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8" r:id="rId1"/>
  </p:sldMasterIdLst>
  <p:notesMasterIdLst>
    <p:notesMasterId r:id="rId76"/>
  </p:notesMasterIdLst>
  <p:handoutMasterIdLst>
    <p:handoutMasterId r:id="rId77"/>
  </p:handoutMasterIdLst>
  <p:sldIdLst>
    <p:sldId id="320" r:id="rId2"/>
    <p:sldId id="359" r:id="rId3"/>
    <p:sldId id="347" r:id="rId4"/>
    <p:sldId id="360" r:id="rId5"/>
    <p:sldId id="329" r:id="rId6"/>
    <p:sldId id="338" r:id="rId7"/>
    <p:sldId id="267" r:id="rId8"/>
    <p:sldId id="341" r:id="rId9"/>
    <p:sldId id="303" r:id="rId10"/>
    <p:sldId id="263" r:id="rId11"/>
    <p:sldId id="264" r:id="rId12"/>
    <p:sldId id="273" r:id="rId13"/>
    <p:sldId id="265" r:id="rId14"/>
    <p:sldId id="358" r:id="rId15"/>
    <p:sldId id="276" r:id="rId16"/>
    <p:sldId id="307" r:id="rId17"/>
    <p:sldId id="365" r:id="rId18"/>
    <p:sldId id="392" r:id="rId19"/>
    <p:sldId id="342" r:id="rId20"/>
    <p:sldId id="287" r:id="rId21"/>
    <p:sldId id="288" r:id="rId22"/>
    <p:sldId id="337" r:id="rId23"/>
    <p:sldId id="277" r:id="rId24"/>
    <p:sldId id="278" r:id="rId25"/>
    <p:sldId id="279" r:id="rId26"/>
    <p:sldId id="280" r:id="rId27"/>
    <p:sldId id="393" r:id="rId28"/>
    <p:sldId id="283" r:id="rId29"/>
    <p:sldId id="284" r:id="rId30"/>
    <p:sldId id="289" r:id="rId31"/>
    <p:sldId id="334" r:id="rId32"/>
    <p:sldId id="364" r:id="rId33"/>
    <p:sldId id="357" r:id="rId34"/>
    <p:sldId id="394" r:id="rId35"/>
    <p:sldId id="395" r:id="rId36"/>
    <p:sldId id="396" r:id="rId37"/>
    <p:sldId id="397" r:id="rId38"/>
    <p:sldId id="398" r:id="rId39"/>
    <p:sldId id="399" r:id="rId40"/>
    <p:sldId id="400" r:id="rId41"/>
    <p:sldId id="401" r:id="rId42"/>
    <p:sldId id="402" r:id="rId43"/>
    <p:sldId id="403" r:id="rId44"/>
    <p:sldId id="404" r:id="rId45"/>
    <p:sldId id="405"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418" r:id="rId59"/>
    <p:sldId id="366" r:id="rId60"/>
    <p:sldId id="258" r:id="rId61"/>
    <p:sldId id="368" r:id="rId62"/>
    <p:sldId id="369" r:id="rId63"/>
    <p:sldId id="370" r:id="rId64"/>
    <p:sldId id="371" r:id="rId65"/>
    <p:sldId id="259" r:id="rId66"/>
    <p:sldId id="260" r:id="rId67"/>
    <p:sldId id="372" r:id="rId68"/>
    <p:sldId id="373" r:id="rId69"/>
    <p:sldId id="268" r:id="rId70"/>
    <p:sldId id="266" r:id="rId71"/>
    <p:sldId id="345" r:id="rId72"/>
    <p:sldId id="354" r:id="rId73"/>
    <p:sldId id="321" r:id="rId74"/>
    <p:sldId id="367"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3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1" autoAdjust="0"/>
    <p:restoredTop sz="94845" autoAdjust="0"/>
  </p:normalViewPr>
  <p:slideViewPr>
    <p:cSldViewPr snapToGrid="0" snapToObjects="1">
      <p:cViewPr varScale="1">
        <p:scale>
          <a:sx n="94" d="100"/>
          <a:sy n="94" d="100"/>
        </p:scale>
        <p:origin x="159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4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TIADMIN\Documents\Strategic%20Planning\2018\Copy%20of%20FY17%20Forecasting%20Program%20numbers%202013-201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TIADMIN\Documents\Strategic%20Planning\2018\Copy%20of%20FY17%20Forecasting%20Program%20numbers%202013-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TIADMIN\Documents\Strategic%20Planning\2018\Copy%20of%20FY17%20Forecasting%20Program%20numbers%202013-20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TIADMIN\Documents\Strategic%20Planning\2018\Copy%20of%20FY17%20Forecasting%20Program%20numbers%202013-201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michaelakillian\Library\Containers\com.apple.mail\Data\Library\Mail%20Downloads\8B8AB916-530F-4D78-8D62-FC37C98C1BEA\2018%20Budget%20-%20Pie%20Chart%20-%20NEW%20&amp;%20IMPROV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dirty="0"/>
              <a:t>Increase park</a:t>
            </a:r>
            <a:r>
              <a:rPr lang="en-US" baseline="0" dirty="0"/>
              <a:t> and recreation facilities available to citizens</a:t>
            </a:r>
            <a:endParaRPr lang="en-US" dirty="0"/>
          </a:p>
        </c:rich>
      </c:tx>
      <c:overlay val="0"/>
      <c:spPr>
        <a:noFill/>
        <a:ln>
          <a:noFill/>
        </a:ln>
        <a:effectLst/>
      </c:spPr>
    </c:title>
    <c:autoTitleDeleted val="0"/>
    <c:plotArea>
      <c:layout/>
      <c:lineChart>
        <c:grouping val="stacked"/>
        <c:varyColors val="0"/>
        <c:ser>
          <c:idx val="0"/>
          <c:order val="0"/>
          <c:spPr>
            <a:ln w="34925" cap="rnd">
              <a:solidFill>
                <a:schemeClr val="lt1"/>
              </a:solidFill>
              <a:round/>
            </a:ln>
            <a:effectLst>
              <a:outerShdw dist="25400" dir="2700000" algn="tl" rotWithShape="0">
                <a:schemeClr val="accent1"/>
              </a:outerShdw>
            </a:effectLst>
          </c:spPr>
          <c:marker>
            <c:symbol val="none"/>
          </c:marker>
          <c:cat>
            <c:strRef>
              <c:f>Sheet1!$A$30:$A$36</c:f>
              <c:strCache>
                <c:ptCount val="7"/>
                <c:pt idx="0">
                  <c:v>FY14</c:v>
                </c:pt>
                <c:pt idx="1">
                  <c:v>FY15</c:v>
                </c:pt>
                <c:pt idx="2">
                  <c:v>FY16</c:v>
                </c:pt>
                <c:pt idx="3">
                  <c:v>FY17</c:v>
                </c:pt>
                <c:pt idx="4">
                  <c:v>FY18</c:v>
                </c:pt>
                <c:pt idx="5">
                  <c:v>FY19</c:v>
                </c:pt>
                <c:pt idx="6">
                  <c:v>FY20</c:v>
                </c:pt>
              </c:strCache>
            </c:strRef>
          </c:cat>
          <c:val>
            <c:numRef>
              <c:f>Sheet1!$B$30:$B$36</c:f>
              <c:numCache>
                <c:formatCode>General</c:formatCode>
                <c:ptCount val="7"/>
                <c:pt idx="0">
                  <c:v>32</c:v>
                </c:pt>
                <c:pt idx="1">
                  <c:v>25</c:v>
                </c:pt>
                <c:pt idx="2">
                  <c:v>28</c:v>
                </c:pt>
                <c:pt idx="3">
                  <c:v>30</c:v>
                </c:pt>
                <c:pt idx="4">
                  <c:v>50</c:v>
                </c:pt>
                <c:pt idx="5">
                  <c:v>50</c:v>
                </c:pt>
                <c:pt idx="6">
                  <c:v>55</c:v>
                </c:pt>
              </c:numCache>
            </c:numRef>
          </c:val>
          <c:smooth val="0"/>
          <c:extLst>
            <c:ext xmlns:c16="http://schemas.microsoft.com/office/drawing/2014/chart" uri="{C3380CC4-5D6E-409C-BE32-E72D297353CC}">
              <c16:uniqueId val="{00000000-DEF2-F645-AF0E-7813C2DD6FF3}"/>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123565952"/>
        <c:axId val="123567488"/>
      </c:lineChart>
      <c:catAx>
        <c:axId val="123565952"/>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900" b="0" i="0" u="none" strike="noStrike" kern="1200" spc="100" baseline="0">
                <a:solidFill>
                  <a:schemeClr val="lt1"/>
                </a:solidFill>
                <a:latin typeface="+mn-lt"/>
                <a:ea typeface="+mn-ea"/>
                <a:cs typeface="+mn-cs"/>
              </a:defRPr>
            </a:pPr>
            <a:endParaRPr lang="en-US"/>
          </a:p>
        </c:txPr>
        <c:crossAx val="123567488"/>
        <c:crosses val="autoZero"/>
        <c:auto val="1"/>
        <c:lblAlgn val="ctr"/>
        <c:lblOffset val="100"/>
        <c:noMultiLvlLbl val="0"/>
      </c:catAx>
      <c:valAx>
        <c:axId val="123567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123565952"/>
        <c:crosses val="autoZero"/>
        <c:crossBetween val="between"/>
      </c:valAx>
      <c:spPr>
        <a:noFill/>
        <a:ln>
          <a:noFill/>
        </a:ln>
        <a:effectLst/>
      </c:spPr>
    </c:plotArea>
    <c:plotVisOnly val="1"/>
    <c:dispBlanksAs val="zero"/>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Increase Citizen Participation in Programs</a:t>
            </a:r>
          </a:p>
        </c:rich>
      </c:tx>
      <c:overlay val="0"/>
      <c:spPr>
        <a:noFill/>
        <a:ln>
          <a:noFill/>
        </a:ln>
        <a:effectLst/>
      </c:spPr>
    </c:title>
    <c:autoTitleDeleted val="0"/>
    <c:plotArea>
      <c:layout>
        <c:manualLayout>
          <c:layoutTarget val="inner"/>
          <c:xMode val="edge"/>
          <c:yMode val="edge"/>
          <c:x val="0.17330992454003599"/>
          <c:y val="4.5907228651888808E-2"/>
          <c:w val="0.82669007545996409"/>
          <c:h val="0.63510029620647024"/>
        </c:manualLayout>
      </c:layout>
      <c:barChart>
        <c:barDir val="col"/>
        <c:grouping val="clustered"/>
        <c:varyColors val="0"/>
        <c:ser>
          <c:idx val="0"/>
          <c:order val="0"/>
          <c:spPr>
            <a:solidFill>
              <a:schemeClr val="accent1"/>
            </a:solidFill>
            <a:ln>
              <a:noFill/>
            </a:ln>
            <a:effectLst/>
          </c:spPr>
          <c:invertIfNegative val="0"/>
          <c:cat>
            <c:numRef>
              <c:f>Sheet1!$A$38:$A$45</c:f>
              <c:numCache>
                <c:formatCode>General</c:formatCode>
                <c:ptCount val="8"/>
                <c:pt idx="0">
                  <c:v>13</c:v>
                </c:pt>
                <c:pt idx="1">
                  <c:v>14</c:v>
                </c:pt>
                <c:pt idx="2">
                  <c:v>15</c:v>
                </c:pt>
                <c:pt idx="3">
                  <c:v>16</c:v>
                </c:pt>
                <c:pt idx="4">
                  <c:v>17</c:v>
                </c:pt>
                <c:pt idx="5">
                  <c:v>18</c:v>
                </c:pt>
                <c:pt idx="6">
                  <c:v>19</c:v>
                </c:pt>
                <c:pt idx="7">
                  <c:v>20</c:v>
                </c:pt>
              </c:numCache>
            </c:numRef>
          </c:cat>
          <c:val>
            <c:numRef>
              <c:f>Sheet1!$B$38:$B$45</c:f>
              <c:numCache>
                <c:formatCode>General</c:formatCode>
                <c:ptCount val="8"/>
                <c:pt idx="0">
                  <c:v>3100</c:v>
                </c:pt>
                <c:pt idx="1">
                  <c:v>3200</c:v>
                </c:pt>
                <c:pt idx="2">
                  <c:v>3500</c:v>
                </c:pt>
                <c:pt idx="3">
                  <c:v>4300</c:v>
                </c:pt>
                <c:pt idx="4">
                  <c:v>4600</c:v>
                </c:pt>
                <c:pt idx="5">
                  <c:v>5000</c:v>
                </c:pt>
                <c:pt idx="6">
                  <c:v>5300</c:v>
                </c:pt>
                <c:pt idx="7">
                  <c:v>5700</c:v>
                </c:pt>
              </c:numCache>
            </c:numRef>
          </c:val>
          <c:extLst>
            <c:ext xmlns:c16="http://schemas.microsoft.com/office/drawing/2014/chart" uri="{C3380CC4-5D6E-409C-BE32-E72D297353CC}">
              <c16:uniqueId val="{00000000-A8F5-9D41-98D9-FF82216C21B2}"/>
            </c:ext>
          </c:extLst>
        </c:ser>
        <c:dLbls>
          <c:showLegendKey val="0"/>
          <c:showVal val="0"/>
          <c:showCatName val="0"/>
          <c:showSerName val="0"/>
          <c:showPercent val="0"/>
          <c:showBubbleSize val="0"/>
        </c:dLbls>
        <c:gapWidth val="219"/>
        <c:overlap val="-27"/>
        <c:axId val="124013952"/>
        <c:axId val="124019840"/>
      </c:barChart>
      <c:catAx>
        <c:axId val="12401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019840"/>
        <c:crosses val="autoZero"/>
        <c:auto val="1"/>
        <c:lblAlgn val="ctr"/>
        <c:lblOffset val="100"/>
        <c:noMultiLvlLbl val="0"/>
      </c:catAx>
      <c:valAx>
        <c:axId val="124019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013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Diversify Program</a:t>
            </a:r>
            <a:r>
              <a:rPr lang="en-US" baseline="0" dirty="0"/>
              <a:t> Offerings to serve citizens of all ages</a:t>
            </a:r>
            <a:endParaRPr lang="en-US" dirty="0"/>
          </a:p>
        </c:rich>
      </c:tx>
      <c:layout>
        <c:manualLayout>
          <c:xMode val="edge"/>
          <c:yMode val="edge"/>
          <c:x val="0.26556547698546606"/>
          <c:y val="4.678927237196779E-2"/>
        </c:manualLayout>
      </c:layout>
      <c:overlay val="0"/>
      <c:spPr>
        <a:noFill/>
        <a:ln>
          <a:noFill/>
        </a:ln>
        <a:effectLst/>
      </c:spPr>
    </c:title>
    <c:autoTitleDeleted val="0"/>
    <c:plotArea>
      <c:layout/>
      <c:barChart>
        <c:barDir val="col"/>
        <c:grouping val="clustered"/>
        <c:varyColors val="0"/>
        <c:ser>
          <c:idx val="0"/>
          <c:order val="0"/>
          <c:tx>
            <c:strRef>
              <c:f>Sheet1!$B$18</c:f>
              <c:strCache>
                <c:ptCount val="1"/>
                <c:pt idx="0">
                  <c:v>FY14</c:v>
                </c:pt>
              </c:strCache>
            </c:strRef>
          </c:tx>
          <c:spPr>
            <a:solidFill>
              <a:schemeClr val="accent1"/>
            </a:solidFill>
            <a:ln>
              <a:noFill/>
            </a:ln>
            <a:effectLst/>
          </c:spPr>
          <c:invertIfNegative val="0"/>
          <c:cat>
            <c:strRef>
              <c:f>Sheet1!$A$19:$A$26</c:f>
              <c:strCache>
                <c:ptCount val="8"/>
                <c:pt idx="0">
                  <c:v>Adult Programming</c:v>
                </c:pt>
                <c:pt idx="1">
                  <c:v>Youth Sports</c:v>
                </c:pt>
                <c:pt idx="2">
                  <c:v>Camps</c:v>
                </c:pt>
                <c:pt idx="3">
                  <c:v>Pre School</c:v>
                </c:pt>
                <c:pt idx="4">
                  <c:v>Senior</c:v>
                </c:pt>
                <c:pt idx="5">
                  <c:v>Trips</c:v>
                </c:pt>
                <c:pt idx="6">
                  <c:v>Baboosic Lake Programming</c:v>
                </c:pt>
                <c:pt idx="7">
                  <c:v>PMEC Programming</c:v>
                </c:pt>
              </c:strCache>
            </c:strRef>
          </c:cat>
          <c:val>
            <c:numRef>
              <c:f>Sheet1!$B$19:$B$26</c:f>
              <c:numCache>
                <c:formatCode>General</c:formatCode>
                <c:ptCount val="8"/>
                <c:pt idx="0">
                  <c:v>400</c:v>
                </c:pt>
                <c:pt idx="1">
                  <c:v>1372</c:v>
                </c:pt>
                <c:pt idx="2">
                  <c:v>408</c:v>
                </c:pt>
                <c:pt idx="3">
                  <c:v>50</c:v>
                </c:pt>
                <c:pt idx="6">
                  <c:v>612</c:v>
                </c:pt>
                <c:pt idx="7">
                  <c:v>307</c:v>
                </c:pt>
              </c:numCache>
            </c:numRef>
          </c:val>
          <c:extLst>
            <c:ext xmlns:c16="http://schemas.microsoft.com/office/drawing/2014/chart" uri="{C3380CC4-5D6E-409C-BE32-E72D297353CC}">
              <c16:uniqueId val="{00000000-C623-1240-A5BE-99AF838CBCD3}"/>
            </c:ext>
          </c:extLst>
        </c:ser>
        <c:ser>
          <c:idx val="1"/>
          <c:order val="1"/>
          <c:tx>
            <c:strRef>
              <c:f>Sheet1!$C$18</c:f>
              <c:strCache>
                <c:ptCount val="1"/>
                <c:pt idx="0">
                  <c:v>fy16</c:v>
                </c:pt>
              </c:strCache>
            </c:strRef>
          </c:tx>
          <c:spPr>
            <a:solidFill>
              <a:schemeClr val="accent2"/>
            </a:solidFill>
            <a:ln>
              <a:noFill/>
            </a:ln>
            <a:effectLst/>
          </c:spPr>
          <c:invertIfNegative val="0"/>
          <c:cat>
            <c:strRef>
              <c:f>Sheet1!$A$19:$A$26</c:f>
              <c:strCache>
                <c:ptCount val="8"/>
                <c:pt idx="0">
                  <c:v>Adult Programming</c:v>
                </c:pt>
                <c:pt idx="1">
                  <c:v>Youth Sports</c:v>
                </c:pt>
                <c:pt idx="2">
                  <c:v>Camps</c:v>
                </c:pt>
                <c:pt idx="3">
                  <c:v>Pre School</c:v>
                </c:pt>
                <c:pt idx="4">
                  <c:v>Senior</c:v>
                </c:pt>
                <c:pt idx="5">
                  <c:v>Trips</c:v>
                </c:pt>
                <c:pt idx="6">
                  <c:v>Baboosic Lake Programming</c:v>
                </c:pt>
                <c:pt idx="7">
                  <c:v>PMEC Programming</c:v>
                </c:pt>
              </c:strCache>
            </c:strRef>
          </c:cat>
          <c:val>
            <c:numRef>
              <c:f>Sheet1!$C$19:$C$26</c:f>
              <c:numCache>
                <c:formatCode>General</c:formatCode>
                <c:ptCount val="8"/>
                <c:pt idx="0">
                  <c:v>533</c:v>
                </c:pt>
                <c:pt idx="1">
                  <c:v>1175</c:v>
                </c:pt>
                <c:pt idx="2">
                  <c:v>630</c:v>
                </c:pt>
                <c:pt idx="3">
                  <c:v>181</c:v>
                </c:pt>
                <c:pt idx="4">
                  <c:v>200</c:v>
                </c:pt>
                <c:pt idx="5">
                  <c:v>263</c:v>
                </c:pt>
                <c:pt idx="6">
                  <c:v>915</c:v>
                </c:pt>
                <c:pt idx="7">
                  <c:v>394</c:v>
                </c:pt>
              </c:numCache>
            </c:numRef>
          </c:val>
          <c:extLst>
            <c:ext xmlns:c16="http://schemas.microsoft.com/office/drawing/2014/chart" uri="{C3380CC4-5D6E-409C-BE32-E72D297353CC}">
              <c16:uniqueId val="{00000001-C623-1240-A5BE-99AF838CBCD3}"/>
            </c:ext>
          </c:extLst>
        </c:ser>
        <c:ser>
          <c:idx val="2"/>
          <c:order val="2"/>
          <c:tx>
            <c:strRef>
              <c:f>Sheet1!$D$18</c:f>
              <c:strCache>
                <c:ptCount val="1"/>
                <c:pt idx="0">
                  <c:v>FY20</c:v>
                </c:pt>
              </c:strCache>
            </c:strRef>
          </c:tx>
          <c:spPr>
            <a:solidFill>
              <a:schemeClr val="accent3"/>
            </a:solidFill>
            <a:ln>
              <a:noFill/>
            </a:ln>
            <a:effectLst/>
          </c:spPr>
          <c:invertIfNegative val="0"/>
          <c:cat>
            <c:strRef>
              <c:f>Sheet1!$A$19:$A$26</c:f>
              <c:strCache>
                <c:ptCount val="8"/>
                <c:pt idx="0">
                  <c:v>Adult Programming</c:v>
                </c:pt>
                <c:pt idx="1">
                  <c:v>Youth Sports</c:v>
                </c:pt>
                <c:pt idx="2">
                  <c:v>Camps</c:v>
                </c:pt>
                <c:pt idx="3">
                  <c:v>Pre School</c:v>
                </c:pt>
                <c:pt idx="4">
                  <c:v>Senior</c:v>
                </c:pt>
                <c:pt idx="5">
                  <c:v>Trips</c:v>
                </c:pt>
                <c:pt idx="6">
                  <c:v>Baboosic Lake Programming</c:v>
                </c:pt>
                <c:pt idx="7">
                  <c:v>PMEC Programming</c:v>
                </c:pt>
              </c:strCache>
            </c:strRef>
          </c:cat>
          <c:val>
            <c:numRef>
              <c:f>Sheet1!$D$19:$D$26</c:f>
              <c:numCache>
                <c:formatCode>General</c:formatCode>
                <c:ptCount val="8"/>
                <c:pt idx="0">
                  <c:v>800</c:v>
                </c:pt>
                <c:pt idx="1">
                  <c:v>1300</c:v>
                </c:pt>
                <c:pt idx="2">
                  <c:v>800</c:v>
                </c:pt>
                <c:pt idx="3">
                  <c:v>200</c:v>
                </c:pt>
                <c:pt idx="4">
                  <c:v>600</c:v>
                </c:pt>
                <c:pt idx="5">
                  <c:v>600</c:v>
                </c:pt>
                <c:pt idx="6">
                  <c:v>1100</c:v>
                </c:pt>
                <c:pt idx="7">
                  <c:v>500</c:v>
                </c:pt>
              </c:numCache>
            </c:numRef>
          </c:val>
          <c:extLst>
            <c:ext xmlns:c16="http://schemas.microsoft.com/office/drawing/2014/chart" uri="{C3380CC4-5D6E-409C-BE32-E72D297353CC}">
              <c16:uniqueId val="{00000002-C623-1240-A5BE-99AF838CBCD3}"/>
            </c:ext>
          </c:extLst>
        </c:ser>
        <c:dLbls>
          <c:showLegendKey val="0"/>
          <c:showVal val="0"/>
          <c:showCatName val="0"/>
          <c:showSerName val="0"/>
          <c:showPercent val="0"/>
          <c:showBubbleSize val="0"/>
        </c:dLbls>
        <c:gapWidth val="219"/>
        <c:overlap val="-27"/>
        <c:axId val="124264832"/>
        <c:axId val="124266368"/>
      </c:barChart>
      <c:catAx>
        <c:axId val="12426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266368"/>
        <c:crosses val="autoZero"/>
        <c:auto val="1"/>
        <c:lblAlgn val="ctr"/>
        <c:lblOffset val="100"/>
        <c:noMultiLvlLbl val="0"/>
      </c:catAx>
      <c:valAx>
        <c:axId val="124266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264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b="1" i="0" baseline="0" dirty="0">
                <a:effectLst>
                  <a:outerShdw blurRad="50800" dist="38100" dir="5400000" algn="t" rotWithShape="0">
                    <a:srgbClr val="000000">
                      <a:alpha val="40000"/>
                    </a:srgbClr>
                  </a:outerShdw>
                </a:effectLst>
              </a:rPr>
              <a:t>Continue to increase the use of Baboosic Lake Town Beach</a:t>
            </a:r>
            <a:endParaRPr lang="en-US" sz="1400" dirty="0">
              <a:effectLst/>
            </a:endParaRPr>
          </a:p>
        </c:rich>
      </c:tx>
      <c:overlay val="0"/>
      <c:spPr>
        <a:noFill/>
        <a:ln>
          <a:noFill/>
        </a:ln>
        <a:effectLst/>
      </c:spPr>
    </c:title>
    <c:autoTitleDeleted val="0"/>
    <c:plotArea>
      <c:layout/>
      <c:barChart>
        <c:barDir val="col"/>
        <c:grouping val="stacked"/>
        <c:varyColors val="0"/>
        <c:ser>
          <c:idx val="0"/>
          <c:order val="0"/>
          <c:tx>
            <c:strRef>
              <c:f>Sheet1!$B$46</c:f>
              <c:strCache>
                <c:ptCount val="1"/>
                <c:pt idx="0">
                  <c:v>Gate Users</c:v>
                </c:pt>
              </c:strCache>
            </c:strRef>
          </c:tx>
          <c:spPr>
            <a:gradFill rotWithShape="1">
              <a:gsLst>
                <a:gs pos="0">
                  <a:schemeClr val="accent1"/>
                </a:gs>
                <a:gs pos="100000">
                  <a:schemeClr val="accent1">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rgbClr r="0" g="0" b="0">
                  <a:shade val="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Sheet1!$A$47:$A$53</c:f>
              <c:strCache>
                <c:ptCount val="7"/>
                <c:pt idx="0">
                  <c:v>FY14</c:v>
                </c:pt>
                <c:pt idx="1">
                  <c:v>FY15</c:v>
                </c:pt>
                <c:pt idx="2">
                  <c:v>FY16</c:v>
                </c:pt>
                <c:pt idx="3">
                  <c:v>FY17</c:v>
                </c:pt>
                <c:pt idx="4">
                  <c:v>FY18</c:v>
                </c:pt>
                <c:pt idx="5">
                  <c:v>FY19</c:v>
                </c:pt>
                <c:pt idx="6">
                  <c:v>FY20</c:v>
                </c:pt>
              </c:strCache>
            </c:strRef>
          </c:cat>
          <c:val>
            <c:numRef>
              <c:f>Sheet1!$B$47:$B$53</c:f>
              <c:numCache>
                <c:formatCode>General</c:formatCode>
                <c:ptCount val="7"/>
                <c:pt idx="0">
                  <c:v>4300</c:v>
                </c:pt>
                <c:pt idx="1">
                  <c:v>3800</c:v>
                </c:pt>
                <c:pt idx="2">
                  <c:v>6100</c:v>
                </c:pt>
                <c:pt idx="3">
                  <c:v>7400</c:v>
                </c:pt>
                <c:pt idx="4">
                  <c:v>7800</c:v>
                </c:pt>
                <c:pt idx="5">
                  <c:v>8000</c:v>
                </c:pt>
                <c:pt idx="6">
                  <c:v>8200</c:v>
                </c:pt>
              </c:numCache>
            </c:numRef>
          </c:val>
          <c:extLst>
            <c:ext xmlns:c16="http://schemas.microsoft.com/office/drawing/2014/chart" uri="{C3380CC4-5D6E-409C-BE32-E72D297353CC}">
              <c16:uniqueId val="{00000000-DB77-5B47-A692-B22130435D23}"/>
            </c:ext>
          </c:extLst>
        </c:ser>
        <c:ser>
          <c:idx val="1"/>
          <c:order val="1"/>
          <c:tx>
            <c:strRef>
              <c:f>Sheet1!$C$46</c:f>
              <c:strCache>
                <c:ptCount val="1"/>
                <c:pt idx="0">
                  <c:v>Season Pass </c:v>
                </c:pt>
              </c:strCache>
            </c:strRef>
          </c:tx>
          <c:spPr>
            <a:gradFill rotWithShape="1">
              <a:gsLst>
                <a:gs pos="0">
                  <a:schemeClr val="accent2"/>
                </a:gs>
                <a:gs pos="100000">
                  <a:schemeClr val="accent2">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rgbClr r="0" g="0" b="0">
                  <a:shade val="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Sheet1!$A$47:$A$53</c:f>
              <c:strCache>
                <c:ptCount val="7"/>
                <c:pt idx="0">
                  <c:v>FY14</c:v>
                </c:pt>
                <c:pt idx="1">
                  <c:v>FY15</c:v>
                </c:pt>
                <c:pt idx="2">
                  <c:v>FY16</c:v>
                </c:pt>
                <c:pt idx="3">
                  <c:v>FY17</c:v>
                </c:pt>
                <c:pt idx="4">
                  <c:v>FY18</c:v>
                </c:pt>
                <c:pt idx="5">
                  <c:v>FY19</c:v>
                </c:pt>
                <c:pt idx="6">
                  <c:v>FY20</c:v>
                </c:pt>
              </c:strCache>
            </c:strRef>
          </c:cat>
          <c:val>
            <c:numRef>
              <c:f>Sheet1!$C$47:$C$53</c:f>
              <c:numCache>
                <c:formatCode>General</c:formatCode>
                <c:ptCount val="7"/>
                <c:pt idx="0">
                  <c:v>63</c:v>
                </c:pt>
                <c:pt idx="1">
                  <c:v>88</c:v>
                </c:pt>
                <c:pt idx="2">
                  <c:v>181</c:v>
                </c:pt>
                <c:pt idx="3">
                  <c:v>236</c:v>
                </c:pt>
                <c:pt idx="4">
                  <c:v>250</c:v>
                </c:pt>
                <c:pt idx="5">
                  <c:v>260</c:v>
                </c:pt>
                <c:pt idx="6">
                  <c:v>280</c:v>
                </c:pt>
              </c:numCache>
            </c:numRef>
          </c:val>
          <c:extLst>
            <c:ext xmlns:c16="http://schemas.microsoft.com/office/drawing/2014/chart" uri="{C3380CC4-5D6E-409C-BE32-E72D297353CC}">
              <c16:uniqueId val="{00000001-DB77-5B47-A692-B22130435D23}"/>
            </c:ext>
          </c:extLst>
        </c:ser>
        <c:dLbls>
          <c:showLegendKey val="0"/>
          <c:showVal val="1"/>
          <c:showCatName val="0"/>
          <c:showSerName val="0"/>
          <c:showPercent val="0"/>
          <c:showBubbleSize val="0"/>
        </c:dLbls>
        <c:gapWidth val="150"/>
        <c:overlap val="100"/>
        <c:axId val="124473344"/>
        <c:axId val="124474880"/>
      </c:barChart>
      <c:catAx>
        <c:axId val="1244733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4474880"/>
        <c:crosses val="autoZero"/>
        <c:auto val="1"/>
        <c:lblAlgn val="ctr"/>
        <c:lblOffset val="100"/>
        <c:noMultiLvlLbl val="0"/>
      </c:catAx>
      <c:valAx>
        <c:axId val="12447488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447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0"/>
      <c:rotY val="0"/>
      <c:rAngAx val="0"/>
    </c:view3D>
    <c:floor>
      <c:thickness val="0"/>
    </c:floor>
    <c:sideWall>
      <c:thickness val="0"/>
    </c:sideWall>
    <c:backWall>
      <c:thickness val="0"/>
    </c:backWall>
    <c:plotArea>
      <c:layout>
        <c:manualLayout>
          <c:layoutTarget val="inner"/>
          <c:xMode val="edge"/>
          <c:yMode val="edge"/>
          <c:x val="2.2624569357653099E-2"/>
          <c:y val="0.16506400945240607"/>
          <c:w val="0.94727422723786903"/>
          <c:h val="0.83493599054759526"/>
        </c:manualLayout>
      </c:layout>
      <c:pie3DChart>
        <c:varyColors val="1"/>
        <c:ser>
          <c:idx val="0"/>
          <c:order val="0"/>
          <c:explosion val="25"/>
          <c:dPt>
            <c:idx val="1"/>
            <c:bubble3D val="0"/>
            <c:explosion val="16"/>
            <c:spPr>
              <a:solidFill>
                <a:srgbClr val="CC0000"/>
              </a:solidFill>
            </c:spPr>
            <c:extLst>
              <c:ext xmlns:c16="http://schemas.microsoft.com/office/drawing/2014/chart" uri="{C3380CC4-5D6E-409C-BE32-E72D297353CC}">
                <c16:uniqueId val="{00000001-7A4B-154D-B54C-591CACF87F7F}"/>
              </c:ext>
            </c:extLst>
          </c:dPt>
          <c:dPt>
            <c:idx val="2"/>
            <c:bubble3D val="0"/>
            <c:explosion val="16"/>
            <c:spPr>
              <a:solidFill>
                <a:srgbClr val="008000"/>
              </a:solidFill>
            </c:spPr>
            <c:extLst>
              <c:ext xmlns:c16="http://schemas.microsoft.com/office/drawing/2014/chart" uri="{C3380CC4-5D6E-409C-BE32-E72D297353CC}">
                <c16:uniqueId val="{00000003-7A4B-154D-B54C-591CACF87F7F}"/>
              </c:ext>
            </c:extLst>
          </c:dPt>
          <c:dPt>
            <c:idx val="3"/>
            <c:bubble3D val="0"/>
            <c:explosion val="21"/>
            <c:extLst>
              <c:ext xmlns:c16="http://schemas.microsoft.com/office/drawing/2014/chart" uri="{C3380CC4-5D6E-409C-BE32-E72D297353CC}">
                <c16:uniqueId val="{00000005-7A4B-154D-B54C-591CACF87F7F}"/>
              </c:ext>
            </c:extLst>
          </c:dPt>
          <c:dLbls>
            <c:dLbl>
              <c:idx val="0"/>
              <c:layout>
                <c:manualLayout>
                  <c:x val="-0.13807223723654197"/>
                  <c:y val="0.15428499643665805"/>
                </c:manualLayout>
              </c:layout>
              <c:spPr/>
              <c:txPr>
                <a:bodyPr/>
                <a:lstStyle/>
                <a:p>
                  <a:pPr>
                    <a:defRPr b="1">
                      <a:solidFill>
                        <a:schemeClr val="bg1"/>
                      </a:solidFill>
                    </a:defRPr>
                  </a:pPr>
                  <a:endParaRPr lang="en-US"/>
                </a:p>
              </c:txPr>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7A4B-154D-B54C-591CACF87F7F}"/>
                </c:ext>
              </c:extLst>
            </c:dLbl>
            <c:dLbl>
              <c:idx val="1"/>
              <c:layout>
                <c:manualLayout>
                  <c:x val="-0.16245056334076693"/>
                  <c:y val="7.4137076741299518E-3"/>
                </c:manualLayout>
              </c:layout>
              <c:spPr/>
              <c:txPr>
                <a:bodyPr/>
                <a:lstStyle/>
                <a:p>
                  <a:pPr>
                    <a:defRPr b="1">
                      <a:solidFill>
                        <a:schemeClr val="bg1"/>
                      </a:solidFill>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8185651561677205"/>
                      <c:h val="0.13632480615401951"/>
                    </c:manualLayout>
                  </c15:layout>
                </c:ext>
                <c:ext xmlns:c16="http://schemas.microsoft.com/office/drawing/2014/chart" uri="{C3380CC4-5D6E-409C-BE32-E72D297353CC}">
                  <c16:uniqueId val="{00000001-7A4B-154D-B54C-591CACF87F7F}"/>
                </c:ext>
              </c:extLst>
            </c:dLbl>
            <c:dLbl>
              <c:idx val="2"/>
              <c:layout>
                <c:manualLayout>
                  <c:x val="-0.15952929388391707"/>
                  <c:y val="-0.18913112386855893"/>
                </c:manualLayout>
              </c:layout>
              <c:spPr/>
              <c:txPr>
                <a:bodyPr/>
                <a:lstStyle/>
                <a:p>
                  <a:pPr>
                    <a:defRPr b="1">
                      <a:solidFill>
                        <a:schemeClr val="bg1"/>
                      </a:solidFill>
                    </a:defRPr>
                  </a:pPr>
                  <a:endParaRPr lang="en-US"/>
                </a:p>
              </c:txPr>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7A4B-154D-B54C-591CACF87F7F}"/>
                </c:ext>
              </c:extLst>
            </c:dLbl>
            <c:dLbl>
              <c:idx val="3"/>
              <c:layout>
                <c:manualLayout>
                  <c:x val="0.16923361164989101"/>
                  <c:y val="-0.14587968102840501"/>
                </c:manualLayout>
              </c:layout>
              <c:spPr/>
              <c:txPr>
                <a:bodyPr/>
                <a:lstStyle/>
                <a:p>
                  <a:pPr>
                    <a:defRPr b="1">
                      <a:solidFill>
                        <a:schemeClr val="bg1"/>
                      </a:solidFill>
                    </a:defRPr>
                  </a:pPr>
                  <a:endParaRPr lang="en-US"/>
                </a:p>
              </c:txPr>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7A4B-154D-B54C-591CACF87F7F}"/>
                </c:ext>
              </c:extLst>
            </c:dLbl>
            <c:spPr>
              <a:noFill/>
              <a:ln>
                <a:noFill/>
              </a:ln>
              <a:effectLst/>
            </c:spPr>
            <c:txPr>
              <a:bodyPr/>
              <a:lstStyle/>
              <a:p>
                <a:pPr>
                  <a:defRPr b="1"/>
                </a:pPr>
                <a:endParaRPr lang="en-US"/>
              </a:p>
            </c:tx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Sheet1!$A$2:$A$17</c:f>
              <c:strCache>
                <c:ptCount val="7"/>
                <c:pt idx="0">
                  <c:v>General Government</c:v>
                </c:pt>
                <c:pt idx="1">
                  <c:v>Personnel Administration</c:v>
                </c:pt>
                <c:pt idx="2">
                  <c:v>Public Safety</c:v>
                </c:pt>
                <c:pt idx="3">
                  <c:v>Public Works</c:v>
                </c:pt>
                <c:pt idx="4">
                  <c:v>Health, Welfare, Recreation, Cultural &amp; Natural Resources</c:v>
                </c:pt>
                <c:pt idx="5">
                  <c:v>Debt Service &amp; Capital Outlay</c:v>
                </c:pt>
                <c:pt idx="6">
                  <c:v>Payments to Capital Reserves &amp; Trust Funds</c:v>
                </c:pt>
              </c:strCache>
            </c:strRef>
          </c:cat>
          <c:val>
            <c:numRef>
              <c:f>Sheet1!$B$2:$B$17</c:f>
              <c:numCache>
                <c:formatCode>_("$"* #,##0_);_("$"* \(#,##0\);_("$"* "-"??_);_(@_)</c:formatCode>
                <c:ptCount val="7"/>
                <c:pt idx="0">
                  <c:v>1049325</c:v>
                </c:pt>
                <c:pt idx="1">
                  <c:v>1122908</c:v>
                </c:pt>
                <c:pt idx="2">
                  <c:v>1146372</c:v>
                </c:pt>
                <c:pt idx="3">
                  <c:v>2616586</c:v>
                </c:pt>
                <c:pt idx="4">
                  <c:v>330251</c:v>
                </c:pt>
                <c:pt idx="5">
                  <c:v>352650</c:v>
                </c:pt>
                <c:pt idx="6">
                  <c:v>347368</c:v>
                </c:pt>
              </c:numCache>
            </c:numRef>
          </c:val>
          <c:extLst>
            <c:ext xmlns:c16="http://schemas.microsoft.com/office/drawing/2014/chart" uri="{C3380CC4-5D6E-409C-BE32-E72D297353CC}">
              <c16:uniqueId val="{00000007-7A4B-154D-B54C-591CACF87F7F}"/>
            </c:ext>
          </c:extLst>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57624C-844D-464B-9D9A-21A1D5194CF5}" type="datetimeFigureOut">
              <a:rPr lang="en-US" smtClean="0"/>
              <a:pPr/>
              <a:t>11/14/18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265D2A-CC23-0244-94BD-4BCAC67CACA1}"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BA2455-5BB4-7948-AFAD-169707FB51F9}" type="datetimeFigureOut">
              <a:rPr lang="en-US" smtClean="0"/>
              <a:pPr/>
              <a:t>11/14/18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EA9B68-DD97-AC45-801D-A675DF1A1C47}"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A9B68-DD97-AC45-801D-A675DF1A1C47}" type="slidenum">
              <a:rPr lang="en-US" smtClean="0"/>
              <a:pPr/>
              <a:t>1</a:t>
            </a:fld>
            <a:endParaRPr lang="en-US" dirty="0"/>
          </a:p>
        </p:txBody>
      </p:sp>
    </p:spTree>
    <p:extLst>
      <p:ext uri="{BB962C8B-B14F-4D97-AF65-F5344CB8AC3E}">
        <p14:creationId xmlns:p14="http://schemas.microsoft.com/office/powerpoint/2010/main" val="3422008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Horizontal</a:t>
            </a:r>
            <a:r>
              <a:rPr lang="en-US" baseline="0" dirty="0"/>
              <a:t> Assessment –budget committee utilizes dynamic tools and assess financial impacts of vertical strategies, with horizontal - broad goals defined by BOS and Town Administration</a:t>
            </a:r>
            <a:endParaRPr lang="en-US" dirty="0"/>
          </a:p>
        </p:txBody>
      </p:sp>
      <p:sp>
        <p:nvSpPr>
          <p:cNvPr id="4" name="Slide Number Placeholder 3"/>
          <p:cNvSpPr>
            <a:spLocks noGrp="1"/>
          </p:cNvSpPr>
          <p:nvPr>
            <p:ph type="sldNum" sz="quarter" idx="10"/>
          </p:nvPr>
        </p:nvSpPr>
        <p:spPr/>
        <p:txBody>
          <a:bodyPr/>
          <a:lstStyle/>
          <a:p>
            <a:fld id="{302C1908-447D-4248-B27B-0B7B89919F0E}" type="slidenum">
              <a:rPr lang="en-US" smtClean="0"/>
              <a:pPr/>
              <a:t>60</a:t>
            </a:fld>
            <a:endParaRPr lang="en-US" dirty="0"/>
          </a:p>
        </p:txBody>
      </p:sp>
    </p:spTree>
    <p:extLst>
      <p:ext uri="{BB962C8B-B14F-4D97-AF65-F5344CB8AC3E}">
        <p14:creationId xmlns:p14="http://schemas.microsoft.com/office/powerpoint/2010/main" val="3960947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Horizontal</a:t>
            </a:r>
            <a:r>
              <a:rPr lang="en-US" baseline="0" dirty="0"/>
              <a:t> Assessment –budget committee utilizes dynamic tools and assess financial impacts of vertical strategies, with horizontal - broad goals defined by BOS and Town Administration</a:t>
            </a:r>
            <a:endParaRPr lang="en-US" dirty="0"/>
          </a:p>
        </p:txBody>
      </p:sp>
      <p:sp>
        <p:nvSpPr>
          <p:cNvPr id="4" name="Slide Number Placeholder 3"/>
          <p:cNvSpPr>
            <a:spLocks noGrp="1"/>
          </p:cNvSpPr>
          <p:nvPr>
            <p:ph type="sldNum" sz="quarter" idx="10"/>
          </p:nvPr>
        </p:nvSpPr>
        <p:spPr/>
        <p:txBody>
          <a:bodyPr/>
          <a:lstStyle/>
          <a:p>
            <a:fld id="{302C1908-447D-4248-B27B-0B7B89919F0E}" type="slidenum">
              <a:rPr lang="en-US" smtClean="0"/>
              <a:pPr/>
              <a:t>63</a:t>
            </a:fld>
            <a:endParaRPr lang="en-US" dirty="0"/>
          </a:p>
        </p:txBody>
      </p:sp>
    </p:spTree>
    <p:extLst>
      <p:ext uri="{BB962C8B-B14F-4D97-AF65-F5344CB8AC3E}">
        <p14:creationId xmlns:p14="http://schemas.microsoft.com/office/powerpoint/2010/main" val="3978380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Horizontal</a:t>
            </a:r>
            <a:r>
              <a:rPr lang="en-US" baseline="0" dirty="0"/>
              <a:t> Assessment –budget committee utilizes dynamic tools and assess financial impacts of vertical strategies, with horizontal - broad goals defined by BOS and Town Administration</a:t>
            </a:r>
            <a:endParaRPr lang="en-US" dirty="0"/>
          </a:p>
        </p:txBody>
      </p:sp>
      <p:sp>
        <p:nvSpPr>
          <p:cNvPr id="4" name="Slide Number Placeholder 3"/>
          <p:cNvSpPr>
            <a:spLocks noGrp="1"/>
          </p:cNvSpPr>
          <p:nvPr>
            <p:ph type="sldNum" sz="quarter" idx="10"/>
          </p:nvPr>
        </p:nvSpPr>
        <p:spPr/>
        <p:txBody>
          <a:bodyPr/>
          <a:lstStyle/>
          <a:p>
            <a:fld id="{302C1908-447D-4248-B27B-0B7B89919F0E}" type="slidenum">
              <a:rPr lang="en-US" smtClean="0"/>
              <a:pPr/>
              <a:t>69</a:t>
            </a:fld>
            <a:endParaRPr lang="en-US" dirty="0"/>
          </a:p>
        </p:txBody>
      </p:sp>
    </p:spTree>
    <p:extLst>
      <p:ext uri="{BB962C8B-B14F-4D97-AF65-F5344CB8AC3E}">
        <p14:creationId xmlns:p14="http://schemas.microsoft.com/office/powerpoint/2010/main" val="433936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A9B68-DD97-AC45-801D-A675DF1A1C47}" type="slidenum">
              <a:rPr lang="en-US" smtClean="0"/>
              <a:pPr/>
              <a:t>72</a:t>
            </a:fld>
            <a:endParaRPr lang="en-US" dirty="0"/>
          </a:p>
        </p:txBody>
      </p:sp>
    </p:spTree>
    <p:extLst>
      <p:ext uri="{BB962C8B-B14F-4D97-AF65-F5344CB8AC3E}">
        <p14:creationId xmlns:p14="http://schemas.microsoft.com/office/powerpoint/2010/main" val="598819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A9B68-DD97-AC45-801D-A675DF1A1C47}" type="slidenum">
              <a:rPr lang="en-US" smtClean="0"/>
              <a:pPr/>
              <a:t>74</a:t>
            </a:fld>
            <a:endParaRPr lang="en-US" dirty="0"/>
          </a:p>
        </p:txBody>
      </p:sp>
    </p:spTree>
    <p:extLst>
      <p:ext uri="{BB962C8B-B14F-4D97-AF65-F5344CB8AC3E}">
        <p14:creationId xmlns:p14="http://schemas.microsoft.com/office/powerpoint/2010/main" val="326783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E67B19-0B82-434E-8180-49A89C5E2F4D}" type="slidenum">
              <a:rPr lang="en-US" altLang="en-US" smtClean="0"/>
              <a:pPr/>
              <a:t>10</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E67B19-0B82-434E-8180-49A89C5E2F4D}" type="slidenum">
              <a:rPr lang="en-US" altLang="en-US" smtClean="0"/>
              <a:pPr/>
              <a:t>11</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A9B68-DD97-AC45-801D-A675DF1A1C47}" type="slidenum">
              <a:rPr lang="en-US" smtClean="0"/>
              <a:pPr/>
              <a:t>13</a:t>
            </a:fld>
            <a:endParaRPr lang="en-US" dirty="0"/>
          </a:p>
        </p:txBody>
      </p:sp>
    </p:spTree>
    <p:extLst>
      <p:ext uri="{BB962C8B-B14F-4D97-AF65-F5344CB8AC3E}">
        <p14:creationId xmlns:p14="http://schemas.microsoft.com/office/powerpoint/2010/main" val="89358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A9B68-DD97-AC45-801D-A675DF1A1C47}" type="slidenum">
              <a:rPr lang="en-US" smtClean="0"/>
              <a:pPr/>
              <a:t>14</a:t>
            </a:fld>
            <a:endParaRPr lang="en-US" dirty="0"/>
          </a:p>
        </p:txBody>
      </p:sp>
    </p:spTree>
    <p:extLst>
      <p:ext uri="{BB962C8B-B14F-4D97-AF65-F5344CB8AC3E}">
        <p14:creationId xmlns:p14="http://schemas.microsoft.com/office/powerpoint/2010/main" val="294641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8244" indent="-168244">
              <a:buFont typeface="Arial" panose="020B0604020202020204" pitchFamily="34" charset="0"/>
              <a:buChar char="•"/>
            </a:pPr>
            <a:r>
              <a:rPr lang="en-US" dirty="0"/>
              <a:t>While Pavement</a:t>
            </a:r>
            <a:r>
              <a:rPr lang="en-US" baseline="0" dirty="0"/>
              <a:t> Condition Index (PCI) might be foreign to this audience, it is the industry standard used to formulate road repair strategies. Examples will be shown later in this presentation.</a:t>
            </a:r>
          </a:p>
          <a:p>
            <a:pPr marL="168244" indent="-168244">
              <a:buFont typeface="Arial" panose="020B0604020202020204" pitchFamily="34" charset="0"/>
              <a:buChar char="•"/>
            </a:pPr>
            <a:endParaRPr lang="en-US" baseline="0" dirty="0"/>
          </a:p>
          <a:p>
            <a:pPr marL="168244" indent="-168244">
              <a:buFont typeface="Arial" panose="020B0604020202020204" pitchFamily="34" charset="0"/>
              <a:buChar char="•"/>
            </a:pPr>
            <a:r>
              <a:rPr lang="en-US" baseline="0" dirty="0"/>
              <a:t>To minimize costs, conventional wisdom by NHDOT in the 80’s was to replace failed bridges with large metal culvert pipes. Unfortunately, only thirty years later, this has been proven a fallacy. Almost without exception, Amherst bridges needing replacement are metal pipes.</a:t>
            </a:r>
          </a:p>
          <a:p>
            <a:pPr marL="168244" indent="-168244">
              <a:buFont typeface="Arial" panose="020B0604020202020204" pitchFamily="34" charset="0"/>
              <a:buChar char="•"/>
            </a:pPr>
            <a:endParaRPr lang="en-US" baseline="0" dirty="0"/>
          </a:p>
          <a:p>
            <a:pPr marL="168244" indent="-168244">
              <a:buFont typeface="Arial" panose="020B0604020202020204" pitchFamily="34" charset="0"/>
              <a:buChar char="•"/>
            </a:pPr>
            <a:r>
              <a:rPr lang="en-US" baseline="0" dirty="0"/>
              <a:t>We will show that investments over the years in our municipal buildings have made great improvements, but there is work still to be done and improvements still to be made.</a:t>
            </a:r>
          </a:p>
          <a:p>
            <a:pPr marL="168244" indent="-168244">
              <a:buFont typeface="Arial" panose="020B0604020202020204" pitchFamily="34" charset="0"/>
              <a:buChar char="•"/>
            </a:pPr>
            <a:endParaRPr lang="en-US" baseline="0" dirty="0"/>
          </a:p>
          <a:p>
            <a:pPr marL="168244" indent="-168244">
              <a:buFont typeface="Arial" panose="020B0604020202020204" pitchFamily="34" charset="0"/>
              <a:buChar char="•"/>
            </a:pPr>
            <a:r>
              <a:rPr lang="en-US" baseline="0" dirty="0"/>
              <a:t>In my mind, the single most important revelation from the Matrix Report was the need to modernize the manner in which we chart employee’s time and equipment and materials used. </a:t>
            </a:r>
          </a:p>
          <a:p>
            <a:pPr marL="168244" indent="-168244">
              <a:buFont typeface="Arial" panose="020B0604020202020204" pitchFamily="34" charset="0"/>
              <a:buChar char="•"/>
            </a:pPr>
            <a:endParaRPr lang="en-US" baseline="0" dirty="0"/>
          </a:p>
          <a:p>
            <a:pPr marL="168244" indent="-168244">
              <a:buFont typeface="Arial" panose="020B0604020202020204" pitchFamily="34" charset="0"/>
              <a:buChar char="•"/>
            </a:pPr>
            <a:r>
              <a:rPr lang="en-US" baseline="0" dirty="0"/>
              <a:t>Under the Clean Water Act of 1972, EPA is tasked with regulating how NH communities address “Stormwater”. Forty six other states are regulated by their equivalent of NH Department of Environmental Services</a:t>
            </a:r>
          </a:p>
          <a:p>
            <a:endParaRPr lang="en-US" dirty="0"/>
          </a:p>
        </p:txBody>
      </p:sp>
      <p:sp>
        <p:nvSpPr>
          <p:cNvPr id="4" name="Slide Number Placeholder 3"/>
          <p:cNvSpPr>
            <a:spLocks noGrp="1"/>
          </p:cNvSpPr>
          <p:nvPr>
            <p:ph type="sldNum" sz="quarter" idx="10"/>
          </p:nvPr>
        </p:nvSpPr>
        <p:spPr/>
        <p:txBody>
          <a:bodyPr/>
          <a:lstStyle/>
          <a:p>
            <a:fld id="{1B0CE093-2296-47D8-BA27-C921F9DB291F}" type="slidenum">
              <a:rPr lang="en-US" smtClean="0"/>
              <a:pPr/>
              <a:t>23</a:t>
            </a:fld>
            <a:endParaRPr lang="en-US" dirty="0"/>
          </a:p>
        </p:txBody>
      </p:sp>
    </p:spTree>
    <p:extLst>
      <p:ext uri="{BB962C8B-B14F-4D97-AF65-F5344CB8AC3E}">
        <p14:creationId xmlns:p14="http://schemas.microsoft.com/office/powerpoint/2010/main" val="3384732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vision dashboard for</a:t>
            </a:r>
            <a:r>
              <a:rPr lang="en-US" baseline="0" dirty="0"/>
              <a:t> the tax and assessing department as shown on this slide represents the success of the continued efforts of our staff as well as our contracted assessors.  Collection rates are well maintained, tax liens continue to be on a downward trend, the department is maintaining an acceptable COD rating from DRA, and the cyclical review of assessment data is within the acceptable range as well.  Our Goals are targeted to maintain these levels and meet our mission and vision statement to provide fair and equitable taxation for all Amherst properties.</a:t>
            </a:r>
            <a:endParaRPr lang="en-US" dirty="0"/>
          </a:p>
        </p:txBody>
      </p:sp>
      <p:sp>
        <p:nvSpPr>
          <p:cNvPr id="4" name="Slide Number Placeholder 3"/>
          <p:cNvSpPr>
            <a:spLocks noGrp="1"/>
          </p:cNvSpPr>
          <p:nvPr>
            <p:ph type="sldNum" sz="quarter" idx="10"/>
          </p:nvPr>
        </p:nvSpPr>
        <p:spPr/>
        <p:txBody>
          <a:bodyPr/>
          <a:lstStyle/>
          <a:p>
            <a:pPr>
              <a:defRPr/>
            </a:pPr>
            <a:fld id="{83D2625D-63DC-4588-89BC-BF84C22E1330}" type="slidenum">
              <a:rPr lang="en-US" smtClean="0"/>
              <a:pPr>
                <a:defRPr/>
              </a:pPr>
              <a:t>25</a:t>
            </a:fld>
            <a:endParaRPr lang="en-US" dirty="0"/>
          </a:p>
        </p:txBody>
      </p:sp>
    </p:spTree>
    <p:extLst>
      <p:ext uri="{BB962C8B-B14F-4D97-AF65-F5344CB8AC3E}">
        <p14:creationId xmlns:p14="http://schemas.microsoft.com/office/powerpoint/2010/main" val="574728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A9B68-DD97-AC45-801D-A675DF1A1C47}" type="slidenum">
              <a:rPr lang="en-US" smtClean="0"/>
              <a:pPr/>
              <a:t>30</a:t>
            </a:fld>
            <a:endParaRPr lang="en-US" dirty="0"/>
          </a:p>
        </p:txBody>
      </p:sp>
    </p:spTree>
    <p:extLst>
      <p:ext uri="{BB962C8B-B14F-4D97-AF65-F5344CB8AC3E}">
        <p14:creationId xmlns:p14="http://schemas.microsoft.com/office/powerpoint/2010/main" val="27953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A9B68-DD97-AC45-801D-A675DF1A1C47}" type="slidenum">
              <a:rPr lang="en-US" smtClean="0"/>
              <a:pPr/>
              <a:t>34</a:t>
            </a:fld>
            <a:endParaRPr lang="en-US" dirty="0"/>
          </a:p>
        </p:txBody>
      </p:sp>
    </p:spTree>
    <p:extLst>
      <p:ext uri="{BB962C8B-B14F-4D97-AF65-F5344CB8AC3E}">
        <p14:creationId xmlns:p14="http://schemas.microsoft.com/office/powerpoint/2010/main" val="3829833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4400"/>
            </a:lvl1pPr>
          </a:lstStyle>
          <a:p>
            <a:r>
              <a:rPr lang="en-US" dirty="0"/>
              <a:t>Click to edit </a:t>
            </a:r>
            <a:r>
              <a:rPr lang="en-US" dirty="0" err="1"/>
              <a:t>masterlick</a:t>
            </a:r>
            <a:r>
              <a:rPr lang="en-US" dirty="0"/>
              <a:t>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667000" cy="365125"/>
          </a:xfrm>
          <a:prstGeom prst="rect">
            <a:avLst/>
          </a:prstGeom>
        </p:spPr>
        <p:txBody>
          <a:bodyPr/>
          <a:lstStyle/>
          <a:p>
            <a:fld id="{4408A29E-39D1-3844-9485-6DAA95440DD6}" type="datetime1">
              <a:rPr lang="en-US" smtClean="0"/>
              <a:pPr/>
              <a:t>11/14/18</a:t>
            </a:fld>
            <a:endParaRPr lang="en-US" dirty="0"/>
          </a:p>
        </p:txBody>
      </p:sp>
      <p:sp>
        <p:nvSpPr>
          <p:cNvPr id="5" name="Footer Placeholder 4"/>
          <p:cNvSpPr>
            <a:spLocks noGrp="1"/>
          </p:cNvSpPr>
          <p:nvPr>
            <p:ph type="ftr" sz="quarter" idx="11"/>
          </p:nvPr>
        </p:nvSpPr>
        <p:spPr/>
        <p:txBody>
          <a:bodyPr/>
          <a:lstStyle/>
          <a:p>
            <a:r>
              <a:rPr lang="en-US" dirty="0"/>
              <a:t>© 2017 Center for Strategic Governance </a:t>
            </a:r>
          </a:p>
        </p:txBody>
      </p:sp>
      <p:sp>
        <p:nvSpPr>
          <p:cNvPr id="6" name="Slide Number Placeholder 5"/>
          <p:cNvSpPr>
            <a:spLocks noGrp="1"/>
          </p:cNvSpPr>
          <p:nvPr>
            <p:ph type="sldNum" sz="quarter" idx="12"/>
          </p:nvPr>
        </p:nvSpPr>
        <p:spPr/>
        <p:txBody>
          <a:bodyPr/>
          <a:lstStyle/>
          <a:p>
            <a:fld id="{689FB3D6-3B39-3F45-BF5E-5EC028598CB7}" type="slidenum">
              <a:rPr lang="en-US" smtClean="0"/>
              <a:pPr/>
              <a:t>‹#›</a:t>
            </a:fld>
            <a:endParaRPr lang="en-US" dirty="0"/>
          </a:p>
        </p:txBody>
      </p:sp>
      <p:pic>
        <p:nvPicPr>
          <p:cNvPr id="7" name="Picture 6"/>
          <p:cNvPicPr>
            <a:picLocks noChangeAspect="1"/>
          </p:cNvPicPr>
          <p:nvPr userDrawn="1"/>
        </p:nvPicPr>
        <p:blipFill>
          <a:blip r:embed="rId2"/>
          <a:srcRect t="52185" b="21772"/>
          <a:stretch>
            <a:fillRect/>
          </a:stretch>
        </p:blipFill>
        <p:spPr>
          <a:xfrm>
            <a:off x="0" y="17"/>
            <a:ext cx="9144000" cy="48840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667000" cy="365125"/>
          </a:xfrm>
          <a:prstGeom prst="rect">
            <a:avLst/>
          </a:prstGeom>
        </p:spPr>
        <p:txBody>
          <a:bodyPr/>
          <a:lstStyle/>
          <a:p>
            <a:fld id="{D3A32229-0178-A84A-948B-BB4DCABBE672}" type="datetime1">
              <a:rPr lang="en-US" smtClean="0"/>
              <a:pPr/>
              <a:t>11/14/18</a:t>
            </a:fld>
            <a:endParaRPr lang="en-US" dirty="0"/>
          </a:p>
        </p:txBody>
      </p:sp>
      <p:sp>
        <p:nvSpPr>
          <p:cNvPr id="5" name="Footer Placeholder 4"/>
          <p:cNvSpPr>
            <a:spLocks noGrp="1"/>
          </p:cNvSpPr>
          <p:nvPr>
            <p:ph type="ftr" sz="quarter" idx="11"/>
          </p:nvPr>
        </p:nvSpPr>
        <p:spPr/>
        <p:txBody>
          <a:bodyPr/>
          <a:lstStyle/>
          <a:p>
            <a:r>
              <a:rPr lang="en-US" dirty="0"/>
              <a:t>© 2017 Center for Strategic Governance </a:t>
            </a:r>
          </a:p>
        </p:txBody>
      </p:sp>
      <p:sp>
        <p:nvSpPr>
          <p:cNvPr id="6" name="Slide Number Placeholder 5"/>
          <p:cNvSpPr>
            <a:spLocks noGrp="1"/>
          </p:cNvSpPr>
          <p:nvPr>
            <p:ph type="sldNum" sz="quarter" idx="12"/>
          </p:nvPr>
        </p:nvSpPr>
        <p:spPr/>
        <p:txBody>
          <a:bodyPr/>
          <a:lstStyle/>
          <a:p>
            <a:fld id="{689FB3D6-3B39-3F45-BF5E-5EC028598CB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667000" cy="365125"/>
          </a:xfrm>
          <a:prstGeom prst="rect">
            <a:avLst/>
          </a:prstGeom>
        </p:spPr>
        <p:txBody>
          <a:bodyPr/>
          <a:lstStyle/>
          <a:p>
            <a:fld id="{2773CDEF-84AF-7145-AB5C-78365022BECD}" type="datetime1">
              <a:rPr lang="en-US" smtClean="0"/>
              <a:pPr/>
              <a:t>11/14/18</a:t>
            </a:fld>
            <a:endParaRPr lang="en-US" dirty="0"/>
          </a:p>
        </p:txBody>
      </p:sp>
      <p:sp>
        <p:nvSpPr>
          <p:cNvPr id="5" name="Footer Placeholder 4"/>
          <p:cNvSpPr>
            <a:spLocks noGrp="1"/>
          </p:cNvSpPr>
          <p:nvPr>
            <p:ph type="ftr" sz="quarter" idx="11"/>
          </p:nvPr>
        </p:nvSpPr>
        <p:spPr/>
        <p:txBody>
          <a:bodyPr/>
          <a:lstStyle/>
          <a:p>
            <a:r>
              <a:rPr lang="en-US" dirty="0"/>
              <a:t>© 2017 Center for Strategic Governance </a:t>
            </a:r>
          </a:p>
        </p:txBody>
      </p:sp>
      <p:sp>
        <p:nvSpPr>
          <p:cNvPr id="6" name="Slide Number Placeholder 5"/>
          <p:cNvSpPr>
            <a:spLocks noGrp="1"/>
          </p:cNvSpPr>
          <p:nvPr>
            <p:ph type="sldNum" sz="quarter" idx="12"/>
          </p:nvPr>
        </p:nvSpPr>
        <p:spPr/>
        <p:txBody>
          <a:bodyPr/>
          <a:lstStyle/>
          <a:p>
            <a:fld id="{689FB3D6-3B39-3F45-BF5E-5EC028598CB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667000" cy="365125"/>
          </a:xfrm>
          <a:prstGeom prst="rect">
            <a:avLst/>
          </a:prstGeom>
        </p:spPr>
        <p:txBody>
          <a:bodyPr/>
          <a:lstStyle/>
          <a:p>
            <a:fld id="{96502303-4C61-1E47-A1B2-4E340B69A91F}" type="datetime1">
              <a:rPr lang="en-US" smtClean="0"/>
              <a:pPr/>
              <a:t>11/14/18</a:t>
            </a:fld>
            <a:endParaRPr lang="en-US" dirty="0"/>
          </a:p>
        </p:txBody>
      </p:sp>
      <p:sp>
        <p:nvSpPr>
          <p:cNvPr id="5" name="Footer Placeholder 4"/>
          <p:cNvSpPr>
            <a:spLocks noGrp="1"/>
          </p:cNvSpPr>
          <p:nvPr>
            <p:ph type="ftr" sz="quarter" idx="11"/>
          </p:nvPr>
        </p:nvSpPr>
        <p:spPr/>
        <p:txBody>
          <a:bodyPr/>
          <a:lstStyle/>
          <a:p>
            <a:r>
              <a:rPr lang="en-US" dirty="0"/>
              <a:t>© 2017 Center for Strategic Governance </a:t>
            </a:r>
          </a:p>
        </p:txBody>
      </p:sp>
      <p:sp>
        <p:nvSpPr>
          <p:cNvPr id="6" name="Slide Number Placeholder 5"/>
          <p:cNvSpPr>
            <a:spLocks noGrp="1"/>
          </p:cNvSpPr>
          <p:nvPr>
            <p:ph type="sldNum" sz="quarter" idx="12"/>
          </p:nvPr>
        </p:nvSpPr>
        <p:spPr/>
        <p:txBody>
          <a:bodyPr/>
          <a:lstStyle/>
          <a:p>
            <a:fld id="{689FB3D6-3B39-3F45-BF5E-5EC028598CB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667000" cy="365125"/>
          </a:xfrm>
          <a:prstGeom prst="rect">
            <a:avLst/>
          </a:prstGeom>
        </p:spPr>
        <p:txBody>
          <a:bodyPr/>
          <a:lstStyle/>
          <a:p>
            <a:fld id="{34A574FD-DC1C-774F-8D53-7566B1B7B46C}" type="datetime1">
              <a:rPr lang="en-US" smtClean="0"/>
              <a:pPr/>
              <a:t>11/14/18</a:t>
            </a:fld>
            <a:endParaRPr lang="en-US" dirty="0"/>
          </a:p>
        </p:txBody>
      </p:sp>
      <p:sp>
        <p:nvSpPr>
          <p:cNvPr id="5" name="Footer Placeholder 4"/>
          <p:cNvSpPr>
            <a:spLocks noGrp="1"/>
          </p:cNvSpPr>
          <p:nvPr>
            <p:ph type="ftr" sz="quarter" idx="11"/>
          </p:nvPr>
        </p:nvSpPr>
        <p:spPr/>
        <p:txBody>
          <a:bodyPr/>
          <a:lstStyle/>
          <a:p>
            <a:r>
              <a:rPr lang="en-US" dirty="0"/>
              <a:t>© 2017 Center for Strategic Governance </a:t>
            </a:r>
          </a:p>
        </p:txBody>
      </p:sp>
      <p:sp>
        <p:nvSpPr>
          <p:cNvPr id="6" name="Slide Number Placeholder 5"/>
          <p:cNvSpPr>
            <a:spLocks noGrp="1"/>
          </p:cNvSpPr>
          <p:nvPr>
            <p:ph type="sldNum" sz="quarter" idx="12"/>
          </p:nvPr>
        </p:nvSpPr>
        <p:spPr/>
        <p:txBody>
          <a:bodyPr/>
          <a:lstStyle/>
          <a:p>
            <a:fld id="{689FB3D6-3B39-3F45-BF5E-5EC028598CB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667000" cy="365125"/>
          </a:xfrm>
          <a:prstGeom prst="rect">
            <a:avLst/>
          </a:prstGeom>
        </p:spPr>
        <p:txBody>
          <a:bodyPr/>
          <a:lstStyle/>
          <a:p>
            <a:fld id="{C4CCDAA1-5928-4B47-9310-CEAE04D1E0EB}" type="datetime1">
              <a:rPr lang="en-US" smtClean="0"/>
              <a:pPr/>
              <a:t>11/14/18</a:t>
            </a:fld>
            <a:endParaRPr lang="en-US" dirty="0"/>
          </a:p>
        </p:txBody>
      </p:sp>
      <p:sp>
        <p:nvSpPr>
          <p:cNvPr id="6" name="Footer Placeholder 5"/>
          <p:cNvSpPr>
            <a:spLocks noGrp="1"/>
          </p:cNvSpPr>
          <p:nvPr>
            <p:ph type="ftr" sz="quarter" idx="11"/>
          </p:nvPr>
        </p:nvSpPr>
        <p:spPr/>
        <p:txBody>
          <a:bodyPr/>
          <a:lstStyle/>
          <a:p>
            <a:r>
              <a:rPr lang="en-US" dirty="0"/>
              <a:t>© 2017 Center for Strategic Governance </a:t>
            </a:r>
          </a:p>
        </p:txBody>
      </p:sp>
      <p:sp>
        <p:nvSpPr>
          <p:cNvPr id="7" name="Slide Number Placeholder 6"/>
          <p:cNvSpPr>
            <a:spLocks noGrp="1"/>
          </p:cNvSpPr>
          <p:nvPr>
            <p:ph type="sldNum" sz="quarter" idx="12"/>
          </p:nvPr>
        </p:nvSpPr>
        <p:spPr/>
        <p:txBody>
          <a:bodyPr/>
          <a:lstStyle/>
          <a:p>
            <a:fld id="{689FB3D6-3B39-3F45-BF5E-5EC028598CB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667000" cy="365125"/>
          </a:xfrm>
          <a:prstGeom prst="rect">
            <a:avLst/>
          </a:prstGeom>
        </p:spPr>
        <p:txBody>
          <a:bodyPr/>
          <a:lstStyle/>
          <a:p>
            <a:fld id="{6B373F66-5E1C-8340-A187-19F3C835FE8F}" type="datetime1">
              <a:rPr lang="en-US" smtClean="0"/>
              <a:pPr/>
              <a:t>11/14/18</a:t>
            </a:fld>
            <a:endParaRPr lang="en-US" dirty="0"/>
          </a:p>
        </p:txBody>
      </p:sp>
      <p:sp>
        <p:nvSpPr>
          <p:cNvPr id="8" name="Footer Placeholder 7"/>
          <p:cNvSpPr>
            <a:spLocks noGrp="1"/>
          </p:cNvSpPr>
          <p:nvPr>
            <p:ph type="ftr" sz="quarter" idx="11"/>
          </p:nvPr>
        </p:nvSpPr>
        <p:spPr/>
        <p:txBody>
          <a:bodyPr/>
          <a:lstStyle/>
          <a:p>
            <a:r>
              <a:rPr lang="en-US" dirty="0"/>
              <a:t>© 2017 Center for Strategic Governance </a:t>
            </a:r>
          </a:p>
        </p:txBody>
      </p:sp>
      <p:sp>
        <p:nvSpPr>
          <p:cNvPr id="9" name="Slide Number Placeholder 8"/>
          <p:cNvSpPr>
            <a:spLocks noGrp="1"/>
          </p:cNvSpPr>
          <p:nvPr>
            <p:ph type="sldNum" sz="quarter" idx="12"/>
          </p:nvPr>
        </p:nvSpPr>
        <p:spPr/>
        <p:txBody>
          <a:bodyPr/>
          <a:lstStyle/>
          <a:p>
            <a:fld id="{689FB3D6-3B39-3F45-BF5E-5EC028598CB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667000" cy="365125"/>
          </a:xfrm>
          <a:prstGeom prst="rect">
            <a:avLst/>
          </a:prstGeom>
        </p:spPr>
        <p:txBody>
          <a:bodyPr/>
          <a:lstStyle/>
          <a:p>
            <a:fld id="{A929596C-A19C-4C40-A91C-5F9B3A965525}" type="datetime1">
              <a:rPr lang="en-US" smtClean="0"/>
              <a:pPr/>
              <a:t>11/14/18</a:t>
            </a:fld>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
        <p:nvSpPr>
          <p:cNvPr id="5" name="Slide Number Placeholder 4"/>
          <p:cNvSpPr>
            <a:spLocks noGrp="1"/>
          </p:cNvSpPr>
          <p:nvPr>
            <p:ph type="sldNum" sz="quarter" idx="12"/>
          </p:nvPr>
        </p:nvSpPr>
        <p:spPr/>
        <p:txBody>
          <a:bodyPr/>
          <a:lstStyle/>
          <a:p>
            <a:fld id="{689FB3D6-3B39-3F45-BF5E-5EC028598CB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667000" cy="365125"/>
          </a:xfrm>
          <a:prstGeom prst="rect">
            <a:avLst/>
          </a:prstGeom>
        </p:spPr>
        <p:txBody>
          <a:bodyPr/>
          <a:lstStyle/>
          <a:p>
            <a:fld id="{D6172912-9D48-7947-8B00-B0A010C59D55}" type="datetime1">
              <a:rPr lang="en-US" smtClean="0"/>
              <a:pPr/>
              <a:t>11/14/18</a:t>
            </a:fld>
            <a:endParaRPr lang="en-US" dirty="0"/>
          </a:p>
        </p:txBody>
      </p:sp>
      <p:sp>
        <p:nvSpPr>
          <p:cNvPr id="3" name="Footer Placeholder 2"/>
          <p:cNvSpPr>
            <a:spLocks noGrp="1"/>
          </p:cNvSpPr>
          <p:nvPr>
            <p:ph type="ftr" sz="quarter" idx="11"/>
          </p:nvPr>
        </p:nvSpPr>
        <p:spPr/>
        <p:txBody>
          <a:bodyPr/>
          <a:lstStyle/>
          <a:p>
            <a:r>
              <a:rPr lang="en-US" dirty="0"/>
              <a:t>© 2017 Center for Strategic Governance </a:t>
            </a:r>
          </a:p>
        </p:txBody>
      </p:sp>
      <p:sp>
        <p:nvSpPr>
          <p:cNvPr id="4" name="Slide Number Placeholder 3"/>
          <p:cNvSpPr>
            <a:spLocks noGrp="1"/>
          </p:cNvSpPr>
          <p:nvPr>
            <p:ph type="sldNum" sz="quarter" idx="12"/>
          </p:nvPr>
        </p:nvSpPr>
        <p:spPr/>
        <p:txBody>
          <a:bodyPr/>
          <a:lstStyle/>
          <a:p>
            <a:fld id="{689FB3D6-3B39-3F45-BF5E-5EC028598CB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667000" cy="365125"/>
          </a:xfrm>
          <a:prstGeom prst="rect">
            <a:avLst/>
          </a:prstGeom>
        </p:spPr>
        <p:txBody>
          <a:bodyPr/>
          <a:lstStyle/>
          <a:p>
            <a:fld id="{52C98CF1-7ECE-4742-8500-550F99B842A0}" type="datetime1">
              <a:rPr lang="en-US" smtClean="0"/>
              <a:pPr/>
              <a:t>11/14/18</a:t>
            </a:fld>
            <a:endParaRPr lang="en-US" dirty="0"/>
          </a:p>
        </p:txBody>
      </p:sp>
      <p:sp>
        <p:nvSpPr>
          <p:cNvPr id="6" name="Footer Placeholder 5"/>
          <p:cNvSpPr>
            <a:spLocks noGrp="1"/>
          </p:cNvSpPr>
          <p:nvPr>
            <p:ph type="ftr" sz="quarter" idx="11"/>
          </p:nvPr>
        </p:nvSpPr>
        <p:spPr/>
        <p:txBody>
          <a:bodyPr/>
          <a:lstStyle/>
          <a:p>
            <a:r>
              <a:rPr lang="en-US" dirty="0"/>
              <a:t>© 2017 Center for Strategic Governance </a:t>
            </a:r>
          </a:p>
        </p:txBody>
      </p:sp>
      <p:sp>
        <p:nvSpPr>
          <p:cNvPr id="7" name="Slide Number Placeholder 6"/>
          <p:cNvSpPr>
            <a:spLocks noGrp="1"/>
          </p:cNvSpPr>
          <p:nvPr>
            <p:ph type="sldNum" sz="quarter" idx="12"/>
          </p:nvPr>
        </p:nvSpPr>
        <p:spPr/>
        <p:txBody>
          <a:bodyPr/>
          <a:lstStyle/>
          <a:p>
            <a:fld id="{689FB3D6-3B39-3F45-BF5E-5EC028598CB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667000" cy="365125"/>
          </a:xfrm>
          <a:prstGeom prst="rect">
            <a:avLst/>
          </a:prstGeom>
        </p:spPr>
        <p:txBody>
          <a:bodyPr/>
          <a:lstStyle/>
          <a:p>
            <a:fld id="{FF8870C0-A020-A24B-9E1D-E418BF4026A0}" type="datetime1">
              <a:rPr lang="en-US" smtClean="0"/>
              <a:pPr/>
              <a:t>11/14/18</a:t>
            </a:fld>
            <a:endParaRPr lang="en-US" dirty="0"/>
          </a:p>
        </p:txBody>
      </p:sp>
      <p:sp>
        <p:nvSpPr>
          <p:cNvPr id="6" name="Footer Placeholder 5"/>
          <p:cNvSpPr>
            <a:spLocks noGrp="1"/>
          </p:cNvSpPr>
          <p:nvPr>
            <p:ph type="ftr" sz="quarter" idx="11"/>
          </p:nvPr>
        </p:nvSpPr>
        <p:spPr/>
        <p:txBody>
          <a:bodyPr/>
          <a:lstStyle/>
          <a:p>
            <a:r>
              <a:rPr lang="en-US" dirty="0"/>
              <a:t>© 2017 Center for Strategic Governance </a:t>
            </a:r>
          </a:p>
        </p:txBody>
      </p:sp>
      <p:sp>
        <p:nvSpPr>
          <p:cNvPr id="7" name="Slide Number Placeholder 6"/>
          <p:cNvSpPr>
            <a:spLocks noGrp="1"/>
          </p:cNvSpPr>
          <p:nvPr>
            <p:ph type="sldNum" sz="quarter" idx="12"/>
          </p:nvPr>
        </p:nvSpPr>
        <p:spPr/>
        <p:txBody>
          <a:bodyPr/>
          <a:lstStyle/>
          <a:p>
            <a:fld id="{689FB3D6-3B39-3F45-BF5E-5EC028598CB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8627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634153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2017 Center for Strategic Governance </a:t>
            </a:r>
          </a:p>
        </p:txBody>
      </p:sp>
      <p:sp>
        <p:nvSpPr>
          <p:cNvPr id="6" name="Slide Number Placeholder 5"/>
          <p:cNvSpPr>
            <a:spLocks noGrp="1"/>
          </p:cNvSpPr>
          <p:nvPr>
            <p:ph type="sldNum" sz="quarter" idx="4"/>
          </p:nvPr>
        </p:nvSpPr>
        <p:spPr>
          <a:xfrm>
            <a:off x="6256308" y="6341536"/>
            <a:ext cx="1974839" cy="379939"/>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pic>
        <p:nvPicPr>
          <p:cNvPr id="7" name="Picture 6"/>
          <p:cNvPicPr>
            <a:picLocks noChangeAspect="1"/>
          </p:cNvPicPr>
          <p:nvPr userDrawn="1"/>
        </p:nvPicPr>
        <p:blipFill>
          <a:blip r:embed="rId13"/>
          <a:srcRect t="52185" b="21772"/>
          <a:stretch>
            <a:fillRect/>
          </a:stretch>
        </p:blipFill>
        <p:spPr>
          <a:xfrm>
            <a:off x="0" y="17"/>
            <a:ext cx="9144000" cy="488404"/>
          </a:xfrm>
          <a:prstGeom prst="rect">
            <a:avLst/>
          </a:prstGeom>
        </p:spPr>
      </p:pic>
      <p:pic>
        <p:nvPicPr>
          <p:cNvPr id="9" name="Picture 8"/>
          <p:cNvPicPr>
            <a:picLocks noChangeAspect="1"/>
          </p:cNvPicPr>
          <p:nvPr/>
        </p:nvPicPr>
        <p:blipFill>
          <a:blip r:embed="rId14"/>
          <a:stretch>
            <a:fillRect/>
          </a:stretch>
        </p:blipFill>
        <p:spPr>
          <a:xfrm>
            <a:off x="8363099" y="6126163"/>
            <a:ext cx="519697" cy="641557"/>
          </a:xfrm>
          <a:prstGeom prst="rect">
            <a:avLst/>
          </a:prstGeom>
        </p:spPr>
      </p:pic>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dt="0"/>
  <p:txStyles>
    <p:titleStyle>
      <a:lvl1pPr algn="l" defTabSz="457200" rtl="0" eaLnBrk="1" latinLnBrk="0" hangingPunct="1">
        <a:spcBef>
          <a:spcPct val="0"/>
        </a:spcBef>
        <a:buNone/>
        <a:defRPr sz="4400" kern="1200">
          <a:solidFill>
            <a:srgbClr val="7F7F7F"/>
          </a:solidFill>
          <a:latin typeface="+mj-lt"/>
          <a:ea typeface="+mj-ea"/>
          <a:cs typeface="+mj-cs"/>
        </a:defRPr>
      </a:lvl1pPr>
    </p:titleStyle>
    <p:bodyStyle>
      <a:lvl1pPr marL="342900" indent="-342900" algn="l" defTabSz="457200" rtl="0" eaLnBrk="1" latinLnBrk="0" hangingPunct="1">
        <a:spcBef>
          <a:spcPts val="600"/>
        </a:spcBef>
        <a:spcAft>
          <a:spcPts val="600"/>
        </a:spcAft>
        <a:buClr>
          <a:schemeClr val="accent1">
            <a:lumMod val="75000"/>
          </a:schemeClr>
        </a:buClr>
        <a:buFont typeface="Arial"/>
        <a:buChar char="•"/>
        <a:defRPr sz="3200" kern="1200">
          <a:solidFill>
            <a:srgbClr val="7F7F7F"/>
          </a:solidFill>
          <a:latin typeface="+mn-lt"/>
          <a:ea typeface="+mn-ea"/>
          <a:cs typeface="+mn-cs"/>
        </a:defRPr>
      </a:lvl1pPr>
      <a:lvl2pPr marL="742950" indent="-285750" algn="l" defTabSz="457200" rtl="0" eaLnBrk="1" latinLnBrk="0" hangingPunct="1">
        <a:spcBef>
          <a:spcPts val="600"/>
        </a:spcBef>
        <a:spcAft>
          <a:spcPts val="600"/>
        </a:spcAft>
        <a:buClr>
          <a:schemeClr val="accent1">
            <a:lumMod val="75000"/>
          </a:schemeClr>
        </a:buClr>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ts val="600"/>
        </a:spcBef>
        <a:spcAft>
          <a:spcPts val="600"/>
        </a:spcAft>
        <a:buClr>
          <a:schemeClr val="accent1">
            <a:lumMod val="75000"/>
          </a:schemeClr>
        </a:buClr>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enfield.nh.us/strategic-governance-enfield"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enfield.nh.us/strategic-governance-enfield"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23"/>
          <p:cNvSpPr>
            <a:spLocks noGrp="1"/>
          </p:cNvSpPr>
          <p:nvPr>
            <p:ph type="ctrTitle"/>
          </p:nvPr>
        </p:nvSpPr>
        <p:spPr>
          <a:xfrm>
            <a:off x="700012" y="3538553"/>
            <a:ext cx="8185855" cy="1470025"/>
          </a:xfrm>
        </p:spPr>
        <p:txBody>
          <a:bodyPr>
            <a:normAutofit/>
          </a:bodyPr>
          <a:lstStyle/>
          <a:p>
            <a:pPr algn="ctr"/>
            <a:r>
              <a:rPr lang="en-US" sz="3600" dirty="0"/>
              <a:t>BETTER OUTCOMES THROUGH </a:t>
            </a:r>
            <a:br>
              <a:rPr lang="en-US" sz="3600" dirty="0"/>
            </a:br>
            <a:r>
              <a:rPr lang="en-US" sz="3600" dirty="0">
                <a:solidFill>
                  <a:schemeClr val="bg1">
                    <a:lumMod val="50000"/>
                  </a:schemeClr>
                </a:solidFill>
              </a:rPr>
              <a:t>STRATEGIC GOVERNANCE</a:t>
            </a:r>
          </a:p>
        </p:txBody>
      </p:sp>
      <p:pic>
        <p:nvPicPr>
          <p:cNvPr id="26" name="Picture 25"/>
          <p:cNvPicPr>
            <a:picLocks noChangeAspect="1"/>
          </p:cNvPicPr>
          <p:nvPr/>
        </p:nvPicPr>
        <p:blipFill>
          <a:blip r:embed="rId3"/>
          <a:stretch>
            <a:fillRect/>
          </a:stretch>
        </p:blipFill>
        <p:spPr>
          <a:xfrm>
            <a:off x="700012" y="1418029"/>
            <a:ext cx="7544408" cy="1871850"/>
          </a:xfrm>
          <a:prstGeom prst="rect">
            <a:avLst/>
          </a:prstGeom>
        </p:spPr>
      </p:pic>
      <p:cxnSp>
        <p:nvCxnSpPr>
          <p:cNvPr id="30" name="Straight Connector 29"/>
          <p:cNvCxnSpPr/>
          <p:nvPr/>
        </p:nvCxnSpPr>
        <p:spPr>
          <a:xfrm>
            <a:off x="732664" y="5121612"/>
            <a:ext cx="7513883"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16196" y="5425651"/>
            <a:ext cx="3442778" cy="830997"/>
          </a:xfrm>
          <a:prstGeom prst="rect">
            <a:avLst/>
          </a:prstGeom>
          <a:noFill/>
        </p:spPr>
        <p:txBody>
          <a:bodyPr wrap="square" rtlCol="0">
            <a:spAutoFit/>
          </a:bodyPr>
          <a:lstStyle/>
          <a:p>
            <a:pPr algn="ctr"/>
            <a:r>
              <a:rPr lang="en-US" sz="2400" dirty="0">
                <a:solidFill>
                  <a:schemeClr val="bg1">
                    <a:lumMod val="50000"/>
                  </a:schemeClr>
                </a:solidFill>
              </a:rPr>
              <a:t>NHMA CONFERENCE</a:t>
            </a:r>
          </a:p>
          <a:p>
            <a:pPr algn="ctr"/>
            <a:r>
              <a:rPr lang="en-US" sz="2400" dirty="0">
                <a:solidFill>
                  <a:schemeClr val="bg1">
                    <a:lumMod val="50000"/>
                  </a:schemeClr>
                </a:solidFill>
              </a:rPr>
              <a:t>NOVEMBER 2018</a:t>
            </a:r>
          </a:p>
        </p:txBody>
      </p:sp>
      <p:pic>
        <p:nvPicPr>
          <p:cNvPr id="11" name="Picture 10"/>
          <p:cNvPicPr>
            <a:picLocks noChangeAspect="1"/>
          </p:cNvPicPr>
          <p:nvPr/>
        </p:nvPicPr>
        <p:blipFill>
          <a:blip r:embed="rId4"/>
          <a:stretch>
            <a:fillRect/>
          </a:stretch>
        </p:blipFill>
        <p:spPr>
          <a:xfrm>
            <a:off x="0" y="0"/>
            <a:ext cx="6367067" cy="1084247"/>
          </a:xfrm>
          <a:prstGeom prst="rect">
            <a:avLst/>
          </a:prstGeom>
        </p:spPr>
      </p:pic>
      <p:sp>
        <p:nvSpPr>
          <p:cNvPr id="27" name="Rectangle 26"/>
          <p:cNvSpPr/>
          <p:nvPr/>
        </p:nvSpPr>
        <p:spPr>
          <a:xfrm>
            <a:off x="1562588" y="868790"/>
            <a:ext cx="6866983" cy="369332"/>
          </a:xfrm>
          <a:prstGeom prst="rect">
            <a:avLst/>
          </a:prstGeom>
        </p:spPr>
        <p:txBody>
          <a:bodyPr wrap="square">
            <a:spAutoFit/>
          </a:bodyPr>
          <a:lstStyle/>
          <a:p>
            <a:r>
              <a:rPr lang="en-US" b="1" dirty="0">
                <a:solidFill>
                  <a:srgbClr val="7F7F7F"/>
                </a:solidFill>
              </a:rPr>
              <a:t>HELPING MUNICIPALITIES ACHIEVE A DESIRED FUTURE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216400" y="2146300"/>
            <a:ext cx="4546600" cy="2338388"/>
            <a:chOff x="2640" y="1352"/>
            <a:chExt cx="2864" cy="1473"/>
          </a:xfrm>
        </p:grpSpPr>
        <p:sp>
          <p:nvSpPr>
            <p:cNvPr id="220168" name="AutoShape 8"/>
            <p:cNvSpPr>
              <a:spLocks noChangeArrowheads="1"/>
            </p:cNvSpPr>
            <p:nvPr/>
          </p:nvSpPr>
          <p:spPr bwMode="auto">
            <a:xfrm>
              <a:off x="2640" y="1400"/>
              <a:ext cx="1248" cy="340"/>
            </a:xfrm>
            <a:prstGeom prst="rightArrow">
              <a:avLst>
                <a:gd name="adj1" fmla="val 36472"/>
                <a:gd name="adj2" fmla="val 87058"/>
              </a:avLst>
            </a:prstGeom>
            <a:gradFill rotWithShape="0">
              <a:gsLst>
                <a:gs pos="0">
                  <a:srgbClr val="FFFFFF"/>
                </a:gs>
                <a:gs pos="100000">
                  <a:srgbClr val="3399FF"/>
                </a:gs>
              </a:gsLst>
              <a:lin ang="0" scaled="1"/>
            </a:gradFill>
            <a:ln w="9525">
              <a:noFill/>
              <a:miter lim="800000"/>
              <a:headEnd/>
              <a:tailEnd/>
            </a:ln>
          </p:spPr>
          <p:txBody>
            <a:bodyPr wrap="none" anchor="ctr"/>
            <a:lstStyle/>
            <a:p>
              <a:endParaRPr lang="en-US" dirty="0"/>
            </a:p>
          </p:txBody>
        </p:sp>
        <p:grpSp>
          <p:nvGrpSpPr>
            <p:cNvPr id="3" name="Group 9"/>
            <p:cNvGrpSpPr>
              <a:grpSpLocks/>
            </p:cNvGrpSpPr>
            <p:nvPr/>
          </p:nvGrpSpPr>
          <p:grpSpPr bwMode="auto">
            <a:xfrm>
              <a:off x="3452" y="1352"/>
              <a:ext cx="2052" cy="1473"/>
              <a:chOff x="3452" y="1352"/>
              <a:chExt cx="2052" cy="1473"/>
            </a:xfrm>
          </p:grpSpPr>
          <p:sp>
            <p:nvSpPr>
              <p:cNvPr id="220170" name="AutoShape 10"/>
              <p:cNvSpPr>
                <a:spLocks noChangeArrowheads="1"/>
              </p:cNvSpPr>
              <p:nvPr/>
            </p:nvSpPr>
            <p:spPr bwMode="auto">
              <a:xfrm>
                <a:off x="4544" y="1400"/>
                <a:ext cx="960" cy="340"/>
              </a:xfrm>
              <a:prstGeom prst="rightArrow">
                <a:avLst>
                  <a:gd name="adj1" fmla="val 36472"/>
                  <a:gd name="adj2" fmla="val 79699"/>
                </a:avLst>
              </a:prstGeom>
              <a:gradFill rotWithShape="0">
                <a:gsLst>
                  <a:gs pos="0">
                    <a:srgbClr val="FFFFFF"/>
                  </a:gs>
                  <a:gs pos="100000">
                    <a:srgbClr val="3399FF"/>
                  </a:gs>
                </a:gsLst>
                <a:lin ang="0" scaled="1"/>
              </a:gradFill>
              <a:ln w="9525">
                <a:noFill/>
                <a:miter lim="800000"/>
                <a:headEnd/>
                <a:tailEnd/>
              </a:ln>
            </p:spPr>
            <p:txBody>
              <a:bodyPr wrap="none" anchor="ctr"/>
              <a:lstStyle/>
              <a:p>
                <a:endParaRPr lang="en-US" dirty="0"/>
              </a:p>
            </p:txBody>
          </p:sp>
          <p:grpSp>
            <p:nvGrpSpPr>
              <p:cNvPr id="4" name="Group 11"/>
              <p:cNvGrpSpPr>
                <a:grpSpLocks/>
              </p:cNvGrpSpPr>
              <p:nvPr/>
            </p:nvGrpSpPr>
            <p:grpSpPr bwMode="auto">
              <a:xfrm>
                <a:off x="3452" y="1352"/>
                <a:ext cx="1876" cy="1473"/>
                <a:chOff x="3452" y="1352"/>
                <a:chExt cx="1876" cy="1473"/>
              </a:xfrm>
            </p:grpSpPr>
            <p:grpSp>
              <p:nvGrpSpPr>
                <p:cNvPr id="5" name="Group 12"/>
                <p:cNvGrpSpPr>
                  <a:grpSpLocks/>
                </p:cNvGrpSpPr>
                <p:nvPr/>
              </p:nvGrpSpPr>
              <p:grpSpPr bwMode="auto">
                <a:xfrm>
                  <a:off x="3784" y="1576"/>
                  <a:ext cx="1168" cy="1168"/>
                  <a:chOff x="3784" y="1576"/>
                  <a:chExt cx="1168" cy="1168"/>
                </a:xfrm>
              </p:grpSpPr>
              <p:sp>
                <p:nvSpPr>
                  <p:cNvPr id="220173" name="Oval 13"/>
                  <p:cNvSpPr>
                    <a:spLocks noChangeArrowheads="1"/>
                  </p:cNvSpPr>
                  <p:nvPr/>
                </p:nvSpPr>
                <p:spPr bwMode="auto">
                  <a:xfrm>
                    <a:off x="3784" y="1576"/>
                    <a:ext cx="1168" cy="1168"/>
                  </a:xfrm>
                  <a:prstGeom prst="ellipse">
                    <a:avLst/>
                  </a:prstGeom>
                  <a:gradFill rotWithShape="0">
                    <a:gsLst>
                      <a:gs pos="0">
                        <a:srgbClr val="FFCC66"/>
                      </a:gs>
                      <a:gs pos="100000">
                        <a:srgbClr val="FFFFFF"/>
                      </a:gs>
                    </a:gsLst>
                    <a:path path="shape">
                      <a:fillToRect l="50000" t="50000" r="50000" b="50000"/>
                    </a:path>
                  </a:gradFill>
                  <a:ln w="9525">
                    <a:noFill/>
                    <a:round/>
                    <a:headEnd/>
                    <a:tailEnd/>
                  </a:ln>
                  <a:effectLst/>
                </p:spPr>
                <p:txBody>
                  <a:bodyPr wrap="none" anchor="ctr"/>
                  <a:lstStyle/>
                  <a:p>
                    <a:endParaRPr lang="en-US" dirty="0"/>
                  </a:p>
                </p:txBody>
              </p:sp>
              <p:sp>
                <p:nvSpPr>
                  <p:cNvPr id="220174" name="Text Box 14"/>
                  <p:cNvSpPr txBox="1">
                    <a:spLocks noChangeArrowheads="1"/>
                  </p:cNvSpPr>
                  <p:nvPr/>
                </p:nvSpPr>
                <p:spPr bwMode="auto">
                  <a:xfrm>
                    <a:off x="3984" y="1888"/>
                    <a:ext cx="720" cy="460"/>
                  </a:xfrm>
                  <a:prstGeom prst="rect">
                    <a:avLst/>
                  </a:prstGeom>
                  <a:noFill/>
                  <a:ln w="9525">
                    <a:noFill/>
                    <a:miter lim="800000"/>
                    <a:headEnd/>
                    <a:tailEnd/>
                  </a:ln>
                  <a:effectLst/>
                </p:spPr>
                <p:txBody>
                  <a:bodyPr>
                    <a:spAutoFit/>
                  </a:bodyPr>
                  <a:lstStyle/>
                  <a:p>
                    <a:pPr algn="ctr">
                      <a:spcBef>
                        <a:spcPct val="50000"/>
                      </a:spcBef>
                    </a:pPr>
                    <a:r>
                      <a:rPr lang="en-US" sz="1400" b="1" dirty="0">
                        <a:solidFill>
                          <a:srgbClr val="B26A00"/>
                        </a:solidFill>
                        <a:latin typeface="Arial" charset="0"/>
                        <a:cs typeface="Arial" charset="0"/>
                      </a:rPr>
                      <a:t>Strategic Thinking &amp;                        Planning</a:t>
                    </a:r>
                    <a:endParaRPr lang="en-US" sz="1400" b="1" dirty="0">
                      <a:latin typeface="Arial" charset="0"/>
                      <a:cs typeface="Arial" charset="0"/>
                    </a:endParaRPr>
                  </a:p>
                </p:txBody>
              </p:sp>
            </p:grpSp>
            <p:grpSp>
              <p:nvGrpSpPr>
                <p:cNvPr id="6" name="Group 15"/>
                <p:cNvGrpSpPr>
                  <a:grpSpLocks/>
                </p:cNvGrpSpPr>
                <p:nvPr/>
              </p:nvGrpSpPr>
              <p:grpSpPr bwMode="auto">
                <a:xfrm>
                  <a:off x="3452" y="1352"/>
                  <a:ext cx="1876" cy="1473"/>
                  <a:chOff x="3452" y="1352"/>
                  <a:chExt cx="1876" cy="1473"/>
                </a:xfrm>
              </p:grpSpPr>
              <p:grpSp>
                <p:nvGrpSpPr>
                  <p:cNvPr id="7" name="Group 16"/>
                  <p:cNvGrpSpPr>
                    <a:grpSpLocks/>
                  </p:cNvGrpSpPr>
                  <p:nvPr/>
                </p:nvGrpSpPr>
                <p:grpSpPr bwMode="auto">
                  <a:xfrm rot="-9552057">
                    <a:off x="3528" y="1412"/>
                    <a:ext cx="1568" cy="1413"/>
                    <a:chOff x="1612" y="1020"/>
                    <a:chExt cx="1568" cy="1413"/>
                  </a:xfrm>
                </p:grpSpPr>
                <p:sp>
                  <p:nvSpPr>
                    <p:cNvPr id="220177" name="Freeform 17"/>
                    <p:cNvSpPr>
                      <a:spLocks/>
                    </p:cNvSpPr>
                    <p:nvPr/>
                  </p:nvSpPr>
                  <p:spPr bwMode="auto">
                    <a:xfrm rot="20388326" flipH="1">
                      <a:off x="2283" y="1073"/>
                      <a:ext cx="58" cy="56"/>
                    </a:xfrm>
                    <a:custGeom>
                      <a:avLst/>
                      <a:gdLst/>
                      <a:ahLst/>
                      <a:cxnLst>
                        <a:cxn ang="0">
                          <a:pos x="106" y="0"/>
                        </a:cxn>
                        <a:cxn ang="0">
                          <a:pos x="0" y="54"/>
                        </a:cxn>
                        <a:cxn ang="0">
                          <a:pos x="123" y="120"/>
                        </a:cxn>
                        <a:cxn ang="0">
                          <a:pos x="106" y="0"/>
                        </a:cxn>
                      </a:cxnLst>
                      <a:rect l="0" t="0" r="r" b="b"/>
                      <a:pathLst>
                        <a:path w="123" h="120">
                          <a:moveTo>
                            <a:pt x="106" y="0"/>
                          </a:moveTo>
                          <a:lnTo>
                            <a:pt x="0" y="54"/>
                          </a:lnTo>
                          <a:lnTo>
                            <a:pt x="123" y="120"/>
                          </a:lnTo>
                          <a:lnTo>
                            <a:pt x="106" y="0"/>
                          </a:lnTo>
                          <a:close/>
                        </a:path>
                      </a:pathLst>
                    </a:custGeom>
                    <a:solidFill>
                      <a:srgbClr val="A3D175"/>
                    </a:solidFill>
                    <a:ln w="9525">
                      <a:noFill/>
                      <a:round/>
                      <a:headEnd/>
                      <a:tailEnd/>
                    </a:ln>
                  </p:spPr>
                  <p:txBody>
                    <a:bodyPr/>
                    <a:lstStyle/>
                    <a:p>
                      <a:endParaRPr lang="en-US" dirty="0"/>
                    </a:p>
                  </p:txBody>
                </p:sp>
                <p:sp>
                  <p:nvSpPr>
                    <p:cNvPr id="220178" name="Freeform 18"/>
                    <p:cNvSpPr>
                      <a:spLocks/>
                    </p:cNvSpPr>
                    <p:nvPr/>
                  </p:nvSpPr>
                  <p:spPr bwMode="auto">
                    <a:xfrm rot="20388326" flipH="1">
                      <a:off x="2244" y="1063"/>
                      <a:ext cx="83" cy="98"/>
                    </a:xfrm>
                    <a:custGeom>
                      <a:avLst/>
                      <a:gdLst/>
                      <a:ahLst/>
                      <a:cxnLst>
                        <a:cxn ang="0">
                          <a:pos x="0" y="78"/>
                        </a:cxn>
                        <a:cxn ang="0">
                          <a:pos x="145" y="0"/>
                        </a:cxn>
                        <a:cxn ang="0">
                          <a:pos x="177" y="208"/>
                        </a:cxn>
                        <a:cxn ang="0">
                          <a:pos x="7" y="115"/>
                        </a:cxn>
                        <a:cxn ang="0">
                          <a:pos x="0" y="78"/>
                        </a:cxn>
                      </a:cxnLst>
                      <a:rect l="0" t="0" r="r" b="b"/>
                      <a:pathLst>
                        <a:path w="177" h="208">
                          <a:moveTo>
                            <a:pt x="0" y="78"/>
                          </a:moveTo>
                          <a:lnTo>
                            <a:pt x="145" y="0"/>
                          </a:lnTo>
                          <a:lnTo>
                            <a:pt x="177" y="208"/>
                          </a:lnTo>
                          <a:lnTo>
                            <a:pt x="7" y="115"/>
                          </a:lnTo>
                          <a:lnTo>
                            <a:pt x="0" y="78"/>
                          </a:lnTo>
                          <a:close/>
                        </a:path>
                      </a:pathLst>
                    </a:custGeom>
                    <a:solidFill>
                      <a:srgbClr val="AAD37C"/>
                    </a:solidFill>
                    <a:ln w="9525">
                      <a:noFill/>
                      <a:round/>
                      <a:headEnd/>
                      <a:tailEnd/>
                    </a:ln>
                  </p:spPr>
                  <p:txBody>
                    <a:bodyPr/>
                    <a:lstStyle/>
                    <a:p>
                      <a:endParaRPr lang="en-US" dirty="0"/>
                    </a:p>
                  </p:txBody>
                </p:sp>
                <p:sp>
                  <p:nvSpPr>
                    <p:cNvPr id="220179" name="Freeform 19"/>
                    <p:cNvSpPr>
                      <a:spLocks/>
                    </p:cNvSpPr>
                    <p:nvPr/>
                  </p:nvSpPr>
                  <p:spPr bwMode="auto">
                    <a:xfrm rot="20388326" flipH="1">
                      <a:off x="2206" y="1060"/>
                      <a:ext cx="91" cy="136"/>
                    </a:xfrm>
                    <a:custGeom>
                      <a:avLst/>
                      <a:gdLst/>
                      <a:ahLst/>
                      <a:cxnLst>
                        <a:cxn ang="0">
                          <a:pos x="0" y="76"/>
                        </a:cxn>
                        <a:cxn ang="0">
                          <a:pos x="149" y="0"/>
                        </a:cxn>
                        <a:cxn ang="0">
                          <a:pos x="193" y="289"/>
                        </a:cxn>
                        <a:cxn ang="0">
                          <a:pos x="17" y="196"/>
                        </a:cxn>
                        <a:cxn ang="0">
                          <a:pos x="0" y="76"/>
                        </a:cxn>
                      </a:cxnLst>
                      <a:rect l="0" t="0" r="r" b="b"/>
                      <a:pathLst>
                        <a:path w="193" h="289">
                          <a:moveTo>
                            <a:pt x="0" y="76"/>
                          </a:moveTo>
                          <a:lnTo>
                            <a:pt x="149" y="0"/>
                          </a:lnTo>
                          <a:lnTo>
                            <a:pt x="193" y="289"/>
                          </a:lnTo>
                          <a:lnTo>
                            <a:pt x="17" y="196"/>
                          </a:lnTo>
                          <a:lnTo>
                            <a:pt x="0" y="76"/>
                          </a:lnTo>
                          <a:close/>
                        </a:path>
                      </a:pathLst>
                    </a:custGeom>
                    <a:solidFill>
                      <a:srgbClr val="AAD384"/>
                    </a:solidFill>
                    <a:ln w="9525">
                      <a:noFill/>
                      <a:round/>
                      <a:headEnd/>
                      <a:tailEnd/>
                    </a:ln>
                  </p:spPr>
                  <p:txBody>
                    <a:bodyPr/>
                    <a:lstStyle/>
                    <a:p>
                      <a:endParaRPr lang="en-US" dirty="0"/>
                    </a:p>
                  </p:txBody>
                </p:sp>
                <p:sp>
                  <p:nvSpPr>
                    <p:cNvPr id="220180" name="Freeform 20"/>
                    <p:cNvSpPr>
                      <a:spLocks/>
                    </p:cNvSpPr>
                    <p:nvPr/>
                  </p:nvSpPr>
                  <p:spPr bwMode="auto">
                    <a:xfrm rot="20388326" flipH="1">
                      <a:off x="2171" y="1055"/>
                      <a:ext cx="95" cy="175"/>
                    </a:xfrm>
                    <a:custGeom>
                      <a:avLst/>
                      <a:gdLst/>
                      <a:ahLst/>
                      <a:cxnLst>
                        <a:cxn ang="0">
                          <a:pos x="148" y="0"/>
                        </a:cxn>
                        <a:cxn ang="0">
                          <a:pos x="142" y="0"/>
                        </a:cxn>
                        <a:cxn ang="0">
                          <a:pos x="0" y="72"/>
                        </a:cxn>
                        <a:cxn ang="0">
                          <a:pos x="32" y="280"/>
                        </a:cxn>
                        <a:cxn ang="0">
                          <a:pos x="120" y="329"/>
                        </a:cxn>
                        <a:cxn ang="0">
                          <a:pos x="202" y="373"/>
                        </a:cxn>
                        <a:cxn ang="0">
                          <a:pos x="148" y="0"/>
                        </a:cxn>
                      </a:cxnLst>
                      <a:rect l="0" t="0" r="r" b="b"/>
                      <a:pathLst>
                        <a:path w="202" h="373">
                          <a:moveTo>
                            <a:pt x="148" y="0"/>
                          </a:moveTo>
                          <a:lnTo>
                            <a:pt x="142" y="0"/>
                          </a:lnTo>
                          <a:lnTo>
                            <a:pt x="0" y="72"/>
                          </a:lnTo>
                          <a:lnTo>
                            <a:pt x="32" y="280"/>
                          </a:lnTo>
                          <a:lnTo>
                            <a:pt x="120" y="329"/>
                          </a:lnTo>
                          <a:lnTo>
                            <a:pt x="202" y="373"/>
                          </a:lnTo>
                          <a:lnTo>
                            <a:pt x="148" y="0"/>
                          </a:lnTo>
                          <a:close/>
                        </a:path>
                      </a:pathLst>
                    </a:custGeom>
                    <a:solidFill>
                      <a:srgbClr val="ADD684"/>
                    </a:solidFill>
                    <a:ln w="9525">
                      <a:noFill/>
                      <a:round/>
                      <a:headEnd/>
                      <a:tailEnd/>
                    </a:ln>
                  </p:spPr>
                  <p:txBody>
                    <a:bodyPr/>
                    <a:lstStyle/>
                    <a:p>
                      <a:endParaRPr lang="en-US" dirty="0"/>
                    </a:p>
                  </p:txBody>
                </p:sp>
                <p:sp>
                  <p:nvSpPr>
                    <p:cNvPr id="220181" name="Freeform 21"/>
                    <p:cNvSpPr>
                      <a:spLocks/>
                    </p:cNvSpPr>
                    <p:nvPr/>
                  </p:nvSpPr>
                  <p:spPr bwMode="auto">
                    <a:xfrm rot="20388326" flipH="1">
                      <a:off x="2131" y="1049"/>
                      <a:ext cx="101" cy="215"/>
                    </a:xfrm>
                    <a:custGeom>
                      <a:avLst/>
                      <a:gdLst/>
                      <a:ahLst/>
                      <a:cxnLst>
                        <a:cxn ang="0">
                          <a:pos x="145" y="0"/>
                        </a:cxn>
                        <a:cxn ang="0">
                          <a:pos x="66" y="41"/>
                        </a:cxn>
                        <a:cxn ang="0">
                          <a:pos x="0" y="78"/>
                        </a:cxn>
                        <a:cxn ang="0">
                          <a:pos x="44" y="367"/>
                        </a:cxn>
                        <a:cxn ang="0">
                          <a:pos x="44" y="370"/>
                        </a:cxn>
                        <a:cxn ang="0">
                          <a:pos x="214" y="457"/>
                        </a:cxn>
                        <a:cxn ang="0">
                          <a:pos x="145" y="0"/>
                        </a:cxn>
                      </a:cxnLst>
                      <a:rect l="0" t="0" r="r" b="b"/>
                      <a:pathLst>
                        <a:path w="214" h="457">
                          <a:moveTo>
                            <a:pt x="145" y="0"/>
                          </a:moveTo>
                          <a:lnTo>
                            <a:pt x="66" y="41"/>
                          </a:lnTo>
                          <a:lnTo>
                            <a:pt x="0" y="78"/>
                          </a:lnTo>
                          <a:lnTo>
                            <a:pt x="44" y="367"/>
                          </a:lnTo>
                          <a:lnTo>
                            <a:pt x="44" y="370"/>
                          </a:lnTo>
                          <a:lnTo>
                            <a:pt x="214" y="457"/>
                          </a:lnTo>
                          <a:lnTo>
                            <a:pt x="145" y="0"/>
                          </a:lnTo>
                          <a:close/>
                        </a:path>
                      </a:pathLst>
                    </a:custGeom>
                    <a:solidFill>
                      <a:srgbClr val="B7D88E"/>
                    </a:solidFill>
                    <a:ln w="9525">
                      <a:noFill/>
                      <a:round/>
                      <a:headEnd/>
                      <a:tailEnd/>
                    </a:ln>
                  </p:spPr>
                  <p:txBody>
                    <a:bodyPr/>
                    <a:lstStyle/>
                    <a:p>
                      <a:endParaRPr lang="en-US" dirty="0"/>
                    </a:p>
                  </p:txBody>
                </p:sp>
                <p:sp>
                  <p:nvSpPr>
                    <p:cNvPr id="220182" name="Freeform 22"/>
                    <p:cNvSpPr>
                      <a:spLocks/>
                    </p:cNvSpPr>
                    <p:nvPr/>
                  </p:nvSpPr>
                  <p:spPr bwMode="auto">
                    <a:xfrm rot="20388326" flipH="1">
                      <a:off x="2094" y="1042"/>
                      <a:ext cx="107" cy="255"/>
                    </a:xfrm>
                    <a:custGeom>
                      <a:avLst/>
                      <a:gdLst/>
                      <a:ahLst/>
                      <a:cxnLst>
                        <a:cxn ang="0">
                          <a:pos x="0" y="81"/>
                        </a:cxn>
                        <a:cxn ang="0">
                          <a:pos x="146" y="0"/>
                        </a:cxn>
                        <a:cxn ang="0">
                          <a:pos x="228" y="540"/>
                        </a:cxn>
                        <a:cxn ang="0">
                          <a:pos x="54" y="454"/>
                        </a:cxn>
                        <a:cxn ang="0">
                          <a:pos x="0" y="81"/>
                        </a:cxn>
                      </a:cxnLst>
                      <a:rect l="0" t="0" r="r" b="b"/>
                      <a:pathLst>
                        <a:path w="228" h="540">
                          <a:moveTo>
                            <a:pt x="0" y="81"/>
                          </a:moveTo>
                          <a:lnTo>
                            <a:pt x="146" y="0"/>
                          </a:lnTo>
                          <a:lnTo>
                            <a:pt x="228" y="540"/>
                          </a:lnTo>
                          <a:lnTo>
                            <a:pt x="54" y="454"/>
                          </a:lnTo>
                          <a:lnTo>
                            <a:pt x="0" y="81"/>
                          </a:lnTo>
                          <a:close/>
                        </a:path>
                      </a:pathLst>
                    </a:custGeom>
                    <a:solidFill>
                      <a:srgbClr val="B7D88E"/>
                    </a:solidFill>
                    <a:ln w="9525">
                      <a:noFill/>
                      <a:round/>
                      <a:headEnd/>
                      <a:tailEnd/>
                    </a:ln>
                  </p:spPr>
                  <p:txBody>
                    <a:bodyPr/>
                    <a:lstStyle/>
                    <a:p>
                      <a:endParaRPr lang="en-US" dirty="0"/>
                    </a:p>
                  </p:txBody>
                </p:sp>
                <p:sp>
                  <p:nvSpPr>
                    <p:cNvPr id="220183" name="Freeform 23"/>
                    <p:cNvSpPr>
                      <a:spLocks/>
                    </p:cNvSpPr>
                    <p:nvPr/>
                  </p:nvSpPr>
                  <p:spPr bwMode="auto">
                    <a:xfrm rot="20388326" flipH="1">
                      <a:off x="2057" y="1038"/>
                      <a:ext cx="113" cy="294"/>
                    </a:xfrm>
                    <a:custGeom>
                      <a:avLst/>
                      <a:gdLst/>
                      <a:ahLst/>
                      <a:cxnLst>
                        <a:cxn ang="0">
                          <a:pos x="0" y="78"/>
                        </a:cxn>
                        <a:cxn ang="0">
                          <a:pos x="145" y="0"/>
                        </a:cxn>
                        <a:cxn ang="0">
                          <a:pos x="240" y="625"/>
                        </a:cxn>
                        <a:cxn ang="0">
                          <a:pos x="69" y="535"/>
                        </a:cxn>
                        <a:cxn ang="0">
                          <a:pos x="0" y="78"/>
                        </a:cxn>
                      </a:cxnLst>
                      <a:rect l="0" t="0" r="r" b="b"/>
                      <a:pathLst>
                        <a:path w="240" h="625">
                          <a:moveTo>
                            <a:pt x="0" y="78"/>
                          </a:moveTo>
                          <a:lnTo>
                            <a:pt x="145" y="0"/>
                          </a:lnTo>
                          <a:lnTo>
                            <a:pt x="240" y="625"/>
                          </a:lnTo>
                          <a:lnTo>
                            <a:pt x="69" y="535"/>
                          </a:lnTo>
                          <a:lnTo>
                            <a:pt x="0" y="78"/>
                          </a:lnTo>
                          <a:close/>
                        </a:path>
                      </a:pathLst>
                    </a:custGeom>
                    <a:solidFill>
                      <a:srgbClr val="B7DB96"/>
                    </a:solidFill>
                    <a:ln w="9525">
                      <a:noFill/>
                      <a:round/>
                      <a:headEnd/>
                      <a:tailEnd/>
                    </a:ln>
                  </p:spPr>
                  <p:txBody>
                    <a:bodyPr/>
                    <a:lstStyle/>
                    <a:p>
                      <a:endParaRPr lang="en-US" dirty="0"/>
                    </a:p>
                  </p:txBody>
                </p:sp>
                <p:sp>
                  <p:nvSpPr>
                    <p:cNvPr id="220184" name="Freeform 24"/>
                    <p:cNvSpPr>
                      <a:spLocks/>
                    </p:cNvSpPr>
                    <p:nvPr/>
                  </p:nvSpPr>
                  <p:spPr bwMode="auto">
                    <a:xfrm rot="20388326" flipH="1">
                      <a:off x="2031" y="1031"/>
                      <a:ext cx="105" cy="320"/>
                    </a:xfrm>
                    <a:custGeom>
                      <a:avLst/>
                      <a:gdLst/>
                      <a:ahLst/>
                      <a:cxnLst>
                        <a:cxn ang="0">
                          <a:pos x="0" y="76"/>
                        </a:cxn>
                        <a:cxn ang="0">
                          <a:pos x="145" y="0"/>
                        </a:cxn>
                        <a:cxn ang="0">
                          <a:pos x="221" y="497"/>
                        </a:cxn>
                        <a:cxn ang="0">
                          <a:pos x="214" y="493"/>
                        </a:cxn>
                        <a:cxn ang="0">
                          <a:pos x="211" y="493"/>
                        </a:cxn>
                        <a:cxn ang="0">
                          <a:pos x="202" y="493"/>
                        </a:cxn>
                        <a:cxn ang="0">
                          <a:pos x="195" y="493"/>
                        </a:cxn>
                        <a:cxn ang="0">
                          <a:pos x="195" y="680"/>
                        </a:cxn>
                        <a:cxn ang="0">
                          <a:pos x="82" y="616"/>
                        </a:cxn>
                        <a:cxn ang="0">
                          <a:pos x="0" y="76"/>
                        </a:cxn>
                      </a:cxnLst>
                      <a:rect l="0" t="0" r="r" b="b"/>
                      <a:pathLst>
                        <a:path w="221" h="680">
                          <a:moveTo>
                            <a:pt x="0" y="76"/>
                          </a:moveTo>
                          <a:lnTo>
                            <a:pt x="145" y="0"/>
                          </a:lnTo>
                          <a:lnTo>
                            <a:pt x="221" y="497"/>
                          </a:lnTo>
                          <a:lnTo>
                            <a:pt x="214" y="493"/>
                          </a:lnTo>
                          <a:lnTo>
                            <a:pt x="211" y="493"/>
                          </a:lnTo>
                          <a:lnTo>
                            <a:pt x="202" y="493"/>
                          </a:lnTo>
                          <a:lnTo>
                            <a:pt x="195" y="493"/>
                          </a:lnTo>
                          <a:lnTo>
                            <a:pt x="195" y="680"/>
                          </a:lnTo>
                          <a:lnTo>
                            <a:pt x="82" y="616"/>
                          </a:lnTo>
                          <a:lnTo>
                            <a:pt x="0" y="76"/>
                          </a:lnTo>
                          <a:close/>
                        </a:path>
                      </a:pathLst>
                    </a:custGeom>
                    <a:solidFill>
                      <a:srgbClr val="C1DDA0"/>
                    </a:solidFill>
                    <a:ln w="9525">
                      <a:noFill/>
                      <a:round/>
                      <a:headEnd/>
                      <a:tailEnd/>
                    </a:ln>
                  </p:spPr>
                  <p:txBody>
                    <a:bodyPr/>
                    <a:lstStyle/>
                    <a:p>
                      <a:endParaRPr lang="en-US" dirty="0"/>
                    </a:p>
                  </p:txBody>
                </p:sp>
                <p:sp>
                  <p:nvSpPr>
                    <p:cNvPr id="220185" name="Freeform 25"/>
                    <p:cNvSpPr>
                      <a:spLocks/>
                    </p:cNvSpPr>
                    <p:nvPr/>
                  </p:nvSpPr>
                  <p:spPr bwMode="auto">
                    <a:xfrm rot="20388326" flipH="1">
                      <a:off x="1993" y="1029"/>
                      <a:ext cx="109" cy="334"/>
                    </a:xfrm>
                    <a:custGeom>
                      <a:avLst/>
                      <a:gdLst/>
                      <a:ahLst/>
                      <a:cxnLst>
                        <a:cxn ang="0">
                          <a:pos x="123" y="192"/>
                        </a:cxn>
                        <a:cxn ang="0">
                          <a:pos x="123" y="0"/>
                        </a:cxn>
                        <a:cxn ang="0">
                          <a:pos x="0" y="67"/>
                        </a:cxn>
                        <a:cxn ang="0">
                          <a:pos x="95" y="692"/>
                        </a:cxn>
                        <a:cxn ang="0">
                          <a:pos x="123" y="709"/>
                        </a:cxn>
                        <a:cxn ang="0">
                          <a:pos x="123" y="522"/>
                        </a:cxn>
                        <a:cxn ang="0">
                          <a:pos x="149" y="526"/>
                        </a:cxn>
                        <a:cxn ang="0">
                          <a:pos x="177" y="529"/>
                        </a:cxn>
                        <a:cxn ang="0">
                          <a:pos x="203" y="536"/>
                        </a:cxn>
                        <a:cxn ang="0">
                          <a:pos x="230" y="542"/>
                        </a:cxn>
                        <a:cxn ang="0">
                          <a:pos x="177" y="203"/>
                        </a:cxn>
                        <a:cxn ang="0">
                          <a:pos x="164" y="200"/>
                        </a:cxn>
                        <a:cxn ang="0">
                          <a:pos x="152" y="195"/>
                        </a:cxn>
                        <a:cxn ang="0">
                          <a:pos x="139" y="195"/>
                        </a:cxn>
                        <a:cxn ang="0">
                          <a:pos x="123" y="192"/>
                        </a:cxn>
                      </a:cxnLst>
                      <a:rect l="0" t="0" r="r" b="b"/>
                      <a:pathLst>
                        <a:path w="230" h="709">
                          <a:moveTo>
                            <a:pt x="123" y="192"/>
                          </a:moveTo>
                          <a:lnTo>
                            <a:pt x="123" y="0"/>
                          </a:lnTo>
                          <a:lnTo>
                            <a:pt x="0" y="67"/>
                          </a:lnTo>
                          <a:lnTo>
                            <a:pt x="95" y="692"/>
                          </a:lnTo>
                          <a:lnTo>
                            <a:pt x="123" y="709"/>
                          </a:lnTo>
                          <a:lnTo>
                            <a:pt x="123" y="522"/>
                          </a:lnTo>
                          <a:lnTo>
                            <a:pt x="149" y="526"/>
                          </a:lnTo>
                          <a:lnTo>
                            <a:pt x="177" y="529"/>
                          </a:lnTo>
                          <a:lnTo>
                            <a:pt x="203" y="536"/>
                          </a:lnTo>
                          <a:lnTo>
                            <a:pt x="230" y="542"/>
                          </a:lnTo>
                          <a:lnTo>
                            <a:pt x="177" y="203"/>
                          </a:lnTo>
                          <a:lnTo>
                            <a:pt x="164" y="200"/>
                          </a:lnTo>
                          <a:lnTo>
                            <a:pt x="152" y="195"/>
                          </a:lnTo>
                          <a:lnTo>
                            <a:pt x="139" y="195"/>
                          </a:lnTo>
                          <a:lnTo>
                            <a:pt x="123" y="192"/>
                          </a:lnTo>
                          <a:close/>
                        </a:path>
                      </a:pathLst>
                    </a:custGeom>
                    <a:solidFill>
                      <a:srgbClr val="C1DDA3"/>
                    </a:solidFill>
                    <a:ln w="9525">
                      <a:noFill/>
                      <a:round/>
                      <a:headEnd/>
                      <a:tailEnd/>
                    </a:ln>
                  </p:spPr>
                  <p:txBody>
                    <a:bodyPr/>
                    <a:lstStyle/>
                    <a:p>
                      <a:endParaRPr lang="en-US" dirty="0"/>
                    </a:p>
                  </p:txBody>
                </p:sp>
                <p:sp>
                  <p:nvSpPr>
                    <p:cNvPr id="220186" name="Freeform 26"/>
                    <p:cNvSpPr>
                      <a:spLocks/>
                    </p:cNvSpPr>
                    <p:nvPr/>
                  </p:nvSpPr>
                  <p:spPr bwMode="auto">
                    <a:xfrm rot="20388326" flipH="1">
                      <a:off x="1945" y="1044"/>
                      <a:ext cx="112" cy="265"/>
                    </a:xfrm>
                    <a:custGeom>
                      <a:avLst/>
                      <a:gdLst/>
                      <a:ahLst/>
                      <a:cxnLst>
                        <a:cxn ang="0">
                          <a:pos x="50" y="192"/>
                        </a:cxn>
                        <a:cxn ang="0">
                          <a:pos x="50" y="0"/>
                        </a:cxn>
                        <a:cxn ang="0">
                          <a:pos x="0" y="29"/>
                        </a:cxn>
                        <a:cxn ang="0">
                          <a:pos x="76" y="526"/>
                        </a:cxn>
                        <a:cxn ang="0">
                          <a:pos x="98" y="529"/>
                        </a:cxn>
                        <a:cxn ang="0">
                          <a:pos x="116" y="532"/>
                        </a:cxn>
                        <a:cxn ang="0">
                          <a:pos x="138" y="536"/>
                        </a:cxn>
                        <a:cxn ang="0">
                          <a:pos x="160" y="539"/>
                        </a:cxn>
                        <a:cxn ang="0">
                          <a:pos x="182" y="545"/>
                        </a:cxn>
                        <a:cxn ang="0">
                          <a:pos x="199" y="549"/>
                        </a:cxn>
                        <a:cxn ang="0">
                          <a:pos x="221" y="556"/>
                        </a:cxn>
                        <a:cxn ang="0">
                          <a:pos x="239" y="562"/>
                        </a:cxn>
                        <a:cxn ang="0">
                          <a:pos x="189" y="215"/>
                        </a:cxn>
                        <a:cxn ang="0">
                          <a:pos x="170" y="212"/>
                        </a:cxn>
                        <a:cxn ang="0">
                          <a:pos x="152" y="209"/>
                        </a:cxn>
                        <a:cxn ang="0">
                          <a:pos x="138" y="206"/>
                        </a:cxn>
                        <a:cxn ang="0">
                          <a:pos x="120" y="203"/>
                        </a:cxn>
                        <a:cxn ang="0">
                          <a:pos x="101" y="200"/>
                        </a:cxn>
                        <a:cxn ang="0">
                          <a:pos x="87" y="200"/>
                        </a:cxn>
                        <a:cxn ang="0">
                          <a:pos x="69" y="195"/>
                        </a:cxn>
                        <a:cxn ang="0">
                          <a:pos x="50" y="192"/>
                        </a:cxn>
                      </a:cxnLst>
                      <a:rect l="0" t="0" r="r" b="b"/>
                      <a:pathLst>
                        <a:path w="239" h="562">
                          <a:moveTo>
                            <a:pt x="50" y="192"/>
                          </a:moveTo>
                          <a:lnTo>
                            <a:pt x="50" y="0"/>
                          </a:lnTo>
                          <a:lnTo>
                            <a:pt x="0" y="29"/>
                          </a:lnTo>
                          <a:lnTo>
                            <a:pt x="76" y="526"/>
                          </a:lnTo>
                          <a:lnTo>
                            <a:pt x="98" y="529"/>
                          </a:lnTo>
                          <a:lnTo>
                            <a:pt x="116" y="532"/>
                          </a:lnTo>
                          <a:lnTo>
                            <a:pt x="138" y="536"/>
                          </a:lnTo>
                          <a:lnTo>
                            <a:pt x="160" y="539"/>
                          </a:lnTo>
                          <a:lnTo>
                            <a:pt x="182" y="545"/>
                          </a:lnTo>
                          <a:lnTo>
                            <a:pt x="199" y="549"/>
                          </a:lnTo>
                          <a:lnTo>
                            <a:pt x="221" y="556"/>
                          </a:lnTo>
                          <a:lnTo>
                            <a:pt x="239" y="562"/>
                          </a:lnTo>
                          <a:lnTo>
                            <a:pt x="189" y="215"/>
                          </a:lnTo>
                          <a:lnTo>
                            <a:pt x="170" y="212"/>
                          </a:lnTo>
                          <a:lnTo>
                            <a:pt x="152" y="209"/>
                          </a:lnTo>
                          <a:lnTo>
                            <a:pt x="138" y="206"/>
                          </a:lnTo>
                          <a:lnTo>
                            <a:pt x="120" y="203"/>
                          </a:lnTo>
                          <a:lnTo>
                            <a:pt x="101" y="200"/>
                          </a:lnTo>
                          <a:lnTo>
                            <a:pt x="87" y="200"/>
                          </a:lnTo>
                          <a:lnTo>
                            <a:pt x="69" y="195"/>
                          </a:lnTo>
                          <a:lnTo>
                            <a:pt x="50" y="192"/>
                          </a:lnTo>
                          <a:close/>
                        </a:path>
                      </a:pathLst>
                    </a:custGeom>
                    <a:solidFill>
                      <a:srgbClr val="C1E0A5"/>
                    </a:solidFill>
                    <a:ln w="9525">
                      <a:noFill/>
                      <a:round/>
                      <a:headEnd/>
                      <a:tailEnd/>
                    </a:ln>
                  </p:spPr>
                  <p:txBody>
                    <a:bodyPr/>
                    <a:lstStyle/>
                    <a:p>
                      <a:endParaRPr lang="en-US" dirty="0"/>
                    </a:p>
                  </p:txBody>
                </p:sp>
                <p:sp>
                  <p:nvSpPr>
                    <p:cNvPr id="220187" name="Freeform 27"/>
                    <p:cNvSpPr>
                      <a:spLocks/>
                    </p:cNvSpPr>
                    <p:nvPr/>
                  </p:nvSpPr>
                  <p:spPr bwMode="auto">
                    <a:xfrm rot="20388326" flipH="1">
                      <a:off x="1927" y="1152"/>
                      <a:ext cx="103" cy="183"/>
                    </a:xfrm>
                    <a:custGeom>
                      <a:avLst/>
                      <a:gdLst/>
                      <a:ahLst/>
                      <a:cxnLst>
                        <a:cxn ang="0">
                          <a:pos x="220" y="390"/>
                        </a:cxn>
                        <a:cxn ang="0">
                          <a:pos x="198" y="382"/>
                        </a:cxn>
                        <a:cxn ang="0">
                          <a:pos x="179" y="376"/>
                        </a:cxn>
                        <a:cxn ang="0">
                          <a:pos x="157" y="370"/>
                        </a:cxn>
                        <a:cxn ang="0">
                          <a:pos x="135" y="362"/>
                        </a:cxn>
                        <a:cxn ang="0">
                          <a:pos x="117" y="356"/>
                        </a:cxn>
                        <a:cxn ang="0">
                          <a:pos x="95" y="350"/>
                        </a:cxn>
                        <a:cxn ang="0">
                          <a:pos x="73" y="346"/>
                        </a:cxn>
                        <a:cxn ang="0">
                          <a:pos x="53" y="339"/>
                        </a:cxn>
                        <a:cxn ang="0">
                          <a:pos x="0" y="0"/>
                        </a:cxn>
                        <a:cxn ang="0">
                          <a:pos x="22" y="3"/>
                        </a:cxn>
                        <a:cxn ang="0">
                          <a:pos x="44" y="6"/>
                        </a:cxn>
                        <a:cxn ang="0">
                          <a:pos x="66" y="9"/>
                        </a:cxn>
                        <a:cxn ang="0">
                          <a:pos x="85" y="12"/>
                        </a:cxn>
                        <a:cxn ang="0">
                          <a:pos x="107" y="20"/>
                        </a:cxn>
                        <a:cxn ang="0">
                          <a:pos x="125" y="23"/>
                        </a:cxn>
                        <a:cxn ang="0">
                          <a:pos x="145" y="29"/>
                        </a:cxn>
                        <a:cxn ang="0">
                          <a:pos x="164" y="32"/>
                        </a:cxn>
                        <a:cxn ang="0">
                          <a:pos x="220" y="390"/>
                        </a:cxn>
                      </a:cxnLst>
                      <a:rect l="0" t="0" r="r" b="b"/>
                      <a:pathLst>
                        <a:path w="220" h="390">
                          <a:moveTo>
                            <a:pt x="220" y="390"/>
                          </a:moveTo>
                          <a:lnTo>
                            <a:pt x="198" y="382"/>
                          </a:lnTo>
                          <a:lnTo>
                            <a:pt x="179" y="376"/>
                          </a:lnTo>
                          <a:lnTo>
                            <a:pt x="157" y="370"/>
                          </a:lnTo>
                          <a:lnTo>
                            <a:pt x="135" y="362"/>
                          </a:lnTo>
                          <a:lnTo>
                            <a:pt x="117" y="356"/>
                          </a:lnTo>
                          <a:lnTo>
                            <a:pt x="95" y="350"/>
                          </a:lnTo>
                          <a:lnTo>
                            <a:pt x="73" y="346"/>
                          </a:lnTo>
                          <a:lnTo>
                            <a:pt x="53" y="339"/>
                          </a:lnTo>
                          <a:lnTo>
                            <a:pt x="0" y="0"/>
                          </a:lnTo>
                          <a:lnTo>
                            <a:pt x="22" y="3"/>
                          </a:lnTo>
                          <a:lnTo>
                            <a:pt x="44" y="6"/>
                          </a:lnTo>
                          <a:lnTo>
                            <a:pt x="66" y="9"/>
                          </a:lnTo>
                          <a:lnTo>
                            <a:pt x="85" y="12"/>
                          </a:lnTo>
                          <a:lnTo>
                            <a:pt x="107" y="20"/>
                          </a:lnTo>
                          <a:lnTo>
                            <a:pt x="125" y="23"/>
                          </a:lnTo>
                          <a:lnTo>
                            <a:pt x="145" y="29"/>
                          </a:lnTo>
                          <a:lnTo>
                            <a:pt x="164" y="32"/>
                          </a:lnTo>
                          <a:lnTo>
                            <a:pt x="220" y="390"/>
                          </a:lnTo>
                          <a:close/>
                        </a:path>
                      </a:pathLst>
                    </a:custGeom>
                    <a:solidFill>
                      <a:srgbClr val="CCE2AF"/>
                    </a:solidFill>
                    <a:ln w="9525">
                      <a:noFill/>
                      <a:round/>
                      <a:headEnd/>
                      <a:tailEnd/>
                    </a:ln>
                  </p:spPr>
                  <p:txBody>
                    <a:bodyPr/>
                    <a:lstStyle/>
                    <a:p>
                      <a:endParaRPr lang="en-US" dirty="0"/>
                    </a:p>
                  </p:txBody>
                </p:sp>
                <p:sp>
                  <p:nvSpPr>
                    <p:cNvPr id="220188" name="Freeform 28"/>
                    <p:cNvSpPr>
                      <a:spLocks/>
                    </p:cNvSpPr>
                    <p:nvPr/>
                  </p:nvSpPr>
                  <p:spPr bwMode="auto">
                    <a:xfrm rot="20388326" flipH="1">
                      <a:off x="1894" y="1170"/>
                      <a:ext cx="102" cy="193"/>
                    </a:xfrm>
                    <a:custGeom>
                      <a:avLst/>
                      <a:gdLst/>
                      <a:ahLst/>
                      <a:cxnLst>
                        <a:cxn ang="0">
                          <a:pos x="217" y="410"/>
                        </a:cxn>
                        <a:cxn ang="0">
                          <a:pos x="199" y="401"/>
                        </a:cxn>
                        <a:cxn ang="0">
                          <a:pos x="177" y="393"/>
                        </a:cxn>
                        <a:cxn ang="0">
                          <a:pos x="160" y="384"/>
                        </a:cxn>
                        <a:cxn ang="0">
                          <a:pos x="138" y="378"/>
                        </a:cxn>
                        <a:cxn ang="0">
                          <a:pos x="116" y="367"/>
                        </a:cxn>
                        <a:cxn ang="0">
                          <a:pos x="94" y="361"/>
                        </a:cxn>
                        <a:cxn ang="0">
                          <a:pos x="72" y="353"/>
                        </a:cxn>
                        <a:cxn ang="0">
                          <a:pos x="50" y="347"/>
                        </a:cxn>
                        <a:cxn ang="0">
                          <a:pos x="0" y="0"/>
                        </a:cxn>
                        <a:cxn ang="0">
                          <a:pos x="22" y="5"/>
                        </a:cxn>
                        <a:cxn ang="0">
                          <a:pos x="40" y="11"/>
                        </a:cxn>
                        <a:cxn ang="0">
                          <a:pos x="60" y="14"/>
                        </a:cxn>
                        <a:cxn ang="0">
                          <a:pos x="82" y="20"/>
                        </a:cxn>
                        <a:cxn ang="0">
                          <a:pos x="101" y="23"/>
                        </a:cxn>
                        <a:cxn ang="0">
                          <a:pos x="123" y="31"/>
                        </a:cxn>
                        <a:cxn ang="0">
                          <a:pos x="141" y="37"/>
                        </a:cxn>
                        <a:cxn ang="0">
                          <a:pos x="163" y="43"/>
                        </a:cxn>
                        <a:cxn ang="0">
                          <a:pos x="217" y="410"/>
                        </a:cxn>
                      </a:cxnLst>
                      <a:rect l="0" t="0" r="r" b="b"/>
                      <a:pathLst>
                        <a:path w="217" h="410">
                          <a:moveTo>
                            <a:pt x="217" y="410"/>
                          </a:moveTo>
                          <a:lnTo>
                            <a:pt x="199" y="401"/>
                          </a:lnTo>
                          <a:lnTo>
                            <a:pt x="177" y="393"/>
                          </a:lnTo>
                          <a:lnTo>
                            <a:pt x="160" y="384"/>
                          </a:lnTo>
                          <a:lnTo>
                            <a:pt x="138" y="378"/>
                          </a:lnTo>
                          <a:lnTo>
                            <a:pt x="116" y="367"/>
                          </a:lnTo>
                          <a:lnTo>
                            <a:pt x="94" y="361"/>
                          </a:lnTo>
                          <a:lnTo>
                            <a:pt x="72" y="353"/>
                          </a:lnTo>
                          <a:lnTo>
                            <a:pt x="50" y="347"/>
                          </a:lnTo>
                          <a:lnTo>
                            <a:pt x="0" y="0"/>
                          </a:lnTo>
                          <a:lnTo>
                            <a:pt x="22" y="5"/>
                          </a:lnTo>
                          <a:lnTo>
                            <a:pt x="40" y="11"/>
                          </a:lnTo>
                          <a:lnTo>
                            <a:pt x="60" y="14"/>
                          </a:lnTo>
                          <a:lnTo>
                            <a:pt x="82" y="20"/>
                          </a:lnTo>
                          <a:lnTo>
                            <a:pt x="101" y="23"/>
                          </a:lnTo>
                          <a:lnTo>
                            <a:pt x="123" y="31"/>
                          </a:lnTo>
                          <a:lnTo>
                            <a:pt x="141" y="37"/>
                          </a:lnTo>
                          <a:lnTo>
                            <a:pt x="163" y="43"/>
                          </a:lnTo>
                          <a:lnTo>
                            <a:pt x="217" y="410"/>
                          </a:lnTo>
                          <a:close/>
                        </a:path>
                      </a:pathLst>
                    </a:custGeom>
                    <a:solidFill>
                      <a:srgbClr val="CEE2AF"/>
                    </a:solidFill>
                    <a:ln w="9525">
                      <a:noFill/>
                      <a:round/>
                      <a:headEnd/>
                      <a:tailEnd/>
                    </a:ln>
                  </p:spPr>
                  <p:txBody>
                    <a:bodyPr/>
                    <a:lstStyle/>
                    <a:p>
                      <a:endParaRPr lang="en-US" dirty="0"/>
                    </a:p>
                  </p:txBody>
                </p:sp>
                <p:sp>
                  <p:nvSpPr>
                    <p:cNvPr id="220189" name="Freeform 29"/>
                    <p:cNvSpPr>
                      <a:spLocks/>
                    </p:cNvSpPr>
                    <p:nvPr/>
                  </p:nvSpPr>
                  <p:spPr bwMode="auto">
                    <a:xfrm rot="20388326" flipH="1">
                      <a:off x="1861" y="1193"/>
                      <a:ext cx="106" cy="205"/>
                    </a:xfrm>
                    <a:custGeom>
                      <a:avLst/>
                      <a:gdLst/>
                      <a:ahLst/>
                      <a:cxnLst>
                        <a:cxn ang="0">
                          <a:pos x="226" y="437"/>
                        </a:cxn>
                        <a:cxn ang="0">
                          <a:pos x="204" y="427"/>
                        </a:cxn>
                        <a:cxn ang="0">
                          <a:pos x="186" y="414"/>
                        </a:cxn>
                        <a:cxn ang="0">
                          <a:pos x="164" y="404"/>
                        </a:cxn>
                        <a:cxn ang="0">
                          <a:pos x="142" y="393"/>
                        </a:cxn>
                        <a:cxn ang="0">
                          <a:pos x="120" y="384"/>
                        </a:cxn>
                        <a:cxn ang="0">
                          <a:pos x="98" y="373"/>
                        </a:cxn>
                        <a:cxn ang="0">
                          <a:pos x="76" y="367"/>
                        </a:cxn>
                        <a:cxn ang="0">
                          <a:pos x="56" y="358"/>
                        </a:cxn>
                        <a:cxn ang="0">
                          <a:pos x="0" y="0"/>
                        </a:cxn>
                        <a:cxn ang="0">
                          <a:pos x="22" y="8"/>
                        </a:cxn>
                        <a:cxn ang="0">
                          <a:pos x="44" y="11"/>
                        </a:cxn>
                        <a:cxn ang="0">
                          <a:pos x="66" y="17"/>
                        </a:cxn>
                        <a:cxn ang="0">
                          <a:pos x="84" y="23"/>
                        </a:cxn>
                        <a:cxn ang="0">
                          <a:pos x="106" y="31"/>
                        </a:cxn>
                        <a:cxn ang="0">
                          <a:pos x="128" y="37"/>
                        </a:cxn>
                        <a:cxn ang="0">
                          <a:pos x="145" y="44"/>
                        </a:cxn>
                        <a:cxn ang="0">
                          <a:pos x="167" y="51"/>
                        </a:cxn>
                        <a:cxn ang="0">
                          <a:pos x="226" y="437"/>
                        </a:cxn>
                      </a:cxnLst>
                      <a:rect l="0" t="0" r="r" b="b"/>
                      <a:pathLst>
                        <a:path w="226" h="437">
                          <a:moveTo>
                            <a:pt x="226" y="437"/>
                          </a:moveTo>
                          <a:lnTo>
                            <a:pt x="204" y="427"/>
                          </a:lnTo>
                          <a:lnTo>
                            <a:pt x="186" y="414"/>
                          </a:lnTo>
                          <a:lnTo>
                            <a:pt x="164" y="404"/>
                          </a:lnTo>
                          <a:lnTo>
                            <a:pt x="142" y="393"/>
                          </a:lnTo>
                          <a:lnTo>
                            <a:pt x="120" y="384"/>
                          </a:lnTo>
                          <a:lnTo>
                            <a:pt x="98" y="373"/>
                          </a:lnTo>
                          <a:lnTo>
                            <a:pt x="76" y="367"/>
                          </a:lnTo>
                          <a:lnTo>
                            <a:pt x="56" y="358"/>
                          </a:lnTo>
                          <a:lnTo>
                            <a:pt x="0" y="0"/>
                          </a:lnTo>
                          <a:lnTo>
                            <a:pt x="22" y="8"/>
                          </a:lnTo>
                          <a:lnTo>
                            <a:pt x="44" y="11"/>
                          </a:lnTo>
                          <a:lnTo>
                            <a:pt x="66" y="17"/>
                          </a:lnTo>
                          <a:lnTo>
                            <a:pt x="84" y="23"/>
                          </a:lnTo>
                          <a:lnTo>
                            <a:pt x="106" y="31"/>
                          </a:lnTo>
                          <a:lnTo>
                            <a:pt x="128" y="37"/>
                          </a:lnTo>
                          <a:lnTo>
                            <a:pt x="145" y="44"/>
                          </a:lnTo>
                          <a:lnTo>
                            <a:pt x="167" y="51"/>
                          </a:lnTo>
                          <a:lnTo>
                            <a:pt x="226" y="437"/>
                          </a:lnTo>
                          <a:close/>
                        </a:path>
                      </a:pathLst>
                    </a:custGeom>
                    <a:solidFill>
                      <a:srgbClr val="CEE5B7"/>
                    </a:solidFill>
                    <a:ln w="9525">
                      <a:noFill/>
                      <a:round/>
                      <a:headEnd/>
                      <a:tailEnd/>
                    </a:ln>
                  </p:spPr>
                  <p:txBody>
                    <a:bodyPr/>
                    <a:lstStyle/>
                    <a:p>
                      <a:endParaRPr lang="en-US" dirty="0"/>
                    </a:p>
                  </p:txBody>
                </p:sp>
                <p:sp>
                  <p:nvSpPr>
                    <p:cNvPr id="220190" name="Freeform 30"/>
                    <p:cNvSpPr>
                      <a:spLocks/>
                    </p:cNvSpPr>
                    <p:nvPr/>
                  </p:nvSpPr>
                  <p:spPr bwMode="auto">
                    <a:xfrm rot="20388326" flipH="1">
                      <a:off x="1828" y="1216"/>
                      <a:ext cx="107" cy="221"/>
                    </a:xfrm>
                    <a:custGeom>
                      <a:avLst/>
                      <a:gdLst/>
                      <a:ahLst/>
                      <a:cxnLst>
                        <a:cxn ang="0">
                          <a:pos x="228" y="468"/>
                        </a:cxn>
                        <a:cxn ang="0">
                          <a:pos x="206" y="454"/>
                        </a:cxn>
                        <a:cxn ang="0">
                          <a:pos x="189" y="440"/>
                        </a:cxn>
                        <a:cxn ang="0">
                          <a:pos x="168" y="428"/>
                        </a:cxn>
                        <a:cxn ang="0">
                          <a:pos x="146" y="414"/>
                        </a:cxn>
                        <a:cxn ang="0">
                          <a:pos x="124" y="404"/>
                        </a:cxn>
                        <a:cxn ang="0">
                          <a:pos x="102" y="391"/>
                        </a:cxn>
                        <a:cxn ang="0">
                          <a:pos x="76" y="378"/>
                        </a:cxn>
                        <a:cxn ang="0">
                          <a:pos x="54" y="367"/>
                        </a:cxn>
                        <a:cxn ang="0">
                          <a:pos x="0" y="0"/>
                        </a:cxn>
                        <a:cxn ang="0">
                          <a:pos x="22" y="8"/>
                        </a:cxn>
                        <a:cxn ang="0">
                          <a:pos x="44" y="14"/>
                        </a:cxn>
                        <a:cxn ang="0">
                          <a:pos x="65" y="21"/>
                        </a:cxn>
                        <a:cxn ang="0">
                          <a:pos x="83" y="28"/>
                        </a:cxn>
                        <a:cxn ang="0">
                          <a:pos x="105" y="35"/>
                        </a:cxn>
                        <a:cxn ang="0">
                          <a:pos x="127" y="44"/>
                        </a:cxn>
                        <a:cxn ang="0">
                          <a:pos x="146" y="52"/>
                        </a:cxn>
                        <a:cxn ang="0">
                          <a:pos x="168" y="58"/>
                        </a:cxn>
                        <a:cxn ang="0">
                          <a:pos x="228" y="468"/>
                        </a:cxn>
                      </a:cxnLst>
                      <a:rect l="0" t="0" r="r" b="b"/>
                      <a:pathLst>
                        <a:path w="228" h="468">
                          <a:moveTo>
                            <a:pt x="228" y="468"/>
                          </a:moveTo>
                          <a:lnTo>
                            <a:pt x="206" y="454"/>
                          </a:lnTo>
                          <a:lnTo>
                            <a:pt x="189" y="440"/>
                          </a:lnTo>
                          <a:lnTo>
                            <a:pt x="168" y="428"/>
                          </a:lnTo>
                          <a:lnTo>
                            <a:pt x="146" y="414"/>
                          </a:lnTo>
                          <a:lnTo>
                            <a:pt x="124" y="404"/>
                          </a:lnTo>
                          <a:lnTo>
                            <a:pt x="102" y="391"/>
                          </a:lnTo>
                          <a:lnTo>
                            <a:pt x="76" y="378"/>
                          </a:lnTo>
                          <a:lnTo>
                            <a:pt x="54" y="367"/>
                          </a:lnTo>
                          <a:lnTo>
                            <a:pt x="0" y="0"/>
                          </a:lnTo>
                          <a:lnTo>
                            <a:pt x="22" y="8"/>
                          </a:lnTo>
                          <a:lnTo>
                            <a:pt x="44" y="14"/>
                          </a:lnTo>
                          <a:lnTo>
                            <a:pt x="65" y="21"/>
                          </a:lnTo>
                          <a:lnTo>
                            <a:pt x="83" y="28"/>
                          </a:lnTo>
                          <a:lnTo>
                            <a:pt x="105" y="35"/>
                          </a:lnTo>
                          <a:lnTo>
                            <a:pt x="127" y="44"/>
                          </a:lnTo>
                          <a:lnTo>
                            <a:pt x="146" y="52"/>
                          </a:lnTo>
                          <a:lnTo>
                            <a:pt x="168" y="58"/>
                          </a:lnTo>
                          <a:lnTo>
                            <a:pt x="228" y="468"/>
                          </a:lnTo>
                          <a:close/>
                        </a:path>
                      </a:pathLst>
                    </a:custGeom>
                    <a:solidFill>
                      <a:srgbClr val="D1E8BA"/>
                    </a:solidFill>
                    <a:ln w="9525">
                      <a:noFill/>
                      <a:round/>
                      <a:headEnd/>
                      <a:tailEnd/>
                    </a:ln>
                  </p:spPr>
                  <p:txBody>
                    <a:bodyPr/>
                    <a:lstStyle/>
                    <a:p>
                      <a:endParaRPr lang="en-US" dirty="0"/>
                    </a:p>
                  </p:txBody>
                </p:sp>
                <p:sp>
                  <p:nvSpPr>
                    <p:cNvPr id="220191" name="Freeform 31"/>
                    <p:cNvSpPr>
                      <a:spLocks/>
                    </p:cNvSpPr>
                    <p:nvPr/>
                  </p:nvSpPr>
                  <p:spPr bwMode="auto">
                    <a:xfrm rot="20388326" flipH="1">
                      <a:off x="1795" y="1242"/>
                      <a:ext cx="111" cy="238"/>
                    </a:xfrm>
                    <a:custGeom>
                      <a:avLst/>
                      <a:gdLst/>
                      <a:ahLst/>
                      <a:cxnLst>
                        <a:cxn ang="0">
                          <a:pos x="236" y="506"/>
                        </a:cxn>
                        <a:cxn ang="0">
                          <a:pos x="214" y="489"/>
                        </a:cxn>
                        <a:cxn ang="0">
                          <a:pos x="193" y="472"/>
                        </a:cxn>
                        <a:cxn ang="0">
                          <a:pos x="171" y="460"/>
                        </a:cxn>
                        <a:cxn ang="0">
                          <a:pos x="149" y="443"/>
                        </a:cxn>
                        <a:cxn ang="0">
                          <a:pos x="128" y="426"/>
                        </a:cxn>
                        <a:cxn ang="0">
                          <a:pos x="106" y="412"/>
                        </a:cxn>
                        <a:cxn ang="0">
                          <a:pos x="81" y="400"/>
                        </a:cxn>
                        <a:cxn ang="0">
                          <a:pos x="59" y="386"/>
                        </a:cxn>
                        <a:cxn ang="0">
                          <a:pos x="0" y="0"/>
                        </a:cxn>
                        <a:cxn ang="0">
                          <a:pos x="22" y="10"/>
                        </a:cxn>
                        <a:cxn ang="0">
                          <a:pos x="44" y="16"/>
                        </a:cxn>
                        <a:cxn ang="0">
                          <a:pos x="66" y="27"/>
                        </a:cxn>
                        <a:cxn ang="0">
                          <a:pos x="88" y="36"/>
                        </a:cxn>
                        <a:cxn ang="0">
                          <a:pos x="110" y="44"/>
                        </a:cxn>
                        <a:cxn ang="0">
                          <a:pos x="132" y="53"/>
                        </a:cxn>
                        <a:cxn ang="0">
                          <a:pos x="149" y="62"/>
                        </a:cxn>
                        <a:cxn ang="0">
                          <a:pos x="171" y="73"/>
                        </a:cxn>
                        <a:cxn ang="0">
                          <a:pos x="236" y="506"/>
                        </a:cxn>
                      </a:cxnLst>
                      <a:rect l="0" t="0" r="r" b="b"/>
                      <a:pathLst>
                        <a:path w="236" h="506">
                          <a:moveTo>
                            <a:pt x="236" y="506"/>
                          </a:moveTo>
                          <a:lnTo>
                            <a:pt x="214" y="489"/>
                          </a:lnTo>
                          <a:lnTo>
                            <a:pt x="193" y="472"/>
                          </a:lnTo>
                          <a:lnTo>
                            <a:pt x="171" y="460"/>
                          </a:lnTo>
                          <a:lnTo>
                            <a:pt x="149" y="443"/>
                          </a:lnTo>
                          <a:lnTo>
                            <a:pt x="128" y="426"/>
                          </a:lnTo>
                          <a:lnTo>
                            <a:pt x="106" y="412"/>
                          </a:lnTo>
                          <a:lnTo>
                            <a:pt x="81" y="400"/>
                          </a:lnTo>
                          <a:lnTo>
                            <a:pt x="59" y="386"/>
                          </a:lnTo>
                          <a:lnTo>
                            <a:pt x="0" y="0"/>
                          </a:lnTo>
                          <a:lnTo>
                            <a:pt x="22" y="10"/>
                          </a:lnTo>
                          <a:lnTo>
                            <a:pt x="44" y="16"/>
                          </a:lnTo>
                          <a:lnTo>
                            <a:pt x="66" y="27"/>
                          </a:lnTo>
                          <a:lnTo>
                            <a:pt x="88" y="36"/>
                          </a:lnTo>
                          <a:lnTo>
                            <a:pt x="110" y="44"/>
                          </a:lnTo>
                          <a:lnTo>
                            <a:pt x="132" y="53"/>
                          </a:lnTo>
                          <a:lnTo>
                            <a:pt x="149" y="62"/>
                          </a:lnTo>
                          <a:lnTo>
                            <a:pt x="171" y="73"/>
                          </a:lnTo>
                          <a:lnTo>
                            <a:pt x="236" y="506"/>
                          </a:lnTo>
                          <a:close/>
                        </a:path>
                      </a:pathLst>
                    </a:custGeom>
                    <a:solidFill>
                      <a:srgbClr val="D3E8BF"/>
                    </a:solidFill>
                    <a:ln w="9525">
                      <a:noFill/>
                      <a:round/>
                      <a:headEnd/>
                      <a:tailEnd/>
                    </a:ln>
                  </p:spPr>
                  <p:txBody>
                    <a:bodyPr/>
                    <a:lstStyle/>
                    <a:p>
                      <a:endParaRPr lang="en-US" dirty="0"/>
                    </a:p>
                  </p:txBody>
                </p:sp>
                <p:sp>
                  <p:nvSpPr>
                    <p:cNvPr id="220192" name="Freeform 32"/>
                    <p:cNvSpPr>
                      <a:spLocks/>
                    </p:cNvSpPr>
                    <p:nvPr/>
                  </p:nvSpPr>
                  <p:spPr bwMode="auto">
                    <a:xfrm rot="20388326" flipH="1">
                      <a:off x="1765" y="1269"/>
                      <a:ext cx="114" cy="265"/>
                    </a:xfrm>
                    <a:custGeom>
                      <a:avLst/>
                      <a:gdLst/>
                      <a:ahLst/>
                      <a:cxnLst>
                        <a:cxn ang="0">
                          <a:pos x="243" y="563"/>
                        </a:cxn>
                        <a:cxn ang="0">
                          <a:pos x="221" y="543"/>
                        </a:cxn>
                        <a:cxn ang="0">
                          <a:pos x="199" y="523"/>
                        </a:cxn>
                        <a:cxn ang="0">
                          <a:pos x="177" y="503"/>
                        </a:cxn>
                        <a:cxn ang="0">
                          <a:pos x="155" y="483"/>
                        </a:cxn>
                        <a:cxn ang="0">
                          <a:pos x="133" y="463"/>
                        </a:cxn>
                        <a:cxn ang="0">
                          <a:pos x="108" y="445"/>
                        </a:cxn>
                        <a:cxn ang="0">
                          <a:pos x="86" y="425"/>
                        </a:cxn>
                        <a:cxn ang="0">
                          <a:pos x="60" y="410"/>
                        </a:cxn>
                        <a:cxn ang="0">
                          <a:pos x="0" y="0"/>
                        </a:cxn>
                        <a:cxn ang="0">
                          <a:pos x="21" y="9"/>
                        </a:cxn>
                        <a:cxn ang="0">
                          <a:pos x="43" y="23"/>
                        </a:cxn>
                        <a:cxn ang="0">
                          <a:pos x="64" y="32"/>
                        </a:cxn>
                        <a:cxn ang="0">
                          <a:pos x="86" y="43"/>
                        </a:cxn>
                        <a:cxn ang="0">
                          <a:pos x="108" y="57"/>
                        </a:cxn>
                        <a:cxn ang="0">
                          <a:pos x="129" y="66"/>
                        </a:cxn>
                        <a:cxn ang="0">
                          <a:pos x="148" y="80"/>
                        </a:cxn>
                        <a:cxn ang="0">
                          <a:pos x="170" y="90"/>
                        </a:cxn>
                        <a:cxn ang="0">
                          <a:pos x="243" y="563"/>
                        </a:cxn>
                      </a:cxnLst>
                      <a:rect l="0" t="0" r="r" b="b"/>
                      <a:pathLst>
                        <a:path w="243" h="563">
                          <a:moveTo>
                            <a:pt x="243" y="563"/>
                          </a:moveTo>
                          <a:lnTo>
                            <a:pt x="221" y="543"/>
                          </a:lnTo>
                          <a:lnTo>
                            <a:pt x="199" y="523"/>
                          </a:lnTo>
                          <a:lnTo>
                            <a:pt x="177" y="503"/>
                          </a:lnTo>
                          <a:lnTo>
                            <a:pt x="155" y="483"/>
                          </a:lnTo>
                          <a:lnTo>
                            <a:pt x="133" y="463"/>
                          </a:lnTo>
                          <a:lnTo>
                            <a:pt x="108" y="445"/>
                          </a:lnTo>
                          <a:lnTo>
                            <a:pt x="86" y="425"/>
                          </a:lnTo>
                          <a:lnTo>
                            <a:pt x="60" y="410"/>
                          </a:lnTo>
                          <a:lnTo>
                            <a:pt x="0" y="0"/>
                          </a:lnTo>
                          <a:lnTo>
                            <a:pt x="21" y="9"/>
                          </a:lnTo>
                          <a:lnTo>
                            <a:pt x="43" y="23"/>
                          </a:lnTo>
                          <a:lnTo>
                            <a:pt x="64" y="32"/>
                          </a:lnTo>
                          <a:lnTo>
                            <a:pt x="86" y="43"/>
                          </a:lnTo>
                          <a:lnTo>
                            <a:pt x="108" y="57"/>
                          </a:lnTo>
                          <a:lnTo>
                            <a:pt x="129" y="66"/>
                          </a:lnTo>
                          <a:lnTo>
                            <a:pt x="148" y="80"/>
                          </a:lnTo>
                          <a:lnTo>
                            <a:pt x="170" y="90"/>
                          </a:lnTo>
                          <a:lnTo>
                            <a:pt x="243" y="563"/>
                          </a:lnTo>
                          <a:close/>
                        </a:path>
                      </a:pathLst>
                    </a:custGeom>
                    <a:solidFill>
                      <a:srgbClr val="D8EAC6"/>
                    </a:solidFill>
                    <a:ln w="9525">
                      <a:noFill/>
                      <a:round/>
                      <a:headEnd/>
                      <a:tailEnd/>
                    </a:ln>
                  </p:spPr>
                  <p:txBody>
                    <a:bodyPr/>
                    <a:lstStyle/>
                    <a:p>
                      <a:endParaRPr lang="en-US" dirty="0"/>
                    </a:p>
                  </p:txBody>
                </p:sp>
                <p:sp>
                  <p:nvSpPr>
                    <p:cNvPr id="220193" name="Freeform 33"/>
                    <p:cNvSpPr>
                      <a:spLocks/>
                    </p:cNvSpPr>
                    <p:nvPr/>
                  </p:nvSpPr>
                  <p:spPr bwMode="auto">
                    <a:xfrm rot="20388326" flipH="1">
                      <a:off x="1736" y="1301"/>
                      <a:ext cx="118" cy="297"/>
                    </a:xfrm>
                    <a:custGeom>
                      <a:avLst/>
                      <a:gdLst/>
                      <a:ahLst/>
                      <a:cxnLst>
                        <a:cxn ang="0">
                          <a:pos x="251" y="630"/>
                        </a:cxn>
                        <a:cxn ang="0">
                          <a:pos x="229" y="602"/>
                        </a:cxn>
                        <a:cxn ang="0">
                          <a:pos x="207" y="576"/>
                        </a:cxn>
                        <a:cxn ang="0">
                          <a:pos x="185" y="553"/>
                        </a:cxn>
                        <a:cxn ang="0">
                          <a:pos x="163" y="526"/>
                        </a:cxn>
                        <a:cxn ang="0">
                          <a:pos x="141" y="503"/>
                        </a:cxn>
                        <a:cxn ang="0">
                          <a:pos x="116" y="480"/>
                        </a:cxn>
                        <a:cxn ang="0">
                          <a:pos x="91" y="457"/>
                        </a:cxn>
                        <a:cxn ang="0">
                          <a:pos x="65" y="433"/>
                        </a:cxn>
                        <a:cxn ang="0">
                          <a:pos x="0" y="0"/>
                        </a:cxn>
                        <a:cxn ang="0">
                          <a:pos x="22" y="9"/>
                        </a:cxn>
                        <a:cxn ang="0">
                          <a:pos x="43" y="23"/>
                        </a:cxn>
                        <a:cxn ang="0">
                          <a:pos x="65" y="37"/>
                        </a:cxn>
                        <a:cxn ang="0">
                          <a:pos x="87" y="47"/>
                        </a:cxn>
                        <a:cxn ang="0">
                          <a:pos x="109" y="60"/>
                        </a:cxn>
                        <a:cxn ang="0">
                          <a:pos x="131" y="73"/>
                        </a:cxn>
                        <a:cxn ang="0">
                          <a:pos x="150" y="90"/>
                        </a:cxn>
                        <a:cxn ang="0">
                          <a:pos x="172" y="104"/>
                        </a:cxn>
                        <a:cxn ang="0">
                          <a:pos x="251" y="630"/>
                        </a:cxn>
                      </a:cxnLst>
                      <a:rect l="0" t="0" r="r" b="b"/>
                      <a:pathLst>
                        <a:path w="251" h="630">
                          <a:moveTo>
                            <a:pt x="251" y="630"/>
                          </a:moveTo>
                          <a:lnTo>
                            <a:pt x="229" y="602"/>
                          </a:lnTo>
                          <a:lnTo>
                            <a:pt x="207" y="576"/>
                          </a:lnTo>
                          <a:lnTo>
                            <a:pt x="185" y="553"/>
                          </a:lnTo>
                          <a:lnTo>
                            <a:pt x="163" y="526"/>
                          </a:lnTo>
                          <a:lnTo>
                            <a:pt x="141" y="503"/>
                          </a:lnTo>
                          <a:lnTo>
                            <a:pt x="116" y="480"/>
                          </a:lnTo>
                          <a:lnTo>
                            <a:pt x="91" y="457"/>
                          </a:lnTo>
                          <a:lnTo>
                            <a:pt x="65" y="433"/>
                          </a:lnTo>
                          <a:lnTo>
                            <a:pt x="0" y="0"/>
                          </a:lnTo>
                          <a:lnTo>
                            <a:pt x="22" y="9"/>
                          </a:lnTo>
                          <a:lnTo>
                            <a:pt x="43" y="23"/>
                          </a:lnTo>
                          <a:lnTo>
                            <a:pt x="65" y="37"/>
                          </a:lnTo>
                          <a:lnTo>
                            <a:pt x="87" y="47"/>
                          </a:lnTo>
                          <a:lnTo>
                            <a:pt x="109" y="60"/>
                          </a:lnTo>
                          <a:lnTo>
                            <a:pt x="131" y="73"/>
                          </a:lnTo>
                          <a:lnTo>
                            <a:pt x="150" y="90"/>
                          </a:lnTo>
                          <a:lnTo>
                            <a:pt x="172" y="104"/>
                          </a:lnTo>
                          <a:lnTo>
                            <a:pt x="251" y="630"/>
                          </a:lnTo>
                          <a:close/>
                        </a:path>
                      </a:pathLst>
                    </a:custGeom>
                    <a:solidFill>
                      <a:srgbClr val="DBEDC9"/>
                    </a:solidFill>
                    <a:ln w="9525">
                      <a:noFill/>
                      <a:round/>
                      <a:headEnd/>
                      <a:tailEnd/>
                    </a:ln>
                  </p:spPr>
                  <p:txBody>
                    <a:bodyPr/>
                    <a:lstStyle/>
                    <a:p>
                      <a:endParaRPr lang="en-US" dirty="0"/>
                    </a:p>
                  </p:txBody>
                </p:sp>
                <p:sp>
                  <p:nvSpPr>
                    <p:cNvPr id="220194" name="Freeform 34"/>
                    <p:cNvSpPr>
                      <a:spLocks/>
                    </p:cNvSpPr>
                    <p:nvPr/>
                  </p:nvSpPr>
                  <p:spPr bwMode="auto">
                    <a:xfrm rot="20388326" flipH="1">
                      <a:off x="1888" y="2070"/>
                      <a:ext cx="13" cy="28"/>
                    </a:xfrm>
                    <a:custGeom>
                      <a:avLst/>
                      <a:gdLst/>
                      <a:ahLst/>
                      <a:cxnLst>
                        <a:cxn ang="0">
                          <a:pos x="25" y="0"/>
                        </a:cxn>
                        <a:cxn ang="0">
                          <a:pos x="18" y="14"/>
                        </a:cxn>
                        <a:cxn ang="0">
                          <a:pos x="15" y="30"/>
                        </a:cxn>
                        <a:cxn ang="0">
                          <a:pos x="6" y="43"/>
                        </a:cxn>
                        <a:cxn ang="0">
                          <a:pos x="0" y="60"/>
                        </a:cxn>
                        <a:cxn ang="0">
                          <a:pos x="28" y="43"/>
                        </a:cxn>
                        <a:cxn ang="0">
                          <a:pos x="25" y="0"/>
                        </a:cxn>
                      </a:cxnLst>
                      <a:rect l="0" t="0" r="r" b="b"/>
                      <a:pathLst>
                        <a:path w="28" h="60">
                          <a:moveTo>
                            <a:pt x="25" y="0"/>
                          </a:moveTo>
                          <a:lnTo>
                            <a:pt x="18" y="14"/>
                          </a:lnTo>
                          <a:lnTo>
                            <a:pt x="15" y="30"/>
                          </a:lnTo>
                          <a:lnTo>
                            <a:pt x="6" y="43"/>
                          </a:lnTo>
                          <a:lnTo>
                            <a:pt x="0" y="60"/>
                          </a:lnTo>
                          <a:lnTo>
                            <a:pt x="28" y="43"/>
                          </a:lnTo>
                          <a:lnTo>
                            <a:pt x="25" y="0"/>
                          </a:lnTo>
                          <a:close/>
                        </a:path>
                      </a:pathLst>
                    </a:custGeom>
                    <a:solidFill>
                      <a:srgbClr val="DBEDC9"/>
                    </a:solidFill>
                    <a:ln w="9525">
                      <a:noFill/>
                      <a:round/>
                      <a:headEnd/>
                      <a:tailEnd/>
                    </a:ln>
                  </p:spPr>
                  <p:txBody>
                    <a:bodyPr/>
                    <a:lstStyle/>
                    <a:p>
                      <a:endParaRPr lang="en-US" dirty="0"/>
                    </a:p>
                  </p:txBody>
                </p:sp>
                <p:sp>
                  <p:nvSpPr>
                    <p:cNvPr id="220195" name="Freeform 35"/>
                    <p:cNvSpPr>
                      <a:spLocks/>
                    </p:cNvSpPr>
                    <p:nvPr/>
                  </p:nvSpPr>
                  <p:spPr bwMode="auto">
                    <a:xfrm rot="20388326" flipH="1">
                      <a:off x="1706" y="1336"/>
                      <a:ext cx="128" cy="356"/>
                    </a:xfrm>
                    <a:custGeom>
                      <a:avLst/>
                      <a:gdLst/>
                      <a:ahLst/>
                      <a:cxnLst>
                        <a:cxn ang="0">
                          <a:pos x="272" y="756"/>
                        </a:cxn>
                        <a:cxn ang="0">
                          <a:pos x="253" y="716"/>
                        </a:cxn>
                        <a:cxn ang="0">
                          <a:pos x="233" y="679"/>
                        </a:cxn>
                        <a:cxn ang="0">
                          <a:pos x="208" y="642"/>
                        </a:cxn>
                        <a:cxn ang="0">
                          <a:pos x="186" y="606"/>
                        </a:cxn>
                        <a:cxn ang="0">
                          <a:pos x="155" y="569"/>
                        </a:cxn>
                        <a:cxn ang="0">
                          <a:pos x="130" y="537"/>
                        </a:cxn>
                        <a:cxn ang="0">
                          <a:pos x="101" y="506"/>
                        </a:cxn>
                        <a:cxn ang="0">
                          <a:pos x="73" y="473"/>
                        </a:cxn>
                        <a:cxn ang="0">
                          <a:pos x="0" y="0"/>
                        </a:cxn>
                        <a:cxn ang="0">
                          <a:pos x="22" y="13"/>
                        </a:cxn>
                        <a:cxn ang="0">
                          <a:pos x="47" y="26"/>
                        </a:cxn>
                        <a:cxn ang="0">
                          <a:pos x="69" y="43"/>
                        </a:cxn>
                        <a:cxn ang="0">
                          <a:pos x="91" y="57"/>
                        </a:cxn>
                        <a:cxn ang="0">
                          <a:pos x="113" y="72"/>
                        </a:cxn>
                        <a:cxn ang="0">
                          <a:pos x="133" y="86"/>
                        </a:cxn>
                        <a:cxn ang="0">
                          <a:pos x="155" y="103"/>
                        </a:cxn>
                        <a:cxn ang="0">
                          <a:pos x="177" y="120"/>
                        </a:cxn>
                        <a:cxn ang="0">
                          <a:pos x="272" y="756"/>
                        </a:cxn>
                      </a:cxnLst>
                      <a:rect l="0" t="0" r="r" b="b"/>
                      <a:pathLst>
                        <a:path w="272" h="756">
                          <a:moveTo>
                            <a:pt x="272" y="756"/>
                          </a:moveTo>
                          <a:lnTo>
                            <a:pt x="253" y="716"/>
                          </a:lnTo>
                          <a:lnTo>
                            <a:pt x="233" y="679"/>
                          </a:lnTo>
                          <a:lnTo>
                            <a:pt x="208" y="642"/>
                          </a:lnTo>
                          <a:lnTo>
                            <a:pt x="186" y="606"/>
                          </a:lnTo>
                          <a:lnTo>
                            <a:pt x="155" y="569"/>
                          </a:lnTo>
                          <a:lnTo>
                            <a:pt x="130" y="537"/>
                          </a:lnTo>
                          <a:lnTo>
                            <a:pt x="101" y="506"/>
                          </a:lnTo>
                          <a:lnTo>
                            <a:pt x="73" y="473"/>
                          </a:lnTo>
                          <a:lnTo>
                            <a:pt x="0" y="0"/>
                          </a:lnTo>
                          <a:lnTo>
                            <a:pt x="22" y="13"/>
                          </a:lnTo>
                          <a:lnTo>
                            <a:pt x="47" y="26"/>
                          </a:lnTo>
                          <a:lnTo>
                            <a:pt x="69" y="43"/>
                          </a:lnTo>
                          <a:lnTo>
                            <a:pt x="91" y="57"/>
                          </a:lnTo>
                          <a:lnTo>
                            <a:pt x="113" y="72"/>
                          </a:lnTo>
                          <a:lnTo>
                            <a:pt x="133" y="86"/>
                          </a:lnTo>
                          <a:lnTo>
                            <a:pt x="155" y="103"/>
                          </a:lnTo>
                          <a:lnTo>
                            <a:pt x="177" y="120"/>
                          </a:lnTo>
                          <a:lnTo>
                            <a:pt x="272" y="756"/>
                          </a:lnTo>
                          <a:close/>
                        </a:path>
                      </a:pathLst>
                    </a:custGeom>
                    <a:solidFill>
                      <a:srgbClr val="E2EFD3"/>
                    </a:solidFill>
                    <a:ln w="9525">
                      <a:noFill/>
                      <a:round/>
                      <a:headEnd/>
                      <a:tailEnd/>
                    </a:ln>
                  </p:spPr>
                  <p:txBody>
                    <a:bodyPr/>
                    <a:lstStyle/>
                    <a:p>
                      <a:endParaRPr lang="en-US" dirty="0"/>
                    </a:p>
                  </p:txBody>
                </p:sp>
                <p:sp>
                  <p:nvSpPr>
                    <p:cNvPr id="220196" name="Freeform 36"/>
                    <p:cNvSpPr>
                      <a:spLocks/>
                    </p:cNvSpPr>
                    <p:nvPr/>
                  </p:nvSpPr>
                  <p:spPr bwMode="auto">
                    <a:xfrm rot="20388326" flipH="1">
                      <a:off x="1836" y="1988"/>
                      <a:ext cx="50" cy="119"/>
                    </a:xfrm>
                    <a:custGeom>
                      <a:avLst/>
                      <a:gdLst/>
                      <a:ahLst/>
                      <a:cxnLst>
                        <a:cxn ang="0">
                          <a:pos x="72" y="0"/>
                        </a:cxn>
                        <a:cxn ang="0">
                          <a:pos x="62" y="63"/>
                        </a:cxn>
                        <a:cxn ang="0">
                          <a:pos x="47" y="130"/>
                        </a:cxn>
                        <a:cxn ang="0">
                          <a:pos x="25" y="193"/>
                        </a:cxn>
                        <a:cxn ang="0">
                          <a:pos x="0" y="253"/>
                        </a:cxn>
                        <a:cxn ang="0">
                          <a:pos x="106" y="193"/>
                        </a:cxn>
                        <a:cxn ang="0">
                          <a:pos x="72" y="0"/>
                        </a:cxn>
                      </a:cxnLst>
                      <a:rect l="0" t="0" r="r" b="b"/>
                      <a:pathLst>
                        <a:path w="106" h="253">
                          <a:moveTo>
                            <a:pt x="72" y="0"/>
                          </a:moveTo>
                          <a:lnTo>
                            <a:pt x="62" y="63"/>
                          </a:lnTo>
                          <a:lnTo>
                            <a:pt x="47" y="130"/>
                          </a:lnTo>
                          <a:lnTo>
                            <a:pt x="25" y="193"/>
                          </a:lnTo>
                          <a:lnTo>
                            <a:pt x="0" y="253"/>
                          </a:lnTo>
                          <a:lnTo>
                            <a:pt x="106" y="193"/>
                          </a:lnTo>
                          <a:lnTo>
                            <a:pt x="72" y="0"/>
                          </a:lnTo>
                          <a:close/>
                        </a:path>
                      </a:pathLst>
                    </a:custGeom>
                    <a:solidFill>
                      <a:srgbClr val="E2EFD3"/>
                    </a:solidFill>
                    <a:ln w="9525">
                      <a:noFill/>
                      <a:round/>
                      <a:headEnd/>
                      <a:tailEnd/>
                    </a:ln>
                  </p:spPr>
                  <p:txBody>
                    <a:bodyPr/>
                    <a:lstStyle/>
                    <a:p>
                      <a:endParaRPr lang="en-US" dirty="0"/>
                    </a:p>
                  </p:txBody>
                </p:sp>
                <p:sp>
                  <p:nvSpPr>
                    <p:cNvPr id="220197" name="Freeform 37"/>
                    <p:cNvSpPr>
                      <a:spLocks/>
                    </p:cNvSpPr>
                    <p:nvPr/>
                  </p:nvSpPr>
                  <p:spPr bwMode="auto">
                    <a:xfrm rot="20388326" flipH="1">
                      <a:off x="1691" y="1373"/>
                      <a:ext cx="181" cy="735"/>
                    </a:xfrm>
                    <a:custGeom>
                      <a:avLst/>
                      <a:gdLst/>
                      <a:ahLst/>
                      <a:cxnLst>
                        <a:cxn ang="0">
                          <a:pos x="79" y="526"/>
                        </a:cxn>
                        <a:cxn ang="0">
                          <a:pos x="126" y="596"/>
                        </a:cxn>
                        <a:cxn ang="0">
                          <a:pos x="170" y="668"/>
                        </a:cxn>
                        <a:cxn ang="0">
                          <a:pos x="206" y="743"/>
                        </a:cxn>
                        <a:cxn ang="0">
                          <a:pos x="234" y="822"/>
                        </a:cxn>
                        <a:cxn ang="0">
                          <a:pos x="260" y="902"/>
                        </a:cxn>
                        <a:cxn ang="0">
                          <a:pos x="278" y="986"/>
                        </a:cxn>
                        <a:cxn ang="0">
                          <a:pos x="290" y="1072"/>
                        </a:cxn>
                        <a:cxn ang="0">
                          <a:pos x="293" y="1159"/>
                        </a:cxn>
                        <a:cxn ang="0">
                          <a:pos x="290" y="1252"/>
                        </a:cxn>
                        <a:cxn ang="0">
                          <a:pos x="278" y="1342"/>
                        </a:cxn>
                        <a:cxn ang="0">
                          <a:pos x="256" y="1431"/>
                        </a:cxn>
                        <a:cxn ang="0">
                          <a:pos x="231" y="1518"/>
                        </a:cxn>
                        <a:cxn ang="0">
                          <a:pos x="234" y="1561"/>
                        </a:cxn>
                        <a:cxn ang="0">
                          <a:pos x="384" y="1484"/>
                        </a:cxn>
                        <a:cxn ang="0">
                          <a:pos x="180" y="139"/>
                        </a:cxn>
                        <a:cxn ang="0">
                          <a:pos x="158" y="119"/>
                        </a:cxn>
                        <a:cxn ang="0">
                          <a:pos x="136" y="102"/>
                        </a:cxn>
                        <a:cxn ang="0">
                          <a:pos x="114" y="82"/>
                        </a:cxn>
                        <a:cxn ang="0">
                          <a:pos x="93" y="66"/>
                        </a:cxn>
                        <a:cxn ang="0">
                          <a:pos x="72" y="49"/>
                        </a:cxn>
                        <a:cxn ang="0">
                          <a:pos x="45" y="32"/>
                        </a:cxn>
                        <a:cxn ang="0">
                          <a:pos x="25" y="15"/>
                        </a:cxn>
                        <a:cxn ang="0">
                          <a:pos x="0" y="0"/>
                        </a:cxn>
                        <a:cxn ang="0">
                          <a:pos x="79" y="526"/>
                        </a:cxn>
                      </a:cxnLst>
                      <a:rect l="0" t="0" r="r" b="b"/>
                      <a:pathLst>
                        <a:path w="384" h="1561">
                          <a:moveTo>
                            <a:pt x="79" y="526"/>
                          </a:moveTo>
                          <a:lnTo>
                            <a:pt x="126" y="596"/>
                          </a:lnTo>
                          <a:lnTo>
                            <a:pt x="170" y="668"/>
                          </a:lnTo>
                          <a:lnTo>
                            <a:pt x="206" y="743"/>
                          </a:lnTo>
                          <a:lnTo>
                            <a:pt x="234" y="822"/>
                          </a:lnTo>
                          <a:lnTo>
                            <a:pt x="260" y="902"/>
                          </a:lnTo>
                          <a:lnTo>
                            <a:pt x="278" y="986"/>
                          </a:lnTo>
                          <a:lnTo>
                            <a:pt x="290" y="1072"/>
                          </a:lnTo>
                          <a:lnTo>
                            <a:pt x="293" y="1159"/>
                          </a:lnTo>
                          <a:lnTo>
                            <a:pt x="290" y="1252"/>
                          </a:lnTo>
                          <a:lnTo>
                            <a:pt x="278" y="1342"/>
                          </a:lnTo>
                          <a:lnTo>
                            <a:pt x="256" y="1431"/>
                          </a:lnTo>
                          <a:lnTo>
                            <a:pt x="231" y="1518"/>
                          </a:lnTo>
                          <a:lnTo>
                            <a:pt x="234" y="1561"/>
                          </a:lnTo>
                          <a:lnTo>
                            <a:pt x="384" y="1484"/>
                          </a:lnTo>
                          <a:lnTo>
                            <a:pt x="180" y="139"/>
                          </a:lnTo>
                          <a:lnTo>
                            <a:pt x="158" y="119"/>
                          </a:lnTo>
                          <a:lnTo>
                            <a:pt x="136" y="102"/>
                          </a:lnTo>
                          <a:lnTo>
                            <a:pt x="114" y="82"/>
                          </a:lnTo>
                          <a:lnTo>
                            <a:pt x="93" y="66"/>
                          </a:lnTo>
                          <a:lnTo>
                            <a:pt x="72" y="49"/>
                          </a:lnTo>
                          <a:lnTo>
                            <a:pt x="45" y="32"/>
                          </a:lnTo>
                          <a:lnTo>
                            <a:pt x="25" y="15"/>
                          </a:lnTo>
                          <a:lnTo>
                            <a:pt x="0" y="0"/>
                          </a:lnTo>
                          <a:lnTo>
                            <a:pt x="79" y="526"/>
                          </a:lnTo>
                          <a:close/>
                        </a:path>
                      </a:pathLst>
                    </a:custGeom>
                    <a:solidFill>
                      <a:srgbClr val="E2EFD8"/>
                    </a:solidFill>
                    <a:ln w="9525">
                      <a:noFill/>
                      <a:round/>
                      <a:headEnd/>
                      <a:tailEnd/>
                    </a:ln>
                  </p:spPr>
                  <p:txBody>
                    <a:bodyPr/>
                    <a:lstStyle/>
                    <a:p>
                      <a:endParaRPr lang="en-US" dirty="0"/>
                    </a:p>
                  </p:txBody>
                </p:sp>
                <p:sp>
                  <p:nvSpPr>
                    <p:cNvPr id="220198" name="Freeform 38"/>
                    <p:cNvSpPr>
                      <a:spLocks/>
                    </p:cNvSpPr>
                    <p:nvPr/>
                  </p:nvSpPr>
                  <p:spPr bwMode="auto">
                    <a:xfrm rot="20388326" flipH="1">
                      <a:off x="1661" y="1415"/>
                      <a:ext cx="173" cy="685"/>
                    </a:xfrm>
                    <a:custGeom>
                      <a:avLst/>
                      <a:gdLst/>
                      <a:ahLst/>
                      <a:cxnLst>
                        <a:cxn ang="0">
                          <a:pos x="95" y="636"/>
                        </a:cxn>
                        <a:cxn ang="0">
                          <a:pos x="120" y="689"/>
                        </a:cxn>
                        <a:cxn ang="0">
                          <a:pos x="142" y="742"/>
                        </a:cxn>
                        <a:cxn ang="0">
                          <a:pos x="160" y="799"/>
                        </a:cxn>
                        <a:cxn ang="0">
                          <a:pos x="176" y="856"/>
                        </a:cxn>
                        <a:cxn ang="0">
                          <a:pos x="189" y="915"/>
                        </a:cxn>
                        <a:cxn ang="0">
                          <a:pos x="198" y="975"/>
                        </a:cxn>
                        <a:cxn ang="0">
                          <a:pos x="201" y="1036"/>
                        </a:cxn>
                        <a:cxn ang="0">
                          <a:pos x="204" y="1096"/>
                        </a:cxn>
                        <a:cxn ang="0">
                          <a:pos x="204" y="1138"/>
                        </a:cxn>
                        <a:cxn ang="0">
                          <a:pos x="201" y="1178"/>
                        </a:cxn>
                        <a:cxn ang="0">
                          <a:pos x="198" y="1221"/>
                        </a:cxn>
                        <a:cxn ang="0">
                          <a:pos x="189" y="1262"/>
                        </a:cxn>
                        <a:cxn ang="0">
                          <a:pos x="223" y="1455"/>
                        </a:cxn>
                        <a:cxn ang="0">
                          <a:pos x="368" y="1382"/>
                        </a:cxn>
                        <a:cxn ang="0">
                          <a:pos x="182" y="169"/>
                        </a:cxn>
                        <a:cxn ang="0">
                          <a:pos x="160" y="146"/>
                        </a:cxn>
                        <a:cxn ang="0">
                          <a:pos x="139" y="123"/>
                        </a:cxn>
                        <a:cxn ang="0">
                          <a:pos x="117" y="99"/>
                        </a:cxn>
                        <a:cxn ang="0">
                          <a:pos x="95" y="79"/>
                        </a:cxn>
                        <a:cxn ang="0">
                          <a:pos x="73" y="59"/>
                        </a:cxn>
                        <a:cxn ang="0">
                          <a:pos x="47" y="39"/>
                        </a:cxn>
                        <a:cxn ang="0">
                          <a:pos x="25" y="19"/>
                        </a:cxn>
                        <a:cxn ang="0">
                          <a:pos x="0" y="0"/>
                        </a:cxn>
                        <a:cxn ang="0">
                          <a:pos x="95" y="636"/>
                        </a:cxn>
                      </a:cxnLst>
                      <a:rect l="0" t="0" r="r" b="b"/>
                      <a:pathLst>
                        <a:path w="368" h="1455">
                          <a:moveTo>
                            <a:pt x="95" y="636"/>
                          </a:moveTo>
                          <a:lnTo>
                            <a:pt x="120" y="689"/>
                          </a:lnTo>
                          <a:lnTo>
                            <a:pt x="142" y="742"/>
                          </a:lnTo>
                          <a:lnTo>
                            <a:pt x="160" y="799"/>
                          </a:lnTo>
                          <a:lnTo>
                            <a:pt x="176" y="856"/>
                          </a:lnTo>
                          <a:lnTo>
                            <a:pt x="189" y="915"/>
                          </a:lnTo>
                          <a:lnTo>
                            <a:pt x="198" y="975"/>
                          </a:lnTo>
                          <a:lnTo>
                            <a:pt x="201" y="1036"/>
                          </a:lnTo>
                          <a:lnTo>
                            <a:pt x="204" y="1096"/>
                          </a:lnTo>
                          <a:lnTo>
                            <a:pt x="204" y="1138"/>
                          </a:lnTo>
                          <a:lnTo>
                            <a:pt x="201" y="1178"/>
                          </a:lnTo>
                          <a:lnTo>
                            <a:pt x="198" y="1221"/>
                          </a:lnTo>
                          <a:lnTo>
                            <a:pt x="189" y="1262"/>
                          </a:lnTo>
                          <a:lnTo>
                            <a:pt x="223" y="1455"/>
                          </a:lnTo>
                          <a:lnTo>
                            <a:pt x="368" y="1382"/>
                          </a:lnTo>
                          <a:lnTo>
                            <a:pt x="182" y="169"/>
                          </a:lnTo>
                          <a:lnTo>
                            <a:pt x="160" y="146"/>
                          </a:lnTo>
                          <a:lnTo>
                            <a:pt x="139" y="123"/>
                          </a:lnTo>
                          <a:lnTo>
                            <a:pt x="117" y="99"/>
                          </a:lnTo>
                          <a:lnTo>
                            <a:pt x="95" y="79"/>
                          </a:lnTo>
                          <a:lnTo>
                            <a:pt x="73" y="59"/>
                          </a:lnTo>
                          <a:lnTo>
                            <a:pt x="47" y="39"/>
                          </a:lnTo>
                          <a:lnTo>
                            <a:pt x="25" y="19"/>
                          </a:lnTo>
                          <a:lnTo>
                            <a:pt x="0" y="0"/>
                          </a:lnTo>
                          <a:lnTo>
                            <a:pt x="95" y="636"/>
                          </a:lnTo>
                          <a:close/>
                        </a:path>
                      </a:pathLst>
                    </a:custGeom>
                    <a:solidFill>
                      <a:srgbClr val="E5F2DB"/>
                    </a:solidFill>
                    <a:ln w="9525">
                      <a:noFill/>
                      <a:round/>
                      <a:headEnd/>
                      <a:tailEnd/>
                    </a:ln>
                  </p:spPr>
                  <p:txBody>
                    <a:bodyPr/>
                    <a:lstStyle/>
                    <a:p>
                      <a:endParaRPr lang="en-US" dirty="0"/>
                    </a:p>
                  </p:txBody>
                </p:sp>
                <p:sp>
                  <p:nvSpPr>
                    <p:cNvPr id="220199" name="Freeform 39"/>
                    <p:cNvSpPr>
                      <a:spLocks/>
                    </p:cNvSpPr>
                    <p:nvPr/>
                  </p:nvSpPr>
                  <p:spPr bwMode="auto">
                    <a:xfrm rot="20388326" flipH="1">
                      <a:off x="1639" y="1462"/>
                      <a:ext cx="180" cy="760"/>
                    </a:xfrm>
                    <a:custGeom>
                      <a:avLst/>
                      <a:gdLst/>
                      <a:ahLst/>
                      <a:cxnLst>
                        <a:cxn ang="0">
                          <a:pos x="204" y="1345"/>
                        </a:cxn>
                        <a:cxn ang="0">
                          <a:pos x="324" y="1279"/>
                        </a:cxn>
                        <a:cxn ang="0">
                          <a:pos x="324" y="1613"/>
                        </a:cxn>
                        <a:cxn ang="0">
                          <a:pos x="338" y="1579"/>
                        </a:cxn>
                        <a:cxn ang="0">
                          <a:pos x="353" y="1546"/>
                        </a:cxn>
                        <a:cxn ang="0">
                          <a:pos x="366" y="1509"/>
                        </a:cxn>
                        <a:cxn ang="0">
                          <a:pos x="382" y="1475"/>
                        </a:cxn>
                        <a:cxn ang="0">
                          <a:pos x="189" y="211"/>
                        </a:cxn>
                        <a:cxn ang="0">
                          <a:pos x="171" y="180"/>
                        </a:cxn>
                        <a:cxn ang="0">
                          <a:pos x="149" y="153"/>
                        </a:cxn>
                        <a:cxn ang="0">
                          <a:pos x="123" y="127"/>
                        </a:cxn>
                        <a:cxn ang="0">
                          <a:pos x="102" y="101"/>
                        </a:cxn>
                        <a:cxn ang="0">
                          <a:pos x="76" y="73"/>
                        </a:cxn>
                        <a:cxn ang="0">
                          <a:pos x="51" y="47"/>
                        </a:cxn>
                        <a:cxn ang="0">
                          <a:pos x="26" y="23"/>
                        </a:cxn>
                        <a:cxn ang="0">
                          <a:pos x="0" y="0"/>
                        </a:cxn>
                        <a:cxn ang="0">
                          <a:pos x="204" y="1345"/>
                        </a:cxn>
                      </a:cxnLst>
                      <a:rect l="0" t="0" r="r" b="b"/>
                      <a:pathLst>
                        <a:path w="382" h="1613">
                          <a:moveTo>
                            <a:pt x="204" y="1345"/>
                          </a:moveTo>
                          <a:lnTo>
                            <a:pt x="324" y="1279"/>
                          </a:lnTo>
                          <a:lnTo>
                            <a:pt x="324" y="1613"/>
                          </a:lnTo>
                          <a:lnTo>
                            <a:pt x="338" y="1579"/>
                          </a:lnTo>
                          <a:lnTo>
                            <a:pt x="353" y="1546"/>
                          </a:lnTo>
                          <a:lnTo>
                            <a:pt x="366" y="1509"/>
                          </a:lnTo>
                          <a:lnTo>
                            <a:pt x="382" y="1475"/>
                          </a:lnTo>
                          <a:lnTo>
                            <a:pt x="189" y="211"/>
                          </a:lnTo>
                          <a:lnTo>
                            <a:pt x="171" y="180"/>
                          </a:lnTo>
                          <a:lnTo>
                            <a:pt x="149" y="153"/>
                          </a:lnTo>
                          <a:lnTo>
                            <a:pt x="123" y="127"/>
                          </a:lnTo>
                          <a:lnTo>
                            <a:pt x="102" y="101"/>
                          </a:lnTo>
                          <a:lnTo>
                            <a:pt x="76" y="73"/>
                          </a:lnTo>
                          <a:lnTo>
                            <a:pt x="51" y="47"/>
                          </a:lnTo>
                          <a:lnTo>
                            <a:pt x="26" y="23"/>
                          </a:lnTo>
                          <a:lnTo>
                            <a:pt x="0" y="0"/>
                          </a:lnTo>
                          <a:lnTo>
                            <a:pt x="204" y="1345"/>
                          </a:lnTo>
                          <a:close/>
                        </a:path>
                      </a:pathLst>
                    </a:custGeom>
                    <a:solidFill>
                      <a:srgbClr val="EFF4E2"/>
                    </a:solidFill>
                    <a:ln w="9525">
                      <a:noFill/>
                      <a:round/>
                      <a:headEnd/>
                      <a:tailEnd/>
                    </a:ln>
                  </p:spPr>
                  <p:txBody>
                    <a:bodyPr/>
                    <a:lstStyle/>
                    <a:p>
                      <a:endParaRPr lang="en-US" dirty="0"/>
                    </a:p>
                  </p:txBody>
                </p:sp>
                <p:sp>
                  <p:nvSpPr>
                    <p:cNvPr id="220200" name="Freeform 40"/>
                    <p:cNvSpPr>
                      <a:spLocks/>
                    </p:cNvSpPr>
                    <p:nvPr/>
                  </p:nvSpPr>
                  <p:spPr bwMode="auto">
                    <a:xfrm rot="20388326" flipH="1">
                      <a:off x="1626" y="1516"/>
                      <a:ext cx="160" cy="716"/>
                    </a:xfrm>
                    <a:custGeom>
                      <a:avLst/>
                      <a:gdLst/>
                      <a:ahLst/>
                      <a:cxnLst>
                        <a:cxn ang="0">
                          <a:pos x="186" y="1213"/>
                        </a:cxn>
                        <a:cxn ang="0">
                          <a:pos x="233" y="1186"/>
                        </a:cxn>
                        <a:cxn ang="0">
                          <a:pos x="233" y="1520"/>
                        </a:cxn>
                        <a:cxn ang="0">
                          <a:pos x="250" y="1483"/>
                        </a:cxn>
                        <a:cxn ang="0">
                          <a:pos x="265" y="1442"/>
                        </a:cxn>
                        <a:cxn ang="0">
                          <a:pos x="284" y="1402"/>
                        </a:cxn>
                        <a:cxn ang="0">
                          <a:pos x="297" y="1367"/>
                        </a:cxn>
                        <a:cxn ang="0">
                          <a:pos x="309" y="1326"/>
                        </a:cxn>
                        <a:cxn ang="0">
                          <a:pos x="323" y="1286"/>
                        </a:cxn>
                        <a:cxn ang="0">
                          <a:pos x="335" y="1243"/>
                        </a:cxn>
                        <a:cxn ang="0">
                          <a:pos x="341" y="1203"/>
                        </a:cxn>
                        <a:cxn ang="0">
                          <a:pos x="200" y="277"/>
                        </a:cxn>
                        <a:cxn ang="0">
                          <a:pos x="178" y="240"/>
                        </a:cxn>
                        <a:cxn ang="0">
                          <a:pos x="156" y="204"/>
                        </a:cxn>
                        <a:cxn ang="0">
                          <a:pos x="135" y="167"/>
                        </a:cxn>
                        <a:cxn ang="0">
                          <a:pos x="108" y="133"/>
                        </a:cxn>
                        <a:cxn ang="0">
                          <a:pos x="83" y="97"/>
                        </a:cxn>
                        <a:cxn ang="0">
                          <a:pos x="58" y="63"/>
                        </a:cxn>
                        <a:cxn ang="0">
                          <a:pos x="29" y="34"/>
                        </a:cxn>
                        <a:cxn ang="0">
                          <a:pos x="0" y="0"/>
                        </a:cxn>
                        <a:cxn ang="0">
                          <a:pos x="186" y="1213"/>
                        </a:cxn>
                      </a:cxnLst>
                      <a:rect l="0" t="0" r="r" b="b"/>
                      <a:pathLst>
                        <a:path w="341" h="1520">
                          <a:moveTo>
                            <a:pt x="186" y="1213"/>
                          </a:moveTo>
                          <a:lnTo>
                            <a:pt x="233" y="1186"/>
                          </a:lnTo>
                          <a:lnTo>
                            <a:pt x="233" y="1520"/>
                          </a:lnTo>
                          <a:lnTo>
                            <a:pt x="250" y="1483"/>
                          </a:lnTo>
                          <a:lnTo>
                            <a:pt x="265" y="1442"/>
                          </a:lnTo>
                          <a:lnTo>
                            <a:pt x="284" y="1402"/>
                          </a:lnTo>
                          <a:lnTo>
                            <a:pt x="297" y="1367"/>
                          </a:lnTo>
                          <a:lnTo>
                            <a:pt x="309" y="1326"/>
                          </a:lnTo>
                          <a:lnTo>
                            <a:pt x="323" y="1286"/>
                          </a:lnTo>
                          <a:lnTo>
                            <a:pt x="335" y="1243"/>
                          </a:lnTo>
                          <a:lnTo>
                            <a:pt x="341" y="1203"/>
                          </a:lnTo>
                          <a:lnTo>
                            <a:pt x="200" y="277"/>
                          </a:lnTo>
                          <a:lnTo>
                            <a:pt x="178" y="240"/>
                          </a:lnTo>
                          <a:lnTo>
                            <a:pt x="156" y="204"/>
                          </a:lnTo>
                          <a:lnTo>
                            <a:pt x="135" y="167"/>
                          </a:lnTo>
                          <a:lnTo>
                            <a:pt x="108" y="133"/>
                          </a:lnTo>
                          <a:lnTo>
                            <a:pt x="83" y="97"/>
                          </a:lnTo>
                          <a:lnTo>
                            <a:pt x="58" y="63"/>
                          </a:lnTo>
                          <a:lnTo>
                            <a:pt x="29" y="34"/>
                          </a:lnTo>
                          <a:lnTo>
                            <a:pt x="0" y="0"/>
                          </a:lnTo>
                          <a:lnTo>
                            <a:pt x="186" y="1213"/>
                          </a:lnTo>
                          <a:close/>
                        </a:path>
                      </a:pathLst>
                    </a:custGeom>
                    <a:solidFill>
                      <a:srgbClr val="EFF4E2"/>
                    </a:solidFill>
                    <a:ln w="9525">
                      <a:noFill/>
                      <a:round/>
                      <a:headEnd/>
                      <a:tailEnd/>
                    </a:ln>
                  </p:spPr>
                  <p:txBody>
                    <a:bodyPr/>
                    <a:lstStyle/>
                    <a:p>
                      <a:endParaRPr lang="en-US" dirty="0"/>
                    </a:p>
                  </p:txBody>
                </p:sp>
                <p:sp>
                  <p:nvSpPr>
                    <p:cNvPr id="220201" name="Freeform 41"/>
                    <p:cNvSpPr>
                      <a:spLocks/>
                    </p:cNvSpPr>
                    <p:nvPr/>
                  </p:nvSpPr>
                  <p:spPr bwMode="auto">
                    <a:xfrm rot="20388326" flipH="1">
                      <a:off x="1612" y="1583"/>
                      <a:ext cx="128" cy="595"/>
                    </a:xfrm>
                    <a:custGeom>
                      <a:avLst/>
                      <a:gdLst/>
                      <a:ahLst/>
                      <a:cxnLst>
                        <a:cxn ang="0">
                          <a:pos x="193" y="1264"/>
                        </a:cxn>
                        <a:cxn ang="0">
                          <a:pos x="225" y="1154"/>
                        </a:cxn>
                        <a:cxn ang="0">
                          <a:pos x="250" y="1041"/>
                        </a:cxn>
                        <a:cxn ang="0">
                          <a:pos x="269" y="928"/>
                        </a:cxn>
                        <a:cxn ang="0">
                          <a:pos x="272" y="809"/>
                        </a:cxn>
                        <a:cxn ang="0">
                          <a:pos x="272" y="792"/>
                        </a:cxn>
                        <a:cxn ang="0">
                          <a:pos x="272" y="775"/>
                        </a:cxn>
                        <a:cxn ang="0">
                          <a:pos x="272" y="761"/>
                        </a:cxn>
                        <a:cxn ang="0">
                          <a:pos x="272" y="746"/>
                        </a:cxn>
                        <a:cxn ang="0">
                          <a:pos x="230" y="475"/>
                        </a:cxn>
                        <a:cxn ang="0">
                          <a:pos x="211" y="411"/>
                        </a:cxn>
                        <a:cxn ang="0">
                          <a:pos x="189" y="349"/>
                        </a:cxn>
                        <a:cxn ang="0">
                          <a:pos x="164" y="286"/>
                        </a:cxn>
                        <a:cxn ang="0">
                          <a:pos x="139" y="226"/>
                        </a:cxn>
                        <a:cxn ang="0">
                          <a:pos x="110" y="165"/>
                        </a:cxn>
                        <a:cxn ang="0">
                          <a:pos x="73" y="109"/>
                        </a:cxn>
                        <a:cxn ang="0">
                          <a:pos x="41" y="52"/>
                        </a:cxn>
                        <a:cxn ang="0">
                          <a:pos x="0" y="0"/>
                        </a:cxn>
                        <a:cxn ang="0">
                          <a:pos x="193" y="1264"/>
                        </a:cxn>
                      </a:cxnLst>
                      <a:rect l="0" t="0" r="r" b="b"/>
                      <a:pathLst>
                        <a:path w="272" h="1264">
                          <a:moveTo>
                            <a:pt x="193" y="1264"/>
                          </a:moveTo>
                          <a:lnTo>
                            <a:pt x="225" y="1154"/>
                          </a:lnTo>
                          <a:lnTo>
                            <a:pt x="250" y="1041"/>
                          </a:lnTo>
                          <a:lnTo>
                            <a:pt x="269" y="928"/>
                          </a:lnTo>
                          <a:lnTo>
                            <a:pt x="272" y="809"/>
                          </a:lnTo>
                          <a:lnTo>
                            <a:pt x="272" y="792"/>
                          </a:lnTo>
                          <a:lnTo>
                            <a:pt x="272" y="775"/>
                          </a:lnTo>
                          <a:lnTo>
                            <a:pt x="272" y="761"/>
                          </a:lnTo>
                          <a:lnTo>
                            <a:pt x="272" y="746"/>
                          </a:lnTo>
                          <a:lnTo>
                            <a:pt x="230" y="475"/>
                          </a:lnTo>
                          <a:lnTo>
                            <a:pt x="211" y="411"/>
                          </a:lnTo>
                          <a:lnTo>
                            <a:pt x="189" y="349"/>
                          </a:lnTo>
                          <a:lnTo>
                            <a:pt x="164" y="286"/>
                          </a:lnTo>
                          <a:lnTo>
                            <a:pt x="139" y="226"/>
                          </a:lnTo>
                          <a:lnTo>
                            <a:pt x="110" y="165"/>
                          </a:lnTo>
                          <a:lnTo>
                            <a:pt x="73" y="109"/>
                          </a:lnTo>
                          <a:lnTo>
                            <a:pt x="41" y="52"/>
                          </a:lnTo>
                          <a:lnTo>
                            <a:pt x="0" y="0"/>
                          </a:lnTo>
                          <a:lnTo>
                            <a:pt x="193" y="1264"/>
                          </a:lnTo>
                          <a:close/>
                        </a:path>
                      </a:pathLst>
                    </a:custGeom>
                    <a:solidFill>
                      <a:srgbClr val="EFF7EA"/>
                    </a:solidFill>
                    <a:ln w="9525">
                      <a:noFill/>
                      <a:round/>
                      <a:headEnd/>
                      <a:tailEnd/>
                    </a:ln>
                  </p:spPr>
                  <p:txBody>
                    <a:bodyPr/>
                    <a:lstStyle/>
                    <a:p>
                      <a:endParaRPr lang="en-US" dirty="0"/>
                    </a:p>
                  </p:txBody>
                </p:sp>
                <p:sp>
                  <p:nvSpPr>
                    <p:cNvPr id="220202" name="Freeform 42"/>
                    <p:cNvSpPr>
                      <a:spLocks/>
                    </p:cNvSpPr>
                    <p:nvPr/>
                  </p:nvSpPr>
                  <p:spPr bwMode="auto">
                    <a:xfrm rot="20388326" flipH="1">
                      <a:off x="1612" y="1666"/>
                      <a:ext cx="80" cy="436"/>
                    </a:xfrm>
                    <a:custGeom>
                      <a:avLst/>
                      <a:gdLst/>
                      <a:ahLst/>
                      <a:cxnLst>
                        <a:cxn ang="0">
                          <a:pos x="141" y="926"/>
                        </a:cxn>
                        <a:cxn ang="0">
                          <a:pos x="153" y="859"/>
                        </a:cxn>
                        <a:cxn ang="0">
                          <a:pos x="163" y="789"/>
                        </a:cxn>
                        <a:cxn ang="0">
                          <a:pos x="167" y="720"/>
                        </a:cxn>
                        <a:cxn ang="0">
                          <a:pos x="170" y="650"/>
                        </a:cxn>
                        <a:cxn ang="0">
                          <a:pos x="167" y="563"/>
                        </a:cxn>
                        <a:cxn ang="0">
                          <a:pos x="160" y="477"/>
                        </a:cxn>
                        <a:cxn ang="0">
                          <a:pos x="145" y="393"/>
                        </a:cxn>
                        <a:cxn ang="0">
                          <a:pos x="128" y="310"/>
                        </a:cxn>
                        <a:cxn ang="0">
                          <a:pos x="102" y="229"/>
                        </a:cxn>
                        <a:cxn ang="0">
                          <a:pos x="72" y="150"/>
                        </a:cxn>
                        <a:cxn ang="0">
                          <a:pos x="40" y="73"/>
                        </a:cxn>
                        <a:cxn ang="0">
                          <a:pos x="0" y="0"/>
                        </a:cxn>
                        <a:cxn ang="0">
                          <a:pos x="141" y="926"/>
                        </a:cxn>
                      </a:cxnLst>
                      <a:rect l="0" t="0" r="r" b="b"/>
                      <a:pathLst>
                        <a:path w="170" h="926">
                          <a:moveTo>
                            <a:pt x="141" y="926"/>
                          </a:moveTo>
                          <a:lnTo>
                            <a:pt x="153" y="859"/>
                          </a:lnTo>
                          <a:lnTo>
                            <a:pt x="163" y="789"/>
                          </a:lnTo>
                          <a:lnTo>
                            <a:pt x="167" y="720"/>
                          </a:lnTo>
                          <a:lnTo>
                            <a:pt x="170" y="650"/>
                          </a:lnTo>
                          <a:lnTo>
                            <a:pt x="167" y="563"/>
                          </a:lnTo>
                          <a:lnTo>
                            <a:pt x="160" y="477"/>
                          </a:lnTo>
                          <a:lnTo>
                            <a:pt x="145" y="393"/>
                          </a:lnTo>
                          <a:lnTo>
                            <a:pt x="128" y="310"/>
                          </a:lnTo>
                          <a:lnTo>
                            <a:pt x="102" y="229"/>
                          </a:lnTo>
                          <a:lnTo>
                            <a:pt x="72" y="150"/>
                          </a:lnTo>
                          <a:lnTo>
                            <a:pt x="40" y="73"/>
                          </a:lnTo>
                          <a:lnTo>
                            <a:pt x="0" y="0"/>
                          </a:lnTo>
                          <a:lnTo>
                            <a:pt x="141" y="926"/>
                          </a:lnTo>
                          <a:close/>
                        </a:path>
                      </a:pathLst>
                    </a:custGeom>
                    <a:solidFill>
                      <a:srgbClr val="F9F9F4"/>
                    </a:solidFill>
                    <a:ln w="9525">
                      <a:noFill/>
                      <a:round/>
                      <a:headEnd/>
                      <a:tailEnd/>
                    </a:ln>
                  </p:spPr>
                  <p:txBody>
                    <a:bodyPr/>
                    <a:lstStyle/>
                    <a:p>
                      <a:endParaRPr lang="en-US" dirty="0"/>
                    </a:p>
                  </p:txBody>
                </p:sp>
                <p:sp>
                  <p:nvSpPr>
                    <p:cNvPr id="220203" name="Freeform 43"/>
                    <p:cNvSpPr>
                      <a:spLocks/>
                    </p:cNvSpPr>
                    <p:nvPr/>
                  </p:nvSpPr>
                  <p:spPr bwMode="auto">
                    <a:xfrm rot="20388326" flipH="1">
                      <a:off x="1612" y="1825"/>
                      <a:ext cx="20" cy="128"/>
                    </a:xfrm>
                    <a:custGeom>
                      <a:avLst/>
                      <a:gdLst/>
                      <a:ahLst/>
                      <a:cxnLst>
                        <a:cxn ang="0">
                          <a:pos x="0" y="0"/>
                        </a:cxn>
                        <a:cxn ang="0">
                          <a:pos x="17" y="66"/>
                        </a:cxn>
                        <a:cxn ang="0">
                          <a:pos x="28" y="133"/>
                        </a:cxn>
                        <a:cxn ang="0">
                          <a:pos x="35" y="199"/>
                        </a:cxn>
                        <a:cxn ang="0">
                          <a:pos x="42" y="271"/>
                        </a:cxn>
                        <a:cxn ang="0">
                          <a:pos x="0" y="0"/>
                        </a:cxn>
                      </a:cxnLst>
                      <a:rect l="0" t="0" r="r" b="b"/>
                      <a:pathLst>
                        <a:path w="42" h="271">
                          <a:moveTo>
                            <a:pt x="0" y="0"/>
                          </a:moveTo>
                          <a:lnTo>
                            <a:pt x="17" y="66"/>
                          </a:lnTo>
                          <a:lnTo>
                            <a:pt x="28" y="133"/>
                          </a:lnTo>
                          <a:lnTo>
                            <a:pt x="35" y="199"/>
                          </a:lnTo>
                          <a:lnTo>
                            <a:pt x="42" y="271"/>
                          </a:lnTo>
                          <a:lnTo>
                            <a:pt x="0" y="0"/>
                          </a:lnTo>
                          <a:close/>
                        </a:path>
                      </a:pathLst>
                    </a:custGeom>
                    <a:solidFill>
                      <a:srgbClr val="F9F9F7"/>
                    </a:solidFill>
                    <a:ln w="9525">
                      <a:noFill/>
                      <a:round/>
                      <a:headEnd/>
                      <a:tailEnd/>
                    </a:ln>
                  </p:spPr>
                  <p:txBody>
                    <a:bodyPr/>
                    <a:lstStyle/>
                    <a:p>
                      <a:endParaRPr lang="en-US" dirty="0"/>
                    </a:p>
                  </p:txBody>
                </p:sp>
                <p:sp>
                  <p:nvSpPr>
                    <p:cNvPr id="220204" name="Freeform 44"/>
                    <p:cNvSpPr>
                      <a:spLocks/>
                    </p:cNvSpPr>
                    <p:nvPr/>
                  </p:nvSpPr>
                  <p:spPr bwMode="auto">
                    <a:xfrm rot="20388326" flipH="1">
                      <a:off x="2911" y="1923"/>
                      <a:ext cx="129" cy="72"/>
                    </a:xfrm>
                    <a:custGeom>
                      <a:avLst/>
                      <a:gdLst/>
                      <a:ahLst/>
                      <a:cxnLst>
                        <a:cxn ang="0">
                          <a:pos x="0" y="3"/>
                        </a:cxn>
                        <a:cxn ang="0">
                          <a:pos x="275" y="153"/>
                        </a:cxn>
                        <a:cxn ang="0">
                          <a:pos x="275" y="0"/>
                        </a:cxn>
                        <a:cxn ang="0">
                          <a:pos x="0" y="3"/>
                        </a:cxn>
                      </a:cxnLst>
                      <a:rect l="0" t="0" r="r" b="b"/>
                      <a:pathLst>
                        <a:path w="275" h="153">
                          <a:moveTo>
                            <a:pt x="0" y="3"/>
                          </a:moveTo>
                          <a:lnTo>
                            <a:pt x="275" y="153"/>
                          </a:lnTo>
                          <a:lnTo>
                            <a:pt x="275" y="0"/>
                          </a:lnTo>
                          <a:lnTo>
                            <a:pt x="0" y="3"/>
                          </a:lnTo>
                          <a:close/>
                        </a:path>
                      </a:pathLst>
                    </a:custGeom>
                    <a:solidFill>
                      <a:srgbClr val="33CC99"/>
                    </a:solidFill>
                    <a:ln w="9525">
                      <a:noFill/>
                      <a:round/>
                      <a:headEnd/>
                      <a:tailEnd/>
                    </a:ln>
                  </p:spPr>
                  <p:txBody>
                    <a:bodyPr/>
                    <a:lstStyle/>
                    <a:p>
                      <a:endParaRPr lang="en-US" dirty="0"/>
                    </a:p>
                  </p:txBody>
                </p:sp>
                <p:sp>
                  <p:nvSpPr>
                    <p:cNvPr id="220205" name="Freeform 45"/>
                    <p:cNvSpPr>
                      <a:spLocks/>
                    </p:cNvSpPr>
                    <p:nvPr/>
                  </p:nvSpPr>
                  <p:spPr bwMode="auto">
                    <a:xfrm rot="20388326" flipH="1">
                      <a:off x="2896" y="1873"/>
                      <a:ext cx="201" cy="78"/>
                    </a:xfrm>
                    <a:custGeom>
                      <a:avLst/>
                      <a:gdLst/>
                      <a:ahLst/>
                      <a:cxnLst>
                        <a:cxn ang="0">
                          <a:pos x="0" y="3"/>
                        </a:cxn>
                        <a:cxn ang="0">
                          <a:pos x="114" y="67"/>
                        </a:cxn>
                        <a:cxn ang="0">
                          <a:pos x="300" y="166"/>
                        </a:cxn>
                        <a:cxn ang="0">
                          <a:pos x="427" y="166"/>
                        </a:cxn>
                        <a:cxn ang="0">
                          <a:pos x="427" y="0"/>
                        </a:cxn>
                        <a:cxn ang="0">
                          <a:pos x="0" y="3"/>
                        </a:cxn>
                      </a:cxnLst>
                      <a:rect l="0" t="0" r="r" b="b"/>
                      <a:pathLst>
                        <a:path w="427" h="166">
                          <a:moveTo>
                            <a:pt x="0" y="3"/>
                          </a:moveTo>
                          <a:lnTo>
                            <a:pt x="114" y="67"/>
                          </a:lnTo>
                          <a:lnTo>
                            <a:pt x="300" y="166"/>
                          </a:lnTo>
                          <a:lnTo>
                            <a:pt x="427" y="166"/>
                          </a:lnTo>
                          <a:lnTo>
                            <a:pt x="427" y="0"/>
                          </a:lnTo>
                          <a:lnTo>
                            <a:pt x="0" y="3"/>
                          </a:lnTo>
                          <a:close/>
                        </a:path>
                      </a:pathLst>
                    </a:custGeom>
                    <a:solidFill>
                      <a:srgbClr val="38CC9B"/>
                    </a:solidFill>
                    <a:ln w="9525">
                      <a:noFill/>
                      <a:round/>
                      <a:headEnd/>
                      <a:tailEnd/>
                    </a:ln>
                  </p:spPr>
                  <p:txBody>
                    <a:bodyPr/>
                    <a:lstStyle/>
                    <a:p>
                      <a:endParaRPr lang="en-US" dirty="0"/>
                    </a:p>
                  </p:txBody>
                </p:sp>
                <p:sp>
                  <p:nvSpPr>
                    <p:cNvPr id="220206" name="Freeform 46"/>
                    <p:cNvSpPr>
                      <a:spLocks/>
                    </p:cNvSpPr>
                    <p:nvPr/>
                  </p:nvSpPr>
                  <p:spPr bwMode="auto">
                    <a:xfrm rot="20388326" flipH="1">
                      <a:off x="2881" y="1825"/>
                      <a:ext cx="274" cy="79"/>
                    </a:xfrm>
                    <a:custGeom>
                      <a:avLst/>
                      <a:gdLst/>
                      <a:ahLst/>
                      <a:cxnLst>
                        <a:cxn ang="0">
                          <a:pos x="0" y="6"/>
                        </a:cxn>
                        <a:cxn ang="0">
                          <a:pos x="268" y="147"/>
                        </a:cxn>
                        <a:cxn ang="0">
                          <a:pos x="306" y="167"/>
                        </a:cxn>
                        <a:cxn ang="0">
                          <a:pos x="581" y="164"/>
                        </a:cxn>
                        <a:cxn ang="0">
                          <a:pos x="581" y="0"/>
                        </a:cxn>
                        <a:cxn ang="0">
                          <a:pos x="0" y="6"/>
                        </a:cxn>
                      </a:cxnLst>
                      <a:rect l="0" t="0" r="r" b="b"/>
                      <a:pathLst>
                        <a:path w="581" h="167">
                          <a:moveTo>
                            <a:pt x="0" y="6"/>
                          </a:moveTo>
                          <a:lnTo>
                            <a:pt x="268" y="147"/>
                          </a:lnTo>
                          <a:lnTo>
                            <a:pt x="306" y="167"/>
                          </a:lnTo>
                          <a:lnTo>
                            <a:pt x="581" y="164"/>
                          </a:lnTo>
                          <a:lnTo>
                            <a:pt x="581" y="0"/>
                          </a:lnTo>
                          <a:lnTo>
                            <a:pt x="0" y="6"/>
                          </a:lnTo>
                          <a:close/>
                        </a:path>
                      </a:pathLst>
                    </a:custGeom>
                    <a:solidFill>
                      <a:srgbClr val="3FCEA0"/>
                    </a:solidFill>
                    <a:ln w="9525">
                      <a:noFill/>
                      <a:round/>
                      <a:headEnd/>
                      <a:tailEnd/>
                    </a:ln>
                  </p:spPr>
                  <p:txBody>
                    <a:bodyPr/>
                    <a:lstStyle/>
                    <a:p>
                      <a:endParaRPr lang="en-US" dirty="0"/>
                    </a:p>
                  </p:txBody>
                </p:sp>
                <p:sp>
                  <p:nvSpPr>
                    <p:cNvPr id="220207" name="Freeform 47"/>
                    <p:cNvSpPr>
                      <a:spLocks/>
                    </p:cNvSpPr>
                    <p:nvPr/>
                  </p:nvSpPr>
                  <p:spPr bwMode="auto">
                    <a:xfrm rot="20388326" flipH="1">
                      <a:off x="2866" y="1781"/>
                      <a:ext cx="314" cy="78"/>
                    </a:xfrm>
                    <a:custGeom>
                      <a:avLst/>
                      <a:gdLst/>
                      <a:ahLst/>
                      <a:cxnLst>
                        <a:cxn ang="0">
                          <a:pos x="64" y="11"/>
                        </a:cxn>
                        <a:cxn ang="0">
                          <a:pos x="0" y="44"/>
                        </a:cxn>
                        <a:cxn ang="0">
                          <a:pos x="240" y="167"/>
                        </a:cxn>
                        <a:cxn ang="0">
                          <a:pos x="667" y="164"/>
                        </a:cxn>
                        <a:cxn ang="0">
                          <a:pos x="667" y="78"/>
                        </a:cxn>
                        <a:cxn ang="0">
                          <a:pos x="667" y="0"/>
                        </a:cxn>
                        <a:cxn ang="0">
                          <a:pos x="64" y="11"/>
                        </a:cxn>
                      </a:cxnLst>
                      <a:rect l="0" t="0" r="r" b="b"/>
                      <a:pathLst>
                        <a:path w="667" h="167">
                          <a:moveTo>
                            <a:pt x="64" y="11"/>
                          </a:moveTo>
                          <a:lnTo>
                            <a:pt x="0" y="44"/>
                          </a:lnTo>
                          <a:lnTo>
                            <a:pt x="240" y="167"/>
                          </a:lnTo>
                          <a:lnTo>
                            <a:pt x="667" y="164"/>
                          </a:lnTo>
                          <a:lnTo>
                            <a:pt x="667" y="78"/>
                          </a:lnTo>
                          <a:lnTo>
                            <a:pt x="667" y="0"/>
                          </a:lnTo>
                          <a:lnTo>
                            <a:pt x="64" y="11"/>
                          </a:lnTo>
                          <a:close/>
                        </a:path>
                      </a:pathLst>
                    </a:custGeom>
                    <a:solidFill>
                      <a:srgbClr val="47D1A3"/>
                    </a:solidFill>
                    <a:ln w="9525">
                      <a:noFill/>
                      <a:round/>
                      <a:headEnd/>
                      <a:tailEnd/>
                    </a:ln>
                  </p:spPr>
                  <p:txBody>
                    <a:bodyPr/>
                    <a:lstStyle/>
                    <a:p>
                      <a:endParaRPr lang="en-US" dirty="0"/>
                    </a:p>
                  </p:txBody>
                </p:sp>
                <p:sp>
                  <p:nvSpPr>
                    <p:cNvPr id="220208" name="Freeform 48"/>
                    <p:cNvSpPr>
                      <a:spLocks/>
                    </p:cNvSpPr>
                    <p:nvPr/>
                  </p:nvSpPr>
                  <p:spPr bwMode="auto">
                    <a:xfrm rot="20388326" flipH="1">
                      <a:off x="2853" y="1744"/>
                      <a:ext cx="314" cy="81"/>
                    </a:xfrm>
                    <a:custGeom>
                      <a:avLst/>
                      <a:gdLst/>
                      <a:ahLst/>
                      <a:cxnLst>
                        <a:cxn ang="0">
                          <a:pos x="170" y="6"/>
                        </a:cxn>
                        <a:cxn ang="0">
                          <a:pos x="174" y="10"/>
                        </a:cxn>
                        <a:cxn ang="0">
                          <a:pos x="177" y="16"/>
                        </a:cxn>
                        <a:cxn ang="0">
                          <a:pos x="177" y="19"/>
                        </a:cxn>
                        <a:cxn ang="0">
                          <a:pos x="181" y="27"/>
                        </a:cxn>
                        <a:cxn ang="0">
                          <a:pos x="0" y="126"/>
                        </a:cxn>
                        <a:cxn ang="0">
                          <a:pos x="86" y="172"/>
                        </a:cxn>
                        <a:cxn ang="0">
                          <a:pos x="667" y="166"/>
                        </a:cxn>
                        <a:cxn ang="0">
                          <a:pos x="667" y="160"/>
                        </a:cxn>
                        <a:cxn ang="0">
                          <a:pos x="667" y="0"/>
                        </a:cxn>
                        <a:cxn ang="0">
                          <a:pos x="170" y="6"/>
                        </a:cxn>
                      </a:cxnLst>
                      <a:rect l="0" t="0" r="r" b="b"/>
                      <a:pathLst>
                        <a:path w="667" h="172">
                          <a:moveTo>
                            <a:pt x="170" y="6"/>
                          </a:moveTo>
                          <a:lnTo>
                            <a:pt x="174" y="10"/>
                          </a:lnTo>
                          <a:lnTo>
                            <a:pt x="177" y="16"/>
                          </a:lnTo>
                          <a:lnTo>
                            <a:pt x="177" y="19"/>
                          </a:lnTo>
                          <a:lnTo>
                            <a:pt x="181" y="27"/>
                          </a:lnTo>
                          <a:lnTo>
                            <a:pt x="0" y="126"/>
                          </a:lnTo>
                          <a:lnTo>
                            <a:pt x="86" y="172"/>
                          </a:lnTo>
                          <a:lnTo>
                            <a:pt x="667" y="166"/>
                          </a:lnTo>
                          <a:lnTo>
                            <a:pt x="667" y="160"/>
                          </a:lnTo>
                          <a:lnTo>
                            <a:pt x="667" y="0"/>
                          </a:lnTo>
                          <a:lnTo>
                            <a:pt x="170" y="6"/>
                          </a:lnTo>
                          <a:close/>
                        </a:path>
                      </a:pathLst>
                    </a:custGeom>
                    <a:solidFill>
                      <a:srgbClr val="54D3AA"/>
                    </a:solidFill>
                    <a:ln w="9525">
                      <a:noFill/>
                      <a:round/>
                      <a:headEnd/>
                      <a:tailEnd/>
                    </a:ln>
                  </p:spPr>
                  <p:txBody>
                    <a:bodyPr/>
                    <a:lstStyle/>
                    <a:p>
                      <a:endParaRPr lang="en-US" dirty="0"/>
                    </a:p>
                  </p:txBody>
                </p:sp>
                <p:sp>
                  <p:nvSpPr>
                    <p:cNvPr id="220209" name="Freeform 49"/>
                    <p:cNvSpPr>
                      <a:spLocks/>
                    </p:cNvSpPr>
                    <p:nvPr/>
                  </p:nvSpPr>
                  <p:spPr bwMode="auto">
                    <a:xfrm rot="20388326" flipH="1">
                      <a:off x="2841" y="1715"/>
                      <a:ext cx="284" cy="81"/>
                    </a:xfrm>
                    <a:custGeom>
                      <a:avLst/>
                      <a:gdLst/>
                      <a:ahLst/>
                      <a:cxnLst>
                        <a:cxn ang="0">
                          <a:pos x="73" y="6"/>
                        </a:cxn>
                        <a:cxn ang="0">
                          <a:pos x="81" y="29"/>
                        </a:cxn>
                        <a:cxn ang="0">
                          <a:pos x="91" y="56"/>
                        </a:cxn>
                        <a:cxn ang="0">
                          <a:pos x="101" y="80"/>
                        </a:cxn>
                        <a:cxn ang="0">
                          <a:pos x="117" y="107"/>
                        </a:cxn>
                        <a:cxn ang="0">
                          <a:pos x="0" y="173"/>
                        </a:cxn>
                        <a:cxn ang="0">
                          <a:pos x="603" y="162"/>
                        </a:cxn>
                        <a:cxn ang="0">
                          <a:pos x="603" y="0"/>
                        </a:cxn>
                        <a:cxn ang="0">
                          <a:pos x="73" y="6"/>
                        </a:cxn>
                      </a:cxnLst>
                      <a:rect l="0" t="0" r="r" b="b"/>
                      <a:pathLst>
                        <a:path w="603" h="173">
                          <a:moveTo>
                            <a:pt x="73" y="6"/>
                          </a:moveTo>
                          <a:lnTo>
                            <a:pt x="81" y="29"/>
                          </a:lnTo>
                          <a:lnTo>
                            <a:pt x="91" y="56"/>
                          </a:lnTo>
                          <a:lnTo>
                            <a:pt x="101" y="80"/>
                          </a:lnTo>
                          <a:lnTo>
                            <a:pt x="117" y="107"/>
                          </a:lnTo>
                          <a:lnTo>
                            <a:pt x="0" y="173"/>
                          </a:lnTo>
                          <a:lnTo>
                            <a:pt x="603" y="162"/>
                          </a:lnTo>
                          <a:lnTo>
                            <a:pt x="603" y="0"/>
                          </a:lnTo>
                          <a:lnTo>
                            <a:pt x="73" y="6"/>
                          </a:lnTo>
                          <a:close/>
                        </a:path>
                      </a:pathLst>
                    </a:custGeom>
                    <a:solidFill>
                      <a:srgbClr val="56D3AA"/>
                    </a:solidFill>
                    <a:ln w="9525">
                      <a:noFill/>
                      <a:round/>
                      <a:headEnd/>
                      <a:tailEnd/>
                    </a:ln>
                  </p:spPr>
                  <p:txBody>
                    <a:bodyPr/>
                    <a:lstStyle/>
                    <a:p>
                      <a:endParaRPr lang="en-US" dirty="0"/>
                    </a:p>
                  </p:txBody>
                </p:sp>
                <p:sp>
                  <p:nvSpPr>
                    <p:cNvPr id="220210" name="Freeform 50"/>
                    <p:cNvSpPr>
                      <a:spLocks/>
                    </p:cNvSpPr>
                    <p:nvPr/>
                  </p:nvSpPr>
                  <p:spPr bwMode="auto">
                    <a:xfrm rot="20388326" flipH="1">
                      <a:off x="2828" y="1680"/>
                      <a:ext cx="263" cy="81"/>
                    </a:xfrm>
                    <a:custGeom>
                      <a:avLst/>
                      <a:gdLst/>
                      <a:ahLst/>
                      <a:cxnLst>
                        <a:cxn ang="0">
                          <a:pos x="62" y="173"/>
                        </a:cxn>
                        <a:cxn ang="0">
                          <a:pos x="47" y="133"/>
                        </a:cxn>
                        <a:cxn ang="0">
                          <a:pos x="29" y="93"/>
                        </a:cxn>
                        <a:cxn ang="0">
                          <a:pos x="15" y="53"/>
                        </a:cxn>
                        <a:cxn ang="0">
                          <a:pos x="0" y="9"/>
                        </a:cxn>
                        <a:cxn ang="0">
                          <a:pos x="366" y="3"/>
                        </a:cxn>
                        <a:cxn ang="0">
                          <a:pos x="371" y="14"/>
                        </a:cxn>
                        <a:cxn ang="0">
                          <a:pos x="375" y="20"/>
                        </a:cxn>
                        <a:cxn ang="0">
                          <a:pos x="375" y="26"/>
                        </a:cxn>
                        <a:cxn ang="0">
                          <a:pos x="378" y="33"/>
                        </a:cxn>
                        <a:cxn ang="0">
                          <a:pos x="435" y="0"/>
                        </a:cxn>
                        <a:cxn ang="0">
                          <a:pos x="559" y="0"/>
                        </a:cxn>
                        <a:cxn ang="0">
                          <a:pos x="559" y="167"/>
                        </a:cxn>
                        <a:cxn ang="0">
                          <a:pos x="62" y="173"/>
                        </a:cxn>
                      </a:cxnLst>
                      <a:rect l="0" t="0" r="r" b="b"/>
                      <a:pathLst>
                        <a:path w="559" h="173">
                          <a:moveTo>
                            <a:pt x="62" y="173"/>
                          </a:moveTo>
                          <a:lnTo>
                            <a:pt x="47" y="133"/>
                          </a:lnTo>
                          <a:lnTo>
                            <a:pt x="29" y="93"/>
                          </a:lnTo>
                          <a:lnTo>
                            <a:pt x="15" y="53"/>
                          </a:lnTo>
                          <a:lnTo>
                            <a:pt x="0" y="9"/>
                          </a:lnTo>
                          <a:lnTo>
                            <a:pt x="366" y="3"/>
                          </a:lnTo>
                          <a:lnTo>
                            <a:pt x="371" y="14"/>
                          </a:lnTo>
                          <a:lnTo>
                            <a:pt x="375" y="20"/>
                          </a:lnTo>
                          <a:lnTo>
                            <a:pt x="375" y="26"/>
                          </a:lnTo>
                          <a:lnTo>
                            <a:pt x="378" y="33"/>
                          </a:lnTo>
                          <a:lnTo>
                            <a:pt x="435" y="0"/>
                          </a:lnTo>
                          <a:lnTo>
                            <a:pt x="559" y="0"/>
                          </a:lnTo>
                          <a:lnTo>
                            <a:pt x="559" y="167"/>
                          </a:lnTo>
                          <a:lnTo>
                            <a:pt x="62" y="173"/>
                          </a:lnTo>
                          <a:close/>
                        </a:path>
                      </a:pathLst>
                    </a:custGeom>
                    <a:solidFill>
                      <a:srgbClr val="5ED6AD"/>
                    </a:solidFill>
                    <a:ln w="9525">
                      <a:noFill/>
                      <a:round/>
                      <a:headEnd/>
                      <a:tailEnd/>
                    </a:ln>
                  </p:spPr>
                  <p:txBody>
                    <a:bodyPr/>
                    <a:lstStyle/>
                    <a:p>
                      <a:endParaRPr lang="en-US" dirty="0"/>
                    </a:p>
                  </p:txBody>
                </p:sp>
                <p:sp>
                  <p:nvSpPr>
                    <p:cNvPr id="220211" name="Freeform 51"/>
                    <p:cNvSpPr>
                      <a:spLocks/>
                    </p:cNvSpPr>
                    <p:nvPr/>
                  </p:nvSpPr>
                  <p:spPr bwMode="auto">
                    <a:xfrm rot="20388326" flipH="1">
                      <a:off x="2814" y="1643"/>
                      <a:ext cx="274" cy="80"/>
                    </a:xfrm>
                    <a:custGeom>
                      <a:avLst/>
                      <a:gdLst/>
                      <a:ahLst/>
                      <a:cxnLst>
                        <a:cxn ang="0">
                          <a:pos x="51" y="170"/>
                        </a:cxn>
                        <a:cxn ang="0">
                          <a:pos x="37" y="130"/>
                        </a:cxn>
                        <a:cxn ang="0">
                          <a:pos x="22" y="91"/>
                        </a:cxn>
                        <a:cxn ang="0">
                          <a:pos x="12" y="51"/>
                        </a:cxn>
                        <a:cxn ang="0">
                          <a:pos x="0" y="7"/>
                        </a:cxn>
                        <a:cxn ang="0">
                          <a:pos x="360" y="0"/>
                        </a:cxn>
                        <a:cxn ang="0">
                          <a:pos x="366" y="31"/>
                        </a:cxn>
                        <a:cxn ang="0">
                          <a:pos x="378" y="57"/>
                        </a:cxn>
                        <a:cxn ang="0">
                          <a:pos x="388" y="83"/>
                        </a:cxn>
                        <a:cxn ang="0">
                          <a:pos x="400" y="110"/>
                        </a:cxn>
                        <a:cxn ang="0">
                          <a:pos x="581" y="17"/>
                        </a:cxn>
                        <a:cxn ang="0">
                          <a:pos x="581" y="164"/>
                        </a:cxn>
                        <a:cxn ang="0">
                          <a:pos x="51" y="170"/>
                        </a:cxn>
                      </a:cxnLst>
                      <a:rect l="0" t="0" r="r" b="b"/>
                      <a:pathLst>
                        <a:path w="581" h="170">
                          <a:moveTo>
                            <a:pt x="51" y="170"/>
                          </a:moveTo>
                          <a:lnTo>
                            <a:pt x="37" y="130"/>
                          </a:lnTo>
                          <a:lnTo>
                            <a:pt x="22" y="91"/>
                          </a:lnTo>
                          <a:lnTo>
                            <a:pt x="12" y="51"/>
                          </a:lnTo>
                          <a:lnTo>
                            <a:pt x="0" y="7"/>
                          </a:lnTo>
                          <a:lnTo>
                            <a:pt x="360" y="0"/>
                          </a:lnTo>
                          <a:lnTo>
                            <a:pt x="366" y="31"/>
                          </a:lnTo>
                          <a:lnTo>
                            <a:pt x="378" y="57"/>
                          </a:lnTo>
                          <a:lnTo>
                            <a:pt x="388" y="83"/>
                          </a:lnTo>
                          <a:lnTo>
                            <a:pt x="400" y="110"/>
                          </a:lnTo>
                          <a:lnTo>
                            <a:pt x="581" y="17"/>
                          </a:lnTo>
                          <a:lnTo>
                            <a:pt x="581" y="164"/>
                          </a:lnTo>
                          <a:lnTo>
                            <a:pt x="51" y="170"/>
                          </a:lnTo>
                          <a:close/>
                        </a:path>
                      </a:pathLst>
                    </a:custGeom>
                    <a:solidFill>
                      <a:srgbClr val="6BD8B7"/>
                    </a:solidFill>
                    <a:ln w="9525">
                      <a:noFill/>
                      <a:round/>
                      <a:headEnd/>
                      <a:tailEnd/>
                    </a:ln>
                  </p:spPr>
                  <p:txBody>
                    <a:bodyPr/>
                    <a:lstStyle/>
                    <a:p>
                      <a:endParaRPr lang="en-US" dirty="0"/>
                    </a:p>
                  </p:txBody>
                </p:sp>
                <p:sp>
                  <p:nvSpPr>
                    <p:cNvPr id="220212" name="Freeform 52"/>
                    <p:cNvSpPr>
                      <a:spLocks/>
                    </p:cNvSpPr>
                    <p:nvPr/>
                  </p:nvSpPr>
                  <p:spPr bwMode="auto">
                    <a:xfrm rot="20388326" flipH="1">
                      <a:off x="2889" y="1592"/>
                      <a:ext cx="189" cy="78"/>
                    </a:xfrm>
                    <a:custGeom>
                      <a:avLst/>
                      <a:gdLst/>
                      <a:ahLst/>
                      <a:cxnLst>
                        <a:cxn ang="0">
                          <a:pos x="35" y="165"/>
                        </a:cxn>
                        <a:cxn ang="0">
                          <a:pos x="25" y="127"/>
                        </a:cxn>
                        <a:cxn ang="0">
                          <a:pos x="16" y="86"/>
                        </a:cxn>
                        <a:cxn ang="0">
                          <a:pos x="6" y="46"/>
                        </a:cxn>
                        <a:cxn ang="0">
                          <a:pos x="0" y="3"/>
                        </a:cxn>
                        <a:cxn ang="0">
                          <a:pos x="351" y="0"/>
                        </a:cxn>
                        <a:cxn ang="0">
                          <a:pos x="362" y="43"/>
                        </a:cxn>
                        <a:cxn ang="0">
                          <a:pos x="373" y="83"/>
                        </a:cxn>
                        <a:cxn ang="0">
                          <a:pos x="388" y="122"/>
                        </a:cxn>
                        <a:cxn ang="0">
                          <a:pos x="401" y="159"/>
                        </a:cxn>
                        <a:cxn ang="0">
                          <a:pos x="35" y="165"/>
                        </a:cxn>
                      </a:cxnLst>
                      <a:rect l="0" t="0" r="r" b="b"/>
                      <a:pathLst>
                        <a:path w="401" h="165">
                          <a:moveTo>
                            <a:pt x="35" y="165"/>
                          </a:moveTo>
                          <a:lnTo>
                            <a:pt x="25" y="127"/>
                          </a:lnTo>
                          <a:lnTo>
                            <a:pt x="16" y="86"/>
                          </a:lnTo>
                          <a:lnTo>
                            <a:pt x="6" y="46"/>
                          </a:lnTo>
                          <a:lnTo>
                            <a:pt x="0" y="3"/>
                          </a:lnTo>
                          <a:lnTo>
                            <a:pt x="351" y="0"/>
                          </a:lnTo>
                          <a:lnTo>
                            <a:pt x="362" y="43"/>
                          </a:lnTo>
                          <a:lnTo>
                            <a:pt x="373" y="83"/>
                          </a:lnTo>
                          <a:lnTo>
                            <a:pt x="388" y="122"/>
                          </a:lnTo>
                          <a:lnTo>
                            <a:pt x="401" y="159"/>
                          </a:lnTo>
                          <a:lnTo>
                            <a:pt x="35" y="165"/>
                          </a:lnTo>
                          <a:close/>
                        </a:path>
                      </a:pathLst>
                    </a:custGeom>
                    <a:solidFill>
                      <a:srgbClr val="6DD8B7"/>
                    </a:solidFill>
                    <a:ln w="9525">
                      <a:noFill/>
                      <a:round/>
                      <a:headEnd/>
                      <a:tailEnd/>
                    </a:ln>
                  </p:spPr>
                  <p:txBody>
                    <a:bodyPr/>
                    <a:lstStyle/>
                    <a:p>
                      <a:endParaRPr lang="en-US" dirty="0"/>
                    </a:p>
                  </p:txBody>
                </p:sp>
                <p:sp>
                  <p:nvSpPr>
                    <p:cNvPr id="220213" name="Freeform 53"/>
                    <p:cNvSpPr>
                      <a:spLocks/>
                    </p:cNvSpPr>
                    <p:nvPr/>
                  </p:nvSpPr>
                  <p:spPr bwMode="auto">
                    <a:xfrm rot="20388326" flipH="1">
                      <a:off x="2815" y="1690"/>
                      <a:ext cx="58" cy="29"/>
                    </a:xfrm>
                    <a:custGeom>
                      <a:avLst/>
                      <a:gdLst/>
                      <a:ahLst/>
                      <a:cxnLst>
                        <a:cxn ang="0">
                          <a:pos x="124" y="60"/>
                        </a:cxn>
                        <a:cxn ang="0">
                          <a:pos x="124" y="0"/>
                        </a:cxn>
                        <a:cxn ang="0">
                          <a:pos x="0" y="60"/>
                        </a:cxn>
                        <a:cxn ang="0">
                          <a:pos x="124" y="60"/>
                        </a:cxn>
                      </a:cxnLst>
                      <a:rect l="0" t="0" r="r" b="b"/>
                      <a:pathLst>
                        <a:path w="124" h="60">
                          <a:moveTo>
                            <a:pt x="124" y="60"/>
                          </a:moveTo>
                          <a:lnTo>
                            <a:pt x="124" y="0"/>
                          </a:lnTo>
                          <a:lnTo>
                            <a:pt x="0" y="60"/>
                          </a:lnTo>
                          <a:lnTo>
                            <a:pt x="124" y="60"/>
                          </a:lnTo>
                          <a:close/>
                        </a:path>
                      </a:pathLst>
                    </a:custGeom>
                    <a:solidFill>
                      <a:srgbClr val="6DD8B7"/>
                    </a:solidFill>
                    <a:ln w="9525">
                      <a:noFill/>
                      <a:round/>
                      <a:headEnd/>
                      <a:tailEnd/>
                    </a:ln>
                  </p:spPr>
                  <p:txBody>
                    <a:bodyPr/>
                    <a:lstStyle/>
                    <a:p>
                      <a:endParaRPr lang="en-US" dirty="0"/>
                    </a:p>
                  </p:txBody>
                </p:sp>
                <p:sp>
                  <p:nvSpPr>
                    <p:cNvPr id="220214" name="Freeform 54"/>
                    <p:cNvSpPr>
                      <a:spLocks/>
                    </p:cNvSpPr>
                    <p:nvPr/>
                  </p:nvSpPr>
                  <p:spPr bwMode="auto">
                    <a:xfrm rot="20388326" flipH="1">
                      <a:off x="2889" y="1552"/>
                      <a:ext cx="181" cy="80"/>
                    </a:xfrm>
                    <a:custGeom>
                      <a:avLst/>
                      <a:gdLst/>
                      <a:ahLst/>
                      <a:cxnLst>
                        <a:cxn ang="0">
                          <a:pos x="25" y="170"/>
                        </a:cxn>
                        <a:cxn ang="0">
                          <a:pos x="18" y="130"/>
                        </a:cxn>
                        <a:cxn ang="0">
                          <a:pos x="12" y="87"/>
                        </a:cxn>
                        <a:cxn ang="0">
                          <a:pos x="7" y="47"/>
                        </a:cxn>
                        <a:cxn ang="0">
                          <a:pos x="0" y="6"/>
                        </a:cxn>
                        <a:cxn ang="0">
                          <a:pos x="352" y="0"/>
                        </a:cxn>
                        <a:cxn ang="0">
                          <a:pos x="359" y="44"/>
                        </a:cxn>
                        <a:cxn ang="0">
                          <a:pos x="366" y="84"/>
                        </a:cxn>
                        <a:cxn ang="0">
                          <a:pos x="374" y="124"/>
                        </a:cxn>
                        <a:cxn ang="0">
                          <a:pos x="385" y="163"/>
                        </a:cxn>
                        <a:cxn ang="0">
                          <a:pos x="25" y="170"/>
                        </a:cxn>
                      </a:cxnLst>
                      <a:rect l="0" t="0" r="r" b="b"/>
                      <a:pathLst>
                        <a:path w="385" h="170">
                          <a:moveTo>
                            <a:pt x="25" y="170"/>
                          </a:moveTo>
                          <a:lnTo>
                            <a:pt x="18" y="130"/>
                          </a:lnTo>
                          <a:lnTo>
                            <a:pt x="12" y="87"/>
                          </a:lnTo>
                          <a:lnTo>
                            <a:pt x="7" y="47"/>
                          </a:lnTo>
                          <a:lnTo>
                            <a:pt x="0" y="6"/>
                          </a:lnTo>
                          <a:lnTo>
                            <a:pt x="352" y="0"/>
                          </a:lnTo>
                          <a:lnTo>
                            <a:pt x="359" y="44"/>
                          </a:lnTo>
                          <a:lnTo>
                            <a:pt x="366" y="84"/>
                          </a:lnTo>
                          <a:lnTo>
                            <a:pt x="374" y="124"/>
                          </a:lnTo>
                          <a:lnTo>
                            <a:pt x="385" y="163"/>
                          </a:lnTo>
                          <a:lnTo>
                            <a:pt x="25" y="170"/>
                          </a:lnTo>
                          <a:close/>
                        </a:path>
                      </a:pathLst>
                    </a:custGeom>
                    <a:solidFill>
                      <a:srgbClr val="72DBB7"/>
                    </a:solidFill>
                    <a:ln w="9525">
                      <a:noFill/>
                      <a:round/>
                      <a:headEnd/>
                      <a:tailEnd/>
                    </a:ln>
                  </p:spPr>
                  <p:txBody>
                    <a:bodyPr/>
                    <a:lstStyle/>
                    <a:p>
                      <a:endParaRPr lang="en-US" dirty="0"/>
                    </a:p>
                  </p:txBody>
                </p:sp>
                <p:sp>
                  <p:nvSpPr>
                    <p:cNvPr id="220215" name="Freeform 55"/>
                    <p:cNvSpPr>
                      <a:spLocks/>
                    </p:cNvSpPr>
                    <p:nvPr/>
                  </p:nvSpPr>
                  <p:spPr bwMode="auto">
                    <a:xfrm rot="20388326" flipH="1">
                      <a:off x="2885" y="1513"/>
                      <a:ext cx="173" cy="80"/>
                    </a:xfrm>
                    <a:custGeom>
                      <a:avLst/>
                      <a:gdLst/>
                      <a:ahLst/>
                      <a:cxnLst>
                        <a:cxn ang="0">
                          <a:pos x="16" y="170"/>
                        </a:cxn>
                        <a:cxn ang="0">
                          <a:pos x="11" y="130"/>
                        </a:cxn>
                        <a:cxn ang="0">
                          <a:pos x="4" y="89"/>
                        </a:cxn>
                        <a:cxn ang="0">
                          <a:pos x="0" y="49"/>
                        </a:cxn>
                        <a:cxn ang="0">
                          <a:pos x="0" y="6"/>
                        </a:cxn>
                        <a:cxn ang="0">
                          <a:pos x="350" y="0"/>
                        </a:cxn>
                        <a:cxn ang="0">
                          <a:pos x="353" y="43"/>
                        </a:cxn>
                        <a:cxn ang="0">
                          <a:pos x="356" y="83"/>
                        </a:cxn>
                        <a:cxn ang="0">
                          <a:pos x="360" y="127"/>
                        </a:cxn>
                        <a:cxn ang="0">
                          <a:pos x="367" y="167"/>
                        </a:cxn>
                        <a:cxn ang="0">
                          <a:pos x="16" y="170"/>
                        </a:cxn>
                      </a:cxnLst>
                      <a:rect l="0" t="0" r="r" b="b"/>
                      <a:pathLst>
                        <a:path w="367" h="170">
                          <a:moveTo>
                            <a:pt x="16" y="170"/>
                          </a:moveTo>
                          <a:lnTo>
                            <a:pt x="11" y="130"/>
                          </a:lnTo>
                          <a:lnTo>
                            <a:pt x="4" y="89"/>
                          </a:lnTo>
                          <a:lnTo>
                            <a:pt x="0" y="49"/>
                          </a:lnTo>
                          <a:lnTo>
                            <a:pt x="0" y="6"/>
                          </a:lnTo>
                          <a:lnTo>
                            <a:pt x="350" y="0"/>
                          </a:lnTo>
                          <a:lnTo>
                            <a:pt x="353" y="43"/>
                          </a:lnTo>
                          <a:lnTo>
                            <a:pt x="356" y="83"/>
                          </a:lnTo>
                          <a:lnTo>
                            <a:pt x="360" y="127"/>
                          </a:lnTo>
                          <a:lnTo>
                            <a:pt x="367" y="167"/>
                          </a:lnTo>
                          <a:lnTo>
                            <a:pt x="16" y="170"/>
                          </a:lnTo>
                          <a:close/>
                        </a:path>
                      </a:pathLst>
                    </a:custGeom>
                    <a:solidFill>
                      <a:srgbClr val="7CDDC1"/>
                    </a:solidFill>
                    <a:ln w="9525">
                      <a:noFill/>
                      <a:round/>
                      <a:headEnd/>
                      <a:tailEnd/>
                    </a:ln>
                  </p:spPr>
                  <p:txBody>
                    <a:bodyPr/>
                    <a:lstStyle/>
                    <a:p>
                      <a:endParaRPr lang="en-US" dirty="0"/>
                    </a:p>
                  </p:txBody>
                </p:sp>
                <p:sp>
                  <p:nvSpPr>
                    <p:cNvPr id="220216" name="Freeform 56"/>
                    <p:cNvSpPr>
                      <a:spLocks/>
                    </p:cNvSpPr>
                    <p:nvPr/>
                  </p:nvSpPr>
                  <p:spPr bwMode="auto">
                    <a:xfrm rot="20388326" flipH="1">
                      <a:off x="2877" y="1477"/>
                      <a:ext cx="167" cy="79"/>
                    </a:xfrm>
                    <a:custGeom>
                      <a:avLst/>
                      <a:gdLst/>
                      <a:ahLst/>
                      <a:cxnLst>
                        <a:cxn ang="0">
                          <a:pos x="0" y="3"/>
                        </a:cxn>
                        <a:cxn ang="0">
                          <a:pos x="0" y="12"/>
                        </a:cxn>
                        <a:cxn ang="0">
                          <a:pos x="0" y="23"/>
                        </a:cxn>
                        <a:cxn ang="0">
                          <a:pos x="0" y="32"/>
                        </a:cxn>
                        <a:cxn ang="0">
                          <a:pos x="0" y="43"/>
                        </a:cxn>
                        <a:cxn ang="0">
                          <a:pos x="0" y="76"/>
                        </a:cxn>
                        <a:cxn ang="0">
                          <a:pos x="0" y="105"/>
                        </a:cxn>
                        <a:cxn ang="0">
                          <a:pos x="0" y="136"/>
                        </a:cxn>
                        <a:cxn ang="0">
                          <a:pos x="4" y="168"/>
                        </a:cxn>
                        <a:cxn ang="0">
                          <a:pos x="356" y="162"/>
                        </a:cxn>
                        <a:cxn ang="0">
                          <a:pos x="353" y="133"/>
                        </a:cxn>
                        <a:cxn ang="0">
                          <a:pos x="353" y="102"/>
                        </a:cxn>
                        <a:cxn ang="0">
                          <a:pos x="350" y="72"/>
                        </a:cxn>
                        <a:cxn ang="0">
                          <a:pos x="350" y="43"/>
                        </a:cxn>
                        <a:cxn ang="0">
                          <a:pos x="350" y="32"/>
                        </a:cxn>
                        <a:cxn ang="0">
                          <a:pos x="350" y="18"/>
                        </a:cxn>
                        <a:cxn ang="0">
                          <a:pos x="350" y="9"/>
                        </a:cxn>
                        <a:cxn ang="0">
                          <a:pos x="350" y="0"/>
                        </a:cxn>
                        <a:cxn ang="0">
                          <a:pos x="0" y="3"/>
                        </a:cxn>
                      </a:cxnLst>
                      <a:rect l="0" t="0" r="r" b="b"/>
                      <a:pathLst>
                        <a:path w="356" h="168">
                          <a:moveTo>
                            <a:pt x="0" y="3"/>
                          </a:moveTo>
                          <a:lnTo>
                            <a:pt x="0" y="12"/>
                          </a:lnTo>
                          <a:lnTo>
                            <a:pt x="0" y="23"/>
                          </a:lnTo>
                          <a:lnTo>
                            <a:pt x="0" y="32"/>
                          </a:lnTo>
                          <a:lnTo>
                            <a:pt x="0" y="43"/>
                          </a:lnTo>
                          <a:lnTo>
                            <a:pt x="0" y="76"/>
                          </a:lnTo>
                          <a:lnTo>
                            <a:pt x="0" y="105"/>
                          </a:lnTo>
                          <a:lnTo>
                            <a:pt x="0" y="136"/>
                          </a:lnTo>
                          <a:lnTo>
                            <a:pt x="4" y="168"/>
                          </a:lnTo>
                          <a:lnTo>
                            <a:pt x="356" y="162"/>
                          </a:lnTo>
                          <a:lnTo>
                            <a:pt x="353" y="133"/>
                          </a:lnTo>
                          <a:lnTo>
                            <a:pt x="353" y="102"/>
                          </a:lnTo>
                          <a:lnTo>
                            <a:pt x="350" y="72"/>
                          </a:lnTo>
                          <a:lnTo>
                            <a:pt x="350" y="43"/>
                          </a:lnTo>
                          <a:lnTo>
                            <a:pt x="350" y="32"/>
                          </a:lnTo>
                          <a:lnTo>
                            <a:pt x="350" y="18"/>
                          </a:lnTo>
                          <a:lnTo>
                            <a:pt x="350" y="9"/>
                          </a:lnTo>
                          <a:lnTo>
                            <a:pt x="350" y="0"/>
                          </a:lnTo>
                          <a:lnTo>
                            <a:pt x="0" y="3"/>
                          </a:lnTo>
                          <a:close/>
                        </a:path>
                      </a:pathLst>
                    </a:custGeom>
                    <a:solidFill>
                      <a:srgbClr val="84DDC1"/>
                    </a:solidFill>
                    <a:ln w="9525">
                      <a:noFill/>
                      <a:round/>
                      <a:headEnd/>
                      <a:tailEnd/>
                    </a:ln>
                  </p:spPr>
                  <p:txBody>
                    <a:bodyPr/>
                    <a:lstStyle/>
                    <a:p>
                      <a:endParaRPr lang="en-US" dirty="0"/>
                    </a:p>
                  </p:txBody>
                </p:sp>
                <p:sp>
                  <p:nvSpPr>
                    <p:cNvPr id="220217" name="Freeform 57"/>
                    <p:cNvSpPr>
                      <a:spLocks/>
                    </p:cNvSpPr>
                    <p:nvPr/>
                  </p:nvSpPr>
                  <p:spPr bwMode="auto">
                    <a:xfrm rot="20388326" flipH="1">
                      <a:off x="2864" y="1440"/>
                      <a:ext cx="167" cy="79"/>
                    </a:xfrm>
                    <a:custGeom>
                      <a:avLst/>
                      <a:gdLst/>
                      <a:ahLst/>
                      <a:cxnLst>
                        <a:cxn ang="0">
                          <a:pos x="4" y="6"/>
                        </a:cxn>
                        <a:cxn ang="0">
                          <a:pos x="0" y="36"/>
                        </a:cxn>
                        <a:cxn ang="0">
                          <a:pos x="0" y="67"/>
                        </a:cxn>
                        <a:cxn ang="0">
                          <a:pos x="0" y="96"/>
                        </a:cxn>
                        <a:cxn ang="0">
                          <a:pos x="0" y="127"/>
                        </a:cxn>
                        <a:cxn ang="0">
                          <a:pos x="0" y="136"/>
                        </a:cxn>
                        <a:cxn ang="0">
                          <a:pos x="0" y="146"/>
                        </a:cxn>
                        <a:cxn ang="0">
                          <a:pos x="0" y="160"/>
                        </a:cxn>
                        <a:cxn ang="0">
                          <a:pos x="0" y="169"/>
                        </a:cxn>
                        <a:cxn ang="0">
                          <a:pos x="350" y="163"/>
                        </a:cxn>
                        <a:cxn ang="0">
                          <a:pos x="350" y="156"/>
                        </a:cxn>
                        <a:cxn ang="0">
                          <a:pos x="350" y="146"/>
                        </a:cxn>
                        <a:cxn ang="0">
                          <a:pos x="350" y="136"/>
                        </a:cxn>
                        <a:cxn ang="0">
                          <a:pos x="350" y="127"/>
                        </a:cxn>
                        <a:cxn ang="0">
                          <a:pos x="350" y="93"/>
                        </a:cxn>
                        <a:cxn ang="0">
                          <a:pos x="353" y="64"/>
                        </a:cxn>
                        <a:cxn ang="0">
                          <a:pos x="353" y="33"/>
                        </a:cxn>
                        <a:cxn ang="0">
                          <a:pos x="356" y="0"/>
                        </a:cxn>
                        <a:cxn ang="0">
                          <a:pos x="4" y="6"/>
                        </a:cxn>
                      </a:cxnLst>
                      <a:rect l="0" t="0" r="r" b="b"/>
                      <a:pathLst>
                        <a:path w="356" h="169">
                          <a:moveTo>
                            <a:pt x="4" y="6"/>
                          </a:moveTo>
                          <a:lnTo>
                            <a:pt x="0" y="36"/>
                          </a:lnTo>
                          <a:lnTo>
                            <a:pt x="0" y="67"/>
                          </a:lnTo>
                          <a:lnTo>
                            <a:pt x="0" y="96"/>
                          </a:lnTo>
                          <a:lnTo>
                            <a:pt x="0" y="127"/>
                          </a:lnTo>
                          <a:lnTo>
                            <a:pt x="0" y="136"/>
                          </a:lnTo>
                          <a:lnTo>
                            <a:pt x="0" y="146"/>
                          </a:lnTo>
                          <a:lnTo>
                            <a:pt x="0" y="160"/>
                          </a:lnTo>
                          <a:lnTo>
                            <a:pt x="0" y="169"/>
                          </a:lnTo>
                          <a:lnTo>
                            <a:pt x="350" y="163"/>
                          </a:lnTo>
                          <a:lnTo>
                            <a:pt x="350" y="156"/>
                          </a:lnTo>
                          <a:lnTo>
                            <a:pt x="350" y="146"/>
                          </a:lnTo>
                          <a:lnTo>
                            <a:pt x="350" y="136"/>
                          </a:lnTo>
                          <a:lnTo>
                            <a:pt x="350" y="127"/>
                          </a:lnTo>
                          <a:lnTo>
                            <a:pt x="350" y="93"/>
                          </a:lnTo>
                          <a:lnTo>
                            <a:pt x="353" y="64"/>
                          </a:lnTo>
                          <a:lnTo>
                            <a:pt x="353" y="33"/>
                          </a:lnTo>
                          <a:lnTo>
                            <a:pt x="356" y="0"/>
                          </a:lnTo>
                          <a:lnTo>
                            <a:pt x="4" y="6"/>
                          </a:lnTo>
                          <a:close/>
                        </a:path>
                      </a:pathLst>
                    </a:custGeom>
                    <a:solidFill>
                      <a:srgbClr val="89E0C1"/>
                    </a:solidFill>
                    <a:ln w="9525">
                      <a:noFill/>
                      <a:round/>
                      <a:headEnd/>
                      <a:tailEnd/>
                    </a:ln>
                  </p:spPr>
                  <p:txBody>
                    <a:bodyPr/>
                    <a:lstStyle/>
                    <a:p>
                      <a:endParaRPr lang="en-US" dirty="0"/>
                    </a:p>
                  </p:txBody>
                </p:sp>
                <p:sp>
                  <p:nvSpPr>
                    <p:cNvPr id="220218" name="Freeform 58"/>
                    <p:cNvSpPr>
                      <a:spLocks/>
                    </p:cNvSpPr>
                    <p:nvPr/>
                  </p:nvSpPr>
                  <p:spPr bwMode="auto">
                    <a:xfrm rot="20388326" flipH="1">
                      <a:off x="2844" y="1405"/>
                      <a:ext cx="174" cy="80"/>
                    </a:xfrm>
                    <a:custGeom>
                      <a:avLst/>
                      <a:gdLst/>
                      <a:ahLst/>
                      <a:cxnLst>
                        <a:cxn ang="0">
                          <a:pos x="0" y="170"/>
                        </a:cxn>
                        <a:cxn ang="0">
                          <a:pos x="0" y="130"/>
                        </a:cxn>
                        <a:cxn ang="0">
                          <a:pos x="4" y="86"/>
                        </a:cxn>
                        <a:cxn ang="0">
                          <a:pos x="11" y="46"/>
                        </a:cxn>
                        <a:cxn ang="0">
                          <a:pos x="16" y="6"/>
                        </a:cxn>
                        <a:cxn ang="0">
                          <a:pos x="370" y="0"/>
                        </a:cxn>
                        <a:cxn ang="0">
                          <a:pos x="363" y="40"/>
                        </a:cxn>
                        <a:cxn ang="0">
                          <a:pos x="356" y="83"/>
                        </a:cxn>
                        <a:cxn ang="0">
                          <a:pos x="353" y="123"/>
                        </a:cxn>
                        <a:cxn ang="0">
                          <a:pos x="350" y="167"/>
                        </a:cxn>
                        <a:cxn ang="0">
                          <a:pos x="0" y="170"/>
                        </a:cxn>
                      </a:cxnLst>
                      <a:rect l="0" t="0" r="r" b="b"/>
                      <a:pathLst>
                        <a:path w="370" h="170">
                          <a:moveTo>
                            <a:pt x="0" y="170"/>
                          </a:moveTo>
                          <a:lnTo>
                            <a:pt x="0" y="130"/>
                          </a:lnTo>
                          <a:lnTo>
                            <a:pt x="4" y="86"/>
                          </a:lnTo>
                          <a:lnTo>
                            <a:pt x="11" y="46"/>
                          </a:lnTo>
                          <a:lnTo>
                            <a:pt x="16" y="6"/>
                          </a:lnTo>
                          <a:lnTo>
                            <a:pt x="370" y="0"/>
                          </a:lnTo>
                          <a:lnTo>
                            <a:pt x="363" y="40"/>
                          </a:lnTo>
                          <a:lnTo>
                            <a:pt x="356" y="83"/>
                          </a:lnTo>
                          <a:lnTo>
                            <a:pt x="353" y="123"/>
                          </a:lnTo>
                          <a:lnTo>
                            <a:pt x="350" y="167"/>
                          </a:lnTo>
                          <a:lnTo>
                            <a:pt x="0" y="170"/>
                          </a:lnTo>
                          <a:close/>
                        </a:path>
                      </a:pathLst>
                    </a:custGeom>
                    <a:solidFill>
                      <a:srgbClr val="93E2CC"/>
                    </a:solidFill>
                    <a:ln w="9525">
                      <a:noFill/>
                      <a:round/>
                      <a:headEnd/>
                      <a:tailEnd/>
                    </a:ln>
                  </p:spPr>
                  <p:txBody>
                    <a:bodyPr/>
                    <a:lstStyle/>
                    <a:p>
                      <a:endParaRPr lang="en-US" dirty="0"/>
                    </a:p>
                  </p:txBody>
                </p:sp>
                <p:sp>
                  <p:nvSpPr>
                    <p:cNvPr id="220219" name="Freeform 59"/>
                    <p:cNvSpPr>
                      <a:spLocks/>
                    </p:cNvSpPr>
                    <p:nvPr/>
                  </p:nvSpPr>
                  <p:spPr bwMode="auto">
                    <a:xfrm rot="20388326" flipH="1">
                      <a:off x="2822" y="1371"/>
                      <a:ext cx="181" cy="80"/>
                    </a:xfrm>
                    <a:custGeom>
                      <a:avLst/>
                      <a:gdLst/>
                      <a:ahLst/>
                      <a:cxnLst>
                        <a:cxn ang="0">
                          <a:pos x="0" y="170"/>
                        </a:cxn>
                        <a:cxn ang="0">
                          <a:pos x="7" y="127"/>
                        </a:cxn>
                        <a:cxn ang="0">
                          <a:pos x="12" y="87"/>
                        </a:cxn>
                        <a:cxn ang="0">
                          <a:pos x="18" y="43"/>
                        </a:cxn>
                        <a:cxn ang="0">
                          <a:pos x="25" y="3"/>
                        </a:cxn>
                        <a:cxn ang="0">
                          <a:pos x="385" y="0"/>
                        </a:cxn>
                        <a:cxn ang="0">
                          <a:pos x="374" y="40"/>
                        </a:cxn>
                        <a:cxn ang="0">
                          <a:pos x="366" y="81"/>
                        </a:cxn>
                        <a:cxn ang="0">
                          <a:pos x="359" y="121"/>
                        </a:cxn>
                        <a:cxn ang="0">
                          <a:pos x="352" y="164"/>
                        </a:cxn>
                        <a:cxn ang="0">
                          <a:pos x="0" y="170"/>
                        </a:cxn>
                      </a:cxnLst>
                      <a:rect l="0" t="0" r="r" b="b"/>
                      <a:pathLst>
                        <a:path w="385" h="170">
                          <a:moveTo>
                            <a:pt x="0" y="170"/>
                          </a:moveTo>
                          <a:lnTo>
                            <a:pt x="7" y="127"/>
                          </a:lnTo>
                          <a:lnTo>
                            <a:pt x="12" y="87"/>
                          </a:lnTo>
                          <a:lnTo>
                            <a:pt x="18" y="43"/>
                          </a:lnTo>
                          <a:lnTo>
                            <a:pt x="25" y="3"/>
                          </a:lnTo>
                          <a:lnTo>
                            <a:pt x="385" y="0"/>
                          </a:lnTo>
                          <a:lnTo>
                            <a:pt x="374" y="40"/>
                          </a:lnTo>
                          <a:lnTo>
                            <a:pt x="366" y="81"/>
                          </a:lnTo>
                          <a:lnTo>
                            <a:pt x="359" y="121"/>
                          </a:lnTo>
                          <a:lnTo>
                            <a:pt x="352" y="164"/>
                          </a:lnTo>
                          <a:lnTo>
                            <a:pt x="0" y="170"/>
                          </a:lnTo>
                          <a:close/>
                        </a:path>
                      </a:pathLst>
                    </a:custGeom>
                    <a:solidFill>
                      <a:srgbClr val="99E2CE"/>
                    </a:solidFill>
                    <a:ln w="9525">
                      <a:noFill/>
                      <a:round/>
                      <a:headEnd/>
                      <a:tailEnd/>
                    </a:ln>
                  </p:spPr>
                  <p:txBody>
                    <a:bodyPr/>
                    <a:lstStyle/>
                    <a:p>
                      <a:endParaRPr lang="en-US" dirty="0"/>
                    </a:p>
                  </p:txBody>
                </p:sp>
                <p:sp>
                  <p:nvSpPr>
                    <p:cNvPr id="220220" name="Freeform 60"/>
                    <p:cNvSpPr>
                      <a:spLocks/>
                    </p:cNvSpPr>
                    <p:nvPr/>
                  </p:nvSpPr>
                  <p:spPr bwMode="auto">
                    <a:xfrm rot="20388326" flipH="1">
                      <a:off x="2796" y="1336"/>
                      <a:ext cx="189" cy="81"/>
                    </a:xfrm>
                    <a:custGeom>
                      <a:avLst/>
                      <a:gdLst/>
                      <a:ahLst/>
                      <a:cxnLst>
                        <a:cxn ang="0">
                          <a:pos x="0" y="171"/>
                        </a:cxn>
                        <a:cxn ang="0">
                          <a:pos x="6" y="127"/>
                        </a:cxn>
                        <a:cxn ang="0">
                          <a:pos x="13" y="87"/>
                        </a:cxn>
                        <a:cxn ang="0">
                          <a:pos x="25" y="48"/>
                        </a:cxn>
                        <a:cxn ang="0">
                          <a:pos x="35" y="5"/>
                        </a:cxn>
                        <a:cxn ang="0">
                          <a:pos x="401" y="0"/>
                        </a:cxn>
                        <a:cxn ang="0">
                          <a:pos x="388" y="41"/>
                        </a:cxn>
                        <a:cxn ang="0">
                          <a:pos x="376" y="81"/>
                        </a:cxn>
                        <a:cxn ang="0">
                          <a:pos x="366" y="121"/>
                        </a:cxn>
                        <a:cxn ang="0">
                          <a:pos x="354" y="165"/>
                        </a:cxn>
                        <a:cxn ang="0">
                          <a:pos x="0" y="171"/>
                        </a:cxn>
                      </a:cxnLst>
                      <a:rect l="0" t="0" r="r" b="b"/>
                      <a:pathLst>
                        <a:path w="401" h="171">
                          <a:moveTo>
                            <a:pt x="0" y="171"/>
                          </a:moveTo>
                          <a:lnTo>
                            <a:pt x="6" y="127"/>
                          </a:lnTo>
                          <a:lnTo>
                            <a:pt x="13" y="87"/>
                          </a:lnTo>
                          <a:lnTo>
                            <a:pt x="25" y="48"/>
                          </a:lnTo>
                          <a:lnTo>
                            <a:pt x="35" y="5"/>
                          </a:lnTo>
                          <a:lnTo>
                            <a:pt x="401" y="0"/>
                          </a:lnTo>
                          <a:lnTo>
                            <a:pt x="388" y="41"/>
                          </a:lnTo>
                          <a:lnTo>
                            <a:pt x="376" y="81"/>
                          </a:lnTo>
                          <a:lnTo>
                            <a:pt x="366" y="121"/>
                          </a:lnTo>
                          <a:lnTo>
                            <a:pt x="354" y="165"/>
                          </a:lnTo>
                          <a:lnTo>
                            <a:pt x="0" y="171"/>
                          </a:lnTo>
                          <a:close/>
                        </a:path>
                      </a:pathLst>
                    </a:custGeom>
                    <a:solidFill>
                      <a:srgbClr val="9BE5CE"/>
                    </a:solidFill>
                    <a:ln w="9525">
                      <a:noFill/>
                      <a:round/>
                      <a:headEnd/>
                      <a:tailEnd/>
                    </a:ln>
                  </p:spPr>
                  <p:txBody>
                    <a:bodyPr/>
                    <a:lstStyle/>
                    <a:p>
                      <a:endParaRPr lang="en-US" dirty="0"/>
                    </a:p>
                  </p:txBody>
                </p:sp>
                <p:sp>
                  <p:nvSpPr>
                    <p:cNvPr id="220221" name="Freeform 61"/>
                    <p:cNvSpPr>
                      <a:spLocks/>
                    </p:cNvSpPr>
                    <p:nvPr/>
                  </p:nvSpPr>
                  <p:spPr bwMode="auto">
                    <a:xfrm rot="20388326" flipH="1">
                      <a:off x="2765" y="1304"/>
                      <a:ext cx="201" cy="80"/>
                    </a:xfrm>
                    <a:custGeom>
                      <a:avLst/>
                      <a:gdLst/>
                      <a:ahLst/>
                      <a:cxnLst>
                        <a:cxn ang="0">
                          <a:pos x="0" y="169"/>
                        </a:cxn>
                        <a:cxn ang="0">
                          <a:pos x="12" y="126"/>
                        </a:cxn>
                        <a:cxn ang="0">
                          <a:pos x="22" y="87"/>
                        </a:cxn>
                        <a:cxn ang="0">
                          <a:pos x="37" y="47"/>
                        </a:cxn>
                        <a:cxn ang="0">
                          <a:pos x="51" y="7"/>
                        </a:cxn>
                        <a:cxn ang="0">
                          <a:pos x="425" y="0"/>
                        </a:cxn>
                        <a:cxn ang="0">
                          <a:pos x="407" y="41"/>
                        </a:cxn>
                        <a:cxn ang="0">
                          <a:pos x="388" y="79"/>
                        </a:cxn>
                        <a:cxn ang="0">
                          <a:pos x="375" y="123"/>
                        </a:cxn>
                        <a:cxn ang="0">
                          <a:pos x="360" y="166"/>
                        </a:cxn>
                        <a:cxn ang="0">
                          <a:pos x="0" y="169"/>
                        </a:cxn>
                      </a:cxnLst>
                      <a:rect l="0" t="0" r="r" b="b"/>
                      <a:pathLst>
                        <a:path w="425" h="169">
                          <a:moveTo>
                            <a:pt x="0" y="169"/>
                          </a:moveTo>
                          <a:lnTo>
                            <a:pt x="12" y="126"/>
                          </a:lnTo>
                          <a:lnTo>
                            <a:pt x="22" y="87"/>
                          </a:lnTo>
                          <a:lnTo>
                            <a:pt x="37" y="47"/>
                          </a:lnTo>
                          <a:lnTo>
                            <a:pt x="51" y="7"/>
                          </a:lnTo>
                          <a:lnTo>
                            <a:pt x="425" y="0"/>
                          </a:lnTo>
                          <a:lnTo>
                            <a:pt x="407" y="41"/>
                          </a:lnTo>
                          <a:lnTo>
                            <a:pt x="388" y="79"/>
                          </a:lnTo>
                          <a:lnTo>
                            <a:pt x="375" y="123"/>
                          </a:lnTo>
                          <a:lnTo>
                            <a:pt x="360" y="166"/>
                          </a:lnTo>
                          <a:lnTo>
                            <a:pt x="0" y="169"/>
                          </a:lnTo>
                          <a:close/>
                        </a:path>
                      </a:pathLst>
                    </a:custGeom>
                    <a:solidFill>
                      <a:srgbClr val="A3E8D1"/>
                    </a:solidFill>
                    <a:ln w="9525">
                      <a:noFill/>
                      <a:round/>
                      <a:headEnd/>
                      <a:tailEnd/>
                    </a:ln>
                  </p:spPr>
                  <p:txBody>
                    <a:bodyPr/>
                    <a:lstStyle/>
                    <a:p>
                      <a:endParaRPr lang="en-US" dirty="0"/>
                    </a:p>
                  </p:txBody>
                </p:sp>
                <p:sp>
                  <p:nvSpPr>
                    <p:cNvPr id="220222" name="Freeform 62"/>
                    <p:cNvSpPr>
                      <a:spLocks/>
                    </p:cNvSpPr>
                    <p:nvPr/>
                  </p:nvSpPr>
                  <p:spPr bwMode="auto">
                    <a:xfrm rot="20388326" flipH="1">
                      <a:off x="2730" y="1273"/>
                      <a:ext cx="212" cy="80"/>
                    </a:xfrm>
                    <a:custGeom>
                      <a:avLst/>
                      <a:gdLst/>
                      <a:ahLst/>
                      <a:cxnLst>
                        <a:cxn ang="0">
                          <a:pos x="0" y="170"/>
                        </a:cxn>
                        <a:cxn ang="0">
                          <a:pos x="15" y="127"/>
                        </a:cxn>
                        <a:cxn ang="0">
                          <a:pos x="29" y="87"/>
                        </a:cxn>
                        <a:cxn ang="0">
                          <a:pos x="44" y="46"/>
                        </a:cxn>
                        <a:cxn ang="0">
                          <a:pos x="62" y="6"/>
                        </a:cxn>
                        <a:cxn ang="0">
                          <a:pos x="451" y="0"/>
                        </a:cxn>
                        <a:cxn ang="0">
                          <a:pos x="425" y="40"/>
                        </a:cxn>
                        <a:cxn ang="0">
                          <a:pos x="403" y="83"/>
                        </a:cxn>
                        <a:cxn ang="0">
                          <a:pos x="385" y="124"/>
                        </a:cxn>
                        <a:cxn ang="0">
                          <a:pos x="366" y="165"/>
                        </a:cxn>
                        <a:cxn ang="0">
                          <a:pos x="0" y="170"/>
                        </a:cxn>
                      </a:cxnLst>
                      <a:rect l="0" t="0" r="r" b="b"/>
                      <a:pathLst>
                        <a:path w="451" h="170">
                          <a:moveTo>
                            <a:pt x="0" y="170"/>
                          </a:moveTo>
                          <a:lnTo>
                            <a:pt x="15" y="127"/>
                          </a:lnTo>
                          <a:lnTo>
                            <a:pt x="29" y="87"/>
                          </a:lnTo>
                          <a:lnTo>
                            <a:pt x="44" y="46"/>
                          </a:lnTo>
                          <a:lnTo>
                            <a:pt x="62" y="6"/>
                          </a:lnTo>
                          <a:lnTo>
                            <a:pt x="451" y="0"/>
                          </a:lnTo>
                          <a:lnTo>
                            <a:pt x="425" y="40"/>
                          </a:lnTo>
                          <a:lnTo>
                            <a:pt x="403" y="83"/>
                          </a:lnTo>
                          <a:lnTo>
                            <a:pt x="385" y="124"/>
                          </a:lnTo>
                          <a:lnTo>
                            <a:pt x="366" y="165"/>
                          </a:lnTo>
                          <a:lnTo>
                            <a:pt x="0" y="170"/>
                          </a:lnTo>
                          <a:close/>
                        </a:path>
                      </a:pathLst>
                    </a:custGeom>
                    <a:solidFill>
                      <a:srgbClr val="A8E8D3"/>
                    </a:solidFill>
                    <a:ln w="9525">
                      <a:noFill/>
                      <a:round/>
                      <a:headEnd/>
                      <a:tailEnd/>
                    </a:ln>
                  </p:spPr>
                  <p:txBody>
                    <a:bodyPr/>
                    <a:lstStyle/>
                    <a:p>
                      <a:endParaRPr lang="en-US" dirty="0"/>
                    </a:p>
                  </p:txBody>
                </p:sp>
                <p:sp>
                  <p:nvSpPr>
                    <p:cNvPr id="220223" name="Freeform 63"/>
                    <p:cNvSpPr>
                      <a:spLocks/>
                    </p:cNvSpPr>
                    <p:nvPr/>
                  </p:nvSpPr>
                  <p:spPr bwMode="auto">
                    <a:xfrm rot="20388326" flipH="1">
                      <a:off x="2693" y="1244"/>
                      <a:ext cx="224" cy="82"/>
                    </a:xfrm>
                    <a:custGeom>
                      <a:avLst/>
                      <a:gdLst/>
                      <a:ahLst/>
                      <a:cxnLst>
                        <a:cxn ang="0">
                          <a:pos x="0" y="174"/>
                        </a:cxn>
                        <a:cxn ang="0">
                          <a:pos x="15" y="130"/>
                        </a:cxn>
                        <a:cxn ang="0">
                          <a:pos x="33" y="90"/>
                        </a:cxn>
                        <a:cxn ang="0">
                          <a:pos x="50" y="47"/>
                        </a:cxn>
                        <a:cxn ang="0">
                          <a:pos x="72" y="6"/>
                        </a:cxn>
                        <a:cxn ang="0">
                          <a:pos x="476" y="0"/>
                        </a:cxn>
                        <a:cxn ang="0">
                          <a:pos x="447" y="41"/>
                        </a:cxn>
                        <a:cxn ang="0">
                          <a:pos x="422" y="84"/>
                        </a:cxn>
                        <a:cxn ang="0">
                          <a:pos x="396" y="124"/>
                        </a:cxn>
                        <a:cxn ang="0">
                          <a:pos x="374" y="167"/>
                        </a:cxn>
                        <a:cxn ang="0">
                          <a:pos x="0" y="174"/>
                        </a:cxn>
                      </a:cxnLst>
                      <a:rect l="0" t="0" r="r" b="b"/>
                      <a:pathLst>
                        <a:path w="476" h="174">
                          <a:moveTo>
                            <a:pt x="0" y="174"/>
                          </a:moveTo>
                          <a:lnTo>
                            <a:pt x="15" y="130"/>
                          </a:lnTo>
                          <a:lnTo>
                            <a:pt x="33" y="90"/>
                          </a:lnTo>
                          <a:lnTo>
                            <a:pt x="50" y="47"/>
                          </a:lnTo>
                          <a:lnTo>
                            <a:pt x="72" y="6"/>
                          </a:lnTo>
                          <a:lnTo>
                            <a:pt x="476" y="0"/>
                          </a:lnTo>
                          <a:lnTo>
                            <a:pt x="447" y="41"/>
                          </a:lnTo>
                          <a:lnTo>
                            <a:pt x="422" y="84"/>
                          </a:lnTo>
                          <a:lnTo>
                            <a:pt x="396" y="124"/>
                          </a:lnTo>
                          <a:lnTo>
                            <a:pt x="374" y="167"/>
                          </a:lnTo>
                          <a:lnTo>
                            <a:pt x="0" y="174"/>
                          </a:lnTo>
                          <a:close/>
                        </a:path>
                      </a:pathLst>
                    </a:custGeom>
                    <a:solidFill>
                      <a:srgbClr val="AFEAD8"/>
                    </a:solidFill>
                    <a:ln w="9525">
                      <a:noFill/>
                      <a:round/>
                      <a:headEnd/>
                      <a:tailEnd/>
                    </a:ln>
                  </p:spPr>
                  <p:txBody>
                    <a:bodyPr/>
                    <a:lstStyle/>
                    <a:p>
                      <a:endParaRPr lang="en-US" dirty="0"/>
                    </a:p>
                  </p:txBody>
                </p:sp>
                <p:sp>
                  <p:nvSpPr>
                    <p:cNvPr id="220224" name="Freeform 64"/>
                    <p:cNvSpPr>
                      <a:spLocks/>
                    </p:cNvSpPr>
                    <p:nvPr/>
                  </p:nvSpPr>
                  <p:spPr bwMode="auto">
                    <a:xfrm rot="20388326" flipH="1">
                      <a:off x="2649" y="1215"/>
                      <a:ext cx="241" cy="81"/>
                    </a:xfrm>
                    <a:custGeom>
                      <a:avLst/>
                      <a:gdLst/>
                      <a:ahLst/>
                      <a:cxnLst>
                        <a:cxn ang="0">
                          <a:pos x="0" y="173"/>
                        </a:cxn>
                        <a:cxn ang="0">
                          <a:pos x="17" y="130"/>
                        </a:cxn>
                        <a:cxn ang="0">
                          <a:pos x="36" y="89"/>
                        </a:cxn>
                        <a:cxn ang="0">
                          <a:pos x="58" y="46"/>
                        </a:cxn>
                        <a:cxn ang="0">
                          <a:pos x="83" y="7"/>
                        </a:cxn>
                        <a:cxn ang="0">
                          <a:pos x="512" y="0"/>
                        </a:cxn>
                        <a:cxn ang="0">
                          <a:pos x="493" y="20"/>
                        </a:cxn>
                        <a:cxn ang="0">
                          <a:pos x="480" y="40"/>
                        </a:cxn>
                        <a:cxn ang="0">
                          <a:pos x="461" y="60"/>
                        </a:cxn>
                        <a:cxn ang="0">
                          <a:pos x="446" y="80"/>
                        </a:cxn>
                        <a:cxn ang="0">
                          <a:pos x="432" y="100"/>
                        </a:cxn>
                        <a:cxn ang="0">
                          <a:pos x="417" y="124"/>
                        </a:cxn>
                        <a:cxn ang="0">
                          <a:pos x="404" y="144"/>
                        </a:cxn>
                        <a:cxn ang="0">
                          <a:pos x="389" y="167"/>
                        </a:cxn>
                        <a:cxn ang="0">
                          <a:pos x="0" y="173"/>
                        </a:cxn>
                      </a:cxnLst>
                      <a:rect l="0" t="0" r="r" b="b"/>
                      <a:pathLst>
                        <a:path w="512" h="173">
                          <a:moveTo>
                            <a:pt x="0" y="173"/>
                          </a:moveTo>
                          <a:lnTo>
                            <a:pt x="17" y="130"/>
                          </a:lnTo>
                          <a:lnTo>
                            <a:pt x="36" y="89"/>
                          </a:lnTo>
                          <a:lnTo>
                            <a:pt x="58" y="46"/>
                          </a:lnTo>
                          <a:lnTo>
                            <a:pt x="83" y="7"/>
                          </a:lnTo>
                          <a:lnTo>
                            <a:pt x="512" y="0"/>
                          </a:lnTo>
                          <a:lnTo>
                            <a:pt x="493" y="20"/>
                          </a:lnTo>
                          <a:lnTo>
                            <a:pt x="480" y="40"/>
                          </a:lnTo>
                          <a:lnTo>
                            <a:pt x="461" y="60"/>
                          </a:lnTo>
                          <a:lnTo>
                            <a:pt x="446" y="80"/>
                          </a:lnTo>
                          <a:lnTo>
                            <a:pt x="432" y="100"/>
                          </a:lnTo>
                          <a:lnTo>
                            <a:pt x="417" y="124"/>
                          </a:lnTo>
                          <a:lnTo>
                            <a:pt x="404" y="144"/>
                          </a:lnTo>
                          <a:lnTo>
                            <a:pt x="389" y="167"/>
                          </a:lnTo>
                          <a:lnTo>
                            <a:pt x="0" y="173"/>
                          </a:lnTo>
                          <a:close/>
                        </a:path>
                      </a:pathLst>
                    </a:custGeom>
                    <a:solidFill>
                      <a:srgbClr val="B7EDDB"/>
                    </a:solidFill>
                    <a:ln w="9525">
                      <a:noFill/>
                      <a:round/>
                      <a:headEnd/>
                      <a:tailEnd/>
                    </a:ln>
                  </p:spPr>
                  <p:txBody>
                    <a:bodyPr/>
                    <a:lstStyle/>
                    <a:p>
                      <a:endParaRPr lang="en-US" dirty="0"/>
                    </a:p>
                  </p:txBody>
                </p:sp>
                <p:sp>
                  <p:nvSpPr>
                    <p:cNvPr id="220225" name="Freeform 65"/>
                    <p:cNvSpPr>
                      <a:spLocks/>
                    </p:cNvSpPr>
                    <p:nvPr/>
                  </p:nvSpPr>
                  <p:spPr bwMode="auto">
                    <a:xfrm rot="20388326" flipH="1">
                      <a:off x="2599" y="1187"/>
                      <a:ext cx="260" cy="82"/>
                    </a:xfrm>
                    <a:custGeom>
                      <a:avLst/>
                      <a:gdLst/>
                      <a:ahLst/>
                      <a:cxnLst>
                        <a:cxn ang="0">
                          <a:pos x="0" y="173"/>
                        </a:cxn>
                        <a:cxn ang="0">
                          <a:pos x="22" y="130"/>
                        </a:cxn>
                        <a:cxn ang="0">
                          <a:pos x="48" y="91"/>
                        </a:cxn>
                        <a:cxn ang="0">
                          <a:pos x="73" y="48"/>
                        </a:cxn>
                        <a:cxn ang="0">
                          <a:pos x="103" y="8"/>
                        </a:cxn>
                        <a:cxn ang="0">
                          <a:pos x="552" y="0"/>
                        </a:cxn>
                        <a:cxn ang="0">
                          <a:pos x="532" y="20"/>
                        </a:cxn>
                        <a:cxn ang="0">
                          <a:pos x="513" y="40"/>
                        </a:cxn>
                        <a:cxn ang="0">
                          <a:pos x="495" y="61"/>
                        </a:cxn>
                        <a:cxn ang="0">
                          <a:pos x="473" y="81"/>
                        </a:cxn>
                        <a:cxn ang="0">
                          <a:pos x="454" y="101"/>
                        </a:cxn>
                        <a:cxn ang="0">
                          <a:pos x="437" y="124"/>
                        </a:cxn>
                        <a:cxn ang="0">
                          <a:pos x="422" y="144"/>
                        </a:cxn>
                        <a:cxn ang="0">
                          <a:pos x="404" y="167"/>
                        </a:cxn>
                        <a:cxn ang="0">
                          <a:pos x="0" y="173"/>
                        </a:cxn>
                      </a:cxnLst>
                      <a:rect l="0" t="0" r="r" b="b"/>
                      <a:pathLst>
                        <a:path w="552" h="173">
                          <a:moveTo>
                            <a:pt x="0" y="173"/>
                          </a:moveTo>
                          <a:lnTo>
                            <a:pt x="22" y="130"/>
                          </a:lnTo>
                          <a:lnTo>
                            <a:pt x="48" y="91"/>
                          </a:lnTo>
                          <a:lnTo>
                            <a:pt x="73" y="48"/>
                          </a:lnTo>
                          <a:lnTo>
                            <a:pt x="103" y="8"/>
                          </a:lnTo>
                          <a:lnTo>
                            <a:pt x="552" y="0"/>
                          </a:lnTo>
                          <a:lnTo>
                            <a:pt x="532" y="20"/>
                          </a:lnTo>
                          <a:lnTo>
                            <a:pt x="513" y="40"/>
                          </a:lnTo>
                          <a:lnTo>
                            <a:pt x="495" y="61"/>
                          </a:lnTo>
                          <a:lnTo>
                            <a:pt x="473" y="81"/>
                          </a:lnTo>
                          <a:lnTo>
                            <a:pt x="454" y="101"/>
                          </a:lnTo>
                          <a:lnTo>
                            <a:pt x="437" y="124"/>
                          </a:lnTo>
                          <a:lnTo>
                            <a:pt x="422" y="144"/>
                          </a:lnTo>
                          <a:lnTo>
                            <a:pt x="404" y="167"/>
                          </a:lnTo>
                          <a:lnTo>
                            <a:pt x="0" y="173"/>
                          </a:lnTo>
                          <a:close/>
                        </a:path>
                      </a:pathLst>
                    </a:custGeom>
                    <a:solidFill>
                      <a:srgbClr val="C1EFE2"/>
                    </a:solidFill>
                    <a:ln w="9525">
                      <a:noFill/>
                      <a:round/>
                      <a:headEnd/>
                      <a:tailEnd/>
                    </a:ln>
                  </p:spPr>
                  <p:txBody>
                    <a:bodyPr/>
                    <a:lstStyle/>
                    <a:p>
                      <a:endParaRPr lang="en-US" dirty="0"/>
                    </a:p>
                  </p:txBody>
                </p:sp>
                <p:sp>
                  <p:nvSpPr>
                    <p:cNvPr id="220226" name="Freeform 66"/>
                    <p:cNvSpPr>
                      <a:spLocks/>
                    </p:cNvSpPr>
                    <p:nvPr/>
                  </p:nvSpPr>
                  <p:spPr bwMode="auto">
                    <a:xfrm rot="20388326" flipH="1">
                      <a:off x="2539" y="1163"/>
                      <a:ext cx="288" cy="81"/>
                    </a:xfrm>
                    <a:custGeom>
                      <a:avLst/>
                      <a:gdLst/>
                      <a:ahLst/>
                      <a:cxnLst>
                        <a:cxn ang="0">
                          <a:pos x="0" y="173"/>
                        </a:cxn>
                        <a:cxn ang="0">
                          <a:pos x="15" y="153"/>
                        </a:cxn>
                        <a:cxn ang="0">
                          <a:pos x="29" y="130"/>
                        </a:cxn>
                        <a:cxn ang="0">
                          <a:pos x="44" y="110"/>
                        </a:cxn>
                        <a:cxn ang="0">
                          <a:pos x="59" y="90"/>
                        </a:cxn>
                        <a:cxn ang="0">
                          <a:pos x="73" y="67"/>
                        </a:cxn>
                        <a:cxn ang="0">
                          <a:pos x="88" y="47"/>
                        </a:cxn>
                        <a:cxn ang="0">
                          <a:pos x="106" y="26"/>
                        </a:cxn>
                        <a:cxn ang="0">
                          <a:pos x="120" y="6"/>
                        </a:cxn>
                        <a:cxn ang="0">
                          <a:pos x="611" y="0"/>
                        </a:cxn>
                        <a:cxn ang="0">
                          <a:pos x="586" y="20"/>
                        </a:cxn>
                        <a:cxn ang="0">
                          <a:pos x="564" y="40"/>
                        </a:cxn>
                        <a:cxn ang="0">
                          <a:pos x="538" y="59"/>
                        </a:cxn>
                        <a:cxn ang="0">
                          <a:pos x="517" y="79"/>
                        </a:cxn>
                        <a:cxn ang="0">
                          <a:pos x="495" y="99"/>
                        </a:cxn>
                        <a:cxn ang="0">
                          <a:pos x="473" y="122"/>
                        </a:cxn>
                        <a:cxn ang="0">
                          <a:pos x="451" y="143"/>
                        </a:cxn>
                        <a:cxn ang="0">
                          <a:pos x="429" y="166"/>
                        </a:cxn>
                        <a:cxn ang="0">
                          <a:pos x="0" y="173"/>
                        </a:cxn>
                      </a:cxnLst>
                      <a:rect l="0" t="0" r="r" b="b"/>
                      <a:pathLst>
                        <a:path w="611" h="173">
                          <a:moveTo>
                            <a:pt x="0" y="173"/>
                          </a:moveTo>
                          <a:lnTo>
                            <a:pt x="15" y="153"/>
                          </a:lnTo>
                          <a:lnTo>
                            <a:pt x="29" y="130"/>
                          </a:lnTo>
                          <a:lnTo>
                            <a:pt x="44" y="110"/>
                          </a:lnTo>
                          <a:lnTo>
                            <a:pt x="59" y="90"/>
                          </a:lnTo>
                          <a:lnTo>
                            <a:pt x="73" y="67"/>
                          </a:lnTo>
                          <a:lnTo>
                            <a:pt x="88" y="47"/>
                          </a:lnTo>
                          <a:lnTo>
                            <a:pt x="106" y="26"/>
                          </a:lnTo>
                          <a:lnTo>
                            <a:pt x="120" y="6"/>
                          </a:lnTo>
                          <a:lnTo>
                            <a:pt x="611" y="0"/>
                          </a:lnTo>
                          <a:lnTo>
                            <a:pt x="586" y="20"/>
                          </a:lnTo>
                          <a:lnTo>
                            <a:pt x="564" y="40"/>
                          </a:lnTo>
                          <a:lnTo>
                            <a:pt x="538" y="59"/>
                          </a:lnTo>
                          <a:lnTo>
                            <a:pt x="517" y="79"/>
                          </a:lnTo>
                          <a:lnTo>
                            <a:pt x="495" y="99"/>
                          </a:lnTo>
                          <a:lnTo>
                            <a:pt x="473" y="122"/>
                          </a:lnTo>
                          <a:lnTo>
                            <a:pt x="451" y="143"/>
                          </a:lnTo>
                          <a:lnTo>
                            <a:pt x="429" y="166"/>
                          </a:lnTo>
                          <a:lnTo>
                            <a:pt x="0" y="173"/>
                          </a:lnTo>
                          <a:close/>
                        </a:path>
                      </a:pathLst>
                    </a:custGeom>
                    <a:solidFill>
                      <a:srgbClr val="C6EFE2"/>
                    </a:solidFill>
                    <a:ln w="9525">
                      <a:noFill/>
                      <a:round/>
                      <a:headEnd/>
                      <a:tailEnd/>
                    </a:ln>
                  </p:spPr>
                  <p:txBody>
                    <a:bodyPr/>
                    <a:lstStyle/>
                    <a:p>
                      <a:endParaRPr lang="en-US" dirty="0"/>
                    </a:p>
                  </p:txBody>
                </p:sp>
                <p:sp>
                  <p:nvSpPr>
                    <p:cNvPr id="220227" name="Freeform 67"/>
                    <p:cNvSpPr>
                      <a:spLocks/>
                    </p:cNvSpPr>
                    <p:nvPr/>
                  </p:nvSpPr>
                  <p:spPr bwMode="auto">
                    <a:xfrm rot="20388326" flipH="1">
                      <a:off x="2468" y="1142"/>
                      <a:ext cx="321" cy="81"/>
                    </a:xfrm>
                    <a:custGeom>
                      <a:avLst/>
                      <a:gdLst/>
                      <a:ahLst/>
                      <a:cxnLst>
                        <a:cxn ang="0">
                          <a:pos x="0" y="173"/>
                        </a:cxn>
                        <a:cxn ang="0">
                          <a:pos x="14" y="153"/>
                        </a:cxn>
                        <a:cxn ang="0">
                          <a:pos x="32" y="130"/>
                        </a:cxn>
                        <a:cxn ang="0">
                          <a:pos x="47" y="109"/>
                        </a:cxn>
                        <a:cxn ang="0">
                          <a:pos x="64" y="89"/>
                        </a:cxn>
                        <a:cxn ang="0">
                          <a:pos x="83" y="66"/>
                        </a:cxn>
                        <a:cxn ang="0">
                          <a:pos x="101" y="46"/>
                        </a:cxn>
                        <a:cxn ang="0">
                          <a:pos x="120" y="26"/>
                        </a:cxn>
                        <a:cxn ang="0">
                          <a:pos x="137" y="6"/>
                        </a:cxn>
                        <a:cxn ang="0">
                          <a:pos x="682" y="0"/>
                        </a:cxn>
                        <a:cxn ang="0">
                          <a:pos x="650" y="17"/>
                        </a:cxn>
                        <a:cxn ang="0">
                          <a:pos x="621" y="37"/>
                        </a:cxn>
                        <a:cxn ang="0">
                          <a:pos x="591" y="55"/>
                        </a:cxn>
                        <a:cxn ang="0">
                          <a:pos x="562" y="75"/>
                        </a:cxn>
                        <a:cxn ang="0">
                          <a:pos x="533" y="99"/>
                        </a:cxn>
                        <a:cxn ang="0">
                          <a:pos x="505" y="119"/>
                        </a:cxn>
                        <a:cxn ang="0">
                          <a:pos x="479" y="142"/>
                        </a:cxn>
                        <a:cxn ang="0">
                          <a:pos x="449" y="165"/>
                        </a:cxn>
                        <a:cxn ang="0">
                          <a:pos x="0" y="173"/>
                        </a:cxn>
                      </a:cxnLst>
                      <a:rect l="0" t="0" r="r" b="b"/>
                      <a:pathLst>
                        <a:path w="682" h="173">
                          <a:moveTo>
                            <a:pt x="0" y="173"/>
                          </a:moveTo>
                          <a:lnTo>
                            <a:pt x="14" y="153"/>
                          </a:lnTo>
                          <a:lnTo>
                            <a:pt x="32" y="130"/>
                          </a:lnTo>
                          <a:lnTo>
                            <a:pt x="47" y="109"/>
                          </a:lnTo>
                          <a:lnTo>
                            <a:pt x="64" y="89"/>
                          </a:lnTo>
                          <a:lnTo>
                            <a:pt x="83" y="66"/>
                          </a:lnTo>
                          <a:lnTo>
                            <a:pt x="101" y="46"/>
                          </a:lnTo>
                          <a:lnTo>
                            <a:pt x="120" y="26"/>
                          </a:lnTo>
                          <a:lnTo>
                            <a:pt x="137" y="6"/>
                          </a:lnTo>
                          <a:lnTo>
                            <a:pt x="682" y="0"/>
                          </a:lnTo>
                          <a:lnTo>
                            <a:pt x="650" y="17"/>
                          </a:lnTo>
                          <a:lnTo>
                            <a:pt x="621" y="37"/>
                          </a:lnTo>
                          <a:lnTo>
                            <a:pt x="591" y="55"/>
                          </a:lnTo>
                          <a:lnTo>
                            <a:pt x="562" y="75"/>
                          </a:lnTo>
                          <a:lnTo>
                            <a:pt x="533" y="99"/>
                          </a:lnTo>
                          <a:lnTo>
                            <a:pt x="505" y="119"/>
                          </a:lnTo>
                          <a:lnTo>
                            <a:pt x="479" y="142"/>
                          </a:lnTo>
                          <a:lnTo>
                            <a:pt x="449" y="165"/>
                          </a:lnTo>
                          <a:lnTo>
                            <a:pt x="0" y="173"/>
                          </a:lnTo>
                          <a:close/>
                        </a:path>
                      </a:pathLst>
                    </a:custGeom>
                    <a:solidFill>
                      <a:srgbClr val="CEF2E5"/>
                    </a:solidFill>
                    <a:ln w="9525">
                      <a:noFill/>
                      <a:round/>
                      <a:headEnd/>
                      <a:tailEnd/>
                    </a:ln>
                  </p:spPr>
                  <p:txBody>
                    <a:bodyPr/>
                    <a:lstStyle/>
                    <a:p>
                      <a:endParaRPr lang="en-US" dirty="0"/>
                    </a:p>
                  </p:txBody>
                </p:sp>
                <p:sp>
                  <p:nvSpPr>
                    <p:cNvPr id="220228" name="Freeform 68"/>
                    <p:cNvSpPr>
                      <a:spLocks/>
                    </p:cNvSpPr>
                    <p:nvPr/>
                  </p:nvSpPr>
                  <p:spPr bwMode="auto">
                    <a:xfrm rot="20388326" flipH="1">
                      <a:off x="2368" y="1124"/>
                      <a:ext cx="381" cy="82"/>
                    </a:xfrm>
                    <a:custGeom>
                      <a:avLst/>
                      <a:gdLst/>
                      <a:ahLst/>
                      <a:cxnLst>
                        <a:cxn ang="0">
                          <a:pos x="0" y="176"/>
                        </a:cxn>
                        <a:cxn ang="0">
                          <a:pos x="19" y="153"/>
                        </a:cxn>
                        <a:cxn ang="0">
                          <a:pos x="40" y="133"/>
                        </a:cxn>
                        <a:cxn ang="0">
                          <a:pos x="59" y="110"/>
                        </a:cxn>
                        <a:cxn ang="0">
                          <a:pos x="76" y="90"/>
                        </a:cxn>
                        <a:cxn ang="0">
                          <a:pos x="98" y="70"/>
                        </a:cxn>
                        <a:cxn ang="0">
                          <a:pos x="116" y="49"/>
                        </a:cxn>
                        <a:cxn ang="0">
                          <a:pos x="138" y="29"/>
                        </a:cxn>
                        <a:cxn ang="0">
                          <a:pos x="160" y="9"/>
                        </a:cxn>
                        <a:cxn ang="0">
                          <a:pos x="810" y="0"/>
                        </a:cxn>
                        <a:cxn ang="0">
                          <a:pos x="766" y="17"/>
                        </a:cxn>
                        <a:cxn ang="0">
                          <a:pos x="727" y="32"/>
                        </a:cxn>
                        <a:cxn ang="0">
                          <a:pos x="683" y="52"/>
                        </a:cxn>
                        <a:cxn ang="0">
                          <a:pos x="643" y="73"/>
                        </a:cxn>
                        <a:cxn ang="0">
                          <a:pos x="602" y="96"/>
                        </a:cxn>
                        <a:cxn ang="0">
                          <a:pos x="567" y="119"/>
                        </a:cxn>
                        <a:cxn ang="0">
                          <a:pos x="526" y="142"/>
                        </a:cxn>
                        <a:cxn ang="0">
                          <a:pos x="491" y="170"/>
                        </a:cxn>
                        <a:cxn ang="0">
                          <a:pos x="0" y="176"/>
                        </a:cxn>
                      </a:cxnLst>
                      <a:rect l="0" t="0" r="r" b="b"/>
                      <a:pathLst>
                        <a:path w="810" h="176">
                          <a:moveTo>
                            <a:pt x="0" y="176"/>
                          </a:moveTo>
                          <a:lnTo>
                            <a:pt x="19" y="153"/>
                          </a:lnTo>
                          <a:lnTo>
                            <a:pt x="40" y="133"/>
                          </a:lnTo>
                          <a:lnTo>
                            <a:pt x="59" y="110"/>
                          </a:lnTo>
                          <a:lnTo>
                            <a:pt x="76" y="90"/>
                          </a:lnTo>
                          <a:lnTo>
                            <a:pt x="98" y="70"/>
                          </a:lnTo>
                          <a:lnTo>
                            <a:pt x="116" y="49"/>
                          </a:lnTo>
                          <a:lnTo>
                            <a:pt x="138" y="29"/>
                          </a:lnTo>
                          <a:lnTo>
                            <a:pt x="160" y="9"/>
                          </a:lnTo>
                          <a:lnTo>
                            <a:pt x="810" y="0"/>
                          </a:lnTo>
                          <a:lnTo>
                            <a:pt x="766" y="17"/>
                          </a:lnTo>
                          <a:lnTo>
                            <a:pt x="727" y="32"/>
                          </a:lnTo>
                          <a:lnTo>
                            <a:pt x="683" y="52"/>
                          </a:lnTo>
                          <a:lnTo>
                            <a:pt x="643" y="73"/>
                          </a:lnTo>
                          <a:lnTo>
                            <a:pt x="602" y="96"/>
                          </a:lnTo>
                          <a:lnTo>
                            <a:pt x="567" y="119"/>
                          </a:lnTo>
                          <a:lnTo>
                            <a:pt x="526" y="142"/>
                          </a:lnTo>
                          <a:lnTo>
                            <a:pt x="491" y="170"/>
                          </a:lnTo>
                          <a:lnTo>
                            <a:pt x="0" y="176"/>
                          </a:lnTo>
                          <a:close/>
                        </a:path>
                      </a:pathLst>
                    </a:custGeom>
                    <a:solidFill>
                      <a:srgbClr val="D8F4EF"/>
                    </a:solidFill>
                    <a:ln w="9525">
                      <a:noFill/>
                      <a:round/>
                      <a:headEnd/>
                      <a:tailEnd/>
                    </a:ln>
                  </p:spPr>
                  <p:txBody>
                    <a:bodyPr/>
                    <a:lstStyle/>
                    <a:p>
                      <a:endParaRPr lang="en-US" dirty="0"/>
                    </a:p>
                  </p:txBody>
                </p:sp>
                <p:sp>
                  <p:nvSpPr>
                    <p:cNvPr id="220229" name="Freeform 69"/>
                    <p:cNvSpPr>
                      <a:spLocks/>
                    </p:cNvSpPr>
                    <p:nvPr/>
                  </p:nvSpPr>
                  <p:spPr bwMode="auto">
                    <a:xfrm rot="20388326" flipH="1">
                      <a:off x="2229" y="1115"/>
                      <a:ext cx="477" cy="83"/>
                    </a:xfrm>
                    <a:custGeom>
                      <a:avLst/>
                      <a:gdLst/>
                      <a:ahLst/>
                      <a:cxnLst>
                        <a:cxn ang="0">
                          <a:pos x="0" y="177"/>
                        </a:cxn>
                        <a:cxn ang="0">
                          <a:pos x="22" y="154"/>
                        </a:cxn>
                        <a:cxn ang="0">
                          <a:pos x="44" y="133"/>
                        </a:cxn>
                        <a:cxn ang="0">
                          <a:pos x="66" y="110"/>
                        </a:cxn>
                        <a:cxn ang="0">
                          <a:pos x="91" y="90"/>
                        </a:cxn>
                        <a:cxn ang="0">
                          <a:pos x="113" y="70"/>
                        </a:cxn>
                        <a:cxn ang="0">
                          <a:pos x="138" y="50"/>
                        </a:cxn>
                        <a:cxn ang="0">
                          <a:pos x="164" y="31"/>
                        </a:cxn>
                        <a:cxn ang="0">
                          <a:pos x="189" y="11"/>
                        </a:cxn>
                        <a:cxn ang="0">
                          <a:pos x="974" y="0"/>
                        </a:cxn>
                        <a:cxn ang="0">
                          <a:pos x="1011" y="20"/>
                        </a:cxn>
                        <a:cxn ang="0">
                          <a:pos x="948" y="31"/>
                        </a:cxn>
                        <a:cxn ang="0">
                          <a:pos x="886" y="41"/>
                        </a:cxn>
                        <a:cxn ang="0">
                          <a:pos x="829" y="58"/>
                        </a:cxn>
                        <a:cxn ang="0">
                          <a:pos x="771" y="73"/>
                        </a:cxn>
                        <a:cxn ang="0">
                          <a:pos x="712" y="93"/>
                        </a:cxn>
                        <a:cxn ang="0">
                          <a:pos x="655" y="116"/>
                        </a:cxn>
                        <a:cxn ang="0">
                          <a:pos x="599" y="144"/>
                        </a:cxn>
                        <a:cxn ang="0">
                          <a:pos x="548" y="171"/>
                        </a:cxn>
                        <a:cxn ang="0">
                          <a:pos x="0" y="177"/>
                        </a:cxn>
                      </a:cxnLst>
                      <a:rect l="0" t="0" r="r" b="b"/>
                      <a:pathLst>
                        <a:path w="1011" h="177">
                          <a:moveTo>
                            <a:pt x="0" y="177"/>
                          </a:moveTo>
                          <a:lnTo>
                            <a:pt x="22" y="154"/>
                          </a:lnTo>
                          <a:lnTo>
                            <a:pt x="44" y="133"/>
                          </a:lnTo>
                          <a:lnTo>
                            <a:pt x="66" y="110"/>
                          </a:lnTo>
                          <a:lnTo>
                            <a:pt x="91" y="90"/>
                          </a:lnTo>
                          <a:lnTo>
                            <a:pt x="113" y="70"/>
                          </a:lnTo>
                          <a:lnTo>
                            <a:pt x="138" y="50"/>
                          </a:lnTo>
                          <a:lnTo>
                            <a:pt x="164" y="31"/>
                          </a:lnTo>
                          <a:lnTo>
                            <a:pt x="189" y="11"/>
                          </a:lnTo>
                          <a:lnTo>
                            <a:pt x="974" y="0"/>
                          </a:lnTo>
                          <a:lnTo>
                            <a:pt x="1011" y="20"/>
                          </a:lnTo>
                          <a:lnTo>
                            <a:pt x="948" y="31"/>
                          </a:lnTo>
                          <a:lnTo>
                            <a:pt x="886" y="41"/>
                          </a:lnTo>
                          <a:lnTo>
                            <a:pt x="829" y="58"/>
                          </a:lnTo>
                          <a:lnTo>
                            <a:pt x="771" y="73"/>
                          </a:lnTo>
                          <a:lnTo>
                            <a:pt x="712" y="93"/>
                          </a:lnTo>
                          <a:lnTo>
                            <a:pt x="655" y="116"/>
                          </a:lnTo>
                          <a:lnTo>
                            <a:pt x="599" y="144"/>
                          </a:lnTo>
                          <a:lnTo>
                            <a:pt x="548" y="171"/>
                          </a:lnTo>
                          <a:lnTo>
                            <a:pt x="0" y="177"/>
                          </a:lnTo>
                          <a:close/>
                        </a:path>
                      </a:pathLst>
                    </a:custGeom>
                    <a:solidFill>
                      <a:srgbClr val="DDF4EF"/>
                    </a:solidFill>
                    <a:ln w="9525">
                      <a:noFill/>
                      <a:round/>
                      <a:headEnd/>
                      <a:tailEnd/>
                    </a:ln>
                  </p:spPr>
                  <p:txBody>
                    <a:bodyPr/>
                    <a:lstStyle/>
                    <a:p>
                      <a:endParaRPr lang="en-US" dirty="0"/>
                    </a:p>
                  </p:txBody>
                </p:sp>
                <p:sp>
                  <p:nvSpPr>
                    <p:cNvPr id="220230" name="Freeform 70"/>
                    <p:cNvSpPr>
                      <a:spLocks/>
                    </p:cNvSpPr>
                    <p:nvPr/>
                  </p:nvSpPr>
                  <p:spPr bwMode="auto">
                    <a:xfrm rot="20388326" flipH="1">
                      <a:off x="2217" y="1087"/>
                      <a:ext cx="435" cy="82"/>
                    </a:xfrm>
                    <a:custGeom>
                      <a:avLst/>
                      <a:gdLst/>
                      <a:ahLst/>
                      <a:cxnLst>
                        <a:cxn ang="0">
                          <a:pos x="0" y="173"/>
                        </a:cxn>
                        <a:cxn ang="0">
                          <a:pos x="25" y="150"/>
                        </a:cxn>
                        <a:cxn ang="0">
                          <a:pos x="54" y="130"/>
                        </a:cxn>
                        <a:cxn ang="0">
                          <a:pos x="79" y="107"/>
                        </a:cxn>
                        <a:cxn ang="0">
                          <a:pos x="109" y="86"/>
                        </a:cxn>
                        <a:cxn ang="0">
                          <a:pos x="138" y="68"/>
                        </a:cxn>
                        <a:cxn ang="0">
                          <a:pos x="167" y="48"/>
                        </a:cxn>
                        <a:cxn ang="0">
                          <a:pos x="195" y="28"/>
                        </a:cxn>
                        <a:cxn ang="0">
                          <a:pos x="224" y="8"/>
                        </a:cxn>
                        <a:cxn ang="0">
                          <a:pos x="737" y="0"/>
                        </a:cxn>
                        <a:cxn ang="0">
                          <a:pos x="923" y="100"/>
                        </a:cxn>
                        <a:cxn ang="0">
                          <a:pos x="886" y="103"/>
                        </a:cxn>
                        <a:cxn ang="0">
                          <a:pos x="854" y="111"/>
                        </a:cxn>
                        <a:cxn ang="0">
                          <a:pos x="816" y="117"/>
                        </a:cxn>
                        <a:cxn ang="0">
                          <a:pos x="781" y="124"/>
                        </a:cxn>
                        <a:cxn ang="0">
                          <a:pos x="747" y="134"/>
                        </a:cxn>
                        <a:cxn ang="0">
                          <a:pos x="712" y="144"/>
                        </a:cxn>
                        <a:cxn ang="0">
                          <a:pos x="678" y="153"/>
                        </a:cxn>
                        <a:cxn ang="0">
                          <a:pos x="646" y="164"/>
                        </a:cxn>
                        <a:cxn ang="0">
                          <a:pos x="0" y="173"/>
                        </a:cxn>
                      </a:cxnLst>
                      <a:rect l="0" t="0" r="r" b="b"/>
                      <a:pathLst>
                        <a:path w="923" h="173">
                          <a:moveTo>
                            <a:pt x="0" y="173"/>
                          </a:moveTo>
                          <a:lnTo>
                            <a:pt x="25" y="150"/>
                          </a:lnTo>
                          <a:lnTo>
                            <a:pt x="54" y="130"/>
                          </a:lnTo>
                          <a:lnTo>
                            <a:pt x="79" y="107"/>
                          </a:lnTo>
                          <a:lnTo>
                            <a:pt x="109" y="86"/>
                          </a:lnTo>
                          <a:lnTo>
                            <a:pt x="138" y="68"/>
                          </a:lnTo>
                          <a:lnTo>
                            <a:pt x="167" y="48"/>
                          </a:lnTo>
                          <a:lnTo>
                            <a:pt x="195" y="28"/>
                          </a:lnTo>
                          <a:lnTo>
                            <a:pt x="224" y="8"/>
                          </a:lnTo>
                          <a:lnTo>
                            <a:pt x="737" y="0"/>
                          </a:lnTo>
                          <a:lnTo>
                            <a:pt x="923" y="100"/>
                          </a:lnTo>
                          <a:lnTo>
                            <a:pt x="886" y="103"/>
                          </a:lnTo>
                          <a:lnTo>
                            <a:pt x="854" y="111"/>
                          </a:lnTo>
                          <a:lnTo>
                            <a:pt x="816" y="117"/>
                          </a:lnTo>
                          <a:lnTo>
                            <a:pt x="781" y="124"/>
                          </a:lnTo>
                          <a:lnTo>
                            <a:pt x="747" y="134"/>
                          </a:lnTo>
                          <a:lnTo>
                            <a:pt x="712" y="144"/>
                          </a:lnTo>
                          <a:lnTo>
                            <a:pt x="678" y="153"/>
                          </a:lnTo>
                          <a:lnTo>
                            <a:pt x="646" y="164"/>
                          </a:lnTo>
                          <a:lnTo>
                            <a:pt x="0" y="173"/>
                          </a:lnTo>
                          <a:close/>
                        </a:path>
                      </a:pathLst>
                    </a:custGeom>
                    <a:solidFill>
                      <a:srgbClr val="E2F7EF"/>
                    </a:solidFill>
                    <a:ln w="9525">
                      <a:noFill/>
                      <a:round/>
                      <a:headEnd/>
                      <a:tailEnd/>
                    </a:ln>
                  </p:spPr>
                  <p:txBody>
                    <a:bodyPr/>
                    <a:lstStyle/>
                    <a:p>
                      <a:endParaRPr lang="en-US" dirty="0"/>
                    </a:p>
                  </p:txBody>
                </p:sp>
                <p:sp>
                  <p:nvSpPr>
                    <p:cNvPr id="220231" name="Freeform 71"/>
                    <p:cNvSpPr>
                      <a:spLocks/>
                    </p:cNvSpPr>
                    <p:nvPr/>
                  </p:nvSpPr>
                  <p:spPr bwMode="auto">
                    <a:xfrm rot="20388326" flipH="1">
                      <a:off x="2222" y="1056"/>
                      <a:ext cx="370" cy="81"/>
                    </a:xfrm>
                    <a:custGeom>
                      <a:avLst/>
                      <a:gdLst/>
                      <a:ahLst/>
                      <a:cxnLst>
                        <a:cxn ang="0">
                          <a:pos x="0" y="173"/>
                        </a:cxn>
                        <a:cxn ang="0">
                          <a:pos x="34" y="150"/>
                        </a:cxn>
                        <a:cxn ang="0">
                          <a:pos x="66" y="125"/>
                        </a:cxn>
                        <a:cxn ang="0">
                          <a:pos x="103" y="107"/>
                        </a:cxn>
                        <a:cxn ang="0">
                          <a:pos x="138" y="82"/>
                        </a:cxn>
                        <a:cxn ang="0">
                          <a:pos x="170" y="63"/>
                        </a:cxn>
                        <a:cxn ang="0">
                          <a:pos x="207" y="43"/>
                        </a:cxn>
                        <a:cxn ang="0">
                          <a:pos x="248" y="23"/>
                        </a:cxn>
                        <a:cxn ang="0">
                          <a:pos x="283" y="6"/>
                        </a:cxn>
                        <a:cxn ang="0">
                          <a:pos x="564" y="0"/>
                        </a:cxn>
                        <a:cxn ang="0">
                          <a:pos x="523" y="20"/>
                        </a:cxn>
                        <a:cxn ang="0">
                          <a:pos x="785" y="162"/>
                        </a:cxn>
                        <a:cxn ang="0">
                          <a:pos x="0" y="173"/>
                        </a:cxn>
                      </a:cxnLst>
                      <a:rect l="0" t="0" r="r" b="b"/>
                      <a:pathLst>
                        <a:path w="785" h="173">
                          <a:moveTo>
                            <a:pt x="0" y="173"/>
                          </a:moveTo>
                          <a:lnTo>
                            <a:pt x="34" y="150"/>
                          </a:lnTo>
                          <a:lnTo>
                            <a:pt x="66" y="125"/>
                          </a:lnTo>
                          <a:lnTo>
                            <a:pt x="103" y="107"/>
                          </a:lnTo>
                          <a:lnTo>
                            <a:pt x="138" y="82"/>
                          </a:lnTo>
                          <a:lnTo>
                            <a:pt x="170" y="63"/>
                          </a:lnTo>
                          <a:lnTo>
                            <a:pt x="207" y="43"/>
                          </a:lnTo>
                          <a:lnTo>
                            <a:pt x="248" y="23"/>
                          </a:lnTo>
                          <a:lnTo>
                            <a:pt x="283" y="6"/>
                          </a:lnTo>
                          <a:lnTo>
                            <a:pt x="564" y="0"/>
                          </a:lnTo>
                          <a:lnTo>
                            <a:pt x="523" y="20"/>
                          </a:lnTo>
                          <a:lnTo>
                            <a:pt x="785" y="162"/>
                          </a:lnTo>
                          <a:lnTo>
                            <a:pt x="0" y="173"/>
                          </a:lnTo>
                          <a:close/>
                        </a:path>
                      </a:pathLst>
                    </a:custGeom>
                    <a:solidFill>
                      <a:srgbClr val="EFF9F9"/>
                    </a:solidFill>
                    <a:ln w="9525">
                      <a:noFill/>
                      <a:round/>
                      <a:headEnd/>
                      <a:tailEnd/>
                    </a:ln>
                  </p:spPr>
                  <p:txBody>
                    <a:bodyPr/>
                    <a:lstStyle/>
                    <a:p>
                      <a:endParaRPr lang="en-US" dirty="0"/>
                    </a:p>
                  </p:txBody>
                </p:sp>
                <p:sp>
                  <p:nvSpPr>
                    <p:cNvPr id="220232" name="Freeform 72"/>
                    <p:cNvSpPr>
                      <a:spLocks/>
                    </p:cNvSpPr>
                    <p:nvPr/>
                  </p:nvSpPr>
                  <p:spPr bwMode="auto">
                    <a:xfrm rot="20388326" flipH="1">
                      <a:off x="2237" y="1024"/>
                      <a:ext cx="285" cy="82"/>
                    </a:xfrm>
                    <a:custGeom>
                      <a:avLst/>
                      <a:gdLst/>
                      <a:ahLst/>
                      <a:cxnLst>
                        <a:cxn ang="0">
                          <a:pos x="0" y="174"/>
                        </a:cxn>
                        <a:cxn ang="0">
                          <a:pos x="44" y="147"/>
                        </a:cxn>
                        <a:cxn ang="0">
                          <a:pos x="91" y="119"/>
                        </a:cxn>
                        <a:cxn ang="0">
                          <a:pos x="138" y="96"/>
                        </a:cxn>
                        <a:cxn ang="0">
                          <a:pos x="186" y="76"/>
                        </a:cxn>
                        <a:cxn ang="0">
                          <a:pos x="233" y="56"/>
                        </a:cxn>
                        <a:cxn ang="0">
                          <a:pos x="284" y="37"/>
                        </a:cxn>
                        <a:cxn ang="0">
                          <a:pos x="334" y="20"/>
                        </a:cxn>
                        <a:cxn ang="0">
                          <a:pos x="387" y="3"/>
                        </a:cxn>
                        <a:cxn ang="0">
                          <a:pos x="604" y="0"/>
                        </a:cxn>
                        <a:cxn ang="0">
                          <a:pos x="400" y="104"/>
                        </a:cxn>
                        <a:cxn ang="0">
                          <a:pos x="513" y="166"/>
                        </a:cxn>
                        <a:cxn ang="0">
                          <a:pos x="0" y="174"/>
                        </a:cxn>
                      </a:cxnLst>
                      <a:rect l="0" t="0" r="r" b="b"/>
                      <a:pathLst>
                        <a:path w="604" h="174">
                          <a:moveTo>
                            <a:pt x="0" y="174"/>
                          </a:moveTo>
                          <a:lnTo>
                            <a:pt x="44" y="147"/>
                          </a:lnTo>
                          <a:lnTo>
                            <a:pt x="91" y="119"/>
                          </a:lnTo>
                          <a:lnTo>
                            <a:pt x="138" y="96"/>
                          </a:lnTo>
                          <a:lnTo>
                            <a:pt x="186" y="76"/>
                          </a:lnTo>
                          <a:lnTo>
                            <a:pt x="233" y="56"/>
                          </a:lnTo>
                          <a:lnTo>
                            <a:pt x="284" y="37"/>
                          </a:lnTo>
                          <a:lnTo>
                            <a:pt x="334" y="20"/>
                          </a:lnTo>
                          <a:lnTo>
                            <a:pt x="387" y="3"/>
                          </a:lnTo>
                          <a:lnTo>
                            <a:pt x="604" y="0"/>
                          </a:lnTo>
                          <a:lnTo>
                            <a:pt x="400" y="104"/>
                          </a:lnTo>
                          <a:lnTo>
                            <a:pt x="513" y="166"/>
                          </a:lnTo>
                          <a:lnTo>
                            <a:pt x="0" y="174"/>
                          </a:lnTo>
                          <a:close/>
                        </a:path>
                      </a:pathLst>
                    </a:custGeom>
                    <a:solidFill>
                      <a:srgbClr val="F4F9F9"/>
                    </a:solidFill>
                    <a:ln w="9525">
                      <a:noFill/>
                      <a:round/>
                      <a:headEnd/>
                      <a:tailEnd/>
                    </a:ln>
                  </p:spPr>
                  <p:txBody>
                    <a:bodyPr/>
                    <a:lstStyle/>
                    <a:p>
                      <a:endParaRPr lang="en-US" dirty="0"/>
                    </a:p>
                  </p:txBody>
                </p:sp>
                <p:sp>
                  <p:nvSpPr>
                    <p:cNvPr id="220233" name="Freeform 73"/>
                    <p:cNvSpPr>
                      <a:spLocks/>
                    </p:cNvSpPr>
                    <p:nvPr/>
                  </p:nvSpPr>
                  <p:spPr bwMode="auto">
                    <a:xfrm rot="20388326" flipH="1">
                      <a:off x="2174" y="1020"/>
                      <a:ext cx="264" cy="72"/>
                    </a:xfrm>
                    <a:custGeom>
                      <a:avLst/>
                      <a:gdLst/>
                      <a:ahLst/>
                      <a:cxnLst>
                        <a:cxn ang="0">
                          <a:pos x="0" y="153"/>
                        </a:cxn>
                        <a:cxn ang="0">
                          <a:pos x="66" y="124"/>
                        </a:cxn>
                        <a:cxn ang="0">
                          <a:pos x="132" y="100"/>
                        </a:cxn>
                        <a:cxn ang="0">
                          <a:pos x="200" y="72"/>
                        </a:cxn>
                        <a:cxn ang="0">
                          <a:pos x="269" y="52"/>
                        </a:cxn>
                        <a:cxn ang="0">
                          <a:pos x="338" y="37"/>
                        </a:cxn>
                        <a:cxn ang="0">
                          <a:pos x="411" y="20"/>
                        </a:cxn>
                        <a:cxn ang="0">
                          <a:pos x="486" y="9"/>
                        </a:cxn>
                        <a:cxn ang="0">
                          <a:pos x="561" y="0"/>
                        </a:cxn>
                        <a:cxn ang="0">
                          <a:pos x="281" y="147"/>
                        </a:cxn>
                        <a:cxn ang="0">
                          <a:pos x="0" y="153"/>
                        </a:cxn>
                      </a:cxnLst>
                      <a:rect l="0" t="0" r="r" b="b"/>
                      <a:pathLst>
                        <a:path w="561" h="153">
                          <a:moveTo>
                            <a:pt x="0" y="153"/>
                          </a:moveTo>
                          <a:lnTo>
                            <a:pt x="66" y="124"/>
                          </a:lnTo>
                          <a:lnTo>
                            <a:pt x="132" y="100"/>
                          </a:lnTo>
                          <a:lnTo>
                            <a:pt x="200" y="72"/>
                          </a:lnTo>
                          <a:lnTo>
                            <a:pt x="269" y="52"/>
                          </a:lnTo>
                          <a:lnTo>
                            <a:pt x="338" y="37"/>
                          </a:lnTo>
                          <a:lnTo>
                            <a:pt x="411" y="20"/>
                          </a:lnTo>
                          <a:lnTo>
                            <a:pt x="486" y="9"/>
                          </a:lnTo>
                          <a:lnTo>
                            <a:pt x="561" y="0"/>
                          </a:lnTo>
                          <a:lnTo>
                            <a:pt x="281" y="147"/>
                          </a:lnTo>
                          <a:lnTo>
                            <a:pt x="0" y="153"/>
                          </a:lnTo>
                          <a:close/>
                        </a:path>
                      </a:pathLst>
                    </a:custGeom>
                    <a:solidFill>
                      <a:srgbClr val="F9FCF9"/>
                    </a:solidFill>
                    <a:ln w="9525">
                      <a:noFill/>
                      <a:round/>
                      <a:headEnd/>
                      <a:tailEnd/>
                    </a:ln>
                  </p:spPr>
                  <p:txBody>
                    <a:bodyPr/>
                    <a:lstStyle/>
                    <a:p>
                      <a:endParaRPr lang="en-US" dirty="0"/>
                    </a:p>
                  </p:txBody>
                </p:sp>
                <p:sp>
                  <p:nvSpPr>
                    <p:cNvPr id="220234" name="Freeform 74"/>
                    <p:cNvSpPr>
                      <a:spLocks/>
                    </p:cNvSpPr>
                    <p:nvPr/>
                  </p:nvSpPr>
                  <p:spPr bwMode="auto">
                    <a:xfrm rot="20388326" flipH="1">
                      <a:off x="2170" y="1039"/>
                      <a:ext cx="157" cy="31"/>
                    </a:xfrm>
                    <a:custGeom>
                      <a:avLst/>
                      <a:gdLst/>
                      <a:ahLst/>
                      <a:cxnLst>
                        <a:cxn ang="0">
                          <a:pos x="0" y="66"/>
                        </a:cxn>
                        <a:cxn ang="0">
                          <a:pos x="38" y="52"/>
                        </a:cxn>
                        <a:cxn ang="0">
                          <a:pos x="79" y="43"/>
                        </a:cxn>
                        <a:cxn ang="0">
                          <a:pos x="119" y="34"/>
                        </a:cxn>
                        <a:cxn ang="0">
                          <a:pos x="162" y="26"/>
                        </a:cxn>
                        <a:cxn ang="0">
                          <a:pos x="202" y="17"/>
                        </a:cxn>
                        <a:cxn ang="0">
                          <a:pos x="246" y="9"/>
                        </a:cxn>
                        <a:cxn ang="0">
                          <a:pos x="290" y="6"/>
                        </a:cxn>
                        <a:cxn ang="0">
                          <a:pos x="334" y="0"/>
                        </a:cxn>
                        <a:cxn ang="0">
                          <a:pos x="217" y="63"/>
                        </a:cxn>
                        <a:cxn ang="0">
                          <a:pos x="0" y="66"/>
                        </a:cxn>
                      </a:cxnLst>
                      <a:rect l="0" t="0" r="r" b="b"/>
                      <a:pathLst>
                        <a:path w="334" h="66">
                          <a:moveTo>
                            <a:pt x="0" y="66"/>
                          </a:moveTo>
                          <a:lnTo>
                            <a:pt x="38" y="52"/>
                          </a:lnTo>
                          <a:lnTo>
                            <a:pt x="79" y="43"/>
                          </a:lnTo>
                          <a:lnTo>
                            <a:pt x="119" y="34"/>
                          </a:lnTo>
                          <a:lnTo>
                            <a:pt x="162" y="26"/>
                          </a:lnTo>
                          <a:lnTo>
                            <a:pt x="202" y="17"/>
                          </a:lnTo>
                          <a:lnTo>
                            <a:pt x="246" y="9"/>
                          </a:lnTo>
                          <a:lnTo>
                            <a:pt x="290" y="6"/>
                          </a:lnTo>
                          <a:lnTo>
                            <a:pt x="334" y="0"/>
                          </a:lnTo>
                          <a:lnTo>
                            <a:pt x="217" y="63"/>
                          </a:lnTo>
                          <a:lnTo>
                            <a:pt x="0" y="66"/>
                          </a:lnTo>
                          <a:close/>
                        </a:path>
                      </a:pathLst>
                    </a:custGeom>
                    <a:solidFill>
                      <a:srgbClr val="FFFFFF"/>
                    </a:solidFill>
                    <a:ln w="9525">
                      <a:noFill/>
                      <a:round/>
                      <a:headEnd/>
                      <a:tailEnd/>
                    </a:ln>
                  </p:spPr>
                  <p:txBody>
                    <a:bodyPr/>
                    <a:lstStyle/>
                    <a:p>
                      <a:endParaRPr lang="en-US" dirty="0"/>
                    </a:p>
                  </p:txBody>
                </p:sp>
                <p:sp>
                  <p:nvSpPr>
                    <p:cNvPr id="220235" name="Freeform 75"/>
                    <p:cNvSpPr>
                      <a:spLocks/>
                    </p:cNvSpPr>
                    <p:nvPr/>
                  </p:nvSpPr>
                  <p:spPr bwMode="auto">
                    <a:xfrm rot="20388326" flipH="1">
                      <a:off x="1803" y="2048"/>
                      <a:ext cx="85" cy="334"/>
                    </a:xfrm>
                    <a:custGeom>
                      <a:avLst/>
                      <a:gdLst/>
                      <a:ahLst/>
                      <a:cxnLst>
                        <a:cxn ang="0">
                          <a:pos x="182" y="334"/>
                        </a:cxn>
                        <a:cxn ang="0">
                          <a:pos x="182" y="0"/>
                        </a:cxn>
                        <a:cxn ang="0">
                          <a:pos x="0" y="97"/>
                        </a:cxn>
                        <a:cxn ang="0">
                          <a:pos x="7" y="620"/>
                        </a:cxn>
                        <a:cxn ang="0">
                          <a:pos x="182" y="710"/>
                        </a:cxn>
                        <a:cxn ang="0">
                          <a:pos x="182" y="334"/>
                        </a:cxn>
                      </a:cxnLst>
                      <a:rect l="0" t="0" r="r" b="b"/>
                      <a:pathLst>
                        <a:path w="182" h="710">
                          <a:moveTo>
                            <a:pt x="182" y="334"/>
                          </a:moveTo>
                          <a:lnTo>
                            <a:pt x="182" y="0"/>
                          </a:lnTo>
                          <a:lnTo>
                            <a:pt x="0" y="97"/>
                          </a:lnTo>
                          <a:lnTo>
                            <a:pt x="7" y="620"/>
                          </a:lnTo>
                          <a:lnTo>
                            <a:pt x="182" y="710"/>
                          </a:lnTo>
                          <a:lnTo>
                            <a:pt x="182" y="334"/>
                          </a:lnTo>
                          <a:close/>
                        </a:path>
                      </a:pathLst>
                    </a:custGeom>
                    <a:solidFill>
                      <a:srgbClr val="6699FF"/>
                    </a:solidFill>
                    <a:ln w="9525">
                      <a:noFill/>
                      <a:round/>
                      <a:headEnd/>
                      <a:tailEnd/>
                    </a:ln>
                  </p:spPr>
                  <p:txBody>
                    <a:bodyPr/>
                    <a:lstStyle/>
                    <a:p>
                      <a:endParaRPr lang="en-US" dirty="0"/>
                    </a:p>
                  </p:txBody>
                </p:sp>
                <p:sp>
                  <p:nvSpPr>
                    <p:cNvPr id="220236" name="Freeform 76"/>
                    <p:cNvSpPr>
                      <a:spLocks/>
                    </p:cNvSpPr>
                    <p:nvPr/>
                  </p:nvSpPr>
                  <p:spPr bwMode="auto">
                    <a:xfrm rot="20388326" flipH="1">
                      <a:off x="1843" y="2057"/>
                      <a:ext cx="88" cy="306"/>
                    </a:xfrm>
                    <a:custGeom>
                      <a:avLst/>
                      <a:gdLst/>
                      <a:ahLst/>
                      <a:cxnLst>
                        <a:cxn ang="0">
                          <a:pos x="0" y="96"/>
                        </a:cxn>
                        <a:cxn ang="0">
                          <a:pos x="179" y="0"/>
                        </a:cxn>
                        <a:cxn ang="0">
                          <a:pos x="186" y="616"/>
                        </a:cxn>
                        <a:cxn ang="0">
                          <a:pos x="88" y="561"/>
                        </a:cxn>
                        <a:cxn ang="0">
                          <a:pos x="69" y="585"/>
                        </a:cxn>
                        <a:cxn ang="0">
                          <a:pos x="48" y="608"/>
                        </a:cxn>
                        <a:cxn ang="0">
                          <a:pos x="31" y="633"/>
                        </a:cxn>
                        <a:cxn ang="0">
                          <a:pos x="12" y="651"/>
                        </a:cxn>
                        <a:cxn ang="0">
                          <a:pos x="0" y="96"/>
                        </a:cxn>
                      </a:cxnLst>
                      <a:rect l="0" t="0" r="r" b="b"/>
                      <a:pathLst>
                        <a:path w="186" h="651">
                          <a:moveTo>
                            <a:pt x="0" y="96"/>
                          </a:moveTo>
                          <a:lnTo>
                            <a:pt x="179" y="0"/>
                          </a:lnTo>
                          <a:lnTo>
                            <a:pt x="186" y="616"/>
                          </a:lnTo>
                          <a:lnTo>
                            <a:pt x="88" y="561"/>
                          </a:lnTo>
                          <a:lnTo>
                            <a:pt x="69" y="585"/>
                          </a:lnTo>
                          <a:lnTo>
                            <a:pt x="48" y="608"/>
                          </a:lnTo>
                          <a:lnTo>
                            <a:pt x="31" y="633"/>
                          </a:lnTo>
                          <a:lnTo>
                            <a:pt x="12" y="651"/>
                          </a:lnTo>
                          <a:lnTo>
                            <a:pt x="0" y="96"/>
                          </a:lnTo>
                          <a:close/>
                        </a:path>
                      </a:pathLst>
                    </a:custGeom>
                    <a:solidFill>
                      <a:srgbClr val="6B9BFF"/>
                    </a:solidFill>
                    <a:ln w="9525">
                      <a:noFill/>
                      <a:round/>
                      <a:headEnd/>
                      <a:tailEnd/>
                    </a:ln>
                  </p:spPr>
                  <p:txBody>
                    <a:bodyPr/>
                    <a:lstStyle/>
                    <a:p>
                      <a:endParaRPr lang="en-US" dirty="0"/>
                    </a:p>
                  </p:txBody>
                </p:sp>
                <p:sp>
                  <p:nvSpPr>
                    <p:cNvPr id="220237" name="Freeform 77"/>
                    <p:cNvSpPr>
                      <a:spLocks/>
                    </p:cNvSpPr>
                    <p:nvPr/>
                  </p:nvSpPr>
                  <p:spPr bwMode="auto">
                    <a:xfrm rot="20388326" flipH="1">
                      <a:off x="1894" y="2062"/>
                      <a:ext cx="87" cy="325"/>
                    </a:xfrm>
                    <a:custGeom>
                      <a:avLst/>
                      <a:gdLst/>
                      <a:ahLst/>
                      <a:cxnLst>
                        <a:cxn ang="0">
                          <a:pos x="177" y="0"/>
                        </a:cxn>
                        <a:cxn ang="0">
                          <a:pos x="61" y="63"/>
                        </a:cxn>
                        <a:cxn ang="0">
                          <a:pos x="0" y="96"/>
                        </a:cxn>
                        <a:cxn ang="0">
                          <a:pos x="7" y="689"/>
                        </a:cxn>
                        <a:cxn ang="0">
                          <a:pos x="29" y="669"/>
                        </a:cxn>
                        <a:cxn ang="0">
                          <a:pos x="54" y="649"/>
                        </a:cxn>
                        <a:cxn ang="0">
                          <a:pos x="76" y="630"/>
                        </a:cxn>
                        <a:cxn ang="0">
                          <a:pos x="98" y="605"/>
                        </a:cxn>
                        <a:cxn ang="0">
                          <a:pos x="115" y="587"/>
                        </a:cxn>
                        <a:cxn ang="0">
                          <a:pos x="137" y="562"/>
                        </a:cxn>
                        <a:cxn ang="0">
                          <a:pos x="158" y="539"/>
                        </a:cxn>
                        <a:cxn ang="0">
                          <a:pos x="177" y="515"/>
                        </a:cxn>
                        <a:cxn ang="0">
                          <a:pos x="184" y="523"/>
                        </a:cxn>
                        <a:cxn ang="0">
                          <a:pos x="177" y="0"/>
                        </a:cxn>
                      </a:cxnLst>
                      <a:rect l="0" t="0" r="r" b="b"/>
                      <a:pathLst>
                        <a:path w="184" h="689">
                          <a:moveTo>
                            <a:pt x="177" y="0"/>
                          </a:moveTo>
                          <a:lnTo>
                            <a:pt x="61" y="63"/>
                          </a:lnTo>
                          <a:lnTo>
                            <a:pt x="0" y="96"/>
                          </a:lnTo>
                          <a:lnTo>
                            <a:pt x="7" y="689"/>
                          </a:lnTo>
                          <a:lnTo>
                            <a:pt x="29" y="669"/>
                          </a:lnTo>
                          <a:lnTo>
                            <a:pt x="54" y="649"/>
                          </a:lnTo>
                          <a:lnTo>
                            <a:pt x="76" y="630"/>
                          </a:lnTo>
                          <a:lnTo>
                            <a:pt x="98" y="605"/>
                          </a:lnTo>
                          <a:lnTo>
                            <a:pt x="115" y="587"/>
                          </a:lnTo>
                          <a:lnTo>
                            <a:pt x="137" y="562"/>
                          </a:lnTo>
                          <a:lnTo>
                            <a:pt x="158" y="539"/>
                          </a:lnTo>
                          <a:lnTo>
                            <a:pt x="177" y="515"/>
                          </a:lnTo>
                          <a:lnTo>
                            <a:pt x="184" y="523"/>
                          </a:lnTo>
                          <a:lnTo>
                            <a:pt x="177" y="0"/>
                          </a:lnTo>
                          <a:close/>
                        </a:path>
                      </a:pathLst>
                    </a:custGeom>
                    <a:solidFill>
                      <a:srgbClr val="70A0FF"/>
                    </a:solidFill>
                    <a:ln w="9525">
                      <a:noFill/>
                      <a:round/>
                      <a:headEnd/>
                      <a:tailEnd/>
                    </a:ln>
                  </p:spPr>
                  <p:txBody>
                    <a:bodyPr/>
                    <a:lstStyle/>
                    <a:p>
                      <a:endParaRPr lang="en-US" dirty="0"/>
                    </a:p>
                  </p:txBody>
                </p:sp>
                <p:sp>
                  <p:nvSpPr>
                    <p:cNvPr id="220238" name="Freeform 78"/>
                    <p:cNvSpPr>
                      <a:spLocks/>
                    </p:cNvSpPr>
                    <p:nvPr/>
                  </p:nvSpPr>
                  <p:spPr bwMode="auto">
                    <a:xfrm rot="20388326" flipH="1">
                      <a:off x="1940" y="2070"/>
                      <a:ext cx="90" cy="335"/>
                    </a:xfrm>
                    <a:custGeom>
                      <a:avLst/>
                      <a:gdLst/>
                      <a:ahLst/>
                      <a:cxnLst>
                        <a:cxn ang="0">
                          <a:pos x="180" y="0"/>
                        </a:cxn>
                        <a:cxn ang="0">
                          <a:pos x="152" y="13"/>
                        </a:cxn>
                        <a:cxn ang="0">
                          <a:pos x="0" y="92"/>
                        </a:cxn>
                        <a:cxn ang="0">
                          <a:pos x="6" y="713"/>
                        </a:cxn>
                        <a:cxn ang="0">
                          <a:pos x="32" y="696"/>
                        </a:cxn>
                        <a:cxn ang="0">
                          <a:pos x="54" y="676"/>
                        </a:cxn>
                        <a:cxn ang="0">
                          <a:pos x="79" y="656"/>
                        </a:cxn>
                        <a:cxn ang="0">
                          <a:pos x="101" y="639"/>
                        </a:cxn>
                        <a:cxn ang="0">
                          <a:pos x="123" y="619"/>
                        </a:cxn>
                        <a:cxn ang="0">
                          <a:pos x="145" y="599"/>
                        </a:cxn>
                        <a:cxn ang="0">
                          <a:pos x="170" y="575"/>
                        </a:cxn>
                        <a:cxn ang="0">
                          <a:pos x="192" y="555"/>
                        </a:cxn>
                        <a:cxn ang="0">
                          <a:pos x="180" y="0"/>
                        </a:cxn>
                      </a:cxnLst>
                      <a:rect l="0" t="0" r="r" b="b"/>
                      <a:pathLst>
                        <a:path w="192" h="713">
                          <a:moveTo>
                            <a:pt x="180" y="0"/>
                          </a:moveTo>
                          <a:lnTo>
                            <a:pt x="152" y="13"/>
                          </a:lnTo>
                          <a:lnTo>
                            <a:pt x="0" y="92"/>
                          </a:lnTo>
                          <a:lnTo>
                            <a:pt x="6" y="713"/>
                          </a:lnTo>
                          <a:lnTo>
                            <a:pt x="32" y="696"/>
                          </a:lnTo>
                          <a:lnTo>
                            <a:pt x="54" y="676"/>
                          </a:lnTo>
                          <a:lnTo>
                            <a:pt x="79" y="656"/>
                          </a:lnTo>
                          <a:lnTo>
                            <a:pt x="101" y="639"/>
                          </a:lnTo>
                          <a:lnTo>
                            <a:pt x="123" y="619"/>
                          </a:lnTo>
                          <a:lnTo>
                            <a:pt x="145" y="599"/>
                          </a:lnTo>
                          <a:lnTo>
                            <a:pt x="170" y="575"/>
                          </a:lnTo>
                          <a:lnTo>
                            <a:pt x="192" y="555"/>
                          </a:lnTo>
                          <a:lnTo>
                            <a:pt x="180" y="0"/>
                          </a:lnTo>
                          <a:close/>
                        </a:path>
                      </a:pathLst>
                    </a:custGeom>
                    <a:solidFill>
                      <a:srgbClr val="75A3FF"/>
                    </a:solidFill>
                    <a:ln w="9525">
                      <a:noFill/>
                      <a:round/>
                      <a:headEnd/>
                      <a:tailEnd/>
                    </a:ln>
                  </p:spPr>
                  <p:txBody>
                    <a:bodyPr/>
                    <a:lstStyle/>
                    <a:p>
                      <a:endParaRPr lang="en-US" dirty="0"/>
                    </a:p>
                  </p:txBody>
                </p:sp>
                <p:sp>
                  <p:nvSpPr>
                    <p:cNvPr id="220239" name="Freeform 79"/>
                    <p:cNvSpPr>
                      <a:spLocks/>
                    </p:cNvSpPr>
                    <p:nvPr/>
                  </p:nvSpPr>
                  <p:spPr bwMode="auto">
                    <a:xfrm rot="20388326" flipH="1">
                      <a:off x="1990" y="2074"/>
                      <a:ext cx="89" cy="344"/>
                    </a:xfrm>
                    <a:custGeom>
                      <a:avLst/>
                      <a:gdLst/>
                      <a:ahLst/>
                      <a:cxnLst>
                        <a:cxn ang="0">
                          <a:pos x="0" y="93"/>
                        </a:cxn>
                        <a:cxn ang="0">
                          <a:pos x="182" y="0"/>
                        </a:cxn>
                        <a:cxn ang="0">
                          <a:pos x="189" y="593"/>
                        </a:cxn>
                        <a:cxn ang="0">
                          <a:pos x="167" y="613"/>
                        </a:cxn>
                        <a:cxn ang="0">
                          <a:pos x="145" y="630"/>
                        </a:cxn>
                        <a:cxn ang="0">
                          <a:pos x="123" y="647"/>
                        </a:cxn>
                        <a:cxn ang="0">
                          <a:pos x="101" y="667"/>
                        </a:cxn>
                        <a:cxn ang="0">
                          <a:pos x="79" y="683"/>
                        </a:cxn>
                        <a:cxn ang="0">
                          <a:pos x="54" y="700"/>
                        </a:cxn>
                        <a:cxn ang="0">
                          <a:pos x="32" y="714"/>
                        </a:cxn>
                        <a:cxn ang="0">
                          <a:pos x="6" y="729"/>
                        </a:cxn>
                        <a:cxn ang="0">
                          <a:pos x="3" y="313"/>
                        </a:cxn>
                        <a:cxn ang="0">
                          <a:pos x="18" y="300"/>
                        </a:cxn>
                        <a:cxn ang="0">
                          <a:pos x="28" y="286"/>
                        </a:cxn>
                        <a:cxn ang="0">
                          <a:pos x="40" y="274"/>
                        </a:cxn>
                        <a:cxn ang="0">
                          <a:pos x="54" y="260"/>
                        </a:cxn>
                        <a:cxn ang="0">
                          <a:pos x="3" y="234"/>
                        </a:cxn>
                        <a:cxn ang="0">
                          <a:pos x="0" y="93"/>
                        </a:cxn>
                      </a:cxnLst>
                      <a:rect l="0" t="0" r="r" b="b"/>
                      <a:pathLst>
                        <a:path w="189" h="729">
                          <a:moveTo>
                            <a:pt x="0" y="93"/>
                          </a:moveTo>
                          <a:lnTo>
                            <a:pt x="182" y="0"/>
                          </a:lnTo>
                          <a:lnTo>
                            <a:pt x="189" y="593"/>
                          </a:lnTo>
                          <a:lnTo>
                            <a:pt x="167" y="613"/>
                          </a:lnTo>
                          <a:lnTo>
                            <a:pt x="145" y="630"/>
                          </a:lnTo>
                          <a:lnTo>
                            <a:pt x="123" y="647"/>
                          </a:lnTo>
                          <a:lnTo>
                            <a:pt x="101" y="667"/>
                          </a:lnTo>
                          <a:lnTo>
                            <a:pt x="79" y="683"/>
                          </a:lnTo>
                          <a:lnTo>
                            <a:pt x="54" y="700"/>
                          </a:lnTo>
                          <a:lnTo>
                            <a:pt x="32" y="714"/>
                          </a:lnTo>
                          <a:lnTo>
                            <a:pt x="6" y="729"/>
                          </a:lnTo>
                          <a:lnTo>
                            <a:pt x="3" y="313"/>
                          </a:lnTo>
                          <a:lnTo>
                            <a:pt x="18" y="300"/>
                          </a:lnTo>
                          <a:lnTo>
                            <a:pt x="28" y="286"/>
                          </a:lnTo>
                          <a:lnTo>
                            <a:pt x="40" y="274"/>
                          </a:lnTo>
                          <a:lnTo>
                            <a:pt x="54" y="260"/>
                          </a:lnTo>
                          <a:lnTo>
                            <a:pt x="3" y="234"/>
                          </a:lnTo>
                          <a:lnTo>
                            <a:pt x="0" y="93"/>
                          </a:lnTo>
                          <a:close/>
                        </a:path>
                      </a:pathLst>
                    </a:custGeom>
                    <a:solidFill>
                      <a:srgbClr val="7AA5FF"/>
                    </a:solidFill>
                    <a:ln w="9525">
                      <a:noFill/>
                      <a:round/>
                      <a:headEnd/>
                      <a:tailEnd/>
                    </a:ln>
                  </p:spPr>
                  <p:txBody>
                    <a:bodyPr/>
                    <a:lstStyle/>
                    <a:p>
                      <a:endParaRPr lang="en-US" dirty="0"/>
                    </a:p>
                  </p:txBody>
                </p:sp>
                <p:sp>
                  <p:nvSpPr>
                    <p:cNvPr id="220240" name="Freeform 80"/>
                    <p:cNvSpPr>
                      <a:spLocks/>
                    </p:cNvSpPr>
                    <p:nvPr/>
                  </p:nvSpPr>
                  <p:spPr bwMode="auto">
                    <a:xfrm rot="20388326" flipH="1">
                      <a:off x="2040" y="2080"/>
                      <a:ext cx="89" cy="347"/>
                    </a:xfrm>
                    <a:custGeom>
                      <a:avLst/>
                      <a:gdLst/>
                      <a:ahLst/>
                      <a:cxnLst>
                        <a:cxn ang="0">
                          <a:pos x="0" y="95"/>
                        </a:cxn>
                        <a:cxn ang="0">
                          <a:pos x="183" y="0"/>
                        </a:cxn>
                        <a:cxn ang="0">
                          <a:pos x="189" y="621"/>
                        </a:cxn>
                        <a:cxn ang="0">
                          <a:pos x="168" y="637"/>
                        </a:cxn>
                        <a:cxn ang="0">
                          <a:pos x="146" y="650"/>
                        </a:cxn>
                        <a:cxn ang="0">
                          <a:pos x="124" y="668"/>
                        </a:cxn>
                        <a:cxn ang="0">
                          <a:pos x="102" y="680"/>
                        </a:cxn>
                        <a:cxn ang="0">
                          <a:pos x="81" y="694"/>
                        </a:cxn>
                        <a:cxn ang="0">
                          <a:pos x="60" y="708"/>
                        </a:cxn>
                        <a:cxn ang="0">
                          <a:pos x="34" y="723"/>
                        </a:cxn>
                        <a:cxn ang="0">
                          <a:pos x="12" y="737"/>
                        </a:cxn>
                        <a:cxn ang="0">
                          <a:pos x="4" y="347"/>
                        </a:cxn>
                        <a:cxn ang="0">
                          <a:pos x="22" y="330"/>
                        </a:cxn>
                        <a:cxn ang="0">
                          <a:pos x="41" y="318"/>
                        </a:cxn>
                        <a:cxn ang="0">
                          <a:pos x="60" y="301"/>
                        </a:cxn>
                        <a:cxn ang="0">
                          <a:pos x="76" y="284"/>
                        </a:cxn>
                        <a:cxn ang="0">
                          <a:pos x="95" y="267"/>
                        </a:cxn>
                        <a:cxn ang="0">
                          <a:pos x="114" y="248"/>
                        </a:cxn>
                        <a:cxn ang="0">
                          <a:pos x="129" y="231"/>
                        </a:cxn>
                        <a:cxn ang="0">
                          <a:pos x="146" y="214"/>
                        </a:cxn>
                        <a:cxn ang="0">
                          <a:pos x="4" y="134"/>
                        </a:cxn>
                        <a:cxn ang="0">
                          <a:pos x="0" y="95"/>
                        </a:cxn>
                      </a:cxnLst>
                      <a:rect l="0" t="0" r="r" b="b"/>
                      <a:pathLst>
                        <a:path w="189" h="737">
                          <a:moveTo>
                            <a:pt x="0" y="95"/>
                          </a:moveTo>
                          <a:lnTo>
                            <a:pt x="183" y="0"/>
                          </a:lnTo>
                          <a:lnTo>
                            <a:pt x="189" y="621"/>
                          </a:lnTo>
                          <a:lnTo>
                            <a:pt x="168" y="637"/>
                          </a:lnTo>
                          <a:lnTo>
                            <a:pt x="146" y="650"/>
                          </a:lnTo>
                          <a:lnTo>
                            <a:pt x="124" y="668"/>
                          </a:lnTo>
                          <a:lnTo>
                            <a:pt x="102" y="680"/>
                          </a:lnTo>
                          <a:lnTo>
                            <a:pt x="81" y="694"/>
                          </a:lnTo>
                          <a:lnTo>
                            <a:pt x="60" y="708"/>
                          </a:lnTo>
                          <a:lnTo>
                            <a:pt x="34" y="723"/>
                          </a:lnTo>
                          <a:lnTo>
                            <a:pt x="12" y="737"/>
                          </a:lnTo>
                          <a:lnTo>
                            <a:pt x="4" y="347"/>
                          </a:lnTo>
                          <a:lnTo>
                            <a:pt x="22" y="330"/>
                          </a:lnTo>
                          <a:lnTo>
                            <a:pt x="41" y="318"/>
                          </a:lnTo>
                          <a:lnTo>
                            <a:pt x="60" y="301"/>
                          </a:lnTo>
                          <a:lnTo>
                            <a:pt x="76" y="284"/>
                          </a:lnTo>
                          <a:lnTo>
                            <a:pt x="95" y="267"/>
                          </a:lnTo>
                          <a:lnTo>
                            <a:pt x="114" y="248"/>
                          </a:lnTo>
                          <a:lnTo>
                            <a:pt x="129" y="231"/>
                          </a:lnTo>
                          <a:lnTo>
                            <a:pt x="146" y="214"/>
                          </a:lnTo>
                          <a:lnTo>
                            <a:pt x="4" y="134"/>
                          </a:lnTo>
                          <a:lnTo>
                            <a:pt x="0" y="95"/>
                          </a:lnTo>
                          <a:close/>
                        </a:path>
                      </a:pathLst>
                    </a:custGeom>
                    <a:solidFill>
                      <a:srgbClr val="7FAAFF"/>
                    </a:solidFill>
                    <a:ln w="9525">
                      <a:noFill/>
                      <a:round/>
                      <a:headEnd/>
                      <a:tailEnd/>
                    </a:ln>
                  </p:spPr>
                  <p:txBody>
                    <a:bodyPr/>
                    <a:lstStyle/>
                    <a:p>
                      <a:endParaRPr lang="en-US" dirty="0"/>
                    </a:p>
                  </p:txBody>
                </p:sp>
                <p:sp>
                  <p:nvSpPr>
                    <p:cNvPr id="220241" name="Freeform 81"/>
                    <p:cNvSpPr>
                      <a:spLocks/>
                    </p:cNvSpPr>
                    <p:nvPr/>
                  </p:nvSpPr>
                  <p:spPr bwMode="auto">
                    <a:xfrm rot="20388326" flipH="1">
                      <a:off x="2041" y="2098"/>
                      <a:ext cx="61" cy="67"/>
                    </a:xfrm>
                    <a:custGeom>
                      <a:avLst/>
                      <a:gdLst/>
                      <a:ahLst/>
                      <a:cxnLst>
                        <a:cxn ang="0">
                          <a:pos x="127" y="0"/>
                        </a:cxn>
                        <a:cxn ang="0">
                          <a:pos x="0" y="66"/>
                        </a:cxn>
                        <a:cxn ang="0">
                          <a:pos x="130" y="141"/>
                        </a:cxn>
                        <a:cxn ang="0">
                          <a:pos x="127" y="0"/>
                        </a:cxn>
                      </a:cxnLst>
                      <a:rect l="0" t="0" r="r" b="b"/>
                      <a:pathLst>
                        <a:path w="130" h="141">
                          <a:moveTo>
                            <a:pt x="127" y="0"/>
                          </a:moveTo>
                          <a:lnTo>
                            <a:pt x="0" y="66"/>
                          </a:lnTo>
                          <a:lnTo>
                            <a:pt x="130" y="141"/>
                          </a:lnTo>
                          <a:lnTo>
                            <a:pt x="127" y="0"/>
                          </a:lnTo>
                          <a:close/>
                        </a:path>
                      </a:pathLst>
                    </a:custGeom>
                    <a:solidFill>
                      <a:srgbClr val="84ADFF"/>
                    </a:solidFill>
                    <a:ln w="9525">
                      <a:noFill/>
                      <a:round/>
                      <a:headEnd/>
                      <a:tailEnd/>
                    </a:ln>
                  </p:spPr>
                  <p:txBody>
                    <a:bodyPr/>
                    <a:lstStyle/>
                    <a:p>
                      <a:endParaRPr lang="en-US" dirty="0"/>
                    </a:p>
                  </p:txBody>
                </p:sp>
                <p:sp>
                  <p:nvSpPr>
                    <p:cNvPr id="220242" name="Freeform 82"/>
                    <p:cNvSpPr>
                      <a:spLocks/>
                    </p:cNvSpPr>
                    <p:nvPr/>
                  </p:nvSpPr>
                  <p:spPr bwMode="auto">
                    <a:xfrm rot="20388326" flipH="1">
                      <a:off x="2105" y="2187"/>
                      <a:ext cx="85" cy="243"/>
                    </a:xfrm>
                    <a:custGeom>
                      <a:avLst/>
                      <a:gdLst/>
                      <a:ahLst/>
                      <a:cxnLst>
                        <a:cxn ang="0">
                          <a:pos x="0" y="144"/>
                        </a:cxn>
                        <a:cxn ang="0">
                          <a:pos x="22" y="127"/>
                        </a:cxn>
                        <a:cxn ang="0">
                          <a:pos x="47" y="110"/>
                        </a:cxn>
                        <a:cxn ang="0">
                          <a:pos x="69" y="94"/>
                        </a:cxn>
                        <a:cxn ang="0">
                          <a:pos x="89" y="77"/>
                        </a:cxn>
                        <a:cxn ang="0">
                          <a:pos x="111" y="57"/>
                        </a:cxn>
                        <a:cxn ang="0">
                          <a:pos x="133" y="40"/>
                        </a:cxn>
                        <a:cxn ang="0">
                          <a:pos x="155" y="20"/>
                        </a:cxn>
                        <a:cxn ang="0">
                          <a:pos x="177" y="0"/>
                        </a:cxn>
                        <a:cxn ang="0">
                          <a:pos x="180" y="416"/>
                        </a:cxn>
                        <a:cxn ang="0">
                          <a:pos x="158" y="430"/>
                        </a:cxn>
                        <a:cxn ang="0">
                          <a:pos x="136" y="444"/>
                        </a:cxn>
                        <a:cxn ang="0">
                          <a:pos x="116" y="456"/>
                        </a:cxn>
                        <a:cxn ang="0">
                          <a:pos x="94" y="470"/>
                        </a:cxn>
                        <a:cxn ang="0">
                          <a:pos x="72" y="479"/>
                        </a:cxn>
                        <a:cxn ang="0">
                          <a:pos x="50" y="493"/>
                        </a:cxn>
                        <a:cxn ang="0">
                          <a:pos x="25" y="507"/>
                        </a:cxn>
                        <a:cxn ang="0">
                          <a:pos x="3" y="517"/>
                        </a:cxn>
                        <a:cxn ang="0">
                          <a:pos x="0" y="144"/>
                        </a:cxn>
                      </a:cxnLst>
                      <a:rect l="0" t="0" r="r" b="b"/>
                      <a:pathLst>
                        <a:path w="180" h="517">
                          <a:moveTo>
                            <a:pt x="0" y="144"/>
                          </a:moveTo>
                          <a:lnTo>
                            <a:pt x="22" y="127"/>
                          </a:lnTo>
                          <a:lnTo>
                            <a:pt x="47" y="110"/>
                          </a:lnTo>
                          <a:lnTo>
                            <a:pt x="69" y="94"/>
                          </a:lnTo>
                          <a:lnTo>
                            <a:pt x="89" y="77"/>
                          </a:lnTo>
                          <a:lnTo>
                            <a:pt x="111" y="57"/>
                          </a:lnTo>
                          <a:lnTo>
                            <a:pt x="133" y="40"/>
                          </a:lnTo>
                          <a:lnTo>
                            <a:pt x="155" y="20"/>
                          </a:lnTo>
                          <a:lnTo>
                            <a:pt x="177" y="0"/>
                          </a:lnTo>
                          <a:lnTo>
                            <a:pt x="180" y="416"/>
                          </a:lnTo>
                          <a:lnTo>
                            <a:pt x="158" y="430"/>
                          </a:lnTo>
                          <a:lnTo>
                            <a:pt x="136" y="444"/>
                          </a:lnTo>
                          <a:lnTo>
                            <a:pt x="116" y="456"/>
                          </a:lnTo>
                          <a:lnTo>
                            <a:pt x="94" y="470"/>
                          </a:lnTo>
                          <a:lnTo>
                            <a:pt x="72" y="479"/>
                          </a:lnTo>
                          <a:lnTo>
                            <a:pt x="50" y="493"/>
                          </a:lnTo>
                          <a:lnTo>
                            <a:pt x="25" y="507"/>
                          </a:lnTo>
                          <a:lnTo>
                            <a:pt x="3" y="517"/>
                          </a:lnTo>
                          <a:lnTo>
                            <a:pt x="0" y="144"/>
                          </a:lnTo>
                          <a:close/>
                        </a:path>
                      </a:pathLst>
                    </a:custGeom>
                    <a:solidFill>
                      <a:srgbClr val="84ADFF"/>
                    </a:solidFill>
                    <a:ln w="9525">
                      <a:noFill/>
                      <a:round/>
                      <a:headEnd/>
                      <a:tailEnd/>
                    </a:ln>
                  </p:spPr>
                  <p:txBody>
                    <a:bodyPr/>
                    <a:lstStyle/>
                    <a:p>
                      <a:endParaRPr lang="en-US" dirty="0"/>
                    </a:p>
                  </p:txBody>
                </p:sp>
                <p:sp>
                  <p:nvSpPr>
                    <p:cNvPr id="220243" name="Freeform 83"/>
                    <p:cNvSpPr>
                      <a:spLocks/>
                    </p:cNvSpPr>
                    <p:nvPr/>
                  </p:nvSpPr>
                  <p:spPr bwMode="auto">
                    <a:xfrm rot="20388326" flipH="1">
                      <a:off x="2082" y="2114"/>
                      <a:ext cx="18" cy="18"/>
                    </a:xfrm>
                    <a:custGeom>
                      <a:avLst/>
                      <a:gdLst/>
                      <a:ahLst/>
                      <a:cxnLst>
                        <a:cxn ang="0">
                          <a:pos x="35" y="0"/>
                        </a:cxn>
                        <a:cxn ang="0">
                          <a:pos x="0" y="18"/>
                        </a:cxn>
                        <a:cxn ang="0">
                          <a:pos x="39" y="39"/>
                        </a:cxn>
                        <a:cxn ang="0">
                          <a:pos x="35" y="0"/>
                        </a:cxn>
                      </a:cxnLst>
                      <a:rect l="0" t="0" r="r" b="b"/>
                      <a:pathLst>
                        <a:path w="39" h="39">
                          <a:moveTo>
                            <a:pt x="35" y="0"/>
                          </a:moveTo>
                          <a:lnTo>
                            <a:pt x="0" y="18"/>
                          </a:lnTo>
                          <a:lnTo>
                            <a:pt x="39" y="39"/>
                          </a:lnTo>
                          <a:lnTo>
                            <a:pt x="35" y="0"/>
                          </a:lnTo>
                          <a:close/>
                        </a:path>
                      </a:pathLst>
                    </a:custGeom>
                    <a:solidFill>
                      <a:srgbClr val="89AFFF"/>
                    </a:solidFill>
                    <a:ln w="9525">
                      <a:noFill/>
                      <a:round/>
                      <a:headEnd/>
                      <a:tailEnd/>
                    </a:ln>
                  </p:spPr>
                  <p:txBody>
                    <a:bodyPr/>
                    <a:lstStyle/>
                    <a:p>
                      <a:endParaRPr lang="en-US" dirty="0"/>
                    </a:p>
                  </p:txBody>
                </p:sp>
                <p:sp>
                  <p:nvSpPr>
                    <p:cNvPr id="220244" name="Freeform 84"/>
                    <p:cNvSpPr>
                      <a:spLocks/>
                    </p:cNvSpPr>
                    <p:nvPr/>
                  </p:nvSpPr>
                  <p:spPr bwMode="auto">
                    <a:xfrm rot="20388326" flipH="1">
                      <a:off x="2153" y="2208"/>
                      <a:ext cx="87" cy="225"/>
                    </a:xfrm>
                    <a:custGeom>
                      <a:avLst/>
                      <a:gdLst/>
                      <a:ahLst/>
                      <a:cxnLst>
                        <a:cxn ang="0">
                          <a:pos x="0" y="116"/>
                        </a:cxn>
                        <a:cxn ang="0">
                          <a:pos x="22" y="104"/>
                        </a:cxn>
                        <a:cxn ang="0">
                          <a:pos x="47" y="90"/>
                        </a:cxn>
                        <a:cxn ang="0">
                          <a:pos x="69" y="78"/>
                        </a:cxn>
                        <a:cxn ang="0">
                          <a:pos x="91" y="64"/>
                        </a:cxn>
                        <a:cxn ang="0">
                          <a:pos x="113" y="47"/>
                        </a:cxn>
                        <a:cxn ang="0">
                          <a:pos x="135" y="34"/>
                        </a:cxn>
                        <a:cxn ang="0">
                          <a:pos x="155" y="17"/>
                        </a:cxn>
                        <a:cxn ang="0">
                          <a:pos x="177" y="0"/>
                        </a:cxn>
                        <a:cxn ang="0">
                          <a:pos x="185" y="390"/>
                        </a:cxn>
                        <a:cxn ang="0">
                          <a:pos x="163" y="404"/>
                        </a:cxn>
                        <a:cxn ang="0">
                          <a:pos x="141" y="413"/>
                        </a:cxn>
                        <a:cxn ang="0">
                          <a:pos x="119" y="427"/>
                        </a:cxn>
                        <a:cxn ang="0">
                          <a:pos x="94" y="437"/>
                        </a:cxn>
                        <a:cxn ang="0">
                          <a:pos x="72" y="446"/>
                        </a:cxn>
                        <a:cxn ang="0">
                          <a:pos x="50" y="457"/>
                        </a:cxn>
                        <a:cxn ang="0">
                          <a:pos x="25" y="466"/>
                        </a:cxn>
                        <a:cxn ang="0">
                          <a:pos x="3" y="477"/>
                        </a:cxn>
                        <a:cxn ang="0">
                          <a:pos x="0" y="116"/>
                        </a:cxn>
                      </a:cxnLst>
                      <a:rect l="0" t="0" r="r" b="b"/>
                      <a:pathLst>
                        <a:path w="185" h="477">
                          <a:moveTo>
                            <a:pt x="0" y="116"/>
                          </a:moveTo>
                          <a:lnTo>
                            <a:pt x="22" y="104"/>
                          </a:lnTo>
                          <a:lnTo>
                            <a:pt x="47" y="90"/>
                          </a:lnTo>
                          <a:lnTo>
                            <a:pt x="69" y="78"/>
                          </a:lnTo>
                          <a:lnTo>
                            <a:pt x="91" y="64"/>
                          </a:lnTo>
                          <a:lnTo>
                            <a:pt x="113" y="47"/>
                          </a:lnTo>
                          <a:lnTo>
                            <a:pt x="135" y="34"/>
                          </a:lnTo>
                          <a:lnTo>
                            <a:pt x="155" y="17"/>
                          </a:lnTo>
                          <a:lnTo>
                            <a:pt x="177" y="0"/>
                          </a:lnTo>
                          <a:lnTo>
                            <a:pt x="185" y="390"/>
                          </a:lnTo>
                          <a:lnTo>
                            <a:pt x="163" y="404"/>
                          </a:lnTo>
                          <a:lnTo>
                            <a:pt x="141" y="413"/>
                          </a:lnTo>
                          <a:lnTo>
                            <a:pt x="119" y="427"/>
                          </a:lnTo>
                          <a:lnTo>
                            <a:pt x="94" y="437"/>
                          </a:lnTo>
                          <a:lnTo>
                            <a:pt x="72" y="446"/>
                          </a:lnTo>
                          <a:lnTo>
                            <a:pt x="50" y="457"/>
                          </a:lnTo>
                          <a:lnTo>
                            <a:pt x="25" y="466"/>
                          </a:lnTo>
                          <a:lnTo>
                            <a:pt x="3" y="477"/>
                          </a:lnTo>
                          <a:lnTo>
                            <a:pt x="0" y="116"/>
                          </a:lnTo>
                          <a:close/>
                        </a:path>
                      </a:pathLst>
                    </a:custGeom>
                    <a:solidFill>
                      <a:srgbClr val="89AFFF"/>
                    </a:solidFill>
                    <a:ln w="9525">
                      <a:noFill/>
                      <a:round/>
                      <a:headEnd/>
                      <a:tailEnd/>
                    </a:ln>
                  </p:spPr>
                  <p:txBody>
                    <a:bodyPr/>
                    <a:lstStyle/>
                    <a:p>
                      <a:endParaRPr lang="en-US" dirty="0"/>
                    </a:p>
                  </p:txBody>
                </p:sp>
                <p:sp>
                  <p:nvSpPr>
                    <p:cNvPr id="220245" name="Freeform 85"/>
                    <p:cNvSpPr>
                      <a:spLocks/>
                    </p:cNvSpPr>
                    <p:nvPr/>
                  </p:nvSpPr>
                  <p:spPr bwMode="auto">
                    <a:xfrm rot="20388326" flipH="1">
                      <a:off x="2201" y="2223"/>
                      <a:ext cx="87" cy="209"/>
                    </a:xfrm>
                    <a:custGeom>
                      <a:avLst/>
                      <a:gdLst/>
                      <a:ahLst/>
                      <a:cxnLst>
                        <a:cxn ang="0">
                          <a:pos x="0" y="100"/>
                        </a:cxn>
                        <a:cxn ang="0">
                          <a:pos x="21" y="89"/>
                        </a:cxn>
                        <a:cxn ang="0">
                          <a:pos x="47" y="77"/>
                        </a:cxn>
                        <a:cxn ang="0">
                          <a:pos x="69" y="63"/>
                        </a:cxn>
                        <a:cxn ang="0">
                          <a:pos x="91" y="52"/>
                        </a:cxn>
                        <a:cxn ang="0">
                          <a:pos x="116" y="40"/>
                        </a:cxn>
                        <a:cxn ang="0">
                          <a:pos x="138" y="26"/>
                        </a:cxn>
                        <a:cxn ang="0">
                          <a:pos x="160" y="14"/>
                        </a:cxn>
                        <a:cxn ang="0">
                          <a:pos x="182" y="0"/>
                        </a:cxn>
                        <a:cxn ang="0">
                          <a:pos x="185" y="373"/>
                        </a:cxn>
                        <a:cxn ang="0">
                          <a:pos x="163" y="382"/>
                        </a:cxn>
                        <a:cxn ang="0">
                          <a:pos x="141" y="393"/>
                        </a:cxn>
                        <a:cxn ang="0">
                          <a:pos x="119" y="402"/>
                        </a:cxn>
                        <a:cxn ang="0">
                          <a:pos x="94" y="410"/>
                        </a:cxn>
                        <a:cxn ang="0">
                          <a:pos x="72" y="419"/>
                        </a:cxn>
                        <a:cxn ang="0">
                          <a:pos x="50" y="430"/>
                        </a:cxn>
                        <a:cxn ang="0">
                          <a:pos x="25" y="436"/>
                        </a:cxn>
                        <a:cxn ang="0">
                          <a:pos x="3" y="445"/>
                        </a:cxn>
                        <a:cxn ang="0">
                          <a:pos x="0" y="100"/>
                        </a:cxn>
                      </a:cxnLst>
                      <a:rect l="0" t="0" r="r" b="b"/>
                      <a:pathLst>
                        <a:path w="185" h="445">
                          <a:moveTo>
                            <a:pt x="0" y="100"/>
                          </a:moveTo>
                          <a:lnTo>
                            <a:pt x="21" y="89"/>
                          </a:lnTo>
                          <a:lnTo>
                            <a:pt x="47" y="77"/>
                          </a:lnTo>
                          <a:lnTo>
                            <a:pt x="69" y="63"/>
                          </a:lnTo>
                          <a:lnTo>
                            <a:pt x="91" y="52"/>
                          </a:lnTo>
                          <a:lnTo>
                            <a:pt x="116" y="40"/>
                          </a:lnTo>
                          <a:lnTo>
                            <a:pt x="138" y="26"/>
                          </a:lnTo>
                          <a:lnTo>
                            <a:pt x="160" y="14"/>
                          </a:lnTo>
                          <a:lnTo>
                            <a:pt x="182" y="0"/>
                          </a:lnTo>
                          <a:lnTo>
                            <a:pt x="185" y="373"/>
                          </a:lnTo>
                          <a:lnTo>
                            <a:pt x="163" y="382"/>
                          </a:lnTo>
                          <a:lnTo>
                            <a:pt x="141" y="393"/>
                          </a:lnTo>
                          <a:lnTo>
                            <a:pt x="119" y="402"/>
                          </a:lnTo>
                          <a:lnTo>
                            <a:pt x="94" y="410"/>
                          </a:lnTo>
                          <a:lnTo>
                            <a:pt x="72" y="419"/>
                          </a:lnTo>
                          <a:lnTo>
                            <a:pt x="50" y="430"/>
                          </a:lnTo>
                          <a:lnTo>
                            <a:pt x="25" y="436"/>
                          </a:lnTo>
                          <a:lnTo>
                            <a:pt x="3" y="445"/>
                          </a:lnTo>
                          <a:lnTo>
                            <a:pt x="0" y="100"/>
                          </a:lnTo>
                          <a:close/>
                        </a:path>
                      </a:pathLst>
                    </a:custGeom>
                    <a:solidFill>
                      <a:srgbClr val="8EB5FF"/>
                    </a:solidFill>
                    <a:ln w="9525">
                      <a:noFill/>
                      <a:round/>
                      <a:headEnd/>
                      <a:tailEnd/>
                    </a:ln>
                  </p:spPr>
                  <p:txBody>
                    <a:bodyPr/>
                    <a:lstStyle/>
                    <a:p>
                      <a:endParaRPr lang="en-US" dirty="0"/>
                    </a:p>
                  </p:txBody>
                </p:sp>
                <p:sp>
                  <p:nvSpPr>
                    <p:cNvPr id="220246" name="Freeform 86"/>
                    <p:cNvSpPr>
                      <a:spLocks/>
                    </p:cNvSpPr>
                    <p:nvPr/>
                  </p:nvSpPr>
                  <p:spPr bwMode="auto">
                    <a:xfrm rot="20388326" flipH="1">
                      <a:off x="2248" y="2231"/>
                      <a:ext cx="87" cy="198"/>
                    </a:xfrm>
                    <a:custGeom>
                      <a:avLst/>
                      <a:gdLst/>
                      <a:ahLst/>
                      <a:cxnLst>
                        <a:cxn ang="0">
                          <a:pos x="0" y="84"/>
                        </a:cxn>
                        <a:cxn ang="0">
                          <a:pos x="22" y="74"/>
                        </a:cxn>
                        <a:cxn ang="0">
                          <a:pos x="48" y="67"/>
                        </a:cxn>
                        <a:cxn ang="0">
                          <a:pos x="70" y="57"/>
                        </a:cxn>
                        <a:cxn ang="0">
                          <a:pos x="92" y="48"/>
                        </a:cxn>
                        <a:cxn ang="0">
                          <a:pos x="117" y="34"/>
                        </a:cxn>
                        <a:cxn ang="0">
                          <a:pos x="139" y="25"/>
                        </a:cxn>
                        <a:cxn ang="0">
                          <a:pos x="161" y="14"/>
                        </a:cxn>
                        <a:cxn ang="0">
                          <a:pos x="183" y="0"/>
                        </a:cxn>
                        <a:cxn ang="0">
                          <a:pos x="186" y="361"/>
                        </a:cxn>
                        <a:cxn ang="0">
                          <a:pos x="164" y="370"/>
                        </a:cxn>
                        <a:cxn ang="0">
                          <a:pos x="142" y="378"/>
                        </a:cxn>
                        <a:cxn ang="0">
                          <a:pos x="120" y="384"/>
                        </a:cxn>
                        <a:cxn ang="0">
                          <a:pos x="95" y="393"/>
                        </a:cxn>
                        <a:cxn ang="0">
                          <a:pos x="73" y="401"/>
                        </a:cxn>
                        <a:cxn ang="0">
                          <a:pos x="51" y="407"/>
                        </a:cxn>
                        <a:cxn ang="0">
                          <a:pos x="26" y="413"/>
                        </a:cxn>
                        <a:cxn ang="0">
                          <a:pos x="4" y="421"/>
                        </a:cxn>
                        <a:cxn ang="0">
                          <a:pos x="0" y="84"/>
                        </a:cxn>
                      </a:cxnLst>
                      <a:rect l="0" t="0" r="r" b="b"/>
                      <a:pathLst>
                        <a:path w="186" h="421">
                          <a:moveTo>
                            <a:pt x="0" y="84"/>
                          </a:moveTo>
                          <a:lnTo>
                            <a:pt x="22" y="74"/>
                          </a:lnTo>
                          <a:lnTo>
                            <a:pt x="48" y="67"/>
                          </a:lnTo>
                          <a:lnTo>
                            <a:pt x="70" y="57"/>
                          </a:lnTo>
                          <a:lnTo>
                            <a:pt x="92" y="48"/>
                          </a:lnTo>
                          <a:lnTo>
                            <a:pt x="117" y="34"/>
                          </a:lnTo>
                          <a:lnTo>
                            <a:pt x="139" y="25"/>
                          </a:lnTo>
                          <a:lnTo>
                            <a:pt x="161" y="14"/>
                          </a:lnTo>
                          <a:lnTo>
                            <a:pt x="183" y="0"/>
                          </a:lnTo>
                          <a:lnTo>
                            <a:pt x="186" y="361"/>
                          </a:lnTo>
                          <a:lnTo>
                            <a:pt x="164" y="370"/>
                          </a:lnTo>
                          <a:lnTo>
                            <a:pt x="142" y="378"/>
                          </a:lnTo>
                          <a:lnTo>
                            <a:pt x="120" y="384"/>
                          </a:lnTo>
                          <a:lnTo>
                            <a:pt x="95" y="393"/>
                          </a:lnTo>
                          <a:lnTo>
                            <a:pt x="73" y="401"/>
                          </a:lnTo>
                          <a:lnTo>
                            <a:pt x="51" y="407"/>
                          </a:lnTo>
                          <a:lnTo>
                            <a:pt x="26" y="413"/>
                          </a:lnTo>
                          <a:lnTo>
                            <a:pt x="4" y="421"/>
                          </a:lnTo>
                          <a:lnTo>
                            <a:pt x="0" y="84"/>
                          </a:lnTo>
                          <a:close/>
                        </a:path>
                      </a:pathLst>
                    </a:custGeom>
                    <a:solidFill>
                      <a:srgbClr val="93B7FF"/>
                    </a:solidFill>
                    <a:ln w="9525">
                      <a:noFill/>
                      <a:round/>
                      <a:headEnd/>
                      <a:tailEnd/>
                    </a:ln>
                  </p:spPr>
                  <p:txBody>
                    <a:bodyPr/>
                    <a:lstStyle/>
                    <a:p>
                      <a:endParaRPr lang="en-US" dirty="0"/>
                    </a:p>
                  </p:txBody>
                </p:sp>
                <p:sp>
                  <p:nvSpPr>
                    <p:cNvPr id="220247" name="Freeform 87"/>
                    <p:cNvSpPr>
                      <a:spLocks/>
                    </p:cNvSpPr>
                    <p:nvPr/>
                  </p:nvSpPr>
                  <p:spPr bwMode="auto">
                    <a:xfrm rot="20388326" flipH="1">
                      <a:off x="2294" y="2238"/>
                      <a:ext cx="87" cy="185"/>
                    </a:xfrm>
                    <a:custGeom>
                      <a:avLst/>
                      <a:gdLst/>
                      <a:ahLst/>
                      <a:cxnLst>
                        <a:cxn ang="0">
                          <a:pos x="0" y="62"/>
                        </a:cxn>
                        <a:cxn ang="0">
                          <a:pos x="22" y="56"/>
                        </a:cxn>
                        <a:cxn ang="0">
                          <a:pos x="47" y="50"/>
                        </a:cxn>
                        <a:cxn ang="0">
                          <a:pos x="69" y="39"/>
                        </a:cxn>
                        <a:cxn ang="0">
                          <a:pos x="91" y="33"/>
                        </a:cxn>
                        <a:cxn ang="0">
                          <a:pos x="117" y="26"/>
                        </a:cxn>
                        <a:cxn ang="0">
                          <a:pos x="139" y="16"/>
                        </a:cxn>
                        <a:cxn ang="0">
                          <a:pos x="161" y="9"/>
                        </a:cxn>
                        <a:cxn ang="0">
                          <a:pos x="183" y="0"/>
                        </a:cxn>
                        <a:cxn ang="0">
                          <a:pos x="186" y="345"/>
                        </a:cxn>
                        <a:cxn ang="0">
                          <a:pos x="164" y="353"/>
                        </a:cxn>
                        <a:cxn ang="0">
                          <a:pos x="142" y="359"/>
                        </a:cxn>
                        <a:cxn ang="0">
                          <a:pos x="122" y="365"/>
                        </a:cxn>
                        <a:cxn ang="0">
                          <a:pos x="95" y="369"/>
                        </a:cxn>
                        <a:cxn ang="0">
                          <a:pos x="74" y="376"/>
                        </a:cxn>
                        <a:cxn ang="0">
                          <a:pos x="53" y="382"/>
                        </a:cxn>
                        <a:cxn ang="0">
                          <a:pos x="27" y="386"/>
                        </a:cxn>
                        <a:cxn ang="0">
                          <a:pos x="5" y="393"/>
                        </a:cxn>
                        <a:cxn ang="0">
                          <a:pos x="0" y="62"/>
                        </a:cxn>
                      </a:cxnLst>
                      <a:rect l="0" t="0" r="r" b="b"/>
                      <a:pathLst>
                        <a:path w="186" h="393">
                          <a:moveTo>
                            <a:pt x="0" y="62"/>
                          </a:moveTo>
                          <a:lnTo>
                            <a:pt x="22" y="56"/>
                          </a:lnTo>
                          <a:lnTo>
                            <a:pt x="47" y="50"/>
                          </a:lnTo>
                          <a:lnTo>
                            <a:pt x="69" y="39"/>
                          </a:lnTo>
                          <a:lnTo>
                            <a:pt x="91" y="33"/>
                          </a:lnTo>
                          <a:lnTo>
                            <a:pt x="117" y="26"/>
                          </a:lnTo>
                          <a:lnTo>
                            <a:pt x="139" y="16"/>
                          </a:lnTo>
                          <a:lnTo>
                            <a:pt x="161" y="9"/>
                          </a:lnTo>
                          <a:lnTo>
                            <a:pt x="183" y="0"/>
                          </a:lnTo>
                          <a:lnTo>
                            <a:pt x="186" y="345"/>
                          </a:lnTo>
                          <a:lnTo>
                            <a:pt x="164" y="353"/>
                          </a:lnTo>
                          <a:lnTo>
                            <a:pt x="142" y="359"/>
                          </a:lnTo>
                          <a:lnTo>
                            <a:pt x="122" y="365"/>
                          </a:lnTo>
                          <a:lnTo>
                            <a:pt x="95" y="369"/>
                          </a:lnTo>
                          <a:lnTo>
                            <a:pt x="74" y="376"/>
                          </a:lnTo>
                          <a:lnTo>
                            <a:pt x="53" y="382"/>
                          </a:lnTo>
                          <a:lnTo>
                            <a:pt x="27" y="386"/>
                          </a:lnTo>
                          <a:lnTo>
                            <a:pt x="5" y="393"/>
                          </a:lnTo>
                          <a:lnTo>
                            <a:pt x="0" y="62"/>
                          </a:lnTo>
                          <a:close/>
                        </a:path>
                      </a:pathLst>
                    </a:custGeom>
                    <a:solidFill>
                      <a:srgbClr val="99BCFF"/>
                    </a:solidFill>
                    <a:ln w="9525">
                      <a:noFill/>
                      <a:round/>
                      <a:headEnd/>
                      <a:tailEnd/>
                    </a:ln>
                  </p:spPr>
                  <p:txBody>
                    <a:bodyPr/>
                    <a:lstStyle/>
                    <a:p>
                      <a:endParaRPr lang="en-US" dirty="0"/>
                    </a:p>
                  </p:txBody>
                </p:sp>
                <p:sp>
                  <p:nvSpPr>
                    <p:cNvPr id="220248" name="Freeform 88"/>
                    <p:cNvSpPr>
                      <a:spLocks/>
                    </p:cNvSpPr>
                    <p:nvPr/>
                  </p:nvSpPr>
                  <p:spPr bwMode="auto">
                    <a:xfrm rot="20388326" flipH="1">
                      <a:off x="2338" y="2240"/>
                      <a:ext cx="87" cy="175"/>
                    </a:xfrm>
                    <a:custGeom>
                      <a:avLst/>
                      <a:gdLst/>
                      <a:ahLst/>
                      <a:cxnLst>
                        <a:cxn ang="0">
                          <a:pos x="0" y="51"/>
                        </a:cxn>
                        <a:cxn ang="0">
                          <a:pos x="22" y="43"/>
                        </a:cxn>
                        <a:cxn ang="0">
                          <a:pos x="47" y="40"/>
                        </a:cxn>
                        <a:cxn ang="0">
                          <a:pos x="69" y="34"/>
                        </a:cxn>
                        <a:cxn ang="0">
                          <a:pos x="89" y="26"/>
                        </a:cxn>
                        <a:cxn ang="0">
                          <a:pos x="116" y="20"/>
                        </a:cxn>
                        <a:cxn ang="0">
                          <a:pos x="136" y="14"/>
                        </a:cxn>
                        <a:cxn ang="0">
                          <a:pos x="158" y="8"/>
                        </a:cxn>
                        <a:cxn ang="0">
                          <a:pos x="180" y="0"/>
                        </a:cxn>
                        <a:cxn ang="0">
                          <a:pos x="184" y="337"/>
                        </a:cxn>
                        <a:cxn ang="0">
                          <a:pos x="163" y="343"/>
                        </a:cxn>
                        <a:cxn ang="0">
                          <a:pos x="142" y="350"/>
                        </a:cxn>
                        <a:cxn ang="0">
                          <a:pos x="120" y="353"/>
                        </a:cxn>
                        <a:cxn ang="0">
                          <a:pos x="94" y="360"/>
                        </a:cxn>
                        <a:cxn ang="0">
                          <a:pos x="72" y="363"/>
                        </a:cxn>
                        <a:cxn ang="0">
                          <a:pos x="50" y="367"/>
                        </a:cxn>
                        <a:cxn ang="0">
                          <a:pos x="25" y="370"/>
                        </a:cxn>
                        <a:cxn ang="0">
                          <a:pos x="3" y="373"/>
                        </a:cxn>
                        <a:cxn ang="0">
                          <a:pos x="0" y="51"/>
                        </a:cxn>
                      </a:cxnLst>
                      <a:rect l="0" t="0" r="r" b="b"/>
                      <a:pathLst>
                        <a:path w="184" h="373">
                          <a:moveTo>
                            <a:pt x="0" y="51"/>
                          </a:moveTo>
                          <a:lnTo>
                            <a:pt x="22" y="43"/>
                          </a:lnTo>
                          <a:lnTo>
                            <a:pt x="47" y="40"/>
                          </a:lnTo>
                          <a:lnTo>
                            <a:pt x="69" y="34"/>
                          </a:lnTo>
                          <a:lnTo>
                            <a:pt x="89" y="26"/>
                          </a:lnTo>
                          <a:lnTo>
                            <a:pt x="116" y="20"/>
                          </a:lnTo>
                          <a:lnTo>
                            <a:pt x="136" y="14"/>
                          </a:lnTo>
                          <a:lnTo>
                            <a:pt x="158" y="8"/>
                          </a:lnTo>
                          <a:lnTo>
                            <a:pt x="180" y="0"/>
                          </a:lnTo>
                          <a:lnTo>
                            <a:pt x="184" y="337"/>
                          </a:lnTo>
                          <a:lnTo>
                            <a:pt x="163" y="343"/>
                          </a:lnTo>
                          <a:lnTo>
                            <a:pt x="142" y="350"/>
                          </a:lnTo>
                          <a:lnTo>
                            <a:pt x="120" y="353"/>
                          </a:lnTo>
                          <a:lnTo>
                            <a:pt x="94" y="360"/>
                          </a:lnTo>
                          <a:lnTo>
                            <a:pt x="72" y="363"/>
                          </a:lnTo>
                          <a:lnTo>
                            <a:pt x="50" y="367"/>
                          </a:lnTo>
                          <a:lnTo>
                            <a:pt x="25" y="370"/>
                          </a:lnTo>
                          <a:lnTo>
                            <a:pt x="3" y="373"/>
                          </a:lnTo>
                          <a:lnTo>
                            <a:pt x="0" y="51"/>
                          </a:lnTo>
                          <a:close/>
                        </a:path>
                      </a:pathLst>
                    </a:custGeom>
                    <a:solidFill>
                      <a:srgbClr val="A0BFFF"/>
                    </a:solidFill>
                    <a:ln w="9525">
                      <a:noFill/>
                      <a:round/>
                      <a:headEnd/>
                      <a:tailEnd/>
                    </a:ln>
                  </p:spPr>
                  <p:txBody>
                    <a:bodyPr/>
                    <a:lstStyle/>
                    <a:p>
                      <a:endParaRPr lang="en-US" dirty="0"/>
                    </a:p>
                  </p:txBody>
                </p:sp>
                <p:sp>
                  <p:nvSpPr>
                    <p:cNvPr id="220249" name="Freeform 89"/>
                    <p:cNvSpPr>
                      <a:spLocks/>
                    </p:cNvSpPr>
                    <p:nvPr/>
                  </p:nvSpPr>
                  <p:spPr bwMode="auto">
                    <a:xfrm rot="20388326" flipH="1">
                      <a:off x="2381" y="2236"/>
                      <a:ext cx="87" cy="170"/>
                    </a:xfrm>
                    <a:custGeom>
                      <a:avLst/>
                      <a:gdLst/>
                      <a:ahLst/>
                      <a:cxnLst>
                        <a:cxn ang="0">
                          <a:pos x="0" y="37"/>
                        </a:cxn>
                        <a:cxn ang="0">
                          <a:pos x="22" y="34"/>
                        </a:cxn>
                        <a:cxn ang="0">
                          <a:pos x="47" y="31"/>
                        </a:cxn>
                        <a:cxn ang="0">
                          <a:pos x="69" y="28"/>
                        </a:cxn>
                        <a:cxn ang="0">
                          <a:pos x="91" y="25"/>
                        </a:cxn>
                        <a:cxn ang="0">
                          <a:pos x="116" y="17"/>
                        </a:cxn>
                        <a:cxn ang="0">
                          <a:pos x="138" y="14"/>
                        </a:cxn>
                        <a:cxn ang="0">
                          <a:pos x="160" y="8"/>
                        </a:cxn>
                        <a:cxn ang="0">
                          <a:pos x="180" y="0"/>
                        </a:cxn>
                        <a:cxn ang="0">
                          <a:pos x="185" y="331"/>
                        </a:cxn>
                        <a:cxn ang="0">
                          <a:pos x="163" y="334"/>
                        </a:cxn>
                        <a:cxn ang="0">
                          <a:pos x="141" y="341"/>
                        </a:cxn>
                        <a:cxn ang="0">
                          <a:pos x="119" y="344"/>
                        </a:cxn>
                        <a:cxn ang="0">
                          <a:pos x="98" y="347"/>
                        </a:cxn>
                        <a:cxn ang="0">
                          <a:pos x="72" y="350"/>
                        </a:cxn>
                        <a:cxn ang="0">
                          <a:pos x="50" y="355"/>
                        </a:cxn>
                        <a:cxn ang="0">
                          <a:pos x="28" y="358"/>
                        </a:cxn>
                        <a:cxn ang="0">
                          <a:pos x="6" y="361"/>
                        </a:cxn>
                        <a:cxn ang="0">
                          <a:pos x="0" y="37"/>
                        </a:cxn>
                      </a:cxnLst>
                      <a:rect l="0" t="0" r="r" b="b"/>
                      <a:pathLst>
                        <a:path w="185" h="361">
                          <a:moveTo>
                            <a:pt x="0" y="37"/>
                          </a:moveTo>
                          <a:lnTo>
                            <a:pt x="22" y="34"/>
                          </a:lnTo>
                          <a:lnTo>
                            <a:pt x="47" y="31"/>
                          </a:lnTo>
                          <a:lnTo>
                            <a:pt x="69" y="28"/>
                          </a:lnTo>
                          <a:lnTo>
                            <a:pt x="91" y="25"/>
                          </a:lnTo>
                          <a:lnTo>
                            <a:pt x="116" y="17"/>
                          </a:lnTo>
                          <a:lnTo>
                            <a:pt x="138" y="14"/>
                          </a:lnTo>
                          <a:lnTo>
                            <a:pt x="160" y="8"/>
                          </a:lnTo>
                          <a:lnTo>
                            <a:pt x="180" y="0"/>
                          </a:lnTo>
                          <a:lnTo>
                            <a:pt x="185" y="331"/>
                          </a:lnTo>
                          <a:lnTo>
                            <a:pt x="163" y="334"/>
                          </a:lnTo>
                          <a:lnTo>
                            <a:pt x="141" y="341"/>
                          </a:lnTo>
                          <a:lnTo>
                            <a:pt x="119" y="344"/>
                          </a:lnTo>
                          <a:lnTo>
                            <a:pt x="98" y="347"/>
                          </a:lnTo>
                          <a:lnTo>
                            <a:pt x="72" y="350"/>
                          </a:lnTo>
                          <a:lnTo>
                            <a:pt x="50" y="355"/>
                          </a:lnTo>
                          <a:lnTo>
                            <a:pt x="28" y="358"/>
                          </a:lnTo>
                          <a:lnTo>
                            <a:pt x="6" y="361"/>
                          </a:lnTo>
                          <a:lnTo>
                            <a:pt x="0" y="37"/>
                          </a:lnTo>
                          <a:close/>
                        </a:path>
                      </a:pathLst>
                    </a:custGeom>
                    <a:solidFill>
                      <a:srgbClr val="A5C1FF"/>
                    </a:solidFill>
                    <a:ln w="9525">
                      <a:noFill/>
                      <a:round/>
                      <a:headEnd/>
                      <a:tailEnd/>
                    </a:ln>
                  </p:spPr>
                  <p:txBody>
                    <a:bodyPr/>
                    <a:lstStyle/>
                    <a:p>
                      <a:endParaRPr lang="en-US" dirty="0"/>
                    </a:p>
                  </p:txBody>
                </p:sp>
                <p:sp>
                  <p:nvSpPr>
                    <p:cNvPr id="220250" name="Freeform 90"/>
                    <p:cNvSpPr>
                      <a:spLocks/>
                    </p:cNvSpPr>
                    <p:nvPr/>
                  </p:nvSpPr>
                  <p:spPr bwMode="auto">
                    <a:xfrm rot="20388326" flipH="1">
                      <a:off x="2424" y="2233"/>
                      <a:ext cx="87" cy="161"/>
                    </a:xfrm>
                    <a:custGeom>
                      <a:avLst/>
                      <a:gdLst/>
                      <a:ahLst/>
                      <a:cxnLst>
                        <a:cxn ang="0">
                          <a:pos x="0" y="23"/>
                        </a:cxn>
                        <a:cxn ang="0">
                          <a:pos x="21" y="23"/>
                        </a:cxn>
                        <a:cxn ang="0">
                          <a:pos x="47" y="18"/>
                        </a:cxn>
                        <a:cxn ang="0">
                          <a:pos x="69" y="15"/>
                        </a:cxn>
                        <a:cxn ang="0">
                          <a:pos x="91" y="12"/>
                        </a:cxn>
                        <a:cxn ang="0">
                          <a:pos x="116" y="9"/>
                        </a:cxn>
                        <a:cxn ang="0">
                          <a:pos x="138" y="6"/>
                        </a:cxn>
                        <a:cxn ang="0">
                          <a:pos x="160" y="3"/>
                        </a:cxn>
                        <a:cxn ang="0">
                          <a:pos x="182" y="0"/>
                        </a:cxn>
                        <a:cxn ang="0">
                          <a:pos x="185" y="322"/>
                        </a:cxn>
                        <a:cxn ang="0">
                          <a:pos x="163" y="325"/>
                        </a:cxn>
                        <a:cxn ang="0">
                          <a:pos x="141" y="330"/>
                        </a:cxn>
                        <a:cxn ang="0">
                          <a:pos x="119" y="333"/>
                        </a:cxn>
                        <a:cxn ang="0">
                          <a:pos x="97" y="336"/>
                        </a:cxn>
                        <a:cxn ang="0">
                          <a:pos x="72" y="336"/>
                        </a:cxn>
                        <a:cxn ang="0">
                          <a:pos x="50" y="339"/>
                        </a:cxn>
                        <a:cxn ang="0">
                          <a:pos x="28" y="342"/>
                        </a:cxn>
                        <a:cxn ang="0">
                          <a:pos x="6" y="342"/>
                        </a:cxn>
                        <a:cxn ang="0">
                          <a:pos x="0" y="23"/>
                        </a:cxn>
                      </a:cxnLst>
                      <a:rect l="0" t="0" r="r" b="b"/>
                      <a:pathLst>
                        <a:path w="185" h="342">
                          <a:moveTo>
                            <a:pt x="0" y="23"/>
                          </a:moveTo>
                          <a:lnTo>
                            <a:pt x="21" y="23"/>
                          </a:lnTo>
                          <a:lnTo>
                            <a:pt x="47" y="18"/>
                          </a:lnTo>
                          <a:lnTo>
                            <a:pt x="69" y="15"/>
                          </a:lnTo>
                          <a:lnTo>
                            <a:pt x="91" y="12"/>
                          </a:lnTo>
                          <a:lnTo>
                            <a:pt x="116" y="9"/>
                          </a:lnTo>
                          <a:lnTo>
                            <a:pt x="138" y="6"/>
                          </a:lnTo>
                          <a:lnTo>
                            <a:pt x="160" y="3"/>
                          </a:lnTo>
                          <a:lnTo>
                            <a:pt x="182" y="0"/>
                          </a:lnTo>
                          <a:lnTo>
                            <a:pt x="185" y="322"/>
                          </a:lnTo>
                          <a:lnTo>
                            <a:pt x="163" y="325"/>
                          </a:lnTo>
                          <a:lnTo>
                            <a:pt x="141" y="330"/>
                          </a:lnTo>
                          <a:lnTo>
                            <a:pt x="119" y="333"/>
                          </a:lnTo>
                          <a:lnTo>
                            <a:pt x="97" y="336"/>
                          </a:lnTo>
                          <a:lnTo>
                            <a:pt x="72" y="336"/>
                          </a:lnTo>
                          <a:lnTo>
                            <a:pt x="50" y="339"/>
                          </a:lnTo>
                          <a:lnTo>
                            <a:pt x="28" y="342"/>
                          </a:lnTo>
                          <a:lnTo>
                            <a:pt x="6" y="342"/>
                          </a:lnTo>
                          <a:lnTo>
                            <a:pt x="0" y="23"/>
                          </a:lnTo>
                          <a:close/>
                        </a:path>
                      </a:pathLst>
                    </a:custGeom>
                    <a:solidFill>
                      <a:srgbClr val="AAC6FF"/>
                    </a:solidFill>
                    <a:ln w="9525">
                      <a:noFill/>
                      <a:round/>
                      <a:headEnd/>
                      <a:tailEnd/>
                    </a:ln>
                  </p:spPr>
                  <p:txBody>
                    <a:bodyPr/>
                    <a:lstStyle/>
                    <a:p>
                      <a:endParaRPr lang="en-US" dirty="0"/>
                    </a:p>
                  </p:txBody>
                </p:sp>
                <p:sp>
                  <p:nvSpPr>
                    <p:cNvPr id="220251" name="Freeform 91"/>
                    <p:cNvSpPr>
                      <a:spLocks/>
                    </p:cNvSpPr>
                    <p:nvPr/>
                  </p:nvSpPr>
                  <p:spPr bwMode="auto">
                    <a:xfrm rot="20388326" flipH="1">
                      <a:off x="2464" y="2223"/>
                      <a:ext cx="89" cy="157"/>
                    </a:xfrm>
                    <a:custGeom>
                      <a:avLst/>
                      <a:gdLst/>
                      <a:ahLst/>
                      <a:cxnLst>
                        <a:cxn ang="0">
                          <a:pos x="183" y="0"/>
                        </a:cxn>
                        <a:cxn ang="0">
                          <a:pos x="161" y="3"/>
                        </a:cxn>
                        <a:cxn ang="0">
                          <a:pos x="142" y="3"/>
                        </a:cxn>
                        <a:cxn ang="0">
                          <a:pos x="120" y="6"/>
                        </a:cxn>
                        <a:cxn ang="0">
                          <a:pos x="98" y="11"/>
                        </a:cxn>
                        <a:cxn ang="0">
                          <a:pos x="76" y="11"/>
                        </a:cxn>
                        <a:cxn ang="0">
                          <a:pos x="56" y="14"/>
                        </a:cxn>
                        <a:cxn ang="0">
                          <a:pos x="31" y="14"/>
                        </a:cxn>
                        <a:cxn ang="0">
                          <a:pos x="9" y="14"/>
                        </a:cxn>
                        <a:cxn ang="0">
                          <a:pos x="9" y="14"/>
                        </a:cxn>
                        <a:cxn ang="0">
                          <a:pos x="4" y="14"/>
                        </a:cxn>
                        <a:cxn ang="0">
                          <a:pos x="4" y="14"/>
                        </a:cxn>
                        <a:cxn ang="0">
                          <a:pos x="0" y="14"/>
                        </a:cxn>
                        <a:cxn ang="0">
                          <a:pos x="9" y="333"/>
                        </a:cxn>
                        <a:cxn ang="0">
                          <a:pos x="9" y="333"/>
                        </a:cxn>
                        <a:cxn ang="0">
                          <a:pos x="31" y="333"/>
                        </a:cxn>
                        <a:cxn ang="0">
                          <a:pos x="56" y="333"/>
                        </a:cxn>
                        <a:cxn ang="0">
                          <a:pos x="76" y="333"/>
                        </a:cxn>
                        <a:cxn ang="0">
                          <a:pos x="98" y="330"/>
                        </a:cxn>
                        <a:cxn ang="0">
                          <a:pos x="120" y="330"/>
                        </a:cxn>
                        <a:cxn ang="0">
                          <a:pos x="142" y="327"/>
                        </a:cxn>
                        <a:cxn ang="0">
                          <a:pos x="167" y="327"/>
                        </a:cxn>
                        <a:cxn ang="0">
                          <a:pos x="189" y="324"/>
                        </a:cxn>
                        <a:cxn ang="0">
                          <a:pos x="183" y="0"/>
                        </a:cxn>
                      </a:cxnLst>
                      <a:rect l="0" t="0" r="r" b="b"/>
                      <a:pathLst>
                        <a:path w="189" h="333">
                          <a:moveTo>
                            <a:pt x="183" y="0"/>
                          </a:moveTo>
                          <a:lnTo>
                            <a:pt x="161" y="3"/>
                          </a:lnTo>
                          <a:lnTo>
                            <a:pt x="142" y="3"/>
                          </a:lnTo>
                          <a:lnTo>
                            <a:pt x="120" y="6"/>
                          </a:lnTo>
                          <a:lnTo>
                            <a:pt x="98" y="11"/>
                          </a:lnTo>
                          <a:lnTo>
                            <a:pt x="76" y="11"/>
                          </a:lnTo>
                          <a:lnTo>
                            <a:pt x="56" y="14"/>
                          </a:lnTo>
                          <a:lnTo>
                            <a:pt x="31" y="14"/>
                          </a:lnTo>
                          <a:lnTo>
                            <a:pt x="9" y="14"/>
                          </a:lnTo>
                          <a:lnTo>
                            <a:pt x="9" y="14"/>
                          </a:lnTo>
                          <a:lnTo>
                            <a:pt x="4" y="14"/>
                          </a:lnTo>
                          <a:lnTo>
                            <a:pt x="4" y="14"/>
                          </a:lnTo>
                          <a:lnTo>
                            <a:pt x="0" y="14"/>
                          </a:lnTo>
                          <a:lnTo>
                            <a:pt x="9" y="333"/>
                          </a:lnTo>
                          <a:lnTo>
                            <a:pt x="9" y="333"/>
                          </a:lnTo>
                          <a:lnTo>
                            <a:pt x="31" y="333"/>
                          </a:lnTo>
                          <a:lnTo>
                            <a:pt x="56" y="333"/>
                          </a:lnTo>
                          <a:lnTo>
                            <a:pt x="76" y="333"/>
                          </a:lnTo>
                          <a:lnTo>
                            <a:pt x="98" y="330"/>
                          </a:lnTo>
                          <a:lnTo>
                            <a:pt x="120" y="330"/>
                          </a:lnTo>
                          <a:lnTo>
                            <a:pt x="142" y="327"/>
                          </a:lnTo>
                          <a:lnTo>
                            <a:pt x="167" y="327"/>
                          </a:lnTo>
                          <a:lnTo>
                            <a:pt x="189" y="324"/>
                          </a:lnTo>
                          <a:lnTo>
                            <a:pt x="183" y="0"/>
                          </a:lnTo>
                          <a:close/>
                        </a:path>
                      </a:pathLst>
                    </a:custGeom>
                    <a:solidFill>
                      <a:srgbClr val="AFC9FF"/>
                    </a:solidFill>
                    <a:ln w="9525">
                      <a:noFill/>
                      <a:round/>
                      <a:headEnd/>
                      <a:tailEnd/>
                    </a:ln>
                  </p:spPr>
                  <p:txBody>
                    <a:bodyPr/>
                    <a:lstStyle/>
                    <a:p>
                      <a:endParaRPr lang="en-US" dirty="0"/>
                    </a:p>
                  </p:txBody>
                </p:sp>
                <p:sp>
                  <p:nvSpPr>
                    <p:cNvPr id="220252" name="Freeform 92"/>
                    <p:cNvSpPr>
                      <a:spLocks/>
                    </p:cNvSpPr>
                    <p:nvPr/>
                  </p:nvSpPr>
                  <p:spPr bwMode="auto">
                    <a:xfrm rot="20388326" flipH="1">
                      <a:off x="2505" y="2213"/>
                      <a:ext cx="89" cy="152"/>
                    </a:xfrm>
                    <a:custGeom>
                      <a:avLst/>
                      <a:gdLst/>
                      <a:ahLst/>
                      <a:cxnLst>
                        <a:cxn ang="0">
                          <a:pos x="183" y="0"/>
                        </a:cxn>
                        <a:cxn ang="0">
                          <a:pos x="164" y="0"/>
                        </a:cxn>
                        <a:cxn ang="0">
                          <a:pos x="142" y="0"/>
                        </a:cxn>
                        <a:cxn ang="0">
                          <a:pos x="122" y="3"/>
                        </a:cxn>
                        <a:cxn ang="0">
                          <a:pos x="100" y="3"/>
                        </a:cxn>
                        <a:cxn ang="0">
                          <a:pos x="75" y="3"/>
                        </a:cxn>
                        <a:cxn ang="0">
                          <a:pos x="53" y="0"/>
                        </a:cxn>
                        <a:cxn ang="0">
                          <a:pos x="27" y="0"/>
                        </a:cxn>
                        <a:cxn ang="0">
                          <a:pos x="0" y="0"/>
                        </a:cxn>
                        <a:cxn ang="0">
                          <a:pos x="9" y="319"/>
                        </a:cxn>
                        <a:cxn ang="0">
                          <a:pos x="31" y="319"/>
                        </a:cxn>
                        <a:cxn ang="0">
                          <a:pos x="56" y="319"/>
                        </a:cxn>
                        <a:cxn ang="0">
                          <a:pos x="78" y="322"/>
                        </a:cxn>
                        <a:cxn ang="0">
                          <a:pos x="100" y="322"/>
                        </a:cxn>
                        <a:cxn ang="0">
                          <a:pos x="122" y="322"/>
                        </a:cxn>
                        <a:cxn ang="0">
                          <a:pos x="147" y="322"/>
                        </a:cxn>
                        <a:cxn ang="0">
                          <a:pos x="167" y="322"/>
                        </a:cxn>
                        <a:cxn ang="0">
                          <a:pos x="189" y="319"/>
                        </a:cxn>
                        <a:cxn ang="0">
                          <a:pos x="183" y="0"/>
                        </a:cxn>
                      </a:cxnLst>
                      <a:rect l="0" t="0" r="r" b="b"/>
                      <a:pathLst>
                        <a:path w="189" h="322">
                          <a:moveTo>
                            <a:pt x="183" y="0"/>
                          </a:moveTo>
                          <a:lnTo>
                            <a:pt x="164" y="0"/>
                          </a:lnTo>
                          <a:lnTo>
                            <a:pt x="142" y="0"/>
                          </a:lnTo>
                          <a:lnTo>
                            <a:pt x="122" y="3"/>
                          </a:lnTo>
                          <a:lnTo>
                            <a:pt x="100" y="3"/>
                          </a:lnTo>
                          <a:lnTo>
                            <a:pt x="75" y="3"/>
                          </a:lnTo>
                          <a:lnTo>
                            <a:pt x="53" y="0"/>
                          </a:lnTo>
                          <a:lnTo>
                            <a:pt x="27" y="0"/>
                          </a:lnTo>
                          <a:lnTo>
                            <a:pt x="0" y="0"/>
                          </a:lnTo>
                          <a:lnTo>
                            <a:pt x="9" y="319"/>
                          </a:lnTo>
                          <a:lnTo>
                            <a:pt x="31" y="319"/>
                          </a:lnTo>
                          <a:lnTo>
                            <a:pt x="56" y="319"/>
                          </a:lnTo>
                          <a:lnTo>
                            <a:pt x="78" y="322"/>
                          </a:lnTo>
                          <a:lnTo>
                            <a:pt x="100" y="322"/>
                          </a:lnTo>
                          <a:lnTo>
                            <a:pt x="122" y="322"/>
                          </a:lnTo>
                          <a:lnTo>
                            <a:pt x="147" y="322"/>
                          </a:lnTo>
                          <a:lnTo>
                            <a:pt x="167" y="322"/>
                          </a:lnTo>
                          <a:lnTo>
                            <a:pt x="189" y="319"/>
                          </a:lnTo>
                          <a:lnTo>
                            <a:pt x="183" y="0"/>
                          </a:lnTo>
                          <a:close/>
                        </a:path>
                      </a:pathLst>
                    </a:custGeom>
                    <a:solidFill>
                      <a:srgbClr val="B5CCFF"/>
                    </a:solidFill>
                    <a:ln w="9525">
                      <a:noFill/>
                      <a:round/>
                      <a:headEnd/>
                      <a:tailEnd/>
                    </a:ln>
                  </p:spPr>
                  <p:txBody>
                    <a:bodyPr/>
                    <a:lstStyle/>
                    <a:p>
                      <a:endParaRPr lang="en-US" dirty="0"/>
                    </a:p>
                  </p:txBody>
                </p:sp>
                <p:sp>
                  <p:nvSpPr>
                    <p:cNvPr id="220253" name="Freeform 93"/>
                    <p:cNvSpPr>
                      <a:spLocks/>
                    </p:cNvSpPr>
                    <p:nvPr/>
                  </p:nvSpPr>
                  <p:spPr bwMode="auto">
                    <a:xfrm rot="20388326" flipH="1">
                      <a:off x="2544" y="2194"/>
                      <a:ext cx="89" cy="157"/>
                    </a:xfrm>
                    <a:custGeom>
                      <a:avLst/>
                      <a:gdLst/>
                      <a:ahLst/>
                      <a:cxnLst>
                        <a:cxn ang="0">
                          <a:pos x="0" y="0"/>
                        </a:cxn>
                        <a:cxn ang="0">
                          <a:pos x="22" y="3"/>
                        </a:cxn>
                        <a:cxn ang="0">
                          <a:pos x="47" y="3"/>
                        </a:cxn>
                        <a:cxn ang="0">
                          <a:pos x="69" y="6"/>
                        </a:cxn>
                        <a:cxn ang="0">
                          <a:pos x="89" y="6"/>
                        </a:cxn>
                        <a:cxn ang="0">
                          <a:pos x="111" y="11"/>
                        </a:cxn>
                        <a:cxn ang="0">
                          <a:pos x="133" y="11"/>
                        </a:cxn>
                        <a:cxn ang="0">
                          <a:pos x="158" y="14"/>
                        </a:cxn>
                        <a:cxn ang="0">
                          <a:pos x="180" y="14"/>
                        </a:cxn>
                        <a:cxn ang="0">
                          <a:pos x="189" y="333"/>
                        </a:cxn>
                        <a:cxn ang="0">
                          <a:pos x="167" y="333"/>
                        </a:cxn>
                        <a:cxn ang="0">
                          <a:pos x="142" y="333"/>
                        </a:cxn>
                        <a:cxn ang="0">
                          <a:pos x="120" y="333"/>
                        </a:cxn>
                        <a:cxn ang="0">
                          <a:pos x="98" y="330"/>
                        </a:cxn>
                        <a:cxn ang="0">
                          <a:pos x="72" y="330"/>
                        </a:cxn>
                        <a:cxn ang="0">
                          <a:pos x="50" y="327"/>
                        </a:cxn>
                        <a:cxn ang="0">
                          <a:pos x="29" y="327"/>
                        </a:cxn>
                        <a:cxn ang="0">
                          <a:pos x="7" y="324"/>
                        </a:cxn>
                        <a:cxn ang="0">
                          <a:pos x="0" y="0"/>
                        </a:cxn>
                      </a:cxnLst>
                      <a:rect l="0" t="0" r="r" b="b"/>
                      <a:pathLst>
                        <a:path w="189" h="333">
                          <a:moveTo>
                            <a:pt x="0" y="0"/>
                          </a:moveTo>
                          <a:lnTo>
                            <a:pt x="22" y="3"/>
                          </a:lnTo>
                          <a:lnTo>
                            <a:pt x="47" y="3"/>
                          </a:lnTo>
                          <a:lnTo>
                            <a:pt x="69" y="6"/>
                          </a:lnTo>
                          <a:lnTo>
                            <a:pt x="89" y="6"/>
                          </a:lnTo>
                          <a:lnTo>
                            <a:pt x="111" y="11"/>
                          </a:lnTo>
                          <a:lnTo>
                            <a:pt x="133" y="11"/>
                          </a:lnTo>
                          <a:lnTo>
                            <a:pt x="158" y="14"/>
                          </a:lnTo>
                          <a:lnTo>
                            <a:pt x="180" y="14"/>
                          </a:lnTo>
                          <a:lnTo>
                            <a:pt x="189" y="333"/>
                          </a:lnTo>
                          <a:lnTo>
                            <a:pt x="167" y="333"/>
                          </a:lnTo>
                          <a:lnTo>
                            <a:pt x="142" y="333"/>
                          </a:lnTo>
                          <a:lnTo>
                            <a:pt x="120" y="333"/>
                          </a:lnTo>
                          <a:lnTo>
                            <a:pt x="98" y="330"/>
                          </a:lnTo>
                          <a:lnTo>
                            <a:pt x="72" y="330"/>
                          </a:lnTo>
                          <a:lnTo>
                            <a:pt x="50" y="327"/>
                          </a:lnTo>
                          <a:lnTo>
                            <a:pt x="29" y="327"/>
                          </a:lnTo>
                          <a:lnTo>
                            <a:pt x="7" y="324"/>
                          </a:lnTo>
                          <a:lnTo>
                            <a:pt x="0" y="0"/>
                          </a:lnTo>
                          <a:close/>
                        </a:path>
                      </a:pathLst>
                    </a:custGeom>
                    <a:solidFill>
                      <a:srgbClr val="BAD1FF"/>
                    </a:solidFill>
                    <a:ln w="9525">
                      <a:noFill/>
                      <a:round/>
                      <a:headEnd/>
                      <a:tailEnd/>
                    </a:ln>
                  </p:spPr>
                  <p:txBody>
                    <a:bodyPr/>
                    <a:lstStyle/>
                    <a:p>
                      <a:endParaRPr lang="en-US" dirty="0"/>
                    </a:p>
                  </p:txBody>
                </p:sp>
                <p:sp>
                  <p:nvSpPr>
                    <p:cNvPr id="220254" name="Freeform 94"/>
                    <p:cNvSpPr>
                      <a:spLocks/>
                    </p:cNvSpPr>
                    <p:nvPr/>
                  </p:nvSpPr>
                  <p:spPr bwMode="auto">
                    <a:xfrm rot="20388326" flipH="1">
                      <a:off x="2582" y="2171"/>
                      <a:ext cx="89" cy="164"/>
                    </a:xfrm>
                    <a:custGeom>
                      <a:avLst/>
                      <a:gdLst/>
                      <a:ahLst/>
                      <a:cxnLst>
                        <a:cxn ang="0">
                          <a:pos x="0" y="0"/>
                        </a:cxn>
                        <a:cxn ang="0">
                          <a:pos x="22" y="5"/>
                        </a:cxn>
                        <a:cxn ang="0">
                          <a:pos x="47" y="11"/>
                        </a:cxn>
                        <a:cxn ang="0">
                          <a:pos x="69" y="14"/>
                        </a:cxn>
                        <a:cxn ang="0">
                          <a:pos x="91" y="17"/>
                        </a:cxn>
                        <a:cxn ang="0">
                          <a:pos x="113" y="20"/>
                        </a:cxn>
                        <a:cxn ang="0">
                          <a:pos x="135" y="20"/>
                        </a:cxn>
                        <a:cxn ang="0">
                          <a:pos x="160" y="23"/>
                        </a:cxn>
                        <a:cxn ang="0">
                          <a:pos x="180" y="28"/>
                        </a:cxn>
                        <a:cxn ang="0">
                          <a:pos x="189" y="347"/>
                        </a:cxn>
                        <a:cxn ang="0">
                          <a:pos x="167" y="347"/>
                        </a:cxn>
                        <a:cxn ang="0">
                          <a:pos x="141" y="344"/>
                        </a:cxn>
                        <a:cxn ang="0">
                          <a:pos x="120" y="341"/>
                        </a:cxn>
                        <a:cxn ang="0">
                          <a:pos x="98" y="341"/>
                        </a:cxn>
                        <a:cxn ang="0">
                          <a:pos x="72" y="338"/>
                        </a:cxn>
                        <a:cxn ang="0">
                          <a:pos x="50" y="335"/>
                        </a:cxn>
                        <a:cxn ang="0">
                          <a:pos x="28" y="330"/>
                        </a:cxn>
                        <a:cxn ang="0">
                          <a:pos x="6" y="327"/>
                        </a:cxn>
                        <a:cxn ang="0">
                          <a:pos x="0" y="0"/>
                        </a:cxn>
                      </a:cxnLst>
                      <a:rect l="0" t="0" r="r" b="b"/>
                      <a:pathLst>
                        <a:path w="189" h="347">
                          <a:moveTo>
                            <a:pt x="0" y="0"/>
                          </a:moveTo>
                          <a:lnTo>
                            <a:pt x="22" y="5"/>
                          </a:lnTo>
                          <a:lnTo>
                            <a:pt x="47" y="11"/>
                          </a:lnTo>
                          <a:lnTo>
                            <a:pt x="69" y="14"/>
                          </a:lnTo>
                          <a:lnTo>
                            <a:pt x="91" y="17"/>
                          </a:lnTo>
                          <a:lnTo>
                            <a:pt x="113" y="20"/>
                          </a:lnTo>
                          <a:lnTo>
                            <a:pt x="135" y="20"/>
                          </a:lnTo>
                          <a:lnTo>
                            <a:pt x="160" y="23"/>
                          </a:lnTo>
                          <a:lnTo>
                            <a:pt x="180" y="28"/>
                          </a:lnTo>
                          <a:lnTo>
                            <a:pt x="189" y="347"/>
                          </a:lnTo>
                          <a:lnTo>
                            <a:pt x="167" y="347"/>
                          </a:lnTo>
                          <a:lnTo>
                            <a:pt x="141" y="344"/>
                          </a:lnTo>
                          <a:lnTo>
                            <a:pt x="120" y="341"/>
                          </a:lnTo>
                          <a:lnTo>
                            <a:pt x="98" y="341"/>
                          </a:lnTo>
                          <a:lnTo>
                            <a:pt x="72" y="338"/>
                          </a:lnTo>
                          <a:lnTo>
                            <a:pt x="50" y="335"/>
                          </a:lnTo>
                          <a:lnTo>
                            <a:pt x="28" y="330"/>
                          </a:lnTo>
                          <a:lnTo>
                            <a:pt x="6" y="327"/>
                          </a:lnTo>
                          <a:lnTo>
                            <a:pt x="0" y="0"/>
                          </a:lnTo>
                          <a:close/>
                        </a:path>
                      </a:pathLst>
                    </a:custGeom>
                    <a:solidFill>
                      <a:srgbClr val="BFD3FF"/>
                    </a:solidFill>
                    <a:ln w="9525">
                      <a:noFill/>
                      <a:round/>
                      <a:headEnd/>
                      <a:tailEnd/>
                    </a:ln>
                  </p:spPr>
                  <p:txBody>
                    <a:bodyPr/>
                    <a:lstStyle/>
                    <a:p>
                      <a:endParaRPr lang="en-US" dirty="0"/>
                    </a:p>
                  </p:txBody>
                </p:sp>
                <p:sp>
                  <p:nvSpPr>
                    <p:cNvPr id="220255" name="Freeform 95"/>
                    <p:cNvSpPr>
                      <a:spLocks/>
                    </p:cNvSpPr>
                    <p:nvPr/>
                  </p:nvSpPr>
                  <p:spPr bwMode="auto">
                    <a:xfrm rot="20388326" flipH="1">
                      <a:off x="2620" y="2146"/>
                      <a:ext cx="89" cy="172"/>
                    </a:xfrm>
                    <a:custGeom>
                      <a:avLst/>
                      <a:gdLst/>
                      <a:ahLst/>
                      <a:cxnLst>
                        <a:cxn ang="0">
                          <a:pos x="0" y="0"/>
                        </a:cxn>
                        <a:cxn ang="0">
                          <a:pos x="22" y="8"/>
                        </a:cxn>
                        <a:cxn ang="0">
                          <a:pos x="43" y="14"/>
                        </a:cxn>
                        <a:cxn ang="0">
                          <a:pos x="65" y="17"/>
                        </a:cxn>
                        <a:cxn ang="0">
                          <a:pos x="91" y="23"/>
                        </a:cxn>
                        <a:cxn ang="0">
                          <a:pos x="113" y="28"/>
                        </a:cxn>
                        <a:cxn ang="0">
                          <a:pos x="135" y="34"/>
                        </a:cxn>
                        <a:cxn ang="0">
                          <a:pos x="160" y="37"/>
                        </a:cxn>
                        <a:cxn ang="0">
                          <a:pos x="182" y="40"/>
                        </a:cxn>
                        <a:cxn ang="0">
                          <a:pos x="189" y="364"/>
                        </a:cxn>
                        <a:cxn ang="0">
                          <a:pos x="167" y="361"/>
                        </a:cxn>
                        <a:cxn ang="0">
                          <a:pos x="141" y="358"/>
                        </a:cxn>
                        <a:cxn ang="0">
                          <a:pos x="119" y="353"/>
                        </a:cxn>
                        <a:cxn ang="0">
                          <a:pos x="97" y="350"/>
                        </a:cxn>
                        <a:cxn ang="0">
                          <a:pos x="72" y="347"/>
                        </a:cxn>
                        <a:cxn ang="0">
                          <a:pos x="50" y="344"/>
                        </a:cxn>
                        <a:cxn ang="0">
                          <a:pos x="25" y="337"/>
                        </a:cxn>
                        <a:cxn ang="0">
                          <a:pos x="3" y="334"/>
                        </a:cxn>
                        <a:cxn ang="0">
                          <a:pos x="0" y="0"/>
                        </a:cxn>
                      </a:cxnLst>
                      <a:rect l="0" t="0" r="r" b="b"/>
                      <a:pathLst>
                        <a:path w="189" h="364">
                          <a:moveTo>
                            <a:pt x="0" y="0"/>
                          </a:moveTo>
                          <a:lnTo>
                            <a:pt x="22" y="8"/>
                          </a:lnTo>
                          <a:lnTo>
                            <a:pt x="43" y="14"/>
                          </a:lnTo>
                          <a:lnTo>
                            <a:pt x="65" y="17"/>
                          </a:lnTo>
                          <a:lnTo>
                            <a:pt x="91" y="23"/>
                          </a:lnTo>
                          <a:lnTo>
                            <a:pt x="113" y="28"/>
                          </a:lnTo>
                          <a:lnTo>
                            <a:pt x="135" y="34"/>
                          </a:lnTo>
                          <a:lnTo>
                            <a:pt x="160" y="37"/>
                          </a:lnTo>
                          <a:lnTo>
                            <a:pt x="182" y="40"/>
                          </a:lnTo>
                          <a:lnTo>
                            <a:pt x="189" y="364"/>
                          </a:lnTo>
                          <a:lnTo>
                            <a:pt x="167" y="361"/>
                          </a:lnTo>
                          <a:lnTo>
                            <a:pt x="141" y="358"/>
                          </a:lnTo>
                          <a:lnTo>
                            <a:pt x="119" y="353"/>
                          </a:lnTo>
                          <a:lnTo>
                            <a:pt x="97" y="350"/>
                          </a:lnTo>
                          <a:lnTo>
                            <a:pt x="72" y="347"/>
                          </a:lnTo>
                          <a:lnTo>
                            <a:pt x="50" y="344"/>
                          </a:lnTo>
                          <a:lnTo>
                            <a:pt x="25" y="337"/>
                          </a:lnTo>
                          <a:lnTo>
                            <a:pt x="3" y="334"/>
                          </a:lnTo>
                          <a:lnTo>
                            <a:pt x="0" y="0"/>
                          </a:lnTo>
                          <a:close/>
                        </a:path>
                      </a:pathLst>
                    </a:custGeom>
                    <a:solidFill>
                      <a:srgbClr val="C4D8FF"/>
                    </a:solidFill>
                    <a:ln w="9525">
                      <a:noFill/>
                      <a:round/>
                      <a:headEnd/>
                      <a:tailEnd/>
                    </a:ln>
                  </p:spPr>
                  <p:txBody>
                    <a:bodyPr/>
                    <a:lstStyle/>
                    <a:p>
                      <a:endParaRPr lang="en-US" dirty="0"/>
                    </a:p>
                  </p:txBody>
                </p:sp>
                <p:sp>
                  <p:nvSpPr>
                    <p:cNvPr id="220256" name="Freeform 96"/>
                    <p:cNvSpPr>
                      <a:spLocks/>
                    </p:cNvSpPr>
                    <p:nvPr/>
                  </p:nvSpPr>
                  <p:spPr bwMode="auto">
                    <a:xfrm rot="20388326" flipH="1">
                      <a:off x="2657" y="2119"/>
                      <a:ext cx="89" cy="178"/>
                    </a:xfrm>
                    <a:custGeom>
                      <a:avLst/>
                      <a:gdLst/>
                      <a:ahLst/>
                      <a:cxnLst>
                        <a:cxn ang="0">
                          <a:pos x="0" y="0"/>
                        </a:cxn>
                        <a:cxn ang="0">
                          <a:pos x="22" y="6"/>
                        </a:cxn>
                        <a:cxn ang="0">
                          <a:pos x="44" y="14"/>
                        </a:cxn>
                        <a:cxn ang="0">
                          <a:pos x="66" y="23"/>
                        </a:cxn>
                        <a:cxn ang="0">
                          <a:pos x="92" y="29"/>
                        </a:cxn>
                        <a:cxn ang="0">
                          <a:pos x="114" y="37"/>
                        </a:cxn>
                        <a:cxn ang="0">
                          <a:pos x="135" y="43"/>
                        </a:cxn>
                        <a:cxn ang="0">
                          <a:pos x="161" y="46"/>
                        </a:cxn>
                        <a:cxn ang="0">
                          <a:pos x="183" y="52"/>
                        </a:cxn>
                        <a:cxn ang="0">
                          <a:pos x="189" y="379"/>
                        </a:cxn>
                        <a:cxn ang="0">
                          <a:pos x="164" y="376"/>
                        </a:cxn>
                        <a:cxn ang="0">
                          <a:pos x="142" y="373"/>
                        </a:cxn>
                        <a:cxn ang="0">
                          <a:pos x="117" y="366"/>
                        </a:cxn>
                        <a:cxn ang="0">
                          <a:pos x="95" y="363"/>
                        </a:cxn>
                        <a:cxn ang="0">
                          <a:pos x="73" y="356"/>
                        </a:cxn>
                        <a:cxn ang="0">
                          <a:pos x="51" y="352"/>
                        </a:cxn>
                        <a:cxn ang="0">
                          <a:pos x="26" y="346"/>
                        </a:cxn>
                        <a:cxn ang="0">
                          <a:pos x="4" y="339"/>
                        </a:cxn>
                        <a:cxn ang="0">
                          <a:pos x="0" y="0"/>
                        </a:cxn>
                      </a:cxnLst>
                      <a:rect l="0" t="0" r="r" b="b"/>
                      <a:pathLst>
                        <a:path w="189" h="379">
                          <a:moveTo>
                            <a:pt x="0" y="0"/>
                          </a:moveTo>
                          <a:lnTo>
                            <a:pt x="22" y="6"/>
                          </a:lnTo>
                          <a:lnTo>
                            <a:pt x="44" y="14"/>
                          </a:lnTo>
                          <a:lnTo>
                            <a:pt x="66" y="23"/>
                          </a:lnTo>
                          <a:lnTo>
                            <a:pt x="92" y="29"/>
                          </a:lnTo>
                          <a:lnTo>
                            <a:pt x="114" y="37"/>
                          </a:lnTo>
                          <a:lnTo>
                            <a:pt x="135" y="43"/>
                          </a:lnTo>
                          <a:lnTo>
                            <a:pt x="161" y="46"/>
                          </a:lnTo>
                          <a:lnTo>
                            <a:pt x="183" y="52"/>
                          </a:lnTo>
                          <a:lnTo>
                            <a:pt x="189" y="379"/>
                          </a:lnTo>
                          <a:lnTo>
                            <a:pt x="164" y="376"/>
                          </a:lnTo>
                          <a:lnTo>
                            <a:pt x="142" y="373"/>
                          </a:lnTo>
                          <a:lnTo>
                            <a:pt x="117" y="366"/>
                          </a:lnTo>
                          <a:lnTo>
                            <a:pt x="95" y="363"/>
                          </a:lnTo>
                          <a:lnTo>
                            <a:pt x="73" y="356"/>
                          </a:lnTo>
                          <a:lnTo>
                            <a:pt x="51" y="352"/>
                          </a:lnTo>
                          <a:lnTo>
                            <a:pt x="26" y="346"/>
                          </a:lnTo>
                          <a:lnTo>
                            <a:pt x="4" y="339"/>
                          </a:lnTo>
                          <a:lnTo>
                            <a:pt x="0" y="0"/>
                          </a:lnTo>
                          <a:close/>
                        </a:path>
                      </a:pathLst>
                    </a:custGeom>
                    <a:solidFill>
                      <a:srgbClr val="C9DBFF"/>
                    </a:solidFill>
                    <a:ln w="9525">
                      <a:noFill/>
                      <a:round/>
                      <a:headEnd/>
                      <a:tailEnd/>
                    </a:ln>
                  </p:spPr>
                  <p:txBody>
                    <a:bodyPr/>
                    <a:lstStyle/>
                    <a:p>
                      <a:endParaRPr lang="en-US" dirty="0"/>
                    </a:p>
                  </p:txBody>
                </p:sp>
                <p:sp>
                  <p:nvSpPr>
                    <p:cNvPr id="220257" name="Freeform 97"/>
                    <p:cNvSpPr>
                      <a:spLocks/>
                    </p:cNvSpPr>
                    <p:nvPr/>
                  </p:nvSpPr>
                  <p:spPr bwMode="auto">
                    <a:xfrm rot="20388326" flipH="1">
                      <a:off x="2694" y="2085"/>
                      <a:ext cx="88" cy="191"/>
                    </a:xfrm>
                    <a:custGeom>
                      <a:avLst/>
                      <a:gdLst/>
                      <a:ahLst/>
                      <a:cxnLst>
                        <a:cxn ang="0">
                          <a:pos x="0" y="0"/>
                        </a:cxn>
                        <a:cxn ang="0">
                          <a:pos x="22" y="11"/>
                        </a:cxn>
                        <a:cxn ang="0">
                          <a:pos x="44" y="20"/>
                        </a:cxn>
                        <a:cxn ang="0">
                          <a:pos x="66" y="30"/>
                        </a:cxn>
                        <a:cxn ang="0">
                          <a:pos x="91" y="37"/>
                        </a:cxn>
                        <a:cxn ang="0">
                          <a:pos x="113" y="47"/>
                        </a:cxn>
                        <a:cxn ang="0">
                          <a:pos x="135" y="55"/>
                        </a:cxn>
                        <a:cxn ang="0">
                          <a:pos x="161" y="64"/>
                        </a:cxn>
                        <a:cxn ang="0">
                          <a:pos x="183" y="70"/>
                        </a:cxn>
                        <a:cxn ang="0">
                          <a:pos x="186" y="404"/>
                        </a:cxn>
                        <a:cxn ang="0">
                          <a:pos x="164" y="397"/>
                        </a:cxn>
                        <a:cxn ang="0">
                          <a:pos x="139" y="393"/>
                        </a:cxn>
                        <a:cxn ang="0">
                          <a:pos x="117" y="387"/>
                        </a:cxn>
                        <a:cxn ang="0">
                          <a:pos x="95" y="380"/>
                        </a:cxn>
                        <a:cxn ang="0">
                          <a:pos x="75" y="373"/>
                        </a:cxn>
                        <a:cxn ang="0">
                          <a:pos x="53" y="367"/>
                        </a:cxn>
                        <a:cxn ang="0">
                          <a:pos x="27" y="361"/>
                        </a:cxn>
                        <a:cxn ang="0">
                          <a:pos x="5" y="353"/>
                        </a:cxn>
                        <a:cxn ang="0">
                          <a:pos x="0" y="0"/>
                        </a:cxn>
                      </a:cxnLst>
                      <a:rect l="0" t="0" r="r" b="b"/>
                      <a:pathLst>
                        <a:path w="186" h="404">
                          <a:moveTo>
                            <a:pt x="0" y="0"/>
                          </a:moveTo>
                          <a:lnTo>
                            <a:pt x="22" y="11"/>
                          </a:lnTo>
                          <a:lnTo>
                            <a:pt x="44" y="20"/>
                          </a:lnTo>
                          <a:lnTo>
                            <a:pt x="66" y="30"/>
                          </a:lnTo>
                          <a:lnTo>
                            <a:pt x="91" y="37"/>
                          </a:lnTo>
                          <a:lnTo>
                            <a:pt x="113" y="47"/>
                          </a:lnTo>
                          <a:lnTo>
                            <a:pt x="135" y="55"/>
                          </a:lnTo>
                          <a:lnTo>
                            <a:pt x="161" y="64"/>
                          </a:lnTo>
                          <a:lnTo>
                            <a:pt x="183" y="70"/>
                          </a:lnTo>
                          <a:lnTo>
                            <a:pt x="186" y="404"/>
                          </a:lnTo>
                          <a:lnTo>
                            <a:pt x="164" y="397"/>
                          </a:lnTo>
                          <a:lnTo>
                            <a:pt x="139" y="393"/>
                          </a:lnTo>
                          <a:lnTo>
                            <a:pt x="117" y="387"/>
                          </a:lnTo>
                          <a:lnTo>
                            <a:pt x="95" y="380"/>
                          </a:lnTo>
                          <a:lnTo>
                            <a:pt x="75" y="373"/>
                          </a:lnTo>
                          <a:lnTo>
                            <a:pt x="53" y="367"/>
                          </a:lnTo>
                          <a:lnTo>
                            <a:pt x="27" y="361"/>
                          </a:lnTo>
                          <a:lnTo>
                            <a:pt x="5" y="353"/>
                          </a:lnTo>
                          <a:lnTo>
                            <a:pt x="0" y="0"/>
                          </a:lnTo>
                          <a:close/>
                        </a:path>
                      </a:pathLst>
                    </a:custGeom>
                    <a:solidFill>
                      <a:srgbClr val="CEDDFF"/>
                    </a:solidFill>
                    <a:ln w="9525">
                      <a:noFill/>
                      <a:round/>
                      <a:headEnd/>
                      <a:tailEnd/>
                    </a:ln>
                  </p:spPr>
                  <p:txBody>
                    <a:bodyPr/>
                    <a:lstStyle/>
                    <a:p>
                      <a:endParaRPr lang="en-US" dirty="0"/>
                    </a:p>
                  </p:txBody>
                </p:sp>
                <p:sp>
                  <p:nvSpPr>
                    <p:cNvPr id="220258" name="Freeform 98"/>
                    <p:cNvSpPr>
                      <a:spLocks/>
                    </p:cNvSpPr>
                    <p:nvPr/>
                  </p:nvSpPr>
                  <p:spPr bwMode="auto">
                    <a:xfrm rot="20388326" flipH="1">
                      <a:off x="2728" y="2050"/>
                      <a:ext cx="87" cy="200"/>
                    </a:xfrm>
                    <a:custGeom>
                      <a:avLst/>
                      <a:gdLst/>
                      <a:ahLst/>
                      <a:cxnLst>
                        <a:cxn ang="0">
                          <a:pos x="0" y="0"/>
                        </a:cxn>
                        <a:cxn ang="0">
                          <a:pos x="22" y="14"/>
                        </a:cxn>
                        <a:cxn ang="0">
                          <a:pos x="44" y="23"/>
                        </a:cxn>
                        <a:cxn ang="0">
                          <a:pos x="64" y="37"/>
                        </a:cxn>
                        <a:cxn ang="0">
                          <a:pos x="89" y="46"/>
                        </a:cxn>
                        <a:cxn ang="0">
                          <a:pos x="111" y="57"/>
                        </a:cxn>
                        <a:cxn ang="0">
                          <a:pos x="133" y="66"/>
                        </a:cxn>
                        <a:cxn ang="0">
                          <a:pos x="159" y="76"/>
                        </a:cxn>
                        <a:cxn ang="0">
                          <a:pos x="180" y="87"/>
                        </a:cxn>
                        <a:cxn ang="0">
                          <a:pos x="184" y="426"/>
                        </a:cxn>
                        <a:cxn ang="0">
                          <a:pos x="164" y="419"/>
                        </a:cxn>
                        <a:cxn ang="0">
                          <a:pos x="137" y="413"/>
                        </a:cxn>
                        <a:cxn ang="0">
                          <a:pos x="116" y="407"/>
                        </a:cxn>
                        <a:cxn ang="0">
                          <a:pos x="94" y="396"/>
                        </a:cxn>
                        <a:cxn ang="0">
                          <a:pos x="69" y="390"/>
                        </a:cxn>
                        <a:cxn ang="0">
                          <a:pos x="47" y="379"/>
                        </a:cxn>
                        <a:cxn ang="0">
                          <a:pos x="25" y="373"/>
                        </a:cxn>
                        <a:cxn ang="0">
                          <a:pos x="3" y="364"/>
                        </a:cxn>
                        <a:cxn ang="0">
                          <a:pos x="0" y="0"/>
                        </a:cxn>
                      </a:cxnLst>
                      <a:rect l="0" t="0" r="r" b="b"/>
                      <a:pathLst>
                        <a:path w="184" h="426">
                          <a:moveTo>
                            <a:pt x="0" y="0"/>
                          </a:moveTo>
                          <a:lnTo>
                            <a:pt x="22" y="14"/>
                          </a:lnTo>
                          <a:lnTo>
                            <a:pt x="44" y="23"/>
                          </a:lnTo>
                          <a:lnTo>
                            <a:pt x="64" y="37"/>
                          </a:lnTo>
                          <a:lnTo>
                            <a:pt x="89" y="46"/>
                          </a:lnTo>
                          <a:lnTo>
                            <a:pt x="111" y="57"/>
                          </a:lnTo>
                          <a:lnTo>
                            <a:pt x="133" y="66"/>
                          </a:lnTo>
                          <a:lnTo>
                            <a:pt x="159" y="76"/>
                          </a:lnTo>
                          <a:lnTo>
                            <a:pt x="180" y="87"/>
                          </a:lnTo>
                          <a:lnTo>
                            <a:pt x="184" y="426"/>
                          </a:lnTo>
                          <a:lnTo>
                            <a:pt x="164" y="419"/>
                          </a:lnTo>
                          <a:lnTo>
                            <a:pt x="137" y="413"/>
                          </a:lnTo>
                          <a:lnTo>
                            <a:pt x="116" y="407"/>
                          </a:lnTo>
                          <a:lnTo>
                            <a:pt x="94" y="396"/>
                          </a:lnTo>
                          <a:lnTo>
                            <a:pt x="69" y="390"/>
                          </a:lnTo>
                          <a:lnTo>
                            <a:pt x="47" y="379"/>
                          </a:lnTo>
                          <a:lnTo>
                            <a:pt x="25" y="373"/>
                          </a:lnTo>
                          <a:lnTo>
                            <a:pt x="3" y="364"/>
                          </a:lnTo>
                          <a:lnTo>
                            <a:pt x="0" y="0"/>
                          </a:lnTo>
                          <a:close/>
                        </a:path>
                      </a:pathLst>
                    </a:custGeom>
                    <a:solidFill>
                      <a:srgbClr val="D3E2FF"/>
                    </a:solidFill>
                    <a:ln w="9525">
                      <a:noFill/>
                      <a:round/>
                      <a:headEnd/>
                      <a:tailEnd/>
                    </a:ln>
                  </p:spPr>
                  <p:txBody>
                    <a:bodyPr/>
                    <a:lstStyle/>
                    <a:p>
                      <a:endParaRPr lang="en-US" dirty="0"/>
                    </a:p>
                  </p:txBody>
                </p:sp>
                <p:sp>
                  <p:nvSpPr>
                    <p:cNvPr id="220259" name="Freeform 99"/>
                    <p:cNvSpPr>
                      <a:spLocks/>
                    </p:cNvSpPr>
                    <p:nvPr/>
                  </p:nvSpPr>
                  <p:spPr bwMode="auto">
                    <a:xfrm rot="20388326" flipH="1">
                      <a:off x="2761" y="2009"/>
                      <a:ext cx="87" cy="216"/>
                    </a:xfrm>
                    <a:custGeom>
                      <a:avLst/>
                      <a:gdLst/>
                      <a:ahLst/>
                      <a:cxnLst>
                        <a:cxn ang="0">
                          <a:pos x="0" y="0"/>
                        </a:cxn>
                        <a:cxn ang="0">
                          <a:pos x="22" y="13"/>
                        </a:cxn>
                        <a:cxn ang="0">
                          <a:pos x="44" y="31"/>
                        </a:cxn>
                        <a:cxn ang="0">
                          <a:pos x="66" y="43"/>
                        </a:cxn>
                        <a:cxn ang="0">
                          <a:pos x="87" y="57"/>
                        </a:cxn>
                        <a:cxn ang="0">
                          <a:pos x="108" y="69"/>
                        </a:cxn>
                        <a:cxn ang="0">
                          <a:pos x="135" y="83"/>
                        </a:cxn>
                        <a:cxn ang="0">
                          <a:pos x="155" y="97"/>
                        </a:cxn>
                        <a:cxn ang="0">
                          <a:pos x="180" y="106"/>
                        </a:cxn>
                        <a:cxn ang="0">
                          <a:pos x="185" y="459"/>
                        </a:cxn>
                        <a:cxn ang="0">
                          <a:pos x="163" y="450"/>
                        </a:cxn>
                        <a:cxn ang="0">
                          <a:pos x="138" y="439"/>
                        </a:cxn>
                        <a:cxn ang="0">
                          <a:pos x="116" y="430"/>
                        </a:cxn>
                        <a:cxn ang="0">
                          <a:pos x="94" y="419"/>
                        </a:cxn>
                        <a:cxn ang="0">
                          <a:pos x="69" y="413"/>
                        </a:cxn>
                        <a:cxn ang="0">
                          <a:pos x="47" y="404"/>
                        </a:cxn>
                        <a:cxn ang="0">
                          <a:pos x="25" y="393"/>
                        </a:cxn>
                        <a:cxn ang="0">
                          <a:pos x="3" y="383"/>
                        </a:cxn>
                        <a:cxn ang="0">
                          <a:pos x="0" y="0"/>
                        </a:cxn>
                      </a:cxnLst>
                      <a:rect l="0" t="0" r="r" b="b"/>
                      <a:pathLst>
                        <a:path w="185" h="459">
                          <a:moveTo>
                            <a:pt x="0" y="0"/>
                          </a:moveTo>
                          <a:lnTo>
                            <a:pt x="22" y="13"/>
                          </a:lnTo>
                          <a:lnTo>
                            <a:pt x="44" y="31"/>
                          </a:lnTo>
                          <a:lnTo>
                            <a:pt x="66" y="43"/>
                          </a:lnTo>
                          <a:lnTo>
                            <a:pt x="87" y="57"/>
                          </a:lnTo>
                          <a:lnTo>
                            <a:pt x="108" y="69"/>
                          </a:lnTo>
                          <a:lnTo>
                            <a:pt x="135" y="83"/>
                          </a:lnTo>
                          <a:lnTo>
                            <a:pt x="155" y="97"/>
                          </a:lnTo>
                          <a:lnTo>
                            <a:pt x="180" y="106"/>
                          </a:lnTo>
                          <a:lnTo>
                            <a:pt x="185" y="459"/>
                          </a:lnTo>
                          <a:lnTo>
                            <a:pt x="163" y="450"/>
                          </a:lnTo>
                          <a:lnTo>
                            <a:pt x="138" y="439"/>
                          </a:lnTo>
                          <a:lnTo>
                            <a:pt x="116" y="430"/>
                          </a:lnTo>
                          <a:lnTo>
                            <a:pt x="94" y="419"/>
                          </a:lnTo>
                          <a:lnTo>
                            <a:pt x="69" y="413"/>
                          </a:lnTo>
                          <a:lnTo>
                            <a:pt x="47" y="404"/>
                          </a:lnTo>
                          <a:lnTo>
                            <a:pt x="25" y="393"/>
                          </a:lnTo>
                          <a:lnTo>
                            <a:pt x="3" y="383"/>
                          </a:lnTo>
                          <a:lnTo>
                            <a:pt x="0" y="0"/>
                          </a:lnTo>
                          <a:close/>
                        </a:path>
                      </a:pathLst>
                    </a:custGeom>
                    <a:solidFill>
                      <a:srgbClr val="D8E5FF"/>
                    </a:solidFill>
                    <a:ln w="9525">
                      <a:noFill/>
                      <a:round/>
                      <a:headEnd/>
                      <a:tailEnd/>
                    </a:ln>
                  </p:spPr>
                  <p:txBody>
                    <a:bodyPr/>
                    <a:lstStyle/>
                    <a:p>
                      <a:endParaRPr lang="en-US" dirty="0"/>
                    </a:p>
                  </p:txBody>
                </p:sp>
                <p:sp>
                  <p:nvSpPr>
                    <p:cNvPr id="220260" name="Freeform 100"/>
                    <p:cNvSpPr>
                      <a:spLocks/>
                    </p:cNvSpPr>
                    <p:nvPr/>
                  </p:nvSpPr>
                  <p:spPr bwMode="auto">
                    <a:xfrm rot="20388326" flipH="1">
                      <a:off x="2793" y="1962"/>
                      <a:ext cx="89" cy="232"/>
                    </a:xfrm>
                    <a:custGeom>
                      <a:avLst/>
                      <a:gdLst/>
                      <a:ahLst/>
                      <a:cxnLst>
                        <a:cxn ang="0">
                          <a:pos x="0" y="0"/>
                        </a:cxn>
                        <a:cxn ang="0">
                          <a:pos x="22" y="17"/>
                        </a:cxn>
                        <a:cxn ang="0">
                          <a:pos x="44" y="34"/>
                        </a:cxn>
                        <a:cxn ang="0">
                          <a:pos x="66" y="49"/>
                        </a:cxn>
                        <a:cxn ang="0">
                          <a:pos x="91" y="66"/>
                        </a:cxn>
                        <a:cxn ang="0">
                          <a:pos x="113" y="83"/>
                        </a:cxn>
                        <a:cxn ang="0">
                          <a:pos x="139" y="96"/>
                        </a:cxn>
                        <a:cxn ang="0">
                          <a:pos x="161" y="113"/>
                        </a:cxn>
                        <a:cxn ang="0">
                          <a:pos x="186" y="130"/>
                        </a:cxn>
                        <a:cxn ang="0">
                          <a:pos x="189" y="494"/>
                        </a:cxn>
                        <a:cxn ang="0">
                          <a:pos x="167" y="483"/>
                        </a:cxn>
                        <a:cxn ang="0">
                          <a:pos x="142" y="474"/>
                        </a:cxn>
                        <a:cxn ang="0">
                          <a:pos x="120" y="463"/>
                        </a:cxn>
                        <a:cxn ang="0">
                          <a:pos x="98" y="450"/>
                        </a:cxn>
                        <a:cxn ang="0">
                          <a:pos x="73" y="439"/>
                        </a:cxn>
                        <a:cxn ang="0">
                          <a:pos x="51" y="427"/>
                        </a:cxn>
                        <a:cxn ang="0">
                          <a:pos x="29" y="416"/>
                        </a:cxn>
                        <a:cxn ang="0">
                          <a:pos x="7" y="402"/>
                        </a:cxn>
                        <a:cxn ang="0">
                          <a:pos x="0" y="0"/>
                        </a:cxn>
                      </a:cxnLst>
                      <a:rect l="0" t="0" r="r" b="b"/>
                      <a:pathLst>
                        <a:path w="189" h="494">
                          <a:moveTo>
                            <a:pt x="0" y="0"/>
                          </a:moveTo>
                          <a:lnTo>
                            <a:pt x="22" y="17"/>
                          </a:lnTo>
                          <a:lnTo>
                            <a:pt x="44" y="34"/>
                          </a:lnTo>
                          <a:lnTo>
                            <a:pt x="66" y="49"/>
                          </a:lnTo>
                          <a:lnTo>
                            <a:pt x="91" y="66"/>
                          </a:lnTo>
                          <a:lnTo>
                            <a:pt x="113" y="83"/>
                          </a:lnTo>
                          <a:lnTo>
                            <a:pt x="139" y="96"/>
                          </a:lnTo>
                          <a:lnTo>
                            <a:pt x="161" y="113"/>
                          </a:lnTo>
                          <a:lnTo>
                            <a:pt x="186" y="130"/>
                          </a:lnTo>
                          <a:lnTo>
                            <a:pt x="189" y="494"/>
                          </a:lnTo>
                          <a:lnTo>
                            <a:pt x="167" y="483"/>
                          </a:lnTo>
                          <a:lnTo>
                            <a:pt x="142" y="474"/>
                          </a:lnTo>
                          <a:lnTo>
                            <a:pt x="120" y="463"/>
                          </a:lnTo>
                          <a:lnTo>
                            <a:pt x="98" y="450"/>
                          </a:lnTo>
                          <a:lnTo>
                            <a:pt x="73" y="439"/>
                          </a:lnTo>
                          <a:lnTo>
                            <a:pt x="51" y="427"/>
                          </a:lnTo>
                          <a:lnTo>
                            <a:pt x="29" y="416"/>
                          </a:lnTo>
                          <a:lnTo>
                            <a:pt x="7" y="402"/>
                          </a:lnTo>
                          <a:lnTo>
                            <a:pt x="0" y="0"/>
                          </a:lnTo>
                          <a:close/>
                        </a:path>
                      </a:pathLst>
                    </a:custGeom>
                    <a:solidFill>
                      <a:srgbClr val="DDE8FF"/>
                    </a:solidFill>
                    <a:ln w="9525">
                      <a:noFill/>
                      <a:round/>
                      <a:headEnd/>
                      <a:tailEnd/>
                    </a:ln>
                  </p:spPr>
                  <p:txBody>
                    <a:bodyPr/>
                    <a:lstStyle/>
                    <a:p>
                      <a:endParaRPr lang="en-US" dirty="0"/>
                    </a:p>
                  </p:txBody>
                </p:sp>
                <p:sp>
                  <p:nvSpPr>
                    <p:cNvPr id="220261" name="Freeform 101"/>
                    <p:cNvSpPr>
                      <a:spLocks/>
                    </p:cNvSpPr>
                    <p:nvPr/>
                  </p:nvSpPr>
                  <p:spPr bwMode="auto">
                    <a:xfrm rot="20388326" flipH="1">
                      <a:off x="2822" y="1906"/>
                      <a:ext cx="89" cy="256"/>
                    </a:xfrm>
                    <a:custGeom>
                      <a:avLst/>
                      <a:gdLst/>
                      <a:ahLst/>
                      <a:cxnLst>
                        <a:cxn ang="0">
                          <a:pos x="0" y="0"/>
                        </a:cxn>
                        <a:cxn ang="0">
                          <a:pos x="22" y="23"/>
                        </a:cxn>
                        <a:cxn ang="0">
                          <a:pos x="44" y="43"/>
                        </a:cxn>
                        <a:cxn ang="0">
                          <a:pos x="66" y="64"/>
                        </a:cxn>
                        <a:cxn ang="0">
                          <a:pos x="88" y="84"/>
                        </a:cxn>
                        <a:cxn ang="0">
                          <a:pos x="110" y="104"/>
                        </a:cxn>
                        <a:cxn ang="0">
                          <a:pos x="135" y="124"/>
                        </a:cxn>
                        <a:cxn ang="0">
                          <a:pos x="160" y="143"/>
                        </a:cxn>
                        <a:cxn ang="0">
                          <a:pos x="186" y="160"/>
                        </a:cxn>
                        <a:cxn ang="0">
                          <a:pos x="189" y="543"/>
                        </a:cxn>
                        <a:cxn ang="0">
                          <a:pos x="167" y="533"/>
                        </a:cxn>
                        <a:cxn ang="0">
                          <a:pos x="142" y="520"/>
                        </a:cxn>
                        <a:cxn ang="0">
                          <a:pos x="120" y="506"/>
                        </a:cxn>
                        <a:cxn ang="0">
                          <a:pos x="98" y="492"/>
                        </a:cxn>
                        <a:cxn ang="0">
                          <a:pos x="73" y="480"/>
                        </a:cxn>
                        <a:cxn ang="0">
                          <a:pos x="51" y="466"/>
                        </a:cxn>
                        <a:cxn ang="0">
                          <a:pos x="29" y="449"/>
                        </a:cxn>
                        <a:cxn ang="0">
                          <a:pos x="7" y="437"/>
                        </a:cxn>
                        <a:cxn ang="0">
                          <a:pos x="0" y="0"/>
                        </a:cxn>
                      </a:cxnLst>
                      <a:rect l="0" t="0" r="r" b="b"/>
                      <a:pathLst>
                        <a:path w="189" h="543">
                          <a:moveTo>
                            <a:pt x="0" y="0"/>
                          </a:moveTo>
                          <a:lnTo>
                            <a:pt x="22" y="23"/>
                          </a:lnTo>
                          <a:lnTo>
                            <a:pt x="44" y="43"/>
                          </a:lnTo>
                          <a:lnTo>
                            <a:pt x="66" y="64"/>
                          </a:lnTo>
                          <a:lnTo>
                            <a:pt x="88" y="84"/>
                          </a:lnTo>
                          <a:lnTo>
                            <a:pt x="110" y="104"/>
                          </a:lnTo>
                          <a:lnTo>
                            <a:pt x="135" y="124"/>
                          </a:lnTo>
                          <a:lnTo>
                            <a:pt x="160" y="143"/>
                          </a:lnTo>
                          <a:lnTo>
                            <a:pt x="186" y="160"/>
                          </a:lnTo>
                          <a:lnTo>
                            <a:pt x="189" y="543"/>
                          </a:lnTo>
                          <a:lnTo>
                            <a:pt x="167" y="533"/>
                          </a:lnTo>
                          <a:lnTo>
                            <a:pt x="142" y="520"/>
                          </a:lnTo>
                          <a:lnTo>
                            <a:pt x="120" y="506"/>
                          </a:lnTo>
                          <a:lnTo>
                            <a:pt x="98" y="492"/>
                          </a:lnTo>
                          <a:lnTo>
                            <a:pt x="73" y="480"/>
                          </a:lnTo>
                          <a:lnTo>
                            <a:pt x="51" y="466"/>
                          </a:lnTo>
                          <a:lnTo>
                            <a:pt x="29" y="449"/>
                          </a:lnTo>
                          <a:lnTo>
                            <a:pt x="7" y="437"/>
                          </a:lnTo>
                          <a:lnTo>
                            <a:pt x="0" y="0"/>
                          </a:lnTo>
                          <a:close/>
                        </a:path>
                      </a:pathLst>
                    </a:custGeom>
                    <a:solidFill>
                      <a:srgbClr val="E2EDFF"/>
                    </a:solidFill>
                    <a:ln w="9525">
                      <a:noFill/>
                      <a:round/>
                      <a:headEnd/>
                      <a:tailEnd/>
                    </a:ln>
                  </p:spPr>
                  <p:txBody>
                    <a:bodyPr/>
                    <a:lstStyle/>
                    <a:p>
                      <a:endParaRPr lang="en-US" dirty="0"/>
                    </a:p>
                  </p:txBody>
                </p:sp>
                <p:sp>
                  <p:nvSpPr>
                    <p:cNvPr id="220262" name="Freeform 102"/>
                    <p:cNvSpPr>
                      <a:spLocks/>
                    </p:cNvSpPr>
                    <p:nvPr/>
                  </p:nvSpPr>
                  <p:spPr bwMode="auto">
                    <a:xfrm rot="20388326" flipH="1">
                      <a:off x="2855" y="1872"/>
                      <a:ext cx="88" cy="253"/>
                    </a:xfrm>
                    <a:custGeom>
                      <a:avLst/>
                      <a:gdLst/>
                      <a:ahLst/>
                      <a:cxnLst>
                        <a:cxn ang="0">
                          <a:pos x="179" y="136"/>
                        </a:cxn>
                        <a:cxn ang="0">
                          <a:pos x="161" y="119"/>
                        </a:cxn>
                        <a:cxn ang="0">
                          <a:pos x="142" y="103"/>
                        </a:cxn>
                        <a:cxn ang="0">
                          <a:pos x="129" y="86"/>
                        </a:cxn>
                        <a:cxn ang="0">
                          <a:pos x="110" y="69"/>
                        </a:cxn>
                        <a:cxn ang="0">
                          <a:pos x="95" y="52"/>
                        </a:cxn>
                        <a:cxn ang="0">
                          <a:pos x="78" y="37"/>
                        </a:cxn>
                        <a:cxn ang="0">
                          <a:pos x="63" y="17"/>
                        </a:cxn>
                        <a:cxn ang="0">
                          <a:pos x="48" y="0"/>
                        </a:cxn>
                        <a:cxn ang="0">
                          <a:pos x="48" y="323"/>
                        </a:cxn>
                        <a:cxn ang="0">
                          <a:pos x="0" y="295"/>
                        </a:cxn>
                        <a:cxn ang="0">
                          <a:pos x="0" y="419"/>
                        </a:cxn>
                        <a:cxn ang="0">
                          <a:pos x="22" y="436"/>
                        </a:cxn>
                        <a:cxn ang="0">
                          <a:pos x="44" y="453"/>
                        </a:cxn>
                        <a:cxn ang="0">
                          <a:pos x="66" y="466"/>
                        </a:cxn>
                        <a:cxn ang="0">
                          <a:pos x="91" y="483"/>
                        </a:cxn>
                        <a:cxn ang="0">
                          <a:pos x="113" y="495"/>
                        </a:cxn>
                        <a:cxn ang="0">
                          <a:pos x="139" y="512"/>
                        </a:cxn>
                        <a:cxn ang="0">
                          <a:pos x="161" y="526"/>
                        </a:cxn>
                        <a:cxn ang="0">
                          <a:pos x="186" y="538"/>
                        </a:cxn>
                        <a:cxn ang="0">
                          <a:pos x="179" y="136"/>
                        </a:cxn>
                      </a:cxnLst>
                      <a:rect l="0" t="0" r="r" b="b"/>
                      <a:pathLst>
                        <a:path w="186" h="538">
                          <a:moveTo>
                            <a:pt x="179" y="136"/>
                          </a:moveTo>
                          <a:lnTo>
                            <a:pt x="161" y="119"/>
                          </a:lnTo>
                          <a:lnTo>
                            <a:pt x="142" y="103"/>
                          </a:lnTo>
                          <a:lnTo>
                            <a:pt x="129" y="86"/>
                          </a:lnTo>
                          <a:lnTo>
                            <a:pt x="110" y="69"/>
                          </a:lnTo>
                          <a:lnTo>
                            <a:pt x="95" y="52"/>
                          </a:lnTo>
                          <a:lnTo>
                            <a:pt x="78" y="37"/>
                          </a:lnTo>
                          <a:lnTo>
                            <a:pt x="63" y="17"/>
                          </a:lnTo>
                          <a:lnTo>
                            <a:pt x="48" y="0"/>
                          </a:lnTo>
                          <a:lnTo>
                            <a:pt x="48" y="323"/>
                          </a:lnTo>
                          <a:lnTo>
                            <a:pt x="0" y="295"/>
                          </a:lnTo>
                          <a:lnTo>
                            <a:pt x="0" y="419"/>
                          </a:lnTo>
                          <a:lnTo>
                            <a:pt x="22" y="436"/>
                          </a:lnTo>
                          <a:lnTo>
                            <a:pt x="44" y="453"/>
                          </a:lnTo>
                          <a:lnTo>
                            <a:pt x="66" y="466"/>
                          </a:lnTo>
                          <a:lnTo>
                            <a:pt x="91" y="483"/>
                          </a:lnTo>
                          <a:lnTo>
                            <a:pt x="113" y="495"/>
                          </a:lnTo>
                          <a:lnTo>
                            <a:pt x="139" y="512"/>
                          </a:lnTo>
                          <a:lnTo>
                            <a:pt x="161" y="526"/>
                          </a:lnTo>
                          <a:lnTo>
                            <a:pt x="186" y="538"/>
                          </a:lnTo>
                          <a:lnTo>
                            <a:pt x="179" y="136"/>
                          </a:lnTo>
                          <a:close/>
                        </a:path>
                      </a:pathLst>
                    </a:custGeom>
                    <a:solidFill>
                      <a:srgbClr val="E8EFFF"/>
                    </a:solidFill>
                    <a:ln w="9525">
                      <a:noFill/>
                      <a:round/>
                      <a:headEnd/>
                      <a:tailEnd/>
                    </a:ln>
                  </p:spPr>
                  <p:txBody>
                    <a:bodyPr/>
                    <a:lstStyle/>
                    <a:p>
                      <a:endParaRPr lang="en-US" dirty="0"/>
                    </a:p>
                  </p:txBody>
                </p:sp>
                <p:sp>
                  <p:nvSpPr>
                    <p:cNvPr id="220263" name="Freeform 103"/>
                    <p:cNvSpPr>
                      <a:spLocks/>
                    </p:cNvSpPr>
                    <p:nvPr/>
                  </p:nvSpPr>
                  <p:spPr bwMode="auto">
                    <a:xfrm rot="20388326" flipH="1">
                      <a:off x="2891" y="1858"/>
                      <a:ext cx="86" cy="227"/>
                    </a:xfrm>
                    <a:custGeom>
                      <a:avLst/>
                      <a:gdLst/>
                      <a:ahLst/>
                      <a:cxnLst>
                        <a:cxn ang="0">
                          <a:pos x="177" y="46"/>
                        </a:cxn>
                        <a:cxn ang="0">
                          <a:pos x="167" y="37"/>
                        </a:cxn>
                        <a:cxn ang="0">
                          <a:pos x="159" y="23"/>
                        </a:cxn>
                        <a:cxn ang="0">
                          <a:pos x="148" y="12"/>
                        </a:cxn>
                        <a:cxn ang="0">
                          <a:pos x="137" y="0"/>
                        </a:cxn>
                        <a:cxn ang="0">
                          <a:pos x="137" y="323"/>
                        </a:cxn>
                        <a:cxn ang="0">
                          <a:pos x="0" y="246"/>
                        </a:cxn>
                        <a:cxn ang="0">
                          <a:pos x="0" y="342"/>
                        </a:cxn>
                        <a:cxn ang="0">
                          <a:pos x="22" y="362"/>
                        </a:cxn>
                        <a:cxn ang="0">
                          <a:pos x="44" y="379"/>
                        </a:cxn>
                        <a:cxn ang="0">
                          <a:pos x="64" y="396"/>
                        </a:cxn>
                        <a:cxn ang="0">
                          <a:pos x="89" y="416"/>
                        </a:cxn>
                        <a:cxn ang="0">
                          <a:pos x="111" y="433"/>
                        </a:cxn>
                        <a:cxn ang="0">
                          <a:pos x="137" y="449"/>
                        </a:cxn>
                        <a:cxn ang="0">
                          <a:pos x="159" y="466"/>
                        </a:cxn>
                        <a:cxn ang="0">
                          <a:pos x="184" y="483"/>
                        </a:cxn>
                        <a:cxn ang="0">
                          <a:pos x="177" y="46"/>
                        </a:cxn>
                      </a:cxnLst>
                      <a:rect l="0" t="0" r="r" b="b"/>
                      <a:pathLst>
                        <a:path w="184" h="483">
                          <a:moveTo>
                            <a:pt x="177" y="46"/>
                          </a:moveTo>
                          <a:lnTo>
                            <a:pt x="167" y="37"/>
                          </a:lnTo>
                          <a:lnTo>
                            <a:pt x="159" y="23"/>
                          </a:lnTo>
                          <a:lnTo>
                            <a:pt x="148" y="12"/>
                          </a:lnTo>
                          <a:lnTo>
                            <a:pt x="137" y="0"/>
                          </a:lnTo>
                          <a:lnTo>
                            <a:pt x="137" y="323"/>
                          </a:lnTo>
                          <a:lnTo>
                            <a:pt x="0" y="246"/>
                          </a:lnTo>
                          <a:lnTo>
                            <a:pt x="0" y="342"/>
                          </a:lnTo>
                          <a:lnTo>
                            <a:pt x="22" y="362"/>
                          </a:lnTo>
                          <a:lnTo>
                            <a:pt x="44" y="379"/>
                          </a:lnTo>
                          <a:lnTo>
                            <a:pt x="64" y="396"/>
                          </a:lnTo>
                          <a:lnTo>
                            <a:pt x="89" y="416"/>
                          </a:lnTo>
                          <a:lnTo>
                            <a:pt x="111" y="433"/>
                          </a:lnTo>
                          <a:lnTo>
                            <a:pt x="137" y="449"/>
                          </a:lnTo>
                          <a:lnTo>
                            <a:pt x="159" y="466"/>
                          </a:lnTo>
                          <a:lnTo>
                            <a:pt x="184" y="483"/>
                          </a:lnTo>
                          <a:lnTo>
                            <a:pt x="177" y="46"/>
                          </a:lnTo>
                          <a:close/>
                        </a:path>
                      </a:pathLst>
                    </a:custGeom>
                    <a:solidFill>
                      <a:srgbClr val="EFF4FF"/>
                    </a:solidFill>
                    <a:ln w="9525">
                      <a:noFill/>
                      <a:round/>
                      <a:headEnd/>
                      <a:tailEnd/>
                    </a:ln>
                  </p:spPr>
                  <p:txBody>
                    <a:bodyPr/>
                    <a:lstStyle/>
                    <a:p>
                      <a:endParaRPr lang="en-US" dirty="0"/>
                    </a:p>
                  </p:txBody>
                </p:sp>
                <p:sp>
                  <p:nvSpPr>
                    <p:cNvPr id="220264" name="Freeform 104"/>
                    <p:cNvSpPr>
                      <a:spLocks/>
                    </p:cNvSpPr>
                    <p:nvPr/>
                  </p:nvSpPr>
                  <p:spPr bwMode="auto">
                    <a:xfrm rot="20388326" flipH="1">
                      <a:off x="2944" y="1934"/>
                      <a:ext cx="84" cy="104"/>
                    </a:xfrm>
                    <a:custGeom>
                      <a:avLst/>
                      <a:gdLst/>
                      <a:ahLst/>
                      <a:cxnLst>
                        <a:cxn ang="0">
                          <a:pos x="0" y="0"/>
                        </a:cxn>
                        <a:cxn ang="0">
                          <a:pos x="180" y="96"/>
                        </a:cxn>
                        <a:cxn ang="0">
                          <a:pos x="180" y="220"/>
                        </a:cxn>
                        <a:cxn ang="0">
                          <a:pos x="155" y="200"/>
                        </a:cxn>
                        <a:cxn ang="0">
                          <a:pos x="135" y="180"/>
                        </a:cxn>
                        <a:cxn ang="0">
                          <a:pos x="108" y="157"/>
                        </a:cxn>
                        <a:cxn ang="0">
                          <a:pos x="88" y="137"/>
                        </a:cxn>
                        <a:cxn ang="0">
                          <a:pos x="66" y="116"/>
                        </a:cxn>
                        <a:cxn ang="0">
                          <a:pos x="44" y="96"/>
                        </a:cxn>
                        <a:cxn ang="0">
                          <a:pos x="22" y="76"/>
                        </a:cxn>
                        <a:cxn ang="0">
                          <a:pos x="0" y="53"/>
                        </a:cxn>
                        <a:cxn ang="0">
                          <a:pos x="0" y="0"/>
                        </a:cxn>
                      </a:cxnLst>
                      <a:rect l="0" t="0" r="r" b="b"/>
                      <a:pathLst>
                        <a:path w="180" h="220">
                          <a:moveTo>
                            <a:pt x="0" y="0"/>
                          </a:moveTo>
                          <a:lnTo>
                            <a:pt x="180" y="96"/>
                          </a:lnTo>
                          <a:lnTo>
                            <a:pt x="180" y="220"/>
                          </a:lnTo>
                          <a:lnTo>
                            <a:pt x="155" y="200"/>
                          </a:lnTo>
                          <a:lnTo>
                            <a:pt x="135" y="180"/>
                          </a:lnTo>
                          <a:lnTo>
                            <a:pt x="108" y="157"/>
                          </a:lnTo>
                          <a:lnTo>
                            <a:pt x="88" y="137"/>
                          </a:lnTo>
                          <a:lnTo>
                            <a:pt x="66" y="116"/>
                          </a:lnTo>
                          <a:lnTo>
                            <a:pt x="44" y="96"/>
                          </a:lnTo>
                          <a:lnTo>
                            <a:pt x="22" y="76"/>
                          </a:lnTo>
                          <a:lnTo>
                            <a:pt x="0" y="53"/>
                          </a:lnTo>
                          <a:lnTo>
                            <a:pt x="0" y="0"/>
                          </a:lnTo>
                          <a:close/>
                        </a:path>
                      </a:pathLst>
                    </a:custGeom>
                    <a:solidFill>
                      <a:srgbClr val="F4F7FF"/>
                    </a:solidFill>
                    <a:ln w="9525">
                      <a:noFill/>
                      <a:round/>
                      <a:headEnd/>
                      <a:tailEnd/>
                    </a:ln>
                  </p:spPr>
                  <p:txBody>
                    <a:bodyPr/>
                    <a:lstStyle/>
                    <a:p>
                      <a:endParaRPr lang="en-US" dirty="0"/>
                    </a:p>
                  </p:txBody>
                </p:sp>
                <p:sp>
                  <p:nvSpPr>
                    <p:cNvPr id="220265" name="Freeform 105"/>
                    <p:cNvSpPr>
                      <a:spLocks/>
                    </p:cNvSpPr>
                    <p:nvPr/>
                  </p:nvSpPr>
                  <p:spPr bwMode="auto">
                    <a:xfrm rot="20388326" flipH="1">
                      <a:off x="2973" y="1901"/>
                      <a:ext cx="83" cy="89"/>
                    </a:xfrm>
                    <a:custGeom>
                      <a:avLst/>
                      <a:gdLst/>
                      <a:ahLst/>
                      <a:cxnLst>
                        <a:cxn ang="0">
                          <a:pos x="176" y="93"/>
                        </a:cxn>
                        <a:cxn ang="0">
                          <a:pos x="0" y="0"/>
                        </a:cxn>
                        <a:cxn ang="0">
                          <a:pos x="19" y="26"/>
                        </a:cxn>
                        <a:cxn ang="0">
                          <a:pos x="41" y="49"/>
                        </a:cxn>
                        <a:cxn ang="0">
                          <a:pos x="63" y="76"/>
                        </a:cxn>
                        <a:cxn ang="0">
                          <a:pos x="85" y="99"/>
                        </a:cxn>
                        <a:cxn ang="0">
                          <a:pos x="107" y="122"/>
                        </a:cxn>
                        <a:cxn ang="0">
                          <a:pos x="129" y="142"/>
                        </a:cxn>
                        <a:cxn ang="0">
                          <a:pos x="154" y="166"/>
                        </a:cxn>
                        <a:cxn ang="0">
                          <a:pos x="176" y="189"/>
                        </a:cxn>
                        <a:cxn ang="0">
                          <a:pos x="176" y="93"/>
                        </a:cxn>
                      </a:cxnLst>
                      <a:rect l="0" t="0" r="r" b="b"/>
                      <a:pathLst>
                        <a:path w="176" h="189">
                          <a:moveTo>
                            <a:pt x="176" y="93"/>
                          </a:moveTo>
                          <a:lnTo>
                            <a:pt x="0" y="0"/>
                          </a:lnTo>
                          <a:lnTo>
                            <a:pt x="19" y="26"/>
                          </a:lnTo>
                          <a:lnTo>
                            <a:pt x="41" y="49"/>
                          </a:lnTo>
                          <a:lnTo>
                            <a:pt x="63" y="76"/>
                          </a:lnTo>
                          <a:lnTo>
                            <a:pt x="85" y="99"/>
                          </a:lnTo>
                          <a:lnTo>
                            <a:pt x="107" y="122"/>
                          </a:lnTo>
                          <a:lnTo>
                            <a:pt x="129" y="142"/>
                          </a:lnTo>
                          <a:lnTo>
                            <a:pt x="154" y="166"/>
                          </a:lnTo>
                          <a:lnTo>
                            <a:pt x="176" y="189"/>
                          </a:lnTo>
                          <a:lnTo>
                            <a:pt x="176" y="93"/>
                          </a:lnTo>
                          <a:close/>
                        </a:path>
                      </a:pathLst>
                    </a:custGeom>
                    <a:solidFill>
                      <a:srgbClr val="F9F9FF"/>
                    </a:solidFill>
                    <a:ln w="9525">
                      <a:noFill/>
                      <a:round/>
                      <a:headEnd/>
                      <a:tailEnd/>
                    </a:ln>
                  </p:spPr>
                  <p:txBody>
                    <a:bodyPr/>
                    <a:lstStyle/>
                    <a:p>
                      <a:endParaRPr lang="en-US" dirty="0"/>
                    </a:p>
                  </p:txBody>
                </p:sp>
                <p:sp>
                  <p:nvSpPr>
                    <p:cNvPr id="220266" name="Freeform 106"/>
                    <p:cNvSpPr>
                      <a:spLocks/>
                    </p:cNvSpPr>
                    <p:nvPr/>
                  </p:nvSpPr>
                  <p:spPr bwMode="auto">
                    <a:xfrm rot="20388326" flipH="1">
                      <a:off x="3007" y="1895"/>
                      <a:ext cx="40" cy="46"/>
                    </a:xfrm>
                    <a:custGeom>
                      <a:avLst/>
                      <a:gdLst/>
                      <a:ahLst/>
                      <a:cxnLst>
                        <a:cxn ang="0">
                          <a:pos x="85" y="46"/>
                        </a:cxn>
                        <a:cxn ang="0">
                          <a:pos x="0" y="0"/>
                        </a:cxn>
                        <a:cxn ang="0">
                          <a:pos x="19" y="26"/>
                        </a:cxn>
                        <a:cxn ang="0">
                          <a:pos x="41" y="49"/>
                        </a:cxn>
                        <a:cxn ang="0">
                          <a:pos x="63" y="76"/>
                        </a:cxn>
                        <a:cxn ang="0">
                          <a:pos x="85" y="99"/>
                        </a:cxn>
                        <a:cxn ang="0">
                          <a:pos x="85" y="46"/>
                        </a:cxn>
                      </a:cxnLst>
                      <a:rect l="0" t="0" r="r" b="b"/>
                      <a:pathLst>
                        <a:path w="85" h="99">
                          <a:moveTo>
                            <a:pt x="85" y="46"/>
                          </a:moveTo>
                          <a:lnTo>
                            <a:pt x="0" y="0"/>
                          </a:lnTo>
                          <a:lnTo>
                            <a:pt x="19" y="26"/>
                          </a:lnTo>
                          <a:lnTo>
                            <a:pt x="41" y="49"/>
                          </a:lnTo>
                          <a:lnTo>
                            <a:pt x="63" y="76"/>
                          </a:lnTo>
                          <a:lnTo>
                            <a:pt x="85" y="99"/>
                          </a:lnTo>
                          <a:lnTo>
                            <a:pt x="85" y="46"/>
                          </a:lnTo>
                          <a:close/>
                        </a:path>
                      </a:pathLst>
                    </a:custGeom>
                    <a:solidFill>
                      <a:srgbClr val="FFFFFF"/>
                    </a:solidFill>
                    <a:ln w="9525">
                      <a:noFill/>
                      <a:round/>
                      <a:headEnd/>
                      <a:tailEnd/>
                    </a:ln>
                  </p:spPr>
                  <p:txBody>
                    <a:bodyPr/>
                    <a:lstStyle/>
                    <a:p>
                      <a:endParaRPr lang="en-US" dirty="0"/>
                    </a:p>
                  </p:txBody>
                </p:sp>
              </p:grpSp>
              <p:sp>
                <p:nvSpPr>
                  <p:cNvPr id="220267" name="Text Box 107"/>
                  <p:cNvSpPr txBox="1">
                    <a:spLocks noChangeArrowheads="1"/>
                  </p:cNvSpPr>
                  <p:nvPr/>
                </p:nvSpPr>
                <p:spPr bwMode="auto">
                  <a:xfrm>
                    <a:off x="3452" y="2216"/>
                    <a:ext cx="624" cy="288"/>
                  </a:xfrm>
                  <a:prstGeom prst="rect">
                    <a:avLst/>
                  </a:prstGeom>
                  <a:noFill/>
                  <a:ln w="9525">
                    <a:noFill/>
                    <a:miter lim="800000"/>
                    <a:headEnd/>
                    <a:tailEnd/>
                  </a:ln>
                  <a:effectLst/>
                </p:spPr>
                <p:txBody>
                  <a:bodyPr>
                    <a:spAutoFit/>
                  </a:bodyPr>
                  <a:lstStyle/>
                  <a:p>
                    <a:pPr algn="ctr">
                      <a:spcBef>
                        <a:spcPct val="50000"/>
                      </a:spcBef>
                    </a:pPr>
                    <a:r>
                      <a:rPr lang="en-US" sz="1200" b="1" dirty="0">
                        <a:solidFill>
                          <a:srgbClr val="008A66"/>
                        </a:solidFill>
                        <a:latin typeface="Arial" charset="0"/>
                        <a:cs typeface="Arial" charset="0"/>
                      </a:rPr>
                      <a:t>Envision                  the Future</a:t>
                    </a:r>
                  </a:p>
                </p:txBody>
              </p:sp>
              <p:sp>
                <p:nvSpPr>
                  <p:cNvPr id="220268" name="Text Box 108"/>
                  <p:cNvSpPr txBox="1">
                    <a:spLocks noChangeArrowheads="1"/>
                  </p:cNvSpPr>
                  <p:nvPr/>
                </p:nvSpPr>
                <p:spPr bwMode="auto">
                  <a:xfrm>
                    <a:off x="3788" y="1352"/>
                    <a:ext cx="1104" cy="288"/>
                  </a:xfrm>
                  <a:prstGeom prst="rect">
                    <a:avLst/>
                  </a:prstGeom>
                  <a:noFill/>
                  <a:ln w="9525">
                    <a:noFill/>
                    <a:miter lim="800000"/>
                    <a:headEnd/>
                    <a:tailEnd/>
                  </a:ln>
                  <a:effectLst/>
                </p:spPr>
                <p:txBody>
                  <a:bodyPr>
                    <a:spAutoFit/>
                  </a:bodyPr>
                  <a:lstStyle/>
                  <a:p>
                    <a:pPr algn="ctr">
                      <a:spcBef>
                        <a:spcPct val="50000"/>
                      </a:spcBef>
                    </a:pPr>
                    <a:r>
                      <a:rPr lang="en-US" sz="1200" b="1" dirty="0">
                        <a:solidFill>
                          <a:srgbClr val="2A2AA8"/>
                        </a:solidFill>
                        <a:latin typeface="Arial" charset="0"/>
                        <a:cs typeface="Arial" charset="0"/>
                      </a:rPr>
                      <a:t>Manage                    the Present</a:t>
                    </a:r>
                    <a:endParaRPr lang="en-US" sz="1200" b="1" dirty="0">
                      <a:solidFill>
                        <a:srgbClr val="808000"/>
                      </a:solidFill>
                      <a:latin typeface="Arial" charset="0"/>
                      <a:cs typeface="Arial" charset="0"/>
                    </a:endParaRPr>
                  </a:p>
                </p:txBody>
              </p:sp>
              <p:sp>
                <p:nvSpPr>
                  <p:cNvPr id="220269" name="Text Box 109"/>
                  <p:cNvSpPr txBox="1">
                    <a:spLocks noChangeArrowheads="1"/>
                  </p:cNvSpPr>
                  <p:nvPr/>
                </p:nvSpPr>
                <p:spPr bwMode="auto">
                  <a:xfrm>
                    <a:off x="4560" y="2216"/>
                    <a:ext cx="768" cy="288"/>
                  </a:xfrm>
                  <a:prstGeom prst="rect">
                    <a:avLst/>
                  </a:prstGeom>
                  <a:noFill/>
                  <a:ln w="9525">
                    <a:noFill/>
                    <a:miter lim="800000"/>
                    <a:headEnd/>
                    <a:tailEnd/>
                  </a:ln>
                  <a:effectLst/>
                </p:spPr>
                <p:txBody>
                  <a:bodyPr>
                    <a:spAutoFit/>
                  </a:bodyPr>
                  <a:lstStyle/>
                  <a:p>
                    <a:pPr algn="ctr">
                      <a:spcBef>
                        <a:spcPct val="50000"/>
                      </a:spcBef>
                    </a:pPr>
                    <a:r>
                      <a:rPr lang="en-US" sz="1200" b="1" dirty="0">
                        <a:solidFill>
                          <a:srgbClr val="739C00"/>
                        </a:solidFill>
                        <a:latin typeface="Arial" charset="0"/>
                        <a:cs typeface="Arial" charset="0"/>
                      </a:rPr>
                      <a:t>Understand                    the Past</a:t>
                    </a:r>
                  </a:p>
                </p:txBody>
              </p:sp>
            </p:grpSp>
          </p:grpSp>
        </p:grpSp>
      </p:grpSp>
      <p:grpSp>
        <p:nvGrpSpPr>
          <p:cNvPr id="8" name="Group 111"/>
          <p:cNvGrpSpPr>
            <a:grpSpLocks/>
          </p:cNvGrpSpPr>
          <p:nvPr/>
        </p:nvGrpSpPr>
        <p:grpSpPr bwMode="auto">
          <a:xfrm>
            <a:off x="1028700" y="2146300"/>
            <a:ext cx="3860800" cy="2338388"/>
            <a:chOff x="632" y="1352"/>
            <a:chExt cx="2432" cy="1473"/>
          </a:xfrm>
        </p:grpSpPr>
        <p:sp>
          <p:nvSpPr>
            <p:cNvPr id="220272" name="AutoShape 112"/>
            <p:cNvSpPr>
              <a:spLocks noChangeArrowheads="1"/>
            </p:cNvSpPr>
            <p:nvPr/>
          </p:nvSpPr>
          <p:spPr bwMode="auto">
            <a:xfrm>
              <a:off x="632" y="1396"/>
              <a:ext cx="960" cy="340"/>
            </a:xfrm>
            <a:prstGeom prst="rightArrow">
              <a:avLst>
                <a:gd name="adj1" fmla="val 36472"/>
                <a:gd name="adj2" fmla="val 79699"/>
              </a:avLst>
            </a:prstGeom>
            <a:gradFill rotWithShape="0">
              <a:gsLst>
                <a:gs pos="0">
                  <a:srgbClr val="FFFFFF"/>
                </a:gs>
                <a:gs pos="100000">
                  <a:srgbClr val="3399FF"/>
                </a:gs>
              </a:gsLst>
              <a:lin ang="0" scaled="1"/>
            </a:gradFill>
            <a:ln w="9525">
              <a:noFill/>
              <a:miter lim="800000"/>
              <a:headEnd/>
              <a:tailEnd/>
            </a:ln>
          </p:spPr>
          <p:txBody>
            <a:bodyPr wrap="none" anchor="ctr"/>
            <a:lstStyle/>
            <a:p>
              <a:endParaRPr lang="en-US" dirty="0"/>
            </a:p>
          </p:txBody>
        </p:sp>
        <p:grpSp>
          <p:nvGrpSpPr>
            <p:cNvPr id="9" name="Group 113"/>
            <p:cNvGrpSpPr>
              <a:grpSpLocks/>
            </p:cNvGrpSpPr>
            <p:nvPr/>
          </p:nvGrpSpPr>
          <p:grpSpPr bwMode="auto">
            <a:xfrm>
              <a:off x="1192" y="1352"/>
              <a:ext cx="1872" cy="1473"/>
              <a:chOff x="1192" y="1352"/>
              <a:chExt cx="1872" cy="1473"/>
            </a:xfrm>
          </p:grpSpPr>
          <p:grpSp>
            <p:nvGrpSpPr>
              <p:cNvPr id="10" name="Group 114"/>
              <p:cNvGrpSpPr>
                <a:grpSpLocks/>
              </p:cNvGrpSpPr>
              <p:nvPr/>
            </p:nvGrpSpPr>
            <p:grpSpPr bwMode="auto">
              <a:xfrm>
                <a:off x="1432" y="1520"/>
                <a:ext cx="1329" cy="1168"/>
                <a:chOff x="1432" y="1520"/>
                <a:chExt cx="1329" cy="1168"/>
              </a:xfrm>
            </p:grpSpPr>
            <p:sp>
              <p:nvSpPr>
                <p:cNvPr id="220275" name="Oval 115"/>
                <p:cNvSpPr>
                  <a:spLocks noChangeArrowheads="1"/>
                </p:cNvSpPr>
                <p:nvPr/>
              </p:nvSpPr>
              <p:spPr bwMode="auto">
                <a:xfrm>
                  <a:off x="1432" y="1520"/>
                  <a:ext cx="1329" cy="1168"/>
                </a:xfrm>
                <a:prstGeom prst="ellipse">
                  <a:avLst/>
                </a:prstGeom>
                <a:gradFill rotWithShape="0">
                  <a:gsLst>
                    <a:gs pos="0">
                      <a:srgbClr val="FFCC66"/>
                    </a:gs>
                    <a:gs pos="100000">
                      <a:srgbClr val="FFFFFF"/>
                    </a:gs>
                  </a:gsLst>
                  <a:path path="shape">
                    <a:fillToRect l="50000" t="50000" r="50000" b="50000"/>
                  </a:path>
                </a:gradFill>
                <a:ln w="9525">
                  <a:noFill/>
                  <a:round/>
                  <a:headEnd/>
                  <a:tailEnd/>
                </a:ln>
                <a:effectLst/>
              </p:spPr>
              <p:txBody>
                <a:bodyPr wrap="none" anchor="ctr"/>
                <a:lstStyle/>
                <a:p>
                  <a:endParaRPr lang="en-US" dirty="0"/>
                </a:p>
              </p:txBody>
            </p:sp>
            <p:sp>
              <p:nvSpPr>
                <p:cNvPr id="220276" name="Text Box 116"/>
                <p:cNvSpPr txBox="1">
                  <a:spLocks noChangeArrowheads="1"/>
                </p:cNvSpPr>
                <p:nvPr/>
              </p:nvSpPr>
              <p:spPr bwMode="auto">
                <a:xfrm>
                  <a:off x="1716" y="1888"/>
                  <a:ext cx="692" cy="460"/>
                </a:xfrm>
                <a:prstGeom prst="rect">
                  <a:avLst/>
                </a:prstGeom>
                <a:noFill/>
                <a:ln w="9525">
                  <a:noFill/>
                  <a:miter lim="800000"/>
                  <a:headEnd/>
                  <a:tailEnd/>
                </a:ln>
                <a:effectLst/>
              </p:spPr>
              <p:txBody>
                <a:bodyPr>
                  <a:spAutoFit/>
                </a:bodyPr>
                <a:lstStyle/>
                <a:p>
                  <a:pPr algn="ctr">
                    <a:spcBef>
                      <a:spcPct val="50000"/>
                    </a:spcBef>
                  </a:pPr>
                  <a:r>
                    <a:rPr lang="en-US" sz="1400" b="1" dirty="0">
                      <a:solidFill>
                        <a:srgbClr val="B26A00"/>
                      </a:solidFill>
                      <a:latin typeface="Arial" charset="0"/>
                      <a:cs typeface="Arial" charset="0"/>
                    </a:rPr>
                    <a:t>Strategic Thinking &amp; Planning</a:t>
                  </a:r>
                  <a:endParaRPr lang="en-US" sz="1400" b="1" dirty="0">
                    <a:latin typeface="Arial" charset="0"/>
                    <a:cs typeface="Arial" charset="0"/>
                  </a:endParaRPr>
                </a:p>
              </p:txBody>
            </p:sp>
          </p:grpSp>
          <p:grpSp>
            <p:nvGrpSpPr>
              <p:cNvPr id="11" name="Group 117"/>
              <p:cNvGrpSpPr>
                <a:grpSpLocks/>
              </p:cNvGrpSpPr>
              <p:nvPr/>
            </p:nvGrpSpPr>
            <p:grpSpPr bwMode="auto">
              <a:xfrm>
                <a:off x="1192" y="1352"/>
                <a:ext cx="1872" cy="1473"/>
                <a:chOff x="1192" y="1352"/>
                <a:chExt cx="1872" cy="1473"/>
              </a:xfrm>
            </p:grpSpPr>
            <p:grpSp>
              <p:nvGrpSpPr>
                <p:cNvPr id="12" name="Group 118"/>
                <p:cNvGrpSpPr>
                  <a:grpSpLocks/>
                </p:cNvGrpSpPr>
                <p:nvPr/>
              </p:nvGrpSpPr>
              <p:grpSpPr bwMode="auto">
                <a:xfrm>
                  <a:off x="1192" y="1352"/>
                  <a:ext cx="1636" cy="1473"/>
                  <a:chOff x="1192" y="1352"/>
                  <a:chExt cx="1636" cy="1473"/>
                </a:xfrm>
              </p:grpSpPr>
              <p:grpSp>
                <p:nvGrpSpPr>
                  <p:cNvPr id="13" name="Group 119"/>
                  <p:cNvGrpSpPr>
                    <a:grpSpLocks/>
                  </p:cNvGrpSpPr>
                  <p:nvPr/>
                </p:nvGrpSpPr>
                <p:grpSpPr bwMode="auto">
                  <a:xfrm rot="-9552057">
                    <a:off x="1260" y="1412"/>
                    <a:ext cx="1568" cy="1413"/>
                    <a:chOff x="1612" y="1020"/>
                    <a:chExt cx="1568" cy="1413"/>
                  </a:xfrm>
                </p:grpSpPr>
                <p:sp>
                  <p:nvSpPr>
                    <p:cNvPr id="220280" name="Freeform 120"/>
                    <p:cNvSpPr>
                      <a:spLocks/>
                    </p:cNvSpPr>
                    <p:nvPr/>
                  </p:nvSpPr>
                  <p:spPr bwMode="auto">
                    <a:xfrm rot="20388326" flipH="1">
                      <a:off x="2283" y="1073"/>
                      <a:ext cx="58" cy="56"/>
                    </a:xfrm>
                    <a:custGeom>
                      <a:avLst/>
                      <a:gdLst/>
                      <a:ahLst/>
                      <a:cxnLst>
                        <a:cxn ang="0">
                          <a:pos x="106" y="0"/>
                        </a:cxn>
                        <a:cxn ang="0">
                          <a:pos x="0" y="54"/>
                        </a:cxn>
                        <a:cxn ang="0">
                          <a:pos x="123" y="120"/>
                        </a:cxn>
                        <a:cxn ang="0">
                          <a:pos x="106" y="0"/>
                        </a:cxn>
                      </a:cxnLst>
                      <a:rect l="0" t="0" r="r" b="b"/>
                      <a:pathLst>
                        <a:path w="123" h="120">
                          <a:moveTo>
                            <a:pt x="106" y="0"/>
                          </a:moveTo>
                          <a:lnTo>
                            <a:pt x="0" y="54"/>
                          </a:lnTo>
                          <a:lnTo>
                            <a:pt x="123" y="120"/>
                          </a:lnTo>
                          <a:lnTo>
                            <a:pt x="106" y="0"/>
                          </a:lnTo>
                          <a:close/>
                        </a:path>
                      </a:pathLst>
                    </a:custGeom>
                    <a:solidFill>
                      <a:srgbClr val="A3D175"/>
                    </a:solidFill>
                    <a:ln w="9525">
                      <a:noFill/>
                      <a:round/>
                      <a:headEnd/>
                      <a:tailEnd/>
                    </a:ln>
                  </p:spPr>
                  <p:txBody>
                    <a:bodyPr/>
                    <a:lstStyle/>
                    <a:p>
                      <a:endParaRPr lang="en-US" dirty="0"/>
                    </a:p>
                  </p:txBody>
                </p:sp>
                <p:sp>
                  <p:nvSpPr>
                    <p:cNvPr id="220281" name="Freeform 121"/>
                    <p:cNvSpPr>
                      <a:spLocks/>
                    </p:cNvSpPr>
                    <p:nvPr/>
                  </p:nvSpPr>
                  <p:spPr bwMode="auto">
                    <a:xfrm rot="20388326" flipH="1">
                      <a:off x="2244" y="1063"/>
                      <a:ext cx="83" cy="98"/>
                    </a:xfrm>
                    <a:custGeom>
                      <a:avLst/>
                      <a:gdLst/>
                      <a:ahLst/>
                      <a:cxnLst>
                        <a:cxn ang="0">
                          <a:pos x="0" y="78"/>
                        </a:cxn>
                        <a:cxn ang="0">
                          <a:pos x="145" y="0"/>
                        </a:cxn>
                        <a:cxn ang="0">
                          <a:pos x="177" y="208"/>
                        </a:cxn>
                        <a:cxn ang="0">
                          <a:pos x="7" y="115"/>
                        </a:cxn>
                        <a:cxn ang="0">
                          <a:pos x="0" y="78"/>
                        </a:cxn>
                      </a:cxnLst>
                      <a:rect l="0" t="0" r="r" b="b"/>
                      <a:pathLst>
                        <a:path w="177" h="208">
                          <a:moveTo>
                            <a:pt x="0" y="78"/>
                          </a:moveTo>
                          <a:lnTo>
                            <a:pt x="145" y="0"/>
                          </a:lnTo>
                          <a:lnTo>
                            <a:pt x="177" y="208"/>
                          </a:lnTo>
                          <a:lnTo>
                            <a:pt x="7" y="115"/>
                          </a:lnTo>
                          <a:lnTo>
                            <a:pt x="0" y="78"/>
                          </a:lnTo>
                          <a:close/>
                        </a:path>
                      </a:pathLst>
                    </a:custGeom>
                    <a:solidFill>
                      <a:srgbClr val="AAD37C"/>
                    </a:solidFill>
                    <a:ln w="9525">
                      <a:noFill/>
                      <a:round/>
                      <a:headEnd/>
                      <a:tailEnd/>
                    </a:ln>
                  </p:spPr>
                  <p:txBody>
                    <a:bodyPr/>
                    <a:lstStyle/>
                    <a:p>
                      <a:endParaRPr lang="en-US" dirty="0"/>
                    </a:p>
                  </p:txBody>
                </p:sp>
                <p:sp>
                  <p:nvSpPr>
                    <p:cNvPr id="220282" name="Freeform 122"/>
                    <p:cNvSpPr>
                      <a:spLocks/>
                    </p:cNvSpPr>
                    <p:nvPr/>
                  </p:nvSpPr>
                  <p:spPr bwMode="auto">
                    <a:xfrm rot="20388326" flipH="1">
                      <a:off x="2206" y="1060"/>
                      <a:ext cx="91" cy="136"/>
                    </a:xfrm>
                    <a:custGeom>
                      <a:avLst/>
                      <a:gdLst/>
                      <a:ahLst/>
                      <a:cxnLst>
                        <a:cxn ang="0">
                          <a:pos x="0" y="76"/>
                        </a:cxn>
                        <a:cxn ang="0">
                          <a:pos x="149" y="0"/>
                        </a:cxn>
                        <a:cxn ang="0">
                          <a:pos x="193" y="289"/>
                        </a:cxn>
                        <a:cxn ang="0">
                          <a:pos x="17" y="196"/>
                        </a:cxn>
                        <a:cxn ang="0">
                          <a:pos x="0" y="76"/>
                        </a:cxn>
                      </a:cxnLst>
                      <a:rect l="0" t="0" r="r" b="b"/>
                      <a:pathLst>
                        <a:path w="193" h="289">
                          <a:moveTo>
                            <a:pt x="0" y="76"/>
                          </a:moveTo>
                          <a:lnTo>
                            <a:pt x="149" y="0"/>
                          </a:lnTo>
                          <a:lnTo>
                            <a:pt x="193" y="289"/>
                          </a:lnTo>
                          <a:lnTo>
                            <a:pt x="17" y="196"/>
                          </a:lnTo>
                          <a:lnTo>
                            <a:pt x="0" y="76"/>
                          </a:lnTo>
                          <a:close/>
                        </a:path>
                      </a:pathLst>
                    </a:custGeom>
                    <a:solidFill>
                      <a:srgbClr val="AAD384"/>
                    </a:solidFill>
                    <a:ln w="9525">
                      <a:noFill/>
                      <a:round/>
                      <a:headEnd/>
                      <a:tailEnd/>
                    </a:ln>
                  </p:spPr>
                  <p:txBody>
                    <a:bodyPr/>
                    <a:lstStyle/>
                    <a:p>
                      <a:endParaRPr lang="en-US" dirty="0"/>
                    </a:p>
                  </p:txBody>
                </p:sp>
                <p:sp>
                  <p:nvSpPr>
                    <p:cNvPr id="220283" name="Freeform 123"/>
                    <p:cNvSpPr>
                      <a:spLocks/>
                    </p:cNvSpPr>
                    <p:nvPr/>
                  </p:nvSpPr>
                  <p:spPr bwMode="auto">
                    <a:xfrm rot="20388326" flipH="1">
                      <a:off x="2171" y="1055"/>
                      <a:ext cx="95" cy="175"/>
                    </a:xfrm>
                    <a:custGeom>
                      <a:avLst/>
                      <a:gdLst/>
                      <a:ahLst/>
                      <a:cxnLst>
                        <a:cxn ang="0">
                          <a:pos x="148" y="0"/>
                        </a:cxn>
                        <a:cxn ang="0">
                          <a:pos x="142" y="0"/>
                        </a:cxn>
                        <a:cxn ang="0">
                          <a:pos x="0" y="72"/>
                        </a:cxn>
                        <a:cxn ang="0">
                          <a:pos x="32" y="280"/>
                        </a:cxn>
                        <a:cxn ang="0">
                          <a:pos x="120" y="329"/>
                        </a:cxn>
                        <a:cxn ang="0">
                          <a:pos x="202" y="373"/>
                        </a:cxn>
                        <a:cxn ang="0">
                          <a:pos x="148" y="0"/>
                        </a:cxn>
                      </a:cxnLst>
                      <a:rect l="0" t="0" r="r" b="b"/>
                      <a:pathLst>
                        <a:path w="202" h="373">
                          <a:moveTo>
                            <a:pt x="148" y="0"/>
                          </a:moveTo>
                          <a:lnTo>
                            <a:pt x="142" y="0"/>
                          </a:lnTo>
                          <a:lnTo>
                            <a:pt x="0" y="72"/>
                          </a:lnTo>
                          <a:lnTo>
                            <a:pt x="32" y="280"/>
                          </a:lnTo>
                          <a:lnTo>
                            <a:pt x="120" y="329"/>
                          </a:lnTo>
                          <a:lnTo>
                            <a:pt x="202" y="373"/>
                          </a:lnTo>
                          <a:lnTo>
                            <a:pt x="148" y="0"/>
                          </a:lnTo>
                          <a:close/>
                        </a:path>
                      </a:pathLst>
                    </a:custGeom>
                    <a:solidFill>
                      <a:srgbClr val="ADD684"/>
                    </a:solidFill>
                    <a:ln w="9525">
                      <a:noFill/>
                      <a:round/>
                      <a:headEnd/>
                      <a:tailEnd/>
                    </a:ln>
                  </p:spPr>
                  <p:txBody>
                    <a:bodyPr/>
                    <a:lstStyle/>
                    <a:p>
                      <a:endParaRPr lang="en-US" dirty="0"/>
                    </a:p>
                  </p:txBody>
                </p:sp>
                <p:sp>
                  <p:nvSpPr>
                    <p:cNvPr id="220284" name="Freeform 124"/>
                    <p:cNvSpPr>
                      <a:spLocks/>
                    </p:cNvSpPr>
                    <p:nvPr/>
                  </p:nvSpPr>
                  <p:spPr bwMode="auto">
                    <a:xfrm rot="20388326" flipH="1">
                      <a:off x="2131" y="1049"/>
                      <a:ext cx="101" cy="215"/>
                    </a:xfrm>
                    <a:custGeom>
                      <a:avLst/>
                      <a:gdLst/>
                      <a:ahLst/>
                      <a:cxnLst>
                        <a:cxn ang="0">
                          <a:pos x="145" y="0"/>
                        </a:cxn>
                        <a:cxn ang="0">
                          <a:pos x="66" y="41"/>
                        </a:cxn>
                        <a:cxn ang="0">
                          <a:pos x="0" y="78"/>
                        </a:cxn>
                        <a:cxn ang="0">
                          <a:pos x="44" y="367"/>
                        </a:cxn>
                        <a:cxn ang="0">
                          <a:pos x="44" y="370"/>
                        </a:cxn>
                        <a:cxn ang="0">
                          <a:pos x="214" y="457"/>
                        </a:cxn>
                        <a:cxn ang="0">
                          <a:pos x="145" y="0"/>
                        </a:cxn>
                      </a:cxnLst>
                      <a:rect l="0" t="0" r="r" b="b"/>
                      <a:pathLst>
                        <a:path w="214" h="457">
                          <a:moveTo>
                            <a:pt x="145" y="0"/>
                          </a:moveTo>
                          <a:lnTo>
                            <a:pt x="66" y="41"/>
                          </a:lnTo>
                          <a:lnTo>
                            <a:pt x="0" y="78"/>
                          </a:lnTo>
                          <a:lnTo>
                            <a:pt x="44" y="367"/>
                          </a:lnTo>
                          <a:lnTo>
                            <a:pt x="44" y="370"/>
                          </a:lnTo>
                          <a:lnTo>
                            <a:pt x="214" y="457"/>
                          </a:lnTo>
                          <a:lnTo>
                            <a:pt x="145" y="0"/>
                          </a:lnTo>
                          <a:close/>
                        </a:path>
                      </a:pathLst>
                    </a:custGeom>
                    <a:solidFill>
                      <a:srgbClr val="B7D88E"/>
                    </a:solidFill>
                    <a:ln w="9525">
                      <a:noFill/>
                      <a:round/>
                      <a:headEnd/>
                      <a:tailEnd/>
                    </a:ln>
                  </p:spPr>
                  <p:txBody>
                    <a:bodyPr/>
                    <a:lstStyle/>
                    <a:p>
                      <a:endParaRPr lang="en-US" dirty="0"/>
                    </a:p>
                  </p:txBody>
                </p:sp>
                <p:sp>
                  <p:nvSpPr>
                    <p:cNvPr id="220285" name="Freeform 125"/>
                    <p:cNvSpPr>
                      <a:spLocks/>
                    </p:cNvSpPr>
                    <p:nvPr/>
                  </p:nvSpPr>
                  <p:spPr bwMode="auto">
                    <a:xfrm rot="20388326" flipH="1">
                      <a:off x="2094" y="1042"/>
                      <a:ext cx="107" cy="255"/>
                    </a:xfrm>
                    <a:custGeom>
                      <a:avLst/>
                      <a:gdLst/>
                      <a:ahLst/>
                      <a:cxnLst>
                        <a:cxn ang="0">
                          <a:pos x="0" y="81"/>
                        </a:cxn>
                        <a:cxn ang="0">
                          <a:pos x="146" y="0"/>
                        </a:cxn>
                        <a:cxn ang="0">
                          <a:pos x="228" y="540"/>
                        </a:cxn>
                        <a:cxn ang="0">
                          <a:pos x="54" y="454"/>
                        </a:cxn>
                        <a:cxn ang="0">
                          <a:pos x="0" y="81"/>
                        </a:cxn>
                      </a:cxnLst>
                      <a:rect l="0" t="0" r="r" b="b"/>
                      <a:pathLst>
                        <a:path w="228" h="540">
                          <a:moveTo>
                            <a:pt x="0" y="81"/>
                          </a:moveTo>
                          <a:lnTo>
                            <a:pt x="146" y="0"/>
                          </a:lnTo>
                          <a:lnTo>
                            <a:pt x="228" y="540"/>
                          </a:lnTo>
                          <a:lnTo>
                            <a:pt x="54" y="454"/>
                          </a:lnTo>
                          <a:lnTo>
                            <a:pt x="0" y="81"/>
                          </a:lnTo>
                          <a:close/>
                        </a:path>
                      </a:pathLst>
                    </a:custGeom>
                    <a:solidFill>
                      <a:srgbClr val="B7D88E"/>
                    </a:solidFill>
                    <a:ln w="9525">
                      <a:noFill/>
                      <a:round/>
                      <a:headEnd/>
                      <a:tailEnd/>
                    </a:ln>
                  </p:spPr>
                  <p:txBody>
                    <a:bodyPr/>
                    <a:lstStyle/>
                    <a:p>
                      <a:endParaRPr lang="en-US" dirty="0"/>
                    </a:p>
                  </p:txBody>
                </p:sp>
                <p:sp>
                  <p:nvSpPr>
                    <p:cNvPr id="220286" name="Freeform 126"/>
                    <p:cNvSpPr>
                      <a:spLocks/>
                    </p:cNvSpPr>
                    <p:nvPr/>
                  </p:nvSpPr>
                  <p:spPr bwMode="auto">
                    <a:xfrm rot="20388326" flipH="1">
                      <a:off x="2057" y="1038"/>
                      <a:ext cx="113" cy="294"/>
                    </a:xfrm>
                    <a:custGeom>
                      <a:avLst/>
                      <a:gdLst/>
                      <a:ahLst/>
                      <a:cxnLst>
                        <a:cxn ang="0">
                          <a:pos x="0" y="78"/>
                        </a:cxn>
                        <a:cxn ang="0">
                          <a:pos x="145" y="0"/>
                        </a:cxn>
                        <a:cxn ang="0">
                          <a:pos x="240" y="625"/>
                        </a:cxn>
                        <a:cxn ang="0">
                          <a:pos x="69" y="535"/>
                        </a:cxn>
                        <a:cxn ang="0">
                          <a:pos x="0" y="78"/>
                        </a:cxn>
                      </a:cxnLst>
                      <a:rect l="0" t="0" r="r" b="b"/>
                      <a:pathLst>
                        <a:path w="240" h="625">
                          <a:moveTo>
                            <a:pt x="0" y="78"/>
                          </a:moveTo>
                          <a:lnTo>
                            <a:pt x="145" y="0"/>
                          </a:lnTo>
                          <a:lnTo>
                            <a:pt x="240" y="625"/>
                          </a:lnTo>
                          <a:lnTo>
                            <a:pt x="69" y="535"/>
                          </a:lnTo>
                          <a:lnTo>
                            <a:pt x="0" y="78"/>
                          </a:lnTo>
                          <a:close/>
                        </a:path>
                      </a:pathLst>
                    </a:custGeom>
                    <a:solidFill>
                      <a:srgbClr val="B7DB96"/>
                    </a:solidFill>
                    <a:ln w="9525">
                      <a:noFill/>
                      <a:round/>
                      <a:headEnd/>
                      <a:tailEnd/>
                    </a:ln>
                  </p:spPr>
                  <p:txBody>
                    <a:bodyPr/>
                    <a:lstStyle/>
                    <a:p>
                      <a:endParaRPr lang="en-US" dirty="0"/>
                    </a:p>
                  </p:txBody>
                </p:sp>
                <p:sp>
                  <p:nvSpPr>
                    <p:cNvPr id="220287" name="Freeform 127"/>
                    <p:cNvSpPr>
                      <a:spLocks/>
                    </p:cNvSpPr>
                    <p:nvPr/>
                  </p:nvSpPr>
                  <p:spPr bwMode="auto">
                    <a:xfrm rot="20388326" flipH="1">
                      <a:off x="2031" y="1031"/>
                      <a:ext cx="105" cy="320"/>
                    </a:xfrm>
                    <a:custGeom>
                      <a:avLst/>
                      <a:gdLst/>
                      <a:ahLst/>
                      <a:cxnLst>
                        <a:cxn ang="0">
                          <a:pos x="0" y="76"/>
                        </a:cxn>
                        <a:cxn ang="0">
                          <a:pos x="145" y="0"/>
                        </a:cxn>
                        <a:cxn ang="0">
                          <a:pos x="221" y="497"/>
                        </a:cxn>
                        <a:cxn ang="0">
                          <a:pos x="214" y="493"/>
                        </a:cxn>
                        <a:cxn ang="0">
                          <a:pos x="211" y="493"/>
                        </a:cxn>
                        <a:cxn ang="0">
                          <a:pos x="202" y="493"/>
                        </a:cxn>
                        <a:cxn ang="0">
                          <a:pos x="195" y="493"/>
                        </a:cxn>
                        <a:cxn ang="0">
                          <a:pos x="195" y="680"/>
                        </a:cxn>
                        <a:cxn ang="0">
                          <a:pos x="82" y="616"/>
                        </a:cxn>
                        <a:cxn ang="0">
                          <a:pos x="0" y="76"/>
                        </a:cxn>
                      </a:cxnLst>
                      <a:rect l="0" t="0" r="r" b="b"/>
                      <a:pathLst>
                        <a:path w="221" h="680">
                          <a:moveTo>
                            <a:pt x="0" y="76"/>
                          </a:moveTo>
                          <a:lnTo>
                            <a:pt x="145" y="0"/>
                          </a:lnTo>
                          <a:lnTo>
                            <a:pt x="221" y="497"/>
                          </a:lnTo>
                          <a:lnTo>
                            <a:pt x="214" y="493"/>
                          </a:lnTo>
                          <a:lnTo>
                            <a:pt x="211" y="493"/>
                          </a:lnTo>
                          <a:lnTo>
                            <a:pt x="202" y="493"/>
                          </a:lnTo>
                          <a:lnTo>
                            <a:pt x="195" y="493"/>
                          </a:lnTo>
                          <a:lnTo>
                            <a:pt x="195" y="680"/>
                          </a:lnTo>
                          <a:lnTo>
                            <a:pt x="82" y="616"/>
                          </a:lnTo>
                          <a:lnTo>
                            <a:pt x="0" y="76"/>
                          </a:lnTo>
                          <a:close/>
                        </a:path>
                      </a:pathLst>
                    </a:custGeom>
                    <a:solidFill>
                      <a:srgbClr val="C1DDA0"/>
                    </a:solidFill>
                    <a:ln w="9525">
                      <a:noFill/>
                      <a:round/>
                      <a:headEnd/>
                      <a:tailEnd/>
                    </a:ln>
                  </p:spPr>
                  <p:txBody>
                    <a:bodyPr/>
                    <a:lstStyle/>
                    <a:p>
                      <a:endParaRPr lang="en-US" dirty="0"/>
                    </a:p>
                  </p:txBody>
                </p:sp>
                <p:sp>
                  <p:nvSpPr>
                    <p:cNvPr id="220288" name="Freeform 128"/>
                    <p:cNvSpPr>
                      <a:spLocks/>
                    </p:cNvSpPr>
                    <p:nvPr/>
                  </p:nvSpPr>
                  <p:spPr bwMode="auto">
                    <a:xfrm rot="20388326" flipH="1">
                      <a:off x="1993" y="1029"/>
                      <a:ext cx="109" cy="334"/>
                    </a:xfrm>
                    <a:custGeom>
                      <a:avLst/>
                      <a:gdLst/>
                      <a:ahLst/>
                      <a:cxnLst>
                        <a:cxn ang="0">
                          <a:pos x="123" y="192"/>
                        </a:cxn>
                        <a:cxn ang="0">
                          <a:pos x="123" y="0"/>
                        </a:cxn>
                        <a:cxn ang="0">
                          <a:pos x="0" y="67"/>
                        </a:cxn>
                        <a:cxn ang="0">
                          <a:pos x="95" y="692"/>
                        </a:cxn>
                        <a:cxn ang="0">
                          <a:pos x="123" y="709"/>
                        </a:cxn>
                        <a:cxn ang="0">
                          <a:pos x="123" y="522"/>
                        </a:cxn>
                        <a:cxn ang="0">
                          <a:pos x="149" y="526"/>
                        </a:cxn>
                        <a:cxn ang="0">
                          <a:pos x="177" y="529"/>
                        </a:cxn>
                        <a:cxn ang="0">
                          <a:pos x="203" y="536"/>
                        </a:cxn>
                        <a:cxn ang="0">
                          <a:pos x="230" y="542"/>
                        </a:cxn>
                        <a:cxn ang="0">
                          <a:pos x="177" y="203"/>
                        </a:cxn>
                        <a:cxn ang="0">
                          <a:pos x="164" y="200"/>
                        </a:cxn>
                        <a:cxn ang="0">
                          <a:pos x="152" y="195"/>
                        </a:cxn>
                        <a:cxn ang="0">
                          <a:pos x="139" y="195"/>
                        </a:cxn>
                        <a:cxn ang="0">
                          <a:pos x="123" y="192"/>
                        </a:cxn>
                      </a:cxnLst>
                      <a:rect l="0" t="0" r="r" b="b"/>
                      <a:pathLst>
                        <a:path w="230" h="709">
                          <a:moveTo>
                            <a:pt x="123" y="192"/>
                          </a:moveTo>
                          <a:lnTo>
                            <a:pt x="123" y="0"/>
                          </a:lnTo>
                          <a:lnTo>
                            <a:pt x="0" y="67"/>
                          </a:lnTo>
                          <a:lnTo>
                            <a:pt x="95" y="692"/>
                          </a:lnTo>
                          <a:lnTo>
                            <a:pt x="123" y="709"/>
                          </a:lnTo>
                          <a:lnTo>
                            <a:pt x="123" y="522"/>
                          </a:lnTo>
                          <a:lnTo>
                            <a:pt x="149" y="526"/>
                          </a:lnTo>
                          <a:lnTo>
                            <a:pt x="177" y="529"/>
                          </a:lnTo>
                          <a:lnTo>
                            <a:pt x="203" y="536"/>
                          </a:lnTo>
                          <a:lnTo>
                            <a:pt x="230" y="542"/>
                          </a:lnTo>
                          <a:lnTo>
                            <a:pt x="177" y="203"/>
                          </a:lnTo>
                          <a:lnTo>
                            <a:pt x="164" y="200"/>
                          </a:lnTo>
                          <a:lnTo>
                            <a:pt x="152" y="195"/>
                          </a:lnTo>
                          <a:lnTo>
                            <a:pt x="139" y="195"/>
                          </a:lnTo>
                          <a:lnTo>
                            <a:pt x="123" y="192"/>
                          </a:lnTo>
                          <a:close/>
                        </a:path>
                      </a:pathLst>
                    </a:custGeom>
                    <a:solidFill>
                      <a:srgbClr val="C1DDA3"/>
                    </a:solidFill>
                    <a:ln w="9525">
                      <a:noFill/>
                      <a:round/>
                      <a:headEnd/>
                      <a:tailEnd/>
                    </a:ln>
                  </p:spPr>
                  <p:txBody>
                    <a:bodyPr/>
                    <a:lstStyle/>
                    <a:p>
                      <a:endParaRPr lang="en-US" dirty="0"/>
                    </a:p>
                  </p:txBody>
                </p:sp>
                <p:sp>
                  <p:nvSpPr>
                    <p:cNvPr id="220289" name="Freeform 129"/>
                    <p:cNvSpPr>
                      <a:spLocks/>
                    </p:cNvSpPr>
                    <p:nvPr/>
                  </p:nvSpPr>
                  <p:spPr bwMode="auto">
                    <a:xfrm rot="20388326" flipH="1">
                      <a:off x="1945" y="1044"/>
                      <a:ext cx="112" cy="265"/>
                    </a:xfrm>
                    <a:custGeom>
                      <a:avLst/>
                      <a:gdLst/>
                      <a:ahLst/>
                      <a:cxnLst>
                        <a:cxn ang="0">
                          <a:pos x="50" y="192"/>
                        </a:cxn>
                        <a:cxn ang="0">
                          <a:pos x="50" y="0"/>
                        </a:cxn>
                        <a:cxn ang="0">
                          <a:pos x="0" y="29"/>
                        </a:cxn>
                        <a:cxn ang="0">
                          <a:pos x="76" y="526"/>
                        </a:cxn>
                        <a:cxn ang="0">
                          <a:pos x="98" y="529"/>
                        </a:cxn>
                        <a:cxn ang="0">
                          <a:pos x="116" y="532"/>
                        </a:cxn>
                        <a:cxn ang="0">
                          <a:pos x="138" y="536"/>
                        </a:cxn>
                        <a:cxn ang="0">
                          <a:pos x="160" y="539"/>
                        </a:cxn>
                        <a:cxn ang="0">
                          <a:pos x="182" y="545"/>
                        </a:cxn>
                        <a:cxn ang="0">
                          <a:pos x="199" y="549"/>
                        </a:cxn>
                        <a:cxn ang="0">
                          <a:pos x="221" y="556"/>
                        </a:cxn>
                        <a:cxn ang="0">
                          <a:pos x="239" y="562"/>
                        </a:cxn>
                        <a:cxn ang="0">
                          <a:pos x="189" y="215"/>
                        </a:cxn>
                        <a:cxn ang="0">
                          <a:pos x="170" y="212"/>
                        </a:cxn>
                        <a:cxn ang="0">
                          <a:pos x="152" y="209"/>
                        </a:cxn>
                        <a:cxn ang="0">
                          <a:pos x="138" y="206"/>
                        </a:cxn>
                        <a:cxn ang="0">
                          <a:pos x="120" y="203"/>
                        </a:cxn>
                        <a:cxn ang="0">
                          <a:pos x="101" y="200"/>
                        </a:cxn>
                        <a:cxn ang="0">
                          <a:pos x="87" y="200"/>
                        </a:cxn>
                        <a:cxn ang="0">
                          <a:pos x="69" y="195"/>
                        </a:cxn>
                        <a:cxn ang="0">
                          <a:pos x="50" y="192"/>
                        </a:cxn>
                      </a:cxnLst>
                      <a:rect l="0" t="0" r="r" b="b"/>
                      <a:pathLst>
                        <a:path w="239" h="562">
                          <a:moveTo>
                            <a:pt x="50" y="192"/>
                          </a:moveTo>
                          <a:lnTo>
                            <a:pt x="50" y="0"/>
                          </a:lnTo>
                          <a:lnTo>
                            <a:pt x="0" y="29"/>
                          </a:lnTo>
                          <a:lnTo>
                            <a:pt x="76" y="526"/>
                          </a:lnTo>
                          <a:lnTo>
                            <a:pt x="98" y="529"/>
                          </a:lnTo>
                          <a:lnTo>
                            <a:pt x="116" y="532"/>
                          </a:lnTo>
                          <a:lnTo>
                            <a:pt x="138" y="536"/>
                          </a:lnTo>
                          <a:lnTo>
                            <a:pt x="160" y="539"/>
                          </a:lnTo>
                          <a:lnTo>
                            <a:pt x="182" y="545"/>
                          </a:lnTo>
                          <a:lnTo>
                            <a:pt x="199" y="549"/>
                          </a:lnTo>
                          <a:lnTo>
                            <a:pt x="221" y="556"/>
                          </a:lnTo>
                          <a:lnTo>
                            <a:pt x="239" y="562"/>
                          </a:lnTo>
                          <a:lnTo>
                            <a:pt x="189" y="215"/>
                          </a:lnTo>
                          <a:lnTo>
                            <a:pt x="170" y="212"/>
                          </a:lnTo>
                          <a:lnTo>
                            <a:pt x="152" y="209"/>
                          </a:lnTo>
                          <a:lnTo>
                            <a:pt x="138" y="206"/>
                          </a:lnTo>
                          <a:lnTo>
                            <a:pt x="120" y="203"/>
                          </a:lnTo>
                          <a:lnTo>
                            <a:pt x="101" y="200"/>
                          </a:lnTo>
                          <a:lnTo>
                            <a:pt x="87" y="200"/>
                          </a:lnTo>
                          <a:lnTo>
                            <a:pt x="69" y="195"/>
                          </a:lnTo>
                          <a:lnTo>
                            <a:pt x="50" y="192"/>
                          </a:lnTo>
                          <a:close/>
                        </a:path>
                      </a:pathLst>
                    </a:custGeom>
                    <a:solidFill>
                      <a:srgbClr val="C1E0A5"/>
                    </a:solidFill>
                    <a:ln w="9525">
                      <a:noFill/>
                      <a:round/>
                      <a:headEnd/>
                      <a:tailEnd/>
                    </a:ln>
                  </p:spPr>
                  <p:txBody>
                    <a:bodyPr/>
                    <a:lstStyle/>
                    <a:p>
                      <a:endParaRPr lang="en-US" dirty="0"/>
                    </a:p>
                  </p:txBody>
                </p:sp>
                <p:sp>
                  <p:nvSpPr>
                    <p:cNvPr id="220290" name="Freeform 130"/>
                    <p:cNvSpPr>
                      <a:spLocks/>
                    </p:cNvSpPr>
                    <p:nvPr/>
                  </p:nvSpPr>
                  <p:spPr bwMode="auto">
                    <a:xfrm rot="20388326" flipH="1">
                      <a:off x="1927" y="1152"/>
                      <a:ext cx="103" cy="183"/>
                    </a:xfrm>
                    <a:custGeom>
                      <a:avLst/>
                      <a:gdLst/>
                      <a:ahLst/>
                      <a:cxnLst>
                        <a:cxn ang="0">
                          <a:pos x="220" y="390"/>
                        </a:cxn>
                        <a:cxn ang="0">
                          <a:pos x="198" y="382"/>
                        </a:cxn>
                        <a:cxn ang="0">
                          <a:pos x="179" y="376"/>
                        </a:cxn>
                        <a:cxn ang="0">
                          <a:pos x="157" y="370"/>
                        </a:cxn>
                        <a:cxn ang="0">
                          <a:pos x="135" y="362"/>
                        </a:cxn>
                        <a:cxn ang="0">
                          <a:pos x="117" y="356"/>
                        </a:cxn>
                        <a:cxn ang="0">
                          <a:pos x="95" y="350"/>
                        </a:cxn>
                        <a:cxn ang="0">
                          <a:pos x="73" y="346"/>
                        </a:cxn>
                        <a:cxn ang="0">
                          <a:pos x="53" y="339"/>
                        </a:cxn>
                        <a:cxn ang="0">
                          <a:pos x="0" y="0"/>
                        </a:cxn>
                        <a:cxn ang="0">
                          <a:pos x="22" y="3"/>
                        </a:cxn>
                        <a:cxn ang="0">
                          <a:pos x="44" y="6"/>
                        </a:cxn>
                        <a:cxn ang="0">
                          <a:pos x="66" y="9"/>
                        </a:cxn>
                        <a:cxn ang="0">
                          <a:pos x="85" y="12"/>
                        </a:cxn>
                        <a:cxn ang="0">
                          <a:pos x="107" y="20"/>
                        </a:cxn>
                        <a:cxn ang="0">
                          <a:pos x="125" y="23"/>
                        </a:cxn>
                        <a:cxn ang="0">
                          <a:pos x="145" y="29"/>
                        </a:cxn>
                        <a:cxn ang="0">
                          <a:pos x="164" y="32"/>
                        </a:cxn>
                        <a:cxn ang="0">
                          <a:pos x="220" y="390"/>
                        </a:cxn>
                      </a:cxnLst>
                      <a:rect l="0" t="0" r="r" b="b"/>
                      <a:pathLst>
                        <a:path w="220" h="390">
                          <a:moveTo>
                            <a:pt x="220" y="390"/>
                          </a:moveTo>
                          <a:lnTo>
                            <a:pt x="198" y="382"/>
                          </a:lnTo>
                          <a:lnTo>
                            <a:pt x="179" y="376"/>
                          </a:lnTo>
                          <a:lnTo>
                            <a:pt x="157" y="370"/>
                          </a:lnTo>
                          <a:lnTo>
                            <a:pt x="135" y="362"/>
                          </a:lnTo>
                          <a:lnTo>
                            <a:pt x="117" y="356"/>
                          </a:lnTo>
                          <a:lnTo>
                            <a:pt x="95" y="350"/>
                          </a:lnTo>
                          <a:lnTo>
                            <a:pt x="73" y="346"/>
                          </a:lnTo>
                          <a:lnTo>
                            <a:pt x="53" y="339"/>
                          </a:lnTo>
                          <a:lnTo>
                            <a:pt x="0" y="0"/>
                          </a:lnTo>
                          <a:lnTo>
                            <a:pt x="22" y="3"/>
                          </a:lnTo>
                          <a:lnTo>
                            <a:pt x="44" y="6"/>
                          </a:lnTo>
                          <a:lnTo>
                            <a:pt x="66" y="9"/>
                          </a:lnTo>
                          <a:lnTo>
                            <a:pt x="85" y="12"/>
                          </a:lnTo>
                          <a:lnTo>
                            <a:pt x="107" y="20"/>
                          </a:lnTo>
                          <a:lnTo>
                            <a:pt x="125" y="23"/>
                          </a:lnTo>
                          <a:lnTo>
                            <a:pt x="145" y="29"/>
                          </a:lnTo>
                          <a:lnTo>
                            <a:pt x="164" y="32"/>
                          </a:lnTo>
                          <a:lnTo>
                            <a:pt x="220" y="390"/>
                          </a:lnTo>
                          <a:close/>
                        </a:path>
                      </a:pathLst>
                    </a:custGeom>
                    <a:solidFill>
                      <a:srgbClr val="CCE2AF"/>
                    </a:solidFill>
                    <a:ln w="9525">
                      <a:noFill/>
                      <a:round/>
                      <a:headEnd/>
                      <a:tailEnd/>
                    </a:ln>
                  </p:spPr>
                  <p:txBody>
                    <a:bodyPr/>
                    <a:lstStyle/>
                    <a:p>
                      <a:endParaRPr lang="en-US" dirty="0"/>
                    </a:p>
                  </p:txBody>
                </p:sp>
                <p:sp>
                  <p:nvSpPr>
                    <p:cNvPr id="220291" name="Freeform 131"/>
                    <p:cNvSpPr>
                      <a:spLocks/>
                    </p:cNvSpPr>
                    <p:nvPr/>
                  </p:nvSpPr>
                  <p:spPr bwMode="auto">
                    <a:xfrm rot="20388326" flipH="1">
                      <a:off x="1894" y="1170"/>
                      <a:ext cx="102" cy="193"/>
                    </a:xfrm>
                    <a:custGeom>
                      <a:avLst/>
                      <a:gdLst/>
                      <a:ahLst/>
                      <a:cxnLst>
                        <a:cxn ang="0">
                          <a:pos x="217" y="410"/>
                        </a:cxn>
                        <a:cxn ang="0">
                          <a:pos x="199" y="401"/>
                        </a:cxn>
                        <a:cxn ang="0">
                          <a:pos x="177" y="393"/>
                        </a:cxn>
                        <a:cxn ang="0">
                          <a:pos x="160" y="384"/>
                        </a:cxn>
                        <a:cxn ang="0">
                          <a:pos x="138" y="378"/>
                        </a:cxn>
                        <a:cxn ang="0">
                          <a:pos x="116" y="367"/>
                        </a:cxn>
                        <a:cxn ang="0">
                          <a:pos x="94" y="361"/>
                        </a:cxn>
                        <a:cxn ang="0">
                          <a:pos x="72" y="353"/>
                        </a:cxn>
                        <a:cxn ang="0">
                          <a:pos x="50" y="347"/>
                        </a:cxn>
                        <a:cxn ang="0">
                          <a:pos x="0" y="0"/>
                        </a:cxn>
                        <a:cxn ang="0">
                          <a:pos x="22" y="5"/>
                        </a:cxn>
                        <a:cxn ang="0">
                          <a:pos x="40" y="11"/>
                        </a:cxn>
                        <a:cxn ang="0">
                          <a:pos x="60" y="14"/>
                        </a:cxn>
                        <a:cxn ang="0">
                          <a:pos x="82" y="20"/>
                        </a:cxn>
                        <a:cxn ang="0">
                          <a:pos x="101" y="23"/>
                        </a:cxn>
                        <a:cxn ang="0">
                          <a:pos x="123" y="31"/>
                        </a:cxn>
                        <a:cxn ang="0">
                          <a:pos x="141" y="37"/>
                        </a:cxn>
                        <a:cxn ang="0">
                          <a:pos x="163" y="43"/>
                        </a:cxn>
                        <a:cxn ang="0">
                          <a:pos x="217" y="410"/>
                        </a:cxn>
                      </a:cxnLst>
                      <a:rect l="0" t="0" r="r" b="b"/>
                      <a:pathLst>
                        <a:path w="217" h="410">
                          <a:moveTo>
                            <a:pt x="217" y="410"/>
                          </a:moveTo>
                          <a:lnTo>
                            <a:pt x="199" y="401"/>
                          </a:lnTo>
                          <a:lnTo>
                            <a:pt x="177" y="393"/>
                          </a:lnTo>
                          <a:lnTo>
                            <a:pt x="160" y="384"/>
                          </a:lnTo>
                          <a:lnTo>
                            <a:pt x="138" y="378"/>
                          </a:lnTo>
                          <a:lnTo>
                            <a:pt x="116" y="367"/>
                          </a:lnTo>
                          <a:lnTo>
                            <a:pt x="94" y="361"/>
                          </a:lnTo>
                          <a:lnTo>
                            <a:pt x="72" y="353"/>
                          </a:lnTo>
                          <a:lnTo>
                            <a:pt x="50" y="347"/>
                          </a:lnTo>
                          <a:lnTo>
                            <a:pt x="0" y="0"/>
                          </a:lnTo>
                          <a:lnTo>
                            <a:pt x="22" y="5"/>
                          </a:lnTo>
                          <a:lnTo>
                            <a:pt x="40" y="11"/>
                          </a:lnTo>
                          <a:lnTo>
                            <a:pt x="60" y="14"/>
                          </a:lnTo>
                          <a:lnTo>
                            <a:pt x="82" y="20"/>
                          </a:lnTo>
                          <a:lnTo>
                            <a:pt x="101" y="23"/>
                          </a:lnTo>
                          <a:lnTo>
                            <a:pt x="123" y="31"/>
                          </a:lnTo>
                          <a:lnTo>
                            <a:pt x="141" y="37"/>
                          </a:lnTo>
                          <a:lnTo>
                            <a:pt x="163" y="43"/>
                          </a:lnTo>
                          <a:lnTo>
                            <a:pt x="217" y="410"/>
                          </a:lnTo>
                          <a:close/>
                        </a:path>
                      </a:pathLst>
                    </a:custGeom>
                    <a:solidFill>
                      <a:srgbClr val="CEE2AF"/>
                    </a:solidFill>
                    <a:ln w="9525">
                      <a:noFill/>
                      <a:round/>
                      <a:headEnd/>
                      <a:tailEnd/>
                    </a:ln>
                  </p:spPr>
                  <p:txBody>
                    <a:bodyPr/>
                    <a:lstStyle/>
                    <a:p>
                      <a:endParaRPr lang="en-US" dirty="0"/>
                    </a:p>
                  </p:txBody>
                </p:sp>
                <p:sp>
                  <p:nvSpPr>
                    <p:cNvPr id="220292" name="Freeform 132"/>
                    <p:cNvSpPr>
                      <a:spLocks/>
                    </p:cNvSpPr>
                    <p:nvPr/>
                  </p:nvSpPr>
                  <p:spPr bwMode="auto">
                    <a:xfrm rot="20388326" flipH="1">
                      <a:off x="1861" y="1193"/>
                      <a:ext cx="106" cy="205"/>
                    </a:xfrm>
                    <a:custGeom>
                      <a:avLst/>
                      <a:gdLst/>
                      <a:ahLst/>
                      <a:cxnLst>
                        <a:cxn ang="0">
                          <a:pos x="226" y="437"/>
                        </a:cxn>
                        <a:cxn ang="0">
                          <a:pos x="204" y="427"/>
                        </a:cxn>
                        <a:cxn ang="0">
                          <a:pos x="186" y="414"/>
                        </a:cxn>
                        <a:cxn ang="0">
                          <a:pos x="164" y="404"/>
                        </a:cxn>
                        <a:cxn ang="0">
                          <a:pos x="142" y="393"/>
                        </a:cxn>
                        <a:cxn ang="0">
                          <a:pos x="120" y="384"/>
                        </a:cxn>
                        <a:cxn ang="0">
                          <a:pos x="98" y="373"/>
                        </a:cxn>
                        <a:cxn ang="0">
                          <a:pos x="76" y="367"/>
                        </a:cxn>
                        <a:cxn ang="0">
                          <a:pos x="56" y="358"/>
                        </a:cxn>
                        <a:cxn ang="0">
                          <a:pos x="0" y="0"/>
                        </a:cxn>
                        <a:cxn ang="0">
                          <a:pos x="22" y="8"/>
                        </a:cxn>
                        <a:cxn ang="0">
                          <a:pos x="44" y="11"/>
                        </a:cxn>
                        <a:cxn ang="0">
                          <a:pos x="66" y="17"/>
                        </a:cxn>
                        <a:cxn ang="0">
                          <a:pos x="84" y="23"/>
                        </a:cxn>
                        <a:cxn ang="0">
                          <a:pos x="106" y="31"/>
                        </a:cxn>
                        <a:cxn ang="0">
                          <a:pos x="128" y="37"/>
                        </a:cxn>
                        <a:cxn ang="0">
                          <a:pos x="145" y="44"/>
                        </a:cxn>
                        <a:cxn ang="0">
                          <a:pos x="167" y="51"/>
                        </a:cxn>
                        <a:cxn ang="0">
                          <a:pos x="226" y="437"/>
                        </a:cxn>
                      </a:cxnLst>
                      <a:rect l="0" t="0" r="r" b="b"/>
                      <a:pathLst>
                        <a:path w="226" h="437">
                          <a:moveTo>
                            <a:pt x="226" y="437"/>
                          </a:moveTo>
                          <a:lnTo>
                            <a:pt x="204" y="427"/>
                          </a:lnTo>
                          <a:lnTo>
                            <a:pt x="186" y="414"/>
                          </a:lnTo>
                          <a:lnTo>
                            <a:pt x="164" y="404"/>
                          </a:lnTo>
                          <a:lnTo>
                            <a:pt x="142" y="393"/>
                          </a:lnTo>
                          <a:lnTo>
                            <a:pt x="120" y="384"/>
                          </a:lnTo>
                          <a:lnTo>
                            <a:pt x="98" y="373"/>
                          </a:lnTo>
                          <a:lnTo>
                            <a:pt x="76" y="367"/>
                          </a:lnTo>
                          <a:lnTo>
                            <a:pt x="56" y="358"/>
                          </a:lnTo>
                          <a:lnTo>
                            <a:pt x="0" y="0"/>
                          </a:lnTo>
                          <a:lnTo>
                            <a:pt x="22" y="8"/>
                          </a:lnTo>
                          <a:lnTo>
                            <a:pt x="44" y="11"/>
                          </a:lnTo>
                          <a:lnTo>
                            <a:pt x="66" y="17"/>
                          </a:lnTo>
                          <a:lnTo>
                            <a:pt x="84" y="23"/>
                          </a:lnTo>
                          <a:lnTo>
                            <a:pt x="106" y="31"/>
                          </a:lnTo>
                          <a:lnTo>
                            <a:pt x="128" y="37"/>
                          </a:lnTo>
                          <a:lnTo>
                            <a:pt x="145" y="44"/>
                          </a:lnTo>
                          <a:lnTo>
                            <a:pt x="167" y="51"/>
                          </a:lnTo>
                          <a:lnTo>
                            <a:pt x="226" y="437"/>
                          </a:lnTo>
                          <a:close/>
                        </a:path>
                      </a:pathLst>
                    </a:custGeom>
                    <a:solidFill>
                      <a:srgbClr val="CEE5B7"/>
                    </a:solidFill>
                    <a:ln w="9525">
                      <a:noFill/>
                      <a:round/>
                      <a:headEnd/>
                      <a:tailEnd/>
                    </a:ln>
                  </p:spPr>
                  <p:txBody>
                    <a:bodyPr/>
                    <a:lstStyle/>
                    <a:p>
                      <a:endParaRPr lang="en-US" dirty="0"/>
                    </a:p>
                  </p:txBody>
                </p:sp>
                <p:sp>
                  <p:nvSpPr>
                    <p:cNvPr id="220293" name="Freeform 133"/>
                    <p:cNvSpPr>
                      <a:spLocks/>
                    </p:cNvSpPr>
                    <p:nvPr/>
                  </p:nvSpPr>
                  <p:spPr bwMode="auto">
                    <a:xfrm rot="20388326" flipH="1">
                      <a:off x="1828" y="1216"/>
                      <a:ext cx="107" cy="221"/>
                    </a:xfrm>
                    <a:custGeom>
                      <a:avLst/>
                      <a:gdLst/>
                      <a:ahLst/>
                      <a:cxnLst>
                        <a:cxn ang="0">
                          <a:pos x="228" y="468"/>
                        </a:cxn>
                        <a:cxn ang="0">
                          <a:pos x="206" y="454"/>
                        </a:cxn>
                        <a:cxn ang="0">
                          <a:pos x="189" y="440"/>
                        </a:cxn>
                        <a:cxn ang="0">
                          <a:pos x="168" y="428"/>
                        </a:cxn>
                        <a:cxn ang="0">
                          <a:pos x="146" y="414"/>
                        </a:cxn>
                        <a:cxn ang="0">
                          <a:pos x="124" y="404"/>
                        </a:cxn>
                        <a:cxn ang="0">
                          <a:pos x="102" y="391"/>
                        </a:cxn>
                        <a:cxn ang="0">
                          <a:pos x="76" y="378"/>
                        </a:cxn>
                        <a:cxn ang="0">
                          <a:pos x="54" y="367"/>
                        </a:cxn>
                        <a:cxn ang="0">
                          <a:pos x="0" y="0"/>
                        </a:cxn>
                        <a:cxn ang="0">
                          <a:pos x="22" y="8"/>
                        </a:cxn>
                        <a:cxn ang="0">
                          <a:pos x="44" y="14"/>
                        </a:cxn>
                        <a:cxn ang="0">
                          <a:pos x="65" y="21"/>
                        </a:cxn>
                        <a:cxn ang="0">
                          <a:pos x="83" y="28"/>
                        </a:cxn>
                        <a:cxn ang="0">
                          <a:pos x="105" y="35"/>
                        </a:cxn>
                        <a:cxn ang="0">
                          <a:pos x="127" y="44"/>
                        </a:cxn>
                        <a:cxn ang="0">
                          <a:pos x="146" y="52"/>
                        </a:cxn>
                        <a:cxn ang="0">
                          <a:pos x="168" y="58"/>
                        </a:cxn>
                        <a:cxn ang="0">
                          <a:pos x="228" y="468"/>
                        </a:cxn>
                      </a:cxnLst>
                      <a:rect l="0" t="0" r="r" b="b"/>
                      <a:pathLst>
                        <a:path w="228" h="468">
                          <a:moveTo>
                            <a:pt x="228" y="468"/>
                          </a:moveTo>
                          <a:lnTo>
                            <a:pt x="206" y="454"/>
                          </a:lnTo>
                          <a:lnTo>
                            <a:pt x="189" y="440"/>
                          </a:lnTo>
                          <a:lnTo>
                            <a:pt x="168" y="428"/>
                          </a:lnTo>
                          <a:lnTo>
                            <a:pt x="146" y="414"/>
                          </a:lnTo>
                          <a:lnTo>
                            <a:pt x="124" y="404"/>
                          </a:lnTo>
                          <a:lnTo>
                            <a:pt x="102" y="391"/>
                          </a:lnTo>
                          <a:lnTo>
                            <a:pt x="76" y="378"/>
                          </a:lnTo>
                          <a:lnTo>
                            <a:pt x="54" y="367"/>
                          </a:lnTo>
                          <a:lnTo>
                            <a:pt x="0" y="0"/>
                          </a:lnTo>
                          <a:lnTo>
                            <a:pt x="22" y="8"/>
                          </a:lnTo>
                          <a:lnTo>
                            <a:pt x="44" y="14"/>
                          </a:lnTo>
                          <a:lnTo>
                            <a:pt x="65" y="21"/>
                          </a:lnTo>
                          <a:lnTo>
                            <a:pt x="83" y="28"/>
                          </a:lnTo>
                          <a:lnTo>
                            <a:pt x="105" y="35"/>
                          </a:lnTo>
                          <a:lnTo>
                            <a:pt x="127" y="44"/>
                          </a:lnTo>
                          <a:lnTo>
                            <a:pt x="146" y="52"/>
                          </a:lnTo>
                          <a:lnTo>
                            <a:pt x="168" y="58"/>
                          </a:lnTo>
                          <a:lnTo>
                            <a:pt x="228" y="468"/>
                          </a:lnTo>
                          <a:close/>
                        </a:path>
                      </a:pathLst>
                    </a:custGeom>
                    <a:solidFill>
                      <a:srgbClr val="D1E8BA"/>
                    </a:solidFill>
                    <a:ln w="9525">
                      <a:noFill/>
                      <a:round/>
                      <a:headEnd/>
                      <a:tailEnd/>
                    </a:ln>
                  </p:spPr>
                  <p:txBody>
                    <a:bodyPr/>
                    <a:lstStyle/>
                    <a:p>
                      <a:endParaRPr lang="en-US" dirty="0"/>
                    </a:p>
                  </p:txBody>
                </p:sp>
                <p:sp>
                  <p:nvSpPr>
                    <p:cNvPr id="220294" name="Freeform 134"/>
                    <p:cNvSpPr>
                      <a:spLocks/>
                    </p:cNvSpPr>
                    <p:nvPr/>
                  </p:nvSpPr>
                  <p:spPr bwMode="auto">
                    <a:xfrm rot="20388326" flipH="1">
                      <a:off x="1795" y="1242"/>
                      <a:ext cx="111" cy="238"/>
                    </a:xfrm>
                    <a:custGeom>
                      <a:avLst/>
                      <a:gdLst/>
                      <a:ahLst/>
                      <a:cxnLst>
                        <a:cxn ang="0">
                          <a:pos x="236" y="506"/>
                        </a:cxn>
                        <a:cxn ang="0">
                          <a:pos x="214" y="489"/>
                        </a:cxn>
                        <a:cxn ang="0">
                          <a:pos x="193" y="472"/>
                        </a:cxn>
                        <a:cxn ang="0">
                          <a:pos x="171" y="460"/>
                        </a:cxn>
                        <a:cxn ang="0">
                          <a:pos x="149" y="443"/>
                        </a:cxn>
                        <a:cxn ang="0">
                          <a:pos x="128" y="426"/>
                        </a:cxn>
                        <a:cxn ang="0">
                          <a:pos x="106" y="412"/>
                        </a:cxn>
                        <a:cxn ang="0">
                          <a:pos x="81" y="400"/>
                        </a:cxn>
                        <a:cxn ang="0">
                          <a:pos x="59" y="386"/>
                        </a:cxn>
                        <a:cxn ang="0">
                          <a:pos x="0" y="0"/>
                        </a:cxn>
                        <a:cxn ang="0">
                          <a:pos x="22" y="10"/>
                        </a:cxn>
                        <a:cxn ang="0">
                          <a:pos x="44" y="16"/>
                        </a:cxn>
                        <a:cxn ang="0">
                          <a:pos x="66" y="27"/>
                        </a:cxn>
                        <a:cxn ang="0">
                          <a:pos x="88" y="36"/>
                        </a:cxn>
                        <a:cxn ang="0">
                          <a:pos x="110" y="44"/>
                        </a:cxn>
                        <a:cxn ang="0">
                          <a:pos x="132" y="53"/>
                        </a:cxn>
                        <a:cxn ang="0">
                          <a:pos x="149" y="62"/>
                        </a:cxn>
                        <a:cxn ang="0">
                          <a:pos x="171" y="73"/>
                        </a:cxn>
                        <a:cxn ang="0">
                          <a:pos x="236" y="506"/>
                        </a:cxn>
                      </a:cxnLst>
                      <a:rect l="0" t="0" r="r" b="b"/>
                      <a:pathLst>
                        <a:path w="236" h="506">
                          <a:moveTo>
                            <a:pt x="236" y="506"/>
                          </a:moveTo>
                          <a:lnTo>
                            <a:pt x="214" y="489"/>
                          </a:lnTo>
                          <a:lnTo>
                            <a:pt x="193" y="472"/>
                          </a:lnTo>
                          <a:lnTo>
                            <a:pt x="171" y="460"/>
                          </a:lnTo>
                          <a:lnTo>
                            <a:pt x="149" y="443"/>
                          </a:lnTo>
                          <a:lnTo>
                            <a:pt x="128" y="426"/>
                          </a:lnTo>
                          <a:lnTo>
                            <a:pt x="106" y="412"/>
                          </a:lnTo>
                          <a:lnTo>
                            <a:pt x="81" y="400"/>
                          </a:lnTo>
                          <a:lnTo>
                            <a:pt x="59" y="386"/>
                          </a:lnTo>
                          <a:lnTo>
                            <a:pt x="0" y="0"/>
                          </a:lnTo>
                          <a:lnTo>
                            <a:pt x="22" y="10"/>
                          </a:lnTo>
                          <a:lnTo>
                            <a:pt x="44" y="16"/>
                          </a:lnTo>
                          <a:lnTo>
                            <a:pt x="66" y="27"/>
                          </a:lnTo>
                          <a:lnTo>
                            <a:pt x="88" y="36"/>
                          </a:lnTo>
                          <a:lnTo>
                            <a:pt x="110" y="44"/>
                          </a:lnTo>
                          <a:lnTo>
                            <a:pt x="132" y="53"/>
                          </a:lnTo>
                          <a:lnTo>
                            <a:pt x="149" y="62"/>
                          </a:lnTo>
                          <a:lnTo>
                            <a:pt x="171" y="73"/>
                          </a:lnTo>
                          <a:lnTo>
                            <a:pt x="236" y="506"/>
                          </a:lnTo>
                          <a:close/>
                        </a:path>
                      </a:pathLst>
                    </a:custGeom>
                    <a:solidFill>
                      <a:srgbClr val="D3E8BF"/>
                    </a:solidFill>
                    <a:ln w="9525">
                      <a:noFill/>
                      <a:round/>
                      <a:headEnd/>
                      <a:tailEnd/>
                    </a:ln>
                  </p:spPr>
                  <p:txBody>
                    <a:bodyPr/>
                    <a:lstStyle/>
                    <a:p>
                      <a:endParaRPr lang="en-US" dirty="0"/>
                    </a:p>
                  </p:txBody>
                </p:sp>
                <p:sp>
                  <p:nvSpPr>
                    <p:cNvPr id="220295" name="Freeform 135"/>
                    <p:cNvSpPr>
                      <a:spLocks/>
                    </p:cNvSpPr>
                    <p:nvPr/>
                  </p:nvSpPr>
                  <p:spPr bwMode="auto">
                    <a:xfrm rot="20388326" flipH="1">
                      <a:off x="1765" y="1269"/>
                      <a:ext cx="114" cy="265"/>
                    </a:xfrm>
                    <a:custGeom>
                      <a:avLst/>
                      <a:gdLst/>
                      <a:ahLst/>
                      <a:cxnLst>
                        <a:cxn ang="0">
                          <a:pos x="243" y="563"/>
                        </a:cxn>
                        <a:cxn ang="0">
                          <a:pos x="221" y="543"/>
                        </a:cxn>
                        <a:cxn ang="0">
                          <a:pos x="199" y="523"/>
                        </a:cxn>
                        <a:cxn ang="0">
                          <a:pos x="177" y="503"/>
                        </a:cxn>
                        <a:cxn ang="0">
                          <a:pos x="155" y="483"/>
                        </a:cxn>
                        <a:cxn ang="0">
                          <a:pos x="133" y="463"/>
                        </a:cxn>
                        <a:cxn ang="0">
                          <a:pos x="108" y="445"/>
                        </a:cxn>
                        <a:cxn ang="0">
                          <a:pos x="86" y="425"/>
                        </a:cxn>
                        <a:cxn ang="0">
                          <a:pos x="60" y="410"/>
                        </a:cxn>
                        <a:cxn ang="0">
                          <a:pos x="0" y="0"/>
                        </a:cxn>
                        <a:cxn ang="0">
                          <a:pos x="21" y="9"/>
                        </a:cxn>
                        <a:cxn ang="0">
                          <a:pos x="43" y="23"/>
                        </a:cxn>
                        <a:cxn ang="0">
                          <a:pos x="64" y="32"/>
                        </a:cxn>
                        <a:cxn ang="0">
                          <a:pos x="86" y="43"/>
                        </a:cxn>
                        <a:cxn ang="0">
                          <a:pos x="108" y="57"/>
                        </a:cxn>
                        <a:cxn ang="0">
                          <a:pos x="129" y="66"/>
                        </a:cxn>
                        <a:cxn ang="0">
                          <a:pos x="148" y="80"/>
                        </a:cxn>
                        <a:cxn ang="0">
                          <a:pos x="170" y="90"/>
                        </a:cxn>
                        <a:cxn ang="0">
                          <a:pos x="243" y="563"/>
                        </a:cxn>
                      </a:cxnLst>
                      <a:rect l="0" t="0" r="r" b="b"/>
                      <a:pathLst>
                        <a:path w="243" h="563">
                          <a:moveTo>
                            <a:pt x="243" y="563"/>
                          </a:moveTo>
                          <a:lnTo>
                            <a:pt x="221" y="543"/>
                          </a:lnTo>
                          <a:lnTo>
                            <a:pt x="199" y="523"/>
                          </a:lnTo>
                          <a:lnTo>
                            <a:pt x="177" y="503"/>
                          </a:lnTo>
                          <a:lnTo>
                            <a:pt x="155" y="483"/>
                          </a:lnTo>
                          <a:lnTo>
                            <a:pt x="133" y="463"/>
                          </a:lnTo>
                          <a:lnTo>
                            <a:pt x="108" y="445"/>
                          </a:lnTo>
                          <a:lnTo>
                            <a:pt x="86" y="425"/>
                          </a:lnTo>
                          <a:lnTo>
                            <a:pt x="60" y="410"/>
                          </a:lnTo>
                          <a:lnTo>
                            <a:pt x="0" y="0"/>
                          </a:lnTo>
                          <a:lnTo>
                            <a:pt x="21" y="9"/>
                          </a:lnTo>
                          <a:lnTo>
                            <a:pt x="43" y="23"/>
                          </a:lnTo>
                          <a:lnTo>
                            <a:pt x="64" y="32"/>
                          </a:lnTo>
                          <a:lnTo>
                            <a:pt x="86" y="43"/>
                          </a:lnTo>
                          <a:lnTo>
                            <a:pt x="108" y="57"/>
                          </a:lnTo>
                          <a:lnTo>
                            <a:pt x="129" y="66"/>
                          </a:lnTo>
                          <a:lnTo>
                            <a:pt x="148" y="80"/>
                          </a:lnTo>
                          <a:lnTo>
                            <a:pt x="170" y="90"/>
                          </a:lnTo>
                          <a:lnTo>
                            <a:pt x="243" y="563"/>
                          </a:lnTo>
                          <a:close/>
                        </a:path>
                      </a:pathLst>
                    </a:custGeom>
                    <a:solidFill>
                      <a:srgbClr val="D8EAC6"/>
                    </a:solidFill>
                    <a:ln w="9525">
                      <a:noFill/>
                      <a:round/>
                      <a:headEnd/>
                      <a:tailEnd/>
                    </a:ln>
                  </p:spPr>
                  <p:txBody>
                    <a:bodyPr/>
                    <a:lstStyle/>
                    <a:p>
                      <a:endParaRPr lang="en-US" dirty="0"/>
                    </a:p>
                  </p:txBody>
                </p:sp>
                <p:sp>
                  <p:nvSpPr>
                    <p:cNvPr id="220296" name="Freeform 136"/>
                    <p:cNvSpPr>
                      <a:spLocks/>
                    </p:cNvSpPr>
                    <p:nvPr/>
                  </p:nvSpPr>
                  <p:spPr bwMode="auto">
                    <a:xfrm rot="20388326" flipH="1">
                      <a:off x="1736" y="1301"/>
                      <a:ext cx="118" cy="297"/>
                    </a:xfrm>
                    <a:custGeom>
                      <a:avLst/>
                      <a:gdLst/>
                      <a:ahLst/>
                      <a:cxnLst>
                        <a:cxn ang="0">
                          <a:pos x="251" y="630"/>
                        </a:cxn>
                        <a:cxn ang="0">
                          <a:pos x="229" y="602"/>
                        </a:cxn>
                        <a:cxn ang="0">
                          <a:pos x="207" y="576"/>
                        </a:cxn>
                        <a:cxn ang="0">
                          <a:pos x="185" y="553"/>
                        </a:cxn>
                        <a:cxn ang="0">
                          <a:pos x="163" y="526"/>
                        </a:cxn>
                        <a:cxn ang="0">
                          <a:pos x="141" y="503"/>
                        </a:cxn>
                        <a:cxn ang="0">
                          <a:pos x="116" y="480"/>
                        </a:cxn>
                        <a:cxn ang="0">
                          <a:pos x="91" y="457"/>
                        </a:cxn>
                        <a:cxn ang="0">
                          <a:pos x="65" y="433"/>
                        </a:cxn>
                        <a:cxn ang="0">
                          <a:pos x="0" y="0"/>
                        </a:cxn>
                        <a:cxn ang="0">
                          <a:pos x="22" y="9"/>
                        </a:cxn>
                        <a:cxn ang="0">
                          <a:pos x="43" y="23"/>
                        </a:cxn>
                        <a:cxn ang="0">
                          <a:pos x="65" y="37"/>
                        </a:cxn>
                        <a:cxn ang="0">
                          <a:pos x="87" y="47"/>
                        </a:cxn>
                        <a:cxn ang="0">
                          <a:pos x="109" y="60"/>
                        </a:cxn>
                        <a:cxn ang="0">
                          <a:pos x="131" y="73"/>
                        </a:cxn>
                        <a:cxn ang="0">
                          <a:pos x="150" y="90"/>
                        </a:cxn>
                        <a:cxn ang="0">
                          <a:pos x="172" y="104"/>
                        </a:cxn>
                        <a:cxn ang="0">
                          <a:pos x="251" y="630"/>
                        </a:cxn>
                      </a:cxnLst>
                      <a:rect l="0" t="0" r="r" b="b"/>
                      <a:pathLst>
                        <a:path w="251" h="630">
                          <a:moveTo>
                            <a:pt x="251" y="630"/>
                          </a:moveTo>
                          <a:lnTo>
                            <a:pt x="229" y="602"/>
                          </a:lnTo>
                          <a:lnTo>
                            <a:pt x="207" y="576"/>
                          </a:lnTo>
                          <a:lnTo>
                            <a:pt x="185" y="553"/>
                          </a:lnTo>
                          <a:lnTo>
                            <a:pt x="163" y="526"/>
                          </a:lnTo>
                          <a:lnTo>
                            <a:pt x="141" y="503"/>
                          </a:lnTo>
                          <a:lnTo>
                            <a:pt x="116" y="480"/>
                          </a:lnTo>
                          <a:lnTo>
                            <a:pt x="91" y="457"/>
                          </a:lnTo>
                          <a:lnTo>
                            <a:pt x="65" y="433"/>
                          </a:lnTo>
                          <a:lnTo>
                            <a:pt x="0" y="0"/>
                          </a:lnTo>
                          <a:lnTo>
                            <a:pt x="22" y="9"/>
                          </a:lnTo>
                          <a:lnTo>
                            <a:pt x="43" y="23"/>
                          </a:lnTo>
                          <a:lnTo>
                            <a:pt x="65" y="37"/>
                          </a:lnTo>
                          <a:lnTo>
                            <a:pt x="87" y="47"/>
                          </a:lnTo>
                          <a:lnTo>
                            <a:pt x="109" y="60"/>
                          </a:lnTo>
                          <a:lnTo>
                            <a:pt x="131" y="73"/>
                          </a:lnTo>
                          <a:lnTo>
                            <a:pt x="150" y="90"/>
                          </a:lnTo>
                          <a:lnTo>
                            <a:pt x="172" y="104"/>
                          </a:lnTo>
                          <a:lnTo>
                            <a:pt x="251" y="630"/>
                          </a:lnTo>
                          <a:close/>
                        </a:path>
                      </a:pathLst>
                    </a:custGeom>
                    <a:solidFill>
                      <a:srgbClr val="DBEDC9"/>
                    </a:solidFill>
                    <a:ln w="9525">
                      <a:noFill/>
                      <a:round/>
                      <a:headEnd/>
                      <a:tailEnd/>
                    </a:ln>
                  </p:spPr>
                  <p:txBody>
                    <a:bodyPr/>
                    <a:lstStyle/>
                    <a:p>
                      <a:endParaRPr lang="en-US" dirty="0"/>
                    </a:p>
                  </p:txBody>
                </p:sp>
                <p:sp>
                  <p:nvSpPr>
                    <p:cNvPr id="220297" name="Freeform 137"/>
                    <p:cNvSpPr>
                      <a:spLocks/>
                    </p:cNvSpPr>
                    <p:nvPr/>
                  </p:nvSpPr>
                  <p:spPr bwMode="auto">
                    <a:xfrm rot="20388326" flipH="1">
                      <a:off x="1888" y="2070"/>
                      <a:ext cx="13" cy="28"/>
                    </a:xfrm>
                    <a:custGeom>
                      <a:avLst/>
                      <a:gdLst/>
                      <a:ahLst/>
                      <a:cxnLst>
                        <a:cxn ang="0">
                          <a:pos x="25" y="0"/>
                        </a:cxn>
                        <a:cxn ang="0">
                          <a:pos x="18" y="14"/>
                        </a:cxn>
                        <a:cxn ang="0">
                          <a:pos x="15" y="30"/>
                        </a:cxn>
                        <a:cxn ang="0">
                          <a:pos x="6" y="43"/>
                        </a:cxn>
                        <a:cxn ang="0">
                          <a:pos x="0" y="60"/>
                        </a:cxn>
                        <a:cxn ang="0">
                          <a:pos x="28" y="43"/>
                        </a:cxn>
                        <a:cxn ang="0">
                          <a:pos x="25" y="0"/>
                        </a:cxn>
                      </a:cxnLst>
                      <a:rect l="0" t="0" r="r" b="b"/>
                      <a:pathLst>
                        <a:path w="28" h="60">
                          <a:moveTo>
                            <a:pt x="25" y="0"/>
                          </a:moveTo>
                          <a:lnTo>
                            <a:pt x="18" y="14"/>
                          </a:lnTo>
                          <a:lnTo>
                            <a:pt x="15" y="30"/>
                          </a:lnTo>
                          <a:lnTo>
                            <a:pt x="6" y="43"/>
                          </a:lnTo>
                          <a:lnTo>
                            <a:pt x="0" y="60"/>
                          </a:lnTo>
                          <a:lnTo>
                            <a:pt x="28" y="43"/>
                          </a:lnTo>
                          <a:lnTo>
                            <a:pt x="25" y="0"/>
                          </a:lnTo>
                          <a:close/>
                        </a:path>
                      </a:pathLst>
                    </a:custGeom>
                    <a:solidFill>
                      <a:srgbClr val="DBEDC9"/>
                    </a:solidFill>
                    <a:ln w="9525">
                      <a:noFill/>
                      <a:round/>
                      <a:headEnd/>
                      <a:tailEnd/>
                    </a:ln>
                  </p:spPr>
                  <p:txBody>
                    <a:bodyPr/>
                    <a:lstStyle/>
                    <a:p>
                      <a:endParaRPr lang="en-US" dirty="0"/>
                    </a:p>
                  </p:txBody>
                </p:sp>
                <p:sp>
                  <p:nvSpPr>
                    <p:cNvPr id="220298" name="Freeform 138"/>
                    <p:cNvSpPr>
                      <a:spLocks/>
                    </p:cNvSpPr>
                    <p:nvPr/>
                  </p:nvSpPr>
                  <p:spPr bwMode="auto">
                    <a:xfrm rot="20388326" flipH="1">
                      <a:off x="1706" y="1336"/>
                      <a:ext cx="128" cy="356"/>
                    </a:xfrm>
                    <a:custGeom>
                      <a:avLst/>
                      <a:gdLst/>
                      <a:ahLst/>
                      <a:cxnLst>
                        <a:cxn ang="0">
                          <a:pos x="272" y="756"/>
                        </a:cxn>
                        <a:cxn ang="0">
                          <a:pos x="253" y="716"/>
                        </a:cxn>
                        <a:cxn ang="0">
                          <a:pos x="233" y="679"/>
                        </a:cxn>
                        <a:cxn ang="0">
                          <a:pos x="208" y="642"/>
                        </a:cxn>
                        <a:cxn ang="0">
                          <a:pos x="186" y="606"/>
                        </a:cxn>
                        <a:cxn ang="0">
                          <a:pos x="155" y="569"/>
                        </a:cxn>
                        <a:cxn ang="0">
                          <a:pos x="130" y="537"/>
                        </a:cxn>
                        <a:cxn ang="0">
                          <a:pos x="101" y="506"/>
                        </a:cxn>
                        <a:cxn ang="0">
                          <a:pos x="73" y="473"/>
                        </a:cxn>
                        <a:cxn ang="0">
                          <a:pos x="0" y="0"/>
                        </a:cxn>
                        <a:cxn ang="0">
                          <a:pos x="22" y="13"/>
                        </a:cxn>
                        <a:cxn ang="0">
                          <a:pos x="47" y="26"/>
                        </a:cxn>
                        <a:cxn ang="0">
                          <a:pos x="69" y="43"/>
                        </a:cxn>
                        <a:cxn ang="0">
                          <a:pos x="91" y="57"/>
                        </a:cxn>
                        <a:cxn ang="0">
                          <a:pos x="113" y="72"/>
                        </a:cxn>
                        <a:cxn ang="0">
                          <a:pos x="133" y="86"/>
                        </a:cxn>
                        <a:cxn ang="0">
                          <a:pos x="155" y="103"/>
                        </a:cxn>
                        <a:cxn ang="0">
                          <a:pos x="177" y="120"/>
                        </a:cxn>
                        <a:cxn ang="0">
                          <a:pos x="272" y="756"/>
                        </a:cxn>
                      </a:cxnLst>
                      <a:rect l="0" t="0" r="r" b="b"/>
                      <a:pathLst>
                        <a:path w="272" h="756">
                          <a:moveTo>
                            <a:pt x="272" y="756"/>
                          </a:moveTo>
                          <a:lnTo>
                            <a:pt x="253" y="716"/>
                          </a:lnTo>
                          <a:lnTo>
                            <a:pt x="233" y="679"/>
                          </a:lnTo>
                          <a:lnTo>
                            <a:pt x="208" y="642"/>
                          </a:lnTo>
                          <a:lnTo>
                            <a:pt x="186" y="606"/>
                          </a:lnTo>
                          <a:lnTo>
                            <a:pt x="155" y="569"/>
                          </a:lnTo>
                          <a:lnTo>
                            <a:pt x="130" y="537"/>
                          </a:lnTo>
                          <a:lnTo>
                            <a:pt x="101" y="506"/>
                          </a:lnTo>
                          <a:lnTo>
                            <a:pt x="73" y="473"/>
                          </a:lnTo>
                          <a:lnTo>
                            <a:pt x="0" y="0"/>
                          </a:lnTo>
                          <a:lnTo>
                            <a:pt x="22" y="13"/>
                          </a:lnTo>
                          <a:lnTo>
                            <a:pt x="47" y="26"/>
                          </a:lnTo>
                          <a:lnTo>
                            <a:pt x="69" y="43"/>
                          </a:lnTo>
                          <a:lnTo>
                            <a:pt x="91" y="57"/>
                          </a:lnTo>
                          <a:lnTo>
                            <a:pt x="113" y="72"/>
                          </a:lnTo>
                          <a:lnTo>
                            <a:pt x="133" y="86"/>
                          </a:lnTo>
                          <a:lnTo>
                            <a:pt x="155" y="103"/>
                          </a:lnTo>
                          <a:lnTo>
                            <a:pt x="177" y="120"/>
                          </a:lnTo>
                          <a:lnTo>
                            <a:pt x="272" y="756"/>
                          </a:lnTo>
                          <a:close/>
                        </a:path>
                      </a:pathLst>
                    </a:custGeom>
                    <a:solidFill>
                      <a:srgbClr val="E2EFD3"/>
                    </a:solidFill>
                    <a:ln w="9525">
                      <a:noFill/>
                      <a:round/>
                      <a:headEnd/>
                      <a:tailEnd/>
                    </a:ln>
                  </p:spPr>
                  <p:txBody>
                    <a:bodyPr/>
                    <a:lstStyle/>
                    <a:p>
                      <a:endParaRPr lang="en-US" dirty="0"/>
                    </a:p>
                  </p:txBody>
                </p:sp>
                <p:sp>
                  <p:nvSpPr>
                    <p:cNvPr id="220299" name="Freeform 139"/>
                    <p:cNvSpPr>
                      <a:spLocks/>
                    </p:cNvSpPr>
                    <p:nvPr/>
                  </p:nvSpPr>
                  <p:spPr bwMode="auto">
                    <a:xfrm rot="20388326" flipH="1">
                      <a:off x="1836" y="1988"/>
                      <a:ext cx="50" cy="119"/>
                    </a:xfrm>
                    <a:custGeom>
                      <a:avLst/>
                      <a:gdLst/>
                      <a:ahLst/>
                      <a:cxnLst>
                        <a:cxn ang="0">
                          <a:pos x="72" y="0"/>
                        </a:cxn>
                        <a:cxn ang="0">
                          <a:pos x="62" y="63"/>
                        </a:cxn>
                        <a:cxn ang="0">
                          <a:pos x="47" y="130"/>
                        </a:cxn>
                        <a:cxn ang="0">
                          <a:pos x="25" y="193"/>
                        </a:cxn>
                        <a:cxn ang="0">
                          <a:pos x="0" y="253"/>
                        </a:cxn>
                        <a:cxn ang="0">
                          <a:pos x="106" y="193"/>
                        </a:cxn>
                        <a:cxn ang="0">
                          <a:pos x="72" y="0"/>
                        </a:cxn>
                      </a:cxnLst>
                      <a:rect l="0" t="0" r="r" b="b"/>
                      <a:pathLst>
                        <a:path w="106" h="253">
                          <a:moveTo>
                            <a:pt x="72" y="0"/>
                          </a:moveTo>
                          <a:lnTo>
                            <a:pt x="62" y="63"/>
                          </a:lnTo>
                          <a:lnTo>
                            <a:pt x="47" y="130"/>
                          </a:lnTo>
                          <a:lnTo>
                            <a:pt x="25" y="193"/>
                          </a:lnTo>
                          <a:lnTo>
                            <a:pt x="0" y="253"/>
                          </a:lnTo>
                          <a:lnTo>
                            <a:pt x="106" y="193"/>
                          </a:lnTo>
                          <a:lnTo>
                            <a:pt x="72" y="0"/>
                          </a:lnTo>
                          <a:close/>
                        </a:path>
                      </a:pathLst>
                    </a:custGeom>
                    <a:solidFill>
                      <a:srgbClr val="E2EFD3"/>
                    </a:solidFill>
                    <a:ln w="9525">
                      <a:noFill/>
                      <a:round/>
                      <a:headEnd/>
                      <a:tailEnd/>
                    </a:ln>
                  </p:spPr>
                  <p:txBody>
                    <a:bodyPr/>
                    <a:lstStyle/>
                    <a:p>
                      <a:endParaRPr lang="en-US" dirty="0"/>
                    </a:p>
                  </p:txBody>
                </p:sp>
                <p:sp>
                  <p:nvSpPr>
                    <p:cNvPr id="220300" name="Freeform 140"/>
                    <p:cNvSpPr>
                      <a:spLocks/>
                    </p:cNvSpPr>
                    <p:nvPr/>
                  </p:nvSpPr>
                  <p:spPr bwMode="auto">
                    <a:xfrm rot="20388326" flipH="1">
                      <a:off x="1691" y="1373"/>
                      <a:ext cx="181" cy="735"/>
                    </a:xfrm>
                    <a:custGeom>
                      <a:avLst/>
                      <a:gdLst/>
                      <a:ahLst/>
                      <a:cxnLst>
                        <a:cxn ang="0">
                          <a:pos x="79" y="526"/>
                        </a:cxn>
                        <a:cxn ang="0">
                          <a:pos x="126" y="596"/>
                        </a:cxn>
                        <a:cxn ang="0">
                          <a:pos x="170" y="668"/>
                        </a:cxn>
                        <a:cxn ang="0">
                          <a:pos x="206" y="743"/>
                        </a:cxn>
                        <a:cxn ang="0">
                          <a:pos x="234" y="822"/>
                        </a:cxn>
                        <a:cxn ang="0">
                          <a:pos x="260" y="902"/>
                        </a:cxn>
                        <a:cxn ang="0">
                          <a:pos x="278" y="986"/>
                        </a:cxn>
                        <a:cxn ang="0">
                          <a:pos x="290" y="1072"/>
                        </a:cxn>
                        <a:cxn ang="0">
                          <a:pos x="293" y="1159"/>
                        </a:cxn>
                        <a:cxn ang="0">
                          <a:pos x="290" y="1252"/>
                        </a:cxn>
                        <a:cxn ang="0">
                          <a:pos x="278" y="1342"/>
                        </a:cxn>
                        <a:cxn ang="0">
                          <a:pos x="256" y="1431"/>
                        </a:cxn>
                        <a:cxn ang="0">
                          <a:pos x="231" y="1518"/>
                        </a:cxn>
                        <a:cxn ang="0">
                          <a:pos x="234" y="1561"/>
                        </a:cxn>
                        <a:cxn ang="0">
                          <a:pos x="384" y="1484"/>
                        </a:cxn>
                        <a:cxn ang="0">
                          <a:pos x="180" y="139"/>
                        </a:cxn>
                        <a:cxn ang="0">
                          <a:pos x="158" y="119"/>
                        </a:cxn>
                        <a:cxn ang="0">
                          <a:pos x="136" y="102"/>
                        </a:cxn>
                        <a:cxn ang="0">
                          <a:pos x="114" y="82"/>
                        </a:cxn>
                        <a:cxn ang="0">
                          <a:pos x="93" y="66"/>
                        </a:cxn>
                        <a:cxn ang="0">
                          <a:pos x="72" y="49"/>
                        </a:cxn>
                        <a:cxn ang="0">
                          <a:pos x="45" y="32"/>
                        </a:cxn>
                        <a:cxn ang="0">
                          <a:pos x="25" y="15"/>
                        </a:cxn>
                        <a:cxn ang="0">
                          <a:pos x="0" y="0"/>
                        </a:cxn>
                        <a:cxn ang="0">
                          <a:pos x="79" y="526"/>
                        </a:cxn>
                      </a:cxnLst>
                      <a:rect l="0" t="0" r="r" b="b"/>
                      <a:pathLst>
                        <a:path w="384" h="1561">
                          <a:moveTo>
                            <a:pt x="79" y="526"/>
                          </a:moveTo>
                          <a:lnTo>
                            <a:pt x="126" y="596"/>
                          </a:lnTo>
                          <a:lnTo>
                            <a:pt x="170" y="668"/>
                          </a:lnTo>
                          <a:lnTo>
                            <a:pt x="206" y="743"/>
                          </a:lnTo>
                          <a:lnTo>
                            <a:pt x="234" y="822"/>
                          </a:lnTo>
                          <a:lnTo>
                            <a:pt x="260" y="902"/>
                          </a:lnTo>
                          <a:lnTo>
                            <a:pt x="278" y="986"/>
                          </a:lnTo>
                          <a:lnTo>
                            <a:pt x="290" y="1072"/>
                          </a:lnTo>
                          <a:lnTo>
                            <a:pt x="293" y="1159"/>
                          </a:lnTo>
                          <a:lnTo>
                            <a:pt x="290" y="1252"/>
                          </a:lnTo>
                          <a:lnTo>
                            <a:pt x="278" y="1342"/>
                          </a:lnTo>
                          <a:lnTo>
                            <a:pt x="256" y="1431"/>
                          </a:lnTo>
                          <a:lnTo>
                            <a:pt x="231" y="1518"/>
                          </a:lnTo>
                          <a:lnTo>
                            <a:pt x="234" y="1561"/>
                          </a:lnTo>
                          <a:lnTo>
                            <a:pt x="384" y="1484"/>
                          </a:lnTo>
                          <a:lnTo>
                            <a:pt x="180" y="139"/>
                          </a:lnTo>
                          <a:lnTo>
                            <a:pt x="158" y="119"/>
                          </a:lnTo>
                          <a:lnTo>
                            <a:pt x="136" y="102"/>
                          </a:lnTo>
                          <a:lnTo>
                            <a:pt x="114" y="82"/>
                          </a:lnTo>
                          <a:lnTo>
                            <a:pt x="93" y="66"/>
                          </a:lnTo>
                          <a:lnTo>
                            <a:pt x="72" y="49"/>
                          </a:lnTo>
                          <a:lnTo>
                            <a:pt x="45" y="32"/>
                          </a:lnTo>
                          <a:lnTo>
                            <a:pt x="25" y="15"/>
                          </a:lnTo>
                          <a:lnTo>
                            <a:pt x="0" y="0"/>
                          </a:lnTo>
                          <a:lnTo>
                            <a:pt x="79" y="526"/>
                          </a:lnTo>
                          <a:close/>
                        </a:path>
                      </a:pathLst>
                    </a:custGeom>
                    <a:solidFill>
                      <a:srgbClr val="E2EFD8"/>
                    </a:solidFill>
                    <a:ln w="9525">
                      <a:noFill/>
                      <a:round/>
                      <a:headEnd/>
                      <a:tailEnd/>
                    </a:ln>
                  </p:spPr>
                  <p:txBody>
                    <a:bodyPr/>
                    <a:lstStyle/>
                    <a:p>
                      <a:endParaRPr lang="en-US" dirty="0"/>
                    </a:p>
                  </p:txBody>
                </p:sp>
                <p:sp>
                  <p:nvSpPr>
                    <p:cNvPr id="220301" name="Freeform 141"/>
                    <p:cNvSpPr>
                      <a:spLocks/>
                    </p:cNvSpPr>
                    <p:nvPr/>
                  </p:nvSpPr>
                  <p:spPr bwMode="auto">
                    <a:xfrm rot="20388326" flipH="1">
                      <a:off x="1661" y="1415"/>
                      <a:ext cx="173" cy="685"/>
                    </a:xfrm>
                    <a:custGeom>
                      <a:avLst/>
                      <a:gdLst/>
                      <a:ahLst/>
                      <a:cxnLst>
                        <a:cxn ang="0">
                          <a:pos x="95" y="636"/>
                        </a:cxn>
                        <a:cxn ang="0">
                          <a:pos x="120" y="689"/>
                        </a:cxn>
                        <a:cxn ang="0">
                          <a:pos x="142" y="742"/>
                        </a:cxn>
                        <a:cxn ang="0">
                          <a:pos x="160" y="799"/>
                        </a:cxn>
                        <a:cxn ang="0">
                          <a:pos x="176" y="856"/>
                        </a:cxn>
                        <a:cxn ang="0">
                          <a:pos x="189" y="915"/>
                        </a:cxn>
                        <a:cxn ang="0">
                          <a:pos x="198" y="975"/>
                        </a:cxn>
                        <a:cxn ang="0">
                          <a:pos x="201" y="1036"/>
                        </a:cxn>
                        <a:cxn ang="0">
                          <a:pos x="204" y="1096"/>
                        </a:cxn>
                        <a:cxn ang="0">
                          <a:pos x="204" y="1138"/>
                        </a:cxn>
                        <a:cxn ang="0">
                          <a:pos x="201" y="1178"/>
                        </a:cxn>
                        <a:cxn ang="0">
                          <a:pos x="198" y="1221"/>
                        </a:cxn>
                        <a:cxn ang="0">
                          <a:pos x="189" y="1262"/>
                        </a:cxn>
                        <a:cxn ang="0">
                          <a:pos x="223" y="1455"/>
                        </a:cxn>
                        <a:cxn ang="0">
                          <a:pos x="368" y="1382"/>
                        </a:cxn>
                        <a:cxn ang="0">
                          <a:pos x="182" y="169"/>
                        </a:cxn>
                        <a:cxn ang="0">
                          <a:pos x="160" y="146"/>
                        </a:cxn>
                        <a:cxn ang="0">
                          <a:pos x="139" y="123"/>
                        </a:cxn>
                        <a:cxn ang="0">
                          <a:pos x="117" y="99"/>
                        </a:cxn>
                        <a:cxn ang="0">
                          <a:pos x="95" y="79"/>
                        </a:cxn>
                        <a:cxn ang="0">
                          <a:pos x="73" y="59"/>
                        </a:cxn>
                        <a:cxn ang="0">
                          <a:pos x="47" y="39"/>
                        </a:cxn>
                        <a:cxn ang="0">
                          <a:pos x="25" y="19"/>
                        </a:cxn>
                        <a:cxn ang="0">
                          <a:pos x="0" y="0"/>
                        </a:cxn>
                        <a:cxn ang="0">
                          <a:pos x="95" y="636"/>
                        </a:cxn>
                      </a:cxnLst>
                      <a:rect l="0" t="0" r="r" b="b"/>
                      <a:pathLst>
                        <a:path w="368" h="1455">
                          <a:moveTo>
                            <a:pt x="95" y="636"/>
                          </a:moveTo>
                          <a:lnTo>
                            <a:pt x="120" y="689"/>
                          </a:lnTo>
                          <a:lnTo>
                            <a:pt x="142" y="742"/>
                          </a:lnTo>
                          <a:lnTo>
                            <a:pt x="160" y="799"/>
                          </a:lnTo>
                          <a:lnTo>
                            <a:pt x="176" y="856"/>
                          </a:lnTo>
                          <a:lnTo>
                            <a:pt x="189" y="915"/>
                          </a:lnTo>
                          <a:lnTo>
                            <a:pt x="198" y="975"/>
                          </a:lnTo>
                          <a:lnTo>
                            <a:pt x="201" y="1036"/>
                          </a:lnTo>
                          <a:lnTo>
                            <a:pt x="204" y="1096"/>
                          </a:lnTo>
                          <a:lnTo>
                            <a:pt x="204" y="1138"/>
                          </a:lnTo>
                          <a:lnTo>
                            <a:pt x="201" y="1178"/>
                          </a:lnTo>
                          <a:lnTo>
                            <a:pt x="198" y="1221"/>
                          </a:lnTo>
                          <a:lnTo>
                            <a:pt x="189" y="1262"/>
                          </a:lnTo>
                          <a:lnTo>
                            <a:pt x="223" y="1455"/>
                          </a:lnTo>
                          <a:lnTo>
                            <a:pt x="368" y="1382"/>
                          </a:lnTo>
                          <a:lnTo>
                            <a:pt x="182" y="169"/>
                          </a:lnTo>
                          <a:lnTo>
                            <a:pt x="160" y="146"/>
                          </a:lnTo>
                          <a:lnTo>
                            <a:pt x="139" y="123"/>
                          </a:lnTo>
                          <a:lnTo>
                            <a:pt x="117" y="99"/>
                          </a:lnTo>
                          <a:lnTo>
                            <a:pt x="95" y="79"/>
                          </a:lnTo>
                          <a:lnTo>
                            <a:pt x="73" y="59"/>
                          </a:lnTo>
                          <a:lnTo>
                            <a:pt x="47" y="39"/>
                          </a:lnTo>
                          <a:lnTo>
                            <a:pt x="25" y="19"/>
                          </a:lnTo>
                          <a:lnTo>
                            <a:pt x="0" y="0"/>
                          </a:lnTo>
                          <a:lnTo>
                            <a:pt x="95" y="636"/>
                          </a:lnTo>
                          <a:close/>
                        </a:path>
                      </a:pathLst>
                    </a:custGeom>
                    <a:solidFill>
                      <a:srgbClr val="E5F2DB"/>
                    </a:solidFill>
                    <a:ln w="9525">
                      <a:noFill/>
                      <a:round/>
                      <a:headEnd/>
                      <a:tailEnd/>
                    </a:ln>
                  </p:spPr>
                  <p:txBody>
                    <a:bodyPr/>
                    <a:lstStyle/>
                    <a:p>
                      <a:endParaRPr lang="en-US" dirty="0"/>
                    </a:p>
                  </p:txBody>
                </p:sp>
                <p:sp>
                  <p:nvSpPr>
                    <p:cNvPr id="220302" name="Freeform 142"/>
                    <p:cNvSpPr>
                      <a:spLocks/>
                    </p:cNvSpPr>
                    <p:nvPr/>
                  </p:nvSpPr>
                  <p:spPr bwMode="auto">
                    <a:xfrm rot="20388326" flipH="1">
                      <a:off x="1639" y="1462"/>
                      <a:ext cx="180" cy="760"/>
                    </a:xfrm>
                    <a:custGeom>
                      <a:avLst/>
                      <a:gdLst/>
                      <a:ahLst/>
                      <a:cxnLst>
                        <a:cxn ang="0">
                          <a:pos x="204" y="1345"/>
                        </a:cxn>
                        <a:cxn ang="0">
                          <a:pos x="324" y="1279"/>
                        </a:cxn>
                        <a:cxn ang="0">
                          <a:pos x="324" y="1613"/>
                        </a:cxn>
                        <a:cxn ang="0">
                          <a:pos x="338" y="1579"/>
                        </a:cxn>
                        <a:cxn ang="0">
                          <a:pos x="353" y="1546"/>
                        </a:cxn>
                        <a:cxn ang="0">
                          <a:pos x="366" y="1509"/>
                        </a:cxn>
                        <a:cxn ang="0">
                          <a:pos x="382" y="1475"/>
                        </a:cxn>
                        <a:cxn ang="0">
                          <a:pos x="189" y="211"/>
                        </a:cxn>
                        <a:cxn ang="0">
                          <a:pos x="171" y="180"/>
                        </a:cxn>
                        <a:cxn ang="0">
                          <a:pos x="149" y="153"/>
                        </a:cxn>
                        <a:cxn ang="0">
                          <a:pos x="123" y="127"/>
                        </a:cxn>
                        <a:cxn ang="0">
                          <a:pos x="102" y="101"/>
                        </a:cxn>
                        <a:cxn ang="0">
                          <a:pos x="76" y="73"/>
                        </a:cxn>
                        <a:cxn ang="0">
                          <a:pos x="51" y="47"/>
                        </a:cxn>
                        <a:cxn ang="0">
                          <a:pos x="26" y="23"/>
                        </a:cxn>
                        <a:cxn ang="0">
                          <a:pos x="0" y="0"/>
                        </a:cxn>
                        <a:cxn ang="0">
                          <a:pos x="204" y="1345"/>
                        </a:cxn>
                      </a:cxnLst>
                      <a:rect l="0" t="0" r="r" b="b"/>
                      <a:pathLst>
                        <a:path w="382" h="1613">
                          <a:moveTo>
                            <a:pt x="204" y="1345"/>
                          </a:moveTo>
                          <a:lnTo>
                            <a:pt x="324" y="1279"/>
                          </a:lnTo>
                          <a:lnTo>
                            <a:pt x="324" y="1613"/>
                          </a:lnTo>
                          <a:lnTo>
                            <a:pt x="338" y="1579"/>
                          </a:lnTo>
                          <a:lnTo>
                            <a:pt x="353" y="1546"/>
                          </a:lnTo>
                          <a:lnTo>
                            <a:pt x="366" y="1509"/>
                          </a:lnTo>
                          <a:lnTo>
                            <a:pt x="382" y="1475"/>
                          </a:lnTo>
                          <a:lnTo>
                            <a:pt x="189" y="211"/>
                          </a:lnTo>
                          <a:lnTo>
                            <a:pt x="171" y="180"/>
                          </a:lnTo>
                          <a:lnTo>
                            <a:pt x="149" y="153"/>
                          </a:lnTo>
                          <a:lnTo>
                            <a:pt x="123" y="127"/>
                          </a:lnTo>
                          <a:lnTo>
                            <a:pt x="102" y="101"/>
                          </a:lnTo>
                          <a:lnTo>
                            <a:pt x="76" y="73"/>
                          </a:lnTo>
                          <a:lnTo>
                            <a:pt x="51" y="47"/>
                          </a:lnTo>
                          <a:lnTo>
                            <a:pt x="26" y="23"/>
                          </a:lnTo>
                          <a:lnTo>
                            <a:pt x="0" y="0"/>
                          </a:lnTo>
                          <a:lnTo>
                            <a:pt x="204" y="1345"/>
                          </a:lnTo>
                          <a:close/>
                        </a:path>
                      </a:pathLst>
                    </a:custGeom>
                    <a:solidFill>
                      <a:srgbClr val="EFF4E2"/>
                    </a:solidFill>
                    <a:ln w="9525">
                      <a:noFill/>
                      <a:round/>
                      <a:headEnd/>
                      <a:tailEnd/>
                    </a:ln>
                  </p:spPr>
                  <p:txBody>
                    <a:bodyPr/>
                    <a:lstStyle/>
                    <a:p>
                      <a:endParaRPr lang="en-US" dirty="0"/>
                    </a:p>
                  </p:txBody>
                </p:sp>
                <p:sp>
                  <p:nvSpPr>
                    <p:cNvPr id="220303" name="Freeform 143"/>
                    <p:cNvSpPr>
                      <a:spLocks/>
                    </p:cNvSpPr>
                    <p:nvPr/>
                  </p:nvSpPr>
                  <p:spPr bwMode="auto">
                    <a:xfrm rot="20388326" flipH="1">
                      <a:off x="1626" y="1516"/>
                      <a:ext cx="160" cy="716"/>
                    </a:xfrm>
                    <a:custGeom>
                      <a:avLst/>
                      <a:gdLst/>
                      <a:ahLst/>
                      <a:cxnLst>
                        <a:cxn ang="0">
                          <a:pos x="186" y="1213"/>
                        </a:cxn>
                        <a:cxn ang="0">
                          <a:pos x="233" y="1186"/>
                        </a:cxn>
                        <a:cxn ang="0">
                          <a:pos x="233" y="1520"/>
                        </a:cxn>
                        <a:cxn ang="0">
                          <a:pos x="250" y="1483"/>
                        </a:cxn>
                        <a:cxn ang="0">
                          <a:pos x="265" y="1442"/>
                        </a:cxn>
                        <a:cxn ang="0">
                          <a:pos x="284" y="1402"/>
                        </a:cxn>
                        <a:cxn ang="0">
                          <a:pos x="297" y="1367"/>
                        </a:cxn>
                        <a:cxn ang="0">
                          <a:pos x="309" y="1326"/>
                        </a:cxn>
                        <a:cxn ang="0">
                          <a:pos x="323" y="1286"/>
                        </a:cxn>
                        <a:cxn ang="0">
                          <a:pos x="335" y="1243"/>
                        </a:cxn>
                        <a:cxn ang="0">
                          <a:pos x="341" y="1203"/>
                        </a:cxn>
                        <a:cxn ang="0">
                          <a:pos x="200" y="277"/>
                        </a:cxn>
                        <a:cxn ang="0">
                          <a:pos x="178" y="240"/>
                        </a:cxn>
                        <a:cxn ang="0">
                          <a:pos x="156" y="204"/>
                        </a:cxn>
                        <a:cxn ang="0">
                          <a:pos x="135" y="167"/>
                        </a:cxn>
                        <a:cxn ang="0">
                          <a:pos x="108" y="133"/>
                        </a:cxn>
                        <a:cxn ang="0">
                          <a:pos x="83" y="97"/>
                        </a:cxn>
                        <a:cxn ang="0">
                          <a:pos x="58" y="63"/>
                        </a:cxn>
                        <a:cxn ang="0">
                          <a:pos x="29" y="34"/>
                        </a:cxn>
                        <a:cxn ang="0">
                          <a:pos x="0" y="0"/>
                        </a:cxn>
                        <a:cxn ang="0">
                          <a:pos x="186" y="1213"/>
                        </a:cxn>
                      </a:cxnLst>
                      <a:rect l="0" t="0" r="r" b="b"/>
                      <a:pathLst>
                        <a:path w="341" h="1520">
                          <a:moveTo>
                            <a:pt x="186" y="1213"/>
                          </a:moveTo>
                          <a:lnTo>
                            <a:pt x="233" y="1186"/>
                          </a:lnTo>
                          <a:lnTo>
                            <a:pt x="233" y="1520"/>
                          </a:lnTo>
                          <a:lnTo>
                            <a:pt x="250" y="1483"/>
                          </a:lnTo>
                          <a:lnTo>
                            <a:pt x="265" y="1442"/>
                          </a:lnTo>
                          <a:lnTo>
                            <a:pt x="284" y="1402"/>
                          </a:lnTo>
                          <a:lnTo>
                            <a:pt x="297" y="1367"/>
                          </a:lnTo>
                          <a:lnTo>
                            <a:pt x="309" y="1326"/>
                          </a:lnTo>
                          <a:lnTo>
                            <a:pt x="323" y="1286"/>
                          </a:lnTo>
                          <a:lnTo>
                            <a:pt x="335" y="1243"/>
                          </a:lnTo>
                          <a:lnTo>
                            <a:pt x="341" y="1203"/>
                          </a:lnTo>
                          <a:lnTo>
                            <a:pt x="200" y="277"/>
                          </a:lnTo>
                          <a:lnTo>
                            <a:pt x="178" y="240"/>
                          </a:lnTo>
                          <a:lnTo>
                            <a:pt x="156" y="204"/>
                          </a:lnTo>
                          <a:lnTo>
                            <a:pt x="135" y="167"/>
                          </a:lnTo>
                          <a:lnTo>
                            <a:pt x="108" y="133"/>
                          </a:lnTo>
                          <a:lnTo>
                            <a:pt x="83" y="97"/>
                          </a:lnTo>
                          <a:lnTo>
                            <a:pt x="58" y="63"/>
                          </a:lnTo>
                          <a:lnTo>
                            <a:pt x="29" y="34"/>
                          </a:lnTo>
                          <a:lnTo>
                            <a:pt x="0" y="0"/>
                          </a:lnTo>
                          <a:lnTo>
                            <a:pt x="186" y="1213"/>
                          </a:lnTo>
                          <a:close/>
                        </a:path>
                      </a:pathLst>
                    </a:custGeom>
                    <a:solidFill>
                      <a:srgbClr val="EFF4E2"/>
                    </a:solidFill>
                    <a:ln w="9525">
                      <a:noFill/>
                      <a:round/>
                      <a:headEnd/>
                      <a:tailEnd/>
                    </a:ln>
                  </p:spPr>
                  <p:txBody>
                    <a:bodyPr/>
                    <a:lstStyle/>
                    <a:p>
                      <a:endParaRPr lang="en-US" dirty="0"/>
                    </a:p>
                  </p:txBody>
                </p:sp>
                <p:sp>
                  <p:nvSpPr>
                    <p:cNvPr id="220304" name="Freeform 144"/>
                    <p:cNvSpPr>
                      <a:spLocks/>
                    </p:cNvSpPr>
                    <p:nvPr/>
                  </p:nvSpPr>
                  <p:spPr bwMode="auto">
                    <a:xfrm rot="20388326" flipH="1">
                      <a:off x="1612" y="1583"/>
                      <a:ext cx="128" cy="595"/>
                    </a:xfrm>
                    <a:custGeom>
                      <a:avLst/>
                      <a:gdLst/>
                      <a:ahLst/>
                      <a:cxnLst>
                        <a:cxn ang="0">
                          <a:pos x="193" y="1264"/>
                        </a:cxn>
                        <a:cxn ang="0">
                          <a:pos x="225" y="1154"/>
                        </a:cxn>
                        <a:cxn ang="0">
                          <a:pos x="250" y="1041"/>
                        </a:cxn>
                        <a:cxn ang="0">
                          <a:pos x="269" y="928"/>
                        </a:cxn>
                        <a:cxn ang="0">
                          <a:pos x="272" y="809"/>
                        </a:cxn>
                        <a:cxn ang="0">
                          <a:pos x="272" y="792"/>
                        </a:cxn>
                        <a:cxn ang="0">
                          <a:pos x="272" y="775"/>
                        </a:cxn>
                        <a:cxn ang="0">
                          <a:pos x="272" y="761"/>
                        </a:cxn>
                        <a:cxn ang="0">
                          <a:pos x="272" y="746"/>
                        </a:cxn>
                        <a:cxn ang="0">
                          <a:pos x="230" y="475"/>
                        </a:cxn>
                        <a:cxn ang="0">
                          <a:pos x="211" y="411"/>
                        </a:cxn>
                        <a:cxn ang="0">
                          <a:pos x="189" y="349"/>
                        </a:cxn>
                        <a:cxn ang="0">
                          <a:pos x="164" y="286"/>
                        </a:cxn>
                        <a:cxn ang="0">
                          <a:pos x="139" y="226"/>
                        </a:cxn>
                        <a:cxn ang="0">
                          <a:pos x="110" y="165"/>
                        </a:cxn>
                        <a:cxn ang="0">
                          <a:pos x="73" y="109"/>
                        </a:cxn>
                        <a:cxn ang="0">
                          <a:pos x="41" y="52"/>
                        </a:cxn>
                        <a:cxn ang="0">
                          <a:pos x="0" y="0"/>
                        </a:cxn>
                        <a:cxn ang="0">
                          <a:pos x="193" y="1264"/>
                        </a:cxn>
                      </a:cxnLst>
                      <a:rect l="0" t="0" r="r" b="b"/>
                      <a:pathLst>
                        <a:path w="272" h="1264">
                          <a:moveTo>
                            <a:pt x="193" y="1264"/>
                          </a:moveTo>
                          <a:lnTo>
                            <a:pt x="225" y="1154"/>
                          </a:lnTo>
                          <a:lnTo>
                            <a:pt x="250" y="1041"/>
                          </a:lnTo>
                          <a:lnTo>
                            <a:pt x="269" y="928"/>
                          </a:lnTo>
                          <a:lnTo>
                            <a:pt x="272" y="809"/>
                          </a:lnTo>
                          <a:lnTo>
                            <a:pt x="272" y="792"/>
                          </a:lnTo>
                          <a:lnTo>
                            <a:pt x="272" y="775"/>
                          </a:lnTo>
                          <a:lnTo>
                            <a:pt x="272" y="761"/>
                          </a:lnTo>
                          <a:lnTo>
                            <a:pt x="272" y="746"/>
                          </a:lnTo>
                          <a:lnTo>
                            <a:pt x="230" y="475"/>
                          </a:lnTo>
                          <a:lnTo>
                            <a:pt x="211" y="411"/>
                          </a:lnTo>
                          <a:lnTo>
                            <a:pt x="189" y="349"/>
                          </a:lnTo>
                          <a:lnTo>
                            <a:pt x="164" y="286"/>
                          </a:lnTo>
                          <a:lnTo>
                            <a:pt x="139" y="226"/>
                          </a:lnTo>
                          <a:lnTo>
                            <a:pt x="110" y="165"/>
                          </a:lnTo>
                          <a:lnTo>
                            <a:pt x="73" y="109"/>
                          </a:lnTo>
                          <a:lnTo>
                            <a:pt x="41" y="52"/>
                          </a:lnTo>
                          <a:lnTo>
                            <a:pt x="0" y="0"/>
                          </a:lnTo>
                          <a:lnTo>
                            <a:pt x="193" y="1264"/>
                          </a:lnTo>
                          <a:close/>
                        </a:path>
                      </a:pathLst>
                    </a:custGeom>
                    <a:solidFill>
                      <a:srgbClr val="EFF7EA"/>
                    </a:solidFill>
                    <a:ln w="9525">
                      <a:noFill/>
                      <a:round/>
                      <a:headEnd/>
                      <a:tailEnd/>
                    </a:ln>
                  </p:spPr>
                  <p:txBody>
                    <a:bodyPr/>
                    <a:lstStyle/>
                    <a:p>
                      <a:endParaRPr lang="en-US" dirty="0"/>
                    </a:p>
                  </p:txBody>
                </p:sp>
                <p:sp>
                  <p:nvSpPr>
                    <p:cNvPr id="220305" name="Freeform 145"/>
                    <p:cNvSpPr>
                      <a:spLocks/>
                    </p:cNvSpPr>
                    <p:nvPr/>
                  </p:nvSpPr>
                  <p:spPr bwMode="auto">
                    <a:xfrm rot="20388326" flipH="1">
                      <a:off x="1612" y="1666"/>
                      <a:ext cx="80" cy="436"/>
                    </a:xfrm>
                    <a:custGeom>
                      <a:avLst/>
                      <a:gdLst/>
                      <a:ahLst/>
                      <a:cxnLst>
                        <a:cxn ang="0">
                          <a:pos x="141" y="926"/>
                        </a:cxn>
                        <a:cxn ang="0">
                          <a:pos x="153" y="859"/>
                        </a:cxn>
                        <a:cxn ang="0">
                          <a:pos x="163" y="789"/>
                        </a:cxn>
                        <a:cxn ang="0">
                          <a:pos x="167" y="720"/>
                        </a:cxn>
                        <a:cxn ang="0">
                          <a:pos x="170" y="650"/>
                        </a:cxn>
                        <a:cxn ang="0">
                          <a:pos x="167" y="563"/>
                        </a:cxn>
                        <a:cxn ang="0">
                          <a:pos x="160" y="477"/>
                        </a:cxn>
                        <a:cxn ang="0">
                          <a:pos x="145" y="393"/>
                        </a:cxn>
                        <a:cxn ang="0">
                          <a:pos x="128" y="310"/>
                        </a:cxn>
                        <a:cxn ang="0">
                          <a:pos x="102" y="229"/>
                        </a:cxn>
                        <a:cxn ang="0">
                          <a:pos x="72" y="150"/>
                        </a:cxn>
                        <a:cxn ang="0">
                          <a:pos x="40" y="73"/>
                        </a:cxn>
                        <a:cxn ang="0">
                          <a:pos x="0" y="0"/>
                        </a:cxn>
                        <a:cxn ang="0">
                          <a:pos x="141" y="926"/>
                        </a:cxn>
                      </a:cxnLst>
                      <a:rect l="0" t="0" r="r" b="b"/>
                      <a:pathLst>
                        <a:path w="170" h="926">
                          <a:moveTo>
                            <a:pt x="141" y="926"/>
                          </a:moveTo>
                          <a:lnTo>
                            <a:pt x="153" y="859"/>
                          </a:lnTo>
                          <a:lnTo>
                            <a:pt x="163" y="789"/>
                          </a:lnTo>
                          <a:lnTo>
                            <a:pt x="167" y="720"/>
                          </a:lnTo>
                          <a:lnTo>
                            <a:pt x="170" y="650"/>
                          </a:lnTo>
                          <a:lnTo>
                            <a:pt x="167" y="563"/>
                          </a:lnTo>
                          <a:lnTo>
                            <a:pt x="160" y="477"/>
                          </a:lnTo>
                          <a:lnTo>
                            <a:pt x="145" y="393"/>
                          </a:lnTo>
                          <a:lnTo>
                            <a:pt x="128" y="310"/>
                          </a:lnTo>
                          <a:lnTo>
                            <a:pt x="102" y="229"/>
                          </a:lnTo>
                          <a:lnTo>
                            <a:pt x="72" y="150"/>
                          </a:lnTo>
                          <a:lnTo>
                            <a:pt x="40" y="73"/>
                          </a:lnTo>
                          <a:lnTo>
                            <a:pt x="0" y="0"/>
                          </a:lnTo>
                          <a:lnTo>
                            <a:pt x="141" y="926"/>
                          </a:lnTo>
                          <a:close/>
                        </a:path>
                      </a:pathLst>
                    </a:custGeom>
                    <a:solidFill>
                      <a:srgbClr val="F9F9F4"/>
                    </a:solidFill>
                    <a:ln w="9525">
                      <a:noFill/>
                      <a:round/>
                      <a:headEnd/>
                      <a:tailEnd/>
                    </a:ln>
                  </p:spPr>
                  <p:txBody>
                    <a:bodyPr/>
                    <a:lstStyle/>
                    <a:p>
                      <a:endParaRPr lang="en-US" dirty="0"/>
                    </a:p>
                  </p:txBody>
                </p:sp>
                <p:sp>
                  <p:nvSpPr>
                    <p:cNvPr id="220306" name="Freeform 146"/>
                    <p:cNvSpPr>
                      <a:spLocks/>
                    </p:cNvSpPr>
                    <p:nvPr/>
                  </p:nvSpPr>
                  <p:spPr bwMode="auto">
                    <a:xfrm rot="20388326" flipH="1">
                      <a:off x="1612" y="1825"/>
                      <a:ext cx="20" cy="128"/>
                    </a:xfrm>
                    <a:custGeom>
                      <a:avLst/>
                      <a:gdLst/>
                      <a:ahLst/>
                      <a:cxnLst>
                        <a:cxn ang="0">
                          <a:pos x="0" y="0"/>
                        </a:cxn>
                        <a:cxn ang="0">
                          <a:pos x="17" y="66"/>
                        </a:cxn>
                        <a:cxn ang="0">
                          <a:pos x="28" y="133"/>
                        </a:cxn>
                        <a:cxn ang="0">
                          <a:pos x="35" y="199"/>
                        </a:cxn>
                        <a:cxn ang="0">
                          <a:pos x="42" y="271"/>
                        </a:cxn>
                        <a:cxn ang="0">
                          <a:pos x="0" y="0"/>
                        </a:cxn>
                      </a:cxnLst>
                      <a:rect l="0" t="0" r="r" b="b"/>
                      <a:pathLst>
                        <a:path w="42" h="271">
                          <a:moveTo>
                            <a:pt x="0" y="0"/>
                          </a:moveTo>
                          <a:lnTo>
                            <a:pt x="17" y="66"/>
                          </a:lnTo>
                          <a:lnTo>
                            <a:pt x="28" y="133"/>
                          </a:lnTo>
                          <a:lnTo>
                            <a:pt x="35" y="199"/>
                          </a:lnTo>
                          <a:lnTo>
                            <a:pt x="42" y="271"/>
                          </a:lnTo>
                          <a:lnTo>
                            <a:pt x="0" y="0"/>
                          </a:lnTo>
                          <a:close/>
                        </a:path>
                      </a:pathLst>
                    </a:custGeom>
                    <a:solidFill>
                      <a:srgbClr val="F9F9F7"/>
                    </a:solidFill>
                    <a:ln w="9525">
                      <a:noFill/>
                      <a:round/>
                      <a:headEnd/>
                      <a:tailEnd/>
                    </a:ln>
                  </p:spPr>
                  <p:txBody>
                    <a:bodyPr/>
                    <a:lstStyle/>
                    <a:p>
                      <a:endParaRPr lang="en-US" dirty="0"/>
                    </a:p>
                  </p:txBody>
                </p:sp>
                <p:sp>
                  <p:nvSpPr>
                    <p:cNvPr id="220307" name="Freeform 147"/>
                    <p:cNvSpPr>
                      <a:spLocks/>
                    </p:cNvSpPr>
                    <p:nvPr/>
                  </p:nvSpPr>
                  <p:spPr bwMode="auto">
                    <a:xfrm rot="20388326" flipH="1">
                      <a:off x="2911" y="1923"/>
                      <a:ext cx="129" cy="72"/>
                    </a:xfrm>
                    <a:custGeom>
                      <a:avLst/>
                      <a:gdLst/>
                      <a:ahLst/>
                      <a:cxnLst>
                        <a:cxn ang="0">
                          <a:pos x="0" y="3"/>
                        </a:cxn>
                        <a:cxn ang="0">
                          <a:pos x="275" y="153"/>
                        </a:cxn>
                        <a:cxn ang="0">
                          <a:pos x="275" y="0"/>
                        </a:cxn>
                        <a:cxn ang="0">
                          <a:pos x="0" y="3"/>
                        </a:cxn>
                      </a:cxnLst>
                      <a:rect l="0" t="0" r="r" b="b"/>
                      <a:pathLst>
                        <a:path w="275" h="153">
                          <a:moveTo>
                            <a:pt x="0" y="3"/>
                          </a:moveTo>
                          <a:lnTo>
                            <a:pt x="275" y="153"/>
                          </a:lnTo>
                          <a:lnTo>
                            <a:pt x="275" y="0"/>
                          </a:lnTo>
                          <a:lnTo>
                            <a:pt x="0" y="3"/>
                          </a:lnTo>
                          <a:close/>
                        </a:path>
                      </a:pathLst>
                    </a:custGeom>
                    <a:solidFill>
                      <a:srgbClr val="33CC99"/>
                    </a:solidFill>
                    <a:ln w="9525">
                      <a:noFill/>
                      <a:round/>
                      <a:headEnd/>
                      <a:tailEnd/>
                    </a:ln>
                  </p:spPr>
                  <p:txBody>
                    <a:bodyPr/>
                    <a:lstStyle/>
                    <a:p>
                      <a:endParaRPr lang="en-US" dirty="0"/>
                    </a:p>
                  </p:txBody>
                </p:sp>
                <p:sp>
                  <p:nvSpPr>
                    <p:cNvPr id="220308" name="Freeform 148"/>
                    <p:cNvSpPr>
                      <a:spLocks/>
                    </p:cNvSpPr>
                    <p:nvPr/>
                  </p:nvSpPr>
                  <p:spPr bwMode="auto">
                    <a:xfrm rot="20388326" flipH="1">
                      <a:off x="2896" y="1873"/>
                      <a:ext cx="201" cy="78"/>
                    </a:xfrm>
                    <a:custGeom>
                      <a:avLst/>
                      <a:gdLst/>
                      <a:ahLst/>
                      <a:cxnLst>
                        <a:cxn ang="0">
                          <a:pos x="0" y="3"/>
                        </a:cxn>
                        <a:cxn ang="0">
                          <a:pos x="114" y="67"/>
                        </a:cxn>
                        <a:cxn ang="0">
                          <a:pos x="300" y="166"/>
                        </a:cxn>
                        <a:cxn ang="0">
                          <a:pos x="427" y="166"/>
                        </a:cxn>
                        <a:cxn ang="0">
                          <a:pos x="427" y="0"/>
                        </a:cxn>
                        <a:cxn ang="0">
                          <a:pos x="0" y="3"/>
                        </a:cxn>
                      </a:cxnLst>
                      <a:rect l="0" t="0" r="r" b="b"/>
                      <a:pathLst>
                        <a:path w="427" h="166">
                          <a:moveTo>
                            <a:pt x="0" y="3"/>
                          </a:moveTo>
                          <a:lnTo>
                            <a:pt x="114" y="67"/>
                          </a:lnTo>
                          <a:lnTo>
                            <a:pt x="300" y="166"/>
                          </a:lnTo>
                          <a:lnTo>
                            <a:pt x="427" y="166"/>
                          </a:lnTo>
                          <a:lnTo>
                            <a:pt x="427" y="0"/>
                          </a:lnTo>
                          <a:lnTo>
                            <a:pt x="0" y="3"/>
                          </a:lnTo>
                          <a:close/>
                        </a:path>
                      </a:pathLst>
                    </a:custGeom>
                    <a:solidFill>
                      <a:srgbClr val="38CC9B"/>
                    </a:solidFill>
                    <a:ln w="9525">
                      <a:noFill/>
                      <a:round/>
                      <a:headEnd/>
                      <a:tailEnd/>
                    </a:ln>
                  </p:spPr>
                  <p:txBody>
                    <a:bodyPr/>
                    <a:lstStyle/>
                    <a:p>
                      <a:endParaRPr lang="en-US" dirty="0"/>
                    </a:p>
                  </p:txBody>
                </p:sp>
                <p:sp>
                  <p:nvSpPr>
                    <p:cNvPr id="220309" name="Freeform 149"/>
                    <p:cNvSpPr>
                      <a:spLocks/>
                    </p:cNvSpPr>
                    <p:nvPr/>
                  </p:nvSpPr>
                  <p:spPr bwMode="auto">
                    <a:xfrm rot="20388326" flipH="1">
                      <a:off x="2881" y="1825"/>
                      <a:ext cx="274" cy="79"/>
                    </a:xfrm>
                    <a:custGeom>
                      <a:avLst/>
                      <a:gdLst/>
                      <a:ahLst/>
                      <a:cxnLst>
                        <a:cxn ang="0">
                          <a:pos x="0" y="6"/>
                        </a:cxn>
                        <a:cxn ang="0">
                          <a:pos x="268" y="147"/>
                        </a:cxn>
                        <a:cxn ang="0">
                          <a:pos x="306" y="167"/>
                        </a:cxn>
                        <a:cxn ang="0">
                          <a:pos x="581" y="164"/>
                        </a:cxn>
                        <a:cxn ang="0">
                          <a:pos x="581" y="0"/>
                        </a:cxn>
                        <a:cxn ang="0">
                          <a:pos x="0" y="6"/>
                        </a:cxn>
                      </a:cxnLst>
                      <a:rect l="0" t="0" r="r" b="b"/>
                      <a:pathLst>
                        <a:path w="581" h="167">
                          <a:moveTo>
                            <a:pt x="0" y="6"/>
                          </a:moveTo>
                          <a:lnTo>
                            <a:pt x="268" y="147"/>
                          </a:lnTo>
                          <a:lnTo>
                            <a:pt x="306" y="167"/>
                          </a:lnTo>
                          <a:lnTo>
                            <a:pt x="581" y="164"/>
                          </a:lnTo>
                          <a:lnTo>
                            <a:pt x="581" y="0"/>
                          </a:lnTo>
                          <a:lnTo>
                            <a:pt x="0" y="6"/>
                          </a:lnTo>
                          <a:close/>
                        </a:path>
                      </a:pathLst>
                    </a:custGeom>
                    <a:solidFill>
                      <a:srgbClr val="3FCEA0"/>
                    </a:solidFill>
                    <a:ln w="9525">
                      <a:noFill/>
                      <a:round/>
                      <a:headEnd/>
                      <a:tailEnd/>
                    </a:ln>
                  </p:spPr>
                  <p:txBody>
                    <a:bodyPr/>
                    <a:lstStyle/>
                    <a:p>
                      <a:endParaRPr lang="en-US" dirty="0"/>
                    </a:p>
                  </p:txBody>
                </p:sp>
                <p:sp>
                  <p:nvSpPr>
                    <p:cNvPr id="220310" name="Freeform 150"/>
                    <p:cNvSpPr>
                      <a:spLocks/>
                    </p:cNvSpPr>
                    <p:nvPr/>
                  </p:nvSpPr>
                  <p:spPr bwMode="auto">
                    <a:xfrm rot="20388326" flipH="1">
                      <a:off x="2866" y="1781"/>
                      <a:ext cx="314" cy="78"/>
                    </a:xfrm>
                    <a:custGeom>
                      <a:avLst/>
                      <a:gdLst/>
                      <a:ahLst/>
                      <a:cxnLst>
                        <a:cxn ang="0">
                          <a:pos x="64" y="11"/>
                        </a:cxn>
                        <a:cxn ang="0">
                          <a:pos x="0" y="44"/>
                        </a:cxn>
                        <a:cxn ang="0">
                          <a:pos x="240" y="167"/>
                        </a:cxn>
                        <a:cxn ang="0">
                          <a:pos x="667" y="164"/>
                        </a:cxn>
                        <a:cxn ang="0">
                          <a:pos x="667" y="78"/>
                        </a:cxn>
                        <a:cxn ang="0">
                          <a:pos x="667" y="0"/>
                        </a:cxn>
                        <a:cxn ang="0">
                          <a:pos x="64" y="11"/>
                        </a:cxn>
                      </a:cxnLst>
                      <a:rect l="0" t="0" r="r" b="b"/>
                      <a:pathLst>
                        <a:path w="667" h="167">
                          <a:moveTo>
                            <a:pt x="64" y="11"/>
                          </a:moveTo>
                          <a:lnTo>
                            <a:pt x="0" y="44"/>
                          </a:lnTo>
                          <a:lnTo>
                            <a:pt x="240" y="167"/>
                          </a:lnTo>
                          <a:lnTo>
                            <a:pt x="667" y="164"/>
                          </a:lnTo>
                          <a:lnTo>
                            <a:pt x="667" y="78"/>
                          </a:lnTo>
                          <a:lnTo>
                            <a:pt x="667" y="0"/>
                          </a:lnTo>
                          <a:lnTo>
                            <a:pt x="64" y="11"/>
                          </a:lnTo>
                          <a:close/>
                        </a:path>
                      </a:pathLst>
                    </a:custGeom>
                    <a:solidFill>
                      <a:srgbClr val="47D1A3"/>
                    </a:solidFill>
                    <a:ln w="9525">
                      <a:noFill/>
                      <a:round/>
                      <a:headEnd/>
                      <a:tailEnd/>
                    </a:ln>
                  </p:spPr>
                  <p:txBody>
                    <a:bodyPr/>
                    <a:lstStyle/>
                    <a:p>
                      <a:endParaRPr lang="en-US" dirty="0"/>
                    </a:p>
                  </p:txBody>
                </p:sp>
                <p:sp>
                  <p:nvSpPr>
                    <p:cNvPr id="220311" name="Freeform 151"/>
                    <p:cNvSpPr>
                      <a:spLocks/>
                    </p:cNvSpPr>
                    <p:nvPr/>
                  </p:nvSpPr>
                  <p:spPr bwMode="auto">
                    <a:xfrm rot="20388326" flipH="1">
                      <a:off x="2853" y="1744"/>
                      <a:ext cx="314" cy="81"/>
                    </a:xfrm>
                    <a:custGeom>
                      <a:avLst/>
                      <a:gdLst/>
                      <a:ahLst/>
                      <a:cxnLst>
                        <a:cxn ang="0">
                          <a:pos x="170" y="6"/>
                        </a:cxn>
                        <a:cxn ang="0">
                          <a:pos x="174" y="10"/>
                        </a:cxn>
                        <a:cxn ang="0">
                          <a:pos x="177" y="16"/>
                        </a:cxn>
                        <a:cxn ang="0">
                          <a:pos x="177" y="19"/>
                        </a:cxn>
                        <a:cxn ang="0">
                          <a:pos x="181" y="27"/>
                        </a:cxn>
                        <a:cxn ang="0">
                          <a:pos x="0" y="126"/>
                        </a:cxn>
                        <a:cxn ang="0">
                          <a:pos x="86" y="172"/>
                        </a:cxn>
                        <a:cxn ang="0">
                          <a:pos x="667" y="166"/>
                        </a:cxn>
                        <a:cxn ang="0">
                          <a:pos x="667" y="160"/>
                        </a:cxn>
                        <a:cxn ang="0">
                          <a:pos x="667" y="0"/>
                        </a:cxn>
                        <a:cxn ang="0">
                          <a:pos x="170" y="6"/>
                        </a:cxn>
                      </a:cxnLst>
                      <a:rect l="0" t="0" r="r" b="b"/>
                      <a:pathLst>
                        <a:path w="667" h="172">
                          <a:moveTo>
                            <a:pt x="170" y="6"/>
                          </a:moveTo>
                          <a:lnTo>
                            <a:pt x="174" y="10"/>
                          </a:lnTo>
                          <a:lnTo>
                            <a:pt x="177" y="16"/>
                          </a:lnTo>
                          <a:lnTo>
                            <a:pt x="177" y="19"/>
                          </a:lnTo>
                          <a:lnTo>
                            <a:pt x="181" y="27"/>
                          </a:lnTo>
                          <a:lnTo>
                            <a:pt x="0" y="126"/>
                          </a:lnTo>
                          <a:lnTo>
                            <a:pt x="86" y="172"/>
                          </a:lnTo>
                          <a:lnTo>
                            <a:pt x="667" y="166"/>
                          </a:lnTo>
                          <a:lnTo>
                            <a:pt x="667" y="160"/>
                          </a:lnTo>
                          <a:lnTo>
                            <a:pt x="667" y="0"/>
                          </a:lnTo>
                          <a:lnTo>
                            <a:pt x="170" y="6"/>
                          </a:lnTo>
                          <a:close/>
                        </a:path>
                      </a:pathLst>
                    </a:custGeom>
                    <a:solidFill>
                      <a:srgbClr val="54D3AA"/>
                    </a:solidFill>
                    <a:ln w="9525">
                      <a:noFill/>
                      <a:round/>
                      <a:headEnd/>
                      <a:tailEnd/>
                    </a:ln>
                  </p:spPr>
                  <p:txBody>
                    <a:bodyPr/>
                    <a:lstStyle/>
                    <a:p>
                      <a:endParaRPr lang="en-US" dirty="0"/>
                    </a:p>
                  </p:txBody>
                </p:sp>
                <p:sp>
                  <p:nvSpPr>
                    <p:cNvPr id="220312" name="Freeform 152"/>
                    <p:cNvSpPr>
                      <a:spLocks/>
                    </p:cNvSpPr>
                    <p:nvPr/>
                  </p:nvSpPr>
                  <p:spPr bwMode="auto">
                    <a:xfrm rot="20388326" flipH="1">
                      <a:off x="2841" y="1715"/>
                      <a:ext cx="284" cy="81"/>
                    </a:xfrm>
                    <a:custGeom>
                      <a:avLst/>
                      <a:gdLst/>
                      <a:ahLst/>
                      <a:cxnLst>
                        <a:cxn ang="0">
                          <a:pos x="73" y="6"/>
                        </a:cxn>
                        <a:cxn ang="0">
                          <a:pos x="81" y="29"/>
                        </a:cxn>
                        <a:cxn ang="0">
                          <a:pos x="91" y="56"/>
                        </a:cxn>
                        <a:cxn ang="0">
                          <a:pos x="101" y="80"/>
                        </a:cxn>
                        <a:cxn ang="0">
                          <a:pos x="117" y="107"/>
                        </a:cxn>
                        <a:cxn ang="0">
                          <a:pos x="0" y="173"/>
                        </a:cxn>
                        <a:cxn ang="0">
                          <a:pos x="603" y="162"/>
                        </a:cxn>
                        <a:cxn ang="0">
                          <a:pos x="603" y="0"/>
                        </a:cxn>
                        <a:cxn ang="0">
                          <a:pos x="73" y="6"/>
                        </a:cxn>
                      </a:cxnLst>
                      <a:rect l="0" t="0" r="r" b="b"/>
                      <a:pathLst>
                        <a:path w="603" h="173">
                          <a:moveTo>
                            <a:pt x="73" y="6"/>
                          </a:moveTo>
                          <a:lnTo>
                            <a:pt x="81" y="29"/>
                          </a:lnTo>
                          <a:lnTo>
                            <a:pt x="91" y="56"/>
                          </a:lnTo>
                          <a:lnTo>
                            <a:pt x="101" y="80"/>
                          </a:lnTo>
                          <a:lnTo>
                            <a:pt x="117" y="107"/>
                          </a:lnTo>
                          <a:lnTo>
                            <a:pt x="0" y="173"/>
                          </a:lnTo>
                          <a:lnTo>
                            <a:pt x="603" y="162"/>
                          </a:lnTo>
                          <a:lnTo>
                            <a:pt x="603" y="0"/>
                          </a:lnTo>
                          <a:lnTo>
                            <a:pt x="73" y="6"/>
                          </a:lnTo>
                          <a:close/>
                        </a:path>
                      </a:pathLst>
                    </a:custGeom>
                    <a:solidFill>
                      <a:srgbClr val="56D3AA"/>
                    </a:solidFill>
                    <a:ln w="9525">
                      <a:noFill/>
                      <a:round/>
                      <a:headEnd/>
                      <a:tailEnd/>
                    </a:ln>
                  </p:spPr>
                  <p:txBody>
                    <a:bodyPr/>
                    <a:lstStyle/>
                    <a:p>
                      <a:endParaRPr lang="en-US" dirty="0"/>
                    </a:p>
                  </p:txBody>
                </p:sp>
                <p:sp>
                  <p:nvSpPr>
                    <p:cNvPr id="220313" name="Freeform 153"/>
                    <p:cNvSpPr>
                      <a:spLocks/>
                    </p:cNvSpPr>
                    <p:nvPr/>
                  </p:nvSpPr>
                  <p:spPr bwMode="auto">
                    <a:xfrm rot="20388326" flipH="1">
                      <a:off x="2828" y="1680"/>
                      <a:ext cx="263" cy="81"/>
                    </a:xfrm>
                    <a:custGeom>
                      <a:avLst/>
                      <a:gdLst/>
                      <a:ahLst/>
                      <a:cxnLst>
                        <a:cxn ang="0">
                          <a:pos x="62" y="173"/>
                        </a:cxn>
                        <a:cxn ang="0">
                          <a:pos x="47" y="133"/>
                        </a:cxn>
                        <a:cxn ang="0">
                          <a:pos x="29" y="93"/>
                        </a:cxn>
                        <a:cxn ang="0">
                          <a:pos x="15" y="53"/>
                        </a:cxn>
                        <a:cxn ang="0">
                          <a:pos x="0" y="9"/>
                        </a:cxn>
                        <a:cxn ang="0">
                          <a:pos x="366" y="3"/>
                        </a:cxn>
                        <a:cxn ang="0">
                          <a:pos x="371" y="14"/>
                        </a:cxn>
                        <a:cxn ang="0">
                          <a:pos x="375" y="20"/>
                        </a:cxn>
                        <a:cxn ang="0">
                          <a:pos x="375" y="26"/>
                        </a:cxn>
                        <a:cxn ang="0">
                          <a:pos x="378" y="33"/>
                        </a:cxn>
                        <a:cxn ang="0">
                          <a:pos x="435" y="0"/>
                        </a:cxn>
                        <a:cxn ang="0">
                          <a:pos x="559" y="0"/>
                        </a:cxn>
                        <a:cxn ang="0">
                          <a:pos x="559" y="167"/>
                        </a:cxn>
                        <a:cxn ang="0">
                          <a:pos x="62" y="173"/>
                        </a:cxn>
                      </a:cxnLst>
                      <a:rect l="0" t="0" r="r" b="b"/>
                      <a:pathLst>
                        <a:path w="559" h="173">
                          <a:moveTo>
                            <a:pt x="62" y="173"/>
                          </a:moveTo>
                          <a:lnTo>
                            <a:pt x="47" y="133"/>
                          </a:lnTo>
                          <a:lnTo>
                            <a:pt x="29" y="93"/>
                          </a:lnTo>
                          <a:lnTo>
                            <a:pt x="15" y="53"/>
                          </a:lnTo>
                          <a:lnTo>
                            <a:pt x="0" y="9"/>
                          </a:lnTo>
                          <a:lnTo>
                            <a:pt x="366" y="3"/>
                          </a:lnTo>
                          <a:lnTo>
                            <a:pt x="371" y="14"/>
                          </a:lnTo>
                          <a:lnTo>
                            <a:pt x="375" y="20"/>
                          </a:lnTo>
                          <a:lnTo>
                            <a:pt x="375" y="26"/>
                          </a:lnTo>
                          <a:lnTo>
                            <a:pt x="378" y="33"/>
                          </a:lnTo>
                          <a:lnTo>
                            <a:pt x="435" y="0"/>
                          </a:lnTo>
                          <a:lnTo>
                            <a:pt x="559" y="0"/>
                          </a:lnTo>
                          <a:lnTo>
                            <a:pt x="559" y="167"/>
                          </a:lnTo>
                          <a:lnTo>
                            <a:pt x="62" y="173"/>
                          </a:lnTo>
                          <a:close/>
                        </a:path>
                      </a:pathLst>
                    </a:custGeom>
                    <a:solidFill>
                      <a:srgbClr val="5ED6AD"/>
                    </a:solidFill>
                    <a:ln w="9525">
                      <a:noFill/>
                      <a:round/>
                      <a:headEnd/>
                      <a:tailEnd/>
                    </a:ln>
                  </p:spPr>
                  <p:txBody>
                    <a:bodyPr/>
                    <a:lstStyle/>
                    <a:p>
                      <a:endParaRPr lang="en-US" dirty="0"/>
                    </a:p>
                  </p:txBody>
                </p:sp>
                <p:sp>
                  <p:nvSpPr>
                    <p:cNvPr id="220314" name="Freeform 154"/>
                    <p:cNvSpPr>
                      <a:spLocks/>
                    </p:cNvSpPr>
                    <p:nvPr/>
                  </p:nvSpPr>
                  <p:spPr bwMode="auto">
                    <a:xfrm rot="20388326" flipH="1">
                      <a:off x="2814" y="1643"/>
                      <a:ext cx="274" cy="80"/>
                    </a:xfrm>
                    <a:custGeom>
                      <a:avLst/>
                      <a:gdLst/>
                      <a:ahLst/>
                      <a:cxnLst>
                        <a:cxn ang="0">
                          <a:pos x="51" y="170"/>
                        </a:cxn>
                        <a:cxn ang="0">
                          <a:pos x="37" y="130"/>
                        </a:cxn>
                        <a:cxn ang="0">
                          <a:pos x="22" y="91"/>
                        </a:cxn>
                        <a:cxn ang="0">
                          <a:pos x="12" y="51"/>
                        </a:cxn>
                        <a:cxn ang="0">
                          <a:pos x="0" y="7"/>
                        </a:cxn>
                        <a:cxn ang="0">
                          <a:pos x="360" y="0"/>
                        </a:cxn>
                        <a:cxn ang="0">
                          <a:pos x="366" y="31"/>
                        </a:cxn>
                        <a:cxn ang="0">
                          <a:pos x="378" y="57"/>
                        </a:cxn>
                        <a:cxn ang="0">
                          <a:pos x="388" y="83"/>
                        </a:cxn>
                        <a:cxn ang="0">
                          <a:pos x="400" y="110"/>
                        </a:cxn>
                        <a:cxn ang="0">
                          <a:pos x="581" y="17"/>
                        </a:cxn>
                        <a:cxn ang="0">
                          <a:pos x="581" y="164"/>
                        </a:cxn>
                        <a:cxn ang="0">
                          <a:pos x="51" y="170"/>
                        </a:cxn>
                      </a:cxnLst>
                      <a:rect l="0" t="0" r="r" b="b"/>
                      <a:pathLst>
                        <a:path w="581" h="170">
                          <a:moveTo>
                            <a:pt x="51" y="170"/>
                          </a:moveTo>
                          <a:lnTo>
                            <a:pt x="37" y="130"/>
                          </a:lnTo>
                          <a:lnTo>
                            <a:pt x="22" y="91"/>
                          </a:lnTo>
                          <a:lnTo>
                            <a:pt x="12" y="51"/>
                          </a:lnTo>
                          <a:lnTo>
                            <a:pt x="0" y="7"/>
                          </a:lnTo>
                          <a:lnTo>
                            <a:pt x="360" y="0"/>
                          </a:lnTo>
                          <a:lnTo>
                            <a:pt x="366" y="31"/>
                          </a:lnTo>
                          <a:lnTo>
                            <a:pt x="378" y="57"/>
                          </a:lnTo>
                          <a:lnTo>
                            <a:pt x="388" y="83"/>
                          </a:lnTo>
                          <a:lnTo>
                            <a:pt x="400" y="110"/>
                          </a:lnTo>
                          <a:lnTo>
                            <a:pt x="581" y="17"/>
                          </a:lnTo>
                          <a:lnTo>
                            <a:pt x="581" y="164"/>
                          </a:lnTo>
                          <a:lnTo>
                            <a:pt x="51" y="170"/>
                          </a:lnTo>
                          <a:close/>
                        </a:path>
                      </a:pathLst>
                    </a:custGeom>
                    <a:solidFill>
                      <a:srgbClr val="6BD8B7"/>
                    </a:solidFill>
                    <a:ln w="9525">
                      <a:noFill/>
                      <a:round/>
                      <a:headEnd/>
                      <a:tailEnd/>
                    </a:ln>
                  </p:spPr>
                  <p:txBody>
                    <a:bodyPr/>
                    <a:lstStyle/>
                    <a:p>
                      <a:endParaRPr lang="en-US" dirty="0"/>
                    </a:p>
                  </p:txBody>
                </p:sp>
                <p:sp>
                  <p:nvSpPr>
                    <p:cNvPr id="220315" name="Freeform 155"/>
                    <p:cNvSpPr>
                      <a:spLocks/>
                    </p:cNvSpPr>
                    <p:nvPr/>
                  </p:nvSpPr>
                  <p:spPr bwMode="auto">
                    <a:xfrm rot="20388326" flipH="1">
                      <a:off x="2889" y="1592"/>
                      <a:ext cx="189" cy="78"/>
                    </a:xfrm>
                    <a:custGeom>
                      <a:avLst/>
                      <a:gdLst/>
                      <a:ahLst/>
                      <a:cxnLst>
                        <a:cxn ang="0">
                          <a:pos x="35" y="165"/>
                        </a:cxn>
                        <a:cxn ang="0">
                          <a:pos x="25" y="127"/>
                        </a:cxn>
                        <a:cxn ang="0">
                          <a:pos x="16" y="86"/>
                        </a:cxn>
                        <a:cxn ang="0">
                          <a:pos x="6" y="46"/>
                        </a:cxn>
                        <a:cxn ang="0">
                          <a:pos x="0" y="3"/>
                        </a:cxn>
                        <a:cxn ang="0">
                          <a:pos x="351" y="0"/>
                        </a:cxn>
                        <a:cxn ang="0">
                          <a:pos x="362" y="43"/>
                        </a:cxn>
                        <a:cxn ang="0">
                          <a:pos x="373" y="83"/>
                        </a:cxn>
                        <a:cxn ang="0">
                          <a:pos x="388" y="122"/>
                        </a:cxn>
                        <a:cxn ang="0">
                          <a:pos x="401" y="159"/>
                        </a:cxn>
                        <a:cxn ang="0">
                          <a:pos x="35" y="165"/>
                        </a:cxn>
                      </a:cxnLst>
                      <a:rect l="0" t="0" r="r" b="b"/>
                      <a:pathLst>
                        <a:path w="401" h="165">
                          <a:moveTo>
                            <a:pt x="35" y="165"/>
                          </a:moveTo>
                          <a:lnTo>
                            <a:pt x="25" y="127"/>
                          </a:lnTo>
                          <a:lnTo>
                            <a:pt x="16" y="86"/>
                          </a:lnTo>
                          <a:lnTo>
                            <a:pt x="6" y="46"/>
                          </a:lnTo>
                          <a:lnTo>
                            <a:pt x="0" y="3"/>
                          </a:lnTo>
                          <a:lnTo>
                            <a:pt x="351" y="0"/>
                          </a:lnTo>
                          <a:lnTo>
                            <a:pt x="362" y="43"/>
                          </a:lnTo>
                          <a:lnTo>
                            <a:pt x="373" y="83"/>
                          </a:lnTo>
                          <a:lnTo>
                            <a:pt x="388" y="122"/>
                          </a:lnTo>
                          <a:lnTo>
                            <a:pt x="401" y="159"/>
                          </a:lnTo>
                          <a:lnTo>
                            <a:pt x="35" y="165"/>
                          </a:lnTo>
                          <a:close/>
                        </a:path>
                      </a:pathLst>
                    </a:custGeom>
                    <a:solidFill>
                      <a:srgbClr val="6DD8B7"/>
                    </a:solidFill>
                    <a:ln w="9525">
                      <a:noFill/>
                      <a:round/>
                      <a:headEnd/>
                      <a:tailEnd/>
                    </a:ln>
                  </p:spPr>
                  <p:txBody>
                    <a:bodyPr/>
                    <a:lstStyle/>
                    <a:p>
                      <a:endParaRPr lang="en-US" dirty="0"/>
                    </a:p>
                  </p:txBody>
                </p:sp>
                <p:sp>
                  <p:nvSpPr>
                    <p:cNvPr id="220316" name="Freeform 156"/>
                    <p:cNvSpPr>
                      <a:spLocks/>
                    </p:cNvSpPr>
                    <p:nvPr/>
                  </p:nvSpPr>
                  <p:spPr bwMode="auto">
                    <a:xfrm rot="20388326" flipH="1">
                      <a:off x="2815" y="1690"/>
                      <a:ext cx="58" cy="29"/>
                    </a:xfrm>
                    <a:custGeom>
                      <a:avLst/>
                      <a:gdLst/>
                      <a:ahLst/>
                      <a:cxnLst>
                        <a:cxn ang="0">
                          <a:pos x="124" y="60"/>
                        </a:cxn>
                        <a:cxn ang="0">
                          <a:pos x="124" y="0"/>
                        </a:cxn>
                        <a:cxn ang="0">
                          <a:pos x="0" y="60"/>
                        </a:cxn>
                        <a:cxn ang="0">
                          <a:pos x="124" y="60"/>
                        </a:cxn>
                      </a:cxnLst>
                      <a:rect l="0" t="0" r="r" b="b"/>
                      <a:pathLst>
                        <a:path w="124" h="60">
                          <a:moveTo>
                            <a:pt x="124" y="60"/>
                          </a:moveTo>
                          <a:lnTo>
                            <a:pt x="124" y="0"/>
                          </a:lnTo>
                          <a:lnTo>
                            <a:pt x="0" y="60"/>
                          </a:lnTo>
                          <a:lnTo>
                            <a:pt x="124" y="60"/>
                          </a:lnTo>
                          <a:close/>
                        </a:path>
                      </a:pathLst>
                    </a:custGeom>
                    <a:solidFill>
                      <a:srgbClr val="6DD8B7"/>
                    </a:solidFill>
                    <a:ln w="9525">
                      <a:noFill/>
                      <a:round/>
                      <a:headEnd/>
                      <a:tailEnd/>
                    </a:ln>
                  </p:spPr>
                  <p:txBody>
                    <a:bodyPr/>
                    <a:lstStyle/>
                    <a:p>
                      <a:endParaRPr lang="en-US" dirty="0"/>
                    </a:p>
                  </p:txBody>
                </p:sp>
                <p:sp>
                  <p:nvSpPr>
                    <p:cNvPr id="220317" name="Freeform 157"/>
                    <p:cNvSpPr>
                      <a:spLocks/>
                    </p:cNvSpPr>
                    <p:nvPr/>
                  </p:nvSpPr>
                  <p:spPr bwMode="auto">
                    <a:xfrm rot="20388326" flipH="1">
                      <a:off x="2889" y="1552"/>
                      <a:ext cx="181" cy="80"/>
                    </a:xfrm>
                    <a:custGeom>
                      <a:avLst/>
                      <a:gdLst/>
                      <a:ahLst/>
                      <a:cxnLst>
                        <a:cxn ang="0">
                          <a:pos x="25" y="170"/>
                        </a:cxn>
                        <a:cxn ang="0">
                          <a:pos x="18" y="130"/>
                        </a:cxn>
                        <a:cxn ang="0">
                          <a:pos x="12" y="87"/>
                        </a:cxn>
                        <a:cxn ang="0">
                          <a:pos x="7" y="47"/>
                        </a:cxn>
                        <a:cxn ang="0">
                          <a:pos x="0" y="6"/>
                        </a:cxn>
                        <a:cxn ang="0">
                          <a:pos x="352" y="0"/>
                        </a:cxn>
                        <a:cxn ang="0">
                          <a:pos x="359" y="44"/>
                        </a:cxn>
                        <a:cxn ang="0">
                          <a:pos x="366" y="84"/>
                        </a:cxn>
                        <a:cxn ang="0">
                          <a:pos x="374" y="124"/>
                        </a:cxn>
                        <a:cxn ang="0">
                          <a:pos x="385" y="163"/>
                        </a:cxn>
                        <a:cxn ang="0">
                          <a:pos x="25" y="170"/>
                        </a:cxn>
                      </a:cxnLst>
                      <a:rect l="0" t="0" r="r" b="b"/>
                      <a:pathLst>
                        <a:path w="385" h="170">
                          <a:moveTo>
                            <a:pt x="25" y="170"/>
                          </a:moveTo>
                          <a:lnTo>
                            <a:pt x="18" y="130"/>
                          </a:lnTo>
                          <a:lnTo>
                            <a:pt x="12" y="87"/>
                          </a:lnTo>
                          <a:lnTo>
                            <a:pt x="7" y="47"/>
                          </a:lnTo>
                          <a:lnTo>
                            <a:pt x="0" y="6"/>
                          </a:lnTo>
                          <a:lnTo>
                            <a:pt x="352" y="0"/>
                          </a:lnTo>
                          <a:lnTo>
                            <a:pt x="359" y="44"/>
                          </a:lnTo>
                          <a:lnTo>
                            <a:pt x="366" y="84"/>
                          </a:lnTo>
                          <a:lnTo>
                            <a:pt x="374" y="124"/>
                          </a:lnTo>
                          <a:lnTo>
                            <a:pt x="385" y="163"/>
                          </a:lnTo>
                          <a:lnTo>
                            <a:pt x="25" y="170"/>
                          </a:lnTo>
                          <a:close/>
                        </a:path>
                      </a:pathLst>
                    </a:custGeom>
                    <a:solidFill>
                      <a:srgbClr val="72DBB7"/>
                    </a:solidFill>
                    <a:ln w="9525">
                      <a:noFill/>
                      <a:round/>
                      <a:headEnd/>
                      <a:tailEnd/>
                    </a:ln>
                  </p:spPr>
                  <p:txBody>
                    <a:bodyPr/>
                    <a:lstStyle/>
                    <a:p>
                      <a:endParaRPr lang="en-US" dirty="0"/>
                    </a:p>
                  </p:txBody>
                </p:sp>
                <p:sp>
                  <p:nvSpPr>
                    <p:cNvPr id="220318" name="Freeform 158"/>
                    <p:cNvSpPr>
                      <a:spLocks/>
                    </p:cNvSpPr>
                    <p:nvPr/>
                  </p:nvSpPr>
                  <p:spPr bwMode="auto">
                    <a:xfrm rot="20388326" flipH="1">
                      <a:off x="2885" y="1513"/>
                      <a:ext cx="173" cy="80"/>
                    </a:xfrm>
                    <a:custGeom>
                      <a:avLst/>
                      <a:gdLst/>
                      <a:ahLst/>
                      <a:cxnLst>
                        <a:cxn ang="0">
                          <a:pos x="16" y="170"/>
                        </a:cxn>
                        <a:cxn ang="0">
                          <a:pos x="11" y="130"/>
                        </a:cxn>
                        <a:cxn ang="0">
                          <a:pos x="4" y="89"/>
                        </a:cxn>
                        <a:cxn ang="0">
                          <a:pos x="0" y="49"/>
                        </a:cxn>
                        <a:cxn ang="0">
                          <a:pos x="0" y="6"/>
                        </a:cxn>
                        <a:cxn ang="0">
                          <a:pos x="350" y="0"/>
                        </a:cxn>
                        <a:cxn ang="0">
                          <a:pos x="353" y="43"/>
                        </a:cxn>
                        <a:cxn ang="0">
                          <a:pos x="356" y="83"/>
                        </a:cxn>
                        <a:cxn ang="0">
                          <a:pos x="360" y="127"/>
                        </a:cxn>
                        <a:cxn ang="0">
                          <a:pos x="367" y="167"/>
                        </a:cxn>
                        <a:cxn ang="0">
                          <a:pos x="16" y="170"/>
                        </a:cxn>
                      </a:cxnLst>
                      <a:rect l="0" t="0" r="r" b="b"/>
                      <a:pathLst>
                        <a:path w="367" h="170">
                          <a:moveTo>
                            <a:pt x="16" y="170"/>
                          </a:moveTo>
                          <a:lnTo>
                            <a:pt x="11" y="130"/>
                          </a:lnTo>
                          <a:lnTo>
                            <a:pt x="4" y="89"/>
                          </a:lnTo>
                          <a:lnTo>
                            <a:pt x="0" y="49"/>
                          </a:lnTo>
                          <a:lnTo>
                            <a:pt x="0" y="6"/>
                          </a:lnTo>
                          <a:lnTo>
                            <a:pt x="350" y="0"/>
                          </a:lnTo>
                          <a:lnTo>
                            <a:pt x="353" y="43"/>
                          </a:lnTo>
                          <a:lnTo>
                            <a:pt x="356" y="83"/>
                          </a:lnTo>
                          <a:lnTo>
                            <a:pt x="360" y="127"/>
                          </a:lnTo>
                          <a:lnTo>
                            <a:pt x="367" y="167"/>
                          </a:lnTo>
                          <a:lnTo>
                            <a:pt x="16" y="170"/>
                          </a:lnTo>
                          <a:close/>
                        </a:path>
                      </a:pathLst>
                    </a:custGeom>
                    <a:solidFill>
                      <a:srgbClr val="7CDDC1"/>
                    </a:solidFill>
                    <a:ln w="9525">
                      <a:noFill/>
                      <a:round/>
                      <a:headEnd/>
                      <a:tailEnd/>
                    </a:ln>
                  </p:spPr>
                  <p:txBody>
                    <a:bodyPr/>
                    <a:lstStyle/>
                    <a:p>
                      <a:endParaRPr lang="en-US" dirty="0"/>
                    </a:p>
                  </p:txBody>
                </p:sp>
                <p:sp>
                  <p:nvSpPr>
                    <p:cNvPr id="220319" name="Freeform 159"/>
                    <p:cNvSpPr>
                      <a:spLocks/>
                    </p:cNvSpPr>
                    <p:nvPr/>
                  </p:nvSpPr>
                  <p:spPr bwMode="auto">
                    <a:xfrm rot="20388326" flipH="1">
                      <a:off x="2877" y="1477"/>
                      <a:ext cx="167" cy="79"/>
                    </a:xfrm>
                    <a:custGeom>
                      <a:avLst/>
                      <a:gdLst/>
                      <a:ahLst/>
                      <a:cxnLst>
                        <a:cxn ang="0">
                          <a:pos x="0" y="3"/>
                        </a:cxn>
                        <a:cxn ang="0">
                          <a:pos x="0" y="12"/>
                        </a:cxn>
                        <a:cxn ang="0">
                          <a:pos x="0" y="23"/>
                        </a:cxn>
                        <a:cxn ang="0">
                          <a:pos x="0" y="32"/>
                        </a:cxn>
                        <a:cxn ang="0">
                          <a:pos x="0" y="43"/>
                        </a:cxn>
                        <a:cxn ang="0">
                          <a:pos x="0" y="76"/>
                        </a:cxn>
                        <a:cxn ang="0">
                          <a:pos x="0" y="105"/>
                        </a:cxn>
                        <a:cxn ang="0">
                          <a:pos x="0" y="136"/>
                        </a:cxn>
                        <a:cxn ang="0">
                          <a:pos x="4" y="168"/>
                        </a:cxn>
                        <a:cxn ang="0">
                          <a:pos x="356" y="162"/>
                        </a:cxn>
                        <a:cxn ang="0">
                          <a:pos x="353" y="133"/>
                        </a:cxn>
                        <a:cxn ang="0">
                          <a:pos x="353" y="102"/>
                        </a:cxn>
                        <a:cxn ang="0">
                          <a:pos x="350" y="72"/>
                        </a:cxn>
                        <a:cxn ang="0">
                          <a:pos x="350" y="43"/>
                        </a:cxn>
                        <a:cxn ang="0">
                          <a:pos x="350" y="32"/>
                        </a:cxn>
                        <a:cxn ang="0">
                          <a:pos x="350" y="18"/>
                        </a:cxn>
                        <a:cxn ang="0">
                          <a:pos x="350" y="9"/>
                        </a:cxn>
                        <a:cxn ang="0">
                          <a:pos x="350" y="0"/>
                        </a:cxn>
                        <a:cxn ang="0">
                          <a:pos x="0" y="3"/>
                        </a:cxn>
                      </a:cxnLst>
                      <a:rect l="0" t="0" r="r" b="b"/>
                      <a:pathLst>
                        <a:path w="356" h="168">
                          <a:moveTo>
                            <a:pt x="0" y="3"/>
                          </a:moveTo>
                          <a:lnTo>
                            <a:pt x="0" y="12"/>
                          </a:lnTo>
                          <a:lnTo>
                            <a:pt x="0" y="23"/>
                          </a:lnTo>
                          <a:lnTo>
                            <a:pt x="0" y="32"/>
                          </a:lnTo>
                          <a:lnTo>
                            <a:pt x="0" y="43"/>
                          </a:lnTo>
                          <a:lnTo>
                            <a:pt x="0" y="76"/>
                          </a:lnTo>
                          <a:lnTo>
                            <a:pt x="0" y="105"/>
                          </a:lnTo>
                          <a:lnTo>
                            <a:pt x="0" y="136"/>
                          </a:lnTo>
                          <a:lnTo>
                            <a:pt x="4" y="168"/>
                          </a:lnTo>
                          <a:lnTo>
                            <a:pt x="356" y="162"/>
                          </a:lnTo>
                          <a:lnTo>
                            <a:pt x="353" y="133"/>
                          </a:lnTo>
                          <a:lnTo>
                            <a:pt x="353" y="102"/>
                          </a:lnTo>
                          <a:lnTo>
                            <a:pt x="350" y="72"/>
                          </a:lnTo>
                          <a:lnTo>
                            <a:pt x="350" y="43"/>
                          </a:lnTo>
                          <a:lnTo>
                            <a:pt x="350" y="32"/>
                          </a:lnTo>
                          <a:lnTo>
                            <a:pt x="350" y="18"/>
                          </a:lnTo>
                          <a:lnTo>
                            <a:pt x="350" y="9"/>
                          </a:lnTo>
                          <a:lnTo>
                            <a:pt x="350" y="0"/>
                          </a:lnTo>
                          <a:lnTo>
                            <a:pt x="0" y="3"/>
                          </a:lnTo>
                          <a:close/>
                        </a:path>
                      </a:pathLst>
                    </a:custGeom>
                    <a:solidFill>
                      <a:srgbClr val="84DDC1"/>
                    </a:solidFill>
                    <a:ln w="9525">
                      <a:noFill/>
                      <a:round/>
                      <a:headEnd/>
                      <a:tailEnd/>
                    </a:ln>
                  </p:spPr>
                  <p:txBody>
                    <a:bodyPr/>
                    <a:lstStyle/>
                    <a:p>
                      <a:endParaRPr lang="en-US" dirty="0"/>
                    </a:p>
                  </p:txBody>
                </p:sp>
                <p:sp>
                  <p:nvSpPr>
                    <p:cNvPr id="220320" name="Freeform 160"/>
                    <p:cNvSpPr>
                      <a:spLocks/>
                    </p:cNvSpPr>
                    <p:nvPr/>
                  </p:nvSpPr>
                  <p:spPr bwMode="auto">
                    <a:xfrm rot="20388326" flipH="1">
                      <a:off x="2864" y="1440"/>
                      <a:ext cx="167" cy="79"/>
                    </a:xfrm>
                    <a:custGeom>
                      <a:avLst/>
                      <a:gdLst/>
                      <a:ahLst/>
                      <a:cxnLst>
                        <a:cxn ang="0">
                          <a:pos x="4" y="6"/>
                        </a:cxn>
                        <a:cxn ang="0">
                          <a:pos x="0" y="36"/>
                        </a:cxn>
                        <a:cxn ang="0">
                          <a:pos x="0" y="67"/>
                        </a:cxn>
                        <a:cxn ang="0">
                          <a:pos x="0" y="96"/>
                        </a:cxn>
                        <a:cxn ang="0">
                          <a:pos x="0" y="127"/>
                        </a:cxn>
                        <a:cxn ang="0">
                          <a:pos x="0" y="136"/>
                        </a:cxn>
                        <a:cxn ang="0">
                          <a:pos x="0" y="146"/>
                        </a:cxn>
                        <a:cxn ang="0">
                          <a:pos x="0" y="160"/>
                        </a:cxn>
                        <a:cxn ang="0">
                          <a:pos x="0" y="169"/>
                        </a:cxn>
                        <a:cxn ang="0">
                          <a:pos x="350" y="163"/>
                        </a:cxn>
                        <a:cxn ang="0">
                          <a:pos x="350" y="156"/>
                        </a:cxn>
                        <a:cxn ang="0">
                          <a:pos x="350" y="146"/>
                        </a:cxn>
                        <a:cxn ang="0">
                          <a:pos x="350" y="136"/>
                        </a:cxn>
                        <a:cxn ang="0">
                          <a:pos x="350" y="127"/>
                        </a:cxn>
                        <a:cxn ang="0">
                          <a:pos x="350" y="93"/>
                        </a:cxn>
                        <a:cxn ang="0">
                          <a:pos x="353" y="64"/>
                        </a:cxn>
                        <a:cxn ang="0">
                          <a:pos x="353" y="33"/>
                        </a:cxn>
                        <a:cxn ang="0">
                          <a:pos x="356" y="0"/>
                        </a:cxn>
                        <a:cxn ang="0">
                          <a:pos x="4" y="6"/>
                        </a:cxn>
                      </a:cxnLst>
                      <a:rect l="0" t="0" r="r" b="b"/>
                      <a:pathLst>
                        <a:path w="356" h="169">
                          <a:moveTo>
                            <a:pt x="4" y="6"/>
                          </a:moveTo>
                          <a:lnTo>
                            <a:pt x="0" y="36"/>
                          </a:lnTo>
                          <a:lnTo>
                            <a:pt x="0" y="67"/>
                          </a:lnTo>
                          <a:lnTo>
                            <a:pt x="0" y="96"/>
                          </a:lnTo>
                          <a:lnTo>
                            <a:pt x="0" y="127"/>
                          </a:lnTo>
                          <a:lnTo>
                            <a:pt x="0" y="136"/>
                          </a:lnTo>
                          <a:lnTo>
                            <a:pt x="0" y="146"/>
                          </a:lnTo>
                          <a:lnTo>
                            <a:pt x="0" y="160"/>
                          </a:lnTo>
                          <a:lnTo>
                            <a:pt x="0" y="169"/>
                          </a:lnTo>
                          <a:lnTo>
                            <a:pt x="350" y="163"/>
                          </a:lnTo>
                          <a:lnTo>
                            <a:pt x="350" y="156"/>
                          </a:lnTo>
                          <a:lnTo>
                            <a:pt x="350" y="146"/>
                          </a:lnTo>
                          <a:lnTo>
                            <a:pt x="350" y="136"/>
                          </a:lnTo>
                          <a:lnTo>
                            <a:pt x="350" y="127"/>
                          </a:lnTo>
                          <a:lnTo>
                            <a:pt x="350" y="93"/>
                          </a:lnTo>
                          <a:lnTo>
                            <a:pt x="353" y="64"/>
                          </a:lnTo>
                          <a:lnTo>
                            <a:pt x="353" y="33"/>
                          </a:lnTo>
                          <a:lnTo>
                            <a:pt x="356" y="0"/>
                          </a:lnTo>
                          <a:lnTo>
                            <a:pt x="4" y="6"/>
                          </a:lnTo>
                          <a:close/>
                        </a:path>
                      </a:pathLst>
                    </a:custGeom>
                    <a:solidFill>
                      <a:srgbClr val="89E0C1"/>
                    </a:solidFill>
                    <a:ln w="9525">
                      <a:noFill/>
                      <a:round/>
                      <a:headEnd/>
                      <a:tailEnd/>
                    </a:ln>
                  </p:spPr>
                  <p:txBody>
                    <a:bodyPr/>
                    <a:lstStyle/>
                    <a:p>
                      <a:endParaRPr lang="en-US" dirty="0"/>
                    </a:p>
                  </p:txBody>
                </p:sp>
                <p:sp>
                  <p:nvSpPr>
                    <p:cNvPr id="220321" name="Freeform 161"/>
                    <p:cNvSpPr>
                      <a:spLocks/>
                    </p:cNvSpPr>
                    <p:nvPr/>
                  </p:nvSpPr>
                  <p:spPr bwMode="auto">
                    <a:xfrm rot="20388326" flipH="1">
                      <a:off x="2844" y="1405"/>
                      <a:ext cx="174" cy="80"/>
                    </a:xfrm>
                    <a:custGeom>
                      <a:avLst/>
                      <a:gdLst/>
                      <a:ahLst/>
                      <a:cxnLst>
                        <a:cxn ang="0">
                          <a:pos x="0" y="170"/>
                        </a:cxn>
                        <a:cxn ang="0">
                          <a:pos x="0" y="130"/>
                        </a:cxn>
                        <a:cxn ang="0">
                          <a:pos x="4" y="86"/>
                        </a:cxn>
                        <a:cxn ang="0">
                          <a:pos x="11" y="46"/>
                        </a:cxn>
                        <a:cxn ang="0">
                          <a:pos x="16" y="6"/>
                        </a:cxn>
                        <a:cxn ang="0">
                          <a:pos x="370" y="0"/>
                        </a:cxn>
                        <a:cxn ang="0">
                          <a:pos x="363" y="40"/>
                        </a:cxn>
                        <a:cxn ang="0">
                          <a:pos x="356" y="83"/>
                        </a:cxn>
                        <a:cxn ang="0">
                          <a:pos x="353" y="123"/>
                        </a:cxn>
                        <a:cxn ang="0">
                          <a:pos x="350" y="167"/>
                        </a:cxn>
                        <a:cxn ang="0">
                          <a:pos x="0" y="170"/>
                        </a:cxn>
                      </a:cxnLst>
                      <a:rect l="0" t="0" r="r" b="b"/>
                      <a:pathLst>
                        <a:path w="370" h="170">
                          <a:moveTo>
                            <a:pt x="0" y="170"/>
                          </a:moveTo>
                          <a:lnTo>
                            <a:pt x="0" y="130"/>
                          </a:lnTo>
                          <a:lnTo>
                            <a:pt x="4" y="86"/>
                          </a:lnTo>
                          <a:lnTo>
                            <a:pt x="11" y="46"/>
                          </a:lnTo>
                          <a:lnTo>
                            <a:pt x="16" y="6"/>
                          </a:lnTo>
                          <a:lnTo>
                            <a:pt x="370" y="0"/>
                          </a:lnTo>
                          <a:lnTo>
                            <a:pt x="363" y="40"/>
                          </a:lnTo>
                          <a:lnTo>
                            <a:pt x="356" y="83"/>
                          </a:lnTo>
                          <a:lnTo>
                            <a:pt x="353" y="123"/>
                          </a:lnTo>
                          <a:lnTo>
                            <a:pt x="350" y="167"/>
                          </a:lnTo>
                          <a:lnTo>
                            <a:pt x="0" y="170"/>
                          </a:lnTo>
                          <a:close/>
                        </a:path>
                      </a:pathLst>
                    </a:custGeom>
                    <a:solidFill>
                      <a:srgbClr val="93E2CC"/>
                    </a:solidFill>
                    <a:ln w="9525">
                      <a:noFill/>
                      <a:round/>
                      <a:headEnd/>
                      <a:tailEnd/>
                    </a:ln>
                  </p:spPr>
                  <p:txBody>
                    <a:bodyPr/>
                    <a:lstStyle/>
                    <a:p>
                      <a:endParaRPr lang="en-US" dirty="0"/>
                    </a:p>
                  </p:txBody>
                </p:sp>
                <p:sp>
                  <p:nvSpPr>
                    <p:cNvPr id="220322" name="Freeform 162"/>
                    <p:cNvSpPr>
                      <a:spLocks/>
                    </p:cNvSpPr>
                    <p:nvPr/>
                  </p:nvSpPr>
                  <p:spPr bwMode="auto">
                    <a:xfrm rot="20388326" flipH="1">
                      <a:off x="2822" y="1371"/>
                      <a:ext cx="181" cy="80"/>
                    </a:xfrm>
                    <a:custGeom>
                      <a:avLst/>
                      <a:gdLst/>
                      <a:ahLst/>
                      <a:cxnLst>
                        <a:cxn ang="0">
                          <a:pos x="0" y="170"/>
                        </a:cxn>
                        <a:cxn ang="0">
                          <a:pos x="7" y="127"/>
                        </a:cxn>
                        <a:cxn ang="0">
                          <a:pos x="12" y="87"/>
                        </a:cxn>
                        <a:cxn ang="0">
                          <a:pos x="18" y="43"/>
                        </a:cxn>
                        <a:cxn ang="0">
                          <a:pos x="25" y="3"/>
                        </a:cxn>
                        <a:cxn ang="0">
                          <a:pos x="385" y="0"/>
                        </a:cxn>
                        <a:cxn ang="0">
                          <a:pos x="374" y="40"/>
                        </a:cxn>
                        <a:cxn ang="0">
                          <a:pos x="366" y="81"/>
                        </a:cxn>
                        <a:cxn ang="0">
                          <a:pos x="359" y="121"/>
                        </a:cxn>
                        <a:cxn ang="0">
                          <a:pos x="352" y="164"/>
                        </a:cxn>
                        <a:cxn ang="0">
                          <a:pos x="0" y="170"/>
                        </a:cxn>
                      </a:cxnLst>
                      <a:rect l="0" t="0" r="r" b="b"/>
                      <a:pathLst>
                        <a:path w="385" h="170">
                          <a:moveTo>
                            <a:pt x="0" y="170"/>
                          </a:moveTo>
                          <a:lnTo>
                            <a:pt x="7" y="127"/>
                          </a:lnTo>
                          <a:lnTo>
                            <a:pt x="12" y="87"/>
                          </a:lnTo>
                          <a:lnTo>
                            <a:pt x="18" y="43"/>
                          </a:lnTo>
                          <a:lnTo>
                            <a:pt x="25" y="3"/>
                          </a:lnTo>
                          <a:lnTo>
                            <a:pt x="385" y="0"/>
                          </a:lnTo>
                          <a:lnTo>
                            <a:pt x="374" y="40"/>
                          </a:lnTo>
                          <a:lnTo>
                            <a:pt x="366" y="81"/>
                          </a:lnTo>
                          <a:lnTo>
                            <a:pt x="359" y="121"/>
                          </a:lnTo>
                          <a:lnTo>
                            <a:pt x="352" y="164"/>
                          </a:lnTo>
                          <a:lnTo>
                            <a:pt x="0" y="170"/>
                          </a:lnTo>
                          <a:close/>
                        </a:path>
                      </a:pathLst>
                    </a:custGeom>
                    <a:solidFill>
                      <a:srgbClr val="99E2CE"/>
                    </a:solidFill>
                    <a:ln w="9525">
                      <a:noFill/>
                      <a:round/>
                      <a:headEnd/>
                      <a:tailEnd/>
                    </a:ln>
                  </p:spPr>
                  <p:txBody>
                    <a:bodyPr/>
                    <a:lstStyle/>
                    <a:p>
                      <a:endParaRPr lang="en-US" dirty="0"/>
                    </a:p>
                  </p:txBody>
                </p:sp>
                <p:sp>
                  <p:nvSpPr>
                    <p:cNvPr id="220323" name="Freeform 163"/>
                    <p:cNvSpPr>
                      <a:spLocks/>
                    </p:cNvSpPr>
                    <p:nvPr/>
                  </p:nvSpPr>
                  <p:spPr bwMode="auto">
                    <a:xfrm rot="20388326" flipH="1">
                      <a:off x="2796" y="1336"/>
                      <a:ext cx="189" cy="81"/>
                    </a:xfrm>
                    <a:custGeom>
                      <a:avLst/>
                      <a:gdLst/>
                      <a:ahLst/>
                      <a:cxnLst>
                        <a:cxn ang="0">
                          <a:pos x="0" y="171"/>
                        </a:cxn>
                        <a:cxn ang="0">
                          <a:pos x="6" y="127"/>
                        </a:cxn>
                        <a:cxn ang="0">
                          <a:pos x="13" y="87"/>
                        </a:cxn>
                        <a:cxn ang="0">
                          <a:pos x="25" y="48"/>
                        </a:cxn>
                        <a:cxn ang="0">
                          <a:pos x="35" y="5"/>
                        </a:cxn>
                        <a:cxn ang="0">
                          <a:pos x="401" y="0"/>
                        </a:cxn>
                        <a:cxn ang="0">
                          <a:pos x="388" y="41"/>
                        </a:cxn>
                        <a:cxn ang="0">
                          <a:pos x="376" y="81"/>
                        </a:cxn>
                        <a:cxn ang="0">
                          <a:pos x="366" y="121"/>
                        </a:cxn>
                        <a:cxn ang="0">
                          <a:pos x="354" y="165"/>
                        </a:cxn>
                        <a:cxn ang="0">
                          <a:pos x="0" y="171"/>
                        </a:cxn>
                      </a:cxnLst>
                      <a:rect l="0" t="0" r="r" b="b"/>
                      <a:pathLst>
                        <a:path w="401" h="171">
                          <a:moveTo>
                            <a:pt x="0" y="171"/>
                          </a:moveTo>
                          <a:lnTo>
                            <a:pt x="6" y="127"/>
                          </a:lnTo>
                          <a:lnTo>
                            <a:pt x="13" y="87"/>
                          </a:lnTo>
                          <a:lnTo>
                            <a:pt x="25" y="48"/>
                          </a:lnTo>
                          <a:lnTo>
                            <a:pt x="35" y="5"/>
                          </a:lnTo>
                          <a:lnTo>
                            <a:pt x="401" y="0"/>
                          </a:lnTo>
                          <a:lnTo>
                            <a:pt x="388" y="41"/>
                          </a:lnTo>
                          <a:lnTo>
                            <a:pt x="376" y="81"/>
                          </a:lnTo>
                          <a:lnTo>
                            <a:pt x="366" y="121"/>
                          </a:lnTo>
                          <a:lnTo>
                            <a:pt x="354" y="165"/>
                          </a:lnTo>
                          <a:lnTo>
                            <a:pt x="0" y="171"/>
                          </a:lnTo>
                          <a:close/>
                        </a:path>
                      </a:pathLst>
                    </a:custGeom>
                    <a:solidFill>
                      <a:srgbClr val="9BE5CE"/>
                    </a:solidFill>
                    <a:ln w="9525">
                      <a:noFill/>
                      <a:round/>
                      <a:headEnd/>
                      <a:tailEnd/>
                    </a:ln>
                  </p:spPr>
                  <p:txBody>
                    <a:bodyPr/>
                    <a:lstStyle/>
                    <a:p>
                      <a:endParaRPr lang="en-US" dirty="0"/>
                    </a:p>
                  </p:txBody>
                </p:sp>
                <p:sp>
                  <p:nvSpPr>
                    <p:cNvPr id="220324" name="Freeform 164"/>
                    <p:cNvSpPr>
                      <a:spLocks/>
                    </p:cNvSpPr>
                    <p:nvPr/>
                  </p:nvSpPr>
                  <p:spPr bwMode="auto">
                    <a:xfrm rot="20388326" flipH="1">
                      <a:off x="2765" y="1304"/>
                      <a:ext cx="201" cy="80"/>
                    </a:xfrm>
                    <a:custGeom>
                      <a:avLst/>
                      <a:gdLst/>
                      <a:ahLst/>
                      <a:cxnLst>
                        <a:cxn ang="0">
                          <a:pos x="0" y="169"/>
                        </a:cxn>
                        <a:cxn ang="0">
                          <a:pos x="12" y="126"/>
                        </a:cxn>
                        <a:cxn ang="0">
                          <a:pos x="22" y="87"/>
                        </a:cxn>
                        <a:cxn ang="0">
                          <a:pos x="37" y="47"/>
                        </a:cxn>
                        <a:cxn ang="0">
                          <a:pos x="51" y="7"/>
                        </a:cxn>
                        <a:cxn ang="0">
                          <a:pos x="425" y="0"/>
                        </a:cxn>
                        <a:cxn ang="0">
                          <a:pos x="407" y="41"/>
                        </a:cxn>
                        <a:cxn ang="0">
                          <a:pos x="388" y="79"/>
                        </a:cxn>
                        <a:cxn ang="0">
                          <a:pos x="375" y="123"/>
                        </a:cxn>
                        <a:cxn ang="0">
                          <a:pos x="360" y="166"/>
                        </a:cxn>
                        <a:cxn ang="0">
                          <a:pos x="0" y="169"/>
                        </a:cxn>
                      </a:cxnLst>
                      <a:rect l="0" t="0" r="r" b="b"/>
                      <a:pathLst>
                        <a:path w="425" h="169">
                          <a:moveTo>
                            <a:pt x="0" y="169"/>
                          </a:moveTo>
                          <a:lnTo>
                            <a:pt x="12" y="126"/>
                          </a:lnTo>
                          <a:lnTo>
                            <a:pt x="22" y="87"/>
                          </a:lnTo>
                          <a:lnTo>
                            <a:pt x="37" y="47"/>
                          </a:lnTo>
                          <a:lnTo>
                            <a:pt x="51" y="7"/>
                          </a:lnTo>
                          <a:lnTo>
                            <a:pt x="425" y="0"/>
                          </a:lnTo>
                          <a:lnTo>
                            <a:pt x="407" y="41"/>
                          </a:lnTo>
                          <a:lnTo>
                            <a:pt x="388" y="79"/>
                          </a:lnTo>
                          <a:lnTo>
                            <a:pt x="375" y="123"/>
                          </a:lnTo>
                          <a:lnTo>
                            <a:pt x="360" y="166"/>
                          </a:lnTo>
                          <a:lnTo>
                            <a:pt x="0" y="169"/>
                          </a:lnTo>
                          <a:close/>
                        </a:path>
                      </a:pathLst>
                    </a:custGeom>
                    <a:solidFill>
                      <a:srgbClr val="A3E8D1"/>
                    </a:solidFill>
                    <a:ln w="9525">
                      <a:noFill/>
                      <a:round/>
                      <a:headEnd/>
                      <a:tailEnd/>
                    </a:ln>
                  </p:spPr>
                  <p:txBody>
                    <a:bodyPr/>
                    <a:lstStyle/>
                    <a:p>
                      <a:endParaRPr lang="en-US" dirty="0"/>
                    </a:p>
                  </p:txBody>
                </p:sp>
                <p:sp>
                  <p:nvSpPr>
                    <p:cNvPr id="220325" name="Freeform 165"/>
                    <p:cNvSpPr>
                      <a:spLocks/>
                    </p:cNvSpPr>
                    <p:nvPr/>
                  </p:nvSpPr>
                  <p:spPr bwMode="auto">
                    <a:xfrm rot="20388326" flipH="1">
                      <a:off x="2730" y="1273"/>
                      <a:ext cx="212" cy="80"/>
                    </a:xfrm>
                    <a:custGeom>
                      <a:avLst/>
                      <a:gdLst/>
                      <a:ahLst/>
                      <a:cxnLst>
                        <a:cxn ang="0">
                          <a:pos x="0" y="170"/>
                        </a:cxn>
                        <a:cxn ang="0">
                          <a:pos x="15" y="127"/>
                        </a:cxn>
                        <a:cxn ang="0">
                          <a:pos x="29" y="87"/>
                        </a:cxn>
                        <a:cxn ang="0">
                          <a:pos x="44" y="46"/>
                        </a:cxn>
                        <a:cxn ang="0">
                          <a:pos x="62" y="6"/>
                        </a:cxn>
                        <a:cxn ang="0">
                          <a:pos x="451" y="0"/>
                        </a:cxn>
                        <a:cxn ang="0">
                          <a:pos x="425" y="40"/>
                        </a:cxn>
                        <a:cxn ang="0">
                          <a:pos x="403" y="83"/>
                        </a:cxn>
                        <a:cxn ang="0">
                          <a:pos x="385" y="124"/>
                        </a:cxn>
                        <a:cxn ang="0">
                          <a:pos x="366" y="165"/>
                        </a:cxn>
                        <a:cxn ang="0">
                          <a:pos x="0" y="170"/>
                        </a:cxn>
                      </a:cxnLst>
                      <a:rect l="0" t="0" r="r" b="b"/>
                      <a:pathLst>
                        <a:path w="451" h="170">
                          <a:moveTo>
                            <a:pt x="0" y="170"/>
                          </a:moveTo>
                          <a:lnTo>
                            <a:pt x="15" y="127"/>
                          </a:lnTo>
                          <a:lnTo>
                            <a:pt x="29" y="87"/>
                          </a:lnTo>
                          <a:lnTo>
                            <a:pt x="44" y="46"/>
                          </a:lnTo>
                          <a:lnTo>
                            <a:pt x="62" y="6"/>
                          </a:lnTo>
                          <a:lnTo>
                            <a:pt x="451" y="0"/>
                          </a:lnTo>
                          <a:lnTo>
                            <a:pt x="425" y="40"/>
                          </a:lnTo>
                          <a:lnTo>
                            <a:pt x="403" y="83"/>
                          </a:lnTo>
                          <a:lnTo>
                            <a:pt x="385" y="124"/>
                          </a:lnTo>
                          <a:lnTo>
                            <a:pt x="366" y="165"/>
                          </a:lnTo>
                          <a:lnTo>
                            <a:pt x="0" y="170"/>
                          </a:lnTo>
                          <a:close/>
                        </a:path>
                      </a:pathLst>
                    </a:custGeom>
                    <a:solidFill>
                      <a:srgbClr val="A8E8D3"/>
                    </a:solidFill>
                    <a:ln w="9525">
                      <a:noFill/>
                      <a:round/>
                      <a:headEnd/>
                      <a:tailEnd/>
                    </a:ln>
                  </p:spPr>
                  <p:txBody>
                    <a:bodyPr/>
                    <a:lstStyle/>
                    <a:p>
                      <a:endParaRPr lang="en-US" dirty="0"/>
                    </a:p>
                  </p:txBody>
                </p:sp>
                <p:sp>
                  <p:nvSpPr>
                    <p:cNvPr id="220326" name="Freeform 166"/>
                    <p:cNvSpPr>
                      <a:spLocks/>
                    </p:cNvSpPr>
                    <p:nvPr/>
                  </p:nvSpPr>
                  <p:spPr bwMode="auto">
                    <a:xfrm rot="20388326" flipH="1">
                      <a:off x="2693" y="1244"/>
                      <a:ext cx="224" cy="82"/>
                    </a:xfrm>
                    <a:custGeom>
                      <a:avLst/>
                      <a:gdLst/>
                      <a:ahLst/>
                      <a:cxnLst>
                        <a:cxn ang="0">
                          <a:pos x="0" y="174"/>
                        </a:cxn>
                        <a:cxn ang="0">
                          <a:pos x="15" y="130"/>
                        </a:cxn>
                        <a:cxn ang="0">
                          <a:pos x="33" y="90"/>
                        </a:cxn>
                        <a:cxn ang="0">
                          <a:pos x="50" y="47"/>
                        </a:cxn>
                        <a:cxn ang="0">
                          <a:pos x="72" y="6"/>
                        </a:cxn>
                        <a:cxn ang="0">
                          <a:pos x="476" y="0"/>
                        </a:cxn>
                        <a:cxn ang="0">
                          <a:pos x="447" y="41"/>
                        </a:cxn>
                        <a:cxn ang="0">
                          <a:pos x="422" y="84"/>
                        </a:cxn>
                        <a:cxn ang="0">
                          <a:pos x="396" y="124"/>
                        </a:cxn>
                        <a:cxn ang="0">
                          <a:pos x="374" y="167"/>
                        </a:cxn>
                        <a:cxn ang="0">
                          <a:pos x="0" y="174"/>
                        </a:cxn>
                      </a:cxnLst>
                      <a:rect l="0" t="0" r="r" b="b"/>
                      <a:pathLst>
                        <a:path w="476" h="174">
                          <a:moveTo>
                            <a:pt x="0" y="174"/>
                          </a:moveTo>
                          <a:lnTo>
                            <a:pt x="15" y="130"/>
                          </a:lnTo>
                          <a:lnTo>
                            <a:pt x="33" y="90"/>
                          </a:lnTo>
                          <a:lnTo>
                            <a:pt x="50" y="47"/>
                          </a:lnTo>
                          <a:lnTo>
                            <a:pt x="72" y="6"/>
                          </a:lnTo>
                          <a:lnTo>
                            <a:pt x="476" y="0"/>
                          </a:lnTo>
                          <a:lnTo>
                            <a:pt x="447" y="41"/>
                          </a:lnTo>
                          <a:lnTo>
                            <a:pt x="422" y="84"/>
                          </a:lnTo>
                          <a:lnTo>
                            <a:pt x="396" y="124"/>
                          </a:lnTo>
                          <a:lnTo>
                            <a:pt x="374" y="167"/>
                          </a:lnTo>
                          <a:lnTo>
                            <a:pt x="0" y="174"/>
                          </a:lnTo>
                          <a:close/>
                        </a:path>
                      </a:pathLst>
                    </a:custGeom>
                    <a:solidFill>
                      <a:srgbClr val="AFEAD8"/>
                    </a:solidFill>
                    <a:ln w="9525">
                      <a:noFill/>
                      <a:round/>
                      <a:headEnd/>
                      <a:tailEnd/>
                    </a:ln>
                  </p:spPr>
                  <p:txBody>
                    <a:bodyPr/>
                    <a:lstStyle/>
                    <a:p>
                      <a:endParaRPr lang="en-US" dirty="0"/>
                    </a:p>
                  </p:txBody>
                </p:sp>
                <p:sp>
                  <p:nvSpPr>
                    <p:cNvPr id="220327" name="Freeform 167"/>
                    <p:cNvSpPr>
                      <a:spLocks/>
                    </p:cNvSpPr>
                    <p:nvPr/>
                  </p:nvSpPr>
                  <p:spPr bwMode="auto">
                    <a:xfrm rot="20388326" flipH="1">
                      <a:off x="2649" y="1215"/>
                      <a:ext cx="241" cy="81"/>
                    </a:xfrm>
                    <a:custGeom>
                      <a:avLst/>
                      <a:gdLst/>
                      <a:ahLst/>
                      <a:cxnLst>
                        <a:cxn ang="0">
                          <a:pos x="0" y="173"/>
                        </a:cxn>
                        <a:cxn ang="0">
                          <a:pos x="17" y="130"/>
                        </a:cxn>
                        <a:cxn ang="0">
                          <a:pos x="36" y="89"/>
                        </a:cxn>
                        <a:cxn ang="0">
                          <a:pos x="58" y="46"/>
                        </a:cxn>
                        <a:cxn ang="0">
                          <a:pos x="83" y="7"/>
                        </a:cxn>
                        <a:cxn ang="0">
                          <a:pos x="512" y="0"/>
                        </a:cxn>
                        <a:cxn ang="0">
                          <a:pos x="493" y="20"/>
                        </a:cxn>
                        <a:cxn ang="0">
                          <a:pos x="480" y="40"/>
                        </a:cxn>
                        <a:cxn ang="0">
                          <a:pos x="461" y="60"/>
                        </a:cxn>
                        <a:cxn ang="0">
                          <a:pos x="446" y="80"/>
                        </a:cxn>
                        <a:cxn ang="0">
                          <a:pos x="432" y="100"/>
                        </a:cxn>
                        <a:cxn ang="0">
                          <a:pos x="417" y="124"/>
                        </a:cxn>
                        <a:cxn ang="0">
                          <a:pos x="404" y="144"/>
                        </a:cxn>
                        <a:cxn ang="0">
                          <a:pos x="389" y="167"/>
                        </a:cxn>
                        <a:cxn ang="0">
                          <a:pos x="0" y="173"/>
                        </a:cxn>
                      </a:cxnLst>
                      <a:rect l="0" t="0" r="r" b="b"/>
                      <a:pathLst>
                        <a:path w="512" h="173">
                          <a:moveTo>
                            <a:pt x="0" y="173"/>
                          </a:moveTo>
                          <a:lnTo>
                            <a:pt x="17" y="130"/>
                          </a:lnTo>
                          <a:lnTo>
                            <a:pt x="36" y="89"/>
                          </a:lnTo>
                          <a:lnTo>
                            <a:pt x="58" y="46"/>
                          </a:lnTo>
                          <a:lnTo>
                            <a:pt x="83" y="7"/>
                          </a:lnTo>
                          <a:lnTo>
                            <a:pt x="512" y="0"/>
                          </a:lnTo>
                          <a:lnTo>
                            <a:pt x="493" y="20"/>
                          </a:lnTo>
                          <a:lnTo>
                            <a:pt x="480" y="40"/>
                          </a:lnTo>
                          <a:lnTo>
                            <a:pt x="461" y="60"/>
                          </a:lnTo>
                          <a:lnTo>
                            <a:pt x="446" y="80"/>
                          </a:lnTo>
                          <a:lnTo>
                            <a:pt x="432" y="100"/>
                          </a:lnTo>
                          <a:lnTo>
                            <a:pt x="417" y="124"/>
                          </a:lnTo>
                          <a:lnTo>
                            <a:pt x="404" y="144"/>
                          </a:lnTo>
                          <a:lnTo>
                            <a:pt x="389" y="167"/>
                          </a:lnTo>
                          <a:lnTo>
                            <a:pt x="0" y="173"/>
                          </a:lnTo>
                          <a:close/>
                        </a:path>
                      </a:pathLst>
                    </a:custGeom>
                    <a:solidFill>
                      <a:srgbClr val="B7EDDB"/>
                    </a:solidFill>
                    <a:ln w="9525">
                      <a:noFill/>
                      <a:round/>
                      <a:headEnd/>
                      <a:tailEnd/>
                    </a:ln>
                  </p:spPr>
                  <p:txBody>
                    <a:bodyPr/>
                    <a:lstStyle/>
                    <a:p>
                      <a:endParaRPr lang="en-US" dirty="0"/>
                    </a:p>
                  </p:txBody>
                </p:sp>
                <p:sp>
                  <p:nvSpPr>
                    <p:cNvPr id="220328" name="Freeform 168"/>
                    <p:cNvSpPr>
                      <a:spLocks/>
                    </p:cNvSpPr>
                    <p:nvPr/>
                  </p:nvSpPr>
                  <p:spPr bwMode="auto">
                    <a:xfrm rot="20388326" flipH="1">
                      <a:off x="2599" y="1187"/>
                      <a:ext cx="260" cy="82"/>
                    </a:xfrm>
                    <a:custGeom>
                      <a:avLst/>
                      <a:gdLst/>
                      <a:ahLst/>
                      <a:cxnLst>
                        <a:cxn ang="0">
                          <a:pos x="0" y="173"/>
                        </a:cxn>
                        <a:cxn ang="0">
                          <a:pos x="22" y="130"/>
                        </a:cxn>
                        <a:cxn ang="0">
                          <a:pos x="48" y="91"/>
                        </a:cxn>
                        <a:cxn ang="0">
                          <a:pos x="73" y="48"/>
                        </a:cxn>
                        <a:cxn ang="0">
                          <a:pos x="103" y="8"/>
                        </a:cxn>
                        <a:cxn ang="0">
                          <a:pos x="552" y="0"/>
                        </a:cxn>
                        <a:cxn ang="0">
                          <a:pos x="532" y="20"/>
                        </a:cxn>
                        <a:cxn ang="0">
                          <a:pos x="513" y="40"/>
                        </a:cxn>
                        <a:cxn ang="0">
                          <a:pos x="495" y="61"/>
                        </a:cxn>
                        <a:cxn ang="0">
                          <a:pos x="473" y="81"/>
                        </a:cxn>
                        <a:cxn ang="0">
                          <a:pos x="454" y="101"/>
                        </a:cxn>
                        <a:cxn ang="0">
                          <a:pos x="437" y="124"/>
                        </a:cxn>
                        <a:cxn ang="0">
                          <a:pos x="422" y="144"/>
                        </a:cxn>
                        <a:cxn ang="0">
                          <a:pos x="404" y="167"/>
                        </a:cxn>
                        <a:cxn ang="0">
                          <a:pos x="0" y="173"/>
                        </a:cxn>
                      </a:cxnLst>
                      <a:rect l="0" t="0" r="r" b="b"/>
                      <a:pathLst>
                        <a:path w="552" h="173">
                          <a:moveTo>
                            <a:pt x="0" y="173"/>
                          </a:moveTo>
                          <a:lnTo>
                            <a:pt x="22" y="130"/>
                          </a:lnTo>
                          <a:lnTo>
                            <a:pt x="48" y="91"/>
                          </a:lnTo>
                          <a:lnTo>
                            <a:pt x="73" y="48"/>
                          </a:lnTo>
                          <a:lnTo>
                            <a:pt x="103" y="8"/>
                          </a:lnTo>
                          <a:lnTo>
                            <a:pt x="552" y="0"/>
                          </a:lnTo>
                          <a:lnTo>
                            <a:pt x="532" y="20"/>
                          </a:lnTo>
                          <a:lnTo>
                            <a:pt x="513" y="40"/>
                          </a:lnTo>
                          <a:lnTo>
                            <a:pt x="495" y="61"/>
                          </a:lnTo>
                          <a:lnTo>
                            <a:pt x="473" y="81"/>
                          </a:lnTo>
                          <a:lnTo>
                            <a:pt x="454" y="101"/>
                          </a:lnTo>
                          <a:lnTo>
                            <a:pt x="437" y="124"/>
                          </a:lnTo>
                          <a:lnTo>
                            <a:pt x="422" y="144"/>
                          </a:lnTo>
                          <a:lnTo>
                            <a:pt x="404" y="167"/>
                          </a:lnTo>
                          <a:lnTo>
                            <a:pt x="0" y="173"/>
                          </a:lnTo>
                          <a:close/>
                        </a:path>
                      </a:pathLst>
                    </a:custGeom>
                    <a:solidFill>
                      <a:srgbClr val="C1EFE2"/>
                    </a:solidFill>
                    <a:ln w="9525">
                      <a:noFill/>
                      <a:round/>
                      <a:headEnd/>
                      <a:tailEnd/>
                    </a:ln>
                  </p:spPr>
                  <p:txBody>
                    <a:bodyPr/>
                    <a:lstStyle/>
                    <a:p>
                      <a:endParaRPr lang="en-US" dirty="0"/>
                    </a:p>
                  </p:txBody>
                </p:sp>
                <p:sp>
                  <p:nvSpPr>
                    <p:cNvPr id="220329" name="Freeform 169"/>
                    <p:cNvSpPr>
                      <a:spLocks/>
                    </p:cNvSpPr>
                    <p:nvPr/>
                  </p:nvSpPr>
                  <p:spPr bwMode="auto">
                    <a:xfrm rot="20388326" flipH="1">
                      <a:off x="2539" y="1163"/>
                      <a:ext cx="288" cy="81"/>
                    </a:xfrm>
                    <a:custGeom>
                      <a:avLst/>
                      <a:gdLst/>
                      <a:ahLst/>
                      <a:cxnLst>
                        <a:cxn ang="0">
                          <a:pos x="0" y="173"/>
                        </a:cxn>
                        <a:cxn ang="0">
                          <a:pos x="15" y="153"/>
                        </a:cxn>
                        <a:cxn ang="0">
                          <a:pos x="29" y="130"/>
                        </a:cxn>
                        <a:cxn ang="0">
                          <a:pos x="44" y="110"/>
                        </a:cxn>
                        <a:cxn ang="0">
                          <a:pos x="59" y="90"/>
                        </a:cxn>
                        <a:cxn ang="0">
                          <a:pos x="73" y="67"/>
                        </a:cxn>
                        <a:cxn ang="0">
                          <a:pos x="88" y="47"/>
                        </a:cxn>
                        <a:cxn ang="0">
                          <a:pos x="106" y="26"/>
                        </a:cxn>
                        <a:cxn ang="0">
                          <a:pos x="120" y="6"/>
                        </a:cxn>
                        <a:cxn ang="0">
                          <a:pos x="611" y="0"/>
                        </a:cxn>
                        <a:cxn ang="0">
                          <a:pos x="586" y="20"/>
                        </a:cxn>
                        <a:cxn ang="0">
                          <a:pos x="564" y="40"/>
                        </a:cxn>
                        <a:cxn ang="0">
                          <a:pos x="538" y="59"/>
                        </a:cxn>
                        <a:cxn ang="0">
                          <a:pos x="517" y="79"/>
                        </a:cxn>
                        <a:cxn ang="0">
                          <a:pos x="495" y="99"/>
                        </a:cxn>
                        <a:cxn ang="0">
                          <a:pos x="473" y="122"/>
                        </a:cxn>
                        <a:cxn ang="0">
                          <a:pos x="451" y="143"/>
                        </a:cxn>
                        <a:cxn ang="0">
                          <a:pos x="429" y="166"/>
                        </a:cxn>
                        <a:cxn ang="0">
                          <a:pos x="0" y="173"/>
                        </a:cxn>
                      </a:cxnLst>
                      <a:rect l="0" t="0" r="r" b="b"/>
                      <a:pathLst>
                        <a:path w="611" h="173">
                          <a:moveTo>
                            <a:pt x="0" y="173"/>
                          </a:moveTo>
                          <a:lnTo>
                            <a:pt x="15" y="153"/>
                          </a:lnTo>
                          <a:lnTo>
                            <a:pt x="29" y="130"/>
                          </a:lnTo>
                          <a:lnTo>
                            <a:pt x="44" y="110"/>
                          </a:lnTo>
                          <a:lnTo>
                            <a:pt x="59" y="90"/>
                          </a:lnTo>
                          <a:lnTo>
                            <a:pt x="73" y="67"/>
                          </a:lnTo>
                          <a:lnTo>
                            <a:pt x="88" y="47"/>
                          </a:lnTo>
                          <a:lnTo>
                            <a:pt x="106" y="26"/>
                          </a:lnTo>
                          <a:lnTo>
                            <a:pt x="120" y="6"/>
                          </a:lnTo>
                          <a:lnTo>
                            <a:pt x="611" y="0"/>
                          </a:lnTo>
                          <a:lnTo>
                            <a:pt x="586" y="20"/>
                          </a:lnTo>
                          <a:lnTo>
                            <a:pt x="564" y="40"/>
                          </a:lnTo>
                          <a:lnTo>
                            <a:pt x="538" y="59"/>
                          </a:lnTo>
                          <a:lnTo>
                            <a:pt x="517" y="79"/>
                          </a:lnTo>
                          <a:lnTo>
                            <a:pt x="495" y="99"/>
                          </a:lnTo>
                          <a:lnTo>
                            <a:pt x="473" y="122"/>
                          </a:lnTo>
                          <a:lnTo>
                            <a:pt x="451" y="143"/>
                          </a:lnTo>
                          <a:lnTo>
                            <a:pt x="429" y="166"/>
                          </a:lnTo>
                          <a:lnTo>
                            <a:pt x="0" y="173"/>
                          </a:lnTo>
                          <a:close/>
                        </a:path>
                      </a:pathLst>
                    </a:custGeom>
                    <a:solidFill>
                      <a:srgbClr val="C6EFE2"/>
                    </a:solidFill>
                    <a:ln w="9525">
                      <a:noFill/>
                      <a:round/>
                      <a:headEnd/>
                      <a:tailEnd/>
                    </a:ln>
                  </p:spPr>
                  <p:txBody>
                    <a:bodyPr/>
                    <a:lstStyle/>
                    <a:p>
                      <a:endParaRPr lang="en-US" dirty="0"/>
                    </a:p>
                  </p:txBody>
                </p:sp>
                <p:sp>
                  <p:nvSpPr>
                    <p:cNvPr id="220330" name="Freeform 170"/>
                    <p:cNvSpPr>
                      <a:spLocks/>
                    </p:cNvSpPr>
                    <p:nvPr/>
                  </p:nvSpPr>
                  <p:spPr bwMode="auto">
                    <a:xfrm rot="20388326" flipH="1">
                      <a:off x="2468" y="1142"/>
                      <a:ext cx="321" cy="81"/>
                    </a:xfrm>
                    <a:custGeom>
                      <a:avLst/>
                      <a:gdLst/>
                      <a:ahLst/>
                      <a:cxnLst>
                        <a:cxn ang="0">
                          <a:pos x="0" y="173"/>
                        </a:cxn>
                        <a:cxn ang="0">
                          <a:pos x="14" y="153"/>
                        </a:cxn>
                        <a:cxn ang="0">
                          <a:pos x="32" y="130"/>
                        </a:cxn>
                        <a:cxn ang="0">
                          <a:pos x="47" y="109"/>
                        </a:cxn>
                        <a:cxn ang="0">
                          <a:pos x="64" y="89"/>
                        </a:cxn>
                        <a:cxn ang="0">
                          <a:pos x="83" y="66"/>
                        </a:cxn>
                        <a:cxn ang="0">
                          <a:pos x="101" y="46"/>
                        </a:cxn>
                        <a:cxn ang="0">
                          <a:pos x="120" y="26"/>
                        </a:cxn>
                        <a:cxn ang="0">
                          <a:pos x="137" y="6"/>
                        </a:cxn>
                        <a:cxn ang="0">
                          <a:pos x="682" y="0"/>
                        </a:cxn>
                        <a:cxn ang="0">
                          <a:pos x="650" y="17"/>
                        </a:cxn>
                        <a:cxn ang="0">
                          <a:pos x="621" y="37"/>
                        </a:cxn>
                        <a:cxn ang="0">
                          <a:pos x="591" y="55"/>
                        </a:cxn>
                        <a:cxn ang="0">
                          <a:pos x="562" y="75"/>
                        </a:cxn>
                        <a:cxn ang="0">
                          <a:pos x="533" y="99"/>
                        </a:cxn>
                        <a:cxn ang="0">
                          <a:pos x="505" y="119"/>
                        </a:cxn>
                        <a:cxn ang="0">
                          <a:pos x="479" y="142"/>
                        </a:cxn>
                        <a:cxn ang="0">
                          <a:pos x="449" y="165"/>
                        </a:cxn>
                        <a:cxn ang="0">
                          <a:pos x="0" y="173"/>
                        </a:cxn>
                      </a:cxnLst>
                      <a:rect l="0" t="0" r="r" b="b"/>
                      <a:pathLst>
                        <a:path w="682" h="173">
                          <a:moveTo>
                            <a:pt x="0" y="173"/>
                          </a:moveTo>
                          <a:lnTo>
                            <a:pt x="14" y="153"/>
                          </a:lnTo>
                          <a:lnTo>
                            <a:pt x="32" y="130"/>
                          </a:lnTo>
                          <a:lnTo>
                            <a:pt x="47" y="109"/>
                          </a:lnTo>
                          <a:lnTo>
                            <a:pt x="64" y="89"/>
                          </a:lnTo>
                          <a:lnTo>
                            <a:pt x="83" y="66"/>
                          </a:lnTo>
                          <a:lnTo>
                            <a:pt x="101" y="46"/>
                          </a:lnTo>
                          <a:lnTo>
                            <a:pt x="120" y="26"/>
                          </a:lnTo>
                          <a:lnTo>
                            <a:pt x="137" y="6"/>
                          </a:lnTo>
                          <a:lnTo>
                            <a:pt x="682" y="0"/>
                          </a:lnTo>
                          <a:lnTo>
                            <a:pt x="650" y="17"/>
                          </a:lnTo>
                          <a:lnTo>
                            <a:pt x="621" y="37"/>
                          </a:lnTo>
                          <a:lnTo>
                            <a:pt x="591" y="55"/>
                          </a:lnTo>
                          <a:lnTo>
                            <a:pt x="562" y="75"/>
                          </a:lnTo>
                          <a:lnTo>
                            <a:pt x="533" y="99"/>
                          </a:lnTo>
                          <a:lnTo>
                            <a:pt x="505" y="119"/>
                          </a:lnTo>
                          <a:lnTo>
                            <a:pt x="479" y="142"/>
                          </a:lnTo>
                          <a:lnTo>
                            <a:pt x="449" y="165"/>
                          </a:lnTo>
                          <a:lnTo>
                            <a:pt x="0" y="173"/>
                          </a:lnTo>
                          <a:close/>
                        </a:path>
                      </a:pathLst>
                    </a:custGeom>
                    <a:solidFill>
                      <a:srgbClr val="CEF2E5"/>
                    </a:solidFill>
                    <a:ln w="9525">
                      <a:noFill/>
                      <a:round/>
                      <a:headEnd/>
                      <a:tailEnd/>
                    </a:ln>
                  </p:spPr>
                  <p:txBody>
                    <a:bodyPr/>
                    <a:lstStyle/>
                    <a:p>
                      <a:endParaRPr lang="en-US" dirty="0"/>
                    </a:p>
                  </p:txBody>
                </p:sp>
                <p:sp>
                  <p:nvSpPr>
                    <p:cNvPr id="220331" name="Freeform 171"/>
                    <p:cNvSpPr>
                      <a:spLocks/>
                    </p:cNvSpPr>
                    <p:nvPr/>
                  </p:nvSpPr>
                  <p:spPr bwMode="auto">
                    <a:xfrm rot="20388326" flipH="1">
                      <a:off x="2368" y="1124"/>
                      <a:ext cx="381" cy="82"/>
                    </a:xfrm>
                    <a:custGeom>
                      <a:avLst/>
                      <a:gdLst/>
                      <a:ahLst/>
                      <a:cxnLst>
                        <a:cxn ang="0">
                          <a:pos x="0" y="176"/>
                        </a:cxn>
                        <a:cxn ang="0">
                          <a:pos x="19" y="153"/>
                        </a:cxn>
                        <a:cxn ang="0">
                          <a:pos x="40" y="133"/>
                        </a:cxn>
                        <a:cxn ang="0">
                          <a:pos x="59" y="110"/>
                        </a:cxn>
                        <a:cxn ang="0">
                          <a:pos x="76" y="90"/>
                        </a:cxn>
                        <a:cxn ang="0">
                          <a:pos x="98" y="70"/>
                        </a:cxn>
                        <a:cxn ang="0">
                          <a:pos x="116" y="49"/>
                        </a:cxn>
                        <a:cxn ang="0">
                          <a:pos x="138" y="29"/>
                        </a:cxn>
                        <a:cxn ang="0">
                          <a:pos x="160" y="9"/>
                        </a:cxn>
                        <a:cxn ang="0">
                          <a:pos x="810" y="0"/>
                        </a:cxn>
                        <a:cxn ang="0">
                          <a:pos x="766" y="17"/>
                        </a:cxn>
                        <a:cxn ang="0">
                          <a:pos x="727" y="32"/>
                        </a:cxn>
                        <a:cxn ang="0">
                          <a:pos x="683" y="52"/>
                        </a:cxn>
                        <a:cxn ang="0">
                          <a:pos x="643" y="73"/>
                        </a:cxn>
                        <a:cxn ang="0">
                          <a:pos x="602" y="96"/>
                        </a:cxn>
                        <a:cxn ang="0">
                          <a:pos x="567" y="119"/>
                        </a:cxn>
                        <a:cxn ang="0">
                          <a:pos x="526" y="142"/>
                        </a:cxn>
                        <a:cxn ang="0">
                          <a:pos x="491" y="170"/>
                        </a:cxn>
                        <a:cxn ang="0">
                          <a:pos x="0" y="176"/>
                        </a:cxn>
                      </a:cxnLst>
                      <a:rect l="0" t="0" r="r" b="b"/>
                      <a:pathLst>
                        <a:path w="810" h="176">
                          <a:moveTo>
                            <a:pt x="0" y="176"/>
                          </a:moveTo>
                          <a:lnTo>
                            <a:pt x="19" y="153"/>
                          </a:lnTo>
                          <a:lnTo>
                            <a:pt x="40" y="133"/>
                          </a:lnTo>
                          <a:lnTo>
                            <a:pt x="59" y="110"/>
                          </a:lnTo>
                          <a:lnTo>
                            <a:pt x="76" y="90"/>
                          </a:lnTo>
                          <a:lnTo>
                            <a:pt x="98" y="70"/>
                          </a:lnTo>
                          <a:lnTo>
                            <a:pt x="116" y="49"/>
                          </a:lnTo>
                          <a:lnTo>
                            <a:pt x="138" y="29"/>
                          </a:lnTo>
                          <a:lnTo>
                            <a:pt x="160" y="9"/>
                          </a:lnTo>
                          <a:lnTo>
                            <a:pt x="810" y="0"/>
                          </a:lnTo>
                          <a:lnTo>
                            <a:pt x="766" y="17"/>
                          </a:lnTo>
                          <a:lnTo>
                            <a:pt x="727" y="32"/>
                          </a:lnTo>
                          <a:lnTo>
                            <a:pt x="683" y="52"/>
                          </a:lnTo>
                          <a:lnTo>
                            <a:pt x="643" y="73"/>
                          </a:lnTo>
                          <a:lnTo>
                            <a:pt x="602" y="96"/>
                          </a:lnTo>
                          <a:lnTo>
                            <a:pt x="567" y="119"/>
                          </a:lnTo>
                          <a:lnTo>
                            <a:pt x="526" y="142"/>
                          </a:lnTo>
                          <a:lnTo>
                            <a:pt x="491" y="170"/>
                          </a:lnTo>
                          <a:lnTo>
                            <a:pt x="0" y="176"/>
                          </a:lnTo>
                          <a:close/>
                        </a:path>
                      </a:pathLst>
                    </a:custGeom>
                    <a:solidFill>
                      <a:srgbClr val="D8F4EF"/>
                    </a:solidFill>
                    <a:ln w="9525">
                      <a:noFill/>
                      <a:round/>
                      <a:headEnd/>
                      <a:tailEnd/>
                    </a:ln>
                  </p:spPr>
                  <p:txBody>
                    <a:bodyPr/>
                    <a:lstStyle/>
                    <a:p>
                      <a:endParaRPr lang="en-US" dirty="0"/>
                    </a:p>
                  </p:txBody>
                </p:sp>
                <p:sp>
                  <p:nvSpPr>
                    <p:cNvPr id="220332" name="Freeform 172"/>
                    <p:cNvSpPr>
                      <a:spLocks/>
                    </p:cNvSpPr>
                    <p:nvPr/>
                  </p:nvSpPr>
                  <p:spPr bwMode="auto">
                    <a:xfrm rot="20388326" flipH="1">
                      <a:off x="2229" y="1115"/>
                      <a:ext cx="477" cy="83"/>
                    </a:xfrm>
                    <a:custGeom>
                      <a:avLst/>
                      <a:gdLst/>
                      <a:ahLst/>
                      <a:cxnLst>
                        <a:cxn ang="0">
                          <a:pos x="0" y="177"/>
                        </a:cxn>
                        <a:cxn ang="0">
                          <a:pos x="22" y="154"/>
                        </a:cxn>
                        <a:cxn ang="0">
                          <a:pos x="44" y="133"/>
                        </a:cxn>
                        <a:cxn ang="0">
                          <a:pos x="66" y="110"/>
                        </a:cxn>
                        <a:cxn ang="0">
                          <a:pos x="91" y="90"/>
                        </a:cxn>
                        <a:cxn ang="0">
                          <a:pos x="113" y="70"/>
                        </a:cxn>
                        <a:cxn ang="0">
                          <a:pos x="138" y="50"/>
                        </a:cxn>
                        <a:cxn ang="0">
                          <a:pos x="164" y="31"/>
                        </a:cxn>
                        <a:cxn ang="0">
                          <a:pos x="189" y="11"/>
                        </a:cxn>
                        <a:cxn ang="0">
                          <a:pos x="974" y="0"/>
                        </a:cxn>
                        <a:cxn ang="0">
                          <a:pos x="1011" y="20"/>
                        </a:cxn>
                        <a:cxn ang="0">
                          <a:pos x="948" y="31"/>
                        </a:cxn>
                        <a:cxn ang="0">
                          <a:pos x="886" y="41"/>
                        </a:cxn>
                        <a:cxn ang="0">
                          <a:pos x="829" y="58"/>
                        </a:cxn>
                        <a:cxn ang="0">
                          <a:pos x="771" y="73"/>
                        </a:cxn>
                        <a:cxn ang="0">
                          <a:pos x="712" y="93"/>
                        </a:cxn>
                        <a:cxn ang="0">
                          <a:pos x="655" y="116"/>
                        </a:cxn>
                        <a:cxn ang="0">
                          <a:pos x="599" y="144"/>
                        </a:cxn>
                        <a:cxn ang="0">
                          <a:pos x="548" y="171"/>
                        </a:cxn>
                        <a:cxn ang="0">
                          <a:pos x="0" y="177"/>
                        </a:cxn>
                      </a:cxnLst>
                      <a:rect l="0" t="0" r="r" b="b"/>
                      <a:pathLst>
                        <a:path w="1011" h="177">
                          <a:moveTo>
                            <a:pt x="0" y="177"/>
                          </a:moveTo>
                          <a:lnTo>
                            <a:pt x="22" y="154"/>
                          </a:lnTo>
                          <a:lnTo>
                            <a:pt x="44" y="133"/>
                          </a:lnTo>
                          <a:lnTo>
                            <a:pt x="66" y="110"/>
                          </a:lnTo>
                          <a:lnTo>
                            <a:pt x="91" y="90"/>
                          </a:lnTo>
                          <a:lnTo>
                            <a:pt x="113" y="70"/>
                          </a:lnTo>
                          <a:lnTo>
                            <a:pt x="138" y="50"/>
                          </a:lnTo>
                          <a:lnTo>
                            <a:pt x="164" y="31"/>
                          </a:lnTo>
                          <a:lnTo>
                            <a:pt x="189" y="11"/>
                          </a:lnTo>
                          <a:lnTo>
                            <a:pt x="974" y="0"/>
                          </a:lnTo>
                          <a:lnTo>
                            <a:pt x="1011" y="20"/>
                          </a:lnTo>
                          <a:lnTo>
                            <a:pt x="948" y="31"/>
                          </a:lnTo>
                          <a:lnTo>
                            <a:pt x="886" y="41"/>
                          </a:lnTo>
                          <a:lnTo>
                            <a:pt x="829" y="58"/>
                          </a:lnTo>
                          <a:lnTo>
                            <a:pt x="771" y="73"/>
                          </a:lnTo>
                          <a:lnTo>
                            <a:pt x="712" y="93"/>
                          </a:lnTo>
                          <a:lnTo>
                            <a:pt x="655" y="116"/>
                          </a:lnTo>
                          <a:lnTo>
                            <a:pt x="599" y="144"/>
                          </a:lnTo>
                          <a:lnTo>
                            <a:pt x="548" y="171"/>
                          </a:lnTo>
                          <a:lnTo>
                            <a:pt x="0" y="177"/>
                          </a:lnTo>
                          <a:close/>
                        </a:path>
                      </a:pathLst>
                    </a:custGeom>
                    <a:solidFill>
                      <a:srgbClr val="DDF4EF"/>
                    </a:solidFill>
                    <a:ln w="9525">
                      <a:noFill/>
                      <a:round/>
                      <a:headEnd/>
                      <a:tailEnd/>
                    </a:ln>
                  </p:spPr>
                  <p:txBody>
                    <a:bodyPr/>
                    <a:lstStyle/>
                    <a:p>
                      <a:endParaRPr lang="en-US" dirty="0"/>
                    </a:p>
                  </p:txBody>
                </p:sp>
                <p:sp>
                  <p:nvSpPr>
                    <p:cNvPr id="220333" name="Freeform 173"/>
                    <p:cNvSpPr>
                      <a:spLocks/>
                    </p:cNvSpPr>
                    <p:nvPr/>
                  </p:nvSpPr>
                  <p:spPr bwMode="auto">
                    <a:xfrm rot="20388326" flipH="1">
                      <a:off x="2217" y="1087"/>
                      <a:ext cx="435" cy="82"/>
                    </a:xfrm>
                    <a:custGeom>
                      <a:avLst/>
                      <a:gdLst/>
                      <a:ahLst/>
                      <a:cxnLst>
                        <a:cxn ang="0">
                          <a:pos x="0" y="173"/>
                        </a:cxn>
                        <a:cxn ang="0">
                          <a:pos x="25" y="150"/>
                        </a:cxn>
                        <a:cxn ang="0">
                          <a:pos x="54" y="130"/>
                        </a:cxn>
                        <a:cxn ang="0">
                          <a:pos x="79" y="107"/>
                        </a:cxn>
                        <a:cxn ang="0">
                          <a:pos x="109" y="86"/>
                        </a:cxn>
                        <a:cxn ang="0">
                          <a:pos x="138" y="68"/>
                        </a:cxn>
                        <a:cxn ang="0">
                          <a:pos x="167" y="48"/>
                        </a:cxn>
                        <a:cxn ang="0">
                          <a:pos x="195" y="28"/>
                        </a:cxn>
                        <a:cxn ang="0">
                          <a:pos x="224" y="8"/>
                        </a:cxn>
                        <a:cxn ang="0">
                          <a:pos x="737" y="0"/>
                        </a:cxn>
                        <a:cxn ang="0">
                          <a:pos x="923" y="100"/>
                        </a:cxn>
                        <a:cxn ang="0">
                          <a:pos x="886" y="103"/>
                        </a:cxn>
                        <a:cxn ang="0">
                          <a:pos x="854" y="111"/>
                        </a:cxn>
                        <a:cxn ang="0">
                          <a:pos x="816" y="117"/>
                        </a:cxn>
                        <a:cxn ang="0">
                          <a:pos x="781" y="124"/>
                        </a:cxn>
                        <a:cxn ang="0">
                          <a:pos x="747" y="134"/>
                        </a:cxn>
                        <a:cxn ang="0">
                          <a:pos x="712" y="144"/>
                        </a:cxn>
                        <a:cxn ang="0">
                          <a:pos x="678" y="153"/>
                        </a:cxn>
                        <a:cxn ang="0">
                          <a:pos x="646" y="164"/>
                        </a:cxn>
                        <a:cxn ang="0">
                          <a:pos x="0" y="173"/>
                        </a:cxn>
                      </a:cxnLst>
                      <a:rect l="0" t="0" r="r" b="b"/>
                      <a:pathLst>
                        <a:path w="923" h="173">
                          <a:moveTo>
                            <a:pt x="0" y="173"/>
                          </a:moveTo>
                          <a:lnTo>
                            <a:pt x="25" y="150"/>
                          </a:lnTo>
                          <a:lnTo>
                            <a:pt x="54" y="130"/>
                          </a:lnTo>
                          <a:lnTo>
                            <a:pt x="79" y="107"/>
                          </a:lnTo>
                          <a:lnTo>
                            <a:pt x="109" y="86"/>
                          </a:lnTo>
                          <a:lnTo>
                            <a:pt x="138" y="68"/>
                          </a:lnTo>
                          <a:lnTo>
                            <a:pt x="167" y="48"/>
                          </a:lnTo>
                          <a:lnTo>
                            <a:pt x="195" y="28"/>
                          </a:lnTo>
                          <a:lnTo>
                            <a:pt x="224" y="8"/>
                          </a:lnTo>
                          <a:lnTo>
                            <a:pt x="737" y="0"/>
                          </a:lnTo>
                          <a:lnTo>
                            <a:pt x="923" y="100"/>
                          </a:lnTo>
                          <a:lnTo>
                            <a:pt x="886" y="103"/>
                          </a:lnTo>
                          <a:lnTo>
                            <a:pt x="854" y="111"/>
                          </a:lnTo>
                          <a:lnTo>
                            <a:pt x="816" y="117"/>
                          </a:lnTo>
                          <a:lnTo>
                            <a:pt x="781" y="124"/>
                          </a:lnTo>
                          <a:lnTo>
                            <a:pt x="747" y="134"/>
                          </a:lnTo>
                          <a:lnTo>
                            <a:pt x="712" y="144"/>
                          </a:lnTo>
                          <a:lnTo>
                            <a:pt x="678" y="153"/>
                          </a:lnTo>
                          <a:lnTo>
                            <a:pt x="646" y="164"/>
                          </a:lnTo>
                          <a:lnTo>
                            <a:pt x="0" y="173"/>
                          </a:lnTo>
                          <a:close/>
                        </a:path>
                      </a:pathLst>
                    </a:custGeom>
                    <a:solidFill>
                      <a:srgbClr val="E2F7EF"/>
                    </a:solidFill>
                    <a:ln w="9525">
                      <a:noFill/>
                      <a:round/>
                      <a:headEnd/>
                      <a:tailEnd/>
                    </a:ln>
                  </p:spPr>
                  <p:txBody>
                    <a:bodyPr/>
                    <a:lstStyle/>
                    <a:p>
                      <a:endParaRPr lang="en-US" dirty="0"/>
                    </a:p>
                  </p:txBody>
                </p:sp>
                <p:sp>
                  <p:nvSpPr>
                    <p:cNvPr id="220334" name="Freeform 174"/>
                    <p:cNvSpPr>
                      <a:spLocks/>
                    </p:cNvSpPr>
                    <p:nvPr/>
                  </p:nvSpPr>
                  <p:spPr bwMode="auto">
                    <a:xfrm rot="20388326" flipH="1">
                      <a:off x="2222" y="1056"/>
                      <a:ext cx="370" cy="81"/>
                    </a:xfrm>
                    <a:custGeom>
                      <a:avLst/>
                      <a:gdLst/>
                      <a:ahLst/>
                      <a:cxnLst>
                        <a:cxn ang="0">
                          <a:pos x="0" y="173"/>
                        </a:cxn>
                        <a:cxn ang="0">
                          <a:pos x="34" y="150"/>
                        </a:cxn>
                        <a:cxn ang="0">
                          <a:pos x="66" y="125"/>
                        </a:cxn>
                        <a:cxn ang="0">
                          <a:pos x="103" y="107"/>
                        </a:cxn>
                        <a:cxn ang="0">
                          <a:pos x="138" y="82"/>
                        </a:cxn>
                        <a:cxn ang="0">
                          <a:pos x="170" y="63"/>
                        </a:cxn>
                        <a:cxn ang="0">
                          <a:pos x="207" y="43"/>
                        </a:cxn>
                        <a:cxn ang="0">
                          <a:pos x="248" y="23"/>
                        </a:cxn>
                        <a:cxn ang="0">
                          <a:pos x="283" y="6"/>
                        </a:cxn>
                        <a:cxn ang="0">
                          <a:pos x="564" y="0"/>
                        </a:cxn>
                        <a:cxn ang="0">
                          <a:pos x="523" y="20"/>
                        </a:cxn>
                        <a:cxn ang="0">
                          <a:pos x="785" y="162"/>
                        </a:cxn>
                        <a:cxn ang="0">
                          <a:pos x="0" y="173"/>
                        </a:cxn>
                      </a:cxnLst>
                      <a:rect l="0" t="0" r="r" b="b"/>
                      <a:pathLst>
                        <a:path w="785" h="173">
                          <a:moveTo>
                            <a:pt x="0" y="173"/>
                          </a:moveTo>
                          <a:lnTo>
                            <a:pt x="34" y="150"/>
                          </a:lnTo>
                          <a:lnTo>
                            <a:pt x="66" y="125"/>
                          </a:lnTo>
                          <a:lnTo>
                            <a:pt x="103" y="107"/>
                          </a:lnTo>
                          <a:lnTo>
                            <a:pt x="138" y="82"/>
                          </a:lnTo>
                          <a:lnTo>
                            <a:pt x="170" y="63"/>
                          </a:lnTo>
                          <a:lnTo>
                            <a:pt x="207" y="43"/>
                          </a:lnTo>
                          <a:lnTo>
                            <a:pt x="248" y="23"/>
                          </a:lnTo>
                          <a:lnTo>
                            <a:pt x="283" y="6"/>
                          </a:lnTo>
                          <a:lnTo>
                            <a:pt x="564" y="0"/>
                          </a:lnTo>
                          <a:lnTo>
                            <a:pt x="523" y="20"/>
                          </a:lnTo>
                          <a:lnTo>
                            <a:pt x="785" y="162"/>
                          </a:lnTo>
                          <a:lnTo>
                            <a:pt x="0" y="173"/>
                          </a:lnTo>
                          <a:close/>
                        </a:path>
                      </a:pathLst>
                    </a:custGeom>
                    <a:solidFill>
                      <a:srgbClr val="EFF9F9"/>
                    </a:solidFill>
                    <a:ln w="9525">
                      <a:noFill/>
                      <a:round/>
                      <a:headEnd/>
                      <a:tailEnd/>
                    </a:ln>
                  </p:spPr>
                  <p:txBody>
                    <a:bodyPr/>
                    <a:lstStyle/>
                    <a:p>
                      <a:endParaRPr lang="en-US" dirty="0"/>
                    </a:p>
                  </p:txBody>
                </p:sp>
                <p:sp>
                  <p:nvSpPr>
                    <p:cNvPr id="220335" name="Freeform 175"/>
                    <p:cNvSpPr>
                      <a:spLocks/>
                    </p:cNvSpPr>
                    <p:nvPr/>
                  </p:nvSpPr>
                  <p:spPr bwMode="auto">
                    <a:xfrm rot="20388326" flipH="1">
                      <a:off x="2237" y="1024"/>
                      <a:ext cx="285" cy="82"/>
                    </a:xfrm>
                    <a:custGeom>
                      <a:avLst/>
                      <a:gdLst/>
                      <a:ahLst/>
                      <a:cxnLst>
                        <a:cxn ang="0">
                          <a:pos x="0" y="174"/>
                        </a:cxn>
                        <a:cxn ang="0">
                          <a:pos x="44" y="147"/>
                        </a:cxn>
                        <a:cxn ang="0">
                          <a:pos x="91" y="119"/>
                        </a:cxn>
                        <a:cxn ang="0">
                          <a:pos x="138" y="96"/>
                        </a:cxn>
                        <a:cxn ang="0">
                          <a:pos x="186" y="76"/>
                        </a:cxn>
                        <a:cxn ang="0">
                          <a:pos x="233" y="56"/>
                        </a:cxn>
                        <a:cxn ang="0">
                          <a:pos x="284" y="37"/>
                        </a:cxn>
                        <a:cxn ang="0">
                          <a:pos x="334" y="20"/>
                        </a:cxn>
                        <a:cxn ang="0">
                          <a:pos x="387" y="3"/>
                        </a:cxn>
                        <a:cxn ang="0">
                          <a:pos x="604" y="0"/>
                        </a:cxn>
                        <a:cxn ang="0">
                          <a:pos x="400" y="104"/>
                        </a:cxn>
                        <a:cxn ang="0">
                          <a:pos x="513" y="166"/>
                        </a:cxn>
                        <a:cxn ang="0">
                          <a:pos x="0" y="174"/>
                        </a:cxn>
                      </a:cxnLst>
                      <a:rect l="0" t="0" r="r" b="b"/>
                      <a:pathLst>
                        <a:path w="604" h="174">
                          <a:moveTo>
                            <a:pt x="0" y="174"/>
                          </a:moveTo>
                          <a:lnTo>
                            <a:pt x="44" y="147"/>
                          </a:lnTo>
                          <a:lnTo>
                            <a:pt x="91" y="119"/>
                          </a:lnTo>
                          <a:lnTo>
                            <a:pt x="138" y="96"/>
                          </a:lnTo>
                          <a:lnTo>
                            <a:pt x="186" y="76"/>
                          </a:lnTo>
                          <a:lnTo>
                            <a:pt x="233" y="56"/>
                          </a:lnTo>
                          <a:lnTo>
                            <a:pt x="284" y="37"/>
                          </a:lnTo>
                          <a:lnTo>
                            <a:pt x="334" y="20"/>
                          </a:lnTo>
                          <a:lnTo>
                            <a:pt x="387" y="3"/>
                          </a:lnTo>
                          <a:lnTo>
                            <a:pt x="604" y="0"/>
                          </a:lnTo>
                          <a:lnTo>
                            <a:pt x="400" y="104"/>
                          </a:lnTo>
                          <a:lnTo>
                            <a:pt x="513" y="166"/>
                          </a:lnTo>
                          <a:lnTo>
                            <a:pt x="0" y="174"/>
                          </a:lnTo>
                          <a:close/>
                        </a:path>
                      </a:pathLst>
                    </a:custGeom>
                    <a:solidFill>
                      <a:srgbClr val="F4F9F9"/>
                    </a:solidFill>
                    <a:ln w="9525">
                      <a:noFill/>
                      <a:round/>
                      <a:headEnd/>
                      <a:tailEnd/>
                    </a:ln>
                  </p:spPr>
                  <p:txBody>
                    <a:bodyPr/>
                    <a:lstStyle/>
                    <a:p>
                      <a:endParaRPr lang="en-US" dirty="0"/>
                    </a:p>
                  </p:txBody>
                </p:sp>
                <p:sp>
                  <p:nvSpPr>
                    <p:cNvPr id="220336" name="Freeform 176"/>
                    <p:cNvSpPr>
                      <a:spLocks/>
                    </p:cNvSpPr>
                    <p:nvPr/>
                  </p:nvSpPr>
                  <p:spPr bwMode="auto">
                    <a:xfrm rot="20388326" flipH="1">
                      <a:off x="2174" y="1020"/>
                      <a:ext cx="264" cy="72"/>
                    </a:xfrm>
                    <a:custGeom>
                      <a:avLst/>
                      <a:gdLst/>
                      <a:ahLst/>
                      <a:cxnLst>
                        <a:cxn ang="0">
                          <a:pos x="0" y="153"/>
                        </a:cxn>
                        <a:cxn ang="0">
                          <a:pos x="66" y="124"/>
                        </a:cxn>
                        <a:cxn ang="0">
                          <a:pos x="132" y="100"/>
                        </a:cxn>
                        <a:cxn ang="0">
                          <a:pos x="200" y="72"/>
                        </a:cxn>
                        <a:cxn ang="0">
                          <a:pos x="269" y="52"/>
                        </a:cxn>
                        <a:cxn ang="0">
                          <a:pos x="338" y="37"/>
                        </a:cxn>
                        <a:cxn ang="0">
                          <a:pos x="411" y="20"/>
                        </a:cxn>
                        <a:cxn ang="0">
                          <a:pos x="486" y="9"/>
                        </a:cxn>
                        <a:cxn ang="0">
                          <a:pos x="561" y="0"/>
                        </a:cxn>
                        <a:cxn ang="0">
                          <a:pos x="281" y="147"/>
                        </a:cxn>
                        <a:cxn ang="0">
                          <a:pos x="0" y="153"/>
                        </a:cxn>
                      </a:cxnLst>
                      <a:rect l="0" t="0" r="r" b="b"/>
                      <a:pathLst>
                        <a:path w="561" h="153">
                          <a:moveTo>
                            <a:pt x="0" y="153"/>
                          </a:moveTo>
                          <a:lnTo>
                            <a:pt x="66" y="124"/>
                          </a:lnTo>
                          <a:lnTo>
                            <a:pt x="132" y="100"/>
                          </a:lnTo>
                          <a:lnTo>
                            <a:pt x="200" y="72"/>
                          </a:lnTo>
                          <a:lnTo>
                            <a:pt x="269" y="52"/>
                          </a:lnTo>
                          <a:lnTo>
                            <a:pt x="338" y="37"/>
                          </a:lnTo>
                          <a:lnTo>
                            <a:pt x="411" y="20"/>
                          </a:lnTo>
                          <a:lnTo>
                            <a:pt x="486" y="9"/>
                          </a:lnTo>
                          <a:lnTo>
                            <a:pt x="561" y="0"/>
                          </a:lnTo>
                          <a:lnTo>
                            <a:pt x="281" y="147"/>
                          </a:lnTo>
                          <a:lnTo>
                            <a:pt x="0" y="153"/>
                          </a:lnTo>
                          <a:close/>
                        </a:path>
                      </a:pathLst>
                    </a:custGeom>
                    <a:solidFill>
                      <a:srgbClr val="F9FCF9"/>
                    </a:solidFill>
                    <a:ln w="9525">
                      <a:noFill/>
                      <a:round/>
                      <a:headEnd/>
                      <a:tailEnd/>
                    </a:ln>
                  </p:spPr>
                  <p:txBody>
                    <a:bodyPr/>
                    <a:lstStyle/>
                    <a:p>
                      <a:endParaRPr lang="en-US" dirty="0"/>
                    </a:p>
                  </p:txBody>
                </p:sp>
                <p:sp>
                  <p:nvSpPr>
                    <p:cNvPr id="220337" name="Freeform 177"/>
                    <p:cNvSpPr>
                      <a:spLocks/>
                    </p:cNvSpPr>
                    <p:nvPr/>
                  </p:nvSpPr>
                  <p:spPr bwMode="auto">
                    <a:xfrm rot="20388326" flipH="1">
                      <a:off x="2170" y="1039"/>
                      <a:ext cx="157" cy="31"/>
                    </a:xfrm>
                    <a:custGeom>
                      <a:avLst/>
                      <a:gdLst/>
                      <a:ahLst/>
                      <a:cxnLst>
                        <a:cxn ang="0">
                          <a:pos x="0" y="66"/>
                        </a:cxn>
                        <a:cxn ang="0">
                          <a:pos x="38" y="52"/>
                        </a:cxn>
                        <a:cxn ang="0">
                          <a:pos x="79" y="43"/>
                        </a:cxn>
                        <a:cxn ang="0">
                          <a:pos x="119" y="34"/>
                        </a:cxn>
                        <a:cxn ang="0">
                          <a:pos x="162" y="26"/>
                        </a:cxn>
                        <a:cxn ang="0">
                          <a:pos x="202" y="17"/>
                        </a:cxn>
                        <a:cxn ang="0">
                          <a:pos x="246" y="9"/>
                        </a:cxn>
                        <a:cxn ang="0">
                          <a:pos x="290" y="6"/>
                        </a:cxn>
                        <a:cxn ang="0">
                          <a:pos x="334" y="0"/>
                        </a:cxn>
                        <a:cxn ang="0">
                          <a:pos x="217" y="63"/>
                        </a:cxn>
                        <a:cxn ang="0">
                          <a:pos x="0" y="66"/>
                        </a:cxn>
                      </a:cxnLst>
                      <a:rect l="0" t="0" r="r" b="b"/>
                      <a:pathLst>
                        <a:path w="334" h="66">
                          <a:moveTo>
                            <a:pt x="0" y="66"/>
                          </a:moveTo>
                          <a:lnTo>
                            <a:pt x="38" y="52"/>
                          </a:lnTo>
                          <a:lnTo>
                            <a:pt x="79" y="43"/>
                          </a:lnTo>
                          <a:lnTo>
                            <a:pt x="119" y="34"/>
                          </a:lnTo>
                          <a:lnTo>
                            <a:pt x="162" y="26"/>
                          </a:lnTo>
                          <a:lnTo>
                            <a:pt x="202" y="17"/>
                          </a:lnTo>
                          <a:lnTo>
                            <a:pt x="246" y="9"/>
                          </a:lnTo>
                          <a:lnTo>
                            <a:pt x="290" y="6"/>
                          </a:lnTo>
                          <a:lnTo>
                            <a:pt x="334" y="0"/>
                          </a:lnTo>
                          <a:lnTo>
                            <a:pt x="217" y="63"/>
                          </a:lnTo>
                          <a:lnTo>
                            <a:pt x="0" y="66"/>
                          </a:lnTo>
                          <a:close/>
                        </a:path>
                      </a:pathLst>
                    </a:custGeom>
                    <a:solidFill>
                      <a:srgbClr val="FFFFFF"/>
                    </a:solidFill>
                    <a:ln w="9525">
                      <a:noFill/>
                      <a:round/>
                      <a:headEnd/>
                      <a:tailEnd/>
                    </a:ln>
                  </p:spPr>
                  <p:txBody>
                    <a:bodyPr/>
                    <a:lstStyle/>
                    <a:p>
                      <a:endParaRPr lang="en-US" dirty="0"/>
                    </a:p>
                  </p:txBody>
                </p:sp>
                <p:sp>
                  <p:nvSpPr>
                    <p:cNvPr id="220338" name="Freeform 178"/>
                    <p:cNvSpPr>
                      <a:spLocks/>
                    </p:cNvSpPr>
                    <p:nvPr/>
                  </p:nvSpPr>
                  <p:spPr bwMode="auto">
                    <a:xfrm rot="20388326" flipH="1">
                      <a:off x="1803" y="2048"/>
                      <a:ext cx="85" cy="334"/>
                    </a:xfrm>
                    <a:custGeom>
                      <a:avLst/>
                      <a:gdLst/>
                      <a:ahLst/>
                      <a:cxnLst>
                        <a:cxn ang="0">
                          <a:pos x="182" y="334"/>
                        </a:cxn>
                        <a:cxn ang="0">
                          <a:pos x="182" y="0"/>
                        </a:cxn>
                        <a:cxn ang="0">
                          <a:pos x="0" y="97"/>
                        </a:cxn>
                        <a:cxn ang="0">
                          <a:pos x="7" y="620"/>
                        </a:cxn>
                        <a:cxn ang="0">
                          <a:pos x="182" y="710"/>
                        </a:cxn>
                        <a:cxn ang="0">
                          <a:pos x="182" y="334"/>
                        </a:cxn>
                      </a:cxnLst>
                      <a:rect l="0" t="0" r="r" b="b"/>
                      <a:pathLst>
                        <a:path w="182" h="710">
                          <a:moveTo>
                            <a:pt x="182" y="334"/>
                          </a:moveTo>
                          <a:lnTo>
                            <a:pt x="182" y="0"/>
                          </a:lnTo>
                          <a:lnTo>
                            <a:pt x="0" y="97"/>
                          </a:lnTo>
                          <a:lnTo>
                            <a:pt x="7" y="620"/>
                          </a:lnTo>
                          <a:lnTo>
                            <a:pt x="182" y="710"/>
                          </a:lnTo>
                          <a:lnTo>
                            <a:pt x="182" y="334"/>
                          </a:lnTo>
                          <a:close/>
                        </a:path>
                      </a:pathLst>
                    </a:custGeom>
                    <a:solidFill>
                      <a:srgbClr val="6699FF"/>
                    </a:solidFill>
                    <a:ln w="9525">
                      <a:noFill/>
                      <a:round/>
                      <a:headEnd/>
                      <a:tailEnd/>
                    </a:ln>
                  </p:spPr>
                  <p:txBody>
                    <a:bodyPr/>
                    <a:lstStyle/>
                    <a:p>
                      <a:endParaRPr lang="en-US" dirty="0"/>
                    </a:p>
                  </p:txBody>
                </p:sp>
                <p:sp>
                  <p:nvSpPr>
                    <p:cNvPr id="220339" name="Freeform 179"/>
                    <p:cNvSpPr>
                      <a:spLocks/>
                    </p:cNvSpPr>
                    <p:nvPr/>
                  </p:nvSpPr>
                  <p:spPr bwMode="auto">
                    <a:xfrm rot="20388326" flipH="1">
                      <a:off x="1843" y="2057"/>
                      <a:ext cx="88" cy="306"/>
                    </a:xfrm>
                    <a:custGeom>
                      <a:avLst/>
                      <a:gdLst/>
                      <a:ahLst/>
                      <a:cxnLst>
                        <a:cxn ang="0">
                          <a:pos x="0" y="96"/>
                        </a:cxn>
                        <a:cxn ang="0">
                          <a:pos x="179" y="0"/>
                        </a:cxn>
                        <a:cxn ang="0">
                          <a:pos x="186" y="616"/>
                        </a:cxn>
                        <a:cxn ang="0">
                          <a:pos x="88" y="561"/>
                        </a:cxn>
                        <a:cxn ang="0">
                          <a:pos x="69" y="585"/>
                        </a:cxn>
                        <a:cxn ang="0">
                          <a:pos x="48" y="608"/>
                        </a:cxn>
                        <a:cxn ang="0">
                          <a:pos x="31" y="633"/>
                        </a:cxn>
                        <a:cxn ang="0">
                          <a:pos x="12" y="651"/>
                        </a:cxn>
                        <a:cxn ang="0">
                          <a:pos x="0" y="96"/>
                        </a:cxn>
                      </a:cxnLst>
                      <a:rect l="0" t="0" r="r" b="b"/>
                      <a:pathLst>
                        <a:path w="186" h="651">
                          <a:moveTo>
                            <a:pt x="0" y="96"/>
                          </a:moveTo>
                          <a:lnTo>
                            <a:pt x="179" y="0"/>
                          </a:lnTo>
                          <a:lnTo>
                            <a:pt x="186" y="616"/>
                          </a:lnTo>
                          <a:lnTo>
                            <a:pt x="88" y="561"/>
                          </a:lnTo>
                          <a:lnTo>
                            <a:pt x="69" y="585"/>
                          </a:lnTo>
                          <a:lnTo>
                            <a:pt x="48" y="608"/>
                          </a:lnTo>
                          <a:lnTo>
                            <a:pt x="31" y="633"/>
                          </a:lnTo>
                          <a:lnTo>
                            <a:pt x="12" y="651"/>
                          </a:lnTo>
                          <a:lnTo>
                            <a:pt x="0" y="96"/>
                          </a:lnTo>
                          <a:close/>
                        </a:path>
                      </a:pathLst>
                    </a:custGeom>
                    <a:solidFill>
                      <a:srgbClr val="6B9BFF"/>
                    </a:solidFill>
                    <a:ln w="9525">
                      <a:noFill/>
                      <a:round/>
                      <a:headEnd/>
                      <a:tailEnd/>
                    </a:ln>
                  </p:spPr>
                  <p:txBody>
                    <a:bodyPr/>
                    <a:lstStyle/>
                    <a:p>
                      <a:endParaRPr lang="en-US" dirty="0"/>
                    </a:p>
                  </p:txBody>
                </p:sp>
                <p:sp>
                  <p:nvSpPr>
                    <p:cNvPr id="220340" name="Freeform 180"/>
                    <p:cNvSpPr>
                      <a:spLocks/>
                    </p:cNvSpPr>
                    <p:nvPr/>
                  </p:nvSpPr>
                  <p:spPr bwMode="auto">
                    <a:xfrm rot="20388326" flipH="1">
                      <a:off x="1894" y="2062"/>
                      <a:ext cx="87" cy="325"/>
                    </a:xfrm>
                    <a:custGeom>
                      <a:avLst/>
                      <a:gdLst/>
                      <a:ahLst/>
                      <a:cxnLst>
                        <a:cxn ang="0">
                          <a:pos x="177" y="0"/>
                        </a:cxn>
                        <a:cxn ang="0">
                          <a:pos x="61" y="63"/>
                        </a:cxn>
                        <a:cxn ang="0">
                          <a:pos x="0" y="96"/>
                        </a:cxn>
                        <a:cxn ang="0">
                          <a:pos x="7" y="689"/>
                        </a:cxn>
                        <a:cxn ang="0">
                          <a:pos x="29" y="669"/>
                        </a:cxn>
                        <a:cxn ang="0">
                          <a:pos x="54" y="649"/>
                        </a:cxn>
                        <a:cxn ang="0">
                          <a:pos x="76" y="630"/>
                        </a:cxn>
                        <a:cxn ang="0">
                          <a:pos x="98" y="605"/>
                        </a:cxn>
                        <a:cxn ang="0">
                          <a:pos x="115" y="587"/>
                        </a:cxn>
                        <a:cxn ang="0">
                          <a:pos x="137" y="562"/>
                        </a:cxn>
                        <a:cxn ang="0">
                          <a:pos x="158" y="539"/>
                        </a:cxn>
                        <a:cxn ang="0">
                          <a:pos x="177" y="515"/>
                        </a:cxn>
                        <a:cxn ang="0">
                          <a:pos x="184" y="523"/>
                        </a:cxn>
                        <a:cxn ang="0">
                          <a:pos x="177" y="0"/>
                        </a:cxn>
                      </a:cxnLst>
                      <a:rect l="0" t="0" r="r" b="b"/>
                      <a:pathLst>
                        <a:path w="184" h="689">
                          <a:moveTo>
                            <a:pt x="177" y="0"/>
                          </a:moveTo>
                          <a:lnTo>
                            <a:pt x="61" y="63"/>
                          </a:lnTo>
                          <a:lnTo>
                            <a:pt x="0" y="96"/>
                          </a:lnTo>
                          <a:lnTo>
                            <a:pt x="7" y="689"/>
                          </a:lnTo>
                          <a:lnTo>
                            <a:pt x="29" y="669"/>
                          </a:lnTo>
                          <a:lnTo>
                            <a:pt x="54" y="649"/>
                          </a:lnTo>
                          <a:lnTo>
                            <a:pt x="76" y="630"/>
                          </a:lnTo>
                          <a:lnTo>
                            <a:pt x="98" y="605"/>
                          </a:lnTo>
                          <a:lnTo>
                            <a:pt x="115" y="587"/>
                          </a:lnTo>
                          <a:lnTo>
                            <a:pt x="137" y="562"/>
                          </a:lnTo>
                          <a:lnTo>
                            <a:pt x="158" y="539"/>
                          </a:lnTo>
                          <a:lnTo>
                            <a:pt x="177" y="515"/>
                          </a:lnTo>
                          <a:lnTo>
                            <a:pt x="184" y="523"/>
                          </a:lnTo>
                          <a:lnTo>
                            <a:pt x="177" y="0"/>
                          </a:lnTo>
                          <a:close/>
                        </a:path>
                      </a:pathLst>
                    </a:custGeom>
                    <a:solidFill>
                      <a:srgbClr val="70A0FF"/>
                    </a:solidFill>
                    <a:ln w="9525">
                      <a:noFill/>
                      <a:round/>
                      <a:headEnd/>
                      <a:tailEnd/>
                    </a:ln>
                  </p:spPr>
                  <p:txBody>
                    <a:bodyPr/>
                    <a:lstStyle/>
                    <a:p>
                      <a:endParaRPr lang="en-US" dirty="0"/>
                    </a:p>
                  </p:txBody>
                </p:sp>
                <p:sp>
                  <p:nvSpPr>
                    <p:cNvPr id="220341" name="Freeform 181"/>
                    <p:cNvSpPr>
                      <a:spLocks/>
                    </p:cNvSpPr>
                    <p:nvPr/>
                  </p:nvSpPr>
                  <p:spPr bwMode="auto">
                    <a:xfrm rot="20388326" flipH="1">
                      <a:off x="1940" y="2070"/>
                      <a:ext cx="90" cy="335"/>
                    </a:xfrm>
                    <a:custGeom>
                      <a:avLst/>
                      <a:gdLst/>
                      <a:ahLst/>
                      <a:cxnLst>
                        <a:cxn ang="0">
                          <a:pos x="180" y="0"/>
                        </a:cxn>
                        <a:cxn ang="0">
                          <a:pos x="152" y="13"/>
                        </a:cxn>
                        <a:cxn ang="0">
                          <a:pos x="0" y="92"/>
                        </a:cxn>
                        <a:cxn ang="0">
                          <a:pos x="6" y="713"/>
                        </a:cxn>
                        <a:cxn ang="0">
                          <a:pos x="32" y="696"/>
                        </a:cxn>
                        <a:cxn ang="0">
                          <a:pos x="54" y="676"/>
                        </a:cxn>
                        <a:cxn ang="0">
                          <a:pos x="79" y="656"/>
                        </a:cxn>
                        <a:cxn ang="0">
                          <a:pos x="101" y="639"/>
                        </a:cxn>
                        <a:cxn ang="0">
                          <a:pos x="123" y="619"/>
                        </a:cxn>
                        <a:cxn ang="0">
                          <a:pos x="145" y="599"/>
                        </a:cxn>
                        <a:cxn ang="0">
                          <a:pos x="170" y="575"/>
                        </a:cxn>
                        <a:cxn ang="0">
                          <a:pos x="192" y="555"/>
                        </a:cxn>
                        <a:cxn ang="0">
                          <a:pos x="180" y="0"/>
                        </a:cxn>
                      </a:cxnLst>
                      <a:rect l="0" t="0" r="r" b="b"/>
                      <a:pathLst>
                        <a:path w="192" h="713">
                          <a:moveTo>
                            <a:pt x="180" y="0"/>
                          </a:moveTo>
                          <a:lnTo>
                            <a:pt x="152" y="13"/>
                          </a:lnTo>
                          <a:lnTo>
                            <a:pt x="0" y="92"/>
                          </a:lnTo>
                          <a:lnTo>
                            <a:pt x="6" y="713"/>
                          </a:lnTo>
                          <a:lnTo>
                            <a:pt x="32" y="696"/>
                          </a:lnTo>
                          <a:lnTo>
                            <a:pt x="54" y="676"/>
                          </a:lnTo>
                          <a:lnTo>
                            <a:pt x="79" y="656"/>
                          </a:lnTo>
                          <a:lnTo>
                            <a:pt x="101" y="639"/>
                          </a:lnTo>
                          <a:lnTo>
                            <a:pt x="123" y="619"/>
                          </a:lnTo>
                          <a:lnTo>
                            <a:pt x="145" y="599"/>
                          </a:lnTo>
                          <a:lnTo>
                            <a:pt x="170" y="575"/>
                          </a:lnTo>
                          <a:lnTo>
                            <a:pt x="192" y="555"/>
                          </a:lnTo>
                          <a:lnTo>
                            <a:pt x="180" y="0"/>
                          </a:lnTo>
                          <a:close/>
                        </a:path>
                      </a:pathLst>
                    </a:custGeom>
                    <a:solidFill>
                      <a:srgbClr val="75A3FF"/>
                    </a:solidFill>
                    <a:ln w="9525">
                      <a:noFill/>
                      <a:round/>
                      <a:headEnd/>
                      <a:tailEnd/>
                    </a:ln>
                  </p:spPr>
                  <p:txBody>
                    <a:bodyPr/>
                    <a:lstStyle/>
                    <a:p>
                      <a:endParaRPr lang="en-US" dirty="0"/>
                    </a:p>
                  </p:txBody>
                </p:sp>
                <p:sp>
                  <p:nvSpPr>
                    <p:cNvPr id="220342" name="Freeform 182"/>
                    <p:cNvSpPr>
                      <a:spLocks/>
                    </p:cNvSpPr>
                    <p:nvPr/>
                  </p:nvSpPr>
                  <p:spPr bwMode="auto">
                    <a:xfrm rot="20388326" flipH="1">
                      <a:off x="1990" y="2074"/>
                      <a:ext cx="89" cy="344"/>
                    </a:xfrm>
                    <a:custGeom>
                      <a:avLst/>
                      <a:gdLst/>
                      <a:ahLst/>
                      <a:cxnLst>
                        <a:cxn ang="0">
                          <a:pos x="0" y="93"/>
                        </a:cxn>
                        <a:cxn ang="0">
                          <a:pos x="182" y="0"/>
                        </a:cxn>
                        <a:cxn ang="0">
                          <a:pos x="189" y="593"/>
                        </a:cxn>
                        <a:cxn ang="0">
                          <a:pos x="167" y="613"/>
                        </a:cxn>
                        <a:cxn ang="0">
                          <a:pos x="145" y="630"/>
                        </a:cxn>
                        <a:cxn ang="0">
                          <a:pos x="123" y="647"/>
                        </a:cxn>
                        <a:cxn ang="0">
                          <a:pos x="101" y="667"/>
                        </a:cxn>
                        <a:cxn ang="0">
                          <a:pos x="79" y="683"/>
                        </a:cxn>
                        <a:cxn ang="0">
                          <a:pos x="54" y="700"/>
                        </a:cxn>
                        <a:cxn ang="0">
                          <a:pos x="32" y="714"/>
                        </a:cxn>
                        <a:cxn ang="0">
                          <a:pos x="6" y="729"/>
                        </a:cxn>
                        <a:cxn ang="0">
                          <a:pos x="3" y="313"/>
                        </a:cxn>
                        <a:cxn ang="0">
                          <a:pos x="18" y="300"/>
                        </a:cxn>
                        <a:cxn ang="0">
                          <a:pos x="28" y="286"/>
                        </a:cxn>
                        <a:cxn ang="0">
                          <a:pos x="40" y="274"/>
                        </a:cxn>
                        <a:cxn ang="0">
                          <a:pos x="54" y="260"/>
                        </a:cxn>
                        <a:cxn ang="0">
                          <a:pos x="3" y="234"/>
                        </a:cxn>
                        <a:cxn ang="0">
                          <a:pos x="0" y="93"/>
                        </a:cxn>
                      </a:cxnLst>
                      <a:rect l="0" t="0" r="r" b="b"/>
                      <a:pathLst>
                        <a:path w="189" h="729">
                          <a:moveTo>
                            <a:pt x="0" y="93"/>
                          </a:moveTo>
                          <a:lnTo>
                            <a:pt x="182" y="0"/>
                          </a:lnTo>
                          <a:lnTo>
                            <a:pt x="189" y="593"/>
                          </a:lnTo>
                          <a:lnTo>
                            <a:pt x="167" y="613"/>
                          </a:lnTo>
                          <a:lnTo>
                            <a:pt x="145" y="630"/>
                          </a:lnTo>
                          <a:lnTo>
                            <a:pt x="123" y="647"/>
                          </a:lnTo>
                          <a:lnTo>
                            <a:pt x="101" y="667"/>
                          </a:lnTo>
                          <a:lnTo>
                            <a:pt x="79" y="683"/>
                          </a:lnTo>
                          <a:lnTo>
                            <a:pt x="54" y="700"/>
                          </a:lnTo>
                          <a:lnTo>
                            <a:pt x="32" y="714"/>
                          </a:lnTo>
                          <a:lnTo>
                            <a:pt x="6" y="729"/>
                          </a:lnTo>
                          <a:lnTo>
                            <a:pt x="3" y="313"/>
                          </a:lnTo>
                          <a:lnTo>
                            <a:pt x="18" y="300"/>
                          </a:lnTo>
                          <a:lnTo>
                            <a:pt x="28" y="286"/>
                          </a:lnTo>
                          <a:lnTo>
                            <a:pt x="40" y="274"/>
                          </a:lnTo>
                          <a:lnTo>
                            <a:pt x="54" y="260"/>
                          </a:lnTo>
                          <a:lnTo>
                            <a:pt x="3" y="234"/>
                          </a:lnTo>
                          <a:lnTo>
                            <a:pt x="0" y="93"/>
                          </a:lnTo>
                          <a:close/>
                        </a:path>
                      </a:pathLst>
                    </a:custGeom>
                    <a:solidFill>
                      <a:srgbClr val="7AA5FF"/>
                    </a:solidFill>
                    <a:ln w="9525">
                      <a:noFill/>
                      <a:round/>
                      <a:headEnd/>
                      <a:tailEnd/>
                    </a:ln>
                  </p:spPr>
                  <p:txBody>
                    <a:bodyPr/>
                    <a:lstStyle/>
                    <a:p>
                      <a:endParaRPr lang="en-US" dirty="0"/>
                    </a:p>
                  </p:txBody>
                </p:sp>
                <p:sp>
                  <p:nvSpPr>
                    <p:cNvPr id="220343" name="Freeform 183"/>
                    <p:cNvSpPr>
                      <a:spLocks/>
                    </p:cNvSpPr>
                    <p:nvPr/>
                  </p:nvSpPr>
                  <p:spPr bwMode="auto">
                    <a:xfrm rot="20388326" flipH="1">
                      <a:off x="2040" y="2080"/>
                      <a:ext cx="89" cy="347"/>
                    </a:xfrm>
                    <a:custGeom>
                      <a:avLst/>
                      <a:gdLst/>
                      <a:ahLst/>
                      <a:cxnLst>
                        <a:cxn ang="0">
                          <a:pos x="0" y="95"/>
                        </a:cxn>
                        <a:cxn ang="0">
                          <a:pos x="183" y="0"/>
                        </a:cxn>
                        <a:cxn ang="0">
                          <a:pos x="189" y="621"/>
                        </a:cxn>
                        <a:cxn ang="0">
                          <a:pos x="168" y="637"/>
                        </a:cxn>
                        <a:cxn ang="0">
                          <a:pos x="146" y="650"/>
                        </a:cxn>
                        <a:cxn ang="0">
                          <a:pos x="124" y="668"/>
                        </a:cxn>
                        <a:cxn ang="0">
                          <a:pos x="102" y="680"/>
                        </a:cxn>
                        <a:cxn ang="0">
                          <a:pos x="81" y="694"/>
                        </a:cxn>
                        <a:cxn ang="0">
                          <a:pos x="60" y="708"/>
                        </a:cxn>
                        <a:cxn ang="0">
                          <a:pos x="34" y="723"/>
                        </a:cxn>
                        <a:cxn ang="0">
                          <a:pos x="12" y="737"/>
                        </a:cxn>
                        <a:cxn ang="0">
                          <a:pos x="4" y="347"/>
                        </a:cxn>
                        <a:cxn ang="0">
                          <a:pos x="22" y="330"/>
                        </a:cxn>
                        <a:cxn ang="0">
                          <a:pos x="41" y="318"/>
                        </a:cxn>
                        <a:cxn ang="0">
                          <a:pos x="60" y="301"/>
                        </a:cxn>
                        <a:cxn ang="0">
                          <a:pos x="76" y="284"/>
                        </a:cxn>
                        <a:cxn ang="0">
                          <a:pos x="95" y="267"/>
                        </a:cxn>
                        <a:cxn ang="0">
                          <a:pos x="114" y="248"/>
                        </a:cxn>
                        <a:cxn ang="0">
                          <a:pos x="129" y="231"/>
                        </a:cxn>
                        <a:cxn ang="0">
                          <a:pos x="146" y="214"/>
                        </a:cxn>
                        <a:cxn ang="0">
                          <a:pos x="4" y="134"/>
                        </a:cxn>
                        <a:cxn ang="0">
                          <a:pos x="0" y="95"/>
                        </a:cxn>
                      </a:cxnLst>
                      <a:rect l="0" t="0" r="r" b="b"/>
                      <a:pathLst>
                        <a:path w="189" h="737">
                          <a:moveTo>
                            <a:pt x="0" y="95"/>
                          </a:moveTo>
                          <a:lnTo>
                            <a:pt x="183" y="0"/>
                          </a:lnTo>
                          <a:lnTo>
                            <a:pt x="189" y="621"/>
                          </a:lnTo>
                          <a:lnTo>
                            <a:pt x="168" y="637"/>
                          </a:lnTo>
                          <a:lnTo>
                            <a:pt x="146" y="650"/>
                          </a:lnTo>
                          <a:lnTo>
                            <a:pt x="124" y="668"/>
                          </a:lnTo>
                          <a:lnTo>
                            <a:pt x="102" y="680"/>
                          </a:lnTo>
                          <a:lnTo>
                            <a:pt x="81" y="694"/>
                          </a:lnTo>
                          <a:lnTo>
                            <a:pt x="60" y="708"/>
                          </a:lnTo>
                          <a:lnTo>
                            <a:pt x="34" y="723"/>
                          </a:lnTo>
                          <a:lnTo>
                            <a:pt x="12" y="737"/>
                          </a:lnTo>
                          <a:lnTo>
                            <a:pt x="4" y="347"/>
                          </a:lnTo>
                          <a:lnTo>
                            <a:pt x="22" y="330"/>
                          </a:lnTo>
                          <a:lnTo>
                            <a:pt x="41" y="318"/>
                          </a:lnTo>
                          <a:lnTo>
                            <a:pt x="60" y="301"/>
                          </a:lnTo>
                          <a:lnTo>
                            <a:pt x="76" y="284"/>
                          </a:lnTo>
                          <a:lnTo>
                            <a:pt x="95" y="267"/>
                          </a:lnTo>
                          <a:lnTo>
                            <a:pt x="114" y="248"/>
                          </a:lnTo>
                          <a:lnTo>
                            <a:pt x="129" y="231"/>
                          </a:lnTo>
                          <a:lnTo>
                            <a:pt x="146" y="214"/>
                          </a:lnTo>
                          <a:lnTo>
                            <a:pt x="4" y="134"/>
                          </a:lnTo>
                          <a:lnTo>
                            <a:pt x="0" y="95"/>
                          </a:lnTo>
                          <a:close/>
                        </a:path>
                      </a:pathLst>
                    </a:custGeom>
                    <a:solidFill>
                      <a:srgbClr val="7FAAFF"/>
                    </a:solidFill>
                    <a:ln w="9525">
                      <a:noFill/>
                      <a:round/>
                      <a:headEnd/>
                      <a:tailEnd/>
                    </a:ln>
                  </p:spPr>
                  <p:txBody>
                    <a:bodyPr/>
                    <a:lstStyle/>
                    <a:p>
                      <a:endParaRPr lang="en-US" dirty="0"/>
                    </a:p>
                  </p:txBody>
                </p:sp>
                <p:sp>
                  <p:nvSpPr>
                    <p:cNvPr id="220344" name="Freeform 184"/>
                    <p:cNvSpPr>
                      <a:spLocks/>
                    </p:cNvSpPr>
                    <p:nvPr/>
                  </p:nvSpPr>
                  <p:spPr bwMode="auto">
                    <a:xfrm rot="20388326" flipH="1">
                      <a:off x="2041" y="2098"/>
                      <a:ext cx="61" cy="67"/>
                    </a:xfrm>
                    <a:custGeom>
                      <a:avLst/>
                      <a:gdLst/>
                      <a:ahLst/>
                      <a:cxnLst>
                        <a:cxn ang="0">
                          <a:pos x="127" y="0"/>
                        </a:cxn>
                        <a:cxn ang="0">
                          <a:pos x="0" y="66"/>
                        </a:cxn>
                        <a:cxn ang="0">
                          <a:pos x="130" y="141"/>
                        </a:cxn>
                        <a:cxn ang="0">
                          <a:pos x="127" y="0"/>
                        </a:cxn>
                      </a:cxnLst>
                      <a:rect l="0" t="0" r="r" b="b"/>
                      <a:pathLst>
                        <a:path w="130" h="141">
                          <a:moveTo>
                            <a:pt x="127" y="0"/>
                          </a:moveTo>
                          <a:lnTo>
                            <a:pt x="0" y="66"/>
                          </a:lnTo>
                          <a:lnTo>
                            <a:pt x="130" y="141"/>
                          </a:lnTo>
                          <a:lnTo>
                            <a:pt x="127" y="0"/>
                          </a:lnTo>
                          <a:close/>
                        </a:path>
                      </a:pathLst>
                    </a:custGeom>
                    <a:solidFill>
                      <a:srgbClr val="84ADFF"/>
                    </a:solidFill>
                    <a:ln w="9525">
                      <a:noFill/>
                      <a:round/>
                      <a:headEnd/>
                      <a:tailEnd/>
                    </a:ln>
                  </p:spPr>
                  <p:txBody>
                    <a:bodyPr/>
                    <a:lstStyle/>
                    <a:p>
                      <a:endParaRPr lang="en-US" dirty="0"/>
                    </a:p>
                  </p:txBody>
                </p:sp>
                <p:sp>
                  <p:nvSpPr>
                    <p:cNvPr id="220345" name="Freeform 185"/>
                    <p:cNvSpPr>
                      <a:spLocks/>
                    </p:cNvSpPr>
                    <p:nvPr/>
                  </p:nvSpPr>
                  <p:spPr bwMode="auto">
                    <a:xfrm rot="20388326" flipH="1">
                      <a:off x="2105" y="2187"/>
                      <a:ext cx="85" cy="243"/>
                    </a:xfrm>
                    <a:custGeom>
                      <a:avLst/>
                      <a:gdLst/>
                      <a:ahLst/>
                      <a:cxnLst>
                        <a:cxn ang="0">
                          <a:pos x="0" y="144"/>
                        </a:cxn>
                        <a:cxn ang="0">
                          <a:pos x="22" y="127"/>
                        </a:cxn>
                        <a:cxn ang="0">
                          <a:pos x="47" y="110"/>
                        </a:cxn>
                        <a:cxn ang="0">
                          <a:pos x="69" y="94"/>
                        </a:cxn>
                        <a:cxn ang="0">
                          <a:pos x="89" y="77"/>
                        </a:cxn>
                        <a:cxn ang="0">
                          <a:pos x="111" y="57"/>
                        </a:cxn>
                        <a:cxn ang="0">
                          <a:pos x="133" y="40"/>
                        </a:cxn>
                        <a:cxn ang="0">
                          <a:pos x="155" y="20"/>
                        </a:cxn>
                        <a:cxn ang="0">
                          <a:pos x="177" y="0"/>
                        </a:cxn>
                        <a:cxn ang="0">
                          <a:pos x="180" y="416"/>
                        </a:cxn>
                        <a:cxn ang="0">
                          <a:pos x="158" y="430"/>
                        </a:cxn>
                        <a:cxn ang="0">
                          <a:pos x="136" y="444"/>
                        </a:cxn>
                        <a:cxn ang="0">
                          <a:pos x="116" y="456"/>
                        </a:cxn>
                        <a:cxn ang="0">
                          <a:pos x="94" y="470"/>
                        </a:cxn>
                        <a:cxn ang="0">
                          <a:pos x="72" y="479"/>
                        </a:cxn>
                        <a:cxn ang="0">
                          <a:pos x="50" y="493"/>
                        </a:cxn>
                        <a:cxn ang="0">
                          <a:pos x="25" y="507"/>
                        </a:cxn>
                        <a:cxn ang="0">
                          <a:pos x="3" y="517"/>
                        </a:cxn>
                        <a:cxn ang="0">
                          <a:pos x="0" y="144"/>
                        </a:cxn>
                      </a:cxnLst>
                      <a:rect l="0" t="0" r="r" b="b"/>
                      <a:pathLst>
                        <a:path w="180" h="517">
                          <a:moveTo>
                            <a:pt x="0" y="144"/>
                          </a:moveTo>
                          <a:lnTo>
                            <a:pt x="22" y="127"/>
                          </a:lnTo>
                          <a:lnTo>
                            <a:pt x="47" y="110"/>
                          </a:lnTo>
                          <a:lnTo>
                            <a:pt x="69" y="94"/>
                          </a:lnTo>
                          <a:lnTo>
                            <a:pt x="89" y="77"/>
                          </a:lnTo>
                          <a:lnTo>
                            <a:pt x="111" y="57"/>
                          </a:lnTo>
                          <a:lnTo>
                            <a:pt x="133" y="40"/>
                          </a:lnTo>
                          <a:lnTo>
                            <a:pt x="155" y="20"/>
                          </a:lnTo>
                          <a:lnTo>
                            <a:pt x="177" y="0"/>
                          </a:lnTo>
                          <a:lnTo>
                            <a:pt x="180" y="416"/>
                          </a:lnTo>
                          <a:lnTo>
                            <a:pt x="158" y="430"/>
                          </a:lnTo>
                          <a:lnTo>
                            <a:pt x="136" y="444"/>
                          </a:lnTo>
                          <a:lnTo>
                            <a:pt x="116" y="456"/>
                          </a:lnTo>
                          <a:lnTo>
                            <a:pt x="94" y="470"/>
                          </a:lnTo>
                          <a:lnTo>
                            <a:pt x="72" y="479"/>
                          </a:lnTo>
                          <a:lnTo>
                            <a:pt x="50" y="493"/>
                          </a:lnTo>
                          <a:lnTo>
                            <a:pt x="25" y="507"/>
                          </a:lnTo>
                          <a:lnTo>
                            <a:pt x="3" y="517"/>
                          </a:lnTo>
                          <a:lnTo>
                            <a:pt x="0" y="144"/>
                          </a:lnTo>
                          <a:close/>
                        </a:path>
                      </a:pathLst>
                    </a:custGeom>
                    <a:solidFill>
                      <a:srgbClr val="84ADFF"/>
                    </a:solidFill>
                    <a:ln w="9525">
                      <a:noFill/>
                      <a:round/>
                      <a:headEnd/>
                      <a:tailEnd/>
                    </a:ln>
                  </p:spPr>
                  <p:txBody>
                    <a:bodyPr/>
                    <a:lstStyle/>
                    <a:p>
                      <a:endParaRPr lang="en-US" dirty="0"/>
                    </a:p>
                  </p:txBody>
                </p:sp>
                <p:sp>
                  <p:nvSpPr>
                    <p:cNvPr id="220346" name="Freeform 186"/>
                    <p:cNvSpPr>
                      <a:spLocks/>
                    </p:cNvSpPr>
                    <p:nvPr/>
                  </p:nvSpPr>
                  <p:spPr bwMode="auto">
                    <a:xfrm rot="20388326" flipH="1">
                      <a:off x="2082" y="2114"/>
                      <a:ext cx="18" cy="18"/>
                    </a:xfrm>
                    <a:custGeom>
                      <a:avLst/>
                      <a:gdLst/>
                      <a:ahLst/>
                      <a:cxnLst>
                        <a:cxn ang="0">
                          <a:pos x="35" y="0"/>
                        </a:cxn>
                        <a:cxn ang="0">
                          <a:pos x="0" y="18"/>
                        </a:cxn>
                        <a:cxn ang="0">
                          <a:pos x="39" y="39"/>
                        </a:cxn>
                        <a:cxn ang="0">
                          <a:pos x="35" y="0"/>
                        </a:cxn>
                      </a:cxnLst>
                      <a:rect l="0" t="0" r="r" b="b"/>
                      <a:pathLst>
                        <a:path w="39" h="39">
                          <a:moveTo>
                            <a:pt x="35" y="0"/>
                          </a:moveTo>
                          <a:lnTo>
                            <a:pt x="0" y="18"/>
                          </a:lnTo>
                          <a:lnTo>
                            <a:pt x="39" y="39"/>
                          </a:lnTo>
                          <a:lnTo>
                            <a:pt x="35" y="0"/>
                          </a:lnTo>
                          <a:close/>
                        </a:path>
                      </a:pathLst>
                    </a:custGeom>
                    <a:solidFill>
                      <a:srgbClr val="89AFFF"/>
                    </a:solidFill>
                    <a:ln w="9525">
                      <a:noFill/>
                      <a:round/>
                      <a:headEnd/>
                      <a:tailEnd/>
                    </a:ln>
                  </p:spPr>
                  <p:txBody>
                    <a:bodyPr/>
                    <a:lstStyle/>
                    <a:p>
                      <a:endParaRPr lang="en-US" dirty="0"/>
                    </a:p>
                  </p:txBody>
                </p:sp>
                <p:sp>
                  <p:nvSpPr>
                    <p:cNvPr id="220347" name="Freeform 187"/>
                    <p:cNvSpPr>
                      <a:spLocks/>
                    </p:cNvSpPr>
                    <p:nvPr/>
                  </p:nvSpPr>
                  <p:spPr bwMode="auto">
                    <a:xfrm rot="20388326" flipH="1">
                      <a:off x="2153" y="2208"/>
                      <a:ext cx="87" cy="225"/>
                    </a:xfrm>
                    <a:custGeom>
                      <a:avLst/>
                      <a:gdLst/>
                      <a:ahLst/>
                      <a:cxnLst>
                        <a:cxn ang="0">
                          <a:pos x="0" y="116"/>
                        </a:cxn>
                        <a:cxn ang="0">
                          <a:pos x="22" y="104"/>
                        </a:cxn>
                        <a:cxn ang="0">
                          <a:pos x="47" y="90"/>
                        </a:cxn>
                        <a:cxn ang="0">
                          <a:pos x="69" y="78"/>
                        </a:cxn>
                        <a:cxn ang="0">
                          <a:pos x="91" y="64"/>
                        </a:cxn>
                        <a:cxn ang="0">
                          <a:pos x="113" y="47"/>
                        </a:cxn>
                        <a:cxn ang="0">
                          <a:pos x="135" y="34"/>
                        </a:cxn>
                        <a:cxn ang="0">
                          <a:pos x="155" y="17"/>
                        </a:cxn>
                        <a:cxn ang="0">
                          <a:pos x="177" y="0"/>
                        </a:cxn>
                        <a:cxn ang="0">
                          <a:pos x="185" y="390"/>
                        </a:cxn>
                        <a:cxn ang="0">
                          <a:pos x="163" y="404"/>
                        </a:cxn>
                        <a:cxn ang="0">
                          <a:pos x="141" y="413"/>
                        </a:cxn>
                        <a:cxn ang="0">
                          <a:pos x="119" y="427"/>
                        </a:cxn>
                        <a:cxn ang="0">
                          <a:pos x="94" y="437"/>
                        </a:cxn>
                        <a:cxn ang="0">
                          <a:pos x="72" y="446"/>
                        </a:cxn>
                        <a:cxn ang="0">
                          <a:pos x="50" y="457"/>
                        </a:cxn>
                        <a:cxn ang="0">
                          <a:pos x="25" y="466"/>
                        </a:cxn>
                        <a:cxn ang="0">
                          <a:pos x="3" y="477"/>
                        </a:cxn>
                        <a:cxn ang="0">
                          <a:pos x="0" y="116"/>
                        </a:cxn>
                      </a:cxnLst>
                      <a:rect l="0" t="0" r="r" b="b"/>
                      <a:pathLst>
                        <a:path w="185" h="477">
                          <a:moveTo>
                            <a:pt x="0" y="116"/>
                          </a:moveTo>
                          <a:lnTo>
                            <a:pt x="22" y="104"/>
                          </a:lnTo>
                          <a:lnTo>
                            <a:pt x="47" y="90"/>
                          </a:lnTo>
                          <a:lnTo>
                            <a:pt x="69" y="78"/>
                          </a:lnTo>
                          <a:lnTo>
                            <a:pt x="91" y="64"/>
                          </a:lnTo>
                          <a:lnTo>
                            <a:pt x="113" y="47"/>
                          </a:lnTo>
                          <a:lnTo>
                            <a:pt x="135" y="34"/>
                          </a:lnTo>
                          <a:lnTo>
                            <a:pt x="155" y="17"/>
                          </a:lnTo>
                          <a:lnTo>
                            <a:pt x="177" y="0"/>
                          </a:lnTo>
                          <a:lnTo>
                            <a:pt x="185" y="390"/>
                          </a:lnTo>
                          <a:lnTo>
                            <a:pt x="163" y="404"/>
                          </a:lnTo>
                          <a:lnTo>
                            <a:pt x="141" y="413"/>
                          </a:lnTo>
                          <a:lnTo>
                            <a:pt x="119" y="427"/>
                          </a:lnTo>
                          <a:lnTo>
                            <a:pt x="94" y="437"/>
                          </a:lnTo>
                          <a:lnTo>
                            <a:pt x="72" y="446"/>
                          </a:lnTo>
                          <a:lnTo>
                            <a:pt x="50" y="457"/>
                          </a:lnTo>
                          <a:lnTo>
                            <a:pt x="25" y="466"/>
                          </a:lnTo>
                          <a:lnTo>
                            <a:pt x="3" y="477"/>
                          </a:lnTo>
                          <a:lnTo>
                            <a:pt x="0" y="116"/>
                          </a:lnTo>
                          <a:close/>
                        </a:path>
                      </a:pathLst>
                    </a:custGeom>
                    <a:solidFill>
                      <a:srgbClr val="89AFFF"/>
                    </a:solidFill>
                    <a:ln w="9525">
                      <a:noFill/>
                      <a:round/>
                      <a:headEnd/>
                      <a:tailEnd/>
                    </a:ln>
                  </p:spPr>
                  <p:txBody>
                    <a:bodyPr/>
                    <a:lstStyle/>
                    <a:p>
                      <a:endParaRPr lang="en-US" dirty="0"/>
                    </a:p>
                  </p:txBody>
                </p:sp>
                <p:sp>
                  <p:nvSpPr>
                    <p:cNvPr id="220348" name="Freeform 188"/>
                    <p:cNvSpPr>
                      <a:spLocks/>
                    </p:cNvSpPr>
                    <p:nvPr/>
                  </p:nvSpPr>
                  <p:spPr bwMode="auto">
                    <a:xfrm rot="20388326" flipH="1">
                      <a:off x="2201" y="2223"/>
                      <a:ext cx="87" cy="209"/>
                    </a:xfrm>
                    <a:custGeom>
                      <a:avLst/>
                      <a:gdLst/>
                      <a:ahLst/>
                      <a:cxnLst>
                        <a:cxn ang="0">
                          <a:pos x="0" y="100"/>
                        </a:cxn>
                        <a:cxn ang="0">
                          <a:pos x="21" y="89"/>
                        </a:cxn>
                        <a:cxn ang="0">
                          <a:pos x="47" y="77"/>
                        </a:cxn>
                        <a:cxn ang="0">
                          <a:pos x="69" y="63"/>
                        </a:cxn>
                        <a:cxn ang="0">
                          <a:pos x="91" y="52"/>
                        </a:cxn>
                        <a:cxn ang="0">
                          <a:pos x="116" y="40"/>
                        </a:cxn>
                        <a:cxn ang="0">
                          <a:pos x="138" y="26"/>
                        </a:cxn>
                        <a:cxn ang="0">
                          <a:pos x="160" y="14"/>
                        </a:cxn>
                        <a:cxn ang="0">
                          <a:pos x="182" y="0"/>
                        </a:cxn>
                        <a:cxn ang="0">
                          <a:pos x="185" y="373"/>
                        </a:cxn>
                        <a:cxn ang="0">
                          <a:pos x="163" y="382"/>
                        </a:cxn>
                        <a:cxn ang="0">
                          <a:pos x="141" y="393"/>
                        </a:cxn>
                        <a:cxn ang="0">
                          <a:pos x="119" y="402"/>
                        </a:cxn>
                        <a:cxn ang="0">
                          <a:pos x="94" y="410"/>
                        </a:cxn>
                        <a:cxn ang="0">
                          <a:pos x="72" y="419"/>
                        </a:cxn>
                        <a:cxn ang="0">
                          <a:pos x="50" y="430"/>
                        </a:cxn>
                        <a:cxn ang="0">
                          <a:pos x="25" y="436"/>
                        </a:cxn>
                        <a:cxn ang="0">
                          <a:pos x="3" y="445"/>
                        </a:cxn>
                        <a:cxn ang="0">
                          <a:pos x="0" y="100"/>
                        </a:cxn>
                      </a:cxnLst>
                      <a:rect l="0" t="0" r="r" b="b"/>
                      <a:pathLst>
                        <a:path w="185" h="445">
                          <a:moveTo>
                            <a:pt x="0" y="100"/>
                          </a:moveTo>
                          <a:lnTo>
                            <a:pt x="21" y="89"/>
                          </a:lnTo>
                          <a:lnTo>
                            <a:pt x="47" y="77"/>
                          </a:lnTo>
                          <a:lnTo>
                            <a:pt x="69" y="63"/>
                          </a:lnTo>
                          <a:lnTo>
                            <a:pt x="91" y="52"/>
                          </a:lnTo>
                          <a:lnTo>
                            <a:pt x="116" y="40"/>
                          </a:lnTo>
                          <a:lnTo>
                            <a:pt x="138" y="26"/>
                          </a:lnTo>
                          <a:lnTo>
                            <a:pt x="160" y="14"/>
                          </a:lnTo>
                          <a:lnTo>
                            <a:pt x="182" y="0"/>
                          </a:lnTo>
                          <a:lnTo>
                            <a:pt x="185" y="373"/>
                          </a:lnTo>
                          <a:lnTo>
                            <a:pt x="163" y="382"/>
                          </a:lnTo>
                          <a:lnTo>
                            <a:pt x="141" y="393"/>
                          </a:lnTo>
                          <a:lnTo>
                            <a:pt x="119" y="402"/>
                          </a:lnTo>
                          <a:lnTo>
                            <a:pt x="94" y="410"/>
                          </a:lnTo>
                          <a:lnTo>
                            <a:pt x="72" y="419"/>
                          </a:lnTo>
                          <a:lnTo>
                            <a:pt x="50" y="430"/>
                          </a:lnTo>
                          <a:lnTo>
                            <a:pt x="25" y="436"/>
                          </a:lnTo>
                          <a:lnTo>
                            <a:pt x="3" y="445"/>
                          </a:lnTo>
                          <a:lnTo>
                            <a:pt x="0" y="100"/>
                          </a:lnTo>
                          <a:close/>
                        </a:path>
                      </a:pathLst>
                    </a:custGeom>
                    <a:solidFill>
                      <a:srgbClr val="8EB5FF"/>
                    </a:solidFill>
                    <a:ln w="9525">
                      <a:noFill/>
                      <a:round/>
                      <a:headEnd/>
                      <a:tailEnd/>
                    </a:ln>
                  </p:spPr>
                  <p:txBody>
                    <a:bodyPr/>
                    <a:lstStyle/>
                    <a:p>
                      <a:endParaRPr lang="en-US" dirty="0"/>
                    </a:p>
                  </p:txBody>
                </p:sp>
                <p:sp>
                  <p:nvSpPr>
                    <p:cNvPr id="220349" name="Freeform 189"/>
                    <p:cNvSpPr>
                      <a:spLocks/>
                    </p:cNvSpPr>
                    <p:nvPr/>
                  </p:nvSpPr>
                  <p:spPr bwMode="auto">
                    <a:xfrm rot="20388326" flipH="1">
                      <a:off x="2248" y="2231"/>
                      <a:ext cx="87" cy="198"/>
                    </a:xfrm>
                    <a:custGeom>
                      <a:avLst/>
                      <a:gdLst/>
                      <a:ahLst/>
                      <a:cxnLst>
                        <a:cxn ang="0">
                          <a:pos x="0" y="84"/>
                        </a:cxn>
                        <a:cxn ang="0">
                          <a:pos x="22" y="74"/>
                        </a:cxn>
                        <a:cxn ang="0">
                          <a:pos x="48" y="67"/>
                        </a:cxn>
                        <a:cxn ang="0">
                          <a:pos x="70" y="57"/>
                        </a:cxn>
                        <a:cxn ang="0">
                          <a:pos x="92" y="48"/>
                        </a:cxn>
                        <a:cxn ang="0">
                          <a:pos x="117" y="34"/>
                        </a:cxn>
                        <a:cxn ang="0">
                          <a:pos x="139" y="25"/>
                        </a:cxn>
                        <a:cxn ang="0">
                          <a:pos x="161" y="14"/>
                        </a:cxn>
                        <a:cxn ang="0">
                          <a:pos x="183" y="0"/>
                        </a:cxn>
                        <a:cxn ang="0">
                          <a:pos x="186" y="361"/>
                        </a:cxn>
                        <a:cxn ang="0">
                          <a:pos x="164" y="370"/>
                        </a:cxn>
                        <a:cxn ang="0">
                          <a:pos x="142" y="378"/>
                        </a:cxn>
                        <a:cxn ang="0">
                          <a:pos x="120" y="384"/>
                        </a:cxn>
                        <a:cxn ang="0">
                          <a:pos x="95" y="393"/>
                        </a:cxn>
                        <a:cxn ang="0">
                          <a:pos x="73" y="401"/>
                        </a:cxn>
                        <a:cxn ang="0">
                          <a:pos x="51" y="407"/>
                        </a:cxn>
                        <a:cxn ang="0">
                          <a:pos x="26" y="413"/>
                        </a:cxn>
                        <a:cxn ang="0">
                          <a:pos x="4" y="421"/>
                        </a:cxn>
                        <a:cxn ang="0">
                          <a:pos x="0" y="84"/>
                        </a:cxn>
                      </a:cxnLst>
                      <a:rect l="0" t="0" r="r" b="b"/>
                      <a:pathLst>
                        <a:path w="186" h="421">
                          <a:moveTo>
                            <a:pt x="0" y="84"/>
                          </a:moveTo>
                          <a:lnTo>
                            <a:pt x="22" y="74"/>
                          </a:lnTo>
                          <a:lnTo>
                            <a:pt x="48" y="67"/>
                          </a:lnTo>
                          <a:lnTo>
                            <a:pt x="70" y="57"/>
                          </a:lnTo>
                          <a:lnTo>
                            <a:pt x="92" y="48"/>
                          </a:lnTo>
                          <a:lnTo>
                            <a:pt x="117" y="34"/>
                          </a:lnTo>
                          <a:lnTo>
                            <a:pt x="139" y="25"/>
                          </a:lnTo>
                          <a:lnTo>
                            <a:pt x="161" y="14"/>
                          </a:lnTo>
                          <a:lnTo>
                            <a:pt x="183" y="0"/>
                          </a:lnTo>
                          <a:lnTo>
                            <a:pt x="186" y="361"/>
                          </a:lnTo>
                          <a:lnTo>
                            <a:pt x="164" y="370"/>
                          </a:lnTo>
                          <a:lnTo>
                            <a:pt x="142" y="378"/>
                          </a:lnTo>
                          <a:lnTo>
                            <a:pt x="120" y="384"/>
                          </a:lnTo>
                          <a:lnTo>
                            <a:pt x="95" y="393"/>
                          </a:lnTo>
                          <a:lnTo>
                            <a:pt x="73" y="401"/>
                          </a:lnTo>
                          <a:lnTo>
                            <a:pt x="51" y="407"/>
                          </a:lnTo>
                          <a:lnTo>
                            <a:pt x="26" y="413"/>
                          </a:lnTo>
                          <a:lnTo>
                            <a:pt x="4" y="421"/>
                          </a:lnTo>
                          <a:lnTo>
                            <a:pt x="0" y="84"/>
                          </a:lnTo>
                          <a:close/>
                        </a:path>
                      </a:pathLst>
                    </a:custGeom>
                    <a:solidFill>
                      <a:srgbClr val="93B7FF"/>
                    </a:solidFill>
                    <a:ln w="9525">
                      <a:noFill/>
                      <a:round/>
                      <a:headEnd/>
                      <a:tailEnd/>
                    </a:ln>
                  </p:spPr>
                  <p:txBody>
                    <a:bodyPr/>
                    <a:lstStyle/>
                    <a:p>
                      <a:endParaRPr lang="en-US" dirty="0"/>
                    </a:p>
                  </p:txBody>
                </p:sp>
                <p:sp>
                  <p:nvSpPr>
                    <p:cNvPr id="220350" name="Freeform 190"/>
                    <p:cNvSpPr>
                      <a:spLocks/>
                    </p:cNvSpPr>
                    <p:nvPr/>
                  </p:nvSpPr>
                  <p:spPr bwMode="auto">
                    <a:xfrm rot="20388326" flipH="1">
                      <a:off x="2294" y="2238"/>
                      <a:ext cx="87" cy="185"/>
                    </a:xfrm>
                    <a:custGeom>
                      <a:avLst/>
                      <a:gdLst/>
                      <a:ahLst/>
                      <a:cxnLst>
                        <a:cxn ang="0">
                          <a:pos x="0" y="62"/>
                        </a:cxn>
                        <a:cxn ang="0">
                          <a:pos x="22" y="56"/>
                        </a:cxn>
                        <a:cxn ang="0">
                          <a:pos x="47" y="50"/>
                        </a:cxn>
                        <a:cxn ang="0">
                          <a:pos x="69" y="39"/>
                        </a:cxn>
                        <a:cxn ang="0">
                          <a:pos x="91" y="33"/>
                        </a:cxn>
                        <a:cxn ang="0">
                          <a:pos x="117" y="26"/>
                        </a:cxn>
                        <a:cxn ang="0">
                          <a:pos x="139" y="16"/>
                        </a:cxn>
                        <a:cxn ang="0">
                          <a:pos x="161" y="9"/>
                        </a:cxn>
                        <a:cxn ang="0">
                          <a:pos x="183" y="0"/>
                        </a:cxn>
                        <a:cxn ang="0">
                          <a:pos x="186" y="345"/>
                        </a:cxn>
                        <a:cxn ang="0">
                          <a:pos x="164" y="353"/>
                        </a:cxn>
                        <a:cxn ang="0">
                          <a:pos x="142" y="359"/>
                        </a:cxn>
                        <a:cxn ang="0">
                          <a:pos x="122" y="365"/>
                        </a:cxn>
                        <a:cxn ang="0">
                          <a:pos x="95" y="369"/>
                        </a:cxn>
                        <a:cxn ang="0">
                          <a:pos x="74" y="376"/>
                        </a:cxn>
                        <a:cxn ang="0">
                          <a:pos x="53" y="382"/>
                        </a:cxn>
                        <a:cxn ang="0">
                          <a:pos x="27" y="386"/>
                        </a:cxn>
                        <a:cxn ang="0">
                          <a:pos x="5" y="393"/>
                        </a:cxn>
                        <a:cxn ang="0">
                          <a:pos x="0" y="62"/>
                        </a:cxn>
                      </a:cxnLst>
                      <a:rect l="0" t="0" r="r" b="b"/>
                      <a:pathLst>
                        <a:path w="186" h="393">
                          <a:moveTo>
                            <a:pt x="0" y="62"/>
                          </a:moveTo>
                          <a:lnTo>
                            <a:pt x="22" y="56"/>
                          </a:lnTo>
                          <a:lnTo>
                            <a:pt x="47" y="50"/>
                          </a:lnTo>
                          <a:lnTo>
                            <a:pt x="69" y="39"/>
                          </a:lnTo>
                          <a:lnTo>
                            <a:pt x="91" y="33"/>
                          </a:lnTo>
                          <a:lnTo>
                            <a:pt x="117" y="26"/>
                          </a:lnTo>
                          <a:lnTo>
                            <a:pt x="139" y="16"/>
                          </a:lnTo>
                          <a:lnTo>
                            <a:pt x="161" y="9"/>
                          </a:lnTo>
                          <a:lnTo>
                            <a:pt x="183" y="0"/>
                          </a:lnTo>
                          <a:lnTo>
                            <a:pt x="186" y="345"/>
                          </a:lnTo>
                          <a:lnTo>
                            <a:pt x="164" y="353"/>
                          </a:lnTo>
                          <a:lnTo>
                            <a:pt x="142" y="359"/>
                          </a:lnTo>
                          <a:lnTo>
                            <a:pt x="122" y="365"/>
                          </a:lnTo>
                          <a:lnTo>
                            <a:pt x="95" y="369"/>
                          </a:lnTo>
                          <a:lnTo>
                            <a:pt x="74" y="376"/>
                          </a:lnTo>
                          <a:lnTo>
                            <a:pt x="53" y="382"/>
                          </a:lnTo>
                          <a:lnTo>
                            <a:pt x="27" y="386"/>
                          </a:lnTo>
                          <a:lnTo>
                            <a:pt x="5" y="393"/>
                          </a:lnTo>
                          <a:lnTo>
                            <a:pt x="0" y="62"/>
                          </a:lnTo>
                          <a:close/>
                        </a:path>
                      </a:pathLst>
                    </a:custGeom>
                    <a:solidFill>
                      <a:srgbClr val="99BCFF"/>
                    </a:solidFill>
                    <a:ln w="9525">
                      <a:noFill/>
                      <a:round/>
                      <a:headEnd/>
                      <a:tailEnd/>
                    </a:ln>
                  </p:spPr>
                  <p:txBody>
                    <a:bodyPr/>
                    <a:lstStyle/>
                    <a:p>
                      <a:endParaRPr lang="en-US" dirty="0"/>
                    </a:p>
                  </p:txBody>
                </p:sp>
                <p:sp>
                  <p:nvSpPr>
                    <p:cNvPr id="220351" name="Freeform 191"/>
                    <p:cNvSpPr>
                      <a:spLocks/>
                    </p:cNvSpPr>
                    <p:nvPr/>
                  </p:nvSpPr>
                  <p:spPr bwMode="auto">
                    <a:xfrm rot="20388326" flipH="1">
                      <a:off x="2338" y="2240"/>
                      <a:ext cx="87" cy="175"/>
                    </a:xfrm>
                    <a:custGeom>
                      <a:avLst/>
                      <a:gdLst/>
                      <a:ahLst/>
                      <a:cxnLst>
                        <a:cxn ang="0">
                          <a:pos x="0" y="51"/>
                        </a:cxn>
                        <a:cxn ang="0">
                          <a:pos x="22" y="43"/>
                        </a:cxn>
                        <a:cxn ang="0">
                          <a:pos x="47" y="40"/>
                        </a:cxn>
                        <a:cxn ang="0">
                          <a:pos x="69" y="34"/>
                        </a:cxn>
                        <a:cxn ang="0">
                          <a:pos x="89" y="26"/>
                        </a:cxn>
                        <a:cxn ang="0">
                          <a:pos x="116" y="20"/>
                        </a:cxn>
                        <a:cxn ang="0">
                          <a:pos x="136" y="14"/>
                        </a:cxn>
                        <a:cxn ang="0">
                          <a:pos x="158" y="8"/>
                        </a:cxn>
                        <a:cxn ang="0">
                          <a:pos x="180" y="0"/>
                        </a:cxn>
                        <a:cxn ang="0">
                          <a:pos x="184" y="337"/>
                        </a:cxn>
                        <a:cxn ang="0">
                          <a:pos x="163" y="343"/>
                        </a:cxn>
                        <a:cxn ang="0">
                          <a:pos x="142" y="350"/>
                        </a:cxn>
                        <a:cxn ang="0">
                          <a:pos x="120" y="353"/>
                        </a:cxn>
                        <a:cxn ang="0">
                          <a:pos x="94" y="360"/>
                        </a:cxn>
                        <a:cxn ang="0">
                          <a:pos x="72" y="363"/>
                        </a:cxn>
                        <a:cxn ang="0">
                          <a:pos x="50" y="367"/>
                        </a:cxn>
                        <a:cxn ang="0">
                          <a:pos x="25" y="370"/>
                        </a:cxn>
                        <a:cxn ang="0">
                          <a:pos x="3" y="373"/>
                        </a:cxn>
                        <a:cxn ang="0">
                          <a:pos x="0" y="51"/>
                        </a:cxn>
                      </a:cxnLst>
                      <a:rect l="0" t="0" r="r" b="b"/>
                      <a:pathLst>
                        <a:path w="184" h="373">
                          <a:moveTo>
                            <a:pt x="0" y="51"/>
                          </a:moveTo>
                          <a:lnTo>
                            <a:pt x="22" y="43"/>
                          </a:lnTo>
                          <a:lnTo>
                            <a:pt x="47" y="40"/>
                          </a:lnTo>
                          <a:lnTo>
                            <a:pt x="69" y="34"/>
                          </a:lnTo>
                          <a:lnTo>
                            <a:pt x="89" y="26"/>
                          </a:lnTo>
                          <a:lnTo>
                            <a:pt x="116" y="20"/>
                          </a:lnTo>
                          <a:lnTo>
                            <a:pt x="136" y="14"/>
                          </a:lnTo>
                          <a:lnTo>
                            <a:pt x="158" y="8"/>
                          </a:lnTo>
                          <a:lnTo>
                            <a:pt x="180" y="0"/>
                          </a:lnTo>
                          <a:lnTo>
                            <a:pt x="184" y="337"/>
                          </a:lnTo>
                          <a:lnTo>
                            <a:pt x="163" y="343"/>
                          </a:lnTo>
                          <a:lnTo>
                            <a:pt x="142" y="350"/>
                          </a:lnTo>
                          <a:lnTo>
                            <a:pt x="120" y="353"/>
                          </a:lnTo>
                          <a:lnTo>
                            <a:pt x="94" y="360"/>
                          </a:lnTo>
                          <a:lnTo>
                            <a:pt x="72" y="363"/>
                          </a:lnTo>
                          <a:lnTo>
                            <a:pt x="50" y="367"/>
                          </a:lnTo>
                          <a:lnTo>
                            <a:pt x="25" y="370"/>
                          </a:lnTo>
                          <a:lnTo>
                            <a:pt x="3" y="373"/>
                          </a:lnTo>
                          <a:lnTo>
                            <a:pt x="0" y="51"/>
                          </a:lnTo>
                          <a:close/>
                        </a:path>
                      </a:pathLst>
                    </a:custGeom>
                    <a:solidFill>
                      <a:srgbClr val="A0BFFF"/>
                    </a:solidFill>
                    <a:ln w="9525">
                      <a:noFill/>
                      <a:round/>
                      <a:headEnd/>
                      <a:tailEnd/>
                    </a:ln>
                  </p:spPr>
                  <p:txBody>
                    <a:bodyPr/>
                    <a:lstStyle/>
                    <a:p>
                      <a:endParaRPr lang="en-US" dirty="0"/>
                    </a:p>
                  </p:txBody>
                </p:sp>
                <p:sp>
                  <p:nvSpPr>
                    <p:cNvPr id="220352" name="Freeform 192"/>
                    <p:cNvSpPr>
                      <a:spLocks/>
                    </p:cNvSpPr>
                    <p:nvPr/>
                  </p:nvSpPr>
                  <p:spPr bwMode="auto">
                    <a:xfrm rot="20388326" flipH="1">
                      <a:off x="2381" y="2236"/>
                      <a:ext cx="87" cy="170"/>
                    </a:xfrm>
                    <a:custGeom>
                      <a:avLst/>
                      <a:gdLst/>
                      <a:ahLst/>
                      <a:cxnLst>
                        <a:cxn ang="0">
                          <a:pos x="0" y="37"/>
                        </a:cxn>
                        <a:cxn ang="0">
                          <a:pos x="22" y="34"/>
                        </a:cxn>
                        <a:cxn ang="0">
                          <a:pos x="47" y="31"/>
                        </a:cxn>
                        <a:cxn ang="0">
                          <a:pos x="69" y="28"/>
                        </a:cxn>
                        <a:cxn ang="0">
                          <a:pos x="91" y="25"/>
                        </a:cxn>
                        <a:cxn ang="0">
                          <a:pos x="116" y="17"/>
                        </a:cxn>
                        <a:cxn ang="0">
                          <a:pos x="138" y="14"/>
                        </a:cxn>
                        <a:cxn ang="0">
                          <a:pos x="160" y="8"/>
                        </a:cxn>
                        <a:cxn ang="0">
                          <a:pos x="180" y="0"/>
                        </a:cxn>
                        <a:cxn ang="0">
                          <a:pos x="185" y="331"/>
                        </a:cxn>
                        <a:cxn ang="0">
                          <a:pos x="163" y="334"/>
                        </a:cxn>
                        <a:cxn ang="0">
                          <a:pos x="141" y="341"/>
                        </a:cxn>
                        <a:cxn ang="0">
                          <a:pos x="119" y="344"/>
                        </a:cxn>
                        <a:cxn ang="0">
                          <a:pos x="98" y="347"/>
                        </a:cxn>
                        <a:cxn ang="0">
                          <a:pos x="72" y="350"/>
                        </a:cxn>
                        <a:cxn ang="0">
                          <a:pos x="50" y="355"/>
                        </a:cxn>
                        <a:cxn ang="0">
                          <a:pos x="28" y="358"/>
                        </a:cxn>
                        <a:cxn ang="0">
                          <a:pos x="6" y="361"/>
                        </a:cxn>
                        <a:cxn ang="0">
                          <a:pos x="0" y="37"/>
                        </a:cxn>
                      </a:cxnLst>
                      <a:rect l="0" t="0" r="r" b="b"/>
                      <a:pathLst>
                        <a:path w="185" h="361">
                          <a:moveTo>
                            <a:pt x="0" y="37"/>
                          </a:moveTo>
                          <a:lnTo>
                            <a:pt x="22" y="34"/>
                          </a:lnTo>
                          <a:lnTo>
                            <a:pt x="47" y="31"/>
                          </a:lnTo>
                          <a:lnTo>
                            <a:pt x="69" y="28"/>
                          </a:lnTo>
                          <a:lnTo>
                            <a:pt x="91" y="25"/>
                          </a:lnTo>
                          <a:lnTo>
                            <a:pt x="116" y="17"/>
                          </a:lnTo>
                          <a:lnTo>
                            <a:pt x="138" y="14"/>
                          </a:lnTo>
                          <a:lnTo>
                            <a:pt x="160" y="8"/>
                          </a:lnTo>
                          <a:lnTo>
                            <a:pt x="180" y="0"/>
                          </a:lnTo>
                          <a:lnTo>
                            <a:pt x="185" y="331"/>
                          </a:lnTo>
                          <a:lnTo>
                            <a:pt x="163" y="334"/>
                          </a:lnTo>
                          <a:lnTo>
                            <a:pt x="141" y="341"/>
                          </a:lnTo>
                          <a:lnTo>
                            <a:pt x="119" y="344"/>
                          </a:lnTo>
                          <a:lnTo>
                            <a:pt x="98" y="347"/>
                          </a:lnTo>
                          <a:lnTo>
                            <a:pt x="72" y="350"/>
                          </a:lnTo>
                          <a:lnTo>
                            <a:pt x="50" y="355"/>
                          </a:lnTo>
                          <a:lnTo>
                            <a:pt x="28" y="358"/>
                          </a:lnTo>
                          <a:lnTo>
                            <a:pt x="6" y="361"/>
                          </a:lnTo>
                          <a:lnTo>
                            <a:pt x="0" y="37"/>
                          </a:lnTo>
                          <a:close/>
                        </a:path>
                      </a:pathLst>
                    </a:custGeom>
                    <a:solidFill>
                      <a:srgbClr val="A5C1FF"/>
                    </a:solidFill>
                    <a:ln w="9525">
                      <a:noFill/>
                      <a:round/>
                      <a:headEnd/>
                      <a:tailEnd/>
                    </a:ln>
                  </p:spPr>
                  <p:txBody>
                    <a:bodyPr/>
                    <a:lstStyle/>
                    <a:p>
                      <a:endParaRPr lang="en-US" dirty="0"/>
                    </a:p>
                  </p:txBody>
                </p:sp>
                <p:sp>
                  <p:nvSpPr>
                    <p:cNvPr id="220353" name="Freeform 193"/>
                    <p:cNvSpPr>
                      <a:spLocks/>
                    </p:cNvSpPr>
                    <p:nvPr/>
                  </p:nvSpPr>
                  <p:spPr bwMode="auto">
                    <a:xfrm rot="20388326" flipH="1">
                      <a:off x="2424" y="2233"/>
                      <a:ext cx="87" cy="161"/>
                    </a:xfrm>
                    <a:custGeom>
                      <a:avLst/>
                      <a:gdLst/>
                      <a:ahLst/>
                      <a:cxnLst>
                        <a:cxn ang="0">
                          <a:pos x="0" y="23"/>
                        </a:cxn>
                        <a:cxn ang="0">
                          <a:pos x="21" y="23"/>
                        </a:cxn>
                        <a:cxn ang="0">
                          <a:pos x="47" y="18"/>
                        </a:cxn>
                        <a:cxn ang="0">
                          <a:pos x="69" y="15"/>
                        </a:cxn>
                        <a:cxn ang="0">
                          <a:pos x="91" y="12"/>
                        </a:cxn>
                        <a:cxn ang="0">
                          <a:pos x="116" y="9"/>
                        </a:cxn>
                        <a:cxn ang="0">
                          <a:pos x="138" y="6"/>
                        </a:cxn>
                        <a:cxn ang="0">
                          <a:pos x="160" y="3"/>
                        </a:cxn>
                        <a:cxn ang="0">
                          <a:pos x="182" y="0"/>
                        </a:cxn>
                        <a:cxn ang="0">
                          <a:pos x="185" y="322"/>
                        </a:cxn>
                        <a:cxn ang="0">
                          <a:pos x="163" y="325"/>
                        </a:cxn>
                        <a:cxn ang="0">
                          <a:pos x="141" y="330"/>
                        </a:cxn>
                        <a:cxn ang="0">
                          <a:pos x="119" y="333"/>
                        </a:cxn>
                        <a:cxn ang="0">
                          <a:pos x="97" y="336"/>
                        </a:cxn>
                        <a:cxn ang="0">
                          <a:pos x="72" y="336"/>
                        </a:cxn>
                        <a:cxn ang="0">
                          <a:pos x="50" y="339"/>
                        </a:cxn>
                        <a:cxn ang="0">
                          <a:pos x="28" y="342"/>
                        </a:cxn>
                        <a:cxn ang="0">
                          <a:pos x="6" y="342"/>
                        </a:cxn>
                        <a:cxn ang="0">
                          <a:pos x="0" y="23"/>
                        </a:cxn>
                      </a:cxnLst>
                      <a:rect l="0" t="0" r="r" b="b"/>
                      <a:pathLst>
                        <a:path w="185" h="342">
                          <a:moveTo>
                            <a:pt x="0" y="23"/>
                          </a:moveTo>
                          <a:lnTo>
                            <a:pt x="21" y="23"/>
                          </a:lnTo>
                          <a:lnTo>
                            <a:pt x="47" y="18"/>
                          </a:lnTo>
                          <a:lnTo>
                            <a:pt x="69" y="15"/>
                          </a:lnTo>
                          <a:lnTo>
                            <a:pt x="91" y="12"/>
                          </a:lnTo>
                          <a:lnTo>
                            <a:pt x="116" y="9"/>
                          </a:lnTo>
                          <a:lnTo>
                            <a:pt x="138" y="6"/>
                          </a:lnTo>
                          <a:lnTo>
                            <a:pt x="160" y="3"/>
                          </a:lnTo>
                          <a:lnTo>
                            <a:pt x="182" y="0"/>
                          </a:lnTo>
                          <a:lnTo>
                            <a:pt x="185" y="322"/>
                          </a:lnTo>
                          <a:lnTo>
                            <a:pt x="163" y="325"/>
                          </a:lnTo>
                          <a:lnTo>
                            <a:pt x="141" y="330"/>
                          </a:lnTo>
                          <a:lnTo>
                            <a:pt x="119" y="333"/>
                          </a:lnTo>
                          <a:lnTo>
                            <a:pt x="97" y="336"/>
                          </a:lnTo>
                          <a:lnTo>
                            <a:pt x="72" y="336"/>
                          </a:lnTo>
                          <a:lnTo>
                            <a:pt x="50" y="339"/>
                          </a:lnTo>
                          <a:lnTo>
                            <a:pt x="28" y="342"/>
                          </a:lnTo>
                          <a:lnTo>
                            <a:pt x="6" y="342"/>
                          </a:lnTo>
                          <a:lnTo>
                            <a:pt x="0" y="23"/>
                          </a:lnTo>
                          <a:close/>
                        </a:path>
                      </a:pathLst>
                    </a:custGeom>
                    <a:solidFill>
                      <a:srgbClr val="AAC6FF"/>
                    </a:solidFill>
                    <a:ln w="9525">
                      <a:noFill/>
                      <a:round/>
                      <a:headEnd/>
                      <a:tailEnd/>
                    </a:ln>
                  </p:spPr>
                  <p:txBody>
                    <a:bodyPr/>
                    <a:lstStyle/>
                    <a:p>
                      <a:endParaRPr lang="en-US" dirty="0"/>
                    </a:p>
                  </p:txBody>
                </p:sp>
                <p:sp>
                  <p:nvSpPr>
                    <p:cNvPr id="220354" name="Freeform 194"/>
                    <p:cNvSpPr>
                      <a:spLocks/>
                    </p:cNvSpPr>
                    <p:nvPr/>
                  </p:nvSpPr>
                  <p:spPr bwMode="auto">
                    <a:xfrm rot="20388326" flipH="1">
                      <a:off x="2464" y="2223"/>
                      <a:ext cx="89" cy="157"/>
                    </a:xfrm>
                    <a:custGeom>
                      <a:avLst/>
                      <a:gdLst/>
                      <a:ahLst/>
                      <a:cxnLst>
                        <a:cxn ang="0">
                          <a:pos x="183" y="0"/>
                        </a:cxn>
                        <a:cxn ang="0">
                          <a:pos x="161" y="3"/>
                        </a:cxn>
                        <a:cxn ang="0">
                          <a:pos x="142" y="3"/>
                        </a:cxn>
                        <a:cxn ang="0">
                          <a:pos x="120" y="6"/>
                        </a:cxn>
                        <a:cxn ang="0">
                          <a:pos x="98" y="11"/>
                        </a:cxn>
                        <a:cxn ang="0">
                          <a:pos x="76" y="11"/>
                        </a:cxn>
                        <a:cxn ang="0">
                          <a:pos x="56" y="14"/>
                        </a:cxn>
                        <a:cxn ang="0">
                          <a:pos x="31" y="14"/>
                        </a:cxn>
                        <a:cxn ang="0">
                          <a:pos x="9" y="14"/>
                        </a:cxn>
                        <a:cxn ang="0">
                          <a:pos x="9" y="14"/>
                        </a:cxn>
                        <a:cxn ang="0">
                          <a:pos x="4" y="14"/>
                        </a:cxn>
                        <a:cxn ang="0">
                          <a:pos x="4" y="14"/>
                        </a:cxn>
                        <a:cxn ang="0">
                          <a:pos x="0" y="14"/>
                        </a:cxn>
                        <a:cxn ang="0">
                          <a:pos x="9" y="333"/>
                        </a:cxn>
                        <a:cxn ang="0">
                          <a:pos x="9" y="333"/>
                        </a:cxn>
                        <a:cxn ang="0">
                          <a:pos x="31" y="333"/>
                        </a:cxn>
                        <a:cxn ang="0">
                          <a:pos x="56" y="333"/>
                        </a:cxn>
                        <a:cxn ang="0">
                          <a:pos x="76" y="333"/>
                        </a:cxn>
                        <a:cxn ang="0">
                          <a:pos x="98" y="330"/>
                        </a:cxn>
                        <a:cxn ang="0">
                          <a:pos x="120" y="330"/>
                        </a:cxn>
                        <a:cxn ang="0">
                          <a:pos x="142" y="327"/>
                        </a:cxn>
                        <a:cxn ang="0">
                          <a:pos x="167" y="327"/>
                        </a:cxn>
                        <a:cxn ang="0">
                          <a:pos x="189" y="324"/>
                        </a:cxn>
                        <a:cxn ang="0">
                          <a:pos x="183" y="0"/>
                        </a:cxn>
                      </a:cxnLst>
                      <a:rect l="0" t="0" r="r" b="b"/>
                      <a:pathLst>
                        <a:path w="189" h="333">
                          <a:moveTo>
                            <a:pt x="183" y="0"/>
                          </a:moveTo>
                          <a:lnTo>
                            <a:pt x="161" y="3"/>
                          </a:lnTo>
                          <a:lnTo>
                            <a:pt x="142" y="3"/>
                          </a:lnTo>
                          <a:lnTo>
                            <a:pt x="120" y="6"/>
                          </a:lnTo>
                          <a:lnTo>
                            <a:pt x="98" y="11"/>
                          </a:lnTo>
                          <a:lnTo>
                            <a:pt x="76" y="11"/>
                          </a:lnTo>
                          <a:lnTo>
                            <a:pt x="56" y="14"/>
                          </a:lnTo>
                          <a:lnTo>
                            <a:pt x="31" y="14"/>
                          </a:lnTo>
                          <a:lnTo>
                            <a:pt x="9" y="14"/>
                          </a:lnTo>
                          <a:lnTo>
                            <a:pt x="9" y="14"/>
                          </a:lnTo>
                          <a:lnTo>
                            <a:pt x="4" y="14"/>
                          </a:lnTo>
                          <a:lnTo>
                            <a:pt x="4" y="14"/>
                          </a:lnTo>
                          <a:lnTo>
                            <a:pt x="0" y="14"/>
                          </a:lnTo>
                          <a:lnTo>
                            <a:pt x="9" y="333"/>
                          </a:lnTo>
                          <a:lnTo>
                            <a:pt x="9" y="333"/>
                          </a:lnTo>
                          <a:lnTo>
                            <a:pt x="31" y="333"/>
                          </a:lnTo>
                          <a:lnTo>
                            <a:pt x="56" y="333"/>
                          </a:lnTo>
                          <a:lnTo>
                            <a:pt x="76" y="333"/>
                          </a:lnTo>
                          <a:lnTo>
                            <a:pt x="98" y="330"/>
                          </a:lnTo>
                          <a:lnTo>
                            <a:pt x="120" y="330"/>
                          </a:lnTo>
                          <a:lnTo>
                            <a:pt x="142" y="327"/>
                          </a:lnTo>
                          <a:lnTo>
                            <a:pt x="167" y="327"/>
                          </a:lnTo>
                          <a:lnTo>
                            <a:pt x="189" y="324"/>
                          </a:lnTo>
                          <a:lnTo>
                            <a:pt x="183" y="0"/>
                          </a:lnTo>
                          <a:close/>
                        </a:path>
                      </a:pathLst>
                    </a:custGeom>
                    <a:solidFill>
                      <a:srgbClr val="AFC9FF"/>
                    </a:solidFill>
                    <a:ln w="9525">
                      <a:noFill/>
                      <a:round/>
                      <a:headEnd/>
                      <a:tailEnd/>
                    </a:ln>
                  </p:spPr>
                  <p:txBody>
                    <a:bodyPr/>
                    <a:lstStyle/>
                    <a:p>
                      <a:endParaRPr lang="en-US" dirty="0"/>
                    </a:p>
                  </p:txBody>
                </p:sp>
                <p:sp>
                  <p:nvSpPr>
                    <p:cNvPr id="220355" name="Freeform 195"/>
                    <p:cNvSpPr>
                      <a:spLocks/>
                    </p:cNvSpPr>
                    <p:nvPr/>
                  </p:nvSpPr>
                  <p:spPr bwMode="auto">
                    <a:xfrm rot="20388326" flipH="1">
                      <a:off x="2505" y="2213"/>
                      <a:ext cx="89" cy="152"/>
                    </a:xfrm>
                    <a:custGeom>
                      <a:avLst/>
                      <a:gdLst/>
                      <a:ahLst/>
                      <a:cxnLst>
                        <a:cxn ang="0">
                          <a:pos x="183" y="0"/>
                        </a:cxn>
                        <a:cxn ang="0">
                          <a:pos x="164" y="0"/>
                        </a:cxn>
                        <a:cxn ang="0">
                          <a:pos x="142" y="0"/>
                        </a:cxn>
                        <a:cxn ang="0">
                          <a:pos x="122" y="3"/>
                        </a:cxn>
                        <a:cxn ang="0">
                          <a:pos x="100" y="3"/>
                        </a:cxn>
                        <a:cxn ang="0">
                          <a:pos x="75" y="3"/>
                        </a:cxn>
                        <a:cxn ang="0">
                          <a:pos x="53" y="0"/>
                        </a:cxn>
                        <a:cxn ang="0">
                          <a:pos x="27" y="0"/>
                        </a:cxn>
                        <a:cxn ang="0">
                          <a:pos x="0" y="0"/>
                        </a:cxn>
                        <a:cxn ang="0">
                          <a:pos x="9" y="319"/>
                        </a:cxn>
                        <a:cxn ang="0">
                          <a:pos x="31" y="319"/>
                        </a:cxn>
                        <a:cxn ang="0">
                          <a:pos x="56" y="319"/>
                        </a:cxn>
                        <a:cxn ang="0">
                          <a:pos x="78" y="322"/>
                        </a:cxn>
                        <a:cxn ang="0">
                          <a:pos x="100" y="322"/>
                        </a:cxn>
                        <a:cxn ang="0">
                          <a:pos x="122" y="322"/>
                        </a:cxn>
                        <a:cxn ang="0">
                          <a:pos x="147" y="322"/>
                        </a:cxn>
                        <a:cxn ang="0">
                          <a:pos x="167" y="322"/>
                        </a:cxn>
                        <a:cxn ang="0">
                          <a:pos x="189" y="319"/>
                        </a:cxn>
                        <a:cxn ang="0">
                          <a:pos x="183" y="0"/>
                        </a:cxn>
                      </a:cxnLst>
                      <a:rect l="0" t="0" r="r" b="b"/>
                      <a:pathLst>
                        <a:path w="189" h="322">
                          <a:moveTo>
                            <a:pt x="183" y="0"/>
                          </a:moveTo>
                          <a:lnTo>
                            <a:pt x="164" y="0"/>
                          </a:lnTo>
                          <a:lnTo>
                            <a:pt x="142" y="0"/>
                          </a:lnTo>
                          <a:lnTo>
                            <a:pt x="122" y="3"/>
                          </a:lnTo>
                          <a:lnTo>
                            <a:pt x="100" y="3"/>
                          </a:lnTo>
                          <a:lnTo>
                            <a:pt x="75" y="3"/>
                          </a:lnTo>
                          <a:lnTo>
                            <a:pt x="53" y="0"/>
                          </a:lnTo>
                          <a:lnTo>
                            <a:pt x="27" y="0"/>
                          </a:lnTo>
                          <a:lnTo>
                            <a:pt x="0" y="0"/>
                          </a:lnTo>
                          <a:lnTo>
                            <a:pt x="9" y="319"/>
                          </a:lnTo>
                          <a:lnTo>
                            <a:pt x="31" y="319"/>
                          </a:lnTo>
                          <a:lnTo>
                            <a:pt x="56" y="319"/>
                          </a:lnTo>
                          <a:lnTo>
                            <a:pt x="78" y="322"/>
                          </a:lnTo>
                          <a:lnTo>
                            <a:pt x="100" y="322"/>
                          </a:lnTo>
                          <a:lnTo>
                            <a:pt x="122" y="322"/>
                          </a:lnTo>
                          <a:lnTo>
                            <a:pt x="147" y="322"/>
                          </a:lnTo>
                          <a:lnTo>
                            <a:pt x="167" y="322"/>
                          </a:lnTo>
                          <a:lnTo>
                            <a:pt x="189" y="319"/>
                          </a:lnTo>
                          <a:lnTo>
                            <a:pt x="183" y="0"/>
                          </a:lnTo>
                          <a:close/>
                        </a:path>
                      </a:pathLst>
                    </a:custGeom>
                    <a:solidFill>
                      <a:srgbClr val="B5CCFF"/>
                    </a:solidFill>
                    <a:ln w="9525">
                      <a:noFill/>
                      <a:round/>
                      <a:headEnd/>
                      <a:tailEnd/>
                    </a:ln>
                  </p:spPr>
                  <p:txBody>
                    <a:bodyPr/>
                    <a:lstStyle/>
                    <a:p>
                      <a:endParaRPr lang="en-US" dirty="0"/>
                    </a:p>
                  </p:txBody>
                </p:sp>
                <p:sp>
                  <p:nvSpPr>
                    <p:cNvPr id="220356" name="Freeform 196"/>
                    <p:cNvSpPr>
                      <a:spLocks/>
                    </p:cNvSpPr>
                    <p:nvPr/>
                  </p:nvSpPr>
                  <p:spPr bwMode="auto">
                    <a:xfrm rot="20388326" flipH="1">
                      <a:off x="2544" y="2194"/>
                      <a:ext cx="89" cy="157"/>
                    </a:xfrm>
                    <a:custGeom>
                      <a:avLst/>
                      <a:gdLst/>
                      <a:ahLst/>
                      <a:cxnLst>
                        <a:cxn ang="0">
                          <a:pos x="0" y="0"/>
                        </a:cxn>
                        <a:cxn ang="0">
                          <a:pos x="22" y="3"/>
                        </a:cxn>
                        <a:cxn ang="0">
                          <a:pos x="47" y="3"/>
                        </a:cxn>
                        <a:cxn ang="0">
                          <a:pos x="69" y="6"/>
                        </a:cxn>
                        <a:cxn ang="0">
                          <a:pos x="89" y="6"/>
                        </a:cxn>
                        <a:cxn ang="0">
                          <a:pos x="111" y="11"/>
                        </a:cxn>
                        <a:cxn ang="0">
                          <a:pos x="133" y="11"/>
                        </a:cxn>
                        <a:cxn ang="0">
                          <a:pos x="158" y="14"/>
                        </a:cxn>
                        <a:cxn ang="0">
                          <a:pos x="180" y="14"/>
                        </a:cxn>
                        <a:cxn ang="0">
                          <a:pos x="189" y="333"/>
                        </a:cxn>
                        <a:cxn ang="0">
                          <a:pos x="167" y="333"/>
                        </a:cxn>
                        <a:cxn ang="0">
                          <a:pos x="142" y="333"/>
                        </a:cxn>
                        <a:cxn ang="0">
                          <a:pos x="120" y="333"/>
                        </a:cxn>
                        <a:cxn ang="0">
                          <a:pos x="98" y="330"/>
                        </a:cxn>
                        <a:cxn ang="0">
                          <a:pos x="72" y="330"/>
                        </a:cxn>
                        <a:cxn ang="0">
                          <a:pos x="50" y="327"/>
                        </a:cxn>
                        <a:cxn ang="0">
                          <a:pos x="29" y="327"/>
                        </a:cxn>
                        <a:cxn ang="0">
                          <a:pos x="7" y="324"/>
                        </a:cxn>
                        <a:cxn ang="0">
                          <a:pos x="0" y="0"/>
                        </a:cxn>
                      </a:cxnLst>
                      <a:rect l="0" t="0" r="r" b="b"/>
                      <a:pathLst>
                        <a:path w="189" h="333">
                          <a:moveTo>
                            <a:pt x="0" y="0"/>
                          </a:moveTo>
                          <a:lnTo>
                            <a:pt x="22" y="3"/>
                          </a:lnTo>
                          <a:lnTo>
                            <a:pt x="47" y="3"/>
                          </a:lnTo>
                          <a:lnTo>
                            <a:pt x="69" y="6"/>
                          </a:lnTo>
                          <a:lnTo>
                            <a:pt x="89" y="6"/>
                          </a:lnTo>
                          <a:lnTo>
                            <a:pt x="111" y="11"/>
                          </a:lnTo>
                          <a:lnTo>
                            <a:pt x="133" y="11"/>
                          </a:lnTo>
                          <a:lnTo>
                            <a:pt x="158" y="14"/>
                          </a:lnTo>
                          <a:lnTo>
                            <a:pt x="180" y="14"/>
                          </a:lnTo>
                          <a:lnTo>
                            <a:pt x="189" y="333"/>
                          </a:lnTo>
                          <a:lnTo>
                            <a:pt x="167" y="333"/>
                          </a:lnTo>
                          <a:lnTo>
                            <a:pt x="142" y="333"/>
                          </a:lnTo>
                          <a:lnTo>
                            <a:pt x="120" y="333"/>
                          </a:lnTo>
                          <a:lnTo>
                            <a:pt x="98" y="330"/>
                          </a:lnTo>
                          <a:lnTo>
                            <a:pt x="72" y="330"/>
                          </a:lnTo>
                          <a:lnTo>
                            <a:pt x="50" y="327"/>
                          </a:lnTo>
                          <a:lnTo>
                            <a:pt x="29" y="327"/>
                          </a:lnTo>
                          <a:lnTo>
                            <a:pt x="7" y="324"/>
                          </a:lnTo>
                          <a:lnTo>
                            <a:pt x="0" y="0"/>
                          </a:lnTo>
                          <a:close/>
                        </a:path>
                      </a:pathLst>
                    </a:custGeom>
                    <a:solidFill>
                      <a:srgbClr val="BAD1FF"/>
                    </a:solidFill>
                    <a:ln w="9525">
                      <a:noFill/>
                      <a:round/>
                      <a:headEnd/>
                      <a:tailEnd/>
                    </a:ln>
                  </p:spPr>
                  <p:txBody>
                    <a:bodyPr/>
                    <a:lstStyle/>
                    <a:p>
                      <a:endParaRPr lang="en-US" dirty="0"/>
                    </a:p>
                  </p:txBody>
                </p:sp>
                <p:sp>
                  <p:nvSpPr>
                    <p:cNvPr id="220357" name="Freeform 197"/>
                    <p:cNvSpPr>
                      <a:spLocks/>
                    </p:cNvSpPr>
                    <p:nvPr/>
                  </p:nvSpPr>
                  <p:spPr bwMode="auto">
                    <a:xfrm rot="20388326" flipH="1">
                      <a:off x="2582" y="2171"/>
                      <a:ext cx="89" cy="164"/>
                    </a:xfrm>
                    <a:custGeom>
                      <a:avLst/>
                      <a:gdLst/>
                      <a:ahLst/>
                      <a:cxnLst>
                        <a:cxn ang="0">
                          <a:pos x="0" y="0"/>
                        </a:cxn>
                        <a:cxn ang="0">
                          <a:pos x="22" y="5"/>
                        </a:cxn>
                        <a:cxn ang="0">
                          <a:pos x="47" y="11"/>
                        </a:cxn>
                        <a:cxn ang="0">
                          <a:pos x="69" y="14"/>
                        </a:cxn>
                        <a:cxn ang="0">
                          <a:pos x="91" y="17"/>
                        </a:cxn>
                        <a:cxn ang="0">
                          <a:pos x="113" y="20"/>
                        </a:cxn>
                        <a:cxn ang="0">
                          <a:pos x="135" y="20"/>
                        </a:cxn>
                        <a:cxn ang="0">
                          <a:pos x="160" y="23"/>
                        </a:cxn>
                        <a:cxn ang="0">
                          <a:pos x="180" y="28"/>
                        </a:cxn>
                        <a:cxn ang="0">
                          <a:pos x="189" y="347"/>
                        </a:cxn>
                        <a:cxn ang="0">
                          <a:pos x="167" y="347"/>
                        </a:cxn>
                        <a:cxn ang="0">
                          <a:pos x="141" y="344"/>
                        </a:cxn>
                        <a:cxn ang="0">
                          <a:pos x="120" y="341"/>
                        </a:cxn>
                        <a:cxn ang="0">
                          <a:pos x="98" y="341"/>
                        </a:cxn>
                        <a:cxn ang="0">
                          <a:pos x="72" y="338"/>
                        </a:cxn>
                        <a:cxn ang="0">
                          <a:pos x="50" y="335"/>
                        </a:cxn>
                        <a:cxn ang="0">
                          <a:pos x="28" y="330"/>
                        </a:cxn>
                        <a:cxn ang="0">
                          <a:pos x="6" y="327"/>
                        </a:cxn>
                        <a:cxn ang="0">
                          <a:pos x="0" y="0"/>
                        </a:cxn>
                      </a:cxnLst>
                      <a:rect l="0" t="0" r="r" b="b"/>
                      <a:pathLst>
                        <a:path w="189" h="347">
                          <a:moveTo>
                            <a:pt x="0" y="0"/>
                          </a:moveTo>
                          <a:lnTo>
                            <a:pt x="22" y="5"/>
                          </a:lnTo>
                          <a:lnTo>
                            <a:pt x="47" y="11"/>
                          </a:lnTo>
                          <a:lnTo>
                            <a:pt x="69" y="14"/>
                          </a:lnTo>
                          <a:lnTo>
                            <a:pt x="91" y="17"/>
                          </a:lnTo>
                          <a:lnTo>
                            <a:pt x="113" y="20"/>
                          </a:lnTo>
                          <a:lnTo>
                            <a:pt x="135" y="20"/>
                          </a:lnTo>
                          <a:lnTo>
                            <a:pt x="160" y="23"/>
                          </a:lnTo>
                          <a:lnTo>
                            <a:pt x="180" y="28"/>
                          </a:lnTo>
                          <a:lnTo>
                            <a:pt x="189" y="347"/>
                          </a:lnTo>
                          <a:lnTo>
                            <a:pt x="167" y="347"/>
                          </a:lnTo>
                          <a:lnTo>
                            <a:pt x="141" y="344"/>
                          </a:lnTo>
                          <a:lnTo>
                            <a:pt x="120" y="341"/>
                          </a:lnTo>
                          <a:lnTo>
                            <a:pt x="98" y="341"/>
                          </a:lnTo>
                          <a:lnTo>
                            <a:pt x="72" y="338"/>
                          </a:lnTo>
                          <a:lnTo>
                            <a:pt x="50" y="335"/>
                          </a:lnTo>
                          <a:lnTo>
                            <a:pt x="28" y="330"/>
                          </a:lnTo>
                          <a:lnTo>
                            <a:pt x="6" y="327"/>
                          </a:lnTo>
                          <a:lnTo>
                            <a:pt x="0" y="0"/>
                          </a:lnTo>
                          <a:close/>
                        </a:path>
                      </a:pathLst>
                    </a:custGeom>
                    <a:solidFill>
                      <a:srgbClr val="BFD3FF"/>
                    </a:solidFill>
                    <a:ln w="9525">
                      <a:noFill/>
                      <a:round/>
                      <a:headEnd/>
                      <a:tailEnd/>
                    </a:ln>
                  </p:spPr>
                  <p:txBody>
                    <a:bodyPr/>
                    <a:lstStyle/>
                    <a:p>
                      <a:endParaRPr lang="en-US" dirty="0"/>
                    </a:p>
                  </p:txBody>
                </p:sp>
                <p:sp>
                  <p:nvSpPr>
                    <p:cNvPr id="220358" name="Freeform 198"/>
                    <p:cNvSpPr>
                      <a:spLocks/>
                    </p:cNvSpPr>
                    <p:nvPr/>
                  </p:nvSpPr>
                  <p:spPr bwMode="auto">
                    <a:xfrm rot="20388326" flipH="1">
                      <a:off x="2620" y="2146"/>
                      <a:ext cx="89" cy="172"/>
                    </a:xfrm>
                    <a:custGeom>
                      <a:avLst/>
                      <a:gdLst/>
                      <a:ahLst/>
                      <a:cxnLst>
                        <a:cxn ang="0">
                          <a:pos x="0" y="0"/>
                        </a:cxn>
                        <a:cxn ang="0">
                          <a:pos x="22" y="8"/>
                        </a:cxn>
                        <a:cxn ang="0">
                          <a:pos x="43" y="14"/>
                        </a:cxn>
                        <a:cxn ang="0">
                          <a:pos x="65" y="17"/>
                        </a:cxn>
                        <a:cxn ang="0">
                          <a:pos x="91" y="23"/>
                        </a:cxn>
                        <a:cxn ang="0">
                          <a:pos x="113" y="28"/>
                        </a:cxn>
                        <a:cxn ang="0">
                          <a:pos x="135" y="34"/>
                        </a:cxn>
                        <a:cxn ang="0">
                          <a:pos x="160" y="37"/>
                        </a:cxn>
                        <a:cxn ang="0">
                          <a:pos x="182" y="40"/>
                        </a:cxn>
                        <a:cxn ang="0">
                          <a:pos x="189" y="364"/>
                        </a:cxn>
                        <a:cxn ang="0">
                          <a:pos x="167" y="361"/>
                        </a:cxn>
                        <a:cxn ang="0">
                          <a:pos x="141" y="358"/>
                        </a:cxn>
                        <a:cxn ang="0">
                          <a:pos x="119" y="353"/>
                        </a:cxn>
                        <a:cxn ang="0">
                          <a:pos x="97" y="350"/>
                        </a:cxn>
                        <a:cxn ang="0">
                          <a:pos x="72" y="347"/>
                        </a:cxn>
                        <a:cxn ang="0">
                          <a:pos x="50" y="344"/>
                        </a:cxn>
                        <a:cxn ang="0">
                          <a:pos x="25" y="337"/>
                        </a:cxn>
                        <a:cxn ang="0">
                          <a:pos x="3" y="334"/>
                        </a:cxn>
                        <a:cxn ang="0">
                          <a:pos x="0" y="0"/>
                        </a:cxn>
                      </a:cxnLst>
                      <a:rect l="0" t="0" r="r" b="b"/>
                      <a:pathLst>
                        <a:path w="189" h="364">
                          <a:moveTo>
                            <a:pt x="0" y="0"/>
                          </a:moveTo>
                          <a:lnTo>
                            <a:pt x="22" y="8"/>
                          </a:lnTo>
                          <a:lnTo>
                            <a:pt x="43" y="14"/>
                          </a:lnTo>
                          <a:lnTo>
                            <a:pt x="65" y="17"/>
                          </a:lnTo>
                          <a:lnTo>
                            <a:pt x="91" y="23"/>
                          </a:lnTo>
                          <a:lnTo>
                            <a:pt x="113" y="28"/>
                          </a:lnTo>
                          <a:lnTo>
                            <a:pt x="135" y="34"/>
                          </a:lnTo>
                          <a:lnTo>
                            <a:pt x="160" y="37"/>
                          </a:lnTo>
                          <a:lnTo>
                            <a:pt x="182" y="40"/>
                          </a:lnTo>
                          <a:lnTo>
                            <a:pt x="189" y="364"/>
                          </a:lnTo>
                          <a:lnTo>
                            <a:pt x="167" y="361"/>
                          </a:lnTo>
                          <a:lnTo>
                            <a:pt x="141" y="358"/>
                          </a:lnTo>
                          <a:lnTo>
                            <a:pt x="119" y="353"/>
                          </a:lnTo>
                          <a:lnTo>
                            <a:pt x="97" y="350"/>
                          </a:lnTo>
                          <a:lnTo>
                            <a:pt x="72" y="347"/>
                          </a:lnTo>
                          <a:lnTo>
                            <a:pt x="50" y="344"/>
                          </a:lnTo>
                          <a:lnTo>
                            <a:pt x="25" y="337"/>
                          </a:lnTo>
                          <a:lnTo>
                            <a:pt x="3" y="334"/>
                          </a:lnTo>
                          <a:lnTo>
                            <a:pt x="0" y="0"/>
                          </a:lnTo>
                          <a:close/>
                        </a:path>
                      </a:pathLst>
                    </a:custGeom>
                    <a:solidFill>
                      <a:srgbClr val="C4D8FF"/>
                    </a:solidFill>
                    <a:ln w="9525">
                      <a:noFill/>
                      <a:round/>
                      <a:headEnd/>
                      <a:tailEnd/>
                    </a:ln>
                  </p:spPr>
                  <p:txBody>
                    <a:bodyPr/>
                    <a:lstStyle/>
                    <a:p>
                      <a:endParaRPr lang="en-US" dirty="0"/>
                    </a:p>
                  </p:txBody>
                </p:sp>
                <p:sp>
                  <p:nvSpPr>
                    <p:cNvPr id="220359" name="Freeform 199"/>
                    <p:cNvSpPr>
                      <a:spLocks/>
                    </p:cNvSpPr>
                    <p:nvPr/>
                  </p:nvSpPr>
                  <p:spPr bwMode="auto">
                    <a:xfrm rot="20388326" flipH="1">
                      <a:off x="2657" y="2119"/>
                      <a:ext cx="89" cy="178"/>
                    </a:xfrm>
                    <a:custGeom>
                      <a:avLst/>
                      <a:gdLst/>
                      <a:ahLst/>
                      <a:cxnLst>
                        <a:cxn ang="0">
                          <a:pos x="0" y="0"/>
                        </a:cxn>
                        <a:cxn ang="0">
                          <a:pos x="22" y="6"/>
                        </a:cxn>
                        <a:cxn ang="0">
                          <a:pos x="44" y="14"/>
                        </a:cxn>
                        <a:cxn ang="0">
                          <a:pos x="66" y="23"/>
                        </a:cxn>
                        <a:cxn ang="0">
                          <a:pos x="92" y="29"/>
                        </a:cxn>
                        <a:cxn ang="0">
                          <a:pos x="114" y="37"/>
                        </a:cxn>
                        <a:cxn ang="0">
                          <a:pos x="135" y="43"/>
                        </a:cxn>
                        <a:cxn ang="0">
                          <a:pos x="161" y="46"/>
                        </a:cxn>
                        <a:cxn ang="0">
                          <a:pos x="183" y="52"/>
                        </a:cxn>
                        <a:cxn ang="0">
                          <a:pos x="189" y="379"/>
                        </a:cxn>
                        <a:cxn ang="0">
                          <a:pos x="164" y="376"/>
                        </a:cxn>
                        <a:cxn ang="0">
                          <a:pos x="142" y="373"/>
                        </a:cxn>
                        <a:cxn ang="0">
                          <a:pos x="117" y="366"/>
                        </a:cxn>
                        <a:cxn ang="0">
                          <a:pos x="95" y="363"/>
                        </a:cxn>
                        <a:cxn ang="0">
                          <a:pos x="73" y="356"/>
                        </a:cxn>
                        <a:cxn ang="0">
                          <a:pos x="51" y="352"/>
                        </a:cxn>
                        <a:cxn ang="0">
                          <a:pos x="26" y="346"/>
                        </a:cxn>
                        <a:cxn ang="0">
                          <a:pos x="4" y="339"/>
                        </a:cxn>
                        <a:cxn ang="0">
                          <a:pos x="0" y="0"/>
                        </a:cxn>
                      </a:cxnLst>
                      <a:rect l="0" t="0" r="r" b="b"/>
                      <a:pathLst>
                        <a:path w="189" h="379">
                          <a:moveTo>
                            <a:pt x="0" y="0"/>
                          </a:moveTo>
                          <a:lnTo>
                            <a:pt x="22" y="6"/>
                          </a:lnTo>
                          <a:lnTo>
                            <a:pt x="44" y="14"/>
                          </a:lnTo>
                          <a:lnTo>
                            <a:pt x="66" y="23"/>
                          </a:lnTo>
                          <a:lnTo>
                            <a:pt x="92" y="29"/>
                          </a:lnTo>
                          <a:lnTo>
                            <a:pt x="114" y="37"/>
                          </a:lnTo>
                          <a:lnTo>
                            <a:pt x="135" y="43"/>
                          </a:lnTo>
                          <a:lnTo>
                            <a:pt x="161" y="46"/>
                          </a:lnTo>
                          <a:lnTo>
                            <a:pt x="183" y="52"/>
                          </a:lnTo>
                          <a:lnTo>
                            <a:pt x="189" y="379"/>
                          </a:lnTo>
                          <a:lnTo>
                            <a:pt x="164" y="376"/>
                          </a:lnTo>
                          <a:lnTo>
                            <a:pt x="142" y="373"/>
                          </a:lnTo>
                          <a:lnTo>
                            <a:pt x="117" y="366"/>
                          </a:lnTo>
                          <a:lnTo>
                            <a:pt x="95" y="363"/>
                          </a:lnTo>
                          <a:lnTo>
                            <a:pt x="73" y="356"/>
                          </a:lnTo>
                          <a:lnTo>
                            <a:pt x="51" y="352"/>
                          </a:lnTo>
                          <a:lnTo>
                            <a:pt x="26" y="346"/>
                          </a:lnTo>
                          <a:lnTo>
                            <a:pt x="4" y="339"/>
                          </a:lnTo>
                          <a:lnTo>
                            <a:pt x="0" y="0"/>
                          </a:lnTo>
                          <a:close/>
                        </a:path>
                      </a:pathLst>
                    </a:custGeom>
                    <a:solidFill>
                      <a:srgbClr val="C9DBFF"/>
                    </a:solidFill>
                    <a:ln w="9525">
                      <a:noFill/>
                      <a:round/>
                      <a:headEnd/>
                      <a:tailEnd/>
                    </a:ln>
                  </p:spPr>
                  <p:txBody>
                    <a:bodyPr/>
                    <a:lstStyle/>
                    <a:p>
                      <a:endParaRPr lang="en-US" dirty="0"/>
                    </a:p>
                  </p:txBody>
                </p:sp>
                <p:sp>
                  <p:nvSpPr>
                    <p:cNvPr id="220360" name="Freeform 200"/>
                    <p:cNvSpPr>
                      <a:spLocks/>
                    </p:cNvSpPr>
                    <p:nvPr/>
                  </p:nvSpPr>
                  <p:spPr bwMode="auto">
                    <a:xfrm rot="20388326" flipH="1">
                      <a:off x="2694" y="2085"/>
                      <a:ext cx="88" cy="191"/>
                    </a:xfrm>
                    <a:custGeom>
                      <a:avLst/>
                      <a:gdLst/>
                      <a:ahLst/>
                      <a:cxnLst>
                        <a:cxn ang="0">
                          <a:pos x="0" y="0"/>
                        </a:cxn>
                        <a:cxn ang="0">
                          <a:pos x="22" y="11"/>
                        </a:cxn>
                        <a:cxn ang="0">
                          <a:pos x="44" y="20"/>
                        </a:cxn>
                        <a:cxn ang="0">
                          <a:pos x="66" y="30"/>
                        </a:cxn>
                        <a:cxn ang="0">
                          <a:pos x="91" y="37"/>
                        </a:cxn>
                        <a:cxn ang="0">
                          <a:pos x="113" y="47"/>
                        </a:cxn>
                        <a:cxn ang="0">
                          <a:pos x="135" y="55"/>
                        </a:cxn>
                        <a:cxn ang="0">
                          <a:pos x="161" y="64"/>
                        </a:cxn>
                        <a:cxn ang="0">
                          <a:pos x="183" y="70"/>
                        </a:cxn>
                        <a:cxn ang="0">
                          <a:pos x="186" y="404"/>
                        </a:cxn>
                        <a:cxn ang="0">
                          <a:pos x="164" y="397"/>
                        </a:cxn>
                        <a:cxn ang="0">
                          <a:pos x="139" y="393"/>
                        </a:cxn>
                        <a:cxn ang="0">
                          <a:pos x="117" y="387"/>
                        </a:cxn>
                        <a:cxn ang="0">
                          <a:pos x="95" y="380"/>
                        </a:cxn>
                        <a:cxn ang="0">
                          <a:pos x="75" y="373"/>
                        </a:cxn>
                        <a:cxn ang="0">
                          <a:pos x="53" y="367"/>
                        </a:cxn>
                        <a:cxn ang="0">
                          <a:pos x="27" y="361"/>
                        </a:cxn>
                        <a:cxn ang="0">
                          <a:pos x="5" y="353"/>
                        </a:cxn>
                        <a:cxn ang="0">
                          <a:pos x="0" y="0"/>
                        </a:cxn>
                      </a:cxnLst>
                      <a:rect l="0" t="0" r="r" b="b"/>
                      <a:pathLst>
                        <a:path w="186" h="404">
                          <a:moveTo>
                            <a:pt x="0" y="0"/>
                          </a:moveTo>
                          <a:lnTo>
                            <a:pt x="22" y="11"/>
                          </a:lnTo>
                          <a:lnTo>
                            <a:pt x="44" y="20"/>
                          </a:lnTo>
                          <a:lnTo>
                            <a:pt x="66" y="30"/>
                          </a:lnTo>
                          <a:lnTo>
                            <a:pt x="91" y="37"/>
                          </a:lnTo>
                          <a:lnTo>
                            <a:pt x="113" y="47"/>
                          </a:lnTo>
                          <a:lnTo>
                            <a:pt x="135" y="55"/>
                          </a:lnTo>
                          <a:lnTo>
                            <a:pt x="161" y="64"/>
                          </a:lnTo>
                          <a:lnTo>
                            <a:pt x="183" y="70"/>
                          </a:lnTo>
                          <a:lnTo>
                            <a:pt x="186" y="404"/>
                          </a:lnTo>
                          <a:lnTo>
                            <a:pt x="164" y="397"/>
                          </a:lnTo>
                          <a:lnTo>
                            <a:pt x="139" y="393"/>
                          </a:lnTo>
                          <a:lnTo>
                            <a:pt x="117" y="387"/>
                          </a:lnTo>
                          <a:lnTo>
                            <a:pt x="95" y="380"/>
                          </a:lnTo>
                          <a:lnTo>
                            <a:pt x="75" y="373"/>
                          </a:lnTo>
                          <a:lnTo>
                            <a:pt x="53" y="367"/>
                          </a:lnTo>
                          <a:lnTo>
                            <a:pt x="27" y="361"/>
                          </a:lnTo>
                          <a:lnTo>
                            <a:pt x="5" y="353"/>
                          </a:lnTo>
                          <a:lnTo>
                            <a:pt x="0" y="0"/>
                          </a:lnTo>
                          <a:close/>
                        </a:path>
                      </a:pathLst>
                    </a:custGeom>
                    <a:solidFill>
                      <a:srgbClr val="CEDDFF"/>
                    </a:solidFill>
                    <a:ln w="9525">
                      <a:noFill/>
                      <a:round/>
                      <a:headEnd/>
                      <a:tailEnd/>
                    </a:ln>
                  </p:spPr>
                  <p:txBody>
                    <a:bodyPr/>
                    <a:lstStyle/>
                    <a:p>
                      <a:endParaRPr lang="en-US" dirty="0"/>
                    </a:p>
                  </p:txBody>
                </p:sp>
                <p:sp>
                  <p:nvSpPr>
                    <p:cNvPr id="220361" name="Freeform 201"/>
                    <p:cNvSpPr>
                      <a:spLocks/>
                    </p:cNvSpPr>
                    <p:nvPr/>
                  </p:nvSpPr>
                  <p:spPr bwMode="auto">
                    <a:xfrm rot="20388326" flipH="1">
                      <a:off x="2728" y="2050"/>
                      <a:ext cx="87" cy="200"/>
                    </a:xfrm>
                    <a:custGeom>
                      <a:avLst/>
                      <a:gdLst/>
                      <a:ahLst/>
                      <a:cxnLst>
                        <a:cxn ang="0">
                          <a:pos x="0" y="0"/>
                        </a:cxn>
                        <a:cxn ang="0">
                          <a:pos x="22" y="14"/>
                        </a:cxn>
                        <a:cxn ang="0">
                          <a:pos x="44" y="23"/>
                        </a:cxn>
                        <a:cxn ang="0">
                          <a:pos x="64" y="37"/>
                        </a:cxn>
                        <a:cxn ang="0">
                          <a:pos x="89" y="46"/>
                        </a:cxn>
                        <a:cxn ang="0">
                          <a:pos x="111" y="57"/>
                        </a:cxn>
                        <a:cxn ang="0">
                          <a:pos x="133" y="66"/>
                        </a:cxn>
                        <a:cxn ang="0">
                          <a:pos x="159" y="76"/>
                        </a:cxn>
                        <a:cxn ang="0">
                          <a:pos x="180" y="87"/>
                        </a:cxn>
                        <a:cxn ang="0">
                          <a:pos x="184" y="426"/>
                        </a:cxn>
                        <a:cxn ang="0">
                          <a:pos x="164" y="419"/>
                        </a:cxn>
                        <a:cxn ang="0">
                          <a:pos x="137" y="413"/>
                        </a:cxn>
                        <a:cxn ang="0">
                          <a:pos x="116" y="407"/>
                        </a:cxn>
                        <a:cxn ang="0">
                          <a:pos x="94" y="396"/>
                        </a:cxn>
                        <a:cxn ang="0">
                          <a:pos x="69" y="390"/>
                        </a:cxn>
                        <a:cxn ang="0">
                          <a:pos x="47" y="379"/>
                        </a:cxn>
                        <a:cxn ang="0">
                          <a:pos x="25" y="373"/>
                        </a:cxn>
                        <a:cxn ang="0">
                          <a:pos x="3" y="364"/>
                        </a:cxn>
                        <a:cxn ang="0">
                          <a:pos x="0" y="0"/>
                        </a:cxn>
                      </a:cxnLst>
                      <a:rect l="0" t="0" r="r" b="b"/>
                      <a:pathLst>
                        <a:path w="184" h="426">
                          <a:moveTo>
                            <a:pt x="0" y="0"/>
                          </a:moveTo>
                          <a:lnTo>
                            <a:pt x="22" y="14"/>
                          </a:lnTo>
                          <a:lnTo>
                            <a:pt x="44" y="23"/>
                          </a:lnTo>
                          <a:lnTo>
                            <a:pt x="64" y="37"/>
                          </a:lnTo>
                          <a:lnTo>
                            <a:pt x="89" y="46"/>
                          </a:lnTo>
                          <a:lnTo>
                            <a:pt x="111" y="57"/>
                          </a:lnTo>
                          <a:lnTo>
                            <a:pt x="133" y="66"/>
                          </a:lnTo>
                          <a:lnTo>
                            <a:pt x="159" y="76"/>
                          </a:lnTo>
                          <a:lnTo>
                            <a:pt x="180" y="87"/>
                          </a:lnTo>
                          <a:lnTo>
                            <a:pt x="184" y="426"/>
                          </a:lnTo>
                          <a:lnTo>
                            <a:pt x="164" y="419"/>
                          </a:lnTo>
                          <a:lnTo>
                            <a:pt x="137" y="413"/>
                          </a:lnTo>
                          <a:lnTo>
                            <a:pt x="116" y="407"/>
                          </a:lnTo>
                          <a:lnTo>
                            <a:pt x="94" y="396"/>
                          </a:lnTo>
                          <a:lnTo>
                            <a:pt x="69" y="390"/>
                          </a:lnTo>
                          <a:lnTo>
                            <a:pt x="47" y="379"/>
                          </a:lnTo>
                          <a:lnTo>
                            <a:pt x="25" y="373"/>
                          </a:lnTo>
                          <a:lnTo>
                            <a:pt x="3" y="364"/>
                          </a:lnTo>
                          <a:lnTo>
                            <a:pt x="0" y="0"/>
                          </a:lnTo>
                          <a:close/>
                        </a:path>
                      </a:pathLst>
                    </a:custGeom>
                    <a:solidFill>
                      <a:srgbClr val="D3E2FF"/>
                    </a:solidFill>
                    <a:ln w="9525">
                      <a:noFill/>
                      <a:round/>
                      <a:headEnd/>
                      <a:tailEnd/>
                    </a:ln>
                  </p:spPr>
                  <p:txBody>
                    <a:bodyPr/>
                    <a:lstStyle/>
                    <a:p>
                      <a:endParaRPr lang="en-US" dirty="0"/>
                    </a:p>
                  </p:txBody>
                </p:sp>
                <p:sp>
                  <p:nvSpPr>
                    <p:cNvPr id="220362" name="Freeform 202"/>
                    <p:cNvSpPr>
                      <a:spLocks/>
                    </p:cNvSpPr>
                    <p:nvPr/>
                  </p:nvSpPr>
                  <p:spPr bwMode="auto">
                    <a:xfrm rot="20388326" flipH="1">
                      <a:off x="2761" y="2009"/>
                      <a:ext cx="87" cy="216"/>
                    </a:xfrm>
                    <a:custGeom>
                      <a:avLst/>
                      <a:gdLst/>
                      <a:ahLst/>
                      <a:cxnLst>
                        <a:cxn ang="0">
                          <a:pos x="0" y="0"/>
                        </a:cxn>
                        <a:cxn ang="0">
                          <a:pos x="22" y="13"/>
                        </a:cxn>
                        <a:cxn ang="0">
                          <a:pos x="44" y="31"/>
                        </a:cxn>
                        <a:cxn ang="0">
                          <a:pos x="66" y="43"/>
                        </a:cxn>
                        <a:cxn ang="0">
                          <a:pos x="87" y="57"/>
                        </a:cxn>
                        <a:cxn ang="0">
                          <a:pos x="108" y="69"/>
                        </a:cxn>
                        <a:cxn ang="0">
                          <a:pos x="135" y="83"/>
                        </a:cxn>
                        <a:cxn ang="0">
                          <a:pos x="155" y="97"/>
                        </a:cxn>
                        <a:cxn ang="0">
                          <a:pos x="180" y="106"/>
                        </a:cxn>
                        <a:cxn ang="0">
                          <a:pos x="185" y="459"/>
                        </a:cxn>
                        <a:cxn ang="0">
                          <a:pos x="163" y="450"/>
                        </a:cxn>
                        <a:cxn ang="0">
                          <a:pos x="138" y="439"/>
                        </a:cxn>
                        <a:cxn ang="0">
                          <a:pos x="116" y="430"/>
                        </a:cxn>
                        <a:cxn ang="0">
                          <a:pos x="94" y="419"/>
                        </a:cxn>
                        <a:cxn ang="0">
                          <a:pos x="69" y="413"/>
                        </a:cxn>
                        <a:cxn ang="0">
                          <a:pos x="47" y="404"/>
                        </a:cxn>
                        <a:cxn ang="0">
                          <a:pos x="25" y="393"/>
                        </a:cxn>
                        <a:cxn ang="0">
                          <a:pos x="3" y="383"/>
                        </a:cxn>
                        <a:cxn ang="0">
                          <a:pos x="0" y="0"/>
                        </a:cxn>
                      </a:cxnLst>
                      <a:rect l="0" t="0" r="r" b="b"/>
                      <a:pathLst>
                        <a:path w="185" h="459">
                          <a:moveTo>
                            <a:pt x="0" y="0"/>
                          </a:moveTo>
                          <a:lnTo>
                            <a:pt x="22" y="13"/>
                          </a:lnTo>
                          <a:lnTo>
                            <a:pt x="44" y="31"/>
                          </a:lnTo>
                          <a:lnTo>
                            <a:pt x="66" y="43"/>
                          </a:lnTo>
                          <a:lnTo>
                            <a:pt x="87" y="57"/>
                          </a:lnTo>
                          <a:lnTo>
                            <a:pt x="108" y="69"/>
                          </a:lnTo>
                          <a:lnTo>
                            <a:pt x="135" y="83"/>
                          </a:lnTo>
                          <a:lnTo>
                            <a:pt x="155" y="97"/>
                          </a:lnTo>
                          <a:lnTo>
                            <a:pt x="180" y="106"/>
                          </a:lnTo>
                          <a:lnTo>
                            <a:pt x="185" y="459"/>
                          </a:lnTo>
                          <a:lnTo>
                            <a:pt x="163" y="450"/>
                          </a:lnTo>
                          <a:lnTo>
                            <a:pt x="138" y="439"/>
                          </a:lnTo>
                          <a:lnTo>
                            <a:pt x="116" y="430"/>
                          </a:lnTo>
                          <a:lnTo>
                            <a:pt x="94" y="419"/>
                          </a:lnTo>
                          <a:lnTo>
                            <a:pt x="69" y="413"/>
                          </a:lnTo>
                          <a:lnTo>
                            <a:pt x="47" y="404"/>
                          </a:lnTo>
                          <a:lnTo>
                            <a:pt x="25" y="393"/>
                          </a:lnTo>
                          <a:lnTo>
                            <a:pt x="3" y="383"/>
                          </a:lnTo>
                          <a:lnTo>
                            <a:pt x="0" y="0"/>
                          </a:lnTo>
                          <a:close/>
                        </a:path>
                      </a:pathLst>
                    </a:custGeom>
                    <a:solidFill>
                      <a:srgbClr val="D8E5FF"/>
                    </a:solidFill>
                    <a:ln w="9525">
                      <a:noFill/>
                      <a:round/>
                      <a:headEnd/>
                      <a:tailEnd/>
                    </a:ln>
                  </p:spPr>
                  <p:txBody>
                    <a:bodyPr/>
                    <a:lstStyle/>
                    <a:p>
                      <a:endParaRPr lang="en-US" dirty="0"/>
                    </a:p>
                  </p:txBody>
                </p:sp>
                <p:sp>
                  <p:nvSpPr>
                    <p:cNvPr id="220363" name="Freeform 203"/>
                    <p:cNvSpPr>
                      <a:spLocks/>
                    </p:cNvSpPr>
                    <p:nvPr/>
                  </p:nvSpPr>
                  <p:spPr bwMode="auto">
                    <a:xfrm rot="20388326" flipH="1">
                      <a:off x="2793" y="1962"/>
                      <a:ext cx="89" cy="232"/>
                    </a:xfrm>
                    <a:custGeom>
                      <a:avLst/>
                      <a:gdLst/>
                      <a:ahLst/>
                      <a:cxnLst>
                        <a:cxn ang="0">
                          <a:pos x="0" y="0"/>
                        </a:cxn>
                        <a:cxn ang="0">
                          <a:pos x="22" y="17"/>
                        </a:cxn>
                        <a:cxn ang="0">
                          <a:pos x="44" y="34"/>
                        </a:cxn>
                        <a:cxn ang="0">
                          <a:pos x="66" y="49"/>
                        </a:cxn>
                        <a:cxn ang="0">
                          <a:pos x="91" y="66"/>
                        </a:cxn>
                        <a:cxn ang="0">
                          <a:pos x="113" y="83"/>
                        </a:cxn>
                        <a:cxn ang="0">
                          <a:pos x="139" y="96"/>
                        </a:cxn>
                        <a:cxn ang="0">
                          <a:pos x="161" y="113"/>
                        </a:cxn>
                        <a:cxn ang="0">
                          <a:pos x="186" y="130"/>
                        </a:cxn>
                        <a:cxn ang="0">
                          <a:pos x="189" y="494"/>
                        </a:cxn>
                        <a:cxn ang="0">
                          <a:pos x="167" y="483"/>
                        </a:cxn>
                        <a:cxn ang="0">
                          <a:pos x="142" y="474"/>
                        </a:cxn>
                        <a:cxn ang="0">
                          <a:pos x="120" y="463"/>
                        </a:cxn>
                        <a:cxn ang="0">
                          <a:pos x="98" y="450"/>
                        </a:cxn>
                        <a:cxn ang="0">
                          <a:pos x="73" y="439"/>
                        </a:cxn>
                        <a:cxn ang="0">
                          <a:pos x="51" y="427"/>
                        </a:cxn>
                        <a:cxn ang="0">
                          <a:pos x="29" y="416"/>
                        </a:cxn>
                        <a:cxn ang="0">
                          <a:pos x="7" y="402"/>
                        </a:cxn>
                        <a:cxn ang="0">
                          <a:pos x="0" y="0"/>
                        </a:cxn>
                      </a:cxnLst>
                      <a:rect l="0" t="0" r="r" b="b"/>
                      <a:pathLst>
                        <a:path w="189" h="494">
                          <a:moveTo>
                            <a:pt x="0" y="0"/>
                          </a:moveTo>
                          <a:lnTo>
                            <a:pt x="22" y="17"/>
                          </a:lnTo>
                          <a:lnTo>
                            <a:pt x="44" y="34"/>
                          </a:lnTo>
                          <a:lnTo>
                            <a:pt x="66" y="49"/>
                          </a:lnTo>
                          <a:lnTo>
                            <a:pt x="91" y="66"/>
                          </a:lnTo>
                          <a:lnTo>
                            <a:pt x="113" y="83"/>
                          </a:lnTo>
                          <a:lnTo>
                            <a:pt x="139" y="96"/>
                          </a:lnTo>
                          <a:lnTo>
                            <a:pt x="161" y="113"/>
                          </a:lnTo>
                          <a:lnTo>
                            <a:pt x="186" y="130"/>
                          </a:lnTo>
                          <a:lnTo>
                            <a:pt x="189" y="494"/>
                          </a:lnTo>
                          <a:lnTo>
                            <a:pt x="167" y="483"/>
                          </a:lnTo>
                          <a:lnTo>
                            <a:pt x="142" y="474"/>
                          </a:lnTo>
                          <a:lnTo>
                            <a:pt x="120" y="463"/>
                          </a:lnTo>
                          <a:lnTo>
                            <a:pt x="98" y="450"/>
                          </a:lnTo>
                          <a:lnTo>
                            <a:pt x="73" y="439"/>
                          </a:lnTo>
                          <a:lnTo>
                            <a:pt x="51" y="427"/>
                          </a:lnTo>
                          <a:lnTo>
                            <a:pt x="29" y="416"/>
                          </a:lnTo>
                          <a:lnTo>
                            <a:pt x="7" y="402"/>
                          </a:lnTo>
                          <a:lnTo>
                            <a:pt x="0" y="0"/>
                          </a:lnTo>
                          <a:close/>
                        </a:path>
                      </a:pathLst>
                    </a:custGeom>
                    <a:solidFill>
                      <a:srgbClr val="DDE8FF"/>
                    </a:solidFill>
                    <a:ln w="9525">
                      <a:noFill/>
                      <a:round/>
                      <a:headEnd/>
                      <a:tailEnd/>
                    </a:ln>
                  </p:spPr>
                  <p:txBody>
                    <a:bodyPr/>
                    <a:lstStyle/>
                    <a:p>
                      <a:endParaRPr lang="en-US" dirty="0"/>
                    </a:p>
                  </p:txBody>
                </p:sp>
                <p:sp>
                  <p:nvSpPr>
                    <p:cNvPr id="220364" name="Freeform 204"/>
                    <p:cNvSpPr>
                      <a:spLocks/>
                    </p:cNvSpPr>
                    <p:nvPr/>
                  </p:nvSpPr>
                  <p:spPr bwMode="auto">
                    <a:xfrm rot="20388326" flipH="1">
                      <a:off x="2822" y="1906"/>
                      <a:ext cx="89" cy="256"/>
                    </a:xfrm>
                    <a:custGeom>
                      <a:avLst/>
                      <a:gdLst/>
                      <a:ahLst/>
                      <a:cxnLst>
                        <a:cxn ang="0">
                          <a:pos x="0" y="0"/>
                        </a:cxn>
                        <a:cxn ang="0">
                          <a:pos x="22" y="23"/>
                        </a:cxn>
                        <a:cxn ang="0">
                          <a:pos x="44" y="43"/>
                        </a:cxn>
                        <a:cxn ang="0">
                          <a:pos x="66" y="64"/>
                        </a:cxn>
                        <a:cxn ang="0">
                          <a:pos x="88" y="84"/>
                        </a:cxn>
                        <a:cxn ang="0">
                          <a:pos x="110" y="104"/>
                        </a:cxn>
                        <a:cxn ang="0">
                          <a:pos x="135" y="124"/>
                        </a:cxn>
                        <a:cxn ang="0">
                          <a:pos x="160" y="143"/>
                        </a:cxn>
                        <a:cxn ang="0">
                          <a:pos x="186" y="160"/>
                        </a:cxn>
                        <a:cxn ang="0">
                          <a:pos x="189" y="543"/>
                        </a:cxn>
                        <a:cxn ang="0">
                          <a:pos x="167" y="533"/>
                        </a:cxn>
                        <a:cxn ang="0">
                          <a:pos x="142" y="520"/>
                        </a:cxn>
                        <a:cxn ang="0">
                          <a:pos x="120" y="506"/>
                        </a:cxn>
                        <a:cxn ang="0">
                          <a:pos x="98" y="492"/>
                        </a:cxn>
                        <a:cxn ang="0">
                          <a:pos x="73" y="480"/>
                        </a:cxn>
                        <a:cxn ang="0">
                          <a:pos x="51" y="466"/>
                        </a:cxn>
                        <a:cxn ang="0">
                          <a:pos x="29" y="449"/>
                        </a:cxn>
                        <a:cxn ang="0">
                          <a:pos x="7" y="437"/>
                        </a:cxn>
                        <a:cxn ang="0">
                          <a:pos x="0" y="0"/>
                        </a:cxn>
                      </a:cxnLst>
                      <a:rect l="0" t="0" r="r" b="b"/>
                      <a:pathLst>
                        <a:path w="189" h="543">
                          <a:moveTo>
                            <a:pt x="0" y="0"/>
                          </a:moveTo>
                          <a:lnTo>
                            <a:pt x="22" y="23"/>
                          </a:lnTo>
                          <a:lnTo>
                            <a:pt x="44" y="43"/>
                          </a:lnTo>
                          <a:lnTo>
                            <a:pt x="66" y="64"/>
                          </a:lnTo>
                          <a:lnTo>
                            <a:pt x="88" y="84"/>
                          </a:lnTo>
                          <a:lnTo>
                            <a:pt x="110" y="104"/>
                          </a:lnTo>
                          <a:lnTo>
                            <a:pt x="135" y="124"/>
                          </a:lnTo>
                          <a:lnTo>
                            <a:pt x="160" y="143"/>
                          </a:lnTo>
                          <a:lnTo>
                            <a:pt x="186" y="160"/>
                          </a:lnTo>
                          <a:lnTo>
                            <a:pt x="189" y="543"/>
                          </a:lnTo>
                          <a:lnTo>
                            <a:pt x="167" y="533"/>
                          </a:lnTo>
                          <a:lnTo>
                            <a:pt x="142" y="520"/>
                          </a:lnTo>
                          <a:lnTo>
                            <a:pt x="120" y="506"/>
                          </a:lnTo>
                          <a:lnTo>
                            <a:pt x="98" y="492"/>
                          </a:lnTo>
                          <a:lnTo>
                            <a:pt x="73" y="480"/>
                          </a:lnTo>
                          <a:lnTo>
                            <a:pt x="51" y="466"/>
                          </a:lnTo>
                          <a:lnTo>
                            <a:pt x="29" y="449"/>
                          </a:lnTo>
                          <a:lnTo>
                            <a:pt x="7" y="437"/>
                          </a:lnTo>
                          <a:lnTo>
                            <a:pt x="0" y="0"/>
                          </a:lnTo>
                          <a:close/>
                        </a:path>
                      </a:pathLst>
                    </a:custGeom>
                    <a:solidFill>
                      <a:srgbClr val="E2EDFF"/>
                    </a:solidFill>
                    <a:ln w="9525">
                      <a:noFill/>
                      <a:round/>
                      <a:headEnd/>
                      <a:tailEnd/>
                    </a:ln>
                  </p:spPr>
                  <p:txBody>
                    <a:bodyPr/>
                    <a:lstStyle/>
                    <a:p>
                      <a:endParaRPr lang="en-US" dirty="0"/>
                    </a:p>
                  </p:txBody>
                </p:sp>
                <p:sp>
                  <p:nvSpPr>
                    <p:cNvPr id="220365" name="Freeform 205"/>
                    <p:cNvSpPr>
                      <a:spLocks/>
                    </p:cNvSpPr>
                    <p:nvPr/>
                  </p:nvSpPr>
                  <p:spPr bwMode="auto">
                    <a:xfrm rot="20388326" flipH="1">
                      <a:off x="2855" y="1872"/>
                      <a:ext cx="88" cy="253"/>
                    </a:xfrm>
                    <a:custGeom>
                      <a:avLst/>
                      <a:gdLst/>
                      <a:ahLst/>
                      <a:cxnLst>
                        <a:cxn ang="0">
                          <a:pos x="179" y="136"/>
                        </a:cxn>
                        <a:cxn ang="0">
                          <a:pos x="161" y="119"/>
                        </a:cxn>
                        <a:cxn ang="0">
                          <a:pos x="142" y="103"/>
                        </a:cxn>
                        <a:cxn ang="0">
                          <a:pos x="129" y="86"/>
                        </a:cxn>
                        <a:cxn ang="0">
                          <a:pos x="110" y="69"/>
                        </a:cxn>
                        <a:cxn ang="0">
                          <a:pos x="95" y="52"/>
                        </a:cxn>
                        <a:cxn ang="0">
                          <a:pos x="78" y="37"/>
                        </a:cxn>
                        <a:cxn ang="0">
                          <a:pos x="63" y="17"/>
                        </a:cxn>
                        <a:cxn ang="0">
                          <a:pos x="48" y="0"/>
                        </a:cxn>
                        <a:cxn ang="0">
                          <a:pos x="48" y="323"/>
                        </a:cxn>
                        <a:cxn ang="0">
                          <a:pos x="0" y="295"/>
                        </a:cxn>
                        <a:cxn ang="0">
                          <a:pos x="0" y="419"/>
                        </a:cxn>
                        <a:cxn ang="0">
                          <a:pos x="22" y="436"/>
                        </a:cxn>
                        <a:cxn ang="0">
                          <a:pos x="44" y="453"/>
                        </a:cxn>
                        <a:cxn ang="0">
                          <a:pos x="66" y="466"/>
                        </a:cxn>
                        <a:cxn ang="0">
                          <a:pos x="91" y="483"/>
                        </a:cxn>
                        <a:cxn ang="0">
                          <a:pos x="113" y="495"/>
                        </a:cxn>
                        <a:cxn ang="0">
                          <a:pos x="139" y="512"/>
                        </a:cxn>
                        <a:cxn ang="0">
                          <a:pos x="161" y="526"/>
                        </a:cxn>
                        <a:cxn ang="0">
                          <a:pos x="186" y="538"/>
                        </a:cxn>
                        <a:cxn ang="0">
                          <a:pos x="179" y="136"/>
                        </a:cxn>
                      </a:cxnLst>
                      <a:rect l="0" t="0" r="r" b="b"/>
                      <a:pathLst>
                        <a:path w="186" h="538">
                          <a:moveTo>
                            <a:pt x="179" y="136"/>
                          </a:moveTo>
                          <a:lnTo>
                            <a:pt x="161" y="119"/>
                          </a:lnTo>
                          <a:lnTo>
                            <a:pt x="142" y="103"/>
                          </a:lnTo>
                          <a:lnTo>
                            <a:pt x="129" y="86"/>
                          </a:lnTo>
                          <a:lnTo>
                            <a:pt x="110" y="69"/>
                          </a:lnTo>
                          <a:lnTo>
                            <a:pt x="95" y="52"/>
                          </a:lnTo>
                          <a:lnTo>
                            <a:pt x="78" y="37"/>
                          </a:lnTo>
                          <a:lnTo>
                            <a:pt x="63" y="17"/>
                          </a:lnTo>
                          <a:lnTo>
                            <a:pt x="48" y="0"/>
                          </a:lnTo>
                          <a:lnTo>
                            <a:pt x="48" y="323"/>
                          </a:lnTo>
                          <a:lnTo>
                            <a:pt x="0" y="295"/>
                          </a:lnTo>
                          <a:lnTo>
                            <a:pt x="0" y="419"/>
                          </a:lnTo>
                          <a:lnTo>
                            <a:pt x="22" y="436"/>
                          </a:lnTo>
                          <a:lnTo>
                            <a:pt x="44" y="453"/>
                          </a:lnTo>
                          <a:lnTo>
                            <a:pt x="66" y="466"/>
                          </a:lnTo>
                          <a:lnTo>
                            <a:pt x="91" y="483"/>
                          </a:lnTo>
                          <a:lnTo>
                            <a:pt x="113" y="495"/>
                          </a:lnTo>
                          <a:lnTo>
                            <a:pt x="139" y="512"/>
                          </a:lnTo>
                          <a:lnTo>
                            <a:pt x="161" y="526"/>
                          </a:lnTo>
                          <a:lnTo>
                            <a:pt x="186" y="538"/>
                          </a:lnTo>
                          <a:lnTo>
                            <a:pt x="179" y="136"/>
                          </a:lnTo>
                          <a:close/>
                        </a:path>
                      </a:pathLst>
                    </a:custGeom>
                    <a:solidFill>
                      <a:srgbClr val="E8EFFF"/>
                    </a:solidFill>
                    <a:ln w="9525">
                      <a:noFill/>
                      <a:round/>
                      <a:headEnd/>
                      <a:tailEnd/>
                    </a:ln>
                  </p:spPr>
                  <p:txBody>
                    <a:bodyPr/>
                    <a:lstStyle/>
                    <a:p>
                      <a:endParaRPr lang="en-US" dirty="0"/>
                    </a:p>
                  </p:txBody>
                </p:sp>
                <p:sp>
                  <p:nvSpPr>
                    <p:cNvPr id="220366" name="Freeform 206"/>
                    <p:cNvSpPr>
                      <a:spLocks/>
                    </p:cNvSpPr>
                    <p:nvPr/>
                  </p:nvSpPr>
                  <p:spPr bwMode="auto">
                    <a:xfrm rot="20388326" flipH="1">
                      <a:off x="2891" y="1858"/>
                      <a:ext cx="86" cy="227"/>
                    </a:xfrm>
                    <a:custGeom>
                      <a:avLst/>
                      <a:gdLst/>
                      <a:ahLst/>
                      <a:cxnLst>
                        <a:cxn ang="0">
                          <a:pos x="177" y="46"/>
                        </a:cxn>
                        <a:cxn ang="0">
                          <a:pos x="167" y="37"/>
                        </a:cxn>
                        <a:cxn ang="0">
                          <a:pos x="159" y="23"/>
                        </a:cxn>
                        <a:cxn ang="0">
                          <a:pos x="148" y="12"/>
                        </a:cxn>
                        <a:cxn ang="0">
                          <a:pos x="137" y="0"/>
                        </a:cxn>
                        <a:cxn ang="0">
                          <a:pos x="137" y="323"/>
                        </a:cxn>
                        <a:cxn ang="0">
                          <a:pos x="0" y="246"/>
                        </a:cxn>
                        <a:cxn ang="0">
                          <a:pos x="0" y="342"/>
                        </a:cxn>
                        <a:cxn ang="0">
                          <a:pos x="22" y="362"/>
                        </a:cxn>
                        <a:cxn ang="0">
                          <a:pos x="44" y="379"/>
                        </a:cxn>
                        <a:cxn ang="0">
                          <a:pos x="64" y="396"/>
                        </a:cxn>
                        <a:cxn ang="0">
                          <a:pos x="89" y="416"/>
                        </a:cxn>
                        <a:cxn ang="0">
                          <a:pos x="111" y="433"/>
                        </a:cxn>
                        <a:cxn ang="0">
                          <a:pos x="137" y="449"/>
                        </a:cxn>
                        <a:cxn ang="0">
                          <a:pos x="159" y="466"/>
                        </a:cxn>
                        <a:cxn ang="0">
                          <a:pos x="184" y="483"/>
                        </a:cxn>
                        <a:cxn ang="0">
                          <a:pos x="177" y="46"/>
                        </a:cxn>
                      </a:cxnLst>
                      <a:rect l="0" t="0" r="r" b="b"/>
                      <a:pathLst>
                        <a:path w="184" h="483">
                          <a:moveTo>
                            <a:pt x="177" y="46"/>
                          </a:moveTo>
                          <a:lnTo>
                            <a:pt x="167" y="37"/>
                          </a:lnTo>
                          <a:lnTo>
                            <a:pt x="159" y="23"/>
                          </a:lnTo>
                          <a:lnTo>
                            <a:pt x="148" y="12"/>
                          </a:lnTo>
                          <a:lnTo>
                            <a:pt x="137" y="0"/>
                          </a:lnTo>
                          <a:lnTo>
                            <a:pt x="137" y="323"/>
                          </a:lnTo>
                          <a:lnTo>
                            <a:pt x="0" y="246"/>
                          </a:lnTo>
                          <a:lnTo>
                            <a:pt x="0" y="342"/>
                          </a:lnTo>
                          <a:lnTo>
                            <a:pt x="22" y="362"/>
                          </a:lnTo>
                          <a:lnTo>
                            <a:pt x="44" y="379"/>
                          </a:lnTo>
                          <a:lnTo>
                            <a:pt x="64" y="396"/>
                          </a:lnTo>
                          <a:lnTo>
                            <a:pt x="89" y="416"/>
                          </a:lnTo>
                          <a:lnTo>
                            <a:pt x="111" y="433"/>
                          </a:lnTo>
                          <a:lnTo>
                            <a:pt x="137" y="449"/>
                          </a:lnTo>
                          <a:lnTo>
                            <a:pt x="159" y="466"/>
                          </a:lnTo>
                          <a:lnTo>
                            <a:pt x="184" y="483"/>
                          </a:lnTo>
                          <a:lnTo>
                            <a:pt x="177" y="46"/>
                          </a:lnTo>
                          <a:close/>
                        </a:path>
                      </a:pathLst>
                    </a:custGeom>
                    <a:solidFill>
                      <a:srgbClr val="EFF4FF"/>
                    </a:solidFill>
                    <a:ln w="9525">
                      <a:noFill/>
                      <a:round/>
                      <a:headEnd/>
                      <a:tailEnd/>
                    </a:ln>
                  </p:spPr>
                  <p:txBody>
                    <a:bodyPr/>
                    <a:lstStyle/>
                    <a:p>
                      <a:endParaRPr lang="en-US" dirty="0"/>
                    </a:p>
                  </p:txBody>
                </p:sp>
                <p:sp>
                  <p:nvSpPr>
                    <p:cNvPr id="220367" name="Freeform 207"/>
                    <p:cNvSpPr>
                      <a:spLocks/>
                    </p:cNvSpPr>
                    <p:nvPr/>
                  </p:nvSpPr>
                  <p:spPr bwMode="auto">
                    <a:xfrm rot="20388326" flipH="1">
                      <a:off x="2944" y="1934"/>
                      <a:ext cx="84" cy="104"/>
                    </a:xfrm>
                    <a:custGeom>
                      <a:avLst/>
                      <a:gdLst/>
                      <a:ahLst/>
                      <a:cxnLst>
                        <a:cxn ang="0">
                          <a:pos x="0" y="0"/>
                        </a:cxn>
                        <a:cxn ang="0">
                          <a:pos x="180" y="96"/>
                        </a:cxn>
                        <a:cxn ang="0">
                          <a:pos x="180" y="220"/>
                        </a:cxn>
                        <a:cxn ang="0">
                          <a:pos x="155" y="200"/>
                        </a:cxn>
                        <a:cxn ang="0">
                          <a:pos x="135" y="180"/>
                        </a:cxn>
                        <a:cxn ang="0">
                          <a:pos x="108" y="157"/>
                        </a:cxn>
                        <a:cxn ang="0">
                          <a:pos x="88" y="137"/>
                        </a:cxn>
                        <a:cxn ang="0">
                          <a:pos x="66" y="116"/>
                        </a:cxn>
                        <a:cxn ang="0">
                          <a:pos x="44" y="96"/>
                        </a:cxn>
                        <a:cxn ang="0">
                          <a:pos x="22" y="76"/>
                        </a:cxn>
                        <a:cxn ang="0">
                          <a:pos x="0" y="53"/>
                        </a:cxn>
                        <a:cxn ang="0">
                          <a:pos x="0" y="0"/>
                        </a:cxn>
                      </a:cxnLst>
                      <a:rect l="0" t="0" r="r" b="b"/>
                      <a:pathLst>
                        <a:path w="180" h="220">
                          <a:moveTo>
                            <a:pt x="0" y="0"/>
                          </a:moveTo>
                          <a:lnTo>
                            <a:pt x="180" y="96"/>
                          </a:lnTo>
                          <a:lnTo>
                            <a:pt x="180" y="220"/>
                          </a:lnTo>
                          <a:lnTo>
                            <a:pt x="155" y="200"/>
                          </a:lnTo>
                          <a:lnTo>
                            <a:pt x="135" y="180"/>
                          </a:lnTo>
                          <a:lnTo>
                            <a:pt x="108" y="157"/>
                          </a:lnTo>
                          <a:lnTo>
                            <a:pt x="88" y="137"/>
                          </a:lnTo>
                          <a:lnTo>
                            <a:pt x="66" y="116"/>
                          </a:lnTo>
                          <a:lnTo>
                            <a:pt x="44" y="96"/>
                          </a:lnTo>
                          <a:lnTo>
                            <a:pt x="22" y="76"/>
                          </a:lnTo>
                          <a:lnTo>
                            <a:pt x="0" y="53"/>
                          </a:lnTo>
                          <a:lnTo>
                            <a:pt x="0" y="0"/>
                          </a:lnTo>
                          <a:close/>
                        </a:path>
                      </a:pathLst>
                    </a:custGeom>
                    <a:solidFill>
                      <a:srgbClr val="F4F7FF"/>
                    </a:solidFill>
                    <a:ln w="9525">
                      <a:noFill/>
                      <a:round/>
                      <a:headEnd/>
                      <a:tailEnd/>
                    </a:ln>
                  </p:spPr>
                  <p:txBody>
                    <a:bodyPr/>
                    <a:lstStyle/>
                    <a:p>
                      <a:endParaRPr lang="en-US" dirty="0"/>
                    </a:p>
                  </p:txBody>
                </p:sp>
                <p:sp>
                  <p:nvSpPr>
                    <p:cNvPr id="220368" name="Freeform 208"/>
                    <p:cNvSpPr>
                      <a:spLocks/>
                    </p:cNvSpPr>
                    <p:nvPr/>
                  </p:nvSpPr>
                  <p:spPr bwMode="auto">
                    <a:xfrm rot="20388326" flipH="1">
                      <a:off x="2973" y="1901"/>
                      <a:ext cx="83" cy="89"/>
                    </a:xfrm>
                    <a:custGeom>
                      <a:avLst/>
                      <a:gdLst/>
                      <a:ahLst/>
                      <a:cxnLst>
                        <a:cxn ang="0">
                          <a:pos x="176" y="93"/>
                        </a:cxn>
                        <a:cxn ang="0">
                          <a:pos x="0" y="0"/>
                        </a:cxn>
                        <a:cxn ang="0">
                          <a:pos x="19" y="26"/>
                        </a:cxn>
                        <a:cxn ang="0">
                          <a:pos x="41" y="49"/>
                        </a:cxn>
                        <a:cxn ang="0">
                          <a:pos x="63" y="76"/>
                        </a:cxn>
                        <a:cxn ang="0">
                          <a:pos x="85" y="99"/>
                        </a:cxn>
                        <a:cxn ang="0">
                          <a:pos x="107" y="122"/>
                        </a:cxn>
                        <a:cxn ang="0">
                          <a:pos x="129" y="142"/>
                        </a:cxn>
                        <a:cxn ang="0">
                          <a:pos x="154" y="166"/>
                        </a:cxn>
                        <a:cxn ang="0">
                          <a:pos x="176" y="189"/>
                        </a:cxn>
                        <a:cxn ang="0">
                          <a:pos x="176" y="93"/>
                        </a:cxn>
                      </a:cxnLst>
                      <a:rect l="0" t="0" r="r" b="b"/>
                      <a:pathLst>
                        <a:path w="176" h="189">
                          <a:moveTo>
                            <a:pt x="176" y="93"/>
                          </a:moveTo>
                          <a:lnTo>
                            <a:pt x="0" y="0"/>
                          </a:lnTo>
                          <a:lnTo>
                            <a:pt x="19" y="26"/>
                          </a:lnTo>
                          <a:lnTo>
                            <a:pt x="41" y="49"/>
                          </a:lnTo>
                          <a:lnTo>
                            <a:pt x="63" y="76"/>
                          </a:lnTo>
                          <a:lnTo>
                            <a:pt x="85" y="99"/>
                          </a:lnTo>
                          <a:lnTo>
                            <a:pt x="107" y="122"/>
                          </a:lnTo>
                          <a:lnTo>
                            <a:pt x="129" y="142"/>
                          </a:lnTo>
                          <a:lnTo>
                            <a:pt x="154" y="166"/>
                          </a:lnTo>
                          <a:lnTo>
                            <a:pt x="176" y="189"/>
                          </a:lnTo>
                          <a:lnTo>
                            <a:pt x="176" y="93"/>
                          </a:lnTo>
                          <a:close/>
                        </a:path>
                      </a:pathLst>
                    </a:custGeom>
                    <a:solidFill>
                      <a:srgbClr val="F9F9FF"/>
                    </a:solidFill>
                    <a:ln w="9525">
                      <a:noFill/>
                      <a:round/>
                      <a:headEnd/>
                      <a:tailEnd/>
                    </a:ln>
                  </p:spPr>
                  <p:txBody>
                    <a:bodyPr/>
                    <a:lstStyle/>
                    <a:p>
                      <a:endParaRPr lang="en-US" dirty="0"/>
                    </a:p>
                  </p:txBody>
                </p:sp>
                <p:sp>
                  <p:nvSpPr>
                    <p:cNvPr id="220369" name="Freeform 209"/>
                    <p:cNvSpPr>
                      <a:spLocks/>
                    </p:cNvSpPr>
                    <p:nvPr/>
                  </p:nvSpPr>
                  <p:spPr bwMode="auto">
                    <a:xfrm rot="20388326" flipH="1">
                      <a:off x="3007" y="1895"/>
                      <a:ext cx="40" cy="46"/>
                    </a:xfrm>
                    <a:custGeom>
                      <a:avLst/>
                      <a:gdLst/>
                      <a:ahLst/>
                      <a:cxnLst>
                        <a:cxn ang="0">
                          <a:pos x="85" y="46"/>
                        </a:cxn>
                        <a:cxn ang="0">
                          <a:pos x="0" y="0"/>
                        </a:cxn>
                        <a:cxn ang="0">
                          <a:pos x="19" y="26"/>
                        </a:cxn>
                        <a:cxn ang="0">
                          <a:pos x="41" y="49"/>
                        </a:cxn>
                        <a:cxn ang="0">
                          <a:pos x="63" y="76"/>
                        </a:cxn>
                        <a:cxn ang="0">
                          <a:pos x="85" y="99"/>
                        </a:cxn>
                        <a:cxn ang="0">
                          <a:pos x="85" y="46"/>
                        </a:cxn>
                      </a:cxnLst>
                      <a:rect l="0" t="0" r="r" b="b"/>
                      <a:pathLst>
                        <a:path w="85" h="99">
                          <a:moveTo>
                            <a:pt x="85" y="46"/>
                          </a:moveTo>
                          <a:lnTo>
                            <a:pt x="0" y="0"/>
                          </a:lnTo>
                          <a:lnTo>
                            <a:pt x="19" y="26"/>
                          </a:lnTo>
                          <a:lnTo>
                            <a:pt x="41" y="49"/>
                          </a:lnTo>
                          <a:lnTo>
                            <a:pt x="63" y="76"/>
                          </a:lnTo>
                          <a:lnTo>
                            <a:pt x="85" y="99"/>
                          </a:lnTo>
                          <a:lnTo>
                            <a:pt x="85" y="46"/>
                          </a:lnTo>
                          <a:close/>
                        </a:path>
                      </a:pathLst>
                    </a:custGeom>
                    <a:solidFill>
                      <a:srgbClr val="FFFFFF"/>
                    </a:solidFill>
                    <a:ln w="9525">
                      <a:noFill/>
                      <a:round/>
                      <a:headEnd/>
                      <a:tailEnd/>
                    </a:ln>
                  </p:spPr>
                  <p:txBody>
                    <a:bodyPr/>
                    <a:lstStyle/>
                    <a:p>
                      <a:endParaRPr lang="en-US" dirty="0"/>
                    </a:p>
                  </p:txBody>
                </p:sp>
              </p:grpSp>
              <p:sp>
                <p:nvSpPr>
                  <p:cNvPr id="220370" name="Text Box 210"/>
                  <p:cNvSpPr txBox="1">
                    <a:spLocks noChangeArrowheads="1"/>
                  </p:cNvSpPr>
                  <p:nvPr/>
                </p:nvSpPr>
                <p:spPr bwMode="auto">
                  <a:xfrm>
                    <a:off x="1520" y="1352"/>
                    <a:ext cx="1104" cy="288"/>
                  </a:xfrm>
                  <a:prstGeom prst="rect">
                    <a:avLst/>
                  </a:prstGeom>
                  <a:noFill/>
                  <a:ln w="9525">
                    <a:noFill/>
                    <a:miter lim="800000"/>
                    <a:headEnd/>
                    <a:tailEnd/>
                  </a:ln>
                  <a:effectLst/>
                </p:spPr>
                <p:txBody>
                  <a:bodyPr>
                    <a:spAutoFit/>
                  </a:bodyPr>
                  <a:lstStyle/>
                  <a:p>
                    <a:pPr algn="ctr">
                      <a:spcBef>
                        <a:spcPct val="50000"/>
                      </a:spcBef>
                    </a:pPr>
                    <a:r>
                      <a:rPr lang="en-US" sz="1200" b="1" dirty="0">
                        <a:solidFill>
                          <a:srgbClr val="2A2AA8"/>
                        </a:solidFill>
                        <a:latin typeface="Arial" charset="0"/>
                        <a:cs typeface="Arial" charset="0"/>
                      </a:rPr>
                      <a:t>Manage                    the Present</a:t>
                    </a:r>
                    <a:endParaRPr lang="en-US" sz="1200" b="1" dirty="0">
                      <a:solidFill>
                        <a:srgbClr val="808000"/>
                      </a:solidFill>
                      <a:latin typeface="Arial" charset="0"/>
                      <a:cs typeface="Arial" charset="0"/>
                    </a:endParaRPr>
                  </a:p>
                </p:txBody>
              </p:sp>
              <p:sp>
                <p:nvSpPr>
                  <p:cNvPr id="220371" name="Text Box 211"/>
                  <p:cNvSpPr txBox="1">
                    <a:spLocks noChangeArrowheads="1"/>
                  </p:cNvSpPr>
                  <p:nvPr/>
                </p:nvSpPr>
                <p:spPr bwMode="auto">
                  <a:xfrm>
                    <a:off x="1192" y="2208"/>
                    <a:ext cx="624" cy="288"/>
                  </a:xfrm>
                  <a:prstGeom prst="rect">
                    <a:avLst/>
                  </a:prstGeom>
                  <a:noFill/>
                  <a:ln w="9525">
                    <a:noFill/>
                    <a:miter lim="800000"/>
                    <a:headEnd/>
                    <a:tailEnd/>
                  </a:ln>
                  <a:effectLst/>
                </p:spPr>
                <p:txBody>
                  <a:bodyPr>
                    <a:spAutoFit/>
                  </a:bodyPr>
                  <a:lstStyle/>
                  <a:p>
                    <a:pPr algn="ctr">
                      <a:spcBef>
                        <a:spcPct val="50000"/>
                      </a:spcBef>
                    </a:pPr>
                    <a:r>
                      <a:rPr lang="en-US" sz="1200" b="1" dirty="0">
                        <a:solidFill>
                          <a:srgbClr val="008A66"/>
                        </a:solidFill>
                        <a:latin typeface="Arial" charset="0"/>
                        <a:cs typeface="Arial" charset="0"/>
                      </a:rPr>
                      <a:t>Envision                  the Future</a:t>
                    </a:r>
                  </a:p>
                </p:txBody>
              </p:sp>
            </p:grpSp>
            <p:sp>
              <p:nvSpPr>
                <p:cNvPr id="220372" name="Text Box 212"/>
                <p:cNvSpPr txBox="1">
                  <a:spLocks noChangeArrowheads="1"/>
                </p:cNvSpPr>
                <p:nvPr/>
              </p:nvSpPr>
              <p:spPr bwMode="auto">
                <a:xfrm>
                  <a:off x="2296" y="2056"/>
                  <a:ext cx="768" cy="288"/>
                </a:xfrm>
                <a:prstGeom prst="rect">
                  <a:avLst/>
                </a:prstGeom>
                <a:noFill/>
                <a:ln w="9525">
                  <a:noFill/>
                  <a:miter lim="800000"/>
                  <a:headEnd/>
                  <a:tailEnd/>
                </a:ln>
                <a:effectLst/>
              </p:spPr>
              <p:txBody>
                <a:bodyPr>
                  <a:spAutoFit/>
                </a:bodyPr>
                <a:lstStyle/>
                <a:p>
                  <a:pPr algn="ctr">
                    <a:spcBef>
                      <a:spcPct val="50000"/>
                    </a:spcBef>
                  </a:pPr>
                  <a:r>
                    <a:rPr lang="en-US" sz="1200" b="1" dirty="0">
                      <a:solidFill>
                        <a:srgbClr val="739C00"/>
                      </a:solidFill>
                      <a:latin typeface="Arial" charset="0"/>
                      <a:cs typeface="Arial" charset="0"/>
                    </a:rPr>
                    <a:t>Understand                    the Past</a:t>
                  </a:r>
                </a:p>
              </p:txBody>
            </p:sp>
          </p:grpSp>
        </p:grpSp>
      </p:grpSp>
      <p:sp>
        <p:nvSpPr>
          <p:cNvPr id="210" name="Title 209"/>
          <p:cNvSpPr>
            <a:spLocks noGrp="1"/>
          </p:cNvSpPr>
          <p:nvPr>
            <p:ph type="title"/>
          </p:nvPr>
        </p:nvSpPr>
        <p:spPr>
          <a:xfrm>
            <a:off x="301752" y="457200"/>
            <a:ext cx="8686800" cy="841248"/>
          </a:xfrm>
        </p:spPr>
        <p:txBody>
          <a:bodyPr/>
          <a:lstStyle/>
          <a:p>
            <a:r>
              <a:rPr lang="en-US" dirty="0"/>
              <a:t>An Ongoing Cycle</a:t>
            </a:r>
          </a:p>
        </p:txBody>
      </p:sp>
      <p:grpSp>
        <p:nvGrpSpPr>
          <p:cNvPr id="14" name="Group 218"/>
          <p:cNvGrpSpPr/>
          <p:nvPr/>
        </p:nvGrpSpPr>
        <p:grpSpPr>
          <a:xfrm>
            <a:off x="2757536" y="4859878"/>
            <a:ext cx="5087312" cy="891171"/>
            <a:chOff x="2757536" y="4859878"/>
            <a:chExt cx="5087312" cy="891171"/>
          </a:xfrm>
        </p:grpSpPr>
        <p:sp>
          <p:nvSpPr>
            <p:cNvPr id="209" name="TextBox 208"/>
            <p:cNvSpPr txBox="1"/>
            <p:nvPr/>
          </p:nvSpPr>
          <p:spPr>
            <a:xfrm>
              <a:off x="2757536" y="4910674"/>
              <a:ext cx="954900" cy="400110"/>
            </a:xfrm>
            <a:prstGeom prst="rect">
              <a:avLst/>
            </a:prstGeom>
            <a:noFill/>
          </p:spPr>
          <p:txBody>
            <a:bodyPr wrap="square" rtlCol="0">
              <a:spAutoFit/>
            </a:bodyPr>
            <a:lstStyle/>
            <a:p>
              <a:r>
                <a:rPr lang="en-US" sz="2000" b="1" dirty="0">
                  <a:solidFill>
                    <a:schemeClr val="accent1">
                      <a:lumMod val="75000"/>
                    </a:schemeClr>
                  </a:solidFill>
                </a:rPr>
                <a:t>Year 1</a:t>
              </a:r>
            </a:p>
          </p:txBody>
        </p:sp>
        <p:sp>
          <p:nvSpPr>
            <p:cNvPr id="211" name="TextBox 210"/>
            <p:cNvSpPr txBox="1"/>
            <p:nvPr/>
          </p:nvSpPr>
          <p:spPr>
            <a:xfrm>
              <a:off x="6410621" y="4859878"/>
              <a:ext cx="1434227" cy="400110"/>
            </a:xfrm>
            <a:prstGeom prst="rect">
              <a:avLst/>
            </a:prstGeom>
            <a:noFill/>
          </p:spPr>
          <p:txBody>
            <a:bodyPr wrap="square" rtlCol="0">
              <a:spAutoFit/>
            </a:bodyPr>
            <a:lstStyle/>
            <a:p>
              <a:r>
                <a:rPr lang="en-US" sz="2000" b="1" dirty="0">
                  <a:solidFill>
                    <a:srgbClr val="376092"/>
                  </a:solidFill>
                </a:rPr>
                <a:t>Year 2…</a:t>
              </a:r>
            </a:p>
          </p:txBody>
        </p:sp>
        <p:sp>
          <p:nvSpPr>
            <p:cNvPr id="218" name="TextBox 217"/>
            <p:cNvSpPr txBox="1"/>
            <p:nvPr/>
          </p:nvSpPr>
          <p:spPr>
            <a:xfrm>
              <a:off x="3412197" y="5350939"/>
              <a:ext cx="4429109" cy="400110"/>
            </a:xfrm>
            <a:prstGeom prst="rect">
              <a:avLst/>
            </a:prstGeom>
            <a:noFill/>
          </p:spPr>
          <p:txBody>
            <a:bodyPr wrap="square" rtlCol="0">
              <a:spAutoFit/>
            </a:bodyPr>
            <a:lstStyle/>
            <a:p>
              <a:r>
                <a:rPr lang="en-US" sz="2000" b="1" dirty="0">
                  <a:solidFill>
                    <a:srgbClr val="376092"/>
                  </a:solidFill>
                </a:rPr>
                <a:t>… or sooner, as needed.</a:t>
              </a:r>
            </a:p>
          </p:txBody>
        </p:sp>
      </p:grpSp>
      <p:sp>
        <p:nvSpPr>
          <p:cNvPr id="213" name="Footer Placeholder 212"/>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3124200" y="1549400"/>
            <a:ext cx="5410200" cy="4893648"/>
          </a:xfrm>
          <a:prstGeom prst="rect">
            <a:avLst/>
          </a:prstGeom>
          <a:noFill/>
          <a:ln w="9525">
            <a:noFill/>
            <a:miter lim="800000"/>
            <a:headEnd/>
            <a:tailEnd/>
          </a:ln>
          <a:effectLst/>
        </p:spPr>
        <p:txBody>
          <a:bodyPr wrap="square">
            <a:spAutoFit/>
          </a:bodyPr>
          <a:lstStyle/>
          <a:p>
            <a:pPr>
              <a:spcBef>
                <a:spcPct val="50000"/>
              </a:spcBef>
              <a:spcAft>
                <a:spcPts val="1200"/>
              </a:spcAft>
            </a:pPr>
            <a:r>
              <a:rPr lang="en-US" sz="2000" dirty="0">
                <a:solidFill>
                  <a:srgbClr val="7D3A41"/>
                </a:solidFill>
                <a:latin typeface="Arial" charset="0"/>
              </a:rPr>
              <a:t>Clear understanding of historical demand and performance, drivers of success, key environmental trends, critical issues.</a:t>
            </a:r>
          </a:p>
          <a:p>
            <a:pPr>
              <a:spcBef>
                <a:spcPct val="50000"/>
              </a:spcBef>
              <a:spcAft>
                <a:spcPts val="1200"/>
              </a:spcAft>
            </a:pPr>
            <a:r>
              <a:rPr lang="en-US" sz="2000" dirty="0">
                <a:solidFill>
                  <a:srgbClr val="7D3A41"/>
                </a:solidFill>
                <a:latin typeface="Arial" charset="0"/>
              </a:rPr>
              <a:t>Clarified mission, values, SWOTs. Relevant vision of a desired future -- outcomes. Proposed actions, initiatives, investments with rationale. Prioritized tradeoffs. Effective engagement with voters. </a:t>
            </a:r>
          </a:p>
          <a:p>
            <a:pPr>
              <a:spcBef>
                <a:spcPct val="50000"/>
              </a:spcBef>
              <a:spcAft>
                <a:spcPts val="1200"/>
              </a:spcAft>
            </a:pPr>
            <a:r>
              <a:rPr lang="en-US" sz="2000" dirty="0">
                <a:solidFill>
                  <a:srgbClr val="7D3A41"/>
                </a:solidFill>
                <a:latin typeface="Arial" charset="0"/>
              </a:rPr>
              <a:t>Set of tools (dashboard metrics, strategic budgets) to manage initiatives and actions, and to continually measure progress toward citizen-focused outcomes.</a:t>
            </a:r>
            <a:endParaRPr lang="en-US" sz="1400" dirty="0">
              <a:solidFill>
                <a:srgbClr val="7D3A41"/>
              </a:solidFill>
              <a:latin typeface="Arial" charset="0"/>
            </a:endParaRPr>
          </a:p>
          <a:p>
            <a:pPr>
              <a:lnSpc>
                <a:spcPct val="85000"/>
              </a:lnSpc>
              <a:spcBef>
                <a:spcPct val="50000"/>
              </a:spcBef>
            </a:pPr>
            <a:endParaRPr lang="en-US" sz="1600" dirty="0">
              <a:solidFill>
                <a:srgbClr val="7D3A41"/>
              </a:solidFill>
              <a:latin typeface="Arial" charset="0"/>
            </a:endParaRPr>
          </a:p>
        </p:txBody>
      </p:sp>
      <p:sp>
        <p:nvSpPr>
          <p:cNvPr id="196612" name="Text Box 4"/>
          <p:cNvSpPr txBox="1">
            <a:spLocks noChangeArrowheads="1"/>
          </p:cNvSpPr>
          <p:nvPr/>
        </p:nvSpPr>
        <p:spPr bwMode="auto">
          <a:xfrm>
            <a:off x="1384300" y="1628775"/>
            <a:ext cx="1752600" cy="581025"/>
          </a:xfrm>
          <a:prstGeom prst="rect">
            <a:avLst/>
          </a:prstGeom>
          <a:noFill/>
          <a:ln w="9525">
            <a:noFill/>
            <a:miter lim="800000"/>
            <a:headEnd/>
            <a:tailEnd/>
          </a:ln>
          <a:effectLst/>
        </p:spPr>
        <p:txBody>
          <a:bodyPr>
            <a:spAutoFit/>
          </a:bodyPr>
          <a:lstStyle/>
          <a:p>
            <a:pPr algn="r">
              <a:lnSpc>
                <a:spcPct val="80000"/>
              </a:lnSpc>
              <a:spcBef>
                <a:spcPct val="50000"/>
              </a:spcBef>
            </a:pPr>
            <a:r>
              <a:rPr lang="en-US" sz="2000" b="1" dirty="0">
                <a:solidFill>
                  <a:srgbClr val="739C00"/>
                </a:solidFill>
                <a:latin typeface="Arial" charset="0"/>
              </a:rPr>
              <a:t>Understand           the Past</a:t>
            </a:r>
            <a:endParaRPr lang="en-US" sz="2000" b="1" dirty="0">
              <a:solidFill>
                <a:srgbClr val="00A87C"/>
              </a:solidFill>
              <a:latin typeface="Arial" charset="0"/>
            </a:endParaRPr>
          </a:p>
        </p:txBody>
      </p:sp>
      <p:sp>
        <p:nvSpPr>
          <p:cNvPr id="196613" name="Text Box 5"/>
          <p:cNvSpPr txBox="1">
            <a:spLocks noChangeArrowheads="1"/>
          </p:cNvSpPr>
          <p:nvPr/>
        </p:nvSpPr>
        <p:spPr bwMode="auto">
          <a:xfrm>
            <a:off x="1397000" y="2809875"/>
            <a:ext cx="1752600" cy="581025"/>
          </a:xfrm>
          <a:prstGeom prst="rect">
            <a:avLst/>
          </a:prstGeom>
          <a:noFill/>
          <a:ln w="9525">
            <a:noFill/>
            <a:miter lim="800000"/>
            <a:headEnd/>
            <a:tailEnd/>
          </a:ln>
          <a:effectLst/>
        </p:spPr>
        <p:txBody>
          <a:bodyPr>
            <a:spAutoFit/>
          </a:bodyPr>
          <a:lstStyle/>
          <a:p>
            <a:pPr algn="r">
              <a:lnSpc>
                <a:spcPct val="80000"/>
              </a:lnSpc>
              <a:spcBef>
                <a:spcPct val="50000"/>
              </a:spcBef>
            </a:pPr>
            <a:r>
              <a:rPr lang="en-US" sz="2000" b="1" dirty="0">
                <a:solidFill>
                  <a:srgbClr val="009999"/>
                </a:solidFill>
                <a:latin typeface="Arial" charset="0"/>
              </a:rPr>
              <a:t>Envision       the Future</a:t>
            </a:r>
            <a:endParaRPr lang="en-US" sz="2000" b="1" dirty="0">
              <a:solidFill>
                <a:srgbClr val="00B082"/>
              </a:solidFill>
              <a:latin typeface="Arial" charset="0"/>
            </a:endParaRPr>
          </a:p>
        </p:txBody>
      </p:sp>
      <p:sp>
        <p:nvSpPr>
          <p:cNvPr id="196614" name="Text Box 6"/>
          <p:cNvSpPr txBox="1">
            <a:spLocks noChangeArrowheads="1"/>
          </p:cNvSpPr>
          <p:nvPr/>
        </p:nvSpPr>
        <p:spPr bwMode="auto">
          <a:xfrm>
            <a:off x="1382404" y="4627504"/>
            <a:ext cx="1752600" cy="581025"/>
          </a:xfrm>
          <a:prstGeom prst="rect">
            <a:avLst/>
          </a:prstGeom>
          <a:noFill/>
          <a:ln w="9525">
            <a:noFill/>
            <a:miter lim="800000"/>
            <a:headEnd/>
            <a:tailEnd/>
          </a:ln>
          <a:effectLst/>
        </p:spPr>
        <p:txBody>
          <a:bodyPr>
            <a:spAutoFit/>
          </a:bodyPr>
          <a:lstStyle/>
          <a:p>
            <a:pPr algn="r">
              <a:lnSpc>
                <a:spcPct val="80000"/>
              </a:lnSpc>
              <a:spcBef>
                <a:spcPct val="50000"/>
              </a:spcBef>
            </a:pPr>
            <a:r>
              <a:rPr lang="en-US" sz="2000" b="1" dirty="0">
                <a:solidFill>
                  <a:srgbClr val="008CEC"/>
                </a:solidFill>
                <a:latin typeface="Arial" charset="0"/>
              </a:rPr>
              <a:t>Manage        the Present</a:t>
            </a:r>
            <a:endParaRPr lang="en-US" sz="2000" b="1" dirty="0">
              <a:solidFill>
                <a:srgbClr val="00B082"/>
              </a:solidFill>
              <a:latin typeface="Arial" charset="0"/>
            </a:endParaRPr>
          </a:p>
        </p:txBody>
      </p:sp>
      <p:sp>
        <p:nvSpPr>
          <p:cNvPr id="9" name="Title 8"/>
          <p:cNvSpPr>
            <a:spLocks noGrp="1"/>
          </p:cNvSpPr>
          <p:nvPr>
            <p:ph type="title"/>
          </p:nvPr>
        </p:nvSpPr>
        <p:spPr>
          <a:xfrm>
            <a:off x="304800" y="474133"/>
            <a:ext cx="8686800" cy="838200"/>
          </a:xfrm>
        </p:spPr>
        <p:txBody>
          <a:bodyPr/>
          <a:lstStyle/>
          <a:p>
            <a:r>
              <a:rPr lang="en-US" dirty="0"/>
              <a:t>Key Activity Areas</a:t>
            </a:r>
          </a:p>
        </p:txBody>
      </p:sp>
      <p:sp>
        <p:nvSpPr>
          <p:cNvPr id="10" name="Footer Placeholder 9"/>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038"/>
            <a:ext cx="8229600" cy="1143000"/>
          </a:xfrm>
        </p:spPr>
        <p:txBody>
          <a:bodyPr>
            <a:normAutofit fontScale="90000"/>
          </a:bodyPr>
          <a:lstStyle/>
          <a:p>
            <a:r>
              <a:rPr lang="en-US" dirty="0"/>
              <a:t>Dashboards for Each Part of the Cycle</a:t>
            </a:r>
          </a:p>
        </p:txBody>
      </p:sp>
      <p:grpSp>
        <p:nvGrpSpPr>
          <p:cNvPr id="3" name="Group 2"/>
          <p:cNvGrpSpPr/>
          <p:nvPr/>
        </p:nvGrpSpPr>
        <p:grpSpPr>
          <a:xfrm>
            <a:off x="2005013" y="1303872"/>
            <a:ext cx="5084053" cy="5014383"/>
            <a:chOff x="2005013" y="379413"/>
            <a:chExt cx="5995987" cy="6243637"/>
          </a:xfrm>
        </p:grpSpPr>
        <p:pic>
          <p:nvPicPr>
            <p:cNvPr id="4" name="Picture 4"/>
            <p:cNvPicPr>
              <a:picLocks noChangeAspect="1" noChangeArrowheads="1"/>
            </p:cNvPicPr>
            <p:nvPr/>
          </p:nvPicPr>
          <p:blipFill>
            <a:blip r:embed="rId2"/>
            <a:srcRect/>
            <a:stretch>
              <a:fillRect/>
            </a:stretch>
          </p:blipFill>
          <p:spPr bwMode="auto">
            <a:xfrm>
              <a:off x="2024063" y="379413"/>
              <a:ext cx="5640387" cy="1982787"/>
            </a:xfrm>
            <a:prstGeom prst="rect">
              <a:avLst/>
            </a:prstGeom>
            <a:noFill/>
            <a:ln w="9525">
              <a:noFill/>
              <a:miter lim="800000"/>
              <a:headEnd/>
              <a:tailEnd/>
            </a:ln>
          </p:spPr>
        </p:pic>
        <p:pic>
          <p:nvPicPr>
            <p:cNvPr id="5" name="Picture 5"/>
            <p:cNvPicPr>
              <a:picLocks noChangeAspect="1" noChangeArrowheads="1"/>
            </p:cNvPicPr>
            <p:nvPr/>
          </p:nvPicPr>
          <p:blipFill>
            <a:blip r:embed="rId3"/>
            <a:srcRect/>
            <a:stretch>
              <a:fillRect/>
            </a:stretch>
          </p:blipFill>
          <p:spPr bwMode="auto">
            <a:xfrm>
              <a:off x="2009775" y="2471738"/>
              <a:ext cx="5640388" cy="2047875"/>
            </a:xfrm>
            <a:prstGeom prst="rect">
              <a:avLst/>
            </a:prstGeom>
            <a:noFill/>
            <a:ln w="9525">
              <a:noFill/>
              <a:miter lim="800000"/>
              <a:headEnd/>
              <a:tailEnd/>
            </a:ln>
          </p:spPr>
        </p:pic>
        <p:pic>
          <p:nvPicPr>
            <p:cNvPr id="6" name="Picture 6"/>
            <p:cNvPicPr>
              <a:picLocks noChangeAspect="1" noChangeArrowheads="1"/>
            </p:cNvPicPr>
            <p:nvPr/>
          </p:nvPicPr>
          <p:blipFill>
            <a:blip r:embed="rId4"/>
            <a:srcRect/>
            <a:stretch>
              <a:fillRect/>
            </a:stretch>
          </p:blipFill>
          <p:spPr bwMode="auto">
            <a:xfrm>
              <a:off x="2005013" y="4648200"/>
              <a:ext cx="5995987" cy="1974850"/>
            </a:xfrm>
            <a:prstGeom prst="rect">
              <a:avLst/>
            </a:prstGeom>
            <a:noFill/>
            <a:ln w="9525">
              <a:noFill/>
              <a:miter lim="800000"/>
              <a:headEnd/>
              <a:tailEnd/>
            </a:ln>
          </p:spPr>
        </p:pic>
      </p:grpSp>
      <p:sp>
        <p:nvSpPr>
          <p:cNvPr id="8" name="Footer Placeholder 7"/>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Phased process and workflow</a:t>
            </a:r>
          </a:p>
        </p:txBody>
      </p:sp>
      <p:pic>
        <p:nvPicPr>
          <p:cNvPr id="3" name="Picture 2"/>
          <p:cNvPicPr>
            <a:picLocks noChangeAspect="1" noChangeArrowheads="1"/>
          </p:cNvPicPr>
          <p:nvPr/>
        </p:nvPicPr>
        <p:blipFill>
          <a:blip r:embed="rId3" cstate="print"/>
          <a:srcRect/>
          <a:stretch>
            <a:fillRect/>
          </a:stretch>
        </p:blipFill>
        <p:spPr bwMode="auto">
          <a:xfrm>
            <a:off x="2034898" y="1337741"/>
            <a:ext cx="6381704" cy="5015696"/>
          </a:xfrm>
          <a:prstGeom prst="rect">
            <a:avLst/>
          </a:prstGeom>
          <a:noFill/>
          <a:ln w="9525">
            <a:noFill/>
            <a:miter lim="800000"/>
            <a:headEnd/>
            <a:tailEnd/>
          </a:ln>
          <a:effectLst/>
        </p:spPr>
      </p:pic>
      <p:sp>
        <p:nvSpPr>
          <p:cNvPr id="7" name="TextBox 6"/>
          <p:cNvSpPr txBox="1"/>
          <p:nvPr/>
        </p:nvSpPr>
        <p:spPr>
          <a:xfrm>
            <a:off x="708144" y="1998127"/>
            <a:ext cx="1035981" cy="646331"/>
          </a:xfrm>
          <a:prstGeom prst="rect">
            <a:avLst/>
          </a:prstGeom>
          <a:noFill/>
        </p:spPr>
        <p:txBody>
          <a:bodyPr wrap="square" rtlCol="0">
            <a:spAutoFit/>
          </a:bodyPr>
          <a:lstStyle/>
          <a:p>
            <a:r>
              <a:rPr lang="en-US" b="1" dirty="0">
                <a:solidFill>
                  <a:srgbClr val="376092"/>
                </a:solidFill>
              </a:rPr>
              <a:t>Work Plan</a:t>
            </a:r>
          </a:p>
        </p:txBody>
      </p:sp>
      <p:sp>
        <p:nvSpPr>
          <p:cNvPr id="9" name="TextBox 8"/>
          <p:cNvSpPr txBox="1"/>
          <p:nvPr/>
        </p:nvSpPr>
        <p:spPr>
          <a:xfrm>
            <a:off x="270928" y="5012207"/>
            <a:ext cx="1727206" cy="646331"/>
          </a:xfrm>
          <a:prstGeom prst="rect">
            <a:avLst/>
          </a:prstGeom>
          <a:noFill/>
        </p:spPr>
        <p:txBody>
          <a:bodyPr wrap="square" rtlCol="0">
            <a:spAutoFit/>
          </a:bodyPr>
          <a:lstStyle/>
          <a:p>
            <a:r>
              <a:rPr lang="en-US" b="1" dirty="0">
                <a:solidFill>
                  <a:srgbClr val="376092"/>
                </a:solidFill>
              </a:rPr>
              <a:t>Operational Governance</a:t>
            </a:r>
          </a:p>
        </p:txBody>
      </p:sp>
      <p:sp>
        <p:nvSpPr>
          <p:cNvPr id="10" name="Right Brace 9"/>
          <p:cNvSpPr/>
          <p:nvPr/>
        </p:nvSpPr>
        <p:spPr>
          <a:xfrm>
            <a:off x="1625594" y="1896529"/>
            <a:ext cx="372537" cy="86360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5" name="Group 12"/>
          <p:cNvGrpSpPr/>
          <p:nvPr/>
        </p:nvGrpSpPr>
        <p:grpSpPr>
          <a:xfrm>
            <a:off x="589616" y="2929463"/>
            <a:ext cx="1442384" cy="1524000"/>
            <a:chOff x="589616" y="2929463"/>
            <a:chExt cx="1442384" cy="1524000"/>
          </a:xfrm>
        </p:grpSpPr>
        <p:sp>
          <p:nvSpPr>
            <p:cNvPr id="8" name="TextBox 7"/>
            <p:cNvSpPr txBox="1"/>
            <p:nvPr/>
          </p:nvSpPr>
          <p:spPr>
            <a:xfrm>
              <a:off x="589616" y="3335837"/>
              <a:ext cx="1425448" cy="646331"/>
            </a:xfrm>
            <a:prstGeom prst="rect">
              <a:avLst/>
            </a:prstGeom>
            <a:noFill/>
          </p:spPr>
          <p:txBody>
            <a:bodyPr wrap="square" rtlCol="0">
              <a:spAutoFit/>
            </a:bodyPr>
            <a:lstStyle/>
            <a:p>
              <a:r>
                <a:rPr lang="en-US" b="1" dirty="0">
                  <a:solidFill>
                    <a:srgbClr val="376092"/>
                  </a:solidFill>
                </a:rPr>
                <a:t>Strategic Thinking*</a:t>
              </a:r>
            </a:p>
          </p:txBody>
        </p:sp>
        <p:sp>
          <p:nvSpPr>
            <p:cNvPr id="11" name="Right Brace 10"/>
            <p:cNvSpPr/>
            <p:nvPr/>
          </p:nvSpPr>
          <p:spPr>
            <a:xfrm>
              <a:off x="1642527" y="2929463"/>
              <a:ext cx="389473" cy="15240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12" name="Right Brace 11"/>
          <p:cNvSpPr/>
          <p:nvPr/>
        </p:nvSpPr>
        <p:spPr>
          <a:xfrm>
            <a:off x="1659463" y="4656632"/>
            <a:ext cx="389473" cy="15240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Footer Placeholder 12"/>
          <p:cNvSpPr>
            <a:spLocks noGrp="1"/>
          </p:cNvSpPr>
          <p:nvPr>
            <p:ph type="ftr" sz="quarter" idx="11"/>
          </p:nvPr>
        </p:nvSpPr>
        <p:spPr/>
        <p:txBody>
          <a:bodyPr/>
          <a:lstStyle/>
          <a:p>
            <a:r>
              <a:rPr lang="en-US" dirty="0"/>
              <a:t>© 2017 Center for Strategic Governance </a:t>
            </a:r>
          </a:p>
        </p:txBody>
      </p:sp>
      <p:sp>
        <p:nvSpPr>
          <p:cNvPr id="14" name="TextBox 13"/>
          <p:cNvSpPr txBox="1"/>
          <p:nvPr/>
        </p:nvSpPr>
        <p:spPr>
          <a:xfrm>
            <a:off x="3352800" y="6353437"/>
            <a:ext cx="4863151" cy="400110"/>
          </a:xfrm>
          <a:prstGeom prst="rect">
            <a:avLst/>
          </a:prstGeom>
          <a:noFill/>
          <a:ln w="19050" cmpd="sng">
            <a:solidFill>
              <a:schemeClr val="tx1"/>
            </a:solidFill>
          </a:ln>
        </p:spPr>
        <p:txBody>
          <a:bodyPr wrap="square" rtlCol="0">
            <a:spAutoFit/>
          </a:bodyPr>
          <a:lstStyle/>
          <a:p>
            <a:r>
              <a:rPr lang="en-US" sz="2000" dirty="0">
                <a:ln>
                  <a:solidFill>
                    <a:schemeClr val="accent1">
                      <a:lumMod val="75000"/>
                    </a:schemeClr>
                  </a:solidFill>
                </a:ln>
                <a:solidFill>
                  <a:srgbClr val="376092"/>
                </a:solidFill>
              </a:rPr>
              <a:t>* Amherst &amp; Enfield did this in </a:t>
            </a:r>
            <a:r>
              <a:rPr lang="en-US" sz="2000" i="1" dirty="0">
                <a:ln>
                  <a:solidFill>
                    <a:schemeClr val="accent1">
                      <a:lumMod val="75000"/>
                    </a:schemeClr>
                  </a:solidFill>
                </a:ln>
                <a:solidFill>
                  <a:srgbClr val="376092"/>
                </a:solidFill>
              </a:rPr>
              <a:t>four</a:t>
            </a:r>
            <a:r>
              <a:rPr lang="en-US" sz="2000" dirty="0">
                <a:ln>
                  <a:solidFill>
                    <a:schemeClr val="accent1">
                      <a:lumMod val="75000"/>
                    </a:schemeClr>
                  </a:solidFill>
                </a:ln>
                <a:solidFill>
                  <a:srgbClr val="376092"/>
                </a:solidFill>
              </a:rPr>
              <a:t> months.</a:t>
            </a:r>
          </a:p>
        </p:txBody>
      </p:sp>
      <p:sp>
        <p:nvSpPr>
          <p:cNvPr id="4" name="Rectangle 3">
            <a:extLst>
              <a:ext uri="{FF2B5EF4-FFF2-40B4-BE49-F238E27FC236}">
                <a16:creationId xmlns:a16="http://schemas.microsoft.com/office/drawing/2014/main" id="{92BDA210-B9DC-2241-B10B-53627457E19C}"/>
              </a:ext>
            </a:extLst>
          </p:cNvPr>
          <p:cNvSpPr/>
          <p:nvPr/>
        </p:nvSpPr>
        <p:spPr>
          <a:xfrm>
            <a:off x="3971499" y="1378685"/>
            <a:ext cx="4244453" cy="2915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9E47F5B-74DA-474D-AC67-AB605AF5FE30}"/>
              </a:ext>
            </a:extLst>
          </p:cNvPr>
          <p:cNvSpPr>
            <a:spLocks noGrp="1"/>
          </p:cNvSpPr>
          <p:nvPr>
            <p:ph type="title"/>
          </p:nvPr>
        </p:nvSpPr>
        <p:spPr/>
        <p:txBody>
          <a:bodyPr/>
          <a:lstStyle/>
          <a:p>
            <a:r>
              <a:rPr lang="en-US" dirty="0"/>
              <a:t>The Process</a:t>
            </a:r>
          </a:p>
        </p:txBody>
      </p:sp>
      <p:sp>
        <p:nvSpPr>
          <p:cNvPr id="2" name="Footer Placeholder 1">
            <a:extLst>
              <a:ext uri="{FF2B5EF4-FFF2-40B4-BE49-F238E27FC236}">
                <a16:creationId xmlns:a16="http://schemas.microsoft.com/office/drawing/2014/main" id="{C476801E-13EE-264E-BCAB-AB2A553611D3}"/>
              </a:ext>
            </a:extLst>
          </p:cNvPr>
          <p:cNvSpPr>
            <a:spLocks noGrp="1"/>
          </p:cNvSpPr>
          <p:nvPr>
            <p:ph type="ftr" sz="quarter" idx="11"/>
          </p:nvPr>
        </p:nvSpPr>
        <p:spPr/>
        <p:txBody>
          <a:bodyPr/>
          <a:lstStyle/>
          <a:p>
            <a:r>
              <a:rPr lang="en-US" dirty="0"/>
              <a:t>© 2017 Center for Strategic Governance </a:t>
            </a:r>
          </a:p>
        </p:txBody>
      </p:sp>
      <p:pic>
        <p:nvPicPr>
          <p:cNvPr id="6" name="Picture 5">
            <a:extLst>
              <a:ext uri="{FF2B5EF4-FFF2-40B4-BE49-F238E27FC236}">
                <a16:creationId xmlns:a16="http://schemas.microsoft.com/office/drawing/2014/main" id="{06016220-B083-924C-A12E-1E4033E190D0}"/>
              </a:ext>
            </a:extLst>
          </p:cNvPr>
          <p:cNvPicPr>
            <a:picLocks noChangeAspect="1"/>
          </p:cNvPicPr>
          <p:nvPr/>
        </p:nvPicPr>
        <p:blipFill>
          <a:blip r:embed="rId3"/>
          <a:stretch>
            <a:fillRect/>
          </a:stretch>
        </p:blipFill>
        <p:spPr>
          <a:xfrm>
            <a:off x="1428750" y="1515946"/>
            <a:ext cx="6286500" cy="4508500"/>
          </a:xfrm>
          <a:prstGeom prst="rect">
            <a:avLst/>
          </a:prstGeom>
        </p:spPr>
      </p:pic>
      <p:grpSp>
        <p:nvGrpSpPr>
          <p:cNvPr id="8" name="Group 7">
            <a:extLst>
              <a:ext uri="{FF2B5EF4-FFF2-40B4-BE49-F238E27FC236}">
                <a16:creationId xmlns:a16="http://schemas.microsoft.com/office/drawing/2014/main" id="{1E75A14B-047B-F64B-8C80-6FEDC07D0F3F}"/>
              </a:ext>
            </a:extLst>
          </p:cNvPr>
          <p:cNvGrpSpPr/>
          <p:nvPr/>
        </p:nvGrpSpPr>
        <p:grpSpPr>
          <a:xfrm>
            <a:off x="368490" y="2347415"/>
            <a:ext cx="2756790" cy="2074460"/>
            <a:chOff x="368490" y="2347415"/>
            <a:chExt cx="2756790" cy="2074460"/>
          </a:xfrm>
        </p:grpSpPr>
        <p:grpSp>
          <p:nvGrpSpPr>
            <p:cNvPr id="4" name="Group 3">
              <a:extLst>
                <a:ext uri="{FF2B5EF4-FFF2-40B4-BE49-F238E27FC236}">
                  <a16:creationId xmlns:a16="http://schemas.microsoft.com/office/drawing/2014/main" id="{FACB5B0A-E1D6-EB4F-9755-90733A5694CB}"/>
                </a:ext>
              </a:extLst>
            </p:cNvPr>
            <p:cNvGrpSpPr/>
            <p:nvPr/>
          </p:nvGrpSpPr>
          <p:grpSpPr>
            <a:xfrm>
              <a:off x="368490" y="2347415"/>
              <a:ext cx="2756790" cy="2074460"/>
              <a:chOff x="368490" y="2347415"/>
              <a:chExt cx="2756790" cy="2074460"/>
            </a:xfrm>
          </p:grpSpPr>
          <p:sp>
            <p:nvSpPr>
              <p:cNvPr id="5" name="Oval 4">
                <a:extLst>
                  <a:ext uri="{FF2B5EF4-FFF2-40B4-BE49-F238E27FC236}">
                    <a16:creationId xmlns:a16="http://schemas.microsoft.com/office/drawing/2014/main" id="{C85D0852-D5F8-CA48-8A3D-E8DF0689E1E3}"/>
                  </a:ext>
                </a:extLst>
              </p:cNvPr>
              <p:cNvSpPr/>
              <p:nvPr/>
            </p:nvSpPr>
            <p:spPr>
              <a:xfrm rot="5400000">
                <a:off x="1286257" y="2582852"/>
                <a:ext cx="2074460" cy="160358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CC4A64-9EF5-5349-98F6-FC660C344C8D}"/>
                  </a:ext>
                </a:extLst>
              </p:cNvPr>
              <p:cNvSpPr txBox="1"/>
              <p:nvPr/>
            </p:nvSpPr>
            <p:spPr>
              <a:xfrm>
                <a:off x="368490" y="3084398"/>
                <a:ext cx="832514" cy="707886"/>
              </a:xfrm>
              <a:prstGeom prst="rect">
                <a:avLst/>
              </a:prstGeom>
              <a:noFill/>
            </p:spPr>
            <p:txBody>
              <a:bodyPr wrap="square" rtlCol="0">
                <a:spAutoFit/>
              </a:bodyPr>
              <a:lstStyle/>
              <a:p>
                <a:r>
                  <a:rPr lang="en-US" sz="2000" dirty="0">
                    <a:solidFill>
                      <a:srgbClr val="FF0000"/>
                    </a:solidFill>
                  </a:rPr>
                  <a:t>Start Here</a:t>
                </a:r>
              </a:p>
            </p:txBody>
          </p:sp>
        </p:grpSp>
        <p:sp>
          <p:nvSpPr>
            <p:cNvPr id="7" name="Right Arrow 6">
              <a:extLst>
                <a:ext uri="{FF2B5EF4-FFF2-40B4-BE49-F238E27FC236}">
                  <a16:creationId xmlns:a16="http://schemas.microsoft.com/office/drawing/2014/main" id="{4ABB462A-EAA9-A047-A415-C465F611270F}"/>
                </a:ext>
              </a:extLst>
            </p:cNvPr>
            <p:cNvSpPr/>
            <p:nvPr/>
          </p:nvSpPr>
          <p:spPr>
            <a:xfrm>
              <a:off x="1037230" y="3302758"/>
              <a:ext cx="391520" cy="27295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012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Not All Goals Are Outcomes</a:t>
            </a:r>
          </a:p>
        </p:txBody>
      </p:sp>
      <p:sp>
        <p:nvSpPr>
          <p:cNvPr id="10" name="Content Placeholder 9"/>
          <p:cNvSpPr>
            <a:spLocks noGrp="1"/>
          </p:cNvSpPr>
          <p:nvPr>
            <p:ph sz="half" idx="1"/>
          </p:nvPr>
        </p:nvSpPr>
        <p:spPr>
          <a:xfrm>
            <a:off x="457200" y="1828120"/>
            <a:ext cx="4038600" cy="4525963"/>
          </a:xfrm>
        </p:spPr>
        <p:txBody>
          <a:bodyPr/>
          <a:lstStyle/>
          <a:p>
            <a:pPr>
              <a:spcAft>
                <a:spcPts val="0"/>
              </a:spcAft>
            </a:pPr>
            <a:r>
              <a:rPr lang="en-US" sz="2000" dirty="0">
                <a:solidFill>
                  <a:schemeClr val="bg1">
                    <a:lumMod val="50000"/>
                  </a:schemeClr>
                </a:solidFill>
              </a:rPr>
              <a:t>Add a new police officer.</a:t>
            </a:r>
          </a:p>
          <a:p>
            <a:pPr>
              <a:spcAft>
                <a:spcPts val="0"/>
              </a:spcAft>
            </a:pPr>
            <a:endParaRPr lang="en-US" sz="2000" dirty="0">
              <a:solidFill>
                <a:schemeClr val="bg1">
                  <a:lumMod val="50000"/>
                </a:schemeClr>
              </a:solidFill>
            </a:endParaRPr>
          </a:p>
          <a:p>
            <a:pPr>
              <a:spcAft>
                <a:spcPts val="0"/>
              </a:spcAft>
            </a:pPr>
            <a:r>
              <a:rPr lang="en-US" sz="2000" dirty="0">
                <a:solidFill>
                  <a:schemeClr val="bg1">
                    <a:lumMod val="50000"/>
                  </a:schemeClr>
                </a:solidFill>
              </a:rPr>
              <a:t>Increase the DPW budget by    $2.4 million annually.</a:t>
            </a:r>
          </a:p>
          <a:p>
            <a:pPr>
              <a:spcAft>
                <a:spcPts val="0"/>
              </a:spcAft>
            </a:pPr>
            <a:endParaRPr lang="en-US" sz="2000" dirty="0">
              <a:solidFill>
                <a:schemeClr val="bg1">
                  <a:lumMod val="50000"/>
                </a:schemeClr>
              </a:solidFill>
            </a:endParaRPr>
          </a:p>
          <a:p>
            <a:pPr>
              <a:spcAft>
                <a:spcPts val="0"/>
              </a:spcAft>
            </a:pPr>
            <a:endParaRPr lang="en-US" sz="2000" dirty="0">
              <a:solidFill>
                <a:schemeClr val="bg1">
                  <a:lumMod val="50000"/>
                </a:schemeClr>
              </a:solidFill>
            </a:endParaRPr>
          </a:p>
          <a:p>
            <a:pPr>
              <a:spcAft>
                <a:spcPts val="0"/>
              </a:spcAft>
            </a:pPr>
            <a:r>
              <a:rPr lang="en-US" sz="2000" dirty="0">
                <a:solidFill>
                  <a:schemeClr val="bg1">
                    <a:lumMod val="50000"/>
                  </a:schemeClr>
                </a:solidFill>
              </a:rPr>
              <a:t>Acquire accounts receivable software.</a:t>
            </a:r>
          </a:p>
          <a:p>
            <a:pPr>
              <a:spcAft>
                <a:spcPts val="0"/>
              </a:spcAft>
            </a:pPr>
            <a:endParaRPr lang="en-US" sz="2000" dirty="0">
              <a:solidFill>
                <a:schemeClr val="bg1">
                  <a:lumMod val="50000"/>
                </a:schemeClr>
              </a:solidFill>
            </a:endParaRPr>
          </a:p>
          <a:p>
            <a:pPr>
              <a:spcAft>
                <a:spcPts val="0"/>
              </a:spcAft>
            </a:pPr>
            <a:r>
              <a:rPr lang="en-US" sz="2000" dirty="0">
                <a:solidFill>
                  <a:schemeClr val="bg1">
                    <a:lumMod val="50000"/>
                  </a:schemeClr>
                </a:solidFill>
              </a:rPr>
              <a:t>Institute full-day kindergarten.</a:t>
            </a:r>
          </a:p>
        </p:txBody>
      </p:sp>
      <p:sp>
        <p:nvSpPr>
          <p:cNvPr id="11" name="Content Placeholder 10"/>
          <p:cNvSpPr>
            <a:spLocks noGrp="1"/>
          </p:cNvSpPr>
          <p:nvPr>
            <p:ph sz="half" idx="2"/>
          </p:nvPr>
        </p:nvSpPr>
        <p:spPr>
          <a:xfrm>
            <a:off x="4648200" y="1844400"/>
            <a:ext cx="4038600" cy="4525963"/>
          </a:xfrm>
        </p:spPr>
        <p:txBody>
          <a:bodyPr>
            <a:noAutofit/>
          </a:bodyPr>
          <a:lstStyle/>
          <a:p>
            <a:pPr>
              <a:spcAft>
                <a:spcPts val="0"/>
              </a:spcAft>
            </a:pPr>
            <a:r>
              <a:rPr lang="en-US" sz="2000" dirty="0">
                <a:solidFill>
                  <a:srgbClr val="7F7F7F"/>
                </a:solidFill>
              </a:rPr>
              <a:t>Reduce property crime 15%.</a:t>
            </a:r>
          </a:p>
          <a:p>
            <a:pPr marL="342900" lvl="1" indent="-342900">
              <a:spcBef>
                <a:spcPts val="600"/>
              </a:spcBef>
              <a:spcAft>
                <a:spcPts val="0"/>
              </a:spcAft>
              <a:buFont typeface="Wingdings" charset="2"/>
              <a:buChar char="u"/>
            </a:pPr>
            <a:endParaRPr lang="en-US" sz="2000" i="1" dirty="0">
              <a:solidFill>
                <a:srgbClr val="7F7F7F"/>
              </a:solidFill>
            </a:endParaRPr>
          </a:p>
          <a:p>
            <a:pPr marL="342900" lvl="1" indent="-342900">
              <a:spcBef>
                <a:spcPts val="600"/>
              </a:spcBef>
              <a:spcAft>
                <a:spcPts val="0"/>
              </a:spcAft>
              <a:buFont typeface="Arial"/>
              <a:buChar char="•"/>
            </a:pPr>
            <a:r>
              <a:rPr lang="en-US" sz="2000" i="1" dirty="0">
                <a:solidFill>
                  <a:srgbClr val="7F7F7F"/>
                </a:solidFill>
              </a:rPr>
              <a:t>By 2030, 70% or more of Amherst roads are rated good or better by the industry standard PCI index.</a:t>
            </a:r>
          </a:p>
          <a:p>
            <a:pPr marL="342900" lvl="1" indent="-342900">
              <a:spcBef>
                <a:spcPts val="600"/>
              </a:spcBef>
              <a:spcAft>
                <a:spcPts val="0"/>
              </a:spcAft>
              <a:buFont typeface="Arial"/>
              <a:buChar char="•"/>
            </a:pPr>
            <a:endParaRPr lang="en-US" sz="2000" dirty="0">
              <a:solidFill>
                <a:srgbClr val="7F7F7F"/>
              </a:solidFill>
            </a:endParaRPr>
          </a:p>
          <a:p>
            <a:pPr>
              <a:spcAft>
                <a:spcPts val="0"/>
              </a:spcAft>
            </a:pPr>
            <a:r>
              <a:rPr lang="en-US" sz="2000" dirty="0">
                <a:solidFill>
                  <a:srgbClr val="7F7F7F"/>
                </a:solidFill>
              </a:rPr>
              <a:t>Maintain a tax collection rate of greater than 94%.</a:t>
            </a:r>
          </a:p>
          <a:p>
            <a:pPr>
              <a:spcAft>
                <a:spcPts val="0"/>
              </a:spcAft>
            </a:pPr>
            <a:endParaRPr lang="en-US" sz="2000" dirty="0">
              <a:solidFill>
                <a:srgbClr val="7F7F7F"/>
              </a:solidFill>
            </a:endParaRPr>
          </a:p>
          <a:p>
            <a:pPr>
              <a:spcAft>
                <a:spcPts val="0"/>
              </a:spcAft>
            </a:pPr>
            <a:r>
              <a:rPr lang="en-US" sz="2000" dirty="0">
                <a:solidFill>
                  <a:srgbClr val="7F7F7F"/>
                </a:solidFill>
              </a:rPr>
              <a:t>Prepare children for success in the first grade.</a:t>
            </a:r>
          </a:p>
        </p:txBody>
      </p:sp>
      <p:sp>
        <p:nvSpPr>
          <p:cNvPr id="12" name="TextBox 11"/>
          <p:cNvSpPr txBox="1"/>
          <p:nvPr/>
        </p:nvSpPr>
        <p:spPr>
          <a:xfrm>
            <a:off x="1421107" y="1293877"/>
            <a:ext cx="1693333" cy="523220"/>
          </a:xfrm>
          <a:prstGeom prst="rect">
            <a:avLst/>
          </a:prstGeom>
          <a:noFill/>
        </p:spPr>
        <p:txBody>
          <a:bodyPr wrap="square" rtlCol="0">
            <a:spAutoFit/>
          </a:bodyPr>
          <a:lstStyle/>
          <a:p>
            <a:r>
              <a:rPr lang="en-US" sz="2800" dirty="0">
                <a:solidFill>
                  <a:srgbClr val="376092"/>
                </a:solidFill>
              </a:rPr>
              <a:t>Inputs</a:t>
            </a:r>
          </a:p>
        </p:txBody>
      </p:sp>
      <p:sp>
        <p:nvSpPr>
          <p:cNvPr id="13" name="TextBox 12"/>
          <p:cNvSpPr txBox="1"/>
          <p:nvPr/>
        </p:nvSpPr>
        <p:spPr>
          <a:xfrm>
            <a:off x="5516347" y="1293880"/>
            <a:ext cx="2353733" cy="523220"/>
          </a:xfrm>
          <a:prstGeom prst="rect">
            <a:avLst/>
          </a:prstGeom>
          <a:noFill/>
        </p:spPr>
        <p:txBody>
          <a:bodyPr wrap="square" rtlCol="0">
            <a:spAutoFit/>
          </a:bodyPr>
          <a:lstStyle/>
          <a:p>
            <a:r>
              <a:rPr lang="en-US" sz="2800" dirty="0">
                <a:solidFill>
                  <a:srgbClr val="376092"/>
                </a:solidFill>
              </a:rPr>
              <a:t>Outcomes</a:t>
            </a:r>
          </a:p>
        </p:txBody>
      </p:sp>
      <p:sp>
        <p:nvSpPr>
          <p:cNvPr id="7" name="TextBox 6"/>
          <p:cNvSpPr txBox="1"/>
          <p:nvPr/>
        </p:nvSpPr>
        <p:spPr>
          <a:xfrm>
            <a:off x="551857" y="5819221"/>
            <a:ext cx="8192685" cy="584776"/>
          </a:xfrm>
          <a:prstGeom prst="rect">
            <a:avLst/>
          </a:prstGeom>
          <a:noFill/>
          <a:ln w="28575" cmpd="sng">
            <a:solidFill>
              <a:srgbClr val="376092"/>
            </a:solidFill>
          </a:ln>
        </p:spPr>
        <p:txBody>
          <a:bodyPr wrap="square" rtlCol="0">
            <a:spAutoFit/>
          </a:bodyPr>
          <a:lstStyle/>
          <a:p>
            <a:pPr algn="ctr"/>
            <a:r>
              <a:rPr lang="en-US" sz="1600" i="1" dirty="0">
                <a:ln>
                  <a:solidFill>
                    <a:srgbClr val="376092"/>
                  </a:solidFill>
                </a:ln>
                <a:solidFill>
                  <a:srgbClr val="603B14"/>
                </a:solidFill>
              </a:rPr>
              <a:t>Typically, no single outcome conveys the whole story, so it is good to identify several outcomes from different perspectives to provide a clearer picture.</a:t>
            </a:r>
          </a:p>
        </p:txBody>
      </p:sp>
      <p:sp>
        <p:nvSpPr>
          <p:cNvPr id="8" name="Footer Placeholder 7"/>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Sound Strategic Plan</a:t>
            </a:r>
          </a:p>
        </p:txBody>
      </p:sp>
      <p:sp>
        <p:nvSpPr>
          <p:cNvPr id="3" name="Content Placeholder 2"/>
          <p:cNvSpPr>
            <a:spLocks noGrp="1"/>
          </p:cNvSpPr>
          <p:nvPr>
            <p:ph idx="1"/>
          </p:nvPr>
        </p:nvSpPr>
        <p:spPr>
          <a:xfrm>
            <a:off x="457200" y="1600200"/>
            <a:ext cx="8686800" cy="4525963"/>
          </a:xfrm>
        </p:spPr>
        <p:txBody>
          <a:bodyPr>
            <a:normAutofit/>
          </a:bodyPr>
          <a:lstStyle/>
          <a:p>
            <a:r>
              <a:rPr lang="en-US" sz="2600" b="1" dirty="0">
                <a:solidFill>
                  <a:schemeClr val="accent1">
                    <a:lumMod val="75000"/>
                  </a:schemeClr>
                </a:solidFill>
              </a:rPr>
              <a:t>Mission </a:t>
            </a:r>
            <a:r>
              <a:rPr lang="en-US" sz="2600" dirty="0"/>
              <a:t>– Why the organization exists (enduring purpose).</a:t>
            </a:r>
          </a:p>
          <a:p>
            <a:r>
              <a:rPr lang="en-US" sz="2600" b="1" dirty="0">
                <a:solidFill>
                  <a:srgbClr val="376092"/>
                </a:solidFill>
              </a:rPr>
              <a:t>Vision </a:t>
            </a:r>
            <a:r>
              <a:rPr lang="en-US" sz="2600" dirty="0"/>
              <a:t>– How the mission will be achieved over time. </a:t>
            </a:r>
          </a:p>
          <a:p>
            <a:r>
              <a:rPr lang="en-US" sz="2600" b="1" dirty="0">
                <a:solidFill>
                  <a:srgbClr val="376092"/>
                </a:solidFill>
              </a:rPr>
              <a:t>Outcomes </a:t>
            </a:r>
            <a:r>
              <a:rPr lang="en-US" sz="2600" dirty="0"/>
              <a:t>– Constituent-centered results to be achieved.</a:t>
            </a:r>
          </a:p>
          <a:p>
            <a:r>
              <a:rPr lang="en-US" sz="2600" b="1" dirty="0">
                <a:solidFill>
                  <a:srgbClr val="376092"/>
                </a:solidFill>
              </a:rPr>
              <a:t>Investments </a:t>
            </a:r>
            <a:r>
              <a:rPr lang="en-US" sz="2600" dirty="0"/>
              <a:t>– Initiatives/resources to achieve outcomes.</a:t>
            </a:r>
          </a:p>
          <a:p>
            <a:r>
              <a:rPr lang="en-US" sz="2600" b="1" dirty="0">
                <a:solidFill>
                  <a:srgbClr val="376092"/>
                </a:solidFill>
              </a:rPr>
              <a:t>Structures and Staffing </a:t>
            </a:r>
            <a:r>
              <a:rPr lang="en-US" sz="2600" dirty="0"/>
              <a:t>– How to organize to do work. </a:t>
            </a:r>
          </a:p>
          <a:p>
            <a:r>
              <a:rPr lang="en-US" sz="2600" b="1" dirty="0">
                <a:solidFill>
                  <a:srgbClr val="376092"/>
                </a:solidFill>
              </a:rPr>
              <a:t>Operations and Procedures </a:t>
            </a:r>
            <a:r>
              <a:rPr lang="en-US" sz="2600" dirty="0"/>
              <a:t>– Best practices. </a:t>
            </a:r>
          </a:p>
          <a:p>
            <a:r>
              <a:rPr lang="en-US" sz="2600" b="1" dirty="0">
                <a:solidFill>
                  <a:srgbClr val="376092"/>
                </a:solidFill>
              </a:rPr>
              <a:t>Schedule</a:t>
            </a:r>
            <a:r>
              <a:rPr lang="en-US" sz="2600" b="1" dirty="0"/>
              <a:t> </a:t>
            </a:r>
            <a:r>
              <a:rPr lang="en-US" sz="2600" dirty="0"/>
              <a:t>– Timeline to achieve planned outcomes.</a:t>
            </a:r>
          </a:p>
        </p:txBody>
      </p:sp>
      <p:sp>
        <p:nvSpPr>
          <p:cNvPr id="4" name="Footer Placeholder 3"/>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D31F-887B-E549-AE19-9BB397EEFD5E}"/>
              </a:ext>
            </a:extLst>
          </p:cNvPr>
          <p:cNvSpPr>
            <a:spLocks noGrp="1"/>
          </p:cNvSpPr>
          <p:nvPr>
            <p:ph type="title"/>
          </p:nvPr>
        </p:nvSpPr>
        <p:spPr/>
        <p:txBody>
          <a:bodyPr/>
          <a:lstStyle/>
          <a:p>
            <a:r>
              <a:rPr lang="en-US" dirty="0"/>
              <a:t>Quality of Life Factors</a:t>
            </a:r>
          </a:p>
        </p:txBody>
      </p:sp>
      <p:sp>
        <p:nvSpPr>
          <p:cNvPr id="3" name="Content Placeholder 2">
            <a:extLst>
              <a:ext uri="{FF2B5EF4-FFF2-40B4-BE49-F238E27FC236}">
                <a16:creationId xmlns:a16="http://schemas.microsoft.com/office/drawing/2014/main" id="{D19842F9-6AB1-ED46-8114-818433FD0EB9}"/>
              </a:ext>
            </a:extLst>
          </p:cNvPr>
          <p:cNvSpPr>
            <a:spLocks noGrp="1"/>
          </p:cNvSpPr>
          <p:nvPr>
            <p:ph idx="1"/>
          </p:nvPr>
        </p:nvSpPr>
        <p:spPr>
          <a:xfrm>
            <a:off x="628650" y="1825625"/>
            <a:ext cx="7886700" cy="4351338"/>
          </a:xfrm>
        </p:spPr>
        <p:txBody>
          <a:bodyPr>
            <a:normAutofit fontScale="70000" lnSpcReduction="20000"/>
          </a:bodyPr>
          <a:lstStyle/>
          <a:p>
            <a:pPr lvl="0"/>
            <a:r>
              <a:rPr lang="en-US" dirty="0"/>
              <a:t>Public health &amp; safety (Police, Fire, EMS)</a:t>
            </a:r>
          </a:p>
          <a:p>
            <a:r>
              <a:rPr lang="en-US" dirty="0"/>
              <a:t>Infrastructure, facilities and technology</a:t>
            </a:r>
          </a:p>
          <a:p>
            <a:pPr lvl="0"/>
            <a:r>
              <a:rPr lang="en-US" dirty="0"/>
              <a:t>Community/economic development</a:t>
            </a:r>
          </a:p>
          <a:p>
            <a:r>
              <a:rPr lang="en-US" dirty="0"/>
              <a:t>Financial condition/affordability</a:t>
            </a:r>
          </a:p>
          <a:p>
            <a:pPr lvl="0"/>
            <a:r>
              <a:rPr lang="en-US" dirty="0"/>
              <a:t>Environment/landscapes </a:t>
            </a:r>
          </a:p>
          <a:p>
            <a:pPr lvl="0"/>
            <a:r>
              <a:rPr lang="en-US" dirty="0"/>
              <a:t>Historic/heritage</a:t>
            </a:r>
          </a:p>
          <a:p>
            <a:pPr lvl="0"/>
            <a:r>
              <a:rPr lang="en-US" dirty="0"/>
              <a:t>Town character</a:t>
            </a:r>
          </a:p>
          <a:p>
            <a:pPr lvl="0"/>
            <a:r>
              <a:rPr lang="en-US" dirty="0"/>
              <a:t>Recreation</a:t>
            </a:r>
          </a:p>
          <a:p>
            <a:r>
              <a:rPr lang="en-US" dirty="0"/>
              <a:t>Housing</a:t>
            </a:r>
          </a:p>
          <a:p>
            <a:r>
              <a:rPr lang="en-US" dirty="0"/>
              <a:t>Schools</a:t>
            </a:r>
          </a:p>
          <a:p>
            <a:endParaRPr lang="en-US" dirty="0"/>
          </a:p>
        </p:txBody>
      </p:sp>
      <p:sp>
        <p:nvSpPr>
          <p:cNvPr id="4" name="Slide Number Placeholder 3">
            <a:extLst>
              <a:ext uri="{FF2B5EF4-FFF2-40B4-BE49-F238E27FC236}">
                <a16:creationId xmlns:a16="http://schemas.microsoft.com/office/drawing/2014/main" id="{271ADD80-D271-324A-9FD2-3187A5080F39}"/>
              </a:ext>
            </a:extLst>
          </p:cNvPr>
          <p:cNvSpPr>
            <a:spLocks noGrp="1"/>
          </p:cNvSpPr>
          <p:nvPr>
            <p:ph type="sldNum" sz="quarter" idx="12"/>
          </p:nvPr>
        </p:nvSpPr>
        <p:spPr/>
        <p:txBody>
          <a:bodyPr/>
          <a:lstStyle/>
          <a:p>
            <a:fld id="{86BD41AA-FF2D-2C45-AE44-DF8444F1D2EE}" type="slidenum">
              <a:rPr lang="en-US" smtClean="0"/>
              <a:pPr/>
              <a:t>17</a:t>
            </a:fld>
            <a:endParaRPr lang="en-US" dirty="0"/>
          </a:p>
        </p:txBody>
      </p:sp>
    </p:spTree>
    <p:extLst>
      <p:ext uri="{BB962C8B-B14F-4D97-AF65-F5344CB8AC3E}">
        <p14:creationId xmlns:p14="http://schemas.microsoft.com/office/powerpoint/2010/main" val="1418113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Hallmarks of This Approach</a:t>
            </a:r>
          </a:p>
        </p:txBody>
      </p:sp>
      <p:sp>
        <p:nvSpPr>
          <p:cNvPr id="3" name="Content Placeholder 2"/>
          <p:cNvSpPr>
            <a:spLocks noGrp="1"/>
          </p:cNvSpPr>
          <p:nvPr>
            <p:ph idx="1"/>
          </p:nvPr>
        </p:nvSpPr>
        <p:spPr/>
        <p:txBody>
          <a:bodyPr>
            <a:normAutofit fontScale="92500"/>
          </a:bodyPr>
          <a:lstStyle/>
          <a:p>
            <a:pPr marL="292100" indent="-292100"/>
            <a:r>
              <a:rPr lang="en-US" sz="2800" dirty="0"/>
              <a:t>Is rooted in </a:t>
            </a:r>
            <a:r>
              <a:rPr lang="en-US" sz="2800" dirty="0">
                <a:solidFill>
                  <a:schemeClr val="accent1">
                    <a:lumMod val="75000"/>
                  </a:schemeClr>
                </a:solidFill>
              </a:rPr>
              <a:t>meaningful data</a:t>
            </a:r>
            <a:r>
              <a:rPr lang="en-US" sz="2800" dirty="0"/>
              <a:t>.</a:t>
            </a:r>
          </a:p>
          <a:p>
            <a:pPr marL="292100" indent="-292100"/>
            <a:r>
              <a:rPr lang="en-US" sz="2800" dirty="0"/>
              <a:t>Is about </a:t>
            </a:r>
            <a:r>
              <a:rPr lang="en-US" sz="2800" dirty="0">
                <a:solidFill>
                  <a:srgbClr val="376092"/>
                </a:solidFill>
              </a:rPr>
              <a:t>strategic </a:t>
            </a:r>
            <a:r>
              <a:rPr lang="en-US" sz="2800" i="1" dirty="0">
                <a:solidFill>
                  <a:srgbClr val="376092"/>
                </a:solidFill>
              </a:rPr>
              <a:t>thinking</a:t>
            </a:r>
            <a:r>
              <a:rPr lang="en-US" sz="2800" i="1" dirty="0"/>
              <a:t>, </a:t>
            </a:r>
            <a:r>
              <a:rPr lang="en-US" sz="2800" dirty="0"/>
              <a:t>not just planning.</a:t>
            </a:r>
          </a:p>
          <a:p>
            <a:pPr marL="292100" indent="-292100"/>
            <a:r>
              <a:rPr lang="en-US" sz="2800" dirty="0"/>
              <a:t>Focuses on achieving </a:t>
            </a:r>
            <a:r>
              <a:rPr lang="en-US" sz="2800" dirty="0">
                <a:solidFill>
                  <a:schemeClr val="accent1">
                    <a:lumMod val="75000"/>
                  </a:schemeClr>
                </a:solidFill>
              </a:rPr>
              <a:t>outcomes</a:t>
            </a:r>
            <a:r>
              <a:rPr lang="en-US" sz="2800" dirty="0"/>
              <a:t> that </a:t>
            </a:r>
            <a:r>
              <a:rPr lang="en-US" sz="2800" dirty="0">
                <a:solidFill>
                  <a:schemeClr val="accent1">
                    <a:lumMod val="75000"/>
                  </a:schemeClr>
                </a:solidFill>
              </a:rPr>
              <a:t>benefit residents</a:t>
            </a:r>
            <a:r>
              <a:rPr lang="en-US" sz="2800" dirty="0"/>
              <a:t>.</a:t>
            </a:r>
          </a:p>
          <a:p>
            <a:pPr marL="292100" indent="-292100"/>
            <a:r>
              <a:rPr lang="en-US" sz="2800" dirty="0"/>
              <a:t>Reinforces the municipality’s </a:t>
            </a:r>
            <a:r>
              <a:rPr lang="en-US" sz="2800" dirty="0">
                <a:solidFill>
                  <a:srgbClr val="376092"/>
                </a:solidFill>
              </a:rPr>
              <a:t>culture and values</a:t>
            </a:r>
            <a:r>
              <a:rPr lang="en-US" sz="2800" dirty="0"/>
              <a:t>.</a:t>
            </a:r>
          </a:p>
          <a:p>
            <a:pPr marL="292100" indent="-292100"/>
            <a:r>
              <a:rPr lang="en-US" sz="2800" dirty="0"/>
              <a:t>Empowers all personnel to </a:t>
            </a:r>
            <a:r>
              <a:rPr lang="en-US" sz="2800" dirty="0">
                <a:solidFill>
                  <a:srgbClr val="376092"/>
                </a:solidFill>
              </a:rPr>
              <a:t>do their best</a:t>
            </a:r>
            <a:r>
              <a:rPr lang="en-US" sz="2800" dirty="0"/>
              <a:t>. </a:t>
            </a:r>
          </a:p>
          <a:p>
            <a:pPr marL="292100" indent="-292100"/>
            <a:r>
              <a:rPr lang="en-US" sz="2800" dirty="0">
                <a:solidFill>
                  <a:schemeClr val="bg1">
                    <a:lumMod val="50000"/>
                  </a:schemeClr>
                </a:solidFill>
              </a:rPr>
              <a:t>Links </a:t>
            </a:r>
            <a:r>
              <a:rPr lang="en-US" sz="2800" dirty="0"/>
              <a:t>the strategic with the </a:t>
            </a:r>
            <a:r>
              <a:rPr lang="en-US" sz="2800" dirty="0">
                <a:solidFill>
                  <a:srgbClr val="376092"/>
                </a:solidFill>
              </a:rPr>
              <a:t>operational and measurable.</a:t>
            </a:r>
          </a:p>
          <a:p>
            <a:pPr marL="292100" indent="-292100"/>
            <a:r>
              <a:rPr lang="en-US" sz="2800" dirty="0"/>
              <a:t>Is a repeatable process that communities can learn to </a:t>
            </a:r>
            <a:r>
              <a:rPr lang="en-US" sz="2800" dirty="0">
                <a:solidFill>
                  <a:schemeClr val="accent1">
                    <a:lumMod val="75000"/>
                  </a:schemeClr>
                </a:solidFill>
              </a:rPr>
              <a:t>do </a:t>
            </a:r>
            <a:r>
              <a:rPr lang="en-US" sz="2800" dirty="0">
                <a:solidFill>
                  <a:srgbClr val="376092"/>
                </a:solidFill>
              </a:rPr>
              <a:t>on their own</a:t>
            </a:r>
            <a:r>
              <a:rPr lang="en-US" sz="2800" dirty="0"/>
              <a:t>.</a:t>
            </a:r>
          </a:p>
          <a:p>
            <a:pPr>
              <a:buNone/>
            </a:pPr>
            <a:endParaRPr lang="en-US" dirty="0"/>
          </a:p>
        </p:txBody>
      </p:sp>
      <p:sp>
        <p:nvSpPr>
          <p:cNvPr id="5" name="Footer Placeholder 4"/>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1574535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406900"/>
            <a:ext cx="8398570" cy="1362075"/>
          </a:xfrm>
        </p:spPr>
        <p:txBody>
          <a:bodyPr>
            <a:normAutofit/>
          </a:bodyPr>
          <a:lstStyle/>
          <a:p>
            <a:pPr algn="ctr"/>
            <a:r>
              <a:rPr lang="en-US" dirty="0"/>
              <a:t>2. What amherst has achieved</a:t>
            </a:r>
          </a:p>
        </p:txBody>
      </p:sp>
      <p:sp>
        <p:nvSpPr>
          <p:cNvPr id="6" name="Text Placeholder 5"/>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BFDD-0E1E-9441-96D6-AFEE9DAF2839}"/>
              </a:ext>
            </a:extLst>
          </p:cNvPr>
          <p:cNvSpPr>
            <a:spLocks noGrp="1"/>
          </p:cNvSpPr>
          <p:nvPr>
            <p:ph type="title"/>
          </p:nvPr>
        </p:nvSpPr>
        <p:spPr/>
        <p:txBody>
          <a:bodyPr/>
          <a:lstStyle/>
          <a:p>
            <a:r>
              <a:rPr lang="en-US" dirty="0"/>
              <a:t>How Local Officials Are:</a:t>
            </a:r>
          </a:p>
        </p:txBody>
      </p:sp>
      <p:sp>
        <p:nvSpPr>
          <p:cNvPr id="3" name="Content Placeholder 2">
            <a:extLst>
              <a:ext uri="{FF2B5EF4-FFF2-40B4-BE49-F238E27FC236}">
                <a16:creationId xmlns:a16="http://schemas.microsoft.com/office/drawing/2014/main" id="{15D51041-D74B-954C-9F1D-C1755386539C}"/>
              </a:ext>
            </a:extLst>
          </p:cNvPr>
          <p:cNvSpPr>
            <a:spLocks noGrp="1"/>
          </p:cNvSpPr>
          <p:nvPr>
            <p:ph idx="1"/>
          </p:nvPr>
        </p:nvSpPr>
        <p:spPr/>
        <p:txBody>
          <a:bodyPr>
            <a:normAutofit/>
          </a:bodyPr>
          <a:lstStyle/>
          <a:p>
            <a:r>
              <a:rPr lang="en-US" dirty="0"/>
              <a:t>Setting smart priorities, </a:t>
            </a:r>
          </a:p>
          <a:p>
            <a:r>
              <a:rPr lang="en-US" dirty="0"/>
              <a:t>Make better decisions, </a:t>
            </a:r>
          </a:p>
          <a:p>
            <a:r>
              <a:rPr lang="en-US" dirty="0"/>
              <a:t>Building voter support, </a:t>
            </a:r>
          </a:p>
          <a:p>
            <a:r>
              <a:rPr lang="en-US" dirty="0"/>
              <a:t>Achieving resident-focused outcomes that their communities value</a:t>
            </a:r>
          </a:p>
          <a:p>
            <a:pPr marL="0" indent="0">
              <a:buNone/>
            </a:pPr>
            <a:r>
              <a:rPr lang="en-US" dirty="0"/>
              <a:t>All to intentionally create a desired future.</a:t>
            </a:r>
          </a:p>
          <a:p>
            <a:pPr marL="0" indent="0">
              <a:buNone/>
            </a:pPr>
            <a:endParaRPr lang="en-US" dirty="0"/>
          </a:p>
        </p:txBody>
      </p:sp>
      <p:sp>
        <p:nvSpPr>
          <p:cNvPr id="4" name="Footer Placeholder 3">
            <a:extLst>
              <a:ext uri="{FF2B5EF4-FFF2-40B4-BE49-F238E27FC236}">
                <a16:creationId xmlns:a16="http://schemas.microsoft.com/office/drawing/2014/main" id="{AD99128D-9BB4-ED42-BB3B-F7440DD6BC6C}"/>
              </a:ext>
            </a:extLst>
          </p:cNvPr>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1081932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Issues</a:t>
            </a:r>
          </a:p>
        </p:txBody>
      </p:sp>
      <p:sp>
        <p:nvSpPr>
          <p:cNvPr id="5" name="Content Placeholder 4"/>
          <p:cNvSpPr>
            <a:spLocks noGrp="1"/>
          </p:cNvSpPr>
          <p:nvPr>
            <p:ph idx="1"/>
          </p:nvPr>
        </p:nvSpPr>
        <p:spPr>
          <a:xfrm>
            <a:off x="457200" y="1600200"/>
            <a:ext cx="8031708" cy="4525963"/>
          </a:xfrm>
        </p:spPr>
        <p:txBody>
          <a:bodyPr>
            <a:normAutofit fontScale="85000" lnSpcReduction="20000"/>
          </a:bodyPr>
          <a:lstStyle/>
          <a:p>
            <a:r>
              <a:rPr lang="en-US" dirty="0"/>
              <a:t>In the five years prior to </a:t>
            </a:r>
            <a:r>
              <a:rPr lang="en-US" dirty="0">
                <a:solidFill>
                  <a:srgbClr val="7F7F7F"/>
                </a:solidFill>
              </a:rPr>
              <a:t>adopting strategic governance in 2013, Amherst had three default budgets.</a:t>
            </a:r>
          </a:p>
          <a:p>
            <a:r>
              <a:rPr lang="en-US" dirty="0">
                <a:solidFill>
                  <a:srgbClr val="7F7F7F"/>
                </a:solidFill>
              </a:rPr>
              <a:t>Why:</a:t>
            </a:r>
          </a:p>
          <a:p>
            <a:pPr lvl="1"/>
            <a:r>
              <a:rPr lang="en-US" dirty="0">
                <a:solidFill>
                  <a:srgbClr val="7F7F7F"/>
                </a:solidFill>
              </a:rPr>
              <a:t>No longer-term vision for the town (context)</a:t>
            </a:r>
          </a:p>
          <a:p>
            <a:pPr lvl="1"/>
            <a:r>
              <a:rPr lang="en-US" dirty="0">
                <a:solidFill>
                  <a:srgbClr val="7F7F7F"/>
                </a:solidFill>
              </a:rPr>
              <a:t>Lack of clearly defined issues and outcomes made justifying budgets difficult</a:t>
            </a:r>
          </a:p>
          <a:p>
            <a:pPr lvl="1"/>
            <a:r>
              <a:rPr lang="en-US" dirty="0">
                <a:solidFill>
                  <a:srgbClr val="7F7F7F"/>
                </a:solidFill>
              </a:rPr>
              <a:t>A “Let’s guess what the voters will give us” approach</a:t>
            </a:r>
          </a:p>
          <a:p>
            <a:pPr lvl="1"/>
            <a:r>
              <a:rPr lang="en-US" dirty="0"/>
              <a:t>A p</a:t>
            </a:r>
            <a:r>
              <a:rPr lang="en-US" dirty="0">
                <a:solidFill>
                  <a:srgbClr val="7F7F7F"/>
                </a:solidFill>
              </a:rPr>
              <a:t>erceived a lack of transparency</a:t>
            </a:r>
          </a:p>
          <a:p>
            <a:pPr lvl="1"/>
            <a:r>
              <a:rPr lang="en-US" dirty="0">
                <a:solidFill>
                  <a:srgbClr val="7F7F7F"/>
                </a:solidFill>
              </a:rPr>
              <a:t>Micro-management, rather than strategic governance, was the norm</a:t>
            </a:r>
          </a:p>
        </p:txBody>
      </p:sp>
      <p:sp>
        <p:nvSpPr>
          <p:cNvPr id="7" name="Footer Placeholder 6"/>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a:t>
            </a:r>
          </a:p>
        </p:txBody>
      </p:sp>
      <p:sp>
        <p:nvSpPr>
          <p:cNvPr id="3" name="Content Placeholder 2"/>
          <p:cNvSpPr>
            <a:spLocks noGrp="1"/>
          </p:cNvSpPr>
          <p:nvPr>
            <p:ph idx="1"/>
          </p:nvPr>
        </p:nvSpPr>
        <p:spPr>
          <a:xfrm>
            <a:off x="304800" y="1556730"/>
            <a:ext cx="8686800" cy="4525962"/>
          </a:xfrm>
        </p:spPr>
        <p:txBody>
          <a:bodyPr>
            <a:normAutofit/>
          </a:bodyPr>
          <a:lstStyle/>
          <a:p>
            <a:r>
              <a:rPr lang="en-US" sz="2800" dirty="0">
                <a:solidFill>
                  <a:srgbClr val="7F7F7F"/>
                </a:solidFill>
              </a:rPr>
              <a:t>The selectmen adopted strategic governance in April’13 </a:t>
            </a:r>
          </a:p>
          <a:p>
            <a:r>
              <a:rPr lang="en-US" sz="2800" dirty="0"/>
              <a:t>All t</a:t>
            </a:r>
            <a:r>
              <a:rPr lang="en-US" sz="2800" dirty="0">
                <a:solidFill>
                  <a:srgbClr val="7F7F7F"/>
                </a:solidFill>
              </a:rPr>
              <a:t>own departments</a:t>
            </a:r>
            <a:r>
              <a:rPr lang="en-US" sz="2800" dirty="0"/>
              <a:t> developed strategic plans in four months (May-August). (</a:t>
            </a:r>
            <a:r>
              <a:rPr lang="en-US" sz="2400" dirty="0">
                <a:solidFill>
                  <a:srgbClr val="7F7F7F"/>
                </a:solidFill>
              </a:rPr>
              <a:t>Fire, Police, EMS, DPW, Community Development, Recreation,</a:t>
            </a:r>
            <a:r>
              <a:rPr lang="en-US" sz="2400" dirty="0"/>
              <a:t> Library, </a:t>
            </a:r>
            <a:r>
              <a:rPr lang="en-US" sz="2400" dirty="0">
                <a:solidFill>
                  <a:srgbClr val="7F7F7F"/>
                </a:solidFill>
              </a:rPr>
              <a:t>Town Clerk, Administration, Tax, Finance) </a:t>
            </a:r>
          </a:p>
          <a:p>
            <a:r>
              <a:rPr lang="en-US" sz="2800" dirty="0"/>
              <a:t>They used strategic thinking as the basis for multi-year outcomes, initiatives, operational plans, and budgets.</a:t>
            </a:r>
          </a:p>
        </p:txBody>
      </p:sp>
      <p:sp>
        <p:nvSpPr>
          <p:cNvPr id="5" name="Footer Placeholder 4"/>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a:t>
            </a:r>
          </a:p>
        </p:txBody>
      </p:sp>
      <p:sp>
        <p:nvSpPr>
          <p:cNvPr id="3" name="Content Placeholder 2"/>
          <p:cNvSpPr>
            <a:spLocks noGrp="1"/>
          </p:cNvSpPr>
          <p:nvPr>
            <p:ph idx="1"/>
          </p:nvPr>
        </p:nvSpPr>
        <p:spPr>
          <a:xfrm>
            <a:off x="304800" y="1556730"/>
            <a:ext cx="8686800" cy="4525962"/>
          </a:xfrm>
        </p:spPr>
        <p:txBody>
          <a:bodyPr>
            <a:normAutofit fontScale="92500" lnSpcReduction="10000"/>
          </a:bodyPr>
          <a:lstStyle/>
          <a:p>
            <a:r>
              <a:rPr lang="en-US" sz="2800" dirty="0"/>
              <a:t>Departments presented their plans to the BOS in September 2013 and used their proposed 2014-15 annual operating plan/budget as the first plan year.</a:t>
            </a:r>
          </a:p>
          <a:p>
            <a:r>
              <a:rPr lang="en-US" sz="2800" dirty="0"/>
              <a:t>BOS u</a:t>
            </a:r>
            <a:r>
              <a:rPr lang="en-US" sz="2800" dirty="0">
                <a:solidFill>
                  <a:srgbClr val="7F7F7F"/>
                </a:solidFill>
              </a:rPr>
              <a:t>sed real-time tools to make tradeoffs, set priorities, and discuss impacts -- publicly.</a:t>
            </a:r>
          </a:p>
          <a:p>
            <a:r>
              <a:rPr lang="en-US" sz="2800" dirty="0">
                <a:solidFill>
                  <a:srgbClr val="7F7F7F"/>
                </a:solidFill>
              </a:rPr>
              <a:t>BOS communicated a lot with residents.</a:t>
            </a:r>
          </a:p>
          <a:p>
            <a:r>
              <a:rPr lang="en-US" sz="2800" dirty="0">
                <a:solidFill>
                  <a:srgbClr val="7F7F7F"/>
                </a:solidFill>
              </a:rPr>
              <a:t>Departments measured and reported progress towards key goals via quarterly departmental updates to the BOS.</a:t>
            </a:r>
          </a:p>
          <a:p>
            <a:r>
              <a:rPr lang="en-US" sz="2800" dirty="0"/>
              <a:t>All plans have been refreshed annually.</a:t>
            </a:r>
          </a:p>
          <a:p>
            <a:r>
              <a:rPr lang="en-US" sz="2800" dirty="0"/>
              <a:t>BOS has f</a:t>
            </a:r>
            <a:r>
              <a:rPr lang="en-US" sz="2800" dirty="0">
                <a:solidFill>
                  <a:srgbClr val="7F7F7F"/>
                </a:solidFill>
              </a:rPr>
              <a:t>ramed town-wide priorities and engaged citizens.</a:t>
            </a:r>
          </a:p>
        </p:txBody>
      </p:sp>
      <p:sp>
        <p:nvSpPr>
          <p:cNvPr id="5" name="Footer Placeholder 4"/>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67" y="0"/>
            <a:ext cx="9144000" cy="1417638"/>
          </a:xfrm>
        </p:spPr>
        <p:txBody>
          <a:bodyPr>
            <a:normAutofit fontScale="90000"/>
          </a:bodyPr>
          <a:lstStyle/>
          <a:p>
            <a:pPr algn="l"/>
            <a:r>
              <a:rPr lang="en-US" dirty="0"/>
              <a:t> </a:t>
            </a:r>
            <a:br>
              <a:rPr lang="en-US" dirty="0"/>
            </a:br>
            <a:r>
              <a:rPr lang="en-US" dirty="0"/>
              <a:t>Examples of DPW Strategic Outcomes</a:t>
            </a:r>
            <a:br>
              <a:rPr lang="en-US" dirty="0"/>
            </a:br>
            <a:endParaRPr lang="en-US" dirty="0"/>
          </a:p>
        </p:txBody>
      </p:sp>
      <p:sp>
        <p:nvSpPr>
          <p:cNvPr id="3" name="Content Placeholder 2"/>
          <p:cNvSpPr>
            <a:spLocks noGrp="1"/>
          </p:cNvSpPr>
          <p:nvPr>
            <p:ph idx="1"/>
          </p:nvPr>
        </p:nvSpPr>
        <p:spPr>
          <a:xfrm>
            <a:off x="0" y="1197040"/>
            <a:ext cx="9144000" cy="5410200"/>
          </a:xfrm>
        </p:spPr>
        <p:txBody>
          <a:bodyPr>
            <a:normAutofit fontScale="62500" lnSpcReduction="20000"/>
          </a:bodyPr>
          <a:lstStyle/>
          <a:p>
            <a:pPr lvl="0">
              <a:spcBef>
                <a:spcPts val="600"/>
              </a:spcBef>
              <a:spcAft>
                <a:spcPts val="600"/>
              </a:spcAft>
            </a:pPr>
            <a:r>
              <a:rPr lang="en-US" b="1" u="sng" dirty="0">
                <a:solidFill>
                  <a:schemeClr val="accent1">
                    <a:lumMod val="75000"/>
                  </a:schemeClr>
                </a:solidFill>
              </a:rPr>
              <a:t>Outcome #1: Roads</a:t>
            </a:r>
            <a:r>
              <a:rPr lang="en-US" sz="2900" b="1" u="sng" dirty="0">
                <a:solidFill>
                  <a:schemeClr val="accent1">
                    <a:lumMod val="75000"/>
                  </a:schemeClr>
                </a:solidFill>
              </a:rPr>
              <a:t>:</a:t>
            </a:r>
          </a:p>
          <a:p>
            <a:pPr lvl="1">
              <a:spcBef>
                <a:spcPts val="600"/>
              </a:spcBef>
              <a:spcAft>
                <a:spcPts val="600"/>
              </a:spcAft>
            </a:pPr>
            <a:r>
              <a:rPr lang="en-US" sz="2900" i="1" dirty="0"/>
              <a:t>70% or greater of Amherst roads are rated good according to industry standard (pavement condition index (PCI)) by 2030.    </a:t>
            </a:r>
            <a:endParaRPr lang="en-US" sz="2900" dirty="0"/>
          </a:p>
          <a:p>
            <a:pPr lvl="0">
              <a:spcBef>
                <a:spcPts val="600"/>
              </a:spcBef>
              <a:spcAft>
                <a:spcPts val="600"/>
              </a:spcAft>
            </a:pPr>
            <a:r>
              <a:rPr lang="en-US" b="1" u="sng" dirty="0">
                <a:solidFill>
                  <a:srgbClr val="376092"/>
                </a:solidFill>
              </a:rPr>
              <a:t>Outcome #2: Bridges</a:t>
            </a:r>
          </a:p>
          <a:p>
            <a:pPr lvl="1">
              <a:spcBef>
                <a:spcPts val="600"/>
              </a:spcBef>
              <a:spcAft>
                <a:spcPts val="600"/>
              </a:spcAft>
            </a:pPr>
            <a:r>
              <a:rPr lang="en-US" sz="2900" i="1" dirty="0">
                <a:solidFill>
                  <a:schemeClr val="bg1">
                    <a:lumMod val="50000"/>
                  </a:schemeClr>
                </a:solidFill>
              </a:rPr>
              <a:t>By 2025, all Amherst bridges/water crossings are built and maintained to last 50+ years.      </a:t>
            </a:r>
            <a:endParaRPr lang="en-US" sz="2900" u="sng" dirty="0">
              <a:solidFill>
                <a:schemeClr val="bg1">
                  <a:lumMod val="50000"/>
                </a:schemeClr>
              </a:solidFill>
            </a:endParaRPr>
          </a:p>
          <a:p>
            <a:pPr lvl="0">
              <a:spcBef>
                <a:spcPts val="600"/>
              </a:spcBef>
              <a:spcAft>
                <a:spcPts val="600"/>
              </a:spcAft>
            </a:pPr>
            <a:r>
              <a:rPr lang="en-US" b="1" u="sng" dirty="0">
                <a:solidFill>
                  <a:srgbClr val="376092"/>
                </a:solidFill>
              </a:rPr>
              <a:t>Outcome #3: Town Buildings</a:t>
            </a:r>
          </a:p>
          <a:p>
            <a:pPr lvl="1">
              <a:spcBef>
                <a:spcPts val="600"/>
              </a:spcBef>
              <a:spcAft>
                <a:spcPts val="600"/>
              </a:spcAft>
            </a:pPr>
            <a:r>
              <a:rPr lang="en-US" sz="2900" i="1" dirty="0">
                <a:solidFill>
                  <a:schemeClr val="bg1">
                    <a:lumMod val="50000"/>
                  </a:schemeClr>
                </a:solidFill>
              </a:rPr>
              <a:t>By 2025 all Amherst town buildings and outbuildings are functionally sound and compliant will all appropriate regulations and codes.  </a:t>
            </a:r>
          </a:p>
          <a:p>
            <a:pPr lvl="1">
              <a:spcBef>
                <a:spcPts val="600"/>
              </a:spcBef>
              <a:spcAft>
                <a:spcPts val="600"/>
              </a:spcAft>
            </a:pPr>
            <a:r>
              <a:rPr lang="en-US" sz="2900" i="1" dirty="0">
                <a:solidFill>
                  <a:schemeClr val="bg1">
                    <a:lumMod val="50000"/>
                  </a:schemeClr>
                </a:solidFill>
              </a:rPr>
              <a:t>Strategic analysis and proposal for all town buildings including DPW facilities is completed in FY18 by a multi-disciplinary group, including residents.    </a:t>
            </a:r>
            <a:endParaRPr lang="en-US" sz="2900" dirty="0">
              <a:solidFill>
                <a:schemeClr val="bg1">
                  <a:lumMod val="50000"/>
                </a:schemeClr>
              </a:solidFill>
            </a:endParaRPr>
          </a:p>
          <a:p>
            <a:pPr lvl="0">
              <a:spcBef>
                <a:spcPts val="600"/>
              </a:spcBef>
              <a:spcAft>
                <a:spcPts val="600"/>
              </a:spcAft>
            </a:pPr>
            <a:r>
              <a:rPr lang="en-US" b="1" u="sng" dirty="0">
                <a:solidFill>
                  <a:schemeClr val="accent1">
                    <a:lumMod val="75000"/>
                  </a:schemeClr>
                </a:solidFill>
              </a:rPr>
              <a:t>Outcome #4: DPW Management Systems</a:t>
            </a:r>
          </a:p>
          <a:p>
            <a:pPr lvl="1">
              <a:spcBef>
                <a:spcPts val="600"/>
              </a:spcBef>
              <a:spcAft>
                <a:spcPts val="600"/>
              </a:spcAft>
            </a:pPr>
            <a:r>
              <a:rPr lang="en-US" sz="2900" i="1" dirty="0"/>
              <a:t>By 2020, Amherst</a:t>
            </a:r>
            <a:r>
              <a:rPr lang="en-US" sz="2900" b="1" dirty="0"/>
              <a:t> </a:t>
            </a:r>
            <a:r>
              <a:rPr lang="en-US" sz="2900" i="1" dirty="0"/>
              <a:t>DPW will achieve work force productivity of 90%. </a:t>
            </a:r>
            <a:r>
              <a:rPr lang="en-US" sz="2900" dirty="0"/>
              <a:t> </a:t>
            </a:r>
          </a:p>
          <a:p>
            <a:pPr lvl="0">
              <a:spcBef>
                <a:spcPts val="600"/>
              </a:spcBef>
              <a:spcAft>
                <a:spcPts val="600"/>
              </a:spcAft>
            </a:pPr>
            <a:r>
              <a:rPr lang="en-US" b="1" u="sng" dirty="0">
                <a:solidFill>
                  <a:srgbClr val="376092"/>
                </a:solidFill>
              </a:rPr>
              <a:t>Outcome #5:  Stormwater</a:t>
            </a:r>
          </a:p>
          <a:p>
            <a:pPr lvl="1">
              <a:spcBef>
                <a:spcPts val="600"/>
              </a:spcBef>
              <a:spcAft>
                <a:spcPts val="600"/>
              </a:spcAft>
            </a:pPr>
            <a:r>
              <a:rPr lang="en-US" sz="2900" i="1" dirty="0">
                <a:solidFill>
                  <a:srgbClr val="7F7F7F"/>
                </a:solidFill>
              </a:rPr>
              <a:t>Amherst will continue to comply with evolving requirements of the Clean Water Act under the Municipal Separate Storm Sewer System permit issued by the EPA.</a:t>
            </a:r>
            <a:endParaRPr lang="en-US" sz="2900" dirty="0">
              <a:solidFill>
                <a:srgbClr val="7F7F7F"/>
              </a:solidFill>
            </a:endParaRPr>
          </a:p>
          <a:p>
            <a:pPr marL="0" indent="0">
              <a:buNone/>
            </a:pPr>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4240238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53753" y="447192"/>
            <a:ext cx="6932380" cy="461665"/>
          </a:xfrm>
          <a:prstGeom prst="rect">
            <a:avLst/>
          </a:prstGeom>
          <a:noFill/>
        </p:spPr>
        <p:txBody>
          <a:bodyPr wrap="square" rtlCol="0">
            <a:spAutoFit/>
          </a:bodyPr>
          <a:lstStyle/>
          <a:p>
            <a:pPr algn="ctr"/>
            <a:r>
              <a:rPr lang="en-US" sz="2400" b="1" dirty="0">
                <a:solidFill>
                  <a:schemeClr val="bg1">
                    <a:lumMod val="50000"/>
                  </a:schemeClr>
                </a:solidFill>
              </a:rPr>
              <a:t>Recreation Department Vision Dashboard</a:t>
            </a:r>
          </a:p>
        </p:txBody>
      </p:sp>
      <p:sp>
        <p:nvSpPr>
          <p:cNvPr id="2" name="TextBox 1"/>
          <p:cNvSpPr txBox="1"/>
          <p:nvPr/>
        </p:nvSpPr>
        <p:spPr>
          <a:xfrm>
            <a:off x="1187355" y="4435522"/>
            <a:ext cx="1801505" cy="369332"/>
          </a:xfrm>
          <a:prstGeom prst="rect">
            <a:avLst/>
          </a:prstGeom>
          <a:noFill/>
        </p:spPr>
        <p:txBody>
          <a:bodyPr wrap="square" rtlCol="0">
            <a:spAutoFit/>
          </a:bodyPr>
          <a:lstStyle/>
          <a:p>
            <a:r>
              <a:rPr lang="en-US" dirty="0"/>
              <a:t>Acarage</a:t>
            </a:r>
          </a:p>
        </p:txBody>
      </p:sp>
      <p:graphicFrame>
        <p:nvGraphicFramePr>
          <p:cNvPr id="7" name="Chart 6"/>
          <p:cNvGraphicFramePr>
            <a:graphicFrameLocks/>
          </p:cNvGraphicFramePr>
          <p:nvPr>
            <p:extLst/>
          </p:nvPr>
        </p:nvGraphicFramePr>
        <p:xfrm>
          <a:off x="302024" y="3927495"/>
          <a:ext cx="3767995" cy="26491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a:graphicFrameLocks/>
          </p:cNvGraphicFramePr>
          <p:nvPr>
            <p:extLst/>
          </p:nvPr>
        </p:nvGraphicFramePr>
        <p:xfrm>
          <a:off x="416691" y="901079"/>
          <a:ext cx="3653328" cy="29324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nvPr>
        </p:nvGraphicFramePr>
        <p:xfrm>
          <a:off x="4300754" y="3927495"/>
          <a:ext cx="4080617" cy="2649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nvPr>
        </p:nvGraphicFramePr>
        <p:xfrm>
          <a:off x="4300754" y="1027126"/>
          <a:ext cx="4080617" cy="2806367"/>
        </p:xfrm>
        <a:graphic>
          <a:graphicData uri="http://schemas.openxmlformats.org/drawingml/2006/chart">
            <c:chart xmlns:c="http://schemas.openxmlformats.org/drawingml/2006/chart" xmlns:r="http://schemas.openxmlformats.org/officeDocument/2006/relationships" r:id="rId5"/>
          </a:graphicData>
        </a:graphic>
      </p:graphicFrame>
      <p:sp>
        <p:nvSpPr>
          <p:cNvPr id="19" name="Rectangle 18"/>
          <p:cNvSpPr/>
          <p:nvPr/>
        </p:nvSpPr>
        <p:spPr>
          <a:xfrm>
            <a:off x="302024" y="908857"/>
            <a:ext cx="8283176" cy="5667835"/>
          </a:xfrm>
          <a:prstGeom prst="rect">
            <a:avLst/>
          </a:prstGeom>
          <a:noFill/>
          <a:ln w="28575" cap="flat" cmpd="sng" algn="ctr">
            <a:solidFill>
              <a:srgbClr val="37609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Footer Placeholder 8"/>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3539138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358"/>
            <a:ext cx="8229600" cy="1143000"/>
          </a:xfrm>
        </p:spPr>
        <p:txBody>
          <a:bodyPr/>
          <a:lstStyle/>
          <a:p>
            <a:r>
              <a:rPr lang="en-US" dirty="0"/>
              <a:t>Tax Department Vision Dashboard</a:t>
            </a:r>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01752" y="1298449"/>
            <a:ext cx="4170680" cy="256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744720" y="1298449"/>
            <a:ext cx="4161241" cy="256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74640" y="1292377"/>
            <a:ext cx="2834640" cy="276999"/>
          </a:xfrm>
          <a:prstGeom prst="rect">
            <a:avLst/>
          </a:prstGeom>
          <a:noFill/>
        </p:spPr>
        <p:txBody>
          <a:bodyPr wrap="square" rtlCol="0">
            <a:spAutoFit/>
          </a:bodyPr>
          <a:lstStyle/>
          <a:p>
            <a:r>
              <a:rPr lang="en-US" sz="1200" b="1" dirty="0"/>
              <a:t>TAX LIENS – DOWNWARD TREND</a:t>
            </a: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81" y="3999491"/>
            <a:ext cx="4070651" cy="257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0826" y="3936767"/>
            <a:ext cx="3972560" cy="276999"/>
          </a:xfrm>
          <a:prstGeom prst="rect">
            <a:avLst/>
          </a:prstGeom>
          <a:noFill/>
        </p:spPr>
        <p:txBody>
          <a:bodyPr wrap="square" rtlCol="0">
            <a:spAutoFit/>
          </a:bodyPr>
          <a:lstStyle/>
          <a:p>
            <a:r>
              <a:rPr lang="en-US" sz="1200" b="1" dirty="0"/>
              <a:t>      DRA - COEFICIENT OF DISPERSION RATING</a:t>
            </a:r>
          </a:p>
        </p:txBody>
      </p:sp>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4720" y="3999561"/>
            <a:ext cx="4161241" cy="252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51958" y="3925758"/>
            <a:ext cx="3546763" cy="276999"/>
          </a:xfrm>
          <a:prstGeom prst="rect">
            <a:avLst/>
          </a:prstGeom>
          <a:noFill/>
        </p:spPr>
        <p:txBody>
          <a:bodyPr wrap="square" rtlCol="0">
            <a:spAutoFit/>
          </a:bodyPr>
          <a:lstStyle/>
          <a:p>
            <a:r>
              <a:rPr lang="en-US" sz="1200" b="1" dirty="0"/>
              <a:t>CYCLICAL REVIEW OF ASSESSMENT DATA</a:t>
            </a:r>
          </a:p>
        </p:txBody>
      </p:sp>
      <p:sp>
        <p:nvSpPr>
          <p:cNvPr id="11" name="Rectangle 10"/>
          <p:cNvSpPr/>
          <p:nvPr/>
        </p:nvSpPr>
        <p:spPr>
          <a:xfrm>
            <a:off x="301752" y="1258511"/>
            <a:ext cx="8604209" cy="5317995"/>
          </a:xfrm>
          <a:prstGeom prst="rect">
            <a:avLst/>
          </a:prstGeom>
          <a:noFill/>
          <a:ln w="28575" cap="flat" cmpd="sng" algn="ctr">
            <a:solidFill>
              <a:srgbClr val="37609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Footer Placeholder 11"/>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363925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2655" y="1207899"/>
            <a:ext cx="8009469" cy="5175968"/>
          </a:xfrm>
          <a:prstGeom prst="rect">
            <a:avLst/>
          </a:prstGeom>
        </p:spPr>
      </p:pic>
      <p:sp>
        <p:nvSpPr>
          <p:cNvPr id="7" name="Title 6"/>
          <p:cNvSpPr>
            <a:spLocks noGrp="1"/>
          </p:cNvSpPr>
          <p:nvPr>
            <p:ph type="title"/>
          </p:nvPr>
        </p:nvSpPr>
        <p:spPr>
          <a:xfrm>
            <a:off x="457200" y="193238"/>
            <a:ext cx="8229600" cy="1143000"/>
          </a:xfrm>
        </p:spPr>
        <p:txBody>
          <a:bodyPr/>
          <a:lstStyle/>
          <a:p>
            <a:r>
              <a:rPr lang="en-US" dirty="0"/>
              <a:t>Police Dept. Vision Dashboard</a:t>
            </a:r>
          </a:p>
        </p:txBody>
      </p:sp>
      <p:sp>
        <p:nvSpPr>
          <p:cNvPr id="5" name="Footer Placeholder 4"/>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4010223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A4636B-1EEE-A641-B4C1-C7AEE850A2CD}"/>
              </a:ext>
            </a:extLst>
          </p:cNvPr>
          <p:cNvSpPr>
            <a:spLocks noGrp="1"/>
          </p:cNvSpPr>
          <p:nvPr>
            <p:ph type="title"/>
          </p:nvPr>
        </p:nvSpPr>
        <p:spPr>
          <a:xfrm>
            <a:off x="722313" y="2550782"/>
            <a:ext cx="7998606" cy="1362075"/>
          </a:xfrm>
        </p:spPr>
        <p:txBody>
          <a:bodyPr/>
          <a:lstStyle/>
          <a:p>
            <a:r>
              <a:rPr lang="en-US" dirty="0"/>
              <a:t>See All Amherst Strategic Plans</a:t>
            </a:r>
          </a:p>
        </p:txBody>
      </p:sp>
      <p:sp>
        <p:nvSpPr>
          <p:cNvPr id="5" name="Text Placeholder 4">
            <a:extLst>
              <a:ext uri="{FF2B5EF4-FFF2-40B4-BE49-F238E27FC236}">
                <a16:creationId xmlns:a16="http://schemas.microsoft.com/office/drawing/2014/main" id="{94AAFC1D-43E8-7443-BB7C-A62AFF85BB0C}"/>
              </a:ext>
            </a:extLst>
          </p:cNvPr>
          <p:cNvSpPr>
            <a:spLocks noGrp="1"/>
          </p:cNvSpPr>
          <p:nvPr>
            <p:ph type="body" idx="1"/>
          </p:nvPr>
        </p:nvSpPr>
        <p:spPr>
          <a:xfrm>
            <a:off x="872441" y="3411925"/>
            <a:ext cx="7493639" cy="653773"/>
          </a:xfrm>
        </p:spPr>
        <p:txBody>
          <a:bodyPr>
            <a:normAutofit fontScale="92500" lnSpcReduction="20000"/>
          </a:bodyPr>
          <a:lstStyle/>
          <a:p>
            <a:r>
              <a:rPr lang="en-US" sz="2400" dirty="0"/>
              <a:t>https://</a:t>
            </a:r>
            <a:r>
              <a:rPr lang="en-US" sz="2400" dirty="0" err="1"/>
              <a:t>www.amherstnh.gov</a:t>
            </a:r>
            <a:r>
              <a:rPr lang="en-US" sz="2400" dirty="0"/>
              <a:t>/board-selectmen/pages/strategic-planning-budget-process</a:t>
            </a:r>
          </a:p>
        </p:txBody>
      </p:sp>
      <p:sp>
        <p:nvSpPr>
          <p:cNvPr id="3" name="Footer Placeholder 2">
            <a:extLst>
              <a:ext uri="{FF2B5EF4-FFF2-40B4-BE49-F238E27FC236}">
                <a16:creationId xmlns:a16="http://schemas.microsoft.com/office/drawing/2014/main" id="{BC46C2C1-F152-1F47-9396-B37294CD86C1}"/>
              </a:ext>
            </a:extLst>
          </p:cNvPr>
          <p:cNvSpPr>
            <a:spLocks noGrp="1"/>
          </p:cNvSpPr>
          <p:nvPr>
            <p:ph type="ftr" sz="quarter" idx="11"/>
          </p:nvPr>
        </p:nvSpPr>
        <p:spPr/>
        <p:txBody>
          <a:bodyPr/>
          <a:lstStyle/>
          <a:p>
            <a:r>
              <a:rPr lang="en-US"/>
              <a:t>© 2017 Center for Strategic Governance </a:t>
            </a:r>
            <a:endParaRPr lang="en-US" dirty="0"/>
          </a:p>
        </p:txBody>
      </p:sp>
    </p:spTree>
    <p:extLst>
      <p:ext uri="{BB962C8B-B14F-4D97-AF65-F5344CB8AC3E}">
        <p14:creationId xmlns:p14="http://schemas.microsoft.com/office/powerpoint/2010/main" val="3642930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Budgeting</a:t>
            </a:r>
          </a:p>
        </p:txBody>
      </p:sp>
      <p:pic>
        <p:nvPicPr>
          <p:cNvPr id="3" name="Picture 2"/>
          <p:cNvPicPr>
            <a:picLocks noChangeAspect="1"/>
          </p:cNvPicPr>
          <p:nvPr/>
        </p:nvPicPr>
        <p:blipFill>
          <a:blip r:embed="rId2"/>
          <a:stretch>
            <a:fillRect/>
          </a:stretch>
        </p:blipFill>
        <p:spPr>
          <a:xfrm>
            <a:off x="67732" y="1625595"/>
            <a:ext cx="8988552" cy="3853327"/>
          </a:xfrm>
          <a:prstGeom prst="rect">
            <a:avLst/>
          </a:prstGeom>
        </p:spPr>
      </p:pic>
      <p:sp>
        <p:nvSpPr>
          <p:cNvPr id="4" name="TextBox 3"/>
          <p:cNvSpPr txBox="1"/>
          <p:nvPr/>
        </p:nvSpPr>
        <p:spPr>
          <a:xfrm>
            <a:off x="609600" y="5671300"/>
            <a:ext cx="8009467" cy="584776"/>
          </a:xfrm>
          <a:prstGeom prst="rect">
            <a:avLst/>
          </a:prstGeom>
          <a:noFill/>
          <a:ln>
            <a:solidFill>
              <a:srgbClr val="376092"/>
            </a:solidFill>
          </a:ln>
        </p:spPr>
        <p:txBody>
          <a:bodyPr wrap="square" rtlCol="0">
            <a:spAutoFit/>
          </a:bodyPr>
          <a:lstStyle/>
          <a:p>
            <a:pPr algn="ctr"/>
            <a:r>
              <a:rPr lang="en-US" sz="1600" dirty="0">
                <a:solidFill>
                  <a:srgbClr val="376092"/>
                </a:solidFill>
              </a:rPr>
              <a:t>With specialized tools, government officials can assess in real time the impact of combinations of proposed strategic initiatives.</a:t>
            </a:r>
          </a:p>
        </p:txBody>
      </p:sp>
      <p:sp>
        <p:nvSpPr>
          <p:cNvPr id="6" name="Footer Placeholder 5"/>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410092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Real-Time Tax Impact Analysis</a:t>
            </a:r>
          </a:p>
        </p:txBody>
      </p:sp>
      <p:pic>
        <p:nvPicPr>
          <p:cNvPr id="4" name="Picture 3"/>
          <p:cNvPicPr>
            <a:picLocks noChangeAspect="1"/>
          </p:cNvPicPr>
          <p:nvPr/>
        </p:nvPicPr>
        <p:blipFill>
          <a:blip r:embed="rId2"/>
          <a:stretch>
            <a:fillRect/>
          </a:stretch>
        </p:blipFill>
        <p:spPr>
          <a:xfrm>
            <a:off x="410728" y="1507066"/>
            <a:ext cx="8577824" cy="4709583"/>
          </a:xfrm>
          <a:prstGeom prst="rect">
            <a:avLst/>
          </a:prstGeom>
        </p:spPr>
      </p:pic>
      <p:sp>
        <p:nvSpPr>
          <p:cNvPr id="6" name="Footer Placeholder 5"/>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2651016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Financial Perspective</a:t>
            </a:r>
          </a:p>
        </p:txBody>
      </p:sp>
      <p:sp>
        <p:nvSpPr>
          <p:cNvPr id="6" name="Content Placeholder 5"/>
          <p:cNvSpPr>
            <a:spLocks noGrp="1"/>
          </p:cNvSpPr>
          <p:nvPr>
            <p:ph idx="1"/>
          </p:nvPr>
        </p:nvSpPr>
        <p:spPr/>
        <p:txBody>
          <a:bodyPr>
            <a:normAutofit/>
          </a:bodyPr>
          <a:lstStyle/>
          <a:p>
            <a:r>
              <a:rPr lang="en-US" dirty="0"/>
              <a:t>NH residents spend $3 billion a year in taxes.</a:t>
            </a:r>
          </a:p>
          <a:p>
            <a:pPr lvl="1">
              <a:buSzPct val="80000"/>
              <a:buFont typeface="Wingdings" pitchFamily="2" charset="2"/>
              <a:buChar char="§"/>
            </a:pPr>
            <a:r>
              <a:rPr lang="en-US" dirty="0"/>
              <a:t>$1 billion for municipal government</a:t>
            </a:r>
          </a:p>
          <a:p>
            <a:pPr lvl="1">
              <a:buSzPct val="80000"/>
              <a:buFont typeface="Wingdings" pitchFamily="2" charset="2"/>
              <a:buChar char="§"/>
            </a:pPr>
            <a:r>
              <a:rPr lang="en-US" dirty="0"/>
              <a:t>$2 billion for schools</a:t>
            </a:r>
          </a:p>
          <a:p>
            <a:r>
              <a:rPr lang="en-US" dirty="0"/>
              <a:t>Strategic governance can help ensure that those dollars are being spent wisely -- or saved -- to deliver excellent value and outcomes for taxpayers.</a:t>
            </a:r>
          </a:p>
          <a:p>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2408748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Impact</a:t>
            </a:r>
          </a:p>
        </p:txBody>
      </p:sp>
      <p:sp>
        <p:nvSpPr>
          <p:cNvPr id="3" name="Content Placeholder 2"/>
          <p:cNvSpPr>
            <a:spLocks noGrp="1"/>
          </p:cNvSpPr>
          <p:nvPr>
            <p:ph idx="1"/>
          </p:nvPr>
        </p:nvSpPr>
        <p:spPr>
          <a:xfrm>
            <a:off x="152400" y="1475330"/>
            <a:ext cx="8839200" cy="4999030"/>
          </a:xfrm>
        </p:spPr>
        <p:txBody>
          <a:bodyPr>
            <a:noAutofit/>
          </a:bodyPr>
          <a:lstStyle/>
          <a:p>
            <a:r>
              <a:rPr lang="en-US" sz="2800" dirty="0">
                <a:solidFill>
                  <a:srgbClr val="7F7F7F"/>
                </a:solidFill>
              </a:rPr>
              <a:t>Since 2014, voters have passed </a:t>
            </a:r>
            <a:r>
              <a:rPr lang="en-US" sz="2800" i="1" dirty="0">
                <a:solidFill>
                  <a:srgbClr val="7F7F7F"/>
                </a:solidFill>
              </a:rPr>
              <a:t>all </a:t>
            </a:r>
            <a:r>
              <a:rPr lang="en-US" sz="2800" dirty="0">
                <a:solidFill>
                  <a:srgbClr val="7F7F7F"/>
                </a:solidFill>
              </a:rPr>
              <a:t>annual budgets by a wide margin. </a:t>
            </a:r>
          </a:p>
          <a:p>
            <a:r>
              <a:rPr lang="en-US" sz="2800" dirty="0"/>
              <a:t>Of the 83 articles proposed since 2014, voters have passed 82 (by a 3:1 to 7:1 margin).</a:t>
            </a:r>
          </a:p>
          <a:p>
            <a:r>
              <a:rPr lang="en-US" sz="2800" dirty="0">
                <a:solidFill>
                  <a:schemeClr val="bg1">
                    <a:lumMod val="50000"/>
                  </a:schemeClr>
                </a:solidFill>
              </a:rPr>
              <a:t>Amherst has been investing in town services while maintaining the 8</a:t>
            </a:r>
            <a:r>
              <a:rPr lang="en-US" sz="2800" baseline="30000" dirty="0">
                <a:solidFill>
                  <a:schemeClr val="bg1">
                    <a:lumMod val="50000"/>
                  </a:schemeClr>
                </a:solidFill>
              </a:rPr>
              <a:t>th</a:t>
            </a:r>
            <a:r>
              <a:rPr lang="en-US" sz="2800" dirty="0">
                <a:solidFill>
                  <a:schemeClr val="bg1">
                    <a:lumMod val="50000"/>
                  </a:schemeClr>
                </a:solidFill>
              </a:rPr>
              <a:t> </a:t>
            </a:r>
            <a:r>
              <a:rPr lang="en-US" sz="2800" i="1" dirty="0">
                <a:solidFill>
                  <a:schemeClr val="bg1">
                    <a:lumMod val="50000"/>
                  </a:schemeClr>
                </a:solidFill>
              </a:rPr>
              <a:t>lowest </a:t>
            </a:r>
            <a:r>
              <a:rPr lang="en-US" sz="2800" dirty="0">
                <a:solidFill>
                  <a:schemeClr val="bg1">
                    <a:lumMod val="50000"/>
                  </a:schemeClr>
                </a:solidFill>
              </a:rPr>
              <a:t>municipal tax rate of all 31 Hillsborough County municipalities.</a:t>
            </a:r>
          </a:p>
          <a:p>
            <a:r>
              <a:rPr lang="en-US" sz="2800" dirty="0">
                <a:solidFill>
                  <a:schemeClr val="bg1">
                    <a:lumMod val="50000"/>
                  </a:schemeClr>
                </a:solidFill>
              </a:rPr>
              <a:t>This represents</a:t>
            </a:r>
            <a:r>
              <a:rPr lang="en-US" sz="2800" dirty="0"/>
              <a:t> an exceptional </a:t>
            </a:r>
            <a:r>
              <a:rPr lang="en-US" sz="2800" i="1" dirty="0"/>
              <a:t>value </a:t>
            </a:r>
            <a:r>
              <a:rPr lang="en-US" sz="2800" dirty="0"/>
              <a:t>for taxpayers.</a:t>
            </a:r>
          </a:p>
          <a:p>
            <a:r>
              <a:rPr lang="en-US" sz="2800" dirty="0">
                <a:solidFill>
                  <a:schemeClr val="bg1">
                    <a:lumMod val="50000"/>
                  </a:schemeClr>
                </a:solidFill>
              </a:rPr>
              <a:t>There is also alignment on what </a:t>
            </a:r>
            <a:r>
              <a:rPr lang="en-US" sz="2800" i="1" dirty="0">
                <a:solidFill>
                  <a:schemeClr val="bg1">
                    <a:lumMod val="50000"/>
                  </a:schemeClr>
                </a:solidFill>
              </a:rPr>
              <a:t>won’t</a:t>
            </a:r>
            <a:r>
              <a:rPr lang="en-US" sz="2800" dirty="0">
                <a:solidFill>
                  <a:schemeClr val="bg1">
                    <a:lumMod val="50000"/>
                  </a:schemeClr>
                </a:solidFill>
              </a:rPr>
              <a:t> be done.</a:t>
            </a:r>
          </a:p>
          <a:p>
            <a:endParaRPr lang="en-US" sz="2800" dirty="0"/>
          </a:p>
        </p:txBody>
      </p:sp>
      <p:sp>
        <p:nvSpPr>
          <p:cNvPr id="5" name="Footer Placeholder 4"/>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Impact</a:t>
            </a:r>
          </a:p>
        </p:txBody>
      </p:sp>
      <p:sp>
        <p:nvSpPr>
          <p:cNvPr id="3" name="Content Placeholder 2"/>
          <p:cNvSpPr>
            <a:spLocks noGrp="1"/>
          </p:cNvSpPr>
          <p:nvPr>
            <p:ph idx="1"/>
          </p:nvPr>
        </p:nvSpPr>
        <p:spPr>
          <a:xfrm>
            <a:off x="152399" y="1475330"/>
            <a:ext cx="9141725" cy="4999030"/>
          </a:xfrm>
        </p:spPr>
        <p:txBody>
          <a:bodyPr/>
          <a:lstStyle/>
          <a:p>
            <a:r>
              <a:rPr lang="en-US" dirty="0"/>
              <a:t>Residents feel the town officials are delivering excellent services. </a:t>
            </a:r>
          </a:p>
          <a:p>
            <a:r>
              <a:rPr lang="en-US" dirty="0"/>
              <a:t>Residents always:</a:t>
            </a:r>
          </a:p>
          <a:p>
            <a:pPr lvl="1"/>
            <a:r>
              <a:rPr lang="en-US" dirty="0"/>
              <a:t> Know where things stand,</a:t>
            </a:r>
          </a:p>
          <a:p>
            <a:pPr lvl="1"/>
            <a:r>
              <a:rPr lang="en-US" dirty="0"/>
              <a:t> See the underlying rationale for town decisions,</a:t>
            </a:r>
          </a:p>
          <a:p>
            <a:pPr lvl="1"/>
            <a:r>
              <a:rPr lang="en-US" dirty="0"/>
              <a:t>Engage in shaping the future they want for Amherst.</a:t>
            </a:r>
          </a:p>
          <a:p>
            <a:r>
              <a:rPr lang="en-US" dirty="0"/>
              <a:t>Other town committees, commissions, and boards have been adopting strategic governance.</a:t>
            </a:r>
          </a:p>
          <a:p>
            <a:endParaRPr lang="en-US" dirty="0"/>
          </a:p>
          <a:p>
            <a:pPr marL="0" indent="0">
              <a:buNone/>
            </a:pPr>
            <a:endParaRPr lang="en-US" dirty="0"/>
          </a:p>
          <a:p>
            <a:endParaRPr lang="en-US" dirty="0"/>
          </a:p>
        </p:txBody>
      </p:sp>
      <p:sp>
        <p:nvSpPr>
          <p:cNvPr id="5" name="Footer Placeholder 4"/>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D31F-887B-E549-AE19-9BB397EEFD5E}"/>
              </a:ext>
            </a:extLst>
          </p:cNvPr>
          <p:cNvSpPr>
            <a:spLocks noGrp="1"/>
          </p:cNvSpPr>
          <p:nvPr>
            <p:ph type="title"/>
          </p:nvPr>
        </p:nvSpPr>
        <p:spPr/>
        <p:txBody>
          <a:bodyPr/>
          <a:lstStyle/>
          <a:p>
            <a:r>
              <a:rPr lang="en-US" dirty="0"/>
              <a:t>Quality of Life Factors for Amherst</a:t>
            </a:r>
          </a:p>
        </p:txBody>
      </p:sp>
      <p:sp>
        <p:nvSpPr>
          <p:cNvPr id="3" name="Content Placeholder 2">
            <a:extLst>
              <a:ext uri="{FF2B5EF4-FFF2-40B4-BE49-F238E27FC236}">
                <a16:creationId xmlns:a16="http://schemas.microsoft.com/office/drawing/2014/main" id="{D19842F9-6AB1-ED46-8114-818433FD0EB9}"/>
              </a:ext>
            </a:extLst>
          </p:cNvPr>
          <p:cNvSpPr>
            <a:spLocks noGrp="1"/>
          </p:cNvSpPr>
          <p:nvPr>
            <p:ph idx="1"/>
          </p:nvPr>
        </p:nvSpPr>
        <p:spPr>
          <a:xfrm>
            <a:off x="628650" y="1825625"/>
            <a:ext cx="7886700" cy="4351338"/>
          </a:xfrm>
        </p:spPr>
        <p:txBody>
          <a:bodyPr>
            <a:normAutofit fontScale="70000" lnSpcReduction="20000"/>
          </a:bodyPr>
          <a:lstStyle/>
          <a:p>
            <a:pPr lvl="0"/>
            <a:r>
              <a:rPr lang="en-US" dirty="0"/>
              <a:t>Public health &amp; safety (Police, Fire, EMS)</a:t>
            </a:r>
          </a:p>
          <a:p>
            <a:r>
              <a:rPr lang="en-US" dirty="0"/>
              <a:t>Infrastructure, facilities and technology</a:t>
            </a:r>
          </a:p>
          <a:p>
            <a:pPr lvl="0"/>
            <a:r>
              <a:rPr lang="en-US" dirty="0"/>
              <a:t>Community/economic development</a:t>
            </a:r>
          </a:p>
          <a:p>
            <a:pPr lvl="0"/>
            <a:r>
              <a:rPr lang="en-US" dirty="0"/>
              <a:t>Environment/landscapes </a:t>
            </a:r>
          </a:p>
          <a:p>
            <a:pPr lvl="0"/>
            <a:r>
              <a:rPr lang="en-US" dirty="0"/>
              <a:t>Financial condition/affordability</a:t>
            </a:r>
          </a:p>
          <a:p>
            <a:pPr lvl="0"/>
            <a:r>
              <a:rPr lang="en-US" dirty="0"/>
              <a:t>Historic/heritage</a:t>
            </a:r>
          </a:p>
          <a:p>
            <a:pPr lvl="0"/>
            <a:r>
              <a:rPr lang="en-US" dirty="0"/>
              <a:t>Town character</a:t>
            </a:r>
          </a:p>
          <a:p>
            <a:pPr lvl="0"/>
            <a:r>
              <a:rPr lang="en-US" dirty="0"/>
              <a:t>Recreation</a:t>
            </a:r>
          </a:p>
          <a:p>
            <a:r>
              <a:rPr lang="en-US" dirty="0"/>
              <a:t>Housing</a:t>
            </a:r>
          </a:p>
          <a:p>
            <a:r>
              <a:rPr lang="en-US" dirty="0"/>
              <a:t>Schools</a:t>
            </a:r>
          </a:p>
          <a:p>
            <a:endParaRPr lang="en-US" dirty="0"/>
          </a:p>
        </p:txBody>
      </p:sp>
      <p:sp>
        <p:nvSpPr>
          <p:cNvPr id="4" name="Slide Number Placeholder 3">
            <a:extLst>
              <a:ext uri="{FF2B5EF4-FFF2-40B4-BE49-F238E27FC236}">
                <a16:creationId xmlns:a16="http://schemas.microsoft.com/office/drawing/2014/main" id="{271ADD80-D271-324A-9FD2-3187A5080F39}"/>
              </a:ext>
            </a:extLst>
          </p:cNvPr>
          <p:cNvSpPr>
            <a:spLocks noGrp="1"/>
          </p:cNvSpPr>
          <p:nvPr>
            <p:ph type="sldNum" sz="quarter" idx="12"/>
          </p:nvPr>
        </p:nvSpPr>
        <p:spPr/>
        <p:txBody>
          <a:bodyPr/>
          <a:lstStyle/>
          <a:p>
            <a:fld id="{86BD41AA-FF2D-2C45-AE44-DF8444F1D2EE}" type="slidenum">
              <a:rPr lang="en-US" smtClean="0"/>
              <a:pPr/>
              <a:t>32</a:t>
            </a:fld>
            <a:endParaRPr lang="en-US" dirty="0"/>
          </a:p>
        </p:txBody>
      </p:sp>
      <p:grpSp>
        <p:nvGrpSpPr>
          <p:cNvPr id="8" name="Group 7">
            <a:extLst>
              <a:ext uri="{FF2B5EF4-FFF2-40B4-BE49-F238E27FC236}">
                <a16:creationId xmlns:a16="http://schemas.microsoft.com/office/drawing/2014/main" id="{CE5C0434-7EB6-4D49-A442-C594D97F2DEA}"/>
              </a:ext>
            </a:extLst>
          </p:cNvPr>
          <p:cNvGrpSpPr/>
          <p:nvPr/>
        </p:nvGrpSpPr>
        <p:grpSpPr>
          <a:xfrm>
            <a:off x="2367978" y="2260600"/>
            <a:ext cx="5848922" cy="3656848"/>
            <a:chOff x="2367978" y="2260600"/>
            <a:chExt cx="5848922" cy="3656848"/>
          </a:xfrm>
        </p:grpSpPr>
        <p:grpSp>
          <p:nvGrpSpPr>
            <p:cNvPr id="7" name="Group 6">
              <a:extLst>
                <a:ext uri="{FF2B5EF4-FFF2-40B4-BE49-F238E27FC236}">
                  <a16:creationId xmlns:a16="http://schemas.microsoft.com/office/drawing/2014/main" id="{B063CA6A-F9E1-774B-9DA2-A451BE07B4E5}"/>
                </a:ext>
              </a:extLst>
            </p:cNvPr>
            <p:cNvGrpSpPr/>
            <p:nvPr/>
          </p:nvGrpSpPr>
          <p:grpSpPr>
            <a:xfrm>
              <a:off x="2406650" y="2260600"/>
              <a:ext cx="5810250" cy="3245136"/>
              <a:chOff x="2406650" y="2165064"/>
              <a:chExt cx="5810250" cy="3245136"/>
            </a:xfrm>
          </p:grpSpPr>
          <p:grpSp>
            <p:nvGrpSpPr>
              <p:cNvPr id="5" name="Group 4">
                <a:extLst>
                  <a:ext uri="{FF2B5EF4-FFF2-40B4-BE49-F238E27FC236}">
                    <a16:creationId xmlns:a16="http://schemas.microsoft.com/office/drawing/2014/main" id="{FF9158C8-A7D5-3941-B25D-03F8DEB98A13}"/>
                  </a:ext>
                </a:extLst>
              </p:cNvPr>
              <p:cNvGrpSpPr/>
              <p:nvPr/>
            </p:nvGrpSpPr>
            <p:grpSpPr>
              <a:xfrm>
                <a:off x="2406650" y="2165064"/>
                <a:ext cx="4988347" cy="3245136"/>
                <a:chOff x="2406650" y="2165064"/>
                <a:chExt cx="4988347" cy="3245136"/>
              </a:xfrm>
            </p:grpSpPr>
            <p:grpSp>
              <p:nvGrpSpPr>
                <p:cNvPr id="19" name="Group 18">
                  <a:extLst>
                    <a:ext uri="{FF2B5EF4-FFF2-40B4-BE49-F238E27FC236}">
                      <a16:creationId xmlns:a16="http://schemas.microsoft.com/office/drawing/2014/main" id="{1310D44F-1AEF-5D43-B745-D7815497ECF4}"/>
                    </a:ext>
                  </a:extLst>
                </p:cNvPr>
                <p:cNvGrpSpPr/>
                <p:nvPr/>
              </p:nvGrpSpPr>
              <p:grpSpPr>
                <a:xfrm>
                  <a:off x="2406650" y="2165064"/>
                  <a:ext cx="4988347" cy="3245136"/>
                  <a:chOff x="2406650" y="2165064"/>
                  <a:chExt cx="4988347" cy="3245136"/>
                </a:xfrm>
              </p:grpSpPr>
              <p:sp>
                <p:nvSpPr>
                  <p:cNvPr id="15" name="Left Arrow 14">
                    <a:extLst>
                      <a:ext uri="{FF2B5EF4-FFF2-40B4-BE49-F238E27FC236}">
                        <a16:creationId xmlns:a16="http://schemas.microsoft.com/office/drawing/2014/main" id="{FD2EDB0E-3227-B948-BF72-702B0CC3E467}"/>
                      </a:ext>
                    </a:extLst>
                  </p:cNvPr>
                  <p:cNvSpPr/>
                  <p:nvPr/>
                </p:nvSpPr>
                <p:spPr>
                  <a:xfrm>
                    <a:off x="6144047" y="2165064"/>
                    <a:ext cx="1250950" cy="3175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Arrow 15">
                    <a:extLst>
                      <a:ext uri="{FF2B5EF4-FFF2-40B4-BE49-F238E27FC236}">
                        <a16:creationId xmlns:a16="http://schemas.microsoft.com/office/drawing/2014/main" id="{091702F4-1193-FF41-9614-1FF3D141C6D4}"/>
                      </a:ext>
                    </a:extLst>
                  </p:cNvPr>
                  <p:cNvSpPr/>
                  <p:nvPr/>
                </p:nvSpPr>
                <p:spPr>
                  <a:xfrm>
                    <a:off x="5643062" y="2640652"/>
                    <a:ext cx="1250950" cy="3175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 Arrow 16">
                    <a:extLst>
                      <a:ext uri="{FF2B5EF4-FFF2-40B4-BE49-F238E27FC236}">
                        <a16:creationId xmlns:a16="http://schemas.microsoft.com/office/drawing/2014/main" id="{0C0AED1F-791C-294E-913D-C64BDED261C4}"/>
                      </a:ext>
                    </a:extLst>
                  </p:cNvPr>
                  <p:cNvSpPr/>
                  <p:nvPr/>
                </p:nvSpPr>
                <p:spPr>
                  <a:xfrm>
                    <a:off x="2406650" y="5092700"/>
                    <a:ext cx="1250950" cy="3175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Left Arrow 9">
                  <a:extLst>
                    <a:ext uri="{FF2B5EF4-FFF2-40B4-BE49-F238E27FC236}">
                      <a16:creationId xmlns:a16="http://schemas.microsoft.com/office/drawing/2014/main" id="{55CF6F43-6D69-AE48-86F6-4E69CCA1BEF3}"/>
                    </a:ext>
                  </a:extLst>
                </p:cNvPr>
                <p:cNvSpPr/>
                <p:nvPr/>
              </p:nvSpPr>
              <p:spPr>
                <a:xfrm>
                  <a:off x="5079477" y="3432175"/>
                  <a:ext cx="1250950" cy="3175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1E5225EA-EE2C-9544-B035-66C64DC71383}"/>
                  </a:ext>
                </a:extLst>
              </p:cNvPr>
              <p:cNvSpPr txBox="1"/>
              <p:nvPr/>
            </p:nvSpPr>
            <p:spPr>
              <a:xfrm>
                <a:off x="5676900" y="4209871"/>
                <a:ext cx="2540000" cy="830997"/>
              </a:xfrm>
              <a:prstGeom prst="rect">
                <a:avLst/>
              </a:prstGeom>
              <a:noFill/>
            </p:spPr>
            <p:txBody>
              <a:bodyPr wrap="square" rtlCol="0">
                <a:spAutoFit/>
              </a:bodyPr>
              <a:lstStyle/>
              <a:p>
                <a:r>
                  <a:rPr lang="en-US" sz="2400" dirty="0">
                    <a:solidFill>
                      <a:srgbClr val="FF0000"/>
                    </a:solidFill>
                  </a:rPr>
                  <a:t>2018-23 priority areas for the BOS </a:t>
                </a:r>
              </a:p>
            </p:txBody>
          </p:sp>
        </p:grpSp>
        <p:sp>
          <p:nvSpPr>
            <p:cNvPr id="13" name="Left Arrow 12">
              <a:extLst>
                <a:ext uri="{FF2B5EF4-FFF2-40B4-BE49-F238E27FC236}">
                  <a16:creationId xmlns:a16="http://schemas.microsoft.com/office/drawing/2014/main" id="{588D13A7-20E1-4945-829F-D9F4346CFEBC}"/>
                </a:ext>
              </a:extLst>
            </p:cNvPr>
            <p:cNvSpPr/>
            <p:nvPr/>
          </p:nvSpPr>
          <p:spPr>
            <a:xfrm>
              <a:off x="2367978" y="5599948"/>
              <a:ext cx="1250950" cy="317500"/>
            </a:xfrm>
            <a:prstGeom prst="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53724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 2017 Center for Strategic Governance </a:t>
            </a:r>
          </a:p>
        </p:txBody>
      </p:sp>
      <p:pic>
        <p:nvPicPr>
          <p:cNvPr id="7" name="Picture 6"/>
          <p:cNvPicPr>
            <a:picLocks noChangeAspect="1"/>
          </p:cNvPicPr>
          <p:nvPr/>
        </p:nvPicPr>
        <p:blipFill>
          <a:blip r:embed="rId2"/>
          <a:stretch>
            <a:fillRect/>
          </a:stretch>
        </p:blipFill>
        <p:spPr>
          <a:xfrm>
            <a:off x="62192" y="720072"/>
            <a:ext cx="6783854" cy="5972644"/>
          </a:xfrm>
          <a:prstGeom prst="rect">
            <a:avLst/>
          </a:prstGeom>
          <a:ln>
            <a:solidFill>
              <a:srgbClr val="376092"/>
            </a:solidFill>
          </a:ln>
        </p:spPr>
      </p:pic>
      <p:sp>
        <p:nvSpPr>
          <p:cNvPr id="11" name="TextBox 10"/>
          <p:cNvSpPr txBox="1"/>
          <p:nvPr/>
        </p:nvSpPr>
        <p:spPr>
          <a:xfrm>
            <a:off x="6846046" y="4242236"/>
            <a:ext cx="2264743" cy="523220"/>
          </a:xfrm>
          <a:prstGeom prst="rect">
            <a:avLst/>
          </a:prstGeom>
          <a:noFill/>
        </p:spPr>
        <p:txBody>
          <a:bodyPr wrap="square" rtlCol="0">
            <a:spAutoFit/>
          </a:bodyPr>
          <a:lstStyle/>
          <a:p>
            <a:r>
              <a:rPr lang="en-US" sz="2800" dirty="0">
                <a:solidFill>
                  <a:schemeClr val="accent1">
                    <a:lumMod val="75000"/>
                  </a:schemeClr>
                </a:solidFill>
              </a:rPr>
              <a:t>strat-gov.com</a:t>
            </a:r>
          </a:p>
        </p:txBody>
      </p:sp>
      <p:sp>
        <p:nvSpPr>
          <p:cNvPr id="6" name="Oval 5"/>
          <p:cNvSpPr/>
          <p:nvPr/>
        </p:nvSpPr>
        <p:spPr>
          <a:xfrm>
            <a:off x="4526395" y="1573497"/>
            <a:ext cx="810698" cy="716029"/>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967654" y="1215898"/>
            <a:ext cx="2088623" cy="2677656"/>
          </a:xfrm>
          <a:prstGeom prst="rect">
            <a:avLst/>
          </a:prstGeom>
          <a:noFill/>
        </p:spPr>
        <p:txBody>
          <a:bodyPr wrap="square" rtlCol="0">
            <a:spAutoFit/>
          </a:bodyPr>
          <a:lstStyle/>
          <a:p>
            <a:r>
              <a:rPr lang="en-US" sz="2800" dirty="0">
                <a:solidFill>
                  <a:srgbClr val="376092"/>
                </a:solidFill>
              </a:rPr>
              <a:t>See what Amherst officials think about strategic governance. </a:t>
            </a:r>
          </a:p>
        </p:txBody>
      </p:sp>
    </p:spTree>
    <p:extLst>
      <p:ext uri="{BB962C8B-B14F-4D97-AF65-F5344CB8AC3E}">
        <p14:creationId xmlns:p14="http://schemas.microsoft.com/office/powerpoint/2010/main" val="37149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406900"/>
            <a:ext cx="8398570" cy="1362075"/>
          </a:xfrm>
        </p:spPr>
        <p:txBody>
          <a:bodyPr>
            <a:normAutofit/>
          </a:bodyPr>
          <a:lstStyle/>
          <a:p>
            <a:r>
              <a:rPr lang="en-US" dirty="0"/>
              <a:t>3. Enfield NH: Adopting Strategic governance in 2018</a:t>
            </a:r>
          </a:p>
        </p:txBody>
      </p:sp>
      <p:sp>
        <p:nvSpPr>
          <p:cNvPr id="6" name="Text Placeholder 5"/>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1780161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p Of New Hampshire Cities And Towns Image Gallery Nh Towns"/>
          <p:cNvPicPr>
            <a:picLocks noChangeAspect="1" noChangeArrowheads="1"/>
          </p:cNvPicPr>
          <p:nvPr/>
        </p:nvPicPr>
        <p:blipFill>
          <a:blip r:embed="rId2" cstate="print"/>
          <a:srcRect/>
          <a:stretch>
            <a:fillRect/>
          </a:stretch>
        </p:blipFill>
        <p:spPr bwMode="auto">
          <a:xfrm>
            <a:off x="4800600" y="389467"/>
            <a:ext cx="3962400" cy="6163733"/>
          </a:xfrm>
          <a:prstGeom prst="rect">
            <a:avLst/>
          </a:prstGeom>
          <a:noFill/>
        </p:spPr>
      </p:pic>
      <p:sp>
        <p:nvSpPr>
          <p:cNvPr id="5" name="Title 1"/>
          <p:cNvSpPr txBox="1">
            <a:spLocks/>
          </p:cNvSpPr>
          <p:nvPr/>
        </p:nvSpPr>
        <p:spPr>
          <a:xfrm>
            <a:off x="228600" y="914400"/>
            <a:ext cx="4724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Where’s Enfield?</a:t>
            </a:r>
          </a:p>
        </p:txBody>
      </p:sp>
      <p:sp>
        <p:nvSpPr>
          <p:cNvPr id="6" name="Oval 5"/>
          <p:cNvSpPr>
            <a:spLocks noChangeAspect="1"/>
          </p:cNvSpPr>
          <p:nvPr/>
        </p:nvSpPr>
        <p:spPr>
          <a:xfrm>
            <a:off x="6044184" y="4191002"/>
            <a:ext cx="354786" cy="347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Map Of New Hampshire Cities And Towns Image Gallery Nh Towns"/>
          <p:cNvPicPr>
            <a:picLocks noChangeAspect="1" noChangeArrowheads="1"/>
          </p:cNvPicPr>
          <p:nvPr/>
        </p:nvPicPr>
        <p:blipFill>
          <a:blip r:embed="rId3" cstate="print"/>
          <a:srcRect/>
          <a:stretch>
            <a:fillRect/>
          </a:stretch>
        </p:blipFill>
        <p:spPr bwMode="auto">
          <a:xfrm>
            <a:off x="685799" y="3276600"/>
            <a:ext cx="3929743" cy="2895600"/>
          </a:xfrm>
          <a:prstGeom prst="rect">
            <a:avLst/>
          </a:prstGeom>
          <a:noFill/>
        </p:spPr>
      </p:pic>
      <p:sp>
        <p:nvSpPr>
          <p:cNvPr id="7" name="Oval 6"/>
          <p:cNvSpPr>
            <a:spLocks noChangeAspect="1"/>
          </p:cNvSpPr>
          <p:nvPr/>
        </p:nvSpPr>
        <p:spPr>
          <a:xfrm>
            <a:off x="1446245" y="5181600"/>
            <a:ext cx="915955" cy="897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a:stCxn id="7" idx="6"/>
          </p:cNvCxnSpPr>
          <p:nvPr/>
        </p:nvCxnSpPr>
        <p:spPr>
          <a:xfrm flipV="1">
            <a:off x="2362200" y="4419600"/>
            <a:ext cx="3733800" cy="12108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876800" y="1066800"/>
            <a:ext cx="20574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1232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367"/>
            <a:ext cx="8229600" cy="914400"/>
          </a:xfrm>
        </p:spPr>
        <p:txBody>
          <a:bodyPr>
            <a:normAutofit/>
          </a:bodyPr>
          <a:lstStyle/>
          <a:p>
            <a:r>
              <a:rPr lang="en-US" sz="3800" dirty="0"/>
              <a:t>Enfield – A Brief Overview (1 of 2)</a:t>
            </a:r>
          </a:p>
        </p:txBody>
      </p:sp>
      <p:sp>
        <p:nvSpPr>
          <p:cNvPr id="3" name="Content Placeholder 2"/>
          <p:cNvSpPr>
            <a:spLocks noGrp="1"/>
          </p:cNvSpPr>
          <p:nvPr>
            <p:ph idx="1"/>
          </p:nvPr>
        </p:nvSpPr>
        <p:spPr>
          <a:xfrm>
            <a:off x="457200" y="838200"/>
            <a:ext cx="8229600" cy="5943600"/>
          </a:xfrm>
        </p:spPr>
        <p:txBody>
          <a:bodyPr>
            <a:normAutofit/>
          </a:bodyPr>
          <a:lstStyle/>
          <a:p>
            <a:r>
              <a:rPr lang="en-US" sz="2600" dirty="0"/>
              <a:t>~ 4,600 permanent residents (population increases considerably during the summer months)</a:t>
            </a:r>
            <a:endParaRPr lang="en-US" sz="600" dirty="0"/>
          </a:p>
          <a:p>
            <a:r>
              <a:rPr lang="en-US" sz="2600" dirty="0"/>
              <a:t>Adjacent to Lebanon and Hanover (population centers)</a:t>
            </a:r>
            <a:endParaRPr lang="en-US" sz="600" dirty="0"/>
          </a:p>
          <a:p>
            <a:r>
              <a:rPr lang="en-US" sz="2600" dirty="0"/>
              <a:t>Assets include natural and cultural resource attractions</a:t>
            </a:r>
          </a:p>
          <a:p>
            <a:pPr lvl="1"/>
            <a:r>
              <a:rPr lang="en-US" sz="2200" dirty="0"/>
              <a:t>Mascoma Lake, Crystal Lake, 3,000+ acres of public land</a:t>
            </a:r>
          </a:p>
          <a:p>
            <a:pPr lvl="1"/>
            <a:r>
              <a:rPr lang="en-US" sz="2200" dirty="0"/>
              <a:t>Enfield Shaker Museum, Shrine of Our Lady of La Salette</a:t>
            </a:r>
          </a:p>
          <a:p>
            <a:pPr lvl="1"/>
            <a:r>
              <a:rPr lang="en-US" sz="2200" dirty="0"/>
              <a:t>Whaleback Mountain Ski Area, Montcalm Golf Club</a:t>
            </a:r>
            <a:endParaRPr lang="en-US" sz="600" dirty="0"/>
          </a:p>
          <a:p>
            <a:r>
              <a:rPr lang="en-US" sz="2600" dirty="0"/>
              <a:t>Close to Dartmouth College, Dartmouth-Hitchcock Medical Center, Northern Stage, shopping centers, etc.</a:t>
            </a:r>
          </a:p>
        </p:txBody>
      </p:sp>
      <p:pic>
        <p:nvPicPr>
          <p:cNvPr id="2052" name="Picture 4" descr="Aerial Mascoma Lake"/>
          <p:cNvPicPr>
            <a:picLocks noChangeAspect="1" noChangeArrowheads="1"/>
          </p:cNvPicPr>
          <p:nvPr/>
        </p:nvPicPr>
        <p:blipFill>
          <a:blip r:embed="rId2" cstate="print"/>
          <a:srcRect l="5682" r="4545"/>
          <a:stretch>
            <a:fillRect/>
          </a:stretch>
        </p:blipFill>
        <p:spPr bwMode="auto">
          <a:xfrm>
            <a:off x="0" y="5546605"/>
            <a:ext cx="6019800" cy="1311395"/>
          </a:xfrm>
          <a:prstGeom prst="rect">
            <a:avLst/>
          </a:prstGeom>
          <a:noFill/>
        </p:spPr>
      </p:pic>
      <p:pic>
        <p:nvPicPr>
          <p:cNvPr id="2054" name="Picture 6" descr="Image result for enfield nh"/>
          <p:cNvPicPr>
            <a:picLocks noChangeAspect="1" noChangeArrowheads="1"/>
          </p:cNvPicPr>
          <p:nvPr/>
        </p:nvPicPr>
        <p:blipFill>
          <a:blip r:embed="rId3" cstate="print"/>
          <a:srcRect/>
          <a:stretch>
            <a:fillRect/>
          </a:stretch>
        </p:blipFill>
        <p:spPr bwMode="auto">
          <a:xfrm>
            <a:off x="6127845" y="5282144"/>
            <a:ext cx="3016154" cy="1575856"/>
          </a:xfrm>
          <a:prstGeom prst="rect">
            <a:avLst/>
          </a:prstGeom>
          <a:noFill/>
        </p:spPr>
      </p:pic>
    </p:spTree>
    <p:extLst>
      <p:ext uri="{BB962C8B-B14F-4D97-AF65-F5344CB8AC3E}">
        <p14:creationId xmlns:p14="http://schemas.microsoft.com/office/powerpoint/2010/main" val="3841743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664"/>
            <a:ext cx="8229600" cy="914400"/>
          </a:xfrm>
        </p:spPr>
        <p:txBody>
          <a:bodyPr>
            <a:normAutofit/>
          </a:bodyPr>
          <a:lstStyle/>
          <a:p>
            <a:r>
              <a:rPr lang="en-US" sz="3800" dirty="0"/>
              <a:t>Enfield – A Brief Overview (2 of 2)</a:t>
            </a:r>
          </a:p>
        </p:txBody>
      </p:sp>
      <p:sp>
        <p:nvSpPr>
          <p:cNvPr id="3" name="Content Placeholder 2"/>
          <p:cNvSpPr>
            <a:spLocks noGrp="1"/>
          </p:cNvSpPr>
          <p:nvPr>
            <p:ph idx="1"/>
          </p:nvPr>
        </p:nvSpPr>
        <p:spPr>
          <a:xfrm>
            <a:off x="457200" y="1023584"/>
            <a:ext cx="8229600" cy="5715000"/>
          </a:xfrm>
        </p:spPr>
        <p:txBody>
          <a:bodyPr>
            <a:normAutofit fontScale="92500" lnSpcReduction="10000"/>
          </a:bodyPr>
          <a:lstStyle/>
          <a:p>
            <a:r>
              <a:rPr lang="en-US" sz="2600" dirty="0"/>
              <a:t>Roughly $6.5 million annual operating budget</a:t>
            </a:r>
          </a:p>
          <a:p>
            <a:r>
              <a:rPr lang="en-US" sz="2600" dirty="0"/>
              <a:t>35+/- FT employees; 30-40 PT &amp; seasonal employees</a:t>
            </a:r>
          </a:p>
          <a:p>
            <a:endParaRPr lang="en-US" sz="600" dirty="0"/>
          </a:p>
          <a:p>
            <a:pPr>
              <a:buNone/>
            </a:pPr>
            <a:r>
              <a:rPr lang="en-US" sz="2600" b="1" dirty="0"/>
              <a:t>	</a:t>
            </a:r>
            <a:r>
              <a:rPr lang="en-US" sz="2600" b="1" u="sng" dirty="0"/>
              <a:t>Form of Government</a:t>
            </a:r>
          </a:p>
          <a:p>
            <a:r>
              <a:rPr lang="en-US" sz="2600" dirty="0"/>
              <a:t>Representative Town Meeting (although Enfield was an SB2 Town for three years in the early 2000s)</a:t>
            </a:r>
          </a:p>
          <a:p>
            <a:pPr lvl="1"/>
            <a:r>
              <a:rPr lang="en-US" sz="2200" dirty="0"/>
              <a:t>Town Meeting = Legislative Body</a:t>
            </a:r>
          </a:p>
          <a:p>
            <a:r>
              <a:rPr lang="en-US" sz="2600" dirty="0"/>
              <a:t>Governing Body = 3-Member Board of Selectmen</a:t>
            </a:r>
          </a:p>
          <a:p>
            <a:r>
              <a:rPr lang="en-US" sz="2600" dirty="0"/>
              <a:t>Town Manager (RSA 37)</a:t>
            </a:r>
          </a:p>
          <a:p>
            <a:pPr lvl="1"/>
            <a:r>
              <a:rPr lang="en-US" sz="2200" dirty="0"/>
              <a:t>Town Manager is the administrative head of all municipal departments and responsible for their efficient administration</a:t>
            </a:r>
          </a:p>
          <a:p>
            <a:pPr lvl="1"/>
            <a:r>
              <a:rPr lang="en-US" sz="2200" dirty="0"/>
              <a:t>Town Manager is the hiring authority and signs contracts</a:t>
            </a:r>
          </a:p>
          <a:p>
            <a:pPr lvl="1"/>
            <a:r>
              <a:rPr lang="en-US" sz="2200" dirty="0"/>
              <a:t>Town Manager reports to and is appointed by the BOS</a:t>
            </a:r>
          </a:p>
        </p:txBody>
      </p:sp>
    </p:spTree>
    <p:extLst>
      <p:ext uri="{BB962C8B-B14F-4D97-AF65-F5344CB8AC3E}">
        <p14:creationId xmlns:p14="http://schemas.microsoft.com/office/powerpoint/2010/main" val="3094150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6317"/>
            <a:ext cx="7886700" cy="990931"/>
          </a:xfrm>
        </p:spPr>
        <p:txBody>
          <a:bodyPr>
            <a:normAutofit/>
          </a:bodyPr>
          <a:lstStyle/>
          <a:p>
            <a:r>
              <a:rPr lang="en-US" sz="3800" dirty="0"/>
              <a:t>Municipal Services</a:t>
            </a:r>
          </a:p>
        </p:txBody>
      </p:sp>
      <p:sp>
        <p:nvSpPr>
          <p:cNvPr id="3" name="Content Placeholder 2"/>
          <p:cNvSpPr>
            <a:spLocks noGrp="1"/>
          </p:cNvSpPr>
          <p:nvPr>
            <p:ph idx="1"/>
          </p:nvPr>
        </p:nvSpPr>
        <p:spPr>
          <a:xfrm>
            <a:off x="628650" y="1372534"/>
            <a:ext cx="4304352" cy="5300115"/>
          </a:xfrm>
        </p:spPr>
        <p:txBody>
          <a:bodyPr>
            <a:normAutofit fontScale="62500" lnSpcReduction="20000"/>
          </a:bodyPr>
          <a:lstStyle/>
          <a:p>
            <a:r>
              <a:rPr lang="en-US" b="1" dirty="0"/>
              <a:t>Office of the Town Manager</a:t>
            </a:r>
          </a:p>
          <a:p>
            <a:pPr lvl="1">
              <a:buFont typeface="Wingdings" pitchFamily="2" charset="2"/>
              <a:buChar char="ü"/>
            </a:pPr>
            <a:r>
              <a:rPr lang="en-US" dirty="0"/>
              <a:t>Municipal Management</a:t>
            </a:r>
          </a:p>
          <a:p>
            <a:pPr lvl="1">
              <a:buFont typeface="Wingdings" pitchFamily="2" charset="2"/>
              <a:buChar char="ü"/>
            </a:pPr>
            <a:r>
              <a:rPr lang="en-US" dirty="0"/>
              <a:t>Tax &amp; User Fee Collection</a:t>
            </a:r>
          </a:p>
          <a:p>
            <a:pPr lvl="1">
              <a:buFont typeface="Wingdings" pitchFamily="2" charset="2"/>
              <a:buChar char="ü"/>
            </a:pPr>
            <a:r>
              <a:rPr lang="en-US" dirty="0"/>
              <a:t>Assessing</a:t>
            </a:r>
          </a:p>
          <a:p>
            <a:pPr lvl="1">
              <a:buFont typeface="Wingdings" pitchFamily="2" charset="2"/>
              <a:buChar char="ü"/>
            </a:pPr>
            <a:r>
              <a:rPr lang="en-US" dirty="0"/>
              <a:t>Accounting/Bookkeeping</a:t>
            </a:r>
          </a:p>
          <a:p>
            <a:r>
              <a:rPr lang="en-US" b="1" dirty="0"/>
              <a:t>Public Safety</a:t>
            </a:r>
          </a:p>
          <a:p>
            <a:pPr lvl="1">
              <a:buFont typeface="Wingdings" pitchFamily="2" charset="2"/>
              <a:buChar char="ü"/>
            </a:pPr>
            <a:r>
              <a:rPr lang="en-US" dirty="0"/>
              <a:t>Police</a:t>
            </a:r>
          </a:p>
          <a:p>
            <a:pPr lvl="1">
              <a:buFont typeface="Wingdings" pitchFamily="2" charset="2"/>
              <a:buChar char="ü"/>
            </a:pPr>
            <a:r>
              <a:rPr lang="en-US" dirty="0"/>
              <a:t>Fire</a:t>
            </a:r>
          </a:p>
          <a:p>
            <a:pPr lvl="1">
              <a:buFont typeface="Wingdings" pitchFamily="2" charset="2"/>
              <a:buChar char="ü"/>
            </a:pPr>
            <a:r>
              <a:rPr lang="en-US" dirty="0"/>
              <a:t>Ambulance</a:t>
            </a:r>
          </a:p>
          <a:p>
            <a:r>
              <a:rPr lang="en-US" b="1" dirty="0"/>
              <a:t>Public Works</a:t>
            </a:r>
          </a:p>
          <a:p>
            <a:pPr lvl="1">
              <a:buFont typeface="Wingdings" pitchFamily="2" charset="2"/>
              <a:buChar char="ü"/>
            </a:pPr>
            <a:r>
              <a:rPr lang="en-US" dirty="0"/>
              <a:t>Highway</a:t>
            </a:r>
          </a:p>
          <a:p>
            <a:pPr lvl="1">
              <a:buFont typeface="Wingdings" pitchFamily="2" charset="2"/>
              <a:buChar char="ü"/>
            </a:pPr>
            <a:r>
              <a:rPr lang="en-US" dirty="0"/>
              <a:t>Solid Waste</a:t>
            </a:r>
          </a:p>
          <a:p>
            <a:pPr lvl="1">
              <a:buFont typeface="Wingdings" pitchFamily="2" charset="2"/>
              <a:buChar char="ü"/>
            </a:pPr>
            <a:r>
              <a:rPr lang="en-US" dirty="0"/>
              <a:t>Buildings &amp; Grounds</a:t>
            </a:r>
          </a:p>
          <a:p>
            <a:pPr lvl="1">
              <a:buFont typeface="Wingdings" pitchFamily="2" charset="2"/>
              <a:buChar char="ü"/>
            </a:pPr>
            <a:r>
              <a:rPr lang="en-US" dirty="0"/>
              <a:t>Water &amp; Sewer</a:t>
            </a:r>
          </a:p>
          <a:p>
            <a:endParaRPr lang="en-US" dirty="0"/>
          </a:p>
        </p:txBody>
      </p:sp>
      <p:sp>
        <p:nvSpPr>
          <p:cNvPr id="4" name="Content Placeholder 2"/>
          <p:cNvSpPr txBox="1">
            <a:spLocks/>
          </p:cNvSpPr>
          <p:nvPr/>
        </p:nvSpPr>
        <p:spPr>
          <a:xfrm>
            <a:off x="4933002" y="1351936"/>
            <a:ext cx="3984539" cy="515595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50000"/>
                  </a:schemeClr>
                </a:solidFill>
                <a:effectLst/>
                <a:uLnTx/>
                <a:uFillTx/>
                <a:latin typeface="+mn-lt"/>
                <a:ea typeface="+mn-ea"/>
                <a:cs typeface="+mn-cs"/>
              </a:rPr>
              <a:t>Office of the Town Clerk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50000"/>
                  </a:schemeClr>
                </a:solidFill>
                <a:effectLst/>
                <a:uLnTx/>
                <a:uFillTx/>
                <a:latin typeface="+mn-lt"/>
                <a:ea typeface="+mn-ea"/>
                <a:cs typeface="+mn-cs"/>
              </a:rPr>
              <a:t>Recreation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50000"/>
                  </a:schemeClr>
                </a:solidFill>
                <a:effectLst/>
                <a:uLnTx/>
                <a:uFillTx/>
                <a:latin typeface="+mn-lt"/>
                <a:ea typeface="+mn-ea"/>
                <a:cs typeface="+mn-cs"/>
              </a:rPr>
              <a:t>Planning &amp; Zoning</a:t>
            </a: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Char char="ü"/>
              <a:tabLst/>
              <a:defRPr/>
            </a:pPr>
            <a:r>
              <a:rPr kumimoji="0" lang="en-US" b="0" i="0" u="none" strike="noStrike" kern="1200" cap="none" spc="0" normalizeH="0" baseline="0" noProof="0" dirty="0">
                <a:ln>
                  <a:noFill/>
                </a:ln>
                <a:solidFill>
                  <a:schemeClr val="bg1">
                    <a:lumMod val="50000"/>
                  </a:schemeClr>
                </a:solidFill>
                <a:effectLst/>
                <a:uLnTx/>
                <a:uFillTx/>
                <a:latin typeface="+mn-lt"/>
                <a:ea typeface="+mn-ea"/>
                <a:cs typeface="+mn-cs"/>
              </a:rPr>
              <a:t>Community and Economic Development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50000"/>
                  </a:schemeClr>
                </a:solidFill>
                <a:effectLst/>
                <a:uLnTx/>
                <a:uFillTx/>
                <a:latin typeface="+mn-lt"/>
                <a:ea typeface="+mn-ea"/>
                <a:cs typeface="+mn-cs"/>
              </a:rPr>
              <a:t>Inspection Services</a:t>
            </a:r>
          </a:p>
          <a:p>
            <a:pPr marL="685800" lvl="1" indent="-228600">
              <a:lnSpc>
                <a:spcPct val="90000"/>
              </a:lnSpc>
              <a:spcBef>
                <a:spcPts val="1000"/>
              </a:spcBef>
              <a:buFont typeface="Wingdings" pitchFamily="2" charset="2"/>
              <a:buChar char="ü"/>
            </a:pPr>
            <a:r>
              <a:rPr lang="en-US" dirty="0">
                <a:solidFill>
                  <a:schemeClr val="bg1">
                    <a:lumMod val="50000"/>
                  </a:schemeClr>
                </a:solidFill>
              </a:rPr>
              <a:t>Building</a:t>
            </a:r>
          </a:p>
          <a:p>
            <a:pPr marL="685800" lvl="1" indent="-228600">
              <a:lnSpc>
                <a:spcPct val="90000"/>
              </a:lnSpc>
              <a:spcBef>
                <a:spcPts val="1000"/>
              </a:spcBef>
              <a:buFont typeface="Wingdings" pitchFamily="2" charset="2"/>
              <a:buChar char="ü"/>
            </a:pPr>
            <a:r>
              <a:rPr kumimoji="0" lang="en-US" b="0" i="0" u="none" strike="noStrike" kern="1200" cap="none" spc="0" normalizeH="0" baseline="0" noProof="0" dirty="0">
                <a:ln>
                  <a:noFill/>
                </a:ln>
                <a:solidFill>
                  <a:schemeClr val="bg1">
                    <a:lumMod val="50000"/>
                  </a:schemeClr>
                </a:solidFill>
                <a:effectLst/>
                <a:uLnTx/>
                <a:uFillTx/>
                <a:latin typeface="+mn-lt"/>
                <a:ea typeface="+mn-ea"/>
                <a:cs typeface="+mn-cs"/>
              </a:rPr>
              <a:t>Health</a:t>
            </a:r>
          </a:p>
          <a:p>
            <a:pPr marL="685800" lvl="1" indent="-228600">
              <a:lnSpc>
                <a:spcPct val="90000"/>
              </a:lnSpc>
              <a:spcBef>
                <a:spcPts val="1000"/>
              </a:spcBef>
              <a:buFont typeface="Wingdings" pitchFamily="2" charset="2"/>
              <a:buChar char="ü"/>
            </a:pPr>
            <a:r>
              <a:rPr lang="en-US" dirty="0">
                <a:solidFill>
                  <a:schemeClr val="bg1">
                    <a:lumMod val="50000"/>
                  </a:schemeClr>
                </a:solidFill>
              </a:rPr>
              <a:t>Fire</a:t>
            </a:r>
            <a:endParaRPr kumimoji="0" lang="en-US" b="0" i="0" u="none" strike="noStrike" kern="1200" cap="none" spc="0" normalizeH="0" baseline="0" noProof="0" dirty="0">
              <a:ln>
                <a:noFill/>
              </a:ln>
              <a:solidFill>
                <a:schemeClr val="bg1">
                  <a:lumMod val="50000"/>
                </a:schemeClr>
              </a:solidFill>
              <a:effectLst/>
              <a:uLnTx/>
              <a:uFillTx/>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50000"/>
                  </a:schemeClr>
                </a:solidFill>
                <a:effectLst/>
                <a:uLnTx/>
                <a:uFillTx/>
                <a:latin typeface="+mn-lt"/>
                <a:ea typeface="+mn-ea"/>
                <a:cs typeface="+mn-cs"/>
              </a:rPr>
              <a:t>Public Library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b="1" dirty="0">
                <a:solidFill>
                  <a:schemeClr val="bg1">
                    <a:lumMod val="50000"/>
                  </a:schemeClr>
                </a:solidFill>
              </a:rPr>
              <a:t>Human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50000"/>
                  </a:schemeClr>
                </a:solidFill>
                <a:effectLst/>
                <a:uLnTx/>
                <a:uFillTx/>
                <a:latin typeface="+mn-lt"/>
                <a:ea typeface="+mn-ea"/>
                <a:cs typeface="+mn-cs"/>
              </a:rPr>
              <a:t>Cemeteries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2150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4D00-4578-2848-A05D-D44A66224A8E}"/>
              </a:ext>
            </a:extLst>
          </p:cNvPr>
          <p:cNvSpPr>
            <a:spLocks noGrp="1"/>
          </p:cNvSpPr>
          <p:nvPr>
            <p:ph type="title"/>
          </p:nvPr>
        </p:nvSpPr>
        <p:spPr/>
        <p:txBody>
          <a:bodyPr>
            <a:normAutofit/>
          </a:bodyPr>
          <a:lstStyle/>
          <a:p>
            <a:r>
              <a:rPr lang="en-US" sz="3800" dirty="0"/>
              <a:t>2018 Municipal Budget Distribution</a:t>
            </a:r>
          </a:p>
        </p:txBody>
      </p:sp>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nvPr>
        </p:nvGraphicFramePr>
        <p:xfrm>
          <a:off x="1498600" y="1520094"/>
          <a:ext cx="5966726" cy="4827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7785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9992-4D93-9D43-96FC-F363108C849B}"/>
              </a:ext>
            </a:extLst>
          </p:cNvPr>
          <p:cNvSpPr>
            <a:spLocks noGrp="1"/>
          </p:cNvSpPr>
          <p:nvPr>
            <p:ph type="title"/>
          </p:nvPr>
        </p:nvSpPr>
        <p:spPr/>
        <p:txBody>
          <a:bodyPr/>
          <a:lstStyle/>
          <a:p>
            <a:r>
              <a:rPr lang="en-US" dirty="0"/>
              <a:t>Speakers</a:t>
            </a:r>
          </a:p>
        </p:txBody>
      </p:sp>
      <p:sp>
        <p:nvSpPr>
          <p:cNvPr id="3" name="Content Placeholder 2">
            <a:extLst>
              <a:ext uri="{FF2B5EF4-FFF2-40B4-BE49-F238E27FC236}">
                <a16:creationId xmlns:a16="http://schemas.microsoft.com/office/drawing/2014/main" id="{A15CC9A1-03FC-174A-B98F-CE50FAFFB4A2}"/>
              </a:ext>
            </a:extLst>
          </p:cNvPr>
          <p:cNvSpPr>
            <a:spLocks noGrp="1"/>
          </p:cNvSpPr>
          <p:nvPr>
            <p:ph idx="1"/>
          </p:nvPr>
        </p:nvSpPr>
        <p:spPr>
          <a:xfrm>
            <a:off x="457199" y="1600200"/>
            <a:ext cx="8427493" cy="4525963"/>
          </a:xfrm>
        </p:spPr>
        <p:txBody>
          <a:bodyPr/>
          <a:lstStyle/>
          <a:p>
            <a:pPr>
              <a:spcAft>
                <a:spcPts val="1200"/>
              </a:spcAft>
            </a:pPr>
            <a:r>
              <a:rPr lang="en-US" dirty="0">
                <a:solidFill>
                  <a:srgbClr val="0070C0"/>
                </a:solidFill>
              </a:rPr>
              <a:t>Mike Akillian: </a:t>
            </a:r>
            <a:r>
              <a:rPr lang="en-US" dirty="0"/>
              <a:t>Director and Senior Strategist at the Center for Strategic Governance</a:t>
            </a:r>
          </a:p>
          <a:p>
            <a:pPr>
              <a:spcAft>
                <a:spcPts val="1200"/>
              </a:spcAft>
            </a:pPr>
            <a:r>
              <a:rPr lang="en-US" dirty="0">
                <a:solidFill>
                  <a:srgbClr val="0070C0"/>
                </a:solidFill>
              </a:rPr>
              <a:t>Ryan Aylesworth: </a:t>
            </a:r>
            <a:r>
              <a:rPr lang="en-US" dirty="0"/>
              <a:t>Town Manager, Enfield NH</a:t>
            </a:r>
          </a:p>
          <a:p>
            <a:pPr>
              <a:spcAft>
                <a:spcPts val="1200"/>
              </a:spcAft>
            </a:pPr>
            <a:r>
              <a:rPr lang="en-US" dirty="0">
                <a:solidFill>
                  <a:srgbClr val="0070C0"/>
                </a:solidFill>
              </a:rPr>
              <a:t>Sarah Marchant: </a:t>
            </a:r>
            <a:r>
              <a:rPr lang="en-US" dirty="0"/>
              <a:t>Director of Nashua NH’s Office of Community Development and Senior Strategist at the Center </a:t>
            </a:r>
          </a:p>
        </p:txBody>
      </p:sp>
      <p:sp>
        <p:nvSpPr>
          <p:cNvPr id="4" name="Footer Placeholder 3">
            <a:extLst>
              <a:ext uri="{FF2B5EF4-FFF2-40B4-BE49-F238E27FC236}">
                <a16:creationId xmlns:a16="http://schemas.microsoft.com/office/drawing/2014/main" id="{F561B44C-EA33-E740-B49E-A3446B4629B3}"/>
              </a:ext>
            </a:extLst>
          </p:cNvPr>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2177983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624"/>
            <a:ext cx="8229600" cy="914400"/>
          </a:xfrm>
        </p:spPr>
        <p:txBody>
          <a:bodyPr>
            <a:normAutofit/>
          </a:bodyPr>
          <a:lstStyle/>
          <a:p>
            <a:r>
              <a:rPr lang="en-US" sz="3800" dirty="0"/>
              <a:t>Humble Beginnings</a:t>
            </a:r>
          </a:p>
        </p:txBody>
      </p:sp>
      <p:sp>
        <p:nvSpPr>
          <p:cNvPr id="3" name="Content Placeholder 2"/>
          <p:cNvSpPr>
            <a:spLocks noGrp="1"/>
          </p:cNvSpPr>
          <p:nvPr>
            <p:ph idx="1"/>
          </p:nvPr>
        </p:nvSpPr>
        <p:spPr>
          <a:xfrm>
            <a:off x="457200" y="990600"/>
            <a:ext cx="8229600" cy="5867400"/>
          </a:xfrm>
        </p:spPr>
        <p:txBody>
          <a:bodyPr>
            <a:normAutofit/>
          </a:bodyPr>
          <a:lstStyle/>
          <a:p>
            <a:r>
              <a:rPr lang="en-US" sz="2400" dirty="0"/>
              <a:t>New Town Manager and elected officials confronting financial challenges (i.e., deficits in the GF and Sewer Fund) and a need to address public concerns about accountability/transparency</a:t>
            </a:r>
            <a:endParaRPr lang="en-US" sz="600" dirty="0"/>
          </a:p>
          <a:p>
            <a:r>
              <a:rPr lang="en-US" sz="2400" dirty="0"/>
              <a:t>Municipal department heads and their departments had never participated in strategic planning</a:t>
            </a:r>
            <a:endParaRPr lang="en-US" sz="600" dirty="0"/>
          </a:p>
          <a:p>
            <a:r>
              <a:rPr lang="en-US" sz="2400" dirty="0"/>
              <a:t>Town last completed an official update to the Master Plan in 1997 (proposed updates in 2008 never adopted)</a:t>
            </a:r>
            <a:endParaRPr lang="en-US" sz="600" dirty="0"/>
          </a:p>
          <a:p>
            <a:r>
              <a:rPr lang="en-US" sz="2400" dirty="0"/>
              <a:t>Town had not prepared a CIP since 2004</a:t>
            </a:r>
            <a:endParaRPr lang="en-US" sz="600" dirty="0"/>
          </a:p>
          <a:p>
            <a:r>
              <a:rPr lang="en-US" sz="2400" dirty="0"/>
              <a:t>Increased concerns about the efficacy of the Fire Department and Ambulance (both volunteer-based)</a:t>
            </a:r>
            <a:endParaRPr lang="en-US" sz="600" dirty="0"/>
          </a:p>
          <a:p>
            <a:r>
              <a:rPr lang="en-US" sz="2400" dirty="0"/>
              <a:t>Multiple economic development plans prepared in the last 10-15 years, but, somewhat lacking with little implementation </a:t>
            </a:r>
          </a:p>
        </p:txBody>
      </p:sp>
    </p:spTree>
    <p:extLst>
      <p:ext uri="{BB962C8B-B14F-4D97-AF65-F5344CB8AC3E}">
        <p14:creationId xmlns:p14="http://schemas.microsoft.com/office/powerpoint/2010/main" val="639644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Strategic Governance Applied in Enfield</a:t>
            </a:r>
          </a:p>
        </p:txBody>
      </p:sp>
      <p:pic>
        <p:nvPicPr>
          <p:cNvPr id="5" name="Picture 4"/>
          <p:cNvPicPr>
            <a:picLocks noChangeAspect="1"/>
          </p:cNvPicPr>
          <p:nvPr/>
        </p:nvPicPr>
        <p:blipFill>
          <a:blip r:embed="rId2"/>
          <a:stretch>
            <a:fillRect/>
          </a:stretch>
        </p:blipFill>
        <p:spPr>
          <a:xfrm>
            <a:off x="1397000" y="1536700"/>
            <a:ext cx="6350000" cy="4559300"/>
          </a:xfrm>
          <a:prstGeom prst="rect">
            <a:avLst/>
          </a:prstGeom>
        </p:spPr>
      </p:pic>
    </p:spTree>
    <p:extLst>
      <p:ext uri="{BB962C8B-B14F-4D97-AF65-F5344CB8AC3E}">
        <p14:creationId xmlns:p14="http://schemas.microsoft.com/office/powerpoint/2010/main" val="3598165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511"/>
            <a:ext cx="8229600" cy="868362"/>
          </a:xfrm>
        </p:spPr>
        <p:txBody>
          <a:bodyPr>
            <a:normAutofit/>
          </a:bodyPr>
          <a:lstStyle/>
          <a:p>
            <a:r>
              <a:rPr lang="en-US" sz="3800" dirty="0"/>
              <a:t>Department-level Strategic Plans</a:t>
            </a:r>
          </a:p>
        </p:txBody>
      </p:sp>
      <p:sp>
        <p:nvSpPr>
          <p:cNvPr id="3" name="Content Placeholder 2"/>
          <p:cNvSpPr>
            <a:spLocks noGrp="1"/>
          </p:cNvSpPr>
          <p:nvPr>
            <p:ph idx="1"/>
          </p:nvPr>
        </p:nvSpPr>
        <p:spPr>
          <a:xfrm>
            <a:off x="457200" y="1143000"/>
            <a:ext cx="8229600" cy="5562600"/>
          </a:xfrm>
        </p:spPr>
        <p:txBody>
          <a:bodyPr>
            <a:normAutofit fontScale="92500" lnSpcReduction="10000"/>
          </a:bodyPr>
          <a:lstStyle/>
          <a:p>
            <a:r>
              <a:rPr lang="en-US" sz="2600" dirty="0">
                <a:solidFill>
                  <a:schemeClr val="bg1">
                    <a:lumMod val="50000"/>
                  </a:schemeClr>
                </a:solidFill>
              </a:rPr>
              <a:t>Governance, Administration &amp; Finance</a:t>
            </a:r>
          </a:p>
          <a:p>
            <a:r>
              <a:rPr lang="en-US" sz="2600" dirty="0">
                <a:solidFill>
                  <a:schemeClr val="bg1">
                    <a:lumMod val="50000"/>
                  </a:schemeClr>
                </a:solidFill>
              </a:rPr>
              <a:t>Public Works</a:t>
            </a:r>
          </a:p>
          <a:p>
            <a:r>
              <a:rPr lang="en-US" sz="2600" dirty="0">
                <a:solidFill>
                  <a:schemeClr val="bg1">
                    <a:lumMod val="50000"/>
                  </a:schemeClr>
                </a:solidFill>
              </a:rPr>
              <a:t>Police</a:t>
            </a:r>
          </a:p>
          <a:p>
            <a:r>
              <a:rPr lang="en-US" sz="2600" dirty="0">
                <a:solidFill>
                  <a:schemeClr val="bg1">
                    <a:lumMod val="50000"/>
                  </a:schemeClr>
                </a:solidFill>
              </a:rPr>
              <a:t>Fire</a:t>
            </a:r>
          </a:p>
          <a:p>
            <a:r>
              <a:rPr lang="en-US" sz="2600" dirty="0">
                <a:solidFill>
                  <a:schemeClr val="bg1">
                    <a:lumMod val="50000"/>
                  </a:schemeClr>
                </a:solidFill>
              </a:rPr>
              <a:t>Ambulance</a:t>
            </a:r>
          </a:p>
          <a:p>
            <a:r>
              <a:rPr lang="en-US" sz="2600" dirty="0">
                <a:solidFill>
                  <a:schemeClr val="bg1">
                    <a:lumMod val="50000"/>
                  </a:schemeClr>
                </a:solidFill>
              </a:rPr>
              <a:t>Library</a:t>
            </a:r>
          </a:p>
          <a:p>
            <a:r>
              <a:rPr lang="en-US" sz="2600" dirty="0">
                <a:solidFill>
                  <a:schemeClr val="bg1">
                    <a:lumMod val="50000"/>
                  </a:schemeClr>
                </a:solidFill>
              </a:rPr>
              <a:t>Recreation</a:t>
            </a:r>
          </a:p>
          <a:p>
            <a:r>
              <a:rPr lang="en-US" sz="2600" dirty="0">
                <a:solidFill>
                  <a:schemeClr val="bg1">
                    <a:lumMod val="50000"/>
                  </a:schemeClr>
                </a:solidFill>
              </a:rPr>
              <a:t>Economic &amp; Community Development</a:t>
            </a:r>
          </a:p>
          <a:p>
            <a:endParaRPr lang="en-US" sz="2200" dirty="0">
              <a:solidFill>
                <a:schemeClr val="bg1">
                  <a:lumMod val="50000"/>
                </a:schemeClr>
              </a:solidFill>
            </a:endParaRPr>
          </a:p>
          <a:p>
            <a:pPr>
              <a:buFont typeface="Wingdings" charset="2"/>
              <a:buChar char="Ø"/>
            </a:pPr>
            <a:r>
              <a:rPr lang="en-US" sz="2600" dirty="0">
                <a:solidFill>
                  <a:schemeClr val="bg1">
                    <a:lumMod val="50000"/>
                  </a:schemeClr>
                </a:solidFill>
              </a:rPr>
              <a:t>DHs instructed to “think big” (not just do the best with what they get) and develop plans that call for investment in all areas needed to deliver citizen desired outcomes</a:t>
            </a:r>
          </a:p>
        </p:txBody>
      </p:sp>
    </p:spTree>
    <p:extLst>
      <p:ext uri="{BB962C8B-B14F-4D97-AF65-F5344CB8AC3E}">
        <p14:creationId xmlns:p14="http://schemas.microsoft.com/office/powerpoint/2010/main" val="1547288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AF739C7-03CE-9A4B-8197-F28AE233F8B3}"/>
              </a:ext>
            </a:extLst>
          </p:cNvPr>
          <p:cNvSpPr/>
          <p:nvPr/>
        </p:nvSpPr>
        <p:spPr>
          <a:xfrm>
            <a:off x="4130310" y="1964154"/>
            <a:ext cx="4836271" cy="3170099"/>
          </a:xfrm>
          <a:prstGeom prst="rect">
            <a:avLst/>
          </a:prstGeom>
        </p:spPr>
        <p:txBody>
          <a:bodyPr wrap="square">
            <a:spAutoFit/>
          </a:bodyPr>
          <a:lstStyle/>
          <a:p>
            <a:pPr lvl="0"/>
            <a:r>
              <a:rPr lang="en-US" sz="2000" dirty="0"/>
              <a:t>Public health &amp; safety (Police, Fire, EMS)</a:t>
            </a:r>
          </a:p>
          <a:p>
            <a:pPr lvl="0"/>
            <a:r>
              <a:rPr lang="en-US" sz="2000" dirty="0"/>
              <a:t>Infrastructure/Built Environment/Technology</a:t>
            </a:r>
          </a:p>
          <a:p>
            <a:pPr lvl="0"/>
            <a:r>
              <a:rPr lang="en-US" sz="2000" dirty="0"/>
              <a:t>Financial Condition</a:t>
            </a:r>
          </a:p>
          <a:p>
            <a:pPr lvl="0"/>
            <a:r>
              <a:rPr lang="en-US" sz="2000" dirty="0"/>
              <a:t>Community/ Economic Development</a:t>
            </a:r>
          </a:p>
          <a:p>
            <a:pPr lvl="0"/>
            <a:r>
              <a:rPr lang="en-US" sz="2000" dirty="0"/>
              <a:t>Town Character</a:t>
            </a:r>
          </a:p>
          <a:p>
            <a:pPr lvl="0"/>
            <a:r>
              <a:rPr lang="en-US" sz="2000" dirty="0"/>
              <a:t>Environment/Landscapes</a:t>
            </a:r>
          </a:p>
          <a:p>
            <a:pPr lvl="0"/>
            <a:r>
              <a:rPr lang="en-US" sz="2000" dirty="0"/>
              <a:t>Historic/Heritage</a:t>
            </a:r>
          </a:p>
          <a:p>
            <a:pPr lvl="0"/>
            <a:r>
              <a:rPr lang="en-US" sz="2000" dirty="0"/>
              <a:t>Housing</a:t>
            </a:r>
          </a:p>
          <a:p>
            <a:pPr lvl="0"/>
            <a:r>
              <a:rPr lang="en-US" sz="2000" dirty="0"/>
              <a:t>Recreation</a:t>
            </a:r>
          </a:p>
          <a:p>
            <a:r>
              <a:rPr lang="en-US" sz="2000" dirty="0"/>
              <a:t>Education</a:t>
            </a:r>
            <a:endParaRPr lang="en-US" sz="2000" dirty="0">
              <a:ea typeface="Times New Roman" panose="02020603050405020304" pitchFamily="18" charset="0"/>
            </a:endParaRPr>
          </a:p>
        </p:txBody>
      </p:sp>
      <p:sp>
        <p:nvSpPr>
          <p:cNvPr id="15" name="Up-Down Arrow 14">
            <a:extLst>
              <a:ext uri="{FF2B5EF4-FFF2-40B4-BE49-F238E27FC236}">
                <a16:creationId xmlns:a16="http://schemas.microsoft.com/office/drawing/2014/main" id="{E0C1975D-C604-DA4D-92FD-AD25AB34B031}"/>
              </a:ext>
            </a:extLst>
          </p:cNvPr>
          <p:cNvSpPr/>
          <p:nvPr/>
        </p:nvSpPr>
        <p:spPr>
          <a:xfrm rot="5400000">
            <a:off x="5135083" y="1354657"/>
            <a:ext cx="2503276" cy="4368144"/>
          </a:xfrm>
          <a:prstGeom prst="upDownArrow">
            <a:avLst/>
          </a:prstGeom>
          <a:solidFill>
            <a:schemeClr val="accent1">
              <a:alpha val="22000"/>
            </a:schemeClr>
          </a:solidFill>
          <a:effectLst>
            <a:outerShdw blurRad="40000" dist="23000" dir="5400000" rotWithShape="0">
              <a:srgbClr val="000000">
                <a:alpha val="35000"/>
              </a:srgbClr>
            </a:outerShdw>
            <a:softEdge rad="0"/>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4" name="Up-Down Arrow 13">
            <a:extLst>
              <a:ext uri="{FF2B5EF4-FFF2-40B4-BE49-F238E27FC236}">
                <a16:creationId xmlns:a16="http://schemas.microsoft.com/office/drawing/2014/main" id="{2331DD5E-AB8A-F64A-95D6-90FE9BEA20C1}"/>
              </a:ext>
            </a:extLst>
          </p:cNvPr>
          <p:cNvSpPr/>
          <p:nvPr/>
        </p:nvSpPr>
        <p:spPr>
          <a:xfrm>
            <a:off x="869620" y="1699634"/>
            <a:ext cx="2332344" cy="3777603"/>
          </a:xfrm>
          <a:prstGeom prst="upDownArrow">
            <a:avLst/>
          </a:prstGeom>
          <a:solidFill>
            <a:schemeClr val="accent3">
              <a:lumMod val="40000"/>
              <a:lumOff val="60000"/>
              <a:alpha val="36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25BC00-A638-E84C-95E3-EEE3FE01DDA5}"/>
              </a:ext>
            </a:extLst>
          </p:cNvPr>
          <p:cNvSpPr>
            <a:spLocks noGrp="1"/>
          </p:cNvSpPr>
          <p:nvPr>
            <p:ph type="title" idx="4294967295"/>
          </p:nvPr>
        </p:nvSpPr>
        <p:spPr>
          <a:xfrm>
            <a:off x="0" y="485775"/>
            <a:ext cx="8229600" cy="1143000"/>
          </a:xfrm>
        </p:spPr>
        <p:txBody>
          <a:bodyPr/>
          <a:lstStyle/>
          <a:p>
            <a:r>
              <a:rPr lang="en-US" dirty="0"/>
              <a:t>Shift from Vertical to Horizontal</a:t>
            </a:r>
          </a:p>
        </p:txBody>
      </p:sp>
      <p:sp>
        <p:nvSpPr>
          <p:cNvPr id="5" name="TextBox 4">
            <a:extLst>
              <a:ext uri="{FF2B5EF4-FFF2-40B4-BE49-F238E27FC236}">
                <a16:creationId xmlns:a16="http://schemas.microsoft.com/office/drawing/2014/main" id="{396A803A-C50C-D748-AB43-658EAC5211F6}"/>
              </a:ext>
            </a:extLst>
          </p:cNvPr>
          <p:cNvSpPr txBox="1"/>
          <p:nvPr/>
        </p:nvSpPr>
        <p:spPr>
          <a:xfrm rot="16200000">
            <a:off x="1961871" y="2123893"/>
            <a:ext cx="852986" cy="400110"/>
          </a:xfrm>
          <a:prstGeom prst="rect">
            <a:avLst/>
          </a:prstGeom>
          <a:noFill/>
        </p:spPr>
        <p:txBody>
          <a:bodyPr wrap="square" rtlCol="0">
            <a:spAutoFit/>
          </a:bodyPr>
          <a:lstStyle/>
          <a:p>
            <a:r>
              <a:rPr lang="en-US" sz="2000" dirty="0"/>
              <a:t>Police</a:t>
            </a:r>
          </a:p>
        </p:txBody>
      </p:sp>
      <p:sp>
        <p:nvSpPr>
          <p:cNvPr id="6" name="TextBox 5">
            <a:extLst>
              <a:ext uri="{FF2B5EF4-FFF2-40B4-BE49-F238E27FC236}">
                <a16:creationId xmlns:a16="http://schemas.microsoft.com/office/drawing/2014/main" id="{26D00950-3053-1B48-B22A-01A82FBC3E04}"/>
              </a:ext>
            </a:extLst>
          </p:cNvPr>
          <p:cNvSpPr txBox="1"/>
          <p:nvPr/>
        </p:nvSpPr>
        <p:spPr>
          <a:xfrm rot="16200000">
            <a:off x="-760655" y="3295116"/>
            <a:ext cx="3354657" cy="400110"/>
          </a:xfrm>
          <a:prstGeom prst="rect">
            <a:avLst/>
          </a:prstGeom>
          <a:noFill/>
        </p:spPr>
        <p:txBody>
          <a:bodyPr wrap="square" rtlCol="0">
            <a:spAutoFit/>
          </a:bodyPr>
          <a:lstStyle/>
          <a:p>
            <a:r>
              <a:rPr lang="en-US" sz="2000" dirty="0"/>
              <a:t>Governance, Admin, Finance</a:t>
            </a:r>
          </a:p>
        </p:txBody>
      </p:sp>
      <p:sp>
        <p:nvSpPr>
          <p:cNvPr id="7" name="TextBox 6">
            <a:extLst>
              <a:ext uri="{FF2B5EF4-FFF2-40B4-BE49-F238E27FC236}">
                <a16:creationId xmlns:a16="http://schemas.microsoft.com/office/drawing/2014/main" id="{9B0C9517-FEC4-BE4D-9ECC-62621B647717}"/>
              </a:ext>
            </a:extLst>
          </p:cNvPr>
          <p:cNvSpPr txBox="1"/>
          <p:nvPr/>
        </p:nvSpPr>
        <p:spPr>
          <a:xfrm rot="16200000">
            <a:off x="1208041" y="2302241"/>
            <a:ext cx="1655504" cy="400110"/>
          </a:xfrm>
          <a:prstGeom prst="rect">
            <a:avLst/>
          </a:prstGeom>
          <a:noFill/>
        </p:spPr>
        <p:txBody>
          <a:bodyPr wrap="square" rtlCol="0">
            <a:spAutoFit/>
          </a:bodyPr>
          <a:lstStyle/>
          <a:p>
            <a:r>
              <a:rPr lang="en-US" sz="2000" dirty="0"/>
              <a:t>Ambulance</a:t>
            </a:r>
          </a:p>
        </p:txBody>
      </p:sp>
      <p:sp>
        <p:nvSpPr>
          <p:cNvPr id="8" name="TextBox 7">
            <a:extLst>
              <a:ext uri="{FF2B5EF4-FFF2-40B4-BE49-F238E27FC236}">
                <a16:creationId xmlns:a16="http://schemas.microsoft.com/office/drawing/2014/main" id="{A8CEDFF6-D1C5-0245-AAE3-1A3389E5C21E}"/>
              </a:ext>
            </a:extLst>
          </p:cNvPr>
          <p:cNvSpPr txBox="1"/>
          <p:nvPr/>
        </p:nvSpPr>
        <p:spPr>
          <a:xfrm rot="16200000">
            <a:off x="2380191" y="2023596"/>
            <a:ext cx="625944" cy="400110"/>
          </a:xfrm>
          <a:prstGeom prst="rect">
            <a:avLst/>
          </a:prstGeom>
          <a:noFill/>
        </p:spPr>
        <p:txBody>
          <a:bodyPr wrap="square" rtlCol="0">
            <a:spAutoFit/>
          </a:bodyPr>
          <a:lstStyle/>
          <a:p>
            <a:r>
              <a:rPr lang="en-US" sz="2000" dirty="0"/>
              <a:t>Fire</a:t>
            </a:r>
          </a:p>
        </p:txBody>
      </p:sp>
      <p:sp>
        <p:nvSpPr>
          <p:cNvPr id="9" name="TextBox 8">
            <a:extLst>
              <a:ext uri="{FF2B5EF4-FFF2-40B4-BE49-F238E27FC236}">
                <a16:creationId xmlns:a16="http://schemas.microsoft.com/office/drawing/2014/main" id="{09132411-AF2B-3A4E-AC85-9DC9D44600C1}"/>
              </a:ext>
            </a:extLst>
          </p:cNvPr>
          <p:cNvSpPr txBox="1"/>
          <p:nvPr/>
        </p:nvSpPr>
        <p:spPr>
          <a:xfrm rot="16200000">
            <a:off x="2783941" y="2195331"/>
            <a:ext cx="969412" cy="400110"/>
          </a:xfrm>
          <a:prstGeom prst="rect">
            <a:avLst/>
          </a:prstGeom>
          <a:noFill/>
        </p:spPr>
        <p:txBody>
          <a:bodyPr wrap="square" rtlCol="0">
            <a:spAutoFit/>
          </a:bodyPr>
          <a:lstStyle/>
          <a:p>
            <a:r>
              <a:rPr lang="en-US" sz="2000" dirty="0"/>
              <a:t>Library</a:t>
            </a:r>
          </a:p>
        </p:txBody>
      </p:sp>
      <p:sp>
        <p:nvSpPr>
          <p:cNvPr id="10" name="TextBox 9">
            <a:extLst>
              <a:ext uri="{FF2B5EF4-FFF2-40B4-BE49-F238E27FC236}">
                <a16:creationId xmlns:a16="http://schemas.microsoft.com/office/drawing/2014/main" id="{20661682-177A-1942-8D98-B3A139ED3D4D}"/>
              </a:ext>
            </a:extLst>
          </p:cNvPr>
          <p:cNvSpPr txBox="1"/>
          <p:nvPr/>
        </p:nvSpPr>
        <p:spPr>
          <a:xfrm rot="16200000">
            <a:off x="-296628" y="3151819"/>
            <a:ext cx="3204527" cy="400110"/>
          </a:xfrm>
          <a:prstGeom prst="rect">
            <a:avLst/>
          </a:prstGeom>
          <a:noFill/>
        </p:spPr>
        <p:txBody>
          <a:bodyPr wrap="square" rtlCol="0">
            <a:spAutoFit/>
          </a:bodyPr>
          <a:lstStyle/>
          <a:p>
            <a:r>
              <a:rPr lang="en-US" sz="2000" dirty="0"/>
              <a:t>Community/Economic Dev.</a:t>
            </a:r>
          </a:p>
        </p:txBody>
      </p:sp>
      <p:sp>
        <p:nvSpPr>
          <p:cNvPr id="11" name="TextBox 10">
            <a:extLst>
              <a:ext uri="{FF2B5EF4-FFF2-40B4-BE49-F238E27FC236}">
                <a16:creationId xmlns:a16="http://schemas.microsoft.com/office/drawing/2014/main" id="{86DD92FD-4FC2-A641-91C2-65A5DF642C07}"/>
              </a:ext>
            </a:extLst>
          </p:cNvPr>
          <p:cNvSpPr txBox="1"/>
          <p:nvPr/>
        </p:nvSpPr>
        <p:spPr>
          <a:xfrm rot="16200000">
            <a:off x="2329222" y="2409359"/>
            <a:ext cx="1310185" cy="400110"/>
          </a:xfrm>
          <a:prstGeom prst="rect">
            <a:avLst/>
          </a:prstGeom>
          <a:noFill/>
        </p:spPr>
        <p:txBody>
          <a:bodyPr wrap="square" rtlCol="0">
            <a:spAutoFit/>
          </a:bodyPr>
          <a:lstStyle/>
          <a:p>
            <a:r>
              <a:rPr lang="en-US" sz="2000" dirty="0"/>
              <a:t>Recreation</a:t>
            </a:r>
          </a:p>
        </p:txBody>
      </p:sp>
      <p:sp>
        <p:nvSpPr>
          <p:cNvPr id="12" name="TextBox 11">
            <a:extLst>
              <a:ext uri="{FF2B5EF4-FFF2-40B4-BE49-F238E27FC236}">
                <a16:creationId xmlns:a16="http://schemas.microsoft.com/office/drawing/2014/main" id="{A201E658-DC39-0147-BD6C-AA2409AF6DD9}"/>
              </a:ext>
            </a:extLst>
          </p:cNvPr>
          <p:cNvSpPr txBox="1"/>
          <p:nvPr/>
        </p:nvSpPr>
        <p:spPr>
          <a:xfrm rot="16200000">
            <a:off x="866843" y="2456913"/>
            <a:ext cx="1673704" cy="400110"/>
          </a:xfrm>
          <a:prstGeom prst="rect">
            <a:avLst/>
          </a:prstGeom>
          <a:noFill/>
        </p:spPr>
        <p:txBody>
          <a:bodyPr wrap="square" rtlCol="0">
            <a:spAutoFit/>
          </a:bodyPr>
          <a:lstStyle/>
          <a:p>
            <a:r>
              <a:rPr lang="en-US" sz="2000" dirty="0"/>
              <a:t>Public Works</a:t>
            </a:r>
          </a:p>
        </p:txBody>
      </p:sp>
      <p:sp>
        <p:nvSpPr>
          <p:cNvPr id="16" name="Rectangle 15"/>
          <p:cNvSpPr/>
          <p:nvPr/>
        </p:nvSpPr>
        <p:spPr>
          <a:xfrm>
            <a:off x="914400" y="5943600"/>
            <a:ext cx="7239000" cy="363347"/>
          </a:xfrm>
          <a:prstGeom prst="rect">
            <a:avLst/>
          </a:prstGeom>
        </p:spPr>
        <p:txBody>
          <a:bodyPr wrap="square">
            <a:spAutoFit/>
          </a:bodyPr>
          <a:lstStyle/>
          <a:p>
            <a:pPr algn="ctr">
              <a:lnSpc>
                <a:spcPts val="1960"/>
              </a:lnSpc>
            </a:pPr>
            <a:r>
              <a:rPr lang="en-US" sz="2200" b="1" u="sng" dirty="0">
                <a:solidFill>
                  <a:schemeClr val="tx1">
                    <a:lumMod val="50000"/>
                    <a:lumOff val="50000"/>
                  </a:schemeClr>
                </a:solidFill>
                <a:hlinkClick r:id="rId2"/>
              </a:rPr>
              <a:t>www.enfield.nh.us</a:t>
            </a:r>
            <a:r>
              <a:rPr lang="en-US" sz="2200" b="1" u="sng">
                <a:solidFill>
                  <a:schemeClr val="tx1">
                    <a:lumMod val="50000"/>
                    <a:lumOff val="50000"/>
                  </a:schemeClr>
                </a:solidFill>
                <a:hlinkClick r:id="rId2"/>
              </a:rPr>
              <a:t>/strategic-governance-enfield</a:t>
            </a:r>
            <a:r>
              <a:rPr lang="en-US" sz="2200" b="1" u="sng">
                <a:solidFill>
                  <a:schemeClr val="tx1">
                    <a:lumMod val="50000"/>
                    <a:lumOff val="50000"/>
                  </a:schemeClr>
                </a:solidFill>
              </a:rPr>
              <a:t> </a:t>
            </a:r>
            <a:endParaRPr lang="en-US" sz="2200"/>
          </a:p>
        </p:txBody>
      </p:sp>
    </p:spTree>
    <p:extLst>
      <p:ext uri="{BB962C8B-B14F-4D97-AF65-F5344CB8AC3E}">
        <p14:creationId xmlns:p14="http://schemas.microsoft.com/office/powerpoint/2010/main" val="1194016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D26B96-A843-814F-B63B-A0536D1C5320}"/>
              </a:ext>
            </a:extLst>
          </p:cNvPr>
          <p:cNvSpPr>
            <a:spLocks noGrp="1"/>
          </p:cNvSpPr>
          <p:nvPr>
            <p:ph type="title"/>
          </p:nvPr>
        </p:nvSpPr>
        <p:spPr/>
        <p:txBody>
          <a:bodyPr>
            <a:normAutofit fontScale="90000"/>
          </a:bodyPr>
          <a:lstStyle/>
          <a:p>
            <a:r>
              <a:rPr lang="en-US" dirty="0"/>
              <a:t>Strategic Governance Roles in Enfield</a:t>
            </a:r>
          </a:p>
        </p:txBody>
      </p:sp>
      <p:sp>
        <p:nvSpPr>
          <p:cNvPr id="5" name="Content Placeholder 4">
            <a:extLst>
              <a:ext uri="{FF2B5EF4-FFF2-40B4-BE49-F238E27FC236}">
                <a16:creationId xmlns:a16="http://schemas.microsoft.com/office/drawing/2014/main" id="{72E0815A-B425-DF44-8730-8D9AD5129945}"/>
              </a:ext>
            </a:extLst>
          </p:cNvPr>
          <p:cNvSpPr>
            <a:spLocks noGrp="1"/>
          </p:cNvSpPr>
          <p:nvPr>
            <p:ph idx="1"/>
          </p:nvPr>
        </p:nvSpPr>
        <p:spPr/>
        <p:txBody>
          <a:bodyPr>
            <a:normAutofit/>
          </a:bodyPr>
          <a:lstStyle/>
          <a:p>
            <a:r>
              <a:rPr lang="en-US" dirty="0"/>
              <a:t>Whose role is it to chart the future of Enfield?</a:t>
            </a:r>
          </a:p>
          <a:p>
            <a:r>
              <a:rPr lang="en-US" dirty="0"/>
              <a:t>Do citizens view the Select Board as stewards of the town? If not, whom?</a:t>
            </a:r>
          </a:p>
          <a:p>
            <a:r>
              <a:rPr lang="en-US" dirty="0"/>
              <a:t>Is there clarity on the Budget Committee’s role in budget development? </a:t>
            </a:r>
          </a:p>
          <a:p>
            <a:r>
              <a:rPr lang="en-US" dirty="0"/>
              <a:t>Has past practice diverged from the RSA’s?</a:t>
            </a:r>
          </a:p>
          <a:p>
            <a:r>
              <a:rPr lang="en-US" dirty="0"/>
              <a:t>How are opposing positions resolved?</a:t>
            </a:r>
          </a:p>
        </p:txBody>
      </p:sp>
    </p:spTree>
    <p:extLst>
      <p:ext uri="{BB962C8B-B14F-4D97-AF65-F5344CB8AC3E}">
        <p14:creationId xmlns:p14="http://schemas.microsoft.com/office/powerpoint/2010/main" val="3146472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2AFF4F-FC16-FF4B-9618-FF21BD3982D1}"/>
              </a:ext>
            </a:extLst>
          </p:cNvPr>
          <p:cNvPicPr>
            <a:picLocks noChangeAspect="1"/>
          </p:cNvPicPr>
          <p:nvPr/>
        </p:nvPicPr>
        <p:blipFill>
          <a:blip r:embed="rId2"/>
          <a:stretch>
            <a:fillRect/>
          </a:stretch>
        </p:blipFill>
        <p:spPr>
          <a:xfrm flipV="1">
            <a:off x="991717" y="4145065"/>
            <a:ext cx="7137778" cy="521491"/>
          </a:xfrm>
          <a:prstGeom prst="rect">
            <a:avLst/>
          </a:prstGeom>
        </p:spPr>
      </p:pic>
      <p:pic>
        <p:nvPicPr>
          <p:cNvPr id="14" name="Picture 13">
            <a:extLst>
              <a:ext uri="{FF2B5EF4-FFF2-40B4-BE49-F238E27FC236}">
                <a16:creationId xmlns:a16="http://schemas.microsoft.com/office/drawing/2014/main" id="{FB48598A-BCCE-EB4C-BF6D-4A5FABB8D2CE}"/>
              </a:ext>
            </a:extLst>
          </p:cNvPr>
          <p:cNvPicPr>
            <a:picLocks noChangeAspect="1"/>
          </p:cNvPicPr>
          <p:nvPr/>
        </p:nvPicPr>
        <p:blipFill>
          <a:blip r:embed="rId2"/>
          <a:stretch>
            <a:fillRect/>
          </a:stretch>
        </p:blipFill>
        <p:spPr>
          <a:xfrm flipV="1">
            <a:off x="1064526" y="5047278"/>
            <a:ext cx="7137778" cy="521491"/>
          </a:xfrm>
          <a:prstGeom prst="rect">
            <a:avLst/>
          </a:prstGeom>
        </p:spPr>
      </p:pic>
      <p:pic>
        <p:nvPicPr>
          <p:cNvPr id="11" name="Picture 10">
            <a:extLst>
              <a:ext uri="{FF2B5EF4-FFF2-40B4-BE49-F238E27FC236}">
                <a16:creationId xmlns:a16="http://schemas.microsoft.com/office/drawing/2014/main" id="{86FDFCDC-040E-C440-BF45-D9581DCB3EB3}"/>
              </a:ext>
            </a:extLst>
          </p:cNvPr>
          <p:cNvPicPr>
            <a:picLocks noChangeAspect="1"/>
          </p:cNvPicPr>
          <p:nvPr/>
        </p:nvPicPr>
        <p:blipFill>
          <a:blip r:embed="rId2"/>
          <a:stretch>
            <a:fillRect/>
          </a:stretch>
        </p:blipFill>
        <p:spPr>
          <a:xfrm flipV="1">
            <a:off x="1135027" y="3208509"/>
            <a:ext cx="7137778" cy="521491"/>
          </a:xfrm>
          <a:prstGeom prst="rect">
            <a:avLst/>
          </a:prstGeom>
        </p:spPr>
      </p:pic>
      <p:pic>
        <p:nvPicPr>
          <p:cNvPr id="10" name="Picture 9">
            <a:extLst>
              <a:ext uri="{FF2B5EF4-FFF2-40B4-BE49-F238E27FC236}">
                <a16:creationId xmlns:a16="http://schemas.microsoft.com/office/drawing/2014/main" id="{CF7CF093-3736-9C44-88D2-E7E9A39D45DD}"/>
              </a:ext>
            </a:extLst>
          </p:cNvPr>
          <p:cNvPicPr>
            <a:picLocks noChangeAspect="1"/>
          </p:cNvPicPr>
          <p:nvPr/>
        </p:nvPicPr>
        <p:blipFill>
          <a:blip r:embed="rId2"/>
          <a:stretch>
            <a:fillRect/>
          </a:stretch>
        </p:blipFill>
        <p:spPr>
          <a:xfrm flipV="1">
            <a:off x="1009923" y="2319125"/>
            <a:ext cx="7137778" cy="521491"/>
          </a:xfrm>
          <a:prstGeom prst="rect">
            <a:avLst/>
          </a:prstGeom>
        </p:spPr>
      </p:pic>
      <p:pic>
        <p:nvPicPr>
          <p:cNvPr id="22" name="Picture 21">
            <a:extLst>
              <a:ext uri="{FF2B5EF4-FFF2-40B4-BE49-F238E27FC236}">
                <a16:creationId xmlns:a16="http://schemas.microsoft.com/office/drawing/2014/main" id="{BF7DFA90-AA74-3F4D-9389-B9CE491118FF}"/>
              </a:ext>
            </a:extLst>
          </p:cNvPr>
          <p:cNvPicPr>
            <a:picLocks noChangeAspect="1"/>
          </p:cNvPicPr>
          <p:nvPr/>
        </p:nvPicPr>
        <p:blipFill>
          <a:blip r:embed="rId2"/>
          <a:stretch>
            <a:fillRect/>
          </a:stretch>
        </p:blipFill>
        <p:spPr>
          <a:xfrm flipV="1">
            <a:off x="1119107" y="1449485"/>
            <a:ext cx="7137778" cy="521491"/>
          </a:xfrm>
          <a:prstGeom prst="rect">
            <a:avLst/>
          </a:prstGeom>
        </p:spPr>
      </p:pic>
      <p:sp>
        <p:nvSpPr>
          <p:cNvPr id="2" name="Title 1">
            <a:extLst>
              <a:ext uri="{FF2B5EF4-FFF2-40B4-BE49-F238E27FC236}">
                <a16:creationId xmlns:a16="http://schemas.microsoft.com/office/drawing/2014/main" id="{1225BC00-A638-E84C-95E3-EEE3FE01DDA5}"/>
              </a:ext>
            </a:extLst>
          </p:cNvPr>
          <p:cNvSpPr>
            <a:spLocks noGrp="1"/>
          </p:cNvSpPr>
          <p:nvPr>
            <p:ph type="title" idx="4294967295"/>
          </p:nvPr>
        </p:nvSpPr>
        <p:spPr>
          <a:xfrm>
            <a:off x="0" y="155816"/>
            <a:ext cx="8229600" cy="1143000"/>
          </a:xfrm>
        </p:spPr>
        <p:txBody>
          <a:bodyPr>
            <a:normAutofit/>
          </a:bodyPr>
          <a:lstStyle/>
          <a:p>
            <a:r>
              <a:rPr lang="en-US" sz="3800" dirty="0">
                <a:solidFill>
                  <a:schemeClr val="bg1">
                    <a:lumMod val="50000"/>
                  </a:schemeClr>
                </a:solidFill>
              </a:rPr>
              <a:t>Managing Dualities</a:t>
            </a:r>
          </a:p>
        </p:txBody>
      </p:sp>
      <p:sp>
        <p:nvSpPr>
          <p:cNvPr id="13" name="Rectangle 12">
            <a:extLst>
              <a:ext uri="{FF2B5EF4-FFF2-40B4-BE49-F238E27FC236}">
                <a16:creationId xmlns:a16="http://schemas.microsoft.com/office/drawing/2014/main" id="{DAF739C7-03CE-9A4B-8197-F28AE233F8B3}"/>
              </a:ext>
            </a:extLst>
          </p:cNvPr>
          <p:cNvSpPr/>
          <p:nvPr/>
        </p:nvSpPr>
        <p:spPr>
          <a:xfrm>
            <a:off x="1119107" y="1299959"/>
            <a:ext cx="7021776" cy="302519"/>
          </a:xfrm>
          <a:prstGeom prst="rect">
            <a:avLst/>
          </a:prstGeom>
        </p:spPr>
        <p:txBody>
          <a:bodyPr wrap="square">
            <a:spAutoFit/>
          </a:bodyPr>
          <a:lstStyle/>
          <a:p>
            <a:pPr marR="0" lvl="0" algn="ctr">
              <a:lnSpc>
                <a:spcPts val="1200"/>
              </a:lnSpc>
              <a:spcBef>
                <a:spcPts val="600"/>
              </a:spcBef>
              <a:spcAft>
                <a:spcPts val="600"/>
              </a:spcAft>
            </a:pPr>
            <a:r>
              <a:rPr lang="en-US" sz="2800" dirty="0">
                <a:solidFill>
                  <a:schemeClr val="bg1">
                    <a:lumMod val="50000"/>
                  </a:schemeClr>
                </a:solidFill>
                <a:ea typeface="Times New Roman" panose="02020603050405020304" pitchFamily="18" charset="0"/>
              </a:rPr>
              <a:t>Constraining Inputs            Managing Outcomes</a:t>
            </a:r>
          </a:p>
        </p:txBody>
      </p:sp>
      <p:sp>
        <p:nvSpPr>
          <p:cNvPr id="17" name="Rectangle 16">
            <a:extLst>
              <a:ext uri="{FF2B5EF4-FFF2-40B4-BE49-F238E27FC236}">
                <a16:creationId xmlns:a16="http://schemas.microsoft.com/office/drawing/2014/main" id="{6091B205-6773-0545-A23D-38465F206201}"/>
              </a:ext>
            </a:extLst>
          </p:cNvPr>
          <p:cNvSpPr/>
          <p:nvPr/>
        </p:nvSpPr>
        <p:spPr>
          <a:xfrm>
            <a:off x="1066790" y="2271229"/>
            <a:ext cx="7021776" cy="302519"/>
          </a:xfrm>
          <a:prstGeom prst="rect">
            <a:avLst/>
          </a:prstGeom>
        </p:spPr>
        <p:txBody>
          <a:bodyPr wrap="square">
            <a:spAutoFit/>
          </a:bodyPr>
          <a:lstStyle/>
          <a:p>
            <a:pPr marR="0" lvl="0" algn="ctr">
              <a:lnSpc>
                <a:spcPts val="1200"/>
              </a:lnSpc>
              <a:spcBef>
                <a:spcPts val="600"/>
              </a:spcBef>
              <a:spcAft>
                <a:spcPts val="600"/>
              </a:spcAft>
            </a:pPr>
            <a:r>
              <a:rPr lang="en-US" sz="2800" dirty="0">
                <a:solidFill>
                  <a:schemeClr val="bg1">
                    <a:lumMod val="50000"/>
                  </a:schemeClr>
                </a:solidFill>
                <a:ea typeface="Times New Roman" panose="02020603050405020304" pitchFamily="18" charset="0"/>
              </a:rPr>
              <a:t>Grass Roots            Government</a:t>
            </a:r>
          </a:p>
        </p:txBody>
      </p:sp>
      <p:sp>
        <p:nvSpPr>
          <p:cNvPr id="18" name="Rectangle 17">
            <a:extLst>
              <a:ext uri="{FF2B5EF4-FFF2-40B4-BE49-F238E27FC236}">
                <a16:creationId xmlns:a16="http://schemas.microsoft.com/office/drawing/2014/main" id="{75CDCDEA-60E7-8240-B090-AEC4805A79BF}"/>
              </a:ext>
            </a:extLst>
          </p:cNvPr>
          <p:cNvSpPr/>
          <p:nvPr/>
        </p:nvSpPr>
        <p:spPr>
          <a:xfrm>
            <a:off x="1164598" y="3119670"/>
            <a:ext cx="7021776" cy="302519"/>
          </a:xfrm>
          <a:prstGeom prst="rect">
            <a:avLst/>
          </a:prstGeom>
        </p:spPr>
        <p:txBody>
          <a:bodyPr wrap="square">
            <a:spAutoFit/>
          </a:bodyPr>
          <a:lstStyle/>
          <a:p>
            <a:pPr marR="0" lvl="0" algn="ctr">
              <a:lnSpc>
                <a:spcPts val="1200"/>
              </a:lnSpc>
              <a:spcBef>
                <a:spcPts val="600"/>
              </a:spcBef>
              <a:spcAft>
                <a:spcPts val="600"/>
              </a:spcAft>
            </a:pPr>
            <a:r>
              <a:rPr lang="en-US" sz="2800" dirty="0">
                <a:solidFill>
                  <a:schemeClr val="bg1">
                    <a:lumMod val="50000"/>
                  </a:schemeClr>
                </a:solidFill>
                <a:ea typeface="Times New Roman" panose="02020603050405020304" pitchFamily="18" charset="0"/>
              </a:rPr>
              <a:t>Tradition            Innovation</a:t>
            </a:r>
          </a:p>
        </p:txBody>
      </p:sp>
      <p:sp>
        <p:nvSpPr>
          <p:cNvPr id="19" name="Rectangle 18">
            <a:extLst>
              <a:ext uri="{FF2B5EF4-FFF2-40B4-BE49-F238E27FC236}">
                <a16:creationId xmlns:a16="http://schemas.microsoft.com/office/drawing/2014/main" id="{EB370BF9-E929-C943-89ED-72FDDF5B69DF}"/>
              </a:ext>
            </a:extLst>
          </p:cNvPr>
          <p:cNvSpPr/>
          <p:nvPr/>
        </p:nvSpPr>
        <p:spPr>
          <a:xfrm>
            <a:off x="1562658" y="4036354"/>
            <a:ext cx="7021776" cy="302519"/>
          </a:xfrm>
          <a:prstGeom prst="rect">
            <a:avLst/>
          </a:prstGeom>
        </p:spPr>
        <p:txBody>
          <a:bodyPr wrap="square">
            <a:spAutoFit/>
          </a:bodyPr>
          <a:lstStyle/>
          <a:p>
            <a:pPr marR="0" lvl="0" algn="ctr">
              <a:lnSpc>
                <a:spcPts val="1200"/>
              </a:lnSpc>
              <a:spcBef>
                <a:spcPts val="600"/>
              </a:spcBef>
              <a:spcAft>
                <a:spcPts val="600"/>
              </a:spcAft>
            </a:pPr>
            <a:r>
              <a:rPr lang="en-US" sz="2800" dirty="0">
                <a:solidFill>
                  <a:schemeClr val="bg1">
                    <a:lumMod val="50000"/>
                  </a:schemeClr>
                </a:solidFill>
                <a:ea typeface="Times New Roman" panose="02020603050405020304" pitchFamily="18" charset="0"/>
              </a:rPr>
              <a:t>Planning           Implementation</a:t>
            </a:r>
          </a:p>
        </p:txBody>
      </p:sp>
      <p:sp>
        <p:nvSpPr>
          <p:cNvPr id="20" name="Rectangle 19">
            <a:extLst>
              <a:ext uri="{FF2B5EF4-FFF2-40B4-BE49-F238E27FC236}">
                <a16:creationId xmlns:a16="http://schemas.microsoft.com/office/drawing/2014/main" id="{01D0FE5F-83F5-FE4F-9380-67F8E940D532}"/>
              </a:ext>
            </a:extLst>
          </p:cNvPr>
          <p:cNvSpPr/>
          <p:nvPr/>
        </p:nvSpPr>
        <p:spPr>
          <a:xfrm>
            <a:off x="1523986" y="4925743"/>
            <a:ext cx="7021776" cy="302519"/>
          </a:xfrm>
          <a:prstGeom prst="rect">
            <a:avLst/>
          </a:prstGeom>
        </p:spPr>
        <p:txBody>
          <a:bodyPr wrap="square">
            <a:spAutoFit/>
          </a:bodyPr>
          <a:lstStyle/>
          <a:p>
            <a:pPr marR="0" lvl="0" algn="ctr">
              <a:lnSpc>
                <a:spcPts val="1200"/>
              </a:lnSpc>
              <a:spcBef>
                <a:spcPts val="600"/>
              </a:spcBef>
              <a:spcAft>
                <a:spcPts val="600"/>
              </a:spcAft>
            </a:pPr>
            <a:r>
              <a:rPr lang="en-US" sz="2800" dirty="0">
                <a:solidFill>
                  <a:schemeClr val="bg1">
                    <a:lumMod val="50000"/>
                  </a:schemeClr>
                </a:solidFill>
                <a:ea typeface="Times New Roman" panose="02020603050405020304" pitchFamily="18" charset="0"/>
              </a:rPr>
              <a:t>Silos           Integration</a:t>
            </a:r>
          </a:p>
        </p:txBody>
      </p:sp>
      <p:pic>
        <p:nvPicPr>
          <p:cNvPr id="21" name="Picture 20">
            <a:extLst>
              <a:ext uri="{FF2B5EF4-FFF2-40B4-BE49-F238E27FC236}">
                <a16:creationId xmlns:a16="http://schemas.microsoft.com/office/drawing/2014/main" id="{AF047BBF-F9C2-674C-B379-D774F13AD922}"/>
              </a:ext>
            </a:extLst>
          </p:cNvPr>
          <p:cNvPicPr>
            <a:picLocks noChangeAspect="1"/>
          </p:cNvPicPr>
          <p:nvPr/>
        </p:nvPicPr>
        <p:blipFill>
          <a:blip r:embed="rId2"/>
          <a:stretch>
            <a:fillRect/>
          </a:stretch>
        </p:blipFill>
        <p:spPr>
          <a:xfrm flipV="1">
            <a:off x="1015622" y="6096000"/>
            <a:ext cx="7137778" cy="521491"/>
          </a:xfrm>
          <a:prstGeom prst="rect">
            <a:avLst/>
          </a:prstGeom>
        </p:spPr>
      </p:pic>
      <p:sp>
        <p:nvSpPr>
          <p:cNvPr id="23" name="TextBox 22"/>
          <p:cNvSpPr txBox="1"/>
          <p:nvPr/>
        </p:nvSpPr>
        <p:spPr>
          <a:xfrm>
            <a:off x="2622082" y="4312096"/>
            <a:ext cx="184666" cy="369332"/>
          </a:xfrm>
          <a:prstGeom prst="rect">
            <a:avLst/>
          </a:prstGeom>
          <a:noFill/>
        </p:spPr>
        <p:txBody>
          <a:bodyPr wrap="none" rtlCol="0">
            <a:spAutoFit/>
          </a:bodyPr>
          <a:lstStyle/>
          <a:p>
            <a:endParaRPr lang="en-US" dirty="0">
              <a:solidFill>
                <a:srgbClr val="000000"/>
              </a:solidFill>
            </a:endParaRPr>
          </a:p>
        </p:txBody>
      </p:sp>
      <p:sp>
        <p:nvSpPr>
          <p:cNvPr id="15" name="TextBox 14">
            <a:extLst>
              <a:ext uri="{FF2B5EF4-FFF2-40B4-BE49-F238E27FC236}">
                <a16:creationId xmlns:a16="http://schemas.microsoft.com/office/drawing/2014/main" id="{FEB8D49B-F0E5-F44E-95AA-ACF17995CBD3}"/>
              </a:ext>
            </a:extLst>
          </p:cNvPr>
          <p:cNvSpPr txBox="1"/>
          <p:nvPr/>
        </p:nvSpPr>
        <p:spPr>
          <a:xfrm>
            <a:off x="1219199" y="5715000"/>
            <a:ext cx="3429001" cy="523220"/>
          </a:xfrm>
          <a:prstGeom prst="rect">
            <a:avLst/>
          </a:prstGeom>
          <a:noFill/>
        </p:spPr>
        <p:txBody>
          <a:bodyPr wrap="square" rtlCol="0">
            <a:spAutoFit/>
          </a:bodyPr>
          <a:lstStyle/>
          <a:p>
            <a:r>
              <a:rPr lang="en-US" sz="2800" dirty="0">
                <a:solidFill>
                  <a:schemeClr val="bg1">
                    <a:lumMod val="50000"/>
                  </a:schemeClr>
                </a:solidFill>
              </a:rPr>
              <a:t>Econ. Development</a:t>
            </a:r>
          </a:p>
        </p:txBody>
      </p:sp>
      <p:sp>
        <p:nvSpPr>
          <p:cNvPr id="16" name="TextBox 15">
            <a:extLst>
              <a:ext uri="{FF2B5EF4-FFF2-40B4-BE49-F238E27FC236}">
                <a16:creationId xmlns:a16="http://schemas.microsoft.com/office/drawing/2014/main" id="{69E538C1-9190-4D43-B913-6DC6116FA79A}"/>
              </a:ext>
            </a:extLst>
          </p:cNvPr>
          <p:cNvSpPr txBox="1"/>
          <p:nvPr/>
        </p:nvSpPr>
        <p:spPr>
          <a:xfrm>
            <a:off x="4953000" y="5715000"/>
            <a:ext cx="3581400" cy="523220"/>
          </a:xfrm>
          <a:prstGeom prst="rect">
            <a:avLst/>
          </a:prstGeom>
          <a:noFill/>
        </p:spPr>
        <p:txBody>
          <a:bodyPr wrap="square" rtlCol="0">
            <a:spAutoFit/>
          </a:bodyPr>
          <a:lstStyle/>
          <a:p>
            <a:r>
              <a:rPr lang="en-US" sz="2800" dirty="0">
                <a:solidFill>
                  <a:schemeClr val="bg1">
                    <a:lumMod val="50000"/>
                  </a:schemeClr>
                </a:solidFill>
              </a:rPr>
              <a:t>Preservation</a:t>
            </a:r>
          </a:p>
        </p:txBody>
      </p:sp>
    </p:spTree>
    <p:extLst>
      <p:ext uri="{BB962C8B-B14F-4D97-AF65-F5344CB8AC3E}">
        <p14:creationId xmlns:p14="http://schemas.microsoft.com/office/powerpoint/2010/main" val="1078177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D26B96-A843-814F-B63B-A0536D1C5320}"/>
              </a:ext>
            </a:extLst>
          </p:cNvPr>
          <p:cNvSpPr>
            <a:spLocks noGrp="1"/>
          </p:cNvSpPr>
          <p:nvPr>
            <p:ph type="title"/>
          </p:nvPr>
        </p:nvSpPr>
        <p:spPr>
          <a:xfrm>
            <a:off x="457200" y="760598"/>
            <a:ext cx="8229600" cy="1143000"/>
          </a:xfrm>
        </p:spPr>
        <p:txBody>
          <a:bodyPr>
            <a:noAutofit/>
          </a:bodyPr>
          <a:lstStyle/>
          <a:p>
            <a:r>
              <a:rPr lang="en-US" sz="3600" dirty="0"/>
              <a:t>So, what sorts of components are included in the operating department plans?</a:t>
            </a:r>
          </a:p>
        </p:txBody>
      </p:sp>
      <p:pic>
        <p:nvPicPr>
          <p:cNvPr id="7" name="Picture 2"/>
          <p:cNvPicPr>
            <a:picLocks noChangeAspect="1" noChangeArrowheads="1"/>
          </p:cNvPicPr>
          <p:nvPr/>
        </p:nvPicPr>
        <p:blipFill>
          <a:blip r:embed="rId2"/>
          <a:srcRect l="12692" r="12789"/>
          <a:stretch>
            <a:fillRect/>
          </a:stretch>
        </p:blipFill>
        <p:spPr bwMode="auto">
          <a:xfrm>
            <a:off x="1849490" y="2310728"/>
            <a:ext cx="5200534" cy="3925565"/>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47671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2017 Center for Strategic Governance </a:t>
            </a:r>
          </a:p>
        </p:txBody>
      </p:sp>
      <p:pic>
        <p:nvPicPr>
          <p:cNvPr id="1027" name="Picture 3"/>
          <p:cNvPicPr>
            <a:picLocks noChangeAspect="1" noChangeArrowheads="1"/>
          </p:cNvPicPr>
          <p:nvPr/>
        </p:nvPicPr>
        <p:blipFill>
          <a:blip r:embed="rId2"/>
          <a:srcRect l="12740" r="12837"/>
          <a:stretch>
            <a:fillRect/>
          </a:stretch>
        </p:blipFill>
        <p:spPr bwMode="auto">
          <a:xfrm>
            <a:off x="4742840" y="801968"/>
            <a:ext cx="3755394" cy="2838379"/>
          </a:xfrm>
          <a:prstGeom prst="rect">
            <a:avLst/>
          </a:prstGeom>
          <a:noFill/>
          <a:ln w="9525">
            <a:solidFill>
              <a:schemeClr val="accent1"/>
            </a:solidFill>
            <a:miter lim="800000"/>
            <a:headEnd/>
            <a:tailEnd/>
          </a:ln>
        </p:spPr>
      </p:pic>
      <p:pic>
        <p:nvPicPr>
          <p:cNvPr id="1028" name="Picture 4"/>
          <p:cNvPicPr>
            <a:picLocks noChangeAspect="1" noChangeArrowheads="1"/>
          </p:cNvPicPr>
          <p:nvPr/>
        </p:nvPicPr>
        <p:blipFill>
          <a:blip r:embed="rId3"/>
          <a:srcRect l="12567" r="12642"/>
          <a:stretch>
            <a:fillRect/>
          </a:stretch>
        </p:blipFill>
        <p:spPr bwMode="auto">
          <a:xfrm>
            <a:off x="569330" y="3878611"/>
            <a:ext cx="3760245" cy="2828050"/>
          </a:xfrm>
          <a:prstGeom prst="rect">
            <a:avLst/>
          </a:prstGeom>
          <a:noFill/>
          <a:ln w="9525">
            <a:solidFill>
              <a:schemeClr val="accent1"/>
            </a:solidFill>
            <a:miter lim="800000"/>
            <a:headEnd/>
            <a:tailEnd/>
          </a:ln>
        </p:spPr>
      </p:pic>
      <p:pic>
        <p:nvPicPr>
          <p:cNvPr id="1029" name="Picture 5"/>
          <p:cNvPicPr>
            <a:picLocks noChangeAspect="1" noChangeArrowheads="1"/>
          </p:cNvPicPr>
          <p:nvPr/>
        </p:nvPicPr>
        <p:blipFill>
          <a:blip r:embed="rId4"/>
          <a:srcRect l="12642" r="12830"/>
          <a:stretch>
            <a:fillRect/>
          </a:stretch>
        </p:blipFill>
        <p:spPr bwMode="auto">
          <a:xfrm>
            <a:off x="4742840" y="3868282"/>
            <a:ext cx="3760703" cy="2838379"/>
          </a:xfrm>
          <a:prstGeom prst="rect">
            <a:avLst/>
          </a:prstGeom>
          <a:noFill/>
          <a:ln w="9525">
            <a:solidFill>
              <a:schemeClr val="accent1"/>
            </a:solidFill>
            <a:miter lim="800000"/>
            <a:headEnd/>
            <a:tailEnd/>
          </a:ln>
        </p:spPr>
      </p:pic>
      <p:pic>
        <p:nvPicPr>
          <p:cNvPr id="3" name="Picture 2"/>
          <p:cNvPicPr>
            <a:picLocks noChangeAspect="1" noChangeArrowheads="1"/>
          </p:cNvPicPr>
          <p:nvPr/>
        </p:nvPicPr>
        <p:blipFill>
          <a:blip r:embed="rId5"/>
          <a:srcRect l="12891" r="12891"/>
          <a:stretch>
            <a:fillRect/>
          </a:stretch>
        </p:blipFill>
        <p:spPr bwMode="auto">
          <a:xfrm>
            <a:off x="584492" y="801968"/>
            <a:ext cx="3745083" cy="2838379"/>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3591198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2017 Center for Strategic Governance </a:t>
            </a:r>
          </a:p>
        </p:txBody>
      </p:sp>
      <p:pic>
        <p:nvPicPr>
          <p:cNvPr id="2050" name="Picture 2"/>
          <p:cNvPicPr>
            <a:picLocks noChangeAspect="1" noChangeArrowheads="1"/>
          </p:cNvPicPr>
          <p:nvPr/>
        </p:nvPicPr>
        <p:blipFill>
          <a:blip r:embed="rId2"/>
          <a:srcRect l="12642" r="12924"/>
          <a:stretch>
            <a:fillRect/>
          </a:stretch>
        </p:blipFill>
        <p:spPr bwMode="auto">
          <a:xfrm>
            <a:off x="474452" y="655614"/>
            <a:ext cx="3892541" cy="2941607"/>
          </a:xfrm>
          <a:prstGeom prst="rect">
            <a:avLst/>
          </a:prstGeom>
          <a:noFill/>
          <a:ln w="9525">
            <a:solidFill>
              <a:schemeClr val="accent1"/>
            </a:solidFill>
            <a:miter lim="800000"/>
            <a:headEnd/>
            <a:tailEnd/>
          </a:ln>
        </p:spPr>
      </p:pic>
      <p:pic>
        <p:nvPicPr>
          <p:cNvPr id="2051" name="Picture 3"/>
          <p:cNvPicPr>
            <a:picLocks noChangeAspect="1" noChangeArrowheads="1"/>
          </p:cNvPicPr>
          <p:nvPr/>
        </p:nvPicPr>
        <p:blipFill>
          <a:blip r:embed="rId3"/>
          <a:srcRect l="12830" r="12925"/>
          <a:stretch>
            <a:fillRect/>
          </a:stretch>
        </p:blipFill>
        <p:spPr bwMode="auto">
          <a:xfrm>
            <a:off x="4796278" y="655614"/>
            <a:ext cx="3892541" cy="2949082"/>
          </a:xfrm>
          <a:prstGeom prst="rect">
            <a:avLst/>
          </a:prstGeom>
          <a:noFill/>
          <a:ln w="9525">
            <a:solidFill>
              <a:schemeClr val="accent1"/>
            </a:solidFill>
            <a:miter lim="800000"/>
            <a:headEnd/>
            <a:tailEnd/>
          </a:ln>
        </p:spPr>
      </p:pic>
      <p:pic>
        <p:nvPicPr>
          <p:cNvPr id="2052" name="Picture 4"/>
          <p:cNvPicPr>
            <a:picLocks noChangeAspect="1" noChangeArrowheads="1"/>
          </p:cNvPicPr>
          <p:nvPr/>
        </p:nvPicPr>
        <p:blipFill>
          <a:blip r:embed="rId4"/>
          <a:srcRect l="12542" r="12741"/>
          <a:stretch>
            <a:fillRect/>
          </a:stretch>
        </p:blipFill>
        <p:spPr bwMode="auto">
          <a:xfrm>
            <a:off x="474452" y="3757579"/>
            <a:ext cx="3917271" cy="2949082"/>
          </a:xfrm>
          <a:prstGeom prst="rect">
            <a:avLst/>
          </a:prstGeom>
          <a:noFill/>
          <a:ln w="9525">
            <a:solidFill>
              <a:schemeClr val="accent1"/>
            </a:solidFill>
            <a:miter lim="800000"/>
            <a:headEnd/>
            <a:tailEnd/>
          </a:ln>
        </p:spPr>
      </p:pic>
      <p:pic>
        <p:nvPicPr>
          <p:cNvPr id="2053" name="Picture 5"/>
          <p:cNvPicPr>
            <a:picLocks noChangeAspect="1" noChangeArrowheads="1"/>
          </p:cNvPicPr>
          <p:nvPr/>
        </p:nvPicPr>
        <p:blipFill>
          <a:blip r:embed="rId5"/>
          <a:srcRect l="12732" r="12914"/>
          <a:stretch>
            <a:fillRect/>
          </a:stretch>
        </p:blipFill>
        <p:spPr bwMode="auto">
          <a:xfrm>
            <a:off x="4794994" y="3760940"/>
            <a:ext cx="3893825" cy="2945721"/>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742918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2017 Center for Strategic Governance </a:t>
            </a:r>
          </a:p>
        </p:txBody>
      </p:sp>
      <p:pic>
        <p:nvPicPr>
          <p:cNvPr id="3074" name="Picture 2"/>
          <p:cNvPicPr>
            <a:picLocks noChangeAspect="1" noChangeArrowheads="1"/>
          </p:cNvPicPr>
          <p:nvPr/>
        </p:nvPicPr>
        <p:blipFill>
          <a:blip r:embed="rId2"/>
          <a:srcRect l="12657" t="8671" r="12657"/>
          <a:stretch>
            <a:fillRect/>
          </a:stretch>
        </p:blipFill>
        <p:spPr bwMode="auto">
          <a:xfrm>
            <a:off x="103517" y="566526"/>
            <a:ext cx="8893833" cy="6117613"/>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53324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Defining strategic governance.</a:t>
            </a:r>
          </a:p>
          <a:p>
            <a:pPr marL="514350" indent="-514350">
              <a:buFont typeface="+mj-lt"/>
              <a:buAutoNum type="arabicPeriod"/>
            </a:pPr>
            <a:r>
              <a:rPr lang="en-US" dirty="0"/>
              <a:t>Amherst NH case study (6-year perspective)</a:t>
            </a:r>
          </a:p>
          <a:p>
            <a:pPr marL="514350" indent="-514350">
              <a:buFont typeface="+mj-lt"/>
              <a:buAutoNum type="arabicPeriod"/>
            </a:pPr>
            <a:r>
              <a:rPr lang="en-US" dirty="0"/>
              <a:t>Enfield NH case study (launched in 2018)</a:t>
            </a:r>
          </a:p>
          <a:p>
            <a:pPr marL="514350" indent="-514350">
              <a:buFont typeface="+mj-lt"/>
              <a:buAutoNum type="arabicPeriod"/>
            </a:pPr>
            <a:r>
              <a:rPr lang="en-US" dirty="0"/>
              <a:t>Applying strategic governance more broadly for better community-wide outcomes</a:t>
            </a:r>
          </a:p>
          <a:p>
            <a:pPr marL="514350" indent="-514350">
              <a:buFont typeface="+mj-lt"/>
              <a:buAutoNum type="arabicPeriod"/>
            </a:pPr>
            <a:r>
              <a:rPr lang="en-US" dirty="0"/>
              <a:t>Questions &amp; Discussion</a:t>
            </a:r>
          </a:p>
        </p:txBody>
      </p:sp>
      <p:sp>
        <p:nvSpPr>
          <p:cNvPr id="4" name="Footer Placeholder 3"/>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04" y="5982905"/>
            <a:ext cx="8229600" cy="868362"/>
          </a:xfrm>
        </p:spPr>
        <p:txBody>
          <a:bodyPr>
            <a:normAutofit/>
          </a:bodyPr>
          <a:lstStyle/>
          <a:p>
            <a:r>
              <a:rPr lang="en-US" sz="3600" dirty="0"/>
              <a:t>Tax Rate “Sensitivity Analysis” Tool</a:t>
            </a:r>
          </a:p>
        </p:txBody>
      </p:sp>
      <p:pic>
        <p:nvPicPr>
          <p:cNvPr id="4098" name="Picture 2"/>
          <p:cNvPicPr>
            <a:picLocks noChangeAspect="1" noChangeArrowheads="1"/>
          </p:cNvPicPr>
          <p:nvPr/>
        </p:nvPicPr>
        <p:blipFill>
          <a:blip r:embed="rId2"/>
          <a:srcRect t="15094" r="42018" b="7107"/>
          <a:stretch>
            <a:fillRect/>
          </a:stretch>
        </p:blipFill>
        <p:spPr bwMode="auto">
          <a:xfrm>
            <a:off x="8626" y="8626"/>
            <a:ext cx="8091577" cy="6107047"/>
          </a:xfrm>
          <a:prstGeom prst="rect">
            <a:avLst/>
          </a:prstGeom>
          <a:noFill/>
          <a:ln w="9525">
            <a:noFill/>
            <a:miter lim="800000"/>
            <a:headEnd/>
            <a:tailEnd/>
          </a:ln>
        </p:spPr>
      </p:pic>
    </p:spTree>
    <p:extLst>
      <p:ext uri="{BB962C8B-B14F-4D97-AF65-F5344CB8AC3E}">
        <p14:creationId xmlns:p14="http://schemas.microsoft.com/office/powerpoint/2010/main" val="2130200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525CE-5992-EE4F-B802-6982609CD1F3}"/>
              </a:ext>
            </a:extLst>
          </p:cNvPr>
          <p:cNvSpPr/>
          <p:nvPr/>
        </p:nvSpPr>
        <p:spPr>
          <a:xfrm>
            <a:off x="609600" y="487912"/>
            <a:ext cx="7924800" cy="2600712"/>
          </a:xfrm>
          <a:prstGeom prst="rect">
            <a:avLst/>
          </a:prstGeom>
        </p:spPr>
        <p:txBody>
          <a:bodyPr wrap="square">
            <a:spAutoFit/>
          </a:bodyPr>
          <a:lstStyle/>
          <a:p>
            <a:r>
              <a:rPr lang="en-US" sz="3600" b="1" kern="1400" spc="-50" dirty="0">
                <a:solidFill>
                  <a:schemeClr val="bg1">
                    <a:lumMod val="50000"/>
                  </a:schemeClr>
                </a:solidFill>
                <a:ea typeface="Times New Roman" panose="02020603050405020304" pitchFamily="18" charset="0"/>
                <a:cs typeface="Times New Roman" panose="02020603050405020304" pitchFamily="18" charset="0"/>
              </a:rPr>
              <a:t>Proposed Vision</a:t>
            </a:r>
          </a:p>
          <a:p>
            <a:endParaRPr lang="en-US" sz="900" dirty="0">
              <a:solidFill>
                <a:schemeClr val="bg1">
                  <a:lumMod val="50000"/>
                </a:schemeClr>
              </a:solidFill>
              <a:ea typeface="Times New Roman" panose="02020603050405020304" pitchFamily="18" charset="0"/>
            </a:endParaRPr>
          </a:p>
          <a:p>
            <a:r>
              <a:rPr lang="en-US" sz="2600" dirty="0">
                <a:solidFill>
                  <a:schemeClr val="bg1">
                    <a:lumMod val="50000"/>
                  </a:schemeClr>
                </a:solidFill>
                <a:ea typeface="Times New Roman" panose="02020603050405020304" pitchFamily="18" charset="0"/>
              </a:rPr>
              <a:t>Retain Enfield’s town character, sense of community, natural environment, and heritage, because residents generally like the town as it is.  </a:t>
            </a:r>
            <a:r>
              <a:rPr lang="en-US" sz="2600" i="1" dirty="0">
                <a:solidFill>
                  <a:schemeClr val="bg1">
                    <a:lumMod val="50000"/>
                  </a:schemeClr>
                </a:solidFill>
                <a:ea typeface="Times New Roman" panose="02020603050405020304" pitchFamily="18" charset="0"/>
              </a:rPr>
              <a:t>[while focusing on the priorities below] </a:t>
            </a:r>
          </a:p>
          <a:p>
            <a:endParaRPr lang="en-US" sz="1400" dirty="0">
              <a:solidFill>
                <a:srgbClr val="0070C0"/>
              </a:solidFill>
              <a:ea typeface="Times New Roman" panose="02020603050405020304" pitchFamily="18" charset="0"/>
            </a:endParaRPr>
          </a:p>
        </p:txBody>
      </p:sp>
      <p:sp>
        <p:nvSpPr>
          <p:cNvPr id="11" name="Rectangle 10">
            <a:extLst>
              <a:ext uri="{FF2B5EF4-FFF2-40B4-BE49-F238E27FC236}">
                <a16:creationId xmlns:a16="http://schemas.microsoft.com/office/drawing/2014/main" id="{1038E3EB-C3C8-F94A-8256-25D277B85F27}"/>
              </a:ext>
            </a:extLst>
          </p:cNvPr>
          <p:cNvSpPr/>
          <p:nvPr/>
        </p:nvSpPr>
        <p:spPr>
          <a:xfrm>
            <a:off x="609600" y="3813244"/>
            <a:ext cx="7772400" cy="2816156"/>
          </a:xfrm>
          <a:prstGeom prst="rect">
            <a:avLst/>
          </a:prstGeom>
        </p:spPr>
        <p:txBody>
          <a:bodyPr wrap="square">
            <a:spAutoFit/>
          </a:bodyPr>
          <a:lstStyle/>
          <a:p>
            <a:r>
              <a:rPr lang="en-US" sz="3800" b="1" dirty="0">
                <a:solidFill>
                  <a:schemeClr val="bg1">
                    <a:lumMod val="50000"/>
                  </a:schemeClr>
                </a:solidFill>
                <a:ea typeface="Times New Roman" panose="02020603050405020304" pitchFamily="18" charset="0"/>
              </a:rPr>
              <a:t>Priorities </a:t>
            </a:r>
            <a:r>
              <a:rPr lang="en-US" sz="2400" b="1" i="1" dirty="0">
                <a:solidFill>
                  <a:schemeClr val="bg1">
                    <a:lumMod val="50000"/>
                  </a:schemeClr>
                </a:solidFill>
                <a:ea typeface="Times New Roman" panose="02020603050405020304" pitchFamily="18" charset="0"/>
              </a:rPr>
              <a:t>(in rank order of overall importance)</a:t>
            </a:r>
          </a:p>
          <a:p>
            <a:endParaRPr lang="en-US" sz="900" dirty="0">
              <a:solidFill>
                <a:schemeClr val="bg1">
                  <a:lumMod val="50000"/>
                </a:schemeClr>
              </a:solidFill>
              <a:ea typeface="Times New Roman" panose="02020603050405020304" pitchFamily="18" charset="0"/>
            </a:endParaRPr>
          </a:p>
          <a:p>
            <a:r>
              <a:rPr lang="en-US" sz="2600" dirty="0">
                <a:solidFill>
                  <a:schemeClr val="bg1">
                    <a:lumMod val="50000"/>
                  </a:schemeClr>
                </a:solidFill>
                <a:ea typeface="Times New Roman" panose="02020603050405020304" pitchFamily="18" charset="0"/>
              </a:rPr>
              <a:t>Improve the following aspects that shape quality of life:</a:t>
            </a:r>
          </a:p>
          <a:p>
            <a:pPr marL="514350" lvl="0" indent="-514350">
              <a:buFont typeface="+mj-lt"/>
              <a:buAutoNum type="arabicPeriod"/>
            </a:pPr>
            <a:r>
              <a:rPr lang="en-US" sz="2600" dirty="0">
                <a:solidFill>
                  <a:schemeClr val="bg1">
                    <a:lumMod val="50000"/>
                  </a:schemeClr>
                </a:solidFill>
              </a:rPr>
              <a:t>Financial condition/affordability	                             </a:t>
            </a:r>
          </a:p>
          <a:p>
            <a:pPr marL="514350" lvl="0" indent="-514350">
              <a:buFont typeface="+mj-lt"/>
              <a:buAutoNum type="arabicPeriod"/>
            </a:pPr>
            <a:r>
              <a:rPr lang="en-US" sz="2600" dirty="0">
                <a:solidFill>
                  <a:schemeClr val="bg1">
                    <a:lumMod val="50000"/>
                  </a:schemeClr>
                </a:solidFill>
              </a:rPr>
              <a:t>Public health &amp; safety (Police, Fire, EMS)                      </a:t>
            </a:r>
          </a:p>
          <a:p>
            <a:pPr marL="514350" lvl="0" indent="-514350">
              <a:buFont typeface="+mj-lt"/>
              <a:buAutoNum type="arabicPeriod"/>
            </a:pPr>
            <a:r>
              <a:rPr lang="en-US" sz="2600" dirty="0">
                <a:solidFill>
                  <a:schemeClr val="bg1">
                    <a:lumMod val="50000"/>
                  </a:schemeClr>
                </a:solidFill>
              </a:rPr>
              <a:t>Infrastructure, facilities and technology	                 </a:t>
            </a:r>
          </a:p>
          <a:p>
            <a:pPr marL="514350" lvl="0" indent="-514350">
              <a:buFont typeface="+mj-lt"/>
              <a:buAutoNum type="arabicPeriod"/>
            </a:pPr>
            <a:r>
              <a:rPr lang="en-US" sz="2600" dirty="0">
                <a:solidFill>
                  <a:schemeClr val="bg1">
                    <a:lumMod val="50000"/>
                  </a:schemeClr>
                </a:solidFill>
              </a:rPr>
              <a:t>Community/economic development &amp; Housing           </a:t>
            </a:r>
          </a:p>
        </p:txBody>
      </p:sp>
      <p:pic>
        <p:nvPicPr>
          <p:cNvPr id="13" name="Picture 12">
            <a:extLst>
              <a:ext uri="{FF2B5EF4-FFF2-40B4-BE49-F238E27FC236}">
                <a16:creationId xmlns:a16="http://schemas.microsoft.com/office/drawing/2014/main" id="{4D6BE04D-87B7-6B42-9EE7-7048AE6492BB}"/>
              </a:ext>
            </a:extLst>
          </p:cNvPr>
          <p:cNvPicPr>
            <a:picLocks noChangeAspect="1"/>
          </p:cNvPicPr>
          <p:nvPr/>
        </p:nvPicPr>
        <p:blipFill>
          <a:blip r:embed="rId2"/>
          <a:stretch>
            <a:fillRect/>
          </a:stretch>
        </p:blipFill>
        <p:spPr>
          <a:xfrm>
            <a:off x="3810000" y="2590800"/>
            <a:ext cx="1295400" cy="1295400"/>
          </a:xfrm>
          <a:prstGeom prst="rect">
            <a:avLst/>
          </a:prstGeom>
        </p:spPr>
      </p:pic>
      <p:sp>
        <p:nvSpPr>
          <p:cNvPr id="14" name="Rectangle 13"/>
          <p:cNvSpPr/>
          <p:nvPr/>
        </p:nvSpPr>
        <p:spPr>
          <a:xfrm>
            <a:off x="4876800" y="2971800"/>
            <a:ext cx="4267200" cy="609569"/>
          </a:xfrm>
          <a:prstGeom prst="rect">
            <a:avLst/>
          </a:prstGeom>
        </p:spPr>
        <p:txBody>
          <a:bodyPr wrap="square">
            <a:spAutoFit/>
          </a:bodyPr>
          <a:lstStyle/>
          <a:p>
            <a:pPr algn="ctr">
              <a:lnSpc>
                <a:spcPts val="1960"/>
              </a:lnSpc>
            </a:pPr>
            <a:r>
              <a:rPr lang="en-US" sz="2200" b="1" u="sng" dirty="0">
                <a:solidFill>
                  <a:schemeClr val="tx1">
                    <a:lumMod val="50000"/>
                    <a:lumOff val="50000"/>
                  </a:schemeClr>
                </a:solidFill>
                <a:hlinkClick r:id="rId3"/>
              </a:rPr>
              <a:t>www.enfield.nh.us</a:t>
            </a:r>
            <a:r>
              <a:rPr lang="en-US" sz="2200" b="1" u="sng">
                <a:solidFill>
                  <a:schemeClr val="tx1">
                    <a:lumMod val="50000"/>
                    <a:lumOff val="50000"/>
                  </a:schemeClr>
                </a:solidFill>
                <a:hlinkClick r:id="rId3"/>
              </a:rPr>
              <a:t>/strategic-governance-enfield</a:t>
            </a:r>
            <a:r>
              <a:rPr lang="en-US" sz="2200" b="1" u="sng">
                <a:solidFill>
                  <a:schemeClr val="tx1">
                    <a:lumMod val="50000"/>
                    <a:lumOff val="50000"/>
                  </a:schemeClr>
                </a:solidFill>
              </a:rPr>
              <a:t> </a:t>
            </a:r>
            <a:endParaRPr lang="en-US" sz="2200"/>
          </a:p>
        </p:txBody>
      </p:sp>
    </p:spTree>
    <p:extLst>
      <p:ext uri="{BB962C8B-B14F-4D97-AF65-F5344CB8AC3E}">
        <p14:creationId xmlns:p14="http://schemas.microsoft.com/office/powerpoint/2010/main" val="688568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368"/>
            <a:ext cx="8229600" cy="1143000"/>
          </a:xfrm>
        </p:spPr>
        <p:txBody>
          <a:bodyPr>
            <a:normAutofit/>
          </a:bodyPr>
          <a:lstStyle/>
          <a:p>
            <a:r>
              <a:rPr lang="en-US" sz="3800" dirty="0"/>
              <a:t>Priorities (More Detail)</a:t>
            </a:r>
          </a:p>
        </p:txBody>
      </p:sp>
      <p:sp>
        <p:nvSpPr>
          <p:cNvPr id="3" name="Content Placeholder 2"/>
          <p:cNvSpPr>
            <a:spLocks noGrp="1"/>
          </p:cNvSpPr>
          <p:nvPr>
            <p:ph idx="1"/>
          </p:nvPr>
        </p:nvSpPr>
        <p:spPr>
          <a:xfrm>
            <a:off x="457200" y="1035176"/>
            <a:ext cx="8229600" cy="5684808"/>
          </a:xfrm>
        </p:spPr>
        <p:txBody>
          <a:bodyPr>
            <a:normAutofit/>
          </a:bodyPr>
          <a:lstStyle/>
          <a:p>
            <a:r>
              <a:rPr lang="en-US" b="1" dirty="0">
                <a:solidFill>
                  <a:schemeClr val="accent3">
                    <a:lumMod val="50000"/>
                  </a:schemeClr>
                </a:solidFill>
              </a:rPr>
              <a:t>Infrastructure, Facilities and Technology (3) </a:t>
            </a:r>
          </a:p>
          <a:p>
            <a:pPr lvl="1"/>
            <a:r>
              <a:rPr lang="en-US" sz="2700" b="1" dirty="0">
                <a:solidFill>
                  <a:schemeClr val="tx2"/>
                </a:solidFill>
              </a:rPr>
              <a:t>Buildings/Facilities </a:t>
            </a:r>
          </a:p>
          <a:p>
            <a:pPr lvl="2"/>
            <a:r>
              <a:rPr lang="en-US" sz="2300" dirty="0">
                <a:solidFill>
                  <a:schemeClr val="bg1">
                    <a:lumMod val="50000"/>
                  </a:schemeClr>
                </a:solidFill>
              </a:rPr>
              <a:t>Most</a:t>
            </a:r>
            <a:r>
              <a:rPr lang="en-US" sz="2300" b="1" dirty="0">
                <a:solidFill>
                  <a:schemeClr val="bg1">
                    <a:lumMod val="50000"/>
                  </a:schemeClr>
                </a:solidFill>
              </a:rPr>
              <a:t> </a:t>
            </a:r>
            <a:r>
              <a:rPr lang="en-US" sz="2300" dirty="0">
                <a:solidFill>
                  <a:schemeClr val="bg1">
                    <a:lumMod val="50000"/>
                  </a:schemeClr>
                </a:solidFill>
              </a:rPr>
              <a:t>departments cite that substandard buildings/facilities limit fulfilling their mission.</a:t>
            </a:r>
          </a:p>
          <a:p>
            <a:pPr lvl="2"/>
            <a:r>
              <a:rPr lang="en-US" sz="2300" dirty="0">
                <a:solidFill>
                  <a:schemeClr val="bg1">
                    <a:lumMod val="50000"/>
                  </a:schemeClr>
                </a:solidFill>
              </a:rPr>
              <a:t> They have requested $296,500 in upgrades over the next five years that still won’t create truly effective space. </a:t>
            </a:r>
          </a:p>
          <a:p>
            <a:pPr lvl="2"/>
            <a:r>
              <a:rPr lang="en-US" sz="2300" dirty="0">
                <a:solidFill>
                  <a:schemeClr val="bg1">
                    <a:lumMod val="50000"/>
                  </a:schemeClr>
                </a:solidFill>
              </a:rPr>
              <a:t>Through a Municipal Facilities Optimization Study to be completed by December, we are identifying costs for either building a new municipal complex with enough shared space to serve all departments or completing major designs and renovations to existing Town buildings. </a:t>
            </a:r>
          </a:p>
          <a:p>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968238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368"/>
            <a:ext cx="8229600" cy="1143000"/>
          </a:xfrm>
        </p:spPr>
        <p:txBody>
          <a:bodyPr>
            <a:normAutofit/>
          </a:bodyPr>
          <a:lstStyle/>
          <a:p>
            <a:r>
              <a:rPr lang="en-US" sz="3800" dirty="0"/>
              <a:t>Priorities (More Detail)</a:t>
            </a:r>
          </a:p>
        </p:txBody>
      </p:sp>
      <p:sp>
        <p:nvSpPr>
          <p:cNvPr id="3" name="Content Placeholder 2"/>
          <p:cNvSpPr>
            <a:spLocks noGrp="1"/>
          </p:cNvSpPr>
          <p:nvPr>
            <p:ph idx="1"/>
          </p:nvPr>
        </p:nvSpPr>
        <p:spPr>
          <a:xfrm>
            <a:off x="457200" y="1035176"/>
            <a:ext cx="8229600" cy="5684808"/>
          </a:xfrm>
        </p:spPr>
        <p:txBody>
          <a:bodyPr>
            <a:normAutofit/>
          </a:bodyPr>
          <a:lstStyle/>
          <a:p>
            <a:r>
              <a:rPr lang="en-US" b="1" dirty="0">
                <a:solidFill>
                  <a:schemeClr val="accent3">
                    <a:lumMod val="50000"/>
                  </a:schemeClr>
                </a:solidFill>
              </a:rPr>
              <a:t>Infrastructure, Facilities and Technology (3) </a:t>
            </a:r>
          </a:p>
          <a:p>
            <a:pPr lvl="1"/>
            <a:r>
              <a:rPr lang="en-US" sz="2700" b="1" dirty="0">
                <a:solidFill>
                  <a:schemeClr val="tx2"/>
                </a:solidFill>
              </a:rPr>
              <a:t>Water System </a:t>
            </a:r>
            <a:r>
              <a:rPr lang="en-US" sz="2700" dirty="0">
                <a:solidFill>
                  <a:schemeClr val="bg2">
                    <a:lumMod val="25000"/>
                  </a:schemeClr>
                </a:solidFill>
              </a:rPr>
              <a:t> </a:t>
            </a:r>
          </a:p>
          <a:p>
            <a:pPr lvl="2"/>
            <a:r>
              <a:rPr lang="en-US" sz="2300" dirty="0">
                <a:solidFill>
                  <a:schemeClr val="bg1">
                    <a:lumMod val="50000"/>
                  </a:schemeClr>
                </a:solidFill>
              </a:rPr>
              <a:t>A Water Asset Planning/Management Study funded with a NH Department of Environmental Services (DES) matching grant will tell us by December 2018 whether DPW will need to rebuild some or all of the 10-mile long water supply system originally built in 1903. </a:t>
            </a:r>
          </a:p>
          <a:p>
            <a:pPr lvl="2"/>
            <a:r>
              <a:rPr lang="en-US" sz="2300" dirty="0">
                <a:solidFill>
                  <a:schemeClr val="bg1">
                    <a:lumMod val="50000"/>
                  </a:schemeClr>
                </a:solidFill>
              </a:rPr>
              <a:t>Replacing this infrastructure could cost $3 million in today’s dollars. </a:t>
            </a:r>
          </a:p>
          <a:p>
            <a:pPr lvl="2"/>
            <a:r>
              <a:rPr lang="en-US" sz="2300" dirty="0">
                <a:solidFill>
                  <a:schemeClr val="bg1">
                    <a:lumMod val="50000"/>
                  </a:schemeClr>
                </a:solidFill>
              </a:rPr>
              <a:t>We’re also analyzing the existing water rate structure to ensure that the Town’s fees are fair, equitable, and financially sustainable. </a:t>
            </a:r>
          </a:p>
          <a:p>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3126857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368"/>
            <a:ext cx="8229600" cy="1143000"/>
          </a:xfrm>
        </p:spPr>
        <p:txBody>
          <a:bodyPr>
            <a:normAutofit/>
          </a:bodyPr>
          <a:lstStyle/>
          <a:p>
            <a:r>
              <a:rPr lang="en-US" sz="3800" dirty="0"/>
              <a:t>Priorities (More Detail)</a:t>
            </a:r>
          </a:p>
        </p:txBody>
      </p:sp>
      <p:sp>
        <p:nvSpPr>
          <p:cNvPr id="3" name="Content Placeholder 2"/>
          <p:cNvSpPr>
            <a:spLocks noGrp="1"/>
          </p:cNvSpPr>
          <p:nvPr>
            <p:ph idx="1"/>
          </p:nvPr>
        </p:nvSpPr>
        <p:spPr>
          <a:xfrm>
            <a:off x="457200" y="1035176"/>
            <a:ext cx="8229600" cy="5684808"/>
          </a:xfrm>
        </p:spPr>
        <p:txBody>
          <a:bodyPr>
            <a:normAutofit/>
          </a:bodyPr>
          <a:lstStyle/>
          <a:p>
            <a:r>
              <a:rPr lang="en-US" b="1" dirty="0">
                <a:solidFill>
                  <a:schemeClr val="accent3">
                    <a:lumMod val="50000"/>
                  </a:schemeClr>
                </a:solidFill>
              </a:rPr>
              <a:t>Infrastructure, Facilities and Technology (3) </a:t>
            </a:r>
          </a:p>
          <a:p>
            <a:pPr lvl="1"/>
            <a:r>
              <a:rPr lang="en-US" sz="2700" b="1" dirty="0">
                <a:solidFill>
                  <a:schemeClr val="tx2"/>
                </a:solidFill>
              </a:rPr>
              <a:t>Wastewater System </a:t>
            </a:r>
            <a:endParaRPr lang="en-US" sz="2700" b="1" dirty="0">
              <a:solidFill>
                <a:schemeClr val="bg2">
                  <a:lumMod val="25000"/>
                </a:schemeClr>
              </a:solidFill>
            </a:endParaRPr>
          </a:p>
          <a:p>
            <a:pPr marL="457200" lvl="1" indent="0">
              <a:buNone/>
            </a:pPr>
            <a:r>
              <a:rPr lang="en-US" sz="2700" dirty="0">
                <a:solidFill>
                  <a:schemeClr val="bg1">
                    <a:lumMod val="50000"/>
                  </a:schemeClr>
                </a:solidFill>
              </a:rPr>
              <a:t>We are launching:</a:t>
            </a:r>
          </a:p>
          <a:p>
            <a:pPr lvl="2"/>
            <a:r>
              <a:rPr lang="en-US" sz="2300" dirty="0">
                <a:solidFill>
                  <a:schemeClr val="bg1">
                    <a:lumMod val="50000"/>
                  </a:schemeClr>
                </a:solidFill>
              </a:rPr>
              <a:t> An analysis of our wastewater assets (including ways to reduce stormwater/groundwater infiltration), </a:t>
            </a:r>
          </a:p>
          <a:p>
            <a:pPr lvl="2"/>
            <a:r>
              <a:rPr lang="en-US" sz="2300" dirty="0">
                <a:solidFill>
                  <a:schemeClr val="bg1">
                    <a:lumMod val="50000"/>
                  </a:schemeClr>
                </a:solidFill>
              </a:rPr>
              <a:t>A rate study to ensure that user fees are promoting financial sustainability within the Sewer Fund, </a:t>
            </a:r>
          </a:p>
          <a:p>
            <a:pPr lvl="2"/>
            <a:r>
              <a:rPr lang="en-US" sz="2300" dirty="0">
                <a:solidFill>
                  <a:schemeClr val="bg1">
                    <a:lumMod val="50000"/>
                  </a:schemeClr>
                </a:solidFill>
              </a:rPr>
              <a:t>A feasibility analysis of constructing and operating our own municipal wastewater treatment plant. This should be completed by Spring 2019. </a:t>
            </a:r>
          </a:p>
          <a:p>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2579841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20"/>
            <a:ext cx="8229600" cy="1143000"/>
          </a:xfrm>
        </p:spPr>
        <p:txBody>
          <a:bodyPr>
            <a:normAutofit/>
          </a:bodyPr>
          <a:lstStyle/>
          <a:p>
            <a:r>
              <a:rPr lang="en-US" sz="3800" dirty="0">
                <a:solidFill>
                  <a:schemeClr val="bg1">
                    <a:lumMod val="50000"/>
                  </a:schemeClr>
                </a:solidFill>
              </a:rPr>
              <a:t>Strat. Gov. Project Timeline 2018 (1 of 2)</a:t>
            </a:r>
          </a:p>
        </p:txBody>
      </p:sp>
      <p:sp>
        <p:nvSpPr>
          <p:cNvPr id="3" name="Content Placeholder 2"/>
          <p:cNvSpPr>
            <a:spLocks noGrp="1"/>
          </p:cNvSpPr>
          <p:nvPr>
            <p:ph idx="1"/>
          </p:nvPr>
        </p:nvSpPr>
        <p:spPr>
          <a:xfrm>
            <a:off x="457200" y="1066800"/>
            <a:ext cx="8229600" cy="5715000"/>
          </a:xfrm>
        </p:spPr>
        <p:txBody>
          <a:bodyPr>
            <a:normAutofit/>
          </a:bodyPr>
          <a:lstStyle/>
          <a:p>
            <a:r>
              <a:rPr lang="en-US" sz="2600" b="1" dirty="0">
                <a:solidFill>
                  <a:srgbClr val="0070C0"/>
                </a:solidFill>
              </a:rPr>
              <a:t>January</a:t>
            </a:r>
            <a:r>
              <a:rPr lang="en-US" sz="2600" dirty="0"/>
              <a:t> – CSG invited to provide an overview of the strategic governance process to Enfield officials and start building “buy-in” to the concept</a:t>
            </a:r>
            <a:endParaRPr lang="en-US" sz="900" dirty="0"/>
          </a:p>
          <a:p>
            <a:r>
              <a:rPr lang="en-US" sz="2600" b="1" dirty="0">
                <a:solidFill>
                  <a:srgbClr val="0070C0"/>
                </a:solidFill>
              </a:rPr>
              <a:t>March</a:t>
            </a:r>
            <a:r>
              <a:rPr lang="en-US" sz="2600" dirty="0"/>
              <a:t> – Town Meeting approves funding for the project</a:t>
            </a:r>
            <a:endParaRPr lang="en-US" sz="900" dirty="0"/>
          </a:p>
          <a:p>
            <a:r>
              <a:rPr lang="en-US" sz="2600" b="1" dirty="0">
                <a:solidFill>
                  <a:srgbClr val="0070C0"/>
                </a:solidFill>
              </a:rPr>
              <a:t>April</a:t>
            </a:r>
            <a:r>
              <a:rPr lang="en-US" sz="2600" dirty="0"/>
              <a:t> – Project kicks off with a full day of meetings with DHs, elected officials and other key stakeholders</a:t>
            </a:r>
            <a:endParaRPr lang="en-US" sz="900" dirty="0"/>
          </a:p>
          <a:p>
            <a:r>
              <a:rPr lang="en-US" sz="2600" b="1" dirty="0">
                <a:solidFill>
                  <a:srgbClr val="0070C0"/>
                </a:solidFill>
              </a:rPr>
              <a:t>April-July</a:t>
            </a:r>
            <a:r>
              <a:rPr lang="en-US" sz="2600" dirty="0"/>
              <a:t> – DHs prepare operating plans via an intensive iterative process with CSG and Town Manager</a:t>
            </a:r>
            <a:endParaRPr lang="en-US" sz="900" dirty="0"/>
          </a:p>
          <a:p>
            <a:r>
              <a:rPr lang="en-US" sz="2600" b="1" dirty="0">
                <a:solidFill>
                  <a:srgbClr val="0070C0"/>
                </a:solidFill>
              </a:rPr>
              <a:t>August</a:t>
            </a:r>
            <a:r>
              <a:rPr lang="en-US" sz="2600" dirty="0"/>
              <a:t> – Department operating plans are presented in public meetings with the BOS and Budget Committee (content well-received) and posted to Town website</a:t>
            </a:r>
          </a:p>
        </p:txBody>
      </p:sp>
    </p:spTree>
    <p:extLst>
      <p:ext uri="{BB962C8B-B14F-4D97-AF65-F5344CB8AC3E}">
        <p14:creationId xmlns:p14="http://schemas.microsoft.com/office/powerpoint/2010/main" val="983525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128"/>
            <a:ext cx="8229600" cy="1143000"/>
          </a:xfrm>
        </p:spPr>
        <p:txBody>
          <a:bodyPr>
            <a:normAutofit/>
          </a:bodyPr>
          <a:lstStyle/>
          <a:p>
            <a:r>
              <a:rPr lang="en-US" sz="3800" dirty="0"/>
              <a:t>Strat. Gov. Project Timeline 2018 (2 of 2)</a:t>
            </a:r>
          </a:p>
        </p:txBody>
      </p:sp>
      <p:sp>
        <p:nvSpPr>
          <p:cNvPr id="3" name="Content Placeholder 2"/>
          <p:cNvSpPr>
            <a:spLocks noGrp="1"/>
          </p:cNvSpPr>
          <p:nvPr>
            <p:ph idx="1"/>
          </p:nvPr>
        </p:nvSpPr>
        <p:spPr>
          <a:xfrm>
            <a:off x="457200" y="1066800"/>
            <a:ext cx="8229600" cy="5715000"/>
          </a:xfrm>
        </p:spPr>
        <p:txBody>
          <a:bodyPr>
            <a:normAutofit/>
          </a:bodyPr>
          <a:lstStyle/>
          <a:p>
            <a:r>
              <a:rPr lang="en-US" sz="2600" b="1" dirty="0">
                <a:solidFill>
                  <a:srgbClr val="0070C0"/>
                </a:solidFill>
              </a:rPr>
              <a:t>September</a:t>
            </a:r>
            <a:r>
              <a:rPr lang="en-US" sz="2600" dirty="0"/>
              <a:t> – BOS and Budget Committee confront tradeoffs and wrestle with vision/priorities</a:t>
            </a:r>
          </a:p>
          <a:p>
            <a:r>
              <a:rPr lang="en-US" sz="2600" b="1" dirty="0">
                <a:solidFill>
                  <a:srgbClr val="0070C0"/>
                </a:solidFill>
              </a:rPr>
              <a:t>October 1 </a:t>
            </a:r>
            <a:r>
              <a:rPr lang="en-US" sz="2600" dirty="0"/>
              <a:t>– DHs transmit operating and capital budget requests to Town Manager that fund the elements of their proposed operating plans</a:t>
            </a:r>
          </a:p>
          <a:p>
            <a:r>
              <a:rPr lang="en-US" sz="2600" b="1" dirty="0">
                <a:solidFill>
                  <a:srgbClr val="0070C0"/>
                </a:solidFill>
              </a:rPr>
              <a:t>October</a:t>
            </a:r>
            <a:r>
              <a:rPr lang="en-US" sz="2600" dirty="0"/>
              <a:t> – Consensus on vision and broad priorities</a:t>
            </a:r>
          </a:p>
          <a:p>
            <a:r>
              <a:rPr lang="en-US" sz="2600" b="1" dirty="0">
                <a:solidFill>
                  <a:srgbClr val="0070C0"/>
                </a:solidFill>
              </a:rPr>
              <a:t>Early-November </a:t>
            </a:r>
            <a:r>
              <a:rPr lang="en-US" sz="2600" dirty="0"/>
              <a:t>– Stated priorities and other information published on Town’s website and promoted via a variety of media </a:t>
            </a:r>
          </a:p>
          <a:p>
            <a:r>
              <a:rPr lang="en-US" sz="2600" b="1" dirty="0">
                <a:solidFill>
                  <a:srgbClr val="0070C0"/>
                </a:solidFill>
              </a:rPr>
              <a:t>November/December </a:t>
            </a:r>
            <a:r>
              <a:rPr lang="en-US" sz="2600" dirty="0"/>
              <a:t>– Budget development and capital planning continues; more in-depth evaluation of FD/ambulance alternatives; public input opportunities</a:t>
            </a:r>
          </a:p>
        </p:txBody>
      </p:sp>
    </p:spTree>
    <p:extLst>
      <p:ext uri="{BB962C8B-B14F-4D97-AF65-F5344CB8AC3E}">
        <p14:creationId xmlns:p14="http://schemas.microsoft.com/office/powerpoint/2010/main" val="2117799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352"/>
            <a:ext cx="8229600" cy="1143000"/>
          </a:xfrm>
        </p:spPr>
        <p:txBody>
          <a:bodyPr>
            <a:normAutofit/>
          </a:bodyPr>
          <a:lstStyle/>
          <a:p>
            <a:r>
              <a:rPr lang="en-US" sz="3800" dirty="0"/>
              <a:t>Initial Outcomes</a:t>
            </a:r>
          </a:p>
        </p:txBody>
      </p:sp>
      <p:sp>
        <p:nvSpPr>
          <p:cNvPr id="3" name="Content Placeholder 2"/>
          <p:cNvSpPr>
            <a:spLocks noGrp="1"/>
          </p:cNvSpPr>
          <p:nvPr>
            <p:ph idx="1"/>
          </p:nvPr>
        </p:nvSpPr>
        <p:spPr>
          <a:xfrm>
            <a:off x="457200" y="1203960"/>
            <a:ext cx="8382000" cy="5791200"/>
          </a:xfrm>
        </p:spPr>
        <p:txBody>
          <a:bodyPr>
            <a:normAutofit fontScale="92500" lnSpcReduction="10000"/>
          </a:bodyPr>
          <a:lstStyle/>
          <a:p>
            <a:r>
              <a:rPr lang="en-US" sz="2600" dirty="0"/>
              <a:t>Improved clarity of (shared) vision for Town</a:t>
            </a:r>
            <a:endParaRPr lang="en-US" sz="900" dirty="0"/>
          </a:p>
          <a:p>
            <a:r>
              <a:rPr lang="en-US" sz="2600" dirty="0"/>
              <a:t>Building a culture of accountability and creativity among Department Heads for strategic thinking/operations</a:t>
            </a:r>
            <a:endParaRPr lang="en-US" sz="900" dirty="0"/>
          </a:p>
          <a:p>
            <a:r>
              <a:rPr lang="en-US" sz="2600" dirty="0"/>
              <a:t>Development of better tools/processes for evaluating the financial impact of various initiatives over a multi-year time horizon (</a:t>
            </a:r>
            <a:r>
              <a:rPr lang="en-US" sz="2600" i="1" dirty="0"/>
              <a:t>work in progress</a:t>
            </a:r>
            <a:r>
              <a:rPr lang="en-US" sz="2600" dirty="0"/>
              <a:t>)</a:t>
            </a:r>
            <a:endParaRPr lang="en-US" sz="900" dirty="0"/>
          </a:p>
          <a:p>
            <a:r>
              <a:rPr lang="en-US" sz="2600" dirty="0"/>
              <a:t>Increased public awareness/engagement in municipal decision-making; better articulation of what/how/why services are being provided; adapt to public needs</a:t>
            </a:r>
            <a:endParaRPr lang="en-US" sz="900" dirty="0"/>
          </a:p>
          <a:p>
            <a:r>
              <a:rPr lang="en-US" sz="2600" dirty="0"/>
              <a:t>Setting citizen expectations for what can/will be delivered</a:t>
            </a:r>
            <a:endParaRPr lang="en-US" sz="1000" dirty="0"/>
          </a:p>
          <a:p>
            <a:r>
              <a:rPr lang="en-US" sz="2600" dirty="0"/>
              <a:t>Growing public trust and confidence in municipal </a:t>
            </a:r>
            <a:r>
              <a:rPr lang="en-US" sz="2600" dirty="0" err="1"/>
              <a:t>gov</a:t>
            </a:r>
            <a:r>
              <a:rPr lang="en-US" sz="2600" dirty="0"/>
              <a:t>.</a:t>
            </a:r>
          </a:p>
          <a:p>
            <a:r>
              <a:rPr lang="en-US" sz="2600" dirty="0"/>
              <a:t>Vision, priorities, and dept. operating plans will help inform upcoming updates to the master plan (Planning Board)</a:t>
            </a:r>
          </a:p>
          <a:p>
            <a:endParaRPr lang="en-US" sz="2600" dirty="0"/>
          </a:p>
          <a:p>
            <a:endParaRPr lang="en-US" sz="2600" dirty="0"/>
          </a:p>
        </p:txBody>
      </p:sp>
      <p:sp>
        <p:nvSpPr>
          <p:cNvPr id="6" name="TextBox 5"/>
          <p:cNvSpPr txBox="1"/>
          <p:nvPr/>
        </p:nvSpPr>
        <p:spPr>
          <a:xfrm>
            <a:off x="9061692" y="432765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05159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256"/>
            <a:ext cx="8229600" cy="792162"/>
          </a:xfrm>
        </p:spPr>
        <p:txBody>
          <a:bodyPr>
            <a:normAutofit/>
          </a:bodyPr>
          <a:lstStyle/>
          <a:p>
            <a:r>
              <a:rPr lang="en-US" sz="3800" dirty="0"/>
              <a:t>Stakeholder Reactions</a:t>
            </a:r>
          </a:p>
        </p:txBody>
      </p:sp>
      <p:sp>
        <p:nvSpPr>
          <p:cNvPr id="3" name="Content Placeholder 2"/>
          <p:cNvSpPr>
            <a:spLocks noGrp="1"/>
          </p:cNvSpPr>
          <p:nvPr>
            <p:ph idx="1"/>
          </p:nvPr>
        </p:nvSpPr>
        <p:spPr>
          <a:xfrm>
            <a:off x="381000" y="1062256"/>
            <a:ext cx="8382000" cy="6019800"/>
          </a:xfrm>
        </p:spPr>
        <p:txBody>
          <a:bodyPr>
            <a:normAutofit/>
          </a:bodyPr>
          <a:lstStyle/>
          <a:p>
            <a:pPr marL="0" indent="0">
              <a:buNone/>
            </a:pPr>
            <a:r>
              <a:rPr lang="en-US" sz="2400" dirty="0"/>
              <a:t>"I welcome the progress our Town has made in the past year in moving forward with a planning process for the future of Enfield.”                             									</a:t>
            </a:r>
            <a:r>
              <a:rPr lang="en-US" sz="2400" b="1" dirty="0">
                <a:solidFill>
                  <a:srgbClr val="0070C0"/>
                </a:solidFill>
              </a:rPr>
              <a:t>Meredith Smith, BOS Chair</a:t>
            </a:r>
            <a:endParaRPr lang="en-US" sz="900" b="1" dirty="0">
              <a:solidFill>
                <a:srgbClr val="0070C0"/>
              </a:solidFill>
            </a:endParaRPr>
          </a:p>
          <a:p>
            <a:pPr marL="0" indent="0">
              <a:buNone/>
            </a:pPr>
            <a:r>
              <a:rPr lang="en-US" sz="2400" dirty="0"/>
              <a:t>“This has been an excellent exercise for us all to go through, with all departments and major committees being involved. It is encouraging us to ‘think outside the box’, see several common areas of concern, and identify issues that need further study.”       </a:t>
            </a:r>
            <a:r>
              <a:rPr lang="en-US" sz="2400" b="1" dirty="0">
                <a:solidFill>
                  <a:srgbClr val="0070C0"/>
                </a:solidFill>
              </a:rPr>
              <a:t>John Kluge, BOS Member</a:t>
            </a:r>
            <a:endParaRPr lang="en-US" sz="900" b="1" dirty="0">
              <a:solidFill>
                <a:srgbClr val="0070C0"/>
              </a:solidFill>
            </a:endParaRPr>
          </a:p>
          <a:p>
            <a:pPr marL="0" indent="0">
              <a:buNone/>
            </a:pPr>
            <a:r>
              <a:rPr lang="en-US" sz="2400" dirty="0"/>
              <a:t>“This process is helping the PD articulate a vision and challenge us to use objective data and analysis in evaluating our progress toward achieving goals</a:t>
            </a:r>
            <a:r>
              <a:rPr lang="en-US" sz="2400"/>
              <a:t>.” 			 </a:t>
            </a:r>
            <a:r>
              <a:rPr lang="en-US" sz="2400" b="1" dirty="0">
                <a:solidFill>
                  <a:srgbClr val="0070C0"/>
                </a:solidFill>
              </a:rPr>
              <a:t>Roy Holland, Chief of Police</a:t>
            </a:r>
            <a:endParaRPr lang="en-US" sz="900" dirty="0"/>
          </a:p>
          <a:p>
            <a:pPr marL="0" indent="0">
              <a:buNone/>
            </a:pPr>
            <a:r>
              <a:rPr lang="en-US" sz="2400" dirty="0"/>
              <a:t>“Strategic governance is helping DPW set more ambitious goals, but it is giving us the tools to better communicate with residents.” </a:t>
            </a:r>
            <a:r>
              <a:rPr lang="en-US" sz="2400" b="1" dirty="0">
                <a:solidFill>
                  <a:srgbClr val="0070C0"/>
                </a:solidFill>
              </a:rPr>
              <a:t>Jim Taylor, Public Works Director</a:t>
            </a:r>
          </a:p>
        </p:txBody>
      </p:sp>
    </p:spTree>
    <p:extLst>
      <p:ext uri="{BB962C8B-B14F-4D97-AF65-F5344CB8AC3E}">
        <p14:creationId xmlns:p14="http://schemas.microsoft.com/office/powerpoint/2010/main" val="4122754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406900"/>
            <a:ext cx="8398570" cy="1362075"/>
          </a:xfrm>
        </p:spPr>
        <p:txBody>
          <a:bodyPr>
            <a:normAutofit fontScale="90000"/>
          </a:bodyPr>
          <a:lstStyle/>
          <a:p>
            <a:r>
              <a:rPr lang="en-US" dirty="0"/>
              <a:t>4. Applying strategic governance more broadly for better community-wide outcomes</a:t>
            </a:r>
          </a:p>
        </p:txBody>
      </p:sp>
      <p:sp>
        <p:nvSpPr>
          <p:cNvPr id="6" name="Text Placeholder 5"/>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2059433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406900"/>
            <a:ext cx="8398570" cy="1362075"/>
          </a:xfrm>
        </p:spPr>
        <p:txBody>
          <a:bodyPr/>
          <a:lstStyle/>
          <a:p>
            <a:r>
              <a:rPr lang="en-US" dirty="0"/>
              <a:t>1. strategic governance defined</a:t>
            </a:r>
          </a:p>
        </p:txBody>
      </p:sp>
      <p:sp>
        <p:nvSpPr>
          <p:cNvPr id="6" name="Text Placeholder 5"/>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AB0D-6122-E44C-A536-802B4582B233}"/>
              </a:ext>
            </a:extLst>
          </p:cNvPr>
          <p:cNvSpPr>
            <a:spLocks noGrp="1"/>
          </p:cNvSpPr>
          <p:nvPr>
            <p:ph type="title"/>
          </p:nvPr>
        </p:nvSpPr>
        <p:spPr/>
        <p:txBody>
          <a:bodyPr/>
          <a:lstStyle/>
          <a:p>
            <a:pPr algn="ctr"/>
            <a:r>
              <a:rPr lang="en-US" dirty="0"/>
              <a:t>Budget Committee Assessment</a:t>
            </a:r>
          </a:p>
        </p:txBody>
      </p:sp>
      <p:sp>
        <p:nvSpPr>
          <p:cNvPr id="6" name="Footer Placeholder 5"/>
          <p:cNvSpPr>
            <a:spLocks noGrp="1"/>
          </p:cNvSpPr>
          <p:nvPr>
            <p:ph type="ftr" sz="quarter" idx="11"/>
          </p:nvPr>
        </p:nvSpPr>
        <p:spPr/>
        <p:txBody>
          <a:bodyPr/>
          <a:lstStyle/>
          <a:p>
            <a:r>
              <a:rPr lang="en-US" dirty="0">
                <a:solidFill>
                  <a:prstClr val="black">
                    <a:tint val="75000"/>
                  </a:prstClr>
                </a:solidFill>
              </a:rPr>
              <a:t>© 2018 Center for Strategic Governance </a:t>
            </a:r>
          </a:p>
        </p:txBody>
      </p:sp>
      <p:pic>
        <p:nvPicPr>
          <p:cNvPr id="11" name="Picture 10">
            <a:extLst>
              <a:ext uri="{FF2B5EF4-FFF2-40B4-BE49-F238E27FC236}">
                <a16:creationId xmlns:a16="http://schemas.microsoft.com/office/drawing/2014/main" id="{5C60FC0C-7858-9C40-8DFD-2FD64885AF57}"/>
              </a:ext>
            </a:extLst>
          </p:cNvPr>
          <p:cNvPicPr>
            <a:picLocks noChangeAspect="1"/>
          </p:cNvPicPr>
          <p:nvPr/>
        </p:nvPicPr>
        <p:blipFill>
          <a:blip r:embed="rId3"/>
          <a:stretch>
            <a:fillRect/>
          </a:stretch>
        </p:blipFill>
        <p:spPr>
          <a:xfrm>
            <a:off x="1337463" y="1530813"/>
            <a:ext cx="6870725" cy="4572587"/>
          </a:xfrm>
          <a:prstGeom prst="rect">
            <a:avLst/>
          </a:prstGeom>
        </p:spPr>
      </p:pic>
      <p:sp>
        <p:nvSpPr>
          <p:cNvPr id="12" name="TextBox 11">
            <a:extLst>
              <a:ext uri="{FF2B5EF4-FFF2-40B4-BE49-F238E27FC236}">
                <a16:creationId xmlns:a16="http://schemas.microsoft.com/office/drawing/2014/main" id="{E8CE83F3-58F4-1045-9C57-C70E6B9E4132}"/>
              </a:ext>
            </a:extLst>
          </p:cNvPr>
          <p:cNvSpPr txBox="1"/>
          <p:nvPr/>
        </p:nvSpPr>
        <p:spPr>
          <a:xfrm>
            <a:off x="1596791" y="2838738"/>
            <a:ext cx="1555845" cy="1200329"/>
          </a:xfrm>
          <a:prstGeom prst="rect">
            <a:avLst/>
          </a:prstGeom>
          <a:noFill/>
        </p:spPr>
        <p:txBody>
          <a:bodyPr wrap="square" rtlCol="0">
            <a:spAutoFit/>
          </a:bodyPr>
          <a:lstStyle/>
          <a:p>
            <a:r>
              <a:rPr lang="en-US" dirty="0"/>
              <a:t>Departments propose vertical strategies</a:t>
            </a:r>
          </a:p>
        </p:txBody>
      </p:sp>
      <p:sp>
        <p:nvSpPr>
          <p:cNvPr id="13" name="TextBox 12">
            <a:extLst>
              <a:ext uri="{FF2B5EF4-FFF2-40B4-BE49-F238E27FC236}">
                <a16:creationId xmlns:a16="http://schemas.microsoft.com/office/drawing/2014/main" id="{5761E2FF-41E0-094D-9047-141D5C137A4C}"/>
              </a:ext>
            </a:extLst>
          </p:cNvPr>
          <p:cNvSpPr txBox="1"/>
          <p:nvPr/>
        </p:nvSpPr>
        <p:spPr>
          <a:xfrm>
            <a:off x="3248158" y="1462573"/>
            <a:ext cx="3384659" cy="1200329"/>
          </a:xfrm>
          <a:prstGeom prst="rect">
            <a:avLst/>
          </a:prstGeom>
          <a:noFill/>
        </p:spPr>
        <p:txBody>
          <a:bodyPr wrap="square" rtlCol="0">
            <a:spAutoFit/>
          </a:bodyPr>
          <a:lstStyle/>
          <a:p>
            <a:pPr algn="r"/>
            <a:r>
              <a:rPr lang="en-US" dirty="0"/>
              <a:t>Select Board, Town Manager, other groups, and residents shape broader</a:t>
            </a:r>
          </a:p>
          <a:p>
            <a:pPr algn="r"/>
            <a:r>
              <a:rPr lang="en-US" dirty="0"/>
              <a:t> goals</a:t>
            </a:r>
          </a:p>
        </p:txBody>
      </p:sp>
      <p:sp>
        <p:nvSpPr>
          <p:cNvPr id="14" name="TextBox 13">
            <a:extLst>
              <a:ext uri="{FF2B5EF4-FFF2-40B4-BE49-F238E27FC236}">
                <a16:creationId xmlns:a16="http://schemas.microsoft.com/office/drawing/2014/main" id="{65952F79-E7F4-4A44-97CB-9DF8A88C9669}"/>
              </a:ext>
            </a:extLst>
          </p:cNvPr>
          <p:cNvSpPr txBox="1"/>
          <p:nvPr/>
        </p:nvSpPr>
        <p:spPr>
          <a:xfrm>
            <a:off x="2706805" y="5504602"/>
            <a:ext cx="3707641" cy="646331"/>
          </a:xfrm>
          <a:prstGeom prst="rect">
            <a:avLst/>
          </a:prstGeom>
          <a:noFill/>
        </p:spPr>
        <p:txBody>
          <a:bodyPr wrap="square" rtlCol="0">
            <a:spAutoFit/>
          </a:bodyPr>
          <a:lstStyle/>
          <a:p>
            <a:r>
              <a:rPr lang="en-US" dirty="0"/>
              <a:t>Planning Board develops master plan and CIP based on those goals</a:t>
            </a:r>
          </a:p>
        </p:txBody>
      </p:sp>
      <p:sp>
        <p:nvSpPr>
          <p:cNvPr id="15" name="TextBox 14">
            <a:extLst>
              <a:ext uri="{FF2B5EF4-FFF2-40B4-BE49-F238E27FC236}">
                <a16:creationId xmlns:a16="http://schemas.microsoft.com/office/drawing/2014/main" id="{2627E462-54B9-1048-BDAB-A2A0EA72A656}"/>
              </a:ext>
            </a:extLst>
          </p:cNvPr>
          <p:cNvSpPr txBox="1"/>
          <p:nvPr/>
        </p:nvSpPr>
        <p:spPr>
          <a:xfrm>
            <a:off x="6226791" y="2856926"/>
            <a:ext cx="1593377" cy="2585323"/>
          </a:xfrm>
          <a:prstGeom prst="rect">
            <a:avLst/>
          </a:prstGeom>
          <a:noFill/>
        </p:spPr>
        <p:txBody>
          <a:bodyPr wrap="square" rtlCol="0">
            <a:spAutoFit/>
          </a:bodyPr>
          <a:lstStyle/>
          <a:p>
            <a:pPr algn="r"/>
            <a:r>
              <a:rPr lang="en-US" dirty="0"/>
              <a:t>Budget Committee assesses financial impact and decides on a proposed budget</a:t>
            </a:r>
          </a:p>
          <a:p>
            <a:pPr algn="r"/>
            <a:r>
              <a:rPr lang="en-US" dirty="0"/>
              <a:t> </a:t>
            </a:r>
          </a:p>
        </p:txBody>
      </p:sp>
      <p:sp>
        <p:nvSpPr>
          <p:cNvPr id="16" name="Oval 15">
            <a:extLst>
              <a:ext uri="{FF2B5EF4-FFF2-40B4-BE49-F238E27FC236}">
                <a16:creationId xmlns:a16="http://schemas.microsoft.com/office/drawing/2014/main" id="{425828A1-3A71-174E-8431-0E02BEA2AD2C}"/>
              </a:ext>
            </a:extLst>
          </p:cNvPr>
          <p:cNvSpPr/>
          <p:nvPr/>
        </p:nvSpPr>
        <p:spPr>
          <a:xfrm rot="5400000">
            <a:off x="5662404" y="3324673"/>
            <a:ext cx="3138985" cy="148471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209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AB0D-6122-E44C-A536-802B4582B233}"/>
              </a:ext>
            </a:extLst>
          </p:cNvPr>
          <p:cNvSpPr>
            <a:spLocks noGrp="1"/>
          </p:cNvSpPr>
          <p:nvPr>
            <p:ph type="title"/>
          </p:nvPr>
        </p:nvSpPr>
        <p:spPr/>
        <p:txBody>
          <a:bodyPr/>
          <a:lstStyle/>
          <a:p>
            <a:r>
              <a:rPr lang="en-US" dirty="0"/>
              <a:t>Multi-Year Financial Analysis</a:t>
            </a:r>
          </a:p>
        </p:txBody>
      </p:sp>
      <p:sp>
        <p:nvSpPr>
          <p:cNvPr id="8" name="Content Placeholder 2">
            <a:extLst>
              <a:ext uri="{FF2B5EF4-FFF2-40B4-BE49-F238E27FC236}">
                <a16:creationId xmlns:a16="http://schemas.microsoft.com/office/drawing/2014/main" id="{C82157B9-58A8-B84E-884D-0F220A4A8BBA}"/>
              </a:ext>
            </a:extLst>
          </p:cNvPr>
          <p:cNvSpPr txBox="1">
            <a:spLocks/>
          </p:cNvSpPr>
          <p:nvPr/>
        </p:nvSpPr>
        <p:spPr>
          <a:xfrm>
            <a:off x="609600" y="1524000"/>
            <a:ext cx="8229600" cy="4466721"/>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Clr>
                <a:schemeClr val="accent1">
                  <a:lumMod val="75000"/>
                </a:schemeClr>
              </a:buClr>
              <a:buFont typeface="Arial"/>
              <a:buChar char="•"/>
              <a:defRPr sz="3200" kern="1200">
                <a:solidFill>
                  <a:srgbClr val="7F7F7F"/>
                </a:solidFill>
                <a:latin typeface="+mn-lt"/>
                <a:ea typeface="+mn-ea"/>
                <a:cs typeface="+mn-cs"/>
              </a:defRPr>
            </a:lvl1pPr>
            <a:lvl2pPr marL="742950" indent="-285750" algn="l" defTabSz="457200" rtl="0" eaLnBrk="1" latinLnBrk="0" hangingPunct="1">
              <a:spcBef>
                <a:spcPts val="600"/>
              </a:spcBef>
              <a:spcAft>
                <a:spcPts val="600"/>
              </a:spcAft>
              <a:buClr>
                <a:schemeClr val="accent1">
                  <a:lumMod val="75000"/>
                </a:schemeClr>
              </a:buClr>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ts val="600"/>
              </a:spcBef>
              <a:spcAft>
                <a:spcPts val="600"/>
              </a:spcAft>
              <a:buClr>
                <a:schemeClr val="accent1">
                  <a:lumMod val="75000"/>
                </a:schemeClr>
              </a:buClr>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pPr>
            <a:r>
              <a:rPr lang="en-US" dirty="0"/>
              <a:t>Roll up five years of proposed budgets and evaluate potential tax impact (dynamic spreadsheet tool)</a:t>
            </a:r>
          </a:p>
          <a:p>
            <a:pPr>
              <a:buClr>
                <a:srgbClr val="4F81BD">
                  <a:lumMod val="75000"/>
                </a:srgbClr>
              </a:buClr>
            </a:pPr>
            <a:r>
              <a:rPr lang="en-US" dirty="0"/>
              <a:t>Prioritize annual plans and budgets with horizontal priorities and current vision </a:t>
            </a:r>
          </a:p>
          <a:p>
            <a:pPr>
              <a:buClr>
                <a:srgbClr val="4F81BD">
                  <a:lumMod val="75000"/>
                </a:srgbClr>
              </a:buClr>
            </a:pPr>
            <a:r>
              <a:rPr lang="en-US" dirty="0"/>
              <a:t>Explore/evaluate financing options to moderate tax spikes</a:t>
            </a:r>
          </a:p>
          <a:p>
            <a:pPr>
              <a:buClr>
                <a:srgbClr val="4F81BD">
                  <a:lumMod val="75000"/>
                </a:srgbClr>
              </a:buClr>
            </a:pPr>
            <a:r>
              <a:rPr lang="en-US" dirty="0"/>
              <a:t>Translate annual plans and budgets into visual</a:t>
            </a:r>
          </a:p>
        </p:txBody>
      </p:sp>
      <p:sp>
        <p:nvSpPr>
          <p:cNvPr id="6" name="Footer Placeholder 5"/>
          <p:cNvSpPr>
            <a:spLocks noGrp="1"/>
          </p:cNvSpPr>
          <p:nvPr>
            <p:ph type="ftr" sz="quarter" idx="11"/>
          </p:nvPr>
        </p:nvSpPr>
        <p:spPr/>
        <p:txBody>
          <a:bodyPr/>
          <a:lstStyle/>
          <a:p>
            <a:r>
              <a:rPr lang="en-US" dirty="0">
                <a:solidFill>
                  <a:prstClr val="black">
                    <a:tint val="75000"/>
                  </a:prstClr>
                </a:solidFill>
              </a:rPr>
              <a:t>© 2018 Center for Strategic Governance </a:t>
            </a:r>
          </a:p>
        </p:txBody>
      </p:sp>
    </p:spTree>
    <p:extLst>
      <p:ext uri="{BB962C8B-B14F-4D97-AF65-F5344CB8AC3E}">
        <p14:creationId xmlns:p14="http://schemas.microsoft.com/office/powerpoint/2010/main" val="4120527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AB0D-6122-E44C-A536-802B4582B233}"/>
              </a:ext>
            </a:extLst>
          </p:cNvPr>
          <p:cNvSpPr>
            <a:spLocks noGrp="1"/>
          </p:cNvSpPr>
          <p:nvPr>
            <p:ph type="title"/>
          </p:nvPr>
        </p:nvSpPr>
        <p:spPr/>
        <p:txBody>
          <a:bodyPr/>
          <a:lstStyle/>
          <a:p>
            <a:r>
              <a:rPr lang="en-US" dirty="0"/>
              <a:t>Single-Year Financial Analysis</a:t>
            </a:r>
          </a:p>
        </p:txBody>
      </p:sp>
      <p:sp>
        <p:nvSpPr>
          <p:cNvPr id="8" name="Content Placeholder 2">
            <a:extLst>
              <a:ext uri="{FF2B5EF4-FFF2-40B4-BE49-F238E27FC236}">
                <a16:creationId xmlns:a16="http://schemas.microsoft.com/office/drawing/2014/main" id="{C82157B9-58A8-B84E-884D-0F220A4A8BBA}"/>
              </a:ext>
            </a:extLst>
          </p:cNvPr>
          <p:cNvSpPr txBox="1">
            <a:spLocks/>
          </p:cNvSpPr>
          <p:nvPr/>
        </p:nvSpPr>
        <p:spPr>
          <a:xfrm>
            <a:off x="609600" y="1524000"/>
            <a:ext cx="8229600" cy="4466721"/>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Clr>
                <a:schemeClr val="accent1">
                  <a:lumMod val="75000"/>
                </a:schemeClr>
              </a:buClr>
              <a:buFont typeface="Arial"/>
              <a:buChar char="•"/>
              <a:defRPr sz="3200" kern="1200">
                <a:solidFill>
                  <a:srgbClr val="7F7F7F"/>
                </a:solidFill>
                <a:latin typeface="+mn-lt"/>
                <a:ea typeface="+mn-ea"/>
                <a:cs typeface="+mn-cs"/>
              </a:defRPr>
            </a:lvl1pPr>
            <a:lvl2pPr marL="742950" indent="-285750" algn="l" defTabSz="457200" rtl="0" eaLnBrk="1" latinLnBrk="0" hangingPunct="1">
              <a:spcBef>
                <a:spcPts val="600"/>
              </a:spcBef>
              <a:spcAft>
                <a:spcPts val="600"/>
              </a:spcAft>
              <a:buClr>
                <a:schemeClr val="accent1">
                  <a:lumMod val="75000"/>
                </a:schemeClr>
              </a:buClr>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ts val="600"/>
              </a:spcBef>
              <a:spcAft>
                <a:spcPts val="600"/>
              </a:spcAft>
              <a:buClr>
                <a:schemeClr val="accent1">
                  <a:lumMod val="75000"/>
                </a:schemeClr>
              </a:buClr>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pPr>
            <a:r>
              <a:rPr lang="en-US" dirty="0"/>
              <a:t>Focus in on next fiscal year budget</a:t>
            </a:r>
          </a:p>
          <a:p>
            <a:pPr lvl="1">
              <a:buClr>
                <a:srgbClr val="4F81BD">
                  <a:lumMod val="75000"/>
                </a:srgbClr>
              </a:buClr>
            </a:pPr>
            <a:r>
              <a:rPr lang="en-US" dirty="0"/>
              <a:t>Evaluate potential tax impact</a:t>
            </a:r>
          </a:p>
          <a:p>
            <a:pPr lvl="1">
              <a:buClr>
                <a:srgbClr val="4F81BD">
                  <a:lumMod val="75000"/>
                </a:srgbClr>
              </a:buClr>
            </a:pPr>
            <a:r>
              <a:rPr lang="en-US" dirty="0"/>
              <a:t>Compare to past historical budgets</a:t>
            </a:r>
          </a:p>
          <a:p>
            <a:pPr>
              <a:buClr>
                <a:srgbClr val="4F81BD">
                  <a:lumMod val="75000"/>
                </a:srgbClr>
              </a:buClr>
            </a:pPr>
            <a:r>
              <a:rPr lang="en-US" dirty="0"/>
              <a:t>Develop prioritized annual plan and budget</a:t>
            </a:r>
          </a:p>
          <a:p>
            <a:pPr>
              <a:buClr>
                <a:srgbClr val="4F81BD">
                  <a:lumMod val="75000"/>
                </a:srgbClr>
              </a:buClr>
            </a:pPr>
            <a:r>
              <a:rPr lang="en-US" dirty="0"/>
              <a:t>Develop default budget for comparison</a:t>
            </a:r>
          </a:p>
          <a:p>
            <a:pPr>
              <a:buClr>
                <a:srgbClr val="4F81BD">
                  <a:lumMod val="75000"/>
                </a:srgbClr>
              </a:buClr>
            </a:pPr>
            <a:r>
              <a:rPr lang="en-US" dirty="0"/>
              <a:t>Communicate with the community on annual plan, priorities and how they relate to budget</a:t>
            </a:r>
          </a:p>
        </p:txBody>
      </p:sp>
      <p:sp>
        <p:nvSpPr>
          <p:cNvPr id="6" name="Footer Placeholder 5"/>
          <p:cNvSpPr>
            <a:spLocks noGrp="1"/>
          </p:cNvSpPr>
          <p:nvPr>
            <p:ph type="ftr" sz="quarter" idx="11"/>
          </p:nvPr>
        </p:nvSpPr>
        <p:spPr/>
        <p:txBody>
          <a:bodyPr/>
          <a:lstStyle/>
          <a:p>
            <a:r>
              <a:rPr lang="en-US" dirty="0">
                <a:solidFill>
                  <a:prstClr val="black">
                    <a:tint val="75000"/>
                  </a:prstClr>
                </a:solidFill>
              </a:rPr>
              <a:t>© 2018 Center for Strategic Governance </a:t>
            </a:r>
          </a:p>
        </p:txBody>
      </p:sp>
    </p:spTree>
    <p:extLst>
      <p:ext uri="{BB962C8B-B14F-4D97-AF65-F5344CB8AC3E}">
        <p14:creationId xmlns:p14="http://schemas.microsoft.com/office/powerpoint/2010/main" val="34656496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AB0D-6122-E44C-A536-802B4582B233}"/>
              </a:ext>
            </a:extLst>
          </p:cNvPr>
          <p:cNvSpPr>
            <a:spLocks noGrp="1"/>
          </p:cNvSpPr>
          <p:nvPr>
            <p:ph type="title"/>
          </p:nvPr>
        </p:nvSpPr>
        <p:spPr>
          <a:xfrm>
            <a:off x="-1" y="486278"/>
            <a:ext cx="8939285" cy="1143000"/>
          </a:xfrm>
        </p:spPr>
        <p:txBody>
          <a:bodyPr>
            <a:normAutofit/>
          </a:bodyPr>
          <a:lstStyle/>
          <a:p>
            <a:pPr algn="ctr"/>
            <a:r>
              <a:rPr lang="en-US" sz="3200" dirty="0"/>
              <a:t>Engaging the Planning Board &amp; CIP Committee</a:t>
            </a:r>
          </a:p>
        </p:txBody>
      </p:sp>
      <p:sp>
        <p:nvSpPr>
          <p:cNvPr id="6" name="Footer Placeholder 5"/>
          <p:cNvSpPr>
            <a:spLocks noGrp="1"/>
          </p:cNvSpPr>
          <p:nvPr>
            <p:ph type="ftr" sz="quarter" idx="11"/>
          </p:nvPr>
        </p:nvSpPr>
        <p:spPr/>
        <p:txBody>
          <a:bodyPr/>
          <a:lstStyle/>
          <a:p>
            <a:r>
              <a:rPr lang="en-US" dirty="0">
                <a:solidFill>
                  <a:prstClr val="black">
                    <a:tint val="75000"/>
                  </a:prstClr>
                </a:solidFill>
              </a:rPr>
              <a:t>© 2018 Center for Strategic Governance </a:t>
            </a:r>
          </a:p>
        </p:txBody>
      </p:sp>
      <p:pic>
        <p:nvPicPr>
          <p:cNvPr id="11" name="Picture 10">
            <a:extLst>
              <a:ext uri="{FF2B5EF4-FFF2-40B4-BE49-F238E27FC236}">
                <a16:creationId xmlns:a16="http://schemas.microsoft.com/office/drawing/2014/main" id="{5C60FC0C-7858-9C40-8DFD-2FD64885AF57}"/>
              </a:ext>
            </a:extLst>
          </p:cNvPr>
          <p:cNvPicPr>
            <a:picLocks noChangeAspect="1"/>
          </p:cNvPicPr>
          <p:nvPr/>
        </p:nvPicPr>
        <p:blipFill>
          <a:blip r:embed="rId3"/>
          <a:stretch>
            <a:fillRect/>
          </a:stretch>
        </p:blipFill>
        <p:spPr>
          <a:xfrm>
            <a:off x="1337463" y="1530813"/>
            <a:ext cx="6870725" cy="4572587"/>
          </a:xfrm>
          <a:prstGeom prst="rect">
            <a:avLst/>
          </a:prstGeom>
        </p:spPr>
      </p:pic>
      <p:sp>
        <p:nvSpPr>
          <p:cNvPr id="12" name="TextBox 11">
            <a:extLst>
              <a:ext uri="{FF2B5EF4-FFF2-40B4-BE49-F238E27FC236}">
                <a16:creationId xmlns:a16="http://schemas.microsoft.com/office/drawing/2014/main" id="{E8CE83F3-58F4-1045-9C57-C70E6B9E4132}"/>
              </a:ext>
            </a:extLst>
          </p:cNvPr>
          <p:cNvSpPr txBox="1"/>
          <p:nvPr/>
        </p:nvSpPr>
        <p:spPr>
          <a:xfrm>
            <a:off x="1596791" y="2838738"/>
            <a:ext cx="1555845" cy="1200329"/>
          </a:xfrm>
          <a:prstGeom prst="rect">
            <a:avLst/>
          </a:prstGeom>
          <a:noFill/>
        </p:spPr>
        <p:txBody>
          <a:bodyPr wrap="square" rtlCol="0">
            <a:spAutoFit/>
          </a:bodyPr>
          <a:lstStyle/>
          <a:p>
            <a:r>
              <a:rPr lang="en-US" dirty="0"/>
              <a:t>Departments propose vertical strategies</a:t>
            </a:r>
          </a:p>
        </p:txBody>
      </p:sp>
      <p:sp>
        <p:nvSpPr>
          <p:cNvPr id="13" name="TextBox 12">
            <a:extLst>
              <a:ext uri="{FF2B5EF4-FFF2-40B4-BE49-F238E27FC236}">
                <a16:creationId xmlns:a16="http://schemas.microsoft.com/office/drawing/2014/main" id="{5761E2FF-41E0-094D-9047-141D5C137A4C}"/>
              </a:ext>
            </a:extLst>
          </p:cNvPr>
          <p:cNvSpPr txBox="1"/>
          <p:nvPr/>
        </p:nvSpPr>
        <p:spPr>
          <a:xfrm>
            <a:off x="3248158" y="1462573"/>
            <a:ext cx="3384659" cy="1200329"/>
          </a:xfrm>
          <a:prstGeom prst="rect">
            <a:avLst/>
          </a:prstGeom>
          <a:noFill/>
        </p:spPr>
        <p:txBody>
          <a:bodyPr wrap="square" rtlCol="0">
            <a:spAutoFit/>
          </a:bodyPr>
          <a:lstStyle/>
          <a:p>
            <a:pPr algn="r"/>
            <a:r>
              <a:rPr lang="en-US" dirty="0"/>
              <a:t>Select Board, Town Manager, other groups, and residents shape broader</a:t>
            </a:r>
          </a:p>
          <a:p>
            <a:pPr algn="r"/>
            <a:r>
              <a:rPr lang="en-US" dirty="0"/>
              <a:t> goals</a:t>
            </a:r>
          </a:p>
        </p:txBody>
      </p:sp>
      <p:sp>
        <p:nvSpPr>
          <p:cNvPr id="14" name="TextBox 13">
            <a:extLst>
              <a:ext uri="{FF2B5EF4-FFF2-40B4-BE49-F238E27FC236}">
                <a16:creationId xmlns:a16="http://schemas.microsoft.com/office/drawing/2014/main" id="{65952F79-E7F4-4A44-97CB-9DF8A88C9669}"/>
              </a:ext>
            </a:extLst>
          </p:cNvPr>
          <p:cNvSpPr txBox="1"/>
          <p:nvPr/>
        </p:nvSpPr>
        <p:spPr>
          <a:xfrm>
            <a:off x="2706805" y="5504602"/>
            <a:ext cx="3707641" cy="646331"/>
          </a:xfrm>
          <a:prstGeom prst="rect">
            <a:avLst/>
          </a:prstGeom>
          <a:noFill/>
        </p:spPr>
        <p:txBody>
          <a:bodyPr wrap="square" rtlCol="0">
            <a:spAutoFit/>
          </a:bodyPr>
          <a:lstStyle/>
          <a:p>
            <a:r>
              <a:rPr lang="en-US" dirty="0"/>
              <a:t>Planning Board develops master plan and CIP based on those goals</a:t>
            </a:r>
          </a:p>
        </p:txBody>
      </p:sp>
      <p:sp>
        <p:nvSpPr>
          <p:cNvPr id="15" name="TextBox 14">
            <a:extLst>
              <a:ext uri="{FF2B5EF4-FFF2-40B4-BE49-F238E27FC236}">
                <a16:creationId xmlns:a16="http://schemas.microsoft.com/office/drawing/2014/main" id="{2627E462-54B9-1048-BDAB-A2A0EA72A656}"/>
              </a:ext>
            </a:extLst>
          </p:cNvPr>
          <p:cNvSpPr txBox="1"/>
          <p:nvPr/>
        </p:nvSpPr>
        <p:spPr>
          <a:xfrm>
            <a:off x="6226791" y="2856926"/>
            <a:ext cx="1593377" cy="2585323"/>
          </a:xfrm>
          <a:prstGeom prst="rect">
            <a:avLst/>
          </a:prstGeom>
          <a:noFill/>
        </p:spPr>
        <p:txBody>
          <a:bodyPr wrap="square" rtlCol="0">
            <a:spAutoFit/>
          </a:bodyPr>
          <a:lstStyle/>
          <a:p>
            <a:pPr algn="r"/>
            <a:r>
              <a:rPr lang="en-US" dirty="0"/>
              <a:t>Budget Committee assesses financial impact and decides on a proposed budget</a:t>
            </a:r>
          </a:p>
          <a:p>
            <a:pPr algn="r"/>
            <a:r>
              <a:rPr lang="en-US" dirty="0"/>
              <a:t> </a:t>
            </a:r>
          </a:p>
        </p:txBody>
      </p:sp>
      <p:sp>
        <p:nvSpPr>
          <p:cNvPr id="16" name="Oval 15">
            <a:extLst>
              <a:ext uri="{FF2B5EF4-FFF2-40B4-BE49-F238E27FC236}">
                <a16:creationId xmlns:a16="http://schemas.microsoft.com/office/drawing/2014/main" id="{425828A1-3A71-174E-8431-0E02BEA2AD2C}"/>
              </a:ext>
            </a:extLst>
          </p:cNvPr>
          <p:cNvSpPr/>
          <p:nvPr/>
        </p:nvSpPr>
        <p:spPr>
          <a:xfrm>
            <a:off x="2488748" y="5203945"/>
            <a:ext cx="3988252" cy="119685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759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AB0D-6122-E44C-A536-802B4582B233}"/>
              </a:ext>
            </a:extLst>
          </p:cNvPr>
          <p:cNvSpPr>
            <a:spLocks noGrp="1"/>
          </p:cNvSpPr>
          <p:nvPr>
            <p:ph type="title"/>
          </p:nvPr>
        </p:nvSpPr>
        <p:spPr/>
        <p:txBody>
          <a:bodyPr/>
          <a:lstStyle/>
          <a:p>
            <a:r>
              <a:rPr lang="en-US" dirty="0"/>
              <a:t>Master Plans – NH RSA 674:2</a:t>
            </a:r>
          </a:p>
        </p:txBody>
      </p:sp>
      <p:sp>
        <p:nvSpPr>
          <p:cNvPr id="3" name="Content Placeholder 2">
            <a:extLst>
              <a:ext uri="{FF2B5EF4-FFF2-40B4-BE49-F238E27FC236}">
                <a16:creationId xmlns:a16="http://schemas.microsoft.com/office/drawing/2014/main" id="{AB7D75C7-CDC2-3448-842A-FA835EC61983}"/>
              </a:ext>
            </a:extLst>
          </p:cNvPr>
          <p:cNvSpPr>
            <a:spLocks noGrp="1"/>
          </p:cNvSpPr>
          <p:nvPr>
            <p:ph idx="1"/>
          </p:nvPr>
        </p:nvSpPr>
        <p:spPr>
          <a:xfrm>
            <a:off x="1094161" y="3055708"/>
            <a:ext cx="4043597" cy="3221704"/>
          </a:xfrm>
        </p:spPr>
        <p:txBody>
          <a:bodyPr>
            <a:normAutofit fontScale="70000" lnSpcReduction="20000"/>
          </a:bodyPr>
          <a:lstStyle/>
          <a:p>
            <a:pPr>
              <a:buFont typeface="Wingdings" charset="2"/>
              <a:buChar char="§"/>
            </a:pPr>
            <a:r>
              <a:rPr lang="en-US" dirty="0"/>
              <a:t>Transportation</a:t>
            </a:r>
          </a:p>
          <a:p>
            <a:pPr>
              <a:buFont typeface="Wingdings" charset="2"/>
              <a:buChar char="§"/>
            </a:pPr>
            <a:r>
              <a:rPr lang="en-US" dirty="0"/>
              <a:t>Community Facilities</a:t>
            </a:r>
          </a:p>
          <a:p>
            <a:pPr>
              <a:buFont typeface="Wingdings" charset="2"/>
              <a:buChar char="§"/>
            </a:pPr>
            <a:r>
              <a:rPr lang="en-US" dirty="0"/>
              <a:t>Economic Dev.</a:t>
            </a:r>
          </a:p>
          <a:p>
            <a:pPr>
              <a:buFont typeface="Wingdings" charset="2"/>
              <a:buChar char="§"/>
            </a:pPr>
            <a:r>
              <a:rPr lang="en-US" dirty="0"/>
              <a:t>Natural Resources</a:t>
            </a:r>
          </a:p>
          <a:p>
            <a:pPr>
              <a:buFont typeface="Wingdings" charset="2"/>
              <a:buChar char="§"/>
            </a:pPr>
            <a:r>
              <a:rPr lang="en-US" dirty="0"/>
              <a:t>Natural Hazards</a:t>
            </a:r>
          </a:p>
          <a:p>
            <a:pPr>
              <a:buFont typeface="Wingdings" charset="2"/>
              <a:buChar char="§"/>
            </a:pPr>
            <a:r>
              <a:rPr lang="en-US" dirty="0"/>
              <a:t>Recreation Utility &amp; Public Service</a:t>
            </a:r>
          </a:p>
          <a:p>
            <a:pPr>
              <a:buFont typeface="Wingdings" charset="2"/>
              <a:buChar char="§"/>
            </a:pPr>
            <a:r>
              <a:rPr lang="en-US" dirty="0"/>
              <a:t>Cultural, Arch &amp; Historical</a:t>
            </a:r>
          </a:p>
        </p:txBody>
      </p:sp>
      <p:sp>
        <p:nvSpPr>
          <p:cNvPr id="8" name="Content Placeholder 2">
            <a:extLst>
              <a:ext uri="{FF2B5EF4-FFF2-40B4-BE49-F238E27FC236}">
                <a16:creationId xmlns:a16="http://schemas.microsoft.com/office/drawing/2014/main" id="{C82157B9-58A8-B84E-884D-0F220A4A8BBA}"/>
              </a:ext>
            </a:extLst>
          </p:cNvPr>
          <p:cNvSpPr txBox="1">
            <a:spLocks/>
          </p:cNvSpPr>
          <p:nvPr/>
        </p:nvSpPr>
        <p:spPr>
          <a:xfrm>
            <a:off x="609600" y="1781679"/>
            <a:ext cx="8229600" cy="1389574"/>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Clr>
                <a:schemeClr val="accent1">
                  <a:lumMod val="75000"/>
                </a:schemeClr>
              </a:buClr>
              <a:buFont typeface="Arial"/>
              <a:buChar char="•"/>
              <a:defRPr sz="3200" kern="1200">
                <a:solidFill>
                  <a:srgbClr val="7F7F7F"/>
                </a:solidFill>
                <a:latin typeface="+mn-lt"/>
                <a:ea typeface="+mn-ea"/>
                <a:cs typeface="+mn-cs"/>
              </a:defRPr>
            </a:lvl1pPr>
            <a:lvl2pPr marL="742950" indent="-285750" algn="l" defTabSz="457200" rtl="0" eaLnBrk="1" latinLnBrk="0" hangingPunct="1">
              <a:spcBef>
                <a:spcPts val="600"/>
              </a:spcBef>
              <a:spcAft>
                <a:spcPts val="600"/>
              </a:spcAft>
              <a:buClr>
                <a:schemeClr val="accent1">
                  <a:lumMod val="75000"/>
                </a:schemeClr>
              </a:buClr>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ts val="600"/>
              </a:spcBef>
              <a:spcAft>
                <a:spcPts val="600"/>
              </a:spcAft>
              <a:buClr>
                <a:schemeClr val="accent1">
                  <a:lumMod val="75000"/>
                </a:schemeClr>
              </a:buClr>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pPr>
            <a:r>
              <a:rPr lang="en-US" dirty="0"/>
              <a:t>Two Required Chapters: Vision and Land Use</a:t>
            </a:r>
          </a:p>
          <a:p>
            <a:pPr>
              <a:buClr>
                <a:srgbClr val="4F81BD">
                  <a:lumMod val="75000"/>
                </a:srgbClr>
              </a:buClr>
            </a:pPr>
            <a:r>
              <a:rPr lang="en-US" dirty="0"/>
              <a:t>Optional Chapters: </a:t>
            </a:r>
          </a:p>
        </p:txBody>
      </p:sp>
      <p:sp>
        <p:nvSpPr>
          <p:cNvPr id="10" name="Content Placeholder 2">
            <a:extLst>
              <a:ext uri="{FF2B5EF4-FFF2-40B4-BE49-F238E27FC236}">
                <a16:creationId xmlns:a16="http://schemas.microsoft.com/office/drawing/2014/main" id="{EA90FDAC-9859-3445-A453-2C4BA5761015}"/>
              </a:ext>
            </a:extLst>
          </p:cNvPr>
          <p:cNvSpPr txBox="1">
            <a:spLocks/>
          </p:cNvSpPr>
          <p:nvPr/>
        </p:nvSpPr>
        <p:spPr>
          <a:xfrm>
            <a:off x="4839344" y="2922012"/>
            <a:ext cx="4043597" cy="3221704"/>
          </a:xfrm>
          <a:prstGeom prst="rect">
            <a:avLst/>
          </a:prstGeom>
        </p:spPr>
        <p:txBody>
          <a:bodyPr vert="horz" lIns="91440" tIns="45720" rIns="91440" bIns="45720" rtlCol="0">
            <a:noAutofit/>
          </a:bodyPr>
          <a:lstStyle>
            <a:lvl1pPr marL="342900" indent="-342900" algn="l" defTabSz="457200" rtl="0" eaLnBrk="1" latinLnBrk="0" hangingPunct="1">
              <a:spcBef>
                <a:spcPts val="600"/>
              </a:spcBef>
              <a:spcAft>
                <a:spcPts val="600"/>
              </a:spcAft>
              <a:buClr>
                <a:schemeClr val="accent1">
                  <a:lumMod val="75000"/>
                </a:schemeClr>
              </a:buClr>
              <a:buFont typeface="Arial"/>
              <a:buChar char="•"/>
              <a:defRPr sz="3200" kern="1200">
                <a:solidFill>
                  <a:srgbClr val="7F7F7F"/>
                </a:solidFill>
                <a:latin typeface="+mn-lt"/>
                <a:ea typeface="+mn-ea"/>
                <a:cs typeface="+mn-cs"/>
              </a:defRPr>
            </a:lvl1pPr>
            <a:lvl2pPr marL="742950" indent="-285750" algn="l" defTabSz="457200" rtl="0" eaLnBrk="1" latinLnBrk="0" hangingPunct="1">
              <a:spcBef>
                <a:spcPts val="600"/>
              </a:spcBef>
              <a:spcAft>
                <a:spcPts val="600"/>
              </a:spcAft>
              <a:buClr>
                <a:schemeClr val="accent1">
                  <a:lumMod val="75000"/>
                </a:schemeClr>
              </a:buClr>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ts val="600"/>
              </a:spcBef>
              <a:spcAft>
                <a:spcPts val="600"/>
              </a:spcAft>
              <a:buClr>
                <a:schemeClr val="accent1">
                  <a:lumMod val="75000"/>
                </a:schemeClr>
              </a:buClr>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buFont typeface="Wingdings" charset="2"/>
              <a:buChar char="§"/>
            </a:pPr>
            <a:r>
              <a:rPr lang="en-US" sz="2200" dirty="0"/>
              <a:t>Regional Concerns</a:t>
            </a:r>
          </a:p>
          <a:p>
            <a:pPr>
              <a:buClr>
                <a:srgbClr val="4F81BD">
                  <a:lumMod val="75000"/>
                </a:srgbClr>
              </a:buClr>
              <a:buFont typeface="Wingdings" charset="2"/>
              <a:buChar char="§"/>
            </a:pPr>
            <a:r>
              <a:rPr lang="en-US" sz="2200" dirty="0"/>
              <a:t>Neighborhood Plan</a:t>
            </a:r>
          </a:p>
          <a:p>
            <a:pPr>
              <a:buClr>
                <a:srgbClr val="4F81BD">
                  <a:lumMod val="75000"/>
                </a:srgbClr>
              </a:buClr>
              <a:buFont typeface="Wingdings" charset="2"/>
              <a:buChar char="§"/>
            </a:pPr>
            <a:r>
              <a:rPr lang="en-US" sz="2200" dirty="0"/>
              <a:t>Community Design</a:t>
            </a:r>
          </a:p>
          <a:p>
            <a:pPr>
              <a:buClr>
                <a:srgbClr val="4F81BD">
                  <a:lumMod val="75000"/>
                </a:srgbClr>
              </a:buClr>
              <a:buFont typeface="Wingdings" charset="2"/>
              <a:buChar char="§"/>
            </a:pPr>
            <a:r>
              <a:rPr lang="en-US" sz="2200" dirty="0"/>
              <a:t>Housing</a:t>
            </a:r>
          </a:p>
          <a:p>
            <a:pPr>
              <a:buClr>
                <a:srgbClr val="4F81BD">
                  <a:lumMod val="75000"/>
                </a:srgbClr>
              </a:buClr>
              <a:buFont typeface="Wingdings" charset="2"/>
              <a:buChar char="§"/>
            </a:pPr>
            <a:r>
              <a:rPr lang="en-US" sz="2200" dirty="0"/>
              <a:t>Implementation</a:t>
            </a:r>
          </a:p>
          <a:p>
            <a:pPr>
              <a:buClr>
                <a:srgbClr val="4F81BD">
                  <a:lumMod val="75000"/>
                </a:srgbClr>
              </a:buClr>
              <a:buFont typeface="Wingdings" charset="2"/>
              <a:buChar char="§"/>
            </a:pPr>
            <a:r>
              <a:rPr lang="en-US" sz="2200" dirty="0"/>
              <a:t>Energy</a:t>
            </a:r>
          </a:p>
          <a:p>
            <a:pPr>
              <a:buClr>
                <a:srgbClr val="4F81BD">
                  <a:lumMod val="75000"/>
                </a:srgbClr>
              </a:buClr>
              <a:buFont typeface="Wingdings" charset="2"/>
              <a:buChar char="§"/>
            </a:pPr>
            <a:r>
              <a:rPr lang="en-US" sz="2200" dirty="0"/>
              <a:t>Coastal Management</a:t>
            </a:r>
          </a:p>
        </p:txBody>
      </p:sp>
      <p:sp>
        <p:nvSpPr>
          <p:cNvPr id="6" name="Footer Placeholder 5"/>
          <p:cNvSpPr>
            <a:spLocks noGrp="1"/>
          </p:cNvSpPr>
          <p:nvPr>
            <p:ph type="ftr" sz="quarter" idx="11"/>
          </p:nvPr>
        </p:nvSpPr>
        <p:spPr/>
        <p:txBody>
          <a:bodyPr/>
          <a:lstStyle/>
          <a:p>
            <a:r>
              <a:rPr lang="en-US" dirty="0">
                <a:solidFill>
                  <a:prstClr val="black">
                    <a:tint val="75000"/>
                  </a:prstClr>
                </a:solidFill>
              </a:rPr>
              <a:t>© 2018 Center for Strategic Governance </a:t>
            </a:r>
          </a:p>
        </p:txBody>
      </p:sp>
    </p:spTree>
    <p:extLst>
      <p:ext uri="{BB962C8B-B14F-4D97-AF65-F5344CB8AC3E}">
        <p14:creationId xmlns:p14="http://schemas.microsoft.com/office/powerpoint/2010/main" val="1764167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D82E-9CED-1C4A-AE57-3711026D7EF3}"/>
              </a:ext>
            </a:extLst>
          </p:cNvPr>
          <p:cNvSpPr>
            <a:spLocks noGrp="1"/>
          </p:cNvSpPr>
          <p:nvPr>
            <p:ph type="title"/>
          </p:nvPr>
        </p:nvSpPr>
        <p:spPr/>
        <p:txBody>
          <a:bodyPr/>
          <a:lstStyle/>
          <a:p>
            <a:r>
              <a:rPr lang="en-US" dirty="0"/>
              <a:t>Purpose – NH RSA 674:3</a:t>
            </a:r>
          </a:p>
        </p:txBody>
      </p:sp>
      <p:sp>
        <p:nvSpPr>
          <p:cNvPr id="3" name="Content Placeholder 2">
            <a:extLst>
              <a:ext uri="{FF2B5EF4-FFF2-40B4-BE49-F238E27FC236}">
                <a16:creationId xmlns:a16="http://schemas.microsoft.com/office/drawing/2014/main" id="{4E8A7D4F-D37C-C14E-A5B5-7953592CD1BE}"/>
              </a:ext>
            </a:extLst>
          </p:cNvPr>
          <p:cNvSpPr>
            <a:spLocks noGrp="1"/>
          </p:cNvSpPr>
          <p:nvPr>
            <p:ph idx="1"/>
          </p:nvPr>
        </p:nvSpPr>
        <p:spPr/>
        <p:txBody>
          <a:bodyPr>
            <a:normAutofit fontScale="92500"/>
          </a:bodyPr>
          <a:lstStyle/>
          <a:p>
            <a:r>
              <a:rPr lang="en-US" dirty="0">
                <a:solidFill>
                  <a:schemeClr val="accent1">
                    <a:lumMod val="75000"/>
                  </a:schemeClr>
                </a:solidFill>
                <a:latin typeface="-webkit-standard"/>
              </a:rPr>
              <a:t>“…t</a:t>
            </a:r>
            <a:r>
              <a:rPr lang="en-US" b="0" i="0" dirty="0">
                <a:solidFill>
                  <a:schemeClr val="accent1">
                    <a:lumMod val="75000"/>
                  </a:schemeClr>
                </a:solidFill>
                <a:effectLst/>
                <a:latin typeface="-webkit-standard"/>
              </a:rPr>
              <a:t>he best and most appropriate future development </a:t>
            </a:r>
            <a:r>
              <a:rPr lang="en-US" dirty="0">
                <a:solidFill>
                  <a:schemeClr val="accent1">
                    <a:lumMod val="75000"/>
                  </a:schemeClr>
                </a:solidFill>
                <a:latin typeface="-webkit-standard"/>
              </a:rPr>
              <a:t>…</a:t>
            </a:r>
            <a:r>
              <a:rPr lang="en-US" b="0" i="0" dirty="0">
                <a:solidFill>
                  <a:schemeClr val="accent1">
                    <a:lumMod val="75000"/>
                  </a:schemeClr>
                </a:solidFill>
                <a:effectLst/>
                <a:latin typeface="-webkit-standard"/>
              </a:rPr>
              <a:t>under the jurisdiction of the planning board, to aid the board in designing ordinances that result in preserving and enhancing the unique quality of life and culture of New Hampshire, and to guide the board in the performance of its other duties…”</a:t>
            </a:r>
          </a:p>
          <a:p>
            <a:r>
              <a:rPr lang="en-US" b="0" i="0" dirty="0">
                <a:solidFill>
                  <a:schemeClr val="accent1">
                    <a:lumMod val="75000"/>
                  </a:schemeClr>
                </a:solidFill>
                <a:effectLst/>
                <a:latin typeface="-webkit-standard"/>
              </a:rPr>
              <a:t> </a:t>
            </a:r>
            <a:r>
              <a:rPr lang="en-US" dirty="0">
                <a:solidFill>
                  <a:schemeClr val="accent1">
                    <a:lumMod val="75000"/>
                  </a:schemeClr>
                </a:solidFill>
                <a:latin typeface="-webkit-standard"/>
              </a:rPr>
              <a:t>“…to</a:t>
            </a:r>
            <a:r>
              <a:rPr lang="en-US" b="0" i="0" dirty="0">
                <a:solidFill>
                  <a:schemeClr val="accent1">
                    <a:lumMod val="75000"/>
                  </a:schemeClr>
                </a:solidFill>
                <a:effectLst/>
                <a:latin typeface="-webkit-standard"/>
              </a:rPr>
              <a:t> give legal standing to the implementation [land </a:t>
            </a:r>
            <a:r>
              <a:rPr lang="en-US" dirty="0">
                <a:solidFill>
                  <a:schemeClr val="accent1">
                    <a:lumMod val="75000"/>
                  </a:schemeClr>
                </a:solidFill>
                <a:latin typeface="-webkit-standard"/>
              </a:rPr>
              <a:t>use] </a:t>
            </a:r>
            <a:r>
              <a:rPr lang="en-US" b="0" i="0" dirty="0">
                <a:solidFill>
                  <a:schemeClr val="accent1">
                    <a:lumMod val="75000"/>
                  </a:schemeClr>
                </a:solidFill>
                <a:effectLst/>
                <a:latin typeface="-webkit-standard"/>
              </a:rPr>
              <a:t>ordinances…”</a:t>
            </a:r>
          </a:p>
          <a:p>
            <a:endParaRPr lang="en-US" dirty="0"/>
          </a:p>
        </p:txBody>
      </p:sp>
      <p:sp>
        <p:nvSpPr>
          <p:cNvPr id="4" name="Footer Placeholder 3"/>
          <p:cNvSpPr>
            <a:spLocks noGrp="1"/>
          </p:cNvSpPr>
          <p:nvPr>
            <p:ph type="ftr" sz="quarter" idx="11"/>
          </p:nvPr>
        </p:nvSpPr>
        <p:spPr/>
        <p:txBody>
          <a:bodyPr/>
          <a:lstStyle/>
          <a:p>
            <a:r>
              <a:rPr lang="en-US" dirty="0">
                <a:solidFill>
                  <a:prstClr val="black">
                    <a:tint val="75000"/>
                  </a:prstClr>
                </a:solidFill>
              </a:rPr>
              <a:t>© 2018 Center for Strategic Governance </a:t>
            </a:r>
          </a:p>
        </p:txBody>
      </p:sp>
    </p:spTree>
    <p:extLst>
      <p:ext uri="{BB962C8B-B14F-4D97-AF65-F5344CB8AC3E}">
        <p14:creationId xmlns:p14="http://schemas.microsoft.com/office/powerpoint/2010/main" val="1135568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47ED-26B6-4E42-838F-5F2CAFAE06A4}"/>
              </a:ext>
            </a:extLst>
          </p:cNvPr>
          <p:cNvSpPr>
            <a:spLocks noGrp="1"/>
          </p:cNvSpPr>
          <p:nvPr>
            <p:ph type="title"/>
          </p:nvPr>
        </p:nvSpPr>
        <p:spPr/>
        <p:txBody>
          <a:bodyPr>
            <a:normAutofit/>
          </a:bodyPr>
          <a:lstStyle/>
          <a:p>
            <a:r>
              <a:rPr lang="en-US" dirty="0"/>
              <a:t>Master Plan &amp; Strategic Thinking</a:t>
            </a:r>
          </a:p>
        </p:txBody>
      </p:sp>
      <p:sp>
        <p:nvSpPr>
          <p:cNvPr id="3" name="Content Placeholder 2">
            <a:extLst>
              <a:ext uri="{FF2B5EF4-FFF2-40B4-BE49-F238E27FC236}">
                <a16:creationId xmlns:a16="http://schemas.microsoft.com/office/drawing/2014/main" id="{9C5ABF9E-7407-2548-A12A-78A8BDFCA2C1}"/>
              </a:ext>
            </a:extLst>
          </p:cNvPr>
          <p:cNvSpPr>
            <a:spLocks noGrp="1"/>
          </p:cNvSpPr>
          <p:nvPr>
            <p:ph idx="1"/>
          </p:nvPr>
        </p:nvSpPr>
        <p:spPr/>
        <p:txBody>
          <a:bodyPr/>
          <a:lstStyle/>
          <a:p>
            <a:r>
              <a:rPr lang="en-US" dirty="0"/>
              <a:t>Strategic Governance = larger framework</a:t>
            </a:r>
          </a:p>
          <a:p>
            <a:pPr lvl="1"/>
            <a:r>
              <a:rPr lang="en-US" dirty="0">
                <a:solidFill>
                  <a:schemeClr val="accent1">
                    <a:lumMod val="75000"/>
                  </a:schemeClr>
                </a:solidFill>
              </a:rPr>
              <a:t>Vision Chapter</a:t>
            </a:r>
          </a:p>
          <a:p>
            <a:pPr lvl="2"/>
            <a:r>
              <a:rPr lang="en-US" dirty="0"/>
              <a:t>Mission and Vision defined in Strategic Plan</a:t>
            </a:r>
          </a:p>
          <a:p>
            <a:pPr lvl="2"/>
            <a:r>
              <a:rPr lang="en-US" dirty="0"/>
              <a:t>Tools Historical, Vision and Current Dashboards</a:t>
            </a:r>
          </a:p>
          <a:p>
            <a:pPr lvl="2"/>
            <a:r>
              <a:rPr lang="en-US" dirty="0"/>
              <a:t>Human-centered outcomes</a:t>
            </a:r>
          </a:p>
          <a:p>
            <a:pPr lvl="1"/>
            <a:r>
              <a:rPr lang="en-US" dirty="0">
                <a:solidFill>
                  <a:schemeClr val="accent1">
                    <a:lumMod val="75000"/>
                  </a:schemeClr>
                </a:solidFill>
              </a:rPr>
              <a:t>Land Use Chapter </a:t>
            </a:r>
          </a:p>
          <a:p>
            <a:pPr lvl="2"/>
            <a:r>
              <a:rPr lang="en-US" dirty="0"/>
              <a:t>Bridging land use goals and outcomes</a:t>
            </a:r>
          </a:p>
          <a:p>
            <a:pPr lvl="1"/>
            <a:r>
              <a:rPr lang="en-US" i="1" dirty="0"/>
              <a:t>What to Achieve</a:t>
            </a:r>
            <a:endParaRPr lang="en-US" dirty="0"/>
          </a:p>
          <a:p>
            <a:pPr lvl="2"/>
            <a:endParaRPr lang="en-US" dirty="0"/>
          </a:p>
          <a:p>
            <a:pPr lvl="1"/>
            <a:endParaRPr lang="en-US" dirty="0"/>
          </a:p>
          <a:p>
            <a:pPr lvl="1"/>
            <a:endParaRPr lang="en-US" dirty="0"/>
          </a:p>
          <a:p>
            <a:endParaRPr lang="en-US" dirty="0"/>
          </a:p>
        </p:txBody>
      </p:sp>
      <p:sp>
        <p:nvSpPr>
          <p:cNvPr id="4" name="Footer Placeholder 3"/>
          <p:cNvSpPr>
            <a:spLocks noGrp="1"/>
          </p:cNvSpPr>
          <p:nvPr>
            <p:ph type="ftr" sz="quarter" idx="11"/>
          </p:nvPr>
        </p:nvSpPr>
        <p:spPr/>
        <p:txBody>
          <a:bodyPr/>
          <a:lstStyle/>
          <a:p>
            <a:r>
              <a:rPr lang="en-US" dirty="0">
                <a:solidFill>
                  <a:prstClr val="black">
                    <a:tint val="75000"/>
                  </a:prstClr>
                </a:solidFill>
              </a:rPr>
              <a:t>© 2018 Center for Strategic Governance </a:t>
            </a:r>
          </a:p>
        </p:txBody>
      </p:sp>
    </p:spTree>
    <p:extLst>
      <p:ext uri="{BB962C8B-B14F-4D97-AF65-F5344CB8AC3E}">
        <p14:creationId xmlns:p14="http://schemas.microsoft.com/office/powerpoint/2010/main" val="5492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4C0B-4D10-2241-8D30-95E3ADB7F5D5}"/>
              </a:ext>
            </a:extLst>
          </p:cNvPr>
          <p:cNvSpPr>
            <a:spLocks noGrp="1"/>
          </p:cNvSpPr>
          <p:nvPr>
            <p:ph type="title"/>
          </p:nvPr>
        </p:nvSpPr>
        <p:spPr/>
        <p:txBody>
          <a:bodyPr/>
          <a:lstStyle/>
          <a:p>
            <a:r>
              <a:rPr lang="en-US" dirty="0"/>
              <a:t> Goals vs Data based Outcomes</a:t>
            </a:r>
          </a:p>
        </p:txBody>
      </p:sp>
      <p:sp>
        <p:nvSpPr>
          <p:cNvPr id="5" name="Content Placeholder 10">
            <a:extLst>
              <a:ext uri="{FF2B5EF4-FFF2-40B4-BE49-F238E27FC236}">
                <a16:creationId xmlns:a16="http://schemas.microsoft.com/office/drawing/2014/main" id="{3C5FECE8-B450-744E-B554-9BB214D31A07}"/>
              </a:ext>
            </a:extLst>
          </p:cNvPr>
          <p:cNvSpPr txBox="1">
            <a:spLocks noGrp="1"/>
          </p:cNvSpPr>
          <p:nvPr>
            <p:ph idx="1"/>
          </p:nvPr>
        </p:nvSpPr>
        <p:spPr>
          <a:xfrm>
            <a:off x="4623371" y="1629278"/>
            <a:ext cx="4063429" cy="4804001"/>
          </a:xfrm>
          <a:prstGeom prst="rect">
            <a:avLst/>
          </a:prstGeom>
        </p:spPr>
        <p:txBody>
          <a:bodyPr>
            <a:noAutofit/>
          </a:bodyPr>
          <a:lstStyle>
            <a:lvl1pPr marL="342900" indent="-342900" algn="l" defTabSz="457200" rtl="0" eaLnBrk="1" latinLnBrk="0" hangingPunct="1">
              <a:spcBef>
                <a:spcPts val="600"/>
              </a:spcBef>
              <a:spcAft>
                <a:spcPts val="600"/>
              </a:spcAft>
              <a:buClr>
                <a:schemeClr val="accent1">
                  <a:lumMod val="75000"/>
                </a:schemeClr>
              </a:buClr>
              <a:buFont typeface="Arial"/>
              <a:buChar char="•"/>
              <a:defRPr sz="3200" kern="1200">
                <a:solidFill>
                  <a:srgbClr val="7F7F7F"/>
                </a:solidFill>
                <a:latin typeface="+mn-lt"/>
                <a:ea typeface="+mn-ea"/>
                <a:cs typeface="+mn-cs"/>
              </a:defRPr>
            </a:lvl1pPr>
            <a:lvl2pPr marL="742950" indent="-285750" algn="l" defTabSz="457200" rtl="0" eaLnBrk="1" latinLnBrk="0" hangingPunct="1">
              <a:spcBef>
                <a:spcPts val="600"/>
              </a:spcBef>
              <a:spcAft>
                <a:spcPts val="600"/>
              </a:spcAft>
              <a:buClr>
                <a:schemeClr val="accent1">
                  <a:lumMod val="75000"/>
                </a:schemeClr>
              </a:buClr>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ts val="600"/>
              </a:spcBef>
              <a:spcAft>
                <a:spcPts val="600"/>
              </a:spcAft>
              <a:buClr>
                <a:schemeClr val="accent1">
                  <a:lumMod val="75000"/>
                </a:schemeClr>
              </a:buClr>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0"/>
              </a:spcAft>
              <a:buNone/>
            </a:pPr>
            <a:r>
              <a:rPr lang="en-US" sz="2400" dirty="0">
                <a:solidFill>
                  <a:srgbClr val="376092"/>
                </a:solidFill>
              </a:rPr>
              <a:t>GOAL</a:t>
            </a:r>
            <a:r>
              <a:rPr lang="en-US" sz="2400" dirty="0"/>
              <a:t>: Diversify Tax Base</a:t>
            </a:r>
          </a:p>
          <a:p>
            <a:pPr marL="0" indent="0">
              <a:spcAft>
                <a:spcPts val="0"/>
              </a:spcAft>
              <a:buNone/>
            </a:pPr>
            <a:endParaRPr lang="en-US" sz="1100" dirty="0"/>
          </a:p>
          <a:p>
            <a:pPr marL="0" indent="0">
              <a:spcAft>
                <a:spcPts val="0"/>
              </a:spcAft>
              <a:buNone/>
            </a:pPr>
            <a:r>
              <a:rPr lang="en-US" sz="2400" dirty="0">
                <a:solidFill>
                  <a:srgbClr val="376092"/>
                </a:solidFill>
              </a:rPr>
              <a:t>OUTCOME:</a:t>
            </a:r>
          </a:p>
          <a:p>
            <a:pPr marL="0" indent="0">
              <a:buNone/>
            </a:pPr>
            <a:r>
              <a:rPr lang="en-US" sz="2400" dirty="0"/>
              <a:t> 2013 - Increase total commercial and industrial property valuation from 12.2% to 14%</a:t>
            </a:r>
          </a:p>
          <a:p>
            <a:pPr marL="0" indent="0">
              <a:buNone/>
            </a:pPr>
            <a:r>
              <a:rPr lang="en-US" sz="2400" dirty="0"/>
              <a:t>2017 – Understand costs of installing sewer to C/I corridor to allow community to balance costs of services vs increase in valuation.</a:t>
            </a:r>
          </a:p>
        </p:txBody>
      </p:sp>
      <p:sp>
        <p:nvSpPr>
          <p:cNvPr id="7" name="Content Placeholder 10">
            <a:extLst>
              <a:ext uri="{FF2B5EF4-FFF2-40B4-BE49-F238E27FC236}">
                <a16:creationId xmlns:a16="http://schemas.microsoft.com/office/drawing/2014/main" id="{C1DEE11D-EFF7-FF47-93DD-1D60F2DAE029}"/>
              </a:ext>
            </a:extLst>
          </p:cNvPr>
          <p:cNvSpPr txBox="1">
            <a:spLocks/>
          </p:cNvSpPr>
          <p:nvPr/>
        </p:nvSpPr>
        <p:spPr>
          <a:xfrm>
            <a:off x="571358" y="1629278"/>
            <a:ext cx="4052013" cy="4525963"/>
          </a:xfrm>
          <a:prstGeom prst="rect">
            <a:avLst/>
          </a:prstGeom>
        </p:spPr>
        <p:txBody>
          <a:bodyPr vert="horz" lIns="91440" tIns="45720" rIns="91440" bIns="45720" rtlCol="0">
            <a:noAutofit/>
          </a:bodyPr>
          <a:lstStyle>
            <a:lvl1pPr marL="342900" indent="-342900" algn="l" defTabSz="457200" rtl="0" eaLnBrk="1" latinLnBrk="0" hangingPunct="1">
              <a:spcBef>
                <a:spcPts val="600"/>
              </a:spcBef>
              <a:spcAft>
                <a:spcPts val="600"/>
              </a:spcAft>
              <a:buClr>
                <a:schemeClr val="accent1">
                  <a:lumMod val="75000"/>
                </a:schemeClr>
              </a:buClr>
              <a:buFont typeface="Arial"/>
              <a:buChar char="•"/>
              <a:defRPr sz="3200" kern="1200">
                <a:solidFill>
                  <a:srgbClr val="7F7F7F"/>
                </a:solidFill>
                <a:latin typeface="+mn-lt"/>
                <a:ea typeface="+mn-ea"/>
                <a:cs typeface="+mn-cs"/>
              </a:defRPr>
            </a:lvl1pPr>
            <a:lvl2pPr marL="742950" indent="-285750" algn="l" defTabSz="457200" rtl="0" eaLnBrk="1" latinLnBrk="0" hangingPunct="1">
              <a:spcBef>
                <a:spcPts val="600"/>
              </a:spcBef>
              <a:spcAft>
                <a:spcPts val="600"/>
              </a:spcAft>
              <a:buClr>
                <a:schemeClr val="accent1">
                  <a:lumMod val="75000"/>
                </a:schemeClr>
              </a:buClr>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ts val="600"/>
              </a:spcBef>
              <a:spcAft>
                <a:spcPts val="600"/>
              </a:spcAft>
              <a:buClr>
                <a:schemeClr val="accent1">
                  <a:lumMod val="75000"/>
                </a:schemeClr>
              </a:buClr>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0"/>
              </a:spcAft>
              <a:buClr>
                <a:srgbClr val="4F81BD">
                  <a:lumMod val="75000"/>
                </a:srgbClr>
              </a:buClr>
              <a:buFont typeface="Arial"/>
              <a:buNone/>
            </a:pPr>
            <a:r>
              <a:rPr lang="en-US" sz="2400" dirty="0">
                <a:solidFill>
                  <a:srgbClr val="376092"/>
                </a:solidFill>
              </a:rPr>
              <a:t>GOAL: </a:t>
            </a:r>
            <a:r>
              <a:rPr lang="en-US" sz="2400" dirty="0"/>
              <a:t>Preserve Character</a:t>
            </a:r>
          </a:p>
          <a:p>
            <a:pPr marL="0" indent="0">
              <a:spcAft>
                <a:spcPts val="0"/>
              </a:spcAft>
              <a:buClr>
                <a:srgbClr val="4F81BD">
                  <a:lumMod val="75000"/>
                </a:srgbClr>
              </a:buClr>
              <a:buFont typeface="Arial"/>
              <a:buNone/>
            </a:pPr>
            <a:endParaRPr lang="en-US" sz="1100" dirty="0"/>
          </a:p>
          <a:p>
            <a:pPr marL="0" indent="0">
              <a:spcAft>
                <a:spcPts val="0"/>
              </a:spcAft>
              <a:buClr>
                <a:srgbClr val="4F81BD">
                  <a:lumMod val="75000"/>
                </a:srgbClr>
              </a:buClr>
              <a:buFont typeface="Arial"/>
              <a:buNone/>
            </a:pPr>
            <a:r>
              <a:rPr lang="en-US" sz="2400" dirty="0">
                <a:solidFill>
                  <a:srgbClr val="376092"/>
                </a:solidFill>
              </a:rPr>
              <a:t>OUTCOME:</a:t>
            </a:r>
            <a:r>
              <a:rPr lang="en-US" sz="2400" dirty="0"/>
              <a:t> </a:t>
            </a:r>
          </a:p>
          <a:p>
            <a:pPr marL="0" indent="0">
              <a:buClr>
                <a:srgbClr val="4F81BD">
                  <a:lumMod val="75000"/>
                </a:srgbClr>
              </a:buClr>
              <a:buFont typeface="Arial"/>
              <a:buNone/>
            </a:pPr>
            <a:r>
              <a:rPr lang="en-US" sz="2400" dirty="0"/>
              <a:t>2013 – Increase preserved open space from 13% to 18% of land area</a:t>
            </a:r>
          </a:p>
          <a:p>
            <a:pPr marL="0" indent="0">
              <a:buClr>
                <a:srgbClr val="4F81BD">
                  <a:lumMod val="75000"/>
                </a:srgbClr>
              </a:buClr>
              <a:buFont typeface="Arial"/>
              <a:buNone/>
            </a:pPr>
            <a:r>
              <a:rPr lang="en-US" sz="2400" dirty="0"/>
              <a:t>2017 – Actively manage preserved open space including woodlands, grasslands, wetlands, wildlife corridors and agriculture.</a:t>
            </a:r>
          </a:p>
        </p:txBody>
      </p:sp>
      <p:sp>
        <p:nvSpPr>
          <p:cNvPr id="6" name="Footer Placeholder 5"/>
          <p:cNvSpPr>
            <a:spLocks noGrp="1"/>
          </p:cNvSpPr>
          <p:nvPr>
            <p:ph type="ftr" sz="quarter" idx="11"/>
          </p:nvPr>
        </p:nvSpPr>
        <p:spPr/>
        <p:txBody>
          <a:bodyPr/>
          <a:lstStyle/>
          <a:p>
            <a:r>
              <a:rPr lang="en-US" dirty="0">
                <a:solidFill>
                  <a:prstClr val="black">
                    <a:tint val="75000"/>
                  </a:prstClr>
                </a:solidFill>
              </a:rPr>
              <a:t>© 2018 Center for Strategic Governance </a:t>
            </a:r>
          </a:p>
        </p:txBody>
      </p:sp>
    </p:spTree>
    <p:extLst>
      <p:ext uri="{BB962C8B-B14F-4D97-AF65-F5344CB8AC3E}">
        <p14:creationId xmlns:p14="http://schemas.microsoft.com/office/powerpoint/2010/main" val="2737106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AABA-170A-5D4A-A3D0-B5913BD7A989}"/>
              </a:ext>
            </a:extLst>
          </p:cNvPr>
          <p:cNvSpPr>
            <a:spLocks noGrp="1"/>
          </p:cNvSpPr>
          <p:nvPr>
            <p:ph type="title"/>
          </p:nvPr>
        </p:nvSpPr>
        <p:spPr/>
        <p:txBody>
          <a:bodyPr/>
          <a:lstStyle/>
          <a:p>
            <a:r>
              <a:rPr lang="en-US" dirty="0"/>
              <a:t>CIP &amp; Operational Governance</a:t>
            </a:r>
          </a:p>
        </p:txBody>
      </p:sp>
      <p:sp>
        <p:nvSpPr>
          <p:cNvPr id="3" name="Content Placeholder 2">
            <a:extLst>
              <a:ext uri="{FF2B5EF4-FFF2-40B4-BE49-F238E27FC236}">
                <a16:creationId xmlns:a16="http://schemas.microsoft.com/office/drawing/2014/main" id="{4FDE7BF7-AF65-1545-A9DF-79E1CBB02A0D}"/>
              </a:ext>
            </a:extLst>
          </p:cNvPr>
          <p:cNvSpPr>
            <a:spLocks noGrp="1"/>
          </p:cNvSpPr>
          <p:nvPr>
            <p:ph idx="1"/>
          </p:nvPr>
        </p:nvSpPr>
        <p:spPr/>
        <p:txBody>
          <a:bodyPr>
            <a:normAutofit lnSpcReduction="10000"/>
          </a:bodyPr>
          <a:lstStyle/>
          <a:p>
            <a:r>
              <a:rPr lang="en-US" dirty="0"/>
              <a:t>CIP = </a:t>
            </a:r>
            <a:r>
              <a:rPr lang="en-US" i="1" dirty="0"/>
              <a:t>How to Achieve It</a:t>
            </a:r>
          </a:p>
          <a:p>
            <a:r>
              <a:rPr lang="en-US" dirty="0"/>
              <a:t>Provides at least 6 yr (RSA 674:5) prospective budgeting tool</a:t>
            </a:r>
          </a:p>
          <a:p>
            <a:r>
              <a:rPr lang="en-US" dirty="0"/>
              <a:t>Includes all capital projects from municipal </a:t>
            </a:r>
            <a:r>
              <a:rPr lang="en-US" i="1" dirty="0"/>
              <a:t>and</a:t>
            </a:r>
            <a:r>
              <a:rPr lang="en-US" dirty="0"/>
              <a:t> school district(s)</a:t>
            </a:r>
          </a:p>
          <a:p>
            <a:r>
              <a:rPr lang="en-US" dirty="0"/>
              <a:t>The multi-year financial analysis completed in strategic budgeting process, serves as basis</a:t>
            </a:r>
          </a:p>
          <a:p>
            <a:r>
              <a:rPr lang="en-US" dirty="0"/>
              <a:t>Moves from plan to implementing </a:t>
            </a:r>
            <a:r>
              <a:rPr lang="en-US" i="1" dirty="0"/>
              <a:t>success</a:t>
            </a:r>
            <a:r>
              <a:rPr lang="en-US" dirty="0"/>
              <a:t>!</a:t>
            </a:r>
          </a:p>
        </p:txBody>
      </p:sp>
      <p:sp>
        <p:nvSpPr>
          <p:cNvPr id="4" name="Footer Placeholder 3"/>
          <p:cNvSpPr>
            <a:spLocks noGrp="1"/>
          </p:cNvSpPr>
          <p:nvPr>
            <p:ph type="ftr" sz="quarter" idx="11"/>
          </p:nvPr>
        </p:nvSpPr>
        <p:spPr/>
        <p:txBody>
          <a:bodyPr/>
          <a:lstStyle/>
          <a:p>
            <a:r>
              <a:rPr lang="en-US" dirty="0">
                <a:solidFill>
                  <a:prstClr val="black">
                    <a:tint val="75000"/>
                  </a:prstClr>
                </a:solidFill>
              </a:rPr>
              <a:t>© 2018 Center for Strategic Governance </a:t>
            </a:r>
          </a:p>
        </p:txBody>
      </p:sp>
    </p:spTree>
    <p:extLst>
      <p:ext uri="{BB962C8B-B14F-4D97-AF65-F5344CB8AC3E}">
        <p14:creationId xmlns:p14="http://schemas.microsoft.com/office/powerpoint/2010/main" val="26794392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AB0D-6122-E44C-A536-802B4582B233}"/>
              </a:ext>
            </a:extLst>
          </p:cNvPr>
          <p:cNvSpPr>
            <a:spLocks noGrp="1"/>
          </p:cNvSpPr>
          <p:nvPr>
            <p:ph type="title"/>
          </p:nvPr>
        </p:nvSpPr>
        <p:spPr/>
        <p:txBody>
          <a:bodyPr/>
          <a:lstStyle/>
          <a:p>
            <a:r>
              <a:rPr lang="en-US" dirty="0"/>
              <a:t>Re-Adjusting Department Plans</a:t>
            </a:r>
          </a:p>
        </p:txBody>
      </p:sp>
      <p:sp>
        <p:nvSpPr>
          <p:cNvPr id="6" name="Footer Placeholder 5"/>
          <p:cNvSpPr>
            <a:spLocks noGrp="1"/>
          </p:cNvSpPr>
          <p:nvPr>
            <p:ph type="ftr" sz="quarter" idx="11"/>
          </p:nvPr>
        </p:nvSpPr>
        <p:spPr/>
        <p:txBody>
          <a:bodyPr/>
          <a:lstStyle/>
          <a:p>
            <a:r>
              <a:rPr lang="en-US" dirty="0">
                <a:solidFill>
                  <a:prstClr val="black">
                    <a:tint val="75000"/>
                  </a:prstClr>
                </a:solidFill>
              </a:rPr>
              <a:t>© 2018 Center for Strategic Governance </a:t>
            </a:r>
          </a:p>
        </p:txBody>
      </p:sp>
      <p:pic>
        <p:nvPicPr>
          <p:cNvPr id="11" name="Picture 10">
            <a:extLst>
              <a:ext uri="{FF2B5EF4-FFF2-40B4-BE49-F238E27FC236}">
                <a16:creationId xmlns:a16="http://schemas.microsoft.com/office/drawing/2014/main" id="{5C60FC0C-7858-9C40-8DFD-2FD64885AF57}"/>
              </a:ext>
            </a:extLst>
          </p:cNvPr>
          <p:cNvPicPr>
            <a:picLocks noChangeAspect="1"/>
          </p:cNvPicPr>
          <p:nvPr/>
        </p:nvPicPr>
        <p:blipFill>
          <a:blip r:embed="rId3"/>
          <a:stretch>
            <a:fillRect/>
          </a:stretch>
        </p:blipFill>
        <p:spPr>
          <a:xfrm>
            <a:off x="1337463" y="1530813"/>
            <a:ext cx="6870725" cy="4572587"/>
          </a:xfrm>
          <a:prstGeom prst="rect">
            <a:avLst/>
          </a:prstGeom>
        </p:spPr>
      </p:pic>
      <p:sp>
        <p:nvSpPr>
          <p:cNvPr id="12" name="TextBox 11">
            <a:extLst>
              <a:ext uri="{FF2B5EF4-FFF2-40B4-BE49-F238E27FC236}">
                <a16:creationId xmlns:a16="http://schemas.microsoft.com/office/drawing/2014/main" id="{E8CE83F3-58F4-1045-9C57-C70E6B9E4132}"/>
              </a:ext>
            </a:extLst>
          </p:cNvPr>
          <p:cNvSpPr txBox="1"/>
          <p:nvPr/>
        </p:nvSpPr>
        <p:spPr>
          <a:xfrm>
            <a:off x="1596791" y="2838738"/>
            <a:ext cx="1555845" cy="1200329"/>
          </a:xfrm>
          <a:prstGeom prst="rect">
            <a:avLst/>
          </a:prstGeom>
          <a:noFill/>
        </p:spPr>
        <p:txBody>
          <a:bodyPr wrap="square" rtlCol="0">
            <a:spAutoFit/>
          </a:bodyPr>
          <a:lstStyle/>
          <a:p>
            <a:r>
              <a:rPr lang="en-US" dirty="0"/>
              <a:t>Departments propose vertical strategies</a:t>
            </a:r>
          </a:p>
        </p:txBody>
      </p:sp>
      <p:sp>
        <p:nvSpPr>
          <p:cNvPr id="13" name="TextBox 12">
            <a:extLst>
              <a:ext uri="{FF2B5EF4-FFF2-40B4-BE49-F238E27FC236}">
                <a16:creationId xmlns:a16="http://schemas.microsoft.com/office/drawing/2014/main" id="{5761E2FF-41E0-094D-9047-141D5C137A4C}"/>
              </a:ext>
            </a:extLst>
          </p:cNvPr>
          <p:cNvSpPr txBox="1"/>
          <p:nvPr/>
        </p:nvSpPr>
        <p:spPr>
          <a:xfrm>
            <a:off x="3248158" y="1462573"/>
            <a:ext cx="3384659" cy="1200329"/>
          </a:xfrm>
          <a:prstGeom prst="rect">
            <a:avLst/>
          </a:prstGeom>
          <a:noFill/>
        </p:spPr>
        <p:txBody>
          <a:bodyPr wrap="square" rtlCol="0">
            <a:spAutoFit/>
          </a:bodyPr>
          <a:lstStyle/>
          <a:p>
            <a:pPr algn="r"/>
            <a:r>
              <a:rPr lang="en-US" dirty="0"/>
              <a:t>Select Board, Town Manager, other groups, and residents shape broader</a:t>
            </a:r>
          </a:p>
          <a:p>
            <a:pPr algn="r"/>
            <a:r>
              <a:rPr lang="en-US" dirty="0"/>
              <a:t> goals</a:t>
            </a:r>
          </a:p>
        </p:txBody>
      </p:sp>
      <p:sp>
        <p:nvSpPr>
          <p:cNvPr id="14" name="TextBox 13">
            <a:extLst>
              <a:ext uri="{FF2B5EF4-FFF2-40B4-BE49-F238E27FC236}">
                <a16:creationId xmlns:a16="http://schemas.microsoft.com/office/drawing/2014/main" id="{65952F79-E7F4-4A44-97CB-9DF8A88C9669}"/>
              </a:ext>
            </a:extLst>
          </p:cNvPr>
          <p:cNvSpPr txBox="1"/>
          <p:nvPr/>
        </p:nvSpPr>
        <p:spPr>
          <a:xfrm>
            <a:off x="2706805" y="5504602"/>
            <a:ext cx="3707641" cy="646331"/>
          </a:xfrm>
          <a:prstGeom prst="rect">
            <a:avLst/>
          </a:prstGeom>
          <a:noFill/>
        </p:spPr>
        <p:txBody>
          <a:bodyPr wrap="square" rtlCol="0">
            <a:spAutoFit/>
          </a:bodyPr>
          <a:lstStyle/>
          <a:p>
            <a:r>
              <a:rPr lang="en-US" dirty="0"/>
              <a:t>Planning Board develops master plan and CIP based on those goals</a:t>
            </a:r>
          </a:p>
        </p:txBody>
      </p:sp>
      <p:sp>
        <p:nvSpPr>
          <p:cNvPr id="15" name="TextBox 14">
            <a:extLst>
              <a:ext uri="{FF2B5EF4-FFF2-40B4-BE49-F238E27FC236}">
                <a16:creationId xmlns:a16="http://schemas.microsoft.com/office/drawing/2014/main" id="{2627E462-54B9-1048-BDAB-A2A0EA72A656}"/>
              </a:ext>
            </a:extLst>
          </p:cNvPr>
          <p:cNvSpPr txBox="1"/>
          <p:nvPr/>
        </p:nvSpPr>
        <p:spPr>
          <a:xfrm>
            <a:off x="6226791" y="2856926"/>
            <a:ext cx="1593377" cy="2585323"/>
          </a:xfrm>
          <a:prstGeom prst="rect">
            <a:avLst/>
          </a:prstGeom>
          <a:noFill/>
        </p:spPr>
        <p:txBody>
          <a:bodyPr wrap="square" rtlCol="0">
            <a:spAutoFit/>
          </a:bodyPr>
          <a:lstStyle/>
          <a:p>
            <a:pPr algn="r"/>
            <a:r>
              <a:rPr lang="en-US" dirty="0"/>
              <a:t>Budget Committee assesses financial impact and decides on a proposed budget</a:t>
            </a:r>
          </a:p>
          <a:p>
            <a:pPr algn="r"/>
            <a:r>
              <a:rPr lang="en-US" dirty="0"/>
              <a:t> </a:t>
            </a:r>
          </a:p>
        </p:txBody>
      </p:sp>
      <p:sp>
        <p:nvSpPr>
          <p:cNvPr id="16" name="Oval 15">
            <a:extLst>
              <a:ext uri="{FF2B5EF4-FFF2-40B4-BE49-F238E27FC236}">
                <a16:creationId xmlns:a16="http://schemas.microsoft.com/office/drawing/2014/main" id="{425828A1-3A71-174E-8431-0E02BEA2AD2C}"/>
              </a:ext>
            </a:extLst>
          </p:cNvPr>
          <p:cNvSpPr/>
          <p:nvPr/>
        </p:nvSpPr>
        <p:spPr>
          <a:xfrm rot="5400000">
            <a:off x="1139473" y="2587274"/>
            <a:ext cx="2286000" cy="153105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422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subTitle" idx="1"/>
          </p:nvPr>
        </p:nvSpPr>
        <p:spPr>
          <a:xfrm>
            <a:off x="918747" y="2535547"/>
            <a:ext cx="7390917" cy="1354667"/>
          </a:xfrm>
        </p:spPr>
        <p:txBody>
          <a:bodyPr>
            <a:noAutofit/>
          </a:bodyPr>
          <a:lstStyle/>
          <a:p>
            <a:pPr algn="ctr"/>
            <a:r>
              <a:rPr lang="en-US" sz="2800" dirty="0">
                <a:solidFill>
                  <a:schemeClr val="bg1">
                    <a:lumMod val="50000"/>
                  </a:schemeClr>
                </a:solidFill>
              </a:rPr>
              <a:t>The Association of Governing Boards of Universities and Colleges recommends this approach as best practice for its 1,900 member institutions and 40,000 individual members. </a:t>
            </a:r>
          </a:p>
        </p:txBody>
      </p:sp>
      <p:cxnSp>
        <p:nvCxnSpPr>
          <p:cNvPr id="4" name="Straight Connector 3"/>
          <p:cNvCxnSpPr/>
          <p:nvPr/>
        </p:nvCxnSpPr>
        <p:spPr>
          <a:xfrm>
            <a:off x="944317" y="4509598"/>
            <a:ext cx="751388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966469" y="2496758"/>
            <a:ext cx="7513883"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AB0D-6122-E44C-A536-802B4582B233}"/>
              </a:ext>
            </a:extLst>
          </p:cNvPr>
          <p:cNvSpPr>
            <a:spLocks noGrp="1"/>
          </p:cNvSpPr>
          <p:nvPr>
            <p:ph type="title"/>
          </p:nvPr>
        </p:nvSpPr>
        <p:spPr/>
        <p:txBody>
          <a:bodyPr/>
          <a:lstStyle/>
          <a:p>
            <a:r>
              <a:rPr lang="en-US" dirty="0"/>
              <a:t>Revise Department Strategic Plans</a:t>
            </a:r>
          </a:p>
        </p:txBody>
      </p:sp>
      <p:sp>
        <p:nvSpPr>
          <p:cNvPr id="8" name="Content Placeholder 2">
            <a:extLst>
              <a:ext uri="{FF2B5EF4-FFF2-40B4-BE49-F238E27FC236}">
                <a16:creationId xmlns:a16="http://schemas.microsoft.com/office/drawing/2014/main" id="{C82157B9-58A8-B84E-884D-0F220A4A8BBA}"/>
              </a:ext>
            </a:extLst>
          </p:cNvPr>
          <p:cNvSpPr txBox="1">
            <a:spLocks/>
          </p:cNvSpPr>
          <p:nvPr/>
        </p:nvSpPr>
        <p:spPr>
          <a:xfrm>
            <a:off x="609600" y="1524000"/>
            <a:ext cx="8229600" cy="4466721"/>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Clr>
                <a:schemeClr val="accent1">
                  <a:lumMod val="75000"/>
                </a:schemeClr>
              </a:buClr>
              <a:buFont typeface="Arial"/>
              <a:buChar char="•"/>
              <a:defRPr sz="3200" kern="1200">
                <a:solidFill>
                  <a:srgbClr val="7F7F7F"/>
                </a:solidFill>
                <a:latin typeface="+mn-lt"/>
                <a:ea typeface="+mn-ea"/>
                <a:cs typeface="+mn-cs"/>
              </a:defRPr>
            </a:lvl1pPr>
            <a:lvl2pPr marL="742950" indent="-285750" algn="l" defTabSz="457200" rtl="0" eaLnBrk="1" latinLnBrk="0" hangingPunct="1">
              <a:spcBef>
                <a:spcPts val="600"/>
              </a:spcBef>
              <a:spcAft>
                <a:spcPts val="600"/>
              </a:spcAft>
              <a:buClr>
                <a:schemeClr val="accent1">
                  <a:lumMod val="75000"/>
                </a:schemeClr>
              </a:buClr>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ts val="600"/>
              </a:spcBef>
              <a:spcAft>
                <a:spcPts val="600"/>
              </a:spcAft>
              <a:buClr>
                <a:schemeClr val="accent1">
                  <a:lumMod val="75000"/>
                </a:schemeClr>
              </a:buClr>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ts val="600"/>
              </a:spcBef>
              <a:spcAft>
                <a:spcPts val="600"/>
              </a:spcAft>
              <a:buClr>
                <a:schemeClr val="accent1">
                  <a:lumMod val="75000"/>
                </a:schemeClr>
              </a:buClr>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F81BD">
                  <a:lumMod val="75000"/>
                </a:srgbClr>
              </a:buClr>
            </a:pPr>
            <a:r>
              <a:rPr lang="en-US" dirty="0"/>
              <a:t>Based on multi-year decisions/priorities and those from the annual planning and budgeting process, department heads revise and share their plans</a:t>
            </a:r>
          </a:p>
          <a:p>
            <a:pPr>
              <a:buClr>
                <a:srgbClr val="4F81BD">
                  <a:lumMod val="75000"/>
                </a:srgbClr>
              </a:buClr>
            </a:pPr>
            <a:r>
              <a:rPr lang="en-US" dirty="0"/>
              <a:t>Restate goals/outcomes, initiatives, and costs</a:t>
            </a:r>
          </a:p>
          <a:p>
            <a:pPr>
              <a:buClr>
                <a:srgbClr val="4F81BD">
                  <a:lumMod val="75000"/>
                </a:srgbClr>
              </a:buClr>
            </a:pPr>
            <a:r>
              <a:rPr lang="en-US" dirty="0"/>
              <a:t>Align expectations regarding what will – and will not – be achieved.</a:t>
            </a:r>
          </a:p>
        </p:txBody>
      </p:sp>
      <p:sp>
        <p:nvSpPr>
          <p:cNvPr id="6" name="Footer Placeholder 5"/>
          <p:cNvSpPr>
            <a:spLocks noGrp="1"/>
          </p:cNvSpPr>
          <p:nvPr>
            <p:ph type="ftr" sz="quarter" idx="11"/>
          </p:nvPr>
        </p:nvSpPr>
        <p:spPr/>
        <p:txBody>
          <a:bodyPr/>
          <a:lstStyle/>
          <a:p>
            <a:r>
              <a:rPr lang="en-US" dirty="0">
                <a:solidFill>
                  <a:prstClr val="black">
                    <a:tint val="75000"/>
                  </a:prstClr>
                </a:solidFill>
              </a:rPr>
              <a:t>© 2018 Center for Strategic Governance </a:t>
            </a:r>
          </a:p>
        </p:txBody>
      </p:sp>
    </p:spTree>
    <p:extLst>
      <p:ext uri="{BB962C8B-B14F-4D97-AF65-F5344CB8AC3E}">
        <p14:creationId xmlns:p14="http://schemas.microsoft.com/office/powerpoint/2010/main" val="1836205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5. Questions &amp; discussion</a:t>
            </a:r>
          </a:p>
        </p:txBody>
      </p:sp>
      <p:sp>
        <p:nvSpPr>
          <p:cNvPr id="6" name="Text Placeholder 5"/>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54" y="486278"/>
            <a:ext cx="8598796" cy="1143000"/>
          </a:xfrm>
        </p:spPr>
        <p:txBody>
          <a:bodyPr>
            <a:normAutofit/>
          </a:bodyPr>
          <a:lstStyle/>
          <a:p>
            <a:r>
              <a:rPr lang="en-US" sz="3600" dirty="0"/>
              <a:t>Ongoing Benefits of Strategic Governance</a:t>
            </a:r>
          </a:p>
        </p:txBody>
      </p:sp>
      <p:sp>
        <p:nvSpPr>
          <p:cNvPr id="4" name="Text Placeholder 3"/>
          <p:cNvSpPr>
            <a:spLocks noGrp="1"/>
          </p:cNvSpPr>
          <p:nvPr>
            <p:ph type="body" idx="1"/>
          </p:nvPr>
        </p:nvSpPr>
        <p:spPr/>
        <p:txBody>
          <a:bodyPr/>
          <a:lstStyle/>
          <a:p>
            <a:endParaRPr lang="en-US" dirty="0"/>
          </a:p>
        </p:txBody>
      </p:sp>
      <p:sp>
        <p:nvSpPr>
          <p:cNvPr id="5" name="Content Placeholder 4"/>
          <p:cNvSpPr>
            <a:spLocks noGrp="1"/>
          </p:cNvSpPr>
          <p:nvPr>
            <p:ph sz="half" idx="2"/>
          </p:nvPr>
        </p:nvSpPr>
        <p:spPr>
          <a:xfrm>
            <a:off x="332954" y="2174875"/>
            <a:ext cx="4312071" cy="3951288"/>
          </a:xfrm>
        </p:spPr>
        <p:txBody>
          <a:bodyPr/>
          <a:lstStyle/>
          <a:p>
            <a:r>
              <a:rPr lang="en-US" dirty="0"/>
              <a:t>Shared community values</a:t>
            </a:r>
          </a:p>
          <a:p>
            <a:r>
              <a:rPr lang="en-US" dirty="0"/>
              <a:t>Decision making framework</a:t>
            </a:r>
          </a:p>
          <a:p>
            <a:r>
              <a:rPr lang="en-US" dirty="0"/>
              <a:t>Broader perspectives</a:t>
            </a:r>
          </a:p>
          <a:p>
            <a:r>
              <a:rPr lang="en-US" dirty="0"/>
              <a:t>Clear rationale</a:t>
            </a:r>
          </a:p>
          <a:p>
            <a:r>
              <a:rPr lang="en-US" dirty="0"/>
              <a:t>Transparency</a:t>
            </a:r>
          </a:p>
        </p:txBody>
      </p:sp>
      <p:sp>
        <p:nvSpPr>
          <p:cNvPr id="6" name="Text Placeholder 5"/>
          <p:cNvSpPr>
            <a:spLocks noGrp="1"/>
          </p:cNvSpPr>
          <p:nvPr>
            <p:ph type="body" sz="quarter" idx="3"/>
          </p:nvPr>
        </p:nvSpPr>
        <p:spPr/>
        <p:txBody>
          <a:bodyPr/>
          <a:lstStyle/>
          <a:p>
            <a:endParaRPr lang="en-US" dirty="0"/>
          </a:p>
        </p:txBody>
      </p:sp>
      <p:sp>
        <p:nvSpPr>
          <p:cNvPr id="7" name="Content Placeholder 6"/>
          <p:cNvSpPr>
            <a:spLocks noGrp="1"/>
          </p:cNvSpPr>
          <p:nvPr>
            <p:ph sz="quarter" idx="4"/>
          </p:nvPr>
        </p:nvSpPr>
        <p:spPr/>
        <p:txBody>
          <a:bodyPr/>
          <a:lstStyle/>
          <a:p>
            <a:r>
              <a:rPr lang="en-US" dirty="0"/>
              <a:t>Better decision making</a:t>
            </a:r>
          </a:p>
          <a:p>
            <a:r>
              <a:rPr lang="en-US" dirty="0"/>
              <a:t>Fiscal accountability</a:t>
            </a:r>
          </a:p>
          <a:p>
            <a:r>
              <a:rPr lang="en-US" dirty="0"/>
              <a:t>Resident-focused outcomes</a:t>
            </a:r>
          </a:p>
          <a:p>
            <a:r>
              <a:rPr lang="en-US" dirty="0"/>
              <a:t>Effective communication</a:t>
            </a:r>
          </a:p>
          <a:p>
            <a:r>
              <a:rPr lang="en-US" dirty="0"/>
              <a:t>Ongoing voter support</a:t>
            </a:r>
          </a:p>
          <a:p>
            <a:endParaRPr lang="en-US" dirty="0"/>
          </a:p>
          <a:p>
            <a:endParaRPr lang="en-US" dirty="0"/>
          </a:p>
          <a:p>
            <a:endParaRPr lang="en-US" dirty="0"/>
          </a:p>
          <a:p>
            <a:endParaRPr lang="en-US" dirty="0"/>
          </a:p>
        </p:txBody>
      </p:sp>
      <p:sp>
        <p:nvSpPr>
          <p:cNvPr id="3" name="Footer Placeholder 2"/>
          <p:cNvSpPr>
            <a:spLocks noGrp="1"/>
          </p:cNvSpPr>
          <p:nvPr>
            <p:ph type="ftr" sz="quarter" idx="11"/>
          </p:nvPr>
        </p:nvSpPr>
        <p:spPr/>
        <p:txBody>
          <a:bodyPr/>
          <a:lstStyle/>
          <a:p>
            <a:r>
              <a:rPr lang="en-US" dirty="0"/>
              <a:t>© 2017 Center for Strategic Governance </a:t>
            </a:r>
          </a:p>
        </p:txBody>
      </p:sp>
    </p:spTree>
    <p:extLst>
      <p:ext uri="{BB962C8B-B14F-4D97-AF65-F5344CB8AC3E}">
        <p14:creationId xmlns:p14="http://schemas.microsoft.com/office/powerpoint/2010/main" val="1679509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 2017 Center for Strategic Governance </a:t>
            </a:r>
          </a:p>
        </p:txBody>
      </p:sp>
      <p:pic>
        <p:nvPicPr>
          <p:cNvPr id="7" name="Picture 6"/>
          <p:cNvPicPr>
            <a:picLocks noChangeAspect="1"/>
          </p:cNvPicPr>
          <p:nvPr/>
        </p:nvPicPr>
        <p:blipFill>
          <a:blip r:embed="rId2"/>
          <a:stretch>
            <a:fillRect/>
          </a:stretch>
        </p:blipFill>
        <p:spPr>
          <a:xfrm>
            <a:off x="62192" y="92272"/>
            <a:ext cx="6783854" cy="5972644"/>
          </a:xfrm>
          <a:prstGeom prst="rect">
            <a:avLst/>
          </a:prstGeom>
          <a:ln>
            <a:solidFill>
              <a:srgbClr val="376092"/>
            </a:solidFill>
          </a:ln>
        </p:spPr>
      </p:pic>
      <p:sp>
        <p:nvSpPr>
          <p:cNvPr id="11" name="TextBox 10"/>
          <p:cNvSpPr txBox="1"/>
          <p:nvPr/>
        </p:nvSpPr>
        <p:spPr>
          <a:xfrm>
            <a:off x="6887070" y="2331819"/>
            <a:ext cx="2264743" cy="523220"/>
          </a:xfrm>
          <a:prstGeom prst="rect">
            <a:avLst/>
          </a:prstGeom>
          <a:noFill/>
        </p:spPr>
        <p:txBody>
          <a:bodyPr wrap="square" rtlCol="0">
            <a:spAutoFit/>
          </a:bodyPr>
          <a:lstStyle/>
          <a:p>
            <a:r>
              <a:rPr lang="en-US" sz="2800" dirty="0">
                <a:solidFill>
                  <a:schemeClr val="accent1">
                    <a:lumMod val="75000"/>
                  </a:schemeClr>
                </a:solidFill>
              </a:rPr>
              <a:t>strat-gov.com</a:t>
            </a:r>
          </a:p>
        </p:txBody>
      </p:sp>
      <p:sp>
        <p:nvSpPr>
          <p:cNvPr id="6" name="Oval 5"/>
          <p:cNvSpPr/>
          <p:nvPr/>
        </p:nvSpPr>
        <p:spPr>
          <a:xfrm>
            <a:off x="3540019" y="945698"/>
            <a:ext cx="810698" cy="716029"/>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7053074" y="1215898"/>
            <a:ext cx="2003203" cy="954107"/>
          </a:xfrm>
          <a:prstGeom prst="rect">
            <a:avLst/>
          </a:prstGeom>
          <a:noFill/>
        </p:spPr>
        <p:txBody>
          <a:bodyPr wrap="square" rtlCol="0">
            <a:spAutoFit/>
          </a:bodyPr>
          <a:lstStyle/>
          <a:p>
            <a:r>
              <a:rPr lang="en-US" sz="2800" dirty="0">
                <a:solidFill>
                  <a:srgbClr val="376092"/>
                </a:solidFill>
              </a:rPr>
              <a:t>Resource materials. </a:t>
            </a:r>
          </a:p>
        </p:txBody>
      </p:sp>
    </p:spTree>
    <p:extLst>
      <p:ext uri="{BB962C8B-B14F-4D97-AF65-F5344CB8AC3E}">
        <p14:creationId xmlns:p14="http://schemas.microsoft.com/office/powerpoint/2010/main" val="17108407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ctrTitle"/>
          </p:nvPr>
        </p:nvSpPr>
        <p:spPr>
          <a:xfrm>
            <a:off x="700012" y="3538553"/>
            <a:ext cx="8185855" cy="1470025"/>
          </a:xfrm>
        </p:spPr>
        <p:txBody>
          <a:bodyPr>
            <a:normAutofit/>
          </a:bodyPr>
          <a:lstStyle/>
          <a:p>
            <a:pPr algn="ctr"/>
            <a:r>
              <a:rPr lang="en-US" sz="3600" dirty="0"/>
              <a:t>BETTER OUTCOMES THROUGH </a:t>
            </a:r>
            <a:br>
              <a:rPr lang="en-US" sz="3600" dirty="0"/>
            </a:br>
            <a:r>
              <a:rPr lang="en-US" sz="3600" dirty="0">
                <a:solidFill>
                  <a:schemeClr val="bg1">
                    <a:lumMod val="50000"/>
                  </a:schemeClr>
                </a:solidFill>
              </a:rPr>
              <a:t>STRATEGIC GOVERNANCE</a:t>
            </a:r>
          </a:p>
        </p:txBody>
      </p:sp>
      <p:pic>
        <p:nvPicPr>
          <p:cNvPr id="26" name="Picture 25"/>
          <p:cNvPicPr>
            <a:picLocks noChangeAspect="1"/>
          </p:cNvPicPr>
          <p:nvPr/>
        </p:nvPicPr>
        <p:blipFill>
          <a:blip r:embed="rId3"/>
          <a:stretch>
            <a:fillRect/>
          </a:stretch>
        </p:blipFill>
        <p:spPr>
          <a:xfrm>
            <a:off x="700012" y="1418029"/>
            <a:ext cx="7544408" cy="1871850"/>
          </a:xfrm>
          <a:prstGeom prst="rect">
            <a:avLst/>
          </a:prstGeom>
        </p:spPr>
      </p:pic>
      <p:cxnSp>
        <p:nvCxnSpPr>
          <p:cNvPr id="30" name="Straight Connector 29"/>
          <p:cNvCxnSpPr/>
          <p:nvPr/>
        </p:nvCxnSpPr>
        <p:spPr>
          <a:xfrm>
            <a:off x="732664" y="5121612"/>
            <a:ext cx="7513883"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16196" y="5425651"/>
            <a:ext cx="3442778" cy="830997"/>
          </a:xfrm>
          <a:prstGeom prst="rect">
            <a:avLst/>
          </a:prstGeom>
          <a:noFill/>
        </p:spPr>
        <p:txBody>
          <a:bodyPr wrap="square" rtlCol="0">
            <a:spAutoFit/>
          </a:bodyPr>
          <a:lstStyle/>
          <a:p>
            <a:pPr algn="ctr"/>
            <a:r>
              <a:rPr lang="en-US" sz="2400" dirty="0">
                <a:solidFill>
                  <a:schemeClr val="bg1">
                    <a:lumMod val="50000"/>
                  </a:schemeClr>
                </a:solidFill>
              </a:rPr>
              <a:t>NHMA CONFERENCE</a:t>
            </a:r>
          </a:p>
          <a:p>
            <a:pPr algn="ctr"/>
            <a:r>
              <a:rPr lang="en-US" sz="2400" dirty="0">
                <a:solidFill>
                  <a:schemeClr val="bg1">
                    <a:lumMod val="50000"/>
                  </a:schemeClr>
                </a:solidFill>
              </a:rPr>
              <a:t>NOVEMBER 2018</a:t>
            </a:r>
          </a:p>
        </p:txBody>
      </p:sp>
      <p:pic>
        <p:nvPicPr>
          <p:cNvPr id="11" name="Picture 10"/>
          <p:cNvPicPr>
            <a:picLocks noChangeAspect="1"/>
          </p:cNvPicPr>
          <p:nvPr/>
        </p:nvPicPr>
        <p:blipFill>
          <a:blip r:embed="rId4"/>
          <a:stretch>
            <a:fillRect/>
          </a:stretch>
        </p:blipFill>
        <p:spPr>
          <a:xfrm>
            <a:off x="0" y="0"/>
            <a:ext cx="6367067" cy="1084247"/>
          </a:xfrm>
          <a:prstGeom prst="rect">
            <a:avLst/>
          </a:prstGeom>
        </p:spPr>
      </p:pic>
      <p:sp>
        <p:nvSpPr>
          <p:cNvPr id="27" name="Rectangle 26"/>
          <p:cNvSpPr/>
          <p:nvPr/>
        </p:nvSpPr>
        <p:spPr>
          <a:xfrm>
            <a:off x="1562588" y="868790"/>
            <a:ext cx="6866983" cy="369332"/>
          </a:xfrm>
          <a:prstGeom prst="rect">
            <a:avLst/>
          </a:prstGeom>
        </p:spPr>
        <p:txBody>
          <a:bodyPr wrap="square">
            <a:spAutoFit/>
          </a:bodyPr>
          <a:lstStyle/>
          <a:p>
            <a:r>
              <a:rPr lang="en-US" b="1" dirty="0">
                <a:solidFill>
                  <a:srgbClr val="7F7F7F"/>
                </a:solidFill>
              </a:rPr>
              <a:t>HELPING MUNICIPALITIES ACHIEVE A DESIRED FUTURE</a:t>
            </a:r>
          </a:p>
        </p:txBody>
      </p:sp>
    </p:spTree>
    <p:extLst>
      <p:ext uri="{BB962C8B-B14F-4D97-AF65-F5344CB8AC3E}">
        <p14:creationId xmlns:p14="http://schemas.microsoft.com/office/powerpoint/2010/main" val="793282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1598" y="2336800"/>
            <a:ext cx="8988551" cy="2923878"/>
          </a:xfrm>
          <a:prstGeom prst="rect">
            <a:avLst/>
          </a:prstGeom>
          <a:noFill/>
        </p:spPr>
        <p:txBody>
          <a:bodyPr wrap="square" rtlCol="0">
            <a:spAutoFit/>
          </a:bodyPr>
          <a:lstStyle/>
          <a:p>
            <a:r>
              <a:rPr lang="en-US" sz="2800" dirty="0">
                <a:solidFill>
                  <a:schemeClr val="accent3">
                    <a:lumMod val="75000"/>
                  </a:schemeClr>
                </a:solidFill>
              </a:rPr>
              <a:t>       </a:t>
            </a:r>
            <a:r>
              <a:rPr lang="en-US" sz="2800" b="1" dirty="0">
                <a:solidFill>
                  <a:schemeClr val="accent3">
                    <a:lumMod val="75000"/>
                  </a:schemeClr>
                </a:solidFill>
              </a:rPr>
              <a:t>STRATEGIC </a:t>
            </a:r>
            <a:r>
              <a:rPr lang="en-US" sz="2800" dirty="0">
                <a:solidFill>
                  <a:srgbClr val="7F7F7F"/>
                </a:solidFill>
              </a:rPr>
              <a:t>Thinking </a:t>
            </a:r>
            <a:r>
              <a:rPr lang="en-US" sz="3600" dirty="0">
                <a:solidFill>
                  <a:srgbClr val="7F7F7F"/>
                </a:solidFill>
              </a:rPr>
              <a:t>+</a:t>
            </a:r>
            <a:r>
              <a:rPr lang="en-US" sz="2800" dirty="0">
                <a:solidFill>
                  <a:srgbClr val="7F7F7F"/>
                </a:solidFill>
              </a:rPr>
              <a:t> Operational </a:t>
            </a:r>
            <a:r>
              <a:rPr lang="en-US" sz="2800" b="1" dirty="0">
                <a:solidFill>
                  <a:srgbClr val="77933C"/>
                </a:solidFill>
              </a:rPr>
              <a:t>GOVERNANCE </a:t>
            </a:r>
            <a:r>
              <a:rPr lang="en-US" sz="3600" dirty="0">
                <a:solidFill>
                  <a:srgbClr val="7F7F7F"/>
                </a:solidFill>
              </a:rPr>
              <a:t>=</a:t>
            </a:r>
            <a:r>
              <a:rPr lang="en-US" sz="2800" dirty="0">
                <a:solidFill>
                  <a:schemeClr val="accent6">
                    <a:lumMod val="50000"/>
                  </a:schemeClr>
                </a:solidFill>
              </a:rPr>
              <a:t> </a:t>
            </a:r>
          </a:p>
          <a:p>
            <a:endParaRPr lang="en-US" sz="2800" dirty="0">
              <a:solidFill>
                <a:schemeClr val="accent6">
                  <a:lumMod val="50000"/>
                </a:schemeClr>
              </a:solidFill>
            </a:endParaRPr>
          </a:p>
          <a:p>
            <a:pPr algn="ctr"/>
            <a:r>
              <a:rPr lang="en-US" sz="4400" b="1" dirty="0">
                <a:solidFill>
                  <a:schemeClr val="tx2">
                    <a:lumMod val="60000"/>
                    <a:lumOff val="40000"/>
                  </a:schemeClr>
                </a:solidFill>
              </a:rPr>
              <a:t>STRATEGIC GOVERNANCE</a:t>
            </a:r>
          </a:p>
          <a:p>
            <a:pPr algn="ctr"/>
            <a:endParaRPr lang="en-US" sz="4400" dirty="0">
              <a:solidFill>
                <a:schemeClr val="accent6">
                  <a:lumMod val="50000"/>
                </a:schemeClr>
              </a:solidFill>
            </a:endParaRPr>
          </a:p>
          <a:p>
            <a:pPr algn="ctr"/>
            <a:r>
              <a:rPr lang="en-US" sz="2800" dirty="0">
                <a:solidFill>
                  <a:srgbClr val="7F7F7F"/>
                </a:solidFill>
              </a:rPr>
              <a:t>Applied Leadership for Municipalities and Schools</a:t>
            </a:r>
          </a:p>
        </p:txBody>
      </p:sp>
      <p:sp>
        <p:nvSpPr>
          <p:cNvPr id="5" name="Footer Placeholder 4"/>
          <p:cNvSpPr>
            <a:spLocks noGrp="1"/>
          </p:cNvSpPr>
          <p:nvPr>
            <p:ph type="ftr" sz="quarter" idx="11"/>
          </p:nvPr>
        </p:nvSpPr>
        <p:spPr/>
        <p:txBody>
          <a:bodyPr/>
          <a:lstStyle/>
          <a:p>
            <a:r>
              <a:rPr lang="en-US" dirty="0"/>
              <a:t>© 2017 Center for Strategic Governance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9744" y="423338"/>
            <a:ext cx="7755467" cy="584776"/>
          </a:xfrm>
          <a:prstGeom prst="rect">
            <a:avLst/>
          </a:prstGeom>
          <a:noFill/>
        </p:spPr>
        <p:txBody>
          <a:bodyPr wrap="square" rtlCol="0">
            <a:spAutoFit/>
          </a:bodyPr>
          <a:lstStyle/>
          <a:p>
            <a:pPr algn="ctr"/>
            <a:r>
              <a:rPr lang="en-US" sz="3200" dirty="0">
                <a:solidFill>
                  <a:schemeClr val="bg1">
                    <a:lumMod val="50000"/>
                  </a:schemeClr>
                </a:solidFill>
              </a:rPr>
              <a:t>A Framework for Strategic Governance</a:t>
            </a:r>
          </a:p>
        </p:txBody>
      </p:sp>
      <p:grpSp>
        <p:nvGrpSpPr>
          <p:cNvPr id="2" name="Group 28"/>
          <p:cNvGrpSpPr/>
          <p:nvPr/>
        </p:nvGrpSpPr>
        <p:grpSpPr>
          <a:xfrm>
            <a:off x="1066806" y="1828792"/>
            <a:ext cx="7230527" cy="1050660"/>
            <a:chOff x="1066806" y="1405467"/>
            <a:chExt cx="7230527" cy="1050660"/>
          </a:xfrm>
          <a:solidFill>
            <a:schemeClr val="accent1">
              <a:lumMod val="60000"/>
              <a:lumOff val="40000"/>
            </a:schemeClr>
          </a:solidFill>
        </p:grpSpPr>
        <p:sp>
          <p:nvSpPr>
            <p:cNvPr id="5" name="Rounded Rectangle 4"/>
            <p:cNvSpPr/>
            <p:nvPr/>
          </p:nvSpPr>
          <p:spPr>
            <a:xfrm>
              <a:off x="1066806" y="1405467"/>
              <a:ext cx="7230527" cy="1049866"/>
            </a:xfrm>
            <a:prstGeom prst="roundRect">
              <a:avLst/>
            </a:prstGeom>
            <a:grpFill/>
            <a:ln w="28575" cap="flat" cmpd="sng" algn="ctr">
              <a:solidFill>
                <a:srgbClr val="603B1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066806" y="1659467"/>
              <a:ext cx="7230527" cy="400110"/>
            </a:xfrm>
            <a:prstGeom prst="rect">
              <a:avLst/>
            </a:prstGeom>
            <a:grpFill/>
          </p:spPr>
          <p:txBody>
            <a:bodyPr wrap="square" rtlCol="0">
              <a:spAutoFit/>
            </a:bodyPr>
            <a:lstStyle/>
            <a:p>
              <a:r>
                <a:rPr lang="en-US" sz="2000" dirty="0">
                  <a:solidFill>
                    <a:srgbClr val="603B14"/>
                  </a:solidFill>
                </a:rPr>
                <a:t>     </a:t>
              </a:r>
              <a:r>
                <a:rPr lang="en-US" sz="2000" i="1" dirty="0">
                  <a:solidFill>
                    <a:srgbClr val="603B14"/>
                  </a:solidFill>
                </a:rPr>
                <a:t>STRATEGIC </a:t>
              </a:r>
              <a:r>
                <a:rPr lang="en-US" sz="2000" dirty="0">
                  <a:solidFill>
                    <a:srgbClr val="603B14"/>
                  </a:solidFill>
                </a:rPr>
                <a:t>Thinking		           Operational </a:t>
              </a:r>
              <a:r>
                <a:rPr lang="en-US" sz="2000" i="1" dirty="0">
                  <a:solidFill>
                    <a:srgbClr val="603B14"/>
                  </a:solidFill>
                </a:rPr>
                <a:t>GOVERNANCE</a:t>
              </a:r>
            </a:p>
          </p:txBody>
        </p:sp>
        <p:cxnSp>
          <p:nvCxnSpPr>
            <p:cNvPr id="7" name="Straight Connector 6"/>
            <p:cNvCxnSpPr>
              <a:stCxn id="5" idx="0"/>
            </p:cNvCxnSpPr>
            <p:nvPr/>
          </p:nvCxnSpPr>
          <p:spPr>
            <a:xfrm rot="16200000" flipH="1">
              <a:off x="4157137" y="1930400"/>
              <a:ext cx="1049866" cy="1588"/>
            </a:xfrm>
            <a:prstGeom prst="line">
              <a:avLst/>
            </a:prstGeom>
            <a:grpFill/>
            <a:ln w="38100" cap="flat" cmpd="sng" algn="ctr">
              <a:solidFill>
                <a:schemeClr val="bg1">
                  <a:lumMod val="5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3" name="Group 26"/>
          <p:cNvGrpSpPr/>
          <p:nvPr/>
        </p:nvGrpSpPr>
        <p:grpSpPr>
          <a:xfrm>
            <a:off x="1049876" y="3048763"/>
            <a:ext cx="7230527" cy="934228"/>
            <a:chOff x="1049876" y="2913299"/>
            <a:chExt cx="7230527" cy="934228"/>
          </a:xfrm>
        </p:grpSpPr>
        <p:sp>
          <p:nvSpPr>
            <p:cNvPr id="10" name="Rounded Rectangle 9"/>
            <p:cNvSpPr/>
            <p:nvPr/>
          </p:nvSpPr>
          <p:spPr>
            <a:xfrm>
              <a:off x="1049876" y="2929440"/>
              <a:ext cx="7230527" cy="900364"/>
            </a:xfrm>
            <a:prstGeom prst="roundRect">
              <a:avLst/>
            </a:prstGeom>
            <a:solidFill>
              <a:schemeClr val="accent1">
                <a:alpha val="75000"/>
              </a:schemeClr>
            </a:solidFill>
            <a:ln w="28575" cap="flat" cmpd="sng" algn="ctr">
              <a:solidFill>
                <a:srgbClr val="7F7F7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rot="5400000">
              <a:off x="2298707" y="3371551"/>
              <a:ext cx="884222" cy="1588"/>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5976015" y="3371153"/>
              <a:ext cx="917295" cy="1588"/>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4197630" y="3380017"/>
              <a:ext cx="933433" cy="1588"/>
            </a:xfrm>
            <a:prstGeom prst="line">
              <a:avLst/>
            </a:prstGeom>
            <a:ln w="50800"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 name="Group 26"/>
          <p:cNvGrpSpPr/>
          <p:nvPr/>
        </p:nvGrpSpPr>
        <p:grpSpPr>
          <a:xfrm>
            <a:off x="1456265" y="3149607"/>
            <a:ext cx="6824138" cy="663267"/>
            <a:chOff x="1456265" y="3064942"/>
            <a:chExt cx="6824138" cy="663267"/>
          </a:xfrm>
        </p:grpSpPr>
        <p:sp>
          <p:nvSpPr>
            <p:cNvPr id="14" name="TextBox 13"/>
            <p:cNvSpPr txBox="1"/>
            <p:nvPr/>
          </p:nvSpPr>
          <p:spPr>
            <a:xfrm>
              <a:off x="1456265" y="3098802"/>
              <a:ext cx="1168399" cy="369332"/>
            </a:xfrm>
            <a:prstGeom prst="rect">
              <a:avLst/>
            </a:prstGeom>
            <a:noFill/>
          </p:spPr>
          <p:txBody>
            <a:bodyPr wrap="square" rtlCol="0">
              <a:spAutoFit/>
            </a:bodyPr>
            <a:lstStyle/>
            <a:p>
              <a:r>
                <a:rPr lang="en-US" dirty="0">
                  <a:solidFill>
                    <a:srgbClr val="603B14"/>
                  </a:solidFill>
                </a:rPr>
                <a:t>Vision</a:t>
              </a:r>
            </a:p>
          </p:txBody>
        </p:sp>
        <p:sp>
          <p:nvSpPr>
            <p:cNvPr id="15" name="TextBox 14"/>
            <p:cNvSpPr txBox="1"/>
            <p:nvPr/>
          </p:nvSpPr>
          <p:spPr>
            <a:xfrm>
              <a:off x="2861707" y="3081872"/>
              <a:ext cx="1674806" cy="646331"/>
            </a:xfrm>
            <a:prstGeom prst="rect">
              <a:avLst/>
            </a:prstGeom>
            <a:noFill/>
          </p:spPr>
          <p:txBody>
            <a:bodyPr wrap="square" rtlCol="0">
              <a:spAutoFit/>
            </a:bodyPr>
            <a:lstStyle/>
            <a:p>
              <a:pPr algn="ctr"/>
              <a:r>
                <a:rPr lang="en-US" dirty="0">
                  <a:solidFill>
                    <a:srgbClr val="603B14"/>
                  </a:solidFill>
                </a:rPr>
                <a:t>Measurable Goals</a:t>
              </a:r>
            </a:p>
          </p:txBody>
        </p:sp>
        <p:sp>
          <p:nvSpPr>
            <p:cNvPr id="16" name="TextBox 15"/>
            <p:cNvSpPr txBox="1"/>
            <p:nvPr/>
          </p:nvSpPr>
          <p:spPr>
            <a:xfrm>
              <a:off x="4724340" y="3064942"/>
              <a:ext cx="1674806" cy="646331"/>
            </a:xfrm>
            <a:prstGeom prst="rect">
              <a:avLst/>
            </a:prstGeom>
            <a:noFill/>
          </p:spPr>
          <p:txBody>
            <a:bodyPr wrap="square" rtlCol="0">
              <a:spAutoFit/>
            </a:bodyPr>
            <a:lstStyle/>
            <a:p>
              <a:pPr algn="ctr"/>
              <a:r>
                <a:rPr lang="en-US" dirty="0">
                  <a:solidFill>
                    <a:srgbClr val="603B14"/>
                  </a:solidFill>
                </a:rPr>
                <a:t>Strategic Initiatives</a:t>
              </a:r>
            </a:p>
          </p:txBody>
        </p:sp>
        <p:sp>
          <p:nvSpPr>
            <p:cNvPr id="17" name="TextBox 16"/>
            <p:cNvSpPr txBox="1"/>
            <p:nvPr/>
          </p:nvSpPr>
          <p:spPr>
            <a:xfrm>
              <a:off x="6383777" y="3081878"/>
              <a:ext cx="1896626" cy="646331"/>
            </a:xfrm>
            <a:prstGeom prst="rect">
              <a:avLst/>
            </a:prstGeom>
            <a:noFill/>
          </p:spPr>
          <p:txBody>
            <a:bodyPr wrap="square" rtlCol="0">
              <a:spAutoFit/>
            </a:bodyPr>
            <a:lstStyle/>
            <a:p>
              <a:pPr algn="ctr"/>
              <a:r>
                <a:rPr lang="en-US" dirty="0">
                  <a:solidFill>
                    <a:srgbClr val="603B14"/>
                  </a:solidFill>
                </a:rPr>
                <a:t>Implementation &amp; Oversight</a:t>
              </a:r>
            </a:p>
          </p:txBody>
        </p:sp>
      </p:grpSp>
      <p:grpSp>
        <p:nvGrpSpPr>
          <p:cNvPr id="8" name="Group 19"/>
          <p:cNvGrpSpPr/>
          <p:nvPr/>
        </p:nvGrpSpPr>
        <p:grpSpPr>
          <a:xfrm>
            <a:off x="1083745" y="5824986"/>
            <a:ext cx="7230527" cy="541916"/>
            <a:chOff x="1083745" y="4233284"/>
            <a:chExt cx="7230527" cy="541916"/>
          </a:xfrm>
        </p:grpSpPr>
        <p:sp>
          <p:nvSpPr>
            <p:cNvPr id="18" name="Rounded Rectangle 17"/>
            <p:cNvSpPr/>
            <p:nvPr/>
          </p:nvSpPr>
          <p:spPr>
            <a:xfrm>
              <a:off x="1083745" y="4233284"/>
              <a:ext cx="7230527" cy="541916"/>
            </a:xfrm>
            <a:prstGeom prst="roundRect">
              <a:avLst/>
            </a:prstGeom>
            <a:solidFill>
              <a:schemeClr val="accent1">
                <a:lumMod val="60000"/>
                <a:lumOff val="40000"/>
              </a:schemeClr>
            </a:solidFill>
            <a:ln w="28575" cap="flat" cmpd="sng" algn="ctr">
              <a:solidFill>
                <a:srgbClr val="603B1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3200383" y="4301071"/>
              <a:ext cx="4385733" cy="369332"/>
            </a:xfrm>
            <a:prstGeom prst="rect">
              <a:avLst/>
            </a:prstGeom>
            <a:noFill/>
          </p:spPr>
          <p:txBody>
            <a:bodyPr wrap="square" rtlCol="0">
              <a:spAutoFit/>
            </a:bodyPr>
            <a:lstStyle/>
            <a:p>
              <a:r>
                <a:rPr lang="en-US" dirty="0">
                  <a:solidFill>
                    <a:srgbClr val="603B14"/>
                  </a:solidFill>
                </a:rPr>
                <a:t>Constituent Communications</a:t>
              </a:r>
            </a:p>
          </p:txBody>
        </p:sp>
      </p:grpSp>
      <p:sp>
        <p:nvSpPr>
          <p:cNvPr id="24" name="TextBox 23"/>
          <p:cNvSpPr txBox="1"/>
          <p:nvPr/>
        </p:nvSpPr>
        <p:spPr>
          <a:xfrm>
            <a:off x="931348" y="4097867"/>
            <a:ext cx="2116638" cy="1077218"/>
          </a:xfrm>
          <a:prstGeom prst="rect">
            <a:avLst/>
          </a:prstGeom>
          <a:noFill/>
        </p:spPr>
        <p:txBody>
          <a:bodyPr wrap="square" rtlCol="0">
            <a:spAutoFit/>
          </a:bodyPr>
          <a:lstStyle/>
          <a:p>
            <a:pPr>
              <a:buFont typeface="Arial"/>
              <a:buChar char="•"/>
            </a:pPr>
            <a:r>
              <a:rPr lang="en-US" sz="1600" dirty="0">
                <a:solidFill>
                  <a:srgbClr val="603B14"/>
                </a:solidFill>
              </a:rPr>
              <a:t> Citizen Ideas</a:t>
            </a:r>
          </a:p>
          <a:p>
            <a:pPr>
              <a:buFont typeface="Arial"/>
              <a:buChar char="•"/>
            </a:pPr>
            <a:r>
              <a:rPr lang="en-US" sz="1600" dirty="0">
                <a:solidFill>
                  <a:srgbClr val="603B14"/>
                </a:solidFill>
              </a:rPr>
              <a:t> Research/Data</a:t>
            </a:r>
          </a:p>
          <a:p>
            <a:pPr>
              <a:buFont typeface="Arial"/>
              <a:buChar char="•"/>
            </a:pPr>
            <a:r>
              <a:rPr lang="en-US" sz="1600" dirty="0">
                <a:solidFill>
                  <a:srgbClr val="603B14"/>
                </a:solidFill>
              </a:rPr>
              <a:t> Department Input</a:t>
            </a:r>
          </a:p>
          <a:p>
            <a:pPr>
              <a:buFont typeface="Arial"/>
              <a:buChar char="•"/>
            </a:pPr>
            <a:r>
              <a:rPr lang="en-US" sz="1600" dirty="0">
                <a:solidFill>
                  <a:srgbClr val="603B14"/>
                </a:solidFill>
              </a:rPr>
              <a:t> Balanced Views</a:t>
            </a:r>
          </a:p>
        </p:txBody>
      </p:sp>
      <p:sp>
        <p:nvSpPr>
          <p:cNvPr id="25" name="TextBox 24"/>
          <p:cNvSpPr txBox="1"/>
          <p:nvPr/>
        </p:nvSpPr>
        <p:spPr>
          <a:xfrm>
            <a:off x="2662428" y="4097870"/>
            <a:ext cx="2218286" cy="1569660"/>
          </a:xfrm>
          <a:prstGeom prst="rect">
            <a:avLst/>
          </a:prstGeom>
          <a:noFill/>
        </p:spPr>
        <p:txBody>
          <a:bodyPr wrap="square" rtlCol="0">
            <a:spAutoFit/>
          </a:bodyPr>
          <a:lstStyle/>
          <a:p>
            <a:pPr>
              <a:buFont typeface="Arial"/>
              <a:buChar char="•"/>
            </a:pPr>
            <a:r>
              <a:rPr lang="en-US" sz="1600" dirty="0">
                <a:solidFill>
                  <a:srgbClr val="603B14"/>
                </a:solidFill>
              </a:rPr>
              <a:t> Defining Success in Citizen Outcomes</a:t>
            </a:r>
          </a:p>
          <a:p>
            <a:pPr>
              <a:buFont typeface="Arial"/>
              <a:buChar char="•"/>
            </a:pPr>
            <a:r>
              <a:rPr lang="en-US" sz="1600" dirty="0">
                <a:solidFill>
                  <a:srgbClr val="603B14"/>
                </a:solidFill>
              </a:rPr>
              <a:t> Specific, Measurable, Achievable, Challenging (SMAC)</a:t>
            </a:r>
          </a:p>
        </p:txBody>
      </p:sp>
      <p:sp>
        <p:nvSpPr>
          <p:cNvPr id="26" name="TextBox 25"/>
          <p:cNvSpPr txBox="1"/>
          <p:nvPr/>
        </p:nvSpPr>
        <p:spPr>
          <a:xfrm>
            <a:off x="4790773" y="4114806"/>
            <a:ext cx="1964225" cy="1569660"/>
          </a:xfrm>
          <a:prstGeom prst="rect">
            <a:avLst/>
          </a:prstGeom>
          <a:noFill/>
        </p:spPr>
        <p:txBody>
          <a:bodyPr wrap="square" rtlCol="0">
            <a:spAutoFit/>
          </a:bodyPr>
          <a:lstStyle/>
          <a:p>
            <a:pPr>
              <a:buFont typeface="Arial"/>
              <a:buChar char="•"/>
            </a:pPr>
            <a:r>
              <a:rPr lang="en-US" sz="1600" dirty="0">
                <a:solidFill>
                  <a:srgbClr val="603B14"/>
                </a:solidFill>
              </a:rPr>
              <a:t> Program Plans</a:t>
            </a:r>
          </a:p>
          <a:p>
            <a:pPr>
              <a:buFont typeface="Arial"/>
              <a:buChar char="•"/>
            </a:pPr>
            <a:r>
              <a:rPr lang="en-US" sz="1600" dirty="0">
                <a:solidFill>
                  <a:srgbClr val="603B14"/>
                </a:solidFill>
              </a:rPr>
              <a:t> Costs </a:t>
            </a:r>
          </a:p>
          <a:p>
            <a:pPr>
              <a:buFont typeface="Arial"/>
              <a:buChar char="•"/>
            </a:pPr>
            <a:r>
              <a:rPr lang="en-US" sz="1600" dirty="0">
                <a:solidFill>
                  <a:srgbClr val="603B14"/>
                </a:solidFill>
              </a:rPr>
              <a:t> Roles </a:t>
            </a:r>
          </a:p>
          <a:p>
            <a:pPr>
              <a:buFont typeface="Arial"/>
              <a:buChar char="•"/>
            </a:pPr>
            <a:r>
              <a:rPr lang="en-US" sz="1600" dirty="0">
                <a:solidFill>
                  <a:srgbClr val="603B14"/>
                </a:solidFill>
              </a:rPr>
              <a:t> Timing</a:t>
            </a:r>
          </a:p>
          <a:p>
            <a:pPr>
              <a:buFont typeface="Arial"/>
              <a:buChar char="•"/>
            </a:pPr>
            <a:r>
              <a:rPr lang="en-US" sz="1600" dirty="0">
                <a:solidFill>
                  <a:srgbClr val="603B14"/>
                </a:solidFill>
              </a:rPr>
              <a:t> Dependencies</a:t>
            </a:r>
          </a:p>
          <a:p>
            <a:pPr>
              <a:buFont typeface="Arial"/>
              <a:buChar char="•"/>
            </a:pPr>
            <a:r>
              <a:rPr lang="en-US" sz="1600" dirty="0">
                <a:solidFill>
                  <a:srgbClr val="603B14"/>
                </a:solidFill>
              </a:rPr>
              <a:t> CIP</a:t>
            </a:r>
          </a:p>
        </p:txBody>
      </p:sp>
      <p:sp>
        <p:nvSpPr>
          <p:cNvPr id="28" name="TextBox 27"/>
          <p:cNvSpPr txBox="1"/>
          <p:nvPr/>
        </p:nvSpPr>
        <p:spPr>
          <a:xfrm>
            <a:off x="6434581" y="4131742"/>
            <a:ext cx="2387692" cy="1569660"/>
          </a:xfrm>
          <a:prstGeom prst="rect">
            <a:avLst/>
          </a:prstGeom>
          <a:noFill/>
        </p:spPr>
        <p:txBody>
          <a:bodyPr wrap="square" rtlCol="0">
            <a:spAutoFit/>
          </a:bodyPr>
          <a:lstStyle/>
          <a:p>
            <a:pPr>
              <a:buFont typeface="Arial"/>
              <a:buChar char="•"/>
            </a:pPr>
            <a:r>
              <a:rPr lang="en-US" sz="1600" dirty="0">
                <a:solidFill>
                  <a:srgbClr val="603B14"/>
                </a:solidFill>
              </a:rPr>
              <a:t> Department Plans </a:t>
            </a:r>
          </a:p>
          <a:p>
            <a:pPr>
              <a:buFont typeface="Arial"/>
              <a:buChar char="•"/>
            </a:pPr>
            <a:r>
              <a:rPr lang="en-US" sz="1600" dirty="0">
                <a:solidFill>
                  <a:srgbClr val="603B14"/>
                </a:solidFill>
              </a:rPr>
              <a:t> Board Plans</a:t>
            </a:r>
          </a:p>
          <a:p>
            <a:pPr>
              <a:buFont typeface="Arial"/>
              <a:buChar char="•"/>
            </a:pPr>
            <a:r>
              <a:rPr lang="en-US" sz="1600" dirty="0">
                <a:solidFill>
                  <a:srgbClr val="603B14"/>
                </a:solidFill>
              </a:rPr>
              <a:t> Ongoing Updates</a:t>
            </a:r>
          </a:p>
          <a:p>
            <a:pPr>
              <a:buFont typeface="Arial"/>
              <a:buChar char="•"/>
            </a:pPr>
            <a:r>
              <a:rPr lang="en-US" sz="1600" dirty="0">
                <a:solidFill>
                  <a:srgbClr val="603B14"/>
                </a:solidFill>
              </a:rPr>
              <a:t> Progress Reviews</a:t>
            </a:r>
          </a:p>
          <a:p>
            <a:pPr>
              <a:buFont typeface="Arial"/>
              <a:buChar char="•"/>
            </a:pPr>
            <a:r>
              <a:rPr lang="en-US" sz="1600" dirty="0">
                <a:solidFill>
                  <a:srgbClr val="603B14"/>
                </a:solidFill>
              </a:rPr>
              <a:t> Measurement</a:t>
            </a:r>
          </a:p>
          <a:p>
            <a:pPr>
              <a:buFont typeface="Arial"/>
              <a:buChar char="•"/>
            </a:pPr>
            <a:r>
              <a:rPr lang="en-US" sz="1600" dirty="0">
                <a:solidFill>
                  <a:srgbClr val="603B14"/>
                </a:solidFill>
              </a:rPr>
              <a:t> Plan Adjustments</a:t>
            </a:r>
          </a:p>
        </p:txBody>
      </p:sp>
      <p:sp>
        <p:nvSpPr>
          <p:cNvPr id="29" name="TextBox 28"/>
          <p:cNvSpPr txBox="1"/>
          <p:nvPr/>
        </p:nvSpPr>
        <p:spPr>
          <a:xfrm>
            <a:off x="1691707" y="1015666"/>
            <a:ext cx="6701658" cy="461665"/>
          </a:xfrm>
          <a:prstGeom prst="rect">
            <a:avLst/>
          </a:prstGeom>
          <a:noFill/>
        </p:spPr>
        <p:txBody>
          <a:bodyPr wrap="square" rtlCol="0">
            <a:spAutoFit/>
          </a:bodyPr>
          <a:lstStyle/>
          <a:p>
            <a:r>
              <a:rPr lang="en-US" sz="2400" b="1" dirty="0">
                <a:solidFill>
                  <a:srgbClr val="376092"/>
                </a:solidFill>
              </a:rPr>
              <a:t>What </a:t>
            </a:r>
            <a:r>
              <a:rPr lang="en-US" sz="2400" dirty="0">
                <a:solidFill>
                  <a:srgbClr val="376092"/>
                </a:solidFill>
              </a:rPr>
              <a:t>to Achieve				</a:t>
            </a:r>
            <a:r>
              <a:rPr lang="en-US" sz="2400" b="1" dirty="0">
                <a:solidFill>
                  <a:srgbClr val="376092"/>
                </a:solidFill>
              </a:rPr>
              <a:t>How </a:t>
            </a:r>
            <a:r>
              <a:rPr lang="en-US" sz="2400" dirty="0">
                <a:solidFill>
                  <a:srgbClr val="376092"/>
                </a:solidFill>
              </a:rPr>
              <a:t>to Achieve it</a:t>
            </a:r>
          </a:p>
        </p:txBody>
      </p:sp>
      <p:sp>
        <p:nvSpPr>
          <p:cNvPr id="31" name="Rounded Rectangle 30"/>
          <p:cNvSpPr/>
          <p:nvPr/>
        </p:nvSpPr>
        <p:spPr>
          <a:xfrm>
            <a:off x="728132" y="1543688"/>
            <a:ext cx="7958666" cy="5178844"/>
          </a:xfrm>
          <a:prstGeom prst="roundRect">
            <a:avLst/>
          </a:prstGeom>
          <a:noFill/>
          <a:ln w="38100" cap="flat" cmpd="sng" algn="ctr">
            <a:solidFill>
              <a:srgbClr val="7F7F7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Footer Placeholder 26"/>
          <p:cNvSpPr>
            <a:spLocks noGrp="1"/>
          </p:cNvSpPr>
          <p:nvPr>
            <p:ph type="ftr" sz="quarter" idx="11"/>
          </p:nvPr>
        </p:nvSpPr>
        <p:spPr/>
        <p:txBody>
          <a:bodyPr/>
          <a:lstStyle/>
          <a:p>
            <a:r>
              <a:rPr lang="en-US" dirty="0"/>
              <a:t>© 2017 Center for Strategic Governance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45355</TotalTime>
  <Words>3896</Words>
  <Application>Microsoft Macintosh PowerPoint</Application>
  <PresentationFormat>On-screen Show (4:3)</PresentationFormat>
  <Paragraphs>552</Paragraphs>
  <Slides>74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-webkit-standard</vt:lpstr>
      <vt:lpstr>Arial</vt:lpstr>
      <vt:lpstr>Calibri</vt:lpstr>
      <vt:lpstr>Times New Roman</vt:lpstr>
      <vt:lpstr>Wingdings</vt:lpstr>
      <vt:lpstr>Office Theme</vt:lpstr>
      <vt:lpstr>BETTER OUTCOMES THROUGH  STRATEGIC GOVERNANCE</vt:lpstr>
      <vt:lpstr>How Local Officials Are:</vt:lpstr>
      <vt:lpstr>Financial Perspective</vt:lpstr>
      <vt:lpstr>Speakers</vt:lpstr>
      <vt:lpstr>Topics</vt:lpstr>
      <vt:lpstr>1. strategic governance defined</vt:lpstr>
      <vt:lpstr>PowerPoint Presentation</vt:lpstr>
      <vt:lpstr>PowerPoint Presentation</vt:lpstr>
      <vt:lpstr>PowerPoint Presentation</vt:lpstr>
      <vt:lpstr>An Ongoing Cycle</vt:lpstr>
      <vt:lpstr>Key Activity Areas</vt:lpstr>
      <vt:lpstr>Dashboards for Each Part of the Cycle</vt:lpstr>
      <vt:lpstr>Phased process and workflow</vt:lpstr>
      <vt:lpstr>The Process</vt:lpstr>
      <vt:lpstr>Not All Goals Are Outcomes</vt:lpstr>
      <vt:lpstr>Elements of a Sound Strategic Plan</vt:lpstr>
      <vt:lpstr>Quality of Life Factors</vt:lpstr>
      <vt:lpstr>Hallmarks of This Approach</vt:lpstr>
      <vt:lpstr>2. What amherst has achieved</vt:lpstr>
      <vt:lpstr>Early Issues</vt:lpstr>
      <vt:lpstr>Actions</vt:lpstr>
      <vt:lpstr>Actions</vt:lpstr>
      <vt:lpstr>  Examples of DPW Strategic Outcomes </vt:lpstr>
      <vt:lpstr>PowerPoint Presentation</vt:lpstr>
      <vt:lpstr>Tax Department Vision Dashboard</vt:lpstr>
      <vt:lpstr>Police Dept. Vision Dashboard</vt:lpstr>
      <vt:lpstr>See All Amherst Strategic Plans</vt:lpstr>
      <vt:lpstr>Strategic Budgeting</vt:lpstr>
      <vt:lpstr>Real-Time Tax Impact Analysis</vt:lpstr>
      <vt:lpstr>Overall Impact</vt:lpstr>
      <vt:lpstr>Overall Impact</vt:lpstr>
      <vt:lpstr>Quality of Life Factors for Amherst</vt:lpstr>
      <vt:lpstr>PowerPoint Presentation</vt:lpstr>
      <vt:lpstr>3. Enfield NH: Adopting Strategic governance in 2018</vt:lpstr>
      <vt:lpstr>PowerPoint Presentation</vt:lpstr>
      <vt:lpstr>Enfield – A Brief Overview (1 of 2)</vt:lpstr>
      <vt:lpstr>Enfield – A Brief Overview (2 of 2)</vt:lpstr>
      <vt:lpstr>Municipal Services</vt:lpstr>
      <vt:lpstr>2018 Municipal Budget Distribution</vt:lpstr>
      <vt:lpstr>Humble Beginnings</vt:lpstr>
      <vt:lpstr>Strategic Governance Applied in Enfield</vt:lpstr>
      <vt:lpstr>Department-level Strategic Plans</vt:lpstr>
      <vt:lpstr>Shift from Vertical to Horizontal</vt:lpstr>
      <vt:lpstr>Strategic Governance Roles in Enfield</vt:lpstr>
      <vt:lpstr>Managing Dualities</vt:lpstr>
      <vt:lpstr>So, what sorts of components are included in the operating department plans?</vt:lpstr>
      <vt:lpstr>PowerPoint Presentation</vt:lpstr>
      <vt:lpstr>PowerPoint Presentation</vt:lpstr>
      <vt:lpstr>PowerPoint Presentation</vt:lpstr>
      <vt:lpstr>Tax Rate “Sensitivity Analysis” Tool</vt:lpstr>
      <vt:lpstr>PowerPoint Presentation</vt:lpstr>
      <vt:lpstr>Priorities (More Detail)</vt:lpstr>
      <vt:lpstr>Priorities (More Detail)</vt:lpstr>
      <vt:lpstr>Priorities (More Detail)</vt:lpstr>
      <vt:lpstr>Strat. Gov. Project Timeline 2018 (1 of 2)</vt:lpstr>
      <vt:lpstr>Strat. Gov. Project Timeline 2018 (2 of 2)</vt:lpstr>
      <vt:lpstr>Initial Outcomes</vt:lpstr>
      <vt:lpstr>Stakeholder Reactions</vt:lpstr>
      <vt:lpstr>4. Applying strategic governance more broadly for better community-wide outcomes</vt:lpstr>
      <vt:lpstr>Budget Committee Assessment</vt:lpstr>
      <vt:lpstr>Multi-Year Financial Analysis</vt:lpstr>
      <vt:lpstr>Single-Year Financial Analysis</vt:lpstr>
      <vt:lpstr>Engaging the Planning Board &amp; CIP Committee</vt:lpstr>
      <vt:lpstr>Master Plans – NH RSA 674:2</vt:lpstr>
      <vt:lpstr>Purpose – NH RSA 674:3</vt:lpstr>
      <vt:lpstr>Master Plan &amp; Strategic Thinking</vt:lpstr>
      <vt:lpstr> Goals vs Data based Outcomes</vt:lpstr>
      <vt:lpstr>CIP &amp; Operational Governance</vt:lpstr>
      <vt:lpstr>Re-Adjusting Department Plans</vt:lpstr>
      <vt:lpstr>Revise Department Strategic Plans</vt:lpstr>
      <vt:lpstr>5. Questions &amp; discussion</vt:lpstr>
      <vt:lpstr>Ongoing Benefits of Strategic Governance</vt:lpstr>
      <vt:lpstr>PowerPoint Presentation</vt:lpstr>
      <vt:lpstr>BETTER OUTCOMES THROUGH  STRATEGIC GOVERNANCE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Build Voter Support for Plans and Budgets</dc:title>
  <dc:creator>Michael Akillian</dc:creator>
  <cp:lastModifiedBy>Michael Akillian</cp:lastModifiedBy>
  <cp:revision>144</cp:revision>
  <dcterms:created xsi:type="dcterms:W3CDTF">2017-11-14T14:45:53Z</dcterms:created>
  <dcterms:modified xsi:type="dcterms:W3CDTF">2018-11-14T21:00:39Z</dcterms:modified>
</cp:coreProperties>
</file>