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90" r:id="rId3"/>
    <p:sldId id="257" r:id="rId4"/>
    <p:sldId id="258" r:id="rId5"/>
    <p:sldId id="259" r:id="rId6"/>
    <p:sldId id="262" r:id="rId7"/>
    <p:sldId id="261" r:id="rId8"/>
    <p:sldId id="291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65" r:id="rId17"/>
    <p:sldId id="274" r:id="rId18"/>
    <p:sldId id="286" r:id="rId19"/>
    <p:sldId id="287" r:id="rId20"/>
    <p:sldId id="275" r:id="rId21"/>
    <p:sldId id="285" r:id="rId22"/>
    <p:sldId id="276" r:id="rId23"/>
    <p:sldId id="288" r:id="rId24"/>
    <p:sldId id="289" r:id="rId25"/>
    <p:sldId id="279" r:id="rId26"/>
    <p:sldId id="280" r:id="rId27"/>
    <p:sldId id="292" r:id="rId28"/>
    <p:sldId id="293" r:id="rId29"/>
    <p:sldId id="281" r:id="rId30"/>
    <p:sldId id="282" r:id="rId31"/>
    <p:sldId id="284" r:id="rId3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8" autoAdjust="0"/>
    <p:restoredTop sz="94660"/>
  </p:normalViewPr>
  <p:slideViewPr>
    <p:cSldViewPr>
      <p:cViewPr varScale="1">
        <p:scale>
          <a:sx n="63" d="100"/>
          <a:sy n="63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4A2D6A6-7144-4C68-B11C-DFE9AAAA1802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CBAEA47-E890-4350-89F8-F507A2688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6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1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1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6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8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A47B6-5D8C-4EDC-9275-98A2E171B2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28FD-D46C-41B7-8756-4DBBAE73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4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038" y="3372875"/>
            <a:ext cx="7772400" cy="14700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/>
              <a:t>“It’s All About </a:t>
            </a:r>
            <a:r>
              <a:rPr lang="en-US" sz="5400" dirty="0" smtClean="0">
                <a:latin typeface="MV Boli" panose="02000500030200090000" pitchFamily="2" charset="0"/>
                <a:cs typeface="MV Boli" panose="02000500030200090000" pitchFamily="2" charset="0"/>
              </a:rPr>
              <a:t>JAZZ</a:t>
            </a:r>
            <a:r>
              <a:rPr lang="en-US" sz="5400" dirty="0" smtClean="0"/>
              <a:t> “!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038" y="3783747"/>
            <a:ext cx="7239000" cy="990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5138" y="1750679"/>
            <a:ext cx="54102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Mr. McSymphony’s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151238" y="5594301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</a:t>
            </a:r>
            <a:r>
              <a:rPr lang="en-US" sz="2000" dirty="0" err="1"/>
              <a:t>Mr.McSymphony</a:t>
            </a:r>
            <a:r>
              <a:rPr lang="en-US" sz="2000" dirty="0"/>
              <a:t>™ Program</a:t>
            </a:r>
          </a:p>
          <a:p>
            <a:pPr algn="ctr"/>
            <a:r>
              <a:rPr lang="en-US" sz="2000" dirty="0"/>
              <a:t>©2015 all right </a:t>
            </a:r>
            <a:r>
              <a:rPr lang="en-US" sz="2000" dirty="0" smtClean="0"/>
              <a:t>reserved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5" y="57015"/>
            <a:ext cx="1313935" cy="12383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838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Sponsored by “The Steinway Society of Riverside”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096000"/>
            <a:ext cx="838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7338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King Oliver – Dixieland Jazz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0"/>
            <a:ext cx="4748419" cy="3200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180644" cy="3733800"/>
          </a:xfrm>
        </p:spPr>
      </p:pic>
      <p:sp>
        <p:nvSpPr>
          <p:cNvPr id="9" name="TextBox 8"/>
          <p:cNvSpPr txBox="1"/>
          <p:nvPr/>
        </p:nvSpPr>
        <p:spPr>
          <a:xfrm>
            <a:off x="457200" y="42672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King Oliver holding his trumpet</a:t>
            </a:r>
          </a:p>
          <a:p>
            <a:pPr algn="ctr"/>
            <a:r>
              <a:rPr lang="en-US" sz="2400" dirty="0" smtClean="0"/>
              <a:t>Listen for the </a:t>
            </a:r>
            <a:r>
              <a:rPr lang="en-US" sz="2400" b="1" u="sng" dirty="0" smtClean="0"/>
              <a:t>wa-wa</a:t>
            </a:r>
            <a:r>
              <a:rPr lang="en-US" sz="2400" dirty="0" smtClean="0"/>
              <a:t> sound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19800"/>
            <a:ext cx="4894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Big Band Era –</a:t>
            </a:r>
            <a:br>
              <a:rPr lang="en-US" dirty="0" smtClean="0"/>
            </a:br>
            <a:r>
              <a:rPr lang="en-US" sz="3600" dirty="0" smtClean="0"/>
              <a:t> popular because good rhythm to dance to.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5313"/>
            <a:ext cx="6477000" cy="4543567"/>
          </a:xfrm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Count Basie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5600"/>
            <a:ext cx="4857750" cy="3855357"/>
          </a:xfrm>
        </p:spPr>
      </p:pic>
      <p:sp>
        <p:nvSpPr>
          <p:cNvPr id="3" name="TextBox 2"/>
          <p:cNvSpPr txBox="1"/>
          <p:nvPr/>
        </p:nvSpPr>
        <p:spPr>
          <a:xfrm>
            <a:off x="1676400" y="2057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3600" dirty="0" smtClean="0"/>
              <a:t>The King of Swing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Lionel Hampton – Vibraphone</a:t>
            </a:r>
            <a:br>
              <a:rPr lang="en-US" dirty="0" smtClean="0"/>
            </a:br>
            <a:r>
              <a:rPr lang="en-US" sz="3100" dirty="0" smtClean="0"/>
              <a:t>(Marimba)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1800"/>
            <a:ext cx="4282277" cy="3124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512420" cy="4291035"/>
          </a:xfrm>
        </p:spPr>
      </p:pic>
      <p:sp>
        <p:nvSpPr>
          <p:cNvPr id="3" name="TextBox 2"/>
          <p:cNvSpPr txBox="1"/>
          <p:nvPr/>
        </p:nvSpPr>
        <p:spPr>
          <a:xfrm>
            <a:off x="838200" y="1981200"/>
            <a:ext cx="3886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difference between a</a:t>
            </a:r>
          </a:p>
          <a:p>
            <a:r>
              <a:rPr lang="en-US" sz="2000" dirty="0" smtClean="0"/>
              <a:t>Xylophone and a Vibraphone?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0960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Duke Ellington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88653"/>
            <a:ext cx="3886200" cy="500495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9"/>
          <a:stretch/>
        </p:blipFill>
        <p:spPr>
          <a:xfrm>
            <a:off x="5562600" y="3429000"/>
            <a:ext cx="2617630" cy="3156744"/>
          </a:xfrm>
        </p:spPr>
      </p:pic>
      <p:sp>
        <p:nvSpPr>
          <p:cNvPr id="5" name="TextBox 4"/>
          <p:cNvSpPr txBox="1"/>
          <p:nvPr/>
        </p:nvSpPr>
        <p:spPr>
          <a:xfrm>
            <a:off x="152400" y="61722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Benny Goodman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4724400" cy="4724400"/>
          </a:xfrm>
        </p:spPr>
      </p:pic>
      <p:sp>
        <p:nvSpPr>
          <p:cNvPr id="3" name="TextBox 2"/>
          <p:cNvSpPr txBox="1"/>
          <p:nvPr/>
        </p:nvSpPr>
        <p:spPr>
          <a:xfrm>
            <a:off x="6155635" y="3657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Listen for the </a:t>
            </a:r>
            <a:r>
              <a:rPr lang="en-US" sz="2800" dirty="0" err="1" smtClean="0"/>
              <a:t>Wa</a:t>
            </a:r>
            <a:r>
              <a:rPr lang="en-US" sz="2800" dirty="0" smtClean="0"/>
              <a:t> </a:t>
            </a:r>
            <a:r>
              <a:rPr lang="en-US" sz="2800" dirty="0" err="1" smtClean="0"/>
              <a:t>Wa</a:t>
            </a:r>
            <a:r>
              <a:rPr lang="en-US" sz="2800" dirty="0" smtClean="0"/>
              <a:t> sound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0"/>
            <a:ext cx="7180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Blues -- sadness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641475" cy="4419600"/>
          </a:xfrm>
        </p:spPr>
      </p:pic>
      <p:sp>
        <p:nvSpPr>
          <p:cNvPr id="5" name="TextBox 4"/>
          <p:cNvSpPr txBox="1"/>
          <p:nvPr/>
        </p:nvSpPr>
        <p:spPr>
          <a:xfrm>
            <a:off x="762000" y="5933198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 Africans wear blue to funerals as a sign of respect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2484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Charlie “</a:t>
            </a:r>
            <a:r>
              <a:rPr lang="en-US" dirty="0" err="1" smtClean="0"/>
              <a:t>Yardbird</a:t>
            </a:r>
            <a:r>
              <a:rPr lang="en-US" dirty="0" smtClean="0"/>
              <a:t>” Parker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2832047" cy="368022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9400"/>
            <a:ext cx="3380581" cy="3380581"/>
          </a:xfrm>
        </p:spPr>
      </p:pic>
      <p:sp>
        <p:nvSpPr>
          <p:cNvPr id="5" name="TextBox 4"/>
          <p:cNvSpPr txBox="1"/>
          <p:nvPr/>
        </p:nvSpPr>
        <p:spPr>
          <a:xfrm>
            <a:off x="304800" y="6096000"/>
            <a:ext cx="7180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Bud Powell writes BOP music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3339306"/>
            <a:ext cx="1047750" cy="1047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http://thejazzlabels.dev-umg-uk-wp3.com/wp-content/uploads/2014/05/bud-powell-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97" y="1584960"/>
            <a:ext cx="607568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61722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15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Doc </a:t>
            </a:r>
            <a:r>
              <a:rPr lang="en-US" dirty="0" err="1"/>
              <a:t>S</a:t>
            </a:r>
            <a:r>
              <a:rPr lang="en-US" dirty="0" err="1" smtClean="0"/>
              <a:t>everinsen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400" dirty="0" smtClean="0"/>
              <a:t> Doc plays his </a:t>
            </a:r>
          </a:p>
          <a:p>
            <a:pPr marL="0" indent="0">
              <a:buNone/>
            </a:pPr>
            <a:r>
              <a:rPr lang="en-US" sz="4000" dirty="0" smtClean="0"/>
              <a:t> Pocket  Trumpet</a:t>
            </a:r>
            <a:endParaRPr lang="en-US" sz="4000" dirty="0"/>
          </a:p>
        </p:txBody>
      </p:sp>
      <p:pic>
        <p:nvPicPr>
          <p:cNvPr id="5" name="Content Placeholder 4" descr="http://media.zuza.com/4/c/4c2ccd91-6155-4dcf-a2c7-9676f550ba1d/687c51e94782880a22bde84eb7c8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60198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3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u="sng" dirty="0" smtClean="0"/>
              <a:t>JAZZ WORDS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 IMPROVISE</a:t>
            </a:r>
          </a:p>
          <a:p>
            <a:pPr marL="0" indent="0" algn="ctr">
              <a:buNone/>
            </a:pPr>
            <a:r>
              <a:rPr lang="en-US" sz="4800" dirty="0" smtClean="0"/>
              <a:t>GIG</a:t>
            </a:r>
          </a:p>
          <a:p>
            <a:pPr marL="0" indent="0" algn="ctr">
              <a:buNone/>
            </a:pPr>
            <a:r>
              <a:rPr lang="en-US" sz="4800" dirty="0" smtClean="0"/>
              <a:t>WA-WA</a:t>
            </a:r>
          </a:p>
          <a:p>
            <a:pPr marL="0" indent="0" algn="ctr">
              <a:buNone/>
            </a:pPr>
            <a:r>
              <a:rPr lang="en-US" sz="4800" dirty="0" smtClean="0"/>
              <a:t>SCAT</a:t>
            </a:r>
          </a:p>
          <a:p>
            <a:pPr marL="0" indent="0" algn="ctr">
              <a:buNone/>
            </a:pPr>
            <a:r>
              <a:rPr lang="en-US" sz="4800" dirty="0" smtClean="0"/>
              <a:t>JAM SESSION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685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5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Steve Tyrell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0" y="1472278"/>
            <a:ext cx="4336779" cy="4395122"/>
          </a:xfrm>
        </p:spPr>
      </p:pic>
      <p:sp>
        <p:nvSpPr>
          <p:cNvPr id="7" name="TextBox 6"/>
          <p:cNvSpPr txBox="1"/>
          <p:nvPr/>
        </p:nvSpPr>
        <p:spPr>
          <a:xfrm>
            <a:off x="762000" y="5867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Listen to Steve Jazz up a well known song made popular by </a:t>
            </a:r>
          </a:p>
          <a:p>
            <a:pPr algn="ctr"/>
            <a:r>
              <a:rPr lang="en-US" sz="2400" dirty="0" smtClean="0"/>
              <a:t>Gene Autry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7912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Gene Autry – Singing Cowboy</a:t>
            </a:r>
            <a:endParaRPr lang="en-US" dirty="0"/>
          </a:p>
        </p:txBody>
      </p:sp>
      <p:pic>
        <p:nvPicPr>
          <p:cNvPr id="1026" name="Picture 2" descr="C:\Users\Carrie\Pictures\Steinway pix\JAZZ Photos\Gene Autry w hor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03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0"/>
            <a:ext cx="457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Rudolph – the Red-nosed Reindeer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18" y="1506537"/>
            <a:ext cx="4500563" cy="4500563"/>
          </a:xfrm>
        </p:spPr>
      </p:pic>
      <p:sp>
        <p:nvSpPr>
          <p:cNvPr id="7" name="TextBox 6"/>
          <p:cNvSpPr txBox="1"/>
          <p:nvPr/>
        </p:nvSpPr>
        <p:spPr>
          <a:xfrm>
            <a:off x="629529" y="6096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Introduced the song Rudolph and it became an instant hit!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5626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900" dirty="0" smtClean="0"/>
              <a:t>Bessie Smith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“Empress of the Blues”</a:t>
            </a:r>
            <a:endParaRPr lang="en-US" dirty="0"/>
          </a:p>
        </p:txBody>
      </p:sp>
      <p:pic>
        <p:nvPicPr>
          <p:cNvPr id="4" name="Content Placeholder 3" descr="http://www.beehiveboston.com/images/calendar/bessiesmith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4196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6172200"/>
            <a:ext cx="7180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61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Billie Holiday</a:t>
            </a:r>
            <a:br>
              <a:rPr lang="en-US" dirty="0" smtClean="0"/>
            </a:br>
            <a:r>
              <a:rPr lang="en-US" dirty="0" smtClean="0"/>
              <a:t>Jam Session</a:t>
            </a:r>
            <a:endParaRPr lang="en-US" dirty="0"/>
          </a:p>
        </p:txBody>
      </p:sp>
      <p:pic>
        <p:nvPicPr>
          <p:cNvPr id="4" name="Content Placeholder 3" descr="http://cdn.thedailybeast.com/content/dailybeast/articles/2014/06/22/billie-holiday-barack-obama-and-the-pain-of-black-women/jcr:content/image.img.2000.jpg/1403403261524.cache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79" y="1600200"/>
            <a:ext cx="6790642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62484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1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Ella and Louis together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46" y="1600200"/>
            <a:ext cx="4962708" cy="4984863"/>
          </a:xfrm>
        </p:spPr>
      </p:pic>
      <p:sp>
        <p:nvSpPr>
          <p:cNvPr id="5" name="TextBox 4"/>
          <p:cNvSpPr txBox="1"/>
          <p:nvPr/>
        </p:nvSpPr>
        <p:spPr>
          <a:xfrm>
            <a:off x="457200" y="62484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Scat – jazz sung without real words: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ba</a:t>
            </a:r>
            <a:r>
              <a:rPr lang="en-US" dirty="0" smtClean="0"/>
              <a:t>-</a:t>
            </a:r>
            <a:r>
              <a:rPr lang="en-US" dirty="0" err="1" smtClean="0"/>
              <a:t>ba</a:t>
            </a:r>
            <a:r>
              <a:rPr lang="en-US" dirty="0" smtClean="0"/>
              <a:t>-beep-do-</a:t>
            </a:r>
            <a:r>
              <a:rPr lang="en-US" dirty="0" err="1" smtClean="0"/>
              <a:t>dat</a:t>
            </a:r>
            <a:r>
              <a:rPr lang="en-US" dirty="0" smtClean="0"/>
              <a:t>-</a:t>
            </a:r>
            <a:r>
              <a:rPr lang="en-US" dirty="0" err="1" smtClean="0"/>
              <a:t>dee-dee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3124200" cy="3082728"/>
          </a:xfrm>
        </p:spPr>
      </p:pic>
      <p:sp>
        <p:nvSpPr>
          <p:cNvPr id="5" name="TextBox 4"/>
          <p:cNvSpPr txBox="1"/>
          <p:nvPr/>
        </p:nvSpPr>
        <p:spPr>
          <a:xfrm>
            <a:off x="3084095" y="5788967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Ella Fitzgerald singing </a:t>
            </a:r>
            <a:r>
              <a:rPr lang="en-US" sz="3200" dirty="0" smtClean="0"/>
              <a:t>“scat”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2484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Sarah Vaughan</a:t>
            </a:r>
            <a:endParaRPr lang="en-US" dirty="0"/>
          </a:p>
        </p:txBody>
      </p:sp>
      <p:pic>
        <p:nvPicPr>
          <p:cNvPr id="1026" name="Picture 2" descr="http://upload.wikimedia.org/wikipedia/commons/9/92/Sarah_Vaughan_-_William_P._Gottlieb_-_No.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8" y="1828800"/>
            <a:ext cx="339611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29718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Sang Jazz and played the piano.</a:t>
            </a:r>
          </a:p>
          <a:p>
            <a:r>
              <a:rPr lang="en-US" sz="3600" dirty="0" smtClean="0"/>
              <a:t>Her nickname was “Sassy”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685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35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THE  GOLDEN EAGLE JAZZ 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59" y="1417638"/>
            <a:ext cx="8229600" cy="4403725"/>
          </a:xfrm>
          <a:ln w="28575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FEATURING THE JAZZ SINGER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sz="5400" dirty="0" smtClean="0"/>
              <a:t>CHRIS NORRIS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57199" y="6063732"/>
            <a:ext cx="6096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687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Al </a:t>
            </a:r>
            <a:r>
              <a:rPr lang="en-US" dirty="0" err="1" smtClean="0"/>
              <a:t>Hirt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122005" cy="4038600"/>
          </a:xfrm>
        </p:spPr>
      </p:pic>
      <p:sp>
        <p:nvSpPr>
          <p:cNvPr id="5" name="TextBox 4"/>
          <p:cNvSpPr txBox="1"/>
          <p:nvPr/>
        </p:nvSpPr>
        <p:spPr>
          <a:xfrm>
            <a:off x="838200" y="5638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Dixieland Jazz – music that is so lively, you can’t sit still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774" y="62484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Slaves’ Voyage from Africa to New Orleans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0677" r="13432" b="21139"/>
          <a:stretch/>
        </p:blipFill>
        <p:spPr>
          <a:xfrm>
            <a:off x="838200" y="1371601"/>
            <a:ext cx="7719405" cy="4724400"/>
          </a:xfrm>
        </p:spPr>
      </p:pic>
      <p:sp>
        <p:nvSpPr>
          <p:cNvPr id="5" name="Freeform 4"/>
          <p:cNvSpPr/>
          <p:nvPr/>
        </p:nvSpPr>
        <p:spPr>
          <a:xfrm>
            <a:off x="2372750" y="3968150"/>
            <a:ext cx="2210914" cy="787879"/>
          </a:xfrm>
          <a:custGeom>
            <a:avLst/>
            <a:gdLst>
              <a:gd name="connsiteX0" fmla="*/ 2210914 w 2210914"/>
              <a:gd name="connsiteY0" fmla="*/ 787879 h 787879"/>
              <a:gd name="connsiteX1" fmla="*/ 1952122 w 2210914"/>
              <a:gd name="connsiteY1" fmla="*/ 782128 h 787879"/>
              <a:gd name="connsiteX2" fmla="*/ 1802597 w 2210914"/>
              <a:gd name="connsiteY2" fmla="*/ 770626 h 787879"/>
              <a:gd name="connsiteX3" fmla="*/ 1762340 w 2210914"/>
              <a:gd name="connsiteY3" fmla="*/ 764875 h 787879"/>
              <a:gd name="connsiteX4" fmla="*/ 1745088 w 2210914"/>
              <a:gd name="connsiteY4" fmla="*/ 759124 h 787879"/>
              <a:gd name="connsiteX5" fmla="*/ 1704831 w 2210914"/>
              <a:gd name="connsiteY5" fmla="*/ 747623 h 787879"/>
              <a:gd name="connsiteX6" fmla="*/ 1687578 w 2210914"/>
              <a:gd name="connsiteY6" fmla="*/ 736121 h 787879"/>
              <a:gd name="connsiteX7" fmla="*/ 1670325 w 2210914"/>
              <a:gd name="connsiteY7" fmla="*/ 730370 h 787879"/>
              <a:gd name="connsiteX8" fmla="*/ 1635820 w 2210914"/>
              <a:gd name="connsiteY8" fmla="*/ 707366 h 787879"/>
              <a:gd name="connsiteX9" fmla="*/ 1618567 w 2210914"/>
              <a:gd name="connsiteY9" fmla="*/ 695864 h 787879"/>
              <a:gd name="connsiteX10" fmla="*/ 1601314 w 2210914"/>
              <a:gd name="connsiteY10" fmla="*/ 684362 h 787879"/>
              <a:gd name="connsiteX11" fmla="*/ 1584061 w 2210914"/>
              <a:gd name="connsiteY11" fmla="*/ 672860 h 787879"/>
              <a:gd name="connsiteX12" fmla="*/ 1532303 w 2210914"/>
              <a:gd name="connsiteY12" fmla="*/ 621102 h 787879"/>
              <a:gd name="connsiteX13" fmla="*/ 1515050 w 2210914"/>
              <a:gd name="connsiteY13" fmla="*/ 603849 h 787879"/>
              <a:gd name="connsiteX14" fmla="*/ 1497797 w 2210914"/>
              <a:gd name="connsiteY14" fmla="*/ 592347 h 787879"/>
              <a:gd name="connsiteX15" fmla="*/ 1474793 w 2210914"/>
              <a:gd name="connsiteY15" fmla="*/ 563592 h 787879"/>
              <a:gd name="connsiteX16" fmla="*/ 1434537 w 2210914"/>
              <a:gd name="connsiteY16" fmla="*/ 523336 h 787879"/>
              <a:gd name="connsiteX17" fmla="*/ 1417284 w 2210914"/>
              <a:gd name="connsiteY17" fmla="*/ 506083 h 787879"/>
              <a:gd name="connsiteX18" fmla="*/ 1382778 w 2210914"/>
              <a:gd name="connsiteY18" fmla="*/ 483079 h 787879"/>
              <a:gd name="connsiteX19" fmla="*/ 1371276 w 2210914"/>
              <a:gd name="connsiteY19" fmla="*/ 465826 h 787879"/>
              <a:gd name="connsiteX20" fmla="*/ 1336771 w 2210914"/>
              <a:gd name="connsiteY20" fmla="*/ 448574 h 787879"/>
              <a:gd name="connsiteX21" fmla="*/ 1302265 w 2210914"/>
              <a:gd name="connsiteY21" fmla="*/ 425570 h 787879"/>
              <a:gd name="connsiteX22" fmla="*/ 1285012 w 2210914"/>
              <a:gd name="connsiteY22" fmla="*/ 408317 h 787879"/>
              <a:gd name="connsiteX23" fmla="*/ 1267759 w 2210914"/>
              <a:gd name="connsiteY23" fmla="*/ 402566 h 787879"/>
              <a:gd name="connsiteX24" fmla="*/ 1250506 w 2210914"/>
              <a:gd name="connsiteY24" fmla="*/ 391064 h 787879"/>
              <a:gd name="connsiteX25" fmla="*/ 1233254 w 2210914"/>
              <a:gd name="connsiteY25" fmla="*/ 385313 h 787879"/>
              <a:gd name="connsiteX26" fmla="*/ 1198748 w 2210914"/>
              <a:gd name="connsiteY26" fmla="*/ 362309 h 787879"/>
              <a:gd name="connsiteX27" fmla="*/ 1181495 w 2210914"/>
              <a:gd name="connsiteY27" fmla="*/ 350807 h 787879"/>
              <a:gd name="connsiteX28" fmla="*/ 1146989 w 2210914"/>
              <a:gd name="connsiteY28" fmla="*/ 339306 h 787879"/>
              <a:gd name="connsiteX29" fmla="*/ 1112484 w 2210914"/>
              <a:gd name="connsiteY29" fmla="*/ 322053 h 787879"/>
              <a:gd name="connsiteX30" fmla="*/ 1077978 w 2210914"/>
              <a:gd name="connsiteY30" fmla="*/ 299049 h 787879"/>
              <a:gd name="connsiteX31" fmla="*/ 1060725 w 2210914"/>
              <a:gd name="connsiteY31" fmla="*/ 287547 h 787879"/>
              <a:gd name="connsiteX32" fmla="*/ 1043472 w 2210914"/>
              <a:gd name="connsiteY32" fmla="*/ 270294 h 787879"/>
              <a:gd name="connsiteX33" fmla="*/ 1008967 w 2210914"/>
              <a:gd name="connsiteY33" fmla="*/ 258792 h 787879"/>
              <a:gd name="connsiteX34" fmla="*/ 974461 w 2210914"/>
              <a:gd name="connsiteY34" fmla="*/ 241540 h 787879"/>
              <a:gd name="connsiteX35" fmla="*/ 957208 w 2210914"/>
              <a:gd name="connsiteY35" fmla="*/ 230038 h 787879"/>
              <a:gd name="connsiteX36" fmla="*/ 922703 w 2210914"/>
              <a:gd name="connsiteY36" fmla="*/ 218536 h 787879"/>
              <a:gd name="connsiteX37" fmla="*/ 870944 w 2210914"/>
              <a:gd name="connsiteY37" fmla="*/ 195532 h 787879"/>
              <a:gd name="connsiteX38" fmla="*/ 853691 w 2210914"/>
              <a:gd name="connsiteY38" fmla="*/ 189781 h 787879"/>
              <a:gd name="connsiteX39" fmla="*/ 836439 w 2210914"/>
              <a:gd name="connsiteY39" fmla="*/ 184030 h 787879"/>
              <a:gd name="connsiteX40" fmla="*/ 796182 w 2210914"/>
              <a:gd name="connsiteY40" fmla="*/ 178279 h 787879"/>
              <a:gd name="connsiteX41" fmla="*/ 732922 w 2210914"/>
              <a:gd name="connsiteY41" fmla="*/ 166777 h 787879"/>
              <a:gd name="connsiteX42" fmla="*/ 640906 w 2210914"/>
              <a:gd name="connsiteY42" fmla="*/ 161026 h 787879"/>
              <a:gd name="connsiteX43" fmla="*/ 617903 w 2210914"/>
              <a:gd name="connsiteY43" fmla="*/ 155275 h 787879"/>
              <a:gd name="connsiteX44" fmla="*/ 577646 w 2210914"/>
              <a:gd name="connsiteY44" fmla="*/ 143774 h 787879"/>
              <a:gd name="connsiteX45" fmla="*/ 548891 w 2210914"/>
              <a:gd name="connsiteY45" fmla="*/ 138023 h 787879"/>
              <a:gd name="connsiteX46" fmla="*/ 514386 w 2210914"/>
              <a:gd name="connsiteY46" fmla="*/ 126521 h 787879"/>
              <a:gd name="connsiteX47" fmla="*/ 468378 w 2210914"/>
              <a:gd name="connsiteY47" fmla="*/ 115019 h 787879"/>
              <a:gd name="connsiteX48" fmla="*/ 422371 w 2210914"/>
              <a:gd name="connsiteY48" fmla="*/ 103517 h 787879"/>
              <a:gd name="connsiteX49" fmla="*/ 94567 w 2210914"/>
              <a:gd name="connsiteY49" fmla="*/ 92015 h 787879"/>
              <a:gd name="connsiteX50" fmla="*/ 65812 w 2210914"/>
              <a:gd name="connsiteY50" fmla="*/ 86264 h 787879"/>
              <a:gd name="connsiteX51" fmla="*/ 31306 w 2210914"/>
              <a:gd name="connsiteY51" fmla="*/ 80513 h 787879"/>
              <a:gd name="connsiteX52" fmla="*/ 14054 w 2210914"/>
              <a:gd name="connsiteY52" fmla="*/ 74762 h 787879"/>
              <a:gd name="connsiteX53" fmla="*/ 2552 w 2210914"/>
              <a:gd name="connsiteY53" fmla="*/ 0 h 78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210914" h="787879">
                <a:moveTo>
                  <a:pt x="2210914" y="787879"/>
                </a:moveTo>
                <a:lnTo>
                  <a:pt x="1952122" y="782128"/>
                </a:lnTo>
                <a:cubicBezTo>
                  <a:pt x="1937355" y="781627"/>
                  <a:pt x="1822263" y="772696"/>
                  <a:pt x="1802597" y="770626"/>
                </a:cubicBezTo>
                <a:cubicBezTo>
                  <a:pt x="1789116" y="769207"/>
                  <a:pt x="1775759" y="766792"/>
                  <a:pt x="1762340" y="764875"/>
                </a:cubicBezTo>
                <a:cubicBezTo>
                  <a:pt x="1756589" y="762958"/>
                  <a:pt x="1750917" y="760789"/>
                  <a:pt x="1745088" y="759124"/>
                </a:cubicBezTo>
                <a:cubicBezTo>
                  <a:pt x="1736484" y="756666"/>
                  <a:pt x="1714028" y="752221"/>
                  <a:pt x="1704831" y="747623"/>
                </a:cubicBezTo>
                <a:cubicBezTo>
                  <a:pt x="1698649" y="744532"/>
                  <a:pt x="1693760" y="739212"/>
                  <a:pt x="1687578" y="736121"/>
                </a:cubicBezTo>
                <a:cubicBezTo>
                  <a:pt x="1682156" y="733410"/>
                  <a:pt x="1675624" y="733314"/>
                  <a:pt x="1670325" y="730370"/>
                </a:cubicBezTo>
                <a:cubicBezTo>
                  <a:pt x="1658241" y="723657"/>
                  <a:pt x="1647322" y="715034"/>
                  <a:pt x="1635820" y="707366"/>
                </a:cubicBezTo>
                <a:lnTo>
                  <a:pt x="1618567" y="695864"/>
                </a:lnTo>
                <a:lnTo>
                  <a:pt x="1601314" y="684362"/>
                </a:lnTo>
                <a:cubicBezTo>
                  <a:pt x="1595563" y="680528"/>
                  <a:pt x="1588948" y="677747"/>
                  <a:pt x="1584061" y="672860"/>
                </a:cubicBezTo>
                <a:lnTo>
                  <a:pt x="1532303" y="621102"/>
                </a:lnTo>
                <a:cubicBezTo>
                  <a:pt x="1526552" y="615351"/>
                  <a:pt x="1521817" y="608360"/>
                  <a:pt x="1515050" y="603849"/>
                </a:cubicBezTo>
                <a:lnTo>
                  <a:pt x="1497797" y="592347"/>
                </a:lnTo>
                <a:cubicBezTo>
                  <a:pt x="1484846" y="553495"/>
                  <a:pt x="1502807" y="595607"/>
                  <a:pt x="1474793" y="563592"/>
                </a:cubicBezTo>
                <a:cubicBezTo>
                  <a:pt x="1436794" y="520166"/>
                  <a:pt x="1470004" y="535159"/>
                  <a:pt x="1434537" y="523336"/>
                </a:cubicBezTo>
                <a:cubicBezTo>
                  <a:pt x="1428786" y="517585"/>
                  <a:pt x="1423704" y="511076"/>
                  <a:pt x="1417284" y="506083"/>
                </a:cubicBezTo>
                <a:cubicBezTo>
                  <a:pt x="1406372" y="497596"/>
                  <a:pt x="1382778" y="483079"/>
                  <a:pt x="1382778" y="483079"/>
                </a:cubicBezTo>
                <a:cubicBezTo>
                  <a:pt x="1378944" y="477328"/>
                  <a:pt x="1376163" y="470713"/>
                  <a:pt x="1371276" y="465826"/>
                </a:cubicBezTo>
                <a:cubicBezTo>
                  <a:pt x="1360127" y="454677"/>
                  <a:pt x="1350804" y="453251"/>
                  <a:pt x="1336771" y="448574"/>
                </a:cubicBezTo>
                <a:cubicBezTo>
                  <a:pt x="1325269" y="440906"/>
                  <a:pt x="1312040" y="435345"/>
                  <a:pt x="1302265" y="425570"/>
                </a:cubicBezTo>
                <a:cubicBezTo>
                  <a:pt x="1296514" y="419819"/>
                  <a:pt x="1291779" y="412828"/>
                  <a:pt x="1285012" y="408317"/>
                </a:cubicBezTo>
                <a:cubicBezTo>
                  <a:pt x="1279968" y="404954"/>
                  <a:pt x="1273181" y="405277"/>
                  <a:pt x="1267759" y="402566"/>
                </a:cubicBezTo>
                <a:cubicBezTo>
                  <a:pt x="1261577" y="399475"/>
                  <a:pt x="1256688" y="394155"/>
                  <a:pt x="1250506" y="391064"/>
                </a:cubicBezTo>
                <a:cubicBezTo>
                  <a:pt x="1245084" y="388353"/>
                  <a:pt x="1238553" y="388257"/>
                  <a:pt x="1233254" y="385313"/>
                </a:cubicBezTo>
                <a:cubicBezTo>
                  <a:pt x="1221170" y="378600"/>
                  <a:pt x="1210250" y="369977"/>
                  <a:pt x="1198748" y="362309"/>
                </a:cubicBezTo>
                <a:cubicBezTo>
                  <a:pt x="1192997" y="358475"/>
                  <a:pt x="1188052" y="352993"/>
                  <a:pt x="1181495" y="350807"/>
                </a:cubicBezTo>
                <a:lnTo>
                  <a:pt x="1146989" y="339306"/>
                </a:lnTo>
                <a:cubicBezTo>
                  <a:pt x="1070419" y="288257"/>
                  <a:pt x="1183897" y="361727"/>
                  <a:pt x="1112484" y="322053"/>
                </a:cubicBezTo>
                <a:cubicBezTo>
                  <a:pt x="1100400" y="315340"/>
                  <a:pt x="1089480" y="306717"/>
                  <a:pt x="1077978" y="299049"/>
                </a:cubicBezTo>
                <a:cubicBezTo>
                  <a:pt x="1072227" y="295215"/>
                  <a:pt x="1065612" y="292434"/>
                  <a:pt x="1060725" y="287547"/>
                </a:cubicBezTo>
                <a:cubicBezTo>
                  <a:pt x="1054974" y="281796"/>
                  <a:pt x="1050582" y="274244"/>
                  <a:pt x="1043472" y="270294"/>
                </a:cubicBezTo>
                <a:cubicBezTo>
                  <a:pt x="1032874" y="264406"/>
                  <a:pt x="1019055" y="265517"/>
                  <a:pt x="1008967" y="258792"/>
                </a:cubicBezTo>
                <a:cubicBezTo>
                  <a:pt x="959514" y="225826"/>
                  <a:pt x="1022089" y="265354"/>
                  <a:pt x="974461" y="241540"/>
                </a:cubicBezTo>
                <a:cubicBezTo>
                  <a:pt x="968279" y="238449"/>
                  <a:pt x="963524" y="232845"/>
                  <a:pt x="957208" y="230038"/>
                </a:cubicBezTo>
                <a:cubicBezTo>
                  <a:pt x="946129" y="225114"/>
                  <a:pt x="932791" y="225261"/>
                  <a:pt x="922703" y="218536"/>
                </a:cubicBezTo>
                <a:cubicBezTo>
                  <a:pt x="895362" y="200309"/>
                  <a:pt x="912007" y="209220"/>
                  <a:pt x="870944" y="195532"/>
                </a:cubicBezTo>
                <a:lnTo>
                  <a:pt x="853691" y="189781"/>
                </a:lnTo>
                <a:cubicBezTo>
                  <a:pt x="847940" y="187864"/>
                  <a:pt x="842440" y="184887"/>
                  <a:pt x="836439" y="184030"/>
                </a:cubicBezTo>
                <a:cubicBezTo>
                  <a:pt x="823020" y="182113"/>
                  <a:pt x="809553" y="180507"/>
                  <a:pt x="796182" y="178279"/>
                </a:cubicBezTo>
                <a:cubicBezTo>
                  <a:pt x="775320" y="174802"/>
                  <a:pt x="754013" y="168694"/>
                  <a:pt x="732922" y="166777"/>
                </a:cubicBezTo>
                <a:cubicBezTo>
                  <a:pt x="702316" y="163995"/>
                  <a:pt x="671578" y="162943"/>
                  <a:pt x="640906" y="161026"/>
                </a:cubicBezTo>
                <a:cubicBezTo>
                  <a:pt x="633238" y="159109"/>
                  <a:pt x="625503" y="157446"/>
                  <a:pt x="617903" y="155275"/>
                </a:cubicBezTo>
                <a:cubicBezTo>
                  <a:pt x="584279" y="145668"/>
                  <a:pt x="618100" y="152763"/>
                  <a:pt x="577646" y="143774"/>
                </a:cubicBezTo>
                <a:cubicBezTo>
                  <a:pt x="568104" y="141654"/>
                  <a:pt x="558321" y="140595"/>
                  <a:pt x="548891" y="138023"/>
                </a:cubicBezTo>
                <a:cubicBezTo>
                  <a:pt x="537194" y="134833"/>
                  <a:pt x="526148" y="129461"/>
                  <a:pt x="514386" y="126521"/>
                </a:cubicBezTo>
                <a:cubicBezTo>
                  <a:pt x="499050" y="122687"/>
                  <a:pt x="483375" y="120018"/>
                  <a:pt x="468378" y="115019"/>
                </a:cubicBezTo>
                <a:cubicBezTo>
                  <a:pt x="452182" y="109620"/>
                  <a:pt x="440413" y="104905"/>
                  <a:pt x="422371" y="103517"/>
                </a:cubicBezTo>
                <a:cubicBezTo>
                  <a:pt x="345773" y="97625"/>
                  <a:pt x="148093" y="93502"/>
                  <a:pt x="94567" y="92015"/>
                </a:cubicBezTo>
                <a:lnTo>
                  <a:pt x="65812" y="86264"/>
                </a:lnTo>
                <a:cubicBezTo>
                  <a:pt x="54339" y="84178"/>
                  <a:pt x="42689" y="83043"/>
                  <a:pt x="31306" y="80513"/>
                </a:cubicBezTo>
                <a:cubicBezTo>
                  <a:pt x="25389" y="79198"/>
                  <a:pt x="19805" y="76679"/>
                  <a:pt x="14054" y="74762"/>
                </a:cubicBezTo>
                <a:cubicBezTo>
                  <a:pt x="-8081" y="41559"/>
                  <a:pt x="2552" y="64421"/>
                  <a:pt x="2552" y="0"/>
                </a:cubicBezTo>
              </a:path>
            </a:pathLst>
          </a:cu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685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When the Saints Go Marching 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43" y="1473205"/>
            <a:ext cx="4978313" cy="4118423"/>
          </a:xfrm>
        </p:spPr>
      </p:pic>
      <p:sp>
        <p:nvSpPr>
          <p:cNvPr id="5" name="TextBox 4"/>
          <p:cNvSpPr txBox="1"/>
          <p:nvPr/>
        </p:nvSpPr>
        <p:spPr>
          <a:xfrm>
            <a:off x="1193799" y="559162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Dixieland Band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0292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The End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19800"/>
            <a:ext cx="641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African Workers Would Sing While Working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702381" cy="3352801"/>
          </a:xfrm>
        </p:spPr>
      </p:pic>
      <p:sp>
        <p:nvSpPr>
          <p:cNvPr id="5" name="TextBox 4"/>
          <p:cNvSpPr txBox="1"/>
          <p:nvPr/>
        </p:nvSpPr>
        <p:spPr>
          <a:xfrm>
            <a:off x="762000" y="5486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Workers picking cotton.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609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Scott Joplin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4724400" cy="3937000"/>
          </a:xfrm>
        </p:spPr>
      </p:pic>
      <p:sp>
        <p:nvSpPr>
          <p:cNvPr id="10" name="TextBox 9"/>
          <p:cNvSpPr txBox="1"/>
          <p:nvPr/>
        </p:nvSpPr>
        <p:spPr>
          <a:xfrm>
            <a:off x="2209800" y="5638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Wrote Maple Leaf Rag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533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7200" dirty="0" smtClean="0">
                <a:latin typeface="Baskerville Old Face" panose="02020602080505020303" pitchFamily="18" charset="0"/>
              </a:rPr>
              <a:t>Improvise</a:t>
            </a:r>
            <a:endParaRPr lang="en-US" sz="7200" dirty="0">
              <a:latin typeface="Baskerville Old Face" panose="020206020805050203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 make something up on the spot, or figure it out as you go.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5274062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Listen to Mr. Morton improvise</a:t>
            </a:r>
          </a:p>
          <a:p>
            <a:pPr algn="ctr"/>
            <a:r>
              <a:rPr lang="en-US" sz="2800" dirty="0" smtClean="0"/>
              <a:t>“Maple Leaf Rag”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4894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Jelly Roll Morton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270000"/>
            <a:ext cx="3381375" cy="4337723"/>
          </a:xfrm>
        </p:spPr>
      </p:pic>
      <p:sp>
        <p:nvSpPr>
          <p:cNvPr id="5" name="TextBox 4"/>
          <p:cNvSpPr txBox="1"/>
          <p:nvPr/>
        </p:nvSpPr>
        <p:spPr>
          <a:xfrm>
            <a:off x="1117599" y="5588000"/>
            <a:ext cx="716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Funny name because he wrote “Jelly Roll Blues”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/>
              <a:t>Thomas Wright</a:t>
            </a:r>
            <a:br>
              <a:rPr lang="en-US" sz="4800" dirty="0" smtClean="0"/>
            </a:br>
            <a:r>
              <a:rPr lang="en-US" sz="4800" dirty="0" smtClean="0"/>
              <a:t>aka “Fats Waller”</a:t>
            </a:r>
            <a:endParaRPr lang="en-US" sz="4800" dirty="0"/>
          </a:p>
        </p:txBody>
      </p:sp>
      <p:pic>
        <p:nvPicPr>
          <p:cNvPr id="1026" name="Picture 2" descr="http://izquotes.com/quotes-pictures/quote-when-asked-to-explain-jazz-lady-if-you-got-to-ask-you-ain-t-got-it-fats-waller-3115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362200"/>
            <a:ext cx="75140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Sidney </a:t>
            </a:r>
            <a:r>
              <a:rPr lang="en-US" dirty="0" err="1" smtClean="0"/>
              <a:t>Bechet</a:t>
            </a:r>
            <a:r>
              <a:rPr lang="en-US" dirty="0" smtClean="0"/>
              <a:t> – “Blue Horizon”</a:t>
            </a:r>
            <a:br>
              <a:rPr lang="en-US" dirty="0" smtClean="0"/>
            </a:br>
            <a:r>
              <a:rPr lang="en-US" i="1" dirty="0" smtClean="0"/>
              <a:t>(</a:t>
            </a:r>
            <a:r>
              <a:rPr lang="en-US" sz="3100" i="1" dirty="0" smtClean="0"/>
              <a:t>pronounced </a:t>
            </a:r>
            <a:r>
              <a:rPr lang="en-US" sz="3100" i="1" dirty="0" err="1" smtClean="0"/>
              <a:t>beh</a:t>
            </a:r>
            <a:r>
              <a:rPr lang="en-US" sz="3100" i="1" dirty="0" smtClean="0"/>
              <a:t>-shay)</a:t>
            </a:r>
            <a:endParaRPr lang="en-US" sz="31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2824162" cy="416754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3319462" cy="3319462"/>
          </a:xfrm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565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367</Words>
  <Application>Microsoft Office PowerPoint</Application>
  <PresentationFormat>On-screen Show (4:3)</PresentationFormat>
  <Paragraphs>101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Baskerville Old Face</vt:lpstr>
      <vt:lpstr>Calibri</vt:lpstr>
      <vt:lpstr>MV Boli</vt:lpstr>
      <vt:lpstr>Office Theme</vt:lpstr>
      <vt:lpstr>“It’s All About JAZZ “!</vt:lpstr>
      <vt:lpstr>JAZZ WORDS</vt:lpstr>
      <vt:lpstr>Slaves’ Voyage from Africa to New Orleans</vt:lpstr>
      <vt:lpstr>African Workers Would Sing While Working</vt:lpstr>
      <vt:lpstr>Scott Joplin</vt:lpstr>
      <vt:lpstr>Improvise</vt:lpstr>
      <vt:lpstr>Jelly Roll Morton</vt:lpstr>
      <vt:lpstr>Thomas Wright aka “Fats Waller”</vt:lpstr>
      <vt:lpstr>Sidney Bechet – “Blue Horizon” (pronounced beh-shay)</vt:lpstr>
      <vt:lpstr>King Oliver – Dixieland Jazz </vt:lpstr>
      <vt:lpstr>Big Band Era –  popular because good rhythm to dance to.</vt:lpstr>
      <vt:lpstr>Count Basie</vt:lpstr>
      <vt:lpstr>Lionel Hampton – Vibraphone (Marimba)</vt:lpstr>
      <vt:lpstr>Duke Ellington</vt:lpstr>
      <vt:lpstr>Benny Goodman</vt:lpstr>
      <vt:lpstr>Blues -- sadness</vt:lpstr>
      <vt:lpstr>Charlie “Yardbird” Parker</vt:lpstr>
      <vt:lpstr>Bud Powell writes BOP music</vt:lpstr>
      <vt:lpstr>Doc Severinsen </vt:lpstr>
      <vt:lpstr>Steve Tyrell</vt:lpstr>
      <vt:lpstr>Gene Autry – Singing Cowboy</vt:lpstr>
      <vt:lpstr>Rudolph – the Red-nosed Reindeer</vt:lpstr>
      <vt:lpstr>Bessie Smith “Empress of the Blues”</vt:lpstr>
      <vt:lpstr>Billie Holiday Jam Session</vt:lpstr>
      <vt:lpstr>Ella and Louis together</vt:lpstr>
      <vt:lpstr>Scat – jazz sung without real words: “ba-ba-beep-do-dat-dee-dee”</vt:lpstr>
      <vt:lpstr>Sarah Vaughan</vt:lpstr>
      <vt:lpstr>THE  GOLDEN EAGLE JAZZ  BAND</vt:lpstr>
      <vt:lpstr>Al Hirt</vt:lpstr>
      <vt:lpstr>When the Saints Go Marching In</vt:lpstr>
      <vt:lpstr> The End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About JAZZ !</dc:title>
  <dc:creator>Carolyn</dc:creator>
  <cp:lastModifiedBy>Stephen Battaglia</cp:lastModifiedBy>
  <cp:revision>56</cp:revision>
  <cp:lastPrinted>2015-01-31T22:09:56Z</cp:lastPrinted>
  <dcterms:created xsi:type="dcterms:W3CDTF">2015-06-11T17:10:11Z</dcterms:created>
  <dcterms:modified xsi:type="dcterms:W3CDTF">2016-04-13T23:16:16Z</dcterms:modified>
</cp:coreProperties>
</file>