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handoutMasterIdLst>
    <p:handoutMasterId r:id="rId15"/>
  </p:handoutMasterIdLst>
  <p:sldIdLst>
    <p:sldId id="266" r:id="rId2"/>
    <p:sldId id="264" r:id="rId3"/>
    <p:sldId id="282" r:id="rId4"/>
    <p:sldId id="284" r:id="rId5"/>
    <p:sldId id="291" r:id="rId6"/>
    <p:sldId id="290" r:id="rId7"/>
    <p:sldId id="279" r:id="rId8"/>
    <p:sldId id="276" r:id="rId9"/>
    <p:sldId id="292" r:id="rId10"/>
    <p:sldId id="270" r:id="rId11"/>
    <p:sldId id="278" r:id="rId12"/>
    <p:sldId id="293"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chman-Griswold, Deborah" initials="CD" lastIdx="4" clrIdx="0">
    <p:extLst>
      <p:ext uri="{19B8F6BF-5375-455C-9EA6-DF929625EA0E}">
        <p15:presenceInfo xmlns:p15="http://schemas.microsoft.com/office/powerpoint/2012/main" userId="S-1-5-21-2844929807-1687724802-988633214-37995" providerId="AD"/>
      </p:ext>
    </p:extLst>
  </p:cmAuthor>
  <p:cmAuthor id="2" name="Hewitt, Kathryn A. (CONTR)" initials="HKA(" lastIdx="2" clrIdx="1">
    <p:extLst>
      <p:ext uri="{19B8F6BF-5375-455C-9EA6-DF929625EA0E}">
        <p15:presenceInfo xmlns:p15="http://schemas.microsoft.com/office/powerpoint/2012/main" userId="S-1-5-21-2844929807-1687724802-988633214-250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4F81BD"/>
    <a:srgbClr val="626262"/>
    <a:srgbClr val="203864"/>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94414" autoAdjust="0"/>
  </p:normalViewPr>
  <p:slideViewPr>
    <p:cSldViewPr snapToGrid="0">
      <p:cViewPr varScale="1">
        <p:scale>
          <a:sx n="81" d="100"/>
          <a:sy n="81" d="100"/>
        </p:scale>
        <p:origin x="1109"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06"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9" tIns="45719" rIns="91439" bIns="45719"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39" tIns="45719" rIns="91439" bIns="45719" rtlCol="0"/>
          <a:lstStyle>
            <a:lvl1pPr algn="r">
              <a:defRPr sz="1200"/>
            </a:lvl1pPr>
          </a:lstStyle>
          <a:p>
            <a:fld id="{1B00F2B3-33E0-4D82-93A8-4722697F4DA1}" type="datetimeFigureOut">
              <a:rPr lang="en-US" smtClean="0"/>
              <a:t>9/8/2019</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39" tIns="45719" rIns="91439"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39" tIns="45719" rIns="91439" bIns="45719" rtlCol="0" anchor="b"/>
          <a:lstStyle>
            <a:lvl1pPr algn="r">
              <a:defRPr sz="1200"/>
            </a:lvl1pPr>
          </a:lstStyle>
          <a:p>
            <a:fld id="{E1B15CAD-62B2-41FF-B681-3F8382BE9DF1}" type="slidenum">
              <a:rPr lang="en-US" smtClean="0"/>
              <a:t>‹#›</a:t>
            </a:fld>
            <a:endParaRPr lang="en-US"/>
          </a:p>
        </p:txBody>
      </p:sp>
    </p:spTree>
    <p:extLst>
      <p:ext uri="{BB962C8B-B14F-4D97-AF65-F5344CB8AC3E}">
        <p14:creationId xmlns:p14="http://schemas.microsoft.com/office/powerpoint/2010/main" val="3731847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9" tIns="45719" rIns="91439" bIns="45719"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39" tIns="45719" rIns="91439" bIns="45719" rtlCol="0"/>
          <a:lstStyle>
            <a:lvl1pPr algn="r">
              <a:defRPr sz="1200"/>
            </a:lvl1pPr>
          </a:lstStyle>
          <a:p>
            <a:fld id="{62EC1D76-568E-460E-BB3C-FA19466D3D3E}" type="datetimeFigureOut">
              <a:rPr lang="en-US" smtClean="0"/>
              <a:t>9/8/2019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39" tIns="45719" rIns="91439" bIns="45719"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39" tIns="45719" rIns="91439"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39" tIns="45719" rIns="91439"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39" tIns="45719" rIns="91439" bIns="45719" rtlCol="0" anchor="b"/>
          <a:lstStyle>
            <a:lvl1pPr algn="r">
              <a:defRPr sz="1200"/>
            </a:lvl1pPr>
          </a:lstStyle>
          <a:p>
            <a:fld id="{2BE84019-D7BE-4BE1-9C78-3A1FC71917E9}" type="slidenum">
              <a:rPr lang="en-US" smtClean="0"/>
              <a:t>‹#›</a:t>
            </a:fld>
            <a:endParaRPr lang="en-US"/>
          </a:p>
        </p:txBody>
      </p:sp>
    </p:spTree>
    <p:extLst>
      <p:ext uri="{BB962C8B-B14F-4D97-AF65-F5344CB8AC3E}">
        <p14:creationId xmlns:p14="http://schemas.microsoft.com/office/powerpoint/2010/main" val="211594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171448" indent="-17144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EE41F0DC-5CCD-4806-964B-2460FB6B03FB}" type="slidenum">
              <a:rPr lang="en-US" smtClean="0"/>
              <a:pPr>
                <a:defRPr/>
              </a:pPr>
              <a:t>1</a:t>
            </a:fld>
            <a:endParaRPr lang="en-US" dirty="0"/>
          </a:p>
        </p:txBody>
      </p:sp>
    </p:spTree>
    <p:extLst>
      <p:ext uri="{BB962C8B-B14F-4D97-AF65-F5344CB8AC3E}">
        <p14:creationId xmlns:p14="http://schemas.microsoft.com/office/powerpoint/2010/main" val="213551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84019-D7BE-4BE1-9C78-3A1FC71917E9}" type="slidenum">
              <a:rPr lang="en-US" smtClean="0"/>
              <a:t>2</a:t>
            </a:fld>
            <a:endParaRPr lang="en-US"/>
          </a:p>
        </p:txBody>
      </p:sp>
    </p:spTree>
    <p:extLst>
      <p:ext uri="{BB962C8B-B14F-4D97-AF65-F5344CB8AC3E}">
        <p14:creationId xmlns:p14="http://schemas.microsoft.com/office/powerpoint/2010/main" val="316066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41F0DC-5CCD-4806-964B-2460FB6B03FB}" type="slidenum">
              <a:rPr lang="en-US" smtClean="0"/>
              <a:pPr>
                <a:defRPr/>
              </a:pPr>
              <a:t>4</a:t>
            </a:fld>
            <a:endParaRPr lang="en-US" dirty="0"/>
          </a:p>
        </p:txBody>
      </p:sp>
    </p:spTree>
    <p:extLst>
      <p:ext uri="{BB962C8B-B14F-4D97-AF65-F5344CB8AC3E}">
        <p14:creationId xmlns:p14="http://schemas.microsoft.com/office/powerpoint/2010/main" val="366588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41F0DC-5CCD-4806-964B-2460FB6B03FB}" type="slidenum">
              <a:rPr lang="en-US" smtClean="0"/>
              <a:pPr>
                <a:defRPr/>
              </a:pPr>
              <a:t>6</a:t>
            </a:fld>
            <a:endParaRPr lang="en-US" dirty="0"/>
          </a:p>
        </p:txBody>
      </p:sp>
    </p:spTree>
    <p:extLst>
      <p:ext uri="{BB962C8B-B14F-4D97-AF65-F5344CB8AC3E}">
        <p14:creationId xmlns:p14="http://schemas.microsoft.com/office/powerpoint/2010/main" val="300346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48" indent="-171448" defTabSz="914389">
              <a:buFont typeface="Arial" panose="020B0604020202020204" pitchFamily="34" charset="0"/>
              <a:buChar char="•"/>
              <a:defRPr/>
            </a:pPr>
            <a:r>
              <a:rPr lang="en-US" dirty="0"/>
              <a:t>The authority to dispose of process-contaminated facilities under $50M is helping us reduce risk to mission by disposing of excess facilities near mission work and freeing up prime real estate for us to build on. Most of our disposition project fall in the $2M to $3M range. </a:t>
            </a:r>
          </a:p>
          <a:p>
            <a:pPr marL="171448" indent="-17144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BE84019-D7BE-4BE1-9C78-3A1FC71917E9}" type="slidenum">
              <a:rPr lang="en-US" smtClean="0"/>
              <a:t>10</a:t>
            </a:fld>
            <a:endParaRPr lang="en-US"/>
          </a:p>
        </p:txBody>
      </p:sp>
    </p:spTree>
    <p:extLst>
      <p:ext uri="{BB962C8B-B14F-4D97-AF65-F5344CB8AC3E}">
        <p14:creationId xmlns:p14="http://schemas.microsoft.com/office/powerpoint/2010/main" val="1570007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20976"/>
            <a:ext cx="10363200" cy="936625"/>
          </a:xfrm>
        </p:spPr>
        <p:txBody>
          <a:bodyPr/>
          <a:lstStyle>
            <a:lvl1pPr>
              <a:defRPr sz="4400"/>
            </a:lvl1pPr>
          </a:lstStyle>
          <a:p>
            <a:r>
              <a:rPr lang="en-US"/>
              <a:t>Click to edit Master title style</a:t>
            </a:r>
            <a:endParaRPr lang="en-US" dirty="0"/>
          </a:p>
        </p:txBody>
      </p:sp>
      <p:sp>
        <p:nvSpPr>
          <p:cNvPr id="3" name="Subtitle 2"/>
          <p:cNvSpPr>
            <a:spLocks noGrp="1"/>
          </p:cNvSpPr>
          <p:nvPr>
            <p:ph type="subTitle" idx="1"/>
          </p:nvPr>
        </p:nvSpPr>
        <p:spPr>
          <a:xfrm>
            <a:off x="1117600" y="3657600"/>
            <a:ext cx="9956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mtClean="0"/>
            </a:lvl1pPr>
          </a:lstStyle>
          <a:p>
            <a:pPr>
              <a:defRPr/>
            </a:pPr>
            <a:fld id="{D6D26400-3E91-42BD-889D-3AA8D27CC1D7}" type="datetime1">
              <a:rPr lang="en-US" smtClean="0">
                <a:solidFill>
                  <a:prstClr val="black">
                    <a:tint val="75000"/>
                  </a:prstClr>
                </a:solidFill>
              </a:rPr>
              <a:t>9/8/2019</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F1C0FF-3FCF-46D6-BC24-13E6BE379B20}"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419569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C5CD171-B6BF-4BBD-A8D8-B7F15A57B64A}" type="datetime1">
              <a:rPr lang="en-US" smtClean="0">
                <a:solidFill>
                  <a:prstClr val="black">
                    <a:tint val="75000"/>
                  </a:prstClr>
                </a:solidFill>
              </a:rPr>
              <a:t>9/8/2019</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71A1C0-9AE0-4BEF-AD6E-188E94A9B702}"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220213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87127E-2E33-4A33-9CCF-469B10666702}" type="datetime1">
              <a:rPr lang="en-US" smtClean="0">
                <a:solidFill>
                  <a:prstClr val="black">
                    <a:tint val="75000"/>
                  </a:prstClr>
                </a:solidFill>
              </a:rPr>
              <a:t>9/8/2019</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1582D8-0689-495E-A7BD-E7906F7A2C01}"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210046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3048000" y="685800"/>
            <a:ext cx="6096000" cy="0"/>
          </a:xfrm>
          <a:prstGeom prst="line">
            <a:avLst/>
          </a:prstGeom>
          <a:ln w="22225">
            <a:gradFill flip="none" rotWithShape="1">
              <a:gsLst>
                <a:gs pos="0">
                  <a:schemeClr val="tx2"/>
                </a:gs>
                <a:gs pos="50000">
                  <a:schemeClr val="accent1">
                    <a:lumMod val="75000"/>
                  </a:schemeClr>
                </a:gs>
                <a:gs pos="100000">
                  <a:schemeClr val="tx2"/>
                </a:gs>
              </a:gsLst>
              <a:lin ang="0" scaled="1"/>
              <a:tileRect/>
            </a:gra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0" y="0"/>
            <a:ext cx="12192000" cy="8382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143001"/>
            <a:ext cx="10972800" cy="4983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smtClean="0"/>
            </a:lvl1pPr>
          </a:lstStyle>
          <a:p>
            <a:pPr>
              <a:defRPr/>
            </a:pPr>
            <a:fld id="{07128A7F-18F9-43C2-88C9-2EEB0AAF0ADD}" type="datetime1">
              <a:rPr lang="en-US" smtClean="0">
                <a:solidFill>
                  <a:prstClr val="black">
                    <a:tint val="75000"/>
                  </a:prstClr>
                </a:solidFill>
              </a:rPr>
              <a:t>9/8/2019</a:t>
            </a:fld>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1C5A47-BFF3-457B-99AE-A669C883BC82}" type="slidenum">
              <a:rPr lang="en-US" smtClean="0">
                <a:solidFill>
                  <a:prstClr val="black">
                    <a:tint val="75000"/>
                  </a:prstClr>
                </a:solidFill>
              </a:rPr>
              <a:pPr>
                <a:def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133765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8EAAA4-54BF-4720-8EFE-F3C8D216EBAC}" type="datetime1">
              <a:rPr lang="en-US" smtClean="0">
                <a:solidFill>
                  <a:prstClr val="black">
                    <a:tint val="75000"/>
                  </a:prstClr>
                </a:solidFill>
              </a:rPr>
              <a:t>9/8/2019</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161935-7215-4C10-A95E-E70FC74DAC91}"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38578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10" name="Straight Connector 9"/>
          <p:cNvCxnSpPr/>
          <p:nvPr/>
        </p:nvCxnSpPr>
        <p:spPr>
          <a:xfrm>
            <a:off x="3048000" y="685800"/>
            <a:ext cx="6096000" cy="0"/>
          </a:xfrm>
          <a:prstGeom prst="line">
            <a:avLst/>
          </a:prstGeom>
          <a:ln w="22225">
            <a:gradFill flip="none" rotWithShape="1">
              <a:gsLst>
                <a:gs pos="0">
                  <a:schemeClr val="tx2"/>
                </a:gs>
                <a:gs pos="50000">
                  <a:schemeClr val="accent1">
                    <a:lumMod val="75000"/>
                  </a:schemeClr>
                </a:gs>
                <a:gs pos="100000">
                  <a:schemeClr val="tx2"/>
                </a:gs>
              </a:gsLst>
              <a:lin ang="0" scaled="1"/>
              <a:tileRect/>
            </a:gra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143001"/>
            <a:ext cx="5384800" cy="49831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1"/>
            <a:ext cx="5384800" cy="49831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smtClean="0"/>
            </a:lvl1pPr>
          </a:lstStyle>
          <a:p>
            <a:pPr>
              <a:defRPr/>
            </a:pPr>
            <a:fld id="{583CF31D-6C47-4200-B079-2704C8542A19}" type="datetime1">
              <a:rPr lang="en-US" smtClean="0">
                <a:solidFill>
                  <a:prstClr val="black">
                    <a:tint val="75000"/>
                  </a:prstClr>
                </a:solidFill>
              </a:rPr>
              <a:t>9/8/2019</a:t>
            </a:fld>
            <a:endParaRPr lang="en-US" dirty="0">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C9D0A0B4-B8C7-40B5-AA3C-2AD147230F6E}" type="slidenum">
              <a:rPr lang="en-US" smtClean="0">
                <a:solidFill>
                  <a:prstClr val="black">
                    <a:tint val="75000"/>
                  </a:prstClr>
                </a:solidFill>
              </a:rPr>
              <a:pPr>
                <a:defRPr/>
              </a:pPr>
              <a:t>‹#›</a:t>
            </a:fld>
            <a:endParaRPr lang="en-US" dirty="0">
              <a:solidFill>
                <a:prstClr val="black">
                  <a:tint val="75000"/>
                </a:prstClr>
              </a:solidFill>
            </a:endParaRPr>
          </a:p>
        </p:txBody>
      </p:sp>
      <p:sp>
        <p:nvSpPr>
          <p:cNvPr id="9"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371605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11" name="Straight Connector 10"/>
          <p:cNvCxnSpPr/>
          <p:nvPr/>
        </p:nvCxnSpPr>
        <p:spPr>
          <a:xfrm>
            <a:off x="3048000" y="685800"/>
            <a:ext cx="6096000" cy="0"/>
          </a:xfrm>
          <a:prstGeom prst="line">
            <a:avLst/>
          </a:prstGeom>
          <a:ln w="22225">
            <a:gradFill flip="none" rotWithShape="1">
              <a:gsLst>
                <a:gs pos="0">
                  <a:schemeClr val="tx2"/>
                </a:gs>
                <a:gs pos="50000">
                  <a:schemeClr val="accent1">
                    <a:lumMod val="75000"/>
                  </a:schemeClr>
                </a:gs>
                <a:gs pos="100000">
                  <a:schemeClr val="tx2"/>
                </a:gs>
              </a:gsLst>
              <a:lin ang="0" scaled="1"/>
              <a:tileRect/>
            </a:gra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0"/>
          </p:nvPr>
        </p:nvSpPr>
        <p:spPr/>
        <p:txBody>
          <a:bodyPr/>
          <a:lstStyle>
            <a:lvl1pPr>
              <a:defRPr smtClean="0"/>
            </a:lvl1pPr>
          </a:lstStyle>
          <a:p>
            <a:pPr>
              <a:defRPr/>
            </a:pPr>
            <a:fld id="{878D3180-0E48-498A-B4FF-0850038EDA5D}" type="datetime1">
              <a:rPr lang="en-US" smtClean="0">
                <a:solidFill>
                  <a:prstClr val="black">
                    <a:tint val="75000"/>
                  </a:prstClr>
                </a:solidFill>
              </a:rPr>
              <a:t>9/8/2019</a:t>
            </a:fld>
            <a:endParaRPr lang="en-US" dirty="0">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3A18708-AD6B-4EBD-A7A3-266A7DC5FDEB}" type="slidenum">
              <a:rPr lang="en-US" smtClean="0">
                <a:solidFill>
                  <a:prstClr val="black">
                    <a:tint val="75000"/>
                  </a:prstClr>
                </a:solidFill>
              </a:rPr>
              <a:pPr>
                <a:defRPr/>
              </a:pPr>
              <a:t>‹#›</a:t>
            </a:fld>
            <a:endParaRPr lang="en-US" dirty="0">
              <a:solidFill>
                <a:prstClr val="black">
                  <a:tint val="75000"/>
                </a:prstClr>
              </a:solidFill>
            </a:endParaRPr>
          </a:p>
        </p:txBody>
      </p:sp>
      <p:sp>
        <p:nvSpPr>
          <p:cNvPr id="12" name="Footer Placeholder 4"/>
          <p:cNvSpPr>
            <a:spLocks noGrp="1"/>
          </p:cNvSpPr>
          <p:nvPr>
            <p:ph type="ftr" sz="quarter" idx="1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3843232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7" name="Straight Connector 6"/>
          <p:cNvCxnSpPr/>
          <p:nvPr/>
        </p:nvCxnSpPr>
        <p:spPr>
          <a:xfrm>
            <a:off x="3048000" y="685800"/>
            <a:ext cx="6096000" cy="0"/>
          </a:xfrm>
          <a:prstGeom prst="line">
            <a:avLst/>
          </a:prstGeom>
          <a:ln w="22225">
            <a:gradFill flip="none" rotWithShape="1">
              <a:gsLst>
                <a:gs pos="0">
                  <a:schemeClr val="tx2"/>
                </a:gs>
                <a:gs pos="50000">
                  <a:schemeClr val="accent1">
                    <a:lumMod val="75000"/>
                  </a:schemeClr>
                </a:gs>
                <a:gs pos="100000">
                  <a:schemeClr val="tx2"/>
                </a:gs>
              </a:gsLst>
              <a:lin ang="0" scaled="1"/>
              <a:tileRect/>
            </a:gra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smtClean="0"/>
            </a:lvl1pPr>
          </a:lstStyle>
          <a:p>
            <a:pPr>
              <a:defRPr/>
            </a:pPr>
            <a:fld id="{8CA58B05-8632-4572-A52D-02901919789C}" type="datetime1">
              <a:rPr lang="en-US" smtClean="0">
                <a:solidFill>
                  <a:prstClr val="black">
                    <a:tint val="75000"/>
                  </a:prstClr>
                </a:solidFill>
              </a:rPr>
              <a:t>9/8/2019</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FB2E2E-CEDD-42C0-B032-DEBBA473BEBC}"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174941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AB8316-1AA6-463A-BDA9-040F99D3A763}" type="datetime1">
              <a:rPr lang="en-US" smtClean="0">
                <a:solidFill>
                  <a:prstClr val="black">
                    <a:tint val="75000"/>
                  </a:prstClr>
                </a:solidFill>
              </a:rPr>
              <a:t>9/8/2019</a:t>
            </a:fld>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B984B3F-8902-4F67-ABD7-184090371A8E}" type="slidenum">
              <a:rPr lang="en-US" smtClean="0">
                <a:solidFill>
                  <a:prstClr val="black">
                    <a:tint val="75000"/>
                  </a:prstClr>
                </a:solidFill>
              </a:rPr>
              <a:pPr>
                <a:defRPr/>
              </a:pPr>
              <a:t>‹#›</a:t>
            </a:fld>
            <a:endParaRPr lang="en-US" dirty="0">
              <a:solidFill>
                <a:prstClr val="black">
                  <a:tint val="75000"/>
                </a:prstClr>
              </a:solidFill>
            </a:endParaRPr>
          </a:p>
        </p:txBody>
      </p:sp>
      <p:cxnSp>
        <p:nvCxnSpPr>
          <p:cNvPr id="5" name="Straight Connector 4"/>
          <p:cNvCxnSpPr/>
          <p:nvPr userDrawn="1"/>
        </p:nvCxnSpPr>
        <p:spPr>
          <a:xfrm>
            <a:off x="3048000" y="685800"/>
            <a:ext cx="6096000" cy="0"/>
          </a:xfrm>
          <a:prstGeom prst="line">
            <a:avLst/>
          </a:prstGeom>
          <a:ln w="22225">
            <a:gradFill flip="none" rotWithShape="1">
              <a:gsLst>
                <a:gs pos="0">
                  <a:schemeClr val="tx2"/>
                </a:gs>
                <a:gs pos="50000">
                  <a:schemeClr val="accent1">
                    <a:lumMod val="75000"/>
                  </a:schemeClr>
                </a:gs>
                <a:gs pos="100000">
                  <a:schemeClr val="tx2"/>
                </a:gs>
              </a:gsLst>
              <a:lin ang="0" scaled="1"/>
              <a:tileRect/>
            </a:gradFill>
          </a:ln>
        </p:spPr>
        <p:style>
          <a:lnRef idx="1">
            <a:schemeClr val="dk1"/>
          </a:lnRef>
          <a:fillRef idx="0">
            <a:schemeClr val="dk1"/>
          </a:fillRef>
          <a:effectRef idx="0">
            <a:schemeClr val="dk1"/>
          </a:effectRef>
          <a:fontRef idx="minor">
            <a:schemeClr val="tx1"/>
          </a:fontRef>
        </p:style>
      </p:cxnSp>
      <p:sp>
        <p:nvSpPr>
          <p:cNvPr id="6"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102297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623559-A936-4940-9E21-6B152C3ACFB2}" type="datetime1">
              <a:rPr lang="en-US" smtClean="0">
                <a:solidFill>
                  <a:prstClr val="black">
                    <a:tint val="75000"/>
                  </a:prstClr>
                </a:solidFill>
              </a:rPr>
              <a:t>9/8/2019</a:t>
            </a:fld>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BBC19A-F4A2-40CF-98DB-1EB6BE48D803}"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112376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C02B6F-99E3-41C0-B6F1-EDEEBADFC069}" type="datetime1">
              <a:rPr lang="en-US" smtClean="0">
                <a:solidFill>
                  <a:prstClr val="black">
                    <a:tint val="75000"/>
                  </a:prstClr>
                </a:solidFill>
              </a:rPr>
              <a:t>9/8/2019</a:t>
            </a:fld>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62CA12-A90A-43A6-B2E7-93EBD49DC914}"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Tree>
    <p:extLst>
      <p:ext uri="{BB962C8B-B14F-4D97-AF65-F5344CB8AC3E}">
        <p14:creationId xmlns:p14="http://schemas.microsoft.com/office/powerpoint/2010/main" val="215948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12192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09600" y="104811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6123859-C3EF-4151-BCB2-F1CD17C53D43}" type="datetime1">
              <a:rPr lang="en-US" smtClean="0">
                <a:solidFill>
                  <a:prstClr val="black">
                    <a:tint val="75000"/>
                  </a:prstClr>
                </a:solidFill>
              </a:rPr>
              <a:t>9/8/2019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4064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Office of Safety, Infrastructure &amp; Operations</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119A151-A610-4C5F-A4AC-48579076AEB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5792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1" fontAlgn="base" hangingPunct="1">
        <a:spcBef>
          <a:spcPct val="0"/>
        </a:spcBef>
        <a:spcAft>
          <a:spcPct val="0"/>
        </a:spcAft>
        <a:defRPr sz="2800" kern="1200" cap="small" baseline="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Calibri" pitchFamily="34" charset="0"/>
        </a:defRPr>
      </a:lvl2pPr>
      <a:lvl3pPr algn="ctr" rtl="0" eaLnBrk="1" fontAlgn="base" hangingPunct="1">
        <a:spcBef>
          <a:spcPct val="0"/>
        </a:spcBef>
        <a:spcAft>
          <a:spcPct val="0"/>
        </a:spcAft>
        <a:defRPr sz="2800">
          <a:solidFill>
            <a:schemeClr val="tx1"/>
          </a:solidFill>
          <a:latin typeface="Calibri" pitchFamily="34" charset="0"/>
        </a:defRPr>
      </a:lvl3pPr>
      <a:lvl4pPr algn="ctr" rtl="0" eaLnBrk="1" fontAlgn="base" hangingPunct="1">
        <a:spcBef>
          <a:spcPct val="0"/>
        </a:spcBef>
        <a:spcAft>
          <a:spcPct val="0"/>
        </a:spcAft>
        <a:defRPr sz="2800">
          <a:solidFill>
            <a:schemeClr val="tx1"/>
          </a:solidFill>
          <a:latin typeface="Calibri" pitchFamily="34" charset="0"/>
        </a:defRPr>
      </a:lvl4pPr>
      <a:lvl5pPr algn="ctr" rtl="0" eaLnBrk="1" fontAlgn="base" hangingPunct="1">
        <a:spcBef>
          <a:spcPct val="0"/>
        </a:spcBef>
        <a:spcAft>
          <a:spcPct val="0"/>
        </a:spcAft>
        <a:defRPr sz="28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5"/>
          <p:cNvSpPr>
            <a:spLocks noGrp="1"/>
          </p:cNvSpPr>
          <p:nvPr>
            <p:ph type="ctrTitle"/>
          </p:nvPr>
        </p:nvSpPr>
        <p:spPr>
          <a:xfrm>
            <a:off x="2805332" y="2938252"/>
            <a:ext cx="6713621" cy="936625"/>
          </a:xfrm>
        </p:spPr>
        <p:txBody>
          <a:bodyPr/>
          <a:lstStyle/>
          <a:p>
            <a:r>
              <a:rPr lang="en-US" sz="4800" dirty="0"/>
              <a:t>2019 National Cleanup Workshop</a:t>
            </a:r>
          </a:p>
        </p:txBody>
      </p:sp>
      <p:sp>
        <p:nvSpPr>
          <p:cNvPr id="2" name="Subtitle 1"/>
          <p:cNvSpPr>
            <a:spLocks noGrp="1"/>
          </p:cNvSpPr>
          <p:nvPr>
            <p:ph type="subTitle" idx="1"/>
          </p:nvPr>
        </p:nvSpPr>
        <p:spPr>
          <a:xfrm>
            <a:off x="2128830" y="4755010"/>
            <a:ext cx="4633795" cy="1111512"/>
          </a:xfrm>
        </p:spPr>
        <p:txBody>
          <a:bodyPr/>
          <a:lstStyle/>
          <a:p>
            <a:r>
              <a:rPr lang="en-US" sz="1800" dirty="0"/>
              <a:t>Jim McConnell</a:t>
            </a:r>
          </a:p>
          <a:p>
            <a:r>
              <a:rPr lang="en-US" sz="1800" dirty="0"/>
              <a:t>Associate Administrator for</a:t>
            </a:r>
          </a:p>
          <a:p>
            <a:r>
              <a:rPr lang="en-US" sz="1800" dirty="0"/>
              <a:t>Safety, Infrastructure, and Operations</a:t>
            </a:r>
          </a:p>
          <a:p>
            <a:r>
              <a:rPr lang="en-US" sz="1800" dirty="0">
                <a:solidFill>
                  <a:schemeClr val="bg1">
                    <a:lumMod val="50000"/>
                  </a:schemeClr>
                </a:solidFill>
              </a:rPr>
              <a:t>National Nuclear Security Administration</a:t>
            </a:r>
          </a:p>
          <a:p>
            <a:r>
              <a:rPr lang="en-US" sz="1800" dirty="0">
                <a:solidFill>
                  <a:schemeClr val="bg1">
                    <a:lumMod val="50000"/>
                  </a:schemeClr>
                </a:solidFill>
              </a:rPr>
              <a:t>September 12, 2019</a:t>
            </a:r>
          </a:p>
        </p:txBody>
      </p:sp>
    </p:spTree>
    <p:extLst>
      <p:ext uri="{BB962C8B-B14F-4D97-AF65-F5344CB8AC3E}">
        <p14:creationId xmlns:p14="http://schemas.microsoft.com/office/powerpoint/2010/main" val="544628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rcRect l="-4148" t="-1793" r="4148" b="16271"/>
          <a:stretch/>
        </p:blipFill>
        <p:spPr bwMode="auto">
          <a:xfrm flipH="1">
            <a:off x="1803400" y="1226100"/>
            <a:ext cx="2199559" cy="1450107"/>
          </a:xfrm>
          <a:prstGeom prst="rect">
            <a:avLst/>
          </a:prstGeom>
          <a:noFill/>
          <a:ln w="9525">
            <a:noFill/>
            <a:miter lim="800000"/>
            <a:headEnd/>
            <a:tailEnd/>
          </a:ln>
        </p:spPr>
      </p:pic>
      <p:pic>
        <p:nvPicPr>
          <p:cNvPr id="1026" name="Picture 1" descr="image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0086" y="3124875"/>
            <a:ext cx="2121243" cy="159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48499" y="0"/>
            <a:ext cx="9144000" cy="838200"/>
          </a:xfrm>
        </p:spPr>
        <p:txBody>
          <a:bodyPr/>
          <a:lstStyle/>
          <a:p>
            <a:r>
              <a:rPr lang="en-US" dirty="0"/>
              <a:t>New Authority</a:t>
            </a:r>
          </a:p>
        </p:txBody>
      </p:sp>
      <p:sp>
        <p:nvSpPr>
          <p:cNvPr id="5" name="Slide Number Placeholder 4"/>
          <p:cNvSpPr>
            <a:spLocks noGrp="1"/>
          </p:cNvSpPr>
          <p:nvPr>
            <p:ph type="sldNum" sz="quarter" idx="12"/>
          </p:nvPr>
        </p:nvSpPr>
        <p:spPr/>
        <p:txBody>
          <a:bodyPr/>
          <a:lstStyle/>
          <a:p>
            <a:pPr>
              <a:defRPr/>
            </a:pPr>
            <a:fld id="{6C1C5A47-BFF3-457B-99AE-A669C883BC82}" type="slidenum">
              <a:rPr lang="en-US" smtClean="0">
                <a:solidFill>
                  <a:prstClr val="black">
                    <a:tint val="75000"/>
                  </a:prstClr>
                </a:solidFill>
              </a:rPr>
              <a:pPr>
                <a:defRPr/>
              </a:pPr>
              <a:t>10</a:t>
            </a:fld>
            <a:endParaRPr lang="en-US" dirty="0">
              <a:solidFill>
                <a:prstClr val="black">
                  <a:tint val="75000"/>
                </a:prstClr>
              </a:solidFill>
            </a:endParaRPr>
          </a:p>
        </p:txBody>
      </p:sp>
      <p:sp>
        <p:nvSpPr>
          <p:cNvPr id="8" name="TextBox 7"/>
          <p:cNvSpPr txBox="1"/>
          <p:nvPr/>
        </p:nvSpPr>
        <p:spPr>
          <a:xfrm>
            <a:off x="3332333" y="687271"/>
            <a:ext cx="5376333" cy="430887"/>
          </a:xfrm>
          <a:prstGeom prst="rect">
            <a:avLst/>
          </a:prstGeom>
          <a:noFill/>
        </p:spPr>
        <p:txBody>
          <a:bodyPr wrap="square" rtlCol="0">
            <a:spAutoFit/>
          </a:bodyPr>
          <a:lstStyle/>
          <a:p>
            <a:pPr algn="ctr"/>
            <a:r>
              <a:rPr lang="en-US" sz="2200" dirty="0"/>
              <a:t>PROCESS-CONTAMINATED DISPOSITION</a:t>
            </a:r>
          </a:p>
        </p:txBody>
      </p:sp>
      <p:sp>
        <p:nvSpPr>
          <p:cNvPr id="6" name="Rectangle 5"/>
          <p:cNvSpPr/>
          <p:nvPr/>
        </p:nvSpPr>
        <p:spPr>
          <a:xfrm>
            <a:off x="2386286" y="5273890"/>
            <a:ext cx="7481495" cy="1415946"/>
          </a:xfrm>
          <a:prstGeom prst="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600" dirty="0">
                <a:solidFill>
                  <a:schemeClr val="bg1"/>
                </a:solidFill>
              </a:rPr>
              <a:t>In FY 2018, NNSA received authority to disposition process-contaminated facilities  under $50M to help:</a:t>
            </a:r>
          </a:p>
          <a:p>
            <a:pPr marL="628650" lvl="1" indent="-171450">
              <a:buFont typeface="Arial" panose="020B0604020202020204" pitchFamily="34" charset="0"/>
              <a:buChar char="•"/>
              <a:defRPr/>
            </a:pPr>
            <a:r>
              <a:rPr lang="en-US" sz="1600" dirty="0">
                <a:solidFill>
                  <a:schemeClr val="bg1"/>
                </a:solidFill>
              </a:rPr>
              <a:t>Reduce risk to mission by disposing of small excess facilities near mission work </a:t>
            </a:r>
          </a:p>
          <a:p>
            <a:pPr marL="628650" lvl="1" indent="-171450">
              <a:buFont typeface="Arial" panose="020B0604020202020204" pitchFamily="34" charset="0"/>
              <a:buChar char="•"/>
              <a:defRPr/>
            </a:pPr>
            <a:r>
              <a:rPr lang="en-US" sz="1600" dirty="0">
                <a:solidFill>
                  <a:schemeClr val="bg1"/>
                </a:solidFill>
              </a:rPr>
              <a:t>Freeing up prime real estate for NNSA to build new facilities on</a:t>
            </a:r>
          </a:p>
          <a:p>
            <a:pPr marL="171450" indent="-171450">
              <a:buFont typeface="Arial" panose="020B0604020202020204" pitchFamily="34" charset="0"/>
              <a:buChar char="•"/>
              <a:defRPr/>
            </a:pPr>
            <a:r>
              <a:rPr lang="en-US" sz="1600" dirty="0">
                <a:solidFill>
                  <a:schemeClr val="bg1"/>
                </a:solidFill>
              </a:rPr>
              <a:t>Most of these disposition projects are in the $2M to $3M range</a:t>
            </a:r>
          </a:p>
        </p:txBody>
      </p:sp>
      <p:pic>
        <p:nvPicPr>
          <p:cNvPr id="85" name="Picture 8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0087" y="1252335"/>
            <a:ext cx="2013544" cy="1429326"/>
          </a:xfrm>
          <a:prstGeom prst="rect">
            <a:avLst/>
          </a:prstGeom>
        </p:spPr>
      </p:pic>
      <p:pic>
        <p:nvPicPr>
          <p:cNvPr id="86" name="Picture 8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9346" y="1261053"/>
            <a:ext cx="2035166" cy="1416116"/>
          </a:xfrm>
          <a:prstGeom prst="rect">
            <a:avLst/>
          </a:prstGeom>
        </p:spPr>
      </p:pic>
      <p:sp>
        <p:nvSpPr>
          <p:cNvPr id="88" name="Rectangle 87"/>
          <p:cNvSpPr/>
          <p:nvPr/>
        </p:nvSpPr>
        <p:spPr>
          <a:xfrm>
            <a:off x="6519960" y="2711121"/>
            <a:ext cx="3347820" cy="430887"/>
          </a:xfrm>
          <a:prstGeom prst="rect">
            <a:avLst/>
          </a:prstGeom>
        </p:spPr>
        <p:txBody>
          <a:bodyPr wrap="square">
            <a:spAutoFit/>
          </a:bodyPr>
          <a:lstStyle/>
          <a:p>
            <a:pPr algn="ctr"/>
            <a:r>
              <a:rPr lang="en-US" sz="2200" dirty="0"/>
              <a:t>Y-12 9720-24 Demolition</a:t>
            </a:r>
          </a:p>
        </p:txBody>
      </p:sp>
      <p:pic>
        <p:nvPicPr>
          <p:cNvPr id="95" name="Picture 94"/>
          <p:cNvPicPr>
            <a:picLocks noChangeAspect="1"/>
          </p:cNvPicPr>
          <p:nvPr/>
        </p:nvPicPr>
        <p:blipFill rotWithShape="1">
          <a:blip r:embed="rId7" cstate="screen">
            <a:extLst>
              <a:ext uri="{28A0092B-C50C-407E-A947-70E740481C1C}">
                <a14:useLocalDpi xmlns:a14="http://schemas.microsoft.com/office/drawing/2010/main"/>
              </a:ext>
            </a:extLst>
          </a:blip>
          <a:srcRect l="17500" t="10064" r="5000" b="9679"/>
          <a:stretch/>
        </p:blipFill>
        <p:spPr>
          <a:xfrm>
            <a:off x="3898956" y="3145160"/>
            <a:ext cx="2182965" cy="1589359"/>
          </a:xfrm>
          <a:prstGeom prst="rect">
            <a:avLst/>
          </a:prstGeom>
        </p:spPr>
      </p:pic>
      <p:pic>
        <p:nvPicPr>
          <p:cNvPr id="97" name="Picture 96"/>
          <p:cNvPicPr>
            <a:picLocks noChangeAspect="1"/>
          </p:cNvPicPr>
          <p:nvPr/>
        </p:nvPicPr>
        <p:blipFill rotWithShape="1">
          <a:blip r:embed="rId8" cstate="screen">
            <a:extLst>
              <a:ext uri="{28A0092B-C50C-407E-A947-70E740481C1C}">
                <a14:useLocalDpi xmlns:a14="http://schemas.microsoft.com/office/drawing/2010/main"/>
              </a:ext>
            </a:extLst>
          </a:blip>
          <a:srcRect l="17666" t="11353" r="8334" b="7449"/>
          <a:stretch/>
        </p:blipFill>
        <p:spPr>
          <a:xfrm>
            <a:off x="1832854" y="3137373"/>
            <a:ext cx="2027653" cy="1583257"/>
          </a:xfrm>
          <a:prstGeom prst="rect">
            <a:avLst/>
          </a:prstGeom>
        </p:spPr>
      </p:pic>
      <p:sp>
        <p:nvSpPr>
          <p:cNvPr id="99" name="TextBox 98"/>
          <p:cNvSpPr txBox="1"/>
          <p:nvPr/>
        </p:nvSpPr>
        <p:spPr>
          <a:xfrm>
            <a:off x="1742313" y="4440101"/>
            <a:ext cx="876526"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Before</a:t>
            </a:r>
          </a:p>
        </p:txBody>
      </p:sp>
      <p:sp>
        <p:nvSpPr>
          <p:cNvPr id="100" name="TextBox 99"/>
          <p:cNvSpPr txBox="1"/>
          <p:nvPr/>
        </p:nvSpPr>
        <p:spPr>
          <a:xfrm>
            <a:off x="1866775" y="2344670"/>
            <a:ext cx="703844"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Before</a:t>
            </a:r>
          </a:p>
        </p:txBody>
      </p:sp>
      <p:sp>
        <p:nvSpPr>
          <p:cNvPr id="101" name="TextBox 100"/>
          <p:cNvSpPr txBox="1"/>
          <p:nvPr/>
        </p:nvSpPr>
        <p:spPr>
          <a:xfrm>
            <a:off x="3831954" y="4441430"/>
            <a:ext cx="634344"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After</a:t>
            </a:r>
          </a:p>
        </p:txBody>
      </p:sp>
      <p:sp>
        <p:nvSpPr>
          <p:cNvPr id="103" name="Rectangle 102"/>
          <p:cNvSpPr/>
          <p:nvPr/>
        </p:nvSpPr>
        <p:spPr>
          <a:xfrm>
            <a:off x="2693046" y="4715810"/>
            <a:ext cx="2412375" cy="430887"/>
          </a:xfrm>
          <a:prstGeom prst="rect">
            <a:avLst/>
          </a:prstGeom>
        </p:spPr>
        <p:txBody>
          <a:bodyPr wrap="square">
            <a:spAutoFit/>
          </a:bodyPr>
          <a:lstStyle/>
          <a:p>
            <a:pPr algn="ctr"/>
            <a:r>
              <a:rPr lang="en-US" sz="2200" dirty="0"/>
              <a:t>LANL TA-16-0280</a:t>
            </a:r>
          </a:p>
        </p:txBody>
      </p:sp>
      <p:sp>
        <p:nvSpPr>
          <p:cNvPr id="105" name="TextBox 104"/>
          <p:cNvSpPr txBox="1"/>
          <p:nvPr/>
        </p:nvSpPr>
        <p:spPr>
          <a:xfrm>
            <a:off x="6378609" y="4571159"/>
            <a:ext cx="885169"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July 2019</a:t>
            </a:r>
          </a:p>
        </p:txBody>
      </p:sp>
      <p:pic>
        <p:nvPicPr>
          <p:cNvPr id="108" name="Picture 1" descr="image001"/>
          <p:cNvPicPr>
            <a:picLocks noChangeAspect="1" noChangeArrowheads="1"/>
          </p:cNvPicPr>
          <p:nvPr/>
        </p:nvPicPr>
        <p:blipFill rotWithShape="1">
          <a:blip r:embed="rId9">
            <a:extLst>
              <a:ext uri="{28A0092B-C50C-407E-A947-70E740481C1C}">
                <a14:useLocalDpi xmlns:a14="http://schemas.microsoft.com/office/drawing/2010/main"/>
              </a:ext>
            </a:extLst>
          </a:blip>
          <a:srcRect l="3229" t="15417" r="51771" b="40139"/>
          <a:stretch/>
        </p:blipFill>
        <p:spPr bwMode="auto">
          <a:xfrm>
            <a:off x="6203251" y="3137374"/>
            <a:ext cx="2051970" cy="159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Box 109"/>
          <p:cNvSpPr txBox="1"/>
          <p:nvPr/>
        </p:nvSpPr>
        <p:spPr>
          <a:xfrm>
            <a:off x="6178219" y="4454199"/>
            <a:ext cx="683482"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Before</a:t>
            </a:r>
          </a:p>
        </p:txBody>
      </p:sp>
      <p:sp>
        <p:nvSpPr>
          <p:cNvPr id="111" name="TextBox 110"/>
          <p:cNvSpPr txBox="1"/>
          <p:nvPr/>
        </p:nvSpPr>
        <p:spPr>
          <a:xfrm>
            <a:off x="8146460" y="4472908"/>
            <a:ext cx="781011"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After</a:t>
            </a:r>
          </a:p>
        </p:txBody>
      </p:sp>
      <p:sp>
        <p:nvSpPr>
          <p:cNvPr id="112" name="Rectangle 111"/>
          <p:cNvSpPr/>
          <p:nvPr/>
        </p:nvSpPr>
        <p:spPr>
          <a:xfrm>
            <a:off x="7272441" y="4694368"/>
            <a:ext cx="2140714" cy="430887"/>
          </a:xfrm>
          <a:prstGeom prst="rect">
            <a:avLst/>
          </a:prstGeom>
        </p:spPr>
        <p:txBody>
          <a:bodyPr wrap="none">
            <a:spAutoFit/>
          </a:bodyPr>
          <a:lstStyle/>
          <a:p>
            <a:r>
              <a:rPr lang="en-US" sz="2200" dirty="0"/>
              <a:t>LANL TA-46-0001</a:t>
            </a:r>
          </a:p>
        </p:txBody>
      </p:sp>
      <p:sp>
        <p:nvSpPr>
          <p:cNvPr id="114" name="TextBox 113"/>
          <p:cNvSpPr txBox="1"/>
          <p:nvPr/>
        </p:nvSpPr>
        <p:spPr>
          <a:xfrm>
            <a:off x="6229346" y="2381271"/>
            <a:ext cx="691848"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Before</a:t>
            </a:r>
          </a:p>
        </p:txBody>
      </p:sp>
      <p:sp>
        <p:nvSpPr>
          <p:cNvPr id="115" name="TextBox 114"/>
          <p:cNvSpPr txBox="1"/>
          <p:nvPr/>
        </p:nvSpPr>
        <p:spPr>
          <a:xfrm>
            <a:off x="8305421" y="2406840"/>
            <a:ext cx="648751"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After</a:t>
            </a:r>
          </a:p>
        </p:txBody>
      </p:sp>
      <p:pic>
        <p:nvPicPr>
          <p:cNvPr id="116" name="Content Placeholder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3945736" y="1252335"/>
            <a:ext cx="2136185" cy="1424835"/>
          </a:xfrm>
          <a:prstGeom prst="rect">
            <a:avLst/>
          </a:prstGeom>
          <a:noFill/>
          <a:ln w="9525">
            <a:noFill/>
            <a:miter lim="800000"/>
            <a:headEnd/>
            <a:tailEnd/>
          </a:ln>
        </p:spPr>
      </p:pic>
      <p:sp>
        <p:nvSpPr>
          <p:cNvPr id="118" name="Rectangle 117"/>
          <p:cNvSpPr/>
          <p:nvPr/>
        </p:nvSpPr>
        <p:spPr>
          <a:xfrm>
            <a:off x="2386287" y="2668451"/>
            <a:ext cx="3025337" cy="430887"/>
          </a:xfrm>
          <a:prstGeom prst="rect">
            <a:avLst/>
          </a:prstGeom>
        </p:spPr>
        <p:txBody>
          <a:bodyPr wrap="square">
            <a:spAutoFit/>
          </a:bodyPr>
          <a:lstStyle/>
          <a:p>
            <a:r>
              <a:rPr lang="en-US" sz="2200" dirty="0">
                <a:cs typeface="Arial" panose="020B0604020202020204" pitchFamily="34" charset="0"/>
              </a:rPr>
              <a:t>Y-12 Building 9404-20</a:t>
            </a:r>
            <a:endParaRPr lang="en-US" sz="2200" dirty="0">
              <a:solidFill>
                <a:schemeClr val="accent1"/>
              </a:solidFill>
            </a:endParaRPr>
          </a:p>
        </p:txBody>
      </p:sp>
      <p:sp>
        <p:nvSpPr>
          <p:cNvPr id="119" name="TextBox 118"/>
          <p:cNvSpPr txBox="1"/>
          <p:nvPr/>
        </p:nvSpPr>
        <p:spPr>
          <a:xfrm>
            <a:off x="3900871" y="2344670"/>
            <a:ext cx="699101" cy="261610"/>
          </a:xfrm>
          <a:prstGeom prst="rect">
            <a:avLst/>
          </a:prstGeom>
          <a:noFill/>
          <a:ln>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100" b="1" dirty="0">
                <a:solidFill>
                  <a:schemeClr val="bg1"/>
                </a:solidFill>
                <a:latin typeface="+mj-lt"/>
                <a:cs typeface="Arial" panose="020B0604020202020204" pitchFamily="34" charset="0"/>
              </a:rPr>
              <a:t>After</a:t>
            </a:r>
          </a:p>
        </p:txBody>
      </p:sp>
    </p:spTree>
    <p:extLst>
      <p:ext uri="{BB962C8B-B14F-4D97-AF65-F5344CB8AC3E}">
        <p14:creationId xmlns:p14="http://schemas.microsoft.com/office/powerpoint/2010/main" val="3824768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Disposition Next Steps</a:t>
            </a:r>
          </a:p>
        </p:txBody>
      </p:sp>
      <p:sp>
        <p:nvSpPr>
          <p:cNvPr id="4" name="Content Placeholder 3"/>
          <p:cNvSpPr>
            <a:spLocks noGrp="1"/>
          </p:cNvSpPr>
          <p:nvPr>
            <p:ph sz="half" idx="2"/>
          </p:nvPr>
        </p:nvSpPr>
        <p:spPr>
          <a:xfrm>
            <a:off x="1778000" y="1217084"/>
            <a:ext cx="4851400" cy="5139267"/>
          </a:xfrm>
        </p:spPr>
        <p:txBody>
          <a:bodyPr/>
          <a:lstStyle/>
          <a:p>
            <a:pPr>
              <a:buFont typeface="Arial" panose="020B0604020202020204" pitchFamily="34" charset="0"/>
              <a:buChar char="•"/>
            </a:pPr>
            <a:r>
              <a:rPr lang="en-US" sz="2200" dirty="0"/>
              <a:t>Continue to stabilize and reduce risk at process-contaminated facilities until EM can address them</a:t>
            </a:r>
          </a:p>
          <a:p>
            <a:pPr>
              <a:buFont typeface="Arial" panose="020B0604020202020204" pitchFamily="34" charset="0"/>
              <a:buChar char="•"/>
            </a:pPr>
            <a:r>
              <a:rPr lang="en-US" sz="2200" dirty="0"/>
              <a:t>Current excess on NNSA Sites</a:t>
            </a:r>
          </a:p>
          <a:p>
            <a:pPr lvl="1">
              <a:buFont typeface="Arial" panose="020B0604020202020204" pitchFamily="34" charset="0"/>
              <a:buChar char="•"/>
            </a:pPr>
            <a:r>
              <a:rPr lang="en-US" sz="2200" dirty="0"/>
              <a:t>3.5M GSF</a:t>
            </a:r>
          </a:p>
          <a:p>
            <a:pPr lvl="1">
              <a:buFont typeface="Arial" panose="020B0604020202020204" pitchFamily="34" charset="0"/>
              <a:buChar char="•"/>
            </a:pPr>
            <a:r>
              <a:rPr lang="en-US" sz="2200" dirty="0"/>
              <a:t>384 assets</a:t>
            </a:r>
          </a:p>
          <a:p>
            <a:pPr lvl="1">
              <a:buFont typeface="Arial" panose="020B0604020202020204" pitchFamily="34" charset="0"/>
              <a:buChar char="•"/>
            </a:pPr>
            <a:r>
              <a:rPr lang="en-US" sz="2200" dirty="0"/>
              <a:t>84% GSF process-contaminated </a:t>
            </a:r>
          </a:p>
          <a:p>
            <a:pPr>
              <a:buFont typeface="Arial" panose="020B0604020202020204" pitchFamily="34" charset="0"/>
              <a:buChar char="•"/>
            </a:pPr>
            <a:r>
              <a:rPr lang="en-US" sz="2200" dirty="0"/>
              <a:t>Excess in the next 10 Years will add</a:t>
            </a:r>
          </a:p>
          <a:p>
            <a:pPr lvl="1">
              <a:buFont typeface="Arial" panose="020B0604020202020204" pitchFamily="34" charset="0"/>
              <a:buChar char="•"/>
            </a:pPr>
            <a:r>
              <a:rPr lang="en-US" sz="2200" dirty="0"/>
              <a:t>2.3M GSF</a:t>
            </a:r>
          </a:p>
          <a:p>
            <a:pPr lvl="1">
              <a:buFont typeface="Arial" panose="020B0604020202020204" pitchFamily="34" charset="0"/>
              <a:buChar char="•"/>
            </a:pPr>
            <a:r>
              <a:rPr lang="en-US" sz="2200" dirty="0"/>
              <a:t>413 facilities</a:t>
            </a:r>
          </a:p>
          <a:p>
            <a:pPr lvl="1">
              <a:buFont typeface="Arial" panose="020B0604020202020204" pitchFamily="34" charset="0"/>
              <a:buChar char="•"/>
            </a:pPr>
            <a:r>
              <a:rPr lang="en-US" sz="2200" dirty="0"/>
              <a:t>&gt;50% GSF process-contaminated</a:t>
            </a:r>
          </a:p>
          <a:p>
            <a:endParaRPr lang="en-US" dirty="0"/>
          </a:p>
        </p:txBody>
      </p:sp>
      <p:sp>
        <p:nvSpPr>
          <p:cNvPr id="5" name="Slide Number Placeholder 4"/>
          <p:cNvSpPr>
            <a:spLocks noGrp="1"/>
          </p:cNvSpPr>
          <p:nvPr>
            <p:ph type="sldNum" sz="quarter" idx="12"/>
          </p:nvPr>
        </p:nvSpPr>
        <p:spPr/>
        <p:txBody>
          <a:bodyPr/>
          <a:lstStyle/>
          <a:p>
            <a:pPr>
              <a:defRPr/>
            </a:pPr>
            <a:fld id="{C9D0A0B4-B8C7-40B5-AA3C-2AD147230F6E}" type="slidenum">
              <a:rPr lang="en-US" smtClean="0">
                <a:solidFill>
                  <a:prstClr val="black">
                    <a:tint val="75000"/>
                  </a:prstClr>
                </a:solidFill>
              </a:rPr>
              <a:pPr>
                <a:defRPr/>
              </a:pPr>
              <a:t>11</a:t>
            </a:fld>
            <a:endParaRPr lang="en-US" dirty="0">
              <a:solidFill>
                <a:prstClr val="black">
                  <a:tint val="75000"/>
                </a:prst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5949" y="1266904"/>
            <a:ext cx="3865199" cy="209110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1563" y="3549650"/>
            <a:ext cx="3889585" cy="2091109"/>
          </a:xfrm>
          <a:prstGeom prst="rect">
            <a:avLst/>
          </a:prstGeom>
        </p:spPr>
      </p:pic>
    </p:spTree>
    <p:extLst>
      <p:ext uri="{BB962C8B-B14F-4D97-AF65-F5344CB8AC3E}">
        <p14:creationId xmlns:p14="http://schemas.microsoft.com/office/powerpoint/2010/main" val="75380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Conclusion</a:t>
            </a:r>
          </a:p>
        </p:txBody>
      </p:sp>
      <p:sp>
        <p:nvSpPr>
          <p:cNvPr id="7" name="Content Placeholder 6"/>
          <p:cNvSpPr>
            <a:spLocks noGrp="1"/>
          </p:cNvSpPr>
          <p:nvPr>
            <p:ph idx="1"/>
          </p:nvPr>
        </p:nvSpPr>
        <p:spPr>
          <a:xfrm>
            <a:off x="1981200" y="1385170"/>
            <a:ext cx="8229600" cy="2664912"/>
          </a:xfrm>
        </p:spPr>
        <p:txBody>
          <a:bodyPr/>
          <a:lstStyle/>
          <a:p>
            <a:r>
              <a:rPr lang="en-US" dirty="0"/>
              <a:t>Data-Driven, Risk-informed Planning</a:t>
            </a:r>
          </a:p>
          <a:p>
            <a:r>
              <a:rPr lang="en-US" dirty="0"/>
              <a:t>Real World Changes</a:t>
            </a:r>
          </a:p>
          <a:p>
            <a:r>
              <a:rPr lang="en-US" dirty="0"/>
              <a:t>Increase in Resources, Support, and Authority</a:t>
            </a:r>
          </a:p>
          <a:p>
            <a:r>
              <a:rPr lang="en-US" dirty="0"/>
              <a:t>Continuous Improvement</a:t>
            </a:r>
          </a:p>
          <a:p>
            <a:r>
              <a:rPr lang="en-US" dirty="0"/>
              <a:t>Still More to Do</a:t>
            </a:r>
          </a:p>
        </p:txBody>
      </p:sp>
      <p:sp>
        <p:nvSpPr>
          <p:cNvPr id="5" name="Slide Number Placeholder 4"/>
          <p:cNvSpPr>
            <a:spLocks noGrp="1"/>
          </p:cNvSpPr>
          <p:nvPr>
            <p:ph type="sldNum" sz="quarter" idx="12"/>
          </p:nvPr>
        </p:nvSpPr>
        <p:spPr/>
        <p:txBody>
          <a:bodyPr/>
          <a:lstStyle/>
          <a:p>
            <a:pPr>
              <a:defRPr/>
            </a:pPr>
            <a:fld id="{C9D0A0B4-B8C7-40B5-AA3C-2AD147230F6E}" type="slidenum">
              <a:rPr lang="en-US" smtClean="0">
                <a:solidFill>
                  <a:prstClr val="black">
                    <a:tint val="75000"/>
                  </a:prstClr>
                </a:solidFill>
              </a:rPr>
              <a:pPr>
                <a:defRPr/>
              </a:pPr>
              <a:t>12</a:t>
            </a:fld>
            <a:endParaRPr lang="en-US" dirty="0">
              <a:solidFill>
                <a:prstClr val="black">
                  <a:tint val="75000"/>
                </a:prstClr>
              </a:solidFill>
            </a:endParaRPr>
          </a:p>
        </p:txBody>
      </p:sp>
      <p:sp>
        <p:nvSpPr>
          <p:cNvPr id="8" name="TextBox 7"/>
          <p:cNvSpPr txBox="1"/>
          <p:nvPr/>
        </p:nvSpPr>
        <p:spPr>
          <a:xfrm>
            <a:off x="1981201" y="4597052"/>
            <a:ext cx="8035447" cy="1077218"/>
          </a:xfrm>
          <a:prstGeom prst="rect">
            <a:avLst/>
          </a:prstGeom>
          <a:solidFill>
            <a:srgbClr val="5B9BD5"/>
          </a:solidFill>
        </p:spPr>
        <p:txBody>
          <a:bodyPr wrap="square" rtlCol="0">
            <a:spAutoFit/>
          </a:bodyPr>
          <a:lstStyle/>
          <a:p>
            <a:pPr algn="ctr"/>
            <a:r>
              <a:rPr lang="en-US" sz="3200" dirty="0"/>
              <a:t>We did not get into the situation overnight</a:t>
            </a:r>
          </a:p>
          <a:p>
            <a:pPr algn="ctr"/>
            <a:r>
              <a:rPr lang="en-US" sz="3200" dirty="0"/>
              <a:t>And we will not get out of it overnight.</a:t>
            </a:r>
          </a:p>
        </p:txBody>
      </p:sp>
    </p:spTree>
    <p:extLst>
      <p:ext uri="{BB962C8B-B14F-4D97-AF65-F5344CB8AC3E}">
        <p14:creationId xmlns:p14="http://schemas.microsoft.com/office/powerpoint/2010/main" val="2570246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Slide Number Placeholder 4"/>
          <p:cNvSpPr>
            <a:spLocks noGrp="1"/>
          </p:cNvSpPr>
          <p:nvPr>
            <p:ph type="sldNum" sz="quarter" idx="12"/>
          </p:nvPr>
        </p:nvSpPr>
        <p:spPr/>
        <p:txBody>
          <a:bodyPr/>
          <a:lstStyle/>
          <a:p>
            <a:pPr>
              <a:defRPr/>
            </a:pPr>
            <a:fld id="{6C1C5A47-BFF3-457B-99AE-A669C883BC82}" type="slidenum">
              <a:rPr lang="en-US" smtClean="0">
                <a:solidFill>
                  <a:prstClr val="black">
                    <a:tint val="75000"/>
                  </a:prstClr>
                </a:solidFill>
              </a:rPr>
              <a:pPr>
                <a:defRPr/>
              </a:pPr>
              <a:t>2</a:t>
            </a:fld>
            <a:endParaRPr lang="en-US" dirty="0">
              <a:solidFill>
                <a:prstClr val="black">
                  <a:tint val="75000"/>
                </a:prstClr>
              </a:solidFill>
            </a:endParaRPr>
          </a:p>
        </p:txBody>
      </p:sp>
      <p:pic>
        <p:nvPicPr>
          <p:cNvPr id="6" name="Picture 5" descr="C:\Users\kathryn.hewitt\AppData\Local\Microsoft\Windows\Temporary Internet Files\Content.Outlook\TO8MXKMT\2019 NA-50 Placemat FINAL rev.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4554" y="724647"/>
            <a:ext cx="7923951" cy="5692689"/>
          </a:xfrm>
          <a:prstGeom prst="rect">
            <a:avLst/>
          </a:prstGeom>
          <a:noFill/>
          <a:ln>
            <a:noFill/>
          </a:ln>
        </p:spPr>
      </p:pic>
    </p:spTree>
    <p:extLst>
      <p:ext uri="{BB962C8B-B14F-4D97-AF65-F5344CB8AC3E}">
        <p14:creationId xmlns:p14="http://schemas.microsoft.com/office/powerpoint/2010/main" val="3590843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85800"/>
          </a:xfrm>
        </p:spPr>
        <p:txBody>
          <a:bodyPr/>
          <a:lstStyle/>
          <a:p>
            <a:r>
              <a:rPr lang="en-US" dirty="0"/>
              <a:t>Infrastructure Revitalization Goal</a:t>
            </a:r>
          </a:p>
        </p:txBody>
      </p:sp>
      <p:sp>
        <p:nvSpPr>
          <p:cNvPr id="5" name="Slide Number Placeholder 4"/>
          <p:cNvSpPr>
            <a:spLocks noGrp="1"/>
          </p:cNvSpPr>
          <p:nvPr>
            <p:ph type="sldNum" sz="quarter" idx="12"/>
          </p:nvPr>
        </p:nvSpPr>
        <p:spPr/>
        <p:txBody>
          <a:bodyPr/>
          <a:lstStyle/>
          <a:p>
            <a:pPr>
              <a:defRPr/>
            </a:pPr>
            <a:fld id="{6C1C5A47-BFF3-457B-99AE-A669C883BC82}" type="slidenum">
              <a:rPr lang="en-US" smtClean="0"/>
              <a:pPr>
                <a:defRPr/>
              </a:pPr>
              <a:t>3</a:t>
            </a:fld>
            <a:endParaRPr lang="en-US" dirty="0"/>
          </a:p>
        </p:txBody>
      </p:sp>
      <p:sp>
        <p:nvSpPr>
          <p:cNvPr id="33" name="Content Placeholder 2"/>
          <p:cNvSpPr>
            <a:spLocks noGrp="1"/>
          </p:cNvSpPr>
          <p:nvPr>
            <p:ph idx="1"/>
          </p:nvPr>
        </p:nvSpPr>
        <p:spPr>
          <a:xfrm>
            <a:off x="1836550" y="2073276"/>
            <a:ext cx="4500617" cy="4556125"/>
          </a:xfrm>
        </p:spPr>
        <p:txBody>
          <a:bodyPr/>
          <a:lstStyle/>
          <a:p>
            <a:pPr>
              <a:spcBef>
                <a:spcPts val="0"/>
              </a:spcBef>
            </a:pPr>
            <a:r>
              <a:rPr lang="en-US" sz="1800" b="1" dirty="0"/>
              <a:t>Tools</a:t>
            </a:r>
          </a:p>
          <a:p>
            <a:pPr lvl="1">
              <a:spcBef>
                <a:spcPts val="0"/>
              </a:spcBef>
              <a:buFont typeface="Courier New" panose="02070309020205020404" pitchFamily="49" charset="0"/>
              <a:buChar char="o"/>
            </a:pPr>
            <a:r>
              <a:rPr lang="en-US" sz="1800" dirty="0"/>
              <a:t>BUILDER </a:t>
            </a:r>
          </a:p>
          <a:p>
            <a:pPr lvl="1">
              <a:spcBef>
                <a:spcPts val="0"/>
              </a:spcBef>
              <a:buFont typeface="Courier New" panose="02070309020205020404" pitchFamily="49" charset="0"/>
              <a:buChar char="o"/>
            </a:pPr>
            <a:r>
              <a:rPr lang="en-US" sz="1800" dirty="0"/>
              <a:t>Mission Dependency Index (MDI)</a:t>
            </a:r>
          </a:p>
          <a:p>
            <a:pPr lvl="1">
              <a:spcBef>
                <a:spcPts val="0"/>
              </a:spcBef>
              <a:buFont typeface="Courier New" panose="02070309020205020404" pitchFamily="49" charset="0"/>
              <a:buChar char="o"/>
            </a:pPr>
            <a:r>
              <a:rPr lang="en-US" sz="1800" dirty="0"/>
              <a:t>Enterprise Risk Management</a:t>
            </a:r>
          </a:p>
          <a:p>
            <a:pPr lvl="1">
              <a:spcBef>
                <a:spcPts val="0"/>
              </a:spcBef>
              <a:buFont typeface="Courier New" panose="02070309020205020404" pitchFamily="49" charset="0"/>
              <a:buChar char="o"/>
            </a:pPr>
            <a:r>
              <a:rPr lang="en-US" sz="1800" dirty="0"/>
              <a:t>Excess-Facility Risk Index</a:t>
            </a:r>
          </a:p>
          <a:p>
            <a:pPr lvl="1">
              <a:spcBef>
                <a:spcPts val="0"/>
              </a:spcBef>
              <a:buFont typeface="Courier New" panose="02070309020205020404" pitchFamily="49" charset="0"/>
              <a:buChar char="o"/>
            </a:pPr>
            <a:r>
              <a:rPr lang="en-US" sz="1800" dirty="0"/>
              <a:t>G2 Program Management System</a:t>
            </a:r>
          </a:p>
          <a:p>
            <a:pPr lvl="1">
              <a:spcBef>
                <a:spcPts val="0"/>
              </a:spcBef>
              <a:buFont typeface="Courier New" panose="02070309020205020404" pitchFamily="49" charset="0"/>
              <a:buChar char="o"/>
            </a:pPr>
            <a:r>
              <a:rPr lang="en-US" sz="1800" dirty="0"/>
              <a:t>Prioritization Methodologies</a:t>
            </a:r>
          </a:p>
          <a:p>
            <a:pPr>
              <a:spcBef>
                <a:spcPts val="0"/>
              </a:spcBef>
            </a:pPr>
            <a:endParaRPr lang="en-US" sz="1800" b="1" dirty="0"/>
          </a:p>
          <a:p>
            <a:pPr>
              <a:spcBef>
                <a:spcPts val="0"/>
              </a:spcBef>
            </a:pPr>
            <a:r>
              <a:rPr lang="en-US" sz="1800" b="1" dirty="0"/>
              <a:t>Planning</a:t>
            </a:r>
          </a:p>
          <a:p>
            <a:pPr lvl="1">
              <a:spcBef>
                <a:spcPts val="0"/>
              </a:spcBef>
              <a:buFont typeface="Courier New" panose="02070309020205020404" pitchFamily="49" charset="0"/>
              <a:buChar char="o"/>
            </a:pPr>
            <a:r>
              <a:rPr lang="en-US" sz="1800" dirty="0"/>
              <a:t>Strategic Integrated Roadmap</a:t>
            </a:r>
          </a:p>
          <a:p>
            <a:pPr lvl="1">
              <a:spcBef>
                <a:spcPts val="0"/>
              </a:spcBef>
              <a:buFont typeface="Courier New" panose="02070309020205020404" pitchFamily="49" charset="0"/>
              <a:buChar char="o"/>
            </a:pPr>
            <a:r>
              <a:rPr lang="en-US" sz="1800" dirty="0"/>
              <a:t>SSMP Chapter 4</a:t>
            </a:r>
          </a:p>
          <a:p>
            <a:pPr lvl="1">
              <a:spcBef>
                <a:spcPts val="0"/>
              </a:spcBef>
              <a:buFont typeface="Courier New" panose="02070309020205020404" pitchFamily="49" charset="0"/>
              <a:buChar char="o"/>
            </a:pPr>
            <a:r>
              <a:rPr lang="en-US" sz="1800" dirty="0"/>
              <a:t>Master Asset Plan (MAP)</a:t>
            </a:r>
          </a:p>
          <a:p>
            <a:pPr lvl="1">
              <a:spcBef>
                <a:spcPts val="0"/>
              </a:spcBef>
              <a:buFont typeface="Courier New" panose="02070309020205020404" pitchFamily="49" charset="0"/>
              <a:buChar char="o"/>
            </a:pPr>
            <a:r>
              <a:rPr lang="en-US" sz="1800" dirty="0"/>
              <a:t>Deep Dives</a:t>
            </a:r>
          </a:p>
          <a:p>
            <a:pPr lvl="1">
              <a:spcBef>
                <a:spcPts val="0"/>
              </a:spcBef>
              <a:buFont typeface="Courier New" panose="02070309020205020404" pitchFamily="49" charset="0"/>
              <a:buChar char="o"/>
            </a:pPr>
            <a:r>
              <a:rPr lang="en-US" sz="1800" dirty="0" err="1"/>
              <a:t>CapAx</a:t>
            </a:r>
            <a:endParaRPr lang="en-US" sz="1800" dirty="0"/>
          </a:p>
          <a:p>
            <a:pPr lvl="1">
              <a:spcBef>
                <a:spcPts val="0"/>
              </a:spcBef>
              <a:buFont typeface="Courier New" panose="02070309020205020404" pitchFamily="49" charset="0"/>
              <a:buChar char="o"/>
            </a:pPr>
            <a:r>
              <a:rPr lang="en-US" sz="1800" dirty="0"/>
              <a:t>Area Plans</a:t>
            </a:r>
          </a:p>
          <a:p>
            <a:pPr lvl="1">
              <a:spcBef>
                <a:spcPts val="0"/>
              </a:spcBef>
              <a:buFont typeface="Courier New" panose="02070309020205020404" pitchFamily="49" charset="0"/>
              <a:buChar char="o"/>
            </a:pPr>
            <a:r>
              <a:rPr lang="en-US" sz="1800" dirty="0"/>
              <a:t>Disposition Strategic Plan</a:t>
            </a:r>
          </a:p>
          <a:p>
            <a:pPr lvl="1">
              <a:spcBef>
                <a:spcPts val="0"/>
              </a:spcBef>
            </a:pPr>
            <a:endParaRPr lang="en-US" sz="1800" dirty="0"/>
          </a:p>
        </p:txBody>
      </p:sp>
      <p:sp>
        <p:nvSpPr>
          <p:cNvPr id="34" name="Rectangle 33"/>
          <p:cNvSpPr/>
          <p:nvPr/>
        </p:nvSpPr>
        <p:spPr>
          <a:xfrm>
            <a:off x="1524000" y="838200"/>
            <a:ext cx="9144000" cy="990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p:cNvSpPr txBox="1">
            <a:spLocks/>
          </p:cNvSpPr>
          <p:nvPr/>
        </p:nvSpPr>
        <p:spPr bwMode="auto">
          <a:xfrm>
            <a:off x="1828801" y="709445"/>
            <a:ext cx="8628793" cy="113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000" dirty="0">
              <a:solidFill>
                <a:schemeClr val="bg1"/>
              </a:solidFill>
            </a:endParaRPr>
          </a:p>
          <a:p>
            <a:pPr marL="0" indent="0">
              <a:spcBef>
                <a:spcPts val="0"/>
              </a:spcBef>
              <a:buNone/>
            </a:pPr>
            <a:endParaRPr lang="en-US" sz="1000" dirty="0">
              <a:solidFill>
                <a:schemeClr val="bg1"/>
              </a:solidFill>
            </a:endParaRPr>
          </a:p>
          <a:p>
            <a:pPr marL="0" indent="0">
              <a:spcBef>
                <a:spcPts val="0"/>
              </a:spcBef>
              <a:buNone/>
            </a:pPr>
            <a:r>
              <a:rPr lang="en-US" sz="1800" dirty="0">
                <a:solidFill>
                  <a:schemeClr val="bg1"/>
                </a:solidFill>
              </a:rPr>
              <a:t>A </a:t>
            </a:r>
            <a:r>
              <a:rPr lang="en-US" sz="1800" b="1" dirty="0">
                <a:solidFill>
                  <a:srgbClr val="FFFF00"/>
                </a:solidFill>
              </a:rPr>
              <a:t>science-based infrastructure stewardship </a:t>
            </a:r>
            <a:r>
              <a:rPr lang="en-US" sz="1800" dirty="0">
                <a:solidFill>
                  <a:schemeClr val="bg1"/>
                </a:solidFill>
              </a:rPr>
              <a:t>approach using risk-based, data-driven metrics to prioritize investments in order to enable the mission. </a:t>
            </a:r>
          </a:p>
        </p:txBody>
      </p:sp>
      <p:pic>
        <p:nvPicPr>
          <p:cNvPr id="7" name="Picture 6"/>
          <p:cNvPicPr>
            <a:picLocks noChangeAspect="1"/>
          </p:cNvPicPr>
          <p:nvPr/>
        </p:nvPicPr>
        <p:blipFill>
          <a:blip r:embed="rId2"/>
          <a:stretch>
            <a:fillRect/>
          </a:stretch>
        </p:blipFill>
        <p:spPr>
          <a:xfrm>
            <a:off x="7162800" y="4724400"/>
            <a:ext cx="2440404" cy="1821372"/>
          </a:xfrm>
          <a:prstGeom prst="rect">
            <a:avLst/>
          </a:prstGeom>
          <a:ln>
            <a:solidFill>
              <a:schemeClr val="tx1"/>
            </a:solidFill>
          </a:ln>
        </p:spPr>
      </p:pic>
      <p:pic>
        <p:nvPicPr>
          <p:cNvPr id="9" name="Content Placeholder 4"/>
          <p:cNvPicPr>
            <a:picLocks noChangeAspect="1"/>
          </p:cNvPicPr>
          <p:nvPr/>
        </p:nvPicPr>
        <p:blipFill rotWithShape="1">
          <a:blip r:embed="rId3"/>
          <a:srcRect l="-171" r="51782"/>
          <a:stretch/>
        </p:blipFill>
        <p:spPr bwMode="auto">
          <a:xfrm>
            <a:off x="6803778" y="2265626"/>
            <a:ext cx="1502023" cy="1925375"/>
          </a:xfrm>
          <a:prstGeom prst="rect">
            <a:avLst/>
          </a:prstGeom>
          <a:noFill/>
          <a:ln w="9525">
            <a:solidFill>
              <a:schemeClr val="tx1"/>
            </a:solidFill>
            <a:miter lim="800000"/>
            <a:headEnd/>
            <a:tailEnd/>
          </a:ln>
        </p:spPr>
      </p:pic>
      <p:grpSp>
        <p:nvGrpSpPr>
          <p:cNvPr id="10" name="Group 9"/>
          <p:cNvGrpSpPr/>
          <p:nvPr/>
        </p:nvGrpSpPr>
        <p:grpSpPr>
          <a:xfrm>
            <a:off x="8256278" y="2343616"/>
            <a:ext cx="1497323" cy="1923585"/>
            <a:chOff x="9801058" y="4307959"/>
            <a:chExt cx="2451748" cy="2584765"/>
          </a:xfrm>
        </p:grpSpPr>
        <p:sp>
          <p:nvSpPr>
            <p:cNvPr id="11" name="Rectangle 10"/>
            <p:cNvSpPr/>
            <p:nvPr/>
          </p:nvSpPr>
          <p:spPr>
            <a:xfrm>
              <a:off x="9801058" y="4311941"/>
              <a:ext cx="2451748" cy="2580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l="903" r="52895"/>
            <a:stretch/>
          </p:blipFill>
          <p:spPr>
            <a:xfrm>
              <a:off x="9801058" y="4307959"/>
              <a:ext cx="2451748" cy="2584765"/>
            </a:xfrm>
            <a:prstGeom prst="rect">
              <a:avLst/>
            </a:prstGeom>
            <a:ln>
              <a:solidFill>
                <a:schemeClr val="tx1"/>
              </a:solidFill>
            </a:ln>
          </p:spPr>
        </p:pic>
      </p:grpSp>
      <p:sp>
        <p:nvSpPr>
          <p:cNvPr id="13" name="TextBox 12"/>
          <p:cNvSpPr txBox="1"/>
          <p:nvPr/>
        </p:nvSpPr>
        <p:spPr>
          <a:xfrm>
            <a:off x="6553201" y="1903426"/>
            <a:ext cx="3424021" cy="338554"/>
          </a:xfrm>
          <a:prstGeom prst="rect">
            <a:avLst/>
          </a:prstGeom>
          <a:noFill/>
        </p:spPr>
        <p:txBody>
          <a:bodyPr wrap="square" rtlCol="0">
            <a:spAutoFit/>
          </a:bodyPr>
          <a:lstStyle/>
          <a:p>
            <a:pPr marL="205740" indent="-205740" algn="ctr">
              <a:spcBef>
                <a:spcPct val="20000"/>
              </a:spcBef>
              <a:spcAft>
                <a:spcPts val="225"/>
              </a:spcAft>
              <a:defRPr/>
            </a:pPr>
            <a:r>
              <a:rPr lang="en-US" sz="1600" b="1" u="sng" dirty="0">
                <a:solidFill>
                  <a:prstClr val="black"/>
                </a:solidFill>
                <a:latin typeface="Calibri"/>
                <a:cs typeface="Arial" panose="020B0604020202020204" pitchFamily="34" charset="0"/>
              </a:rPr>
              <a:t>Master Asset Plan</a:t>
            </a:r>
          </a:p>
        </p:txBody>
      </p:sp>
      <p:sp>
        <p:nvSpPr>
          <p:cNvPr id="16" name="TextBox 15"/>
          <p:cNvSpPr txBox="1"/>
          <p:nvPr/>
        </p:nvSpPr>
        <p:spPr>
          <a:xfrm>
            <a:off x="6324600" y="4343400"/>
            <a:ext cx="4137960" cy="338554"/>
          </a:xfrm>
          <a:prstGeom prst="rect">
            <a:avLst/>
          </a:prstGeom>
          <a:noFill/>
        </p:spPr>
        <p:txBody>
          <a:bodyPr wrap="square" rtlCol="0">
            <a:spAutoFit/>
          </a:bodyPr>
          <a:lstStyle/>
          <a:p>
            <a:pPr marL="205740" indent="-205740" algn="ctr">
              <a:spcBef>
                <a:spcPct val="20000"/>
              </a:spcBef>
              <a:spcAft>
                <a:spcPts val="225"/>
              </a:spcAft>
              <a:defRPr/>
            </a:pPr>
            <a:r>
              <a:rPr lang="en-US" sz="1600" b="1" u="sng" dirty="0">
                <a:solidFill>
                  <a:prstClr val="black"/>
                </a:solidFill>
                <a:latin typeface="Calibri"/>
                <a:cs typeface="Arial" panose="020B0604020202020204" pitchFamily="34" charset="0"/>
              </a:rPr>
              <a:t>Deep Dives </a:t>
            </a:r>
          </a:p>
        </p:txBody>
      </p:sp>
    </p:spTree>
    <p:extLst>
      <p:ext uri="{BB962C8B-B14F-4D97-AF65-F5344CB8AC3E}">
        <p14:creationId xmlns:p14="http://schemas.microsoft.com/office/powerpoint/2010/main" val="1521848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669925"/>
          </a:xfrm>
        </p:spPr>
        <p:txBody>
          <a:bodyPr/>
          <a:lstStyle/>
          <a:p>
            <a:r>
              <a:rPr lang="en-US" dirty="0"/>
              <a:t>Tools</a:t>
            </a:r>
          </a:p>
        </p:txBody>
      </p:sp>
      <p:sp>
        <p:nvSpPr>
          <p:cNvPr id="5" name="Slide Number Placeholder 4"/>
          <p:cNvSpPr>
            <a:spLocks noGrp="1"/>
          </p:cNvSpPr>
          <p:nvPr>
            <p:ph type="sldNum" sz="quarter" idx="12"/>
          </p:nvPr>
        </p:nvSpPr>
        <p:spPr/>
        <p:txBody>
          <a:bodyPr/>
          <a:lstStyle/>
          <a:p>
            <a:pPr>
              <a:defRPr/>
            </a:pPr>
            <a:fld id="{6C1C5A47-BFF3-457B-99AE-A669C883BC82}" type="slidenum">
              <a:rPr lang="en-US" smtClean="0"/>
              <a:pPr>
                <a:defRPr/>
              </a:pPr>
              <a:t>4</a:t>
            </a:fld>
            <a:endParaRPr lang="en-US" dirty="0"/>
          </a:p>
        </p:txBody>
      </p:sp>
      <p:sp>
        <p:nvSpPr>
          <p:cNvPr id="10" name="TextBox 9"/>
          <p:cNvSpPr txBox="1"/>
          <p:nvPr/>
        </p:nvSpPr>
        <p:spPr>
          <a:xfrm>
            <a:off x="1524001" y="4035624"/>
            <a:ext cx="4562451" cy="307777"/>
          </a:xfrm>
          <a:prstGeom prst="rect">
            <a:avLst/>
          </a:prstGeom>
          <a:noFill/>
        </p:spPr>
        <p:txBody>
          <a:bodyPr wrap="square" rtlCol="0">
            <a:spAutoFit/>
          </a:bodyPr>
          <a:lstStyle/>
          <a:p>
            <a:pPr marL="274320" indent="-274320" algn="ctr">
              <a:spcBef>
                <a:spcPct val="20000"/>
              </a:spcBef>
              <a:spcAft>
                <a:spcPts val="300"/>
              </a:spcAft>
              <a:defRPr/>
            </a:pPr>
            <a:r>
              <a:rPr lang="en-US" sz="1400" b="1" dirty="0">
                <a:solidFill>
                  <a:prstClr val="black"/>
                </a:solidFill>
                <a:cs typeface="Arial" panose="020B0604020202020204" pitchFamily="34" charset="0"/>
              </a:rPr>
              <a:t>Enterprise Risk Management (ERM)</a:t>
            </a:r>
          </a:p>
        </p:txBody>
      </p:sp>
      <p:sp>
        <p:nvSpPr>
          <p:cNvPr id="11" name="TextBox 10"/>
          <p:cNvSpPr txBox="1"/>
          <p:nvPr/>
        </p:nvSpPr>
        <p:spPr>
          <a:xfrm>
            <a:off x="6290511" y="6245423"/>
            <a:ext cx="4191000" cy="523220"/>
          </a:xfrm>
          <a:prstGeom prst="rect">
            <a:avLst/>
          </a:prstGeom>
          <a:noFill/>
        </p:spPr>
        <p:txBody>
          <a:bodyPr wrap="square" rtlCol="0">
            <a:spAutoFit/>
          </a:bodyPr>
          <a:lstStyle/>
          <a:p>
            <a:pPr indent="-274320" algn="ctr">
              <a:defRPr/>
            </a:pPr>
            <a:r>
              <a:rPr lang="en-US" sz="1400" dirty="0">
                <a:solidFill>
                  <a:prstClr val="black"/>
                </a:solidFill>
                <a:cs typeface="Arial" panose="020B0604020202020204" pitchFamily="34" charset="0"/>
              </a:rPr>
              <a:t>Award-winning program management system</a:t>
            </a:r>
          </a:p>
          <a:p>
            <a:pPr indent="-274320" algn="ctr">
              <a:defRPr/>
            </a:pPr>
            <a:r>
              <a:rPr lang="en-US" sz="1400" dirty="0">
                <a:solidFill>
                  <a:prstClr val="black"/>
                </a:solidFill>
                <a:cs typeface="Arial" panose="020B0604020202020204" pitchFamily="34" charset="0"/>
              </a:rPr>
              <a:t>and Program Management Plan (PMP)</a:t>
            </a:r>
            <a:r>
              <a:rPr lang="en-US" sz="1400" dirty="0">
                <a:cs typeface="Arial" panose="020B0604020202020204" pitchFamily="34" charset="0"/>
              </a:rPr>
              <a:t> </a:t>
            </a:r>
            <a:endParaRPr lang="en-US" sz="1400" b="1" dirty="0">
              <a:solidFill>
                <a:srgbClr val="FF0000"/>
              </a:solidFill>
              <a:cs typeface="Arial" panose="020B0604020202020204" pitchFamily="34" charset="0"/>
            </a:endParaRPr>
          </a:p>
        </p:txBody>
      </p:sp>
      <p:sp>
        <p:nvSpPr>
          <p:cNvPr id="12" name="TextBox 11"/>
          <p:cNvSpPr txBox="1"/>
          <p:nvPr/>
        </p:nvSpPr>
        <p:spPr>
          <a:xfrm>
            <a:off x="6164320" y="1902024"/>
            <a:ext cx="4572000" cy="307777"/>
          </a:xfrm>
          <a:prstGeom prst="rect">
            <a:avLst/>
          </a:prstGeom>
          <a:noFill/>
        </p:spPr>
        <p:txBody>
          <a:bodyPr wrap="square" rtlCol="0">
            <a:spAutoFit/>
          </a:bodyPr>
          <a:lstStyle/>
          <a:p>
            <a:pPr marL="274320" indent="-274320" algn="ctr">
              <a:spcBef>
                <a:spcPct val="20000"/>
              </a:spcBef>
              <a:spcAft>
                <a:spcPts val="300"/>
              </a:spcAft>
              <a:defRPr/>
            </a:pPr>
            <a:r>
              <a:rPr lang="en-US" sz="1400" b="1" dirty="0">
                <a:solidFill>
                  <a:prstClr val="black"/>
                </a:solidFill>
                <a:cs typeface="Arial" panose="020B0604020202020204" pitchFamily="34" charset="0"/>
              </a:rPr>
              <a:t>Mission Dependency Index</a:t>
            </a:r>
          </a:p>
        </p:txBody>
      </p:sp>
      <p:sp>
        <p:nvSpPr>
          <p:cNvPr id="13" name="TextBox 12"/>
          <p:cNvSpPr txBox="1"/>
          <p:nvPr/>
        </p:nvSpPr>
        <p:spPr>
          <a:xfrm>
            <a:off x="1514509" y="1902024"/>
            <a:ext cx="4562451" cy="307777"/>
          </a:xfrm>
          <a:prstGeom prst="rect">
            <a:avLst/>
          </a:prstGeom>
          <a:noFill/>
        </p:spPr>
        <p:txBody>
          <a:bodyPr wrap="square" rtlCol="0">
            <a:spAutoFit/>
          </a:bodyPr>
          <a:lstStyle/>
          <a:p>
            <a:pPr marL="274320" indent="-274320" algn="ctr">
              <a:spcBef>
                <a:spcPct val="20000"/>
              </a:spcBef>
              <a:spcAft>
                <a:spcPts val="300"/>
              </a:spcAft>
              <a:defRPr/>
            </a:pPr>
            <a:r>
              <a:rPr lang="en-US" sz="1400" b="1" dirty="0">
                <a:solidFill>
                  <a:prstClr val="black"/>
                </a:solidFill>
                <a:cs typeface="Arial" panose="020B0604020202020204" pitchFamily="34" charset="0"/>
              </a:rPr>
              <a:t>BUILDER</a:t>
            </a:r>
          </a:p>
        </p:txBody>
      </p:sp>
      <p:sp>
        <p:nvSpPr>
          <p:cNvPr id="14" name="TextBox 13"/>
          <p:cNvSpPr txBox="1"/>
          <p:nvPr/>
        </p:nvSpPr>
        <p:spPr>
          <a:xfrm>
            <a:off x="6095237" y="4035624"/>
            <a:ext cx="4581550" cy="307777"/>
          </a:xfrm>
          <a:prstGeom prst="rect">
            <a:avLst/>
          </a:prstGeom>
          <a:noFill/>
        </p:spPr>
        <p:txBody>
          <a:bodyPr wrap="square" rtlCol="0">
            <a:spAutoFit/>
          </a:bodyPr>
          <a:lstStyle/>
          <a:p>
            <a:pPr marL="274320" indent="-274320" algn="ctr">
              <a:spcBef>
                <a:spcPct val="20000"/>
              </a:spcBef>
              <a:spcAft>
                <a:spcPts val="300"/>
              </a:spcAft>
              <a:defRPr/>
            </a:pPr>
            <a:r>
              <a:rPr lang="en-US" sz="1400" b="1" dirty="0">
                <a:solidFill>
                  <a:prstClr val="black"/>
                </a:solidFill>
                <a:cs typeface="Arial" panose="020B0604020202020204" pitchFamily="34" charset="0"/>
              </a:rPr>
              <a:t>G2</a:t>
            </a:r>
          </a:p>
        </p:txBody>
      </p:sp>
      <p:sp>
        <p:nvSpPr>
          <p:cNvPr id="15" name="TextBox 14"/>
          <p:cNvSpPr txBox="1"/>
          <p:nvPr/>
        </p:nvSpPr>
        <p:spPr>
          <a:xfrm>
            <a:off x="6196799" y="3654624"/>
            <a:ext cx="4378426" cy="307777"/>
          </a:xfrm>
          <a:prstGeom prst="rect">
            <a:avLst/>
          </a:prstGeom>
          <a:noFill/>
        </p:spPr>
        <p:txBody>
          <a:bodyPr wrap="square" rtlCol="0">
            <a:spAutoFit/>
          </a:bodyPr>
          <a:lstStyle/>
          <a:p>
            <a:pPr indent="-274320" algn="ctr">
              <a:defRPr/>
            </a:pPr>
            <a:r>
              <a:rPr lang="en-US" sz="1400" dirty="0">
                <a:solidFill>
                  <a:prstClr val="black"/>
                </a:solidFill>
                <a:cs typeface="Arial" panose="020B0604020202020204" pitchFamily="34" charset="0"/>
              </a:rPr>
              <a:t>Measures mission impact if a facility is lost</a:t>
            </a:r>
            <a:endParaRPr lang="en-US" sz="1400" b="1" dirty="0">
              <a:solidFill>
                <a:prstClr val="black"/>
              </a:solidFill>
              <a:cs typeface="Arial" panose="020B0604020202020204" pitchFamily="34" charset="0"/>
            </a:endParaRPr>
          </a:p>
        </p:txBody>
      </p:sp>
      <p:sp>
        <p:nvSpPr>
          <p:cNvPr id="16" name="TextBox 15"/>
          <p:cNvSpPr txBox="1"/>
          <p:nvPr/>
        </p:nvSpPr>
        <p:spPr>
          <a:xfrm>
            <a:off x="1895570" y="3654624"/>
            <a:ext cx="3934513" cy="307777"/>
          </a:xfrm>
          <a:prstGeom prst="rect">
            <a:avLst/>
          </a:prstGeom>
          <a:noFill/>
        </p:spPr>
        <p:txBody>
          <a:bodyPr wrap="square" rtlCol="0">
            <a:spAutoFit/>
          </a:bodyPr>
          <a:lstStyle/>
          <a:p>
            <a:pPr indent="-274320" algn="ctr">
              <a:defRPr/>
            </a:pPr>
            <a:r>
              <a:rPr lang="en-US" sz="1400" dirty="0">
                <a:solidFill>
                  <a:prstClr val="black"/>
                </a:solidFill>
                <a:cs typeface="Arial" panose="020B0604020202020204" pitchFamily="34" charset="0"/>
              </a:rPr>
              <a:t>Measures likelihood of losing a facility</a:t>
            </a:r>
          </a:p>
        </p:txBody>
      </p:sp>
      <p:cxnSp>
        <p:nvCxnSpPr>
          <p:cNvPr id="20" name="Straight Connector 19"/>
          <p:cNvCxnSpPr/>
          <p:nvPr/>
        </p:nvCxnSpPr>
        <p:spPr>
          <a:xfrm>
            <a:off x="6085689" y="1828800"/>
            <a:ext cx="9548" cy="4240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61387" y="4038600"/>
            <a:ext cx="8686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68250" y="6182380"/>
            <a:ext cx="3352800" cy="523220"/>
          </a:xfrm>
          <a:prstGeom prst="rect">
            <a:avLst/>
          </a:prstGeom>
          <a:noFill/>
        </p:spPr>
        <p:txBody>
          <a:bodyPr wrap="square" rtlCol="0">
            <a:spAutoFit/>
          </a:bodyPr>
          <a:lstStyle/>
          <a:p>
            <a:pPr indent="-274320" algn="ctr">
              <a:defRPr/>
            </a:pPr>
            <a:r>
              <a:rPr lang="en-US" sz="1400" dirty="0">
                <a:solidFill>
                  <a:prstClr val="black"/>
                </a:solidFill>
                <a:cs typeface="Arial" panose="020B0604020202020204" pitchFamily="34" charset="0"/>
              </a:rPr>
              <a:t>Highlights the risk posed by each asset and risk trending across the enterprise</a:t>
            </a:r>
            <a:endParaRPr lang="en-US" sz="1400" dirty="0">
              <a:solidFill>
                <a:srgbClr val="FF0000"/>
              </a:solidFill>
              <a:cs typeface="Arial" panose="020B0604020202020204" pitchFamily="34" charset="0"/>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1388" y="2080728"/>
            <a:ext cx="4068695" cy="1653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4"/>
          <a:stretch>
            <a:fillRect/>
          </a:stretch>
        </p:blipFill>
        <p:spPr>
          <a:xfrm>
            <a:off x="6505572" y="4317794"/>
            <a:ext cx="3705229" cy="1854406"/>
          </a:xfrm>
          <a:prstGeom prst="rect">
            <a:avLst/>
          </a:prstGeom>
        </p:spPr>
      </p:pic>
      <p:sp>
        <p:nvSpPr>
          <p:cNvPr id="23" name="Rectangle 22"/>
          <p:cNvSpPr/>
          <p:nvPr/>
        </p:nvSpPr>
        <p:spPr>
          <a:xfrm>
            <a:off x="1524000" y="838200"/>
            <a:ext cx="9144000" cy="990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bwMode="auto">
          <a:xfrm>
            <a:off x="1828801" y="838201"/>
            <a:ext cx="8628793" cy="10030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000" dirty="0">
              <a:solidFill>
                <a:schemeClr val="bg1"/>
              </a:solidFill>
            </a:endParaRPr>
          </a:p>
          <a:p>
            <a:pPr marL="0" indent="0">
              <a:spcBef>
                <a:spcPts val="0"/>
              </a:spcBef>
              <a:buNone/>
            </a:pPr>
            <a:r>
              <a:rPr lang="en-US" sz="1800" dirty="0">
                <a:solidFill>
                  <a:schemeClr val="bg1"/>
                </a:solidFill>
              </a:rPr>
              <a:t>A </a:t>
            </a:r>
            <a:r>
              <a:rPr lang="en-US" sz="1800" b="1" dirty="0">
                <a:solidFill>
                  <a:srgbClr val="FFFF00"/>
                </a:solidFill>
              </a:rPr>
              <a:t>science-based infrastructure stewardship </a:t>
            </a:r>
            <a:r>
              <a:rPr lang="en-US" sz="1800" dirty="0">
                <a:solidFill>
                  <a:schemeClr val="bg1"/>
                </a:solidFill>
              </a:rPr>
              <a:t>approach using risk-based, data-driven metrics to prioritize investments in order to enable the mission.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9824" y="4291287"/>
            <a:ext cx="4089653" cy="187793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9862" y="2270578"/>
            <a:ext cx="3956647" cy="1359526"/>
          </a:xfrm>
          <a:prstGeom prst="rect">
            <a:avLst/>
          </a:prstGeom>
        </p:spPr>
      </p:pic>
    </p:spTree>
    <p:extLst>
      <p:ext uri="{BB962C8B-B14F-4D97-AF65-F5344CB8AC3E}">
        <p14:creationId xmlns:p14="http://schemas.microsoft.com/office/powerpoint/2010/main" val="216764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669925"/>
          </a:xfrm>
        </p:spPr>
        <p:txBody>
          <a:bodyPr/>
          <a:lstStyle/>
          <a:p>
            <a:r>
              <a:rPr lang="en-US" dirty="0"/>
              <a:t>Planning</a:t>
            </a:r>
          </a:p>
        </p:txBody>
      </p:sp>
      <p:sp>
        <p:nvSpPr>
          <p:cNvPr id="5" name="Slide Number Placeholder 4"/>
          <p:cNvSpPr>
            <a:spLocks noGrp="1"/>
          </p:cNvSpPr>
          <p:nvPr>
            <p:ph type="sldNum" sz="quarter" idx="12"/>
          </p:nvPr>
        </p:nvSpPr>
        <p:spPr/>
        <p:txBody>
          <a:bodyPr/>
          <a:lstStyle/>
          <a:p>
            <a:pPr>
              <a:defRPr/>
            </a:pPr>
            <a:fld id="{6C1C5A47-BFF3-457B-99AE-A669C883BC82}" type="slidenum">
              <a:rPr lang="en-US" smtClean="0"/>
              <a:pPr>
                <a:defRPr/>
              </a:pPr>
              <a:t>5</a:t>
            </a:fld>
            <a:endParaRPr lang="en-US" dirty="0"/>
          </a:p>
        </p:txBody>
      </p:sp>
      <p:sp>
        <p:nvSpPr>
          <p:cNvPr id="7" name="Content Placeholder 2"/>
          <p:cNvSpPr>
            <a:spLocks noGrp="1"/>
          </p:cNvSpPr>
          <p:nvPr>
            <p:ph idx="1"/>
          </p:nvPr>
        </p:nvSpPr>
        <p:spPr>
          <a:xfrm>
            <a:off x="1946031" y="2120494"/>
            <a:ext cx="8340969" cy="4432706"/>
          </a:xfrm>
        </p:spPr>
        <p:txBody>
          <a:bodyPr/>
          <a:lstStyle/>
          <a:p>
            <a:pPr>
              <a:spcBef>
                <a:spcPts val="0"/>
              </a:spcBef>
            </a:pPr>
            <a:r>
              <a:rPr lang="en-US" sz="1800" b="1" dirty="0"/>
              <a:t>Prioritizing investments </a:t>
            </a:r>
            <a:r>
              <a:rPr lang="en-US" sz="1800" dirty="0"/>
              <a:t>with the greatest impact on mission via new tools</a:t>
            </a:r>
          </a:p>
          <a:p>
            <a:pPr>
              <a:spcBef>
                <a:spcPts val="0"/>
              </a:spcBef>
            </a:pPr>
            <a:endParaRPr lang="en-US" sz="1800" dirty="0"/>
          </a:p>
          <a:p>
            <a:pPr>
              <a:spcBef>
                <a:spcPts val="0"/>
              </a:spcBef>
            </a:pPr>
            <a:r>
              <a:rPr lang="en-US" sz="1800" dirty="0"/>
              <a:t>Conducting </a:t>
            </a:r>
            <a:r>
              <a:rPr lang="en-US" sz="1800" b="1" dirty="0"/>
              <a:t>Deep Dives </a:t>
            </a:r>
            <a:r>
              <a:rPr lang="en-US" sz="1800" dirty="0"/>
              <a:t>at each site to better understand the long-term, requirements-based needs</a:t>
            </a:r>
          </a:p>
          <a:p>
            <a:pPr>
              <a:spcBef>
                <a:spcPts val="0"/>
              </a:spcBef>
            </a:pPr>
            <a:endParaRPr lang="en-US" sz="1800" dirty="0"/>
          </a:p>
          <a:p>
            <a:pPr>
              <a:spcBef>
                <a:spcPts val="0"/>
              </a:spcBef>
            </a:pPr>
            <a:r>
              <a:rPr lang="en-US" sz="1800" dirty="0"/>
              <a:t>Publishing an annual </a:t>
            </a:r>
            <a:r>
              <a:rPr lang="en-US" sz="1800" b="1" dirty="0"/>
              <a:t>Master Asset Plan (MAP) </a:t>
            </a:r>
            <a:r>
              <a:rPr lang="en-US" sz="1800" dirty="0"/>
              <a:t>which is the integrated, NNSA-wide infrastructure strategic plan</a:t>
            </a:r>
          </a:p>
          <a:p>
            <a:pPr>
              <a:spcBef>
                <a:spcPts val="0"/>
              </a:spcBef>
            </a:pPr>
            <a:endParaRPr lang="en-US" sz="1800" dirty="0"/>
          </a:p>
          <a:p>
            <a:pPr>
              <a:spcBef>
                <a:spcPts val="0"/>
              </a:spcBef>
            </a:pPr>
            <a:r>
              <a:rPr lang="en-US" sz="1800" dirty="0"/>
              <a:t>Developing detailed </a:t>
            </a:r>
            <a:r>
              <a:rPr lang="en-US" sz="1800" b="1" dirty="0"/>
              <a:t>Area Plans </a:t>
            </a:r>
            <a:r>
              <a:rPr lang="en-US" sz="1800" dirty="0"/>
              <a:t>to synchronize Maintenance, Recapitalization, Line-Item, and Leasing investments</a:t>
            </a:r>
          </a:p>
          <a:p>
            <a:pPr>
              <a:spcBef>
                <a:spcPts val="0"/>
              </a:spcBef>
            </a:pPr>
            <a:endParaRPr lang="en-US" sz="1800" dirty="0"/>
          </a:p>
          <a:p>
            <a:pPr>
              <a:spcBef>
                <a:spcPts val="0"/>
              </a:spcBef>
            </a:pPr>
            <a:r>
              <a:rPr lang="en-US" sz="1800" dirty="0"/>
              <a:t>Increasing emphasis on timely </a:t>
            </a:r>
            <a:r>
              <a:rPr lang="en-US" sz="1800" b="1" dirty="0"/>
              <a:t>Disposition </a:t>
            </a:r>
            <a:r>
              <a:rPr lang="en-US" sz="1800" dirty="0"/>
              <a:t>of excess facilities to reduce mission risk, unencumber valuable site real estate, and save cost</a:t>
            </a:r>
          </a:p>
          <a:p>
            <a:pPr>
              <a:spcBef>
                <a:spcPts val="0"/>
              </a:spcBef>
            </a:pPr>
            <a:endParaRPr lang="en-US" sz="1800" dirty="0"/>
          </a:p>
          <a:p>
            <a:pPr>
              <a:spcBef>
                <a:spcPts val="0"/>
              </a:spcBef>
            </a:pPr>
            <a:r>
              <a:rPr lang="en-US" sz="1800" dirty="0"/>
              <a:t>Emphasizing greater </a:t>
            </a:r>
            <a:r>
              <a:rPr lang="en-US" sz="1800" b="1" dirty="0"/>
              <a:t>project-level</a:t>
            </a:r>
            <a:r>
              <a:rPr lang="en-US" sz="1800" dirty="0"/>
              <a:t> planning prior to submission on funding</a:t>
            </a:r>
          </a:p>
          <a:p>
            <a:endParaRPr lang="en-US" sz="1800" dirty="0"/>
          </a:p>
          <a:p>
            <a:endParaRPr lang="en-US" sz="1800" dirty="0"/>
          </a:p>
          <a:p>
            <a:pPr lvl="1">
              <a:buFont typeface="Courier New" panose="02070309020205020404" pitchFamily="49" charset="0"/>
              <a:buChar char="o"/>
            </a:pPr>
            <a:endParaRPr lang="en-US" sz="1600" dirty="0"/>
          </a:p>
          <a:p>
            <a:pPr lvl="1">
              <a:buFont typeface="Courier New" panose="02070309020205020404" pitchFamily="49" charset="0"/>
              <a:buChar char="o"/>
            </a:pPr>
            <a:endParaRPr lang="en-US" sz="1600" dirty="0"/>
          </a:p>
          <a:p>
            <a:endParaRPr lang="en-US" sz="1800" dirty="0"/>
          </a:p>
        </p:txBody>
      </p:sp>
      <p:sp>
        <p:nvSpPr>
          <p:cNvPr id="14" name="Rectangle 13"/>
          <p:cNvSpPr/>
          <p:nvPr/>
        </p:nvSpPr>
        <p:spPr>
          <a:xfrm>
            <a:off x="1524000" y="838200"/>
            <a:ext cx="9144000" cy="990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bwMode="auto">
          <a:xfrm>
            <a:off x="1828801" y="838201"/>
            <a:ext cx="8628793" cy="10030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000" dirty="0">
              <a:solidFill>
                <a:schemeClr val="bg1"/>
              </a:solidFill>
            </a:endParaRPr>
          </a:p>
          <a:p>
            <a:pPr marL="0" indent="0">
              <a:spcBef>
                <a:spcPts val="0"/>
              </a:spcBef>
              <a:buNone/>
            </a:pPr>
            <a:r>
              <a:rPr lang="en-US" sz="1800" dirty="0">
                <a:solidFill>
                  <a:schemeClr val="bg1"/>
                </a:solidFill>
              </a:rPr>
              <a:t>NNSA is using our </a:t>
            </a:r>
            <a:r>
              <a:rPr lang="en-US" sz="1800" b="1" dirty="0">
                <a:solidFill>
                  <a:srgbClr val="FFFF00"/>
                </a:solidFill>
              </a:rPr>
              <a:t>new tools to develop strategic and area plans </a:t>
            </a:r>
            <a:r>
              <a:rPr lang="en-US" sz="1800" dirty="0">
                <a:solidFill>
                  <a:schemeClr val="bg1"/>
                </a:solidFill>
              </a:rPr>
              <a:t>in order to drive prioritized, integrated infrastructure investments across the enterprise.</a:t>
            </a:r>
          </a:p>
          <a:p>
            <a:pPr marL="0" indent="0" algn="r">
              <a:spcBef>
                <a:spcPts val="0"/>
              </a:spcBef>
              <a:buNone/>
            </a:pPr>
            <a:endParaRPr lang="en-US" sz="1400" i="1" dirty="0">
              <a:solidFill>
                <a:schemeClr val="bg1"/>
              </a:solidFill>
            </a:endParaRPr>
          </a:p>
        </p:txBody>
      </p:sp>
    </p:spTree>
    <p:extLst>
      <p:ext uri="{BB962C8B-B14F-4D97-AF65-F5344CB8AC3E}">
        <p14:creationId xmlns:p14="http://schemas.microsoft.com/office/powerpoint/2010/main" val="2061304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669925"/>
          </a:xfrm>
        </p:spPr>
        <p:txBody>
          <a:bodyPr/>
          <a:lstStyle/>
          <a:p>
            <a:r>
              <a:rPr lang="en-US" dirty="0"/>
              <a:t>Prioritization</a:t>
            </a:r>
          </a:p>
        </p:txBody>
      </p:sp>
      <p:sp>
        <p:nvSpPr>
          <p:cNvPr id="5" name="Slide Number Placeholder 4"/>
          <p:cNvSpPr>
            <a:spLocks noGrp="1"/>
          </p:cNvSpPr>
          <p:nvPr>
            <p:ph type="sldNum" sz="quarter" idx="12"/>
          </p:nvPr>
        </p:nvSpPr>
        <p:spPr/>
        <p:txBody>
          <a:bodyPr/>
          <a:lstStyle/>
          <a:p>
            <a:pPr>
              <a:defRPr/>
            </a:pPr>
            <a:fld id="{6C1C5A47-BFF3-457B-99AE-A669C883BC82}" type="slidenum">
              <a:rPr lang="en-US" smtClean="0"/>
              <a:pPr>
                <a:defRPr/>
              </a:pPr>
              <a:t>6</a:t>
            </a:fld>
            <a:endParaRPr lang="en-US" dirty="0"/>
          </a:p>
        </p:txBody>
      </p:sp>
      <p:sp>
        <p:nvSpPr>
          <p:cNvPr id="23" name="Rectangle 22"/>
          <p:cNvSpPr/>
          <p:nvPr/>
        </p:nvSpPr>
        <p:spPr>
          <a:xfrm>
            <a:off x="1524000" y="838200"/>
            <a:ext cx="9144000" cy="990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2624647" y="1876300"/>
            <a:ext cx="3775580" cy="1335018"/>
            <a:chOff x="-537194" y="1360814"/>
            <a:chExt cx="3617600" cy="1198358"/>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t="52499"/>
            <a:stretch/>
          </p:blipFill>
          <p:spPr>
            <a:xfrm>
              <a:off x="304800" y="1360814"/>
              <a:ext cx="2775606" cy="878942"/>
            </a:xfrm>
            <a:prstGeom prst="rect">
              <a:avLst/>
            </a:prstGeom>
          </p:spPr>
        </p:pic>
        <p:sp>
          <p:nvSpPr>
            <p:cNvPr id="43" name="TextBox 42"/>
            <p:cNvSpPr txBox="1"/>
            <p:nvPr/>
          </p:nvSpPr>
          <p:spPr>
            <a:xfrm>
              <a:off x="-537194" y="2200020"/>
              <a:ext cx="2775606" cy="359152"/>
            </a:xfrm>
            <a:prstGeom prst="rect">
              <a:avLst/>
            </a:prstGeom>
            <a:noFill/>
          </p:spPr>
          <p:txBody>
            <a:bodyPr wrap="square" rtlCol="0">
              <a:spAutoFit/>
            </a:bodyPr>
            <a:lstStyle/>
            <a:p>
              <a:pPr algn="ctr"/>
              <a:r>
                <a:rPr lang="en-US" sz="1000" dirty="0">
                  <a:solidFill>
                    <a:prstClr val="black"/>
                  </a:solidFill>
                  <a:latin typeface="Arial"/>
                </a:rPr>
                <a:t>DARHT</a:t>
              </a:r>
            </a:p>
            <a:p>
              <a:pPr algn="ctr"/>
              <a:r>
                <a:rPr lang="en-US" sz="1000" dirty="0">
                  <a:solidFill>
                    <a:prstClr val="black"/>
                  </a:solidFill>
                  <a:latin typeface="Arial"/>
                </a:rPr>
                <a:t>MDI 99</a:t>
              </a:r>
            </a:p>
          </p:txBody>
        </p:sp>
      </p:grpSp>
      <p:grpSp>
        <p:nvGrpSpPr>
          <p:cNvPr id="44" name="Group 43"/>
          <p:cNvGrpSpPr/>
          <p:nvPr/>
        </p:nvGrpSpPr>
        <p:grpSpPr>
          <a:xfrm>
            <a:off x="1781434" y="3120488"/>
            <a:ext cx="1893445" cy="1606596"/>
            <a:chOff x="3805436" y="1248461"/>
            <a:chExt cx="1600201" cy="1391638"/>
          </a:xfrm>
        </p:grpSpPr>
        <p:pic>
          <p:nvPicPr>
            <p:cNvPr id="45" name="Picture 44"/>
            <p:cNvPicPr>
              <a:picLocks noChangeAspect="1"/>
            </p:cNvPicPr>
            <p:nvPr/>
          </p:nvPicPr>
          <p:blipFill rotWithShape="1">
            <a:blip r:embed="rId4">
              <a:extLst>
                <a:ext uri="{28A0092B-C50C-407E-A947-70E740481C1C}">
                  <a14:useLocalDpi xmlns:a14="http://schemas.microsoft.com/office/drawing/2010/main" val="0"/>
                </a:ext>
              </a:extLst>
            </a:blip>
            <a:srcRect r="2703" b="3691"/>
            <a:stretch/>
          </p:blipFill>
          <p:spPr>
            <a:xfrm>
              <a:off x="3805438" y="1248461"/>
              <a:ext cx="1600199" cy="1045265"/>
            </a:xfrm>
            <a:prstGeom prst="rect">
              <a:avLst/>
            </a:prstGeom>
          </p:spPr>
        </p:pic>
        <p:sp>
          <p:nvSpPr>
            <p:cNvPr id="46" name="TextBox 45"/>
            <p:cNvSpPr txBox="1"/>
            <p:nvPr/>
          </p:nvSpPr>
          <p:spPr>
            <a:xfrm>
              <a:off x="3805436" y="2293522"/>
              <a:ext cx="1600199" cy="346577"/>
            </a:xfrm>
            <a:prstGeom prst="rect">
              <a:avLst/>
            </a:prstGeom>
            <a:noFill/>
          </p:spPr>
          <p:txBody>
            <a:bodyPr wrap="square" rtlCol="0">
              <a:spAutoFit/>
            </a:bodyPr>
            <a:lstStyle/>
            <a:p>
              <a:pPr algn="ctr"/>
              <a:r>
                <a:rPr lang="en-US" sz="1000" dirty="0">
                  <a:solidFill>
                    <a:prstClr val="black"/>
                  </a:solidFill>
                  <a:latin typeface="Arial"/>
                </a:rPr>
                <a:t>EOC</a:t>
              </a:r>
            </a:p>
            <a:p>
              <a:pPr algn="ctr"/>
              <a:r>
                <a:rPr lang="en-US" sz="1000" dirty="0">
                  <a:solidFill>
                    <a:prstClr val="black"/>
                  </a:solidFill>
                  <a:latin typeface="Arial"/>
                </a:rPr>
                <a:t>MDI 47</a:t>
              </a:r>
            </a:p>
          </p:txBody>
        </p:sp>
      </p:grpSp>
      <p:grpSp>
        <p:nvGrpSpPr>
          <p:cNvPr id="47" name="Group 46"/>
          <p:cNvGrpSpPr/>
          <p:nvPr/>
        </p:nvGrpSpPr>
        <p:grpSpPr>
          <a:xfrm>
            <a:off x="4533016" y="2999324"/>
            <a:ext cx="1905002" cy="1684889"/>
            <a:chOff x="5610704" y="2443011"/>
            <a:chExt cx="1850333" cy="1680399"/>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2443011"/>
              <a:ext cx="1691387" cy="1268539"/>
            </a:xfrm>
            <a:prstGeom prst="rect">
              <a:avLst/>
            </a:prstGeom>
          </p:spPr>
        </p:pic>
        <p:sp>
          <p:nvSpPr>
            <p:cNvPr id="49" name="TextBox 48"/>
            <p:cNvSpPr txBox="1"/>
            <p:nvPr/>
          </p:nvSpPr>
          <p:spPr>
            <a:xfrm>
              <a:off x="5610704" y="3724366"/>
              <a:ext cx="1850333" cy="399044"/>
            </a:xfrm>
            <a:prstGeom prst="rect">
              <a:avLst/>
            </a:prstGeom>
            <a:noFill/>
          </p:spPr>
          <p:txBody>
            <a:bodyPr wrap="square" rtlCol="0">
              <a:spAutoFit/>
            </a:bodyPr>
            <a:lstStyle/>
            <a:p>
              <a:pPr algn="ctr"/>
              <a:r>
                <a:rPr lang="en-US" sz="1000" dirty="0">
                  <a:solidFill>
                    <a:prstClr val="black"/>
                  </a:solidFill>
                  <a:latin typeface="Arial"/>
                </a:rPr>
                <a:t>Otowi Building (Office Space) MDI 13</a:t>
              </a:r>
            </a:p>
          </p:txBody>
        </p:sp>
      </p:grpSp>
      <p:sp>
        <p:nvSpPr>
          <p:cNvPr id="50" name="TextBox 49"/>
          <p:cNvSpPr txBox="1"/>
          <p:nvPr/>
        </p:nvSpPr>
        <p:spPr>
          <a:xfrm>
            <a:off x="4168327" y="4712773"/>
            <a:ext cx="3949739" cy="338554"/>
          </a:xfrm>
          <a:prstGeom prst="rect">
            <a:avLst/>
          </a:prstGeom>
          <a:noFill/>
        </p:spPr>
        <p:txBody>
          <a:bodyPr wrap="square" rtlCol="0">
            <a:spAutoFit/>
          </a:bodyPr>
          <a:lstStyle/>
          <a:p>
            <a:pPr algn="ctr"/>
            <a:r>
              <a:rPr lang="en-US" sz="1600" b="1" dirty="0">
                <a:solidFill>
                  <a:prstClr val="black"/>
                </a:solidFill>
                <a:latin typeface="Calibri" panose="020F0502020204030204" pitchFamily="34" charset="0"/>
              </a:rPr>
              <a:t>Recapitalization Prioritization</a:t>
            </a:r>
          </a:p>
        </p:txBody>
      </p:sp>
      <p:sp>
        <p:nvSpPr>
          <p:cNvPr id="51" name="TextBox 50"/>
          <p:cNvSpPr txBox="1"/>
          <p:nvPr/>
        </p:nvSpPr>
        <p:spPr>
          <a:xfrm>
            <a:off x="6752777" y="1838722"/>
            <a:ext cx="3733800" cy="584775"/>
          </a:xfrm>
          <a:prstGeom prst="rect">
            <a:avLst/>
          </a:prstGeom>
          <a:noFill/>
        </p:spPr>
        <p:txBody>
          <a:bodyPr wrap="square" rtlCol="0">
            <a:spAutoFit/>
          </a:bodyPr>
          <a:lstStyle/>
          <a:p>
            <a:pPr algn="ctr"/>
            <a:r>
              <a:rPr lang="en-US" sz="1600" b="1" dirty="0">
                <a:solidFill>
                  <a:prstClr val="black"/>
                </a:solidFill>
                <a:latin typeface="Calibri" panose="020F0502020204030204" pitchFamily="34" charset="0"/>
              </a:rPr>
              <a:t>Maintenance Prioritization</a:t>
            </a:r>
          </a:p>
          <a:p>
            <a:pPr algn="ctr"/>
            <a:r>
              <a:rPr lang="en-US" sz="1600" dirty="0">
                <a:solidFill>
                  <a:prstClr val="black"/>
                </a:solidFill>
                <a:latin typeface="Calibri" panose="020F0502020204030204" pitchFamily="34" charset="0"/>
              </a:rPr>
              <a:t>MDI &amp; BUILDER Standards &amp; Policies</a:t>
            </a:r>
          </a:p>
        </p:txBody>
      </p:sp>
      <p:cxnSp>
        <p:nvCxnSpPr>
          <p:cNvPr id="52" name="Straight Connector 51"/>
          <p:cNvCxnSpPr/>
          <p:nvPr/>
        </p:nvCxnSpPr>
        <p:spPr>
          <a:xfrm>
            <a:off x="6553200" y="1827450"/>
            <a:ext cx="0" cy="28567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3" name="Table 52"/>
          <p:cNvGraphicFramePr>
            <a:graphicFrameLocks noGrp="1"/>
          </p:cNvGraphicFramePr>
          <p:nvPr/>
        </p:nvGraphicFramePr>
        <p:xfrm>
          <a:off x="6760212" y="2380297"/>
          <a:ext cx="3773721" cy="2177817"/>
        </p:xfrm>
        <a:graphic>
          <a:graphicData uri="http://schemas.openxmlformats.org/drawingml/2006/table">
            <a:tbl>
              <a:tblPr firstRow="1" firstCol="1" bandRow="1"/>
              <a:tblGrid>
                <a:gridCol w="1081066">
                  <a:extLst>
                    <a:ext uri="{9D8B030D-6E8A-4147-A177-3AD203B41FA5}">
                      <a16:colId xmlns:a16="http://schemas.microsoft.com/office/drawing/2014/main" val="20000"/>
                    </a:ext>
                  </a:extLst>
                </a:gridCol>
                <a:gridCol w="390385">
                  <a:extLst>
                    <a:ext uri="{9D8B030D-6E8A-4147-A177-3AD203B41FA5}">
                      <a16:colId xmlns:a16="http://schemas.microsoft.com/office/drawing/2014/main" val="20001"/>
                    </a:ext>
                  </a:extLst>
                </a:gridCol>
                <a:gridCol w="1151135">
                  <a:extLst>
                    <a:ext uri="{9D8B030D-6E8A-4147-A177-3AD203B41FA5}">
                      <a16:colId xmlns:a16="http://schemas.microsoft.com/office/drawing/2014/main" val="20002"/>
                    </a:ext>
                  </a:extLst>
                </a:gridCol>
                <a:gridCol w="1151135">
                  <a:extLst>
                    <a:ext uri="{9D8B030D-6E8A-4147-A177-3AD203B41FA5}">
                      <a16:colId xmlns:a16="http://schemas.microsoft.com/office/drawing/2014/main" val="20003"/>
                    </a:ext>
                  </a:extLst>
                </a:gridCol>
              </a:tblGrid>
              <a:tr h="213260">
                <a:tc gridSpan="2">
                  <a:txBody>
                    <a:bodyPr/>
                    <a:lstStyle/>
                    <a:p>
                      <a:pPr marL="0" marR="0">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Policy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03030">
                <a:tc>
                  <a:txBody>
                    <a:bodyPr/>
                    <a:lstStyle/>
                    <a:p>
                      <a:pPr marL="0" marR="0">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Level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Building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3030">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Very 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Fire Protection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3030">
                <a:tc rowSpan="3">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3">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Fire Protection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303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75-100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Conveying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303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75-100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Roof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3030">
                <a:tc rowSpan="2">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Medium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Roof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303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40-74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Conveying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3030">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Low/Default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Conveying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0317">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 repair/End of Life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Basement Construction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4" name="TextBox 53"/>
          <p:cNvSpPr txBox="1"/>
          <p:nvPr/>
        </p:nvSpPr>
        <p:spPr>
          <a:xfrm>
            <a:off x="1524000" y="2008175"/>
            <a:ext cx="1981200" cy="1077218"/>
          </a:xfrm>
          <a:prstGeom prst="rect">
            <a:avLst/>
          </a:prstGeom>
          <a:noFill/>
        </p:spPr>
        <p:txBody>
          <a:bodyPr wrap="square" rtlCol="0">
            <a:spAutoFit/>
          </a:bodyPr>
          <a:lstStyle/>
          <a:p>
            <a:pPr algn="ctr"/>
            <a:r>
              <a:rPr lang="en-US" sz="1600" b="1" dirty="0">
                <a:solidFill>
                  <a:prstClr val="black"/>
                </a:solidFill>
                <a:latin typeface="Calibri" panose="020F0502020204030204" pitchFamily="34" charset="0"/>
              </a:rPr>
              <a:t>Mission Dependency</a:t>
            </a:r>
          </a:p>
          <a:p>
            <a:pPr algn="ctr"/>
            <a:r>
              <a:rPr lang="en-US" sz="1600" b="1" dirty="0">
                <a:solidFill>
                  <a:prstClr val="black"/>
                </a:solidFill>
                <a:latin typeface="Calibri" panose="020F0502020204030204" pitchFamily="34" charset="0"/>
              </a:rPr>
              <a:t>Index (MDI)</a:t>
            </a:r>
          </a:p>
          <a:p>
            <a:pPr algn="ctr"/>
            <a:endParaRPr lang="en-US" sz="1600" dirty="0">
              <a:solidFill>
                <a:prstClr val="black"/>
              </a:solidFill>
              <a:latin typeface="Calibri" panose="020F0502020204030204" pitchFamily="34" charset="0"/>
            </a:endParaRPr>
          </a:p>
          <a:p>
            <a:pPr algn="ctr"/>
            <a:r>
              <a:rPr lang="en-US" sz="1600" dirty="0">
                <a:solidFill>
                  <a:prstClr val="black"/>
                </a:solidFill>
                <a:latin typeface="Calibri" panose="020F0502020204030204" pitchFamily="34" charset="0"/>
              </a:rPr>
              <a:t>LANL Facilities</a:t>
            </a:r>
          </a:p>
        </p:txBody>
      </p:sp>
      <p:cxnSp>
        <p:nvCxnSpPr>
          <p:cNvPr id="55" name="Straight Connector 54"/>
          <p:cNvCxnSpPr/>
          <p:nvPr/>
        </p:nvCxnSpPr>
        <p:spPr>
          <a:xfrm flipV="1">
            <a:off x="1524000" y="4668333"/>
            <a:ext cx="9144000" cy="22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rotWithShape="1">
          <a:blip r:embed="rId6"/>
          <a:srcRect l="20902" t="8654" r="20903" b="8654"/>
          <a:stretch/>
        </p:blipFill>
        <p:spPr>
          <a:xfrm>
            <a:off x="1883247" y="4768691"/>
            <a:ext cx="2041848" cy="2041849"/>
          </a:xfrm>
          <a:prstGeom prst="rect">
            <a:avLst/>
          </a:prstGeom>
        </p:spPr>
      </p:pic>
      <p:pic>
        <p:nvPicPr>
          <p:cNvPr id="5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5679" b="39300"/>
          <a:stretch/>
        </p:blipFill>
        <p:spPr bwMode="auto">
          <a:xfrm>
            <a:off x="4343401" y="5087132"/>
            <a:ext cx="5150423" cy="17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2"/>
          <p:cNvSpPr txBox="1">
            <a:spLocks/>
          </p:cNvSpPr>
          <p:nvPr/>
        </p:nvSpPr>
        <p:spPr bwMode="auto">
          <a:xfrm>
            <a:off x="1828801" y="838201"/>
            <a:ext cx="8628793" cy="10030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000" dirty="0">
              <a:solidFill>
                <a:schemeClr val="bg1"/>
              </a:solidFill>
            </a:endParaRPr>
          </a:p>
          <a:p>
            <a:pPr marL="0" indent="0">
              <a:spcBef>
                <a:spcPts val="0"/>
              </a:spcBef>
              <a:buNone/>
            </a:pPr>
            <a:r>
              <a:rPr lang="en-US" sz="1800" dirty="0">
                <a:solidFill>
                  <a:schemeClr val="bg1"/>
                </a:solidFill>
              </a:rPr>
              <a:t>A science-based infrastructure stewardship approach using risk-based, data-driven metrics to </a:t>
            </a:r>
            <a:r>
              <a:rPr lang="en-US" sz="1800" b="1" dirty="0">
                <a:solidFill>
                  <a:srgbClr val="FFFF00"/>
                </a:solidFill>
              </a:rPr>
              <a:t>prioritize investments in order to enable the mission</a:t>
            </a:r>
            <a:r>
              <a:rPr lang="en-US" sz="1800" dirty="0">
                <a:solidFill>
                  <a:schemeClr val="bg1"/>
                </a:solidFill>
              </a:rPr>
              <a:t>.</a:t>
            </a:r>
          </a:p>
        </p:txBody>
      </p:sp>
    </p:spTree>
    <p:extLst>
      <p:ext uri="{BB962C8B-B14F-4D97-AF65-F5344CB8AC3E}">
        <p14:creationId xmlns:p14="http://schemas.microsoft.com/office/powerpoint/2010/main" val="1521006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NNSA Facility Disposition</a:t>
            </a:r>
          </a:p>
        </p:txBody>
      </p:sp>
      <p:sp>
        <p:nvSpPr>
          <p:cNvPr id="3" name="Content Placeholder 2"/>
          <p:cNvSpPr>
            <a:spLocks noGrp="1"/>
          </p:cNvSpPr>
          <p:nvPr>
            <p:ph idx="1"/>
          </p:nvPr>
        </p:nvSpPr>
        <p:spPr>
          <a:xfrm>
            <a:off x="2045208" y="838200"/>
            <a:ext cx="8229600" cy="3856400"/>
          </a:xfrm>
        </p:spPr>
        <p:txBody>
          <a:bodyPr/>
          <a:lstStyle/>
          <a:p>
            <a:pPr>
              <a:buFont typeface="Arial" panose="020B0604020202020204" pitchFamily="34" charset="0"/>
              <a:buChar char="•"/>
            </a:pPr>
            <a:r>
              <a:rPr lang="en-US" sz="2200" dirty="0"/>
              <a:t>2001 – 2013: Facilities and Infrastructure Recapitalization Program (FIRP) was NNSA’s method for funding disposition  </a:t>
            </a:r>
          </a:p>
          <a:p>
            <a:pPr lvl="1">
              <a:buFont typeface="Arial" panose="020B0604020202020204" pitchFamily="34" charset="0"/>
              <a:buChar char="•"/>
            </a:pPr>
            <a:r>
              <a:rPr lang="en-US" sz="2200" dirty="0"/>
              <a:t>FIRP’s focus on footprint and deferred maintenance reduction meant higher risk excess assets were not addressed</a:t>
            </a:r>
          </a:p>
          <a:p>
            <a:pPr>
              <a:buFont typeface="Arial" panose="020B0604020202020204" pitchFamily="34" charset="0"/>
              <a:buChar char="•"/>
            </a:pPr>
            <a:r>
              <a:rPr lang="en-US" sz="2200" dirty="0"/>
              <a:t>In FY 2014, NA-50 reinvigorated direct funded disposition</a:t>
            </a:r>
          </a:p>
          <a:p>
            <a:pPr lvl="1">
              <a:spcBef>
                <a:spcPts val="500"/>
              </a:spcBef>
              <a:buFont typeface="Arial" panose="020B0604020202020204" pitchFamily="34" charset="0"/>
              <a:buChar char="•"/>
            </a:pPr>
            <a:r>
              <a:rPr lang="en-US" sz="2200" dirty="0"/>
              <a:t>2014: $1.04M to disposition Y-12’s 9744</a:t>
            </a:r>
          </a:p>
          <a:p>
            <a:pPr lvl="1">
              <a:spcBef>
                <a:spcPts val="500"/>
              </a:spcBef>
              <a:buFont typeface="Arial" panose="020B0604020202020204" pitchFamily="34" charset="0"/>
              <a:buChar char="•"/>
            </a:pPr>
            <a:r>
              <a:rPr lang="en-US" sz="2200" dirty="0"/>
              <a:t>2015: $2.5M to disposition Y-12’s 9808 </a:t>
            </a:r>
          </a:p>
          <a:p>
            <a:pPr lvl="1">
              <a:spcBef>
                <a:spcPts val="500"/>
              </a:spcBef>
              <a:buFont typeface="Arial" panose="020B0604020202020204" pitchFamily="34" charset="0"/>
              <a:buChar char="•"/>
            </a:pPr>
            <a:r>
              <a:rPr lang="en-US" sz="2200" dirty="0"/>
              <a:t>2015: $3M to disposition LANL’s CASAs 2 and 3</a:t>
            </a:r>
          </a:p>
          <a:p>
            <a:pPr lvl="1">
              <a:spcBef>
                <a:spcPts val="500"/>
              </a:spcBef>
              <a:buFont typeface="Arial" panose="020B0604020202020204" pitchFamily="34" charset="0"/>
              <a:buChar char="•"/>
            </a:pPr>
            <a:r>
              <a:rPr lang="en-US" sz="2200" dirty="0"/>
              <a:t>Annual funding of ~$50M starting in 2017</a:t>
            </a:r>
          </a:p>
          <a:p>
            <a:pPr lvl="1">
              <a:spcBef>
                <a:spcPts val="500"/>
              </a:spcBef>
              <a:buFont typeface="Arial" panose="020B0604020202020204" pitchFamily="34" charset="0"/>
              <a:buChar char="•"/>
            </a:pPr>
            <a:r>
              <a:rPr lang="en-US" sz="2200" dirty="0"/>
              <a:t>NNSA has disposed of 5.7M GSF since 2014</a:t>
            </a:r>
          </a:p>
          <a:p>
            <a:pPr lvl="1"/>
            <a:endParaRPr lang="en-US" sz="2200" dirty="0"/>
          </a:p>
          <a:p>
            <a:endParaRPr lang="en-US" sz="2200" dirty="0"/>
          </a:p>
        </p:txBody>
      </p:sp>
      <p:sp>
        <p:nvSpPr>
          <p:cNvPr id="4" name="Slide Number Placeholder 3"/>
          <p:cNvSpPr>
            <a:spLocks noGrp="1"/>
          </p:cNvSpPr>
          <p:nvPr>
            <p:ph type="sldNum" sz="quarter" idx="12"/>
          </p:nvPr>
        </p:nvSpPr>
        <p:spPr/>
        <p:txBody>
          <a:bodyPr/>
          <a:lstStyle/>
          <a:p>
            <a:pPr>
              <a:defRPr/>
            </a:pPr>
            <a:fld id="{6C1C5A47-BFF3-457B-99AE-A669C883BC82}" type="slidenum">
              <a:rPr lang="en-US" smtClean="0">
                <a:solidFill>
                  <a:prstClr val="black">
                    <a:tint val="75000"/>
                  </a:prstClr>
                </a:solidFill>
              </a:rPr>
              <a:pPr>
                <a:defRPr/>
              </a:pPr>
              <a:t>7</a:t>
            </a:fld>
            <a:endParaRPr lang="en-US" dirty="0">
              <a:solidFill>
                <a:prstClr val="black">
                  <a:tint val="75000"/>
                </a:prstClr>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2292" y="4694600"/>
            <a:ext cx="2383709" cy="156602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7047" y="4694600"/>
            <a:ext cx="2370679" cy="1566020"/>
          </a:xfrm>
          <a:prstGeom prst="rect">
            <a:avLst/>
          </a:prstGeom>
        </p:spPr>
      </p:pic>
      <p:sp>
        <p:nvSpPr>
          <p:cNvPr id="7" name="Title 3"/>
          <p:cNvSpPr txBox="1">
            <a:spLocks/>
          </p:cNvSpPr>
          <p:nvPr/>
        </p:nvSpPr>
        <p:spPr bwMode="auto">
          <a:xfrm>
            <a:off x="4534408" y="6164890"/>
            <a:ext cx="3251200" cy="4965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800" kern="1200" cap="small" baseline="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Calibri" pitchFamily="34" charset="0"/>
              </a:defRPr>
            </a:lvl2pPr>
            <a:lvl3pPr algn="ctr" rtl="0" eaLnBrk="1" fontAlgn="base" hangingPunct="1">
              <a:spcBef>
                <a:spcPct val="0"/>
              </a:spcBef>
              <a:spcAft>
                <a:spcPct val="0"/>
              </a:spcAft>
              <a:defRPr sz="2800">
                <a:solidFill>
                  <a:schemeClr val="tx1"/>
                </a:solidFill>
                <a:latin typeface="Calibri" pitchFamily="34" charset="0"/>
              </a:defRPr>
            </a:lvl3pPr>
            <a:lvl4pPr algn="ctr" rtl="0" eaLnBrk="1" fontAlgn="base" hangingPunct="1">
              <a:spcBef>
                <a:spcPct val="0"/>
              </a:spcBef>
              <a:spcAft>
                <a:spcPct val="0"/>
              </a:spcAft>
              <a:defRPr sz="2800">
                <a:solidFill>
                  <a:schemeClr val="tx1"/>
                </a:solidFill>
                <a:latin typeface="Calibri" pitchFamily="34" charset="0"/>
              </a:defRPr>
            </a:lvl4pPr>
            <a:lvl5pPr algn="ctr" rtl="0" eaLnBrk="1" fontAlgn="base" hangingPunct="1">
              <a:spcBef>
                <a:spcPct val="0"/>
              </a:spcBef>
              <a:spcAft>
                <a:spcPct val="0"/>
              </a:spcAft>
              <a:defRPr sz="28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600" dirty="0">
                <a:latin typeface="+mn-lt"/>
                <a:cs typeface="Arial" panose="020B0604020202020204" pitchFamily="34" charset="0"/>
              </a:rPr>
              <a:t>9808 Before and After</a:t>
            </a:r>
            <a:endParaRPr lang="en-US" sz="1600" dirty="0">
              <a:solidFill>
                <a:schemeClr val="accent1"/>
              </a:solidFill>
              <a:latin typeface="+mn-lt"/>
            </a:endParaRPr>
          </a:p>
        </p:txBody>
      </p:sp>
    </p:spTree>
    <p:extLst>
      <p:ext uri="{BB962C8B-B14F-4D97-AF65-F5344CB8AC3E}">
        <p14:creationId xmlns:p14="http://schemas.microsoft.com/office/powerpoint/2010/main" val="3673778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Improvements</a:t>
            </a:r>
          </a:p>
        </p:txBody>
      </p:sp>
      <p:sp>
        <p:nvSpPr>
          <p:cNvPr id="3" name="Content Placeholder 2"/>
          <p:cNvSpPr>
            <a:spLocks noGrp="1"/>
          </p:cNvSpPr>
          <p:nvPr>
            <p:ph idx="1"/>
          </p:nvPr>
        </p:nvSpPr>
        <p:spPr>
          <a:xfrm>
            <a:off x="1816100" y="826159"/>
            <a:ext cx="8559800" cy="1261533"/>
          </a:xfrm>
        </p:spPr>
        <p:txBody>
          <a:bodyPr/>
          <a:lstStyle/>
          <a:p>
            <a:r>
              <a:rPr lang="en-US" sz="2200" dirty="0"/>
              <a:t>NNSA is deploying new data-driven, risk-informed tools to create a science-based infrastructure stewardship model, which is being applied to facility disposition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6C1C5A47-BFF3-457B-99AE-A669C883BC82}" type="slidenum">
              <a:rPr lang="en-US" smtClean="0">
                <a:solidFill>
                  <a:prstClr val="black">
                    <a:tint val="75000"/>
                  </a:prstClr>
                </a:solidFill>
              </a:rPr>
              <a:pPr>
                <a:defRPr/>
              </a:pPr>
              <a:t>8</a:t>
            </a:fld>
            <a:endParaRPr lang="en-US" dirty="0">
              <a:solidFill>
                <a:prstClr val="black">
                  <a:tint val="75000"/>
                </a:prstClr>
              </a:solidFill>
            </a:endParaRPr>
          </a:p>
        </p:txBody>
      </p:sp>
      <p:sp>
        <p:nvSpPr>
          <p:cNvPr id="5" name="Rectangle 4"/>
          <p:cNvSpPr/>
          <p:nvPr/>
        </p:nvSpPr>
        <p:spPr>
          <a:xfrm>
            <a:off x="7586133" y="3719081"/>
            <a:ext cx="2404534" cy="1005878"/>
          </a:xfrm>
          <a:prstGeom prst="rect">
            <a:avLst/>
          </a:prstGeom>
          <a:solidFill>
            <a:srgbClr val="4F81B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An ERI score of 70 – 100 indicates a High-Risk Facility</a:t>
            </a:r>
          </a:p>
        </p:txBody>
      </p:sp>
      <p:sp>
        <p:nvSpPr>
          <p:cNvPr id="7" name="Rectangle 6"/>
          <p:cNvSpPr/>
          <p:nvPr/>
        </p:nvSpPr>
        <p:spPr>
          <a:xfrm>
            <a:off x="1816101" y="1862812"/>
            <a:ext cx="6151033" cy="4493538"/>
          </a:xfrm>
          <a:prstGeom prst="rect">
            <a:avLst/>
          </a:prstGeom>
        </p:spPr>
        <p:txBody>
          <a:bodyPr wrap="square">
            <a:spAutoFit/>
          </a:bodyPr>
          <a:lstStyle/>
          <a:p>
            <a:pPr marL="342900" indent="-342900">
              <a:buFont typeface="Arial" panose="020B0604020202020204" pitchFamily="34" charset="0"/>
              <a:buChar char="•"/>
            </a:pPr>
            <a:r>
              <a:rPr lang="en-US" sz="2200" dirty="0"/>
              <a:t>The tools include:</a:t>
            </a:r>
          </a:p>
          <a:p>
            <a:pPr marL="800100" lvl="1" indent="-342900">
              <a:buFont typeface="Arial" panose="020B0604020202020204" pitchFamily="34" charset="0"/>
              <a:buChar char="•"/>
            </a:pPr>
            <a:r>
              <a:rPr lang="en-US" sz="2200" b="1" dirty="0"/>
              <a:t>Excess-facility Risk Index </a:t>
            </a:r>
            <a:r>
              <a:rPr lang="en-US" sz="2200" dirty="0"/>
              <a:t>– 1-100 score for excess facilities calculating the risk posed by structural and safety conditions; potential impact of contaminants; and proximity of the excess asset to workers, public, environmental receptors, and high importance facilities</a:t>
            </a:r>
          </a:p>
          <a:p>
            <a:pPr marL="800100" lvl="1" indent="-342900">
              <a:buFont typeface="Arial" panose="020B0604020202020204" pitchFamily="34" charset="0"/>
              <a:buChar char="•"/>
            </a:pPr>
            <a:r>
              <a:rPr lang="en-US" sz="2200" b="1" dirty="0"/>
              <a:t>Disposition Strategic Plan </a:t>
            </a:r>
            <a:r>
              <a:rPr lang="en-US" sz="2200" dirty="0"/>
              <a:t>– annual plan laying out an integrated, enterprise-wide approach to address NNSA’s aging Excess infrastructure reflecting the priorities documented in NNSA’s Master Asset Plan</a:t>
            </a:r>
          </a:p>
        </p:txBody>
      </p:sp>
    </p:spTree>
    <p:extLst>
      <p:ext uri="{BB962C8B-B14F-4D97-AF65-F5344CB8AC3E}">
        <p14:creationId xmlns:p14="http://schemas.microsoft.com/office/powerpoint/2010/main" val="328430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Disposition Strategic Plan</a:t>
            </a:r>
          </a:p>
        </p:txBody>
      </p:sp>
      <p:sp>
        <p:nvSpPr>
          <p:cNvPr id="4" name="Slide Number Placeholder 3"/>
          <p:cNvSpPr>
            <a:spLocks noGrp="1"/>
          </p:cNvSpPr>
          <p:nvPr>
            <p:ph type="sldNum" sz="quarter" idx="12"/>
          </p:nvPr>
        </p:nvSpPr>
        <p:spPr/>
        <p:txBody>
          <a:bodyPr/>
          <a:lstStyle/>
          <a:p>
            <a:pPr>
              <a:defRPr/>
            </a:pPr>
            <a:fld id="{6C1C5A47-BFF3-457B-99AE-A669C883BC82}" type="slidenum">
              <a:rPr lang="en-US" smtClean="0"/>
              <a:pPr>
                <a:defRPr/>
              </a:pPr>
              <a:t>9</a:t>
            </a:fld>
            <a:endParaRPr lang="en-US" dirty="0"/>
          </a:p>
        </p:txBody>
      </p:sp>
      <p:sp>
        <p:nvSpPr>
          <p:cNvPr id="9" name="Rectangle 8"/>
          <p:cNvSpPr/>
          <p:nvPr/>
        </p:nvSpPr>
        <p:spPr>
          <a:xfrm>
            <a:off x="1524000" y="838200"/>
            <a:ext cx="9144000" cy="990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bwMode="auto">
          <a:xfrm>
            <a:off x="1828801" y="838201"/>
            <a:ext cx="8628793" cy="10030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000" dirty="0">
              <a:solidFill>
                <a:schemeClr val="bg1"/>
              </a:solidFill>
            </a:endParaRPr>
          </a:p>
          <a:p>
            <a:pPr marL="0" indent="0">
              <a:spcBef>
                <a:spcPts val="0"/>
              </a:spcBef>
              <a:buNone/>
            </a:pPr>
            <a:r>
              <a:rPr lang="en-US" sz="1800" dirty="0">
                <a:solidFill>
                  <a:schemeClr val="bg1"/>
                </a:solidFill>
              </a:rPr>
              <a:t>NNSA is using our new tools and authorities to develop strategic and area plans in order to drive </a:t>
            </a:r>
            <a:r>
              <a:rPr lang="en-US" sz="1800" b="1" dirty="0">
                <a:solidFill>
                  <a:srgbClr val="FFFF00"/>
                </a:solidFill>
              </a:rPr>
              <a:t>prioritized, integrated infrastructure investments </a:t>
            </a:r>
            <a:r>
              <a:rPr lang="en-US" sz="1800" dirty="0">
                <a:solidFill>
                  <a:schemeClr val="bg1"/>
                </a:solidFill>
              </a:rPr>
              <a:t>across the enterprise.</a:t>
            </a:r>
          </a:p>
          <a:p>
            <a:pPr marL="0" indent="0" algn="r">
              <a:spcBef>
                <a:spcPts val="0"/>
              </a:spcBef>
              <a:buNone/>
            </a:pPr>
            <a:endParaRPr lang="en-US" sz="1400" i="1" dirty="0">
              <a:solidFill>
                <a:schemeClr val="bg1"/>
              </a:solidFill>
            </a:endParaRPr>
          </a:p>
        </p:txBody>
      </p:sp>
      <p:pic>
        <p:nvPicPr>
          <p:cNvPr id="5" name="Picture 4"/>
          <p:cNvPicPr>
            <a:picLocks noChangeAspect="1"/>
          </p:cNvPicPr>
          <p:nvPr/>
        </p:nvPicPr>
        <p:blipFill>
          <a:blip r:embed="rId2"/>
          <a:stretch>
            <a:fillRect/>
          </a:stretch>
        </p:blipFill>
        <p:spPr>
          <a:xfrm>
            <a:off x="1692831" y="1913410"/>
            <a:ext cx="1519742" cy="2106260"/>
          </a:xfrm>
          <a:prstGeom prst="rect">
            <a:avLst/>
          </a:prstGeom>
        </p:spPr>
      </p:pic>
      <p:pic>
        <p:nvPicPr>
          <p:cNvPr id="7" name="Picture 6"/>
          <p:cNvPicPr>
            <a:picLocks noChangeAspect="1"/>
          </p:cNvPicPr>
          <p:nvPr/>
        </p:nvPicPr>
        <p:blipFill>
          <a:blip r:embed="rId3"/>
          <a:stretch>
            <a:fillRect/>
          </a:stretch>
        </p:blipFill>
        <p:spPr>
          <a:xfrm>
            <a:off x="6968916" y="2058870"/>
            <a:ext cx="3472464" cy="4270444"/>
          </a:xfrm>
          <a:prstGeom prst="rect">
            <a:avLst/>
          </a:prstGeom>
        </p:spPr>
      </p:pic>
      <p:pic>
        <p:nvPicPr>
          <p:cNvPr id="8" name="Picture 7"/>
          <p:cNvPicPr>
            <a:picLocks noChangeAspect="1"/>
          </p:cNvPicPr>
          <p:nvPr/>
        </p:nvPicPr>
        <p:blipFill>
          <a:blip r:embed="rId4"/>
          <a:stretch>
            <a:fillRect/>
          </a:stretch>
        </p:blipFill>
        <p:spPr>
          <a:xfrm>
            <a:off x="3420118" y="1937840"/>
            <a:ext cx="1700920" cy="2057400"/>
          </a:xfrm>
          <a:prstGeom prst="rect">
            <a:avLst/>
          </a:prstGeom>
        </p:spPr>
      </p:pic>
      <p:pic>
        <p:nvPicPr>
          <p:cNvPr id="12" name="Picture 11"/>
          <p:cNvPicPr>
            <a:picLocks noChangeAspect="1"/>
          </p:cNvPicPr>
          <p:nvPr/>
        </p:nvPicPr>
        <p:blipFill>
          <a:blip r:embed="rId5"/>
          <a:stretch>
            <a:fillRect/>
          </a:stretch>
        </p:blipFill>
        <p:spPr>
          <a:xfrm>
            <a:off x="5328583" y="1958742"/>
            <a:ext cx="1568768" cy="2057400"/>
          </a:xfrm>
          <a:prstGeom prst="rect">
            <a:avLst/>
          </a:prstGeom>
        </p:spPr>
      </p:pic>
      <p:pic>
        <p:nvPicPr>
          <p:cNvPr id="13" name="Picture 12"/>
          <p:cNvPicPr>
            <a:picLocks noChangeAspect="1"/>
          </p:cNvPicPr>
          <p:nvPr/>
        </p:nvPicPr>
        <p:blipFill>
          <a:blip r:embed="rId6"/>
          <a:stretch>
            <a:fillRect/>
          </a:stretch>
        </p:blipFill>
        <p:spPr>
          <a:xfrm>
            <a:off x="2274409" y="3990488"/>
            <a:ext cx="4267200" cy="2825885"/>
          </a:xfrm>
          <a:prstGeom prst="rect">
            <a:avLst/>
          </a:prstGeom>
        </p:spPr>
      </p:pic>
    </p:spTree>
    <p:extLst>
      <p:ext uri="{BB962C8B-B14F-4D97-AF65-F5344CB8AC3E}">
        <p14:creationId xmlns:p14="http://schemas.microsoft.com/office/powerpoint/2010/main" val="1878607463"/>
      </p:ext>
    </p:extLst>
  </p:cSld>
  <p:clrMapOvr>
    <a:masterClrMapping/>
  </p:clrMapOvr>
</p:sld>
</file>

<file path=ppt/theme/theme1.xml><?xml version="1.0" encoding="utf-8"?>
<a:theme xmlns:a="http://schemas.openxmlformats.org/drawingml/2006/main" name="NNSA_PowerPoint_Desig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5392</TotalTime>
  <Words>842</Words>
  <Application>Microsoft Office PowerPoint</Application>
  <PresentationFormat>Widescreen</PresentationFormat>
  <Paragraphs>178</Paragraphs>
  <Slides>12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Courier New</vt:lpstr>
      <vt:lpstr>NNSA_PowerPoint_Design_Template</vt:lpstr>
      <vt:lpstr>2019 National Cleanup Workshop</vt:lpstr>
      <vt:lpstr>Overview</vt:lpstr>
      <vt:lpstr>Infrastructure Revitalization Goal</vt:lpstr>
      <vt:lpstr>Tools</vt:lpstr>
      <vt:lpstr>Planning</vt:lpstr>
      <vt:lpstr>Prioritization</vt:lpstr>
      <vt:lpstr>NNSA Facility Disposition</vt:lpstr>
      <vt:lpstr>Management Improvements</vt:lpstr>
      <vt:lpstr>Disposition Strategic Plan</vt:lpstr>
      <vt:lpstr>New Authority</vt:lpstr>
      <vt:lpstr>Disposition Next Steps</vt:lpstr>
      <vt:lpstr>Conclusion</vt:lpstr>
    </vt:vector>
  </TitlesOfParts>
  <Company>U.S. Department of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Projects Over $10M</dc:title>
  <dc:creator>Kunkle, Jessica</dc:creator>
  <cp:lastModifiedBy>Christine Frei</cp:lastModifiedBy>
  <cp:revision>280</cp:revision>
  <cp:lastPrinted>2019-08-30T13:12:40Z</cp:lastPrinted>
  <dcterms:created xsi:type="dcterms:W3CDTF">2019-03-05T16:33:39Z</dcterms:created>
  <dcterms:modified xsi:type="dcterms:W3CDTF">2019-09-08T19:43:43Z</dcterms:modified>
</cp:coreProperties>
</file>