
<file path=[Content_Types].xml><?xml version="1.0" encoding="utf-8"?>
<Types xmlns="http://schemas.openxmlformats.org/package/2006/content-types">
  <Default Extension="bin" ContentType="audio/unknown"/>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charts/chart1.xml" ContentType="application/vnd.openxmlformats-officedocument.drawingml.chart+xml"/>
  <Override PartName="/ppt/notesSlides/notesSlide3.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4.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39" r:id="rId1"/>
  </p:sldMasterIdLst>
  <p:notesMasterIdLst>
    <p:notesMasterId r:id="rId135"/>
  </p:notesMasterIdLst>
  <p:handoutMasterIdLst>
    <p:handoutMasterId r:id="rId136"/>
  </p:handoutMasterIdLst>
  <p:sldIdLst>
    <p:sldId id="256" r:id="rId2"/>
    <p:sldId id="271" r:id="rId3"/>
    <p:sldId id="380" r:id="rId4"/>
    <p:sldId id="381" r:id="rId5"/>
    <p:sldId id="374" r:id="rId6"/>
    <p:sldId id="392" r:id="rId7"/>
    <p:sldId id="328" r:id="rId8"/>
    <p:sldId id="275" r:id="rId9"/>
    <p:sldId id="337" r:id="rId10"/>
    <p:sldId id="313" r:id="rId11"/>
    <p:sldId id="314" r:id="rId12"/>
    <p:sldId id="382" r:id="rId13"/>
    <p:sldId id="389" r:id="rId14"/>
    <p:sldId id="383" r:id="rId15"/>
    <p:sldId id="384" r:id="rId16"/>
    <p:sldId id="350" r:id="rId17"/>
    <p:sldId id="307" r:id="rId18"/>
    <p:sldId id="338" r:id="rId19"/>
    <p:sldId id="385" r:id="rId20"/>
    <p:sldId id="282" r:id="rId21"/>
    <p:sldId id="351" r:id="rId22"/>
    <p:sldId id="362" r:id="rId23"/>
    <p:sldId id="352" r:id="rId24"/>
    <p:sldId id="315" r:id="rId25"/>
    <p:sldId id="339" r:id="rId26"/>
    <p:sldId id="340" r:id="rId27"/>
    <p:sldId id="298" r:id="rId28"/>
    <p:sldId id="341" r:id="rId29"/>
    <p:sldId id="303" r:id="rId30"/>
    <p:sldId id="308" r:id="rId31"/>
    <p:sldId id="353" r:id="rId32"/>
    <p:sldId id="355" r:id="rId33"/>
    <p:sldId id="329" r:id="rId34"/>
    <p:sldId id="356" r:id="rId35"/>
    <p:sldId id="357" r:id="rId36"/>
    <p:sldId id="306" r:id="rId37"/>
    <p:sldId id="386" r:id="rId38"/>
    <p:sldId id="264" r:id="rId39"/>
    <p:sldId id="330" r:id="rId40"/>
    <p:sldId id="266" r:id="rId41"/>
    <p:sldId id="331" r:id="rId42"/>
    <p:sldId id="265" r:id="rId43"/>
    <p:sldId id="332" r:id="rId44"/>
    <p:sldId id="267" r:id="rId45"/>
    <p:sldId id="387" r:id="rId46"/>
    <p:sldId id="393" r:id="rId47"/>
    <p:sldId id="316" r:id="rId48"/>
    <p:sldId id="317" r:id="rId49"/>
    <p:sldId id="342" r:id="rId50"/>
    <p:sldId id="311" r:id="rId51"/>
    <p:sldId id="343" r:id="rId52"/>
    <p:sldId id="283" r:id="rId53"/>
    <p:sldId id="364" r:id="rId54"/>
    <p:sldId id="363" r:id="rId55"/>
    <p:sldId id="281" r:id="rId56"/>
    <p:sldId id="344" r:id="rId57"/>
    <p:sldId id="318" r:id="rId58"/>
    <p:sldId id="292" r:id="rId59"/>
    <p:sldId id="276" r:id="rId60"/>
    <p:sldId id="345" r:id="rId61"/>
    <p:sldId id="309" r:id="rId62"/>
    <p:sldId id="346" r:id="rId63"/>
    <p:sldId id="388" r:id="rId64"/>
    <p:sldId id="272" r:id="rId65"/>
    <p:sldId id="333" r:id="rId66"/>
    <p:sldId id="257" r:id="rId67"/>
    <p:sldId id="334" r:id="rId68"/>
    <p:sldId id="258" r:id="rId69"/>
    <p:sldId id="259" r:id="rId70"/>
    <p:sldId id="284" r:id="rId71"/>
    <p:sldId id="304" r:id="rId72"/>
    <p:sldId id="296" r:id="rId73"/>
    <p:sldId id="335" r:id="rId74"/>
    <p:sldId id="347" r:id="rId75"/>
    <p:sldId id="295" r:id="rId76"/>
    <p:sldId id="260" r:id="rId77"/>
    <p:sldId id="261" r:id="rId78"/>
    <p:sldId id="268" r:id="rId79"/>
    <p:sldId id="263" r:id="rId80"/>
    <p:sldId id="319" r:id="rId81"/>
    <p:sldId id="285" r:id="rId82"/>
    <p:sldId id="320" r:id="rId83"/>
    <p:sldId id="269" r:id="rId84"/>
    <p:sldId id="321" r:id="rId85"/>
    <p:sldId id="262" r:id="rId86"/>
    <p:sldId id="299" r:id="rId87"/>
    <p:sldId id="274" r:id="rId88"/>
    <p:sldId id="322" r:id="rId89"/>
    <p:sldId id="323" r:id="rId90"/>
    <p:sldId id="270" r:id="rId91"/>
    <p:sldId id="300" r:id="rId92"/>
    <p:sldId id="336" r:id="rId93"/>
    <p:sldId id="278" r:id="rId94"/>
    <p:sldId id="348" r:id="rId95"/>
    <p:sldId id="365" r:id="rId96"/>
    <p:sldId id="390" r:id="rId97"/>
    <p:sldId id="367" r:id="rId98"/>
    <p:sldId id="368" r:id="rId99"/>
    <p:sldId id="369" r:id="rId100"/>
    <p:sldId id="279" r:id="rId101"/>
    <p:sldId id="366" r:id="rId102"/>
    <p:sldId id="358" r:id="rId103"/>
    <p:sldId id="280" r:id="rId104"/>
    <p:sldId id="370" r:id="rId105"/>
    <p:sldId id="310" r:id="rId106"/>
    <p:sldId id="359" r:id="rId107"/>
    <p:sldId id="288" r:id="rId108"/>
    <p:sldId id="360" r:id="rId109"/>
    <p:sldId id="289" r:id="rId110"/>
    <p:sldId id="371" r:id="rId111"/>
    <p:sldId id="301" r:id="rId112"/>
    <p:sldId id="324" r:id="rId113"/>
    <p:sldId id="349" r:id="rId114"/>
    <p:sldId id="293" r:id="rId115"/>
    <p:sldId id="287" r:id="rId116"/>
    <p:sldId id="354" r:id="rId117"/>
    <p:sldId id="302" r:id="rId118"/>
    <p:sldId id="325" r:id="rId119"/>
    <p:sldId id="294" r:id="rId120"/>
    <p:sldId id="326" r:id="rId121"/>
    <p:sldId id="375" r:id="rId122"/>
    <p:sldId id="376" r:id="rId123"/>
    <p:sldId id="377" r:id="rId124"/>
    <p:sldId id="378" r:id="rId125"/>
    <p:sldId id="277" r:id="rId126"/>
    <p:sldId id="379" r:id="rId127"/>
    <p:sldId id="290" r:id="rId128"/>
    <p:sldId id="361" r:id="rId129"/>
    <p:sldId id="291" r:id="rId130"/>
    <p:sldId id="373" r:id="rId131"/>
    <p:sldId id="297" r:id="rId132"/>
    <p:sldId id="372" r:id="rId133"/>
    <p:sldId id="312" r:id="rId1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es Webb" initials="jW" lastIdx="0" clrIdx="0"/>
</p:cmAuthorLst>
</file>

<file path=ppt/presProps.xml><?xml version="1.0" encoding="utf-8"?>
<p:presentationPr xmlns:a="http://schemas.openxmlformats.org/drawingml/2006/main" xmlns:r="http://schemas.openxmlformats.org/officeDocument/2006/relationships" xmlns:p="http://schemas.openxmlformats.org/presentationml/2006/main">
  <p:prnPr clrMode="gray"/>
  <p:showPr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FF38"/>
    <a:srgbClr val="CCB400"/>
    <a:srgbClr val="686A6B"/>
    <a:srgbClr val="E9E9E9"/>
    <a:srgbClr val="6B6D6E"/>
    <a:srgbClr val="6630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900" autoAdjust="0"/>
    <p:restoredTop sz="86356" autoAdjust="0"/>
  </p:normalViewPr>
  <p:slideViewPr>
    <p:cSldViewPr snapToObjects="1">
      <p:cViewPr varScale="1">
        <p:scale>
          <a:sx n="40" d="100"/>
          <a:sy n="40" d="100"/>
        </p:scale>
        <p:origin x="978" y="60"/>
      </p:cViewPr>
      <p:guideLst>
        <p:guide orient="horz" pos="2160"/>
        <p:guide pos="2880"/>
      </p:guideLst>
    </p:cSldViewPr>
  </p:slideViewPr>
  <p:outlineViewPr>
    <p:cViewPr>
      <p:scale>
        <a:sx n="33" d="100"/>
        <a:sy n="33" d="100"/>
      </p:scale>
      <p:origin x="376" y="930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0"/>
    <c:view3D>
      <c:rotX val="15"/>
      <c:rotY val="20"/>
      <c:rAngAx val="0"/>
    </c:view3D>
    <c:floor>
      <c:thickness val="0"/>
    </c:floor>
    <c:sideWall>
      <c:thickness val="0"/>
    </c:sideWall>
    <c:backWall>
      <c:thickness val="0"/>
    </c:backWall>
    <c:plotArea>
      <c:layout/>
      <c:surface3DChart>
        <c:wireframe val="0"/>
        <c:ser>
          <c:idx val="0"/>
          <c:order val="0"/>
          <c:tx>
            <c:strRef>
              <c:f>Sheet1!$B$1</c:f>
              <c:strCache>
                <c:ptCount val="1"/>
                <c:pt idx="0">
                  <c:v>Series 1</c:v>
                </c:pt>
              </c:strCache>
            </c:strRef>
          </c:tx>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er>
        <c:bandFmts/>
        <c:axId val="281005120"/>
        <c:axId val="281005512"/>
        <c:axId val="274764152"/>
      </c:surface3DChart>
      <c:catAx>
        <c:axId val="281005120"/>
        <c:scaling>
          <c:orientation val="minMax"/>
        </c:scaling>
        <c:delete val="0"/>
        <c:axPos val="b"/>
        <c:numFmt formatCode="General" sourceLinked="0"/>
        <c:majorTickMark val="out"/>
        <c:minorTickMark val="none"/>
        <c:tickLblPos val="nextTo"/>
        <c:crossAx val="281005512"/>
        <c:crosses val="autoZero"/>
        <c:auto val="1"/>
        <c:lblAlgn val="ctr"/>
        <c:lblOffset val="100"/>
        <c:noMultiLvlLbl val="0"/>
      </c:catAx>
      <c:valAx>
        <c:axId val="281005512"/>
        <c:scaling>
          <c:orientation val="minMax"/>
        </c:scaling>
        <c:delete val="0"/>
        <c:axPos val="l"/>
        <c:majorGridlines/>
        <c:numFmt formatCode="General" sourceLinked="1"/>
        <c:majorTickMark val="out"/>
        <c:minorTickMark val="none"/>
        <c:tickLblPos val="nextTo"/>
        <c:crossAx val="281005120"/>
        <c:crosses val="autoZero"/>
        <c:crossBetween val="midCat"/>
      </c:valAx>
      <c:serAx>
        <c:axId val="274764152"/>
        <c:scaling>
          <c:orientation val="minMax"/>
        </c:scaling>
        <c:delete val="0"/>
        <c:axPos val="b"/>
        <c:majorTickMark val="out"/>
        <c:minorTickMark val="none"/>
        <c:tickLblPos val="nextTo"/>
        <c:crossAx val="281005512"/>
        <c:crosses val="autoZero"/>
      </c:serAx>
    </c:plotArea>
    <c:legend>
      <c:legendPos val="r"/>
      <c:overlay val="0"/>
      <c:txPr>
        <a:bodyPr/>
        <a:lstStyle/>
        <a:p>
          <a:pPr rtl="0">
            <a:defRPr/>
          </a:pPr>
          <a:endParaRPr lang="en-US"/>
        </a:p>
      </c:txPr>
    </c:legend>
    <c:plotVisOnly val="1"/>
    <c:dispBlanksAs val="zero"/>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4661C0-E71D-504B-BB7A-0A18BB76548A}" type="doc">
      <dgm:prSet loTypeId="urn:microsoft.com/office/officeart/2005/8/layout/vProcess5" loCatId="process" qsTypeId="urn:microsoft.com/office/officeart/2005/8/quickstyle/simple4" qsCatId="simple" csTypeId="urn:microsoft.com/office/officeart/2005/8/colors/colorful3" csCatId="colorful" phldr="1"/>
      <dgm:spPr/>
      <dgm:t>
        <a:bodyPr/>
        <a:lstStyle/>
        <a:p>
          <a:endParaRPr lang="en-US"/>
        </a:p>
      </dgm:t>
    </dgm:pt>
    <dgm:pt modelId="{5FEED913-6045-5F49-8196-9119B78FBFF4}">
      <dgm:prSet phldrT="[Text]"/>
      <dgm:spPr/>
      <dgm:t>
        <a:bodyPr/>
        <a:lstStyle/>
        <a:p>
          <a:r>
            <a:rPr lang="en-US" dirty="0" smtClean="0"/>
            <a:t>But that more money results in higher prices makes sense. </a:t>
          </a:r>
        </a:p>
        <a:p>
          <a:r>
            <a:rPr lang="en-US" dirty="0" smtClean="0"/>
            <a:t>We don’t allow counterfeiting because we know that the gain to a few from spending the extra money is a loss for the rest of us.</a:t>
          </a:r>
          <a:endParaRPr lang="en-US" dirty="0"/>
        </a:p>
      </dgm:t>
    </dgm:pt>
    <dgm:pt modelId="{DA0868E5-8589-A745-BA63-861BA0E9C8AF}" type="parTrans" cxnId="{F9F778B8-8281-9C43-8CAB-6362C4C5BD47}">
      <dgm:prSet/>
      <dgm:spPr/>
      <dgm:t>
        <a:bodyPr/>
        <a:lstStyle/>
        <a:p>
          <a:endParaRPr lang="en-US"/>
        </a:p>
      </dgm:t>
    </dgm:pt>
    <dgm:pt modelId="{01B1B8AA-C09C-1647-935B-BE03F661F912}" type="sibTrans" cxnId="{F9F778B8-8281-9C43-8CAB-6362C4C5BD47}">
      <dgm:prSet/>
      <dgm:spPr/>
      <dgm:t>
        <a:bodyPr/>
        <a:lstStyle/>
        <a:p>
          <a:endParaRPr lang="en-US"/>
        </a:p>
      </dgm:t>
    </dgm:pt>
    <dgm:pt modelId="{BC7DFEC4-D623-4C4C-B1AE-D021983630E6}" type="pres">
      <dgm:prSet presAssocID="{464661C0-E71D-504B-BB7A-0A18BB76548A}" presName="outerComposite" presStyleCnt="0">
        <dgm:presLayoutVars>
          <dgm:chMax val="5"/>
          <dgm:dir/>
          <dgm:resizeHandles val="exact"/>
        </dgm:presLayoutVars>
      </dgm:prSet>
      <dgm:spPr/>
      <dgm:t>
        <a:bodyPr/>
        <a:lstStyle/>
        <a:p>
          <a:endParaRPr lang="en-US"/>
        </a:p>
      </dgm:t>
    </dgm:pt>
    <dgm:pt modelId="{64511DF9-3884-4443-A722-B6585DDACB26}" type="pres">
      <dgm:prSet presAssocID="{464661C0-E71D-504B-BB7A-0A18BB76548A}" presName="dummyMaxCanvas" presStyleCnt="0">
        <dgm:presLayoutVars/>
      </dgm:prSet>
      <dgm:spPr/>
    </dgm:pt>
    <dgm:pt modelId="{4CCD972C-5CB4-0B46-B5DB-5B1302149818}" type="pres">
      <dgm:prSet presAssocID="{464661C0-E71D-504B-BB7A-0A18BB76548A}" presName="OneNode_1" presStyleLbl="node1" presStyleIdx="0" presStyleCnt="1">
        <dgm:presLayoutVars>
          <dgm:bulletEnabled val="1"/>
        </dgm:presLayoutVars>
      </dgm:prSet>
      <dgm:spPr/>
      <dgm:t>
        <a:bodyPr/>
        <a:lstStyle/>
        <a:p>
          <a:endParaRPr lang="en-US"/>
        </a:p>
      </dgm:t>
    </dgm:pt>
  </dgm:ptLst>
  <dgm:cxnLst>
    <dgm:cxn modelId="{F9F778B8-8281-9C43-8CAB-6362C4C5BD47}" srcId="{464661C0-E71D-504B-BB7A-0A18BB76548A}" destId="{5FEED913-6045-5F49-8196-9119B78FBFF4}" srcOrd="0" destOrd="0" parTransId="{DA0868E5-8589-A745-BA63-861BA0E9C8AF}" sibTransId="{01B1B8AA-C09C-1647-935B-BE03F661F912}"/>
    <dgm:cxn modelId="{3570168D-F50F-C24C-A1D5-0875C53C43A0}" type="presOf" srcId="{464661C0-E71D-504B-BB7A-0A18BB76548A}" destId="{BC7DFEC4-D623-4C4C-B1AE-D021983630E6}" srcOrd="0" destOrd="0" presId="urn:microsoft.com/office/officeart/2005/8/layout/vProcess5"/>
    <dgm:cxn modelId="{8E45F568-9C67-B44D-B154-199D4726122E}" type="presOf" srcId="{5FEED913-6045-5F49-8196-9119B78FBFF4}" destId="{4CCD972C-5CB4-0B46-B5DB-5B1302149818}" srcOrd="0" destOrd="0" presId="urn:microsoft.com/office/officeart/2005/8/layout/vProcess5"/>
    <dgm:cxn modelId="{04DAEA44-ABB2-8943-B723-56F7051E5860}" type="presParOf" srcId="{BC7DFEC4-D623-4C4C-B1AE-D021983630E6}" destId="{64511DF9-3884-4443-A722-B6585DDACB26}" srcOrd="0" destOrd="0" presId="urn:microsoft.com/office/officeart/2005/8/layout/vProcess5"/>
    <dgm:cxn modelId="{B069CC9E-5D8B-DD49-9A6B-6AF18B3EE69E}" type="presParOf" srcId="{BC7DFEC4-D623-4C4C-B1AE-D021983630E6}" destId="{4CCD972C-5CB4-0B46-B5DB-5B1302149818}" srcOrd="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8D2F3A8-0261-894F-AE04-5A02436685BD}" type="doc">
      <dgm:prSet loTypeId="urn:microsoft.com/office/officeart/2005/8/layout/arrow3" loCatId="relationship" qsTypeId="urn:microsoft.com/office/officeart/2005/8/quickstyle/3D4" qsCatId="3D" csTypeId="urn:microsoft.com/office/officeart/2005/8/colors/accent1_2" csCatId="accent1" phldr="1"/>
      <dgm:spPr/>
      <dgm:t>
        <a:bodyPr/>
        <a:lstStyle/>
        <a:p>
          <a:endParaRPr lang="en-US"/>
        </a:p>
      </dgm:t>
    </dgm:pt>
    <dgm:pt modelId="{B0F63992-7E47-F44C-9E6C-402C4087459C}">
      <dgm:prSet phldrT="[Text]"/>
      <dgm:spPr/>
      <dgm:t>
        <a:bodyPr/>
        <a:lstStyle/>
        <a:p>
          <a:r>
            <a:rPr lang="en-US" dirty="0" smtClean="0"/>
            <a:t>Early recipients in spending chain gain</a:t>
          </a:r>
          <a:endParaRPr lang="en-US" dirty="0"/>
        </a:p>
      </dgm:t>
    </dgm:pt>
    <dgm:pt modelId="{CD79DE10-B21A-0148-BD57-DC3639EDBC50}" type="parTrans" cxnId="{6052B58D-E4D2-1D49-847E-CF21D47C066E}">
      <dgm:prSet/>
      <dgm:spPr/>
      <dgm:t>
        <a:bodyPr/>
        <a:lstStyle/>
        <a:p>
          <a:endParaRPr lang="en-US"/>
        </a:p>
      </dgm:t>
    </dgm:pt>
    <dgm:pt modelId="{9D2608BA-B307-0A47-9B9B-3075F8454735}" type="sibTrans" cxnId="{6052B58D-E4D2-1D49-847E-CF21D47C066E}">
      <dgm:prSet/>
      <dgm:spPr/>
      <dgm:t>
        <a:bodyPr/>
        <a:lstStyle/>
        <a:p>
          <a:endParaRPr lang="en-US"/>
        </a:p>
      </dgm:t>
    </dgm:pt>
    <dgm:pt modelId="{6F16D02D-BE0C-4E4B-A308-B71F976BE5ED}">
      <dgm:prSet phldrT="[Text]"/>
      <dgm:spPr/>
      <dgm:t>
        <a:bodyPr/>
        <a:lstStyle/>
        <a:p>
          <a:r>
            <a:rPr lang="en-US" dirty="0" smtClean="0"/>
            <a:t>Later recipient in spending chain lose</a:t>
          </a:r>
          <a:endParaRPr lang="en-US" dirty="0"/>
        </a:p>
      </dgm:t>
    </dgm:pt>
    <dgm:pt modelId="{B6746193-B7B9-4941-9C39-D8EE1B9E3A2A}" type="parTrans" cxnId="{932B97CC-A3E7-2946-866F-B935E0175A5B}">
      <dgm:prSet/>
      <dgm:spPr/>
      <dgm:t>
        <a:bodyPr/>
        <a:lstStyle/>
        <a:p>
          <a:endParaRPr lang="en-US"/>
        </a:p>
      </dgm:t>
    </dgm:pt>
    <dgm:pt modelId="{1CF9D429-FCBD-BD44-B19C-A8DDD6015959}" type="sibTrans" cxnId="{932B97CC-A3E7-2946-866F-B935E0175A5B}">
      <dgm:prSet/>
      <dgm:spPr/>
      <dgm:t>
        <a:bodyPr/>
        <a:lstStyle/>
        <a:p>
          <a:endParaRPr lang="en-US"/>
        </a:p>
      </dgm:t>
    </dgm:pt>
    <dgm:pt modelId="{E42B7F34-C1D3-C14B-ACF2-3B5AFCE628A2}" type="pres">
      <dgm:prSet presAssocID="{C8D2F3A8-0261-894F-AE04-5A02436685BD}" presName="compositeShape" presStyleCnt="0">
        <dgm:presLayoutVars>
          <dgm:chMax val="2"/>
          <dgm:dir/>
          <dgm:resizeHandles val="exact"/>
        </dgm:presLayoutVars>
      </dgm:prSet>
      <dgm:spPr/>
      <dgm:t>
        <a:bodyPr/>
        <a:lstStyle/>
        <a:p>
          <a:endParaRPr lang="en-US"/>
        </a:p>
      </dgm:t>
    </dgm:pt>
    <dgm:pt modelId="{765B7080-1384-1F4C-AE3E-02C25C199A10}" type="pres">
      <dgm:prSet presAssocID="{C8D2F3A8-0261-894F-AE04-5A02436685BD}" presName="divider" presStyleLbl="fgShp" presStyleIdx="0" presStyleCnt="1"/>
      <dgm:spPr/>
      <dgm:t>
        <a:bodyPr/>
        <a:lstStyle/>
        <a:p>
          <a:endParaRPr lang="en-US"/>
        </a:p>
      </dgm:t>
    </dgm:pt>
    <dgm:pt modelId="{838A0E20-90A9-3D41-8390-983FEED07D50}" type="pres">
      <dgm:prSet presAssocID="{B0F63992-7E47-F44C-9E6C-402C4087459C}" presName="downArrow" presStyleLbl="node1" presStyleIdx="0" presStyleCnt="2"/>
      <dgm:spPr/>
      <dgm:t>
        <a:bodyPr/>
        <a:lstStyle/>
        <a:p>
          <a:endParaRPr lang="en-US"/>
        </a:p>
      </dgm:t>
    </dgm:pt>
    <dgm:pt modelId="{692E6A40-EA96-5B4E-B5FA-8DC234DF1EC3}" type="pres">
      <dgm:prSet presAssocID="{B0F63992-7E47-F44C-9E6C-402C4087459C}" presName="downArrowText" presStyleLbl="revTx" presStyleIdx="0" presStyleCnt="2">
        <dgm:presLayoutVars>
          <dgm:bulletEnabled val="1"/>
        </dgm:presLayoutVars>
      </dgm:prSet>
      <dgm:spPr/>
      <dgm:t>
        <a:bodyPr/>
        <a:lstStyle/>
        <a:p>
          <a:endParaRPr lang="en-US"/>
        </a:p>
      </dgm:t>
    </dgm:pt>
    <dgm:pt modelId="{EC297D3B-1D13-DF45-9BE1-67DECD871EF5}" type="pres">
      <dgm:prSet presAssocID="{6F16D02D-BE0C-4E4B-A308-B71F976BE5ED}" presName="upArrow" presStyleLbl="node1" presStyleIdx="1" presStyleCnt="2"/>
      <dgm:spPr/>
      <dgm:t>
        <a:bodyPr/>
        <a:lstStyle/>
        <a:p>
          <a:endParaRPr lang="en-US"/>
        </a:p>
      </dgm:t>
    </dgm:pt>
    <dgm:pt modelId="{FA8D98C8-6D88-D040-8061-91291CEC5759}" type="pres">
      <dgm:prSet presAssocID="{6F16D02D-BE0C-4E4B-A308-B71F976BE5ED}" presName="upArrowText" presStyleLbl="revTx" presStyleIdx="1" presStyleCnt="2">
        <dgm:presLayoutVars>
          <dgm:bulletEnabled val="1"/>
        </dgm:presLayoutVars>
      </dgm:prSet>
      <dgm:spPr/>
      <dgm:t>
        <a:bodyPr/>
        <a:lstStyle/>
        <a:p>
          <a:endParaRPr lang="en-US"/>
        </a:p>
      </dgm:t>
    </dgm:pt>
  </dgm:ptLst>
  <dgm:cxnLst>
    <dgm:cxn modelId="{FE79BFD9-0C19-4146-BC1C-C5092DFE5D26}" type="presOf" srcId="{C8D2F3A8-0261-894F-AE04-5A02436685BD}" destId="{E42B7F34-C1D3-C14B-ACF2-3B5AFCE628A2}" srcOrd="0" destOrd="0" presId="urn:microsoft.com/office/officeart/2005/8/layout/arrow3"/>
    <dgm:cxn modelId="{8D185C7E-62A4-E940-89C7-E4D3BBC02D7D}" type="presOf" srcId="{6F16D02D-BE0C-4E4B-A308-B71F976BE5ED}" destId="{FA8D98C8-6D88-D040-8061-91291CEC5759}" srcOrd="0" destOrd="0" presId="urn:microsoft.com/office/officeart/2005/8/layout/arrow3"/>
    <dgm:cxn modelId="{6052B58D-E4D2-1D49-847E-CF21D47C066E}" srcId="{C8D2F3A8-0261-894F-AE04-5A02436685BD}" destId="{B0F63992-7E47-F44C-9E6C-402C4087459C}" srcOrd="0" destOrd="0" parTransId="{CD79DE10-B21A-0148-BD57-DC3639EDBC50}" sibTransId="{9D2608BA-B307-0A47-9B9B-3075F8454735}"/>
    <dgm:cxn modelId="{932B97CC-A3E7-2946-866F-B935E0175A5B}" srcId="{C8D2F3A8-0261-894F-AE04-5A02436685BD}" destId="{6F16D02D-BE0C-4E4B-A308-B71F976BE5ED}" srcOrd="1" destOrd="0" parTransId="{B6746193-B7B9-4941-9C39-D8EE1B9E3A2A}" sibTransId="{1CF9D429-FCBD-BD44-B19C-A8DDD6015959}"/>
    <dgm:cxn modelId="{9A0D0143-2BA2-5641-8F73-735228146444}" type="presOf" srcId="{B0F63992-7E47-F44C-9E6C-402C4087459C}" destId="{692E6A40-EA96-5B4E-B5FA-8DC234DF1EC3}" srcOrd="0" destOrd="0" presId="urn:microsoft.com/office/officeart/2005/8/layout/arrow3"/>
    <dgm:cxn modelId="{98EB6D3E-1698-A441-99F2-F9F4E2F52CFD}" type="presParOf" srcId="{E42B7F34-C1D3-C14B-ACF2-3B5AFCE628A2}" destId="{765B7080-1384-1F4C-AE3E-02C25C199A10}" srcOrd="0" destOrd="0" presId="urn:microsoft.com/office/officeart/2005/8/layout/arrow3"/>
    <dgm:cxn modelId="{E4C57B7C-109F-1F4D-9893-58EF6AD51605}" type="presParOf" srcId="{E42B7F34-C1D3-C14B-ACF2-3B5AFCE628A2}" destId="{838A0E20-90A9-3D41-8390-983FEED07D50}" srcOrd="1" destOrd="0" presId="urn:microsoft.com/office/officeart/2005/8/layout/arrow3"/>
    <dgm:cxn modelId="{83A43C41-A687-8147-B167-95B9CB2505B7}" type="presParOf" srcId="{E42B7F34-C1D3-C14B-ACF2-3B5AFCE628A2}" destId="{692E6A40-EA96-5B4E-B5FA-8DC234DF1EC3}" srcOrd="2" destOrd="0" presId="urn:microsoft.com/office/officeart/2005/8/layout/arrow3"/>
    <dgm:cxn modelId="{CA7B4257-3619-074C-9D80-AFABD8EAC1C8}" type="presParOf" srcId="{E42B7F34-C1D3-C14B-ACF2-3B5AFCE628A2}" destId="{EC297D3B-1D13-DF45-9BE1-67DECD871EF5}" srcOrd="3" destOrd="0" presId="urn:microsoft.com/office/officeart/2005/8/layout/arrow3"/>
    <dgm:cxn modelId="{3C1F76D4-CD4C-3042-928E-06377881FF07}" type="presParOf" srcId="{E42B7F34-C1D3-C14B-ACF2-3B5AFCE628A2}" destId="{FA8D98C8-6D88-D040-8061-91291CEC5759}"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3EF52A2-6421-654D-821C-F6F3C520B480}" type="doc">
      <dgm:prSet loTypeId="urn:microsoft.com/office/officeart/2005/8/layout/bProcess3" loCatId="process" qsTypeId="urn:microsoft.com/office/officeart/2005/8/quickstyle/3D4" qsCatId="3D" csTypeId="urn:microsoft.com/office/officeart/2005/8/colors/accent1_2" csCatId="accent1" phldr="1"/>
      <dgm:spPr/>
      <dgm:t>
        <a:bodyPr/>
        <a:lstStyle/>
        <a:p>
          <a:endParaRPr lang="en-US"/>
        </a:p>
      </dgm:t>
    </dgm:pt>
    <dgm:pt modelId="{BD514BCD-4AAF-914E-9370-86C9EAA656FB}">
      <dgm:prSet custT="1"/>
      <dgm:spPr/>
      <dgm:t>
        <a:bodyPr/>
        <a:lstStyle/>
        <a:p>
          <a:pPr rtl="0"/>
          <a:r>
            <a:rPr lang="en-US" sz="3200" dirty="0" smtClean="0"/>
            <a:t>Spatial distortion from money dilution</a:t>
          </a:r>
          <a:endParaRPr lang="en-US" sz="3200" dirty="0"/>
        </a:p>
      </dgm:t>
    </dgm:pt>
    <dgm:pt modelId="{ACD45E96-6E81-404E-8BEC-EFB75EA27153}" type="parTrans" cxnId="{0DBB200D-89DF-EE4A-B45B-D912AE825262}">
      <dgm:prSet/>
      <dgm:spPr/>
      <dgm:t>
        <a:bodyPr/>
        <a:lstStyle/>
        <a:p>
          <a:endParaRPr lang="en-US"/>
        </a:p>
      </dgm:t>
    </dgm:pt>
    <dgm:pt modelId="{C7C2FBBD-9D53-3847-A49E-CFD7E2D60E6E}" type="sibTrans" cxnId="{0DBB200D-89DF-EE4A-B45B-D912AE825262}">
      <dgm:prSet/>
      <dgm:spPr/>
      <dgm:t>
        <a:bodyPr/>
        <a:lstStyle/>
        <a:p>
          <a:endParaRPr lang="en-US"/>
        </a:p>
      </dgm:t>
    </dgm:pt>
    <dgm:pt modelId="{019E946D-4DD8-BF44-A5C6-08838B7E0EC3}" type="pres">
      <dgm:prSet presAssocID="{43EF52A2-6421-654D-821C-F6F3C520B480}" presName="Name0" presStyleCnt="0">
        <dgm:presLayoutVars>
          <dgm:dir/>
          <dgm:resizeHandles val="exact"/>
        </dgm:presLayoutVars>
      </dgm:prSet>
      <dgm:spPr/>
      <dgm:t>
        <a:bodyPr/>
        <a:lstStyle/>
        <a:p>
          <a:endParaRPr lang="en-US"/>
        </a:p>
      </dgm:t>
    </dgm:pt>
    <dgm:pt modelId="{C4B439D5-D36B-9F4C-8B14-BAF313A3336E}" type="pres">
      <dgm:prSet presAssocID="{BD514BCD-4AAF-914E-9370-86C9EAA656FB}" presName="node" presStyleLbl="node1" presStyleIdx="0" presStyleCnt="1" custScaleX="432068" custLinFactNeighborX="0" custLinFactNeighborY="-8">
        <dgm:presLayoutVars>
          <dgm:bulletEnabled val="1"/>
        </dgm:presLayoutVars>
      </dgm:prSet>
      <dgm:spPr/>
      <dgm:t>
        <a:bodyPr/>
        <a:lstStyle/>
        <a:p>
          <a:endParaRPr lang="en-US"/>
        </a:p>
      </dgm:t>
    </dgm:pt>
  </dgm:ptLst>
  <dgm:cxnLst>
    <dgm:cxn modelId="{1891B714-3D43-5843-A08E-A9EA9C66D000}" type="presOf" srcId="{43EF52A2-6421-654D-821C-F6F3C520B480}" destId="{019E946D-4DD8-BF44-A5C6-08838B7E0EC3}" srcOrd="0" destOrd="0" presId="urn:microsoft.com/office/officeart/2005/8/layout/bProcess3"/>
    <dgm:cxn modelId="{0DBB200D-89DF-EE4A-B45B-D912AE825262}" srcId="{43EF52A2-6421-654D-821C-F6F3C520B480}" destId="{BD514BCD-4AAF-914E-9370-86C9EAA656FB}" srcOrd="0" destOrd="0" parTransId="{ACD45E96-6E81-404E-8BEC-EFB75EA27153}" sibTransId="{C7C2FBBD-9D53-3847-A49E-CFD7E2D60E6E}"/>
    <dgm:cxn modelId="{DB4DC225-D1B2-304F-B8E4-710CE87FBC1A}" type="presOf" srcId="{BD514BCD-4AAF-914E-9370-86C9EAA656FB}" destId="{C4B439D5-D36B-9F4C-8B14-BAF313A3336E}" srcOrd="0" destOrd="0" presId="urn:microsoft.com/office/officeart/2005/8/layout/bProcess3"/>
    <dgm:cxn modelId="{CBF70D98-350F-344A-A5D9-D9F44B0E7454}" type="presParOf" srcId="{019E946D-4DD8-BF44-A5C6-08838B7E0EC3}" destId="{C4B439D5-D36B-9F4C-8B14-BAF313A3336E}" srcOrd="0"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7959660-4EE9-AF41-BABE-8741EF63C639}" type="doc">
      <dgm:prSet loTypeId="urn:microsoft.com/office/officeart/2005/8/layout/pyramid1" loCatId="pyramid" qsTypeId="urn:microsoft.com/office/officeart/2005/8/quickstyle/3D4" qsCatId="3D" csTypeId="urn:microsoft.com/office/officeart/2005/8/colors/colorful1#4" csCatId="colorful" phldr="1"/>
      <dgm:spPr/>
      <dgm:t>
        <a:bodyPr/>
        <a:lstStyle/>
        <a:p>
          <a:endParaRPr lang="en-US"/>
        </a:p>
      </dgm:t>
    </dgm:pt>
    <dgm:pt modelId="{088EC364-15F1-8442-A6E5-7DF505125FBD}">
      <dgm:prSet phldrT="[Text]" custT="1"/>
      <dgm:spPr/>
      <dgm:t>
        <a:bodyPr/>
        <a:lstStyle/>
        <a:p>
          <a:r>
            <a:rPr lang="en-US" sz="1600" dirty="0" smtClean="0"/>
            <a:t>Location C</a:t>
          </a:r>
        </a:p>
        <a:p>
          <a:r>
            <a:rPr lang="en-US" sz="1600" dirty="0" smtClean="0"/>
            <a:t> gets even less</a:t>
          </a:r>
          <a:endParaRPr lang="en-US" sz="1600" dirty="0"/>
        </a:p>
      </dgm:t>
    </dgm:pt>
    <dgm:pt modelId="{8C4744AE-ACB9-E04B-BB6D-FFC72F9D80F5}" type="parTrans" cxnId="{BAFCDB8E-F514-6F41-A907-D2BAFDE04E7A}">
      <dgm:prSet/>
      <dgm:spPr/>
      <dgm:t>
        <a:bodyPr/>
        <a:lstStyle/>
        <a:p>
          <a:endParaRPr lang="en-US" sz="1800"/>
        </a:p>
      </dgm:t>
    </dgm:pt>
    <dgm:pt modelId="{72D20F5D-218C-F045-BDC8-13E1F8E2BDEE}" type="sibTrans" cxnId="{BAFCDB8E-F514-6F41-A907-D2BAFDE04E7A}">
      <dgm:prSet/>
      <dgm:spPr/>
      <dgm:t>
        <a:bodyPr/>
        <a:lstStyle/>
        <a:p>
          <a:endParaRPr lang="en-US" sz="1800"/>
        </a:p>
      </dgm:t>
    </dgm:pt>
    <dgm:pt modelId="{AF11145C-FE73-314D-BCE3-EB5F8BB48D44}">
      <dgm:prSet phldrT="[Text]" custT="1"/>
      <dgm:spPr/>
      <dgm:t>
        <a:bodyPr/>
        <a:lstStyle/>
        <a:p>
          <a:r>
            <a:rPr lang="en-US" sz="1800" dirty="0" smtClean="0"/>
            <a:t>Location B gets less</a:t>
          </a:r>
          <a:endParaRPr lang="en-US" sz="1800" dirty="0"/>
        </a:p>
      </dgm:t>
    </dgm:pt>
    <dgm:pt modelId="{97FB6EC9-04AA-1C48-98D0-AA3E80323330}" type="parTrans" cxnId="{43D3812C-1294-E749-86E1-78A5918FC5B9}">
      <dgm:prSet/>
      <dgm:spPr/>
      <dgm:t>
        <a:bodyPr/>
        <a:lstStyle/>
        <a:p>
          <a:endParaRPr lang="en-US" sz="1800"/>
        </a:p>
      </dgm:t>
    </dgm:pt>
    <dgm:pt modelId="{3F4FB36D-E773-864F-9305-46A8BBC70375}" type="sibTrans" cxnId="{43D3812C-1294-E749-86E1-78A5918FC5B9}">
      <dgm:prSet/>
      <dgm:spPr/>
      <dgm:t>
        <a:bodyPr/>
        <a:lstStyle/>
        <a:p>
          <a:endParaRPr lang="en-US" sz="1800"/>
        </a:p>
      </dgm:t>
    </dgm:pt>
    <dgm:pt modelId="{4E9B119B-DE38-1644-B21B-DCE4ABE20C1C}">
      <dgm:prSet phldrT="[Text]" custT="1"/>
      <dgm:spPr/>
      <dgm:t>
        <a:bodyPr/>
        <a:lstStyle/>
        <a:p>
          <a:r>
            <a:rPr lang="en-US" sz="1800" dirty="0" smtClean="0"/>
            <a:t>Location A gets the most</a:t>
          </a:r>
          <a:endParaRPr lang="en-US" sz="1800" dirty="0"/>
        </a:p>
      </dgm:t>
    </dgm:pt>
    <dgm:pt modelId="{B8EC37E7-E692-6F46-BC72-05E92C8BA809}" type="parTrans" cxnId="{A3AF4085-2C70-1441-BA15-4F3B6E59204E}">
      <dgm:prSet/>
      <dgm:spPr/>
      <dgm:t>
        <a:bodyPr/>
        <a:lstStyle/>
        <a:p>
          <a:endParaRPr lang="en-US" sz="1800"/>
        </a:p>
      </dgm:t>
    </dgm:pt>
    <dgm:pt modelId="{6ADD89AE-565D-2D4E-B30C-6B92A218BB44}" type="sibTrans" cxnId="{A3AF4085-2C70-1441-BA15-4F3B6E59204E}">
      <dgm:prSet/>
      <dgm:spPr/>
      <dgm:t>
        <a:bodyPr/>
        <a:lstStyle/>
        <a:p>
          <a:endParaRPr lang="en-US" sz="1800"/>
        </a:p>
      </dgm:t>
    </dgm:pt>
    <dgm:pt modelId="{D1794986-802B-2F42-8F17-348B99C64F8D}" type="pres">
      <dgm:prSet presAssocID="{97959660-4EE9-AF41-BABE-8741EF63C639}" presName="Name0" presStyleCnt="0">
        <dgm:presLayoutVars>
          <dgm:dir/>
          <dgm:animLvl val="lvl"/>
          <dgm:resizeHandles val="exact"/>
        </dgm:presLayoutVars>
      </dgm:prSet>
      <dgm:spPr/>
      <dgm:t>
        <a:bodyPr/>
        <a:lstStyle/>
        <a:p>
          <a:endParaRPr lang="en-US"/>
        </a:p>
      </dgm:t>
    </dgm:pt>
    <dgm:pt modelId="{DEEA6698-42EC-054A-84D5-0759859D77BE}" type="pres">
      <dgm:prSet presAssocID="{088EC364-15F1-8442-A6E5-7DF505125FBD}" presName="Name8" presStyleCnt="0"/>
      <dgm:spPr/>
      <dgm:t>
        <a:bodyPr/>
        <a:lstStyle/>
        <a:p>
          <a:endParaRPr lang="en-US"/>
        </a:p>
      </dgm:t>
    </dgm:pt>
    <dgm:pt modelId="{D9478897-D04C-B246-8D64-C1E58CA61CAE}" type="pres">
      <dgm:prSet presAssocID="{088EC364-15F1-8442-A6E5-7DF505125FBD}" presName="level" presStyleLbl="node1" presStyleIdx="0" presStyleCnt="3" custScaleY="98923">
        <dgm:presLayoutVars>
          <dgm:chMax val="1"/>
          <dgm:bulletEnabled val="1"/>
        </dgm:presLayoutVars>
      </dgm:prSet>
      <dgm:spPr/>
      <dgm:t>
        <a:bodyPr/>
        <a:lstStyle/>
        <a:p>
          <a:endParaRPr lang="en-US"/>
        </a:p>
      </dgm:t>
    </dgm:pt>
    <dgm:pt modelId="{C3F04EA2-2F3B-E64E-A146-382A778C7C23}" type="pres">
      <dgm:prSet presAssocID="{088EC364-15F1-8442-A6E5-7DF505125FBD}" presName="levelTx" presStyleLbl="revTx" presStyleIdx="0" presStyleCnt="0">
        <dgm:presLayoutVars>
          <dgm:chMax val="1"/>
          <dgm:bulletEnabled val="1"/>
        </dgm:presLayoutVars>
      </dgm:prSet>
      <dgm:spPr/>
      <dgm:t>
        <a:bodyPr/>
        <a:lstStyle/>
        <a:p>
          <a:endParaRPr lang="en-US"/>
        </a:p>
      </dgm:t>
    </dgm:pt>
    <dgm:pt modelId="{F3D570D0-82B3-8C42-B31A-07017AACD662}" type="pres">
      <dgm:prSet presAssocID="{AF11145C-FE73-314D-BCE3-EB5F8BB48D44}" presName="Name8" presStyleCnt="0"/>
      <dgm:spPr/>
      <dgm:t>
        <a:bodyPr/>
        <a:lstStyle/>
        <a:p>
          <a:endParaRPr lang="en-US"/>
        </a:p>
      </dgm:t>
    </dgm:pt>
    <dgm:pt modelId="{725B8A8B-4C28-EA4C-835B-5B46025BE66C}" type="pres">
      <dgm:prSet presAssocID="{AF11145C-FE73-314D-BCE3-EB5F8BB48D44}" presName="level" presStyleLbl="node1" presStyleIdx="1" presStyleCnt="3" custLinFactNeighborY="4378">
        <dgm:presLayoutVars>
          <dgm:chMax val="1"/>
          <dgm:bulletEnabled val="1"/>
        </dgm:presLayoutVars>
      </dgm:prSet>
      <dgm:spPr/>
      <dgm:t>
        <a:bodyPr/>
        <a:lstStyle/>
        <a:p>
          <a:endParaRPr lang="en-US"/>
        </a:p>
      </dgm:t>
    </dgm:pt>
    <dgm:pt modelId="{F0CD6983-25FA-6D4F-B059-291991914A25}" type="pres">
      <dgm:prSet presAssocID="{AF11145C-FE73-314D-BCE3-EB5F8BB48D44}" presName="levelTx" presStyleLbl="revTx" presStyleIdx="0" presStyleCnt="0">
        <dgm:presLayoutVars>
          <dgm:chMax val="1"/>
          <dgm:bulletEnabled val="1"/>
        </dgm:presLayoutVars>
      </dgm:prSet>
      <dgm:spPr/>
      <dgm:t>
        <a:bodyPr/>
        <a:lstStyle/>
        <a:p>
          <a:endParaRPr lang="en-US"/>
        </a:p>
      </dgm:t>
    </dgm:pt>
    <dgm:pt modelId="{1512D9C0-B56F-2646-9D72-0156FC8C8758}" type="pres">
      <dgm:prSet presAssocID="{4E9B119B-DE38-1644-B21B-DCE4ABE20C1C}" presName="Name8" presStyleCnt="0"/>
      <dgm:spPr/>
      <dgm:t>
        <a:bodyPr/>
        <a:lstStyle/>
        <a:p>
          <a:endParaRPr lang="en-US"/>
        </a:p>
      </dgm:t>
    </dgm:pt>
    <dgm:pt modelId="{CF05E8FC-8681-FC4B-88D3-AFC3DC4AA0DE}" type="pres">
      <dgm:prSet presAssocID="{4E9B119B-DE38-1644-B21B-DCE4ABE20C1C}" presName="level" presStyleLbl="node1" presStyleIdx="2" presStyleCnt="3">
        <dgm:presLayoutVars>
          <dgm:chMax val="1"/>
          <dgm:bulletEnabled val="1"/>
        </dgm:presLayoutVars>
      </dgm:prSet>
      <dgm:spPr/>
      <dgm:t>
        <a:bodyPr/>
        <a:lstStyle/>
        <a:p>
          <a:endParaRPr lang="en-US"/>
        </a:p>
      </dgm:t>
    </dgm:pt>
    <dgm:pt modelId="{673E2581-FB37-644B-9633-62A621FB97B3}" type="pres">
      <dgm:prSet presAssocID="{4E9B119B-DE38-1644-B21B-DCE4ABE20C1C}" presName="levelTx" presStyleLbl="revTx" presStyleIdx="0" presStyleCnt="0">
        <dgm:presLayoutVars>
          <dgm:chMax val="1"/>
          <dgm:bulletEnabled val="1"/>
        </dgm:presLayoutVars>
      </dgm:prSet>
      <dgm:spPr/>
      <dgm:t>
        <a:bodyPr/>
        <a:lstStyle/>
        <a:p>
          <a:endParaRPr lang="en-US"/>
        </a:p>
      </dgm:t>
    </dgm:pt>
  </dgm:ptLst>
  <dgm:cxnLst>
    <dgm:cxn modelId="{A3AF4085-2C70-1441-BA15-4F3B6E59204E}" srcId="{97959660-4EE9-AF41-BABE-8741EF63C639}" destId="{4E9B119B-DE38-1644-B21B-DCE4ABE20C1C}" srcOrd="2" destOrd="0" parTransId="{B8EC37E7-E692-6F46-BC72-05E92C8BA809}" sibTransId="{6ADD89AE-565D-2D4E-B30C-6B92A218BB44}"/>
    <dgm:cxn modelId="{BA4387F9-1A20-A44B-8AA1-436146DB92A2}" type="presOf" srcId="{4E9B119B-DE38-1644-B21B-DCE4ABE20C1C}" destId="{CF05E8FC-8681-FC4B-88D3-AFC3DC4AA0DE}" srcOrd="0" destOrd="0" presId="urn:microsoft.com/office/officeart/2005/8/layout/pyramid1"/>
    <dgm:cxn modelId="{43D3812C-1294-E749-86E1-78A5918FC5B9}" srcId="{97959660-4EE9-AF41-BABE-8741EF63C639}" destId="{AF11145C-FE73-314D-BCE3-EB5F8BB48D44}" srcOrd="1" destOrd="0" parTransId="{97FB6EC9-04AA-1C48-98D0-AA3E80323330}" sibTransId="{3F4FB36D-E773-864F-9305-46A8BBC70375}"/>
    <dgm:cxn modelId="{CC3B68F2-7BB8-C940-A10A-0542BA64B75D}" type="presOf" srcId="{AF11145C-FE73-314D-BCE3-EB5F8BB48D44}" destId="{F0CD6983-25FA-6D4F-B059-291991914A25}" srcOrd="1" destOrd="0" presId="urn:microsoft.com/office/officeart/2005/8/layout/pyramid1"/>
    <dgm:cxn modelId="{3344B9E1-4900-C24D-A40E-300E4DD30698}" type="presOf" srcId="{AF11145C-FE73-314D-BCE3-EB5F8BB48D44}" destId="{725B8A8B-4C28-EA4C-835B-5B46025BE66C}" srcOrd="0" destOrd="0" presId="urn:microsoft.com/office/officeart/2005/8/layout/pyramid1"/>
    <dgm:cxn modelId="{4C61230C-C67B-E94B-9219-C9C6D340FF3F}" type="presOf" srcId="{4E9B119B-DE38-1644-B21B-DCE4ABE20C1C}" destId="{673E2581-FB37-644B-9633-62A621FB97B3}" srcOrd="1" destOrd="0" presId="urn:microsoft.com/office/officeart/2005/8/layout/pyramid1"/>
    <dgm:cxn modelId="{E4CFA76E-6650-C248-9E44-BE13E16F122E}" type="presOf" srcId="{088EC364-15F1-8442-A6E5-7DF505125FBD}" destId="{D9478897-D04C-B246-8D64-C1E58CA61CAE}" srcOrd="0" destOrd="0" presId="urn:microsoft.com/office/officeart/2005/8/layout/pyramid1"/>
    <dgm:cxn modelId="{6039CBA0-7857-CA46-855C-CDF6DE3BDF1B}" type="presOf" srcId="{088EC364-15F1-8442-A6E5-7DF505125FBD}" destId="{C3F04EA2-2F3B-E64E-A146-382A778C7C23}" srcOrd="1" destOrd="0" presId="urn:microsoft.com/office/officeart/2005/8/layout/pyramid1"/>
    <dgm:cxn modelId="{DA8973D4-3822-E647-8F97-6F1E06C8316B}" type="presOf" srcId="{97959660-4EE9-AF41-BABE-8741EF63C639}" destId="{D1794986-802B-2F42-8F17-348B99C64F8D}" srcOrd="0" destOrd="0" presId="urn:microsoft.com/office/officeart/2005/8/layout/pyramid1"/>
    <dgm:cxn modelId="{BAFCDB8E-F514-6F41-A907-D2BAFDE04E7A}" srcId="{97959660-4EE9-AF41-BABE-8741EF63C639}" destId="{088EC364-15F1-8442-A6E5-7DF505125FBD}" srcOrd="0" destOrd="0" parTransId="{8C4744AE-ACB9-E04B-BB6D-FFC72F9D80F5}" sibTransId="{72D20F5D-218C-F045-BDC8-13E1F8E2BDEE}"/>
    <dgm:cxn modelId="{ED258511-EBD9-7344-AABC-29810CED98C1}" type="presParOf" srcId="{D1794986-802B-2F42-8F17-348B99C64F8D}" destId="{DEEA6698-42EC-054A-84D5-0759859D77BE}" srcOrd="0" destOrd="0" presId="urn:microsoft.com/office/officeart/2005/8/layout/pyramid1"/>
    <dgm:cxn modelId="{4011B4C6-78FF-9341-ADA0-B60E8C3D631D}" type="presParOf" srcId="{DEEA6698-42EC-054A-84D5-0759859D77BE}" destId="{D9478897-D04C-B246-8D64-C1E58CA61CAE}" srcOrd="0" destOrd="0" presId="urn:microsoft.com/office/officeart/2005/8/layout/pyramid1"/>
    <dgm:cxn modelId="{6A28E574-BB08-974E-8191-C2C1219A67A4}" type="presParOf" srcId="{DEEA6698-42EC-054A-84D5-0759859D77BE}" destId="{C3F04EA2-2F3B-E64E-A146-382A778C7C23}" srcOrd="1" destOrd="0" presId="urn:microsoft.com/office/officeart/2005/8/layout/pyramid1"/>
    <dgm:cxn modelId="{FF71F648-B65D-7B4B-8AC5-F16F3382CB92}" type="presParOf" srcId="{D1794986-802B-2F42-8F17-348B99C64F8D}" destId="{F3D570D0-82B3-8C42-B31A-07017AACD662}" srcOrd="1" destOrd="0" presId="urn:microsoft.com/office/officeart/2005/8/layout/pyramid1"/>
    <dgm:cxn modelId="{2D748C42-A0CC-B346-AB1A-73DD1D91093E}" type="presParOf" srcId="{F3D570D0-82B3-8C42-B31A-07017AACD662}" destId="{725B8A8B-4C28-EA4C-835B-5B46025BE66C}" srcOrd="0" destOrd="0" presId="urn:microsoft.com/office/officeart/2005/8/layout/pyramid1"/>
    <dgm:cxn modelId="{DEB6B3DB-1851-924B-B01F-BF6C9332AD79}" type="presParOf" srcId="{F3D570D0-82B3-8C42-B31A-07017AACD662}" destId="{F0CD6983-25FA-6D4F-B059-291991914A25}" srcOrd="1" destOrd="0" presId="urn:microsoft.com/office/officeart/2005/8/layout/pyramid1"/>
    <dgm:cxn modelId="{EB95A5DD-DBB6-E44B-9DB4-06956C214A9E}" type="presParOf" srcId="{D1794986-802B-2F42-8F17-348B99C64F8D}" destId="{1512D9C0-B56F-2646-9D72-0156FC8C8758}" srcOrd="2" destOrd="0" presId="urn:microsoft.com/office/officeart/2005/8/layout/pyramid1"/>
    <dgm:cxn modelId="{91F2EC85-80C8-D941-B1FE-7D363B0EA211}" type="presParOf" srcId="{1512D9C0-B56F-2646-9D72-0156FC8C8758}" destId="{CF05E8FC-8681-FC4B-88D3-AFC3DC4AA0DE}" srcOrd="0" destOrd="0" presId="urn:microsoft.com/office/officeart/2005/8/layout/pyramid1"/>
    <dgm:cxn modelId="{D39C608C-0A93-7D4F-AB31-3524ED653100}" type="presParOf" srcId="{1512D9C0-B56F-2646-9D72-0156FC8C8758}" destId="{673E2581-FB37-644B-9633-62A621FB97B3}" srcOrd="1" destOrd="0" presId="urn:microsoft.com/office/officeart/2005/8/layout/pyramid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657FE089-8BDB-2744-8BBB-3C702FA470C7}" type="doc">
      <dgm:prSet loTypeId="urn:microsoft.com/office/officeart/2005/8/layout/pyramid1" loCatId="pyramid" qsTypeId="urn:microsoft.com/office/officeart/2005/8/quickstyle/simple4" qsCatId="simple" csTypeId="urn:microsoft.com/office/officeart/2005/8/colors/colorful2" csCatId="colorful" phldr="1"/>
      <dgm:spPr/>
      <dgm:t>
        <a:bodyPr/>
        <a:lstStyle/>
        <a:p>
          <a:endParaRPr lang="en-US"/>
        </a:p>
      </dgm:t>
    </dgm:pt>
    <dgm:pt modelId="{9DA8CC82-E20B-C948-9BFB-7FD487BE00E7}">
      <dgm:prSet custT="1"/>
      <dgm:spPr/>
      <dgm:t>
        <a:bodyPr/>
        <a:lstStyle/>
        <a:p>
          <a:pPr rtl="0"/>
          <a:r>
            <a:rPr lang="en-US" sz="3600" i="1" dirty="0" smtClean="0"/>
            <a:t>Time Distortion</a:t>
          </a:r>
          <a:endParaRPr lang="en-US" sz="3600" i="1" dirty="0"/>
        </a:p>
      </dgm:t>
    </dgm:pt>
    <dgm:pt modelId="{6F7F9754-5D9F-F64D-9A56-217CF5C3FE2A}" type="parTrans" cxnId="{1F1432FA-0EB7-7D4B-8470-CFF6884C2489}">
      <dgm:prSet/>
      <dgm:spPr/>
      <dgm:t>
        <a:bodyPr/>
        <a:lstStyle/>
        <a:p>
          <a:endParaRPr lang="en-US"/>
        </a:p>
      </dgm:t>
    </dgm:pt>
    <dgm:pt modelId="{CA778EEB-4758-374E-9A70-64D50C2D4B7C}" type="sibTrans" cxnId="{1F1432FA-0EB7-7D4B-8470-CFF6884C2489}">
      <dgm:prSet/>
      <dgm:spPr/>
      <dgm:t>
        <a:bodyPr/>
        <a:lstStyle/>
        <a:p>
          <a:endParaRPr lang="en-US"/>
        </a:p>
      </dgm:t>
    </dgm:pt>
    <dgm:pt modelId="{9918F469-04C8-0D4D-B53B-273E73499C39}" type="pres">
      <dgm:prSet presAssocID="{657FE089-8BDB-2744-8BBB-3C702FA470C7}" presName="Name0" presStyleCnt="0">
        <dgm:presLayoutVars>
          <dgm:dir/>
          <dgm:animLvl val="lvl"/>
          <dgm:resizeHandles val="exact"/>
        </dgm:presLayoutVars>
      </dgm:prSet>
      <dgm:spPr/>
      <dgm:t>
        <a:bodyPr/>
        <a:lstStyle/>
        <a:p>
          <a:endParaRPr lang="en-US"/>
        </a:p>
      </dgm:t>
    </dgm:pt>
    <dgm:pt modelId="{1378E99C-733A-7947-B219-4D30EBBF5EE8}" type="pres">
      <dgm:prSet presAssocID="{9DA8CC82-E20B-C948-9BFB-7FD487BE00E7}" presName="Name8" presStyleCnt="0"/>
      <dgm:spPr/>
      <dgm:t>
        <a:bodyPr/>
        <a:lstStyle/>
        <a:p>
          <a:endParaRPr lang="en-US"/>
        </a:p>
      </dgm:t>
    </dgm:pt>
    <dgm:pt modelId="{B739CE99-1EC5-4A4A-BEE8-56D3F9A0EA45}" type="pres">
      <dgm:prSet presAssocID="{9DA8CC82-E20B-C948-9BFB-7FD487BE00E7}" presName="level" presStyleLbl="node1" presStyleIdx="0" presStyleCnt="1">
        <dgm:presLayoutVars>
          <dgm:chMax val="1"/>
          <dgm:bulletEnabled val="1"/>
        </dgm:presLayoutVars>
      </dgm:prSet>
      <dgm:spPr/>
      <dgm:t>
        <a:bodyPr/>
        <a:lstStyle/>
        <a:p>
          <a:endParaRPr lang="en-US"/>
        </a:p>
      </dgm:t>
    </dgm:pt>
    <dgm:pt modelId="{D2ABAB02-8789-8742-AABF-2F5C33221A38}" type="pres">
      <dgm:prSet presAssocID="{9DA8CC82-E20B-C948-9BFB-7FD487BE00E7}" presName="levelTx" presStyleLbl="revTx" presStyleIdx="0" presStyleCnt="0">
        <dgm:presLayoutVars>
          <dgm:chMax val="1"/>
          <dgm:bulletEnabled val="1"/>
        </dgm:presLayoutVars>
      </dgm:prSet>
      <dgm:spPr/>
      <dgm:t>
        <a:bodyPr/>
        <a:lstStyle/>
        <a:p>
          <a:endParaRPr lang="en-US"/>
        </a:p>
      </dgm:t>
    </dgm:pt>
  </dgm:ptLst>
  <dgm:cxnLst>
    <dgm:cxn modelId="{1F1432FA-0EB7-7D4B-8470-CFF6884C2489}" srcId="{657FE089-8BDB-2744-8BBB-3C702FA470C7}" destId="{9DA8CC82-E20B-C948-9BFB-7FD487BE00E7}" srcOrd="0" destOrd="0" parTransId="{6F7F9754-5D9F-F64D-9A56-217CF5C3FE2A}" sibTransId="{CA778EEB-4758-374E-9A70-64D50C2D4B7C}"/>
    <dgm:cxn modelId="{EC93C88F-54BB-004D-A683-CEEE281C328A}" type="presOf" srcId="{9DA8CC82-E20B-C948-9BFB-7FD487BE00E7}" destId="{B739CE99-1EC5-4A4A-BEE8-56D3F9A0EA45}" srcOrd="0" destOrd="0" presId="urn:microsoft.com/office/officeart/2005/8/layout/pyramid1"/>
    <dgm:cxn modelId="{823D56AD-E1A4-0344-B3A1-7FDA8E43A31A}" type="presOf" srcId="{657FE089-8BDB-2744-8BBB-3C702FA470C7}" destId="{9918F469-04C8-0D4D-B53B-273E73499C39}" srcOrd="0" destOrd="0" presId="urn:microsoft.com/office/officeart/2005/8/layout/pyramid1"/>
    <dgm:cxn modelId="{A44F5158-EDAE-6B4D-8CE5-FA7A5507AB17}" type="presOf" srcId="{9DA8CC82-E20B-C948-9BFB-7FD487BE00E7}" destId="{D2ABAB02-8789-8742-AABF-2F5C33221A38}" srcOrd="1" destOrd="0" presId="urn:microsoft.com/office/officeart/2005/8/layout/pyramid1"/>
    <dgm:cxn modelId="{BD067408-FD20-5846-A9AD-E70E69362325}" type="presParOf" srcId="{9918F469-04C8-0D4D-B53B-273E73499C39}" destId="{1378E99C-733A-7947-B219-4D30EBBF5EE8}" srcOrd="0" destOrd="0" presId="urn:microsoft.com/office/officeart/2005/8/layout/pyramid1"/>
    <dgm:cxn modelId="{DCF350A3-8014-CC49-A33C-E8D1074780DA}" type="presParOf" srcId="{1378E99C-733A-7947-B219-4D30EBBF5EE8}" destId="{B739CE99-1EC5-4A4A-BEE8-56D3F9A0EA45}" srcOrd="0" destOrd="0" presId="urn:microsoft.com/office/officeart/2005/8/layout/pyramid1"/>
    <dgm:cxn modelId="{94F8B89F-A064-3348-A506-5B146150EAFF}" type="presParOf" srcId="{1378E99C-733A-7947-B219-4D30EBBF5EE8}" destId="{D2ABAB02-8789-8742-AABF-2F5C33221A38}"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2A589332-B56E-3440-A09D-C102B543BC5D}" type="doc">
      <dgm:prSet loTypeId="urn:microsoft.com/office/officeart/2005/8/layout/pyramid1" loCatId="pyramid" qsTypeId="urn:microsoft.com/office/officeart/2005/8/quickstyle/simple4" qsCatId="simple" csTypeId="urn:microsoft.com/office/officeart/2005/8/colors/colorful4" csCatId="colorful" phldr="1"/>
      <dgm:spPr/>
    </dgm:pt>
    <dgm:pt modelId="{510AE3A3-60B0-114A-B9FA-A36557D9FEAC}">
      <dgm:prSet phldrT="[Text]" custT="1"/>
      <dgm:spPr/>
      <dgm:t>
        <a:bodyPr/>
        <a:lstStyle/>
        <a:p>
          <a:r>
            <a:rPr lang="en-US" sz="2000" dirty="0" smtClean="0"/>
            <a:t>Third Year</a:t>
          </a:r>
          <a:endParaRPr lang="en-US" sz="2000" dirty="0"/>
        </a:p>
      </dgm:t>
    </dgm:pt>
    <dgm:pt modelId="{4D0DCDB8-0711-7B47-BF88-E36A8B4C9157}" type="parTrans" cxnId="{89D6E533-755A-B442-BE60-6BE046EED072}">
      <dgm:prSet/>
      <dgm:spPr/>
      <dgm:t>
        <a:bodyPr/>
        <a:lstStyle/>
        <a:p>
          <a:endParaRPr lang="en-US"/>
        </a:p>
      </dgm:t>
    </dgm:pt>
    <dgm:pt modelId="{E492D943-40D1-DF44-9680-A7540A23DE26}" type="sibTrans" cxnId="{89D6E533-755A-B442-BE60-6BE046EED072}">
      <dgm:prSet/>
      <dgm:spPr/>
      <dgm:t>
        <a:bodyPr/>
        <a:lstStyle/>
        <a:p>
          <a:endParaRPr lang="en-US"/>
        </a:p>
      </dgm:t>
    </dgm:pt>
    <dgm:pt modelId="{A0E62AC3-E1C6-9C49-B497-88435803D81E}">
      <dgm:prSet phldrT="[Text]" custT="1"/>
      <dgm:spPr/>
      <dgm:t>
        <a:bodyPr/>
        <a:lstStyle/>
        <a:p>
          <a:r>
            <a:rPr lang="en-US" sz="3600" dirty="0" smtClean="0"/>
            <a:t>Second Year</a:t>
          </a:r>
          <a:endParaRPr lang="en-US" sz="3600" dirty="0"/>
        </a:p>
      </dgm:t>
    </dgm:pt>
    <dgm:pt modelId="{DFCA616B-F899-C141-918C-CD6E505B9926}" type="parTrans" cxnId="{639516DA-9B90-B747-90E9-3AE4C589589F}">
      <dgm:prSet/>
      <dgm:spPr/>
      <dgm:t>
        <a:bodyPr/>
        <a:lstStyle/>
        <a:p>
          <a:endParaRPr lang="en-US"/>
        </a:p>
      </dgm:t>
    </dgm:pt>
    <dgm:pt modelId="{5A743843-AB46-334E-910B-A45C3A544677}" type="sibTrans" cxnId="{639516DA-9B90-B747-90E9-3AE4C589589F}">
      <dgm:prSet/>
      <dgm:spPr/>
      <dgm:t>
        <a:bodyPr/>
        <a:lstStyle/>
        <a:p>
          <a:endParaRPr lang="en-US"/>
        </a:p>
      </dgm:t>
    </dgm:pt>
    <dgm:pt modelId="{D90C4B03-FC76-3140-ABEC-BB04DB0CB7DC}">
      <dgm:prSet phldrT="[Text]"/>
      <dgm:spPr/>
      <dgm:t>
        <a:bodyPr/>
        <a:lstStyle/>
        <a:p>
          <a:r>
            <a:rPr lang="en-US" dirty="0" smtClean="0"/>
            <a:t>First Year</a:t>
          </a:r>
          <a:endParaRPr lang="en-US" dirty="0"/>
        </a:p>
      </dgm:t>
    </dgm:pt>
    <dgm:pt modelId="{5EEE09D3-2D47-F843-A4AF-BC044DD2D32A}" type="parTrans" cxnId="{B248EBF5-5010-3246-B1BC-A59F58CD5902}">
      <dgm:prSet/>
      <dgm:spPr/>
      <dgm:t>
        <a:bodyPr/>
        <a:lstStyle/>
        <a:p>
          <a:endParaRPr lang="en-US"/>
        </a:p>
      </dgm:t>
    </dgm:pt>
    <dgm:pt modelId="{54EE9952-01E3-AE4D-8FA0-0FE995EC2806}" type="sibTrans" cxnId="{B248EBF5-5010-3246-B1BC-A59F58CD5902}">
      <dgm:prSet/>
      <dgm:spPr/>
      <dgm:t>
        <a:bodyPr/>
        <a:lstStyle/>
        <a:p>
          <a:endParaRPr lang="en-US"/>
        </a:p>
      </dgm:t>
    </dgm:pt>
    <dgm:pt modelId="{80BE78DA-E5E0-FF43-A335-CFC0FF34CF79}" type="pres">
      <dgm:prSet presAssocID="{2A589332-B56E-3440-A09D-C102B543BC5D}" presName="Name0" presStyleCnt="0">
        <dgm:presLayoutVars>
          <dgm:dir/>
          <dgm:animLvl val="lvl"/>
          <dgm:resizeHandles val="exact"/>
        </dgm:presLayoutVars>
      </dgm:prSet>
      <dgm:spPr/>
    </dgm:pt>
    <dgm:pt modelId="{79B4D71B-22CC-F648-81C7-D5690D588D53}" type="pres">
      <dgm:prSet presAssocID="{510AE3A3-60B0-114A-B9FA-A36557D9FEAC}" presName="Name8" presStyleCnt="0"/>
      <dgm:spPr/>
    </dgm:pt>
    <dgm:pt modelId="{543DEE44-1990-1E45-A32D-2DEEED67AC1B}" type="pres">
      <dgm:prSet presAssocID="{510AE3A3-60B0-114A-B9FA-A36557D9FEAC}" presName="level" presStyleLbl="node1" presStyleIdx="0" presStyleCnt="3" custScaleY="105198">
        <dgm:presLayoutVars>
          <dgm:chMax val="1"/>
          <dgm:bulletEnabled val="1"/>
        </dgm:presLayoutVars>
      </dgm:prSet>
      <dgm:spPr/>
      <dgm:t>
        <a:bodyPr/>
        <a:lstStyle/>
        <a:p>
          <a:endParaRPr lang="en-US"/>
        </a:p>
      </dgm:t>
    </dgm:pt>
    <dgm:pt modelId="{C3194855-DFDF-5F41-9BF4-4501ECAC3879}" type="pres">
      <dgm:prSet presAssocID="{510AE3A3-60B0-114A-B9FA-A36557D9FEAC}" presName="levelTx" presStyleLbl="revTx" presStyleIdx="0" presStyleCnt="0">
        <dgm:presLayoutVars>
          <dgm:chMax val="1"/>
          <dgm:bulletEnabled val="1"/>
        </dgm:presLayoutVars>
      </dgm:prSet>
      <dgm:spPr/>
      <dgm:t>
        <a:bodyPr/>
        <a:lstStyle/>
        <a:p>
          <a:endParaRPr lang="en-US"/>
        </a:p>
      </dgm:t>
    </dgm:pt>
    <dgm:pt modelId="{D70991BB-331D-604A-BC8E-A642687BDCA9}" type="pres">
      <dgm:prSet presAssocID="{A0E62AC3-E1C6-9C49-B497-88435803D81E}" presName="Name8" presStyleCnt="0"/>
      <dgm:spPr/>
    </dgm:pt>
    <dgm:pt modelId="{F473E47B-CE14-0648-8213-F713170D6BD7}" type="pres">
      <dgm:prSet presAssocID="{A0E62AC3-E1C6-9C49-B497-88435803D81E}" presName="level" presStyleLbl="node1" presStyleIdx="1" presStyleCnt="3">
        <dgm:presLayoutVars>
          <dgm:chMax val="1"/>
          <dgm:bulletEnabled val="1"/>
        </dgm:presLayoutVars>
      </dgm:prSet>
      <dgm:spPr/>
      <dgm:t>
        <a:bodyPr/>
        <a:lstStyle/>
        <a:p>
          <a:endParaRPr lang="en-US"/>
        </a:p>
      </dgm:t>
    </dgm:pt>
    <dgm:pt modelId="{5F651303-6E93-8342-B4AE-10D90CB929A7}" type="pres">
      <dgm:prSet presAssocID="{A0E62AC3-E1C6-9C49-B497-88435803D81E}" presName="levelTx" presStyleLbl="revTx" presStyleIdx="0" presStyleCnt="0">
        <dgm:presLayoutVars>
          <dgm:chMax val="1"/>
          <dgm:bulletEnabled val="1"/>
        </dgm:presLayoutVars>
      </dgm:prSet>
      <dgm:spPr/>
      <dgm:t>
        <a:bodyPr/>
        <a:lstStyle/>
        <a:p>
          <a:endParaRPr lang="en-US"/>
        </a:p>
      </dgm:t>
    </dgm:pt>
    <dgm:pt modelId="{57DFFEB8-557F-8C47-9B0F-BEA49EE15691}" type="pres">
      <dgm:prSet presAssocID="{D90C4B03-FC76-3140-ABEC-BB04DB0CB7DC}" presName="Name8" presStyleCnt="0"/>
      <dgm:spPr/>
    </dgm:pt>
    <dgm:pt modelId="{20366D31-C438-F844-971A-BC38A9C8E694}" type="pres">
      <dgm:prSet presAssocID="{D90C4B03-FC76-3140-ABEC-BB04DB0CB7DC}" presName="level" presStyleLbl="node1" presStyleIdx="2" presStyleCnt="3">
        <dgm:presLayoutVars>
          <dgm:chMax val="1"/>
          <dgm:bulletEnabled val="1"/>
        </dgm:presLayoutVars>
      </dgm:prSet>
      <dgm:spPr/>
      <dgm:t>
        <a:bodyPr/>
        <a:lstStyle/>
        <a:p>
          <a:endParaRPr lang="en-US"/>
        </a:p>
      </dgm:t>
    </dgm:pt>
    <dgm:pt modelId="{E4AC650B-6013-6348-86EC-BBE861CF2874}" type="pres">
      <dgm:prSet presAssocID="{D90C4B03-FC76-3140-ABEC-BB04DB0CB7DC}" presName="levelTx" presStyleLbl="revTx" presStyleIdx="0" presStyleCnt="0">
        <dgm:presLayoutVars>
          <dgm:chMax val="1"/>
          <dgm:bulletEnabled val="1"/>
        </dgm:presLayoutVars>
      </dgm:prSet>
      <dgm:spPr/>
      <dgm:t>
        <a:bodyPr/>
        <a:lstStyle/>
        <a:p>
          <a:endParaRPr lang="en-US"/>
        </a:p>
      </dgm:t>
    </dgm:pt>
  </dgm:ptLst>
  <dgm:cxnLst>
    <dgm:cxn modelId="{B01CC668-3025-9C4F-A904-EB7E0A8C6C95}" type="presOf" srcId="{510AE3A3-60B0-114A-B9FA-A36557D9FEAC}" destId="{C3194855-DFDF-5F41-9BF4-4501ECAC3879}" srcOrd="1" destOrd="0" presId="urn:microsoft.com/office/officeart/2005/8/layout/pyramid1"/>
    <dgm:cxn modelId="{A4E7FA21-26B2-3447-9CA5-ADC31D306436}" type="presOf" srcId="{A0E62AC3-E1C6-9C49-B497-88435803D81E}" destId="{5F651303-6E93-8342-B4AE-10D90CB929A7}" srcOrd="1" destOrd="0" presId="urn:microsoft.com/office/officeart/2005/8/layout/pyramid1"/>
    <dgm:cxn modelId="{7C7EBB11-0349-6B4E-B21B-4C81CE07CFD4}" type="presOf" srcId="{A0E62AC3-E1C6-9C49-B497-88435803D81E}" destId="{F473E47B-CE14-0648-8213-F713170D6BD7}" srcOrd="0" destOrd="0" presId="urn:microsoft.com/office/officeart/2005/8/layout/pyramid1"/>
    <dgm:cxn modelId="{B248EBF5-5010-3246-B1BC-A59F58CD5902}" srcId="{2A589332-B56E-3440-A09D-C102B543BC5D}" destId="{D90C4B03-FC76-3140-ABEC-BB04DB0CB7DC}" srcOrd="2" destOrd="0" parTransId="{5EEE09D3-2D47-F843-A4AF-BC044DD2D32A}" sibTransId="{54EE9952-01E3-AE4D-8FA0-0FE995EC2806}"/>
    <dgm:cxn modelId="{639516DA-9B90-B747-90E9-3AE4C589589F}" srcId="{2A589332-B56E-3440-A09D-C102B543BC5D}" destId="{A0E62AC3-E1C6-9C49-B497-88435803D81E}" srcOrd="1" destOrd="0" parTransId="{DFCA616B-F899-C141-918C-CD6E505B9926}" sibTransId="{5A743843-AB46-334E-910B-A45C3A544677}"/>
    <dgm:cxn modelId="{C6AD2C0E-60CB-8949-A719-FD9972732C20}" type="presOf" srcId="{510AE3A3-60B0-114A-B9FA-A36557D9FEAC}" destId="{543DEE44-1990-1E45-A32D-2DEEED67AC1B}" srcOrd="0" destOrd="0" presId="urn:microsoft.com/office/officeart/2005/8/layout/pyramid1"/>
    <dgm:cxn modelId="{20A0C31E-7ADA-714B-A3A1-834E8372FACF}" type="presOf" srcId="{2A589332-B56E-3440-A09D-C102B543BC5D}" destId="{80BE78DA-E5E0-FF43-A335-CFC0FF34CF79}" srcOrd="0" destOrd="0" presId="urn:microsoft.com/office/officeart/2005/8/layout/pyramid1"/>
    <dgm:cxn modelId="{AD91A935-AD37-8A4A-B3ED-CAB111FFFA5E}" type="presOf" srcId="{D90C4B03-FC76-3140-ABEC-BB04DB0CB7DC}" destId="{20366D31-C438-F844-971A-BC38A9C8E694}" srcOrd="0" destOrd="0" presId="urn:microsoft.com/office/officeart/2005/8/layout/pyramid1"/>
    <dgm:cxn modelId="{CD9899FA-A207-474F-83B6-554A03717376}" type="presOf" srcId="{D90C4B03-FC76-3140-ABEC-BB04DB0CB7DC}" destId="{E4AC650B-6013-6348-86EC-BBE861CF2874}" srcOrd="1" destOrd="0" presId="urn:microsoft.com/office/officeart/2005/8/layout/pyramid1"/>
    <dgm:cxn modelId="{89D6E533-755A-B442-BE60-6BE046EED072}" srcId="{2A589332-B56E-3440-A09D-C102B543BC5D}" destId="{510AE3A3-60B0-114A-B9FA-A36557D9FEAC}" srcOrd="0" destOrd="0" parTransId="{4D0DCDB8-0711-7B47-BF88-E36A8B4C9157}" sibTransId="{E492D943-40D1-DF44-9680-A7540A23DE26}"/>
    <dgm:cxn modelId="{BC9FFD4A-C1EC-424C-8AA9-599FE218714A}" type="presParOf" srcId="{80BE78DA-E5E0-FF43-A335-CFC0FF34CF79}" destId="{79B4D71B-22CC-F648-81C7-D5690D588D53}" srcOrd="0" destOrd="0" presId="urn:microsoft.com/office/officeart/2005/8/layout/pyramid1"/>
    <dgm:cxn modelId="{5B101066-81D2-9041-AF4B-A6A63DC1919F}" type="presParOf" srcId="{79B4D71B-22CC-F648-81C7-D5690D588D53}" destId="{543DEE44-1990-1E45-A32D-2DEEED67AC1B}" srcOrd="0" destOrd="0" presId="urn:microsoft.com/office/officeart/2005/8/layout/pyramid1"/>
    <dgm:cxn modelId="{57C7BA01-52BA-CD49-994C-CB260FE275DF}" type="presParOf" srcId="{79B4D71B-22CC-F648-81C7-D5690D588D53}" destId="{C3194855-DFDF-5F41-9BF4-4501ECAC3879}" srcOrd="1" destOrd="0" presId="urn:microsoft.com/office/officeart/2005/8/layout/pyramid1"/>
    <dgm:cxn modelId="{D27FD189-1259-564F-AC7B-63222D8D71DF}" type="presParOf" srcId="{80BE78DA-E5E0-FF43-A335-CFC0FF34CF79}" destId="{D70991BB-331D-604A-BC8E-A642687BDCA9}" srcOrd="1" destOrd="0" presId="urn:microsoft.com/office/officeart/2005/8/layout/pyramid1"/>
    <dgm:cxn modelId="{5E6FC3B1-E1F4-1F4F-AF43-E79B31BC0219}" type="presParOf" srcId="{D70991BB-331D-604A-BC8E-A642687BDCA9}" destId="{F473E47B-CE14-0648-8213-F713170D6BD7}" srcOrd="0" destOrd="0" presId="urn:microsoft.com/office/officeart/2005/8/layout/pyramid1"/>
    <dgm:cxn modelId="{4B66D1CC-E2F9-0C43-8B47-66EBB103647A}" type="presParOf" srcId="{D70991BB-331D-604A-BC8E-A642687BDCA9}" destId="{5F651303-6E93-8342-B4AE-10D90CB929A7}" srcOrd="1" destOrd="0" presId="urn:microsoft.com/office/officeart/2005/8/layout/pyramid1"/>
    <dgm:cxn modelId="{89A4381C-A0EE-1041-92AD-7529A48DA298}" type="presParOf" srcId="{80BE78DA-E5E0-FF43-A335-CFC0FF34CF79}" destId="{57DFFEB8-557F-8C47-9B0F-BEA49EE15691}" srcOrd="2" destOrd="0" presId="urn:microsoft.com/office/officeart/2005/8/layout/pyramid1"/>
    <dgm:cxn modelId="{16DBC26C-9BBE-A54D-A1CB-5055D0BE143E}" type="presParOf" srcId="{57DFFEB8-557F-8C47-9B0F-BEA49EE15691}" destId="{20366D31-C438-F844-971A-BC38A9C8E694}" srcOrd="0" destOrd="0" presId="urn:microsoft.com/office/officeart/2005/8/layout/pyramid1"/>
    <dgm:cxn modelId="{CA4377A6-3103-2C43-9A7B-3FDC37A367BD}" type="presParOf" srcId="{57DFFEB8-557F-8C47-9B0F-BEA49EE15691}" destId="{E4AC650B-6013-6348-86EC-BBE861CF2874}" srcOrd="1" destOrd="0" presId="urn:microsoft.com/office/officeart/2005/8/layout/pyramid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1AF92227-D8BE-B947-ADB3-9158DA7D2D8B}" type="doc">
      <dgm:prSet loTypeId="urn:microsoft.com/office/officeart/2005/8/layout/arrow5" loCatId="relationship" qsTypeId="urn:microsoft.com/office/officeart/2005/8/quickstyle/simple4" qsCatId="simple" csTypeId="urn:microsoft.com/office/officeart/2005/8/colors/colorful2" csCatId="colorful" phldr="1"/>
      <dgm:spPr/>
      <dgm:t>
        <a:bodyPr/>
        <a:lstStyle/>
        <a:p>
          <a:endParaRPr lang="en-US"/>
        </a:p>
      </dgm:t>
    </dgm:pt>
    <dgm:pt modelId="{4B78A6B6-BD49-0D49-8CC2-45A9B7451A8B}">
      <dgm:prSet phldrT="[Text]"/>
      <dgm:spPr/>
      <dgm:t>
        <a:bodyPr/>
        <a:lstStyle/>
        <a:p>
          <a:r>
            <a:rPr lang="en-US" dirty="0" smtClean="0"/>
            <a:t>Price System</a:t>
          </a:r>
          <a:endParaRPr lang="en-US" dirty="0"/>
        </a:p>
      </dgm:t>
    </dgm:pt>
    <dgm:pt modelId="{B60D33EE-40F8-4447-B473-438C3A86EAC9}" type="parTrans" cxnId="{F47D9170-64F0-9343-941B-D3CFAB73DEAE}">
      <dgm:prSet/>
      <dgm:spPr/>
      <dgm:t>
        <a:bodyPr/>
        <a:lstStyle/>
        <a:p>
          <a:endParaRPr lang="en-US"/>
        </a:p>
      </dgm:t>
    </dgm:pt>
    <dgm:pt modelId="{093B5D0F-008B-3E41-A8D2-4DC756D5B5EF}" type="sibTrans" cxnId="{F47D9170-64F0-9343-941B-D3CFAB73DEAE}">
      <dgm:prSet/>
      <dgm:spPr/>
      <dgm:t>
        <a:bodyPr/>
        <a:lstStyle/>
        <a:p>
          <a:endParaRPr lang="en-US"/>
        </a:p>
      </dgm:t>
    </dgm:pt>
    <dgm:pt modelId="{24BCEA83-8D49-9048-8FFE-CCF3DE9BD226}">
      <dgm:prSet phldrT="[Text]"/>
      <dgm:spPr/>
      <dgm:t>
        <a:bodyPr/>
        <a:lstStyle/>
        <a:p>
          <a:r>
            <a:rPr lang="en-US" dirty="0" smtClean="0"/>
            <a:t>Money System</a:t>
          </a:r>
          <a:endParaRPr lang="en-US" dirty="0"/>
        </a:p>
      </dgm:t>
    </dgm:pt>
    <dgm:pt modelId="{D953F800-5C49-804A-AF36-1FECB024F9C3}" type="parTrans" cxnId="{BBD50F07-4920-064B-828F-0091CF17BC4E}">
      <dgm:prSet/>
      <dgm:spPr/>
      <dgm:t>
        <a:bodyPr/>
        <a:lstStyle/>
        <a:p>
          <a:endParaRPr lang="en-US"/>
        </a:p>
      </dgm:t>
    </dgm:pt>
    <dgm:pt modelId="{9BE1663A-5012-6D41-A8DA-F647FAF61403}" type="sibTrans" cxnId="{BBD50F07-4920-064B-828F-0091CF17BC4E}">
      <dgm:prSet/>
      <dgm:spPr/>
      <dgm:t>
        <a:bodyPr/>
        <a:lstStyle/>
        <a:p>
          <a:endParaRPr lang="en-US"/>
        </a:p>
      </dgm:t>
    </dgm:pt>
    <dgm:pt modelId="{F17B9352-8FF8-8D4A-A5B7-ABB881B950F4}" type="pres">
      <dgm:prSet presAssocID="{1AF92227-D8BE-B947-ADB3-9158DA7D2D8B}" presName="diagram" presStyleCnt="0">
        <dgm:presLayoutVars>
          <dgm:dir/>
          <dgm:resizeHandles val="exact"/>
        </dgm:presLayoutVars>
      </dgm:prSet>
      <dgm:spPr/>
      <dgm:t>
        <a:bodyPr/>
        <a:lstStyle/>
        <a:p>
          <a:endParaRPr lang="en-US"/>
        </a:p>
      </dgm:t>
    </dgm:pt>
    <dgm:pt modelId="{73B70A31-FC59-9348-8BCB-11008E55588D}" type="pres">
      <dgm:prSet presAssocID="{4B78A6B6-BD49-0D49-8CC2-45A9B7451A8B}" presName="arrow" presStyleLbl="node1" presStyleIdx="0" presStyleCnt="2">
        <dgm:presLayoutVars>
          <dgm:bulletEnabled val="1"/>
        </dgm:presLayoutVars>
      </dgm:prSet>
      <dgm:spPr/>
      <dgm:t>
        <a:bodyPr/>
        <a:lstStyle/>
        <a:p>
          <a:endParaRPr lang="en-US"/>
        </a:p>
      </dgm:t>
    </dgm:pt>
    <dgm:pt modelId="{B294EDE8-4136-9A4E-A0D6-35CB5FB81484}" type="pres">
      <dgm:prSet presAssocID="{24BCEA83-8D49-9048-8FFE-CCF3DE9BD226}" presName="arrow" presStyleLbl="node1" presStyleIdx="1" presStyleCnt="2">
        <dgm:presLayoutVars>
          <dgm:bulletEnabled val="1"/>
        </dgm:presLayoutVars>
      </dgm:prSet>
      <dgm:spPr/>
      <dgm:t>
        <a:bodyPr/>
        <a:lstStyle/>
        <a:p>
          <a:endParaRPr lang="en-US"/>
        </a:p>
      </dgm:t>
    </dgm:pt>
  </dgm:ptLst>
  <dgm:cxnLst>
    <dgm:cxn modelId="{BBD50F07-4920-064B-828F-0091CF17BC4E}" srcId="{1AF92227-D8BE-B947-ADB3-9158DA7D2D8B}" destId="{24BCEA83-8D49-9048-8FFE-CCF3DE9BD226}" srcOrd="1" destOrd="0" parTransId="{D953F800-5C49-804A-AF36-1FECB024F9C3}" sibTransId="{9BE1663A-5012-6D41-A8DA-F647FAF61403}"/>
    <dgm:cxn modelId="{93564B00-89CF-B948-80CE-FC8A1C4AAE2E}" type="presOf" srcId="{24BCEA83-8D49-9048-8FFE-CCF3DE9BD226}" destId="{B294EDE8-4136-9A4E-A0D6-35CB5FB81484}" srcOrd="0" destOrd="0" presId="urn:microsoft.com/office/officeart/2005/8/layout/arrow5"/>
    <dgm:cxn modelId="{F47D9170-64F0-9343-941B-D3CFAB73DEAE}" srcId="{1AF92227-D8BE-B947-ADB3-9158DA7D2D8B}" destId="{4B78A6B6-BD49-0D49-8CC2-45A9B7451A8B}" srcOrd="0" destOrd="0" parTransId="{B60D33EE-40F8-4447-B473-438C3A86EAC9}" sibTransId="{093B5D0F-008B-3E41-A8D2-4DC756D5B5EF}"/>
    <dgm:cxn modelId="{6ABF0055-33E5-DC49-9CDB-510A2ECA6B30}" type="presOf" srcId="{4B78A6B6-BD49-0D49-8CC2-45A9B7451A8B}" destId="{73B70A31-FC59-9348-8BCB-11008E55588D}" srcOrd="0" destOrd="0" presId="urn:microsoft.com/office/officeart/2005/8/layout/arrow5"/>
    <dgm:cxn modelId="{6118F91B-E27A-7544-BA0C-5ECD077EC410}" type="presOf" srcId="{1AF92227-D8BE-B947-ADB3-9158DA7D2D8B}" destId="{F17B9352-8FF8-8D4A-A5B7-ABB881B950F4}" srcOrd="0" destOrd="0" presId="urn:microsoft.com/office/officeart/2005/8/layout/arrow5"/>
    <dgm:cxn modelId="{22CBE524-ACC1-8541-848A-CF0AB12E6940}" type="presParOf" srcId="{F17B9352-8FF8-8D4A-A5B7-ABB881B950F4}" destId="{73B70A31-FC59-9348-8BCB-11008E55588D}" srcOrd="0" destOrd="0" presId="urn:microsoft.com/office/officeart/2005/8/layout/arrow5"/>
    <dgm:cxn modelId="{AC0B6B83-5DA6-B748-A723-8447C285F7B7}" type="presParOf" srcId="{F17B9352-8FF8-8D4A-A5B7-ABB881B950F4}" destId="{B294EDE8-4136-9A4E-A0D6-35CB5FB81484}" srcOrd="1" destOrd="0" presId="urn:microsoft.com/office/officeart/2005/8/layout/arrow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71375C48-2552-0F47-8434-1E9DDB78ED00}" type="doc">
      <dgm:prSet loTypeId="urn:microsoft.com/office/officeart/2005/8/layout/vList2" loCatId="list" qsTypeId="urn:microsoft.com/office/officeart/2005/8/quickstyle/simple4" qsCatId="simple" csTypeId="urn:microsoft.com/office/officeart/2005/8/colors/accent1_3" csCatId="accent1" phldr="1"/>
      <dgm:spPr/>
      <dgm:t>
        <a:bodyPr/>
        <a:lstStyle/>
        <a:p>
          <a:endParaRPr lang="en-US"/>
        </a:p>
      </dgm:t>
    </dgm:pt>
    <dgm:pt modelId="{7ADF7C58-BC5C-B845-9D6B-3AF55AE9E506}">
      <dgm:prSet phldrT="[Text]"/>
      <dgm:spPr/>
      <dgm:t>
        <a:bodyPr/>
        <a:lstStyle/>
        <a:p>
          <a:r>
            <a:rPr lang="en-US" dirty="0" smtClean="0"/>
            <a:t>A.  Competing currencies</a:t>
          </a:r>
          <a:endParaRPr lang="en-US" dirty="0"/>
        </a:p>
      </dgm:t>
    </dgm:pt>
    <dgm:pt modelId="{2C2E9013-4E46-7C4C-89B2-92E2751F3440}" type="parTrans" cxnId="{D0ECBF7E-06B7-134B-AB7C-E63FD7FFC88B}">
      <dgm:prSet/>
      <dgm:spPr/>
      <dgm:t>
        <a:bodyPr/>
        <a:lstStyle/>
        <a:p>
          <a:endParaRPr lang="en-US"/>
        </a:p>
      </dgm:t>
    </dgm:pt>
    <dgm:pt modelId="{1E47F1B4-9C40-804A-841D-360EDFC0C6D0}" type="sibTrans" cxnId="{D0ECBF7E-06B7-134B-AB7C-E63FD7FFC88B}">
      <dgm:prSet/>
      <dgm:spPr/>
      <dgm:t>
        <a:bodyPr/>
        <a:lstStyle/>
        <a:p>
          <a:endParaRPr lang="en-US"/>
        </a:p>
      </dgm:t>
    </dgm:pt>
    <dgm:pt modelId="{9F44BF1F-CB58-3D47-BD51-6A1ACF6A9032}">
      <dgm:prSet phldrT="[Text]" custT="1"/>
      <dgm:spPr/>
      <dgm:t>
        <a:bodyPr/>
        <a:lstStyle/>
        <a:p>
          <a:r>
            <a:rPr lang="en-US" sz="3200" dirty="0" smtClean="0">
              <a:solidFill>
                <a:schemeClr val="accent2">
                  <a:lumMod val="20000"/>
                  <a:lumOff val="80000"/>
                </a:schemeClr>
              </a:solidFill>
            </a:rPr>
            <a:t>Could a separate gold backed currency be introduced successfully?</a:t>
          </a:r>
          <a:endParaRPr lang="en-US" sz="3200" dirty="0">
            <a:solidFill>
              <a:schemeClr val="accent2">
                <a:lumMod val="20000"/>
                <a:lumOff val="80000"/>
              </a:schemeClr>
            </a:solidFill>
          </a:endParaRPr>
        </a:p>
      </dgm:t>
    </dgm:pt>
    <dgm:pt modelId="{B9A2A602-06C3-EA40-94BC-7EC08F1B1E1E}" type="parTrans" cxnId="{E00B2DE3-3156-8142-B40E-BFA3E1B0F9A4}">
      <dgm:prSet/>
      <dgm:spPr/>
      <dgm:t>
        <a:bodyPr/>
        <a:lstStyle/>
        <a:p>
          <a:endParaRPr lang="en-US"/>
        </a:p>
      </dgm:t>
    </dgm:pt>
    <dgm:pt modelId="{664A250C-8880-F94D-8E75-5D33B2C29A6A}" type="sibTrans" cxnId="{E00B2DE3-3156-8142-B40E-BFA3E1B0F9A4}">
      <dgm:prSet/>
      <dgm:spPr/>
      <dgm:t>
        <a:bodyPr/>
        <a:lstStyle/>
        <a:p>
          <a:endParaRPr lang="en-US"/>
        </a:p>
      </dgm:t>
    </dgm:pt>
    <dgm:pt modelId="{652828CF-44C1-C342-BA8D-6BF069F492A9}">
      <dgm:prSet phldrT="[Text]"/>
      <dgm:spPr/>
      <dgm:t>
        <a:bodyPr/>
        <a:lstStyle/>
        <a:p>
          <a:r>
            <a:rPr lang="en-US" dirty="0" smtClean="0"/>
            <a:t>B.  Restoring the dollar</a:t>
          </a:r>
          <a:endParaRPr lang="en-US" dirty="0"/>
        </a:p>
      </dgm:t>
    </dgm:pt>
    <dgm:pt modelId="{86660C20-8381-EF40-A004-FE60656F453A}" type="parTrans" cxnId="{47A128F7-B355-224F-9C80-6C93E4D3D073}">
      <dgm:prSet/>
      <dgm:spPr/>
      <dgm:t>
        <a:bodyPr/>
        <a:lstStyle/>
        <a:p>
          <a:endParaRPr lang="en-US"/>
        </a:p>
      </dgm:t>
    </dgm:pt>
    <dgm:pt modelId="{43D03956-030B-4C45-846C-DB27C83BC7CB}" type="sibTrans" cxnId="{47A128F7-B355-224F-9C80-6C93E4D3D073}">
      <dgm:prSet/>
      <dgm:spPr/>
      <dgm:t>
        <a:bodyPr/>
        <a:lstStyle/>
        <a:p>
          <a:endParaRPr lang="en-US"/>
        </a:p>
      </dgm:t>
    </dgm:pt>
    <dgm:pt modelId="{285C0F53-43A2-D543-B21F-5DEDEBA76174}">
      <dgm:prSet phldrT="[Text]" custT="1"/>
      <dgm:spPr/>
      <dgm:t>
        <a:bodyPr/>
        <a:lstStyle/>
        <a:p>
          <a:r>
            <a:rPr lang="en-US" sz="3200" dirty="0" smtClean="0">
              <a:solidFill>
                <a:schemeClr val="accent2">
                  <a:lumMod val="20000"/>
                  <a:lumOff val="80000"/>
                </a:schemeClr>
              </a:solidFill>
            </a:rPr>
            <a:t>The dollar as a customary, not a government money. </a:t>
          </a:r>
          <a:endParaRPr lang="en-US" sz="3200" dirty="0">
            <a:solidFill>
              <a:schemeClr val="accent2">
                <a:lumMod val="20000"/>
                <a:lumOff val="80000"/>
              </a:schemeClr>
            </a:solidFill>
          </a:endParaRPr>
        </a:p>
      </dgm:t>
    </dgm:pt>
    <dgm:pt modelId="{F17BA6F2-2CD3-A14A-B0BA-4FD9EBBD9FBE}" type="parTrans" cxnId="{011558AF-CD57-0440-87C7-304EDA55E09A}">
      <dgm:prSet/>
      <dgm:spPr/>
      <dgm:t>
        <a:bodyPr/>
        <a:lstStyle/>
        <a:p>
          <a:endParaRPr lang="en-US"/>
        </a:p>
      </dgm:t>
    </dgm:pt>
    <dgm:pt modelId="{DF9D7D1B-BBB4-0844-849F-1437EACCBA8D}" type="sibTrans" cxnId="{011558AF-CD57-0440-87C7-304EDA55E09A}">
      <dgm:prSet/>
      <dgm:spPr/>
      <dgm:t>
        <a:bodyPr/>
        <a:lstStyle/>
        <a:p>
          <a:endParaRPr lang="en-US"/>
        </a:p>
      </dgm:t>
    </dgm:pt>
    <dgm:pt modelId="{8A390D04-6FEC-BB4A-B49E-E04AF04DB5D8}">
      <dgm:prSet phldrT="[Text]" custT="1"/>
      <dgm:spPr/>
      <dgm:t>
        <a:bodyPr/>
        <a:lstStyle/>
        <a:p>
          <a:endParaRPr lang="en-US" sz="3200" dirty="0"/>
        </a:p>
      </dgm:t>
    </dgm:pt>
    <dgm:pt modelId="{8846C4CC-427A-3942-8CA2-98963AC3C062}" type="parTrans" cxnId="{FFBA956A-D173-5D4D-8750-84EBAB6430DE}">
      <dgm:prSet/>
      <dgm:spPr/>
      <dgm:t>
        <a:bodyPr/>
        <a:lstStyle/>
        <a:p>
          <a:endParaRPr lang="en-US"/>
        </a:p>
      </dgm:t>
    </dgm:pt>
    <dgm:pt modelId="{584F7973-4307-584E-AAB3-F9CBBECA2E15}" type="sibTrans" cxnId="{FFBA956A-D173-5D4D-8750-84EBAB6430DE}">
      <dgm:prSet/>
      <dgm:spPr/>
      <dgm:t>
        <a:bodyPr/>
        <a:lstStyle/>
        <a:p>
          <a:endParaRPr lang="en-US"/>
        </a:p>
      </dgm:t>
    </dgm:pt>
    <dgm:pt modelId="{F5B7B051-E457-EC43-9D32-52BEEC94559B}" type="pres">
      <dgm:prSet presAssocID="{71375C48-2552-0F47-8434-1E9DDB78ED00}" presName="linear" presStyleCnt="0">
        <dgm:presLayoutVars>
          <dgm:animLvl val="lvl"/>
          <dgm:resizeHandles val="exact"/>
        </dgm:presLayoutVars>
      </dgm:prSet>
      <dgm:spPr/>
      <dgm:t>
        <a:bodyPr/>
        <a:lstStyle/>
        <a:p>
          <a:endParaRPr lang="en-US"/>
        </a:p>
      </dgm:t>
    </dgm:pt>
    <dgm:pt modelId="{8900D67F-A789-384A-A2AE-5A74E6C45EE0}" type="pres">
      <dgm:prSet presAssocID="{7ADF7C58-BC5C-B845-9D6B-3AF55AE9E506}" presName="parentText" presStyleLbl="node1" presStyleIdx="0" presStyleCnt="2" custLinFactNeighborY="-7622">
        <dgm:presLayoutVars>
          <dgm:chMax val="0"/>
          <dgm:bulletEnabled val="1"/>
        </dgm:presLayoutVars>
      </dgm:prSet>
      <dgm:spPr/>
      <dgm:t>
        <a:bodyPr/>
        <a:lstStyle/>
        <a:p>
          <a:endParaRPr lang="en-US"/>
        </a:p>
      </dgm:t>
    </dgm:pt>
    <dgm:pt modelId="{3E63C9AE-C635-5E4F-B854-6739D44466C4}" type="pres">
      <dgm:prSet presAssocID="{7ADF7C58-BC5C-B845-9D6B-3AF55AE9E506}" presName="childText" presStyleLbl="revTx" presStyleIdx="0" presStyleCnt="2">
        <dgm:presLayoutVars>
          <dgm:bulletEnabled val="1"/>
        </dgm:presLayoutVars>
      </dgm:prSet>
      <dgm:spPr/>
      <dgm:t>
        <a:bodyPr/>
        <a:lstStyle/>
        <a:p>
          <a:endParaRPr lang="en-US"/>
        </a:p>
      </dgm:t>
    </dgm:pt>
    <dgm:pt modelId="{39AD59F4-F418-194F-9B24-94E263E05050}" type="pres">
      <dgm:prSet presAssocID="{652828CF-44C1-C342-BA8D-6BF069F492A9}" presName="parentText" presStyleLbl="node1" presStyleIdx="1" presStyleCnt="2" custLinFactNeighborX="-3245" custLinFactNeighborY="1497">
        <dgm:presLayoutVars>
          <dgm:chMax val="0"/>
          <dgm:bulletEnabled val="1"/>
        </dgm:presLayoutVars>
      </dgm:prSet>
      <dgm:spPr/>
      <dgm:t>
        <a:bodyPr/>
        <a:lstStyle/>
        <a:p>
          <a:endParaRPr lang="en-US"/>
        </a:p>
      </dgm:t>
    </dgm:pt>
    <dgm:pt modelId="{4357949A-896C-CE4D-A82C-72C76C46C3E2}" type="pres">
      <dgm:prSet presAssocID="{652828CF-44C1-C342-BA8D-6BF069F492A9}" presName="childText" presStyleLbl="revTx" presStyleIdx="1" presStyleCnt="2">
        <dgm:presLayoutVars>
          <dgm:bulletEnabled val="1"/>
        </dgm:presLayoutVars>
      </dgm:prSet>
      <dgm:spPr/>
      <dgm:t>
        <a:bodyPr/>
        <a:lstStyle/>
        <a:p>
          <a:endParaRPr lang="en-US"/>
        </a:p>
      </dgm:t>
    </dgm:pt>
  </dgm:ptLst>
  <dgm:cxnLst>
    <dgm:cxn modelId="{D0ECBF7E-06B7-134B-AB7C-E63FD7FFC88B}" srcId="{71375C48-2552-0F47-8434-1E9DDB78ED00}" destId="{7ADF7C58-BC5C-B845-9D6B-3AF55AE9E506}" srcOrd="0" destOrd="0" parTransId="{2C2E9013-4E46-7C4C-89B2-92E2751F3440}" sibTransId="{1E47F1B4-9C40-804A-841D-360EDFC0C6D0}"/>
    <dgm:cxn modelId="{13BC3147-40AD-1346-9246-A983C5B54719}" type="presOf" srcId="{285C0F53-43A2-D543-B21F-5DEDEBA76174}" destId="{4357949A-896C-CE4D-A82C-72C76C46C3E2}" srcOrd="0" destOrd="0" presId="urn:microsoft.com/office/officeart/2005/8/layout/vList2"/>
    <dgm:cxn modelId="{FFBA956A-D173-5D4D-8750-84EBAB6430DE}" srcId="{7ADF7C58-BC5C-B845-9D6B-3AF55AE9E506}" destId="{8A390D04-6FEC-BB4A-B49E-E04AF04DB5D8}" srcOrd="1" destOrd="0" parTransId="{8846C4CC-427A-3942-8CA2-98963AC3C062}" sibTransId="{584F7973-4307-584E-AAB3-F9CBBECA2E15}"/>
    <dgm:cxn modelId="{9F4B162E-1B9C-3C48-8B94-B2146F4EA3BE}" type="presOf" srcId="{7ADF7C58-BC5C-B845-9D6B-3AF55AE9E506}" destId="{8900D67F-A789-384A-A2AE-5A74E6C45EE0}" srcOrd="0" destOrd="0" presId="urn:microsoft.com/office/officeart/2005/8/layout/vList2"/>
    <dgm:cxn modelId="{F2D3E18F-70E6-7249-B97B-9C6303F0078A}" type="presOf" srcId="{652828CF-44C1-C342-BA8D-6BF069F492A9}" destId="{39AD59F4-F418-194F-9B24-94E263E05050}" srcOrd="0" destOrd="0" presId="urn:microsoft.com/office/officeart/2005/8/layout/vList2"/>
    <dgm:cxn modelId="{A566CE63-D246-D847-8F09-4FA44AA3DA28}" type="presOf" srcId="{71375C48-2552-0F47-8434-1E9DDB78ED00}" destId="{F5B7B051-E457-EC43-9D32-52BEEC94559B}" srcOrd="0" destOrd="0" presId="urn:microsoft.com/office/officeart/2005/8/layout/vList2"/>
    <dgm:cxn modelId="{E00B2DE3-3156-8142-B40E-BFA3E1B0F9A4}" srcId="{7ADF7C58-BC5C-B845-9D6B-3AF55AE9E506}" destId="{9F44BF1F-CB58-3D47-BD51-6A1ACF6A9032}" srcOrd="0" destOrd="0" parTransId="{B9A2A602-06C3-EA40-94BC-7EC08F1B1E1E}" sibTransId="{664A250C-8880-F94D-8E75-5D33B2C29A6A}"/>
    <dgm:cxn modelId="{47A128F7-B355-224F-9C80-6C93E4D3D073}" srcId="{71375C48-2552-0F47-8434-1E9DDB78ED00}" destId="{652828CF-44C1-C342-BA8D-6BF069F492A9}" srcOrd="1" destOrd="0" parTransId="{86660C20-8381-EF40-A004-FE60656F453A}" sibTransId="{43D03956-030B-4C45-846C-DB27C83BC7CB}"/>
    <dgm:cxn modelId="{011558AF-CD57-0440-87C7-304EDA55E09A}" srcId="{652828CF-44C1-C342-BA8D-6BF069F492A9}" destId="{285C0F53-43A2-D543-B21F-5DEDEBA76174}" srcOrd="0" destOrd="0" parTransId="{F17BA6F2-2CD3-A14A-B0BA-4FD9EBBD9FBE}" sibTransId="{DF9D7D1B-BBB4-0844-849F-1437EACCBA8D}"/>
    <dgm:cxn modelId="{F67F61B5-5C93-C045-A928-7F0F5E52F915}" type="presOf" srcId="{9F44BF1F-CB58-3D47-BD51-6A1ACF6A9032}" destId="{3E63C9AE-C635-5E4F-B854-6739D44466C4}" srcOrd="0" destOrd="0" presId="urn:microsoft.com/office/officeart/2005/8/layout/vList2"/>
    <dgm:cxn modelId="{E5D55F5E-23EA-EC4F-907D-62F0D7C47C1C}" type="presOf" srcId="{8A390D04-6FEC-BB4A-B49E-E04AF04DB5D8}" destId="{3E63C9AE-C635-5E4F-B854-6739D44466C4}" srcOrd="0" destOrd="1" presId="urn:microsoft.com/office/officeart/2005/8/layout/vList2"/>
    <dgm:cxn modelId="{5076C620-55E6-D945-978B-D5657F7493FB}" type="presParOf" srcId="{F5B7B051-E457-EC43-9D32-52BEEC94559B}" destId="{8900D67F-A789-384A-A2AE-5A74E6C45EE0}" srcOrd="0" destOrd="0" presId="urn:microsoft.com/office/officeart/2005/8/layout/vList2"/>
    <dgm:cxn modelId="{CF02AD39-E341-E146-8EE6-7240489FC53F}" type="presParOf" srcId="{F5B7B051-E457-EC43-9D32-52BEEC94559B}" destId="{3E63C9AE-C635-5E4F-B854-6739D44466C4}" srcOrd="1" destOrd="0" presId="urn:microsoft.com/office/officeart/2005/8/layout/vList2"/>
    <dgm:cxn modelId="{23777107-5262-E343-815E-6FF1D92E09D6}" type="presParOf" srcId="{F5B7B051-E457-EC43-9D32-52BEEC94559B}" destId="{39AD59F4-F418-194F-9B24-94E263E05050}" srcOrd="2" destOrd="0" presId="urn:microsoft.com/office/officeart/2005/8/layout/vList2"/>
    <dgm:cxn modelId="{35901D0E-91B8-464E-8157-A364BF850E05}" type="presParOf" srcId="{F5B7B051-E457-EC43-9D32-52BEEC94559B}" destId="{4357949A-896C-CE4D-A82C-72C76C46C3E2}"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B9FA396-66BA-E142-9C9E-F034E612B41E}" type="doc">
      <dgm:prSet loTypeId="urn:microsoft.com/office/officeart/2005/8/layout/arrow3" loCatId="relationship" qsTypeId="urn:microsoft.com/office/officeart/2005/8/quickstyle/simple4" qsCatId="simple" csTypeId="urn:microsoft.com/office/officeart/2005/8/colors/accent1_2" csCatId="accent1" phldr="1"/>
      <dgm:spPr/>
      <dgm:t>
        <a:bodyPr/>
        <a:lstStyle/>
        <a:p>
          <a:endParaRPr lang="en-US"/>
        </a:p>
      </dgm:t>
    </dgm:pt>
    <dgm:pt modelId="{E99F21EC-AF74-184C-9842-C1DC32A1876F}">
      <dgm:prSet phldrT="[Text]"/>
      <dgm:spPr/>
      <dgm:t>
        <a:bodyPr/>
        <a:lstStyle/>
        <a:p>
          <a:r>
            <a:rPr lang="en-US" dirty="0" smtClean="0"/>
            <a:t>Oil Price rises</a:t>
          </a:r>
          <a:endParaRPr lang="en-US" dirty="0"/>
        </a:p>
      </dgm:t>
    </dgm:pt>
    <dgm:pt modelId="{0B35E028-81D0-2D4F-A0C5-A1059862069C}" type="parTrans" cxnId="{62667738-B91B-BC42-9653-8696AD409042}">
      <dgm:prSet/>
      <dgm:spPr/>
      <dgm:t>
        <a:bodyPr/>
        <a:lstStyle/>
        <a:p>
          <a:endParaRPr lang="en-US"/>
        </a:p>
      </dgm:t>
    </dgm:pt>
    <dgm:pt modelId="{11E32C41-785B-AF48-9734-39C06955BD8E}" type="sibTrans" cxnId="{62667738-B91B-BC42-9653-8696AD409042}">
      <dgm:prSet/>
      <dgm:spPr/>
      <dgm:t>
        <a:bodyPr/>
        <a:lstStyle/>
        <a:p>
          <a:endParaRPr lang="en-US"/>
        </a:p>
      </dgm:t>
    </dgm:pt>
    <dgm:pt modelId="{5A835031-E6EB-334B-B3A8-0FC85FACE737}">
      <dgm:prSet phldrT="[Text]"/>
      <dgm:spPr/>
      <dgm:t>
        <a:bodyPr/>
        <a:lstStyle/>
        <a:p>
          <a:r>
            <a:rPr lang="en-US" dirty="0" smtClean="0"/>
            <a:t>Other prices fall</a:t>
          </a:r>
          <a:endParaRPr lang="en-US" dirty="0"/>
        </a:p>
      </dgm:t>
    </dgm:pt>
    <dgm:pt modelId="{AAFB4740-7358-DE41-AB4B-0AE8C491E24A}" type="parTrans" cxnId="{C0B6B06D-4FE8-EF41-8D50-BAE5CF337FBD}">
      <dgm:prSet/>
      <dgm:spPr/>
      <dgm:t>
        <a:bodyPr/>
        <a:lstStyle/>
        <a:p>
          <a:endParaRPr lang="en-US"/>
        </a:p>
      </dgm:t>
    </dgm:pt>
    <dgm:pt modelId="{41415BB5-7226-9443-9F27-CD7268BF04B5}" type="sibTrans" cxnId="{C0B6B06D-4FE8-EF41-8D50-BAE5CF337FBD}">
      <dgm:prSet/>
      <dgm:spPr/>
      <dgm:t>
        <a:bodyPr/>
        <a:lstStyle/>
        <a:p>
          <a:endParaRPr lang="en-US"/>
        </a:p>
      </dgm:t>
    </dgm:pt>
    <dgm:pt modelId="{B1AD5233-A362-674D-9E4B-68F481BD338E}" type="pres">
      <dgm:prSet presAssocID="{7B9FA396-66BA-E142-9C9E-F034E612B41E}" presName="compositeShape" presStyleCnt="0">
        <dgm:presLayoutVars>
          <dgm:chMax val="2"/>
          <dgm:dir/>
          <dgm:resizeHandles val="exact"/>
        </dgm:presLayoutVars>
      </dgm:prSet>
      <dgm:spPr/>
      <dgm:t>
        <a:bodyPr/>
        <a:lstStyle/>
        <a:p>
          <a:endParaRPr lang="en-US"/>
        </a:p>
      </dgm:t>
    </dgm:pt>
    <dgm:pt modelId="{E87FE584-2032-0043-B12F-59B8F2798AD0}" type="pres">
      <dgm:prSet presAssocID="{7B9FA396-66BA-E142-9C9E-F034E612B41E}" presName="divider" presStyleLbl="fgShp" presStyleIdx="0" presStyleCnt="1"/>
      <dgm:spPr/>
    </dgm:pt>
    <dgm:pt modelId="{412BB732-15A0-2C4B-9DB1-6DDAA4282C0C}" type="pres">
      <dgm:prSet presAssocID="{E99F21EC-AF74-184C-9842-C1DC32A1876F}" presName="downArrow" presStyleLbl="node1" presStyleIdx="0" presStyleCnt="2"/>
      <dgm:spPr/>
    </dgm:pt>
    <dgm:pt modelId="{D8D202DA-63B9-AD46-9556-EB23910126E8}" type="pres">
      <dgm:prSet presAssocID="{E99F21EC-AF74-184C-9842-C1DC32A1876F}" presName="downArrowText" presStyleLbl="revTx" presStyleIdx="0" presStyleCnt="2">
        <dgm:presLayoutVars>
          <dgm:bulletEnabled val="1"/>
        </dgm:presLayoutVars>
      </dgm:prSet>
      <dgm:spPr/>
      <dgm:t>
        <a:bodyPr/>
        <a:lstStyle/>
        <a:p>
          <a:endParaRPr lang="en-US"/>
        </a:p>
      </dgm:t>
    </dgm:pt>
    <dgm:pt modelId="{C8C87657-108C-0E4A-9771-B4848BBE7B99}" type="pres">
      <dgm:prSet presAssocID="{5A835031-E6EB-334B-B3A8-0FC85FACE737}" presName="upArrow" presStyleLbl="node1" presStyleIdx="1" presStyleCnt="2"/>
      <dgm:spPr/>
    </dgm:pt>
    <dgm:pt modelId="{D02EFD85-7BEF-8D4B-BC2C-A02A13EEB147}" type="pres">
      <dgm:prSet presAssocID="{5A835031-E6EB-334B-B3A8-0FC85FACE737}" presName="upArrowText" presStyleLbl="revTx" presStyleIdx="1" presStyleCnt="2">
        <dgm:presLayoutVars>
          <dgm:bulletEnabled val="1"/>
        </dgm:presLayoutVars>
      </dgm:prSet>
      <dgm:spPr/>
      <dgm:t>
        <a:bodyPr/>
        <a:lstStyle/>
        <a:p>
          <a:endParaRPr lang="en-US"/>
        </a:p>
      </dgm:t>
    </dgm:pt>
  </dgm:ptLst>
  <dgm:cxnLst>
    <dgm:cxn modelId="{26FB487C-A6B6-734A-8AEC-32F7DE1A0342}" type="presOf" srcId="{5A835031-E6EB-334B-B3A8-0FC85FACE737}" destId="{D02EFD85-7BEF-8D4B-BC2C-A02A13EEB147}" srcOrd="0" destOrd="0" presId="urn:microsoft.com/office/officeart/2005/8/layout/arrow3"/>
    <dgm:cxn modelId="{62667738-B91B-BC42-9653-8696AD409042}" srcId="{7B9FA396-66BA-E142-9C9E-F034E612B41E}" destId="{E99F21EC-AF74-184C-9842-C1DC32A1876F}" srcOrd="0" destOrd="0" parTransId="{0B35E028-81D0-2D4F-A0C5-A1059862069C}" sibTransId="{11E32C41-785B-AF48-9734-39C06955BD8E}"/>
    <dgm:cxn modelId="{832AB2FB-EA49-6748-9C19-8CF83C5CA850}" type="presOf" srcId="{7B9FA396-66BA-E142-9C9E-F034E612B41E}" destId="{B1AD5233-A362-674D-9E4B-68F481BD338E}" srcOrd="0" destOrd="0" presId="urn:microsoft.com/office/officeart/2005/8/layout/arrow3"/>
    <dgm:cxn modelId="{C0B6B06D-4FE8-EF41-8D50-BAE5CF337FBD}" srcId="{7B9FA396-66BA-E142-9C9E-F034E612B41E}" destId="{5A835031-E6EB-334B-B3A8-0FC85FACE737}" srcOrd="1" destOrd="0" parTransId="{AAFB4740-7358-DE41-AB4B-0AE8C491E24A}" sibTransId="{41415BB5-7226-9443-9F27-CD7268BF04B5}"/>
    <dgm:cxn modelId="{FBAA1A56-8430-AA47-A686-223F60FFE069}" type="presOf" srcId="{E99F21EC-AF74-184C-9842-C1DC32A1876F}" destId="{D8D202DA-63B9-AD46-9556-EB23910126E8}" srcOrd="0" destOrd="0" presId="urn:microsoft.com/office/officeart/2005/8/layout/arrow3"/>
    <dgm:cxn modelId="{0B4B2F86-D368-F048-A977-0EBC89A98C7D}" type="presParOf" srcId="{B1AD5233-A362-674D-9E4B-68F481BD338E}" destId="{E87FE584-2032-0043-B12F-59B8F2798AD0}" srcOrd="0" destOrd="0" presId="urn:microsoft.com/office/officeart/2005/8/layout/arrow3"/>
    <dgm:cxn modelId="{3A80268B-F97A-1948-9294-5A682725209B}" type="presParOf" srcId="{B1AD5233-A362-674D-9E4B-68F481BD338E}" destId="{412BB732-15A0-2C4B-9DB1-6DDAA4282C0C}" srcOrd="1" destOrd="0" presId="urn:microsoft.com/office/officeart/2005/8/layout/arrow3"/>
    <dgm:cxn modelId="{DF2F977E-683A-414C-B13F-767E9A4D9138}" type="presParOf" srcId="{B1AD5233-A362-674D-9E4B-68F481BD338E}" destId="{D8D202DA-63B9-AD46-9556-EB23910126E8}" srcOrd="2" destOrd="0" presId="urn:microsoft.com/office/officeart/2005/8/layout/arrow3"/>
    <dgm:cxn modelId="{31D4246E-7E3D-CD40-B011-C8A01D1884F4}" type="presParOf" srcId="{B1AD5233-A362-674D-9E4B-68F481BD338E}" destId="{C8C87657-108C-0E4A-9771-B4848BBE7B99}" srcOrd="3" destOrd="0" presId="urn:microsoft.com/office/officeart/2005/8/layout/arrow3"/>
    <dgm:cxn modelId="{DC38157A-D2E9-0047-8871-B9225C72F98D}" type="presParOf" srcId="{B1AD5233-A362-674D-9E4B-68F481BD338E}" destId="{D02EFD85-7BEF-8D4B-BC2C-A02A13EEB147}"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58C34EA-ABD5-EF42-90F7-9E18728F8D5C}" type="doc">
      <dgm:prSet loTypeId="urn:microsoft.com/office/officeart/2005/8/layout/hProcess11" loCatId="process" qsTypeId="urn:microsoft.com/office/officeart/2005/8/quickstyle/simple5" qsCatId="simple" csTypeId="urn:microsoft.com/office/officeart/2005/8/colors/accent1_2" csCatId="accent1" phldr="1"/>
      <dgm:spPr/>
    </dgm:pt>
    <dgm:pt modelId="{C7371D7E-E8A9-574C-95DB-F490EA48286A}">
      <dgm:prSet phldrT="[Text]"/>
      <dgm:spPr/>
      <dgm:t>
        <a:bodyPr/>
        <a:lstStyle/>
        <a:p>
          <a:r>
            <a:rPr lang="en-US" dirty="0" smtClean="0">
              <a:solidFill>
                <a:schemeClr val="accent2">
                  <a:lumMod val="20000"/>
                  <a:lumOff val="80000"/>
                </a:schemeClr>
              </a:solidFill>
            </a:rPr>
            <a:t>Retailer sends orders to wholesale</a:t>
          </a:r>
          <a:endParaRPr lang="en-US" dirty="0">
            <a:solidFill>
              <a:schemeClr val="accent2">
                <a:lumMod val="20000"/>
                <a:lumOff val="80000"/>
              </a:schemeClr>
            </a:solidFill>
          </a:endParaRPr>
        </a:p>
      </dgm:t>
    </dgm:pt>
    <dgm:pt modelId="{234D3382-E336-3C46-BC47-8449178BA9A1}" type="sibTrans" cxnId="{0496F0F6-E191-9E49-92C5-338D19970161}">
      <dgm:prSet/>
      <dgm:spPr/>
      <dgm:t>
        <a:bodyPr/>
        <a:lstStyle/>
        <a:p>
          <a:endParaRPr lang="en-US"/>
        </a:p>
      </dgm:t>
    </dgm:pt>
    <dgm:pt modelId="{A5082DCF-E853-3F47-B109-E77633272B81}" type="parTrans" cxnId="{0496F0F6-E191-9E49-92C5-338D19970161}">
      <dgm:prSet/>
      <dgm:spPr/>
      <dgm:t>
        <a:bodyPr/>
        <a:lstStyle/>
        <a:p>
          <a:endParaRPr lang="en-US"/>
        </a:p>
      </dgm:t>
    </dgm:pt>
    <dgm:pt modelId="{55D42EB0-2276-504A-8A99-9E7C2D73EFB5}">
      <dgm:prSet phldrT="[Text]"/>
      <dgm:spPr/>
      <dgm:t>
        <a:bodyPr/>
        <a:lstStyle/>
        <a:p>
          <a:r>
            <a:rPr lang="en-US" dirty="0" smtClean="0">
              <a:solidFill>
                <a:schemeClr val="accent2">
                  <a:lumMod val="20000"/>
                  <a:lumOff val="80000"/>
                </a:schemeClr>
              </a:solidFill>
            </a:rPr>
            <a:t>Wholesaler sends orders to producer</a:t>
          </a:r>
          <a:endParaRPr lang="en-US" dirty="0">
            <a:solidFill>
              <a:schemeClr val="accent2">
                <a:lumMod val="20000"/>
                <a:lumOff val="80000"/>
              </a:schemeClr>
            </a:solidFill>
          </a:endParaRPr>
        </a:p>
      </dgm:t>
    </dgm:pt>
    <dgm:pt modelId="{822FB655-419F-E84E-9D41-CE9BDC10F845}" type="sibTrans" cxnId="{4CBA2C23-FAC6-1444-91F8-7B489F3CD17A}">
      <dgm:prSet/>
      <dgm:spPr/>
      <dgm:t>
        <a:bodyPr/>
        <a:lstStyle/>
        <a:p>
          <a:endParaRPr lang="en-US"/>
        </a:p>
      </dgm:t>
    </dgm:pt>
    <dgm:pt modelId="{C99DE07E-613E-C149-A659-A6D4D48283E1}" type="parTrans" cxnId="{4CBA2C23-FAC6-1444-91F8-7B489F3CD17A}">
      <dgm:prSet/>
      <dgm:spPr/>
      <dgm:t>
        <a:bodyPr/>
        <a:lstStyle/>
        <a:p>
          <a:endParaRPr lang="en-US"/>
        </a:p>
      </dgm:t>
    </dgm:pt>
    <dgm:pt modelId="{C1922F1E-752A-CF41-844B-34BFA0E4D824}">
      <dgm:prSet phldrT="[Text]"/>
      <dgm:spPr/>
      <dgm:t>
        <a:bodyPr/>
        <a:lstStyle/>
        <a:p>
          <a:r>
            <a:rPr lang="en-US" dirty="0" smtClean="0">
              <a:solidFill>
                <a:schemeClr val="accent2">
                  <a:lumMod val="20000"/>
                  <a:lumOff val="80000"/>
                </a:schemeClr>
              </a:solidFill>
            </a:rPr>
            <a:t>Producers can’t fill orders without bidding up resource prices</a:t>
          </a:r>
          <a:endParaRPr lang="en-US" dirty="0">
            <a:solidFill>
              <a:schemeClr val="accent2">
                <a:lumMod val="20000"/>
                <a:lumOff val="80000"/>
              </a:schemeClr>
            </a:solidFill>
          </a:endParaRPr>
        </a:p>
      </dgm:t>
    </dgm:pt>
    <dgm:pt modelId="{C044F4BA-CD0D-884C-AF63-97CCB986DF75}" type="sibTrans" cxnId="{04A306E8-C234-AA4D-A2A7-A6822E5DC671}">
      <dgm:prSet/>
      <dgm:spPr/>
      <dgm:t>
        <a:bodyPr/>
        <a:lstStyle/>
        <a:p>
          <a:endParaRPr lang="en-US"/>
        </a:p>
      </dgm:t>
    </dgm:pt>
    <dgm:pt modelId="{8ECEAFE4-B0E0-2747-A38B-094E97A63949}" type="parTrans" cxnId="{04A306E8-C234-AA4D-A2A7-A6822E5DC671}">
      <dgm:prSet/>
      <dgm:spPr/>
      <dgm:t>
        <a:bodyPr/>
        <a:lstStyle/>
        <a:p>
          <a:endParaRPr lang="en-US"/>
        </a:p>
      </dgm:t>
    </dgm:pt>
    <dgm:pt modelId="{DD7DC2E4-29D0-D446-83F4-10AD0CDCF601}" type="pres">
      <dgm:prSet presAssocID="{858C34EA-ABD5-EF42-90F7-9E18728F8D5C}" presName="Name0" presStyleCnt="0">
        <dgm:presLayoutVars>
          <dgm:dir/>
          <dgm:resizeHandles val="exact"/>
        </dgm:presLayoutVars>
      </dgm:prSet>
      <dgm:spPr/>
    </dgm:pt>
    <dgm:pt modelId="{F24D636A-3029-6D40-8FB4-DB2956BDE656}" type="pres">
      <dgm:prSet presAssocID="{858C34EA-ABD5-EF42-90F7-9E18728F8D5C}" presName="arrow" presStyleLbl="bgShp" presStyleIdx="0" presStyleCnt="1" custScaleY="44784" custLinFactNeighborY="36160"/>
      <dgm:spPr/>
    </dgm:pt>
    <dgm:pt modelId="{E7D2026F-7617-E644-854D-1EB1A1271E62}" type="pres">
      <dgm:prSet presAssocID="{858C34EA-ABD5-EF42-90F7-9E18728F8D5C}" presName="points" presStyleCnt="0"/>
      <dgm:spPr/>
    </dgm:pt>
    <dgm:pt modelId="{5EE3A153-A807-C74D-B3A5-14B19B45823B}" type="pres">
      <dgm:prSet presAssocID="{C1922F1E-752A-CF41-844B-34BFA0E4D824}" presName="compositeA" presStyleCnt="0"/>
      <dgm:spPr/>
    </dgm:pt>
    <dgm:pt modelId="{2AB04687-1F5C-CA41-A1E9-0174FC4DF149}" type="pres">
      <dgm:prSet presAssocID="{C1922F1E-752A-CF41-844B-34BFA0E4D824}" presName="textA" presStyleLbl="revTx" presStyleIdx="0" presStyleCnt="3" custScaleY="72849" custLinFactNeighborX="-152" custLinFactNeighborY="41157">
        <dgm:presLayoutVars>
          <dgm:bulletEnabled val="1"/>
        </dgm:presLayoutVars>
      </dgm:prSet>
      <dgm:spPr/>
      <dgm:t>
        <a:bodyPr/>
        <a:lstStyle/>
        <a:p>
          <a:endParaRPr lang="en-US"/>
        </a:p>
      </dgm:t>
    </dgm:pt>
    <dgm:pt modelId="{74633245-7C77-9548-BC8A-CB31CD058508}" type="pres">
      <dgm:prSet presAssocID="{C1922F1E-752A-CF41-844B-34BFA0E4D824}" presName="circleA" presStyleLbl="node1" presStyleIdx="0" presStyleCnt="3" custScaleX="120476" custScaleY="127848" custLinFactY="60078" custLinFactNeighborX="-21939" custLinFactNeighborY="100000"/>
      <dgm:spPr/>
    </dgm:pt>
    <dgm:pt modelId="{B0920D7E-0388-9A40-923A-20E7634687DA}" type="pres">
      <dgm:prSet presAssocID="{C1922F1E-752A-CF41-844B-34BFA0E4D824}" presName="spaceA" presStyleCnt="0"/>
      <dgm:spPr/>
    </dgm:pt>
    <dgm:pt modelId="{F3BDFBB0-A50A-544D-BAAA-7FA3FB924F2F}" type="pres">
      <dgm:prSet presAssocID="{C044F4BA-CD0D-884C-AF63-97CCB986DF75}" presName="space" presStyleCnt="0"/>
      <dgm:spPr/>
    </dgm:pt>
    <dgm:pt modelId="{2C9C3BEE-F804-AF4C-AE30-FD0BAA3AFDDB}" type="pres">
      <dgm:prSet presAssocID="{55D42EB0-2276-504A-8A99-9E7C2D73EFB5}" presName="compositeB" presStyleCnt="0"/>
      <dgm:spPr/>
    </dgm:pt>
    <dgm:pt modelId="{8F55A59F-018B-BD4B-90BE-E84C2C24782E}" type="pres">
      <dgm:prSet presAssocID="{55D42EB0-2276-504A-8A99-9E7C2D73EFB5}" presName="textB" presStyleLbl="revTx" presStyleIdx="1" presStyleCnt="3" custScaleY="73824" custLinFactY="-22662" custLinFactNeighborX="2463" custLinFactNeighborY="-100000">
        <dgm:presLayoutVars>
          <dgm:bulletEnabled val="1"/>
        </dgm:presLayoutVars>
      </dgm:prSet>
      <dgm:spPr/>
      <dgm:t>
        <a:bodyPr/>
        <a:lstStyle/>
        <a:p>
          <a:endParaRPr lang="en-US"/>
        </a:p>
      </dgm:t>
    </dgm:pt>
    <dgm:pt modelId="{899AE1AD-AB75-0D47-BBAC-CFEF5EC01626}" type="pres">
      <dgm:prSet presAssocID="{55D42EB0-2276-504A-8A99-9E7C2D73EFB5}" presName="circleB" presStyleLbl="node1" presStyleIdx="1" presStyleCnt="3" custAng="0" custScaleX="191395" custScaleY="192230" custLinFactY="18947" custLinFactNeighborX="-7736" custLinFactNeighborY="100000"/>
      <dgm:spPr/>
    </dgm:pt>
    <dgm:pt modelId="{667F1AC1-8AE2-B540-AF3E-BECE05B8792D}" type="pres">
      <dgm:prSet presAssocID="{55D42EB0-2276-504A-8A99-9E7C2D73EFB5}" presName="spaceB" presStyleCnt="0"/>
      <dgm:spPr/>
    </dgm:pt>
    <dgm:pt modelId="{9EDE8DDA-8AF5-4B4B-A69A-998738332876}" type="pres">
      <dgm:prSet presAssocID="{822FB655-419F-E84E-9D41-CE9BDC10F845}" presName="space" presStyleCnt="0"/>
      <dgm:spPr/>
    </dgm:pt>
    <dgm:pt modelId="{BDFC295E-38F0-B54C-B118-0CE8941F6C34}" type="pres">
      <dgm:prSet presAssocID="{C7371D7E-E8A9-574C-95DB-F490EA48286A}" presName="compositeA" presStyleCnt="0"/>
      <dgm:spPr/>
    </dgm:pt>
    <dgm:pt modelId="{F3262D9D-31C6-6342-BF98-6C4985CF681F}" type="pres">
      <dgm:prSet presAssocID="{C7371D7E-E8A9-574C-95DB-F490EA48286A}" presName="textA" presStyleLbl="revTx" presStyleIdx="2" presStyleCnt="3" custLinFactNeighborX="6568">
        <dgm:presLayoutVars>
          <dgm:bulletEnabled val="1"/>
        </dgm:presLayoutVars>
      </dgm:prSet>
      <dgm:spPr/>
      <dgm:t>
        <a:bodyPr/>
        <a:lstStyle/>
        <a:p>
          <a:endParaRPr lang="en-US"/>
        </a:p>
      </dgm:t>
    </dgm:pt>
    <dgm:pt modelId="{E8833A59-CEFC-4C4E-832D-0DAEF72AED38}" type="pres">
      <dgm:prSet presAssocID="{C7371D7E-E8A9-574C-95DB-F490EA48286A}" presName="circleA" presStyleLbl="node1" presStyleIdx="2" presStyleCnt="3" custScaleX="315240" custScaleY="279884" custLinFactY="54410" custLinFactNeighborX="56389" custLinFactNeighborY="100000"/>
      <dgm:spPr/>
    </dgm:pt>
    <dgm:pt modelId="{B32E0393-0940-6C4E-BC7C-92D2C5C0C411}" type="pres">
      <dgm:prSet presAssocID="{C7371D7E-E8A9-574C-95DB-F490EA48286A}" presName="spaceA" presStyleCnt="0"/>
      <dgm:spPr/>
    </dgm:pt>
  </dgm:ptLst>
  <dgm:cxnLst>
    <dgm:cxn modelId="{EA549A54-A060-AC4A-A96A-BB80C54B87E7}" type="presOf" srcId="{C1922F1E-752A-CF41-844B-34BFA0E4D824}" destId="{2AB04687-1F5C-CA41-A1E9-0174FC4DF149}" srcOrd="0" destOrd="0" presId="urn:microsoft.com/office/officeart/2005/8/layout/hProcess11"/>
    <dgm:cxn modelId="{107C4F16-5A7E-004F-BA5D-59F6111CF60B}" type="presOf" srcId="{C7371D7E-E8A9-574C-95DB-F490EA48286A}" destId="{F3262D9D-31C6-6342-BF98-6C4985CF681F}" srcOrd="0" destOrd="0" presId="urn:microsoft.com/office/officeart/2005/8/layout/hProcess11"/>
    <dgm:cxn modelId="{36CE2FC3-C7CA-4D42-9846-8AE265C01A6E}" type="presOf" srcId="{858C34EA-ABD5-EF42-90F7-9E18728F8D5C}" destId="{DD7DC2E4-29D0-D446-83F4-10AD0CDCF601}" srcOrd="0" destOrd="0" presId="urn:microsoft.com/office/officeart/2005/8/layout/hProcess11"/>
    <dgm:cxn modelId="{04A306E8-C234-AA4D-A2A7-A6822E5DC671}" srcId="{858C34EA-ABD5-EF42-90F7-9E18728F8D5C}" destId="{C1922F1E-752A-CF41-844B-34BFA0E4D824}" srcOrd="0" destOrd="0" parTransId="{8ECEAFE4-B0E0-2747-A38B-094E97A63949}" sibTransId="{C044F4BA-CD0D-884C-AF63-97CCB986DF75}"/>
    <dgm:cxn modelId="{FF3931AA-FA08-E642-9295-69CF212125BE}" type="presOf" srcId="{55D42EB0-2276-504A-8A99-9E7C2D73EFB5}" destId="{8F55A59F-018B-BD4B-90BE-E84C2C24782E}" srcOrd="0" destOrd="0" presId="urn:microsoft.com/office/officeart/2005/8/layout/hProcess11"/>
    <dgm:cxn modelId="{0496F0F6-E191-9E49-92C5-338D19970161}" srcId="{858C34EA-ABD5-EF42-90F7-9E18728F8D5C}" destId="{C7371D7E-E8A9-574C-95DB-F490EA48286A}" srcOrd="2" destOrd="0" parTransId="{A5082DCF-E853-3F47-B109-E77633272B81}" sibTransId="{234D3382-E336-3C46-BC47-8449178BA9A1}"/>
    <dgm:cxn modelId="{4CBA2C23-FAC6-1444-91F8-7B489F3CD17A}" srcId="{858C34EA-ABD5-EF42-90F7-9E18728F8D5C}" destId="{55D42EB0-2276-504A-8A99-9E7C2D73EFB5}" srcOrd="1" destOrd="0" parTransId="{C99DE07E-613E-C149-A659-A6D4D48283E1}" sibTransId="{822FB655-419F-E84E-9D41-CE9BDC10F845}"/>
    <dgm:cxn modelId="{9E7483DF-62DF-D64C-9C6F-9B3B0A7F2A7D}" type="presParOf" srcId="{DD7DC2E4-29D0-D446-83F4-10AD0CDCF601}" destId="{F24D636A-3029-6D40-8FB4-DB2956BDE656}" srcOrd="0" destOrd="0" presId="urn:microsoft.com/office/officeart/2005/8/layout/hProcess11"/>
    <dgm:cxn modelId="{B4C41F45-9A4C-D242-9E87-262C0283AA7A}" type="presParOf" srcId="{DD7DC2E4-29D0-D446-83F4-10AD0CDCF601}" destId="{E7D2026F-7617-E644-854D-1EB1A1271E62}" srcOrd="1" destOrd="0" presId="urn:microsoft.com/office/officeart/2005/8/layout/hProcess11"/>
    <dgm:cxn modelId="{04992C01-81DD-4043-A69E-633B1B55D62E}" type="presParOf" srcId="{E7D2026F-7617-E644-854D-1EB1A1271E62}" destId="{5EE3A153-A807-C74D-B3A5-14B19B45823B}" srcOrd="0" destOrd="0" presId="urn:microsoft.com/office/officeart/2005/8/layout/hProcess11"/>
    <dgm:cxn modelId="{35821299-3BED-6C4A-8C12-A56F5F134285}" type="presParOf" srcId="{5EE3A153-A807-C74D-B3A5-14B19B45823B}" destId="{2AB04687-1F5C-CA41-A1E9-0174FC4DF149}" srcOrd="0" destOrd="0" presId="urn:microsoft.com/office/officeart/2005/8/layout/hProcess11"/>
    <dgm:cxn modelId="{CE9F8F8B-9F27-0346-9570-B7F66E6D9C8F}" type="presParOf" srcId="{5EE3A153-A807-C74D-B3A5-14B19B45823B}" destId="{74633245-7C77-9548-BC8A-CB31CD058508}" srcOrd="1" destOrd="0" presId="urn:microsoft.com/office/officeart/2005/8/layout/hProcess11"/>
    <dgm:cxn modelId="{7586E682-C680-C246-8053-2CBA23694092}" type="presParOf" srcId="{5EE3A153-A807-C74D-B3A5-14B19B45823B}" destId="{B0920D7E-0388-9A40-923A-20E7634687DA}" srcOrd="2" destOrd="0" presId="urn:microsoft.com/office/officeart/2005/8/layout/hProcess11"/>
    <dgm:cxn modelId="{DD2CE723-58FD-8544-999D-DE7293A43B2F}" type="presParOf" srcId="{E7D2026F-7617-E644-854D-1EB1A1271E62}" destId="{F3BDFBB0-A50A-544D-BAAA-7FA3FB924F2F}" srcOrd="1" destOrd="0" presId="urn:microsoft.com/office/officeart/2005/8/layout/hProcess11"/>
    <dgm:cxn modelId="{42B7958D-F0F4-BE4F-A285-A3FFC775CACD}" type="presParOf" srcId="{E7D2026F-7617-E644-854D-1EB1A1271E62}" destId="{2C9C3BEE-F804-AF4C-AE30-FD0BAA3AFDDB}" srcOrd="2" destOrd="0" presId="urn:microsoft.com/office/officeart/2005/8/layout/hProcess11"/>
    <dgm:cxn modelId="{FBBFE31C-87F8-A54D-B3E0-EF834FAD021E}" type="presParOf" srcId="{2C9C3BEE-F804-AF4C-AE30-FD0BAA3AFDDB}" destId="{8F55A59F-018B-BD4B-90BE-E84C2C24782E}" srcOrd="0" destOrd="0" presId="urn:microsoft.com/office/officeart/2005/8/layout/hProcess11"/>
    <dgm:cxn modelId="{A9069EC7-90D7-3843-8E5C-B6874DE312A9}" type="presParOf" srcId="{2C9C3BEE-F804-AF4C-AE30-FD0BAA3AFDDB}" destId="{899AE1AD-AB75-0D47-BBAC-CFEF5EC01626}" srcOrd="1" destOrd="0" presId="urn:microsoft.com/office/officeart/2005/8/layout/hProcess11"/>
    <dgm:cxn modelId="{4A681C2A-3609-EB48-9994-F34B900D2DF6}" type="presParOf" srcId="{2C9C3BEE-F804-AF4C-AE30-FD0BAA3AFDDB}" destId="{667F1AC1-8AE2-B540-AF3E-BECE05B8792D}" srcOrd="2" destOrd="0" presId="urn:microsoft.com/office/officeart/2005/8/layout/hProcess11"/>
    <dgm:cxn modelId="{DDE00BE6-A586-5644-81FA-C1B5ECEF9FD1}" type="presParOf" srcId="{E7D2026F-7617-E644-854D-1EB1A1271E62}" destId="{9EDE8DDA-8AF5-4B4B-A69A-998738332876}" srcOrd="3" destOrd="0" presId="urn:microsoft.com/office/officeart/2005/8/layout/hProcess11"/>
    <dgm:cxn modelId="{3BF3F944-8C72-AA44-9D12-A39D9B3CC3E3}" type="presParOf" srcId="{E7D2026F-7617-E644-854D-1EB1A1271E62}" destId="{BDFC295E-38F0-B54C-B118-0CE8941F6C34}" srcOrd="4" destOrd="0" presId="urn:microsoft.com/office/officeart/2005/8/layout/hProcess11"/>
    <dgm:cxn modelId="{99A7EC10-8B11-F748-B4E1-832CBBEFC472}" type="presParOf" srcId="{BDFC295E-38F0-B54C-B118-0CE8941F6C34}" destId="{F3262D9D-31C6-6342-BF98-6C4985CF681F}" srcOrd="0" destOrd="0" presId="urn:microsoft.com/office/officeart/2005/8/layout/hProcess11"/>
    <dgm:cxn modelId="{7CBE24F5-1146-B04E-ABB6-2E4072F4B982}" type="presParOf" srcId="{BDFC295E-38F0-B54C-B118-0CE8941F6C34}" destId="{E8833A59-CEFC-4C4E-832D-0DAEF72AED38}" srcOrd="1" destOrd="0" presId="urn:microsoft.com/office/officeart/2005/8/layout/hProcess11"/>
    <dgm:cxn modelId="{3C4E277C-C0A3-5648-A9A7-3EBCE0537616}" type="presParOf" srcId="{BDFC295E-38F0-B54C-B118-0CE8941F6C34}" destId="{B32E0393-0940-6C4E-BC7C-92D2C5C0C411}"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BDAB875-2C6A-DF49-B43A-28B483FA9966}" type="doc">
      <dgm:prSet loTypeId="urn:microsoft.com/office/officeart/2005/8/layout/vList5" loCatId="list" qsTypeId="urn:microsoft.com/office/officeart/2005/8/quickstyle/simple4" qsCatId="simple" csTypeId="urn:microsoft.com/office/officeart/2005/8/colors/colorful2" csCatId="colorful" phldr="1"/>
      <dgm:spPr/>
      <dgm:t>
        <a:bodyPr/>
        <a:lstStyle/>
        <a:p>
          <a:endParaRPr lang="en-US"/>
        </a:p>
      </dgm:t>
    </dgm:pt>
    <dgm:pt modelId="{B985CBE9-0820-594B-95D1-36EF5CE8F173}" type="pres">
      <dgm:prSet presAssocID="{2BDAB875-2C6A-DF49-B43A-28B483FA9966}" presName="Name0" presStyleCnt="0">
        <dgm:presLayoutVars>
          <dgm:dir/>
          <dgm:animLvl val="lvl"/>
          <dgm:resizeHandles val="exact"/>
        </dgm:presLayoutVars>
      </dgm:prSet>
      <dgm:spPr/>
      <dgm:t>
        <a:bodyPr/>
        <a:lstStyle/>
        <a:p>
          <a:endParaRPr lang="en-US"/>
        </a:p>
      </dgm:t>
    </dgm:pt>
  </dgm:ptLst>
  <dgm:cxnLst>
    <dgm:cxn modelId="{213B206B-95AD-C74E-B785-6ECB133039F0}" type="presOf" srcId="{2BDAB875-2C6A-DF49-B43A-28B483FA9966}" destId="{B985CBE9-0820-594B-95D1-36EF5CE8F173}" srcOrd="0"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62EE865-5FB6-9645-AC2D-0074836EC45F}" type="doc">
      <dgm:prSet loTypeId="urn:microsoft.com/office/officeart/2005/8/layout/vList5" loCatId="list" qsTypeId="urn:microsoft.com/office/officeart/2005/8/quickstyle/3D7" qsCatId="3D" csTypeId="urn:microsoft.com/office/officeart/2005/8/colors/accent1_2" csCatId="accent1" phldr="1"/>
      <dgm:spPr/>
      <dgm:t>
        <a:bodyPr/>
        <a:lstStyle/>
        <a:p>
          <a:endParaRPr lang="en-US"/>
        </a:p>
      </dgm:t>
    </dgm:pt>
    <dgm:pt modelId="{B35F0D9D-1938-CF46-8E2D-B617B3DFCDD7}">
      <dgm:prSet phldrT="[Text]"/>
      <dgm:spPr/>
      <dgm:t>
        <a:bodyPr/>
        <a:lstStyle/>
        <a:p>
          <a:r>
            <a:rPr lang="en-US" dirty="0" smtClean="0"/>
            <a:t>FALSE</a:t>
          </a:r>
          <a:endParaRPr lang="en-US" dirty="0"/>
        </a:p>
      </dgm:t>
    </dgm:pt>
    <dgm:pt modelId="{BBC9BCAE-C149-EE49-AAC2-33B2765210B4}" type="parTrans" cxnId="{20180B96-74E8-134A-940C-DBA38844E10E}">
      <dgm:prSet/>
      <dgm:spPr/>
      <dgm:t>
        <a:bodyPr/>
        <a:lstStyle/>
        <a:p>
          <a:endParaRPr lang="en-US"/>
        </a:p>
      </dgm:t>
    </dgm:pt>
    <dgm:pt modelId="{4603660B-B2E8-924C-8662-BC4732D3CA58}" type="sibTrans" cxnId="{20180B96-74E8-134A-940C-DBA38844E10E}">
      <dgm:prSet/>
      <dgm:spPr/>
      <dgm:t>
        <a:bodyPr/>
        <a:lstStyle/>
        <a:p>
          <a:endParaRPr lang="en-US"/>
        </a:p>
      </dgm:t>
    </dgm:pt>
    <dgm:pt modelId="{E7B56C13-E1A8-8743-B0C0-C0B5C0E5A168}">
      <dgm:prSet phldrT="[Text]"/>
      <dgm:spPr/>
      <dgm:t>
        <a:bodyPr/>
        <a:lstStyle/>
        <a:p>
          <a:r>
            <a:rPr lang="en-US" b="1" cap="all" spc="0" dirty="0" smtClean="0">
              <a:ln w="9000" cmpd="sng">
                <a:prstDash val="solid"/>
              </a:ln>
              <a:effectLst>
                <a:reflection blurRad="12700" stA="28000" endPos="45000" dist="1000" dir="5400000" sy="-100000" algn="bl" rotWithShape="0"/>
              </a:effectLst>
            </a:rPr>
            <a:t>Money models can eliminate time</a:t>
          </a:r>
          <a:endParaRPr lang="en-US" b="1" cap="all" spc="0" dirty="0">
            <a:ln w="9000" cmpd="sng">
              <a:prstDash val="solid"/>
            </a:ln>
            <a:effectLst>
              <a:reflection blurRad="12700" stA="28000" endPos="45000" dist="1000" dir="5400000" sy="-100000" algn="bl" rotWithShape="0"/>
            </a:effectLst>
          </a:endParaRPr>
        </a:p>
      </dgm:t>
    </dgm:pt>
    <dgm:pt modelId="{B2B8F266-C77D-3441-908B-48BBAB172BA6}" type="parTrans" cxnId="{00BD9DF8-346F-5347-9259-9C3CB7A6326A}">
      <dgm:prSet/>
      <dgm:spPr/>
      <dgm:t>
        <a:bodyPr/>
        <a:lstStyle/>
        <a:p>
          <a:endParaRPr lang="en-US"/>
        </a:p>
      </dgm:t>
    </dgm:pt>
    <dgm:pt modelId="{0F2E4F03-B74D-C64F-B654-18217DC1E9ED}" type="sibTrans" cxnId="{00BD9DF8-346F-5347-9259-9C3CB7A6326A}">
      <dgm:prSet/>
      <dgm:spPr/>
      <dgm:t>
        <a:bodyPr/>
        <a:lstStyle/>
        <a:p>
          <a:endParaRPr lang="en-US"/>
        </a:p>
      </dgm:t>
    </dgm:pt>
    <dgm:pt modelId="{4EB8323E-8566-2E40-BEAB-90FF245ADA3A}">
      <dgm:prSet phldrT="[Text]"/>
      <dgm:spPr/>
      <dgm:t>
        <a:bodyPr/>
        <a:lstStyle/>
        <a:p>
          <a:r>
            <a:rPr lang="en-US" dirty="0" smtClean="0"/>
            <a:t>FALSE</a:t>
          </a:r>
          <a:endParaRPr lang="en-US" dirty="0"/>
        </a:p>
      </dgm:t>
    </dgm:pt>
    <dgm:pt modelId="{989F3F02-0FDA-7442-B660-112F44778578}" type="parTrans" cxnId="{B1094FAF-1B6B-6449-85D3-9DB7A017CFC8}">
      <dgm:prSet/>
      <dgm:spPr/>
      <dgm:t>
        <a:bodyPr/>
        <a:lstStyle/>
        <a:p>
          <a:endParaRPr lang="en-US"/>
        </a:p>
      </dgm:t>
    </dgm:pt>
    <dgm:pt modelId="{442E4262-5A37-AC4E-8901-CD55C04DA88F}" type="sibTrans" cxnId="{B1094FAF-1B6B-6449-85D3-9DB7A017CFC8}">
      <dgm:prSet/>
      <dgm:spPr/>
      <dgm:t>
        <a:bodyPr/>
        <a:lstStyle/>
        <a:p>
          <a:endParaRPr lang="en-US"/>
        </a:p>
      </dgm:t>
    </dgm:pt>
    <dgm:pt modelId="{F9AD0D31-A808-A34E-BD7A-FEB6A52E22C2}">
      <dgm:prSet phldrT="[Text]"/>
      <dgm:spPr/>
      <dgm:t>
        <a:bodyPr/>
        <a:lstStyle/>
        <a:p>
          <a:r>
            <a:rPr lang="en-US" b="1" cap="all" spc="0" dirty="0" smtClean="0">
              <a:ln w="9000" cmpd="sng">
                <a:prstDash val="solid"/>
              </a:ln>
              <a:effectLst>
                <a:reflection blurRad="12700" stA="28000" endPos="45000" dist="1000" dir="5400000" sy="-100000" algn="bl" rotWithShape="0"/>
              </a:effectLst>
            </a:rPr>
            <a:t>Government can establish money not already rooted in a price system</a:t>
          </a:r>
          <a:endParaRPr lang="en-US" b="1" cap="all" spc="0" dirty="0">
            <a:ln w="9000" cmpd="sng">
              <a:prstDash val="solid"/>
            </a:ln>
            <a:effectLst>
              <a:reflection blurRad="12700" stA="28000" endPos="45000" dist="1000" dir="5400000" sy="-100000" algn="bl" rotWithShape="0"/>
            </a:effectLst>
          </a:endParaRPr>
        </a:p>
      </dgm:t>
    </dgm:pt>
    <dgm:pt modelId="{8A681AE5-9503-A042-AD4C-24727EA45591}" type="parTrans" cxnId="{84E027E9-A66A-B646-8BA4-F61483571526}">
      <dgm:prSet/>
      <dgm:spPr/>
      <dgm:t>
        <a:bodyPr/>
        <a:lstStyle/>
        <a:p>
          <a:endParaRPr lang="en-US"/>
        </a:p>
      </dgm:t>
    </dgm:pt>
    <dgm:pt modelId="{DAF10180-6D2D-E84B-8687-B01D080A9029}" type="sibTrans" cxnId="{84E027E9-A66A-B646-8BA4-F61483571526}">
      <dgm:prSet/>
      <dgm:spPr/>
      <dgm:t>
        <a:bodyPr/>
        <a:lstStyle/>
        <a:p>
          <a:endParaRPr lang="en-US"/>
        </a:p>
      </dgm:t>
    </dgm:pt>
    <dgm:pt modelId="{4D90ACB8-0BA2-344A-91AF-86149F1DFC33}">
      <dgm:prSet phldrT="[Text]"/>
      <dgm:spPr/>
      <dgm:t>
        <a:bodyPr/>
        <a:lstStyle/>
        <a:p>
          <a:r>
            <a:rPr lang="en-US" dirty="0" smtClean="0"/>
            <a:t>FALSE</a:t>
          </a:r>
          <a:endParaRPr lang="en-US" dirty="0"/>
        </a:p>
      </dgm:t>
    </dgm:pt>
    <dgm:pt modelId="{734204E6-6603-554F-9308-DD5E874D99B5}" type="parTrans" cxnId="{895473DA-A74D-BA48-84E8-E6CE52DD42A7}">
      <dgm:prSet/>
      <dgm:spPr/>
      <dgm:t>
        <a:bodyPr/>
        <a:lstStyle/>
        <a:p>
          <a:endParaRPr lang="en-US"/>
        </a:p>
      </dgm:t>
    </dgm:pt>
    <dgm:pt modelId="{7914622D-6855-994E-989A-6B8B75EB2D8D}" type="sibTrans" cxnId="{895473DA-A74D-BA48-84E8-E6CE52DD42A7}">
      <dgm:prSet/>
      <dgm:spPr/>
      <dgm:t>
        <a:bodyPr/>
        <a:lstStyle/>
        <a:p>
          <a:endParaRPr lang="en-US"/>
        </a:p>
      </dgm:t>
    </dgm:pt>
    <dgm:pt modelId="{FE61337D-8FC8-D846-B129-A84ED36882A8}">
      <dgm:prSet phldrT="[Text]"/>
      <dgm:spPr/>
      <dgm:t>
        <a:bodyPr/>
        <a:lstStyle/>
        <a:p>
          <a:r>
            <a:rPr lang="en-US" b="1" cap="all" spc="0" dirty="0" smtClean="0">
              <a:ln w="9000" cmpd="sng">
                <a:prstDash val="solid"/>
              </a:ln>
              <a:effectLst>
                <a:reflection blurRad="12700" stA="28000" endPos="45000" dist="1000" dir="5400000" sy="-100000" algn="bl" rotWithShape="0"/>
              </a:effectLst>
            </a:rPr>
            <a:t>Price controls can save a currency collapse</a:t>
          </a:r>
          <a:endParaRPr lang="en-US" b="1" cap="all" spc="0" dirty="0">
            <a:ln w="9000" cmpd="sng">
              <a:prstDash val="solid"/>
            </a:ln>
            <a:effectLst>
              <a:reflection blurRad="12700" stA="28000" endPos="45000" dist="1000" dir="5400000" sy="-100000" algn="bl" rotWithShape="0"/>
            </a:effectLst>
          </a:endParaRPr>
        </a:p>
      </dgm:t>
    </dgm:pt>
    <dgm:pt modelId="{B9BDC6C3-53EE-094B-B435-3876E1EC49A3}" type="sibTrans" cxnId="{0D87F2A4-BFBD-7E4F-A895-E378BFBD7119}">
      <dgm:prSet/>
      <dgm:spPr/>
      <dgm:t>
        <a:bodyPr/>
        <a:lstStyle/>
        <a:p>
          <a:endParaRPr lang="en-US"/>
        </a:p>
      </dgm:t>
    </dgm:pt>
    <dgm:pt modelId="{FE1333A5-1C89-E845-B5D0-A1C18D83F2CB}" type="parTrans" cxnId="{0D87F2A4-BFBD-7E4F-A895-E378BFBD7119}">
      <dgm:prSet/>
      <dgm:spPr/>
      <dgm:t>
        <a:bodyPr/>
        <a:lstStyle/>
        <a:p>
          <a:endParaRPr lang="en-US"/>
        </a:p>
      </dgm:t>
    </dgm:pt>
    <dgm:pt modelId="{A0532BF1-DDD1-5E43-AD3E-C83D9B48FDE6}" type="pres">
      <dgm:prSet presAssocID="{F62EE865-5FB6-9645-AC2D-0074836EC45F}" presName="Name0" presStyleCnt="0">
        <dgm:presLayoutVars>
          <dgm:dir/>
          <dgm:animLvl val="lvl"/>
          <dgm:resizeHandles val="exact"/>
        </dgm:presLayoutVars>
      </dgm:prSet>
      <dgm:spPr/>
      <dgm:t>
        <a:bodyPr/>
        <a:lstStyle/>
        <a:p>
          <a:endParaRPr lang="en-US"/>
        </a:p>
      </dgm:t>
    </dgm:pt>
    <dgm:pt modelId="{E47AD283-B25C-9343-B6F0-A267EC39E885}" type="pres">
      <dgm:prSet presAssocID="{B35F0D9D-1938-CF46-8E2D-B617B3DFCDD7}" presName="linNode" presStyleCnt="0"/>
      <dgm:spPr/>
      <dgm:t>
        <a:bodyPr/>
        <a:lstStyle/>
        <a:p>
          <a:endParaRPr lang="en-US"/>
        </a:p>
      </dgm:t>
    </dgm:pt>
    <dgm:pt modelId="{2DC80E45-FA21-8A4F-A90F-28D524A73364}" type="pres">
      <dgm:prSet presAssocID="{B35F0D9D-1938-CF46-8E2D-B617B3DFCDD7}" presName="parentText" presStyleLbl="node1" presStyleIdx="0" presStyleCnt="3" custLinFactNeighborY="-50152">
        <dgm:presLayoutVars>
          <dgm:chMax val="1"/>
          <dgm:bulletEnabled val="1"/>
        </dgm:presLayoutVars>
      </dgm:prSet>
      <dgm:spPr/>
      <dgm:t>
        <a:bodyPr/>
        <a:lstStyle/>
        <a:p>
          <a:endParaRPr lang="en-US"/>
        </a:p>
      </dgm:t>
    </dgm:pt>
    <dgm:pt modelId="{C8D5C6C1-452E-7245-8E7A-E3E59CCC685A}" type="pres">
      <dgm:prSet presAssocID="{B35F0D9D-1938-CF46-8E2D-B617B3DFCDD7}" presName="descendantText" presStyleLbl="alignAccFollowNode1" presStyleIdx="0" presStyleCnt="3">
        <dgm:presLayoutVars>
          <dgm:bulletEnabled val="1"/>
        </dgm:presLayoutVars>
      </dgm:prSet>
      <dgm:spPr/>
      <dgm:t>
        <a:bodyPr/>
        <a:lstStyle/>
        <a:p>
          <a:endParaRPr lang="en-US"/>
        </a:p>
      </dgm:t>
    </dgm:pt>
    <dgm:pt modelId="{42782187-A81F-1E4D-BA34-7A90C4B0DD57}" type="pres">
      <dgm:prSet presAssocID="{4603660B-B2E8-924C-8662-BC4732D3CA58}" presName="sp" presStyleCnt="0"/>
      <dgm:spPr/>
      <dgm:t>
        <a:bodyPr/>
        <a:lstStyle/>
        <a:p>
          <a:endParaRPr lang="en-US"/>
        </a:p>
      </dgm:t>
    </dgm:pt>
    <dgm:pt modelId="{53628F38-6818-0C40-AACC-72CB70301FA7}" type="pres">
      <dgm:prSet presAssocID="{4EB8323E-8566-2E40-BEAB-90FF245ADA3A}" presName="linNode" presStyleCnt="0"/>
      <dgm:spPr/>
      <dgm:t>
        <a:bodyPr/>
        <a:lstStyle/>
        <a:p>
          <a:endParaRPr lang="en-US"/>
        </a:p>
      </dgm:t>
    </dgm:pt>
    <dgm:pt modelId="{B8CD5819-91DA-554D-A189-1FF204F9E3F3}" type="pres">
      <dgm:prSet presAssocID="{4EB8323E-8566-2E40-BEAB-90FF245ADA3A}" presName="parentText" presStyleLbl="node1" presStyleIdx="1" presStyleCnt="3">
        <dgm:presLayoutVars>
          <dgm:chMax val="1"/>
          <dgm:bulletEnabled val="1"/>
        </dgm:presLayoutVars>
      </dgm:prSet>
      <dgm:spPr/>
      <dgm:t>
        <a:bodyPr/>
        <a:lstStyle/>
        <a:p>
          <a:endParaRPr lang="en-US"/>
        </a:p>
      </dgm:t>
    </dgm:pt>
    <dgm:pt modelId="{2211D47E-C4AC-7840-B347-93AF1BB22546}" type="pres">
      <dgm:prSet presAssocID="{4EB8323E-8566-2E40-BEAB-90FF245ADA3A}" presName="descendantText" presStyleLbl="alignAccFollowNode1" presStyleIdx="1" presStyleCnt="3">
        <dgm:presLayoutVars>
          <dgm:bulletEnabled val="1"/>
        </dgm:presLayoutVars>
      </dgm:prSet>
      <dgm:spPr/>
      <dgm:t>
        <a:bodyPr/>
        <a:lstStyle/>
        <a:p>
          <a:endParaRPr lang="en-US"/>
        </a:p>
      </dgm:t>
    </dgm:pt>
    <dgm:pt modelId="{6761748D-7553-654C-9EF4-FC9931565CC6}" type="pres">
      <dgm:prSet presAssocID="{442E4262-5A37-AC4E-8901-CD55C04DA88F}" presName="sp" presStyleCnt="0"/>
      <dgm:spPr/>
      <dgm:t>
        <a:bodyPr/>
        <a:lstStyle/>
        <a:p>
          <a:endParaRPr lang="en-US"/>
        </a:p>
      </dgm:t>
    </dgm:pt>
    <dgm:pt modelId="{CD723079-C9E9-E64C-9C9F-3CA9E116F451}" type="pres">
      <dgm:prSet presAssocID="{4D90ACB8-0BA2-344A-91AF-86149F1DFC33}" presName="linNode" presStyleCnt="0"/>
      <dgm:spPr/>
      <dgm:t>
        <a:bodyPr/>
        <a:lstStyle/>
        <a:p>
          <a:endParaRPr lang="en-US"/>
        </a:p>
      </dgm:t>
    </dgm:pt>
    <dgm:pt modelId="{CF5374DC-52AF-5249-8DE9-58EDB3F70F57}" type="pres">
      <dgm:prSet presAssocID="{4D90ACB8-0BA2-344A-91AF-86149F1DFC33}" presName="parentText" presStyleLbl="node1" presStyleIdx="2" presStyleCnt="3">
        <dgm:presLayoutVars>
          <dgm:chMax val="1"/>
          <dgm:bulletEnabled val="1"/>
        </dgm:presLayoutVars>
      </dgm:prSet>
      <dgm:spPr/>
      <dgm:t>
        <a:bodyPr/>
        <a:lstStyle/>
        <a:p>
          <a:endParaRPr lang="en-US"/>
        </a:p>
      </dgm:t>
    </dgm:pt>
    <dgm:pt modelId="{A7BB1FF5-0270-8F47-BCE7-08CB0374169E}" type="pres">
      <dgm:prSet presAssocID="{4D90ACB8-0BA2-344A-91AF-86149F1DFC33}" presName="descendantText" presStyleLbl="alignAccFollowNode1" presStyleIdx="2" presStyleCnt="3" custAng="0">
        <dgm:presLayoutVars>
          <dgm:bulletEnabled val="1"/>
        </dgm:presLayoutVars>
      </dgm:prSet>
      <dgm:spPr/>
      <dgm:t>
        <a:bodyPr/>
        <a:lstStyle/>
        <a:p>
          <a:endParaRPr lang="en-US"/>
        </a:p>
      </dgm:t>
    </dgm:pt>
  </dgm:ptLst>
  <dgm:cxnLst>
    <dgm:cxn modelId="{00BD9DF8-346F-5347-9259-9C3CB7A6326A}" srcId="{B35F0D9D-1938-CF46-8E2D-B617B3DFCDD7}" destId="{E7B56C13-E1A8-8743-B0C0-C0B5C0E5A168}" srcOrd="0" destOrd="0" parTransId="{B2B8F266-C77D-3441-908B-48BBAB172BA6}" sibTransId="{0F2E4F03-B74D-C64F-B654-18217DC1E9ED}"/>
    <dgm:cxn modelId="{895473DA-A74D-BA48-84E8-E6CE52DD42A7}" srcId="{F62EE865-5FB6-9645-AC2D-0074836EC45F}" destId="{4D90ACB8-0BA2-344A-91AF-86149F1DFC33}" srcOrd="2" destOrd="0" parTransId="{734204E6-6603-554F-9308-DD5E874D99B5}" sibTransId="{7914622D-6855-994E-989A-6B8B75EB2D8D}"/>
    <dgm:cxn modelId="{AD83CD1E-43C8-2C44-AF5E-456214B87863}" type="presOf" srcId="{F62EE865-5FB6-9645-AC2D-0074836EC45F}" destId="{A0532BF1-DDD1-5E43-AD3E-C83D9B48FDE6}" srcOrd="0" destOrd="0" presId="urn:microsoft.com/office/officeart/2005/8/layout/vList5"/>
    <dgm:cxn modelId="{20180B96-74E8-134A-940C-DBA38844E10E}" srcId="{F62EE865-5FB6-9645-AC2D-0074836EC45F}" destId="{B35F0D9D-1938-CF46-8E2D-B617B3DFCDD7}" srcOrd="0" destOrd="0" parTransId="{BBC9BCAE-C149-EE49-AAC2-33B2765210B4}" sibTransId="{4603660B-B2E8-924C-8662-BC4732D3CA58}"/>
    <dgm:cxn modelId="{B1094FAF-1B6B-6449-85D3-9DB7A017CFC8}" srcId="{F62EE865-5FB6-9645-AC2D-0074836EC45F}" destId="{4EB8323E-8566-2E40-BEAB-90FF245ADA3A}" srcOrd="1" destOrd="0" parTransId="{989F3F02-0FDA-7442-B660-112F44778578}" sibTransId="{442E4262-5A37-AC4E-8901-CD55C04DA88F}"/>
    <dgm:cxn modelId="{638ADB59-9739-324C-846B-EA61DC52EEAA}" type="presOf" srcId="{4D90ACB8-0BA2-344A-91AF-86149F1DFC33}" destId="{CF5374DC-52AF-5249-8DE9-58EDB3F70F57}" srcOrd="0" destOrd="0" presId="urn:microsoft.com/office/officeart/2005/8/layout/vList5"/>
    <dgm:cxn modelId="{6EC6F479-3BF9-D84F-8980-6EB8DDBEDAD3}" type="presOf" srcId="{4EB8323E-8566-2E40-BEAB-90FF245ADA3A}" destId="{B8CD5819-91DA-554D-A189-1FF204F9E3F3}" srcOrd="0" destOrd="0" presId="urn:microsoft.com/office/officeart/2005/8/layout/vList5"/>
    <dgm:cxn modelId="{6EA9A958-F229-6B41-8B84-0CACFA44266A}" type="presOf" srcId="{F9AD0D31-A808-A34E-BD7A-FEB6A52E22C2}" destId="{2211D47E-C4AC-7840-B347-93AF1BB22546}" srcOrd="0" destOrd="0" presId="urn:microsoft.com/office/officeart/2005/8/layout/vList5"/>
    <dgm:cxn modelId="{0D87F2A4-BFBD-7E4F-A895-E378BFBD7119}" srcId="{4D90ACB8-0BA2-344A-91AF-86149F1DFC33}" destId="{FE61337D-8FC8-D846-B129-A84ED36882A8}" srcOrd="0" destOrd="0" parTransId="{FE1333A5-1C89-E845-B5D0-A1C18D83F2CB}" sibTransId="{B9BDC6C3-53EE-094B-B435-3876E1EC49A3}"/>
    <dgm:cxn modelId="{A3D8998A-6B59-5340-8A8D-4F4CD0377F9D}" type="presOf" srcId="{B35F0D9D-1938-CF46-8E2D-B617B3DFCDD7}" destId="{2DC80E45-FA21-8A4F-A90F-28D524A73364}" srcOrd="0" destOrd="0" presId="urn:microsoft.com/office/officeart/2005/8/layout/vList5"/>
    <dgm:cxn modelId="{0DDB78ED-7AFB-E149-946E-CEBD4E399FC9}" type="presOf" srcId="{FE61337D-8FC8-D846-B129-A84ED36882A8}" destId="{A7BB1FF5-0270-8F47-BCE7-08CB0374169E}" srcOrd="0" destOrd="0" presId="urn:microsoft.com/office/officeart/2005/8/layout/vList5"/>
    <dgm:cxn modelId="{84E027E9-A66A-B646-8BA4-F61483571526}" srcId="{4EB8323E-8566-2E40-BEAB-90FF245ADA3A}" destId="{F9AD0D31-A808-A34E-BD7A-FEB6A52E22C2}" srcOrd="0" destOrd="0" parTransId="{8A681AE5-9503-A042-AD4C-24727EA45591}" sibTransId="{DAF10180-6D2D-E84B-8687-B01D080A9029}"/>
    <dgm:cxn modelId="{9ABE02D7-B464-5C4B-AE32-C588BDBCA033}" type="presOf" srcId="{E7B56C13-E1A8-8743-B0C0-C0B5C0E5A168}" destId="{C8D5C6C1-452E-7245-8E7A-E3E59CCC685A}" srcOrd="0" destOrd="0" presId="urn:microsoft.com/office/officeart/2005/8/layout/vList5"/>
    <dgm:cxn modelId="{F9435484-E5E1-564E-94F2-798D8CD21A4C}" type="presParOf" srcId="{A0532BF1-DDD1-5E43-AD3E-C83D9B48FDE6}" destId="{E47AD283-B25C-9343-B6F0-A267EC39E885}" srcOrd="0" destOrd="0" presId="urn:microsoft.com/office/officeart/2005/8/layout/vList5"/>
    <dgm:cxn modelId="{6736145C-F588-5944-B7C1-6A7786B4C298}" type="presParOf" srcId="{E47AD283-B25C-9343-B6F0-A267EC39E885}" destId="{2DC80E45-FA21-8A4F-A90F-28D524A73364}" srcOrd="0" destOrd="0" presId="urn:microsoft.com/office/officeart/2005/8/layout/vList5"/>
    <dgm:cxn modelId="{867FFBC7-A1C1-F84D-AB58-8ED27F71D117}" type="presParOf" srcId="{E47AD283-B25C-9343-B6F0-A267EC39E885}" destId="{C8D5C6C1-452E-7245-8E7A-E3E59CCC685A}" srcOrd="1" destOrd="0" presId="urn:microsoft.com/office/officeart/2005/8/layout/vList5"/>
    <dgm:cxn modelId="{40C87137-EF8B-9E47-9E93-B90EDA3C566D}" type="presParOf" srcId="{A0532BF1-DDD1-5E43-AD3E-C83D9B48FDE6}" destId="{42782187-A81F-1E4D-BA34-7A90C4B0DD57}" srcOrd="1" destOrd="0" presId="urn:microsoft.com/office/officeart/2005/8/layout/vList5"/>
    <dgm:cxn modelId="{AD1C8F4C-6C91-144C-8666-A7F5A31B5422}" type="presParOf" srcId="{A0532BF1-DDD1-5E43-AD3E-C83D9B48FDE6}" destId="{53628F38-6818-0C40-AACC-72CB70301FA7}" srcOrd="2" destOrd="0" presId="urn:microsoft.com/office/officeart/2005/8/layout/vList5"/>
    <dgm:cxn modelId="{2A2E0876-050B-0442-BE37-532A1CDD4D02}" type="presParOf" srcId="{53628F38-6818-0C40-AACC-72CB70301FA7}" destId="{B8CD5819-91DA-554D-A189-1FF204F9E3F3}" srcOrd="0" destOrd="0" presId="urn:microsoft.com/office/officeart/2005/8/layout/vList5"/>
    <dgm:cxn modelId="{4047A832-C22A-2046-A1A1-A0FCB9D335BC}" type="presParOf" srcId="{53628F38-6818-0C40-AACC-72CB70301FA7}" destId="{2211D47E-C4AC-7840-B347-93AF1BB22546}" srcOrd="1" destOrd="0" presId="urn:microsoft.com/office/officeart/2005/8/layout/vList5"/>
    <dgm:cxn modelId="{8F74F6CE-AF30-E94D-969E-974623583E83}" type="presParOf" srcId="{A0532BF1-DDD1-5E43-AD3E-C83D9B48FDE6}" destId="{6761748D-7553-654C-9EF4-FC9931565CC6}" srcOrd="3" destOrd="0" presId="urn:microsoft.com/office/officeart/2005/8/layout/vList5"/>
    <dgm:cxn modelId="{FC1BF597-60C5-7849-AFE0-92F3F31B60EC}" type="presParOf" srcId="{A0532BF1-DDD1-5E43-AD3E-C83D9B48FDE6}" destId="{CD723079-C9E9-E64C-9C9F-3CA9E116F451}" srcOrd="4" destOrd="0" presId="urn:microsoft.com/office/officeart/2005/8/layout/vList5"/>
    <dgm:cxn modelId="{2FD02FA7-636E-B249-88D6-32EC9F5AD515}" type="presParOf" srcId="{CD723079-C9E9-E64C-9C9F-3CA9E116F451}" destId="{CF5374DC-52AF-5249-8DE9-58EDB3F70F57}" srcOrd="0" destOrd="0" presId="urn:microsoft.com/office/officeart/2005/8/layout/vList5"/>
    <dgm:cxn modelId="{76B36D28-E657-D249-944B-03434528829F}" type="presParOf" srcId="{CD723079-C9E9-E64C-9C9F-3CA9E116F451}" destId="{A7BB1FF5-0270-8F47-BCE7-08CB0374169E}" srcOrd="1" destOrd="0" presId="urn:microsoft.com/office/officeart/2005/8/layout/vList5"/>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936D86F-AFE1-554E-8F16-BC13AB9D7BAC}" type="doc">
      <dgm:prSet loTypeId="urn:microsoft.com/office/officeart/2005/8/layout/cycle2" loCatId="cycle" qsTypeId="urn:microsoft.com/office/officeart/2005/8/quickstyle/3D1" qsCatId="3D" csTypeId="urn:microsoft.com/office/officeart/2005/8/colors/accent1_2" csCatId="accent1" phldr="1"/>
      <dgm:spPr/>
      <dgm:t>
        <a:bodyPr/>
        <a:lstStyle/>
        <a:p>
          <a:endParaRPr lang="en-US"/>
        </a:p>
      </dgm:t>
    </dgm:pt>
    <dgm:pt modelId="{CE50EF68-E79E-4C43-BEE5-C3DC812210E5}">
      <dgm:prSet phldrT="[Text]"/>
      <dgm:spPr/>
      <dgm:t>
        <a:bodyPr/>
        <a:lstStyle/>
        <a:p>
          <a:r>
            <a:rPr lang="en-US" dirty="0" smtClean="0"/>
            <a:t>A</a:t>
          </a:r>
          <a:endParaRPr lang="en-US" dirty="0"/>
        </a:p>
      </dgm:t>
    </dgm:pt>
    <dgm:pt modelId="{923FA900-CC94-EA49-B7E0-48EE61EFD032}" type="parTrans" cxnId="{88E419B0-8089-7A48-AEDB-0596761F9745}">
      <dgm:prSet/>
      <dgm:spPr/>
      <dgm:t>
        <a:bodyPr/>
        <a:lstStyle/>
        <a:p>
          <a:endParaRPr lang="en-US"/>
        </a:p>
      </dgm:t>
    </dgm:pt>
    <dgm:pt modelId="{EFBA7FE6-87B8-9140-8CC6-E8247109C9E4}" type="sibTrans" cxnId="{88E419B0-8089-7A48-AEDB-0596761F9745}">
      <dgm:prSet/>
      <dgm:spPr/>
      <dgm:t>
        <a:bodyPr/>
        <a:lstStyle/>
        <a:p>
          <a:endParaRPr lang="en-US" dirty="0"/>
        </a:p>
      </dgm:t>
    </dgm:pt>
    <dgm:pt modelId="{FF3D21C3-762F-4741-936F-50FE7BDEDB65}">
      <dgm:prSet phldrT="[Text]"/>
      <dgm:spPr/>
      <dgm:t>
        <a:bodyPr/>
        <a:lstStyle/>
        <a:p>
          <a:r>
            <a:rPr lang="en-US" dirty="0" smtClean="0"/>
            <a:t>B</a:t>
          </a:r>
          <a:endParaRPr lang="en-US" dirty="0"/>
        </a:p>
      </dgm:t>
    </dgm:pt>
    <dgm:pt modelId="{4E23D03B-EACA-F540-871D-27A194C6CC4C}" type="parTrans" cxnId="{A7CBEE37-CA86-9B4D-B497-EEA512722862}">
      <dgm:prSet/>
      <dgm:spPr/>
      <dgm:t>
        <a:bodyPr/>
        <a:lstStyle/>
        <a:p>
          <a:endParaRPr lang="en-US"/>
        </a:p>
      </dgm:t>
    </dgm:pt>
    <dgm:pt modelId="{50826D86-DA48-AB4F-80C4-B2CC94EC4174}" type="sibTrans" cxnId="{A7CBEE37-CA86-9B4D-B497-EEA512722862}">
      <dgm:prSet/>
      <dgm:spPr/>
      <dgm:t>
        <a:bodyPr/>
        <a:lstStyle/>
        <a:p>
          <a:endParaRPr lang="en-US" dirty="0"/>
        </a:p>
      </dgm:t>
    </dgm:pt>
    <dgm:pt modelId="{A537E7C2-9F29-674C-9968-BBE1638F984D}">
      <dgm:prSet phldrT="[Text]"/>
      <dgm:spPr/>
      <dgm:t>
        <a:bodyPr/>
        <a:lstStyle/>
        <a:p>
          <a:r>
            <a:rPr lang="en-US" dirty="0" smtClean="0"/>
            <a:t>C</a:t>
          </a:r>
          <a:endParaRPr lang="en-US" dirty="0"/>
        </a:p>
      </dgm:t>
    </dgm:pt>
    <dgm:pt modelId="{E5F679BB-D7D1-2B4E-87B7-22DDE744A782}" type="parTrans" cxnId="{E555C49A-84E2-F649-9B0A-E98FDD8E5B95}">
      <dgm:prSet/>
      <dgm:spPr/>
      <dgm:t>
        <a:bodyPr/>
        <a:lstStyle/>
        <a:p>
          <a:endParaRPr lang="en-US"/>
        </a:p>
      </dgm:t>
    </dgm:pt>
    <dgm:pt modelId="{40DDCF19-E060-7B4C-80A1-C5102FED2B60}" type="sibTrans" cxnId="{E555C49A-84E2-F649-9B0A-E98FDD8E5B95}">
      <dgm:prSet/>
      <dgm:spPr/>
      <dgm:t>
        <a:bodyPr/>
        <a:lstStyle/>
        <a:p>
          <a:endParaRPr lang="en-US" dirty="0"/>
        </a:p>
      </dgm:t>
    </dgm:pt>
    <dgm:pt modelId="{493C00D7-E515-9E48-B824-6725D7D0549D}">
      <dgm:prSet phldrT="[Text]"/>
      <dgm:spPr/>
      <dgm:t>
        <a:bodyPr/>
        <a:lstStyle/>
        <a:p>
          <a:r>
            <a:rPr lang="en-US" dirty="0" smtClean="0"/>
            <a:t>D</a:t>
          </a:r>
          <a:endParaRPr lang="en-US" dirty="0"/>
        </a:p>
      </dgm:t>
    </dgm:pt>
    <dgm:pt modelId="{249AF314-BCA5-FA47-B1EE-D3AE83FC1AE8}" type="parTrans" cxnId="{DB5D0749-9FAB-2E42-92AC-B4E2ED29E703}">
      <dgm:prSet/>
      <dgm:spPr/>
      <dgm:t>
        <a:bodyPr/>
        <a:lstStyle/>
        <a:p>
          <a:endParaRPr lang="en-US"/>
        </a:p>
      </dgm:t>
    </dgm:pt>
    <dgm:pt modelId="{F4B34B08-8319-0945-8C8B-040D44002E69}" type="sibTrans" cxnId="{DB5D0749-9FAB-2E42-92AC-B4E2ED29E703}">
      <dgm:prSet/>
      <dgm:spPr/>
      <dgm:t>
        <a:bodyPr/>
        <a:lstStyle/>
        <a:p>
          <a:endParaRPr lang="en-US" dirty="0"/>
        </a:p>
      </dgm:t>
    </dgm:pt>
    <dgm:pt modelId="{874AC7D2-F3E7-D147-9EC1-C8397C90F991}">
      <dgm:prSet phldrT="[Text]"/>
      <dgm:spPr/>
      <dgm:t>
        <a:bodyPr/>
        <a:lstStyle/>
        <a:p>
          <a:r>
            <a:rPr lang="en-US" dirty="0" smtClean="0"/>
            <a:t>E</a:t>
          </a:r>
          <a:endParaRPr lang="en-US" dirty="0"/>
        </a:p>
      </dgm:t>
    </dgm:pt>
    <dgm:pt modelId="{8B937FB6-9B57-CE48-99AC-2A59DAA0F787}" type="parTrans" cxnId="{6814B613-0369-F44C-AE59-5AE7767BC82F}">
      <dgm:prSet/>
      <dgm:spPr/>
      <dgm:t>
        <a:bodyPr/>
        <a:lstStyle/>
        <a:p>
          <a:endParaRPr lang="en-US"/>
        </a:p>
      </dgm:t>
    </dgm:pt>
    <dgm:pt modelId="{33AAA2FA-2780-F347-BF0D-28655A49471D}" type="sibTrans" cxnId="{6814B613-0369-F44C-AE59-5AE7767BC82F}">
      <dgm:prSet/>
      <dgm:spPr/>
      <dgm:t>
        <a:bodyPr/>
        <a:lstStyle/>
        <a:p>
          <a:endParaRPr lang="en-US" dirty="0"/>
        </a:p>
      </dgm:t>
    </dgm:pt>
    <dgm:pt modelId="{28A1BBAE-B109-624D-9C8D-5E407DD7D9E7}" type="pres">
      <dgm:prSet presAssocID="{0936D86F-AFE1-554E-8F16-BC13AB9D7BAC}" presName="cycle" presStyleCnt="0">
        <dgm:presLayoutVars>
          <dgm:dir/>
          <dgm:resizeHandles val="exact"/>
        </dgm:presLayoutVars>
      </dgm:prSet>
      <dgm:spPr/>
      <dgm:t>
        <a:bodyPr/>
        <a:lstStyle/>
        <a:p>
          <a:endParaRPr lang="en-US"/>
        </a:p>
      </dgm:t>
    </dgm:pt>
    <dgm:pt modelId="{B1F868C0-E441-9147-8FFE-C2113494AABD}" type="pres">
      <dgm:prSet presAssocID="{CE50EF68-E79E-4C43-BEE5-C3DC812210E5}" presName="node" presStyleLbl="node1" presStyleIdx="0" presStyleCnt="5" custRadScaleRad="97157" custRadScaleInc="-3864">
        <dgm:presLayoutVars>
          <dgm:bulletEnabled val="1"/>
        </dgm:presLayoutVars>
      </dgm:prSet>
      <dgm:spPr/>
      <dgm:t>
        <a:bodyPr/>
        <a:lstStyle/>
        <a:p>
          <a:endParaRPr lang="en-US"/>
        </a:p>
      </dgm:t>
    </dgm:pt>
    <dgm:pt modelId="{15ABAB88-68D2-534A-8DD0-B062B4E10458}" type="pres">
      <dgm:prSet presAssocID="{EFBA7FE6-87B8-9140-8CC6-E8247109C9E4}" presName="sibTrans" presStyleLbl="sibTrans2D1" presStyleIdx="0" presStyleCnt="5"/>
      <dgm:spPr/>
      <dgm:t>
        <a:bodyPr/>
        <a:lstStyle/>
        <a:p>
          <a:endParaRPr lang="en-US"/>
        </a:p>
      </dgm:t>
    </dgm:pt>
    <dgm:pt modelId="{1B379A55-1AE6-E14E-9659-AF4F6466E4D9}" type="pres">
      <dgm:prSet presAssocID="{EFBA7FE6-87B8-9140-8CC6-E8247109C9E4}" presName="connectorText" presStyleLbl="sibTrans2D1" presStyleIdx="0" presStyleCnt="5"/>
      <dgm:spPr/>
      <dgm:t>
        <a:bodyPr/>
        <a:lstStyle/>
        <a:p>
          <a:endParaRPr lang="en-US"/>
        </a:p>
      </dgm:t>
    </dgm:pt>
    <dgm:pt modelId="{44EBE879-B929-7747-A62D-02D515A97550}" type="pres">
      <dgm:prSet presAssocID="{FF3D21C3-762F-4741-936F-50FE7BDEDB65}" presName="node" presStyleLbl="node1" presStyleIdx="1" presStyleCnt="5">
        <dgm:presLayoutVars>
          <dgm:bulletEnabled val="1"/>
        </dgm:presLayoutVars>
      </dgm:prSet>
      <dgm:spPr/>
      <dgm:t>
        <a:bodyPr/>
        <a:lstStyle/>
        <a:p>
          <a:endParaRPr lang="en-US"/>
        </a:p>
      </dgm:t>
    </dgm:pt>
    <dgm:pt modelId="{F57E1A85-4CBE-0844-B68F-A3438527A021}" type="pres">
      <dgm:prSet presAssocID="{50826D86-DA48-AB4F-80C4-B2CC94EC4174}" presName="sibTrans" presStyleLbl="sibTrans2D1" presStyleIdx="1" presStyleCnt="5"/>
      <dgm:spPr/>
      <dgm:t>
        <a:bodyPr/>
        <a:lstStyle/>
        <a:p>
          <a:endParaRPr lang="en-US"/>
        </a:p>
      </dgm:t>
    </dgm:pt>
    <dgm:pt modelId="{9E0D108D-9A8E-164D-B826-9591586E4B55}" type="pres">
      <dgm:prSet presAssocID="{50826D86-DA48-AB4F-80C4-B2CC94EC4174}" presName="connectorText" presStyleLbl="sibTrans2D1" presStyleIdx="1" presStyleCnt="5"/>
      <dgm:spPr/>
      <dgm:t>
        <a:bodyPr/>
        <a:lstStyle/>
        <a:p>
          <a:endParaRPr lang="en-US"/>
        </a:p>
      </dgm:t>
    </dgm:pt>
    <dgm:pt modelId="{238E64A2-B66B-CF4F-BF0E-400DE1C4F109}" type="pres">
      <dgm:prSet presAssocID="{A537E7C2-9F29-674C-9968-BBE1638F984D}" presName="node" presStyleLbl="node1" presStyleIdx="2" presStyleCnt="5">
        <dgm:presLayoutVars>
          <dgm:bulletEnabled val="1"/>
        </dgm:presLayoutVars>
      </dgm:prSet>
      <dgm:spPr/>
      <dgm:t>
        <a:bodyPr/>
        <a:lstStyle/>
        <a:p>
          <a:endParaRPr lang="en-US"/>
        </a:p>
      </dgm:t>
    </dgm:pt>
    <dgm:pt modelId="{A211BF55-994F-0A4E-9510-523884692BE8}" type="pres">
      <dgm:prSet presAssocID="{40DDCF19-E060-7B4C-80A1-C5102FED2B60}" presName="sibTrans" presStyleLbl="sibTrans2D1" presStyleIdx="2" presStyleCnt="5"/>
      <dgm:spPr/>
      <dgm:t>
        <a:bodyPr/>
        <a:lstStyle/>
        <a:p>
          <a:endParaRPr lang="en-US"/>
        </a:p>
      </dgm:t>
    </dgm:pt>
    <dgm:pt modelId="{D7E55B48-EEE8-B44E-9D37-87ED2FAB9E43}" type="pres">
      <dgm:prSet presAssocID="{40DDCF19-E060-7B4C-80A1-C5102FED2B60}" presName="connectorText" presStyleLbl="sibTrans2D1" presStyleIdx="2" presStyleCnt="5"/>
      <dgm:spPr/>
      <dgm:t>
        <a:bodyPr/>
        <a:lstStyle/>
        <a:p>
          <a:endParaRPr lang="en-US"/>
        </a:p>
      </dgm:t>
    </dgm:pt>
    <dgm:pt modelId="{28E7869D-0D51-944E-AF9F-24013D5C388E}" type="pres">
      <dgm:prSet presAssocID="{493C00D7-E515-9E48-B824-6725D7D0549D}" presName="node" presStyleLbl="node1" presStyleIdx="3" presStyleCnt="5">
        <dgm:presLayoutVars>
          <dgm:bulletEnabled val="1"/>
        </dgm:presLayoutVars>
      </dgm:prSet>
      <dgm:spPr/>
      <dgm:t>
        <a:bodyPr/>
        <a:lstStyle/>
        <a:p>
          <a:endParaRPr lang="en-US"/>
        </a:p>
      </dgm:t>
    </dgm:pt>
    <dgm:pt modelId="{8BEDC17E-10BA-2A45-9558-144ACD3AB990}" type="pres">
      <dgm:prSet presAssocID="{F4B34B08-8319-0945-8C8B-040D44002E69}" presName="sibTrans" presStyleLbl="sibTrans2D1" presStyleIdx="3" presStyleCnt="5"/>
      <dgm:spPr/>
      <dgm:t>
        <a:bodyPr/>
        <a:lstStyle/>
        <a:p>
          <a:endParaRPr lang="en-US"/>
        </a:p>
      </dgm:t>
    </dgm:pt>
    <dgm:pt modelId="{C93A3BAD-A781-C344-8894-61EBE843474E}" type="pres">
      <dgm:prSet presAssocID="{F4B34B08-8319-0945-8C8B-040D44002E69}" presName="connectorText" presStyleLbl="sibTrans2D1" presStyleIdx="3" presStyleCnt="5"/>
      <dgm:spPr/>
      <dgm:t>
        <a:bodyPr/>
        <a:lstStyle/>
        <a:p>
          <a:endParaRPr lang="en-US"/>
        </a:p>
      </dgm:t>
    </dgm:pt>
    <dgm:pt modelId="{00BF6D3B-B4A9-E648-9FB7-CFBB87881697}" type="pres">
      <dgm:prSet presAssocID="{874AC7D2-F3E7-D147-9EC1-C8397C90F991}" presName="node" presStyleLbl="node1" presStyleIdx="4" presStyleCnt="5">
        <dgm:presLayoutVars>
          <dgm:bulletEnabled val="1"/>
        </dgm:presLayoutVars>
      </dgm:prSet>
      <dgm:spPr/>
      <dgm:t>
        <a:bodyPr/>
        <a:lstStyle/>
        <a:p>
          <a:endParaRPr lang="en-US"/>
        </a:p>
      </dgm:t>
    </dgm:pt>
    <dgm:pt modelId="{A389E052-9EC5-824F-BE84-86E03972E84B}" type="pres">
      <dgm:prSet presAssocID="{33AAA2FA-2780-F347-BF0D-28655A49471D}" presName="sibTrans" presStyleLbl="sibTrans2D1" presStyleIdx="4" presStyleCnt="5"/>
      <dgm:spPr/>
      <dgm:t>
        <a:bodyPr/>
        <a:lstStyle/>
        <a:p>
          <a:endParaRPr lang="en-US"/>
        </a:p>
      </dgm:t>
    </dgm:pt>
    <dgm:pt modelId="{00F7EF1D-F357-B948-8C27-B0AADDE12B86}" type="pres">
      <dgm:prSet presAssocID="{33AAA2FA-2780-F347-BF0D-28655A49471D}" presName="connectorText" presStyleLbl="sibTrans2D1" presStyleIdx="4" presStyleCnt="5"/>
      <dgm:spPr/>
      <dgm:t>
        <a:bodyPr/>
        <a:lstStyle/>
        <a:p>
          <a:endParaRPr lang="en-US"/>
        </a:p>
      </dgm:t>
    </dgm:pt>
  </dgm:ptLst>
  <dgm:cxnLst>
    <dgm:cxn modelId="{A76A1CC9-587B-6343-A9B0-38F8DC85CD2F}" type="presOf" srcId="{493C00D7-E515-9E48-B824-6725D7D0549D}" destId="{28E7869D-0D51-944E-AF9F-24013D5C388E}" srcOrd="0" destOrd="0" presId="urn:microsoft.com/office/officeart/2005/8/layout/cycle2"/>
    <dgm:cxn modelId="{DB5D0749-9FAB-2E42-92AC-B4E2ED29E703}" srcId="{0936D86F-AFE1-554E-8F16-BC13AB9D7BAC}" destId="{493C00D7-E515-9E48-B824-6725D7D0549D}" srcOrd="3" destOrd="0" parTransId="{249AF314-BCA5-FA47-B1EE-D3AE83FC1AE8}" sibTransId="{F4B34B08-8319-0945-8C8B-040D44002E69}"/>
    <dgm:cxn modelId="{037B1D43-3758-CE48-A42F-B8B42D390B66}" type="presOf" srcId="{CE50EF68-E79E-4C43-BEE5-C3DC812210E5}" destId="{B1F868C0-E441-9147-8FFE-C2113494AABD}" srcOrd="0" destOrd="0" presId="urn:microsoft.com/office/officeart/2005/8/layout/cycle2"/>
    <dgm:cxn modelId="{CB688883-5EC0-DA49-AC0C-E4C6BF226DC4}" type="presOf" srcId="{F4B34B08-8319-0945-8C8B-040D44002E69}" destId="{C93A3BAD-A781-C344-8894-61EBE843474E}" srcOrd="1" destOrd="0" presId="urn:microsoft.com/office/officeart/2005/8/layout/cycle2"/>
    <dgm:cxn modelId="{EA0A0019-7FD9-AC40-91AE-B579F91EB18A}" type="presOf" srcId="{40DDCF19-E060-7B4C-80A1-C5102FED2B60}" destId="{A211BF55-994F-0A4E-9510-523884692BE8}" srcOrd="0" destOrd="0" presId="urn:microsoft.com/office/officeart/2005/8/layout/cycle2"/>
    <dgm:cxn modelId="{BA75F6BD-1CF7-A44D-8CC5-ADA850F51B30}" type="presOf" srcId="{874AC7D2-F3E7-D147-9EC1-C8397C90F991}" destId="{00BF6D3B-B4A9-E648-9FB7-CFBB87881697}" srcOrd="0" destOrd="0" presId="urn:microsoft.com/office/officeart/2005/8/layout/cycle2"/>
    <dgm:cxn modelId="{8F4AE9C1-652D-B94D-A8CF-B11DC612EDF6}" type="presOf" srcId="{A537E7C2-9F29-674C-9968-BBE1638F984D}" destId="{238E64A2-B66B-CF4F-BF0E-400DE1C4F109}" srcOrd="0" destOrd="0" presId="urn:microsoft.com/office/officeart/2005/8/layout/cycle2"/>
    <dgm:cxn modelId="{EBFC2211-814A-7D4F-AFDB-0EF7A08DA955}" type="presOf" srcId="{33AAA2FA-2780-F347-BF0D-28655A49471D}" destId="{00F7EF1D-F357-B948-8C27-B0AADDE12B86}" srcOrd="1" destOrd="0" presId="urn:microsoft.com/office/officeart/2005/8/layout/cycle2"/>
    <dgm:cxn modelId="{5A85890E-3C7D-5140-AFFE-87032B4983F3}" type="presOf" srcId="{EFBA7FE6-87B8-9140-8CC6-E8247109C9E4}" destId="{15ABAB88-68D2-534A-8DD0-B062B4E10458}" srcOrd="0" destOrd="0" presId="urn:microsoft.com/office/officeart/2005/8/layout/cycle2"/>
    <dgm:cxn modelId="{110AC43E-A335-3646-85CA-F86388C902AF}" type="presOf" srcId="{F4B34B08-8319-0945-8C8B-040D44002E69}" destId="{8BEDC17E-10BA-2A45-9558-144ACD3AB990}" srcOrd="0" destOrd="0" presId="urn:microsoft.com/office/officeart/2005/8/layout/cycle2"/>
    <dgm:cxn modelId="{6AE92E0A-68F8-5546-A830-5E0733967C9C}" type="presOf" srcId="{40DDCF19-E060-7B4C-80A1-C5102FED2B60}" destId="{D7E55B48-EEE8-B44E-9D37-87ED2FAB9E43}" srcOrd="1" destOrd="0" presId="urn:microsoft.com/office/officeart/2005/8/layout/cycle2"/>
    <dgm:cxn modelId="{EF742424-4511-F148-9AA5-EBD4F06BF064}" type="presOf" srcId="{0936D86F-AFE1-554E-8F16-BC13AB9D7BAC}" destId="{28A1BBAE-B109-624D-9C8D-5E407DD7D9E7}" srcOrd="0" destOrd="0" presId="urn:microsoft.com/office/officeart/2005/8/layout/cycle2"/>
    <dgm:cxn modelId="{6814B613-0369-F44C-AE59-5AE7767BC82F}" srcId="{0936D86F-AFE1-554E-8F16-BC13AB9D7BAC}" destId="{874AC7D2-F3E7-D147-9EC1-C8397C90F991}" srcOrd="4" destOrd="0" parTransId="{8B937FB6-9B57-CE48-99AC-2A59DAA0F787}" sibTransId="{33AAA2FA-2780-F347-BF0D-28655A49471D}"/>
    <dgm:cxn modelId="{2DC62DF1-BB3E-EB44-B073-7D436C4E5425}" type="presOf" srcId="{EFBA7FE6-87B8-9140-8CC6-E8247109C9E4}" destId="{1B379A55-1AE6-E14E-9659-AF4F6466E4D9}" srcOrd="1" destOrd="0" presId="urn:microsoft.com/office/officeart/2005/8/layout/cycle2"/>
    <dgm:cxn modelId="{E555C49A-84E2-F649-9B0A-E98FDD8E5B95}" srcId="{0936D86F-AFE1-554E-8F16-BC13AB9D7BAC}" destId="{A537E7C2-9F29-674C-9968-BBE1638F984D}" srcOrd="2" destOrd="0" parTransId="{E5F679BB-D7D1-2B4E-87B7-22DDE744A782}" sibTransId="{40DDCF19-E060-7B4C-80A1-C5102FED2B60}"/>
    <dgm:cxn modelId="{B3C1737E-EA61-F54C-98F7-A752476AB27E}" type="presOf" srcId="{33AAA2FA-2780-F347-BF0D-28655A49471D}" destId="{A389E052-9EC5-824F-BE84-86E03972E84B}" srcOrd="0" destOrd="0" presId="urn:microsoft.com/office/officeart/2005/8/layout/cycle2"/>
    <dgm:cxn modelId="{46261B39-0C2A-5A48-8972-A0D35197221D}" type="presOf" srcId="{50826D86-DA48-AB4F-80C4-B2CC94EC4174}" destId="{9E0D108D-9A8E-164D-B826-9591586E4B55}" srcOrd="1" destOrd="0" presId="urn:microsoft.com/office/officeart/2005/8/layout/cycle2"/>
    <dgm:cxn modelId="{A7CBEE37-CA86-9B4D-B497-EEA512722862}" srcId="{0936D86F-AFE1-554E-8F16-BC13AB9D7BAC}" destId="{FF3D21C3-762F-4741-936F-50FE7BDEDB65}" srcOrd="1" destOrd="0" parTransId="{4E23D03B-EACA-F540-871D-27A194C6CC4C}" sibTransId="{50826D86-DA48-AB4F-80C4-B2CC94EC4174}"/>
    <dgm:cxn modelId="{4D7303FA-C4B8-C14A-B65A-706B1217603D}" type="presOf" srcId="{50826D86-DA48-AB4F-80C4-B2CC94EC4174}" destId="{F57E1A85-4CBE-0844-B68F-A3438527A021}" srcOrd="0" destOrd="0" presId="urn:microsoft.com/office/officeart/2005/8/layout/cycle2"/>
    <dgm:cxn modelId="{88E419B0-8089-7A48-AEDB-0596761F9745}" srcId="{0936D86F-AFE1-554E-8F16-BC13AB9D7BAC}" destId="{CE50EF68-E79E-4C43-BEE5-C3DC812210E5}" srcOrd="0" destOrd="0" parTransId="{923FA900-CC94-EA49-B7E0-48EE61EFD032}" sibTransId="{EFBA7FE6-87B8-9140-8CC6-E8247109C9E4}"/>
    <dgm:cxn modelId="{F354ABA0-1B6D-9D43-B376-FC05083BFE85}" type="presOf" srcId="{FF3D21C3-762F-4741-936F-50FE7BDEDB65}" destId="{44EBE879-B929-7747-A62D-02D515A97550}" srcOrd="0" destOrd="0" presId="urn:microsoft.com/office/officeart/2005/8/layout/cycle2"/>
    <dgm:cxn modelId="{0ABA04A3-9962-DC4F-B202-A23D35D33470}" type="presParOf" srcId="{28A1BBAE-B109-624D-9C8D-5E407DD7D9E7}" destId="{B1F868C0-E441-9147-8FFE-C2113494AABD}" srcOrd="0" destOrd="0" presId="urn:microsoft.com/office/officeart/2005/8/layout/cycle2"/>
    <dgm:cxn modelId="{7F519284-9131-EF4E-A499-2C60AD25FB40}" type="presParOf" srcId="{28A1BBAE-B109-624D-9C8D-5E407DD7D9E7}" destId="{15ABAB88-68D2-534A-8DD0-B062B4E10458}" srcOrd="1" destOrd="0" presId="urn:microsoft.com/office/officeart/2005/8/layout/cycle2"/>
    <dgm:cxn modelId="{C0E9082A-4E29-BE49-A6D6-FF23C8AE5C65}" type="presParOf" srcId="{15ABAB88-68D2-534A-8DD0-B062B4E10458}" destId="{1B379A55-1AE6-E14E-9659-AF4F6466E4D9}" srcOrd="0" destOrd="0" presId="urn:microsoft.com/office/officeart/2005/8/layout/cycle2"/>
    <dgm:cxn modelId="{7E5ED892-69D8-F543-8973-3B3603C41AB4}" type="presParOf" srcId="{28A1BBAE-B109-624D-9C8D-5E407DD7D9E7}" destId="{44EBE879-B929-7747-A62D-02D515A97550}" srcOrd="2" destOrd="0" presId="urn:microsoft.com/office/officeart/2005/8/layout/cycle2"/>
    <dgm:cxn modelId="{26F63690-45E7-0148-BC6F-BC3698CFD1D2}" type="presParOf" srcId="{28A1BBAE-B109-624D-9C8D-5E407DD7D9E7}" destId="{F57E1A85-4CBE-0844-B68F-A3438527A021}" srcOrd="3" destOrd="0" presId="urn:microsoft.com/office/officeart/2005/8/layout/cycle2"/>
    <dgm:cxn modelId="{95970BE0-8758-134B-9717-551FF1E193C2}" type="presParOf" srcId="{F57E1A85-4CBE-0844-B68F-A3438527A021}" destId="{9E0D108D-9A8E-164D-B826-9591586E4B55}" srcOrd="0" destOrd="0" presId="urn:microsoft.com/office/officeart/2005/8/layout/cycle2"/>
    <dgm:cxn modelId="{85A9CCF0-5D3C-7841-ADCB-07ACB0528EE4}" type="presParOf" srcId="{28A1BBAE-B109-624D-9C8D-5E407DD7D9E7}" destId="{238E64A2-B66B-CF4F-BF0E-400DE1C4F109}" srcOrd="4" destOrd="0" presId="urn:microsoft.com/office/officeart/2005/8/layout/cycle2"/>
    <dgm:cxn modelId="{63CD691C-0340-0B46-97DF-E70561B8EA91}" type="presParOf" srcId="{28A1BBAE-B109-624D-9C8D-5E407DD7D9E7}" destId="{A211BF55-994F-0A4E-9510-523884692BE8}" srcOrd="5" destOrd="0" presId="urn:microsoft.com/office/officeart/2005/8/layout/cycle2"/>
    <dgm:cxn modelId="{A0714D56-3455-C14B-B0D6-823273995C28}" type="presParOf" srcId="{A211BF55-994F-0A4E-9510-523884692BE8}" destId="{D7E55B48-EEE8-B44E-9D37-87ED2FAB9E43}" srcOrd="0" destOrd="0" presId="urn:microsoft.com/office/officeart/2005/8/layout/cycle2"/>
    <dgm:cxn modelId="{015C7DD9-AEE7-4548-9CA9-A1C2A7EA3FB2}" type="presParOf" srcId="{28A1BBAE-B109-624D-9C8D-5E407DD7D9E7}" destId="{28E7869D-0D51-944E-AF9F-24013D5C388E}" srcOrd="6" destOrd="0" presId="urn:microsoft.com/office/officeart/2005/8/layout/cycle2"/>
    <dgm:cxn modelId="{7D29BCB4-0F8F-8A44-B899-F5969EA142D0}" type="presParOf" srcId="{28A1BBAE-B109-624D-9C8D-5E407DD7D9E7}" destId="{8BEDC17E-10BA-2A45-9558-144ACD3AB990}" srcOrd="7" destOrd="0" presId="urn:microsoft.com/office/officeart/2005/8/layout/cycle2"/>
    <dgm:cxn modelId="{3652A025-ABDA-0C4C-9AA8-E8A74C433471}" type="presParOf" srcId="{8BEDC17E-10BA-2A45-9558-144ACD3AB990}" destId="{C93A3BAD-A781-C344-8894-61EBE843474E}" srcOrd="0" destOrd="0" presId="urn:microsoft.com/office/officeart/2005/8/layout/cycle2"/>
    <dgm:cxn modelId="{B4C97CBE-5A24-3840-AF3F-07D746929056}" type="presParOf" srcId="{28A1BBAE-B109-624D-9C8D-5E407DD7D9E7}" destId="{00BF6D3B-B4A9-E648-9FB7-CFBB87881697}" srcOrd="8" destOrd="0" presId="urn:microsoft.com/office/officeart/2005/8/layout/cycle2"/>
    <dgm:cxn modelId="{2D275B0D-A26E-C542-80B2-03D61D151773}" type="presParOf" srcId="{28A1BBAE-B109-624D-9C8D-5E407DD7D9E7}" destId="{A389E052-9EC5-824F-BE84-86E03972E84B}" srcOrd="9" destOrd="0" presId="urn:microsoft.com/office/officeart/2005/8/layout/cycle2"/>
    <dgm:cxn modelId="{6FC1AB6E-10E1-BC46-9B25-A0CC6C4290AE}" type="presParOf" srcId="{A389E052-9EC5-824F-BE84-86E03972E84B}" destId="{00F7EF1D-F357-B948-8C27-B0AADDE12B86}"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92FD55C-00BC-F443-AFBE-2D2DEF7CF409}" type="doc">
      <dgm:prSet loTypeId="urn:microsoft.com/office/officeart/2005/8/layout/hProcess6" loCatId="process" qsTypeId="urn:microsoft.com/office/officeart/2005/8/quickstyle/simple4" qsCatId="simple" csTypeId="urn:microsoft.com/office/officeart/2005/8/colors/colorful1#3" csCatId="colorful" phldr="1"/>
      <dgm:spPr/>
      <dgm:t>
        <a:bodyPr/>
        <a:lstStyle/>
        <a:p>
          <a:endParaRPr lang="en-US"/>
        </a:p>
      </dgm:t>
    </dgm:pt>
    <dgm:pt modelId="{7DDD46AC-0AB0-E04A-AC41-9AD3CE0495F2}">
      <dgm:prSet phldrT="[Text]" custT="1"/>
      <dgm:spPr/>
      <dgm:t>
        <a:bodyPr/>
        <a:lstStyle/>
        <a:p>
          <a:r>
            <a:rPr lang="en-US" sz="1400" dirty="0" smtClean="0"/>
            <a:t>Commodity Money</a:t>
          </a:r>
          <a:endParaRPr lang="en-US" sz="1400" dirty="0"/>
        </a:p>
      </dgm:t>
    </dgm:pt>
    <dgm:pt modelId="{CD433F72-E8E5-7647-9CD5-D381A7CBF79D}" type="parTrans" cxnId="{5F7546D7-1AA5-4641-97C2-75B14108B2CA}">
      <dgm:prSet/>
      <dgm:spPr/>
      <dgm:t>
        <a:bodyPr/>
        <a:lstStyle/>
        <a:p>
          <a:endParaRPr lang="en-US" sz="1400"/>
        </a:p>
      </dgm:t>
    </dgm:pt>
    <dgm:pt modelId="{B80541DC-7106-CA4D-9F33-23FB4EE510BA}" type="sibTrans" cxnId="{5F7546D7-1AA5-4641-97C2-75B14108B2CA}">
      <dgm:prSet/>
      <dgm:spPr/>
      <dgm:t>
        <a:bodyPr/>
        <a:lstStyle/>
        <a:p>
          <a:endParaRPr lang="en-US" sz="1400"/>
        </a:p>
      </dgm:t>
    </dgm:pt>
    <dgm:pt modelId="{138B0EB9-E2AA-DD4D-8472-C51DCE6F8AD1}">
      <dgm:prSet phldrT="[Text]" custT="1"/>
      <dgm:spPr/>
      <dgm:t>
        <a:bodyPr/>
        <a:lstStyle/>
        <a:p>
          <a:r>
            <a:rPr lang="en-US" sz="1400" dirty="0" smtClean="0">
              <a:solidFill>
                <a:srgbClr val="660066"/>
              </a:solidFill>
            </a:rPr>
            <a:t>Barter</a:t>
          </a:r>
          <a:endParaRPr lang="en-US" sz="1400" dirty="0">
            <a:solidFill>
              <a:srgbClr val="660066"/>
            </a:solidFill>
          </a:endParaRPr>
        </a:p>
      </dgm:t>
    </dgm:pt>
    <dgm:pt modelId="{1061E3DA-6019-344F-9084-5E7EEC490E98}" type="parTrans" cxnId="{32FE1069-1383-814A-9C93-2B497A5ED692}">
      <dgm:prSet/>
      <dgm:spPr/>
      <dgm:t>
        <a:bodyPr/>
        <a:lstStyle/>
        <a:p>
          <a:endParaRPr lang="en-US" sz="1400"/>
        </a:p>
      </dgm:t>
    </dgm:pt>
    <dgm:pt modelId="{3C7F9633-3BD4-3345-8CE0-BBD207A194DC}" type="sibTrans" cxnId="{32FE1069-1383-814A-9C93-2B497A5ED692}">
      <dgm:prSet/>
      <dgm:spPr/>
      <dgm:t>
        <a:bodyPr/>
        <a:lstStyle/>
        <a:p>
          <a:endParaRPr lang="en-US" sz="1400"/>
        </a:p>
      </dgm:t>
    </dgm:pt>
    <dgm:pt modelId="{0E6EFAFC-9FED-8949-90BD-9B42ACB4AE6F}">
      <dgm:prSet phldrT="[Text]" custT="1"/>
      <dgm:spPr/>
      <dgm:t>
        <a:bodyPr/>
        <a:lstStyle/>
        <a:p>
          <a:r>
            <a:rPr lang="en-US" sz="1400" dirty="0" smtClean="0">
              <a:solidFill>
                <a:srgbClr val="660066"/>
              </a:solidFill>
            </a:rPr>
            <a:t>prices</a:t>
          </a:r>
          <a:endParaRPr lang="en-US" sz="1400" dirty="0">
            <a:solidFill>
              <a:srgbClr val="660066"/>
            </a:solidFill>
          </a:endParaRPr>
        </a:p>
      </dgm:t>
    </dgm:pt>
    <dgm:pt modelId="{F222CE2C-C102-A94B-BCCF-960A1B485AC5}" type="parTrans" cxnId="{086643C8-5D52-0746-ACBC-AC015145C670}">
      <dgm:prSet/>
      <dgm:spPr/>
      <dgm:t>
        <a:bodyPr/>
        <a:lstStyle/>
        <a:p>
          <a:endParaRPr lang="en-US" sz="1400"/>
        </a:p>
      </dgm:t>
    </dgm:pt>
    <dgm:pt modelId="{F4736D09-6D49-7240-83BC-88DEA5609600}" type="sibTrans" cxnId="{086643C8-5D52-0746-ACBC-AC015145C670}">
      <dgm:prSet/>
      <dgm:spPr/>
      <dgm:t>
        <a:bodyPr/>
        <a:lstStyle/>
        <a:p>
          <a:endParaRPr lang="en-US" sz="1400"/>
        </a:p>
      </dgm:t>
    </dgm:pt>
    <dgm:pt modelId="{DDA641AE-51CE-1D40-BA7A-B9AB18CC689B}">
      <dgm:prSet phldrT="[Text]" custT="1"/>
      <dgm:spPr/>
      <dgm:t>
        <a:bodyPr/>
        <a:lstStyle/>
        <a:p>
          <a:r>
            <a:rPr lang="en-US" sz="1400" dirty="0" smtClean="0"/>
            <a:t>Substitute Money</a:t>
          </a:r>
          <a:endParaRPr lang="en-US" sz="1400" dirty="0"/>
        </a:p>
      </dgm:t>
    </dgm:pt>
    <dgm:pt modelId="{51EA7171-271D-5847-8985-7A1897BB2A2F}" type="parTrans" cxnId="{E11BD4C6-5948-6F43-B5C5-6C60B5629093}">
      <dgm:prSet/>
      <dgm:spPr/>
      <dgm:t>
        <a:bodyPr/>
        <a:lstStyle/>
        <a:p>
          <a:endParaRPr lang="en-US" sz="1400"/>
        </a:p>
      </dgm:t>
    </dgm:pt>
    <dgm:pt modelId="{29A1E94C-6DF1-1146-B537-D7DB40DF004A}" type="sibTrans" cxnId="{E11BD4C6-5948-6F43-B5C5-6C60B5629093}">
      <dgm:prSet/>
      <dgm:spPr/>
      <dgm:t>
        <a:bodyPr/>
        <a:lstStyle/>
        <a:p>
          <a:endParaRPr lang="en-US" sz="1400"/>
        </a:p>
      </dgm:t>
    </dgm:pt>
    <dgm:pt modelId="{425D9B57-CA70-3E4B-A4BD-465D8B44BAD7}">
      <dgm:prSet phldrT="[Text]" custT="1"/>
      <dgm:spPr/>
      <dgm:t>
        <a:bodyPr/>
        <a:lstStyle/>
        <a:p>
          <a:r>
            <a:rPr lang="en-US" sz="1400" dirty="0" smtClean="0">
              <a:solidFill>
                <a:srgbClr val="000000"/>
              </a:solidFill>
            </a:rPr>
            <a:t>Convertible</a:t>
          </a:r>
        </a:p>
        <a:p>
          <a:r>
            <a:rPr lang="en-US" sz="1400" dirty="0" smtClean="0">
              <a:solidFill>
                <a:srgbClr val="000000"/>
              </a:solidFill>
            </a:rPr>
            <a:t>certificates</a:t>
          </a:r>
          <a:endParaRPr lang="en-US" sz="1400" dirty="0">
            <a:solidFill>
              <a:srgbClr val="000000"/>
            </a:solidFill>
          </a:endParaRPr>
        </a:p>
      </dgm:t>
    </dgm:pt>
    <dgm:pt modelId="{09D91A80-1711-104A-BD7D-852D0917BA91}" type="parTrans" cxnId="{03C0F057-6669-4A4B-B188-FAFCB1697DD4}">
      <dgm:prSet/>
      <dgm:spPr/>
      <dgm:t>
        <a:bodyPr/>
        <a:lstStyle/>
        <a:p>
          <a:endParaRPr lang="en-US" sz="1400"/>
        </a:p>
      </dgm:t>
    </dgm:pt>
    <dgm:pt modelId="{ECFFC114-BBAF-FC42-B00D-51CC33BAAB55}" type="sibTrans" cxnId="{03C0F057-6669-4A4B-B188-FAFCB1697DD4}">
      <dgm:prSet/>
      <dgm:spPr/>
      <dgm:t>
        <a:bodyPr/>
        <a:lstStyle/>
        <a:p>
          <a:endParaRPr lang="en-US" sz="1400"/>
        </a:p>
      </dgm:t>
    </dgm:pt>
    <dgm:pt modelId="{2F3CD5F5-0F6E-F64D-B832-A1238E8B7CF1}">
      <dgm:prSet phldrT="[Text]" custT="1"/>
      <dgm:spPr/>
      <dgm:t>
        <a:bodyPr/>
        <a:lstStyle/>
        <a:p>
          <a:r>
            <a:rPr lang="en-US" sz="1400" dirty="0" smtClean="0"/>
            <a:t>Standard money</a:t>
          </a:r>
          <a:endParaRPr lang="en-US" sz="1400" dirty="0"/>
        </a:p>
      </dgm:t>
    </dgm:pt>
    <dgm:pt modelId="{707560A6-5EDF-1E44-BD7E-D43092ABC5B2}" type="parTrans" cxnId="{1E41C376-792D-6B49-85BC-97C6E68DA7A8}">
      <dgm:prSet/>
      <dgm:spPr/>
      <dgm:t>
        <a:bodyPr/>
        <a:lstStyle/>
        <a:p>
          <a:endParaRPr lang="en-US" sz="1400"/>
        </a:p>
      </dgm:t>
    </dgm:pt>
    <dgm:pt modelId="{23177014-4D80-C846-BCFB-8CE8F88495B6}" type="sibTrans" cxnId="{1E41C376-792D-6B49-85BC-97C6E68DA7A8}">
      <dgm:prSet/>
      <dgm:spPr/>
      <dgm:t>
        <a:bodyPr/>
        <a:lstStyle/>
        <a:p>
          <a:endParaRPr lang="en-US" sz="1400"/>
        </a:p>
      </dgm:t>
    </dgm:pt>
    <dgm:pt modelId="{4DF41A1E-E114-5F46-92F8-182ACCDBE42A}">
      <dgm:prSet phldrT="[Text]" custT="1"/>
      <dgm:spPr/>
      <dgm:t>
        <a:bodyPr/>
        <a:lstStyle/>
        <a:p>
          <a:r>
            <a:rPr lang="en-US" sz="1400" dirty="0" smtClean="0">
              <a:solidFill>
                <a:srgbClr val="000000"/>
              </a:solidFill>
            </a:rPr>
            <a:t>Revertible</a:t>
          </a:r>
          <a:endParaRPr lang="en-US" sz="1400" dirty="0">
            <a:solidFill>
              <a:srgbClr val="000000"/>
            </a:solidFill>
          </a:endParaRPr>
        </a:p>
      </dgm:t>
    </dgm:pt>
    <dgm:pt modelId="{76274C4B-5829-8E45-9482-0618632410E8}" type="parTrans" cxnId="{A59EE078-2D0F-8948-94C6-C0F41292A8F8}">
      <dgm:prSet/>
      <dgm:spPr/>
      <dgm:t>
        <a:bodyPr/>
        <a:lstStyle/>
        <a:p>
          <a:endParaRPr lang="en-US" sz="1400"/>
        </a:p>
      </dgm:t>
    </dgm:pt>
    <dgm:pt modelId="{F876AC07-C256-7749-B02E-00045CF4C49E}" type="sibTrans" cxnId="{A59EE078-2D0F-8948-94C6-C0F41292A8F8}">
      <dgm:prSet/>
      <dgm:spPr/>
      <dgm:t>
        <a:bodyPr/>
        <a:lstStyle/>
        <a:p>
          <a:endParaRPr lang="en-US" sz="1400"/>
        </a:p>
      </dgm:t>
    </dgm:pt>
    <dgm:pt modelId="{03E37227-0D80-5C47-AA53-92977F842BC5}">
      <dgm:prSet phldrT="[Text]" custT="1"/>
      <dgm:spPr/>
      <dgm:t>
        <a:bodyPr/>
        <a:lstStyle/>
        <a:p>
          <a:r>
            <a:rPr lang="en-US" sz="1400" dirty="0" smtClean="0">
              <a:solidFill>
                <a:srgbClr val="000000"/>
              </a:solidFill>
            </a:rPr>
            <a:t>Inconvertible paper</a:t>
          </a:r>
          <a:endParaRPr lang="en-US" sz="1400" dirty="0">
            <a:solidFill>
              <a:srgbClr val="000000"/>
            </a:solidFill>
          </a:endParaRPr>
        </a:p>
      </dgm:t>
    </dgm:pt>
    <dgm:pt modelId="{928D4497-BB26-7046-97B4-AA7A86DECD04}" type="parTrans" cxnId="{BEBF5992-44A5-8843-9111-F690966F40AC}">
      <dgm:prSet/>
      <dgm:spPr/>
      <dgm:t>
        <a:bodyPr/>
        <a:lstStyle/>
        <a:p>
          <a:endParaRPr lang="en-US" sz="1400"/>
        </a:p>
      </dgm:t>
    </dgm:pt>
    <dgm:pt modelId="{27A6A543-0A43-2744-8B93-961DC4E2F50E}" type="sibTrans" cxnId="{BEBF5992-44A5-8843-9111-F690966F40AC}">
      <dgm:prSet/>
      <dgm:spPr/>
      <dgm:t>
        <a:bodyPr/>
        <a:lstStyle/>
        <a:p>
          <a:endParaRPr lang="en-US" sz="1400"/>
        </a:p>
      </dgm:t>
    </dgm:pt>
    <dgm:pt modelId="{BBCE9185-0320-544C-A348-0B6C8C9A47BB}">
      <dgm:prSet phldrT="[Text]" custT="1"/>
      <dgm:spPr/>
      <dgm:t>
        <a:bodyPr/>
        <a:lstStyle/>
        <a:p>
          <a:endParaRPr lang="en-US" sz="1400" dirty="0">
            <a:solidFill>
              <a:srgbClr val="000000"/>
            </a:solidFill>
          </a:endParaRPr>
        </a:p>
      </dgm:t>
    </dgm:pt>
    <dgm:pt modelId="{A3182868-0AB9-1443-8893-C2EE4CFC334B}" type="parTrans" cxnId="{3EA83A9F-0485-904A-8EC5-FD4194D20FE5}">
      <dgm:prSet/>
      <dgm:spPr/>
      <dgm:t>
        <a:bodyPr/>
        <a:lstStyle/>
        <a:p>
          <a:endParaRPr lang="en-US" sz="1400"/>
        </a:p>
      </dgm:t>
    </dgm:pt>
    <dgm:pt modelId="{52919843-C05E-4345-899C-016A2F537645}" type="sibTrans" cxnId="{3EA83A9F-0485-904A-8EC5-FD4194D20FE5}">
      <dgm:prSet/>
      <dgm:spPr/>
      <dgm:t>
        <a:bodyPr/>
        <a:lstStyle/>
        <a:p>
          <a:endParaRPr lang="en-US" sz="1400"/>
        </a:p>
      </dgm:t>
    </dgm:pt>
    <dgm:pt modelId="{8FE38197-BC6A-2341-8D6C-AB5984BFAA05}" type="pres">
      <dgm:prSet presAssocID="{192FD55C-00BC-F443-AFBE-2D2DEF7CF409}" presName="theList" presStyleCnt="0">
        <dgm:presLayoutVars>
          <dgm:dir/>
          <dgm:animLvl val="lvl"/>
          <dgm:resizeHandles val="exact"/>
        </dgm:presLayoutVars>
      </dgm:prSet>
      <dgm:spPr/>
      <dgm:t>
        <a:bodyPr/>
        <a:lstStyle/>
        <a:p>
          <a:endParaRPr lang="en-US"/>
        </a:p>
      </dgm:t>
    </dgm:pt>
    <dgm:pt modelId="{3573F521-5526-BD4E-8D7B-5932271B0E13}" type="pres">
      <dgm:prSet presAssocID="{7DDD46AC-0AB0-E04A-AC41-9AD3CE0495F2}" presName="compNode" presStyleCnt="0"/>
      <dgm:spPr/>
      <dgm:t>
        <a:bodyPr/>
        <a:lstStyle/>
        <a:p>
          <a:endParaRPr lang="en-US"/>
        </a:p>
      </dgm:t>
    </dgm:pt>
    <dgm:pt modelId="{B8BEE0F3-C6A5-E943-9E33-D4E4AB5D83A9}" type="pres">
      <dgm:prSet presAssocID="{7DDD46AC-0AB0-E04A-AC41-9AD3CE0495F2}" presName="noGeometry" presStyleCnt="0"/>
      <dgm:spPr/>
      <dgm:t>
        <a:bodyPr/>
        <a:lstStyle/>
        <a:p>
          <a:endParaRPr lang="en-US"/>
        </a:p>
      </dgm:t>
    </dgm:pt>
    <dgm:pt modelId="{61F1B05D-ED5F-A340-B750-6926DF1F85E2}" type="pres">
      <dgm:prSet presAssocID="{7DDD46AC-0AB0-E04A-AC41-9AD3CE0495F2}" presName="childTextVisible" presStyleLbl="bgAccFollowNode1" presStyleIdx="0" presStyleCnt="3" custLinFactNeighborX="7521">
        <dgm:presLayoutVars>
          <dgm:bulletEnabled val="1"/>
        </dgm:presLayoutVars>
      </dgm:prSet>
      <dgm:spPr/>
      <dgm:t>
        <a:bodyPr/>
        <a:lstStyle/>
        <a:p>
          <a:endParaRPr lang="en-US"/>
        </a:p>
      </dgm:t>
    </dgm:pt>
    <dgm:pt modelId="{65EAFB08-B29C-CA48-9695-F8BDE832D158}" type="pres">
      <dgm:prSet presAssocID="{7DDD46AC-0AB0-E04A-AC41-9AD3CE0495F2}" presName="childTextHidden" presStyleLbl="bgAccFollowNode1" presStyleIdx="0" presStyleCnt="3"/>
      <dgm:spPr/>
      <dgm:t>
        <a:bodyPr/>
        <a:lstStyle/>
        <a:p>
          <a:endParaRPr lang="en-US"/>
        </a:p>
      </dgm:t>
    </dgm:pt>
    <dgm:pt modelId="{D78B7C6C-F266-964E-B801-C9DB8AD21EB3}" type="pres">
      <dgm:prSet presAssocID="{7DDD46AC-0AB0-E04A-AC41-9AD3CE0495F2}" presName="parentText" presStyleLbl="node1" presStyleIdx="0" presStyleCnt="3" custScaleX="131066" custScaleY="142781">
        <dgm:presLayoutVars>
          <dgm:chMax val="1"/>
          <dgm:bulletEnabled val="1"/>
        </dgm:presLayoutVars>
      </dgm:prSet>
      <dgm:spPr/>
      <dgm:t>
        <a:bodyPr/>
        <a:lstStyle/>
        <a:p>
          <a:endParaRPr lang="en-US"/>
        </a:p>
      </dgm:t>
    </dgm:pt>
    <dgm:pt modelId="{87DB4AA7-D6B1-ED41-9043-338F80736A0E}" type="pres">
      <dgm:prSet presAssocID="{7DDD46AC-0AB0-E04A-AC41-9AD3CE0495F2}" presName="aSpace" presStyleCnt="0"/>
      <dgm:spPr/>
      <dgm:t>
        <a:bodyPr/>
        <a:lstStyle/>
        <a:p>
          <a:endParaRPr lang="en-US"/>
        </a:p>
      </dgm:t>
    </dgm:pt>
    <dgm:pt modelId="{B55C6B93-42FE-A846-AE1B-EFB6BE6850F3}" type="pres">
      <dgm:prSet presAssocID="{DDA641AE-51CE-1D40-BA7A-B9AB18CC689B}" presName="compNode" presStyleCnt="0"/>
      <dgm:spPr/>
      <dgm:t>
        <a:bodyPr/>
        <a:lstStyle/>
        <a:p>
          <a:endParaRPr lang="en-US"/>
        </a:p>
      </dgm:t>
    </dgm:pt>
    <dgm:pt modelId="{A43BAF55-41EA-CC4E-A9C0-6DE70F077ADE}" type="pres">
      <dgm:prSet presAssocID="{DDA641AE-51CE-1D40-BA7A-B9AB18CC689B}" presName="noGeometry" presStyleCnt="0"/>
      <dgm:spPr/>
      <dgm:t>
        <a:bodyPr/>
        <a:lstStyle/>
        <a:p>
          <a:endParaRPr lang="en-US"/>
        </a:p>
      </dgm:t>
    </dgm:pt>
    <dgm:pt modelId="{1D3988D4-C852-E341-934A-ACFD32C3A095}" type="pres">
      <dgm:prSet presAssocID="{DDA641AE-51CE-1D40-BA7A-B9AB18CC689B}" presName="childTextVisible" presStyleLbl="bgAccFollowNode1" presStyleIdx="1" presStyleCnt="3" custLinFactNeighborX="11847">
        <dgm:presLayoutVars>
          <dgm:bulletEnabled val="1"/>
        </dgm:presLayoutVars>
      </dgm:prSet>
      <dgm:spPr/>
      <dgm:t>
        <a:bodyPr/>
        <a:lstStyle/>
        <a:p>
          <a:endParaRPr lang="en-US"/>
        </a:p>
      </dgm:t>
    </dgm:pt>
    <dgm:pt modelId="{144D1912-905F-7D49-B38D-23F384EC68A9}" type="pres">
      <dgm:prSet presAssocID="{DDA641AE-51CE-1D40-BA7A-B9AB18CC689B}" presName="childTextHidden" presStyleLbl="bgAccFollowNode1" presStyleIdx="1" presStyleCnt="3"/>
      <dgm:spPr/>
      <dgm:t>
        <a:bodyPr/>
        <a:lstStyle/>
        <a:p>
          <a:endParaRPr lang="en-US"/>
        </a:p>
      </dgm:t>
    </dgm:pt>
    <dgm:pt modelId="{97266537-6B7E-254B-8B88-D7E0DF635FBE}" type="pres">
      <dgm:prSet presAssocID="{DDA641AE-51CE-1D40-BA7A-B9AB18CC689B}" presName="parentText" presStyleLbl="node1" presStyleIdx="1" presStyleCnt="3" custScaleX="125310" custScaleY="111092" custLinFactNeighborX="-1749">
        <dgm:presLayoutVars>
          <dgm:chMax val="1"/>
          <dgm:bulletEnabled val="1"/>
        </dgm:presLayoutVars>
      </dgm:prSet>
      <dgm:spPr/>
      <dgm:t>
        <a:bodyPr/>
        <a:lstStyle/>
        <a:p>
          <a:endParaRPr lang="en-US"/>
        </a:p>
      </dgm:t>
    </dgm:pt>
    <dgm:pt modelId="{BBF6A63A-3C1A-8B4F-AECF-2C8A0EC092F7}" type="pres">
      <dgm:prSet presAssocID="{DDA641AE-51CE-1D40-BA7A-B9AB18CC689B}" presName="aSpace" presStyleCnt="0"/>
      <dgm:spPr/>
      <dgm:t>
        <a:bodyPr/>
        <a:lstStyle/>
        <a:p>
          <a:endParaRPr lang="en-US"/>
        </a:p>
      </dgm:t>
    </dgm:pt>
    <dgm:pt modelId="{FD77CF0D-0C11-814B-82CC-B9791719B15E}" type="pres">
      <dgm:prSet presAssocID="{2F3CD5F5-0F6E-F64D-B832-A1238E8B7CF1}" presName="compNode" presStyleCnt="0"/>
      <dgm:spPr/>
      <dgm:t>
        <a:bodyPr/>
        <a:lstStyle/>
        <a:p>
          <a:endParaRPr lang="en-US"/>
        </a:p>
      </dgm:t>
    </dgm:pt>
    <dgm:pt modelId="{DF5BE5AF-A26B-B04E-889A-A33FA727DF3B}" type="pres">
      <dgm:prSet presAssocID="{2F3CD5F5-0F6E-F64D-B832-A1238E8B7CF1}" presName="noGeometry" presStyleCnt="0"/>
      <dgm:spPr/>
      <dgm:t>
        <a:bodyPr/>
        <a:lstStyle/>
        <a:p>
          <a:endParaRPr lang="en-US"/>
        </a:p>
      </dgm:t>
    </dgm:pt>
    <dgm:pt modelId="{9A1A9A39-84E8-D340-A0C4-E78C1F78334B}" type="pres">
      <dgm:prSet presAssocID="{2F3CD5F5-0F6E-F64D-B832-A1238E8B7CF1}" presName="childTextVisible" presStyleLbl="bgAccFollowNode1" presStyleIdx="2" presStyleCnt="3">
        <dgm:presLayoutVars>
          <dgm:bulletEnabled val="1"/>
        </dgm:presLayoutVars>
      </dgm:prSet>
      <dgm:spPr/>
      <dgm:t>
        <a:bodyPr/>
        <a:lstStyle/>
        <a:p>
          <a:endParaRPr lang="en-US"/>
        </a:p>
      </dgm:t>
    </dgm:pt>
    <dgm:pt modelId="{7A1F2B38-B50D-1D4F-B67D-5B387C6683FD}" type="pres">
      <dgm:prSet presAssocID="{2F3CD5F5-0F6E-F64D-B832-A1238E8B7CF1}" presName="childTextHidden" presStyleLbl="bgAccFollowNode1" presStyleIdx="2" presStyleCnt="3"/>
      <dgm:spPr/>
      <dgm:t>
        <a:bodyPr/>
        <a:lstStyle/>
        <a:p>
          <a:endParaRPr lang="en-US"/>
        </a:p>
      </dgm:t>
    </dgm:pt>
    <dgm:pt modelId="{48882A15-6D47-A44F-AD63-4A10BCCAE448}" type="pres">
      <dgm:prSet presAssocID="{2F3CD5F5-0F6E-F64D-B832-A1238E8B7CF1}" presName="parentText" presStyleLbl="node1" presStyleIdx="2" presStyleCnt="3">
        <dgm:presLayoutVars>
          <dgm:chMax val="1"/>
          <dgm:bulletEnabled val="1"/>
        </dgm:presLayoutVars>
      </dgm:prSet>
      <dgm:spPr/>
      <dgm:t>
        <a:bodyPr/>
        <a:lstStyle/>
        <a:p>
          <a:endParaRPr lang="en-US"/>
        </a:p>
      </dgm:t>
    </dgm:pt>
  </dgm:ptLst>
  <dgm:cxnLst>
    <dgm:cxn modelId="{1E41C376-792D-6B49-85BC-97C6E68DA7A8}" srcId="{192FD55C-00BC-F443-AFBE-2D2DEF7CF409}" destId="{2F3CD5F5-0F6E-F64D-B832-A1238E8B7CF1}" srcOrd="2" destOrd="0" parTransId="{707560A6-5EDF-1E44-BD7E-D43092ABC5B2}" sibTransId="{23177014-4D80-C846-BCFB-8CE8F88495B6}"/>
    <dgm:cxn modelId="{3EA83A9F-0485-904A-8EC5-FD4194D20FE5}" srcId="{2F3CD5F5-0F6E-F64D-B832-A1238E8B7CF1}" destId="{BBCE9185-0320-544C-A348-0B6C8C9A47BB}" srcOrd="1" destOrd="0" parTransId="{A3182868-0AB9-1443-8893-C2EE4CFC334B}" sibTransId="{52919843-C05E-4345-899C-016A2F537645}"/>
    <dgm:cxn modelId="{E11BD4C6-5948-6F43-B5C5-6C60B5629093}" srcId="{192FD55C-00BC-F443-AFBE-2D2DEF7CF409}" destId="{DDA641AE-51CE-1D40-BA7A-B9AB18CC689B}" srcOrd="1" destOrd="0" parTransId="{51EA7171-271D-5847-8985-7A1897BB2A2F}" sibTransId="{29A1E94C-6DF1-1146-B537-D7DB40DF004A}"/>
    <dgm:cxn modelId="{03C0F057-6669-4A4B-B188-FAFCB1697DD4}" srcId="{DDA641AE-51CE-1D40-BA7A-B9AB18CC689B}" destId="{425D9B57-CA70-3E4B-A4BD-465D8B44BAD7}" srcOrd="0" destOrd="0" parTransId="{09D91A80-1711-104A-BD7D-852D0917BA91}" sibTransId="{ECFFC114-BBAF-FC42-B00D-51CC33BAAB55}"/>
    <dgm:cxn modelId="{40F0621D-295F-294C-A84E-ED29996259E9}" type="presOf" srcId="{BBCE9185-0320-544C-A348-0B6C8C9A47BB}" destId="{9A1A9A39-84E8-D340-A0C4-E78C1F78334B}" srcOrd="0" destOrd="1" presId="urn:microsoft.com/office/officeart/2005/8/layout/hProcess6"/>
    <dgm:cxn modelId="{086643C8-5D52-0746-ACBC-AC015145C670}" srcId="{7DDD46AC-0AB0-E04A-AC41-9AD3CE0495F2}" destId="{0E6EFAFC-9FED-8949-90BD-9B42ACB4AE6F}" srcOrd="1" destOrd="0" parTransId="{F222CE2C-C102-A94B-BCCF-960A1B485AC5}" sibTransId="{F4736D09-6D49-7240-83BC-88DEA5609600}"/>
    <dgm:cxn modelId="{BEBF5992-44A5-8843-9111-F690966F40AC}" srcId="{2F3CD5F5-0F6E-F64D-B832-A1238E8B7CF1}" destId="{03E37227-0D80-5C47-AA53-92977F842BC5}" srcOrd="2" destOrd="0" parTransId="{928D4497-BB26-7046-97B4-AA7A86DECD04}" sibTransId="{27A6A543-0A43-2744-8B93-961DC4E2F50E}"/>
    <dgm:cxn modelId="{C3C0473D-103C-BF46-8D98-CE7DFF50E43D}" type="presOf" srcId="{138B0EB9-E2AA-DD4D-8472-C51DCE6F8AD1}" destId="{61F1B05D-ED5F-A340-B750-6926DF1F85E2}" srcOrd="0" destOrd="0" presId="urn:microsoft.com/office/officeart/2005/8/layout/hProcess6"/>
    <dgm:cxn modelId="{C5DFEF0F-FF46-0345-8DCD-475E79F98A59}" type="presOf" srcId="{138B0EB9-E2AA-DD4D-8472-C51DCE6F8AD1}" destId="{65EAFB08-B29C-CA48-9695-F8BDE832D158}" srcOrd="1" destOrd="0" presId="urn:microsoft.com/office/officeart/2005/8/layout/hProcess6"/>
    <dgm:cxn modelId="{3BDB308B-1B87-AA44-8940-C53D13C03446}" type="presOf" srcId="{4DF41A1E-E114-5F46-92F8-182ACCDBE42A}" destId="{7A1F2B38-B50D-1D4F-B67D-5B387C6683FD}" srcOrd="1" destOrd="0" presId="urn:microsoft.com/office/officeart/2005/8/layout/hProcess6"/>
    <dgm:cxn modelId="{6347EEF7-E6DA-994A-A0BC-50FF3C368EF1}" type="presOf" srcId="{4DF41A1E-E114-5F46-92F8-182ACCDBE42A}" destId="{9A1A9A39-84E8-D340-A0C4-E78C1F78334B}" srcOrd="0" destOrd="0" presId="urn:microsoft.com/office/officeart/2005/8/layout/hProcess6"/>
    <dgm:cxn modelId="{4FB7FFC7-AE80-6243-BD48-2345FC08F969}" type="presOf" srcId="{03E37227-0D80-5C47-AA53-92977F842BC5}" destId="{7A1F2B38-B50D-1D4F-B67D-5B387C6683FD}" srcOrd="1" destOrd="2" presId="urn:microsoft.com/office/officeart/2005/8/layout/hProcess6"/>
    <dgm:cxn modelId="{6229EA8F-5DD1-E940-9CE2-35658465A347}" type="presOf" srcId="{BBCE9185-0320-544C-A348-0B6C8C9A47BB}" destId="{7A1F2B38-B50D-1D4F-B67D-5B387C6683FD}" srcOrd="1" destOrd="1" presId="urn:microsoft.com/office/officeart/2005/8/layout/hProcess6"/>
    <dgm:cxn modelId="{AB102807-5F3E-E743-90F3-0723416A9DE1}" type="presOf" srcId="{192FD55C-00BC-F443-AFBE-2D2DEF7CF409}" destId="{8FE38197-BC6A-2341-8D6C-AB5984BFAA05}" srcOrd="0" destOrd="0" presId="urn:microsoft.com/office/officeart/2005/8/layout/hProcess6"/>
    <dgm:cxn modelId="{19C05E12-76D6-CA4A-92C9-6BF3E97EEBEF}" type="presOf" srcId="{0E6EFAFC-9FED-8949-90BD-9B42ACB4AE6F}" destId="{61F1B05D-ED5F-A340-B750-6926DF1F85E2}" srcOrd="0" destOrd="1" presId="urn:microsoft.com/office/officeart/2005/8/layout/hProcess6"/>
    <dgm:cxn modelId="{32FE1069-1383-814A-9C93-2B497A5ED692}" srcId="{7DDD46AC-0AB0-E04A-AC41-9AD3CE0495F2}" destId="{138B0EB9-E2AA-DD4D-8472-C51DCE6F8AD1}" srcOrd="0" destOrd="0" parTransId="{1061E3DA-6019-344F-9084-5E7EEC490E98}" sibTransId="{3C7F9633-3BD4-3345-8CE0-BBD207A194DC}"/>
    <dgm:cxn modelId="{9C4BD7D1-EFB1-2C4C-9F6F-F43ABC51665E}" type="presOf" srcId="{425D9B57-CA70-3E4B-A4BD-465D8B44BAD7}" destId="{144D1912-905F-7D49-B38D-23F384EC68A9}" srcOrd="1" destOrd="0" presId="urn:microsoft.com/office/officeart/2005/8/layout/hProcess6"/>
    <dgm:cxn modelId="{1EC0B0FC-85C9-894B-A7B3-6BE1C5398073}" type="presOf" srcId="{03E37227-0D80-5C47-AA53-92977F842BC5}" destId="{9A1A9A39-84E8-D340-A0C4-E78C1F78334B}" srcOrd="0" destOrd="2" presId="urn:microsoft.com/office/officeart/2005/8/layout/hProcess6"/>
    <dgm:cxn modelId="{E46CEE81-040F-7C47-8121-B6756D51F59A}" type="presOf" srcId="{425D9B57-CA70-3E4B-A4BD-465D8B44BAD7}" destId="{1D3988D4-C852-E341-934A-ACFD32C3A095}" srcOrd="0" destOrd="0" presId="urn:microsoft.com/office/officeart/2005/8/layout/hProcess6"/>
    <dgm:cxn modelId="{10BE4B5A-246B-9549-9711-57925A82C606}" type="presOf" srcId="{7DDD46AC-0AB0-E04A-AC41-9AD3CE0495F2}" destId="{D78B7C6C-F266-964E-B801-C9DB8AD21EB3}" srcOrd="0" destOrd="0" presId="urn:microsoft.com/office/officeart/2005/8/layout/hProcess6"/>
    <dgm:cxn modelId="{EB596ACB-9339-0446-9B5C-C63EC1B332B9}" type="presOf" srcId="{2F3CD5F5-0F6E-F64D-B832-A1238E8B7CF1}" destId="{48882A15-6D47-A44F-AD63-4A10BCCAE448}" srcOrd="0" destOrd="0" presId="urn:microsoft.com/office/officeart/2005/8/layout/hProcess6"/>
    <dgm:cxn modelId="{A59EE078-2D0F-8948-94C6-C0F41292A8F8}" srcId="{2F3CD5F5-0F6E-F64D-B832-A1238E8B7CF1}" destId="{4DF41A1E-E114-5F46-92F8-182ACCDBE42A}" srcOrd="0" destOrd="0" parTransId="{76274C4B-5829-8E45-9482-0618632410E8}" sibTransId="{F876AC07-C256-7749-B02E-00045CF4C49E}"/>
    <dgm:cxn modelId="{4B445366-7AF0-FB49-A2D7-96C8FC4D6683}" type="presOf" srcId="{DDA641AE-51CE-1D40-BA7A-B9AB18CC689B}" destId="{97266537-6B7E-254B-8B88-D7E0DF635FBE}" srcOrd="0" destOrd="0" presId="urn:microsoft.com/office/officeart/2005/8/layout/hProcess6"/>
    <dgm:cxn modelId="{389A6DFF-210C-D249-89A2-D7BC5F4162A5}" type="presOf" srcId="{0E6EFAFC-9FED-8949-90BD-9B42ACB4AE6F}" destId="{65EAFB08-B29C-CA48-9695-F8BDE832D158}" srcOrd="1" destOrd="1" presId="urn:microsoft.com/office/officeart/2005/8/layout/hProcess6"/>
    <dgm:cxn modelId="{5F7546D7-1AA5-4641-97C2-75B14108B2CA}" srcId="{192FD55C-00BC-F443-AFBE-2D2DEF7CF409}" destId="{7DDD46AC-0AB0-E04A-AC41-9AD3CE0495F2}" srcOrd="0" destOrd="0" parTransId="{CD433F72-E8E5-7647-9CD5-D381A7CBF79D}" sibTransId="{B80541DC-7106-CA4D-9F33-23FB4EE510BA}"/>
    <dgm:cxn modelId="{DF179035-8799-4B45-94F5-95E5C536EBBC}" type="presParOf" srcId="{8FE38197-BC6A-2341-8D6C-AB5984BFAA05}" destId="{3573F521-5526-BD4E-8D7B-5932271B0E13}" srcOrd="0" destOrd="0" presId="urn:microsoft.com/office/officeart/2005/8/layout/hProcess6"/>
    <dgm:cxn modelId="{C446BD2D-E5C5-F34D-A283-0255CDA09FEE}" type="presParOf" srcId="{3573F521-5526-BD4E-8D7B-5932271B0E13}" destId="{B8BEE0F3-C6A5-E943-9E33-D4E4AB5D83A9}" srcOrd="0" destOrd="0" presId="urn:microsoft.com/office/officeart/2005/8/layout/hProcess6"/>
    <dgm:cxn modelId="{42E947CE-B743-BF48-825C-EEBD91B74D16}" type="presParOf" srcId="{3573F521-5526-BD4E-8D7B-5932271B0E13}" destId="{61F1B05D-ED5F-A340-B750-6926DF1F85E2}" srcOrd="1" destOrd="0" presId="urn:microsoft.com/office/officeart/2005/8/layout/hProcess6"/>
    <dgm:cxn modelId="{8CB9A659-562A-B943-B1F2-2B6F8C2BEE4E}" type="presParOf" srcId="{3573F521-5526-BD4E-8D7B-5932271B0E13}" destId="{65EAFB08-B29C-CA48-9695-F8BDE832D158}" srcOrd="2" destOrd="0" presId="urn:microsoft.com/office/officeart/2005/8/layout/hProcess6"/>
    <dgm:cxn modelId="{A43BC8B6-C97A-2D4A-9E8B-1D8E7D857631}" type="presParOf" srcId="{3573F521-5526-BD4E-8D7B-5932271B0E13}" destId="{D78B7C6C-F266-964E-B801-C9DB8AD21EB3}" srcOrd="3" destOrd="0" presId="urn:microsoft.com/office/officeart/2005/8/layout/hProcess6"/>
    <dgm:cxn modelId="{5E70F4AD-DABE-CC44-B849-04CEEC5B75C3}" type="presParOf" srcId="{8FE38197-BC6A-2341-8D6C-AB5984BFAA05}" destId="{87DB4AA7-D6B1-ED41-9043-338F80736A0E}" srcOrd="1" destOrd="0" presId="urn:microsoft.com/office/officeart/2005/8/layout/hProcess6"/>
    <dgm:cxn modelId="{3F55D353-E42D-3247-8167-104E411CCA25}" type="presParOf" srcId="{8FE38197-BC6A-2341-8D6C-AB5984BFAA05}" destId="{B55C6B93-42FE-A846-AE1B-EFB6BE6850F3}" srcOrd="2" destOrd="0" presId="urn:microsoft.com/office/officeart/2005/8/layout/hProcess6"/>
    <dgm:cxn modelId="{C6690CAA-BCDE-9E46-8B3A-260B0A80283E}" type="presParOf" srcId="{B55C6B93-42FE-A846-AE1B-EFB6BE6850F3}" destId="{A43BAF55-41EA-CC4E-A9C0-6DE70F077ADE}" srcOrd="0" destOrd="0" presId="urn:microsoft.com/office/officeart/2005/8/layout/hProcess6"/>
    <dgm:cxn modelId="{E18D9416-2F20-6C48-A549-D45608AF771F}" type="presParOf" srcId="{B55C6B93-42FE-A846-AE1B-EFB6BE6850F3}" destId="{1D3988D4-C852-E341-934A-ACFD32C3A095}" srcOrd="1" destOrd="0" presId="urn:microsoft.com/office/officeart/2005/8/layout/hProcess6"/>
    <dgm:cxn modelId="{678BDB78-8E5B-344B-9240-4B63A9985B4B}" type="presParOf" srcId="{B55C6B93-42FE-A846-AE1B-EFB6BE6850F3}" destId="{144D1912-905F-7D49-B38D-23F384EC68A9}" srcOrd="2" destOrd="0" presId="urn:microsoft.com/office/officeart/2005/8/layout/hProcess6"/>
    <dgm:cxn modelId="{C84AAA2D-1243-D64A-873A-49541728A680}" type="presParOf" srcId="{B55C6B93-42FE-A846-AE1B-EFB6BE6850F3}" destId="{97266537-6B7E-254B-8B88-D7E0DF635FBE}" srcOrd="3" destOrd="0" presId="urn:microsoft.com/office/officeart/2005/8/layout/hProcess6"/>
    <dgm:cxn modelId="{3632899F-28B7-724F-918E-4857B7FD0D6E}" type="presParOf" srcId="{8FE38197-BC6A-2341-8D6C-AB5984BFAA05}" destId="{BBF6A63A-3C1A-8B4F-AECF-2C8A0EC092F7}" srcOrd="3" destOrd="0" presId="urn:microsoft.com/office/officeart/2005/8/layout/hProcess6"/>
    <dgm:cxn modelId="{0FBF04FD-BA7A-2346-8627-59E52BE7E547}" type="presParOf" srcId="{8FE38197-BC6A-2341-8D6C-AB5984BFAA05}" destId="{FD77CF0D-0C11-814B-82CC-B9791719B15E}" srcOrd="4" destOrd="0" presId="urn:microsoft.com/office/officeart/2005/8/layout/hProcess6"/>
    <dgm:cxn modelId="{C0E1763F-DCFC-0F4C-915B-16CF5ECA31F1}" type="presParOf" srcId="{FD77CF0D-0C11-814B-82CC-B9791719B15E}" destId="{DF5BE5AF-A26B-B04E-889A-A33FA727DF3B}" srcOrd="0" destOrd="0" presId="urn:microsoft.com/office/officeart/2005/8/layout/hProcess6"/>
    <dgm:cxn modelId="{5911217D-8B73-314E-AE87-A2F3441A12C0}" type="presParOf" srcId="{FD77CF0D-0C11-814B-82CC-B9791719B15E}" destId="{9A1A9A39-84E8-D340-A0C4-E78C1F78334B}" srcOrd="1" destOrd="0" presId="urn:microsoft.com/office/officeart/2005/8/layout/hProcess6"/>
    <dgm:cxn modelId="{DD9BEF31-8D43-3548-ABAA-BE8D2168D35E}" type="presParOf" srcId="{FD77CF0D-0C11-814B-82CC-B9791719B15E}" destId="{7A1F2B38-B50D-1D4F-B67D-5B387C6683FD}" srcOrd="2" destOrd="0" presId="urn:microsoft.com/office/officeart/2005/8/layout/hProcess6"/>
    <dgm:cxn modelId="{D2345758-50D0-2746-8630-886C94DB2248}" type="presParOf" srcId="{FD77CF0D-0C11-814B-82CC-B9791719B15E}" destId="{48882A15-6D47-A44F-AD63-4A10BCCAE448}" srcOrd="3" destOrd="0" presId="urn:microsoft.com/office/officeart/2005/8/layout/hProcess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913C068-2B2D-224C-9674-AB9D7DC42FD3}" type="doc">
      <dgm:prSet loTypeId="urn:microsoft.com/office/officeart/2005/8/layout/hierarchy3" loCatId="hierarchy" qsTypeId="urn:microsoft.com/office/officeart/2005/8/quickstyle/3D7" qsCatId="3D" csTypeId="urn:microsoft.com/office/officeart/2005/8/colors/accent1_2" csCatId="accent1" phldr="1"/>
      <dgm:spPr/>
      <dgm:t>
        <a:bodyPr/>
        <a:lstStyle/>
        <a:p>
          <a:endParaRPr lang="en-US"/>
        </a:p>
      </dgm:t>
    </dgm:pt>
    <dgm:pt modelId="{1A501BC4-3ADD-1C4E-A843-617FEE3AAC4C}">
      <dgm:prSet phldrT="[Text]"/>
      <dgm:spPr/>
      <dgm:t>
        <a:bodyPr/>
        <a:lstStyle/>
        <a:p>
          <a:r>
            <a:rPr lang="en-US" dirty="0" smtClean="0"/>
            <a:t>All Money Has A Price System</a:t>
          </a:r>
          <a:endParaRPr lang="en-US" dirty="0"/>
        </a:p>
      </dgm:t>
    </dgm:pt>
    <dgm:pt modelId="{91DDEE45-2465-9047-AD8D-377C47B1C1CF}" type="parTrans" cxnId="{9B891007-CACF-3848-ADFE-561019FCD46B}">
      <dgm:prSet/>
      <dgm:spPr/>
      <dgm:t>
        <a:bodyPr/>
        <a:lstStyle/>
        <a:p>
          <a:endParaRPr lang="en-US"/>
        </a:p>
      </dgm:t>
    </dgm:pt>
    <dgm:pt modelId="{BFAC426C-5C50-7544-B686-3108A1F6A003}" type="sibTrans" cxnId="{9B891007-CACF-3848-ADFE-561019FCD46B}">
      <dgm:prSet/>
      <dgm:spPr/>
      <dgm:t>
        <a:bodyPr/>
        <a:lstStyle/>
        <a:p>
          <a:endParaRPr lang="en-US"/>
        </a:p>
      </dgm:t>
    </dgm:pt>
    <dgm:pt modelId="{7E9E7B29-FFDE-FC47-9699-8E8AA7436200}">
      <dgm:prSet phldrT="[Text]"/>
      <dgm:spPr/>
      <dgm:t>
        <a:bodyPr/>
        <a:lstStyle/>
        <a:p>
          <a:r>
            <a:rPr lang="en-US" dirty="0" smtClean="0"/>
            <a:t>Commodity Money</a:t>
          </a:r>
          <a:endParaRPr lang="en-US" dirty="0"/>
        </a:p>
      </dgm:t>
    </dgm:pt>
    <dgm:pt modelId="{4DED238C-4C61-7145-AB4A-35FB50FF33EC}" type="parTrans" cxnId="{76504863-CC57-2140-8E3D-802999417182}">
      <dgm:prSet/>
      <dgm:spPr/>
      <dgm:t>
        <a:bodyPr/>
        <a:lstStyle/>
        <a:p>
          <a:endParaRPr lang="en-US" dirty="0"/>
        </a:p>
      </dgm:t>
    </dgm:pt>
    <dgm:pt modelId="{C1587E11-E87F-334B-BB30-A9C25789B9EF}" type="sibTrans" cxnId="{76504863-CC57-2140-8E3D-802999417182}">
      <dgm:prSet/>
      <dgm:spPr/>
      <dgm:t>
        <a:bodyPr/>
        <a:lstStyle/>
        <a:p>
          <a:endParaRPr lang="en-US"/>
        </a:p>
      </dgm:t>
    </dgm:pt>
    <dgm:pt modelId="{83AC4931-2BC2-F24C-B7F8-78181BEAE81E}">
      <dgm:prSet phldrT="[Text]"/>
      <dgm:spPr/>
      <dgm:t>
        <a:bodyPr/>
        <a:lstStyle/>
        <a:p>
          <a:r>
            <a:rPr lang="en-US" dirty="0" smtClean="0"/>
            <a:t>Fiat Money</a:t>
          </a:r>
          <a:endParaRPr lang="en-US" dirty="0"/>
        </a:p>
      </dgm:t>
    </dgm:pt>
    <dgm:pt modelId="{9517EBC5-1ADB-604A-B933-33D94EA226A1}" type="parTrans" cxnId="{3CD0A26C-A975-0048-B707-29A2255DF946}">
      <dgm:prSet/>
      <dgm:spPr/>
      <dgm:t>
        <a:bodyPr/>
        <a:lstStyle/>
        <a:p>
          <a:endParaRPr lang="en-US" dirty="0"/>
        </a:p>
      </dgm:t>
    </dgm:pt>
    <dgm:pt modelId="{CBB375E8-67B5-FD4D-A32A-E43B5DE77A27}" type="sibTrans" cxnId="{3CD0A26C-A975-0048-B707-29A2255DF946}">
      <dgm:prSet/>
      <dgm:spPr/>
      <dgm:t>
        <a:bodyPr/>
        <a:lstStyle/>
        <a:p>
          <a:endParaRPr lang="en-US"/>
        </a:p>
      </dgm:t>
    </dgm:pt>
    <dgm:pt modelId="{88061FD1-B967-3341-8ED3-67867FD465D3}">
      <dgm:prSet phldrT="[Text]"/>
      <dgm:spPr/>
      <dgm:t>
        <a:bodyPr/>
        <a:lstStyle/>
        <a:p>
          <a:r>
            <a:rPr lang="en-US" dirty="0" smtClean="0"/>
            <a:t>All Money is a barter medium that frees goods from the barter system</a:t>
          </a:r>
          <a:endParaRPr lang="en-US" dirty="0"/>
        </a:p>
      </dgm:t>
    </dgm:pt>
    <dgm:pt modelId="{FD60A26F-D429-8F40-BBA8-729A6B5204B0}" type="parTrans" cxnId="{F2D67F16-BC8A-9B45-BC7A-B29042E4375B}">
      <dgm:prSet/>
      <dgm:spPr/>
      <dgm:t>
        <a:bodyPr/>
        <a:lstStyle/>
        <a:p>
          <a:endParaRPr lang="en-US"/>
        </a:p>
      </dgm:t>
    </dgm:pt>
    <dgm:pt modelId="{EBC39921-FFDE-7B46-A552-BF66730D13ED}" type="sibTrans" cxnId="{F2D67F16-BC8A-9B45-BC7A-B29042E4375B}">
      <dgm:prSet/>
      <dgm:spPr/>
      <dgm:t>
        <a:bodyPr/>
        <a:lstStyle/>
        <a:p>
          <a:endParaRPr lang="en-US"/>
        </a:p>
      </dgm:t>
    </dgm:pt>
    <dgm:pt modelId="{3A13AC03-CE33-AF49-AD99-95F807FD3552}">
      <dgm:prSet phldrT="[Text]"/>
      <dgm:spPr/>
      <dgm:t>
        <a:bodyPr/>
        <a:lstStyle/>
        <a:p>
          <a:r>
            <a:rPr lang="en-US" dirty="0" smtClean="0"/>
            <a:t>Commodity Money</a:t>
          </a:r>
          <a:endParaRPr lang="en-US" dirty="0"/>
        </a:p>
      </dgm:t>
    </dgm:pt>
    <dgm:pt modelId="{03FF779E-C4F1-7F4C-9511-058C55A725A1}" type="parTrans" cxnId="{737F2D64-FD05-E846-A615-DBF52438231D}">
      <dgm:prSet/>
      <dgm:spPr/>
      <dgm:t>
        <a:bodyPr/>
        <a:lstStyle/>
        <a:p>
          <a:endParaRPr lang="en-US" dirty="0"/>
        </a:p>
      </dgm:t>
    </dgm:pt>
    <dgm:pt modelId="{C5F51CD3-8382-6642-A6CF-725429C01F56}" type="sibTrans" cxnId="{737F2D64-FD05-E846-A615-DBF52438231D}">
      <dgm:prSet/>
      <dgm:spPr/>
      <dgm:t>
        <a:bodyPr/>
        <a:lstStyle/>
        <a:p>
          <a:endParaRPr lang="en-US"/>
        </a:p>
      </dgm:t>
    </dgm:pt>
    <dgm:pt modelId="{EBC11191-E7B9-EA43-AA13-3DACF19F1AF3}">
      <dgm:prSet phldrT="[Text]"/>
      <dgm:spPr/>
      <dgm:t>
        <a:bodyPr/>
        <a:lstStyle/>
        <a:p>
          <a:r>
            <a:rPr lang="en-US" dirty="0" smtClean="0"/>
            <a:t>Fiat Money</a:t>
          </a:r>
          <a:endParaRPr lang="en-US" dirty="0"/>
        </a:p>
      </dgm:t>
    </dgm:pt>
    <dgm:pt modelId="{96F84B27-F89D-0D42-A153-6BB0BA501389}" type="parTrans" cxnId="{B750CE7D-9B3F-1C42-BFE3-B791717447BC}">
      <dgm:prSet/>
      <dgm:spPr/>
      <dgm:t>
        <a:bodyPr/>
        <a:lstStyle/>
        <a:p>
          <a:endParaRPr lang="en-US" dirty="0"/>
        </a:p>
      </dgm:t>
    </dgm:pt>
    <dgm:pt modelId="{6D8AB31A-4AA0-994D-9AE5-F28FAA107661}" type="sibTrans" cxnId="{B750CE7D-9B3F-1C42-BFE3-B791717447BC}">
      <dgm:prSet/>
      <dgm:spPr/>
      <dgm:t>
        <a:bodyPr/>
        <a:lstStyle/>
        <a:p>
          <a:endParaRPr lang="en-US"/>
        </a:p>
      </dgm:t>
    </dgm:pt>
    <dgm:pt modelId="{0E58CE77-7BE5-4945-B1D4-9214B7F07926}" type="pres">
      <dgm:prSet presAssocID="{D913C068-2B2D-224C-9674-AB9D7DC42FD3}" presName="diagram" presStyleCnt="0">
        <dgm:presLayoutVars>
          <dgm:chPref val="1"/>
          <dgm:dir/>
          <dgm:animOne val="branch"/>
          <dgm:animLvl val="lvl"/>
          <dgm:resizeHandles/>
        </dgm:presLayoutVars>
      </dgm:prSet>
      <dgm:spPr/>
      <dgm:t>
        <a:bodyPr/>
        <a:lstStyle/>
        <a:p>
          <a:endParaRPr lang="en-US"/>
        </a:p>
      </dgm:t>
    </dgm:pt>
    <dgm:pt modelId="{E3B33804-33CC-2C42-872D-A6F4877BBF52}" type="pres">
      <dgm:prSet presAssocID="{1A501BC4-3ADD-1C4E-A843-617FEE3AAC4C}" presName="root" presStyleCnt="0"/>
      <dgm:spPr/>
      <dgm:t>
        <a:bodyPr/>
        <a:lstStyle/>
        <a:p>
          <a:endParaRPr lang="en-US"/>
        </a:p>
      </dgm:t>
    </dgm:pt>
    <dgm:pt modelId="{46E597B1-77A8-9E4E-A6D2-56F1EA0BC1CB}" type="pres">
      <dgm:prSet presAssocID="{1A501BC4-3ADD-1C4E-A843-617FEE3AAC4C}" presName="rootComposite" presStyleCnt="0"/>
      <dgm:spPr/>
      <dgm:t>
        <a:bodyPr/>
        <a:lstStyle/>
        <a:p>
          <a:endParaRPr lang="en-US"/>
        </a:p>
      </dgm:t>
    </dgm:pt>
    <dgm:pt modelId="{358A3CFE-5EAD-E74B-B2D1-B53E81A42F01}" type="pres">
      <dgm:prSet presAssocID="{1A501BC4-3ADD-1C4E-A843-617FEE3AAC4C}" presName="rootText" presStyleLbl="node1" presStyleIdx="0" presStyleCnt="2"/>
      <dgm:spPr/>
      <dgm:t>
        <a:bodyPr/>
        <a:lstStyle/>
        <a:p>
          <a:endParaRPr lang="en-US"/>
        </a:p>
      </dgm:t>
    </dgm:pt>
    <dgm:pt modelId="{D1261BA4-AC57-C34D-8CBD-270085762088}" type="pres">
      <dgm:prSet presAssocID="{1A501BC4-3ADD-1C4E-A843-617FEE3AAC4C}" presName="rootConnector" presStyleLbl="node1" presStyleIdx="0" presStyleCnt="2"/>
      <dgm:spPr/>
      <dgm:t>
        <a:bodyPr/>
        <a:lstStyle/>
        <a:p>
          <a:endParaRPr lang="en-US"/>
        </a:p>
      </dgm:t>
    </dgm:pt>
    <dgm:pt modelId="{F63B1EF2-20C9-2D4D-903F-24F3DE8ADFA3}" type="pres">
      <dgm:prSet presAssocID="{1A501BC4-3ADD-1C4E-A843-617FEE3AAC4C}" presName="childShape" presStyleCnt="0"/>
      <dgm:spPr/>
      <dgm:t>
        <a:bodyPr/>
        <a:lstStyle/>
        <a:p>
          <a:endParaRPr lang="en-US"/>
        </a:p>
      </dgm:t>
    </dgm:pt>
    <dgm:pt modelId="{E9056BA4-DA72-FF43-8892-DAFB5415F16A}" type="pres">
      <dgm:prSet presAssocID="{4DED238C-4C61-7145-AB4A-35FB50FF33EC}" presName="Name13" presStyleLbl="parChTrans1D2" presStyleIdx="0" presStyleCnt="4"/>
      <dgm:spPr/>
      <dgm:t>
        <a:bodyPr/>
        <a:lstStyle/>
        <a:p>
          <a:endParaRPr lang="en-US"/>
        </a:p>
      </dgm:t>
    </dgm:pt>
    <dgm:pt modelId="{28C8E1EC-EB14-9C41-B5F5-0CCC26F819E4}" type="pres">
      <dgm:prSet presAssocID="{7E9E7B29-FFDE-FC47-9699-8E8AA7436200}" presName="childText" presStyleLbl="bgAcc1" presStyleIdx="0" presStyleCnt="4">
        <dgm:presLayoutVars>
          <dgm:bulletEnabled val="1"/>
        </dgm:presLayoutVars>
      </dgm:prSet>
      <dgm:spPr/>
      <dgm:t>
        <a:bodyPr/>
        <a:lstStyle/>
        <a:p>
          <a:endParaRPr lang="en-US"/>
        </a:p>
      </dgm:t>
    </dgm:pt>
    <dgm:pt modelId="{B5E12308-2084-1245-9602-C263C04ABA70}" type="pres">
      <dgm:prSet presAssocID="{9517EBC5-1ADB-604A-B933-33D94EA226A1}" presName="Name13" presStyleLbl="parChTrans1D2" presStyleIdx="1" presStyleCnt="4"/>
      <dgm:spPr/>
      <dgm:t>
        <a:bodyPr/>
        <a:lstStyle/>
        <a:p>
          <a:endParaRPr lang="en-US"/>
        </a:p>
      </dgm:t>
    </dgm:pt>
    <dgm:pt modelId="{86439B37-D61D-9E4C-A858-9CE4C9C73328}" type="pres">
      <dgm:prSet presAssocID="{83AC4931-2BC2-F24C-B7F8-78181BEAE81E}" presName="childText" presStyleLbl="bgAcc1" presStyleIdx="1" presStyleCnt="4">
        <dgm:presLayoutVars>
          <dgm:bulletEnabled val="1"/>
        </dgm:presLayoutVars>
      </dgm:prSet>
      <dgm:spPr/>
      <dgm:t>
        <a:bodyPr/>
        <a:lstStyle/>
        <a:p>
          <a:endParaRPr lang="en-US"/>
        </a:p>
      </dgm:t>
    </dgm:pt>
    <dgm:pt modelId="{793B1B7C-538E-CE40-96A2-834C1AA0F196}" type="pres">
      <dgm:prSet presAssocID="{88061FD1-B967-3341-8ED3-67867FD465D3}" presName="root" presStyleCnt="0"/>
      <dgm:spPr/>
      <dgm:t>
        <a:bodyPr/>
        <a:lstStyle/>
        <a:p>
          <a:endParaRPr lang="en-US"/>
        </a:p>
      </dgm:t>
    </dgm:pt>
    <dgm:pt modelId="{FDA85563-400B-BD42-9CF0-C757282E10C8}" type="pres">
      <dgm:prSet presAssocID="{88061FD1-B967-3341-8ED3-67867FD465D3}" presName="rootComposite" presStyleCnt="0"/>
      <dgm:spPr/>
      <dgm:t>
        <a:bodyPr/>
        <a:lstStyle/>
        <a:p>
          <a:endParaRPr lang="en-US"/>
        </a:p>
      </dgm:t>
    </dgm:pt>
    <dgm:pt modelId="{D3E9311D-9F01-B142-A3B4-85DD81B4C77A}" type="pres">
      <dgm:prSet presAssocID="{88061FD1-B967-3341-8ED3-67867FD465D3}" presName="rootText" presStyleLbl="node1" presStyleIdx="1" presStyleCnt="2"/>
      <dgm:spPr/>
      <dgm:t>
        <a:bodyPr/>
        <a:lstStyle/>
        <a:p>
          <a:endParaRPr lang="en-US"/>
        </a:p>
      </dgm:t>
    </dgm:pt>
    <dgm:pt modelId="{80D1F826-94ED-1D4B-A0DD-49D96D0CF17A}" type="pres">
      <dgm:prSet presAssocID="{88061FD1-B967-3341-8ED3-67867FD465D3}" presName="rootConnector" presStyleLbl="node1" presStyleIdx="1" presStyleCnt="2"/>
      <dgm:spPr/>
      <dgm:t>
        <a:bodyPr/>
        <a:lstStyle/>
        <a:p>
          <a:endParaRPr lang="en-US"/>
        </a:p>
      </dgm:t>
    </dgm:pt>
    <dgm:pt modelId="{AC7FBA9B-64A3-EE45-BC5B-F3343A27358D}" type="pres">
      <dgm:prSet presAssocID="{88061FD1-B967-3341-8ED3-67867FD465D3}" presName="childShape" presStyleCnt="0"/>
      <dgm:spPr/>
      <dgm:t>
        <a:bodyPr/>
        <a:lstStyle/>
        <a:p>
          <a:endParaRPr lang="en-US"/>
        </a:p>
      </dgm:t>
    </dgm:pt>
    <dgm:pt modelId="{EA25C620-A1F2-0349-88ED-6C449C3F10F2}" type="pres">
      <dgm:prSet presAssocID="{03FF779E-C4F1-7F4C-9511-058C55A725A1}" presName="Name13" presStyleLbl="parChTrans1D2" presStyleIdx="2" presStyleCnt="4"/>
      <dgm:spPr/>
      <dgm:t>
        <a:bodyPr/>
        <a:lstStyle/>
        <a:p>
          <a:endParaRPr lang="en-US"/>
        </a:p>
      </dgm:t>
    </dgm:pt>
    <dgm:pt modelId="{496EA83F-C9FF-AA44-9597-110A65C1B4F4}" type="pres">
      <dgm:prSet presAssocID="{3A13AC03-CE33-AF49-AD99-95F807FD3552}" presName="childText" presStyleLbl="bgAcc1" presStyleIdx="2" presStyleCnt="4">
        <dgm:presLayoutVars>
          <dgm:bulletEnabled val="1"/>
        </dgm:presLayoutVars>
      </dgm:prSet>
      <dgm:spPr/>
      <dgm:t>
        <a:bodyPr/>
        <a:lstStyle/>
        <a:p>
          <a:endParaRPr lang="en-US"/>
        </a:p>
      </dgm:t>
    </dgm:pt>
    <dgm:pt modelId="{E6A04DAF-E0C6-BA45-9C0F-557D9D872780}" type="pres">
      <dgm:prSet presAssocID="{96F84B27-F89D-0D42-A153-6BB0BA501389}" presName="Name13" presStyleLbl="parChTrans1D2" presStyleIdx="3" presStyleCnt="4"/>
      <dgm:spPr/>
      <dgm:t>
        <a:bodyPr/>
        <a:lstStyle/>
        <a:p>
          <a:endParaRPr lang="en-US"/>
        </a:p>
      </dgm:t>
    </dgm:pt>
    <dgm:pt modelId="{ACFE6FEF-1262-F341-847D-520EAC3E8DC5}" type="pres">
      <dgm:prSet presAssocID="{EBC11191-E7B9-EA43-AA13-3DACF19F1AF3}" presName="childText" presStyleLbl="bgAcc1" presStyleIdx="3" presStyleCnt="4">
        <dgm:presLayoutVars>
          <dgm:bulletEnabled val="1"/>
        </dgm:presLayoutVars>
      </dgm:prSet>
      <dgm:spPr/>
      <dgm:t>
        <a:bodyPr/>
        <a:lstStyle/>
        <a:p>
          <a:endParaRPr lang="en-US"/>
        </a:p>
      </dgm:t>
    </dgm:pt>
  </dgm:ptLst>
  <dgm:cxnLst>
    <dgm:cxn modelId="{27138CA9-5462-3041-BB0E-B9F73F5EEE08}" type="presOf" srcId="{83AC4931-2BC2-F24C-B7F8-78181BEAE81E}" destId="{86439B37-D61D-9E4C-A858-9CE4C9C73328}" srcOrd="0" destOrd="0" presId="urn:microsoft.com/office/officeart/2005/8/layout/hierarchy3"/>
    <dgm:cxn modelId="{0EB807F3-A260-CF45-B0E0-D3181951930B}" type="presOf" srcId="{7E9E7B29-FFDE-FC47-9699-8E8AA7436200}" destId="{28C8E1EC-EB14-9C41-B5F5-0CCC26F819E4}" srcOrd="0" destOrd="0" presId="urn:microsoft.com/office/officeart/2005/8/layout/hierarchy3"/>
    <dgm:cxn modelId="{3CD0A26C-A975-0048-B707-29A2255DF946}" srcId="{1A501BC4-3ADD-1C4E-A843-617FEE3AAC4C}" destId="{83AC4931-2BC2-F24C-B7F8-78181BEAE81E}" srcOrd="1" destOrd="0" parTransId="{9517EBC5-1ADB-604A-B933-33D94EA226A1}" sibTransId="{CBB375E8-67B5-FD4D-A32A-E43B5DE77A27}"/>
    <dgm:cxn modelId="{52015D14-416D-1745-8A4A-74CD9FB86CD7}" type="presOf" srcId="{EBC11191-E7B9-EA43-AA13-3DACF19F1AF3}" destId="{ACFE6FEF-1262-F341-847D-520EAC3E8DC5}" srcOrd="0" destOrd="0" presId="urn:microsoft.com/office/officeart/2005/8/layout/hierarchy3"/>
    <dgm:cxn modelId="{F2D67F16-BC8A-9B45-BC7A-B29042E4375B}" srcId="{D913C068-2B2D-224C-9674-AB9D7DC42FD3}" destId="{88061FD1-B967-3341-8ED3-67867FD465D3}" srcOrd="1" destOrd="0" parTransId="{FD60A26F-D429-8F40-BBA8-729A6B5204B0}" sibTransId="{EBC39921-FFDE-7B46-A552-BF66730D13ED}"/>
    <dgm:cxn modelId="{B750CE7D-9B3F-1C42-BFE3-B791717447BC}" srcId="{88061FD1-B967-3341-8ED3-67867FD465D3}" destId="{EBC11191-E7B9-EA43-AA13-3DACF19F1AF3}" srcOrd="1" destOrd="0" parTransId="{96F84B27-F89D-0D42-A153-6BB0BA501389}" sibTransId="{6D8AB31A-4AA0-994D-9AE5-F28FAA107661}"/>
    <dgm:cxn modelId="{737F2D64-FD05-E846-A615-DBF52438231D}" srcId="{88061FD1-B967-3341-8ED3-67867FD465D3}" destId="{3A13AC03-CE33-AF49-AD99-95F807FD3552}" srcOrd="0" destOrd="0" parTransId="{03FF779E-C4F1-7F4C-9511-058C55A725A1}" sibTransId="{C5F51CD3-8382-6642-A6CF-725429C01F56}"/>
    <dgm:cxn modelId="{49EE1658-3E82-064C-AFE6-08EF278BAED6}" type="presOf" srcId="{88061FD1-B967-3341-8ED3-67867FD465D3}" destId="{D3E9311D-9F01-B142-A3B4-85DD81B4C77A}" srcOrd="0" destOrd="0" presId="urn:microsoft.com/office/officeart/2005/8/layout/hierarchy3"/>
    <dgm:cxn modelId="{CFA4E992-9CF8-034A-A4E0-C3E25D0BC319}" type="presOf" srcId="{3A13AC03-CE33-AF49-AD99-95F807FD3552}" destId="{496EA83F-C9FF-AA44-9597-110A65C1B4F4}" srcOrd="0" destOrd="0" presId="urn:microsoft.com/office/officeart/2005/8/layout/hierarchy3"/>
    <dgm:cxn modelId="{FC744189-2B92-5849-98A3-4B4978E9746E}" type="presOf" srcId="{1A501BC4-3ADD-1C4E-A843-617FEE3AAC4C}" destId="{358A3CFE-5EAD-E74B-B2D1-B53E81A42F01}" srcOrd="0" destOrd="0" presId="urn:microsoft.com/office/officeart/2005/8/layout/hierarchy3"/>
    <dgm:cxn modelId="{34E20E99-C11E-E547-A570-309DD270AD08}" type="presOf" srcId="{1A501BC4-3ADD-1C4E-A843-617FEE3AAC4C}" destId="{D1261BA4-AC57-C34D-8CBD-270085762088}" srcOrd="1" destOrd="0" presId="urn:microsoft.com/office/officeart/2005/8/layout/hierarchy3"/>
    <dgm:cxn modelId="{245EBA5E-7882-394C-82CA-E021B6FE194F}" type="presOf" srcId="{03FF779E-C4F1-7F4C-9511-058C55A725A1}" destId="{EA25C620-A1F2-0349-88ED-6C449C3F10F2}" srcOrd="0" destOrd="0" presId="urn:microsoft.com/office/officeart/2005/8/layout/hierarchy3"/>
    <dgm:cxn modelId="{07DE836D-DB7E-F742-B6CE-1947A2634896}" type="presOf" srcId="{9517EBC5-1ADB-604A-B933-33D94EA226A1}" destId="{B5E12308-2084-1245-9602-C263C04ABA70}" srcOrd="0" destOrd="0" presId="urn:microsoft.com/office/officeart/2005/8/layout/hierarchy3"/>
    <dgm:cxn modelId="{9B891007-CACF-3848-ADFE-561019FCD46B}" srcId="{D913C068-2B2D-224C-9674-AB9D7DC42FD3}" destId="{1A501BC4-3ADD-1C4E-A843-617FEE3AAC4C}" srcOrd="0" destOrd="0" parTransId="{91DDEE45-2465-9047-AD8D-377C47B1C1CF}" sibTransId="{BFAC426C-5C50-7544-B686-3108A1F6A003}"/>
    <dgm:cxn modelId="{BA3ADEE2-2CBD-F644-9B6B-07319815D444}" type="presOf" srcId="{96F84B27-F89D-0D42-A153-6BB0BA501389}" destId="{E6A04DAF-E0C6-BA45-9C0F-557D9D872780}" srcOrd="0" destOrd="0" presId="urn:microsoft.com/office/officeart/2005/8/layout/hierarchy3"/>
    <dgm:cxn modelId="{76504863-CC57-2140-8E3D-802999417182}" srcId="{1A501BC4-3ADD-1C4E-A843-617FEE3AAC4C}" destId="{7E9E7B29-FFDE-FC47-9699-8E8AA7436200}" srcOrd="0" destOrd="0" parTransId="{4DED238C-4C61-7145-AB4A-35FB50FF33EC}" sibTransId="{C1587E11-E87F-334B-BB30-A9C25789B9EF}"/>
    <dgm:cxn modelId="{76A1B525-78C0-2240-B4EC-ED4CDDF6F4CB}" type="presOf" srcId="{88061FD1-B967-3341-8ED3-67867FD465D3}" destId="{80D1F826-94ED-1D4B-A0DD-49D96D0CF17A}" srcOrd="1" destOrd="0" presId="urn:microsoft.com/office/officeart/2005/8/layout/hierarchy3"/>
    <dgm:cxn modelId="{828281B0-5313-1743-A07C-680D2A35EA76}" type="presOf" srcId="{D913C068-2B2D-224C-9674-AB9D7DC42FD3}" destId="{0E58CE77-7BE5-4945-B1D4-9214B7F07926}" srcOrd="0" destOrd="0" presId="urn:microsoft.com/office/officeart/2005/8/layout/hierarchy3"/>
    <dgm:cxn modelId="{ED642FD4-973E-1749-8EC7-E071B89ADACA}" type="presOf" srcId="{4DED238C-4C61-7145-AB4A-35FB50FF33EC}" destId="{E9056BA4-DA72-FF43-8892-DAFB5415F16A}" srcOrd="0" destOrd="0" presId="urn:microsoft.com/office/officeart/2005/8/layout/hierarchy3"/>
    <dgm:cxn modelId="{7101FDC5-209D-8E44-9957-9BFB1B8B1FAD}" type="presParOf" srcId="{0E58CE77-7BE5-4945-B1D4-9214B7F07926}" destId="{E3B33804-33CC-2C42-872D-A6F4877BBF52}" srcOrd="0" destOrd="0" presId="urn:microsoft.com/office/officeart/2005/8/layout/hierarchy3"/>
    <dgm:cxn modelId="{F196E39C-B231-A04D-B627-1C61C93879DC}" type="presParOf" srcId="{E3B33804-33CC-2C42-872D-A6F4877BBF52}" destId="{46E597B1-77A8-9E4E-A6D2-56F1EA0BC1CB}" srcOrd="0" destOrd="0" presId="urn:microsoft.com/office/officeart/2005/8/layout/hierarchy3"/>
    <dgm:cxn modelId="{F093CC5A-5099-0148-9927-E8C29B93AA56}" type="presParOf" srcId="{46E597B1-77A8-9E4E-A6D2-56F1EA0BC1CB}" destId="{358A3CFE-5EAD-E74B-B2D1-B53E81A42F01}" srcOrd="0" destOrd="0" presId="urn:microsoft.com/office/officeart/2005/8/layout/hierarchy3"/>
    <dgm:cxn modelId="{2A75C5E2-CE30-2C41-A7D5-1162DC763C99}" type="presParOf" srcId="{46E597B1-77A8-9E4E-A6D2-56F1EA0BC1CB}" destId="{D1261BA4-AC57-C34D-8CBD-270085762088}" srcOrd="1" destOrd="0" presId="urn:microsoft.com/office/officeart/2005/8/layout/hierarchy3"/>
    <dgm:cxn modelId="{337CE36A-BF84-5A42-9177-371FB38CC730}" type="presParOf" srcId="{E3B33804-33CC-2C42-872D-A6F4877BBF52}" destId="{F63B1EF2-20C9-2D4D-903F-24F3DE8ADFA3}" srcOrd="1" destOrd="0" presId="urn:microsoft.com/office/officeart/2005/8/layout/hierarchy3"/>
    <dgm:cxn modelId="{FF5E6F7C-AB1D-5C43-A9C5-BA27755265CF}" type="presParOf" srcId="{F63B1EF2-20C9-2D4D-903F-24F3DE8ADFA3}" destId="{E9056BA4-DA72-FF43-8892-DAFB5415F16A}" srcOrd="0" destOrd="0" presId="urn:microsoft.com/office/officeart/2005/8/layout/hierarchy3"/>
    <dgm:cxn modelId="{C35CC557-1DF3-7B46-B916-4311D4A93D9C}" type="presParOf" srcId="{F63B1EF2-20C9-2D4D-903F-24F3DE8ADFA3}" destId="{28C8E1EC-EB14-9C41-B5F5-0CCC26F819E4}" srcOrd="1" destOrd="0" presId="urn:microsoft.com/office/officeart/2005/8/layout/hierarchy3"/>
    <dgm:cxn modelId="{8FA0CC8B-E400-574B-A18C-19CB161565E8}" type="presParOf" srcId="{F63B1EF2-20C9-2D4D-903F-24F3DE8ADFA3}" destId="{B5E12308-2084-1245-9602-C263C04ABA70}" srcOrd="2" destOrd="0" presId="urn:microsoft.com/office/officeart/2005/8/layout/hierarchy3"/>
    <dgm:cxn modelId="{AB744A4A-3559-D745-AF6C-94CD6CFACD9C}" type="presParOf" srcId="{F63B1EF2-20C9-2D4D-903F-24F3DE8ADFA3}" destId="{86439B37-D61D-9E4C-A858-9CE4C9C73328}" srcOrd="3" destOrd="0" presId="urn:microsoft.com/office/officeart/2005/8/layout/hierarchy3"/>
    <dgm:cxn modelId="{341B2C04-1ABA-D641-A7BB-B98AEA4E6B0A}" type="presParOf" srcId="{0E58CE77-7BE5-4945-B1D4-9214B7F07926}" destId="{793B1B7C-538E-CE40-96A2-834C1AA0F196}" srcOrd="1" destOrd="0" presId="urn:microsoft.com/office/officeart/2005/8/layout/hierarchy3"/>
    <dgm:cxn modelId="{D725538E-08F2-8C42-8375-6EF970734B89}" type="presParOf" srcId="{793B1B7C-538E-CE40-96A2-834C1AA0F196}" destId="{FDA85563-400B-BD42-9CF0-C757282E10C8}" srcOrd="0" destOrd="0" presId="urn:microsoft.com/office/officeart/2005/8/layout/hierarchy3"/>
    <dgm:cxn modelId="{E7B279B0-82AB-AC4D-8EAE-AE2678233BC9}" type="presParOf" srcId="{FDA85563-400B-BD42-9CF0-C757282E10C8}" destId="{D3E9311D-9F01-B142-A3B4-85DD81B4C77A}" srcOrd="0" destOrd="0" presId="urn:microsoft.com/office/officeart/2005/8/layout/hierarchy3"/>
    <dgm:cxn modelId="{5E05890F-4B98-6047-AA54-C2606E1DD175}" type="presParOf" srcId="{FDA85563-400B-BD42-9CF0-C757282E10C8}" destId="{80D1F826-94ED-1D4B-A0DD-49D96D0CF17A}" srcOrd="1" destOrd="0" presId="urn:microsoft.com/office/officeart/2005/8/layout/hierarchy3"/>
    <dgm:cxn modelId="{BE2AEEBA-6D40-6649-81A7-24CA0747A2CA}" type="presParOf" srcId="{793B1B7C-538E-CE40-96A2-834C1AA0F196}" destId="{AC7FBA9B-64A3-EE45-BC5B-F3343A27358D}" srcOrd="1" destOrd="0" presId="urn:microsoft.com/office/officeart/2005/8/layout/hierarchy3"/>
    <dgm:cxn modelId="{473E4650-EDD3-E547-9ACF-5D26437FEA4F}" type="presParOf" srcId="{AC7FBA9B-64A3-EE45-BC5B-F3343A27358D}" destId="{EA25C620-A1F2-0349-88ED-6C449C3F10F2}" srcOrd="0" destOrd="0" presId="urn:microsoft.com/office/officeart/2005/8/layout/hierarchy3"/>
    <dgm:cxn modelId="{B2938302-C53E-9A46-B02A-FDEBD3545C18}" type="presParOf" srcId="{AC7FBA9B-64A3-EE45-BC5B-F3343A27358D}" destId="{496EA83F-C9FF-AA44-9597-110A65C1B4F4}" srcOrd="1" destOrd="0" presId="urn:microsoft.com/office/officeart/2005/8/layout/hierarchy3"/>
    <dgm:cxn modelId="{CE86D106-0F95-7D4D-8691-D4B54F758B16}" type="presParOf" srcId="{AC7FBA9B-64A3-EE45-BC5B-F3343A27358D}" destId="{E6A04DAF-E0C6-BA45-9C0F-557D9D872780}" srcOrd="2" destOrd="0" presId="urn:microsoft.com/office/officeart/2005/8/layout/hierarchy3"/>
    <dgm:cxn modelId="{8A3C067B-F0DC-1541-A884-D8DA2A46721A}" type="presParOf" srcId="{AC7FBA9B-64A3-EE45-BC5B-F3343A27358D}" destId="{ACFE6FEF-1262-F341-847D-520EAC3E8DC5}"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085EF03-520D-474F-9891-DF9227D1C040}" type="doc">
      <dgm:prSet loTypeId="urn:microsoft.com/office/officeart/2005/8/layout/vList6" loCatId="process" qsTypeId="urn:microsoft.com/office/officeart/2005/8/quickstyle/3D8" qsCatId="3D" csTypeId="urn:microsoft.com/office/officeart/2005/8/colors/accent1_2" csCatId="accent1" phldr="1"/>
      <dgm:spPr/>
      <dgm:t>
        <a:bodyPr/>
        <a:lstStyle/>
        <a:p>
          <a:endParaRPr lang="en-US"/>
        </a:p>
      </dgm:t>
    </dgm:pt>
    <dgm:pt modelId="{625D3995-F8B6-8141-B994-A403F1530552}">
      <dgm:prSet phldrT="[Text]"/>
      <dgm:spPr/>
      <dgm:t>
        <a:bodyPr/>
        <a:lstStyle/>
        <a:p>
          <a:r>
            <a:rPr lang="en-US" dirty="0" smtClean="0"/>
            <a:t>Genuine Creation</a:t>
          </a:r>
          <a:endParaRPr lang="en-US" dirty="0"/>
        </a:p>
      </dgm:t>
    </dgm:pt>
    <dgm:pt modelId="{625EDA29-6BC5-D143-9496-6F838F0CFE9F}" type="parTrans" cxnId="{1858A4C7-6A2B-2742-8161-596DC7D88A78}">
      <dgm:prSet/>
      <dgm:spPr/>
      <dgm:t>
        <a:bodyPr/>
        <a:lstStyle/>
        <a:p>
          <a:endParaRPr lang="en-US"/>
        </a:p>
      </dgm:t>
    </dgm:pt>
    <dgm:pt modelId="{4286F56B-E121-3946-B228-8EB28F4BE261}" type="sibTrans" cxnId="{1858A4C7-6A2B-2742-8161-596DC7D88A78}">
      <dgm:prSet/>
      <dgm:spPr/>
      <dgm:t>
        <a:bodyPr/>
        <a:lstStyle/>
        <a:p>
          <a:endParaRPr lang="en-US"/>
        </a:p>
      </dgm:t>
    </dgm:pt>
    <dgm:pt modelId="{B2F195D4-E887-4E4D-83EB-56BAB09997EF}">
      <dgm:prSet phldrT="[Text]"/>
      <dgm:spPr/>
      <dgm:t>
        <a:bodyPr/>
        <a:lstStyle/>
        <a:p>
          <a:r>
            <a:rPr lang="en-US" b="1" cap="none" spc="0" dirty="0" smtClean="0">
              <a:ln w="12700">
                <a:prstDash val="solid"/>
              </a:ln>
              <a:effectLst>
                <a:outerShdw blurRad="41275" dist="20320" dir="1800000" algn="tl" rotWithShape="0">
                  <a:srgbClr val="000000">
                    <a:alpha val="40000"/>
                  </a:srgbClr>
                </a:outerShdw>
              </a:effectLst>
            </a:rPr>
            <a:t>People</a:t>
          </a:r>
          <a:endParaRPr lang="en-US" b="1" cap="none" spc="0" dirty="0">
            <a:ln w="12700">
              <a:prstDash val="solid"/>
            </a:ln>
            <a:effectLst>
              <a:outerShdw blurRad="41275" dist="20320" dir="1800000" algn="tl" rotWithShape="0">
                <a:srgbClr val="000000">
                  <a:alpha val="40000"/>
                </a:srgbClr>
              </a:outerShdw>
            </a:effectLst>
          </a:endParaRPr>
        </a:p>
      </dgm:t>
    </dgm:pt>
    <dgm:pt modelId="{5DF20257-1625-0E4C-870D-A065DB3478B6}" type="parTrans" cxnId="{BD39B270-0C67-4542-B0F0-FE437D16CE68}">
      <dgm:prSet/>
      <dgm:spPr/>
      <dgm:t>
        <a:bodyPr/>
        <a:lstStyle/>
        <a:p>
          <a:endParaRPr lang="en-US"/>
        </a:p>
      </dgm:t>
    </dgm:pt>
    <dgm:pt modelId="{16C73537-3F05-3446-9096-DD9F5B50B035}" type="sibTrans" cxnId="{BD39B270-0C67-4542-B0F0-FE437D16CE68}">
      <dgm:prSet/>
      <dgm:spPr/>
      <dgm:t>
        <a:bodyPr/>
        <a:lstStyle/>
        <a:p>
          <a:endParaRPr lang="en-US"/>
        </a:p>
      </dgm:t>
    </dgm:pt>
    <dgm:pt modelId="{A57A8E5F-1528-054C-A895-8E2D80A57B87}">
      <dgm:prSet phldrT="[Text]"/>
      <dgm:spPr/>
      <dgm:t>
        <a:bodyPr/>
        <a:lstStyle/>
        <a:p>
          <a:r>
            <a:rPr lang="en-US" b="1" cap="none" spc="0" dirty="0" smtClean="0">
              <a:ln w="12700">
                <a:prstDash val="solid"/>
              </a:ln>
              <a:effectLst>
                <a:outerShdw blurRad="41275" dist="20320" dir="1800000" algn="tl" rotWithShape="0">
                  <a:srgbClr val="000000">
                    <a:alpha val="40000"/>
                  </a:srgbClr>
                </a:outerShdw>
              </a:effectLst>
            </a:rPr>
            <a:t>Barter</a:t>
          </a:r>
          <a:endParaRPr lang="en-US" b="1" cap="none" spc="0" dirty="0">
            <a:ln w="12700">
              <a:prstDash val="solid"/>
            </a:ln>
            <a:effectLst>
              <a:outerShdw blurRad="41275" dist="20320" dir="1800000" algn="tl" rotWithShape="0">
                <a:srgbClr val="000000">
                  <a:alpha val="40000"/>
                </a:srgbClr>
              </a:outerShdw>
            </a:effectLst>
          </a:endParaRPr>
        </a:p>
      </dgm:t>
    </dgm:pt>
    <dgm:pt modelId="{55DF8507-7228-8B49-B0F5-D58A6F3C7518}" type="parTrans" cxnId="{A4AB3CEB-3EB5-D04B-98D1-21A4FDC74055}">
      <dgm:prSet/>
      <dgm:spPr/>
      <dgm:t>
        <a:bodyPr/>
        <a:lstStyle/>
        <a:p>
          <a:endParaRPr lang="en-US"/>
        </a:p>
      </dgm:t>
    </dgm:pt>
    <dgm:pt modelId="{E23AE820-C7CB-154B-9F8A-496C39B38057}" type="sibTrans" cxnId="{A4AB3CEB-3EB5-D04B-98D1-21A4FDC74055}">
      <dgm:prSet/>
      <dgm:spPr/>
      <dgm:t>
        <a:bodyPr/>
        <a:lstStyle/>
        <a:p>
          <a:endParaRPr lang="en-US"/>
        </a:p>
      </dgm:t>
    </dgm:pt>
    <dgm:pt modelId="{94868667-378C-DF46-999D-73B1F5FEA713}">
      <dgm:prSet phldrT="[Text]"/>
      <dgm:spPr/>
      <dgm:t>
        <a:bodyPr/>
        <a:lstStyle/>
        <a:p>
          <a:r>
            <a:rPr lang="en-US" dirty="0" smtClean="0"/>
            <a:t>Dilution</a:t>
          </a:r>
          <a:endParaRPr lang="en-US" dirty="0"/>
        </a:p>
      </dgm:t>
    </dgm:pt>
    <dgm:pt modelId="{5D6E73C9-B6CA-B14C-95CC-D469A4B4BF58}" type="parTrans" cxnId="{517F66F3-FFA5-7646-9923-07AA6F839857}">
      <dgm:prSet/>
      <dgm:spPr/>
      <dgm:t>
        <a:bodyPr/>
        <a:lstStyle/>
        <a:p>
          <a:endParaRPr lang="en-US"/>
        </a:p>
      </dgm:t>
    </dgm:pt>
    <dgm:pt modelId="{686BE42B-9AC4-4E4C-AB5F-7CFF67036F0C}" type="sibTrans" cxnId="{517F66F3-FFA5-7646-9923-07AA6F839857}">
      <dgm:prSet/>
      <dgm:spPr/>
      <dgm:t>
        <a:bodyPr/>
        <a:lstStyle/>
        <a:p>
          <a:endParaRPr lang="en-US"/>
        </a:p>
      </dgm:t>
    </dgm:pt>
    <dgm:pt modelId="{6A935336-A25A-6348-A444-61D22B053DA5}">
      <dgm:prSet phldrT="[Text]"/>
      <dgm:spPr/>
      <dgm:t>
        <a:bodyPr/>
        <a:lstStyle/>
        <a:p>
          <a:r>
            <a:rPr lang="en-US" b="1" cap="none" spc="0" dirty="0" smtClean="0">
              <a:ln w="12700">
                <a:prstDash val="solid"/>
              </a:ln>
              <a:effectLst>
                <a:outerShdw blurRad="41275" dist="20320" dir="1800000" algn="tl" rotWithShape="0">
                  <a:srgbClr val="000000">
                    <a:alpha val="40000"/>
                  </a:srgbClr>
                </a:outerShdw>
              </a:effectLst>
            </a:rPr>
            <a:t>Governments</a:t>
          </a:r>
          <a:endParaRPr lang="en-US" b="1" cap="none" spc="0" dirty="0">
            <a:ln w="12700">
              <a:prstDash val="solid"/>
            </a:ln>
            <a:effectLst>
              <a:outerShdw blurRad="41275" dist="20320" dir="1800000" algn="tl" rotWithShape="0">
                <a:srgbClr val="000000">
                  <a:alpha val="40000"/>
                </a:srgbClr>
              </a:outerShdw>
            </a:effectLst>
          </a:endParaRPr>
        </a:p>
      </dgm:t>
    </dgm:pt>
    <dgm:pt modelId="{B329BC62-25EB-A24B-A26D-A01AF6A640F3}" type="parTrans" cxnId="{22A4BF74-342A-BD49-B5E3-6C32D5EC1886}">
      <dgm:prSet/>
      <dgm:spPr/>
      <dgm:t>
        <a:bodyPr/>
        <a:lstStyle/>
        <a:p>
          <a:endParaRPr lang="en-US"/>
        </a:p>
      </dgm:t>
    </dgm:pt>
    <dgm:pt modelId="{D74D300D-A3F5-DA48-B0AC-6B7A9F33815A}" type="sibTrans" cxnId="{22A4BF74-342A-BD49-B5E3-6C32D5EC1886}">
      <dgm:prSet/>
      <dgm:spPr/>
      <dgm:t>
        <a:bodyPr/>
        <a:lstStyle/>
        <a:p>
          <a:endParaRPr lang="en-US"/>
        </a:p>
      </dgm:t>
    </dgm:pt>
    <dgm:pt modelId="{D52DE76B-154F-3643-A61F-DB86B0B6463C}">
      <dgm:prSet phldrT="[Text]"/>
      <dgm:spPr/>
      <dgm:t>
        <a:bodyPr/>
        <a:lstStyle/>
        <a:p>
          <a:r>
            <a:rPr lang="en-US" b="1" cap="none" spc="0" dirty="0" smtClean="0">
              <a:ln w="12700">
                <a:prstDash val="solid"/>
              </a:ln>
              <a:effectLst>
                <a:outerShdw blurRad="41275" dist="20320" dir="1800000" algn="tl" rotWithShape="0">
                  <a:srgbClr val="000000">
                    <a:alpha val="40000"/>
                  </a:srgbClr>
                </a:outerShdw>
              </a:effectLst>
            </a:rPr>
            <a:t>Time and Space Money Distortion</a:t>
          </a:r>
          <a:endParaRPr lang="en-US" b="1" cap="none" spc="0" dirty="0">
            <a:ln w="12700">
              <a:prstDash val="solid"/>
            </a:ln>
            <a:effectLst>
              <a:outerShdw blurRad="41275" dist="20320" dir="1800000" algn="tl" rotWithShape="0">
                <a:srgbClr val="000000">
                  <a:alpha val="40000"/>
                </a:srgbClr>
              </a:outerShdw>
            </a:effectLst>
          </a:endParaRPr>
        </a:p>
      </dgm:t>
    </dgm:pt>
    <dgm:pt modelId="{5CD33B2E-5D00-E243-8104-034CF52CD12B}" type="parTrans" cxnId="{B9CC324D-D4B1-E640-A72F-EAD550149E7B}">
      <dgm:prSet/>
      <dgm:spPr/>
      <dgm:t>
        <a:bodyPr/>
        <a:lstStyle/>
        <a:p>
          <a:endParaRPr lang="en-US"/>
        </a:p>
      </dgm:t>
    </dgm:pt>
    <dgm:pt modelId="{6F769FB3-8D2D-484F-87D5-0BC3E6406A7E}" type="sibTrans" cxnId="{B9CC324D-D4B1-E640-A72F-EAD550149E7B}">
      <dgm:prSet/>
      <dgm:spPr/>
      <dgm:t>
        <a:bodyPr/>
        <a:lstStyle/>
        <a:p>
          <a:endParaRPr lang="en-US"/>
        </a:p>
      </dgm:t>
    </dgm:pt>
    <dgm:pt modelId="{863A2225-77E4-FC46-A935-FD07F88FF2ED}" type="pres">
      <dgm:prSet presAssocID="{A085EF03-520D-474F-9891-DF9227D1C040}" presName="Name0" presStyleCnt="0">
        <dgm:presLayoutVars>
          <dgm:dir/>
          <dgm:animLvl val="lvl"/>
          <dgm:resizeHandles/>
        </dgm:presLayoutVars>
      </dgm:prSet>
      <dgm:spPr/>
      <dgm:t>
        <a:bodyPr/>
        <a:lstStyle/>
        <a:p>
          <a:endParaRPr lang="en-US"/>
        </a:p>
      </dgm:t>
    </dgm:pt>
    <dgm:pt modelId="{6B5408E6-4385-8948-9C92-69EF26A1C762}" type="pres">
      <dgm:prSet presAssocID="{625D3995-F8B6-8141-B994-A403F1530552}" presName="linNode" presStyleCnt="0"/>
      <dgm:spPr/>
      <dgm:t>
        <a:bodyPr/>
        <a:lstStyle/>
        <a:p>
          <a:endParaRPr lang="en-US"/>
        </a:p>
      </dgm:t>
    </dgm:pt>
    <dgm:pt modelId="{50D98FE0-95B2-E940-801D-C3BA43963B80}" type="pres">
      <dgm:prSet presAssocID="{625D3995-F8B6-8141-B994-A403F1530552}" presName="parentShp" presStyleLbl="node1" presStyleIdx="0" presStyleCnt="2">
        <dgm:presLayoutVars>
          <dgm:bulletEnabled val="1"/>
        </dgm:presLayoutVars>
      </dgm:prSet>
      <dgm:spPr/>
      <dgm:t>
        <a:bodyPr/>
        <a:lstStyle/>
        <a:p>
          <a:endParaRPr lang="en-US"/>
        </a:p>
      </dgm:t>
    </dgm:pt>
    <dgm:pt modelId="{494DEE5E-F572-254B-A4B5-81E53252EBD6}" type="pres">
      <dgm:prSet presAssocID="{625D3995-F8B6-8141-B994-A403F1530552}" presName="childShp" presStyleLbl="bgAccFollowNode1" presStyleIdx="0" presStyleCnt="2">
        <dgm:presLayoutVars>
          <dgm:bulletEnabled val="1"/>
        </dgm:presLayoutVars>
      </dgm:prSet>
      <dgm:spPr/>
      <dgm:t>
        <a:bodyPr/>
        <a:lstStyle/>
        <a:p>
          <a:endParaRPr lang="en-US"/>
        </a:p>
      </dgm:t>
    </dgm:pt>
    <dgm:pt modelId="{663B9CA5-6B50-F84F-8BDE-DC9E1B179771}" type="pres">
      <dgm:prSet presAssocID="{4286F56B-E121-3946-B228-8EB28F4BE261}" presName="spacing" presStyleCnt="0"/>
      <dgm:spPr/>
      <dgm:t>
        <a:bodyPr/>
        <a:lstStyle/>
        <a:p>
          <a:endParaRPr lang="en-US"/>
        </a:p>
      </dgm:t>
    </dgm:pt>
    <dgm:pt modelId="{BB428F6B-8D9F-564A-A4C1-CE46F04BBDEC}" type="pres">
      <dgm:prSet presAssocID="{94868667-378C-DF46-999D-73B1F5FEA713}" presName="linNode" presStyleCnt="0"/>
      <dgm:spPr/>
      <dgm:t>
        <a:bodyPr/>
        <a:lstStyle/>
        <a:p>
          <a:endParaRPr lang="en-US"/>
        </a:p>
      </dgm:t>
    </dgm:pt>
    <dgm:pt modelId="{16B37C1D-4B7A-6949-A036-0648F78FE579}" type="pres">
      <dgm:prSet presAssocID="{94868667-378C-DF46-999D-73B1F5FEA713}" presName="parentShp" presStyleLbl="node1" presStyleIdx="1" presStyleCnt="2">
        <dgm:presLayoutVars>
          <dgm:bulletEnabled val="1"/>
        </dgm:presLayoutVars>
      </dgm:prSet>
      <dgm:spPr/>
      <dgm:t>
        <a:bodyPr/>
        <a:lstStyle/>
        <a:p>
          <a:endParaRPr lang="en-US"/>
        </a:p>
      </dgm:t>
    </dgm:pt>
    <dgm:pt modelId="{8406CED2-BA38-1649-9C26-324ADAC1C0DE}" type="pres">
      <dgm:prSet presAssocID="{94868667-378C-DF46-999D-73B1F5FEA713}" presName="childShp" presStyleLbl="bgAccFollowNode1" presStyleIdx="1" presStyleCnt="2">
        <dgm:presLayoutVars>
          <dgm:bulletEnabled val="1"/>
        </dgm:presLayoutVars>
      </dgm:prSet>
      <dgm:spPr/>
      <dgm:t>
        <a:bodyPr/>
        <a:lstStyle/>
        <a:p>
          <a:endParaRPr lang="en-US"/>
        </a:p>
      </dgm:t>
    </dgm:pt>
  </dgm:ptLst>
  <dgm:cxnLst>
    <dgm:cxn modelId="{281D7966-D541-994D-9BD1-C7ECFB38348A}" type="presOf" srcId="{B2F195D4-E887-4E4D-83EB-56BAB09997EF}" destId="{494DEE5E-F572-254B-A4B5-81E53252EBD6}" srcOrd="0" destOrd="0" presId="urn:microsoft.com/office/officeart/2005/8/layout/vList6"/>
    <dgm:cxn modelId="{129D57CE-D11E-F34C-82D1-69FFF4FC6287}" type="presOf" srcId="{94868667-378C-DF46-999D-73B1F5FEA713}" destId="{16B37C1D-4B7A-6949-A036-0648F78FE579}" srcOrd="0" destOrd="0" presId="urn:microsoft.com/office/officeart/2005/8/layout/vList6"/>
    <dgm:cxn modelId="{B9CC324D-D4B1-E640-A72F-EAD550149E7B}" srcId="{94868667-378C-DF46-999D-73B1F5FEA713}" destId="{D52DE76B-154F-3643-A61F-DB86B0B6463C}" srcOrd="1" destOrd="0" parTransId="{5CD33B2E-5D00-E243-8104-034CF52CD12B}" sibTransId="{6F769FB3-8D2D-484F-87D5-0BC3E6406A7E}"/>
    <dgm:cxn modelId="{D6D23271-A17A-0642-A4B1-BB4AD543020D}" type="presOf" srcId="{A57A8E5F-1528-054C-A895-8E2D80A57B87}" destId="{494DEE5E-F572-254B-A4B5-81E53252EBD6}" srcOrd="0" destOrd="1" presId="urn:microsoft.com/office/officeart/2005/8/layout/vList6"/>
    <dgm:cxn modelId="{A4AB3CEB-3EB5-D04B-98D1-21A4FDC74055}" srcId="{625D3995-F8B6-8141-B994-A403F1530552}" destId="{A57A8E5F-1528-054C-A895-8E2D80A57B87}" srcOrd="1" destOrd="0" parTransId="{55DF8507-7228-8B49-B0F5-D58A6F3C7518}" sibTransId="{E23AE820-C7CB-154B-9F8A-496C39B38057}"/>
    <dgm:cxn modelId="{A9E81AB6-B5B0-8248-9780-AE1D6A04A50E}" type="presOf" srcId="{D52DE76B-154F-3643-A61F-DB86B0B6463C}" destId="{8406CED2-BA38-1649-9C26-324ADAC1C0DE}" srcOrd="0" destOrd="1" presId="urn:microsoft.com/office/officeart/2005/8/layout/vList6"/>
    <dgm:cxn modelId="{BD39B270-0C67-4542-B0F0-FE437D16CE68}" srcId="{625D3995-F8B6-8141-B994-A403F1530552}" destId="{B2F195D4-E887-4E4D-83EB-56BAB09997EF}" srcOrd="0" destOrd="0" parTransId="{5DF20257-1625-0E4C-870D-A065DB3478B6}" sibTransId="{16C73537-3F05-3446-9096-DD9F5B50B035}"/>
    <dgm:cxn modelId="{A50EF9C3-D67C-064B-BD55-A6E6E916DC39}" type="presOf" srcId="{6A935336-A25A-6348-A444-61D22B053DA5}" destId="{8406CED2-BA38-1649-9C26-324ADAC1C0DE}" srcOrd="0" destOrd="0" presId="urn:microsoft.com/office/officeart/2005/8/layout/vList6"/>
    <dgm:cxn modelId="{517F66F3-FFA5-7646-9923-07AA6F839857}" srcId="{A085EF03-520D-474F-9891-DF9227D1C040}" destId="{94868667-378C-DF46-999D-73B1F5FEA713}" srcOrd="1" destOrd="0" parTransId="{5D6E73C9-B6CA-B14C-95CC-D469A4B4BF58}" sibTransId="{686BE42B-9AC4-4E4C-AB5F-7CFF67036F0C}"/>
    <dgm:cxn modelId="{7947DF28-DDEA-4145-9931-37B79C8993D1}" type="presOf" srcId="{625D3995-F8B6-8141-B994-A403F1530552}" destId="{50D98FE0-95B2-E940-801D-C3BA43963B80}" srcOrd="0" destOrd="0" presId="urn:microsoft.com/office/officeart/2005/8/layout/vList6"/>
    <dgm:cxn modelId="{98B4D07C-D09C-AE43-8B95-571172A0A3A1}" type="presOf" srcId="{A085EF03-520D-474F-9891-DF9227D1C040}" destId="{863A2225-77E4-FC46-A935-FD07F88FF2ED}" srcOrd="0" destOrd="0" presId="urn:microsoft.com/office/officeart/2005/8/layout/vList6"/>
    <dgm:cxn modelId="{1858A4C7-6A2B-2742-8161-596DC7D88A78}" srcId="{A085EF03-520D-474F-9891-DF9227D1C040}" destId="{625D3995-F8B6-8141-B994-A403F1530552}" srcOrd="0" destOrd="0" parTransId="{625EDA29-6BC5-D143-9496-6F838F0CFE9F}" sibTransId="{4286F56B-E121-3946-B228-8EB28F4BE261}"/>
    <dgm:cxn modelId="{22A4BF74-342A-BD49-B5E3-6C32D5EC1886}" srcId="{94868667-378C-DF46-999D-73B1F5FEA713}" destId="{6A935336-A25A-6348-A444-61D22B053DA5}" srcOrd="0" destOrd="0" parTransId="{B329BC62-25EB-A24B-A26D-A01AF6A640F3}" sibTransId="{D74D300D-A3F5-DA48-B0AC-6B7A9F33815A}"/>
    <dgm:cxn modelId="{D916BC09-8F65-A443-AF0A-C7AD7DB0DA52}" type="presParOf" srcId="{863A2225-77E4-FC46-A935-FD07F88FF2ED}" destId="{6B5408E6-4385-8948-9C92-69EF26A1C762}" srcOrd="0" destOrd="0" presId="urn:microsoft.com/office/officeart/2005/8/layout/vList6"/>
    <dgm:cxn modelId="{9DA2185C-3FC6-8E4B-91C6-5FD12D816D59}" type="presParOf" srcId="{6B5408E6-4385-8948-9C92-69EF26A1C762}" destId="{50D98FE0-95B2-E940-801D-C3BA43963B80}" srcOrd="0" destOrd="0" presId="urn:microsoft.com/office/officeart/2005/8/layout/vList6"/>
    <dgm:cxn modelId="{0443EC66-DF1D-3D44-AC10-6CD32405455B}" type="presParOf" srcId="{6B5408E6-4385-8948-9C92-69EF26A1C762}" destId="{494DEE5E-F572-254B-A4B5-81E53252EBD6}" srcOrd="1" destOrd="0" presId="urn:microsoft.com/office/officeart/2005/8/layout/vList6"/>
    <dgm:cxn modelId="{D84785D6-2BB1-BC4E-8DEA-4444877CA0AF}" type="presParOf" srcId="{863A2225-77E4-FC46-A935-FD07F88FF2ED}" destId="{663B9CA5-6B50-F84F-8BDE-DC9E1B179771}" srcOrd="1" destOrd="0" presId="urn:microsoft.com/office/officeart/2005/8/layout/vList6"/>
    <dgm:cxn modelId="{AC6DCBCA-2481-3142-8781-F07C561A0E6D}" type="presParOf" srcId="{863A2225-77E4-FC46-A935-FD07F88FF2ED}" destId="{BB428F6B-8D9F-564A-A4C1-CE46F04BBDEC}" srcOrd="2" destOrd="0" presId="urn:microsoft.com/office/officeart/2005/8/layout/vList6"/>
    <dgm:cxn modelId="{DE6547AF-CAFC-2943-9974-59D99A7B39A1}" type="presParOf" srcId="{BB428F6B-8D9F-564A-A4C1-CE46F04BBDEC}" destId="{16B37C1D-4B7A-6949-A036-0648F78FE579}" srcOrd="0" destOrd="0" presId="urn:microsoft.com/office/officeart/2005/8/layout/vList6"/>
    <dgm:cxn modelId="{750FED1F-DC54-F54F-A918-1844A3DE2EB2}" type="presParOf" srcId="{BB428F6B-8D9F-564A-A4C1-CE46F04BBDEC}" destId="{8406CED2-BA38-1649-9C26-324ADAC1C0DE}"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CD972C-5CB4-0B46-B5DB-5B1302149818}">
      <dsp:nvSpPr>
        <dsp:cNvPr id="0" name=""/>
        <dsp:cNvSpPr/>
      </dsp:nvSpPr>
      <dsp:spPr>
        <a:xfrm>
          <a:off x="0" y="1398587"/>
          <a:ext cx="8229600" cy="2797174"/>
        </a:xfrm>
        <a:prstGeom prst="roundRect">
          <a:avLst>
            <a:gd name="adj" fmla="val 10000"/>
          </a:avLst>
        </a:prstGeom>
        <a:gradFill rotWithShape="0">
          <a:gsLst>
            <a:gs pos="0">
              <a:schemeClr val="accent3">
                <a:hueOff val="0"/>
                <a:satOff val="0"/>
                <a:lumOff val="0"/>
                <a:alphaOff val="0"/>
                <a:shade val="30000"/>
                <a:satMod val="100000"/>
              </a:schemeClr>
            </a:gs>
            <a:gs pos="80000">
              <a:schemeClr val="accent3">
                <a:hueOff val="0"/>
                <a:satOff val="0"/>
                <a:lumOff val="0"/>
                <a:alphaOff val="0"/>
                <a:shade val="90000"/>
                <a:satMod val="100000"/>
              </a:schemeClr>
            </a:gs>
            <a:gs pos="100000">
              <a:schemeClr val="accent3">
                <a:hueOff val="0"/>
                <a:satOff val="0"/>
                <a:lumOff val="0"/>
                <a:alphaOff val="0"/>
                <a:tint val="90000"/>
                <a:shade val="100000"/>
                <a:satMod val="150000"/>
              </a:schemeClr>
            </a:gs>
          </a:gsLst>
          <a:lin ang="16200000" scaled="0"/>
        </a:gradFill>
        <a:ln>
          <a:noFill/>
        </a:ln>
        <a:effectLst>
          <a:outerShdw blurRad="228600" dist="38100" dir="5400000" sx="104000" sy="104000" algn="ctr" rotWithShape="0">
            <a:srgbClr val="000000">
              <a:alpha val="8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But that more money results in higher prices makes sense. </a:t>
          </a:r>
        </a:p>
        <a:p>
          <a:pPr lvl="0" algn="ctr" defTabSz="1377950">
            <a:lnSpc>
              <a:spcPct val="90000"/>
            </a:lnSpc>
            <a:spcBef>
              <a:spcPct val="0"/>
            </a:spcBef>
            <a:spcAft>
              <a:spcPct val="35000"/>
            </a:spcAft>
          </a:pPr>
          <a:r>
            <a:rPr lang="en-US" sz="3100" kern="1200" dirty="0" smtClean="0"/>
            <a:t>We don’t allow counterfeiting because we know that the gain to a few from spending the extra money is a loss for the rest of us.</a:t>
          </a:r>
          <a:endParaRPr lang="en-US" sz="3100" kern="1200" dirty="0"/>
        </a:p>
      </dsp:txBody>
      <dsp:txXfrm>
        <a:off x="81926" y="1480513"/>
        <a:ext cx="8065748" cy="263332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5B7080-1384-1F4C-AE3E-02C25C199A10}">
      <dsp:nvSpPr>
        <dsp:cNvPr id="0" name=""/>
        <dsp:cNvSpPr/>
      </dsp:nvSpPr>
      <dsp:spPr>
        <a:xfrm rot="21300000">
          <a:off x="23266" y="1544980"/>
          <a:ext cx="7535366" cy="862913"/>
        </a:xfrm>
        <a:prstGeom prst="mathMinus">
          <a:avLst/>
        </a:prstGeom>
        <a:solidFill>
          <a:schemeClr val="accent1">
            <a:tint val="6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838A0E20-90A9-3D41-8390-983FEED07D50}">
      <dsp:nvSpPr>
        <dsp:cNvPr id="0" name=""/>
        <dsp:cNvSpPr/>
      </dsp:nvSpPr>
      <dsp:spPr>
        <a:xfrm>
          <a:off x="909828" y="197643"/>
          <a:ext cx="2274570" cy="1581150"/>
        </a:xfrm>
        <a:prstGeom prst="downArrow">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692E6A40-EA96-5B4E-B5FA-8DC234DF1EC3}">
      <dsp:nvSpPr>
        <dsp:cNvPr id="0" name=""/>
        <dsp:cNvSpPr/>
      </dsp:nvSpPr>
      <dsp:spPr>
        <a:xfrm>
          <a:off x="4018407" y="0"/>
          <a:ext cx="2426208" cy="1660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lang="en-US" sz="2500" kern="1200" dirty="0" smtClean="0"/>
            <a:t>Early recipients in spending chain gain</a:t>
          </a:r>
          <a:endParaRPr lang="en-US" sz="2500" kern="1200" dirty="0"/>
        </a:p>
      </dsp:txBody>
      <dsp:txXfrm>
        <a:off x="4018407" y="0"/>
        <a:ext cx="2426208" cy="1660207"/>
      </dsp:txXfrm>
    </dsp:sp>
    <dsp:sp modelId="{EC297D3B-1D13-DF45-9BE1-67DECD871EF5}">
      <dsp:nvSpPr>
        <dsp:cNvPr id="0" name=""/>
        <dsp:cNvSpPr/>
      </dsp:nvSpPr>
      <dsp:spPr>
        <a:xfrm>
          <a:off x="4397501" y="2174081"/>
          <a:ext cx="2274570" cy="1581150"/>
        </a:xfrm>
        <a:prstGeom prst="upArrow">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FA8D98C8-6D88-D040-8061-91291CEC5759}">
      <dsp:nvSpPr>
        <dsp:cNvPr id="0" name=""/>
        <dsp:cNvSpPr/>
      </dsp:nvSpPr>
      <dsp:spPr>
        <a:xfrm>
          <a:off x="1137285" y="2292667"/>
          <a:ext cx="2426208" cy="1660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lang="en-US" sz="2500" kern="1200" dirty="0" smtClean="0"/>
            <a:t>Later recipient in spending chain lose</a:t>
          </a:r>
          <a:endParaRPr lang="en-US" sz="2500" kern="1200" dirty="0"/>
        </a:p>
      </dsp:txBody>
      <dsp:txXfrm>
        <a:off x="1137285" y="2292667"/>
        <a:ext cx="2426208" cy="166020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B439D5-D36B-9F4C-8B14-BAF313A3336E}">
      <dsp:nvSpPr>
        <dsp:cNvPr id="0" name=""/>
        <dsp:cNvSpPr/>
      </dsp:nvSpPr>
      <dsp:spPr>
        <a:xfrm>
          <a:off x="4335" y="600"/>
          <a:ext cx="8220928" cy="1141615"/>
        </a:xfrm>
        <a:prstGeom prst="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rtl="0">
            <a:lnSpc>
              <a:spcPct val="90000"/>
            </a:lnSpc>
            <a:spcBef>
              <a:spcPct val="0"/>
            </a:spcBef>
            <a:spcAft>
              <a:spcPct val="35000"/>
            </a:spcAft>
          </a:pPr>
          <a:r>
            <a:rPr lang="en-US" sz="3200" kern="1200" dirty="0" smtClean="0"/>
            <a:t>Spatial distortion from money dilution</a:t>
          </a:r>
          <a:endParaRPr lang="en-US" sz="3200" kern="1200" dirty="0"/>
        </a:p>
      </dsp:txBody>
      <dsp:txXfrm>
        <a:off x="4335" y="600"/>
        <a:ext cx="8220928" cy="114161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478897-D04C-B246-8D64-C1E58CA61CAE}">
      <dsp:nvSpPr>
        <dsp:cNvPr id="0" name=""/>
        <dsp:cNvSpPr/>
      </dsp:nvSpPr>
      <dsp:spPr>
        <a:xfrm>
          <a:off x="2753083" y="0"/>
          <a:ext cx="2723432" cy="1497783"/>
        </a:xfrm>
        <a:prstGeom prst="trapezoid">
          <a:avLst>
            <a:gd name="adj" fmla="val 90915"/>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Location C</a:t>
          </a:r>
        </a:p>
        <a:p>
          <a:pPr lvl="0" algn="ctr" defTabSz="711200">
            <a:lnSpc>
              <a:spcPct val="90000"/>
            </a:lnSpc>
            <a:spcBef>
              <a:spcPct val="0"/>
            </a:spcBef>
            <a:spcAft>
              <a:spcPct val="35000"/>
            </a:spcAft>
          </a:pPr>
          <a:r>
            <a:rPr lang="en-US" sz="1600" kern="1200" dirty="0" smtClean="0"/>
            <a:t> gets even less</a:t>
          </a:r>
          <a:endParaRPr lang="en-US" sz="1600" kern="1200" dirty="0"/>
        </a:p>
      </dsp:txBody>
      <dsp:txXfrm>
        <a:off x="2753083" y="0"/>
        <a:ext cx="2723432" cy="1497783"/>
      </dsp:txXfrm>
    </dsp:sp>
    <dsp:sp modelId="{725B8A8B-4C28-EA4C-835B-5B46025BE66C}">
      <dsp:nvSpPr>
        <dsp:cNvPr id="0" name=""/>
        <dsp:cNvSpPr/>
      </dsp:nvSpPr>
      <dsp:spPr>
        <a:xfrm>
          <a:off x="1376541" y="1564070"/>
          <a:ext cx="5476516" cy="1514089"/>
        </a:xfrm>
        <a:prstGeom prst="trapezoid">
          <a:avLst>
            <a:gd name="adj" fmla="val 90915"/>
          </a:avLst>
        </a:prstGeom>
        <a:solidFill>
          <a:schemeClr val="accent3">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Location B gets less</a:t>
          </a:r>
          <a:endParaRPr lang="en-US" sz="1800" kern="1200" dirty="0"/>
        </a:p>
      </dsp:txBody>
      <dsp:txXfrm>
        <a:off x="2334932" y="1564070"/>
        <a:ext cx="3559735" cy="1514089"/>
      </dsp:txXfrm>
    </dsp:sp>
    <dsp:sp modelId="{CF05E8FC-8681-FC4B-88D3-AFC3DC4AA0DE}">
      <dsp:nvSpPr>
        <dsp:cNvPr id="0" name=""/>
        <dsp:cNvSpPr/>
      </dsp:nvSpPr>
      <dsp:spPr>
        <a:xfrm>
          <a:off x="0" y="3011873"/>
          <a:ext cx="8229599" cy="1514089"/>
        </a:xfrm>
        <a:prstGeom prst="trapezoid">
          <a:avLst>
            <a:gd name="adj" fmla="val 90915"/>
          </a:avLst>
        </a:prstGeom>
        <a:solidFill>
          <a:schemeClr val="accent4">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Location A gets the most</a:t>
          </a:r>
          <a:endParaRPr lang="en-US" sz="1800" kern="1200" dirty="0"/>
        </a:p>
      </dsp:txBody>
      <dsp:txXfrm>
        <a:off x="1440179" y="3011873"/>
        <a:ext cx="5349240" cy="1514089"/>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7FE584-2032-0043-B12F-59B8F2798AD0}">
      <dsp:nvSpPr>
        <dsp:cNvPr id="0" name=""/>
        <dsp:cNvSpPr/>
      </dsp:nvSpPr>
      <dsp:spPr>
        <a:xfrm rot="21300000">
          <a:off x="25254" y="2008185"/>
          <a:ext cx="8179091" cy="936629"/>
        </a:xfrm>
        <a:prstGeom prst="mathMinus">
          <a:avLst/>
        </a:prstGeom>
        <a:gradFill rotWithShape="0">
          <a:gsLst>
            <a:gs pos="0">
              <a:schemeClr val="accent1">
                <a:tint val="60000"/>
                <a:hueOff val="0"/>
                <a:satOff val="0"/>
                <a:lumOff val="0"/>
                <a:alphaOff val="0"/>
                <a:shade val="30000"/>
                <a:satMod val="100000"/>
              </a:schemeClr>
            </a:gs>
            <a:gs pos="80000">
              <a:schemeClr val="accent1">
                <a:tint val="60000"/>
                <a:hueOff val="0"/>
                <a:satOff val="0"/>
                <a:lumOff val="0"/>
                <a:alphaOff val="0"/>
                <a:shade val="90000"/>
                <a:satMod val="100000"/>
              </a:schemeClr>
            </a:gs>
            <a:gs pos="100000">
              <a:schemeClr val="accent1">
                <a:tint val="60000"/>
                <a:hueOff val="0"/>
                <a:satOff val="0"/>
                <a:lumOff val="0"/>
                <a:alphaOff val="0"/>
                <a:tint val="90000"/>
                <a:shade val="100000"/>
                <a:satMod val="150000"/>
              </a:schemeClr>
            </a:gs>
          </a:gsLst>
          <a:lin ang="16200000" scaled="0"/>
        </a:gradFill>
        <a:ln>
          <a:noFill/>
        </a:ln>
        <a:effectLst>
          <a:outerShdw blurRad="228600" dist="38100" dir="5400000" sx="104000" sy="104000" algn="ctr" rotWithShape="0">
            <a:srgbClr val="000000">
              <a:alpha val="80000"/>
            </a:srgbClr>
          </a:outerShdw>
        </a:effectLst>
      </dsp:spPr>
      <dsp:style>
        <a:lnRef idx="0">
          <a:scrgbClr r="0" g="0" b="0"/>
        </a:lnRef>
        <a:fillRef idx="3">
          <a:scrgbClr r="0" g="0" b="0"/>
        </a:fillRef>
        <a:effectRef idx="2">
          <a:scrgbClr r="0" g="0" b="0"/>
        </a:effectRef>
        <a:fontRef idx="minor"/>
      </dsp:style>
    </dsp:sp>
    <dsp:sp modelId="{412BB732-15A0-2C4B-9DB1-6DDAA4282C0C}">
      <dsp:nvSpPr>
        <dsp:cNvPr id="0" name=""/>
        <dsp:cNvSpPr/>
      </dsp:nvSpPr>
      <dsp:spPr>
        <a:xfrm>
          <a:off x="987552" y="247650"/>
          <a:ext cx="2468880" cy="1981200"/>
        </a:xfrm>
        <a:prstGeom prst="downArrow">
          <a:avLst/>
        </a:prstGeom>
        <a:gradFill rotWithShape="0">
          <a:gsLst>
            <a:gs pos="0">
              <a:schemeClr val="accent1">
                <a:hueOff val="0"/>
                <a:satOff val="0"/>
                <a:lumOff val="0"/>
                <a:alphaOff val="0"/>
                <a:shade val="30000"/>
                <a:satMod val="100000"/>
              </a:schemeClr>
            </a:gs>
            <a:gs pos="80000">
              <a:schemeClr val="accent1">
                <a:hueOff val="0"/>
                <a:satOff val="0"/>
                <a:lumOff val="0"/>
                <a:alphaOff val="0"/>
                <a:shade val="90000"/>
                <a:satMod val="100000"/>
              </a:schemeClr>
            </a:gs>
            <a:gs pos="100000">
              <a:schemeClr val="accent1">
                <a:hueOff val="0"/>
                <a:satOff val="0"/>
                <a:lumOff val="0"/>
                <a:alphaOff val="0"/>
                <a:tint val="90000"/>
                <a:shade val="100000"/>
                <a:satMod val="150000"/>
              </a:schemeClr>
            </a:gs>
          </a:gsLst>
          <a:lin ang="16200000" scaled="0"/>
        </a:gradFill>
        <a:ln>
          <a:noFill/>
        </a:ln>
        <a:effectLst>
          <a:outerShdw blurRad="228600" dist="38100" dir="5400000" sx="104000" sy="104000" algn="ctr" rotWithShape="0">
            <a:srgbClr val="000000">
              <a:alpha val="80000"/>
            </a:srgbClr>
          </a:outerShdw>
        </a:effectLst>
      </dsp:spPr>
      <dsp:style>
        <a:lnRef idx="0">
          <a:scrgbClr r="0" g="0" b="0"/>
        </a:lnRef>
        <a:fillRef idx="3">
          <a:scrgbClr r="0" g="0" b="0"/>
        </a:fillRef>
        <a:effectRef idx="2">
          <a:scrgbClr r="0" g="0" b="0"/>
        </a:effectRef>
        <a:fontRef idx="minor">
          <a:schemeClr val="lt1"/>
        </a:fontRef>
      </dsp:style>
    </dsp:sp>
    <dsp:sp modelId="{D8D202DA-63B9-AD46-9556-EB23910126E8}">
      <dsp:nvSpPr>
        <dsp:cNvPr id="0" name=""/>
        <dsp:cNvSpPr/>
      </dsp:nvSpPr>
      <dsp:spPr>
        <a:xfrm>
          <a:off x="4361687" y="0"/>
          <a:ext cx="2633472" cy="20802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4480" tIns="284480" rIns="284480" bIns="284480" numCol="1" spcCol="1270" anchor="ctr" anchorCtr="0">
          <a:noAutofit/>
        </a:bodyPr>
        <a:lstStyle/>
        <a:p>
          <a:pPr lvl="0" algn="ctr" defTabSz="1778000">
            <a:lnSpc>
              <a:spcPct val="90000"/>
            </a:lnSpc>
            <a:spcBef>
              <a:spcPct val="0"/>
            </a:spcBef>
            <a:spcAft>
              <a:spcPct val="35000"/>
            </a:spcAft>
          </a:pPr>
          <a:r>
            <a:rPr lang="en-US" sz="4000" kern="1200" dirty="0" smtClean="0"/>
            <a:t>Oil Price rises</a:t>
          </a:r>
          <a:endParaRPr lang="en-US" sz="4000" kern="1200" dirty="0"/>
        </a:p>
      </dsp:txBody>
      <dsp:txXfrm>
        <a:off x="4361687" y="0"/>
        <a:ext cx="2633472" cy="2080260"/>
      </dsp:txXfrm>
    </dsp:sp>
    <dsp:sp modelId="{C8C87657-108C-0E4A-9771-B4848BBE7B99}">
      <dsp:nvSpPr>
        <dsp:cNvPr id="0" name=""/>
        <dsp:cNvSpPr/>
      </dsp:nvSpPr>
      <dsp:spPr>
        <a:xfrm>
          <a:off x="4773168" y="2724150"/>
          <a:ext cx="2468880" cy="1981200"/>
        </a:xfrm>
        <a:prstGeom prst="upArrow">
          <a:avLst/>
        </a:prstGeom>
        <a:gradFill rotWithShape="0">
          <a:gsLst>
            <a:gs pos="0">
              <a:schemeClr val="accent1">
                <a:hueOff val="0"/>
                <a:satOff val="0"/>
                <a:lumOff val="0"/>
                <a:alphaOff val="0"/>
                <a:shade val="30000"/>
                <a:satMod val="100000"/>
              </a:schemeClr>
            </a:gs>
            <a:gs pos="80000">
              <a:schemeClr val="accent1">
                <a:hueOff val="0"/>
                <a:satOff val="0"/>
                <a:lumOff val="0"/>
                <a:alphaOff val="0"/>
                <a:shade val="90000"/>
                <a:satMod val="100000"/>
              </a:schemeClr>
            </a:gs>
            <a:gs pos="100000">
              <a:schemeClr val="accent1">
                <a:hueOff val="0"/>
                <a:satOff val="0"/>
                <a:lumOff val="0"/>
                <a:alphaOff val="0"/>
                <a:tint val="90000"/>
                <a:shade val="100000"/>
                <a:satMod val="150000"/>
              </a:schemeClr>
            </a:gs>
          </a:gsLst>
          <a:lin ang="16200000" scaled="0"/>
        </a:gradFill>
        <a:ln>
          <a:noFill/>
        </a:ln>
        <a:effectLst>
          <a:outerShdw blurRad="228600" dist="38100" dir="5400000" sx="104000" sy="104000" algn="ctr" rotWithShape="0">
            <a:srgbClr val="000000">
              <a:alpha val="80000"/>
            </a:srgbClr>
          </a:outerShdw>
        </a:effectLst>
      </dsp:spPr>
      <dsp:style>
        <a:lnRef idx="0">
          <a:scrgbClr r="0" g="0" b="0"/>
        </a:lnRef>
        <a:fillRef idx="3">
          <a:scrgbClr r="0" g="0" b="0"/>
        </a:fillRef>
        <a:effectRef idx="2">
          <a:scrgbClr r="0" g="0" b="0"/>
        </a:effectRef>
        <a:fontRef idx="minor">
          <a:schemeClr val="lt1"/>
        </a:fontRef>
      </dsp:style>
    </dsp:sp>
    <dsp:sp modelId="{D02EFD85-7BEF-8D4B-BC2C-A02A13EEB147}">
      <dsp:nvSpPr>
        <dsp:cNvPr id="0" name=""/>
        <dsp:cNvSpPr/>
      </dsp:nvSpPr>
      <dsp:spPr>
        <a:xfrm>
          <a:off x="1234440" y="2872740"/>
          <a:ext cx="2633472" cy="20802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4480" tIns="284480" rIns="284480" bIns="284480" numCol="1" spcCol="1270" anchor="ctr" anchorCtr="0">
          <a:noAutofit/>
        </a:bodyPr>
        <a:lstStyle/>
        <a:p>
          <a:pPr lvl="0" algn="ctr" defTabSz="1778000">
            <a:lnSpc>
              <a:spcPct val="90000"/>
            </a:lnSpc>
            <a:spcBef>
              <a:spcPct val="0"/>
            </a:spcBef>
            <a:spcAft>
              <a:spcPct val="35000"/>
            </a:spcAft>
          </a:pPr>
          <a:r>
            <a:rPr lang="en-US" sz="4000" kern="1200" dirty="0" smtClean="0"/>
            <a:t>Other prices fall</a:t>
          </a:r>
          <a:endParaRPr lang="en-US" sz="4000" kern="1200" dirty="0"/>
        </a:p>
      </dsp:txBody>
      <dsp:txXfrm>
        <a:off x="1234440" y="2872740"/>
        <a:ext cx="2633472" cy="20802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4D636A-3029-6D40-8FB4-DB2956BDE656}">
      <dsp:nvSpPr>
        <dsp:cNvPr id="0" name=""/>
        <dsp:cNvSpPr/>
      </dsp:nvSpPr>
      <dsp:spPr>
        <a:xfrm>
          <a:off x="0" y="2524479"/>
          <a:ext cx="8001000" cy="814714"/>
        </a:xfrm>
        <a:prstGeom prst="notchedRightArrow">
          <a:avLst/>
        </a:prstGeom>
        <a:solidFill>
          <a:schemeClr val="accent1">
            <a:tint val="40000"/>
            <a:hueOff val="0"/>
            <a:satOff val="0"/>
            <a:lumOff val="0"/>
            <a:alphaOff val="0"/>
          </a:schemeClr>
        </a:solidFill>
        <a:ln>
          <a:noFill/>
        </a:ln>
        <a:effectLst>
          <a:outerShdw blurRad="228600" dist="38100" dir="5400000" sx="104000" sy="104000" algn="ctr" rotWithShape="0">
            <a:srgbClr val="000000">
              <a:alpha val="80000"/>
            </a:srgbClr>
          </a:outerShdw>
        </a:effectLst>
      </dsp:spPr>
      <dsp:style>
        <a:lnRef idx="0">
          <a:scrgbClr r="0" g="0" b="0"/>
        </a:lnRef>
        <a:fillRef idx="1">
          <a:scrgbClr r="0" g="0" b="0"/>
        </a:fillRef>
        <a:effectRef idx="2">
          <a:scrgbClr r="0" g="0" b="0"/>
        </a:effectRef>
        <a:fontRef idx="minor"/>
      </dsp:style>
    </dsp:sp>
    <dsp:sp modelId="{2AB04687-1F5C-CA41-A1E9-0174FC4DF149}">
      <dsp:nvSpPr>
        <dsp:cNvPr id="0" name=""/>
        <dsp:cNvSpPr/>
      </dsp:nvSpPr>
      <dsp:spPr>
        <a:xfrm>
          <a:off x="0" y="872214"/>
          <a:ext cx="2320602" cy="1325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lvl="0" algn="ctr" defTabSz="800100">
            <a:lnSpc>
              <a:spcPct val="90000"/>
            </a:lnSpc>
            <a:spcBef>
              <a:spcPct val="0"/>
            </a:spcBef>
            <a:spcAft>
              <a:spcPct val="35000"/>
            </a:spcAft>
          </a:pPr>
          <a:r>
            <a:rPr lang="en-US" sz="1800" kern="1200" dirty="0" smtClean="0">
              <a:solidFill>
                <a:schemeClr val="accent2">
                  <a:lumMod val="20000"/>
                  <a:lumOff val="80000"/>
                </a:schemeClr>
              </a:solidFill>
            </a:rPr>
            <a:t>Producers can’t fill orders without bidding up resource prices</a:t>
          </a:r>
          <a:endParaRPr lang="en-US" sz="1800" kern="1200" dirty="0">
            <a:solidFill>
              <a:schemeClr val="accent2">
                <a:lumMod val="20000"/>
                <a:lumOff val="80000"/>
              </a:schemeClr>
            </a:solidFill>
          </a:endParaRPr>
        </a:p>
      </dsp:txBody>
      <dsp:txXfrm>
        <a:off x="0" y="872214"/>
        <a:ext cx="2320602" cy="1325275"/>
      </dsp:txXfrm>
    </dsp:sp>
    <dsp:sp modelId="{74633245-7C77-9548-BC8A-CB31CD058508}">
      <dsp:nvSpPr>
        <dsp:cNvPr id="0" name=""/>
        <dsp:cNvSpPr/>
      </dsp:nvSpPr>
      <dsp:spPr>
        <a:xfrm>
          <a:off x="790074" y="2587837"/>
          <a:ext cx="547927" cy="581455"/>
        </a:xfrm>
        <a:prstGeom prst="ellipse">
          <a:avLst/>
        </a:prstGeom>
        <a:gradFill rotWithShape="0">
          <a:gsLst>
            <a:gs pos="0">
              <a:schemeClr val="accent1">
                <a:hueOff val="0"/>
                <a:satOff val="0"/>
                <a:lumOff val="0"/>
                <a:alphaOff val="0"/>
                <a:shade val="30000"/>
                <a:satMod val="100000"/>
              </a:schemeClr>
            </a:gs>
            <a:gs pos="80000">
              <a:schemeClr val="accent1">
                <a:hueOff val="0"/>
                <a:satOff val="0"/>
                <a:lumOff val="0"/>
                <a:alphaOff val="0"/>
                <a:shade val="90000"/>
                <a:satMod val="100000"/>
              </a:schemeClr>
            </a:gs>
            <a:gs pos="100000">
              <a:schemeClr val="accent1">
                <a:hueOff val="0"/>
                <a:satOff val="0"/>
                <a:lumOff val="0"/>
                <a:alphaOff val="0"/>
                <a:tint val="90000"/>
                <a:shade val="100000"/>
                <a:satMod val="150000"/>
              </a:schemeClr>
            </a:gs>
          </a:gsLst>
          <a:lin ang="16200000" scaled="0"/>
        </a:gradFill>
        <a:ln>
          <a:noFill/>
        </a:ln>
        <a:effectLst>
          <a:outerShdw blurRad="317500" dist="381000" dir="5400000" sx="90000" sy="20000" rotWithShape="0">
            <a:srgbClr val="000000">
              <a:alpha val="40000"/>
            </a:srgbClr>
          </a:outerShdw>
        </a:effectLst>
        <a:scene3d>
          <a:camera prst="orthographicFront">
            <a:rot lat="0" lon="0" rev="0"/>
          </a:camera>
          <a:lightRig rig="balanced" dir="t"/>
        </a:scene3d>
        <a:sp3d prstMaterial="metal">
          <a:bevelT w="25400" h="25400"/>
        </a:sp3d>
      </dsp:spPr>
      <dsp:style>
        <a:lnRef idx="0">
          <a:scrgbClr r="0" g="0" b="0"/>
        </a:lnRef>
        <a:fillRef idx="3">
          <a:scrgbClr r="0" g="0" b="0"/>
        </a:fillRef>
        <a:effectRef idx="3">
          <a:scrgbClr r="0" g="0" b="0"/>
        </a:effectRef>
        <a:fontRef idx="minor">
          <a:schemeClr val="lt1"/>
        </a:fontRef>
      </dsp:style>
    </dsp:sp>
    <dsp:sp modelId="{8F55A59F-018B-BD4B-90BE-E84C2C24782E}">
      <dsp:nvSpPr>
        <dsp:cNvPr id="0" name=""/>
        <dsp:cNvSpPr/>
      </dsp:nvSpPr>
      <dsp:spPr>
        <a:xfrm>
          <a:off x="2497305" y="854482"/>
          <a:ext cx="2320602" cy="13430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lvl="0" algn="ctr" defTabSz="800100">
            <a:lnSpc>
              <a:spcPct val="90000"/>
            </a:lnSpc>
            <a:spcBef>
              <a:spcPct val="0"/>
            </a:spcBef>
            <a:spcAft>
              <a:spcPct val="35000"/>
            </a:spcAft>
          </a:pPr>
          <a:r>
            <a:rPr lang="en-US" sz="1800" kern="1200" dirty="0" smtClean="0">
              <a:solidFill>
                <a:schemeClr val="accent2">
                  <a:lumMod val="20000"/>
                  <a:lumOff val="80000"/>
                </a:schemeClr>
              </a:solidFill>
            </a:rPr>
            <a:t>Wholesaler sends orders to producer</a:t>
          </a:r>
          <a:endParaRPr lang="en-US" sz="1800" kern="1200" dirty="0">
            <a:solidFill>
              <a:schemeClr val="accent2">
                <a:lumMod val="20000"/>
                <a:lumOff val="80000"/>
              </a:schemeClr>
            </a:solidFill>
          </a:endParaRPr>
        </a:p>
      </dsp:txBody>
      <dsp:txXfrm>
        <a:off x="2497305" y="854482"/>
        <a:ext cx="2320602" cy="1343012"/>
      </dsp:txXfrm>
    </dsp:sp>
    <dsp:sp modelId="{899AE1AD-AB75-0D47-BBAC-CFEF5EC01626}">
      <dsp:nvSpPr>
        <dsp:cNvPr id="0" name=""/>
        <dsp:cNvSpPr/>
      </dsp:nvSpPr>
      <dsp:spPr>
        <a:xfrm>
          <a:off x="3130032" y="2496899"/>
          <a:ext cx="870468" cy="874266"/>
        </a:xfrm>
        <a:prstGeom prst="ellipse">
          <a:avLst/>
        </a:prstGeom>
        <a:gradFill rotWithShape="0">
          <a:gsLst>
            <a:gs pos="0">
              <a:schemeClr val="accent1">
                <a:hueOff val="0"/>
                <a:satOff val="0"/>
                <a:lumOff val="0"/>
                <a:alphaOff val="0"/>
                <a:shade val="30000"/>
                <a:satMod val="100000"/>
              </a:schemeClr>
            </a:gs>
            <a:gs pos="80000">
              <a:schemeClr val="accent1">
                <a:hueOff val="0"/>
                <a:satOff val="0"/>
                <a:lumOff val="0"/>
                <a:alphaOff val="0"/>
                <a:shade val="90000"/>
                <a:satMod val="100000"/>
              </a:schemeClr>
            </a:gs>
            <a:gs pos="100000">
              <a:schemeClr val="accent1">
                <a:hueOff val="0"/>
                <a:satOff val="0"/>
                <a:lumOff val="0"/>
                <a:alphaOff val="0"/>
                <a:tint val="90000"/>
                <a:shade val="100000"/>
                <a:satMod val="150000"/>
              </a:schemeClr>
            </a:gs>
          </a:gsLst>
          <a:lin ang="16200000" scaled="0"/>
        </a:gradFill>
        <a:ln>
          <a:noFill/>
        </a:ln>
        <a:effectLst>
          <a:outerShdw blurRad="317500" dist="381000" dir="5400000" sx="90000" sy="20000" rotWithShape="0">
            <a:srgbClr val="000000">
              <a:alpha val="40000"/>
            </a:srgbClr>
          </a:outerShdw>
        </a:effectLst>
        <a:scene3d>
          <a:camera prst="orthographicFront">
            <a:rot lat="0" lon="0" rev="0"/>
          </a:camera>
          <a:lightRig rig="balanced" dir="t"/>
        </a:scene3d>
        <a:sp3d prstMaterial="metal">
          <a:bevelT w="25400" h="25400"/>
        </a:sp3d>
      </dsp:spPr>
      <dsp:style>
        <a:lnRef idx="0">
          <a:scrgbClr r="0" g="0" b="0"/>
        </a:lnRef>
        <a:fillRef idx="3">
          <a:scrgbClr r="0" g="0" b="0"/>
        </a:fillRef>
        <a:effectRef idx="3">
          <a:scrgbClr r="0" g="0" b="0"/>
        </a:effectRef>
        <a:fontRef idx="minor">
          <a:schemeClr val="lt1"/>
        </a:fontRef>
      </dsp:style>
    </dsp:sp>
    <dsp:sp modelId="{F3262D9D-31C6-6342-BF98-6C4985CF681F}">
      <dsp:nvSpPr>
        <dsp:cNvPr id="0" name=""/>
        <dsp:cNvSpPr/>
      </dsp:nvSpPr>
      <dsp:spPr>
        <a:xfrm>
          <a:off x="5029198" y="0"/>
          <a:ext cx="2320602" cy="18192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lvl="0" algn="ctr" defTabSz="800100">
            <a:lnSpc>
              <a:spcPct val="90000"/>
            </a:lnSpc>
            <a:spcBef>
              <a:spcPct val="0"/>
            </a:spcBef>
            <a:spcAft>
              <a:spcPct val="35000"/>
            </a:spcAft>
          </a:pPr>
          <a:r>
            <a:rPr lang="en-US" sz="1800" kern="1200" dirty="0" smtClean="0">
              <a:solidFill>
                <a:schemeClr val="accent2">
                  <a:lumMod val="20000"/>
                  <a:lumOff val="80000"/>
                </a:schemeClr>
              </a:solidFill>
            </a:rPr>
            <a:t>Retailer sends orders to wholesale</a:t>
          </a:r>
          <a:endParaRPr lang="en-US" sz="1800" kern="1200" dirty="0">
            <a:solidFill>
              <a:schemeClr val="accent2">
                <a:lumMod val="20000"/>
                <a:lumOff val="80000"/>
              </a:schemeClr>
            </a:solidFill>
          </a:endParaRPr>
        </a:p>
      </dsp:txBody>
      <dsp:txXfrm>
        <a:off x="5029198" y="0"/>
        <a:ext cx="2320602" cy="1819208"/>
      </dsp:txXfrm>
    </dsp:sp>
    <dsp:sp modelId="{E8833A59-CEFC-4C4E-832D-0DAEF72AED38}">
      <dsp:nvSpPr>
        <dsp:cNvPr id="0" name=""/>
        <dsp:cNvSpPr/>
      </dsp:nvSpPr>
      <dsp:spPr>
        <a:xfrm>
          <a:off x="5576681" y="2339811"/>
          <a:ext cx="1433718" cy="1272918"/>
        </a:xfrm>
        <a:prstGeom prst="ellipse">
          <a:avLst/>
        </a:prstGeom>
        <a:gradFill rotWithShape="0">
          <a:gsLst>
            <a:gs pos="0">
              <a:schemeClr val="accent1">
                <a:hueOff val="0"/>
                <a:satOff val="0"/>
                <a:lumOff val="0"/>
                <a:alphaOff val="0"/>
                <a:shade val="30000"/>
                <a:satMod val="100000"/>
              </a:schemeClr>
            </a:gs>
            <a:gs pos="80000">
              <a:schemeClr val="accent1">
                <a:hueOff val="0"/>
                <a:satOff val="0"/>
                <a:lumOff val="0"/>
                <a:alphaOff val="0"/>
                <a:shade val="90000"/>
                <a:satMod val="100000"/>
              </a:schemeClr>
            </a:gs>
            <a:gs pos="100000">
              <a:schemeClr val="accent1">
                <a:hueOff val="0"/>
                <a:satOff val="0"/>
                <a:lumOff val="0"/>
                <a:alphaOff val="0"/>
                <a:tint val="90000"/>
                <a:shade val="100000"/>
                <a:satMod val="150000"/>
              </a:schemeClr>
            </a:gs>
          </a:gsLst>
          <a:lin ang="16200000" scaled="0"/>
        </a:gradFill>
        <a:ln>
          <a:noFill/>
        </a:ln>
        <a:effectLst>
          <a:outerShdw blurRad="317500" dist="381000" dir="5400000" sx="90000" sy="20000" rotWithShape="0">
            <a:srgbClr val="000000">
              <a:alpha val="40000"/>
            </a:srgbClr>
          </a:outerShdw>
        </a:effectLst>
        <a:scene3d>
          <a:camera prst="orthographicFront">
            <a:rot lat="0" lon="0" rev="0"/>
          </a:camera>
          <a:lightRig rig="balanced" dir="t"/>
        </a:scene3d>
        <a:sp3d prstMaterial="metal">
          <a:bevelT w="25400" h="25400"/>
        </a:sp3d>
      </dsp:spPr>
      <dsp:style>
        <a:lnRef idx="0">
          <a:scrgbClr r="0" g="0" b="0"/>
        </a:lnRef>
        <a:fillRef idx="3">
          <a:scrgbClr r="0" g="0" b="0"/>
        </a:fillRef>
        <a:effectRef idx="3">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F868C0-E441-9147-8FFE-C2113494AABD}">
      <dsp:nvSpPr>
        <dsp:cNvPr id="0" name=""/>
        <dsp:cNvSpPr/>
      </dsp:nvSpPr>
      <dsp:spPr>
        <a:xfrm>
          <a:off x="2822025" y="71684"/>
          <a:ext cx="1935323" cy="1935323"/>
        </a:xfrm>
        <a:prstGeom prst="ellipse">
          <a:avLst/>
        </a:prstGeom>
        <a:gradFill rotWithShape="0">
          <a:gsLst>
            <a:gs pos="0">
              <a:schemeClr val="accent1">
                <a:hueOff val="0"/>
                <a:satOff val="0"/>
                <a:lumOff val="0"/>
                <a:alphaOff val="0"/>
                <a:shade val="30000"/>
                <a:satMod val="100000"/>
              </a:schemeClr>
            </a:gs>
            <a:gs pos="80000">
              <a:schemeClr val="accent1">
                <a:hueOff val="0"/>
                <a:satOff val="0"/>
                <a:lumOff val="0"/>
                <a:alphaOff val="0"/>
                <a:shade val="90000"/>
                <a:satMod val="100000"/>
              </a:schemeClr>
            </a:gs>
            <a:gs pos="100000">
              <a:schemeClr val="accent1">
                <a:hueOff val="0"/>
                <a:satOff val="0"/>
                <a:lumOff val="0"/>
                <a:alphaOff val="0"/>
                <a:tint val="90000"/>
                <a:shade val="100000"/>
                <a:satMod val="150000"/>
              </a:schemeClr>
            </a:gs>
          </a:gsLst>
          <a:lin ang="16200000" scaled="0"/>
        </a:gradFill>
        <a:ln>
          <a:noFill/>
        </a:ln>
        <a:effectLst>
          <a:outerShdw blurRad="228600" dist="38100" dir="5400000" sx="104000" sy="104000" algn="ctr" rotWithShape="0">
            <a:srgbClr val="000000">
              <a:alpha val="8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r>
            <a:rPr lang="en-US" sz="6500" kern="1200" dirty="0" smtClean="0"/>
            <a:t>A</a:t>
          </a:r>
          <a:endParaRPr lang="en-US" sz="6500" kern="1200" dirty="0"/>
        </a:p>
      </dsp:txBody>
      <dsp:txXfrm>
        <a:off x="3105446" y="355105"/>
        <a:ext cx="1368481" cy="1368481"/>
      </dsp:txXfrm>
    </dsp:sp>
    <dsp:sp modelId="{15ABAB88-68D2-534A-8DD0-B062B4E10458}">
      <dsp:nvSpPr>
        <dsp:cNvPr id="0" name=""/>
        <dsp:cNvSpPr/>
      </dsp:nvSpPr>
      <dsp:spPr>
        <a:xfrm rot="2051760">
          <a:off x="4723898" y="1524559"/>
          <a:ext cx="520989" cy="653171"/>
        </a:xfrm>
        <a:prstGeom prst="rightArrow">
          <a:avLst>
            <a:gd name="adj1" fmla="val 60000"/>
            <a:gd name="adj2" fmla="val 50000"/>
          </a:avLst>
        </a:prstGeom>
        <a:gradFill rotWithShape="0">
          <a:gsLst>
            <a:gs pos="0">
              <a:schemeClr val="accent1">
                <a:tint val="60000"/>
                <a:hueOff val="0"/>
                <a:satOff val="0"/>
                <a:lumOff val="0"/>
                <a:alphaOff val="0"/>
                <a:shade val="30000"/>
                <a:satMod val="100000"/>
              </a:schemeClr>
            </a:gs>
            <a:gs pos="80000">
              <a:schemeClr val="accent1">
                <a:tint val="60000"/>
                <a:hueOff val="0"/>
                <a:satOff val="0"/>
                <a:lumOff val="0"/>
                <a:alphaOff val="0"/>
                <a:shade val="90000"/>
                <a:satMod val="100000"/>
              </a:schemeClr>
            </a:gs>
            <a:gs pos="100000">
              <a:schemeClr val="accent1">
                <a:tint val="60000"/>
                <a:hueOff val="0"/>
                <a:satOff val="0"/>
                <a:lumOff val="0"/>
                <a:alphaOff val="0"/>
                <a:tint val="90000"/>
                <a:shade val="100000"/>
                <a:satMod val="150000"/>
              </a:schemeClr>
            </a:gs>
          </a:gsLst>
          <a:lin ang="16200000" scaled="0"/>
        </a:gradFill>
        <a:ln>
          <a:noFill/>
        </a:ln>
        <a:effectLst>
          <a:outerShdw blurRad="228600" dist="38100" dir="5400000" sx="104000" sy="104000" algn="ctr" rotWithShape="0">
            <a:srgbClr val="000000">
              <a:alpha val="8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n-US" sz="2800" kern="1200" dirty="0"/>
        </a:p>
      </dsp:txBody>
      <dsp:txXfrm>
        <a:off x="4737408" y="1611272"/>
        <a:ext cx="364692" cy="391903"/>
      </dsp:txXfrm>
    </dsp:sp>
    <dsp:sp modelId="{44EBE879-B929-7747-A62D-02D515A97550}">
      <dsp:nvSpPr>
        <dsp:cNvPr id="0" name=""/>
        <dsp:cNvSpPr/>
      </dsp:nvSpPr>
      <dsp:spPr>
        <a:xfrm>
          <a:off x="5235828" y="1711856"/>
          <a:ext cx="1935323" cy="1935323"/>
        </a:xfrm>
        <a:prstGeom prst="ellipse">
          <a:avLst/>
        </a:prstGeom>
        <a:gradFill rotWithShape="0">
          <a:gsLst>
            <a:gs pos="0">
              <a:schemeClr val="accent1">
                <a:hueOff val="0"/>
                <a:satOff val="0"/>
                <a:lumOff val="0"/>
                <a:alphaOff val="0"/>
                <a:shade val="30000"/>
                <a:satMod val="100000"/>
              </a:schemeClr>
            </a:gs>
            <a:gs pos="80000">
              <a:schemeClr val="accent1">
                <a:hueOff val="0"/>
                <a:satOff val="0"/>
                <a:lumOff val="0"/>
                <a:alphaOff val="0"/>
                <a:shade val="90000"/>
                <a:satMod val="100000"/>
              </a:schemeClr>
            </a:gs>
            <a:gs pos="100000">
              <a:schemeClr val="accent1">
                <a:hueOff val="0"/>
                <a:satOff val="0"/>
                <a:lumOff val="0"/>
                <a:alphaOff val="0"/>
                <a:tint val="90000"/>
                <a:shade val="100000"/>
                <a:satMod val="150000"/>
              </a:schemeClr>
            </a:gs>
          </a:gsLst>
          <a:lin ang="16200000" scaled="0"/>
        </a:gradFill>
        <a:ln>
          <a:noFill/>
        </a:ln>
        <a:effectLst>
          <a:outerShdw blurRad="228600" dist="38100" dir="5400000" sx="104000" sy="104000" algn="ctr" rotWithShape="0">
            <a:srgbClr val="000000">
              <a:alpha val="8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r>
            <a:rPr lang="en-US" sz="6500" kern="1200" dirty="0" smtClean="0"/>
            <a:t>B</a:t>
          </a:r>
          <a:endParaRPr lang="en-US" sz="6500" kern="1200" dirty="0"/>
        </a:p>
      </dsp:txBody>
      <dsp:txXfrm>
        <a:off x="5519249" y="1995277"/>
        <a:ext cx="1368481" cy="1368481"/>
      </dsp:txXfrm>
    </dsp:sp>
    <dsp:sp modelId="{F57E1A85-4CBE-0844-B68F-A3438527A021}">
      <dsp:nvSpPr>
        <dsp:cNvPr id="0" name=""/>
        <dsp:cNvSpPr/>
      </dsp:nvSpPr>
      <dsp:spPr>
        <a:xfrm rot="6480000">
          <a:off x="5499508" y="3723471"/>
          <a:ext cx="517332" cy="653171"/>
        </a:xfrm>
        <a:prstGeom prst="rightArrow">
          <a:avLst>
            <a:gd name="adj1" fmla="val 60000"/>
            <a:gd name="adj2" fmla="val 50000"/>
          </a:avLst>
        </a:prstGeom>
        <a:gradFill rotWithShape="0">
          <a:gsLst>
            <a:gs pos="0">
              <a:schemeClr val="accent1">
                <a:tint val="60000"/>
                <a:hueOff val="0"/>
                <a:satOff val="0"/>
                <a:lumOff val="0"/>
                <a:alphaOff val="0"/>
                <a:shade val="30000"/>
                <a:satMod val="100000"/>
              </a:schemeClr>
            </a:gs>
            <a:gs pos="80000">
              <a:schemeClr val="accent1">
                <a:tint val="60000"/>
                <a:hueOff val="0"/>
                <a:satOff val="0"/>
                <a:lumOff val="0"/>
                <a:alphaOff val="0"/>
                <a:shade val="90000"/>
                <a:satMod val="100000"/>
              </a:schemeClr>
            </a:gs>
            <a:gs pos="100000">
              <a:schemeClr val="accent1">
                <a:tint val="60000"/>
                <a:hueOff val="0"/>
                <a:satOff val="0"/>
                <a:lumOff val="0"/>
                <a:alphaOff val="0"/>
                <a:tint val="90000"/>
                <a:shade val="100000"/>
                <a:satMod val="150000"/>
              </a:schemeClr>
            </a:gs>
          </a:gsLst>
          <a:lin ang="16200000" scaled="0"/>
        </a:gradFill>
        <a:ln>
          <a:noFill/>
        </a:ln>
        <a:effectLst>
          <a:outerShdw blurRad="228600" dist="38100" dir="5400000" sx="104000" sy="104000" algn="ctr" rotWithShape="0">
            <a:srgbClr val="000000">
              <a:alpha val="8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n-US" sz="2800" kern="1200" dirty="0"/>
        </a:p>
      </dsp:txBody>
      <dsp:txXfrm rot="10800000">
        <a:off x="5601088" y="3780303"/>
        <a:ext cx="362132" cy="391903"/>
      </dsp:txXfrm>
    </dsp:sp>
    <dsp:sp modelId="{238E64A2-B66B-CF4F-BF0E-400DE1C4F109}">
      <dsp:nvSpPr>
        <dsp:cNvPr id="0" name=""/>
        <dsp:cNvSpPr/>
      </dsp:nvSpPr>
      <dsp:spPr>
        <a:xfrm>
          <a:off x="4336149" y="4480783"/>
          <a:ext cx="1935323" cy="1935323"/>
        </a:xfrm>
        <a:prstGeom prst="ellipse">
          <a:avLst/>
        </a:prstGeom>
        <a:gradFill rotWithShape="0">
          <a:gsLst>
            <a:gs pos="0">
              <a:schemeClr val="accent1">
                <a:hueOff val="0"/>
                <a:satOff val="0"/>
                <a:lumOff val="0"/>
                <a:alphaOff val="0"/>
                <a:shade val="30000"/>
                <a:satMod val="100000"/>
              </a:schemeClr>
            </a:gs>
            <a:gs pos="80000">
              <a:schemeClr val="accent1">
                <a:hueOff val="0"/>
                <a:satOff val="0"/>
                <a:lumOff val="0"/>
                <a:alphaOff val="0"/>
                <a:shade val="90000"/>
                <a:satMod val="100000"/>
              </a:schemeClr>
            </a:gs>
            <a:gs pos="100000">
              <a:schemeClr val="accent1">
                <a:hueOff val="0"/>
                <a:satOff val="0"/>
                <a:lumOff val="0"/>
                <a:alphaOff val="0"/>
                <a:tint val="90000"/>
                <a:shade val="100000"/>
                <a:satMod val="150000"/>
              </a:schemeClr>
            </a:gs>
          </a:gsLst>
          <a:lin ang="16200000" scaled="0"/>
        </a:gradFill>
        <a:ln>
          <a:noFill/>
        </a:ln>
        <a:effectLst>
          <a:outerShdw blurRad="228600" dist="38100" dir="5400000" sx="104000" sy="104000" algn="ctr" rotWithShape="0">
            <a:srgbClr val="000000">
              <a:alpha val="8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r>
            <a:rPr lang="en-US" sz="6500" kern="1200" dirty="0" smtClean="0"/>
            <a:t>C</a:t>
          </a:r>
          <a:endParaRPr lang="en-US" sz="6500" kern="1200" dirty="0"/>
        </a:p>
      </dsp:txBody>
      <dsp:txXfrm>
        <a:off x="4619570" y="4764204"/>
        <a:ext cx="1368481" cy="1368481"/>
      </dsp:txXfrm>
    </dsp:sp>
    <dsp:sp modelId="{A211BF55-994F-0A4E-9510-523884692BE8}">
      <dsp:nvSpPr>
        <dsp:cNvPr id="0" name=""/>
        <dsp:cNvSpPr/>
      </dsp:nvSpPr>
      <dsp:spPr>
        <a:xfrm rot="10800000">
          <a:off x="3604075" y="5121859"/>
          <a:ext cx="517332" cy="653171"/>
        </a:xfrm>
        <a:prstGeom prst="rightArrow">
          <a:avLst>
            <a:gd name="adj1" fmla="val 60000"/>
            <a:gd name="adj2" fmla="val 50000"/>
          </a:avLst>
        </a:prstGeom>
        <a:gradFill rotWithShape="0">
          <a:gsLst>
            <a:gs pos="0">
              <a:schemeClr val="accent1">
                <a:tint val="60000"/>
                <a:hueOff val="0"/>
                <a:satOff val="0"/>
                <a:lumOff val="0"/>
                <a:alphaOff val="0"/>
                <a:shade val="30000"/>
                <a:satMod val="100000"/>
              </a:schemeClr>
            </a:gs>
            <a:gs pos="80000">
              <a:schemeClr val="accent1">
                <a:tint val="60000"/>
                <a:hueOff val="0"/>
                <a:satOff val="0"/>
                <a:lumOff val="0"/>
                <a:alphaOff val="0"/>
                <a:shade val="90000"/>
                <a:satMod val="100000"/>
              </a:schemeClr>
            </a:gs>
            <a:gs pos="100000">
              <a:schemeClr val="accent1">
                <a:tint val="60000"/>
                <a:hueOff val="0"/>
                <a:satOff val="0"/>
                <a:lumOff val="0"/>
                <a:alphaOff val="0"/>
                <a:tint val="90000"/>
                <a:shade val="100000"/>
                <a:satMod val="150000"/>
              </a:schemeClr>
            </a:gs>
          </a:gsLst>
          <a:lin ang="16200000" scaled="0"/>
        </a:gradFill>
        <a:ln>
          <a:noFill/>
        </a:ln>
        <a:effectLst>
          <a:outerShdw blurRad="228600" dist="38100" dir="5400000" sx="104000" sy="104000" algn="ctr" rotWithShape="0">
            <a:srgbClr val="000000">
              <a:alpha val="8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n-US" sz="2800" kern="1200" dirty="0"/>
        </a:p>
      </dsp:txBody>
      <dsp:txXfrm rot="10800000">
        <a:off x="3759275" y="5252493"/>
        <a:ext cx="362132" cy="391903"/>
      </dsp:txXfrm>
    </dsp:sp>
    <dsp:sp modelId="{28E7869D-0D51-944E-AF9F-24013D5C388E}">
      <dsp:nvSpPr>
        <dsp:cNvPr id="0" name=""/>
        <dsp:cNvSpPr/>
      </dsp:nvSpPr>
      <dsp:spPr>
        <a:xfrm>
          <a:off x="1424727" y="4480783"/>
          <a:ext cx="1935323" cy="1935323"/>
        </a:xfrm>
        <a:prstGeom prst="ellipse">
          <a:avLst/>
        </a:prstGeom>
        <a:gradFill rotWithShape="0">
          <a:gsLst>
            <a:gs pos="0">
              <a:schemeClr val="accent1">
                <a:hueOff val="0"/>
                <a:satOff val="0"/>
                <a:lumOff val="0"/>
                <a:alphaOff val="0"/>
                <a:shade val="30000"/>
                <a:satMod val="100000"/>
              </a:schemeClr>
            </a:gs>
            <a:gs pos="80000">
              <a:schemeClr val="accent1">
                <a:hueOff val="0"/>
                <a:satOff val="0"/>
                <a:lumOff val="0"/>
                <a:alphaOff val="0"/>
                <a:shade val="90000"/>
                <a:satMod val="100000"/>
              </a:schemeClr>
            </a:gs>
            <a:gs pos="100000">
              <a:schemeClr val="accent1">
                <a:hueOff val="0"/>
                <a:satOff val="0"/>
                <a:lumOff val="0"/>
                <a:alphaOff val="0"/>
                <a:tint val="90000"/>
                <a:shade val="100000"/>
                <a:satMod val="150000"/>
              </a:schemeClr>
            </a:gs>
          </a:gsLst>
          <a:lin ang="16200000" scaled="0"/>
        </a:gradFill>
        <a:ln>
          <a:noFill/>
        </a:ln>
        <a:effectLst>
          <a:outerShdw blurRad="228600" dist="38100" dir="5400000" sx="104000" sy="104000" algn="ctr" rotWithShape="0">
            <a:srgbClr val="000000">
              <a:alpha val="8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r>
            <a:rPr lang="en-US" sz="6500" kern="1200" dirty="0" smtClean="0"/>
            <a:t>D</a:t>
          </a:r>
          <a:endParaRPr lang="en-US" sz="6500" kern="1200" dirty="0"/>
        </a:p>
      </dsp:txBody>
      <dsp:txXfrm>
        <a:off x="1708148" y="4764204"/>
        <a:ext cx="1368481" cy="1368481"/>
      </dsp:txXfrm>
    </dsp:sp>
    <dsp:sp modelId="{8BEDC17E-10BA-2A45-9558-144ACD3AB990}">
      <dsp:nvSpPr>
        <dsp:cNvPr id="0" name=""/>
        <dsp:cNvSpPr/>
      </dsp:nvSpPr>
      <dsp:spPr>
        <a:xfrm rot="15120000">
          <a:off x="1688407" y="3751320"/>
          <a:ext cx="517332" cy="653171"/>
        </a:xfrm>
        <a:prstGeom prst="rightArrow">
          <a:avLst>
            <a:gd name="adj1" fmla="val 60000"/>
            <a:gd name="adj2" fmla="val 50000"/>
          </a:avLst>
        </a:prstGeom>
        <a:gradFill rotWithShape="0">
          <a:gsLst>
            <a:gs pos="0">
              <a:schemeClr val="accent1">
                <a:tint val="60000"/>
                <a:hueOff val="0"/>
                <a:satOff val="0"/>
                <a:lumOff val="0"/>
                <a:alphaOff val="0"/>
                <a:shade val="30000"/>
                <a:satMod val="100000"/>
              </a:schemeClr>
            </a:gs>
            <a:gs pos="80000">
              <a:schemeClr val="accent1">
                <a:tint val="60000"/>
                <a:hueOff val="0"/>
                <a:satOff val="0"/>
                <a:lumOff val="0"/>
                <a:alphaOff val="0"/>
                <a:shade val="90000"/>
                <a:satMod val="100000"/>
              </a:schemeClr>
            </a:gs>
            <a:gs pos="100000">
              <a:schemeClr val="accent1">
                <a:tint val="60000"/>
                <a:hueOff val="0"/>
                <a:satOff val="0"/>
                <a:lumOff val="0"/>
                <a:alphaOff val="0"/>
                <a:tint val="90000"/>
                <a:shade val="100000"/>
                <a:satMod val="150000"/>
              </a:schemeClr>
            </a:gs>
          </a:gsLst>
          <a:lin ang="16200000" scaled="0"/>
        </a:gradFill>
        <a:ln>
          <a:noFill/>
        </a:ln>
        <a:effectLst>
          <a:outerShdw blurRad="228600" dist="38100" dir="5400000" sx="104000" sy="104000" algn="ctr" rotWithShape="0">
            <a:srgbClr val="000000">
              <a:alpha val="8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n-US" sz="2800" kern="1200" dirty="0"/>
        </a:p>
      </dsp:txBody>
      <dsp:txXfrm rot="10800000">
        <a:off x="1789987" y="3955756"/>
        <a:ext cx="362132" cy="391903"/>
      </dsp:txXfrm>
    </dsp:sp>
    <dsp:sp modelId="{00BF6D3B-B4A9-E648-9FB7-CFBB87881697}">
      <dsp:nvSpPr>
        <dsp:cNvPr id="0" name=""/>
        <dsp:cNvSpPr/>
      </dsp:nvSpPr>
      <dsp:spPr>
        <a:xfrm>
          <a:off x="525048" y="1711856"/>
          <a:ext cx="1935323" cy="1935323"/>
        </a:xfrm>
        <a:prstGeom prst="ellipse">
          <a:avLst/>
        </a:prstGeom>
        <a:gradFill rotWithShape="0">
          <a:gsLst>
            <a:gs pos="0">
              <a:schemeClr val="accent1">
                <a:hueOff val="0"/>
                <a:satOff val="0"/>
                <a:lumOff val="0"/>
                <a:alphaOff val="0"/>
                <a:shade val="30000"/>
                <a:satMod val="100000"/>
              </a:schemeClr>
            </a:gs>
            <a:gs pos="80000">
              <a:schemeClr val="accent1">
                <a:hueOff val="0"/>
                <a:satOff val="0"/>
                <a:lumOff val="0"/>
                <a:alphaOff val="0"/>
                <a:shade val="90000"/>
                <a:satMod val="100000"/>
              </a:schemeClr>
            </a:gs>
            <a:gs pos="100000">
              <a:schemeClr val="accent1">
                <a:hueOff val="0"/>
                <a:satOff val="0"/>
                <a:lumOff val="0"/>
                <a:alphaOff val="0"/>
                <a:tint val="90000"/>
                <a:shade val="100000"/>
                <a:satMod val="150000"/>
              </a:schemeClr>
            </a:gs>
          </a:gsLst>
          <a:lin ang="16200000" scaled="0"/>
        </a:gradFill>
        <a:ln>
          <a:noFill/>
        </a:ln>
        <a:effectLst>
          <a:outerShdw blurRad="228600" dist="38100" dir="5400000" sx="104000" sy="104000" algn="ctr" rotWithShape="0">
            <a:srgbClr val="000000">
              <a:alpha val="8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r>
            <a:rPr lang="en-US" sz="6500" kern="1200" dirty="0" smtClean="0"/>
            <a:t>E</a:t>
          </a:r>
          <a:endParaRPr lang="en-US" sz="6500" kern="1200" dirty="0"/>
        </a:p>
      </dsp:txBody>
      <dsp:txXfrm>
        <a:off x="808469" y="1995277"/>
        <a:ext cx="1368481" cy="1368481"/>
      </dsp:txXfrm>
    </dsp:sp>
    <dsp:sp modelId="{A389E052-9EC5-824F-BE84-86E03972E84B}">
      <dsp:nvSpPr>
        <dsp:cNvPr id="0" name=""/>
        <dsp:cNvSpPr/>
      </dsp:nvSpPr>
      <dsp:spPr>
        <a:xfrm rot="19468261">
          <a:off x="2395278" y="1540579"/>
          <a:ext cx="470181" cy="653171"/>
        </a:xfrm>
        <a:prstGeom prst="rightArrow">
          <a:avLst>
            <a:gd name="adj1" fmla="val 60000"/>
            <a:gd name="adj2" fmla="val 50000"/>
          </a:avLst>
        </a:prstGeom>
        <a:gradFill rotWithShape="0">
          <a:gsLst>
            <a:gs pos="0">
              <a:schemeClr val="accent1">
                <a:tint val="60000"/>
                <a:hueOff val="0"/>
                <a:satOff val="0"/>
                <a:lumOff val="0"/>
                <a:alphaOff val="0"/>
                <a:shade val="30000"/>
                <a:satMod val="100000"/>
              </a:schemeClr>
            </a:gs>
            <a:gs pos="80000">
              <a:schemeClr val="accent1">
                <a:tint val="60000"/>
                <a:hueOff val="0"/>
                <a:satOff val="0"/>
                <a:lumOff val="0"/>
                <a:alphaOff val="0"/>
                <a:shade val="90000"/>
                <a:satMod val="100000"/>
              </a:schemeClr>
            </a:gs>
            <a:gs pos="100000">
              <a:schemeClr val="accent1">
                <a:tint val="60000"/>
                <a:hueOff val="0"/>
                <a:satOff val="0"/>
                <a:lumOff val="0"/>
                <a:alphaOff val="0"/>
                <a:tint val="90000"/>
                <a:shade val="100000"/>
                <a:satMod val="150000"/>
              </a:schemeClr>
            </a:gs>
          </a:gsLst>
          <a:lin ang="16200000" scaled="0"/>
        </a:gradFill>
        <a:ln>
          <a:noFill/>
        </a:ln>
        <a:effectLst>
          <a:outerShdw blurRad="228600" dist="38100" dir="5400000" sx="104000" sy="104000" algn="ctr" rotWithShape="0">
            <a:srgbClr val="000000">
              <a:alpha val="8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n-US" sz="2800" kern="1200" dirty="0"/>
        </a:p>
      </dsp:txBody>
      <dsp:txXfrm>
        <a:off x="2408409" y="1712197"/>
        <a:ext cx="329127" cy="39190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F1B05D-ED5F-A340-B750-6926DF1F85E2}">
      <dsp:nvSpPr>
        <dsp:cNvPr id="0" name=""/>
        <dsp:cNvSpPr/>
      </dsp:nvSpPr>
      <dsp:spPr>
        <a:xfrm>
          <a:off x="827957" y="1367983"/>
          <a:ext cx="2047755" cy="1789996"/>
        </a:xfrm>
        <a:prstGeom prst="rightArrow">
          <a:avLst>
            <a:gd name="adj1" fmla="val 70000"/>
            <a:gd name="adj2" fmla="val 50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5560" tIns="8890" rIns="1778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solidFill>
                <a:srgbClr val="660066"/>
              </a:solidFill>
            </a:rPr>
            <a:t>Barter</a:t>
          </a:r>
          <a:endParaRPr lang="en-US" sz="1400" kern="1200" dirty="0">
            <a:solidFill>
              <a:srgbClr val="660066"/>
            </a:solidFill>
          </a:endParaRPr>
        </a:p>
        <a:p>
          <a:pPr marL="114300" lvl="1" indent="-114300" algn="l" defTabSz="622300">
            <a:lnSpc>
              <a:spcPct val="90000"/>
            </a:lnSpc>
            <a:spcBef>
              <a:spcPct val="0"/>
            </a:spcBef>
            <a:spcAft>
              <a:spcPct val="15000"/>
            </a:spcAft>
            <a:buChar char="••"/>
          </a:pPr>
          <a:r>
            <a:rPr lang="en-US" sz="1400" kern="1200" dirty="0" smtClean="0">
              <a:solidFill>
                <a:srgbClr val="660066"/>
              </a:solidFill>
            </a:rPr>
            <a:t>prices</a:t>
          </a:r>
          <a:endParaRPr lang="en-US" sz="1400" kern="1200" dirty="0">
            <a:solidFill>
              <a:srgbClr val="660066"/>
            </a:solidFill>
          </a:endParaRPr>
        </a:p>
      </dsp:txBody>
      <dsp:txXfrm>
        <a:off x="1339896" y="1636482"/>
        <a:ext cx="998280" cy="1252998"/>
      </dsp:txXfrm>
    </dsp:sp>
    <dsp:sp modelId="{D78B7C6C-F266-964E-B801-C9DB8AD21EB3}">
      <dsp:nvSpPr>
        <dsp:cNvPr id="0" name=""/>
        <dsp:cNvSpPr/>
      </dsp:nvSpPr>
      <dsp:spPr>
        <a:xfrm>
          <a:off x="2967" y="1532029"/>
          <a:ext cx="1341955" cy="1461903"/>
        </a:xfrm>
        <a:prstGeom prst="ellipse">
          <a:avLst/>
        </a:prstGeom>
        <a:gradFill rotWithShape="0">
          <a:gsLst>
            <a:gs pos="0">
              <a:schemeClr val="accent2">
                <a:hueOff val="0"/>
                <a:satOff val="0"/>
                <a:lumOff val="0"/>
                <a:alphaOff val="0"/>
                <a:shade val="30000"/>
                <a:satMod val="100000"/>
              </a:schemeClr>
            </a:gs>
            <a:gs pos="80000">
              <a:schemeClr val="accent2">
                <a:hueOff val="0"/>
                <a:satOff val="0"/>
                <a:lumOff val="0"/>
                <a:alphaOff val="0"/>
                <a:shade val="90000"/>
                <a:satMod val="100000"/>
              </a:schemeClr>
            </a:gs>
            <a:gs pos="100000">
              <a:schemeClr val="accent2">
                <a:hueOff val="0"/>
                <a:satOff val="0"/>
                <a:lumOff val="0"/>
                <a:alphaOff val="0"/>
                <a:tint val="90000"/>
                <a:shade val="100000"/>
                <a:satMod val="150000"/>
              </a:schemeClr>
            </a:gs>
          </a:gsLst>
          <a:lin ang="16200000" scaled="0"/>
        </a:gradFill>
        <a:ln>
          <a:noFill/>
        </a:ln>
        <a:effectLst>
          <a:outerShdw blurRad="228600" dist="38100" dir="5400000" sx="104000" sy="104000" algn="ctr" rotWithShape="0">
            <a:srgbClr val="000000">
              <a:alpha val="8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Commodity Money</a:t>
          </a:r>
          <a:endParaRPr lang="en-US" sz="1400" kern="1200" dirty="0"/>
        </a:p>
      </dsp:txBody>
      <dsp:txXfrm>
        <a:off x="199492" y="1746120"/>
        <a:ext cx="948905" cy="1033721"/>
      </dsp:txXfrm>
    </dsp:sp>
    <dsp:sp modelId="{1D3988D4-C852-E341-934A-ACFD32C3A095}">
      <dsp:nvSpPr>
        <dsp:cNvPr id="0" name=""/>
        <dsp:cNvSpPr/>
      </dsp:nvSpPr>
      <dsp:spPr>
        <a:xfrm>
          <a:off x="3733794" y="1367983"/>
          <a:ext cx="2047755" cy="1789996"/>
        </a:xfrm>
        <a:prstGeom prst="rightArrow">
          <a:avLst>
            <a:gd name="adj1" fmla="val 70000"/>
            <a:gd name="adj2" fmla="val 50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5560" tIns="8890" rIns="17780" bIns="8890" numCol="1" spcCol="1270" anchor="ctr" anchorCtr="0">
          <a:noAutofit/>
        </a:bodyPr>
        <a:lstStyle/>
        <a:p>
          <a:pPr lvl="0" algn="ctr" defTabSz="622300">
            <a:lnSpc>
              <a:spcPct val="90000"/>
            </a:lnSpc>
            <a:spcBef>
              <a:spcPct val="0"/>
            </a:spcBef>
            <a:spcAft>
              <a:spcPct val="35000"/>
            </a:spcAft>
          </a:pPr>
          <a:r>
            <a:rPr lang="en-US" sz="1400" kern="1200" dirty="0" smtClean="0">
              <a:solidFill>
                <a:srgbClr val="000000"/>
              </a:solidFill>
            </a:rPr>
            <a:t>Convertible</a:t>
          </a:r>
        </a:p>
        <a:p>
          <a:pPr lvl="0" algn="ctr" defTabSz="622300">
            <a:lnSpc>
              <a:spcPct val="90000"/>
            </a:lnSpc>
            <a:spcBef>
              <a:spcPct val="0"/>
            </a:spcBef>
            <a:spcAft>
              <a:spcPct val="35000"/>
            </a:spcAft>
          </a:pPr>
          <a:r>
            <a:rPr lang="en-US" sz="1400" kern="1200" dirty="0" smtClean="0">
              <a:solidFill>
                <a:srgbClr val="000000"/>
              </a:solidFill>
            </a:rPr>
            <a:t>certificates</a:t>
          </a:r>
          <a:endParaRPr lang="en-US" sz="1400" kern="1200" dirty="0">
            <a:solidFill>
              <a:srgbClr val="000000"/>
            </a:solidFill>
          </a:endParaRPr>
        </a:p>
      </dsp:txBody>
      <dsp:txXfrm>
        <a:off x="4245733" y="1636482"/>
        <a:ext cx="998280" cy="1252998"/>
      </dsp:txXfrm>
    </dsp:sp>
    <dsp:sp modelId="{97266537-6B7E-254B-8B88-D7E0DF635FBE}">
      <dsp:nvSpPr>
        <dsp:cNvPr id="0" name=""/>
        <dsp:cNvSpPr/>
      </dsp:nvSpPr>
      <dsp:spPr>
        <a:xfrm>
          <a:off x="2831778" y="1694258"/>
          <a:ext cx="1283021" cy="1137446"/>
        </a:xfrm>
        <a:prstGeom prst="ellipse">
          <a:avLst/>
        </a:prstGeom>
        <a:gradFill rotWithShape="0">
          <a:gsLst>
            <a:gs pos="0">
              <a:schemeClr val="accent3">
                <a:hueOff val="0"/>
                <a:satOff val="0"/>
                <a:lumOff val="0"/>
                <a:alphaOff val="0"/>
                <a:shade val="30000"/>
                <a:satMod val="100000"/>
              </a:schemeClr>
            </a:gs>
            <a:gs pos="80000">
              <a:schemeClr val="accent3">
                <a:hueOff val="0"/>
                <a:satOff val="0"/>
                <a:lumOff val="0"/>
                <a:alphaOff val="0"/>
                <a:shade val="90000"/>
                <a:satMod val="100000"/>
              </a:schemeClr>
            </a:gs>
            <a:gs pos="100000">
              <a:schemeClr val="accent3">
                <a:hueOff val="0"/>
                <a:satOff val="0"/>
                <a:lumOff val="0"/>
                <a:alphaOff val="0"/>
                <a:tint val="90000"/>
                <a:shade val="100000"/>
                <a:satMod val="150000"/>
              </a:schemeClr>
            </a:gs>
          </a:gsLst>
          <a:lin ang="16200000" scaled="0"/>
        </a:gradFill>
        <a:ln>
          <a:noFill/>
        </a:ln>
        <a:effectLst>
          <a:outerShdw blurRad="228600" dist="38100" dir="5400000" sx="104000" sy="104000" algn="ctr" rotWithShape="0">
            <a:srgbClr val="000000">
              <a:alpha val="8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Substitute Money</a:t>
          </a:r>
          <a:endParaRPr lang="en-US" sz="1400" kern="1200" dirty="0"/>
        </a:p>
      </dsp:txBody>
      <dsp:txXfrm>
        <a:off x="3019672" y="1860833"/>
        <a:ext cx="907233" cy="804296"/>
      </dsp:txXfrm>
    </dsp:sp>
    <dsp:sp modelId="{9A1A9A39-84E8-D340-A0C4-E78C1F78334B}">
      <dsp:nvSpPr>
        <dsp:cNvPr id="0" name=""/>
        <dsp:cNvSpPr/>
      </dsp:nvSpPr>
      <dsp:spPr>
        <a:xfrm>
          <a:off x="6178876" y="1367983"/>
          <a:ext cx="2047755" cy="1789996"/>
        </a:xfrm>
        <a:prstGeom prst="rightArrow">
          <a:avLst>
            <a:gd name="adj1" fmla="val 70000"/>
            <a:gd name="adj2" fmla="val 50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5560" tIns="8890" rIns="1778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solidFill>
                <a:srgbClr val="000000"/>
              </a:solidFill>
            </a:rPr>
            <a:t>Revertible</a:t>
          </a:r>
          <a:endParaRPr lang="en-US" sz="1400" kern="1200" dirty="0">
            <a:solidFill>
              <a:srgbClr val="000000"/>
            </a:solidFill>
          </a:endParaRPr>
        </a:p>
        <a:p>
          <a:pPr marL="114300" lvl="1" indent="-114300" algn="l" defTabSz="622300">
            <a:lnSpc>
              <a:spcPct val="90000"/>
            </a:lnSpc>
            <a:spcBef>
              <a:spcPct val="0"/>
            </a:spcBef>
            <a:spcAft>
              <a:spcPct val="15000"/>
            </a:spcAft>
            <a:buChar char="••"/>
          </a:pPr>
          <a:endParaRPr lang="en-US" sz="1400" kern="1200" dirty="0">
            <a:solidFill>
              <a:srgbClr val="000000"/>
            </a:solidFill>
          </a:endParaRPr>
        </a:p>
        <a:p>
          <a:pPr marL="114300" lvl="1" indent="-114300" algn="l" defTabSz="622300">
            <a:lnSpc>
              <a:spcPct val="90000"/>
            </a:lnSpc>
            <a:spcBef>
              <a:spcPct val="0"/>
            </a:spcBef>
            <a:spcAft>
              <a:spcPct val="15000"/>
            </a:spcAft>
            <a:buChar char="••"/>
          </a:pPr>
          <a:r>
            <a:rPr lang="en-US" sz="1400" kern="1200" dirty="0" smtClean="0">
              <a:solidFill>
                <a:srgbClr val="000000"/>
              </a:solidFill>
            </a:rPr>
            <a:t>Inconvertible paper</a:t>
          </a:r>
          <a:endParaRPr lang="en-US" sz="1400" kern="1200" dirty="0">
            <a:solidFill>
              <a:srgbClr val="000000"/>
            </a:solidFill>
          </a:endParaRPr>
        </a:p>
      </dsp:txBody>
      <dsp:txXfrm>
        <a:off x="6690815" y="1636482"/>
        <a:ext cx="998280" cy="1252998"/>
      </dsp:txXfrm>
    </dsp:sp>
    <dsp:sp modelId="{48882A15-6D47-A44F-AD63-4A10BCCAE448}">
      <dsp:nvSpPr>
        <dsp:cNvPr id="0" name=""/>
        <dsp:cNvSpPr/>
      </dsp:nvSpPr>
      <dsp:spPr>
        <a:xfrm>
          <a:off x="5666937" y="1751042"/>
          <a:ext cx="1023877" cy="1023877"/>
        </a:xfrm>
        <a:prstGeom prst="ellipse">
          <a:avLst/>
        </a:prstGeom>
        <a:gradFill rotWithShape="0">
          <a:gsLst>
            <a:gs pos="0">
              <a:schemeClr val="accent4">
                <a:hueOff val="0"/>
                <a:satOff val="0"/>
                <a:lumOff val="0"/>
                <a:alphaOff val="0"/>
                <a:shade val="30000"/>
                <a:satMod val="100000"/>
              </a:schemeClr>
            </a:gs>
            <a:gs pos="80000">
              <a:schemeClr val="accent4">
                <a:hueOff val="0"/>
                <a:satOff val="0"/>
                <a:lumOff val="0"/>
                <a:alphaOff val="0"/>
                <a:shade val="90000"/>
                <a:satMod val="100000"/>
              </a:schemeClr>
            </a:gs>
            <a:gs pos="100000">
              <a:schemeClr val="accent4">
                <a:hueOff val="0"/>
                <a:satOff val="0"/>
                <a:lumOff val="0"/>
                <a:alphaOff val="0"/>
                <a:tint val="90000"/>
                <a:shade val="100000"/>
                <a:satMod val="150000"/>
              </a:schemeClr>
            </a:gs>
          </a:gsLst>
          <a:lin ang="16200000" scaled="0"/>
        </a:gradFill>
        <a:ln>
          <a:noFill/>
        </a:ln>
        <a:effectLst>
          <a:outerShdw blurRad="228600" dist="38100" dir="5400000" sx="104000" sy="104000" algn="ctr" rotWithShape="0">
            <a:srgbClr val="000000">
              <a:alpha val="8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Standard money</a:t>
          </a:r>
          <a:endParaRPr lang="en-US" sz="1400" kern="1200" dirty="0"/>
        </a:p>
      </dsp:txBody>
      <dsp:txXfrm>
        <a:off x="5816880" y="1900985"/>
        <a:ext cx="723991" cy="72399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8A3CFE-5EAD-E74B-B2D1-B53E81A42F01}">
      <dsp:nvSpPr>
        <dsp:cNvPr id="0" name=""/>
        <dsp:cNvSpPr/>
      </dsp:nvSpPr>
      <dsp:spPr>
        <a:xfrm>
          <a:off x="363268" y="1025"/>
          <a:ext cx="3046827" cy="1523413"/>
        </a:xfrm>
        <a:prstGeom prst="roundRect">
          <a:avLst>
            <a:gd name="adj" fmla="val 10000"/>
          </a:avLst>
        </a:prstGeom>
        <a:solidFill>
          <a:schemeClr val="accent1">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kern="1200" dirty="0" smtClean="0"/>
            <a:t>All Money Has A Price System</a:t>
          </a:r>
          <a:endParaRPr lang="en-US" sz="2400" kern="1200" dirty="0"/>
        </a:p>
      </dsp:txBody>
      <dsp:txXfrm>
        <a:off x="407887" y="45644"/>
        <a:ext cx="2957589" cy="1434175"/>
      </dsp:txXfrm>
    </dsp:sp>
    <dsp:sp modelId="{E9056BA4-DA72-FF43-8892-DAFB5415F16A}">
      <dsp:nvSpPr>
        <dsp:cNvPr id="0" name=""/>
        <dsp:cNvSpPr/>
      </dsp:nvSpPr>
      <dsp:spPr>
        <a:xfrm>
          <a:off x="667951" y="1524439"/>
          <a:ext cx="304682" cy="1142560"/>
        </a:xfrm>
        <a:custGeom>
          <a:avLst/>
          <a:gdLst/>
          <a:ahLst/>
          <a:cxnLst/>
          <a:rect l="0" t="0" r="0" b="0"/>
          <a:pathLst>
            <a:path>
              <a:moveTo>
                <a:pt x="0" y="0"/>
              </a:moveTo>
              <a:lnTo>
                <a:pt x="0" y="1142560"/>
              </a:lnTo>
              <a:lnTo>
                <a:pt x="304682" y="1142560"/>
              </a:lnTo>
            </a:path>
          </a:pathLst>
        </a:custGeom>
        <a:noFill/>
        <a:ln w="31750" cap="flat" cmpd="sng" algn="ctr">
          <a:solidFill>
            <a:schemeClr val="accent1">
              <a:shade val="60000"/>
              <a:hueOff val="0"/>
              <a:satOff val="0"/>
              <a:lumOff val="0"/>
              <a:alphaOff val="0"/>
            </a:schemeClr>
          </a:solidFill>
          <a:prstDash val="solid"/>
        </a:ln>
        <a:effectLst/>
        <a:sp3d z="-110000"/>
      </dsp:spPr>
      <dsp:style>
        <a:lnRef idx="2">
          <a:scrgbClr r="0" g="0" b="0"/>
        </a:lnRef>
        <a:fillRef idx="0">
          <a:scrgbClr r="0" g="0" b="0"/>
        </a:fillRef>
        <a:effectRef idx="0">
          <a:scrgbClr r="0" g="0" b="0"/>
        </a:effectRef>
        <a:fontRef idx="minor"/>
      </dsp:style>
    </dsp:sp>
    <dsp:sp modelId="{28C8E1EC-EB14-9C41-B5F5-0CCC26F819E4}">
      <dsp:nvSpPr>
        <dsp:cNvPr id="0" name=""/>
        <dsp:cNvSpPr/>
      </dsp:nvSpPr>
      <dsp:spPr>
        <a:xfrm>
          <a:off x="972634" y="1905293"/>
          <a:ext cx="2437462" cy="152341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sp3d z="-161800" extrusionH="10600" prstMaterial="matte">
          <a:bevelT w="90600" h="18600" prst="softRound"/>
          <a:bevelB w="48600" h="8600" prst="relaxedInset"/>
        </a:sp3d>
      </dsp:spPr>
      <dsp:style>
        <a:lnRef idx="1">
          <a:scrgbClr r="0" g="0" b="0"/>
        </a:lnRef>
        <a:fillRef idx="1">
          <a:scrgbClr r="0" g="0" b="0"/>
        </a:fillRef>
        <a:effectRef idx="0">
          <a:scrgbClr r="0" g="0" b="0"/>
        </a:effectRef>
        <a:fontRef idx="minor"/>
      </dsp:style>
      <dsp:txBody>
        <a:bodyPr spcFirstLastPara="0" vert="horz" wrap="square" lIns="66675" tIns="44450" rIns="66675" bIns="44450" numCol="1" spcCol="1270" anchor="ctr" anchorCtr="0">
          <a:noAutofit/>
        </a:bodyPr>
        <a:lstStyle/>
        <a:p>
          <a:pPr lvl="0" algn="ctr" defTabSz="1555750">
            <a:lnSpc>
              <a:spcPct val="90000"/>
            </a:lnSpc>
            <a:spcBef>
              <a:spcPct val="0"/>
            </a:spcBef>
            <a:spcAft>
              <a:spcPct val="35000"/>
            </a:spcAft>
          </a:pPr>
          <a:r>
            <a:rPr lang="en-US" sz="3500" kern="1200" dirty="0" smtClean="0"/>
            <a:t>Commodity Money</a:t>
          </a:r>
          <a:endParaRPr lang="en-US" sz="3500" kern="1200" dirty="0"/>
        </a:p>
      </dsp:txBody>
      <dsp:txXfrm>
        <a:off x="1017253" y="1949912"/>
        <a:ext cx="2348224" cy="1434175"/>
      </dsp:txXfrm>
    </dsp:sp>
    <dsp:sp modelId="{B5E12308-2084-1245-9602-C263C04ABA70}">
      <dsp:nvSpPr>
        <dsp:cNvPr id="0" name=""/>
        <dsp:cNvSpPr/>
      </dsp:nvSpPr>
      <dsp:spPr>
        <a:xfrm>
          <a:off x="667951" y="1524439"/>
          <a:ext cx="304682" cy="3046827"/>
        </a:xfrm>
        <a:custGeom>
          <a:avLst/>
          <a:gdLst/>
          <a:ahLst/>
          <a:cxnLst/>
          <a:rect l="0" t="0" r="0" b="0"/>
          <a:pathLst>
            <a:path>
              <a:moveTo>
                <a:pt x="0" y="0"/>
              </a:moveTo>
              <a:lnTo>
                <a:pt x="0" y="3046827"/>
              </a:lnTo>
              <a:lnTo>
                <a:pt x="304682" y="3046827"/>
              </a:lnTo>
            </a:path>
          </a:pathLst>
        </a:custGeom>
        <a:noFill/>
        <a:ln w="31750" cap="flat" cmpd="sng" algn="ctr">
          <a:solidFill>
            <a:schemeClr val="accent1">
              <a:shade val="60000"/>
              <a:hueOff val="0"/>
              <a:satOff val="0"/>
              <a:lumOff val="0"/>
              <a:alphaOff val="0"/>
            </a:schemeClr>
          </a:solidFill>
          <a:prstDash val="solid"/>
        </a:ln>
        <a:effectLst/>
        <a:sp3d z="-110000"/>
      </dsp:spPr>
      <dsp:style>
        <a:lnRef idx="2">
          <a:scrgbClr r="0" g="0" b="0"/>
        </a:lnRef>
        <a:fillRef idx="0">
          <a:scrgbClr r="0" g="0" b="0"/>
        </a:fillRef>
        <a:effectRef idx="0">
          <a:scrgbClr r="0" g="0" b="0"/>
        </a:effectRef>
        <a:fontRef idx="minor"/>
      </dsp:style>
    </dsp:sp>
    <dsp:sp modelId="{86439B37-D61D-9E4C-A858-9CE4C9C73328}">
      <dsp:nvSpPr>
        <dsp:cNvPr id="0" name=""/>
        <dsp:cNvSpPr/>
      </dsp:nvSpPr>
      <dsp:spPr>
        <a:xfrm>
          <a:off x="972634" y="3809560"/>
          <a:ext cx="2437462" cy="152341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sp3d z="-161800" extrusionH="10600" prstMaterial="matte">
          <a:bevelT w="90600" h="18600" prst="softRound"/>
          <a:bevelB w="48600" h="8600" prst="relaxedInset"/>
        </a:sp3d>
      </dsp:spPr>
      <dsp:style>
        <a:lnRef idx="1">
          <a:scrgbClr r="0" g="0" b="0"/>
        </a:lnRef>
        <a:fillRef idx="1">
          <a:scrgbClr r="0" g="0" b="0"/>
        </a:fillRef>
        <a:effectRef idx="0">
          <a:scrgbClr r="0" g="0" b="0"/>
        </a:effectRef>
        <a:fontRef idx="minor"/>
      </dsp:style>
      <dsp:txBody>
        <a:bodyPr spcFirstLastPara="0" vert="horz" wrap="square" lIns="66675" tIns="44450" rIns="66675" bIns="44450" numCol="1" spcCol="1270" anchor="ctr" anchorCtr="0">
          <a:noAutofit/>
        </a:bodyPr>
        <a:lstStyle/>
        <a:p>
          <a:pPr lvl="0" algn="ctr" defTabSz="1555750">
            <a:lnSpc>
              <a:spcPct val="90000"/>
            </a:lnSpc>
            <a:spcBef>
              <a:spcPct val="0"/>
            </a:spcBef>
            <a:spcAft>
              <a:spcPct val="35000"/>
            </a:spcAft>
          </a:pPr>
          <a:r>
            <a:rPr lang="en-US" sz="3500" kern="1200" dirty="0" smtClean="0"/>
            <a:t>Fiat Money</a:t>
          </a:r>
          <a:endParaRPr lang="en-US" sz="3500" kern="1200" dirty="0"/>
        </a:p>
      </dsp:txBody>
      <dsp:txXfrm>
        <a:off x="1017253" y="3854179"/>
        <a:ext cx="2348224" cy="1434175"/>
      </dsp:txXfrm>
    </dsp:sp>
    <dsp:sp modelId="{D3E9311D-9F01-B142-A3B4-85DD81B4C77A}">
      <dsp:nvSpPr>
        <dsp:cNvPr id="0" name=""/>
        <dsp:cNvSpPr/>
      </dsp:nvSpPr>
      <dsp:spPr>
        <a:xfrm>
          <a:off x="4171803" y="1025"/>
          <a:ext cx="3046827" cy="1523413"/>
        </a:xfrm>
        <a:prstGeom prst="roundRect">
          <a:avLst>
            <a:gd name="adj" fmla="val 10000"/>
          </a:avLst>
        </a:prstGeom>
        <a:solidFill>
          <a:schemeClr val="accent1">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kern="1200" dirty="0" smtClean="0"/>
            <a:t>All Money is a barter medium that frees goods from the barter system</a:t>
          </a:r>
          <a:endParaRPr lang="en-US" sz="2400" kern="1200" dirty="0"/>
        </a:p>
      </dsp:txBody>
      <dsp:txXfrm>
        <a:off x="4216422" y="45644"/>
        <a:ext cx="2957589" cy="1434175"/>
      </dsp:txXfrm>
    </dsp:sp>
    <dsp:sp modelId="{EA25C620-A1F2-0349-88ED-6C449C3F10F2}">
      <dsp:nvSpPr>
        <dsp:cNvPr id="0" name=""/>
        <dsp:cNvSpPr/>
      </dsp:nvSpPr>
      <dsp:spPr>
        <a:xfrm>
          <a:off x="4476486" y="1524439"/>
          <a:ext cx="304682" cy="1142560"/>
        </a:xfrm>
        <a:custGeom>
          <a:avLst/>
          <a:gdLst/>
          <a:ahLst/>
          <a:cxnLst/>
          <a:rect l="0" t="0" r="0" b="0"/>
          <a:pathLst>
            <a:path>
              <a:moveTo>
                <a:pt x="0" y="0"/>
              </a:moveTo>
              <a:lnTo>
                <a:pt x="0" y="1142560"/>
              </a:lnTo>
              <a:lnTo>
                <a:pt x="304682" y="1142560"/>
              </a:lnTo>
            </a:path>
          </a:pathLst>
        </a:custGeom>
        <a:noFill/>
        <a:ln w="31750" cap="flat" cmpd="sng" algn="ctr">
          <a:solidFill>
            <a:schemeClr val="accent1">
              <a:shade val="60000"/>
              <a:hueOff val="0"/>
              <a:satOff val="0"/>
              <a:lumOff val="0"/>
              <a:alphaOff val="0"/>
            </a:schemeClr>
          </a:solidFill>
          <a:prstDash val="solid"/>
        </a:ln>
        <a:effectLst/>
        <a:sp3d z="-110000"/>
      </dsp:spPr>
      <dsp:style>
        <a:lnRef idx="2">
          <a:scrgbClr r="0" g="0" b="0"/>
        </a:lnRef>
        <a:fillRef idx="0">
          <a:scrgbClr r="0" g="0" b="0"/>
        </a:fillRef>
        <a:effectRef idx="0">
          <a:scrgbClr r="0" g="0" b="0"/>
        </a:effectRef>
        <a:fontRef idx="minor"/>
      </dsp:style>
    </dsp:sp>
    <dsp:sp modelId="{496EA83F-C9FF-AA44-9597-110A65C1B4F4}">
      <dsp:nvSpPr>
        <dsp:cNvPr id="0" name=""/>
        <dsp:cNvSpPr/>
      </dsp:nvSpPr>
      <dsp:spPr>
        <a:xfrm>
          <a:off x="4781169" y="1905293"/>
          <a:ext cx="2437462" cy="152341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sp3d z="-161800" extrusionH="10600" prstMaterial="matte">
          <a:bevelT w="90600" h="18600" prst="softRound"/>
          <a:bevelB w="48600" h="8600" prst="relaxedInset"/>
        </a:sp3d>
      </dsp:spPr>
      <dsp:style>
        <a:lnRef idx="1">
          <a:scrgbClr r="0" g="0" b="0"/>
        </a:lnRef>
        <a:fillRef idx="1">
          <a:scrgbClr r="0" g="0" b="0"/>
        </a:fillRef>
        <a:effectRef idx="0">
          <a:scrgbClr r="0" g="0" b="0"/>
        </a:effectRef>
        <a:fontRef idx="minor"/>
      </dsp:style>
      <dsp:txBody>
        <a:bodyPr spcFirstLastPara="0" vert="horz" wrap="square" lIns="66675" tIns="44450" rIns="66675" bIns="44450" numCol="1" spcCol="1270" anchor="ctr" anchorCtr="0">
          <a:noAutofit/>
        </a:bodyPr>
        <a:lstStyle/>
        <a:p>
          <a:pPr lvl="0" algn="ctr" defTabSz="1555750">
            <a:lnSpc>
              <a:spcPct val="90000"/>
            </a:lnSpc>
            <a:spcBef>
              <a:spcPct val="0"/>
            </a:spcBef>
            <a:spcAft>
              <a:spcPct val="35000"/>
            </a:spcAft>
          </a:pPr>
          <a:r>
            <a:rPr lang="en-US" sz="3500" kern="1200" dirty="0" smtClean="0"/>
            <a:t>Commodity Money</a:t>
          </a:r>
          <a:endParaRPr lang="en-US" sz="3500" kern="1200" dirty="0"/>
        </a:p>
      </dsp:txBody>
      <dsp:txXfrm>
        <a:off x="4825788" y="1949912"/>
        <a:ext cx="2348224" cy="1434175"/>
      </dsp:txXfrm>
    </dsp:sp>
    <dsp:sp modelId="{E6A04DAF-E0C6-BA45-9C0F-557D9D872780}">
      <dsp:nvSpPr>
        <dsp:cNvPr id="0" name=""/>
        <dsp:cNvSpPr/>
      </dsp:nvSpPr>
      <dsp:spPr>
        <a:xfrm>
          <a:off x="4476486" y="1524439"/>
          <a:ext cx="304682" cy="3046827"/>
        </a:xfrm>
        <a:custGeom>
          <a:avLst/>
          <a:gdLst/>
          <a:ahLst/>
          <a:cxnLst/>
          <a:rect l="0" t="0" r="0" b="0"/>
          <a:pathLst>
            <a:path>
              <a:moveTo>
                <a:pt x="0" y="0"/>
              </a:moveTo>
              <a:lnTo>
                <a:pt x="0" y="3046827"/>
              </a:lnTo>
              <a:lnTo>
                <a:pt x="304682" y="3046827"/>
              </a:lnTo>
            </a:path>
          </a:pathLst>
        </a:custGeom>
        <a:noFill/>
        <a:ln w="31750" cap="flat" cmpd="sng" algn="ctr">
          <a:solidFill>
            <a:schemeClr val="accent1">
              <a:shade val="60000"/>
              <a:hueOff val="0"/>
              <a:satOff val="0"/>
              <a:lumOff val="0"/>
              <a:alphaOff val="0"/>
            </a:schemeClr>
          </a:solidFill>
          <a:prstDash val="solid"/>
        </a:ln>
        <a:effectLst/>
        <a:sp3d z="-110000"/>
      </dsp:spPr>
      <dsp:style>
        <a:lnRef idx="2">
          <a:scrgbClr r="0" g="0" b="0"/>
        </a:lnRef>
        <a:fillRef idx="0">
          <a:scrgbClr r="0" g="0" b="0"/>
        </a:fillRef>
        <a:effectRef idx="0">
          <a:scrgbClr r="0" g="0" b="0"/>
        </a:effectRef>
        <a:fontRef idx="minor"/>
      </dsp:style>
    </dsp:sp>
    <dsp:sp modelId="{ACFE6FEF-1262-F341-847D-520EAC3E8DC5}">
      <dsp:nvSpPr>
        <dsp:cNvPr id="0" name=""/>
        <dsp:cNvSpPr/>
      </dsp:nvSpPr>
      <dsp:spPr>
        <a:xfrm>
          <a:off x="4781169" y="3809560"/>
          <a:ext cx="2437462" cy="152341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sp3d z="-161800" extrusionH="10600" prstMaterial="matte">
          <a:bevelT w="90600" h="18600" prst="softRound"/>
          <a:bevelB w="48600" h="8600" prst="relaxedInset"/>
        </a:sp3d>
      </dsp:spPr>
      <dsp:style>
        <a:lnRef idx="1">
          <a:scrgbClr r="0" g="0" b="0"/>
        </a:lnRef>
        <a:fillRef idx="1">
          <a:scrgbClr r="0" g="0" b="0"/>
        </a:fillRef>
        <a:effectRef idx="0">
          <a:scrgbClr r="0" g="0" b="0"/>
        </a:effectRef>
        <a:fontRef idx="minor"/>
      </dsp:style>
      <dsp:txBody>
        <a:bodyPr spcFirstLastPara="0" vert="horz" wrap="square" lIns="66675" tIns="44450" rIns="66675" bIns="44450" numCol="1" spcCol="1270" anchor="ctr" anchorCtr="0">
          <a:noAutofit/>
        </a:bodyPr>
        <a:lstStyle/>
        <a:p>
          <a:pPr lvl="0" algn="ctr" defTabSz="1555750">
            <a:lnSpc>
              <a:spcPct val="90000"/>
            </a:lnSpc>
            <a:spcBef>
              <a:spcPct val="0"/>
            </a:spcBef>
            <a:spcAft>
              <a:spcPct val="35000"/>
            </a:spcAft>
          </a:pPr>
          <a:r>
            <a:rPr lang="en-US" sz="3500" kern="1200" dirty="0" smtClean="0"/>
            <a:t>Fiat Money</a:t>
          </a:r>
          <a:endParaRPr lang="en-US" sz="3500" kern="1200" dirty="0"/>
        </a:p>
      </dsp:txBody>
      <dsp:txXfrm>
        <a:off x="4825788" y="3854179"/>
        <a:ext cx="2348224" cy="143417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4DEE5E-F572-254B-A4B5-81E53252EBD6}">
      <dsp:nvSpPr>
        <dsp:cNvPr id="0" name=""/>
        <dsp:cNvSpPr/>
      </dsp:nvSpPr>
      <dsp:spPr>
        <a:xfrm>
          <a:off x="3032759" y="482"/>
          <a:ext cx="4549140" cy="1881861"/>
        </a:xfrm>
        <a:prstGeom prst="rightArrow">
          <a:avLst>
            <a:gd name="adj1" fmla="val 75000"/>
            <a:gd name="adj2" fmla="val 50000"/>
          </a:avLst>
        </a:prstGeom>
        <a:solidFill>
          <a:schemeClr val="accent1">
            <a:alpha val="90000"/>
            <a:tint val="40000"/>
            <a:hueOff val="0"/>
            <a:satOff val="0"/>
            <a:lumOff val="0"/>
            <a:alphaOff val="0"/>
          </a:schemeClr>
        </a:solidFill>
        <a:ln>
          <a:noFill/>
        </a:ln>
        <a:effectLst>
          <a:outerShdw blurRad="228600" dist="38100" dir="5400000" sx="104000" sy="104000" algn="ctr" rotWithShape="0">
            <a:srgbClr val="000000">
              <a:alpha val="80000"/>
            </a:srgbClr>
          </a:outerShdw>
        </a:effectLst>
        <a:sp3d z="-152400" extrusionH="63500" prstMaterial="matte">
          <a:bevelT w="44450" h="6350" prst="relaxedInset"/>
          <a:contourClr>
            <a:schemeClr val="bg1"/>
          </a:contourClr>
        </a:sp3d>
      </dsp:spPr>
      <dsp:style>
        <a:lnRef idx="0">
          <a:scrgbClr r="0" g="0" b="0"/>
        </a:lnRef>
        <a:fillRef idx="1">
          <a:scrgbClr r="0" g="0" b="0"/>
        </a:fillRef>
        <a:effectRef idx="2">
          <a:scrgbClr r="0" g="0" b="0"/>
        </a:effectRef>
        <a:fontRef idx="minor"/>
      </dsp:style>
      <dsp:txBody>
        <a:bodyPr spcFirstLastPara="0" vert="horz" wrap="square" lIns="19685" tIns="19685" rIns="19685" bIns="19685" numCol="1" spcCol="1270" anchor="t" anchorCtr="0">
          <a:noAutofit/>
        </a:bodyPr>
        <a:lstStyle/>
        <a:p>
          <a:pPr marL="285750" lvl="1" indent="-285750" algn="l" defTabSz="1377950">
            <a:lnSpc>
              <a:spcPct val="90000"/>
            </a:lnSpc>
            <a:spcBef>
              <a:spcPct val="0"/>
            </a:spcBef>
            <a:spcAft>
              <a:spcPct val="15000"/>
            </a:spcAft>
            <a:buChar char="••"/>
          </a:pPr>
          <a:r>
            <a:rPr lang="en-US" sz="3100" b="1" kern="1200" cap="none" spc="0" dirty="0" smtClean="0">
              <a:ln w="12700">
                <a:prstDash val="solid"/>
              </a:ln>
              <a:effectLst>
                <a:outerShdw blurRad="41275" dist="20320" dir="1800000" algn="tl" rotWithShape="0">
                  <a:srgbClr val="000000">
                    <a:alpha val="40000"/>
                  </a:srgbClr>
                </a:outerShdw>
              </a:effectLst>
            </a:rPr>
            <a:t>People</a:t>
          </a:r>
          <a:endParaRPr lang="en-US" sz="3100" b="1" kern="1200" cap="none" spc="0" dirty="0">
            <a:ln w="12700">
              <a:prstDash val="solid"/>
            </a:ln>
            <a:effectLst>
              <a:outerShdw blurRad="41275" dist="20320" dir="1800000" algn="tl" rotWithShape="0">
                <a:srgbClr val="000000">
                  <a:alpha val="40000"/>
                </a:srgbClr>
              </a:outerShdw>
            </a:effectLst>
          </a:endParaRPr>
        </a:p>
        <a:p>
          <a:pPr marL="285750" lvl="1" indent="-285750" algn="l" defTabSz="1377950">
            <a:lnSpc>
              <a:spcPct val="90000"/>
            </a:lnSpc>
            <a:spcBef>
              <a:spcPct val="0"/>
            </a:spcBef>
            <a:spcAft>
              <a:spcPct val="15000"/>
            </a:spcAft>
            <a:buChar char="••"/>
          </a:pPr>
          <a:r>
            <a:rPr lang="en-US" sz="3100" b="1" kern="1200" cap="none" spc="0" dirty="0" smtClean="0">
              <a:ln w="12700">
                <a:prstDash val="solid"/>
              </a:ln>
              <a:effectLst>
                <a:outerShdw blurRad="41275" dist="20320" dir="1800000" algn="tl" rotWithShape="0">
                  <a:srgbClr val="000000">
                    <a:alpha val="40000"/>
                  </a:srgbClr>
                </a:outerShdw>
              </a:effectLst>
            </a:rPr>
            <a:t>Barter</a:t>
          </a:r>
          <a:endParaRPr lang="en-US" sz="3100" b="1" kern="1200" cap="none" spc="0" dirty="0">
            <a:ln w="12700">
              <a:prstDash val="solid"/>
            </a:ln>
            <a:effectLst>
              <a:outerShdw blurRad="41275" dist="20320" dir="1800000" algn="tl" rotWithShape="0">
                <a:srgbClr val="000000">
                  <a:alpha val="40000"/>
                </a:srgbClr>
              </a:outerShdw>
            </a:effectLst>
          </a:endParaRPr>
        </a:p>
      </dsp:txBody>
      <dsp:txXfrm>
        <a:off x="3032759" y="235715"/>
        <a:ext cx="3843442" cy="1411395"/>
      </dsp:txXfrm>
    </dsp:sp>
    <dsp:sp modelId="{50D98FE0-95B2-E940-801D-C3BA43963B80}">
      <dsp:nvSpPr>
        <dsp:cNvPr id="0" name=""/>
        <dsp:cNvSpPr/>
      </dsp:nvSpPr>
      <dsp:spPr>
        <a:xfrm>
          <a:off x="0" y="482"/>
          <a:ext cx="3032760" cy="1881861"/>
        </a:xfrm>
        <a:prstGeom prst="roundRect">
          <a:avLst/>
        </a:prstGeom>
        <a:solidFill>
          <a:schemeClr val="accent1">
            <a:hueOff val="0"/>
            <a:satOff val="0"/>
            <a:lumOff val="0"/>
            <a:alphaOff val="0"/>
          </a:schemeClr>
        </a:solidFill>
        <a:ln>
          <a:noFill/>
        </a:ln>
        <a:effectLst>
          <a:outerShdw blurRad="228600" dist="38100" dir="5400000" sx="104000" sy="104000" algn="ctr" rotWithShape="0">
            <a:srgbClr val="000000">
              <a:alpha val="80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94310" tIns="97155" rIns="194310" bIns="97155" numCol="1" spcCol="1270" anchor="ctr" anchorCtr="0">
          <a:noAutofit/>
        </a:bodyPr>
        <a:lstStyle/>
        <a:p>
          <a:pPr lvl="0" algn="ctr" defTabSz="2266950">
            <a:lnSpc>
              <a:spcPct val="90000"/>
            </a:lnSpc>
            <a:spcBef>
              <a:spcPct val="0"/>
            </a:spcBef>
            <a:spcAft>
              <a:spcPct val="35000"/>
            </a:spcAft>
          </a:pPr>
          <a:r>
            <a:rPr lang="en-US" sz="5100" kern="1200" dirty="0" smtClean="0"/>
            <a:t>Genuine Creation</a:t>
          </a:r>
          <a:endParaRPr lang="en-US" sz="5100" kern="1200" dirty="0"/>
        </a:p>
      </dsp:txBody>
      <dsp:txXfrm>
        <a:off x="91865" y="92347"/>
        <a:ext cx="2849030" cy="1698131"/>
      </dsp:txXfrm>
    </dsp:sp>
    <dsp:sp modelId="{8406CED2-BA38-1649-9C26-324ADAC1C0DE}">
      <dsp:nvSpPr>
        <dsp:cNvPr id="0" name=""/>
        <dsp:cNvSpPr/>
      </dsp:nvSpPr>
      <dsp:spPr>
        <a:xfrm>
          <a:off x="3032759" y="2070530"/>
          <a:ext cx="4549140" cy="1881861"/>
        </a:xfrm>
        <a:prstGeom prst="rightArrow">
          <a:avLst>
            <a:gd name="adj1" fmla="val 75000"/>
            <a:gd name="adj2" fmla="val 50000"/>
          </a:avLst>
        </a:prstGeom>
        <a:solidFill>
          <a:schemeClr val="accent1">
            <a:alpha val="90000"/>
            <a:tint val="40000"/>
            <a:hueOff val="0"/>
            <a:satOff val="0"/>
            <a:lumOff val="0"/>
            <a:alphaOff val="0"/>
          </a:schemeClr>
        </a:solidFill>
        <a:ln>
          <a:noFill/>
        </a:ln>
        <a:effectLst>
          <a:outerShdw blurRad="228600" dist="38100" dir="5400000" sx="104000" sy="104000" algn="ctr" rotWithShape="0">
            <a:srgbClr val="000000">
              <a:alpha val="80000"/>
            </a:srgbClr>
          </a:outerShdw>
        </a:effectLst>
        <a:sp3d z="-152400" extrusionH="63500" prstMaterial="matte">
          <a:bevelT w="44450" h="6350" prst="relaxedInset"/>
          <a:contourClr>
            <a:schemeClr val="bg1"/>
          </a:contourClr>
        </a:sp3d>
      </dsp:spPr>
      <dsp:style>
        <a:lnRef idx="0">
          <a:scrgbClr r="0" g="0" b="0"/>
        </a:lnRef>
        <a:fillRef idx="1">
          <a:scrgbClr r="0" g="0" b="0"/>
        </a:fillRef>
        <a:effectRef idx="2">
          <a:scrgbClr r="0" g="0" b="0"/>
        </a:effectRef>
        <a:fontRef idx="minor"/>
      </dsp:style>
      <dsp:txBody>
        <a:bodyPr spcFirstLastPara="0" vert="horz" wrap="square" lIns="19685" tIns="19685" rIns="19685" bIns="19685" numCol="1" spcCol="1270" anchor="t" anchorCtr="0">
          <a:noAutofit/>
        </a:bodyPr>
        <a:lstStyle/>
        <a:p>
          <a:pPr marL="285750" lvl="1" indent="-285750" algn="l" defTabSz="1377950">
            <a:lnSpc>
              <a:spcPct val="90000"/>
            </a:lnSpc>
            <a:spcBef>
              <a:spcPct val="0"/>
            </a:spcBef>
            <a:spcAft>
              <a:spcPct val="15000"/>
            </a:spcAft>
            <a:buChar char="••"/>
          </a:pPr>
          <a:r>
            <a:rPr lang="en-US" sz="3100" b="1" kern="1200" cap="none" spc="0" dirty="0" smtClean="0">
              <a:ln w="12700">
                <a:prstDash val="solid"/>
              </a:ln>
              <a:effectLst>
                <a:outerShdw blurRad="41275" dist="20320" dir="1800000" algn="tl" rotWithShape="0">
                  <a:srgbClr val="000000">
                    <a:alpha val="40000"/>
                  </a:srgbClr>
                </a:outerShdw>
              </a:effectLst>
            </a:rPr>
            <a:t>Governments</a:t>
          </a:r>
          <a:endParaRPr lang="en-US" sz="3100" b="1" kern="1200" cap="none" spc="0" dirty="0">
            <a:ln w="12700">
              <a:prstDash val="solid"/>
            </a:ln>
            <a:effectLst>
              <a:outerShdw blurRad="41275" dist="20320" dir="1800000" algn="tl" rotWithShape="0">
                <a:srgbClr val="000000">
                  <a:alpha val="40000"/>
                </a:srgbClr>
              </a:outerShdw>
            </a:effectLst>
          </a:endParaRPr>
        </a:p>
        <a:p>
          <a:pPr marL="285750" lvl="1" indent="-285750" algn="l" defTabSz="1377950">
            <a:lnSpc>
              <a:spcPct val="90000"/>
            </a:lnSpc>
            <a:spcBef>
              <a:spcPct val="0"/>
            </a:spcBef>
            <a:spcAft>
              <a:spcPct val="15000"/>
            </a:spcAft>
            <a:buChar char="••"/>
          </a:pPr>
          <a:r>
            <a:rPr lang="en-US" sz="3100" b="1" kern="1200" cap="none" spc="0" dirty="0" smtClean="0">
              <a:ln w="12700">
                <a:prstDash val="solid"/>
              </a:ln>
              <a:effectLst>
                <a:outerShdw blurRad="41275" dist="20320" dir="1800000" algn="tl" rotWithShape="0">
                  <a:srgbClr val="000000">
                    <a:alpha val="40000"/>
                  </a:srgbClr>
                </a:outerShdw>
              </a:effectLst>
            </a:rPr>
            <a:t>Time and Space Money Distortion</a:t>
          </a:r>
          <a:endParaRPr lang="en-US" sz="3100" b="1" kern="1200" cap="none" spc="0" dirty="0">
            <a:ln w="12700">
              <a:prstDash val="solid"/>
            </a:ln>
            <a:effectLst>
              <a:outerShdw blurRad="41275" dist="20320" dir="1800000" algn="tl" rotWithShape="0">
                <a:srgbClr val="000000">
                  <a:alpha val="40000"/>
                </a:srgbClr>
              </a:outerShdw>
            </a:effectLst>
          </a:endParaRPr>
        </a:p>
      </dsp:txBody>
      <dsp:txXfrm>
        <a:off x="3032759" y="2305763"/>
        <a:ext cx="3843442" cy="1411395"/>
      </dsp:txXfrm>
    </dsp:sp>
    <dsp:sp modelId="{16B37C1D-4B7A-6949-A036-0648F78FE579}">
      <dsp:nvSpPr>
        <dsp:cNvPr id="0" name=""/>
        <dsp:cNvSpPr/>
      </dsp:nvSpPr>
      <dsp:spPr>
        <a:xfrm>
          <a:off x="0" y="2070530"/>
          <a:ext cx="3032760" cy="1881861"/>
        </a:xfrm>
        <a:prstGeom prst="roundRect">
          <a:avLst/>
        </a:prstGeom>
        <a:solidFill>
          <a:schemeClr val="accent1">
            <a:hueOff val="0"/>
            <a:satOff val="0"/>
            <a:lumOff val="0"/>
            <a:alphaOff val="0"/>
          </a:schemeClr>
        </a:solidFill>
        <a:ln>
          <a:noFill/>
        </a:ln>
        <a:effectLst>
          <a:outerShdw blurRad="228600" dist="38100" dir="5400000" sx="104000" sy="104000" algn="ctr" rotWithShape="0">
            <a:srgbClr val="000000">
              <a:alpha val="80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94310" tIns="97155" rIns="194310" bIns="97155" numCol="1" spcCol="1270" anchor="ctr" anchorCtr="0">
          <a:noAutofit/>
        </a:bodyPr>
        <a:lstStyle/>
        <a:p>
          <a:pPr lvl="0" algn="ctr" defTabSz="2266950">
            <a:lnSpc>
              <a:spcPct val="90000"/>
            </a:lnSpc>
            <a:spcBef>
              <a:spcPct val="0"/>
            </a:spcBef>
            <a:spcAft>
              <a:spcPct val="35000"/>
            </a:spcAft>
          </a:pPr>
          <a:r>
            <a:rPr lang="en-US" sz="5100" kern="1200" dirty="0" smtClean="0"/>
            <a:t>Dilution</a:t>
          </a:r>
          <a:endParaRPr lang="en-US" sz="5100" kern="1200" dirty="0"/>
        </a:p>
      </dsp:txBody>
      <dsp:txXfrm>
        <a:off x="91865" y="2162395"/>
        <a:ext cx="2849030" cy="1698131"/>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0.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5.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9AFD59F-CC2D-FB43-B875-76A5348D507E}" type="datetimeFigureOut">
              <a:rPr lang="en-US" smtClean="0"/>
              <a:pPr/>
              <a:t>4/5/2015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7DD0668-593C-B949-8654-4A7BC7AF054C}" type="slidenum">
              <a:rPr lang="en-US" smtClean="0"/>
              <a:pPr/>
              <a:t>‹#›</a:t>
            </a:fld>
            <a:endParaRPr lang="en-US" dirty="0"/>
          </a:p>
        </p:txBody>
      </p:sp>
    </p:spTree>
    <p:extLst>
      <p:ext uri="{BB962C8B-B14F-4D97-AF65-F5344CB8AC3E}">
        <p14:creationId xmlns:p14="http://schemas.microsoft.com/office/powerpoint/2010/main" val="40114330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1ABAD9-C99D-074B-95CD-C65D3B5B9E9B}" type="datetimeFigureOut">
              <a:rPr lang="en-US" smtClean="0"/>
              <a:pPr/>
              <a:t>4/5/2015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A76F2C-447F-F84E-B193-8E6840BE50AA}" type="slidenum">
              <a:rPr lang="en-US" smtClean="0"/>
              <a:pPr/>
              <a:t>‹#›</a:t>
            </a:fld>
            <a:endParaRPr lang="en-US" dirty="0"/>
          </a:p>
        </p:txBody>
      </p:sp>
    </p:spTree>
    <p:extLst>
      <p:ext uri="{BB962C8B-B14F-4D97-AF65-F5344CB8AC3E}">
        <p14:creationId xmlns:p14="http://schemas.microsoft.com/office/powerpoint/2010/main" val="414999797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A76F2C-447F-F84E-B193-8E6840BE50AA}" type="slidenum">
              <a:rPr lang="en-US" smtClean="0"/>
              <a:pPr/>
              <a:t>13</a:t>
            </a:fld>
            <a:endParaRPr lang="en-US" dirty="0"/>
          </a:p>
        </p:txBody>
      </p:sp>
    </p:spTree>
    <p:extLst>
      <p:ext uri="{BB962C8B-B14F-4D97-AF65-F5344CB8AC3E}">
        <p14:creationId xmlns:p14="http://schemas.microsoft.com/office/powerpoint/2010/main" val="18782632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BA76F2C-447F-F84E-B193-8E6840BE50AA}" type="slidenum">
              <a:rPr lang="en-US" smtClean="0"/>
              <a:pPr/>
              <a:t>40</a:t>
            </a:fld>
            <a:endParaRPr lang="en-US" dirty="0"/>
          </a:p>
        </p:txBody>
      </p:sp>
    </p:spTree>
    <p:extLst>
      <p:ext uri="{BB962C8B-B14F-4D97-AF65-F5344CB8AC3E}">
        <p14:creationId xmlns:p14="http://schemas.microsoft.com/office/powerpoint/2010/main" val="3414477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BA76F2C-447F-F84E-B193-8E6840BE50AA}" type="slidenum">
              <a:rPr lang="en-US" smtClean="0"/>
              <a:pPr/>
              <a:t>83</a:t>
            </a:fld>
            <a:endParaRPr lang="en-US" dirty="0"/>
          </a:p>
        </p:txBody>
      </p:sp>
    </p:spTree>
    <p:extLst>
      <p:ext uri="{BB962C8B-B14F-4D97-AF65-F5344CB8AC3E}">
        <p14:creationId xmlns:p14="http://schemas.microsoft.com/office/powerpoint/2010/main" val="36150919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A76F2C-447F-F84E-B193-8E6840BE50AA}" type="slidenum">
              <a:rPr lang="en-US" smtClean="0"/>
              <a:pPr/>
              <a:t>109</a:t>
            </a:fld>
            <a:endParaRPr lang="en-US" dirty="0"/>
          </a:p>
        </p:txBody>
      </p:sp>
    </p:spTree>
    <p:extLst>
      <p:ext uri="{BB962C8B-B14F-4D97-AF65-F5344CB8AC3E}">
        <p14:creationId xmlns:p14="http://schemas.microsoft.com/office/powerpoint/2010/main" val="35699621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20738" y="4155141"/>
            <a:ext cx="7542212" cy="1013012"/>
          </a:xfrm>
        </p:spPr>
        <p:txBody>
          <a:bodyPr anchor="b" anchorCtr="0">
            <a:noAutofit/>
          </a:bodyPr>
          <a:lstStyle/>
          <a:p>
            <a:r>
              <a:rPr lang="en-US" smtClean="0"/>
              <a:t>Click to edit Master title style</a:t>
            </a:r>
            <a:endParaRPr/>
          </a:p>
        </p:txBody>
      </p:sp>
      <p:sp>
        <p:nvSpPr>
          <p:cNvPr id="3" name="Subtitle 2"/>
          <p:cNvSpPr>
            <a:spLocks noGrp="1"/>
          </p:cNvSpPr>
          <p:nvPr>
            <p:ph type="subTitle" idx="1"/>
          </p:nvPr>
        </p:nvSpPr>
        <p:spPr>
          <a:xfrm>
            <a:off x="820738" y="5230906"/>
            <a:ext cx="7542212" cy="1030942"/>
          </a:xfrm>
        </p:spPr>
        <p:txBody>
          <a:bodyPr/>
          <a:lstStyle>
            <a:lvl1pPr marL="0" indent="0" algn="ctr">
              <a:spcBef>
                <a:spcPct val="30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F9565B46-715D-4643-B852-113533DBE801}" type="datetime1">
              <a:rPr lang="en-US" smtClean="0"/>
              <a:pPr/>
              <a:t>4/5/2015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r" eaLnBrk="1" latinLnBrk="0" hangingPunct="1"/>
            <a:fld id="{96652B35-718D-4E28-AFEB-B694A3B357E8}" type="slidenum">
              <a:rPr kumimoji="0" lang="en-US" smtClean="0"/>
              <a:pPr algn="r" eaLnBrk="1" latinLnBrk="0" hangingPunct="1"/>
              <a:t>‹#›</a:t>
            </a:fld>
            <a:endParaRPr kumimoji="0" lang="en-US" sz="1800" dirty="0">
              <a:solidFill>
                <a:schemeClr val="bg1"/>
              </a:solidFill>
            </a:endParaRPr>
          </a:p>
        </p:txBody>
      </p:sp>
      <p:pic>
        <p:nvPicPr>
          <p:cNvPr id="7" name="Picture 6" descr="MoleculeTracer.png"/>
          <p:cNvPicPr>
            <a:picLocks noChangeAspect="1"/>
          </p:cNvPicPr>
          <p:nvPr/>
        </p:nvPicPr>
        <p:blipFill>
          <a:blip r:embed="rId3"/>
          <a:stretch>
            <a:fillRect/>
          </a:stretch>
        </p:blipFill>
        <p:spPr>
          <a:xfrm>
            <a:off x="1674019" y="224679"/>
            <a:ext cx="5795963" cy="3943372"/>
          </a:xfrm>
          <a:prstGeom prst="rect">
            <a:avLst/>
          </a:prstGeom>
        </p:spPr>
      </p:pic>
    </p:spTree>
  </p:cSld>
  <p:clrMapOvr>
    <a:masterClrMapping/>
  </p:clrMapOvr>
  <p:transition spd="med" advClick="0">
    <p:sndAc>
      <p:stSnd>
        <p:snd r:embed="rId1" name="Slide Projector"/>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777240" y="3962399"/>
            <a:ext cx="7585710" cy="672353"/>
          </a:xfrm>
        </p:spPr>
        <p:txBody>
          <a:bodyPr anchor="b">
            <a:normAutofit/>
          </a:bodyPr>
          <a:lstStyle>
            <a:lvl1pPr algn="ctr">
              <a:defRPr sz="36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3101957" y="457200"/>
            <a:ext cx="2940087" cy="2940087"/>
          </a:xfrm>
          <a:prstGeom prst="ellipse">
            <a:avLst/>
          </a:prstGeom>
          <a:solidFill>
            <a:schemeClr val="tx1">
              <a:lumMod val="75000"/>
            </a:schemeClr>
          </a:solidFill>
          <a:ln w="63500">
            <a:solidFill>
              <a:schemeClr val="tx1"/>
            </a:solidFill>
          </a:ln>
          <a:effectLst>
            <a:outerShdw blurRad="254000" dist="152400" dir="5400000" sx="90000" sy="-19000" rotWithShape="0">
              <a:prstClr val="black">
                <a:alpha val="20000"/>
              </a:prstClr>
            </a:outerShdw>
          </a:effectLst>
        </p:spPr>
        <p:txBody>
          <a:bodyPr vert="horz" lIns="91440" tIns="45720" rIns="91440" bIns="45720" rtlCol="0">
            <a:normAutofit/>
          </a:bodyPr>
          <a:lstStyle>
            <a:lvl1pPr marL="0" indent="0" algn="l" defTabSz="914400" rtl="0" eaLnBrk="1" latinLnBrk="0" hangingPunct="1">
              <a:spcBef>
                <a:spcPts val="2000"/>
              </a:spcBef>
              <a:buFontTx/>
              <a:buNone/>
              <a:defRPr sz="24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a:p>
        </p:txBody>
      </p:sp>
      <p:sp>
        <p:nvSpPr>
          <p:cNvPr id="4" name="Text Placeholder 3"/>
          <p:cNvSpPr>
            <a:spLocks noGrp="1"/>
          </p:cNvSpPr>
          <p:nvPr>
            <p:ph type="body" sz="half" idx="2"/>
          </p:nvPr>
        </p:nvSpPr>
        <p:spPr>
          <a:xfrm>
            <a:off x="777240" y="4639235"/>
            <a:ext cx="7585710" cy="1371600"/>
          </a:xfrm>
        </p:spPr>
        <p:txBody>
          <a:bodyPr vert="horz" lIns="91440" tIns="45720" rIns="91440" bIns="45720" rtlCol="0">
            <a:normAutofit/>
          </a:bodyPr>
          <a:lstStyle>
            <a:lvl1pPr marL="0" indent="0" algn="ctr">
              <a:buNone/>
              <a:defRPr sz="20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000"/>
              </a:spcBef>
              <a:buFontTx/>
              <a:buNone/>
            </a:pPr>
            <a:r>
              <a:rPr lang="en-US" smtClean="0"/>
              <a:t>Click to edit Master text styles</a:t>
            </a:r>
          </a:p>
        </p:txBody>
      </p:sp>
      <p:sp>
        <p:nvSpPr>
          <p:cNvPr id="5" name="Date Placeholder 4"/>
          <p:cNvSpPr>
            <a:spLocks noGrp="1"/>
          </p:cNvSpPr>
          <p:nvPr>
            <p:ph type="dt" sz="half" idx="10"/>
          </p:nvPr>
        </p:nvSpPr>
        <p:spPr/>
        <p:txBody>
          <a:bodyPr/>
          <a:lstStyle/>
          <a:p>
            <a:fld id="{282CE759-B297-354D-B430-02AE8C29FA02}" type="datetime1">
              <a:rPr lang="en-US" smtClean="0"/>
              <a:pPr/>
              <a:t>4/5/2015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24C435-4924-624B-8C2B-89D34FF4377F}" type="slidenum">
              <a:rPr lang="en-US" smtClean="0"/>
              <a:pPr/>
              <a:t>‹#›</a:t>
            </a:fld>
            <a:endParaRPr lang="en-US" dirty="0"/>
          </a:p>
        </p:txBody>
      </p:sp>
    </p:spTree>
  </p:cSld>
  <p:clrMapOvr>
    <a:masterClrMapping/>
  </p:clrMapOvr>
  <p:transition spd="med" advClick="0">
    <p:sndAc>
      <p:stSnd>
        <p:snd r:embed="rId1" name="Slide Projector"/>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B0F8A1A5-3826-6D4A-A5DC-B089A4D72091}" type="datetime1">
              <a:rPr lang="en-US" smtClean="0"/>
              <a:pPr/>
              <a:t>4/5/2015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24C435-4924-624B-8C2B-89D34FF4377F}" type="slidenum">
              <a:rPr lang="en-US" smtClean="0"/>
              <a:pPr/>
              <a:t>‹#›</a:t>
            </a:fld>
            <a:endParaRPr lang="en-US" dirty="0"/>
          </a:p>
        </p:txBody>
      </p:sp>
    </p:spTree>
  </p:cSld>
  <p:clrMapOvr>
    <a:masterClrMapping/>
  </p:clrMapOvr>
  <p:transition spd="med" advClick="0">
    <p:sndAc>
      <p:stSnd>
        <p:snd r:embed="rId1" name="Slide Projector"/>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9365" y="416859"/>
            <a:ext cx="1940859" cy="5607424"/>
          </a:xfrm>
        </p:spPr>
        <p:txBody>
          <a:bodyPr vert="eaVert" anchor="ctr" anchorCtr="0"/>
          <a:lstStyle/>
          <a:p>
            <a:r>
              <a:rPr lang="en-US" smtClean="0"/>
              <a:t>Click to edit Master title style</a:t>
            </a:r>
            <a:endParaRPr/>
          </a:p>
        </p:txBody>
      </p:sp>
      <p:sp>
        <p:nvSpPr>
          <p:cNvPr id="3" name="Vertical Text Placeholder 2"/>
          <p:cNvSpPr>
            <a:spLocks noGrp="1"/>
          </p:cNvSpPr>
          <p:nvPr>
            <p:ph type="body" orient="vert" idx="1"/>
          </p:nvPr>
        </p:nvSpPr>
        <p:spPr>
          <a:xfrm>
            <a:off x="820737" y="414015"/>
            <a:ext cx="6144839" cy="561026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4A2E2A66-B1C2-BC4D-B028-775F8A4B862A}" type="datetime1">
              <a:rPr lang="en-US" smtClean="0"/>
              <a:pPr/>
              <a:t>4/5/2015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24C435-4924-624B-8C2B-89D34FF4377F}" type="slidenum">
              <a:rPr lang="en-US" smtClean="0"/>
              <a:pPr/>
              <a:t>‹#›</a:t>
            </a:fld>
            <a:endParaRPr lang="en-US" dirty="0"/>
          </a:p>
        </p:txBody>
      </p:sp>
    </p:spTree>
  </p:cSld>
  <p:clrMapOvr>
    <a:masterClrMapping/>
  </p:clrMapOvr>
  <p:transition spd="med" advClick="0">
    <p:sndAc>
      <p:stSnd>
        <p:snd r:embed="rId1" name="Slide Projector"/>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72AF9C4C-758E-2E40-878C-22B125002D48}" type="datetime1">
              <a:rPr lang="en-US" smtClean="0"/>
              <a:pPr/>
              <a:t>4/5/2015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24C435-4924-624B-8C2B-89D34FF4377F}" type="slidenum">
              <a:rPr lang="en-US" smtClean="0"/>
              <a:pPr/>
              <a:t>‹#›</a:t>
            </a:fld>
            <a:endParaRPr lang="en-US" dirty="0"/>
          </a:p>
        </p:txBody>
      </p:sp>
    </p:spTree>
  </p:cSld>
  <p:clrMapOvr>
    <a:masterClrMapping/>
  </p:clrMapOvr>
  <p:transition spd="med" advClick="0">
    <p:sndAc>
      <p:stSnd>
        <p:snd r:embed="rId1" name="Slide Projector"/>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0737" y="1219013"/>
            <a:ext cx="7542213" cy="1958975"/>
          </a:xfrm>
        </p:spPr>
        <p:txBody>
          <a:bodyPr vert="horz" lIns="91440" tIns="45720" rIns="91440" bIns="45720" rtlCol="0" anchor="b" anchorCtr="0">
            <a:noAutofit/>
          </a:bodyPr>
          <a:lstStyle>
            <a:lvl1pPr algn="ctr" defTabSz="914400" rtl="0" eaLnBrk="1" latinLnBrk="0" hangingPunct="1">
              <a:spcBef>
                <a:spcPct val="0"/>
              </a:spcBef>
              <a:buNone/>
              <a:defRPr sz="52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820737" y="3224213"/>
            <a:ext cx="7542213" cy="1500187"/>
          </a:xfrm>
        </p:spPr>
        <p:txBody>
          <a:bodyPr vert="horz" lIns="91440" tIns="45720" rIns="91440" bIns="45720" rtlCol="0">
            <a:normAutofit/>
          </a:bodyPr>
          <a:lstStyle>
            <a:lvl1pPr marL="0" indent="0" algn="ctr" defTabSz="914400" rtl="0" eaLnBrk="1" latinLnBrk="0" hangingPunct="1">
              <a:spcBef>
                <a:spcPts val="300"/>
              </a:spcBef>
              <a:buFontTx/>
              <a:buNone/>
              <a:defRPr sz="2400" b="1" kern="1200">
                <a:solidFill>
                  <a:schemeClr val="tx1">
                    <a:tint val="75000"/>
                  </a:schemeClr>
                </a:solidFill>
                <a:effectLst>
                  <a:outerShdw blurRad="101600" dist="63500" dir="2700000" algn="tl" rotWithShape="0">
                    <a:prstClr val="black">
                      <a:alpha val="75000"/>
                    </a:prst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568DE1-D363-4440-B5CC-928B03CBA710}" type="datetime1">
              <a:rPr lang="en-US" smtClean="0"/>
              <a:pPr/>
              <a:t>4/5/2015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24C435-4924-624B-8C2B-89D34FF4377F}" type="slidenum">
              <a:rPr lang="en-US" smtClean="0"/>
              <a:pPr/>
              <a:t>‹#›</a:t>
            </a:fld>
            <a:endParaRPr lang="en-US" dirty="0"/>
          </a:p>
        </p:txBody>
      </p:sp>
    </p:spTree>
  </p:cSld>
  <p:clrMapOvr>
    <a:masterClrMapping/>
  </p:clrMapOvr>
  <p:transition spd="med" advClick="0">
    <p:sndAc>
      <p:stSnd>
        <p:snd r:embed="rId1" name="Slide Projector"/>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1653988"/>
          </a:xfrm>
        </p:spPr>
        <p:txBody>
          <a:bodyPr/>
          <a:lstStyle/>
          <a:p>
            <a:r>
              <a:rPr lang="en-US" smtClean="0"/>
              <a:t>Click to edit Master title style</a:t>
            </a:r>
            <a:endParaRPr/>
          </a:p>
        </p:txBody>
      </p:sp>
      <p:sp>
        <p:nvSpPr>
          <p:cNvPr id="3" name="Content Placeholder 2"/>
          <p:cNvSpPr>
            <a:spLocks noGrp="1"/>
          </p:cNvSpPr>
          <p:nvPr>
            <p:ph sz="half" idx="1"/>
          </p:nvPr>
        </p:nvSpPr>
        <p:spPr>
          <a:xfrm>
            <a:off x="779462" y="1892301"/>
            <a:ext cx="3657600" cy="39751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03763" y="1892301"/>
            <a:ext cx="3657600" cy="39751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4ED8E302-9460-EA4E-8E7E-654DFB43924B}" type="datetime1">
              <a:rPr lang="en-US" smtClean="0"/>
              <a:pPr/>
              <a:t>4/5/2015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24C435-4924-624B-8C2B-89D34FF4377F}" type="slidenum">
              <a:rPr lang="en-US" smtClean="0"/>
              <a:pPr/>
              <a:t>‹#›</a:t>
            </a:fld>
            <a:endParaRPr lang="en-US" dirty="0"/>
          </a:p>
        </p:txBody>
      </p:sp>
    </p:spTree>
  </p:cSld>
  <p:clrMapOvr>
    <a:masterClrMapping/>
  </p:clrMapOvr>
  <p:transition spd="med" advClick="0">
    <p:sndAc>
      <p:stSnd>
        <p:snd r:embed="rId1" name="Slide Projector"/>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16539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2" y="1761565"/>
            <a:ext cx="3657600" cy="515469"/>
          </a:xfrm>
        </p:spPr>
        <p:txBody>
          <a:bodyPr anchor="b">
            <a:normAutofit/>
          </a:bodyPr>
          <a:lstStyle>
            <a:lvl1pPr marL="0" indent="0" algn="ctr">
              <a:spcBef>
                <a:spcPct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2" y="2393575"/>
            <a:ext cx="3657600" cy="3473823"/>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03763" y="1761565"/>
            <a:ext cx="3657600" cy="515469"/>
          </a:xfrm>
        </p:spPr>
        <p:txBody>
          <a:bodyPr anchor="b">
            <a:normAutofit/>
          </a:bodyPr>
          <a:lstStyle>
            <a:lvl1pPr marL="0" indent="0" algn="ctr">
              <a:spcBef>
                <a:spcPct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3763" y="2393575"/>
            <a:ext cx="3657600" cy="3473823"/>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CB52C4E1-8B61-894E-A9DF-3861C2B683BF}" type="datetime1">
              <a:rPr lang="en-US" smtClean="0"/>
              <a:pPr/>
              <a:t>4/5/2015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C24C435-4924-624B-8C2B-89D34FF4377F}" type="slidenum">
              <a:rPr lang="en-US" smtClean="0"/>
              <a:pPr/>
              <a:t>‹#›</a:t>
            </a:fld>
            <a:endParaRPr lang="en-US" dirty="0"/>
          </a:p>
        </p:txBody>
      </p:sp>
    </p:spTree>
  </p:cSld>
  <p:clrMapOvr>
    <a:masterClrMapping/>
  </p:clrMapOvr>
  <p:transition spd="med" advClick="0">
    <p:sndAc>
      <p:stSnd>
        <p:snd r:embed="rId1" name="Slide Projector"/>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9D47A83C-86D3-D84F-BA3E-3BE822747817}" type="datetime1">
              <a:rPr lang="en-US" smtClean="0"/>
              <a:pPr/>
              <a:t>4/5/2015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C24C435-4924-624B-8C2B-89D34FF4377F}" type="slidenum">
              <a:rPr lang="en-US" smtClean="0"/>
              <a:pPr/>
              <a:t>‹#›</a:t>
            </a:fld>
            <a:endParaRPr lang="en-US" dirty="0"/>
          </a:p>
        </p:txBody>
      </p:sp>
    </p:spTree>
  </p:cSld>
  <p:clrMapOvr>
    <a:masterClrMapping/>
  </p:clrMapOvr>
  <p:transition spd="med" advClick="0">
    <p:sndAc>
      <p:stSnd>
        <p:snd r:embed="rId1" name="Slide Projector"/>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0D0E19-0407-BD4E-BBD3-B2339F282E5A}" type="datetime1">
              <a:rPr lang="en-US" smtClean="0"/>
              <a:pPr/>
              <a:t>4/5/2015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C24C435-4924-624B-8C2B-89D34FF4377F}" type="slidenum">
              <a:rPr lang="en-US" smtClean="0"/>
              <a:pPr/>
              <a:t>‹#›</a:t>
            </a:fld>
            <a:endParaRPr lang="en-US" dirty="0"/>
          </a:p>
        </p:txBody>
      </p:sp>
    </p:spTree>
  </p:cSld>
  <p:clrMapOvr>
    <a:masterClrMapping/>
  </p:clrMapOvr>
  <p:transition spd="med" advClick="0">
    <p:sndAc>
      <p:stSnd>
        <p:snd r:embed="rId1" name="Slide Projector"/>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9929" y="457201"/>
            <a:ext cx="3566160" cy="1371600"/>
          </a:xfrm>
        </p:spPr>
        <p:txBody>
          <a:bodyPr anchor="b">
            <a:normAutofit/>
          </a:bodyPr>
          <a:lstStyle>
            <a:lvl1pPr algn="ctr">
              <a:defRPr sz="3600" b="1"/>
            </a:lvl1pPr>
          </a:lstStyle>
          <a:p>
            <a:r>
              <a:rPr lang="en-US" smtClean="0"/>
              <a:t>Click to edit Master title style</a:t>
            </a:r>
            <a:endParaRPr/>
          </a:p>
        </p:txBody>
      </p:sp>
      <p:sp>
        <p:nvSpPr>
          <p:cNvPr id="3" name="Content Placeholder 2"/>
          <p:cNvSpPr>
            <a:spLocks noGrp="1"/>
          </p:cNvSpPr>
          <p:nvPr>
            <p:ph idx="1"/>
          </p:nvPr>
        </p:nvSpPr>
        <p:spPr>
          <a:xfrm>
            <a:off x="4802393" y="457201"/>
            <a:ext cx="3566160" cy="5410200"/>
          </a:xfrm>
        </p:spPr>
        <p:txBody>
          <a:bodyPr>
            <a:normAutofit/>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779929" y="1828801"/>
            <a:ext cx="3566160" cy="3657600"/>
          </a:xfrm>
        </p:spPr>
        <p:txBody>
          <a:bodyPr>
            <a:normAutofit/>
          </a:bodyPr>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1B00C1-E786-364F-8AE0-1CB55B164822}" type="datetime1">
              <a:rPr lang="en-US" smtClean="0"/>
              <a:pPr/>
              <a:t>4/5/2015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652B35-718D-4E28-AFEB-B694A3B357E8}" type="slidenum">
              <a:rPr kumimoji="0" lang="en-US" smtClean="0"/>
              <a:pPr/>
              <a:t>‹#›</a:t>
            </a:fld>
            <a:endParaRPr kumimoji="0" lang="en-US" dirty="0"/>
          </a:p>
        </p:txBody>
      </p:sp>
    </p:spTree>
  </p:cSld>
  <p:clrMapOvr>
    <a:masterClrMapping/>
  </p:clrMapOvr>
  <p:transition spd="med" advClick="0">
    <p:sndAc>
      <p:stSnd>
        <p:snd r:embed="rId1" name="Slide Projector"/>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7240" y="457200"/>
            <a:ext cx="3566160" cy="1371600"/>
          </a:xfrm>
        </p:spPr>
        <p:txBody>
          <a:bodyPr anchor="b">
            <a:normAutofit/>
          </a:bodyPr>
          <a:lstStyle>
            <a:lvl1pPr algn="ctr">
              <a:defRPr sz="36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5266765" y="1676400"/>
            <a:ext cx="2975610" cy="2975610"/>
          </a:xfrm>
          <a:prstGeom prst="ellipse">
            <a:avLst/>
          </a:prstGeom>
          <a:solidFill>
            <a:schemeClr val="tx1">
              <a:lumMod val="75000"/>
            </a:schemeClr>
          </a:solidFill>
          <a:ln w="63500">
            <a:solidFill>
              <a:schemeClr val="tx1"/>
            </a:solidFill>
          </a:ln>
          <a:effectLst>
            <a:outerShdw blurRad="254000" dist="152400" dir="5400000" sx="90000" sy="-19000" rotWithShape="0">
              <a:prstClr val="black">
                <a:alpha val="2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a:p>
        </p:txBody>
      </p:sp>
      <p:sp>
        <p:nvSpPr>
          <p:cNvPr id="4" name="Text Placeholder 3"/>
          <p:cNvSpPr>
            <a:spLocks noGrp="1"/>
          </p:cNvSpPr>
          <p:nvPr>
            <p:ph type="body" sz="half" idx="2"/>
          </p:nvPr>
        </p:nvSpPr>
        <p:spPr>
          <a:xfrm>
            <a:off x="777240" y="1828800"/>
            <a:ext cx="3566160" cy="3657600"/>
          </a:xfrm>
        </p:spPr>
        <p:txBody>
          <a:bodyPr vert="horz" lIns="91440" tIns="45720" rIns="91440" bIns="45720" rtlCol="0">
            <a:normAutofit/>
          </a:bodyPr>
          <a:lstStyle>
            <a:lvl1pPr marL="0" indent="0" algn="ctr">
              <a:buNone/>
              <a:defRPr sz="20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000"/>
              </a:spcBef>
              <a:buFontTx/>
              <a:buNone/>
            </a:pPr>
            <a:r>
              <a:rPr lang="en-US" smtClean="0"/>
              <a:t>Click to edit Master text styles</a:t>
            </a:r>
          </a:p>
        </p:txBody>
      </p:sp>
      <p:sp>
        <p:nvSpPr>
          <p:cNvPr id="5" name="Date Placeholder 4"/>
          <p:cNvSpPr>
            <a:spLocks noGrp="1"/>
          </p:cNvSpPr>
          <p:nvPr>
            <p:ph type="dt" sz="half" idx="10"/>
          </p:nvPr>
        </p:nvSpPr>
        <p:spPr/>
        <p:txBody>
          <a:bodyPr/>
          <a:lstStyle/>
          <a:p>
            <a:fld id="{ABC3D958-F370-6B48-9AF4-1A5D2BC1F676}" type="datetime1">
              <a:rPr lang="en-US" smtClean="0"/>
              <a:pPr/>
              <a:t>4/5/2015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24C435-4924-624B-8C2B-89D34FF4377F}" type="slidenum">
              <a:rPr lang="en-US" smtClean="0"/>
              <a:pPr/>
              <a:t>‹#›</a:t>
            </a:fld>
            <a:endParaRPr lang="en-US" dirty="0"/>
          </a:p>
        </p:txBody>
      </p:sp>
    </p:spTree>
  </p:cSld>
  <p:clrMapOvr>
    <a:masterClrMapping/>
  </p:clrMapOvr>
  <p:transition spd="med" advClick="0">
    <p:sndAc>
      <p:stSnd>
        <p:snd r:embed="rId1" name="Slide Projector"/>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GridOverlay.png"/>
          <p:cNvPicPr>
            <a:picLocks noChangeAspect="1"/>
          </p:cNvPicPr>
          <p:nvPr/>
        </p:nvPicPr>
        <p:blipFill>
          <a:blip r:embed="rId15"/>
          <a:stretch>
            <a:fillRect/>
          </a:stretch>
        </p:blipFill>
        <p:spPr>
          <a:xfrm>
            <a:off x="0" y="0"/>
            <a:ext cx="9144000" cy="6858000"/>
          </a:xfrm>
          <a:prstGeom prst="rect">
            <a:avLst/>
          </a:prstGeom>
          <a:solidFill>
            <a:schemeClr val="bg2">
              <a:lumMod val="60000"/>
              <a:lumOff val="40000"/>
              <a:alpha val="10000"/>
            </a:schemeClr>
          </a:solidFill>
        </p:spPr>
      </p:pic>
      <p:sp>
        <p:nvSpPr>
          <p:cNvPr id="2" name="Title Placeholder 1"/>
          <p:cNvSpPr>
            <a:spLocks noGrp="1"/>
          </p:cNvSpPr>
          <p:nvPr>
            <p:ph type="title"/>
          </p:nvPr>
        </p:nvSpPr>
        <p:spPr>
          <a:xfrm>
            <a:off x="779462" y="107577"/>
            <a:ext cx="7581901" cy="1653988"/>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779462" y="1882588"/>
            <a:ext cx="7581901" cy="395343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6651812" y="6356350"/>
            <a:ext cx="2133600" cy="365125"/>
          </a:xfrm>
          <a:prstGeom prst="rect">
            <a:avLst/>
          </a:prstGeom>
        </p:spPr>
        <p:txBody>
          <a:bodyPr vert="horz" lIns="91440" tIns="45720" rIns="91440" bIns="45720" rtlCol="0" anchor="ctr"/>
          <a:lstStyle>
            <a:lvl1pPr algn="r">
              <a:defRPr sz="1100">
                <a:solidFill>
                  <a:schemeClr val="tx1">
                    <a:tint val="75000"/>
                  </a:schemeClr>
                </a:solidFill>
                <a:effectLst>
                  <a:outerShdw blurRad="101600" dist="63500" dir="2700000" algn="tl" rotWithShape="0">
                    <a:prstClr val="black">
                      <a:alpha val="75000"/>
                    </a:prstClr>
                  </a:outerShdw>
                </a:effectLst>
              </a:defRPr>
            </a:lvl1pPr>
          </a:lstStyle>
          <a:p>
            <a:fld id="{02F00168-FA1B-5842-8125-387E6FBA0F8F}" type="datetime1">
              <a:rPr lang="en-US" smtClean="0"/>
              <a:pPr/>
              <a:t>4/5/2015</a:t>
            </a:fld>
            <a:endParaRPr lang="en-US" dirty="0"/>
          </a:p>
        </p:txBody>
      </p:sp>
      <p:sp>
        <p:nvSpPr>
          <p:cNvPr id="5" name="Footer Placeholder 4"/>
          <p:cNvSpPr>
            <a:spLocks noGrp="1"/>
          </p:cNvSpPr>
          <p:nvPr>
            <p:ph type="ftr" sz="quarter" idx="3"/>
          </p:nvPr>
        </p:nvSpPr>
        <p:spPr>
          <a:xfrm>
            <a:off x="354106" y="6356350"/>
            <a:ext cx="2895600" cy="365125"/>
          </a:xfrm>
          <a:prstGeom prst="rect">
            <a:avLst/>
          </a:prstGeom>
        </p:spPr>
        <p:txBody>
          <a:bodyPr vert="horz" lIns="91440" tIns="45720" rIns="91440" bIns="45720" rtlCol="0" anchor="ctr"/>
          <a:lstStyle>
            <a:lvl1pPr algn="l">
              <a:defRPr sz="1100">
                <a:solidFill>
                  <a:schemeClr val="tx1">
                    <a:tint val="75000"/>
                  </a:schemeClr>
                </a:solidFill>
                <a:effectLst>
                  <a:outerShdw blurRad="101600" dist="63500" dir="2700000" algn="tl" rotWithShape="0">
                    <a:prstClr val="black">
                      <a:alpha val="75000"/>
                    </a:prstClr>
                  </a:outerShdw>
                </a:effectLst>
              </a:defRPr>
            </a:lvl1pPr>
          </a:lstStyle>
          <a:p>
            <a:endParaRPr lang="en-US" dirty="0"/>
          </a:p>
        </p:txBody>
      </p:sp>
      <p:sp>
        <p:nvSpPr>
          <p:cNvPr id="6" name="Slide Number Placeholder 5"/>
          <p:cNvSpPr>
            <a:spLocks noGrp="1"/>
          </p:cNvSpPr>
          <p:nvPr>
            <p:ph type="sldNum" sz="quarter" idx="4"/>
          </p:nvPr>
        </p:nvSpPr>
        <p:spPr>
          <a:xfrm>
            <a:off x="4191000" y="6356350"/>
            <a:ext cx="762000" cy="365125"/>
          </a:xfrm>
          <a:prstGeom prst="rect">
            <a:avLst/>
          </a:prstGeom>
        </p:spPr>
        <p:txBody>
          <a:bodyPr vert="horz" lIns="91440" tIns="45720" rIns="91440" bIns="45720" rtlCol="0" anchor="ctr"/>
          <a:lstStyle>
            <a:lvl1pPr algn="ctr">
              <a:defRPr sz="1100">
                <a:solidFill>
                  <a:schemeClr val="tx1">
                    <a:tint val="75000"/>
                  </a:schemeClr>
                </a:solidFill>
                <a:effectLst>
                  <a:outerShdw blurRad="101600" dist="63500" dir="2700000" algn="tl" rotWithShape="0">
                    <a:prstClr val="black">
                      <a:alpha val="75000"/>
                    </a:prstClr>
                  </a:outerShdw>
                </a:effectLst>
              </a:defRPr>
            </a:lvl1pPr>
          </a:lstStyle>
          <a:p>
            <a:fld id="{7C24C435-4924-624B-8C2B-89D34FF4377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 id="2147483851" r:id="rId12"/>
  </p:sldLayoutIdLst>
  <p:transition spd="med" advClick="0">
    <p:sndAc>
      <p:stSnd>
        <p:snd r:embed="rId14" name="Slide Projector"/>
      </p:stSnd>
    </p:sndAc>
  </p:transition>
  <p:hf hdr="0" ftr="0" dt="0"/>
  <p:txStyles>
    <p:titleStyle>
      <a:lvl1pPr algn="ctr" defTabSz="914400" rtl="0" eaLnBrk="1" latinLnBrk="0" hangingPunct="1">
        <a:spcBef>
          <a:spcPct val="0"/>
        </a:spcBef>
        <a:buNone/>
        <a:defRPr sz="5600" b="1" kern="1200">
          <a:solidFill>
            <a:schemeClr val="tx1"/>
          </a:solidFill>
          <a:effectLst>
            <a:outerShdw blurRad="101600" dist="63500" dir="2700000" algn="tl" rotWithShape="0">
              <a:prstClr val="black">
                <a:alpha val="75000"/>
              </a:prstClr>
            </a:outerShdw>
          </a:effectLst>
          <a:latin typeface="+mj-lt"/>
          <a:ea typeface="+mj-ea"/>
          <a:cs typeface="+mj-cs"/>
        </a:defRPr>
      </a:lvl1pPr>
    </p:titleStyle>
    <p:bodyStyle>
      <a:lvl1pPr marL="403225" indent="-403225" algn="l" defTabSz="914400" rtl="0" eaLnBrk="1" latinLnBrk="0" hangingPunct="1">
        <a:spcBef>
          <a:spcPts val="2000"/>
        </a:spcBef>
        <a:buFontTx/>
        <a:buBlip>
          <a:blip r:embed="rId16"/>
        </a:buBlip>
        <a:defRPr sz="24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806450" indent="-403225" algn="l" defTabSz="914400" rtl="0" eaLnBrk="1" latinLnBrk="0" hangingPunct="1">
        <a:spcBef>
          <a:spcPts val="600"/>
        </a:spcBef>
        <a:buFontTx/>
        <a:buBlip>
          <a:blip r:embed="rId16"/>
        </a:buBlip>
        <a:defRPr sz="2200" b="1" kern="1200">
          <a:solidFill>
            <a:schemeClr val="tx1"/>
          </a:solidFill>
          <a:effectLst>
            <a:outerShdw blurRad="101600" dist="63500" dir="2700000" algn="tl" rotWithShape="0">
              <a:prstClr val="black">
                <a:alpha val="75000"/>
              </a:prstClr>
            </a:outerShdw>
          </a:effectLst>
          <a:latin typeface="+mn-lt"/>
          <a:ea typeface="+mn-ea"/>
          <a:cs typeface="+mn-cs"/>
        </a:defRPr>
      </a:lvl2pPr>
      <a:lvl3pPr marL="1143000" indent="-336550" algn="l" defTabSz="914400" rtl="0" eaLnBrk="1" latinLnBrk="0" hangingPunct="1">
        <a:spcBef>
          <a:spcPts val="600"/>
        </a:spcBef>
        <a:buFontTx/>
        <a:buBlip>
          <a:blip r:embed="rId16"/>
        </a:buBlip>
        <a:defRPr sz="2000" b="1" kern="1200">
          <a:solidFill>
            <a:schemeClr val="tx1"/>
          </a:solidFill>
          <a:effectLst>
            <a:outerShdw blurRad="101600" dist="63500" dir="2700000" algn="tl" rotWithShape="0">
              <a:prstClr val="black">
                <a:alpha val="75000"/>
              </a:prstClr>
            </a:outerShdw>
          </a:effectLst>
          <a:latin typeface="+mn-lt"/>
          <a:ea typeface="+mn-ea"/>
          <a:cs typeface="+mn-cs"/>
        </a:defRPr>
      </a:lvl3pPr>
      <a:lvl4pPr marL="1492250" indent="-349250" algn="l" defTabSz="914400" rtl="0" eaLnBrk="1" latinLnBrk="0" hangingPunct="1">
        <a:spcBef>
          <a:spcPts val="600"/>
        </a:spcBef>
        <a:buFontTx/>
        <a:buBlip>
          <a:blip r:embed="rId16"/>
        </a:buBlip>
        <a:defRPr sz="1800" b="1" kern="1200">
          <a:solidFill>
            <a:schemeClr val="tx1"/>
          </a:solidFill>
          <a:effectLst>
            <a:outerShdw blurRad="101600" dist="63500" dir="2700000" algn="tl" rotWithShape="0">
              <a:prstClr val="black">
                <a:alpha val="75000"/>
              </a:prstClr>
            </a:outerShdw>
          </a:effectLst>
          <a:latin typeface="+mn-lt"/>
          <a:ea typeface="+mn-ea"/>
          <a:cs typeface="+mn-cs"/>
        </a:defRPr>
      </a:lvl4pPr>
      <a:lvl5pPr marL="1828800" indent="-336550" algn="l" defTabSz="914400" rtl="0" eaLnBrk="1" latinLnBrk="0" hangingPunct="1">
        <a:spcBef>
          <a:spcPts val="600"/>
        </a:spcBef>
        <a:buFontTx/>
        <a:buBlip>
          <a:blip r:embed="rId16"/>
        </a:buBlip>
        <a:defRPr sz="1800" b="1" kern="1200">
          <a:solidFill>
            <a:schemeClr val="tx1"/>
          </a:solidFill>
          <a:effectLst>
            <a:outerShdw blurRad="101600" dist="63500" dir="2700000" algn="tl" rotWithShape="0">
              <a:prstClr val="black">
                <a:alpha val="75000"/>
              </a:prstClr>
            </a:outerShdw>
          </a:effectLst>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6.xml"/></Relationships>
</file>

<file path=ppt/slides/_rels/slide100.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audio" Target="../media/audio1.bin"/><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115.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audio" Target="../media/audio2.bin"/><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audio" Target="../media/audio1.bin"/><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5.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audio" Target="../media/audio1.bin"/><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audio" Target="../media/audio1.bin"/><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7.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microsoft.com/office/2007/relationships/diagramDrawing" Target="../diagrams/drawing4.xml"/><Relationship Id="rId13" Type="http://schemas.microsoft.com/office/2007/relationships/diagramDrawing" Target="../diagrams/drawing5.xml"/><Relationship Id="rId3" Type="http://schemas.openxmlformats.org/officeDocument/2006/relationships/audio" Target="../media/audio1.bin"/><Relationship Id="rId7" Type="http://schemas.openxmlformats.org/officeDocument/2006/relationships/diagramColors" Target="../diagrams/colors4.xml"/><Relationship Id="rId12" Type="http://schemas.openxmlformats.org/officeDocument/2006/relationships/diagramColors" Target="../diagrams/colors5.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4.xml"/><Relationship Id="rId11" Type="http://schemas.openxmlformats.org/officeDocument/2006/relationships/diagramQuickStyle" Target="../diagrams/quickStyle5.xml"/><Relationship Id="rId5" Type="http://schemas.openxmlformats.org/officeDocument/2006/relationships/diagramLayout" Target="../diagrams/layout4.xml"/><Relationship Id="rId10" Type="http://schemas.openxmlformats.org/officeDocument/2006/relationships/diagramLayout" Target="../diagrams/layout5.xml"/><Relationship Id="rId4" Type="http://schemas.openxmlformats.org/officeDocument/2006/relationships/diagramData" Target="../diagrams/data4.xml"/><Relationship Id="rId9" Type="http://schemas.openxmlformats.org/officeDocument/2006/relationships/diagramData" Target="../diagrams/data5.xml"/></Relationships>
</file>

<file path=ppt/slides/_rels/slide41.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audio" Target="../media/audio1.bin"/><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43.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file://localhost/Users/jameswebb/Pictures/iPhoto%20Library/Modified/2008/Apr%2014,%202008/100_0173.JPG" TargetMode="External"/><Relationship Id="rId2" Type="http://schemas.openxmlformats.org/officeDocument/2006/relationships/audio" Target="../media/audio1.bin"/><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54.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audio" Target="../media/audio1.bin"/><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67.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audio" Target="../media/audio1.bin"/><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69.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audio" Target="../media/audio1.bin"/><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7.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audio" Target="../media/audio1.bin"/><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76.xml.rels><?xml version="1.0" encoding="UTF-8" standalone="yes"?>
<Relationships xmlns="http://schemas.openxmlformats.org/package/2006/relationships"><Relationship Id="rId8" Type="http://schemas.openxmlformats.org/officeDocument/2006/relationships/diagramData" Target="../diagrams/data12.xml"/><Relationship Id="rId3" Type="http://schemas.openxmlformats.org/officeDocument/2006/relationships/diagramData" Target="../diagrams/data11.xml"/><Relationship Id="rId7" Type="http://schemas.microsoft.com/office/2007/relationships/diagramDrawing" Target="../diagrams/drawing11.xml"/><Relationship Id="rId12" Type="http://schemas.microsoft.com/office/2007/relationships/diagramDrawing" Target="../diagrams/drawing12.xml"/><Relationship Id="rId2" Type="http://schemas.openxmlformats.org/officeDocument/2006/relationships/audio" Target="../media/audio1.bin"/><Relationship Id="rId1" Type="http://schemas.openxmlformats.org/officeDocument/2006/relationships/slideLayout" Target="../slideLayouts/slideLayout2.xml"/><Relationship Id="rId6" Type="http://schemas.openxmlformats.org/officeDocument/2006/relationships/diagramColors" Target="../diagrams/colors11.xml"/><Relationship Id="rId11" Type="http://schemas.openxmlformats.org/officeDocument/2006/relationships/diagramColors" Target="../diagrams/colors12.xml"/><Relationship Id="rId5" Type="http://schemas.openxmlformats.org/officeDocument/2006/relationships/diagramQuickStyle" Target="../diagrams/quickStyle11.xml"/><Relationship Id="rId10" Type="http://schemas.openxmlformats.org/officeDocument/2006/relationships/diagramQuickStyle" Target="../diagrams/quickStyle12.xml"/><Relationship Id="rId4" Type="http://schemas.openxmlformats.org/officeDocument/2006/relationships/diagramLayout" Target="../diagrams/layout11.xml"/><Relationship Id="rId9" Type="http://schemas.openxmlformats.org/officeDocument/2006/relationships/diagramLayout" Target="../diagrams/layout12.xml"/></Relationships>
</file>

<file path=ppt/slides/_rels/slide77.xml.rels><?xml version="1.0" encoding="UTF-8" standalone="yes"?>
<Relationships xmlns="http://schemas.openxmlformats.org/package/2006/relationships"><Relationship Id="rId8" Type="http://schemas.openxmlformats.org/officeDocument/2006/relationships/diagramData" Target="../diagrams/data14.xml"/><Relationship Id="rId3" Type="http://schemas.openxmlformats.org/officeDocument/2006/relationships/diagramData" Target="../diagrams/data13.xml"/><Relationship Id="rId7" Type="http://schemas.microsoft.com/office/2007/relationships/diagramDrawing" Target="../diagrams/drawing13.xml"/><Relationship Id="rId12" Type="http://schemas.microsoft.com/office/2007/relationships/diagramDrawing" Target="../diagrams/drawing14.xml"/><Relationship Id="rId2" Type="http://schemas.openxmlformats.org/officeDocument/2006/relationships/audio" Target="../media/audio1.bin"/><Relationship Id="rId1" Type="http://schemas.openxmlformats.org/officeDocument/2006/relationships/slideLayout" Target="../slideLayouts/slideLayout2.xml"/><Relationship Id="rId6" Type="http://schemas.openxmlformats.org/officeDocument/2006/relationships/diagramColors" Target="../diagrams/colors13.xml"/><Relationship Id="rId11" Type="http://schemas.openxmlformats.org/officeDocument/2006/relationships/diagramColors" Target="../diagrams/colors14.xml"/><Relationship Id="rId5" Type="http://schemas.openxmlformats.org/officeDocument/2006/relationships/diagramQuickStyle" Target="../diagrams/quickStyle13.xml"/><Relationship Id="rId10" Type="http://schemas.openxmlformats.org/officeDocument/2006/relationships/diagramQuickStyle" Target="../diagrams/quickStyle14.xml"/><Relationship Id="rId4" Type="http://schemas.openxmlformats.org/officeDocument/2006/relationships/diagramLayout" Target="../diagrams/layout13.xml"/><Relationship Id="rId9" Type="http://schemas.openxmlformats.org/officeDocument/2006/relationships/diagramLayout" Target="../diagrams/layout14.xml"/></Relationships>
</file>

<file path=ppt/slides/_rels/slide7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audio" Target="../media/audio1.bin"/><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86.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010829">
            <a:off x="1267860" y="3432639"/>
            <a:ext cx="7122628" cy="999331"/>
          </a:xfrm>
          <a:solidFill>
            <a:srgbClr val="FFF8C2"/>
          </a:solidFill>
        </p:spPr>
        <p:txBody>
          <a:bodyPr>
            <a:normAutofit fontScale="90000"/>
          </a:bodyPr>
          <a:lstStyle/>
          <a:p>
            <a:r>
              <a:rPr lang="en-US" sz="6000" dirty="0" smtClean="0">
                <a:effectLst/>
              </a:rPr>
              <a:t>How safe is our dollar?</a:t>
            </a:r>
            <a:r>
              <a:rPr lang="en-US" dirty="0" smtClean="0">
                <a:effectLst/>
              </a:rPr>
              <a:t/>
            </a:r>
            <a:br>
              <a:rPr lang="en-US" dirty="0" smtClean="0">
                <a:effectLst/>
              </a:rPr>
            </a:br>
            <a:r>
              <a:rPr lang="en-US" sz="1333" dirty="0" smtClean="0">
                <a:effectLst/>
              </a:rPr>
              <a:t>Feb 2, 2009  revised 2015</a:t>
            </a:r>
            <a:endParaRPr lang="en-US" sz="1333" dirty="0">
              <a:effectLst/>
            </a:endParaRPr>
          </a:p>
        </p:txBody>
      </p:sp>
      <p:sp>
        <p:nvSpPr>
          <p:cNvPr id="4" name="Subtitle 3"/>
          <p:cNvSpPr>
            <a:spLocks noGrp="1"/>
          </p:cNvSpPr>
          <p:nvPr>
            <p:ph type="subTitle" idx="1"/>
          </p:nvPr>
        </p:nvSpPr>
        <p:spPr/>
        <p:txBody>
          <a:bodyPr/>
          <a:lstStyle/>
          <a:p>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2" y="-152400"/>
            <a:ext cx="7581901" cy="1857117"/>
          </a:xfrm>
        </p:spPr>
        <p:txBody>
          <a:bodyPr/>
          <a:lstStyle/>
          <a:p>
            <a:endParaRPr lang="en-US" dirty="0">
              <a:effectLst/>
            </a:endParaRPr>
          </a:p>
        </p:txBody>
      </p:sp>
      <p:sp>
        <p:nvSpPr>
          <p:cNvPr id="3" name="Slide Number Placeholder 2"/>
          <p:cNvSpPr>
            <a:spLocks noGrp="1"/>
          </p:cNvSpPr>
          <p:nvPr>
            <p:ph type="sldNum" sz="quarter" idx="12"/>
          </p:nvPr>
        </p:nvSpPr>
        <p:spPr/>
        <p:txBody>
          <a:bodyPr/>
          <a:lstStyle/>
          <a:p>
            <a:fld id="{7C24C435-4924-624B-8C2B-89D34FF4377F}" type="slidenum">
              <a:rPr lang="en-US" smtClean="0">
                <a:effectLst/>
              </a:rPr>
              <a:pPr/>
              <a:t>10</a:t>
            </a:fld>
            <a:endParaRPr lang="en-US" dirty="0">
              <a:effectLst/>
            </a:endParaRPr>
          </a:p>
        </p:txBody>
      </p:sp>
      <p:sp>
        <p:nvSpPr>
          <p:cNvPr id="4" name="Rectangle 3"/>
          <p:cNvSpPr/>
          <p:nvPr/>
        </p:nvSpPr>
        <p:spPr>
          <a:xfrm>
            <a:off x="455612" y="1704717"/>
            <a:ext cx="8229600" cy="5016758"/>
          </a:xfrm>
          <a:prstGeom prst="rect">
            <a:avLst/>
          </a:prstGeom>
        </p:spPr>
        <p:style>
          <a:lnRef idx="1">
            <a:schemeClr val="accent4"/>
          </a:lnRef>
          <a:fillRef idx="3">
            <a:schemeClr val="accent4"/>
          </a:fillRef>
          <a:effectRef idx="2">
            <a:schemeClr val="accent4"/>
          </a:effectRef>
          <a:fontRef idx="minor">
            <a:schemeClr val="lt1"/>
          </a:fontRef>
        </p:style>
        <p:txBody>
          <a:bodyPr wrap="square">
            <a:spAutoFit/>
          </a:bodyPr>
          <a:lstStyle/>
          <a:p>
            <a:r>
              <a:rPr lang="en-US" sz="3200" dirty="0" smtClean="0"/>
              <a:t>Some wider measures of the money supply include savings accounts and other accessible credit accounts such as money market demand accounts.</a:t>
            </a:r>
          </a:p>
          <a:p>
            <a:endParaRPr lang="en-US" sz="3200" dirty="0" smtClean="0"/>
          </a:p>
          <a:p>
            <a:r>
              <a:rPr lang="en-US" sz="3200" dirty="0" smtClean="0"/>
              <a:t>These have near money qualities of instant convertibility to means of payment (M1)</a:t>
            </a:r>
          </a:p>
          <a:p>
            <a:r>
              <a:rPr lang="en-US" sz="3200" dirty="0" smtClean="0"/>
              <a:t>but all assets, to the extent they can be converted to a means of payment have some degree of liquidity.</a:t>
            </a: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6600"/>
                </a:solidFill>
                <a:effectLst/>
              </a:rPr>
              <a:t>The Fallout</a:t>
            </a:r>
            <a:r>
              <a:rPr lang="en-US" dirty="0" smtClean="0">
                <a:effectLst/>
              </a:rPr>
              <a:t/>
            </a:r>
            <a:br>
              <a:rPr lang="en-US" dirty="0" smtClean="0">
                <a:effectLst/>
              </a:rPr>
            </a:br>
            <a:endParaRPr lang="en-US" dirty="0">
              <a:effectLst/>
            </a:endParaRPr>
          </a:p>
        </p:txBody>
      </p:sp>
      <p:sp>
        <p:nvSpPr>
          <p:cNvPr id="3" name="Content Placeholder 2"/>
          <p:cNvSpPr>
            <a:spLocks noGrp="1"/>
          </p:cNvSpPr>
          <p:nvPr>
            <p:ph idx="1"/>
          </p:nvPr>
        </p:nvSpPr>
        <p:spPr>
          <a:xfrm>
            <a:off x="779462" y="-533399"/>
            <a:ext cx="7581901" cy="7254874"/>
          </a:xfrm>
          <a:solidFill>
            <a:srgbClr val="CCFFCC"/>
          </a:solidFill>
        </p:spPr>
        <p:txBody>
          <a:bodyPr>
            <a:noAutofit/>
          </a:bodyPr>
          <a:lstStyle/>
          <a:p>
            <a:endParaRPr lang="en-US" sz="3600" dirty="0" smtClean="0">
              <a:effectLst/>
            </a:endParaRPr>
          </a:p>
          <a:p>
            <a:endParaRPr lang="en-US" sz="3600" dirty="0" smtClean="0">
              <a:effectLst/>
            </a:endParaRPr>
          </a:p>
          <a:p>
            <a:r>
              <a:rPr lang="en-US" sz="4000" dirty="0" smtClean="0">
                <a:solidFill>
                  <a:schemeClr val="tx2">
                    <a:lumMod val="50000"/>
                  </a:schemeClr>
                </a:solidFill>
                <a:effectLst/>
              </a:rPr>
              <a:t>But then there would be a call for increasing the money supply even more as the real value of currency falls. The transactions need for money would not have fallen so losses in the value of cash and money holdings would instill irresistible political pressure to print more. </a:t>
            </a:r>
          </a:p>
        </p:txBody>
      </p:sp>
      <p:sp>
        <p:nvSpPr>
          <p:cNvPr id="5" name="Slide Number Placeholder 4"/>
          <p:cNvSpPr>
            <a:spLocks noGrp="1"/>
          </p:cNvSpPr>
          <p:nvPr>
            <p:ph type="sldNum" sz="quarter" idx="12"/>
          </p:nvPr>
        </p:nvSpPr>
        <p:spPr/>
        <p:txBody>
          <a:bodyPr/>
          <a:lstStyle/>
          <a:p>
            <a:fld id="{7C24C435-4924-624B-8C2B-89D34FF4377F}" type="slidenum">
              <a:rPr lang="en-US" smtClean="0">
                <a:effectLst/>
              </a:rPr>
              <a:pPr/>
              <a:t>100</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p:txBody>
          <a:bodyPr>
            <a:normAutofit/>
          </a:bodyPr>
          <a:lstStyle/>
          <a:p>
            <a:endParaRPr lang="en-US" sz="4400"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101</a:t>
            </a:fld>
            <a:endParaRPr lang="en-US" dirty="0">
              <a:effectLst/>
            </a:endParaRPr>
          </a:p>
        </p:txBody>
      </p:sp>
      <p:sp>
        <p:nvSpPr>
          <p:cNvPr id="5" name="Rectangle 4"/>
          <p:cNvSpPr/>
          <p:nvPr/>
        </p:nvSpPr>
        <p:spPr>
          <a:xfrm>
            <a:off x="779462" y="533400"/>
            <a:ext cx="7069138" cy="3046988"/>
          </a:xfrm>
          <a:prstGeom prst="rect">
            <a:avLst/>
          </a:prstGeom>
          <a:solidFill>
            <a:schemeClr val="accent2">
              <a:lumMod val="40000"/>
              <a:lumOff val="6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r>
              <a:rPr lang="en-US" sz="4800" dirty="0" smtClean="0">
                <a:solidFill>
                  <a:schemeClr val="tx2">
                    <a:lumMod val="50000"/>
                  </a:schemeClr>
                </a:solidFill>
              </a:rPr>
              <a:t> </a:t>
            </a:r>
            <a:r>
              <a:rPr lang="en-US" sz="4800" dirty="0" smtClean="0">
                <a:solidFill>
                  <a:schemeClr val="tx2"/>
                </a:solidFill>
              </a:rPr>
              <a:t>Misguided political intervention would take over to stem the dollar’s loss of value. </a:t>
            </a:r>
            <a:endParaRPr lang="en-US" sz="4800" dirty="0">
              <a:solidFill>
                <a:schemeClr val="tx2"/>
              </a:solidFill>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a:xfrm>
            <a:off x="779462" y="1219200"/>
            <a:ext cx="7581901" cy="5137150"/>
          </a:xfrm>
          <a:solidFill>
            <a:schemeClr val="accent2">
              <a:lumMod val="20000"/>
              <a:lumOff val="80000"/>
            </a:schemeClr>
          </a:solidFill>
        </p:spPr>
        <p:txBody>
          <a:bodyPr>
            <a:normAutofit/>
          </a:bodyPr>
          <a:lstStyle/>
          <a:p>
            <a:r>
              <a:rPr lang="en-US" sz="4400" dirty="0" smtClean="0">
                <a:effectLst/>
              </a:rPr>
              <a:t>Blame would be placed on the free, “unregulated” market.</a:t>
            </a:r>
          </a:p>
          <a:p>
            <a:r>
              <a:rPr lang="en-US" sz="4400" dirty="0" smtClean="0">
                <a:effectLst/>
              </a:rPr>
              <a:t>The government would resist admitting its role in causing price hyper-inflation. </a:t>
            </a:r>
          </a:p>
          <a:p>
            <a:endParaRPr lang="en-US" sz="4400"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102</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6600"/>
                </a:solidFill>
                <a:effectLst/>
              </a:rPr>
              <a:t>Interventions</a:t>
            </a:r>
            <a:endParaRPr lang="en-US" dirty="0">
              <a:solidFill>
                <a:srgbClr val="FF6600"/>
              </a:solidFill>
              <a:effectLst/>
            </a:endParaRPr>
          </a:p>
        </p:txBody>
      </p:sp>
      <p:sp>
        <p:nvSpPr>
          <p:cNvPr id="3" name="Content Placeholder 2"/>
          <p:cNvSpPr>
            <a:spLocks noGrp="1"/>
          </p:cNvSpPr>
          <p:nvPr>
            <p:ph idx="1"/>
          </p:nvPr>
        </p:nvSpPr>
        <p:spPr>
          <a:xfrm>
            <a:off x="779462" y="2057400"/>
            <a:ext cx="7581901" cy="2514600"/>
          </a:xfr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a:noAutofit/>
          </a:bodyPr>
          <a:lstStyle/>
          <a:p>
            <a:r>
              <a:rPr lang="en-US" sz="4400" dirty="0" smtClean="0">
                <a:effectLst/>
              </a:rPr>
              <a:t>So first wage and price controls would be imposed.</a:t>
            </a:r>
          </a:p>
        </p:txBody>
      </p:sp>
      <p:sp>
        <p:nvSpPr>
          <p:cNvPr id="5" name="Slide Number Placeholder 4"/>
          <p:cNvSpPr>
            <a:spLocks noGrp="1"/>
          </p:cNvSpPr>
          <p:nvPr>
            <p:ph type="sldNum" sz="quarter" idx="12"/>
          </p:nvPr>
        </p:nvSpPr>
        <p:spPr/>
        <p:txBody>
          <a:bodyPr/>
          <a:lstStyle/>
          <a:p>
            <a:fld id="{7C24C435-4924-624B-8C2B-89D34FF4377F}" type="slidenum">
              <a:rPr lang="en-US" smtClean="0">
                <a:effectLst/>
              </a:rPr>
              <a:pPr/>
              <a:t>103</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a:bodyPr>
          <a:lstStyle/>
          <a:p>
            <a:pPr lvl="8">
              <a:buNone/>
            </a:pPr>
            <a:endParaRPr lang="en-US" sz="4400" dirty="0"/>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104</a:t>
            </a:fld>
            <a:endParaRPr lang="en-US" dirty="0">
              <a:effectLst/>
            </a:endParaRPr>
          </a:p>
        </p:txBody>
      </p:sp>
      <p:sp>
        <p:nvSpPr>
          <p:cNvPr id="5" name="Rectangle 4"/>
          <p:cNvSpPr/>
          <p:nvPr/>
        </p:nvSpPr>
        <p:spPr>
          <a:xfrm>
            <a:off x="779462" y="2151146"/>
            <a:ext cx="8077200" cy="3416320"/>
          </a:xfrm>
          <a:prstGeom prst="rect">
            <a:avLst/>
          </a:prstGeom>
          <a:solidFill>
            <a:schemeClr val="accent6">
              <a:lumMod val="40000"/>
              <a:lumOff val="60000"/>
            </a:schemeClr>
          </a:solidFill>
        </p:spPr>
        <p:style>
          <a:lnRef idx="1">
            <a:schemeClr val="accent1"/>
          </a:lnRef>
          <a:fillRef idx="2">
            <a:schemeClr val="accent1"/>
          </a:fillRef>
          <a:effectRef idx="1">
            <a:schemeClr val="accent1"/>
          </a:effectRef>
          <a:fontRef idx="minor">
            <a:schemeClr val="dk1"/>
          </a:fontRef>
        </p:style>
        <p:txBody>
          <a:bodyPr wrap="square">
            <a:spAutoFit/>
          </a:bodyPr>
          <a:lstStyle/>
          <a:p>
            <a:r>
              <a:rPr lang="en-US" sz="3600" dirty="0" smtClean="0"/>
              <a:t>Then usury laws against charging interest (these are also price controls) </a:t>
            </a:r>
          </a:p>
          <a:p>
            <a:r>
              <a:rPr lang="en-US" sz="3600" dirty="0" smtClean="0"/>
              <a:t>Commodity speculators would be blamed, hoarding would become a crime</a:t>
            </a:r>
          </a:p>
          <a:p>
            <a:r>
              <a:rPr lang="en-US" sz="3600" dirty="0" smtClean="0"/>
              <a:t>Businesses would be accused of “price gouging”.</a:t>
            </a: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p:style>
          <a:lnRef idx="1">
            <a:schemeClr val="accent1"/>
          </a:lnRef>
          <a:fillRef idx="3">
            <a:schemeClr val="accent1"/>
          </a:fillRef>
          <a:effectRef idx="2">
            <a:schemeClr val="accent1"/>
          </a:effectRef>
          <a:fontRef idx="minor">
            <a:schemeClr val="lt1"/>
          </a:fontRef>
        </p:style>
        <p:txBody>
          <a:bodyPr>
            <a:normAutofit lnSpcReduction="10000"/>
          </a:bodyPr>
          <a:lstStyle/>
          <a:p>
            <a:r>
              <a:rPr lang="en-US" sz="4000" dirty="0" smtClean="0">
                <a:effectLst/>
                <a:latin typeface="Arial Rounded MT Bold"/>
                <a:cs typeface="Arial Rounded MT Bold"/>
              </a:rPr>
              <a:t>Then none of this would keep price levels from rising because no such mechanism exists to shut down the market’s ingenuity in finding ways to clear as supply and demand dictates</a:t>
            </a:r>
          </a:p>
          <a:p>
            <a:endParaRPr lang="en-US" dirty="0">
              <a:effectLst/>
            </a:endParaRPr>
          </a:p>
        </p:txBody>
      </p:sp>
      <p:sp>
        <p:nvSpPr>
          <p:cNvPr id="5" name="Slide Number Placeholder 4"/>
          <p:cNvSpPr>
            <a:spLocks noGrp="1"/>
          </p:cNvSpPr>
          <p:nvPr>
            <p:ph type="sldNum" sz="quarter" idx="12"/>
          </p:nvPr>
        </p:nvSpPr>
        <p:spPr/>
        <p:txBody>
          <a:bodyPr/>
          <a:lstStyle/>
          <a:p>
            <a:fld id="{7C24C435-4924-624B-8C2B-89D34FF4377F}" type="slidenum">
              <a:rPr lang="en-US" smtClean="0">
                <a:effectLst/>
              </a:rPr>
              <a:pPr/>
              <a:t>105</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a:xfrm>
            <a:off x="779462" y="1882588"/>
            <a:ext cx="7581901" cy="4473762"/>
          </a:xfrm>
        </p:spPr>
        <p:style>
          <a:lnRef idx="1">
            <a:schemeClr val="accent3"/>
          </a:lnRef>
          <a:fillRef idx="2">
            <a:schemeClr val="accent3"/>
          </a:fillRef>
          <a:effectRef idx="1">
            <a:schemeClr val="accent3"/>
          </a:effectRef>
          <a:fontRef idx="minor">
            <a:schemeClr val="dk1"/>
          </a:fontRef>
        </p:style>
        <p:txBody>
          <a:bodyPr>
            <a:noAutofit/>
          </a:bodyPr>
          <a:lstStyle/>
          <a:p>
            <a:r>
              <a:rPr lang="en-US" sz="4000" dirty="0" smtClean="0">
                <a:solidFill>
                  <a:schemeClr val="accent2">
                    <a:lumMod val="20000"/>
                    <a:lumOff val="80000"/>
                  </a:schemeClr>
                </a:solidFill>
                <a:effectLst/>
              </a:rPr>
              <a:t>The next stage has always been to increase penalties for these laws. At some point the level of enforcement violence would drive markets underground. The attendant flourishing of organized crime would follow.</a:t>
            </a:r>
          </a:p>
          <a:p>
            <a:endParaRPr lang="en-US" sz="4000"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106</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1049" y="-381000"/>
            <a:ext cx="7581901" cy="1653988"/>
          </a:xfrm>
        </p:spPr>
        <p:txBody>
          <a:bodyPr/>
          <a:lstStyle/>
          <a:p>
            <a:r>
              <a:rPr lang="en-US" dirty="0" smtClean="0">
                <a:solidFill>
                  <a:srgbClr val="FF6600"/>
                </a:solidFill>
                <a:effectLst/>
              </a:rPr>
              <a:t>And More Interventions</a:t>
            </a:r>
            <a:endParaRPr lang="en-US" dirty="0">
              <a:solidFill>
                <a:srgbClr val="FF6600"/>
              </a:solidFill>
              <a:effectLst/>
            </a:endParaRPr>
          </a:p>
        </p:txBody>
      </p:sp>
      <p:sp>
        <p:nvSpPr>
          <p:cNvPr id="3" name="Content Placeholder 2"/>
          <p:cNvSpPr>
            <a:spLocks noGrp="1"/>
          </p:cNvSpPr>
          <p:nvPr>
            <p:ph idx="1"/>
          </p:nvPr>
        </p:nvSpPr>
        <p:spPr>
          <a:xfrm>
            <a:off x="1004635" y="921074"/>
            <a:ext cx="7581901" cy="5715000"/>
          </a:xfrm>
        </p:spPr>
        <p:style>
          <a:lnRef idx="1">
            <a:schemeClr val="accent1"/>
          </a:lnRef>
          <a:fillRef idx="2">
            <a:schemeClr val="accent1"/>
          </a:fillRef>
          <a:effectRef idx="1">
            <a:schemeClr val="accent1"/>
          </a:effectRef>
          <a:fontRef idx="minor">
            <a:schemeClr val="dk1"/>
          </a:fontRef>
        </p:style>
        <p:txBody>
          <a:bodyPr>
            <a:normAutofit/>
          </a:bodyPr>
          <a:lstStyle/>
          <a:p>
            <a:r>
              <a:rPr lang="en-US" sz="4000" dirty="0" smtClean="0">
                <a:solidFill>
                  <a:schemeClr val="accent2">
                    <a:lumMod val="20000"/>
                    <a:lumOff val="80000"/>
                  </a:schemeClr>
                </a:solidFill>
                <a:effectLst/>
              </a:rPr>
              <a:t>Mistaken policies in the 1930’s could again extend a downturn into a depression with crushing new tax burdens. Tax brackets shift as inflation throws even low income earners into high tax brackets. Along with over- stating capital gains it would amplify business losses. </a:t>
            </a:r>
          </a:p>
          <a:p>
            <a:endParaRPr lang="en-US" sz="4000" dirty="0">
              <a:effectLst/>
            </a:endParaRPr>
          </a:p>
        </p:txBody>
      </p:sp>
      <p:sp>
        <p:nvSpPr>
          <p:cNvPr id="5" name="Slide Number Placeholder 4"/>
          <p:cNvSpPr>
            <a:spLocks noGrp="1"/>
          </p:cNvSpPr>
          <p:nvPr>
            <p:ph type="sldNum" sz="quarter" idx="12"/>
          </p:nvPr>
        </p:nvSpPr>
        <p:spPr/>
        <p:txBody>
          <a:bodyPr/>
          <a:lstStyle/>
          <a:p>
            <a:fld id="{7C24C435-4924-624B-8C2B-89D34FF4377F}" type="slidenum">
              <a:rPr lang="en-US" smtClean="0">
                <a:effectLst/>
              </a:rPr>
              <a:pPr/>
              <a:t>107</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a:xfrm>
            <a:off x="826420" y="565151"/>
            <a:ext cx="7581901" cy="5791199"/>
          </a:xfrm>
        </p:spPr>
        <p:style>
          <a:lnRef idx="1">
            <a:schemeClr val="accent1"/>
          </a:lnRef>
          <a:fillRef idx="2">
            <a:schemeClr val="accent1"/>
          </a:fillRef>
          <a:effectRef idx="1">
            <a:schemeClr val="accent1"/>
          </a:effectRef>
          <a:fontRef idx="minor">
            <a:schemeClr val="dk1"/>
          </a:fontRef>
        </p:style>
        <p:txBody>
          <a:bodyPr>
            <a:noAutofit/>
          </a:bodyPr>
          <a:lstStyle/>
          <a:p>
            <a:r>
              <a:rPr lang="en-US" sz="4000" dirty="0" smtClean="0">
                <a:solidFill>
                  <a:schemeClr val="accent2">
                    <a:lumMod val="20000"/>
                    <a:lumOff val="80000"/>
                  </a:schemeClr>
                </a:solidFill>
                <a:effectLst/>
              </a:rPr>
              <a:t>Ruinous business taxes would result from being based on false profits (profit illusion) calculated on the difference between earlier lower dollar input costs and later higher dollar revenues, but with little, or perhaps negative, real profits. </a:t>
            </a:r>
          </a:p>
          <a:p>
            <a:endParaRPr lang="en-US" sz="4000"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108</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6600"/>
                </a:solidFill>
                <a:effectLst/>
              </a:rPr>
              <a:t>Resulting In:</a:t>
            </a:r>
            <a:endParaRPr lang="en-US" dirty="0">
              <a:solidFill>
                <a:srgbClr val="FF6600"/>
              </a:solidFill>
              <a:effectLst/>
            </a:endParaRPr>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r>
              <a:rPr lang="en-US" sz="5157" dirty="0" smtClean="0">
                <a:solidFill>
                  <a:schemeClr val="accent2">
                    <a:lumMod val="20000"/>
                    <a:lumOff val="80000"/>
                  </a:schemeClr>
                </a:solidFill>
                <a:effectLst/>
              </a:rPr>
              <a:t>Shortages, dislocations, bottle necks, etc. would disrupt production and market order.</a:t>
            </a:r>
          </a:p>
          <a:p>
            <a:r>
              <a:rPr lang="en-US" sz="5157" dirty="0" smtClean="0">
                <a:solidFill>
                  <a:schemeClr val="accent2">
                    <a:lumMod val="20000"/>
                    <a:lumOff val="80000"/>
                  </a:schemeClr>
                </a:solidFill>
                <a:effectLst/>
              </a:rPr>
              <a:t>&amp; Destroy Capital</a:t>
            </a:r>
          </a:p>
          <a:p>
            <a:endParaRPr lang="en-US" dirty="0">
              <a:effectLst/>
            </a:endParaRPr>
          </a:p>
        </p:txBody>
      </p:sp>
      <p:sp>
        <p:nvSpPr>
          <p:cNvPr id="5" name="Slide Number Placeholder 4"/>
          <p:cNvSpPr>
            <a:spLocks noGrp="1"/>
          </p:cNvSpPr>
          <p:nvPr>
            <p:ph type="sldNum" sz="quarter" idx="12"/>
          </p:nvPr>
        </p:nvSpPr>
        <p:spPr/>
        <p:txBody>
          <a:bodyPr/>
          <a:lstStyle/>
          <a:p>
            <a:fld id="{7C24C435-4924-624B-8C2B-89D34FF4377F}" type="slidenum">
              <a:rPr lang="en-US" smtClean="0">
                <a:effectLst/>
              </a:rPr>
              <a:pPr/>
              <a:t>109</a:t>
            </a:fld>
            <a:endParaRPr lang="en-US" dirty="0">
              <a:effectLst/>
            </a:endParaRPr>
          </a:p>
        </p:txBody>
      </p:sp>
    </p:spTree>
  </p:cSld>
  <p:clrMapOvr>
    <a:masterClrMapping/>
  </p:clrMapOvr>
  <p:transition spd="med">
    <p:newsflash/>
    <p:sndAc>
      <p:stSnd>
        <p:snd r:embed="rId3" name="Slide Projector"/>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C24C435-4924-624B-8C2B-89D34FF4377F}" type="slidenum">
              <a:rPr lang="en-US" smtClean="0">
                <a:effectLst/>
              </a:rPr>
              <a:pPr/>
              <a:t>11</a:t>
            </a:fld>
            <a:endParaRPr lang="en-US" dirty="0">
              <a:effectLst/>
            </a:endParaRPr>
          </a:p>
        </p:txBody>
      </p:sp>
      <p:sp>
        <p:nvSpPr>
          <p:cNvPr id="3" name="Rectangle 2"/>
          <p:cNvSpPr/>
          <p:nvPr/>
        </p:nvSpPr>
        <p:spPr>
          <a:xfrm>
            <a:off x="457200" y="1295400"/>
            <a:ext cx="8229600" cy="2308324"/>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p>
            <a:endParaRPr lang="en-US" sz="3600" dirty="0" smtClean="0"/>
          </a:p>
          <a:p>
            <a:r>
              <a:rPr lang="en-US" sz="3600" dirty="0" smtClean="0"/>
              <a:t>However defined, the supply of money relative to the demand to be held affects prices. </a:t>
            </a:r>
            <a:endParaRPr lang="en-US" sz="3600" dirty="0"/>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p:style>
          <a:lnRef idx="1">
            <a:schemeClr val="accent2"/>
          </a:lnRef>
          <a:fillRef idx="3">
            <a:schemeClr val="accent2"/>
          </a:fillRef>
          <a:effectRef idx="2">
            <a:schemeClr val="accent2"/>
          </a:effectRef>
          <a:fontRef idx="minor">
            <a:schemeClr val="lt1"/>
          </a:fontRef>
        </p:style>
        <p:txBody>
          <a:bodyPr>
            <a:normAutofit lnSpcReduction="10000"/>
          </a:bodyPr>
          <a:lstStyle/>
          <a:p>
            <a:r>
              <a:rPr lang="en-US" sz="4000" dirty="0" smtClean="0">
                <a:effectLst/>
              </a:rPr>
              <a:t>In the end the price system would be useless. This would thus mean the end of the dollar in a dollar-centric world of dollar-linked fiat currencies and so the end of the world price system.   </a:t>
            </a:r>
          </a:p>
          <a:p>
            <a:endParaRPr lang="en-US"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110</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20000"/>
                    <a:lumOff val="80000"/>
                  </a:schemeClr>
                </a:solidFill>
                <a:effectLst/>
              </a:rPr>
              <a:t>A government failure</a:t>
            </a:r>
            <a:endParaRPr lang="en-US" dirty="0">
              <a:solidFill>
                <a:schemeClr val="accent2">
                  <a:lumMod val="20000"/>
                  <a:lumOff val="80000"/>
                </a:schemeClr>
              </a:solidFill>
              <a:effectLst/>
            </a:endParaRPr>
          </a:p>
        </p:txBody>
      </p:sp>
      <p:sp>
        <p:nvSpPr>
          <p:cNvPr id="3" name="Content Placeholder 2"/>
          <p:cNvSpPr>
            <a:spLocks noGrp="1"/>
          </p:cNvSpPr>
          <p:nvPr>
            <p:ph idx="1"/>
          </p:nvPr>
        </p:nvSpPr>
        <p:spPr/>
        <p:style>
          <a:lnRef idx="1">
            <a:schemeClr val="accent2"/>
          </a:lnRef>
          <a:fillRef idx="3">
            <a:schemeClr val="accent2"/>
          </a:fillRef>
          <a:effectRef idx="2">
            <a:schemeClr val="accent2"/>
          </a:effectRef>
          <a:fontRef idx="minor">
            <a:schemeClr val="lt1"/>
          </a:fontRef>
        </p:style>
        <p:txBody>
          <a:bodyPr>
            <a:normAutofit/>
          </a:bodyPr>
          <a:lstStyle/>
          <a:p>
            <a:r>
              <a:rPr lang="en-US" sz="4800" dirty="0" smtClean="0">
                <a:effectLst/>
              </a:rPr>
              <a:t>The biggest falsehood is that a fiat money system and free market are ultimately compatible</a:t>
            </a:r>
          </a:p>
        </p:txBody>
      </p:sp>
      <p:sp>
        <p:nvSpPr>
          <p:cNvPr id="5" name="Slide Number Placeholder 4"/>
          <p:cNvSpPr>
            <a:spLocks noGrp="1"/>
          </p:cNvSpPr>
          <p:nvPr>
            <p:ph type="sldNum" sz="quarter" idx="12"/>
          </p:nvPr>
        </p:nvSpPr>
        <p:spPr/>
        <p:txBody>
          <a:bodyPr/>
          <a:lstStyle/>
          <a:p>
            <a:fld id="{7C24C435-4924-624B-8C2B-89D34FF4377F}" type="slidenum">
              <a:rPr lang="en-US" smtClean="0">
                <a:effectLst/>
              </a:rPr>
              <a:pPr/>
              <a:t>111</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a:xfrm>
            <a:off x="381000" y="533400"/>
            <a:ext cx="8458200" cy="6188075"/>
          </a:xfrm>
          <a:solidFill>
            <a:schemeClr val="accent2">
              <a:lumMod val="20000"/>
              <a:lumOff val="80000"/>
            </a:schemeClr>
          </a:solidFill>
          <a:effectLst/>
        </p:spPr>
        <p:style>
          <a:lnRef idx="1">
            <a:schemeClr val="accent2"/>
          </a:lnRef>
          <a:fillRef idx="2">
            <a:schemeClr val="accent2"/>
          </a:fillRef>
          <a:effectRef idx="1">
            <a:schemeClr val="accent2"/>
          </a:effectRef>
          <a:fontRef idx="minor">
            <a:schemeClr val="dk1"/>
          </a:fontRef>
        </p:style>
        <p:txBody>
          <a:bodyPr>
            <a:noAutofit/>
          </a:bodyPr>
          <a:lstStyle/>
          <a:p>
            <a:r>
              <a:rPr lang="en-US" sz="4400" b="0" dirty="0" smtClean="0">
                <a:effectLst/>
              </a:rPr>
              <a:t>Fiat money systems are the antithesis of free market money. Our monetary system, while pervading every part of the market economy, obstructs  competitive market mechanisms that check excesses in banking and financial behavior.</a:t>
            </a: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112</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a:xfrm>
            <a:off x="381001" y="304799"/>
            <a:ext cx="8305800" cy="6416675"/>
          </a:xfrm>
        </p:spPr>
        <p:style>
          <a:lnRef idx="1">
            <a:schemeClr val="accent3"/>
          </a:lnRef>
          <a:fillRef idx="3">
            <a:schemeClr val="accent3"/>
          </a:fillRef>
          <a:effectRef idx="2">
            <a:schemeClr val="accent3"/>
          </a:effectRef>
          <a:fontRef idx="minor">
            <a:schemeClr val="lt1"/>
          </a:fontRef>
        </p:style>
        <p:txBody>
          <a:bodyPr>
            <a:normAutofit/>
          </a:bodyPr>
          <a:lstStyle/>
          <a:p>
            <a:r>
              <a:rPr lang="en-US" sz="4000" dirty="0" smtClean="0">
                <a:effectLst/>
              </a:rPr>
              <a:t>Integrating financial intermediaries and credit expansion under the umbrella of assurances, insurance and legal bailouts, produces unrivalled risk taking (moral hazard) in pursuit of strategies by firms that would have never survived in a business environment of accountability.</a:t>
            </a:r>
          </a:p>
          <a:p>
            <a:endParaRPr lang="en-US" sz="4000" dirty="0" smtClean="0">
              <a:effectLst/>
            </a:endParaRPr>
          </a:p>
          <a:p>
            <a:endParaRPr lang="en-US"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113</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1035423"/>
          </a:xfrm>
        </p:spPr>
        <p:txBody>
          <a:bodyPr/>
          <a:lstStyle/>
          <a:p>
            <a:r>
              <a:rPr lang="en-US" dirty="0" smtClean="0">
                <a:solidFill>
                  <a:schemeClr val="accent2">
                    <a:lumMod val="20000"/>
                    <a:lumOff val="80000"/>
                  </a:schemeClr>
                </a:solidFill>
                <a:effectLst/>
              </a:rPr>
              <a:t>Proposals:</a:t>
            </a:r>
            <a:endParaRPr lang="en-US" dirty="0">
              <a:solidFill>
                <a:schemeClr val="accent2">
                  <a:lumMod val="20000"/>
                  <a:lumOff val="80000"/>
                </a:schemeClr>
              </a:solidFill>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06145064"/>
              </p:ext>
            </p:extLst>
          </p:nvPr>
        </p:nvGraphicFramePr>
        <p:xfrm>
          <a:off x="779463" y="1143000"/>
          <a:ext cx="7581900" cy="5715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p:cNvSpPr>
            <a:spLocks noGrp="1"/>
          </p:cNvSpPr>
          <p:nvPr>
            <p:ph type="sldNum" sz="quarter" idx="12"/>
          </p:nvPr>
        </p:nvSpPr>
        <p:spPr/>
        <p:txBody>
          <a:bodyPr/>
          <a:lstStyle/>
          <a:p>
            <a:fld id="{7C24C435-4924-624B-8C2B-89D34FF4377F}" type="slidenum">
              <a:rPr lang="en-US" smtClean="0">
                <a:effectLst/>
              </a:rPr>
              <a:pPr/>
              <a:t>114</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763" y="1882588"/>
            <a:ext cx="8229600" cy="3222812"/>
          </a:xfrm>
        </p:spPr>
        <p:txBody>
          <a:bodyPr>
            <a:normAutofit/>
          </a:bodyPr>
          <a:lstStyle/>
          <a:p>
            <a:r>
              <a:rPr lang="en-US" sz="6600" dirty="0" smtClean="0">
                <a:solidFill>
                  <a:schemeClr val="accent2">
                    <a:lumMod val="20000"/>
                    <a:lumOff val="80000"/>
                  </a:schemeClr>
                </a:solidFill>
                <a:effectLst/>
              </a:rPr>
              <a:t>A.  </a:t>
            </a:r>
            <a:r>
              <a:rPr lang="en-US" sz="6600" dirty="0" smtClean="0">
                <a:solidFill>
                  <a:srgbClr val="FF6600"/>
                </a:solidFill>
                <a:effectLst/>
              </a:rPr>
              <a:t>Competing Currencies</a:t>
            </a:r>
            <a:endParaRPr lang="en-US" sz="6600" dirty="0">
              <a:solidFill>
                <a:srgbClr val="FF6600"/>
              </a:solidFill>
              <a:effectLst/>
            </a:endParaRPr>
          </a:p>
        </p:txBody>
      </p:sp>
      <p:sp>
        <p:nvSpPr>
          <p:cNvPr id="5" name="Slide Number Placeholder 4"/>
          <p:cNvSpPr>
            <a:spLocks noGrp="1"/>
          </p:cNvSpPr>
          <p:nvPr>
            <p:ph type="sldNum" sz="quarter" idx="12"/>
          </p:nvPr>
        </p:nvSpPr>
        <p:spPr/>
        <p:txBody>
          <a:bodyPr/>
          <a:lstStyle/>
          <a:p>
            <a:fld id="{7C24C435-4924-624B-8C2B-89D34FF4377F}" type="slidenum">
              <a:rPr lang="en-US" smtClean="0">
                <a:effectLst/>
              </a:rPr>
              <a:pPr/>
              <a:t>115</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61458"/>
            <a:ext cx="7581901" cy="1347320"/>
          </a:xfrm>
        </p:spPr>
        <p:txBody>
          <a:bodyPr/>
          <a:lstStyle/>
          <a:p>
            <a:r>
              <a:rPr lang="en-US" dirty="0" smtClean="0">
                <a:solidFill>
                  <a:schemeClr val="accent2">
                    <a:lumMod val="20000"/>
                    <a:lumOff val="80000"/>
                  </a:schemeClr>
                </a:solidFill>
                <a:effectLst/>
              </a:rPr>
              <a:t>Gresham’s Law</a:t>
            </a:r>
            <a:endParaRPr lang="en-US" dirty="0">
              <a:solidFill>
                <a:schemeClr val="accent2">
                  <a:lumMod val="20000"/>
                  <a:lumOff val="80000"/>
                </a:schemeClr>
              </a:solidFill>
              <a:effectLst/>
            </a:endParaRPr>
          </a:p>
        </p:txBody>
      </p:sp>
      <p:sp>
        <p:nvSpPr>
          <p:cNvPr id="3" name="Content Placeholder 2"/>
          <p:cNvSpPr>
            <a:spLocks noGrp="1"/>
          </p:cNvSpPr>
          <p:nvPr>
            <p:ph idx="1"/>
          </p:nvPr>
        </p:nvSpPr>
        <p:spPr>
          <a:xfrm>
            <a:off x="779462" y="1204912"/>
            <a:ext cx="7581901" cy="5334000"/>
          </a:xfrm>
        </p:spPr>
        <p:txBody>
          <a:bodyPr>
            <a:noAutofit/>
          </a:bodyPr>
          <a:lstStyle/>
          <a:p>
            <a:r>
              <a:rPr lang="en-US" sz="3200" dirty="0" smtClean="0">
                <a:solidFill>
                  <a:schemeClr val="accent2">
                    <a:lumMod val="20000"/>
                    <a:lumOff val="80000"/>
                  </a:schemeClr>
                </a:solidFill>
                <a:effectLst/>
              </a:rPr>
              <a:t>Private gold backed money can’t compete with the dollar.</a:t>
            </a:r>
          </a:p>
          <a:p>
            <a:r>
              <a:rPr lang="en-US" sz="3200" dirty="0" smtClean="0">
                <a:solidFill>
                  <a:schemeClr val="accent2">
                    <a:lumMod val="20000"/>
                    <a:lumOff val="80000"/>
                  </a:schemeClr>
                </a:solidFill>
                <a:effectLst/>
              </a:rPr>
              <a:t>A gold certificate that has a face value of $20.00 but also is redeemable for some specified amount of gold, perhaps 1/100</a:t>
            </a:r>
            <a:r>
              <a:rPr lang="en-US" sz="3200" baseline="30000" dirty="0" smtClean="0">
                <a:solidFill>
                  <a:schemeClr val="accent2">
                    <a:lumMod val="20000"/>
                    <a:lumOff val="80000"/>
                  </a:schemeClr>
                </a:solidFill>
                <a:effectLst/>
              </a:rPr>
              <a:t>th</a:t>
            </a:r>
            <a:r>
              <a:rPr lang="en-US" sz="3200" dirty="0" smtClean="0">
                <a:solidFill>
                  <a:schemeClr val="accent2">
                    <a:lumMod val="20000"/>
                    <a:lumOff val="80000"/>
                  </a:schemeClr>
                </a:solidFill>
                <a:effectLst/>
              </a:rPr>
              <a:t> oz. would be held off the market, not spent as currency because it would be more desirable than a $20 bill. (Gresham’s law-bad money drives out good)</a:t>
            </a:r>
          </a:p>
          <a:p>
            <a:endParaRPr lang="en-US" sz="3200"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116</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a:xfrm>
            <a:off x="779462" y="609600"/>
            <a:ext cx="7581901" cy="5867400"/>
          </a:xfrm>
          <a:solidFill>
            <a:schemeClr val="accent1">
              <a:lumMod val="75000"/>
            </a:schemeClr>
          </a:solidFill>
        </p:spPr>
        <p:txBody>
          <a:bodyPr>
            <a:noAutofit/>
          </a:bodyPr>
          <a:lstStyle/>
          <a:p>
            <a:r>
              <a:rPr lang="en-US" sz="3200" dirty="0" smtClean="0">
                <a:solidFill>
                  <a:schemeClr val="accent2">
                    <a:lumMod val="20000"/>
                    <a:lumOff val="80000"/>
                  </a:schemeClr>
                </a:solidFill>
                <a:effectLst/>
              </a:rPr>
              <a:t>A gold certificate for say 1/100</a:t>
            </a:r>
            <a:r>
              <a:rPr lang="en-US" sz="3200" baseline="30000" dirty="0" smtClean="0">
                <a:solidFill>
                  <a:schemeClr val="accent2">
                    <a:lumMod val="20000"/>
                    <a:lumOff val="80000"/>
                  </a:schemeClr>
                </a:solidFill>
                <a:effectLst/>
              </a:rPr>
              <a:t>th</a:t>
            </a:r>
            <a:r>
              <a:rPr lang="en-US" sz="3200" dirty="0" smtClean="0">
                <a:solidFill>
                  <a:schemeClr val="accent2">
                    <a:lumMod val="20000"/>
                    <a:lumOff val="80000"/>
                  </a:schemeClr>
                </a:solidFill>
                <a:effectLst/>
              </a:rPr>
              <a:t> of an oz. of gold would have the possibility of being used by a few people who price a few goods in gold ounces but there is little chance that a whole new price system in ounces would replace the use of dollar prices short of an unlikely total loss of the dollar through hyperinflation. Only then would a new money arise after a barter price structure was discovered and accepted by custom.</a:t>
            </a:r>
          </a:p>
          <a:p>
            <a:endParaRPr lang="en-US" sz="3200" dirty="0" smtClean="0">
              <a:effectLst/>
            </a:endParaRPr>
          </a:p>
          <a:p>
            <a:endParaRPr lang="en-US" sz="3200" dirty="0">
              <a:effectLst/>
            </a:endParaRPr>
          </a:p>
        </p:txBody>
      </p:sp>
      <p:sp>
        <p:nvSpPr>
          <p:cNvPr id="5" name="Slide Number Placeholder 4"/>
          <p:cNvSpPr>
            <a:spLocks noGrp="1"/>
          </p:cNvSpPr>
          <p:nvPr>
            <p:ph type="sldNum" sz="quarter" idx="12"/>
          </p:nvPr>
        </p:nvSpPr>
        <p:spPr/>
        <p:txBody>
          <a:bodyPr/>
          <a:lstStyle/>
          <a:p>
            <a:fld id="{7C24C435-4924-624B-8C2B-89D34FF4377F}" type="slidenum">
              <a:rPr lang="en-US" smtClean="0">
                <a:effectLst/>
              </a:rPr>
              <a:pPr/>
              <a:t>117</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a:xfrm>
            <a:off x="779462" y="685800"/>
            <a:ext cx="7581901" cy="5410200"/>
          </a:xfrm>
          <a:solidFill>
            <a:schemeClr val="accent1">
              <a:lumMod val="75000"/>
            </a:schemeClr>
          </a:solidFill>
        </p:spPr>
        <p:txBody>
          <a:bodyPr/>
          <a:lstStyle/>
          <a:p>
            <a:r>
              <a:rPr lang="en-US" sz="3200" dirty="0" smtClean="0">
                <a:solidFill>
                  <a:schemeClr val="accent2">
                    <a:lumMod val="20000"/>
                    <a:lumOff val="80000"/>
                  </a:schemeClr>
                </a:solidFill>
                <a:effectLst/>
              </a:rPr>
              <a:t>There is no need to impose a new price system. Certainly the market would never choose to do so any more than a nation would voluntarily abruptly change to an unknown language. </a:t>
            </a:r>
          </a:p>
          <a:p>
            <a:r>
              <a:rPr lang="en-US" sz="3200" dirty="0" smtClean="0">
                <a:solidFill>
                  <a:schemeClr val="accent2">
                    <a:lumMod val="20000"/>
                    <a:lumOff val="80000"/>
                  </a:schemeClr>
                </a:solidFill>
                <a:effectLst/>
              </a:rPr>
              <a:t>Although markets should be freed of legal tender laws and capital gains taxes on gold, competing currency reform would only soften the blow of a dollar collapse. </a:t>
            </a:r>
          </a:p>
          <a:p>
            <a:endParaRPr lang="en-US"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118</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806823"/>
          </a:xfrm>
        </p:spPr>
        <p:txBody>
          <a:bodyPr/>
          <a:lstStyle/>
          <a:p>
            <a:r>
              <a:rPr lang="en-US" sz="3200" dirty="0" smtClean="0">
                <a:ln w="19050">
                  <a:solidFill>
                    <a:schemeClr val="tx2">
                      <a:tint val="1000"/>
                    </a:schemeClr>
                  </a:solidFill>
                  <a:prstDash val="solid"/>
                </a:ln>
                <a:solidFill>
                  <a:schemeClr val="accent3"/>
                </a:solidFill>
                <a:effectLst/>
              </a:rPr>
              <a:t>A free market in money ?</a:t>
            </a:r>
            <a:endParaRPr lang="en-US" sz="3200" dirty="0">
              <a:ln w="19050">
                <a:solidFill>
                  <a:schemeClr val="tx2">
                    <a:tint val="1000"/>
                  </a:schemeClr>
                </a:solidFill>
                <a:prstDash val="solid"/>
              </a:ln>
              <a:solidFill>
                <a:schemeClr val="accent3"/>
              </a:solidFill>
              <a:effectLst/>
            </a:endParaRPr>
          </a:p>
        </p:txBody>
      </p:sp>
      <p:sp>
        <p:nvSpPr>
          <p:cNvPr id="3" name="Content Placeholder 2"/>
          <p:cNvSpPr>
            <a:spLocks noGrp="1"/>
          </p:cNvSpPr>
          <p:nvPr>
            <p:ph idx="1"/>
          </p:nvPr>
        </p:nvSpPr>
        <p:spPr>
          <a:xfrm>
            <a:off x="779462" y="762000"/>
            <a:ext cx="7581901" cy="5959475"/>
          </a:xfrm>
          <a:solidFill>
            <a:schemeClr val="accent1">
              <a:lumMod val="75000"/>
            </a:schemeClr>
          </a:solidFill>
          <a:ln>
            <a:solidFill>
              <a:srgbClr val="FFF8C2"/>
            </a:solidFill>
          </a:ln>
        </p:spPr>
        <p:txBody>
          <a:bodyPr>
            <a:noAutofit/>
          </a:bodyPr>
          <a:lstStyle/>
          <a:p>
            <a:r>
              <a:rPr lang="en-US" dirty="0" smtClean="0">
                <a:solidFill>
                  <a:schemeClr val="accent2">
                    <a:lumMod val="20000"/>
                    <a:lumOff val="80000"/>
                  </a:schemeClr>
                </a:solidFill>
                <a:effectLst/>
              </a:rPr>
              <a:t>Thus advocates of a free market in money should be careful what they wish for. Contracts or Certificates that promise nothing in exchange, such as Federal Reserve notes, would have no copyright defense in a free market against replication by anyone. </a:t>
            </a:r>
          </a:p>
          <a:p>
            <a:r>
              <a:rPr lang="en-US" dirty="0" smtClean="0">
                <a:solidFill>
                  <a:schemeClr val="accent2">
                    <a:lumMod val="20000"/>
                    <a:lumOff val="80000"/>
                  </a:schemeClr>
                </a:solidFill>
                <a:effectLst/>
              </a:rPr>
              <a:t>In other words opening the production of money to the truly free market would result in </a:t>
            </a:r>
            <a:r>
              <a:rPr lang="en-US" dirty="0" err="1" smtClean="0">
                <a:solidFill>
                  <a:schemeClr val="accent2">
                    <a:lumMod val="20000"/>
                    <a:lumOff val="80000"/>
                  </a:schemeClr>
                </a:solidFill>
                <a:effectLst/>
              </a:rPr>
              <a:t>hyperinflating</a:t>
            </a:r>
            <a:r>
              <a:rPr lang="en-US" dirty="0" smtClean="0">
                <a:solidFill>
                  <a:schemeClr val="accent2">
                    <a:lumMod val="20000"/>
                    <a:lumOff val="80000"/>
                  </a:schemeClr>
                </a:solidFill>
                <a:effectLst/>
              </a:rPr>
              <a:t> the dollar.</a:t>
            </a:r>
          </a:p>
          <a:p>
            <a:r>
              <a:rPr lang="en-US" dirty="0" smtClean="0">
                <a:solidFill>
                  <a:schemeClr val="accent2">
                    <a:lumMod val="20000"/>
                    <a:lumOff val="80000"/>
                  </a:schemeClr>
                </a:solidFill>
                <a:effectLst/>
              </a:rPr>
              <a:t> As we have seen fiat money has absorbed the market’s painstaking effort  to create money. This theft of the people’s money should be restored, not jettisoned to the peril of the entire price system.</a:t>
            </a:r>
          </a:p>
          <a:p>
            <a:pPr>
              <a:buNone/>
            </a:pPr>
            <a:endParaRPr lang="en-US" sz="1800" dirty="0" smtClean="0">
              <a:solidFill>
                <a:schemeClr val="accent2">
                  <a:lumMod val="20000"/>
                  <a:lumOff val="80000"/>
                </a:schemeClr>
              </a:solidFill>
              <a:effectLst/>
            </a:endParaRPr>
          </a:p>
          <a:p>
            <a:pPr>
              <a:buNone/>
            </a:pPr>
            <a:r>
              <a:rPr lang="en-US" sz="1800" dirty="0" smtClean="0">
                <a:effectLst/>
              </a:rPr>
              <a:t> </a:t>
            </a:r>
            <a:endParaRPr lang="en-US" sz="1800" dirty="0">
              <a:effectLst/>
            </a:endParaRPr>
          </a:p>
        </p:txBody>
      </p:sp>
      <p:sp>
        <p:nvSpPr>
          <p:cNvPr id="5" name="Slide Number Placeholder 4"/>
          <p:cNvSpPr>
            <a:spLocks noGrp="1"/>
          </p:cNvSpPr>
          <p:nvPr>
            <p:ph type="sldNum" sz="quarter" idx="12"/>
          </p:nvPr>
        </p:nvSpPr>
        <p:spPr/>
        <p:txBody>
          <a:bodyPr/>
          <a:lstStyle/>
          <a:p>
            <a:fld id="{7C24C435-4924-624B-8C2B-89D34FF4377F}" type="slidenum">
              <a:rPr lang="en-US" smtClean="0">
                <a:effectLst/>
              </a:rPr>
              <a:pPr/>
              <a:t>119</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Austrian Money Supply (AMS)</a:t>
            </a:r>
            <a:endParaRPr lang="en-US" dirty="0">
              <a:effectLst/>
            </a:endParaRPr>
          </a:p>
        </p:txBody>
      </p:sp>
      <p:sp>
        <p:nvSpPr>
          <p:cNvPr id="3" name="Content Placeholder 2"/>
          <p:cNvSpPr>
            <a:spLocks noGrp="1"/>
          </p:cNvSpPr>
          <p:nvPr>
            <p:ph idx="1"/>
          </p:nvPr>
        </p:nvSpPr>
        <p:spPr/>
        <p:txBody>
          <a:bodyPr>
            <a:normAutofit lnSpcReduction="10000"/>
          </a:bodyPr>
          <a:lstStyle/>
          <a:p>
            <a:r>
              <a:rPr lang="en-US" dirty="0" smtClean="0">
                <a:effectLst/>
              </a:rPr>
              <a:t>Includes M1 </a:t>
            </a:r>
          </a:p>
          <a:p>
            <a:r>
              <a:rPr lang="en-US" dirty="0" smtClean="0">
                <a:effectLst/>
              </a:rPr>
              <a:t>plus Savings and MMD accounts because these are deemed money by the public.</a:t>
            </a:r>
          </a:p>
          <a:p>
            <a:r>
              <a:rPr lang="en-US" dirty="0" smtClean="0">
                <a:effectLst/>
              </a:rPr>
              <a:t>The operational quality of AMS is behavioral not legal. </a:t>
            </a:r>
          </a:p>
          <a:p>
            <a:r>
              <a:rPr lang="en-US" dirty="0" smtClean="0">
                <a:effectLst/>
              </a:rPr>
              <a:t>These accounts are  for practical purposes instantly redeemable for means of payment.</a:t>
            </a:r>
          </a:p>
          <a:p>
            <a:r>
              <a:rPr lang="en-US" dirty="0" smtClean="0">
                <a:effectLst/>
              </a:rPr>
              <a:t>AMS= $10.6 Trillion (2015)</a:t>
            </a:r>
            <a:endParaRPr lang="en-US"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12</a:t>
            </a:fld>
            <a:endParaRPr lang="en-US" dirty="0">
              <a:effectLst/>
            </a:endParaRPr>
          </a:p>
        </p:txBody>
      </p:sp>
    </p:spTree>
    <p:extLst>
      <p:ext uri="{BB962C8B-B14F-4D97-AF65-F5344CB8AC3E}">
        <p14:creationId xmlns:p14="http://schemas.microsoft.com/office/powerpoint/2010/main" val="4252696959"/>
      </p:ext>
    </p:extLst>
  </p:cSld>
  <p:clrMapOvr>
    <a:masterClrMapping/>
  </p:clrMapOvr>
  <p:transition spd="med">
    <p:sndAc>
      <p:stSnd>
        <p:snd r:embed="rId2" name="Slide Projector"/>
      </p:stSnd>
    </p:sndAc>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9462" y="457200"/>
            <a:ext cx="7581901" cy="5378824"/>
          </a:xfrm>
        </p:spPr>
        <p:txBody>
          <a:bodyPr>
            <a:noAutofit/>
          </a:bodyPr>
          <a:lstStyle/>
          <a:p>
            <a:r>
              <a:rPr lang="en-US" sz="3600" dirty="0" smtClean="0">
                <a:solidFill>
                  <a:schemeClr val="bg1"/>
                </a:solidFill>
                <a:effectLst/>
              </a:rPr>
              <a:t>Returning to a free market in money would best retrace steps that originally monopolized the monetary system</a:t>
            </a:r>
            <a:r>
              <a:rPr lang="en-US" sz="3600" dirty="0" smtClean="0">
                <a:solidFill>
                  <a:schemeClr val="accent2">
                    <a:lumMod val="20000"/>
                    <a:lumOff val="80000"/>
                  </a:schemeClr>
                </a:solidFill>
                <a:effectLst/>
              </a:rPr>
              <a:t>. </a:t>
            </a: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120</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effectLst/>
            </a:endParaRPr>
          </a:p>
        </p:txBody>
      </p:sp>
      <p:sp>
        <p:nvSpPr>
          <p:cNvPr id="3" name="Content Placeholder 2"/>
          <p:cNvSpPr>
            <a:spLocks noGrp="1"/>
          </p:cNvSpPr>
          <p:nvPr>
            <p:ph idx="1"/>
          </p:nvPr>
        </p:nvSpPr>
        <p:spPr/>
        <p:txBody>
          <a:bodyPr>
            <a:noAutofit/>
          </a:bodyPr>
          <a:lstStyle/>
          <a:p>
            <a:r>
              <a:rPr lang="en-US" sz="3200" dirty="0" smtClean="0">
                <a:solidFill>
                  <a:schemeClr val="accent2">
                    <a:lumMod val="20000"/>
                    <a:lumOff val="80000"/>
                  </a:schemeClr>
                </a:solidFill>
                <a:effectLst/>
              </a:rPr>
              <a:t>Free banking, without a central (government) bank as envisioned by, for one, Thomas Jefferson allowed for individual over-extended banks to fail.  In 2008 not a few wished we had that chance, not a unified monopolized interdependent Federal Reserve system  that only fails when the entire system becomes over-extended.</a:t>
            </a:r>
          </a:p>
          <a:p>
            <a:endParaRPr lang="en-US" sz="3600"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121</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solidFill>
                  <a:schemeClr val="accent2">
                    <a:lumMod val="20000"/>
                    <a:lumOff val="80000"/>
                  </a:schemeClr>
                </a:solidFill>
              </a:rPr>
              <a:t>Bank reserves that have been restored by Federal Reserve QE should be legally increased to 100% while establishing this level also as required reserves.</a:t>
            </a:r>
            <a:endParaRPr lang="en-US" sz="3600" dirty="0">
              <a:solidFill>
                <a:schemeClr val="accent2">
                  <a:lumMod val="20000"/>
                  <a:lumOff val="80000"/>
                </a:schemeClr>
              </a:solidFill>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pPr/>
              <a:t>122</a:t>
            </a:fld>
            <a:endParaRPr lang="en-US" dirty="0"/>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578223"/>
          </a:xfrm>
        </p:spPr>
        <p:txBody>
          <a:bodyPr/>
          <a:lstStyle/>
          <a:p>
            <a:endParaRPr lang="en-US" dirty="0"/>
          </a:p>
        </p:txBody>
      </p:sp>
      <p:sp>
        <p:nvSpPr>
          <p:cNvPr id="3" name="Content Placeholder 2"/>
          <p:cNvSpPr>
            <a:spLocks noGrp="1"/>
          </p:cNvSpPr>
          <p:nvPr>
            <p:ph idx="1"/>
          </p:nvPr>
        </p:nvSpPr>
        <p:spPr>
          <a:xfrm>
            <a:off x="783473" y="685800"/>
            <a:ext cx="7581901" cy="5410200"/>
          </a:xfrm>
          <a:solidFill>
            <a:schemeClr val="accent1">
              <a:lumMod val="75000"/>
            </a:schemeClr>
          </a:solidFill>
        </p:spPr>
        <p:txBody>
          <a:bodyPr>
            <a:noAutofit/>
          </a:bodyPr>
          <a:lstStyle/>
          <a:p>
            <a:r>
              <a:rPr lang="en-US" sz="3600" dirty="0" smtClean="0">
                <a:solidFill>
                  <a:schemeClr val="accent2">
                    <a:lumMod val="20000"/>
                    <a:lumOff val="80000"/>
                  </a:schemeClr>
                </a:solidFill>
              </a:rPr>
              <a:t>Because FDIC insurance and Treasury assurances have already de-facto provided 100% backing for $250,000 or less deposits risk of bank default has been minimized, and therefore restorati0n of Reserve status to backing deposits would not be disruptive of current expectations.</a:t>
            </a:r>
            <a:endParaRPr lang="en-US" sz="3600" dirty="0">
              <a:solidFill>
                <a:schemeClr val="accent2">
                  <a:lumMod val="20000"/>
                  <a:lumOff val="80000"/>
                </a:schemeClr>
              </a:solidFill>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pPr/>
              <a:t>123</a:t>
            </a:fld>
            <a:endParaRPr lang="en-US" dirty="0"/>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solidFill>
                  <a:schemeClr val="accent2">
                    <a:lumMod val="20000"/>
                    <a:lumOff val="80000"/>
                  </a:schemeClr>
                </a:solidFill>
              </a:rPr>
              <a:t>The original act in 1933 of removal of gold backing and gold confiscation consisted mostly of removing the right of title to gold represented by bank deposits and  gold/silver certificates lost by the public. </a:t>
            </a:r>
            <a:endParaRPr lang="en-US" sz="3600" dirty="0">
              <a:solidFill>
                <a:schemeClr val="accent2">
                  <a:lumMod val="20000"/>
                  <a:lumOff val="80000"/>
                </a:schemeClr>
              </a:solidFill>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pPr/>
              <a:t>124</a:t>
            </a:fld>
            <a:endParaRPr lang="en-US" dirty="0"/>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2" y="29725"/>
            <a:ext cx="7581901" cy="1653988"/>
          </a:xfrm>
        </p:spPr>
        <p:txBody>
          <a:bodyPr>
            <a:normAutofit/>
          </a:bodyPr>
          <a:lstStyle/>
          <a:p>
            <a:r>
              <a:rPr lang="en-US" dirty="0" smtClean="0">
                <a:solidFill>
                  <a:schemeClr val="accent2">
                    <a:lumMod val="20000"/>
                    <a:lumOff val="80000"/>
                  </a:schemeClr>
                </a:solidFill>
              </a:rPr>
              <a:t>B.</a:t>
            </a:r>
            <a:r>
              <a:rPr lang="en-US" dirty="0" smtClean="0"/>
              <a:t>  </a:t>
            </a:r>
            <a:r>
              <a:rPr lang="en-US" dirty="0" smtClean="0">
                <a:solidFill>
                  <a:srgbClr val="FF6600"/>
                </a:solidFill>
              </a:rPr>
              <a:t>Restoring the dollar</a:t>
            </a:r>
            <a:r>
              <a:rPr lang="en-US" dirty="0" smtClean="0"/>
              <a:t>       </a:t>
            </a:r>
            <a:endParaRPr lang="en-US" dirty="0"/>
          </a:p>
        </p:txBody>
      </p:sp>
      <p:sp>
        <p:nvSpPr>
          <p:cNvPr id="3" name="Content Placeholder 2"/>
          <p:cNvSpPr>
            <a:spLocks noGrp="1"/>
          </p:cNvSpPr>
          <p:nvPr>
            <p:ph idx="1"/>
          </p:nvPr>
        </p:nvSpPr>
        <p:spPr>
          <a:xfrm>
            <a:off x="779463" y="1371600"/>
            <a:ext cx="7297738" cy="4984750"/>
          </a:xfrm>
        </p:spPr>
        <p:txBody>
          <a:bodyPr>
            <a:normAutofit/>
          </a:bodyPr>
          <a:lstStyle/>
          <a:p>
            <a:r>
              <a:rPr lang="en-US" sz="3600" dirty="0" smtClean="0">
                <a:solidFill>
                  <a:schemeClr val="accent2">
                    <a:lumMod val="20000"/>
                    <a:lumOff val="80000"/>
                  </a:schemeClr>
                </a:solidFill>
              </a:rPr>
              <a:t>A gold peg system could target the current dollar price of gold through open market operations that would contract the money supply when gold prices were rising, and expand when falling with a wide range between the target floor and ceiling prices.</a:t>
            </a:r>
          </a:p>
          <a:p>
            <a:endParaRPr lang="en-US" dirty="0"/>
          </a:p>
        </p:txBody>
      </p:sp>
      <p:sp>
        <p:nvSpPr>
          <p:cNvPr id="5" name="Slide Number Placeholder 4"/>
          <p:cNvSpPr>
            <a:spLocks noGrp="1"/>
          </p:cNvSpPr>
          <p:nvPr>
            <p:ph type="sldNum" sz="quarter" idx="12"/>
          </p:nvPr>
        </p:nvSpPr>
        <p:spPr/>
        <p:txBody>
          <a:bodyPr/>
          <a:lstStyle/>
          <a:p>
            <a:fld id="{7C24C435-4924-624B-8C2B-89D34FF4377F}" type="slidenum">
              <a:rPr lang="en-US" smtClean="0"/>
              <a:pPr/>
              <a:t>125</a:t>
            </a:fld>
            <a:endParaRPr lang="en-US" dirty="0"/>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79462" y="914400"/>
            <a:ext cx="8364538" cy="4921624"/>
          </a:xfrm>
        </p:spPr>
        <p:txBody>
          <a:bodyPr>
            <a:noAutofit/>
          </a:bodyPr>
          <a:lstStyle/>
          <a:p>
            <a:r>
              <a:rPr lang="en-US" sz="3200" dirty="0" smtClean="0">
                <a:solidFill>
                  <a:schemeClr val="accent2">
                    <a:lumMod val="20000"/>
                    <a:lumOff val="80000"/>
                  </a:schemeClr>
                </a:solidFill>
              </a:rPr>
              <a:t>Some would contend that this solution depends too much on government discretion. </a:t>
            </a:r>
          </a:p>
          <a:p>
            <a:r>
              <a:rPr lang="en-US" sz="3200" dirty="0" smtClean="0">
                <a:solidFill>
                  <a:schemeClr val="accent2">
                    <a:lumMod val="20000"/>
                    <a:lumOff val="80000"/>
                  </a:schemeClr>
                </a:solidFill>
              </a:rPr>
              <a:t>Other solutions will be a result of greater attention to this issue. They will be resolved elsewhere than in this preliminary inquiry.</a:t>
            </a:r>
          </a:p>
          <a:p>
            <a:r>
              <a:rPr lang="en-US" sz="3200" dirty="0" smtClean="0">
                <a:solidFill>
                  <a:schemeClr val="accent2">
                    <a:lumMod val="20000"/>
                    <a:lumOff val="80000"/>
                  </a:schemeClr>
                </a:solidFill>
              </a:rPr>
              <a:t>It is through titles to gold such as existed before 1934 that gold is re-dispersed to the economy.</a:t>
            </a:r>
            <a:endParaRPr lang="en-US" sz="3200" dirty="0">
              <a:solidFill>
                <a:schemeClr val="accent2">
                  <a:lumMod val="20000"/>
                  <a:lumOff val="80000"/>
                </a:schemeClr>
              </a:solidFill>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pPr/>
              <a:t>126</a:t>
            </a:fld>
            <a:endParaRPr lang="en-US" dirty="0"/>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rPr>
              <a:t>  </a:t>
            </a:r>
            <a:r>
              <a:rPr lang="en-US" dirty="0" smtClean="0">
                <a:solidFill>
                  <a:schemeClr val="accent2">
                    <a:lumMod val="20000"/>
                    <a:lumOff val="80000"/>
                  </a:schemeClr>
                </a:solidFill>
                <a:effectLst/>
              </a:rPr>
              <a:t>Confirming the customary link to </a:t>
            </a:r>
            <a:r>
              <a:rPr lang="en-US" dirty="0" smtClean="0">
                <a:ln w="24500" cmpd="dbl">
                  <a:solidFill>
                    <a:schemeClr val="accent2">
                      <a:shade val="85000"/>
                      <a:satMod val="155000"/>
                    </a:schemeClr>
                  </a:solidFill>
                  <a:prstDash val="solid"/>
                  <a:miter lim="800000"/>
                </a:ln>
                <a:solidFill>
                  <a:schemeClr val="accent2">
                    <a:lumMod val="20000"/>
                    <a:lumOff val="80000"/>
                  </a:schemeClr>
                </a:solidFill>
                <a:effectLst/>
              </a:rPr>
              <a:t>gold</a:t>
            </a:r>
            <a:endParaRPr lang="en-US" dirty="0">
              <a:solidFill>
                <a:schemeClr val="accent2">
                  <a:lumMod val="20000"/>
                  <a:lumOff val="80000"/>
                </a:schemeClr>
              </a:solidFill>
              <a:effectLst/>
            </a:endParaRPr>
          </a:p>
        </p:txBody>
      </p:sp>
      <p:sp>
        <p:nvSpPr>
          <p:cNvPr id="3" name="Content Placeholder 2"/>
          <p:cNvSpPr>
            <a:spLocks noGrp="1"/>
          </p:cNvSpPr>
          <p:nvPr>
            <p:ph idx="1"/>
          </p:nvPr>
        </p:nvSpPr>
        <p:spPr>
          <a:xfrm>
            <a:off x="400049" y="2438399"/>
            <a:ext cx="7581901" cy="3276601"/>
          </a:xfrm>
        </p:spPr>
        <p:txBody>
          <a:bodyPr>
            <a:normAutofit/>
          </a:bodyPr>
          <a:lstStyle/>
          <a:p>
            <a:r>
              <a:rPr lang="en-US" sz="3200" dirty="0" smtClean="0">
                <a:solidFill>
                  <a:schemeClr val="accent2">
                    <a:lumMod val="20000"/>
                    <a:lumOff val="80000"/>
                  </a:schemeClr>
                </a:solidFill>
                <a:effectLst/>
              </a:rPr>
              <a:t>Pegging the dollar to gold would require no technical feat.</a:t>
            </a:r>
          </a:p>
          <a:p>
            <a:r>
              <a:rPr lang="en-US" sz="3200" dirty="0" smtClean="0">
                <a:solidFill>
                  <a:schemeClr val="accent2">
                    <a:lumMod val="20000"/>
                    <a:lumOff val="80000"/>
                  </a:schemeClr>
                </a:solidFill>
                <a:effectLst/>
              </a:rPr>
              <a:t>Other central banks have similarly used a dollar target to peg their currencies to the dollar.</a:t>
            </a:r>
          </a:p>
        </p:txBody>
      </p:sp>
      <p:sp>
        <p:nvSpPr>
          <p:cNvPr id="5" name="Slide Number Placeholder 4"/>
          <p:cNvSpPr>
            <a:spLocks noGrp="1"/>
          </p:cNvSpPr>
          <p:nvPr>
            <p:ph type="sldNum" sz="quarter" idx="12"/>
          </p:nvPr>
        </p:nvSpPr>
        <p:spPr/>
        <p:txBody>
          <a:bodyPr/>
          <a:lstStyle/>
          <a:p>
            <a:fld id="{7C24C435-4924-624B-8C2B-89D34FF4377F}" type="slidenum">
              <a:rPr lang="en-US" smtClean="0">
                <a:effectLst/>
              </a:rPr>
              <a:pPr/>
              <a:t>127</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a:xfrm>
            <a:off x="911225" y="1218158"/>
            <a:ext cx="7581901" cy="4975412"/>
          </a:xfrm>
          <a:solidFill>
            <a:schemeClr val="tx2">
              <a:lumMod val="20000"/>
              <a:lumOff val="80000"/>
            </a:schemeClr>
          </a:solidFill>
        </p:spPr>
        <p:txBody>
          <a:bodyPr>
            <a:noAutofit/>
          </a:bodyPr>
          <a:lstStyle/>
          <a:p>
            <a:r>
              <a:rPr lang="en-US" sz="3200" dirty="0" smtClean="0">
                <a:solidFill>
                  <a:schemeClr val="accent1"/>
                </a:solidFill>
                <a:effectLst/>
              </a:rPr>
              <a:t>After some time  stable gold prices would allow for even greater assurance of the dollar-gold peg by redeeming dollars for gold with a small premium added so that gold purchases would be discouraged.</a:t>
            </a:r>
          </a:p>
          <a:p>
            <a:r>
              <a:rPr lang="en-US" sz="3200" dirty="0" smtClean="0">
                <a:solidFill>
                  <a:schemeClr val="accent1"/>
                </a:solidFill>
                <a:effectLst/>
              </a:rPr>
              <a:t>Since the world is using the dollar as their reserve currency, there would be greater trust in the dollar</a:t>
            </a:r>
          </a:p>
          <a:p>
            <a:endParaRPr lang="en-US" sz="3200"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128</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fontScale="90000"/>
          </a:bodyPr>
          <a:lstStyle/>
          <a:p>
            <a:r>
              <a:rPr lang="en-US" dirty="0" smtClean="0">
                <a:solidFill>
                  <a:schemeClr val="accent2">
                    <a:lumMod val="75000"/>
                  </a:schemeClr>
                </a:solidFill>
                <a:effectLst/>
              </a:rPr>
              <a:t>Acknowledge the </a:t>
            </a:r>
            <a:br>
              <a:rPr lang="en-US" dirty="0" smtClean="0">
                <a:solidFill>
                  <a:schemeClr val="accent2">
                    <a:lumMod val="75000"/>
                  </a:schemeClr>
                </a:solidFill>
                <a:effectLst/>
              </a:rPr>
            </a:br>
            <a:r>
              <a:rPr lang="en-US" dirty="0" smtClean="0">
                <a:solidFill>
                  <a:schemeClr val="accent2">
                    <a:lumMod val="75000"/>
                  </a:schemeClr>
                </a:solidFill>
                <a:effectLst/>
              </a:rPr>
              <a:t>free-market solution</a:t>
            </a:r>
            <a:endParaRPr lang="en-US" dirty="0">
              <a:solidFill>
                <a:schemeClr val="accent2">
                  <a:lumMod val="75000"/>
                </a:schemeClr>
              </a:solidFill>
              <a:effectLst/>
            </a:endParaRPr>
          </a:p>
        </p:txBody>
      </p:sp>
      <p:sp>
        <p:nvSpPr>
          <p:cNvPr id="3" name="Content Placeholder 2"/>
          <p:cNvSpPr>
            <a:spLocks noGrp="1"/>
          </p:cNvSpPr>
          <p:nvPr>
            <p:ph idx="1"/>
          </p:nvPr>
        </p:nvSpPr>
        <p:spPr>
          <a:xfrm>
            <a:off x="779462" y="1882588"/>
            <a:ext cx="7581901" cy="3680012"/>
          </a:xfrm>
          <a:solidFill>
            <a:schemeClr val="accent1">
              <a:lumMod val="75000"/>
            </a:schemeClr>
          </a:solidFill>
        </p:spPr>
        <p:txBody>
          <a:bodyPr>
            <a:noAutofit/>
          </a:bodyPr>
          <a:lstStyle/>
          <a:p>
            <a:r>
              <a:rPr lang="en-US" sz="3200" dirty="0" smtClean="0">
                <a:solidFill>
                  <a:srgbClr val="FFFF00"/>
                </a:solidFill>
                <a:effectLst/>
              </a:rPr>
              <a:t>It would have to be admitted that steering the economy by influencing interest rates with open market operations is ineffective and undesirable. There can be only one target for one tool, that target would be a stable gold-dollar exchange rate. </a:t>
            </a:r>
          </a:p>
          <a:p>
            <a:endParaRPr lang="en-US" sz="2800" dirty="0">
              <a:effectLst/>
            </a:endParaRPr>
          </a:p>
        </p:txBody>
      </p:sp>
      <p:sp>
        <p:nvSpPr>
          <p:cNvPr id="5" name="Slide Number Placeholder 4"/>
          <p:cNvSpPr>
            <a:spLocks noGrp="1"/>
          </p:cNvSpPr>
          <p:nvPr>
            <p:ph type="sldNum" sz="quarter" idx="12"/>
          </p:nvPr>
        </p:nvSpPr>
        <p:spPr/>
        <p:txBody>
          <a:bodyPr/>
          <a:lstStyle/>
          <a:p>
            <a:fld id="{7C24C435-4924-624B-8C2B-89D34FF4377F}" type="slidenum">
              <a:rPr lang="en-US" smtClean="0">
                <a:effectLst/>
              </a:rPr>
              <a:pPr/>
              <a:t>129</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Why use AMS?</a:t>
            </a:r>
            <a:endParaRPr lang="en-US" dirty="0">
              <a:effectLst/>
            </a:endParaRPr>
          </a:p>
        </p:txBody>
      </p:sp>
      <p:sp>
        <p:nvSpPr>
          <p:cNvPr id="3" name="Content Placeholder 2"/>
          <p:cNvSpPr>
            <a:spLocks noGrp="1"/>
          </p:cNvSpPr>
          <p:nvPr>
            <p:ph idx="1"/>
          </p:nvPr>
        </p:nvSpPr>
        <p:spPr/>
        <p:txBody>
          <a:bodyPr/>
          <a:lstStyle/>
          <a:p>
            <a:r>
              <a:rPr lang="en-US" dirty="0" smtClean="0">
                <a:effectLst/>
              </a:rPr>
              <a:t>It was important to see that sometimes it could rise,  revealing that monetary expansion occurred not measured in M1.</a:t>
            </a:r>
          </a:p>
          <a:p>
            <a:r>
              <a:rPr lang="en-US" dirty="0" smtClean="0">
                <a:effectLst/>
              </a:rPr>
              <a:t>For example the 1920’s was expansionary according to the AMS.</a:t>
            </a:r>
          </a:p>
          <a:p>
            <a:r>
              <a:rPr lang="en-US" dirty="0" smtClean="0">
                <a:effectLst/>
              </a:rPr>
              <a:t>The result was not a general price rise but asset bubbles in real estate and the stock market and durable capital and consumer goods.</a:t>
            </a:r>
            <a:endParaRPr lang="en-US"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13</a:t>
            </a:fld>
            <a:endParaRPr lang="en-US" dirty="0">
              <a:effectLst/>
            </a:endParaRPr>
          </a:p>
        </p:txBody>
      </p:sp>
    </p:spTree>
    <p:extLst>
      <p:ext uri="{BB962C8B-B14F-4D97-AF65-F5344CB8AC3E}">
        <p14:creationId xmlns:p14="http://schemas.microsoft.com/office/powerpoint/2010/main" val="3769807010"/>
      </p:ext>
    </p:extLst>
  </p:cSld>
  <p:clrMapOvr>
    <a:masterClrMapping/>
  </p:clrMapOvr>
  <p:transition spd="med">
    <p:sndAc>
      <p:stSnd>
        <p:snd r:embed="rId3" name="Slide Projector"/>
      </p:stSnd>
    </p:sndAc>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effectLst/>
            </a:endParaRPr>
          </a:p>
        </p:txBody>
      </p:sp>
      <p:sp>
        <p:nvSpPr>
          <p:cNvPr id="3" name="Content Placeholder 2"/>
          <p:cNvSpPr>
            <a:spLocks noGrp="1"/>
          </p:cNvSpPr>
          <p:nvPr>
            <p:ph idx="1"/>
          </p:nvPr>
        </p:nvSpPr>
        <p:spPr>
          <a:xfrm>
            <a:off x="779462" y="1882588"/>
            <a:ext cx="7581901" cy="2460812"/>
          </a:xfrm>
          <a:solidFill>
            <a:schemeClr val="accent1">
              <a:lumMod val="75000"/>
            </a:schemeClr>
          </a:solidFill>
        </p:spPr>
        <p:txBody>
          <a:bodyPr>
            <a:normAutofit/>
          </a:bodyPr>
          <a:lstStyle/>
          <a:p>
            <a:r>
              <a:rPr lang="en-US" sz="3200" dirty="0" smtClean="0">
                <a:solidFill>
                  <a:srgbClr val="FFFF00"/>
                </a:solidFill>
                <a:effectLst/>
              </a:rPr>
              <a:t>Eventually free banking would be able to replace the central bank monetary authority so that monetary matters could become de-politicized</a:t>
            </a:r>
            <a:endParaRPr lang="en-US" sz="3200" dirty="0">
              <a:solidFill>
                <a:srgbClr val="FFFF00"/>
              </a:solidFill>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130</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2" y="0"/>
            <a:ext cx="7581901" cy="1761565"/>
          </a:xfrm>
        </p:spPr>
        <p:txBody>
          <a:bodyPr>
            <a:normAutofit fontScale="90000"/>
          </a:bodyPr>
          <a:lstStyle/>
          <a:p>
            <a:r>
              <a:rPr lang="en-US" dirty="0" smtClean="0">
                <a:solidFill>
                  <a:schemeClr val="accent5">
                    <a:lumMod val="20000"/>
                    <a:lumOff val="80000"/>
                  </a:schemeClr>
                </a:solidFill>
                <a:effectLst/>
              </a:rPr>
              <a:t>Allow for market discipline and accountability</a:t>
            </a:r>
            <a:endParaRPr lang="en-US" dirty="0">
              <a:solidFill>
                <a:schemeClr val="accent5">
                  <a:lumMod val="20000"/>
                  <a:lumOff val="80000"/>
                </a:schemeClr>
              </a:solidFill>
              <a:effectLst/>
            </a:endParaRPr>
          </a:p>
        </p:txBody>
      </p:sp>
      <p:sp>
        <p:nvSpPr>
          <p:cNvPr id="3" name="Content Placeholder 2"/>
          <p:cNvSpPr>
            <a:spLocks noGrp="1"/>
          </p:cNvSpPr>
          <p:nvPr>
            <p:ph idx="1"/>
          </p:nvPr>
        </p:nvSpPr>
        <p:spPr>
          <a:xfrm>
            <a:off x="152400" y="1761565"/>
            <a:ext cx="8686800" cy="3039035"/>
          </a:xfrm>
          <a:solidFill>
            <a:schemeClr val="accent1">
              <a:lumMod val="75000"/>
            </a:schemeClr>
          </a:solidFill>
        </p:spPr>
        <p:txBody>
          <a:bodyPr>
            <a:noAutofit/>
          </a:bodyPr>
          <a:lstStyle/>
          <a:p>
            <a:r>
              <a:rPr lang="en-US" sz="3200" dirty="0" smtClean="0">
                <a:solidFill>
                  <a:srgbClr val="FFFF00"/>
                </a:solidFill>
                <a:effectLst/>
              </a:rPr>
              <a:t>Banking as well as GSE’s unsupported by government bailout programs such as FDIC would exhibit less moral hazard.  Credit bubbles would no longer be supported without correction as the had been for decades.</a:t>
            </a:r>
          </a:p>
        </p:txBody>
      </p:sp>
      <p:sp>
        <p:nvSpPr>
          <p:cNvPr id="5" name="Slide Number Placeholder 4"/>
          <p:cNvSpPr>
            <a:spLocks noGrp="1"/>
          </p:cNvSpPr>
          <p:nvPr>
            <p:ph type="sldNum" sz="quarter" idx="12"/>
          </p:nvPr>
        </p:nvSpPr>
        <p:spPr/>
        <p:txBody>
          <a:bodyPr/>
          <a:lstStyle/>
          <a:p>
            <a:fld id="{7C24C435-4924-624B-8C2B-89D34FF4377F}" type="slidenum">
              <a:rPr lang="en-US" smtClean="0">
                <a:effectLst/>
              </a:rPr>
              <a:pPr/>
              <a:t>131</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a:xfrm>
            <a:off x="779462" y="1882588"/>
            <a:ext cx="7581901" cy="3070412"/>
          </a:xfrm>
          <a:solidFill>
            <a:schemeClr val="accent1">
              <a:lumMod val="75000"/>
            </a:schemeClr>
          </a:solidFill>
        </p:spPr>
        <p:txBody>
          <a:bodyPr>
            <a:normAutofit/>
          </a:bodyPr>
          <a:lstStyle/>
          <a:p>
            <a:pPr marL="403225" lvl="8" indent="-403225">
              <a:spcBef>
                <a:spcPts val="2000"/>
              </a:spcBef>
              <a:buBlip>
                <a:blip r:embed="rId3"/>
              </a:buBlip>
            </a:pPr>
            <a:r>
              <a:rPr lang="en-US" sz="3500" dirty="0" smtClean="0">
                <a:solidFill>
                  <a:srgbClr val="FFFF00"/>
                </a:solidFill>
              </a:rPr>
              <a:t>This would prevent a melt down of the financial sector. The treasury would not face the present prospect of inevitable default on its now ballooning obligations. </a:t>
            </a:r>
          </a:p>
          <a:p>
            <a:endParaRPr lang="en-US"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132</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14972" y="1371600"/>
            <a:ext cx="7581901" cy="3397623"/>
          </a:xfrm>
          <a:solidFill>
            <a:schemeClr val="accent2">
              <a:lumMod val="20000"/>
              <a:lumOff val="80000"/>
            </a:schemeClr>
          </a:solidFill>
        </p:spPr>
        <p:txBody>
          <a:bodyPr/>
          <a:lstStyle/>
          <a:p>
            <a:r>
              <a:rPr lang="en-US" sz="9600" dirty="0" smtClean="0">
                <a:solidFill>
                  <a:srgbClr val="663029"/>
                </a:solidFill>
              </a:rPr>
              <a:t>END</a:t>
            </a:r>
            <a:endParaRPr lang="en-US" sz="9600" dirty="0">
              <a:solidFill>
                <a:srgbClr val="663029"/>
              </a:solidFill>
            </a:endParaRPr>
          </a:p>
        </p:txBody>
      </p:sp>
      <p:sp>
        <p:nvSpPr>
          <p:cNvPr id="8" name="Content Placeholder 7"/>
          <p:cNvSpPr>
            <a:spLocks noGrp="1"/>
          </p:cNvSpPr>
          <p:nvPr>
            <p:ph idx="1"/>
          </p:nvPr>
        </p:nvSpPr>
        <p:spPr>
          <a:xfrm>
            <a:off x="814972" y="2133600"/>
            <a:ext cx="7581901" cy="3953436"/>
          </a:xfrm>
        </p:spPr>
        <p:txBody>
          <a:bodyPr>
            <a:normAutofit/>
          </a:bodyPr>
          <a:lstStyle/>
          <a:p>
            <a:pPr lvl="4" algn="ctr"/>
            <a:endParaRPr lang="en-US" sz="9000" dirty="0">
              <a:effectLst/>
            </a:endParaRPr>
          </a:p>
        </p:txBody>
      </p:sp>
    </p:spTree>
  </p:cSld>
  <p:clrMapOvr>
    <a:masterClrMapping/>
  </p:clrMapOvr>
  <p:transition spd="med">
    <p:newsflash/>
    <p:sndAc>
      <p:stSnd>
        <p:snd r:embed="rId2" name="Wood Bonk"/>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M2</a:t>
            </a:r>
            <a:endParaRPr lang="en-US" dirty="0">
              <a:effectLst/>
            </a:endParaRPr>
          </a:p>
        </p:txBody>
      </p:sp>
      <p:sp>
        <p:nvSpPr>
          <p:cNvPr id="3" name="Content Placeholder 2"/>
          <p:cNvSpPr>
            <a:spLocks noGrp="1"/>
          </p:cNvSpPr>
          <p:nvPr>
            <p:ph idx="1"/>
          </p:nvPr>
        </p:nvSpPr>
        <p:spPr>
          <a:xfrm>
            <a:off x="779462" y="1882588"/>
            <a:ext cx="7581901" cy="3527612"/>
          </a:xfrm>
        </p:spPr>
        <p:txBody>
          <a:bodyPr/>
          <a:lstStyle/>
          <a:p>
            <a:r>
              <a:rPr lang="en-US" dirty="0" smtClean="0">
                <a:effectLst/>
              </a:rPr>
              <a:t>M2 includes AMS</a:t>
            </a:r>
          </a:p>
          <a:p>
            <a:r>
              <a:rPr lang="en-US" dirty="0" smtClean="0">
                <a:effectLst/>
              </a:rPr>
              <a:t> plus MM (retail)  mutual fund shares</a:t>
            </a:r>
          </a:p>
          <a:p>
            <a:r>
              <a:rPr lang="en-US" dirty="0" smtClean="0">
                <a:effectLst/>
              </a:rPr>
              <a:t> plus small Time Deposits (&lt;$100,000)</a:t>
            </a:r>
          </a:p>
          <a:p>
            <a:r>
              <a:rPr lang="en-US" dirty="0" smtClean="0">
                <a:effectLst/>
              </a:rPr>
              <a:t>M2= M1+MMD accts +MMMF shares +small T.D.</a:t>
            </a:r>
          </a:p>
          <a:p>
            <a:r>
              <a:rPr lang="en-US" dirty="0" smtClean="0">
                <a:effectLst/>
              </a:rPr>
              <a:t>M2= $11.7 Trillion (2015)</a:t>
            </a:r>
            <a:endParaRPr lang="en-US"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14</a:t>
            </a:fld>
            <a:endParaRPr lang="en-US" dirty="0">
              <a:effectLst/>
            </a:endParaRPr>
          </a:p>
        </p:txBody>
      </p:sp>
    </p:spTree>
    <p:extLst>
      <p:ext uri="{BB962C8B-B14F-4D97-AF65-F5344CB8AC3E}">
        <p14:creationId xmlns:p14="http://schemas.microsoft.com/office/powerpoint/2010/main" val="737116508"/>
      </p:ext>
    </p:extLst>
  </p:cSld>
  <p:clrMapOvr>
    <a:masterClrMapping/>
  </p:clrMapOvr>
  <p:transition spd="med">
    <p:sndAc>
      <p:stSnd>
        <p:snd r:embed="rId2" name="Slide Projector"/>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Money of Zero Maturity (MZM)</a:t>
            </a:r>
            <a:endParaRPr lang="en-US" dirty="0">
              <a:effectLst/>
            </a:endParaRPr>
          </a:p>
        </p:txBody>
      </p:sp>
      <p:sp>
        <p:nvSpPr>
          <p:cNvPr id="3" name="Content Placeholder 2"/>
          <p:cNvSpPr>
            <a:spLocks noGrp="1"/>
          </p:cNvSpPr>
          <p:nvPr>
            <p:ph idx="1"/>
          </p:nvPr>
        </p:nvSpPr>
        <p:spPr/>
        <p:txBody>
          <a:bodyPr/>
          <a:lstStyle/>
          <a:p>
            <a:r>
              <a:rPr lang="en-US" dirty="0" smtClean="0">
                <a:effectLst/>
              </a:rPr>
              <a:t>MZM includes AMS </a:t>
            </a:r>
          </a:p>
          <a:p>
            <a:r>
              <a:rPr lang="en-US" dirty="0" smtClean="0">
                <a:effectLst/>
              </a:rPr>
              <a:t>Plus </a:t>
            </a:r>
            <a:r>
              <a:rPr lang="en-US" dirty="0" err="1" smtClean="0">
                <a:effectLst/>
              </a:rPr>
              <a:t>MMMFunds</a:t>
            </a:r>
            <a:endParaRPr lang="en-US" dirty="0" smtClean="0">
              <a:effectLst/>
            </a:endParaRPr>
          </a:p>
          <a:p>
            <a:r>
              <a:rPr lang="en-US" dirty="0" smtClean="0">
                <a:effectLst/>
              </a:rPr>
              <a:t>Plus Institutional MM Funds</a:t>
            </a:r>
          </a:p>
          <a:p>
            <a:r>
              <a:rPr lang="en-US" dirty="0" smtClean="0">
                <a:effectLst/>
              </a:rPr>
              <a:t>MZM is defined to leave out TD unlike M2 and include those assets without legally  defined time components. </a:t>
            </a:r>
          </a:p>
          <a:p>
            <a:r>
              <a:rPr lang="en-US" dirty="0">
                <a:effectLst/>
              </a:rPr>
              <a:t>M</a:t>
            </a:r>
            <a:r>
              <a:rPr lang="en-US" dirty="0" smtClean="0">
                <a:effectLst/>
              </a:rPr>
              <a:t>ZM= $13.0 Trillion (2015)</a:t>
            </a:r>
          </a:p>
          <a:p>
            <a:endParaRPr lang="en-US" dirty="0"/>
          </a:p>
        </p:txBody>
      </p:sp>
      <p:sp>
        <p:nvSpPr>
          <p:cNvPr id="4" name="Slide Number Placeholder 3"/>
          <p:cNvSpPr>
            <a:spLocks noGrp="1"/>
          </p:cNvSpPr>
          <p:nvPr>
            <p:ph type="sldNum" sz="quarter" idx="12"/>
          </p:nvPr>
        </p:nvSpPr>
        <p:spPr/>
        <p:txBody>
          <a:bodyPr/>
          <a:lstStyle/>
          <a:p>
            <a:fld id="{7C24C435-4924-624B-8C2B-89D34FF4377F}" type="slidenum">
              <a:rPr lang="en-US" smtClean="0"/>
              <a:pPr/>
              <a:t>15</a:t>
            </a:fld>
            <a:endParaRPr lang="en-US" dirty="0"/>
          </a:p>
        </p:txBody>
      </p:sp>
    </p:spTree>
    <p:extLst>
      <p:ext uri="{BB962C8B-B14F-4D97-AF65-F5344CB8AC3E}">
        <p14:creationId xmlns:p14="http://schemas.microsoft.com/office/powerpoint/2010/main" val="915293145"/>
      </p:ext>
    </p:extLst>
  </p:cSld>
  <p:clrMapOvr>
    <a:masterClrMapping/>
  </p:clrMapOvr>
  <p:transition spd="med">
    <p:sndAc>
      <p:stSnd>
        <p:snd r:embed="rId2" name="Slide Projector"/>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C24C435-4924-624B-8C2B-89D34FF4377F}" type="slidenum">
              <a:rPr lang="en-US" smtClean="0"/>
              <a:pPr/>
              <a:t>16</a:t>
            </a:fld>
            <a:endParaRPr lang="en-US" dirty="0"/>
          </a:p>
        </p:txBody>
      </p:sp>
      <p:sp>
        <p:nvSpPr>
          <p:cNvPr id="3" name="Rectangle 2"/>
          <p:cNvSpPr/>
          <p:nvPr/>
        </p:nvSpPr>
        <p:spPr>
          <a:xfrm>
            <a:off x="2133600" y="1828800"/>
            <a:ext cx="5715000" cy="2585323"/>
          </a:xfrm>
          <a:prstGeom prst="rect">
            <a:avLst/>
          </a:prstGeom>
        </p:spPr>
        <p:txBody>
          <a:bodyPr wrap="square">
            <a:spAutoFit/>
          </a:bodyPr>
          <a:lstStyle/>
          <a:p>
            <a:r>
              <a:rPr lang="en-US" sz="5400" dirty="0" smtClean="0">
                <a:solidFill>
                  <a:srgbClr val="EFAB16"/>
                </a:solidFill>
              </a:rPr>
              <a:t>M</a:t>
            </a:r>
            <a:r>
              <a:rPr lang="en-US" sz="5400" dirty="0" smtClean="0"/>
              <a:t>oney doesn’t flow but is always held by someone. </a:t>
            </a:r>
            <a:endParaRPr lang="en-US" sz="5400" dirty="0"/>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Prices and Interest</a:t>
            </a:r>
            <a:endParaRPr lang="en-US" dirty="0">
              <a:effectLst/>
            </a:endParaRPr>
          </a:p>
        </p:txBody>
      </p:sp>
      <p:sp>
        <p:nvSpPr>
          <p:cNvPr id="3" name="Content Placeholder 2"/>
          <p:cNvSpPr>
            <a:spLocks noGrp="1"/>
          </p:cNvSpPr>
          <p:nvPr>
            <p:ph idx="1"/>
          </p:nvPr>
        </p:nvSpPr>
        <p:spPr/>
        <p:txBody>
          <a:bodyPr>
            <a:normAutofit/>
          </a:bodyPr>
          <a:lstStyle/>
          <a:p>
            <a:r>
              <a:rPr lang="en-US" sz="4000" dirty="0" smtClean="0">
                <a:solidFill>
                  <a:schemeClr val="accent3">
                    <a:lumMod val="40000"/>
                    <a:lumOff val="60000"/>
                  </a:schemeClr>
                </a:solidFill>
              </a:rPr>
              <a:t>Interest rates are also prices. Interest is the price to exchange money in the future for money in the present.</a:t>
            </a:r>
          </a:p>
        </p:txBody>
      </p:sp>
      <p:sp>
        <p:nvSpPr>
          <p:cNvPr id="5" name="Slide Number Placeholder 4"/>
          <p:cNvSpPr>
            <a:spLocks noGrp="1"/>
          </p:cNvSpPr>
          <p:nvPr>
            <p:ph type="sldNum" sz="quarter" idx="12"/>
          </p:nvPr>
        </p:nvSpPr>
        <p:spPr/>
        <p:txBody>
          <a:bodyPr/>
          <a:lstStyle/>
          <a:p>
            <a:fld id="{7C24C435-4924-624B-8C2B-89D34FF4377F}" type="slidenum">
              <a:rPr lang="en-US" smtClean="0"/>
              <a:pPr/>
              <a:t>17</a:t>
            </a:fld>
            <a:endParaRPr lang="en-US" dirty="0"/>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p:txBody>
          <a:bodyPr>
            <a:normAutofit fontScale="85000" lnSpcReduction="20000"/>
          </a:bodyPr>
          <a:lstStyle/>
          <a:p>
            <a:r>
              <a:rPr lang="en-US" sz="4000" dirty="0" smtClean="0">
                <a:solidFill>
                  <a:schemeClr val="accent3">
                    <a:lumMod val="40000"/>
                    <a:lumOff val="60000"/>
                  </a:schemeClr>
                </a:solidFill>
              </a:rPr>
              <a:t>The full price of money units or dollars is not the interest rate but a rough valuation of what a dollar can purchase, which includes IOU’s.</a:t>
            </a:r>
          </a:p>
          <a:p>
            <a:r>
              <a:rPr lang="en-US" sz="4000" dirty="0" smtClean="0">
                <a:solidFill>
                  <a:schemeClr val="accent3">
                    <a:lumMod val="40000"/>
                    <a:lumOff val="60000"/>
                  </a:schemeClr>
                </a:solidFill>
              </a:rPr>
              <a:t>The price of money amounts to the inverse of prices of vendible goods and services and interest rates (which are the inverse of IOU prices).</a:t>
            </a:r>
            <a:endParaRPr lang="en-US" sz="4000" dirty="0"/>
          </a:p>
        </p:txBody>
      </p:sp>
      <p:sp>
        <p:nvSpPr>
          <p:cNvPr id="4" name="Slide Number Placeholder 3"/>
          <p:cNvSpPr>
            <a:spLocks noGrp="1"/>
          </p:cNvSpPr>
          <p:nvPr>
            <p:ph type="sldNum" sz="quarter" idx="12"/>
          </p:nvPr>
        </p:nvSpPr>
        <p:spPr/>
        <p:txBody>
          <a:bodyPr/>
          <a:lstStyle/>
          <a:p>
            <a:fld id="{7C24C435-4924-624B-8C2B-89D34FF4377F}" type="slidenum">
              <a:rPr lang="en-US" smtClean="0"/>
              <a:pPr/>
              <a:t>18</a:t>
            </a:fld>
            <a:endParaRPr lang="en-US" dirty="0"/>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8818"/>
            <a:ext cx="7581901" cy="1653988"/>
          </a:xfrm>
        </p:spPr>
        <p:txBody>
          <a:bodyPr/>
          <a:lstStyle/>
          <a:p>
            <a:r>
              <a:rPr lang="en-US" dirty="0" smtClean="0">
                <a:effectLst/>
              </a:rPr>
              <a:t>Price of Money</a:t>
            </a:r>
            <a:endParaRPr lang="en-US" dirty="0">
              <a:effectLst/>
            </a:endParaRPr>
          </a:p>
        </p:txBody>
      </p:sp>
      <p:sp>
        <p:nvSpPr>
          <p:cNvPr id="3" name="Content Placeholder 2"/>
          <p:cNvSpPr>
            <a:spLocks noGrp="1"/>
          </p:cNvSpPr>
          <p:nvPr>
            <p:ph idx="1"/>
          </p:nvPr>
        </p:nvSpPr>
        <p:spPr/>
        <p:txBody>
          <a:bodyPr>
            <a:normAutofit/>
          </a:bodyPr>
          <a:lstStyle/>
          <a:p>
            <a:r>
              <a:rPr lang="en-US" sz="3200" dirty="0" smtClean="0">
                <a:effectLst/>
              </a:rPr>
              <a:t>If we think of interest as a rent payment  for money then we see that it is not the price of money.</a:t>
            </a:r>
          </a:p>
          <a:p>
            <a:r>
              <a:rPr lang="en-US" sz="3200" dirty="0" smtClean="0">
                <a:effectLst/>
              </a:rPr>
              <a:t>Just as the price of a building is not its rent.</a:t>
            </a:r>
            <a:endParaRPr lang="en-US" sz="3200"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pPr/>
              <a:t>19</a:t>
            </a:fld>
            <a:endParaRPr lang="en-US" dirty="0"/>
          </a:p>
        </p:txBody>
      </p:sp>
    </p:spTree>
    <p:extLst>
      <p:ext uri="{BB962C8B-B14F-4D97-AF65-F5344CB8AC3E}">
        <p14:creationId xmlns:p14="http://schemas.microsoft.com/office/powerpoint/2010/main" val="3406686331"/>
      </p:ext>
    </p:extLst>
  </p:cSld>
  <p:clrMapOvr>
    <a:masterClrMapping/>
  </p:clrMapOvr>
  <p:transition spd="med">
    <p:sndAc>
      <p:stSnd>
        <p:snd r:embed="rId2" name="Slide Projector"/>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2" y="174812"/>
            <a:ext cx="7581901" cy="1653988"/>
          </a:xfrm>
        </p:spPr>
        <p:txBody>
          <a:bodyPr>
            <a:normAutofit/>
          </a:bodyPr>
          <a:lstStyle/>
          <a:p>
            <a:r>
              <a:rPr lang="en-US" sz="6600" dirty="0" smtClean="0">
                <a:effectLst/>
              </a:rPr>
              <a:t>The </a:t>
            </a:r>
            <a:r>
              <a:rPr lang="en-US" sz="660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rPr>
              <a:t>Dollar</a:t>
            </a:r>
            <a:endParaRPr lang="en-US" sz="660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endParaRPr>
          </a:p>
        </p:txBody>
      </p:sp>
      <p:sp>
        <p:nvSpPr>
          <p:cNvPr id="3" name="Content Placeholder 2"/>
          <p:cNvSpPr>
            <a:spLocks noGrp="1"/>
          </p:cNvSpPr>
          <p:nvPr>
            <p:ph idx="1"/>
          </p:nvPr>
        </p:nvSpPr>
        <p:spPr>
          <a:xfrm>
            <a:off x="779462" y="2133600"/>
            <a:ext cx="7202488" cy="3505200"/>
          </a:xfrm>
          <a:solidFill>
            <a:srgbClr val="CAE4A8"/>
          </a:solidFill>
        </p:spPr>
        <p:txBody>
          <a:bodyPr>
            <a:normAutofit/>
          </a:bodyPr>
          <a:lstStyle/>
          <a:p>
            <a:endParaRPr lang="en-US" sz="5400" dirty="0" smtClean="0">
              <a:effectLst/>
            </a:endParaRPr>
          </a:p>
          <a:p>
            <a:r>
              <a:rPr lang="en-US" sz="4800" dirty="0" smtClean="0">
                <a:solidFill>
                  <a:srgbClr val="FF6600"/>
                </a:solidFill>
                <a:effectLst/>
              </a:rPr>
              <a:t>The dollar is the name of a unit of our money, our medium of exchange.</a:t>
            </a:r>
          </a:p>
          <a:p>
            <a:endParaRPr lang="en-US" sz="3200" dirty="0" smtClean="0">
              <a:effectLst/>
            </a:endParaRPr>
          </a:p>
          <a:p>
            <a:endParaRPr lang="en-US" dirty="0" smtClean="0">
              <a:effectLst/>
            </a:endParaRPr>
          </a:p>
        </p:txBody>
      </p:sp>
      <p:sp>
        <p:nvSpPr>
          <p:cNvPr id="5" name="Slide Number Placeholder 4"/>
          <p:cNvSpPr>
            <a:spLocks noGrp="1"/>
          </p:cNvSpPr>
          <p:nvPr>
            <p:ph type="sldNum" sz="quarter" idx="12"/>
          </p:nvPr>
        </p:nvSpPr>
        <p:spPr/>
        <p:txBody>
          <a:bodyPr/>
          <a:lstStyle/>
          <a:p>
            <a:fld id="{7C24C435-4924-624B-8C2B-89D34FF4377F}" type="slidenum">
              <a:rPr lang="en-US" smtClean="0">
                <a:effectLst/>
              </a:rPr>
              <a:pPr/>
              <a:t>2</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581901" cy="5562600"/>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6000" spc="50" dirty="0" smtClean="0">
                <a:ln w="11430"/>
                <a:gradFill>
                  <a:gsLst>
                    <a:gs pos="25000">
                      <a:schemeClr val="accent2">
                        <a:satMod val="155000"/>
                      </a:schemeClr>
                    </a:gs>
                    <a:gs pos="100000">
                      <a:schemeClr val="accent2">
                        <a:shade val="45000"/>
                        <a:satMod val="165000"/>
                      </a:schemeClr>
                    </a:gs>
                  </a:gsLst>
                  <a:lin ang="5400000"/>
                </a:gradFill>
                <a:effectLst/>
              </a:rPr>
              <a:t>Money Inflation</a:t>
            </a:r>
            <a:br>
              <a:rPr lang="en-US" sz="6000" spc="50" dirty="0" smtClean="0">
                <a:ln w="11430"/>
                <a:gradFill>
                  <a:gsLst>
                    <a:gs pos="25000">
                      <a:schemeClr val="accent2">
                        <a:satMod val="155000"/>
                      </a:schemeClr>
                    </a:gs>
                    <a:gs pos="100000">
                      <a:schemeClr val="accent2">
                        <a:shade val="45000"/>
                        <a:satMod val="165000"/>
                      </a:schemeClr>
                    </a:gs>
                  </a:gsLst>
                  <a:lin ang="5400000"/>
                </a:gradFill>
                <a:effectLst/>
              </a:rPr>
            </a:br>
            <a:r>
              <a:rPr lang="en-US" sz="6000" spc="50" dirty="0" smtClean="0">
                <a:ln w="11430"/>
                <a:gradFill>
                  <a:gsLst>
                    <a:gs pos="25000">
                      <a:schemeClr val="accent2">
                        <a:satMod val="155000"/>
                      </a:schemeClr>
                    </a:gs>
                    <a:gs pos="100000">
                      <a:schemeClr val="accent2">
                        <a:shade val="45000"/>
                        <a:satMod val="165000"/>
                      </a:schemeClr>
                    </a:gs>
                  </a:gsLst>
                  <a:lin ang="5400000"/>
                </a:gradFill>
                <a:effectLst/>
              </a:rPr>
              <a:t>( money dilution)</a:t>
            </a:r>
            <a:br>
              <a:rPr lang="en-US" sz="6000" spc="50" dirty="0" smtClean="0">
                <a:ln w="11430"/>
                <a:gradFill>
                  <a:gsLst>
                    <a:gs pos="25000">
                      <a:schemeClr val="accent2">
                        <a:satMod val="155000"/>
                      </a:schemeClr>
                    </a:gs>
                    <a:gs pos="100000">
                      <a:schemeClr val="accent2">
                        <a:shade val="45000"/>
                        <a:satMod val="165000"/>
                      </a:schemeClr>
                    </a:gs>
                  </a:gsLst>
                  <a:lin ang="5400000"/>
                </a:gradFill>
                <a:effectLst/>
              </a:rPr>
            </a:br>
            <a:r>
              <a:rPr lang="en-US" sz="6000" spc="50" dirty="0" smtClean="0">
                <a:ln w="11430"/>
                <a:gradFill>
                  <a:gsLst>
                    <a:gs pos="25000">
                      <a:schemeClr val="accent2">
                        <a:satMod val="155000"/>
                      </a:schemeClr>
                    </a:gs>
                    <a:gs pos="100000">
                      <a:schemeClr val="accent2">
                        <a:shade val="45000"/>
                        <a:satMod val="165000"/>
                      </a:schemeClr>
                    </a:gs>
                  </a:gsLst>
                  <a:lin ang="5400000"/>
                </a:gradFill>
                <a:effectLst/>
              </a:rPr>
              <a:t> causes Price Inflation</a:t>
            </a:r>
            <a:endParaRPr lang="en-US" sz="6000" spc="50" dirty="0">
              <a:ln w="11430"/>
              <a:gradFill>
                <a:gsLst>
                  <a:gs pos="25000">
                    <a:schemeClr val="accent2">
                      <a:satMod val="155000"/>
                    </a:schemeClr>
                  </a:gs>
                  <a:gs pos="100000">
                    <a:schemeClr val="accent2">
                      <a:shade val="45000"/>
                      <a:satMod val="165000"/>
                    </a:schemeClr>
                  </a:gs>
                </a:gsLst>
                <a:lin ang="5400000"/>
              </a:gradFill>
              <a:effectLst/>
            </a:endParaRPr>
          </a:p>
        </p:txBody>
      </p:sp>
      <p:sp>
        <p:nvSpPr>
          <p:cNvPr id="5" name="Slide Number Placeholder 4"/>
          <p:cNvSpPr>
            <a:spLocks noGrp="1"/>
          </p:cNvSpPr>
          <p:nvPr>
            <p:ph type="sldNum" sz="quarter" idx="12"/>
          </p:nvPr>
        </p:nvSpPr>
        <p:spPr/>
        <p:txBody>
          <a:bodyPr/>
          <a:lstStyle/>
          <a:p>
            <a:fld id="{7C24C435-4924-624B-8C2B-89D34FF4377F}" type="slidenum">
              <a:rPr lang="en-US" smtClean="0">
                <a:effectLst/>
              </a:rPr>
              <a:pPr/>
              <a:t>20</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400" dirty="0" smtClean="0">
                <a:solidFill>
                  <a:srgbClr val="FF0000"/>
                </a:solidFill>
              </a:rPr>
              <a:t>In the past rulers diluted or clipped coins, this was </a:t>
            </a:r>
            <a:r>
              <a:rPr lang="en-US" sz="4400" dirty="0" smtClean="0">
                <a:solidFill>
                  <a:schemeClr val="accent2">
                    <a:lumMod val="40000"/>
                    <a:lumOff val="60000"/>
                  </a:schemeClr>
                </a:solidFill>
              </a:rPr>
              <a:t>debasement</a:t>
            </a:r>
            <a:r>
              <a:rPr lang="en-US" sz="4400" dirty="0" smtClean="0">
                <a:solidFill>
                  <a:srgbClr val="FF0000"/>
                </a:solidFill>
              </a:rPr>
              <a:t>.</a:t>
            </a:r>
          </a:p>
          <a:p>
            <a:r>
              <a:rPr lang="en-US" sz="4400" dirty="0" smtClean="0">
                <a:solidFill>
                  <a:srgbClr val="FF0000"/>
                </a:solidFill>
              </a:rPr>
              <a:t>Now money is devalued by inflating its supply.</a:t>
            </a:r>
            <a:endParaRPr lang="en-US" sz="4400" dirty="0">
              <a:solidFill>
                <a:srgbClr val="FF0000"/>
              </a:solidFill>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pPr/>
              <a:t>21</a:t>
            </a:fld>
            <a:endParaRPr lang="en-US" dirty="0"/>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Quasi-counterfeiting</a:t>
            </a:r>
            <a:endParaRPr lang="en-US" dirty="0">
              <a:effectLst/>
            </a:endParaRPr>
          </a:p>
        </p:txBody>
      </p:sp>
      <p:sp>
        <p:nvSpPr>
          <p:cNvPr id="3" name="Content Placeholder 2"/>
          <p:cNvSpPr>
            <a:spLocks noGrp="1"/>
          </p:cNvSpPr>
          <p:nvPr>
            <p:ph idx="1"/>
          </p:nvPr>
        </p:nvSpPr>
        <p:spPr/>
        <p:txBody>
          <a:bodyPr>
            <a:normAutofit/>
          </a:bodyPr>
          <a:lstStyle/>
          <a:p>
            <a:pPr>
              <a:buClr>
                <a:schemeClr val="accent4"/>
              </a:buClr>
            </a:pPr>
            <a:r>
              <a:rPr lang="en-US" sz="6000" dirty="0" smtClean="0">
                <a:solidFill>
                  <a:schemeClr val="accent2">
                    <a:lumMod val="60000"/>
                    <a:lumOff val="40000"/>
                  </a:schemeClr>
                </a:solidFill>
                <a:effectLst/>
              </a:rPr>
              <a:t>This is tantamount to counterfeiting.</a:t>
            </a:r>
            <a:endParaRPr lang="en-US" sz="6000" dirty="0">
              <a:solidFill>
                <a:schemeClr val="accent2">
                  <a:lumMod val="60000"/>
                  <a:lumOff val="40000"/>
                </a:schemeClr>
              </a:solidFill>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22</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a:xfrm>
            <a:off x="779462" y="914400"/>
            <a:ext cx="7581901" cy="3702424"/>
          </a:xfrm>
          <a:solidFill>
            <a:srgbClr val="663029"/>
          </a:solidFill>
        </p:spPr>
        <p:txBody>
          <a:bodyPr>
            <a:normAutofit/>
          </a:bodyPr>
          <a:lstStyle/>
          <a:p>
            <a:pPr>
              <a:buNone/>
            </a:pPr>
            <a:endParaRPr lang="en-US" sz="3600" dirty="0">
              <a:solidFill>
                <a:srgbClr val="660066"/>
              </a:solidFill>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23</a:t>
            </a:fld>
            <a:endParaRPr lang="en-US" dirty="0">
              <a:effectLst/>
            </a:endParaRPr>
          </a:p>
        </p:txBody>
      </p:sp>
      <p:sp>
        <p:nvSpPr>
          <p:cNvPr id="5" name="Rectangle 4"/>
          <p:cNvSpPr/>
          <p:nvPr/>
        </p:nvSpPr>
        <p:spPr>
          <a:xfrm>
            <a:off x="779461" y="1446724"/>
            <a:ext cx="7581901" cy="2308324"/>
          </a:xfrm>
          <a:prstGeom prst="rect">
            <a:avLst/>
          </a:prstGeom>
        </p:spPr>
        <p:txBody>
          <a:bodyPr wrap="square">
            <a:spAutoFit/>
          </a:bodyPr>
          <a:lstStyle/>
          <a:p>
            <a:r>
              <a:rPr lang="en-US" sz="48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rPr>
              <a:t>There are no reliable constants that relate more money to higher prices.</a:t>
            </a: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425823"/>
          </a:xfrm>
        </p:spPr>
        <p:txBody>
          <a:bodyPr/>
          <a:lstStyle/>
          <a:p>
            <a:endParaRPr lang="en-US" dirty="0">
              <a:effectLs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84906699"/>
              </p:ext>
            </p:extLst>
          </p:nvPr>
        </p:nvGraphicFramePr>
        <p:xfrm>
          <a:off x="533400" y="609600"/>
          <a:ext cx="8229600" cy="55943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7C24C435-4924-624B-8C2B-89D34FF4377F}" type="slidenum">
              <a:rPr lang="en-US" smtClean="0">
                <a:effectLst/>
              </a:rPr>
              <a:pPr/>
              <a:t>24</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Counterfeiting</a:t>
            </a:r>
            <a:endParaRPr lang="en-US" dirty="0">
              <a:effectLst/>
            </a:endParaRPr>
          </a:p>
        </p:txBody>
      </p:sp>
      <p:sp>
        <p:nvSpPr>
          <p:cNvPr id="3" name="Content Placeholder 2"/>
          <p:cNvSpPr>
            <a:spLocks noGrp="1"/>
          </p:cNvSpPr>
          <p:nvPr>
            <p:ph idx="1"/>
          </p:nvPr>
        </p:nvSpPr>
        <p:spPr>
          <a:xfrm>
            <a:off x="779462" y="1882588"/>
            <a:ext cx="8059738" cy="3832412"/>
          </a:xfrm>
          <a:solidFill>
            <a:schemeClr val="accent2">
              <a:lumMod val="40000"/>
              <a:lumOff val="60000"/>
            </a:schemeClr>
          </a:solidFill>
        </p:spPr>
        <p:txBody>
          <a:bodyPr wrap="square">
            <a:noAutofit/>
          </a:bodyPr>
          <a:lstStyle/>
          <a:p>
            <a:pPr lvl="0"/>
            <a:r>
              <a:rPr lang="en-US" sz="40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We lose when we go to the market with our money only to discover that prices have moved up due to the free spending enjoyed by the counterfeiters.</a:t>
            </a:r>
          </a:p>
          <a:p>
            <a:endParaRPr lang="en-US" sz="4000"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25</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a:xfrm>
            <a:off x="779462" y="1882588"/>
            <a:ext cx="7581901" cy="4473762"/>
          </a:xfrm>
        </p:spPr>
        <p:txBody>
          <a:bodyPr>
            <a:normAutofit/>
          </a:bodyPr>
          <a:lstStyle/>
          <a:p>
            <a:pPr lvl="0"/>
            <a:r>
              <a:rPr lang="en-US" sz="3459"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rPr>
              <a:t>Each of us loses purchasing power by some much smaller fraction that in the aggregate is proportional to the larger </a:t>
            </a:r>
            <a:r>
              <a:rPr lang="en-US" sz="440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rPr>
              <a:t>gains</a:t>
            </a:r>
            <a:r>
              <a:rPr lang="en-US" sz="3459"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rPr>
              <a:t> of the counterfeiters.  </a:t>
            </a:r>
          </a:p>
          <a:p>
            <a:endParaRPr lang="en-US"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26</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008205"/>
            <a:ext cx="7581901" cy="1884829"/>
          </a:xfrm>
          <a:solidFill>
            <a:schemeClr val="accent2">
              <a:lumMod val="75000"/>
            </a:schemeClr>
          </a:solidFill>
        </p:spPr>
        <p:txBody>
          <a:bodyPr/>
          <a:lstStyle/>
          <a:p>
            <a:r>
              <a:rPr lang="en-US"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Can raising prices cause general price inflation?</a:t>
            </a:r>
            <a:endParaRPr lang="en-US"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3" name="Content Placeholder 2"/>
          <p:cNvSpPr>
            <a:spLocks noGrp="1"/>
          </p:cNvSpPr>
          <p:nvPr>
            <p:ph idx="1"/>
          </p:nvPr>
        </p:nvSpPr>
        <p:spPr/>
        <p:txBody>
          <a:bodyPr>
            <a:normAutofit/>
          </a:bodyPr>
          <a:lstStyle/>
          <a:p>
            <a:endParaRPr lang="en-US" dirty="0" smtClean="0"/>
          </a:p>
          <a:p>
            <a:endParaRPr lang="en-US" dirty="0" smtClean="0"/>
          </a:p>
        </p:txBody>
      </p:sp>
      <p:sp>
        <p:nvSpPr>
          <p:cNvPr id="5" name="Slide Number Placeholder 4"/>
          <p:cNvSpPr>
            <a:spLocks noGrp="1"/>
          </p:cNvSpPr>
          <p:nvPr>
            <p:ph type="sldNum" sz="quarter" idx="12"/>
          </p:nvPr>
        </p:nvSpPr>
        <p:spPr/>
        <p:txBody>
          <a:bodyPr/>
          <a:lstStyle/>
          <a:p>
            <a:fld id="{7C24C435-4924-624B-8C2B-89D34FF4377F}" type="slidenum">
              <a:rPr lang="en-US" smtClean="0"/>
              <a:pPr/>
              <a:t>27</a:t>
            </a:fld>
            <a:endParaRPr lang="en-US" dirty="0"/>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rPr>
              <a:t>NO</a:t>
            </a:r>
            <a:endParaRPr lang="en-US" dirty="0">
              <a:effectLst/>
            </a:endParaRPr>
          </a:p>
        </p:txBody>
      </p:sp>
      <p:sp>
        <p:nvSpPr>
          <p:cNvPr id="3" name="Content Placeholder 2"/>
          <p:cNvSpPr>
            <a:spLocks noGrp="1"/>
          </p:cNvSpPr>
          <p:nvPr>
            <p:ph idx="1"/>
          </p:nvPr>
        </p:nvSpPr>
        <p:spPr>
          <a:xfrm>
            <a:off x="779462" y="1371600"/>
            <a:ext cx="7581901" cy="3953436"/>
          </a:xfrm>
        </p:spPr>
        <p:txBody>
          <a:bodyPr>
            <a:noAutofit/>
          </a:bodyPr>
          <a:lstStyle/>
          <a:p>
            <a:r>
              <a:rPr lang="en-US" sz="4000" dirty="0" smtClean="0">
                <a:ln w="22225">
                  <a:solidFill>
                    <a:schemeClr val="accent2"/>
                  </a:solidFill>
                  <a:prstDash val="solid"/>
                </a:ln>
                <a:solidFill>
                  <a:schemeClr val="accent2">
                    <a:lumMod val="40000"/>
                    <a:lumOff val="60000"/>
                  </a:schemeClr>
                </a:solidFill>
                <a:effectLst/>
              </a:rPr>
              <a:t>Without  money dilution a higher price in one part of the economy (say oil) simply results in lower prices elsewhere as there is less money to spend in the rest of the economy. Overall, prices don’t rise.</a:t>
            </a:r>
            <a:endParaRPr lang="en-US" sz="4000" dirty="0">
              <a:ln w="22225">
                <a:solidFill>
                  <a:schemeClr val="accent2"/>
                </a:solidFill>
                <a:prstDash val="solid"/>
              </a:ln>
              <a:solidFill>
                <a:schemeClr val="accent2">
                  <a:lumMod val="40000"/>
                  <a:lumOff val="60000"/>
                </a:schemeClr>
              </a:solidFill>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28</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effectLst/>
              </a:rPr>
              <a:t>Without money supply or demand changing a price rise in one place is offset by falling prices elsewhere</a:t>
            </a:r>
            <a:endParaRPr lang="en-US" sz="4000" dirty="0">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85706637"/>
              </p:ext>
            </p:extLst>
          </p:nvPr>
        </p:nvGraphicFramePr>
        <p:xfrm>
          <a:off x="457200" y="1905000"/>
          <a:ext cx="82296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p:cNvSpPr>
            <a:spLocks noGrp="1"/>
          </p:cNvSpPr>
          <p:nvPr>
            <p:ph type="sldNum" sz="quarter" idx="12"/>
          </p:nvPr>
        </p:nvSpPr>
        <p:spPr/>
        <p:txBody>
          <a:bodyPr/>
          <a:lstStyle/>
          <a:p>
            <a:fld id="{7C24C435-4924-624B-8C2B-89D34FF4377F}" type="slidenum">
              <a:rPr lang="en-US" smtClean="0">
                <a:effectLst/>
              </a:rPr>
              <a:pPr/>
              <a:t>29</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Definition of Money</a:t>
            </a:r>
            <a:endParaRPr lang="en-US" dirty="0">
              <a:effectLst/>
            </a:endParaRPr>
          </a:p>
        </p:txBody>
      </p:sp>
      <p:sp>
        <p:nvSpPr>
          <p:cNvPr id="3" name="Content Placeholder 2"/>
          <p:cNvSpPr>
            <a:spLocks noGrp="1"/>
          </p:cNvSpPr>
          <p:nvPr>
            <p:ph idx="1"/>
          </p:nvPr>
        </p:nvSpPr>
        <p:spPr/>
        <p:txBody>
          <a:bodyPr>
            <a:normAutofit/>
          </a:bodyPr>
          <a:lstStyle/>
          <a:p>
            <a:r>
              <a:rPr lang="en-US" sz="3200" dirty="0" smtClean="0">
                <a:effectLst/>
              </a:rPr>
              <a:t>That medium of exchange in which final payments are made and in which currency and the array of prices are expressed for a market venue.</a:t>
            </a:r>
            <a:endParaRPr lang="en-US" sz="3200"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3</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2" y="1371600"/>
            <a:ext cx="7581901" cy="1653988"/>
          </a:xfrm>
        </p:spPr>
        <p:txBody>
          <a:bodyPr/>
          <a:lstStyle/>
          <a:p>
            <a:r>
              <a:rPr lang="en-US" dirty="0" smtClean="0">
                <a:effectLst/>
              </a:rPr>
              <a:t>Do costs cause </a:t>
            </a:r>
            <a:r>
              <a:rPr lang="en-US" b="0" dirty="0" smtClean="0">
                <a:ln w="10160">
                  <a:solidFill>
                    <a:schemeClr val="accent1"/>
                  </a:solidFill>
                  <a:prstDash val="solid"/>
                </a:ln>
                <a:solidFill>
                  <a:srgbClr val="FFFFFF"/>
                </a:solidFill>
                <a:effectLst/>
              </a:rPr>
              <a:t>price</a:t>
            </a:r>
            <a:r>
              <a:rPr lang="en-US" dirty="0" smtClean="0">
                <a:effectLst/>
              </a:rPr>
              <a:t> inflation?</a:t>
            </a:r>
            <a:endParaRPr lang="en-US" dirty="0">
              <a:effectLst/>
            </a:endParaRPr>
          </a:p>
        </p:txBody>
      </p:sp>
      <p:sp>
        <p:nvSpPr>
          <p:cNvPr id="3" name="Content Placeholder 2"/>
          <p:cNvSpPr>
            <a:spLocks noGrp="1"/>
          </p:cNvSpPr>
          <p:nvPr>
            <p:ph idx="1"/>
          </p:nvPr>
        </p:nvSpPr>
        <p:spPr>
          <a:xfrm>
            <a:off x="779462" y="2402914"/>
            <a:ext cx="7581901" cy="3953436"/>
          </a:xfrm>
        </p:spPr>
        <p:txBody>
          <a:bodyPr/>
          <a:lstStyle/>
          <a:p>
            <a:endParaRPr lang="en-US" dirty="0" smtClean="0">
              <a:effectLst/>
            </a:endParaRPr>
          </a:p>
          <a:p>
            <a:endParaRPr lang="en-US" dirty="0" smtClean="0">
              <a:effectLst/>
            </a:endParaRPr>
          </a:p>
        </p:txBody>
      </p:sp>
      <p:sp>
        <p:nvSpPr>
          <p:cNvPr id="5" name="Slide Number Placeholder 4"/>
          <p:cNvSpPr>
            <a:spLocks noGrp="1"/>
          </p:cNvSpPr>
          <p:nvPr>
            <p:ph type="sldNum" sz="quarter" idx="12"/>
          </p:nvPr>
        </p:nvSpPr>
        <p:spPr/>
        <p:txBody>
          <a:bodyPr/>
          <a:lstStyle/>
          <a:p>
            <a:fld id="{7C24C435-4924-624B-8C2B-89D34FF4377F}" type="slidenum">
              <a:rPr lang="en-US" smtClean="0">
                <a:effectLst/>
              </a:rPr>
              <a:pPr/>
              <a:t>30</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Costs appear to cause price inflation</a:t>
            </a:r>
            <a:endParaRPr lang="en-US" dirty="0">
              <a:effectLst/>
            </a:endParaRPr>
          </a:p>
        </p:txBody>
      </p:sp>
      <p:sp>
        <p:nvSpPr>
          <p:cNvPr id="3" name="Content Placeholder 2"/>
          <p:cNvSpPr>
            <a:spLocks noGrp="1"/>
          </p:cNvSpPr>
          <p:nvPr>
            <p:ph idx="1"/>
          </p:nvPr>
        </p:nvSpPr>
        <p:spPr/>
        <p:txBody>
          <a:bodyPr/>
          <a:lstStyle/>
          <a:p>
            <a:r>
              <a:rPr lang="en-US" sz="4000"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Often under increased spending, from money supply infusions, original factor prices rise first.</a:t>
            </a:r>
          </a:p>
          <a:p>
            <a:endParaRPr lang="en-US"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31</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000"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then costs appear to be transmitted later to retail businesses.</a:t>
            </a:r>
            <a:endParaRPr lang="en-US" sz="4000" dirty="0"/>
          </a:p>
        </p:txBody>
      </p:sp>
      <p:sp>
        <p:nvSpPr>
          <p:cNvPr id="4" name="Slide Number Placeholder 3"/>
          <p:cNvSpPr>
            <a:spLocks noGrp="1"/>
          </p:cNvSpPr>
          <p:nvPr>
            <p:ph type="sldNum" sz="quarter" idx="12"/>
          </p:nvPr>
        </p:nvSpPr>
        <p:spPr/>
        <p:txBody>
          <a:bodyPr/>
          <a:lstStyle/>
          <a:p>
            <a:fld id="{7C24C435-4924-624B-8C2B-89D34FF4377F}" type="slidenum">
              <a:rPr lang="en-US" smtClean="0"/>
              <a:pPr/>
              <a:t>32</a:t>
            </a:fld>
            <a:endParaRPr lang="en-US" dirty="0"/>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000" dirty="0" smtClean="0">
                <a:ln w="6600">
                  <a:solidFill>
                    <a:schemeClr val="accent2"/>
                  </a:solidFill>
                  <a:prstDash val="solid"/>
                </a:ln>
                <a:solidFill>
                  <a:srgbClr val="FFFFFF"/>
                </a:solidFill>
                <a:effectLst>
                  <a:outerShdw dist="38100" dir="2700000" algn="tl" rotWithShape="0">
                    <a:schemeClr val="accent2"/>
                  </a:outerShdw>
                </a:effectLst>
              </a:rPr>
              <a:t>Merchants and producers see their increased costs as signals to raise prices. </a:t>
            </a:r>
            <a:endParaRPr lang="en-US" sz="320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pPr/>
              <a:t>33</a:t>
            </a:fld>
            <a:endParaRPr lang="en-US" dirty="0"/>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000" dirty="0" smtClean="0">
                <a:ln w="22225">
                  <a:solidFill>
                    <a:schemeClr val="accent2"/>
                  </a:solidFill>
                  <a:prstDash val="solid"/>
                </a:ln>
                <a:solidFill>
                  <a:schemeClr val="accent2">
                    <a:lumMod val="40000"/>
                    <a:lumOff val="60000"/>
                  </a:schemeClr>
                </a:solidFill>
                <a:effectLst/>
              </a:rPr>
              <a:t>which means prices of resources are bid up by suppliers first.</a:t>
            </a:r>
          </a:p>
          <a:p>
            <a:endParaRPr lang="en-US" dirty="0"/>
          </a:p>
        </p:txBody>
      </p:sp>
      <p:sp>
        <p:nvSpPr>
          <p:cNvPr id="4" name="Slide Number Placeholder 3"/>
          <p:cNvSpPr>
            <a:spLocks noGrp="1"/>
          </p:cNvSpPr>
          <p:nvPr>
            <p:ph type="sldNum" sz="quarter" idx="12"/>
          </p:nvPr>
        </p:nvSpPr>
        <p:spPr/>
        <p:txBody>
          <a:bodyPr/>
          <a:lstStyle/>
          <a:p>
            <a:fld id="{7C24C435-4924-624B-8C2B-89D34FF4377F}" type="slidenum">
              <a:rPr lang="en-US" smtClean="0"/>
              <a:pPr/>
              <a:t>34</a:t>
            </a:fld>
            <a:endParaRPr lang="en-US" dirty="0"/>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000" dirty="0" smtClean="0">
                <a:ln w="22225">
                  <a:solidFill>
                    <a:schemeClr val="accent2"/>
                  </a:solidFill>
                  <a:prstDash val="solid"/>
                </a:ln>
                <a:solidFill>
                  <a:schemeClr val="accent2">
                    <a:lumMod val="40000"/>
                    <a:lumOff val="60000"/>
                  </a:schemeClr>
                </a:solidFill>
                <a:effectLst/>
              </a:rPr>
              <a:t>Costs increase to producers after demand is transmitted to the suppliers.</a:t>
            </a:r>
            <a:br>
              <a:rPr lang="en-US" sz="4000" dirty="0" smtClean="0">
                <a:ln w="22225">
                  <a:solidFill>
                    <a:schemeClr val="accent2"/>
                  </a:solidFill>
                  <a:prstDash val="solid"/>
                </a:ln>
                <a:solidFill>
                  <a:schemeClr val="accent2">
                    <a:lumMod val="40000"/>
                    <a:lumOff val="60000"/>
                  </a:schemeClr>
                </a:solidFill>
                <a:effectLst/>
              </a:rPr>
            </a:br>
            <a:r>
              <a:rPr lang="en-US" sz="400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a:r>
            <a:br>
              <a:rPr lang="en-US" sz="400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br>
            <a:r>
              <a:rPr lang="en-US" sz="4000"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What looks like cost push price inflation is demand-pull</a:t>
            </a:r>
            <a:endParaRPr lang="en-US" sz="4000" dirty="0"/>
          </a:p>
        </p:txBody>
      </p:sp>
      <p:sp>
        <p:nvSpPr>
          <p:cNvPr id="4" name="Slide Number Placeholder 3"/>
          <p:cNvSpPr>
            <a:spLocks noGrp="1"/>
          </p:cNvSpPr>
          <p:nvPr>
            <p:ph type="sldNum" sz="quarter" idx="12"/>
          </p:nvPr>
        </p:nvSpPr>
        <p:spPr/>
        <p:txBody>
          <a:bodyPr/>
          <a:lstStyle/>
          <a:p>
            <a:fld id="{7C24C435-4924-624B-8C2B-89D34FF4377F}" type="slidenum">
              <a:rPr lang="en-US" smtClean="0"/>
              <a:pPr/>
              <a:t>35</a:t>
            </a:fld>
            <a:endParaRPr lang="en-US" dirty="0"/>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07576"/>
            <a:ext cx="8839200" cy="2483223"/>
          </a:xfrm>
        </p:spPr>
        <p:txBody>
          <a:bodyPr/>
          <a:lstStyle/>
          <a:p>
            <a:r>
              <a:rPr lang="en-US" sz="2800" dirty="0" smtClean="0">
                <a:ln w="22225">
                  <a:solidFill>
                    <a:schemeClr val="accent2"/>
                  </a:solidFill>
                  <a:prstDash val="solid"/>
                </a:ln>
                <a:solidFill>
                  <a:schemeClr val="accent2">
                    <a:lumMod val="40000"/>
                    <a:lumOff val="60000"/>
                  </a:schemeClr>
                </a:solidFill>
                <a:effectLst/>
              </a:rPr>
              <a:t>Spending new money causes prices to rise.</a:t>
            </a:r>
            <a:endParaRPr lang="en-US" sz="2800" dirty="0">
              <a:ln w="22225">
                <a:solidFill>
                  <a:schemeClr val="accent2"/>
                </a:solidFill>
                <a:prstDash val="solid"/>
              </a:ln>
              <a:solidFill>
                <a:schemeClr val="accent2">
                  <a:lumMod val="40000"/>
                  <a:lumOff val="60000"/>
                </a:schemeClr>
              </a:solidFill>
              <a:effectLs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72258354"/>
              </p:ext>
            </p:extLst>
          </p:nvPr>
        </p:nvGraphicFramePr>
        <p:xfrm>
          <a:off x="533400" y="1600200"/>
          <a:ext cx="8001000" cy="45480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5105400" y="3518458"/>
            <a:ext cx="1295400" cy="369332"/>
          </a:xfrm>
          <a:prstGeom prst="rect">
            <a:avLst/>
          </a:prstGeom>
          <a:noFill/>
        </p:spPr>
        <p:txBody>
          <a:bodyPr wrap="square" rtlCol="0">
            <a:spAutoFit/>
          </a:bodyPr>
          <a:lstStyle/>
          <a:p>
            <a:r>
              <a:rPr lang="en-US" b="1" dirty="0" smtClean="0">
                <a:solidFill>
                  <a:schemeClr val="accent2">
                    <a:lumMod val="20000"/>
                    <a:lumOff val="80000"/>
                  </a:schemeClr>
                </a:solidFill>
              </a:rPr>
              <a:t>Orders</a:t>
            </a:r>
            <a:endParaRPr lang="en-US" b="1" dirty="0">
              <a:solidFill>
                <a:schemeClr val="accent2">
                  <a:lumMod val="20000"/>
                  <a:lumOff val="80000"/>
                </a:schemeClr>
              </a:solidFill>
            </a:endParaRPr>
          </a:p>
        </p:txBody>
      </p:sp>
      <p:cxnSp>
        <p:nvCxnSpPr>
          <p:cNvPr id="9" name="Straight Arrow Connector 8"/>
          <p:cNvCxnSpPr/>
          <p:nvPr/>
        </p:nvCxnSpPr>
        <p:spPr>
          <a:xfrm rot="10800000">
            <a:off x="3447446" y="3701535"/>
            <a:ext cx="1657953" cy="1588"/>
          </a:xfrm>
          <a:prstGeom prst="straightConnector1">
            <a:avLst/>
          </a:prstGeom>
          <a:ln w="76200" cap="flat" cmpd="sng" algn="ctr">
            <a:solidFill>
              <a:srgbClr val="FF0000"/>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2152046" y="4267200"/>
            <a:ext cx="1295400" cy="461665"/>
          </a:xfrm>
          <a:prstGeom prst="rect">
            <a:avLst/>
          </a:prstGeom>
          <a:noFill/>
        </p:spPr>
        <p:txBody>
          <a:bodyPr wrap="square" rtlCol="0">
            <a:spAutoFit/>
          </a:bodyPr>
          <a:lstStyle/>
          <a:p>
            <a:r>
              <a:rPr lang="en-US" sz="2400" b="1" dirty="0" smtClean="0">
                <a:solidFill>
                  <a:srgbClr val="000000"/>
                </a:solidFill>
              </a:rPr>
              <a:t>Prices</a:t>
            </a:r>
            <a:endParaRPr lang="en-US" sz="2400" b="1" dirty="0">
              <a:solidFill>
                <a:srgbClr val="000000"/>
              </a:solidFill>
            </a:endParaRPr>
          </a:p>
        </p:txBody>
      </p:sp>
      <p:sp>
        <p:nvSpPr>
          <p:cNvPr id="8" name="Slide Number Placeholder 7"/>
          <p:cNvSpPr>
            <a:spLocks noGrp="1"/>
          </p:cNvSpPr>
          <p:nvPr>
            <p:ph type="sldNum" sz="quarter" idx="12"/>
          </p:nvPr>
        </p:nvSpPr>
        <p:spPr/>
        <p:txBody>
          <a:bodyPr/>
          <a:lstStyle/>
          <a:p>
            <a:fld id="{7C24C435-4924-624B-8C2B-89D34FF4377F}" type="slidenum">
              <a:rPr lang="en-US" smtClean="0">
                <a:effectLst/>
              </a:rPr>
              <a:pPr/>
              <a:t>36</a:t>
            </a:fld>
            <a:endParaRPr lang="en-US" dirty="0">
              <a:effectLst/>
            </a:endParaRPr>
          </a:p>
        </p:txBody>
      </p:sp>
      <p:sp>
        <p:nvSpPr>
          <p:cNvPr id="10" name="TextBox 9"/>
          <p:cNvSpPr txBox="1"/>
          <p:nvPr/>
        </p:nvSpPr>
        <p:spPr>
          <a:xfrm>
            <a:off x="6096000" y="1736466"/>
            <a:ext cx="1447800" cy="646331"/>
          </a:xfrm>
          <a:prstGeom prst="rect">
            <a:avLst/>
          </a:prstGeom>
          <a:noFill/>
        </p:spPr>
        <p:txBody>
          <a:bodyPr wrap="square" rtlCol="0">
            <a:spAutoFit/>
          </a:bodyPr>
          <a:lstStyle/>
          <a:p>
            <a:r>
              <a:rPr lang="en-US" sz="3600" b="1" dirty="0" smtClean="0">
                <a:ln w="12700">
                  <a:solidFill>
                    <a:schemeClr val="accent5"/>
                  </a:solidFill>
                  <a:prstDash val="solid"/>
                </a:ln>
                <a:pattFill prst="ltDnDiag">
                  <a:fgClr>
                    <a:schemeClr val="accent5">
                      <a:lumMod val="60000"/>
                      <a:lumOff val="40000"/>
                    </a:schemeClr>
                  </a:fgClr>
                  <a:bgClr>
                    <a:schemeClr val="bg1"/>
                  </a:bgClr>
                </a:pattFill>
              </a:rPr>
              <a:t>   1</a:t>
            </a:r>
            <a:endParaRPr lang="en-US" sz="3600" b="1" dirty="0">
              <a:ln w="12700">
                <a:solidFill>
                  <a:schemeClr val="accent5"/>
                </a:solidFill>
                <a:prstDash val="solid"/>
              </a:ln>
              <a:pattFill prst="ltDnDiag">
                <a:fgClr>
                  <a:schemeClr val="accent5">
                    <a:lumMod val="60000"/>
                    <a:lumOff val="40000"/>
                  </a:schemeClr>
                </a:fgClr>
                <a:bgClr>
                  <a:schemeClr val="bg1"/>
                </a:bgClr>
              </a:pattFill>
            </a:endParaRPr>
          </a:p>
        </p:txBody>
      </p:sp>
      <p:sp>
        <p:nvSpPr>
          <p:cNvPr id="12" name="TextBox 11"/>
          <p:cNvSpPr txBox="1"/>
          <p:nvPr/>
        </p:nvSpPr>
        <p:spPr>
          <a:xfrm>
            <a:off x="4098666" y="1736466"/>
            <a:ext cx="435233" cy="646331"/>
          </a:xfrm>
          <a:prstGeom prst="rect">
            <a:avLst/>
          </a:prstGeom>
          <a:noFill/>
        </p:spPr>
        <p:txBody>
          <a:bodyPr wrap="square" rtlCol="0">
            <a:spAutoFit/>
          </a:bodyPr>
          <a:lstStyle/>
          <a:p>
            <a:r>
              <a:rPr lang="en-US" sz="3600" b="1" dirty="0" smtClean="0">
                <a:ln w="12700">
                  <a:solidFill>
                    <a:schemeClr val="accent5"/>
                  </a:solidFill>
                  <a:prstDash val="solid"/>
                </a:ln>
                <a:pattFill prst="ltDnDiag">
                  <a:fgClr>
                    <a:schemeClr val="accent5">
                      <a:lumMod val="60000"/>
                      <a:lumOff val="40000"/>
                    </a:schemeClr>
                  </a:fgClr>
                  <a:bgClr>
                    <a:schemeClr val="bg1"/>
                  </a:bgClr>
                </a:pattFill>
              </a:rPr>
              <a:t>2</a:t>
            </a:r>
            <a:endParaRPr lang="en-US" sz="3600" b="1" dirty="0">
              <a:ln w="12700">
                <a:solidFill>
                  <a:schemeClr val="accent5"/>
                </a:solidFill>
                <a:prstDash val="solid"/>
              </a:ln>
              <a:pattFill prst="ltDnDiag">
                <a:fgClr>
                  <a:schemeClr val="accent5">
                    <a:lumMod val="60000"/>
                    <a:lumOff val="40000"/>
                  </a:schemeClr>
                </a:fgClr>
                <a:bgClr>
                  <a:schemeClr val="bg1"/>
                </a:bgClr>
              </a:pattFill>
            </a:endParaRPr>
          </a:p>
        </p:txBody>
      </p:sp>
      <p:sp>
        <p:nvSpPr>
          <p:cNvPr id="13" name="TextBox 12"/>
          <p:cNvSpPr txBox="1"/>
          <p:nvPr/>
        </p:nvSpPr>
        <p:spPr>
          <a:xfrm>
            <a:off x="1600200" y="1736466"/>
            <a:ext cx="457200" cy="646331"/>
          </a:xfrm>
          <a:prstGeom prst="rect">
            <a:avLst/>
          </a:prstGeom>
          <a:noFill/>
        </p:spPr>
        <p:txBody>
          <a:bodyPr wrap="square" rtlCol="0">
            <a:spAutoFit/>
          </a:bodyPr>
          <a:lstStyle/>
          <a:p>
            <a:r>
              <a:rPr lang="en-US" sz="3600" b="1" dirty="0" smtClean="0">
                <a:ln w="12700">
                  <a:solidFill>
                    <a:schemeClr val="accent5"/>
                  </a:solidFill>
                  <a:prstDash val="solid"/>
                </a:ln>
                <a:pattFill prst="ltDnDiag">
                  <a:fgClr>
                    <a:schemeClr val="accent5">
                      <a:lumMod val="60000"/>
                      <a:lumOff val="40000"/>
                    </a:schemeClr>
                  </a:fgClr>
                  <a:bgClr>
                    <a:schemeClr val="bg1"/>
                  </a:bgClr>
                </a:pattFill>
              </a:rPr>
              <a:t>3</a:t>
            </a:r>
            <a:endParaRPr lang="en-US" sz="3600" b="1" dirty="0">
              <a:ln w="12700">
                <a:solidFill>
                  <a:schemeClr val="accent5"/>
                </a:solidFill>
                <a:prstDash val="solid"/>
              </a:ln>
              <a:pattFill prst="ltDnDiag">
                <a:fgClr>
                  <a:schemeClr val="accent5">
                    <a:lumMod val="60000"/>
                    <a:lumOff val="40000"/>
                  </a:schemeClr>
                </a:fgClr>
                <a:bgClr>
                  <a:schemeClr val="bg1"/>
                </a:bgClr>
              </a:pattFill>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solidFill>
            <a:schemeClr val="bg2">
              <a:lumMod val="75000"/>
            </a:schemeClr>
          </a:solidFill>
        </p:spPr>
        <p:txBody>
          <a:bodyPr>
            <a:normAutofit/>
          </a:bodyPr>
          <a:lstStyle/>
          <a:p>
            <a:pPr algn="ctr"/>
            <a:r>
              <a:rPr lang="en-US" sz="6000" dirty="0" smtClean="0">
                <a:ln w="22225">
                  <a:solidFill>
                    <a:schemeClr val="accent2"/>
                  </a:solidFill>
                  <a:prstDash val="solid"/>
                </a:ln>
                <a:solidFill>
                  <a:schemeClr val="accent2">
                    <a:lumMod val="40000"/>
                    <a:lumOff val="60000"/>
                  </a:schemeClr>
                </a:solidFill>
                <a:effectLst/>
              </a:rPr>
              <a:t>So increased Costs do not </a:t>
            </a:r>
            <a:r>
              <a:rPr lang="en-US" sz="6000" i="1" dirty="0" smtClean="0">
                <a:ln w="22225">
                  <a:solidFill>
                    <a:schemeClr val="accent2"/>
                  </a:solidFill>
                  <a:prstDash val="solid"/>
                </a:ln>
                <a:solidFill>
                  <a:schemeClr val="accent2">
                    <a:lumMod val="40000"/>
                    <a:lumOff val="60000"/>
                  </a:schemeClr>
                </a:solidFill>
                <a:effectLst/>
              </a:rPr>
              <a:t>cause p</a:t>
            </a:r>
            <a:r>
              <a:rPr lang="en-US" sz="6000" dirty="0" smtClean="0">
                <a:ln w="22225">
                  <a:solidFill>
                    <a:schemeClr val="accent2"/>
                  </a:solidFill>
                  <a:prstDash val="solid"/>
                </a:ln>
                <a:solidFill>
                  <a:schemeClr val="accent2">
                    <a:lumMod val="40000"/>
                    <a:lumOff val="60000"/>
                  </a:schemeClr>
                </a:solidFill>
                <a:effectLst/>
              </a:rPr>
              <a:t>rice inflation</a:t>
            </a:r>
            <a:endParaRPr lang="en-US" sz="6000" dirty="0">
              <a:ln w="22225">
                <a:solidFill>
                  <a:schemeClr val="accent2"/>
                </a:solidFill>
                <a:prstDash val="solid"/>
              </a:ln>
              <a:solidFill>
                <a:schemeClr val="accent2">
                  <a:lumMod val="40000"/>
                  <a:lumOff val="60000"/>
                </a:schemeClr>
              </a:solidFill>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pPr/>
              <a:t>37</a:t>
            </a:fld>
            <a:endParaRPr lang="en-US" dirty="0"/>
          </a:p>
        </p:txBody>
      </p:sp>
    </p:spTree>
    <p:extLst>
      <p:ext uri="{BB962C8B-B14F-4D97-AF65-F5344CB8AC3E}">
        <p14:creationId xmlns:p14="http://schemas.microsoft.com/office/powerpoint/2010/main" val="2409927204"/>
      </p:ext>
    </p:extLst>
  </p:cSld>
  <p:clrMapOvr>
    <a:masterClrMapping/>
  </p:clrMapOvr>
  <p:transition spd="med">
    <p:sndAc>
      <p:stSnd>
        <p:snd r:embed="rId2" name="Slide Projector"/>
      </p:stSnd>
    </p:sndAc>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effectLst/>
              </a:rPr>
              <a:t>The Definition of Money</a:t>
            </a:r>
            <a:endParaRPr lang="en-US" u="sng" dirty="0">
              <a:effectLst/>
            </a:endParaRPr>
          </a:p>
        </p:txBody>
      </p:sp>
      <p:sp>
        <p:nvSpPr>
          <p:cNvPr id="3" name="Content Placeholder 2"/>
          <p:cNvSpPr>
            <a:spLocks noGrp="1"/>
          </p:cNvSpPr>
          <p:nvPr>
            <p:ph idx="1"/>
          </p:nvPr>
        </p:nvSpPr>
        <p:spPr>
          <a:xfrm>
            <a:off x="457200" y="1828800"/>
            <a:ext cx="8229600" cy="4525963"/>
          </a:xfrm>
        </p:spPr>
        <p:txBody>
          <a:bodyPr>
            <a:normAutofit/>
          </a:bodyPr>
          <a:lstStyle/>
          <a:p>
            <a:r>
              <a:rPr lang="en-US" sz="4400" i="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rPr>
              <a:t>That medium of exchange or currency in which the array of prices is expressed in a market region.</a:t>
            </a:r>
            <a:endParaRPr lang="en-US" sz="4400" i="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endParaRPr>
          </a:p>
        </p:txBody>
      </p:sp>
      <p:sp>
        <p:nvSpPr>
          <p:cNvPr id="5" name="Slide Number Placeholder 4"/>
          <p:cNvSpPr>
            <a:spLocks noGrp="1"/>
          </p:cNvSpPr>
          <p:nvPr>
            <p:ph type="sldNum" sz="quarter" idx="12"/>
          </p:nvPr>
        </p:nvSpPr>
        <p:spPr/>
        <p:txBody>
          <a:bodyPr/>
          <a:lstStyle/>
          <a:p>
            <a:fld id="{7C24C435-4924-624B-8C2B-89D34FF4377F}" type="slidenum">
              <a:rPr lang="en-US" smtClean="0">
                <a:effectLst/>
              </a:rPr>
              <a:pPr/>
              <a:t>38</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3748" y="-1219200"/>
            <a:ext cx="9144000" cy="6934200"/>
          </a:xfrm>
          <a:solidFill>
            <a:schemeClr val="bg2">
              <a:lumMod val="50000"/>
            </a:schemeClr>
          </a:solidFill>
        </p:spPr>
        <p:style>
          <a:lnRef idx="1">
            <a:schemeClr val="accent4"/>
          </a:lnRef>
          <a:fillRef idx="2">
            <a:schemeClr val="accent4"/>
          </a:fillRef>
          <a:effectRef idx="1">
            <a:schemeClr val="accent4"/>
          </a:effectRef>
          <a:fontRef idx="minor">
            <a:schemeClr val="dk1"/>
          </a:fontRef>
        </p:style>
        <p:txBody>
          <a:bodyPr>
            <a:noAutofit/>
          </a:bodyPr>
          <a:lstStyle/>
          <a:p>
            <a:pPr algn="ctr"/>
            <a:endParaRPr lang="en-US" sz="8000" spc="300" dirty="0" smtClean="0">
              <a:ln w="11430" cmpd="sng">
                <a:solidFill>
                  <a:schemeClr val="accent1">
                    <a:tint val="10000"/>
                  </a:schemeClr>
                </a:solidFill>
                <a:prstDash val="solid"/>
                <a:miter lim="800000"/>
              </a:ln>
              <a:solidFill>
                <a:schemeClr val="accent4">
                  <a:lumMod val="60000"/>
                  <a:lumOff val="40000"/>
                </a:schemeClr>
              </a:solidFill>
              <a:effectLst>
                <a:glow rad="45500">
                  <a:schemeClr val="accent1">
                    <a:satMod val="220000"/>
                    <a:alpha val="35000"/>
                  </a:schemeClr>
                </a:glow>
              </a:effectLst>
              <a:latin typeface="Arial Black"/>
              <a:cs typeface="Arial Black"/>
            </a:endParaRPr>
          </a:p>
          <a:p>
            <a:pPr algn="ctr">
              <a:buNone/>
            </a:pPr>
            <a:r>
              <a:rPr lang="en-US" sz="8000"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Arial Black"/>
                <a:cs typeface="Arial Black"/>
              </a:rPr>
              <a:t> </a:t>
            </a:r>
            <a:r>
              <a:rPr lang="en-US" sz="9600"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Arial Black"/>
                <a:cs typeface="Arial Black"/>
              </a:rPr>
              <a:t>BIG</a:t>
            </a:r>
            <a:r>
              <a:rPr lang="en-US" sz="8000"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Arial Black"/>
                <a:cs typeface="Arial Black"/>
              </a:rPr>
              <a:t> FALLACIES ABOUT MONEY</a:t>
            </a:r>
            <a:endParaRPr lang="en-US" sz="8000"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Arial Black"/>
              <a:cs typeface="Arial Black"/>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pPr/>
              <a:t>39</a:t>
            </a:fld>
            <a:endParaRPr lang="en-US" dirty="0"/>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effectLst/>
            </a:endParaRPr>
          </a:p>
        </p:txBody>
      </p:sp>
      <p:sp>
        <p:nvSpPr>
          <p:cNvPr id="3" name="Content Placeholder 2"/>
          <p:cNvSpPr>
            <a:spLocks noGrp="1"/>
          </p:cNvSpPr>
          <p:nvPr>
            <p:ph idx="1"/>
          </p:nvPr>
        </p:nvSpPr>
        <p:spPr/>
        <p:txBody>
          <a:bodyPr/>
          <a:lstStyle/>
          <a:p>
            <a:r>
              <a:rPr lang="en-US" sz="3200" dirty="0" smtClean="0">
                <a:effectLst/>
              </a:rPr>
              <a:t>This definition eliminates gold and silver in our present economy first and foremost because the array of prices are not expressed in gold or silver units.</a:t>
            </a:r>
          </a:p>
          <a:p>
            <a:endParaRPr lang="en-US"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4</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705309337"/>
              </p:ext>
            </p:extLst>
          </p:nvPr>
        </p:nvGraphicFramePr>
        <p:xfrm>
          <a:off x="457200" y="274638"/>
          <a:ext cx="8229600" cy="132556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TextBox 6"/>
          <p:cNvSpPr txBox="1"/>
          <p:nvPr/>
        </p:nvSpPr>
        <p:spPr>
          <a:xfrm>
            <a:off x="538257" y="1246257"/>
            <a:ext cx="325730" cy="707886"/>
          </a:xfrm>
          <a:prstGeom prst="rect">
            <a:avLst/>
          </a:prstGeom>
          <a:noFill/>
        </p:spPr>
        <p:txBody>
          <a:bodyPr wrap="none" rtlCol="0">
            <a:spAutoFit/>
          </a:bodyPr>
          <a:lstStyle/>
          <a:p>
            <a:r>
              <a:rPr lang="en-US" sz="4000" dirty="0" smtClean="0"/>
              <a:t>I</a:t>
            </a:r>
            <a:endParaRPr lang="en-US" sz="4000" dirty="0"/>
          </a:p>
        </p:txBody>
      </p:sp>
      <p:sp>
        <p:nvSpPr>
          <p:cNvPr id="8" name="TextBox 7"/>
          <p:cNvSpPr txBox="1"/>
          <p:nvPr/>
        </p:nvSpPr>
        <p:spPr>
          <a:xfrm>
            <a:off x="457200" y="2924462"/>
            <a:ext cx="550877" cy="707886"/>
          </a:xfrm>
          <a:prstGeom prst="rect">
            <a:avLst/>
          </a:prstGeom>
          <a:noFill/>
        </p:spPr>
        <p:txBody>
          <a:bodyPr wrap="square" rtlCol="0">
            <a:spAutoFit/>
          </a:bodyPr>
          <a:lstStyle/>
          <a:p>
            <a:r>
              <a:rPr lang="en-US" sz="4000" dirty="0" smtClean="0"/>
              <a:t>II</a:t>
            </a:r>
            <a:endParaRPr lang="en-US" sz="4000" dirty="0"/>
          </a:p>
        </p:txBody>
      </p:sp>
      <p:sp>
        <p:nvSpPr>
          <p:cNvPr id="10" name="TextBox 9"/>
          <p:cNvSpPr txBox="1"/>
          <p:nvPr/>
        </p:nvSpPr>
        <p:spPr>
          <a:xfrm>
            <a:off x="538257" y="4549914"/>
            <a:ext cx="607859" cy="707886"/>
          </a:xfrm>
          <a:prstGeom prst="rect">
            <a:avLst/>
          </a:prstGeom>
          <a:noFill/>
        </p:spPr>
        <p:txBody>
          <a:bodyPr wrap="none" rtlCol="0">
            <a:spAutoFit/>
          </a:bodyPr>
          <a:lstStyle/>
          <a:p>
            <a:r>
              <a:rPr lang="en-US" sz="4000" dirty="0" smtClean="0"/>
              <a:t>III</a:t>
            </a:r>
            <a:endParaRPr lang="en-US" sz="4000" dirty="0"/>
          </a:p>
        </p:txBody>
      </p:sp>
      <p:graphicFrame>
        <p:nvGraphicFramePr>
          <p:cNvPr id="14" name="Diagram 13"/>
          <p:cNvGraphicFramePr/>
          <p:nvPr>
            <p:extLst>
              <p:ext uri="{D42A27DB-BD31-4B8C-83A1-F6EECF244321}">
                <p14:modId xmlns:p14="http://schemas.microsoft.com/office/powerpoint/2010/main" val="3188505740"/>
              </p:ext>
            </p:extLst>
          </p:nvPr>
        </p:nvGraphicFramePr>
        <p:xfrm>
          <a:off x="1320944" y="609600"/>
          <a:ext cx="6680056" cy="579120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11" name="Slide Number Placeholder 10"/>
          <p:cNvSpPr>
            <a:spLocks noGrp="1"/>
          </p:cNvSpPr>
          <p:nvPr>
            <p:ph type="sldNum" sz="quarter" idx="12"/>
          </p:nvPr>
        </p:nvSpPr>
        <p:spPr/>
        <p:txBody>
          <a:bodyPr/>
          <a:lstStyle/>
          <a:p>
            <a:fld id="{7C24C435-4924-624B-8C2B-89D34FF4377F}" type="slidenum">
              <a:rPr lang="en-US" smtClean="0">
                <a:effectLst/>
              </a:rPr>
              <a:pPr/>
              <a:t>40</a:t>
            </a:fld>
            <a:endParaRPr lang="en-US" dirty="0">
              <a:effectLst/>
            </a:endParaRPr>
          </a:p>
        </p:txBody>
      </p:sp>
    </p:spTree>
  </p:cSld>
  <p:clrMapOvr>
    <a:masterClrMapping/>
  </p:clrMapOvr>
  <p:transition spd="med">
    <p:newsflash/>
    <p:sndAc>
      <p:stSnd>
        <p:snd r:embed="rId3" name="Slide Projector"/>
      </p:stSnd>
    </p:sndAc>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546D7A"/>
          </a:solidFill>
        </p:spPr>
        <p:txBody>
          <a:bodyPr/>
          <a:lstStyle/>
          <a:p>
            <a:r>
              <a:rPr lang="en-US" sz="6000" dirty="0" smtClean="0">
                <a:solidFill>
                  <a:srgbClr val="FF0000"/>
                </a:solidFill>
                <a:effectLst/>
              </a:rPr>
              <a:t> </a:t>
            </a:r>
            <a:r>
              <a:rPr lang="en-US" sz="6000" u="sng" dirty="0" smtClean="0">
                <a:solidFill>
                  <a:srgbClr val="FF0000"/>
                </a:solidFill>
                <a:effectLst/>
              </a:rPr>
              <a:t>Falsehood I</a:t>
            </a:r>
            <a:endParaRPr lang="en-US" u="sng" dirty="0">
              <a:effectLst/>
            </a:endParaRPr>
          </a:p>
        </p:txBody>
      </p:sp>
      <p:sp>
        <p:nvSpPr>
          <p:cNvPr id="3" name="Content Placeholder 2"/>
          <p:cNvSpPr>
            <a:spLocks noGrp="1"/>
          </p:cNvSpPr>
          <p:nvPr>
            <p:ph idx="1"/>
          </p:nvPr>
        </p:nvSpPr>
        <p:spPr>
          <a:xfrm>
            <a:off x="779462" y="1524000"/>
            <a:ext cx="7581901" cy="4724400"/>
          </a:xfrm>
          <a:solidFill>
            <a:srgbClr val="F5CD73"/>
          </a:solidFill>
          <a:ln>
            <a:solidFill>
              <a:schemeClr val="accent1"/>
            </a:solidFill>
          </a:ln>
        </p:spPr>
        <p:txBody>
          <a:bodyPr>
            <a:noAutofit/>
          </a:bodyPr>
          <a:lstStyle/>
          <a:p>
            <a:pPr marL="742950" indent="-742950">
              <a:buNone/>
            </a:pPr>
            <a:r>
              <a:rPr lang="en-US" sz="3200" b="0" dirty="0" smtClean="0">
                <a:ln w="0"/>
                <a:solidFill>
                  <a:schemeClr val="accent1"/>
                </a:solidFill>
                <a:effectLst/>
              </a:rPr>
              <a:t/>
            </a:r>
            <a:br>
              <a:rPr lang="en-US" sz="3200" b="0" dirty="0" smtClean="0">
                <a:ln w="0"/>
                <a:solidFill>
                  <a:schemeClr val="accent1"/>
                </a:solidFill>
                <a:effectLst/>
              </a:rPr>
            </a:br>
            <a:r>
              <a:rPr lang="en-US" sz="3200" b="0" dirty="0" smtClean="0">
                <a:ln w="0"/>
                <a:solidFill>
                  <a:srgbClr val="FF0000"/>
                </a:solidFill>
                <a:effectLst/>
              </a:rPr>
              <a:t>Mainstream theory:   no time element. </a:t>
            </a:r>
          </a:p>
          <a:p>
            <a:pPr marL="742950" indent="-742950">
              <a:buNone/>
            </a:pPr>
            <a:r>
              <a:rPr lang="en-US" sz="4000" b="0" dirty="0" smtClean="0">
                <a:ln w="0"/>
                <a:solidFill>
                  <a:schemeClr val="accent1"/>
                </a:solidFill>
                <a:effectLst/>
              </a:rPr>
              <a:t>    </a:t>
            </a:r>
            <a:r>
              <a:rPr lang="en-US" sz="4000" dirty="0" smtClean="0">
                <a:ln w="22225">
                  <a:solidFill>
                    <a:schemeClr val="accent2"/>
                  </a:solidFill>
                  <a:prstDash val="solid"/>
                </a:ln>
                <a:solidFill>
                  <a:srgbClr val="FF0000"/>
                </a:solidFill>
                <a:effectLst/>
              </a:rPr>
              <a:t>A</a:t>
            </a:r>
            <a:r>
              <a:rPr lang="en-US" sz="4000" dirty="0" smtClean="0">
                <a:ln w="22225">
                  <a:solidFill>
                    <a:schemeClr val="accent2"/>
                  </a:solidFill>
                  <a:prstDash val="solid"/>
                </a:ln>
                <a:solidFill>
                  <a:schemeClr val="accent2">
                    <a:lumMod val="40000"/>
                    <a:lumOff val="60000"/>
                  </a:schemeClr>
                </a:solidFill>
                <a:effectLst/>
              </a:rPr>
              <a:t> </a:t>
            </a:r>
            <a:r>
              <a:rPr lang="en-US" sz="4000" dirty="0" smtClean="0">
                <a:effectLst/>
              </a:rPr>
              <a:t>buys from </a:t>
            </a:r>
            <a:r>
              <a:rPr lang="en-US" sz="4000" spc="50" dirty="0" smtClean="0">
                <a:ln w="12700" cmpd="sng">
                  <a:solidFill>
                    <a:schemeClr val="accent6">
                      <a:satMod val="120000"/>
                      <a:shade val="80000"/>
                    </a:schemeClr>
                  </a:solidFill>
                  <a:prstDash val="solid"/>
                </a:ln>
                <a:solidFill>
                  <a:srgbClr val="FF0000"/>
                </a:solidFill>
                <a:effectLst>
                  <a:glow rad="53100">
                    <a:schemeClr val="accent6">
                      <a:satMod val="180000"/>
                      <a:alpha val="30000"/>
                    </a:schemeClr>
                  </a:glow>
                </a:effectLst>
              </a:rPr>
              <a:t>B</a:t>
            </a:r>
            <a:r>
              <a:rPr lang="en-US" sz="4000" dirty="0" smtClean="0">
                <a:effectLst/>
              </a:rPr>
              <a:t>, </a:t>
            </a:r>
          </a:p>
          <a:p>
            <a:pPr marL="742950" indent="-742950">
              <a:buNone/>
            </a:pPr>
            <a:r>
              <a:rPr lang="en-US" sz="4000" dirty="0">
                <a:effectLst/>
              </a:rPr>
              <a:t> </a:t>
            </a:r>
            <a:r>
              <a:rPr lang="en-US" sz="4000" dirty="0" smtClean="0">
                <a:effectLst/>
              </a:rPr>
              <a:t>         dollars paid to </a:t>
            </a:r>
            <a:r>
              <a:rPr lang="en-US" sz="4000" spc="50" dirty="0" smtClean="0">
                <a:ln w="12700" cmpd="sng">
                  <a:solidFill>
                    <a:schemeClr val="accent6">
                      <a:satMod val="120000"/>
                      <a:shade val="80000"/>
                    </a:schemeClr>
                  </a:solidFill>
                  <a:prstDash val="solid"/>
                </a:ln>
                <a:solidFill>
                  <a:srgbClr val="FF0000"/>
                </a:solidFill>
                <a:effectLst>
                  <a:glow rad="53100">
                    <a:schemeClr val="accent6">
                      <a:satMod val="180000"/>
                      <a:alpha val="30000"/>
                    </a:schemeClr>
                  </a:glow>
                </a:effectLst>
              </a:rPr>
              <a:t>B</a:t>
            </a:r>
            <a:r>
              <a:rPr lang="en-US" sz="4000" dirty="0" smtClean="0">
                <a:effectLst/>
              </a:rPr>
              <a:t>.</a:t>
            </a:r>
          </a:p>
          <a:p>
            <a:pPr marL="742950" indent="-742950">
              <a:buNone/>
            </a:pPr>
            <a:r>
              <a:rPr lang="en-US" sz="4000" dirty="0" smtClean="0">
                <a:effectLst/>
              </a:rPr>
              <a:t>          </a:t>
            </a:r>
            <a:r>
              <a:rPr lang="en-US" sz="4000" spc="50" dirty="0" smtClean="0">
                <a:ln w="12700" cmpd="sng">
                  <a:solidFill>
                    <a:schemeClr val="accent6">
                      <a:satMod val="120000"/>
                      <a:shade val="80000"/>
                    </a:schemeClr>
                  </a:solidFill>
                  <a:prstDash val="solid"/>
                </a:ln>
                <a:solidFill>
                  <a:srgbClr val="FF0000"/>
                </a:solidFill>
                <a:effectLst>
                  <a:glow rad="53100">
                    <a:schemeClr val="accent6">
                      <a:satMod val="180000"/>
                      <a:alpha val="30000"/>
                    </a:schemeClr>
                  </a:glow>
                </a:effectLst>
              </a:rPr>
              <a:t>B</a:t>
            </a:r>
            <a:r>
              <a:rPr lang="en-US" sz="4000" dirty="0" smtClean="0">
                <a:effectLst/>
              </a:rPr>
              <a:t> to </a:t>
            </a:r>
            <a:r>
              <a:rPr lang="en-US" sz="4000" dirty="0" smtClean="0">
                <a:ln w="19050">
                  <a:solidFill>
                    <a:schemeClr val="tx2">
                      <a:tint val="1000"/>
                    </a:schemeClr>
                  </a:solidFill>
                  <a:prstDash val="solid"/>
                </a:ln>
                <a:solidFill>
                  <a:srgbClr val="FF0000"/>
                </a:solidFill>
                <a:effectLst/>
              </a:rPr>
              <a:t>C</a:t>
            </a:r>
            <a:r>
              <a:rPr lang="en-US" sz="4000" dirty="0" smtClean="0">
                <a:effectLst/>
              </a:rPr>
              <a:t>, </a:t>
            </a:r>
            <a:r>
              <a:rPr lang="en-US" sz="4000" dirty="0" smtClean="0">
                <a:ln w="19050">
                  <a:solidFill>
                    <a:schemeClr val="tx2">
                      <a:tint val="1000"/>
                    </a:schemeClr>
                  </a:solidFill>
                  <a:prstDash val="solid"/>
                </a:ln>
                <a:solidFill>
                  <a:srgbClr val="FF0000"/>
                </a:solidFill>
                <a:effectLst/>
              </a:rPr>
              <a:t>C</a:t>
            </a:r>
            <a:r>
              <a:rPr lang="en-US" sz="4000" dirty="0" smtClean="0">
                <a:ln w="19050">
                  <a:solidFill>
                    <a:schemeClr val="tx2">
                      <a:tint val="1000"/>
                    </a:schemeClr>
                  </a:solidFill>
                  <a:prstDash val="solid"/>
                </a:ln>
                <a:solidFill>
                  <a:schemeClr val="accent3"/>
                </a:solidFill>
                <a:effectLst/>
              </a:rPr>
              <a:t> </a:t>
            </a:r>
            <a:r>
              <a:rPr lang="en-US" sz="4000" dirty="0" smtClean="0">
                <a:effectLst/>
              </a:rPr>
              <a:t>to </a:t>
            </a:r>
            <a:r>
              <a:rPr lang="en-US" sz="4000" dirty="0" smtClean="0">
                <a:ln w="18000">
                  <a:solidFill>
                    <a:schemeClr val="accent2">
                      <a:satMod val="140000"/>
                    </a:schemeClr>
                  </a:solidFill>
                  <a:prstDash val="solid"/>
                  <a:miter lim="800000"/>
                </a:ln>
                <a:solidFill>
                  <a:srgbClr val="FF0000"/>
                </a:solidFill>
                <a:effectLst/>
              </a:rPr>
              <a:t>D</a:t>
            </a:r>
            <a:r>
              <a:rPr lang="en-US" sz="4000" dirty="0" smtClean="0">
                <a:effectLst/>
              </a:rPr>
              <a:t>, </a:t>
            </a:r>
            <a:r>
              <a:rPr lang="en-US" sz="4000" dirty="0" smtClean="0">
                <a:ln w="18000">
                  <a:solidFill>
                    <a:schemeClr val="accent2">
                      <a:satMod val="140000"/>
                    </a:schemeClr>
                  </a:solidFill>
                  <a:prstDash val="solid"/>
                  <a:miter lim="800000"/>
                </a:ln>
                <a:solidFill>
                  <a:srgbClr val="FF0000"/>
                </a:solidFill>
                <a:effectLst/>
              </a:rPr>
              <a:t>D</a:t>
            </a:r>
            <a:r>
              <a:rPr lang="en-US" sz="4000" dirty="0" smtClean="0">
                <a:effectLst/>
              </a:rPr>
              <a:t> to </a:t>
            </a:r>
            <a:r>
              <a:rPr lang="en-US" sz="4000" b="0" dirty="0" smtClean="0">
                <a:ln w="0"/>
                <a:solidFill>
                  <a:srgbClr val="FF0000"/>
                </a:solidFill>
                <a:effectLst/>
              </a:rPr>
              <a:t>E</a:t>
            </a:r>
            <a:r>
              <a:rPr lang="en-US" sz="4000" dirty="0" smtClean="0">
                <a:effectLst/>
              </a:rPr>
              <a:t>,                                 </a:t>
            </a:r>
          </a:p>
          <a:p>
            <a:pPr marL="742950" indent="-742950">
              <a:buNone/>
            </a:pPr>
            <a:r>
              <a:rPr lang="en-US" sz="4000" spc="200" dirty="0" smtClean="0">
                <a:ln w="29210">
                  <a:solidFill>
                    <a:schemeClr val="accent3">
                      <a:tint val="10000"/>
                    </a:schemeClr>
                  </a:solidFill>
                </a:ln>
                <a:solidFill>
                  <a:schemeClr val="accent3">
                    <a:satMod val="200000"/>
                    <a:alpha val="50000"/>
                  </a:schemeClr>
                </a:solidFill>
                <a:effectLst/>
              </a:rPr>
              <a:t>         </a:t>
            </a:r>
            <a:r>
              <a:rPr lang="en-US" sz="4000" b="0" dirty="0" smtClean="0">
                <a:ln w="0"/>
                <a:solidFill>
                  <a:srgbClr val="FF0000"/>
                </a:solidFill>
                <a:effectLst/>
              </a:rPr>
              <a:t>E</a:t>
            </a:r>
            <a:r>
              <a:rPr lang="en-US" sz="4000" dirty="0" smtClean="0">
                <a:effectLst/>
              </a:rPr>
              <a:t> pays dollars to </a:t>
            </a:r>
            <a:r>
              <a:rPr lang="en-US" sz="400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0000"/>
                </a:solidFill>
                <a:effectLst/>
              </a:rPr>
              <a:t>A</a:t>
            </a:r>
            <a:r>
              <a:rPr lang="en-US" sz="4000" dirty="0" smtClean="0">
                <a:effectLst/>
              </a:rPr>
              <a:t>.</a:t>
            </a:r>
          </a:p>
          <a:p>
            <a:pPr marL="742950" indent="-742950">
              <a:buNone/>
            </a:pPr>
            <a:r>
              <a:rPr lang="en-US" sz="3200" dirty="0" smtClean="0">
                <a:effectLst/>
              </a:rPr>
              <a:t/>
            </a:r>
            <a:br>
              <a:rPr lang="en-US" sz="3200" dirty="0" smtClean="0">
                <a:effectLst/>
              </a:rPr>
            </a:br>
            <a:endParaRPr lang="en-US" sz="3200"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41</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2332036"/>
          </a:xfrm>
        </p:spPr>
        <p:txBody>
          <a:bodyPr>
            <a:noAutofit/>
          </a:bodyPr>
          <a:lstStyle/>
          <a:p>
            <a:endParaRPr lang="en-US" sz="1800" dirty="0">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64629194"/>
              </p:ext>
            </p:extLst>
          </p:nvPr>
        </p:nvGraphicFramePr>
        <p:xfrm>
          <a:off x="990600" y="228600"/>
          <a:ext cx="7696200" cy="64166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4152900" y="3025356"/>
            <a:ext cx="1562100" cy="1200329"/>
          </a:xfrm>
          <a:prstGeom prst="rect">
            <a:avLst/>
          </a:prstGeom>
          <a:noFill/>
        </p:spPr>
        <p:txBody>
          <a:bodyPr wrap="square" rtlCol="0">
            <a:spAutoFit/>
          </a:bodyPr>
          <a:lstStyle/>
          <a:p>
            <a:r>
              <a:rPr lang="en-US" sz="2000" dirty="0" smtClean="0"/>
              <a:t>   </a:t>
            </a:r>
            <a:r>
              <a:rPr lang="en-US" sz="2400" b="1" dirty="0" smtClean="0">
                <a:solidFill>
                  <a:schemeClr val="accent2">
                    <a:lumMod val="20000"/>
                    <a:lumOff val="80000"/>
                  </a:schemeClr>
                </a:solidFill>
              </a:rPr>
              <a:t>Circular</a:t>
            </a:r>
          </a:p>
          <a:p>
            <a:r>
              <a:rPr lang="en-US" sz="2400" b="1" dirty="0" smtClean="0">
                <a:solidFill>
                  <a:schemeClr val="accent2">
                    <a:lumMod val="20000"/>
                    <a:lumOff val="80000"/>
                  </a:schemeClr>
                </a:solidFill>
              </a:rPr>
              <a:t> Reasoning</a:t>
            </a:r>
            <a:endParaRPr lang="en-US" sz="2400" b="1" dirty="0">
              <a:solidFill>
                <a:schemeClr val="accent2">
                  <a:lumMod val="20000"/>
                  <a:lumOff val="80000"/>
                </a:schemeClr>
              </a:solidFill>
            </a:endParaRPr>
          </a:p>
        </p:txBody>
      </p:sp>
      <p:sp>
        <p:nvSpPr>
          <p:cNvPr id="7" name="Slide Number Placeholder 6"/>
          <p:cNvSpPr>
            <a:spLocks noGrp="1"/>
          </p:cNvSpPr>
          <p:nvPr>
            <p:ph type="sldNum" sz="quarter" idx="12"/>
          </p:nvPr>
        </p:nvSpPr>
        <p:spPr/>
        <p:txBody>
          <a:bodyPr/>
          <a:lstStyle/>
          <a:p>
            <a:fld id="{7C24C435-4924-624B-8C2B-89D34FF4377F}" type="slidenum">
              <a:rPr lang="en-US" smtClean="0">
                <a:effectLst/>
              </a:rPr>
              <a:pPr/>
              <a:t>42</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all" dirty="0" smtClean="0">
                <a:ln w="9000" cmpd="sng">
                  <a:solidFill>
                    <a:schemeClr val="accent4">
                      <a:shade val="50000"/>
                      <a:satMod val="120000"/>
                    </a:schemeClr>
                  </a:solidFill>
                  <a:prstDash val="solid"/>
                </a:ln>
                <a:solidFill>
                  <a:schemeClr val="accent2">
                    <a:lumMod val="20000"/>
                    <a:lumOff val="80000"/>
                  </a:schemeClr>
                </a:solidFill>
                <a:effectLst>
                  <a:reflection blurRad="12700" stA="28000" endPos="45000" dist="1000" dir="5400000" sy="-100000" algn="bl" rotWithShape="0"/>
                </a:effectLst>
              </a:rPr>
              <a:t>NO DERIVATION OF VALUE OF MONEY</a:t>
            </a:r>
            <a:endParaRPr lang="en-US" cap="all" dirty="0">
              <a:ln w="9000" cmpd="sng">
                <a:solidFill>
                  <a:schemeClr val="accent4">
                    <a:shade val="50000"/>
                    <a:satMod val="120000"/>
                  </a:schemeClr>
                </a:solidFill>
                <a:prstDash val="solid"/>
              </a:ln>
              <a:solidFill>
                <a:schemeClr val="accent2">
                  <a:lumMod val="20000"/>
                  <a:lumOff val="80000"/>
                </a:schemeClr>
              </a:solidFill>
              <a:effectLst>
                <a:reflection blurRad="12700" stA="28000" endPos="45000" dist="1000" dir="5400000" sy="-100000" algn="bl" rotWithShape="0"/>
              </a:effectLst>
            </a:endParaRPr>
          </a:p>
        </p:txBody>
      </p:sp>
      <p:sp>
        <p:nvSpPr>
          <p:cNvPr id="3" name="Content Placeholder 2"/>
          <p:cNvSpPr>
            <a:spLocks noGrp="1"/>
          </p:cNvSpPr>
          <p:nvPr>
            <p:ph idx="1"/>
          </p:nvPr>
        </p:nvSpPr>
        <p:spPr>
          <a:xfrm>
            <a:off x="779462" y="1913964"/>
            <a:ext cx="7581901" cy="3953436"/>
          </a:xfrm>
          <a:solidFill>
            <a:srgbClr val="F5CD73"/>
          </a:solidFill>
        </p:spPr>
        <p:txBody>
          <a:bodyPr/>
          <a:lstStyle/>
          <a:p>
            <a:pPr>
              <a:buNone/>
            </a:pPr>
            <a:r>
              <a:rPr lang="en-US" sz="4800" dirty="0" smtClean="0">
                <a:effectLst/>
              </a:rPr>
              <a:t>“Money is accepted because it is accepted.” </a:t>
            </a:r>
          </a:p>
          <a:p>
            <a:pPr>
              <a:buNone/>
            </a:pPr>
            <a:r>
              <a:rPr lang="en-US" sz="4800" dirty="0" smtClean="0">
                <a:effectLst/>
              </a:rPr>
              <a:t>          -Paul Samuelson, </a:t>
            </a:r>
            <a:r>
              <a:rPr lang="en-US" sz="4800" u="sng" dirty="0" smtClean="0">
                <a:effectLst/>
              </a:rPr>
              <a:t>Economics</a:t>
            </a:r>
            <a:r>
              <a:rPr lang="en-US" sz="4800" dirty="0" smtClean="0">
                <a:effectLst/>
              </a:rPr>
              <a:t>.</a:t>
            </a:r>
          </a:p>
          <a:p>
            <a:endParaRPr lang="en-US"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43</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2" y="914400"/>
            <a:ext cx="7581901" cy="2362200"/>
          </a:xfrm>
          <a:solidFill>
            <a:schemeClr val="accent6">
              <a:lumMod val="40000"/>
              <a:lumOff val="60000"/>
            </a:schemeClr>
          </a:solidFill>
        </p:spPr>
        <p:txBody>
          <a:bodyPr>
            <a:noAutofit/>
          </a:bodyPr>
          <a:lstStyle/>
          <a:p>
            <a:r>
              <a:rPr lang="en-US" sz="4800" dirty="0" smtClean="0">
                <a:solidFill>
                  <a:schemeClr val="bg2">
                    <a:lumMod val="25000"/>
                  </a:schemeClr>
                </a:solidFill>
                <a:effectLst/>
              </a:rPr>
              <a:t>This circular riddle of value was solved by Ludwig von Mises in 1912</a:t>
            </a:r>
            <a:endParaRPr lang="en-US" sz="4800" dirty="0">
              <a:solidFill>
                <a:schemeClr val="bg2">
                  <a:lumMod val="25000"/>
                </a:schemeClr>
              </a:solidFill>
              <a:effectLst/>
            </a:endParaRPr>
          </a:p>
        </p:txBody>
      </p:sp>
      <p:sp>
        <p:nvSpPr>
          <p:cNvPr id="3" name="Content Placeholder 2"/>
          <p:cNvSpPr>
            <a:spLocks noGrp="1"/>
          </p:cNvSpPr>
          <p:nvPr>
            <p:ph idx="1"/>
          </p:nvPr>
        </p:nvSpPr>
        <p:spPr>
          <a:xfrm>
            <a:off x="457200" y="3733800"/>
            <a:ext cx="8229600" cy="2736290"/>
          </a:xfrm>
          <a:solidFill>
            <a:srgbClr val="F5CD73"/>
          </a:solidFill>
        </p:spPr>
        <p:txBody>
          <a:bodyPr>
            <a:normAutofit/>
          </a:bodyPr>
          <a:lstStyle/>
          <a:p>
            <a:pPr>
              <a:buNone/>
            </a:pPr>
            <a:endParaRPr lang="en-US" dirty="0" smtClean="0">
              <a:effectLst/>
            </a:endParaRPr>
          </a:p>
          <a:p>
            <a:pPr>
              <a:buNone/>
            </a:pPr>
            <a:r>
              <a:rPr lang="en-US" sz="4000" dirty="0" smtClean="0">
                <a:solidFill>
                  <a:schemeClr val="accent5">
                    <a:lumMod val="50000"/>
                  </a:schemeClr>
                </a:solidFill>
                <a:effectLst/>
              </a:rPr>
              <a:t>Why money is accepted (bartered for goods) can be explained.</a:t>
            </a:r>
          </a:p>
        </p:txBody>
      </p:sp>
      <p:sp>
        <p:nvSpPr>
          <p:cNvPr id="5" name="Slide Number Placeholder 4"/>
          <p:cNvSpPr>
            <a:spLocks noGrp="1"/>
          </p:cNvSpPr>
          <p:nvPr>
            <p:ph type="sldNum" sz="quarter" idx="12"/>
          </p:nvPr>
        </p:nvSpPr>
        <p:spPr/>
        <p:txBody>
          <a:bodyPr/>
          <a:lstStyle/>
          <a:p>
            <a:fld id="{7C24C435-4924-624B-8C2B-89D34FF4377F}" type="slidenum">
              <a:rPr lang="en-US" smtClean="0">
                <a:effectLst/>
              </a:rPr>
              <a:pPr/>
              <a:t>44</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20000"/>
                    <a:lumOff val="80000"/>
                  </a:schemeClr>
                </a:solidFill>
                <a:effectLst/>
              </a:rPr>
              <a:t>Money is unlike other goods</a:t>
            </a:r>
            <a:endParaRPr lang="en-US" dirty="0">
              <a:solidFill>
                <a:schemeClr val="accent2">
                  <a:lumMod val="20000"/>
                  <a:lumOff val="80000"/>
                </a:schemeClr>
              </a:solidFill>
              <a:effectLst/>
            </a:endParaRPr>
          </a:p>
        </p:txBody>
      </p:sp>
      <p:sp>
        <p:nvSpPr>
          <p:cNvPr id="3" name="Text Placeholder 2"/>
          <p:cNvSpPr>
            <a:spLocks noGrp="1"/>
          </p:cNvSpPr>
          <p:nvPr>
            <p:ph type="body" idx="1"/>
          </p:nvPr>
        </p:nvSpPr>
        <p:spPr>
          <a:xfrm>
            <a:off x="820737" y="3224213"/>
            <a:ext cx="7542213" cy="2414587"/>
          </a:xfrm>
        </p:spPr>
        <p:txBody>
          <a:bodyPr>
            <a:normAutofit/>
          </a:bodyPr>
          <a:lstStyle/>
          <a:p>
            <a:r>
              <a:rPr lang="en-US" sz="3200" dirty="0" smtClean="0">
                <a:solidFill>
                  <a:schemeClr val="accent4">
                    <a:lumMod val="20000"/>
                    <a:lumOff val="80000"/>
                  </a:schemeClr>
                </a:solidFill>
                <a:effectLst/>
              </a:rPr>
              <a:t>But It yet has value that originated from diminishing marginal utility as with other goods because it was a non-monetary good in the distant past.  </a:t>
            </a: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45</a:t>
            </a:fld>
            <a:endParaRPr lang="en-US" dirty="0">
              <a:effectLst/>
            </a:endParaRPr>
          </a:p>
        </p:txBody>
      </p:sp>
    </p:spTree>
    <p:extLst>
      <p:ext uri="{BB962C8B-B14F-4D97-AF65-F5344CB8AC3E}">
        <p14:creationId xmlns:p14="http://schemas.microsoft.com/office/powerpoint/2010/main" val="942276414"/>
      </p:ext>
    </p:extLst>
  </p:cSld>
  <p:clrMapOvr>
    <a:masterClrMapping/>
  </p:clrMapOvr>
  <p:transition spd="med">
    <p:sndAc>
      <p:stSnd>
        <p:snd r:embed="rId2" name="Slide Projector"/>
      </p:stSnd>
    </p:sndAc>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C24C435-4924-624B-8C2B-89D34FF4377F}" type="slidenum">
              <a:rPr lang="en-US" smtClean="0">
                <a:effectLst/>
              </a:rPr>
              <a:pPr/>
              <a:t>46</a:t>
            </a:fld>
            <a:endParaRPr lang="en-US" dirty="0">
              <a:effectLst/>
            </a:endParaRPr>
          </a:p>
        </p:txBody>
      </p:sp>
      <p:sp>
        <p:nvSpPr>
          <p:cNvPr id="3" name="Rectangle 2"/>
          <p:cNvSpPr/>
          <p:nvPr/>
        </p:nvSpPr>
        <p:spPr>
          <a:xfrm>
            <a:off x="914400" y="746471"/>
            <a:ext cx="7239000" cy="4147289"/>
          </a:xfrm>
          <a:prstGeom prst="rect">
            <a:avLst/>
          </a:prstGeom>
        </p:spPr>
        <p:txBody>
          <a:bodyPr wrap="square">
            <a:spAutoFit/>
          </a:bodyPr>
          <a:lstStyle/>
          <a:p>
            <a:pPr lvl="0" algn="ctr" defTabSz="914400">
              <a:spcBef>
                <a:spcPts val="300"/>
              </a:spcBef>
            </a:pPr>
            <a:r>
              <a:rPr lang="en-US" sz="3200" b="1" dirty="0">
                <a:solidFill>
                  <a:schemeClr val="accent4">
                    <a:lumMod val="20000"/>
                    <a:lumOff val="80000"/>
                  </a:schemeClr>
                </a:solidFill>
              </a:rPr>
              <a:t>It is true that as money today, it’s value is not for using up, but for exchange.</a:t>
            </a:r>
          </a:p>
          <a:p>
            <a:pPr lvl="0" algn="ctr" defTabSz="914400">
              <a:spcBef>
                <a:spcPts val="300"/>
              </a:spcBef>
            </a:pPr>
            <a:r>
              <a:rPr lang="en-US" sz="3200" b="1" dirty="0">
                <a:solidFill>
                  <a:schemeClr val="accent4">
                    <a:lumMod val="20000"/>
                    <a:lumOff val="80000"/>
                  </a:schemeClr>
                </a:solidFill>
              </a:rPr>
              <a:t>Thus, its value is known from recent exchanges</a:t>
            </a:r>
            <a:r>
              <a:rPr lang="en-US" sz="3200" b="1" dirty="0" smtClean="0">
                <a:solidFill>
                  <a:schemeClr val="accent4">
                    <a:lumMod val="20000"/>
                    <a:lumOff val="80000"/>
                  </a:schemeClr>
                </a:solidFill>
              </a:rPr>
              <a:t>.</a:t>
            </a:r>
          </a:p>
          <a:p>
            <a:pPr lvl="0" algn="ctr" defTabSz="914400">
              <a:spcBef>
                <a:spcPts val="300"/>
              </a:spcBef>
            </a:pPr>
            <a:r>
              <a:rPr lang="en-US" sz="3200" b="1" dirty="0" smtClean="0">
                <a:solidFill>
                  <a:schemeClr val="accent4">
                    <a:lumMod val="20000"/>
                    <a:lumOff val="80000"/>
                  </a:schemeClr>
                </a:solidFill>
              </a:rPr>
              <a:t> </a:t>
            </a:r>
            <a:endParaRPr lang="en-US" sz="3200" b="1" dirty="0">
              <a:solidFill>
                <a:schemeClr val="accent4">
                  <a:lumMod val="20000"/>
                  <a:lumOff val="80000"/>
                </a:schemeClr>
              </a:solidFill>
            </a:endParaRPr>
          </a:p>
          <a:p>
            <a:pPr lvl="0" algn="ctr" defTabSz="914400">
              <a:spcBef>
                <a:spcPts val="300"/>
              </a:spcBef>
            </a:pPr>
            <a:r>
              <a:rPr lang="en-US" sz="3200" b="1" dirty="0">
                <a:solidFill>
                  <a:schemeClr val="accent4">
                    <a:lumMod val="20000"/>
                    <a:lumOff val="80000"/>
                  </a:schemeClr>
                </a:solidFill>
              </a:rPr>
              <a:t>The entire money supply has a use value not dependent on the number of units in its supply </a:t>
            </a:r>
          </a:p>
        </p:txBody>
      </p:sp>
    </p:spTree>
    <p:extLst>
      <p:ext uri="{BB962C8B-B14F-4D97-AF65-F5344CB8AC3E}">
        <p14:creationId xmlns:p14="http://schemas.microsoft.com/office/powerpoint/2010/main" val="3339584768"/>
      </p:ext>
    </p:extLst>
  </p:cSld>
  <p:clrMapOvr>
    <a:masterClrMapping/>
  </p:clrMapOvr>
  <p:transition spd="med">
    <p:sndAc>
      <p:stSnd>
        <p:snd r:embed="rId2" name="Slide Projector"/>
      </p:stSnd>
    </p:sndAc>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How Money’s value is known:</a:t>
            </a:r>
            <a:endParaRPr lang="en-US" dirty="0">
              <a:effectLst/>
            </a:endParaRPr>
          </a:p>
        </p:txBody>
      </p:sp>
      <p:sp>
        <p:nvSpPr>
          <p:cNvPr id="3" name="Content Placeholder 2"/>
          <p:cNvSpPr>
            <a:spLocks noGrp="1"/>
          </p:cNvSpPr>
          <p:nvPr>
            <p:ph idx="1"/>
          </p:nvPr>
        </p:nvSpPr>
        <p:spPr>
          <a:xfrm>
            <a:off x="779462" y="2209800"/>
            <a:ext cx="7581901" cy="3886200"/>
          </a:xfrm>
          <a:solidFill>
            <a:srgbClr val="F5CD73"/>
          </a:solidFill>
        </p:spPr>
        <p:txBody>
          <a:bodyPr>
            <a:normAutofit/>
          </a:bodyPr>
          <a:lstStyle/>
          <a:p>
            <a:pPr>
              <a:buNone/>
            </a:pPr>
            <a:r>
              <a:rPr lang="en-US" sz="4000" dirty="0" smtClean="0">
                <a:solidFill>
                  <a:srgbClr val="00B050"/>
                </a:solidFill>
                <a:effectLst/>
              </a:rPr>
              <a:t>Money is accepted because it was accepted in the recent past.</a:t>
            </a:r>
          </a:p>
          <a:p>
            <a:pPr>
              <a:buNone/>
            </a:pPr>
            <a:r>
              <a:rPr lang="en-US" sz="4000" dirty="0" smtClean="0">
                <a:solidFill>
                  <a:srgbClr val="00B050"/>
                </a:solidFill>
                <a:effectLst/>
              </a:rPr>
              <a:t>Money was accepted in the recent past because it was accepted in the previous period.</a:t>
            </a:r>
          </a:p>
          <a:p>
            <a:endParaRPr lang="en-US" sz="4000" dirty="0">
              <a:solidFill>
                <a:srgbClr val="00B050"/>
              </a:solidFill>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47</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a:xfrm>
            <a:off x="779461" y="1676400"/>
            <a:ext cx="7581901" cy="3953436"/>
          </a:xfrm>
          <a:solidFill>
            <a:srgbClr val="F5CD73"/>
          </a:solidFill>
        </p:spPr>
        <p:txBody>
          <a:bodyPr>
            <a:normAutofit/>
          </a:bodyPr>
          <a:lstStyle/>
          <a:p>
            <a:pPr>
              <a:buNone/>
            </a:pPr>
            <a:r>
              <a:rPr lang="en-US" sz="3600" dirty="0" smtClean="0">
                <a:solidFill>
                  <a:srgbClr val="00B050"/>
                </a:solidFill>
                <a:effectLst/>
              </a:rPr>
              <a:t>This regresses all the way back to when money was valued before it was money. </a:t>
            </a:r>
          </a:p>
          <a:p>
            <a:pPr>
              <a:buNone/>
            </a:pPr>
            <a:endParaRPr lang="en-US" sz="3600" dirty="0" smtClean="0">
              <a:solidFill>
                <a:srgbClr val="00B050"/>
              </a:solidFill>
              <a:effectLst/>
            </a:endParaRPr>
          </a:p>
          <a:p>
            <a:pPr>
              <a:buNone/>
            </a:pPr>
            <a:r>
              <a:rPr lang="en-US" sz="3600" dirty="0" smtClean="0">
                <a:solidFill>
                  <a:srgbClr val="00B050"/>
                </a:solidFill>
                <a:effectLst/>
              </a:rPr>
              <a:t>It was a commodity in its own right, its units had marginal utility.</a:t>
            </a:r>
          </a:p>
          <a:p>
            <a:endParaRPr lang="en-US" sz="3200" dirty="0">
              <a:solidFill>
                <a:srgbClr val="77AF13"/>
              </a:solidFill>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48</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a:xfrm>
            <a:off x="779462" y="1882588"/>
            <a:ext cx="7581901" cy="2232212"/>
          </a:xfrm>
          <a:solidFill>
            <a:srgbClr val="F5CD73"/>
          </a:solidFill>
        </p:spPr>
        <p:txBody>
          <a:bodyPr/>
          <a:lstStyle/>
          <a:p>
            <a:r>
              <a:rPr lang="en-US" sz="3200" dirty="0" smtClean="0">
                <a:solidFill>
                  <a:srgbClr val="77AF13"/>
                </a:solidFill>
                <a:effectLst/>
              </a:rPr>
              <a:t>These commodity units then under barter related to the marginal utility of other goods in barter which produced a price system. </a:t>
            </a:r>
          </a:p>
          <a:p>
            <a:endParaRPr lang="en-US"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49</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Supply or Stock?</a:t>
            </a:r>
            <a:endParaRPr lang="en-US" dirty="0">
              <a:effectLst/>
            </a:endParaRPr>
          </a:p>
        </p:txBody>
      </p:sp>
      <p:sp>
        <p:nvSpPr>
          <p:cNvPr id="3" name="Content Placeholder 2"/>
          <p:cNvSpPr>
            <a:spLocks noGrp="1"/>
          </p:cNvSpPr>
          <p:nvPr>
            <p:ph idx="1"/>
          </p:nvPr>
        </p:nvSpPr>
        <p:spPr/>
        <p:txBody>
          <a:bodyPr/>
          <a:lstStyle/>
          <a:p>
            <a:r>
              <a:rPr lang="en-US" dirty="0" smtClean="0">
                <a:effectLst/>
              </a:rPr>
              <a:t>Unlike other goods, all of money is held as a stock. </a:t>
            </a:r>
          </a:p>
          <a:p>
            <a:r>
              <a:rPr lang="en-US" dirty="0" smtClean="0">
                <a:effectLst/>
              </a:rPr>
              <a:t>When we say money supply we mean the money stock.</a:t>
            </a:r>
          </a:p>
          <a:p>
            <a:r>
              <a:rPr lang="en-US" dirty="0" smtClean="0">
                <a:effectLst/>
              </a:rPr>
              <a:t>There is no production-consumption flow of the money supply (stock).</a:t>
            </a:r>
          </a:p>
          <a:p>
            <a:r>
              <a:rPr lang="en-US" dirty="0" smtClean="0">
                <a:effectLst/>
              </a:rPr>
              <a:t>Unlike other goods money is not used up or consumed.</a:t>
            </a:r>
            <a:endParaRPr lang="en-US"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5</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581901" cy="1882588"/>
          </a:xfrm>
        </p:spPr>
        <p:txBody>
          <a:bodyPr/>
          <a:lstStyle/>
          <a:p>
            <a:r>
              <a:rPr lang="en-US" sz="5400" dirty="0" smtClean="0"/>
              <a:t/>
            </a:r>
            <a:br>
              <a:rPr lang="en-US" sz="5400" dirty="0" smtClean="0"/>
            </a:br>
            <a:r>
              <a:rPr lang="en-US" sz="5400" dirty="0" smtClean="0"/>
              <a:t/>
            </a:r>
            <a:br>
              <a:rPr lang="en-US" sz="5400" dirty="0" smtClean="0"/>
            </a:br>
            <a:r>
              <a:rPr lang="en-US" sz="5400" dirty="0" smtClean="0"/>
              <a:t/>
            </a:r>
            <a:br>
              <a:rPr lang="en-US" sz="5400" dirty="0" smtClean="0"/>
            </a:br>
            <a:r>
              <a:rPr lang="en-US" sz="5400" dirty="0" smtClean="0">
                <a:solidFill>
                  <a:schemeClr val="accent2">
                    <a:lumMod val="20000"/>
                    <a:lumOff val="80000"/>
                  </a:schemeClr>
                </a:solidFill>
              </a:rPr>
              <a:t>the </a:t>
            </a:r>
            <a:r>
              <a:rPr lang="en-US" sz="5400" u="sng" dirty="0" smtClean="0">
                <a:solidFill>
                  <a:schemeClr val="accent2">
                    <a:lumMod val="20000"/>
                    <a:lumOff val="80000"/>
                  </a:schemeClr>
                </a:solidFill>
              </a:rPr>
              <a:t>Law of Money Regression:</a:t>
            </a:r>
            <a:r>
              <a:rPr lang="en-US" sz="6000" u="sng" dirty="0" smtClean="0">
                <a:solidFill>
                  <a:schemeClr val="accent2">
                    <a:lumMod val="20000"/>
                    <a:lumOff val="80000"/>
                  </a:schemeClr>
                </a:solidFill>
              </a:rPr>
              <a:t/>
            </a:r>
            <a:br>
              <a:rPr lang="en-US" sz="6000" u="sng" dirty="0" smtClean="0">
                <a:solidFill>
                  <a:schemeClr val="accent2">
                    <a:lumMod val="20000"/>
                    <a:lumOff val="80000"/>
                  </a:schemeClr>
                </a:solidFill>
              </a:rPr>
            </a:br>
            <a:r>
              <a:rPr lang="en-US" sz="6000" i="1" dirty="0" smtClean="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rPr>
              <a:t>All money has a past value origin</a:t>
            </a:r>
            <a:endParaRPr lang="en-US" dirty="0">
              <a:solidFill>
                <a:srgbClr val="FF0000"/>
              </a:solidFill>
            </a:endParaRPr>
          </a:p>
        </p:txBody>
      </p:sp>
      <p:sp>
        <p:nvSpPr>
          <p:cNvPr id="3" name="Content Placeholder 2"/>
          <p:cNvSpPr>
            <a:spLocks noGrp="1"/>
          </p:cNvSpPr>
          <p:nvPr>
            <p:ph idx="1"/>
          </p:nvPr>
        </p:nvSpPr>
        <p:spPr>
          <a:xfrm>
            <a:off x="779462" y="4495800"/>
            <a:ext cx="7581901" cy="2057400"/>
          </a:xfrm>
        </p:spPr>
        <p:txBody>
          <a:bodyPr>
            <a:normAutofit/>
          </a:bodyPr>
          <a:lstStyle/>
          <a:p>
            <a:endParaRPr lang="en-US" dirty="0"/>
          </a:p>
        </p:txBody>
      </p:sp>
      <p:sp>
        <p:nvSpPr>
          <p:cNvPr id="5" name="Slide Number Placeholder 4"/>
          <p:cNvSpPr>
            <a:spLocks noGrp="1"/>
          </p:cNvSpPr>
          <p:nvPr>
            <p:ph type="sldNum" sz="quarter" idx="12"/>
          </p:nvPr>
        </p:nvSpPr>
        <p:spPr/>
        <p:txBody>
          <a:bodyPr/>
          <a:lstStyle/>
          <a:p>
            <a:fld id="{7C24C435-4924-624B-8C2B-89D34FF4377F}" type="slidenum">
              <a:rPr lang="en-US" smtClean="0"/>
              <a:pPr/>
              <a:t>50</a:t>
            </a:fld>
            <a:endParaRPr lang="en-US" dirty="0"/>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a:solidFill>
            <a:srgbClr val="F5CD73"/>
          </a:solidFill>
        </p:spPr>
        <p:txBody>
          <a:bodyPr>
            <a:normAutofit/>
          </a:bodyPr>
          <a:lstStyle/>
          <a:p>
            <a:r>
              <a:rPr lang="en-US" sz="3200" dirty="0" smtClean="0">
                <a:effectLst/>
              </a:rPr>
              <a:t>Money’s acceptance is based on its past use</a:t>
            </a:r>
          </a:p>
          <a:p>
            <a:r>
              <a:rPr lang="en-US" sz="3200" dirty="0" smtClean="0">
                <a:effectLst/>
              </a:rPr>
              <a:t>And therefore a new money can’t be created by edict or by law, it can only be re-named  and  based on an accepted money</a:t>
            </a:r>
          </a:p>
          <a:p>
            <a:endParaRPr lang="en-US" sz="3200"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51</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The Big </a:t>
            </a:r>
            <a:r>
              <a:rPr lang="en-US"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rPr>
              <a:t>Switcheroo</a:t>
            </a:r>
            <a:endParaRPr lang="en-US"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endParaRPr>
          </a:p>
        </p:txBody>
      </p:sp>
      <p:sp>
        <p:nvSpPr>
          <p:cNvPr id="3" name="Content Placeholder 2"/>
          <p:cNvSpPr>
            <a:spLocks noGrp="1"/>
          </p:cNvSpPr>
          <p:nvPr>
            <p:ph idx="1"/>
          </p:nvPr>
        </p:nvSpPr>
        <p:spPr>
          <a:solidFill>
            <a:srgbClr val="F5CD73"/>
          </a:solidFill>
        </p:spPr>
        <p:txBody>
          <a:bodyPr>
            <a:normAutofit/>
          </a:bodyPr>
          <a:lstStyle/>
          <a:p>
            <a:r>
              <a:rPr lang="en-US" sz="3600" dirty="0" smtClean="0">
                <a:effectLst/>
              </a:rPr>
              <a:t>New fiat money was made to look like old silver or gold certificates</a:t>
            </a:r>
          </a:p>
          <a:p>
            <a:r>
              <a:rPr lang="en-US" sz="3600" dirty="0" smtClean="0">
                <a:effectLst/>
              </a:rPr>
              <a:t>This silver certificate looks like the later Federal Reserve Note</a:t>
            </a:r>
          </a:p>
        </p:txBody>
      </p:sp>
      <p:sp>
        <p:nvSpPr>
          <p:cNvPr id="5" name="Slide Number Placeholder 4"/>
          <p:cNvSpPr>
            <a:spLocks noGrp="1"/>
          </p:cNvSpPr>
          <p:nvPr>
            <p:ph type="sldNum" sz="quarter" idx="12"/>
          </p:nvPr>
        </p:nvSpPr>
        <p:spPr/>
        <p:txBody>
          <a:bodyPr/>
          <a:lstStyle/>
          <a:p>
            <a:fld id="{7C24C435-4924-624B-8C2B-89D34FF4377F}" type="slidenum">
              <a:rPr lang="en-US" smtClean="0">
                <a:effectLst/>
              </a:rPr>
              <a:pPr/>
              <a:t>52</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7055" y="212558"/>
            <a:ext cx="3429000" cy="533401"/>
          </a:xfrm>
          <a:solidFill>
            <a:schemeClr val="accent2">
              <a:lumMod val="60000"/>
              <a:lumOff val="40000"/>
            </a:schemeClr>
          </a:solidFill>
        </p:spPr>
        <p:txBody>
          <a:bodyPr/>
          <a:lstStyle/>
          <a:p>
            <a:r>
              <a:rPr lang="en-US" sz="2400" dirty="0" smtClean="0">
                <a:effectLst/>
              </a:rPr>
              <a:t>Silver Certificate </a:t>
            </a:r>
            <a:endParaRPr lang="en-US" sz="2400" dirty="0">
              <a:effectLst/>
            </a:endParaRPr>
          </a:p>
        </p:txBody>
      </p:sp>
      <p:pic>
        <p:nvPicPr>
          <p:cNvPr id="5" name="100_0173.JPG" descr="/Users/jameswebb/Pictures/iPhoto Library/Modified/2008/Apr 14, 2008/100_0173.JPG"/>
          <p:cNvPicPr>
            <a:picLocks noGrp="1" noChangeAspect="1"/>
          </p:cNvPicPr>
          <p:nvPr>
            <p:ph idx="1"/>
          </p:nvPr>
        </p:nvPicPr>
        <p:blipFill>
          <a:blip r:link="rId3"/>
          <a:srcRect l="-21928" r="-21928"/>
          <a:stretch>
            <a:fillRect/>
          </a:stretch>
        </p:blipFill>
        <p:spPr>
          <a:xfrm>
            <a:off x="958516" y="898359"/>
            <a:ext cx="7581901" cy="3953436"/>
          </a:xfrm>
        </p:spPr>
      </p:pic>
      <p:sp>
        <p:nvSpPr>
          <p:cNvPr id="4" name="Slide Number Placeholder 3"/>
          <p:cNvSpPr>
            <a:spLocks noGrp="1"/>
          </p:cNvSpPr>
          <p:nvPr>
            <p:ph type="sldNum" sz="quarter" idx="12"/>
          </p:nvPr>
        </p:nvSpPr>
        <p:spPr>
          <a:xfrm>
            <a:off x="3227054" y="5622759"/>
            <a:ext cx="3124200" cy="625475"/>
          </a:xfrm>
        </p:spPr>
        <p:txBody>
          <a:bodyPr/>
          <a:lstStyle/>
          <a:p>
            <a:fld id="{7C24C435-4924-624B-8C2B-89D34FF4377F}" type="slidenum">
              <a:rPr lang="en-US" sz="2400" smtClean="0">
                <a:effectLst/>
              </a:rPr>
              <a:pPr/>
              <a:t>53</a:t>
            </a:fld>
            <a:endParaRPr lang="en-US" sz="2400" dirty="0">
              <a:effectLst/>
            </a:endParaRPr>
          </a:p>
        </p:txBody>
      </p:sp>
      <p:sp>
        <p:nvSpPr>
          <p:cNvPr id="6" name="TextBox 5"/>
          <p:cNvSpPr txBox="1"/>
          <p:nvPr/>
        </p:nvSpPr>
        <p:spPr>
          <a:xfrm>
            <a:off x="3227054" y="5004195"/>
            <a:ext cx="3124200" cy="46166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2400" dirty="0" smtClean="0"/>
              <a:t>Federal Reserve Note</a:t>
            </a:r>
            <a:endParaRPr lang="en-US" sz="2400" dirty="0"/>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69654" y="1828800"/>
            <a:ext cx="6736264" cy="2700279"/>
          </a:xfrm>
          <a:prstGeom prst="rect">
            <a:avLst/>
          </a:prstGeom>
        </p:spPr>
      </p:pic>
    </p:spTree>
  </p:cSld>
  <p:clrMapOvr>
    <a:masterClrMapping/>
  </p:clrMapOvr>
  <p:transition spd="med">
    <p:sndAc>
      <p:stSnd>
        <p:snd r:embed="rId2" name="Slide Projector"/>
      </p:stSnd>
    </p:sndAc>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246062" y="1066800"/>
            <a:ext cx="8897938" cy="3953436"/>
          </a:xfrm>
        </p:spPr>
        <p:txBody>
          <a:bodyPr>
            <a:normAutofit/>
          </a:bodyPr>
          <a:lstStyle/>
          <a:p>
            <a:endParaRPr lang="en-US" sz="6000" dirty="0"/>
          </a:p>
        </p:txBody>
      </p:sp>
      <p:sp>
        <p:nvSpPr>
          <p:cNvPr id="4" name="Slide Number Placeholder 3"/>
          <p:cNvSpPr>
            <a:spLocks noGrp="1"/>
          </p:cNvSpPr>
          <p:nvPr>
            <p:ph type="sldNum" sz="quarter" idx="12"/>
          </p:nvPr>
        </p:nvSpPr>
        <p:spPr/>
        <p:txBody>
          <a:bodyPr/>
          <a:lstStyle/>
          <a:p>
            <a:fld id="{7C24C435-4924-624B-8C2B-89D34FF4377F}" type="slidenum">
              <a:rPr lang="en-US" smtClean="0"/>
              <a:pPr/>
              <a:t>54</a:t>
            </a:fld>
            <a:endParaRPr lang="en-US" dirty="0"/>
          </a:p>
        </p:txBody>
      </p:sp>
      <p:sp>
        <p:nvSpPr>
          <p:cNvPr id="5" name="Rectangle 4"/>
          <p:cNvSpPr/>
          <p:nvPr/>
        </p:nvSpPr>
        <p:spPr>
          <a:xfrm>
            <a:off x="1028700" y="1882588"/>
            <a:ext cx="6324600" cy="3785652"/>
          </a:xfrm>
          <a:prstGeom prst="rect">
            <a:avLst/>
          </a:prstGeom>
          <a:solidFill>
            <a:srgbClr val="F5CD73"/>
          </a:solidFill>
        </p:spPr>
        <p:txBody>
          <a:bodyPr wrap="square">
            <a:spAutoFit/>
          </a:bodyPr>
          <a:lstStyle/>
          <a:p>
            <a:r>
              <a:rPr lang="en-US" sz="6000" dirty="0" smtClean="0"/>
              <a:t>The $20 gold certificate was exchangeable for 1-oz. of gold</a:t>
            </a: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rmAutofit/>
          </a:bodyPr>
          <a:lstStyle/>
          <a:p>
            <a:r>
              <a:rPr lang="en-US" sz="3200" dirty="0" smtClean="0"/>
              <a:t>$20 gold certificate</a:t>
            </a:r>
            <a:endParaRPr lang="en-US" sz="3200" dirty="0"/>
          </a:p>
        </p:txBody>
      </p:sp>
      <p:pic>
        <p:nvPicPr>
          <p:cNvPr id="4" name="Content Placeholder 3" descr="image027.gif"/>
          <p:cNvPicPr>
            <a:picLocks noGrp="1" noChangeAspect="1"/>
          </p:cNvPicPr>
          <p:nvPr>
            <p:ph idx="1"/>
          </p:nvPr>
        </p:nvPicPr>
        <p:blipFill>
          <a:blip r:embed="rId3"/>
          <a:srcRect l="-44124" r="-44124"/>
          <a:stretch>
            <a:fillRect/>
          </a:stretch>
        </p:blipFill>
        <p:spPr>
          <a:xfrm>
            <a:off x="-1727088" y="1066800"/>
            <a:ext cx="12598175" cy="6584950"/>
          </a:xfrm>
        </p:spPr>
      </p:pic>
      <p:sp>
        <p:nvSpPr>
          <p:cNvPr id="6" name="Slide Number Placeholder 5"/>
          <p:cNvSpPr>
            <a:spLocks noGrp="1"/>
          </p:cNvSpPr>
          <p:nvPr>
            <p:ph type="sldNum" sz="quarter" idx="12"/>
          </p:nvPr>
        </p:nvSpPr>
        <p:spPr/>
        <p:txBody>
          <a:bodyPr/>
          <a:lstStyle/>
          <a:p>
            <a:fld id="{7C24C435-4924-624B-8C2B-89D34FF4377F}" type="slidenum">
              <a:rPr lang="en-US" smtClean="0"/>
              <a:pPr/>
              <a:t>55</a:t>
            </a:fld>
            <a:endParaRPr lang="en-US" dirty="0"/>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a:solidFill>
            <a:srgbClr val="F5CD73"/>
          </a:solidFill>
        </p:spPr>
        <p:txBody>
          <a:bodyPr>
            <a:noAutofit/>
          </a:bodyPr>
          <a:lstStyle/>
          <a:p>
            <a:r>
              <a:rPr lang="en-US" sz="3200" dirty="0" smtClean="0">
                <a:effectLst/>
              </a:rPr>
              <a:t>This 1928 bill states Under Jackson’s Image: “Twenty Dollars in Gold Coin Payable to the Bearer on Demand”, which is identical in appearance to $20 bills through the rest of the 20</a:t>
            </a:r>
            <a:r>
              <a:rPr lang="en-US" sz="3200" baseline="30000" dirty="0" smtClean="0">
                <a:effectLst/>
              </a:rPr>
              <a:t>th</a:t>
            </a:r>
            <a:r>
              <a:rPr lang="en-US" sz="3200" dirty="0" smtClean="0">
                <a:effectLst/>
              </a:rPr>
              <a:t> Century after the Gold Reserve act of 1934 and the end of redemption.</a:t>
            </a:r>
            <a:endParaRPr lang="en-US" sz="3200"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56</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p:txBody>
          <a:bodyPr/>
          <a:lstStyle/>
          <a:p>
            <a:r>
              <a:rPr lang="en-US" sz="4000" dirty="0" smtClean="0">
                <a:solidFill>
                  <a:schemeClr val="accent2">
                    <a:lumMod val="20000"/>
                    <a:lumOff val="80000"/>
                  </a:schemeClr>
                </a:solidFill>
                <a:effectLst/>
              </a:rPr>
              <a:t>This demonstrates that in the case of U.S. fiat money every effort was made to facilitate substitution of empty-promise  money for commodity money certificates.</a:t>
            </a:r>
          </a:p>
          <a:p>
            <a:endParaRPr lang="en-US"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57</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1" y="-304800"/>
            <a:ext cx="7581901" cy="1653988"/>
          </a:xfrm>
        </p:spPr>
        <p:txBody>
          <a:bodyPr/>
          <a:lstStyle/>
          <a:p>
            <a:r>
              <a:rPr lang="en-US" dirty="0" smtClean="0">
                <a:effectLst/>
              </a:rPr>
              <a:t>U.S. Default on </a:t>
            </a:r>
            <a:r>
              <a:rPr lang="en-US"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Dollar</a:t>
            </a:r>
            <a:endParaRPr lang="en-US"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a:xfrm>
            <a:off x="779462" y="1066800"/>
            <a:ext cx="7581901" cy="5654675"/>
          </a:xfrm>
          <a:solidFill>
            <a:srgbClr val="F5CD73"/>
          </a:solidFill>
        </p:spPr>
        <p:txBody>
          <a:bodyPr>
            <a:noAutofit/>
          </a:bodyPr>
          <a:lstStyle/>
          <a:p>
            <a:r>
              <a:rPr lang="en-US" sz="3200" dirty="0" smtClean="0">
                <a:effectLst/>
              </a:rPr>
              <a:t>Under the 1944 Brenton Woods arrangement U. S. monetary policy lacked the discipline to keep its obligation to target the price of gold  on the free market by restraining from inflating the dollar. </a:t>
            </a:r>
          </a:p>
          <a:p>
            <a:r>
              <a:rPr lang="en-US" sz="3200" dirty="0" smtClean="0">
                <a:effectLst/>
              </a:rPr>
              <a:t>The  U.S. had to </a:t>
            </a:r>
            <a:r>
              <a:rPr lang="en-US" sz="3200" dirty="0" smtClean="0">
                <a:effectLst/>
              </a:rPr>
              <a:t>withdraw </a:t>
            </a:r>
            <a:r>
              <a:rPr lang="en-US" sz="3200" dirty="0" smtClean="0">
                <a:effectLst/>
              </a:rPr>
              <a:t>promises to redeem gold to the international community for dollars in 1971 after years of indulgence in money supply growth. </a:t>
            </a:r>
          </a:p>
        </p:txBody>
      </p:sp>
      <p:sp>
        <p:nvSpPr>
          <p:cNvPr id="5" name="Slide Number Placeholder 4"/>
          <p:cNvSpPr>
            <a:spLocks noGrp="1"/>
          </p:cNvSpPr>
          <p:nvPr>
            <p:ph type="sldNum" sz="quarter" idx="12"/>
          </p:nvPr>
        </p:nvSpPr>
        <p:spPr/>
        <p:txBody>
          <a:bodyPr/>
          <a:lstStyle/>
          <a:p>
            <a:fld id="{7C24C435-4924-624B-8C2B-89D34FF4377F}" type="slidenum">
              <a:rPr lang="en-US" smtClean="0">
                <a:effectLst/>
              </a:rPr>
              <a:pPr/>
              <a:t>58</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1035423"/>
          </a:xfrm>
        </p:spPr>
        <p:txBody>
          <a:bodyPr>
            <a:normAutofit/>
          </a:bodyPr>
          <a:lstStyle/>
          <a:p>
            <a:r>
              <a:rPr lang="en-US" dirty="0" smtClean="0">
                <a:effectLst/>
              </a:rPr>
              <a:t>Further implications</a:t>
            </a:r>
            <a:endParaRPr lang="en-US" dirty="0">
              <a:effectLst/>
            </a:endParaRPr>
          </a:p>
        </p:txBody>
      </p:sp>
      <p:sp>
        <p:nvSpPr>
          <p:cNvPr id="3" name="Content Placeholder 2"/>
          <p:cNvSpPr>
            <a:spLocks noGrp="1"/>
          </p:cNvSpPr>
          <p:nvPr>
            <p:ph idx="1"/>
          </p:nvPr>
        </p:nvSpPr>
        <p:spPr>
          <a:xfrm>
            <a:off x="779462" y="1143000"/>
            <a:ext cx="7581901" cy="4572000"/>
          </a:xfrm>
          <a:solidFill>
            <a:schemeClr val="accent3">
              <a:lumMod val="20000"/>
              <a:lumOff val="80000"/>
            </a:schemeClr>
          </a:solidFill>
        </p:spPr>
        <p:txBody>
          <a:bodyPr>
            <a:normAutofit/>
          </a:bodyPr>
          <a:lstStyle/>
          <a:p>
            <a:r>
              <a:rPr lang="en-US" sz="3600" dirty="0" smtClean="0">
                <a:effectLst/>
              </a:rPr>
              <a:t>All money is price revertible</a:t>
            </a:r>
          </a:p>
          <a:p>
            <a:r>
              <a:rPr lang="en-US" sz="3600" dirty="0" smtClean="0">
                <a:effectLst/>
              </a:rPr>
              <a:t>The dollar reverts back ultimately to gold</a:t>
            </a:r>
          </a:p>
          <a:p>
            <a:r>
              <a:rPr lang="en-US" sz="3600" dirty="0" smtClean="0">
                <a:effectLst/>
              </a:rPr>
              <a:t>Therefore the dollar never lost its customary connection to the gold price system</a:t>
            </a:r>
          </a:p>
          <a:p>
            <a:endParaRPr lang="en-US" dirty="0" smtClean="0">
              <a:effectLst/>
            </a:endParaRPr>
          </a:p>
          <a:p>
            <a:endParaRPr lang="en-US" dirty="0">
              <a:effectLst/>
            </a:endParaRPr>
          </a:p>
        </p:txBody>
      </p:sp>
      <p:sp>
        <p:nvSpPr>
          <p:cNvPr id="5" name="Slide Number Placeholder 4"/>
          <p:cNvSpPr>
            <a:spLocks noGrp="1"/>
          </p:cNvSpPr>
          <p:nvPr>
            <p:ph type="sldNum" sz="quarter" idx="12"/>
          </p:nvPr>
        </p:nvSpPr>
        <p:spPr/>
        <p:txBody>
          <a:bodyPr/>
          <a:lstStyle/>
          <a:p>
            <a:fld id="{7C24C435-4924-624B-8C2B-89D34FF4377F}" type="slidenum">
              <a:rPr lang="en-US" smtClean="0">
                <a:effectLst/>
              </a:rPr>
              <a:pPr/>
              <a:t>59</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C24C435-4924-624B-8C2B-89D34FF4377F}" type="slidenum">
              <a:rPr lang="en-US" smtClean="0">
                <a:effectLst/>
              </a:rPr>
              <a:pPr/>
              <a:t>6</a:t>
            </a:fld>
            <a:endParaRPr lang="en-US" dirty="0">
              <a:effectLst/>
            </a:endParaRPr>
          </a:p>
        </p:txBody>
      </p:sp>
      <p:sp>
        <p:nvSpPr>
          <p:cNvPr id="3" name="TextBox 2"/>
          <p:cNvSpPr txBox="1"/>
          <p:nvPr/>
        </p:nvSpPr>
        <p:spPr>
          <a:xfrm>
            <a:off x="1447800" y="1600200"/>
            <a:ext cx="5638800" cy="4154984"/>
          </a:xfrm>
          <a:prstGeom prst="rect">
            <a:avLst/>
          </a:prstGeom>
          <a:noFill/>
        </p:spPr>
        <p:txBody>
          <a:bodyPr wrap="square" rtlCol="0">
            <a:spAutoFit/>
          </a:bodyPr>
          <a:lstStyle/>
          <a:p>
            <a:r>
              <a:rPr lang="en-US" sz="2400" dirty="0" smtClean="0"/>
              <a:t>When two currencies compete the winner is the currency that is </a:t>
            </a:r>
            <a:r>
              <a:rPr lang="en-US" sz="2400" dirty="0" smtClean="0"/>
              <a:t>used for exchange (assuming it is legal tender). It is not the currency valued the most as an asset to hold. </a:t>
            </a:r>
            <a:endParaRPr lang="en-US" sz="2400" dirty="0" smtClean="0"/>
          </a:p>
          <a:p>
            <a:endParaRPr lang="en-US" sz="2400" dirty="0"/>
          </a:p>
          <a:p>
            <a:r>
              <a:rPr lang="en-US" sz="2400" dirty="0" smtClean="0"/>
              <a:t>Because money’s purpose is ultimately to be spent, not to  be consumed (extinguished) as is the case for other goods, </a:t>
            </a:r>
            <a:r>
              <a:rPr lang="en-US" sz="2400" dirty="0" smtClean="0"/>
              <a:t>the less the expense of acquiring it the better.</a:t>
            </a:r>
            <a:endParaRPr lang="en-US" sz="2400" dirty="0"/>
          </a:p>
        </p:txBody>
      </p:sp>
    </p:spTree>
    <p:extLst>
      <p:ext uri="{BB962C8B-B14F-4D97-AF65-F5344CB8AC3E}">
        <p14:creationId xmlns:p14="http://schemas.microsoft.com/office/powerpoint/2010/main" val="773994928"/>
      </p:ext>
    </p:extLst>
  </p:cSld>
  <p:clrMapOvr>
    <a:masterClrMapping/>
  </p:clrMapOvr>
  <p:transition spd="med">
    <p:sndAc>
      <p:stSnd>
        <p:snd r:embed="rId2" name="Slide Projector"/>
      </p:stSnd>
    </p:sndAc>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a:solidFill>
            <a:srgbClr val="E4F2D3"/>
          </a:solidFill>
        </p:spPr>
        <p:txBody>
          <a:bodyPr/>
          <a:lstStyle/>
          <a:p>
            <a:r>
              <a:rPr lang="en-US" sz="3600" dirty="0" smtClean="0">
                <a:effectLst/>
              </a:rPr>
              <a:t>The price system became separated from gold without losing its inertia from that past connection. </a:t>
            </a:r>
          </a:p>
          <a:p>
            <a:r>
              <a:rPr lang="en-US" sz="3600" dirty="0" smtClean="0">
                <a:effectLst/>
              </a:rPr>
              <a:t>This means that fiat money has qualities of commodity money</a:t>
            </a:r>
          </a:p>
          <a:p>
            <a:endParaRPr lang="en-US"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60</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rPr>
              <a:t>Gold</a:t>
            </a:r>
            <a:endParaRPr lang="en-US"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endParaRPr>
          </a:p>
        </p:txBody>
      </p:sp>
      <p:sp>
        <p:nvSpPr>
          <p:cNvPr id="3" name="Content Placeholder 2"/>
          <p:cNvSpPr>
            <a:spLocks noGrp="1"/>
          </p:cNvSpPr>
          <p:nvPr>
            <p:ph idx="1"/>
          </p:nvPr>
        </p:nvSpPr>
        <p:spPr>
          <a:solidFill>
            <a:srgbClr val="E4F2D3"/>
          </a:solidFill>
        </p:spPr>
        <p:txBody>
          <a:bodyPr>
            <a:normAutofit/>
          </a:bodyPr>
          <a:lstStyle/>
          <a:p>
            <a:r>
              <a:rPr lang="en-US" sz="4000" dirty="0" smtClean="0">
                <a:effectLst/>
              </a:rPr>
              <a:t>Gold no longer can be defined as current money because there is no existing price array in ounces or units of gold for the other goods in the economy.</a:t>
            </a:r>
          </a:p>
          <a:p>
            <a:endParaRPr lang="en-US" dirty="0">
              <a:effectLst/>
            </a:endParaRPr>
          </a:p>
        </p:txBody>
      </p:sp>
      <p:sp>
        <p:nvSpPr>
          <p:cNvPr id="5" name="Slide Number Placeholder 4"/>
          <p:cNvSpPr>
            <a:spLocks noGrp="1"/>
          </p:cNvSpPr>
          <p:nvPr>
            <p:ph type="sldNum" sz="quarter" idx="12"/>
          </p:nvPr>
        </p:nvSpPr>
        <p:spPr/>
        <p:txBody>
          <a:bodyPr/>
          <a:lstStyle/>
          <a:p>
            <a:fld id="{7C24C435-4924-624B-8C2B-89D34FF4377F}" type="slidenum">
              <a:rPr lang="en-US" smtClean="0">
                <a:effectLst/>
              </a:rPr>
              <a:pPr/>
              <a:t>61</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a:solidFill>
            <a:srgbClr val="E4F2D3"/>
          </a:solidFill>
        </p:spPr>
        <p:txBody>
          <a:bodyPr>
            <a:normAutofit/>
          </a:bodyPr>
          <a:lstStyle/>
          <a:p>
            <a:r>
              <a:rPr lang="en-US" sz="4000" dirty="0" smtClean="0">
                <a:effectLst/>
              </a:rPr>
              <a:t>Yet gold retains its monetary quality as a store of value which largely derives from its potential to become a means of payment.</a:t>
            </a:r>
          </a:p>
          <a:p>
            <a:endParaRPr lang="en-US" sz="3200"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62</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2" y="228600"/>
            <a:ext cx="7581901" cy="1653988"/>
          </a:xfrm>
        </p:spPr>
        <p:txBody>
          <a:bodyPr/>
          <a:lstStyle/>
          <a:p>
            <a:r>
              <a:rPr lang="en-US" dirty="0" smtClean="0">
                <a:solidFill>
                  <a:schemeClr val="accent2">
                    <a:lumMod val="60000"/>
                    <a:lumOff val="40000"/>
                  </a:schemeClr>
                </a:solidFill>
                <a:effectLst/>
              </a:rPr>
              <a:t>Fiat money not cheaper than gold</a:t>
            </a:r>
            <a:endParaRPr lang="en-US" dirty="0">
              <a:solidFill>
                <a:schemeClr val="accent2">
                  <a:lumMod val="60000"/>
                  <a:lumOff val="40000"/>
                </a:schemeClr>
              </a:solidFill>
              <a:effectLst/>
            </a:endParaRPr>
          </a:p>
        </p:txBody>
      </p:sp>
      <p:sp>
        <p:nvSpPr>
          <p:cNvPr id="3" name="Content Placeholder 2"/>
          <p:cNvSpPr>
            <a:spLocks noGrp="1"/>
          </p:cNvSpPr>
          <p:nvPr>
            <p:ph idx="1"/>
          </p:nvPr>
        </p:nvSpPr>
        <p:spPr/>
        <p:txBody>
          <a:bodyPr>
            <a:normAutofit/>
          </a:bodyPr>
          <a:lstStyle/>
          <a:p>
            <a:r>
              <a:rPr lang="en-US" sz="3600" dirty="0" smtClean="0">
                <a:solidFill>
                  <a:schemeClr val="accent1">
                    <a:lumMod val="40000"/>
                    <a:lumOff val="60000"/>
                  </a:schemeClr>
                </a:solidFill>
                <a:effectLst/>
              </a:rPr>
              <a:t>That gold is yet demanded as a store of value keeps the demand for gold production and use alive. </a:t>
            </a:r>
          </a:p>
          <a:p>
            <a:r>
              <a:rPr lang="en-US" sz="3600" dirty="0" smtClean="0">
                <a:solidFill>
                  <a:schemeClr val="accent1">
                    <a:lumMod val="40000"/>
                    <a:lumOff val="60000"/>
                  </a:schemeClr>
                </a:solidFill>
                <a:effectLst/>
              </a:rPr>
              <a:t>Thus, the world yet has not saved the cost of gold production by substituting fiat money</a:t>
            </a:r>
            <a:endParaRPr lang="en-US" sz="3600" dirty="0">
              <a:solidFill>
                <a:schemeClr val="accent1">
                  <a:lumMod val="40000"/>
                  <a:lumOff val="60000"/>
                </a:schemeClr>
              </a:solidFill>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63</a:t>
            </a:fld>
            <a:endParaRPr lang="en-US" dirty="0">
              <a:effectLst/>
            </a:endParaRPr>
          </a:p>
        </p:txBody>
      </p:sp>
    </p:spTree>
    <p:extLst>
      <p:ext uri="{BB962C8B-B14F-4D97-AF65-F5344CB8AC3E}">
        <p14:creationId xmlns:p14="http://schemas.microsoft.com/office/powerpoint/2010/main" val="527280074"/>
      </p:ext>
    </p:extLst>
  </p:cSld>
  <p:clrMapOvr>
    <a:masterClrMapping/>
  </p:clrMapOvr>
  <p:transition spd="med">
    <p:sndAc>
      <p:stSnd>
        <p:snd r:embed="rId2" name="Slide Projector"/>
      </p:stSnd>
    </p:sndAc>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2620962"/>
          </a:xfrm>
          <a:solidFill>
            <a:srgbClr val="546D7A"/>
          </a:solidFill>
        </p:spPr>
        <p:txBody>
          <a:bodyPr>
            <a:normAutofit fontScale="90000"/>
          </a:bodyPr>
          <a:lstStyle/>
          <a:p>
            <a:r>
              <a:rPr lang="en-US" u="sng" dirty="0" smtClean="0">
                <a:ln w="17780" cmpd="sng">
                  <a:solidFill>
                    <a:srgbClr val="FF0000"/>
                  </a:solidFill>
                  <a:prstDash val="solid"/>
                  <a:miter lim="800000"/>
                </a:ln>
                <a:gradFill>
                  <a:gsLst>
                    <a:gs pos="10000">
                      <a:schemeClr val="accent1">
                        <a:tint val="63000"/>
                        <a:sat val="105000"/>
                      </a:schemeClr>
                    </a:gs>
                    <a:gs pos="90000">
                      <a:schemeClr val="accent1">
                        <a:shade val="50000"/>
                        <a:satMod val="100000"/>
                      </a:schemeClr>
                    </a:gs>
                  </a:gsLst>
                  <a:lin ang="5400000"/>
                </a:gradFill>
                <a:effectLst/>
              </a:rPr>
              <a:t>Falsehood II</a:t>
            </a:r>
            <a:r>
              <a:rPr lang="en-US"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rPr>
              <a:t/>
            </a:r>
            <a:br>
              <a:rPr lang="en-US"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rPr>
            </a:br>
            <a:r>
              <a:rPr lang="en-US" sz="4889" i="1" dirty="0" smtClean="0">
                <a:ln w="24500" cmpd="dbl">
                  <a:solidFill>
                    <a:schemeClr val="accent2">
                      <a:shade val="85000"/>
                      <a:satMod val="155000"/>
                    </a:schemeClr>
                  </a:solidFill>
                  <a:prstDash val="solid"/>
                  <a:miter lim="800000"/>
                </a:ln>
                <a:solidFill>
                  <a:schemeClr val="accent2">
                    <a:lumMod val="75000"/>
                  </a:schemeClr>
                </a:solidFill>
                <a:effectLst/>
              </a:rPr>
              <a:t>Government can establish money not already rooted in a price system</a:t>
            </a:r>
            <a:endParaRPr lang="en-US" sz="4889" i="1" dirty="0">
              <a:solidFill>
                <a:schemeClr val="accent2">
                  <a:lumMod val="75000"/>
                </a:schemeClr>
              </a:solidFill>
              <a:effectLst/>
            </a:endParaRPr>
          </a:p>
        </p:txBody>
      </p:sp>
      <p:sp>
        <p:nvSpPr>
          <p:cNvPr id="3" name="Content Placeholder 2"/>
          <p:cNvSpPr>
            <a:spLocks noGrp="1"/>
          </p:cNvSpPr>
          <p:nvPr>
            <p:ph idx="1"/>
          </p:nvPr>
        </p:nvSpPr>
        <p:spPr>
          <a:xfrm>
            <a:off x="685800" y="3124200"/>
            <a:ext cx="8001000" cy="3352800"/>
          </a:xfrm>
        </p:spPr>
        <p:txBody>
          <a:bodyPr/>
          <a:lstStyle/>
          <a:p>
            <a:endParaRPr lang="en-US" dirty="0">
              <a:effectLst/>
            </a:endParaRPr>
          </a:p>
        </p:txBody>
      </p:sp>
      <p:sp>
        <p:nvSpPr>
          <p:cNvPr id="5" name="Slide Number Placeholder 4"/>
          <p:cNvSpPr>
            <a:spLocks noGrp="1"/>
          </p:cNvSpPr>
          <p:nvPr>
            <p:ph type="sldNum" sz="quarter" idx="12"/>
          </p:nvPr>
        </p:nvSpPr>
        <p:spPr/>
        <p:txBody>
          <a:bodyPr/>
          <a:lstStyle/>
          <a:p>
            <a:fld id="{7C24C435-4924-624B-8C2B-89D34FF4377F}" type="slidenum">
              <a:rPr lang="en-US" smtClean="0">
                <a:effectLst/>
              </a:rPr>
              <a:pPr/>
              <a:t>64</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a:xfrm>
            <a:off x="779462" y="914400"/>
            <a:ext cx="7581901" cy="4921624"/>
          </a:xfrm>
          <a:solidFill>
            <a:srgbClr val="E4F2D3"/>
          </a:solidFill>
        </p:spPr>
        <p:txBody>
          <a:bodyPr>
            <a:normAutofit/>
          </a:bodyPr>
          <a:lstStyle/>
          <a:p>
            <a:r>
              <a:rPr lang="en-US" sz="3600" dirty="0" smtClean="0">
                <a:effectLst/>
              </a:rPr>
              <a:t>It is true that new units of money are infused into the money supply under legal sanction and legal tender laws, but the result is only to dilute the supply of what is money by custom.</a:t>
            </a:r>
          </a:p>
          <a:p>
            <a:r>
              <a:rPr lang="en-US" sz="3600" dirty="0" smtClean="0">
                <a:effectLst/>
              </a:rPr>
              <a:t>No new money system can be erected this way </a:t>
            </a:r>
          </a:p>
          <a:p>
            <a:endParaRPr lang="en-US" sz="3600"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65</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normAutofit fontScale="90000"/>
          </a:bodyPr>
          <a:lstStyle/>
          <a:p>
            <a:r>
              <a:rPr lang="en-US" dirty="0" smtClean="0">
                <a:effectLst/>
              </a:rPr>
              <a:t>The Time Dependency of Money</a:t>
            </a:r>
            <a:endParaRPr lang="en-US" dirty="0">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14067191"/>
              </p:ext>
            </p:extLst>
          </p:nvPr>
        </p:nvGraphicFramePr>
        <p:xfrm>
          <a:off x="457200" y="1646237"/>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p:cNvSpPr>
            <a:spLocks noGrp="1"/>
          </p:cNvSpPr>
          <p:nvPr>
            <p:ph type="sldNum" sz="quarter" idx="12"/>
          </p:nvPr>
        </p:nvSpPr>
        <p:spPr/>
        <p:txBody>
          <a:bodyPr/>
          <a:lstStyle/>
          <a:p>
            <a:fld id="{7C24C435-4924-624B-8C2B-89D34FF4377F}" type="slidenum">
              <a:rPr lang="en-US" smtClean="0">
                <a:effectLst/>
              </a:rPr>
              <a:pPr/>
              <a:t>66</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a:xfrm>
            <a:off x="779462" y="1913964"/>
            <a:ext cx="7581901" cy="3953436"/>
          </a:xfrm>
          <a:solidFill>
            <a:srgbClr val="546D7A"/>
          </a:solidFill>
        </p:spPr>
        <p:txBody>
          <a:bodyPr>
            <a:normAutofit/>
          </a:bodyPr>
          <a:lstStyle/>
          <a:p>
            <a:pPr>
              <a:buNone/>
            </a:pPr>
            <a:r>
              <a:rPr lang="en-US" sz="8000" dirty="0" smtClean="0">
                <a:effectLst/>
              </a:rPr>
              <a:t>    </a:t>
            </a:r>
            <a:r>
              <a:rPr lang="en-US" sz="800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rPr>
              <a:t>All Money is Price Revertible</a:t>
            </a:r>
            <a:endParaRPr lang="en-US" sz="800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67</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33967056"/>
              </p:ext>
            </p:extLst>
          </p:nvPr>
        </p:nvGraphicFramePr>
        <p:xfrm>
          <a:off x="779463" y="533400"/>
          <a:ext cx="758190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p:cNvSpPr>
            <a:spLocks noGrp="1"/>
          </p:cNvSpPr>
          <p:nvPr>
            <p:ph type="sldNum" sz="quarter" idx="12"/>
          </p:nvPr>
        </p:nvSpPr>
        <p:spPr/>
        <p:txBody>
          <a:bodyPr/>
          <a:lstStyle/>
          <a:p>
            <a:fld id="{7C24C435-4924-624B-8C2B-89D34FF4377F}" type="slidenum">
              <a:rPr lang="en-US" smtClean="0">
                <a:effectLst/>
              </a:rPr>
              <a:pPr/>
              <a:t>68</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Money Creation</a:t>
            </a:r>
            <a:endParaRPr lang="en-US" dirty="0">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02261580"/>
              </p:ext>
            </p:extLst>
          </p:nvPr>
        </p:nvGraphicFramePr>
        <p:xfrm>
          <a:off x="779463" y="1882775"/>
          <a:ext cx="7581900" cy="3952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p:cNvSpPr>
            <a:spLocks noGrp="1"/>
          </p:cNvSpPr>
          <p:nvPr>
            <p:ph type="sldNum" sz="quarter" idx="12"/>
          </p:nvPr>
        </p:nvSpPr>
        <p:spPr/>
        <p:txBody>
          <a:bodyPr/>
          <a:lstStyle/>
          <a:p>
            <a:fld id="{7C24C435-4924-624B-8C2B-89D34FF4377F}" type="slidenum">
              <a:rPr lang="en-US" smtClean="0">
                <a:effectLst/>
              </a:rPr>
              <a:pPr/>
              <a:t>69</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049" y="107577"/>
            <a:ext cx="7581901" cy="1653988"/>
          </a:xfrm>
        </p:spPr>
        <p:txBody>
          <a:bodyPr/>
          <a:lstStyle/>
          <a:p>
            <a:r>
              <a:rPr lang="en-US" cap="all" dirty="0" smtClean="0">
                <a:ln w="9000" cmpd="sng">
                  <a:solidFill>
                    <a:schemeClr val="accent4">
                      <a:shade val="50000"/>
                      <a:satMod val="120000"/>
                    </a:schemeClr>
                  </a:solidFill>
                  <a:prstDash val="solid"/>
                </a:ln>
                <a:solidFill>
                  <a:srgbClr val="660066"/>
                </a:solidFill>
                <a:effectLst>
                  <a:reflection blurRad="12700" stA="28000" endPos="45000" dist="1000" dir="5400000" sy="-100000" algn="bl" rotWithShape="0"/>
                </a:effectLst>
              </a:rPr>
              <a:t>The Money Supply</a:t>
            </a:r>
            <a:endParaRPr lang="en-US" cap="all" dirty="0">
              <a:ln w="9000" cmpd="sng">
                <a:solidFill>
                  <a:schemeClr val="accent4">
                    <a:shade val="50000"/>
                    <a:satMod val="120000"/>
                  </a:schemeClr>
                </a:solidFill>
                <a:prstDash val="solid"/>
              </a:ln>
              <a:solidFill>
                <a:srgbClr val="660066"/>
              </a:solidFill>
              <a:effectLst>
                <a:reflection blurRad="12700" stA="28000" endPos="45000" dist="1000" dir="5400000" sy="-100000" algn="bl" rotWithShape="0"/>
              </a:effectLst>
            </a:endParaRPr>
          </a:p>
        </p:txBody>
      </p:sp>
      <p:sp>
        <p:nvSpPr>
          <p:cNvPr id="3" name="Content Placeholder 2"/>
          <p:cNvSpPr>
            <a:spLocks noGrp="1"/>
          </p:cNvSpPr>
          <p:nvPr>
            <p:ph idx="1"/>
          </p:nvPr>
        </p:nvSpPr>
        <p:spPr>
          <a:xfrm>
            <a:off x="1162049" y="1882588"/>
            <a:ext cx="7581901" cy="2308412"/>
          </a:xfrm>
          <a:solidFill>
            <a:schemeClr val="accent2">
              <a:lumMod val="20000"/>
              <a:lumOff val="80000"/>
            </a:schemeClr>
          </a:solidFill>
        </p:spPr>
        <p:txBody>
          <a:bodyPr>
            <a:normAutofit/>
          </a:bodyPr>
          <a:lstStyle/>
          <a:p>
            <a:r>
              <a:rPr lang="en-US" sz="4000" dirty="0" smtClean="0">
                <a:effectLst/>
              </a:rPr>
              <a:t>The</a:t>
            </a:r>
            <a:r>
              <a:rPr lang="en-US" sz="3600" dirty="0" smtClean="0">
                <a:effectLst/>
              </a:rPr>
              <a:t> supply of money is the number of units held by all public and private entities</a:t>
            </a:r>
          </a:p>
          <a:p>
            <a:endParaRPr lang="en-US" sz="3600"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7</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546D7A"/>
          </a:solidFill>
        </p:spPr>
        <p:txBody>
          <a:bodyPr>
            <a:normAutofit/>
          </a:bodyPr>
          <a:lstStyle/>
          <a:p>
            <a:r>
              <a:rPr lang="en-US" dirty="0" smtClean="0">
                <a:solidFill>
                  <a:schemeClr val="accent1"/>
                </a:solidFill>
                <a:effectLst/>
              </a:rPr>
              <a:t>Government</a:t>
            </a:r>
            <a:endParaRPr lang="en-US" dirty="0">
              <a:solidFill>
                <a:schemeClr val="accent1"/>
              </a:solidFill>
              <a:effectLst/>
            </a:endParaRPr>
          </a:p>
        </p:txBody>
      </p:sp>
      <p:sp>
        <p:nvSpPr>
          <p:cNvPr id="3" name="Content Placeholder 2"/>
          <p:cNvSpPr>
            <a:spLocks noGrp="1"/>
          </p:cNvSpPr>
          <p:nvPr>
            <p:ph idx="1"/>
          </p:nvPr>
        </p:nvSpPr>
        <p:spPr>
          <a:solidFill>
            <a:schemeClr val="tx1">
              <a:lumMod val="50000"/>
              <a:lumOff val="50000"/>
            </a:schemeClr>
          </a:solidFill>
        </p:spPr>
        <p:txBody>
          <a:bodyPr/>
          <a:lstStyle/>
          <a:p>
            <a:r>
              <a:rPr lang="en-US" sz="4000" dirty="0" smtClean="0">
                <a:effectLst/>
              </a:rPr>
              <a:t>Can’t </a:t>
            </a:r>
            <a:r>
              <a:rPr lang="en-US" sz="4000" dirty="0" smtClean="0">
                <a:ln w="19050">
                  <a:solidFill>
                    <a:schemeClr val="tx2">
                      <a:tint val="1000"/>
                    </a:schemeClr>
                  </a:solidFill>
                  <a:prstDash val="solid"/>
                </a:ln>
                <a:solidFill>
                  <a:schemeClr val="accent3"/>
                </a:solidFill>
                <a:effectLst/>
              </a:rPr>
              <a:t>create</a:t>
            </a:r>
            <a:r>
              <a:rPr lang="en-US" sz="4000" dirty="0" smtClean="0">
                <a:effectLst/>
              </a:rPr>
              <a:t> an independent money</a:t>
            </a:r>
          </a:p>
          <a:p>
            <a:r>
              <a:rPr lang="en-US" sz="4000" dirty="0" smtClean="0">
                <a:effectLst/>
              </a:rPr>
              <a:t>It </a:t>
            </a:r>
            <a:r>
              <a:rPr lang="en-US" sz="4000" dirty="0" smtClean="0">
                <a:ln w="900" cmpd="sng">
                  <a:solidFill>
                    <a:schemeClr val="accent1">
                      <a:satMod val="190000"/>
                      <a:alpha val="55000"/>
                    </a:schemeClr>
                  </a:solidFill>
                  <a:prstDash val="solid"/>
                </a:ln>
                <a:solidFill>
                  <a:schemeClr val="accent1">
                    <a:satMod val="200000"/>
                    <a:tint val="3000"/>
                  </a:schemeClr>
                </a:solidFill>
                <a:effectLst/>
              </a:rPr>
              <a:t>dilutes</a:t>
            </a:r>
            <a:r>
              <a:rPr lang="en-US" sz="4000" dirty="0" smtClean="0">
                <a:effectLst/>
              </a:rPr>
              <a:t> money</a:t>
            </a:r>
          </a:p>
          <a:p>
            <a:r>
              <a:rPr lang="en-US" sz="4000" dirty="0" smtClean="0">
                <a:effectLst/>
              </a:rPr>
              <a:t>It </a:t>
            </a:r>
            <a:r>
              <a:rPr lang="en-US" sz="400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rPr>
              <a:t>destroys</a:t>
            </a:r>
            <a:r>
              <a:rPr lang="en-US" sz="4000" dirty="0" smtClean="0">
                <a:effectLst/>
              </a:rPr>
              <a:t> money</a:t>
            </a:r>
          </a:p>
          <a:p>
            <a:endParaRPr lang="en-US" dirty="0" smtClean="0">
              <a:effectLst/>
            </a:endParaRPr>
          </a:p>
        </p:txBody>
      </p:sp>
      <p:sp>
        <p:nvSpPr>
          <p:cNvPr id="5" name="Slide Number Placeholder 4"/>
          <p:cNvSpPr>
            <a:spLocks noGrp="1"/>
          </p:cNvSpPr>
          <p:nvPr>
            <p:ph type="sldNum" sz="quarter" idx="12"/>
          </p:nvPr>
        </p:nvSpPr>
        <p:spPr/>
        <p:txBody>
          <a:bodyPr/>
          <a:lstStyle/>
          <a:p>
            <a:fld id="{7C24C435-4924-624B-8C2B-89D34FF4377F}" type="slidenum">
              <a:rPr lang="en-US" smtClean="0">
                <a:effectLst/>
              </a:rPr>
              <a:pPr/>
              <a:t>70</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txBody>
          <a:bodyPr/>
          <a:lstStyle/>
          <a:p>
            <a:r>
              <a:rPr lang="en-US" dirty="0" smtClean="0">
                <a:solidFill>
                  <a:schemeClr val="accent1">
                    <a:lumMod val="40000"/>
                    <a:lumOff val="60000"/>
                  </a:schemeClr>
                </a:solidFill>
                <a:effectLst/>
              </a:rPr>
              <a:t>Hence, some suggest that Government </a:t>
            </a:r>
            <a:r>
              <a:rPr lang="en-US" sz="4800" dirty="0" smtClean="0">
                <a:effectLst/>
              </a:rPr>
              <a:t>Should:</a:t>
            </a:r>
            <a:endParaRPr lang="en-US" sz="4800" dirty="0">
              <a:effectLst/>
            </a:endParaRPr>
          </a:p>
        </p:txBody>
      </p:sp>
      <p:sp>
        <p:nvSpPr>
          <p:cNvPr id="3" name="Content Placeholder 2"/>
          <p:cNvSpPr>
            <a:spLocks noGrp="1"/>
          </p:cNvSpPr>
          <p:nvPr>
            <p:ph idx="1"/>
          </p:nvPr>
        </p:nvSpPr>
        <p:spPr>
          <a:xfrm>
            <a:off x="779462" y="1882588"/>
            <a:ext cx="8135938" cy="3953436"/>
          </a:xfrm>
        </p:spPr>
        <p:txBody>
          <a:bodyPr>
            <a:normAutofit/>
          </a:bodyPr>
          <a:lstStyle/>
          <a:p>
            <a:r>
              <a:rPr lang="en-US" sz="4400" dirty="0" smtClean="0">
                <a:solidFill>
                  <a:schemeClr val="accent2">
                    <a:lumMod val="20000"/>
                    <a:lumOff val="80000"/>
                  </a:schemeClr>
                </a:solidFill>
                <a:effectLst/>
              </a:rPr>
              <a:t>Remove politics from money</a:t>
            </a:r>
          </a:p>
          <a:p>
            <a:r>
              <a:rPr lang="en-US" sz="4400" dirty="0" smtClean="0">
                <a:solidFill>
                  <a:schemeClr val="accent2">
                    <a:lumMod val="20000"/>
                    <a:lumOff val="80000"/>
                  </a:schemeClr>
                </a:solidFill>
                <a:effectLst/>
              </a:rPr>
              <a:t>Honor customary money</a:t>
            </a:r>
          </a:p>
          <a:p>
            <a:r>
              <a:rPr lang="en-US" sz="4400" dirty="0" smtClean="0">
                <a:solidFill>
                  <a:schemeClr val="accent2">
                    <a:lumMod val="20000"/>
                    <a:lumOff val="80000"/>
                  </a:schemeClr>
                </a:solidFill>
                <a:effectLst/>
              </a:rPr>
              <a:t>Confirm the </a:t>
            </a:r>
            <a:r>
              <a:rPr lang="en-US" sz="4400" dirty="0" smtClean="0">
                <a:ln w="24500" cmpd="dbl">
                  <a:solidFill>
                    <a:schemeClr val="accent2">
                      <a:shade val="85000"/>
                      <a:satMod val="155000"/>
                    </a:schemeClr>
                  </a:solidFill>
                  <a:prstDash val="solid"/>
                  <a:miter lim="800000"/>
                </a:ln>
                <a:solidFill>
                  <a:schemeClr val="accent2">
                    <a:lumMod val="20000"/>
                    <a:lumOff val="80000"/>
                  </a:schemeClr>
                </a:solidFill>
                <a:effectLst/>
              </a:rPr>
              <a:t>gold</a:t>
            </a:r>
            <a:r>
              <a:rPr lang="en-US" sz="4400" dirty="0" smtClean="0">
                <a:solidFill>
                  <a:schemeClr val="accent2">
                    <a:lumMod val="20000"/>
                    <a:lumOff val="80000"/>
                  </a:schemeClr>
                </a:solidFill>
                <a:effectLst/>
              </a:rPr>
              <a:t> link to money</a:t>
            </a:r>
          </a:p>
          <a:p>
            <a:endParaRPr lang="en-US" sz="2800" dirty="0">
              <a:effectLst/>
            </a:endParaRPr>
          </a:p>
        </p:txBody>
      </p:sp>
      <p:sp>
        <p:nvSpPr>
          <p:cNvPr id="5" name="Slide Number Placeholder 4"/>
          <p:cNvSpPr>
            <a:spLocks noGrp="1"/>
          </p:cNvSpPr>
          <p:nvPr>
            <p:ph type="sldNum" sz="quarter" idx="12"/>
          </p:nvPr>
        </p:nvSpPr>
        <p:spPr/>
        <p:txBody>
          <a:bodyPr/>
          <a:lstStyle/>
          <a:p>
            <a:fld id="{7C24C435-4924-624B-8C2B-89D34FF4377F}" type="slidenum">
              <a:rPr lang="en-US" smtClean="0">
                <a:effectLst/>
              </a:rPr>
              <a:pPr/>
              <a:t>71</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0"/>
            <a:ext cx="8229600" cy="3276600"/>
          </a:xfrm>
          <a:solidFill>
            <a:schemeClr val="accent5">
              <a:lumMod val="60000"/>
              <a:lumOff val="40000"/>
            </a:schemeClr>
          </a:solidFill>
        </p:spPr>
        <p:txBody>
          <a:bodyPr>
            <a:normAutofit fontScale="90000"/>
          </a:bodyPr>
          <a:lstStyle/>
          <a:p>
            <a:r>
              <a:rPr lang="en-US" sz="4889" dirty="0" smtClean="0">
                <a:effectLst/>
              </a:rPr>
              <a:t>Usage of the term </a:t>
            </a:r>
            <a:r>
              <a:rPr lang="en-US" sz="4889" i="1" cap="all" dirty="0" smtClean="0">
                <a:ln w="9000" cmpd="sng">
                  <a:solidFill>
                    <a:srgbClr val="FF6600"/>
                  </a:solidFill>
                  <a:prstDash val="solid"/>
                </a:ln>
                <a:solidFill>
                  <a:schemeClr val="tx1">
                    <a:lumMod val="75000"/>
                    <a:lumOff val="25000"/>
                  </a:schemeClr>
                </a:solidFill>
                <a:effectLst>
                  <a:reflection blurRad="12700" stA="28000" endPos="45000" dist="1000" dir="5400000" sy="-100000" algn="bl" rotWithShape="0"/>
                </a:effectLst>
              </a:rPr>
              <a:t>Price Level </a:t>
            </a:r>
            <a:r>
              <a:rPr lang="en-US" sz="4889" dirty="0" smtClean="0">
                <a:effectLst/>
              </a:rPr>
              <a:t>fails to convey distortions in price inflation from </a:t>
            </a:r>
            <a:r>
              <a:rPr lang="en-US" sz="4889" dirty="0" smtClean="0">
                <a:ln w="24500" cmpd="dbl">
                  <a:solidFill>
                    <a:schemeClr val="accent2">
                      <a:shade val="85000"/>
                      <a:satMod val="155000"/>
                    </a:schemeClr>
                  </a:solidFill>
                  <a:prstDash val="solid"/>
                  <a:miter lim="800000"/>
                </a:ln>
                <a:solidFill>
                  <a:schemeClr val="accent2">
                    <a:lumMod val="50000"/>
                  </a:schemeClr>
                </a:solidFill>
                <a:effectLst/>
              </a:rPr>
              <a:t>infusions</a:t>
            </a:r>
            <a:r>
              <a:rPr lang="en-US" sz="4889" dirty="0" smtClean="0">
                <a:effectLst/>
              </a:rPr>
              <a:t> of money (money dilution)</a:t>
            </a:r>
            <a:r>
              <a:rPr lang="en-US" dirty="0" smtClean="0">
                <a:effectLst/>
              </a:rPr>
              <a:t/>
            </a:r>
            <a:br>
              <a:rPr lang="en-US" dirty="0" smtClean="0">
                <a:effectLst/>
              </a:rPr>
            </a:br>
            <a:endParaRPr lang="en-US" dirty="0">
              <a:effectLst/>
            </a:endParaRPr>
          </a:p>
        </p:txBody>
      </p:sp>
      <p:sp>
        <p:nvSpPr>
          <p:cNvPr id="3" name="Content Placeholder 2"/>
          <p:cNvSpPr>
            <a:spLocks noGrp="1"/>
          </p:cNvSpPr>
          <p:nvPr>
            <p:ph idx="1"/>
          </p:nvPr>
        </p:nvSpPr>
        <p:spPr>
          <a:xfrm>
            <a:off x="457200" y="5486400"/>
            <a:ext cx="8229600" cy="639763"/>
          </a:xfrm>
        </p:spPr>
        <p:txBody>
          <a:bodyPr>
            <a:normAutofit/>
          </a:bodyPr>
          <a:lstStyle/>
          <a:p>
            <a:endParaRPr lang="en-US" sz="2800" dirty="0">
              <a:effectLst/>
            </a:endParaRPr>
          </a:p>
        </p:txBody>
      </p:sp>
      <p:sp>
        <p:nvSpPr>
          <p:cNvPr id="5" name="Slide Number Placeholder 4"/>
          <p:cNvSpPr>
            <a:spLocks noGrp="1"/>
          </p:cNvSpPr>
          <p:nvPr>
            <p:ph type="sldNum" sz="quarter" idx="12"/>
          </p:nvPr>
        </p:nvSpPr>
        <p:spPr/>
        <p:txBody>
          <a:bodyPr/>
          <a:lstStyle/>
          <a:p>
            <a:fld id="{7C24C435-4924-624B-8C2B-89D34FF4377F}" type="slidenum">
              <a:rPr lang="en-US" smtClean="0">
                <a:effectLst/>
              </a:rPr>
              <a:pPr/>
              <a:t>72</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a:solidFill>
            <a:schemeClr val="accent3">
              <a:lumMod val="40000"/>
              <a:lumOff val="60000"/>
            </a:schemeClr>
          </a:solidFill>
        </p:spPr>
        <p:txBody>
          <a:bodyPr>
            <a:noAutofit/>
          </a:bodyPr>
          <a:lstStyle/>
          <a:p>
            <a:r>
              <a:rPr lang="en-US" sz="3600" dirty="0" smtClean="0">
                <a:effectLst/>
              </a:rPr>
              <a:t>Prices rise unevenly for different people</a:t>
            </a:r>
          </a:p>
          <a:p>
            <a:r>
              <a:rPr lang="en-US" sz="3600" dirty="0" smtClean="0">
                <a:effectLst/>
              </a:rPr>
              <a:t>Prices rise unevenly geographically</a:t>
            </a:r>
          </a:p>
          <a:p>
            <a:r>
              <a:rPr lang="en-US" sz="3600" dirty="0" smtClean="0">
                <a:effectLst/>
              </a:rPr>
              <a:t>Prices rise unevenly in the structure of production</a:t>
            </a:r>
          </a:p>
          <a:p>
            <a:endParaRPr lang="en-US" sz="3600"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73</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a:xfrm>
            <a:off x="779462" y="1882588"/>
            <a:ext cx="7581901" cy="1698812"/>
          </a:xfrm>
          <a:solidFill>
            <a:srgbClr val="61898A"/>
          </a:solidFill>
        </p:spPr>
        <p:txBody>
          <a:bodyPr>
            <a:normAutofit/>
          </a:bodyPr>
          <a:lstStyle/>
          <a:p>
            <a:pPr>
              <a:buClr>
                <a:schemeClr val="accent2"/>
              </a:buClr>
            </a:pPr>
            <a:r>
              <a:rPr lang="en-US" sz="4000" cap="all" dirty="0" smtClean="0">
                <a:ln w="9000" cmpd="sng">
                  <a:solidFill>
                    <a:schemeClr val="accent4">
                      <a:shade val="50000"/>
                      <a:satMod val="120000"/>
                    </a:schemeClr>
                  </a:solidFill>
                  <a:prstDash val="solid"/>
                </a:ln>
                <a:solidFill>
                  <a:schemeClr val="accent2">
                    <a:lumMod val="20000"/>
                    <a:lumOff val="80000"/>
                  </a:schemeClr>
                </a:solidFill>
                <a:effectLst>
                  <a:reflection blurRad="12700" stA="28000" endPos="45000" dist="1000" dir="5400000" sy="-100000" algn="bl" rotWithShape="0"/>
                </a:effectLst>
              </a:rPr>
              <a:t>Disinvestments</a:t>
            </a:r>
            <a:r>
              <a:rPr lang="en-US" sz="4000" dirty="0" smtClean="0">
                <a:effectLst/>
              </a:rPr>
              <a:t> and financial excesses result</a:t>
            </a:r>
          </a:p>
          <a:p>
            <a:endParaRPr lang="en-US" sz="4000" dirty="0">
              <a:solidFill>
                <a:srgbClr val="CCB400"/>
              </a:solidFill>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74</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Autofit/>
          </a:bodyPr>
          <a:lstStyle/>
          <a:p>
            <a:r>
              <a:rPr lang="en-US" sz="4400" dirty="0" smtClean="0">
                <a:effectLst/>
              </a:rPr>
              <a:t>Unfairness from money dilution:    Some lose         Some benefit</a:t>
            </a:r>
            <a:endParaRPr lang="en-US" sz="4400" dirty="0">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46379584"/>
              </p:ext>
            </p:extLst>
          </p:nvPr>
        </p:nvGraphicFramePr>
        <p:xfrm>
          <a:off x="779463" y="1882775"/>
          <a:ext cx="7581900" cy="3952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p:cNvSpPr>
            <a:spLocks noGrp="1"/>
          </p:cNvSpPr>
          <p:nvPr>
            <p:ph type="sldNum" sz="quarter" idx="12"/>
          </p:nvPr>
        </p:nvSpPr>
        <p:spPr/>
        <p:txBody>
          <a:bodyPr/>
          <a:lstStyle/>
          <a:p>
            <a:fld id="{7C24C435-4924-624B-8C2B-89D34FF4377F}" type="slidenum">
              <a:rPr lang="en-US" smtClean="0">
                <a:effectLst/>
              </a:rPr>
              <a:pPr/>
              <a:t>75</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774461400"/>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114153005"/>
              </p:ext>
            </p:extLst>
          </p:nvPr>
        </p:nvGraphicFramePr>
        <p:xfrm>
          <a:off x="457200" y="1722437"/>
          <a:ext cx="8229600" cy="452596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7" name="Slide Number Placeholder 6"/>
          <p:cNvSpPr>
            <a:spLocks noGrp="1"/>
          </p:cNvSpPr>
          <p:nvPr>
            <p:ph type="sldNum" sz="quarter" idx="12"/>
          </p:nvPr>
        </p:nvSpPr>
        <p:spPr/>
        <p:txBody>
          <a:bodyPr/>
          <a:lstStyle/>
          <a:p>
            <a:fld id="{7C24C435-4924-624B-8C2B-89D34FF4377F}" type="slidenum">
              <a:rPr lang="en-US" smtClean="0">
                <a:effectLst/>
              </a:rPr>
              <a:pPr/>
              <a:t>76</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543814310"/>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1684848954"/>
              </p:ext>
            </p:extLst>
          </p:nvPr>
        </p:nvGraphicFramePr>
        <p:xfrm>
          <a:off x="779463" y="1882775"/>
          <a:ext cx="7581900" cy="395287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7" name="Slide Number Placeholder 6"/>
          <p:cNvSpPr>
            <a:spLocks noGrp="1"/>
          </p:cNvSpPr>
          <p:nvPr>
            <p:ph type="sldNum" sz="quarter" idx="12"/>
          </p:nvPr>
        </p:nvSpPr>
        <p:spPr/>
        <p:txBody>
          <a:bodyPr/>
          <a:lstStyle/>
          <a:p>
            <a:fld id="{7C24C435-4924-624B-8C2B-89D34FF4377F}" type="slidenum">
              <a:rPr lang="en-US" smtClean="0">
                <a:effectLst/>
              </a:rPr>
              <a:pPr/>
              <a:t>77</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Distortions in Production</a:t>
            </a:r>
            <a:endParaRPr lang="en-US" dirty="0">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15483992"/>
              </p:ext>
            </p:extLst>
          </p:nvPr>
        </p:nvGraphicFramePr>
        <p:xfrm>
          <a:off x="779463" y="1882775"/>
          <a:ext cx="7581900" cy="3952875"/>
        </p:xfrm>
        <a:graphic>
          <a:graphicData uri="http://schemas.openxmlformats.org/drawingml/2006/chart">
            <c:chart xmlns:c="http://schemas.openxmlformats.org/drawingml/2006/chart" xmlns:r="http://schemas.openxmlformats.org/officeDocument/2006/relationships" r:id="rId3"/>
          </a:graphicData>
        </a:graphic>
      </p:graphicFrame>
      <p:sp>
        <p:nvSpPr>
          <p:cNvPr id="6" name="Slide Number Placeholder 5"/>
          <p:cNvSpPr>
            <a:spLocks noGrp="1"/>
          </p:cNvSpPr>
          <p:nvPr>
            <p:ph type="sldNum" sz="quarter" idx="12"/>
          </p:nvPr>
        </p:nvSpPr>
        <p:spPr/>
        <p:txBody>
          <a:bodyPr/>
          <a:lstStyle/>
          <a:p>
            <a:fld id="{7C24C435-4924-624B-8C2B-89D34FF4377F}" type="slidenum">
              <a:rPr lang="en-US" smtClean="0">
                <a:effectLst/>
              </a:rPr>
              <a:pPr/>
              <a:t>78</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20000"/>
                    <a:lumOff val="80000"/>
                  </a:schemeClr>
                </a:solidFill>
                <a:effectLst/>
              </a:rPr>
              <a:t>What is our money?</a:t>
            </a:r>
            <a:endParaRPr lang="en-US" dirty="0">
              <a:solidFill>
                <a:schemeClr val="accent2">
                  <a:lumMod val="20000"/>
                  <a:lumOff val="80000"/>
                </a:schemeClr>
              </a:solidFill>
              <a:effectLst/>
            </a:endParaRPr>
          </a:p>
        </p:txBody>
      </p:sp>
      <p:sp>
        <p:nvSpPr>
          <p:cNvPr id="3" name="Content Placeholder 2"/>
          <p:cNvSpPr>
            <a:spLocks noGrp="1"/>
          </p:cNvSpPr>
          <p:nvPr>
            <p:ph idx="1"/>
          </p:nvPr>
        </p:nvSpPr>
        <p:spPr>
          <a:solidFill>
            <a:schemeClr val="accent1">
              <a:lumMod val="60000"/>
              <a:lumOff val="40000"/>
            </a:schemeClr>
          </a:solidFill>
        </p:spPr>
        <p:txBody>
          <a:bodyPr>
            <a:normAutofit/>
          </a:bodyPr>
          <a:lstStyle/>
          <a:p>
            <a:r>
              <a:rPr lang="en-US" sz="4000" dirty="0" smtClean="0">
                <a:effectLst/>
              </a:rPr>
              <a:t>Our money is fiat money</a:t>
            </a:r>
          </a:p>
          <a:p>
            <a:r>
              <a:rPr lang="en-US" sz="4000" dirty="0" smtClean="0">
                <a:effectLst/>
              </a:rPr>
              <a:t>Fiat money is Standard money  with no exchange guarantee.</a:t>
            </a:r>
          </a:p>
        </p:txBody>
      </p:sp>
      <p:sp>
        <p:nvSpPr>
          <p:cNvPr id="5" name="Slide Number Placeholder 4"/>
          <p:cNvSpPr>
            <a:spLocks noGrp="1"/>
          </p:cNvSpPr>
          <p:nvPr>
            <p:ph type="sldNum" sz="quarter" idx="12"/>
          </p:nvPr>
        </p:nvSpPr>
        <p:spPr/>
        <p:txBody>
          <a:bodyPr/>
          <a:lstStyle/>
          <a:p>
            <a:fld id="{7C24C435-4924-624B-8C2B-89D34FF4377F}" type="slidenum">
              <a:rPr lang="en-US" smtClean="0">
                <a:effectLst/>
              </a:rPr>
              <a:pPr/>
              <a:t>79</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1416423"/>
          </a:xfrm>
        </p:spPr>
        <p:txBody>
          <a:bodyPr/>
          <a:lstStyle/>
          <a:p>
            <a:r>
              <a:rPr lang="en-US"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rPr>
              <a:t>Monetary Base </a:t>
            </a:r>
            <a:endParaRPr lang="en-US"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endParaRPr>
          </a:p>
        </p:txBody>
      </p:sp>
      <p:sp>
        <p:nvSpPr>
          <p:cNvPr id="3" name="Content Placeholder 2"/>
          <p:cNvSpPr>
            <a:spLocks noGrp="1"/>
          </p:cNvSpPr>
          <p:nvPr>
            <p:ph idx="1"/>
          </p:nvPr>
        </p:nvSpPr>
        <p:spPr>
          <a:xfrm>
            <a:off x="457200" y="1676400"/>
            <a:ext cx="8229600" cy="4679950"/>
          </a:xfrm>
          <a:solidFill>
            <a:schemeClr val="accent1">
              <a:lumMod val="20000"/>
              <a:lumOff val="80000"/>
            </a:schemeClr>
          </a:solidFill>
        </p:spPr>
        <p:txBody>
          <a:bodyPr>
            <a:noAutofit/>
          </a:bodyPr>
          <a:lstStyle/>
          <a:p>
            <a:r>
              <a:rPr lang="en-US" sz="3600" dirty="0" smtClean="0">
                <a:effectLst/>
              </a:rPr>
              <a:t>Currency plus bank reserves.</a:t>
            </a:r>
          </a:p>
          <a:p>
            <a:r>
              <a:rPr lang="en-US" sz="3600" dirty="0" smtClean="0">
                <a:effectLst/>
              </a:rPr>
              <a:t>High powered money or base money was $1.2 Trillion in currency + $2.9 Trillion in bank reserves in 2015.</a:t>
            </a:r>
          </a:p>
          <a:p>
            <a:r>
              <a:rPr lang="en-US" sz="3600" dirty="0" smtClean="0">
                <a:effectLst/>
              </a:rPr>
              <a:t>The Fed has increased reserves dramatically since 2006 when they were .1 </a:t>
            </a:r>
            <a:r>
              <a:rPr lang="en-US" sz="3600" dirty="0" err="1" smtClean="0">
                <a:effectLst/>
              </a:rPr>
              <a:t>Trn</a:t>
            </a:r>
            <a:r>
              <a:rPr lang="en-US" sz="3600" dirty="0" smtClean="0">
                <a:effectLst/>
              </a:rPr>
              <a:t>.</a:t>
            </a:r>
          </a:p>
        </p:txBody>
      </p:sp>
      <p:sp>
        <p:nvSpPr>
          <p:cNvPr id="5" name="Slide Number Placeholder 4"/>
          <p:cNvSpPr>
            <a:spLocks noGrp="1"/>
          </p:cNvSpPr>
          <p:nvPr>
            <p:ph type="sldNum" sz="quarter" idx="12"/>
          </p:nvPr>
        </p:nvSpPr>
        <p:spPr/>
        <p:txBody>
          <a:bodyPr/>
          <a:lstStyle/>
          <a:p>
            <a:fld id="{7C24C435-4924-624B-8C2B-89D34FF4377F}" type="slidenum">
              <a:rPr lang="en-US" smtClean="0">
                <a:effectLst/>
              </a:rPr>
              <a:pPr/>
              <a:t>8</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20000"/>
                    <a:lumOff val="80000"/>
                  </a:schemeClr>
                </a:solidFill>
                <a:effectLst/>
              </a:rPr>
              <a:t>Fiat Money</a:t>
            </a:r>
            <a:endParaRPr lang="en-US" dirty="0">
              <a:solidFill>
                <a:schemeClr val="accent2">
                  <a:lumMod val="20000"/>
                  <a:lumOff val="80000"/>
                </a:schemeClr>
              </a:solidFill>
              <a:effectLst/>
            </a:endParaRPr>
          </a:p>
        </p:txBody>
      </p:sp>
      <p:sp>
        <p:nvSpPr>
          <p:cNvPr id="3" name="Content Placeholder 2"/>
          <p:cNvSpPr>
            <a:spLocks noGrp="1"/>
          </p:cNvSpPr>
          <p:nvPr>
            <p:ph idx="1"/>
          </p:nvPr>
        </p:nvSpPr>
        <p:spPr/>
        <p:txBody>
          <a:bodyPr>
            <a:noAutofit/>
          </a:bodyPr>
          <a:lstStyle/>
          <a:p>
            <a:r>
              <a:rPr lang="en-US" sz="3600" dirty="0" smtClean="0">
                <a:solidFill>
                  <a:srgbClr val="EFAB16"/>
                </a:solidFill>
                <a:effectLst/>
              </a:rPr>
              <a:t>Having no non-monetary commodity value fiat money floats against other measures of value and is subject to panic bouts of rejection.</a:t>
            </a:r>
          </a:p>
          <a:p>
            <a:r>
              <a:rPr lang="en-US" sz="3600" dirty="0" smtClean="0">
                <a:solidFill>
                  <a:srgbClr val="EFAB16"/>
                </a:solidFill>
                <a:effectLst/>
              </a:rPr>
              <a:t>Historically fiat currencies faced rejection usually as the addictive process of dilution accelerated. </a:t>
            </a:r>
          </a:p>
          <a:p>
            <a:endParaRPr lang="en-US" sz="3600" dirty="0">
              <a:solidFill>
                <a:srgbClr val="EFAB16"/>
              </a:solidFill>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80</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2" y="304800"/>
            <a:ext cx="7581901" cy="3124200"/>
          </a:xfrm>
          <a:solidFill>
            <a:schemeClr val="accent1">
              <a:lumMod val="60000"/>
              <a:lumOff val="40000"/>
            </a:schemeClr>
          </a:solidFill>
        </p:spPr>
        <p:txBody>
          <a:bodyPr/>
          <a:lstStyle/>
          <a:p>
            <a:r>
              <a:rPr lang="en-US" dirty="0" smtClean="0">
                <a:effectLst/>
              </a:rPr>
              <a:t>Fiat Money: </a:t>
            </a:r>
            <a:r>
              <a:rPr lang="en-US" dirty="0" smtClean="0">
                <a:solidFill>
                  <a:schemeClr val="tx2">
                    <a:lumMod val="75000"/>
                  </a:schemeClr>
                </a:solidFill>
                <a:effectLst/>
              </a:rPr>
              <a:t>Are legal tender laws adequate backing?</a:t>
            </a:r>
            <a:endParaRPr lang="en-US" dirty="0">
              <a:solidFill>
                <a:schemeClr val="tx2">
                  <a:lumMod val="75000"/>
                </a:schemeClr>
              </a:solidFill>
              <a:effectLst/>
            </a:endParaRPr>
          </a:p>
        </p:txBody>
      </p:sp>
      <p:sp>
        <p:nvSpPr>
          <p:cNvPr id="3" name="Content Placeholder 2"/>
          <p:cNvSpPr>
            <a:spLocks noGrp="1"/>
          </p:cNvSpPr>
          <p:nvPr>
            <p:ph idx="1"/>
          </p:nvPr>
        </p:nvSpPr>
        <p:spPr>
          <a:xfrm>
            <a:off x="779462" y="4876799"/>
            <a:ext cx="7581901" cy="1844675"/>
          </a:xfrm>
        </p:spPr>
        <p:txBody>
          <a:bodyPr/>
          <a:lstStyle/>
          <a:p>
            <a:endParaRPr lang="en-US" dirty="0">
              <a:effectLst/>
            </a:endParaRPr>
          </a:p>
        </p:txBody>
      </p:sp>
      <p:sp>
        <p:nvSpPr>
          <p:cNvPr id="5" name="Slide Number Placeholder 4"/>
          <p:cNvSpPr>
            <a:spLocks noGrp="1"/>
          </p:cNvSpPr>
          <p:nvPr>
            <p:ph type="sldNum" sz="quarter" idx="12"/>
          </p:nvPr>
        </p:nvSpPr>
        <p:spPr/>
        <p:txBody>
          <a:bodyPr/>
          <a:lstStyle/>
          <a:p>
            <a:fld id="{7C24C435-4924-624B-8C2B-89D34FF4377F}" type="slidenum">
              <a:rPr lang="en-US" smtClean="0">
                <a:effectLst/>
              </a:rPr>
              <a:pPr/>
              <a:t>81</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p:txBody>
          <a:bodyPr/>
          <a:lstStyle/>
          <a:p>
            <a:endParaRPr lang="en-US"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82</a:t>
            </a:fld>
            <a:endParaRPr lang="en-US" dirty="0">
              <a:effectLst/>
            </a:endParaRPr>
          </a:p>
        </p:txBody>
      </p:sp>
      <p:sp>
        <p:nvSpPr>
          <p:cNvPr id="5" name="Rectangle 4"/>
          <p:cNvSpPr/>
          <p:nvPr/>
        </p:nvSpPr>
        <p:spPr>
          <a:xfrm>
            <a:off x="381000" y="495482"/>
            <a:ext cx="8132763" cy="6247864"/>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sz="4000" dirty="0" smtClean="0">
                <a:solidFill>
                  <a:schemeClr val="bg1"/>
                </a:solidFill>
              </a:rPr>
              <a:t>Even legal tender laws don’t guarantee exchange value.</a:t>
            </a:r>
          </a:p>
          <a:p>
            <a:r>
              <a:rPr lang="en-US" sz="4000" dirty="0" smtClean="0"/>
              <a:t> </a:t>
            </a:r>
          </a:p>
          <a:p>
            <a:r>
              <a:rPr lang="en-US" sz="4000" b="1" dirty="0" smtClean="0">
                <a:ln w="24500" cmpd="dbl">
                  <a:solidFill>
                    <a:schemeClr val="accent2">
                      <a:shade val="85000"/>
                      <a:satMod val="155000"/>
                    </a:schemeClr>
                  </a:solidFill>
                  <a:prstDash val="solid"/>
                  <a:miter lim="800000"/>
                </a:ln>
                <a:solidFill>
                  <a:schemeClr val="accent2">
                    <a:lumMod val="20000"/>
                    <a:lumOff val="80000"/>
                  </a:schemeClr>
                </a:solidFill>
              </a:rPr>
              <a:t>Adjustable rate mortgages and price</a:t>
            </a:r>
          </a:p>
          <a:p>
            <a:r>
              <a:rPr lang="en-US" sz="4000" b="1" dirty="0" smtClean="0">
                <a:ln w="24500" cmpd="dbl">
                  <a:solidFill>
                    <a:schemeClr val="accent2">
                      <a:shade val="85000"/>
                      <a:satMod val="155000"/>
                    </a:schemeClr>
                  </a:solidFill>
                  <a:prstDash val="solid"/>
                  <a:miter lim="800000"/>
                </a:ln>
                <a:solidFill>
                  <a:schemeClr val="accent2">
                    <a:lumMod val="20000"/>
                    <a:lumOff val="80000"/>
                  </a:schemeClr>
                </a:solidFill>
              </a:rPr>
              <a:t>premiums in interest rates demonstrate this.</a:t>
            </a:r>
          </a:p>
          <a:p>
            <a:endParaRPr lang="en-US" sz="4000" b="1" dirty="0" smtClean="0">
              <a:ln w="24500" cmpd="dbl">
                <a:solidFill>
                  <a:schemeClr val="accent2">
                    <a:shade val="85000"/>
                    <a:satMod val="155000"/>
                  </a:schemeClr>
                </a:solidFill>
                <a:prstDash val="solid"/>
                <a:miter lim="800000"/>
              </a:ln>
              <a:solidFill>
                <a:schemeClr val="accent2">
                  <a:lumMod val="20000"/>
                  <a:lumOff val="80000"/>
                </a:schemeClr>
              </a:solidFill>
            </a:endParaRPr>
          </a:p>
          <a:p>
            <a:r>
              <a:rPr lang="en-US" sz="4000" b="1" dirty="0" smtClean="0">
                <a:ln w="24500" cmpd="dbl">
                  <a:solidFill>
                    <a:schemeClr val="accent2">
                      <a:shade val="85000"/>
                      <a:satMod val="155000"/>
                    </a:schemeClr>
                  </a:solidFill>
                  <a:prstDash val="solid"/>
                  <a:miter lim="800000"/>
                </a:ln>
                <a:solidFill>
                  <a:schemeClr val="accent2">
                    <a:lumMod val="20000"/>
                    <a:lumOff val="80000"/>
                  </a:schemeClr>
                </a:solidFill>
              </a:rPr>
              <a:t>Contracts in dollars do allow some guarantee of value, but are subject to indexing if the lender so desires.</a:t>
            </a:r>
            <a:endParaRPr lang="en-US" sz="4000" b="1" dirty="0">
              <a:ln w="24500" cmpd="dbl">
                <a:solidFill>
                  <a:schemeClr val="accent2">
                    <a:shade val="85000"/>
                    <a:satMod val="155000"/>
                  </a:schemeClr>
                </a:solidFill>
                <a:prstDash val="solid"/>
                <a:miter lim="800000"/>
              </a:ln>
              <a:solidFill>
                <a:schemeClr val="accent2">
                  <a:lumMod val="20000"/>
                  <a:lumOff val="80000"/>
                </a:schemeClr>
              </a:solidFill>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2" y="138953"/>
            <a:ext cx="7581901" cy="5728447"/>
          </a:xfrm>
          <a:solidFill>
            <a:schemeClr val="accent2">
              <a:lumMod val="20000"/>
              <a:lumOff val="80000"/>
            </a:schemeClr>
          </a:solidFill>
        </p:spPr>
        <p:txBody>
          <a:bodyPr/>
          <a:lstStyle/>
          <a:p>
            <a:r>
              <a:rPr lang="en-US" dirty="0" smtClean="0">
                <a:effectLst/>
              </a:rPr>
              <a:t>How to </a:t>
            </a:r>
            <a:r>
              <a:rPr lang="en-US" i="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destroy</a:t>
            </a:r>
            <a:r>
              <a:rPr lang="en-US" dirty="0" smtClean="0">
                <a:effectLst/>
              </a:rPr>
              <a:t> civilization</a:t>
            </a:r>
            <a:endParaRPr lang="en-US" dirty="0">
              <a:effectLst/>
            </a:endParaRPr>
          </a:p>
        </p:txBody>
      </p:sp>
      <p:sp>
        <p:nvSpPr>
          <p:cNvPr id="3" name="Content Placeholder 2"/>
          <p:cNvSpPr>
            <a:spLocks noGrp="1"/>
          </p:cNvSpPr>
          <p:nvPr>
            <p:ph idx="1"/>
          </p:nvPr>
        </p:nvSpPr>
        <p:spPr>
          <a:xfrm>
            <a:off x="779462" y="2768039"/>
            <a:ext cx="7581901" cy="3953436"/>
          </a:xfrm>
        </p:spPr>
        <p:txBody>
          <a:bodyPr>
            <a:normAutofit/>
          </a:bodyPr>
          <a:lstStyle/>
          <a:p>
            <a:endParaRPr lang="en-US" dirty="0">
              <a:effectLst/>
            </a:endParaRPr>
          </a:p>
        </p:txBody>
      </p:sp>
      <p:sp>
        <p:nvSpPr>
          <p:cNvPr id="5" name="Slide Number Placeholder 4"/>
          <p:cNvSpPr>
            <a:spLocks noGrp="1"/>
          </p:cNvSpPr>
          <p:nvPr>
            <p:ph type="sldNum" sz="quarter" idx="12"/>
          </p:nvPr>
        </p:nvSpPr>
        <p:spPr/>
        <p:txBody>
          <a:bodyPr/>
          <a:lstStyle/>
          <a:p>
            <a:fld id="{7C24C435-4924-624B-8C2B-89D34FF4377F}" type="slidenum">
              <a:rPr lang="en-US" smtClean="0">
                <a:effectLst/>
              </a:rPr>
              <a:pPr/>
              <a:t>83</a:t>
            </a:fld>
            <a:endParaRPr lang="en-US" dirty="0">
              <a:effectLst/>
            </a:endParaRPr>
          </a:p>
        </p:txBody>
      </p:sp>
    </p:spTree>
  </p:cSld>
  <p:clrMapOvr>
    <a:masterClrMapping/>
  </p:clrMapOvr>
  <p:transition spd="med">
    <p:newsflash/>
    <p:sndAc>
      <p:stSnd>
        <p:snd r:embed="rId3" name="Slide Projector"/>
      </p:stSnd>
    </p:sndAc>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a:xfrm>
            <a:off x="779462" y="107577"/>
            <a:ext cx="7581901" cy="6613898"/>
          </a:xfrm>
          <a:solidFill>
            <a:srgbClr val="E4F2D3"/>
          </a:solidFill>
        </p:spPr>
        <p:txBody>
          <a:bodyPr>
            <a:noAutofit/>
          </a:bodyPr>
          <a:lstStyle/>
          <a:p>
            <a:r>
              <a:rPr lang="en-US" sz="3200" dirty="0" smtClean="0">
                <a:effectLst/>
              </a:rPr>
              <a:t>Disrupt the market and the price system by</a:t>
            </a:r>
          </a:p>
          <a:p>
            <a:r>
              <a:rPr lang="en-US" sz="3200" dirty="0" smtClean="0">
                <a:effectLst/>
              </a:rPr>
              <a:t>Causing crushing interventions and black markets by</a:t>
            </a:r>
          </a:p>
          <a:p>
            <a:r>
              <a:rPr lang="en-US" sz="3200" dirty="0" smtClean="0">
                <a:effectLst/>
              </a:rPr>
              <a:t>Hyperinflating the price system by</a:t>
            </a:r>
          </a:p>
          <a:p>
            <a:r>
              <a:rPr lang="en-US" sz="3200" dirty="0" smtClean="0">
                <a:effectLst/>
              </a:rPr>
              <a:t>Destroying the value of money by</a:t>
            </a:r>
          </a:p>
          <a:p>
            <a:r>
              <a:rPr lang="en-US" sz="3200" dirty="0" smtClean="0">
                <a:effectLst/>
              </a:rPr>
              <a:t>Diluting the amount of money units by</a:t>
            </a:r>
          </a:p>
          <a:p>
            <a:r>
              <a:rPr lang="en-US" sz="3200" dirty="0" smtClean="0">
                <a:effectLst/>
              </a:rPr>
              <a:t>Replacing barter based money with empty promise money by decree, (fiat money).</a:t>
            </a:r>
          </a:p>
          <a:p>
            <a:endParaRPr lang="en-US" sz="3200"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84</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Necessary  Interdependence</a:t>
            </a:r>
            <a:endParaRPr lang="en-US" dirty="0">
              <a:effectLs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19754026"/>
              </p:ext>
            </p:extLst>
          </p:nvPr>
        </p:nvGraphicFramePr>
        <p:xfrm>
          <a:off x="779463" y="1882775"/>
          <a:ext cx="7581900" cy="3952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p:cNvSpPr>
            <a:spLocks noGrp="1"/>
          </p:cNvSpPr>
          <p:nvPr>
            <p:ph type="sldNum" sz="quarter" idx="12"/>
          </p:nvPr>
        </p:nvSpPr>
        <p:spPr/>
        <p:txBody>
          <a:bodyPr/>
          <a:lstStyle/>
          <a:p>
            <a:fld id="{7C24C435-4924-624B-8C2B-89D34FF4377F}" type="slidenum">
              <a:rPr lang="en-US" smtClean="0">
                <a:effectLst/>
              </a:rPr>
              <a:pPr/>
              <a:t>85</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The definition of money again:</a:t>
            </a:r>
            <a:endParaRPr lang="en-US" dirty="0">
              <a:effectLst/>
            </a:endParaRPr>
          </a:p>
        </p:txBody>
      </p:sp>
      <p:sp>
        <p:nvSpPr>
          <p:cNvPr id="3" name="Content Placeholder 2"/>
          <p:cNvSpPr>
            <a:spLocks noGrp="1"/>
          </p:cNvSpPr>
          <p:nvPr>
            <p:ph idx="1"/>
          </p:nvPr>
        </p:nvSpPr>
        <p:spPr>
          <a:xfrm>
            <a:off x="779462" y="3200400"/>
            <a:ext cx="7581901" cy="2635624"/>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40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That medium of exchange or currency in which the array of prices is expressed for a market region.</a:t>
            </a:r>
            <a:endParaRPr lang="en-US" sz="40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endParaRPr>
          </a:p>
        </p:txBody>
      </p:sp>
      <p:sp>
        <p:nvSpPr>
          <p:cNvPr id="5" name="Slide Number Placeholder 4"/>
          <p:cNvSpPr>
            <a:spLocks noGrp="1"/>
          </p:cNvSpPr>
          <p:nvPr>
            <p:ph type="sldNum" sz="quarter" idx="12"/>
          </p:nvPr>
        </p:nvSpPr>
        <p:spPr/>
        <p:txBody>
          <a:bodyPr/>
          <a:lstStyle/>
          <a:p>
            <a:fld id="{7C24C435-4924-624B-8C2B-89D34FF4377F}" type="slidenum">
              <a:rPr lang="en-US" smtClean="0">
                <a:effectLst/>
              </a:rPr>
              <a:pPr/>
              <a:t>86</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5326" y="457200"/>
            <a:ext cx="8229600" cy="5334000"/>
          </a:xfrm>
          <a:solidFill>
            <a:schemeClr val="tx2"/>
          </a:solidFill>
        </p:spPr>
        <p:txBody>
          <a:bodyPr>
            <a:norm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r>
              <a:rPr lang="en-US" sz="6700" u="sng" spc="300" dirty="0" smtClean="0">
                <a:ln w="11430" cmpd="sng">
                  <a:solidFill>
                    <a:schemeClr val="accent1">
                      <a:tint val="10000"/>
                    </a:schemeClr>
                  </a:solidFill>
                  <a:prstDash val="solid"/>
                  <a:miter lim="800000"/>
                </a:ln>
                <a:solidFill>
                  <a:schemeClr val="accent2">
                    <a:lumMod val="60000"/>
                    <a:lumOff val="40000"/>
                  </a:schemeClr>
                </a:solidFill>
                <a:effectLst>
                  <a:glow rad="45500">
                    <a:schemeClr val="accent1">
                      <a:satMod val="220000"/>
                      <a:alpha val="35000"/>
                    </a:schemeClr>
                  </a:glow>
                </a:effectLst>
              </a:rPr>
              <a:t>Falsehood III</a:t>
            </a:r>
            <a:r>
              <a:rPr lang="en-US" u="sng"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a:r>
            <a:br>
              <a:rPr lang="en-US" u="sng"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br>
            <a:r>
              <a:rPr lang="en-US"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rPr>
              <a:t/>
            </a:r>
            <a:br>
              <a:rPr lang="en-US"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rPr>
            </a:br>
            <a:r>
              <a:rPr lang="en-US" dirty="0" smtClean="0">
                <a:ln>
                  <a:prstDash val="solid"/>
                </a:ln>
                <a:solidFill>
                  <a:srgbClr val="FF0000"/>
                </a:solidFill>
                <a:effectLst/>
              </a:rPr>
              <a:t>Price controls can save a currency collapse</a:t>
            </a:r>
            <a:br>
              <a:rPr lang="en-US" dirty="0" smtClean="0">
                <a:ln>
                  <a:prstDash val="solid"/>
                </a:ln>
                <a:solidFill>
                  <a:srgbClr val="FF0000"/>
                </a:solidFill>
                <a:effectLst/>
              </a:rPr>
            </a:br>
            <a:endParaRPr lang="en-US" dirty="0">
              <a:ln>
                <a:prstDash val="solid"/>
              </a:ln>
              <a:solidFill>
                <a:srgbClr val="FF0000"/>
              </a:solidFill>
              <a:effectLst/>
            </a:endParaRPr>
          </a:p>
        </p:txBody>
      </p:sp>
      <p:sp>
        <p:nvSpPr>
          <p:cNvPr id="5" name="Slide Number Placeholder 4"/>
          <p:cNvSpPr>
            <a:spLocks noGrp="1"/>
          </p:cNvSpPr>
          <p:nvPr>
            <p:ph type="sldNum" sz="quarter" idx="12"/>
          </p:nvPr>
        </p:nvSpPr>
        <p:spPr/>
        <p:txBody>
          <a:bodyPr/>
          <a:lstStyle/>
          <a:p>
            <a:fld id="{7C24C435-4924-624B-8C2B-89D34FF4377F}" type="slidenum">
              <a:rPr lang="en-US" smtClean="0">
                <a:effectLst/>
              </a:rPr>
              <a:pPr/>
              <a:t>87</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578223"/>
          </a:xfrm>
        </p:spPr>
        <p:txBody>
          <a:bodyPr/>
          <a:lstStyle/>
          <a:p>
            <a:endParaRPr lang="en-US" sz="2400" dirty="0">
              <a:effectLst/>
            </a:endParaRPr>
          </a:p>
        </p:txBody>
      </p:sp>
      <p:sp>
        <p:nvSpPr>
          <p:cNvPr id="3" name="Content Placeholder 2"/>
          <p:cNvSpPr>
            <a:spLocks noGrp="1"/>
          </p:cNvSpPr>
          <p:nvPr>
            <p:ph idx="1"/>
          </p:nvPr>
        </p:nvSpPr>
        <p:spPr>
          <a:xfrm>
            <a:off x="1219200" y="2668727"/>
            <a:ext cx="7581901" cy="2024270"/>
          </a:xfrm>
        </p:spPr>
        <p:txBody>
          <a:bodyPr>
            <a:noAutofit/>
          </a:bodyPr>
          <a:lstStyle/>
          <a:p>
            <a:endParaRPr lang="en-US"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z="2400" smtClean="0">
                <a:effectLst/>
              </a:rPr>
              <a:pPr/>
              <a:t>88</a:t>
            </a:fld>
            <a:endParaRPr lang="en-US" sz="2400" dirty="0">
              <a:effectLst/>
            </a:endParaRPr>
          </a:p>
        </p:txBody>
      </p:sp>
      <p:sp>
        <p:nvSpPr>
          <p:cNvPr id="5" name="Rectangle 4"/>
          <p:cNvSpPr/>
          <p:nvPr/>
        </p:nvSpPr>
        <p:spPr>
          <a:xfrm>
            <a:off x="304800" y="990597"/>
            <a:ext cx="8839200" cy="4524316"/>
          </a:xfrm>
          <a:prstGeom prst="rect">
            <a:avLst/>
          </a:prstGeom>
          <a:solidFill>
            <a:schemeClr val="accent2">
              <a:lumMod val="40000"/>
              <a:lumOff val="60000"/>
            </a:schemeClr>
          </a:solidFill>
        </p:spPr>
        <p:txBody>
          <a:bodyPr wrap="square">
            <a:spAutoFit/>
          </a:bodyPr>
          <a:lstStyle/>
          <a:p>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When price controls are imposed:</a:t>
            </a:r>
          </a:p>
          <a:p>
            <a:endParaRPr lang="en-US" sz="3600" dirty="0" smtClean="0"/>
          </a:p>
          <a:p>
            <a:r>
              <a:rPr lang="en-US" sz="3600" dirty="0" smtClean="0"/>
              <a:t>If forced to sell goods or services in exchange for a worthless currency,</a:t>
            </a:r>
          </a:p>
          <a:p>
            <a:r>
              <a:rPr lang="en-US" sz="3600" dirty="0" smtClean="0"/>
              <a:t>supplies of goods and services are held off the market or offered only for barter or for another currency.</a:t>
            </a:r>
          </a:p>
          <a:p>
            <a:endParaRPr lang="en-US" sz="3600" dirty="0" smtClean="0"/>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endParaRPr lang="en-US" sz="4000" dirty="0"/>
          </a:p>
        </p:txBody>
      </p:sp>
      <p:sp>
        <p:nvSpPr>
          <p:cNvPr id="4" name="Slide Number Placeholder 3"/>
          <p:cNvSpPr>
            <a:spLocks noGrp="1"/>
          </p:cNvSpPr>
          <p:nvPr>
            <p:ph type="sldNum" sz="quarter" idx="12"/>
          </p:nvPr>
        </p:nvSpPr>
        <p:spPr/>
        <p:txBody>
          <a:bodyPr/>
          <a:lstStyle/>
          <a:p>
            <a:fld id="{7C24C435-4924-624B-8C2B-89D34FF4377F}" type="slidenum">
              <a:rPr lang="en-US" smtClean="0"/>
              <a:pPr/>
              <a:t>89</a:t>
            </a:fld>
            <a:endParaRPr lang="en-US" dirty="0"/>
          </a:p>
        </p:txBody>
      </p:sp>
      <p:sp>
        <p:nvSpPr>
          <p:cNvPr id="5" name="Rectangle 4"/>
          <p:cNvSpPr/>
          <p:nvPr/>
        </p:nvSpPr>
        <p:spPr>
          <a:xfrm>
            <a:off x="533400" y="1920656"/>
            <a:ext cx="8382000" cy="4524315"/>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r>
              <a:rPr lang="en-US" sz="3600" dirty="0" smtClean="0"/>
              <a:t>This is why the penalty for merchants to refuse the price controlled fiat currency in, for example, Fifth Century ancient Rome, or Eighteenth Century France was raised to a capital offense.</a:t>
            </a:r>
          </a:p>
          <a:p>
            <a:pPr algn="ctr"/>
            <a:r>
              <a:rPr lang="en-US" sz="3600" dirty="0" smtClean="0"/>
              <a:t> </a:t>
            </a:r>
          </a:p>
          <a:p>
            <a:pPr algn="ctr"/>
            <a:r>
              <a:rPr lang="en-US" sz="3600" dirty="0" smtClean="0"/>
              <a:t>Even then executions were to no avail in saving the currency from collapse</a:t>
            </a:r>
            <a:endParaRPr lang="en-US" sz="3600" dirty="0"/>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Money Supply Narrowly defined:</a:t>
            </a:r>
            <a:endParaRPr lang="en-US" dirty="0">
              <a:effectLst/>
            </a:endParaRPr>
          </a:p>
        </p:txBody>
      </p:sp>
      <p:sp>
        <p:nvSpPr>
          <p:cNvPr id="3" name="Content Placeholder 2"/>
          <p:cNvSpPr>
            <a:spLocks noGrp="1"/>
          </p:cNvSpPr>
          <p:nvPr>
            <p:ph idx="1"/>
          </p:nvPr>
        </p:nvSpPr>
        <p:spPr>
          <a:xfrm>
            <a:off x="779462" y="1882588"/>
            <a:ext cx="7581901" cy="2841812"/>
          </a:xfrm>
          <a:solidFill>
            <a:schemeClr val="accent2">
              <a:lumMod val="40000"/>
              <a:lumOff val="60000"/>
            </a:schemeClr>
          </a:solidFill>
        </p:spPr>
        <p:txBody>
          <a:bodyPr>
            <a:normAutofit/>
          </a:bodyPr>
          <a:lstStyle/>
          <a:p>
            <a:r>
              <a:rPr lang="en-US" sz="4000" dirty="0" smtClean="0">
                <a:effectLst/>
              </a:rPr>
              <a:t>Currency plus bank demand or transactions deposits.</a:t>
            </a:r>
          </a:p>
          <a:p>
            <a:pPr>
              <a:buClr>
                <a:schemeClr val="accent4">
                  <a:lumMod val="50000"/>
                </a:schemeClr>
              </a:buClr>
            </a:pPr>
            <a:r>
              <a:rPr lang="en-US" sz="4000" dirty="0" smtClean="0">
                <a:effectLst/>
              </a:rPr>
              <a:t>(=</a:t>
            </a:r>
            <a:r>
              <a:rPr lang="en-US" sz="4000" dirty="0" smtClean="0">
                <a:solidFill>
                  <a:schemeClr val="accent5">
                    <a:lumMod val="75000"/>
                  </a:schemeClr>
                </a:solidFill>
                <a:effectLst/>
              </a:rPr>
              <a:t>M1</a:t>
            </a:r>
            <a:r>
              <a:rPr lang="en-US" sz="4000" dirty="0" smtClean="0">
                <a:effectLst/>
              </a:rPr>
              <a:t>)=$2.9 Trillion (2015)</a:t>
            </a:r>
          </a:p>
          <a:p>
            <a:pPr>
              <a:buClr>
                <a:schemeClr val="accent4">
                  <a:lumMod val="50000"/>
                </a:schemeClr>
              </a:buClr>
            </a:pPr>
            <a:endParaRPr lang="en-US" sz="4000" dirty="0" smtClean="0">
              <a:effectLst/>
            </a:endParaRPr>
          </a:p>
          <a:p>
            <a:endParaRPr lang="en-US" sz="4000" dirty="0" smtClean="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9</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
            <a:ext cx="8229600" cy="3733800"/>
          </a:xfrm>
        </p:spPr>
        <p:txBody>
          <a:bodyPr>
            <a:normAutofit/>
          </a:bodyPr>
          <a:lstStyle/>
          <a:p>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endParaRPr lang="en-US" sz="3200" dirty="0"/>
          </a:p>
        </p:txBody>
      </p:sp>
      <p:sp>
        <p:nvSpPr>
          <p:cNvPr id="3" name="Content Placeholder 2"/>
          <p:cNvSpPr>
            <a:spLocks noGrp="1"/>
          </p:cNvSpPr>
          <p:nvPr>
            <p:ph idx="1"/>
          </p:nvPr>
        </p:nvSpPr>
        <p:spPr>
          <a:xfrm>
            <a:off x="457200" y="0"/>
            <a:ext cx="8229600" cy="6172201"/>
          </a:xfrm>
        </p:spPr>
        <p:style>
          <a:lnRef idx="1">
            <a:schemeClr val="accent2"/>
          </a:lnRef>
          <a:fillRef idx="3">
            <a:schemeClr val="accent2"/>
          </a:fillRef>
          <a:effectRef idx="2">
            <a:schemeClr val="accent2"/>
          </a:effectRef>
          <a:fontRef idx="minor">
            <a:schemeClr val="lt1"/>
          </a:fontRef>
        </p:style>
        <p:txBody>
          <a:bodyPr>
            <a:noAutofit/>
          </a:bodyPr>
          <a:lstStyle/>
          <a:p>
            <a:r>
              <a:rPr lang="en-US" sz="3600" dirty="0" smtClean="0"/>
              <a:t>Restoration of a money price system requires a market process,  an orderly narrowing down of a new barter system, so that the only good remaining under barter again would be the new money.</a:t>
            </a:r>
            <a:br>
              <a:rPr lang="en-US" sz="3600" dirty="0" smtClean="0"/>
            </a:br>
            <a:r>
              <a:rPr lang="en-US" sz="3600" dirty="0" smtClean="0"/>
              <a:t/>
            </a:r>
            <a:br>
              <a:rPr lang="en-US" sz="3600" dirty="0" smtClean="0"/>
            </a:br>
            <a:r>
              <a:rPr lang="en-US" sz="3600" dirty="0" smtClean="0"/>
              <a:t>How long after a universal fiat money collapse and the loss of the price system would it take to restore markets?</a:t>
            </a:r>
          </a:p>
        </p:txBody>
      </p:sp>
      <p:sp>
        <p:nvSpPr>
          <p:cNvPr id="5" name="Slide Number Placeholder 4"/>
          <p:cNvSpPr>
            <a:spLocks noGrp="1"/>
          </p:cNvSpPr>
          <p:nvPr>
            <p:ph type="sldNum" sz="quarter" idx="12"/>
          </p:nvPr>
        </p:nvSpPr>
        <p:spPr/>
        <p:txBody>
          <a:bodyPr/>
          <a:lstStyle/>
          <a:p>
            <a:fld id="{7C24C435-4924-624B-8C2B-89D34FF4377F}" type="slidenum">
              <a:rPr lang="en-US" smtClean="0"/>
              <a:pPr/>
              <a:t>90</a:t>
            </a:fld>
            <a:endParaRPr lang="en-US" dirty="0"/>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2" y="1611406"/>
            <a:ext cx="7581901" cy="1653988"/>
          </a:xfrm>
        </p:spPr>
        <p:txBody>
          <a:bodyPr>
            <a:normAutofit fontScale="90000"/>
          </a:bodyPr>
          <a:lstStyle/>
          <a:p>
            <a:r>
              <a:rPr lang="en-US" dirty="0" smtClean="0">
                <a:effectLst/>
              </a:rPr>
              <a:t>New price systems evolve slowly by custom</a:t>
            </a:r>
            <a:endParaRPr lang="en-US" dirty="0">
              <a:effectLst/>
            </a:endParaRPr>
          </a:p>
        </p:txBody>
      </p:sp>
      <p:sp>
        <p:nvSpPr>
          <p:cNvPr id="3" name="Content Placeholder 2"/>
          <p:cNvSpPr>
            <a:spLocks noGrp="1"/>
          </p:cNvSpPr>
          <p:nvPr>
            <p:ph idx="1"/>
          </p:nvPr>
        </p:nvSpPr>
        <p:spPr>
          <a:xfrm>
            <a:off x="779462" y="2438400"/>
            <a:ext cx="7581901" cy="3397624"/>
          </a:xfrm>
        </p:spPr>
        <p:txBody>
          <a:bodyPr>
            <a:normAutofit/>
          </a:bodyPr>
          <a:lstStyle/>
          <a:p>
            <a:endParaRPr lang="en-US" dirty="0">
              <a:effectLst/>
            </a:endParaRPr>
          </a:p>
        </p:txBody>
      </p:sp>
      <p:sp>
        <p:nvSpPr>
          <p:cNvPr id="5" name="Slide Number Placeholder 4"/>
          <p:cNvSpPr>
            <a:spLocks noGrp="1"/>
          </p:cNvSpPr>
          <p:nvPr>
            <p:ph type="sldNum" sz="quarter" idx="12"/>
          </p:nvPr>
        </p:nvSpPr>
        <p:spPr/>
        <p:txBody>
          <a:bodyPr/>
          <a:lstStyle/>
          <a:p>
            <a:fld id="{7C24C435-4924-624B-8C2B-89D34FF4377F}" type="slidenum">
              <a:rPr lang="en-US" smtClean="0">
                <a:effectLst/>
              </a:rPr>
              <a:pPr/>
              <a:t>91</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4000" dirty="0">
              <a:effectLst/>
            </a:endParaRPr>
          </a:p>
        </p:txBody>
      </p:sp>
      <p:sp>
        <p:nvSpPr>
          <p:cNvPr id="3" name="Content Placeholder 2"/>
          <p:cNvSpPr>
            <a:spLocks noGrp="1"/>
          </p:cNvSpPr>
          <p:nvPr>
            <p:ph idx="1"/>
          </p:nvPr>
        </p:nvSpPr>
        <p:spPr>
          <a:xfrm>
            <a:off x="779462" y="457200"/>
            <a:ext cx="7581901" cy="5899150"/>
          </a:xfrm>
          <a:solidFill>
            <a:srgbClr val="F9DDA2"/>
          </a:solidFill>
        </p:spPr>
        <p:txBody>
          <a:bodyPr>
            <a:normAutofit fontScale="77500" lnSpcReduction="20000"/>
          </a:bodyPr>
          <a:lstStyle/>
          <a:p>
            <a:r>
              <a:rPr lang="en-US" sz="4000" dirty="0" smtClean="0">
                <a:effectLst/>
              </a:rPr>
              <a:t>A local currency collapse has only local repercussions.</a:t>
            </a:r>
          </a:p>
          <a:p>
            <a:r>
              <a:rPr lang="en-US" sz="4000" dirty="0" smtClean="0">
                <a:effectLst/>
              </a:rPr>
              <a:t>Numerous localized currencies have failed without bringing the world economy to its knees, making use of pricing in other countries and other currencies.</a:t>
            </a:r>
          </a:p>
          <a:p>
            <a:r>
              <a:rPr lang="en-US" sz="4000" dirty="0" smtClean="0">
                <a:effectLst/>
              </a:rPr>
              <a:t>The last time the West experienced an extensive collapse was in the Fifth Century, as the eventual legal destruction of money brought about the fall of the Roman Empire. </a:t>
            </a:r>
          </a:p>
          <a:p>
            <a:r>
              <a:rPr lang="en-US" sz="4000" dirty="0" smtClean="0">
                <a:effectLst/>
              </a:rPr>
              <a:t>The Dark ages lasted eight centuries.</a:t>
            </a:r>
          </a:p>
          <a:p>
            <a:endParaRPr lang="en-US" sz="4000"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z="4000" smtClean="0">
                <a:effectLst/>
              </a:rPr>
              <a:pPr/>
              <a:t>92</a:t>
            </a:fld>
            <a:endParaRPr lang="en-US" sz="4000"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79462" y="1143000"/>
            <a:ext cx="7581901" cy="2232211"/>
          </a:xfrm>
          <a:solidFill>
            <a:schemeClr val="accent5">
              <a:lumMod val="40000"/>
              <a:lumOff val="60000"/>
            </a:schemeClr>
          </a:solidFill>
        </p:spPr>
        <p:txBody>
          <a:bodyPr>
            <a:normAutofit fontScale="90000"/>
          </a:bodyPr>
          <a:lstStyle/>
          <a:p>
            <a:r>
              <a:rPr lang="en-US" dirty="0" smtClean="0">
                <a:ln w="24500" cmpd="dbl">
                  <a:solidFill>
                    <a:schemeClr val="accent2">
                      <a:shade val="85000"/>
                      <a:satMod val="155000"/>
                    </a:schemeClr>
                  </a:solidFill>
                  <a:prstDash val="solid"/>
                  <a:miter lim="800000"/>
                </a:ln>
                <a:solidFill>
                  <a:schemeClr val="tx1">
                    <a:lumMod val="50000"/>
                    <a:lumOff val="50000"/>
                  </a:schemeClr>
                </a:solidFill>
                <a:effectLst/>
              </a:rPr>
              <a:t>HOW WOULD THE DOLLAR COLLAPSE?</a:t>
            </a:r>
            <a:r>
              <a:rPr lang="en-US" dirty="0" smtClean="0">
                <a:solidFill>
                  <a:schemeClr val="tx1">
                    <a:lumMod val="50000"/>
                    <a:lumOff val="50000"/>
                  </a:schemeClr>
                </a:solidFill>
                <a:effectLst/>
              </a:rPr>
              <a:t/>
            </a:r>
            <a:br>
              <a:rPr lang="en-US" dirty="0" smtClean="0">
                <a:solidFill>
                  <a:schemeClr val="tx1">
                    <a:lumMod val="50000"/>
                    <a:lumOff val="50000"/>
                  </a:schemeClr>
                </a:solidFill>
                <a:effectLst/>
              </a:rPr>
            </a:br>
            <a:endParaRPr lang="en-US" dirty="0">
              <a:solidFill>
                <a:schemeClr val="tx1">
                  <a:lumMod val="50000"/>
                  <a:lumOff val="50000"/>
                </a:schemeClr>
              </a:solidFill>
              <a:effectLst/>
            </a:endParaRPr>
          </a:p>
        </p:txBody>
      </p:sp>
      <p:sp>
        <p:nvSpPr>
          <p:cNvPr id="6" name="Content Placeholder 5"/>
          <p:cNvSpPr>
            <a:spLocks noGrp="1"/>
          </p:cNvSpPr>
          <p:nvPr>
            <p:ph idx="1"/>
          </p:nvPr>
        </p:nvSpPr>
        <p:spPr/>
        <p:txBody>
          <a:bodyPr>
            <a:normAutofit/>
          </a:bodyPr>
          <a:lstStyle/>
          <a:p>
            <a:endParaRPr lang="en-US" dirty="0">
              <a:effectLst/>
            </a:endParaRPr>
          </a:p>
        </p:txBody>
      </p:sp>
      <p:sp>
        <p:nvSpPr>
          <p:cNvPr id="7" name="Slide Number Placeholder 6"/>
          <p:cNvSpPr>
            <a:spLocks noGrp="1"/>
          </p:cNvSpPr>
          <p:nvPr>
            <p:ph type="sldNum" sz="quarter" idx="12"/>
          </p:nvPr>
        </p:nvSpPr>
        <p:spPr/>
        <p:txBody>
          <a:bodyPr/>
          <a:lstStyle/>
          <a:p>
            <a:fld id="{7C24C435-4924-624B-8C2B-89D34FF4377F}" type="slidenum">
              <a:rPr lang="en-US" smtClean="0">
                <a:effectLst/>
              </a:rPr>
              <a:pPr/>
              <a:t>93</a:t>
            </a:fld>
            <a:endParaRPr lang="en-US" dirty="0">
              <a:effectLst/>
            </a:endParaRPr>
          </a:p>
        </p:txBody>
      </p:sp>
    </p:spTree>
  </p:cSld>
  <p:clrMapOvr>
    <a:masterClrMapping/>
  </p:clrMapOvr>
  <p:transition spd="med">
    <p:newsflash/>
    <p:sndAc>
      <p:stSnd>
        <p:snd r:embed="rId2" name="Slide Projector"/>
      </p:stSnd>
    </p:sndAc>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a:xfrm>
            <a:off x="779462" y="1219200"/>
            <a:ext cx="7581901" cy="4616824"/>
          </a:xfrm>
          <a:solidFill>
            <a:schemeClr val="accent1">
              <a:lumMod val="20000"/>
              <a:lumOff val="80000"/>
            </a:schemeClr>
          </a:solidFill>
        </p:spPr>
        <p:txBody>
          <a:bodyPr>
            <a:noAutofit/>
          </a:bodyPr>
          <a:lstStyle/>
          <a:p>
            <a:r>
              <a:rPr lang="en-US" sz="4000" dirty="0" smtClean="0">
                <a:effectLst/>
              </a:rPr>
              <a:t>Even a hyper-dilution of the money supply by an aggressive inflationary policy would only mean that the dollar’s purchasing power would rapidly lose value. </a:t>
            </a:r>
          </a:p>
          <a:p>
            <a:endParaRPr lang="en-US" sz="3200"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94</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r>
              <a:rPr lang="en-US" sz="4400" dirty="0" smtClean="0">
                <a:effectLst/>
              </a:rPr>
              <a:t>Since the price system is so essential, price adjustments, costly as they may be, would be accepted without abandonment of the dollar, the dollar being the only money-price system available, and still better than nothing. </a:t>
            </a:r>
          </a:p>
          <a:p>
            <a:endParaRPr lang="en-US"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95</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But that’s not all.</a:t>
            </a:r>
            <a:endParaRPr lang="en-US" dirty="0">
              <a:effectLst/>
            </a:endParaRPr>
          </a:p>
        </p:txBody>
      </p:sp>
      <p:sp>
        <p:nvSpPr>
          <p:cNvPr id="3" name="Content Placeholder 2"/>
          <p:cNvSpPr>
            <a:spLocks noGrp="1"/>
          </p:cNvSpPr>
          <p:nvPr>
            <p:ph idx="1"/>
          </p:nvPr>
        </p:nvSpPr>
        <p:spPr/>
        <p:txBody>
          <a:bodyPr>
            <a:normAutofit/>
          </a:bodyPr>
          <a:lstStyle/>
          <a:p>
            <a:r>
              <a:rPr lang="en-US" sz="4400" dirty="0" smtClean="0">
                <a:solidFill>
                  <a:schemeClr val="accent2">
                    <a:lumMod val="60000"/>
                    <a:lumOff val="40000"/>
                  </a:schemeClr>
                </a:solidFill>
                <a:effectLst/>
              </a:rPr>
              <a:t>A currency can enter a critical state</a:t>
            </a:r>
            <a:r>
              <a:rPr lang="en-US" sz="3600" dirty="0" smtClean="0">
                <a:effectLst/>
              </a:rPr>
              <a:t>.</a:t>
            </a:r>
            <a:endParaRPr lang="en-US" sz="3600"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96</a:t>
            </a:fld>
            <a:endParaRPr lang="en-US" dirty="0">
              <a:effectLst/>
            </a:endParaRPr>
          </a:p>
        </p:txBody>
      </p:sp>
    </p:spTree>
    <p:extLst>
      <p:ext uri="{BB962C8B-B14F-4D97-AF65-F5344CB8AC3E}">
        <p14:creationId xmlns:p14="http://schemas.microsoft.com/office/powerpoint/2010/main" val="3760002404"/>
      </p:ext>
    </p:extLst>
  </p:cSld>
  <p:clrMapOvr>
    <a:masterClrMapping/>
  </p:clrMapOvr>
  <p:transition spd="med">
    <p:sndAc>
      <p:stSnd>
        <p:snd r:embed="rId2" name="Slide Projector"/>
      </p:stSnd>
    </p:sndAc>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a:xfrm>
            <a:off x="0" y="108486"/>
            <a:ext cx="9182101" cy="6247864"/>
          </a:xfrm>
        </p:spPr>
        <p:style>
          <a:lnRef idx="1">
            <a:schemeClr val="accent1"/>
          </a:lnRef>
          <a:fillRef idx="3">
            <a:schemeClr val="accent1"/>
          </a:fillRef>
          <a:effectRef idx="2">
            <a:schemeClr val="accent1"/>
          </a:effectRef>
          <a:fontRef idx="minor">
            <a:schemeClr val="lt1"/>
          </a:fontRef>
        </p:style>
        <p:txBody>
          <a:bodyPr>
            <a:spAutoFit/>
          </a:bodyPr>
          <a:lstStyle/>
          <a:p>
            <a:r>
              <a:rPr lang="en-US" sz="4000" dirty="0" smtClean="0">
                <a:effectLst/>
              </a:rPr>
              <a:t> As money inflation continues, the resultant price inflation can become a hyperinflation. Here a peculiar phenomenon arises: the demand for holding money as wealth falls because of money’s falling value, but the need for money for transactions goes up as more money units are needed to meet the same transactions. The former effect dominates the latter.</a:t>
            </a:r>
            <a:endParaRPr lang="en-US" sz="4000"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97</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a:xfrm>
            <a:off x="790909" y="1219200"/>
            <a:ext cx="7581901" cy="3953436"/>
          </a:xfrm>
        </p:spPr>
        <p:style>
          <a:lnRef idx="1">
            <a:schemeClr val="accent1"/>
          </a:lnRef>
          <a:fillRef idx="3">
            <a:schemeClr val="accent1"/>
          </a:fillRef>
          <a:effectRef idx="2">
            <a:schemeClr val="accent1"/>
          </a:effectRef>
          <a:fontRef idx="minor">
            <a:schemeClr val="lt1"/>
          </a:fontRef>
        </p:style>
        <p:txBody>
          <a:bodyPr>
            <a:normAutofit fontScale="77500" lnSpcReduction="20000"/>
          </a:bodyPr>
          <a:lstStyle/>
          <a:p>
            <a:pPr>
              <a:buClr>
                <a:schemeClr val="accent2"/>
              </a:buClr>
            </a:pPr>
            <a:r>
              <a:rPr lang="en-US" sz="4000" dirty="0" smtClean="0">
                <a:effectLst/>
              </a:rPr>
              <a:t> This is why as the rate of money supply increases it is overtaken by the rate of price increases. The supply of money is inadequate to provide for needed transactions. If this lack of money becomes center stage, further acceleration of money supply increases can become policy as occurred in the 1923 German hyperinflation. </a:t>
            </a:r>
            <a:endParaRPr lang="en-US" sz="4000" dirty="0">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98</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sp>
        <p:nvSpPr>
          <p:cNvPr id="3" name="Content Placeholder 2"/>
          <p:cNvSpPr>
            <a:spLocks noGrp="1"/>
          </p:cNvSpPr>
          <p:nvPr>
            <p:ph idx="1"/>
          </p:nvPr>
        </p:nvSpPr>
        <p:spPr>
          <a:xfrm>
            <a:off x="0" y="914400"/>
            <a:ext cx="8686800" cy="4921624"/>
          </a:xfrm>
        </p:spPr>
        <p:style>
          <a:lnRef idx="1">
            <a:schemeClr val="accent1"/>
          </a:lnRef>
          <a:fillRef idx="2">
            <a:schemeClr val="accent1"/>
          </a:fillRef>
          <a:effectRef idx="1">
            <a:schemeClr val="accent1"/>
          </a:effectRef>
          <a:fontRef idx="minor">
            <a:schemeClr val="dk1"/>
          </a:fontRef>
        </p:style>
        <p:txBody>
          <a:bodyPr>
            <a:noAutofit/>
          </a:bodyPr>
          <a:lstStyle/>
          <a:p>
            <a:r>
              <a:rPr lang="en-US" sz="4000" dirty="0" smtClean="0">
                <a:solidFill>
                  <a:schemeClr val="accent2">
                    <a:lumMod val="60000"/>
                    <a:lumOff val="40000"/>
                  </a:schemeClr>
                </a:solidFill>
                <a:effectLst/>
              </a:rPr>
              <a:t>What was misunderstood then, and may be again in the future is that the demand to hold money as wealth falls more than the money demand for transactions rises, and so there is no way to avoid further price increases by attempting further money inflation. </a:t>
            </a:r>
            <a:endParaRPr lang="en-US" sz="4000" dirty="0">
              <a:solidFill>
                <a:schemeClr val="accent2">
                  <a:lumMod val="60000"/>
                  <a:lumOff val="40000"/>
                </a:schemeClr>
              </a:solidFill>
              <a:effectLst/>
            </a:endParaRPr>
          </a:p>
        </p:txBody>
      </p:sp>
      <p:sp>
        <p:nvSpPr>
          <p:cNvPr id="4" name="Slide Number Placeholder 3"/>
          <p:cNvSpPr>
            <a:spLocks noGrp="1"/>
          </p:cNvSpPr>
          <p:nvPr>
            <p:ph type="sldNum" sz="quarter" idx="12"/>
          </p:nvPr>
        </p:nvSpPr>
        <p:spPr/>
        <p:txBody>
          <a:bodyPr/>
          <a:lstStyle/>
          <a:p>
            <a:fld id="{7C24C435-4924-624B-8C2B-89D34FF4377F}" type="slidenum">
              <a:rPr lang="en-US" smtClean="0">
                <a:effectLst/>
              </a:rPr>
              <a:pPr/>
              <a:t>99</a:t>
            </a:fld>
            <a:endParaRPr lang="en-US" dirty="0">
              <a:effectLst/>
            </a:endParaRPr>
          </a:p>
        </p:txBody>
      </p:sp>
    </p:spTree>
  </p:cSld>
  <p:clrMapOvr>
    <a:masterClrMapping/>
  </p:clrMapOvr>
  <p:transition spd="med">
    <p:sndAc>
      <p:stSnd>
        <p:snd r:embed="rId2" name="Slide Projector"/>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bit">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rbit">
      <a:majorFont>
        <a:latin typeface="Candara"/>
        <a:ea typeface=""/>
        <a:cs typeface=""/>
        <a:font script="Jpan" typeface="ＭＳ Ｐゴシック"/>
      </a:majorFont>
      <a:minorFont>
        <a:latin typeface="Candara"/>
        <a:ea typeface=""/>
        <a:cs typeface=""/>
        <a:font script="Jpan" typeface="ＭＳ Ｐゴシック"/>
      </a:minorFont>
    </a:fontScheme>
    <a:fmtScheme name="Orbit">
      <a:fillStyleLst>
        <a:solidFill>
          <a:schemeClr val="phClr"/>
        </a:solidFill>
        <a:solidFill>
          <a:schemeClr val="phClr">
            <a:shade val="80000"/>
          </a:schemeClr>
        </a:solidFill>
        <a:gradFill rotWithShape="1">
          <a:gsLst>
            <a:gs pos="0">
              <a:schemeClr val="phClr">
                <a:shade val="30000"/>
                <a:satMod val="100000"/>
              </a:schemeClr>
            </a:gs>
            <a:gs pos="80000">
              <a:schemeClr val="phClr">
                <a:shade val="90000"/>
                <a:satMod val="100000"/>
              </a:schemeClr>
            </a:gs>
            <a:gs pos="100000">
              <a:schemeClr val="phClr">
                <a:tint val="90000"/>
                <a:shade val="100000"/>
                <a:satMod val="150000"/>
              </a:schemeClr>
            </a:gs>
          </a:gsLst>
          <a:lin ang="16200000" scaled="0"/>
        </a:grad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76200" cap="flat" cmpd="sng" algn="ctr">
          <a:solidFill>
            <a:schemeClr val="phClr"/>
          </a:solidFill>
          <a:prstDash val="solid"/>
        </a:ln>
      </a:lnStyleLst>
      <a:effectStyleLst>
        <a:effectStyle>
          <a:effectLst/>
        </a:effectStyle>
        <a:effectStyle>
          <a:effectLst>
            <a:outerShdw blurRad="228600" dist="38100" dir="5400000" sx="104000" sy="104000" algn="ctr" rotWithShape="0">
              <a:srgbClr val="000000">
                <a:alpha val="80000"/>
              </a:srgbClr>
            </a:outerShdw>
          </a:effectLst>
        </a:effectStyle>
        <a:effectStyle>
          <a:effectLst>
            <a:outerShdw blurRad="317500" dist="381000" dir="5400000" sx="90000" sy="20000" rotWithShape="0">
              <a:srgbClr val="000000">
                <a:alpha val="40000"/>
              </a:srgbClr>
            </a:outerShdw>
          </a:effectLst>
          <a:scene3d>
            <a:camera prst="orthographicFront">
              <a:rot lat="0" lon="0" rev="0"/>
            </a:camera>
            <a:lightRig rig="balanced" dir="t"/>
          </a:scene3d>
          <a:sp3d prstMaterial="metal">
            <a:bevelT w="254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lin ang="5400000" scaled="0"/>
        </a:gradFill>
        <a:blipFill rotWithShape="1">
          <a:blip xmlns:r="http://schemas.openxmlformats.org/officeDocument/2006/relationships" r:embed="rId1">
            <a:duotone>
              <a:schemeClr val="phClr">
                <a:shade val="1000"/>
                <a:lumMod val="80000"/>
              </a:schemeClr>
              <a:schemeClr val="phClr">
                <a:satMod val="360000"/>
                <a:lumMod val="14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Orbit.thmx</Template>
  <TotalTime>10330</TotalTime>
  <Words>4024</Words>
  <Application>Microsoft Office PowerPoint</Application>
  <PresentationFormat>On-screen Show (4:3)</PresentationFormat>
  <Paragraphs>468</Paragraphs>
  <Slides>133</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133</vt:i4>
      </vt:variant>
    </vt:vector>
  </HeadingPairs>
  <TitlesOfParts>
    <vt:vector size="139" baseType="lpstr">
      <vt:lpstr>Arial</vt:lpstr>
      <vt:lpstr>Arial Black</vt:lpstr>
      <vt:lpstr>Arial Rounded MT Bold</vt:lpstr>
      <vt:lpstr>Calibri</vt:lpstr>
      <vt:lpstr>Candara</vt:lpstr>
      <vt:lpstr>Orbit</vt:lpstr>
      <vt:lpstr>How safe is our dollar? Feb 2, 2009  revised 2015</vt:lpstr>
      <vt:lpstr>The Dollar</vt:lpstr>
      <vt:lpstr>Definition of Money</vt:lpstr>
      <vt:lpstr>PowerPoint Presentation</vt:lpstr>
      <vt:lpstr>Supply or Stock?</vt:lpstr>
      <vt:lpstr>PowerPoint Presentation</vt:lpstr>
      <vt:lpstr>The Money Supply</vt:lpstr>
      <vt:lpstr>Monetary Base </vt:lpstr>
      <vt:lpstr>Money Supply Narrowly defined:</vt:lpstr>
      <vt:lpstr>PowerPoint Presentation</vt:lpstr>
      <vt:lpstr>PowerPoint Presentation</vt:lpstr>
      <vt:lpstr>Austrian Money Supply (AMS)</vt:lpstr>
      <vt:lpstr>Why use AMS?</vt:lpstr>
      <vt:lpstr>M2</vt:lpstr>
      <vt:lpstr>Money of Zero Maturity (MZM)</vt:lpstr>
      <vt:lpstr>PowerPoint Presentation</vt:lpstr>
      <vt:lpstr>Prices and Interest</vt:lpstr>
      <vt:lpstr>PowerPoint Presentation</vt:lpstr>
      <vt:lpstr>Price of Money</vt:lpstr>
      <vt:lpstr>Money Inflation ( money dilution)  causes Price Inflation</vt:lpstr>
      <vt:lpstr>PowerPoint Presentation</vt:lpstr>
      <vt:lpstr>Quasi-counterfeiting</vt:lpstr>
      <vt:lpstr>PowerPoint Presentation</vt:lpstr>
      <vt:lpstr>PowerPoint Presentation</vt:lpstr>
      <vt:lpstr>Counterfeiting</vt:lpstr>
      <vt:lpstr>PowerPoint Presentation</vt:lpstr>
      <vt:lpstr>Can raising prices cause general price inflation?</vt:lpstr>
      <vt:lpstr>NO</vt:lpstr>
      <vt:lpstr>Without money supply or demand changing a price rise in one place is offset by falling prices elsewhere</vt:lpstr>
      <vt:lpstr>Do costs cause price inflation?</vt:lpstr>
      <vt:lpstr>Costs appear to cause price inflation</vt:lpstr>
      <vt:lpstr>PowerPoint Presentation</vt:lpstr>
      <vt:lpstr>PowerPoint Presentation</vt:lpstr>
      <vt:lpstr>PowerPoint Presentation</vt:lpstr>
      <vt:lpstr>PowerPoint Presentation</vt:lpstr>
      <vt:lpstr>Spending new money causes prices to rise.</vt:lpstr>
      <vt:lpstr>PowerPoint Presentation</vt:lpstr>
      <vt:lpstr>The Definition of Money</vt:lpstr>
      <vt:lpstr>PowerPoint Presentation</vt:lpstr>
      <vt:lpstr>PowerPoint Presentation</vt:lpstr>
      <vt:lpstr> Falsehood I</vt:lpstr>
      <vt:lpstr>PowerPoint Presentation</vt:lpstr>
      <vt:lpstr>NO DERIVATION OF VALUE OF MONEY</vt:lpstr>
      <vt:lpstr>This circular riddle of value was solved by Ludwig von Mises in 1912</vt:lpstr>
      <vt:lpstr>Money is unlike other goods</vt:lpstr>
      <vt:lpstr>PowerPoint Presentation</vt:lpstr>
      <vt:lpstr>How Money’s value is known:</vt:lpstr>
      <vt:lpstr>PowerPoint Presentation</vt:lpstr>
      <vt:lpstr>PowerPoint Presentation</vt:lpstr>
      <vt:lpstr>   the Law of Money Regression: All money has a past value origin</vt:lpstr>
      <vt:lpstr>PowerPoint Presentation</vt:lpstr>
      <vt:lpstr>The Big Switcheroo</vt:lpstr>
      <vt:lpstr>Silver Certificate </vt:lpstr>
      <vt:lpstr>PowerPoint Presentation</vt:lpstr>
      <vt:lpstr>$20 gold certificate</vt:lpstr>
      <vt:lpstr>PowerPoint Presentation</vt:lpstr>
      <vt:lpstr>PowerPoint Presentation</vt:lpstr>
      <vt:lpstr>U.S. Default on Dollar</vt:lpstr>
      <vt:lpstr>Further implications</vt:lpstr>
      <vt:lpstr>PowerPoint Presentation</vt:lpstr>
      <vt:lpstr>Gold</vt:lpstr>
      <vt:lpstr>PowerPoint Presentation</vt:lpstr>
      <vt:lpstr>Fiat money not cheaper than gold</vt:lpstr>
      <vt:lpstr>Falsehood II Government can establish money not already rooted in a price system</vt:lpstr>
      <vt:lpstr>PowerPoint Presentation</vt:lpstr>
      <vt:lpstr>The Time Dependency of Money</vt:lpstr>
      <vt:lpstr>PowerPoint Presentation</vt:lpstr>
      <vt:lpstr>PowerPoint Presentation</vt:lpstr>
      <vt:lpstr>Money Creation</vt:lpstr>
      <vt:lpstr>Government</vt:lpstr>
      <vt:lpstr>Hence, some suggest that Government Should:</vt:lpstr>
      <vt:lpstr>Usage of the term Price Level fails to convey distortions in price inflation from infusions of money (money dilution) </vt:lpstr>
      <vt:lpstr>PowerPoint Presentation</vt:lpstr>
      <vt:lpstr>PowerPoint Presentation</vt:lpstr>
      <vt:lpstr>Unfairness from money dilution:    Some lose         Some benefit</vt:lpstr>
      <vt:lpstr>PowerPoint Presentation</vt:lpstr>
      <vt:lpstr>PowerPoint Presentation</vt:lpstr>
      <vt:lpstr>Distortions in Production</vt:lpstr>
      <vt:lpstr>What is our money?</vt:lpstr>
      <vt:lpstr>Fiat Money</vt:lpstr>
      <vt:lpstr>Fiat Money: Are legal tender laws adequate backing?</vt:lpstr>
      <vt:lpstr>PowerPoint Presentation</vt:lpstr>
      <vt:lpstr>How to destroy civilization</vt:lpstr>
      <vt:lpstr>PowerPoint Presentation</vt:lpstr>
      <vt:lpstr>Necessary  Interdependence</vt:lpstr>
      <vt:lpstr>The definition of money again:</vt:lpstr>
      <vt:lpstr>Falsehood III  Price controls can save a currency collapse </vt:lpstr>
      <vt:lpstr>PowerPoint Presentation</vt:lpstr>
      <vt:lpstr>PowerPoint Presentation</vt:lpstr>
      <vt:lpstr>     </vt:lpstr>
      <vt:lpstr>New price systems evolve slowly by custom</vt:lpstr>
      <vt:lpstr>PowerPoint Presentation</vt:lpstr>
      <vt:lpstr>HOW WOULD THE DOLLAR COLLAPSE? </vt:lpstr>
      <vt:lpstr>PowerPoint Presentation</vt:lpstr>
      <vt:lpstr>PowerPoint Presentation</vt:lpstr>
      <vt:lpstr>But that’s not all.</vt:lpstr>
      <vt:lpstr>PowerPoint Presentation</vt:lpstr>
      <vt:lpstr>PowerPoint Presentation</vt:lpstr>
      <vt:lpstr>PowerPoint Presentation</vt:lpstr>
      <vt:lpstr>The Fallout </vt:lpstr>
      <vt:lpstr>PowerPoint Presentation</vt:lpstr>
      <vt:lpstr>PowerPoint Presentation</vt:lpstr>
      <vt:lpstr>Interventions</vt:lpstr>
      <vt:lpstr>PowerPoint Presentation</vt:lpstr>
      <vt:lpstr>PowerPoint Presentation</vt:lpstr>
      <vt:lpstr>PowerPoint Presentation</vt:lpstr>
      <vt:lpstr>And More Interventions</vt:lpstr>
      <vt:lpstr>PowerPoint Presentation</vt:lpstr>
      <vt:lpstr>Resulting In:</vt:lpstr>
      <vt:lpstr>PowerPoint Presentation</vt:lpstr>
      <vt:lpstr>A government failure</vt:lpstr>
      <vt:lpstr>PowerPoint Presentation</vt:lpstr>
      <vt:lpstr>PowerPoint Presentation</vt:lpstr>
      <vt:lpstr>Proposals:</vt:lpstr>
      <vt:lpstr>A.  Competing Currencies</vt:lpstr>
      <vt:lpstr>Gresham’s Law</vt:lpstr>
      <vt:lpstr>PowerPoint Presentation</vt:lpstr>
      <vt:lpstr>PowerPoint Presentation</vt:lpstr>
      <vt:lpstr>A free market in money ?</vt:lpstr>
      <vt:lpstr>PowerPoint Presentation</vt:lpstr>
      <vt:lpstr>PowerPoint Presentation</vt:lpstr>
      <vt:lpstr>PowerPoint Presentation</vt:lpstr>
      <vt:lpstr>PowerPoint Presentation</vt:lpstr>
      <vt:lpstr>PowerPoint Presentation</vt:lpstr>
      <vt:lpstr>B.  Restoring the dollar       </vt:lpstr>
      <vt:lpstr>PowerPoint Presentation</vt:lpstr>
      <vt:lpstr>  Confirming the customary link to gold</vt:lpstr>
      <vt:lpstr>PowerPoint Presentation</vt:lpstr>
      <vt:lpstr>Acknowledge the  free-market solution</vt:lpstr>
      <vt:lpstr>PowerPoint Presentation</vt:lpstr>
      <vt:lpstr>Allow for market discipline and accountability</vt:lpstr>
      <vt:lpstr>PowerPoint Presentation</vt:lpstr>
      <vt:lpstr>END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Observer’s Notes on the Fate of the Dollar</dc:title>
  <dc:creator>james Webb</dc:creator>
  <cp:lastModifiedBy>james webb</cp:lastModifiedBy>
  <cp:revision>106</cp:revision>
  <cp:lastPrinted>2008-09-16T20:31:31Z</cp:lastPrinted>
  <dcterms:created xsi:type="dcterms:W3CDTF">2011-08-22T17:39:38Z</dcterms:created>
  <dcterms:modified xsi:type="dcterms:W3CDTF">2015-04-06T02:41:49Z</dcterms:modified>
</cp:coreProperties>
</file>