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7"/>
  </p:notesMasterIdLst>
  <p:sldIdLst>
    <p:sldId id="274" r:id="rId2"/>
    <p:sldId id="277" r:id="rId3"/>
    <p:sldId id="284" r:id="rId4"/>
    <p:sldId id="285" r:id="rId5"/>
    <p:sldId id="259" r:id="rId6"/>
    <p:sldId id="268" r:id="rId7"/>
    <p:sldId id="262" r:id="rId8"/>
    <p:sldId id="275" r:id="rId9"/>
    <p:sldId id="267" r:id="rId10"/>
    <p:sldId id="265" r:id="rId11"/>
    <p:sldId id="263" r:id="rId12"/>
    <p:sldId id="287" r:id="rId13"/>
    <p:sldId id="271" r:id="rId14"/>
    <p:sldId id="273" r:id="rId15"/>
    <p:sldId id="278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56" y="4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EB4F2-B54E-46AD-80EA-05EAE686C8B6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A5D3-BFDF-428B-A9F7-6BDAC2FC2C9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32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FDFE-9D66-44C0-8FFD-FD59D6700636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D83EC-D4C1-4971-965B-71222E988BD6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11785600" y="274647"/>
            <a:ext cx="36576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812800" y="274647"/>
            <a:ext cx="107696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AAD6-C777-4CBD-8FD4-815AE8BA57F5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B2D-AFBB-4C4B-B0DB-624B615C1FFB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CE26-B638-455C-84D6-62D49BF26FEE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9598-089F-4ECC-BEE3-B71C891F56AD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D0D3-9AF8-4734-9FFF-8C0EC9FBDD3C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5234-17FF-4F87-9A6D-C85DD6D3D9D6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9D804-D1D9-4D45-8B7A-BDAFE97FA9F5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A0ECA-9D98-4D9B-9FC5-4CE7572797F7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B3A-924A-47C0-9179-8AC4817829D8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CB23D-BBD3-4C68-A059-038106A5BF30}" type="datetime1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45D74-E35E-4E67-AA79-520C394D0A4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XVlaIr0uFc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F2Hu4kNG6I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JKgMTMimJ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ZRTEwKts5Q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CR7BV1Ab5U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5OkOmL81w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2aoJFMvBh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YF43Nq6Mr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wLXhe9da28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OUbs7mQh4E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cdtSdavpH0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B8G5j1Bd-4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ymcEAeYGOw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" y="2"/>
            <a:ext cx="12191999" cy="6857999"/>
          </a:xfrm>
        </p:spPr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sz="7800" b="1" dirty="0" smtClean="0">
                <a:solidFill>
                  <a:schemeClr val="tx1"/>
                </a:solidFill>
              </a:rPr>
              <a:t>MÜZİK TERAPİ   </a:t>
            </a:r>
          </a:p>
          <a:p>
            <a:r>
              <a:rPr lang="tr-TR" sz="7800" b="1" dirty="0" smtClean="0">
                <a:solidFill>
                  <a:schemeClr val="tx1"/>
                </a:solidFill>
              </a:rPr>
              <a:t>DİNLETİSİ</a:t>
            </a:r>
          </a:p>
          <a:p>
            <a:r>
              <a:rPr lang="tr-TR" sz="4700" b="1" dirty="0" smtClean="0">
                <a:solidFill>
                  <a:schemeClr val="tx1"/>
                </a:solidFill>
              </a:rPr>
              <a:t>2016 - 2017</a:t>
            </a:r>
          </a:p>
          <a:p>
            <a:r>
              <a:rPr lang="tr-TR" sz="4700" b="1" dirty="0" smtClean="0">
                <a:solidFill>
                  <a:schemeClr val="tx1"/>
                </a:solidFill>
              </a:rPr>
              <a:t>GÜZ DÖNEMİ</a:t>
            </a:r>
          </a:p>
          <a:p>
            <a:endParaRPr lang="tr-TR" sz="5400" b="1" dirty="0" smtClean="0"/>
          </a:p>
          <a:p>
            <a:r>
              <a:rPr lang="tr-TR" sz="6500" b="1" dirty="0" smtClean="0">
                <a:solidFill>
                  <a:schemeClr val="tx1"/>
                </a:solidFill>
              </a:rPr>
              <a:t>HOŞ GELDİNİZ</a:t>
            </a:r>
          </a:p>
          <a:p>
            <a:endParaRPr lang="tr-TR" sz="4800" b="1" dirty="0" smtClean="0"/>
          </a:p>
          <a:p>
            <a:r>
              <a:rPr lang="tr-TR" sz="4800" b="1" dirty="0" smtClean="0">
                <a:solidFill>
                  <a:schemeClr val="tx1"/>
                </a:solidFill>
              </a:rPr>
              <a:t>Yrd. Doç. Dr. Mehmet Gezer </a:t>
            </a:r>
            <a:endParaRPr lang="tr-TR" sz="4800" b="1" dirty="0">
              <a:solidFill>
                <a:schemeClr val="tx1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4428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" y="1"/>
            <a:ext cx="12192000" cy="6858000"/>
          </a:xfrm>
        </p:spPr>
        <p:txBody>
          <a:bodyPr>
            <a:normAutofit fontScale="70000" lnSpcReduction="20000"/>
          </a:bodyPr>
          <a:lstStyle/>
          <a:p>
            <a:r>
              <a:rPr lang="tr-TR" sz="4000" b="1" dirty="0" smtClean="0">
                <a:solidFill>
                  <a:schemeClr val="tx1"/>
                </a:solidFill>
              </a:rPr>
              <a:t>NİHAVENT ŞARKI</a:t>
            </a:r>
          </a:p>
          <a:p>
            <a:r>
              <a:rPr lang="tr-TR" sz="4000" b="1" dirty="0" smtClean="0">
                <a:solidFill>
                  <a:schemeClr val="tx1"/>
                </a:solidFill>
              </a:rPr>
              <a:t> </a:t>
            </a:r>
            <a:r>
              <a:rPr lang="tr-TR" sz="4000" b="1" i="1" dirty="0" smtClean="0">
                <a:solidFill>
                  <a:schemeClr val="tx1"/>
                </a:solidFill>
              </a:rPr>
              <a:t>Çalıkuşu </a:t>
            </a:r>
            <a:endParaRPr lang="tr-TR" sz="4000" b="1" dirty="0" smtClean="0">
              <a:solidFill>
                <a:schemeClr val="tx1"/>
              </a:solidFill>
            </a:endParaRPr>
          </a:p>
          <a:p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                  Güfte / Beste : </a:t>
            </a:r>
            <a:r>
              <a:rPr lang="tr-TR" b="1" dirty="0" err="1" smtClean="0">
                <a:solidFill>
                  <a:schemeClr val="tx1"/>
                </a:solidFill>
              </a:rPr>
              <a:t>Yesâri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smtClean="0">
                <a:solidFill>
                  <a:schemeClr val="tx1"/>
                </a:solidFill>
              </a:rPr>
              <a:t>Asım Ersoy    Usül: Sofyan ( 4/4 ) </a:t>
            </a:r>
          </a:p>
          <a:p>
            <a:endParaRPr lang="tr-TR" b="1" dirty="0" smtClean="0">
              <a:solidFill>
                <a:schemeClr val="tx1"/>
              </a:solidFill>
            </a:endParaRP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TENHALARDA UÇARIM KAHKAHALAR SAÇARIM (2)</a:t>
            </a: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</a:t>
            </a:r>
            <a:r>
              <a:rPr lang="tr-TR" sz="3400" b="1" dirty="0" smtClean="0">
                <a:solidFill>
                  <a:schemeClr val="tx1"/>
                </a:solidFill>
              </a:rPr>
              <a:t>    </a:t>
            </a:r>
            <a:r>
              <a:rPr lang="tr-TR" sz="3400" b="1" dirty="0" smtClean="0">
                <a:solidFill>
                  <a:schemeClr val="tx1"/>
                </a:solidFill>
              </a:rPr>
              <a:t>GÖNÜL AVCILARINI ALDATIRIM KAÇARIM (2)</a:t>
            </a:r>
          </a:p>
          <a:p>
            <a:pPr algn="just"/>
            <a:r>
              <a:rPr lang="tr-TR" sz="3400" b="1" dirty="0" smtClean="0">
                <a:solidFill>
                  <a:schemeClr val="tx1"/>
                </a:solidFill>
              </a:rPr>
              <a:t>               ( Nakarat 2 ) HA HA HA… BENİM ADIM ÇALI KUŞU (2)</a:t>
            </a: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                             DALDAN DALA KONARIM GİZLİ GİZLİ YANARIM (2)</a:t>
            </a: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                             YALNIZ ONU SEVMİŞTİM İSMİNİ HEP ANARIM (2)</a:t>
            </a: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                             ( Nakarat 2 )</a:t>
            </a:r>
            <a:endParaRPr lang="tr-TR" sz="3400" b="1" dirty="0">
              <a:solidFill>
                <a:schemeClr val="tx1"/>
              </a:solidFill>
            </a:endParaRP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  SEVGİLİM İNCE DALDI KALBİMİ HEP O ÇALDI (2)</a:t>
            </a: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 </a:t>
            </a:r>
            <a:r>
              <a:rPr lang="tr-TR" sz="3400" b="1" dirty="0" smtClean="0">
                <a:solidFill>
                  <a:schemeClr val="tx1"/>
                </a:solidFill>
              </a:rPr>
              <a:t>   </a:t>
            </a:r>
            <a:r>
              <a:rPr lang="tr-TR" sz="3400" b="1" dirty="0" smtClean="0">
                <a:solidFill>
                  <a:schemeClr val="tx1"/>
                </a:solidFill>
              </a:rPr>
              <a:t>TAM ÜÇ SENE OLUYOR GÖZÜM YOLUNDA KALDI (2)</a:t>
            </a: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                             ( Nakarat 2 )</a:t>
            </a: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  EŞSİZ KALMIŞ BİR KUŞTUM KAÇ ZAMAN BÖYLE UÇTUM (2)</a:t>
            </a: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  </a:t>
            </a:r>
            <a:r>
              <a:rPr lang="tr-TR" sz="3400" b="1" dirty="0" smtClean="0">
                <a:solidFill>
                  <a:schemeClr val="tx1"/>
                </a:solidFill>
              </a:rPr>
              <a:t>  EN </a:t>
            </a:r>
            <a:r>
              <a:rPr lang="tr-TR" sz="3400" b="1" dirty="0" smtClean="0">
                <a:solidFill>
                  <a:schemeClr val="tx1"/>
                </a:solidFill>
              </a:rPr>
              <a:t>NİHAYET KAYBOLAN TALİHİME ( SEVGİLİME ) KAVUŞTUM</a:t>
            </a:r>
          </a:p>
          <a:p>
            <a:pPr algn="l"/>
            <a:r>
              <a:rPr lang="tr-TR" sz="3400" b="1" dirty="0" smtClean="0">
                <a:solidFill>
                  <a:schemeClr val="tx1"/>
                </a:solidFill>
              </a:rPr>
              <a:t>                                            ( Nakarat  2 )</a:t>
            </a:r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www.youtube.com/watch?v=8XVlaIr0uFc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10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26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" y="2"/>
            <a:ext cx="12191999" cy="6857999"/>
          </a:xfrm>
        </p:spPr>
        <p:txBody>
          <a:bodyPr>
            <a:normAutofit fontScale="62500" lnSpcReduction="20000"/>
          </a:bodyPr>
          <a:lstStyle/>
          <a:p>
            <a:r>
              <a:rPr lang="tr-TR" sz="4000" b="1" dirty="0" smtClean="0">
                <a:solidFill>
                  <a:schemeClr val="tx1"/>
                </a:solidFill>
              </a:rPr>
              <a:t>NİHAVENT ŞARKI ( Azeri )  </a:t>
            </a:r>
          </a:p>
          <a:p>
            <a:r>
              <a:rPr lang="tr-TR" sz="4000" b="1" dirty="0" smtClean="0">
                <a:solidFill>
                  <a:schemeClr val="tx1"/>
                </a:solidFill>
              </a:rPr>
              <a:t> Ayrılık                                                                                                                                         </a:t>
            </a:r>
          </a:p>
          <a:p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Usül: Semai 3/4 </a:t>
            </a:r>
          </a:p>
          <a:p>
            <a:r>
              <a:rPr lang="tr-TR" sz="3800" b="1" dirty="0" smtClean="0">
                <a:solidFill>
                  <a:schemeClr val="tx1"/>
                </a:solidFill>
              </a:rPr>
              <a:t>FİKRİMDEN GECELER YATABİLMİREM 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     BU FİKRİ BAŞIMDAN ATABİLMİREM 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     (Tekrar)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</a:t>
            </a:r>
            <a:r>
              <a:rPr lang="tr-TR" sz="3800" b="1" dirty="0" smtClean="0">
                <a:solidFill>
                  <a:schemeClr val="tx1"/>
                </a:solidFill>
              </a:rPr>
              <a:t> </a:t>
            </a:r>
            <a:r>
              <a:rPr lang="tr-TR" sz="3800" b="1" dirty="0" smtClean="0">
                <a:solidFill>
                  <a:schemeClr val="tx1"/>
                </a:solidFill>
              </a:rPr>
              <a:t>NEYLEYİM Kİ SENE ÇATABİLMİREM (2)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</a:t>
            </a:r>
            <a:r>
              <a:rPr lang="tr-TR" sz="3800" b="1" dirty="0" smtClean="0">
                <a:solidFill>
                  <a:schemeClr val="tx1"/>
                </a:solidFill>
              </a:rPr>
              <a:t>AYRILIK</a:t>
            </a:r>
            <a:r>
              <a:rPr lang="tr-TR" sz="3800" b="1" dirty="0" smtClean="0">
                <a:solidFill>
                  <a:schemeClr val="tx1"/>
                </a:solidFill>
              </a:rPr>
              <a:t>,  AYRILIK, AMAN AYRILIK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</a:t>
            </a:r>
            <a:r>
              <a:rPr lang="tr-TR" sz="3800" b="1" dirty="0" smtClean="0">
                <a:solidFill>
                  <a:schemeClr val="tx1"/>
                </a:solidFill>
              </a:rPr>
              <a:t>HER </a:t>
            </a:r>
            <a:r>
              <a:rPr lang="tr-TR" sz="3800" b="1" dirty="0" smtClean="0">
                <a:solidFill>
                  <a:schemeClr val="tx1"/>
                </a:solidFill>
              </a:rPr>
              <a:t>BİR DERTTEN ALA YAMAN AYRILIK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     (Tekrar)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</a:t>
            </a:r>
            <a:r>
              <a:rPr lang="tr-TR" sz="3800" b="1" dirty="0" smtClean="0">
                <a:solidFill>
                  <a:schemeClr val="tx1"/>
                </a:solidFill>
              </a:rPr>
              <a:t>UZUNDUR </a:t>
            </a:r>
            <a:r>
              <a:rPr lang="tr-TR" sz="3800" b="1" dirty="0" smtClean="0">
                <a:solidFill>
                  <a:schemeClr val="tx1"/>
                </a:solidFill>
              </a:rPr>
              <a:t>HİCRİMDEN KARA GECELER 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     BİLMİREM BEN GELDİM HARA GECELER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     (Tekrar)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 </a:t>
            </a:r>
            <a:r>
              <a:rPr lang="tr-TR" sz="3800" b="1" dirty="0" smtClean="0">
                <a:solidFill>
                  <a:schemeClr val="tx1"/>
                </a:solidFill>
              </a:rPr>
              <a:t>BURUKTUR </a:t>
            </a:r>
            <a:r>
              <a:rPr lang="tr-TR" sz="3800" b="1" dirty="0" smtClean="0">
                <a:solidFill>
                  <a:schemeClr val="tx1"/>
                </a:solidFill>
              </a:rPr>
              <a:t>KALBİME YARA GECELER (2)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 </a:t>
            </a:r>
            <a:r>
              <a:rPr lang="tr-TR" sz="3800" b="1" dirty="0" smtClean="0">
                <a:solidFill>
                  <a:schemeClr val="tx1"/>
                </a:solidFill>
              </a:rPr>
              <a:t>AYRILIK,AYRILIK </a:t>
            </a:r>
            <a:r>
              <a:rPr lang="tr-TR" sz="3800" b="1" dirty="0" smtClean="0">
                <a:solidFill>
                  <a:schemeClr val="tx1"/>
                </a:solidFill>
              </a:rPr>
              <a:t>YAMAN AYRILIK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</a:rPr>
              <a:t>                                                        </a:t>
            </a:r>
            <a:r>
              <a:rPr lang="tr-TR" sz="3800" b="1" dirty="0" smtClean="0">
                <a:solidFill>
                  <a:schemeClr val="tx1"/>
                </a:solidFill>
              </a:rPr>
              <a:t>HER BİR </a:t>
            </a:r>
            <a:r>
              <a:rPr lang="tr-TR" sz="3800" b="1" dirty="0" smtClean="0">
                <a:solidFill>
                  <a:schemeClr val="tx1"/>
                </a:solidFill>
              </a:rPr>
              <a:t>DERTTEN ALA YAMAN AYRILIK</a:t>
            </a:r>
            <a:endParaRPr lang="tr-TR" sz="3800" b="1" dirty="0">
              <a:solidFill>
                <a:schemeClr val="tx1"/>
              </a:solidFill>
            </a:endParaRPr>
          </a:p>
          <a:p>
            <a:r>
              <a:rPr lang="tr-TR" sz="4500" dirty="0" smtClean="0">
                <a:hlinkClick r:id="rId2"/>
              </a:rPr>
              <a:t> https://www.youtube.com/watch?v=JF2Hu4kNG6I</a:t>
            </a:r>
            <a:endParaRPr lang="tr-TR" sz="4500" dirty="0" smtClean="0"/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11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5202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88540" y="274639"/>
            <a:ext cx="10100373" cy="915532"/>
          </a:xfrm>
        </p:spPr>
        <p:txBody>
          <a:bodyPr>
            <a:normAutofit fontScale="90000"/>
          </a:bodyPr>
          <a:lstStyle/>
          <a:p>
            <a:r>
              <a:rPr lang="tr-TR" sz="2700" b="1" dirty="0" smtClean="0">
                <a:solidFill>
                  <a:schemeClr val="tx1"/>
                </a:solidFill>
              </a:rPr>
              <a:t>HİCAZ ŞARKI (</a:t>
            </a:r>
            <a:r>
              <a:rPr lang="tr-TR" sz="2400" b="1" dirty="0" smtClean="0"/>
              <a:t> </a:t>
            </a:r>
            <a:r>
              <a:rPr lang="tr-TR" sz="2700" b="1" dirty="0" smtClean="0">
                <a:solidFill>
                  <a:schemeClr val="tx1"/>
                </a:solidFill>
              </a:rPr>
              <a:t>Enstrumantal )</a:t>
            </a:r>
            <a:br>
              <a:rPr lang="tr-TR" sz="2700" b="1" dirty="0" smtClean="0">
                <a:solidFill>
                  <a:schemeClr val="tx1"/>
                </a:solidFill>
              </a:rPr>
            </a:br>
            <a:r>
              <a:rPr lang="tr-TR" sz="2700" b="1" i="1" dirty="0" smtClean="0">
                <a:solidFill>
                  <a:schemeClr val="tx1"/>
                </a:solidFill>
              </a:rPr>
              <a:t>    Eğilmez Başın Gibi          </a:t>
            </a:r>
            <a:br>
              <a:rPr lang="tr-TR" sz="2700" b="1" i="1" dirty="0" smtClean="0">
                <a:solidFill>
                  <a:schemeClr val="tx1"/>
                </a:solidFill>
              </a:rPr>
            </a:br>
            <a:r>
              <a:rPr lang="tr-TR" sz="2700" b="1" i="1" dirty="0" smtClean="0">
                <a:solidFill>
                  <a:schemeClr val="tx1"/>
                </a:solidFill>
              </a:rPr>
              <a:t>(SOLO-KORO)      </a:t>
            </a:r>
            <a:r>
              <a:rPr lang="tr-TR" sz="2700" b="1" dirty="0" smtClean="0">
                <a:solidFill>
                  <a:schemeClr val="tx1"/>
                </a:solidFill>
              </a:rPr>
              <a:t>Usül:  4/4 </a:t>
            </a:r>
            <a:r>
              <a:rPr lang="tr-TR" sz="2700" b="1" dirty="0" err="1" smtClean="0">
                <a:solidFill>
                  <a:schemeClr val="tx1"/>
                </a:solidFill>
              </a:rPr>
              <a:t>Sofyan</a:t>
            </a:r>
            <a:r>
              <a:rPr lang="tr-TR" sz="2700" b="1" dirty="0" smtClean="0">
                <a:solidFill>
                  <a:schemeClr val="tx1"/>
                </a:solidFill>
              </a:rPr>
              <a:t>  Beste: Kaptanzâde Ali Rıza Bey </a:t>
            </a:r>
            <a:br>
              <a:rPr lang="tr-TR" sz="2700" b="1" dirty="0" smtClean="0">
                <a:solidFill>
                  <a:schemeClr val="tx1"/>
                </a:solidFill>
              </a:rPr>
            </a:br>
            <a:r>
              <a:rPr lang="tr-TR" sz="27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Güfte: Ömer Bedrettin</a:t>
            </a:r>
            <a:br>
              <a:rPr lang="tr-TR" sz="2700" b="1" dirty="0" smtClean="0">
                <a:solidFill>
                  <a:schemeClr val="tx1"/>
                </a:solidFill>
              </a:rPr>
            </a:br>
            <a:endParaRPr lang="tr-TR" sz="27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98494"/>
            <a:ext cx="12192000" cy="545950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4400" b="1" dirty="0" smtClean="0">
                <a:solidFill>
                  <a:schemeClr val="tx1"/>
                </a:solidFill>
                <a:cs typeface="Times New Roman" pitchFamily="18" charset="0"/>
              </a:rPr>
              <a:t>               </a:t>
            </a:r>
          </a:p>
          <a:p>
            <a:pPr>
              <a:buNone/>
            </a:pPr>
            <a:r>
              <a:rPr lang="tr-TR" sz="9600" b="1" dirty="0" smtClean="0">
                <a:solidFill>
                  <a:schemeClr val="tx1"/>
                </a:solidFill>
                <a:cs typeface="Times New Roman" pitchFamily="18" charset="0"/>
              </a:rPr>
              <a:t>                  </a:t>
            </a:r>
            <a:r>
              <a:rPr lang="tr-TR" sz="9600" b="1" dirty="0" smtClean="0">
                <a:cs typeface="Times New Roman" pitchFamily="18" charset="0"/>
              </a:rPr>
              <a:t>EĞİLMEZ BAŞIN GİBİ</a:t>
            </a:r>
            <a:r>
              <a:rPr lang="tr-TR" sz="96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          </a:t>
            </a:r>
          </a:p>
          <a:p>
            <a:pPr>
              <a:buNone/>
            </a:pPr>
            <a:r>
              <a:rPr lang="tr-TR" sz="9600" b="1" dirty="0" smtClean="0">
                <a:cs typeface="Times New Roman" pitchFamily="18" charset="0"/>
              </a:rPr>
              <a:t>          GÖKLER BULUTLU EFEM</a:t>
            </a:r>
            <a:endParaRPr lang="tr-TR" sz="96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buNone/>
            </a:pPr>
            <a:r>
              <a:rPr lang="tr-TR" sz="9600" b="1" dirty="0" smtClean="0">
                <a:solidFill>
                  <a:schemeClr val="tx1"/>
                </a:solidFill>
                <a:cs typeface="Times New Roman" pitchFamily="18" charset="0"/>
              </a:rPr>
              <a:t>          DAĞLAR YOLDAŞIN </a:t>
            </a:r>
            <a:r>
              <a:rPr lang="tr-TR" sz="9600" b="1" dirty="0" smtClean="0">
                <a:cs typeface="Times New Roman" pitchFamily="18" charset="0"/>
              </a:rPr>
              <a:t>GİBİ            </a:t>
            </a:r>
            <a:r>
              <a:rPr lang="tr-TR" sz="9600" b="1" dirty="0">
                <a:hlinkClick r:id="rId2"/>
              </a:rPr>
              <a:t>https://www.youtube.com/watch?v=fJKgMTMimJU</a:t>
            </a:r>
            <a:endParaRPr lang="tr-TR" sz="96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buNone/>
            </a:pPr>
            <a:r>
              <a:rPr lang="tr-TR" sz="9600" b="1" dirty="0" smtClean="0">
                <a:solidFill>
                  <a:schemeClr val="tx1"/>
                </a:solidFill>
                <a:cs typeface="Times New Roman" pitchFamily="18" charset="0"/>
              </a:rPr>
              <a:t>          SANA NE MUTLU EFEM</a:t>
            </a:r>
          </a:p>
          <a:p>
            <a:pPr>
              <a:buNone/>
            </a:pPr>
            <a:r>
              <a:rPr lang="tr-TR" sz="9600" b="1" dirty="0" smtClean="0">
                <a:cs typeface="Times New Roman" pitchFamily="18" charset="0"/>
              </a:rPr>
              <a:t>                (Tekrar)</a:t>
            </a:r>
            <a:endParaRPr lang="tr-TR" sz="96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buNone/>
            </a:pPr>
            <a:r>
              <a:rPr lang="tr-TR" sz="96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tr-TR" sz="4500" b="1" dirty="0" smtClean="0">
                <a:cs typeface="Times New Roman" pitchFamily="18" charset="0"/>
              </a:rPr>
              <a:t>                                                                                                               </a:t>
            </a:r>
            <a:r>
              <a:rPr lang="tr-TR" sz="8000" b="1" dirty="0" smtClean="0">
                <a:cs typeface="Times New Roman" pitchFamily="18" charset="0"/>
              </a:rPr>
              <a:t>OYNA YANSIN CEPKENİN</a:t>
            </a:r>
            <a:r>
              <a:rPr lang="tr-TR" sz="80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tr-TR" sz="8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      </a:t>
            </a:r>
            <a:r>
              <a:rPr lang="tr-TR" sz="8000" b="1" dirty="0" smtClean="0">
                <a:solidFill>
                  <a:schemeClr val="tx1"/>
                </a:solidFill>
                <a:cs typeface="Times New Roman" pitchFamily="18" charset="0"/>
              </a:rPr>
              <a:t>ÇOBAN YILDIZI GİBİ</a:t>
            </a:r>
          </a:p>
          <a:p>
            <a:pPr>
              <a:buNone/>
            </a:pPr>
            <a:r>
              <a:rPr lang="tr-TR" sz="8000" b="1" dirty="0" smtClean="0">
                <a:cs typeface="Times New Roman" pitchFamily="18" charset="0"/>
              </a:rPr>
              <a:t>                                                             </a:t>
            </a:r>
            <a:r>
              <a:rPr lang="tr-TR" sz="8000" b="1" dirty="0">
                <a:cs typeface="Times New Roman" pitchFamily="18" charset="0"/>
              </a:rPr>
              <a:t> </a:t>
            </a:r>
            <a:r>
              <a:rPr lang="tr-TR" sz="8000" b="1" dirty="0" smtClean="0">
                <a:cs typeface="Times New Roman" pitchFamily="18" charset="0"/>
              </a:rPr>
              <a:t>YANSIN GÜNEŞTEN TENİN                            KALBİME AKTIN EFEM</a:t>
            </a:r>
          </a:p>
          <a:p>
            <a:pPr>
              <a:buNone/>
            </a:pPr>
            <a:r>
              <a:rPr lang="tr-TR" sz="8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                                       GÜN SENİN ŞENLİK SENİN                            BİR YAZ GÜNEŞİ GİBİ</a:t>
            </a:r>
          </a:p>
          <a:p>
            <a:pPr>
              <a:buNone/>
            </a:pPr>
            <a:r>
              <a:rPr lang="tr-TR" sz="8000" b="1" dirty="0" smtClean="0">
                <a:cs typeface="Times New Roman" pitchFamily="18" charset="0"/>
              </a:rPr>
              <a:t>                                                              BAYRAMIN KUTLU </a:t>
            </a:r>
            <a:r>
              <a:rPr lang="tr-TR" sz="8000" b="1" dirty="0">
                <a:cs typeface="Times New Roman" pitchFamily="18" charset="0"/>
              </a:rPr>
              <a:t>EFEM </a:t>
            </a:r>
            <a:r>
              <a:rPr lang="tr-TR" sz="8000" b="1" dirty="0" smtClean="0">
                <a:cs typeface="Times New Roman" pitchFamily="18" charset="0"/>
              </a:rPr>
              <a:t>                              İÇİME DOĞDUN EFEM</a:t>
            </a:r>
          </a:p>
          <a:p>
            <a:pPr>
              <a:buNone/>
            </a:pPr>
            <a:r>
              <a:rPr lang="tr-TR" sz="8000" b="1" dirty="0">
                <a:cs typeface="Times New Roman" pitchFamily="18" charset="0"/>
              </a:rPr>
              <a:t> </a:t>
            </a:r>
            <a:r>
              <a:rPr lang="tr-TR" sz="8000" b="1" dirty="0" smtClean="0">
                <a:cs typeface="Times New Roman" pitchFamily="18" charset="0"/>
              </a:rPr>
              <a:t>                                                                           (Nakarat)                                                              (Nakarat)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tr-TR" sz="8000" b="1" dirty="0">
              <a:cs typeface="Times New Roman" pitchFamily="18" charset="0"/>
            </a:endParaRPr>
          </a:p>
          <a:p>
            <a:pPr>
              <a:buNone/>
            </a:pPr>
            <a:r>
              <a:rPr lang="tr-TR" sz="80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tr-TR" sz="8000" b="1" dirty="0" smtClean="0">
                <a:cs typeface="Times New Roman" pitchFamily="18" charset="0"/>
              </a:rPr>
              <a:t>       </a:t>
            </a:r>
            <a:endParaRPr lang="tr-TR" sz="8000" b="1" dirty="0">
              <a:cs typeface="Times New Roman" pitchFamily="18" charset="0"/>
            </a:endParaRPr>
          </a:p>
          <a:p>
            <a:pPr>
              <a:buNone/>
            </a:pPr>
            <a:r>
              <a:rPr lang="tr-TR" sz="80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tr-TR" sz="8000" b="1" dirty="0" smtClean="0">
                <a:cs typeface="Times New Roman" pitchFamily="18" charset="0"/>
              </a:rPr>
              <a:t>      </a:t>
            </a:r>
            <a:endParaRPr lang="tr-TR" sz="8000" b="1" dirty="0">
              <a:cs typeface="Times New Roman" pitchFamily="18" charset="0"/>
            </a:endParaRPr>
          </a:p>
          <a:p>
            <a:pPr>
              <a:buNone/>
            </a:pPr>
            <a:r>
              <a:rPr lang="tr-TR" sz="80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tr-TR" sz="45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                                                                                                                        </a:t>
            </a:r>
            <a:endParaRPr lang="tr-TR" sz="4500" b="1" dirty="0">
              <a:cs typeface="Times New Roman" pitchFamily="18" charset="0"/>
            </a:endParaRPr>
          </a:p>
          <a:p>
            <a:pPr>
              <a:buNone/>
            </a:pPr>
            <a:endParaRPr lang="tr-TR" sz="4400" b="1" dirty="0" smtClean="0">
              <a:cs typeface="Times New Roman" pitchFamily="18" charset="0"/>
            </a:endParaRPr>
          </a:p>
          <a:p>
            <a:pPr>
              <a:buNone/>
            </a:pPr>
            <a:r>
              <a:rPr lang="tr-TR" sz="51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        </a:t>
            </a:r>
            <a:endParaRPr lang="tr-TR" sz="51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tr-TR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" y="2"/>
            <a:ext cx="12192000" cy="6857999"/>
          </a:xfrm>
        </p:spPr>
        <p:txBody>
          <a:bodyPr>
            <a:normAutofit fontScale="92500" lnSpcReduction="20000"/>
          </a:bodyPr>
          <a:lstStyle/>
          <a:p>
            <a:r>
              <a:rPr lang="tr-TR" sz="2600" b="1" dirty="0" smtClean="0">
                <a:solidFill>
                  <a:schemeClr val="tx1"/>
                </a:solidFill>
              </a:rPr>
              <a:t>HİCAZ TÜRKÜ     </a:t>
            </a:r>
          </a:p>
          <a:p>
            <a:r>
              <a:rPr lang="tr-TR" sz="2600" b="1" i="1" dirty="0" smtClean="0">
                <a:solidFill>
                  <a:schemeClr val="tx1"/>
                </a:solidFill>
              </a:rPr>
              <a:t>Erkilet Güzeli Bağlar Bozuyor</a:t>
            </a:r>
            <a:endParaRPr lang="tr-TR" sz="2600" b="1" dirty="0" smtClean="0">
              <a:solidFill>
                <a:schemeClr val="tx1"/>
              </a:solidFill>
            </a:endParaRPr>
          </a:p>
          <a:p>
            <a:r>
              <a:rPr lang="tr-TR" sz="26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</a:t>
            </a:r>
            <a:r>
              <a:rPr lang="tr-TR" sz="2600" b="1" dirty="0" err="1" smtClean="0">
                <a:solidFill>
                  <a:schemeClr val="tx1"/>
                </a:solidFill>
              </a:rPr>
              <a:t>Usül</a:t>
            </a:r>
            <a:r>
              <a:rPr lang="tr-TR" sz="2600" b="1" dirty="0" smtClean="0">
                <a:solidFill>
                  <a:schemeClr val="tx1"/>
                </a:solidFill>
              </a:rPr>
              <a:t>: Nim Sofya ( 2/4 )                       </a:t>
            </a:r>
          </a:p>
          <a:p>
            <a:pPr algn="l"/>
            <a:r>
              <a:rPr lang="tr-TR" sz="2600" b="1" dirty="0">
                <a:solidFill>
                  <a:schemeClr val="tx1"/>
                </a:solidFill>
              </a:rPr>
              <a:t> </a:t>
            </a:r>
            <a:r>
              <a:rPr lang="tr-TR" sz="2600" b="1" dirty="0" smtClean="0">
                <a:solidFill>
                  <a:schemeClr val="tx1"/>
                </a:solidFill>
              </a:rPr>
              <a:t>               </a:t>
            </a:r>
            <a:r>
              <a:rPr lang="tr-TR" sz="2300" b="1" dirty="0" smtClean="0">
                <a:solidFill>
                  <a:schemeClr val="tx1"/>
                </a:solidFill>
              </a:rPr>
              <a:t>ERKİLET GÜZELİ BAĞLAR BOZUYOR 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AMANIN AMAN, BEN YANDIM AMAN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KİRPİKLERİ KALEM OLMUŞ YAZIYOR 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CANIM, CANIM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( Nakarat 2 )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TEK TEK BASARAKTAN    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BÂDE SÜZEREKTEN    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İNCİ DİZEREKTEN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GEL CANIM,GEL AMMAN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       (Aranağme 2)</a:t>
            </a:r>
          </a:p>
          <a:p>
            <a:pPr algn="l"/>
            <a:endParaRPr lang="tr-TR" sz="2300" b="1" dirty="0" smtClean="0">
              <a:solidFill>
                <a:schemeClr val="tx1"/>
              </a:solidFill>
            </a:endParaRP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CEVİZİN YAPRAĞI DAL ARASINDA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AMANIN AMAN, BEN YANDIM AMAN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SEVERLER GÜZELİ BAĞ ARASINDA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CANIM, CANIM       </a:t>
            </a:r>
          </a:p>
          <a:p>
            <a:pPr algn="l"/>
            <a:r>
              <a:rPr lang="tr-TR" sz="2300" b="1" dirty="0" smtClean="0">
                <a:solidFill>
                  <a:schemeClr val="tx1"/>
                </a:solidFill>
              </a:rPr>
              <a:t>                                                                 ( Nakarat 2 )                                                                                                                                        </a:t>
            </a:r>
          </a:p>
          <a:p>
            <a:pPr algn="l"/>
            <a:r>
              <a:rPr lang="tr-TR" sz="3100" b="1" dirty="0">
                <a:solidFill>
                  <a:schemeClr val="tx1"/>
                </a:solidFill>
              </a:rPr>
              <a:t> </a:t>
            </a:r>
            <a:r>
              <a:rPr lang="tr-TR" sz="3100" b="1" dirty="0" smtClean="0">
                <a:solidFill>
                  <a:schemeClr val="tx1"/>
                </a:solidFill>
                <a:hlinkClick r:id="rId2"/>
              </a:rPr>
              <a:t>https://www.youtube.com/watch?v=RZRTEwKts5Q</a:t>
            </a:r>
            <a:endParaRPr lang="tr-TR" sz="3100" b="1" dirty="0" smtClean="0">
              <a:solidFill>
                <a:schemeClr val="tx1"/>
              </a:solidFill>
            </a:endParaRPr>
          </a:p>
          <a:p>
            <a:pPr algn="l"/>
            <a:endParaRPr lang="tr-TR" sz="3100" b="1" dirty="0" smtClean="0">
              <a:solidFill>
                <a:schemeClr val="tx1"/>
              </a:solidFill>
            </a:endParaRPr>
          </a:p>
          <a:p>
            <a:pPr algn="l"/>
            <a:endParaRPr lang="tr-TR" sz="2300" b="1" dirty="0" smtClean="0">
              <a:solidFill>
                <a:schemeClr val="tx1"/>
              </a:solidFill>
            </a:endParaRPr>
          </a:p>
          <a:p>
            <a:pPr algn="l"/>
            <a:endParaRPr lang="tr-TR" sz="2200" b="1" dirty="0" smtClean="0">
              <a:solidFill>
                <a:schemeClr val="tx1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6952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" y="2"/>
            <a:ext cx="12191999" cy="6857999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HİCAZ RUMELİ TÜRKÜSÜ                                                                                                                                         </a:t>
            </a:r>
            <a:r>
              <a:rPr lang="tr-TR" b="1" i="1" dirty="0" smtClean="0">
                <a:solidFill>
                  <a:schemeClr val="tx1"/>
                </a:solidFill>
              </a:rPr>
              <a:t>Vardar Ovası                                                                             </a:t>
            </a:r>
            <a:r>
              <a:rPr lang="tr-TR" b="1" i="1" dirty="0" err="1" smtClean="0">
                <a:solidFill>
                  <a:schemeClr val="tx1"/>
                </a:solidFill>
              </a:rPr>
              <a:t>Usül</a:t>
            </a:r>
            <a:r>
              <a:rPr lang="tr-TR" b="1" i="1" dirty="0" smtClean="0">
                <a:solidFill>
                  <a:schemeClr val="tx1"/>
                </a:solidFill>
              </a:rPr>
              <a:t>: Türk Aksağı</a:t>
            </a:r>
            <a:endParaRPr lang="tr-TR" b="1" dirty="0" smtClean="0">
              <a:solidFill>
                <a:schemeClr val="tx1"/>
              </a:solidFill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                                          </a:t>
            </a:r>
            <a:r>
              <a:rPr lang="tr-TR" b="1" dirty="0" smtClean="0">
                <a:solidFill>
                  <a:schemeClr val="tx1"/>
                </a:solidFill>
              </a:rPr>
              <a:t>MAYA DAĞDAN KALKAN KAZLAR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AL TOPUKLU BEYAZ KIZLAR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YARİMİN YÜREĞİ SIZLAR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EĞLENEMEM ALDANAMAM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BEN BU YERLERDE DURAMAM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               (Nakarat 2)  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VARDAR OVASI, VARDAR OVASI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KAZANAMAM SILA PARASI</a:t>
            </a:r>
          </a:p>
          <a:p>
            <a:pPr algn="l"/>
            <a:endParaRPr lang="tr-TR" b="1" dirty="0" smtClean="0">
              <a:solidFill>
                <a:schemeClr val="tx1"/>
              </a:solidFill>
            </a:endParaRP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                             MAYA DAĞIN YILDIZIYIM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(Aranağme)                                            BEN ANNEMİN BİR KIZIYIM – OĞLUYUM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                              EFENDİMİN SAĞ GÖZÜYÜM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                              EĞLENEMEM ALDANAMAM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                              BEN BU YERLERDE DURAMAM (2)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                                                  (Nakarat 2)</a:t>
            </a:r>
            <a:endParaRPr lang="tr-TR" b="1" dirty="0">
              <a:solidFill>
                <a:schemeClr val="tx1"/>
              </a:solidFill>
            </a:endParaRPr>
          </a:p>
          <a:p>
            <a:pPr algn="l"/>
            <a:r>
              <a:rPr lang="tr-TR" dirty="0" smtClean="0"/>
              <a:t>                                       </a:t>
            </a:r>
            <a:r>
              <a:rPr lang="tr-TR" dirty="0" smtClean="0">
                <a:hlinkClick r:id="rId2"/>
              </a:rPr>
              <a:t>https://www.youtube.com/watch?v=TCR7BV1Ab5U</a:t>
            </a:r>
            <a:endParaRPr 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14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2396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" y="2"/>
            <a:ext cx="12191999" cy="6857999"/>
          </a:xfrm>
        </p:spPr>
        <p:txBody>
          <a:bodyPr/>
          <a:lstStyle/>
          <a:p>
            <a:endParaRPr lang="tr-TR" dirty="0" smtClean="0"/>
          </a:p>
          <a:p>
            <a:endParaRPr lang="tr-TR" sz="2800" dirty="0"/>
          </a:p>
          <a:p>
            <a:endParaRPr lang="tr-TR" sz="2800" dirty="0" smtClean="0"/>
          </a:p>
          <a:p>
            <a:r>
              <a:rPr lang="tr-TR" sz="6000" b="1" dirty="0">
                <a:solidFill>
                  <a:schemeClr val="tx1"/>
                </a:solidFill>
              </a:rPr>
              <a:t>KATILIM VE DESTEĞİNİZ İÇİN TEŞEKKÜR EDERİZ.</a:t>
            </a:r>
          </a:p>
          <a:p>
            <a:r>
              <a:rPr lang="tr-TR" sz="6000" b="1" dirty="0">
                <a:solidFill>
                  <a:schemeClr val="tx1"/>
                </a:solidFill>
              </a:rPr>
              <a:t>SAĞLIK, HUZUR VE MÜZİK DOLU </a:t>
            </a:r>
          </a:p>
          <a:p>
            <a:r>
              <a:rPr lang="tr-TR" sz="6000" b="1" dirty="0">
                <a:solidFill>
                  <a:schemeClr val="tx1"/>
                </a:solidFill>
              </a:rPr>
              <a:t>GÜNLER SİZLERİN OLSUN.</a:t>
            </a:r>
          </a:p>
          <a:p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10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-91437"/>
            <a:ext cx="12192000" cy="45719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> </a:t>
            </a:r>
            <a:r>
              <a:rPr lang="tr-TR" sz="7300" b="1" dirty="0" smtClean="0"/>
              <a:t> </a:t>
            </a:r>
            <a:r>
              <a:rPr lang="tr-TR" sz="6000" b="1" dirty="0" smtClean="0"/>
              <a:t>RAST TAKSİM                      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                                                                                 </a:t>
            </a:r>
            <a:br>
              <a:rPr lang="tr-TR" b="1" dirty="0" smtClean="0"/>
            </a:br>
            <a:r>
              <a:rPr lang="tr-TR" sz="5300" b="1" dirty="0" smtClean="0"/>
              <a:t>Kanuni Prof. Erol Deran (1937-</a:t>
            </a:r>
            <a:br>
              <a:rPr lang="tr-TR" sz="5300" b="1" dirty="0" smtClean="0"/>
            </a:br>
            <a:r>
              <a:rPr lang="tr-TR" sz="5300" b="1" dirty="0" smtClean="0"/>
              <a:t/>
            </a:r>
            <a:br>
              <a:rPr lang="tr-TR" sz="5300" b="1" dirty="0" smtClean="0"/>
            </a:br>
            <a:r>
              <a:rPr lang="tr-TR" sz="5300" b="1" dirty="0" smtClean="0"/>
              <a:t>Rast makamı; Tıp biliminde tedaviyi destekleyen en önemli makamlardan biridir. Zihinsel, fiziksel ve ruhsal rahatsızlıklarda kullanılmıştır. Günümüzde Spazm çözücü özelliği nedeniyle otistik-spastik, tansiyon ve  lokal felç rahatsızlarda kullanılır. İç huzuru, mutluluk verir. </a:t>
            </a:r>
            <a:br>
              <a:rPr lang="tr-TR" sz="5300" b="1" dirty="0" smtClean="0"/>
            </a:br>
            <a:r>
              <a:rPr lang="tr-TR" sz="5300" b="1" dirty="0" smtClean="0"/>
              <a:t>Seher ve gece vakitlerinde etkisi daha fazladır.</a:t>
            </a:r>
            <a:endParaRPr lang="tr-TR" sz="53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94000" y="5303375"/>
            <a:ext cx="11887200" cy="929417"/>
          </a:xfrm>
        </p:spPr>
        <p:txBody>
          <a:bodyPr>
            <a:normAutofit fontScale="32500" lnSpcReduction="20000"/>
          </a:bodyPr>
          <a:lstStyle/>
          <a:p>
            <a:endParaRPr lang="tr-TR" dirty="0" smtClean="0">
              <a:hlinkClick r:id="rId2"/>
            </a:endParaRPr>
          </a:p>
          <a:p>
            <a:pPr marL="0" indent="0">
              <a:buNone/>
            </a:pPr>
            <a:endParaRPr lang="tr-TR" dirty="0" smtClean="0">
              <a:hlinkClick r:id="rId2"/>
            </a:endParaRPr>
          </a:p>
          <a:p>
            <a:pPr marL="0" indent="0">
              <a:buNone/>
            </a:pPr>
            <a:endParaRPr lang="tr-TR" dirty="0">
              <a:hlinkClick r:id="rId2"/>
            </a:endParaRPr>
          </a:p>
          <a:p>
            <a:pPr marL="0" indent="0">
              <a:buNone/>
            </a:pPr>
            <a:r>
              <a:rPr lang="tr-TR" sz="7400" dirty="0" smtClean="0">
                <a:hlinkClick r:id="rId2"/>
              </a:rPr>
              <a:t>https</a:t>
            </a:r>
            <a:r>
              <a:rPr lang="tr-TR" sz="4000" dirty="0" smtClean="0">
                <a:hlinkClick r:id="rId2"/>
              </a:rPr>
              <a:t>://</a:t>
            </a:r>
            <a:r>
              <a:rPr lang="tr-TR" sz="8000" dirty="0" smtClean="0">
                <a:hlinkClick r:id="rId2"/>
              </a:rPr>
              <a:t>www.youtube.com/watch?v=g5OkOmL81w8</a:t>
            </a:r>
            <a:endParaRPr lang="tr-TR" sz="8000" dirty="0" smtClean="0"/>
          </a:p>
          <a:p>
            <a:pPr marL="0" indent="0">
              <a:buNone/>
            </a:pPr>
            <a:endParaRPr lang="tr-TR" sz="4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7751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3600" b="1" dirty="0">
                <a:solidFill>
                  <a:prstClr val="black"/>
                </a:solidFill>
              </a:rPr>
              <a:t>RAST ŞARKI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i="1" dirty="0">
                <a:solidFill>
                  <a:prstClr val="black"/>
                </a:solidFill>
              </a:rPr>
              <a:t>                       </a:t>
            </a:r>
            <a:r>
              <a:rPr lang="tr-TR" sz="2400" b="1" i="1" dirty="0" smtClean="0">
                <a:solidFill>
                  <a:prstClr val="black"/>
                </a:solidFill>
              </a:rPr>
              <a:t>                                Yine </a:t>
            </a:r>
            <a:r>
              <a:rPr lang="tr-TR" sz="2400" b="1" i="1" dirty="0">
                <a:solidFill>
                  <a:prstClr val="black"/>
                </a:solidFill>
              </a:rPr>
              <a:t>Bir Gül Nihal Aldı Bu Gönlümü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prstClr val="black"/>
                </a:solidFill>
              </a:rPr>
              <a:t>                                         </a:t>
            </a:r>
            <a:r>
              <a:rPr lang="tr-TR" sz="2400" b="1" dirty="0">
                <a:solidFill>
                  <a:prstClr val="black"/>
                </a:solidFill>
              </a:rPr>
              <a:t>Güfte / Beste : </a:t>
            </a:r>
            <a:r>
              <a:rPr lang="tr-TR" sz="2400" b="1" dirty="0" err="1" smtClean="0">
                <a:solidFill>
                  <a:prstClr val="black"/>
                </a:solidFill>
              </a:rPr>
              <a:t>Hammami</a:t>
            </a:r>
            <a:r>
              <a:rPr lang="tr-TR" sz="2400" b="1" dirty="0" smtClean="0">
                <a:solidFill>
                  <a:prstClr val="black"/>
                </a:solidFill>
              </a:rPr>
              <a:t>-zade İsmail Dede </a:t>
            </a:r>
            <a:r>
              <a:rPr lang="tr-TR" sz="2400" b="1" dirty="0">
                <a:solidFill>
                  <a:prstClr val="black"/>
                </a:solidFill>
              </a:rPr>
              <a:t>Efendi </a:t>
            </a:r>
            <a:r>
              <a:rPr lang="tr-TR" sz="2400" b="1" dirty="0" smtClean="0">
                <a:solidFill>
                  <a:prstClr val="black"/>
                </a:solidFill>
              </a:rPr>
              <a:t> </a:t>
            </a:r>
            <a:r>
              <a:rPr lang="tr-TR" sz="2400" b="1" dirty="0">
                <a:solidFill>
                  <a:prstClr val="black"/>
                </a:solidFill>
              </a:rPr>
              <a:t>Usül: Semai ( 3/4 )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prstClr val="black"/>
                </a:solidFill>
                <a:cs typeface="Times New Roman" pitchFamily="18" charset="0"/>
              </a:rPr>
              <a:t>YİNE BİR GÜL NİHAL ALDI BU GÖNLÜMÜ (2)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prstClr val="black"/>
                </a:solidFill>
                <a:cs typeface="Times New Roman" pitchFamily="18" charset="0"/>
              </a:rPr>
              <a:t>SİM TEN, GONCA FEM, BÎ BEDEL OL GÜZEL (2)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prstClr val="black"/>
                </a:solidFill>
                <a:cs typeface="Times New Roman" pitchFamily="18" charset="0"/>
              </a:rPr>
              <a:t>ATEŞİN RUHLERİ YAKTI BU GÖNLÜMÜ (2)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prstClr val="black"/>
                </a:solidFill>
                <a:cs typeface="Times New Roman" pitchFamily="18" charset="0"/>
              </a:rPr>
              <a:t>PÜR EDA, PÜR CEFA, PEK KÜÇÜK, PEK GÜZEL (2)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prstClr val="black"/>
                </a:solidFill>
                <a:cs typeface="Times New Roman" pitchFamily="18" charset="0"/>
              </a:rPr>
              <a:t>                                               </a:t>
            </a:r>
            <a:endParaRPr lang="tr-TR" sz="2800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 smtClean="0">
                <a:solidFill>
                  <a:prstClr val="black"/>
                </a:solidFill>
                <a:cs typeface="Times New Roman" pitchFamily="18" charset="0"/>
              </a:rPr>
              <a:t>                                                  GÖRMEDİM </a:t>
            </a:r>
            <a:r>
              <a:rPr lang="tr-TR" sz="2800" b="1" dirty="0">
                <a:solidFill>
                  <a:prstClr val="black"/>
                </a:solidFill>
                <a:cs typeface="Times New Roman" pitchFamily="18" charset="0"/>
              </a:rPr>
              <a:t>KİMSEDE BÖYLE BİR DİLRÜBA (2)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 smtClean="0">
                <a:solidFill>
                  <a:prstClr val="black"/>
                </a:solidFill>
                <a:cs typeface="Times New Roman" pitchFamily="18" charset="0"/>
              </a:rPr>
              <a:t>                                             BÖYLE </a:t>
            </a:r>
            <a:r>
              <a:rPr lang="tr-TR" sz="2800" b="1" dirty="0">
                <a:solidFill>
                  <a:prstClr val="black"/>
                </a:solidFill>
                <a:cs typeface="Times New Roman" pitchFamily="18" charset="0"/>
              </a:rPr>
              <a:t>KAŞ, BÖYLE GÖZ, BÖYLE EL, BÖYLE YÜZ (2)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 smtClean="0">
                <a:solidFill>
                  <a:prstClr val="black"/>
                </a:solidFill>
                <a:cs typeface="Times New Roman" pitchFamily="18" charset="0"/>
              </a:rPr>
              <a:t>                                          AŞIKIN </a:t>
            </a:r>
            <a:r>
              <a:rPr lang="tr-TR" sz="2800" b="1" dirty="0">
                <a:solidFill>
                  <a:prstClr val="black"/>
                </a:solidFill>
                <a:cs typeface="Times New Roman" pitchFamily="18" charset="0"/>
              </a:rPr>
              <a:t>BAĞRINI ÜZMEĞE GÖZ SÜZER (2)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2800" b="1" dirty="0" smtClean="0">
                <a:solidFill>
                  <a:prstClr val="black"/>
                </a:solidFill>
                <a:cs typeface="Times New Roman" pitchFamily="18" charset="0"/>
              </a:rPr>
              <a:t>                                      EL </a:t>
            </a:r>
            <a:r>
              <a:rPr lang="tr-TR" sz="2800" b="1" dirty="0">
                <a:solidFill>
                  <a:prstClr val="black"/>
                </a:solidFill>
                <a:cs typeface="Times New Roman" pitchFamily="18" charset="0"/>
              </a:rPr>
              <a:t>AMAN, PEK YAMAN, HER ZAMAN, OL GÜZEL (2</a:t>
            </a:r>
            <a:r>
              <a:rPr lang="tr-TR" sz="2800" b="1" dirty="0" smtClean="0">
                <a:solidFill>
                  <a:prstClr val="black"/>
                </a:solidFill>
                <a:cs typeface="Times New Roman" pitchFamily="18" charset="0"/>
              </a:rPr>
              <a:t>) </a:t>
            </a:r>
          </a:p>
          <a:p>
            <a:pPr marL="0" indent="0">
              <a:spcBef>
                <a:spcPts val="0"/>
              </a:spcBef>
              <a:buNone/>
            </a:pPr>
            <a:endParaRPr lang="tr-TR" sz="28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2800" b="1" dirty="0">
                <a:solidFill>
                  <a:prstClr val="black"/>
                </a:solidFill>
              </a:rPr>
              <a:t> </a:t>
            </a:r>
            <a:r>
              <a:rPr lang="tr-TR" sz="2800" dirty="0">
                <a:solidFill>
                  <a:prstClr val="black"/>
                </a:solidFill>
                <a:hlinkClick r:id="rId2"/>
              </a:rPr>
              <a:t>https://www.youtube.com/watch?v=n2aoJFMvBhI</a:t>
            </a:r>
            <a:endParaRPr lang="tr-TR" sz="2800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2800" b="1" dirty="0" smtClean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376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" y="182880"/>
            <a:ext cx="12003314" cy="1660434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RAST ŞARKI                 </a:t>
            </a:r>
            <a:br>
              <a:rPr lang="tr-TR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DUA  </a:t>
            </a:r>
            <a:r>
              <a:rPr lang="tr-TR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3200" b="1" dirty="0" smtClean="0"/>
              <a:t> Beste: Necdet Tokatlıoğlu  Güfte: İlkan San Usül: Sofyan 4/4                                   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80458"/>
            <a:ext cx="11331388" cy="537754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/>
              <a:t>                                                                                                           </a:t>
            </a:r>
          </a:p>
          <a:p>
            <a:pPr>
              <a:buNone/>
            </a:pPr>
            <a:r>
              <a:rPr lang="tr-TR" b="1" dirty="0" smtClean="0"/>
              <a:t>   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GİTMESİN GÖZLERİNDEN PIRIL PIRIL ARZULAR                                          EKSİLMESİN YÜZÜNDEN O TEBESSÜM O BAHAR (2)                                                TANRI SENİ KORUSUN, KEM GÖZLERDEN SAKLASIN </a:t>
            </a:r>
          </a:p>
          <a:p>
            <a:pPr>
              <a:buNone/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AĞARTMASIN SAÇINI ŞU GEÇEN ZALİM YILLAR    </a:t>
            </a:r>
          </a:p>
          <a:p>
            <a:pPr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         (Nakarat)                                        </a:t>
            </a:r>
          </a:p>
          <a:p>
            <a:pPr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    SEN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GÜZEL BİR KELEBEK, SEN NADİDE BİR ÇİÇEK(2) 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SANA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OLAN BU AŞKIM İNAN HİÇ BİTMEYECEK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(Meyan)</a:t>
            </a:r>
          </a:p>
          <a:p>
            <a:pPr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TUTTUĞUN ALTIN OLSUN, GÖNLÜN NEŞ’EYLE DOLSUN                                                  KADER HEP GÜLSÜN SANA, MUTLULUK GÖLGEN OLSUN (2)                                               LAYIKSIN ÖVÜLMEYE, LAYIKSIN SEVİLMEYE                                                                                    SENİ ÜZÜP AĞLATAN HASRET KALSIN GÜLMEYE (2)        </a:t>
            </a:r>
          </a:p>
          <a:p>
            <a:pPr>
              <a:buNone/>
            </a:pPr>
            <a:r>
              <a:rPr lang="tr-TR" sz="2800" dirty="0" smtClean="0">
                <a:hlinkClick r:id="rId2"/>
              </a:rPr>
              <a:t>     https://www.youtube.com/watch?v=PYF43Nq6Mrs</a:t>
            </a:r>
            <a:endParaRPr lang="tr-TR" sz="2800" dirty="0" smtClean="0"/>
          </a:p>
          <a:p>
            <a:pPr>
              <a:buNone/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4</a:t>
            </a:fld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" y="2"/>
            <a:ext cx="12191999" cy="6857999"/>
          </a:xfrm>
        </p:spPr>
        <p:txBody>
          <a:bodyPr>
            <a:normAutofit fontScale="92500" lnSpcReduction="10000"/>
          </a:bodyPr>
          <a:lstStyle/>
          <a:p>
            <a:r>
              <a:rPr lang="tr-TR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RAST ŞARKI </a:t>
            </a:r>
          </a:p>
          <a:p>
            <a:r>
              <a:rPr lang="tr-TR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Rüya Gibi Her Hatıra        </a:t>
            </a:r>
            <a:endParaRPr lang="tr-TR" sz="3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dirty="0" smtClean="0">
                <a:solidFill>
                  <a:schemeClr val="tx1"/>
                </a:solidFill>
              </a:rPr>
              <a:t>Güfte / Beste : Mehmet Ilgın                      </a:t>
            </a:r>
            <a:r>
              <a:rPr lang="tr-TR" b="1" dirty="0" err="1" smtClean="0">
                <a:solidFill>
                  <a:schemeClr val="tx1"/>
                </a:solidFill>
              </a:rPr>
              <a:t>Usül</a:t>
            </a:r>
            <a:r>
              <a:rPr lang="tr-TR" b="1" dirty="0" smtClean="0">
                <a:solidFill>
                  <a:schemeClr val="tx1"/>
                </a:solidFill>
              </a:rPr>
              <a:t>: Nim Sofyan ( 2/4 )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                                                 </a:t>
            </a:r>
          </a:p>
          <a:p>
            <a:pPr algn="l"/>
            <a:r>
              <a:rPr lang="tr-T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RÜYA GİBİ HER HATIRA HER YAŞANTI BANA (2)</a:t>
            </a:r>
          </a:p>
          <a:p>
            <a:pPr algn="l"/>
            <a:r>
              <a:rPr lang="tr-T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 BULDUYSA KAYBETTİ GÖNÜL AŞKTAN YANA (2)                                              ÖMÜR ÇİÇEK KADAR NARİN BİR GÜN KADAR KISA (2)</a:t>
            </a:r>
          </a:p>
          <a:p>
            <a:pPr algn="l"/>
            <a:r>
              <a:rPr lang="tr-T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AĞLAMA DEĞMEZ HAYAT BU GÖZ YAŞLARINA (2)</a:t>
            </a:r>
          </a:p>
          <a:p>
            <a:pPr algn="l"/>
            <a:endParaRPr lang="tr-TR" sz="3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HER DAMLA YAŞ OYUK OYUK, İZ BIRAKIR KALBİMDE (2)</a:t>
            </a:r>
          </a:p>
          <a:p>
            <a:pPr algn="l"/>
            <a:r>
              <a:rPr lang="tr-T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HAYAT ŞARAP GİBİDİR, KEDER DE VAR NEŞ’EDE (2)</a:t>
            </a:r>
          </a:p>
          <a:p>
            <a:pPr algn="l"/>
            <a:r>
              <a:rPr lang="tr-T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ÖMÜR ÇİÇEK KADAR NARİN, BİR GÜN KADAR KISA</a:t>
            </a:r>
          </a:p>
          <a:p>
            <a:pPr algn="l"/>
            <a:r>
              <a:rPr lang="tr-T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AĞLAMA DEĞMEZ HAYAT BU GÖZ YAŞLARINA (2)</a:t>
            </a:r>
          </a:p>
          <a:p>
            <a:r>
              <a:rPr lang="tr-TR" dirty="0" smtClean="0">
                <a:hlinkClick r:id="rId2"/>
              </a:rPr>
              <a:t>https://www.youtube.com/watch?v=rwLXhe9da28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2173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" y="2"/>
            <a:ext cx="12191999" cy="6857999"/>
          </a:xfrm>
        </p:spPr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BUSELİK  TAKSİM</a:t>
            </a:r>
          </a:p>
          <a:p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NEYZEN Uğur ONUK  </a:t>
            </a:r>
          </a:p>
          <a:p>
            <a:endParaRPr lang="tr-TR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Buselik </a:t>
            </a:r>
            <a:r>
              <a:rPr lang="tr-TR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makamı; kuvvet, barış ve mistik duygular verir. Kan 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dolaşımı, tansiyon ve  kas rahatsızlıklarına olumlu etki yapar. </a:t>
            </a:r>
          </a:p>
          <a:p>
            <a:pPr algn="l"/>
            <a:r>
              <a:rPr lang="tr-TR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Mistik duyguları güçlendirir. Öğleden sonraki zaman diliminde </a:t>
            </a:r>
            <a:r>
              <a:rPr lang="tr-TR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etkidir.  </a:t>
            </a:r>
            <a:endParaRPr lang="tr-TR" sz="3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tr-TR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3600" dirty="0">
                <a:hlinkClick r:id="rId2"/>
              </a:rPr>
              <a:t>https://www.youtube.com/watch?v=pOUbs7mQh4E</a:t>
            </a:r>
            <a:endParaRPr lang="tr-TR" sz="3600" dirty="0"/>
          </a:p>
          <a:p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</a:t>
            </a:r>
            <a:endParaRPr lang="tr-TR" dirty="0"/>
          </a:p>
          <a:p>
            <a:endParaRPr lang="tr-TR" dirty="0" smtClean="0">
              <a:hlinkClick r:id="rId2"/>
            </a:endParaRPr>
          </a:p>
          <a:p>
            <a:endParaRPr lang="tr-TR" dirty="0">
              <a:hlinkClick r:id="rId2"/>
            </a:endParaRPr>
          </a:p>
          <a:p>
            <a:endParaRPr lang="tr-TR" dirty="0" smtClean="0">
              <a:hlinkClick r:id="rId2"/>
            </a:endParaRP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5895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" y="2"/>
            <a:ext cx="12191999" cy="6857999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BUSELİK ŞARKI</a:t>
            </a:r>
            <a:endPara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Buselik Makamına </a:t>
            </a:r>
            <a:r>
              <a:rPr lang="tr-TR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Usül: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Sofyan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4/4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tr-TR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LEYLADAN GEÇME FASLINDAYIM, MEVLAYI BULMA YOLLARINDA (2)</a:t>
            </a:r>
          </a:p>
          <a:p>
            <a:pPr algn="l"/>
            <a:r>
              <a:rPr lang="tr-TR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MAJÖRLER TÜKENDİ, MİNÖRLERE YOLCULUK</a:t>
            </a:r>
          </a:p>
          <a:p>
            <a:pPr algn="l"/>
            <a:r>
              <a:rPr lang="tr-TR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BUSELİK MAKAMINA, BUSELİK MAKAMINA</a:t>
            </a:r>
          </a:p>
          <a:p>
            <a:pPr algn="l"/>
            <a:endParaRPr lang="tr-TR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AŞK İÇİN SÖYLENEN HER SÖZE KANDIM, PERVANE MİSALİ ATEŞE YANDIM  ( 2 ölçü es)</a:t>
            </a:r>
          </a:p>
          <a:p>
            <a:pPr algn="l"/>
            <a:r>
              <a:rPr lang="tr-TR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GÖRDÜĞÜM HER DİLBER ATEŞTİR BANA</a:t>
            </a:r>
          </a:p>
          <a:p>
            <a:pPr algn="l"/>
            <a:r>
              <a:rPr lang="tr-TR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MECAZİ AŞKA İNANDIM GÜNEŞLİ HAVALARDA</a:t>
            </a:r>
          </a:p>
          <a:p>
            <a:pPr algn="l"/>
            <a:r>
              <a:rPr lang="tr-TR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BUSELİK MAKAMINA, BUSELİK MAKAMINA (3)</a:t>
            </a:r>
          </a:p>
          <a:p>
            <a:r>
              <a:rPr lang="tr-TR" dirty="0" smtClean="0">
                <a:hlinkClick r:id="rId2"/>
              </a:rPr>
              <a:t>https://www.youtube.com/watch?v=XcdtSdavpH0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121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" y="2"/>
            <a:ext cx="12192000" cy="6857999"/>
          </a:xfrm>
        </p:spPr>
        <p:txBody>
          <a:bodyPr>
            <a:normAutofit/>
          </a:bodyPr>
          <a:lstStyle/>
          <a:p>
            <a:endParaRPr lang="tr-TR" b="1" dirty="0" smtClean="0"/>
          </a:p>
          <a:p>
            <a:r>
              <a:rPr lang="tr-TR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NİHAVENT </a:t>
            </a:r>
            <a:r>
              <a:rPr lang="tr-TR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TAKSİM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UD  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/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Nihavent 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Makamı; </a:t>
            </a:r>
            <a:r>
              <a:rPr lang="tr-TR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ihinsel, ruhsal rahatsızlıklara karşı olumlu etki 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yapar. Özgüven 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duygusu verir, tansiyon, kan dolaşımı ve lokal kramplara karşı 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tavsiye 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edilir. Öğleden sonraki zaman diliminde  daha etkili olduğu bilinir.                                          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</a:t>
            </a:r>
            <a:endParaRPr lang="tr-TR" dirty="0"/>
          </a:p>
          <a:p>
            <a:r>
              <a:rPr lang="tr-TR" dirty="0">
                <a:hlinkClick r:id="rId2"/>
              </a:rPr>
              <a:t>https://www.youtube.com/watch?v=RB8G5j1Bd-4</a:t>
            </a:r>
            <a:endParaRPr lang="tr-TR" dirty="0"/>
          </a:p>
          <a:p>
            <a:endParaRPr lang="tr-TR" dirty="0">
              <a:hlinkClick r:id="rId2"/>
            </a:endParaRPr>
          </a:p>
          <a:p>
            <a:endParaRPr lang="tr-TR" dirty="0" smtClean="0">
              <a:hlinkClick r:id="rId2"/>
            </a:endParaRPr>
          </a:p>
          <a:p>
            <a:endParaRPr lang="tr-TR" dirty="0">
              <a:hlinkClick r:id="rId2"/>
            </a:endParaRPr>
          </a:p>
          <a:p>
            <a:endParaRPr lang="tr-TR" dirty="0" smtClean="0">
              <a:hlinkClick r:id="rId2"/>
            </a:endParaRP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412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" y="2"/>
            <a:ext cx="12192000" cy="6857999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NİHAVENT TÜRKÜ ( Katibim )</a:t>
            </a:r>
          </a:p>
          <a:p>
            <a:r>
              <a:rPr lang="tr-TR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Üsküdar’ a Gider İken             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Usül: Semai (3/4)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ÜSKÜDAR</a:t>
            </a:r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A  GİDER İKEN ALDI DA BİR YAĞMUR (2)</a:t>
            </a:r>
          </a:p>
          <a:p>
            <a:pPr algn="l"/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KATİBİMİN </a:t>
            </a:r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SETRESİ UZUN ETEĞİ ÇAMUR (2)</a:t>
            </a:r>
          </a:p>
          <a:p>
            <a:pPr algn="l"/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KATİP </a:t>
            </a:r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UYKUDAN UYANMIŞ GÖZLERİ MAHMUR (2)</a:t>
            </a:r>
          </a:p>
          <a:p>
            <a:pPr algn="l"/>
            <a:r>
              <a:rPr lang="tr-TR" sz="3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(Nakarat)                                                                                                                                  KATİP BENİM BEN KATİBİN EL NE KARIŞIR                                           KATİBİME KOLALI DA GÖMLEK NE GÜZEL YARAŞIR</a:t>
            </a:r>
          </a:p>
          <a:p>
            <a:pPr algn="l"/>
            <a:endParaRPr lang="tr-TR" sz="3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ÜSKÜDAR</a:t>
            </a:r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A GİDER İKEN BİR MENDİL BULDUM (2)</a:t>
            </a:r>
          </a:p>
          <a:p>
            <a:pPr algn="l"/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MENDİLİMİN </a:t>
            </a:r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İÇİNE LOKUM DOLDURDUM (2)</a:t>
            </a:r>
          </a:p>
          <a:p>
            <a:pPr algn="l"/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KATİBİMİ </a:t>
            </a:r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ARAR İKEN YANIMDA BULDUM (2)</a:t>
            </a:r>
          </a:p>
          <a:p>
            <a:pPr algn="l"/>
            <a:r>
              <a:rPr lang="tr-TR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(Nakarat)</a:t>
            </a:r>
          </a:p>
          <a:p>
            <a:pPr algn="l"/>
            <a:r>
              <a:rPr lang="tr-TR" dirty="0" smtClean="0"/>
              <a:t>                       </a:t>
            </a:r>
            <a:r>
              <a:rPr lang="tr-TR" dirty="0" smtClean="0">
                <a:hlinkClick r:id="rId2"/>
              </a:rPr>
              <a:t>https://www.youtube.com/watch?v=SymcEAeYGOw</a:t>
            </a:r>
            <a:endParaRPr lang="tr-TR" dirty="0" smtClean="0"/>
          </a:p>
          <a:p>
            <a:pPr algn="l"/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D74-E35E-4E67-AA79-520C394D0A48}" type="slidenum">
              <a:rPr lang="tr-TR" smtClean="0"/>
              <a:pPr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346834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2198</TotalTime>
  <Words>1132</Words>
  <Application>Microsoft Office PowerPoint</Application>
  <PresentationFormat>Geniş ekran</PresentationFormat>
  <Paragraphs>218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Ofis Teması</vt:lpstr>
      <vt:lpstr>PowerPoint Sunusu</vt:lpstr>
      <vt:lpstr>       RAST TAKSİM                                                                                                          Kanuni Prof. Erol Deran (1937-  Rast makamı; Tıp biliminde tedaviyi destekleyen en önemli makamlardan biridir. Zihinsel, fiziksel ve ruhsal rahatsızlıklarda kullanılmıştır. Günümüzde Spazm çözücü özelliği nedeniyle otistik-spastik, tansiyon ve  lokal felç rahatsızlarda kullanılır. İç huzuru, mutluluk verir.  Seher ve gece vakitlerinde etkisi daha fazladır.</vt:lpstr>
      <vt:lpstr>PowerPoint Sunusu</vt:lpstr>
      <vt:lpstr>RAST ŞARKI                  DUA      Beste: Necdet Tokatlıoğlu  Güfte: İlkan San Usül: Sofyan 4/4                                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HİCAZ ŞARKI ( Enstrumantal )     Eğilmez Başın Gibi           (SOLO-KORO)      Usül:  4/4 Sofyan  Beste: Kaptanzâde Ali Rıza Bey                                                                                                        Güfte: Ömer Bedrettin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Mehmet Gezer</dc:creator>
  <cp:lastModifiedBy>Mehmet Gezer</cp:lastModifiedBy>
  <cp:revision>456</cp:revision>
  <dcterms:created xsi:type="dcterms:W3CDTF">2016-07-25T11:27:28Z</dcterms:created>
  <dcterms:modified xsi:type="dcterms:W3CDTF">2016-11-18T11:43:03Z</dcterms:modified>
</cp:coreProperties>
</file>