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48" r:id="rId2"/>
  </p:sldMasterIdLst>
  <p:notesMasterIdLst>
    <p:notesMasterId r:id="rId22"/>
  </p:notesMasterIdLst>
  <p:handoutMasterIdLst>
    <p:handoutMasterId r:id="rId23"/>
  </p:handoutMasterIdLst>
  <p:sldIdLst>
    <p:sldId id="258" r:id="rId3"/>
    <p:sldId id="275" r:id="rId4"/>
    <p:sldId id="297" r:id="rId5"/>
    <p:sldId id="285" r:id="rId6"/>
    <p:sldId id="299" r:id="rId7"/>
    <p:sldId id="300" r:id="rId8"/>
    <p:sldId id="301" r:id="rId9"/>
    <p:sldId id="311" r:id="rId10"/>
    <p:sldId id="312" r:id="rId11"/>
    <p:sldId id="302" r:id="rId12"/>
    <p:sldId id="303" r:id="rId13"/>
    <p:sldId id="293" r:id="rId14"/>
    <p:sldId id="304" r:id="rId15"/>
    <p:sldId id="305" r:id="rId16"/>
    <p:sldId id="306" r:id="rId17"/>
    <p:sldId id="307" r:id="rId18"/>
    <p:sldId id="287" r:id="rId19"/>
    <p:sldId id="288" r:id="rId20"/>
    <p:sldId id="30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52EAC1-C07F-4D1D-A732-41AF162B6694}" v="5" dt="2024-03-12T14:16:57.290"/>
  </p1510:revLst>
</p1510:revInfo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294" autoAdjust="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808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08F2E-5F06-4CE2-A139-452A1382A6F0}" type="datetimeFigureOut">
              <a:rPr lang="en-US"/>
              <a:t>5/21/2025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8588A-5C4E-401A-AECC-B6F63A9DE96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9979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11T14:25:47.487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1,'2191'0,"-2155"0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C5DC6-1594-414D-9341-ABA08739246C}" type="datetimeFigureOut">
              <a:rPr lang="en-US"/>
              <a:t>5/21/2025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42409-6A04-4DC6-AC3A-D3758287A8F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1150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82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00200" y="0"/>
            <a:ext cx="5029200" cy="5943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777" y="3019706"/>
            <a:ext cx="4846320" cy="23876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777" y="5381894"/>
            <a:ext cx="4846320" cy="448056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8" name="Picture 7" descr="Puffy white clouds in deep blue sky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7400"/>
            <a:ext cx="1490472" cy="3886200"/>
          </a:xfrm>
          <a:prstGeom prst="rect">
            <a:avLst/>
          </a:prstGeom>
        </p:spPr>
      </p:pic>
      <p:pic>
        <p:nvPicPr>
          <p:cNvPr id="10" name="Picture 9" descr="Closeup of plant shoot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9128" y="2057400"/>
            <a:ext cx="2060767" cy="3886200"/>
          </a:xfrm>
          <a:prstGeom prst="rect">
            <a:avLst/>
          </a:prstGeom>
        </p:spPr>
      </p:pic>
      <p:pic>
        <p:nvPicPr>
          <p:cNvPr id="11" name="Picture 10" descr="Waves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7400"/>
            <a:ext cx="32826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3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5A74-0919-413E-865C-E0E8D1722ED7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7207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190500"/>
            <a:ext cx="2057400" cy="59864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0500"/>
            <a:ext cx="7734300" cy="59864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FE46A-5893-4F80-829A-F37AF8AAC03B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102101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B04AF-425A-B936-7CA5-4CA06C24C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FA3F85-8255-C0B4-5F9A-DA797A12EA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8EC368-E3D0-6517-E8C8-EF5C9D3B6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17AD-7D78-4E27-81F3-63502D6429EA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C5B1A-5B9E-8D34-0588-26C4207A5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032B4-52C9-8A6A-2415-7850B3F92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DEC7D-9A8C-477F-A0C3-DEF288CAD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555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340511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00199" y="2059146"/>
            <a:ext cx="7199696" cy="3886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777" y="2263913"/>
            <a:ext cx="6949440" cy="3143393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777" y="5381893"/>
            <a:ext cx="6949440" cy="44952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 descr="Closeup of green plants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9146"/>
            <a:ext cx="1490472" cy="3886200"/>
          </a:xfrm>
          <a:prstGeom prst="rect">
            <a:avLst/>
          </a:prstGeom>
        </p:spPr>
      </p:pic>
      <p:pic>
        <p:nvPicPr>
          <p:cNvPr id="9" name="Picture 8" descr="Waves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9146"/>
            <a:ext cx="32826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89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768">
          <p15:clr>
            <a:srgbClr val="FDE53C"/>
          </p15:clr>
        </p15:guide>
        <p15:guide id="2" orient="horz" pos="1296">
          <p15:clr>
            <a:srgbClr val="FDE53C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9700" y="1556281"/>
            <a:ext cx="4610099" cy="462068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56281"/>
            <a:ext cx="4609775" cy="462068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6BA0-BF77-43AC-894A-20AD8220B887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278168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9699" y="1554480"/>
            <a:ext cx="4608576" cy="82391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09699" y="2434147"/>
            <a:ext cx="4608576" cy="3811271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554480"/>
            <a:ext cx="4610100" cy="82391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434147"/>
            <a:ext cx="4610100" cy="3811271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1B4D-F060-418E-A958-B2BDC1A258F8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28271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246587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B9673-AC7F-4F1F-84E4-F0E5EAAE106D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110739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2434" y="919616"/>
            <a:ext cx="4155622" cy="253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9699" y="915923"/>
            <a:ext cx="5216979" cy="5065776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82434" y="3502152"/>
            <a:ext cx="4155622" cy="2479548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3310-D664-4933-9402-AB5DB0887727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302354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2435" y="919616"/>
            <a:ext cx="4155622" cy="253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0" y="915923"/>
            <a:ext cx="6626677" cy="5065776"/>
          </a:xfrm>
        </p:spPr>
        <p:txBody>
          <a:bodyPr tIns="1371600">
            <a:normAutofit/>
          </a:bodyPr>
          <a:lstStyle>
            <a:lvl1pPr marL="0" indent="0" algn="ctr">
              <a:spcBef>
                <a:spcPts val="0"/>
              </a:spcBef>
              <a:buNone/>
              <a:defRPr sz="2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82435" y="3502152"/>
            <a:ext cx="4155622" cy="2479547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7A63-5E3D-469C-A0D1-119323F4F95E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21642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629400"/>
            <a:ext cx="1499616" cy="228600"/>
          </a:xfrm>
          <a:prstGeom prst="rect">
            <a:avLst/>
          </a:prstGeom>
          <a:gradFill>
            <a:gsLst>
              <a:gs pos="0">
                <a:schemeClr val="accent1">
                  <a:lumMod val="15000"/>
                  <a:lumOff val="85000"/>
                </a:schemeClr>
              </a:gs>
              <a:gs pos="100000">
                <a:schemeClr val="accent1">
                  <a:lumMod val="15000"/>
                  <a:lumOff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609344" y="6629400"/>
            <a:ext cx="10582656" cy="228600"/>
          </a:xfrm>
          <a:prstGeom prst="rect">
            <a:avLst/>
          </a:prstGeom>
          <a:gradFill>
            <a:gsLst>
              <a:gs pos="0">
                <a:schemeClr val="accent1">
                  <a:lumMod val="35000"/>
                  <a:lumOff val="65000"/>
                </a:schemeClr>
              </a:gs>
              <a:gs pos="100000">
                <a:schemeClr val="accent1">
                  <a:lumMod val="35000"/>
                  <a:lumOff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371949" cy="11835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0027" y="1566001"/>
            <a:ext cx="9371948" cy="462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629400"/>
            <a:ext cx="4104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CD8D479-8942-46E8-A226-A4E01F7A10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3403" y="6629400"/>
            <a:ext cx="100066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E56E745-E731-42F7-BC46-83DD513FC98F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04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3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10312" indent="-210312" algn="l" defTabSz="91440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38912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76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05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338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624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5910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19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38BDB3-2327-40A7-4393-E46D1187B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0F762-09ED-D657-668D-DC9C64E2A2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978BD-5AB1-33F9-8DF9-891E0C4FD2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317AD-7D78-4E27-81F3-63502D6429EA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801A70-3B84-E998-E1C0-98C8CA4B01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4112B2-153C-D35A-3B80-045269F91B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DEC7D-9A8C-477F-A0C3-DEF288CAD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890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0.png"/><Relationship Id="rId4" Type="http://schemas.openxmlformats.org/officeDocument/2006/relationships/customXml" Target="../ink/ink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777" y="3019706"/>
            <a:ext cx="4846320" cy="825901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The Appropriations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777" y="4495088"/>
            <a:ext cx="4846320" cy="1334862"/>
          </a:xfrm>
        </p:spPr>
        <p:txBody>
          <a:bodyPr>
            <a:noAutofit/>
          </a:bodyPr>
          <a:lstStyle/>
          <a:p>
            <a:r>
              <a:rPr lang="en-US" sz="3200" dirty="0"/>
              <a:t>What It Should Be and What It Is</a:t>
            </a:r>
          </a:p>
        </p:txBody>
      </p:sp>
    </p:spTree>
    <p:extLst>
      <p:ext uri="{BB962C8B-B14F-4D97-AF65-F5344CB8AC3E}">
        <p14:creationId xmlns:p14="http://schemas.microsoft.com/office/powerpoint/2010/main" val="426154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-803305"/>
            <a:ext cx="9371949" cy="1905712"/>
          </a:xfrm>
        </p:spPr>
        <p:txBody>
          <a:bodyPr anchor="ctr">
            <a:noAutofit/>
          </a:bodyPr>
          <a:lstStyle/>
          <a:p>
            <a:pPr algn="ctr"/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r>
              <a:rPr lang="fr-FR" sz="3600" dirty="0"/>
              <a:t>The Federal Appropriations Process (</a:t>
            </a:r>
            <a:r>
              <a:rPr lang="fr-FR" sz="3600" dirty="0" err="1"/>
              <a:t>cont</a:t>
            </a:r>
            <a:r>
              <a:rPr lang="fr-FR" sz="3600" dirty="0"/>
              <a:t>.)	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027" y="1700613"/>
            <a:ext cx="9371948" cy="3349951"/>
          </a:xfrm>
        </p:spPr>
        <p:txBody>
          <a:bodyPr anchor="t">
            <a:normAutofit/>
          </a:bodyPr>
          <a:lstStyle/>
          <a:p>
            <a:pPr marL="283464" lvl="1" indent="0">
              <a:buNone/>
            </a:pPr>
            <a:endParaRPr lang="en-US" sz="3200" dirty="0"/>
          </a:p>
          <a:p>
            <a:pPr lvl="1">
              <a:buFont typeface="Wingdings" panose="05000000000000000000" pitchFamily="2" charset="2"/>
              <a:buChar char="q"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17891-56E6-042C-CAE9-E95ADCBEA31F}"/>
              </a:ext>
            </a:extLst>
          </p:cNvPr>
          <p:cNvSpPr txBox="1"/>
          <p:nvPr/>
        </p:nvSpPr>
        <p:spPr>
          <a:xfrm>
            <a:off x="1091289" y="1481336"/>
            <a:ext cx="9144259" cy="427347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Subcommittee Hearings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12 subcommittees divide their 302b allocation among the programs under their authority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Secretaries of the various agencies are invited to testify in front of the subcommittees on their budget requests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These hearings largely take place towards the end of April and throughout May</a:t>
            </a:r>
          </a:p>
        </p:txBody>
      </p:sp>
    </p:spTree>
    <p:extLst>
      <p:ext uri="{BB962C8B-B14F-4D97-AF65-F5344CB8AC3E}">
        <p14:creationId xmlns:p14="http://schemas.microsoft.com/office/powerpoint/2010/main" val="13769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-803305"/>
            <a:ext cx="9371949" cy="1905712"/>
          </a:xfrm>
        </p:spPr>
        <p:txBody>
          <a:bodyPr anchor="ctr">
            <a:noAutofit/>
          </a:bodyPr>
          <a:lstStyle/>
          <a:p>
            <a:pPr algn="ctr"/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r>
              <a:rPr lang="fr-FR" sz="3600" dirty="0"/>
              <a:t>The Federal Appropriations Process (</a:t>
            </a:r>
            <a:r>
              <a:rPr lang="fr-FR" sz="3600" dirty="0" err="1"/>
              <a:t>cont</a:t>
            </a:r>
            <a:r>
              <a:rPr lang="fr-FR" sz="3600" dirty="0"/>
              <a:t>.)	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027" y="1700613"/>
            <a:ext cx="9371948" cy="3349951"/>
          </a:xfrm>
        </p:spPr>
        <p:txBody>
          <a:bodyPr anchor="t">
            <a:normAutofit/>
          </a:bodyPr>
          <a:lstStyle/>
          <a:p>
            <a:pPr marL="283464" lvl="1" indent="0">
              <a:buNone/>
            </a:pPr>
            <a:endParaRPr lang="en-US" sz="3200" dirty="0"/>
          </a:p>
          <a:p>
            <a:pPr lvl="1">
              <a:buFont typeface="Wingdings" panose="05000000000000000000" pitchFamily="2" charset="2"/>
              <a:buChar char="q"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11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17891-56E6-042C-CAE9-E95ADCBEA31F}"/>
              </a:ext>
            </a:extLst>
          </p:cNvPr>
          <p:cNvSpPr txBox="1"/>
          <p:nvPr/>
        </p:nvSpPr>
        <p:spPr>
          <a:xfrm>
            <a:off x="1287934" y="1580767"/>
            <a:ext cx="9144259" cy="383027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Member Requests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Simultaneously, Congressional offices solicit funding requests from outside stakeholders/advocates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Calibri" panose="020F0502020204030204"/>
              </a:rPr>
              <a:t>Earmarks vs. programmatic requests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Each Congressional office has a different request form to fill out and different deadlines, which can range from mid-March to mid-April</a:t>
            </a:r>
          </a:p>
        </p:txBody>
      </p:sp>
    </p:spTree>
    <p:extLst>
      <p:ext uri="{BB962C8B-B14F-4D97-AF65-F5344CB8AC3E}">
        <p14:creationId xmlns:p14="http://schemas.microsoft.com/office/powerpoint/2010/main" val="149791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7B309F-6C94-AE8C-C3F3-2F5CED217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4528" y="643467"/>
            <a:ext cx="4633138" cy="5571066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BC8C067A-F2E6-6DD5-F60B-F9931D5AB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334" y="480060"/>
            <a:ext cx="4463008" cy="573447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C3415269-688F-BB9F-3657-987B5A88A9D8}"/>
                  </a:ext>
                </a:extLst>
              </p14:cNvPr>
              <p14:cNvContentPartPr/>
              <p14:nvPr/>
            </p14:nvContentPartPr>
            <p14:xfrm>
              <a:off x="2677064" y="951647"/>
              <a:ext cx="801720" cy="3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C3415269-688F-BB9F-3657-987B5A88A9D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23088" y="843647"/>
                <a:ext cx="909312" cy="2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53869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-803305"/>
            <a:ext cx="9371949" cy="1905712"/>
          </a:xfrm>
        </p:spPr>
        <p:txBody>
          <a:bodyPr anchor="ctr">
            <a:noAutofit/>
          </a:bodyPr>
          <a:lstStyle/>
          <a:p>
            <a:pPr algn="ctr"/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r>
              <a:rPr lang="fr-FR" sz="3600" dirty="0"/>
              <a:t>The Federal Appropriations Process (</a:t>
            </a:r>
            <a:r>
              <a:rPr lang="fr-FR" sz="3600" dirty="0" err="1"/>
              <a:t>cont</a:t>
            </a:r>
            <a:r>
              <a:rPr lang="fr-FR" sz="3600" dirty="0"/>
              <a:t>.)	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027" y="1700613"/>
            <a:ext cx="9371948" cy="3349951"/>
          </a:xfrm>
        </p:spPr>
        <p:txBody>
          <a:bodyPr anchor="t">
            <a:normAutofit/>
          </a:bodyPr>
          <a:lstStyle/>
          <a:p>
            <a:pPr marL="283464" lvl="1" indent="0">
              <a:buNone/>
            </a:pPr>
            <a:endParaRPr lang="en-US" sz="3200" dirty="0"/>
          </a:p>
          <a:p>
            <a:pPr lvl="1">
              <a:buFont typeface="Wingdings" panose="05000000000000000000" pitchFamily="2" charset="2"/>
              <a:buChar char="q"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13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17891-56E6-042C-CAE9-E95ADCBEA31F}"/>
              </a:ext>
            </a:extLst>
          </p:cNvPr>
          <p:cNvSpPr txBox="1"/>
          <p:nvPr/>
        </p:nvSpPr>
        <p:spPr>
          <a:xfrm>
            <a:off x="1287934" y="1580767"/>
            <a:ext cx="9144259" cy="383027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Committee Markups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subcommittee staff then produce an appropriations bill that is brought to the full subcommittee for a vote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the bill passes, it is then taken up by the full Committee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bills are “marked up”, amended as needed, and approved by the full Committee </a:t>
            </a:r>
          </a:p>
        </p:txBody>
      </p:sp>
    </p:spTree>
    <p:extLst>
      <p:ext uri="{BB962C8B-B14F-4D97-AF65-F5344CB8AC3E}">
        <p14:creationId xmlns:p14="http://schemas.microsoft.com/office/powerpoint/2010/main" val="190167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-803305"/>
            <a:ext cx="9371949" cy="1905712"/>
          </a:xfrm>
        </p:spPr>
        <p:txBody>
          <a:bodyPr anchor="ctr">
            <a:noAutofit/>
          </a:bodyPr>
          <a:lstStyle/>
          <a:p>
            <a:pPr algn="ctr"/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r>
              <a:rPr lang="fr-FR" sz="3600" dirty="0"/>
              <a:t>The Federal Appropriations Process (</a:t>
            </a:r>
            <a:r>
              <a:rPr lang="fr-FR" sz="3600" dirty="0" err="1"/>
              <a:t>cont</a:t>
            </a:r>
            <a:r>
              <a:rPr lang="fr-FR" sz="3600" dirty="0"/>
              <a:t>.)	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027" y="1700613"/>
            <a:ext cx="9371948" cy="3349951"/>
          </a:xfrm>
        </p:spPr>
        <p:txBody>
          <a:bodyPr anchor="t">
            <a:normAutofit/>
          </a:bodyPr>
          <a:lstStyle/>
          <a:p>
            <a:pPr marL="283464" lvl="1" indent="0">
              <a:buNone/>
            </a:pPr>
            <a:endParaRPr lang="en-US" sz="3200" dirty="0"/>
          </a:p>
          <a:p>
            <a:pPr lvl="1">
              <a:buFont typeface="Wingdings" panose="05000000000000000000" pitchFamily="2" charset="2"/>
              <a:buChar char="q"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14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17891-56E6-042C-CAE9-E95ADCBEA31F}"/>
              </a:ext>
            </a:extLst>
          </p:cNvPr>
          <p:cNvSpPr txBox="1"/>
          <p:nvPr/>
        </p:nvSpPr>
        <p:spPr>
          <a:xfrm>
            <a:off x="1287934" y="1770307"/>
            <a:ext cx="9144259" cy="345120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House and Senate Negotiations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After passing the full Committee, the bills then go to the full Chamber for a floor vote; multiple bills will often be combined into “minibus” packages 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House and Senate funding levels may vary widely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Bills are then conferenced – negotiating House and Senate bills into one package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Policy riders often complicate negotiations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306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-803305"/>
            <a:ext cx="9371949" cy="1905712"/>
          </a:xfrm>
        </p:spPr>
        <p:txBody>
          <a:bodyPr anchor="ctr">
            <a:noAutofit/>
          </a:bodyPr>
          <a:lstStyle/>
          <a:p>
            <a:pPr algn="ctr"/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r>
              <a:rPr lang="fr-FR" sz="3600" dirty="0"/>
              <a:t>The Federal Appropriations Process (</a:t>
            </a:r>
            <a:r>
              <a:rPr lang="fr-FR" sz="3600" dirty="0" err="1"/>
              <a:t>cont</a:t>
            </a:r>
            <a:r>
              <a:rPr lang="fr-FR" sz="3600" dirty="0"/>
              <a:t>.)	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027" y="1700613"/>
            <a:ext cx="9371948" cy="3349951"/>
          </a:xfrm>
        </p:spPr>
        <p:txBody>
          <a:bodyPr anchor="t">
            <a:normAutofit/>
          </a:bodyPr>
          <a:lstStyle/>
          <a:p>
            <a:pPr marL="283464" lvl="1" indent="0">
              <a:buNone/>
            </a:pPr>
            <a:endParaRPr lang="en-US" sz="3200" dirty="0"/>
          </a:p>
          <a:p>
            <a:pPr lvl="1">
              <a:buFont typeface="Wingdings" panose="05000000000000000000" pitchFamily="2" charset="2"/>
              <a:buChar char="q"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15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17891-56E6-042C-CAE9-E95ADCBEA31F}"/>
              </a:ext>
            </a:extLst>
          </p:cNvPr>
          <p:cNvSpPr txBox="1"/>
          <p:nvPr/>
        </p:nvSpPr>
        <p:spPr>
          <a:xfrm>
            <a:off x="1287934" y="1612829"/>
            <a:ext cx="9144259" cy="37661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Final Passage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Once a final bill(s) has been negotiated between the two chambers, it must pass the House and Senate before going to the President for signature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a bill is not signed into law by October 1, a Continuing Resolution (or multiple CRs) must be passed to avoid a government shutdown</a:t>
            </a:r>
          </a:p>
        </p:txBody>
      </p:sp>
    </p:spTree>
    <p:extLst>
      <p:ext uri="{BB962C8B-B14F-4D97-AF65-F5344CB8AC3E}">
        <p14:creationId xmlns:p14="http://schemas.microsoft.com/office/powerpoint/2010/main" val="206563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BB8BF-31F4-F194-A5C3-2433630A1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0025" y="0"/>
            <a:ext cx="9371949" cy="1213503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How Often Are Appropriations Bills Finished On Time?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4B6360E-19B5-7214-2CC6-FC7A2050D3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342577"/>
              </p:ext>
            </p:extLst>
          </p:nvPr>
        </p:nvGraphicFramePr>
        <p:xfrm>
          <a:off x="2182025" y="1416271"/>
          <a:ext cx="7827948" cy="4702404"/>
        </p:xfrm>
        <a:graphic>
          <a:graphicData uri="http://schemas.openxmlformats.org/drawingml/2006/table">
            <a:tbl>
              <a:tblPr firstRow="1" firstCol="1" bandRow="1"/>
              <a:tblGrid>
                <a:gridCol w="3913974">
                  <a:extLst>
                    <a:ext uri="{9D8B030D-6E8A-4147-A177-3AD203B41FA5}">
                      <a16:colId xmlns:a16="http://schemas.microsoft.com/office/drawing/2014/main" val="1278747743"/>
                    </a:ext>
                  </a:extLst>
                </a:gridCol>
                <a:gridCol w="3913974">
                  <a:extLst>
                    <a:ext uri="{9D8B030D-6E8A-4147-A177-3AD203B41FA5}">
                      <a16:colId xmlns:a16="http://schemas.microsoft.com/office/drawing/2014/main" val="3787035627"/>
                    </a:ext>
                  </a:extLst>
                </a:gridCol>
              </a:tblGrid>
              <a:tr h="2388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Fiscal Year </a:t>
                      </a:r>
                      <a:endParaRPr lang="en-US" sz="16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Date Signed into Law</a:t>
                      </a:r>
                      <a:endParaRPr lang="en-US" sz="1600" b="1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9585893"/>
                  </a:ext>
                </a:extLst>
              </a:tr>
              <a:tr h="4205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2024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3/9/2024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4792317"/>
                  </a:ext>
                </a:extLst>
              </a:tr>
              <a:tr h="4205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2023</a:t>
                      </a:r>
                      <a:endParaRPr lang="en-US" sz="16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12/29/2022 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1009083"/>
                  </a:ext>
                </a:extLst>
              </a:tr>
              <a:tr h="4205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2022</a:t>
                      </a:r>
                      <a:endParaRPr lang="en-US" sz="16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3/15/2022 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7807132"/>
                  </a:ext>
                </a:extLst>
              </a:tr>
              <a:tr h="4205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2021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12/27/2020 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9800990"/>
                  </a:ext>
                </a:extLst>
              </a:tr>
              <a:tr h="4205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2020</a:t>
                      </a:r>
                      <a:endParaRPr lang="en-US" sz="16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12/20/2019 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7452617"/>
                  </a:ext>
                </a:extLst>
              </a:tr>
              <a:tr h="4205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2019</a:t>
                      </a:r>
                      <a:endParaRPr lang="en-US" sz="16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2/15/2019 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2994785"/>
                  </a:ext>
                </a:extLst>
              </a:tr>
              <a:tr h="4205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2018</a:t>
                      </a:r>
                      <a:endParaRPr lang="en-US" sz="16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3/23/2018 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3166619"/>
                  </a:ext>
                </a:extLst>
              </a:tr>
              <a:tr h="4205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2017</a:t>
                      </a:r>
                      <a:endParaRPr lang="en-US" sz="16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5/5/2017 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2032404"/>
                  </a:ext>
                </a:extLst>
              </a:tr>
              <a:tr h="4205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2016</a:t>
                      </a:r>
                      <a:endParaRPr lang="en-US" sz="16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12/18/2015 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1947718"/>
                  </a:ext>
                </a:extLst>
              </a:tr>
              <a:tr h="3552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2015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12/16/2014 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1117545"/>
                  </a:ext>
                </a:extLst>
              </a:tr>
              <a:tr h="3184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2014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ptos" panose="020B0004020202020204" pitchFamily="34" charset="0"/>
                          <a:cs typeface="Aptos" panose="020B0004020202020204" pitchFamily="34" charset="0"/>
                        </a:rPr>
                        <a:t>01/17/2014</a:t>
                      </a:r>
                      <a:endParaRPr lang="en-US" sz="16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718837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F2EDA-C10A-AA7D-412E-325B17E24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16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D9E1F0-953F-AC60-B552-AD5331EE2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3FB15259-CA99-4C3A-6825-AC14DA4F5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76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-803305"/>
            <a:ext cx="9371949" cy="3143382"/>
          </a:xfrm>
        </p:spPr>
        <p:txBody>
          <a:bodyPr anchor="ctr">
            <a:noAutofit/>
          </a:bodyPr>
          <a:lstStyle/>
          <a:p>
            <a:pPr algn="ctr"/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r>
              <a:rPr lang="fr-FR" sz="4400" dirty="0" err="1"/>
              <a:t>What’s</a:t>
            </a:r>
            <a:r>
              <a:rPr lang="fr-FR" sz="4400" dirty="0"/>
              <a:t> In ARS FY 25 Budget?</a:t>
            </a:r>
            <a:br>
              <a:rPr lang="fr-FR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027" y="1828801"/>
            <a:ext cx="9371948" cy="4345858"/>
          </a:xfrm>
        </p:spPr>
        <p:txBody>
          <a:bodyPr anchor="ctr">
            <a:normAutofit/>
          </a:bodyPr>
          <a:lstStyle/>
          <a:p>
            <a:pPr marL="749808" lvl="3" indent="0">
              <a:buNone/>
            </a:pPr>
            <a:endParaRPr lang="en-US" sz="3000" dirty="0"/>
          </a:p>
          <a:p>
            <a:pPr marL="749808" lvl="3" indent="0">
              <a:buNone/>
            </a:pPr>
            <a:r>
              <a:rPr lang="en-US" sz="3000" dirty="0"/>
              <a:t>Total FY 25 Funding Request (S&amp;E):  $1,755,512,000</a:t>
            </a:r>
          </a:p>
          <a:p>
            <a:pPr marL="749808" lvl="3" indent="0">
              <a:buNone/>
            </a:pPr>
            <a:r>
              <a:rPr lang="en-US" sz="3000" dirty="0"/>
              <a:t>Total FY 24 Funding (S&amp;E): $1,788,063,000</a:t>
            </a:r>
          </a:p>
          <a:p>
            <a:pPr marL="749808" lvl="3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CUT of $32,551,000</a:t>
            </a:r>
          </a:p>
          <a:p>
            <a:pPr marL="749808" lvl="3" indent="0">
              <a:buNone/>
            </a:pPr>
            <a:endParaRPr lang="en-US" sz="3000" dirty="0"/>
          </a:p>
          <a:p>
            <a:pPr marL="749808" lvl="3" indent="0">
              <a:buNone/>
            </a:pPr>
            <a:r>
              <a:rPr lang="en-US" sz="3000" dirty="0"/>
              <a:t>Total FY25 Funding Request (B&amp;F):  $28,405,000</a:t>
            </a:r>
          </a:p>
          <a:p>
            <a:pPr marL="749808" lvl="3" indent="0">
              <a:buNone/>
            </a:pPr>
            <a:r>
              <a:rPr lang="en-US" sz="3000" dirty="0"/>
              <a:t>Total FY 24 Funding (B&amp;F):  $57,164,000</a:t>
            </a:r>
          </a:p>
          <a:p>
            <a:pPr marL="749808" lvl="3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CUT of $28,759,000</a:t>
            </a:r>
          </a:p>
          <a:p>
            <a:pPr marL="749808" lvl="3" indent="0">
              <a:buNone/>
            </a:pPr>
            <a:r>
              <a:rPr lang="en-US" sz="3000" dirty="0"/>
              <a:t>  </a:t>
            </a:r>
          </a:p>
          <a:p>
            <a:pPr lvl="1"/>
            <a:endParaRPr lang="en-US" sz="3200" dirty="0"/>
          </a:p>
          <a:p>
            <a:pPr lvl="1">
              <a:buFont typeface="Wingdings" panose="05000000000000000000" pitchFamily="2" charset="2"/>
              <a:buChar char="q"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17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88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463B0-6F8D-B9F2-7384-E8B1CE41D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6626353" y="-776748"/>
            <a:ext cx="4211703" cy="68825"/>
          </a:xfrm>
        </p:spPr>
        <p:txBody>
          <a:bodyPr>
            <a:normAutofit fontScale="90000"/>
          </a:bodyPr>
          <a:lstStyle/>
          <a:p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367A2-4DAC-27D5-0394-15FB01474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471" y="78658"/>
            <a:ext cx="5216979" cy="5903041"/>
          </a:xfrm>
        </p:spPr>
        <p:txBody>
          <a:bodyPr anchor="ctr"/>
          <a:lstStyle/>
          <a:p>
            <a:pPr marL="0" indent="0">
              <a:buNone/>
            </a:pPr>
            <a:r>
              <a:rPr lang="en-US" sz="4400" dirty="0">
                <a:solidFill>
                  <a:schemeClr val="accent1"/>
                </a:solidFill>
              </a:rPr>
              <a:t>Why Does The President’s Budget Propose to Cut ARS funding?</a:t>
            </a:r>
          </a:p>
          <a:p>
            <a:pPr marL="0" indent="0">
              <a:buNone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8BAA00">
                    <a:lumMod val="75000"/>
                  </a:srgbClr>
                </a:solidFill>
                <a:effectLst/>
                <a:uLnTx/>
                <a:uFillTx/>
                <a:latin typeface="Corbel" panose="020B0503020204020204"/>
                <a:ea typeface="+mj-ea"/>
                <a:cs typeface="+mj-cs"/>
              </a:rPr>
              <a:t>The agreement expects extramural and intramural research to be funded at no less than the fiscal year 2023 levels.</a:t>
            </a:r>
            <a:endParaRPr lang="en-US" sz="44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6C6D8-5AB3-2D1F-A990-73C40F3F1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99355" y="491610"/>
            <a:ext cx="5943976" cy="6017343"/>
          </a:xfrm>
        </p:spPr>
        <p:txBody>
          <a:bodyPr>
            <a:noAutofit/>
          </a:bodyPr>
          <a:lstStyle/>
          <a:p>
            <a:r>
              <a:rPr lang="en-US" dirty="0"/>
              <a:t>The agreement provides funding increases for 6PPD; Aflatoxin Mitigation; Agricultural Data Security; Agrivoltaics; </a:t>
            </a:r>
            <a:r>
              <a:rPr lang="en-US" dirty="0" err="1"/>
              <a:t>AgTech</a:t>
            </a:r>
            <a:r>
              <a:rPr lang="en-US" dirty="0"/>
              <a:t> Cooperative Agreements; Alternative Protein Research; BARD; the Barley Pest Initiative; Catfish Aquaculture; Citrus Breeding; the Controlled Environment Ag Program; Cover Crops; Cranberry Research; Daily High-Resolution Imaging; East Coast Shellfish Breeding; Fumigant Alternatives Research; Genetic Oat Research; Grape Genetics; Greenhouse Technology; Healthy Soils in Semi-Arid Locations Research; Human Nutrition Research; Little Cherry Disease; LTAR; Machine Learning and Electromagnetic Sensors Research; Nematodes; Onion Breeding; Peanut Genomics; Peanut Nutrition; Pecan Genetics; Pecan Processing; PFAS Center of Excellence; Precision Aquaculture; Predictive Crop Performance; Post-Harvest Control of Plant Diseases; Pulse Crop Quality; Rangeland Research; Recirculating Aquaculture Systems Research; Resilient Livestock; Small Fruits; Soil Health Research; Spray Drone Research; Strawberry Production; Sugarcane Variety Development; Sustainable Aquaculture; Sustainable Specialty Crops; Water Quality Management Systems; the Wheat Resilience Initiative; Wildfire Smoke Taint; and the Wind Erosion Research Network.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B13908-19B4-13D5-905D-E18A7B691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18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3657840-D92A-7477-CDAC-5282E3621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3310-D664-4933-9402-AB5DB0887727}" type="datetime1">
              <a:rPr lang="en-US" smtClean="0"/>
              <a:pPr/>
              <a:t>5/21/2025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29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628AD-AC47-53B7-55E7-B8E945654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6700" dirty="0"/>
              <a:t>Thank you!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Jessica Schulken</a:t>
            </a:r>
            <a:br>
              <a:rPr lang="en-US" sz="4400" dirty="0"/>
            </a:br>
            <a:r>
              <a:rPr lang="en-US" sz="4400" dirty="0"/>
              <a:t>The Russell Group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DAE9F6-2C3A-8E78-60E4-792D292D2B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jschulken@russellgroupdc.com</a:t>
            </a:r>
          </a:p>
        </p:txBody>
      </p:sp>
    </p:spTree>
    <p:extLst>
      <p:ext uri="{BB962C8B-B14F-4D97-AF65-F5344CB8AC3E}">
        <p14:creationId xmlns:p14="http://schemas.microsoft.com/office/powerpoint/2010/main" val="258841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-803305"/>
            <a:ext cx="9371949" cy="2777384"/>
          </a:xfrm>
        </p:spPr>
        <p:txBody>
          <a:bodyPr anchor="ctr">
            <a:noAutofit/>
          </a:bodyPr>
          <a:lstStyle/>
          <a:p>
            <a:pPr algn="ctr"/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r>
              <a:rPr lang="fr-FR" sz="4400" dirty="0"/>
              <a:t>It all </a:t>
            </a:r>
            <a:r>
              <a:rPr lang="fr-FR" sz="4400" dirty="0" err="1"/>
              <a:t>started</a:t>
            </a:r>
            <a:r>
              <a:rPr lang="fr-FR" sz="4400" dirty="0"/>
              <a:t> </a:t>
            </a:r>
            <a:r>
              <a:rPr lang="fr-FR" sz="4400" dirty="0" err="1"/>
              <a:t>with</a:t>
            </a:r>
            <a:r>
              <a:rPr lang="fr-FR" sz="4400" dirty="0"/>
              <a:t> the </a:t>
            </a:r>
            <a:r>
              <a:rPr lang="fr-FR" sz="4400" dirty="0" err="1"/>
              <a:t>Constititution</a:t>
            </a:r>
            <a:r>
              <a:rPr lang="fr-FR" sz="3600" dirty="0"/>
              <a:t>.</a:t>
            </a:r>
            <a:br>
              <a:rPr lang="fr-FR" sz="3600" dirty="0"/>
            </a:br>
            <a:br>
              <a:rPr lang="fr-FR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027" y="1566001"/>
            <a:ext cx="9371948" cy="3484563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000" b="0" i="0" dirty="0">
                <a:solidFill>
                  <a:srgbClr val="5B697F"/>
                </a:solidFill>
                <a:effectLst/>
                <a:latin typeface="bentonsansregular"/>
              </a:rPr>
              <a:t>“No Money shall be drawn from the Treasury, but in Consequence of Appropriations made by Law . . .”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61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escription is below">
            <a:extLst>
              <a:ext uri="{FF2B5EF4-FFF2-40B4-BE49-F238E27FC236}">
                <a16:creationId xmlns:a16="http://schemas.microsoft.com/office/drawing/2014/main" id="{39A5A66C-C2B1-A2FD-F5E5-5A3A56494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90131" y="643466"/>
            <a:ext cx="7211737" cy="557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747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-803305"/>
            <a:ext cx="9371949" cy="1905712"/>
          </a:xfrm>
        </p:spPr>
        <p:txBody>
          <a:bodyPr anchor="ctr">
            <a:noAutofit/>
          </a:bodyPr>
          <a:lstStyle/>
          <a:p>
            <a:pPr algn="ctr"/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r>
              <a:rPr lang="fr-FR" sz="3600" dirty="0"/>
              <a:t>The Federal Budget Process	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027" y="1700613"/>
            <a:ext cx="9371948" cy="3349951"/>
          </a:xfrm>
        </p:spPr>
        <p:txBody>
          <a:bodyPr anchor="t">
            <a:normAutofit/>
          </a:bodyPr>
          <a:lstStyle/>
          <a:p>
            <a:pPr marL="283464" lvl="1" indent="0">
              <a:buNone/>
            </a:pPr>
            <a:endParaRPr lang="en-US" sz="3200" dirty="0"/>
          </a:p>
          <a:p>
            <a:pPr lvl="1">
              <a:buFont typeface="Wingdings" panose="05000000000000000000" pitchFamily="2" charset="2"/>
              <a:buChar char="q"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17891-56E6-042C-CAE9-E95ADCBEA31F}"/>
              </a:ext>
            </a:extLst>
          </p:cNvPr>
          <p:cNvSpPr txBox="1"/>
          <p:nvPr/>
        </p:nvSpPr>
        <p:spPr>
          <a:xfrm>
            <a:off x="1538242" y="1735459"/>
            <a:ext cx="8622707" cy="33870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Budget Formulation: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OMB gives guidance to federal agencies on levels of funding and priorities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agencies work within those guidelines to structure a budget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OMB makes final decisions about the agencies’ proposed budgets</a:t>
            </a:r>
          </a:p>
        </p:txBody>
      </p:sp>
    </p:spTree>
    <p:extLst>
      <p:ext uri="{BB962C8B-B14F-4D97-AF65-F5344CB8AC3E}">
        <p14:creationId xmlns:p14="http://schemas.microsoft.com/office/powerpoint/2010/main" val="198204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-803305"/>
            <a:ext cx="9371949" cy="1905712"/>
          </a:xfrm>
        </p:spPr>
        <p:txBody>
          <a:bodyPr anchor="ctr">
            <a:noAutofit/>
          </a:bodyPr>
          <a:lstStyle/>
          <a:p>
            <a:pPr algn="ctr"/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r>
              <a:rPr lang="fr-FR" sz="3600" dirty="0"/>
              <a:t>The Federal Budget Process	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027" y="1700613"/>
            <a:ext cx="9371948" cy="3349951"/>
          </a:xfrm>
        </p:spPr>
        <p:txBody>
          <a:bodyPr anchor="t">
            <a:normAutofit/>
          </a:bodyPr>
          <a:lstStyle/>
          <a:p>
            <a:pPr marL="283464" lvl="1" indent="0">
              <a:buNone/>
            </a:pPr>
            <a:endParaRPr lang="en-US" sz="3200" dirty="0"/>
          </a:p>
          <a:p>
            <a:pPr lvl="1">
              <a:buFont typeface="Wingdings" panose="05000000000000000000" pitchFamily="2" charset="2"/>
              <a:buChar char="q"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17891-56E6-042C-CAE9-E95ADCBEA31F}"/>
              </a:ext>
            </a:extLst>
          </p:cNvPr>
          <p:cNvSpPr txBox="1"/>
          <p:nvPr/>
        </p:nvSpPr>
        <p:spPr>
          <a:xfrm>
            <a:off x="1153681" y="1842253"/>
            <a:ext cx="8853444" cy="37661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Budget Submission: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President’s Budget Request is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supposed to be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submitted to Congress around the 1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Monday in February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Includes recommendations to Congress for overall federal fiscal policy, priorities for federal programs, and spending and tax policy changes</a:t>
            </a:r>
          </a:p>
        </p:txBody>
      </p:sp>
    </p:spTree>
    <p:extLst>
      <p:ext uri="{BB962C8B-B14F-4D97-AF65-F5344CB8AC3E}">
        <p14:creationId xmlns:p14="http://schemas.microsoft.com/office/powerpoint/2010/main" val="17464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-803305"/>
            <a:ext cx="9371949" cy="1905712"/>
          </a:xfrm>
        </p:spPr>
        <p:txBody>
          <a:bodyPr anchor="ctr">
            <a:noAutofit/>
          </a:bodyPr>
          <a:lstStyle/>
          <a:p>
            <a:pPr algn="ctr"/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r>
              <a:rPr lang="fr-FR" sz="3600" dirty="0"/>
              <a:t>The Federal Budget Process	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027" y="1700613"/>
            <a:ext cx="9371948" cy="3349951"/>
          </a:xfrm>
        </p:spPr>
        <p:txBody>
          <a:bodyPr anchor="t">
            <a:normAutofit/>
          </a:bodyPr>
          <a:lstStyle/>
          <a:p>
            <a:pPr marL="283464" lvl="1" indent="0">
              <a:buNone/>
            </a:pPr>
            <a:endParaRPr lang="en-US" sz="3200" dirty="0"/>
          </a:p>
          <a:p>
            <a:pPr lvl="1">
              <a:buFont typeface="Wingdings" panose="05000000000000000000" pitchFamily="2" charset="2"/>
              <a:buChar char="q"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17891-56E6-042C-CAE9-E95ADCBEA31F}"/>
              </a:ext>
            </a:extLst>
          </p:cNvPr>
          <p:cNvSpPr txBox="1"/>
          <p:nvPr/>
        </p:nvSpPr>
        <p:spPr>
          <a:xfrm>
            <a:off x="1110953" y="1786155"/>
            <a:ext cx="8622707" cy="28797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Congressional Budget Resolution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Key purpose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Set the total level of discretionary funding (known as the 302a allocation) for the year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Supposed to be filed by April 15, although this is rare</a:t>
            </a:r>
          </a:p>
        </p:txBody>
      </p:sp>
    </p:spTree>
    <p:extLst>
      <p:ext uri="{BB962C8B-B14F-4D97-AF65-F5344CB8AC3E}">
        <p14:creationId xmlns:p14="http://schemas.microsoft.com/office/powerpoint/2010/main" val="109020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-803305"/>
            <a:ext cx="9371949" cy="1905712"/>
          </a:xfrm>
        </p:spPr>
        <p:txBody>
          <a:bodyPr anchor="ctr">
            <a:noAutofit/>
          </a:bodyPr>
          <a:lstStyle/>
          <a:p>
            <a:pPr algn="ctr"/>
            <a:br>
              <a:rPr lang="fr-FR" sz="3600" dirty="0"/>
            </a:br>
            <a:br>
              <a:rPr lang="fr-FR" sz="3600" dirty="0"/>
            </a:br>
            <a:br>
              <a:rPr lang="fr-FR" sz="3600" dirty="0"/>
            </a:br>
            <a:r>
              <a:rPr lang="fr-FR" sz="3600" dirty="0"/>
              <a:t>The Federal Appropriations Process	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0027" y="1700613"/>
            <a:ext cx="9371948" cy="3349951"/>
          </a:xfrm>
        </p:spPr>
        <p:txBody>
          <a:bodyPr anchor="t">
            <a:normAutofit/>
          </a:bodyPr>
          <a:lstStyle/>
          <a:p>
            <a:pPr marL="283464" lvl="1" indent="0">
              <a:buNone/>
            </a:pPr>
            <a:endParaRPr lang="en-US" sz="3200" dirty="0"/>
          </a:p>
          <a:p>
            <a:pPr lvl="1">
              <a:buFont typeface="Wingdings" panose="05000000000000000000" pitchFamily="2" charset="2"/>
              <a:buChar char="q"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17891-56E6-042C-CAE9-E95ADCBEA31F}"/>
              </a:ext>
            </a:extLst>
          </p:cNvPr>
          <p:cNvSpPr txBox="1"/>
          <p:nvPr/>
        </p:nvSpPr>
        <p:spPr>
          <a:xfrm>
            <a:off x="1110953" y="1954686"/>
            <a:ext cx="9144259" cy="284180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3600" dirty="0">
                <a:solidFill>
                  <a:prstClr val="black"/>
                </a:solidFill>
                <a:latin typeface="Calibri" panose="020F0502020204030204"/>
              </a:rPr>
              <a:t>Process moves to Appropriations Committees</a:t>
            </a:r>
          </a:p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Funding provided in 302(a) is divided among the 12 Subcommittees</a:t>
            </a:r>
          </a:p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3600" dirty="0">
                <a:solidFill>
                  <a:prstClr val="black"/>
                </a:solidFill>
                <a:latin typeface="Calibri" panose="020F0502020204030204"/>
              </a:rPr>
              <a:t>Known as the 302(b) allocations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41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9276D98-E6D0-7B29-1853-AF7715DCFB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7605" y="136525"/>
            <a:ext cx="8986679" cy="6492875"/>
          </a:xfrm>
          <a:noFill/>
        </p:spPr>
      </p:pic>
      <p:sp>
        <p:nvSpPr>
          <p:cNvPr id="4" name="Slide Number Placeholder 3" hidden="1">
            <a:extLst>
              <a:ext uri="{FF2B5EF4-FFF2-40B4-BE49-F238E27FC236}">
                <a16:creationId xmlns:a16="http://schemas.microsoft.com/office/drawing/2014/main" id="{29857709-3FE4-4B84-23CC-9A528A08C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9CD8D479-8942-46E8-A226-A4E01F7A105C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  <p:sp>
        <p:nvSpPr>
          <p:cNvPr id="5" name="Date Placeholder 4" hidden="1">
            <a:extLst>
              <a:ext uri="{FF2B5EF4-FFF2-40B4-BE49-F238E27FC236}">
                <a16:creationId xmlns:a16="http://schemas.microsoft.com/office/drawing/2014/main" id="{4830A22C-9936-8C39-96E0-B832F374D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6DD1B487-36FD-4CED-B07A-1A81FC6540B1}" type="datetime1">
              <a:rPr lang="en-US" smtClean="0"/>
              <a:pPr>
                <a:spcAft>
                  <a:spcPts val="600"/>
                </a:spcAft>
              </a:pPr>
              <a:t>5/21/2025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F29DD7-89A9-3DC1-E912-F232EEF00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dirty="0"/>
              <a:t>Source: Congressional Budget Office </a:t>
            </a:r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4B924E81-B6F4-A838-B8DA-0D676C0F8C03}"/>
              </a:ext>
            </a:extLst>
          </p:cNvPr>
          <p:cNvSpPr txBox="1">
            <a:spLocks/>
          </p:cNvSpPr>
          <p:nvPr/>
        </p:nvSpPr>
        <p:spPr>
          <a:xfrm>
            <a:off x="409363" y="6622904"/>
            <a:ext cx="100066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E78910BD-DD84-4167-353F-8D62661464A7}"/>
              </a:ext>
            </a:extLst>
          </p:cNvPr>
          <p:cNvSpPr txBox="1">
            <a:spLocks/>
          </p:cNvSpPr>
          <p:nvPr/>
        </p:nvSpPr>
        <p:spPr>
          <a:xfrm>
            <a:off x="-626354" y="6622904"/>
            <a:ext cx="100066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52649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09E6A-5A6F-BC92-9FF9-E6320312E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FA02EA-2ECB-0B6B-3890-1F7F3C73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5/21/2025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B0987F-EB23-97E8-5A2E-E5A8DABF7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Source: Congressional Budget Office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2EB3D3F-947A-CF60-4B6E-3E7AFB23C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5395" y="68263"/>
            <a:ext cx="7661209" cy="6492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0700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cology 16x9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ature ecology education photo presentation.potx" id="{C2041BFC-79DD-469A-9C9C-CE3A45FF64F3}" vid="{F6D325B2-35D9-40C5-B4CD-C0A8483D565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{1F40FB6A-7000-4C32-94CA-5FEB5B4878BD}tf03098889_win32</Template>
  <TotalTime>264</TotalTime>
  <Words>914</Words>
  <Application>Microsoft Office PowerPoint</Application>
  <PresentationFormat>Widescreen</PresentationFormat>
  <Paragraphs>122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Aptos</vt:lpstr>
      <vt:lpstr>Arial</vt:lpstr>
      <vt:lpstr>bentonsansregular</vt:lpstr>
      <vt:lpstr>Calibri</vt:lpstr>
      <vt:lpstr>Calibri Light</vt:lpstr>
      <vt:lpstr>Corbel</vt:lpstr>
      <vt:lpstr>Times New Roman</vt:lpstr>
      <vt:lpstr>Wingdings</vt:lpstr>
      <vt:lpstr>Ecology 16x9</vt:lpstr>
      <vt:lpstr>Office Theme</vt:lpstr>
      <vt:lpstr>The Appropriations Process</vt:lpstr>
      <vt:lpstr>    It all started with the Constititution.  </vt:lpstr>
      <vt:lpstr>PowerPoint Presentation</vt:lpstr>
      <vt:lpstr>   The Federal Budget Process </vt:lpstr>
      <vt:lpstr>   The Federal Budget Process </vt:lpstr>
      <vt:lpstr>   The Federal Budget Process </vt:lpstr>
      <vt:lpstr>   The Federal Appropriations Process </vt:lpstr>
      <vt:lpstr>PowerPoint Presentation</vt:lpstr>
      <vt:lpstr>PowerPoint Presentation</vt:lpstr>
      <vt:lpstr>   The Federal Appropriations Process (cont.) </vt:lpstr>
      <vt:lpstr>   The Federal Appropriations Process (cont.) </vt:lpstr>
      <vt:lpstr>PowerPoint Presentation</vt:lpstr>
      <vt:lpstr>   The Federal Appropriations Process (cont.) </vt:lpstr>
      <vt:lpstr>   The Federal Appropriations Process (cont.) </vt:lpstr>
      <vt:lpstr>   The Federal Appropriations Process (cont.) </vt:lpstr>
      <vt:lpstr>How Often Are Appropriations Bills Finished On Time?</vt:lpstr>
      <vt:lpstr>   What’s In ARS FY 25 Budget? </vt:lpstr>
      <vt:lpstr>PowerPoint Presentation</vt:lpstr>
      <vt:lpstr> Thank you!  Jessica Schulken The Russell Group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Appropriations Process</dc:title>
  <dc:creator>Jessica Schulken</dc:creator>
  <cp:lastModifiedBy>Worth Hester</cp:lastModifiedBy>
  <cp:revision>6</cp:revision>
  <dcterms:created xsi:type="dcterms:W3CDTF">2024-03-11T17:34:45Z</dcterms:created>
  <dcterms:modified xsi:type="dcterms:W3CDTF">2025-05-21T13:58:35Z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