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4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94" d="100"/>
          <a:sy n="94" d="100"/>
        </p:scale>
        <p:origin x="10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58AA3-219C-4DDD-8C6D-5DE27909230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1FF8F-CF3A-4C53-BA2E-827753344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5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006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245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290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70126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178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633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52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3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16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637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86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609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144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32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77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752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05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12CA072E-406E-447C-A816-1503397E1741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4059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enate.gov/CRSpubs/738b4c8d-66ee-4c11-9b6a-176194c4456a.pdf" TargetMode="External"/><Relationship Id="rId3" Type="http://schemas.openxmlformats.org/officeDocument/2006/relationships/hyperlink" Target="https://www.washingtonpost.com/us-policy/2021/02/05/senate-harris-reconcilation-vote-a-rama/" TargetMode="External"/><Relationship Id="rId7" Type="http://schemas.openxmlformats.org/officeDocument/2006/relationships/hyperlink" Target="https://www.senate.gov/CRSpubs/9e323ab8-bb9b-467c-bda5-0e0bd49a2c19.pdf" TargetMode="External"/><Relationship Id="rId2" Type="http://schemas.openxmlformats.org/officeDocument/2006/relationships/hyperlink" Target="https://www.washingtonpost.com/news/acts-of-faith/wp/2018/04/27/paul-d-ryan-dismissed-the-house-chaplain-wait-why-does-congress-even-have-a-chaplai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senate.gov/legislative/Votearama1977present.htm" TargetMode="External"/><Relationship Id="rId11" Type="http://schemas.openxmlformats.org/officeDocument/2006/relationships/hyperlink" Target="https://sgp.fas.org/crs/misc/RL32207.pdf" TargetMode="External"/><Relationship Id="rId5" Type="http://schemas.openxmlformats.org/officeDocument/2006/relationships/hyperlink" Target="https://www.nytimes.com/2021/03/05/us/politics/vote-a-rama.html" TargetMode="External"/><Relationship Id="rId10" Type="http://schemas.openxmlformats.org/officeDocument/2006/relationships/hyperlink" Target="https://www.legbranch.org/motions-to-recommit-a-brief-history-and-reform-options/" TargetMode="External"/><Relationship Id="rId4" Type="http://schemas.openxmlformats.org/officeDocument/2006/relationships/hyperlink" Target="https://www.crfb.org/blogs/vote-rama-stay-tuned-drama" TargetMode="External"/><Relationship Id="rId9" Type="http://schemas.openxmlformats.org/officeDocument/2006/relationships/hyperlink" Target="https://www.rollcall.com/2021/01/04/house-adopts-rules-package-for-117th-congres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5064C-B25D-452C-B8AC-3A0CBC82F1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29000"/>
            <a:ext cx="9144000" cy="106080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Floor Action in the House and Senate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A370A9-46A0-436D-94CA-BBB1B8BA38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4425"/>
            <a:ext cx="9144000" cy="1609725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Laura Blessing, Ph.D.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Affairs Institute at Georgetown University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E2F7A4-1C14-417E-95F7-C8F5BF554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408" y="283227"/>
            <a:ext cx="2331592" cy="271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15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6431C-5069-4149-99A4-7BD9584DB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916478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Watching floor action, throughout history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32854" y="1825625"/>
            <a:ext cx="700886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53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81C5A-39E6-4618-8FB7-99B67873F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Daily Order of Business in the House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4C79C-2D47-4896-A88B-CB719B0EC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Morning House Debates.</a:t>
            </a:r>
            <a:r>
              <a:rPr lang="en-US" sz="1800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Each morning before business begins, the Chair will recognize Members for five minutes debate during "morning hour". 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Prayer.</a:t>
            </a:r>
            <a:r>
              <a:rPr lang="en-US" sz="1800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The prayer is given by the House or guest chaplain.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Approval of a Journal.</a:t>
            </a:r>
            <a:r>
              <a:rPr lang="en-US" sz="1800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The Speaker announces his approval of the House Journal, which is subject to a vote if demanded. 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Pledge of Allegiance to the Flag.</a:t>
            </a:r>
            <a:r>
              <a:rPr lang="en-US" sz="1800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Leadership of the pledge alternates between the Majority and Minority.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One-Minute Speeches.</a:t>
            </a:r>
            <a:r>
              <a:rPr lang="en-US" sz="1800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The Speaker will often recognize Members for short "one-minute" speeches. 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Legislative Business.</a:t>
            </a:r>
            <a:r>
              <a:rPr lang="en-US" sz="1800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After the conclusion of one-minute speeches, the House will move to the day's legislative business, often beginning with the consideration of a rule from the Rules Committee, followed by the legislation of the day. 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Special Orders.</a:t>
            </a:r>
            <a:r>
              <a:rPr lang="en-US" sz="1800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After the conclusion of the day's legislative business, the House will proceed to consider "special order" speeches. 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Adjournment.</a:t>
            </a:r>
            <a:r>
              <a:rPr lang="en-US" sz="1800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At the conclusion of the special order speeches, the chair entertains a motion to </a:t>
            </a:r>
            <a:r>
              <a:rPr lang="en-US" sz="1800" dirty="0" err="1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adjour</a:t>
            </a:r>
            <a:r>
              <a:rPr lang="en-US" sz="1800" dirty="0">
                <a:solidFill>
                  <a:schemeClr val="tx1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which is usually agreed to by unanimous consent or by voice vote.  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2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E8032-65DF-47EC-8B39-D94B50BEC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Who Sits Where and Does What in the House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DD1665A-C94B-482E-8397-59C396208E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775" y="2435344"/>
            <a:ext cx="5024438" cy="3131899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9DE08D-A3E4-49EC-9CF4-6658639042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53120" y="1690688"/>
            <a:ext cx="2900680" cy="4486275"/>
          </a:xfrm>
        </p:spPr>
        <p:txBody>
          <a:bodyPr>
            <a:normAutofit/>
          </a:bodyPr>
          <a:lstStyle/>
          <a:p>
            <a:pPr marL="0" marR="0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Bill Clerk. (1)</a:t>
            </a:r>
          </a:p>
          <a:p>
            <a:pPr marL="0" marR="0" indent="0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Parliamentarian and Assistant Parliamentarians. (4) (2)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Assistant Sergeant-at-Arms. (3)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Journal Clerk. (5)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Tally Clerks. (6) (7)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Official Reporters. (8)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Reading Clerk. (9)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Clerk of the House. (10)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Clerks to the Reporters. (11)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Clerk to the Parliamentarian. (12)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C1493-81C9-42E8-B114-4AFB79001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Different ways of passing legislation in the House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70" y="2118511"/>
            <a:ext cx="4758529" cy="266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7578EF-BA2E-4D16-A441-BE18A3D905E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US" dirty="0"/>
              <a:t>1) Suspension of the Rules: most common (64% in the 115</a:t>
            </a:r>
            <a:r>
              <a:rPr lang="en-US" baseline="30000" dirty="0"/>
              <a:t>th</a:t>
            </a:r>
            <a:r>
              <a:rPr lang="en-US" dirty="0"/>
              <a:t> Congress)</a:t>
            </a:r>
          </a:p>
          <a:p>
            <a:r>
              <a:rPr lang="en-US" dirty="0"/>
              <a:t>2) Special Rule from the Rules Committee (about 20%)</a:t>
            </a:r>
          </a:p>
          <a:p>
            <a:r>
              <a:rPr lang="en-US" dirty="0"/>
              <a:t>3) Privileged matters (about 25%)</a:t>
            </a:r>
          </a:p>
          <a:p>
            <a:r>
              <a:rPr lang="en-US" dirty="0"/>
              <a:t>4) Unanimous consent – rare to get attention </a:t>
            </a:r>
          </a:p>
          <a:p>
            <a:r>
              <a:rPr lang="en-US" dirty="0"/>
              <a:t>5) Discharge Petition – extremely rare</a:t>
            </a:r>
          </a:p>
        </p:txBody>
      </p:sp>
    </p:spTree>
    <p:extLst>
      <p:ext uri="{BB962C8B-B14F-4D97-AF65-F5344CB8AC3E}">
        <p14:creationId xmlns:p14="http://schemas.microsoft.com/office/powerpoint/2010/main" val="650281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Phrases of interest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Unanimous consent</a:t>
            </a:r>
          </a:p>
          <a:p>
            <a:r>
              <a:rPr lang="en-US" dirty="0"/>
              <a:t>“leadership minute”</a:t>
            </a:r>
          </a:p>
          <a:p>
            <a:r>
              <a:rPr lang="en-US" dirty="0"/>
              <a:t>Point of parliamentary inquiry</a:t>
            </a:r>
          </a:p>
          <a:p>
            <a:r>
              <a:rPr lang="en-US" dirty="0"/>
              <a:t>Committee of the Whole</a:t>
            </a:r>
          </a:p>
          <a:p>
            <a:r>
              <a:rPr lang="en-US" dirty="0"/>
              <a:t>Motion to recommit (with or without instructions)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323" y="1118874"/>
            <a:ext cx="3558011" cy="534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969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Daily Order of Business in the Senate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Typical Daily Routine: </a:t>
            </a:r>
          </a:p>
          <a:p>
            <a:pPr lvl="1"/>
            <a:r>
              <a:rPr lang="en-US" dirty="0"/>
              <a:t>Opening prayer</a:t>
            </a:r>
          </a:p>
          <a:p>
            <a:pPr lvl="1"/>
            <a:r>
              <a:rPr lang="en-US" dirty="0"/>
              <a:t>Pledge of allegiance</a:t>
            </a:r>
          </a:p>
          <a:p>
            <a:pPr lvl="1"/>
            <a:r>
              <a:rPr lang="en-US" dirty="0"/>
              <a:t>Leader time (10 min each)</a:t>
            </a:r>
          </a:p>
          <a:p>
            <a:pPr lvl="1"/>
            <a:r>
              <a:rPr lang="en-US" dirty="0"/>
              <a:t>Morning business (routine business, Senators speak on topics of their choice)</a:t>
            </a:r>
          </a:p>
          <a:p>
            <a:pPr lvl="1"/>
            <a:r>
              <a:rPr lang="en-US" dirty="0"/>
              <a:t>Pending or unfinished business</a:t>
            </a:r>
          </a:p>
          <a:p>
            <a:pPr lvl="1"/>
            <a:r>
              <a:rPr lang="en-US" dirty="0"/>
              <a:t>Cleared measures</a:t>
            </a:r>
          </a:p>
        </p:txBody>
      </p:sp>
    </p:spTree>
    <p:extLst>
      <p:ext uri="{BB962C8B-B14F-4D97-AF65-F5344CB8AC3E}">
        <p14:creationId xmlns:p14="http://schemas.microsoft.com/office/powerpoint/2010/main" val="3234160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Who Sits Where and Does What in the Senate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42" y="2190939"/>
            <a:ext cx="6391398" cy="359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35366" y="1825625"/>
            <a:ext cx="4518434" cy="4330731"/>
          </a:xfrm>
        </p:spPr>
        <p:txBody>
          <a:bodyPr>
            <a:normAutofit lnSpcReduction="10000"/>
          </a:bodyPr>
          <a:lstStyle/>
          <a:p>
            <a:r>
              <a:rPr lang="en-US" u="sng" dirty="0"/>
              <a:t>1) Presiding officer</a:t>
            </a:r>
            <a:r>
              <a:rPr lang="en-US" dirty="0"/>
              <a:t>: most often, a President pro tempore appointed by the Pres. pro tem</a:t>
            </a:r>
          </a:p>
          <a:p>
            <a:r>
              <a:rPr lang="en-US" u="sng" dirty="0"/>
              <a:t>2) Legislative staff (L to R)</a:t>
            </a:r>
            <a:r>
              <a:rPr lang="en-US" dirty="0"/>
              <a:t>: journal clerk, Parliamentarian, legislative clerk, assistant secretary of the Senate</a:t>
            </a:r>
          </a:p>
          <a:p>
            <a:r>
              <a:rPr lang="en-US" u="sng" dirty="0"/>
              <a:t>3) Party tables</a:t>
            </a:r>
            <a:r>
              <a:rPr lang="en-US" dirty="0"/>
              <a:t>: left table for Dems, right table for GOP</a:t>
            </a:r>
          </a:p>
        </p:txBody>
      </p:sp>
      <p:sp>
        <p:nvSpPr>
          <p:cNvPr id="5" name="Oval 4"/>
          <p:cNvSpPr/>
          <p:nvPr/>
        </p:nvSpPr>
        <p:spPr>
          <a:xfrm>
            <a:off x="3295461" y="3385996"/>
            <a:ext cx="253497" cy="253497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277352" y="3328078"/>
            <a:ext cx="334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7" name="Oval 6"/>
          <p:cNvSpPr/>
          <p:nvPr/>
        </p:nvSpPr>
        <p:spPr>
          <a:xfrm>
            <a:off x="3295461" y="3929204"/>
            <a:ext cx="316870" cy="353085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295461" y="3929203"/>
            <a:ext cx="31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9" name="Oval 8"/>
          <p:cNvSpPr/>
          <p:nvPr/>
        </p:nvSpPr>
        <p:spPr>
          <a:xfrm>
            <a:off x="3453896" y="4617267"/>
            <a:ext cx="285185" cy="362139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453896" y="4617267"/>
            <a:ext cx="158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59260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Frequently Asked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This talk is designed to help you understand viewing floor action in the House and Senate—what we’d be doing in person if there weren’t a pandemic.  It’s not intended to be a deep dive on amending rules or procedural history, but sometimes people are curious about those things!  Here are some resources for you if you’re interested.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“Wait-the House and Senate have chaplains? Since when? Why?”  Here’s a nice </a:t>
            </a:r>
            <a:r>
              <a:rPr lang="en-US" dirty="0">
                <a:hlinkClick r:id="rId2"/>
              </a:rPr>
              <a:t>article</a:t>
            </a:r>
            <a:r>
              <a:rPr lang="en-US" dirty="0"/>
              <a:t>.</a:t>
            </a:r>
          </a:p>
          <a:p>
            <a:r>
              <a:rPr lang="en-US" dirty="0"/>
              <a:t>“What’s a vote-a-</a:t>
            </a:r>
            <a:r>
              <a:rPr lang="en-US" dirty="0" err="1"/>
              <a:t>rama</a:t>
            </a:r>
            <a:r>
              <a:rPr lang="en-US" dirty="0"/>
              <a:t>?” Here are </a:t>
            </a:r>
            <a:r>
              <a:rPr lang="en-US" dirty="0">
                <a:hlinkClick r:id="rId3"/>
              </a:rPr>
              <a:t>some</a:t>
            </a:r>
            <a:r>
              <a:rPr lang="en-US" dirty="0"/>
              <a:t> </a:t>
            </a:r>
            <a:r>
              <a:rPr lang="en-US" dirty="0">
                <a:hlinkClick r:id="rId4"/>
              </a:rPr>
              <a:t>nice </a:t>
            </a:r>
            <a:r>
              <a:rPr lang="en-US" dirty="0">
                <a:hlinkClick r:id="rId5"/>
              </a:rPr>
              <a:t>primers </a:t>
            </a:r>
            <a:r>
              <a:rPr lang="en-US" dirty="0"/>
              <a:t>and a </a:t>
            </a:r>
            <a:r>
              <a:rPr lang="en-US" dirty="0">
                <a:hlinkClick r:id="rId6"/>
              </a:rPr>
              <a:t>list</a:t>
            </a:r>
            <a:r>
              <a:rPr lang="en-US" dirty="0"/>
              <a:t> of previous vote-a-</a:t>
            </a:r>
            <a:r>
              <a:rPr lang="en-US" dirty="0" err="1"/>
              <a:t>ramas</a:t>
            </a:r>
            <a:r>
              <a:rPr lang="en-US" dirty="0"/>
              <a:t>.</a:t>
            </a:r>
          </a:p>
          <a:p>
            <a:r>
              <a:rPr lang="en-US" dirty="0"/>
              <a:t>“What are the amending rules?” Here they are, for </a:t>
            </a:r>
            <a:r>
              <a:rPr lang="en-US" dirty="0">
                <a:hlinkClick r:id="rId7"/>
              </a:rPr>
              <a:t>House </a:t>
            </a:r>
            <a:r>
              <a:rPr lang="en-US" dirty="0"/>
              <a:t>and </a:t>
            </a:r>
            <a:r>
              <a:rPr lang="en-US" dirty="0">
                <a:hlinkClick r:id="rId8"/>
              </a:rPr>
              <a:t>Senate</a:t>
            </a:r>
            <a:r>
              <a:rPr lang="en-US" dirty="0"/>
              <a:t>.</a:t>
            </a:r>
          </a:p>
          <a:p>
            <a:r>
              <a:rPr lang="en-US" dirty="0"/>
              <a:t>“Have any procedures changed recently?” </a:t>
            </a:r>
            <a:r>
              <a:rPr lang="en-US" dirty="0">
                <a:hlinkClick r:id="rId9"/>
              </a:rPr>
              <a:t>Why </a:t>
            </a:r>
            <a:r>
              <a:rPr lang="en-US" dirty="0">
                <a:hlinkClick r:id="rId10"/>
              </a:rPr>
              <a:t>yes</a:t>
            </a:r>
            <a:r>
              <a:rPr lang="en-US" dirty="0"/>
              <a:t>.</a:t>
            </a:r>
          </a:p>
          <a:p>
            <a:r>
              <a:rPr lang="en-US" dirty="0"/>
              <a:t>“What are some commonly used phrases on the House and Senate floor?” </a:t>
            </a:r>
            <a:r>
              <a:rPr lang="en-US" dirty="0">
                <a:hlinkClick r:id="rId11"/>
              </a:rPr>
              <a:t>These!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681387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85922</TotalTime>
  <Words>652</Words>
  <Application>Microsoft Office PowerPoint</Application>
  <PresentationFormat>Widescreen</PresentationFormat>
  <Paragraphs>67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Corbel</vt:lpstr>
      <vt:lpstr>Helvetica</vt:lpstr>
      <vt:lpstr>Times New Roman</vt:lpstr>
      <vt:lpstr>Depth</vt:lpstr>
      <vt:lpstr>Understanding Floor Action in the House and Senate</vt:lpstr>
      <vt:lpstr>Watching floor action, throughout history</vt:lpstr>
      <vt:lpstr>Daily Order of Business in the House</vt:lpstr>
      <vt:lpstr>Who Sits Where and Does What in the House</vt:lpstr>
      <vt:lpstr>Different ways of passing legislation in the House</vt:lpstr>
      <vt:lpstr>Phrases of interest</vt:lpstr>
      <vt:lpstr>Daily Order of Business in the Senate</vt:lpstr>
      <vt:lpstr>Who Sits Where and Does What in the Senate</vt:lpstr>
      <vt:lpstr>Frequently Asked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Floor Action in the House and Senate</dc:title>
  <dc:creator>Laura Blessing</dc:creator>
  <cp:lastModifiedBy>Scott M IMPACt Inc.</cp:lastModifiedBy>
  <cp:revision>16</cp:revision>
  <cp:lastPrinted>2021-05-11T14:16:59Z</cp:lastPrinted>
  <dcterms:created xsi:type="dcterms:W3CDTF">2021-02-05T19:21:54Z</dcterms:created>
  <dcterms:modified xsi:type="dcterms:W3CDTF">2025-05-19T13:12:08Z</dcterms:modified>
</cp:coreProperties>
</file>