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13"/>
  </p:notesMasterIdLst>
  <p:handoutMasterIdLst>
    <p:handoutMasterId r:id="rId14"/>
  </p:handoutMasterIdLst>
  <p:sldIdLst>
    <p:sldId id="268" r:id="rId3"/>
    <p:sldId id="275" r:id="rId4"/>
    <p:sldId id="290" r:id="rId5"/>
    <p:sldId id="267" r:id="rId6"/>
    <p:sldId id="282" r:id="rId7"/>
    <p:sldId id="280" r:id="rId8"/>
    <p:sldId id="279" r:id="rId9"/>
    <p:sldId id="285" r:id="rId10"/>
    <p:sldId id="284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36397-0A19-4871-9E6E-A406828919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21AD03-77D2-4385-8BFE-E5DB04841D4E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$15,000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074FDD57-3CFE-4264-8771-7B91D5B84F19}" type="parTrans" cxnId="{2FC85D05-1F51-4745-928A-DFD54F51F1B0}">
      <dgm:prSet/>
      <dgm:spPr/>
      <dgm:t>
        <a:bodyPr/>
        <a:lstStyle/>
        <a:p>
          <a:endParaRPr lang="en-US"/>
        </a:p>
      </dgm:t>
    </dgm:pt>
    <dgm:pt modelId="{2A1EEA63-532A-41FC-8C0B-A20461067FE3}" type="sibTrans" cxnId="{2FC85D05-1F51-4745-928A-DFD54F51F1B0}">
      <dgm:prSet/>
      <dgm:spPr/>
      <dgm:t>
        <a:bodyPr/>
        <a:lstStyle/>
        <a:p>
          <a:endParaRPr lang="en-US"/>
        </a:p>
      </dgm:t>
    </dgm:pt>
    <dgm:pt modelId="{9F4DEF00-D619-4E76-84C3-087212546350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$30,000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C6D84BF1-42FE-4C73-9C8C-440E0000E1A0}" type="parTrans" cxnId="{7631338E-D54A-42EA-8843-DBFF8A23F481}">
      <dgm:prSet/>
      <dgm:spPr/>
      <dgm:t>
        <a:bodyPr/>
        <a:lstStyle/>
        <a:p>
          <a:endParaRPr lang="en-US"/>
        </a:p>
      </dgm:t>
    </dgm:pt>
    <dgm:pt modelId="{F6188089-BD7D-458B-A266-B2BA3CB9DCEE}" type="sibTrans" cxnId="{7631338E-D54A-42EA-8843-DBFF8A23F481}">
      <dgm:prSet/>
      <dgm:spPr/>
      <dgm:t>
        <a:bodyPr/>
        <a:lstStyle/>
        <a:p>
          <a:endParaRPr lang="en-US"/>
        </a:p>
      </dgm:t>
    </dgm:pt>
    <dgm:pt modelId="{AF5B13B1-D226-44A4-8C8C-12054519242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$45,000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2862ECF4-E685-40AB-8B12-0AF51F838D0C}" type="parTrans" cxnId="{9EBCA723-6DBE-4202-9E49-BD05B31F0DF8}">
      <dgm:prSet/>
      <dgm:spPr/>
      <dgm:t>
        <a:bodyPr/>
        <a:lstStyle/>
        <a:p>
          <a:endParaRPr lang="en-US"/>
        </a:p>
      </dgm:t>
    </dgm:pt>
    <dgm:pt modelId="{4E3BC0F9-1809-4114-B8AC-7B703624552E}" type="sibTrans" cxnId="{9EBCA723-6DBE-4202-9E49-BD05B31F0DF8}">
      <dgm:prSet/>
      <dgm:spPr/>
      <dgm:t>
        <a:bodyPr/>
        <a:lstStyle/>
        <a:p>
          <a:endParaRPr lang="en-US"/>
        </a:p>
      </dgm:t>
    </dgm:pt>
    <dgm:pt modelId="{A21D7134-B543-4497-A7F7-A896E541A00C}" type="pres">
      <dgm:prSet presAssocID="{42336397-0A19-4871-9E6E-A40682891964}" presName="CompostProcess" presStyleCnt="0">
        <dgm:presLayoutVars>
          <dgm:dir/>
          <dgm:resizeHandles val="exact"/>
        </dgm:presLayoutVars>
      </dgm:prSet>
      <dgm:spPr/>
    </dgm:pt>
    <dgm:pt modelId="{EEAC305A-FA3F-444C-A272-0477780D305F}" type="pres">
      <dgm:prSet presAssocID="{42336397-0A19-4871-9E6E-A40682891964}" presName="arrow" presStyleLbl="bgShp" presStyleIdx="0" presStyleCnt="1"/>
      <dgm:spPr/>
    </dgm:pt>
    <dgm:pt modelId="{8F53D022-A030-45A2-BCDD-C6A8A1888AA7}" type="pres">
      <dgm:prSet presAssocID="{42336397-0A19-4871-9E6E-A40682891964}" presName="linearProcess" presStyleCnt="0"/>
      <dgm:spPr/>
    </dgm:pt>
    <dgm:pt modelId="{51812E37-AE08-4CFE-BE43-EC642A90BD77}" type="pres">
      <dgm:prSet presAssocID="{E321AD03-77D2-4385-8BFE-E5DB04841D4E}" presName="textNode" presStyleLbl="node1" presStyleIdx="0" presStyleCnt="3" custLinFactNeighborX="18868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06252-01E3-4F03-A487-42B865E26DEF}" type="pres">
      <dgm:prSet presAssocID="{2A1EEA63-532A-41FC-8C0B-A20461067FE3}" presName="sibTrans" presStyleCnt="0"/>
      <dgm:spPr/>
    </dgm:pt>
    <dgm:pt modelId="{85BCBF79-BAED-4154-A3CF-6F9B955A3F72}" type="pres">
      <dgm:prSet presAssocID="{9F4DEF00-D619-4E76-84C3-087212546350}" presName="textNode" presStyleLbl="node1" presStyleIdx="1" presStyleCnt="3" custLinFactNeighborX="0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661BD-ABC8-4EA9-A465-3CA4D5417EB5}" type="pres">
      <dgm:prSet presAssocID="{F6188089-BD7D-458B-A266-B2BA3CB9DCEE}" presName="sibTrans" presStyleCnt="0"/>
      <dgm:spPr/>
    </dgm:pt>
    <dgm:pt modelId="{8E9AF542-EEDE-4040-B180-0036817356EE}" type="pres">
      <dgm:prSet presAssocID="{AF5B13B1-D226-44A4-8C8C-12054519242D}" presName="textNode" presStyleLbl="node1" presStyleIdx="2" presStyleCnt="3" custLinFactNeighborX="0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23922F-949C-4221-AD70-2239BDA31110}" type="presOf" srcId="{9F4DEF00-D619-4E76-84C3-087212546350}" destId="{85BCBF79-BAED-4154-A3CF-6F9B955A3F72}" srcOrd="0" destOrd="0" presId="urn:microsoft.com/office/officeart/2005/8/layout/hProcess9"/>
    <dgm:cxn modelId="{9DE40DA4-EA68-4ACB-BA81-35334A597E08}" type="presOf" srcId="{E321AD03-77D2-4385-8BFE-E5DB04841D4E}" destId="{51812E37-AE08-4CFE-BE43-EC642A90BD77}" srcOrd="0" destOrd="0" presId="urn:microsoft.com/office/officeart/2005/8/layout/hProcess9"/>
    <dgm:cxn modelId="{996446DE-FB44-468C-8579-0E2F8147066A}" type="presOf" srcId="{42336397-0A19-4871-9E6E-A40682891964}" destId="{A21D7134-B543-4497-A7F7-A896E541A00C}" srcOrd="0" destOrd="0" presId="urn:microsoft.com/office/officeart/2005/8/layout/hProcess9"/>
    <dgm:cxn modelId="{9EBCA723-6DBE-4202-9E49-BD05B31F0DF8}" srcId="{42336397-0A19-4871-9E6E-A40682891964}" destId="{AF5B13B1-D226-44A4-8C8C-12054519242D}" srcOrd="2" destOrd="0" parTransId="{2862ECF4-E685-40AB-8B12-0AF51F838D0C}" sibTransId="{4E3BC0F9-1809-4114-B8AC-7B703624552E}"/>
    <dgm:cxn modelId="{7794B7F6-3EC2-4A4A-826F-AABDBA840185}" type="presOf" srcId="{AF5B13B1-D226-44A4-8C8C-12054519242D}" destId="{8E9AF542-EEDE-4040-B180-0036817356EE}" srcOrd="0" destOrd="0" presId="urn:microsoft.com/office/officeart/2005/8/layout/hProcess9"/>
    <dgm:cxn modelId="{7631338E-D54A-42EA-8843-DBFF8A23F481}" srcId="{42336397-0A19-4871-9E6E-A40682891964}" destId="{9F4DEF00-D619-4E76-84C3-087212546350}" srcOrd="1" destOrd="0" parTransId="{C6D84BF1-42FE-4C73-9C8C-440E0000E1A0}" sibTransId="{F6188089-BD7D-458B-A266-B2BA3CB9DCEE}"/>
    <dgm:cxn modelId="{2FC85D05-1F51-4745-928A-DFD54F51F1B0}" srcId="{42336397-0A19-4871-9E6E-A40682891964}" destId="{E321AD03-77D2-4385-8BFE-E5DB04841D4E}" srcOrd="0" destOrd="0" parTransId="{074FDD57-3CFE-4264-8771-7B91D5B84F19}" sibTransId="{2A1EEA63-532A-41FC-8C0B-A20461067FE3}"/>
    <dgm:cxn modelId="{7FCDB14D-84ED-4496-9E5D-A2A10ABD9246}" type="presParOf" srcId="{A21D7134-B543-4497-A7F7-A896E541A00C}" destId="{EEAC305A-FA3F-444C-A272-0477780D305F}" srcOrd="0" destOrd="0" presId="urn:microsoft.com/office/officeart/2005/8/layout/hProcess9"/>
    <dgm:cxn modelId="{B95BEFEE-0532-403F-B5B0-DAEB3BC8B258}" type="presParOf" srcId="{A21D7134-B543-4497-A7F7-A896E541A00C}" destId="{8F53D022-A030-45A2-BCDD-C6A8A1888AA7}" srcOrd="1" destOrd="0" presId="urn:microsoft.com/office/officeart/2005/8/layout/hProcess9"/>
    <dgm:cxn modelId="{85C93144-EE56-4467-A287-66451B620E51}" type="presParOf" srcId="{8F53D022-A030-45A2-BCDD-C6A8A1888AA7}" destId="{51812E37-AE08-4CFE-BE43-EC642A90BD77}" srcOrd="0" destOrd="0" presId="urn:microsoft.com/office/officeart/2005/8/layout/hProcess9"/>
    <dgm:cxn modelId="{F89982DF-9BAC-4392-9AAE-4ED45F430048}" type="presParOf" srcId="{8F53D022-A030-45A2-BCDD-C6A8A1888AA7}" destId="{CEB06252-01E3-4F03-A487-42B865E26DEF}" srcOrd="1" destOrd="0" presId="urn:microsoft.com/office/officeart/2005/8/layout/hProcess9"/>
    <dgm:cxn modelId="{E6BCC7EC-B709-4398-A841-8D111384FCA0}" type="presParOf" srcId="{8F53D022-A030-45A2-BCDD-C6A8A1888AA7}" destId="{85BCBF79-BAED-4154-A3CF-6F9B955A3F72}" srcOrd="2" destOrd="0" presId="urn:microsoft.com/office/officeart/2005/8/layout/hProcess9"/>
    <dgm:cxn modelId="{A7777720-99C3-49D0-AD39-D46F8AD91F61}" type="presParOf" srcId="{8F53D022-A030-45A2-BCDD-C6A8A1888AA7}" destId="{6D8661BD-ABC8-4EA9-A465-3CA4D5417EB5}" srcOrd="3" destOrd="0" presId="urn:microsoft.com/office/officeart/2005/8/layout/hProcess9"/>
    <dgm:cxn modelId="{0074EF93-6739-4E3A-BD80-E5918126CDE3}" type="presParOf" srcId="{8F53D022-A030-45A2-BCDD-C6A8A1888AA7}" destId="{8E9AF542-EEDE-4040-B180-0036817356E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36397-0A19-4871-9E6E-A406828919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21AD03-77D2-4385-8BFE-E5DB04841D4E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$30,000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074FDD57-3CFE-4264-8771-7B91D5B84F19}" type="parTrans" cxnId="{2FC85D05-1F51-4745-928A-DFD54F51F1B0}">
      <dgm:prSet/>
      <dgm:spPr/>
      <dgm:t>
        <a:bodyPr/>
        <a:lstStyle/>
        <a:p>
          <a:endParaRPr lang="en-US"/>
        </a:p>
      </dgm:t>
    </dgm:pt>
    <dgm:pt modelId="{2A1EEA63-532A-41FC-8C0B-A20461067FE3}" type="sibTrans" cxnId="{2FC85D05-1F51-4745-928A-DFD54F51F1B0}">
      <dgm:prSet/>
      <dgm:spPr/>
      <dgm:t>
        <a:bodyPr/>
        <a:lstStyle/>
        <a:p>
          <a:endParaRPr lang="en-US"/>
        </a:p>
      </dgm:t>
    </dgm:pt>
    <dgm:pt modelId="{9F4DEF00-D619-4E76-84C3-087212546350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$50,000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C6D84BF1-42FE-4C73-9C8C-440E0000E1A0}" type="parTrans" cxnId="{7631338E-D54A-42EA-8843-DBFF8A23F481}">
      <dgm:prSet/>
      <dgm:spPr/>
      <dgm:t>
        <a:bodyPr/>
        <a:lstStyle/>
        <a:p>
          <a:endParaRPr lang="en-US"/>
        </a:p>
      </dgm:t>
    </dgm:pt>
    <dgm:pt modelId="{F6188089-BD7D-458B-A266-B2BA3CB9DCEE}" type="sibTrans" cxnId="{7631338E-D54A-42EA-8843-DBFF8A23F481}">
      <dgm:prSet/>
      <dgm:spPr/>
      <dgm:t>
        <a:bodyPr/>
        <a:lstStyle/>
        <a:p>
          <a:endParaRPr lang="en-US"/>
        </a:p>
      </dgm:t>
    </dgm:pt>
    <dgm:pt modelId="{AF5B13B1-D226-44A4-8C8C-12054519242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$80,000</a:t>
          </a:r>
          <a:endParaRPr lang="en-US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2862ECF4-E685-40AB-8B12-0AF51F838D0C}" type="parTrans" cxnId="{9EBCA723-6DBE-4202-9E49-BD05B31F0DF8}">
      <dgm:prSet/>
      <dgm:spPr/>
      <dgm:t>
        <a:bodyPr/>
        <a:lstStyle/>
        <a:p>
          <a:endParaRPr lang="en-US"/>
        </a:p>
      </dgm:t>
    </dgm:pt>
    <dgm:pt modelId="{4E3BC0F9-1809-4114-B8AC-7B703624552E}" type="sibTrans" cxnId="{9EBCA723-6DBE-4202-9E49-BD05B31F0DF8}">
      <dgm:prSet/>
      <dgm:spPr/>
      <dgm:t>
        <a:bodyPr/>
        <a:lstStyle/>
        <a:p>
          <a:endParaRPr lang="en-US"/>
        </a:p>
      </dgm:t>
    </dgm:pt>
    <dgm:pt modelId="{A21D7134-B543-4497-A7F7-A896E541A00C}" type="pres">
      <dgm:prSet presAssocID="{42336397-0A19-4871-9E6E-A40682891964}" presName="CompostProcess" presStyleCnt="0">
        <dgm:presLayoutVars>
          <dgm:dir/>
          <dgm:resizeHandles val="exact"/>
        </dgm:presLayoutVars>
      </dgm:prSet>
      <dgm:spPr/>
    </dgm:pt>
    <dgm:pt modelId="{EEAC305A-FA3F-444C-A272-0477780D305F}" type="pres">
      <dgm:prSet presAssocID="{42336397-0A19-4871-9E6E-A40682891964}" presName="arrow" presStyleLbl="bgShp" presStyleIdx="0" presStyleCnt="1"/>
      <dgm:spPr/>
    </dgm:pt>
    <dgm:pt modelId="{8F53D022-A030-45A2-BCDD-C6A8A1888AA7}" type="pres">
      <dgm:prSet presAssocID="{42336397-0A19-4871-9E6E-A40682891964}" presName="linearProcess" presStyleCnt="0"/>
      <dgm:spPr/>
    </dgm:pt>
    <dgm:pt modelId="{51812E37-AE08-4CFE-BE43-EC642A90BD77}" type="pres">
      <dgm:prSet presAssocID="{E321AD03-77D2-4385-8BFE-E5DB04841D4E}" presName="textNode" presStyleLbl="node1" presStyleIdx="0" presStyleCnt="3" custLinFactNeighborX="18868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06252-01E3-4F03-A487-42B865E26DEF}" type="pres">
      <dgm:prSet presAssocID="{2A1EEA63-532A-41FC-8C0B-A20461067FE3}" presName="sibTrans" presStyleCnt="0"/>
      <dgm:spPr/>
    </dgm:pt>
    <dgm:pt modelId="{85BCBF79-BAED-4154-A3CF-6F9B955A3F72}" type="pres">
      <dgm:prSet presAssocID="{9F4DEF00-D619-4E76-84C3-087212546350}" presName="textNode" presStyleLbl="node1" presStyleIdx="1" presStyleCnt="3" custLinFactNeighborX="0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661BD-ABC8-4EA9-A465-3CA4D5417EB5}" type="pres">
      <dgm:prSet presAssocID="{F6188089-BD7D-458B-A266-B2BA3CB9DCEE}" presName="sibTrans" presStyleCnt="0"/>
      <dgm:spPr/>
    </dgm:pt>
    <dgm:pt modelId="{8E9AF542-EEDE-4040-B180-0036817356EE}" type="pres">
      <dgm:prSet presAssocID="{AF5B13B1-D226-44A4-8C8C-12054519242D}" presName="textNode" presStyleLbl="node1" presStyleIdx="2" presStyleCnt="3" custLinFactNeighborX="0" custLinFactNeighborY="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5F19B8-4A5D-4CF4-896A-5D79CBEDA3E5}" type="presOf" srcId="{E321AD03-77D2-4385-8BFE-E5DB04841D4E}" destId="{51812E37-AE08-4CFE-BE43-EC642A90BD77}" srcOrd="0" destOrd="0" presId="urn:microsoft.com/office/officeart/2005/8/layout/hProcess9"/>
    <dgm:cxn modelId="{04A7C40B-038A-4B9C-BBEF-0366A296F5E6}" type="presOf" srcId="{AF5B13B1-D226-44A4-8C8C-12054519242D}" destId="{8E9AF542-EEDE-4040-B180-0036817356EE}" srcOrd="0" destOrd="0" presId="urn:microsoft.com/office/officeart/2005/8/layout/hProcess9"/>
    <dgm:cxn modelId="{3B60C536-333D-49BF-B0D8-1309BFAE0B4C}" type="presOf" srcId="{9F4DEF00-D619-4E76-84C3-087212546350}" destId="{85BCBF79-BAED-4154-A3CF-6F9B955A3F72}" srcOrd="0" destOrd="0" presId="urn:microsoft.com/office/officeart/2005/8/layout/hProcess9"/>
    <dgm:cxn modelId="{9EBCA723-6DBE-4202-9E49-BD05B31F0DF8}" srcId="{42336397-0A19-4871-9E6E-A40682891964}" destId="{AF5B13B1-D226-44A4-8C8C-12054519242D}" srcOrd="2" destOrd="0" parTransId="{2862ECF4-E685-40AB-8B12-0AF51F838D0C}" sibTransId="{4E3BC0F9-1809-4114-B8AC-7B703624552E}"/>
    <dgm:cxn modelId="{7631338E-D54A-42EA-8843-DBFF8A23F481}" srcId="{42336397-0A19-4871-9E6E-A40682891964}" destId="{9F4DEF00-D619-4E76-84C3-087212546350}" srcOrd="1" destOrd="0" parTransId="{C6D84BF1-42FE-4C73-9C8C-440E0000E1A0}" sibTransId="{F6188089-BD7D-458B-A266-B2BA3CB9DCEE}"/>
    <dgm:cxn modelId="{2311051A-0E2D-4686-9DF9-6F265DCDACFD}" type="presOf" srcId="{42336397-0A19-4871-9E6E-A40682891964}" destId="{A21D7134-B543-4497-A7F7-A896E541A00C}" srcOrd="0" destOrd="0" presId="urn:microsoft.com/office/officeart/2005/8/layout/hProcess9"/>
    <dgm:cxn modelId="{2FC85D05-1F51-4745-928A-DFD54F51F1B0}" srcId="{42336397-0A19-4871-9E6E-A40682891964}" destId="{E321AD03-77D2-4385-8BFE-E5DB04841D4E}" srcOrd="0" destOrd="0" parTransId="{074FDD57-3CFE-4264-8771-7B91D5B84F19}" sibTransId="{2A1EEA63-532A-41FC-8C0B-A20461067FE3}"/>
    <dgm:cxn modelId="{72D5F531-429A-42D3-BDC4-E40DE2407B29}" type="presParOf" srcId="{A21D7134-B543-4497-A7F7-A896E541A00C}" destId="{EEAC305A-FA3F-444C-A272-0477780D305F}" srcOrd="0" destOrd="0" presId="urn:microsoft.com/office/officeart/2005/8/layout/hProcess9"/>
    <dgm:cxn modelId="{8A93D88D-D699-4E71-9975-042C8754F5D7}" type="presParOf" srcId="{A21D7134-B543-4497-A7F7-A896E541A00C}" destId="{8F53D022-A030-45A2-BCDD-C6A8A1888AA7}" srcOrd="1" destOrd="0" presId="urn:microsoft.com/office/officeart/2005/8/layout/hProcess9"/>
    <dgm:cxn modelId="{0DC69BB3-CFA2-4DEC-91E9-B9DE77ADEA67}" type="presParOf" srcId="{8F53D022-A030-45A2-BCDD-C6A8A1888AA7}" destId="{51812E37-AE08-4CFE-BE43-EC642A90BD77}" srcOrd="0" destOrd="0" presId="urn:microsoft.com/office/officeart/2005/8/layout/hProcess9"/>
    <dgm:cxn modelId="{7B4D7D23-99DC-4A0F-BFA8-1D4BC2C0AE12}" type="presParOf" srcId="{8F53D022-A030-45A2-BCDD-C6A8A1888AA7}" destId="{CEB06252-01E3-4F03-A487-42B865E26DEF}" srcOrd="1" destOrd="0" presId="urn:microsoft.com/office/officeart/2005/8/layout/hProcess9"/>
    <dgm:cxn modelId="{35B0C795-F16E-4F5E-B0D7-71C392772A7A}" type="presParOf" srcId="{8F53D022-A030-45A2-BCDD-C6A8A1888AA7}" destId="{85BCBF79-BAED-4154-A3CF-6F9B955A3F72}" srcOrd="2" destOrd="0" presId="urn:microsoft.com/office/officeart/2005/8/layout/hProcess9"/>
    <dgm:cxn modelId="{B5F6633D-2F7C-4A36-A2A5-680EB67598A8}" type="presParOf" srcId="{8F53D022-A030-45A2-BCDD-C6A8A1888AA7}" destId="{6D8661BD-ABC8-4EA9-A465-3CA4D5417EB5}" srcOrd="3" destOrd="0" presId="urn:microsoft.com/office/officeart/2005/8/layout/hProcess9"/>
    <dgm:cxn modelId="{5751BEB3-25F3-44D5-80AB-563D3424E87E}" type="presParOf" srcId="{8F53D022-A030-45A2-BCDD-C6A8A1888AA7}" destId="{8E9AF542-EEDE-4040-B180-0036817356E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C305A-FA3F-444C-A272-0477780D305F}">
      <dsp:nvSpPr>
        <dsp:cNvPr id="0" name=""/>
        <dsp:cNvSpPr/>
      </dsp:nvSpPr>
      <dsp:spPr>
        <a:xfrm>
          <a:off x="605789" y="0"/>
          <a:ext cx="6865620" cy="3454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12E37-AE08-4CFE-BE43-EC642A90BD77}">
      <dsp:nvSpPr>
        <dsp:cNvPr id="0" name=""/>
        <dsp:cNvSpPr/>
      </dsp:nvSpPr>
      <dsp:spPr>
        <a:xfrm>
          <a:off x="56022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$15,000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123474" y="2124851"/>
        <a:ext cx="2370610" cy="1246855"/>
      </dsp:txXfrm>
    </dsp:sp>
    <dsp:sp modelId="{85BCBF79-BAED-4154-A3CF-6F9B955A3F72}">
      <dsp:nvSpPr>
        <dsp:cNvPr id="0" name=""/>
        <dsp:cNvSpPr/>
      </dsp:nvSpPr>
      <dsp:spPr>
        <a:xfrm>
          <a:off x="2785842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$30,000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2853294" y="2124851"/>
        <a:ext cx="2370610" cy="1246855"/>
      </dsp:txXfrm>
    </dsp:sp>
    <dsp:sp modelId="{8E9AF542-EEDE-4040-B180-0036817356EE}">
      <dsp:nvSpPr>
        <dsp:cNvPr id="0" name=""/>
        <dsp:cNvSpPr/>
      </dsp:nvSpPr>
      <dsp:spPr>
        <a:xfrm>
          <a:off x="5567827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$45,000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5635279" y="2124851"/>
        <a:ext cx="2370610" cy="1246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C305A-FA3F-444C-A272-0477780D305F}">
      <dsp:nvSpPr>
        <dsp:cNvPr id="0" name=""/>
        <dsp:cNvSpPr/>
      </dsp:nvSpPr>
      <dsp:spPr>
        <a:xfrm>
          <a:off x="605789" y="0"/>
          <a:ext cx="6865620" cy="3454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12E37-AE08-4CFE-BE43-EC642A90BD77}">
      <dsp:nvSpPr>
        <dsp:cNvPr id="0" name=""/>
        <dsp:cNvSpPr/>
      </dsp:nvSpPr>
      <dsp:spPr>
        <a:xfrm>
          <a:off x="56022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$30,000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123474" y="2124851"/>
        <a:ext cx="2370610" cy="1246855"/>
      </dsp:txXfrm>
    </dsp:sp>
    <dsp:sp modelId="{85BCBF79-BAED-4154-A3CF-6F9B955A3F72}">
      <dsp:nvSpPr>
        <dsp:cNvPr id="0" name=""/>
        <dsp:cNvSpPr/>
      </dsp:nvSpPr>
      <dsp:spPr>
        <a:xfrm>
          <a:off x="2785842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$50,000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2853294" y="2124851"/>
        <a:ext cx="2370610" cy="1246855"/>
      </dsp:txXfrm>
    </dsp:sp>
    <dsp:sp modelId="{8E9AF542-EEDE-4040-B180-0036817356EE}">
      <dsp:nvSpPr>
        <dsp:cNvPr id="0" name=""/>
        <dsp:cNvSpPr/>
      </dsp:nvSpPr>
      <dsp:spPr>
        <a:xfrm>
          <a:off x="5567827" y="2057399"/>
          <a:ext cx="2505514" cy="138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$80,000</a:t>
          </a:r>
          <a:endParaRPr lang="en-US" sz="4500" kern="1200" dirty="0">
            <a:solidFill>
              <a:srgbClr val="FF0000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5635279" y="2124851"/>
        <a:ext cx="2370610" cy="1246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F9A46B63-4FAD-448A-A556-02A5E3944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5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7CAE20C-D77B-4EB7-AE52-E2B9CECD2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9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620000" cy="10668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BE19C0DE-C078-4586-94EC-518557DE6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39B9F-2C80-4DC8-85FD-39014D0EA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57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89B3F-BCC9-4654-9345-B524E2460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600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391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52EE-2EC2-4889-BE6E-7EB8E38B3E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27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95FE-F8B1-4B4D-B3A7-33303EC74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895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E366D-20AC-4469-B201-4C3CE5230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957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F8811-BB39-4063-B54B-0B0CD125F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49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8DAC2-F742-47E7-BDFB-501D2002B4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20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0C83D-E769-49CD-A97B-6CE4F4D31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54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732AF-82A3-432F-8A42-4A4275DE0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941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E6EE8-63E5-42DA-A7C1-04B4B19F4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95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bullet text</a:t>
            </a:r>
          </a:p>
          <a:p>
            <a:pPr lvl="2"/>
            <a:r>
              <a:rPr lang="en-US" dirty="0" smtClean="0"/>
              <a:t>Third level bullet text</a:t>
            </a:r>
          </a:p>
          <a:p>
            <a:pPr lvl="3"/>
            <a:r>
              <a:rPr lang="en-US" dirty="0" smtClean="0"/>
              <a:t> Fourth level bullet text</a:t>
            </a:r>
          </a:p>
          <a:p>
            <a:pPr lvl="4"/>
            <a:r>
              <a:rPr lang="en-US" dirty="0" smtClean="0"/>
              <a:t>Fifth level bullet text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0E473B5A-C5D8-4A29-98C2-A74172270B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990600"/>
          </a:xfrm>
        </p:spPr>
        <p:txBody>
          <a:bodyPr/>
          <a:lstStyle/>
          <a:p>
            <a:pPr algn="ctr"/>
            <a:r>
              <a:rPr lang="en-US" sz="4800" b="1" dirty="0" smtClean="0"/>
              <a:t>What is a Notary Public?</a:t>
            </a:r>
            <a:endParaRPr lang="en-US" sz="48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381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A </a:t>
            </a:r>
            <a:r>
              <a:rPr lang="en-US" b="1" dirty="0" smtClean="0"/>
              <a:t>public official, </a:t>
            </a:r>
            <a:r>
              <a:rPr lang="en-US" b="1" u="sng" dirty="0" smtClean="0"/>
              <a:t>authorized by law</a:t>
            </a:r>
            <a:r>
              <a:rPr lang="en-US" b="1" dirty="0" smtClean="0"/>
              <a:t>, who </a:t>
            </a:r>
            <a:r>
              <a:rPr lang="en-US" b="1" dirty="0"/>
              <a:t>authenticates signed documents, </a:t>
            </a:r>
            <a:r>
              <a:rPr lang="en-US" b="1" dirty="0" smtClean="0"/>
              <a:t>administers oaths, verifies acceptable  identification, and affixes the official notary "seal“.  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854398"/>
            <a:ext cx="2004060" cy="19274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3962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22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4953000"/>
            <a:ext cx="8839200" cy="1295400"/>
          </a:xfrm>
        </p:spPr>
        <p:txBody>
          <a:bodyPr/>
          <a:lstStyle/>
          <a:p>
            <a:r>
              <a:rPr lang="en-US" sz="5400" b="1" i="1" dirty="0" smtClean="0"/>
              <a:t>PREPARE FOR SUCCESS!!</a:t>
            </a:r>
            <a:endParaRPr lang="en-US" sz="54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4927168" cy="3881546"/>
          </a:xfrm>
          <a:prstGeom prst="rect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590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67800" cy="914400"/>
          </a:xfrm>
        </p:spPr>
        <p:txBody>
          <a:bodyPr/>
          <a:lstStyle/>
          <a:p>
            <a:pPr algn="ctr"/>
            <a:r>
              <a:rPr lang="en-US" b="1" dirty="0"/>
              <a:t>WHY BECOME A NOTARY PUBLIC?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/>
          <a:lstStyle/>
          <a:p>
            <a:r>
              <a:rPr lang="en-US" sz="2800" b="1" dirty="0"/>
              <a:t>The "Notary Public" profession is one of the most </a:t>
            </a:r>
            <a:r>
              <a:rPr lang="en-US" sz="2800" b="1" u="sng" dirty="0"/>
              <a:t>lucrative</a:t>
            </a:r>
            <a:r>
              <a:rPr lang="en-US" sz="2800" b="1" dirty="0"/>
              <a:t> careers in America.  </a:t>
            </a:r>
          </a:p>
          <a:p>
            <a:endParaRPr lang="en-US" sz="1800" b="1" dirty="0"/>
          </a:p>
          <a:p>
            <a:r>
              <a:rPr lang="en-US" sz="2800" b="1" dirty="0"/>
              <a:t>C</a:t>
            </a:r>
            <a:r>
              <a:rPr lang="en-US" sz="2800" b="1" dirty="0" smtClean="0"/>
              <a:t>ompared </a:t>
            </a:r>
            <a:r>
              <a:rPr lang="en-US" sz="2800" b="1" dirty="0"/>
              <a:t>to all of the other U.S. </a:t>
            </a:r>
            <a:r>
              <a:rPr lang="en-US" sz="2800" b="1" dirty="0" smtClean="0"/>
              <a:t>states, a </a:t>
            </a:r>
            <a:r>
              <a:rPr lang="en-US" sz="2800" b="1" dirty="0"/>
              <a:t>California Notary </a:t>
            </a:r>
            <a:r>
              <a:rPr lang="en-US" sz="2800" b="1" dirty="0" smtClean="0"/>
              <a:t>Public earns </a:t>
            </a:r>
            <a:r>
              <a:rPr lang="en-US" sz="2800" b="1" dirty="0"/>
              <a:t>the highest </a:t>
            </a:r>
            <a:r>
              <a:rPr lang="en-US" sz="2800" b="1" dirty="0" smtClean="0"/>
              <a:t>wages.</a:t>
            </a:r>
            <a:endParaRPr lang="en-US" sz="2800" b="1" dirty="0"/>
          </a:p>
          <a:p>
            <a:endParaRPr lang="en-US" sz="1800" b="1" dirty="0"/>
          </a:p>
          <a:p>
            <a:r>
              <a:rPr lang="en-US" sz="2800" b="1" dirty="0"/>
              <a:t>Unlike many other </a:t>
            </a:r>
            <a:r>
              <a:rPr lang="en-US" sz="2800" b="1" dirty="0" smtClean="0"/>
              <a:t>occupations, peak</a:t>
            </a:r>
            <a:r>
              <a:rPr lang="en-US" sz="2800" b="1" dirty="0"/>
              <a:t> earnings occur early in the career. </a:t>
            </a:r>
          </a:p>
        </p:txBody>
      </p:sp>
    </p:spTree>
    <p:extLst>
      <p:ext uri="{BB962C8B-B14F-4D97-AF65-F5344CB8AC3E}">
        <p14:creationId xmlns:p14="http://schemas.microsoft.com/office/powerpoint/2010/main" val="678689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914400"/>
          </a:xfrm>
        </p:spPr>
        <p:txBody>
          <a:bodyPr/>
          <a:lstStyle/>
          <a:p>
            <a:pPr algn="ctr"/>
            <a:r>
              <a:rPr lang="en-US" b="1" dirty="0" smtClean="0"/>
              <a:t>WHY BECOME A NOTARY PUBLIC?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876800"/>
          </a:xfrm>
        </p:spPr>
        <p:txBody>
          <a:bodyPr/>
          <a:lstStyle/>
          <a:p>
            <a:r>
              <a:rPr lang="en-US" sz="2800" b="1" dirty="0" smtClean="0"/>
              <a:t>Often the "</a:t>
            </a:r>
            <a:r>
              <a:rPr lang="en-US" sz="2800" b="1" dirty="0"/>
              <a:t>Notary Public" </a:t>
            </a:r>
            <a:r>
              <a:rPr lang="en-US" sz="2800" b="1" u="sng" dirty="0" smtClean="0"/>
              <a:t>commission</a:t>
            </a:r>
            <a:r>
              <a:rPr lang="en-US" sz="2800" b="1" dirty="0" smtClean="0"/>
              <a:t> can be the catalyst that propels potential employees into that ideal position.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It is a distinctive qualification that can provide an advantage over the other candidates.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819400"/>
            <a:ext cx="23241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17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86800" cy="914400"/>
          </a:xfrm>
        </p:spPr>
        <p:txBody>
          <a:bodyPr/>
          <a:lstStyle/>
          <a:p>
            <a:pPr algn="ctr"/>
            <a:r>
              <a:rPr lang="en-US" b="1" dirty="0" smtClean="0"/>
              <a:t>According to PayScale.com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r>
              <a:rPr lang="en-US" sz="2800" b="1" dirty="0" smtClean="0"/>
              <a:t>A </a:t>
            </a:r>
            <a:r>
              <a:rPr lang="en-US" sz="2800" b="1" u="sng" dirty="0" smtClean="0"/>
              <a:t>part-time</a:t>
            </a:r>
            <a:r>
              <a:rPr lang="en-US" sz="2800" b="1" dirty="0" smtClean="0"/>
              <a:t>, entry-level </a:t>
            </a:r>
            <a:r>
              <a:rPr lang="en-US" sz="2800" b="1" dirty="0"/>
              <a:t>notary </a:t>
            </a:r>
            <a:r>
              <a:rPr lang="en-US" sz="2800" b="1" dirty="0" smtClean="0"/>
              <a:t>public,  generally earns </a:t>
            </a:r>
            <a:r>
              <a:rPr lang="en-US" sz="2800" b="1" dirty="0"/>
              <a:t>between $</a:t>
            </a:r>
            <a:r>
              <a:rPr lang="en-US" sz="2800" b="1" dirty="0" smtClean="0"/>
              <a:t>24,000 </a:t>
            </a:r>
            <a:r>
              <a:rPr lang="en-US" sz="2800" b="1" dirty="0"/>
              <a:t>and $</a:t>
            </a:r>
            <a:r>
              <a:rPr lang="en-US" sz="2800" b="1" dirty="0" smtClean="0"/>
              <a:t>38,000.</a:t>
            </a:r>
            <a:endParaRPr lang="en-US" sz="2800" b="1" dirty="0"/>
          </a:p>
          <a:p>
            <a:endParaRPr lang="en-US" sz="2400" b="1" dirty="0" smtClean="0"/>
          </a:p>
          <a:p>
            <a:endParaRPr lang="en-US" sz="1050" b="1" dirty="0"/>
          </a:p>
          <a:p>
            <a:endParaRPr lang="en-US" sz="36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Those </a:t>
            </a:r>
            <a:r>
              <a:rPr lang="en-US" sz="2800" b="1" dirty="0"/>
              <a:t>with </a:t>
            </a:r>
            <a:r>
              <a:rPr lang="en-US" sz="2800" b="1" dirty="0" smtClean="0"/>
              <a:t>four </a:t>
            </a:r>
            <a:r>
              <a:rPr lang="en-US" sz="2800" b="1" dirty="0"/>
              <a:t>years' </a:t>
            </a:r>
            <a:r>
              <a:rPr lang="en-US" sz="2800" b="1" dirty="0" smtClean="0"/>
              <a:t>up </a:t>
            </a:r>
            <a:r>
              <a:rPr lang="en-US" sz="2800" b="1" dirty="0"/>
              <a:t>to nine years' </a:t>
            </a:r>
            <a:r>
              <a:rPr lang="en-US" sz="2800" b="1" dirty="0" smtClean="0"/>
              <a:t> experience, average earnings are $48,000 up to $90,000.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112" y="2667000"/>
            <a:ext cx="369890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02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20200" cy="914400"/>
          </a:xfrm>
        </p:spPr>
        <p:txBody>
          <a:bodyPr/>
          <a:lstStyle/>
          <a:p>
            <a:pPr algn="ctr"/>
            <a:r>
              <a:rPr lang="en-US" b="1" dirty="0" smtClean="0"/>
              <a:t>What is a Traveling Notary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763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AKA – “Mobile Notary Public”</a:t>
            </a:r>
            <a:endParaRPr lang="en-US" sz="2400" b="1" dirty="0" smtClean="0"/>
          </a:p>
          <a:p>
            <a:r>
              <a:rPr lang="en-US" sz="2800" b="1" dirty="0" smtClean="0"/>
              <a:t>An independent contractor that travels </a:t>
            </a:r>
            <a:r>
              <a:rPr lang="en-US" sz="2800" b="1" dirty="0"/>
              <a:t>to clients. </a:t>
            </a:r>
            <a:endParaRPr lang="en-US" sz="2800" b="1" dirty="0" smtClean="0"/>
          </a:p>
          <a:p>
            <a:endParaRPr lang="en-US" sz="1200" b="1" dirty="0" smtClean="0"/>
          </a:p>
          <a:p>
            <a:r>
              <a:rPr lang="en-US" sz="2800" b="1" dirty="0" smtClean="0"/>
              <a:t>A mobile notary usually charges the regulated “per page” notary fees, plus travel fees/mileage.</a:t>
            </a:r>
          </a:p>
          <a:p>
            <a:endParaRPr lang="en-US" sz="2400" b="1" dirty="0" smtClean="0"/>
          </a:p>
          <a:p>
            <a:endParaRPr lang="en-US" sz="500" b="1" dirty="0"/>
          </a:p>
          <a:p>
            <a:pPr algn="ctr"/>
            <a:r>
              <a:rPr lang="en-US" sz="2800" b="1" dirty="0"/>
              <a:t>California </a:t>
            </a:r>
            <a:r>
              <a:rPr lang="en-US" sz="2800" b="1" u="sng" dirty="0"/>
              <a:t>does not regulate</a:t>
            </a:r>
            <a:r>
              <a:rPr lang="en-US" sz="2800" b="1" dirty="0"/>
              <a:t> notary </a:t>
            </a:r>
            <a:r>
              <a:rPr lang="en-US" sz="2800" b="1" u="sng" dirty="0"/>
              <a:t>travel fees</a:t>
            </a:r>
            <a:r>
              <a:rPr lang="en-US" sz="2800" b="1" dirty="0"/>
              <a:t>. </a:t>
            </a:r>
            <a:r>
              <a:rPr lang="en-US" sz="2800" b="1" i="1" dirty="0" smtClean="0"/>
              <a:t>Travel fees are at the Notary’s discretion. </a:t>
            </a:r>
            <a:endParaRPr lang="en-US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50331"/>
            <a:ext cx="1381226" cy="177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22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3107" y="-152400"/>
            <a:ext cx="8991600" cy="1066800"/>
          </a:xfrm>
        </p:spPr>
        <p:txBody>
          <a:bodyPr/>
          <a:lstStyle/>
          <a:p>
            <a:pPr algn="ctr"/>
            <a:r>
              <a:rPr lang="en-US" sz="4000" b="1" dirty="0" smtClean="0"/>
              <a:t>Traveling Notary Public - Salary</a:t>
            </a:r>
            <a:endParaRPr lang="en-US" sz="4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2261758"/>
              </p:ext>
            </p:extLst>
          </p:nvPr>
        </p:nvGraphicFramePr>
        <p:xfrm>
          <a:off x="533400" y="3124200"/>
          <a:ext cx="8077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0772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    MINIMUM	    AVERAGE	     MAXIMUM</a:t>
            </a: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6020" y="762000"/>
            <a:ext cx="899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b="1" dirty="0" smtClean="0"/>
              <a:t>The potential earnings can </a:t>
            </a:r>
            <a:r>
              <a:rPr lang="en-US" sz="2800" b="1" dirty="0"/>
              <a:t>vary greatly </a:t>
            </a:r>
            <a:r>
              <a:rPr lang="en-US" sz="2800" b="1" dirty="0" smtClean="0"/>
              <a:t>depending upon, time invested (</a:t>
            </a:r>
            <a:r>
              <a:rPr lang="en-US" sz="2800" b="1" u="sng" dirty="0" smtClean="0"/>
              <a:t>part-time</a:t>
            </a:r>
            <a:r>
              <a:rPr lang="en-US" sz="2800" b="1" dirty="0" smtClean="0"/>
              <a:t> or </a:t>
            </a:r>
            <a:r>
              <a:rPr lang="en-US" sz="2800" b="1" u="sng" dirty="0" smtClean="0"/>
              <a:t>full-time</a:t>
            </a:r>
            <a:r>
              <a:rPr lang="en-US" sz="2800" b="1" dirty="0" smtClean="0"/>
              <a:t>), marketing efforts, location, and experience.</a:t>
            </a:r>
            <a:endParaRPr lang="en-US" sz="2800" b="1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5814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u="sng" kern="0" dirty="0" smtClean="0"/>
              <a:t>Earning Comparison - As of December, 2013</a:t>
            </a:r>
          </a:p>
          <a:p>
            <a:pPr marL="0" indent="0">
              <a:buFontTx/>
              <a:buNone/>
            </a:pPr>
            <a:endParaRPr lang="en-US" sz="2800" b="1" kern="0" dirty="0" smtClean="0"/>
          </a:p>
          <a:p>
            <a:pPr marL="0" indent="0">
              <a:buNone/>
            </a:pPr>
            <a:r>
              <a:rPr lang="en-US" sz="2800" kern="0" dirty="0" smtClean="0"/>
              <a:t> </a:t>
            </a:r>
            <a:endParaRPr lang="en-US" sz="280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888" y="2133600"/>
            <a:ext cx="3170268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46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914400"/>
          </a:xfrm>
        </p:spPr>
        <p:txBody>
          <a:bodyPr/>
          <a:lstStyle/>
          <a:p>
            <a:pPr algn="ctr"/>
            <a:r>
              <a:rPr lang="en-US" b="1" dirty="0" smtClean="0"/>
              <a:t>What is a Loan Signing Agent?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81600"/>
          </a:xfrm>
        </p:spPr>
        <p:txBody>
          <a:bodyPr/>
          <a:lstStyle/>
          <a:p>
            <a:r>
              <a:rPr lang="en-US" sz="2800" b="1" dirty="0"/>
              <a:t>The </a:t>
            </a:r>
            <a:r>
              <a:rPr lang="en-US" sz="2800" b="1" dirty="0" smtClean="0"/>
              <a:t>Loan Signing </a:t>
            </a:r>
            <a:r>
              <a:rPr lang="en-US" sz="2800" b="1" dirty="0"/>
              <a:t>Agent i</a:t>
            </a:r>
            <a:r>
              <a:rPr lang="en-US" sz="2800" b="1" dirty="0" smtClean="0"/>
              <a:t>nsures </a:t>
            </a:r>
            <a:r>
              <a:rPr lang="en-US" sz="2800" b="1" dirty="0"/>
              <a:t>that </a:t>
            </a:r>
            <a:r>
              <a:rPr lang="en-US" sz="2800" b="1" dirty="0" smtClean="0"/>
              <a:t>borrowers sign, and date loan </a:t>
            </a:r>
            <a:r>
              <a:rPr lang="en-US" sz="2800" b="1" dirty="0"/>
              <a:t>documents in all </a:t>
            </a:r>
            <a:r>
              <a:rPr lang="en-US" sz="2800" b="1" dirty="0" smtClean="0"/>
              <a:t>the required places, </a:t>
            </a:r>
            <a:r>
              <a:rPr lang="en-US" sz="2800" b="1" dirty="0"/>
              <a:t>and then notarizes the </a:t>
            </a:r>
            <a:r>
              <a:rPr lang="en-US" sz="2800" b="1" dirty="0" smtClean="0"/>
              <a:t>borrowers’ signature.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1050" b="1" dirty="0" smtClean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Loan Signing </a:t>
            </a:r>
            <a:r>
              <a:rPr lang="en-US" sz="2800" b="1" dirty="0" smtClean="0"/>
              <a:t>Agent also delivers or mails the notarized </a:t>
            </a:r>
            <a:r>
              <a:rPr lang="en-US" sz="2800" b="1" dirty="0"/>
              <a:t>loan documents </a:t>
            </a:r>
            <a:r>
              <a:rPr lang="en-US" sz="2800" b="1" dirty="0" smtClean="0"/>
              <a:t>to </a:t>
            </a:r>
            <a:r>
              <a:rPr lang="en-US" sz="2800" b="1" dirty="0"/>
              <a:t>the </a:t>
            </a:r>
            <a:r>
              <a:rPr lang="en-US" sz="2800" b="1" dirty="0" smtClean="0"/>
              <a:t>originating office</a:t>
            </a:r>
            <a:r>
              <a:rPr lang="en-US" sz="2800" b="1" dirty="0"/>
              <a:t>.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301" y="3135351"/>
            <a:ext cx="3468999" cy="19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53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914400"/>
          </a:xfrm>
        </p:spPr>
        <p:txBody>
          <a:bodyPr/>
          <a:lstStyle/>
          <a:p>
            <a:pPr algn="ctr"/>
            <a:r>
              <a:rPr lang="en-US" sz="4800" b="1" dirty="0" smtClean="0"/>
              <a:t>Notary/Loan </a:t>
            </a:r>
            <a:r>
              <a:rPr lang="en-US" sz="4800" b="1" dirty="0"/>
              <a:t>Signing </a:t>
            </a:r>
            <a:r>
              <a:rPr lang="en-US" sz="4800" b="1" dirty="0" smtClean="0"/>
              <a:t>Agent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3048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Mortgage Loan </a:t>
            </a:r>
            <a:r>
              <a:rPr lang="en-US" sz="2800" b="1" dirty="0"/>
              <a:t>Signing Agents must first become a commissioned notary public.</a:t>
            </a:r>
          </a:p>
          <a:p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In </a:t>
            </a:r>
            <a:r>
              <a:rPr lang="en-US" sz="2800" b="1" dirty="0" smtClean="0"/>
              <a:t>California, generally 80</a:t>
            </a:r>
            <a:r>
              <a:rPr lang="en-US" sz="2800" b="1" dirty="0"/>
              <a:t>% of </a:t>
            </a:r>
            <a:r>
              <a:rPr lang="en-US" sz="2800" b="1" dirty="0" smtClean="0"/>
              <a:t>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mobile notary’s salary is from loan signing.  </a:t>
            </a:r>
          </a:p>
          <a:p>
            <a:endParaRPr lang="en-US" sz="1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81199"/>
            <a:ext cx="2971800" cy="15441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8226" y="4495800"/>
            <a:ext cx="8763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  <a:latin typeface="+mn-lt"/>
              </a:rPr>
              <a:t>Earnings Example</a:t>
            </a: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:</a:t>
            </a:r>
          </a:p>
          <a:p>
            <a:endParaRPr lang="en-US" sz="1600" b="1" dirty="0">
              <a:solidFill>
                <a:schemeClr val="accent2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$75  - $150 fee </a:t>
            </a:r>
            <a:r>
              <a:rPr lang="en-US" sz="2800" b="1" dirty="0">
                <a:solidFill>
                  <a:schemeClr val="accent2"/>
                </a:solidFill>
              </a:rPr>
              <a:t>for the first 75 </a:t>
            </a:r>
            <a:r>
              <a:rPr lang="en-US" sz="2800" b="1" dirty="0" smtClean="0">
                <a:solidFill>
                  <a:schemeClr val="accent2"/>
                </a:solidFill>
              </a:rPr>
              <a:t>pages</a:t>
            </a: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. </a:t>
            </a:r>
            <a:r>
              <a:rPr lang="en-US" sz="2800" b="1" dirty="0">
                <a:solidFill>
                  <a:schemeClr val="accent2"/>
                </a:solidFill>
                <a:latin typeface="+mn-lt"/>
              </a:rPr>
              <a:t>If </a:t>
            </a:r>
            <a:r>
              <a:rPr lang="en-US" sz="2800" b="1" u="sng" dirty="0" err="1" smtClean="0">
                <a:solidFill>
                  <a:schemeClr val="accent2"/>
                </a:solidFill>
                <a:latin typeface="+mn-lt"/>
              </a:rPr>
              <a:t>edocs</a:t>
            </a:r>
            <a:r>
              <a:rPr lang="en-US" sz="2800" b="1" dirty="0">
                <a:solidFill>
                  <a:schemeClr val="accent2"/>
                </a:solidFill>
                <a:latin typeface="+mn-lt"/>
              </a:rPr>
              <a:t>, </a:t>
            </a: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an </a:t>
            </a:r>
            <a:r>
              <a:rPr lang="en-US" sz="2800" b="1" dirty="0">
                <a:solidFill>
                  <a:schemeClr val="accent2"/>
                </a:solidFill>
                <a:latin typeface="+mn-lt"/>
              </a:rPr>
              <a:t>extra $</a:t>
            </a:r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25, plus travel fees.  </a:t>
            </a:r>
            <a:endParaRPr lang="en-US" sz="2800" b="1" dirty="0">
              <a:solidFill>
                <a:schemeClr val="accent2"/>
              </a:solidFill>
              <a:latin typeface="+mn-lt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960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3107" y="152400"/>
            <a:ext cx="89916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Traveling Loan Signing Agent  - Salary</a:t>
            </a:r>
            <a:endParaRPr lang="en-US" sz="3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8922740"/>
              </p:ext>
            </p:extLst>
          </p:nvPr>
        </p:nvGraphicFramePr>
        <p:xfrm>
          <a:off x="533400" y="3124200"/>
          <a:ext cx="8077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0772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    MINIMUM	    AVERAGE	     MAXIMUM</a:t>
            </a: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371600"/>
            <a:ext cx="899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600" b="1" dirty="0"/>
              <a:t>A full time </a:t>
            </a:r>
            <a:r>
              <a:rPr lang="en-US" sz="2600" b="1" dirty="0" smtClean="0"/>
              <a:t>Traveling Loan Signing Agent can earn anywhere </a:t>
            </a:r>
            <a:r>
              <a:rPr lang="en-US" sz="2600" b="1" dirty="0"/>
              <a:t>from $30,000 to $80,000 per year.  </a:t>
            </a:r>
            <a:r>
              <a:rPr lang="en-US" sz="2600" b="1" dirty="0" smtClean="0"/>
              <a:t>The salary varies </a:t>
            </a:r>
            <a:r>
              <a:rPr lang="en-US" sz="2600" b="1" dirty="0"/>
              <a:t>according to experience, location, and how the industry is going at any point in time.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429000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b="1" u="sng" kern="0" dirty="0"/>
              <a:t>Earning Comparison - As of December, 2013</a:t>
            </a:r>
          </a:p>
          <a:p>
            <a:pPr marL="0" indent="0">
              <a:buFontTx/>
              <a:buNone/>
            </a:pPr>
            <a:endParaRPr lang="en-US" sz="2800" b="1" kern="0" dirty="0" smtClean="0"/>
          </a:p>
          <a:p>
            <a:pPr marL="0" indent="0">
              <a:buNone/>
            </a:pPr>
            <a:r>
              <a:rPr lang="en-US" sz="2800" kern="0" dirty="0" smtClean="0"/>
              <a:t>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961350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8612 (1)">
  <a:themeElements>
    <a:clrScheme name="Training 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6D1D0"/>
      </a:accent1>
      <a:accent2>
        <a:srgbClr val="284C6A"/>
      </a:accent2>
      <a:accent3>
        <a:srgbClr val="FFFF99"/>
      </a:accent3>
      <a:accent4>
        <a:srgbClr val="FFCC99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CA1983-AE1E-48BE-8FC2-9B84073035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TS102808612 (1)</Template>
  <TotalTime>942</TotalTime>
  <Words>414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Trebuchet MS</vt:lpstr>
      <vt:lpstr>TS102808612 (1)</vt:lpstr>
      <vt:lpstr>What is a Notary Public?</vt:lpstr>
      <vt:lpstr>WHY BECOME A NOTARY PUBLIC?</vt:lpstr>
      <vt:lpstr>WHY BECOME A NOTARY PUBLIC?</vt:lpstr>
      <vt:lpstr>According to PayScale.com</vt:lpstr>
      <vt:lpstr>What is a Traveling Notary Public?</vt:lpstr>
      <vt:lpstr>Traveling Notary Public - Salary</vt:lpstr>
      <vt:lpstr>What is a Loan Signing Agent?</vt:lpstr>
      <vt:lpstr>Notary/Loan Signing Agent</vt:lpstr>
      <vt:lpstr>Traveling Loan Signing Agent  - Salary</vt:lpstr>
      <vt:lpstr>PREPARE FOR SUCCESS!!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Paul</dc:creator>
  <cp:lastModifiedBy>KAREN-PATRICE WATTERSON-JONES</cp:lastModifiedBy>
  <cp:revision>233</cp:revision>
  <cp:lastPrinted>1601-01-01T00:00:00Z</cp:lastPrinted>
  <dcterms:created xsi:type="dcterms:W3CDTF">2013-12-05T19:37:32Z</dcterms:created>
  <dcterms:modified xsi:type="dcterms:W3CDTF">2014-09-12T03:32:51Z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