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rawings/drawing1.xml" ContentType="application/vnd.openxmlformats-officedocument.drawingml.chartshapes+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4.xml" ContentType="application/vnd.openxmlformats-officedocument.drawingml.chart+xml"/>
  <Override PartName="/ppt/notesSlides/notesSlide23.xml" ContentType="application/vnd.openxmlformats-officedocument.presentationml.notesSlid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4.xml" ContentType="application/vnd.openxmlformats-officedocument.presentationml.notesSlide+xml"/>
  <Override PartName="/ppt/charts/chart6.xml" ContentType="application/vnd.openxmlformats-officedocument.drawingml.chart+xml"/>
  <Override PartName="/ppt/charts/chart7.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2"/>
  </p:notesMasterIdLst>
  <p:handoutMasterIdLst>
    <p:handoutMasterId r:id="rId33"/>
  </p:handoutMasterIdLst>
  <p:sldIdLst>
    <p:sldId id="256" r:id="rId2"/>
    <p:sldId id="265" r:id="rId3"/>
    <p:sldId id="280" r:id="rId4"/>
    <p:sldId id="257" r:id="rId5"/>
    <p:sldId id="258" r:id="rId6"/>
    <p:sldId id="259" r:id="rId7"/>
    <p:sldId id="282" r:id="rId8"/>
    <p:sldId id="288" r:id="rId9"/>
    <p:sldId id="269" r:id="rId10"/>
    <p:sldId id="268" r:id="rId11"/>
    <p:sldId id="275" r:id="rId12"/>
    <p:sldId id="283" r:id="rId13"/>
    <p:sldId id="277" r:id="rId14"/>
    <p:sldId id="290" r:id="rId15"/>
    <p:sldId id="295" r:id="rId16"/>
    <p:sldId id="273" r:id="rId17"/>
    <p:sldId id="296" r:id="rId18"/>
    <p:sldId id="298" r:id="rId19"/>
    <p:sldId id="271" r:id="rId20"/>
    <p:sldId id="291" r:id="rId21"/>
    <p:sldId id="292" r:id="rId22"/>
    <p:sldId id="270" r:id="rId23"/>
    <p:sldId id="294" r:id="rId24"/>
    <p:sldId id="274" r:id="rId25"/>
    <p:sldId id="279" r:id="rId26"/>
    <p:sldId id="286" r:id="rId27"/>
    <p:sldId id="284" r:id="rId28"/>
    <p:sldId id="299" r:id="rId29"/>
    <p:sldId id="287" r:id="rId30"/>
    <p:sldId id="300" r:id="rId3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own Clerk" initials="TC"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48" autoAdjust="0"/>
    <p:restoredTop sz="91576" autoAdjust="0"/>
  </p:normalViewPr>
  <p:slideViewPr>
    <p:cSldViewPr>
      <p:cViewPr varScale="1">
        <p:scale>
          <a:sx n="78" d="100"/>
          <a:sy n="78" d="100"/>
        </p:scale>
        <p:origin x="1632" y="90"/>
      </p:cViewPr>
      <p:guideLst>
        <p:guide orient="horz" pos="2160"/>
        <p:guide pos="2880"/>
      </p:guideLst>
    </p:cSldViewPr>
  </p:slideViewPr>
  <p:outlineViewPr>
    <p:cViewPr>
      <p:scale>
        <a:sx n="33" d="100"/>
        <a:sy n="33" d="100"/>
      </p:scale>
      <p:origin x="0" y="2825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297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oleObject" Target="file:///C:\Users\Town%20Clerk\Documents\Financial%20Reports\Comparable%20Budget%20Chart2.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oleObject" Target="file:///C:\Users\Town%20Clerk\Documents\Financial%20Reports\Comparable%20Budget%20Chart2.xlsx" TargetMode="External"/><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b="1" dirty="0" smtClean="0"/>
              <a:t>2015 </a:t>
            </a:r>
            <a:r>
              <a:rPr lang="en-US" b="1" dirty="0"/>
              <a:t>Levy </a:t>
            </a:r>
            <a:r>
              <a:rPr lang="en-US" b="1" dirty="0" smtClean="0"/>
              <a:t>(Collected in 2016) - </a:t>
            </a:r>
            <a:r>
              <a:rPr lang="en-US" b="1" dirty="0"/>
              <a:t>$</a:t>
            </a:r>
            <a:r>
              <a:rPr lang="en-US" b="1" dirty="0" smtClean="0"/>
              <a:t>1,175,220</a:t>
            </a:r>
            <a:endParaRPr lang="en-US" b="1" dirty="0"/>
          </a:p>
        </c:rich>
      </c:tx>
      <c:layout>
        <c:manualLayout>
          <c:xMode val="edge"/>
          <c:yMode val="edge"/>
          <c:x val="0.31218746962185284"/>
          <c:y val="0.11785339779697664"/>
        </c:manualLayout>
      </c:layout>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2014 Levy - $1,140,990</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dLbls>
            <c:dLbl>
              <c:idx val="0"/>
              <c:tx>
                <c:rich>
                  <a:bodyPr/>
                  <a:lstStyle/>
                  <a:p>
                    <a:r>
                      <a:rPr lang="en-US" smtClean="0"/>
                      <a:t>$487,458</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1"/>
              <c:tx>
                <c:rich>
                  <a:bodyPr/>
                  <a:lstStyle/>
                  <a:p>
                    <a:r>
                      <a:rPr lang="en-US" smtClean="0"/>
                      <a:t>$573,014</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dLbl>
              <c:idx val="2"/>
              <c:tx>
                <c:rich>
                  <a:bodyPr/>
                  <a:lstStyle/>
                  <a:p>
                    <a:r>
                      <a:rPr lang="en-US" smtClean="0"/>
                      <a:t>$114,748</a:t>
                    </a:r>
                    <a:endParaRPr lang="en-US" dirty="0"/>
                  </a:p>
                </c:rich>
              </c:tx>
              <c:dLblPos val="bestFit"/>
              <c:showLegendKey val="0"/>
              <c:showVal val="1"/>
              <c:showCatName val="0"/>
              <c:showSerName val="0"/>
              <c:showPercent val="0"/>
              <c:showBubbleSize val="0"/>
              <c:extLs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3"/>
                <c:pt idx="0">
                  <c:v>General</c:v>
                </c:pt>
                <c:pt idx="1">
                  <c:v>Road &amp; Bridge</c:v>
                </c:pt>
                <c:pt idx="2">
                  <c:v>Debt</c:v>
                </c:pt>
              </c:strCache>
            </c:strRef>
          </c:cat>
          <c:val>
            <c:numRef>
              <c:f>Sheet1!$B$2:$B$5</c:f>
              <c:numCache>
                <c:formatCode>"$"#,##0_);[Red]\("$"#,##0\)</c:formatCode>
                <c:ptCount val="4"/>
                <c:pt idx="0">
                  <c:v>473260</c:v>
                </c:pt>
                <c:pt idx="1">
                  <c:v>556324</c:v>
                </c:pt>
                <c:pt idx="2">
                  <c:v>111406</c:v>
                </c:pt>
              </c:numCache>
            </c:numRef>
          </c:val>
        </c:ser>
        <c:ser>
          <c:idx val="1"/>
          <c:order val="1"/>
          <c:tx>
            <c:strRef>
              <c:f>Sheet1!$C$1</c:f>
              <c:strCache>
                <c:ptCount val="1"/>
                <c:pt idx="0">
                  <c:v>Column1</c:v>
                </c:pt>
              </c:strCache>
            </c:strRef>
          </c:tx>
          <c:dPt>
            <c:idx val="0"/>
            <c:bubble3D val="0"/>
            <c:spPr>
              <a:solidFill>
                <a:schemeClr val="accent1"/>
              </a:solidFill>
              <a:ln w="19050">
                <a:solidFill>
                  <a:schemeClr val="lt1"/>
                </a:solidFill>
              </a:ln>
              <a:effectLst/>
            </c:spPr>
          </c:dPt>
          <c:dPt>
            <c:idx val="1"/>
            <c:bubble3D val="0"/>
            <c:spPr>
              <a:solidFill>
                <a:schemeClr val="accent2"/>
              </a:solidFill>
              <a:ln w="19050">
                <a:solidFill>
                  <a:schemeClr val="lt1"/>
                </a:solidFill>
              </a:ln>
              <a:effectLst/>
            </c:spPr>
          </c:dPt>
          <c:dPt>
            <c:idx val="2"/>
            <c:bubble3D val="0"/>
            <c:spPr>
              <a:solidFill>
                <a:schemeClr val="accent3"/>
              </a:solidFill>
              <a:ln w="19050">
                <a:solidFill>
                  <a:schemeClr val="lt1"/>
                </a:solidFill>
              </a:ln>
              <a:effectLst/>
            </c:spPr>
          </c:dPt>
          <c:dPt>
            <c:idx val="3"/>
            <c:bubble3D val="0"/>
            <c:spPr>
              <a:solidFill>
                <a:schemeClr val="accent4"/>
              </a:solidFill>
              <a:ln w="19050">
                <a:solidFill>
                  <a:schemeClr val="lt1"/>
                </a:solidFill>
              </a:ln>
              <a:effectLst/>
            </c:spPr>
          </c:dPt>
          <c:cat>
            <c:strRef>
              <c:f>Sheet1!$A$2:$A$5</c:f>
              <c:strCache>
                <c:ptCount val="3"/>
                <c:pt idx="0">
                  <c:v>General</c:v>
                </c:pt>
                <c:pt idx="1">
                  <c:v>Road &amp; Bridge</c:v>
                </c:pt>
                <c:pt idx="2">
                  <c:v>Debt</c:v>
                </c:pt>
              </c:strCache>
            </c:strRef>
          </c:cat>
          <c:val>
            <c:numRef>
              <c:f>Sheet1!$C$2:$C$5</c:f>
              <c:numCache>
                <c:formatCode>General</c:formatCode>
                <c:ptCount val="4"/>
              </c:numCache>
            </c:numRef>
          </c:val>
        </c:ser>
        <c:dLbls>
          <c:showLegendKey val="0"/>
          <c:showVal val="0"/>
          <c:showCatName val="0"/>
          <c:showSerName val="0"/>
          <c:showPercent val="0"/>
          <c:showBubbleSize val="0"/>
          <c:showLeaderLines val="1"/>
        </c:dLbls>
        <c:firstSliceAng val="0"/>
      </c:pieChart>
      <c:spPr>
        <a:noFill/>
        <a:ln>
          <a:noFill/>
        </a:ln>
        <a:effectLst/>
      </c:spPr>
    </c:plotArea>
    <c:legend>
      <c:legendPos val="l"/>
      <c:legendEntry>
        <c:idx val="3"/>
        <c:delete val="1"/>
      </c:legendEntry>
      <c:overlay val="0"/>
      <c:spPr>
        <a:noFill/>
        <a:ln>
          <a:noFill/>
        </a:ln>
        <a:effectLst/>
      </c:spPr>
      <c:txPr>
        <a:bodyPr rot="0" spcFirstLastPara="1" vertOverflow="ellipsis" vert="horz" wrap="square" anchor="ctr" anchorCtr="1"/>
        <a:lstStyle/>
        <a:p>
          <a:pPr>
            <a:defRPr sz="18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400" dirty="0"/>
              <a:t>Where does our money come from?</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Sheet1!$B$1</c:f>
              <c:strCache>
                <c:ptCount val="1"/>
                <c:pt idx="0">
                  <c:v>Where does our money come from?</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Pt>
            <c:idx val="5"/>
            <c:bubble3D val="0"/>
            <c:spPr>
              <a:solidFill>
                <a:schemeClr val="accent6"/>
              </a:solidFill>
              <a:ln>
                <a:noFill/>
              </a:ln>
              <a:effectLst>
                <a:outerShdw blurRad="254000" sx="102000" sy="102000" algn="ctr" rotWithShape="0">
                  <a:prstClr val="black">
                    <a:alpha val="20000"/>
                  </a:prstClr>
                </a:outerShdw>
              </a:effectLst>
              <a:sp3d/>
            </c:spPr>
          </c:dPt>
          <c:dPt>
            <c:idx val="6"/>
            <c:bubble3D val="0"/>
            <c:spPr>
              <a:solidFill>
                <a:schemeClr val="accent1">
                  <a:lumMod val="60000"/>
                </a:schemeClr>
              </a:solidFill>
              <a:ln>
                <a:noFill/>
              </a:ln>
              <a:effectLst>
                <a:outerShdw blurRad="254000" sx="102000" sy="102000" algn="ctr" rotWithShape="0">
                  <a:prstClr val="black">
                    <a:alpha val="20000"/>
                  </a:prstClr>
                </a:outerShdw>
              </a:effectLst>
              <a:sp3d/>
            </c:spPr>
          </c:dPt>
          <c:dPt>
            <c:idx val="7"/>
            <c:bubble3D val="0"/>
            <c:spPr>
              <a:solidFill>
                <a:schemeClr val="accent2">
                  <a:lumMod val="60000"/>
                </a:schemeClr>
              </a:solidFill>
              <a:ln>
                <a:noFill/>
              </a:ln>
              <a:effectLst>
                <a:outerShdw blurRad="254000" sx="102000" sy="102000" algn="ctr" rotWithShape="0">
                  <a:prstClr val="black">
                    <a:alpha val="20000"/>
                  </a:prstClr>
                </a:outerShdw>
              </a:effectLst>
              <a:sp3d/>
            </c:spPr>
          </c:dPt>
          <c:dPt>
            <c:idx val="8"/>
            <c:bubble3D val="0"/>
            <c:spPr>
              <a:solidFill>
                <a:schemeClr val="accent3">
                  <a:lumMod val="60000"/>
                </a:schemeClr>
              </a:solidFill>
              <a:ln>
                <a:noFill/>
              </a:ln>
              <a:effectLst>
                <a:outerShdw blurRad="254000" sx="102000" sy="102000" algn="ctr" rotWithShape="0">
                  <a:prstClr val="black">
                    <a:alpha val="20000"/>
                  </a:prstClr>
                </a:outerShdw>
              </a:effectLst>
              <a:sp3d/>
            </c:spPr>
          </c:dPt>
          <c:dLbls>
            <c:dLbl>
              <c:idx val="3"/>
              <c:delete val="1"/>
              <c:extLst>
                <c:ext xmlns:c15="http://schemas.microsoft.com/office/drawing/2012/chart" uri="{CE6537A1-D6FC-4f65-9D91-7224C49458BB}"/>
              </c:extLst>
            </c:dLbl>
            <c:dLbl>
              <c:idx val="4"/>
              <c:delete val="1"/>
              <c:extLst>
                <c:ext xmlns:c15="http://schemas.microsoft.com/office/drawing/2012/chart" uri="{CE6537A1-D6FC-4f65-9D91-7224C49458BB}"/>
              </c:extLst>
            </c:dLbl>
            <c:dLbl>
              <c:idx val="5"/>
              <c:delete val="1"/>
              <c:extLst>
                <c:ext xmlns:c15="http://schemas.microsoft.com/office/drawing/2012/chart" uri="{CE6537A1-D6FC-4f65-9D91-7224C49458BB}"/>
              </c:extLst>
            </c:dLbl>
            <c:dLbl>
              <c:idx val="6"/>
              <c:delete val="1"/>
              <c:extLst>
                <c:ext xmlns:c15="http://schemas.microsoft.com/office/drawing/2012/chart" uri="{CE6537A1-D6FC-4f65-9D91-7224C49458BB}"/>
              </c:extLst>
            </c:dLbl>
            <c:dLbl>
              <c:idx val="7"/>
              <c:delete val="1"/>
              <c:extLst>
                <c:ext xmlns:c15="http://schemas.microsoft.com/office/drawing/2012/chart" uri="{CE6537A1-D6FC-4f65-9D91-7224C49458BB}"/>
              </c:extLst>
            </c:dLbl>
            <c:dLbl>
              <c:idx val="8"/>
              <c:delete val="1"/>
              <c:extLs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Sheet1!$A$2:$A$10</c:f>
              <c:strCache>
                <c:ptCount val="9"/>
                <c:pt idx="0">
                  <c:v>Property Taxes</c:v>
                </c:pt>
                <c:pt idx="1">
                  <c:v>Credit &amp; Aid</c:v>
                </c:pt>
                <c:pt idx="2">
                  <c:v>Annexation</c:v>
                </c:pt>
                <c:pt idx="3">
                  <c:v>Contracts</c:v>
                </c:pt>
                <c:pt idx="4">
                  <c:v>Grants &amp; Mining Effects</c:v>
                </c:pt>
                <c:pt idx="5">
                  <c:v>Rents, Fees, Sales, etc.</c:v>
                </c:pt>
                <c:pt idx="6">
                  <c:v>Refunds &amp; Reimb.</c:v>
                </c:pt>
                <c:pt idx="7">
                  <c:v>Sale of Fixed Assets</c:v>
                </c:pt>
                <c:pt idx="8">
                  <c:v>W/WW Capital Fees</c:v>
                </c:pt>
              </c:strCache>
            </c:strRef>
          </c:cat>
          <c:val>
            <c:numRef>
              <c:f>Sheet1!$B$2:$B$10</c:f>
              <c:numCache>
                <c:formatCode>General</c:formatCode>
                <c:ptCount val="9"/>
                <c:pt idx="0">
                  <c:v>901563.99</c:v>
                </c:pt>
                <c:pt idx="1">
                  <c:v>676384.98</c:v>
                </c:pt>
                <c:pt idx="2">
                  <c:v>555736.93000000005</c:v>
                </c:pt>
                <c:pt idx="3" formatCode="#,##0">
                  <c:v>121000</c:v>
                </c:pt>
                <c:pt idx="4">
                  <c:v>222261</c:v>
                </c:pt>
                <c:pt idx="5">
                  <c:v>63560.75</c:v>
                </c:pt>
                <c:pt idx="6">
                  <c:v>145825.76</c:v>
                </c:pt>
                <c:pt idx="7">
                  <c:v>119151</c:v>
                </c:pt>
                <c:pt idx="8">
                  <c:v>19104.939999999999</c:v>
                </c:pt>
              </c:numCache>
            </c:numRef>
          </c:val>
        </c:ser>
        <c:dLbls>
          <c:dLblPos val="ctr"/>
          <c:showLegendKey val="0"/>
          <c:showVal val="0"/>
          <c:showCatName val="1"/>
          <c:showSerName val="0"/>
          <c:showPercent val="0"/>
          <c:showBubbleSize val="0"/>
          <c:showLeaderLines val="1"/>
        </c:dLbls>
      </c:pie3DChart>
      <c:spPr>
        <a:noFill/>
        <a:ln>
          <a:noFill/>
        </a:ln>
        <a:effectLst/>
      </c:spPr>
    </c:plotArea>
    <c:legend>
      <c:legendPos val="r"/>
      <c:layout>
        <c:manualLayout>
          <c:xMode val="edge"/>
          <c:yMode val="edge"/>
          <c:x val="0.78869619422572179"/>
          <c:y val="0.20556599882776697"/>
          <c:w val="0.20130380577427823"/>
          <c:h val="0.6869881953286891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sz="2800" dirty="0"/>
              <a:t>Where did we spend our money?</a:t>
            </a:r>
          </a:p>
        </c:rich>
      </c:tx>
      <c:layout>
        <c:manualLayout>
          <c:xMode val="edge"/>
          <c:yMode val="edge"/>
          <c:x val="0.1396759259259259"/>
          <c:y val="4.0290996234166383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129629629629636E-2"/>
          <c:y val="0.22419385076865392"/>
          <c:w val="0.82407407407407407"/>
          <c:h val="0.68863610798650166"/>
        </c:manualLayout>
      </c:layout>
      <c:pie3DChart>
        <c:varyColors val="1"/>
        <c:ser>
          <c:idx val="0"/>
          <c:order val="0"/>
          <c:tx>
            <c:strRef>
              <c:f>Sheet1!$B$1</c:f>
              <c:strCache>
                <c:ptCount val="1"/>
                <c:pt idx="0">
                  <c:v>Disbursements 2015</c:v>
                </c:pt>
              </c:strCache>
            </c:strRef>
          </c:tx>
          <c:dPt>
            <c:idx val="0"/>
            <c:bubble3D val="0"/>
            <c:spPr>
              <a:solidFill>
                <a:schemeClr val="accent1"/>
              </a:solidFill>
              <a:ln>
                <a:noFill/>
              </a:ln>
              <a:effectLst>
                <a:outerShdw blurRad="254000" sx="102000" sy="102000" algn="ctr" rotWithShape="0">
                  <a:prstClr val="black">
                    <a:alpha val="20000"/>
                  </a:prstClr>
                </a:outerShdw>
              </a:effectLst>
              <a:sp3d/>
            </c:spPr>
          </c:dPt>
          <c:dPt>
            <c:idx val="1"/>
            <c:bubble3D val="0"/>
            <c:spPr>
              <a:solidFill>
                <a:schemeClr val="accent2"/>
              </a:solidFill>
              <a:ln>
                <a:noFill/>
              </a:ln>
              <a:effectLst>
                <a:outerShdw blurRad="254000" sx="102000" sy="102000" algn="ctr" rotWithShape="0">
                  <a:prstClr val="black">
                    <a:alpha val="20000"/>
                  </a:prstClr>
                </a:outerShdw>
              </a:effectLst>
              <a:sp3d/>
            </c:spPr>
          </c:dPt>
          <c:dPt>
            <c:idx val="2"/>
            <c:bubble3D val="0"/>
            <c:spPr>
              <a:solidFill>
                <a:schemeClr val="accent3"/>
              </a:solidFill>
              <a:ln>
                <a:noFill/>
              </a:ln>
              <a:effectLst>
                <a:outerShdw blurRad="254000" sx="102000" sy="102000" algn="ctr" rotWithShape="0">
                  <a:prstClr val="black">
                    <a:alpha val="20000"/>
                  </a:prstClr>
                </a:outerShdw>
              </a:effectLst>
              <a:sp3d/>
            </c:spPr>
          </c:dPt>
          <c:dPt>
            <c:idx val="3"/>
            <c:bubble3D val="0"/>
            <c:spPr>
              <a:solidFill>
                <a:schemeClr val="accent4"/>
              </a:solidFill>
              <a:ln>
                <a:noFill/>
              </a:ln>
              <a:effectLst>
                <a:outerShdw blurRad="254000" sx="102000" sy="102000" algn="ctr" rotWithShape="0">
                  <a:prstClr val="black">
                    <a:alpha val="20000"/>
                  </a:prstClr>
                </a:outerShdw>
              </a:effectLst>
              <a:sp3d/>
            </c:spPr>
          </c:dPt>
          <c:dPt>
            <c:idx val="4"/>
            <c:bubble3D val="0"/>
            <c:spPr>
              <a:solidFill>
                <a:schemeClr val="accent5"/>
              </a:solidFill>
              <a:ln>
                <a:noFill/>
              </a:ln>
              <a:effectLst>
                <a:outerShdw blurRad="254000" sx="102000" sy="102000" algn="ctr" rotWithShape="0">
                  <a:prstClr val="black">
                    <a:alpha val="20000"/>
                  </a:prstClr>
                </a:outerShdw>
              </a:effectLst>
              <a:sp3d/>
            </c:spPr>
          </c:dPt>
          <c:dLbls>
            <c:dLbl>
              <c:idx val="0"/>
              <c:layout>
                <c:manualLayout>
                  <c:x val="-5.3096748323126275E-2"/>
                  <c:y val="0.12115891763529558"/>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2"/>
              <c:layout>
                <c:manualLayout>
                  <c:x val="9.2725648877223635E-2"/>
                  <c:y val="-0.14053399575053119"/>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3"/>
              <c:layout>
                <c:manualLayout>
                  <c:x val="8.9629994167395699E-2"/>
                  <c:y val="0.12522809648793901"/>
                </c:manualLayout>
              </c:layout>
              <c:dLblPos val="bestFit"/>
              <c:showLegendKey val="0"/>
              <c:showVal val="0"/>
              <c:showCatName val="1"/>
              <c:showSerName val="0"/>
              <c:showPercent val="1"/>
              <c:showBubbleSize val="0"/>
              <c:extLst>
                <c:ext xmlns:c15="http://schemas.microsoft.com/office/drawing/2012/chart" uri="{CE6537A1-D6FC-4f65-9D91-7224C49458BB}"/>
              </c:extLst>
            </c:dLbl>
            <c:dLbl>
              <c:idx val="4"/>
              <c:layout>
                <c:manualLayout>
                  <c:x val="6.9435331000290779E-3"/>
                  <c:y val="0.13277059117610296"/>
                </c:manualLayout>
              </c:layout>
              <c:dLblPos val="bestFit"/>
              <c:showLegendKey val="0"/>
              <c:showVal val="0"/>
              <c:showCatName val="1"/>
              <c:showSerName val="0"/>
              <c:showPercent val="1"/>
              <c:showBubbleSize val="0"/>
              <c:extLst>
                <c:ext xmlns:c15="http://schemas.microsoft.com/office/drawing/2012/chart" uri="{CE6537A1-D6FC-4f65-9D91-7224C49458BB}"/>
              </c:extLst>
            </c:dLbl>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1"/>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Sheet1!$A$2:$A$6</c:f>
              <c:strCache>
                <c:ptCount val="5"/>
                <c:pt idx="0">
                  <c:v>GEN Fund</c:v>
                </c:pt>
                <c:pt idx="1">
                  <c:v>R &amp; B Fund</c:v>
                </c:pt>
                <c:pt idx="2">
                  <c:v>DEBT</c:v>
                </c:pt>
                <c:pt idx="3">
                  <c:v>CAPITAL</c:v>
                </c:pt>
                <c:pt idx="4">
                  <c:v>W/WW</c:v>
                </c:pt>
              </c:strCache>
            </c:strRef>
          </c:cat>
          <c:val>
            <c:numRef>
              <c:f>Sheet1!$B$2:$B$6</c:f>
              <c:numCache>
                <c:formatCode>General</c:formatCode>
                <c:ptCount val="5"/>
                <c:pt idx="0">
                  <c:v>423127.02</c:v>
                </c:pt>
                <c:pt idx="1">
                  <c:v>954993.82</c:v>
                </c:pt>
                <c:pt idx="2">
                  <c:v>229619.14</c:v>
                </c:pt>
                <c:pt idx="3">
                  <c:v>680596.52</c:v>
                </c:pt>
                <c:pt idx="4">
                  <c:v>6931.18</c:v>
                </c:pt>
              </c:numCache>
            </c:numRef>
          </c:val>
        </c:ser>
        <c:dLbls>
          <c:dLblPos val="ctr"/>
          <c:showLegendKey val="0"/>
          <c:showVal val="0"/>
          <c:showCatName val="0"/>
          <c:showSerName val="0"/>
          <c:showPercent val="1"/>
          <c:showBubbleSize val="0"/>
          <c:showLeaderLines val="1"/>
        </c:dLbls>
      </c:pie3DChart>
      <c:spPr>
        <a:noFill/>
        <a:ln>
          <a:noFill/>
        </a:ln>
        <a:effectLst/>
      </c:spPr>
    </c:plotArea>
    <c:legend>
      <c:legendPos val="r"/>
      <c:layout>
        <c:manualLayout>
          <c:xMode val="edge"/>
          <c:yMode val="edge"/>
          <c:x val="0.81512783124331678"/>
          <c:y val="0.21804014486747508"/>
          <c:w val="0.10153883542334986"/>
          <c:h val="0.63033838447539592"/>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Budget</a:t>
            </a:r>
            <a:r>
              <a:rPr lang="en-US" baseline="0" dirty="0"/>
              <a:t> Balance Trend </a:t>
            </a:r>
            <a:r>
              <a:rPr lang="en-US" baseline="0" dirty="0" smtClean="0"/>
              <a:t>2008-2016</a:t>
            </a:r>
            <a:endParaRPr lang="en-US" dirty="0"/>
          </a:p>
        </c:rich>
      </c:tx>
      <c:overlay val="0"/>
    </c:title>
    <c:autoTitleDeleted val="0"/>
    <c:plotArea>
      <c:layout/>
      <c:barChart>
        <c:barDir val="col"/>
        <c:grouping val="clustered"/>
        <c:varyColors val="0"/>
        <c:ser>
          <c:idx val="0"/>
          <c:order val="0"/>
          <c:tx>
            <c:strRef>
              <c:f>Sheet1!$B$1</c:f>
              <c:strCache>
                <c:ptCount val="1"/>
                <c:pt idx="0">
                  <c:v>Beginning Balance</c:v>
                </c:pt>
              </c:strCache>
            </c:strRef>
          </c:tx>
          <c:invertIfNegative val="0"/>
          <c:cat>
            <c:numRef>
              <c:f>Sheet1!$A$2:$A$10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Sheet1!$B$2:$B$10</c:f>
              <c:numCache>
                <c:formatCode>"$"#,##0.00_);[Red]\("$"#,##0.00\)</c:formatCode>
                <c:ptCount val="9"/>
                <c:pt idx="0">
                  <c:v>908784.58</c:v>
                </c:pt>
                <c:pt idx="1">
                  <c:v>837577.85</c:v>
                </c:pt>
                <c:pt idx="2">
                  <c:v>858779.73</c:v>
                </c:pt>
                <c:pt idx="3">
                  <c:v>502598.86</c:v>
                </c:pt>
                <c:pt idx="4">
                  <c:v>541357.04</c:v>
                </c:pt>
                <c:pt idx="5" formatCode="General">
                  <c:v>550330.34</c:v>
                </c:pt>
                <c:pt idx="6" formatCode="General">
                  <c:v>524306.05000000005</c:v>
                </c:pt>
                <c:pt idx="7" formatCode="#,##0.00">
                  <c:v>908629.44</c:v>
                </c:pt>
                <c:pt idx="8" formatCode="#,##0.00">
                  <c:v>1337951.1100000001</c:v>
                </c:pt>
              </c:numCache>
            </c:numRef>
          </c:val>
        </c:ser>
        <c:ser>
          <c:idx val="1"/>
          <c:order val="1"/>
          <c:tx>
            <c:strRef>
              <c:f>Sheet1!$C$1</c:f>
              <c:strCache>
                <c:ptCount val="1"/>
                <c:pt idx="0">
                  <c:v>Ending Balance</c:v>
                </c:pt>
              </c:strCache>
            </c:strRef>
          </c:tx>
          <c:invertIfNegative val="0"/>
          <c:cat>
            <c:numRef>
              <c:f>Sheet1!$A$2:$A$10</c:f>
              <c:numCache>
                <c:formatCode>General</c:formatCode>
                <c:ptCount val="9"/>
                <c:pt idx="0">
                  <c:v>2008</c:v>
                </c:pt>
                <c:pt idx="1">
                  <c:v>2009</c:v>
                </c:pt>
                <c:pt idx="2">
                  <c:v>2010</c:v>
                </c:pt>
                <c:pt idx="3">
                  <c:v>2011</c:v>
                </c:pt>
                <c:pt idx="4">
                  <c:v>2012</c:v>
                </c:pt>
                <c:pt idx="5">
                  <c:v>2013</c:v>
                </c:pt>
                <c:pt idx="6">
                  <c:v>2014</c:v>
                </c:pt>
                <c:pt idx="7">
                  <c:v>2015</c:v>
                </c:pt>
                <c:pt idx="8">
                  <c:v>2016</c:v>
                </c:pt>
              </c:numCache>
            </c:numRef>
          </c:cat>
          <c:val>
            <c:numRef>
              <c:f>Sheet1!$C$2:$C$10</c:f>
              <c:numCache>
                <c:formatCode>_("$"* #,##0.00_);_("$"* \(#,##0.00\);_("$"* "-"??_);_(@_)</c:formatCode>
                <c:ptCount val="9"/>
                <c:pt idx="0">
                  <c:v>837577.85</c:v>
                </c:pt>
                <c:pt idx="1">
                  <c:v>858779.73</c:v>
                </c:pt>
                <c:pt idx="2">
                  <c:v>502598.86</c:v>
                </c:pt>
                <c:pt idx="3">
                  <c:v>541357.04</c:v>
                </c:pt>
                <c:pt idx="4">
                  <c:v>550330.34</c:v>
                </c:pt>
                <c:pt idx="5">
                  <c:v>524306.05000000005</c:v>
                </c:pt>
                <c:pt idx="6">
                  <c:v>908629.44</c:v>
                </c:pt>
                <c:pt idx="7">
                  <c:v>1337951.1100000001</c:v>
                </c:pt>
              </c:numCache>
            </c:numRef>
          </c:val>
        </c:ser>
        <c:dLbls>
          <c:showLegendKey val="0"/>
          <c:showVal val="0"/>
          <c:showCatName val="0"/>
          <c:showSerName val="0"/>
          <c:showPercent val="0"/>
          <c:showBubbleSize val="0"/>
        </c:dLbls>
        <c:gapWidth val="150"/>
        <c:axId val="166044608"/>
        <c:axId val="192476376"/>
      </c:barChart>
      <c:catAx>
        <c:axId val="166044608"/>
        <c:scaling>
          <c:orientation val="minMax"/>
        </c:scaling>
        <c:delete val="0"/>
        <c:axPos val="b"/>
        <c:numFmt formatCode="General" sourceLinked="1"/>
        <c:majorTickMark val="out"/>
        <c:minorTickMark val="none"/>
        <c:tickLblPos val="nextTo"/>
        <c:crossAx val="192476376"/>
        <c:crosses val="autoZero"/>
        <c:auto val="1"/>
        <c:lblAlgn val="ctr"/>
        <c:lblOffset val="100"/>
        <c:noMultiLvlLbl val="0"/>
      </c:catAx>
      <c:valAx>
        <c:axId val="192476376"/>
        <c:scaling>
          <c:orientation val="minMax"/>
          <c:min val="425000"/>
        </c:scaling>
        <c:delete val="0"/>
        <c:axPos val="l"/>
        <c:majorGridlines/>
        <c:numFmt formatCode="&quot;$&quot;#,##0.00_);[Red]\(&quot;$&quot;#,##0.00\)" sourceLinked="1"/>
        <c:majorTickMark val="out"/>
        <c:minorTickMark val="none"/>
        <c:tickLblPos val="nextTo"/>
        <c:crossAx val="166044608"/>
        <c:crosses val="autoZero"/>
        <c:crossBetween val="between"/>
        <c:minorUnit val="20000"/>
      </c:valAx>
    </c:plotArea>
    <c:legend>
      <c:legendPos val="r"/>
      <c:overlay val="0"/>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12/31 Ending Cash Balance (without Investment Balance)</c:v>
                </c:pt>
              </c:strCache>
            </c:strRef>
          </c:tx>
          <c:spPr>
            <a:solidFill>
              <a:schemeClr val="accent1"/>
            </a:solidFill>
            <a:ln>
              <a:noFill/>
            </a:ln>
            <a:effectLst/>
          </c:spPr>
          <c:invertIfNegative val="0"/>
          <c:cat>
            <c:numRef>
              <c:f>Sheet1!$B$1:$D$1</c:f>
              <c:numCache>
                <c:formatCode>General</c:formatCode>
                <c:ptCount val="3"/>
                <c:pt idx="0">
                  <c:v>2013</c:v>
                </c:pt>
                <c:pt idx="1">
                  <c:v>2014</c:v>
                </c:pt>
                <c:pt idx="2">
                  <c:v>2015</c:v>
                </c:pt>
              </c:numCache>
            </c:numRef>
          </c:cat>
          <c:val>
            <c:numRef>
              <c:f>Sheet1!$B$2:$D$2</c:f>
              <c:numCache>
                <c:formatCode>_("$"* #,##0.00_);_("$"* \(#,##0.00\);_("$"* "-"??_);_(@_)</c:formatCode>
                <c:ptCount val="3"/>
                <c:pt idx="0">
                  <c:v>524306.05000000005</c:v>
                </c:pt>
                <c:pt idx="1">
                  <c:v>908629.44</c:v>
                </c:pt>
                <c:pt idx="2">
                  <c:v>1335375.78</c:v>
                </c:pt>
              </c:numCache>
            </c:numRef>
          </c:val>
        </c:ser>
        <c:dLbls>
          <c:showLegendKey val="0"/>
          <c:showVal val="0"/>
          <c:showCatName val="0"/>
          <c:showSerName val="0"/>
          <c:showPercent val="0"/>
          <c:showBubbleSize val="0"/>
        </c:dLbls>
        <c:gapWidth val="219"/>
        <c:overlap val="-27"/>
        <c:axId val="191598472"/>
        <c:axId val="191597688"/>
      </c:barChart>
      <c:catAx>
        <c:axId val="1915984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597688"/>
        <c:crosses val="autoZero"/>
        <c:auto val="1"/>
        <c:lblAlgn val="ctr"/>
        <c:lblOffset val="100"/>
        <c:noMultiLvlLbl val="0"/>
      </c:catAx>
      <c:valAx>
        <c:axId val="191597688"/>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5984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Disbursements vs.</a:t>
            </a:r>
            <a:r>
              <a:rPr lang="en-US" baseline="0" dirty="0"/>
              <a:t> Receipts </a:t>
            </a:r>
            <a:r>
              <a:rPr lang="en-US" baseline="0" dirty="0" smtClean="0"/>
              <a:t>2008-2015</a:t>
            </a:r>
            <a:endParaRPr lang="en-US" dirty="0"/>
          </a:p>
        </c:rich>
      </c:tx>
      <c:overlay val="0"/>
    </c:title>
    <c:autoTitleDeleted val="0"/>
    <c:plotArea>
      <c:layout/>
      <c:barChart>
        <c:barDir val="bar"/>
        <c:grouping val="clustered"/>
        <c:varyColors val="0"/>
        <c:ser>
          <c:idx val="0"/>
          <c:order val="0"/>
          <c:tx>
            <c:strRef>
              <c:f>Sheet1!$B$1</c:f>
              <c:strCache>
                <c:ptCount val="1"/>
                <c:pt idx="0">
                  <c:v>Receipts</c:v>
                </c:pt>
              </c:strCache>
            </c:strRef>
          </c:tx>
          <c:invertIfNegative val="0"/>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Sheet1!$B$2:$B$9</c:f>
              <c:numCache>
                <c:formatCode>_("$"* #,##0.00_);_("$"* \(#,##0.00\);_("$"* "-"??_);_(@_)</c:formatCode>
                <c:ptCount val="8"/>
                <c:pt idx="0">
                  <c:v>1990267.28</c:v>
                </c:pt>
                <c:pt idx="1">
                  <c:v>2319682.29</c:v>
                </c:pt>
                <c:pt idx="2">
                  <c:v>1795958.07</c:v>
                </c:pt>
                <c:pt idx="3">
                  <c:v>2020103.87</c:v>
                </c:pt>
                <c:pt idx="4">
                  <c:v>1972499.85</c:v>
                </c:pt>
                <c:pt idx="5" formatCode="&quot;$&quot;#,##0.00_);[Red]\(&quot;$&quot;#,##0.00\)">
                  <c:v>2194204.2000000002</c:v>
                </c:pt>
                <c:pt idx="6">
                  <c:v>2291243.6800000002</c:v>
                </c:pt>
                <c:pt idx="7" formatCode="&quot;$&quot;#,##0.00_);[Red]\(&quot;$&quot;#,##0.00\)">
                  <c:v>2824589.35</c:v>
                </c:pt>
              </c:numCache>
            </c:numRef>
          </c:val>
        </c:ser>
        <c:ser>
          <c:idx val="1"/>
          <c:order val="1"/>
          <c:tx>
            <c:strRef>
              <c:f>Sheet1!$C$1</c:f>
              <c:strCache>
                <c:ptCount val="1"/>
                <c:pt idx="0">
                  <c:v>Disbursements</c:v>
                </c:pt>
              </c:strCache>
            </c:strRef>
          </c:tx>
          <c:invertIfNegative val="0"/>
          <c:cat>
            <c:numRef>
              <c:f>Sheet1!$A$2:$A$9</c:f>
              <c:numCache>
                <c:formatCode>General</c:formatCode>
                <c:ptCount val="8"/>
                <c:pt idx="0">
                  <c:v>2008</c:v>
                </c:pt>
                <c:pt idx="1">
                  <c:v>2009</c:v>
                </c:pt>
                <c:pt idx="2">
                  <c:v>2010</c:v>
                </c:pt>
                <c:pt idx="3">
                  <c:v>2011</c:v>
                </c:pt>
                <c:pt idx="4">
                  <c:v>2012</c:v>
                </c:pt>
                <c:pt idx="5">
                  <c:v>2013</c:v>
                </c:pt>
                <c:pt idx="6">
                  <c:v>2014</c:v>
                </c:pt>
                <c:pt idx="7">
                  <c:v>2015</c:v>
                </c:pt>
              </c:numCache>
            </c:numRef>
          </c:cat>
          <c:val>
            <c:numRef>
              <c:f>Sheet1!$C$2:$C$9</c:f>
              <c:numCache>
                <c:formatCode>_("$"* #,##0.00_);_("$"* \(#,##0.00\);_("$"* "-"??_);_(@_)</c:formatCode>
                <c:ptCount val="8"/>
                <c:pt idx="0">
                  <c:v>2061474.01</c:v>
                </c:pt>
                <c:pt idx="1">
                  <c:v>2298480.41</c:v>
                </c:pt>
                <c:pt idx="2">
                  <c:v>2152138.94</c:v>
                </c:pt>
                <c:pt idx="3">
                  <c:v>1981345.69</c:v>
                </c:pt>
                <c:pt idx="4">
                  <c:v>1963526.55</c:v>
                </c:pt>
                <c:pt idx="5" formatCode="&quot;$&quot;#,##0.00_);[Red]\(&quot;$&quot;#,##0.00\)">
                  <c:v>2220228.4900000002</c:v>
                </c:pt>
                <c:pt idx="6">
                  <c:v>1906920.29</c:v>
                </c:pt>
                <c:pt idx="7" formatCode="&quot;$&quot;#,##0.00_);[Red]\(&quot;$&quot;#,##0.00\)">
                  <c:v>2395267.6800000002</c:v>
                </c:pt>
              </c:numCache>
            </c:numRef>
          </c:val>
        </c:ser>
        <c:dLbls>
          <c:showLegendKey val="0"/>
          <c:showVal val="0"/>
          <c:showCatName val="0"/>
          <c:showSerName val="0"/>
          <c:showPercent val="0"/>
          <c:showBubbleSize val="0"/>
        </c:dLbls>
        <c:gapWidth val="150"/>
        <c:axId val="192477160"/>
        <c:axId val="192477552"/>
      </c:barChart>
      <c:catAx>
        <c:axId val="192477160"/>
        <c:scaling>
          <c:orientation val="minMax"/>
        </c:scaling>
        <c:delete val="0"/>
        <c:axPos val="l"/>
        <c:numFmt formatCode="General" sourceLinked="1"/>
        <c:majorTickMark val="out"/>
        <c:minorTickMark val="none"/>
        <c:tickLblPos val="nextTo"/>
        <c:txPr>
          <a:bodyPr/>
          <a:lstStyle/>
          <a:p>
            <a:pPr>
              <a:defRPr sz="1600"/>
            </a:pPr>
            <a:endParaRPr lang="en-US"/>
          </a:p>
        </c:txPr>
        <c:crossAx val="192477552"/>
        <c:crosses val="autoZero"/>
        <c:auto val="1"/>
        <c:lblAlgn val="ctr"/>
        <c:lblOffset val="100"/>
        <c:noMultiLvlLbl val="0"/>
      </c:catAx>
      <c:valAx>
        <c:axId val="192477552"/>
        <c:scaling>
          <c:orientation val="minMax"/>
          <c:max val="2500000"/>
          <c:min val="500000"/>
        </c:scaling>
        <c:delete val="0"/>
        <c:axPos val="b"/>
        <c:majorGridlines/>
        <c:numFmt formatCode="&quot;$&quot;#,##0" sourceLinked="0"/>
        <c:majorTickMark val="out"/>
        <c:minorTickMark val="none"/>
        <c:tickLblPos val="nextTo"/>
        <c:txPr>
          <a:bodyPr/>
          <a:lstStyle/>
          <a:p>
            <a:pPr>
              <a:defRPr sz="1200"/>
            </a:pPr>
            <a:endParaRPr lang="en-US"/>
          </a:p>
        </c:txPr>
        <c:crossAx val="192477160"/>
        <c:crosses val="autoZero"/>
        <c:crossBetween val="between"/>
        <c:majorUnit val="500000"/>
        <c:minorUnit val="500000"/>
      </c:valAx>
    </c:plotArea>
    <c:legend>
      <c:legendPos val="r"/>
      <c:overlay val="0"/>
      <c:txPr>
        <a:bodyPr/>
        <a:lstStyle/>
        <a:p>
          <a:pPr>
            <a:defRPr sz="1600"/>
          </a:pPr>
          <a:endParaRPr lang="en-US"/>
        </a:p>
      </c:txPr>
    </c:legend>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a:t>Spending</a:t>
            </a:r>
            <a:r>
              <a:rPr lang="en-US" baseline="0"/>
              <a:t> Year to Year Comparison</a:t>
            </a:r>
            <a:endParaRPr lang="en-US"/>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v>2013</c:v>
          </c:tx>
          <c:spPr>
            <a:solidFill>
              <a:schemeClr val="accent1"/>
            </a:solidFill>
            <a:ln>
              <a:noFill/>
            </a:ln>
            <a:effectLst/>
          </c:spPr>
          <c:invertIfNegative val="0"/>
          <c:cat>
            <c:strRef>
              <c:f>Sheet1!$A$5:$A$8</c:f>
              <c:strCache>
                <c:ptCount val="3"/>
                <c:pt idx="0">
                  <c:v>Total Spent on General Operations</c:v>
                </c:pt>
                <c:pt idx="1">
                  <c:v>Total Spent on Short-term Investment (Debt Fund)</c:v>
                </c:pt>
                <c:pt idx="2">
                  <c:v>Total Spent on Capital Projects (Long-term Investment)</c:v>
                </c:pt>
              </c:strCache>
            </c:strRef>
          </c:cat>
          <c:val>
            <c:numRef>
              <c:f>Sheet1!$B$5:$B$8</c:f>
              <c:numCache>
                <c:formatCode>_("$"* #,##0.00_);_("$"* \(#,##0.00\);_("$"* "-"??_);_(@_)</c:formatCode>
                <c:ptCount val="3"/>
                <c:pt idx="0">
                  <c:v>1574944.58</c:v>
                </c:pt>
                <c:pt idx="1">
                  <c:v>173147.4</c:v>
                </c:pt>
                <c:pt idx="2">
                  <c:v>464336.98</c:v>
                </c:pt>
              </c:numCache>
            </c:numRef>
          </c:val>
        </c:ser>
        <c:ser>
          <c:idx val="1"/>
          <c:order val="1"/>
          <c:tx>
            <c:v>2014</c:v>
          </c:tx>
          <c:spPr>
            <a:solidFill>
              <a:schemeClr val="accent2"/>
            </a:solidFill>
            <a:ln>
              <a:noFill/>
            </a:ln>
            <a:effectLst/>
          </c:spPr>
          <c:invertIfNegative val="0"/>
          <c:cat>
            <c:strRef>
              <c:f>Sheet1!$A$5:$A$8</c:f>
              <c:strCache>
                <c:ptCount val="3"/>
                <c:pt idx="0">
                  <c:v>Total Spent on General Operations</c:v>
                </c:pt>
                <c:pt idx="1">
                  <c:v>Total Spent on Short-term Investment (Debt Fund)</c:v>
                </c:pt>
                <c:pt idx="2">
                  <c:v>Total Spent on Capital Projects (Long-term Investment)</c:v>
                </c:pt>
              </c:strCache>
            </c:strRef>
          </c:cat>
          <c:val>
            <c:numRef>
              <c:f>Sheet1!$C$5:$C$8</c:f>
              <c:numCache>
                <c:formatCode>_("$"* #,##0.00_);_("$"* \(#,##0.00\);_("$"* "-"??_);_(@_)</c:formatCode>
                <c:ptCount val="3"/>
                <c:pt idx="0">
                  <c:v>1569306.51</c:v>
                </c:pt>
                <c:pt idx="1">
                  <c:v>227340.67</c:v>
                </c:pt>
                <c:pt idx="2">
                  <c:v>97743.14</c:v>
                </c:pt>
              </c:numCache>
            </c:numRef>
          </c:val>
        </c:ser>
        <c:ser>
          <c:idx val="2"/>
          <c:order val="2"/>
          <c:tx>
            <c:v>2015</c:v>
          </c:tx>
          <c:spPr>
            <a:solidFill>
              <a:schemeClr val="accent3"/>
            </a:solidFill>
            <a:ln>
              <a:noFill/>
            </a:ln>
            <a:effectLst/>
          </c:spPr>
          <c:invertIfNegative val="0"/>
          <c:cat>
            <c:strRef>
              <c:f>Sheet1!$A$5:$A$8</c:f>
              <c:strCache>
                <c:ptCount val="3"/>
                <c:pt idx="0">
                  <c:v>Total Spent on General Operations</c:v>
                </c:pt>
                <c:pt idx="1">
                  <c:v>Total Spent on Short-term Investment (Debt Fund)</c:v>
                </c:pt>
                <c:pt idx="2">
                  <c:v>Total Spent on Capital Projects (Long-term Investment)</c:v>
                </c:pt>
              </c:strCache>
            </c:strRef>
          </c:cat>
          <c:val>
            <c:numRef>
              <c:f>Sheet1!$D$5:$D$8</c:f>
              <c:numCache>
                <c:formatCode>_("$"* #,##0.00_);_("$"* \(#,##0.00\);_("$"* "-"??_);_(@_)</c:formatCode>
                <c:ptCount val="3"/>
                <c:pt idx="0">
                  <c:v>1378120.84</c:v>
                </c:pt>
                <c:pt idx="1">
                  <c:v>229619.14</c:v>
                </c:pt>
                <c:pt idx="2">
                  <c:v>680596.52</c:v>
                </c:pt>
              </c:numCache>
            </c:numRef>
          </c:val>
        </c:ser>
        <c:dLbls>
          <c:showLegendKey val="0"/>
          <c:showVal val="0"/>
          <c:showCatName val="0"/>
          <c:showSerName val="0"/>
          <c:showPercent val="0"/>
          <c:showBubbleSize val="0"/>
        </c:dLbls>
        <c:gapWidth val="219"/>
        <c:overlap val="-27"/>
        <c:axId val="191596512"/>
        <c:axId val="191596120"/>
      </c:barChart>
      <c:catAx>
        <c:axId val="19159651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596120"/>
        <c:crosses val="autoZero"/>
        <c:auto val="1"/>
        <c:lblAlgn val="ctr"/>
        <c:lblOffset val="100"/>
        <c:noMultiLvlLbl val="0"/>
      </c:catAx>
      <c:valAx>
        <c:axId val="191596120"/>
        <c:scaling>
          <c:orientation val="minMax"/>
        </c:scaling>
        <c:delete val="0"/>
        <c:axPos val="l"/>
        <c:majorGridlines>
          <c:spPr>
            <a:ln w="9525" cap="flat" cmpd="sng" algn="ctr">
              <a:solidFill>
                <a:schemeClr val="tx1">
                  <a:lumMod val="15000"/>
                  <a:lumOff val="85000"/>
                </a:schemeClr>
              </a:solidFill>
              <a:round/>
            </a:ln>
            <a:effectLst/>
          </c:spPr>
        </c:majorGridlines>
        <c:numFmt formatCode="_(&quot;$&quot;* #,##0.00_);_(&quot;$&quot;* \(#,##0.00\);_(&quot;$&quot;*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91596512"/>
        <c:crosses val="autoZero"/>
        <c:crossBetween val="between"/>
        <c:majorUnit val="100000"/>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0.45014</cdr:x>
      <cdr:y>0.70712</cdr:y>
    </cdr:from>
    <cdr:to>
      <cdr:x>0.56125</cdr:x>
      <cdr:y>0.90915</cdr:y>
    </cdr:to>
    <cdr:sp macro="" textlink="">
      <cdr:nvSpPr>
        <cdr:cNvPr id="2" name="TextBox 1"/>
        <cdr:cNvSpPr txBox="1"/>
      </cdr:nvSpPr>
      <cdr:spPr>
        <a:xfrm xmlns:a="http://schemas.openxmlformats.org/drawingml/2006/main">
          <a:off x="3704492" y="3200400"/>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sz="quarter" idx="1"/>
          </p:nvPr>
        </p:nvSpPr>
        <p:spPr>
          <a:xfrm>
            <a:off x="3970940" y="1"/>
            <a:ext cx="3037840" cy="464820"/>
          </a:xfrm>
          <a:prstGeom prst="rect">
            <a:avLst/>
          </a:prstGeom>
        </p:spPr>
        <p:txBody>
          <a:bodyPr vert="horz" lIns="93809" tIns="46905" rIns="93809" bIns="46905" rtlCol="0"/>
          <a:lstStyle>
            <a:lvl1pPr algn="r">
              <a:defRPr sz="1200"/>
            </a:lvl1pPr>
          </a:lstStyle>
          <a:p>
            <a:fld id="{10339890-708A-41C5-A361-95798A68D426}" type="datetime1">
              <a:rPr lang="en-US" smtClean="0"/>
              <a:t>3/8/2016</a:t>
            </a:fld>
            <a:endParaRPr lang="en-US"/>
          </a:p>
        </p:txBody>
      </p:sp>
      <p:sp>
        <p:nvSpPr>
          <p:cNvPr id="4" name="Footer Placeholder 3"/>
          <p:cNvSpPr>
            <a:spLocks noGrp="1"/>
          </p:cNvSpPr>
          <p:nvPr>
            <p:ph type="ftr" sz="quarter" idx="2"/>
          </p:nvPr>
        </p:nvSpPr>
        <p:spPr>
          <a:xfrm>
            <a:off x="2" y="8829969"/>
            <a:ext cx="3037840" cy="464820"/>
          </a:xfrm>
          <a:prstGeom prst="rect">
            <a:avLst/>
          </a:prstGeom>
        </p:spPr>
        <p:txBody>
          <a:bodyPr vert="horz" lIns="93809" tIns="46905" rIns="93809" bIns="46905" rtlCol="0" anchor="b"/>
          <a:lstStyle>
            <a:lvl1pPr algn="l">
              <a:defRPr sz="1200"/>
            </a:lvl1pPr>
          </a:lstStyle>
          <a:p>
            <a:r>
              <a:rPr lang="en-US" smtClean="0"/>
              <a:t>Annual Meeting 2015</a:t>
            </a:r>
            <a:endParaRPr lang="en-US"/>
          </a:p>
        </p:txBody>
      </p:sp>
      <p:sp>
        <p:nvSpPr>
          <p:cNvPr id="5" name="Slide Number Placeholder 4"/>
          <p:cNvSpPr>
            <a:spLocks noGrp="1"/>
          </p:cNvSpPr>
          <p:nvPr>
            <p:ph type="sldNum" sz="quarter" idx="3"/>
          </p:nvPr>
        </p:nvSpPr>
        <p:spPr>
          <a:xfrm>
            <a:off x="3970940" y="8829969"/>
            <a:ext cx="3037840" cy="464820"/>
          </a:xfrm>
          <a:prstGeom prst="rect">
            <a:avLst/>
          </a:prstGeom>
        </p:spPr>
        <p:txBody>
          <a:bodyPr vert="horz" lIns="93809" tIns="46905" rIns="93809" bIns="46905" rtlCol="0" anchor="b"/>
          <a:lstStyle>
            <a:lvl1pPr algn="r">
              <a:defRPr sz="1200"/>
            </a:lvl1pPr>
          </a:lstStyle>
          <a:p>
            <a:fld id="{72700B8F-62C6-44A7-A616-483379624D71}" type="slidenum">
              <a:rPr lang="en-US" smtClean="0"/>
              <a:pPr/>
              <a:t>‹#›</a:t>
            </a:fld>
            <a:endParaRPr lang="en-US"/>
          </a:p>
        </p:txBody>
      </p:sp>
    </p:spTree>
    <p:extLst>
      <p:ext uri="{BB962C8B-B14F-4D97-AF65-F5344CB8AC3E}">
        <p14:creationId xmlns:p14="http://schemas.microsoft.com/office/powerpoint/2010/main" val="1342910756"/>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1"/>
            <a:ext cx="3037840" cy="464820"/>
          </a:xfrm>
          <a:prstGeom prst="rect">
            <a:avLst/>
          </a:prstGeom>
        </p:spPr>
        <p:txBody>
          <a:bodyPr vert="horz" lIns="93809" tIns="46905" rIns="93809" bIns="46905" rtlCol="0"/>
          <a:lstStyle>
            <a:lvl1pPr algn="l">
              <a:defRPr sz="1200"/>
            </a:lvl1pPr>
          </a:lstStyle>
          <a:p>
            <a:endParaRPr lang="en-US"/>
          </a:p>
        </p:txBody>
      </p:sp>
      <p:sp>
        <p:nvSpPr>
          <p:cNvPr id="3" name="Date Placeholder 2"/>
          <p:cNvSpPr>
            <a:spLocks noGrp="1"/>
          </p:cNvSpPr>
          <p:nvPr>
            <p:ph type="dt" idx="1"/>
          </p:nvPr>
        </p:nvSpPr>
        <p:spPr>
          <a:xfrm>
            <a:off x="3970940" y="1"/>
            <a:ext cx="3037840" cy="464820"/>
          </a:xfrm>
          <a:prstGeom prst="rect">
            <a:avLst/>
          </a:prstGeom>
        </p:spPr>
        <p:txBody>
          <a:bodyPr vert="horz" lIns="93809" tIns="46905" rIns="93809" bIns="46905" rtlCol="0"/>
          <a:lstStyle>
            <a:lvl1pPr algn="r">
              <a:defRPr sz="1200"/>
            </a:lvl1pPr>
          </a:lstStyle>
          <a:p>
            <a:fld id="{B5F49689-3581-4440-A6BC-570D39B2D5D2}" type="datetime1">
              <a:rPr lang="en-US" smtClean="0"/>
              <a:t>3/8/2016</a:t>
            </a:fld>
            <a:endParaRPr lang="en-US"/>
          </a:p>
        </p:txBody>
      </p:sp>
      <p:sp>
        <p:nvSpPr>
          <p:cNvPr id="4" name="Slide Image Placeholder 3"/>
          <p:cNvSpPr>
            <a:spLocks noGrp="1" noRot="1" noChangeAspect="1"/>
          </p:cNvSpPr>
          <p:nvPr>
            <p:ph type="sldImg" idx="2"/>
          </p:nvPr>
        </p:nvSpPr>
        <p:spPr>
          <a:xfrm>
            <a:off x="1181100" y="695325"/>
            <a:ext cx="4648200" cy="3487738"/>
          </a:xfrm>
          <a:prstGeom prst="rect">
            <a:avLst/>
          </a:prstGeom>
          <a:noFill/>
          <a:ln w="12700">
            <a:solidFill>
              <a:prstClr val="black"/>
            </a:solidFill>
          </a:ln>
        </p:spPr>
        <p:txBody>
          <a:bodyPr vert="horz" lIns="93809" tIns="46905" rIns="93809" bIns="46905" rtlCol="0" anchor="ctr"/>
          <a:lstStyle/>
          <a:p>
            <a:endParaRPr lang="en-US"/>
          </a:p>
        </p:txBody>
      </p:sp>
      <p:sp>
        <p:nvSpPr>
          <p:cNvPr id="5" name="Notes Placeholder 4"/>
          <p:cNvSpPr>
            <a:spLocks noGrp="1"/>
          </p:cNvSpPr>
          <p:nvPr>
            <p:ph type="body" sz="quarter" idx="3"/>
          </p:nvPr>
        </p:nvSpPr>
        <p:spPr>
          <a:xfrm>
            <a:off x="701040" y="4415792"/>
            <a:ext cx="5608320" cy="4183380"/>
          </a:xfrm>
          <a:prstGeom prst="rect">
            <a:avLst/>
          </a:prstGeom>
        </p:spPr>
        <p:txBody>
          <a:bodyPr vert="horz" lIns="93809" tIns="46905" rIns="93809" bIns="4690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0940" y="8829969"/>
            <a:ext cx="3037840" cy="464820"/>
          </a:xfrm>
          <a:prstGeom prst="rect">
            <a:avLst/>
          </a:prstGeom>
        </p:spPr>
        <p:txBody>
          <a:bodyPr vert="horz" lIns="93809" tIns="46905" rIns="93809" bIns="46905" rtlCol="0" anchor="b"/>
          <a:lstStyle>
            <a:lvl1pPr algn="r">
              <a:defRPr sz="1200"/>
            </a:lvl1pPr>
          </a:lstStyle>
          <a:p>
            <a:fld id="{02445FE3-4E5F-4BA4-8224-3B681DC55D0A}" type="slidenum">
              <a:rPr lang="en-US" smtClean="0"/>
              <a:pPr/>
              <a:t>‹#›</a:t>
            </a:fld>
            <a:endParaRPr lang="en-US"/>
          </a:p>
        </p:txBody>
      </p:sp>
    </p:spTree>
    <p:extLst>
      <p:ext uri="{BB962C8B-B14F-4D97-AF65-F5344CB8AC3E}">
        <p14:creationId xmlns:p14="http://schemas.microsoft.com/office/powerpoint/2010/main" val="423477279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Tree>
    <p:extLst>
      <p:ext uri="{BB962C8B-B14F-4D97-AF65-F5344CB8AC3E}">
        <p14:creationId xmlns:p14="http://schemas.microsoft.com/office/powerpoint/2010/main" val="1543337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2200327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066557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099458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6508540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68569153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575544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04035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5717566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2076221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5324157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0510430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27115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78102536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808365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8386606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405869025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819531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1989667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26945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177967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2823319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473596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350106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6381442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727032" y="6407944"/>
            <a:ext cx="1920240" cy="365760"/>
          </a:xfrm>
          <a:prstGeom prst="rect">
            <a:avLst/>
          </a:prstGeom>
        </p:spPr>
        <p:txBody>
          <a:bodyPr/>
          <a:lstStyle>
            <a:extLst/>
          </a:lstStyle>
          <a:p>
            <a:endParaRPr lang="en-US"/>
          </a:p>
        </p:txBody>
      </p:sp>
      <p:sp>
        <p:nvSpPr>
          <p:cNvPr id="5" name="Footer Placeholder 4"/>
          <p:cNvSpPr>
            <a:spLocks noGrp="1"/>
          </p:cNvSpPr>
          <p:nvPr>
            <p:ph type="ftr" sz="quarter" idx="11"/>
          </p:nvPr>
        </p:nvSpPr>
        <p:spPr>
          <a:xfrm>
            <a:off x="4380072" y="6407944"/>
            <a:ext cx="2350681" cy="365125"/>
          </a:xfrm>
          <a:prstGeom prst="rect">
            <a:avLst/>
          </a:prstGeom>
        </p:spPr>
        <p:txBody>
          <a:bodyPr/>
          <a:lstStyle>
            <a:extLst/>
          </a:lstStyle>
          <a:p>
            <a:endParaRPr lang="en-US"/>
          </a:p>
        </p:txBody>
      </p:sp>
      <p:sp>
        <p:nvSpPr>
          <p:cNvPr id="6" name="Slide Number Placeholder 5"/>
          <p:cNvSpPr>
            <a:spLocks noGrp="1"/>
          </p:cNvSpPr>
          <p:nvPr>
            <p:ph type="sldNum" sz="quarter" idx="12"/>
          </p:nvPr>
        </p:nvSpPr>
        <p:spPr>
          <a:xfrm>
            <a:off x="8647272" y="6407944"/>
            <a:ext cx="365760" cy="365125"/>
          </a:xfrm>
          <a:prstGeom prst="rect">
            <a:avLst/>
          </a:prstGeom>
        </p:spPr>
        <p:txBody>
          <a:bodyPr/>
          <a:lstStyle>
            <a:extLst/>
          </a:lstStyle>
          <a:p>
            <a:fld id="{B016AEA8-E70E-4EA4-880E-A6B413AEC7A2}"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NUL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iming>
    <p:tnLst>
      <p:par>
        <p:cTn id="1" dur="indefinite" restart="never" nodeType="tmRoot"/>
      </p:par>
    </p:tnLst>
  </p:timing>
  <p:hf sldNum="0"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lmc.org/page/1/specialdeliveryvid.js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townofwhite@yahoo.com"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mailto:townofwhite@yahoo.com" TargetMode="External"/><Relationship Id="rId4" Type="http://schemas.openxmlformats.org/officeDocument/2006/relationships/hyperlink" Target="mailto:white.township@yahoo.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15562"/>
          </a:xfrm>
        </p:spPr>
        <p:txBody>
          <a:bodyPr>
            <a:normAutofit/>
          </a:bodyPr>
          <a:lstStyle/>
          <a:p>
            <a:r>
              <a:rPr lang="en-US" dirty="0" smtClean="0"/>
              <a:t>Town of White </a:t>
            </a:r>
            <a:br>
              <a:rPr lang="en-US" dirty="0" smtClean="0"/>
            </a:br>
            <a:r>
              <a:rPr lang="en-US" sz="2800" dirty="0" smtClean="0"/>
              <a:t>Annual Town Meeting</a:t>
            </a:r>
            <a:endParaRPr lang="en-US" sz="2800" dirty="0"/>
          </a:p>
        </p:txBody>
      </p:sp>
      <p:sp>
        <p:nvSpPr>
          <p:cNvPr id="3" name="Subtitle 2"/>
          <p:cNvSpPr>
            <a:spLocks noGrp="1"/>
          </p:cNvSpPr>
          <p:nvPr>
            <p:ph type="subTitle" idx="1"/>
          </p:nvPr>
        </p:nvSpPr>
        <p:spPr/>
        <p:txBody>
          <a:bodyPr>
            <a:normAutofit fontScale="70000" lnSpcReduction="20000"/>
          </a:bodyPr>
          <a:lstStyle/>
          <a:p>
            <a:r>
              <a:rPr lang="en-US" dirty="0" smtClean="0"/>
              <a:t>March 8, 2016</a:t>
            </a:r>
          </a:p>
          <a:p>
            <a:r>
              <a:rPr lang="en-US" dirty="0" smtClean="0"/>
              <a:t>Clerk’s Report</a:t>
            </a:r>
          </a:p>
          <a:p>
            <a:r>
              <a:rPr lang="en-US" dirty="0" smtClean="0"/>
              <a:t>Prepared by: Jodi Knaus, Office Manager &amp; Clerk</a:t>
            </a:r>
          </a:p>
          <a:p>
            <a:r>
              <a:rPr lang="en-US" dirty="0" smtClean="0"/>
              <a:t>6:00 P.M. Loon Lake Community Center</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205453"/>
            <a:ext cx="2286000" cy="1664208"/>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fontScale="77500" lnSpcReduction="20000"/>
          </a:bodyPr>
          <a:lstStyle/>
          <a:p>
            <a:r>
              <a:rPr lang="en-US" sz="2400" dirty="0" smtClean="0">
                <a:latin typeface="Calibri" pitchFamily="34" charset="0"/>
              </a:rPr>
              <a:t>The township continues to explore all avenues for cost-savings by working with Aurora, </a:t>
            </a:r>
            <a:r>
              <a:rPr lang="en-US" sz="2400" dirty="0" err="1" smtClean="0">
                <a:latin typeface="Calibri" pitchFamily="34" charset="0"/>
              </a:rPr>
              <a:t>Biwabik</a:t>
            </a:r>
            <a:r>
              <a:rPr lang="en-US" sz="2400" dirty="0" smtClean="0">
                <a:latin typeface="Calibri" pitchFamily="34" charset="0"/>
              </a:rPr>
              <a:t>, and Hoyt Lakes whenever possible.  Examples from 2015 are:</a:t>
            </a:r>
          </a:p>
          <a:p>
            <a:pPr lvl="1"/>
            <a:r>
              <a:rPr lang="en-US" sz="2400" dirty="0" smtClean="0">
                <a:latin typeface="Calibri" pitchFamily="34" charset="0"/>
              </a:rPr>
              <a:t>Sharing equipment and personnel for emergency response</a:t>
            </a:r>
          </a:p>
          <a:p>
            <a:pPr lvl="1"/>
            <a:r>
              <a:rPr lang="en-US" sz="2400" dirty="0" smtClean="0">
                <a:latin typeface="Calibri" pitchFamily="34" charset="0"/>
              </a:rPr>
              <a:t>Purchasing office supplies in bulk</a:t>
            </a:r>
          </a:p>
          <a:p>
            <a:pPr lvl="1"/>
            <a:r>
              <a:rPr lang="en-US" sz="2400" dirty="0" smtClean="0">
                <a:latin typeface="Calibri" pitchFamily="34" charset="0"/>
              </a:rPr>
              <a:t>Purchasing equipment such as an air compressor and water/wastewater supplies</a:t>
            </a:r>
          </a:p>
          <a:p>
            <a:pPr lvl="1"/>
            <a:r>
              <a:rPr lang="en-US" sz="2400" dirty="0" smtClean="0">
                <a:latin typeface="Calibri" pitchFamily="34" charset="0"/>
              </a:rPr>
              <a:t>The Town of White administers the City of Aurora Elections and the City of the Aurora does the billing for the Town of White’s water and sewer customers</a:t>
            </a:r>
          </a:p>
          <a:p>
            <a:pPr lvl="1"/>
            <a:r>
              <a:rPr lang="en-US" sz="2400" dirty="0" smtClean="0">
                <a:latin typeface="Calibri" pitchFamily="34" charset="0"/>
              </a:rPr>
              <a:t>We partner with St. Louis County as often as possible in Public Works for example:  the County now bills the Town for it’s fuel usage saving the Town money because we are getting the County’s lower fuel rate; Re-negotiated the St. Louis County Road Maintenance Agreement to $85,000 per year</a:t>
            </a:r>
          </a:p>
          <a:p>
            <a:pPr lvl="1"/>
            <a:r>
              <a:rPr lang="en-US" sz="2400" dirty="0" smtClean="0">
                <a:latin typeface="Calibri" pitchFamily="34" charset="0"/>
              </a:rPr>
              <a:t>We have applied with the City of Aurora to the U.S. Army Corps of Engineers Planning Assistance to States (PAS) Program for federal grant funding for a comprehensive mitigation plan for flooding including a culvert inventory and ditching plan for the Town</a:t>
            </a:r>
            <a:endParaRPr lang="en-US" sz="2000" dirty="0"/>
          </a:p>
        </p:txBody>
      </p:sp>
      <p:sp>
        <p:nvSpPr>
          <p:cNvPr id="4" name="Rectangle 3"/>
          <p:cNvSpPr/>
          <p:nvPr/>
        </p:nvSpPr>
        <p:spPr>
          <a:xfrm>
            <a:off x="461554" y="294382"/>
            <a:ext cx="8458200" cy="1077218"/>
          </a:xfrm>
          <a:prstGeom prst="rect">
            <a:avLst/>
          </a:prstGeom>
        </p:spPr>
        <p:style>
          <a:lnRef idx="2">
            <a:schemeClr val="accent1"/>
          </a:lnRef>
          <a:fillRef idx="1">
            <a:schemeClr val="lt1"/>
          </a:fillRef>
          <a:effectRef idx="0">
            <a:schemeClr val="accent1"/>
          </a:effectRef>
          <a:fontRef idx="minor">
            <a:schemeClr val="dk1"/>
          </a:fontRef>
        </p:style>
        <p:txBody>
          <a:bodyPr wrap="square">
            <a:spAutoFit/>
            <a:scene3d>
              <a:camera prst="orthographicFront"/>
              <a:lightRig rig="threePt" dir="t"/>
            </a:scene3d>
            <a:sp3d extrusionH="57150">
              <a:bevelT w="38100" h="38100"/>
            </a:sp3d>
          </a:bodyPr>
          <a:lstStyle/>
          <a:p>
            <a:r>
              <a:rPr lang="en-US" sz="3200" dirty="0" smtClean="0">
                <a:latin typeface="+mj-lt"/>
              </a:rPr>
              <a:t>Category 2- Organizational Development continued:</a:t>
            </a:r>
            <a:endParaRPr lang="en-US" sz="32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752600"/>
            <a:ext cx="8229600" cy="4572000"/>
          </a:xfrm>
        </p:spPr>
        <p:txBody>
          <a:bodyPr>
            <a:normAutofit fontScale="70000" lnSpcReduction="20000"/>
          </a:bodyPr>
          <a:lstStyle/>
          <a:p>
            <a:pPr marL="393192" lvl="1" indent="0">
              <a:buNone/>
            </a:pPr>
            <a:endParaRPr lang="en-US" sz="1900" dirty="0" smtClean="0"/>
          </a:p>
          <a:p>
            <a:pPr marL="393192" lvl="1" indent="0">
              <a:buNone/>
            </a:pPr>
            <a:endParaRPr lang="en-US" sz="1900" dirty="0"/>
          </a:p>
          <a:p>
            <a:pPr marL="393192" lvl="1" indent="0">
              <a:buNone/>
            </a:pPr>
            <a:endParaRPr lang="en-US" sz="1900" dirty="0" smtClean="0"/>
          </a:p>
          <a:p>
            <a:pPr marL="393192" lvl="1" indent="0">
              <a:buNone/>
            </a:pPr>
            <a:endParaRPr lang="en-US" sz="1900" dirty="0"/>
          </a:p>
          <a:p>
            <a:pPr marL="393192" lvl="1" indent="0">
              <a:buNone/>
            </a:pPr>
            <a:r>
              <a:rPr lang="en-US" dirty="0" smtClean="0"/>
              <a:t>1.) Roadway Improvement &amp; Maintenance </a:t>
            </a:r>
          </a:p>
          <a:p>
            <a:pPr lvl="2">
              <a:buFont typeface="Wingdings" panose="05000000000000000000" pitchFamily="2" charset="2"/>
              <a:buChar char="v"/>
            </a:pPr>
            <a:r>
              <a:rPr lang="en-US" sz="2300" dirty="0" smtClean="0"/>
              <a:t>The Board recognizes many of our roads need to be fixed (patched, blacktopped, etc.);  A complete road maintenance &amp; resurfacing program will be implemented as part of the Comprehensive Plan; Roads recognized by the Board from citizen concern is the Twin Lakes Loop Road, Twin Lakes Parking Lot, &amp; </a:t>
            </a:r>
            <a:r>
              <a:rPr lang="en-US" sz="2300" dirty="0" err="1" smtClean="0"/>
              <a:t>Stepetz</a:t>
            </a:r>
            <a:r>
              <a:rPr lang="en-US" sz="2300" dirty="0" smtClean="0"/>
              <a:t> Road</a:t>
            </a:r>
          </a:p>
          <a:p>
            <a:pPr lvl="2">
              <a:buFont typeface="Wingdings" panose="05000000000000000000" pitchFamily="2" charset="2"/>
              <a:buChar char="v"/>
            </a:pPr>
            <a:r>
              <a:rPr lang="en-US" sz="2300" dirty="0" smtClean="0"/>
              <a:t>Road Striping application has been submitted to St. Louis County for spring 2016 for Lane 58, Road 45, </a:t>
            </a:r>
            <a:r>
              <a:rPr lang="en-US" sz="2300" dirty="0" err="1" smtClean="0"/>
              <a:t>Trigstad</a:t>
            </a:r>
            <a:r>
              <a:rPr lang="en-US" sz="2300" dirty="0" smtClean="0"/>
              <a:t> Road, Palo Road 41, and Road 37</a:t>
            </a:r>
          </a:p>
          <a:p>
            <a:pPr lvl="2">
              <a:buFont typeface="Wingdings" panose="05000000000000000000" pitchFamily="2" charset="2"/>
              <a:buChar char="v"/>
            </a:pPr>
            <a:r>
              <a:rPr lang="en-US" sz="2300" dirty="0" smtClean="0"/>
              <a:t>Total Road &amp; Bridge Budget goes towards roadside mowing &amp; sweeping, bike trail, sand/salt application, dust control, snowplowing, ditching, grading, fuel, parts, culverts, and refuse collection</a:t>
            </a:r>
          </a:p>
          <a:p>
            <a:pPr lvl="2">
              <a:buFont typeface="Wingdings" panose="05000000000000000000" pitchFamily="2" charset="2"/>
              <a:buChar char="v"/>
            </a:pPr>
            <a:r>
              <a:rPr lang="en-US" sz="2300" dirty="0" smtClean="0"/>
              <a:t>Fuel costs have decreased – paid $35,458 in 2015 for motor fuels</a:t>
            </a:r>
          </a:p>
          <a:p>
            <a:pPr lvl="2">
              <a:buFont typeface="Wingdings" panose="05000000000000000000" pitchFamily="2" charset="2"/>
              <a:buChar char="v"/>
            </a:pPr>
            <a:r>
              <a:rPr lang="en-US" sz="2300" dirty="0" smtClean="0"/>
              <a:t>Town recently adopted new Dust Control Policy and is reviewing the Driveway Access/Culvert Policy; paid $19,260 in 2015 for road materials</a:t>
            </a:r>
          </a:p>
          <a:p>
            <a:pPr lvl="2">
              <a:buFont typeface="Wingdings" panose="05000000000000000000" pitchFamily="2" charset="2"/>
              <a:buChar char="v"/>
            </a:pPr>
            <a:r>
              <a:rPr lang="en-US" sz="2300" dirty="0" smtClean="0"/>
              <a:t>Discussions are being held with the MN DOT regarding Hwy 135 route between Aurora and Biwabik, specifically Scenic Acres entrance</a:t>
            </a:r>
          </a:p>
          <a:p>
            <a:pPr marL="630936" lvl="2" indent="0">
              <a:buNone/>
            </a:pPr>
            <a:endParaRPr lang="en-US" sz="1800" dirty="0" smtClean="0"/>
          </a:p>
          <a:p>
            <a:pPr marL="630936" lvl="2" indent="0">
              <a:buNone/>
            </a:pPr>
            <a:endParaRPr lang="en-US" sz="1800" dirty="0" smtClean="0"/>
          </a:p>
          <a:p>
            <a:pPr marL="630936" lvl="2" indent="0">
              <a:buNone/>
            </a:pPr>
            <a:endParaRPr lang="en-US" sz="1800" dirty="0" smtClean="0"/>
          </a:p>
          <a:p>
            <a:endParaRPr lang="en-US" dirty="0" smtClean="0"/>
          </a:p>
          <a:p>
            <a:endParaRPr lang="en-US" dirty="0"/>
          </a:p>
        </p:txBody>
      </p:sp>
      <p:sp>
        <p:nvSpPr>
          <p:cNvPr id="3" name="Title 2"/>
          <p:cNvSpPr>
            <a:spLocks noGrp="1"/>
          </p:cNvSpPr>
          <p:nvPr>
            <p:ph type="title"/>
          </p:nvPr>
        </p:nvSpPr>
        <p:spPr>
          <a:xfrm>
            <a:off x="457200" y="228600"/>
            <a:ext cx="8229600" cy="9445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smtClean="0"/>
              <a:t>Category 3 – Operations/Infrastructure Strategy:</a:t>
            </a:r>
            <a:endParaRPr lang="en-US" sz="2800" dirty="0"/>
          </a:p>
        </p:txBody>
      </p:sp>
      <p:sp>
        <p:nvSpPr>
          <p:cNvPr id="4" name="Rounded Rectangle 3"/>
          <p:cNvSpPr/>
          <p:nvPr/>
        </p:nvSpPr>
        <p:spPr>
          <a:xfrm>
            <a:off x="685800" y="1295400"/>
            <a:ext cx="7772400" cy="1219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Category 3 Goals:  Develop a roadway improvement schedule, continue to invest in water/wastewater infrastructure &amp; services, purchase new equipment </a:t>
            </a:r>
            <a:endParaRPr lang="en-US"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93192" lvl="1" indent="0">
              <a:buNone/>
            </a:pPr>
            <a:r>
              <a:rPr lang="en-US" sz="2000" dirty="0"/>
              <a:t>2.) Water/Wastewater Maintenance &amp; Improvements</a:t>
            </a:r>
          </a:p>
          <a:p>
            <a:pPr lvl="2">
              <a:buFont typeface="Wingdings" panose="05000000000000000000" pitchFamily="2" charset="2"/>
              <a:buChar char="v"/>
            </a:pPr>
            <a:r>
              <a:rPr lang="en-US" sz="1900" dirty="0"/>
              <a:t>Town completed phase three &amp; four of Gardendale Project adding public water &amp; sewer lines to residents on Poplar &amp; Spruce Street; Bid for project was $</a:t>
            </a:r>
            <a:r>
              <a:rPr lang="en-US" sz="1900" dirty="0" smtClean="0"/>
              <a:t>604,282.85 and we received $300,000 in grant funds from IRRRB</a:t>
            </a:r>
            <a:endParaRPr lang="en-US" sz="1900" dirty="0"/>
          </a:p>
          <a:p>
            <a:pPr lvl="2">
              <a:buFont typeface="Wingdings" panose="05000000000000000000" pitchFamily="2" charset="2"/>
              <a:buChar char="v"/>
            </a:pPr>
            <a:r>
              <a:rPr lang="en-US" sz="1900" dirty="0" smtClean="0"/>
              <a:t>Final </a:t>
            </a:r>
            <a:r>
              <a:rPr lang="en-US" sz="1900" dirty="0"/>
              <a:t>phase planned for Summer 2016 which would repair water line on Hwy 110 and add infrastructure to resident’s on Third Street West; Project also includes final grading and bituminous on four streets; Grant funding has been applied for and notification should take place in May </a:t>
            </a:r>
            <a:r>
              <a:rPr lang="en-US" sz="1900" dirty="0" smtClean="0"/>
              <a:t>2016; </a:t>
            </a:r>
          </a:p>
          <a:p>
            <a:pPr lvl="2">
              <a:buFont typeface="Wingdings" panose="05000000000000000000" pitchFamily="2" charset="2"/>
              <a:buChar char="v"/>
            </a:pPr>
            <a:r>
              <a:rPr lang="en-US" sz="1900" dirty="0" smtClean="0"/>
              <a:t>The </a:t>
            </a:r>
            <a:r>
              <a:rPr lang="en-US" sz="1900" dirty="0"/>
              <a:t>Town has been meeting with the City of Biwabik, City of Aurora, and City of Hoyt Lakes to create an East Mesabi Joint Water System</a:t>
            </a:r>
          </a:p>
          <a:p>
            <a:pPr lvl="3"/>
            <a:r>
              <a:rPr lang="en-US" sz="1700" dirty="0"/>
              <a:t>A $4.0 million request for State funding is pending </a:t>
            </a:r>
          </a:p>
          <a:p>
            <a:pPr lvl="3"/>
            <a:r>
              <a:rPr lang="en-US" sz="1700" dirty="0"/>
              <a:t>If successful, this request will allow the entities to purchase the property, prepare concept plans and design a new water treatment and distribution system for all four communities </a:t>
            </a:r>
            <a:endParaRPr lang="en-US" sz="1700" dirty="0" smtClean="0"/>
          </a:p>
          <a:p>
            <a:pPr lvl="2">
              <a:buFont typeface="Wingdings" panose="05000000000000000000" pitchFamily="2" charset="2"/>
              <a:buChar char="v"/>
            </a:pPr>
            <a:r>
              <a:rPr lang="en-US" sz="1900" dirty="0"/>
              <a:t>The Town needs to continue to invest in property &amp; infrastructure</a:t>
            </a:r>
          </a:p>
          <a:p>
            <a:pPr lvl="3"/>
            <a:r>
              <a:rPr lang="en-US" sz="1700" dirty="0"/>
              <a:t>Would like to purchase property adjacent to gravel pit on </a:t>
            </a:r>
            <a:r>
              <a:rPr lang="en-US" sz="1700" dirty="0" err="1"/>
              <a:t>Stepetz</a:t>
            </a:r>
            <a:r>
              <a:rPr lang="en-US" sz="1700" dirty="0"/>
              <a:t> Road owned by Potlatch; until then the Town will receive a permanent easement since former lease expired;</a:t>
            </a:r>
          </a:p>
          <a:p>
            <a:pPr lvl="2"/>
            <a:endParaRPr lang="en-US" dirty="0"/>
          </a:p>
          <a:p>
            <a:pPr lvl="2"/>
            <a:endParaRPr lang="en-US" dirty="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a:t>Category 3 – Operations/Infrastructure </a:t>
            </a:r>
            <a:r>
              <a:rPr lang="en-US" sz="2400" dirty="0" smtClean="0"/>
              <a:t>Strategy Continued:</a:t>
            </a:r>
            <a:endParaRPr lang="en-US" sz="2400" dirty="0"/>
          </a:p>
        </p:txBody>
      </p:sp>
    </p:spTree>
    <p:extLst>
      <p:ext uri="{BB962C8B-B14F-4D97-AF65-F5344CB8AC3E}">
        <p14:creationId xmlns:p14="http://schemas.microsoft.com/office/powerpoint/2010/main" val="357369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109728" indent="0">
              <a:buNone/>
            </a:pPr>
            <a:r>
              <a:rPr lang="en-US" sz="2400" dirty="0" smtClean="0"/>
              <a:t>3.) </a:t>
            </a:r>
            <a:r>
              <a:rPr lang="en-US" sz="2200" dirty="0" smtClean="0"/>
              <a:t>Equipment Maintenance &amp; Replacement</a:t>
            </a:r>
          </a:p>
          <a:p>
            <a:pPr lvl="1">
              <a:buFont typeface="Wingdings" pitchFamily="2" charset="2"/>
              <a:buChar char="v"/>
            </a:pPr>
            <a:r>
              <a:rPr lang="en-US" sz="2200" dirty="0" smtClean="0"/>
              <a:t>A new CAT Excavator was purchased at a cost of $119,697 including warranty &amp; financing</a:t>
            </a:r>
          </a:p>
          <a:p>
            <a:pPr lvl="1">
              <a:buFont typeface="Wingdings" pitchFamily="2" charset="2"/>
              <a:buChar char="v"/>
            </a:pPr>
            <a:r>
              <a:rPr lang="en-US" sz="2200" dirty="0" smtClean="0"/>
              <a:t>Parts and equipment repairs are costly</a:t>
            </a:r>
          </a:p>
          <a:p>
            <a:pPr lvl="1">
              <a:buFont typeface="Wingdings" pitchFamily="2" charset="2"/>
              <a:buChar char="v"/>
            </a:pPr>
            <a:r>
              <a:rPr lang="en-US" sz="2200" dirty="0" smtClean="0"/>
              <a:t> 2015 equipment repair costs $22,289 (not including normal maintenance &amp; operating supplies); This is a 45% reduction compared to 2014</a:t>
            </a:r>
          </a:p>
          <a:p>
            <a:pPr lvl="1">
              <a:buFont typeface="Wingdings" pitchFamily="2" charset="2"/>
              <a:buChar char="v"/>
            </a:pPr>
            <a:r>
              <a:rPr lang="en-US" sz="2200" dirty="0" smtClean="0"/>
              <a:t>Our equipment is showing wear &amp; tear due to age – (see following list of inventory for road and bridge equipment)  </a:t>
            </a:r>
          </a:p>
          <a:p>
            <a:pPr lvl="1">
              <a:buFont typeface="Wingdings" pitchFamily="2" charset="2"/>
              <a:buChar char="v"/>
            </a:pPr>
            <a:r>
              <a:rPr lang="en-US" sz="2200" dirty="0" smtClean="0"/>
              <a:t>Hope to purchase a new Tandem Truck in 2016</a:t>
            </a:r>
          </a:p>
          <a:p>
            <a:pPr lvl="1">
              <a:buFont typeface="Wingdings" pitchFamily="2" charset="2"/>
              <a:buChar char="v"/>
            </a:pPr>
            <a:r>
              <a:rPr lang="en-US" sz="2200" dirty="0" smtClean="0"/>
              <a:t>Purchased new communication radios for all equipment costing $22,000 to be in compliance with FCC (broadband to narrowband);  Cost included new cable and tower</a:t>
            </a:r>
          </a:p>
          <a:p>
            <a:pPr marL="393192" lvl="1" indent="0">
              <a:buNone/>
            </a:pPr>
            <a:endParaRPr lang="en-US" sz="2400" dirty="0" smtClean="0"/>
          </a:p>
          <a:p>
            <a:pPr lvl="1">
              <a:buFont typeface="Wingdings" pitchFamily="2" charset="2"/>
              <a:buChar char="v"/>
            </a:pPr>
            <a:endParaRPr lang="en-US" sz="2400" dirty="0" smtClean="0"/>
          </a:p>
          <a:p>
            <a:pPr marL="630936" lvl="2" indent="0">
              <a:buNone/>
            </a:pPr>
            <a:endParaRPr lang="en-US" sz="2200" dirty="0"/>
          </a:p>
        </p:txBody>
      </p:sp>
      <p:sp>
        <p:nvSpPr>
          <p:cNvPr id="3" name="Title 2"/>
          <p:cNvSpPr>
            <a:spLocks noGrp="1"/>
          </p:cNvSpPr>
          <p:nvPr>
            <p:ph type="title"/>
          </p:nvPr>
        </p:nvSpPr>
        <p:spPr>
          <a:xfrm>
            <a:off x="457200" y="274638"/>
            <a:ext cx="8229600" cy="6397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3 - Operations/Infrastructure continued:</a:t>
            </a:r>
            <a:endParaRPr lang="en-US" sz="2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2">
            <a:normAutofit fontScale="62500" lnSpcReduction="20000"/>
          </a:bodyPr>
          <a:lstStyle/>
          <a:p>
            <a:r>
              <a:rPr lang="en-US" dirty="0" smtClean="0"/>
              <a:t>2015 CAT Hydraulic 308E2 Excavator</a:t>
            </a:r>
          </a:p>
          <a:p>
            <a:r>
              <a:rPr lang="en-US" dirty="0" smtClean="0"/>
              <a:t>2015 Ford F-250 Lift Truck</a:t>
            </a:r>
          </a:p>
          <a:p>
            <a:r>
              <a:rPr lang="en-US" dirty="0" smtClean="0"/>
              <a:t>2014 </a:t>
            </a:r>
            <a:r>
              <a:rPr lang="en-US" dirty="0"/>
              <a:t>John Deere 670G Motor Grader</a:t>
            </a:r>
          </a:p>
          <a:p>
            <a:r>
              <a:rPr lang="en-US" dirty="0"/>
              <a:t>2012 Volvo Wheel Loader</a:t>
            </a:r>
          </a:p>
          <a:p>
            <a:r>
              <a:rPr lang="en-US" dirty="0" smtClean="0"/>
              <a:t>2010 </a:t>
            </a:r>
            <a:r>
              <a:rPr lang="en-US" dirty="0"/>
              <a:t>Mack </a:t>
            </a:r>
            <a:r>
              <a:rPr lang="en-US" dirty="0" smtClean="0"/>
              <a:t>Truck-Tractor</a:t>
            </a:r>
            <a:endParaRPr lang="en-US" dirty="0"/>
          </a:p>
          <a:p>
            <a:r>
              <a:rPr lang="en-US" dirty="0" smtClean="0"/>
              <a:t>1999 </a:t>
            </a:r>
            <a:r>
              <a:rPr lang="en-US" dirty="0"/>
              <a:t>International Tandem 6 x 4</a:t>
            </a:r>
          </a:p>
          <a:p>
            <a:r>
              <a:rPr lang="en-US" dirty="0" smtClean="0"/>
              <a:t>1997 </a:t>
            </a:r>
            <a:r>
              <a:rPr lang="en-US" dirty="0"/>
              <a:t>International Tandem	</a:t>
            </a:r>
          </a:p>
          <a:p>
            <a:r>
              <a:rPr lang="en-US" dirty="0" smtClean="0"/>
              <a:t>1993 </a:t>
            </a:r>
            <a:r>
              <a:rPr lang="en-US" dirty="0"/>
              <a:t>International Tandem - LOWBOY</a:t>
            </a:r>
          </a:p>
          <a:p>
            <a:r>
              <a:rPr lang="en-US" dirty="0" smtClean="0"/>
              <a:t>1982 </a:t>
            </a:r>
            <a:r>
              <a:rPr lang="en-US" dirty="0"/>
              <a:t>International Diesel Tandem  </a:t>
            </a:r>
          </a:p>
          <a:p>
            <a:r>
              <a:rPr lang="en-US" dirty="0" smtClean="0"/>
              <a:t>2001 </a:t>
            </a:r>
            <a:r>
              <a:rPr lang="en-US" dirty="0" err="1"/>
              <a:t>Dynaweld</a:t>
            </a:r>
            <a:r>
              <a:rPr lang="en-US" dirty="0"/>
              <a:t> 35 Lowboy Trailer </a:t>
            </a:r>
            <a:endParaRPr lang="en-US" dirty="0" smtClean="0"/>
          </a:p>
          <a:p>
            <a:r>
              <a:rPr lang="en-US" dirty="0" smtClean="0"/>
              <a:t>1999 </a:t>
            </a:r>
            <a:r>
              <a:rPr lang="en-US" dirty="0" err="1"/>
              <a:t>Ranco</a:t>
            </a:r>
            <a:r>
              <a:rPr lang="en-US" dirty="0"/>
              <a:t> Tri-Axle Belly </a:t>
            </a:r>
            <a:r>
              <a:rPr lang="en-US" dirty="0" smtClean="0"/>
              <a:t>Dump Trailer</a:t>
            </a:r>
          </a:p>
          <a:p>
            <a:endParaRPr lang="en-US" dirty="0"/>
          </a:p>
          <a:p>
            <a:endParaRPr lang="en-US" dirty="0" smtClean="0"/>
          </a:p>
          <a:p>
            <a:pPr marL="109728" indent="0">
              <a:buNone/>
            </a:pPr>
            <a:endParaRPr lang="en-US" dirty="0"/>
          </a:p>
          <a:p>
            <a:r>
              <a:rPr lang="en-US" dirty="0" err="1" smtClean="0"/>
              <a:t>Stepp</a:t>
            </a:r>
            <a:r>
              <a:rPr lang="en-US" dirty="0" smtClean="0"/>
              <a:t> </a:t>
            </a:r>
            <a:r>
              <a:rPr lang="en-US" dirty="0"/>
              <a:t>SPH-2.0 Pre-Mix Heater W/tandem axle</a:t>
            </a:r>
          </a:p>
          <a:p>
            <a:r>
              <a:rPr lang="en-US" dirty="0" smtClean="0"/>
              <a:t>2009 </a:t>
            </a:r>
            <a:r>
              <a:rPr lang="en-US" dirty="0"/>
              <a:t>Ford F-350 1 Ton Pickup</a:t>
            </a:r>
          </a:p>
          <a:p>
            <a:r>
              <a:rPr lang="en-US" dirty="0" smtClean="0"/>
              <a:t>2006 </a:t>
            </a:r>
            <a:r>
              <a:rPr lang="en-US" dirty="0"/>
              <a:t>Ford F-250 Regular Cab 4 x 4 w/plow</a:t>
            </a:r>
          </a:p>
          <a:p>
            <a:r>
              <a:rPr lang="en-US" dirty="0" smtClean="0"/>
              <a:t>1999 </a:t>
            </a:r>
            <a:r>
              <a:rPr lang="en-US" dirty="0"/>
              <a:t>Ford F-250 Pickup                    </a:t>
            </a:r>
          </a:p>
          <a:p>
            <a:r>
              <a:rPr lang="en-US" dirty="0" smtClean="0"/>
              <a:t>2 </a:t>
            </a:r>
            <a:r>
              <a:rPr lang="en-US" dirty="0"/>
              <a:t>– Single Axle Trailers</a:t>
            </a:r>
          </a:p>
          <a:p>
            <a:r>
              <a:rPr lang="en-US" dirty="0" smtClean="0"/>
              <a:t>1 </a:t>
            </a:r>
            <a:r>
              <a:rPr lang="en-US" dirty="0"/>
              <a:t>– 18’ Equipment Trailer</a:t>
            </a:r>
          </a:p>
          <a:p>
            <a:r>
              <a:rPr lang="en-US" dirty="0" smtClean="0"/>
              <a:t>2002 </a:t>
            </a:r>
            <a:r>
              <a:rPr lang="en-US" dirty="0"/>
              <a:t>John Deere Tractor Mower</a:t>
            </a:r>
          </a:p>
          <a:p>
            <a:r>
              <a:rPr lang="en-US" dirty="0" smtClean="0"/>
              <a:t>1994 </a:t>
            </a:r>
            <a:r>
              <a:rPr lang="en-US" dirty="0"/>
              <a:t>Case </a:t>
            </a:r>
            <a:r>
              <a:rPr lang="en-US" dirty="0" smtClean="0"/>
              <a:t>9030 </a:t>
            </a:r>
            <a:r>
              <a:rPr lang="en-US" dirty="0"/>
              <a:t>Excavator</a:t>
            </a:r>
          </a:p>
          <a:p>
            <a:r>
              <a:rPr lang="en-US" dirty="0" smtClean="0"/>
              <a:t>1989 </a:t>
            </a:r>
            <a:r>
              <a:rPr lang="en-US" dirty="0"/>
              <a:t>Case 580K Backhoe</a:t>
            </a:r>
          </a:p>
          <a:p>
            <a:r>
              <a:rPr lang="en-US" dirty="0" smtClean="0"/>
              <a:t>1986 John Deere Grader</a:t>
            </a:r>
          </a:p>
          <a:p>
            <a:endParaRPr lang="en-US" dirty="0"/>
          </a:p>
          <a:p>
            <a:endParaRPr lang="en-US" dirty="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Road &amp; Bridge List of Equipment:</a:t>
            </a:r>
            <a:endParaRPr lang="en-US" dirty="0"/>
          </a:p>
        </p:txBody>
      </p:sp>
    </p:spTree>
    <p:extLst>
      <p:ext uri="{BB962C8B-B14F-4D97-AF65-F5344CB8AC3E}">
        <p14:creationId xmlns:p14="http://schemas.microsoft.com/office/powerpoint/2010/main" val="18791068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sz="2900" dirty="0" smtClean="0"/>
              <a:t>Land Discussions – Easements, </a:t>
            </a:r>
            <a:r>
              <a:rPr lang="en-US" sz="2900" dirty="0" err="1" smtClean="0"/>
              <a:t>Cartways</a:t>
            </a:r>
            <a:r>
              <a:rPr lang="en-US" sz="2900" dirty="0" smtClean="0"/>
              <a:t>, Right-of-Ways, Zoning, Variance Requests etc.</a:t>
            </a:r>
          </a:p>
          <a:p>
            <a:r>
              <a:rPr lang="en-US" sz="2900" dirty="0" smtClean="0"/>
              <a:t>Project Discussions:  Water/Wastewater Infrastructure, Road Maintenance, Grant Opportunities</a:t>
            </a:r>
          </a:p>
          <a:p>
            <a:r>
              <a:rPr lang="en-US" sz="2900" dirty="0" smtClean="0"/>
              <a:t>Equipment Upgrades </a:t>
            </a:r>
          </a:p>
          <a:p>
            <a:r>
              <a:rPr lang="en-US" sz="2900" dirty="0" smtClean="0"/>
              <a:t>Agreement Renewals (with area Fire Department’s, St. Louis County, MN Power, Potlatch, East Range Sportsmen’s Club etc.)</a:t>
            </a:r>
          </a:p>
          <a:p>
            <a:r>
              <a:rPr lang="en-US" sz="2900" dirty="0" smtClean="0"/>
              <a:t>Building Upgrades (minor appliances, roof repairs, damage repairs, etc.)</a:t>
            </a:r>
          </a:p>
          <a:p>
            <a:r>
              <a:rPr lang="en-US" sz="2900" dirty="0" smtClean="0"/>
              <a:t>Policy Review &amp; Implementation</a:t>
            </a:r>
          </a:p>
          <a:p>
            <a:r>
              <a:rPr lang="en-US" sz="2900" dirty="0" smtClean="0"/>
              <a:t>Resolution Review &amp; Approval</a:t>
            </a:r>
          </a:p>
          <a:p>
            <a:r>
              <a:rPr lang="en-US" sz="2900" dirty="0" smtClean="0"/>
              <a:t>The Board meets monthly the first Thursday of each month at 5:00 p.m. in the City/Town Government Center Conference Room.  All citizens are encouraged to attend!</a:t>
            </a:r>
          </a:p>
          <a:p>
            <a:pPr lvl="8"/>
            <a:r>
              <a:rPr lang="en-US" sz="2900" dirty="0" smtClean="0">
                <a:solidFill>
                  <a:srgbClr val="FF0000"/>
                </a:solidFill>
              </a:rPr>
              <a:t>Now on to Financial Discussion</a:t>
            </a:r>
          </a:p>
          <a:p>
            <a:pPr marL="109728" indent="0">
              <a:buNone/>
            </a:pPr>
            <a:endParaRPr lang="en-US" dirty="0"/>
          </a:p>
        </p:txBody>
      </p:sp>
      <p:sp>
        <p:nvSpPr>
          <p:cNvPr id="3" name="Title 2"/>
          <p:cNvSpPr>
            <a:spLocks noGrp="1"/>
          </p:cNvSpPr>
          <p:nvPr>
            <p:ph type="title"/>
          </p:nvPr>
        </p:nvSpPr>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Most Common Meeting Topics in 2015 – What do our meetings focus around? </a:t>
            </a:r>
            <a:endParaRPr lang="en-US" sz="2800" dirty="0"/>
          </a:p>
        </p:txBody>
      </p:sp>
    </p:spTree>
    <p:extLst>
      <p:ext uri="{BB962C8B-B14F-4D97-AF65-F5344CB8AC3E}">
        <p14:creationId xmlns:p14="http://schemas.microsoft.com/office/powerpoint/2010/main" val="4249452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sz="2400" dirty="0" smtClean="0"/>
          </a:p>
          <a:p>
            <a:pPr marL="109728" indent="0">
              <a:buNone/>
            </a:pPr>
            <a:endParaRPr lang="en-US" sz="2400" dirty="0"/>
          </a:p>
          <a:p>
            <a:pPr marL="109728" indent="0">
              <a:buNone/>
            </a:pPr>
            <a:endParaRPr lang="en-US" sz="2400" dirty="0" smtClean="0"/>
          </a:p>
          <a:p>
            <a:pPr marL="109728" indent="0">
              <a:buNone/>
            </a:pPr>
            <a:endParaRPr lang="en-US" sz="2000" dirty="0" smtClean="0"/>
          </a:p>
          <a:p>
            <a:pPr marL="393192" lvl="1" indent="0">
              <a:buNone/>
            </a:pPr>
            <a:endParaRPr lang="en-US" dirty="0" smtClean="0"/>
          </a:p>
          <a:p>
            <a:pPr lvl="1"/>
            <a:endParaRPr lang="en-US" dirty="0" smtClean="0"/>
          </a:p>
          <a:p>
            <a:endParaRPr lang="en-US" dirty="0"/>
          </a:p>
        </p:txBody>
      </p:sp>
      <p:sp>
        <p:nvSpPr>
          <p:cNvPr id="3" name="Title 2"/>
          <p:cNvSpPr>
            <a:spLocks noGrp="1"/>
          </p:cNvSpPr>
          <p:nvPr>
            <p:ph type="title"/>
          </p:nvPr>
        </p:nvSpPr>
        <p:spPr>
          <a:xfrm>
            <a:off x="457200" y="274638"/>
            <a:ext cx="8229600" cy="715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4-Fiscal Sustainability Strategy</a:t>
            </a:r>
            <a:endParaRPr lang="en-US" sz="2800" dirty="0"/>
          </a:p>
        </p:txBody>
      </p:sp>
      <p:sp>
        <p:nvSpPr>
          <p:cNvPr id="5" name="Rounded Rectangle 4"/>
          <p:cNvSpPr/>
          <p:nvPr/>
        </p:nvSpPr>
        <p:spPr>
          <a:xfrm>
            <a:off x="762000" y="1143000"/>
            <a:ext cx="7620000" cy="1600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smtClean="0"/>
              <a:t>Category 4 Goals: Maintain the unreserved portion of the fund balance at 50%, increase investments, and ensure adequate reserve is maintained for unforeseen rise in operating expenses &amp; attrition of employees.</a:t>
            </a:r>
          </a:p>
          <a:p>
            <a:pPr algn="ctr"/>
            <a:r>
              <a:rPr lang="en-US" sz="1400" dirty="0" smtClean="0"/>
              <a:t>General Fund includes: City/Town Government Center, Elections, Loon Lake Community Center, Fire Department, Recreation; Road &amp; Bridge Fund includes Cemetery, Buildings &amp; Grounds, Highways &amp; Roads, Refuse Collection; Debt Fund includes Equipment Purchases and General Obligation Bond Payments for Projects</a:t>
            </a:r>
            <a:endParaRPr lang="en-US" sz="1400" dirty="0"/>
          </a:p>
        </p:txBody>
      </p:sp>
      <p:graphicFrame>
        <p:nvGraphicFramePr>
          <p:cNvPr id="6" name="Content Placeholder 6"/>
          <p:cNvGraphicFramePr>
            <a:graphicFrameLocks/>
          </p:cNvGraphicFramePr>
          <p:nvPr>
            <p:extLst>
              <p:ext uri="{D42A27DB-BD31-4B8C-83A1-F6EECF244321}">
                <p14:modId xmlns:p14="http://schemas.microsoft.com/office/powerpoint/2010/main" val="1132769006"/>
              </p:ext>
            </p:extLst>
          </p:nvPr>
        </p:nvGraphicFramePr>
        <p:xfrm>
          <a:off x="486508" y="3048000"/>
          <a:ext cx="8229600" cy="40687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endParaRPr lang="en-US" dirty="0" smtClean="0"/>
          </a:p>
          <a:p>
            <a:endParaRPr lang="en-US" dirty="0" smtClean="0"/>
          </a:p>
          <a:p>
            <a:pPr marL="109728" indent="0">
              <a:buNone/>
            </a:pPr>
            <a:endParaRPr lang="en-US" dirty="0" smtClean="0"/>
          </a:p>
          <a:p>
            <a:endParaRPr lang="en-US" dirty="0" smtClean="0"/>
          </a:p>
        </p:txBody>
      </p:sp>
      <p:graphicFrame>
        <p:nvGraphicFramePr>
          <p:cNvPr id="4" name="Chart 3"/>
          <p:cNvGraphicFramePr/>
          <p:nvPr>
            <p:extLst>
              <p:ext uri="{D42A27DB-BD31-4B8C-83A1-F6EECF244321}">
                <p14:modId xmlns:p14="http://schemas.microsoft.com/office/powerpoint/2010/main" val="564055671"/>
              </p:ext>
            </p:extLst>
          </p:nvPr>
        </p:nvGraphicFramePr>
        <p:xfrm>
          <a:off x="838200" y="457200"/>
          <a:ext cx="7620000" cy="555009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386380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266481410"/>
              </p:ext>
            </p:extLst>
          </p:nvPr>
        </p:nvGraphicFramePr>
        <p:xfrm>
          <a:off x="457200" y="457200"/>
          <a:ext cx="8229600" cy="5486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921500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333752347"/>
              </p:ext>
            </p:extLst>
          </p:nvPr>
        </p:nvGraphicFramePr>
        <p:xfrm>
          <a:off x="1051560" y="1524000"/>
          <a:ext cx="7040880" cy="5173121"/>
        </p:xfrm>
        <a:graphic>
          <a:graphicData uri="http://schemas.openxmlformats.org/drawingml/2006/table">
            <a:tbl>
              <a:tblPr>
                <a:tableStyleId>{5C22544A-7EE6-4342-B048-85BDC9FD1C3A}</a:tableStyleId>
              </a:tblPr>
              <a:tblGrid>
                <a:gridCol w="1751878"/>
                <a:gridCol w="1071148"/>
                <a:gridCol w="1258548"/>
                <a:gridCol w="1474676"/>
                <a:gridCol w="1484630"/>
              </a:tblGrid>
              <a:tr h="384885">
                <a:tc>
                  <a:txBody>
                    <a:bodyPr/>
                    <a:lstStyle/>
                    <a:p>
                      <a:pPr algn="ctr" fontAlgn="b"/>
                      <a:r>
                        <a:rPr lang="en-US" sz="1400" u="none" strike="noStrike" dirty="0">
                          <a:effectLst/>
                        </a:rPr>
                        <a:t>ALL FUNDS</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smtClean="0">
                          <a:effectLst/>
                        </a:rPr>
                        <a:t>BEGINNING </a:t>
                      </a:r>
                      <a:r>
                        <a:rPr lang="en-US" sz="1400" u="none" strike="noStrike" dirty="0">
                          <a:effectLst/>
                        </a:rPr>
                        <a:t>BALANCE</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RECEIVED</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dirty="0">
                          <a:effectLst/>
                        </a:rPr>
                        <a:t>TOTAL SPENT</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u="none" strike="noStrike">
                          <a:effectLst/>
                        </a:rPr>
                        <a:t>ENDING BALANCE</a:t>
                      </a:r>
                      <a:endParaRPr lang="en-US" sz="1400" b="1" i="0" u="none" strike="noStrike">
                        <a:solidFill>
                          <a:srgbClr val="000000"/>
                        </a:solidFill>
                        <a:effectLst/>
                        <a:latin typeface="Calibri" panose="020F0502020204030204" pitchFamily="34" charset="0"/>
                      </a:endParaRPr>
                    </a:p>
                  </a:txBody>
                  <a:tcPr marL="9525" marR="9525" marT="9525" marB="0" anchor="b"/>
                </a:tc>
              </a:tr>
              <a:tr h="297701">
                <a:tc>
                  <a:txBody>
                    <a:bodyPr/>
                    <a:lstStyle/>
                    <a:p>
                      <a:pPr algn="l" fontAlgn="b"/>
                      <a:r>
                        <a:rPr lang="en-US" sz="1400" u="none" strike="noStrike">
                          <a:effectLst/>
                        </a:rPr>
                        <a:t>JANUARY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$908,629.44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$50,400.08</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$282,478.20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$676,551.32</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FEBRUARY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$676,551.32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$181,517.63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$95,812.20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$762,256.75</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MARCH</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$762,256.75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$272,303.65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$142,191.70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$892,368.70</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APRIL</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$892,368.70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$8,222.45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$170,342.30</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$730,248.85</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MAY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$730,248.85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$26,758.36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$128,542.66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$628,464.55</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JUNE</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$628,464.55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$25,292.07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$119,668.65</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$534,087.97</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JULY</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$534,087.97</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$572,288.42</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$110,518.23</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$995,858.16</a:t>
                      </a:r>
                      <a:endParaRPr lang="en-US" sz="1400" b="0" i="0" u="none" strike="noStrike" dirty="0">
                        <a:solidFill>
                          <a:srgbClr val="000000"/>
                        </a:solidFill>
                        <a:effectLst/>
                        <a:latin typeface="Calibri" panose="020F0502020204030204" pitchFamily="34" charset="0"/>
                      </a:endParaRPr>
                    </a:p>
                  </a:txBody>
                  <a:tcPr marL="9525" marR="9525" marT="9525" marB="0" anchor="b"/>
                </a:tc>
              </a:tr>
              <a:tr h="384885">
                <a:tc>
                  <a:txBody>
                    <a:bodyPr/>
                    <a:lstStyle/>
                    <a:p>
                      <a:pPr algn="l" fontAlgn="b"/>
                      <a:r>
                        <a:rPr lang="en-US" sz="1400" u="none" strike="noStrike">
                          <a:effectLst/>
                        </a:rPr>
                        <a:t>AUGUST</a:t>
                      </a:r>
                      <a:endParaRPr lang="en-US" sz="14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$995,858.16</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$582,098.39</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$192,528.14</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$1,385,428.41</a:t>
                      </a:r>
                      <a:endParaRPr lang="en-US" sz="1400" b="0" i="0" u="none" strike="noStrike" dirty="0">
                        <a:solidFill>
                          <a:srgbClr val="000000"/>
                        </a:solidFill>
                        <a:effectLst/>
                        <a:latin typeface="Calibri" panose="020F050202020403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SEPTEMBER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rPr>
                        <a:t>$1,385,428.41</a:t>
                      </a:r>
                      <a:endParaRPr lang="en-US" sz="14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$275,240.61</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$346,835.75</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$1,313,833.27</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OCTOBER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$1,313,833.27</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$211,049.10</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$513,904.48</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$1,010,977.89</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NOVEMBER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$1,010,977.89</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$12,193.38</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$191,934.05</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$831,237.22</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r h="212644">
                <a:tc>
                  <a:txBody>
                    <a:bodyPr/>
                    <a:lstStyle/>
                    <a:p>
                      <a:pPr algn="l" fontAlgn="b"/>
                      <a:endParaRPr lang="en-US" sz="1400" u="none" strike="noStrike" dirty="0" smtClean="0">
                        <a:effectLst/>
                      </a:endParaRPr>
                    </a:p>
                    <a:p>
                      <a:pPr algn="l" fontAlgn="b"/>
                      <a:r>
                        <a:rPr lang="en-US" sz="1400" u="none" strike="noStrike" dirty="0" smtClean="0">
                          <a:effectLst/>
                        </a:rPr>
                        <a:t>DECEMBER</a:t>
                      </a:r>
                      <a:endParaRPr lang="en-US" sz="14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$831,237.22</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$1,056,678.49</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$549,964.60</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c>
                  <a:txBody>
                    <a:bodyPr/>
                    <a:lstStyle/>
                    <a:p>
                      <a:pPr algn="ctr" fontAlgn="b"/>
                      <a:r>
                        <a:rPr lang="en-US" sz="1400" b="0" i="0" u="none" strike="noStrike" dirty="0" smtClean="0">
                          <a:solidFill>
                            <a:srgbClr val="000000"/>
                          </a:solidFill>
                          <a:effectLst/>
                          <a:latin typeface="Calibri" panose="020F0502020204030204" pitchFamily="34" charset="0"/>
                          <a:cs typeface="Lucida Sans Unicode" panose="020B0602030504020204" pitchFamily="34" charset="0"/>
                        </a:rPr>
                        <a:t>$1,337,951.11</a:t>
                      </a:r>
                      <a:endParaRPr lang="en-US" sz="1400" b="0" i="0" u="none" strike="noStrike" dirty="0">
                        <a:solidFill>
                          <a:srgbClr val="000000"/>
                        </a:solidFill>
                        <a:effectLst/>
                        <a:latin typeface="Calibri" panose="020F0502020204030204" pitchFamily="34" charset="0"/>
                        <a:cs typeface="Lucida Sans Unicode" panose="020B0602030504020204" pitchFamily="34" charset="0"/>
                      </a:endParaRPr>
                    </a:p>
                  </a:txBody>
                  <a:tcPr marL="9525" marR="9525" marT="9525" marB="0" anchor="b"/>
                </a:tc>
              </a:tr>
            </a:tbl>
          </a:graphicData>
        </a:graphic>
      </p:graphicFrame>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4-Fiscal Sustainability 2015 – Monthly Beginning Balance to Ending Balance</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0"/>
            <a:ext cx="8229600" cy="4648200"/>
          </a:xfrm>
        </p:spPr>
        <p:txBody>
          <a:bodyPr>
            <a:normAutofit/>
          </a:bodyPr>
          <a:lstStyle/>
          <a:p>
            <a:r>
              <a:rPr lang="en-US" sz="2000" b="1" u="sng" dirty="0" smtClean="0"/>
              <a:t>Category 1</a:t>
            </a:r>
            <a:r>
              <a:rPr lang="en-US" sz="2000" b="1" dirty="0" smtClean="0"/>
              <a:t> – Facilities Management Strategy </a:t>
            </a:r>
            <a:r>
              <a:rPr lang="en-US" sz="2000" dirty="0" smtClean="0"/>
              <a:t>(maintenance, upgrades, long-range use of all assets and identify liabilities at each entity</a:t>
            </a:r>
          </a:p>
          <a:p>
            <a:endParaRPr lang="en-US" sz="2000" dirty="0"/>
          </a:p>
          <a:p>
            <a:endParaRPr lang="en-US" sz="2000" dirty="0" smtClean="0"/>
          </a:p>
          <a:p>
            <a:endParaRPr lang="en-US" sz="2000" dirty="0"/>
          </a:p>
          <a:p>
            <a:pPr marL="109728" indent="0">
              <a:buNone/>
            </a:pPr>
            <a:endParaRPr lang="en-US" sz="2000" dirty="0"/>
          </a:p>
          <a:p>
            <a:pPr marL="109728" indent="0">
              <a:buNone/>
            </a:pPr>
            <a:r>
              <a:rPr lang="en-US" sz="2200" dirty="0" smtClean="0"/>
              <a:t>1.) </a:t>
            </a:r>
            <a:r>
              <a:rPr lang="en-US" sz="2000" dirty="0" smtClean="0"/>
              <a:t>Aurora Shop (Green Monster) was purchased by </a:t>
            </a:r>
            <a:r>
              <a:rPr lang="en-US" sz="2000" dirty="0" err="1" smtClean="0"/>
              <a:t>Amptek</a:t>
            </a:r>
            <a:r>
              <a:rPr lang="en-US" sz="2000" dirty="0" smtClean="0"/>
              <a:t>, Inc. 09/1/15.  The plan is to build a new storage building at the Palo Garage site with the $82,000 remaining proceeds from the sale.  A variance has been applied for with St. Louis County to locate the 50’ wide by 96’ long building on the left side of the salt dome.  </a:t>
            </a:r>
            <a:endParaRPr lang="en-US" dirty="0" smtClean="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3600" u="sng" dirty="0" smtClean="0"/>
              <a:t>Review of Town’s 2016 Outcomes for Each Focus Area in the Strategic Plan </a:t>
            </a:r>
            <a:endParaRPr lang="en-US" sz="3600" u="sng" dirty="0"/>
          </a:p>
        </p:txBody>
      </p:sp>
      <p:sp>
        <p:nvSpPr>
          <p:cNvPr id="4" name="Oval 3"/>
          <p:cNvSpPr/>
          <p:nvPr/>
        </p:nvSpPr>
        <p:spPr>
          <a:xfrm>
            <a:off x="990600" y="2400300"/>
            <a:ext cx="7315200" cy="1447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Category 1 Goals:  To increase revenue, to reduce operating expenses, to improve the footprint of the township, and to improve/upgrade facilities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31346191"/>
              </p:ext>
            </p:extLst>
          </p:nvPr>
        </p:nvGraphicFramePr>
        <p:xfrm>
          <a:off x="1143000" y="1600200"/>
          <a:ext cx="7010400" cy="4427220"/>
        </p:xfrm>
        <a:graphic>
          <a:graphicData uri="http://schemas.openxmlformats.org/drawingml/2006/table">
            <a:tbl>
              <a:tblPr>
                <a:tableStyleId>{5C22544A-7EE6-4342-B048-85BDC9FD1C3A}</a:tableStyleId>
              </a:tblPr>
              <a:tblGrid>
                <a:gridCol w="3755571"/>
                <a:gridCol w="3254829"/>
              </a:tblGrid>
              <a:tr h="308470">
                <a:tc>
                  <a:txBody>
                    <a:bodyPr/>
                    <a:lstStyle/>
                    <a:p>
                      <a:pPr algn="l" fontAlgn="b"/>
                      <a:r>
                        <a:rPr lang="en-US" sz="1600" b="1" u="none" strike="noStrike" dirty="0" smtClean="0">
                          <a:effectLst/>
                        </a:rPr>
                        <a:t>January 2015 Beginning</a:t>
                      </a:r>
                      <a:r>
                        <a:rPr lang="en-US" sz="1600" b="1" u="none" strike="noStrike" baseline="0" dirty="0" smtClean="0">
                          <a:effectLst/>
                        </a:rPr>
                        <a:t> </a:t>
                      </a:r>
                      <a:r>
                        <a:rPr lang="en-US" sz="1600" b="1" u="none" strike="noStrike" dirty="0" smtClean="0">
                          <a:effectLst/>
                        </a:rPr>
                        <a:t>CASH </a:t>
                      </a:r>
                      <a:r>
                        <a:rPr lang="en-US" sz="1600" b="1" u="none" strike="noStrike" dirty="0">
                          <a:effectLst/>
                        </a:rPr>
                        <a:t>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u="none" strike="noStrike" dirty="0">
                          <a:effectLst/>
                        </a:rPr>
                        <a:t> </a:t>
                      </a:r>
                      <a:r>
                        <a:rPr lang="en-US" sz="1600" b="1" u="none" strike="noStrike" dirty="0" smtClean="0">
                          <a:effectLst/>
                        </a:rPr>
                        <a:t>$908,629.44</a:t>
                      </a:r>
                    </a:p>
                    <a:p>
                      <a:pPr algn="l" fontAlgn="b"/>
                      <a:endParaRPr lang="en-US" sz="1600" b="1" i="0" u="none" strike="noStrike" dirty="0">
                        <a:solidFill>
                          <a:srgbClr val="000000"/>
                        </a:solidFill>
                        <a:effectLst/>
                        <a:latin typeface="Calibri" panose="020F0502020204030204" pitchFamily="34" charset="0"/>
                      </a:endParaRPr>
                    </a:p>
                  </a:txBody>
                  <a:tcPr marL="9525" marR="9525" marT="9525" marB="0" anchor="b"/>
                </a:tc>
              </a:tr>
              <a:tr h="39865">
                <a:tc>
                  <a:txBody>
                    <a:bodyPr/>
                    <a:lstStyle/>
                    <a:p>
                      <a:pPr algn="l" fontAlgn="b"/>
                      <a:r>
                        <a:rPr lang="en-US" sz="1600" b="1" i="0" u="none" strike="noStrike" dirty="0" smtClean="0">
                          <a:solidFill>
                            <a:srgbClr val="000000"/>
                          </a:solidFill>
                          <a:effectLst/>
                          <a:latin typeface="Calibri" panose="020F0502020204030204" pitchFamily="34" charset="0"/>
                        </a:rPr>
                        <a:t>2015 Ending CASH</a:t>
                      </a:r>
                      <a:r>
                        <a:rPr lang="en-US" sz="1600" b="1" i="0" u="none" strike="noStrike" baseline="0" dirty="0" smtClean="0">
                          <a:solidFill>
                            <a:srgbClr val="000000"/>
                          </a:solidFill>
                          <a:effectLst/>
                          <a:latin typeface="Calibri" panose="020F0502020204030204" pitchFamily="34" charset="0"/>
                        </a:rPr>
                        <a:t> Balance</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1" i="0" u="none" strike="noStrike" baseline="0" dirty="0" smtClean="0">
                          <a:solidFill>
                            <a:schemeClr val="tx1"/>
                          </a:solidFill>
                          <a:effectLst/>
                          <a:latin typeface="Lucida Sans Unicode" panose="020B0602030504020204" pitchFamily="34" charset="0"/>
                          <a:cs typeface="Lucida Sans Unicode" panose="020B0602030504020204" pitchFamily="34" charset="0"/>
                        </a:rPr>
                        <a:t> $1,337,951.11</a:t>
                      </a:r>
                      <a:endParaRPr lang="en-US" sz="1600" b="1" i="0" u="none" strike="noStrike" dirty="0">
                        <a:solidFill>
                          <a:schemeClr val="tx1"/>
                        </a:solidFill>
                        <a:effectLst/>
                        <a:latin typeface="Lucida Sans Unicode" panose="020B0602030504020204" pitchFamily="34" charset="0"/>
                        <a:cs typeface="Lucida Sans Unicode" panose="020B0602030504020204" pitchFamily="34" charset="0"/>
                      </a:endParaRPr>
                    </a:p>
                  </a:txBody>
                  <a:tcPr marL="9525" marR="9525" marT="9525" marB="0" anchor="b"/>
                </a:tc>
              </a:tr>
              <a:tr h="472300">
                <a:tc>
                  <a:txBody>
                    <a:bodyPr/>
                    <a:lstStyle/>
                    <a:p>
                      <a:pPr algn="l" fontAlgn="b"/>
                      <a:r>
                        <a:rPr lang="en-US" sz="1600" b="1" i="0" u="none" strike="noStrike" dirty="0" smtClean="0">
                          <a:solidFill>
                            <a:srgbClr val="000000"/>
                          </a:solidFill>
                          <a:effectLst/>
                          <a:latin typeface="Calibri" panose="020F0502020204030204" pitchFamily="34" charset="0"/>
                        </a:rPr>
                        <a:t>Increase in Ending CASH Balance compared to 2014 </a:t>
                      </a:r>
                      <a:endParaRPr lang="en-US" sz="16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1600" b="0" i="0" u="none" strike="noStrike" dirty="0" smtClean="0">
                          <a:solidFill>
                            <a:srgbClr val="0070C0"/>
                          </a:solidFill>
                          <a:effectLst/>
                          <a:latin typeface="Lucida Sans Unicode" panose="020B0602030504020204" pitchFamily="34" charset="0"/>
                          <a:cs typeface="Lucida Sans Unicode" panose="020B0602030504020204" pitchFamily="34" charset="0"/>
                        </a:rPr>
                        <a:t>+</a:t>
                      </a:r>
                      <a:r>
                        <a:rPr lang="en-US" sz="1600" b="0" i="0" u="none" strike="noStrike" baseline="0" dirty="0" smtClean="0">
                          <a:solidFill>
                            <a:srgbClr val="0070C0"/>
                          </a:solidFill>
                          <a:effectLst/>
                          <a:latin typeface="Lucida Sans Unicode" panose="020B0602030504020204" pitchFamily="34" charset="0"/>
                          <a:cs typeface="Lucida Sans Unicode" panose="020B0602030504020204" pitchFamily="34" charset="0"/>
                        </a:rPr>
                        <a:t> $429,321.67</a:t>
                      </a:r>
                      <a:endParaRPr lang="en-US" sz="1600" b="0" i="0" u="none" strike="noStrike" dirty="0">
                        <a:solidFill>
                          <a:srgbClr val="0070C0"/>
                        </a:solidFill>
                        <a:effectLst/>
                        <a:latin typeface="Lucida Sans Unicode" panose="020B0602030504020204" pitchFamily="34" charset="0"/>
                        <a:cs typeface="Lucida Sans Unicode" panose="020B0602030504020204" pitchFamily="34" charset="0"/>
                      </a:endParaRPr>
                    </a:p>
                  </a:txBody>
                  <a:tcPr marL="9525" marR="9525" marT="9525" marB="0" anchor="b"/>
                </a:tc>
              </a:tr>
              <a:tr h="3023095">
                <a:tc>
                  <a:txBody>
                    <a:bodyPr/>
                    <a:lstStyle/>
                    <a:p>
                      <a:pPr algn="l" fontAlgn="b"/>
                      <a:endParaRPr lang="en-US" sz="1800" b="1" i="0" u="none" strike="noStrike" dirty="0">
                        <a:solidFill>
                          <a:schemeClr val="tx1"/>
                        </a:solidFill>
                        <a:effectLst/>
                        <a:latin typeface="Calibri" panose="020F0502020204030204" pitchFamily="34" charset="0"/>
                      </a:endParaRPr>
                    </a:p>
                  </a:txBody>
                  <a:tcPr marL="9525" marR="9525" marT="9525" marB="0" anchor="b">
                    <a:lnB w="12700" cap="flat" cmpd="sng" algn="ctr">
                      <a:solidFill>
                        <a:schemeClr val="tx1"/>
                      </a:solidFill>
                      <a:prstDash val="solid"/>
                      <a:round/>
                      <a:headEnd type="none" w="med" len="med"/>
                      <a:tailEnd type="none" w="med" len="med"/>
                    </a:lnB>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en-US" sz="1600" b="1" i="0" u="none" strike="noStrike" dirty="0" smtClean="0">
                          <a:solidFill>
                            <a:srgbClr val="000000"/>
                          </a:solidFill>
                          <a:effectLst/>
                          <a:latin typeface="Calibri" panose="020F0502020204030204" pitchFamily="34" charset="0"/>
                        </a:rPr>
                        <a:t>This</a:t>
                      </a:r>
                      <a:r>
                        <a:rPr lang="en-US" sz="1600" b="1" i="0" u="none" strike="noStrike" baseline="0" dirty="0" smtClean="0">
                          <a:solidFill>
                            <a:srgbClr val="000000"/>
                          </a:solidFill>
                          <a:effectLst/>
                          <a:latin typeface="Calibri" panose="020F0502020204030204" pitchFamily="34" charset="0"/>
                        </a:rPr>
                        <a:t> increase is due to c</a:t>
                      </a:r>
                      <a:r>
                        <a:rPr lang="en-US" sz="1600" b="1" i="0" u="none" strike="noStrike" dirty="0" smtClean="0">
                          <a:solidFill>
                            <a:srgbClr val="000000"/>
                          </a:solidFill>
                          <a:effectLst/>
                          <a:latin typeface="Calibri" panose="020F0502020204030204" pitchFamily="34" charset="0"/>
                        </a:rPr>
                        <a:t>ontinued  reduction</a:t>
                      </a:r>
                      <a:r>
                        <a:rPr lang="en-US" sz="1600" b="1" i="0" u="none" strike="noStrike" baseline="0" dirty="0" smtClean="0">
                          <a:solidFill>
                            <a:srgbClr val="000000"/>
                          </a:solidFill>
                          <a:effectLst/>
                          <a:latin typeface="Calibri" panose="020F0502020204030204" pitchFamily="34" charset="0"/>
                        </a:rPr>
                        <a:t> in </a:t>
                      </a:r>
                      <a:r>
                        <a:rPr lang="en-US" sz="1600" b="1" i="0" u="none" strike="noStrike" dirty="0" smtClean="0">
                          <a:solidFill>
                            <a:srgbClr val="000000"/>
                          </a:solidFill>
                          <a:effectLst/>
                          <a:latin typeface="Calibri" panose="020F0502020204030204" pitchFamily="34" charset="0"/>
                        </a:rPr>
                        <a:t>spending-10.5% in 2015, 14.1%</a:t>
                      </a:r>
                      <a:r>
                        <a:rPr lang="en-US" sz="1600" b="1" i="0" u="none" strike="noStrike" baseline="0" dirty="0" smtClean="0">
                          <a:solidFill>
                            <a:srgbClr val="000000"/>
                          </a:solidFill>
                          <a:effectLst/>
                          <a:latin typeface="Calibri" panose="020F0502020204030204" pitchFamily="34" charset="0"/>
                        </a:rPr>
                        <a:t> in 2014-</a:t>
                      </a:r>
                      <a:r>
                        <a:rPr lang="en-US" sz="1600" b="1" i="0" u="none" strike="noStrike" dirty="0" smtClean="0">
                          <a:solidFill>
                            <a:srgbClr val="000000"/>
                          </a:solidFill>
                          <a:effectLst/>
                          <a:latin typeface="Calibri" panose="020F0502020204030204" pitchFamily="34" charset="0"/>
                        </a:rPr>
                        <a:t>compared to prior years; Annexation settlement; reduction in personnel; The 32% increase in </a:t>
                      </a:r>
                      <a:r>
                        <a:rPr lang="en-US" sz="1600" b="1" i="0" u="none" strike="noStrike" baseline="0" dirty="0" smtClean="0">
                          <a:solidFill>
                            <a:schemeClr val="tx1"/>
                          </a:solidFill>
                          <a:effectLst/>
                          <a:latin typeface="Calibri" panose="020F0502020204030204" pitchFamily="34" charset="0"/>
                        </a:rPr>
                        <a:t>beginning cash balance as of 1/1/2016 is impressive considering we i</a:t>
                      </a:r>
                      <a:r>
                        <a:rPr lang="en-US" sz="1600" b="1" i="0" u="none" strike="noStrike" dirty="0" smtClean="0">
                          <a:solidFill>
                            <a:schemeClr val="tx1"/>
                          </a:solidFill>
                          <a:effectLst/>
                          <a:latin typeface="Calibri" panose="020F0502020204030204" pitchFamily="34" charset="0"/>
                        </a:rPr>
                        <a:t>ncreased investments in 2015 by 14.29% and invested 30% of budget in C</a:t>
                      </a:r>
                      <a:r>
                        <a:rPr lang="en-US" sz="1600" b="1" i="0" u="none" strike="noStrike" baseline="0" dirty="0" smtClean="0">
                          <a:solidFill>
                            <a:schemeClr val="tx1"/>
                          </a:solidFill>
                          <a:effectLst/>
                          <a:latin typeface="Calibri" panose="020F0502020204030204" pitchFamily="34" charset="0"/>
                        </a:rPr>
                        <a:t>apital Projects! </a:t>
                      </a:r>
                      <a:endParaRPr lang="en-US" sz="1600" b="1" i="0" u="none" strike="noStrike" dirty="0" smtClean="0">
                        <a:solidFill>
                          <a:schemeClr val="tx1"/>
                        </a:solidFill>
                        <a:effectLst/>
                        <a:latin typeface="Calibri" panose="020F0502020204030204" pitchFamily="34" charset="0"/>
                      </a:endParaRPr>
                    </a:p>
                    <a:p>
                      <a:pPr algn="l" fontAlgn="b"/>
                      <a:endParaRPr lang="en-US" sz="1800" b="1" i="0" u="none" strike="noStrike" dirty="0" smtClean="0">
                        <a:solidFill>
                          <a:srgbClr val="000000"/>
                        </a:solidFill>
                        <a:effectLst/>
                        <a:latin typeface="Calibri" panose="020F0502020204030204" pitchFamily="34" charset="0"/>
                      </a:endParaRPr>
                    </a:p>
                    <a:p>
                      <a:pPr algn="l" fontAlgn="b"/>
                      <a:endParaRPr lang="en-US" sz="1800" b="1" i="0" u="none" strike="noStrike" dirty="0" smtClean="0">
                        <a:solidFill>
                          <a:srgbClr val="000000"/>
                        </a:solidFill>
                        <a:effectLst/>
                        <a:latin typeface="Calibri" panose="020F0502020204030204" pitchFamily="34" charset="0"/>
                      </a:endParaRPr>
                    </a:p>
                    <a:p>
                      <a:pPr algn="l" fontAlgn="b"/>
                      <a:endParaRPr lang="en-US" sz="1200" b="1" i="0" u="none" strike="noStrike" dirty="0">
                        <a:solidFill>
                          <a:srgbClr val="000000"/>
                        </a:solidFill>
                        <a:effectLst/>
                        <a:latin typeface="Calibri" panose="020F0502020204030204" pitchFamily="34" charset="0"/>
                      </a:endParaRPr>
                    </a:p>
                  </a:txBody>
                  <a:tcPr marL="9525" marR="9525" marT="9525" marB="0" anchor="b"/>
                </a:tc>
              </a:tr>
            </a:tbl>
          </a:graphicData>
        </a:graphic>
      </p:graphicFrame>
      <p:sp>
        <p:nvSpPr>
          <p:cNvPr id="3" name="Title 2"/>
          <p:cNvSpPr>
            <a:spLocks noGrp="1"/>
          </p:cNvSpPr>
          <p:nvPr>
            <p:ph type="title"/>
          </p:nvPr>
        </p:nvSpPr>
        <p:spPr>
          <a:xfrm>
            <a:off x="381000" y="228600"/>
            <a:ext cx="8229600" cy="11430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4-Fiscal Sustainability 2015 </a:t>
            </a:r>
            <a:r>
              <a:rPr lang="en-US" sz="1800" dirty="0" smtClean="0"/>
              <a:t> 2015 Ending Cash &amp; Investment Balances </a:t>
            </a:r>
            <a:endParaRPr lang="en-US" sz="1800" dirty="0"/>
          </a:p>
        </p:txBody>
      </p:sp>
    </p:spTree>
    <p:extLst>
      <p:ext uri="{BB962C8B-B14F-4D97-AF65-F5344CB8AC3E}">
        <p14:creationId xmlns:p14="http://schemas.microsoft.com/office/powerpoint/2010/main" val="587724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Investments Total 2015:</a:t>
            </a:r>
          </a:p>
          <a:p>
            <a:pPr lvl="1"/>
            <a:r>
              <a:rPr lang="en-US" dirty="0" smtClean="0"/>
              <a:t>Severance Savings	$121,776.66</a:t>
            </a:r>
          </a:p>
          <a:p>
            <a:pPr marL="393192" lvl="1" indent="0">
              <a:buNone/>
            </a:pPr>
            <a:r>
              <a:rPr lang="en-US" dirty="0" smtClean="0"/>
              <a:t>	</a:t>
            </a:r>
            <a:r>
              <a:rPr lang="en-US" sz="2000" dirty="0" smtClean="0"/>
              <a:t>(This account is reserved for employee severance)</a:t>
            </a:r>
          </a:p>
          <a:p>
            <a:pPr lvl="1"/>
            <a:r>
              <a:rPr lang="en-US" dirty="0" smtClean="0"/>
              <a:t>Gilbert Bank CD #1	$100,411.94</a:t>
            </a:r>
          </a:p>
          <a:p>
            <a:pPr lvl="1"/>
            <a:r>
              <a:rPr lang="en-US" dirty="0" smtClean="0"/>
              <a:t>Gilbert Bank CD #2	$269,762.50</a:t>
            </a:r>
          </a:p>
          <a:p>
            <a:pPr lvl="1"/>
            <a:r>
              <a:rPr lang="en-US" sz="2400" dirty="0" smtClean="0"/>
              <a:t>Gilbert Bank Savings $228,621.92</a:t>
            </a:r>
          </a:p>
          <a:p>
            <a:pPr marL="393192" lvl="1" indent="0" algn="ctr">
              <a:buNone/>
            </a:pPr>
            <a:r>
              <a:rPr lang="en-US" sz="2400" dirty="0" smtClean="0">
                <a:solidFill>
                  <a:schemeClr val="accent1"/>
                </a:solidFill>
              </a:rPr>
              <a:t>Total YTD 2015:  $720,573.02</a:t>
            </a:r>
          </a:p>
          <a:p>
            <a:pPr marL="393192" lvl="1" indent="0" algn="ctr">
              <a:buNone/>
            </a:pPr>
            <a:r>
              <a:rPr lang="en-US" sz="2400" dirty="0" smtClean="0">
                <a:solidFill>
                  <a:schemeClr val="accent1"/>
                </a:solidFill>
              </a:rPr>
              <a:t>Total Cash &amp; Investments YTD:  $2,058,524.13</a:t>
            </a:r>
          </a:p>
          <a:p>
            <a:pPr lvl="1"/>
            <a:endParaRPr lang="en-US" dirty="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lstStyle/>
          <a:p>
            <a:r>
              <a:rPr lang="en-US" dirty="0" smtClean="0"/>
              <a:t>Investments Breakdown:</a:t>
            </a:r>
            <a:endParaRPr lang="en-US" dirty="0"/>
          </a:p>
        </p:txBody>
      </p:sp>
    </p:spTree>
    <p:extLst>
      <p:ext uri="{BB962C8B-B14F-4D97-AF65-F5344CB8AC3E}">
        <p14:creationId xmlns:p14="http://schemas.microsoft.com/office/powerpoint/2010/main" val="42789475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718541271"/>
              </p:ext>
            </p:extLst>
          </p:nvPr>
        </p:nvGraphicFramePr>
        <p:xfrm>
          <a:off x="1752599" y="1143000"/>
          <a:ext cx="5029200" cy="5141854"/>
        </p:xfrm>
        <a:graphic>
          <a:graphicData uri="http://schemas.openxmlformats.org/drawingml/2006/table">
            <a:tbl>
              <a:tblPr>
                <a:tableStyleId>{5C22544A-7EE6-4342-B048-85BDC9FD1C3A}</a:tableStyleId>
              </a:tblPr>
              <a:tblGrid>
                <a:gridCol w="3276600"/>
                <a:gridCol w="1752600"/>
              </a:tblGrid>
              <a:tr h="161516">
                <a:tc gridSpan="2">
                  <a:txBody>
                    <a:bodyPr/>
                    <a:lstStyle/>
                    <a:p>
                      <a:pPr algn="l" fontAlgn="b"/>
                      <a:r>
                        <a:rPr lang="en-US" sz="1200" b="1" u="none" strike="noStrike" dirty="0">
                          <a:effectLst/>
                        </a:rPr>
                        <a:t>Notable Receipts </a:t>
                      </a:r>
                      <a:r>
                        <a:rPr lang="en-US" sz="1200" b="1" u="none" strike="noStrike" dirty="0" smtClean="0">
                          <a:effectLst/>
                        </a:rPr>
                        <a:t>ALL FUNDS (rounded):</a:t>
                      </a:r>
                      <a:endParaRPr lang="en-US" sz="1200" b="1" i="0" u="none" strike="noStrike" dirty="0">
                        <a:solidFill>
                          <a:srgbClr val="000000"/>
                        </a:solidFill>
                        <a:effectLst/>
                        <a:latin typeface="Calibri" panose="020F0502020204030204" pitchFamily="34" charset="0"/>
                      </a:endParaRPr>
                    </a:p>
                  </a:txBody>
                  <a:tcPr marL="5119" marR="5119" marT="5119" marB="0" anchor="b"/>
                </a:tc>
                <a:tc hMerge="1">
                  <a:txBody>
                    <a:bodyPr/>
                    <a:lstStyle/>
                    <a:p>
                      <a:endParaRPr lang="en-US"/>
                    </a:p>
                  </a:txBody>
                  <a:tcPr/>
                </a:tc>
              </a:tr>
              <a:tr h="161516">
                <a:tc>
                  <a:txBody>
                    <a:bodyPr/>
                    <a:lstStyle/>
                    <a:p>
                      <a:pPr algn="l" fontAlgn="b"/>
                      <a:r>
                        <a:rPr lang="en-US" sz="1200" u="none" strike="noStrike" dirty="0" smtClean="0">
                          <a:effectLst/>
                          <a:latin typeface="+mj-lt"/>
                        </a:rPr>
                        <a:t>Fire Contracts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$36,000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Tax Apportionment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$904,049</a:t>
                      </a:r>
                      <a:endParaRPr lang="en-US" sz="1200" b="0" i="0" u="none" strike="noStrike" dirty="0">
                        <a:solidFill>
                          <a:srgbClr val="000000"/>
                        </a:solidFill>
                        <a:effectLst/>
                        <a:latin typeface="+mj-lt"/>
                      </a:endParaRPr>
                    </a:p>
                  </a:txBody>
                  <a:tcPr marL="5119" marR="5119" marT="5119" marB="0" anchor="b"/>
                </a:tc>
              </a:tr>
              <a:tr h="161516">
                <a:tc>
                  <a:txBody>
                    <a:bodyPr/>
                    <a:lstStyle/>
                    <a:p>
                      <a:pPr algn="l" fontAlgn="b"/>
                      <a:r>
                        <a:rPr lang="en-US" sz="1200" u="none" strike="noStrike" dirty="0" smtClean="0">
                          <a:effectLst/>
                          <a:latin typeface="+mj-lt"/>
                        </a:rPr>
                        <a:t>Town </a:t>
                      </a:r>
                      <a:r>
                        <a:rPr lang="en-US" sz="1200" u="none" strike="noStrike" dirty="0">
                          <a:effectLst/>
                          <a:latin typeface="+mj-lt"/>
                        </a:rPr>
                        <a:t>Road </a:t>
                      </a:r>
                      <a:r>
                        <a:rPr lang="en-US" sz="1200" u="none" strike="noStrike" dirty="0" smtClean="0">
                          <a:effectLst/>
                          <a:latin typeface="+mj-lt"/>
                        </a:rPr>
                        <a:t>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$28,676</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Taconite Production </a:t>
                      </a:r>
                      <a:r>
                        <a:rPr lang="en-US" sz="1200" u="none" strike="noStrike" dirty="0">
                          <a:effectLst/>
                          <a:latin typeface="+mj-lt"/>
                        </a:rPr>
                        <a:t>Tax</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$160,564</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Annexation</a:t>
                      </a:r>
                      <a:r>
                        <a:rPr lang="en-US" sz="1200" b="0" i="0" u="none" strike="noStrike" baseline="0" dirty="0" smtClean="0">
                          <a:solidFill>
                            <a:srgbClr val="000000"/>
                          </a:solidFill>
                          <a:effectLst/>
                          <a:latin typeface="+mj-lt"/>
                          <a:cs typeface="Lucida Sans Unicode" panose="020B0602030504020204" pitchFamily="34" charset="0"/>
                        </a:rPr>
                        <a:t> Payments</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c>
                  <a:txBody>
                    <a:bodyPr/>
                    <a:lstStyle/>
                    <a:p>
                      <a:pPr algn="r" fontAlgn="b"/>
                      <a:r>
                        <a:rPr lang="en-US" sz="1200" b="0" i="0" u="none" strike="noStrike" dirty="0" smtClean="0">
                          <a:solidFill>
                            <a:srgbClr val="000000"/>
                          </a:solidFill>
                          <a:effectLst/>
                          <a:latin typeface="+mj-lt"/>
                        </a:rPr>
                        <a:t>$555,737</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 Homestead Credit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$99,959</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a:t>
                      </a:r>
                      <a:r>
                        <a:rPr lang="en-US" sz="1200" b="0" i="0" u="none" strike="noStrike" baseline="0" dirty="0" smtClean="0">
                          <a:solidFill>
                            <a:srgbClr val="000000"/>
                          </a:solidFill>
                          <a:effectLst/>
                          <a:latin typeface="+mj-lt"/>
                        </a:rPr>
                        <a:t> Local Aid</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$50,000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Taconite Municipal Aid</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$103,581</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Road Maintenance (SLC, </a:t>
                      </a:r>
                      <a:r>
                        <a:rPr lang="en-US" sz="1200" b="0" i="0" u="none" strike="noStrike" dirty="0" err="1" smtClean="0">
                          <a:solidFill>
                            <a:srgbClr val="000000"/>
                          </a:solidFill>
                          <a:effectLst/>
                          <a:latin typeface="+mj-lt"/>
                        </a:rPr>
                        <a:t>Cartway</a:t>
                      </a:r>
                      <a:r>
                        <a:rPr lang="en-US" sz="1200" b="0" i="0" u="none" strike="noStrike" baseline="0" dirty="0" smtClean="0">
                          <a:solidFill>
                            <a:srgbClr val="000000"/>
                          </a:solidFill>
                          <a:effectLst/>
                          <a:latin typeface="+mj-lt"/>
                        </a:rPr>
                        <a:t> Deposit)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$90,000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Mining Effects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$72,261</a:t>
                      </a:r>
                      <a:endParaRPr lang="en-US" sz="1200" b="0" i="0" u="none" strike="noStrike" dirty="0">
                        <a:solidFill>
                          <a:srgbClr val="000000"/>
                        </a:solidFill>
                        <a:effectLst/>
                        <a:latin typeface="+mj-lt"/>
                      </a:endParaRPr>
                    </a:p>
                  </a:txBody>
                  <a:tcPr marL="5119" marR="5119" marT="5119" marB="0" anchor="b"/>
                </a:tc>
              </a:tr>
              <a:tr h="260291">
                <a:tc>
                  <a:txBody>
                    <a:bodyPr/>
                    <a:lstStyle/>
                    <a:p>
                      <a:pPr algn="l" fontAlgn="b"/>
                      <a:r>
                        <a:rPr lang="en-US" sz="1200" u="none" strike="noStrike" dirty="0" smtClean="0">
                          <a:effectLst/>
                          <a:latin typeface="+mj-lt"/>
                        </a:rPr>
                        <a:t>PERA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$2,739</a:t>
                      </a:r>
                      <a:endParaRPr lang="en-US" sz="1200" b="0" i="0" u="none" strike="noStrike" dirty="0">
                        <a:solidFill>
                          <a:srgbClr val="000000"/>
                        </a:solidFill>
                        <a:effectLst/>
                        <a:latin typeface="+mj-lt"/>
                      </a:endParaRPr>
                    </a:p>
                  </a:txBody>
                  <a:tcPr marL="5119" marR="5119" marT="5119" marB="0" anchor="b"/>
                </a:tc>
              </a:tr>
              <a:tr h="115368">
                <a:tc>
                  <a:txBody>
                    <a:bodyPr/>
                    <a:lstStyle/>
                    <a:p>
                      <a:pPr algn="l" fontAlgn="b"/>
                      <a:r>
                        <a:rPr lang="en-US" sz="1200" b="0" i="0" u="none" strike="noStrike" dirty="0" smtClean="0">
                          <a:solidFill>
                            <a:srgbClr val="000000"/>
                          </a:solidFill>
                          <a:effectLst/>
                          <a:latin typeface="+mj-lt"/>
                        </a:rPr>
                        <a:t>Recreation Activity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$240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smtClean="0">
                          <a:effectLst/>
                          <a:latin typeface="+mj-lt"/>
                        </a:rPr>
                        <a:t>Disparity Reduction Aid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cs typeface="Lucida Sans Unicode" panose="020B0602030504020204" pitchFamily="34" charset="0"/>
                        </a:rPr>
                        <a:t>$228,382</a:t>
                      </a:r>
                      <a:endParaRPr lang="en-US" sz="1200" b="0" i="0" u="none" strike="noStrike" dirty="0">
                        <a:solidFill>
                          <a:srgbClr val="000000"/>
                        </a:solidFill>
                        <a:effectLst/>
                        <a:latin typeface="+mj-lt"/>
                        <a:cs typeface="Lucida Sans Unicode" panose="020B0602030504020204" pitchFamily="34" charset="0"/>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Snowplowing</a:t>
                      </a:r>
                      <a:r>
                        <a:rPr lang="en-US" sz="1200" b="0" i="0" u="none" strike="noStrike" baseline="0" dirty="0" smtClean="0">
                          <a:solidFill>
                            <a:srgbClr val="000000"/>
                          </a:solidFill>
                          <a:effectLst/>
                          <a:latin typeface="+mj-lt"/>
                        </a:rPr>
                        <a:t> Fees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$20,250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Refunds/Reimbursements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$145,826</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Sale</a:t>
                      </a:r>
                      <a:r>
                        <a:rPr lang="en-US" sz="1200" b="0" i="0" u="none" strike="noStrike" baseline="0" dirty="0" smtClean="0">
                          <a:solidFill>
                            <a:srgbClr val="000000"/>
                          </a:solidFill>
                          <a:effectLst/>
                          <a:latin typeface="+mj-lt"/>
                        </a:rPr>
                        <a:t> of Garbage Bags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$20,092</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Pavilion Rent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$1,800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Garage Rent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$3,400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W/WW </a:t>
                      </a:r>
                      <a:r>
                        <a:rPr lang="en-US" sz="1200" u="none" strike="noStrike" dirty="0" smtClean="0">
                          <a:effectLst/>
                          <a:latin typeface="+mj-lt"/>
                        </a:rPr>
                        <a:t>Fees, Permits,</a:t>
                      </a:r>
                      <a:r>
                        <a:rPr lang="en-US" sz="1200" u="none" strike="noStrike" baseline="0" dirty="0" smtClean="0">
                          <a:effectLst/>
                          <a:latin typeface="+mj-lt"/>
                        </a:rPr>
                        <a:t> Connection Fees</a:t>
                      </a:r>
                      <a:r>
                        <a:rPr lang="en-US" sz="1200" u="none" strike="noStrike" dirty="0" smtClean="0">
                          <a:effectLst/>
                          <a:latin typeface="+mj-lt"/>
                        </a:rPr>
                        <a:t> </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$19,105</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u="none" strike="noStrike" dirty="0">
                          <a:effectLst/>
                          <a:latin typeface="+mj-lt"/>
                        </a:rPr>
                        <a:t>LLCC </a:t>
                      </a:r>
                      <a:r>
                        <a:rPr lang="en-US" sz="1200" u="none" strike="noStrike" dirty="0" smtClean="0">
                          <a:effectLst/>
                          <a:latin typeface="+mj-lt"/>
                        </a:rPr>
                        <a:t>Rent</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$3,655</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Cemetery Revenues, Lot Sales, Columbarium</a:t>
                      </a:r>
                      <a:r>
                        <a:rPr lang="en-US" sz="1200" b="0" i="0" u="none" strike="noStrike" baseline="0" dirty="0" smtClean="0">
                          <a:solidFill>
                            <a:srgbClr val="000000"/>
                          </a:solidFill>
                          <a:effectLst/>
                          <a:latin typeface="+mj-lt"/>
                        </a:rPr>
                        <a:t> Sales</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$7,918</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Grants (Health Fair, IRRRB)</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$150,500</a:t>
                      </a:r>
                      <a:endParaRPr lang="en-US" sz="1200" b="0" i="0" u="none" strike="noStrike" dirty="0">
                        <a:solidFill>
                          <a:srgbClr val="000000"/>
                        </a:solidFill>
                        <a:effectLst/>
                        <a:latin typeface="+mj-lt"/>
                      </a:endParaRPr>
                    </a:p>
                  </a:txBody>
                  <a:tcPr marL="5119" marR="5119" marT="5119" marB="0" anchor="b"/>
                </a:tc>
              </a:tr>
              <a:tr h="208816">
                <a:tc>
                  <a:txBody>
                    <a:bodyPr/>
                    <a:lstStyle/>
                    <a:p>
                      <a:pPr algn="l" fontAlgn="b"/>
                      <a:r>
                        <a:rPr lang="en-US" sz="1200" b="0" i="0" u="none" strike="noStrike" dirty="0" smtClean="0">
                          <a:solidFill>
                            <a:srgbClr val="000000"/>
                          </a:solidFill>
                          <a:effectLst/>
                          <a:latin typeface="+mj-lt"/>
                        </a:rPr>
                        <a:t>Sale of Fixed Assets (Aurora Shop)</a:t>
                      </a:r>
                      <a:endParaRPr lang="en-US" sz="1200" b="0" i="0" u="none" strike="noStrike" dirty="0">
                        <a:solidFill>
                          <a:srgbClr val="000000"/>
                        </a:solidFill>
                        <a:effectLst/>
                        <a:latin typeface="+mj-lt"/>
                      </a:endParaRPr>
                    </a:p>
                  </a:txBody>
                  <a:tcPr marL="5119" marR="5119" marT="5119" marB="0" anchor="b"/>
                </a:tc>
                <a:tc>
                  <a:txBody>
                    <a:bodyPr/>
                    <a:lstStyle/>
                    <a:p>
                      <a:pPr algn="r" fontAlgn="b"/>
                      <a:r>
                        <a:rPr lang="en-US" sz="1200" b="0" i="0" u="none" strike="noStrike" dirty="0" smtClean="0">
                          <a:solidFill>
                            <a:srgbClr val="000000"/>
                          </a:solidFill>
                          <a:effectLst/>
                          <a:latin typeface="+mj-lt"/>
                        </a:rPr>
                        <a:t>$119,151</a:t>
                      </a:r>
                      <a:endParaRPr lang="en-US" sz="1200" b="0" i="0" u="none" strike="noStrike" dirty="0">
                        <a:solidFill>
                          <a:srgbClr val="000000"/>
                        </a:solidFill>
                        <a:effectLst/>
                        <a:latin typeface="+mj-lt"/>
                      </a:endParaRPr>
                    </a:p>
                  </a:txBody>
                  <a:tcPr marL="5119" marR="5119" marT="5119" marB="0" anchor="b"/>
                </a:tc>
              </a:tr>
            </a:tbl>
          </a:graphicData>
        </a:graphic>
      </p:graphicFrame>
      <p:sp>
        <p:nvSpPr>
          <p:cNvPr id="3" name="Title 2"/>
          <p:cNvSpPr>
            <a:spLocks noGrp="1"/>
          </p:cNvSpPr>
          <p:nvPr>
            <p:ph type="title"/>
          </p:nvPr>
        </p:nvSpPr>
        <p:spPr>
          <a:xfrm>
            <a:off x="381000" y="152400"/>
            <a:ext cx="8229600" cy="8382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Fiscal Sustainability continued: </a:t>
            </a:r>
            <a:br>
              <a:rPr lang="en-US" sz="2400" dirty="0" smtClean="0"/>
            </a:br>
            <a:r>
              <a:rPr lang="en-US" sz="2400" dirty="0" smtClean="0"/>
              <a:t>2015 Notable Receipts </a:t>
            </a:r>
            <a:endParaRPr lang="en-US" sz="24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93426336"/>
              </p:ext>
            </p:extLst>
          </p:nvPr>
        </p:nvGraphicFramePr>
        <p:xfrm>
          <a:off x="228600" y="1417638"/>
          <a:ext cx="4572000" cy="5506073"/>
        </p:xfrm>
        <a:graphic>
          <a:graphicData uri="http://schemas.openxmlformats.org/drawingml/2006/table">
            <a:tbl>
              <a:tblPr>
                <a:tableStyleId>{5C22544A-7EE6-4342-B048-85BDC9FD1C3A}</a:tableStyleId>
              </a:tblPr>
              <a:tblGrid>
                <a:gridCol w="2438400"/>
                <a:gridCol w="1035503"/>
                <a:gridCol w="1098097"/>
              </a:tblGrid>
              <a:tr h="221010">
                <a:tc gridSpan="2">
                  <a:txBody>
                    <a:bodyPr/>
                    <a:lstStyle/>
                    <a:p>
                      <a:pPr algn="l" fontAlgn="b"/>
                      <a:r>
                        <a:rPr lang="en-US" sz="1200" b="1" u="none" strike="noStrike" dirty="0">
                          <a:effectLst/>
                        </a:rPr>
                        <a:t>Notable Disbursed </a:t>
                      </a:r>
                      <a:r>
                        <a:rPr lang="en-US" sz="1200" b="1" u="none" strike="noStrike" dirty="0" smtClean="0">
                          <a:effectLst/>
                        </a:rPr>
                        <a:t>ALL FUNDS (rounded to nearest dollar):</a:t>
                      </a:r>
                      <a:endParaRPr lang="en-US" sz="1200" b="1"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c>
                  <a:txBody>
                    <a:bodyPr/>
                    <a:lstStyle/>
                    <a:p>
                      <a:endParaRPr lang="en-US" dirty="0"/>
                    </a:p>
                  </a:txBody>
                  <a:tcPr marL="7893" marR="7893" marT="7893" marB="0" anchor="b"/>
                </a:tc>
              </a:tr>
              <a:tr h="221010">
                <a:tc>
                  <a:txBody>
                    <a:bodyPr/>
                    <a:lstStyle/>
                    <a:p>
                      <a:pPr algn="l" fontAlgn="b"/>
                      <a:r>
                        <a:rPr lang="en-US" sz="1200" u="none" strike="noStrike" dirty="0">
                          <a:effectLst/>
                        </a:rPr>
                        <a:t>Personnel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u="none" strike="noStrike" dirty="0">
                          <a:effectLst/>
                        </a:rPr>
                        <a:t> </a:t>
                      </a:r>
                      <a:r>
                        <a:rPr lang="en-US" sz="1200" u="none" strike="noStrike" dirty="0" smtClean="0">
                          <a:effectLst/>
                        </a:rPr>
                        <a:t>$641,119</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endParaRPr lang="en-US" sz="1200"/>
                    </a:p>
                  </a:txBody>
                  <a:tcPr marL="7893" marR="7893" marT="7893" marB="0" anchor="b"/>
                </a:tc>
              </a:tr>
              <a:tr h="221010">
                <a:tc>
                  <a:txBody>
                    <a:bodyPr/>
                    <a:lstStyle/>
                    <a:p>
                      <a:pPr algn="l" fontAlgn="b"/>
                      <a:r>
                        <a:rPr lang="en-US" sz="1200" u="none" strike="noStrike" dirty="0">
                          <a:effectLst/>
                        </a:rPr>
                        <a:t>(wages, benefits, </a:t>
                      </a:r>
                      <a:r>
                        <a:rPr lang="en-US" sz="1200" u="none" strike="noStrike" dirty="0" smtClean="0">
                          <a:effectLst/>
                        </a:rPr>
                        <a:t>pension</a:t>
                      </a:r>
                      <a:r>
                        <a:rPr lang="en-US" sz="1200" u="none" strike="noStrike" baseline="0" dirty="0" smtClean="0">
                          <a:effectLst/>
                        </a:rPr>
                        <a:t>, worker’s comp insurance etc.</a:t>
                      </a:r>
                      <a:r>
                        <a:rPr lang="en-US" sz="1200" u="none" strike="noStrike" dirty="0" smtClean="0">
                          <a:effectLst/>
                        </a:rPr>
                        <a:t>)</a:t>
                      </a:r>
                      <a:endParaRPr lang="en-US" sz="1200" b="0" i="0" u="none" strike="noStrike" dirty="0">
                        <a:solidFill>
                          <a:srgbClr val="000000"/>
                        </a:solidFill>
                        <a:effectLst/>
                        <a:latin typeface="Calibri" panose="020F0502020204030204" pitchFamily="34" charset="0"/>
                      </a:endParaRPr>
                    </a:p>
                  </a:txBody>
                  <a:tcPr marL="7893" marR="7893" marT="7893" marB="0" anchor="b"/>
                </a:tc>
                <a:tc gridSpan="2">
                  <a:txBody>
                    <a:bodyPr/>
                    <a:lstStyle/>
                    <a:p>
                      <a:pPr algn="l" fontAlgn="b"/>
                      <a:r>
                        <a:rPr lang="en-US" sz="1000" u="none" strike="noStrike" dirty="0" smtClean="0">
                          <a:effectLst/>
                        </a:rPr>
                        <a:t>(Board, Employees, Summer seasonal employees)</a:t>
                      </a:r>
                      <a:endParaRPr lang="en-US" sz="1000" b="0" i="0" u="none" strike="noStrike" dirty="0">
                        <a:solidFill>
                          <a:srgbClr val="000000"/>
                        </a:solidFill>
                        <a:effectLst/>
                        <a:latin typeface="Calibri" panose="020F0502020204030204" pitchFamily="34" charset="0"/>
                      </a:endParaRPr>
                    </a:p>
                  </a:txBody>
                  <a:tcPr marL="7893" marR="7893" marT="7893" marB="0" anchor="b"/>
                </a:tc>
                <a:tc hMerge="1">
                  <a:txBody>
                    <a:bodyPr/>
                    <a:lstStyle/>
                    <a:p>
                      <a:endParaRPr lang="en-US"/>
                    </a:p>
                  </a:txBody>
                  <a:tcPr/>
                </a:tc>
              </a:tr>
              <a:tr h="221010">
                <a:tc>
                  <a:txBody>
                    <a:bodyPr/>
                    <a:lstStyle/>
                    <a:p>
                      <a:pPr algn="l" fontAlgn="b"/>
                      <a:r>
                        <a:rPr lang="en-US" sz="1200" b="0" i="0" u="none" strike="noStrike" dirty="0" smtClean="0">
                          <a:solidFill>
                            <a:srgbClr val="000000"/>
                          </a:solidFill>
                          <a:effectLst/>
                          <a:latin typeface="+mn-lt"/>
                        </a:rPr>
                        <a:t>Severance Pay</a:t>
                      </a:r>
                      <a:endParaRPr lang="en-US" sz="1200" b="0" i="0" u="none" strike="noStrike" dirty="0">
                        <a:solidFill>
                          <a:srgbClr val="000000"/>
                        </a:solidFill>
                        <a:effectLst/>
                        <a:latin typeface="+mn-lt"/>
                      </a:endParaRPr>
                    </a:p>
                  </a:txBody>
                  <a:tcPr marL="7893" marR="7893" marT="7893" marB="0" anchor="b"/>
                </a:tc>
                <a:tc>
                  <a:txBody>
                    <a:bodyPr/>
                    <a:lstStyle/>
                    <a:p>
                      <a:pPr algn="l" fontAlgn="b"/>
                      <a:r>
                        <a:rPr lang="en-US" sz="1200" b="0" i="0" u="none" strike="noStrike" dirty="0" smtClean="0">
                          <a:solidFill>
                            <a:srgbClr val="000000"/>
                          </a:solidFill>
                          <a:effectLst/>
                          <a:latin typeface="+mj-lt"/>
                        </a:rPr>
                        <a:t>$16,694</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r h="221010">
                <a:tc>
                  <a:txBody>
                    <a:bodyPr/>
                    <a:lstStyle/>
                    <a:p>
                      <a:pPr algn="l" fontAlgn="b"/>
                      <a:r>
                        <a:rPr lang="en-US" sz="1200" u="none" strike="noStrike" dirty="0" smtClean="0">
                          <a:effectLst/>
                        </a:rPr>
                        <a:t>2015 </a:t>
                      </a:r>
                      <a:r>
                        <a:rPr lang="en-US" sz="1200" u="none" strike="noStrike" dirty="0">
                          <a:effectLst/>
                        </a:rPr>
                        <a:t>Refuse 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$122,922</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smtClean="0">
                          <a:effectLst/>
                        </a:rPr>
                        <a:t>Legal Services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$12,237</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a:effectLst/>
                        </a:rPr>
                        <a:t>Fuel for Equipment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$35,458</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b="0" i="0" u="none" strike="noStrike" dirty="0" smtClean="0">
                          <a:solidFill>
                            <a:srgbClr val="000000"/>
                          </a:solidFill>
                          <a:effectLst/>
                          <a:latin typeface="Lucida Sans Unicode" panose="020B0602030504020204" pitchFamily="34" charset="0"/>
                          <a:cs typeface="Lucida Sans Unicode" panose="020B0602030504020204" pitchFamily="34" charset="0"/>
                        </a:rPr>
                        <a:t>Propane &amp; Oil</a:t>
                      </a:r>
                      <a:endParaRPr lang="en-US" sz="1200" b="0" i="0" u="none" strike="noStrike" dirty="0">
                        <a:solidFill>
                          <a:srgbClr val="000000"/>
                        </a:solidFill>
                        <a:effectLst/>
                        <a:latin typeface="Lucida Sans Unicode" panose="020B0602030504020204" pitchFamily="34" charset="0"/>
                        <a:cs typeface="Lucida Sans Unicode" panose="020B060203050402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cs typeface="Lucida Sans Unicode" panose="020B0602030504020204" pitchFamily="34" charset="0"/>
                        </a:rPr>
                        <a:t>$37,615</a:t>
                      </a:r>
                      <a:endParaRPr lang="en-US" sz="1200" b="0" i="0" u="none" strike="noStrike" dirty="0">
                        <a:solidFill>
                          <a:srgbClr val="000000"/>
                        </a:solidFill>
                        <a:effectLst/>
                        <a:latin typeface="+mj-lt"/>
                        <a:cs typeface="Lucida Sans Unicode" panose="020B0602030504020204" pitchFamily="34" charset="0"/>
                      </a:endParaRPr>
                    </a:p>
                  </a:txBody>
                  <a:tcPr marL="7893" marR="7893" marT="7893" marB="0" anchor="b"/>
                </a:tc>
                <a:tc>
                  <a:txBody>
                    <a:bodyPr/>
                    <a:lstStyle/>
                    <a:p>
                      <a:endParaRPr lang="en-US" dirty="0"/>
                    </a:p>
                  </a:txBody>
                  <a:tcPr marL="7893" marR="7893" marT="7893" marB="0" anchor="b"/>
                </a:tc>
              </a:tr>
              <a:tr h="157864">
                <a:tc>
                  <a:txBody>
                    <a:bodyPr/>
                    <a:lstStyle/>
                    <a:p>
                      <a:pPr algn="l" fontAlgn="b"/>
                      <a:r>
                        <a:rPr lang="en-US" sz="1200" u="none" strike="noStrike" dirty="0" smtClean="0">
                          <a:effectLst/>
                        </a:rPr>
                        <a:t>Electric</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$33,921</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a:effectLst/>
                        </a:rPr>
                        <a:t>Telephone/Internet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$6,642</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smtClean="0">
                          <a:effectLst/>
                        </a:rPr>
                        <a:t>Parts (incl.</a:t>
                      </a:r>
                      <a:r>
                        <a:rPr lang="en-US" sz="1200" u="none" strike="noStrike" baseline="0" dirty="0" smtClean="0">
                          <a:effectLst/>
                        </a:rPr>
                        <a:t> tires) </a:t>
                      </a:r>
                      <a:r>
                        <a:rPr lang="en-US" sz="1200" u="none" strike="noStrike" dirty="0" smtClean="0">
                          <a:effectLst/>
                        </a:rPr>
                        <a:t>&amp; Repairs </a:t>
                      </a:r>
                      <a:r>
                        <a:rPr lang="en-US" sz="1200" u="none" strike="noStrike" dirty="0">
                          <a:effectLst/>
                        </a:rPr>
                        <a:t>for Equip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$33,326</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smtClean="0">
                          <a:effectLst/>
                        </a:rPr>
                        <a:t>Operating, Repair &amp; </a:t>
                      </a:r>
                      <a:r>
                        <a:rPr lang="en-US" sz="1200" u="none" strike="noStrike" dirty="0" err="1" smtClean="0">
                          <a:effectLst/>
                        </a:rPr>
                        <a:t>Maint</a:t>
                      </a:r>
                      <a:r>
                        <a:rPr lang="en-US" sz="1200" u="none" strike="noStrike" dirty="0" smtClean="0">
                          <a:effectLst/>
                        </a:rPr>
                        <a:t>. </a:t>
                      </a:r>
                      <a:r>
                        <a:rPr lang="en-US" sz="1200" u="none" strike="noStrike" dirty="0">
                          <a:effectLst/>
                        </a:rPr>
                        <a:t>Supplies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$15,383</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smtClean="0">
                          <a:effectLst/>
                        </a:rPr>
                        <a:t>Advertising, Printing,</a:t>
                      </a:r>
                      <a:r>
                        <a:rPr lang="en-US" sz="1200" u="none" strike="noStrike" baseline="0" dirty="0" smtClean="0">
                          <a:effectLst/>
                        </a:rPr>
                        <a:t> &amp; Postage</a:t>
                      </a:r>
                      <a:r>
                        <a:rPr lang="en-US" sz="1200" u="none" strike="noStrike" dirty="0" smtClean="0">
                          <a:effectLst/>
                        </a:rPr>
                        <a:t> </a:t>
                      </a:r>
                      <a:r>
                        <a:rPr lang="en-US" sz="1200" u="none" strike="noStrike" dirty="0">
                          <a:effectLst/>
                        </a:rPr>
                        <a:t>Costs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$9,103</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301892">
                <a:tc>
                  <a:txBody>
                    <a:bodyPr/>
                    <a:lstStyle/>
                    <a:p>
                      <a:pPr algn="l" fontAlgn="b"/>
                      <a:r>
                        <a:rPr lang="en-US" sz="1200" u="none" strike="noStrike" dirty="0">
                          <a:effectLst/>
                        </a:rPr>
                        <a:t>Training </a:t>
                      </a:r>
                      <a:r>
                        <a:rPr lang="en-US" sz="1200" u="none" strike="noStrike" dirty="0" smtClean="0">
                          <a:effectLst/>
                        </a:rPr>
                        <a:t>(</a:t>
                      </a:r>
                      <a:r>
                        <a:rPr lang="en-US" sz="1200" u="none" strike="noStrike" baseline="0" dirty="0" smtClean="0">
                          <a:effectLst/>
                        </a:rPr>
                        <a:t>staff)</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$4,428</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157864">
                <a:tc>
                  <a:txBody>
                    <a:bodyPr/>
                    <a:lstStyle/>
                    <a:p>
                      <a:pPr algn="l" fontAlgn="b"/>
                      <a:r>
                        <a:rPr lang="en-US" sz="1200" u="none" strike="noStrike" dirty="0">
                          <a:effectLst/>
                        </a:rPr>
                        <a:t>Volvo Loader Payments </a:t>
                      </a:r>
                      <a:r>
                        <a:rPr lang="en-US" sz="1200" u="none" strike="noStrike" dirty="0" smtClean="0">
                          <a:effectLst/>
                        </a:rPr>
                        <a:t>2015</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$30,977</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r h="157864">
                <a:tc>
                  <a:txBody>
                    <a:bodyPr/>
                    <a:lstStyle/>
                    <a:p>
                      <a:pPr algn="l" fontAlgn="b"/>
                      <a:r>
                        <a:rPr lang="en-US" sz="1200" u="none" strike="noStrike" dirty="0">
                          <a:effectLst/>
                        </a:rPr>
                        <a:t>Grader Payments </a:t>
                      </a:r>
                      <a:r>
                        <a:rPr lang="en-US" sz="1200" u="none" strike="noStrike" dirty="0" smtClean="0">
                          <a:effectLst/>
                        </a:rPr>
                        <a:t>2015</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$49,564</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r h="285734">
                <a:tc>
                  <a:txBody>
                    <a:bodyPr/>
                    <a:lstStyle/>
                    <a:p>
                      <a:pPr algn="l" fontAlgn="b"/>
                      <a:r>
                        <a:rPr lang="en-US" sz="1200" b="0" i="0" u="none" strike="noStrike" dirty="0" smtClean="0">
                          <a:solidFill>
                            <a:schemeClr val="dk1"/>
                          </a:solidFill>
                          <a:effectLst/>
                          <a:latin typeface="+mn-lt"/>
                        </a:rPr>
                        <a:t>Building</a:t>
                      </a:r>
                      <a:r>
                        <a:rPr lang="en-US" sz="1200" b="0" i="0" u="none" strike="noStrike" baseline="0" dirty="0" smtClean="0">
                          <a:solidFill>
                            <a:schemeClr val="dk1"/>
                          </a:solidFill>
                          <a:effectLst/>
                          <a:latin typeface="+mn-lt"/>
                        </a:rPr>
                        <a:t> Repairs &amp; Upgrades</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$12,527</a:t>
                      </a:r>
                      <a:endParaRPr lang="en-US" sz="1200" b="0" i="0" u="none" strike="noStrike" dirty="0">
                        <a:solidFill>
                          <a:srgbClr val="000000"/>
                        </a:solidFill>
                        <a:effectLst/>
                        <a:latin typeface="+mj-lt"/>
                      </a:endParaRPr>
                    </a:p>
                  </a:txBody>
                  <a:tcPr marL="7893" marR="7893" marT="7893" marB="0" anchor="b"/>
                </a:tc>
                <a:tc>
                  <a:txBody>
                    <a:bodyPr/>
                    <a:lstStyle/>
                    <a:p>
                      <a:endParaRPr lang="en-US"/>
                    </a:p>
                  </a:txBody>
                  <a:tcPr marL="7893" marR="7893" marT="7893" marB="0" anchor="b"/>
                </a:tc>
              </a:tr>
              <a:tr h="285734">
                <a:tc>
                  <a:txBody>
                    <a:bodyPr/>
                    <a:lstStyle/>
                    <a:p>
                      <a:pPr algn="l" fontAlgn="b"/>
                      <a:r>
                        <a:rPr lang="en-US" sz="1200" u="none" strike="noStrike" dirty="0" smtClean="0">
                          <a:effectLst/>
                        </a:rPr>
                        <a:t>Safety Supplies/Medical </a:t>
                      </a:r>
                      <a:endParaRPr lang="en-US" sz="1200" b="0" i="0" u="none" strike="noStrike" dirty="0">
                        <a:solidFill>
                          <a:srgbClr val="000000"/>
                        </a:solidFill>
                        <a:effectLst/>
                        <a:latin typeface="Calibri" panose="020F0502020204030204" pitchFamily="34" charset="0"/>
                      </a:endParaRPr>
                    </a:p>
                  </a:txBody>
                  <a:tcPr marL="7893" marR="7893" marT="7893" marB="0" anchor="b"/>
                </a:tc>
                <a:tc>
                  <a:txBody>
                    <a:bodyPr/>
                    <a:lstStyle/>
                    <a:p>
                      <a:pPr algn="l" fontAlgn="b"/>
                      <a:r>
                        <a:rPr lang="en-US" sz="1200" b="0" i="0" u="none" strike="noStrike" dirty="0" smtClean="0">
                          <a:solidFill>
                            <a:srgbClr val="000000"/>
                          </a:solidFill>
                          <a:effectLst/>
                          <a:latin typeface="+mj-lt"/>
                        </a:rPr>
                        <a:t>$7,525</a:t>
                      </a:r>
                      <a:endParaRPr lang="en-US" sz="1200" b="0" i="0" u="none" strike="noStrike" dirty="0">
                        <a:solidFill>
                          <a:srgbClr val="000000"/>
                        </a:solidFill>
                        <a:effectLst/>
                        <a:latin typeface="+mj-lt"/>
                      </a:endParaRPr>
                    </a:p>
                  </a:txBody>
                  <a:tcPr marL="7893" marR="7893" marT="7893" marB="0" anchor="b"/>
                </a:tc>
                <a:tc>
                  <a:txBody>
                    <a:bodyPr/>
                    <a:lstStyle/>
                    <a:p>
                      <a:endParaRPr lang="en-US" dirty="0"/>
                    </a:p>
                  </a:txBody>
                  <a:tcPr marL="7893" marR="7893" marT="7893" marB="0" anchor="b"/>
                </a:tc>
              </a:tr>
            </a:tbl>
          </a:graphicData>
        </a:graphic>
      </p:graphicFrame>
      <p:sp>
        <p:nvSpPr>
          <p:cNvPr id="3" name="Title 2"/>
          <p:cNvSpPr>
            <a:spLocks noGrp="1"/>
          </p:cNvSpPr>
          <p:nvPr>
            <p:ph type="title"/>
          </p:nvPr>
        </p:nvSpPr>
        <p:spPr>
          <a:xfrm>
            <a:off x="457200" y="274638"/>
            <a:ext cx="8229600" cy="868362"/>
          </a:xfrm>
        </p:spPr>
        <p:style>
          <a:lnRef idx="2">
            <a:schemeClr val="accent1"/>
          </a:lnRef>
          <a:fillRef idx="1">
            <a:schemeClr val="lt1"/>
          </a:fillRef>
          <a:effectRef idx="0">
            <a:schemeClr val="accent1"/>
          </a:effectRef>
          <a:fontRef idx="minor">
            <a:schemeClr val="dk1"/>
          </a:fontRef>
        </p:style>
        <p:txBody>
          <a:bodyPr>
            <a:noAutofit/>
          </a:bodyPr>
          <a:lstStyle/>
          <a:p>
            <a:r>
              <a:rPr lang="en-US" sz="2800" dirty="0"/>
              <a:t>Category </a:t>
            </a:r>
            <a:r>
              <a:rPr lang="en-US" sz="2800" dirty="0" smtClean="0"/>
              <a:t>4-Fiscal </a:t>
            </a:r>
            <a:r>
              <a:rPr lang="en-US" sz="2800" dirty="0"/>
              <a:t>Sustainability continued: </a:t>
            </a:r>
            <a:br>
              <a:rPr lang="en-US" sz="2800" dirty="0"/>
            </a:br>
            <a:r>
              <a:rPr lang="en-US" sz="2800" dirty="0" smtClean="0"/>
              <a:t>2015 </a:t>
            </a:r>
            <a:r>
              <a:rPr lang="en-US" sz="2800" dirty="0"/>
              <a:t>Notable </a:t>
            </a:r>
            <a:r>
              <a:rPr lang="en-US" sz="2800" dirty="0" smtClean="0"/>
              <a:t>Disbursements </a:t>
            </a:r>
            <a:endParaRPr lang="en-US" sz="2800" dirty="0"/>
          </a:p>
        </p:txBody>
      </p:sp>
      <p:graphicFrame>
        <p:nvGraphicFramePr>
          <p:cNvPr id="6" name="Table 5"/>
          <p:cNvGraphicFramePr>
            <a:graphicFrameLocks noGrp="1"/>
          </p:cNvGraphicFramePr>
          <p:nvPr>
            <p:extLst>
              <p:ext uri="{D42A27DB-BD31-4B8C-83A1-F6EECF244321}">
                <p14:modId xmlns:p14="http://schemas.microsoft.com/office/powerpoint/2010/main" val="838624941"/>
              </p:ext>
            </p:extLst>
          </p:nvPr>
        </p:nvGraphicFramePr>
        <p:xfrm>
          <a:off x="4876800" y="1417621"/>
          <a:ext cx="3733800" cy="5272939"/>
        </p:xfrm>
        <a:graphic>
          <a:graphicData uri="http://schemas.openxmlformats.org/drawingml/2006/table">
            <a:tbl>
              <a:tblPr>
                <a:tableStyleId>{5C22544A-7EE6-4342-B048-85BDC9FD1C3A}</a:tableStyleId>
              </a:tblPr>
              <a:tblGrid>
                <a:gridCol w="2819400"/>
                <a:gridCol w="914400"/>
              </a:tblGrid>
              <a:tr h="321970">
                <a:tc>
                  <a:txBody>
                    <a:bodyPr/>
                    <a:lstStyle/>
                    <a:p>
                      <a:pPr algn="l" fontAlgn="b"/>
                      <a:r>
                        <a:rPr lang="en-US" sz="1200" u="none" strike="noStrike" dirty="0">
                          <a:effectLst/>
                          <a:latin typeface="+mj-lt"/>
                        </a:rPr>
                        <a:t>Economic Dev (ERJPB)</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$15,000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2015 </a:t>
                      </a:r>
                      <a:r>
                        <a:rPr lang="en-US" sz="1200" u="none" strike="noStrike" dirty="0">
                          <a:effectLst/>
                          <a:latin typeface="+mj-lt"/>
                        </a:rPr>
                        <a:t>Property &amp; Casualty </a:t>
                      </a:r>
                      <a:r>
                        <a:rPr lang="en-US" sz="1200" u="none" strike="noStrike" dirty="0" smtClean="0">
                          <a:effectLst/>
                          <a:latin typeface="+mj-lt"/>
                        </a:rPr>
                        <a:t>Insurance</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$40,091</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EDP/Software Design</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$5,792</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Professional </a:t>
                      </a:r>
                      <a:r>
                        <a:rPr lang="en-US" sz="1200" u="none" strike="noStrike" dirty="0" smtClean="0">
                          <a:effectLst/>
                          <a:latin typeface="+mj-lt"/>
                        </a:rPr>
                        <a:t>Services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$30,620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Rental Fees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$2,101</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smtClean="0">
                          <a:effectLst/>
                          <a:latin typeface="+mj-lt"/>
                        </a:rPr>
                        <a:t>Fire</a:t>
                      </a:r>
                      <a:r>
                        <a:rPr lang="en-US" sz="1200" u="none" strike="noStrike" baseline="0" dirty="0" smtClean="0">
                          <a:effectLst/>
                          <a:latin typeface="+mj-lt"/>
                        </a:rPr>
                        <a:t> Department (wages, operating costs, supplies etc.)</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$54,867</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Engineering Costs </a:t>
                      </a:r>
                      <a:r>
                        <a:rPr lang="en-US" sz="1200" u="none" strike="noStrike" dirty="0" smtClean="0">
                          <a:effectLst/>
                          <a:latin typeface="+mj-lt"/>
                        </a:rPr>
                        <a:t>– Capital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$69,292</a:t>
                      </a:r>
                      <a:endParaRPr lang="en-US" sz="1200" b="0" i="0" u="none" strike="noStrike" dirty="0">
                        <a:solidFill>
                          <a:srgbClr val="000000"/>
                        </a:solidFill>
                        <a:effectLst/>
                        <a:latin typeface="+mj-lt"/>
                      </a:endParaRPr>
                    </a:p>
                  </a:txBody>
                  <a:tcPr marL="9525" marR="9525" marT="9525" marB="0" anchor="b"/>
                </a:tc>
              </a:tr>
              <a:tr h="390074">
                <a:tc>
                  <a:txBody>
                    <a:bodyPr/>
                    <a:lstStyle/>
                    <a:p>
                      <a:pPr algn="l" fontAlgn="b"/>
                      <a:r>
                        <a:rPr lang="en-US" sz="1200" u="none" strike="noStrike" dirty="0">
                          <a:effectLst/>
                          <a:latin typeface="+mj-lt"/>
                        </a:rPr>
                        <a:t>Capital </a:t>
                      </a:r>
                      <a:r>
                        <a:rPr lang="en-US" sz="1200" u="none" strike="noStrike" dirty="0" smtClean="0">
                          <a:effectLst/>
                          <a:latin typeface="+mj-lt"/>
                        </a:rPr>
                        <a:t>Projects (</a:t>
                      </a:r>
                      <a:r>
                        <a:rPr lang="en-US" sz="1200" u="none" strike="noStrike" baseline="0" dirty="0" smtClean="0">
                          <a:effectLst/>
                          <a:latin typeface="+mj-lt"/>
                        </a:rPr>
                        <a:t>Gardendale, 2 + 2 Joint Projects)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$601,519</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u="none" strike="noStrike" dirty="0">
                          <a:effectLst/>
                          <a:latin typeface="+mj-lt"/>
                        </a:rPr>
                        <a:t>W/WW </a:t>
                      </a:r>
                      <a:r>
                        <a:rPr lang="en-US" sz="1200" u="none" strike="noStrike" dirty="0" smtClean="0">
                          <a:effectLst/>
                          <a:latin typeface="+mj-lt"/>
                        </a:rPr>
                        <a:t> Bond &amp; Enterprise Expenses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$71,926</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Dues, Subscriptions, Licenses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$5,869</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Road Materials (Dust, Culverts, etc.)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$19,260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Small Tools/Minor Equipment </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$4,176</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2014 Audit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$13,284 </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2015 Lift Truck</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$26,904</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Ambulance Service</a:t>
                      </a:r>
                      <a:r>
                        <a:rPr lang="en-US" sz="1200" b="0" i="0" u="none" strike="noStrike" baseline="0" dirty="0" smtClean="0">
                          <a:solidFill>
                            <a:srgbClr val="000000"/>
                          </a:solidFill>
                          <a:effectLst/>
                          <a:latin typeface="+mj-lt"/>
                        </a:rPr>
                        <a:t> Contract</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$4,200</a:t>
                      </a:r>
                      <a:endParaRPr lang="en-US" sz="1200" b="0" i="0" u="none" strike="noStrike" dirty="0">
                        <a:solidFill>
                          <a:srgbClr val="000000"/>
                        </a:solidFill>
                        <a:effectLst/>
                        <a:latin typeface="+mj-lt"/>
                      </a:endParaRPr>
                    </a:p>
                  </a:txBody>
                  <a:tcPr marL="9525" marR="9525" marT="9525" marB="0" anchor="b"/>
                </a:tc>
              </a:tr>
              <a:tr h="321970">
                <a:tc>
                  <a:txBody>
                    <a:bodyPr/>
                    <a:lstStyle/>
                    <a:p>
                      <a:pPr algn="l" fontAlgn="b"/>
                      <a:r>
                        <a:rPr lang="en-US" sz="1200" b="0" i="0" u="none" strike="noStrike" dirty="0" smtClean="0">
                          <a:solidFill>
                            <a:srgbClr val="000000"/>
                          </a:solidFill>
                          <a:effectLst/>
                          <a:latin typeface="+mj-lt"/>
                        </a:rPr>
                        <a:t>2015</a:t>
                      </a:r>
                      <a:r>
                        <a:rPr lang="en-US" sz="1200" b="0" i="0" u="none" strike="noStrike" baseline="0" dirty="0" smtClean="0">
                          <a:solidFill>
                            <a:srgbClr val="000000"/>
                          </a:solidFill>
                          <a:effectLst/>
                          <a:latin typeface="+mj-lt"/>
                        </a:rPr>
                        <a:t> Elections</a:t>
                      </a:r>
                      <a:endParaRPr lang="en-US" sz="1200" b="0" i="0" u="none" strike="noStrike" dirty="0">
                        <a:solidFill>
                          <a:srgbClr val="000000"/>
                        </a:solidFill>
                        <a:effectLst/>
                        <a:latin typeface="+mj-lt"/>
                      </a:endParaRPr>
                    </a:p>
                  </a:txBody>
                  <a:tcPr marL="9525" marR="9525" marT="9525" marB="0" anchor="b"/>
                </a:tc>
                <a:tc>
                  <a:txBody>
                    <a:bodyPr/>
                    <a:lstStyle/>
                    <a:p>
                      <a:pPr algn="r" fontAlgn="b"/>
                      <a:r>
                        <a:rPr lang="en-US" sz="1200" b="0" i="0" u="none" strike="noStrike" dirty="0" smtClean="0">
                          <a:solidFill>
                            <a:srgbClr val="000000"/>
                          </a:solidFill>
                          <a:effectLst/>
                          <a:latin typeface="+mj-lt"/>
                        </a:rPr>
                        <a:t>$5,725</a:t>
                      </a:r>
                      <a:endParaRPr lang="en-US" sz="1200" b="0" i="0" u="none" strike="noStrike" dirty="0">
                        <a:solidFill>
                          <a:srgbClr val="000000"/>
                        </a:solidFill>
                        <a:effectLst/>
                        <a:latin typeface="+mj-lt"/>
                      </a:endParaRPr>
                    </a:p>
                  </a:txBody>
                  <a:tcPr marL="9525" marR="9525" marT="9525" marB="0" anchor="b"/>
                </a:tc>
              </a:tr>
            </a:tbl>
          </a:graphicData>
        </a:graphic>
      </p:graphicFrame>
    </p:spTree>
    <p:extLst>
      <p:ext uri="{BB962C8B-B14F-4D97-AF65-F5344CB8AC3E}">
        <p14:creationId xmlns:p14="http://schemas.microsoft.com/office/powerpoint/2010/main" val="13965991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88851619"/>
              </p:ext>
            </p:extLst>
          </p:nvPr>
        </p:nvGraphicFramePr>
        <p:xfrm>
          <a:off x="152400" y="1735138"/>
          <a:ext cx="8839200" cy="3845560"/>
        </p:xfrm>
        <a:graphic>
          <a:graphicData uri="http://schemas.openxmlformats.org/drawingml/2006/table">
            <a:tbl>
              <a:tblPr firstRow="1" bandRow="1">
                <a:tableStyleId>{5C22544A-7EE6-4342-B048-85BDC9FD1C3A}</a:tableStyleId>
              </a:tblPr>
              <a:tblGrid>
                <a:gridCol w="1767840"/>
                <a:gridCol w="1767840"/>
                <a:gridCol w="1767840"/>
                <a:gridCol w="1767840"/>
                <a:gridCol w="1767840"/>
              </a:tblGrid>
              <a:tr h="0">
                <a:tc>
                  <a:txBody>
                    <a:bodyPr/>
                    <a:lstStyle/>
                    <a:p>
                      <a:pPr algn="ctr"/>
                      <a:r>
                        <a:rPr lang="en-US" dirty="0" smtClean="0"/>
                        <a:t>Indebtedness</a:t>
                      </a:r>
                      <a:endParaRPr lang="en-US" dirty="0"/>
                    </a:p>
                  </a:txBody>
                  <a:tcPr anchor="ctr"/>
                </a:tc>
                <a:tc>
                  <a:txBody>
                    <a:bodyPr/>
                    <a:lstStyle/>
                    <a:p>
                      <a:pPr algn="ctr"/>
                      <a:r>
                        <a:rPr lang="en-US" dirty="0" smtClean="0"/>
                        <a:t>Maturity Date</a:t>
                      </a:r>
                      <a:endParaRPr lang="en-US" dirty="0"/>
                    </a:p>
                  </a:txBody>
                  <a:tcPr anchor="ctr"/>
                </a:tc>
                <a:tc>
                  <a:txBody>
                    <a:bodyPr/>
                    <a:lstStyle/>
                    <a:p>
                      <a:pPr algn="ctr"/>
                      <a:r>
                        <a:rPr lang="en-US" dirty="0" smtClean="0"/>
                        <a:t>01/01/2015 Balance</a:t>
                      </a:r>
                      <a:endParaRPr lang="en-US" dirty="0"/>
                    </a:p>
                  </a:txBody>
                  <a:tcPr anchor="ctr"/>
                </a:tc>
                <a:tc>
                  <a:txBody>
                    <a:bodyPr/>
                    <a:lstStyle/>
                    <a:p>
                      <a:pPr algn="ctr"/>
                      <a:r>
                        <a:rPr lang="en-US" dirty="0" smtClean="0"/>
                        <a:t>Paid in 2015</a:t>
                      </a:r>
                      <a:endParaRPr lang="en-US" dirty="0"/>
                    </a:p>
                  </a:txBody>
                  <a:tcPr anchor="ctr"/>
                </a:tc>
                <a:tc>
                  <a:txBody>
                    <a:bodyPr/>
                    <a:lstStyle/>
                    <a:p>
                      <a:pPr algn="ctr"/>
                      <a:r>
                        <a:rPr lang="en-US" dirty="0" smtClean="0"/>
                        <a:t>Outstanding Debt 12/31/15</a:t>
                      </a:r>
                      <a:endParaRPr lang="en-US" dirty="0"/>
                    </a:p>
                  </a:txBody>
                  <a:tcPr anchor="ctr"/>
                </a:tc>
              </a:tr>
              <a:tr h="370840">
                <a:tc>
                  <a:txBody>
                    <a:bodyPr/>
                    <a:lstStyle/>
                    <a:p>
                      <a:pPr algn="ctr"/>
                      <a:r>
                        <a:rPr lang="en-US" dirty="0" smtClean="0"/>
                        <a:t>GO Refunding Bond 2009</a:t>
                      </a:r>
                      <a:endParaRPr lang="en-US" dirty="0"/>
                    </a:p>
                  </a:txBody>
                  <a:tcPr anchor="ctr"/>
                </a:tc>
                <a:tc>
                  <a:txBody>
                    <a:bodyPr/>
                    <a:lstStyle/>
                    <a:p>
                      <a:pPr algn="ctr"/>
                      <a:r>
                        <a:rPr lang="en-US" dirty="0" smtClean="0"/>
                        <a:t>12/01/2016</a:t>
                      </a:r>
                      <a:endParaRPr lang="en-US" dirty="0"/>
                    </a:p>
                  </a:txBody>
                  <a:tcPr anchor="ctr"/>
                </a:tc>
                <a:tc>
                  <a:txBody>
                    <a:bodyPr/>
                    <a:lstStyle/>
                    <a:p>
                      <a:pPr algn="ctr"/>
                      <a:r>
                        <a:rPr lang="en-US" dirty="0" smtClean="0"/>
                        <a:t>$125,000</a:t>
                      </a:r>
                      <a:endParaRPr lang="en-US" dirty="0"/>
                    </a:p>
                  </a:txBody>
                  <a:tcPr anchor="ctr"/>
                </a:tc>
                <a:tc>
                  <a:txBody>
                    <a:bodyPr/>
                    <a:lstStyle/>
                    <a:p>
                      <a:pPr algn="ctr"/>
                      <a:r>
                        <a:rPr lang="en-US" dirty="0" smtClean="0"/>
                        <a:t>$60,000</a:t>
                      </a:r>
                      <a:endParaRPr lang="en-US" dirty="0"/>
                    </a:p>
                  </a:txBody>
                  <a:tcPr anchor="ctr"/>
                </a:tc>
                <a:tc>
                  <a:txBody>
                    <a:bodyPr/>
                    <a:lstStyle/>
                    <a:p>
                      <a:pPr algn="ctr"/>
                      <a:r>
                        <a:rPr lang="en-US" dirty="0" smtClean="0"/>
                        <a:t>$65,000</a:t>
                      </a:r>
                      <a:endParaRPr lang="en-US" dirty="0"/>
                    </a:p>
                  </a:txBody>
                  <a:tcPr anchor="ctr"/>
                </a:tc>
              </a:tr>
              <a:tr h="370840">
                <a:tc>
                  <a:txBody>
                    <a:bodyPr/>
                    <a:lstStyle/>
                    <a:p>
                      <a:pPr algn="ctr"/>
                      <a:r>
                        <a:rPr lang="en-US" dirty="0" smtClean="0"/>
                        <a:t>2012 Volvo Loader</a:t>
                      </a:r>
                      <a:endParaRPr lang="en-US" dirty="0"/>
                    </a:p>
                  </a:txBody>
                  <a:tcPr anchor="ctr"/>
                </a:tc>
                <a:tc>
                  <a:txBody>
                    <a:bodyPr/>
                    <a:lstStyle/>
                    <a:p>
                      <a:pPr algn="ctr"/>
                      <a:r>
                        <a:rPr lang="en-US" dirty="0" smtClean="0"/>
                        <a:t>12/10/2017</a:t>
                      </a:r>
                      <a:endParaRPr lang="en-US" dirty="0"/>
                    </a:p>
                  </a:txBody>
                  <a:tcPr anchor="ctr"/>
                </a:tc>
                <a:tc>
                  <a:txBody>
                    <a:bodyPr/>
                    <a:lstStyle/>
                    <a:p>
                      <a:pPr algn="ctr"/>
                      <a:r>
                        <a:rPr lang="en-US" dirty="0" smtClean="0"/>
                        <a:t>$88,471.67</a:t>
                      </a:r>
                      <a:endParaRPr lang="en-US" dirty="0"/>
                    </a:p>
                  </a:txBody>
                  <a:tcPr anchor="ctr"/>
                </a:tc>
                <a:tc>
                  <a:txBody>
                    <a:bodyPr/>
                    <a:lstStyle/>
                    <a:p>
                      <a:pPr algn="ctr"/>
                      <a:r>
                        <a:rPr lang="en-US" dirty="0" smtClean="0"/>
                        <a:t>$28,547.46</a:t>
                      </a:r>
                      <a:endParaRPr lang="en-US" dirty="0"/>
                    </a:p>
                  </a:txBody>
                  <a:tcPr anchor="ctr"/>
                </a:tc>
                <a:tc>
                  <a:txBody>
                    <a:bodyPr/>
                    <a:lstStyle/>
                    <a:p>
                      <a:pPr algn="ctr"/>
                      <a:r>
                        <a:rPr lang="en-US" dirty="0" smtClean="0"/>
                        <a:t>$59,924.21</a:t>
                      </a:r>
                      <a:endParaRPr lang="en-US" dirty="0"/>
                    </a:p>
                  </a:txBody>
                  <a:tcPr anchor="ctr"/>
                </a:tc>
              </a:tr>
              <a:tr h="370840">
                <a:tc>
                  <a:txBody>
                    <a:bodyPr/>
                    <a:lstStyle/>
                    <a:p>
                      <a:pPr algn="ctr"/>
                      <a:r>
                        <a:rPr lang="en-US" dirty="0" smtClean="0"/>
                        <a:t>2014 JD</a:t>
                      </a:r>
                      <a:r>
                        <a:rPr lang="en-US" baseline="0" dirty="0" smtClean="0"/>
                        <a:t> Grader</a:t>
                      </a:r>
                      <a:endParaRPr lang="en-US" dirty="0"/>
                    </a:p>
                  </a:txBody>
                  <a:tcPr anchor="ctr"/>
                </a:tc>
                <a:tc>
                  <a:txBody>
                    <a:bodyPr/>
                    <a:lstStyle/>
                    <a:p>
                      <a:pPr algn="ctr"/>
                      <a:r>
                        <a:rPr lang="en-US" dirty="0" smtClean="0"/>
                        <a:t>09/27/2017</a:t>
                      </a:r>
                      <a:endParaRPr lang="en-US" dirty="0"/>
                    </a:p>
                  </a:txBody>
                  <a:tcPr anchor="ctr"/>
                </a:tc>
                <a:tc>
                  <a:txBody>
                    <a:bodyPr/>
                    <a:lstStyle/>
                    <a:p>
                      <a:pPr algn="ctr"/>
                      <a:r>
                        <a:rPr lang="en-US" dirty="0" smtClean="0"/>
                        <a:t>$141,477.23</a:t>
                      </a:r>
                      <a:endParaRPr lang="en-US" dirty="0"/>
                    </a:p>
                  </a:txBody>
                  <a:tcPr anchor="ctr"/>
                </a:tc>
                <a:tc>
                  <a:txBody>
                    <a:bodyPr/>
                    <a:lstStyle/>
                    <a:p>
                      <a:pPr algn="ctr"/>
                      <a:r>
                        <a:rPr lang="en-US" dirty="0" smtClean="0"/>
                        <a:t>$49,563.77</a:t>
                      </a:r>
                      <a:endParaRPr lang="en-US" dirty="0"/>
                    </a:p>
                  </a:txBody>
                  <a:tcPr anchor="ctr"/>
                </a:tc>
                <a:tc>
                  <a:txBody>
                    <a:bodyPr/>
                    <a:lstStyle/>
                    <a:p>
                      <a:pPr algn="ctr"/>
                      <a:r>
                        <a:rPr lang="en-US" dirty="0" smtClean="0"/>
                        <a:t>$91,913.46</a:t>
                      </a:r>
                      <a:endParaRPr lang="en-US" dirty="0"/>
                    </a:p>
                  </a:txBody>
                  <a:tcPr anchor="ctr"/>
                </a:tc>
              </a:tr>
              <a:tr h="370840">
                <a:tc>
                  <a:txBody>
                    <a:bodyPr/>
                    <a:lstStyle/>
                    <a:p>
                      <a:pPr algn="ctr"/>
                      <a:r>
                        <a:rPr lang="en-US" dirty="0" smtClean="0"/>
                        <a:t>2015 CAT Excavator</a:t>
                      </a:r>
                      <a:endParaRPr lang="en-US" dirty="0"/>
                    </a:p>
                  </a:txBody>
                  <a:tcPr anchor="ctr"/>
                </a:tc>
                <a:tc>
                  <a:txBody>
                    <a:bodyPr/>
                    <a:lstStyle/>
                    <a:p>
                      <a:pPr algn="ctr"/>
                      <a:r>
                        <a:rPr lang="en-US" dirty="0" smtClean="0"/>
                        <a:t>11/09/2018</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0</a:t>
                      </a:r>
                      <a:endParaRPr lang="en-US" dirty="0"/>
                    </a:p>
                  </a:txBody>
                  <a:tcPr anchor="ctr"/>
                </a:tc>
                <a:tc>
                  <a:txBody>
                    <a:bodyPr/>
                    <a:lstStyle/>
                    <a:p>
                      <a:pPr algn="ctr"/>
                      <a:r>
                        <a:rPr lang="en-US" dirty="0" smtClean="0"/>
                        <a:t>$119,697.00</a:t>
                      </a:r>
                      <a:endParaRPr lang="en-US" dirty="0"/>
                    </a:p>
                  </a:txBody>
                  <a:tcPr anchor="ctr"/>
                </a:tc>
              </a:tr>
              <a:tr h="370840">
                <a:tc>
                  <a:txBody>
                    <a:bodyPr/>
                    <a:lstStyle/>
                    <a:p>
                      <a:pPr algn="ctr"/>
                      <a:r>
                        <a:rPr lang="en-US" dirty="0" smtClean="0"/>
                        <a:t>Total</a:t>
                      </a:r>
                      <a:r>
                        <a:rPr lang="en-US" baseline="0" dirty="0" smtClean="0"/>
                        <a:t> </a:t>
                      </a:r>
                      <a:endParaRPr lang="en-US" dirty="0"/>
                    </a:p>
                  </a:txBody>
                  <a:tcPr anchor="ctr"/>
                </a:tc>
                <a:tc>
                  <a:txBody>
                    <a:bodyPr/>
                    <a:lstStyle/>
                    <a:p>
                      <a:pPr algn="ctr"/>
                      <a:endParaRPr lang="en-US"/>
                    </a:p>
                  </a:txBody>
                  <a:tcPr anchor="ctr"/>
                </a:tc>
                <a:tc>
                  <a:txBody>
                    <a:bodyPr/>
                    <a:lstStyle/>
                    <a:p>
                      <a:pPr algn="ctr"/>
                      <a:r>
                        <a:rPr lang="en-US" dirty="0" smtClean="0"/>
                        <a:t>$354,948.90</a:t>
                      </a:r>
                      <a:endParaRPr lang="en-US" dirty="0"/>
                    </a:p>
                  </a:txBody>
                  <a:tcPr anchor="ctr"/>
                </a:tc>
                <a:tc>
                  <a:txBody>
                    <a:bodyPr/>
                    <a:lstStyle/>
                    <a:p>
                      <a:pPr algn="ctr"/>
                      <a:r>
                        <a:rPr lang="en-US" dirty="0" smtClean="0"/>
                        <a:t>$138,111.23</a:t>
                      </a:r>
                      <a:endParaRPr lang="en-US" dirty="0"/>
                    </a:p>
                  </a:txBody>
                  <a:tcPr anchor="ctr"/>
                </a:tc>
                <a:tc>
                  <a:txBody>
                    <a:bodyPr/>
                    <a:lstStyle/>
                    <a:p>
                      <a:pPr algn="ctr"/>
                      <a:r>
                        <a:rPr lang="en-US" dirty="0" smtClean="0"/>
                        <a:t>$336,534.67</a:t>
                      </a:r>
                      <a:endParaRPr lang="en-US" dirty="0"/>
                    </a:p>
                  </a:txBody>
                  <a:tcPr anchor="ctr"/>
                </a:tc>
              </a:tr>
            </a:tbl>
          </a:graphicData>
        </a:graphic>
      </p:graphicFrame>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4 - Fiscal Sustainability Continued:  Indebtedness as of 12/31/15</a:t>
            </a:r>
            <a:endParaRPr lang="en-US" sz="28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4 – Fiscal Sustainability Continued:</a:t>
            </a:r>
            <a:br>
              <a:rPr lang="en-US" sz="2800" dirty="0"/>
            </a:br>
            <a:r>
              <a:rPr lang="en-US" sz="2800" dirty="0" smtClean="0"/>
              <a:t>Budget Balance Trend (not including investments)</a:t>
            </a:r>
            <a:endParaRPr lang="en-US" sz="2800" dirty="0"/>
          </a:p>
        </p:txBody>
      </p:sp>
      <p:sp>
        <p:nvSpPr>
          <p:cNvPr id="5" name="TextBox 4"/>
          <p:cNvSpPr txBox="1"/>
          <p:nvPr/>
        </p:nvSpPr>
        <p:spPr>
          <a:xfrm>
            <a:off x="4572000" y="6172200"/>
            <a:ext cx="41910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2015 Beginning Balance &amp; Ending Balance significantly higher than in previous years</a:t>
            </a:r>
            <a:endParaRPr lang="en-US" sz="1200"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738023484"/>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8636257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smtClean="0"/>
              <a:t>Category 4 -  Fiscal Sustainability Continued: Ending Cash Balances</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30004104"/>
              </p:ext>
            </p:extLst>
          </p:nvPr>
        </p:nvGraphicFramePr>
        <p:xfrm>
          <a:off x="304800" y="1394292"/>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8316284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2400" dirty="0" smtClean="0"/>
              <a:t>Category 4 – Fiscal Sustainability Continued:</a:t>
            </a:r>
            <a:br>
              <a:rPr lang="en-US" sz="2400" dirty="0" smtClean="0"/>
            </a:br>
            <a:r>
              <a:rPr lang="en-US" sz="2400" dirty="0" smtClean="0"/>
              <a:t>Disbursements vs. Receipts 2008-2015 YTD</a:t>
            </a:r>
            <a:endParaRPr 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5547979"/>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4572000" y="6172200"/>
            <a:ext cx="4191000" cy="461665"/>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sz="1200" dirty="0" smtClean="0"/>
              <a:t>2015 Disbursements include $100,000 in investments at Gilbert Bank &amp; Capital Projects</a:t>
            </a:r>
            <a:endParaRPr lang="en-US" sz="1200" dirty="0"/>
          </a:p>
        </p:txBody>
      </p:sp>
    </p:spTree>
    <p:extLst>
      <p:ext uri="{BB962C8B-B14F-4D97-AF65-F5344CB8AC3E}">
        <p14:creationId xmlns:p14="http://schemas.microsoft.com/office/powerpoint/2010/main" val="90385279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5136312"/>
              </p:ext>
            </p:extLst>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2"/>
          <p:cNvSpPr txBox="1">
            <a:spLocks/>
          </p:cNvSpPr>
          <p:nvPr/>
        </p:nvSpPr>
        <p:spPr>
          <a:xfrm>
            <a:off x="457200" y="274638"/>
            <a:ext cx="8229600" cy="1143000"/>
          </a:xfrm>
          <a:prstGeom prst="rect">
            <a:avLst/>
          </a:prstGeom>
        </p:spPr>
        <p:style>
          <a:lnRef idx="2">
            <a:schemeClr val="accent1"/>
          </a:lnRef>
          <a:fillRef idx="1">
            <a:schemeClr val="lt1"/>
          </a:fillRef>
          <a:effectRef idx="0">
            <a:schemeClr val="accent1"/>
          </a:effectRef>
          <a:fontRef idx="minor">
            <a:schemeClr val="dk1"/>
          </a:fontRef>
        </p:style>
        <p:txBody>
          <a:bodyPr vert="horz" anchor="ctr">
            <a:normAutofit fontScale="90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dk1"/>
                </a:solidFill>
                <a:effectLst>
                  <a:outerShdw blurRad="31750" dist="25400" dir="5400000" algn="tl" rotWithShape="0">
                    <a:srgbClr val="000000">
                      <a:alpha val="25000"/>
                    </a:srgbClr>
                  </a:outerShdw>
                </a:effectLst>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extLst/>
          </a:lstStyle>
          <a:p>
            <a:r>
              <a:rPr lang="en-US" smtClean="0"/>
              <a:t>Category 4 -  Fiscal Sustainability Continued:</a:t>
            </a:r>
            <a:endParaRPr lang="en-US" dirty="0"/>
          </a:p>
        </p:txBody>
      </p:sp>
      <p:sp>
        <p:nvSpPr>
          <p:cNvPr id="6" name="TextBox 5"/>
          <p:cNvSpPr txBox="1"/>
          <p:nvPr/>
        </p:nvSpPr>
        <p:spPr>
          <a:xfrm>
            <a:off x="5029200" y="5934670"/>
            <a:ext cx="4114800" cy="923330"/>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r>
              <a:rPr lang="en-US" dirty="0" smtClean="0"/>
              <a:t>Clerk’s Financial Report Ends Here</a:t>
            </a:r>
          </a:p>
          <a:p>
            <a:r>
              <a:rPr lang="en-US" dirty="0" smtClean="0"/>
              <a:t>Motion to accept</a:t>
            </a:r>
          </a:p>
          <a:p>
            <a:r>
              <a:rPr lang="en-US" dirty="0" smtClean="0"/>
              <a:t>Proceed to Levy Discussion</a:t>
            </a:r>
            <a:endParaRPr lang="en-US" dirty="0"/>
          </a:p>
        </p:txBody>
      </p:sp>
    </p:spTree>
    <p:extLst>
      <p:ext uri="{BB962C8B-B14F-4D97-AF65-F5344CB8AC3E}">
        <p14:creationId xmlns:p14="http://schemas.microsoft.com/office/powerpoint/2010/main" val="22800502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smtClean="0"/>
              <a:t>Current Levy Amount:  $1,175,220</a:t>
            </a:r>
          </a:p>
          <a:p>
            <a:pPr lvl="1"/>
            <a:r>
              <a:rPr lang="en-US" dirty="0" smtClean="0"/>
              <a:t>At the September 2015 meeting, the community voted for a 0% increase in the 2015 levy payable in 2016</a:t>
            </a:r>
          </a:p>
          <a:p>
            <a:pPr lvl="1"/>
            <a:r>
              <a:rPr lang="en-US" dirty="0" smtClean="0"/>
              <a:t>Based on this, the budget remains the same for 2016 as in 2015</a:t>
            </a:r>
          </a:p>
          <a:p>
            <a:pPr marL="393192" lvl="1" indent="0">
              <a:buNone/>
            </a:pPr>
            <a:r>
              <a:rPr lang="en-US" dirty="0" smtClean="0"/>
              <a:t>	General Fund Projected to Spend: 	$   410,000</a:t>
            </a:r>
          </a:p>
          <a:p>
            <a:pPr marL="393192" lvl="1" indent="0">
              <a:buNone/>
            </a:pPr>
            <a:r>
              <a:rPr lang="en-US" dirty="0" smtClean="0"/>
              <a:t>	FIRE Projected to Spend:		$     70,000</a:t>
            </a:r>
          </a:p>
          <a:p>
            <a:pPr marL="393192" lvl="1" indent="0">
              <a:buNone/>
            </a:pPr>
            <a:r>
              <a:rPr lang="en-US" dirty="0" smtClean="0"/>
              <a:t>	R&amp;B Projected to Spend:		$1,010,000</a:t>
            </a:r>
          </a:p>
          <a:p>
            <a:pPr marL="393192" lvl="1" indent="0">
              <a:buNone/>
            </a:pPr>
            <a:r>
              <a:rPr lang="en-US" dirty="0" smtClean="0"/>
              <a:t>	Debt Projected to Spend:		$   200,000</a:t>
            </a:r>
          </a:p>
          <a:p>
            <a:pPr marL="393192" lvl="1" indent="0">
              <a:buNone/>
            </a:pPr>
            <a:r>
              <a:rPr lang="en-US" dirty="0" smtClean="0"/>
              <a:t>	Total				</a:t>
            </a:r>
            <a:r>
              <a:rPr lang="en-US" b="1" dirty="0" smtClean="0"/>
              <a:t>$1,690,000 </a:t>
            </a:r>
            <a:r>
              <a:rPr lang="en-US" dirty="0" smtClean="0"/>
              <a:t>	</a:t>
            </a:r>
          </a:p>
          <a:p>
            <a:pPr marL="393192" lvl="1" indent="0">
              <a:buNone/>
            </a:pPr>
            <a:r>
              <a:rPr lang="en-US" dirty="0"/>
              <a:t>	</a:t>
            </a:r>
            <a:r>
              <a:rPr lang="en-US" dirty="0" smtClean="0"/>
              <a:t>Levy Collected in 2016		$1,175,000	</a:t>
            </a:r>
          </a:p>
          <a:p>
            <a:pPr marL="393192" lvl="1" indent="0">
              <a:buNone/>
            </a:pPr>
            <a:r>
              <a:rPr lang="en-US" dirty="0" smtClean="0"/>
              <a:t>Budget Considerations:</a:t>
            </a:r>
          </a:p>
          <a:p>
            <a:pPr lvl="1"/>
            <a:r>
              <a:rPr lang="en-US" dirty="0" smtClean="0"/>
              <a:t>The Town will receive an annexation settlement payment in July 2016 in the amount of $300,000; The Clerk is recommending this be invested</a:t>
            </a:r>
          </a:p>
          <a:p>
            <a:pPr lvl="1"/>
            <a:r>
              <a:rPr lang="en-US" dirty="0" smtClean="0"/>
              <a:t>The Town needs to keep in mind with the mines shut down, in the next two years and beyond if things don’t change, our Taconite Aid Funding will decrease and the potential for receiving IRRRB grants will be reduced</a:t>
            </a:r>
          </a:p>
          <a:p>
            <a:pPr lvl="1"/>
            <a:r>
              <a:rPr lang="en-US" dirty="0" smtClean="0"/>
              <a:t>The Presidential Primary &amp; General Election will be more expense this year than in the previous three years</a:t>
            </a:r>
          </a:p>
          <a:p>
            <a:pPr lvl="1"/>
            <a:endParaRPr lang="en-US" dirty="0" smtClean="0"/>
          </a:p>
          <a:p>
            <a:pPr lvl="1"/>
            <a:endParaRPr lang="en-US" dirty="0"/>
          </a:p>
          <a:p>
            <a:pPr lvl="1"/>
            <a:endParaRPr lang="en-US" dirty="0" smtClean="0"/>
          </a:p>
        </p:txBody>
      </p:sp>
      <p:sp>
        <p:nvSpPr>
          <p:cNvPr id="3" name="Title 2"/>
          <p:cNvSpPr>
            <a:spLocks noGrp="1"/>
          </p:cNvSpPr>
          <p:nvPr>
            <p:ph type="title"/>
          </p:nvPr>
        </p:nvSpPr>
        <p:spPr>
          <a:xfrm>
            <a:off x="457200" y="274638"/>
            <a:ext cx="8229600" cy="1143000"/>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dirty="0"/>
              <a:t>Category 4 -  </a:t>
            </a:r>
            <a:r>
              <a:rPr lang="en-US" dirty="0" smtClean="0"/>
              <a:t>2016 Levy Certification Due 9/15/16:</a:t>
            </a:r>
            <a:endParaRPr lang="en-US" dirty="0"/>
          </a:p>
        </p:txBody>
      </p:sp>
    </p:spTree>
    <p:extLst>
      <p:ext uri="{BB962C8B-B14F-4D97-AF65-F5344CB8AC3E}">
        <p14:creationId xmlns:p14="http://schemas.microsoft.com/office/powerpoint/2010/main" val="36515451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55000" lnSpcReduction="20000"/>
          </a:bodyPr>
          <a:lstStyle/>
          <a:p>
            <a:pPr marL="630936" lvl="2" indent="0">
              <a:buNone/>
            </a:pPr>
            <a:r>
              <a:rPr lang="en-US" sz="3200" dirty="0"/>
              <a:t>2.) Loon Lake Community Center</a:t>
            </a:r>
          </a:p>
          <a:p>
            <a:pPr lvl="3">
              <a:buFont typeface="Wingdings" panose="05000000000000000000" pitchFamily="2" charset="2"/>
              <a:buChar char="v"/>
            </a:pPr>
            <a:r>
              <a:rPr lang="en-US" sz="2900" dirty="0" smtClean="0"/>
              <a:t>Jim Jones - Caretaker has done a fantastic job maintaining the property</a:t>
            </a:r>
            <a:endParaRPr lang="en-US" sz="2900" dirty="0"/>
          </a:p>
          <a:p>
            <a:pPr lvl="3">
              <a:buFont typeface="Wingdings" panose="05000000000000000000" pitchFamily="2" charset="2"/>
              <a:buChar char="v"/>
            </a:pPr>
            <a:r>
              <a:rPr lang="en-US" sz="2900" dirty="0" smtClean="0"/>
              <a:t>Long-range </a:t>
            </a:r>
            <a:r>
              <a:rPr lang="en-US" sz="2900" dirty="0"/>
              <a:t>planning </a:t>
            </a:r>
            <a:r>
              <a:rPr lang="en-US" sz="2900" dirty="0" smtClean="0"/>
              <a:t>will continue </a:t>
            </a:r>
            <a:r>
              <a:rPr lang="en-US" sz="2900" dirty="0"/>
              <a:t>for use &amp; </a:t>
            </a:r>
            <a:r>
              <a:rPr lang="en-US" sz="2900" dirty="0" smtClean="0"/>
              <a:t>upgrading the </a:t>
            </a:r>
            <a:r>
              <a:rPr lang="en-US" sz="2900" dirty="0"/>
              <a:t>building </a:t>
            </a:r>
            <a:r>
              <a:rPr lang="en-US" sz="2900" dirty="0" smtClean="0"/>
              <a:t>as things age; In 2015, portions of the roof were repaired, propane tank was replaced, pump motors were replaced in the boiler for heat, ceiling fan in cafeteria was replaced, and snow fencing was purchased;  Gym floor, roof repairs, floor tiles, and technology upgrades are potential future projects;</a:t>
            </a:r>
          </a:p>
          <a:p>
            <a:pPr lvl="3">
              <a:buFont typeface="Wingdings" panose="05000000000000000000" pitchFamily="2" charset="2"/>
              <a:buChar char="v"/>
            </a:pPr>
            <a:r>
              <a:rPr lang="en-US" sz="2900" dirty="0" smtClean="0"/>
              <a:t>Total rent received for the Community Center in 2015 was $3,655 compared to $4,310 in 2014; The Town is advertising more and trying to market the building to increase usage.  The building is also used by many community groups/events at no charge for example:  elections/caucuses, school groups (robotics team), PMSG/Laskiainen, and recreation (youth basketball).</a:t>
            </a:r>
          </a:p>
          <a:p>
            <a:pPr lvl="3">
              <a:buFont typeface="Wingdings" panose="05000000000000000000" pitchFamily="2" charset="2"/>
              <a:buChar char="v"/>
            </a:pPr>
            <a:r>
              <a:rPr lang="en-US" sz="2900" dirty="0" smtClean="0"/>
              <a:t>Total Operating Costs in 2015 is $43,123 (includes repairs, supplies, electric, heat, and property insurance).  This is down from 2014 by 27%.</a:t>
            </a:r>
          </a:p>
          <a:p>
            <a:pPr lvl="3">
              <a:buFont typeface="Wingdings" panose="05000000000000000000" pitchFamily="2" charset="2"/>
              <a:buChar char="v"/>
            </a:pPr>
            <a:r>
              <a:rPr lang="en-US" sz="2900" dirty="0" smtClean="0"/>
              <a:t>2</a:t>
            </a:r>
            <a:r>
              <a:rPr lang="en-US" sz="2900" baseline="30000" dirty="0" smtClean="0"/>
              <a:t>nd</a:t>
            </a:r>
            <a:r>
              <a:rPr lang="en-US" sz="2900" dirty="0" smtClean="0"/>
              <a:t> Health </a:t>
            </a:r>
            <a:r>
              <a:rPr lang="en-US" sz="2900" dirty="0"/>
              <a:t>&amp; Wellness Fair </a:t>
            </a:r>
            <a:r>
              <a:rPr lang="en-US" sz="2900" dirty="0" smtClean="0"/>
              <a:t>was held October </a:t>
            </a:r>
            <a:r>
              <a:rPr lang="en-US" sz="2900" dirty="0"/>
              <a:t>2, </a:t>
            </a:r>
            <a:r>
              <a:rPr lang="en-US" sz="2900" dirty="0" smtClean="0"/>
              <a:t>2015. The Town received a $500 grant from Lake Country Power to host the event. </a:t>
            </a:r>
            <a:endParaRPr lang="en-US" dirty="0"/>
          </a:p>
        </p:txBody>
      </p:sp>
      <p:sp>
        <p:nvSpPr>
          <p:cNvPr id="3" name="Title 2"/>
          <p:cNvSpPr>
            <a:spLocks noGrp="1"/>
          </p:cNvSpPr>
          <p:nvPr>
            <p:ph type="title"/>
          </p:nvPr>
        </p:nvSpPr>
        <p:spPr>
          <a:xfrm>
            <a:off x="457200" y="274638"/>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a:t>Category 1 – Facilities Management </a:t>
            </a:r>
            <a:r>
              <a:rPr lang="en-US" sz="2800" dirty="0" smtClean="0"/>
              <a:t>Strategy Continued:</a:t>
            </a:r>
            <a:endParaRPr lang="en-US" sz="2800" dirty="0"/>
          </a:p>
        </p:txBody>
      </p:sp>
    </p:spTree>
    <p:extLst>
      <p:ext uri="{BB962C8B-B14F-4D97-AF65-F5344CB8AC3E}">
        <p14:creationId xmlns:p14="http://schemas.microsoft.com/office/powerpoint/2010/main" val="61706395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According to the census, our population has stayed the same</a:t>
            </a:r>
          </a:p>
          <a:p>
            <a:r>
              <a:rPr lang="en-US" dirty="0" smtClean="0"/>
              <a:t>Video on Property Taxes (7 minutes)</a:t>
            </a:r>
          </a:p>
          <a:p>
            <a:pPr marL="109728" indent="0">
              <a:buNone/>
            </a:pPr>
            <a:r>
              <a:rPr lang="en-US" dirty="0">
                <a:hlinkClick r:id="rId2"/>
              </a:rPr>
              <a:t>http://</a:t>
            </a:r>
            <a:r>
              <a:rPr lang="en-US" dirty="0" smtClean="0">
                <a:hlinkClick r:id="rId2"/>
              </a:rPr>
              <a:t>www.lmc.org/page/1/specialdeliveryvid.jsp</a:t>
            </a:r>
            <a:endParaRPr lang="en-US" dirty="0" smtClean="0"/>
          </a:p>
          <a:p>
            <a:r>
              <a:rPr lang="en-US" dirty="0" smtClean="0"/>
              <a:t>Motion to delay 2016 Levy determination (payable in 2017) to Continuation of Annual Meeting</a:t>
            </a:r>
          </a:p>
          <a:p>
            <a:pPr lvl="1"/>
            <a:r>
              <a:rPr lang="en-US" dirty="0" smtClean="0"/>
              <a:t>Proceed to Other Business – this ends the </a:t>
            </a:r>
            <a:r>
              <a:rPr lang="en-US" dirty="0" err="1" smtClean="0"/>
              <a:t>powerpoint</a:t>
            </a:r>
            <a:r>
              <a:rPr lang="en-US" dirty="0" smtClean="0"/>
              <a:t> presentation</a:t>
            </a:r>
          </a:p>
          <a:p>
            <a:pPr marL="109728" indent="0">
              <a:buNone/>
            </a:pPr>
            <a:endParaRPr lang="en-US" dirty="0" smtClean="0"/>
          </a:p>
          <a:p>
            <a:pPr marL="109728" indent="0">
              <a:buNone/>
            </a:pPr>
            <a:endParaRPr lang="en-US" dirty="0"/>
          </a:p>
        </p:txBody>
      </p:sp>
      <p:sp>
        <p:nvSpPr>
          <p:cNvPr id="3" name="Title 2"/>
          <p:cNvSpPr>
            <a:spLocks noGrp="1"/>
          </p:cNvSpPr>
          <p:nvPr>
            <p:ph type="title"/>
          </p:nvPr>
        </p:nvSpPr>
        <p:spPr/>
        <p:txBody>
          <a:bodyPr>
            <a:normAutofit fontScale="90000"/>
          </a:bodyPr>
          <a:lstStyle/>
          <a:p>
            <a:r>
              <a:rPr lang="en-US" dirty="0"/>
              <a:t>Category 4 -  2016 Levy </a:t>
            </a:r>
            <a:r>
              <a:rPr lang="en-US" dirty="0" smtClean="0"/>
              <a:t>&amp; Budget Discussion cont.  </a:t>
            </a:r>
            <a:endParaRPr lang="en-US" dirty="0"/>
          </a:p>
        </p:txBody>
      </p:sp>
    </p:spTree>
    <p:extLst>
      <p:ext uri="{BB962C8B-B14F-4D97-AF65-F5344CB8AC3E}">
        <p14:creationId xmlns:p14="http://schemas.microsoft.com/office/powerpoint/2010/main" val="280084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181600"/>
          </a:xfrm>
        </p:spPr>
        <p:txBody>
          <a:bodyPr>
            <a:normAutofit/>
          </a:bodyPr>
          <a:lstStyle/>
          <a:p>
            <a:pPr marL="109728" indent="0">
              <a:buNone/>
            </a:pPr>
            <a:r>
              <a:rPr lang="en-US" sz="2000" dirty="0" smtClean="0"/>
              <a:t>3.)</a:t>
            </a:r>
            <a:r>
              <a:rPr lang="en-US" sz="1600" dirty="0" smtClean="0"/>
              <a:t> </a:t>
            </a:r>
            <a:r>
              <a:rPr lang="en-US" sz="2000" dirty="0" smtClean="0"/>
              <a:t>Public Works Garage &amp; Fire Hall</a:t>
            </a:r>
          </a:p>
          <a:p>
            <a:pPr lvl="1">
              <a:buFont typeface="Wingdings" panose="05000000000000000000" pitchFamily="2" charset="2"/>
              <a:buChar char="v"/>
            </a:pPr>
            <a:r>
              <a:rPr lang="en-US" sz="2000" dirty="0" smtClean="0"/>
              <a:t>Fire Hall &amp; Old Shop roof will need repairs/replacement</a:t>
            </a:r>
          </a:p>
          <a:p>
            <a:pPr lvl="1">
              <a:buFont typeface="Wingdings" panose="05000000000000000000" pitchFamily="2" charset="2"/>
              <a:buChar char="v"/>
            </a:pPr>
            <a:r>
              <a:rPr lang="en-US" sz="2000" dirty="0" smtClean="0"/>
              <a:t>New dry hydrant project is complete</a:t>
            </a:r>
          </a:p>
          <a:p>
            <a:pPr lvl="1">
              <a:buFont typeface="Wingdings" panose="05000000000000000000" pitchFamily="2" charset="2"/>
              <a:buChar char="v"/>
            </a:pPr>
            <a:r>
              <a:rPr lang="en-US" sz="2000" dirty="0" smtClean="0"/>
              <a:t>New garage door on Old Fire Hall was replaced along with man door</a:t>
            </a:r>
          </a:p>
          <a:p>
            <a:pPr marL="109728" indent="0">
              <a:buNone/>
            </a:pPr>
            <a:r>
              <a:rPr lang="en-US" sz="1900" dirty="0" smtClean="0"/>
              <a:t>4</a:t>
            </a:r>
            <a:r>
              <a:rPr lang="en-US" sz="1900" dirty="0"/>
              <a:t>. ) Twin Lakes Pavilion &amp; Grounds</a:t>
            </a:r>
          </a:p>
          <a:p>
            <a:pPr lvl="1">
              <a:buFont typeface="Wingdings" panose="05000000000000000000" pitchFamily="2" charset="2"/>
              <a:buChar char="v"/>
            </a:pPr>
            <a:r>
              <a:rPr lang="en-US" sz="1900" dirty="0" smtClean="0"/>
              <a:t>Parking </a:t>
            </a:r>
            <a:r>
              <a:rPr lang="en-US" sz="1900" dirty="0"/>
              <a:t>lot will need to be repaired soon as well as the entrance to the property</a:t>
            </a:r>
          </a:p>
          <a:p>
            <a:pPr lvl="1">
              <a:buFont typeface="Wingdings" panose="05000000000000000000" pitchFamily="2" charset="2"/>
              <a:buChar char="v"/>
            </a:pPr>
            <a:r>
              <a:rPr lang="en-US" sz="1900" dirty="0" smtClean="0"/>
              <a:t>Storm shelter roofs need to be replaced; Kitchen appliances need replacement, power needs to be upgraded as renters continue to experience problems </a:t>
            </a:r>
          </a:p>
          <a:p>
            <a:pPr lvl="1">
              <a:buFont typeface="Wingdings" panose="05000000000000000000" pitchFamily="2" charset="2"/>
              <a:buChar char="v"/>
            </a:pPr>
            <a:r>
              <a:rPr lang="en-US" sz="1900" dirty="0" smtClean="0"/>
              <a:t>2015 Rent received was $1,800 compared to $1,650 in 2014</a:t>
            </a:r>
          </a:p>
          <a:p>
            <a:pPr lvl="1">
              <a:buFont typeface="Wingdings" panose="05000000000000000000" pitchFamily="2" charset="2"/>
              <a:buChar char="v"/>
            </a:pPr>
            <a:r>
              <a:rPr lang="en-US" sz="1800" dirty="0" smtClean="0"/>
              <a:t>Town would like to expand recreational opportunities overall-  conversations need to take place with neighboring cities and ME Schools</a:t>
            </a:r>
          </a:p>
          <a:p>
            <a:pPr marL="393192" lvl="1" indent="0">
              <a:buNone/>
            </a:pPr>
            <a:endParaRPr lang="en-US" sz="2000" dirty="0" smtClean="0"/>
          </a:p>
          <a:p>
            <a:pPr marL="393192" lvl="1" indent="0">
              <a:buNone/>
            </a:pPr>
            <a:endParaRPr lang="en-US" sz="2000" dirty="0" smtClean="0"/>
          </a:p>
          <a:p>
            <a:pPr marL="109728" indent="0">
              <a:buNone/>
            </a:pPr>
            <a:endParaRPr lang="en-US" sz="1900" dirty="0" smtClean="0"/>
          </a:p>
        </p:txBody>
      </p:sp>
      <p:sp>
        <p:nvSpPr>
          <p:cNvPr id="3" name="Title 2"/>
          <p:cNvSpPr>
            <a:spLocks noGrp="1"/>
          </p:cNvSpPr>
          <p:nvPr>
            <p:ph type="title"/>
          </p:nvPr>
        </p:nvSpPr>
        <p:spPr>
          <a:xfrm>
            <a:off x="457200" y="274638"/>
            <a:ext cx="8229600" cy="944562"/>
          </a:xfrm>
        </p:spPr>
        <p:style>
          <a:lnRef idx="2">
            <a:schemeClr val="accent1"/>
          </a:lnRef>
          <a:fillRef idx="1">
            <a:schemeClr val="lt1"/>
          </a:fillRef>
          <a:effectRef idx="0">
            <a:schemeClr val="accent1"/>
          </a:effectRef>
          <a:fontRef idx="minor">
            <a:schemeClr val="dk1"/>
          </a:fontRef>
        </p:style>
        <p:txBody>
          <a:bodyPr>
            <a:normAutofit fontScale="90000"/>
          </a:bodyPr>
          <a:lstStyle/>
          <a:p>
            <a:r>
              <a:rPr lang="en-US" sz="2800" dirty="0" smtClean="0"/>
              <a:t>Category 1- Facilities Management Strategy Continued:</a:t>
            </a:r>
            <a:endParaRPr lang="en-US" sz="2800" u="sng"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096962"/>
          </a:xfrm>
        </p:spPr>
        <p:style>
          <a:lnRef idx="2">
            <a:schemeClr val="accent1"/>
          </a:lnRef>
          <a:fillRef idx="1">
            <a:schemeClr val="lt1"/>
          </a:fillRef>
          <a:effectRef idx="0">
            <a:schemeClr val="accent1"/>
          </a:effectRef>
          <a:fontRef idx="minor">
            <a:schemeClr val="dk1"/>
          </a:fontRef>
        </p:style>
        <p:txBody>
          <a:bodyPr>
            <a:noAutofit/>
          </a:bodyPr>
          <a:lstStyle/>
          <a:p>
            <a:r>
              <a:rPr lang="en-US" sz="3600" dirty="0" smtClean="0"/>
              <a:t>Category 1- Facilities Management Strategy Continued:</a:t>
            </a:r>
            <a:endParaRPr lang="en-US" sz="3600" dirty="0"/>
          </a:p>
        </p:txBody>
      </p:sp>
      <p:sp>
        <p:nvSpPr>
          <p:cNvPr id="2" name="Content Placeholder 1"/>
          <p:cNvSpPr>
            <a:spLocks noGrp="1"/>
          </p:cNvSpPr>
          <p:nvPr>
            <p:ph idx="1"/>
          </p:nvPr>
        </p:nvSpPr>
        <p:spPr/>
        <p:txBody>
          <a:bodyPr>
            <a:normAutofit fontScale="85000" lnSpcReduction="20000"/>
          </a:bodyPr>
          <a:lstStyle/>
          <a:p>
            <a:pPr marL="137160" indent="0">
              <a:buNone/>
            </a:pPr>
            <a:r>
              <a:rPr lang="en-US" sz="1800" dirty="0"/>
              <a:t>5.) Embarrass &amp; Pineville Parks</a:t>
            </a:r>
          </a:p>
          <a:p>
            <a:pPr marL="678942" lvl="1" indent="-285750">
              <a:buFont typeface="Wingdings" panose="05000000000000000000" pitchFamily="2" charset="2"/>
              <a:buChar char="v"/>
            </a:pPr>
            <a:r>
              <a:rPr lang="en-US" sz="1800" dirty="0" smtClean="0"/>
              <a:t>No activity in 2015 for either of the Parks</a:t>
            </a:r>
          </a:p>
          <a:p>
            <a:pPr marL="137160" indent="0">
              <a:buNone/>
            </a:pPr>
            <a:r>
              <a:rPr lang="en-US" sz="1800" dirty="0" smtClean="0"/>
              <a:t>6.) Cemetery</a:t>
            </a:r>
          </a:p>
          <a:p>
            <a:pPr marL="678942" lvl="1" indent="-285750">
              <a:buFont typeface="Wingdings" panose="05000000000000000000" pitchFamily="2" charset="2"/>
              <a:buChar char="v"/>
            </a:pPr>
            <a:r>
              <a:rPr lang="en-US" sz="1800" dirty="0" smtClean="0"/>
              <a:t>Concrete work should be completed around the columbarium</a:t>
            </a:r>
          </a:p>
          <a:p>
            <a:pPr marL="678942" lvl="1" indent="-285750">
              <a:buFont typeface="Wingdings" panose="05000000000000000000" pitchFamily="2" charset="2"/>
              <a:buChar char="v"/>
            </a:pPr>
            <a:r>
              <a:rPr lang="en-US" sz="1800" dirty="0" err="1" smtClean="0"/>
              <a:t>Pontem</a:t>
            </a:r>
            <a:r>
              <a:rPr lang="en-US" sz="1800" dirty="0" smtClean="0"/>
              <a:t> Cemetery Software was purchased and all records are being uploaded for data retention; We are linking scanned deeds, death certificates to each burial record. </a:t>
            </a:r>
          </a:p>
          <a:p>
            <a:pPr marL="678942" lvl="1" indent="-285750">
              <a:buFont typeface="Wingdings" panose="05000000000000000000" pitchFamily="2" charset="2"/>
              <a:buChar char="v"/>
            </a:pPr>
            <a:r>
              <a:rPr lang="en-US" sz="1800" dirty="0" smtClean="0"/>
              <a:t>Township rejoined MN Association of Cemeteries in 2015 </a:t>
            </a:r>
          </a:p>
          <a:p>
            <a:pPr marL="678942" lvl="1" indent="-285750">
              <a:buFont typeface="Wingdings" panose="05000000000000000000" pitchFamily="2" charset="2"/>
              <a:buChar char="v"/>
            </a:pPr>
            <a:r>
              <a:rPr lang="en-US" sz="1800" dirty="0" smtClean="0"/>
              <a:t>Niches are available in the columbarium for purchase</a:t>
            </a:r>
          </a:p>
          <a:p>
            <a:pPr marL="678942" lvl="1" indent="-285750">
              <a:buFont typeface="Wingdings" panose="05000000000000000000" pitchFamily="2" charset="2"/>
              <a:buChar char="v"/>
            </a:pPr>
            <a:r>
              <a:rPr lang="en-US" sz="1800" dirty="0" smtClean="0"/>
              <a:t>The cemetery has graves for sale in the South Section </a:t>
            </a:r>
          </a:p>
          <a:p>
            <a:pPr marL="678942" lvl="1" indent="-285750">
              <a:buFont typeface="Wingdings" panose="05000000000000000000" pitchFamily="2" charset="2"/>
              <a:buChar char="v"/>
            </a:pPr>
            <a:r>
              <a:rPr lang="en-US" sz="1800" dirty="0" smtClean="0"/>
              <a:t>In 2015 there were 9 burials</a:t>
            </a:r>
          </a:p>
          <a:p>
            <a:pPr marL="137160" indent="0">
              <a:buNone/>
            </a:pPr>
            <a:r>
              <a:rPr lang="en-US" sz="1800" dirty="0" smtClean="0"/>
              <a:t>7.) Shooting Range</a:t>
            </a:r>
          </a:p>
          <a:p>
            <a:pPr marL="422910" indent="-285750">
              <a:buFont typeface="Wingdings" panose="05000000000000000000" pitchFamily="2" charset="2"/>
              <a:buChar char="v"/>
            </a:pPr>
            <a:r>
              <a:rPr lang="en-US" sz="1800" dirty="0" smtClean="0"/>
              <a:t>The Rinehart 100 Archery Event was held in June for the 3rd year with 350 participants </a:t>
            </a:r>
          </a:p>
          <a:p>
            <a:pPr marL="422910" indent="-285750">
              <a:buFont typeface="Wingdings" panose="05000000000000000000" pitchFamily="2" charset="2"/>
              <a:buChar char="v"/>
            </a:pPr>
            <a:r>
              <a:rPr lang="en-US" sz="1800" dirty="0" smtClean="0"/>
              <a:t>Small trap range DNR grant was received to purchase two voice activated release mechanisms and for primer and paint for the trap houses.  The total cost is $5,078 with the Clubs share being $2,539.  The Town donated $1,500 towards the Club’s share.</a:t>
            </a:r>
          </a:p>
          <a:p>
            <a:pPr marL="422910" indent="-285750">
              <a:buFont typeface="Wingdings" panose="05000000000000000000" pitchFamily="2" charset="2"/>
              <a:buChar char="v"/>
            </a:pPr>
            <a:r>
              <a:rPr lang="en-US" sz="1800" dirty="0" smtClean="0"/>
              <a:t>The League of MN cities conducted an audit of the shooting range this summer and all findings have been corrected or implemented</a:t>
            </a:r>
          </a:p>
          <a:p>
            <a:pPr marL="422910" indent="-285750">
              <a:buFont typeface="Wingdings" panose="05000000000000000000" pitchFamily="2" charset="2"/>
              <a:buChar char="v"/>
            </a:pPr>
            <a:endParaRPr lang="en-US" sz="1800" dirty="0" smtClean="0"/>
          </a:p>
          <a:p>
            <a:pPr marL="678942" lvl="1" indent="-285750">
              <a:buFont typeface="Wingdings" panose="05000000000000000000" pitchFamily="2" charset="2"/>
              <a:buChar char="v"/>
            </a:pPr>
            <a:endParaRPr lang="en-US" sz="1400" dirty="0"/>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76800"/>
          </a:xfrm>
        </p:spPr>
        <p:txBody>
          <a:bodyPr>
            <a:noAutofit/>
          </a:bodyPr>
          <a:lstStyle/>
          <a:p>
            <a:endParaRPr lang="en-US" sz="2000" dirty="0" smtClean="0"/>
          </a:p>
          <a:p>
            <a:endParaRPr lang="en-US" sz="2000" dirty="0"/>
          </a:p>
          <a:p>
            <a:endParaRPr lang="en-US" sz="2000" dirty="0" smtClean="0"/>
          </a:p>
          <a:p>
            <a:endParaRPr lang="en-US" sz="2000" dirty="0"/>
          </a:p>
          <a:p>
            <a:endParaRPr lang="en-US" sz="2000" dirty="0" smtClean="0"/>
          </a:p>
          <a:p>
            <a:endParaRPr lang="en-US" sz="2000" dirty="0" smtClean="0"/>
          </a:p>
          <a:p>
            <a:r>
              <a:rPr lang="en-US" sz="1800" dirty="0" smtClean="0"/>
              <a:t>Personnel Update – Nine (9) employees; </a:t>
            </a:r>
          </a:p>
          <a:p>
            <a:pPr lvl="1"/>
            <a:r>
              <a:rPr lang="en-US" sz="1400" dirty="0" smtClean="0"/>
              <a:t>Four (4) of the employees are eligible for retirement (age 55 or older) in 2016</a:t>
            </a:r>
          </a:p>
          <a:p>
            <a:pPr lvl="1"/>
            <a:r>
              <a:rPr lang="en-US" sz="1400" dirty="0" smtClean="0"/>
              <a:t>Town hopes to hire student summer laborers for Public Works, lifeguards, and a caretaker for the Pavilion Summer 2016</a:t>
            </a:r>
          </a:p>
          <a:p>
            <a:pPr lvl="1"/>
            <a:r>
              <a:rPr lang="en-US" sz="1400" dirty="0" smtClean="0"/>
              <a:t>Training </a:t>
            </a:r>
            <a:r>
              <a:rPr lang="en-US" sz="1400" dirty="0"/>
              <a:t>&amp; </a:t>
            </a:r>
            <a:r>
              <a:rPr lang="en-US" sz="1400" dirty="0" smtClean="0"/>
              <a:t>Development </a:t>
            </a:r>
            <a:r>
              <a:rPr lang="en-US" sz="1400" dirty="0"/>
              <a:t>of the staff is </a:t>
            </a:r>
            <a:r>
              <a:rPr lang="en-US" sz="1400" dirty="0" smtClean="0"/>
              <a:t>supported and is on-going; Public Works </a:t>
            </a:r>
            <a:r>
              <a:rPr lang="en-US" sz="1400" dirty="0"/>
              <a:t>certifications include licensed boiler operator(s), water/wastewater technician(s), MNDOT vehicle inspector, all employees meet MSHA/OSHA safety training standards; </a:t>
            </a:r>
            <a:endParaRPr lang="en-US" sz="1400" dirty="0" smtClean="0"/>
          </a:p>
          <a:p>
            <a:pPr lvl="1"/>
            <a:r>
              <a:rPr lang="en-US" sz="1400" dirty="0" smtClean="0"/>
              <a:t>Clerk/Treasurer attend Annual MN Association of Townships Conference; Treasurer attends MN Cemeteries Conference, and Clerk attends Annual MN Clerk’s &amp; Finance Officer’s Conference;  Board members attend Short Courses offered by the MN Association of Townships each Spring</a:t>
            </a:r>
            <a:endParaRPr lang="en-US" sz="1400" dirty="0"/>
          </a:p>
          <a:p>
            <a:pPr lvl="1"/>
            <a:endParaRPr lang="en-US" sz="1400" dirty="0"/>
          </a:p>
          <a:p>
            <a:endParaRPr lang="en-US" sz="2000" dirty="0" smtClean="0"/>
          </a:p>
          <a:p>
            <a:endParaRPr lang="en-US" sz="2000" dirty="0" smtClean="0"/>
          </a:p>
          <a:p>
            <a:endParaRPr lang="en-US" sz="3400" dirty="0" smtClean="0"/>
          </a:p>
          <a:p>
            <a:endParaRPr lang="en-US" sz="3400" dirty="0" smtClean="0"/>
          </a:p>
          <a:p>
            <a:endParaRPr lang="en-US" sz="3400" dirty="0" smtClean="0"/>
          </a:p>
          <a:p>
            <a:endParaRPr lang="en-US" sz="3400" dirty="0" smtClean="0"/>
          </a:p>
          <a:p>
            <a:pPr>
              <a:buNone/>
            </a:pPr>
            <a:r>
              <a:rPr lang="en-US" sz="3400" dirty="0" smtClean="0"/>
              <a:t/>
            </a:r>
            <a:br>
              <a:rPr lang="en-US" sz="3400" dirty="0" smtClean="0"/>
            </a:br>
            <a:endParaRPr lang="en-US" sz="3400" dirty="0" smtClean="0"/>
          </a:p>
          <a:p>
            <a:endParaRPr lang="en-US" sz="3800" dirty="0" smtClean="0"/>
          </a:p>
          <a:p>
            <a:pPr>
              <a:buNone/>
            </a:pPr>
            <a:endParaRPr lang="en-US" dirty="0" smtClean="0"/>
          </a:p>
          <a:p>
            <a:pPr>
              <a:buNone/>
            </a:pPr>
            <a:endParaRPr lang="en-US" dirty="0" smtClean="0"/>
          </a:p>
        </p:txBody>
      </p:sp>
      <p:sp>
        <p:nvSpPr>
          <p:cNvPr id="3" name="Title 2"/>
          <p:cNvSpPr>
            <a:spLocks noGrp="1"/>
          </p:cNvSpPr>
          <p:nvPr>
            <p:ph type="title"/>
          </p:nvPr>
        </p:nvSpPr>
        <p:spPr>
          <a:xfrm>
            <a:off x="474617" y="178526"/>
            <a:ext cx="8229600" cy="990600"/>
          </a:xfrm>
        </p:spPr>
        <p:style>
          <a:lnRef idx="2">
            <a:schemeClr val="accent1"/>
          </a:lnRef>
          <a:fillRef idx="1">
            <a:schemeClr val="lt1"/>
          </a:fillRef>
          <a:effectRef idx="0">
            <a:schemeClr val="accent1"/>
          </a:effectRef>
          <a:fontRef idx="minor">
            <a:schemeClr val="dk1"/>
          </a:fontRef>
        </p:style>
        <p:txBody>
          <a:bodyPr>
            <a:noAutofit/>
          </a:bodyPr>
          <a:lstStyle/>
          <a:p>
            <a:r>
              <a:rPr lang="en-US" sz="3200" dirty="0" smtClean="0"/>
              <a:t>Category 2-Outcomes – Organizational Development</a:t>
            </a:r>
            <a:endParaRPr lang="en-US" sz="3200" dirty="0"/>
          </a:p>
        </p:txBody>
      </p:sp>
      <p:sp>
        <p:nvSpPr>
          <p:cNvPr id="4" name="Rounded Rectangle 3"/>
          <p:cNvSpPr/>
          <p:nvPr/>
        </p:nvSpPr>
        <p:spPr>
          <a:xfrm>
            <a:off x="1143000" y="1447800"/>
            <a:ext cx="7162800" cy="1676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Category 2 Goals:  Determine adequate personnel needs, develop attrition strategy, expand shared services, invest in training, invest in technology, seek out grant opportunities</a:t>
            </a:r>
            <a:endParaRPr lang="en-US" sz="2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1900" dirty="0" smtClean="0"/>
              <a:t>Other Organizational Strategies:</a:t>
            </a:r>
          </a:p>
          <a:p>
            <a:pPr lvl="1"/>
            <a:r>
              <a:rPr lang="en-US" sz="1900" dirty="0" smtClean="0"/>
              <a:t>The Town continues to work on the Comprehensive Plan </a:t>
            </a:r>
          </a:p>
          <a:p>
            <a:pPr lvl="2"/>
            <a:r>
              <a:rPr lang="en-US" sz="1800" dirty="0" smtClean="0"/>
              <a:t>The East Range Joint Powers Board is leading this effort with Short, Elliot, and Hendrickson (SEH).  A combined Comprehensive Plan for all four entities along with individual plans will be created.  Community meetings will be held in the near future for community input.  This plan is necessary in order to receive IRRRB grant funding in the future</a:t>
            </a:r>
          </a:p>
          <a:p>
            <a:pPr lvl="2"/>
            <a:r>
              <a:rPr lang="en-US" sz="1800" dirty="0" smtClean="0"/>
              <a:t>This is in addition to the Town’s Strategic Plan &amp; Goals updated each year</a:t>
            </a:r>
          </a:p>
          <a:p>
            <a:pPr lvl="1"/>
            <a:r>
              <a:rPr lang="en-US" sz="1800" dirty="0" smtClean="0"/>
              <a:t>The Town launched an AWAIR program (A Workplace Accident &amp; Injury Prevention Program effective January 1, 2016; A Safety Committee was formed and meets quarterly.  This is per MN Statute.</a:t>
            </a:r>
          </a:p>
          <a:p>
            <a:pPr lvl="1"/>
            <a:r>
              <a:rPr lang="en-US" sz="1800" dirty="0" smtClean="0"/>
              <a:t>The Town continually reviews policies and ordinances and updates them as necessary</a:t>
            </a:r>
          </a:p>
          <a:p>
            <a:pPr lvl="1"/>
            <a:endParaRPr lang="en-US" dirty="0" smtClean="0"/>
          </a:p>
          <a:p>
            <a:pPr lvl="1"/>
            <a:endParaRPr lang="en-US" dirty="0" smtClean="0"/>
          </a:p>
          <a:p>
            <a:pPr marL="109728" indent="0">
              <a:buNone/>
            </a:pPr>
            <a:endParaRPr lang="en-US" dirty="0"/>
          </a:p>
        </p:txBody>
      </p:sp>
      <p:sp>
        <p:nvSpPr>
          <p:cNvPr id="3" name="Title 2"/>
          <p:cNvSpPr>
            <a:spLocks noGrp="1"/>
          </p:cNvSpPr>
          <p:nvPr>
            <p:ph type="title"/>
          </p:nvPr>
        </p:nvSpPr>
        <p:spPr>
          <a:xfrm>
            <a:off x="457200" y="274638"/>
            <a:ext cx="8229600" cy="9445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a:t>Category 2 – Organizational Development</a:t>
            </a:r>
          </a:p>
        </p:txBody>
      </p:sp>
    </p:spTree>
    <p:extLst>
      <p:ext uri="{BB962C8B-B14F-4D97-AF65-F5344CB8AC3E}">
        <p14:creationId xmlns:p14="http://schemas.microsoft.com/office/powerpoint/2010/main" val="21194143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1800" dirty="0" smtClean="0"/>
              <a:t>Currently 15 members serve on the volunteer department</a:t>
            </a:r>
          </a:p>
          <a:p>
            <a:pPr lvl="1"/>
            <a:r>
              <a:rPr lang="en-US" sz="1600" dirty="0" smtClean="0"/>
              <a:t>Joe </a:t>
            </a:r>
            <a:r>
              <a:rPr lang="en-US" sz="1600" dirty="0" err="1" smtClean="0"/>
              <a:t>Mikulich</a:t>
            </a:r>
            <a:r>
              <a:rPr lang="en-US" sz="1600" dirty="0" smtClean="0"/>
              <a:t> is the new Chief (Ed Kippley retired after 40 years in June 2016)</a:t>
            </a:r>
          </a:p>
          <a:p>
            <a:pPr lvl="1"/>
            <a:r>
              <a:rPr lang="en-US" sz="1600" dirty="0" smtClean="0"/>
              <a:t>Mike Skinner was appointed Assistant Chief</a:t>
            </a:r>
          </a:p>
          <a:p>
            <a:r>
              <a:rPr lang="en-US" sz="1800" dirty="0" smtClean="0"/>
              <a:t>The department is always seeking new volunteers</a:t>
            </a:r>
          </a:p>
          <a:p>
            <a:pPr lvl="1"/>
            <a:r>
              <a:rPr lang="en-US" sz="1600" dirty="0" smtClean="0"/>
              <a:t>We have advertised twice in 2015 and no applications were received</a:t>
            </a:r>
          </a:p>
          <a:p>
            <a:pPr lvl="1"/>
            <a:r>
              <a:rPr lang="en-US" sz="1600" dirty="0" smtClean="0"/>
              <a:t>Collaboration among neighboring communities for Fire &amp; EMS services will continue as numbers continue to decline</a:t>
            </a:r>
          </a:p>
          <a:p>
            <a:r>
              <a:rPr lang="en-US" sz="1800" dirty="0" smtClean="0"/>
              <a:t>Fire Department operating costs in 2015 including wages:  $55,578; The Town receives $36,000 each year from St. Louis County for fire contract services which is being earmarked for a fire truck in the future; </a:t>
            </a:r>
          </a:p>
          <a:p>
            <a:pPr lvl="1"/>
            <a:r>
              <a:rPr lang="en-US" sz="1600" dirty="0" smtClean="0"/>
              <a:t>Department ordered new jackets in 2015</a:t>
            </a:r>
          </a:p>
          <a:p>
            <a:pPr lvl="1"/>
            <a:r>
              <a:rPr lang="en-US" sz="1600" dirty="0" smtClean="0"/>
              <a:t>Received equipment from Colvin Fire at no cost</a:t>
            </a:r>
          </a:p>
          <a:p>
            <a:pPr lvl="1"/>
            <a:r>
              <a:rPr lang="en-US" sz="1600" dirty="0" smtClean="0"/>
              <a:t>Federal Grants will be applied for to upgrade equipment </a:t>
            </a:r>
          </a:p>
        </p:txBody>
      </p:sp>
      <p:sp>
        <p:nvSpPr>
          <p:cNvPr id="3" name="Title 2"/>
          <p:cNvSpPr>
            <a:spLocks noGrp="1"/>
          </p:cNvSpPr>
          <p:nvPr>
            <p:ph type="title"/>
          </p:nvPr>
        </p:nvSpPr>
        <p:spPr>
          <a:xfrm>
            <a:off x="457200" y="152400"/>
            <a:ext cx="8229600" cy="1143000"/>
          </a:xfrm>
        </p:spPr>
        <p:style>
          <a:lnRef idx="2">
            <a:schemeClr val="accent1"/>
          </a:lnRef>
          <a:fillRef idx="1">
            <a:schemeClr val="lt1"/>
          </a:fillRef>
          <a:effectRef idx="0">
            <a:schemeClr val="accent1"/>
          </a:effectRef>
          <a:fontRef idx="minor">
            <a:schemeClr val="dk1"/>
          </a:fontRef>
        </p:style>
        <p:txBody>
          <a:bodyPr>
            <a:normAutofit/>
          </a:bodyPr>
          <a:lstStyle/>
          <a:p>
            <a:r>
              <a:rPr lang="en-US" sz="3200" dirty="0" smtClean="0"/>
              <a:t>Category 2 – Organizational Development - Fire Department Update</a:t>
            </a:r>
            <a:endParaRPr lang="en-US" sz="3200" dirty="0"/>
          </a:p>
        </p:txBody>
      </p:sp>
    </p:spTree>
    <p:extLst>
      <p:ext uri="{BB962C8B-B14F-4D97-AF65-F5344CB8AC3E}">
        <p14:creationId xmlns:p14="http://schemas.microsoft.com/office/powerpoint/2010/main" val="19394839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767072"/>
          </a:xfrm>
        </p:spPr>
        <p:txBody>
          <a:bodyPr>
            <a:normAutofit fontScale="40000" lnSpcReduction="20000"/>
          </a:bodyPr>
          <a:lstStyle/>
          <a:p>
            <a:r>
              <a:rPr lang="en-US" sz="4400" dirty="0" smtClean="0"/>
              <a:t>Technology Strategy – The township recognizes that it needs to stay current with technology to ensure operations are efficient.</a:t>
            </a:r>
          </a:p>
          <a:p>
            <a:pPr lvl="1"/>
            <a:r>
              <a:rPr lang="en-US" sz="4400" dirty="0" smtClean="0"/>
              <a:t>The Town Office now accepts credit cards as a form of payment through </a:t>
            </a:r>
            <a:r>
              <a:rPr lang="en-US" sz="4400" dirty="0" err="1" smtClean="0"/>
              <a:t>Municipay</a:t>
            </a:r>
            <a:r>
              <a:rPr lang="en-US" sz="4400" dirty="0" smtClean="0"/>
              <a:t>; No cost to the Town but $3 minimum fee to the user per transaction</a:t>
            </a:r>
          </a:p>
          <a:p>
            <a:pPr lvl="1"/>
            <a:r>
              <a:rPr lang="en-US" sz="4400" dirty="0" smtClean="0"/>
              <a:t>The Town upgraded to CTAS 8 the new and improved accounting system through the State Auditor’s Office</a:t>
            </a:r>
          </a:p>
          <a:p>
            <a:pPr lvl="1"/>
            <a:r>
              <a:rPr lang="en-US" sz="4400" dirty="0" smtClean="0"/>
              <a:t>Election Judge training will be available online through St. Louis County for seasoned judges avoiding travel </a:t>
            </a:r>
          </a:p>
          <a:p>
            <a:pPr lvl="1"/>
            <a:r>
              <a:rPr lang="en-US" sz="4400" dirty="0" smtClean="0"/>
              <a:t>A new computer will be ordered for the Public Works Garage</a:t>
            </a:r>
          </a:p>
          <a:p>
            <a:pPr lvl="1"/>
            <a:r>
              <a:rPr lang="en-US" sz="4400" dirty="0" smtClean="0">
                <a:latin typeface="Lucida Sans Unicode" panose="020B0602030504020204" pitchFamily="34" charset="0"/>
                <a:cs typeface="Lucida Sans Unicode" panose="020B0602030504020204" pitchFamily="34" charset="0"/>
              </a:rPr>
              <a:t>Website enhancements/updates for Loon Lake Community Center, Cemetery, Fire Department, &amp; Pavilion will continue at  </a:t>
            </a:r>
            <a:r>
              <a:rPr lang="en-US" sz="4400" dirty="0" smtClean="0">
                <a:latin typeface="Lucida Sans Unicode" panose="020B0602030504020204" pitchFamily="34" charset="0"/>
                <a:cs typeface="Lucida Sans Unicode" panose="020B0602030504020204" pitchFamily="34" charset="0"/>
                <a:hlinkClick r:id="rId3"/>
              </a:rPr>
              <a:t>www.townofwhite@yahoo.com</a:t>
            </a:r>
            <a:endParaRPr lang="en-US" sz="4400" dirty="0" smtClean="0">
              <a:latin typeface="Lucida Sans Unicode" panose="020B0602030504020204" pitchFamily="34" charset="0"/>
              <a:cs typeface="Lucida Sans Unicode" panose="020B0602030504020204" pitchFamily="34" charset="0"/>
            </a:endParaRPr>
          </a:p>
          <a:p>
            <a:pPr lvl="1"/>
            <a:r>
              <a:rPr lang="en-US" sz="4400" dirty="0" smtClean="0">
                <a:latin typeface="Lucida Sans Unicode" panose="020B0602030504020204" pitchFamily="34" charset="0"/>
                <a:cs typeface="Lucida Sans Unicode" panose="020B0602030504020204" pitchFamily="34" charset="0"/>
              </a:rPr>
              <a:t>E-mail for Palo Garage:  </a:t>
            </a:r>
            <a:r>
              <a:rPr lang="en-US" sz="4400" dirty="0" smtClean="0">
                <a:latin typeface="Lucida Sans Unicode" panose="020B0602030504020204" pitchFamily="34" charset="0"/>
                <a:cs typeface="Lucida Sans Unicode" panose="020B0602030504020204" pitchFamily="34" charset="0"/>
                <a:hlinkClick r:id="rId4"/>
              </a:rPr>
              <a:t>white.township@yahoo.com</a:t>
            </a:r>
            <a:endParaRPr lang="en-US" sz="4400" dirty="0" smtClean="0">
              <a:latin typeface="Lucida Sans Unicode" panose="020B0602030504020204" pitchFamily="34" charset="0"/>
              <a:cs typeface="Lucida Sans Unicode" panose="020B0602030504020204" pitchFamily="34" charset="0"/>
            </a:endParaRPr>
          </a:p>
          <a:p>
            <a:pPr lvl="1"/>
            <a:r>
              <a:rPr lang="en-US" sz="4400" dirty="0" smtClean="0">
                <a:latin typeface="Lucida Sans Unicode" panose="020B0602030504020204" pitchFamily="34" charset="0"/>
                <a:cs typeface="Lucida Sans Unicode" panose="020B0602030504020204" pitchFamily="34" charset="0"/>
              </a:rPr>
              <a:t>E-mail for Office:  </a:t>
            </a:r>
            <a:r>
              <a:rPr lang="en-US" sz="4400" dirty="0" smtClean="0">
                <a:latin typeface="Lucida Sans Unicode" panose="020B0602030504020204" pitchFamily="34" charset="0"/>
                <a:cs typeface="Lucida Sans Unicode" panose="020B0602030504020204" pitchFamily="34" charset="0"/>
                <a:hlinkClick r:id="rId5"/>
              </a:rPr>
              <a:t>townofwhite@yahoo.com</a:t>
            </a:r>
            <a:endParaRPr lang="en-US" sz="4400" dirty="0" smtClean="0">
              <a:latin typeface="Lucida Sans Unicode" panose="020B0602030504020204" pitchFamily="34" charset="0"/>
              <a:cs typeface="Lucida Sans Unicode" panose="020B0602030504020204" pitchFamily="34" charset="0"/>
            </a:endParaRPr>
          </a:p>
          <a:p>
            <a:pPr lvl="1"/>
            <a:endParaRPr lang="en-US" dirty="0" smtClean="0"/>
          </a:p>
          <a:p>
            <a:pPr marL="393192" lvl="1" indent="0">
              <a:buNone/>
            </a:pPr>
            <a:r>
              <a:rPr lang="en-US" dirty="0" smtClean="0"/>
              <a:t>  </a:t>
            </a:r>
          </a:p>
        </p:txBody>
      </p:sp>
      <p:sp>
        <p:nvSpPr>
          <p:cNvPr id="3" name="Title 2"/>
          <p:cNvSpPr>
            <a:spLocks noGrp="1"/>
          </p:cNvSpPr>
          <p:nvPr>
            <p:ph type="title"/>
          </p:nvPr>
        </p:nvSpPr>
        <p:spPr>
          <a:xfrm>
            <a:off x="457200" y="274638"/>
            <a:ext cx="8229600" cy="1096962"/>
          </a:xfrm>
        </p:spPr>
        <p:style>
          <a:lnRef idx="2">
            <a:schemeClr val="accent1"/>
          </a:lnRef>
          <a:fillRef idx="1">
            <a:schemeClr val="lt1"/>
          </a:fillRef>
          <a:effectRef idx="0">
            <a:schemeClr val="accent1"/>
          </a:effectRef>
          <a:fontRef idx="minor">
            <a:schemeClr val="dk1"/>
          </a:fontRef>
        </p:style>
        <p:txBody>
          <a:bodyPr>
            <a:normAutofit/>
          </a:bodyPr>
          <a:lstStyle/>
          <a:p>
            <a:r>
              <a:rPr lang="en-US" sz="2800" dirty="0" smtClean="0"/>
              <a:t>Category 2- Organizational Development continued:</a:t>
            </a:r>
            <a:endParaRPr lang="en-US" sz="28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NULL"/></Relationships>
</file>

<file path=ppt/theme/theme1.xml><?xml version="1.0" encoding="utf-8"?>
<a:theme xmlns:a="http://schemas.openxmlformats.org/drawingml/2006/main" name="Concours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5361</TotalTime>
  <Words>3127</Words>
  <Application>Microsoft Office PowerPoint</Application>
  <PresentationFormat>On-screen Show (4:3)</PresentationFormat>
  <Paragraphs>459</Paragraphs>
  <Slides>30</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Calibri</vt:lpstr>
      <vt:lpstr>Lucida Sans Unicode</vt:lpstr>
      <vt:lpstr>Verdana</vt:lpstr>
      <vt:lpstr>Wingdings</vt:lpstr>
      <vt:lpstr>Wingdings 2</vt:lpstr>
      <vt:lpstr>Wingdings 3</vt:lpstr>
      <vt:lpstr>Concourse</vt:lpstr>
      <vt:lpstr>Town of White  Annual Town Meeting</vt:lpstr>
      <vt:lpstr>Review of Town’s 2016 Outcomes for Each Focus Area in the Strategic Plan </vt:lpstr>
      <vt:lpstr>Category 1 – Facilities Management Strategy Continued:</vt:lpstr>
      <vt:lpstr>Category 1- Facilities Management Strategy Continued:</vt:lpstr>
      <vt:lpstr>Category 1- Facilities Management Strategy Continued:</vt:lpstr>
      <vt:lpstr>Category 2-Outcomes – Organizational Development</vt:lpstr>
      <vt:lpstr>Category 2 – Organizational Development</vt:lpstr>
      <vt:lpstr>Category 2 – Organizational Development - Fire Department Update</vt:lpstr>
      <vt:lpstr>Category 2- Organizational Development continued:</vt:lpstr>
      <vt:lpstr>PowerPoint Presentation</vt:lpstr>
      <vt:lpstr>Category 3 – Operations/Infrastructure Strategy:</vt:lpstr>
      <vt:lpstr>Category 3 – Operations/Infrastructure Strategy Continued:</vt:lpstr>
      <vt:lpstr>Category 3 - Operations/Infrastructure continued:</vt:lpstr>
      <vt:lpstr>Road &amp; Bridge List of Equipment:</vt:lpstr>
      <vt:lpstr>Most Common Meeting Topics in 2015 – What do our meetings focus around? </vt:lpstr>
      <vt:lpstr>Category 4-Fiscal Sustainability Strategy</vt:lpstr>
      <vt:lpstr>PowerPoint Presentation</vt:lpstr>
      <vt:lpstr>PowerPoint Presentation</vt:lpstr>
      <vt:lpstr>Category 4-Fiscal Sustainability 2015 – Monthly Beginning Balance to Ending Balance</vt:lpstr>
      <vt:lpstr>Category 4-Fiscal Sustainability 2015  2015 Ending Cash &amp; Investment Balances </vt:lpstr>
      <vt:lpstr>Investments Breakdown:</vt:lpstr>
      <vt:lpstr>Category 4 Fiscal Sustainability continued:  2015 Notable Receipts </vt:lpstr>
      <vt:lpstr>Category 4-Fiscal Sustainability continued:  2015 Notable Disbursements </vt:lpstr>
      <vt:lpstr>Category 4 - Fiscal Sustainability Continued:  Indebtedness as of 12/31/15</vt:lpstr>
      <vt:lpstr>Category 4 – Fiscal Sustainability Continued: Budget Balance Trend (not including investments)</vt:lpstr>
      <vt:lpstr>Category 4 -  Fiscal Sustainability Continued: Ending Cash Balances</vt:lpstr>
      <vt:lpstr>Category 4 – Fiscal Sustainability Continued: Disbursements vs. Receipts 2008-2015 YTD</vt:lpstr>
      <vt:lpstr>PowerPoint Presentation</vt:lpstr>
      <vt:lpstr>Category 4 -  2016 Levy Certification Due 9/15/16:</vt:lpstr>
      <vt:lpstr>Category 4 -  2016 Levy &amp; Budget Discussion cont.  </vt:lpstr>
    </vt:vector>
  </TitlesOfParts>
  <Company>Ridgewater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Worker’s Compensation Training</dc:title>
  <dc:creator>Jodi_K</dc:creator>
  <cp:lastModifiedBy>Town Clerk</cp:lastModifiedBy>
  <cp:revision>396</cp:revision>
  <cp:lastPrinted>2016-03-08T21:02:00Z</cp:lastPrinted>
  <dcterms:created xsi:type="dcterms:W3CDTF">2009-04-20T21:12:53Z</dcterms:created>
  <dcterms:modified xsi:type="dcterms:W3CDTF">2016-03-08T21:39:54Z</dcterms:modified>
</cp:coreProperties>
</file>