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256" r:id="rId2"/>
    <p:sldId id="262" r:id="rId3"/>
    <p:sldId id="266" r:id="rId4"/>
    <p:sldId id="264" r:id="rId5"/>
    <p:sldId id="259" r:id="rId6"/>
    <p:sldId id="260" r:id="rId7"/>
    <p:sldId id="265" r:id="rId8"/>
    <p:sldId id="263" r:id="rId9"/>
    <p:sldId id="261" r:id="rId1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54857" autoAdjust="0"/>
  </p:normalViewPr>
  <p:slideViewPr>
    <p:cSldViewPr snapToGrid="0">
      <p:cViewPr varScale="1">
        <p:scale>
          <a:sx n="47" d="100"/>
          <a:sy n="47" d="100"/>
        </p:scale>
        <p:origin x="2064" y="48"/>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p:scale>
          <a:sx n="60" d="100"/>
          <a:sy n="60" d="100"/>
        </p:scale>
        <p:origin x="732" y="-46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3FFEEB97-8C87-4111-950E-3AEFB722C023}" type="datetimeFigureOut">
              <a:rPr lang="en-US" smtClean="0"/>
              <a:t>9/11/2019</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9C4DAD9E-4B3C-4AF5-8904-B45269DBC82E}" type="slidenum">
              <a:rPr lang="en-US" smtClean="0"/>
              <a:t>‹#›</a:t>
            </a:fld>
            <a:endParaRPr lang="en-US"/>
          </a:p>
        </p:txBody>
      </p:sp>
    </p:spTree>
    <p:extLst>
      <p:ext uri="{BB962C8B-B14F-4D97-AF65-F5344CB8AC3E}">
        <p14:creationId xmlns:p14="http://schemas.microsoft.com/office/powerpoint/2010/main" val="33286884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solidFill>
                  <a:prstClr val="black"/>
                </a:solidFill>
              </a:rPr>
              <a:t>The more you learn about the WIPP story, the more remarkable it becomes.  Many of us  played a part, large and small during various stages.  The story is replete with drama and lessons, including lessons that can serve, and hopefully inspire, us now, even as some of our remaining cleanup challenges may seem almost insurmountable. </a:t>
            </a:r>
          </a:p>
          <a:p>
            <a:endParaRPr lang="en-US" dirty="0"/>
          </a:p>
        </p:txBody>
      </p:sp>
      <p:sp>
        <p:nvSpPr>
          <p:cNvPr id="4" name="Slide Number Placeholder 3"/>
          <p:cNvSpPr>
            <a:spLocks noGrp="1"/>
          </p:cNvSpPr>
          <p:nvPr>
            <p:ph type="sldNum" sz="quarter" idx="5"/>
          </p:nvPr>
        </p:nvSpPr>
        <p:spPr/>
        <p:txBody>
          <a:bodyPr/>
          <a:lstStyle/>
          <a:p>
            <a:fld id="{9C4DAD9E-4B3C-4AF5-8904-B45269DBC82E}" type="slidenum">
              <a:rPr lang="en-US" smtClean="0"/>
              <a:t>1</a:t>
            </a:fld>
            <a:endParaRPr lang="en-US"/>
          </a:p>
        </p:txBody>
      </p:sp>
    </p:spTree>
    <p:extLst>
      <p:ext uri="{BB962C8B-B14F-4D97-AF65-F5344CB8AC3E}">
        <p14:creationId xmlns:p14="http://schemas.microsoft.com/office/powerpoint/2010/main" val="28293155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solidFill>
                  <a:prstClr val="black"/>
                </a:solidFill>
              </a:rPr>
              <a:t>Many of you may not have been around or involved ….  Or maybe you just take it for granted at this point.  Let me begin by highlighting some history of this pioneering effort -- what was to be the world’s first deep geologic repository</a:t>
            </a:r>
          </a:p>
          <a:p>
            <a:pPr defTabSz="931774">
              <a:defRPr/>
            </a:pPr>
            <a:endParaRPr lang="en-US" dirty="0">
              <a:solidFill>
                <a:prstClr val="black"/>
              </a:solidFill>
            </a:endParaRPr>
          </a:p>
          <a:p>
            <a:pPr defTabSz="931774">
              <a:defRPr/>
            </a:pPr>
            <a:r>
              <a:rPr lang="en-US" dirty="0">
                <a:solidFill>
                  <a:prstClr val="black"/>
                </a:solidFill>
              </a:rPr>
              <a:t>1957 to Lyons Kanas to early 70’s, State Senator Joe Grant, NM </a:t>
            </a:r>
            <a:r>
              <a:rPr lang="en-US" dirty="0" err="1">
                <a:solidFill>
                  <a:prstClr val="black"/>
                </a:solidFill>
              </a:rPr>
              <a:t>delegaion</a:t>
            </a:r>
            <a:r>
              <a:rPr lang="en-US" dirty="0">
                <a:solidFill>
                  <a:prstClr val="black"/>
                </a:solidFill>
              </a:rPr>
              <a:t>     1974 AEC selection       back and forth re mission and process.   HLW repository?. Delegation concerned/heating up    Schlesinger and veto</a:t>
            </a:r>
          </a:p>
          <a:p>
            <a:pPr defTabSz="931774">
              <a:defRPr/>
            </a:pPr>
            <a:endParaRPr lang="en-US" dirty="0">
              <a:solidFill>
                <a:prstClr val="black"/>
              </a:solidFill>
            </a:endParaRPr>
          </a:p>
          <a:p>
            <a:pPr defTabSz="931774">
              <a:defRPr/>
            </a:pPr>
            <a:r>
              <a:rPr lang="en-US" dirty="0">
                <a:solidFill>
                  <a:prstClr val="black"/>
                </a:solidFill>
              </a:rPr>
              <a:t>1979 Congress intervenes   authorizes </a:t>
            </a:r>
            <a:r>
              <a:rPr lang="en-US" dirty="0" err="1">
                <a:solidFill>
                  <a:prstClr val="black"/>
                </a:solidFill>
              </a:rPr>
              <a:t>Wipp</a:t>
            </a:r>
            <a:r>
              <a:rPr lang="en-US" dirty="0">
                <a:solidFill>
                  <a:prstClr val="black"/>
                </a:solidFill>
              </a:rPr>
              <a:t> as </a:t>
            </a:r>
            <a:r>
              <a:rPr lang="en-US" dirty="0" err="1">
                <a:solidFill>
                  <a:prstClr val="black"/>
                </a:solidFill>
              </a:rPr>
              <a:t>r&amp;D</a:t>
            </a:r>
            <a:r>
              <a:rPr lang="en-US" dirty="0">
                <a:solidFill>
                  <a:prstClr val="black"/>
                </a:solidFill>
              </a:rPr>
              <a:t> to demo.  No NRC licensing.  Sec’y to enter into written agreement</a:t>
            </a:r>
          </a:p>
          <a:p>
            <a:pPr defTabSz="931774">
              <a:defRPr/>
            </a:pPr>
            <a:endParaRPr lang="en-US" dirty="0">
              <a:solidFill>
                <a:prstClr val="black"/>
              </a:solidFill>
            </a:endParaRPr>
          </a:p>
          <a:p>
            <a:pPr defTabSz="931774">
              <a:defRPr/>
            </a:pPr>
            <a:r>
              <a:rPr lang="en-US" dirty="0">
                <a:solidFill>
                  <a:prstClr val="black"/>
                </a:solidFill>
              </a:rPr>
              <a:t>1981 </a:t>
            </a:r>
            <a:r>
              <a:rPr lang="en-US" dirty="0" err="1">
                <a:solidFill>
                  <a:prstClr val="black"/>
                </a:solidFill>
              </a:rPr>
              <a:t>shft</a:t>
            </a:r>
            <a:r>
              <a:rPr lang="en-US" dirty="0">
                <a:solidFill>
                  <a:prstClr val="black"/>
                </a:solidFill>
              </a:rPr>
              <a:t> drilled --lawsuit by AG Jeff B  --  settled by series of agreements including “consult and cooperate”, state allowed to independently monitor, public allowed to comment, commit to funding highway upgrades     1982 NWPA established role for EPA    1985 EPA establishes regs</a:t>
            </a:r>
          </a:p>
          <a:p>
            <a:pPr defTabSz="931774">
              <a:defRPr/>
            </a:pPr>
            <a:endParaRPr lang="en-US" dirty="0">
              <a:solidFill>
                <a:prstClr val="black"/>
              </a:solidFill>
            </a:endParaRPr>
          </a:p>
          <a:p>
            <a:pPr defTabSz="931774">
              <a:defRPr/>
            </a:pPr>
            <a:r>
              <a:rPr lang="en-US" dirty="0">
                <a:solidFill>
                  <a:prstClr val="black"/>
                </a:solidFill>
              </a:rPr>
              <a:t>Oct 1998  Gov Andrus (blocks RF wastes due to lack of progress on WIPP).  State Troopers. Pressure on DOE.  Santa Fe heating up</a:t>
            </a:r>
          </a:p>
          <a:p>
            <a:pPr defTabSz="931774">
              <a:defRPr/>
            </a:pPr>
            <a:r>
              <a:rPr lang="en-US" dirty="0">
                <a:solidFill>
                  <a:prstClr val="black"/>
                </a:solidFill>
              </a:rPr>
              <a:t>1990 Watkins announces opening of test phase, asks DOI to administratively transfer land    1991 AG Udall sues (Richardson joins)  Prelim injunction</a:t>
            </a:r>
          </a:p>
          <a:p>
            <a:pPr defTabSz="931774">
              <a:defRPr/>
            </a:pPr>
            <a:endParaRPr lang="en-US" dirty="0">
              <a:solidFill>
                <a:prstClr val="black"/>
              </a:solidFill>
            </a:endParaRPr>
          </a:p>
          <a:p>
            <a:pPr defTabSz="931774">
              <a:defRPr/>
            </a:pPr>
            <a:r>
              <a:rPr lang="en-US" dirty="0">
                <a:solidFill>
                  <a:prstClr val="black"/>
                </a:solidFill>
              </a:rPr>
              <a:t>1992 LWA!   Land control, designates EPA mandates DOE compliance, feds pay $20/m/</a:t>
            </a:r>
            <a:r>
              <a:rPr lang="en-US" dirty="0" err="1">
                <a:solidFill>
                  <a:prstClr val="black"/>
                </a:solidFill>
              </a:rPr>
              <a:t>yr</a:t>
            </a:r>
            <a:r>
              <a:rPr lang="en-US" dirty="0">
                <a:solidFill>
                  <a:prstClr val="black"/>
                </a:solidFill>
              </a:rPr>
              <a:t>  for 14 years</a:t>
            </a:r>
          </a:p>
          <a:p>
            <a:pPr defTabSz="931774">
              <a:defRPr/>
            </a:pPr>
            <a:endParaRPr lang="en-US" dirty="0">
              <a:solidFill>
                <a:prstClr val="black"/>
              </a:solidFill>
            </a:endParaRPr>
          </a:p>
          <a:p>
            <a:pPr marL="232943" indent="-232943" defTabSz="931774">
              <a:buFontTx/>
              <a:buAutoNum type="arabicPlain" startAt="1999"/>
              <a:defRPr/>
            </a:pPr>
            <a:r>
              <a:rPr lang="en-US" dirty="0">
                <a:solidFill>
                  <a:prstClr val="black"/>
                </a:solidFill>
              </a:rPr>
              <a:t>  First shipment!!   10 years since construction was complete!  All about people, process.  Needed to maintain readiness.  Receipt of first shipment, March 26, 1999 about 3:30 am the morning was epic!   More about that later</a:t>
            </a:r>
          </a:p>
          <a:p>
            <a:pPr marL="232943" indent="-232943" defTabSz="931774">
              <a:buFontTx/>
              <a:buAutoNum type="arabicPlain" startAt="1999"/>
              <a:defRPr/>
            </a:pPr>
            <a:endParaRPr lang="en-US" dirty="0">
              <a:solidFill>
                <a:prstClr val="black"/>
              </a:solidFill>
            </a:endParaRPr>
          </a:p>
          <a:p>
            <a:pPr defTabSz="931774">
              <a:defRPr/>
            </a:pPr>
            <a:r>
              <a:rPr lang="en-US" dirty="0">
                <a:solidFill>
                  <a:prstClr val="black"/>
                </a:solidFill>
              </a:rPr>
              <a:t>2019  20 years later -- </a:t>
            </a:r>
          </a:p>
          <a:p>
            <a:pPr defTabSz="931774">
              <a:defRPr/>
            </a:pPr>
            <a:endParaRPr lang="en-US" dirty="0">
              <a:solidFill>
                <a:prstClr val="black"/>
              </a:solidFill>
            </a:endParaRPr>
          </a:p>
          <a:p>
            <a:endParaRPr lang="en-US" dirty="0"/>
          </a:p>
        </p:txBody>
      </p:sp>
      <p:sp>
        <p:nvSpPr>
          <p:cNvPr id="4" name="Slide Number Placeholder 3"/>
          <p:cNvSpPr>
            <a:spLocks noGrp="1"/>
          </p:cNvSpPr>
          <p:nvPr>
            <p:ph type="sldNum" sz="quarter" idx="5"/>
          </p:nvPr>
        </p:nvSpPr>
        <p:spPr/>
        <p:txBody>
          <a:bodyPr/>
          <a:lstStyle/>
          <a:p>
            <a:fld id="{9C4DAD9E-4B3C-4AF5-8904-B45269DBC82E}" type="slidenum">
              <a:rPr lang="en-US" smtClean="0"/>
              <a:t>2</a:t>
            </a:fld>
            <a:endParaRPr lang="en-US"/>
          </a:p>
        </p:txBody>
      </p:sp>
    </p:spTree>
    <p:extLst>
      <p:ext uri="{BB962C8B-B14F-4D97-AF65-F5344CB8AC3E}">
        <p14:creationId xmlns:p14="http://schemas.microsoft.com/office/powerpoint/2010/main" val="26156277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me describe the environment in the 70’s and 80’s.   Dump the crap in Washington DC not in NM</a:t>
            </a:r>
          </a:p>
        </p:txBody>
      </p:sp>
      <p:sp>
        <p:nvSpPr>
          <p:cNvPr id="4" name="Slide Number Placeholder 3"/>
          <p:cNvSpPr>
            <a:spLocks noGrp="1"/>
          </p:cNvSpPr>
          <p:nvPr>
            <p:ph type="sldNum" sz="quarter" idx="5"/>
          </p:nvPr>
        </p:nvSpPr>
        <p:spPr/>
        <p:txBody>
          <a:bodyPr/>
          <a:lstStyle/>
          <a:p>
            <a:fld id="{9C4DAD9E-4B3C-4AF5-8904-B45269DBC82E}" type="slidenum">
              <a:rPr lang="en-US" smtClean="0"/>
              <a:t>3</a:t>
            </a:fld>
            <a:endParaRPr lang="en-US"/>
          </a:p>
        </p:txBody>
      </p:sp>
    </p:spTree>
    <p:extLst>
      <p:ext uri="{BB962C8B-B14F-4D97-AF65-F5344CB8AC3E}">
        <p14:creationId xmlns:p14="http://schemas.microsoft.com/office/powerpoint/2010/main" val="11969877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Only takes a cartoon to instill fear.  Much harder to develop trust, confidence and partnerships crossing different institutions and generations</a:t>
            </a:r>
          </a:p>
          <a:p>
            <a:endParaRPr lang="en-US" dirty="0"/>
          </a:p>
          <a:p>
            <a:r>
              <a:rPr lang="en-US" dirty="0"/>
              <a:t>Love the cartoon on top far right --  says …</a:t>
            </a:r>
          </a:p>
          <a:p>
            <a:endParaRPr lang="en-US" dirty="0"/>
          </a:p>
        </p:txBody>
      </p:sp>
      <p:sp>
        <p:nvSpPr>
          <p:cNvPr id="4" name="Slide Number Placeholder 3"/>
          <p:cNvSpPr>
            <a:spLocks noGrp="1"/>
          </p:cNvSpPr>
          <p:nvPr>
            <p:ph type="sldNum" sz="quarter" idx="5"/>
          </p:nvPr>
        </p:nvSpPr>
        <p:spPr/>
        <p:txBody>
          <a:bodyPr/>
          <a:lstStyle/>
          <a:p>
            <a:fld id="{9C4DAD9E-4B3C-4AF5-8904-B45269DBC82E}" type="slidenum">
              <a:rPr lang="en-US" smtClean="0"/>
              <a:t>4</a:t>
            </a:fld>
            <a:endParaRPr lang="en-US"/>
          </a:p>
        </p:txBody>
      </p:sp>
    </p:spTree>
    <p:extLst>
      <p:ext uri="{BB962C8B-B14F-4D97-AF65-F5344CB8AC3E}">
        <p14:creationId xmlns:p14="http://schemas.microsoft.com/office/powerpoint/2010/main" val="2710355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Remember -- none of this had ever been done before.  Uncharted territory.  Frontiers on many fronts</a:t>
            </a:r>
          </a:p>
          <a:p>
            <a:pPr marL="174708" indent="-174708">
              <a:buFont typeface="Arial" panose="020B0604020202020204" pitchFamily="34" charset="0"/>
              <a:buChar char="•"/>
            </a:pPr>
            <a:r>
              <a:rPr lang="en-US" dirty="0"/>
              <a:t>Science:  Dr. Wendell </a:t>
            </a:r>
            <a:r>
              <a:rPr lang="en-US" dirty="0" err="1"/>
              <a:t>Weart</a:t>
            </a:r>
            <a:r>
              <a:rPr lang="en-US" dirty="0"/>
              <a:t>, the Sandia National Laboratories WIPP program manager, who directed WIPP site evaluation studies and became the go-to salt-waste interaction expert.  SNL + chief tech advisor.  Help from LANL, other DOE labs, USGS, universities, engineering and consulting firms</a:t>
            </a:r>
          </a:p>
          <a:p>
            <a:pPr marL="174708" indent="-174708">
              <a:buFont typeface="Arial" panose="020B0604020202020204" pitchFamily="34" charset="0"/>
              <a:buChar char="•"/>
            </a:pPr>
            <a:r>
              <a:rPr lang="en-US" dirty="0"/>
              <a:t>Public Involvement: </a:t>
            </a:r>
          </a:p>
          <a:p>
            <a:pPr marL="640594" lvl="1" indent="-174708">
              <a:buFont typeface="Arial" panose="020B0604020202020204" pitchFamily="34" charset="0"/>
              <a:buChar char="•"/>
            </a:pPr>
            <a:r>
              <a:rPr lang="en-US" dirty="0"/>
              <a:t>Carlsbad Citizens for Energy Development -- promoting the project and attending hundreds of hearings …  often greatly outnumbered by project opponents.</a:t>
            </a:r>
          </a:p>
          <a:p>
            <a:pPr marL="640594" lvl="1" indent="-174708">
              <a:buFont typeface="Arial" panose="020B0604020202020204" pitchFamily="34" charset="0"/>
              <a:buChar char="•"/>
            </a:pPr>
            <a:r>
              <a:rPr lang="en-US" dirty="0"/>
              <a:t>Opposition in northern New Mexico. In the mid-1970s, a bill proposed in the state legislature to block WIPP was narrowly defeated by a House vote of 36-34</a:t>
            </a:r>
          </a:p>
          <a:p>
            <a:pPr marL="174708" indent="-174708">
              <a:buFont typeface="Arial" panose="020B0604020202020204" pitchFamily="34" charset="0"/>
              <a:buChar char="•"/>
            </a:pPr>
            <a:r>
              <a:rPr lang="en-US" dirty="0"/>
              <a:t>Regulatory/Legal:  AEC self regulated…..promises made and broken…..lawsuits and settlements….EPA vs State authorities ….Congressional interventions</a:t>
            </a:r>
          </a:p>
          <a:p>
            <a:pPr marL="640594" lvl="1" indent="-174708">
              <a:buFont typeface="Arial" panose="020B0604020202020204" pitchFamily="34" charset="0"/>
              <a:buChar char="•"/>
            </a:pPr>
            <a:r>
              <a:rPr lang="en-US" dirty="0"/>
              <a:t>Some landmark events: LWA</a:t>
            </a:r>
          </a:p>
          <a:p>
            <a:pPr marL="174708" indent="-174708">
              <a:buFont typeface="Arial" panose="020B0604020202020204" pitchFamily="34" charset="0"/>
              <a:buChar char="•"/>
            </a:pPr>
            <a:r>
              <a:rPr lang="en-US" dirty="0"/>
              <a:t>Game on -- Lots of process; lots of agencies; lots of people; lots of lawyers (don’t count as people); lots of communications ----- LOTS of HEADACHES!</a:t>
            </a:r>
          </a:p>
        </p:txBody>
      </p:sp>
      <p:sp>
        <p:nvSpPr>
          <p:cNvPr id="4" name="Slide Number Placeholder 3"/>
          <p:cNvSpPr>
            <a:spLocks noGrp="1"/>
          </p:cNvSpPr>
          <p:nvPr>
            <p:ph type="sldNum" sz="quarter" idx="5"/>
          </p:nvPr>
        </p:nvSpPr>
        <p:spPr/>
        <p:txBody>
          <a:bodyPr/>
          <a:lstStyle/>
          <a:p>
            <a:fld id="{9C4DAD9E-4B3C-4AF5-8904-B45269DBC82E}" type="slidenum">
              <a:rPr lang="en-US" smtClean="0"/>
              <a:t>5</a:t>
            </a:fld>
            <a:endParaRPr lang="en-US"/>
          </a:p>
        </p:txBody>
      </p:sp>
    </p:spTree>
    <p:extLst>
      <p:ext uri="{BB962C8B-B14F-4D97-AF65-F5344CB8AC3E}">
        <p14:creationId xmlns:p14="http://schemas.microsoft.com/office/powerpoint/2010/main" val="3122378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Opening very significant from many perspectives.</a:t>
            </a:r>
          </a:p>
          <a:p>
            <a:endParaRPr lang="en-US" dirty="0"/>
          </a:p>
          <a:p>
            <a:r>
              <a:rPr lang="en-US" dirty="0"/>
              <a:t>From EM Site: “An estimated 500 people were onsite in the early morning hours of March 26, 1999. After a fog delay the prior day and hours of waiting, everyone was tired and cold. But that didn’t matter when, at about 3:30 a.m., the lights of the truck were spotted. Cheers and applause quickly broke out.</a:t>
            </a:r>
          </a:p>
          <a:p>
            <a:endParaRPr lang="en-US" dirty="0"/>
          </a:p>
          <a:p>
            <a:r>
              <a:rPr lang="en-US" dirty="0"/>
              <a:t>The noise level grew when the driver honked the horn in the vehicle trap and again when the truck drove onto the site. Flags were waved, hugs were shared, and tears flowed as area residents looked back to the beginnings of WIPP.”</a:t>
            </a:r>
          </a:p>
          <a:p>
            <a:endParaRPr lang="en-US" dirty="0"/>
          </a:p>
          <a:p>
            <a:r>
              <a:rPr lang="en-US" dirty="0"/>
              <a:t>AG Bingaman sued feds 1981 over WIPP’s development and then ended up being the US senator passing enabling legislation in 1992. Bill Richardson was WIPPs most vocal critic in House…. ended up as the US secretary of energy who opened the facility and then became Gov and put more restrictions in permit re tank wastes. As the legendary, three-term New Mexico Governor Bruce King said of the project, “Some of my friends support it, and some oppose it, and I’m for my friends”.</a:t>
            </a:r>
          </a:p>
        </p:txBody>
      </p:sp>
      <p:sp>
        <p:nvSpPr>
          <p:cNvPr id="4" name="Slide Number Placeholder 3"/>
          <p:cNvSpPr>
            <a:spLocks noGrp="1"/>
          </p:cNvSpPr>
          <p:nvPr>
            <p:ph type="sldNum" sz="quarter" idx="5"/>
          </p:nvPr>
        </p:nvSpPr>
        <p:spPr/>
        <p:txBody>
          <a:bodyPr/>
          <a:lstStyle/>
          <a:p>
            <a:fld id="{9C4DAD9E-4B3C-4AF5-8904-B45269DBC82E}" type="slidenum">
              <a:rPr lang="en-US" smtClean="0"/>
              <a:t>6</a:t>
            </a:fld>
            <a:endParaRPr lang="en-US"/>
          </a:p>
        </p:txBody>
      </p:sp>
    </p:spTree>
    <p:extLst>
      <p:ext uri="{BB962C8B-B14F-4D97-AF65-F5344CB8AC3E}">
        <p14:creationId xmlns:p14="http://schemas.microsoft.com/office/powerpoint/2010/main" val="7714475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many EM people who played major roles:   George Dials, Ralph Stein; John </a:t>
            </a:r>
            <a:r>
              <a:rPr lang="en-US" dirty="0" err="1"/>
              <a:t>Aurther</a:t>
            </a:r>
            <a:r>
              <a:rPr lang="en-US" dirty="0"/>
              <a:t>; Mark Frei, Mary Anne Sullivan, Ines Triay (also Los Alamos), Dave Moody, Paul Detwiler, Joe Franco, Todd Schrader and those of you in the audience who continue to contribute to its sustenance and success.</a:t>
            </a:r>
          </a:p>
          <a:p>
            <a:endParaRPr lang="en-US" dirty="0"/>
          </a:p>
          <a:p>
            <a:r>
              <a:rPr lang="en-US" dirty="0"/>
              <a:t>Special credit to community leaders like Bob Forrest, John Heaton, ….</a:t>
            </a:r>
          </a:p>
        </p:txBody>
      </p:sp>
      <p:sp>
        <p:nvSpPr>
          <p:cNvPr id="4" name="Slide Number Placeholder 3"/>
          <p:cNvSpPr>
            <a:spLocks noGrp="1"/>
          </p:cNvSpPr>
          <p:nvPr>
            <p:ph type="sldNum" sz="quarter" idx="5"/>
          </p:nvPr>
        </p:nvSpPr>
        <p:spPr/>
        <p:txBody>
          <a:bodyPr/>
          <a:lstStyle/>
          <a:p>
            <a:fld id="{9C4DAD9E-4B3C-4AF5-8904-B45269DBC82E}" type="slidenum">
              <a:rPr lang="en-US" smtClean="0"/>
              <a:t>7</a:t>
            </a:fld>
            <a:endParaRPr lang="en-US"/>
          </a:p>
        </p:txBody>
      </p:sp>
    </p:spTree>
    <p:extLst>
      <p:ext uri="{BB962C8B-B14F-4D97-AF65-F5344CB8AC3E}">
        <p14:creationId xmlns:p14="http://schemas.microsoft.com/office/powerpoint/2010/main" val="3889369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4DAD9E-4B3C-4AF5-8904-B45269DBC82E}" type="slidenum">
              <a:rPr lang="en-US" smtClean="0"/>
              <a:t>8</a:t>
            </a:fld>
            <a:endParaRPr lang="en-US"/>
          </a:p>
        </p:txBody>
      </p:sp>
    </p:spTree>
    <p:extLst>
      <p:ext uri="{BB962C8B-B14F-4D97-AF65-F5344CB8AC3E}">
        <p14:creationId xmlns:p14="http://schemas.microsoft.com/office/powerpoint/2010/main" val="34236205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spirit of ISMS Feedback and Improvement, let me just close with what I think are some key lessons relevant to this audience and EM’s continuing success</a:t>
            </a:r>
          </a:p>
          <a:p>
            <a:endParaRPr lang="en-US" dirty="0"/>
          </a:p>
          <a:p>
            <a:r>
              <a:rPr lang="en-US" dirty="0"/>
              <a:t>2014 incidents -- a reminder of the cost of incidents despite no known injuries or significant exposure.  2 years to recover</a:t>
            </a:r>
          </a:p>
          <a:p>
            <a:endParaRPr lang="en-US" dirty="0"/>
          </a:p>
          <a:p>
            <a:r>
              <a:rPr lang="en-US" dirty="0"/>
              <a:t>Could we get WIPP or something comparable open today in the current political environment?  Don’t now, but …</a:t>
            </a:r>
          </a:p>
        </p:txBody>
      </p:sp>
      <p:sp>
        <p:nvSpPr>
          <p:cNvPr id="4" name="Slide Number Placeholder 3"/>
          <p:cNvSpPr>
            <a:spLocks noGrp="1"/>
          </p:cNvSpPr>
          <p:nvPr>
            <p:ph type="sldNum" sz="quarter" idx="5"/>
          </p:nvPr>
        </p:nvSpPr>
        <p:spPr/>
        <p:txBody>
          <a:bodyPr/>
          <a:lstStyle/>
          <a:p>
            <a:fld id="{9C4DAD9E-4B3C-4AF5-8904-B45269DBC82E}" type="slidenum">
              <a:rPr lang="en-US" smtClean="0"/>
              <a:t>9</a:t>
            </a:fld>
            <a:endParaRPr lang="en-US"/>
          </a:p>
        </p:txBody>
      </p:sp>
    </p:spTree>
    <p:extLst>
      <p:ext uri="{BB962C8B-B14F-4D97-AF65-F5344CB8AC3E}">
        <p14:creationId xmlns:p14="http://schemas.microsoft.com/office/powerpoint/2010/main" val="74758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0F812-FF77-48C0-AB8C-79251FC2C7F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665C0F4-1425-4647-9BE6-EA1E4004C2D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6C2FB88-5143-4A55-92AB-4B0C54BCF938}"/>
              </a:ext>
            </a:extLst>
          </p:cNvPr>
          <p:cNvSpPr>
            <a:spLocks noGrp="1"/>
          </p:cNvSpPr>
          <p:nvPr>
            <p:ph type="dt" sz="half" idx="10"/>
          </p:nvPr>
        </p:nvSpPr>
        <p:spPr/>
        <p:txBody>
          <a:bodyPr/>
          <a:lstStyle/>
          <a:p>
            <a:fld id="{7765E74D-01D5-46EB-83D3-75A4035A0FE1}" type="datetimeFigureOut">
              <a:rPr lang="en-US" smtClean="0"/>
              <a:t>9/11/2019</a:t>
            </a:fld>
            <a:endParaRPr lang="en-US"/>
          </a:p>
        </p:txBody>
      </p:sp>
      <p:sp>
        <p:nvSpPr>
          <p:cNvPr id="5" name="Footer Placeholder 4">
            <a:extLst>
              <a:ext uri="{FF2B5EF4-FFF2-40B4-BE49-F238E27FC236}">
                <a16:creationId xmlns:a16="http://schemas.microsoft.com/office/drawing/2014/main" id="{15CBC743-80F2-4E91-A6A9-5039016A0F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B2C41B-EA5C-49A1-B784-AF3CC8273F27}"/>
              </a:ext>
            </a:extLst>
          </p:cNvPr>
          <p:cNvSpPr>
            <a:spLocks noGrp="1"/>
          </p:cNvSpPr>
          <p:nvPr>
            <p:ph type="sldNum" sz="quarter" idx="12"/>
          </p:nvPr>
        </p:nvSpPr>
        <p:spPr/>
        <p:txBody>
          <a:bodyPr/>
          <a:lstStyle/>
          <a:p>
            <a:fld id="{FE461C9D-56EE-4987-8C11-4B2721C78E6C}" type="slidenum">
              <a:rPr lang="en-US" smtClean="0"/>
              <a:t>‹#›</a:t>
            </a:fld>
            <a:endParaRPr lang="en-US"/>
          </a:p>
        </p:txBody>
      </p:sp>
    </p:spTree>
    <p:extLst>
      <p:ext uri="{BB962C8B-B14F-4D97-AF65-F5344CB8AC3E}">
        <p14:creationId xmlns:p14="http://schemas.microsoft.com/office/powerpoint/2010/main" val="31913731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CDFD6-76B4-4D02-8902-086891A1910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C36F3EC-519F-48EB-86D5-A194936C902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5DF32C-4557-4673-B1B9-BBE1B76827BD}"/>
              </a:ext>
            </a:extLst>
          </p:cNvPr>
          <p:cNvSpPr>
            <a:spLocks noGrp="1"/>
          </p:cNvSpPr>
          <p:nvPr>
            <p:ph type="dt" sz="half" idx="10"/>
          </p:nvPr>
        </p:nvSpPr>
        <p:spPr/>
        <p:txBody>
          <a:bodyPr/>
          <a:lstStyle/>
          <a:p>
            <a:fld id="{7765E74D-01D5-46EB-83D3-75A4035A0FE1}" type="datetimeFigureOut">
              <a:rPr lang="en-US" smtClean="0"/>
              <a:t>9/11/2019</a:t>
            </a:fld>
            <a:endParaRPr lang="en-US"/>
          </a:p>
        </p:txBody>
      </p:sp>
      <p:sp>
        <p:nvSpPr>
          <p:cNvPr id="5" name="Footer Placeholder 4">
            <a:extLst>
              <a:ext uri="{FF2B5EF4-FFF2-40B4-BE49-F238E27FC236}">
                <a16:creationId xmlns:a16="http://schemas.microsoft.com/office/drawing/2014/main" id="{C55B6725-6C2A-4502-BB84-BB6E0E7558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A2FD5A-9D18-4DC2-968D-2BF7035F28B4}"/>
              </a:ext>
            </a:extLst>
          </p:cNvPr>
          <p:cNvSpPr>
            <a:spLocks noGrp="1"/>
          </p:cNvSpPr>
          <p:nvPr>
            <p:ph type="sldNum" sz="quarter" idx="12"/>
          </p:nvPr>
        </p:nvSpPr>
        <p:spPr/>
        <p:txBody>
          <a:bodyPr/>
          <a:lstStyle/>
          <a:p>
            <a:fld id="{FE461C9D-56EE-4987-8C11-4B2721C78E6C}" type="slidenum">
              <a:rPr lang="en-US" smtClean="0"/>
              <a:t>‹#›</a:t>
            </a:fld>
            <a:endParaRPr lang="en-US"/>
          </a:p>
        </p:txBody>
      </p:sp>
    </p:spTree>
    <p:extLst>
      <p:ext uri="{BB962C8B-B14F-4D97-AF65-F5344CB8AC3E}">
        <p14:creationId xmlns:p14="http://schemas.microsoft.com/office/powerpoint/2010/main" val="25765569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984F142-0E02-4F49-88B1-919F528EFF1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5599092-79A5-4DA0-B331-CF9FF0B358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EE89E1-2E28-42C9-9817-99E76D3B1FB5}"/>
              </a:ext>
            </a:extLst>
          </p:cNvPr>
          <p:cNvSpPr>
            <a:spLocks noGrp="1"/>
          </p:cNvSpPr>
          <p:nvPr>
            <p:ph type="dt" sz="half" idx="10"/>
          </p:nvPr>
        </p:nvSpPr>
        <p:spPr/>
        <p:txBody>
          <a:bodyPr/>
          <a:lstStyle/>
          <a:p>
            <a:fld id="{7765E74D-01D5-46EB-83D3-75A4035A0FE1}" type="datetimeFigureOut">
              <a:rPr lang="en-US" smtClean="0"/>
              <a:t>9/11/2019</a:t>
            </a:fld>
            <a:endParaRPr lang="en-US"/>
          </a:p>
        </p:txBody>
      </p:sp>
      <p:sp>
        <p:nvSpPr>
          <p:cNvPr id="5" name="Footer Placeholder 4">
            <a:extLst>
              <a:ext uri="{FF2B5EF4-FFF2-40B4-BE49-F238E27FC236}">
                <a16:creationId xmlns:a16="http://schemas.microsoft.com/office/drawing/2014/main" id="{19A044D8-52C5-47D0-BCD9-6A7B82E96D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1F9541-332D-4316-A2EA-1684ABEBFA67}"/>
              </a:ext>
            </a:extLst>
          </p:cNvPr>
          <p:cNvSpPr>
            <a:spLocks noGrp="1"/>
          </p:cNvSpPr>
          <p:nvPr>
            <p:ph type="sldNum" sz="quarter" idx="12"/>
          </p:nvPr>
        </p:nvSpPr>
        <p:spPr/>
        <p:txBody>
          <a:bodyPr/>
          <a:lstStyle/>
          <a:p>
            <a:fld id="{FE461C9D-56EE-4987-8C11-4B2721C78E6C}" type="slidenum">
              <a:rPr lang="en-US" smtClean="0"/>
              <a:t>‹#›</a:t>
            </a:fld>
            <a:endParaRPr lang="en-US"/>
          </a:p>
        </p:txBody>
      </p:sp>
    </p:spTree>
    <p:extLst>
      <p:ext uri="{BB962C8B-B14F-4D97-AF65-F5344CB8AC3E}">
        <p14:creationId xmlns:p14="http://schemas.microsoft.com/office/powerpoint/2010/main" val="33522233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8EC8F-E7FF-4734-8FA0-993DB02A958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67AE70-F0FD-4EE3-A32E-BBEDF98B67E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4C0DC0-18A4-484D-B7D7-68EA2BC86DC0}"/>
              </a:ext>
            </a:extLst>
          </p:cNvPr>
          <p:cNvSpPr>
            <a:spLocks noGrp="1"/>
          </p:cNvSpPr>
          <p:nvPr>
            <p:ph type="dt" sz="half" idx="10"/>
          </p:nvPr>
        </p:nvSpPr>
        <p:spPr/>
        <p:txBody>
          <a:bodyPr/>
          <a:lstStyle/>
          <a:p>
            <a:fld id="{7765E74D-01D5-46EB-83D3-75A4035A0FE1}" type="datetimeFigureOut">
              <a:rPr lang="en-US" smtClean="0"/>
              <a:t>9/11/2019</a:t>
            </a:fld>
            <a:endParaRPr lang="en-US"/>
          </a:p>
        </p:txBody>
      </p:sp>
      <p:sp>
        <p:nvSpPr>
          <p:cNvPr id="5" name="Footer Placeholder 4">
            <a:extLst>
              <a:ext uri="{FF2B5EF4-FFF2-40B4-BE49-F238E27FC236}">
                <a16:creationId xmlns:a16="http://schemas.microsoft.com/office/drawing/2014/main" id="{0256270D-C594-48A6-8EC9-DF26B2A43F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8EC363-3205-4747-89F4-3D4EBFDEEC14}"/>
              </a:ext>
            </a:extLst>
          </p:cNvPr>
          <p:cNvSpPr>
            <a:spLocks noGrp="1"/>
          </p:cNvSpPr>
          <p:nvPr>
            <p:ph type="sldNum" sz="quarter" idx="12"/>
          </p:nvPr>
        </p:nvSpPr>
        <p:spPr/>
        <p:txBody>
          <a:bodyPr/>
          <a:lstStyle/>
          <a:p>
            <a:fld id="{FE461C9D-56EE-4987-8C11-4B2721C78E6C}" type="slidenum">
              <a:rPr lang="en-US" smtClean="0"/>
              <a:t>‹#›</a:t>
            </a:fld>
            <a:endParaRPr lang="en-US"/>
          </a:p>
        </p:txBody>
      </p:sp>
    </p:spTree>
    <p:extLst>
      <p:ext uri="{BB962C8B-B14F-4D97-AF65-F5344CB8AC3E}">
        <p14:creationId xmlns:p14="http://schemas.microsoft.com/office/powerpoint/2010/main" val="21125599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AFAD1-EC70-4893-A19F-28AA60D5DD1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9985FC0-4D3F-4836-A38F-D17D96B10FF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F9EFA81-0EDA-4DC6-B56F-1CEE08724DBD}"/>
              </a:ext>
            </a:extLst>
          </p:cNvPr>
          <p:cNvSpPr>
            <a:spLocks noGrp="1"/>
          </p:cNvSpPr>
          <p:nvPr>
            <p:ph type="dt" sz="half" idx="10"/>
          </p:nvPr>
        </p:nvSpPr>
        <p:spPr/>
        <p:txBody>
          <a:bodyPr/>
          <a:lstStyle/>
          <a:p>
            <a:fld id="{7765E74D-01D5-46EB-83D3-75A4035A0FE1}" type="datetimeFigureOut">
              <a:rPr lang="en-US" smtClean="0"/>
              <a:t>9/11/2019</a:t>
            </a:fld>
            <a:endParaRPr lang="en-US"/>
          </a:p>
        </p:txBody>
      </p:sp>
      <p:sp>
        <p:nvSpPr>
          <p:cNvPr id="5" name="Footer Placeholder 4">
            <a:extLst>
              <a:ext uri="{FF2B5EF4-FFF2-40B4-BE49-F238E27FC236}">
                <a16:creationId xmlns:a16="http://schemas.microsoft.com/office/drawing/2014/main" id="{F86F8A3F-C30E-45F0-B091-A1C14BEE9C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D40743-67B7-4EC4-ACD5-846A02ACC876}"/>
              </a:ext>
            </a:extLst>
          </p:cNvPr>
          <p:cNvSpPr>
            <a:spLocks noGrp="1"/>
          </p:cNvSpPr>
          <p:nvPr>
            <p:ph type="sldNum" sz="quarter" idx="12"/>
          </p:nvPr>
        </p:nvSpPr>
        <p:spPr/>
        <p:txBody>
          <a:bodyPr/>
          <a:lstStyle/>
          <a:p>
            <a:fld id="{FE461C9D-56EE-4987-8C11-4B2721C78E6C}" type="slidenum">
              <a:rPr lang="en-US" smtClean="0"/>
              <a:t>‹#›</a:t>
            </a:fld>
            <a:endParaRPr lang="en-US"/>
          </a:p>
        </p:txBody>
      </p:sp>
    </p:spTree>
    <p:extLst>
      <p:ext uri="{BB962C8B-B14F-4D97-AF65-F5344CB8AC3E}">
        <p14:creationId xmlns:p14="http://schemas.microsoft.com/office/powerpoint/2010/main" val="11957914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31ED9-6F0C-4495-9BBC-CF247AA707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3464DC-6839-4115-BC7F-63AE0BAFB6A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F767D23-99D5-4293-B666-26070B5B2D1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9ED166E-7F10-43BB-A721-559EA5793DFA}"/>
              </a:ext>
            </a:extLst>
          </p:cNvPr>
          <p:cNvSpPr>
            <a:spLocks noGrp="1"/>
          </p:cNvSpPr>
          <p:nvPr>
            <p:ph type="dt" sz="half" idx="10"/>
          </p:nvPr>
        </p:nvSpPr>
        <p:spPr/>
        <p:txBody>
          <a:bodyPr/>
          <a:lstStyle/>
          <a:p>
            <a:fld id="{7765E74D-01D5-46EB-83D3-75A4035A0FE1}" type="datetimeFigureOut">
              <a:rPr lang="en-US" smtClean="0"/>
              <a:t>9/11/2019</a:t>
            </a:fld>
            <a:endParaRPr lang="en-US"/>
          </a:p>
        </p:txBody>
      </p:sp>
      <p:sp>
        <p:nvSpPr>
          <p:cNvPr id="6" name="Footer Placeholder 5">
            <a:extLst>
              <a:ext uri="{FF2B5EF4-FFF2-40B4-BE49-F238E27FC236}">
                <a16:creationId xmlns:a16="http://schemas.microsoft.com/office/drawing/2014/main" id="{50257D80-25D6-4A8B-9584-27E3EA95F5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083452-8D5E-49AB-A58B-1A6079D5E950}"/>
              </a:ext>
            </a:extLst>
          </p:cNvPr>
          <p:cNvSpPr>
            <a:spLocks noGrp="1"/>
          </p:cNvSpPr>
          <p:nvPr>
            <p:ph type="sldNum" sz="quarter" idx="12"/>
          </p:nvPr>
        </p:nvSpPr>
        <p:spPr/>
        <p:txBody>
          <a:bodyPr/>
          <a:lstStyle/>
          <a:p>
            <a:fld id="{FE461C9D-56EE-4987-8C11-4B2721C78E6C}" type="slidenum">
              <a:rPr lang="en-US" smtClean="0"/>
              <a:t>‹#›</a:t>
            </a:fld>
            <a:endParaRPr lang="en-US"/>
          </a:p>
        </p:txBody>
      </p:sp>
    </p:spTree>
    <p:extLst>
      <p:ext uri="{BB962C8B-B14F-4D97-AF65-F5344CB8AC3E}">
        <p14:creationId xmlns:p14="http://schemas.microsoft.com/office/powerpoint/2010/main" val="12315271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8495D-7578-4658-AEC4-1B0C4451B2D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CAC64D8-1A3C-4ED2-A359-BF6BBE0448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D0D0C77-803C-496D-AC86-65EE29FB87B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C7CEC39-5D2D-401B-81D9-CF37E1F536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BFD47A6-B132-4E5B-AD53-59635836967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710A4F9-0616-49F8-A837-DEA12C6D5E8E}"/>
              </a:ext>
            </a:extLst>
          </p:cNvPr>
          <p:cNvSpPr>
            <a:spLocks noGrp="1"/>
          </p:cNvSpPr>
          <p:nvPr>
            <p:ph type="dt" sz="half" idx="10"/>
          </p:nvPr>
        </p:nvSpPr>
        <p:spPr/>
        <p:txBody>
          <a:bodyPr/>
          <a:lstStyle/>
          <a:p>
            <a:fld id="{7765E74D-01D5-46EB-83D3-75A4035A0FE1}" type="datetimeFigureOut">
              <a:rPr lang="en-US" smtClean="0"/>
              <a:t>9/11/2019</a:t>
            </a:fld>
            <a:endParaRPr lang="en-US"/>
          </a:p>
        </p:txBody>
      </p:sp>
      <p:sp>
        <p:nvSpPr>
          <p:cNvPr id="8" name="Footer Placeholder 7">
            <a:extLst>
              <a:ext uri="{FF2B5EF4-FFF2-40B4-BE49-F238E27FC236}">
                <a16:creationId xmlns:a16="http://schemas.microsoft.com/office/drawing/2014/main" id="{125BFC1A-1886-4545-B5AA-2AA46BE8209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3559D98-2A6F-42DA-A982-D9CED098EBA0}"/>
              </a:ext>
            </a:extLst>
          </p:cNvPr>
          <p:cNvSpPr>
            <a:spLocks noGrp="1"/>
          </p:cNvSpPr>
          <p:nvPr>
            <p:ph type="sldNum" sz="quarter" idx="12"/>
          </p:nvPr>
        </p:nvSpPr>
        <p:spPr/>
        <p:txBody>
          <a:bodyPr/>
          <a:lstStyle/>
          <a:p>
            <a:fld id="{FE461C9D-56EE-4987-8C11-4B2721C78E6C}" type="slidenum">
              <a:rPr lang="en-US" smtClean="0"/>
              <a:t>‹#›</a:t>
            </a:fld>
            <a:endParaRPr lang="en-US"/>
          </a:p>
        </p:txBody>
      </p:sp>
    </p:spTree>
    <p:extLst>
      <p:ext uri="{BB962C8B-B14F-4D97-AF65-F5344CB8AC3E}">
        <p14:creationId xmlns:p14="http://schemas.microsoft.com/office/powerpoint/2010/main" val="7435340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2A746-41A9-4630-9129-417A36855B2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13D8514-8A25-429C-AB24-29C2AA16B44C}"/>
              </a:ext>
            </a:extLst>
          </p:cNvPr>
          <p:cNvSpPr>
            <a:spLocks noGrp="1"/>
          </p:cNvSpPr>
          <p:nvPr>
            <p:ph type="dt" sz="half" idx="10"/>
          </p:nvPr>
        </p:nvSpPr>
        <p:spPr/>
        <p:txBody>
          <a:bodyPr/>
          <a:lstStyle/>
          <a:p>
            <a:fld id="{7765E74D-01D5-46EB-83D3-75A4035A0FE1}" type="datetimeFigureOut">
              <a:rPr lang="en-US" smtClean="0"/>
              <a:t>9/11/2019</a:t>
            </a:fld>
            <a:endParaRPr lang="en-US"/>
          </a:p>
        </p:txBody>
      </p:sp>
      <p:sp>
        <p:nvSpPr>
          <p:cNvPr id="4" name="Footer Placeholder 3">
            <a:extLst>
              <a:ext uri="{FF2B5EF4-FFF2-40B4-BE49-F238E27FC236}">
                <a16:creationId xmlns:a16="http://schemas.microsoft.com/office/drawing/2014/main" id="{22766907-C6B8-4B48-971D-2DA3D31FF00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21E07A3-9841-4129-84DA-BB4109A458AA}"/>
              </a:ext>
            </a:extLst>
          </p:cNvPr>
          <p:cNvSpPr>
            <a:spLocks noGrp="1"/>
          </p:cNvSpPr>
          <p:nvPr>
            <p:ph type="sldNum" sz="quarter" idx="12"/>
          </p:nvPr>
        </p:nvSpPr>
        <p:spPr/>
        <p:txBody>
          <a:bodyPr/>
          <a:lstStyle/>
          <a:p>
            <a:fld id="{FE461C9D-56EE-4987-8C11-4B2721C78E6C}" type="slidenum">
              <a:rPr lang="en-US" smtClean="0"/>
              <a:t>‹#›</a:t>
            </a:fld>
            <a:endParaRPr lang="en-US"/>
          </a:p>
        </p:txBody>
      </p:sp>
    </p:spTree>
    <p:extLst>
      <p:ext uri="{BB962C8B-B14F-4D97-AF65-F5344CB8AC3E}">
        <p14:creationId xmlns:p14="http://schemas.microsoft.com/office/powerpoint/2010/main" val="27097438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163EC8-5AB4-4E22-97E3-1A3BF7BAA31F}"/>
              </a:ext>
            </a:extLst>
          </p:cNvPr>
          <p:cNvSpPr>
            <a:spLocks noGrp="1"/>
          </p:cNvSpPr>
          <p:nvPr>
            <p:ph type="dt" sz="half" idx="10"/>
          </p:nvPr>
        </p:nvSpPr>
        <p:spPr/>
        <p:txBody>
          <a:bodyPr/>
          <a:lstStyle/>
          <a:p>
            <a:fld id="{7765E74D-01D5-46EB-83D3-75A4035A0FE1}" type="datetimeFigureOut">
              <a:rPr lang="en-US" smtClean="0"/>
              <a:t>9/11/2019</a:t>
            </a:fld>
            <a:endParaRPr lang="en-US"/>
          </a:p>
        </p:txBody>
      </p:sp>
      <p:sp>
        <p:nvSpPr>
          <p:cNvPr id="3" name="Footer Placeholder 2">
            <a:extLst>
              <a:ext uri="{FF2B5EF4-FFF2-40B4-BE49-F238E27FC236}">
                <a16:creationId xmlns:a16="http://schemas.microsoft.com/office/drawing/2014/main" id="{F8FF6FBC-E0B0-40D9-ADB1-BFE34167706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8AF1FED-2B9F-4743-8855-2C1A55B4FC80}"/>
              </a:ext>
            </a:extLst>
          </p:cNvPr>
          <p:cNvSpPr>
            <a:spLocks noGrp="1"/>
          </p:cNvSpPr>
          <p:nvPr>
            <p:ph type="sldNum" sz="quarter" idx="12"/>
          </p:nvPr>
        </p:nvSpPr>
        <p:spPr/>
        <p:txBody>
          <a:bodyPr/>
          <a:lstStyle/>
          <a:p>
            <a:fld id="{FE461C9D-56EE-4987-8C11-4B2721C78E6C}" type="slidenum">
              <a:rPr lang="en-US" smtClean="0"/>
              <a:t>‹#›</a:t>
            </a:fld>
            <a:endParaRPr lang="en-US"/>
          </a:p>
        </p:txBody>
      </p:sp>
    </p:spTree>
    <p:extLst>
      <p:ext uri="{BB962C8B-B14F-4D97-AF65-F5344CB8AC3E}">
        <p14:creationId xmlns:p14="http://schemas.microsoft.com/office/powerpoint/2010/main" val="5628799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9EE0D-214F-483D-9184-58C7AEC551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2B904DB-9BBD-44B1-A8DB-EF1C985917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C59DE2A-7492-4DD7-B081-6B3EE122D8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AC9E37-9E30-429B-AB2C-14C1B4F5E5B8}"/>
              </a:ext>
            </a:extLst>
          </p:cNvPr>
          <p:cNvSpPr>
            <a:spLocks noGrp="1"/>
          </p:cNvSpPr>
          <p:nvPr>
            <p:ph type="dt" sz="half" idx="10"/>
          </p:nvPr>
        </p:nvSpPr>
        <p:spPr/>
        <p:txBody>
          <a:bodyPr/>
          <a:lstStyle/>
          <a:p>
            <a:fld id="{7765E74D-01D5-46EB-83D3-75A4035A0FE1}" type="datetimeFigureOut">
              <a:rPr lang="en-US" smtClean="0"/>
              <a:t>9/11/2019</a:t>
            </a:fld>
            <a:endParaRPr lang="en-US"/>
          </a:p>
        </p:txBody>
      </p:sp>
      <p:sp>
        <p:nvSpPr>
          <p:cNvPr id="6" name="Footer Placeholder 5">
            <a:extLst>
              <a:ext uri="{FF2B5EF4-FFF2-40B4-BE49-F238E27FC236}">
                <a16:creationId xmlns:a16="http://schemas.microsoft.com/office/drawing/2014/main" id="{1CF8B560-3A07-471D-9B56-51834F7793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836926-194C-4535-A4F7-50754C52CF6B}"/>
              </a:ext>
            </a:extLst>
          </p:cNvPr>
          <p:cNvSpPr>
            <a:spLocks noGrp="1"/>
          </p:cNvSpPr>
          <p:nvPr>
            <p:ph type="sldNum" sz="quarter" idx="12"/>
          </p:nvPr>
        </p:nvSpPr>
        <p:spPr/>
        <p:txBody>
          <a:bodyPr/>
          <a:lstStyle/>
          <a:p>
            <a:fld id="{FE461C9D-56EE-4987-8C11-4B2721C78E6C}" type="slidenum">
              <a:rPr lang="en-US" smtClean="0"/>
              <a:t>‹#›</a:t>
            </a:fld>
            <a:endParaRPr lang="en-US"/>
          </a:p>
        </p:txBody>
      </p:sp>
    </p:spTree>
    <p:extLst>
      <p:ext uri="{BB962C8B-B14F-4D97-AF65-F5344CB8AC3E}">
        <p14:creationId xmlns:p14="http://schemas.microsoft.com/office/powerpoint/2010/main" val="33060160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CD026-D433-4050-8F1C-5B00D47683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68AA70B-A021-4ABA-A3F6-73CD275343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B878FA4-4D4D-40B3-B290-42B717FCED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899E00-49D4-4540-B86A-958C1C7C7916}"/>
              </a:ext>
            </a:extLst>
          </p:cNvPr>
          <p:cNvSpPr>
            <a:spLocks noGrp="1"/>
          </p:cNvSpPr>
          <p:nvPr>
            <p:ph type="dt" sz="half" idx="10"/>
          </p:nvPr>
        </p:nvSpPr>
        <p:spPr/>
        <p:txBody>
          <a:bodyPr/>
          <a:lstStyle/>
          <a:p>
            <a:fld id="{7765E74D-01D5-46EB-83D3-75A4035A0FE1}" type="datetimeFigureOut">
              <a:rPr lang="en-US" smtClean="0"/>
              <a:t>9/11/2019</a:t>
            </a:fld>
            <a:endParaRPr lang="en-US"/>
          </a:p>
        </p:txBody>
      </p:sp>
      <p:sp>
        <p:nvSpPr>
          <p:cNvPr id="6" name="Footer Placeholder 5">
            <a:extLst>
              <a:ext uri="{FF2B5EF4-FFF2-40B4-BE49-F238E27FC236}">
                <a16:creationId xmlns:a16="http://schemas.microsoft.com/office/drawing/2014/main" id="{7827D350-76CF-4160-9E82-BCC4770759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95102E-A5AC-4039-B0BD-D9BF6EE15618}"/>
              </a:ext>
            </a:extLst>
          </p:cNvPr>
          <p:cNvSpPr>
            <a:spLocks noGrp="1"/>
          </p:cNvSpPr>
          <p:nvPr>
            <p:ph type="sldNum" sz="quarter" idx="12"/>
          </p:nvPr>
        </p:nvSpPr>
        <p:spPr/>
        <p:txBody>
          <a:bodyPr/>
          <a:lstStyle/>
          <a:p>
            <a:fld id="{FE461C9D-56EE-4987-8C11-4B2721C78E6C}" type="slidenum">
              <a:rPr lang="en-US" smtClean="0"/>
              <a:t>‹#›</a:t>
            </a:fld>
            <a:endParaRPr lang="en-US"/>
          </a:p>
        </p:txBody>
      </p:sp>
    </p:spTree>
    <p:extLst>
      <p:ext uri="{BB962C8B-B14F-4D97-AF65-F5344CB8AC3E}">
        <p14:creationId xmlns:p14="http://schemas.microsoft.com/office/powerpoint/2010/main" val="33200393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9D20C92-FBE6-45C4-8BF8-07D7F80281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BD4E24F-F495-4636-88ED-A4C230EE7C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4CDFFA-D1E4-48F4-86DA-182A7555E38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65E74D-01D5-46EB-83D3-75A4035A0FE1}" type="datetimeFigureOut">
              <a:rPr lang="en-US" smtClean="0"/>
              <a:t>9/11/2019</a:t>
            </a:fld>
            <a:endParaRPr lang="en-US"/>
          </a:p>
        </p:txBody>
      </p:sp>
      <p:sp>
        <p:nvSpPr>
          <p:cNvPr id="5" name="Footer Placeholder 4">
            <a:extLst>
              <a:ext uri="{FF2B5EF4-FFF2-40B4-BE49-F238E27FC236}">
                <a16:creationId xmlns:a16="http://schemas.microsoft.com/office/drawing/2014/main" id="{E08530E5-FFCA-4B63-8A2D-E261412F159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E7B14B0-59D1-45B3-B048-483EC6423BA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461C9D-56EE-4987-8C11-4B2721C78E6C}" type="slidenum">
              <a:rPr lang="en-US" smtClean="0"/>
              <a:t>‹#›</a:t>
            </a:fld>
            <a:endParaRPr lang="en-US"/>
          </a:p>
        </p:txBody>
      </p:sp>
    </p:spTree>
    <p:extLst>
      <p:ext uri="{BB962C8B-B14F-4D97-AF65-F5344CB8AC3E}">
        <p14:creationId xmlns:p14="http://schemas.microsoft.com/office/powerpoint/2010/main" val="3907367740"/>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hyperlink" Target="https://vimeo.com/329377122" TargetMode="Externa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239E684-D20F-4B60-B717-08F9DE5692EB}"/>
              </a:ext>
            </a:extLst>
          </p:cNvPr>
          <p:cNvPicPr>
            <a:picLocks noChangeAspect="1"/>
          </p:cNvPicPr>
          <p:nvPr/>
        </p:nvPicPr>
        <p:blipFill>
          <a:blip r:embed="rId3">
            <a:alphaModFix amt="35000"/>
          </a:blip>
          <a:stretch>
            <a:fillRect/>
          </a:stretch>
        </p:blipFill>
        <p:spPr>
          <a:xfrm>
            <a:off x="658637" y="502920"/>
            <a:ext cx="11000545" cy="5928359"/>
          </a:xfrm>
          <a:prstGeom prst="rect">
            <a:avLst/>
          </a:prstGeom>
        </p:spPr>
      </p:pic>
      <p:sp>
        <p:nvSpPr>
          <p:cNvPr id="2" name="Title 1">
            <a:extLst>
              <a:ext uri="{FF2B5EF4-FFF2-40B4-BE49-F238E27FC236}">
                <a16:creationId xmlns:a16="http://schemas.microsoft.com/office/drawing/2014/main" id="{8FAEE989-8131-41FD-BFC8-F475FF9DEA60}"/>
              </a:ext>
            </a:extLst>
          </p:cNvPr>
          <p:cNvSpPr>
            <a:spLocks noGrp="1"/>
          </p:cNvSpPr>
          <p:nvPr>
            <p:ph type="ctrTitle"/>
          </p:nvPr>
        </p:nvSpPr>
        <p:spPr>
          <a:xfrm>
            <a:off x="1615440" y="1132838"/>
            <a:ext cx="9144000" cy="2016443"/>
          </a:xfrm>
        </p:spPr>
        <p:txBody>
          <a:bodyPr>
            <a:normAutofit/>
          </a:bodyPr>
          <a:lstStyle/>
          <a:p>
            <a:r>
              <a:rPr lang="en-US" b="1" dirty="0"/>
              <a:t>The Waste Isolation Pilot Plant (WIPP)</a:t>
            </a:r>
          </a:p>
        </p:txBody>
      </p:sp>
      <p:sp>
        <p:nvSpPr>
          <p:cNvPr id="3" name="Subtitle 2">
            <a:extLst>
              <a:ext uri="{FF2B5EF4-FFF2-40B4-BE49-F238E27FC236}">
                <a16:creationId xmlns:a16="http://schemas.microsoft.com/office/drawing/2014/main" id="{F7325C61-7F17-4FFF-B2D0-ED5FA97F0A50}"/>
              </a:ext>
            </a:extLst>
          </p:cNvPr>
          <p:cNvSpPr>
            <a:spLocks noGrp="1"/>
          </p:cNvSpPr>
          <p:nvPr>
            <p:ph type="subTitle" idx="1"/>
          </p:nvPr>
        </p:nvSpPr>
        <p:spPr>
          <a:xfrm>
            <a:off x="1524000" y="3708720"/>
            <a:ext cx="9144000" cy="1310320"/>
          </a:xfrm>
        </p:spPr>
        <p:txBody>
          <a:bodyPr>
            <a:normAutofit/>
          </a:bodyPr>
          <a:lstStyle/>
          <a:p>
            <a:r>
              <a:rPr lang="en-US" sz="3600" dirty="0"/>
              <a:t>A Story of Science, Perseverance, Regulatory Frontiers and Politics</a:t>
            </a:r>
          </a:p>
        </p:txBody>
      </p:sp>
      <p:sp>
        <p:nvSpPr>
          <p:cNvPr id="4" name="TextBox 3">
            <a:extLst>
              <a:ext uri="{FF2B5EF4-FFF2-40B4-BE49-F238E27FC236}">
                <a16:creationId xmlns:a16="http://schemas.microsoft.com/office/drawing/2014/main" id="{BB829CE4-FDB9-4109-9364-16B7FF68074B}"/>
              </a:ext>
            </a:extLst>
          </p:cNvPr>
          <p:cNvSpPr txBox="1"/>
          <p:nvPr/>
        </p:nvSpPr>
        <p:spPr>
          <a:xfrm>
            <a:off x="7172960" y="5557520"/>
            <a:ext cx="4632960" cy="646331"/>
          </a:xfrm>
          <a:prstGeom prst="rect">
            <a:avLst/>
          </a:prstGeom>
          <a:noFill/>
        </p:spPr>
        <p:txBody>
          <a:bodyPr wrap="square" rtlCol="0">
            <a:spAutoFit/>
          </a:bodyPr>
          <a:lstStyle/>
          <a:p>
            <a:r>
              <a:rPr lang="en-US" dirty="0"/>
              <a:t>Keith Klein,  VP Longenecker and Associates (Former </a:t>
            </a:r>
            <a:r>
              <a:rPr lang="en-US" dirty="0" err="1"/>
              <a:t>Mgr</a:t>
            </a:r>
            <a:r>
              <a:rPr lang="en-US" dirty="0"/>
              <a:t>, Carlsbad Area Office )</a:t>
            </a:r>
          </a:p>
        </p:txBody>
      </p:sp>
    </p:spTree>
    <p:extLst>
      <p:ext uri="{BB962C8B-B14F-4D97-AF65-F5344CB8AC3E}">
        <p14:creationId xmlns:p14="http://schemas.microsoft.com/office/powerpoint/2010/main" val="15851409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B9427-7C21-4618-91C1-2153AC82A361}"/>
              </a:ext>
            </a:extLst>
          </p:cNvPr>
          <p:cNvSpPr>
            <a:spLocks noGrp="1"/>
          </p:cNvSpPr>
          <p:nvPr>
            <p:ph type="title"/>
          </p:nvPr>
        </p:nvSpPr>
        <p:spPr>
          <a:xfrm>
            <a:off x="838200" y="365126"/>
            <a:ext cx="10515600" cy="669195"/>
          </a:xfrm>
        </p:spPr>
        <p:txBody>
          <a:bodyPr>
            <a:normAutofit fontScale="90000"/>
          </a:bodyPr>
          <a:lstStyle/>
          <a:p>
            <a:pPr algn="ctr"/>
            <a:r>
              <a:rPr lang="en-US" dirty="0"/>
              <a:t>A Brief History</a:t>
            </a:r>
          </a:p>
        </p:txBody>
      </p:sp>
      <p:sp>
        <p:nvSpPr>
          <p:cNvPr id="3" name="Content Placeholder 2">
            <a:extLst>
              <a:ext uri="{FF2B5EF4-FFF2-40B4-BE49-F238E27FC236}">
                <a16:creationId xmlns:a16="http://schemas.microsoft.com/office/drawing/2014/main" id="{F0094849-CB35-4842-9F9A-A0139D2191A8}"/>
              </a:ext>
            </a:extLst>
          </p:cNvPr>
          <p:cNvSpPr>
            <a:spLocks noGrp="1"/>
          </p:cNvSpPr>
          <p:nvPr>
            <p:ph idx="1"/>
          </p:nvPr>
        </p:nvSpPr>
        <p:spPr>
          <a:xfrm>
            <a:off x="688298" y="1105562"/>
            <a:ext cx="10515600" cy="5387312"/>
          </a:xfrm>
        </p:spPr>
        <p:txBody>
          <a:bodyPr>
            <a:normAutofit fontScale="85000" lnSpcReduction="20000"/>
          </a:bodyPr>
          <a:lstStyle/>
          <a:p>
            <a:r>
              <a:rPr lang="en-US" dirty="0"/>
              <a:t>1957 - National Academy of Sciences recommends deep salt beds for disposal of radioactive wastes </a:t>
            </a:r>
          </a:p>
          <a:p>
            <a:r>
              <a:rPr lang="en-US" dirty="0"/>
              <a:t>1974  - Following years of siting studies, Atomic Energy Commission chooses ancient salt bed 26 miles east of Carlsbad, NM for detailed exploratory studies </a:t>
            </a:r>
          </a:p>
          <a:p>
            <a:r>
              <a:rPr lang="en-US" dirty="0"/>
              <a:t>1979 - Congress authorizes WIPP as an R&amp;D facility to demonstrate safe disposal of defense wastes not regulated by NRC </a:t>
            </a:r>
          </a:p>
          <a:p>
            <a:r>
              <a:rPr lang="en-US" dirty="0"/>
              <a:t>1981 - First exploratory shaft drilled and first lawsuit filed (by then NM AG Jeff Bingaman)</a:t>
            </a:r>
          </a:p>
          <a:p>
            <a:r>
              <a:rPr lang="en-US" dirty="0"/>
              <a:t>1985 - EPA establishes disposal regulations for transuranic wastes; DOE and NM agree to compliance terms</a:t>
            </a:r>
          </a:p>
          <a:p>
            <a:r>
              <a:rPr lang="en-US" dirty="0"/>
              <a:t>1988 to 1991 - Gov. Andrus blocks shipments, DOE declares Construction Complete and tries to administratively withdraw land, NM sues</a:t>
            </a:r>
          </a:p>
          <a:p>
            <a:r>
              <a:rPr lang="en-US" dirty="0"/>
              <a:t>1992 - Congress enacts Land Withdrawal Act</a:t>
            </a:r>
          </a:p>
          <a:p>
            <a:r>
              <a:rPr lang="en-US" dirty="0"/>
              <a:t>1999 - First shipment arrives following 10 years of regulatory process, lawsuits, and politics</a:t>
            </a:r>
          </a:p>
          <a:p>
            <a:r>
              <a:rPr lang="en-US" dirty="0"/>
              <a:t>2019 - Over 12,000 safe shipments and 175,000 containers emplaced</a:t>
            </a:r>
          </a:p>
          <a:p>
            <a:endParaRPr lang="en-US" dirty="0"/>
          </a:p>
        </p:txBody>
      </p:sp>
    </p:spTree>
    <p:extLst>
      <p:ext uri="{BB962C8B-B14F-4D97-AF65-F5344CB8AC3E}">
        <p14:creationId xmlns:p14="http://schemas.microsoft.com/office/powerpoint/2010/main" val="10269321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5B4E7-0F51-4928-A37D-144783A47395}"/>
              </a:ext>
            </a:extLst>
          </p:cNvPr>
          <p:cNvSpPr>
            <a:spLocks noGrp="1"/>
          </p:cNvSpPr>
          <p:nvPr>
            <p:ph type="title"/>
          </p:nvPr>
        </p:nvSpPr>
        <p:spPr>
          <a:xfrm>
            <a:off x="838200" y="365126"/>
            <a:ext cx="5777753" cy="538523"/>
          </a:xfrm>
        </p:spPr>
        <p:txBody>
          <a:bodyPr>
            <a:normAutofit fontScale="90000"/>
          </a:bodyPr>
          <a:lstStyle/>
          <a:p>
            <a:pPr algn="ctr"/>
            <a:r>
              <a:rPr lang="en-US" dirty="0"/>
              <a:t>Opposition to WIPP</a:t>
            </a:r>
          </a:p>
        </p:txBody>
      </p:sp>
      <p:pic>
        <p:nvPicPr>
          <p:cNvPr id="3" name="Picture 2">
            <a:extLst>
              <a:ext uri="{FF2B5EF4-FFF2-40B4-BE49-F238E27FC236}">
                <a16:creationId xmlns:a16="http://schemas.microsoft.com/office/drawing/2014/main" id="{A05E6FE9-0084-4A97-82AC-7B746A13D2BF}"/>
              </a:ext>
            </a:extLst>
          </p:cNvPr>
          <p:cNvPicPr>
            <a:picLocks noChangeAspect="1"/>
          </p:cNvPicPr>
          <p:nvPr/>
        </p:nvPicPr>
        <p:blipFill>
          <a:blip r:embed="rId3"/>
          <a:stretch>
            <a:fillRect/>
          </a:stretch>
        </p:blipFill>
        <p:spPr>
          <a:xfrm>
            <a:off x="7172267" y="4504545"/>
            <a:ext cx="4016188" cy="2229975"/>
          </a:xfrm>
          <a:prstGeom prst="rect">
            <a:avLst/>
          </a:prstGeom>
        </p:spPr>
      </p:pic>
      <p:pic>
        <p:nvPicPr>
          <p:cNvPr id="4" name="Picture 3">
            <a:extLst>
              <a:ext uri="{FF2B5EF4-FFF2-40B4-BE49-F238E27FC236}">
                <a16:creationId xmlns:a16="http://schemas.microsoft.com/office/drawing/2014/main" id="{DC473CA9-0460-44D7-87BC-C0A2078BEC7B}"/>
              </a:ext>
            </a:extLst>
          </p:cNvPr>
          <p:cNvPicPr>
            <a:picLocks noChangeAspect="1"/>
          </p:cNvPicPr>
          <p:nvPr/>
        </p:nvPicPr>
        <p:blipFill>
          <a:blip r:embed="rId4"/>
          <a:stretch>
            <a:fillRect/>
          </a:stretch>
        </p:blipFill>
        <p:spPr>
          <a:xfrm>
            <a:off x="1487639" y="2876970"/>
            <a:ext cx="5128314" cy="3826843"/>
          </a:xfrm>
          <a:prstGeom prst="rect">
            <a:avLst/>
          </a:prstGeom>
        </p:spPr>
      </p:pic>
      <p:pic>
        <p:nvPicPr>
          <p:cNvPr id="6" name="Picture 5">
            <a:extLst>
              <a:ext uri="{FF2B5EF4-FFF2-40B4-BE49-F238E27FC236}">
                <a16:creationId xmlns:a16="http://schemas.microsoft.com/office/drawing/2014/main" id="{8BA2137D-89EF-4613-8538-A646374A37DE}"/>
              </a:ext>
            </a:extLst>
          </p:cNvPr>
          <p:cNvPicPr>
            <a:picLocks noChangeAspect="1"/>
          </p:cNvPicPr>
          <p:nvPr/>
        </p:nvPicPr>
        <p:blipFill>
          <a:blip r:embed="rId5"/>
          <a:stretch>
            <a:fillRect/>
          </a:stretch>
        </p:blipFill>
        <p:spPr>
          <a:xfrm>
            <a:off x="220480" y="903649"/>
            <a:ext cx="3831316" cy="2718266"/>
          </a:xfrm>
          <a:prstGeom prst="rect">
            <a:avLst/>
          </a:prstGeom>
        </p:spPr>
      </p:pic>
      <p:pic>
        <p:nvPicPr>
          <p:cNvPr id="9" name="Picture 8">
            <a:extLst>
              <a:ext uri="{FF2B5EF4-FFF2-40B4-BE49-F238E27FC236}">
                <a16:creationId xmlns:a16="http://schemas.microsoft.com/office/drawing/2014/main" id="{30B2EBE2-3D15-487C-896F-55BC3006B819}"/>
              </a:ext>
            </a:extLst>
          </p:cNvPr>
          <p:cNvPicPr>
            <a:picLocks noChangeAspect="1"/>
          </p:cNvPicPr>
          <p:nvPr/>
        </p:nvPicPr>
        <p:blipFill>
          <a:blip r:embed="rId6"/>
          <a:stretch>
            <a:fillRect/>
          </a:stretch>
        </p:blipFill>
        <p:spPr>
          <a:xfrm>
            <a:off x="6880858" y="524935"/>
            <a:ext cx="4599005" cy="3657040"/>
          </a:xfrm>
          <a:prstGeom prst="rect">
            <a:avLst/>
          </a:prstGeom>
        </p:spPr>
      </p:pic>
    </p:spTree>
    <p:extLst>
      <p:ext uri="{BB962C8B-B14F-4D97-AF65-F5344CB8AC3E}">
        <p14:creationId xmlns:p14="http://schemas.microsoft.com/office/powerpoint/2010/main" val="14236368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FCD72AE-0430-4014-8A18-99774F7FB540}"/>
              </a:ext>
            </a:extLst>
          </p:cNvPr>
          <p:cNvPicPr>
            <a:picLocks noChangeAspect="1"/>
          </p:cNvPicPr>
          <p:nvPr/>
        </p:nvPicPr>
        <p:blipFill>
          <a:blip r:embed="rId3"/>
          <a:stretch>
            <a:fillRect/>
          </a:stretch>
        </p:blipFill>
        <p:spPr>
          <a:xfrm>
            <a:off x="8149225" y="3040693"/>
            <a:ext cx="3760018" cy="3738654"/>
          </a:xfrm>
          <a:prstGeom prst="rect">
            <a:avLst/>
          </a:prstGeom>
        </p:spPr>
      </p:pic>
      <p:pic>
        <p:nvPicPr>
          <p:cNvPr id="7" name="Picture 6">
            <a:extLst>
              <a:ext uri="{FF2B5EF4-FFF2-40B4-BE49-F238E27FC236}">
                <a16:creationId xmlns:a16="http://schemas.microsoft.com/office/drawing/2014/main" id="{1E6046F5-B944-4445-8A82-775FCFDFDBB7}"/>
              </a:ext>
            </a:extLst>
          </p:cNvPr>
          <p:cNvPicPr>
            <a:picLocks noChangeAspect="1"/>
          </p:cNvPicPr>
          <p:nvPr/>
        </p:nvPicPr>
        <p:blipFill>
          <a:blip r:embed="rId4"/>
          <a:stretch>
            <a:fillRect/>
          </a:stretch>
        </p:blipFill>
        <p:spPr>
          <a:xfrm>
            <a:off x="1886332" y="2789036"/>
            <a:ext cx="5236848" cy="3738654"/>
          </a:xfrm>
          <a:prstGeom prst="rect">
            <a:avLst/>
          </a:prstGeom>
        </p:spPr>
      </p:pic>
      <p:sp>
        <p:nvSpPr>
          <p:cNvPr id="2" name="Title 1">
            <a:extLst>
              <a:ext uri="{FF2B5EF4-FFF2-40B4-BE49-F238E27FC236}">
                <a16:creationId xmlns:a16="http://schemas.microsoft.com/office/drawing/2014/main" id="{050F275D-2167-4D81-9B62-F61B5DFD011B}"/>
              </a:ext>
            </a:extLst>
          </p:cNvPr>
          <p:cNvSpPr>
            <a:spLocks noGrp="1"/>
          </p:cNvSpPr>
          <p:nvPr>
            <p:ph type="title"/>
          </p:nvPr>
        </p:nvSpPr>
        <p:spPr>
          <a:xfrm>
            <a:off x="3114756" y="330310"/>
            <a:ext cx="3611880" cy="1955690"/>
          </a:xfrm>
        </p:spPr>
        <p:txBody>
          <a:bodyPr>
            <a:normAutofit/>
          </a:bodyPr>
          <a:lstStyle/>
          <a:p>
            <a:r>
              <a:rPr lang="en-US" dirty="0"/>
              <a:t>Science and Society in our Republic </a:t>
            </a:r>
          </a:p>
        </p:txBody>
      </p:sp>
      <p:pic>
        <p:nvPicPr>
          <p:cNvPr id="4" name="Picture 3">
            <a:extLst>
              <a:ext uri="{FF2B5EF4-FFF2-40B4-BE49-F238E27FC236}">
                <a16:creationId xmlns:a16="http://schemas.microsoft.com/office/drawing/2014/main" id="{B32C023E-206D-4086-B480-37D5E9A26629}"/>
              </a:ext>
            </a:extLst>
          </p:cNvPr>
          <p:cNvPicPr>
            <a:picLocks noChangeAspect="1"/>
          </p:cNvPicPr>
          <p:nvPr/>
        </p:nvPicPr>
        <p:blipFill>
          <a:blip r:embed="rId5"/>
          <a:stretch>
            <a:fillRect/>
          </a:stretch>
        </p:blipFill>
        <p:spPr>
          <a:xfrm>
            <a:off x="419572" y="197198"/>
            <a:ext cx="2479855" cy="3314657"/>
          </a:xfrm>
          <a:prstGeom prst="rect">
            <a:avLst/>
          </a:prstGeom>
        </p:spPr>
      </p:pic>
      <p:pic>
        <p:nvPicPr>
          <p:cNvPr id="8" name="Picture 7">
            <a:extLst>
              <a:ext uri="{FF2B5EF4-FFF2-40B4-BE49-F238E27FC236}">
                <a16:creationId xmlns:a16="http://schemas.microsoft.com/office/drawing/2014/main" id="{D04CFD24-4A87-4655-B681-14241BEDD4FD}"/>
              </a:ext>
            </a:extLst>
          </p:cNvPr>
          <p:cNvPicPr>
            <a:picLocks noChangeAspect="1"/>
          </p:cNvPicPr>
          <p:nvPr/>
        </p:nvPicPr>
        <p:blipFill>
          <a:blip r:embed="rId6"/>
          <a:stretch>
            <a:fillRect/>
          </a:stretch>
        </p:blipFill>
        <p:spPr>
          <a:xfrm>
            <a:off x="6726636" y="103019"/>
            <a:ext cx="2615329" cy="3503013"/>
          </a:xfrm>
          <a:prstGeom prst="rect">
            <a:avLst/>
          </a:prstGeom>
        </p:spPr>
      </p:pic>
    </p:spTree>
    <p:extLst>
      <p:ext uri="{BB962C8B-B14F-4D97-AF65-F5344CB8AC3E}">
        <p14:creationId xmlns:p14="http://schemas.microsoft.com/office/powerpoint/2010/main" val="38021775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7B300-9C18-4CB6-9B12-9829A4D00EB6}"/>
              </a:ext>
            </a:extLst>
          </p:cNvPr>
          <p:cNvSpPr>
            <a:spLocks noGrp="1"/>
          </p:cNvSpPr>
          <p:nvPr>
            <p:ph type="title"/>
          </p:nvPr>
        </p:nvSpPr>
        <p:spPr>
          <a:xfrm>
            <a:off x="838200" y="365125"/>
            <a:ext cx="10515600" cy="1325563"/>
          </a:xfrm>
        </p:spPr>
        <p:txBody>
          <a:bodyPr/>
          <a:lstStyle/>
          <a:p>
            <a:r>
              <a:rPr lang="en-US"/>
              <a:t>Technical, Regulatory and Legal Frontiers</a:t>
            </a:r>
            <a:endParaRPr lang="en-US" dirty="0"/>
          </a:p>
        </p:txBody>
      </p:sp>
      <p:sp>
        <p:nvSpPr>
          <p:cNvPr id="3" name="Content Placeholder 2">
            <a:extLst>
              <a:ext uri="{FF2B5EF4-FFF2-40B4-BE49-F238E27FC236}">
                <a16:creationId xmlns:a16="http://schemas.microsoft.com/office/drawing/2014/main" id="{74D6602D-BB82-4788-9077-1C2DD1577159}"/>
              </a:ext>
            </a:extLst>
          </p:cNvPr>
          <p:cNvSpPr>
            <a:spLocks noGrp="1"/>
          </p:cNvSpPr>
          <p:nvPr>
            <p:ph idx="1"/>
          </p:nvPr>
        </p:nvSpPr>
        <p:spPr>
          <a:xfrm>
            <a:off x="838200" y="1825625"/>
            <a:ext cx="5593080" cy="4351338"/>
          </a:xfrm>
        </p:spPr>
        <p:txBody>
          <a:bodyPr>
            <a:normAutofit/>
          </a:bodyPr>
          <a:lstStyle/>
          <a:p>
            <a:r>
              <a:rPr lang="en-US" dirty="0"/>
              <a:t>The Science</a:t>
            </a:r>
          </a:p>
          <a:p>
            <a:r>
              <a:rPr lang="en-US" dirty="0"/>
              <a:t>Regulatory Frontiers:  AEC Authorities; Defense ; Mixed Wastes; Transportation; </a:t>
            </a:r>
            <a:r>
              <a:rPr lang="en-US" dirty="0">
                <a:solidFill>
                  <a:prstClr val="white"/>
                </a:solidFill>
              </a:rPr>
              <a:t>Land Withdrawal Act; </a:t>
            </a:r>
            <a:r>
              <a:rPr lang="en-US" dirty="0"/>
              <a:t>Air Emissions; RCRA; NEPA; Emergency Preparedness and Response; OSHA/Mine Safety; DOE Regs; ….. </a:t>
            </a:r>
          </a:p>
          <a:p>
            <a:r>
              <a:rPr lang="en-US" dirty="0"/>
              <a:t>Lawsuits, law-making , appeals, demonstrations</a:t>
            </a:r>
          </a:p>
          <a:p>
            <a:pPr marL="0" indent="0">
              <a:buNone/>
            </a:pPr>
            <a:endParaRPr lang="en-US" dirty="0"/>
          </a:p>
          <a:p>
            <a:pPr marL="0" indent="0">
              <a:buNone/>
            </a:pPr>
            <a:endParaRPr lang="en-US" dirty="0"/>
          </a:p>
          <a:p>
            <a:endParaRPr lang="en-US" dirty="0"/>
          </a:p>
        </p:txBody>
      </p:sp>
      <p:pic>
        <p:nvPicPr>
          <p:cNvPr id="4" name="Picture 3">
            <a:extLst>
              <a:ext uri="{FF2B5EF4-FFF2-40B4-BE49-F238E27FC236}">
                <a16:creationId xmlns:a16="http://schemas.microsoft.com/office/drawing/2014/main" id="{3738CC65-55DE-462E-B117-A33D71AB315E}"/>
              </a:ext>
            </a:extLst>
          </p:cNvPr>
          <p:cNvPicPr>
            <a:picLocks noChangeAspect="1"/>
          </p:cNvPicPr>
          <p:nvPr/>
        </p:nvPicPr>
        <p:blipFill>
          <a:blip r:embed="rId3"/>
          <a:stretch>
            <a:fillRect/>
          </a:stretch>
        </p:blipFill>
        <p:spPr>
          <a:xfrm>
            <a:off x="6380423" y="1435100"/>
            <a:ext cx="5500052" cy="5057775"/>
          </a:xfrm>
          <a:prstGeom prst="rect">
            <a:avLst/>
          </a:prstGeom>
        </p:spPr>
      </p:pic>
    </p:spTree>
    <p:extLst>
      <p:ext uri="{BB962C8B-B14F-4D97-AF65-F5344CB8AC3E}">
        <p14:creationId xmlns:p14="http://schemas.microsoft.com/office/powerpoint/2010/main" val="6797187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E548881-DFFE-40F4-A5F9-BC0216AA0DE2}"/>
              </a:ext>
            </a:extLst>
          </p:cNvPr>
          <p:cNvPicPr>
            <a:picLocks noChangeAspect="1"/>
          </p:cNvPicPr>
          <p:nvPr/>
        </p:nvPicPr>
        <p:blipFill>
          <a:blip r:embed="rId3"/>
          <a:stretch>
            <a:fillRect/>
          </a:stretch>
        </p:blipFill>
        <p:spPr>
          <a:xfrm>
            <a:off x="7417032" y="365125"/>
            <a:ext cx="3441700" cy="3441700"/>
          </a:xfrm>
          <a:prstGeom prst="rect">
            <a:avLst/>
          </a:prstGeom>
        </p:spPr>
      </p:pic>
      <p:sp>
        <p:nvSpPr>
          <p:cNvPr id="2" name="Title 1">
            <a:extLst>
              <a:ext uri="{FF2B5EF4-FFF2-40B4-BE49-F238E27FC236}">
                <a16:creationId xmlns:a16="http://schemas.microsoft.com/office/drawing/2014/main" id="{2CF0C8E9-345F-40DA-87B9-C2DBEE86A6D2}"/>
              </a:ext>
            </a:extLst>
          </p:cNvPr>
          <p:cNvSpPr>
            <a:spLocks noGrp="1"/>
          </p:cNvSpPr>
          <p:nvPr>
            <p:ph type="title"/>
          </p:nvPr>
        </p:nvSpPr>
        <p:spPr>
          <a:xfrm>
            <a:off x="838200" y="365125"/>
            <a:ext cx="5016500" cy="1325563"/>
          </a:xfrm>
        </p:spPr>
        <p:txBody>
          <a:bodyPr/>
          <a:lstStyle/>
          <a:p>
            <a:r>
              <a:rPr lang="en-US" dirty="0"/>
              <a:t>March 1999!!</a:t>
            </a:r>
          </a:p>
        </p:txBody>
      </p:sp>
      <p:pic>
        <p:nvPicPr>
          <p:cNvPr id="4" name="Picture 3">
            <a:extLst>
              <a:ext uri="{FF2B5EF4-FFF2-40B4-BE49-F238E27FC236}">
                <a16:creationId xmlns:a16="http://schemas.microsoft.com/office/drawing/2014/main" id="{26A3A8BD-3798-4372-8EB2-E69DF144BDBB}"/>
              </a:ext>
            </a:extLst>
          </p:cNvPr>
          <p:cNvPicPr>
            <a:picLocks noChangeAspect="1"/>
          </p:cNvPicPr>
          <p:nvPr/>
        </p:nvPicPr>
        <p:blipFill>
          <a:blip r:embed="rId4"/>
          <a:stretch>
            <a:fillRect/>
          </a:stretch>
        </p:blipFill>
        <p:spPr>
          <a:xfrm>
            <a:off x="3714750" y="3352799"/>
            <a:ext cx="5311440" cy="3140075"/>
          </a:xfrm>
          <a:prstGeom prst="rect">
            <a:avLst/>
          </a:prstGeom>
        </p:spPr>
      </p:pic>
      <p:sp>
        <p:nvSpPr>
          <p:cNvPr id="5" name="TextBox 4">
            <a:extLst>
              <a:ext uri="{FF2B5EF4-FFF2-40B4-BE49-F238E27FC236}">
                <a16:creationId xmlns:a16="http://schemas.microsoft.com/office/drawing/2014/main" id="{2C9346E3-07EF-452E-8430-9EF007316BED}"/>
              </a:ext>
            </a:extLst>
          </p:cNvPr>
          <p:cNvSpPr txBox="1"/>
          <p:nvPr/>
        </p:nvSpPr>
        <p:spPr>
          <a:xfrm>
            <a:off x="102648" y="3429000"/>
            <a:ext cx="3612102" cy="3416320"/>
          </a:xfrm>
          <a:prstGeom prst="rect">
            <a:avLst/>
          </a:prstGeom>
          <a:noFill/>
        </p:spPr>
        <p:txBody>
          <a:bodyPr wrap="square" rtlCol="0">
            <a:spAutoFit/>
          </a:bodyPr>
          <a:lstStyle/>
          <a:p>
            <a:r>
              <a:rPr lang="en-US" dirty="0"/>
              <a:t>Left to right:</a:t>
            </a:r>
          </a:p>
          <a:p>
            <a:pPr marL="285750" indent="-285750">
              <a:buFont typeface="Arial" panose="020B0604020202020204" pitchFamily="34" charset="0"/>
              <a:buChar char="•"/>
            </a:pPr>
            <a:r>
              <a:rPr lang="en-US" dirty="0"/>
              <a:t>Sen. Pete Domenici</a:t>
            </a:r>
          </a:p>
          <a:p>
            <a:pPr marL="285750" indent="-285750">
              <a:buFont typeface="Arial" panose="020B0604020202020204" pitchFamily="34" charset="0"/>
              <a:buChar char="•"/>
            </a:pPr>
            <a:r>
              <a:rPr lang="en-US" dirty="0"/>
              <a:t>Sec’y Bill Richardson (previously Congressman opposing WIPP) </a:t>
            </a:r>
          </a:p>
          <a:p>
            <a:pPr marL="285750" indent="-285750">
              <a:buFont typeface="Arial" panose="020B0604020202020204" pitchFamily="34" charset="0"/>
              <a:buChar char="•"/>
            </a:pPr>
            <a:r>
              <a:rPr lang="en-US" dirty="0"/>
              <a:t>DOE Hired Hand</a:t>
            </a:r>
          </a:p>
          <a:p>
            <a:pPr marL="285750" indent="-285750">
              <a:buFont typeface="Arial" panose="020B0604020202020204" pitchFamily="34" charset="0"/>
              <a:buChar char="•"/>
            </a:pPr>
            <a:r>
              <a:rPr lang="en-US" dirty="0"/>
              <a:t>Representative Joe Skeen</a:t>
            </a:r>
          </a:p>
          <a:p>
            <a:pPr marL="285750" indent="-285750">
              <a:buFont typeface="Arial" panose="020B0604020202020204" pitchFamily="34" charset="0"/>
              <a:buChar char="•"/>
            </a:pPr>
            <a:r>
              <a:rPr lang="en-US" dirty="0"/>
              <a:t>Senator Jeff Bingaman (previously NM AG filing Lawsuit against WIPP)</a:t>
            </a:r>
          </a:p>
          <a:p>
            <a:pPr marL="285750" indent="-285750">
              <a:buFont typeface="Arial" panose="020B0604020202020204" pitchFamily="34" charset="0"/>
              <a:buChar char="•"/>
            </a:pPr>
            <a:r>
              <a:rPr lang="en-US" dirty="0"/>
              <a:t>Carlsbad Mayor Gary </a:t>
            </a:r>
            <a:r>
              <a:rPr lang="en-US" dirty="0" err="1"/>
              <a:t>Perkoski</a:t>
            </a:r>
            <a:endParaRPr lang="en-US" dirty="0"/>
          </a:p>
          <a:p>
            <a:pPr marL="285750" indent="-285750">
              <a:buFont typeface="Arial" panose="020B0604020202020204" pitchFamily="34" charset="0"/>
              <a:buChar char="•"/>
            </a:pPr>
            <a:r>
              <a:rPr lang="en-US" dirty="0"/>
              <a:t>Missing -- about 5,000 people</a:t>
            </a:r>
          </a:p>
          <a:p>
            <a:endParaRPr lang="en-US" dirty="0"/>
          </a:p>
        </p:txBody>
      </p:sp>
      <p:pic>
        <p:nvPicPr>
          <p:cNvPr id="6" name="Picture 5">
            <a:extLst>
              <a:ext uri="{FF2B5EF4-FFF2-40B4-BE49-F238E27FC236}">
                <a16:creationId xmlns:a16="http://schemas.microsoft.com/office/drawing/2014/main" id="{ECAA4573-B08B-4924-9D31-953EACB62CAC}"/>
              </a:ext>
            </a:extLst>
          </p:cNvPr>
          <p:cNvPicPr>
            <a:picLocks noChangeAspect="1"/>
          </p:cNvPicPr>
          <p:nvPr/>
        </p:nvPicPr>
        <p:blipFill>
          <a:blip r:embed="rId5"/>
          <a:stretch>
            <a:fillRect/>
          </a:stretch>
        </p:blipFill>
        <p:spPr>
          <a:xfrm>
            <a:off x="838201" y="1435100"/>
            <a:ext cx="3952026" cy="1612900"/>
          </a:xfrm>
          <a:prstGeom prst="rect">
            <a:avLst/>
          </a:prstGeom>
        </p:spPr>
      </p:pic>
      <p:sp>
        <p:nvSpPr>
          <p:cNvPr id="9" name="Rectangle 8">
            <a:extLst>
              <a:ext uri="{FF2B5EF4-FFF2-40B4-BE49-F238E27FC236}">
                <a16:creationId xmlns:a16="http://schemas.microsoft.com/office/drawing/2014/main" id="{67A4D4BF-F66D-4439-8D6E-BC7123A1663A}"/>
              </a:ext>
            </a:extLst>
          </p:cNvPr>
          <p:cNvSpPr/>
          <p:nvPr/>
        </p:nvSpPr>
        <p:spPr>
          <a:xfrm>
            <a:off x="9112482" y="5593834"/>
            <a:ext cx="3088859" cy="369332"/>
          </a:xfrm>
          <a:prstGeom prst="rect">
            <a:avLst/>
          </a:prstGeom>
        </p:spPr>
        <p:txBody>
          <a:bodyPr wrap="none">
            <a:spAutoFit/>
          </a:bodyPr>
          <a:lstStyle/>
          <a:p>
            <a:r>
              <a:rPr lang="en-US" dirty="0">
                <a:hlinkClick r:id="rId6"/>
              </a:rPr>
              <a:t>https://vimeo.com/329377122</a:t>
            </a:r>
            <a:endParaRPr lang="en-US" dirty="0"/>
          </a:p>
        </p:txBody>
      </p:sp>
    </p:spTree>
    <p:extLst>
      <p:ext uri="{BB962C8B-B14F-4D97-AF65-F5344CB8AC3E}">
        <p14:creationId xmlns:p14="http://schemas.microsoft.com/office/powerpoint/2010/main" val="9611163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ground, outdoor, cake, table&#10;&#10;Description automatically generated">
            <a:extLst>
              <a:ext uri="{FF2B5EF4-FFF2-40B4-BE49-F238E27FC236}">
                <a16:creationId xmlns:a16="http://schemas.microsoft.com/office/drawing/2014/main" id="{7B3010CD-3AC4-4C2E-8579-4EDC7E8AA369}"/>
              </a:ext>
            </a:extLst>
          </p:cNvPr>
          <p:cNvPicPr>
            <a:picLocks noChangeAspect="1"/>
          </p:cNvPicPr>
          <p:nvPr/>
        </p:nvPicPr>
        <p:blipFill rotWithShape="1">
          <a:blip r:embed="rId3"/>
          <a:srcRect r="13130" b="9090"/>
          <a:stretch/>
        </p:blipFill>
        <p:spPr>
          <a:xfrm>
            <a:off x="0" y="10"/>
            <a:ext cx="12192000" cy="6857990"/>
          </a:xfrm>
          <a:prstGeom prst="rect">
            <a:avLst/>
          </a:prstGeom>
        </p:spPr>
      </p:pic>
      <p:sp>
        <p:nvSpPr>
          <p:cNvPr id="8" name="Rectangle 10">
            <a:extLst>
              <a:ext uri="{FF2B5EF4-FFF2-40B4-BE49-F238E27FC236}">
                <a16:creationId xmlns:a16="http://schemas.microsoft.com/office/drawing/2014/main" id="{257363FD-7E77-4145-9483-331A807A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6802" cy="6858000"/>
          </a:xfrm>
          <a:prstGeom prst="rect">
            <a:avLst/>
          </a:prstGeom>
          <a:gradFill flip="none" rotWithShape="1">
            <a:gsLst>
              <a:gs pos="28000">
                <a:schemeClr val="bg2">
                  <a:alpha val="84000"/>
                </a:schemeClr>
              </a:gs>
              <a:gs pos="74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4B3B873-C5EE-4DF6-A85D-A6AF46A3996B}"/>
              </a:ext>
            </a:extLst>
          </p:cNvPr>
          <p:cNvSpPr>
            <a:spLocks noGrp="1"/>
          </p:cNvSpPr>
          <p:nvPr>
            <p:ph type="title"/>
          </p:nvPr>
        </p:nvSpPr>
        <p:spPr>
          <a:xfrm>
            <a:off x="838200" y="365125"/>
            <a:ext cx="10515600" cy="1325563"/>
          </a:xfrm>
        </p:spPr>
        <p:txBody>
          <a:bodyPr>
            <a:normAutofit/>
          </a:bodyPr>
          <a:lstStyle/>
          <a:p>
            <a:r>
              <a:rPr lang="en-US"/>
              <a:t>Perseverance and Coordination</a:t>
            </a:r>
          </a:p>
        </p:txBody>
      </p:sp>
      <p:sp>
        <p:nvSpPr>
          <p:cNvPr id="3" name="Content Placeholder 2">
            <a:extLst>
              <a:ext uri="{FF2B5EF4-FFF2-40B4-BE49-F238E27FC236}">
                <a16:creationId xmlns:a16="http://schemas.microsoft.com/office/drawing/2014/main" id="{A6C8CF98-ED73-497D-B7E1-28DCF3DECD62}"/>
              </a:ext>
            </a:extLst>
          </p:cNvPr>
          <p:cNvSpPr>
            <a:spLocks noGrp="1"/>
          </p:cNvSpPr>
          <p:nvPr>
            <p:ph idx="1"/>
          </p:nvPr>
        </p:nvSpPr>
        <p:spPr>
          <a:xfrm>
            <a:off x="838200" y="1825625"/>
            <a:ext cx="10515600" cy="4351338"/>
          </a:xfrm>
        </p:spPr>
        <p:txBody>
          <a:bodyPr>
            <a:normAutofit/>
          </a:bodyPr>
          <a:lstStyle/>
          <a:p>
            <a:r>
              <a:rPr lang="en-US" sz="2200"/>
              <a:t>1957 - 1999   ---  42 years from concept to reality</a:t>
            </a:r>
          </a:p>
          <a:p>
            <a:r>
              <a:rPr lang="en-US" sz="2200"/>
              <a:t>Learn-as-you-go siting, performance assessment, “licensing”, political, public involvement, law-making and management processes</a:t>
            </a:r>
          </a:p>
          <a:p>
            <a:r>
              <a:rPr lang="en-US" sz="2200"/>
              <a:t>Leadership changes (different Administrations; multiple  AEC, ERDA, &amp; DOE heads; local leadership changes)</a:t>
            </a:r>
          </a:p>
          <a:p>
            <a:r>
              <a:rPr lang="en-US" sz="2200"/>
              <a:t> Multiple players (DOE HQ/ALB/Carlsbad, EPA, DOJ, NM Gov/AG/Environmental, prime contractors, Sandia, community, activists, DOT, Law enforcement, OSHA/Mine Safety, etc., etc)</a:t>
            </a:r>
          </a:p>
          <a:p>
            <a:r>
              <a:rPr lang="en-US" sz="2200"/>
              <a:t>Operational setbacks and learnings</a:t>
            </a:r>
          </a:p>
          <a:p>
            <a:r>
              <a:rPr lang="en-US" sz="2200"/>
              <a:t>Opportunities for “communication” failures</a:t>
            </a:r>
          </a:p>
          <a:p>
            <a:r>
              <a:rPr lang="en-US" sz="2200"/>
              <a:t>BUT -- despite years of cynicism and doubt, it happened and it was important</a:t>
            </a:r>
          </a:p>
          <a:p>
            <a:endParaRPr lang="en-US" sz="2200"/>
          </a:p>
        </p:txBody>
      </p:sp>
    </p:spTree>
    <p:extLst>
      <p:ext uri="{BB962C8B-B14F-4D97-AF65-F5344CB8AC3E}">
        <p14:creationId xmlns:p14="http://schemas.microsoft.com/office/powerpoint/2010/main" val="27886413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42DE0-BB16-4FB5-A739-1EC5D7BAAAA5}"/>
              </a:ext>
            </a:extLst>
          </p:cNvPr>
          <p:cNvSpPr>
            <a:spLocks noGrp="1"/>
          </p:cNvSpPr>
          <p:nvPr>
            <p:ph type="title" idx="4294967295"/>
          </p:nvPr>
        </p:nvSpPr>
        <p:spPr>
          <a:xfrm>
            <a:off x="5668630" y="112877"/>
            <a:ext cx="4586287" cy="868363"/>
          </a:xfrm>
        </p:spPr>
        <p:txBody>
          <a:bodyPr anchor="b">
            <a:normAutofit/>
          </a:bodyPr>
          <a:lstStyle/>
          <a:p>
            <a:pPr algn="ctr"/>
            <a:r>
              <a:rPr lang="en-US" dirty="0"/>
              <a:t>Significance</a:t>
            </a:r>
          </a:p>
        </p:txBody>
      </p:sp>
      <p:sp>
        <p:nvSpPr>
          <p:cNvPr id="3" name="Content Placeholder 2">
            <a:extLst>
              <a:ext uri="{FF2B5EF4-FFF2-40B4-BE49-F238E27FC236}">
                <a16:creationId xmlns:a16="http://schemas.microsoft.com/office/drawing/2014/main" id="{A854CF72-ADE9-4C06-8CA1-AD0C6F56B1B7}"/>
              </a:ext>
            </a:extLst>
          </p:cNvPr>
          <p:cNvSpPr>
            <a:spLocks noGrp="1"/>
          </p:cNvSpPr>
          <p:nvPr>
            <p:ph idx="4294967295"/>
          </p:nvPr>
        </p:nvSpPr>
        <p:spPr>
          <a:xfrm>
            <a:off x="5077327" y="1143000"/>
            <a:ext cx="6837948" cy="5486400"/>
          </a:xfrm>
        </p:spPr>
        <p:txBody>
          <a:bodyPr>
            <a:noAutofit/>
          </a:bodyPr>
          <a:lstStyle/>
          <a:p>
            <a:r>
              <a:rPr lang="en-US" sz="2400" dirty="0"/>
              <a:t>Importance to Cleanup to Date</a:t>
            </a:r>
          </a:p>
          <a:p>
            <a:pPr lvl="1"/>
            <a:r>
              <a:rPr lang="en-US" dirty="0"/>
              <a:t>Over 12,000 safe shipments and 175,000 containers emplaced</a:t>
            </a:r>
          </a:p>
          <a:p>
            <a:pPr lvl="1"/>
            <a:r>
              <a:rPr lang="en-US" dirty="0"/>
              <a:t>Uniquely capable</a:t>
            </a:r>
          </a:p>
          <a:p>
            <a:pPr lvl="1"/>
            <a:r>
              <a:rPr lang="en-US" dirty="0"/>
              <a:t>Enabled cleanup completion at Rocky Flats</a:t>
            </a:r>
          </a:p>
          <a:p>
            <a:pPr lvl="1"/>
            <a:r>
              <a:rPr lang="en-US" dirty="0"/>
              <a:t>Idaho, Savannah River, LANL, ……</a:t>
            </a:r>
          </a:p>
          <a:p>
            <a:pPr lvl="1"/>
            <a:endParaRPr lang="en-US" dirty="0"/>
          </a:p>
          <a:p>
            <a:r>
              <a:rPr lang="en-US" sz="2400" dirty="0"/>
              <a:t>Importance for Future</a:t>
            </a:r>
          </a:p>
          <a:p>
            <a:pPr lvl="1"/>
            <a:r>
              <a:rPr lang="en-US" dirty="0"/>
              <a:t>Unique disposal capabilities</a:t>
            </a:r>
          </a:p>
          <a:p>
            <a:pPr lvl="1"/>
            <a:r>
              <a:rPr lang="en-US" dirty="0"/>
              <a:t>Future possibilities</a:t>
            </a:r>
          </a:p>
          <a:p>
            <a:pPr lvl="1"/>
            <a:r>
              <a:rPr lang="en-US" dirty="0"/>
              <a:t>Proof we can design, regulate and operate a deep geologic disposal system for isolating long-lived, nuclear wastes …. safely, productively, efficiently </a:t>
            </a:r>
          </a:p>
        </p:txBody>
      </p:sp>
      <p:pic>
        <p:nvPicPr>
          <p:cNvPr id="6" name="Picture 5">
            <a:extLst>
              <a:ext uri="{FF2B5EF4-FFF2-40B4-BE49-F238E27FC236}">
                <a16:creationId xmlns:a16="http://schemas.microsoft.com/office/drawing/2014/main" id="{41D030AE-2B8A-4907-A36E-8A5527177D1D}"/>
              </a:ext>
            </a:extLst>
          </p:cNvPr>
          <p:cNvPicPr>
            <a:picLocks noChangeAspect="1"/>
          </p:cNvPicPr>
          <p:nvPr/>
        </p:nvPicPr>
        <p:blipFill rotWithShape="1">
          <a:blip r:embed="rId3"/>
          <a:srcRect l="231"/>
          <a:stretch/>
        </p:blipFill>
        <p:spPr>
          <a:xfrm>
            <a:off x="190520" y="112877"/>
            <a:ext cx="4495780" cy="6651180"/>
          </a:xfrm>
          <a:prstGeom prst="rect">
            <a:avLst/>
          </a:prstGeom>
          <a:effectLst/>
        </p:spPr>
      </p:pic>
    </p:spTree>
    <p:extLst>
      <p:ext uri="{BB962C8B-B14F-4D97-AF65-F5344CB8AC3E}">
        <p14:creationId xmlns:p14="http://schemas.microsoft.com/office/powerpoint/2010/main" val="28210163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A5827-D3D2-4DDF-A286-0D108D3368AB}"/>
              </a:ext>
            </a:extLst>
          </p:cNvPr>
          <p:cNvSpPr>
            <a:spLocks noGrp="1"/>
          </p:cNvSpPr>
          <p:nvPr>
            <p:ph type="title"/>
          </p:nvPr>
        </p:nvSpPr>
        <p:spPr>
          <a:xfrm>
            <a:off x="2346158" y="365126"/>
            <a:ext cx="4066674" cy="982412"/>
          </a:xfrm>
        </p:spPr>
        <p:txBody>
          <a:bodyPr/>
          <a:lstStyle/>
          <a:p>
            <a:r>
              <a:rPr lang="en-US" dirty="0"/>
              <a:t>Lessons Learned</a:t>
            </a:r>
          </a:p>
        </p:txBody>
      </p:sp>
      <p:sp>
        <p:nvSpPr>
          <p:cNvPr id="3" name="Content Placeholder 2">
            <a:extLst>
              <a:ext uri="{FF2B5EF4-FFF2-40B4-BE49-F238E27FC236}">
                <a16:creationId xmlns:a16="http://schemas.microsoft.com/office/drawing/2014/main" id="{EC6D040E-B68E-4814-A88F-58129B1A3CC9}"/>
              </a:ext>
            </a:extLst>
          </p:cNvPr>
          <p:cNvSpPr>
            <a:spLocks noGrp="1"/>
          </p:cNvSpPr>
          <p:nvPr>
            <p:ph idx="1"/>
          </p:nvPr>
        </p:nvSpPr>
        <p:spPr>
          <a:xfrm>
            <a:off x="508000" y="1347539"/>
            <a:ext cx="6578600" cy="5145336"/>
          </a:xfrm>
        </p:spPr>
        <p:txBody>
          <a:bodyPr>
            <a:noAutofit/>
          </a:bodyPr>
          <a:lstStyle/>
          <a:p>
            <a:r>
              <a:rPr lang="en-US" sz="2400" dirty="0"/>
              <a:t>It isn’t easy but it can happen -- even with our system of government</a:t>
            </a:r>
          </a:p>
          <a:p>
            <a:r>
              <a:rPr lang="en-US" sz="2400" dirty="0"/>
              <a:t>Good science -- essential, but not sufficient</a:t>
            </a:r>
          </a:p>
          <a:p>
            <a:r>
              <a:rPr lang="en-US" sz="2400" dirty="0"/>
              <a:t>The Fear Factor, our Regulatory System and Politics</a:t>
            </a:r>
          </a:p>
          <a:p>
            <a:r>
              <a:rPr lang="en-US" sz="2400" dirty="0"/>
              <a:t>Under a microscope -- incidents are very costly</a:t>
            </a:r>
          </a:p>
          <a:p>
            <a:r>
              <a:rPr lang="en-US" sz="2400" dirty="0"/>
              <a:t>Enduring local community activism and  support critical</a:t>
            </a:r>
          </a:p>
          <a:p>
            <a:r>
              <a:rPr lang="en-US" sz="2400" dirty="0"/>
              <a:t>Institutional Commitment  --  good people willing to persevere, coordinate, partner, and work with changing layers of management for the common good</a:t>
            </a:r>
          </a:p>
          <a:p>
            <a:r>
              <a:rPr lang="en-US" sz="2400" dirty="0"/>
              <a:t>Looking Ahead  -- Protect our Asset </a:t>
            </a:r>
          </a:p>
        </p:txBody>
      </p:sp>
      <p:pic>
        <p:nvPicPr>
          <p:cNvPr id="4" name="Picture 3">
            <a:extLst>
              <a:ext uri="{FF2B5EF4-FFF2-40B4-BE49-F238E27FC236}">
                <a16:creationId xmlns:a16="http://schemas.microsoft.com/office/drawing/2014/main" id="{D20AA344-7F2C-4B68-92BA-31857E7896CC}"/>
              </a:ext>
            </a:extLst>
          </p:cNvPr>
          <p:cNvPicPr>
            <a:picLocks noChangeAspect="1"/>
          </p:cNvPicPr>
          <p:nvPr/>
        </p:nvPicPr>
        <p:blipFill>
          <a:blip r:embed="rId3"/>
          <a:stretch>
            <a:fillRect/>
          </a:stretch>
        </p:blipFill>
        <p:spPr>
          <a:xfrm>
            <a:off x="7549454" y="214229"/>
            <a:ext cx="4390429" cy="3276600"/>
          </a:xfrm>
          <a:prstGeom prst="rect">
            <a:avLst/>
          </a:prstGeom>
        </p:spPr>
      </p:pic>
      <p:pic>
        <p:nvPicPr>
          <p:cNvPr id="5" name="Picture 4">
            <a:extLst>
              <a:ext uri="{FF2B5EF4-FFF2-40B4-BE49-F238E27FC236}">
                <a16:creationId xmlns:a16="http://schemas.microsoft.com/office/drawing/2014/main" id="{ADF575E6-128B-4AFA-85E8-E418D83FD164}"/>
              </a:ext>
            </a:extLst>
          </p:cNvPr>
          <p:cNvPicPr>
            <a:picLocks noChangeAspect="1"/>
          </p:cNvPicPr>
          <p:nvPr/>
        </p:nvPicPr>
        <p:blipFill>
          <a:blip r:embed="rId4"/>
          <a:stretch>
            <a:fillRect/>
          </a:stretch>
        </p:blipFill>
        <p:spPr>
          <a:xfrm>
            <a:off x="7264400" y="3641725"/>
            <a:ext cx="4675483" cy="3002046"/>
          </a:xfrm>
          <a:prstGeom prst="rect">
            <a:avLst/>
          </a:prstGeom>
        </p:spPr>
      </p:pic>
    </p:spTree>
    <p:extLst>
      <p:ext uri="{BB962C8B-B14F-4D97-AF65-F5344CB8AC3E}">
        <p14:creationId xmlns:p14="http://schemas.microsoft.com/office/powerpoint/2010/main" val="166655651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411</TotalTime>
  <Words>1507</Words>
  <Application>Microsoft Office PowerPoint</Application>
  <PresentationFormat>Widescreen</PresentationFormat>
  <Paragraphs>110</Paragraphs>
  <Slides>9</Slides>
  <Notes>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Arial</vt:lpstr>
      <vt:lpstr>Calibri</vt:lpstr>
      <vt:lpstr>Calibri Light</vt:lpstr>
      <vt:lpstr>Office Theme</vt:lpstr>
      <vt:lpstr>The Waste Isolation Pilot Plant (WIPP)</vt:lpstr>
      <vt:lpstr>A Brief History</vt:lpstr>
      <vt:lpstr>Opposition to WIPP</vt:lpstr>
      <vt:lpstr>Science and Society in our Republic </vt:lpstr>
      <vt:lpstr>Technical, Regulatory and Legal Frontiers</vt:lpstr>
      <vt:lpstr>March 1999!!</vt:lpstr>
      <vt:lpstr>Perseverance and Coordination</vt:lpstr>
      <vt:lpstr>Significance</vt:lpstr>
      <vt:lpstr>Lessons Learned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Waste Isolation Pilot Plant (WIPP)</dc:title>
  <dc:creator>Linda and Keith Klein</dc:creator>
  <cp:lastModifiedBy>Christine Frei</cp:lastModifiedBy>
  <cp:revision>21</cp:revision>
  <cp:lastPrinted>2019-09-11T12:45:02Z</cp:lastPrinted>
  <dcterms:created xsi:type="dcterms:W3CDTF">2019-09-09T05:06:56Z</dcterms:created>
  <dcterms:modified xsi:type="dcterms:W3CDTF">2019-09-11T12:47:38Z</dcterms:modified>
</cp:coreProperties>
</file>