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media/image13.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 id="2147483663" r:id="rId3"/>
    <p:sldMasterId id="2147483666" r:id="rId4"/>
    <p:sldMasterId id="2147483669" r:id="rId5"/>
    <p:sldMasterId id="2147483672" r:id="rId6"/>
    <p:sldMasterId id="2147483680" r:id="rId7"/>
  </p:sldMasterIdLst>
  <p:notesMasterIdLst>
    <p:notesMasterId r:id="rId78"/>
  </p:notesMasterIdLst>
  <p:handoutMasterIdLst>
    <p:handoutMasterId r:id="rId79"/>
  </p:handoutMasterIdLst>
  <p:sldIdLst>
    <p:sldId id="707" r:id="rId8"/>
    <p:sldId id="266" r:id="rId9"/>
    <p:sldId id="688" r:id="rId10"/>
    <p:sldId id="691" r:id="rId11"/>
    <p:sldId id="692" r:id="rId12"/>
    <p:sldId id="693" r:id="rId13"/>
    <p:sldId id="694" r:id="rId14"/>
    <p:sldId id="446" r:id="rId15"/>
    <p:sldId id="687" r:id="rId16"/>
    <p:sldId id="662" r:id="rId17"/>
    <p:sldId id="267" r:id="rId18"/>
    <p:sldId id="696" r:id="rId19"/>
    <p:sldId id="386" r:id="rId20"/>
    <p:sldId id="453" r:id="rId21"/>
    <p:sldId id="660" r:id="rId22"/>
    <p:sldId id="672" r:id="rId23"/>
    <p:sldId id="535" r:id="rId24"/>
    <p:sldId id="675" r:id="rId25"/>
    <p:sldId id="257" r:id="rId26"/>
    <p:sldId id="482" r:id="rId27"/>
    <p:sldId id="674" r:id="rId28"/>
    <p:sldId id="673" r:id="rId29"/>
    <p:sldId id="676" r:id="rId30"/>
    <p:sldId id="285" r:id="rId31"/>
    <p:sldId id="621" r:id="rId32"/>
    <p:sldId id="650" r:id="rId33"/>
    <p:sldId id="633" r:id="rId34"/>
    <p:sldId id="623" r:id="rId35"/>
    <p:sldId id="635" r:id="rId36"/>
    <p:sldId id="619" r:id="rId37"/>
    <p:sldId id="658" r:id="rId38"/>
    <p:sldId id="647" r:id="rId39"/>
    <p:sldId id="636" r:id="rId40"/>
    <p:sldId id="648" r:id="rId41"/>
    <p:sldId id="664" r:id="rId42"/>
    <p:sldId id="665" r:id="rId43"/>
    <p:sldId id="642" r:id="rId44"/>
    <p:sldId id="562" r:id="rId45"/>
    <p:sldId id="629" r:id="rId46"/>
    <p:sldId id="659" r:id="rId47"/>
    <p:sldId id="685" r:id="rId48"/>
    <p:sldId id="651" r:id="rId49"/>
    <p:sldId id="666" r:id="rId50"/>
    <p:sldId id="625" r:id="rId51"/>
    <p:sldId id="667" r:id="rId52"/>
    <p:sldId id="705" r:id="rId53"/>
    <p:sldId id="652" r:id="rId54"/>
    <p:sldId id="640" r:id="rId55"/>
    <p:sldId id="654" r:id="rId56"/>
    <p:sldId id="653" r:id="rId57"/>
    <p:sldId id="670" r:id="rId58"/>
    <p:sldId id="641" r:id="rId59"/>
    <p:sldId id="383" r:id="rId60"/>
    <p:sldId id="384" r:id="rId61"/>
    <p:sldId id="643" r:id="rId62"/>
    <p:sldId id="644" r:id="rId63"/>
    <p:sldId id="645" r:id="rId64"/>
    <p:sldId id="668" r:id="rId65"/>
    <p:sldId id="709" r:id="rId66"/>
    <p:sldId id="646" r:id="rId67"/>
    <p:sldId id="655" r:id="rId68"/>
    <p:sldId id="704" r:id="rId69"/>
    <p:sldId id="702" r:id="rId70"/>
    <p:sldId id="698" r:id="rId71"/>
    <p:sldId id="699" r:id="rId72"/>
    <p:sldId id="700" r:id="rId73"/>
    <p:sldId id="701" r:id="rId74"/>
    <p:sldId id="703" r:id="rId75"/>
    <p:sldId id="1342" r:id="rId76"/>
    <p:sldId id="708" r:id="rId7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toria Sherry" initials="VS" lastIdx="23" clrIdx="0">
    <p:extLst>
      <p:ext uri="{19B8F6BF-5375-455C-9EA6-DF929625EA0E}">
        <p15:presenceInfo xmlns:p15="http://schemas.microsoft.com/office/powerpoint/2012/main" userId="bedd45cdbacdae7a" providerId="Windows Live"/>
      </p:ext>
    </p:extLst>
  </p:cmAuthor>
  <p:cmAuthor id="2" name="Nichole Lainhart" initials="NL" lastIdx="23" clrIdx="1">
    <p:extLst>
      <p:ext uri="{19B8F6BF-5375-455C-9EA6-DF929625EA0E}">
        <p15:presenceInfo xmlns:p15="http://schemas.microsoft.com/office/powerpoint/2012/main" userId="Nichole Lainhart" providerId="None"/>
      </p:ext>
    </p:extLst>
  </p:cmAuthor>
  <p:cmAuthor id="3" name="Nichole" initials="N" lastIdx="58" clrIdx="2">
    <p:extLst>
      <p:ext uri="{19B8F6BF-5375-455C-9EA6-DF929625EA0E}">
        <p15:presenceInfo xmlns:p15="http://schemas.microsoft.com/office/powerpoint/2012/main" userId="Nichole" providerId="None"/>
      </p:ext>
    </p:extLst>
  </p:cmAuthor>
  <p:cmAuthor id="4" name="vanessa carranza" initials="vc" lastIdx="84" clrIdx="3">
    <p:extLst>
      <p:ext uri="{19B8F6BF-5375-455C-9EA6-DF929625EA0E}">
        <p15:presenceInfo xmlns:p15="http://schemas.microsoft.com/office/powerpoint/2012/main" userId="0d46f26ea0a4145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2953"/>
    <a:srgbClr val="DA567D"/>
    <a:srgbClr val="4F8F85"/>
    <a:srgbClr val="F4730F"/>
    <a:srgbClr val="C452BD"/>
    <a:srgbClr val="F59616"/>
    <a:srgbClr val="F4700E"/>
    <a:srgbClr val="36A7AF"/>
    <a:srgbClr val="9173D6"/>
    <a:srgbClr val="3136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5194" autoAdjust="0"/>
  </p:normalViewPr>
  <p:slideViewPr>
    <p:cSldViewPr snapToGrid="0" snapToObjects="1">
      <p:cViewPr varScale="1">
        <p:scale>
          <a:sx n="128" d="100"/>
          <a:sy n="128" d="100"/>
        </p:scale>
        <p:origin x="1134" y="120"/>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84" d="100"/>
          <a:sy n="84" d="100"/>
        </p:scale>
        <p:origin x="3828"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tableStyles" Target="tableStyles.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viewProps" Target="view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9-10-10T14:43:13.250" idx="61">
    <p:pos x="10" y="10"/>
    <p:text>What about this? I added the FDA approved indications that were not in the original figure</p:text>
    <p:extLst>
      <p:ext uri="{C676402C-5697-4E1C-873F-D02D1690AC5C}">
        <p15:threadingInfo xmlns:p15="http://schemas.microsoft.com/office/powerpoint/2012/main" timeZoneBias="240"/>
      </p:ext>
    </p:extLst>
  </p:cm>
  <p:cm authorId="2" dt="2019-10-23T09:11:07.279" idx="20">
    <p:pos x="10" y="106"/>
    <p:text>See next slide.</p:text>
    <p:extLst>
      <p:ext uri="{C676402C-5697-4E1C-873F-D02D1690AC5C}">
        <p15:threadingInfo xmlns:p15="http://schemas.microsoft.com/office/powerpoint/2012/main" timeZoneBias="240">
          <p15:parentCm authorId="4" idx="61"/>
        </p15:threadingInfo>
      </p:ext>
    </p:extLst>
  </p:cm>
  <p:cm authorId="4" dt="2019-10-30T13:23:24.883" idx="69">
    <p:pos x="10" y="202"/>
    <p:text>Leave this slide in case we need to update with more indications</p:text>
    <p:extLst>
      <p:ext uri="{C676402C-5697-4E1C-873F-D02D1690AC5C}">
        <p15:threadingInfo xmlns:p15="http://schemas.microsoft.com/office/powerpoint/2012/main" timeZoneBias="240">
          <p15:parentCm authorId="4" idx="61"/>
        </p15:threadingInfo>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A5207A-CE99-4BF5-8039-F92A79AA2D8B}"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AC4B03D4-4D05-4CF7-8A07-6C6773E4E67E}">
      <dgm:prSet custT="1"/>
      <dgm:spPr>
        <a:solidFill>
          <a:srgbClr val="00B0F0"/>
        </a:solidFill>
      </dgm:spPr>
      <dgm:t>
        <a:bodyPr/>
        <a:lstStyle/>
        <a:p>
          <a:r>
            <a:rPr lang="en-US" sz="1800" b="1" dirty="0"/>
            <a:t>Xerosis, Pruritus, Xerostomia, Taste Alterations </a:t>
          </a:r>
        </a:p>
      </dgm:t>
    </dgm:pt>
    <dgm:pt modelId="{A414A511-AEE9-4157-A8EC-BA03936DE64A}" type="parTrans" cxnId="{2FD908CD-0925-459E-B601-1B515BF0545B}">
      <dgm:prSet/>
      <dgm:spPr/>
      <dgm:t>
        <a:bodyPr/>
        <a:lstStyle/>
        <a:p>
          <a:endParaRPr lang="en-US" sz="1800" b="1"/>
        </a:p>
      </dgm:t>
    </dgm:pt>
    <dgm:pt modelId="{0F554A35-9423-4CC8-BDD5-A51A68F874F5}" type="sibTrans" cxnId="{2FD908CD-0925-459E-B601-1B515BF0545B}">
      <dgm:prSet/>
      <dgm:spPr/>
      <dgm:t>
        <a:bodyPr/>
        <a:lstStyle/>
        <a:p>
          <a:endParaRPr lang="en-US" sz="1800" b="1"/>
        </a:p>
      </dgm:t>
    </dgm:pt>
    <dgm:pt modelId="{51DED2CC-47B6-4595-A0C4-0F1213F4E746}">
      <dgm:prSet custT="1"/>
      <dgm:spPr>
        <a:ln>
          <a:solidFill>
            <a:srgbClr val="00B0F0"/>
          </a:solidFill>
        </a:ln>
      </dgm:spPr>
      <dgm:t>
        <a:bodyPr/>
        <a:lstStyle/>
        <a:p>
          <a:endParaRPr lang="en-US" sz="1800" b="1" dirty="0"/>
        </a:p>
      </dgm:t>
    </dgm:pt>
    <dgm:pt modelId="{06007886-ADB5-4541-8BF1-C5DE865CC57D}" type="parTrans" cxnId="{230F2954-8438-44F8-81A8-845A36F18713}">
      <dgm:prSet/>
      <dgm:spPr/>
      <dgm:t>
        <a:bodyPr/>
        <a:lstStyle/>
        <a:p>
          <a:endParaRPr lang="en-US" sz="1800" b="1"/>
        </a:p>
      </dgm:t>
    </dgm:pt>
    <dgm:pt modelId="{A62755FE-EAFF-4B41-8B3F-A0A9FB6F9549}" type="sibTrans" cxnId="{230F2954-8438-44F8-81A8-845A36F18713}">
      <dgm:prSet/>
      <dgm:spPr/>
      <dgm:t>
        <a:bodyPr/>
        <a:lstStyle/>
        <a:p>
          <a:endParaRPr lang="en-US" sz="1800" b="1"/>
        </a:p>
      </dgm:t>
    </dgm:pt>
    <dgm:pt modelId="{1A9CFB22-2106-416A-B86F-92CCF437701F}">
      <dgm:prSet custT="1"/>
      <dgm:spPr>
        <a:solidFill>
          <a:srgbClr val="00B050"/>
        </a:solidFill>
      </dgm:spPr>
      <dgm:t>
        <a:bodyPr/>
        <a:lstStyle/>
        <a:p>
          <a:r>
            <a:rPr lang="en-US" sz="1800" b="1" dirty="0"/>
            <a:t>Hypothyroidism</a:t>
          </a:r>
        </a:p>
      </dgm:t>
    </dgm:pt>
    <dgm:pt modelId="{B883EA3C-FE60-4B9A-A1E7-2C4DA2F07CB2}" type="parTrans" cxnId="{9ED4FF47-97A3-449C-8AE4-68715342317B}">
      <dgm:prSet/>
      <dgm:spPr/>
      <dgm:t>
        <a:bodyPr/>
        <a:lstStyle/>
        <a:p>
          <a:endParaRPr lang="en-US" sz="1800" b="1"/>
        </a:p>
      </dgm:t>
    </dgm:pt>
    <dgm:pt modelId="{B5C9F0A1-2582-4CB5-98D7-E75609EB761E}" type="sibTrans" cxnId="{9ED4FF47-97A3-449C-8AE4-68715342317B}">
      <dgm:prSet/>
      <dgm:spPr/>
      <dgm:t>
        <a:bodyPr/>
        <a:lstStyle/>
        <a:p>
          <a:endParaRPr lang="en-US" sz="1800" b="1"/>
        </a:p>
      </dgm:t>
    </dgm:pt>
    <dgm:pt modelId="{95CEC97F-62E8-41DE-921B-D3E553C7B547}">
      <dgm:prSet custT="1"/>
      <dgm:spPr>
        <a:solidFill>
          <a:srgbClr val="92D050"/>
        </a:solidFill>
      </dgm:spPr>
      <dgm:t>
        <a:bodyPr/>
        <a:lstStyle/>
        <a:p>
          <a:r>
            <a:rPr lang="en-US" sz="1800" b="1" dirty="0"/>
            <a:t>Dyspepsia</a:t>
          </a:r>
        </a:p>
      </dgm:t>
    </dgm:pt>
    <dgm:pt modelId="{2C57123B-256D-4EE3-855D-85AA47D5B60D}" type="parTrans" cxnId="{0F34AA8D-907A-4F42-95A3-6E67CC323BF7}">
      <dgm:prSet/>
      <dgm:spPr/>
      <dgm:t>
        <a:bodyPr/>
        <a:lstStyle/>
        <a:p>
          <a:endParaRPr lang="en-US" sz="1800" b="1"/>
        </a:p>
      </dgm:t>
    </dgm:pt>
    <dgm:pt modelId="{AC9E02B8-3BC5-40F1-B4A0-C31A7F125A07}" type="sibTrans" cxnId="{0F34AA8D-907A-4F42-95A3-6E67CC323BF7}">
      <dgm:prSet/>
      <dgm:spPr/>
      <dgm:t>
        <a:bodyPr/>
        <a:lstStyle/>
        <a:p>
          <a:endParaRPr lang="en-US" sz="1800" b="1"/>
        </a:p>
      </dgm:t>
    </dgm:pt>
    <dgm:pt modelId="{3A61A503-99F9-47CA-AA93-E33D23E5501D}">
      <dgm:prSet custT="1"/>
      <dgm:spPr>
        <a:solidFill>
          <a:srgbClr val="DA567D"/>
        </a:solidFill>
      </dgm:spPr>
      <dgm:t>
        <a:bodyPr/>
        <a:lstStyle/>
        <a:p>
          <a:r>
            <a:rPr lang="en-US" sz="1800" b="1" dirty="0"/>
            <a:t>Diplopia</a:t>
          </a:r>
        </a:p>
      </dgm:t>
    </dgm:pt>
    <dgm:pt modelId="{15F6BC70-A632-4442-9C01-94BB5E9CD551}" type="parTrans" cxnId="{46D5C53E-697F-4297-BE87-1757229C1BC4}">
      <dgm:prSet/>
      <dgm:spPr/>
      <dgm:t>
        <a:bodyPr/>
        <a:lstStyle/>
        <a:p>
          <a:endParaRPr lang="en-US" sz="1800" b="1"/>
        </a:p>
      </dgm:t>
    </dgm:pt>
    <dgm:pt modelId="{0BFA241E-B22C-46C2-AA6A-7E53BB8C2C79}" type="sibTrans" cxnId="{46D5C53E-697F-4297-BE87-1757229C1BC4}">
      <dgm:prSet/>
      <dgm:spPr/>
      <dgm:t>
        <a:bodyPr/>
        <a:lstStyle/>
        <a:p>
          <a:endParaRPr lang="en-US" sz="1800" b="1"/>
        </a:p>
      </dgm:t>
    </dgm:pt>
    <dgm:pt modelId="{0367AC57-1E72-47E7-8A7E-D65C39255BA0}">
      <dgm:prSet custT="1"/>
      <dgm:spPr>
        <a:solidFill>
          <a:srgbClr val="F4700E"/>
        </a:solidFill>
      </dgm:spPr>
      <dgm:t>
        <a:bodyPr/>
        <a:lstStyle/>
        <a:p>
          <a:r>
            <a:rPr lang="en-US" sz="1800" b="1" dirty="0"/>
            <a:t>Ongoing: Arthritis</a:t>
          </a:r>
        </a:p>
      </dgm:t>
    </dgm:pt>
    <dgm:pt modelId="{202A18E9-B306-4417-93AD-E2F57C7E83EB}" type="parTrans" cxnId="{59878A77-81EA-4B32-8697-27BEA4D6C15E}">
      <dgm:prSet/>
      <dgm:spPr/>
      <dgm:t>
        <a:bodyPr/>
        <a:lstStyle/>
        <a:p>
          <a:endParaRPr lang="en-US" sz="1800" b="1"/>
        </a:p>
      </dgm:t>
    </dgm:pt>
    <dgm:pt modelId="{3E429830-2913-4C2D-9D56-FCA279965A2B}" type="sibTrans" cxnId="{59878A77-81EA-4B32-8697-27BEA4D6C15E}">
      <dgm:prSet/>
      <dgm:spPr/>
      <dgm:t>
        <a:bodyPr/>
        <a:lstStyle/>
        <a:p>
          <a:endParaRPr lang="en-US" sz="1800" b="1"/>
        </a:p>
      </dgm:t>
    </dgm:pt>
    <dgm:pt modelId="{B73D73BE-3BFB-4DAA-9E2C-325E660A6C0B}" type="pres">
      <dgm:prSet presAssocID="{21A5207A-CE99-4BF5-8039-F92A79AA2D8B}" presName="linear" presStyleCnt="0">
        <dgm:presLayoutVars>
          <dgm:dir/>
          <dgm:animLvl val="lvl"/>
          <dgm:resizeHandles val="exact"/>
        </dgm:presLayoutVars>
      </dgm:prSet>
      <dgm:spPr/>
    </dgm:pt>
    <dgm:pt modelId="{E72C3F17-6779-41DD-B773-5E8DACF87FDC}" type="pres">
      <dgm:prSet presAssocID="{AC4B03D4-4D05-4CF7-8A07-6C6773E4E67E}" presName="parentLin" presStyleCnt="0"/>
      <dgm:spPr/>
    </dgm:pt>
    <dgm:pt modelId="{18350BCB-4820-4FD1-8637-3DEA8EF9475D}" type="pres">
      <dgm:prSet presAssocID="{AC4B03D4-4D05-4CF7-8A07-6C6773E4E67E}" presName="parentLeftMargin" presStyleLbl="node1" presStyleIdx="0" presStyleCnt="5"/>
      <dgm:spPr/>
    </dgm:pt>
    <dgm:pt modelId="{06375DDF-40F2-47C1-ACA7-5C077043F8FA}" type="pres">
      <dgm:prSet presAssocID="{AC4B03D4-4D05-4CF7-8A07-6C6773E4E67E}" presName="parentText" presStyleLbl="node1" presStyleIdx="0" presStyleCnt="5">
        <dgm:presLayoutVars>
          <dgm:chMax val="0"/>
          <dgm:bulletEnabled val="1"/>
        </dgm:presLayoutVars>
      </dgm:prSet>
      <dgm:spPr/>
    </dgm:pt>
    <dgm:pt modelId="{E5AD2CA4-1514-4494-B928-4735226E8E25}" type="pres">
      <dgm:prSet presAssocID="{AC4B03D4-4D05-4CF7-8A07-6C6773E4E67E}" presName="negativeSpace" presStyleCnt="0"/>
      <dgm:spPr/>
    </dgm:pt>
    <dgm:pt modelId="{EE51B622-3DF4-4719-BA03-4A95FB7BBA2B}" type="pres">
      <dgm:prSet presAssocID="{AC4B03D4-4D05-4CF7-8A07-6C6773E4E67E}" presName="childText" presStyleLbl="conFgAcc1" presStyleIdx="0" presStyleCnt="5">
        <dgm:presLayoutVars>
          <dgm:bulletEnabled val="1"/>
        </dgm:presLayoutVars>
      </dgm:prSet>
      <dgm:spPr/>
    </dgm:pt>
    <dgm:pt modelId="{61A4B8C5-CECD-44D3-8790-39C15E87E397}" type="pres">
      <dgm:prSet presAssocID="{0F554A35-9423-4CC8-BDD5-A51A68F874F5}" presName="spaceBetweenRectangles" presStyleCnt="0"/>
      <dgm:spPr/>
    </dgm:pt>
    <dgm:pt modelId="{A0DD5590-B8C0-4174-9A56-6AC477409789}" type="pres">
      <dgm:prSet presAssocID="{1A9CFB22-2106-416A-B86F-92CCF437701F}" presName="parentLin" presStyleCnt="0"/>
      <dgm:spPr/>
    </dgm:pt>
    <dgm:pt modelId="{D3065E39-2F05-40C6-BDA1-616DFC335062}" type="pres">
      <dgm:prSet presAssocID="{1A9CFB22-2106-416A-B86F-92CCF437701F}" presName="parentLeftMargin" presStyleLbl="node1" presStyleIdx="0" presStyleCnt="5"/>
      <dgm:spPr/>
    </dgm:pt>
    <dgm:pt modelId="{CB2EB268-5E6F-44E7-A3BE-760EEA6A13E0}" type="pres">
      <dgm:prSet presAssocID="{1A9CFB22-2106-416A-B86F-92CCF437701F}" presName="parentText" presStyleLbl="node1" presStyleIdx="1" presStyleCnt="5">
        <dgm:presLayoutVars>
          <dgm:chMax val="0"/>
          <dgm:bulletEnabled val="1"/>
        </dgm:presLayoutVars>
      </dgm:prSet>
      <dgm:spPr/>
    </dgm:pt>
    <dgm:pt modelId="{71DBCE18-EAEF-42AD-A8AE-6128E73D8FA8}" type="pres">
      <dgm:prSet presAssocID="{1A9CFB22-2106-416A-B86F-92CCF437701F}" presName="negativeSpace" presStyleCnt="0"/>
      <dgm:spPr/>
    </dgm:pt>
    <dgm:pt modelId="{C70F5D84-F859-4EB2-AA19-2CFB199A4849}" type="pres">
      <dgm:prSet presAssocID="{1A9CFB22-2106-416A-B86F-92CCF437701F}" presName="childText" presStyleLbl="conFgAcc1" presStyleIdx="1" presStyleCnt="5">
        <dgm:presLayoutVars>
          <dgm:bulletEnabled val="1"/>
        </dgm:presLayoutVars>
      </dgm:prSet>
      <dgm:spPr>
        <a:ln>
          <a:solidFill>
            <a:srgbClr val="00B050"/>
          </a:solidFill>
        </a:ln>
      </dgm:spPr>
    </dgm:pt>
    <dgm:pt modelId="{706C621D-72F4-485B-B70E-3DBD0149CF9F}" type="pres">
      <dgm:prSet presAssocID="{B5C9F0A1-2582-4CB5-98D7-E75609EB761E}" presName="spaceBetweenRectangles" presStyleCnt="0"/>
      <dgm:spPr/>
    </dgm:pt>
    <dgm:pt modelId="{D99FE280-3D8D-4153-B740-0A3E246E89AD}" type="pres">
      <dgm:prSet presAssocID="{95CEC97F-62E8-41DE-921B-D3E553C7B547}" presName="parentLin" presStyleCnt="0"/>
      <dgm:spPr/>
    </dgm:pt>
    <dgm:pt modelId="{C95FF482-987F-4B33-978F-31CBB1DFF370}" type="pres">
      <dgm:prSet presAssocID="{95CEC97F-62E8-41DE-921B-D3E553C7B547}" presName="parentLeftMargin" presStyleLbl="node1" presStyleIdx="1" presStyleCnt="5"/>
      <dgm:spPr/>
    </dgm:pt>
    <dgm:pt modelId="{C5FB697B-FB07-4750-8348-3FD6C058439D}" type="pres">
      <dgm:prSet presAssocID="{95CEC97F-62E8-41DE-921B-D3E553C7B547}" presName="parentText" presStyleLbl="node1" presStyleIdx="2" presStyleCnt="5">
        <dgm:presLayoutVars>
          <dgm:chMax val="0"/>
          <dgm:bulletEnabled val="1"/>
        </dgm:presLayoutVars>
      </dgm:prSet>
      <dgm:spPr/>
    </dgm:pt>
    <dgm:pt modelId="{431AA542-C91B-4ACD-A15B-651CBB427785}" type="pres">
      <dgm:prSet presAssocID="{95CEC97F-62E8-41DE-921B-D3E553C7B547}" presName="negativeSpace" presStyleCnt="0"/>
      <dgm:spPr/>
    </dgm:pt>
    <dgm:pt modelId="{64D4FD37-0025-4FFC-882A-891D18C59332}" type="pres">
      <dgm:prSet presAssocID="{95CEC97F-62E8-41DE-921B-D3E553C7B547}" presName="childText" presStyleLbl="conFgAcc1" presStyleIdx="2" presStyleCnt="5">
        <dgm:presLayoutVars>
          <dgm:bulletEnabled val="1"/>
        </dgm:presLayoutVars>
      </dgm:prSet>
      <dgm:spPr>
        <a:ln>
          <a:solidFill>
            <a:srgbClr val="92D050"/>
          </a:solidFill>
        </a:ln>
      </dgm:spPr>
    </dgm:pt>
    <dgm:pt modelId="{B2E4955A-0608-4A8B-88B4-5CE9C11F0A47}" type="pres">
      <dgm:prSet presAssocID="{AC9E02B8-3BC5-40F1-B4A0-C31A7F125A07}" presName="spaceBetweenRectangles" presStyleCnt="0"/>
      <dgm:spPr/>
    </dgm:pt>
    <dgm:pt modelId="{A3EE6D98-081E-4D80-949A-C548442475E1}" type="pres">
      <dgm:prSet presAssocID="{3A61A503-99F9-47CA-AA93-E33D23E5501D}" presName="parentLin" presStyleCnt="0"/>
      <dgm:spPr/>
    </dgm:pt>
    <dgm:pt modelId="{404BAADA-8758-4C30-809C-5CF058A41EE4}" type="pres">
      <dgm:prSet presAssocID="{3A61A503-99F9-47CA-AA93-E33D23E5501D}" presName="parentLeftMargin" presStyleLbl="node1" presStyleIdx="2" presStyleCnt="5"/>
      <dgm:spPr/>
    </dgm:pt>
    <dgm:pt modelId="{3FC4F1B0-0684-4781-A700-574AD485F382}" type="pres">
      <dgm:prSet presAssocID="{3A61A503-99F9-47CA-AA93-E33D23E5501D}" presName="parentText" presStyleLbl="node1" presStyleIdx="3" presStyleCnt="5">
        <dgm:presLayoutVars>
          <dgm:chMax val="0"/>
          <dgm:bulletEnabled val="1"/>
        </dgm:presLayoutVars>
      </dgm:prSet>
      <dgm:spPr/>
    </dgm:pt>
    <dgm:pt modelId="{EC24265A-B6BF-4BB3-8F03-756B1B689903}" type="pres">
      <dgm:prSet presAssocID="{3A61A503-99F9-47CA-AA93-E33D23E5501D}" presName="negativeSpace" presStyleCnt="0"/>
      <dgm:spPr/>
    </dgm:pt>
    <dgm:pt modelId="{11AA971F-9625-4E08-B89B-04E1361E70E4}" type="pres">
      <dgm:prSet presAssocID="{3A61A503-99F9-47CA-AA93-E33D23E5501D}" presName="childText" presStyleLbl="conFgAcc1" presStyleIdx="3" presStyleCnt="5">
        <dgm:presLayoutVars>
          <dgm:bulletEnabled val="1"/>
        </dgm:presLayoutVars>
      </dgm:prSet>
      <dgm:spPr>
        <a:ln>
          <a:solidFill>
            <a:srgbClr val="DA567D"/>
          </a:solidFill>
        </a:ln>
      </dgm:spPr>
    </dgm:pt>
    <dgm:pt modelId="{7F7966AC-6FD9-4AA2-A14B-03B3CA0D4C7E}" type="pres">
      <dgm:prSet presAssocID="{0BFA241E-B22C-46C2-AA6A-7E53BB8C2C79}" presName="spaceBetweenRectangles" presStyleCnt="0"/>
      <dgm:spPr/>
    </dgm:pt>
    <dgm:pt modelId="{4299A093-9713-4A8A-A570-15DDD7F7A95E}" type="pres">
      <dgm:prSet presAssocID="{0367AC57-1E72-47E7-8A7E-D65C39255BA0}" presName="parentLin" presStyleCnt="0"/>
      <dgm:spPr/>
    </dgm:pt>
    <dgm:pt modelId="{54B3F699-2113-45C4-82CE-39E5CA812261}" type="pres">
      <dgm:prSet presAssocID="{0367AC57-1E72-47E7-8A7E-D65C39255BA0}" presName="parentLeftMargin" presStyleLbl="node1" presStyleIdx="3" presStyleCnt="5"/>
      <dgm:spPr/>
    </dgm:pt>
    <dgm:pt modelId="{2B69F89D-B0F0-4309-BF9E-EB5DE30E00DE}" type="pres">
      <dgm:prSet presAssocID="{0367AC57-1E72-47E7-8A7E-D65C39255BA0}" presName="parentText" presStyleLbl="node1" presStyleIdx="4" presStyleCnt="5">
        <dgm:presLayoutVars>
          <dgm:chMax val="0"/>
          <dgm:bulletEnabled val="1"/>
        </dgm:presLayoutVars>
      </dgm:prSet>
      <dgm:spPr/>
    </dgm:pt>
    <dgm:pt modelId="{6414CC58-87FE-4ADA-86A1-E101F5414970}" type="pres">
      <dgm:prSet presAssocID="{0367AC57-1E72-47E7-8A7E-D65C39255BA0}" presName="negativeSpace" presStyleCnt="0"/>
      <dgm:spPr/>
    </dgm:pt>
    <dgm:pt modelId="{2BE351BA-AF53-49AE-92A2-62401F4E945E}" type="pres">
      <dgm:prSet presAssocID="{0367AC57-1E72-47E7-8A7E-D65C39255BA0}" presName="childText" presStyleLbl="conFgAcc1" presStyleIdx="4" presStyleCnt="5">
        <dgm:presLayoutVars>
          <dgm:bulletEnabled val="1"/>
        </dgm:presLayoutVars>
      </dgm:prSet>
      <dgm:spPr>
        <a:ln>
          <a:solidFill>
            <a:srgbClr val="F4700E"/>
          </a:solidFill>
        </a:ln>
      </dgm:spPr>
    </dgm:pt>
  </dgm:ptLst>
  <dgm:cxnLst>
    <dgm:cxn modelId="{0EF20704-9ABE-480B-8A34-F5B9C6EB030E}" type="presOf" srcId="{0367AC57-1E72-47E7-8A7E-D65C39255BA0}" destId="{54B3F699-2113-45C4-82CE-39E5CA812261}" srcOrd="0" destOrd="0" presId="urn:microsoft.com/office/officeart/2005/8/layout/list1"/>
    <dgm:cxn modelId="{DE070307-201E-4549-BF5D-0A5A6988704A}" type="presOf" srcId="{21A5207A-CE99-4BF5-8039-F92A79AA2D8B}" destId="{B73D73BE-3BFB-4DAA-9E2C-325E660A6C0B}" srcOrd="0" destOrd="0" presId="urn:microsoft.com/office/officeart/2005/8/layout/list1"/>
    <dgm:cxn modelId="{066E7E0B-9926-4D7C-9415-1D70C60C8CF6}" type="presOf" srcId="{1A9CFB22-2106-416A-B86F-92CCF437701F}" destId="{D3065E39-2F05-40C6-BDA1-616DFC335062}" srcOrd="0" destOrd="0" presId="urn:microsoft.com/office/officeart/2005/8/layout/list1"/>
    <dgm:cxn modelId="{B63F9E16-962C-4F04-A221-946FAD28D1BE}" type="presOf" srcId="{0367AC57-1E72-47E7-8A7E-D65C39255BA0}" destId="{2B69F89D-B0F0-4309-BF9E-EB5DE30E00DE}" srcOrd="1" destOrd="0" presId="urn:microsoft.com/office/officeart/2005/8/layout/list1"/>
    <dgm:cxn modelId="{D6C4F417-127E-4287-AC3B-6F0848E06423}" type="presOf" srcId="{AC4B03D4-4D05-4CF7-8A07-6C6773E4E67E}" destId="{18350BCB-4820-4FD1-8637-3DEA8EF9475D}" srcOrd="0" destOrd="0" presId="urn:microsoft.com/office/officeart/2005/8/layout/list1"/>
    <dgm:cxn modelId="{D42DDF37-7213-4CB4-A7A5-35507A4A061C}" type="presOf" srcId="{3A61A503-99F9-47CA-AA93-E33D23E5501D}" destId="{404BAADA-8758-4C30-809C-5CF058A41EE4}" srcOrd="0" destOrd="0" presId="urn:microsoft.com/office/officeart/2005/8/layout/list1"/>
    <dgm:cxn modelId="{46D5C53E-697F-4297-BE87-1757229C1BC4}" srcId="{21A5207A-CE99-4BF5-8039-F92A79AA2D8B}" destId="{3A61A503-99F9-47CA-AA93-E33D23E5501D}" srcOrd="3" destOrd="0" parTransId="{15F6BC70-A632-4442-9C01-94BB5E9CD551}" sibTransId="{0BFA241E-B22C-46C2-AA6A-7E53BB8C2C79}"/>
    <dgm:cxn modelId="{9ED4FF47-97A3-449C-8AE4-68715342317B}" srcId="{21A5207A-CE99-4BF5-8039-F92A79AA2D8B}" destId="{1A9CFB22-2106-416A-B86F-92CCF437701F}" srcOrd="1" destOrd="0" parTransId="{B883EA3C-FE60-4B9A-A1E7-2C4DA2F07CB2}" sibTransId="{B5C9F0A1-2582-4CB5-98D7-E75609EB761E}"/>
    <dgm:cxn modelId="{F5A4B54C-BF62-4095-8850-C10FA21368E7}" type="presOf" srcId="{1A9CFB22-2106-416A-B86F-92CCF437701F}" destId="{CB2EB268-5E6F-44E7-A3BE-760EEA6A13E0}" srcOrd="1" destOrd="0" presId="urn:microsoft.com/office/officeart/2005/8/layout/list1"/>
    <dgm:cxn modelId="{E5DE7B70-3D28-43A4-8219-DF569C595F31}" type="presOf" srcId="{95CEC97F-62E8-41DE-921B-D3E553C7B547}" destId="{C5FB697B-FB07-4750-8348-3FD6C058439D}" srcOrd="1" destOrd="0" presId="urn:microsoft.com/office/officeart/2005/8/layout/list1"/>
    <dgm:cxn modelId="{230F2954-8438-44F8-81A8-845A36F18713}" srcId="{AC4B03D4-4D05-4CF7-8A07-6C6773E4E67E}" destId="{51DED2CC-47B6-4595-A0C4-0F1213F4E746}" srcOrd="0" destOrd="0" parTransId="{06007886-ADB5-4541-8BF1-C5DE865CC57D}" sibTransId="{A62755FE-EAFF-4B41-8B3F-A0A9FB6F9549}"/>
    <dgm:cxn modelId="{59878A77-81EA-4B32-8697-27BEA4D6C15E}" srcId="{21A5207A-CE99-4BF5-8039-F92A79AA2D8B}" destId="{0367AC57-1E72-47E7-8A7E-D65C39255BA0}" srcOrd="4" destOrd="0" parTransId="{202A18E9-B306-4417-93AD-E2F57C7E83EB}" sibTransId="{3E429830-2913-4C2D-9D56-FCA279965A2B}"/>
    <dgm:cxn modelId="{9C050058-0B75-46BD-A6E1-EBEA837DD0FA}" type="presOf" srcId="{51DED2CC-47B6-4595-A0C4-0F1213F4E746}" destId="{EE51B622-3DF4-4719-BA03-4A95FB7BBA2B}" srcOrd="0" destOrd="0" presId="urn:microsoft.com/office/officeart/2005/8/layout/list1"/>
    <dgm:cxn modelId="{19DF8F8D-73A0-4269-8328-BA8E78DF7298}" type="presOf" srcId="{AC4B03D4-4D05-4CF7-8A07-6C6773E4E67E}" destId="{06375DDF-40F2-47C1-ACA7-5C077043F8FA}" srcOrd="1" destOrd="0" presId="urn:microsoft.com/office/officeart/2005/8/layout/list1"/>
    <dgm:cxn modelId="{0F34AA8D-907A-4F42-95A3-6E67CC323BF7}" srcId="{21A5207A-CE99-4BF5-8039-F92A79AA2D8B}" destId="{95CEC97F-62E8-41DE-921B-D3E553C7B547}" srcOrd="2" destOrd="0" parTransId="{2C57123B-256D-4EE3-855D-85AA47D5B60D}" sibTransId="{AC9E02B8-3BC5-40F1-B4A0-C31A7F125A07}"/>
    <dgm:cxn modelId="{03DA0B96-71C8-4070-9F65-652924BD7965}" type="presOf" srcId="{95CEC97F-62E8-41DE-921B-D3E553C7B547}" destId="{C95FF482-987F-4B33-978F-31CBB1DFF370}" srcOrd="0" destOrd="0" presId="urn:microsoft.com/office/officeart/2005/8/layout/list1"/>
    <dgm:cxn modelId="{2FD908CD-0925-459E-B601-1B515BF0545B}" srcId="{21A5207A-CE99-4BF5-8039-F92A79AA2D8B}" destId="{AC4B03D4-4D05-4CF7-8A07-6C6773E4E67E}" srcOrd="0" destOrd="0" parTransId="{A414A511-AEE9-4157-A8EC-BA03936DE64A}" sibTransId="{0F554A35-9423-4CC8-BDD5-A51A68F874F5}"/>
    <dgm:cxn modelId="{3542F4DF-3C6D-4C40-A6CE-B3878B8B9009}" type="presOf" srcId="{3A61A503-99F9-47CA-AA93-E33D23E5501D}" destId="{3FC4F1B0-0684-4781-A700-574AD485F382}" srcOrd="1" destOrd="0" presId="urn:microsoft.com/office/officeart/2005/8/layout/list1"/>
    <dgm:cxn modelId="{79D7D2ED-CA22-4CD3-B132-FEA07FD8FC7E}" type="presParOf" srcId="{B73D73BE-3BFB-4DAA-9E2C-325E660A6C0B}" destId="{E72C3F17-6779-41DD-B773-5E8DACF87FDC}" srcOrd="0" destOrd="0" presId="urn:microsoft.com/office/officeart/2005/8/layout/list1"/>
    <dgm:cxn modelId="{DF65CFA9-CB62-42A7-B4B4-533C9386A593}" type="presParOf" srcId="{E72C3F17-6779-41DD-B773-5E8DACF87FDC}" destId="{18350BCB-4820-4FD1-8637-3DEA8EF9475D}" srcOrd="0" destOrd="0" presId="urn:microsoft.com/office/officeart/2005/8/layout/list1"/>
    <dgm:cxn modelId="{6459DB76-0398-48DC-917D-015E3D24CA37}" type="presParOf" srcId="{E72C3F17-6779-41DD-B773-5E8DACF87FDC}" destId="{06375DDF-40F2-47C1-ACA7-5C077043F8FA}" srcOrd="1" destOrd="0" presId="urn:microsoft.com/office/officeart/2005/8/layout/list1"/>
    <dgm:cxn modelId="{00352A8D-510F-40F6-8B07-44FEEF52B0EC}" type="presParOf" srcId="{B73D73BE-3BFB-4DAA-9E2C-325E660A6C0B}" destId="{E5AD2CA4-1514-4494-B928-4735226E8E25}" srcOrd="1" destOrd="0" presId="urn:microsoft.com/office/officeart/2005/8/layout/list1"/>
    <dgm:cxn modelId="{6665922C-EEDE-4D1D-AB0F-565F5BE476AB}" type="presParOf" srcId="{B73D73BE-3BFB-4DAA-9E2C-325E660A6C0B}" destId="{EE51B622-3DF4-4719-BA03-4A95FB7BBA2B}" srcOrd="2" destOrd="0" presId="urn:microsoft.com/office/officeart/2005/8/layout/list1"/>
    <dgm:cxn modelId="{6889B91A-4F6D-4FC2-947F-4253CA9C333C}" type="presParOf" srcId="{B73D73BE-3BFB-4DAA-9E2C-325E660A6C0B}" destId="{61A4B8C5-CECD-44D3-8790-39C15E87E397}" srcOrd="3" destOrd="0" presId="urn:microsoft.com/office/officeart/2005/8/layout/list1"/>
    <dgm:cxn modelId="{BD675D15-575C-4B0E-AD0A-DF454C10DABA}" type="presParOf" srcId="{B73D73BE-3BFB-4DAA-9E2C-325E660A6C0B}" destId="{A0DD5590-B8C0-4174-9A56-6AC477409789}" srcOrd="4" destOrd="0" presId="urn:microsoft.com/office/officeart/2005/8/layout/list1"/>
    <dgm:cxn modelId="{671A5380-2639-43B7-A3E5-21B8702D3E48}" type="presParOf" srcId="{A0DD5590-B8C0-4174-9A56-6AC477409789}" destId="{D3065E39-2F05-40C6-BDA1-616DFC335062}" srcOrd="0" destOrd="0" presId="urn:microsoft.com/office/officeart/2005/8/layout/list1"/>
    <dgm:cxn modelId="{54EF2617-0312-4354-A56F-03AD3F712187}" type="presParOf" srcId="{A0DD5590-B8C0-4174-9A56-6AC477409789}" destId="{CB2EB268-5E6F-44E7-A3BE-760EEA6A13E0}" srcOrd="1" destOrd="0" presId="urn:microsoft.com/office/officeart/2005/8/layout/list1"/>
    <dgm:cxn modelId="{6F443327-BC7A-4FFD-8ADF-B6E411F7152C}" type="presParOf" srcId="{B73D73BE-3BFB-4DAA-9E2C-325E660A6C0B}" destId="{71DBCE18-EAEF-42AD-A8AE-6128E73D8FA8}" srcOrd="5" destOrd="0" presId="urn:microsoft.com/office/officeart/2005/8/layout/list1"/>
    <dgm:cxn modelId="{386D03E8-22C6-410E-A511-18398EB996E6}" type="presParOf" srcId="{B73D73BE-3BFB-4DAA-9E2C-325E660A6C0B}" destId="{C70F5D84-F859-4EB2-AA19-2CFB199A4849}" srcOrd="6" destOrd="0" presId="urn:microsoft.com/office/officeart/2005/8/layout/list1"/>
    <dgm:cxn modelId="{C23B4BF3-E7AA-493A-89D2-04807C149E0E}" type="presParOf" srcId="{B73D73BE-3BFB-4DAA-9E2C-325E660A6C0B}" destId="{706C621D-72F4-485B-B70E-3DBD0149CF9F}" srcOrd="7" destOrd="0" presId="urn:microsoft.com/office/officeart/2005/8/layout/list1"/>
    <dgm:cxn modelId="{4788B19F-DFB7-4C22-B0F1-13B3CCB0E453}" type="presParOf" srcId="{B73D73BE-3BFB-4DAA-9E2C-325E660A6C0B}" destId="{D99FE280-3D8D-4153-B740-0A3E246E89AD}" srcOrd="8" destOrd="0" presId="urn:microsoft.com/office/officeart/2005/8/layout/list1"/>
    <dgm:cxn modelId="{6E6462E5-FF9B-4CC7-8F0A-E2935AD9F740}" type="presParOf" srcId="{D99FE280-3D8D-4153-B740-0A3E246E89AD}" destId="{C95FF482-987F-4B33-978F-31CBB1DFF370}" srcOrd="0" destOrd="0" presId="urn:microsoft.com/office/officeart/2005/8/layout/list1"/>
    <dgm:cxn modelId="{7B48E0A7-81BD-4EFB-A98F-45D6DA1927FA}" type="presParOf" srcId="{D99FE280-3D8D-4153-B740-0A3E246E89AD}" destId="{C5FB697B-FB07-4750-8348-3FD6C058439D}" srcOrd="1" destOrd="0" presId="urn:microsoft.com/office/officeart/2005/8/layout/list1"/>
    <dgm:cxn modelId="{97A6C1A9-72DC-4C59-8591-254A4FC4B132}" type="presParOf" srcId="{B73D73BE-3BFB-4DAA-9E2C-325E660A6C0B}" destId="{431AA542-C91B-4ACD-A15B-651CBB427785}" srcOrd="9" destOrd="0" presId="urn:microsoft.com/office/officeart/2005/8/layout/list1"/>
    <dgm:cxn modelId="{C444EFFA-1FD5-420A-876D-E1C420EEBAA9}" type="presParOf" srcId="{B73D73BE-3BFB-4DAA-9E2C-325E660A6C0B}" destId="{64D4FD37-0025-4FFC-882A-891D18C59332}" srcOrd="10" destOrd="0" presId="urn:microsoft.com/office/officeart/2005/8/layout/list1"/>
    <dgm:cxn modelId="{47F1EFCB-3585-4243-AACE-B5EE55D06157}" type="presParOf" srcId="{B73D73BE-3BFB-4DAA-9E2C-325E660A6C0B}" destId="{B2E4955A-0608-4A8B-88B4-5CE9C11F0A47}" srcOrd="11" destOrd="0" presId="urn:microsoft.com/office/officeart/2005/8/layout/list1"/>
    <dgm:cxn modelId="{907B1BF1-448E-4EA3-B79F-09F34B13FAC9}" type="presParOf" srcId="{B73D73BE-3BFB-4DAA-9E2C-325E660A6C0B}" destId="{A3EE6D98-081E-4D80-949A-C548442475E1}" srcOrd="12" destOrd="0" presId="urn:microsoft.com/office/officeart/2005/8/layout/list1"/>
    <dgm:cxn modelId="{BF0B04B1-23C3-495C-B6FD-0AA2C82E1465}" type="presParOf" srcId="{A3EE6D98-081E-4D80-949A-C548442475E1}" destId="{404BAADA-8758-4C30-809C-5CF058A41EE4}" srcOrd="0" destOrd="0" presId="urn:microsoft.com/office/officeart/2005/8/layout/list1"/>
    <dgm:cxn modelId="{6DA49ECE-D3CB-4EC1-9352-6D03650607F9}" type="presParOf" srcId="{A3EE6D98-081E-4D80-949A-C548442475E1}" destId="{3FC4F1B0-0684-4781-A700-574AD485F382}" srcOrd="1" destOrd="0" presId="urn:microsoft.com/office/officeart/2005/8/layout/list1"/>
    <dgm:cxn modelId="{96102C32-EC63-4BCF-98C8-D4DBB44C22FE}" type="presParOf" srcId="{B73D73BE-3BFB-4DAA-9E2C-325E660A6C0B}" destId="{EC24265A-B6BF-4BB3-8F03-756B1B689903}" srcOrd="13" destOrd="0" presId="urn:microsoft.com/office/officeart/2005/8/layout/list1"/>
    <dgm:cxn modelId="{77A182B1-6714-4D5B-A731-2C60034C234C}" type="presParOf" srcId="{B73D73BE-3BFB-4DAA-9E2C-325E660A6C0B}" destId="{11AA971F-9625-4E08-B89B-04E1361E70E4}" srcOrd="14" destOrd="0" presId="urn:microsoft.com/office/officeart/2005/8/layout/list1"/>
    <dgm:cxn modelId="{45703EF8-E0C3-485B-A7DC-22A613182FA4}" type="presParOf" srcId="{B73D73BE-3BFB-4DAA-9E2C-325E660A6C0B}" destId="{7F7966AC-6FD9-4AA2-A14B-03B3CA0D4C7E}" srcOrd="15" destOrd="0" presId="urn:microsoft.com/office/officeart/2005/8/layout/list1"/>
    <dgm:cxn modelId="{32F1B192-792B-4F8B-98C5-CB090E0F0304}" type="presParOf" srcId="{B73D73BE-3BFB-4DAA-9E2C-325E660A6C0B}" destId="{4299A093-9713-4A8A-A570-15DDD7F7A95E}" srcOrd="16" destOrd="0" presId="urn:microsoft.com/office/officeart/2005/8/layout/list1"/>
    <dgm:cxn modelId="{0E03100C-FB7B-4915-9A52-E36B8AD4EA9C}" type="presParOf" srcId="{4299A093-9713-4A8A-A570-15DDD7F7A95E}" destId="{54B3F699-2113-45C4-82CE-39E5CA812261}" srcOrd="0" destOrd="0" presId="urn:microsoft.com/office/officeart/2005/8/layout/list1"/>
    <dgm:cxn modelId="{87396BC4-EA1D-4054-A5B6-E5BAB8E97F53}" type="presParOf" srcId="{4299A093-9713-4A8A-A570-15DDD7F7A95E}" destId="{2B69F89D-B0F0-4309-BF9E-EB5DE30E00DE}" srcOrd="1" destOrd="0" presId="urn:microsoft.com/office/officeart/2005/8/layout/list1"/>
    <dgm:cxn modelId="{625832A9-3F9B-472E-9148-D09EB22D404B}" type="presParOf" srcId="{B73D73BE-3BFB-4DAA-9E2C-325E660A6C0B}" destId="{6414CC58-87FE-4ADA-86A1-E101F5414970}" srcOrd="17" destOrd="0" presId="urn:microsoft.com/office/officeart/2005/8/layout/list1"/>
    <dgm:cxn modelId="{FA7AC495-4181-4C56-81F9-D02DB44C2C46}" type="presParOf" srcId="{B73D73BE-3BFB-4DAA-9E2C-325E660A6C0B}" destId="{2BE351BA-AF53-49AE-92A2-62401F4E945E}"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1B622-3DF4-4719-BA03-4A95FB7BBA2B}">
      <dsp:nvSpPr>
        <dsp:cNvPr id="0" name=""/>
        <dsp:cNvSpPr/>
      </dsp:nvSpPr>
      <dsp:spPr>
        <a:xfrm>
          <a:off x="0" y="329608"/>
          <a:ext cx="7780710" cy="403200"/>
        </a:xfrm>
        <a:prstGeom prst="rect">
          <a:avLst/>
        </a:prstGeom>
        <a:solidFill>
          <a:schemeClr val="lt1">
            <a:alpha val="90000"/>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txBody>
        <a:bodyPr spcFirstLastPara="0" vert="horz" wrap="square" lIns="603870" tIns="333248" rIns="603870" bIns="128016" numCol="1" spcCol="1270" anchor="t" anchorCtr="0">
          <a:noAutofit/>
        </a:bodyPr>
        <a:lstStyle/>
        <a:p>
          <a:pPr marL="171450" lvl="1" indent="-171450" algn="l" defTabSz="800100">
            <a:lnSpc>
              <a:spcPct val="90000"/>
            </a:lnSpc>
            <a:spcBef>
              <a:spcPct val="0"/>
            </a:spcBef>
            <a:spcAft>
              <a:spcPct val="15000"/>
            </a:spcAft>
            <a:buChar char="•"/>
          </a:pPr>
          <a:endParaRPr lang="en-US" sz="1800" b="1" kern="1200" dirty="0"/>
        </a:p>
      </dsp:txBody>
      <dsp:txXfrm>
        <a:off x="0" y="329608"/>
        <a:ext cx="7780710" cy="403200"/>
      </dsp:txXfrm>
    </dsp:sp>
    <dsp:sp modelId="{06375DDF-40F2-47C1-ACA7-5C077043F8FA}">
      <dsp:nvSpPr>
        <dsp:cNvPr id="0" name=""/>
        <dsp:cNvSpPr/>
      </dsp:nvSpPr>
      <dsp:spPr>
        <a:xfrm>
          <a:off x="389035" y="93448"/>
          <a:ext cx="5446497" cy="472320"/>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865" tIns="0" rIns="205865" bIns="0" numCol="1" spcCol="1270" anchor="ctr" anchorCtr="0">
          <a:noAutofit/>
        </a:bodyPr>
        <a:lstStyle/>
        <a:p>
          <a:pPr marL="0" lvl="0" indent="0" algn="l" defTabSz="800100">
            <a:lnSpc>
              <a:spcPct val="90000"/>
            </a:lnSpc>
            <a:spcBef>
              <a:spcPct val="0"/>
            </a:spcBef>
            <a:spcAft>
              <a:spcPct val="35000"/>
            </a:spcAft>
            <a:buNone/>
          </a:pPr>
          <a:r>
            <a:rPr lang="en-US" sz="1800" b="1" kern="1200" dirty="0"/>
            <a:t>Xerosis, Pruritus, Xerostomia, Taste Alterations </a:t>
          </a:r>
        </a:p>
      </dsp:txBody>
      <dsp:txXfrm>
        <a:off x="412092" y="116505"/>
        <a:ext cx="5400383" cy="426206"/>
      </dsp:txXfrm>
    </dsp:sp>
    <dsp:sp modelId="{C70F5D84-F859-4EB2-AA19-2CFB199A4849}">
      <dsp:nvSpPr>
        <dsp:cNvPr id="0" name=""/>
        <dsp:cNvSpPr/>
      </dsp:nvSpPr>
      <dsp:spPr>
        <a:xfrm>
          <a:off x="0" y="1055368"/>
          <a:ext cx="7780710" cy="403200"/>
        </a:xfrm>
        <a:prstGeom prst="rect">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CB2EB268-5E6F-44E7-A3BE-760EEA6A13E0}">
      <dsp:nvSpPr>
        <dsp:cNvPr id="0" name=""/>
        <dsp:cNvSpPr/>
      </dsp:nvSpPr>
      <dsp:spPr>
        <a:xfrm>
          <a:off x="389035" y="819208"/>
          <a:ext cx="5446497" cy="47232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865" tIns="0" rIns="205865" bIns="0" numCol="1" spcCol="1270" anchor="ctr" anchorCtr="0">
          <a:noAutofit/>
        </a:bodyPr>
        <a:lstStyle/>
        <a:p>
          <a:pPr marL="0" lvl="0" indent="0" algn="l" defTabSz="800100">
            <a:lnSpc>
              <a:spcPct val="90000"/>
            </a:lnSpc>
            <a:spcBef>
              <a:spcPct val="0"/>
            </a:spcBef>
            <a:spcAft>
              <a:spcPct val="35000"/>
            </a:spcAft>
            <a:buNone/>
          </a:pPr>
          <a:r>
            <a:rPr lang="en-US" sz="1800" b="1" kern="1200" dirty="0"/>
            <a:t>Hypothyroidism</a:t>
          </a:r>
        </a:p>
      </dsp:txBody>
      <dsp:txXfrm>
        <a:off x="412092" y="842265"/>
        <a:ext cx="5400383" cy="426206"/>
      </dsp:txXfrm>
    </dsp:sp>
    <dsp:sp modelId="{64D4FD37-0025-4FFC-882A-891D18C59332}">
      <dsp:nvSpPr>
        <dsp:cNvPr id="0" name=""/>
        <dsp:cNvSpPr/>
      </dsp:nvSpPr>
      <dsp:spPr>
        <a:xfrm>
          <a:off x="0" y="1781128"/>
          <a:ext cx="7780710" cy="403200"/>
        </a:xfrm>
        <a:prstGeom prst="rect">
          <a:avLst/>
        </a:prstGeom>
        <a:solidFill>
          <a:schemeClr val="lt1">
            <a:alpha val="9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sp>
    <dsp:sp modelId="{C5FB697B-FB07-4750-8348-3FD6C058439D}">
      <dsp:nvSpPr>
        <dsp:cNvPr id="0" name=""/>
        <dsp:cNvSpPr/>
      </dsp:nvSpPr>
      <dsp:spPr>
        <a:xfrm>
          <a:off x="389035" y="1544968"/>
          <a:ext cx="5446497" cy="472320"/>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865" tIns="0" rIns="205865" bIns="0" numCol="1" spcCol="1270" anchor="ctr" anchorCtr="0">
          <a:noAutofit/>
        </a:bodyPr>
        <a:lstStyle/>
        <a:p>
          <a:pPr marL="0" lvl="0" indent="0" algn="l" defTabSz="800100">
            <a:lnSpc>
              <a:spcPct val="90000"/>
            </a:lnSpc>
            <a:spcBef>
              <a:spcPct val="0"/>
            </a:spcBef>
            <a:spcAft>
              <a:spcPct val="35000"/>
            </a:spcAft>
            <a:buNone/>
          </a:pPr>
          <a:r>
            <a:rPr lang="en-US" sz="1800" b="1" kern="1200" dirty="0"/>
            <a:t>Dyspepsia</a:t>
          </a:r>
        </a:p>
      </dsp:txBody>
      <dsp:txXfrm>
        <a:off x="412092" y="1568025"/>
        <a:ext cx="5400383" cy="426206"/>
      </dsp:txXfrm>
    </dsp:sp>
    <dsp:sp modelId="{11AA971F-9625-4E08-B89B-04E1361E70E4}">
      <dsp:nvSpPr>
        <dsp:cNvPr id="0" name=""/>
        <dsp:cNvSpPr/>
      </dsp:nvSpPr>
      <dsp:spPr>
        <a:xfrm>
          <a:off x="0" y="2506888"/>
          <a:ext cx="7780710" cy="403200"/>
        </a:xfrm>
        <a:prstGeom prst="rect">
          <a:avLst/>
        </a:prstGeom>
        <a:solidFill>
          <a:schemeClr val="lt1">
            <a:alpha val="90000"/>
            <a:hueOff val="0"/>
            <a:satOff val="0"/>
            <a:lumOff val="0"/>
            <a:alphaOff val="0"/>
          </a:schemeClr>
        </a:solidFill>
        <a:ln w="25400" cap="flat" cmpd="sng" algn="ctr">
          <a:solidFill>
            <a:srgbClr val="DA567D"/>
          </a:solidFill>
          <a:prstDash val="solid"/>
        </a:ln>
        <a:effectLst/>
      </dsp:spPr>
      <dsp:style>
        <a:lnRef idx="2">
          <a:scrgbClr r="0" g="0" b="0"/>
        </a:lnRef>
        <a:fillRef idx="1">
          <a:scrgbClr r="0" g="0" b="0"/>
        </a:fillRef>
        <a:effectRef idx="0">
          <a:scrgbClr r="0" g="0" b="0"/>
        </a:effectRef>
        <a:fontRef idx="minor"/>
      </dsp:style>
    </dsp:sp>
    <dsp:sp modelId="{3FC4F1B0-0684-4781-A700-574AD485F382}">
      <dsp:nvSpPr>
        <dsp:cNvPr id="0" name=""/>
        <dsp:cNvSpPr/>
      </dsp:nvSpPr>
      <dsp:spPr>
        <a:xfrm>
          <a:off x="389035" y="2270728"/>
          <a:ext cx="5446497" cy="472320"/>
        </a:xfrm>
        <a:prstGeom prst="roundRect">
          <a:avLst/>
        </a:prstGeom>
        <a:solidFill>
          <a:srgbClr val="DA567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865" tIns="0" rIns="205865" bIns="0" numCol="1" spcCol="1270" anchor="ctr" anchorCtr="0">
          <a:noAutofit/>
        </a:bodyPr>
        <a:lstStyle/>
        <a:p>
          <a:pPr marL="0" lvl="0" indent="0" algn="l" defTabSz="800100">
            <a:lnSpc>
              <a:spcPct val="90000"/>
            </a:lnSpc>
            <a:spcBef>
              <a:spcPct val="0"/>
            </a:spcBef>
            <a:spcAft>
              <a:spcPct val="35000"/>
            </a:spcAft>
            <a:buNone/>
          </a:pPr>
          <a:r>
            <a:rPr lang="en-US" sz="1800" b="1" kern="1200" dirty="0"/>
            <a:t>Diplopia</a:t>
          </a:r>
        </a:p>
      </dsp:txBody>
      <dsp:txXfrm>
        <a:off x="412092" y="2293785"/>
        <a:ext cx="5400383" cy="426206"/>
      </dsp:txXfrm>
    </dsp:sp>
    <dsp:sp modelId="{2BE351BA-AF53-49AE-92A2-62401F4E945E}">
      <dsp:nvSpPr>
        <dsp:cNvPr id="0" name=""/>
        <dsp:cNvSpPr/>
      </dsp:nvSpPr>
      <dsp:spPr>
        <a:xfrm>
          <a:off x="0" y="3232648"/>
          <a:ext cx="7780710" cy="403200"/>
        </a:xfrm>
        <a:prstGeom prst="rect">
          <a:avLst/>
        </a:prstGeom>
        <a:solidFill>
          <a:schemeClr val="lt1">
            <a:alpha val="90000"/>
            <a:hueOff val="0"/>
            <a:satOff val="0"/>
            <a:lumOff val="0"/>
            <a:alphaOff val="0"/>
          </a:schemeClr>
        </a:solidFill>
        <a:ln w="25400" cap="flat" cmpd="sng" algn="ctr">
          <a:solidFill>
            <a:srgbClr val="F4700E"/>
          </a:solidFill>
          <a:prstDash val="solid"/>
        </a:ln>
        <a:effectLst/>
      </dsp:spPr>
      <dsp:style>
        <a:lnRef idx="2">
          <a:scrgbClr r="0" g="0" b="0"/>
        </a:lnRef>
        <a:fillRef idx="1">
          <a:scrgbClr r="0" g="0" b="0"/>
        </a:fillRef>
        <a:effectRef idx="0">
          <a:scrgbClr r="0" g="0" b="0"/>
        </a:effectRef>
        <a:fontRef idx="minor"/>
      </dsp:style>
    </dsp:sp>
    <dsp:sp modelId="{2B69F89D-B0F0-4309-BF9E-EB5DE30E00DE}">
      <dsp:nvSpPr>
        <dsp:cNvPr id="0" name=""/>
        <dsp:cNvSpPr/>
      </dsp:nvSpPr>
      <dsp:spPr>
        <a:xfrm>
          <a:off x="389035" y="2996488"/>
          <a:ext cx="5446497" cy="472320"/>
        </a:xfrm>
        <a:prstGeom prst="roundRect">
          <a:avLst/>
        </a:prstGeom>
        <a:solidFill>
          <a:srgbClr val="F4700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865" tIns="0" rIns="205865" bIns="0" numCol="1" spcCol="1270" anchor="ctr" anchorCtr="0">
          <a:noAutofit/>
        </a:bodyPr>
        <a:lstStyle/>
        <a:p>
          <a:pPr marL="0" lvl="0" indent="0" algn="l" defTabSz="800100">
            <a:lnSpc>
              <a:spcPct val="90000"/>
            </a:lnSpc>
            <a:spcBef>
              <a:spcPct val="0"/>
            </a:spcBef>
            <a:spcAft>
              <a:spcPct val="35000"/>
            </a:spcAft>
            <a:buNone/>
          </a:pPr>
          <a:r>
            <a:rPr lang="en-US" sz="1800" b="1" kern="1200" dirty="0"/>
            <a:t>Ongoing: Arthritis</a:t>
          </a:r>
        </a:p>
      </dsp:txBody>
      <dsp:txXfrm>
        <a:off x="412092" y="3019545"/>
        <a:ext cx="5400383"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A14D28-E2A6-49E5-8A1B-9DDD2130363B}"/>
              </a:ext>
            </a:extLst>
          </p:cNvPr>
          <p:cNvPicPr>
            <a:picLocks noChangeAspect="1"/>
          </p:cNvPicPr>
          <p:nvPr/>
        </p:nvPicPr>
        <p:blipFill>
          <a:blip r:embed="rId2"/>
          <a:stretch>
            <a:fillRect/>
          </a:stretch>
        </p:blipFill>
        <p:spPr>
          <a:xfrm>
            <a:off x="3029257" y="8260369"/>
            <a:ext cx="882749" cy="338454"/>
          </a:xfrm>
          <a:prstGeom prst="rect">
            <a:avLst/>
          </a:prstGeom>
        </p:spPr>
      </p:pic>
      <p:sp>
        <p:nvSpPr>
          <p:cNvPr id="7" name="Slide Number Placeholder 4">
            <a:extLst>
              <a:ext uri="{FF2B5EF4-FFF2-40B4-BE49-F238E27FC236}">
                <a16:creationId xmlns:a16="http://schemas.microsoft.com/office/drawing/2014/main" id="{06C8478E-B0F9-430A-BE2E-0A06951FAF50}"/>
              </a:ext>
            </a:extLst>
          </p:cNvPr>
          <p:cNvSpPr>
            <a:spLocks noGrp="1"/>
          </p:cNvSpPr>
          <p:nvPr>
            <p:ph type="sldNum" sz="quarter" idx="3"/>
          </p:nvPr>
        </p:nvSpPr>
        <p:spPr>
          <a:xfrm>
            <a:off x="1421812" y="8721535"/>
            <a:ext cx="4014375" cy="218760"/>
          </a:xfrm>
          <a:prstGeom prst="rect">
            <a:avLst/>
          </a:prstGeom>
          <a:noFill/>
        </p:spPr>
        <p:txBody>
          <a:bodyPr vert="horz" lIns="113848" tIns="56924" rIns="113848" bIns="56924" rtlCol="0" anchor="b"/>
          <a:lstStyle>
            <a:lvl1pPr algn="r">
              <a:defRPr sz="1300"/>
            </a:lvl1pPr>
          </a:lstStyle>
          <a:p>
            <a:pPr algn="ctr"/>
            <a:r>
              <a:rPr lang="en-US" sz="1000" dirty="0"/>
              <a:t>  Page </a:t>
            </a:r>
            <a:fld id="{FD3D951D-C560-449A-8A1D-97AC2EC7BE4D}" type="slidenum">
              <a:rPr lang="en-US" sz="1000"/>
              <a:pPr algn="ctr"/>
              <a:t>‹#›</a:t>
            </a:fld>
            <a:endParaRPr lang="en-US" sz="1000" dirty="0"/>
          </a:p>
        </p:txBody>
      </p:sp>
      <p:pic>
        <p:nvPicPr>
          <p:cNvPr id="9" name="Picture 8">
            <a:extLst>
              <a:ext uri="{FF2B5EF4-FFF2-40B4-BE49-F238E27FC236}">
                <a16:creationId xmlns:a16="http://schemas.microsoft.com/office/drawing/2014/main" id="{93C3305B-B783-4CAA-8264-294695B2B054}"/>
              </a:ext>
            </a:extLst>
          </p:cNvPr>
          <p:cNvPicPr>
            <a:picLocks noChangeAspect="1"/>
          </p:cNvPicPr>
          <p:nvPr/>
        </p:nvPicPr>
        <p:blipFill>
          <a:blip r:embed="rId3"/>
          <a:stretch>
            <a:fillRect/>
          </a:stretch>
        </p:blipFill>
        <p:spPr>
          <a:xfrm>
            <a:off x="13875" y="-80010"/>
            <a:ext cx="6858000" cy="1074420"/>
          </a:xfrm>
          <a:prstGeom prst="rect">
            <a:avLst/>
          </a:prstGeom>
        </p:spPr>
      </p:pic>
    </p:spTree>
    <p:extLst>
      <p:ext uri="{BB962C8B-B14F-4D97-AF65-F5344CB8AC3E}">
        <p14:creationId xmlns:p14="http://schemas.microsoft.com/office/powerpoint/2010/main" val="2127186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5A8C18-BB64-E843-876C-F68BF3DE84DF}" type="datetimeFigureOut">
              <a:rPr lang="en-US" smtClean="0"/>
              <a:t>8/21/2020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1D3658-505D-8147-AF5E-3032D04F79F0}" type="slidenum">
              <a:rPr lang="en-US" smtClean="0"/>
              <a:t>‹#›</a:t>
            </a:fld>
            <a:endParaRPr lang="en-US" dirty="0"/>
          </a:p>
        </p:txBody>
      </p:sp>
    </p:spTree>
    <p:extLst>
      <p:ext uri="{BB962C8B-B14F-4D97-AF65-F5344CB8AC3E}">
        <p14:creationId xmlns:p14="http://schemas.microsoft.com/office/powerpoint/2010/main" val="2066195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1D3658-505D-8147-AF5E-3032D04F79F0}" type="slidenum">
              <a:rPr lang="en-US" smtClean="0"/>
              <a:t>3</a:t>
            </a:fld>
            <a:endParaRPr lang="en-US" dirty="0"/>
          </a:p>
        </p:txBody>
      </p:sp>
    </p:spTree>
    <p:extLst>
      <p:ext uri="{BB962C8B-B14F-4D97-AF65-F5344CB8AC3E}">
        <p14:creationId xmlns:p14="http://schemas.microsoft.com/office/powerpoint/2010/main" val="2201088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The beginning and end of each curve represent the median time to onset and median time to resolution, respectively. Each peak reflects incidence of the AE</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Select AEs generally resolved within several weeks, with the shortest time to resolution for GI events.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Endocrine select AEs had the longest median time to resolution, because some events, although clinically resolved and medically controlled, were not considered resolved while there was a continuing need for hormone replacement therapy.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is important to know b/c with early recognition and prompt treatment, irAEs are almost always reversible with immunosuppression. </a:t>
            </a:r>
            <a:endParaRPr lang="en-US" dirty="0"/>
          </a:p>
          <a:p>
            <a:endParaRPr lang="en-US" dirty="0"/>
          </a:p>
        </p:txBody>
      </p:sp>
      <p:sp>
        <p:nvSpPr>
          <p:cNvPr id="4" name="Slide Number Placeholder 3"/>
          <p:cNvSpPr>
            <a:spLocks noGrp="1"/>
          </p:cNvSpPr>
          <p:nvPr>
            <p:ph type="sldNum" sz="quarter" idx="10"/>
          </p:nvPr>
        </p:nvSpPr>
        <p:spPr/>
        <p:txBody>
          <a:bodyPr/>
          <a:lstStyle/>
          <a:p>
            <a:fld id="{6F99678E-C88D-4CCE-9257-5280B2081E4D}" type="slidenum">
              <a:rPr lang="en-US" smtClean="0"/>
              <a:pPr/>
              <a:t>22</a:t>
            </a:fld>
            <a:endParaRPr lang="en-US" dirty="0"/>
          </a:p>
        </p:txBody>
      </p:sp>
    </p:spTree>
    <p:extLst>
      <p:ext uri="{BB962C8B-B14F-4D97-AF65-F5344CB8AC3E}">
        <p14:creationId xmlns:p14="http://schemas.microsoft.com/office/powerpoint/2010/main" val="946166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released in February 2018</a:t>
            </a:r>
          </a:p>
        </p:txBody>
      </p:sp>
      <p:sp>
        <p:nvSpPr>
          <p:cNvPr id="4" name="Slide Number Placeholder 3"/>
          <p:cNvSpPr>
            <a:spLocks noGrp="1"/>
          </p:cNvSpPr>
          <p:nvPr>
            <p:ph type="sldNum" sz="quarter" idx="10"/>
          </p:nvPr>
        </p:nvSpPr>
        <p:spPr/>
        <p:txBody>
          <a:bodyPr/>
          <a:lstStyle/>
          <a:p>
            <a:fld id="{751D3658-505D-8147-AF5E-3032D04F79F0}" type="slidenum">
              <a:rPr lang="en-US" smtClean="0"/>
              <a:t>23</a:t>
            </a:fld>
            <a:endParaRPr lang="en-US" dirty="0"/>
          </a:p>
        </p:txBody>
      </p:sp>
    </p:spTree>
    <p:extLst>
      <p:ext uri="{BB962C8B-B14F-4D97-AF65-F5344CB8AC3E}">
        <p14:creationId xmlns:p14="http://schemas.microsoft.com/office/powerpoint/2010/main" val="3488438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Version 5.0 was published 11.27.17</a:t>
            </a:r>
          </a:p>
          <a:p>
            <a:endParaRPr lang="en-US" dirty="0"/>
          </a:p>
        </p:txBody>
      </p:sp>
      <p:sp>
        <p:nvSpPr>
          <p:cNvPr id="4" name="Slide Number Placeholder 3"/>
          <p:cNvSpPr>
            <a:spLocks noGrp="1"/>
          </p:cNvSpPr>
          <p:nvPr>
            <p:ph type="sldNum" sz="quarter" idx="10"/>
          </p:nvPr>
        </p:nvSpPr>
        <p:spPr/>
        <p:txBody>
          <a:bodyPr/>
          <a:lstStyle/>
          <a:p>
            <a:fld id="{BDF75FD7-AEB3-446D-8ABE-CE407C7E598E}" type="slidenum">
              <a:rPr lang="en-US" smtClean="0"/>
              <a:t>24</a:t>
            </a:fld>
            <a:endParaRPr lang="en-US" dirty="0"/>
          </a:p>
        </p:txBody>
      </p:sp>
    </p:spTree>
    <p:extLst>
      <p:ext uri="{BB962C8B-B14F-4D97-AF65-F5344CB8AC3E}">
        <p14:creationId xmlns:p14="http://schemas.microsoft.com/office/powerpoint/2010/main" val="1999117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Running 12 miles 3 times a week</a:t>
            </a:r>
          </a:p>
          <a:p>
            <a:r>
              <a:rPr lang="en-US" dirty="0"/>
              <a:t>Travelled to south africa</a:t>
            </a:r>
          </a:p>
        </p:txBody>
      </p:sp>
      <p:sp>
        <p:nvSpPr>
          <p:cNvPr id="4" name="Slide Number Placeholder 3"/>
          <p:cNvSpPr>
            <a:spLocks noGrp="1"/>
          </p:cNvSpPr>
          <p:nvPr>
            <p:ph type="sldNum" sz="quarter" idx="5"/>
          </p:nvPr>
        </p:nvSpPr>
        <p:spPr/>
        <p:txBody>
          <a:bodyPr/>
          <a:lstStyle/>
          <a:p>
            <a:fld id="{C33AD4F6-9758-41E7-AD4E-A15023FF2277}" type="slidenum">
              <a:rPr lang="en-US" smtClean="0"/>
              <a:t>27</a:t>
            </a:fld>
            <a:endParaRPr lang="en-US" dirty="0"/>
          </a:p>
        </p:txBody>
      </p:sp>
    </p:spTree>
    <p:extLst>
      <p:ext uri="{BB962C8B-B14F-4D97-AF65-F5344CB8AC3E}">
        <p14:creationId xmlns:p14="http://schemas.microsoft.com/office/powerpoint/2010/main" val="1437224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inadequately controlled, should hold ICI and  initiate oral prednisone 10 to 20 mg/d or equivalent for 4 to 6 weeks.</a:t>
            </a:r>
          </a:p>
        </p:txBody>
      </p:sp>
      <p:sp>
        <p:nvSpPr>
          <p:cNvPr id="4" name="Slide Number Placeholder 3"/>
          <p:cNvSpPr>
            <a:spLocks noGrp="1"/>
          </p:cNvSpPr>
          <p:nvPr>
            <p:ph type="sldNum" sz="quarter" idx="5"/>
          </p:nvPr>
        </p:nvSpPr>
        <p:spPr/>
        <p:txBody>
          <a:bodyPr/>
          <a:lstStyle/>
          <a:p>
            <a:fld id="{C33AD4F6-9758-41E7-AD4E-A15023FF2277}" type="slidenum">
              <a:rPr lang="en-US" smtClean="0"/>
              <a:t>28</a:t>
            </a:fld>
            <a:endParaRPr lang="en-US" dirty="0"/>
          </a:p>
        </p:txBody>
      </p:sp>
    </p:spTree>
    <p:extLst>
      <p:ext uri="{BB962C8B-B14F-4D97-AF65-F5344CB8AC3E}">
        <p14:creationId xmlns:p14="http://schemas.microsoft.com/office/powerpoint/2010/main" val="972662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marL="0" marR="0" lvl="0" indent="0" algn="r" defTabSz="957468" rtl="0" eaLnBrk="1" fontAlgn="auto" latinLnBrk="0" hangingPunct="1">
              <a:lnSpc>
                <a:spcPct val="100000"/>
              </a:lnSpc>
              <a:spcBef>
                <a:spcPts val="0"/>
              </a:spcBef>
              <a:spcAft>
                <a:spcPts val="0"/>
              </a:spcAft>
              <a:buClrTx/>
              <a:buSzTx/>
              <a:buFontTx/>
              <a:buNone/>
              <a:tabLst/>
              <a:defRPr/>
            </a:pPr>
            <a:fld id="{B5BC8EB3-8A32-9947-8BF9-1B34FC7873BA}"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57468" rtl="0" eaLnBrk="1" fontAlgn="auto" latinLnBrk="0" hangingPunct="1">
                <a:lnSpc>
                  <a:spcPct val="100000"/>
                </a:lnSpc>
                <a:spcBef>
                  <a:spcPts val="0"/>
                </a:spcBef>
                <a:spcAft>
                  <a:spcPts val="0"/>
                </a:spcAft>
                <a:buClrTx/>
                <a:buSzTx/>
                <a:buFontTx/>
                <a:buNone/>
                <a:tabLst/>
                <a:defRPr/>
              </a:pPr>
              <a:t>30</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131" name="Rectangle 2"/>
          <p:cNvSpPr>
            <a:spLocks noGrp="1" noRot="1" noChangeAspect="1" noChangeArrowheads="1"/>
          </p:cNvSpPr>
          <p:nvPr>
            <p:ph type="sldImg"/>
          </p:nvPr>
        </p:nvSpPr>
        <p:spPr>
          <a:xfrm>
            <a:off x="385763" y="747713"/>
            <a:ext cx="6527800" cy="3671887"/>
          </a:xfrm>
          <a:solidFill>
            <a:srgbClr val="FFFFFF"/>
          </a:solidFill>
          <a:ln/>
        </p:spPr>
      </p:sp>
      <p:sp>
        <p:nvSpPr>
          <p:cNvPr id="48132" name="Rectangle 3"/>
          <p:cNvSpPr>
            <a:spLocks noGrp="1" noChangeArrowheads="1"/>
          </p:cNvSpPr>
          <p:nvPr>
            <p:ph type="body" idx="1"/>
          </p:nvPr>
        </p:nvSpPr>
        <p:spPr>
          <a:xfrm>
            <a:off x="983827" y="4645058"/>
            <a:ext cx="5330613" cy="4421358"/>
          </a:xfrm>
          <a:solidFill>
            <a:srgbClr val="FFFFFF"/>
          </a:solidFill>
          <a:ln>
            <a:solidFill>
              <a:srgbClr val="000000"/>
            </a:solidFill>
          </a:ln>
        </p:spPr>
        <p:txBody>
          <a:bodyPr/>
          <a:lstStyle/>
          <a:p>
            <a:pPr eaLnBrk="1" hangingPunct="1">
              <a:spcBef>
                <a:spcPct val="0"/>
              </a:spcBef>
            </a:pPr>
            <a:r>
              <a:rPr lang="en-US" sz="1200" b="0" i="0" kern="1200" dirty="0">
                <a:solidFill>
                  <a:schemeClr val="tx1"/>
                </a:solidFill>
                <a:effectLst/>
                <a:latin typeface="+mn-lt"/>
                <a:ea typeface="+mn-ea"/>
                <a:cs typeface="+mn-cs"/>
              </a:rPr>
              <a:t>This pt had a very high TMB. At the time, it was felt this was correlated to a + response to ICI therapy. New data form World lung showed that TMB does not impact PFS, OS, etc. </a:t>
            </a:r>
          </a:p>
          <a:p>
            <a:pPr eaLnBrk="1" hangingPunct="1">
              <a:spcBef>
                <a:spcPct val="0"/>
              </a:spcBef>
            </a:pPr>
            <a:r>
              <a:rPr lang="en-US" sz="1200" b="0" i="0" kern="1200" dirty="0">
                <a:solidFill>
                  <a:schemeClr val="tx1"/>
                </a:solidFill>
                <a:effectLst/>
                <a:latin typeface="+mn-lt"/>
                <a:ea typeface="+mn-ea"/>
                <a:cs typeface="+mn-cs"/>
              </a:rPr>
              <a:t>somatic mutations was highly variable between and within cancer classes</a:t>
            </a:r>
          </a:p>
          <a:p>
            <a:pPr eaLnBrk="1" hangingPunct="1">
              <a:spcBef>
                <a:spcPct val="0"/>
              </a:spcBef>
            </a:pPr>
            <a:r>
              <a:rPr lang="en-US" sz="1200" b="0" i="0" kern="1200" dirty="0">
                <a:solidFill>
                  <a:schemeClr val="tx1"/>
                </a:solidFill>
                <a:effectLst/>
                <a:latin typeface="+mn-lt"/>
                <a:ea typeface="+mn-ea"/>
                <a:cs typeface="+mn-cs"/>
              </a:rPr>
              <a:t>Certain childhood cancers carried fewest mutations whereas cancers related to chronic mutagenic exposures such as lung (tobacco) and malignant melanoma (UV) exhibited the highest prevalence.</a:t>
            </a:r>
            <a:endParaRPr lang="en-US" sz="2500" dirty="0">
              <a:latin typeface="Arial" charset="0"/>
            </a:endParaRPr>
          </a:p>
        </p:txBody>
      </p:sp>
    </p:spTree>
    <p:extLst>
      <p:ext uri="{BB962C8B-B14F-4D97-AF65-F5344CB8AC3E}">
        <p14:creationId xmlns:p14="http://schemas.microsoft.com/office/powerpoint/2010/main" val="3594560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marL="0" marR="0" lvl="0" indent="0" algn="r" defTabSz="957468" rtl="0" eaLnBrk="1" fontAlgn="auto" latinLnBrk="0" hangingPunct="1">
              <a:lnSpc>
                <a:spcPct val="100000"/>
              </a:lnSpc>
              <a:spcBef>
                <a:spcPts val="0"/>
              </a:spcBef>
              <a:spcAft>
                <a:spcPts val="0"/>
              </a:spcAft>
              <a:buClrTx/>
              <a:buSzTx/>
              <a:buFontTx/>
              <a:buNone/>
              <a:tabLst/>
              <a:defRPr/>
            </a:pPr>
            <a:fld id="{B5BC8EB3-8A32-9947-8BF9-1B34FC7873BA}"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57468" rtl="0" eaLnBrk="1" fontAlgn="auto" latinLnBrk="0" hangingPunct="1">
                <a:lnSpc>
                  <a:spcPct val="100000"/>
                </a:lnSpc>
                <a:spcBef>
                  <a:spcPts val="0"/>
                </a:spcBef>
                <a:spcAft>
                  <a:spcPts val="0"/>
                </a:spcAft>
                <a:buClrTx/>
                <a:buSzTx/>
                <a:buFontTx/>
                <a:buNone/>
                <a:tabLst/>
                <a:defRPr/>
              </a:pPr>
              <a:t>31</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131" name="Rectangle 2"/>
          <p:cNvSpPr>
            <a:spLocks noGrp="1" noRot="1" noChangeAspect="1" noChangeArrowheads="1"/>
          </p:cNvSpPr>
          <p:nvPr>
            <p:ph type="sldImg"/>
          </p:nvPr>
        </p:nvSpPr>
        <p:spPr>
          <a:xfrm>
            <a:off x="385763" y="747713"/>
            <a:ext cx="6527800" cy="3671887"/>
          </a:xfrm>
          <a:solidFill>
            <a:srgbClr val="FFFFFF"/>
          </a:solidFill>
          <a:ln/>
        </p:spPr>
      </p:sp>
      <p:sp>
        <p:nvSpPr>
          <p:cNvPr id="48132" name="Rectangle 3"/>
          <p:cNvSpPr>
            <a:spLocks noGrp="1" noChangeArrowheads="1"/>
          </p:cNvSpPr>
          <p:nvPr>
            <p:ph type="body" idx="1"/>
          </p:nvPr>
        </p:nvSpPr>
        <p:spPr>
          <a:xfrm>
            <a:off x="983827" y="4645058"/>
            <a:ext cx="5330613" cy="4421358"/>
          </a:xfrm>
          <a:solidFill>
            <a:srgbClr val="FFFFFF"/>
          </a:solidFill>
          <a:ln>
            <a:solidFill>
              <a:srgbClr val="000000"/>
            </a:solidFill>
          </a:ln>
        </p:spPr>
        <p:txBody>
          <a:bodyPr/>
          <a:lstStyle/>
          <a:p>
            <a:pPr eaLnBrk="1" hangingPunct="1">
              <a:spcBef>
                <a:spcPct val="0"/>
              </a:spcBef>
            </a:pPr>
            <a:r>
              <a:rPr lang="en-US" sz="1200" b="0" i="0" kern="1200" dirty="0">
                <a:solidFill>
                  <a:schemeClr val="tx1"/>
                </a:solidFill>
                <a:effectLst/>
                <a:latin typeface="+mn-lt"/>
                <a:ea typeface="+mn-ea"/>
                <a:cs typeface="+mn-cs"/>
              </a:rPr>
              <a:t>somatic mutations was highly variable between and within cancer classes</a:t>
            </a:r>
          </a:p>
          <a:p>
            <a:pPr eaLnBrk="1" hangingPunct="1">
              <a:spcBef>
                <a:spcPct val="0"/>
              </a:spcBef>
            </a:pPr>
            <a:r>
              <a:rPr lang="en-US" sz="1200" b="0" i="0" kern="1200" dirty="0">
                <a:solidFill>
                  <a:schemeClr val="tx1"/>
                </a:solidFill>
                <a:effectLst/>
                <a:latin typeface="+mn-lt"/>
                <a:ea typeface="+mn-ea"/>
                <a:cs typeface="+mn-cs"/>
              </a:rPr>
              <a:t>Certain childhood cancers carried fewest mutations whereas cancers related to chronic mutagenic exposures such as lung (tobacco) and malignant melanoma (UV) exhibited the highest prevalence.</a:t>
            </a:r>
            <a:endParaRPr lang="en-US" sz="2500" dirty="0">
              <a:latin typeface="Arial" charset="0"/>
            </a:endParaRPr>
          </a:p>
        </p:txBody>
      </p:sp>
    </p:spTree>
    <p:extLst>
      <p:ext uri="{BB962C8B-B14F-4D97-AF65-F5344CB8AC3E}">
        <p14:creationId xmlns:p14="http://schemas.microsoft.com/office/powerpoint/2010/main" val="730081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Xerosis, Pruritis, xerostomia (Sjogrens syndrome)</a:t>
            </a:r>
          </a:p>
          <a:p>
            <a:endParaRPr lang="en-US" dirty="0"/>
          </a:p>
        </p:txBody>
      </p:sp>
      <p:sp>
        <p:nvSpPr>
          <p:cNvPr id="4" name="Slide Number Placeholder 3"/>
          <p:cNvSpPr>
            <a:spLocks noGrp="1"/>
          </p:cNvSpPr>
          <p:nvPr>
            <p:ph type="sldNum" sz="quarter" idx="5"/>
          </p:nvPr>
        </p:nvSpPr>
        <p:spPr/>
        <p:txBody>
          <a:bodyPr/>
          <a:lstStyle/>
          <a:p>
            <a:fld id="{C33AD4F6-9758-41E7-AD4E-A15023FF2277}" type="slidenum">
              <a:rPr lang="en-US" smtClean="0"/>
              <a:t>33</a:t>
            </a:fld>
            <a:endParaRPr lang="en-US" dirty="0"/>
          </a:p>
        </p:txBody>
      </p:sp>
    </p:spTree>
    <p:extLst>
      <p:ext uri="{BB962C8B-B14F-4D97-AF65-F5344CB8AC3E}">
        <p14:creationId xmlns:p14="http://schemas.microsoft.com/office/powerpoint/2010/main" val="2927920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Pt managed pruritis and dry skin with coconut oil but eventually had to start low dose prednisone</a:t>
            </a:r>
          </a:p>
        </p:txBody>
      </p:sp>
      <p:sp>
        <p:nvSpPr>
          <p:cNvPr id="4" name="Slide Number Placeholder 3"/>
          <p:cNvSpPr>
            <a:spLocks noGrp="1"/>
          </p:cNvSpPr>
          <p:nvPr>
            <p:ph type="sldNum" sz="quarter" idx="5"/>
          </p:nvPr>
        </p:nvSpPr>
        <p:spPr/>
        <p:txBody>
          <a:bodyPr/>
          <a:lstStyle/>
          <a:p>
            <a:fld id="{C33AD4F6-9758-41E7-AD4E-A15023FF2277}" type="slidenum">
              <a:rPr lang="en-US" smtClean="0"/>
              <a:t>37</a:t>
            </a:fld>
            <a:endParaRPr lang="en-US" dirty="0"/>
          </a:p>
        </p:txBody>
      </p:sp>
    </p:spTree>
    <p:extLst>
      <p:ext uri="{BB962C8B-B14F-4D97-AF65-F5344CB8AC3E}">
        <p14:creationId xmlns:p14="http://schemas.microsoft.com/office/powerpoint/2010/main" val="45973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3AD4F6-9758-41E7-AD4E-A15023FF22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2030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D. Immune checkpoint inhibitors produce more durable responses than chemotherapy</a:t>
            </a:r>
          </a:p>
          <a:p>
            <a:endParaRPr lang="en-US" dirty="0"/>
          </a:p>
          <a:p>
            <a:r>
              <a:rPr lang="en-US" dirty="0"/>
              <a:t>Answer Rationale: Unlike chemotherapy, immune checkpoint inhibitors do not target rapidly-dividing cells, rather, they enhance T-cell function so that the immune system can more readily recognize and eliminate tumor cells. When compared to chemotherapy, immune checkpoint inhibitors take longer to demonstrate anti-tumor effects. However, various studies have shown that immune checkpoint inhibitors have a prolonged, durable responses, observed even after therapy has been discontinued. Immune checkpoint inhibitors have unique adverse events, but have been demonstrated to be much better tolerated than chemotherapy.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65A63A-CAAE-40D0-915F-04A81E60B6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8477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AD4F6-9758-41E7-AD4E-A15023FF2277}" type="slidenum">
              <a:rPr lang="en-US" smtClean="0"/>
              <a:t>44</a:t>
            </a:fld>
            <a:endParaRPr lang="en-US" dirty="0"/>
          </a:p>
        </p:txBody>
      </p:sp>
    </p:spTree>
    <p:extLst>
      <p:ext uri="{BB962C8B-B14F-4D97-AF65-F5344CB8AC3E}">
        <p14:creationId xmlns:p14="http://schemas.microsoft.com/office/powerpoint/2010/main" val="1584857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AD4F6-9758-41E7-AD4E-A15023FF2277}" type="slidenum">
              <a:rPr lang="en-US" smtClean="0"/>
              <a:t>45</a:t>
            </a:fld>
            <a:endParaRPr lang="en-US" dirty="0"/>
          </a:p>
        </p:txBody>
      </p:sp>
    </p:spTree>
    <p:extLst>
      <p:ext uri="{BB962C8B-B14F-4D97-AF65-F5344CB8AC3E}">
        <p14:creationId xmlns:p14="http://schemas.microsoft.com/office/powerpoint/2010/main" val="2814485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Consult nephrology, pharmD to review meds</a:t>
            </a:r>
          </a:p>
        </p:txBody>
      </p:sp>
      <p:sp>
        <p:nvSpPr>
          <p:cNvPr id="4" name="Slide Number Placeholder 3"/>
          <p:cNvSpPr>
            <a:spLocks noGrp="1"/>
          </p:cNvSpPr>
          <p:nvPr>
            <p:ph type="sldNum" sz="quarter" idx="5"/>
          </p:nvPr>
        </p:nvSpPr>
        <p:spPr/>
        <p:txBody>
          <a:bodyPr/>
          <a:lstStyle/>
          <a:p>
            <a:fld id="{C33AD4F6-9758-41E7-AD4E-A15023FF2277}" type="slidenum">
              <a:rPr lang="en-US" smtClean="0"/>
              <a:t>47</a:t>
            </a:fld>
            <a:endParaRPr lang="en-US" dirty="0"/>
          </a:p>
        </p:txBody>
      </p:sp>
    </p:spTree>
    <p:extLst>
      <p:ext uri="{BB962C8B-B14F-4D97-AF65-F5344CB8AC3E}">
        <p14:creationId xmlns:p14="http://schemas.microsoft.com/office/powerpoint/2010/main" val="2501008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DIRE should therefore figure prominently in the differential diagnosis of patients presenting with illnesses of unclear etiology, irrespective of intervening treatments or interval post-immunotherapy, both of which can confound diagnosis. </a:t>
            </a:r>
          </a:p>
        </p:txBody>
      </p:sp>
      <p:sp>
        <p:nvSpPr>
          <p:cNvPr id="4" name="Slide Number Placeholder 3"/>
          <p:cNvSpPr>
            <a:spLocks noGrp="1"/>
          </p:cNvSpPr>
          <p:nvPr>
            <p:ph type="sldNum" sz="quarter" idx="5"/>
          </p:nvPr>
        </p:nvSpPr>
        <p:spPr/>
        <p:txBody>
          <a:bodyPr/>
          <a:lstStyle/>
          <a:p>
            <a:fld id="{C33AD4F6-9758-41E7-AD4E-A15023FF2277}" type="slidenum">
              <a:rPr lang="en-US" smtClean="0"/>
              <a:t>48</a:t>
            </a:fld>
            <a:endParaRPr lang="en-US" dirty="0"/>
          </a:p>
        </p:txBody>
      </p:sp>
    </p:spTree>
    <p:extLst>
      <p:ext uri="{BB962C8B-B14F-4D97-AF65-F5344CB8AC3E}">
        <p14:creationId xmlns:p14="http://schemas.microsoft.com/office/powerpoint/2010/main" val="2740978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AD4F6-9758-41E7-AD4E-A15023FF2277}" type="slidenum">
              <a:rPr lang="en-US" smtClean="0"/>
              <a:t>50</a:t>
            </a:fld>
            <a:endParaRPr lang="en-US" dirty="0"/>
          </a:p>
        </p:txBody>
      </p:sp>
    </p:spTree>
    <p:extLst>
      <p:ext uri="{BB962C8B-B14F-4D97-AF65-F5344CB8AC3E}">
        <p14:creationId xmlns:p14="http://schemas.microsoft.com/office/powerpoint/2010/main" val="168635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“durga” allogeneic cellular vaccine derived from a human lung adenocarcinoma cell line transfected with the gp96-Ig fusion protein that functions as an antigen chaperone for cross presentation and dendritic cell activation. </a:t>
            </a:r>
          </a:p>
          <a:p>
            <a:endParaRPr lang="en-US" dirty="0"/>
          </a:p>
          <a:p>
            <a:r>
              <a:rPr lang="en-US" dirty="0"/>
              <a:t>early data suggest that the addition of HS-110 to nivolumab may restore responsiveness after tumor progression on prior CPI therapy.</a:t>
            </a:r>
          </a:p>
          <a:p>
            <a:endParaRPr lang="en-US" dirty="0"/>
          </a:p>
          <a:p>
            <a:r>
              <a:rPr lang="en-US" dirty="0"/>
              <a:t>AMG 820 can enhance the anti-tumor activity observed historically with pembrolizumab alone and/or overcome lack of response to pembrolizumab monotherapy</a:t>
            </a:r>
          </a:p>
          <a:p>
            <a:endParaRPr lang="en-US" dirty="0"/>
          </a:p>
        </p:txBody>
      </p:sp>
      <p:sp>
        <p:nvSpPr>
          <p:cNvPr id="4" name="Slide Number Placeholder 3"/>
          <p:cNvSpPr>
            <a:spLocks noGrp="1"/>
          </p:cNvSpPr>
          <p:nvPr>
            <p:ph type="sldNum" sz="quarter" idx="5"/>
          </p:nvPr>
        </p:nvSpPr>
        <p:spPr/>
        <p:txBody>
          <a:bodyPr/>
          <a:lstStyle/>
          <a:p>
            <a:fld id="{C33AD4F6-9758-41E7-AD4E-A15023FF2277}" type="slidenum">
              <a:rPr lang="en-US" smtClean="0"/>
              <a:t>51</a:t>
            </a:fld>
            <a:endParaRPr lang="en-US" dirty="0"/>
          </a:p>
        </p:txBody>
      </p:sp>
    </p:spTree>
    <p:extLst>
      <p:ext uri="{BB962C8B-B14F-4D97-AF65-F5344CB8AC3E}">
        <p14:creationId xmlns:p14="http://schemas.microsoft.com/office/powerpoint/2010/main" val="3887383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TSH waxes and wanes</a:t>
            </a:r>
          </a:p>
        </p:txBody>
      </p:sp>
      <p:sp>
        <p:nvSpPr>
          <p:cNvPr id="4" name="Slide Number Placeholder 3"/>
          <p:cNvSpPr>
            <a:spLocks noGrp="1"/>
          </p:cNvSpPr>
          <p:nvPr>
            <p:ph type="sldNum" sz="quarter" idx="5"/>
          </p:nvPr>
        </p:nvSpPr>
        <p:spPr/>
        <p:txBody>
          <a:bodyPr/>
          <a:lstStyle/>
          <a:p>
            <a:fld id="{C33AD4F6-9758-41E7-AD4E-A15023FF2277}" type="slidenum">
              <a:rPr lang="en-US" smtClean="0"/>
              <a:t>52</a:t>
            </a:fld>
            <a:endParaRPr lang="en-US" dirty="0"/>
          </a:p>
        </p:txBody>
      </p:sp>
    </p:spTree>
    <p:extLst>
      <p:ext uri="{BB962C8B-B14F-4D97-AF65-F5344CB8AC3E}">
        <p14:creationId xmlns:p14="http://schemas.microsoft.com/office/powerpoint/2010/main" val="69480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a surprise to us because probiotics are commonly viewed as promoting gut and overall health. However, in this instance the data suggest that’s not necessarily the case</a:t>
            </a:r>
          </a:p>
          <a:p>
            <a:endParaRPr lang="en-US" dirty="0"/>
          </a:p>
          <a:p>
            <a:r>
              <a:rPr lang="en-US" dirty="0"/>
              <a:t>probiotics might actually upset the balance of so-called “good” bacteria in the gut and interfere with the immune response.</a:t>
            </a:r>
          </a:p>
          <a:p>
            <a:endParaRPr lang="en-US" dirty="0"/>
          </a:p>
          <a:p>
            <a:endParaRPr lang="en-US" dirty="0"/>
          </a:p>
          <a:p>
            <a:r>
              <a:rPr lang="en-US" dirty="0"/>
              <a:t>melanoma patients were 70 percent less likely to respond to cancer immunotherapy if they were also taking probiotic supplements. </a:t>
            </a:r>
          </a:p>
          <a:p>
            <a:endParaRPr lang="en-US" dirty="0"/>
          </a:p>
          <a:p>
            <a:r>
              <a:rPr lang="en-US" dirty="0"/>
              <a:t>MD Anderson</a:t>
            </a:r>
          </a:p>
        </p:txBody>
      </p:sp>
      <p:sp>
        <p:nvSpPr>
          <p:cNvPr id="4" name="Slide Number Placeholder 3"/>
          <p:cNvSpPr>
            <a:spLocks noGrp="1"/>
          </p:cNvSpPr>
          <p:nvPr>
            <p:ph type="sldNum" sz="quarter" idx="5"/>
          </p:nvPr>
        </p:nvSpPr>
        <p:spPr/>
        <p:txBody>
          <a:bodyPr/>
          <a:lstStyle/>
          <a:p>
            <a:fld id="{C33AD4F6-9758-41E7-AD4E-A15023FF2277}" type="slidenum">
              <a:rPr lang="en-US" smtClean="0"/>
              <a:t>55</a:t>
            </a:fld>
            <a:endParaRPr lang="en-US" dirty="0"/>
          </a:p>
        </p:txBody>
      </p:sp>
    </p:spTree>
    <p:extLst>
      <p:ext uri="{BB962C8B-B14F-4D97-AF65-F5344CB8AC3E}">
        <p14:creationId xmlns:p14="http://schemas.microsoft.com/office/powerpoint/2010/main" val="2778796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NSCLC - </a:t>
            </a:r>
            <a:r>
              <a:rPr lang="en-US" sz="1200" b="0" i="0" kern="1200" dirty="0">
                <a:solidFill>
                  <a:schemeClr val="tx1"/>
                </a:solidFill>
                <a:effectLst/>
                <a:latin typeface="+mn-lt"/>
                <a:ea typeface="+mn-ea"/>
                <a:cs typeface="+mn-cs"/>
              </a:rPr>
              <a:t>This single-center analysis revealed that </a:t>
            </a:r>
            <a:r>
              <a:rPr lang="en-US" sz="1200" b="0" i="0" kern="1200" dirty="0" err="1">
                <a:solidFill>
                  <a:schemeClr val="tx1"/>
                </a:solidFill>
                <a:effectLst/>
                <a:latin typeface="+mn-lt"/>
                <a:ea typeface="+mn-ea"/>
                <a:cs typeface="+mn-cs"/>
              </a:rPr>
              <a:t>trAEs</a:t>
            </a:r>
            <a:r>
              <a:rPr lang="en-US" sz="1200" b="0" i="0" kern="1200" dirty="0">
                <a:solidFill>
                  <a:schemeClr val="tx1"/>
                </a:solidFill>
                <a:effectLst/>
                <a:latin typeface="+mn-lt"/>
                <a:ea typeface="+mn-ea"/>
                <a:cs typeface="+mn-cs"/>
              </a:rPr>
              <a:t> predicted for improved clinical outcome with pembrolizumab, and when controlling for guarantee-time bias and plausible confounders, this association remained. This observed relationship adds to our understanding of anti-PD-1 therapy and could aid clinicians in identifying patients most likely to benefit from therapy.</a:t>
            </a:r>
          </a:p>
          <a:p>
            <a:endParaRPr lang="en-US" dirty="0"/>
          </a:p>
          <a:p>
            <a:r>
              <a:rPr lang="en-US" dirty="0"/>
              <a:t>Melanoma - </a:t>
            </a:r>
            <a:r>
              <a:rPr lang="en-US" sz="1200" b="0" i="0" u="none" strike="noStrike" kern="1200" baseline="0" dirty="0">
                <a:solidFill>
                  <a:schemeClr val="tx1"/>
                </a:solidFill>
                <a:latin typeface="+mn-lt"/>
                <a:ea typeface="+mn-ea"/>
                <a:cs typeface="+mn-cs"/>
              </a:rPr>
              <a:t>Consistent with the reported main analysis in the intent-to-treat population, RFS was longer in the pembrolizumab arm compared with the placebo arm (hazard ratio [HR], 0.56; 98.4% CI, 0.43-0.74) among patients who started treatment. Compared with the placebo arm, the reduction in the hazard of recurrence or death in the pembrolizumab arm was greater after the onset of an </a:t>
            </a:r>
            <a:r>
              <a:rPr lang="en-US" sz="1200" b="0" i="0" u="none" strike="noStrike" kern="1200" baseline="0" dirty="0" err="1">
                <a:solidFill>
                  <a:schemeClr val="tx1"/>
                </a:solidFill>
                <a:latin typeface="+mn-lt"/>
                <a:ea typeface="+mn-ea"/>
                <a:cs typeface="+mn-cs"/>
              </a:rPr>
              <a:t>irAE</a:t>
            </a:r>
            <a:r>
              <a:rPr lang="en-US" sz="1200" b="0" i="0" u="none" strike="noStrike" kern="1200" baseline="0" dirty="0">
                <a:solidFill>
                  <a:schemeClr val="tx1"/>
                </a:solidFill>
                <a:latin typeface="+mn-lt"/>
                <a:ea typeface="+mn-ea"/>
                <a:cs typeface="+mn-cs"/>
              </a:rPr>
              <a:t> than without or before an </a:t>
            </a:r>
            <a:r>
              <a:rPr lang="en-US" sz="1200" b="0" i="0" u="none" strike="noStrike" kern="1200" baseline="0" dirty="0" err="1">
                <a:solidFill>
                  <a:schemeClr val="tx1"/>
                </a:solidFill>
                <a:latin typeface="+mn-lt"/>
                <a:ea typeface="+mn-ea"/>
                <a:cs typeface="+mn-cs"/>
              </a:rPr>
              <a:t>irAE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99678E-C88D-4CCE-9257-5280B2081E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20212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2018 a wave of reports surfaced re: delayed autoimmiunity.</a:t>
            </a:r>
          </a:p>
          <a:p>
            <a:endParaRPr lang="en-US" dirty="0"/>
          </a:p>
          <a:p>
            <a:r>
              <a:rPr lang="en-US" dirty="0"/>
              <a:t>Clinical vigilance has the potential to reduce morbidity from diagnostic delay, as irAE are generally manageable with prompt initiation of treatment – or from misdiagnosis - as misattribution can lead to unnecessary or harmful interventions as we describe. DIRE should therefore figure prominently in the differential diagnosis of patients presenting with illnesses of unclear etiology, irrespective of intervening treatments or interval post-immunotherapy, both of which can confound diagnosis. Increased recognition will rest on delineation of DIRE as a clinical diagnostic entity.</a:t>
            </a:r>
          </a:p>
          <a:p>
            <a:endParaRPr lang="en-US" dirty="0"/>
          </a:p>
        </p:txBody>
      </p:sp>
      <p:sp>
        <p:nvSpPr>
          <p:cNvPr id="4" name="Slide Number Placeholder 3"/>
          <p:cNvSpPr>
            <a:spLocks noGrp="1"/>
          </p:cNvSpPr>
          <p:nvPr>
            <p:ph type="sldNum" sz="quarter" idx="5"/>
          </p:nvPr>
        </p:nvSpPr>
        <p:spPr/>
        <p:txBody>
          <a:bodyPr/>
          <a:lstStyle/>
          <a:p>
            <a:fld id="{C33AD4F6-9758-41E7-AD4E-A15023FF2277}" type="slidenum">
              <a:rPr lang="en-US" smtClean="0"/>
              <a:t>60</a:t>
            </a:fld>
            <a:endParaRPr lang="en-US" dirty="0"/>
          </a:p>
        </p:txBody>
      </p:sp>
    </p:spTree>
    <p:extLst>
      <p:ext uri="{BB962C8B-B14F-4D97-AF65-F5344CB8AC3E}">
        <p14:creationId xmlns:p14="http://schemas.microsoft.com/office/powerpoint/2010/main" val="602419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C. </a:t>
            </a:r>
            <a:r>
              <a:rPr lang="en-US" dirty="0" err="1"/>
              <a:t>irAEs</a:t>
            </a:r>
            <a:r>
              <a:rPr lang="en-US" dirty="0"/>
              <a:t> can occur months after ICI treatment</a:t>
            </a:r>
          </a:p>
          <a:p>
            <a:endParaRPr lang="en-US" dirty="0"/>
          </a:p>
          <a:p>
            <a:r>
              <a:rPr lang="en-US" dirty="0"/>
              <a:t>Rationale: Alopecia is an adverse event that is commonly seen with chemotherapy, while GI toxicities are generally common occurrences with immunotherapy. Chemotherapy toxicities are generally immediate, and easily identifiable. The recognition of </a:t>
            </a:r>
            <a:r>
              <a:rPr lang="en-US" dirty="0" err="1"/>
              <a:t>irAEs</a:t>
            </a:r>
            <a:r>
              <a:rPr lang="en-US" dirty="0"/>
              <a:t> with immune checkpoint inhibitors is a bit more difficult since they can arise days to months after treatment with immunotherapy. Thus, it is vital that </a:t>
            </a:r>
            <a:r>
              <a:rPr lang="en-US" dirty="0" err="1"/>
              <a:t>irAEs</a:t>
            </a:r>
            <a:r>
              <a:rPr lang="en-US" dirty="0"/>
              <a:t> are included in the differential diagnosis of any adverse events experienced by patients currently or previously on ICI treatment.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65A63A-CAAE-40D0-915F-04A81E60B6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70219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growing numbers of patients will be exposed to immunotherapy before transitioning to routine clinical surveillance.</a:t>
            </a:r>
            <a:endParaRPr lang="en-US" dirty="0"/>
          </a:p>
          <a:p>
            <a:r>
              <a:rPr lang="en-US" dirty="0"/>
              <a:t>Clinical vigilance has the potential to reduce morbidity from diagnostic delay</a:t>
            </a:r>
          </a:p>
          <a:p>
            <a:r>
              <a:rPr lang="en-US" dirty="0"/>
              <a:t>– or from misdiagnosis - as misattribution can lead to unnecessary or harmful interventions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DIRE should be considered in the differential diagnosis of patients presenting with illnesses of unclear etiology, irrespective of intervening treatments or interval post-immunotherapy, both of which can confound diagnosis</a:t>
            </a:r>
          </a:p>
          <a:p>
            <a:endParaRPr lang="en-US" dirty="0"/>
          </a:p>
        </p:txBody>
      </p:sp>
      <p:sp>
        <p:nvSpPr>
          <p:cNvPr id="4" name="Slide Number Placeholder 3"/>
          <p:cNvSpPr>
            <a:spLocks noGrp="1"/>
          </p:cNvSpPr>
          <p:nvPr>
            <p:ph type="sldNum" sz="quarter" idx="5"/>
          </p:nvPr>
        </p:nvSpPr>
        <p:spPr/>
        <p:txBody>
          <a:bodyPr/>
          <a:lstStyle/>
          <a:p>
            <a:fld id="{C33AD4F6-9758-41E7-AD4E-A15023FF2277}" type="slidenum">
              <a:rPr lang="en-US" smtClean="0"/>
              <a:t>61</a:t>
            </a:fld>
            <a:endParaRPr lang="en-US" dirty="0"/>
          </a:p>
        </p:txBody>
      </p:sp>
    </p:spTree>
    <p:extLst>
      <p:ext uri="{BB962C8B-B14F-4D97-AF65-F5344CB8AC3E}">
        <p14:creationId xmlns:p14="http://schemas.microsoft.com/office/powerpoint/2010/main" val="26756854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3AD4F6-9758-41E7-AD4E-A15023FF22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60372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D. Immune checkpoint inhibitors produce more durable responses than chemotherapy</a:t>
            </a:r>
          </a:p>
          <a:p>
            <a:endParaRPr lang="en-US" dirty="0"/>
          </a:p>
          <a:p>
            <a:r>
              <a:rPr lang="en-US" dirty="0"/>
              <a:t>Answer Rationale: Unlike chemotherapy, immune checkpoint inhibitors do not target rapidly-dividing cells, rather, they enhance T-cell function so that the immune system can more readily recognize and eliminate tumor cells. When compared to chemotherapy, immune checkpoint inhibitors take longer to demonstrate anti-tumor effects. However, various studies have shown that immune checkpoint inhibitors have a prolonged, durable responses, observed even after therapy has been discontinued. Immune checkpoint inhibitors have unique adverse events, but have been demonstrated to be much better tolerated than chemotherapy.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65A63A-CAAE-40D0-915F-04A81E60B6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16981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C. </a:t>
            </a:r>
            <a:r>
              <a:rPr lang="en-US" dirty="0" err="1"/>
              <a:t>irAEs</a:t>
            </a:r>
            <a:r>
              <a:rPr lang="en-US" dirty="0"/>
              <a:t> can occur months after ICI treatment</a:t>
            </a:r>
          </a:p>
          <a:p>
            <a:endParaRPr lang="en-US" dirty="0"/>
          </a:p>
          <a:p>
            <a:r>
              <a:rPr lang="en-US" dirty="0"/>
              <a:t>Rationale: Alopecia is an adverse event that is commonly seen with chemotherapy, while GI toxicities are generally common occurrences with immunotherapy. Chemotherapy toxicities are generally immediate, and easily identifiable. The recognition of </a:t>
            </a:r>
            <a:r>
              <a:rPr lang="en-US" dirty="0" err="1"/>
              <a:t>irAEs</a:t>
            </a:r>
            <a:r>
              <a:rPr lang="en-US" dirty="0"/>
              <a:t> with immune checkpoint inhibitors is a bit more difficult since they can arise days to months after treatment with immunotherapy. Thus, it is vital that </a:t>
            </a:r>
            <a:r>
              <a:rPr lang="en-US" dirty="0" err="1"/>
              <a:t>irAEs</a:t>
            </a:r>
            <a:r>
              <a:rPr lang="en-US" dirty="0"/>
              <a:t> are included in the differential diagnosis of any adverse events experienced by patients currently or previously on ICI treatment.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65A63A-CAAE-40D0-915F-04A81E60B6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40959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 Delayed </a:t>
            </a:r>
            <a:r>
              <a:rPr lang="en-US" dirty="0" err="1"/>
              <a:t>irAE</a:t>
            </a:r>
            <a:r>
              <a:rPr lang="en-US" dirty="0"/>
              <a:t> dermatitis </a:t>
            </a:r>
          </a:p>
          <a:p>
            <a:endParaRPr lang="en-US" dirty="0"/>
          </a:p>
          <a:p>
            <a:r>
              <a:rPr lang="en-US" dirty="0"/>
              <a:t>Rationale: Because </a:t>
            </a:r>
            <a:r>
              <a:rPr lang="en-US" dirty="0" err="1"/>
              <a:t>irAEs</a:t>
            </a:r>
            <a:r>
              <a:rPr lang="en-US" dirty="0"/>
              <a:t> can develop well beyond the first dose of an immune checkpoint inhibitor, potential </a:t>
            </a:r>
            <a:r>
              <a:rPr lang="en-US" dirty="0" err="1"/>
              <a:t>irAEs</a:t>
            </a:r>
            <a:r>
              <a:rPr lang="en-US" dirty="0"/>
              <a:t> should always be included in the differential diagnosis of patients with a history of ICI therapy.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1D3658-505D-8147-AF5E-3032D04F79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74677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B. He will require lifelong hormone replacement therapy </a:t>
            </a:r>
          </a:p>
          <a:p>
            <a:endParaRPr lang="en-US" dirty="0"/>
          </a:p>
          <a:p>
            <a:r>
              <a:rPr lang="en-US" dirty="0"/>
              <a:t>Rationale: While not common, ICI-mediated endocrine toxicities such as hypothyroidism, often result in permanent organ damage and typically requires life-long hormonal supplementation. Guideline recommendations state that therapy should not be discontinued if this occurs and that patients should not be treated with corticosteroids.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1D3658-505D-8147-AF5E-3032D04F79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0338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 Delayed </a:t>
            </a:r>
            <a:r>
              <a:rPr lang="en-US" dirty="0" err="1"/>
              <a:t>irAE</a:t>
            </a:r>
            <a:r>
              <a:rPr lang="en-US" dirty="0"/>
              <a:t> dermatitis </a:t>
            </a:r>
          </a:p>
          <a:p>
            <a:endParaRPr lang="en-US" dirty="0"/>
          </a:p>
          <a:p>
            <a:r>
              <a:rPr lang="en-US" dirty="0"/>
              <a:t>Rationale: Because </a:t>
            </a:r>
            <a:r>
              <a:rPr lang="en-US" dirty="0" err="1"/>
              <a:t>irAEs</a:t>
            </a:r>
            <a:r>
              <a:rPr lang="en-US" dirty="0"/>
              <a:t> can develop well beyond the first dose of an immune checkpoint inhibitor, potential </a:t>
            </a:r>
            <a:r>
              <a:rPr lang="en-US" dirty="0" err="1"/>
              <a:t>irAEs</a:t>
            </a:r>
            <a:r>
              <a:rPr lang="en-US" dirty="0"/>
              <a:t> should always be included in the differential diagnosis of patients with a history of ICI therapy.</a:t>
            </a:r>
          </a:p>
        </p:txBody>
      </p:sp>
      <p:sp>
        <p:nvSpPr>
          <p:cNvPr id="4" name="Slide Number Placeholder 3"/>
          <p:cNvSpPr>
            <a:spLocks noGrp="1"/>
          </p:cNvSpPr>
          <p:nvPr>
            <p:ph type="sldNum" sz="quarter" idx="5"/>
          </p:nvPr>
        </p:nvSpPr>
        <p:spPr/>
        <p:txBody>
          <a:bodyPr/>
          <a:lstStyle/>
          <a:p>
            <a:fld id="{751D3658-505D-8147-AF5E-3032D04F79F0}" type="slidenum">
              <a:rPr lang="en-US" smtClean="0"/>
              <a:t>10</a:t>
            </a:fld>
            <a:endParaRPr lang="en-US" dirty="0"/>
          </a:p>
        </p:txBody>
      </p:sp>
    </p:spTree>
    <p:extLst>
      <p:ext uri="{BB962C8B-B14F-4D97-AF65-F5344CB8AC3E}">
        <p14:creationId xmlns:p14="http://schemas.microsoft.com/office/powerpoint/2010/main" val="285157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B. He will require lifelong hormone replacement therapy </a:t>
            </a:r>
          </a:p>
          <a:p>
            <a:endParaRPr lang="en-US" dirty="0"/>
          </a:p>
          <a:p>
            <a:r>
              <a:rPr lang="en-US" dirty="0"/>
              <a:t>Rationale: While not common, ICI-mediated endocrine toxicities such as hypothyroidism, often result in permanent organ damage and typically requires life-long hormonal supplementation. Guideline recommendations state that therapy should not be discontinued if this occurs and that patients should not be treated with corticosteroids. </a:t>
            </a:r>
          </a:p>
        </p:txBody>
      </p:sp>
      <p:sp>
        <p:nvSpPr>
          <p:cNvPr id="4" name="Slide Number Placeholder 3"/>
          <p:cNvSpPr>
            <a:spLocks noGrp="1"/>
          </p:cNvSpPr>
          <p:nvPr>
            <p:ph type="sldNum" sz="quarter" idx="5"/>
          </p:nvPr>
        </p:nvSpPr>
        <p:spPr/>
        <p:txBody>
          <a:bodyPr/>
          <a:lstStyle/>
          <a:p>
            <a:fld id="{751D3658-505D-8147-AF5E-3032D04F79F0}" type="slidenum">
              <a:rPr lang="en-US" smtClean="0"/>
              <a:t>11</a:t>
            </a:fld>
            <a:endParaRPr lang="en-US" dirty="0"/>
          </a:p>
        </p:txBody>
      </p:sp>
    </p:spTree>
    <p:extLst>
      <p:ext uri="{BB962C8B-B14F-4D97-AF65-F5344CB8AC3E}">
        <p14:creationId xmlns:p14="http://schemas.microsoft.com/office/powerpoint/2010/main" val="924174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choosing to participate in “Immune-related Adverse events with Cancer Immunotherapy: Case-based Challenges for the Oncology Nurse”. </a:t>
            </a:r>
          </a:p>
        </p:txBody>
      </p:sp>
      <p:sp>
        <p:nvSpPr>
          <p:cNvPr id="4" name="Slide Number Placeholder 3"/>
          <p:cNvSpPr>
            <a:spLocks noGrp="1"/>
          </p:cNvSpPr>
          <p:nvPr>
            <p:ph type="sldNum" sz="quarter" idx="5"/>
          </p:nvPr>
        </p:nvSpPr>
        <p:spPr/>
        <p:txBody>
          <a:bodyPr/>
          <a:lstStyle/>
          <a:p>
            <a:fld id="{751D3658-505D-8147-AF5E-3032D04F79F0}" type="slidenum">
              <a:rPr lang="en-US" smtClean="0"/>
              <a:t>12</a:t>
            </a:fld>
            <a:endParaRPr lang="en-US" dirty="0"/>
          </a:p>
        </p:txBody>
      </p:sp>
    </p:spTree>
    <p:extLst>
      <p:ext uri="{BB962C8B-B14F-4D97-AF65-F5344CB8AC3E}">
        <p14:creationId xmlns:p14="http://schemas.microsoft.com/office/powerpoint/2010/main" val="1666867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Cancer is characterized by the accumulation of genetic alterations and the loss of normal cellular regulatory processes.  These events lead to the expression of cancer-associated antigens (</a:t>
            </a:r>
            <a:r>
              <a:rPr lang="en-US" sz="1200" kern="1200" dirty="0" err="1">
                <a:solidFill>
                  <a:schemeClr val="tx1"/>
                </a:solidFill>
                <a:effectLst/>
                <a:latin typeface="+mn-lt"/>
                <a:ea typeface="+mn-ea"/>
                <a:cs typeface="+mn-cs"/>
              </a:rPr>
              <a:t>neoantigens</a:t>
            </a:r>
            <a:r>
              <a:rPr lang="en-US" sz="1200" kern="1200" dirty="0">
                <a:solidFill>
                  <a:schemeClr val="tx1"/>
                </a:solidFill>
                <a:effectLst/>
                <a:latin typeface="+mn-lt"/>
                <a:ea typeface="+mn-ea"/>
                <a:cs typeface="+mn-cs"/>
              </a:rPr>
              <a:t>) and presentation of cancer-specific peptides bound to major histocompatibility (MHC) molecules on the surface of cancer cells, distinguishing them from their normal counterparts.</a:t>
            </a:r>
          </a:p>
          <a:p>
            <a:r>
              <a:rPr lang="en-US" sz="1200" kern="1200" dirty="0">
                <a:solidFill>
                  <a:schemeClr val="tx1"/>
                </a:solidFill>
                <a:effectLst/>
                <a:latin typeface="+mn-lt"/>
                <a:ea typeface="+mn-ea"/>
                <a:cs typeface="+mn-cs"/>
              </a:rPr>
              <a:t>For an anticancer immune response to lead to effective killing of cancer cells, a series of stepwise events must be initiated and allowed to proceed and expand. This multistep process, however, is also characterized by inhibitory factors that lead to immune regulatory feedback mechanisms, which can limit the immune response.</a:t>
            </a:r>
          </a:p>
          <a:p>
            <a:r>
              <a:rPr lang="en-US" sz="1200" kern="1200" dirty="0">
                <a:solidFill>
                  <a:schemeClr val="tx1"/>
                </a:solidFill>
                <a:effectLst/>
                <a:latin typeface="+mn-lt"/>
                <a:ea typeface="+mn-ea"/>
                <a:cs typeface="+mn-cs"/>
              </a:rPr>
              <a:t>In the first step, tumor antigens are released and captured by dendritic cells (DCs) for processing. </a:t>
            </a:r>
          </a:p>
          <a:p>
            <a:r>
              <a:rPr lang="en-US" sz="1200" kern="1200" dirty="0">
                <a:solidFill>
                  <a:schemeClr val="tx1"/>
                </a:solidFill>
                <a:effectLst/>
                <a:latin typeface="+mn-lt"/>
                <a:ea typeface="+mn-ea"/>
                <a:cs typeface="+mn-cs"/>
              </a:rPr>
              <a:t>Next, DCs present the captured antigens on MHC molecules to T-cells (step 2), resulting in the priming and activation of effector T-cell responses in the lymph nodes against the cancer specific antigens (step 3) </a:t>
            </a:r>
          </a:p>
          <a:p>
            <a:r>
              <a:rPr lang="en-US" sz="1200" kern="1200" dirty="0">
                <a:solidFill>
                  <a:schemeClr val="tx1"/>
                </a:solidFill>
                <a:effectLst/>
                <a:latin typeface="+mn-lt"/>
                <a:ea typeface="+mn-ea"/>
                <a:cs typeface="+mn-cs"/>
              </a:rPr>
              <a:t>Thereafter, the activated effector T-cells traffic to (step 4) and infiltrate the tumor bed (step 5), specifically recognize and bind to cancer cells through the interaction between its T-cell receptor (TCR) and its cognate antigen bound to MHC (step 6), and kill their target cancer cell (step 7).</a:t>
            </a:r>
          </a:p>
          <a:p>
            <a:r>
              <a:rPr lang="en-US" sz="1200" kern="1200" dirty="0">
                <a:solidFill>
                  <a:schemeClr val="tx1"/>
                </a:solidFill>
                <a:effectLst/>
                <a:latin typeface="+mn-lt"/>
                <a:ea typeface="+mn-ea"/>
                <a:cs typeface="+mn-cs"/>
              </a:rPr>
              <a:t>Finally, killing of the cancer cell releases additional </a:t>
            </a:r>
            <a:r>
              <a:rPr lang="en-US" sz="1200" kern="1200" dirty="0" err="1">
                <a:solidFill>
                  <a:schemeClr val="tx1"/>
                </a:solidFill>
                <a:effectLst/>
                <a:latin typeface="+mn-lt"/>
                <a:ea typeface="+mn-ea"/>
                <a:cs typeface="+mn-cs"/>
              </a:rPr>
              <a:t>neoantigens</a:t>
            </a:r>
            <a:r>
              <a:rPr lang="en-US" sz="1200" kern="1200" dirty="0">
                <a:solidFill>
                  <a:schemeClr val="tx1"/>
                </a:solidFill>
                <a:effectLst/>
                <a:latin typeface="+mn-lt"/>
                <a:ea typeface="+mn-ea"/>
                <a:cs typeface="+mn-cs"/>
              </a:rPr>
              <a:t> (step 1 again) to increase the breadth and depth of the response.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5A63A-CAAE-40D0-915F-04A81E60B6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2092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99678E-C88D-4CCE-9257-5280B2081E4D}" type="slidenum">
              <a:rPr lang="en-US" smtClean="0"/>
              <a:pPr/>
              <a:t>14</a:t>
            </a:fld>
            <a:endParaRPr lang="en-US" dirty="0"/>
          </a:p>
        </p:txBody>
      </p:sp>
    </p:spTree>
    <p:extLst>
      <p:ext uri="{BB962C8B-B14F-4D97-AF65-F5344CB8AC3E}">
        <p14:creationId xmlns:p14="http://schemas.microsoft.com/office/powerpoint/2010/main" val="3882021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focus will be on the most common sx</a:t>
            </a:r>
          </a:p>
        </p:txBody>
      </p:sp>
      <p:sp>
        <p:nvSpPr>
          <p:cNvPr id="4" name="Slide Number Placeholder 3"/>
          <p:cNvSpPr>
            <a:spLocks noGrp="1"/>
          </p:cNvSpPr>
          <p:nvPr>
            <p:ph type="sldNum" sz="quarter" idx="10"/>
          </p:nvPr>
        </p:nvSpPr>
        <p:spPr/>
        <p:txBody>
          <a:bodyPr/>
          <a:lstStyle/>
          <a:p>
            <a:fld id="{BDF75FD7-AEB3-446D-8ABE-CE407C7E598E}" type="slidenum">
              <a:rPr lang="en-US" smtClean="0"/>
              <a:t>20</a:t>
            </a:fld>
            <a:endParaRPr lang="en-US" dirty="0"/>
          </a:p>
        </p:txBody>
      </p:sp>
    </p:spTree>
    <p:extLst>
      <p:ext uri="{BB962C8B-B14F-4D97-AF65-F5344CB8AC3E}">
        <p14:creationId xmlns:p14="http://schemas.microsoft.com/office/powerpoint/2010/main" val="943575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26756" y="711900"/>
            <a:ext cx="4960043" cy="1102519"/>
          </a:xfrm>
        </p:spPr>
        <p:txBody>
          <a:bodyPr/>
          <a:lstStyle>
            <a:lvl1pPr algn="ctr">
              <a:defRPr>
                <a:solidFill>
                  <a:srgbClr val="F59616"/>
                </a:solidFill>
              </a:defRPr>
            </a:lvl1pPr>
          </a:lstStyle>
          <a:p>
            <a:r>
              <a:rPr lang="en-US" dirty="0"/>
              <a:t>Click to edit Master title style</a:t>
            </a:r>
          </a:p>
        </p:txBody>
      </p:sp>
      <p:sp>
        <p:nvSpPr>
          <p:cNvPr id="3" name="Subtitle 2"/>
          <p:cNvSpPr>
            <a:spLocks noGrp="1"/>
          </p:cNvSpPr>
          <p:nvPr>
            <p:ph type="subTitle" idx="1"/>
          </p:nvPr>
        </p:nvSpPr>
        <p:spPr>
          <a:xfrm>
            <a:off x="3726756" y="2152893"/>
            <a:ext cx="4960043" cy="1314450"/>
          </a:xfrm>
        </p:spPr>
        <p:txBody>
          <a:bodyPr/>
          <a:lstStyle>
            <a:lvl1pPr marL="0" indent="0" algn="ctr">
              <a:buNone/>
              <a:defRPr>
                <a:solidFill>
                  <a:srgbClr val="DA567D"/>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01512F7-0039-F249-B0ED-B0A545D7C127}"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dirty="0"/>
          </a:p>
        </p:txBody>
      </p:sp>
    </p:spTree>
    <p:extLst>
      <p:ext uri="{BB962C8B-B14F-4D97-AF65-F5344CB8AC3E}">
        <p14:creationId xmlns:p14="http://schemas.microsoft.com/office/powerpoint/2010/main" val="2342947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6501" y="1200151"/>
            <a:ext cx="7580300" cy="3394472"/>
          </a:xfrm>
        </p:spPr>
        <p:txBody>
          <a:bodyPr/>
          <a:lstStyle>
            <a:lvl1pPr>
              <a:buClr>
                <a:srgbClr val="DA567D"/>
              </a:buClr>
              <a:defRPr>
                <a:solidFill>
                  <a:schemeClr val="tx1"/>
                </a:solidFill>
                <a:latin typeface="Calibri" charset="0"/>
                <a:ea typeface="Calibri" charset="0"/>
                <a:cs typeface="Calibri" charset="0"/>
              </a:defRPr>
            </a:lvl1pPr>
            <a:lvl2pPr>
              <a:buClr>
                <a:srgbClr val="DA567D"/>
              </a:buClr>
              <a:defRPr>
                <a:solidFill>
                  <a:schemeClr val="tx1"/>
                </a:solidFill>
                <a:latin typeface="Calibri" charset="0"/>
                <a:ea typeface="Calibri" charset="0"/>
                <a:cs typeface="Calibri" charset="0"/>
              </a:defRPr>
            </a:lvl2pPr>
            <a:lvl3pPr>
              <a:buClr>
                <a:srgbClr val="DA567D"/>
              </a:buClr>
              <a:defRPr>
                <a:solidFill>
                  <a:schemeClr val="tx1"/>
                </a:solidFill>
                <a:latin typeface="Calibri" charset="0"/>
                <a:ea typeface="Calibri" charset="0"/>
                <a:cs typeface="Calibri" charset="0"/>
              </a:defRPr>
            </a:lvl3pPr>
            <a:lvl4pPr>
              <a:buClr>
                <a:srgbClr val="DA567D"/>
              </a:buClr>
              <a:defRPr>
                <a:solidFill>
                  <a:schemeClr val="tx1"/>
                </a:solidFill>
                <a:latin typeface="Calibri" charset="0"/>
                <a:ea typeface="Calibri" charset="0"/>
                <a:cs typeface="Calibri" charset="0"/>
              </a:defRPr>
            </a:lvl4pPr>
            <a:lvl5pPr>
              <a:buClr>
                <a:srgbClr val="DA567D"/>
              </a:buClr>
              <a:defRPr>
                <a:solidFill>
                  <a:schemeClr val="tx1"/>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01512F7-0039-F249-B0ED-B0A545D7C127}"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dirty="0"/>
          </a:p>
        </p:txBody>
      </p:sp>
      <p:sp>
        <p:nvSpPr>
          <p:cNvPr id="7" name="Title 1"/>
          <p:cNvSpPr>
            <a:spLocks noGrp="1"/>
          </p:cNvSpPr>
          <p:nvPr>
            <p:ph type="ctrTitle"/>
          </p:nvPr>
        </p:nvSpPr>
        <p:spPr>
          <a:xfrm>
            <a:off x="1475335" y="20337"/>
            <a:ext cx="7134626" cy="1102519"/>
          </a:xfrm>
        </p:spPr>
        <p:txBody>
          <a:bodyPr/>
          <a:lstStyle>
            <a:lvl1pPr algn="l">
              <a:defRPr>
                <a:solidFill>
                  <a:srgbClr val="FFFFFF"/>
                </a:solidFill>
                <a:latin typeface="Calibri" charset="0"/>
                <a:ea typeface="Calibri" charset="0"/>
                <a:cs typeface="Calibri" charset="0"/>
              </a:defRPr>
            </a:lvl1pPr>
          </a:lstStyle>
          <a:p>
            <a:r>
              <a:rPr lang="en-US" dirty="0"/>
              <a:t>Click to edit Master title style</a:t>
            </a:r>
          </a:p>
        </p:txBody>
      </p:sp>
    </p:spTree>
    <p:extLst>
      <p:ext uri="{BB962C8B-B14F-4D97-AF65-F5344CB8AC3E}">
        <p14:creationId xmlns:p14="http://schemas.microsoft.com/office/powerpoint/2010/main" val="2676479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68918" y="419905"/>
            <a:ext cx="7117882" cy="1102519"/>
          </a:xfrm>
        </p:spPr>
        <p:txBody>
          <a:bodyPr/>
          <a:lstStyle>
            <a:lvl1pPr algn="ctr">
              <a:defRPr>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568918" y="1761006"/>
            <a:ext cx="6203482" cy="1314450"/>
          </a:xfrm>
        </p:spPr>
        <p:txBody>
          <a:bodyPr/>
          <a:lstStyle>
            <a:lvl1pPr marL="0" indent="0" algn="ctr">
              <a:buNone/>
              <a:defRPr>
                <a:solidFill>
                  <a:srgbClr val="F59616"/>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01512F7-0039-F249-B0ED-B0A545D7C127}"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dirty="0"/>
          </a:p>
        </p:txBody>
      </p:sp>
    </p:spTree>
    <p:extLst>
      <p:ext uri="{BB962C8B-B14F-4D97-AF65-F5344CB8AC3E}">
        <p14:creationId xmlns:p14="http://schemas.microsoft.com/office/powerpoint/2010/main" val="1398702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60977"/>
            <a:ext cx="8229600" cy="3394472"/>
          </a:xfrm>
        </p:spPr>
        <p:txBody>
          <a:bodyPr/>
          <a:lstStyle>
            <a:lvl1pPr>
              <a:buClr>
                <a:srgbClr val="DA567D"/>
              </a:buClr>
              <a:defRPr>
                <a:solidFill>
                  <a:schemeClr val="tx1"/>
                </a:solidFill>
                <a:latin typeface="Calibri" charset="0"/>
                <a:ea typeface="Calibri" charset="0"/>
                <a:cs typeface="Calibri" charset="0"/>
              </a:defRPr>
            </a:lvl1pPr>
            <a:lvl2pPr>
              <a:buClr>
                <a:srgbClr val="DA567D"/>
              </a:buClr>
              <a:defRPr>
                <a:solidFill>
                  <a:schemeClr val="tx1"/>
                </a:solidFill>
                <a:latin typeface="Calibri" charset="0"/>
                <a:ea typeface="Calibri" charset="0"/>
                <a:cs typeface="Calibri" charset="0"/>
              </a:defRPr>
            </a:lvl2pPr>
            <a:lvl3pPr>
              <a:buClr>
                <a:srgbClr val="DA567D"/>
              </a:buClr>
              <a:defRPr>
                <a:solidFill>
                  <a:schemeClr val="tx1"/>
                </a:solidFill>
                <a:latin typeface="Calibri" charset="0"/>
                <a:ea typeface="Calibri" charset="0"/>
                <a:cs typeface="Calibri" charset="0"/>
              </a:defRPr>
            </a:lvl3pPr>
            <a:lvl4pPr>
              <a:buClr>
                <a:srgbClr val="DA567D"/>
              </a:buClr>
              <a:defRPr>
                <a:solidFill>
                  <a:schemeClr val="tx1"/>
                </a:solidFill>
                <a:latin typeface="Calibri" charset="0"/>
                <a:ea typeface="Calibri" charset="0"/>
                <a:cs typeface="Calibri" charset="0"/>
              </a:defRPr>
            </a:lvl4pPr>
            <a:lvl5pPr>
              <a:buClr>
                <a:srgbClr val="DA567D"/>
              </a:buClr>
              <a:defRPr>
                <a:solidFill>
                  <a:schemeClr val="tx1"/>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01512F7-0039-F249-B0ED-B0A545D7C127}"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dirty="0"/>
          </a:p>
        </p:txBody>
      </p:sp>
      <p:sp>
        <p:nvSpPr>
          <p:cNvPr id="7" name="Title 1"/>
          <p:cNvSpPr>
            <a:spLocks noGrp="1"/>
          </p:cNvSpPr>
          <p:nvPr>
            <p:ph type="ctrTitle"/>
          </p:nvPr>
        </p:nvSpPr>
        <p:spPr>
          <a:xfrm>
            <a:off x="1383126" y="296961"/>
            <a:ext cx="7303675" cy="1102519"/>
          </a:xfrm>
        </p:spPr>
        <p:txBody>
          <a:bodyPr/>
          <a:lstStyle>
            <a:lvl1pPr algn="l">
              <a:defRPr>
                <a:solidFill>
                  <a:srgbClr val="FFFFFF"/>
                </a:solidFill>
                <a:latin typeface="Calibri" charset="0"/>
                <a:ea typeface="Calibri" charset="0"/>
                <a:cs typeface="Calibri" charset="0"/>
              </a:defRPr>
            </a:lvl1pPr>
          </a:lstStyle>
          <a:p>
            <a:r>
              <a:rPr lang="en-US" dirty="0"/>
              <a:t>Click to edit Master title style</a:t>
            </a:r>
          </a:p>
        </p:txBody>
      </p:sp>
    </p:spTree>
    <p:extLst>
      <p:ext uri="{BB962C8B-B14F-4D97-AF65-F5344CB8AC3E}">
        <p14:creationId xmlns:p14="http://schemas.microsoft.com/office/powerpoint/2010/main" val="1035739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0337"/>
            <a:ext cx="8229600" cy="1102519"/>
          </a:xfrm>
        </p:spPr>
        <p:txBody>
          <a:bodyPr/>
          <a:lstStyle>
            <a:lvl1pPr algn="ctr">
              <a:defRPr>
                <a:solidFill>
                  <a:schemeClr val="accent6"/>
                </a:solidFill>
              </a:defRPr>
            </a:lvl1pPr>
          </a:lstStyle>
          <a:p>
            <a:r>
              <a:rPr lang="en-US" dirty="0"/>
              <a:t>Click to edit Master title style</a:t>
            </a:r>
          </a:p>
        </p:txBody>
      </p:sp>
      <p:sp>
        <p:nvSpPr>
          <p:cNvPr id="3" name="Subtitle 2"/>
          <p:cNvSpPr>
            <a:spLocks noGrp="1"/>
          </p:cNvSpPr>
          <p:nvPr>
            <p:ph type="subTitle" idx="1"/>
          </p:nvPr>
        </p:nvSpPr>
        <p:spPr>
          <a:xfrm>
            <a:off x="1470259" y="1361438"/>
            <a:ext cx="6203482" cy="1314450"/>
          </a:xfrm>
        </p:spPr>
        <p:txBody>
          <a:bodyPr/>
          <a:lstStyle>
            <a:lvl1pPr marL="0" indent="0" algn="ctr">
              <a:buNone/>
              <a:defRPr>
                <a:solidFill>
                  <a:srgbClr val="DA567D"/>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01512F7-0039-F249-B0ED-B0A545D7C127}"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dirty="0"/>
          </a:p>
        </p:txBody>
      </p:sp>
    </p:spTree>
    <p:extLst>
      <p:ext uri="{BB962C8B-B14F-4D97-AF65-F5344CB8AC3E}">
        <p14:creationId xmlns:p14="http://schemas.microsoft.com/office/powerpoint/2010/main" val="1217094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200151"/>
            <a:ext cx="8229600" cy="3394472"/>
          </a:xfrm>
        </p:spPr>
        <p:txBody>
          <a:bodyPr/>
          <a:lstStyle>
            <a:lvl1pPr>
              <a:buClr>
                <a:srgbClr val="DA567D"/>
              </a:buClr>
              <a:defRPr>
                <a:solidFill>
                  <a:schemeClr val="tx1"/>
                </a:solidFill>
                <a:latin typeface="Calibri" charset="0"/>
                <a:ea typeface="Calibri" charset="0"/>
                <a:cs typeface="Calibri" charset="0"/>
              </a:defRPr>
            </a:lvl1pPr>
            <a:lvl2pPr>
              <a:buClr>
                <a:srgbClr val="DA567D"/>
              </a:buClr>
              <a:defRPr>
                <a:solidFill>
                  <a:schemeClr val="tx1"/>
                </a:solidFill>
                <a:latin typeface="Calibri" charset="0"/>
                <a:ea typeface="Calibri" charset="0"/>
                <a:cs typeface="Calibri" charset="0"/>
              </a:defRPr>
            </a:lvl2pPr>
            <a:lvl3pPr>
              <a:buClr>
                <a:srgbClr val="DA567D"/>
              </a:buClr>
              <a:defRPr>
                <a:solidFill>
                  <a:schemeClr val="tx1"/>
                </a:solidFill>
                <a:latin typeface="Calibri" charset="0"/>
                <a:ea typeface="Calibri" charset="0"/>
                <a:cs typeface="Calibri" charset="0"/>
              </a:defRPr>
            </a:lvl3pPr>
            <a:lvl4pPr>
              <a:buClr>
                <a:srgbClr val="DA567D"/>
              </a:buClr>
              <a:defRPr>
                <a:solidFill>
                  <a:schemeClr val="tx1"/>
                </a:solidFill>
                <a:latin typeface="Calibri" charset="0"/>
                <a:ea typeface="Calibri" charset="0"/>
                <a:cs typeface="Calibri" charset="0"/>
              </a:defRPr>
            </a:lvl4pPr>
            <a:lvl5pPr>
              <a:buClr>
                <a:srgbClr val="DA567D"/>
              </a:buClr>
              <a:defRPr>
                <a:solidFill>
                  <a:schemeClr val="tx1"/>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01512F7-0039-F249-B0ED-B0A545D7C127}"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dirty="0"/>
          </a:p>
        </p:txBody>
      </p:sp>
      <p:sp>
        <p:nvSpPr>
          <p:cNvPr id="7" name="Title 1"/>
          <p:cNvSpPr>
            <a:spLocks noGrp="1"/>
          </p:cNvSpPr>
          <p:nvPr>
            <p:ph type="ctrTitle"/>
          </p:nvPr>
        </p:nvSpPr>
        <p:spPr>
          <a:xfrm>
            <a:off x="457200" y="20337"/>
            <a:ext cx="8229601" cy="1102519"/>
          </a:xfrm>
        </p:spPr>
        <p:txBody>
          <a:bodyPr/>
          <a:lstStyle>
            <a:lvl1pPr algn="ctr">
              <a:defRPr>
                <a:solidFill>
                  <a:srgbClr val="F59616"/>
                </a:solidFill>
                <a:latin typeface="Calibri" charset="0"/>
                <a:ea typeface="Calibri" charset="0"/>
                <a:cs typeface="Calibri" charset="0"/>
              </a:defRPr>
            </a:lvl1pPr>
          </a:lstStyle>
          <a:p>
            <a:r>
              <a:rPr lang="en-US" dirty="0"/>
              <a:t>Click to edit Master title style</a:t>
            </a:r>
          </a:p>
        </p:txBody>
      </p:sp>
    </p:spTree>
    <p:extLst>
      <p:ext uri="{BB962C8B-B14F-4D97-AF65-F5344CB8AC3E}">
        <p14:creationId xmlns:p14="http://schemas.microsoft.com/office/powerpoint/2010/main" val="630075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0337"/>
            <a:ext cx="8229600" cy="1102519"/>
          </a:xfrm>
        </p:spPr>
        <p:txBody>
          <a:bodyPr/>
          <a:lstStyle>
            <a:lvl1pPr algn="ctr">
              <a:defRPr>
                <a:solidFill>
                  <a:srgbClr val="F59616"/>
                </a:solidFill>
              </a:defRPr>
            </a:lvl1pPr>
          </a:lstStyle>
          <a:p>
            <a:r>
              <a:rPr lang="en-US" dirty="0"/>
              <a:t>Click to edit Master title style</a:t>
            </a:r>
          </a:p>
        </p:txBody>
      </p:sp>
      <p:sp>
        <p:nvSpPr>
          <p:cNvPr id="3" name="Subtitle 2"/>
          <p:cNvSpPr>
            <a:spLocks noGrp="1"/>
          </p:cNvSpPr>
          <p:nvPr>
            <p:ph type="subTitle" idx="1"/>
          </p:nvPr>
        </p:nvSpPr>
        <p:spPr>
          <a:xfrm>
            <a:off x="1470259" y="1361438"/>
            <a:ext cx="6203482" cy="1314450"/>
          </a:xfrm>
        </p:spPr>
        <p:txBody>
          <a:bodyPr/>
          <a:lstStyle>
            <a:lvl1pPr marL="0" indent="0" algn="ctr">
              <a:buNone/>
              <a:defRPr>
                <a:solidFill>
                  <a:srgbClr val="DA567D"/>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01512F7-0039-F249-B0ED-B0A545D7C127}"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dirty="0"/>
          </a:p>
        </p:txBody>
      </p:sp>
    </p:spTree>
    <p:extLst>
      <p:ext uri="{BB962C8B-B14F-4D97-AF65-F5344CB8AC3E}">
        <p14:creationId xmlns:p14="http://schemas.microsoft.com/office/powerpoint/2010/main" val="67870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200151"/>
            <a:ext cx="8229600" cy="3394472"/>
          </a:xfrm>
        </p:spPr>
        <p:txBody>
          <a:bodyPr/>
          <a:lstStyle>
            <a:lvl1pPr>
              <a:buClr>
                <a:srgbClr val="DA567D"/>
              </a:buClr>
              <a:defRPr>
                <a:solidFill>
                  <a:schemeClr val="tx1"/>
                </a:solidFill>
                <a:latin typeface="Calibri" charset="0"/>
                <a:ea typeface="Calibri" charset="0"/>
                <a:cs typeface="Calibri" charset="0"/>
              </a:defRPr>
            </a:lvl1pPr>
            <a:lvl2pPr>
              <a:buClr>
                <a:srgbClr val="DA567D"/>
              </a:buClr>
              <a:defRPr>
                <a:solidFill>
                  <a:schemeClr val="tx1"/>
                </a:solidFill>
                <a:latin typeface="Calibri" charset="0"/>
                <a:ea typeface="Calibri" charset="0"/>
                <a:cs typeface="Calibri" charset="0"/>
              </a:defRPr>
            </a:lvl2pPr>
            <a:lvl3pPr>
              <a:buClr>
                <a:srgbClr val="DA567D"/>
              </a:buClr>
              <a:defRPr>
                <a:solidFill>
                  <a:schemeClr val="tx1"/>
                </a:solidFill>
                <a:latin typeface="Calibri" charset="0"/>
                <a:ea typeface="Calibri" charset="0"/>
                <a:cs typeface="Calibri" charset="0"/>
              </a:defRPr>
            </a:lvl3pPr>
            <a:lvl4pPr>
              <a:buClr>
                <a:srgbClr val="DA567D"/>
              </a:buClr>
              <a:defRPr>
                <a:solidFill>
                  <a:schemeClr val="tx1"/>
                </a:solidFill>
                <a:latin typeface="Calibri" charset="0"/>
                <a:ea typeface="Calibri" charset="0"/>
                <a:cs typeface="Calibri" charset="0"/>
              </a:defRPr>
            </a:lvl4pPr>
            <a:lvl5pPr>
              <a:buClr>
                <a:srgbClr val="DA567D"/>
              </a:buClr>
              <a:defRPr>
                <a:solidFill>
                  <a:schemeClr val="tx1"/>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01512F7-0039-F249-B0ED-B0A545D7C127}"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dirty="0"/>
          </a:p>
        </p:txBody>
      </p:sp>
      <p:sp>
        <p:nvSpPr>
          <p:cNvPr id="7" name="Title 1"/>
          <p:cNvSpPr>
            <a:spLocks noGrp="1"/>
          </p:cNvSpPr>
          <p:nvPr>
            <p:ph type="ctrTitle"/>
          </p:nvPr>
        </p:nvSpPr>
        <p:spPr>
          <a:xfrm>
            <a:off x="457200" y="20337"/>
            <a:ext cx="8229601" cy="1102519"/>
          </a:xfrm>
        </p:spPr>
        <p:txBody>
          <a:bodyPr/>
          <a:lstStyle>
            <a:lvl1pPr algn="ctr">
              <a:defRPr>
                <a:solidFill>
                  <a:srgbClr val="F59616"/>
                </a:solidFill>
                <a:latin typeface="Calibri" charset="0"/>
                <a:ea typeface="Calibri" charset="0"/>
                <a:cs typeface="Calibri" charset="0"/>
              </a:defRPr>
            </a:lvl1pPr>
          </a:lstStyle>
          <a:p>
            <a:r>
              <a:rPr lang="en-US" dirty="0"/>
              <a:t>Click to edit Master title style</a:t>
            </a:r>
          </a:p>
        </p:txBody>
      </p:sp>
    </p:spTree>
    <p:extLst>
      <p:ext uri="{BB962C8B-B14F-4D97-AF65-F5344CB8AC3E}">
        <p14:creationId xmlns:p14="http://schemas.microsoft.com/office/powerpoint/2010/main" val="2554816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0337"/>
            <a:ext cx="8229600" cy="1102519"/>
          </a:xfrm>
        </p:spPr>
        <p:txBody>
          <a:bodyPr/>
          <a:lstStyle>
            <a:lvl1pPr algn="ctr">
              <a:defRPr>
                <a:solidFill>
                  <a:srgbClr val="524F78"/>
                </a:solidFill>
              </a:defRPr>
            </a:lvl1pPr>
          </a:lstStyle>
          <a:p>
            <a:r>
              <a:rPr lang="en-US" dirty="0"/>
              <a:t>Click to edit Master title style</a:t>
            </a:r>
          </a:p>
        </p:txBody>
      </p:sp>
      <p:sp>
        <p:nvSpPr>
          <p:cNvPr id="3" name="Subtitle 2"/>
          <p:cNvSpPr>
            <a:spLocks noGrp="1"/>
          </p:cNvSpPr>
          <p:nvPr>
            <p:ph type="subTitle" idx="1"/>
          </p:nvPr>
        </p:nvSpPr>
        <p:spPr>
          <a:xfrm>
            <a:off x="1371600" y="1361438"/>
            <a:ext cx="6400800" cy="1314450"/>
          </a:xfrm>
        </p:spPr>
        <p:txBody>
          <a:bodyPr/>
          <a:lstStyle>
            <a:lvl1pPr marL="0" indent="0" algn="ctr">
              <a:buNone/>
              <a:defRPr>
                <a:solidFill>
                  <a:srgbClr val="60C6BB"/>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01512F7-0039-F249-B0ED-B0A545D7C127}"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a:p>
        </p:txBody>
      </p:sp>
    </p:spTree>
    <p:extLst>
      <p:ext uri="{BB962C8B-B14F-4D97-AF65-F5344CB8AC3E}">
        <p14:creationId xmlns:p14="http://schemas.microsoft.com/office/powerpoint/2010/main" val="3832931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60C6BB"/>
              </a:buClr>
              <a:defRPr>
                <a:solidFill>
                  <a:srgbClr val="524F78"/>
                </a:solidFill>
                <a:latin typeface="Calibri" charset="0"/>
                <a:ea typeface="Calibri" charset="0"/>
                <a:cs typeface="Calibri" charset="0"/>
              </a:defRPr>
            </a:lvl1pPr>
            <a:lvl2pPr>
              <a:buClr>
                <a:srgbClr val="60C6BB"/>
              </a:buClr>
              <a:defRPr>
                <a:solidFill>
                  <a:srgbClr val="524F78"/>
                </a:solidFill>
                <a:latin typeface="Calibri" charset="0"/>
                <a:ea typeface="Calibri" charset="0"/>
                <a:cs typeface="Calibri" charset="0"/>
              </a:defRPr>
            </a:lvl2pPr>
            <a:lvl3pPr>
              <a:buClr>
                <a:srgbClr val="60C6BB"/>
              </a:buClr>
              <a:defRPr>
                <a:solidFill>
                  <a:srgbClr val="524F78"/>
                </a:solidFill>
                <a:latin typeface="Calibri" charset="0"/>
                <a:ea typeface="Calibri" charset="0"/>
                <a:cs typeface="Calibri" charset="0"/>
              </a:defRPr>
            </a:lvl3pPr>
            <a:lvl4pPr>
              <a:buClr>
                <a:srgbClr val="60C6BB"/>
              </a:buClr>
              <a:defRPr>
                <a:solidFill>
                  <a:srgbClr val="524F78"/>
                </a:solidFill>
                <a:latin typeface="Calibri" charset="0"/>
                <a:ea typeface="Calibri" charset="0"/>
                <a:cs typeface="Calibri" charset="0"/>
              </a:defRPr>
            </a:lvl4pPr>
            <a:lvl5pPr>
              <a:buClr>
                <a:srgbClr val="60C6BB"/>
              </a:buClr>
              <a:defRPr>
                <a:solidFill>
                  <a:srgbClr val="524F78"/>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01512F7-0039-F249-B0ED-B0A545D7C127}"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a:p>
        </p:txBody>
      </p:sp>
      <p:sp>
        <p:nvSpPr>
          <p:cNvPr id="7" name="Title 1"/>
          <p:cNvSpPr>
            <a:spLocks noGrp="1"/>
          </p:cNvSpPr>
          <p:nvPr>
            <p:ph type="ctrTitle"/>
          </p:nvPr>
        </p:nvSpPr>
        <p:spPr>
          <a:xfrm>
            <a:off x="457201" y="20337"/>
            <a:ext cx="8229600" cy="1102519"/>
          </a:xfrm>
        </p:spPr>
        <p:txBody>
          <a:bodyPr/>
          <a:lstStyle>
            <a:lvl1pPr algn="ctr">
              <a:defRPr>
                <a:solidFill>
                  <a:srgbClr val="524F78"/>
                </a:solidFill>
                <a:latin typeface="Calibri" charset="0"/>
                <a:ea typeface="Calibri" charset="0"/>
                <a:cs typeface="Calibri" charset="0"/>
              </a:defRPr>
            </a:lvl1pPr>
          </a:lstStyle>
          <a:p>
            <a:r>
              <a:rPr lang="en-US" dirty="0"/>
              <a:t>Click to edit Master title style</a:t>
            </a:r>
          </a:p>
        </p:txBody>
      </p:sp>
    </p:spTree>
    <p:extLst>
      <p:ext uri="{BB962C8B-B14F-4D97-AF65-F5344CB8AC3E}">
        <p14:creationId xmlns:p14="http://schemas.microsoft.com/office/powerpoint/2010/main" val="3796108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ED9AF-C8FF-42C1-B263-69905ED6FB84}"/>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EA8D40-D1E8-429B-8852-CD008ACEF02B}"/>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D281CDE9-165E-497D-A126-4552270D93F2}"/>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42FCDD-E74A-4947-9986-6E0164C74535}"/>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A9D8B83F-0980-4EB9-BB64-89EA1B0B6DA3}"/>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9EA72-060B-4A05-8878-37B089E22677}"/>
              </a:ext>
            </a:extLst>
          </p:cNvPr>
          <p:cNvSpPr>
            <a:spLocks noGrp="1"/>
          </p:cNvSpPr>
          <p:nvPr>
            <p:ph type="dt" sz="half" idx="10"/>
          </p:nvPr>
        </p:nvSpPr>
        <p:spPr/>
        <p:txBody>
          <a:bodyPr/>
          <a:lstStyle/>
          <a:p>
            <a:fld id="{76C15993-FF69-401F-B843-82E3607B66ED}" type="datetimeFigureOut">
              <a:rPr lang="en-US" smtClean="0"/>
              <a:t>8/21/2020</a:t>
            </a:fld>
            <a:endParaRPr lang="en-US"/>
          </a:p>
        </p:txBody>
      </p:sp>
      <p:sp>
        <p:nvSpPr>
          <p:cNvPr id="8" name="Footer Placeholder 7">
            <a:extLst>
              <a:ext uri="{FF2B5EF4-FFF2-40B4-BE49-F238E27FC236}">
                <a16:creationId xmlns:a16="http://schemas.microsoft.com/office/drawing/2014/main" id="{627511F0-DC5F-412E-A532-F28EBCFAF0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958675-858E-485C-8166-9EA37698ADCC}"/>
              </a:ext>
            </a:extLst>
          </p:cNvPr>
          <p:cNvSpPr>
            <a:spLocks noGrp="1"/>
          </p:cNvSpPr>
          <p:nvPr>
            <p:ph type="sldNum" sz="quarter" idx="12"/>
          </p:nvPr>
        </p:nvSpPr>
        <p:spPr/>
        <p:txBody>
          <a:bodyPr/>
          <a:lstStyle/>
          <a:p>
            <a:fld id="{73567BA9-099D-413C-BBB8-4E2F2D879937}" type="slidenum">
              <a:rPr lang="en-US" smtClean="0"/>
              <a:t>‹#›</a:t>
            </a:fld>
            <a:endParaRPr lang="en-US"/>
          </a:p>
        </p:txBody>
      </p:sp>
    </p:spTree>
    <p:extLst>
      <p:ext uri="{BB962C8B-B14F-4D97-AF65-F5344CB8AC3E}">
        <p14:creationId xmlns:p14="http://schemas.microsoft.com/office/powerpoint/2010/main" val="4221540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0337"/>
            <a:ext cx="8229600" cy="1102519"/>
          </a:xfrm>
        </p:spPr>
        <p:txBody>
          <a:bodyPr/>
          <a:lstStyle>
            <a:lvl1pPr algn="ctr">
              <a:defRPr>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470259" y="1353754"/>
            <a:ext cx="6203482" cy="1314450"/>
          </a:xfrm>
        </p:spPr>
        <p:txBody>
          <a:bodyPr/>
          <a:lstStyle>
            <a:lvl1pPr marL="0" indent="0" algn="ctr">
              <a:buNone/>
              <a:defRPr>
                <a:solidFill>
                  <a:srgbClr val="F59616"/>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01512F7-0039-F249-B0ED-B0A545D7C127}"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59FF34-131F-4A16-8689-DF9DE75A9997}"/>
              </a:ext>
            </a:extLst>
          </p:cNvPr>
          <p:cNvSpPr>
            <a:spLocks noGrp="1"/>
          </p:cNvSpPr>
          <p:nvPr>
            <p:ph type="dt" sz="half" idx="10"/>
          </p:nvPr>
        </p:nvSpPr>
        <p:spPr/>
        <p:txBody>
          <a:bodyPr/>
          <a:lstStyle/>
          <a:p>
            <a:fld id="{76C15993-FF69-401F-B843-82E3607B66ED}" type="datetimeFigureOut">
              <a:rPr lang="en-US" smtClean="0"/>
              <a:t>8/21/2020</a:t>
            </a:fld>
            <a:endParaRPr lang="en-US"/>
          </a:p>
        </p:txBody>
      </p:sp>
      <p:sp>
        <p:nvSpPr>
          <p:cNvPr id="3" name="Footer Placeholder 2">
            <a:extLst>
              <a:ext uri="{FF2B5EF4-FFF2-40B4-BE49-F238E27FC236}">
                <a16:creationId xmlns:a16="http://schemas.microsoft.com/office/drawing/2014/main" id="{F953212E-29B0-4917-A08E-23CE84AD43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C42177-C8DE-41D6-BCA8-07A4E06065B5}"/>
              </a:ext>
            </a:extLst>
          </p:cNvPr>
          <p:cNvSpPr>
            <a:spLocks noGrp="1"/>
          </p:cNvSpPr>
          <p:nvPr>
            <p:ph type="sldNum" sz="quarter" idx="12"/>
          </p:nvPr>
        </p:nvSpPr>
        <p:spPr/>
        <p:txBody>
          <a:bodyPr/>
          <a:lstStyle/>
          <a:p>
            <a:fld id="{73567BA9-099D-413C-BBB8-4E2F2D879937}" type="slidenum">
              <a:rPr lang="en-US" smtClean="0"/>
              <a:t>‹#›</a:t>
            </a:fld>
            <a:endParaRPr lang="en-US"/>
          </a:p>
        </p:txBody>
      </p:sp>
    </p:spTree>
    <p:extLst>
      <p:ext uri="{BB962C8B-B14F-4D97-AF65-F5344CB8AC3E}">
        <p14:creationId xmlns:p14="http://schemas.microsoft.com/office/powerpoint/2010/main" val="2846448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1512F7-0039-F249-B0ED-B0A545D7C127}"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a:p>
        </p:txBody>
      </p:sp>
    </p:spTree>
    <p:extLst>
      <p:ext uri="{BB962C8B-B14F-4D97-AF65-F5344CB8AC3E}">
        <p14:creationId xmlns:p14="http://schemas.microsoft.com/office/powerpoint/2010/main" val="3420051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200151"/>
            <a:ext cx="8229600" cy="3394472"/>
          </a:xfrm>
        </p:spPr>
        <p:txBody>
          <a:bodyPr/>
          <a:lstStyle>
            <a:lvl1pPr>
              <a:buClr>
                <a:srgbClr val="DA567D"/>
              </a:buClr>
              <a:defRPr>
                <a:solidFill>
                  <a:schemeClr val="tx1"/>
                </a:solidFill>
                <a:latin typeface="Calibri" charset="0"/>
                <a:ea typeface="Calibri" charset="0"/>
                <a:cs typeface="Calibri" charset="0"/>
              </a:defRPr>
            </a:lvl1pPr>
            <a:lvl2pPr>
              <a:buClr>
                <a:srgbClr val="DA567D"/>
              </a:buClr>
              <a:defRPr>
                <a:solidFill>
                  <a:schemeClr val="tx1"/>
                </a:solidFill>
                <a:latin typeface="Calibri" charset="0"/>
                <a:ea typeface="Calibri" charset="0"/>
                <a:cs typeface="Calibri" charset="0"/>
              </a:defRPr>
            </a:lvl2pPr>
            <a:lvl3pPr>
              <a:buClr>
                <a:srgbClr val="DA567D"/>
              </a:buClr>
              <a:defRPr>
                <a:solidFill>
                  <a:schemeClr val="tx1"/>
                </a:solidFill>
                <a:latin typeface="Calibri" charset="0"/>
                <a:ea typeface="Calibri" charset="0"/>
                <a:cs typeface="Calibri" charset="0"/>
              </a:defRPr>
            </a:lvl3pPr>
            <a:lvl4pPr>
              <a:buClr>
                <a:srgbClr val="DA567D"/>
              </a:buClr>
              <a:defRPr>
                <a:solidFill>
                  <a:schemeClr val="tx1"/>
                </a:solidFill>
                <a:latin typeface="Calibri" charset="0"/>
                <a:ea typeface="Calibri" charset="0"/>
                <a:cs typeface="Calibri" charset="0"/>
              </a:defRPr>
            </a:lvl4pPr>
            <a:lvl5pPr>
              <a:buClr>
                <a:srgbClr val="DA567D"/>
              </a:buClr>
              <a:defRPr>
                <a:solidFill>
                  <a:schemeClr val="tx1"/>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01512F7-0039-F249-B0ED-B0A545D7C127}"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dirty="0"/>
          </a:p>
        </p:txBody>
      </p:sp>
      <p:sp>
        <p:nvSpPr>
          <p:cNvPr id="7" name="Title 1"/>
          <p:cNvSpPr>
            <a:spLocks noGrp="1"/>
          </p:cNvSpPr>
          <p:nvPr>
            <p:ph type="ctrTitle"/>
          </p:nvPr>
        </p:nvSpPr>
        <p:spPr>
          <a:xfrm>
            <a:off x="457200" y="20337"/>
            <a:ext cx="8229601" cy="1102519"/>
          </a:xfrm>
        </p:spPr>
        <p:txBody>
          <a:bodyPr/>
          <a:lstStyle>
            <a:lvl1pPr algn="ctr">
              <a:defRPr>
                <a:solidFill>
                  <a:srgbClr val="FFFFFF"/>
                </a:solidFill>
                <a:latin typeface="Calibri" charset="0"/>
                <a:ea typeface="Calibri" charset="0"/>
                <a:cs typeface="Calibri" charset="0"/>
              </a:defRPr>
            </a:lvl1pPr>
          </a:lstStyle>
          <a:p>
            <a:r>
              <a:rPr lang="en-US" dirty="0"/>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516530-368E-4A57-A788-DFFA46C257BD}"/>
              </a:ext>
            </a:extLst>
          </p:cNvPr>
          <p:cNvSpPr>
            <a:spLocks noGrp="1"/>
          </p:cNvSpPr>
          <p:nvPr>
            <p:ph type="dt" sz="half" idx="10"/>
          </p:nvPr>
        </p:nvSpPr>
        <p:spPr/>
        <p:txBody>
          <a:bodyPr/>
          <a:lstStyle/>
          <a:p>
            <a:fld id="{93EAD248-7820-4597-9059-13EC25093C3E}" type="datetimeFigureOut">
              <a:rPr lang="en-US" smtClean="0"/>
              <a:t>8/21/2020</a:t>
            </a:fld>
            <a:endParaRPr lang="en-US" dirty="0"/>
          </a:p>
        </p:txBody>
      </p:sp>
      <p:sp>
        <p:nvSpPr>
          <p:cNvPr id="3" name="Footer Placeholder 2">
            <a:extLst>
              <a:ext uri="{FF2B5EF4-FFF2-40B4-BE49-F238E27FC236}">
                <a16:creationId xmlns:a16="http://schemas.microsoft.com/office/drawing/2014/main" id="{E7A8E940-462D-4F6C-9F64-90F6297BFCB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E1E0848-6F5E-401A-8101-9DF2D5743E8E}"/>
              </a:ext>
            </a:extLst>
          </p:cNvPr>
          <p:cNvSpPr>
            <a:spLocks noGrp="1"/>
          </p:cNvSpPr>
          <p:nvPr>
            <p:ph type="sldNum" sz="quarter" idx="12"/>
          </p:nvPr>
        </p:nvSpPr>
        <p:spPr/>
        <p:txBody>
          <a:bodyPr/>
          <a:lstStyle/>
          <a:p>
            <a:fld id="{D0F9A52B-9609-4EE4-A4BD-EED9123692DE}" type="slidenum">
              <a:rPr lang="en-US" smtClean="0"/>
              <a:t>‹#›</a:t>
            </a:fld>
            <a:endParaRPr lang="en-US" dirty="0"/>
          </a:p>
        </p:txBody>
      </p:sp>
    </p:spTree>
    <p:extLst>
      <p:ext uri="{BB962C8B-B14F-4D97-AF65-F5344CB8AC3E}">
        <p14:creationId xmlns:p14="http://schemas.microsoft.com/office/powerpoint/2010/main" val="2953964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8F924-89EA-4BDB-976D-210D62BECC28}"/>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9209F1-C62B-471A-9549-9771720D5C06}"/>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EAECC6E-024F-433F-9662-4601B7C2BF69}"/>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9B97F0-C126-4737-BE2C-9BBA46E936B0}"/>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C4FFAAB-1948-4F44-89EB-E3836511C4DD}"/>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4C7DB7-4304-40E8-A142-2AB31D20B1BC}"/>
              </a:ext>
            </a:extLst>
          </p:cNvPr>
          <p:cNvSpPr>
            <a:spLocks noGrp="1"/>
          </p:cNvSpPr>
          <p:nvPr>
            <p:ph type="dt" sz="half" idx="10"/>
          </p:nvPr>
        </p:nvSpPr>
        <p:spPr/>
        <p:txBody>
          <a:bodyPr/>
          <a:lstStyle/>
          <a:p>
            <a:fld id="{93EAD248-7820-4597-9059-13EC25093C3E}" type="datetimeFigureOut">
              <a:rPr lang="en-US" smtClean="0"/>
              <a:t>8/21/2020</a:t>
            </a:fld>
            <a:endParaRPr lang="en-US" dirty="0"/>
          </a:p>
        </p:txBody>
      </p:sp>
      <p:sp>
        <p:nvSpPr>
          <p:cNvPr id="8" name="Footer Placeholder 7">
            <a:extLst>
              <a:ext uri="{FF2B5EF4-FFF2-40B4-BE49-F238E27FC236}">
                <a16:creationId xmlns:a16="http://schemas.microsoft.com/office/drawing/2014/main" id="{9D38E184-0566-462E-833D-BB0D75B5E6C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34CC254-F389-466F-81E0-D45105DE7CE8}"/>
              </a:ext>
            </a:extLst>
          </p:cNvPr>
          <p:cNvSpPr>
            <a:spLocks noGrp="1"/>
          </p:cNvSpPr>
          <p:nvPr>
            <p:ph type="sldNum" sz="quarter" idx="12"/>
          </p:nvPr>
        </p:nvSpPr>
        <p:spPr/>
        <p:txBody>
          <a:bodyPr/>
          <a:lstStyle/>
          <a:p>
            <a:fld id="{D0F9A52B-9609-4EE4-A4BD-EED9123692DE}" type="slidenum">
              <a:rPr lang="en-US" smtClean="0"/>
              <a:t>‹#›</a:t>
            </a:fld>
            <a:endParaRPr lang="en-US" dirty="0"/>
          </a:p>
        </p:txBody>
      </p:sp>
    </p:spTree>
    <p:extLst>
      <p:ext uri="{BB962C8B-B14F-4D97-AF65-F5344CB8AC3E}">
        <p14:creationId xmlns:p14="http://schemas.microsoft.com/office/powerpoint/2010/main" val="3948127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16E4E-0EF6-4BAA-8893-B3129E1EB70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3033651-2337-4466-8AC0-C93F21742701}"/>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ED2F8E-7FD7-4080-B60B-5DF28827060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6F2EDE0-E4AA-4460-AED6-B3E06668397A}"/>
              </a:ext>
            </a:extLst>
          </p:cNvPr>
          <p:cNvSpPr>
            <a:spLocks noGrp="1"/>
          </p:cNvSpPr>
          <p:nvPr>
            <p:ph type="dt" sz="half" idx="10"/>
          </p:nvPr>
        </p:nvSpPr>
        <p:spPr/>
        <p:txBody>
          <a:bodyPr/>
          <a:lstStyle/>
          <a:p>
            <a:fld id="{93EAD248-7820-4597-9059-13EC25093C3E}" type="datetimeFigureOut">
              <a:rPr lang="en-US" smtClean="0"/>
              <a:t>8/21/2020</a:t>
            </a:fld>
            <a:endParaRPr lang="en-US" dirty="0"/>
          </a:p>
        </p:txBody>
      </p:sp>
      <p:sp>
        <p:nvSpPr>
          <p:cNvPr id="6" name="Footer Placeholder 5">
            <a:extLst>
              <a:ext uri="{FF2B5EF4-FFF2-40B4-BE49-F238E27FC236}">
                <a16:creationId xmlns:a16="http://schemas.microsoft.com/office/drawing/2014/main" id="{3CAC44E3-9025-4473-B93D-B6146AE96BD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E038EE3-FD6F-4C3B-A2FB-F41259AF2043}"/>
              </a:ext>
            </a:extLst>
          </p:cNvPr>
          <p:cNvSpPr>
            <a:spLocks noGrp="1"/>
          </p:cNvSpPr>
          <p:nvPr>
            <p:ph type="sldNum" sz="quarter" idx="12"/>
          </p:nvPr>
        </p:nvSpPr>
        <p:spPr/>
        <p:txBody>
          <a:bodyPr/>
          <a:lstStyle/>
          <a:p>
            <a:fld id="{D0F9A52B-9609-4EE4-A4BD-EED9123692DE}" type="slidenum">
              <a:rPr lang="en-US" smtClean="0"/>
              <a:t>‹#›</a:t>
            </a:fld>
            <a:endParaRPr lang="en-US" dirty="0"/>
          </a:p>
        </p:txBody>
      </p:sp>
    </p:spTree>
    <p:extLst>
      <p:ext uri="{BB962C8B-B14F-4D97-AF65-F5344CB8AC3E}">
        <p14:creationId xmlns:p14="http://schemas.microsoft.com/office/powerpoint/2010/main" val="2546692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31CD0-07EA-4A1D-B02B-60F2FEC7469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F15B5CB-D960-4CDF-8668-0E9DD65F60F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5CB604CF-4948-4873-8B9B-7A4234BBB49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34E30F7-59ED-4C9B-8F8F-3066A3A6D564}"/>
              </a:ext>
            </a:extLst>
          </p:cNvPr>
          <p:cNvSpPr>
            <a:spLocks noGrp="1"/>
          </p:cNvSpPr>
          <p:nvPr>
            <p:ph type="dt" sz="half" idx="10"/>
          </p:nvPr>
        </p:nvSpPr>
        <p:spPr/>
        <p:txBody>
          <a:bodyPr/>
          <a:lstStyle/>
          <a:p>
            <a:fld id="{93EAD248-7820-4597-9059-13EC25093C3E}" type="datetimeFigureOut">
              <a:rPr lang="en-US" smtClean="0"/>
              <a:t>8/21/2020</a:t>
            </a:fld>
            <a:endParaRPr lang="en-US" dirty="0"/>
          </a:p>
        </p:txBody>
      </p:sp>
      <p:sp>
        <p:nvSpPr>
          <p:cNvPr id="6" name="Footer Placeholder 5">
            <a:extLst>
              <a:ext uri="{FF2B5EF4-FFF2-40B4-BE49-F238E27FC236}">
                <a16:creationId xmlns:a16="http://schemas.microsoft.com/office/drawing/2014/main" id="{2D09B921-073F-47A7-BAD4-E6DCEDA819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95E01F6-E75B-4F35-A42D-894B170931BC}"/>
              </a:ext>
            </a:extLst>
          </p:cNvPr>
          <p:cNvSpPr>
            <a:spLocks noGrp="1"/>
          </p:cNvSpPr>
          <p:nvPr>
            <p:ph type="sldNum" sz="quarter" idx="12"/>
          </p:nvPr>
        </p:nvSpPr>
        <p:spPr/>
        <p:txBody>
          <a:bodyPr/>
          <a:lstStyle/>
          <a:p>
            <a:fld id="{D0F9A52B-9609-4EE4-A4BD-EED9123692DE}" type="slidenum">
              <a:rPr lang="en-US" smtClean="0"/>
              <a:t>‹#›</a:t>
            </a:fld>
            <a:endParaRPr lang="en-US" dirty="0"/>
          </a:p>
        </p:txBody>
      </p:sp>
    </p:spTree>
    <p:extLst>
      <p:ext uri="{BB962C8B-B14F-4D97-AF65-F5344CB8AC3E}">
        <p14:creationId xmlns:p14="http://schemas.microsoft.com/office/powerpoint/2010/main" val="382952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6884-8C14-4784-8367-E038514FF9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73918C-8261-456E-B67F-E513DCB7B7A2}"/>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02E971-9E17-450E-A3D4-83549D7FFC54}"/>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4281D9-45D8-4506-9DAA-7564098C90F7}"/>
              </a:ext>
            </a:extLst>
          </p:cNvPr>
          <p:cNvSpPr>
            <a:spLocks noGrp="1"/>
          </p:cNvSpPr>
          <p:nvPr>
            <p:ph type="dt" sz="half" idx="10"/>
          </p:nvPr>
        </p:nvSpPr>
        <p:spPr/>
        <p:txBody>
          <a:bodyPr/>
          <a:lstStyle/>
          <a:p>
            <a:fld id="{93EAD248-7820-4597-9059-13EC25093C3E}" type="datetimeFigureOut">
              <a:rPr lang="en-US" smtClean="0"/>
              <a:t>8/21/2020</a:t>
            </a:fld>
            <a:endParaRPr lang="en-US" dirty="0"/>
          </a:p>
        </p:txBody>
      </p:sp>
      <p:sp>
        <p:nvSpPr>
          <p:cNvPr id="6" name="Footer Placeholder 5">
            <a:extLst>
              <a:ext uri="{FF2B5EF4-FFF2-40B4-BE49-F238E27FC236}">
                <a16:creationId xmlns:a16="http://schemas.microsoft.com/office/drawing/2014/main" id="{40938933-8733-4859-8A9B-6B4B5E92C71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E568EE6-10C2-4A22-BB8D-5EA0A446E9B5}"/>
              </a:ext>
            </a:extLst>
          </p:cNvPr>
          <p:cNvSpPr>
            <a:spLocks noGrp="1"/>
          </p:cNvSpPr>
          <p:nvPr>
            <p:ph type="sldNum" sz="quarter" idx="12"/>
          </p:nvPr>
        </p:nvSpPr>
        <p:spPr/>
        <p:txBody>
          <a:bodyPr/>
          <a:lstStyle/>
          <a:p>
            <a:fld id="{D0F9A52B-9609-4EE4-A4BD-EED9123692DE}" type="slidenum">
              <a:rPr lang="en-US" smtClean="0"/>
              <a:t>‹#›</a:t>
            </a:fld>
            <a:endParaRPr lang="en-US" dirty="0"/>
          </a:p>
        </p:txBody>
      </p:sp>
    </p:spTree>
    <p:extLst>
      <p:ext uri="{BB962C8B-B14F-4D97-AF65-F5344CB8AC3E}">
        <p14:creationId xmlns:p14="http://schemas.microsoft.com/office/powerpoint/2010/main" val="202338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68918" y="20337"/>
            <a:ext cx="7117882" cy="1102519"/>
          </a:xfrm>
        </p:spPr>
        <p:txBody>
          <a:bodyPr/>
          <a:lstStyle>
            <a:lvl1pPr algn="ctr">
              <a:defRPr>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568918" y="1361438"/>
            <a:ext cx="6203482" cy="1314450"/>
          </a:xfrm>
        </p:spPr>
        <p:txBody>
          <a:bodyPr/>
          <a:lstStyle>
            <a:lvl1pPr marL="0" indent="0" algn="ctr">
              <a:buNone/>
              <a:defRPr>
                <a:solidFill>
                  <a:srgbClr val="F59616"/>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01512F7-0039-F249-B0ED-B0A545D7C127}"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dirty="0"/>
          </a:p>
        </p:txBody>
      </p:sp>
    </p:spTree>
    <p:extLst>
      <p:ext uri="{BB962C8B-B14F-4D97-AF65-F5344CB8AC3E}">
        <p14:creationId xmlns:p14="http://schemas.microsoft.com/office/powerpoint/2010/main" val="7058202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4.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6.jp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7.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7.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01512F7-0039-F249-B0ED-B0A545D7C127}" type="datetimeFigureOut">
              <a:rPr lang="en-US" smtClean="0"/>
              <a:t>8/21/2020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BC22BBC-CD36-E94C-B78A-FF1602AA487C}" type="slidenum">
              <a:rPr lang="en-US" smtClean="0"/>
              <a:t>‹#›</a:t>
            </a:fld>
            <a:endParaRPr lang="en-US" dirty="0"/>
          </a:p>
        </p:txBody>
      </p:sp>
      <p:pic>
        <p:nvPicPr>
          <p:cNvPr id="7" name="Picture 6"/>
          <p:cNvPicPr>
            <a:picLocks noChangeAspect="1"/>
          </p:cNvPicPr>
          <p:nvPr userDrawn="1"/>
        </p:nvPicPr>
        <p:blipFill>
          <a:blip r:embed="rId3"/>
          <a:srcRect/>
          <a:stretch/>
        </p:blipFill>
        <p:spPr>
          <a:xfrm>
            <a:off x="0" y="0"/>
            <a:ext cx="9144000" cy="5143500"/>
          </a:xfrm>
          <a:prstGeom prst="rect">
            <a:avLst/>
          </a:prstGeom>
        </p:spPr>
      </p:pic>
    </p:spTree>
    <p:extLst>
      <p:ext uri="{BB962C8B-B14F-4D97-AF65-F5344CB8AC3E}">
        <p14:creationId xmlns:p14="http://schemas.microsoft.com/office/powerpoint/2010/main" val="2760044096"/>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01512F7-0039-F249-B0ED-B0A545D7C127}" type="datetimeFigureOut">
              <a:rPr lang="en-US" smtClean="0"/>
              <a:t>8/21/2020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BC22BBC-CD36-E94C-B78A-FF1602AA487C}" type="slidenum">
              <a:rPr lang="en-US" smtClean="0"/>
              <a:t>‹#›</a:t>
            </a:fld>
            <a:endParaRPr lang="en-US" dirty="0"/>
          </a:p>
        </p:txBody>
      </p:sp>
      <p:pic>
        <p:nvPicPr>
          <p:cNvPr id="7" name="Picture 6"/>
          <p:cNvPicPr>
            <a:picLocks noChangeAspect="1"/>
          </p:cNvPicPr>
          <p:nvPr userDrawn="1"/>
        </p:nvPicPr>
        <p:blipFill>
          <a:blip r:embed="rId9"/>
          <a:srcRect/>
          <a:stretch/>
        </p:blipFill>
        <p:spPr>
          <a:xfrm>
            <a:off x="0" y="0"/>
            <a:ext cx="9144000" cy="5143500"/>
          </a:xfrm>
          <a:prstGeom prst="rect">
            <a:avLst/>
          </a:prstGeom>
        </p:spPr>
      </p:pic>
    </p:spTree>
    <p:extLst>
      <p:ext uri="{BB962C8B-B14F-4D97-AF65-F5344CB8AC3E}">
        <p14:creationId xmlns:p14="http://schemas.microsoft.com/office/powerpoint/2010/main" val="2006584529"/>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75" r:id="rId3"/>
    <p:sldLayoutId id="2147483676" r:id="rId4"/>
    <p:sldLayoutId id="2147483677" r:id="rId5"/>
    <p:sldLayoutId id="2147483678" r:id="rId6"/>
    <p:sldLayoutId id="2147483679"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01512F7-0039-F249-B0ED-B0A545D7C127}" type="datetimeFigureOut">
              <a:rPr lang="en-US" smtClean="0"/>
              <a:t>8/21/2020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BC22BBC-CD36-E94C-B78A-FF1602AA487C}" type="slidenum">
              <a:rPr lang="en-US" smtClean="0"/>
              <a:t>‹#›</a:t>
            </a:fld>
            <a:endParaRPr lang="en-US" dirty="0"/>
          </a:p>
        </p:txBody>
      </p:sp>
      <p:pic>
        <p:nvPicPr>
          <p:cNvPr id="7" name="Picture 6"/>
          <p:cNvPicPr>
            <a:picLocks noChangeAspect="1"/>
          </p:cNvPicPr>
          <p:nvPr userDrawn="1"/>
        </p:nvPicPr>
        <p:blipFill>
          <a:blip r:embed="rId4"/>
          <a:srcRect/>
          <a:stretch/>
        </p:blipFill>
        <p:spPr>
          <a:xfrm>
            <a:off x="0" y="0"/>
            <a:ext cx="9144000" cy="5143500"/>
          </a:xfrm>
          <a:prstGeom prst="rect">
            <a:avLst/>
          </a:prstGeom>
        </p:spPr>
      </p:pic>
    </p:spTree>
    <p:extLst>
      <p:ext uri="{BB962C8B-B14F-4D97-AF65-F5344CB8AC3E}">
        <p14:creationId xmlns:p14="http://schemas.microsoft.com/office/powerpoint/2010/main" val="190162698"/>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01512F7-0039-F249-B0ED-B0A545D7C127}" type="datetimeFigureOut">
              <a:rPr lang="en-US" smtClean="0"/>
              <a:t>8/21/2020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BC22BBC-CD36-E94C-B78A-FF1602AA487C}" type="slidenum">
              <a:rPr lang="en-US" smtClean="0"/>
              <a:t>‹#›</a:t>
            </a:fld>
            <a:endParaRPr lang="en-US" dirty="0"/>
          </a:p>
        </p:txBody>
      </p:sp>
      <p:pic>
        <p:nvPicPr>
          <p:cNvPr id="7" name="Picture 6"/>
          <p:cNvPicPr>
            <a:picLocks noChangeAspect="1"/>
          </p:cNvPicPr>
          <p:nvPr userDrawn="1"/>
        </p:nvPicPr>
        <p:blipFill>
          <a:blip r:embed="rId4"/>
          <a:srcRect/>
          <a:stretch/>
        </p:blipFill>
        <p:spPr>
          <a:xfrm>
            <a:off x="0" y="0"/>
            <a:ext cx="9144000" cy="5143500"/>
          </a:xfrm>
          <a:prstGeom prst="rect">
            <a:avLst/>
          </a:prstGeom>
        </p:spPr>
      </p:pic>
    </p:spTree>
    <p:extLst>
      <p:ext uri="{BB962C8B-B14F-4D97-AF65-F5344CB8AC3E}">
        <p14:creationId xmlns:p14="http://schemas.microsoft.com/office/powerpoint/2010/main" val="2426899891"/>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01512F7-0039-F249-B0ED-B0A545D7C127}" type="datetimeFigureOut">
              <a:rPr lang="en-US" smtClean="0"/>
              <a:t>8/21/2020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BC22BBC-CD36-E94C-B78A-FF1602AA487C}" type="slidenum">
              <a:rPr lang="en-US" smtClean="0"/>
              <a:t>‹#›</a:t>
            </a:fld>
            <a:endParaRPr lang="en-US" dirty="0"/>
          </a:p>
        </p:txBody>
      </p:sp>
      <p:pic>
        <p:nvPicPr>
          <p:cNvPr id="7" name="Picture 6"/>
          <p:cNvPicPr>
            <a:picLocks noChangeAspect="1"/>
          </p:cNvPicPr>
          <p:nvPr userDrawn="1"/>
        </p:nvPicPr>
        <p:blipFill>
          <a:blip r:embed="rId4"/>
          <a:srcRect/>
          <a:stretch/>
        </p:blipFill>
        <p:spPr>
          <a:xfrm>
            <a:off x="0" y="0"/>
            <a:ext cx="9144000" cy="5143500"/>
          </a:xfrm>
          <a:prstGeom prst="rect">
            <a:avLst/>
          </a:prstGeom>
        </p:spPr>
      </p:pic>
    </p:spTree>
    <p:extLst>
      <p:ext uri="{BB962C8B-B14F-4D97-AF65-F5344CB8AC3E}">
        <p14:creationId xmlns:p14="http://schemas.microsoft.com/office/powerpoint/2010/main" val="712695936"/>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01512F7-0039-F249-B0ED-B0A545D7C127}" type="datetimeFigureOut">
              <a:rPr lang="en-US" smtClean="0"/>
              <a:t>8/21/2020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BC22BBC-CD36-E94C-B78A-FF1602AA487C}" type="slidenum">
              <a:rPr lang="en-US" smtClean="0"/>
              <a:t>‹#›</a:t>
            </a:fld>
            <a:endParaRPr lang="en-US" dirty="0"/>
          </a:p>
        </p:txBody>
      </p:sp>
      <p:pic>
        <p:nvPicPr>
          <p:cNvPr id="7" name="Picture 6"/>
          <p:cNvPicPr>
            <a:picLocks noChangeAspect="1"/>
          </p:cNvPicPr>
          <p:nvPr userDrawn="1"/>
        </p:nvPicPr>
        <p:blipFill>
          <a:blip r:embed="rId4"/>
          <a:srcRect/>
          <a:stretch/>
        </p:blipFill>
        <p:spPr>
          <a:xfrm>
            <a:off x="0" y="0"/>
            <a:ext cx="9144000" cy="5143500"/>
          </a:xfrm>
          <a:prstGeom prst="rect">
            <a:avLst/>
          </a:prstGeom>
        </p:spPr>
      </p:pic>
    </p:spTree>
    <p:extLst>
      <p:ext uri="{BB962C8B-B14F-4D97-AF65-F5344CB8AC3E}">
        <p14:creationId xmlns:p14="http://schemas.microsoft.com/office/powerpoint/2010/main" val="2198620428"/>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01512F7-0039-F249-B0ED-B0A545D7C127}" type="datetimeFigureOut">
              <a:rPr lang="en-US" smtClean="0"/>
              <a:t>8/21/2020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BC22BBC-CD36-E94C-B78A-FF1602AA487C}" type="slidenum">
              <a:rPr lang="en-US" smtClean="0"/>
              <a:t>‹#›</a:t>
            </a:fld>
            <a:endParaRPr lang="en-US"/>
          </a:p>
        </p:txBody>
      </p:sp>
      <p:pic>
        <p:nvPicPr>
          <p:cNvPr id="7" name="Picture 6"/>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4900080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notesSlide" Target="../notesSlides/notesSlide7.xml"/><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slideLayout" Target="../slideLayouts/slideLayout20.xml"/><Relationship Id="rId16" Type="http://schemas.openxmlformats.org/officeDocument/2006/relationships/image" Target="../media/image27.png"/><Relationship Id="rId1" Type="http://schemas.openxmlformats.org/officeDocument/2006/relationships/tags" Target="../tags/tag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3.xml"/><Relationship Id="rId5" Type="http://schemas.openxmlformats.org/officeDocument/2006/relationships/image" Target="../media/image42.pn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5.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4" name="Picture 3"/>
          <p:cNvPicPr>
            <a:picLocks noChangeAspect="1"/>
          </p:cNvPicPr>
          <p:nvPr/>
        </p:nvPicPr>
        <p:blipFill>
          <a:blip r:embed="rId2"/>
          <a:srcRect/>
          <a:stretch/>
        </p:blipFill>
        <p:spPr>
          <a:xfrm>
            <a:off x="0" y="0"/>
            <a:ext cx="9144000" cy="5143500"/>
          </a:xfrm>
          <a:prstGeom prst="rect">
            <a:avLst/>
          </a:prstGeom>
        </p:spPr>
      </p:pic>
    </p:spTree>
    <p:extLst>
      <p:ext uri="{BB962C8B-B14F-4D97-AF65-F5344CB8AC3E}">
        <p14:creationId xmlns:p14="http://schemas.microsoft.com/office/powerpoint/2010/main" val="1090708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1DBBE2-7EF0-4CDD-9850-CDD1E9FACEC6}"/>
              </a:ext>
            </a:extLst>
          </p:cNvPr>
          <p:cNvSpPr>
            <a:spLocks noGrp="1"/>
          </p:cNvSpPr>
          <p:nvPr>
            <p:ph idx="1"/>
          </p:nvPr>
        </p:nvSpPr>
        <p:spPr>
          <a:xfrm>
            <a:off x="397727" y="2500313"/>
            <a:ext cx="8229600" cy="3394472"/>
          </a:xfrm>
        </p:spPr>
        <p:txBody>
          <a:bodyPr/>
          <a:lstStyle/>
          <a:p>
            <a:pPr marL="731520" lvl="1" indent="-457200">
              <a:lnSpc>
                <a:spcPct val="90000"/>
              </a:lnSpc>
              <a:spcBef>
                <a:spcPts val="0"/>
              </a:spcBef>
              <a:spcAft>
                <a:spcPts val="600"/>
              </a:spcAft>
              <a:buClr>
                <a:srgbClr val="F4700E"/>
              </a:buClr>
              <a:buFont typeface="+mj-lt"/>
              <a:buAutoNum type="alphaUcPeriod"/>
            </a:pPr>
            <a:r>
              <a:rPr lang="en-US" sz="2400" dirty="0">
                <a:solidFill>
                  <a:srgbClr val="000000"/>
                </a:solidFill>
                <a:latin typeface="Calibri" panose="020F0502020204030204" pitchFamily="34" charset="0"/>
              </a:rPr>
              <a:t>Delayed IrAE dermatitis</a:t>
            </a:r>
          </a:p>
          <a:p>
            <a:pPr marL="731520" lvl="1" indent="-457200">
              <a:lnSpc>
                <a:spcPct val="90000"/>
              </a:lnSpc>
              <a:spcBef>
                <a:spcPts val="0"/>
              </a:spcBef>
              <a:spcAft>
                <a:spcPts val="600"/>
              </a:spcAft>
              <a:buClr>
                <a:srgbClr val="F4700E"/>
              </a:buClr>
              <a:buFont typeface="+mj-lt"/>
              <a:buAutoNum type="alphaUcPeriod"/>
            </a:pPr>
            <a:r>
              <a:rPr lang="en-US" sz="2400" dirty="0">
                <a:solidFill>
                  <a:srgbClr val="000000"/>
                </a:solidFill>
                <a:latin typeface="Calibri" panose="020F0502020204030204" pitchFamily="34" charset="0"/>
              </a:rPr>
              <a:t>Radiation dermatitis</a:t>
            </a:r>
          </a:p>
          <a:p>
            <a:pPr marL="731520" lvl="1" indent="-457200">
              <a:lnSpc>
                <a:spcPct val="90000"/>
              </a:lnSpc>
              <a:spcBef>
                <a:spcPts val="0"/>
              </a:spcBef>
              <a:spcAft>
                <a:spcPts val="600"/>
              </a:spcAft>
              <a:buClr>
                <a:srgbClr val="F4700E"/>
              </a:buClr>
              <a:buFont typeface="+mj-lt"/>
              <a:buAutoNum type="alphaUcPeriod"/>
            </a:pPr>
            <a:r>
              <a:rPr lang="en-US" sz="2400" dirty="0">
                <a:solidFill>
                  <a:srgbClr val="000000"/>
                </a:solidFill>
                <a:latin typeface="Calibri" panose="020F0502020204030204" pitchFamily="34" charset="0"/>
              </a:rPr>
              <a:t>Bug bites</a:t>
            </a:r>
          </a:p>
          <a:p>
            <a:pPr marL="731520" lvl="1" indent="-457200">
              <a:lnSpc>
                <a:spcPct val="90000"/>
              </a:lnSpc>
              <a:spcBef>
                <a:spcPts val="0"/>
              </a:spcBef>
              <a:spcAft>
                <a:spcPts val="600"/>
              </a:spcAft>
              <a:buClr>
                <a:srgbClr val="F4700E"/>
              </a:buClr>
              <a:buFont typeface="+mj-lt"/>
              <a:buAutoNum type="alphaUcPeriod"/>
            </a:pPr>
            <a:r>
              <a:rPr lang="en-US" sz="2400" dirty="0">
                <a:solidFill>
                  <a:srgbClr val="000000"/>
                </a:solidFill>
                <a:latin typeface="Calibri" panose="020F0502020204030204" pitchFamily="34" charset="0"/>
              </a:rPr>
              <a:t>Sunburn</a:t>
            </a:r>
          </a:p>
        </p:txBody>
      </p:sp>
      <p:sp>
        <p:nvSpPr>
          <p:cNvPr id="3" name="Title 2">
            <a:extLst>
              <a:ext uri="{FF2B5EF4-FFF2-40B4-BE49-F238E27FC236}">
                <a16:creationId xmlns:a16="http://schemas.microsoft.com/office/drawing/2014/main" id="{91903EAB-C851-4580-99BB-9859B9C1DF64}"/>
              </a:ext>
            </a:extLst>
          </p:cNvPr>
          <p:cNvSpPr>
            <a:spLocks noGrp="1"/>
          </p:cNvSpPr>
          <p:nvPr>
            <p:ph type="ctrTitle"/>
          </p:nvPr>
        </p:nvSpPr>
        <p:spPr/>
        <p:txBody>
          <a:bodyPr>
            <a:noAutofit/>
          </a:bodyPr>
          <a:lstStyle/>
          <a:p>
            <a:pPr>
              <a:lnSpc>
                <a:spcPct val="90000"/>
              </a:lnSpc>
              <a:spcBef>
                <a:spcPts val="0"/>
              </a:spcBef>
              <a:spcAft>
                <a:spcPts val="600"/>
              </a:spcAft>
            </a:pPr>
            <a:r>
              <a:rPr lang="en-US" sz="2000" b="1" dirty="0">
                <a:solidFill>
                  <a:schemeClr val="bg1"/>
                </a:solidFill>
                <a:latin typeface="Calibri" panose="020F0502020204030204" pitchFamily="34" charset="0"/>
              </a:rPr>
              <a:t>MJ is a 75 </a:t>
            </a:r>
            <a:r>
              <a:rPr lang="en-US" sz="2000" b="1" dirty="0" err="1">
                <a:solidFill>
                  <a:schemeClr val="bg1"/>
                </a:solidFill>
                <a:latin typeface="Calibri" panose="020F0502020204030204" pitchFamily="34" charset="0"/>
              </a:rPr>
              <a:t>yo</a:t>
            </a:r>
            <a:r>
              <a:rPr lang="en-US" sz="2000" b="1" dirty="0">
                <a:solidFill>
                  <a:schemeClr val="bg1"/>
                </a:solidFill>
                <a:latin typeface="Calibri" panose="020F0502020204030204" pitchFamily="34" charset="0"/>
              </a:rPr>
              <a:t> female who had one dose of pembrolizumab after being misdiagnosed with stage IV lung cancer. After the cancer was downgraded to stage IIB, she switched to chemoradiation. Three weeks into therapy, she developed a bilateral, pruritic rash on arms, chest, and legs. </a:t>
            </a:r>
          </a:p>
        </p:txBody>
      </p:sp>
      <p:sp>
        <p:nvSpPr>
          <p:cNvPr id="4" name="Rectangle 3">
            <a:extLst>
              <a:ext uri="{FF2B5EF4-FFF2-40B4-BE49-F238E27FC236}">
                <a16:creationId xmlns:a16="http://schemas.microsoft.com/office/drawing/2014/main" id="{756963B6-9706-4573-9298-E2022BA42D80}"/>
              </a:ext>
            </a:extLst>
          </p:cNvPr>
          <p:cNvSpPr/>
          <p:nvPr/>
        </p:nvSpPr>
        <p:spPr>
          <a:xfrm>
            <a:off x="706243" y="1773763"/>
            <a:ext cx="8103220" cy="646331"/>
          </a:xfrm>
          <a:prstGeom prst="rect">
            <a:avLst/>
          </a:prstGeom>
        </p:spPr>
        <p:txBody>
          <a:bodyPr wrap="square">
            <a:spAutoFit/>
          </a:bodyPr>
          <a:lstStyle/>
          <a:p>
            <a:r>
              <a:rPr lang="en-US" b="1" dirty="0">
                <a:latin typeface="Calibri" panose="020F0502020204030204" pitchFamily="34" charset="0"/>
              </a:rPr>
              <a:t>Knowing that MJ received ICI therapy, your differentials for the rash should include which of the following? </a:t>
            </a:r>
            <a:endParaRPr lang="en-US" dirty="0"/>
          </a:p>
        </p:txBody>
      </p:sp>
    </p:spTree>
    <p:extLst>
      <p:ext uri="{BB962C8B-B14F-4D97-AF65-F5344CB8AC3E}">
        <p14:creationId xmlns:p14="http://schemas.microsoft.com/office/powerpoint/2010/main" val="720455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5883" y="2478011"/>
            <a:ext cx="8229600" cy="3394472"/>
          </a:xfrm>
        </p:spPr>
        <p:txBody>
          <a:bodyPr>
            <a:normAutofit/>
          </a:bodyPr>
          <a:lstStyle/>
          <a:p>
            <a:pPr marL="457200" indent="-457200">
              <a:lnSpc>
                <a:spcPct val="90000"/>
              </a:lnSpc>
              <a:spcBef>
                <a:spcPts val="0"/>
              </a:spcBef>
              <a:spcAft>
                <a:spcPts val="600"/>
              </a:spcAft>
              <a:buAutoNum type="alphaUcPeriod"/>
            </a:pPr>
            <a:r>
              <a:rPr lang="en-US" sz="2800" dirty="0"/>
              <a:t>He will need to start a steroid with a slow taper</a:t>
            </a:r>
          </a:p>
          <a:p>
            <a:pPr marL="457200" indent="-457200">
              <a:lnSpc>
                <a:spcPct val="90000"/>
              </a:lnSpc>
              <a:spcBef>
                <a:spcPts val="0"/>
              </a:spcBef>
              <a:spcAft>
                <a:spcPts val="600"/>
              </a:spcAft>
              <a:buFont typeface="Arial"/>
              <a:buAutoNum type="alphaUcPeriod"/>
            </a:pPr>
            <a:r>
              <a:rPr lang="en-US" sz="2800" dirty="0"/>
              <a:t>He will require lifelong hormone replacement therapy (i.e., levothyroxine)</a:t>
            </a:r>
          </a:p>
          <a:p>
            <a:pPr marL="457200" indent="-457200">
              <a:lnSpc>
                <a:spcPct val="90000"/>
              </a:lnSpc>
              <a:spcBef>
                <a:spcPts val="0"/>
              </a:spcBef>
              <a:spcAft>
                <a:spcPts val="600"/>
              </a:spcAft>
              <a:buAutoNum type="alphaUcPeriod"/>
            </a:pPr>
            <a:r>
              <a:rPr lang="en-US" sz="2800" dirty="0"/>
              <a:t>He will not require any treatment</a:t>
            </a:r>
          </a:p>
          <a:p>
            <a:pPr marL="457200" indent="-457200">
              <a:lnSpc>
                <a:spcPct val="90000"/>
              </a:lnSpc>
              <a:spcBef>
                <a:spcPts val="0"/>
              </a:spcBef>
              <a:spcAft>
                <a:spcPts val="600"/>
              </a:spcAft>
              <a:buAutoNum type="alphaUcPeriod"/>
            </a:pPr>
            <a:r>
              <a:rPr lang="en-US" sz="2800" dirty="0"/>
              <a:t>He will no longer be able to receive immunotherapy</a:t>
            </a:r>
          </a:p>
        </p:txBody>
      </p:sp>
      <p:sp>
        <p:nvSpPr>
          <p:cNvPr id="3" name="Title 2"/>
          <p:cNvSpPr>
            <a:spLocks noGrp="1"/>
          </p:cNvSpPr>
          <p:nvPr>
            <p:ph type="ctrTitle"/>
          </p:nvPr>
        </p:nvSpPr>
        <p:spPr/>
        <p:txBody>
          <a:bodyPr anchor="ctr">
            <a:noAutofit/>
          </a:bodyPr>
          <a:lstStyle/>
          <a:p>
            <a:pPr>
              <a:lnSpc>
                <a:spcPct val="90000"/>
              </a:lnSpc>
            </a:pPr>
            <a:r>
              <a:rPr lang="en-US" sz="2400" b="1" dirty="0">
                <a:solidFill>
                  <a:schemeClr val="bg1"/>
                </a:solidFill>
                <a:latin typeface="Calibri" panose="020F0502020204030204" pitchFamily="34" charset="0"/>
              </a:rPr>
              <a:t>RW is a 53 </a:t>
            </a:r>
            <a:r>
              <a:rPr lang="en-US" sz="2400" b="1" dirty="0" err="1">
                <a:solidFill>
                  <a:schemeClr val="bg1"/>
                </a:solidFill>
                <a:latin typeface="Calibri" panose="020F0502020204030204" pitchFamily="34" charset="0"/>
              </a:rPr>
              <a:t>yo</a:t>
            </a:r>
            <a:r>
              <a:rPr lang="en-US" sz="2400" b="1" dirty="0">
                <a:solidFill>
                  <a:schemeClr val="bg1"/>
                </a:solidFill>
                <a:latin typeface="Calibri" panose="020F0502020204030204" pitchFamily="34" charset="0"/>
              </a:rPr>
              <a:t> male who is seen in clinic for cycle 5 of nivolumab. He complains that he has been extremely fatigued. Lab results show that his TSH levels are elevated and T4 levels are low. </a:t>
            </a:r>
          </a:p>
        </p:txBody>
      </p:sp>
      <p:sp>
        <p:nvSpPr>
          <p:cNvPr id="4" name="Rectangle 3">
            <a:extLst>
              <a:ext uri="{FF2B5EF4-FFF2-40B4-BE49-F238E27FC236}">
                <a16:creationId xmlns:a16="http://schemas.microsoft.com/office/drawing/2014/main" id="{7FC6A995-AC35-426D-99E3-C2743BA2800A}"/>
              </a:ext>
            </a:extLst>
          </p:cNvPr>
          <p:cNvSpPr/>
          <p:nvPr/>
        </p:nvSpPr>
        <p:spPr>
          <a:xfrm>
            <a:off x="754566" y="1877667"/>
            <a:ext cx="7932235" cy="400110"/>
          </a:xfrm>
          <a:prstGeom prst="rect">
            <a:avLst/>
          </a:prstGeom>
        </p:spPr>
        <p:txBody>
          <a:bodyPr wrap="square">
            <a:spAutoFit/>
          </a:bodyPr>
          <a:lstStyle/>
          <a:p>
            <a:r>
              <a:rPr lang="en-US" sz="2000" b="1" dirty="0">
                <a:latin typeface="Calibri" panose="020F0502020204030204" pitchFamily="34" charset="0"/>
              </a:rPr>
              <a:t>What do you want to educate RW about autoimmune hypothyroidism?</a:t>
            </a:r>
            <a:endParaRPr lang="en-US" sz="2000" dirty="0"/>
          </a:p>
        </p:txBody>
      </p:sp>
    </p:spTree>
    <p:extLst>
      <p:ext uri="{BB962C8B-B14F-4D97-AF65-F5344CB8AC3E}">
        <p14:creationId xmlns:p14="http://schemas.microsoft.com/office/powerpoint/2010/main" val="3403935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pic>
        <p:nvPicPr>
          <p:cNvPr id="4" name="Picture 3"/>
          <p:cNvPicPr>
            <a:picLocks noChangeAspect="1"/>
          </p:cNvPicPr>
          <p:nvPr/>
        </p:nvPicPr>
        <p:blipFill>
          <a:blip r:embed="rId3"/>
          <a:srcRect/>
          <a:stretch/>
        </p:blipFill>
        <p:spPr>
          <a:xfrm>
            <a:off x="0" y="0"/>
            <a:ext cx="9144000" cy="5143500"/>
          </a:xfrm>
          <a:prstGeom prst="rect">
            <a:avLst/>
          </a:prstGeom>
        </p:spPr>
      </p:pic>
    </p:spTree>
    <p:extLst>
      <p:ext uri="{BB962C8B-B14F-4D97-AF65-F5344CB8AC3E}">
        <p14:creationId xmlns:p14="http://schemas.microsoft.com/office/powerpoint/2010/main" val="1488686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p:nvPr/>
        </p:nvSpPr>
        <p:spPr>
          <a:xfrm>
            <a:off x="276136" y="2006869"/>
            <a:ext cx="1475196" cy="654025"/>
          </a:xfrm>
          <a:prstGeom prst="rect">
            <a:avLst/>
          </a:prstGeom>
        </p:spPr>
        <p:txBody>
          <a:bodyPr vert="horz" wrap="square" lIns="0" tIns="0" rIns="0" bIns="0" rtlCol="0">
            <a:spAutoFit/>
          </a:bodyPr>
          <a:lstStyle/>
          <a:p>
            <a:pPr marR="0" lvl="0" indent="-228600" algn="l" defTabSz="457200" rtl="0" eaLnBrk="1" fontAlgn="auto" latinLnBrk="0" hangingPunct="1">
              <a:lnSpc>
                <a:spcPts val="1650"/>
              </a:lnSpc>
              <a:spcBef>
                <a:spcPts val="0"/>
              </a:spcBef>
              <a:spcAft>
                <a:spcPts val="0"/>
              </a:spcAft>
              <a:buClrTx/>
              <a:buSzTx/>
              <a:buFontTx/>
              <a:buNone/>
              <a:tabLst/>
              <a:defRPr/>
            </a:pPr>
            <a:r>
              <a:rPr kumimoji="0" sz="1500" b="0" i="0" u="none" strike="noStrike" kern="1200" cap="none" spc="-8" normalizeH="0" baseline="0" noProof="0" dirty="0">
                <a:ln>
                  <a:noFill/>
                </a:ln>
                <a:effectLst/>
                <a:uLnTx/>
                <a:uFillTx/>
                <a:latin typeface="Calibri"/>
                <a:ea typeface="+mn-ea"/>
                <a:cs typeface="Arial"/>
              </a:rPr>
              <a:t>5.</a:t>
            </a:r>
            <a:r>
              <a:rPr kumimoji="0" sz="1500" b="0" i="0" u="none" strike="noStrike" kern="1200" cap="none" spc="-79" normalizeH="0" baseline="0" noProof="0" dirty="0">
                <a:ln>
                  <a:noFill/>
                </a:ln>
                <a:effectLst/>
                <a:uLnTx/>
                <a:uFillTx/>
                <a:latin typeface="Calibri"/>
                <a:ea typeface="+mn-ea"/>
                <a:cs typeface="Arial"/>
              </a:rPr>
              <a:t> </a:t>
            </a:r>
            <a:r>
              <a:rPr kumimoji="0" sz="1500" b="0" i="0" u="none" strike="noStrike" kern="1200" cap="none" spc="-4" normalizeH="0" baseline="0" noProof="0" dirty="0">
                <a:ln>
                  <a:noFill/>
                </a:ln>
                <a:effectLst/>
                <a:uLnTx/>
                <a:uFillTx/>
                <a:latin typeface="Calibri"/>
                <a:ea typeface="+mn-ea"/>
                <a:cs typeface="Arial"/>
              </a:rPr>
              <a:t>Cytotoxic  </a:t>
            </a:r>
            <a:r>
              <a:rPr kumimoji="0" sz="1500" b="0" i="0" u="none" strike="noStrike" kern="1200" cap="none" spc="0" normalizeH="0" baseline="0" noProof="0" dirty="0">
                <a:ln>
                  <a:noFill/>
                </a:ln>
                <a:effectLst/>
                <a:uLnTx/>
                <a:uFillTx/>
                <a:latin typeface="Calibri"/>
                <a:ea typeface="+mn-ea"/>
                <a:cs typeface="Arial"/>
              </a:rPr>
              <a:t>T</a:t>
            </a:r>
            <a:r>
              <a:rPr kumimoji="0" lang="en-US" sz="1500" b="0" i="0" u="none" strike="noStrike" kern="1200" cap="none" spc="-120" normalizeH="0" baseline="0" noProof="0" dirty="0">
                <a:ln>
                  <a:noFill/>
                </a:ln>
                <a:effectLst/>
                <a:uLnTx/>
                <a:uFillTx/>
                <a:latin typeface="Calibri"/>
                <a:ea typeface="+mn-ea"/>
                <a:cs typeface="Arial"/>
              </a:rPr>
              <a:t>-</a:t>
            </a:r>
            <a:r>
              <a:rPr kumimoji="0" sz="1500" b="0" i="0" u="none" strike="noStrike" kern="1200" cap="none" spc="-19" normalizeH="0" baseline="0" noProof="0" dirty="0">
                <a:ln>
                  <a:noFill/>
                </a:ln>
                <a:effectLst/>
                <a:uLnTx/>
                <a:uFillTx/>
                <a:latin typeface="Calibri"/>
                <a:ea typeface="+mn-ea"/>
                <a:cs typeface="Arial"/>
              </a:rPr>
              <a:t>cells</a:t>
            </a:r>
            <a:r>
              <a:rPr lang="en-US" sz="1500" spc="-19" dirty="0">
                <a:latin typeface="Calibri"/>
                <a:cs typeface="Arial"/>
              </a:rPr>
              <a:t> </a:t>
            </a:r>
            <a:r>
              <a:rPr kumimoji="0" sz="1500" b="0" i="0" u="none" strike="noStrike" kern="1200" cap="none" spc="-8" normalizeH="0" baseline="0" noProof="0" dirty="0">
                <a:ln>
                  <a:noFill/>
                </a:ln>
                <a:effectLst/>
                <a:uLnTx/>
                <a:uFillTx/>
                <a:latin typeface="Calibri"/>
                <a:ea typeface="+mn-ea"/>
                <a:cs typeface="Arial"/>
              </a:rPr>
              <a:t>recognize</a:t>
            </a:r>
            <a:r>
              <a:rPr kumimoji="0" lang="en-US" sz="1500" b="0" i="0" u="none" strike="noStrike" kern="1200" cap="none" spc="-8" normalizeH="0" baseline="0" noProof="0" dirty="0">
                <a:ln>
                  <a:noFill/>
                </a:ln>
                <a:effectLst/>
                <a:uLnTx/>
                <a:uFillTx/>
                <a:latin typeface="Calibri"/>
                <a:ea typeface="+mn-ea"/>
                <a:cs typeface="Arial"/>
              </a:rPr>
              <a:t> </a:t>
            </a:r>
            <a:r>
              <a:rPr kumimoji="0" sz="1500" b="0" i="0" u="none" strike="noStrike" kern="1200" cap="none" spc="-8" normalizeH="0" baseline="0" noProof="0" dirty="0">
                <a:ln>
                  <a:noFill/>
                </a:ln>
                <a:effectLst/>
                <a:uLnTx/>
                <a:uFillTx/>
                <a:latin typeface="Calibri"/>
                <a:ea typeface="+mn-ea"/>
                <a:cs typeface="Arial"/>
              </a:rPr>
              <a:t>and</a:t>
            </a:r>
            <a:r>
              <a:rPr kumimoji="0" sz="1500" b="0" i="0" u="none" strike="noStrike" kern="1200" cap="none" spc="-45" normalizeH="0" baseline="0" noProof="0" dirty="0">
                <a:ln>
                  <a:noFill/>
                </a:ln>
                <a:effectLst/>
                <a:uLnTx/>
                <a:uFillTx/>
                <a:latin typeface="Calibri"/>
                <a:ea typeface="+mn-ea"/>
                <a:cs typeface="Arial"/>
              </a:rPr>
              <a:t> </a:t>
            </a:r>
            <a:r>
              <a:rPr kumimoji="0" sz="1500" b="0" i="0" u="none" strike="noStrike" kern="1200" cap="none" spc="-19" normalizeH="0" baseline="0" noProof="0" dirty="0">
                <a:ln>
                  <a:noFill/>
                </a:ln>
                <a:effectLst/>
                <a:uLnTx/>
                <a:uFillTx/>
                <a:latin typeface="Calibri"/>
                <a:ea typeface="+mn-ea"/>
                <a:cs typeface="Arial"/>
              </a:rPr>
              <a:t>kill</a:t>
            </a:r>
            <a:r>
              <a:rPr kumimoji="0" lang="en-US" sz="1500" b="0" i="0" u="none" strike="noStrike" kern="1200" cap="none" spc="-19" normalizeH="0" baseline="0" noProof="0" dirty="0">
                <a:ln>
                  <a:noFill/>
                </a:ln>
                <a:effectLst/>
                <a:uLnTx/>
                <a:uFillTx/>
                <a:latin typeface="Calibri"/>
                <a:ea typeface="+mn-ea"/>
                <a:cs typeface="Arial"/>
              </a:rPr>
              <a:t> tumor cell</a:t>
            </a:r>
            <a:endParaRPr kumimoji="0" sz="1500" b="0" i="0" u="none" strike="noStrike" kern="1200" cap="none" spc="0" normalizeH="0" baseline="0" noProof="0" dirty="0">
              <a:ln>
                <a:noFill/>
              </a:ln>
              <a:effectLst/>
              <a:uLnTx/>
              <a:uFillTx/>
              <a:latin typeface="Calibri"/>
              <a:ea typeface="+mn-ea"/>
              <a:cs typeface="Arial"/>
            </a:endParaRPr>
          </a:p>
        </p:txBody>
      </p:sp>
      <p:sp>
        <p:nvSpPr>
          <p:cNvPr id="16" name="object 16"/>
          <p:cNvSpPr/>
          <p:nvPr/>
        </p:nvSpPr>
        <p:spPr>
          <a:xfrm>
            <a:off x="1731386" y="590461"/>
            <a:ext cx="6704730" cy="4189397"/>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p:nvPr/>
        </p:nvSpPr>
        <p:spPr>
          <a:xfrm>
            <a:off x="216310" y="860308"/>
            <a:ext cx="1604351" cy="435215"/>
          </a:xfrm>
          <a:prstGeom prst="rect">
            <a:avLst/>
          </a:prstGeom>
          <a:ln w="25400">
            <a:solidFill>
              <a:srgbClr val="F4730F"/>
            </a:solidFill>
          </a:ln>
        </p:spPr>
        <p:txBody>
          <a:bodyPr vert="horz" wrap="square" lIns="0" tIns="19526" rIns="0" bIns="0" rtlCol="0">
            <a:spAutoFit/>
          </a:bodyPr>
          <a:lstStyle/>
          <a:p>
            <a:pPr marL="240983" marR="247174" lvl="0" indent="19050" algn="ctr" defTabSz="457200" rtl="0" eaLnBrk="1" fontAlgn="auto" latinLnBrk="0" hangingPunct="1">
              <a:lnSpc>
                <a:spcPct val="90000"/>
              </a:lnSpc>
              <a:spcBef>
                <a:spcPts val="153"/>
              </a:spcBef>
              <a:spcAft>
                <a:spcPts val="0"/>
              </a:spcAft>
              <a:buClrTx/>
              <a:buSzTx/>
              <a:buFontTx/>
              <a:buNone/>
              <a:tabLst/>
              <a:defRPr/>
            </a:pPr>
            <a:r>
              <a:rPr kumimoji="0" sz="1500" b="0" i="0" u="none" strike="noStrike" kern="1200" cap="none" spc="-8" normalizeH="0" baseline="0" noProof="0" dirty="0">
                <a:ln>
                  <a:noFill/>
                </a:ln>
                <a:effectLst/>
                <a:uLnTx/>
                <a:uFillTx/>
                <a:latin typeface="Calibri"/>
                <a:ea typeface="+mn-ea"/>
                <a:cs typeface="Arial"/>
              </a:rPr>
              <a:t>1. </a:t>
            </a:r>
            <a:r>
              <a:rPr kumimoji="0" sz="1500" b="0" i="0" u="none" strike="noStrike" kern="1200" cap="none" spc="-15" normalizeH="0" baseline="0" noProof="0" dirty="0">
                <a:ln>
                  <a:noFill/>
                </a:ln>
                <a:effectLst/>
                <a:uLnTx/>
                <a:uFillTx/>
                <a:latin typeface="Calibri"/>
                <a:ea typeface="+mn-ea"/>
                <a:cs typeface="Arial"/>
              </a:rPr>
              <a:t>Release </a:t>
            </a:r>
            <a:r>
              <a:rPr kumimoji="0" sz="1500" b="0" i="0" u="none" strike="noStrike" kern="1200" cap="none" spc="-8" normalizeH="0" baseline="0" noProof="0" dirty="0">
                <a:ln>
                  <a:noFill/>
                </a:ln>
                <a:effectLst/>
                <a:uLnTx/>
                <a:uFillTx/>
                <a:latin typeface="Calibri"/>
                <a:ea typeface="+mn-ea"/>
                <a:cs typeface="Arial"/>
              </a:rPr>
              <a:t>of  </a:t>
            </a:r>
            <a:r>
              <a:rPr kumimoji="0" sz="1500" b="0" i="0" u="none" strike="noStrike" kern="1200" cap="none" spc="4" normalizeH="0" baseline="0" noProof="0" dirty="0">
                <a:ln>
                  <a:noFill/>
                </a:ln>
                <a:effectLst/>
                <a:uLnTx/>
                <a:uFillTx/>
                <a:latin typeface="Calibri"/>
                <a:ea typeface="+mn-ea"/>
                <a:cs typeface="Arial"/>
              </a:rPr>
              <a:t>tumor</a:t>
            </a:r>
            <a:r>
              <a:rPr kumimoji="0" sz="1500" b="0" i="0" u="none" strike="noStrike" kern="1200" cap="none" spc="-79" normalizeH="0" baseline="0" noProof="0" dirty="0">
                <a:ln>
                  <a:noFill/>
                </a:ln>
                <a:effectLst/>
                <a:uLnTx/>
                <a:uFillTx/>
                <a:latin typeface="Calibri"/>
                <a:ea typeface="+mn-ea"/>
                <a:cs typeface="Arial"/>
              </a:rPr>
              <a:t> </a:t>
            </a:r>
            <a:r>
              <a:rPr kumimoji="0" sz="1500" b="0" i="0" u="none" strike="noStrike" kern="1200" cap="none" spc="-8" normalizeH="0" baseline="0" noProof="0" dirty="0">
                <a:ln>
                  <a:noFill/>
                </a:ln>
                <a:effectLst/>
                <a:uLnTx/>
                <a:uFillTx/>
                <a:latin typeface="Calibri"/>
                <a:ea typeface="+mn-ea"/>
                <a:cs typeface="Arial"/>
              </a:rPr>
              <a:t>antigen</a:t>
            </a:r>
            <a:endParaRPr kumimoji="0" sz="1500" b="0" i="0" u="none" strike="noStrike" kern="1200" cap="none" spc="0" normalizeH="0" baseline="0" noProof="0" dirty="0">
              <a:ln>
                <a:noFill/>
              </a:ln>
              <a:effectLst/>
              <a:uLnTx/>
              <a:uFillTx/>
              <a:latin typeface="Calibri"/>
              <a:ea typeface="+mn-ea"/>
              <a:cs typeface="Arial"/>
            </a:endParaRPr>
          </a:p>
        </p:txBody>
      </p:sp>
      <p:sp>
        <p:nvSpPr>
          <p:cNvPr id="4" name="object 4"/>
          <p:cNvSpPr/>
          <p:nvPr/>
        </p:nvSpPr>
        <p:spPr>
          <a:xfrm>
            <a:off x="6972300" y="688857"/>
            <a:ext cx="1676400" cy="485775"/>
          </a:xfrm>
          <a:custGeom>
            <a:avLst/>
            <a:gdLst/>
            <a:ahLst/>
            <a:cxnLst/>
            <a:rect l="l" t="t" r="r" b="b"/>
            <a:pathLst>
              <a:path w="2235200" h="647700">
                <a:moveTo>
                  <a:pt x="0" y="0"/>
                </a:moveTo>
                <a:lnTo>
                  <a:pt x="2235200" y="0"/>
                </a:lnTo>
                <a:lnTo>
                  <a:pt x="2235200" y="647700"/>
                </a:lnTo>
                <a:lnTo>
                  <a:pt x="0" y="647700"/>
                </a:lnTo>
                <a:lnTo>
                  <a:pt x="0"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p:nvPr/>
        </p:nvSpPr>
        <p:spPr>
          <a:xfrm>
            <a:off x="6972300" y="688857"/>
            <a:ext cx="1676400" cy="451886"/>
          </a:xfrm>
          <a:prstGeom prst="rect">
            <a:avLst/>
          </a:prstGeom>
          <a:ln w="25400">
            <a:solidFill>
              <a:srgbClr val="F4730F"/>
            </a:solidFill>
          </a:ln>
        </p:spPr>
        <p:txBody>
          <a:bodyPr vert="horz" wrap="square" lIns="0" tIns="15716" rIns="0" bIns="0" rtlCol="0">
            <a:spAutoFit/>
          </a:bodyPr>
          <a:lstStyle/>
          <a:p>
            <a:pPr marL="300514" marR="112395" lvl="0" indent="-180975" algn="l" defTabSz="457200" rtl="0" eaLnBrk="1" fontAlgn="auto" latinLnBrk="0" hangingPunct="1">
              <a:lnSpc>
                <a:spcPts val="1650"/>
              </a:lnSpc>
              <a:spcBef>
                <a:spcPts val="124"/>
              </a:spcBef>
              <a:spcAft>
                <a:spcPts val="0"/>
              </a:spcAft>
              <a:buClrTx/>
              <a:buSzTx/>
              <a:buFontTx/>
              <a:buNone/>
              <a:tabLst/>
              <a:defRPr/>
            </a:pPr>
            <a:r>
              <a:rPr kumimoji="0" sz="1500" b="0" i="0" u="none" strike="noStrike" kern="1200" cap="none" spc="-8" normalizeH="0" baseline="0" noProof="0" dirty="0">
                <a:ln>
                  <a:noFill/>
                </a:ln>
                <a:effectLst/>
                <a:uLnTx/>
                <a:uFillTx/>
                <a:latin typeface="Calibri"/>
                <a:ea typeface="+mn-ea"/>
                <a:cs typeface="Arial"/>
              </a:rPr>
              <a:t>2. </a:t>
            </a:r>
            <a:r>
              <a:rPr kumimoji="0" sz="1500" b="0" i="0" u="none" strike="noStrike" kern="1200" cap="none" spc="-19" normalizeH="0" baseline="0" noProof="0" dirty="0">
                <a:ln>
                  <a:noFill/>
                </a:ln>
                <a:effectLst/>
                <a:uLnTx/>
                <a:uFillTx/>
                <a:latin typeface="Calibri"/>
                <a:ea typeface="+mn-ea"/>
                <a:cs typeface="Arial"/>
              </a:rPr>
              <a:t>Tumor </a:t>
            </a:r>
            <a:r>
              <a:rPr kumimoji="0" sz="1500" b="0" i="0" u="none" strike="noStrike" kern="1200" cap="none" spc="-11" normalizeH="0" baseline="0" noProof="0" dirty="0">
                <a:ln>
                  <a:noFill/>
                </a:ln>
                <a:effectLst/>
                <a:uLnTx/>
                <a:uFillTx/>
                <a:latin typeface="Calibri"/>
                <a:ea typeface="+mn-ea"/>
                <a:cs typeface="Arial"/>
              </a:rPr>
              <a:t>antigen  </a:t>
            </a:r>
            <a:r>
              <a:rPr kumimoji="0" sz="1500" b="0" i="0" u="none" strike="noStrike" kern="1200" cap="none" spc="-4" normalizeH="0" baseline="0" noProof="0" dirty="0">
                <a:ln>
                  <a:noFill/>
                </a:ln>
                <a:effectLst/>
                <a:uLnTx/>
                <a:uFillTx/>
                <a:latin typeface="Calibri"/>
                <a:ea typeface="+mn-ea"/>
                <a:cs typeface="Arial"/>
              </a:rPr>
              <a:t>presentation</a:t>
            </a:r>
            <a:endParaRPr kumimoji="0" sz="1500" b="0" i="0" u="none" strike="noStrike" kern="1200" cap="none" spc="0" normalizeH="0" baseline="0" noProof="0">
              <a:ln>
                <a:noFill/>
              </a:ln>
              <a:effectLst/>
              <a:uLnTx/>
              <a:uFillTx/>
              <a:latin typeface="Calibri"/>
              <a:ea typeface="+mn-ea"/>
              <a:cs typeface="Arial"/>
            </a:endParaRPr>
          </a:p>
        </p:txBody>
      </p:sp>
      <p:sp>
        <p:nvSpPr>
          <p:cNvPr id="6" name="object 6"/>
          <p:cNvSpPr/>
          <p:nvPr/>
        </p:nvSpPr>
        <p:spPr>
          <a:xfrm>
            <a:off x="6896100" y="1288932"/>
            <a:ext cx="1752600" cy="495300"/>
          </a:xfrm>
          <a:custGeom>
            <a:avLst/>
            <a:gdLst/>
            <a:ahLst/>
            <a:cxnLst/>
            <a:rect l="l" t="t" r="r" b="b"/>
            <a:pathLst>
              <a:path w="2336800" h="660400">
                <a:moveTo>
                  <a:pt x="0" y="0"/>
                </a:moveTo>
                <a:lnTo>
                  <a:pt x="2336800" y="0"/>
                </a:lnTo>
                <a:lnTo>
                  <a:pt x="2336800" y="660400"/>
                </a:lnTo>
                <a:lnTo>
                  <a:pt x="0" y="660400"/>
                </a:lnTo>
                <a:lnTo>
                  <a:pt x="0"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6896100" y="1288932"/>
            <a:ext cx="1752600" cy="495300"/>
          </a:xfrm>
          <a:custGeom>
            <a:avLst/>
            <a:gdLst/>
            <a:ahLst/>
            <a:cxnLst/>
            <a:rect l="l" t="t" r="r" b="b"/>
            <a:pathLst>
              <a:path w="2336800" h="660400">
                <a:moveTo>
                  <a:pt x="0" y="0"/>
                </a:moveTo>
                <a:lnTo>
                  <a:pt x="2336801" y="0"/>
                </a:lnTo>
                <a:lnTo>
                  <a:pt x="2336801" y="660400"/>
                </a:lnTo>
                <a:lnTo>
                  <a:pt x="0" y="660400"/>
                </a:lnTo>
                <a:lnTo>
                  <a:pt x="0" y="0"/>
                </a:lnTo>
                <a:close/>
              </a:path>
            </a:pathLst>
          </a:custGeom>
          <a:ln w="25400">
            <a:solidFill>
              <a:srgbClr val="F4730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effectLst/>
              <a:uLnTx/>
              <a:uFillTx/>
              <a:latin typeface="Calibri"/>
              <a:ea typeface="+mn-ea"/>
              <a:cs typeface="+mn-cs"/>
            </a:endParaRPr>
          </a:p>
        </p:txBody>
      </p:sp>
      <p:sp>
        <p:nvSpPr>
          <p:cNvPr id="8" name="object 8"/>
          <p:cNvSpPr txBox="1"/>
          <p:nvPr/>
        </p:nvSpPr>
        <p:spPr>
          <a:xfrm>
            <a:off x="6958250" y="1316983"/>
            <a:ext cx="1619250" cy="436017"/>
          </a:xfrm>
          <a:prstGeom prst="rect">
            <a:avLst/>
          </a:prstGeom>
        </p:spPr>
        <p:txBody>
          <a:bodyPr vert="horz" wrap="square" lIns="0" tIns="0" rIns="0" bIns="0" rtlCol="0">
            <a:spAutoFit/>
          </a:bodyPr>
          <a:lstStyle/>
          <a:p>
            <a:pPr marL="9525" marR="3810" lvl="0" indent="190500" algn="l" defTabSz="457200" rtl="0" eaLnBrk="1" fontAlgn="auto" latinLnBrk="0" hangingPunct="1">
              <a:lnSpc>
                <a:spcPts val="1650"/>
              </a:lnSpc>
              <a:spcBef>
                <a:spcPts val="0"/>
              </a:spcBef>
              <a:spcAft>
                <a:spcPts val="0"/>
              </a:spcAft>
              <a:buClrTx/>
              <a:buSzTx/>
              <a:buFontTx/>
              <a:buNone/>
              <a:tabLst/>
              <a:defRPr/>
            </a:pPr>
            <a:r>
              <a:rPr kumimoji="0" sz="1500" b="0" i="0" u="none" strike="noStrike" kern="1200" cap="none" spc="-8" normalizeH="0" baseline="0" noProof="0" dirty="0">
                <a:ln>
                  <a:noFill/>
                </a:ln>
                <a:effectLst/>
                <a:uLnTx/>
                <a:uFillTx/>
                <a:latin typeface="Calibri"/>
                <a:ea typeface="+mn-ea"/>
                <a:cs typeface="Arial"/>
              </a:rPr>
              <a:t>3. </a:t>
            </a:r>
            <a:r>
              <a:rPr kumimoji="0" sz="1500" b="0" i="0" u="none" strike="noStrike" kern="1200" cap="none" spc="-11" normalizeH="0" baseline="0" noProof="0" dirty="0">
                <a:ln>
                  <a:noFill/>
                </a:ln>
                <a:effectLst/>
                <a:uLnTx/>
                <a:uFillTx/>
                <a:latin typeface="Calibri"/>
                <a:ea typeface="+mn-ea"/>
                <a:cs typeface="Arial"/>
              </a:rPr>
              <a:t>Priming and  </a:t>
            </a:r>
            <a:r>
              <a:rPr kumimoji="0" sz="1500" b="0" i="0" u="none" strike="noStrike" kern="1200" cap="none" spc="-8" normalizeH="0" baseline="0" noProof="0" dirty="0">
                <a:ln>
                  <a:noFill/>
                </a:ln>
                <a:effectLst/>
                <a:uLnTx/>
                <a:uFillTx/>
                <a:latin typeface="Calibri"/>
                <a:ea typeface="+mn-ea"/>
                <a:cs typeface="Arial"/>
              </a:rPr>
              <a:t>activation of </a:t>
            </a:r>
            <a:r>
              <a:rPr kumimoji="0" sz="1500" b="0" i="0" u="none" strike="noStrike" kern="1200" cap="none" spc="0" normalizeH="0" baseline="0" noProof="0" dirty="0">
                <a:ln>
                  <a:noFill/>
                </a:ln>
                <a:effectLst/>
                <a:uLnTx/>
                <a:uFillTx/>
                <a:latin typeface="Calibri"/>
                <a:ea typeface="+mn-ea"/>
                <a:cs typeface="Arial"/>
              </a:rPr>
              <a:t>T</a:t>
            </a:r>
            <a:r>
              <a:rPr kumimoji="0" lang="en-US" sz="1500" b="0" i="0" u="none" strike="noStrike" kern="1200" cap="none" spc="-56" normalizeH="0" baseline="0" noProof="0" dirty="0">
                <a:ln>
                  <a:noFill/>
                </a:ln>
                <a:effectLst/>
                <a:uLnTx/>
                <a:uFillTx/>
                <a:latin typeface="Calibri"/>
                <a:ea typeface="+mn-ea"/>
                <a:cs typeface="Arial"/>
              </a:rPr>
              <a:t>-</a:t>
            </a:r>
            <a:r>
              <a:rPr kumimoji="0" sz="1500" b="0" i="0" u="none" strike="noStrike" kern="1200" cap="none" spc="-19" normalizeH="0" baseline="0" noProof="0" dirty="0">
                <a:ln>
                  <a:noFill/>
                </a:ln>
                <a:effectLst/>
                <a:uLnTx/>
                <a:uFillTx/>
                <a:latin typeface="Calibri"/>
                <a:ea typeface="+mn-ea"/>
                <a:cs typeface="Arial"/>
              </a:rPr>
              <a:t>cells</a:t>
            </a:r>
            <a:endParaRPr kumimoji="0" sz="1500" b="0" i="0" u="none" strike="noStrike" kern="1200" cap="none" spc="0" normalizeH="0" baseline="0" noProof="0" dirty="0">
              <a:ln>
                <a:noFill/>
              </a:ln>
              <a:effectLst/>
              <a:uLnTx/>
              <a:uFillTx/>
              <a:latin typeface="Calibri"/>
              <a:ea typeface="+mn-ea"/>
              <a:cs typeface="Arial"/>
            </a:endParaRPr>
          </a:p>
        </p:txBody>
      </p:sp>
      <p:sp>
        <p:nvSpPr>
          <p:cNvPr id="9" name="object 9"/>
          <p:cNvSpPr/>
          <p:nvPr/>
        </p:nvSpPr>
        <p:spPr>
          <a:xfrm>
            <a:off x="1981200" y="4327407"/>
            <a:ext cx="2781300" cy="476250"/>
          </a:xfrm>
          <a:custGeom>
            <a:avLst/>
            <a:gdLst/>
            <a:ahLst/>
            <a:cxnLst/>
            <a:rect l="l" t="t" r="r" b="b"/>
            <a:pathLst>
              <a:path w="3708400" h="635000">
                <a:moveTo>
                  <a:pt x="0" y="0"/>
                </a:moveTo>
                <a:lnTo>
                  <a:pt x="3708400" y="0"/>
                </a:lnTo>
                <a:lnTo>
                  <a:pt x="3708400" y="635000"/>
                </a:lnTo>
                <a:lnTo>
                  <a:pt x="0" y="635000"/>
                </a:lnTo>
                <a:lnTo>
                  <a:pt x="0"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981200" y="4327407"/>
            <a:ext cx="2781300" cy="476250"/>
          </a:xfrm>
          <a:custGeom>
            <a:avLst/>
            <a:gdLst/>
            <a:ahLst/>
            <a:cxnLst/>
            <a:rect l="l" t="t" r="r" b="b"/>
            <a:pathLst>
              <a:path w="3708400" h="635000">
                <a:moveTo>
                  <a:pt x="0" y="0"/>
                </a:moveTo>
                <a:lnTo>
                  <a:pt x="3708402" y="0"/>
                </a:lnTo>
                <a:lnTo>
                  <a:pt x="3708402" y="635000"/>
                </a:lnTo>
                <a:lnTo>
                  <a:pt x="0" y="635000"/>
                </a:lnTo>
                <a:lnTo>
                  <a:pt x="0" y="0"/>
                </a:lnTo>
                <a:close/>
              </a:path>
            </a:pathLst>
          </a:custGeom>
          <a:ln w="25400">
            <a:solidFill>
              <a:srgbClr val="F4730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effectLst/>
              <a:uLnTx/>
              <a:uFillTx/>
              <a:latin typeface="Calibri"/>
              <a:ea typeface="+mn-ea"/>
              <a:cs typeface="+mn-cs"/>
            </a:endParaRPr>
          </a:p>
        </p:txBody>
      </p:sp>
      <p:sp>
        <p:nvSpPr>
          <p:cNvPr id="11" name="object 11"/>
          <p:cNvSpPr txBox="1"/>
          <p:nvPr/>
        </p:nvSpPr>
        <p:spPr>
          <a:xfrm>
            <a:off x="2243757" y="4351630"/>
            <a:ext cx="2259806" cy="436017"/>
          </a:xfrm>
          <a:prstGeom prst="rect">
            <a:avLst/>
          </a:prstGeom>
        </p:spPr>
        <p:txBody>
          <a:bodyPr vert="horz" wrap="square" lIns="0" tIns="0" rIns="0" bIns="0" rtlCol="0">
            <a:spAutoFit/>
          </a:bodyPr>
          <a:lstStyle/>
          <a:p>
            <a:pPr marL="561975" marR="3810" lvl="0" indent="-552450" algn="l" defTabSz="457200" rtl="0" eaLnBrk="1" fontAlgn="auto" latinLnBrk="0" hangingPunct="1">
              <a:lnSpc>
                <a:spcPts val="1650"/>
              </a:lnSpc>
              <a:spcBef>
                <a:spcPts val="0"/>
              </a:spcBef>
              <a:spcAft>
                <a:spcPts val="0"/>
              </a:spcAft>
              <a:buClrTx/>
              <a:buSzTx/>
              <a:buFontTx/>
              <a:buNone/>
              <a:tabLst/>
              <a:defRPr/>
            </a:pPr>
            <a:r>
              <a:rPr kumimoji="0" sz="1500" b="0" i="0" u="none" strike="noStrike" kern="1200" cap="none" spc="-8" normalizeH="0" baseline="0" noProof="0" dirty="0">
                <a:ln>
                  <a:noFill/>
                </a:ln>
                <a:effectLst/>
                <a:uLnTx/>
                <a:uFillTx/>
                <a:latin typeface="Calibri"/>
                <a:ea typeface="+mn-ea"/>
                <a:cs typeface="Arial"/>
              </a:rPr>
              <a:t>4. </a:t>
            </a:r>
            <a:r>
              <a:rPr kumimoji="0" sz="1500" b="0" i="0" u="none" strike="noStrike" kern="1200" cap="none" spc="-11" normalizeH="0" baseline="0" noProof="0" dirty="0">
                <a:ln>
                  <a:noFill/>
                </a:ln>
                <a:effectLst/>
                <a:uLnTx/>
                <a:uFillTx/>
                <a:latin typeface="Calibri"/>
                <a:ea typeface="+mn-ea"/>
                <a:cs typeface="Arial"/>
              </a:rPr>
              <a:t>Trafficking </a:t>
            </a:r>
            <a:r>
              <a:rPr kumimoji="0" sz="1500" b="0" i="0" u="none" strike="noStrike" kern="1200" cap="none" spc="-8" normalizeH="0" baseline="0" noProof="0" dirty="0">
                <a:ln>
                  <a:noFill/>
                </a:ln>
                <a:effectLst/>
                <a:uLnTx/>
                <a:uFillTx/>
                <a:latin typeface="Calibri"/>
                <a:ea typeface="+mn-ea"/>
                <a:cs typeface="Arial"/>
              </a:rPr>
              <a:t>of </a:t>
            </a:r>
            <a:r>
              <a:rPr kumimoji="0" sz="1500" b="0" i="0" u="none" strike="noStrike" kern="1200" cap="none" spc="0" normalizeH="0" baseline="0" noProof="0" dirty="0">
                <a:ln>
                  <a:noFill/>
                </a:ln>
                <a:effectLst/>
                <a:uLnTx/>
                <a:uFillTx/>
                <a:latin typeface="Calibri"/>
                <a:ea typeface="+mn-ea"/>
                <a:cs typeface="Arial"/>
              </a:rPr>
              <a:t>cytotoxic</a:t>
            </a:r>
            <a:r>
              <a:rPr kumimoji="0" sz="1500" b="0" i="0" u="none" strike="noStrike" kern="1200" cap="none" spc="-135" normalizeH="0" baseline="0" noProof="0" dirty="0">
                <a:ln>
                  <a:noFill/>
                </a:ln>
                <a:effectLst/>
                <a:uLnTx/>
                <a:uFillTx/>
                <a:latin typeface="Calibri"/>
                <a:ea typeface="+mn-ea"/>
                <a:cs typeface="Arial"/>
              </a:rPr>
              <a:t> </a:t>
            </a:r>
            <a:r>
              <a:rPr kumimoji="0" sz="1500" b="0" i="0" u="none" strike="noStrike" kern="1200" cap="none" spc="0" normalizeH="0" baseline="0" noProof="0" dirty="0">
                <a:ln>
                  <a:noFill/>
                </a:ln>
                <a:effectLst/>
                <a:uLnTx/>
                <a:uFillTx/>
                <a:latin typeface="Calibri"/>
                <a:ea typeface="+mn-ea"/>
                <a:cs typeface="Arial"/>
              </a:rPr>
              <a:t>T</a:t>
            </a:r>
            <a:r>
              <a:rPr kumimoji="0" lang="en-US" sz="1500" b="0" i="0" u="none" strike="noStrike" kern="1200" cap="none" spc="0" normalizeH="0" baseline="0" noProof="0" dirty="0">
                <a:ln>
                  <a:noFill/>
                </a:ln>
                <a:effectLst/>
                <a:uLnTx/>
                <a:uFillTx/>
                <a:latin typeface="Calibri"/>
                <a:ea typeface="+mn-ea"/>
                <a:cs typeface="Arial"/>
              </a:rPr>
              <a:t>-</a:t>
            </a:r>
            <a:r>
              <a:rPr kumimoji="0" sz="1500" b="0" i="0" u="none" strike="noStrike" kern="1200" cap="none" spc="-19" normalizeH="0" baseline="0" noProof="0" dirty="0">
                <a:ln>
                  <a:noFill/>
                </a:ln>
                <a:effectLst/>
                <a:uLnTx/>
                <a:uFillTx/>
                <a:latin typeface="Calibri"/>
                <a:ea typeface="+mn-ea"/>
                <a:cs typeface="Arial"/>
              </a:rPr>
              <a:t>cells </a:t>
            </a:r>
            <a:r>
              <a:rPr kumimoji="0" sz="1500" b="0" i="0" u="none" strike="noStrike" kern="1200" cap="none" spc="15" normalizeH="0" baseline="0" noProof="0" dirty="0">
                <a:ln>
                  <a:noFill/>
                </a:ln>
                <a:effectLst/>
                <a:uLnTx/>
                <a:uFillTx/>
                <a:latin typeface="Calibri"/>
                <a:ea typeface="+mn-ea"/>
                <a:cs typeface="Arial"/>
              </a:rPr>
              <a:t>to</a:t>
            </a:r>
            <a:r>
              <a:rPr kumimoji="0" sz="1500" b="0" i="0" u="none" strike="noStrike" kern="1200" cap="none" spc="23" normalizeH="0" baseline="0" noProof="0" dirty="0">
                <a:ln>
                  <a:noFill/>
                </a:ln>
                <a:effectLst/>
                <a:uLnTx/>
                <a:uFillTx/>
                <a:latin typeface="Calibri"/>
                <a:ea typeface="+mn-ea"/>
                <a:cs typeface="Arial"/>
              </a:rPr>
              <a:t> </a:t>
            </a:r>
            <a:r>
              <a:rPr kumimoji="0" sz="1500" b="0" i="0" u="none" strike="noStrike" kern="1200" cap="none" spc="4" normalizeH="0" baseline="0" noProof="0" dirty="0">
                <a:ln>
                  <a:noFill/>
                </a:ln>
                <a:effectLst/>
                <a:uLnTx/>
                <a:uFillTx/>
                <a:latin typeface="Calibri"/>
                <a:ea typeface="+mn-ea"/>
                <a:cs typeface="Arial"/>
              </a:rPr>
              <a:t>tumor</a:t>
            </a:r>
            <a:endParaRPr kumimoji="0" sz="1500" b="0" i="0" u="none" strike="noStrike" kern="1200" cap="none" spc="0" normalizeH="0" baseline="0" noProof="0" dirty="0">
              <a:ln>
                <a:noFill/>
              </a:ln>
              <a:effectLst/>
              <a:uLnTx/>
              <a:uFillTx/>
              <a:latin typeface="Calibri"/>
              <a:ea typeface="+mn-ea"/>
              <a:cs typeface="Arial"/>
            </a:endParaRPr>
          </a:p>
        </p:txBody>
      </p:sp>
      <p:sp>
        <p:nvSpPr>
          <p:cNvPr id="13" name="object 13"/>
          <p:cNvSpPr/>
          <p:nvPr/>
        </p:nvSpPr>
        <p:spPr>
          <a:xfrm>
            <a:off x="200330" y="1949792"/>
            <a:ext cx="1615733" cy="800821"/>
          </a:xfrm>
          <a:custGeom>
            <a:avLst/>
            <a:gdLst/>
            <a:ahLst/>
            <a:cxnLst/>
            <a:rect l="l" t="t" r="r" b="b"/>
            <a:pathLst>
              <a:path w="1676400" h="1473200">
                <a:moveTo>
                  <a:pt x="0" y="0"/>
                </a:moveTo>
                <a:lnTo>
                  <a:pt x="1676400" y="0"/>
                </a:lnTo>
                <a:lnTo>
                  <a:pt x="1676400" y="1473200"/>
                </a:lnTo>
                <a:lnTo>
                  <a:pt x="0" y="1473200"/>
                </a:lnTo>
                <a:lnTo>
                  <a:pt x="0" y="0"/>
                </a:lnTo>
                <a:close/>
              </a:path>
            </a:pathLst>
          </a:custGeom>
          <a:ln w="25400">
            <a:solidFill>
              <a:srgbClr val="F4730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effectLst/>
              <a:uLnTx/>
              <a:uFillTx/>
              <a:latin typeface="Calibri"/>
              <a:ea typeface="+mn-ea"/>
              <a:cs typeface="+mn-cs"/>
            </a:endParaRPr>
          </a:p>
        </p:txBody>
      </p:sp>
      <p:sp>
        <p:nvSpPr>
          <p:cNvPr id="17" name="object 17"/>
          <p:cNvSpPr txBox="1"/>
          <p:nvPr/>
        </p:nvSpPr>
        <p:spPr>
          <a:xfrm>
            <a:off x="3781290" y="4106940"/>
            <a:ext cx="1186343" cy="184666"/>
          </a:xfrm>
          <a:prstGeom prst="rect">
            <a:avLst/>
          </a:prstGeom>
        </p:spPr>
        <p:txBody>
          <a:bodyPr vert="horz" wrap="square" lIns="0" tIns="0" rIns="0" bIns="0" rtlCol="0">
            <a:spAutoFit/>
          </a:bodyPr>
          <a:lstStyle/>
          <a:p>
            <a:pPr marL="9525" marR="0" lvl="0" indent="0" algn="l" defTabSz="457200" rtl="0" eaLnBrk="1" fontAlgn="auto" latinLnBrk="0" hangingPunct="1">
              <a:lnSpc>
                <a:spcPct val="100000"/>
              </a:lnSpc>
              <a:spcBef>
                <a:spcPts val="0"/>
              </a:spcBef>
              <a:spcAft>
                <a:spcPts val="0"/>
              </a:spcAft>
              <a:buClrTx/>
              <a:buSzTx/>
              <a:buFontTx/>
              <a:buNone/>
              <a:tabLst/>
              <a:defRPr/>
            </a:pPr>
            <a:r>
              <a:rPr kumimoji="0" sz="1200" b="1" i="0" u="none" strike="noStrike" kern="1200" cap="none" spc="8" normalizeH="0" baseline="0" noProof="0" dirty="0">
                <a:ln>
                  <a:noFill/>
                </a:ln>
                <a:solidFill>
                  <a:prstClr val="black"/>
                </a:solidFill>
                <a:effectLst/>
                <a:uLnTx/>
                <a:uFillTx/>
                <a:latin typeface="Calibri"/>
                <a:ea typeface="+mn-ea"/>
                <a:cs typeface="Arial"/>
              </a:rPr>
              <a:t>Activated </a:t>
            </a:r>
            <a:r>
              <a:rPr kumimoji="0" sz="1200" b="1" i="0" u="none" strike="noStrike" kern="1200" cap="none" spc="0" normalizeH="0" baseline="0" noProof="0" dirty="0">
                <a:ln>
                  <a:noFill/>
                </a:ln>
                <a:solidFill>
                  <a:prstClr val="black"/>
                </a:solidFill>
                <a:effectLst/>
                <a:uLnTx/>
                <a:uFillTx/>
                <a:latin typeface="Calibri"/>
                <a:ea typeface="+mn-ea"/>
                <a:cs typeface="Arial"/>
              </a:rPr>
              <a:t>T</a:t>
            </a:r>
            <a:r>
              <a:rPr kumimoji="0" sz="1200" b="1" i="0" u="none" strike="noStrike" kern="1200" cap="none" spc="-165" normalizeH="0" baseline="0" noProof="0" dirty="0">
                <a:ln>
                  <a:noFill/>
                </a:ln>
                <a:solidFill>
                  <a:prstClr val="black"/>
                </a:solidFill>
                <a:effectLst/>
                <a:uLnTx/>
                <a:uFillTx/>
                <a:latin typeface="Calibri"/>
                <a:ea typeface="+mn-ea"/>
                <a:cs typeface="Arial"/>
              </a:rPr>
              <a:t> </a:t>
            </a:r>
            <a:r>
              <a:rPr kumimoji="0" lang="en-US" sz="1200" b="1" i="0" u="none" strike="noStrike" kern="1200" cap="none" spc="4" normalizeH="0" baseline="0" noProof="0" dirty="0">
                <a:ln>
                  <a:noFill/>
                </a:ln>
                <a:solidFill>
                  <a:prstClr val="black"/>
                </a:solidFill>
                <a:effectLst/>
                <a:uLnTx/>
                <a:uFillTx/>
                <a:latin typeface="Calibri"/>
                <a:ea typeface="+mn-ea"/>
                <a:cs typeface="Arial"/>
              </a:rPr>
              <a:t>-c</a:t>
            </a:r>
            <a:r>
              <a:rPr kumimoji="0" sz="1200" b="1" i="0" u="none" strike="noStrike" kern="1200" cap="none" spc="4" normalizeH="0" baseline="0" noProof="0" dirty="0">
                <a:ln>
                  <a:noFill/>
                </a:ln>
                <a:solidFill>
                  <a:prstClr val="black"/>
                </a:solidFill>
                <a:effectLst/>
                <a:uLnTx/>
                <a:uFillTx/>
                <a:latin typeface="Calibri"/>
                <a:ea typeface="+mn-ea"/>
                <a:cs typeface="Arial"/>
              </a:rPr>
              <a:t>ell</a:t>
            </a:r>
            <a:endParaRPr kumimoji="0" sz="1200" b="0" i="0" u="none" strike="noStrike" kern="1200" cap="none" spc="0" normalizeH="0" baseline="0" noProof="0" dirty="0">
              <a:ln>
                <a:noFill/>
              </a:ln>
              <a:solidFill>
                <a:prstClr val="black"/>
              </a:solidFill>
              <a:effectLst/>
              <a:uLnTx/>
              <a:uFillTx/>
              <a:latin typeface="Calibri"/>
              <a:ea typeface="+mn-ea"/>
              <a:cs typeface="Arial"/>
            </a:endParaRPr>
          </a:p>
        </p:txBody>
      </p:sp>
      <p:sp>
        <p:nvSpPr>
          <p:cNvPr id="101" name="Footer Placeholder 100"/>
          <p:cNvSpPr>
            <a:spLocks noGrp="1"/>
          </p:cNvSpPr>
          <p:nvPr>
            <p:ph type="ftr" sz="quarter" idx="11"/>
          </p:nvPr>
        </p:nvSpPr>
        <p:spPr>
          <a:xfrm>
            <a:off x="5120640" y="4869098"/>
            <a:ext cx="4009338"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Adapted from Chen DS,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Mellman</a:t>
            </a:r>
            <a:r>
              <a:rPr kumimoji="0" lang="en-US" sz="1400" b="0" i="0" u="none" strike="noStrike" kern="1200" cap="none" spc="0" normalizeH="0" baseline="0" noProof="0" dirty="0">
                <a:ln>
                  <a:noFill/>
                </a:ln>
                <a:solidFill>
                  <a:prstClr val="black"/>
                </a:solidFill>
                <a:effectLst/>
                <a:uLnTx/>
                <a:uFillTx/>
                <a:latin typeface="Calibri"/>
                <a:ea typeface="+mn-ea"/>
                <a:cs typeface="+mn-cs"/>
              </a:rPr>
              <a:t> I. </a:t>
            </a:r>
            <a:r>
              <a:rPr kumimoji="0" lang="en-US" sz="1400" b="0" i="1" u="none" strike="noStrike" kern="1200" cap="none" spc="0" normalizeH="0" baseline="0" noProof="0" dirty="0">
                <a:ln>
                  <a:noFill/>
                </a:ln>
                <a:solidFill>
                  <a:prstClr val="black"/>
                </a:solidFill>
                <a:effectLst/>
                <a:uLnTx/>
                <a:uFillTx/>
                <a:latin typeface="Calibri"/>
                <a:ea typeface="+mn-ea"/>
                <a:cs typeface="+mn-cs"/>
              </a:rPr>
              <a:t>Immunity</a:t>
            </a:r>
            <a:r>
              <a:rPr kumimoji="0" lang="en-US" sz="1400" b="0" i="0" u="none" strike="noStrike" kern="1200" cap="none" spc="0" normalizeH="0" baseline="0" noProof="0" dirty="0">
                <a:ln>
                  <a:noFill/>
                </a:ln>
                <a:solidFill>
                  <a:prstClr val="black"/>
                </a:solidFill>
                <a:effectLst/>
                <a:uLnTx/>
                <a:uFillTx/>
                <a:latin typeface="Calibri"/>
                <a:ea typeface="+mn-ea"/>
                <a:cs typeface="+mn-cs"/>
              </a:rPr>
              <a:t>. 2013.</a:t>
            </a:r>
          </a:p>
        </p:txBody>
      </p:sp>
      <p:sp>
        <p:nvSpPr>
          <p:cNvPr id="18" name="object 18"/>
          <p:cNvSpPr txBox="1">
            <a:spLocks noGrp="1"/>
          </p:cNvSpPr>
          <p:nvPr>
            <p:ph type="ctrTitle" idx="4294967295"/>
          </p:nvPr>
        </p:nvSpPr>
        <p:spPr>
          <a:xfrm>
            <a:off x="49160" y="30827"/>
            <a:ext cx="9047542" cy="609398"/>
          </a:xfrm>
          <a:prstGeom prst="rect">
            <a:avLst/>
          </a:prstGeom>
        </p:spPr>
        <p:txBody>
          <a:bodyPr vert="horz" wrap="square" lIns="0" tIns="0" rIns="0" bIns="0" rtlCol="0" anchor="ctr">
            <a:spAutoFit/>
          </a:bodyPr>
          <a:lstStyle/>
          <a:p>
            <a:pPr>
              <a:lnSpc>
                <a:spcPct val="90000"/>
              </a:lnSpc>
            </a:pPr>
            <a:r>
              <a:rPr lang="en-US" sz="2400" b="1" spc="-15" dirty="0">
                <a:solidFill>
                  <a:srgbClr val="DA567D"/>
                </a:solidFill>
              </a:rPr>
              <a:t>Checkpoint Blockade</a:t>
            </a:r>
            <a:br>
              <a:rPr lang="en-US" sz="2400" b="1" spc="-15" dirty="0">
                <a:solidFill>
                  <a:srgbClr val="DA567D"/>
                </a:solidFill>
              </a:rPr>
            </a:br>
            <a:r>
              <a:rPr lang="en-US" sz="2000" b="1" i="1" spc="-15" dirty="0">
                <a:solidFill>
                  <a:srgbClr val="DA567D"/>
                </a:solidFill>
              </a:rPr>
              <a:t>Removing the Brakes of the Immune Response</a:t>
            </a:r>
            <a:endParaRPr sz="2400" b="1" i="1" dirty="0">
              <a:solidFill>
                <a:srgbClr val="DA567D"/>
              </a:solidFill>
            </a:endParaRPr>
          </a:p>
        </p:txBody>
      </p:sp>
      <p:sp>
        <p:nvSpPr>
          <p:cNvPr id="19" name="object 19"/>
          <p:cNvSpPr txBox="1"/>
          <p:nvPr/>
        </p:nvSpPr>
        <p:spPr>
          <a:xfrm>
            <a:off x="3240156" y="984839"/>
            <a:ext cx="1004035" cy="184666"/>
          </a:xfrm>
          <a:prstGeom prst="rect">
            <a:avLst/>
          </a:prstGeom>
        </p:spPr>
        <p:txBody>
          <a:bodyPr vert="horz" wrap="square" lIns="0" tIns="0" rIns="0" bIns="0" rtlCol="0">
            <a:spAutoFit/>
          </a:bodyPr>
          <a:lstStyle/>
          <a:p>
            <a:pPr marL="9525" marR="0" lvl="0" indent="0" algn="l" defTabSz="457200" rtl="0" eaLnBrk="1" fontAlgn="auto" latinLnBrk="0" hangingPunct="1">
              <a:lnSpc>
                <a:spcPct val="100000"/>
              </a:lnSpc>
              <a:spcBef>
                <a:spcPts val="0"/>
              </a:spcBef>
              <a:spcAft>
                <a:spcPts val="0"/>
              </a:spcAft>
              <a:buClrTx/>
              <a:buSzTx/>
              <a:buFontTx/>
              <a:buNone/>
              <a:tabLst/>
              <a:defRPr/>
            </a:pPr>
            <a:r>
              <a:rPr kumimoji="0" sz="1200" b="1" i="0" u="none" strike="noStrike" kern="1200" cap="none" spc="-26" normalizeH="0" baseline="0" noProof="0" dirty="0">
                <a:ln>
                  <a:noFill/>
                </a:ln>
                <a:solidFill>
                  <a:prstClr val="black"/>
                </a:solidFill>
                <a:effectLst/>
                <a:uLnTx/>
                <a:uFillTx/>
                <a:latin typeface="Calibri"/>
                <a:ea typeface="+mn-ea"/>
                <a:cs typeface="Arial"/>
              </a:rPr>
              <a:t>Tumor</a:t>
            </a:r>
            <a:r>
              <a:rPr kumimoji="0" sz="1200" b="1" i="0" u="none" strike="noStrike" kern="1200" cap="none" spc="15" normalizeH="0" baseline="0" noProof="0" dirty="0">
                <a:ln>
                  <a:noFill/>
                </a:ln>
                <a:solidFill>
                  <a:prstClr val="black"/>
                </a:solidFill>
                <a:effectLst/>
                <a:uLnTx/>
                <a:uFillTx/>
                <a:latin typeface="Calibri"/>
                <a:ea typeface="+mn-ea"/>
                <a:cs typeface="Arial"/>
              </a:rPr>
              <a:t> </a:t>
            </a:r>
            <a:r>
              <a:rPr kumimoji="0" sz="1200" b="1" i="0" u="none" strike="noStrike" kern="1200" cap="none" spc="-8" normalizeH="0" baseline="0" noProof="0" dirty="0">
                <a:ln>
                  <a:noFill/>
                </a:ln>
                <a:solidFill>
                  <a:prstClr val="black"/>
                </a:solidFill>
                <a:effectLst/>
                <a:uLnTx/>
                <a:uFillTx/>
                <a:latin typeface="Calibri"/>
                <a:ea typeface="+mn-ea"/>
                <a:cs typeface="Arial"/>
              </a:rPr>
              <a:t>antigen</a:t>
            </a:r>
            <a:endParaRPr kumimoji="0" sz="1200" b="0" i="0" u="none" strike="noStrike" kern="1200" cap="none" spc="0" normalizeH="0" baseline="0" noProof="0" dirty="0">
              <a:ln>
                <a:noFill/>
              </a:ln>
              <a:solidFill>
                <a:prstClr val="black"/>
              </a:solidFill>
              <a:effectLst/>
              <a:uLnTx/>
              <a:uFillTx/>
              <a:latin typeface="Calibri"/>
              <a:ea typeface="+mn-ea"/>
              <a:cs typeface="Arial"/>
            </a:endParaRPr>
          </a:p>
        </p:txBody>
      </p:sp>
      <p:sp>
        <p:nvSpPr>
          <p:cNvPr id="20" name="object 20"/>
          <p:cNvSpPr txBox="1"/>
          <p:nvPr/>
        </p:nvSpPr>
        <p:spPr>
          <a:xfrm>
            <a:off x="2239882" y="806767"/>
            <a:ext cx="955319" cy="207749"/>
          </a:xfrm>
          <a:prstGeom prst="rect">
            <a:avLst/>
          </a:prstGeom>
        </p:spPr>
        <p:txBody>
          <a:bodyPr vert="horz" wrap="square" lIns="0" tIns="0" rIns="0" bIns="0" rtlCol="0">
            <a:spAutoFit/>
          </a:bodyPr>
          <a:lstStyle/>
          <a:p>
            <a:pPr marL="9525" marR="0" lvl="0" indent="0" algn="l" defTabSz="457200" rtl="0" eaLnBrk="1" fontAlgn="auto" latinLnBrk="0" hangingPunct="1">
              <a:lnSpc>
                <a:spcPct val="100000"/>
              </a:lnSpc>
              <a:spcBef>
                <a:spcPts val="0"/>
              </a:spcBef>
              <a:spcAft>
                <a:spcPts val="0"/>
              </a:spcAft>
              <a:buClrTx/>
              <a:buSzTx/>
              <a:buFontTx/>
              <a:buNone/>
              <a:tabLst/>
              <a:defRPr/>
            </a:pPr>
            <a:r>
              <a:rPr kumimoji="0" sz="1350" b="1" i="0" u="none" strike="noStrike" kern="1200" cap="none" spc="-26" normalizeH="0" baseline="0" noProof="0" dirty="0">
                <a:ln>
                  <a:noFill/>
                </a:ln>
                <a:solidFill>
                  <a:prstClr val="black"/>
                </a:solidFill>
                <a:effectLst/>
                <a:uLnTx/>
                <a:uFillTx/>
                <a:latin typeface="Calibri"/>
                <a:ea typeface="+mn-ea"/>
                <a:cs typeface="Arial"/>
              </a:rPr>
              <a:t>T</a:t>
            </a:r>
            <a:r>
              <a:rPr kumimoji="0" sz="1350" b="1" i="0" u="none" strike="noStrike" kern="1200" cap="none" spc="23" normalizeH="0" baseline="0" noProof="0" dirty="0">
                <a:ln>
                  <a:noFill/>
                </a:ln>
                <a:solidFill>
                  <a:prstClr val="black"/>
                </a:solidFill>
                <a:effectLst/>
                <a:uLnTx/>
                <a:uFillTx/>
                <a:latin typeface="Calibri"/>
                <a:ea typeface="+mn-ea"/>
                <a:cs typeface="Arial"/>
              </a:rPr>
              <a:t>U</a:t>
            </a:r>
            <a:r>
              <a:rPr kumimoji="0" sz="1350" b="1" i="0" u="none" strike="noStrike" kern="1200" cap="none" spc="0" normalizeH="0" baseline="0" noProof="0" dirty="0">
                <a:ln>
                  <a:noFill/>
                </a:ln>
                <a:solidFill>
                  <a:prstClr val="black"/>
                </a:solidFill>
                <a:effectLst/>
                <a:uLnTx/>
                <a:uFillTx/>
                <a:latin typeface="Calibri"/>
                <a:ea typeface="+mn-ea"/>
                <a:cs typeface="Arial"/>
              </a:rPr>
              <a:t>M</a:t>
            </a:r>
            <a:r>
              <a:rPr kumimoji="0" sz="1350" b="1" i="0" u="none" strike="noStrike" kern="1200" cap="none" spc="-26" normalizeH="0" baseline="0" noProof="0" dirty="0">
                <a:ln>
                  <a:noFill/>
                </a:ln>
                <a:solidFill>
                  <a:prstClr val="black"/>
                </a:solidFill>
                <a:effectLst/>
                <a:uLnTx/>
                <a:uFillTx/>
                <a:latin typeface="Calibri"/>
                <a:ea typeface="+mn-ea"/>
                <a:cs typeface="Arial"/>
              </a:rPr>
              <a:t>OR</a:t>
            </a:r>
            <a:endParaRPr kumimoji="0" sz="1350" b="0" i="0" u="none" strike="noStrike" kern="1200" cap="none" spc="0" normalizeH="0" baseline="0" noProof="0" dirty="0">
              <a:ln>
                <a:noFill/>
              </a:ln>
              <a:solidFill>
                <a:prstClr val="black"/>
              </a:solidFill>
              <a:effectLst/>
              <a:uLnTx/>
              <a:uFillTx/>
              <a:latin typeface="Calibri"/>
              <a:ea typeface="+mn-ea"/>
              <a:cs typeface="Arial"/>
            </a:endParaRPr>
          </a:p>
        </p:txBody>
      </p:sp>
      <p:sp>
        <p:nvSpPr>
          <p:cNvPr id="21" name="object 21"/>
          <p:cNvSpPr txBox="1"/>
          <p:nvPr/>
        </p:nvSpPr>
        <p:spPr>
          <a:xfrm>
            <a:off x="3711739" y="2178824"/>
            <a:ext cx="737426" cy="265073"/>
          </a:xfrm>
          <a:prstGeom prst="rect">
            <a:avLst/>
          </a:prstGeom>
        </p:spPr>
        <p:txBody>
          <a:bodyPr vert="horz" wrap="square" lIns="0" tIns="0" rIns="0" bIns="0" rtlCol="0">
            <a:spAutoFit/>
          </a:bodyPr>
          <a:lstStyle/>
          <a:p>
            <a:pPr marL="9525" marR="3810" lvl="0" indent="57150" algn="l" defTabSz="457200" rtl="0" eaLnBrk="1" fontAlgn="auto" latinLnBrk="0" hangingPunct="1">
              <a:lnSpc>
                <a:spcPts val="975"/>
              </a:lnSpc>
              <a:spcBef>
                <a:spcPts val="0"/>
              </a:spcBef>
              <a:spcAft>
                <a:spcPts val="0"/>
              </a:spcAft>
              <a:buClrTx/>
              <a:buSzTx/>
              <a:buFontTx/>
              <a:buNone/>
              <a:tabLst/>
              <a:defRPr/>
            </a:pPr>
            <a:r>
              <a:rPr kumimoji="0" lang="en-US" sz="1200" b="0" i="0" u="none" strike="noStrike" kern="1200" cap="none" spc="8" normalizeH="0" baseline="0" noProof="0" dirty="0" err="1">
                <a:ln>
                  <a:noFill/>
                </a:ln>
                <a:solidFill>
                  <a:prstClr val="black"/>
                </a:solidFill>
                <a:effectLst/>
                <a:uLnTx/>
                <a:uFillTx/>
                <a:latin typeface="Calibri"/>
                <a:ea typeface="+mn-ea"/>
                <a:cs typeface="Arial"/>
              </a:rPr>
              <a:t>P</a:t>
            </a:r>
            <a:r>
              <a:rPr kumimoji="0" sz="1200" b="0" i="0" u="none" strike="noStrike" kern="1200" cap="none" spc="8" normalizeH="0" baseline="0" noProof="0" dirty="0" err="1">
                <a:ln>
                  <a:noFill/>
                </a:ln>
                <a:solidFill>
                  <a:prstClr val="black"/>
                </a:solidFill>
                <a:effectLst/>
                <a:uLnTx/>
                <a:uFillTx/>
                <a:latin typeface="Calibri"/>
                <a:ea typeface="+mn-ea"/>
                <a:cs typeface="Arial"/>
              </a:rPr>
              <a:t>erforin</a:t>
            </a:r>
            <a:r>
              <a:rPr kumimoji="0" sz="1200" b="0" i="0" u="none" strike="noStrike" kern="1200" cap="none" spc="8" normalizeH="0" baseline="0" noProof="0" dirty="0">
                <a:ln>
                  <a:noFill/>
                </a:ln>
                <a:solidFill>
                  <a:prstClr val="black"/>
                </a:solidFill>
                <a:effectLst/>
                <a:uLnTx/>
                <a:uFillTx/>
                <a:latin typeface="Calibri"/>
                <a:ea typeface="+mn-ea"/>
                <a:cs typeface="Arial"/>
              </a:rPr>
              <a:t>  </a:t>
            </a:r>
            <a:r>
              <a:rPr kumimoji="0" sz="1200" b="0" i="0" u="none" strike="noStrike" kern="1200" cap="none" spc="23" normalizeH="0" baseline="0" noProof="0" dirty="0">
                <a:ln>
                  <a:noFill/>
                </a:ln>
                <a:solidFill>
                  <a:prstClr val="black"/>
                </a:solidFill>
                <a:effectLst/>
                <a:uLnTx/>
                <a:uFillTx/>
                <a:latin typeface="Calibri"/>
                <a:ea typeface="+mn-ea"/>
                <a:cs typeface="Arial"/>
              </a:rPr>
              <a:t>g</a:t>
            </a:r>
            <a:r>
              <a:rPr kumimoji="0" sz="1200" b="0" i="0" u="none" strike="noStrike" kern="1200" cap="none" spc="0" normalizeH="0" baseline="0" noProof="0" dirty="0">
                <a:ln>
                  <a:noFill/>
                </a:ln>
                <a:solidFill>
                  <a:prstClr val="black"/>
                </a:solidFill>
                <a:effectLst/>
                <a:uLnTx/>
                <a:uFillTx/>
                <a:latin typeface="Calibri"/>
                <a:ea typeface="+mn-ea"/>
                <a:cs typeface="Arial"/>
              </a:rPr>
              <a:t>r</a:t>
            </a:r>
            <a:r>
              <a:rPr kumimoji="0" sz="1200" b="0" i="0" u="none" strike="noStrike" kern="1200" cap="none" spc="23" normalizeH="0" baseline="0" noProof="0" dirty="0">
                <a:ln>
                  <a:noFill/>
                </a:ln>
                <a:solidFill>
                  <a:prstClr val="black"/>
                </a:solidFill>
                <a:effectLst/>
                <a:uLnTx/>
                <a:uFillTx/>
                <a:latin typeface="Calibri"/>
                <a:ea typeface="+mn-ea"/>
                <a:cs typeface="Arial"/>
              </a:rPr>
              <a:t>an</a:t>
            </a:r>
            <a:r>
              <a:rPr kumimoji="0" sz="1200" b="0" i="0" u="none" strike="noStrike" kern="1200" cap="none" spc="0" normalizeH="0" baseline="0" noProof="0" dirty="0">
                <a:ln>
                  <a:noFill/>
                </a:ln>
                <a:solidFill>
                  <a:prstClr val="black"/>
                </a:solidFill>
                <a:effectLst/>
                <a:uLnTx/>
                <a:uFillTx/>
                <a:latin typeface="Calibri"/>
                <a:ea typeface="+mn-ea"/>
                <a:cs typeface="Arial"/>
              </a:rPr>
              <a:t>zyme</a:t>
            </a:r>
          </a:p>
        </p:txBody>
      </p:sp>
      <p:sp>
        <p:nvSpPr>
          <p:cNvPr id="23" name="object 23"/>
          <p:cNvSpPr/>
          <p:nvPr/>
        </p:nvSpPr>
        <p:spPr>
          <a:xfrm>
            <a:off x="3115780" y="3241558"/>
            <a:ext cx="134779" cy="242411"/>
          </a:xfrm>
          <a:custGeom>
            <a:avLst/>
            <a:gdLst/>
            <a:ahLst/>
            <a:cxnLst/>
            <a:rect l="l" t="t" r="r" b="b"/>
            <a:pathLst>
              <a:path w="179704" h="323214">
                <a:moveTo>
                  <a:pt x="179311" y="0"/>
                </a:moveTo>
                <a:lnTo>
                  <a:pt x="63741" y="82499"/>
                </a:lnTo>
                <a:lnTo>
                  <a:pt x="108635" y="106273"/>
                </a:lnTo>
                <a:lnTo>
                  <a:pt x="0" y="311302"/>
                </a:lnTo>
                <a:lnTo>
                  <a:pt x="22453" y="323189"/>
                </a:lnTo>
                <a:lnTo>
                  <a:pt x="131076" y="118173"/>
                </a:lnTo>
                <a:lnTo>
                  <a:pt x="176520" y="118173"/>
                </a:lnTo>
                <a:lnTo>
                  <a:pt x="179311" y="0"/>
                </a:lnTo>
                <a:close/>
              </a:path>
              <a:path w="179704" h="323214">
                <a:moveTo>
                  <a:pt x="176520" y="118173"/>
                </a:moveTo>
                <a:lnTo>
                  <a:pt x="131076" y="118173"/>
                </a:lnTo>
                <a:lnTo>
                  <a:pt x="175958" y="141947"/>
                </a:lnTo>
                <a:lnTo>
                  <a:pt x="176520" y="118173"/>
                </a:lnTo>
                <a:close/>
              </a:path>
            </a:pathLst>
          </a:custGeom>
          <a:solidFill>
            <a:srgbClr val="00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24"/>
          <p:cNvSpPr txBox="1"/>
          <p:nvPr/>
        </p:nvSpPr>
        <p:spPr>
          <a:xfrm>
            <a:off x="5859755" y="1739854"/>
            <a:ext cx="422129" cy="184666"/>
          </a:xfrm>
          <a:prstGeom prst="rect">
            <a:avLst/>
          </a:prstGeom>
        </p:spPr>
        <p:txBody>
          <a:bodyPr vert="horz" wrap="square" lIns="0" tIns="0" rIns="0" bIns="0" rtlCol="0">
            <a:spAutoFit/>
          </a:bodyPr>
          <a:lstStyle/>
          <a:p>
            <a:pPr marL="9525" marR="0" lvl="0" indent="0" algn="l" defTabSz="4572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Arial"/>
              </a:rPr>
              <a:t>M</a:t>
            </a:r>
            <a:r>
              <a:rPr kumimoji="0" sz="1200" b="0" i="0" u="none" strike="noStrike" kern="1200" cap="none" spc="23" normalizeH="0" baseline="0" noProof="0" dirty="0">
                <a:ln>
                  <a:noFill/>
                </a:ln>
                <a:solidFill>
                  <a:prstClr val="black"/>
                </a:solidFill>
                <a:effectLst/>
                <a:uLnTx/>
                <a:uFillTx/>
                <a:latin typeface="Calibri"/>
                <a:ea typeface="+mn-ea"/>
                <a:cs typeface="Arial"/>
              </a:rPr>
              <a:t>H</a:t>
            </a:r>
            <a:r>
              <a:rPr kumimoji="0" sz="1200" b="0" i="0" u="none" strike="noStrike" kern="1200" cap="none" spc="0" normalizeH="0" baseline="0" noProof="0" dirty="0">
                <a:ln>
                  <a:noFill/>
                </a:ln>
                <a:solidFill>
                  <a:prstClr val="black"/>
                </a:solidFill>
                <a:effectLst/>
                <a:uLnTx/>
                <a:uFillTx/>
                <a:latin typeface="Calibri"/>
                <a:ea typeface="+mn-ea"/>
                <a:cs typeface="Arial"/>
              </a:rPr>
              <a:t>C</a:t>
            </a:r>
          </a:p>
        </p:txBody>
      </p:sp>
      <p:sp>
        <p:nvSpPr>
          <p:cNvPr id="25" name="object 25"/>
          <p:cNvSpPr txBox="1"/>
          <p:nvPr/>
        </p:nvSpPr>
        <p:spPr>
          <a:xfrm>
            <a:off x="5582558" y="1631252"/>
            <a:ext cx="265262" cy="184666"/>
          </a:xfrm>
          <a:prstGeom prst="rect">
            <a:avLst/>
          </a:prstGeom>
        </p:spPr>
        <p:txBody>
          <a:bodyPr vert="horz" wrap="square" lIns="0" tIns="0" rIns="0" bIns="0" rtlCol="0">
            <a:spAutoFit/>
          </a:bodyPr>
          <a:lstStyle/>
          <a:p>
            <a:pPr marL="9525" marR="0" lvl="0" indent="0" algn="l" defTabSz="457200" rtl="0" eaLnBrk="1" fontAlgn="auto" latinLnBrk="0" hangingPunct="1">
              <a:lnSpc>
                <a:spcPct val="100000"/>
              </a:lnSpc>
              <a:spcBef>
                <a:spcPts val="0"/>
              </a:spcBef>
              <a:spcAft>
                <a:spcPts val="0"/>
              </a:spcAft>
              <a:buClrTx/>
              <a:buSzTx/>
              <a:buFontTx/>
              <a:buNone/>
              <a:tabLst/>
              <a:defRPr/>
            </a:pPr>
            <a:r>
              <a:rPr kumimoji="0" sz="1200" b="0" i="0" u="none" strike="noStrike" kern="1200" cap="none" spc="-4" normalizeH="0" baseline="0" noProof="0" dirty="0">
                <a:ln>
                  <a:noFill/>
                </a:ln>
                <a:solidFill>
                  <a:prstClr val="black"/>
                </a:solidFill>
                <a:effectLst/>
                <a:uLnTx/>
                <a:uFillTx/>
                <a:latin typeface="Calibri"/>
                <a:ea typeface="+mn-ea"/>
                <a:cs typeface="Arial"/>
              </a:rPr>
              <a:t>B7</a:t>
            </a:r>
            <a:endParaRPr kumimoji="0" sz="1200" b="0" i="0" u="none" strike="noStrike" kern="1200" cap="none" spc="0" normalizeH="0" baseline="0" noProof="0" dirty="0">
              <a:ln>
                <a:noFill/>
              </a:ln>
              <a:solidFill>
                <a:prstClr val="black"/>
              </a:solidFill>
              <a:effectLst/>
              <a:uLnTx/>
              <a:uFillTx/>
              <a:latin typeface="Calibri"/>
              <a:ea typeface="+mn-ea"/>
              <a:cs typeface="Arial"/>
            </a:endParaRPr>
          </a:p>
        </p:txBody>
      </p:sp>
      <p:sp>
        <p:nvSpPr>
          <p:cNvPr id="26" name="object 26"/>
          <p:cNvSpPr txBox="1"/>
          <p:nvPr/>
        </p:nvSpPr>
        <p:spPr>
          <a:xfrm>
            <a:off x="6940086" y="4327563"/>
            <a:ext cx="1114230" cy="184666"/>
          </a:xfrm>
          <a:prstGeom prst="rect">
            <a:avLst/>
          </a:prstGeom>
        </p:spPr>
        <p:txBody>
          <a:bodyPr vert="horz" wrap="square" lIns="0" tIns="0" rIns="0" bIns="0" rtlCol="0">
            <a:spAutoFit/>
          </a:bodyPr>
          <a:lstStyle/>
          <a:p>
            <a:pPr marL="9525" marR="0" lvl="0" indent="0" algn="l" defTabSz="457200" rtl="0" eaLnBrk="1" fontAlgn="auto" latinLnBrk="0" hangingPunct="1">
              <a:lnSpc>
                <a:spcPct val="100000"/>
              </a:lnSpc>
              <a:spcBef>
                <a:spcPts val="0"/>
              </a:spcBef>
              <a:spcAft>
                <a:spcPts val="0"/>
              </a:spcAft>
              <a:buClrTx/>
              <a:buSzTx/>
              <a:buFontTx/>
              <a:buNone/>
              <a:tabLst/>
              <a:defRPr/>
            </a:pPr>
            <a:r>
              <a:rPr kumimoji="0" sz="1200" b="1" i="0" u="none" strike="noStrike" kern="1200" cap="none" spc="0" normalizeH="0" baseline="0" noProof="0" dirty="0">
                <a:ln>
                  <a:noFill/>
                </a:ln>
                <a:solidFill>
                  <a:prstClr val="black"/>
                </a:solidFill>
                <a:effectLst/>
                <a:uLnTx/>
                <a:uFillTx/>
                <a:latin typeface="Calibri"/>
                <a:ea typeface="+mn-ea"/>
                <a:cs typeface="Arial"/>
              </a:rPr>
              <a:t>Resting T</a:t>
            </a:r>
            <a:r>
              <a:rPr kumimoji="0" lang="en-US" sz="1200" b="1" i="0" u="none" strike="noStrike" kern="1200" cap="none" spc="-86" normalizeH="0" baseline="0" noProof="0" dirty="0">
                <a:ln>
                  <a:noFill/>
                </a:ln>
                <a:solidFill>
                  <a:prstClr val="black"/>
                </a:solidFill>
                <a:effectLst/>
                <a:uLnTx/>
                <a:uFillTx/>
                <a:latin typeface="Calibri"/>
                <a:ea typeface="+mn-ea"/>
                <a:cs typeface="Arial"/>
              </a:rPr>
              <a:t>-</a:t>
            </a:r>
            <a:r>
              <a:rPr kumimoji="0" sz="1200" b="1" i="0" u="none" strike="noStrike" kern="1200" cap="none" spc="4" normalizeH="0" baseline="0" noProof="0" dirty="0">
                <a:ln>
                  <a:noFill/>
                </a:ln>
                <a:solidFill>
                  <a:prstClr val="black"/>
                </a:solidFill>
                <a:effectLst/>
                <a:uLnTx/>
                <a:uFillTx/>
                <a:latin typeface="Calibri"/>
                <a:ea typeface="+mn-ea"/>
                <a:cs typeface="Arial"/>
              </a:rPr>
              <a:t>cell</a:t>
            </a:r>
            <a:endParaRPr kumimoji="0" sz="1200" b="0" i="0" u="none" strike="noStrike" kern="1200" cap="none" spc="0" normalizeH="0" baseline="0" noProof="0" dirty="0">
              <a:ln>
                <a:noFill/>
              </a:ln>
              <a:solidFill>
                <a:prstClr val="black"/>
              </a:solidFill>
              <a:effectLst/>
              <a:uLnTx/>
              <a:uFillTx/>
              <a:latin typeface="Calibri"/>
              <a:ea typeface="+mn-ea"/>
              <a:cs typeface="Arial"/>
            </a:endParaRPr>
          </a:p>
        </p:txBody>
      </p:sp>
      <p:sp>
        <p:nvSpPr>
          <p:cNvPr id="27" name="object 27"/>
          <p:cNvSpPr txBox="1"/>
          <p:nvPr/>
        </p:nvSpPr>
        <p:spPr>
          <a:xfrm>
            <a:off x="5238750" y="3251082"/>
            <a:ext cx="666750" cy="191560"/>
          </a:xfrm>
          <a:prstGeom prst="rect">
            <a:avLst/>
          </a:prstGeom>
        </p:spPr>
        <p:txBody>
          <a:bodyPr vert="horz" wrap="square" lIns="0" tIns="54769" rIns="0" bIns="0" rtlCol="0">
            <a:spAutoFit/>
          </a:bodyPr>
          <a:lstStyle/>
          <a:p>
            <a:pPr marL="248603" marR="0" lvl="0" indent="0" algn="l" defTabSz="457200" rtl="0" eaLnBrk="1" fontAlgn="auto" latinLnBrk="0" hangingPunct="1">
              <a:lnSpc>
                <a:spcPts val="1073"/>
              </a:lnSpc>
              <a:spcBef>
                <a:spcPts val="431"/>
              </a:spcBef>
              <a:spcAft>
                <a:spcPts val="0"/>
              </a:spcAft>
              <a:buClrTx/>
              <a:buSzTx/>
              <a:buFontTx/>
              <a:buNone/>
              <a:tabLst/>
              <a:defRPr/>
            </a:pPr>
            <a:r>
              <a:rPr kumimoji="0" sz="900" b="0" i="0" u="none" strike="noStrike" kern="1200" cap="none" spc="15" normalizeH="0" baseline="0" noProof="0" dirty="0">
                <a:ln>
                  <a:noFill/>
                </a:ln>
                <a:solidFill>
                  <a:prstClr val="black"/>
                </a:solidFill>
                <a:effectLst/>
                <a:uLnTx/>
                <a:uFillTx/>
                <a:latin typeface="Calibri"/>
                <a:ea typeface="+mn-ea"/>
                <a:cs typeface="Arial"/>
              </a:rPr>
              <a:t>CD28</a:t>
            </a:r>
            <a:endParaRPr kumimoji="0" sz="900" b="0" i="0" u="none" strike="noStrike" kern="1200" cap="none" spc="0" normalizeH="0" baseline="0" noProof="0">
              <a:ln>
                <a:noFill/>
              </a:ln>
              <a:solidFill>
                <a:prstClr val="black"/>
              </a:solidFill>
              <a:effectLst/>
              <a:uLnTx/>
              <a:uFillTx/>
              <a:latin typeface="Calibri"/>
              <a:ea typeface="+mn-ea"/>
              <a:cs typeface="Arial"/>
            </a:endParaRPr>
          </a:p>
        </p:txBody>
      </p:sp>
      <p:sp>
        <p:nvSpPr>
          <p:cNvPr id="29" name="object 29"/>
          <p:cNvSpPr/>
          <p:nvPr/>
        </p:nvSpPr>
        <p:spPr>
          <a:xfrm>
            <a:off x="6953503" y="3602977"/>
            <a:ext cx="656749" cy="656749"/>
          </a:xfrm>
          <a:custGeom>
            <a:avLst/>
            <a:gdLst/>
            <a:ahLst/>
            <a:cxnLst/>
            <a:rect l="l" t="t" r="r" b="b"/>
            <a:pathLst>
              <a:path w="875665" h="875664">
                <a:moveTo>
                  <a:pt x="396946" y="0"/>
                </a:moveTo>
                <a:lnTo>
                  <a:pt x="352163" y="2497"/>
                </a:lnTo>
                <a:lnTo>
                  <a:pt x="303048" y="14031"/>
                </a:lnTo>
                <a:lnTo>
                  <a:pt x="258327" y="33712"/>
                </a:lnTo>
                <a:lnTo>
                  <a:pt x="217348" y="57466"/>
                </a:lnTo>
                <a:lnTo>
                  <a:pt x="179456" y="81224"/>
                </a:lnTo>
                <a:lnTo>
                  <a:pt x="144232" y="104608"/>
                </a:lnTo>
                <a:lnTo>
                  <a:pt x="112093" y="129568"/>
                </a:lnTo>
                <a:lnTo>
                  <a:pt x="83695" y="155463"/>
                </a:lnTo>
                <a:lnTo>
                  <a:pt x="40455" y="204665"/>
                </a:lnTo>
                <a:lnTo>
                  <a:pt x="14519" y="252209"/>
                </a:lnTo>
                <a:lnTo>
                  <a:pt x="6774" y="290228"/>
                </a:lnTo>
                <a:lnTo>
                  <a:pt x="2362" y="332380"/>
                </a:lnTo>
                <a:lnTo>
                  <a:pt x="0" y="382479"/>
                </a:lnTo>
                <a:lnTo>
                  <a:pt x="957" y="436748"/>
                </a:lnTo>
                <a:lnTo>
                  <a:pt x="6505" y="491407"/>
                </a:lnTo>
                <a:lnTo>
                  <a:pt x="17912" y="542678"/>
                </a:lnTo>
                <a:lnTo>
                  <a:pt x="35586" y="592342"/>
                </a:lnTo>
                <a:lnTo>
                  <a:pt x="58673" y="642918"/>
                </a:lnTo>
                <a:lnTo>
                  <a:pt x="86571" y="691735"/>
                </a:lnTo>
                <a:lnTo>
                  <a:pt x="118680" y="736125"/>
                </a:lnTo>
                <a:lnTo>
                  <a:pt x="154399" y="773416"/>
                </a:lnTo>
                <a:lnTo>
                  <a:pt x="195778" y="803427"/>
                </a:lnTo>
                <a:lnTo>
                  <a:pt x="243219" y="827944"/>
                </a:lnTo>
                <a:lnTo>
                  <a:pt x="293645" y="847229"/>
                </a:lnTo>
                <a:lnTo>
                  <a:pt x="343982" y="861541"/>
                </a:lnTo>
                <a:lnTo>
                  <a:pt x="391152" y="871140"/>
                </a:lnTo>
                <a:lnTo>
                  <a:pt x="446644" y="875084"/>
                </a:lnTo>
                <a:lnTo>
                  <a:pt x="500828" y="870461"/>
                </a:lnTo>
                <a:lnTo>
                  <a:pt x="552399" y="860068"/>
                </a:lnTo>
                <a:lnTo>
                  <a:pt x="600054" y="846707"/>
                </a:lnTo>
                <a:lnTo>
                  <a:pt x="643250" y="832052"/>
                </a:lnTo>
                <a:lnTo>
                  <a:pt x="682746" y="814302"/>
                </a:lnTo>
                <a:lnTo>
                  <a:pt x="719196" y="791039"/>
                </a:lnTo>
                <a:lnTo>
                  <a:pt x="753254" y="759845"/>
                </a:lnTo>
                <a:lnTo>
                  <a:pt x="780081" y="727528"/>
                </a:lnTo>
                <a:lnTo>
                  <a:pt x="806442" y="689393"/>
                </a:lnTo>
                <a:lnTo>
                  <a:pt x="830531" y="647330"/>
                </a:lnTo>
                <a:lnTo>
                  <a:pt x="850543" y="603227"/>
                </a:lnTo>
                <a:lnTo>
                  <a:pt x="864671" y="558972"/>
                </a:lnTo>
                <a:lnTo>
                  <a:pt x="872559" y="512866"/>
                </a:lnTo>
                <a:lnTo>
                  <a:pt x="875410" y="463657"/>
                </a:lnTo>
                <a:lnTo>
                  <a:pt x="873760" y="413885"/>
                </a:lnTo>
                <a:lnTo>
                  <a:pt x="868143" y="366087"/>
                </a:lnTo>
                <a:lnTo>
                  <a:pt x="859096" y="322803"/>
                </a:lnTo>
                <a:lnTo>
                  <a:pt x="842254" y="275493"/>
                </a:lnTo>
                <a:lnTo>
                  <a:pt x="819058" y="233059"/>
                </a:lnTo>
                <a:lnTo>
                  <a:pt x="790811" y="194101"/>
                </a:lnTo>
                <a:lnTo>
                  <a:pt x="758817" y="157221"/>
                </a:lnTo>
                <a:lnTo>
                  <a:pt x="723436" y="120914"/>
                </a:lnTo>
                <a:lnTo>
                  <a:pt x="683963" y="86305"/>
                </a:lnTo>
                <a:lnTo>
                  <a:pt x="640138" y="55938"/>
                </a:lnTo>
                <a:lnTo>
                  <a:pt x="591698" y="32354"/>
                </a:lnTo>
                <a:lnTo>
                  <a:pt x="547353" y="18563"/>
                </a:lnTo>
                <a:lnTo>
                  <a:pt x="497885" y="8357"/>
                </a:lnTo>
                <a:lnTo>
                  <a:pt x="446635" y="2061"/>
                </a:lnTo>
                <a:lnTo>
                  <a:pt x="396946" y="0"/>
                </a:lnTo>
              </a:path>
            </a:pathLst>
          </a:custGeom>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30" name="object 30"/>
          <p:cNvSpPr/>
          <p:nvPr/>
        </p:nvSpPr>
        <p:spPr>
          <a:xfrm>
            <a:off x="6953503" y="3602977"/>
            <a:ext cx="656558" cy="656313"/>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31" name="object 31"/>
          <p:cNvSpPr/>
          <p:nvPr/>
        </p:nvSpPr>
        <p:spPr>
          <a:xfrm>
            <a:off x="6953503" y="3602977"/>
            <a:ext cx="656749" cy="656749"/>
          </a:xfrm>
          <a:custGeom>
            <a:avLst/>
            <a:gdLst/>
            <a:ahLst/>
            <a:cxnLst/>
            <a:rect l="l" t="t" r="r" b="b"/>
            <a:pathLst>
              <a:path w="875665" h="875664">
                <a:moveTo>
                  <a:pt x="396946" y="0"/>
                </a:moveTo>
                <a:lnTo>
                  <a:pt x="352163" y="2497"/>
                </a:lnTo>
                <a:lnTo>
                  <a:pt x="303048" y="14031"/>
                </a:lnTo>
                <a:lnTo>
                  <a:pt x="258327" y="33712"/>
                </a:lnTo>
                <a:lnTo>
                  <a:pt x="217348" y="57466"/>
                </a:lnTo>
                <a:lnTo>
                  <a:pt x="179456" y="81224"/>
                </a:lnTo>
                <a:lnTo>
                  <a:pt x="144232" y="104608"/>
                </a:lnTo>
                <a:lnTo>
                  <a:pt x="112093" y="129568"/>
                </a:lnTo>
                <a:lnTo>
                  <a:pt x="83695" y="155463"/>
                </a:lnTo>
                <a:lnTo>
                  <a:pt x="40455" y="204665"/>
                </a:lnTo>
                <a:lnTo>
                  <a:pt x="14519" y="252209"/>
                </a:lnTo>
                <a:lnTo>
                  <a:pt x="6774" y="290228"/>
                </a:lnTo>
                <a:lnTo>
                  <a:pt x="2362" y="332380"/>
                </a:lnTo>
                <a:lnTo>
                  <a:pt x="0" y="382479"/>
                </a:lnTo>
                <a:lnTo>
                  <a:pt x="957" y="436748"/>
                </a:lnTo>
                <a:lnTo>
                  <a:pt x="6505" y="491407"/>
                </a:lnTo>
                <a:lnTo>
                  <a:pt x="17912" y="542678"/>
                </a:lnTo>
                <a:lnTo>
                  <a:pt x="35586" y="592342"/>
                </a:lnTo>
                <a:lnTo>
                  <a:pt x="58673" y="642918"/>
                </a:lnTo>
                <a:lnTo>
                  <a:pt x="86571" y="691735"/>
                </a:lnTo>
                <a:lnTo>
                  <a:pt x="118680" y="736125"/>
                </a:lnTo>
                <a:lnTo>
                  <a:pt x="154399" y="773416"/>
                </a:lnTo>
                <a:lnTo>
                  <a:pt x="195778" y="803427"/>
                </a:lnTo>
                <a:lnTo>
                  <a:pt x="243219" y="827944"/>
                </a:lnTo>
                <a:lnTo>
                  <a:pt x="293645" y="847229"/>
                </a:lnTo>
                <a:lnTo>
                  <a:pt x="343982" y="861541"/>
                </a:lnTo>
                <a:lnTo>
                  <a:pt x="391152" y="871140"/>
                </a:lnTo>
                <a:lnTo>
                  <a:pt x="446644" y="875084"/>
                </a:lnTo>
                <a:lnTo>
                  <a:pt x="500828" y="870461"/>
                </a:lnTo>
                <a:lnTo>
                  <a:pt x="552399" y="860068"/>
                </a:lnTo>
                <a:lnTo>
                  <a:pt x="600054" y="846707"/>
                </a:lnTo>
                <a:lnTo>
                  <a:pt x="643250" y="832052"/>
                </a:lnTo>
                <a:lnTo>
                  <a:pt x="682746" y="814302"/>
                </a:lnTo>
                <a:lnTo>
                  <a:pt x="719196" y="791039"/>
                </a:lnTo>
                <a:lnTo>
                  <a:pt x="753254" y="759845"/>
                </a:lnTo>
                <a:lnTo>
                  <a:pt x="780081" y="727528"/>
                </a:lnTo>
                <a:lnTo>
                  <a:pt x="806442" y="689393"/>
                </a:lnTo>
                <a:lnTo>
                  <a:pt x="830531" y="647330"/>
                </a:lnTo>
                <a:lnTo>
                  <a:pt x="850543" y="603227"/>
                </a:lnTo>
                <a:lnTo>
                  <a:pt x="864671" y="558972"/>
                </a:lnTo>
                <a:lnTo>
                  <a:pt x="872559" y="512866"/>
                </a:lnTo>
                <a:lnTo>
                  <a:pt x="875410" y="463657"/>
                </a:lnTo>
                <a:lnTo>
                  <a:pt x="873760" y="413885"/>
                </a:lnTo>
                <a:lnTo>
                  <a:pt x="868143" y="366087"/>
                </a:lnTo>
                <a:lnTo>
                  <a:pt x="859096" y="322803"/>
                </a:lnTo>
                <a:lnTo>
                  <a:pt x="842254" y="275493"/>
                </a:lnTo>
                <a:lnTo>
                  <a:pt x="819058" y="233059"/>
                </a:lnTo>
                <a:lnTo>
                  <a:pt x="790811" y="194101"/>
                </a:lnTo>
                <a:lnTo>
                  <a:pt x="758817" y="157221"/>
                </a:lnTo>
                <a:lnTo>
                  <a:pt x="723436" y="120914"/>
                </a:lnTo>
                <a:lnTo>
                  <a:pt x="683963" y="86305"/>
                </a:lnTo>
                <a:lnTo>
                  <a:pt x="640138" y="55938"/>
                </a:lnTo>
                <a:lnTo>
                  <a:pt x="591698" y="32354"/>
                </a:lnTo>
                <a:lnTo>
                  <a:pt x="547353" y="18563"/>
                </a:lnTo>
                <a:lnTo>
                  <a:pt x="497885" y="8357"/>
                </a:lnTo>
                <a:lnTo>
                  <a:pt x="446635" y="2061"/>
                </a:lnTo>
                <a:lnTo>
                  <a:pt x="396946" y="0"/>
                </a:lnTo>
              </a:path>
            </a:pathLst>
          </a:custGeom>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32" name="object 32"/>
          <p:cNvSpPr/>
          <p:nvPr/>
        </p:nvSpPr>
        <p:spPr>
          <a:xfrm>
            <a:off x="6953503" y="3602978"/>
            <a:ext cx="656749" cy="656749"/>
          </a:xfrm>
          <a:custGeom>
            <a:avLst/>
            <a:gdLst/>
            <a:ahLst/>
            <a:cxnLst/>
            <a:rect l="l" t="t" r="r" b="b"/>
            <a:pathLst>
              <a:path w="875665" h="875664">
                <a:moveTo>
                  <a:pt x="59691" y="181653"/>
                </a:moveTo>
                <a:lnTo>
                  <a:pt x="112092" y="129568"/>
                </a:lnTo>
                <a:lnTo>
                  <a:pt x="144232" y="104607"/>
                </a:lnTo>
                <a:lnTo>
                  <a:pt x="179461" y="81218"/>
                </a:lnTo>
                <a:lnTo>
                  <a:pt x="217349" y="57464"/>
                </a:lnTo>
                <a:lnTo>
                  <a:pt x="258325" y="33712"/>
                </a:lnTo>
                <a:lnTo>
                  <a:pt x="303044" y="14032"/>
                </a:lnTo>
                <a:lnTo>
                  <a:pt x="352157" y="2497"/>
                </a:lnTo>
                <a:lnTo>
                  <a:pt x="396946" y="0"/>
                </a:lnTo>
                <a:lnTo>
                  <a:pt x="446636" y="2062"/>
                </a:lnTo>
                <a:lnTo>
                  <a:pt x="497887" y="8358"/>
                </a:lnTo>
                <a:lnTo>
                  <a:pt x="547355" y="18563"/>
                </a:lnTo>
                <a:lnTo>
                  <a:pt x="591699" y="32352"/>
                </a:lnTo>
                <a:lnTo>
                  <a:pt x="640139" y="55935"/>
                </a:lnTo>
                <a:lnTo>
                  <a:pt x="683965" y="86305"/>
                </a:lnTo>
                <a:lnTo>
                  <a:pt x="723439" y="120915"/>
                </a:lnTo>
                <a:lnTo>
                  <a:pt x="758824" y="157220"/>
                </a:lnTo>
                <a:lnTo>
                  <a:pt x="790813" y="194101"/>
                </a:lnTo>
                <a:lnTo>
                  <a:pt x="819058" y="233058"/>
                </a:lnTo>
                <a:lnTo>
                  <a:pt x="842253" y="275492"/>
                </a:lnTo>
                <a:lnTo>
                  <a:pt x="859095" y="322804"/>
                </a:lnTo>
                <a:lnTo>
                  <a:pt x="868142" y="366086"/>
                </a:lnTo>
                <a:lnTo>
                  <a:pt x="873758" y="413884"/>
                </a:lnTo>
                <a:lnTo>
                  <a:pt x="875408" y="463656"/>
                </a:lnTo>
                <a:lnTo>
                  <a:pt x="872556" y="512864"/>
                </a:lnTo>
                <a:lnTo>
                  <a:pt x="864666" y="558966"/>
                </a:lnTo>
                <a:lnTo>
                  <a:pt x="850539" y="603223"/>
                </a:lnTo>
                <a:lnTo>
                  <a:pt x="830530" y="647329"/>
                </a:lnTo>
                <a:lnTo>
                  <a:pt x="806442" y="689393"/>
                </a:lnTo>
                <a:lnTo>
                  <a:pt x="780081" y="727528"/>
                </a:lnTo>
                <a:lnTo>
                  <a:pt x="753253" y="759843"/>
                </a:lnTo>
                <a:lnTo>
                  <a:pt x="719197" y="791038"/>
                </a:lnTo>
                <a:lnTo>
                  <a:pt x="682749" y="814301"/>
                </a:lnTo>
                <a:lnTo>
                  <a:pt x="643253" y="832052"/>
                </a:lnTo>
                <a:lnTo>
                  <a:pt x="600056" y="846706"/>
                </a:lnTo>
                <a:lnTo>
                  <a:pt x="552400" y="860068"/>
                </a:lnTo>
                <a:lnTo>
                  <a:pt x="500828" y="870461"/>
                </a:lnTo>
                <a:lnTo>
                  <a:pt x="446644" y="875084"/>
                </a:lnTo>
                <a:lnTo>
                  <a:pt x="391154" y="871139"/>
                </a:lnTo>
                <a:lnTo>
                  <a:pt x="343981" y="861540"/>
                </a:lnTo>
                <a:lnTo>
                  <a:pt x="293643" y="847228"/>
                </a:lnTo>
                <a:lnTo>
                  <a:pt x="243216" y="827944"/>
                </a:lnTo>
                <a:lnTo>
                  <a:pt x="195776" y="803426"/>
                </a:lnTo>
                <a:lnTo>
                  <a:pt x="154399" y="773415"/>
                </a:lnTo>
                <a:lnTo>
                  <a:pt x="118679" y="736127"/>
                </a:lnTo>
                <a:lnTo>
                  <a:pt x="86569" y="691739"/>
                </a:lnTo>
                <a:lnTo>
                  <a:pt x="58670" y="642922"/>
                </a:lnTo>
                <a:lnTo>
                  <a:pt x="35585" y="592346"/>
                </a:lnTo>
                <a:lnTo>
                  <a:pt x="17915" y="542683"/>
                </a:lnTo>
                <a:lnTo>
                  <a:pt x="6507" y="491409"/>
                </a:lnTo>
                <a:lnTo>
                  <a:pt x="958" y="436750"/>
                </a:lnTo>
                <a:lnTo>
                  <a:pt x="0" y="382481"/>
                </a:lnTo>
                <a:lnTo>
                  <a:pt x="2361" y="332382"/>
                </a:lnTo>
                <a:lnTo>
                  <a:pt x="6773" y="290229"/>
                </a:lnTo>
                <a:lnTo>
                  <a:pt x="14520" y="252206"/>
                </a:lnTo>
                <a:lnTo>
                  <a:pt x="40455" y="204661"/>
                </a:lnTo>
                <a:lnTo>
                  <a:pt x="59691" y="181653"/>
                </a:lnTo>
                <a:close/>
              </a:path>
            </a:pathLst>
          </a:custGeom>
          <a:ln w="12700">
            <a:solidFill>
              <a:srgbClr val="CBCB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33"/>
          <p:cNvSpPr/>
          <p:nvPr/>
        </p:nvSpPr>
        <p:spPr>
          <a:xfrm>
            <a:off x="7095595" y="3762355"/>
            <a:ext cx="432517" cy="42209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34" name="object 34"/>
          <p:cNvSpPr/>
          <p:nvPr/>
        </p:nvSpPr>
        <p:spPr>
          <a:xfrm>
            <a:off x="7095598" y="3762359"/>
            <a:ext cx="432911" cy="422434"/>
          </a:xfrm>
          <a:custGeom>
            <a:avLst/>
            <a:gdLst/>
            <a:ahLst/>
            <a:cxnLst/>
            <a:rect l="l" t="t" r="r" b="b"/>
            <a:pathLst>
              <a:path w="577215" h="563245">
                <a:moveTo>
                  <a:pt x="3667" y="362654"/>
                </a:moveTo>
                <a:lnTo>
                  <a:pt x="64" y="323876"/>
                </a:lnTo>
                <a:lnTo>
                  <a:pt x="0" y="280786"/>
                </a:lnTo>
                <a:lnTo>
                  <a:pt x="5961" y="236681"/>
                </a:lnTo>
                <a:lnTo>
                  <a:pt x="20438" y="194857"/>
                </a:lnTo>
                <a:lnTo>
                  <a:pt x="46993" y="153903"/>
                </a:lnTo>
                <a:lnTo>
                  <a:pt x="83331" y="112822"/>
                </a:lnTo>
                <a:lnTo>
                  <a:pt x="123163" y="75547"/>
                </a:lnTo>
                <a:lnTo>
                  <a:pt x="160198" y="46010"/>
                </a:lnTo>
                <a:lnTo>
                  <a:pt x="192803" y="25435"/>
                </a:lnTo>
                <a:lnTo>
                  <a:pt x="255915" y="3572"/>
                </a:lnTo>
                <a:lnTo>
                  <a:pt x="288780" y="0"/>
                </a:lnTo>
                <a:lnTo>
                  <a:pt x="324550" y="762"/>
                </a:lnTo>
                <a:lnTo>
                  <a:pt x="398710" y="17000"/>
                </a:lnTo>
                <a:lnTo>
                  <a:pt x="459485" y="54190"/>
                </a:lnTo>
                <a:lnTo>
                  <a:pt x="506873" y="112335"/>
                </a:lnTo>
                <a:lnTo>
                  <a:pt x="544718" y="174497"/>
                </a:lnTo>
                <a:lnTo>
                  <a:pt x="573021" y="240677"/>
                </a:lnTo>
                <a:lnTo>
                  <a:pt x="576690" y="276053"/>
                </a:lnTo>
                <a:lnTo>
                  <a:pt x="570683" y="314915"/>
                </a:lnTo>
                <a:lnTo>
                  <a:pt x="556946" y="356567"/>
                </a:lnTo>
                <a:lnTo>
                  <a:pt x="537706" y="397205"/>
                </a:lnTo>
                <a:lnTo>
                  <a:pt x="515193" y="433020"/>
                </a:lnTo>
                <a:lnTo>
                  <a:pt x="488790" y="463764"/>
                </a:lnTo>
                <a:lnTo>
                  <a:pt x="457716" y="491209"/>
                </a:lnTo>
                <a:lnTo>
                  <a:pt x="423934" y="514594"/>
                </a:lnTo>
                <a:lnTo>
                  <a:pt x="389410" y="533157"/>
                </a:lnTo>
                <a:lnTo>
                  <a:pt x="319004" y="558025"/>
                </a:lnTo>
                <a:lnTo>
                  <a:pt x="281378" y="562782"/>
                </a:lnTo>
                <a:lnTo>
                  <a:pt x="241260" y="560222"/>
                </a:lnTo>
                <a:lnTo>
                  <a:pt x="194748" y="548615"/>
                </a:lnTo>
                <a:lnTo>
                  <a:pt x="143430" y="529269"/>
                </a:lnTo>
                <a:lnTo>
                  <a:pt x="94906" y="505102"/>
                </a:lnTo>
                <a:lnTo>
                  <a:pt x="56775" y="479031"/>
                </a:lnTo>
                <a:lnTo>
                  <a:pt x="17294" y="425579"/>
                </a:lnTo>
                <a:lnTo>
                  <a:pt x="3667" y="362654"/>
                </a:lnTo>
                <a:close/>
              </a:path>
            </a:pathLst>
          </a:custGeom>
          <a:ln w="12700">
            <a:solidFill>
              <a:srgbClr val="CBCB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35" name="object 35"/>
          <p:cNvSpPr/>
          <p:nvPr/>
        </p:nvSpPr>
        <p:spPr>
          <a:xfrm>
            <a:off x="5335740" y="3432643"/>
            <a:ext cx="853440" cy="815816"/>
          </a:xfrm>
          <a:custGeom>
            <a:avLst/>
            <a:gdLst/>
            <a:ahLst/>
            <a:cxnLst/>
            <a:rect l="l" t="t" r="r" b="b"/>
            <a:pathLst>
              <a:path w="1137920" h="1087754">
                <a:moveTo>
                  <a:pt x="505787" y="0"/>
                </a:moveTo>
                <a:lnTo>
                  <a:pt x="457825" y="2991"/>
                </a:lnTo>
                <a:lnTo>
                  <a:pt x="406261" y="13490"/>
                </a:lnTo>
                <a:lnTo>
                  <a:pt x="358464" y="31113"/>
                </a:lnTo>
                <a:lnTo>
                  <a:pt x="313998" y="53270"/>
                </a:lnTo>
                <a:lnTo>
                  <a:pt x="272431" y="77373"/>
                </a:lnTo>
                <a:lnTo>
                  <a:pt x="233327" y="100832"/>
                </a:lnTo>
                <a:lnTo>
                  <a:pt x="187530" y="129898"/>
                </a:lnTo>
                <a:lnTo>
                  <a:pt x="145746" y="160922"/>
                </a:lnTo>
                <a:lnTo>
                  <a:pt x="108828" y="193108"/>
                </a:lnTo>
                <a:lnTo>
                  <a:pt x="77625" y="225660"/>
                </a:lnTo>
                <a:lnTo>
                  <a:pt x="33269" y="280685"/>
                </a:lnTo>
                <a:lnTo>
                  <a:pt x="8829" y="360598"/>
                </a:lnTo>
                <a:lnTo>
                  <a:pt x="3906" y="403444"/>
                </a:lnTo>
                <a:lnTo>
                  <a:pt x="645" y="453691"/>
                </a:lnTo>
                <a:lnTo>
                  <a:pt x="0" y="508623"/>
                </a:lnTo>
                <a:lnTo>
                  <a:pt x="2925" y="565523"/>
                </a:lnTo>
                <a:lnTo>
                  <a:pt x="10376" y="621676"/>
                </a:lnTo>
                <a:lnTo>
                  <a:pt x="23307" y="674364"/>
                </a:lnTo>
                <a:lnTo>
                  <a:pt x="38965" y="718193"/>
                </a:lnTo>
                <a:lnTo>
                  <a:pt x="58327" y="763083"/>
                </a:lnTo>
                <a:lnTo>
                  <a:pt x="81108" y="807825"/>
                </a:lnTo>
                <a:lnTo>
                  <a:pt x="107025" y="851210"/>
                </a:lnTo>
                <a:lnTo>
                  <a:pt x="135792" y="892029"/>
                </a:lnTo>
                <a:lnTo>
                  <a:pt x="167125" y="929072"/>
                </a:lnTo>
                <a:lnTo>
                  <a:pt x="200739" y="961130"/>
                </a:lnTo>
                <a:lnTo>
                  <a:pt x="238182" y="988483"/>
                </a:lnTo>
                <a:lnTo>
                  <a:pt x="280229" y="1012305"/>
                </a:lnTo>
                <a:lnTo>
                  <a:pt x="325423" y="1032715"/>
                </a:lnTo>
                <a:lnTo>
                  <a:pt x="372307" y="1049831"/>
                </a:lnTo>
                <a:lnTo>
                  <a:pt x="419423" y="1063769"/>
                </a:lnTo>
                <a:lnTo>
                  <a:pt x="465314" y="1074648"/>
                </a:lnTo>
                <a:lnTo>
                  <a:pt x="508523" y="1082586"/>
                </a:lnTo>
                <a:lnTo>
                  <a:pt x="566313" y="1087472"/>
                </a:lnTo>
                <a:lnTo>
                  <a:pt x="623234" y="1085096"/>
                </a:lnTo>
                <a:lnTo>
                  <a:pt x="678416" y="1077241"/>
                </a:lnTo>
                <a:lnTo>
                  <a:pt x="730990" y="1065689"/>
                </a:lnTo>
                <a:lnTo>
                  <a:pt x="780087" y="1052220"/>
                </a:lnTo>
                <a:lnTo>
                  <a:pt x="825431" y="1037860"/>
                </a:lnTo>
                <a:lnTo>
                  <a:pt x="867582" y="1021423"/>
                </a:lnTo>
                <a:lnTo>
                  <a:pt x="906979" y="1001371"/>
                </a:lnTo>
                <a:lnTo>
                  <a:pt x="944056" y="976164"/>
                </a:lnTo>
                <a:lnTo>
                  <a:pt x="979249" y="944264"/>
                </a:lnTo>
                <a:lnTo>
                  <a:pt x="1008291" y="911359"/>
                </a:lnTo>
                <a:lnTo>
                  <a:pt x="1037183" y="873160"/>
                </a:lnTo>
                <a:lnTo>
                  <a:pt x="1064567" y="831026"/>
                </a:lnTo>
                <a:lnTo>
                  <a:pt x="1089086" y="786316"/>
                </a:lnTo>
                <a:lnTo>
                  <a:pt x="1109380" y="740386"/>
                </a:lnTo>
                <a:lnTo>
                  <a:pt x="1124092" y="694595"/>
                </a:lnTo>
                <a:lnTo>
                  <a:pt x="1133112" y="647201"/>
                </a:lnTo>
                <a:lnTo>
                  <a:pt x="1137503" y="596760"/>
                </a:lnTo>
                <a:lnTo>
                  <a:pt x="1137669" y="545102"/>
                </a:lnTo>
                <a:lnTo>
                  <a:pt x="1134012" y="494052"/>
                </a:lnTo>
                <a:lnTo>
                  <a:pt x="1126935" y="445437"/>
                </a:lnTo>
                <a:lnTo>
                  <a:pt x="1116841" y="401085"/>
                </a:lnTo>
                <a:lnTo>
                  <a:pt x="1100043" y="353501"/>
                </a:lnTo>
                <a:lnTo>
                  <a:pt x="1077740" y="310020"/>
                </a:lnTo>
                <a:lnTo>
                  <a:pt x="1050799" y="269751"/>
                </a:lnTo>
                <a:lnTo>
                  <a:pt x="1020092" y="231802"/>
                </a:lnTo>
                <a:lnTo>
                  <a:pt x="986488" y="195282"/>
                </a:lnTo>
                <a:lnTo>
                  <a:pt x="950104" y="159118"/>
                </a:lnTo>
                <a:lnTo>
                  <a:pt x="910360" y="123897"/>
                </a:lnTo>
                <a:lnTo>
                  <a:pt x="867083" y="91241"/>
                </a:lnTo>
                <a:lnTo>
                  <a:pt x="820097" y="62768"/>
                </a:lnTo>
                <a:lnTo>
                  <a:pt x="769229" y="40101"/>
                </a:lnTo>
                <a:lnTo>
                  <a:pt x="721770" y="25519"/>
                </a:lnTo>
                <a:lnTo>
                  <a:pt x="669182" y="13984"/>
                </a:lnTo>
                <a:lnTo>
                  <a:pt x="613979" y="5730"/>
                </a:lnTo>
                <a:lnTo>
                  <a:pt x="558676" y="990"/>
                </a:lnTo>
                <a:lnTo>
                  <a:pt x="505787" y="0"/>
                </a:lnTo>
              </a:path>
            </a:pathLst>
          </a:custGeom>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36" name="object 36"/>
          <p:cNvSpPr/>
          <p:nvPr/>
        </p:nvSpPr>
        <p:spPr>
          <a:xfrm>
            <a:off x="5335740" y="3432642"/>
            <a:ext cx="853252" cy="815604"/>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37" name="object 37"/>
          <p:cNvSpPr/>
          <p:nvPr/>
        </p:nvSpPr>
        <p:spPr>
          <a:xfrm>
            <a:off x="5335740" y="3432643"/>
            <a:ext cx="853440" cy="815816"/>
          </a:xfrm>
          <a:custGeom>
            <a:avLst/>
            <a:gdLst/>
            <a:ahLst/>
            <a:cxnLst/>
            <a:rect l="l" t="t" r="r" b="b"/>
            <a:pathLst>
              <a:path w="1137920" h="1087754">
                <a:moveTo>
                  <a:pt x="505787" y="0"/>
                </a:moveTo>
                <a:lnTo>
                  <a:pt x="457825" y="2991"/>
                </a:lnTo>
                <a:lnTo>
                  <a:pt x="406261" y="13490"/>
                </a:lnTo>
                <a:lnTo>
                  <a:pt x="358464" y="31113"/>
                </a:lnTo>
                <a:lnTo>
                  <a:pt x="313998" y="53270"/>
                </a:lnTo>
                <a:lnTo>
                  <a:pt x="272431" y="77373"/>
                </a:lnTo>
                <a:lnTo>
                  <a:pt x="233327" y="100832"/>
                </a:lnTo>
                <a:lnTo>
                  <a:pt x="187530" y="129898"/>
                </a:lnTo>
                <a:lnTo>
                  <a:pt x="145746" y="160922"/>
                </a:lnTo>
                <a:lnTo>
                  <a:pt x="108828" y="193108"/>
                </a:lnTo>
                <a:lnTo>
                  <a:pt x="77625" y="225660"/>
                </a:lnTo>
                <a:lnTo>
                  <a:pt x="33269" y="280685"/>
                </a:lnTo>
                <a:lnTo>
                  <a:pt x="8829" y="360598"/>
                </a:lnTo>
                <a:lnTo>
                  <a:pt x="3906" y="403444"/>
                </a:lnTo>
                <a:lnTo>
                  <a:pt x="645" y="453691"/>
                </a:lnTo>
                <a:lnTo>
                  <a:pt x="0" y="508623"/>
                </a:lnTo>
                <a:lnTo>
                  <a:pt x="2925" y="565523"/>
                </a:lnTo>
                <a:lnTo>
                  <a:pt x="10376" y="621676"/>
                </a:lnTo>
                <a:lnTo>
                  <a:pt x="23307" y="674364"/>
                </a:lnTo>
                <a:lnTo>
                  <a:pt x="38965" y="718193"/>
                </a:lnTo>
                <a:lnTo>
                  <a:pt x="58327" y="763083"/>
                </a:lnTo>
                <a:lnTo>
                  <a:pt x="81108" y="807825"/>
                </a:lnTo>
                <a:lnTo>
                  <a:pt x="107025" y="851210"/>
                </a:lnTo>
                <a:lnTo>
                  <a:pt x="135792" y="892029"/>
                </a:lnTo>
                <a:lnTo>
                  <a:pt x="167125" y="929072"/>
                </a:lnTo>
                <a:lnTo>
                  <a:pt x="200739" y="961130"/>
                </a:lnTo>
                <a:lnTo>
                  <a:pt x="238182" y="988483"/>
                </a:lnTo>
                <a:lnTo>
                  <a:pt x="280229" y="1012305"/>
                </a:lnTo>
                <a:lnTo>
                  <a:pt x="325423" y="1032715"/>
                </a:lnTo>
                <a:lnTo>
                  <a:pt x="372307" y="1049831"/>
                </a:lnTo>
                <a:lnTo>
                  <a:pt x="419423" y="1063769"/>
                </a:lnTo>
                <a:lnTo>
                  <a:pt x="465314" y="1074648"/>
                </a:lnTo>
                <a:lnTo>
                  <a:pt x="508523" y="1082586"/>
                </a:lnTo>
                <a:lnTo>
                  <a:pt x="566313" y="1087472"/>
                </a:lnTo>
                <a:lnTo>
                  <a:pt x="623234" y="1085096"/>
                </a:lnTo>
                <a:lnTo>
                  <a:pt x="678416" y="1077241"/>
                </a:lnTo>
                <a:lnTo>
                  <a:pt x="730990" y="1065689"/>
                </a:lnTo>
                <a:lnTo>
                  <a:pt x="780087" y="1052220"/>
                </a:lnTo>
                <a:lnTo>
                  <a:pt x="825431" y="1037860"/>
                </a:lnTo>
                <a:lnTo>
                  <a:pt x="867582" y="1021423"/>
                </a:lnTo>
                <a:lnTo>
                  <a:pt x="906979" y="1001371"/>
                </a:lnTo>
                <a:lnTo>
                  <a:pt x="944056" y="976164"/>
                </a:lnTo>
                <a:lnTo>
                  <a:pt x="979249" y="944264"/>
                </a:lnTo>
                <a:lnTo>
                  <a:pt x="1008291" y="911359"/>
                </a:lnTo>
                <a:lnTo>
                  <a:pt x="1037183" y="873160"/>
                </a:lnTo>
                <a:lnTo>
                  <a:pt x="1064567" y="831026"/>
                </a:lnTo>
                <a:lnTo>
                  <a:pt x="1089086" y="786316"/>
                </a:lnTo>
                <a:lnTo>
                  <a:pt x="1109380" y="740386"/>
                </a:lnTo>
                <a:lnTo>
                  <a:pt x="1124092" y="694595"/>
                </a:lnTo>
                <a:lnTo>
                  <a:pt x="1133112" y="647201"/>
                </a:lnTo>
                <a:lnTo>
                  <a:pt x="1137503" y="596760"/>
                </a:lnTo>
                <a:lnTo>
                  <a:pt x="1137669" y="545102"/>
                </a:lnTo>
                <a:lnTo>
                  <a:pt x="1134012" y="494052"/>
                </a:lnTo>
                <a:lnTo>
                  <a:pt x="1126935" y="445437"/>
                </a:lnTo>
                <a:lnTo>
                  <a:pt x="1116841" y="401085"/>
                </a:lnTo>
                <a:lnTo>
                  <a:pt x="1100043" y="353501"/>
                </a:lnTo>
                <a:lnTo>
                  <a:pt x="1077740" y="310020"/>
                </a:lnTo>
                <a:lnTo>
                  <a:pt x="1050799" y="269751"/>
                </a:lnTo>
                <a:lnTo>
                  <a:pt x="1020092" y="231802"/>
                </a:lnTo>
                <a:lnTo>
                  <a:pt x="986488" y="195282"/>
                </a:lnTo>
                <a:lnTo>
                  <a:pt x="950104" y="159118"/>
                </a:lnTo>
                <a:lnTo>
                  <a:pt x="910360" y="123897"/>
                </a:lnTo>
                <a:lnTo>
                  <a:pt x="867083" y="91241"/>
                </a:lnTo>
                <a:lnTo>
                  <a:pt x="820097" y="62768"/>
                </a:lnTo>
                <a:lnTo>
                  <a:pt x="769229" y="40101"/>
                </a:lnTo>
                <a:lnTo>
                  <a:pt x="721770" y="25519"/>
                </a:lnTo>
                <a:lnTo>
                  <a:pt x="669182" y="13984"/>
                </a:lnTo>
                <a:lnTo>
                  <a:pt x="613979" y="5730"/>
                </a:lnTo>
                <a:lnTo>
                  <a:pt x="558676" y="990"/>
                </a:lnTo>
                <a:lnTo>
                  <a:pt x="505787" y="0"/>
                </a:lnTo>
              </a:path>
            </a:pathLst>
          </a:custGeom>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38" name="object 38"/>
          <p:cNvSpPr/>
          <p:nvPr/>
        </p:nvSpPr>
        <p:spPr>
          <a:xfrm>
            <a:off x="5335742" y="3432641"/>
            <a:ext cx="853440" cy="815816"/>
          </a:xfrm>
          <a:custGeom>
            <a:avLst/>
            <a:gdLst/>
            <a:ahLst/>
            <a:cxnLst/>
            <a:rect l="l" t="t" r="r" b="b"/>
            <a:pathLst>
              <a:path w="1137920" h="1087754">
                <a:moveTo>
                  <a:pt x="77618" y="225655"/>
                </a:moveTo>
                <a:lnTo>
                  <a:pt x="108821" y="193105"/>
                </a:lnTo>
                <a:lnTo>
                  <a:pt x="145739" y="160922"/>
                </a:lnTo>
                <a:lnTo>
                  <a:pt x="187522" y="129899"/>
                </a:lnTo>
                <a:lnTo>
                  <a:pt x="233320" y="100829"/>
                </a:lnTo>
                <a:lnTo>
                  <a:pt x="272428" y="77373"/>
                </a:lnTo>
                <a:lnTo>
                  <a:pt x="313999" y="53270"/>
                </a:lnTo>
                <a:lnTo>
                  <a:pt x="358465" y="31112"/>
                </a:lnTo>
                <a:lnTo>
                  <a:pt x="406262" y="13488"/>
                </a:lnTo>
                <a:lnTo>
                  <a:pt x="457825" y="2990"/>
                </a:lnTo>
                <a:lnTo>
                  <a:pt x="505785" y="0"/>
                </a:lnTo>
                <a:lnTo>
                  <a:pt x="558674" y="991"/>
                </a:lnTo>
                <a:lnTo>
                  <a:pt x="613977" y="5729"/>
                </a:lnTo>
                <a:lnTo>
                  <a:pt x="669180" y="13983"/>
                </a:lnTo>
                <a:lnTo>
                  <a:pt x="721768" y="25516"/>
                </a:lnTo>
                <a:lnTo>
                  <a:pt x="769227" y="40096"/>
                </a:lnTo>
                <a:lnTo>
                  <a:pt x="820096" y="62769"/>
                </a:lnTo>
                <a:lnTo>
                  <a:pt x="867082" y="91244"/>
                </a:lnTo>
                <a:lnTo>
                  <a:pt x="910361" y="123902"/>
                </a:lnTo>
                <a:lnTo>
                  <a:pt x="950105" y="159124"/>
                </a:lnTo>
                <a:lnTo>
                  <a:pt x="986489" y="195289"/>
                </a:lnTo>
                <a:lnTo>
                  <a:pt x="1020093" y="231809"/>
                </a:lnTo>
                <a:lnTo>
                  <a:pt x="1050800" y="269757"/>
                </a:lnTo>
                <a:lnTo>
                  <a:pt x="1077741" y="310025"/>
                </a:lnTo>
                <a:lnTo>
                  <a:pt x="1100046" y="353504"/>
                </a:lnTo>
                <a:lnTo>
                  <a:pt x="1116846" y="401085"/>
                </a:lnTo>
                <a:lnTo>
                  <a:pt x="1126937" y="445439"/>
                </a:lnTo>
                <a:lnTo>
                  <a:pt x="1134012" y="494055"/>
                </a:lnTo>
                <a:lnTo>
                  <a:pt x="1137668" y="545106"/>
                </a:lnTo>
                <a:lnTo>
                  <a:pt x="1137500" y="596766"/>
                </a:lnTo>
                <a:lnTo>
                  <a:pt x="1133108" y="647207"/>
                </a:lnTo>
                <a:lnTo>
                  <a:pt x="1124086" y="694603"/>
                </a:lnTo>
                <a:lnTo>
                  <a:pt x="1109377" y="740390"/>
                </a:lnTo>
                <a:lnTo>
                  <a:pt x="1089084" y="786318"/>
                </a:lnTo>
                <a:lnTo>
                  <a:pt x="1064566" y="831028"/>
                </a:lnTo>
                <a:lnTo>
                  <a:pt x="1037182" y="873162"/>
                </a:lnTo>
                <a:lnTo>
                  <a:pt x="1008290" y="911360"/>
                </a:lnTo>
                <a:lnTo>
                  <a:pt x="979247" y="944265"/>
                </a:lnTo>
                <a:lnTo>
                  <a:pt x="944052" y="976164"/>
                </a:lnTo>
                <a:lnTo>
                  <a:pt x="906974" y="1001370"/>
                </a:lnTo>
                <a:lnTo>
                  <a:pt x="867578" y="1021423"/>
                </a:lnTo>
                <a:lnTo>
                  <a:pt x="825429" y="1037861"/>
                </a:lnTo>
                <a:lnTo>
                  <a:pt x="780091" y="1052222"/>
                </a:lnTo>
                <a:lnTo>
                  <a:pt x="730991" y="1065693"/>
                </a:lnTo>
                <a:lnTo>
                  <a:pt x="678416" y="1077246"/>
                </a:lnTo>
                <a:lnTo>
                  <a:pt x="623233" y="1085101"/>
                </a:lnTo>
                <a:lnTo>
                  <a:pt x="566311" y="1087476"/>
                </a:lnTo>
                <a:lnTo>
                  <a:pt x="508521" y="1082592"/>
                </a:lnTo>
                <a:lnTo>
                  <a:pt x="465312" y="1074651"/>
                </a:lnTo>
                <a:lnTo>
                  <a:pt x="419420" y="1063770"/>
                </a:lnTo>
                <a:lnTo>
                  <a:pt x="372305" y="1049830"/>
                </a:lnTo>
                <a:lnTo>
                  <a:pt x="325421" y="1032715"/>
                </a:lnTo>
                <a:lnTo>
                  <a:pt x="280228" y="1012305"/>
                </a:lnTo>
                <a:lnTo>
                  <a:pt x="238181" y="988484"/>
                </a:lnTo>
                <a:lnTo>
                  <a:pt x="200739" y="961133"/>
                </a:lnTo>
                <a:lnTo>
                  <a:pt x="167125" y="929075"/>
                </a:lnTo>
                <a:lnTo>
                  <a:pt x="135792" y="892032"/>
                </a:lnTo>
                <a:lnTo>
                  <a:pt x="107025" y="851212"/>
                </a:lnTo>
                <a:lnTo>
                  <a:pt x="81108" y="807826"/>
                </a:lnTo>
                <a:lnTo>
                  <a:pt x="58326" y="763083"/>
                </a:lnTo>
                <a:lnTo>
                  <a:pt x="38965" y="718193"/>
                </a:lnTo>
                <a:lnTo>
                  <a:pt x="23310" y="674365"/>
                </a:lnTo>
                <a:lnTo>
                  <a:pt x="10377" y="621679"/>
                </a:lnTo>
                <a:lnTo>
                  <a:pt x="2925" y="565527"/>
                </a:lnTo>
                <a:lnTo>
                  <a:pt x="0" y="508626"/>
                </a:lnTo>
                <a:lnTo>
                  <a:pt x="644" y="453694"/>
                </a:lnTo>
                <a:lnTo>
                  <a:pt x="3905" y="403446"/>
                </a:lnTo>
                <a:lnTo>
                  <a:pt x="8825" y="360600"/>
                </a:lnTo>
                <a:lnTo>
                  <a:pt x="18895" y="313344"/>
                </a:lnTo>
                <a:lnTo>
                  <a:pt x="52612" y="254252"/>
                </a:lnTo>
                <a:lnTo>
                  <a:pt x="77618" y="225655"/>
                </a:lnTo>
                <a:close/>
              </a:path>
            </a:pathLst>
          </a:custGeom>
          <a:ln w="12700">
            <a:solidFill>
              <a:srgbClr val="CBCB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39" name="object 39"/>
          <p:cNvSpPr/>
          <p:nvPr/>
        </p:nvSpPr>
        <p:spPr>
          <a:xfrm>
            <a:off x="5525169" y="3629424"/>
            <a:ext cx="554753" cy="525261"/>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40" name="object 40"/>
          <p:cNvSpPr/>
          <p:nvPr/>
        </p:nvSpPr>
        <p:spPr>
          <a:xfrm>
            <a:off x="5525169" y="3629422"/>
            <a:ext cx="554831" cy="525304"/>
          </a:xfrm>
          <a:custGeom>
            <a:avLst/>
            <a:gdLst/>
            <a:ahLst/>
            <a:cxnLst/>
            <a:rect l="l" t="t" r="r" b="b"/>
            <a:pathLst>
              <a:path w="739775" h="700404">
                <a:moveTo>
                  <a:pt x="4703" y="451303"/>
                </a:moveTo>
                <a:lnTo>
                  <a:pt x="82" y="403047"/>
                </a:lnTo>
                <a:lnTo>
                  <a:pt x="0" y="349424"/>
                </a:lnTo>
                <a:lnTo>
                  <a:pt x="7646" y="294536"/>
                </a:lnTo>
                <a:lnTo>
                  <a:pt x="26214" y="242489"/>
                </a:lnTo>
                <a:lnTo>
                  <a:pt x="52200" y="201886"/>
                </a:lnTo>
                <a:lnTo>
                  <a:pt x="87249" y="160556"/>
                </a:lnTo>
                <a:lnTo>
                  <a:pt x="127231" y="121004"/>
                </a:lnTo>
                <a:lnTo>
                  <a:pt x="168016" y="85736"/>
                </a:lnTo>
                <a:lnTo>
                  <a:pt x="205472" y="57257"/>
                </a:lnTo>
                <a:lnTo>
                  <a:pt x="247291" y="31653"/>
                </a:lnTo>
                <a:lnTo>
                  <a:pt x="287710" y="14522"/>
                </a:lnTo>
                <a:lnTo>
                  <a:pt x="328240" y="4445"/>
                </a:lnTo>
                <a:lnTo>
                  <a:pt x="370393" y="0"/>
                </a:lnTo>
                <a:lnTo>
                  <a:pt x="416271" y="949"/>
                </a:lnTo>
                <a:lnTo>
                  <a:pt x="464502" y="8000"/>
                </a:lnTo>
                <a:lnTo>
                  <a:pt x="511389" y="21155"/>
                </a:lnTo>
                <a:lnTo>
                  <a:pt x="553235" y="40414"/>
                </a:lnTo>
                <a:lnTo>
                  <a:pt x="589339" y="67437"/>
                </a:lnTo>
                <a:lnTo>
                  <a:pt x="621579" y="101669"/>
                </a:lnTo>
                <a:lnTo>
                  <a:pt x="650121" y="139795"/>
                </a:lnTo>
                <a:lnTo>
                  <a:pt x="675133" y="178499"/>
                </a:lnTo>
                <a:lnTo>
                  <a:pt x="698661" y="217151"/>
                </a:lnTo>
                <a:lnTo>
                  <a:pt x="719949" y="257435"/>
                </a:lnTo>
                <a:lnTo>
                  <a:pt x="734962" y="299510"/>
                </a:lnTo>
                <a:lnTo>
                  <a:pt x="739667" y="343533"/>
                </a:lnTo>
                <a:lnTo>
                  <a:pt x="731963" y="391894"/>
                </a:lnTo>
                <a:lnTo>
                  <a:pt x="714344" y="443728"/>
                </a:lnTo>
                <a:lnTo>
                  <a:pt x="689667" y="494299"/>
                </a:lnTo>
                <a:lnTo>
                  <a:pt x="660790" y="538870"/>
                </a:lnTo>
                <a:lnTo>
                  <a:pt x="626926" y="577130"/>
                </a:lnTo>
                <a:lnTo>
                  <a:pt x="587070" y="611283"/>
                </a:lnTo>
                <a:lnTo>
                  <a:pt x="543741" y="640384"/>
                </a:lnTo>
                <a:lnTo>
                  <a:pt x="499460" y="663485"/>
                </a:lnTo>
                <a:lnTo>
                  <a:pt x="455066" y="681458"/>
                </a:lnTo>
                <a:lnTo>
                  <a:pt x="409158" y="694431"/>
                </a:lnTo>
                <a:lnTo>
                  <a:pt x="360898" y="700351"/>
                </a:lnTo>
                <a:lnTo>
                  <a:pt x="309443" y="697166"/>
                </a:lnTo>
                <a:lnTo>
                  <a:pt x="262522" y="686497"/>
                </a:lnTo>
                <a:lnTo>
                  <a:pt x="210409" y="669199"/>
                </a:lnTo>
                <a:lnTo>
                  <a:pt x="158094" y="647132"/>
                </a:lnTo>
                <a:lnTo>
                  <a:pt x="110567" y="622156"/>
                </a:lnTo>
                <a:lnTo>
                  <a:pt x="72820" y="596128"/>
                </a:lnTo>
                <a:lnTo>
                  <a:pt x="41339" y="563553"/>
                </a:lnTo>
                <a:lnTo>
                  <a:pt x="22181" y="529610"/>
                </a:lnTo>
                <a:lnTo>
                  <a:pt x="11313" y="492720"/>
                </a:lnTo>
                <a:lnTo>
                  <a:pt x="4703" y="451303"/>
                </a:lnTo>
                <a:close/>
              </a:path>
            </a:pathLst>
          </a:custGeom>
          <a:ln w="12700">
            <a:solidFill>
              <a:srgbClr val="CBCB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41" name="object 41"/>
          <p:cNvSpPr/>
          <p:nvPr/>
        </p:nvSpPr>
        <p:spPr>
          <a:xfrm>
            <a:off x="4048879" y="3431468"/>
            <a:ext cx="722471" cy="647224"/>
          </a:xfrm>
          <a:custGeom>
            <a:avLst/>
            <a:gdLst/>
            <a:ahLst/>
            <a:cxnLst/>
            <a:rect l="l" t="t" r="r" b="b"/>
            <a:pathLst>
              <a:path w="963295" h="862964">
                <a:moveTo>
                  <a:pt x="436640" y="0"/>
                </a:moveTo>
                <a:lnTo>
                  <a:pt x="387373" y="2461"/>
                </a:lnTo>
                <a:lnTo>
                  <a:pt x="333346" y="13832"/>
                </a:lnTo>
                <a:lnTo>
                  <a:pt x="284155" y="33230"/>
                </a:lnTo>
                <a:lnTo>
                  <a:pt x="239081" y="56643"/>
                </a:lnTo>
                <a:lnTo>
                  <a:pt x="197406" y="80058"/>
                </a:lnTo>
                <a:lnTo>
                  <a:pt x="158657" y="103113"/>
                </a:lnTo>
                <a:lnTo>
                  <a:pt x="123301" y="127718"/>
                </a:lnTo>
                <a:lnTo>
                  <a:pt x="92061" y="153242"/>
                </a:lnTo>
                <a:lnTo>
                  <a:pt x="44498" y="201736"/>
                </a:lnTo>
                <a:lnTo>
                  <a:pt x="15973" y="248601"/>
                </a:lnTo>
                <a:lnTo>
                  <a:pt x="7452" y="286077"/>
                </a:lnTo>
                <a:lnTo>
                  <a:pt x="2598" y="327629"/>
                </a:lnTo>
                <a:lnTo>
                  <a:pt x="0" y="377014"/>
                </a:lnTo>
                <a:lnTo>
                  <a:pt x="1054" y="430510"/>
                </a:lnTo>
                <a:lnTo>
                  <a:pt x="7158" y="484391"/>
                </a:lnTo>
                <a:lnTo>
                  <a:pt x="19708" y="534934"/>
                </a:lnTo>
                <a:lnTo>
                  <a:pt x="35473" y="575594"/>
                </a:lnTo>
                <a:lnTo>
                  <a:pt x="55451" y="617184"/>
                </a:lnTo>
                <a:lnTo>
                  <a:pt x="79259" y="658179"/>
                </a:lnTo>
                <a:lnTo>
                  <a:pt x="106514" y="697057"/>
                </a:lnTo>
                <a:lnTo>
                  <a:pt x="136834" y="732294"/>
                </a:lnTo>
                <a:lnTo>
                  <a:pt x="169834" y="762365"/>
                </a:lnTo>
                <a:lnTo>
                  <a:pt x="207211" y="787402"/>
                </a:lnTo>
                <a:lnTo>
                  <a:pt x="249610" y="808648"/>
                </a:lnTo>
                <a:lnTo>
                  <a:pt x="295072" y="826251"/>
                </a:lnTo>
                <a:lnTo>
                  <a:pt x="341642" y="840361"/>
                </a:lnTo>
                <a:lnTo>
                  <a:pt x="387361" y="851126"/>
                </a:lnTo>
                <a:lnTo>
                  <a:pt x="430273" y="858695"/>
                </a:lnTo>
                <a:lnTo>
                  <a:pt x="479170" y="862568"/>
                </a:lnTo>
                <a:lnTo>
                  <a:pt x="527332" y="860683"/>
                </a:lnTo>
                <a:lnTo>
                  <a:pt x="574023" y="854451"/>
                </a:lnTo>
                <a:lnTo>
                  <a:pt x="618509" y="845287"/>
                </a:lnTo>
                <a:lnTo>
                  <a:pt x="660054" y="834603"/>
                </a:lnTo>
                <a:lnTo>
                  <a:pt x="707575" y="820164"/>
                </a:lnTo>
                <a:lnTo>
                  <a:pt x="751023" y="802671"/>
                </a:lnTo>
                <a:lnTo>
                  <a:pt x="791115" y="779741"/>
                </a:lnTo>
                <a:lnTo>
                  <a:pt x="828571" y="748992"/>
                </a:lnTo>
                <a:lnTo>
                  <a:pt x="858084" y="717136"/>
                </a:lnTo>
                <a:lnTo>
                  <a:pt x="887084" y="679545"/>
                </a:lnTo>
                <a:lnTo>
                  <a:pt x="913583" y="638082"/>
                </a:lnTo>
                <a:lnTo>
                  <a:pt x="935597" y="594609"/>
                </a:lnTo>
                <a:lnTo>
                  <a:pt x="951138" y="550987"/>
                </a:lnTo>
                <a:lnTo>
                  <a:pt x="959815" y="505539"/>
                </a:lnTo>
                <a:lnTo>
                  <a:pt x="962951" y="457033"/>
                </a:lnTo>
                <a:lnTo>
                  <a:pt x="961135" y="407971"/>
                </a:lnTo>
                <a:lnTo>
                  <a:pt x="954957" y="360857"/>
                </a:lnTo>
                <a:lnTo>
                  <a:pt x="945004" y="318196"/>
                </a:lnTo>
                <a:lnTo>
                  <a:pt x="926477" y="271558"/>
                </a:lnTo>
                <a:lnTo>
                  <a:pt x="900961" y="229727"/>
                </a:lnTo>
                <a:lnTo>
                  <a:pt x="869891" y="191326"/>
                </a:lnTo>
                <a:lnTo>
                  <a:pt x="834705" y="154975"/>
                </a:lnTo>
                <a:lnTo>
                  <a:pt x="795783" y="119189"/>
                </a:lnTo>
                <a:lnTo>
                  <a:pt x="752361" y="85073"/>
                </a:lnTo>
                <a:lnTo>
                  <a:pt x="704153" y="55136"/>
                </a:lnTo>
                <a:lnTo>
                  <a:pt x="650872" y="31887"/>
                </a:lnTo>
                <a:lnTo>
                  <a:pt x="602092" y="18298"/>
                </a:lnTo>
                <a:lnTo>
                  <a:pt x="547676" y="8239"/>
                </a:lnTo>
                <a:lnTo>
                  <a:pt x="491300" y="2033"/>
                </a:lnTo>
                <a:lnTo>
                  <a:pt x="436640" y="0"/>
                </a:lnTo>
              </a:path>
            </a:pathLst>
          </a:custGeom>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42" name="object 42"/>
          <p:cNvSpPr/>
          <p:nvPr/>
        </p:nvSpPr>
        <p:spPr>
          <a:xfrm>
            <a:off x="4048879" y="3431468"/>
            <a:ext cx="722213" cy="646926"/>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43" name="object 43"/>
          <p:cNvSpPr/>
          <p:nvPr/>
        </p:nvSpPr>
        <p:spPr>
          <a:xfrm>
            <a:off x="4048879" y="3431468"/>
            <a:ext cx="722213" cy="646926"/>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44" name="object 44"/>
          <p:cNvSpPr/>
          <p:nvPr/>
        </p:nvSpPr>
        <p:spPr>
          <a:xfrm>
            <a:off x="4048879" y="3431468"/>
            <a:ext cx="722471" cy="647224"/>
          </a:xfrm>
          <a:custGeom>
            <a:avLst/>
            <a:gdLst/>
            <a:ahLst/>
            <a:cxnLst/>
            <a:rect l="l" t="t" r="r" b="b"/>
            <a:pathLst>
              <a:path w="963295" h="862964">
                <a:moveTo>
                  <a:pt x="65660" y="179058"/>
                </a:moveTo>
                <a:lnTo>
                  <a:pt x="123301" y="127717"/>
                </a:lnTo>
                <a:lnTo>
                  <a:pt x="158656" y="103113"/>
                </a:lnTo>
                <a:lnTo>
                  <a:pt x="197408" y="80057"/>
                </a:lnTo>
                <a:lnTo>
                  <a:pt x="239084" y="56643"/>
                </a:lnTo>
                <a:lnTo>
                  <a:pt x="284158" y="33230"/>
                </a:lnTo>
                <a:lnTo>
                  <a:pt x="333348" y="13832"/>
                </a:lnTo>
                <a:lnTo>
                  <a:pt x="387373" y="2461"/>
                </a:lnTo>
                <a:lnTo>
                  <a:pt x="436640" y="0"/>
                </a:lnTo>
                <a:lnTo>
                  <a:pt x="491300" y="2032"/>
                </a:lnTo>
                <a:lnTo>
                  <a:pt x="547676" y="8238"/>
                </a:lnTo>
                <a:lnTo>
                  <a:pt x="602091" y="18298"/>
                </a:lnTo>
                <a:lnTo>
                  <a:pt x="650869" y="31890"/>
                </a:lnTo>
                <a:lnTo>
                  <a:pt x="704153" y="55136"/>
                </a:lnTo>
                <a:lnTo>
                  <a:pt x="752361" y="85072"/>
                </a:lnTo>
                <a:lnTo>
                  <a:pt x="795783" y="119187"/>
                </a:lnTo>
                <a:lnTo>
                  <a:pt x="834705" y="154974"/>
                </a:lnTo>
                <a:lnTo>
                  <a:pt x="869894" y="191328"/>
                </a:lnTo>
                <a:lnTo>
                  <a:pt x="900963" y="229728"/>
                </a:lnTo>
                <a:lnTo>
                  <a:pt x="926479" y="271556"/>
                </a:lnTo>
                <a:lnTo>
                  <a:pt x="945004" y="318192"/>
                </a:lnTo>
                <a:lnTo>
                  <a:pt x="954956" y="360856"/>
                </a:lnTo>
                <a:lnTo>
                  <a:pt x="961134" y="407971"/>
                </a:lnTo>
                <a:lnTo>
                  <a:pt x="962950" y="457033"/>
                </a:lnTo>
                <a:lnTo>
                  <a:pt x="959812" y="505537"/>
                </a:lnTo>
                <a:lnTo>
                  <a:pt x="951133" y="550981"/>
                </a:lnTo>
                <a:lnTo>
                  <a:pt x="935594" y="594606"/>
                </a:lnTo>
                <a:lnTo>
                  <a:pt x="913583" y="638081"/>
                </a:lnTo>
                <a:lnTo>
                  <a:pt x="887086" y="679545"/>
                </a:lnTo>
                <a:lnTo>
                  <a:pt x="858089" y="717134"/>
                </a:lnTo>
                <a:lnTo>
                  <a:pt x="828577" y="748989"/>
                </a:lnTo>
                <a:lnTo>
                  <a:pt x="791117" y="779738"/>
                </a:lnTo>
                <a:lnTo>
                  <a:pt x="751024" y="802669"/>
                </a:lnTo>
                <a:lnTo>
                  <a:pt x="707578" y="820165"/>
                </a:lnTo>
                <a:lnTo>
                  <a:pt x="660061" y="834611"/>
                </a:lnTo>
                <a:lnTo>
                  <a:pt x="618515" y="845293"/>
                </a:lnTo>
                <a:lnTo>
                  <a:pt x="574027" y="854455"/>
                </a:lnTo>
                <a:lnTo>
                  <a:pt x="527334" y="860685"/>
                </a:lnTo>
                <a:lnTo>
                  <a:pt x="479170" y="862569"/>
                </a:lnTo>
                <a:lnTo>
                  <a:pt x="430270" y="858694"/>
                </a:lnTo>
                <a:lnTo>
                  <a:pt x="387361" y="851124"/>
                </a:lnTo>
                <a:lnTo>
                  <a:pt x="341643" y="840359"/>
                </a:lnTo>
                <a:lnTo>
                  <a:pt x="295074" y="826249"/>
                </a:lnTo>
                <a:lnTo>
                  <a:pt x="249611" y="808646"/>
                </a:lnTo>
                <a:lnTo>
                  <a:pt x="207213" y="787401"/>
                </a:lnTo>
                <a:lnTo>
                  <a:pt x="169839" y="762367"/>
                </a:lnTo>
                <a:lnTo>
                  <a:pt x="136837" y="732294"/>
                </a:lnTo>
                <a:lnTo>
                  <a:pt x="106517" y="697057"/>
                </a:lnTo>
                <a:lnTo>
                  <a:pt x="79261" y="658178"/>
                </a:lnTo>
                <a:lnTo>
                  <a:pt x="55452" y="617182"/>
                </a:lnTo>
                <a:lnTo>
                  <a:pt x="35473" y="575592"/>
                </a:lnTo>
                <a:lnTo>
                  <a:pt x="19707" y="534930"/>
                </a:lnTo>
                <a:lnTo>
                  <a:pt x="7158" y="484389"/>
                </a:lnTo>
                <a:lnTo>
                  <a:pt x="1054" y="430510"/>
                </a:lnTo>
                <a:lnTo>
                  <a:pt x="0" y="377017"/>
                </a:lnTo>
                <a:lnTo>
                  <a:pt x="2597" y="327633"/>
                </a:lnTo>
                <a:lnTo>
                  <a:pt x="7450" y="286083"/>
                </a:lnTo>
                <a:lnTo>
                  <a:pt x="15972" y="248603"/>
                </a:lnTo>
                <a:lnTo>
                  <a:pt x="44501" y="201737"/>
                </a:lnTo>
                <a:lnTo>
                  <a:pt x="65660" y="179058"/>
                </a:lnTo>
                <a:close/>
              </a:path>
            </a:pathLst>
          </a:custGeom>
          <a:ln w="38100">
            <a:solidFill>
              <a:srgbClr val="FF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45" name="object 45"/>
          <p:cNvSpPr/>
          <p:nvPr/>
        </p:nvSpPr>
        <p:spPr>
          <a:xfrm>
            <a:off x="4209889" y="3580841"/>
            <a:ext cx="470123" cy="412711"/>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46" name="object 46"/>
          <p:cNvSpPr/>
          <p:nvPr/>
        </p:nvSpPr>
        <p:spPr>
          <a:xfrm>
            <a:off x="4209890" y="3590871"/>
            <a:ext cx="470535" cy="412909"/>
          </a:xfrm>
          <a:custGeom>
            <a:avLst/>
            <a:gdLst/>
            <a:ahLst/>
            <a:cxnLst/>
            <a:rect l="l" t="t" r="r" b="b"/>
            <a:pathLst>
              <a:path w="627379" h="550545">
                <a:moveTo>
                  <a:pt x="3985" y="354596"/>
                </a:moveTo>
                <a:lnTo>
                  <a:pt x="70" y="316680"/>
                </a:lnTo>
                <a:lnTo>
                  <a:pt x="0" y="274547"/>
                </a:lnTo>
                <a:lnTo>
                  <a:pt x="6480" y="231421"/>
                </a:lnTo>
                <a:lnTo>
                  <a:pt x="22215" y="190527"/>
                </a:lnTo>
                <a:lnTo>
                  <a:pt x="51080" y="150483"/>
                </a:lnTo>
                <a:lnTo>
                  <a:pt x="90578" y="110315"/>
                </a:lnTo>
                <a:lnTo>
                  <a:pt x="133873" y="73868"/>
                </a:lnTo>
                <a:lnTo>
                  <a:pt x="174129" y="44988"/>
                </a:lnTo>
                <a:lnTo>
                  <a:pt x="209569" y="24870"/>
                </a:lnTo>
                <a:lnTo>
                  <a:pt x="278169" y="3492"/>
                </a:lnTo>
                <a:lnTo>
                  <a:pt x="313892" y="0"/>
                </a:lnTo>
                <a:lnTo>
                  <a:pt x="352772" y="745"/>
                </a:lnTo>
                <a:lnTo>
                  <a:pt x="393646" y="6286"/>
                </a:lnTo>
                <a:lnTo>
                  <a:pt x="433381" y="16622"/>
                </a:lnTo>
                <a:lnTo>
                  <a:pt x="468843" y="31753"/>
                </a:lnTo>
                <a:lnTo>
                  <a:pt x="526761" y="79882"/>
                </a:lnTo>
                <a:lnTo>
                  <a:pt x="550950" y="109838"/>
                </a:lnTo>
                <a:lnTo>
                  <a:pt x="592085" y="170619"/>
                </a:lnTo>
                <a:lnTo>
                  <a:pt x="622849" y="235329"/>
                </a:lnTo>
                <a:lnTo>
                  <a:pt x="626836" y="269919"/>
                </a:lnTo>
                <a:lnTo>
                  <a:pt x="620307" y="307917"/>
                </a:lnTo>
                <a:lnTo>
                  <a:pt x="605376" y="348644"/>
                </a:lnTo>
                <a:lnTo>
                  <a:pt x="584463" y="388378"/>
                </a:lnTo>
                <a:lnTo>
                  <a:pt x="559992" y="423398"/>
                </a:lnTo>
                <a:lnTo>
                  <a:pt x="531294" y="453459"/>
                </a:lnTo>
                <a:lnTo>
                  <a:pt x="497517" y="480294"/>
                </a:lnTo>
                <a:lnTo>
                  <a:pt x="460798" y="503159"/>
                </a:lnTo>
                <a:lnTo>
                  <a:pt x="423271" y="521309"/>
                </a:lnTo>
                <a:lnTo>
                  <a:pt x="385648" y="535431"/>
                </a:lnTo>
                <a:lnTo>
                  <a:pt x="346744" y="545624"/>
                </a:lnTo>
                <a:lnTo>
                  <a:pt x="305845" y="550276"/>
                </a:lnTo>
                <a:lnTo>
                  <a:pt x="262240" y="547773"/>
                </a:lnTo>
                <a:lnTo>
                  <a:pt x="211682" y="536424"/>
                </a:lnTo>
                <a:lnTo>
                  <a:pt x="155902" y="517508"/>
                </a:lnTo>
                <a:lnTo>
                  <a:pt x="103158" y="493877"/>
                </a:lnTo>
                <a:lnTo>
                  <a:pt x="61712" y="468386"/>
                </a:lnTo>
                <a:lnTo>
                  <a:pt x="18798" y="416122"/>
                </a:lnTo>
                <a:lnTo>
                  <a:pt x="3985" y="354596"/>
                </a:lnTo>
                <a:close/>
              </a:path>
            </a:pathLst>
          </a:custGeom>
          <a:ln w="12700">
            <a:solidFill>
              <a:srgbClr val="CBCB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47" name="object 47"/>
          <p:cNvSpPr/>
          <p:nvPr/>
        </p:nvSpPr>
        <p:spPr>
          <a:xfrm>
            <a:off x="3019319" y="2631195"/>
            <a:ext cx="609600" cy="609600"/>
          </a:xfrm>
          <a:custGeom>
            <a:avLst/>
            <a:gdLst/>
            <a:ahLst/>
            <a:cxnLst/>
            <a:rect l="l" t="t" r="r" b="b"/>
            <a:pathLst>
              <a:path w="812800" h="812800">
                <a:moveTo>
                  <a:pt x="379824" y="0"/>
                </a:moveTo>
                <a:lnTo>
                  <a:pt x="327001" y="2222"/>
                </a:lnTo>
                <a:lnTo>
                  <a:pt x="281399" y="12939"/>
                </a:lnTo>
                <a:lnTo>
                  <a:pt x="239876" y="31215"/>
                </a:lnTo>
                <a:lnTo>
                  <a:pt x="201825" y="53269"/>
                </a:lnTo>
                <a:lnTo>
                  <a:pt x="166639" y="75323"/>
                </a:lnTo>
                <a:lnTo>
                  <a:pt x="133931" y="97042"/>
                </a:lnTo>
                <a:lnTo>
                  <a:pt x="77717" y="144260"/>
                </a:lnTo>
                <a:lnTo>
                  <a:pt x="37565" y="189946"/>
                </a:lnTo>
                <a:lnTo>
                  <a:pt x="13482" y="234100"/>
                </a:lnTo>
                <a:lnTo>
                  <a:pt x="2192" y="308546"/>
                </a:lnTo>
                <a:lnTo>
                  <a:pt x="0" y="355067"/>
                </a:lnTo>
                <a:lnTo>
                  <a:pt x="891" y="405461"/>
                </a:lnTo>
                <a:lnTo>
                  <a:pt x="6044" y="456219"/>
                </a:lnTo>
                <a:lnTo>
                  <a:pt x="16639" y="503834"/>
                </a:lnTo>
                <a:lnTo>
                  <a:pt x="33048" y="549945"/>
                </a:lnTo>
                <a:lnTo>
                  <a:pt x="54484" y="596907"/>
                </a:lnTo>
                <a:lnTo>
                  <a:pt x="80390" y="642237"/>
                </a:lnTo>
                <a:lnTo>
                  <a:pt x="110206" y="683457"/>
                </a:lnTo>
                <a:lnTo>
                  <a:pt x="143372" y="718083"/>
                </a:lnTo>
                <a:lnTo>
                  <a:pt x="181795" y="745948"/>
                </a:lnTo>
                <a:lnTo>
                  <a:pt x="225847" y="768714"/>
                </a:lnTo>
                <a:lnTo>
                  <a:pt x="272673" y="786622"/>
                </a:lnTo>
                <a:lnTo>
                  <a:pt x="319416" y="799912"/>
                </a:lnTo>
                <a:lnTo>
                  <a:pt x="363222" y="808824"/>
                </a:lnTo>
                <a:lnTo>
                  <a:pt x="414743" y="812486"/>
                </a:lnTo>
                <a:lnTo>
                  <a:pt x="465054" y="808193"/>
                </a:lnTo>
                <a:lnTo>
                  <a:pt x="512941" y="798541"/>
                </a:lnTo>
                <a:lnTo>
                  <a:pt x="557189" y="786129"/>
                </a:lnTo>
                <a:lnTo>
                  <a:pt x="597302" y="772525"/>
                </a:lnTo>
                <a:lnTo>
                  <a:pt x="633979" y="756045"/>
                </a:lnTo>
                <a:lnTo>
                  <a:pt x="667828" y="734443"/>
                </a:lnTo>
                <a:lnTo>
                  <a:pt x="699454" y="705472"/>
                </a:lnTo>
                <a:lnTo>
                  <a:pt x="730589" y="667055"/>
                </a:lnTo>
                <a:lnTo>
                  <a:pt x="760392" y="620877"/>
                </a:lnTo>
                <a:lnTo>
                  <a:pt x="785590" y="570366"/>
                </a:lnTo>
                <a:lnTo>
                  <a:pt x="802909" y="518947"/>
                </a:lnTo>
                <a:lnTo>
                  <a:pt x="811314" y="464891"/>
                </a:lnTo>
                <a:lnTo>
                  <a:pt x="812605" y="407254"/>
                </a:lnTo>
                <a:lnTo>
                  <a:pt x="807752" y="350640"/>
                </a:lnTo>
                <a:lnTo>
                  <a:pt x="797727" y="299656"/>
                </a:lnTo>
                <a:lnTo>
                  <a:pt x="782094" y="255722"/>
                </a:lnTo>
                <a:lnTo>
                  <a:pt x="760557" y="216319"/>
                </a:lnTo>
                <a:lnTo>
                  <a:pt x="734330" y="180145"/>
                </a:lnTo>
                <a:lnTo>
                  <a:pt x="704623" y="145897"/>
                </a:lnTo>
                <a:lnTo>
                  <a:pt x="671764" y="112187"/>
                </a:lnTo>
                <a:lnTo>
                  <a:pt x="635108" y="80049"/>
                </a:lnTo>
                <a:lnTo>
                  <a:pt x="594411" y="51848"/>
                </a:lnTo>
                <a:lnTo>
                  <a:pt x="549429" y="29946"/>
                </a:lnTo>
                <a:lnTo>
                  <a:pt x="497099" y="14452"/>
                </a:lnTo>
                <a:lnTo>
                  <a:pt x="438544" y="4273"/>
                </a:lnTo>
                <a:lnTo>
                  <a:pt x="379824" y="0"/>
                </a:lnTo>
              </a:path>
            </a:pathLst>
          </a:custGeom>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48" name="object 48"/>
          <p:cNvSpPr/>
          <p:nvPr/>
        </p:nvSpPr>
        <p:spPr>
          <a:xfrm>
            <a:off x="3019319" y="2631195"/>
            <a:ext cx="609454" cy="609365"/>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49" name="object 49"/>
          <p:cNvSpPr/>
          <p:nvPr/>
        </p:nvSpPr>
        <p:spPr>
          <a:xfrm>
            <a:off x="3019319" y="2631195"/>
            <a:ext cx="609454" cy="609365"/>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50" name="object 50"/>
          <p:cNvSpPr/>
          <p:nvPr/>
        </p:nvSpPr>
        <p:spPr>
          <a:xfrm>
            <a:off x="3019319" y="2631195"/>
            <a:ext cx="609600" cy="609600"/>
          </a:xfrm>
          <a:custGeom>
            <a:avLst/>
            <a:gdLst/>
            <a:ahLst/>
            <a:cxnLst/>
            <a:rect l="l" t="t" r="r" b="b"/>
            <a:pathLst>
              <a:path w="812800" h="812800">
                <a:moveTo>
                  <a:pt x="55427" y="168584"/>
                </a:moveTo>
                <a:lnTo>
                  <a:pt x="104085" y="120219"/>
                </a:lnTo>
                <a:lnTo>
                  <a:pt x="166643" y="75323"/>
                </a:lnTo>
                <a:lnTo>
                  <a:pt x="201824" y="53266"/>
                </a:lnTo>
                <a:lnTo>
                  <a:pt x="239874" y="31210"/>
                </a:lnTo>
                <a:lnTo>
                  <a:pt x="281398" y="12936"/>
                </a:lnTo>
                <a:lnTo>
                  <a:pt x="327003" y="2225"/>
                </a:lnTo>
                <a:lnTo>
                  <a:pt x="379822" y="0"/>
                </a:lnTo>
                <a:lnTo>
                  <a:pt x="438542" y="4271"/>
                </a:lnTo>
                <a:lnTo>
                  <a:pt x="497099" y="14450"/>
                </a:lnTo>
                <a:lnTo>
                  <a:pt x="549434" y="29948"/>
                </a:lnTo>
                <a:lnTo>
                  <a:pt x="594414" y="51846"/>
                </a:lnTo>
                <a:lnTo>
                  <a:pt x="635110" y="80046"/>
                </a:lnTo>
                <a:lnTo>
                  <a:pt x="671765" y="112184"/>
                </a:lnTo>
                <a:lnTo>
                  <a:pt x="704621" y="145896"/>
                </a:lnTo>
                <a:lnTo>
                  <a:pt x="734326" y="180143"/>
                </a:lnTo>
                <a:lnTo>
                  <a:pt x="760553" y="216317"/>
                </a:lnTo>
                <a:lnTo>
                  <a:pt x="782092" y="255720"/>
                </a:lnTo>
                <a:lnTo>
                  <a:pt x="797731" y="299653"/>
                </a:lnTo>
                <a:lnTo>
                  <a:pt x="807754" y="350639"/>
                </a:lnTo>
                <a:lnTo>
                  <a:pt x="812605" y="407254"/>
                </a:lnTo>
                <a:lnTo>
                  <a:pt x="811312" y="464892"/>
                </a:lnTo>
                <a:lnTo>
                  <a:pt x="802904" y="518947"/>
                </a:lnTo>
                <a:lnTo>
                  <a:pt x="785588" y="570363"/>
                </a:lnTo>
                <a:lnTo>
                  <a:pt x="760391" y="620874"/>
                </a:lnTo>
                <a:lnTo>
                  <a:pt x="730587" y="667053"/>
                </a:lnTo>
                <a:lnTo>
                  <a:pt x="699448" y="705475"/>
                </a:lnTo>
                <a:lnTo>
                  <a:pt x="667826" y="734441"/>
                </a:lnTo>
                <a:lnTo>
                  <a:pt x="633981" y="756043"/>
                </a:lnTo>
                <a:lnTo>
                  <a:pt x="597306" y="772526"/>
                </a:lnTo>
                <a:lnTo>
                  <a:pt x="557194" y="786134"/>
                </a:lnTo>
                <a:lnTo>
                  <a:pt x="512943" y="798541"/>
                </a:lnTo>
                <a:lnTo>
                  <a:pt x="465055" y="808191"/>
                </a:lnTo>
                <a:lnTo>
                  <a:pt x="414741" y="812484"/>
                </a:lnTo>
                <a:lnTo>
                  <a:pt x="363215" y="808821"/>
                </a:lnTo>
                <a:lnTo>
                  <a:pt x="319411" y="799907"/>
                </a:lnTo>
                <a:lnTo>
                  <a:pt x="272668" y="786618"/>
                </a:lnTo>
                <a:lnTo>
                  <a:pt x="225843" y="768711"/>
                </a:lnTo>
                <a:lnTo>
                  <a:pt x="181792" y="745945"/>
                </a:lnTo>
                <a:lnTo>
                  <a:pt x="143370" y="718078"/>
                </a:lnTo>
                <a:lnTo>
                  <a:pt x="110201" y="683453"/>
                </a:lnTo>
                <a:lnTo>
                  <a:pt x="80385" y="642235"/>
                </a:lnTo>
                <a:lnTo>
                  <a:pt x="54480" y="596905"/>
                </a:lnTo>
                <a:lnTo>
                  <a:pt x="33044" y="549942"/>
                </a:lnTo>
                <a:lnTo>
                  <a:pt x="16636" y="503827"/>
                </a:lnTo>
                <a:lnTo>
                  <a:pt x="6042" y="456215"/>
                </a:lnTo>
                <a:lnTo>
                  <a:pt x="890" y="405459"/>
                </a:lnTo>
                <a:lnTo>
                  <a:pt x="0" y="355067"/>
                </a:lnTo>
                <a:lnTo>
                  <a:pt x="2193" y="308547"/>
                </a:lnTo>
                <a:lnTo>
                  <a:pt x="6290" y="269405"/>
                </a:lnTo>
                <a:lnTo>
                  <a:pt x="23746" y="209700"/>
                </a:lnTo>
                <a:lnTo>
                  <a:pt x="55427" y="168584"/>
                </a:lnTo>
                <a:close/>
              </a:path>
            </a:pathLst>
          </a:custGeom>
          <a:ln w="38100">
            <a:solidFill>
              <a:srgbClr val="FF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51" name="object 51"/>
          <p:cNvSpPr/>
          <p:nvPr/>
        </p:nvSpPr>
        <p:spPr>
          <a:xfrm>
            <a:off x="3151879" y="2781176"/>
            <a:ext cx="394907" cy="393944"/>
          </a:xfrm>
          <a:prstGeom prst="rect">
            <a:avLst/>
          </a:prstGeom>
          <a:blipFill>
            <a:blip r:embed="rId14"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52" name="object 52"/>
          <p:cNvSpPr/>
          <p:nvPr/>
        </p:nvSpPr>
        <p:spPr>
          <a:xfrm>
            <a:off x="3151879" y="2781171"/>
            <a:ext cx="395288" cy="394335"/>
          </a:xfrm>
          <a:custGeom>
            <a:avLst/>
            <a:gdLst/>
            <a:ahLst/>
            <a:cxnLst/>
            <a:rect l="l" t="t" r="r" b="b"/>
            <a:pathLst>
              <a:path w="527050" h="525779">
                <a:moveTo>
                  <a:pt x="3348" y="338477"/>
                </a:moveTo>
                <a:lnTo>
                  <a:pt x="58" y="302285"/>
                </a:lnTo>
                <a:lnTo>
                  <a:pt x="0" y="262068"/>
                </a:lnTo>
                <a:lnTo>
                  <a:pt x="5443" y="220902"/>
                </a:lnTo>
                <a:lnTo>
                  <a:pt x="18661" y="181867"/>
                </a:lnTo>
                <a:lnTo>
                  <a:pt x="42907" y="143643"/>
                </a:lnTo>
                <a:lnTo>
                  <a:pt x="76085" y="105301"/>
                </a:lnTo>
                <a:lnTo>
                  <a:pt x="112453" y="70510"/>
                </a:lnTo>
                <a:lnTo>
                  <a:pt x="146267" y="42943"/>
                </a:lnTo>
                <a:lnTo>
                  <a:pt x="204810" y="10892"/>
                </a:lnTo>
                <a:lnTo>
                  <a:pt x="263669" y="0"/>
                </a:lnTo>
                <a:lnTo>
                  <a:pt x="296328" y="711"/>
                </a:lnTo>
                <a:lnTo>
                  <a:pt x="364039" y="15867"/>
                </a:lnTo>
                <a:lnTo>
                  <a:pt x="419529" y="50577"/>
                </a:lnTo>
                <a:lnTo>
                  <a:pt x="462797" y="104846"/>
                </a:lnTo>
                <a:lnTo>
                  <a:pt x="497352" y="162863"/>
                </a:lnTo>
                <a:lnTo>
                  <a:pt x="523193" y="224632"/>
                </a:lnTo>
                <a:lnTo>
                  <a:pt x="526542" y="257650"/>
                </a:lnTo>
                <a:lnTo>
                  <a:pt x="521058" y="293921"/>
                </a:lnTo>
                <a:lnTo>
                  <a:pt x="508515" y="332796"/>
                </a:lnTo>
                <a:lnTo>
                  <a:pt x="490949" y="370724"/>
                </a:lnTo>
                <a:lnTo>
                  <a:pt x="470393" y="404152"/>
                </a:lnTo>
                <a:lnTo>
                  <a:pt x="417914" y="458462"/>
                </a:lnTo>
                <a:lnTo>
                  <a:pt x="355548" y="497613"/>
                </a:lnTo>
                <a:lnTo>
                  <a:pt x="291265" y="520823"/>
                </a:lnTo>
                <a:lnTo>
                  <a:pt x="256910" y="525264"/>
                </a:lnTo>
                <a:lnTo>
                  <a:pt x="220281" y="522874"/>
                </a:lnTo>
                <a:lnTo>
                  <a:pt x="177813" y="512041"/>
                </a:lnTo>
                <a:lnTo>
                  <a:pt x="130958" y="493985"/>
                </a:lnTo>
                <a:lnTo>
                  <a:pt x="86653" y="471428"/>
                </a:lnTo>
                <a:lnTo>
                  <a:pt x="51838" y="447095"/>
                </a:lnTo>
                <a:lnTo>
                  <a:pt x="15790" y="397207"/>
                </a:lnTo>
                <a:lnTo>
                  <a:pt x="3348" y="338477"/>
                </a:lnTo>
                <a:close/>
              </a:path>
            </a:pathLst>
          </a:custGeom>
          <a:ln w="12700">
            <a:solidFill>
              <a:srgbClr val="CBCB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53" name="object 53"/>
          <p:cNvSpPr/>
          <p:nvPr/>
        </p:nvSpPr>
        <p:spPr>
          <a:xfrm>
            <a:off x="3028844" y="3536070"/>
            <a:ext cx="609600" cy="609600"/>
          </a:xfrm>
          <a:custGeom>
            <a:avLst/>
            <a:gdLst/>
            <a:ahLst/>
            <a:cxnLst/>
            <a:rect l="l" t="t" r="r" b="b"/>
            <a:pathLst>
              <a:path w="812800" h="812800">
                <a:moveTo>
                  <a:pt x="379824" y="0"/>
                </a:moveTo>
                <a:lnTo>
                  <a:pt x="327001" y="2222"/>
                </a:lnTo>
                <a:lnTo>
                  <a:pt x="281399" y="12939"/>
                </a:lnTo>
                <a:lnTo>
                  <a:pt x="239876" y="31215"/>
                </a:lnTo>
                <a:lnTo>
                  <a:pt x="201825" y="53269"/>
                </a:lnTo>
                <a:lnTo>
                  <a:pt x="166639" y="75323"/>
                </a:lnTo>
                <a:lnTo>
                  <a:pt x="133931" y="97042"/>
                </a:lnTo>
                <a:lnTo>
                  <a:pt x="77717" y="144260"/>
                </a:lnTo>
                <a:lnTo>
                  <a:pt x="37565" y="189946"/>
                </a:lnTo>
                <a:lnTo>
                  <a:pt x="13482" y="234100"/>
                </a:lnTo>
                <a:lnTo>
                  <a:pt x="2192" y="308546"/>
                </a:lnTo>
                <a:lnTo>
                  <a:pt x="0" y="355067"/>
                </a:lnTo>
                <a:lnTo>
                  <a:pt x="891" y="405458"/>
                </a:lnTo>
                <a:lnTo>
                  <a:pt x="6044" y="456212"/>
                </a:lnTo>
                <a:lnTo>
                  <a:pt x="16639" y="503821"/>
                </a:lnTo>
                <a:lnTo>
                  <a:pt x="33048" y="549939"/>
                </a:lnTo>
                <a:lnTo>
                  <a:pt x="54484" y="596904"/>
                </a:lnTo>
                <a:lnTo>
                  <a:pt x="80390" y="642237"/>
                </a:lnTo>
                <a:lnTo>
                  <a:pt x="110206" y="683457"/>
                </a:lnTo>
                <a:lnTo>
                  <a:pt x="143372" y="718083"/>
                </a:lnTo>
                <a:lnTo>
                  <a:pt x="181795" y="745948"/>
                </a:lnTo>
                <a:lnTo>
                  <a:pt x="225847" y="768714"/>
                </a:lnTo>
                <a:lnTo>
                  <a:pt x="272673" y="786622"/>
                </a:lnTo>
                <a:lnTo>
                  <a:pt x="319416" y="799912"/>
                </a:lnTo>
                <a:lnTo>
                  <a:pt x="363222" y="808824"/>
                </a:lnTo>
                <a:lnTo>
                  <a:pt x="414743" y="812486"/>
                </a:lnTo>
                <a:lnTo>
                  <a:pt x="465055" y="808193"/>
                </a:lnTo>
                <a:lnTo>
                  <a:pt x="512946" y="798541"/>
                </a:lnTo>
                <a:lnTo>
                  <a:pt x="557202" y="786130"/>
                </a:lnTo>
                <a:lnTo>
                  <a:pt x="597308" y="772523"/>
                </a:lnTo>
                <a:lnTo>
                  <a:pt x="633981" y="756040"/>
                </a:lnTo>
                <a:lnTo>
                  <a:pt x="667828" y="734437"/>
                </a:lnTo>
                <a:lnTo>
                  <a:pt x="699454" y="705472"/>
                </a:lnTo>
                <a:lnTo>
                  <a:pt x="730589" y="667055"/>
                </a:lnTo>
                <a:lnTo>
                  <a:pt x="760392" y="620877"/>
                </a:lnTo>
                <a:lnTo>
                  <a:pt x="785590" y="570366"/>
                </a:lnTo>
                <a:lnTo>
                  <a:pt x="802909" y="518947"/>
                </a:lnTo>
                <a:lnTo>
                  <a:pt x="811314" y="464891"/>
                </a:lnTo>
                <a:lnTo>
                  <a:pt x="812605" y="407254"/>
                </a:lnTo>
                <a:lnTo>
                  <a:pt x="807752" y="350640"/>
                </a:lnTo>
                <a:lnTo>
                  <a:pt x="797727" y="299656"/>
                </a:lnTo>
                <a:lnTo>
                  <a:pt x="782094" y="255722"/>
                </a:lnTo>
                <a:lnTo>
                  <a:pt x="760557" y="216319"/>
                </a:lnTo>
                <a:lnTo>
                  <a:pt x="734330" y="180145"/>
                </a:lnTo>
                <a:lnTo>
                  <a:pt x="704623" y="145897"/>
                </a:lnTo>
                <a:lnTo>
                  <a:pt x="671764" y="112187"/>
                </a:lnTo>
                <a:lnTo>
                  <a:pt x="635108" y="80049"/>
                </a:lnTo>
                <a:lnTo>
                  <a:pt x="594411" y="51848"/>
                </a:lnTo>
                <a:lnTo>
                  <a:pt x="549429" y="29946"/>
                </a:lnTo>
                <a:lnTo>
                  <a:pt x="497099" y="14452"/>
                </a:lnTo>
                <a:lnTo>
                  <a:pt x="438544" y="4273"/>
                </a:lnTo>
                <a:lnTo>
                  <a:pt x="379824" y="0"/>
                </a:lnTo>
              </a:path>
            </a:pathLst>
          </a:custGeom>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54" name="object 54"/>
          <p:cNvSpPr/>
          <p:nvPr/>
        </p:nvSpPr>
        <p:spPr>
          <a:xfrm>
            <a:off x="3028844" y="3536070"/>
            <a:ext cx="609454" cy="609365"/>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55" name="object 55"/>
          <p:cNvSpPr/>
          <p:nvPr/>
        </p:nvSpPr>
        <p:spPr>
          <a:xfrm>
            <a:off x="3028844" y="3536070"/>
            <a:ext cx="609454" cy="609365"/>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56" name="object 56"/>
          <p:cNvSpPr/>
          <p:nvPr/>
        </p:nvSpPr>
        <p:spPr>
          <a:xfrm>
            <a:off x="3028844" y="3536070"/>
            <a:ext cx="609600" cy="609600"/>
          </a:xfrm>
          <a:custGeom>
            <a:avLst/>
            <a:gdLst/>
            <a:ahLst/>
            <a:cxnLst/>
            <a:rect l="l" t="t" r="r" b="b"/>
            <a:pathLst>
              <a:path w="812800" h="812800">
                <a:moveTo>
                  <a:pt x="55427" y="168584"/>
                </a:moveTo>
                <a:lnTo>
                  <a:pt x="104085" y="120219"/>
                </a:lnTo>
                <a:lnTo>
                  <a:pt x="166643" y="75323"/>
                </a:lnTo>
                <a:lnTo>
                  <a:pt x="201824" y="53266"/>
                </a:lnTo>
                <a:lnTo>
                  <a:pt x="239874" y="31210"/>
                </a:lnTo>
                <a:lnTo>
                  <a:pt x="281398" y="12936"/>
                </a:lnTo>
                <a:lnTo>
                  <a:pt x="327003" y="2225"/>
                </a:lnTo>
                <a:lnTo>
                  <a:pt x="379822" y="0"/>
                </a:lnTo>
                <a:lnTo>
                  <a:pt x="438542" y="4271"/>
                </a:lnTo>
                <a:lnTo>
                  <a:pt x="497099" y="14451"/>
                </a:lnTo>
                <a:lnTo>
                  <a:pt x="549434" y="29948"/>
                </a:lnTo>
                <a:lnTo>
                  <a:pt x="594414" y="51846"/>
                </a:lnTo>
                <a:lnTo>
                  <a:pt x="635110" y="80046"/>
                </a:lnTo>
                <a:lnTo>
                  <a:pt x="671765" y="112184"/>
                </a:lnTo>
                <a:lnTo>
                  <a:pt x="704621" y="145897"/>
                </a:lnTo>
                <a:lnTo>
                  <a:pt x="734326" y="180143"/>
                </a:lnTo>
                <a:lnTo>
                  <a:pt x="760553" y="216317"/>
                </a:lnTo>
                <a:lnTo>
                  <a:pt x="782092" y="255720"/>
                </a:lnTo>
                <a:lnTo>
                  <a:pt x="797731" y="299653"/>
                </a:lnTo>
                <a:lnTo>
                  <a:pt x="807754" y="350639"/>
                </a:lnTo>
                <a:lnTo>
                  <a:pt x="812605" y="407254"/>
                </a:lnTo>
                <a:lnTo>
                  <a:pt x="811312" y="464892"/>
                </a:lnTo>
                <a:lnTo>
                  <a:pt x="802904" y="518947"/>
                </a:lnTo>
                <a:lnTo>
                  <a:pt x="785588" y="570363"/>
                </a:lnTo>
                <a:lnTo>
                  <a:pt x="760391" y="620874"/>
                </a:lnTo>
                <a:lnTo>
                  <a:pt x="730587" y="667053"/>
                </a:lnTo>
                <a:lnTo>
                  <a:pt x="699448" y="705476"/>
                </a:lnTo>
                <a:lnTo>
                  <a:pt x="667826" y="734442"/>
                </a:lnTo>
                <a:lnTo>
                  <a:pt x="633981" y="756043"/>
                </a:lnTo>
                <a:lnTo>
                  <a:pt x="597306" y="772526"/>
                </a:lnTo>
                <a:lnTo>
                  <a:pt x="557194" y="786134"/>
                </a:lnTo>
                <a:lnTo>
                  <a:pt x="512943" y="798541"/>
                </a:lnTo>
                <a:lnTo>
                  <a:pt x="465055" y="808191"/>
                </a:lnTo>
                <a:lnTo>
                  <a:pt x="414741" y="812484"/>
                </a:lnTo>
                <a:lnTo>
                  <a:pt x="363215" y="808821"/>
                </a:lnTo>
                <a:lnTo>
                  <a:pt x="319411" y="799907"/>
                </a:lnTo>
                <a:lnTo>
                  <a:pt x="272668" y="786618"/>
                </a:lnTo>
                <a:lnTo>
                  <a:pt x="225843" y="768711"/>
                </a:lnTo>
                <a:lnTo>
                  <a:pt x="181792" y="745945"/>
                </a:lnTo>
                <a:lnTo>
                  <a:pt x="143370" y="718078"/>
                </a:lnTo>
                <a:lnTo>
                  <a:pt x="110201" y="683453"/>
                </a:lnTo>
                <a:lnTo>
                  <a:pt x="80385" y="642235"/>
                </a:lnTo>
                <a:lnTo>
                  <a:pt x="54480" y="596905"/>
                </a:lnTo>
                <a:lnTo>
                  <a:pt x="33044" y="549943"/>
                </a:lnTo>
                <a:lnTo>
                  <a:pt x="16636" y="503827"/>
                </a:lnTo>
                <a:lnTo>
                  <a:pt x="6042" y="456215"/>
                </a:lnTo>
                <a:lnTo>
                  <a:pt x="890" y="405460"/>
                </a:lnTo>
                <a:lnTo>
                  <a:pt x="0" y="355067"/>
                </a:lnTo>
                <a:lnTo>
                  <a:pt x="2193" y="308547"/>
                </a:lnTo>
                <a:lnTo>
                  <a:pt x="6290" y="269405"/>
                </a:lnTo>
                <a:lnTo>
                  <a:pt x="23746" y="209700"/>
                </a:lnTo>
                <a:lnTo>
                  <a:pt x="55427" y="168584"/>
                </a:lnTo>
                <a:close/>
              </a:path>
            </a:pathLst>
          </a:custGeom>
          <a:ln w="38100">
            <a:solidFill>
              <a:srgbClr val="FF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57" name="object 57"/>
          <p:cNvSpPr/>
          <p:nvPr/>
        </p:nvSpPr>
        <p:spPr>
          <a:xfrm>
            <a:off x="3161404" y="3686051"/>
            <a:ext cx="394907" cy="393944"/>
          </a:xfrm>
          <a:prstGeom prst="rect">
            <a:avLst/>
          </a:prstGeom>
          <a:blipFill>
            <a:blip r:embed="rId14"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58" name="object 58"/>
          <p:cNvSpPr/>
          <p:nvPr/>
        </p:nvSpPr>
        <p:spPr>
          <a:xfrm>
            <a:off x="3161404" y="3686046"/>
            <a:ext cx="395288" cy="394335"/>
          </a:xfrm>
          <a:custGeom>
            <a:avLst/>
            <a:gdLst/>
            <a:ahLst/>
            <a:cxnLst/>
            <a:rect l="l" t="t" r="r" b="b"/>
            <a:pathLst>
              <a:path w="527050" h="525779">
                <a:moveTo>
                  <a:pt x="3348" y="338477"/>
                </a:moveTo>
                <a:lnTo>
                  <a:pt x="58" y="302285"/>
                </a:lnTo>
                <a:lnTo>
                  <a:pt x="0" y="262068"/>
                </a:lnTo>
                <a:lnTo>
                  <a:pt x="5443" y="220902"/>
                </a:lnTo>
                <a:lnTo>
                  <a:pt x="18661" y="181867"/>
                </a:lnTo>
                <a:lnTo>
                  <a:pt x="42907" y="143643"/>
                </a:lnTo>
                <a:lnTo>
                  <a:pt x="76085" y="105301"/>
                </a:lnTo>
                <a:lnTo>
                  <a:pt x="112453" y="70510"/>
                </a:lnTo>
                <a:lnTo>
                  <a:pt x="146267" y="42943"/>
                </a:lnTo>
                <a:lnTo>
                  <a:pt x="204810" y="10892"/>
                </a:lnTo>
                <a:lnTo>
                  <a:pt x="263669" y="0"/>
                </a:lnTo>
                <a:lnTo>
                  <a:pt x="296328" y="711"/>
                </a:lnTo>
                <a:lnTo>
                  <a:pt x="364039" y="15867"/>
                </a:lnTo>
                <a:lnTo>
                  <a:pt x="419529" y="50577"/>
                </a:lnTo>
                <a:lnTo>
                  <a:pt x="462797" y="104846"/>
                </a:lnTo>
                <a:lnTo>
                  <a:pt x="497352" y="162863"/>
                </a:lnTo>
                <a:lnTo>
                  <a:pt x="523193" y="224632"/>
                </a:lnTo>
                <a:lnTo>
                  <a:pt x="526542" y="257650"/>
                </a:lnTo>
                <a:lnTo>
                  <a:pt x="521058" y="293921"/>
                </a:lnTo>
                <a:lnTo>
                  <a:pt x="508515" y="332797"/>
                </a:lnTo>
                <a:lnTo>
                  <a:pt x="490949" y="370725"/>
                </a:lnTo>
                <a:lnTo>
                  <a:pt x="470393" y="404152"/>
                </a:lnTo>
                <a:lnTo>
                  <a:pt x="417914" y="458462"/>
                </a:lnTo>
                <a:lnTo>
                  <a:pt x="355548" y="497613"/>
                </a:lnTo>
                <a:lnTo>
                  <a:pt x="291265" y="520823"/>
                </a:lnTo>
                <a:lnTo>
                  <a:pt x="256910" y="525264"/>
                </a:lnTo>
                <a:lnTo>
                  <a:pt x="220281" y="522874"/>
                </a:lnTo>
                <a:lnTo>
                  <a:pt x="177813" y="512041"/>
                </a:lnTo>
                <a:lnTo>
                  <a:pt x="130958" y="493985"/>
                </a:lnTo>
                <a:lnTo>
                  <a:pt x="86653" y="471428"/>
                </a:lnTo>
                <a:lnTo>
                  <a:pt x="51838" y="447095"/>
                </a:lnTo>
                <a:lnTo>
                  <a:pt x="15790" y="397207"/>
                </a:lnTo>
                <a:lnTo>
                  <a:pt x="3348" y="338477"/>
                </a:lnTo>
                <a:close/>
              </a:path>
            </a:pathLst>
          </a:custGeom>
          <a:ln w="12700">
            <a:solidFill>
              <a:srgbClr val="CBCB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59" name="object 59"/>
          <p:cNvSpPr/>
          <p:nvPr/>
        </p:nvSpPr>
        <p:spPr>
          <a:xfrm>
            <a:off x="2657296" y="3393195"/>
            <a:ext cx="600075" cy="609600"/>
          </a:xfrm>
          <a:custGeom>
            <a:avLst/>
            <a:gdLst/>
            <a:ahLst/>
            <a:cxnLst/>
            <a:rect l="l" t="t" r="r" b="b"/>
            <a:pathLst>
              <a:path w="800100" h="812800">
                <a:moveTo>
                  <a:pt x="373985" y="0"/>
                </a:moveTo>
                <a:lnTo>
                  <a:pt x="321980" y="2222"/>
                </a:lnTo>
                <a:lnTo>
                  <a:pt x="277070" y="12939"/>
                </a:lnTo>
                <a:lnTo>
                  <a:pt x="236182" y="31215"/>
                </a:lnTo>
                <a:lnTo>
                  <a:pt x="198718" y="53269"/>
                </a:lnTo>
                <a:lnTo>
                  <a:pt x="164081" y="75323"/>
                </a:lnTo>
                <a:lnTo>
                  <a:pt x="131872" y="97042"/>
                </a:lnTo>
                <a:lnTo>
                  <a:pt x="76525" y="144260"/>
                </a:lnTo>
                <a:lnTo>
                  <a:pt x="36995" y="189945"/>
                </a:lnTo>
                <a:lnTo>
                  <a:pt x="13280" y="234095"/>
                </a:lnTo>
                <a:lnTo>
                  <a:pt x="2159" y="308546"/>
                </a:lnTo>
                <a:lnTo>
                  <a:pt x="0" y="355067"/>
                </a:lnTo>
                <a:lnTo>
                  <a:pt x="877" y="405458"/>
                </a:lnTo>
                <a:lnTo>
                  <a:pt x="5950" y="456212"/>
                </a:lnTo>
                <a:lnTo>
                  <a:pt x="16380" y="503821"/>
                </a:lnTo>
                <a:lnTo>
                  <a:pt x="32534" y="549939"/>
                </a:lnTo>
                <a:lnTo>
                  <a:pt x="53640" y="596904"/>
                </a:lnTo>
                <a:lnTo>
                  <a:pt x="79148" y="642237"/>
                </a:lnTo>
                <a:lnTo>
                  <a:pt x="108508" y="683457"/>
                </a:lnTo>
                <a:lnTo>
                  <a:pt x="141170" y="718083"/>
                </a:lnTo>
                <a:lnTo>
                  <a:pt x="179001" y="745948"/>
                </a:lnTo>
                <a:lnTo>
                  <a:pt x="222375" y="768714"/>
                </a:lnTo>
                <a:lnTo>
                  <a:pt x="268479" y="786622"/>
                </a:lnTo>
                <a:lnTo>
                  <a:pt x="314501" y="799912"/>
                </a:lnTo>
                <a:lnTo>
                  <a:pt x="357629" y="808824"/>
                </a:lnTo>
                <a:lnTo>
                  <a:pt x="408360" y="812486"/>
                </a:lnTo>
                <a:lnTo>
                  <a:pt x="457899" y="808193"/>
                </a:lnTo>
                <a:lnTo>
                  <a:pt x="505051" y="798541"/>
                </a:lnTo>
                <a:lnTo>
                  <a:pt x="548624" y="786130"/>
                </a:lnTo>
                <a:lnTo>
                  <a:pt x="588119" y="772523"/>
                </a:lnTo>
                <a:lnTo>
                  <a:pt x="624231" y="756040"/>
                </a:lnTo>
                <a:lnTo>
                  <a:pt x="657556" y="734437"/>
                </a:lnTo>
                <a:lnTo>
                  <a:pt x="688693" y="705472"/>
                </a:lnTo>
                <a:lnTo>
                  <a:pt x="719352" y="667055"/>
                </a:lnTo>
                <a:lnTo>
                  <a:pt x="748699" y="620877"/>
                </a:lnTo>
                <a:lnTo>
                  <a:pt x="773509" y="570366"/>
                </a:lnTo>
                <a:lnTo>
                  <a:pt x="790559" y="518947"/>
                </a:lnTo>
                <a:lnTo>
                  <a:pt x="798834" y="464891"/>
                </a:lnTo>
                <a:lnTo>
                  <a:pt x="800103" y="407254"/>
                </a:lnTo>
                <a:lnTo>
                  <a:pt x="795324" y="350640"/>
                </a:lnTo>
                <a:lnTo>
                  <a:pt x="785454" y="299656"/>
                </a:lnTo>
                <a:lnTo>
                  <a:pt x="770061" y="255722"/>
                </a:lnTo>
                <a:lnTo>
                  <a:pt x="748854" y="216319"/>
                </a:lnTo>
                <a:lnTo>
                  <a:pt x="723030" y="180145"/>
                </a:lnTo>
                <a:lnTo>
                  <a:pt x="693785" y="145897"/>
                </a:lnTo>
                <a:lnTo>
                  <a:pt x="661432" y="112187"/>
                </a:lnTo>
                <a:lnTo>
                  <a:pt x="625340" y="80049"/>
                </a:lnTo>
                <a:lnTo>
                  <a:pt x="585270" y="51848"/>
                </a:lnTo>
                <a:lnTo>
                  <a:pt x="540979" y="29946"/>
                </a:lnTo>
                <a:lnTo>
                  <a:pt x="489453" y="14452"/>
                </a:lnTo>
                <a:lnTo>
                  <a:pt x="431799" y="4273"/>
                </a:lnTo>
                <a:lnTo>
                  <a:pt x="373985" y="0"/>
                </a:lnTo>
              </a:path>
            </a:pathLst>
          </a:custGeom>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60" name="object 60"/>
          <p:cNvSpPr/>
          <p:nvPr/>
        </p:nvSpPr>
        <p:spPr>
          <a:xfrm>
            <a:off x="2657296" y="3393195"/>
            <a:ext cx="600077" cy="609365"/>
          </a:xfrm>
          <a:prstGeom prst="rect">
            <a:avLst/>
          </a:prstGeom>
          <a:blipFill>
            <a:blip r:embed="rId15"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61" name="object 61"/>
          <p:cNvSpPr/>
          <p:nvPr/>
        </p:nvSpPr>
        <p:spPr>
          <a:xfrm>
            <a:off x="2657296" y="3393195"/>
            <a:ext cx="600077" cy="609365"/>
          </a:xfrm>
          <a:prstGeom prst="rect">
            <a:avLst/>
          </a:prstGeom>
          <a:blipFill>
            <a:blip r:embed="rId16"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62" name="object 62"/>
          <p:cNvSpPr/>
          <p:nvPr/>
        </p:nvSpPr>
        <p:spPr>
          <a:xfrm>
            <a:off x="2657297" y="3393195"/>
            <a:ext cx="600075" cy="609600"/>
          </a:xfrm>
          <a:custGeom>
            <a:avLst/>
            <a:gdLst/>
            <a:ahLst/>
            <a:cxnLst/>
            <a:rect l="l" t="t" r="r" b="b"/>
            <a:pathLst>
              <a:path w="800100" h="812800">
                <a:moveTo>
                  <a:pt x="54574" y="168584"/>
                </a:moveTo>
                <a:lnTo>
                  <a:pt x="102484" y="120219"/>
                </a:lnTo>
                <a:lnTo>
                  <a:pt x="164080" y="75323"/>
                </a:lnTo>
                <a:lnTo>
                  <a:pt x="198719" y="53266"/>
                </a:lnTo>
                <a:lnTo>
                  <a:pt x="236183" y="31210"/>
                </a:lnTo>
                <a:lnTo>
                  <a:pt x="277069" y="12936"/>
                </a:lnTo>
                <a:lnTo>
                  <a:pt x="321973" y="2225"/>
                </a:lnTo>
                <a:lnTo>
                  <a:pt x="373979" y="0"/>
                </a:lnTo>
                <a:lnTo>
                  <a:pt x="431794" y="4271"/>
                </a:lnTo>
                <a:lnTo>
                  <a:pt x="489452" y="14451"/>
                </a:lnTo>
                <a:lnTo>
                  <a:pt x="540982" y="29948"/>
                </a:lnTo>
                <a:lnTo>
                  <a:pt x="585270" y="51846"/>
                </a:lnTo>
                <a:lnTo>
                  <a:pt x="625339" y="80046"/>
                </a:lnTo>
                <a:lnTo>
                  <a:pt x="661430" y="112184"/>
                </a:lnTo>
                <a:lnTo>
                  <a:pt x="693781" y="145897"/>
                </a:lnTo>
                <a:lnTo>
                  <a:pt x="723029" y="180143"/>
                </a:lnTo>
                <a:lnTo>
                  <a:pt x="748853" y="216317"/>
                </a:lnTo>
                <a:lnTo>
                  <a:pt x="770060" y="255720"/>
                </a:lnTo>
                <a:lnTo>
                  <a:pt x="785458" y="299653"/>
                </a:lnTo>
                <a:lnTo>
                  <a:pt x="795327" y="350639"/>
                </a:lnTo>
                <a:lnTo>
                  <a:pt x="800103" y="407254"/>
                </a:lnTo>
                <a:lnTo>
                  <a:pt x="798831" y="464892"/>
                </a:lnTo>
                <a:lnTo>
                  <a:pt x="790552" y="518947"/>
                </a:lnTo>
                <a:lnTo>
                  <a:pt x="773502" y="570363"/>
                </a:lnTo>
                <a:lnTo>
                  <a:pt x="748693" y="620874"/>
                </a:lnTo>
                <a:lnTo>
                  <a:pt x="719347" y="667053"/>
                </a:lnTo>
                <a:lnTo>
                  <a:pt x="688688" y="705476"/>
                </a:lnTo>
                <a:lnTo>
                  <a:pt x="657552" y="734442"/>
                </a:lnTo>
                <a:lnTo>
                  <a:pt x="624227" y="756043"/>
                </a:lnTo>
                <a:lnTo>
                  <a:pt x="588117" y="772526"/>
                </a:lnTo>
                <a:lnTo>
                  <a:pt x="548622" y="786134"/>
                </a:lnTo>
                <a:lnTo>
                  <a:pt x="505052" y="798541"/>
                </a:lnTo>
                <a:lnTo>
                  <a:pt x="457900" y="808191"/>
                </a:lnTo>
                <a:lnTo>
                  <a:pt x="408360" y="812484"/>
                </a:lnTo>
                <a:lnTo>
                  <a:pt x="357627" y="808821"/>
                </a:lnTo>
                <a:lnTo>
                  <a:pt x="314497" y="799907"/>
                </a:lnTo>
                <a:lnTo>
                  <a:pt x="268474" y="786618"/>
                </a:lnTo>
                <a:lnTo>
                  <a:pt x="222369" y="768711"/>
                </a:lnTo>
                <a:lnTo>
                  <a:pt x="178995" y="745945"/>
                </a:lnTo>
                <a:lnTo>
                  <a:pt x="141165" y="718078"/>
                </a:lnTo>
                <a:lnTo>
                  <a:pt x="108506" y="683453"/>
                </a:lnTo>
                <a:lnTo>
                  <a:pt x="79149" y="642235"/>
                </a:lnTo>
                <a:lnTo>
                  <a:pt x="53641" y="596905"/>
                </a:lnTo>
                <a:lnTo>
                  <a:pt x="32535" y="549943"/>
                </a:lnTo>
                <a:lnTo>
                  <a:pt x="16380" y="503827"/>
                </a:lnTo>
                <a:lnTo>
                  <a:pt x="5949" y="456215"/>
                </a:lnTo>
                <a:lnTo>
                  <a:pt x="876" y="405460"/>
                </a:lnTo>
                <a:lnTo>
                  <a:pt x="0" y="355067"/>
                </a:lnTo>
                <a:lnTo>
                  <a:pt x="2159" y="308547"/>
                </a:lnTo>
                <a:lnTo>
                  <a:pt x="6193" y="269405"/>
                </a:lnTo>
                <a:lnTo>
                  <a:pt x="23381" y="209700"/>
                </a:lnTo>
                <a:lnTo>
                  <a:pt x="54574" y="168584"/>
                </a:lnTo>
                <a:close/>
              </a:path>
            </a:pathLst>
          </a:custGeom>
          <a:ln w="38100">
            <a:solidFill>
              <a:srgbClr val="FF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63" name="object 63"/>
          <p:cNvSpPr/>
          <p:nvPr/>
        </p:nvSpPr>
        <p:spPr>
          <a:xfrm>
            <a:off x="2789929" y="3533651"/>
            <a:ext cx="394907" cy="393944"/>
          </a:xfrm>
          <a:prstGeom prst="rect">
            <a:avLst/>
          </a:prstGeom>
          <a:blipFill>
            <a:blip r:embed="rId14"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64" name="object 64"/>
          <p:cNvSpPr/>
          <p:nvPr/>
        </p:nvSpPr>
        <p:spPr>
          <a:xfrm>
            <a:off x="2789929" y="3533646"/>
            <a:ext cx="395288" cy="394335"/>
          </a:xfrm>
          <a:custGeom>
            <a:avLst/>
            <a:gdLst/>
            <a:ahLst/>
            <a:cxnLst/>
            <a:rect l="l" t="t" r="r" b="b"/>
            <a:pathLst>
              <a:path w="527050" h="525779">
                <a:moveTo>
                  <a:pt x="3348" y="338477"/>
                </a:moveTo>
                <a:lnTo>
                  <a:pt x="58" y="302285"/>
                </a:lnTo>
                <a:lnTo>
                  <a:pt x="0" y="262068"/>
                </a:lnTo>
                <a:lnTo>
                  <a:pt x="5443" y="220902"/>
                </a:lnTo>
                <a:lnTo>
                  <a:pt x="18661" y="181867"/>
                </a:lnTo>
                <a:lnTo>
                  <a:pt x="42907" y="143643"/>
                </a:lnTo>
                <a:lnTo>
                  <a:pt x="76085" y="105301"/>
                </a:lnTo>
                <a:lnTo>
                  <a:pt x="112453" y="70510"/>
                </a:lnTo>
                <a:lnTo>
                  <a:pt x="146267" y="42943"/>
                </a:lnTo>
                <a:lnTo>
                  <a:pt x="204810" y="10892"/>
                </a:lnTo>
                <a:lnTo>
                  <a:pt x="263669" y="0"/>
                </a:lnTo>
                <a:lnTo>
                  <a:pt x="296328" y="711"/>
                </a:lnTo>
                <a:lnTo>
                  <a:pt x="364039" y="15867"/>
                </a:lnTo>
                <a:lnTo>
                  <a:pt x="419529" y="50577"/>
                </a:lnTo>
                <a:lnTo>
                  <a:pt x="462797" y="104846"/>
                </a:lnTo>
                <a:lnTo>
                  <a:pt x="497352" y="162863"/>
                </a:lnTo>
                <a:lnTo>
                  <a:pt x="523193" y="224632"/>
                </a:lnTo>
                <a:lnTo>
                  <a:pt x="526542" y="257650"/>
                </a:lnTo>
                <a:lnTo>
                  <a:pt x="521058" y="293921"/>
                </a:lnTo>
                <a:lnTo>
                  <a:pt x="508515" y="332796"/>
                </a:lnTo>
                <a:lnTo>
                  <a:pt x="490949" y="370724"/>
                </a:lnTo>
                <a:lnTo>
                  <a:pt x="470393" y="404152"/>
                </a:lnTo>
                <a:lnTo>
                  <a:pt x="417914" y="458462"/>
                </a:lnTo>
                <a:lnTo>
                  <a:pt x="355548" y="497613"/>
                </a:lnTo>
                <a:lnTo>
                  <a:pt x="291265" y="520823"/>
                </a:lnTo>
                <a:lnTo>
                  <a:pt x="256910" y="525264"/>
                </a:lnTo>
                <a:lnTo>
                  <a:pt x="220281" y="522874"/>
                </a:lnTo>
                <a:lnTo>
                  <a:pt x="177813" y="512041"/>
                </a:lnTo>
                <a:lnTo>
                  <a:pt x="130958" y="493985"/>
                </a:lnTo>
                <a:lnTo>
                  <a:pt x="86653" y="471428"/>
                </a:lnTo>
                <a:lnTo>
                  <a:pt x="51838" y="447095"/>
                </a:lnTo>
                <a:lnTo>
                  <a:pt x="15790" y="397207"/>
                </a:lnTo>
                <a:lnTo>
                  <a:pt x="3348" y="338477"/>
                </a:lnTo>
                <a:close/>
              </a:path>
            </a:pathLst>
          </a:custGeom>
          <a:ln w="12700">
            <a:solidFill>
              <a:srgbClr val="CBCB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65" name="object 65"/>
          <p:cNvSpPr txBox="1"/>
          <p:nvPr/>
        </p:nvSpPr>
        <p:spPr>
          <a:xfrm>
            <a:off x="4834045" y="2105253"/>
            <a:ext cx="1194635" cy="207749"/>
          </a:xfrm>
          <a:prstGeom prst="rect">
            <a:avLst/>
          </a:prstGeom>
        </p:spPr>
        <p:txBody>
          <a:bodyPr vert="horz" wrap="square" lIns="0" tIns="0" rIns="0" bIns="0" rtlCol="0">
            <a:spAutoFit/>
          </a:bodyPr>
          <a:lstStyle/>
          <a:p>
            <a:pPr marL="9525" marR="0" lvl="0" indent="0" algn="l" defTabSz="457200" rtl="0" eaLnBrk="1" fontAlgn="auto" latinLnBrk="0" hangingPunct="1">
              <a:lnSpc>
                <a:spcPct val="100000"/>
              </a:lnSpc>
              <a:spcBef>
                <a:spcPts val="0"/>
              </a:spcBef>
              <a:spcAft>
                <a:spcPts val="0"/>
              </a:spcAft>
              <a:buClrTx/>
              <a:buSzTx/>
              <a:buFontTx/>
              <a:buNone/>
              <a:tabLst/>
              <a:defRPr/>
            </a:pPr>
            <a:r>
              <a:rPr kumimoji="0" sz="1350" b="1" i="0" u="none" strike="noStrike" kern="1200" cap="none" spc="-23" normalizeH="0" baseline="0" noProof="0" dirty="0">
                <a:ln>
                  <a:noFill/>
                </a:ln>
                <a:solidFill>
                  <a:prstClr val="black"/>
                </a:solidFill>
                <a:effectLst/>
                <a:uLnTx/>
                <a:uFillTx/>
                <a:latin typeface="Calibri"/>
                <a:ea typeface="+mn-ea"/>
                <a:cs typeface="Arial"/>
              </a:rPr>
              <a:t>LYMPH</a:t>
            </a:r>
            <a:r>
              <a:rPr kumimoji="0" sz="1350" b="1" i="0" u="none" strike="noStrike" kern="1200" cap="none" spc="-60" normalizeH="0" baseline="0" noProof="0" dirty="0">
                <a:ln>
                  <a:noFill/>
                </a:ln>
                <a:solidFill>
                  <a:prstClr val="black"/>
                </a:solidFill>
                <a:effectLst/>
                <a:uLnTx/>
                <a:uFillTx/>
                <a:latin typeface="Calibri"/>
                <a:ea typeface="+mn-ea"/>
                <a:cs typeface="Arial"/>
              </a:rPr>
              <a:t> </a:t>
            </a:r>
            <a:r>
              <a:rPr kumimoji="0" sz="1350" b="1" i="0" u="none" strike="noStrike" kern="1200" cap="none" spc="4" normalizeH="0" baseline="0" noProof="0" dirty="0">
                <a:ln>
                  <a:noFill/>
                </a:ln>
                <a:solidFill>
                  <a:prstClr val="black"/>
                </a:solidFill>
                <a:effectLst/>
                <a:uLnTx/>
                <a:uFillTx/>
                <a:latin typeface="Calibri"/>
                <a:ea typeface="+mn-ea"/>
                <a:cs typeface="Arial"/>
              </a:rPr>
              <a:t>NODE</a:t>
            </a:r>
            <a:endParaRPr kumimoji="0" sz="1350" b="0" i="0" u="none" strike="noStrike" kern="1200" cap="none" spc="0" normalizeH="0" baseline="0" noProof="0" dirty="0">
              <a:ln>
                <a:noFill/>
              </a:ln>
              <a:solidFill>
                <a:prstClr val="black"/>
              </a:solidFill>
              <a:effectLst/>
              <a:uLnTx/>
              <a:uFillTx/>
              <a:latin typeface="Calibri"/>
              <a:ea typeface="+mn-ea"/>
              <a:cs typeface="Arial"/>
            </a:endParaRPr>
          </a:p>
        </p:txBody>
      </p:sp>
      <p:sp>
        <p:nvSpPr>
          <p:cNvPr id="66" name="object 66"/>
          <p:cNvSpPr/>
          <p:nvPr/>
        </p:nvSpPr>
        <p:spPr>
          <a:xfrm>
            <a:off x="3486029" y="2414880"/>
            <a:ext cx="109538" cy="117634"/>
          </a:xfrm>
          <a:custGeom>
            <a:avLst/>
            <a:gdLst/>
            <a:ahLst/>
            <a:cxnLst/>
            <a:rect l="l" t="t" r="r" b="b"/>
            <a:pathLst>
              <a:path w="146050" h="156845">
                <a:moveTo>
                  <a:pt x="78691" y="0"/>
                </a:moveTo>
                <a:lnTo>
                  <a:pt x="49931" y="2110"/>
                </a:lnTo>
                <a:lnTo>
                  <a:pt x="24751" y="16172"/>
                </a:lnTo>
                <a:lnTo>
                  <a:pt x="7608" y="39064"/>
                </a:lnTo>
                <a:lnTo>
                  <a:pt x="0" y="67675"/>
                </a:lnTo>
                <a:lnTo>
                  <a:pt x="3423" y="98897"/>
                </a:lnTo>
                <a:lnTo>
                  <a:pt x="17739" y="126849"/>
                </a:lnTo>
                <a:lnTo>
                  <a:pt x="39831" y="146558"/>
                </a:lnTo>
                <a:lnTo>
                  <a:pt x="66738" y="156245"/>
                </a:lnTo>
                <a:lnTo>
                  <a:pt x="95498" y="154129"/>
                </a:lnTo>
                <a:lnTo>
                  <a:pt x="120678" y="140072"/>
                </a:lnTo>
                <a:lnTo>
                  <a:pt x="137821" y="117181"/>
                </a:lnTo>
                <a:lnTo>
                  <a:pt x="145430" y="88571"/>
                </a:lnTo>
                <a:lnTo>
                  <a:pt x="142006" y="57355"/>
                </a:lnTo>
                <a:lnTo>
                  <a:pt x="127690" y="29397"/>
                </a:lnTo>
                <a:lnTo>
                  <a:pt x="105598" y="9687"/>
                </a:lnTo>
                <a:lnTo>
                  <a:pt x="78691" y="0"/>
                </a:lnTo>
                <a:close/>
              </a:path>
            </a:pathLst>
          </a:custGeom>
          <a:solidFill>
            <a:srgbClr val="4472C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67" name="object 67"/>
          <p:cNvSpPr/>
          <p:nvPr/>
        </p:nvSpPr>
        <p:spPr>
          <a:xfrm>
            <a:off x="3486035" y="2414884"/>
            <a:ext cx="109061" cy="117634"/>
          </a:xfrm>
          <a:custGeom>
            <a:avLst/>
            <a:gdLst/>
            <a:ahLst/>
            <a:cxnLst/>
            <a:rect l="l" t="t" r="r" b="b"/>
            <a:pathLst>
              <a:path w="145414" h="156845">
                <a:moveTo>
                  <a:pt x="49927" y="2111"/>
                </a:moveTo>
                <a:lnTo>
                  <a:pt x="105596" y="9687"/>
                </a:lnTo>
                <a:lnTo>
                  <a:pt x="142002" y="57350"/>
                </a:lnTo>
                <a:lnTo>
                  <a:pt x="145426" y="88569"/>
                </a:lnTo>
                <a:lnTo>
                  <a:pt x="137820" y="117181"/>
                </a:lnTo>
                <a:lnTo>
                  <a:pt x="120678" y="140073"/>
                </a:lnTo>
                <a:lnTo>
                  <a:pt x="95499" y="154131"/>
                </a:lnTo>
                <a:lnTo>
                  <a:pt x="66737" y="156243"/>
                </a:lnTo>
                <a:lnTo>
                  <a:pt x="39830" y="146555"/>
                </a:lnTo>
                <a:lnTo>
                  <a:pt x="17738" y="126846"/>
                </a:lnTo>
                <a:lnTo>
                  <a:pt x="3423" y="98892"/>
                </a:lnTo>
                <a:lnTo>
                  <a:pt x="0" y="67673"/>
                </a:lnTo>
                <a:lnTo>
                  <a:pt x="7606" y="39061"/>
                </a:lnTo>
                <a:lnTo>
                  <a:pt x="24747" y="16170"/>
                </a:lnTo>
                <a:lnTo>
                  <a:pt x="49927" y="2111"/>
                </a:lnTo>
                <a:close/>
              </a:path>
            </a:pathLst>
          </a:custGeom>
          <a:ln w="12700">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68" name="object 68"/>
          <p:cNvSpPr/>
          <p:nvPr/>
        </p:nvSpPr>
        <p:spPr>
          <a:xfrm>
            <a:off x="3442824" y="2200193"/>
            <a:ext cx="109061" cy="117634"/>
          </a:xfrm>
          <a:custGeom>
            <a:avLst/>
            <a:gdLst/>
            <a:ahLst/>
            <a:cxnLst/>
            <a:rect l="l" t="t" r="r" b="b"/>
            <a:pathLst>
              <a:path w="145414" h="156844">
                <a:moveTo>
                  <a:pt x="78692" y="0"/>
                </a:moveTo>
                <a:lnTo>
                  <a:pt x="49933" y="2115"/>
                </a:lnTo>
                <a:lnTo>
                  <a:pt x="24747" y="16172"/>
                </a:lnTo>
                <a:lnTo>
                  <a:pt x="7605" y="39063"/>
                </a:lnTo>
                <a:lnTo>
                  <a:pt x="0" y="67674"/>
                </a:lnTo>
                <a:lnTo>
                  <a:pt x="3425" y="98889"/>
                </a:lnTo>
                <a:lnTo>
                  <a:pt x="17740" y="126847"/>
                </a:lnTo>
                <a:lnTo>
                  <a:pt x="39833" y="146557"/>
                </a:lnTo>
                <a:lnTo>
                  <a:pt x="66740" y="156245"/>
                </a:lnTo>
                <a:lnTo>
                  <a:pt x="95500" y="154134"/>
                </a:lnTo>
                <a:lnTo>
                  <a:pt x="120678" y="140071"/>
                </a:lnTo>
                <a:lnTo>
                  <a:pt x="137818" y="117176"/>
                </a:lnTo>
                <a:lnTo>
                  <a:pt x="145426" y="88564"/>
                </a:lnTo>
                <a:lnTo>
                  <a:pt x="142008" y="57348"/>
                </a:lnTo>
                <a:lnTo>
                  <a:pt x="127692" y="29396"/>
                </a:lnTo>
                <a:lnTo>
                  <a:pt x="105600" y="9686"/>
                </a:lnTo>
                <a:lnTo>
                  <a:pt x="78692" y="0"/>
                </a:lnTo>
                <a:close/>
              </a:path>
            </a:pathLst>
          </a:custGeom>
          <a:solidFill>
            <a:srgbClr val="4472C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69" name="object 69"/>
          <p:cNvSpPr/>
          <p:nvPr/>
        </p:nvSpPr>
        <p:spPr>
          <a:xfrm>
            <a:off x="3442820" y="2200191"/>
            <a:ext cx="109061" cy="117634"/>
          </a:xfrm>
          <a:custGeom>
            <a:avLst/>
            <a:gdLst/>
            <a:ahLst/>
            <a:cxnLst/>
            <a:rect l="l" t="t" r="r" b="b"/>
            <a:pathLst>
              <a:path w="145414" h="156844">
                <a:moveTo>
                  <a:pt x="49927" y="2111"/>
                </a:moveTo>
                <a:lnTo>
                  <a:pt x="105596" y="9687"/>
                </a:lnTo>
                <a:lnTo>
                  <a:pt x="142002" y="57350"/>
                </a:lnTo>
                <a:lnTo>
                  <a:pt x="145426" y="88569"/>
                </a:lnTo>
                <a:lnTo>
                  <a:pt x="137820" y="117181"/>
                </a:lnTo>
                <a:lnTo>
                  <a:pt x="120679" y="140073"/>
                </a:lnTo>
                <a:lnTo>
                  <a:pt x="95499" y="154131"/>
                </a:lnTo>
                <a:lnTo>
                  <a:pt x="66738" y="156243"/>
                </a:lnTo>
                <a:lnTo>
                  <a:pt x="39830" y="146555"/>
                </a:lnTo>
                <a:lnTo>
                  <a:pt x="17738" y="126846"/>
                </a:lnTo>
                <a:lnTo>
                  <a:pt x="3424" y="98892"/>
                </a:lnTo>
                <a:lnTo>
                  <a:pt x="0" y="67673"/>
                </a:lnTo>
                <a:lnTo>
                  <a:pt x="7606" y="39061"/>
                </a:lnTo>
                <a:lnTo>
                  <a:pt x="24747" y="16170"/>
                </a:lnTo>
                <a:lnTo>
                  <a:pt x="49927" y="2111"/>
                </a:lnTo>
                <a:close/>
              </a:path>
            </a:pathLst>
          </a:custGeom>
          <a:ln w="12700">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70" name="object 70"/>
          <p:cNvSpPr/>
          <p:nvPr/>
        </p:nvSpPr>
        <p:spPr>
          <a:xfrm>
            <a:off x="3452014" y="2750610"/>
            <a:ext cx="48101" cy="56674"/>
          </a:xfrm>
          <a:custGeom>
            <a:avLst/>
            <a:gdLst/>
            <a:ahLst/>
            <a:cxnLst/>
            <a:rect l="l" t="t" r="r" b="b"/>
            <a:pathLst>
              <a:path w="64135" h="75564">
                <a:moveTo>
                  <a:pt x="33193" y="0"/>
                </a:moveTo>
                <a:lnTo>
                  <a:pt x="20711" y="571"/>
                </a:lnTo>
                <a:lnTo>
                  <a:pt x="9967" y="6964"/>
                </a:lnTo>
                <a:lnTo>
                  <a:pt x="2863" y="17743"/>
                </a:lnTo>
                <a:lnTo>
                  <a:pt x="0" y="31431"/>
                </a:lnTo>
                <a:lnTo>
                  <a:pt x="1979" y="46545"/>
                </a:lnTo>
                <a:lnTo>
                  <a:pt x="8646" y="60263"/>
                </a:lnTo>
                <a:lnTo>
                  <a:pt x="18568" y="70123"/>
                </a:lnTo>
                <a:lnTo>
                  <a:pt x="30429" y="75220"/>
                </a:lnTo>
                <a:lnTo>
                  <a:pt x="42911" y="74650"/>
                </a:lnTo>
                <a:lnTo>
                  <a:pt x="53655" y="68258"/>
                </a:lnTo>
                <a:lnTo>
                  <a:pt x="60759" y="57477"/>
                </a:lnTo>
                <a:lnTo>
                  <a:pt x="63622" y="43786"/>
                </a:lnTo>
                <a:lnTo>
                  <a:pt x="61643" y="28664"/>
                </a:lnTo>
                <a:lnTo>
                  <a:pt x="54976" y="14948"/>
                </a:lnTo>
                <a:lnTo>
                  <a:pt x="45054" y="5093"/>
                </a:lnTo>
                <a:lnTo>
                  <a:pt x="33193" y="0"/>
                </a:lnTo>
                <a:close/>
              </a:path>
            </a:pathLst>
          </a:custGeom>
          <a:solidFill>
            <a:srgbClr val="D99593"/>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71" name="object 71"/>
          <p:cNvSpPr/>
          <p:nvPr/>
        </p:nvSpPr>
        <p:spPr>
          <a:xfrm>
            <a:off x="3452017" y="2750613"/>
            <a:ext cx="48101" cy="56674"/>
          </a:xfrm>
          <a:custGeom>
            <a:avLst/>
            <a:gdLst/>
            <a:ahLst/>
            <a:cxnLst/>
            <a:rect l="l" t="t" r="r" b="b"/>
            <a:pathLst>
              <a:path w="64135" h="75564">
                <a:moveTo>
                  <a:pt x="20706" y="570"/>
                </a:moveTo>
                <a:lnTo>
                  <a:pt x="61642" y="28666"/>
                </a:lnTo>
                <a:lnTo>
                  <a:pt x="63620" y="43787"/>
                </a:lnTo>
                <a:lnTo>
                  <a:pt x="60756" y="57477"/>
                </a:lnTo>
                <a:lnTo>
                  <a:pt x="53653" y="68257"/>
                </a:lnTo>
                <a:lnTo>
                  <a:pt x="42913" y="74649"/>
                </a:lnTo>
                <a:lnTo>
                  <a:pt x="30428" y="75219"/>
                </a:lnTo>
                <a:lnTo>
                  <a:pt x="18566" y="70124"/>
                </a:lnTo>
                <a:lnTo>
                  <a:pt x="8644" y="60267"/>
                </a:lnTo>
                <a:lnTo>
                  <a:pt x="1977" y="46552"/>
                </a:lnTo>
                <a:lnTo>
                  <a:pt x="0" y="31432"/>
                </a:lnTo>
                <a:lnTo>
                  <a:pt x="2863" y="17742"/>
                </a:lnTo>
                <a:lnTo>
                  <a:pt x="9967" y="6962"/>
                </a:lnTo>
                <a:lnTo>
                  <a:pt x="20706" y="570"/>
                </a:lnTo>
                <a:close/>
              </a:path>
            </a:pathLst>
          </a:custGeom>
          <a:ln w="12700">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72" name="object 72"/>
          <p:cNvSpPr/>
          <p:nvPr/>
        </p:nvSpPr>
        <p:spPr>
          <a:xfrm>
            <a:off x="3552876" y="2051951"/>
            <a:ext cx="146209" cy="128588"/>
          </a:xfrm>
          <a:custGeom>
            <a:avLst/>
            <a:gdLst/>
            <a:ahLst/>
            <a:cxnLst/>
            <a:rect l="l" t="t" r="r" b="b"/>
            <a:pathLst>
              <a:path w="194945" h="171450">
                <a:moveTo>
                  <a:pt x="112049" y="0"/>
                </a:moveTo>
                <a:lnTo>
                  <a:pt x="73046" y="4775"/>
                </a:lnTo>
                <a:lnTo>
                  <a:pt x="37847" y="22243"/>
                </a:lnTo>
                <a:lnTo>
                  <a:pt x="12735" y="48628"/>
                </a:lnTo>
                <a:lnTo>
                  <a:pt x="0" y="80413"/>
                </a:lnTo>
                <a:lnTo>
                  <a:pt x="1926" y="114083"/>
                </a:lnTo>
                <a:lnTo>
                  <a:pt x="18840" y="143257"/>
                </a:lnTo>
                <a:lnTo>
                  <a:pt x="46960" y="162793"/>
                </a:lnTo>
                <a:lnTo>
                  <a:pt x="82443" y="171010"/>
                </a:lnTo>
                <a:lnTo>
                  <a:pt x="121446" y="166230"/>
                </a:lnTo>
                <a:lnTo>
                  <a:pt x="156645" y="148766"/>
                </a:lnTo>
                <a:lnTo>
                  <a:pt x="181757" y="122383"/>
                </a:lnTo>
                <a:lnTo>
                  <a:pt x="194492" y="90599"/>
                </a:lnTo>
                <a:lnTo>
                  <a:pt x="192566" y="56933"/>
                </a:lnTo>
                <a:lnTo>
                  <a:pt x="175652" y="27754"/>
                </a:lnTo>
                <a:lnTo>
                  <a:pt x="147532" y="8218"/>
                </a:lnTo>
                <a:lnTo>
                  <a:pt x="112049" y="0"/>
                </a:lnTo>
                <a:close/>
              </a:path>
            </a:pathLst>
          </a:custGeom>
          <a:solidFill>
            <a:srgbClr val="D99593"/>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73" name="object 73"/>
          <p:cNvSpPr/>
          <p:nvPr/>
        </p:nvSpPr>
        <p:spPr>
          <a:xfrm>
            <a:off x="3552875" y="2051956"/>
            <a:ext cx="146209" cy="128588"/>
          </a:xfrm>
          <a:custGeom>
            <a:avLst/>
            <a:gdLst/>
            <a:ahLst/>
            <a:cxnLst/>
            <a:rect l="l" t="t" r="r" b="b"/>
            <a:pathLst>
              <a:path w="194945" h="171450">
                <a:moveTo>
                  <a:pt x="73045" y="4778"/>
                </a:moveTo>
                <a:lnTo>
                  <a:pt x="112048" y="0"/>
                </a:lnTo>
                <a:lnTo>
                  <a:pt x="175650" y="27753"/>
                </a:lnTo>
                <a:lnTo>
                  <a:pt x="194489" y="90597"/>
                </a:lnTo>
                <a:lnTo>
                  <a:pt x="181754" y="122380"/>
                </a:lnTo>
                <a:lnTo>
                  <a:pt x="156643" y="148763"/>
                </a:lnTo>
                <a:lnTo>
                  <a:pt x="121444" y="166228"/>
                </a:lnTo>
                <a:lnTo>
                  <a:pt x="82441" y="171007"/>
                </a:lnTo>
                <a:lnTo>
                  <a:pt x="46957" y="162789"/>
                </a:lnTo>
                <a:lnTo>
                  <a:pt x="18838" y="143253"/>
                </a:lnTo>
                <a:lnTo>
                  <a:pt x="1929" y="114076"/>
                </a:lnTo>
                <a:lnTo>
                  <a:pt x="0" y="80409"/>
                </a:lnTo>
                <a:lnTo>
                  <a:pt x="12734" y="48626"/>
                </a:lnTo>
                <a:lnTo>
                  <a:pt x="37846" y="22243"/>
                </a:lnTo>
                <a:lnTo>
                  <a:pt x="73045" y="4778"/>
                </a:lnTo>
                <a:close/>
              </a:path>
            </a:pathLst>
          </a:custGeom>
          <a:ln w="12700">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74" name="object 74"/>
          <p:cNvSpPr/>
          <p:nvPr/>
        </p:nvSpPr>
        <p:spPr>
          <a:xfrm>
            <a:off x="3198631" y="2719887"/>
            <a:ext cx="146209" cy="128588"/>
          </a:xfrm>
          <a:custGeom>
            <a:avLst/>
            <a:gdLst/>
            <a:ahLst/>
            <a:cxnLst/>
            <a:rect l="l" t="t" r="r" b="b"/>
            <a:pathLst>
              <a:path w="194945" h="171450">
                <a:moveTo>
                  <a:pt x="112049" y="0"/>
                </a:moveTo>
                <a:lnTo>
                  <a:pt x="73046" y="4780"/>
                </a:lnTo>
                <a:lnTo>
                  <a:pt x="37847" y="22243"/>
                </a:lnTo>
                <a:lnTo>
                  <a:pt x="12735" y="48627"/>
                </a:lnTo>
                <a:lnTo>
                  <a:pt x="0" y="80411"/>
                </a:lnTo>
                <a:lnTo>
                  <a:pt x="1926" y="114076"/>
                </a:lnTo>
                <a:lnTo>
                  <a:pt x="18840" y="143256"/>
                </a:lnTo>
                <a:lnTo>
                  <a:pt x="46960" y="162792"/>
                </a:lnTo>
                <a:lnTo>
                  <a:pt x="82443" y="171010"/>
                </a:lnTo>
                <a:lnTo>
                  <a:pt x="121446" y="166235"/>
                </a:lnTo>
                <a:lnTo>
                  <a:pt x="156645" y="148766"/>
                </a:lnTo>
                <a:lnTo>
                  <a:pt x="181757" y="122382"/>
                </a:lnTo>
                <a:lnTo>
                  <a:pt x="194492" y="90597"/>
                </a:lnTo>
                <a:lnTo>
                  <a:pt x="192566" y="56926"/>
                </a:lnTo>
                <a:lnTo>
                  <a:pt x="175652" y="27753"/>
                </a:lnTo>
                <a:lnTo>
                  <a:pt x="147532" y="8217"/>
                </a:lnTo>
                <a:lnTo>
                  <a:pt x="112049" y="0"/>
                </a:lnTo>
                <a:close/>
              </a:path>
            </a:pathLst>
          </a:custGeom>
          <a:solidFill>
            <a:srgbClr val="D99593"/>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75" name="object 75"/>
          <p:cNvSpPr/>
          <p:nvPr/>
        </p:nvSpPr>
        <p:spPr>
          <a:xfrm>
            <a:off x="3198631" y="2719888"/>
            <a:ext cx="146209" cy="128588"/>
          </a:xfrm>
          <a:custGeom>
            <a:avLst/>
            <a:gdLst/>
            <a:ahLst/>
            <a:cxnLst/>
            <a:rect l="l" t="t" r="r" b="b"/>
            <a:pathLst>
              <a:path w="194945" h="171450">
                <a:moveTo>
                  <a:pt x="73045" y="4778"/>
                </a:moveTo>
                <a:lnTo>
                  <a:pt x="112047" y="0"/>
                </a:lnTo>
                <a:lnTo>
                  <a:pt x="175650" y="27753"/>
                </a:lnTo>
                <a:lnTo>
                  <a:pt x="194489" y="90597"/>
                </a:lnTo>
                <a:lnTo>
                  <a:pt x="181754" y="122380"/>
                </a:lnTo>
                <a:lnTo>
                  <a:pt x="156643" y="148763"/>
                </a:lnTo>
                <a:lnTo>
                  <a:pt x="121444" y="166229"/>
                </a:lnTo>
                <a:lnTo>
                  <a:pt x="82441" y="171007"/>
                </a:lnTo>
                <a:lnTo>
                  <a:pt x="46957" y="162789"/>
                </a:lnTo>
                <a:lnTo>
                  <a:pt x="18838" y="143253"/>
                </a:lnTo>
                <a:lnTo>
                  <a:pt x="1929" y="114076"/>
                </a:lnTo>
                <a:lnTo>
                  <a:pt x="0" y="80409"/>
                </a:lnTo>
                <a:lnTo>
                  <a:pt x="12734" y="48626"/>
                </a:lnTo>
                <a:lnTo>
                  <a:pt x="37846" y="22243"/>
                </a:lnTo>
                <a:lnTo>
                  <a:pt x="73045" y="4778"/>
                </a:lnTo>
                <a:close/>
              </a:path>
            </a:pathLst>
          </a:custGeom>
          <a:ln w="12700">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76" name="object 76"/>
          <p:cNvSpPr/>
          <p:nvPr/>
        </p:nvSpPr>
        <p:spPr>
          <a:xfrm>
            <a:off x="3312141" y="2697683"/>
            <a:ext cx="109538" cy="117634"/>
          </a:xfrm>
          <a:custGeom>
            <a:avLst/>
            <a:gdLst/>
            <a:ahLst/>
            <a:cxnLst/>
            <a:rect l="l" t="t" r="r" b="b"/>
            <a:pathLst>
              <a:path w="146050" h="156845">
                <a:moveTo>
                  <a:pt x="78691" y="0"/>
                </a:moveTo>
                <a:lnTo>
                  <a:pt x="49931" y="2115"/>
                </a:lnTo>
                <a:lnTo>
                  <a:pt x="24751" y="16172"/>
                </a:lnTo>
                <a:lnTo>
                  <a:pt x="7608" y="39063"/>
                </a:lnTo>
                <a:lnTo>
                  <a:pt x="0" y="67674"/>
                </a:lnTo>
                <a:lnTo>
                  <a:pt x="3423" y="98889"/>
                </a:lnTo>
                <a:lnTo>
                  <a:pt x="17739" y="126847"/>
                </a:lnTo>
                <a:lnTo>
                  <a:pt x="39831" y="146557"/>
                </a:lnTo>
                <a:lnTo>
                  <a:pt x="66738" y="156245"/>
                </a:lnTo>
                <a:lnTo>
                  <a:pt x="95498" y="154134"/>
                </a:lnTo>
                <a:lnTo>
                  <a:pt x="120678" y="140072"/>
                </a:lnTo>
                <a:lnTo>
                  <a:pt x="137821" y="117181"/>
                </a:lnTo>
                <a:lnTo>
                  <a:pt x="145430" y="88569"/>
                </a:lnTo>
                <a:lnTo>
                  <a:pt x="142006" y="57348"/>
                </a:lnTo>
                <a:lnTo>
                  <a:pt x="127690" y="29396"/>
                </a:lnTo>
                <a:lnTo>
                  <a:pt x="105598" y="9686"/>
                </a:lnTo>
                <a:lnTo>
                  <a:pt x="78691" y="0"/>
                </a:lnTo>
                <a:close/>
              </a:path>
            </a:pathLst>
          </a:custGeom>
          <a:solidFill>
            <a:srgbClr val="4472C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77" name="object 77"/>
          <p:cNvSpPr/>
          <p:nvPr/>
        </p:nvSpPr>
        <p:spPr>
          <a:xfrm>
            <a:off x="3312146" y="2697682"/>
            <a:ext cx="109061" cy="117634"/>
          </a:xfrm>
          <a:custGeom>
            <a:avLst/>
            <a:gdLst/>
            <a:ahLst/>
            <a:cxnLst/>
            <a:rect l="l" t="t" r="r" b="b"/>
            <a:pathLst>
              <a:path w="145414" h="156845">
                <a:moveTo>
                  <a:pt x="49927" y="2111"/>
                </a:moveTo>
                <a:lnTo>
                  <a:pt x="105596" y="9687"/>
                </a:lnTo>
                <a:lnTo>
                  <a:pt x="142002" y="57350"/>
                </a:lnTo>
                <a:lnTo>
                  <a:pt x="145426" y="88569"/>
                </a:lnTo>
                <a:lnTo>
                  <a:pt x="137820" y="117181"/>
                </a:lnTo>
                <a:lnTo>
                  <a:pt x="120679" y="140073"/>
                </a:lnTo>
                <a:lnTo>
                  <a:pt x="95499" y="154131"/>
                </a:lnTo>
                <a:lnTo>
                  <a:pt x="66738" y="156243"/>
                </a:lnTo>
                <a:lnTo>
                  <a:pt x="39830" y="146555"/>
                </a:lnTo>
                <a:lnTo>
                  <a:pt x="17738" y="126846"/>
                </a:lnTo>
                <a:lnTo>
                  <a:pt x="3424" y="98892"/>
                </a:lnTo>
                <a:lnTo>
                  <a:pt x="0" y="67673"/>
                </a:lnTo>
                <a:lnTo>
                  <a:pt x="7606" y="39061"/>
                </a:lnTo>
                <a:lnTo>
                  <a:pt x="24747" y="16170"/>
                </a:lnTo>
                <a:lnTo>
                  <a:pt x="49927" y="2111"/>
                </a:lnTo>
                <a:close/>
              </a:path>
            </a:pathLst>
          </a:custGeom>
          <a:ln w="12700">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79" name="object 79"/>
          <p:cNvSpPr/>
          <p:nvPr/>
        </p:nvSpPr>
        <p:spPr>
          <a:xfrm>
            <a:off x="2563014" y="1724815"/>
            <a:ext cx="435424" cy="494855"/>
          </a:xfrm>
          <a:prstGeom prst="rect">
            <a:avLst/>
          </a:prstGeom>
          <a:blipFill>
            <a:blip r:embed="rId17"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80" name="object 80"/>
          <p:cNvSpPr/>
          <p:nvPr/>
        </p:nvSpPr>
        <p:spPr>
          <a:xfrm>
            <a:off x="5904687" y="3258111"/>
            <a:ext cx="178594" cy="252889"/>
          </a:xfrm>
          <a:custGeom>
            <a:avLst/>
            <a:gdLst/>
            <a:ahLst/>
            <a:cxnLst/>
            <a:rect l="l" t="t" r="r" b="b"/>
            <a:pathLst>
              <a:path w="238125" h="337185">
                <a:moveTo>
                  <a:pt x="122089" y="0"/>
                </a:moveTo>
                <a:lnTo>
                  <a:pt x="4601" y="252793"/>
                </a:lnTo>
                <a:lnTo>
                  <a:pt x="0" y="274588"/>
                </a:lnTo>
                <a:lnTo>
                  <a:pt x="4927" y="296421"/>
                </a:lnTo>
                <a:lnTo>
                  <a:pt x="18276" y="315801"/>
                </a:lnTo>
                <a:lnTo>
                  <a:pt x="38942" y="330238"/>
                </a:lnTo>
                <a:lnTo>
                  <a:pt x="63307" y="336729"/>
                </a:lnTo>
                <a:lnTo>
                  <a:pt x="86729" y="334441"/>
                </a:lnTo>
                <a:lnTo>
                  <a:pt x="106593" y="324133"/>
                </a:lnTo>
                <a:lnTo>
                  <a:pt x="120285" y="306565"/>
                </a:lnTo>
                <a:lnTo>
                  <a:pt x="223750" y="83934"/>
                </a:lnTo>
                <a:lnTo>
                  <a:pt x="180795" y="83934"/>
                </a:lnTo>
                <a:lnTo>
                  <a:pt x="156430" y="77444"/>
                </a:lnTo>
                <a:lnTo>
                  <a:pt x="135764" y="63007"/>
                </a:lnTo>
                <a:lnTo>
                  <a:pt x="122414" y="43627"/>
                </a:lnTo>
                <a:lnTo>
                  <a:pt x="117487" y="21794"/>
                </a:lnTo>
                <a:lnTo>
                  <a:pt x="122089" y="0"/>
                </a:lnTo>
                <a:close/>
              </a:path>
              <a:path w="238125" h="337185">
                <a:moveTo>
                  <a:pt x="237773" y="53759"/>
                </a:moveTo>
                <a:lnTo>
                  <a:pt x="224081" y="71329"/>
                </a:lnTo>
                <a:lnTo>
                  <a:pt x="204216" y="81641"/>
                </a:lnTo>
                <a:lnTo>
                  <a:pt x="180795" y="83934"/>
                </a:lnTo>
                <a:lnTo>
                  <a:pt x="223750" y="83934"/>
                </a:lnTo>
                <a:lnTo>
                  <a:pt x="237773" y="53759"/>
                </a:lnTo>
                <a:close/>
              </a:path>
            </a:pathLst>
          </a:custGeom>
          <a:solidFill>
            <a:srgbClr val="00B05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81" name="object 81"/>
          <p:cNvSpPr/>
          <p:nvPr/>
        </p:nvSpPr>
        <p:spPr>
          <a:xfrm>
            <a:off x="5238750" y="3251082"/>
            <a:ext cx="666750" cy="190500"/>
          </a:xfrm>
          <a:custGeom>
            <a:avLst/>
            <a:gdLst/>
            <a:ahLst/>
            <a:cxnLst/>
            <a:rect l="l" t="t" r="r" b="b"/>
            <a:pathLst>
              <a:path w="889000" h="254000">
                <a:moveTo>
                  <a:pt x="0" y="0"/>
                </a:moveTo>
                <a:lnTo>
                  <a:pt x="889000" y="0"/>
                </a:lnTo>
                <a:lnTo>
                  <a:pt x="889000" y="254000"/>
                </a:lnTo>
                <a:lnTo>
                  <a:pt x="0" y="254000"/>
                </a:lnTo>
                <a:lnTo>
                  <a:pt x="0" y="0"/>
                </a:lnTo>
                <a:close/>
              </a:path>
            </a:pathLst>
          </a:custGeom>
          <a:solidFill>
            <a:srgbClr val="00B05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82" name="object 82"/>
          <p:cNvSpPr txBox="1"/>
          <p:nvPr/>
        </p:nvSpPr>
        <p:spPr>
          <a:xfrm>
            <a:off x="5269066" y="3227067"/>
            <a:ext cx="602342" cy="184666"/>
          </a:xfrm>
          <a:prstGeom prst="rect">
            <a:avLst/>
          </a:prstGeom>
        </p:spPr>
        <p:txBody>
          <a:bodyPr vert="horz" wrap="square" lIns="0" tIns="0" rIns="0" bIns="0" rtlCol="0">
            <a:spAutoFit/>
          </a:bodyPr>
          <a:lstStyle/>
          <a:p>
            <a:pPr marL="9525" marR="0" lvl="0" indent="0" algn="ctr" defTabSz="457200" rtl="0" eaLnBrk="1" fontAlgn="auto" latinLnBrk="0" hangingPunct="1">
              <a:lnSpc>
                <a:spcPct val="100000"/>
              </a:lnSpc>
              <a:spcBef>
                <a:spcPts val="0"/>
              </a:spcBef>
              <a:spcAft>
                <a:spcPts val="0"/>
              </a:spcAft>
              <a:buClrTx/>
              <a:buSzTx/>
              <a:buFontTx/>
              <a:buNone/>
              <a:tabLst/>
              <a:defRPr/>
            </a:pPr>
            <a:r>
              <a:rPr kumimoji="0" sz="1200" b="0" i="0" u="none" strike="noStrike" kern="1200" cap="none" spc="23" normalizeH="0" baseline="0" noProof="0" dirty="0">
                <a:ln>
                  <a:noFill/>
                </a:ln>
                <a:solidFill>
                  <a:prstClr val="black"/>
                </a:solidFill>
                <a:effectLst/>
                <a:uLnTx/>
                <a:uFillTx/>
                <a:latin typeface="Calibri"/>
                <a:ea typeface="+mn-ea"/>
                <a:cs typeface="Arial"/>
              </a:rPr>
              <a:t>C</a:t>
            </a:r>
            <a:r>
              <a:rPr kumimoji="0" sz="1200" b="0" i="0" u="none" strike="noStrike" kern="1200" cap="none" spc="-26" normalizeH="0" baseline="0" noProof="0" dirty="0">
                <a:ln>
                  <a:noFill/>
                </a:ln>
                <a:solidFill>
                  <a:prstClr val="black"/>
                </a:solidFill>
                <a:effectLst/>
                <a:uLnTx/>
                <a:uFillTx/>
                <a:latin typeface="Calibri"/>
                <a:ea typeface="+mn-ea"/>
                <a:cs typeface="Arial"/>
              </a:rPr>
              <a:t>T</a:t>
            </a:r>
            <a:r>
              <a:rPr kumimoji="0" sz="1200" b="0" i="0" u="none" strike="noStrike" kern="1200" cap="none" spc="23" normalizeH="0" baseline="0" noProof="0" dirty="0">
                <a:ln>
                  <a:noFill/>
                </a:ln>
                <a:solidFill>
                  <a:prstClr val="black"/>
                </a:solidFill>
                <a:effectLst/>
                <a:uLnTx/>
                <a:uFillTx/>
                <a:latin typeface="Calibri"/>
                <a:ea typeface="+mn-ea"/>
                <a:cs typeface="Arial"/>
              </a:rPr>
              <a:t>L</a:t>
            </a:r>
            <a:r>
              <a:rPr kumimoji="0" sz="1200" b="0" i="0" u="none" strike="noStrike" kern="1200" cap="none" spc="0" normalizeH="0" baseline="0" noProof="0" dirty="0">
                <a:ln>
                  <a:noFill/>
                </a:ln>
                <a:solidFill>
                  <a:prstClr val="black"/>
                </a:solidFill>
                <a:effectLst/>
                <a:uLnTx/>
                <a:uFillTx/>
                <a:latin typeface="Calibri"/>
                <a:ea typeface="+mn-ea"/>
                <a:cs typeface="Arial"/>
              </a:rPr>
              <a:t>A-4</a:t>
            </a:r>
          </a:p>
        </p:txBody>
      </p:sp>
      <p:sp>
        <p:nvSpPr>
          <p:cNvPr id="83" name="object 83"/>
          <p:cNvSpPr txBox="1"/>
          <p:nvPr/>
        </p:nvSpPr>
        <p:spPr>
          <a:xfrm>
            <a:off x="4848682" y="3422635"/>
            <a:ext cx="439103" cy="923330"/>
          </a:xfrm>
          <a:prstGeom prst="rect">
            <a:avLst/>
          </a:prstGeom>
        </p:spPr>
        <p:txBody>
          <a:bodyPr vert="horz" wrap="square" lIns="0" tIns="0" rIns="0" bIns="0" rtlCol="0">
            <a:spAutoFit/>
          </a:bodyPr>
          <a:lstStyle/>
          <a:p>
            <a:pPr marL="9525" marR="0" lvl="0" indent="0" algn="l" defTabSz="457200" rtl="0" eaLnBrk="1" fontAlgn="auto" latinLnBrk="0" hangingPunct="1">
              <a:lnSpc>
                <a:spcPct val="100000"/>
              </a:lnSpc>
              <a:spcBef>
                <a:spcPts val="0"/>
              </a:spcBef>
              <a:spcAft>
                <a:spcPts val="0"/>
              </a:spcAft>
              <a:buClrTx/>
              <a:buSzTx/>
              <a:buFontTx/>
              <a:buNone/>
              <a:tabLst/>
              <a:defRPr/>
            </a:pPr>
            <a:r>
              <a:rPr kumimoji="0" sz="6000" b="1" i="0" u="none" strike="noStrike" kern="1200" cap="none" spc="0" normalizeH="0" baseline="0" noProof="0" dirty="0">
                <a:ln>
                  <a:noFill/>
                </a:ln>
                <a:solidFill>
                  <a:srgbClr val="FF0000"/>
                </a:solidFill>
                <a:effectLst/>
                <a:uLnTx/>
                <a:uFillTx/>
                <a:latin typeface="Calibri"/>
                <a:ea typeface="+mn-ea"/>
                <a:cs typeface="Calibri"/>
              </a:rPr>
              <a:t>X</a:t>
            </a:r>
            <a:endParaRPr kumimoji="0" sz="60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86" name="object 86"/>
          <p:cNvSpPr/>
          <p:nvPr/>
        </p:nvSpPr>
        <p:spPr>
          <a:xfrm>
            <a:off x="2763950" y="2518572"/>
            <a:ext cx="232886" cy="210026"/>
          </a:xfrm>
          <a:custGeom>
            <a:avLst/>
            <a:gdLst/>
            <a:ahLst/>
            <a:cxnLst/>
            <a:rect l="l" t="t" r="r" b="b"/>
            <a:pathLst>
              <a:path w="310514" h="280035">
                <a:moveTo>
                  <a:pt x="84249" y="0"/>
                </a:moveTo>
                <a:lnTo>
                  <a:pt x="39021" y="13687"/>
                </a:lnTo>
                <a:lnTo>
                  <a:pt x="5026" y="58247"/>
                </a:lnTo>
                <a:lnTo>
                  <a:pt x="0" y="83200"/>
                </a:lnTo>
                <a:lnTo>
                  <a:pt x="3775" y="105491"/>
                </a:lnTo>
                <a:lnTo>
                  <a:pt x="16427" y="122262"/>
                </a:lnTo>
                <a:lnTo>
                  <a:pt x="223043" y="279895"/>
                </a:lnTo>
                <a:lnTo>
                  <a:pt x="210391" y="263124"/>
                </a:lnTo>
                <a:lnTo>
                  <a:pt x="206616" y="240833"/>
                </a:lnTo>
                <a:lnTo>
                  <a:pt x="225393" y="191122"/>
                </a:lnTo>
                <a:lnTo>
                  <a:pt x="268373" y="159875"/>
                </a:lnTo>
                <a:lnTo>
                  <a:pt x="290865" y="157630"/>
                </a:lnTo>
                <a:lnTo>
                  <a:pt x="300191" y="157630"/>
                </a:lnTo>
                <a:lnTo>
                  <a:pt x="103765" y="7772"/>
                </a:lnTo>
                <a:lnTo>
                  <a:pt x="84249" y="0"/>
                </a:lnTo>
                <a:close/>
              </a:path>
              <a:path w="310514" h="280035">
                <a:moveTo>
                  <a:pt x="300191" y="157630"/>
                </a:moveTo>
                <a:lnTo>
                  <a:pt x="290865" y="157630"/>
                </a:lnTo>
                <a:lnTo>
                  <a:pt x="310381" y="165404"/>
                </a:lnTo>
                <a:lnTo>
                  <a:pt x="300191" y="157630"/>
                </a:lnTo>
                <a:close/>
              </a:path>
            </a:pathLst>
          </a:custGeom>
          <a:solidFill>
            <a:srgbClr val="00B0F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87" name="object 87"/>
          <p:cNvSpPr/>
          <p:nvPr/>
        </p:nvSpPr>
        <p:spPr>
          <a:xfrm>
            <a:off x="2907094" y="2626360"/>
            <a:ext cx="235744" cy="202883"/>
          </a:xfrm>
          <a:custGeom>
            <a:avLst/>
            <a:gdLst/>
            <a:ahLst/>
            <a:cxnLst/>
            <a:rect l="l" t="t" r="r" b="b"/>
            <a:pathLst>
              <a:path w="314325" h="270510">
                <a:moveTo>
                  <a:pt x="75957" y="0"/>
                </a:moveTo>
                <a:lnTo>
                  <a:pt x="32457" y="12124"/>
                </a:lnTo>
                <a:lnTo>
                  <a:pt x="2774" y="53950"/>
                </a:lnTo>
                <a:lnTo>
                  <a:pt x="0" y="77661"/>
                </a:lnTo>
                <a:lnTo>
                  <a:pt x="5688" y="99010"/>
                </a:lnTo>
                <a:lnTo>
                  <a:pt x="19662" y="115272"/>
                </a:lnTo>
                <a:lnTo>
                  <a:pt x="237670" y="269997"/>
                </a:lnTo>
                <a:lnTo>
                  <a:pt x="223696" y="253727"/>
                </a:lnTo>
                <a:lnTo>
                  <a:pt x="218008" y="232376"/>
                </a:lnTo>
                <a:lnTo>
                  <a:pt x="232197" y="185326"/>
                </a:lnTo>
                <a:lnTo>
                  <a:pt x="271932" y="156393"/>
                </a:lnTo>
                <a:lnTo>
                  <a:pt x="293965" y="154716"/>
                </a:lnTo>
                <a:lnTo>
                  <a:pt x="302908" y="154716"/>
                </a:lnTo>
                <a:lnTo>
                  <a:pt x="95926" y="7818"/>
                </a:lnTo>
                <a:lnTo>
                  <a:pt x="75957" y="0"/>
                </a:lnTo>
                <a:close/>
              </a:path>
              <a:path w="314325" h="270510">
                <a:moveTo>
                  <a:pt x="302908" y="154716"/>
                </a:moveTo>
                <a:lnTo>
                  <a:pt x="293965" y="154716"/>
                </a:lnTo>
                <a:lnTo>
                  <a:pt x="313934" y="162542"/>
                </a:lnTo>
                <a:lnTo>
                  <a:pt x="302908" y="154716"/>
                </a:lnTo>
                <a:close/>
              </a:path>
            </a:pathLst>
          </a:custGeom>
          <a:solidFill>
            <a:srgbClr val="FF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88" name="object 88"/>
          <p:cNvSpPr/>
          <p:nvPr/>
        </p:nvSpPr>
        <p:spPr>
          <a:xfrm>
            <a:off x="2390775" y="2860557"/>
            <a:ext cx="657225" cy="190500"/>
          </a:xfrm>
          <a:custGeom>
            <a:avLst/>
            <a:gdLst/>
            <a:ahLst/>
            <a:cxnLst/>
            <a:rect l="l" t="t" r="r" b="b"/>
            <a:pathLst>
              <a:path w="876300" h="254000">
                <a:moveTo>
                  <a:pt x="0" y="0"/>
                </a:moveTo>
                <a:lnTo>
                  <a:pt x="876300" y="0"/>
                </a:lnTo>
                <a:lnTo>
                  <a:pt x="876300" y="254000"/>
                </a:lnTo>
                <a:lnTo>
                  <a:pt x="0" y="254000"/>
                </a:lnTo>
                <a:lnTo>
                  <a:pt x="0" y="0"/>
                </a:lnTo>
                <a:close/>
              </a:path>
            </a:pathLst>
          </a:custGeom>
          <a:solidFill>
            <a:srgbClr val="FF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89" name="object 89"/>
          <p:cNvSpPr txBox="1"/>
          <p:nvPr/>
        </p:nvSpPr>
        <p:spPr>
          <a:xfrm>
            <a:off x="2546836" y="2862245"/>
            <a:ext cx="371046" cy="184666"/>
          </a:xfrm>
          <a:prstGeom prst="rect">
            <a:avLst/>
          </a:prstGeom>
        </p:spPr>
        <p:txBody>
          <a:bodyPr vert="horz" wrap="square" lIns="0" tIns="0" rIns="0" bIns="0" rtlCol="0">
            <a:spAutoFit/>
          </a:bodyPr>
          <a:lstStyle/>
          <a:p>
            <a:pPr marL="9525" marR="0" lvl="0" indent="0" algn="l" defTabSz="457200" rtl="0" eaLnBrk="1" fontAlgn="auto" latinLnBrk="0" hangingPunct="1">
              <a:lnSpc>
                <a:spcPct val="100000"/>
              </a:lnSpc>
              <a:spcBef>
                <a:spcPts val="0"/>
              </a:spcBef>
              <a:spcAft>
                <a:spcPts val="0"/>
              </a:spcAft>
              <a:buClrTx/>
              <a:buSzTx/>
              <a:buFontTx/>
              <a:buNone/>
              <a:tabLst/>
              <a:defRPr/>
            </a:pPr>
            <a:r>
              <a:rPr kumimoji="0" sz="1200" b="1" i="0" u="none" strike="noStrike" kern="1200" cap="none" spc="-4" normalizeH="0" baseline="0" noProof="0" dirty="0">
                <a:ln>
                  <a:noFill/>
                </a:ln>
                <a:solidFill>
                  <a:prstClr val="black"/>
                </a:solidFill>
                <a:effectLst/>
                <a:uLnTx/>
                <a:uFillTx/>
                <a:latin typeface="Calibri"/>
                <a:ea typeface="+mn-ea"/>
                <a:cs typeface="Arial"/>
              </a:rPr>
              <a:t>P</a:t>
            </a:r>
            <a:r>
              <a:rPr kumimoji="0" sz="1200" b="1" i="0" u="none" strike="noStrike" kern="1200" cap="none" spc="23" normalizeH="0" baseline="0" noProof="0" dirty="0">
                <a:ln>
                  <a:noFill/>
                </a:ln>
                <a:solidFill>
                  <a:prstClr val="black"/>
                </a:solidFill>
                <a:effectLst/>
                <a:uLnTx/>
                <a:uFillTx/>
                <a:latin typeface="Calibri"/>
                <a:ea typeface="+mn-ea"/>
                <a:cs typeface="Arial"/>
              </a:rPr>
              <a:t>D</a:t>
            </a:r>
            <a:r>
              <a:rPr kumimoji="0" sz="1200" b="1" i="0" u="none" strike="noStrike" kern="1200" cap="none" spc="0" normalizeH="0" baseline="0" noProof="0" dirty="0">
                <a:ln>
                  <a:noFill/>
                </a:ln>
                <a:solidFill>
                  <a:prstClr val="black"/>
                </a:solidFill>
                <a:effectLst/>
                <a:uLnTx/>
                <a:uFillTx/>
                <a:latin typeface="Calibri"/>
                <a:ea typeface="+mn-ea"/>
                <a:cs typeface="Arial"/>
              </a:rPr>
              <a:t>-1</a:t>
            </a:r>
          </a:p>
        </p:txBody>
      </p:sp>
      <p:sp>
        <p:nvSpPr>
          <p:cNvPr id="90" name="object 90"/>
          <p:cNvSpPr/>
          <p:nvPr/>
        </p:nvSpPr>
        <p:spPr>
          <a:xfrm>
            <a:off x="2190750" y="2641482"/>
            <a:ext cx="666750" cy="200025"/>
          </a:xfrm>
          <a:custGeom>
            <a:avLst/>
            <a:gdLst/>
            <a:ahLst/>
            <a:cxnLst/>
            <a:rect l="l" t="t" r="r" b="b"/>
            <a:pathLst>
              <a:path w="889000" h="266700">
                <a:moveTo>
                  <a:pt x="0" y="0"/>
                </a:moveTo>
                <a:lnTo>
                  <a:pt x="889000" y="0"/>
                </a:lnTo>
                <a:lnTo>
                  <a:pt x="889000" y="266700"/>
                </a:lnTo>
                <a:lnTo>
                  <a:pt x="0" y="266700"/>
                </a:lnTo>
                <a:lnTo>
                  <a:pt x="0" y="0"/>
                </a:lnTo>
                <a:close/>
              </a:path>
            </a:pathLst>
          </a:custGeom>
          <a:solidFill>
            <a:srgbClr val="00B0F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91" name="object 91"/>
          <p:cNvSpPr txBox="1"/>
          <p:nvPr/>
        </p:nvSpPr>
        <p:spPr>
          <a:xfrm>
            <a:off x="2339128" y="2656284"/>
            <a:ext cx="542956" cy="184666"/>
          </a:xfrm>
          <a:prstGeom prst="rect">
            <a:avLst/>
          </a:prstGeom>
        </p:spPr>
        <p:txBody>
          <a:bodyPr vert="horz" wrap="square" lIns="0" tIns="0" rIns="0" bIns="0" rtlCol="0">
            <a:spAutoFit/>
          </a:bodyPr>
          <a:lstStyle/>
          <a:p>
            <a:pPr marL="9525" marR="0" lvl="0" indent="0" algn="l" defTabSz="457200" rtl="0" eaLnBrk="1" fontAlgn="auto" latinLnBrk="0" hangingPunct="1">
              <a:lnSpc>
                <a:spcPct val="100000"/>
              </a:lnSpc>
              <a:spcBef>
                <a:spcPts val="0"/>
              </a:spcBef>
              <a:spcAft>
                <a:spcPts val="0"/>
              </a:spcAft>
              <a:buClrTx/>
              <a:buSzTx/>
              <a:buFontTx/>
              <a:buNone/>
              <a:tabLst/>
              <a:defRPr/>
            </a:pPr>
            <a:r>
              <a:rPr kumimoji="0" sz="1200" b="1" i="0" u="none" strike="noStrike" kern="1200" cap="none" spc="-4" normalizeH="0" baseline="0" noProof="0" dirty="0">
                <a:ln>
                  <a:noFill/>
                </a:ln>
                <a:solidFill>
                  <a:prstClr val="black"/>
                </a:solidFill>
                <a:effectLst/>
                <a:uLnTx/>
                <a:uFillTx/>
                <a:latin typeface="Calibri"/>
                <a:ea typeface="+mn-ea"/>
                <a:cs typeface="Arial"/>
              </a:rPr>
              <a:t>P</a:t>
            </a:r>
            <a:r>
              <a:rPr kumimoji="0" sz="1200" b="1" i="0" u="none" strike="noStrike" kern="1200" cap="none" spc="23" normalizeH="0" baseline="0" noProof="0" dirty="0">
                <a:ln>
                  <a:noFill/>
                </a:ln>
                <a:solidFill>
                  <a:prstClr val="black"/>
                </a:solidFill>
                <a:effectLst/>
                <a:uLnTx/>
                <a:uFillTx/>
                <a:latin typeface="Calibri"/>
                <a:ea typeface="+mn-ea"/>
                <a:cs typeface="Arial"/>
              </a:rPr>
              <a:t>D</a:t>
            </a:r>
            <a:r>
              <a:rPr kumimoji="0" sz="1200" b="1" i="0" u="none" strike="noStrike" kern="1200" cap="none" spc="0" normalizeH="0" baseline="0" noProof="0" dirty="0">
                <a:ln>
                  <a:noFill/>
                </a:ln>
                <a:solidFill>
                  <a:prstClr val="black"/>
                </a:solidFill>
                <a:effectLst/>
                <a:uLnTx/>
                <a:uFillTx/>
                <a:latin typeface="Calibri"/>
                <a:ea typeface="+mn-ea"/>
                <a:cs typeface="Arial"/>
              </a:rPr>
              <a:t>-</a:t>
            </a:r>
            <a:r>
              <a:rPr kumimoji="0" sz="1200" b="1" i="0" u="none" strike="noStrike" kern="1200" cap="none" spc="23" normalizeH="0" baseline="0" noProof="0" dirty="0">
                <a:ln>
                  <a:noFill/>
                </a:ln>
                <a:solidFill>
                  <a:prstClr val="black"/>
                </a:solidFill>
                <a:effectLst/>
                <a:uLnTx/>
                <a:uFillTx/>
                <a:latin typeface="Calibri"/>
                <a:ea typeface="+mn-ea"/>
                <a:cs typeface="Arial"/>
              </a:rPr>
              <a:t>L1</a:t>
            </a:r>
            <a:endParaRPr kumimoji="0" sz="1200" b="1" i="0" u="none" strike="noStrike" kern="1200" cap="none" spc="0" normalizeH="0" baseline="0" noProof="0" dirty="0">
              <a:ln>
                <a:noFill/>
              </a:ln>
              <a:solidFill>
                <a:prstClr val="black"/>
              </a:solidFill>
              <a:effectLst/>
              <a:uLnTx/>
              <a:uFillTx/>
              <a:latin typeface="Calibri"/>
              <a:ea typeface="+mn-ea"/>
              <a:cs typeface="Arial"/>
            </a:endParaRPr>
          </a:p>
        </p:txBody>
      </p:sp>
      <p:sp>
        <p:nvSpPr>
          <p:cNvPr id="92" name="object 92"/>
          <p:cNvSpPr txBox="1"/>
          <p:nvPr/>
        </p:nvSpPr>
        <p:spPr>
          <a:xfrm>
            <a:off x="3209887" y="1842925"/>
            <a:ext cx="439103" cy="923330"/>
          </a:xfrm>
          <a:prstGeom prst="rect">
            <a:avLst/>
          </a:prstGeom>
        </p:spPr>
        <p:txBody>
          <a:bodyPr vert="horz" wrap="square" lIns="0" tIns="0" rIns="0" bIns="0" rtlCol="0">
            <a:spAutoFit/>
          </a:bodyPr>
          <a:lstStyle/>
          <a:p>
            <a:pPr marL="9525" marR="0" lvl="0" indent="0" algn="l" defTabSz="457200" rtl="0" eaLnBrk="1" fontAlgn="auto" latinLnBrk="0" hangingPunct="1">
              <a:lnSpc>
                <a:spcPct val="100000"/>
              </a:lnSpc>
              <a:spcBef>
                <a:spcPts val="0"/>
              </a:spcBef>
              <a:spcAft>
                <a:spcPts val="0"/>
              </a:spcAft>
              <a:buClrTx/>
              <a:buSzTx/>
              <a:buFontTx/>
              <a:buNone/>
              <a:tabLst/>
              <a:defRPr/>
            </a:pPr>
            <a:r>
              <a:rPr kumimoji="0" sz="6000" b="1" i="0" u="none" strike="noStrike" kern="1200" cap="none" spc="0" normalizeH="0" baseline="0" noProof="0" dirty="0">
                <a:ln>
                  <a:noFill/>
                </a:ln>
                <a:solidFill>
                  <a:srgbClr val="FF0000"/>
                </a:solidFill>
                <a:effectLst/>
                <a:uLnTx/>
                <a:uFillTx/>
                <a:latin typeface="Calibri"/>
                <a:ea typeface="+mn-ea"/>
                <a:cs typeface="Calibri"/>
              </a:rPr>
              <a:t>X</a:t>
            </a:r>
            <a:endParaRPr kumimoji="0" sz="60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93" name="object 93"/>
          <p:cNvSpPr/>
          <p:nvPr/>
        </p:nvSpPr>
        <p:spPr>
          <a:xfrm>
            <a:off x="361950" y="3203457"/>
            <a:ext cx="1524000" cy="1314450"/>
          </a:xfrm>
          <a:custGeom>
            <a:avLst/>
            <a:gdLst/>
            <a:ahLst/>
            <a:cxnLst/>
            <a:rect l="l" t="t" r="r" b="b"/>
            <a:pathLst>
              <a:path w="2032000" h="1752600">
                <a:moveTo>
                  <a:pt x="0" y="0"/>
                </a:moveTo>
                <a:lnTo>
                  <a:pt x="2032000" y="0"/>
                </a:lnTo>
                <a:lnTo>
                  <a:pt x="2032000" y="1752600"/>
                </a:lnTo>
                <a:lnTo>
                  <a:pt x="0" y="1752600"/>
                </a:lnTo>
                <a:lnTo>
                  <a:pt x="0"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94" name="object 94"/>
          <p:cNvSpPr txBox="1"/>
          <p:nvPr/>
        </p:nvSpPr>
        <p:spPr>
          <a:xfrm>
            <a:off x="219709" y="3112017"/>
            <a:ext cx="1600951" cy="1058463"/>
          </a:xfrm>
          <a:prstGeom prst="rect">
            <a:avLst/>
          </a:prstGeom>
          <a:solidFill>
            <a:srgbClr val="FFFFFF"/>
          </a:solidFill>
          <a:ln w="57150">
            <a:solidFill>
              <a:srgbClr val="FF0000"/>
            </a:solidFill>
          </a:ln>
        </p:spPr>
        <p:txBody>
          <a:bodyPr vert="horz" wrap="square" lIns="0" tIns="19526" rIns="0" bIns="0" rtlCol="0">
            <a:spAutoFit/>
          </a:bodyPr>
          <a:lstStyle/>
          <a:p>
            <a:pPr marL="67151" marR="79058" lvl="0" indent="9525" algn="ctr" defTabSz="457200" rtl="0" eaLnBrk="1" fontAlgn="auto" latinLnBrk="0" hangingPunct="1">
              <a:lnSpc>
                <a:spcPct val="90000"/>
              </a:lnSpc>
              <a:spcBef>
                <a:spcPts val="153"/>
              </a:spcBef>
              <a:spcAft>
                <a:spcPts val="0"/>
              </a:spcAft>
              <a:buClrTx/>
              <a:buSzTx/>
              <a:buFontTx/>
              <a:buNone/>
              <a:tabLst/>
              <a:defRPr/>
            </a:pPr>
            <a:r>
              <a:rPr kumimoji="0" sz="1500" b="0" i="0" u="none" strike="noStrike" kern="1200" cap="none" spc="-11" normalizeH="0" baseline="0" noProof="0" dirty="0">
                <a:ln>
                  <a:noFill/>
                </a:ln>
                <a:effectLst/>
                <a:uLnTx/>
                <a:uFillTx/>
                <a:latin typeface="Calibri"/>
                <a:ea typeface="+mn-ea"/>
                <a:cs typeface="Arial"/>
              </a:rPr>
              <a:t>PD-1 </a:t>
            </a:r>
            <a:r>
              <a:rPr kumimoji="0" sz="1500" b="0" i="0" u="none" strike="noStrike" kern="1200" cap="none" spc="-19" normalizeH="0" baseline="0" noProof="0" dirty="0">
                <a:ln>
                  <a:noFill/>
                </a:ln>
                <a:effectLst/>
                <a:uLnTx/>
                <a:uFillTx/>
                <a:latin typeface="Calibri"/>
                <a:ea typeface="+mn-ea"/>
                <a:cs typeface="Arial"/>
              </a:rPr>
              <a:t>is  </a:t>
            </a:r>
            <a:r>
              <a:rPr kumimoji="0" sz="1500" b="0" i="0" u="none" strike="noStrike" kern="1200" cap="none" spc="-4" normalizeH="0" baseline="0" noProof="0" dirty="0">
                <a:ln>
                  <a:noFill/>
                </a:ln>
                <a:effectLst/>
                <a:uLnTx/>
                <a:uFillTx/>
                <a:latin typeface="Calibri"/>
                <a:ea typeface="+mn-ea"/>
                <a:cs typeface="Arial"/>
              </a:rPr>
              <a:t>expressed </a:t>
            </a:r>
            <a:r>
              <a:rPr kumimoji="0" sz="1500" b="0" i="0" u="none" strike="noStrike" kern="1200" cap="none" spc="-8" normalizeH="0" baseline="0" noProof="0" dirty="0">
                <a:ln>
                  <a:noFill/>
                </a:ln>
                <a:effectLst/>
                <a:uLnTx/>
                <a:uFillTx/>
                <a:latin typeface="Calibri"/>
                <a:ea typeface="+mn-ea"/>
                <a:cs typeface="Arial"/>
              </a:rPr>
              <a:t>on  </a:t>
            </a:r>
            <a:r>
              <a:rPr kumimoji="0" sz="1500" b="0" i="0" u="none" strike="noStrike" kern="1200" cap="none" spc="-4" normalizeH="0" baseline="0" noProof="0" dirty="0">
                <a:ln>
                  <a:noFill/>
                </a:ln>
                <a:effectLst/>
                <a:uLnTx/>
                <a:uFillTx/>
                <a:latin typeface="Calibri"/>
                <a:ea typeface="+mn-ea"/>
                <a:cs typeface="Arial"/>
              </a:rPr>
              <a:t>activated </a:t>
            </a:r>
            <a:r>
              <a:rPr kumimoji="0" sz="1500" b="0" i="0" u="none" strike="noStrike" kern="1200" cap="none" spc="0" normalizeH="0" baseline="0" noProof="0" dirty="0">
                <a:ln>
                  <a:noFill/>
                </a:ln>
                <a:effectLst/>
                <a:uLnTx/>
                <a:uFillTx/>
                <a:latin typeface="Calibri"/>
                <a:ea typeface="+mn-ea"/>
                <a:cs typeface="Arial"/>
              </a:rPr>
              <a:t>T</a:t>
            </a:r>
            <a:r>
              <a:rPr kumimoji="0" lang="en-US" sz="1500" b="0" i="0" u="none" strike="noStrike" kern="1200" cap="none" spc="0" normalizeH="0" baseline="0" noProof="0" dirty="0">
                <a:ln>
                  <a:noFill/>
                </a:ln>
                <a:effectLst/>
                <a:uLnTx/>
                <a:uFillTx/>
                <a:latin typeface="Calibri"/>
                <a:ea typeface="+mn-ea"/>
                <a:cs typeface="Arial"/>
              </a:rPr>
              <a:t>-</a:t>
            </a:r>
            <a:r>
              <a:rPr kumimoji="0" sz="1500" b="0" i="0" u="none" strike="noStrike" kern="1200" cap="none" spc="-19" normalizeH="0" baseline="0" noProof="0" dirty="0">
                <a:ln>
                  <a:noFill/>
                </a:ln>
                <a:effectLst/>
                <a:uLnTx/>
                <a:uFillTx/>
                <a:latin typeface="Calibri"/>
                <a:ea typeface="+mn-ea"/>
                <a:cs typeface="Arial"/>
              </a:rPr>
              <a:t>cells  </a:t>
            </a:r>
            <a:r>
              <a:rPr kumimoji="0" sz="1500" b="0" i="0" u="none" strike="noStrike" kern="1200" cap="none" spc="-11" normalizeH="0" baseline="0" noProof="0" dirty="0">
                <a:ln>
                  <a:noFill/>
                </a:ln>
                <a:effectLst/>
                <a:uLnTx/>
                <a:uFillTx/>
                <a:latin typeface="Calibri"/>
                <a:ea typeface="+mn-ea"/>
                <a:cs typeface="Arial"/>
              </a:rPr>
              <a:t>and      downregulates  </a:t>
            </a:r>
            <a:r>
              <a:rPr kumimoji="0" sz="1500" b="0" i="0" u="none" strike="noStrike" kern="1200" cap="none" spc="-23" normalizeH="0" baseline="0" noProof="0" dirty="0">
                <a:ln>
                  <a:noFill/>
                </a:ln>
                <a:effectLst/>
                <a:uLnTx/>
                <a:uFillTx/>
                <a:latin typeface="Calibri"/>
                <a:ea typeface="+mn-ea"/>
                <a:cs typeface="Arial"/>
              </a:rPr>
              <a:t>T-cell</a:t>
            </a:r>
            <a:r>
              <a:rPr kumimoji="0" sz="1500" b="0" i="0" u="none" strike="noStrike" kern="1200" cap="none" spc="-34" normalizeH="0" baseline="0" noProof="0" dirty="0">
                <a:ln>
                  <a:noFill/>
                </a:ln>
                <a:effectLst/>
                <a:uLnTx/>
                <a:uFillTx/>
                <a:latin typeface="Calibri"/>
                <a:ea typeface="+mn-ea"/>
                <a:cs typeface="Arial"/>
              </a:rPr>
              <a:t> </a:t>
            </a:r>
            <a:r>
              <a:rPr kumimoji="0" sz="1500" b="0" i="0" u="none" strike="noStrike" kern="1200" cap="none" spc="-4" normalizeH="0" baseline="0" noProof="0" dirty="0">
                <a:ln>
                  <a:noFill/>
                </a:ln>
                <a:effectLst/>
                <a:uLnTx/>
                <a:uFillTx/>
                <a:latin typeface="Calibri"/>
                <a:ea typeface="+mn-ea"/>
                <a:cs typeface="Arial"/>
              </a:rPr>
              <a:t>function</a:t>
            </a:r>
            <a:endParaRPr kumimoji="0" sz="1500" b="0" i="0" u="none" strike="noStrike" kern="1200" cap="none" spc="0" normalizeH="0" baseline="0" noProof="0" dirty="0">
              <a:ln>
                <a:noFill/>
              </a:ln>
              <a:effectLst/>
              <a:uLnTx/>
              <a:uFillTx/>
              <a:latin typeface="Calibri"/>
              <a:ea typeface="+mn-ea"/>
              <a:cs typeface="Arial"/>
            </a:endParaRPr>
          </a:p>
        </p:txBody>
      </p:sp>
      <p:sp>
        <p:nvSpPr>
          <p:cNvPr id="95" name="object 95"/>
          <p:cNvSpPr txBox="1"/>
          <p:nvPr/>
        </p:nvSpPr>
        <p:spPr>
          <a:xfrm>
            <a:off x="1592367" y="2004796"/>
            <a:ext cx="639041" cy="923330"/>
          </a:xfrm>
          <a:prstGeom prst="rect">
            <a:avLst/>
          </a:prstGeom>
        </p:spPr>
        <p:txBody>
          <a:bodyPr vert="horz"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6000" b="1" i="0" u="none" strike="noStrike" kern="1200" cap="none" spc="-2505" normalizeH="0" baseline="0" noProof="0" dirty="0">
                <a:ln>
                  <a:noFill/>
                </a:ln>
                <a:solidFill>
                  <a:srgbClr val="FF0000"/>
                </a:solidFill>
                <a:effectLst/>
                <a:uLnTx/>
                <a:uFillTx/>
                <a:latin typeface="Calibri"/>
                <a:ea typeface="+mn-ea"/>
                <a:cs typeface="Calibri"/>
              </a:rPr>
              <a:t>X</a:t>
            </a:r>
            <a:endParaRPr kumimoji="0" sz="60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96" name="object 96"/>
          <p:cNvSpPr txBox="1"/>
          <p:nvPr/>
        </p:nvSpPr>
        <p:spPr>
          <a:xfrm>
            <a:off x="6812407" y="3217188"/>
            <a:ext cx="900280" cy="276999"/>
          </a:xfrm>
          <a:prstGeom prst="rect">
            <a:avLst/>
          </a:prstGeom>
        </p:spPr>
        <p:txBody>
          <a:bodyPr vert="horz" wrap="square" lIns="0" tIns="0" rIns="0" bIns="0" rtlCol="0">
            <a:spAutoFit/>
          </a:bodyPr>
          <a:lstStyle/>
          <a:p>
            <a:pPr marL="115729" marR="0" lvl="0" indent="0" algn="ctr" defTabSz="457200" rtl="0" eaLnBrk="1" fontAlgn="auto" latinLnBrk="0" hangingPunct="1">
              <a:lnSpc>
                <a:spcPct val="100000"/>
              </a:lnSpc>
              <a:spcBef>
                <a:spcPts val="0"/>
              </a:spcBef>
              <a:spcAft>
                <a:spcPts val="0"/>
              </a:spcAft>
              <a:buClrTx/>
              <a:buSzTx/>
              <a:buFontTx/>
              <a:buNone/>
              <a:tabLst/>
              <a:defRPr/>
            </a:pPr>
            <a:r>
              <a:rPr kumimoji="0" sz="1350" b="0" i="0" u="none" strike="noStrike" kern="1200" cap="none" spc="11" normalizeH="0" baseline="-18518" noProof="0" dirty="0">
                <a:ln>
                  <a:noFill/>
                </a:ln>
                <a:solidFill>
                  <a:srgbClr val="660066"/>
                </a:solidFill>
                <a:effectLst/>
                <a:uLnTx/>
                <a:uFillTx/>
                <a:latin typeface="Calibri"/>
                <a:ea typeface="+mn-ea"/>
                <a:cs typeface="Arial"/>
              </a:rPr>
              <a:t> </a:t>
            </a:r>
            <a:r>
              <a:rPr kumimoji="0" sz="1800" b="1" i="0" u="none" strike="noStrike" kern="1200" cap="none" spc="-8" normalizeH="0" baseline="0" noProof="0" dirty="0">
                <a:ln>
                  <a:noFill/>
                </a:ln>
                <a:solidFill>
                  <a:srgbClr val="660066"/>
                </a:solidFill>
                <a:effectLst/>
                <a:uLnTx/>
                <a:uFillTx/>
                <a:latin typeface="Calibri"/>
                <a:ea typeface="+mn-ea"/>
                <a:cs typeface="Calibri"/>
              </a:rPr>
              <a:t>Signal</a:t>
            </a:r>
            <a:r>
              <a:rPr kumimoji="0" sz="1800" b="1" i="0" u="none" strike="noStrike" kern="1200" cap="none" spc="-19" normalizeH="0" baseline="0" noProof="0" dirty="0">
                <a:ln>
                  <a:noFill/>
                </a:ln>
                <a:solidFill>
                  <a:srgbClr val="660066"/>
                </a:solidFill>
                <a:effectLst/>
                <a:uLnTx/>
                <a:uFillTx/>
                <a:latin typeface="Calibri"/>
                <a:ea typeface="+mn-ea"/>
                <a:cs typeface="Calibri"/>
              </a:rPr>
              <a:t> </a:t>
            </a:r>
            <a:r>
              <a:rPr kumimoji="0" sz="1800" b="1" i="0" u="none" strike="noStrike" kern="1200" cap="none" spc="0" normalizeH="0" baseline="0" noProof="0" dirty="0">
                <a:ln>
                  <a:noFill/>
                </a:ln>
                <a:solidFill>
                  <a:srgbClr val="660066"/>
                </a:solidFill>
                <a:effectLst/>
                <a:uLnTx/>
                <a:uFillTx/>
                <a:latin typeface="Calibri"/>
                <a:ea typeface="+mn-ea"/>
                <a:cs typeface="Calibri"/>
              </a:rPr>
              <a:t>1</a:t>
            </a:r>
            <a:endParaRPr kumimoji="0" sz="1800" b="0" i="0" u="none" strike="noStrike" kern="1200" cap="none" spc="0" normalizeH="0" baseline="0" noProof="0" dirty="0">
              <a:ln>
                <a:noFill/>
              </a:ln>
              <a:solidFill>
                <a:srgbClr val="660066"/>
              </a:solidFill>
              <a:effectLst/>
              <a:uLnTx/>
              <a:uFillTx/>
              <a:latin typeface="Calibri"/>
              <a:ea typeface="+mn-ea"/>
              <a:cs typeface="Calibri"/>
            </a:endParaRPr>
          </a:p>
        </p:txBody>
      </p:sp>
      <p:sp>
        <p:nvSpPr>
          <p:cNvPr id="97" name="object 97"/>
          <p:cNvSpPr txBox="1"/>
          <p:nvPr/>
        </p:nvSpPr>
        <p:spPr>
          <a:xfrm>
            <a:off x="4629092" y="2720899"/>
            <a:ext cx="754380" cy="498598"/>
          </a:xfrm>
          <a:prstGeom prst="rect">
            <a:avLst/>
          </a:prstGeom>
        </p:spPr>
        <p:txBody>
          <a:bodyPr vert="horz" wrap="square" lIns="0" tIns="0" rIns="0" bIns="0" rtlCol="0">
            <a:spAutoFit/>
          </a:bodyPr>
          <a:lstStyle/>
          <a:p>
            <a:pPr marL="9525" marR="0" lvl="0" indent="0" algn="ctr" defTabSz="457200" rtl="0" eaLnBrk="1" fontAlgn="auto" latinLnBrk="0" hangingPunct="1">
              <a:lnSpc>
                <a:spcPct val="90000"/>
              </a:lnSpc>
              <a:spcBef>
                <a:spcPts val="0"/>
              </a:spcBef>
              <a:spcAft>
                <a:spcPts val="0"/>
              </a:spcAft>
              <a:buClrTx/>
              <a:buSzTx/>
              <a:buFontTx/>
              <a:buNone/>
              <a:tabLst/>
              <a:defRPr/>
            </a:pPr>
            <a:r>
              <a:rPr kumimoji="0" sz="1800" b="1" i="0" u="none" strike="noStrike" kern="1200" cap="none" spc="-8" normalizeH="0" baseline="0" noProof="0" dirty="0">
                <a:ln>
                  <a:noFill/>
                </a:ln>
                <a:solidFill>
                  <a:srgbClr val="660066"/>
                </a:solidFill>
                <a:effectLst/>
                <a:uLnTx/>
                <a:uFillTx/>
                <a:latin typeface="Calibri"/>
                <a:ea typeface="+mn-ea"/>
                <a:cs typeface="Calibri"/>
              </a:rPr>
              <a:t>Signal</a:t>
            </a:r>
            <a:r>
              <a:rPr kumimoji="0" sz="1800" b="1" i="0" u="none" strike="noStrike" kern="1200" cap="none" spc="-11" normalizeH="0" baseline="0" noProof="0" dirty="0">
                <a:ln>
                  <a:noFill/>
                </a:ln>
                <a:solidFill>
                  <a:srgbClr val="660066"/>
                </a:solidFill>
                <a:effectLst/>
                <a:uLnTx/>
                <a:uFillTx/>
                <a:latin typeface="Calibri"/>
                <a:ea typeface="+mn-ea"/>
                <a:cs typeface="Calibri"/>
              </a:rPr>
              <a:t> </a:t>
            </a:r>
            <a:r>
              <a:rPr kumimoji="0" sz="1800" b="1" i="0" u="none" strike="noStrike" kern="1200" cap="none" spc="0" normalizeH="0" baseline="0" noProof="0" dirty="0">
                <a:ln>
                  <a:noFill/>
                </a:ln>
                <a:solidFill>
                  <a:srgbClr val="660066"/>
                </a:solidFill>
                <a:effectLst/>
                <a:uLnTx/>
                <a:uFillTx/>
                <a:latin typeface="Calibri"/>
                <a:ea typeface="+mn-ea"/>
                <a:cs typeface="Calibri"/>
              </a:rPr>
              <a:t>2</a:t>
            </a:r>
            <a:r>
              <a:rPr kumimoji="0" lang="en-US" sz="1800" b="1" i="0" u="none" strike="noStrike" kern="1200" cap="none" spc="0" normalizeH="0" baseline="0" noProof="0" dirty="0">
                <a:ln>
                  <a:noFill/>
                </a:ln>
                <a:solidFill>
                  <a:srgbClr val="660066"/>
                </a:solidFill>
                <a:effectLst/>
                <a:uLnTx/>
                <a:uFillTx/>
                <a:latin typeface="Calibri"/>
                <a:ea typeface="+mn-ea"/>
                <a:cs typeface="Calibri"/>
              </a:rPr>
              <a:t> absent</a:t>
            </a:r>
            <a:endParaRPr kumimoji="0" sz="1800" b="0" i="0" u="none" strike="noStrike" kern="1200" cap="none" spc="0" normalizeH="0" baseline="0" noProof="0" dirty="0">
              <a:ln>
                <a:noFill/>
              </a:ln>
              <a:solidFill>
                <a:srgbClr val="660066"/>
              </a:solidFill>
              <a:effectLst/>
              <a:uLnTx/>
              <a:uFillTx/>
              <a:latin typeface="Calibri"/>
              <a:ea typeface="+mn-ea"/>
              <a:cs typeface="Calibri"/>
            </a:endParaRPr>
          </a:p>
        </p:txBody>
      </p:sp>
      <p:sp>
        <p:nvSpPr>
          <p:cNvPr id="98" name="object 98"/>
          <p:cNvSpPr/>
          <p:nvPr/>
        </p:nvSpPr>
        <p:spPr>
          <a:xfrm>
            <a:off x="6045031" y="4084973"/>
            <a:ext cx="219551" cy="182880"/>
          </a:xfrm>
          <a:custGeom>
            <a:avLst/>
            <a:gdLst/>
            <a:ahLst/>
            <a:cxnLst/>
            <a:rect l="l" t="t" r="r" b="b"/>
            <a:pathLst>
              <a:path w="292734" h="243839">
                <a:moveTo>
                  <a:pt x="70140" y="0"/>
                </a:moveTo>
                <a:lnTo>
                  <a:pt x="29763" y="19943"/>
                </a:lnTo>
                <a:lnTo>
                  <a:pt x="2427" y="67400"/>
                </a:lnTo>
                <a:lnTo>
                  <a:pt x="0" y="91808"/>
                </a:lnTo>
                <a:lnTo>
                  <a:pt x="5428" y="112335"/>
                </a:lnTo>
                <a:lnTo>
                  <a:pt x="18530" y="126265"/>
                </a:lnTo>
                <a:lnTo>
                  <a:pt x="222315" y="243663"/>
                </a:lnTo>
                <a:lnTo>
                  <a:pt x="209212" y="229734"/>
                </a:lnTo>
                <a:lnTo>
                  <a:pt x="203784" y="209206"/>
                </a:lnTo>
                <a:lnTo>
                  <a:pt x="216676" y="159224"/>
                </a:lnTo>
                <a:lnTo>
                  <a:pt x="253445" y="122995"/>
                </a:lnTo>
                <a:lnTo>
                  <a:pt x="273929" y="117394"/>
                </a:lnTo>
                <a:lnTo>
                  <a:pt x="285008" y="117394"/>
                </a:lnTo>
                <a:lnTo>
                  <a:pt x="88761" y="4348"/>
                </a:lnTo>
                <a:lnTo>
                  <a:pt x="70140" y="0"/>
                </a:lnTo>
                <a:close/>
              </a:path>
              <a:path w="292734" h="243839">
                <a:moveTo>
                  <a:pt x="285008" y="117394"/>
                </a:moveTo>
                <a:lnTo>
                  <a:pt x="273929" y="117394"/>
                </a:lnTo>
                <a:lnTo>
                  <a:pt x="292558" y="121743"/>
                </a:lnTo>
                <a:lnTo>
                  <a:pt x="285008" y="117394"/>
                </a:lnTo>
                <a:close/>
              </a:path>
            </a:pathLst>
          </a:custGeom>
          <a:solidFill>
            <a:srgbClr val="44546A"/>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99" name="object 99"/>
          <p:cNvSpPr txBox="1"/>
          <p:nvPr/>
        </p:nvSpPr>
        <p:spPr>
          <a:xfrm>
            <a:off x="6018514" y="4274597"/>
            <a:ext cx="432173" cy="184666"/>
          </a:xfrm>
          <a:prstGeom prst="rect">
            <a:avLst/>
          </a:prstGeom>
        </p:spPr>
        <p:txBody>
          <a:bodyPr vert="horz" wrap="square" lIns="0" tIns="0" rIns="0" bIns="0" rtlCol="0">
            <a:spAutoFit/>
          </a:bodyPr>
          <a:lstStyle/>
          <a:p>
            <a:pPr marL="9525" marR="0" lvl="0" indent="0" algn="l" defTabSz="457200" rtl="0" eaLnBrk="1" fontAlgn="auto" latinLnBrk="0" hangingPunct="1">
              <a:lnSpc>
                <a:spcPct val="100000"/>
              </a:lnSpc>
              <a:spcBef>
                <a:spcPts val="0"/>
              </a:spcBef>
              <a:spcAft>
                <a:spcPts val="0"/>
              </a:spcAft>
              <a:buClrTx/>
              <a:buSzTx/>
              <a:buFontTx/>
              <a:buNone/>
              <a:tabLst/>
              <a:defRPr/>
            </a:pPr>
            <a:r>
              <a:rPr kumimoji="0" sz="1200" b="0" i="0" u="none" strike="noStrike" kern="1200" cap="none" spc="23" normalizeH="0" baseline="0" noProof="0" dirty="0">
                <a:ln>
                  <a:noFill/>
                </a:ln>
                <a:solidFill>
                  <a:prstClr val="black"/>
                </a:solidFill>
                <a:effectLst/>
                <a:uLnTx/>
                <a:uFillTx/>
                <a:latin typeface="Calibri"/>
                <a:ea typeface="+mn-ea"/>
                <a:cs typeface="Arial"/>
              </a:rPr>
              <a:t>CD2</a:t>
            </a:r>
            <a:r>
              <a:rPr kumimoji="0" sz="1200" b="0" i="0" u="none" strike="noStrike" kern="1200" cap="none" spc="0" normalizeH="0" baseline="0" noProof="0" dirty="0">
                <a:ln>
                  <a:noFill/>
                </a:ln>
                <a:solidFill>
                  <a:prstClr val="black"/>
                </a:solidFill>
                <a:effectLst/>
                <a:uLnTx/>
                <a:uFillTx/>
                <a:latin typeface="Calibri"/>
                <a:ea typeface="+mn-ea"/>
                <a:cs typeface="Arial"/>
              </a:rPr>
              <a:t>8</a:t>
            </a:r>
          </a:p>
        </p:txBody>
      </p:sp>
      <p:sp>
        <p:nvSpPr>
          <p:cNvPr id="78" name="TextBox 77"/>
          <p:cNvSpPr txBox="1"/>
          <p:nvPr/>
        </p:nvSpPr>
        <p:spPr>
          <a:xfrm>
            <a:off x="2001523" y="3958109"/>
            <a:ext cx="125396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T-cell expansion</a:t>
            </a:r>
          </a:p>
        </p:txBody>
      </p:sp>
      <p:sp>
        <p:nvSpPr>
          <p:cNvPr id="104" name="object 88"/>
          <p:cNvSpPr/>
          <p:nvPr/>
        </p:nvSpPr>
        <p:spPr>
          <a:xfrm>
            <a:off x="6363430" y="3240094"/>
            <a:ext cx="557495" cy="211652"/>
          </a:xfrm>
          <a:custGeom>
            <a:avLst/>
            <a:gdLst/>
            <a:ahLst/>
            <a:cxnLst/>
            <a:rect l="l" t="t" r="r" b="b"/>
            <a:pathLst>
              <a:path w="876300" h="254000">
                <a:moveTo>
                  <a:pt x="0" y="0"/>
                </a:moveTo>
                <a:lnTo>
                  <a:pt x="876300" y="0"/>
                </a:lnTo>
                <a:lnTo>
                  <a:pt x="876300" y="254000"/>
                </a:lnTo>
                <a:lnTo>
                  <a:pt x="0" y="254000"/>
                </a:lnTo>
                <a:lnTo>
                  <a:pt x="0" y="0"/>
                </a:lnTo>
                <a:close/>
              </a:path>
            </a:pathLst>
          </a:custGeom>
          <a:solidFill>
            <a:srgbClr val="F4B327"/>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103" name="object 96"/>
          <p:cNvSpPr txBox="1"/>
          <p:nvPr/>
        </p:nvSpPr>
        <p:spPr>
          <a:xfrm>
            <a:off x="6381253" y="3157837"/>
            <a:ext cx="900280" cy="276999"/>
          </a:xfrm>
          <a:prstGeom prst="rect">
            <a:avLst/>
          </a:prstGeom>
        </p:spPr>
        <p:txBody>
          <a:bodyPr vert="horz" wrap="square" lIns="0" tIns="0" rIns="0" bIns="0" rtlCol="0">
            <a:spAutoFit/>
          </a:bodyPr>
          <a:lstStyle/>
          <a:p>
            <a:pPr marL="115729" marR="0" lvl="0" indent="0" algn="l" defTabSz="457200" rtl="0" eaLnBrk="1" fontAlgn="auto" latinLnBrk="0" hangingPunct="1">
              <a:lnSpc>
                <a:spcPct val="100000"/>
              </a:lnSpc>
              <a:spcBef>
                <a:spcPts val="0"/>
              </a:spcBef>
              <a:spcAft>
                <a:spcPts val="0"/>
              </a:spcAft>
              <a:buClrTx/>
              <a:buSzTx/>
              <a:buFontTx/>
              <a:buNone/>
              <a:tabLst/>
              <a:defRPr/>
            </a:pPr>
            <a:r>
              <a:rPr kumimoji="0" sz="1800" b="0" i="0" u="none" strike="noStrike" kern="1200" cap="none" spc="11" normalizeH="0" baseline="-18518" noProof="0" dirty="0">
                <a:ln>
                  <a:noFill/>
                </a:ln>
                <a:solidFill>
                  <a:prstClr val="black"/>
                </a:solidFill>
                <a:effectLst/>
                <a:uLnTx/>
                <a:uFillTx/>
                <a:latin typeface="Calibri"/>
                <a:ea typeface="+mn-ea"/>
                <a:cs typeface="Arial"/>
              </a:rPr>
              <a:t>MHC </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105" name="TextBox 104"/>
          <p:cNvSpPr txBox="1"/>
          <p:nvPr/>
        </p:nvSpPr>
        <p:spPr>
          <a:xfrm>
            <a:off x="7095598" y="1963818"/>
            <a:ext cx="1883903" cy="1246495"/>
          </a:xfrm>
          <a:prstGeom prst="rect">
            <a:avLst/>
          </a:prstGeom>
          <a:solidFill>
            <a:schemeClr val="bg1"/>
          </a:solidFill>
          <a:ln w="28575">
            <a:solidFill>
              <a:srgbClr val="4F8F85"/>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effectLst/>
                <a:uLnTx/>
                <a:uFillTx/>
                <a:latin typeface="Calibri"/>
                <a:ea typeface="+mn-ea"/>
                <a:cs typeface="+mn-cs"/>
              </a:rPr>
              <a:t>After T-cell activation, CTLA-4 is </a:t>
            </a:r>
            <a:r>
              <a:rPr kumimoji="0" lang="en-US" sz="1500" b="0" i="0" u="none" strike="noStrike" kern="1200" cap="none" spc="0" normalizeH="0" baseline="0" noProof="0" dirty="0" err="1">
                <a:ln>
                  <a:noFill/>
                </a:ln>
                <a:effectLst/>
                <a:uLnTx/>
                <a:uFillTx/>
                <a:latin typeface="Calibri"/>
                <a:ea typeface="+mn-ea"/>
                <a:cs typeface="+mn-cs"/>
              </a:rPr>
              <a:t>upregulated</a:t>
            </a:r>
            <a:r>
              <a:rPr kumimoji="0" lang="en-US" sz="1500" b="0" i="0" u="none" strike="noStrike" kern="1200" cap="none" spc="0" normalizeH="0" baseline="0" noProof="0" dirty="0">
                <a:ln>
                  <a:noFill/>
                </a:ln>
                <a:effectLst/>
                <a:uLnTx/>
                <a:uFillTx/>
                <a:latin typeface="Calibri"/>
                <a:ea typeface="+mn-ea"/>
                <a:cs typeface="+mn-cs"/>
              </a:rPr>
              <a:t> on cell membrane to </a:t>
            </a:r>
            <a:r>
              <a:rPr kumimoji="0" lang="en-US" sz="1500" b="0" i="0" u="none" strike="noStrike" kern="1200" cap="none" spc="0" normalizeH="0" baseline="0" noProof="0" dirty="0" err="1">
                <a:ln>
                  <a:noFill/>
                </a:ln>
                <a:effectLst/>
                <a:uLnTx/>
                <a:uFillTx/>
                <a:latin typeface="Calibri"/>
                <a:ea typeface="+mn-ea"/>
                <a:cs typeface="+mn-cs"/>
              </a:rPr>
              <a:t>downregulate</a:t>
            </a:r>
            <a:r>
              <a:rPr kumimoji="0" lang="en-US" sz="1500" b="0" i="0" u="none" strike="noStrike" kern="1200" cap="none" spc="0" normalizeH="0" baseline="0" noProof="0" dirty="0">
                <a:ln>
                  <a:noFill/>
                </a:ln>
                <a:effectLst/>
                <a:uLnTx/>
                <a:uFillTx/>
                <a:latin typeface="Calibri"/>
                <a:ea typeface="+mn-ea"/>
                <a:cs typeface="+mn-cs"/>
              </a:rPr>
              <a:t> T-cell function</a:t>
            </a:r>
          </a:p>
        </p:txBody>
      </p:sp>
      <p:sp>
        <p:nvSpPr>
          <p:cNvPr id="106" name="object 88"/>
          <p:cNvSpPr/>
          <p:nvPr/>
        </p:nvSpPr>
        <p:spPr>
          <a:xfrm>
            <a:off x="5510213" y="3017721"/>
            <a:ext cx="461452" cy="195861"/>
          </a:xfrm>
          <a:custGeom>
            <a:avLst/>
            <a:gdLst/>
            <a:ahLst/>
            <a:cxnLst/>
            <a:rect l="l" t="t" r="r" b="b"/>
            <a:pathLst>
              <a:path w="876300" h="254000">
                <a:moveTo>
                  <a:pt x="0" y="0"/>
                </a:moveTo>
                <a:lnTo>
                  <a:pt x="876300" y="0"/>
                </a:lnTo>
                <a:lnTo>
                  <a:pt x="876300" y="254000"/>
                </a:lnTo>
                <a:lnTo>
                  <a:pt x="0" y="254000"/>
                </a:lnTo>
                <a:lnTo>
                  <a:pt x="0" y="0"/>
                </a:lnTo>
                <a:close/>
              </a:path>
            </a:pathLst>
          </a:custGeom>
          <a:solidFill>
            <a:srgbClr val="FF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28" name="object 28"/>
          <p:cNvSpPr txBox="1"/>
          <p:nvPr/>
        </p:nvSpPr>
        <p:spPr>
          <a:xfrm>
            <a:off x="5654901" y="2998479"/>
            <a:ext cx="275941" cy="207749"/>
          </a:xfrm>
          <a:prstGeom prst="rect">
            <a:avLst/>
          </a:prstGeom>
        </p:spPr>
        <p:txBody>
          <a:bodyPr vert="horz" wrap="square" lIns="0" tIns="0" rIns="0" bIns="0" rtlCol="0">
            <a:spAutoFit/>
          </a:bodyPr>
          <a:lstStyle/>
          <a:p>
            <a:pPr marL="9525" marR="0" lvl="0" indent="0" algn="l" defTabSz="457200" rtl="0" eaLnBrk="1" fontAlgn="auto" latinLnBrk="0" hangingPunct="1">
              <a:lnSpc>
                <a:spcPct val="100000"/>
              </a:lnSpc>
              <a:spcBef>
                <a:spcPts val="0"/>
              </a:spcBef>
              <a:spcAft>
                <a:spcPts val="0"/>
              </a:spcAft>
              <a:buClrTx/>
              <a:buSzTx/>
              <a:buFontTx/>
              <a:buNone/>
              <a:tabLst/>
              <a:defRPr/>
            </a:pPr>
            <a:r>
              <a:rPr kumimoji="0" sz="1350" b="0" i="0" u="none" strike="noStrike" kern="1200" cap="none" spc="-4" normalizeH="0" baseline="0" noProof="0" dirty="0">
                <a:ln>
                  <a:noFill/>
                </a:ln>
                <a:solidFill>
                  <a:prstClr val="black"/>
                </a:solidFill>
                <a:effectLst/>
                <a:uLnTx/>
                <a:uFillTx/>
                <a:latin typeface="Calibri"/>
                <a:ea typeface="+mn-ea"/>
                <a:cs typeface="Arial"/>
              </a:rPr>
              <a:t>B7</a:t>
            </a:r>
            <a:endParaRPr kumimoji="0" sz="1350" b="0" i="0" u="none" strike="noStrike" kern="1200" cap="none" spc="0" normalizeH="0" baseline="0" noProof="0" dirty="0">
              <a:ln>
                <a:noFill/>
              </a:ln>
              <a:solidFill>
                <a:prstClr val="black"/>
              </a:solidFill>
              <a:effectLst/>
              <a:uLnTx/>
              <a:uFillTx/>
              <a:latin typeface="Calibri"/>
              <a:ea typeface="+mn-ea"/>
              <a:cs typeface="Arial"/>
            </a:endParaRPr>
          </a:p>
        </p:txBody>
      </p:sp>
      <p:sp>
        <p:nvSpPr>
          <p:cNvPr id="107" name="object 88"/>
          <p:cNvSpPr/>
          <p:nvPr/>
        </p:nvSpPr>
        <p:spPr>
          <a:xfrm>
            <a:off x="6191208" y="3638384"/>
            <a:ext cx="461452" cy="195861"/>
          </a:xfrm>
          <a:custGeom>
            <a:avLst/>
            <a:gdLst/>
            <a:ahLst/>
            <a:cxnLst/>
            <a:rect l="l" t="t" r="r" b="b"/>
            <a:pathLst>
              <a:path w="876300" h="254000">
                <a:moveTo>
                  <a:pt x="0" y="0"/>
                </a:moveTo>
                <a:lnTo>
                  <a:pt x="876300" y="0"/>
                </a:lnTo>
                <a:lnTo>
                  <a:pt x="876300" y="254000"/>
                </a:lnTo>
                <a:lnTo>
                  <a:pt x="0" y="254000"/>
                </a:lnTo>
                <a:lnTo>
                  <a:pt x="0" y="0"/>
                </a:lnTo>
                <a:close/>
              </a:path>
            </a:pathLst>
          </a:custGeom>
          <a:solidFill>
            <a:srgbClr val="4B87CC"/>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108" name="object 28"/>
          <p:cNvSpPr txBox="1"/>
          <p:nvPr/>
        </p:nvSpPr>
        <p:spPr>
          <a:xfrm>
            <a:off x="6275611" y="3631198"/>
            <a:ext cx="275941" cy="184666"/>
          </a:xfrm>
          <a:prstGeom prst="rect">
            <a:avLst/>
          </a:prstGeom>
        </p:spPr>
        <p:txBody>
          <a:bodyPr vert="horz" wrap="square" lIns="0" tIns="0" rIns="0" bIns="0" rtlCol="0">
            <a:spAutoFit/>
          </a:bodyPr>
          <a:lstStyle/>
          <a:p>
            <a:pPr marL="9525"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4" normalizeH="0" baseline="0" noProof="0" dirty="0">
                <a:ln>
                  <a:noFill/>
                </a:ln>
                <a:solidFill>
                  <a:prstClr val="black"/>
                </a:solidFill>
                <a:effectLst/>
                <a:uLnTx/>
                <a:uFillTx/>
                <a:latin typeface="Calibri"/>
                <a:ea typeface="+mn-ea"/>
                <a:cs typeface="Arial"/>
              </a:rPr>
              <a:t>TCR</a:t>
            </a:r>
            <a:endParaRPr kumimoji="0" sz="1200" b="0" i="0" u="none" strike="noStrike" kern="1200" cap="none" spc="0" normalizeH="0" baseline="0" noProof="0" dirty="0">
              <a:ln>
                <a:noFill/>
              </a:ln>
              <a:solidFill>
                <a:prstClr val="black"/>
              </a:solidFill>
              <a:effectLst/>
              <a:uLnTx/>
              <a:uFillTx/>
              <a:latin typeface="Calibri"/>
              <a:ea typeface="+mn-ea"/>
              <a:cs typeface="Arial"/>
            </a:endParaRPr>
          </a:p>
        </p:txBody>
      </p:sp>
    </p:spTree>
    <p:custDataLst>
      <p:tags r:id="rId1"/>
    </p:custDataLst>
    <p:extLst>
      <p:ext uri="{BB962C8B-B14F-4D97-AF65-F5344CB8AC3E}">
        <p14:creationId xmlns:p14="http://schemas.microsoft.com/office/powerpoint/2010/main" val="63501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92" grpId="0"/>
      <p:bldP spid="9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1"/>
            <p:extLst>
              <p:ext uri="{D42A27DB-BD31-4B8C-83A1-F6EECF244321}">
                <p14:modId xmlns:p14="http://schemas.microsoft.com/office/powerpoint/2010/main" val="3539766724"/>
              </p:ext>
            </p:extLst>
          </p:nvPr>
        </p:nvGraphicFramePr>
        <p:xfrm>
          <a:off x="457201" y="1200151"/>
          <a:ext cx="8228677" cy="3476629"/>
        </p:xfrm>
        <a:graphic>
          <a:graphicData uri="http://schemas.openxmlformats.org/drawingml/2006/table">
            <a:tbl>
              <a:tblPr firstRow="1" bandRow="1">
                <a:tableStyleId>{68D230F3-CF80-4859-8CE7-A43EE81993B5}</a:tableStyleId>
              </a:tblPr>
              <a:tblGrid>
                <a:gridCol w="3446288">
                  <a:extLst>
                    <a:ext uri="{9D8B030D-6E8A-4147-A177-3AD203B41FA5}">
                      <a16:colId xmlns:a16="http://schemas.microsoft.com/office/drawing/2014/main" val="20000"/>
                    </a:ext>
                  </a:extLst>
                </a:gridCol>
                <a:gridCol w="4782389">
                  <a:extLst>
                    <a:ext uri="{9D8B030D-6E8A-4147-A177-3AD203B41FA5}">
                      <a16:colId xmlns:a16="http://schemas.microsoft.com/office/drawing/2014/main" val="20001"/>
                    </a:ext>
                  </a:extLst>
                </a:gridCol>
              </a:tblGrid>
              <a:tr h="417197">
                <a:tc>
                  <a:txBody>
                    <a:bodyPr/>
                    <a:lstStyle/>
                    <a:p>
                      <a:pPr algn="ctr"/>
                      <a:r>
                        <a:rPr lang="en-US" sz="2400" b="1" dirty="0">
                          <a:solidFill>
                            <a:schemeClr val="bg1"/>
                          </a:solidFill>
                        </a:rPr>
                        <a:t>Class </a:t>
                      </a:r>
                    </a:p>
                  </a:txBody>
                  <a:tcPr marL="65983" marR="65983" marT="25718" marB="25718" anchor="ctr">
                    <a:lnT w="28575" cap="flat" cmpd="sng" algn="ctr">
                      <a:solidFill>
                        <a:srgbClr val="F59616"/>
                      </a:solidFill>
                      <a:prstDash val="solid"/>
                      <a:round/>
                      <a:headEnd type="none" w="med" len="med"/>
                      <a:tailEnd type="none" w="med" len="med"/>
                    </a:lnT>
                    <a:lnB w="28575" cap="flat" cmpd="sng" algn="ctr">
                      <a:solidFill>
                        <a:srgbClr val="F59616"/>
                      </a:solidFill>
                      <a:prstDash val="solid"/>
                      <a:round/>
                      <a:headEnd type="none" w="med" len="med"/>
                      <a:tailEnd type="none" w="med" len="med"/>
                    </a:lnB>
                    <a:solidFill>
                      <a:srgbClr val="DA567D"/>
                    </a:solidFill>
                  </a:tcPr>
                </a:tc>
                <a:tc>
                  <a:txBody>
                    <a:bodyPr/>
                    <a:lstStyle/>
                    <a:p>
                      <a:pPr algn="ctr"/>
                      <a:r>
                        <a:rPr lang="en-US" sz="2400" dirty="0">
                          <a:solidFill>
                            <a:schemeClr val="bg1"/>
                          </a:solidFill>
                        </a:rPr>
                        <a:t>Agents</a:t>
                      </a:r>
                      <a:endParaRPr lang="en-US" sz="2400" b="1" dirty="0">
                        <a:solidFill>
                          <a:schemeClr val="bg1"/>
                        </a:solidFill>
                      </a:endParaRPr>
                    </a:p>
                  </a:txBody>
                  <a:tcPr marL="65983" marR="65983" marT="25718" marB="25718" anchor="ctr">
                    <a:lnT w="28575" cap="flat" cmpd="sng" algn="ctr">
                      <a:solidFill>
                        <a:srgbClr val="F59616"/>
                      </a:solidFill>
                      <a:prstDash val="solid"/>
                      <a:round/>
                      <a:headEnd type="none" w="med" len="med"/>
                      <a:tailEnd type="none" w="med" len="med"/>
                    </a:lnT>
                    <a:lnB w="28575" cap="flat" cmpd="sng" algn="ctr">
                      <a:solidFill>
                        <a:srgbClr val="F59616"/>
                      </a:solidFill>
                      <a:prstDash val="solid"/>
                      <a:round/>
                      <a:headEnd type="none" w="med" len="med"/>
                      <a:tailEnd type="none" w="med" len="med"/>
                    </a:lnB>
                    <a:solidFill>
                      <a:srgbClr val="DA567D"/>
                    </a:solidFill>
                  </a:tcPr>
                </a:tc>
                <a:extLst>
                  <a:ext uri="{0D108BD9-81ED-4DB2-BD59-A6C34878D82A}">
                    <a16:rowId xmlns:a16="http://schemas.microsoft.com/office/drawing/2014/main" val="10000"/>
                  </a:ext>
                </a:extLst>
              </a:tr>
              <a:tr h="822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t>Anti–CTLA-4</a:t>
                      </a:r>
                      <a:endParaRPr lang="en-US" sz="2400" b="1" dirty="0">
                        <a:solidFill>
                          <a:srgbClr val="524F78"/>
                        </a:solidFill>
                      </a:endParaRPr>
                    </a:p>
                  </a:txBody>
                  <a:tcPr marL="65983" marR="65983" marT="25718" marB="25718" anchor="ctr">
                    <a:lnT w="28575" cap="flat" cmpd="sng" algn="ctr">
                      <a:solidFill>
                        <a:srgbClr val="F59616"/>
                      </a:solidFill>
                      <a:prstDash val="solid"/>
                      <a:round/>
                      <a:headEnd type="none" w="med" len="med"/>
                      <a:tailEnd type="none" w="med" len="med"/>
                    </a:lnT>
                  </a:tcPr>
                </a:tc>
                <a:tc>
                  <a:txBody>
                    <a:bodyPr/>
                    <a:lstStyle/>
                    <a:p>
                      <a:pPr marL="231775" marR="0" lvl="0" indent="-231775" algn="l" defTabSz="914400" rtl="0" eaLnBrk="1" fontAlgn="auto" latinLnBrk="0" hangingPunct="1">
                        <a:lnSpc>
                          <a:spcPct val="100000"/>
                        </a:lnSpc>
                        <a:spcBef>
                          <a:spcPts val="0"/>
                        </a:spcBef>
                        <a:spcAft>
                          <a:spcPts val="600"/>
                        </a:spcAft>
                        <a:buClr>
                          <a:srgbClr val="F4700E"/>
                        </a:buClr>
                        <a:buSzTx/>
                        <a:buFont typeface="Arial" panose="020B0604020202020204" pitchFamily="34" charset="0"/>
                        <a:buChar char="•"/>
                        <a:tabLst/>
                        <a:defRPr/>
                      </a:pPr>
                      <a:r>
                        <a:rPr lang="en-US" sz="2000" dirty="0"/>
                        <a:t>Ipilimumab (Human IgG1 mAb)</a:t>
                      </a:r>
                    </a:p>
                    <a:p>
                      <a:pPr marL="231775" indent="-231775">
                        <a:buClr>
                          <a:srgbClr val="F4700E"/>
                        </a:buClr>
                        <a:buFont typeface="Arial" panose="020B0604020202020204" pitchFamily="34" charset="0"/>
                        <a:buChar char="•"/>
                      </a:pPr>
                      <a:r>
                        <a:rPr lang="en-US" sz="2000" dirty="0"/>
                        <a:t>Tremelimumab* (Human IgG2 mAb)</a:t>
                      </a:r>
                      <a:endParaRPr lang="en-US" sz="2000" b="1" i="1" dirty="0">
                        <a:solidFill>
                          <a:srgbClr val="524F78"/>
                        </a:solidFill>
                      </a:endParaRPr>
                    </a:p>
                  </a:txBody>
                  <a:tcPr marL="65983" marR="65983" marT="25718" marB="25718" anchor="ctr">
                    <a:lnT w="28575" cap="flat" cmpd="sng" algn="ctr">
                      <a:solidFill>
                        <a:srgbClr val="F59616"/>
                      </a:solidFill>
                      <a:prstDash val="solid"/>
                      <a:round/>
                      <a:headEnd type="none" w="med" len="med"/>
                      <a:tailEnd type="none" w="med" len="med"/>
                    </a:lnT>
                  </a:tcPr>
                </a:tc>
                <a:extLst>
                  <a:ext uri="{0D108BD9-81ED-4DB2-BD59-A6C34878D82A}">
                    <a16:rowId xmlns:a16="http://schemas.microsoft.com/office/drawing/2014/main" val="10001"/>
                  </a:ext>
                </a:extLst>
              </a:tr>
              <a:tr h="822960">
                <a:tc>
                  <a:txBody>
                    <a:bodyPr/>
                    <a:lstStyle/>
                    <a:p>
                      <a:pPr algn="ctr"/>
                      <a:r>
                        <a:rPr lang="en-US" sz="2400" b="1" dirty="0"/>
                        <a:t>Anti–PD-1</a:t>
                      </a:r>
                      <a:endParaRPr lang="en-US" sz="2400" b="1" dirty="0">
                        <a:solidFill>
                          <a:srgbClr val="524F78"/>
                        </a:solidFill>
                      </a:endParaRPr>
                    </a:p>
                  </a:txBody>
                  <a:tcPr marL="65983" marR="65983" marT="25718" marB="25718" anchor="ctr"/>
                </a:tc>
                <a:tc>
                  <a:txBody>
                    <a:bodyPr/>
                    <a:lstStyle/>
                    <a:p>
                      <a:pPr marL="228600" marR="0" lvl="0" indent="-228600" algn="l" defTabSz="914400" rtl="0" eaLnBrk="1" fontAlgn="auto" latinLnBrk="0" hangingPunct="1">
                        <a:lnSpc>
                          <a:spcPct val="100000"/>
                        </a:lnSpc>
                        <a:spcBef>
                          <a:spcPts val="0"/>
                        </a:spcBef>
                        <a:spcAft>
                          <a:spcPts val="600"/>
                        </a:spcAft>
                        <a:buClr>
                          <a:srgbClr val="F4700E"/>
                        </a:buClr>
                        <a:buSzTx/>
                        <a:buFont typeface="Arial" panose="020B0604020202020204" pitchFamily="34" charset="0"/>
                        <a:buChar char="•"/>
                        <a:tabLst/>
                        <a:defRPr/>
                      </a:pPr>
                      <a:r>
                        <a:rPr kumimoji="0" lang="en-US" sz="2000" u="none" strike="noStrike" kern="1200" cap="none" spc="0" normalizeH="0" baseline="0" noProof="0" dirty="0">
                          <a:ln>
                            <a:noFill/>
                          </a:ln>
                          <a:effectLst/>
                          <a:uLnTx/>
                          <a:uFillTx/>
                        </a:rPr>
                        <a:t>Nivolumab (Human IgG4 mAb)</a:t>
                      </a:r>
                    </a:p>
                    <a:p>
                      <a:pPr marL="228600" marR="0" lvl="0" indent="-228600" algn="l" defTabSz="914400" rtl="0" eaLnBrk="1" fontAlgn="auto" latinLnBrk="0" hangingPunct="1">
                        <a:lnSpc>
                          <a:spcPct val="100000"/>
                        </a:lnSpc>
                        <a:spcBef>
                          <a:spcPts val="0"/>
                        </a:spcBef>
                        <a:spcAft>
                          <a:spcPts val="600"/>
                        </a:spcAft>
                        <a:buClr>
                          <a:srgbClr val="F4700E"/>
                        </a:buClr>
                        <a:buSzTx/>
                        <a:buFont typeface="Arial" panose="020B0604020202020204" pitchFamily="34" charset="0"/>
                        <a:buChar char="•"/>
                        <a:tabLst/>
                        <a:defRPr/>
                      </a:pPr>
                      <a:r>
                        <a:rPr kumimoji="0" lang="en-US" sz="2000" u="none" strike="noStrike" kern="1200" cap="none" spc="0" normalizeH="0" baseline="0" noProof="0" dirty="0">
                          <a:ln>
                            <a:noFill/>
                          </a:ln>
                          <a:effectLst/>
                          <a:uLnTx/>
                          <a:uFillTx/>
                        </a:rPr>
                        <a:t>Pembrolizumab (Humanized IgG4 </a:t>
                      </a:r>
                      <a:r>
                        <a:rPr kumimoji="0" lang="en-US" sz="2000" u="none" strike="noStrike" kern="1200" cap="none" spc="0" normalizeH="0" baseline="0" noProof="0" dirty="0" err="1">
                          <a:ln>
                            <a:noFill/>
                          </a:ln>
                          <a:effectLst/>
                          <a:uLnTx/>
                          <a:uFillTx/>
                        </a:rPr>
                        <a:t>mAb</a:t>
                      </a:r>
                      <a:r>
                        <a:rPr kumimoji="0" lang="en-US" sz="2000" u="none" strike="noStrike" kern="1200" cap="none" spc="0" normalizeH="0" baseline="0" noProof="0" dirty="0">
                          <a:ln>
                            <a:noFill/>
                          </a:ln>
                          <a:effectLst/>
                          <a:uLnTx/>
                          <a:uFillTx/>
                        </a:rPr>
                        <a:t>)</a:t>
                      </a:r>
                    </a:p>
                    <a:p>
                      <a:pPr marL="228600" marR="0" lvl="0" indent="-228600" algn="l" defTabSz="914400" rtl="0" eaLnBrk="1" fontAlgn="auto" latinLnBrk="0" hangingPunct="1">
                        <a:lnSpc>
                          <a:spcPct val="100000"/>
                        </a:lnSpc>
                        <a:spcBef>
                          <a:spcPts val="0"/>
                        </a:spcBef>
                        <a:spcAft>
                          <a:spcPts val="600"/>
                        </a:spcAft>
                        <a:buClr>
                          <a:srgbClr val="F4700E"/>
                        </a:buClr>
                        <a:buSzTx/>
                        <a:buFont typeface="Arial" panose="020B0604020202020204" pitchFamily="34" charset="0"/>
                        <a:buChar char="•"/>
                        <a:tabLst/>
                        <a:defRPr/>
                      </a:pPr>
                      <a:r>
                        <a:rPr kumimoji="0" lang="en-US" sz="2000" b="0" i="0" u="none" strike="noStrike" kern="1200" cap="none" spc="0" normalizeH="0" baseline="0" noProof="0" dirty="0" err="1">
                          <a:ln>
                            <a:noFill/>
                          </a:ln>
                          <a:solidFill>
                            <a:schemeClr val="tx1"/>
                          </a:solidFill>
                          <a:effectLst/>
                          <a:uLnTx/>
                          <a:uFillTx/>
                          <a:latin typeface="+mn-lt"/>
                          <a:ea typeface="+mn-ea"/>
                          <a:cs typeface="+mn-cs"/>
                        </a:rPr>
                        <a:t>Cemiplimab</a:t>
                      </a:r>
                      <a:r>
                        <a:rPr kumimoji="0" lang="en-US" sz="2000" b="0" i="0" u="none" strike="noStrike" kern="1200" cap="none" spc="0" normalizeH="0" baseline="0" noProof="0" dirty="0">
                          <a:ln>
                            <a:noFill/>
                          </a:ln>
                          <a:solidFill>
                            <a:schemeClr val="tx1"/>
                          </a:solidFill>
                          <a:effectLst/>
                          <a:uLnTx/>
                          <a:uFillTx/>
                          <a:latin typeface="+mn-lt"/>
                          <a:ea typeface="+mn-ea"/>
                          <a:cs typeface="+mn-cs"/>
                        </a:rPr>
                        <a:t> (Humanized IgG4 </a:t>
                      </a:r>
                      <a:r>
                        <a:rPr kumimoji="0" lang="en-US" sz="2000" b="0" i="0" u="none" strike="noStrike" kern="1200" cap="none" spc="0" normalizeH="0" baseline="0" noProof="0" dirty="0" err="1">
                          <a:ln>
                            <a:noFill/>
                          </a:ln>
                          <a:solidFill>
                            <a:schemeClr val="tx1"/>
                          </a:solidFill>
                          <a:effectLst/>
                          <a:uLnTx/>
                          <a:uFillTx/>
                          <a:latin typeface="+mn-lt"/>
                          <a:ea typeface="+mn-ea"/>
                          <a:cs typeface="+mn-cs"/>
                        </a:rPr>
                        <a:t>mAb</a:t>
                      </a:r>
                      <a:r>
                        <a:rPr kumimoji="0" lang="en-US" sz="2000" b="0" i="0" u="none" strike="noStrike" kern="1200" cap="none" spc="0" normalizeH="0" baseline="0" noProof="0" dirty="0">
                          <a:ln>
                            <a:noFill/>
                          </a:ln>
                          <a:solidFill>
                            <a:schemeClr val="tx1"/>
                          </a:solidFill>
                          <a:effectLst/>
                          <a:uLnTx/>
                          <a:uFillTx/>
                          <a:latin typeface="+mn-lt"/>
                          <a:ea typeface="+mn-ea"/>
                          <a:cs typeface="+mn-cs"/>
                        </a:rPr>
                        <a:t>)</a:t>
                      </a:r>
                    </a:p>
                  </a:txBody>
                  <a:tcPr marL="57030" marR="57030" marT="25718" marB="25718" anchor="ctr"/>
                </a:tc>
                <a:extLst>
                  <a:ext uri="{0D108BD9-81ED-4DB2-BD59-A6C34878D82A}">
                    <a16:rowId xmlns:a16="http://schemas.microsoft.com/office/drawing/2014/main" val="10002"/>
                  </a:ext>
                </a:extLst>
              </a:tr>
              <a:tr h="1118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t>Anti–PD-L1</a:t>
                      </a:r>
                      <a:endParaRPr lang="en-US" sz="2400" b="1" dirty="0">
                        <a:solidFill>
                          <a:srgbClr val="524F78"/>
                        </a:solidFill>
                      </a:endParaRPr>
                    </a:p>
                  </a:txBody>
                  <a:tcPr marL="65983" marR="65983" marT="25718" marB="25718" anchor="ctr">
                    <a:lnB w="28575" cap="flat" cmpd="sng" algn="ctr">
                      <a:solidFill>
                        <a:srgbClr val="F59616"/>
                      </a:solidFill>
                      <a:prstDash val="solid"/>
                      <a:round/>
                      <a:headEnd type="none" w="med" len="med"/>
                      <a:tailEnd type="none" w="med" len="med"/>
                    </a:lnB>
                  </a:tcPr>
                </a:tc>
                <a:tc>
                  <a:txBody>
                    <a:bodyPr/>
                    <a:lstStyle/>
                    <a:p>
                      <a:pPr marL="231775" lvl="0" indent="-231775">
                        <a:spcBef>
                          <a:spcPts val="0"/>
                        </a:spcBef>
                        <a:spcAft>
                          <a:spcPts val="600"/>
                        </a:spcAft>
                        <a:buClr>
                          <a:srgbClr val="F4700E"/>
                        </a:buClr>
                        <a:buFont typeface="Arial" panose="020B0604020202020204" pitchFamily="34" charset="0"/>
                        <a:buChar char="•"/>
                      </a:pPr>
                      <a:r>
                        <a:rPr lang="en-US" sz="2000" dirty="0"/>
                        <a:t>Atezolizumab (Humanized IgG1 mAb)</a:t>
                      </a:r>
                    </a:p>
                    <a:p>
                      <a:pPr marL="231775" lvl="0" indent="-231775">
                        <a:spcBef>
                          <a:spcPts val="0"/>
                        </a:spcBef>
                        <a:spcAft>
                          <a:spcPts val="600"/>
                        </a:spcAft>
                        <a:buClr>
                          <a:srgbClr val="F4700E"/>
                        </a:buClr>
                        <a:buFont typeface="Arial" panose="020B0604020202020204" pitchFamily="34" charset="0"/>
                        <a:buChar char="•"/>
                      </a:pPr>
                      <a:r>
                        <a:rPr lang="en-US" sz="2000" dirty="0"/>
                        <a:t>Avelumab (Human IgG1 mAb)</a:t>
                      </a:r>
                    </a:p>
                    <a:p>
                      <a:pPr marL="231775" lvl="0" indent="-231775">
                        <a:spcBef>
                          <a:spcPts val="0"/>
                        </a:spcBef>
                        <a:spcAft>
                          <a:spcPts val="600"/>
                        </a:spcAft>
                        <a:buClr>
                          <a:srgbClr val="F4700E"/>
                        </a:buClr>
                        <a:buFont typeface="Arial" panose="020B0604020202020204" pitchFamily="34" charset="0"/>
                        <a:buChar char="•"/>
                      </a:pPr>
                      <a:r>
                        <a:rPr lang="en-US" sz="2000" dirty="0"/>
                        <a:t>Durvalumab (Human IgG1 mAb)</a:t>
                      </a:r>
                      <a:endParaRPr lang="en-US" sz="2000" b="1" i="1" dirty="0">
                        <a:solidFill>
                          <a:srgbClr val="524F78"/>
                        </a:solidFill>
                      </a:endParaRPr>
                    </a:p>
                  </a:txBody>
                  <a:tcPr marL="57030" marR="57030" marT="25718" marB="25718" anchor="ctr">
                    <a:lnB w="28575" cap="flat" cmpd="sng" algn="ctr">
                      <a:solidFill>
                        <a:srgbClr val="F5961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Title 1">
            <a:extLst>
              <a:ext uri="{FF2B5EF4-FFF2-40B4-BE49-F238E27FC236}">
                <a16:creationId xmlns:a16="http://schemas.microsoft.com/office/drawing/2014/main" id="{4E29CA4A-BF60-4864-A6D0-41C1EC503B02}"/>
              </a:ext>
            </a:extLst>
          </p:cNvPr>
          <p:cNvSpPr txBox="1">
            <a:spLocks/>
          </p:cNvSpPr>
          <p:nvPr/>
        </p:nvSpPr>
        <p:spPr>
          <a:xfrm>
            <a:off x="0" y="0"/>
            <a:ext cx="9144000" cy="950686"/>
          </a:xfrm>
          <a:prstGeom prst="rect">
            <a:avLst/>
          </a:prstGeom>
        </p:spPr>
        <p:txBody>
          <a:bodyPr vert="horz" lIns="68580" tIns="34290" rIns="68580" bIns="34290" rtlCol="0" anchor="ctr">
            <a:normAutofit fontScale="92500" lnSpcReduction="10000"/>
          </a:bodyPr>
          <a:lstStyle>
            <a:lvl1pPr algn="l" defTabSz="914400" rtl="0" eaLnBrk="1" latinLnBrk="0" hangingPunct="1">
              <a:lnSpc>
                <a:spcPct val="90000"/>
              </a:lnSpc>
              <a:spcBef>
                <a:spcPct val="0"/>
              </a:spcBef>
              <a:buNone/>
              <a:defRPr sz="4400" b="1" i="0" kern="1200">
                <a:solidFill>
                  <a:srgbClr val="0C6566"/>
                </a:solidFill>
                <a:latin typeface="Calibri" charset="0"/>
                <a:ea typeface="Calibri" charset="0"/>
                <a:cs typeface="Calibri" charset="0"/>
              </a:defRPr>
            </a:lvl1pPr>
          </a:lstStyle>
          <a:p>
            <a:pPr algn="ctr"/>
            <a:r>
              <a:rPr lang="en-US" sz="3900" dirty="0">
                <a:solidFill>
                  <a:schemeClr val="bg1"/>
                </a:solidFill>
                <a:latin typeface="+mn-lt"/>
              </a:rPr>
              <a:t>CTLA-4 and PD-1/PD-L1 Inhibitors</a:t>
            </a:r>
          </a:p>
          <a:p>
            <a:pPr algn="ctr"/>
            <a:r>
              <a:rPr lang="en-US" sz="3500" i="1" dirty="0">
                <a:solidFill>
                  <a:schemeClr val="bg1"/>
                </a:solidFill>
                <a:latin typeface="+mn-lt"/>
              </a:rPr>
              <a:t>FDA-approved Agents as of January 2020</a:t>
            </a:r>
          </a:p>
        </p:txBody>
      </p:sp>
      <p:sp>
        <p:nvSpPr>
          <p:cNvPr id="9" name="TextBox 8">
            <a:extLst>
              <a:ext uri="{FF2B5EF4-FFF2-40B4-BE49-F238E27FC236}">
                <a16:creationId xmlns:a16="http://schemas.microsoft.com/office/drawing/2014/main" id="{A4D53C3B-3EF1-4A1D-B5D8-6E056FC5634E}"/>
              </a:ext>
            </a:extLst>
          </p:cNvPr>
          <p:cNvSpPr txBox="1"/>
          <p:nvPr/>
        </p:nvSpPr>
        <p:spPr>
          <a:xfrm>
            <a:off x="254000" y="4826000"/>
            <a:ext cx="8890000" cy="317500"/>
          </a:xfrm>
          <a:prstGeom prst="rect">
            <a:avLst/>
          </a:prstGeom>
          <a:noFill/>
        </p:spPr>
        <p:txBody>
          <a:bodyPr wrap="square" rtlCol="0" anchor="b">
            <a:noAutofit/>
          </a:bodyPr>
          <a:lstStyle/>
          <a:p>
            <a:pPr algn="r" defTabSz="514337">
              <a:defRPr/>
            </a:pPr>
            <a:r>
              <a:rPr lang="en-US" sz="1400" dirty="0">
                <a:solidFill>
                  <a:srgbClr val="000000"/>
                </a:solidFill>
                <a:latin typeface="Calibri" panose="020F0502020204030204" pitchFamily="34" charset="0"/>
              </a:rPr>
              <a:t>FDA Prescribing Information. </a:t>
            </a:r>
          </a:p>
        </p:txBody>
      </p:sp>
      <p:sp>
        <p:nvSpPr>
          <p:cNvPr id="2" name="Rectangle 1">
            <a:extLst>
              <a:ext uri="{FF2B5EF4-FFF2-40B4-BE49-F238E27FC236}">
                <a16:creationId xmlns:a16="http://schemas.microsoft.com/office/drawing/2014/main" id="{3B0C39B9-89B0-4303-996F-6FE9AF4930FB}"/>
              </a:ext>
            </a:extLst>
          </p:cNvPr>
          <p:cNvSpPr/>
          <p:nvPr/>
        </p:nvSpPr>
        <p:spPr>
          <a:xfrm>
            <a:off x="457201" y="4672111"/>
            <a:ext cx="5839521" cy="307777"/>
          </a:xfrm>
          <a:prstGeom prst="rect">
            <a:avLst/>
          </a:prstGeom>
        </p:spPr>
        <p:txBody>
          <a:bodyPr wrap="square">
            <a:spAutoFit/>
          </a:bodyPr>
          <a:lstStyle/>
          <a:p>
            <a:r>
              <a:rPr lang="en-US" sz="1400" i="1" dirty="0"/>
              <a:t>*orphan drug status for malignant mesothelioma and small-cell lung cancer</a:t>
            </a:r>
            <a:endParaRPr lang="en-US" sz="1400" dirty="0"/>
          </a:p>
        </p:txBody>
      </p:sp>
    </p:spTree>
    <p:extLst>
      <p:ext uri="{BB962C8B-B14F-4D97-AF65-F5344CB8AC3E}">
        <p14:creationId xmlns:p14="http://schemas.microsoft.com/office/powerpoint/2010/main" val="3927458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458" t="10503" r="945" b="9253"/>
          <a:stretch/>
        </p:blipFill>
        <p:spPr>
          <a:xfrm>
            <a:off x="1435886" y="1003606"/>
            <a:ext cx="6332798" cy="3657600"/>
          </a:xfrm>
          <a:prstGeom prst="rect">
            <a:avLst/>
          </a:prstGeom>
        </p:spPr>
      </p:pic>
      <p:sp>
        <p:nvSpPr>
          <p:cNvPr id="16" name="TextBox 15">
            <a:extLst>
              <a:ext uri="{FF2B5EF4-FFF2-40B4-BE49-F238E27FC236}">
                <a16:creationId xmlns:a16="http://schemas.microsoft.com/office/drawing/2014/main" id="{0E2C38F1-1067-4B67-B03B-51E6DC22001C}"/>
              </a:ext>
            </a:extLst>
          </p:cNvPr>
          <p:cNvSpPr txBox="1"/>
          <p:nvPr/>
        </p:nvSpPr>
        <p:spPr>
          <a:xfrm>
            <a:off x="2118732" y="1100130"/>
            <a:ext cx="1564132" cy="430887"/>
          </a:xfrm>
          <a:prstGeom prst="rect">
            <a:avLst/>
          </a:prstGeom>
          <a:solidFill>
            <a:schemeClr val="bg1"/>
          </a:solid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b="1" dirty="0">
                <a:solidFill>
                  <a:srgbClr val="C00000"/>
                </a:solidFill>
              </a:rPr>
              <a:t>Head and Neck Cancer; Esophageal Cancer</a:t>
            </a:r>
          </a:p>
        </p:txBody>
      </p:sp>
      <p:sp>
        <p:nvSpPr>
          <p:cNvPr id="17" name="Title 1">
            <a:extLst>
              <a:ext uri="{FF2B5EF4-FFF2-40B4-BE49-F238E27FC236}">
                <a16:creationId xmlns:a16="http://schemas.microsoft.com/office/drawing/2014/main" id="{214BD2C7-ACD5-4F28-9043-B7EC3A3AAB6C}"/>
              </a:ext>
            </a:extLst>
          </p:cNvPr>
          <p:cNvSpPr txBox="1">
            <a:spLocks/>
          </p:cNvSpPr>
          <p:nvPr/>
        </p:nvSpPr>
        <p:spPr>
          <a:xfrm>
            <a:off x="12700" y="12700"/>
            <a:ext cx="9118600" cy="9525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b="1" i="0" kern="1200">
                <a:solidFill>
                  <a:srgbClr val="0C6566"/>
                </a:solidFill>
                <a:latin typeface="Calibri" charset="0"/>
                <a:ea typeface="Calibri" charset="0"/>
                <a:cs typeface="Calibri" charset="0"/>
              </a:defRPr>
            </a:lvl1pPr>
          </a:lstStyle>
          <a:p>
            <a:pPr algn="ctr"/>
            <a:r>
              <a:rPr lang="en-US" sz="3200" dirty="0">
                <a:solidFill>
                  <a:srgbClr val="F59616"/>
                </a:solidFill>
                <a:latin typeface="Calibri" panose="020F0502020204030204" pitchFamily="34" charset="0"/>
              </a:rPr>
              <a:t>Approved and Emerging Indications </a:t>
            </a:r>
          </a:p>
          <a:p>
            <a:pPr algn="ctr"/>
            <a:r>
              <a:rPr lang="en-US" sz="2800" i="1" dirty="0">
                <a:solidFill>
                  <a:srgbClr val="F59616"/>
                </a:solidFill>
                <a:latin typeface="Calibri" panose="020F0502020204030204" pitchFamily="34" charset="0"/>
              </a:rPr>
              <a:t>CTLA-4 and PD-1/PD-L1 Inhibitors</a:t>
            </a:r>
          </a:p>
        </p:txBody>
      </p:sp>
      <p:sp>
        <p:nvSpPr>
          <p:cNvPr id="20" name="TextBox 19">
            <a:extLst>
              <a:ext uri="{FF2B5EF4-FFF2-40B4-BE49-F238E27FC236}">
                <a16:creationId xmlns:a16="http://schemas.microsoft.com/office/drawing/2014/main" id="{61135F9C-DEA9-4CA8-9E66-6A4F981207C5}"/>
              </a:ext>
            </a:extLst>
          </p:cNvPr>
          <p:cNvSpPr txBox="1"/>
          <p:nvPr/>
        </p:nvSpPr>
        <p:spPr>
          <a:xfrm>
            <a:off x="6170342" y="3277192"/>
            <a:ext cx="884663" cy="261610"/>
          </a:xfrm>
          <a:prstGeom prst="rect">
            <a:avLst/>
          </a:prstGeom>
          <a:solidFill>
            <a:schemeClr val="bg1"/>
          </a:solid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100" b="1" dirty="0">
              <a:solidFill>
                <a:srgbClr val="C452BD"/>
              </a:solidFill>
            </a:endParaRPr>
          </a:p>
        </p:txBody>
      </p:sp>
      <p:sp>
        <p:nvSpPr>
          <p:cNvPr id="19" name="TextBox 18">
            <a:extLst>
              <a:ext uri="{FF2B5EF4-FFF2-40B4-BE49-F238E27FC236}">
                <a16:creationId xmlns:a16="http://schemas.microsoft.com/office/drawing/2014/main" id="{BEB07DA7-DD0F-4CFA-96F7-ED0ED68DCE7E}"/>
              </a:ext>
            </a:extLst>
          </p:cNvPr>
          <p:cNvSpPr txBox="1"/>
          <p:nvPr/>
        </p:nvSpPr>
        <p:spPr>
          <a:xfrm>
            <a:off x="6022037" y="3125295"/>
            <a:ext cx="1181272" cy="553998"/>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00" b="1" dirty="0">
                <a:solidFill>
                  <a:srgbClr val="C00000"/>
                </a:solidFill>
              </a:rPr>
              <a:t>Ovarian, Endometrial, and Cervical Cancer</a:t>
            </a:r>
          </a:p>
        </p:txBody>
      </p:sp>
      <p:sp>
        <p:nvSpPr>
          <p:cNvPr id="22" name="TextBox 21">
            <a:extLst>
              <a:ext uri="{FF2B5EF4-FFF2-40B4-BE49-F238E27FC236}">
                <a16:creationId xmlns:a16="http://schemas.microsoft.com/office/drawing/2014/main" id="{DF5F8F37-EA58-40DF-800C-21A7D52E08CB}"/>
              </a:ext>
            </a:extLst>
          </p:cNvPr>
          <p:cNvSpPr txBox="1"/>
          <p:nvPr/>
        </p:nvSpPr>
        <p:spPr>
          <a:xfrm>
            <a:off x="3102202" y="4252333"/>
            <a:ext cx="446049" cy="246221"/>
          </a:xfrm>
          <a:prstGeom prst="rect">
            <a:avLst/>
          </a:prstGeom>
          <a:solidFill>
            <a:schemeClr val="bg1"/>
          </a:solid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a:solidFill>
                <a:srgbClr val="C452BD"/>
              </a:solidFill>
            </a:endParaRPr>
          </a:p>
        </p:txBody>
      </p:sp>
      <p:sp>
        <p:nvSpPr>
          <p:cNvPr id="23" name="TextBox 22">
            <a:extLst>
              <a:ext uri="{FF2B5EF4-FFF2-40B4-BE49-F238E27FC236}">
                <a16:creationId xmlns:a16="http://schemas.microsoft.com/office/drawing/2014/main" id="{8C9E26BA-867C-41D7-9546-C243CCA50632}"/>
              </a:ext>
            </a:extLst>
          </p:cNvPr>
          <p:cNvSpPr txBox="1"/>
          <p:nvPr/>
        </p:nvSpPr>
        <p:spPr>
          <a:xfrm>
            <a:off x="3325226" y="4333659"/>
            <a:ext cx="446049" cy="246221"/>
          </a:xfrm>
          <a:prstGeom prst="rect">
            <a:avLst/>
          </a:prstGeom>
          <a:solidFill>
            <a:schemeClr val="bg1"/>
          </a:solid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a:solidFill>
                <a:srgbClr val="C452BD"/>
              </a:solidFill>
            </a:endParaRPr>
          </a:p>
        </p:txBody>
      </p:sp>
      <p:sp>
        <p:nvSpPr>
          <p:cNvPr id="21" name="TextBox 20">
            <a:extLst>
              <a:ext uri="{FF2B5EF4-FFF2-40B4-BE49-F238E27FC236}">
                <a16:creationId xmlns:a16="http://schemas.microsoft.com/office/drawing/2014/main" id="{78D598C3-61DB-46C7-AE26-7FC0A74D7B26}"/>
              </a:ext>
            </a:extLst>
          </p:cNvPr>
          <p:cNvSpPr txBox="1"/>
          <p:nvPr/>
        </p:nvSpPr>
        <p:spPr>
          <a:xfrm>
            <a:off x="3000535" y="4179770"/>
            <a:ext cx="943188" cy="553998"/>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00" b="1" dirty="0">
                <a:solidFill>
                  <a:srgbClr val="C00000"/>
                </a:solidFill>
              </a:rPr>
              <a:t>Melanoma, Merkel Cell Carcinoma</a:t>
            </a:r>
          </a:p>
        </p:txBody>
      </p:sp>
      <p:sp>
        <p:nvSpPr>
          <p:cNvPr id="25" name="TextBox 24">
            <a:extLst>
              <a:ext uri="{FF2B5EF4-FFF2-40B4-BE49-F238E27FC236}">
                <a16:creationId xmlns:a16="http://schemas.microsoft.com/office/drawing/2014/main" id="{323B1726-4C03-4139-ADA0-55DC30017C2B}"/>
              </a:ext>
            </a:extLst>
          </p:cNvPr>
          <p:cNvSpPr txBox="1"/>
          <p:nvPr/>
        </p:nvSpPr>
        <p:spPr>
          <a:xfrm>
            <a:off x="5635083" y="4230252"/>
            <a:ext cx="512955" cy="334314"/>
          </a:xfrm>
          <a:prstGeom prst="rect">
            <a:avLst/>
          </a:prstGeom>
          <a:solidFill>
            <a:schemeClr val="bg1"/>
          </a:solid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a:solidFill>
                <a:srgbClr val="C452BD"/>
              </a:solidFill>
            </a:endParaRPr>
          </a:p>
        </p:txBody>
      </p:sp>
      <p:sp>
        <p:nvSpPr>
          <p:cNvPr id="26" name="TextBox 25">
            <a:extLst>
              <a:ext uri="{FF2B5EF4-FFF2-40B4-BE49-F238E27FC236}">
                <a16:creationId xmlns:a16="http://schemas.microsoft.com/office/drawing/2014/main" id="{90F5AEF4-A66E-4EAE-9B4A-BBE6976F9492}"/>
              </a:ext>
            </a:extLst>
          </p:cNvPr>
          <p:cNvSpPr txBox="1"/>
          <p:nvPr/>
        </p:nvSpPr>
        <p:spPr>
          <a:xfrm>
            <a:off x="5508372" y="4382652"/>
            <a:ext cx="512955" cy="334314"/>
          </a:xfrm>
          <a:prstGeom prst="rect">
            <a:avLst/>
          </a:prstGeom>
          <a:solidFill>
            <a:schemeClr val="bg1"/>
          </a:solid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a:solidFill>
                <a:srgbClr val="C452BD"/>
              </a:solidFill>
            </a:endParaRPr>
          </a:p>
        </p:txBody>
      </p:sp>
      <p:sp>
        <p:nvSpPr>
          <p:cNvPr id="27" name="TextBox 26">
            <a:extLst>
              <a:ext uri="{FF2B5EF4-FFF2-40B4-BE49-F238E27FC236}">
                <a16:creationId xmlns:a16="http://schemas.microsoft.com/office/drawing/2014/main" id="{D1A1358A-42DA-4772-831B-55EC98685B56}"/>
              </a:ext>
            </a:extLst>
          </p:cNvPr>
          <p:cNvSpPr txBox="1"/>
          <p:nvPr/>
        </p:nvSpPr>
        <p:spPr>
          <a:xfrm>
            <a:off x="2168611" y="3709056"/>
            <a:ext cx="663799" cy="334314"/>
          </a:xfrm>
          <a:prstGeom prst="rect">
            <a:avLst/>
          </a:prstGeom>
          <a:solidFill>
            <a:schemeClr val="bg1"/>
          </a:solid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a:solidFill>
                <a:srgbClr val="C452BD"/>
              </a:solidFill>
            </a:endParaRPr>
          </a:p>
        </p:txBody>
      </p:sp>
      <p:sp>
        <p:nvSpPr>
          <p:cNvPr id="24" name="TextBox 23">
            <a:extLst>
              <a:ext uri="{FF2B5EF4-FFF2-40B4-BE49-F238E27FC236}">
                <a16:creationId xmlns:a16="http://schemas.microsoft.com/office/drawing/2014/main" id="{9DD14448-668F-427E-B073-989B6C81A854}"/>
              </a:ext>
            </a:extLst>
          </p:cNvPr>
          <p:cNvSpPr txBox="1"/>
          <p:nvPr/>
        </p:nvSpPr>
        <p:spPr>
          <a:xfrm>
            <a:off x="5384609" y="4217485"/>
            <a:ext cx="943188" cy="553998"/>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00" b="1" dirty="0">
                <a:solidFill>
                  <a:srgbClr val="C00000"/>
                </a:solidFill>
              </a:rPr>
              <a:t>Hodgkin Lymphoma; LBCL</a:t>
            </a:r>
          </a:p>
        </p:txBody>
      </p:sp>
      <p:cxnSp>
        <p:nvCxnSpPr>
          <p:cNvPr id="29" name="Straight Connector 28">
            <a:extLst>
              <a:ext uri="{FF2B5EF4-FFF2-40B4-BE49-F238E27FC236}">
                <a16:creationId xmlns:a16="http://schemas.microsoft.com/office/drawing/2014/main" id="{6B449B70-522F-43BC-A158-9FD791834136}"/>
              </a:ext>
            </a:extLst>
          </p:cNvPr>
          <p:cNvCxnSpPr>
            <a:cxnSpLocks/>
          </p:cNvCxnSpPr>
          <p:nvPr/>
        </p:nvCxnSpPr>
        <p:spPr>
          <a:xfrm>
            <a:off x="5018049" y="3902927"/>
            <a:ext cx="1516566" cy="0"/>
          </a:xfrm>
          <a:prstGeom prst="line">
            <a:avLst/>
          </a:prstGeom>
          <a:ln>
            <a:solidFill>
              <a:srgbClr val="F4730F"/>
            </a:solidFill>
          </a:ln>
        </p:spPr>
        <p:style>
          <a:lnRef idx="2">
            <a:schemeClr val="accent1"/>
          </a:lnRef>
          <a:fillRef idx="0">
            <a:schemeClr val="accent1"/>
          </a:fillRef>
          <a:effectRef idx="1">
            <a:schemeClr val="accent1"/>
          </a:effectRef>
          <a:fontRef idx="minor">
            <a:schemeClr val="tx1"/>
          </a:fontRef>
        </p:style>
      </p:cxnSp>
      <p:pic>
        <p:nvPicPr>
          <p:cNvPr id="30" name="Picture 29">
            <a:extLst>
              <a:ext uri="{FF2B5EF4-FFF2-40B4-BE49-F238E27FC236}">
                <a16:creationId xmlns:a16="http://schemas.microsoft.com/office/drawing/2014/main" id="{639CBB2E-AC6A-4F44-A6F4-141697A4AAF7}"/>
              </a:ext>
            </a:extLst>
          </p:cNvPr>
          <p:cNvPicPr>
            <a:picLocks noChangeAspect="1"/>
          </p:cNvPicPr>
          <p:nvPr/>
        </p:nvPicPr>
        <p:blipFill rotWithShape="1">
          <a:blip r:embed="rId2"/>
          <a:srcRect l="73926" t="78362" r="16988" b="9253"/>
          <a:stretch/>
        </p:blipFill>
        <p:spPr>
          <a:xfrm>
            <a:off x="7055005" y="3665739"/>
            <a:ext cx="589587" cy="564513"/>
          </a:xfrm>
          <a:prstGeom prst="rect">
            <a:avLst/>
          </a:prstGeom>
        </p:spPr>
      </p:pic>
      <p:sp>
        <p:nvSpPr>
          <p:cNvPr id="31" name="TextBox 30">
            <a:extLst>
              <a:ext uri="{FF2B5EF4-FFF2-40B4-BE49-F238E27FC236}">
                <a16:creationId xmlns:a16="http://schemas.microsoft.com/office/drawing/2014/main" id="{3EABF0B0-1B89-42A8-AC1F-FF7982E36708}"/>
              </a:ext>
            </a:extLst>
          </p:cNvPr>
          <p:cNvSpPr txBox="1"/>
          <p:nvPr/>
        </p:nvSpPr>
        <p:spPr>
          <a:xfrm>
            <a:off x="6428816" y="3740914"/>
            <a:ext cx="774493" cy="400110"/>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00" b="1" dirty="0">
                <a:solidFill>
                  <a:srgbClr val="C00000"/>
                </a:solidFill>
              </a:rPr>
              <a:t>MSI-High Tumor</a:t>
            </a:r>
          </a:p>
        </p:txBody>
      </p:sp>
      <p:sp>
        <p:nvSpPr>
          <p:cNvPr id="35" name="TextBox 34">
            <a:extLst>
              <a:ext uri="{FF2B5EF4-FFF2-40B4-BE49-F238E27FC236}">
                <a16:creationId xmlns:a16="http://schemas.microsoft.com/office/drawing/2014/main" id="{1FB72A00-1A6A-48D8-91AE-85C62C527D29}"/>
              </a:ext>
            </a:extLst>
          </p:cNvPr>
          <p:cNvSpPr txBox="1"/>
          <p:nvPr/>
        </p:nvSpPr>
        <p:spPr>
          <a:xfrm>
            <a:off x="2168611" y="1634277"/>
            <a:ext cx="943188" cy="261610"/>
          </a:xfrm>
          <a:prstGeom prst="rect">
            <a:avLst/>
          </a:prstGeom>
          <a:solidFill>
            <a:schemeClr val="bg1"/>
          </a:solid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b="1" dirty="0">
                <a:solidFill>
                  <a:srgbClr val="C00000"/>
                </a:solidFill>
              </a:rPr>
              <a:t>Lung Cancer</a:t>
            </a:r>
          </a:p>
        </p:txBody>
      </p:sp>
      <p:sp>
        <p:nvSpPr>
          <p:cNvPr id="36" name="TextBox 35">
            <a:extLst>
              <a:ext uri="{FF2B5EF4-FFF2-40B4-BE49-F238E27FC236}">
                <a16:creationId xmlns:a16="http://schemas.microsoft.com/office/drawing/2014/main" id="{C7C84226-4396-4A08-AAC6-FCF43928F3BD}"/>
              </a:ext>
            </a:extLst>
          </p:cNvPr>
          <p:cNvSpPr txBox="1"/>
          <p:nvPr/>
        </p:nvSpPr>
        <p:spPr>
          <a:xfrm>
            <a:off x="2168611" y="2158771"/>
            <a:ext cx="943188" cy="261610"/>
          </a:xfrm>
          <a:prstGeom prst="rect">
            <a:avLst/>
          </a:prstGeom>
          <a:solidFill>
            <a:schemeClr val="bg1"/>
          </a:solid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b="1" dirty="0">
                <a:solidFill>
                  <a:srgbClr val="C00000"/>
                </a:solidFill>
              </a:rPr>
              <a:t>Liver Cancer</a:t>
            </a:r>
          </a:p>
        </p:txBody>
      </p:sp>
      <p:sp>
        <p:nvSpPr>
          <p:cNvPr id="37" name="TextBox 36">
            <a:extLst>
              <a:ext uri="{FF2B5EF4-FFF2-40B4-BE49-F238E27FC236}">
                <a16:creationId xmlns:a16="http://schemas.microsoft.com/office/drawing/2014/main" id="{A4A2B0C8-7EDF-49ED-81AC-93A6ACD44BFB}"/>
              </a:ext>
            </a:extLst>
          </p:cNvPr>
          <p:cNvSpPr txBox="1"/>
          <p:nvPr/>
        </p:nvSpPr>
        <p:spPr>
          <a:xfrm>
            <a:off x="2168611" y="2732463"/>
            <a:ext cx="943188" cy="261610"/>
          </a:xfrm>
          <a:prstGeom prst="rect">
            <a:avLst/>
          </a:prstGeom>
          <a:solidFill>
            <a:schemeClr val="bg1"/>
          </a:solid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b="1" dirty="0">
                <a:solidFill>
                  <a:srgbClr val="C00000"/>
                </a:solidFill>
              </a:rPr>
              <a:t>Renal Cancer</a:t>
            </a:r>
          </a:p>
        </p:txBody>
      </p:sp>
      <p:sp>
        <p:nvSpPr>
          <p:cNvPr id="38" name="TextBox 37">
            <a:extLst>
              <a:ext uri="{FF2B5EF4-FFF2-40B4-BE49-F238E27FC236}">
                <a16:creationId xmlns:a16="http://schemas.microsoft.com/office/drawing/2014/main" id="{61A68088-002C-4280-9D04-A1C8003A7FD4}"/>
              </a:ext>
            </a:extLst>
          </p:cNvPr>
          <p:cNvSpPr txBox="1"/>
          <p:nvPr/>
        </p:nvSpPr>
        <p:spPr>
          <a:xfrm>
            <a:off x="6041995" y="1704421"/>
            <a:ext cx="1034767" cy="261610"/>
          </a:xfrm>
          <a:prstGeom prst="rect">
            <a:avLst/>
          </a:prstGeom>
          <a:solidFill>
            <a:schemeClr val="bg1"/>
          </a:solid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b="1" dirty="0">
                <a:solidFill>
                  <a:srgbClr val="C00000"/>
                </a:solidFill>
              </a:rPr>
              <a:t>Breast Cancer</a:t>
            </a:r>
          </a:p>
        </p:txBody>
      </p:sp>
      <p:sp>
        <p:nvSpPr>
          <p:cNvPr id="39" name="TextBox 38">
            <a:extLst>
              <a:ext uri="{FF2B5EF4-FFF2-40B4-BE49-F238E27FC236}">
                <a16:creationId xmlns:a16="http://schemas.microsoft.com/office/drawing/2014/main" id="{2DDCD228-C824-47F6-8B8B-B94408BFC97C}"/>
              </a:ext>
            </a:extLst>
          </p:cNvPr>
          <p:cNvSpPr txBox="1"/>
          <p:nvPr/>
        </p:nvSpPr>
        <p:spPr>
          <a:xfrm>
            <a:off x="6014141" y="2742782"/>
            <a:ext cx="1076394" cy="261610"/>
          </a:xfrm>
          <a:prstGeom prst="rect">
            <a:avLst/>
          </a:prstGeom>
          <a:solidFill>
            <a:schemeClr val="bg1"/>
          </a:solid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b="1" dirty="0">
                <a:solidFill>
                  <a:srgbClr val="C00000"/>
                </a:solidFill>
              </a:rPr>
              <a:t>Gastric Cancer</a:t>
            </a:r>
          </a:p>
        </p:txBody>
      </p:sp>
      <p:sp>
        <p:nvSpPr>
          <p:cNvPr id="41" name="TextBox 40">
            <a:extLst>
              <a:ext uri="{FF2B5EF4-FFF2-40B4-BE49-F238E27FC236}">
                <a16:creationId xmlns:a16="http://schemas.microsoft.com/office/drawing/2014/main" id="{29DD0C40-10CD-4001-99E7-4D80A1957EFB}"/>
              </a:ext>
            </a:extLst>
          </p:cNvPr>
          <p:cNvSpPr txBox="1"/>
          <p:nvPr/>
        </p:nvSpPr>
        <p:spPr>
          <a:xfrm>
            <a:off x="2336736" y="3694299"/>
            <a:ext cx="663799" cy="334314"/>
          </a:xfrm>
          <a:prstGeom prst="rect">
            <a:avLst/>
          </a:prstGeom>
          <a:solidFill>
            <a:schemeClr val="bg1"/>
          </a:solid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a:solidFill>
                <a:srgbClr val="C452BD"/>
              </a:solidFill>
            </a:endParaRPr>
          </a:p>
        </p:txBody>
      </p:sp>
      <p:sp>
        <p:nvSpPr>
          <p:cNvPr id="42" name="TextBox 41">
            <a:extLst>
              <a:ext uri="{FF2B5EF4-FFF2-40B4-BE49-F238E27FC236}">
                <a16:creationId xmlns:a16="http://schemas.microsoft.com/office/drawing/2014/main" id="{74A558F1-F49B-437F-AECD-B5D66175B0A7}"/>
              </a:ext>
            </a:extLst>
          </p:cNvPr>
          <p:cNvSpPr txBox="1"/>
          <p:nvPr/>
        </p:nvSpPr>
        <p:spPr>
          <a:xfrm>
            <a:off x="2898806" y="3886240"/>
            <a:ext cx="163775" cy="178849"/>
          </a:xfrm>
          <a:prstGeom prst="rect">
            <a:avLst/>
          </a:prstGeom>
          <a:solidFill>
            <a:schemeClr val="bg1"/>
          </a:solid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a:solidFill>
                <a:srgbClr val="C452BD"/>
              </a:solidFill>
            </a:endParaRPr>
          </a:p>
        </p:txBody>
      </p:sp>
      <p:sp>
        <p:nvSpPr>
          <p:cNvPr id="40" name="TextBox 39">
            <a:extLst>
              <a:ext uri="{FF2B5EF4-FFF2-40B4-BE49-F238E27FC236}">
                <a16:creationId xmlns:a16="http://schemas.microsoft.com/office/drawing/2014/main" id="{4865CFEC-1116-43CC-8CB3-6ABBEE08EE73}"/>
              </a:ext>
            </a:extLst>
          </p:cNvPr>
          <p:cNvSpPr txBox="1"/>
          <p:nvPr/>
        </p:nvSpPr>
        <p:spPr>
          <a:xfrm>
            <a:off x="2087774" y="4081776"/>
            <a:ext cx="995888" cy="246221"/>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00" b="1" dirty="0">
                <a:solidFill>
                  <a:srgbClr val="C00000"/>
                </a:solidFill>
              </a:rPr>
              <a:t>Bladder Cancer</a:t>
            </a:r>
          </a:p>
        </p:txBody>
      </p:sp>
      <p:sp>
        <p:nvSpPr>
          <p:cNvPr id="43" name="TextBox 42">
            <a:extLst>
              <a:ext uri="{FF2B5EF4-FFF2-40B4-BE49-F238E27FC236}">
                <a16:creationId xmlns:a16="http://schemas.microsoft.com/office/drawing/2014/main" id="{B87BC92B-525B-4883-8326-A04655284C48}"/>
              </a:ext>
            </a:extLst>
          </p:cNvPr>
          <p:cNvSpPr txBox="1"/>
          <p:nvPr/>
        </p:nvSpPr>
        <p:spPr>
          <a:xfrm>
            <a:off x="771292" y="4364436"/>
            <a:ext cx="1208048" cy="430887"/>
          </a:xfrm>
          <a:prstGeom prst="rect">
            <a:avLst/>
          </a:prstGeom>
          <a:solidFill>
            <a:schemeClr val="bg1"/>
          </a:solidFill>
          <a:ln w="19050">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b="1" dirty="0">
                <a:solidFill>
                  <a:srgbClr val="C00000"/>
                </a:solidFill>
              </a:rPr>
              <a:t>FDA Approved Indications</a:t>
            </a:r>
          </a:p>
        </p:txBody>
      </p:sp>
      <p:sp>
        <p:nvSpPr>
          <p:cNvPr id="28" name="TextBox 27">
            <a:extLst>
              <a:ext uri="{FF2B5EF4-FFF2-40B4-BE49-F238E27FC236}">
                <a16:creationId xmlns:a16="http://schemas.microsoft.com/office/drawing/2014/main" id="{A5ACB16F-BDE9-4189-BEA1-878D29005D30}"/>
              </a:ext>
            </a:extLst>
          </p:cNvPr>
          <p:cNvSpPr txBox="1"/>
          <p:nvPr/>
        </p:nvSpPr>
        <p:spPr>
          <a:xfrm>
            <a:off x="3059150" y="4815840"/>
            <a:ext cx="6084849" cy="317500"/>
          </a:xfrm>
          <a:prstGeom prst="rect">
            <a:avLst/>
          </a:prstGeom>
          <a:noFill/>
        </p:spPr>
        <p:txBody>
          <a:bodyPr wrap="square" rtlCol="0" anchor="b">
            <a:noAutofit/>
          </a:bodyPr>
          <a:lstStyle/>
          <a:p>
            <a:pPr algn="r" defTabSz="514337">
              <a:defRPr/>
            </a:pPr>
            <a:r>
              <a:rPr lang="en-US" sz="1200" dirty="0">
                <a:solidFill>
                  <a:srgbClr val="000000"/>
                </a:solidFill>
                <a:latin typeface="Calibri" panose="020F0502020204030204" pitchFamily="34" charset="0"/>
              </a:rPr>
              <a:t>Adapted from </a:t>
            </a:r>
            <a:r>
              <a:rPr lang="en-US" sz="1200" dirty="0"/>
              <a:t>https://cancerworld.net/cutting-edge/accelerating-progress-in-immunotherapy/</a:t>
            </a:r>
            <a:r>
              <a:rPr lang="en-US" sz="120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2184393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566CEA6-A46A-4886-A10F-E3773FCEB3A6}"/>
              </a:ext>
            </a:extLst>
          </p:cNvPr>
          <p:cNvPicPr>
            <a:picLocks noChangeAspect="1"/>
          </p:cNvPicPr>
          <p:nvPr/>
        </p:nvPicPr>
        <p:blipFill>
          <a:blip r:embed="rId2"/>
          <a:stretch>
            <a:fillRect/>
          </a:stretch>
        </p:blipFill>
        <p:spPr>
          <a:xfrm>
            <a:off x="1064597" y="87745"/>
            <a:ext cx="7014805" cy="4738255"/>
          </a:xfrm>
          <a:prstGeom prst="rect">
            <a:avLst/>
          </a:prstGeom>
        </p:spPr>
      </p:pic>
      <p:sp>
        <p:nvSpPr>
          <p:cNvPr id="9" name="TextBox 8">
            <a:extLst>
              <a:ext uri="{FF2B5EF4-FFF2-40B4-BE49-F238E27FC236}">
                <a16:creationId xmlns:a16="http://schemas.microsoft.com/office/drawing/2014/main" id="{DDDCBED7-DE7A-46B6-AEE4-DEE58B674FD8}"/>
              </a:ext>
            </a:extLst>
          </p:cNvPr>
          <p:cNvSpPr txBox="1"/>
          <p:nvPr/>
        </p:nvSpPr>
        <p:spPr>
          <a:xfrm>
            <a:off x="3059150" y="4826000"/>
            <a:ext cx="6084849" cy="317500"/>
          </a:xfrm>
          <a:prstGeom prst="rect">
            <a:avLst/>
          </a:prstGeom>
          <a:noFill/>
        </p:spPr>
        <p:txBody>
          <a:bodyPr wrap="square" rtlCol="0" anchor="b">
            <a:noAutofit/>
          </a:bodyPr>
          <a:lstStyle/>
          <a:p>
            <a:pPr algn="r" defTabSz="514337">
              <a:defRPr/>
            </a:pPr>
            <a:r>
              <a:rPr lang="en-US" sz="1200" dirty="0">
                <a:solidFill>
                  <a:srgbClr val="000000"/>
                </a:solidFill>
                <a:latin typeface="Calibri" panose="020F0502020204030204" pitchFamily="34" charset="0"/>
              </a:rPr>
              <a:t>Adapted from: McIntyre P. </a:t>
            </a:r>
            <a:r>
              <a:rPr lang="en-US" sz="1200" i="1" dirty="0" err="1">
                <a:solidFill>
                  <a:srgbClr val="000000"/>
                </a:solidFill>
                <a:latin typeface="Calibri" panose="020F0502020204030204" pitchFamily="34" charset="0"/>
              </a:rPr>
              <a:t>Cancerworld</a:t>
            </a:r>
            <a:r>
              <a:rPr lang="en-US" sz="1200" dirty="0">
                <a:solidFill>
                  <a:srgbClr val="000000"/>
                </a:solidFill>
                <a:latin typeface="Calibri" panose="020F0502020204030204" pitchFamily="34" charset="0"/>
              </a:rPr>
              <a:t>. 2016.</a:t>
            </a:r>
          </a:p>
        </p:txBody>
      </p:sp>
      <p:sp>
        <p:nvSpPr>
          <p:cNvPr id="4" name="TextBox 3">
            <a:extLst>
              <a:ext uri="{FF2B5EF4-FFF2-40B4-BE49-F238E27FC236}">
                <a16:creationId xmlns:a16="http://schemas.microsoft.com/office/drawing/2014/main" id="{77250F77-805B-4F72-9DD7-AEDA0E404193}"/>
              </a:ext>
            </a:extLst>
          </p:cNvPr>
          <p:cNvSpPr txBox="1"/>
          <p:nvPr/>
        </p:nvSpPr>
        <p:spPr>
          <a:xfrm>
            <a:off x="2253608" y="3190604"/>
            <a:ext cx="1078527" cy="334314"/>
          </a:xfrm>
          <a:prstGeom prst="rect">
            <a:avLst/>
          </a:prstGeom>
          <a:solidFill>
            <a:schemeClr val="bg1"/>
          </a:solid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a:solidFill>
                <a:srgbClr val="C452BD"/>
              </a:solidFill>
            </a:endParaRPr>
          </a:p>
        </p:txBody>
      </p:sp>
      <p:sp>
        <p:nvSpPr>
          <p:cNvPr id="5" name="TextBox 4">
            <a:extLst>
              <a:ext uri="{FF2B5EF4-FFF2-40B4-BE49-F238E27FC236}">
                <a16:creationId xmlns:a16="http://schemas.microsoft.com/office/drawing/2014/main" id="{0540BB14-06C0-4479-AA56-9E2D1214FBFD}"/>
              </a:ext>
            </a:extLst>
          </p:cNvPr>
          <p:cNvSpPr txBox="1"/>
          <p:nvPr/>
        </p:nvSpPr>
        <p:spPr>
          <a:xfrm>
            <a:off x="2185261" y="3190604"/>
            <a:ext cx="1208867" cy="253916"/>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50" b="1" dirty="0">
                <a:solidFill>
                  <a:srgbClr val="BB2953"/>
                </a:solidFill>
              </a:rPr>
              <a:t>Colorectal Cancer</a:t>
            </a:r>
          </a:p>
        </p:txBody>
      </p:sp>
    </p:spTree>
    <p:extLst>
      <p:ext uri="{BB962C8B-B14F-4D97-AF65-F5344CB8AC3E}">
        <p14:creationId xmlns:p14="http://schemas.microsoft.com/office/powerpoint/2010/main" val="2002104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70911831"/>
              </p:ext>
            </p:extLst>
          </p:nvPr>
        </p:nvGraphicFramePr>
        <p:xfrm>
          <a:off x="489834" y="1193546"/>
          <a:ext cx="8177980" cy="3482101"/>
        </p:xfrm>
        <a:graphic>
          <a:graphicData uri="http://schemas.openxmlformats.org/drawingml/2006/table">
            <a:tbl>
              <a:tblPr firstRow="1" bandRow="1">
                <a:tableStyleId>{68D230F3-CF80-4859-8CE7-A43EE81993B5}</a:tableStyleId>
              </a:tblPr>
              <a:tblGrid>
                <a:gridCol w="2461184">
                  <a:extLst>
                    <a:ext uri="{9D8B030D-6E8A-4147-A177-3AD203B41FA5}">
                      <a16:colId xmlns:a16="http://schemas.microsoft.com/office/drawing/2014/main" val="20000"/>
                    </a:ext>
                  </a:extLst>
                </a:gridCol>
                <a:gridCol w="2759743">
                  <a:extLst>
                    <a:ext uri="{9D8B030D-6E8A-4147-A177-3AD203B41FA5}">
                      <a16:colId xmlns:a16="http://schemas.microsoft.com/office/drawing/2014/main" val="20001"/>
                    </a:ext>
                  </a:extLst>
                </a:gridCol>
                <a:gridCol w="2957053">
                  <a:extLst>
                    <a:ext uri="{9D8B030D-6E8A-4147-A177-3AD203B41FA5}">
                      <a16:colId xmlns:a16="http://schemas.microsoft.com/office/drawing/2014/main" val="20002"/>
                    </a:ext>
                  </a:extLst>
                </a:gridCol>
              </a:tblGrid>
              <a:tr h="392356">
                <a:tc>
                  <a:txBody>
                    <a:bodyPr/>
                    <a:lstStyle/>
                    <a:p>
                      <a:endParaRPr lang="en-US" sz="1600" b="1" dirty="0">
                        <a:solidFill>
                          <a:schemeClr val="bg1"/>
                        </a:solidFill>
                      </a:endParaRPr>
                    </a:p>
                  </a:txBody>
                  <a:tcPr marL="68580" marR="68580" marT="34290" marB="34290" anchor="ctr">
                    <a:lnT w="28575" cap="flat" cmpd="sng" algn="ctr">
                      <a:solidFill>
                        <a:srgbClr val="F59616"/>
                      </a:solidFill>
                      <a:prstDash val="solid"/>
                      <a:round/>
                      <a:headEnd type="none" w="med" len="med"/>
                      <a:tailEnd type="none" w="med" len="med"/>
                    </a:lnT>
                    <a:lnB w="28575" cap="flat" cmpd="sng" algn="ctr">
                      <a:solidFill>
                        <a:srgbClr val="F59616"/>
                      </a:solidFill>
                      <a:prstDash val="solid"/>
                      <a:round/>
                      <a:headEnd type="none" w="med" len="med"/>
                      <a:tailEnd type="none" w="med" len="med"/>
                    </a:lnB>
                    <a:solidFill>
                      <a:srgbClr val="DA567D"/>
                    </a:solidFill>
                  </a:tcPr>
                </a:tc>
                <a:tc>
                  <a:txBody>
                    <a:bodyPr/>
                    <a:lstStyle/>
                    <a:p>
                      <a:pPr algn="ctr"/>
                      <a:r>
                        <a:rPr lang="en-US" sz="2000" dirty="0">
                          <a:solidFill>
                            <a:schemeClr val="bg1"/>
                          </a:solidFill>
                        </a:rPr>
                        <a:t>Immune Therapy</a:t>
                      </a:r>
                      <a:endParaRPr lang="en-US" sz="2000" b="1" dirty="0">
                        <a:solidFill>
                          <a:schemeClr val="bg1"/>
                        </a:solidFill>
                      </a:endParaRPr>
                    </a:p>
                  </a:txBody>
                  <a:tcPr marL="68580" marR="68580" marT="34290" marB="34290" anchor="ctr">
                    <a:lnT w="28575" cap="flat" cmpd="sng" algn="ctr">
                      <a:solidFill>
                        <a:srgbClr val="F59616"/>
                      </a:solidFill>
                      <a:prstDash val="solid"/>
                      <a:round/>
                      <a:headEnd type="none" w="med" len="med"/>
                      <a:tailEnd type="none" w="med" len="med"/>
                    </a:lnT>
                    <a:lnB w="28575" cap="flat" cmpd="sng" algn="ctr">
                      <a:solidFill>
                        <a:srgbClr val="F59616"/>
                      </a:solidFill>
                      <a:prstDash val="solid"/>
                      <a:round/>
                      <a:headEnd type="none" w="med" len="med"/>
                      <a:tailEnd type="none" w="med" len="med"/>
                    </a:lnB>
                    <a:solidFill>
                      <a:srgbClr val="DA567D"/>
                    </a:solidFill>
                  </a:tcPr>
                </a:tc>
                <a:tc>
                  <a:txBody>
                    <a:bodyPr/>
                    <a:lstStyle/>
                    <a:p>
                      <a:pPr algn="ctr"/>
                      <a:r>
                        <a:rPr lang="en-US" sz="2000" dirty="0">
                          <a:solidFill>
                            <a:schemeClr val="bg1"/>
                          </a:solidFill>
                        </a:rPr>
                        <a:t>Cytotoxic</a:t>
                      </a:r>
                      <a:r>
                        <a:rPr lang="en-US" sz="2000" baseline="0" dirty="0">
                          <a:solidFill>
                            <a:schemeClr val="bg1"/>
                          </a:solidFill>
                        </a:rPr>
                        <a:t> T</a:t>
                      </a:r>
                      <a:r>
                        <a:rPr lang="en-US" sz="2000" dirty="0">
                          <a:solidFill>
                            <a:schemeClr val="bg1"/>
                          </a:solidFill>
                        </a:rPr>
                        <a:t>herapy</a:t>
                      </a:r>
                      <a:endParaRPr lang="en-US" sz="2000" b="1" dirty="0">
                        <a:solidFill>
                          <a:schemeClr val="bg1"/>
                        </a:solidFill>
                      </a:endParaRPr>
                    </a:p>
                  </a:txBody>
                  <a:tcPr marL="68580" marR="68580" marT="34290" marB="34290" anchor="ctr">
                    <a:lnT w="28575" cap="flat" cmpd="sng" algn="ctr">
                      <a:solidFill>
                        <a:srgbClr val="F59616"/>
                      </a:solidFill>
                      <a:prstDash val="solid"/>
                      <a:round/>
                      <a:headEnd type="none" w="med" len="med"/>
                      <a:tailEnd type="none" w="med" len="med"/>
                    </a:lnT>
                    <a:lnB w="28575" cap="flat" cmpd="sng" algn="ctr">
                      <a:solidFill>
                        <a:srgbClr val="F59616"/>
                      </a:solidFill>
                      <a:prstDash val="solid"/>
                      <a:round/>
                      <a:headEnd type="none" w="med" len="med"/>
                      <a:tailEnd type="none" w="med" len="med"/>
                    </a:lnB>
                    <a:solidFill>
                      <a:srgbClr val="DA567D"/>
                    </a:solidFill>
                  </a:tcPr>
                </a:tc>
                <a:extLst>
                  <a:ext uri="{0D108BD9-81ED-4DB2-BD59-A6C34878D82A}">
                    <a16:rowId xmlns:a16="http://schemas.microsoft.com/office/drawing/2014/main" val="10000"/>
                  </a:ext>
                </a:extLst>
              </a:tr>
              <a:tr h="457929">
                <a:tc>
                  <a:txBody>
                    <a:bodyPr/>
                    <a:lstStyle/>
                    <a:p>
                      <a:r>
                        <a:rPr lang="en-US" sz="1600" b="1" dirty="0"/>
                        <a:t>Mechanism of action</a:t>
                      </a:r>
                      <a:endParaRPr lang="en-US" sz="1600" b="1" dirty="0">
                        <a:solidFill>
                          <a:srgbClr val="524F78"/>
                        </a:solidFill>
                      </a:endParaRPr>
                    </a:p>
                  </a:txBody>
                  <a:tcPr marL="68580" marR="68580" marT="34290" marB="34290" anchor="ctr">
                    <a:lnT w="28575" cap="flat" cmpd="sng" algn="ctr">
                      <a:solidFill>
                        <a:srgbClr val="F59616"/>
                      </a:solidFill>
                      <a:prstDash val="solid"/>
                      <a:round/>
                      <a:headEnd type="none" w="med" len="med"/>
                      <a:tailEnd type="none" w="med" len="med"/>
                    </a:lnT>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t>Enhance anti-tumor immunity </a:t>
                      </a:r>
                      <a:endParaRPr lang="en-US" sz="1600" b="1" dirty="0">
                        <a:solidFill>
                          <a:srgbClr val="524F78"/>
                        </a:solidFill>
                      </a:endParaRPr>
                    </a:p>
                  </a:txBody>
                  <a:tcPr marL="68580" marR="68580" marT="34290" marB="34290" anchor="ctr">
                    <a:lnT w="28575" cap="flat" cmpd="sng" algn="ctr">
                      <a:solidFill>
                        <a:srgbClr val="F59616"/>
                      </a:solidFill>
                      <a:prstDash val="solid"/>
                      <a:round/>
                      <a:headEnd type="none" w="med" len="med"/>
                      <a:tailEnd type="none" w="med" len="med"/>
                    </a:lnT>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t>Direct tumor cell kill </a:t>
                      </a:r>
                      <a:endParaRPr lang="en-US" sz="1600" b="1" dirty="0">
                        <a:solidFill>
                          <a:srgbClr val="524F78"/>
                        </a:solidFill>
                      </a:endParaRPr>
                    </a:p>
                  </a:txBody>
                  <a:tcPr marL="68580" marR="68580" marT="34290" marB="34290" anchor="ctr">
                    <a:lnT w="28575" cap="flat" cmpd="sng" algn="ctr">
                      <a:solidFill>
                        <a:srgbClr val="F59616"/>
                      </a:solidFill>
                      <a:prstDash val="solid"/>
                      <a:round/>
                      <a:headEnd type="none" w="med" len="med"/>
                      <a:tailEnd type="none" w="med" len="med"/>
                    </a:lnT>
                  </a:tcPr>
                </a:tc>
                <a:extLst>
                  <a:ext uri="{0D108BD9-81ED-4DB2-BD59-A6C34878D82A}">
                    <a16:rowId xmlns:a16="http://schemas.microsoft.com/office/drawing/2014/main" val="10001"/>
                  </a:ext>
                </a:extLst>
              </a:tr>
              <a:tr h="457929">
                <a:tc>
                  <a:txBody>
                    <a:bodyPr/>
                    <a:lstStyle/>
                    <a:p>
                      <a:r>
                        <a:rPr lang="en-US" sz="1600" b="1" dirty="0"/>
                        <a:t>Target</a:t>
                      </a:r>
                      <a:endParaRPr lang="en-US" sz="1600" b="1" dirty="0">
                        <a:solidFill>
                          <a:srgbClr val="524F78"/>
                        </a:solidFill>
                      </a:endParaRPr>
                    </a:p>
                  </a:txBody>
                  <a:tcPr marL="68580" marR="68580" marT="34290" marB="34290" anchor="ctr"/>
                </a:tc>
                <a:tc>
                  <a:txBody>
                    <a:bodyPr/>
                    <a:lstStyle/>
                    <a:p>
                      <a:pPr algn="ctr"/>
                      <a:r>
                        <a:rPr lang="en-US" sz="1600" dirty="0"/>
                        <a:t>Immune cells</a:t>
                      </a:r>
                      <a:endParaRPr lang="en-US" sz="1600" b="1" dirty="0">
                        <a:solidFill>
                          <a:srgbClr val="524F78"/>
                        </a:solidFill>
                      </a:endParaRPr>
                    </a:p>
                  </a:txBody>
                  <a:tcPr marL="68580" marR="68580" marT="34290" marB="34290" anchor="ctr"/>
                </a:tc>
                <a:tc>
                  <a:txBody>
                    <a:bodyPr/>
                    <a:lstStyle/>
                    <a:p>
                      <a:pPr algn="ctr"/>
                      <a:r>
                        <a:rPr lang="en-US" sz="1600" dirty="0"/>
                        <a:t>Rapidly dividing cancer cells</a:t>
                      </a:r>
                      <a:endParaRPr lang="en-US" sz="1600" b="1" dirty="0">
                        <a:solidFill>
                          <a:srgbClr val="524F78"/>
                        </a:solidFill>
                      </a:endParaRPr>
                    </a:p>
                  </a:txBody>
                  <a:tcPr marL="68580" marR="68580" marT="34290" marB="34290" anchor="ctr"/>
                </a:tc>
                <a:extLst>
                  <a:ext uri="{0D108BD9-81ED-4DB2-BD59-A6C34878D82A}">
                    <a16:rowId xmlns:a16="http://schemas.microsoft.com/office/drawing/2014/main" val="10002"/>
                  </a:ext>
                </a:extLst>
              </a:tr>
              <a:tr h="792720">
                <a:tc>
                  <a:txBody>
                    <a:bodyPr/>
                    <a:lstStyle/>
                    <a:p>
                      <a:r>
                        <a:rPr lang="en-US" sz="1600" b="1" dirty="0"/>
                        <a:t>Mechanism</a:t>
                      </a:r>
                      <a:r>
                        <a:rPr lang="en-US" sz="1600" b="1" baseline="0" dirty="0"/>
                        <a:t> of toxicity</a:t>
                      </a:r>
                      <a:endParaRPr lang="en-US" sz="1600" b="1" dirty="0">
                        <a:solidFill>
                          <a:srgbClr val="524F78"/>
                        </a:solidFill>
                      </a:endParaRPr>
                    </a:p>
                  </a:txBody>
                  <a:tcPr marL="68580" marR="68580" marT="34290" marB="3429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t>Loss of immunologic tolerance to self-antigens</a:t>
                      </a:r>
                      <a:endParaRPr lang="en-US" sz="1600" b="1" dirty="0">
                        <a:solidFill>
                          <a:srgbClr val="524F78"/>
                        </a:solidFill>
                      </a:endParaRPr>
                    </a:p>
                  </a:txBody>
                  <a:tcPr marL="68580" marR="68580" marT="34290" marB="34290" anchor="ctr"/>
                </a:tc>
                <a:tc>
                  <a:txBody>
                    <a:bodyPr/>
                    <a:lstStyle/>
                    <a:p>
                      <a:pPr marL="274320" indent="-182880" algn="l">
                        <a:buClr>
                          <a:srgbClr val="F4700E"/>
                        </a:buClr>
                        <a:buFont typeface="Arial" pitchFamily="34" charset="0"/>
                        <a:buChar char="•"/>
                      </a:pPr>
                      <a:r>
                        <a:rPr lang="en-US" sz="1600" dirty="0"/>
                        <a:t>Off-target cytotoxicity</a:t>
                      </a:r>
                    </a:p>
                    <a:p>
                      <a:pPr marL="274320" indent="-182880" algn="l">
                        <a:buClr>
                          <a:srgbClr val="F4700E"/>
                        </a:buClr>
                        <a:buFont typeface="Arial" pitchFamily="34" charset="0"/>
                        <a:buChar char="•"/>
                      </a:pPr>
                      <a:r>
                        <a:rPr lang="en-US" sz="1600" dirty="0"/>
                        <a:t>Drug specific toxicities from metabolism/metabolites</a:t>
                      </a:r>
                      <a:endParaRPr lang="en-US" sz="1600" b="1" dirty="0">
                        <a:solidFill>
                          <a:srgbClr val="524F78"/>
                        </a:solidFill>
                      </a:endParaRPr>
                    </a:p>
                  </a:txBody>
                  <a:tcPr marL="68580" marR="68580" marT="34290" marB="34290" anchor="ctr"/>
                </a:tc>
                <a:extLst>
                  <a:ext uri="{0D108BD9-81ED-4DB2-BD59-A6C34878D82A}">
                    <a16:rowId xmlns:a16="http://schemas.microsoft.com/office/drawing/2014/main" val="10003"/>
                  </a:ext>
                </a:extLst>
              </a:tr>
              <a:tr h="457929">
                <a:tc>
                  <a:txBody>
                    <a:bodyPr/>
                    <a:lstStyle/>
                    <a:p>
                      <a:r>
                        <a:rPr lang="en-US" sz="1600" b="1" baseline="0" dirty="0"/>
                        <a:t>Onset of toxicity</a:t>
                      </a:r>
                      <a:endParaRPr lang="en-US" sz="1600" b="1" dirty="0">
                        <a:solidFill>
                          <a:srgbClr val="524F78"/>
                        </a:solidFill>
                      </a:endParaRPr>
                    </a:p>
                  </a:txBody>
                  <a:tcPr marL="68580" marR="68580" marT="34290" marB="34290" anchor="ctr"/>
                </a:tc>
                <a:tc>
                  <a:txBody>
                    <a:bodyPr/>
                    <a:lstStyle/>
                    <a:p>
                      <a:pPr algn="ctr"/>
                      <a:r>
                        <a:rPr lang="en-US" sz="1600" dirty="0"/>
                        <a:t>Unpredictable</a:t>
                      </a:r>
                      <a:endParaRPr lang="en-US" sz="1600" b="1" dirty="0">
                        <a:solidFill>
                          <a:srgbClr val="524F78"/>
                        </a:solidFill>
                      </a:endParaRPr>
                    </a:p>
                  </a:txBody>
                  <a:tcPr marL="68580" marR="68580" marT="34290" marB="34290" anchor="ctr"/>
                </a:tc>
                <a:tc>
                  <a:txBody>
                    <a:bodyPr/>
                    <a:lstStyle/>
                    <a:p>
                      <a:pPr algn="ctr"/>
                      <a:r>
                        <a:rPr lang="en-US" sz="1600" dirty="0"/>
                        <a:t>Predictable</a:t>
                      </a:r>
                      <a:endParaRPr lang="en-US" sz="1600" b="1" dirty="0">
                        <a:solidFill>
                          <a:srgbClr val="524F78"/>
                        </a:solidFill>
                      </a:endParaRPr>
                    </a:p>
                  </a:txBody>
                  <a:tcPr marL="68580" marR="68580" marT="34290" marB="34290" anchor="ctr"/>
                </a:tc>
                <a:extLst>
                  <a:ext uri="{0D108BD9-81ED-4DB2-BD59-A6C34878D82A}">
                    <a16:rowId xmlns:a16="http://schemas.microsoft.com/office/drawing/2014/main" val="10004"/>
                  </a:ext>
                </a:extLst>
              </a:tr>
              <a:tr h="457929">
                <a:tc>
                  <a:txBody>
                    <a:bodyPr/>
                    <a:lstStyle/>
                    <a:p>
                      <a:r>
                        <a:rPr lang="en-US" sz="1600" b="1" dirty="0"/>
                        <a:t>Duration of response</a:t>
                      </a:r>
                      <a:endParaRPr lang="en-US" sz="1600" b="1" dirty="0">
                        <a:solidFill>
                          <a:srgbClr val="524F78"/>
                        </a:solidFill>
                      </a:endParaRPr>
                    </a:p>
                  </a:txBody>
                  <a:tcPr marL="68580" marR="68580" marT="34290" marB="34290" anchor="ctr"/>
                </a:tc>
                <a:tc>
                  <a:txBody>
                    <a:bodyPr/>
                    <a:lstStyle/>
                    <a:p>
                      <a:pPr algn="ctr"/>
                      <a:r>
                        <a:rPr lang="en-US" sz="1600" dirty="0"/>
                        <a:t>Durable/Prolonged</a:t>
                      </a:r>
                      <a:endParaRPr lang="en-US" sz="1600" b="0" dirty="0">
                        <a:solidFill>
                          <a:srgbClr val="524F78"/>
                        </a:solidFill>
                      </a:endParaRPr>
                    </a:p>
                  </a:txBody>
                  <a:tcPr marL="68580" marR="68580" marT="34290" marB="34290" anchor="ctr"/>
                </a:tc>
                <a:tc>
                  <a:txBody>
                    <a:bodyPr/>
                    <a:lstStyle/>
                    <a:p>
                      <a:pPr algn="ctr"/>
                      <a:r>
                        <a:rPr lang="en-US" sz="1600" dirty="0"/>
                        <a:t>Limited</a:t>
                      </a:r>
                      <a:endParaRPr lang="en-US" sz="1600" b="0" dirty="0">
                        <a:solidFill>
                          <a:srgbClr val="524F78"/>
                        </a:solidFill>
                      </a:endParaRPr>
                    </a:p>
                  </a:txBody>
                  <a:tcPr marL="68580" marR="68580" marT="34290" marB="34290" anchor="ctr"/>
                </a:tc>
                <a:extLst>
                  <a:ext uri="{0D108BD9-81ED-4DB2-BD59-A6C34878D82A}">
                    <a16:rowId xmlns:a16="http://schemas.microsoft.com/office/drawing/2014/main" val="3339033336"/>
                  </a:ext>
                </a:extLst>
              </a:tr>
              <a:tr h="457929">
                <a:tc>
                  <a:txBody>
                    <a:bodyPr/>
                    <a:lstStyle/>
                    <a:p>
                      <a:r>
                        <a:rPr lang="en-US" sz="1600" b="1" dirty="0"/>
                        <a:t>Supportive care measures</a:t>
                      </a:r>
                      <a:endParaRPr lang="en-US" sz="1600" b="1" dirty="0">
                        <a:solidFill>
                          <a:srgbClr val="524F78"/>
                        </a:solidFill>
                      </a:endParaRPr>
                    </a:p>
                  </a:txBody>
                  <a:tcPr marL="68580" marR="68580" marT="34290" marB="34290" anchor="ctr">
                    <a:lnB w="28575" cap="flat" cmpd="sng" algn="ctr">
                      <a:solidFill>
                        <a:srgbClr val="F59616"/>
                      </a:solidFill>
                      <a:prstDash val="solid"/>
                      <a:round/>
                      <a:headEnd type="none" w="med" len="med"/>
                      <a:tailEnd type="none" w="med" len="med"/>
                    </a:lnB>
                  </a:tcPr>
                </a:tc>
                <a:tc>
                  <a:txBody>
                    <a:bodyPr/>
                    <a:lstStyle/>
                    <a:p>
                      <a:pPr algn="ctr"/>
                      <a:r>
                        <a:rPr lang="en-US" sz="1600" dirty="0"/>
                        <a:t>Targets immune system</a:t>
                      </a:r>
                      <a:endParaRPr lang="en-US" sz="1600" b="1" dirty="0">
                        <a:solidFill>
                          <a:srgbClr val="524F78"/>
                        </a:solidFill>
                      </a:endParaRPr>
                    </a:p>
                  </a:txBody>
                  <a:tcPr marL="68580" marR="68580" marT="34290" marB="34290" anchor="ctr">
                    <a:lnB w="28575" cap="flat" cmpd="sng" algn="ctr">
                      <a:solidFill>
                        <a:srgbClr val="F59616"/>
                      </a:solidFill>
                      <a:prstDash val="solid"/>
                      <a:round/>
                      <a:headEnd type="none" w="med" len="med"/>
                      <a:tailEnd type="none" w="med" len="med"/>
                    </a:lnB>
                  </a:tcPr>
                </a:tc>
                <a:tc>
                  <a:txBody>
                    <a:bodyPr/>
                    <a:lstStyle/>
                    <a:p>
                      <a:pPr algn="ctr"/>
                      <a:r>
                        <a:rPr lang="en-US" sz="1600" dirty="0"/>
                        <a:t>Targets adverse effect</a:t>
                      </a:r>
                      <a:endParaRPr lang="en-US" sz="1600" b="1" dirty="0">
                        <a:solidFill>
                          <a:srgbClr val="524F78"/>
                        </a:solidFill>
                      </a:endParaRPr>
                    </a:p>
                  </a:txBody>
                  <a:tcPr marL="68580" marR="68580" marT="34290" marB="34290" anchor="ctr">
                    <a:lnB w="28575" cap="flat" cmpd="sng" algn="ctr">
                      <a:solidFill>
                        <a:srgbClr val="F59616"/>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Title 1"/>
          <p:cNvSpPr>
            <a:spLocks noGrp="1"/>
          </p:cNvSpPr>
          <p:nvPr>
            <p:ph type="title"/>
          </p:nvPr>
        </p:nvSpPr>
        <p:spPr>
          <a:xfrm>
            <a:off x="0" y="1"/>
            <a:ext cx="9144000" cy="1002890"/>
          </a:xfrm>
        </p:spPr>
        <p:txBody>
          <a:bodyPr>
            <a:normAutofit/>
          </a:bodyPr>
          <a:lstStyle/>
          <a:p>
            <a:pPr algn="ctr"/>
            <a:r>
              <a:rPr lang="en-US" sz="3600" b="1" dirty="0"/>
              <a:t>Immune Therapy vs Cytotoxic Therapy</a:t>
            </a:r>
          </a:p>
        </p:txBody>
      </p:sp>
      <p:sp>
        <p:nvSpPr>
          <p:cNvPr id="6" name="Title 1"/>
          <p:cNvSpPr txBox="1">
            <a:spLocks/>
          </p:cNvSpPr>
          <p:nvPr/>
        </p:nvSpPr>
        <p:spPr>
          <a:xfrm>
            <a:off x="254000" y="4572000"/>
            <a:ext cx="8890000" cy="571500"/>
          </a:xfrm>
          <a:prstGeom prst="rect">
            <a:avLst/>
          </a:prstGeom>
        </p:spPr>
        <p:txBody>
          <a:bodyPr vert="horz" lIns="68580" tIns="34290" rIns="68580" bIns="34290" rtlCol="0" anchor="b">
            <a:noAutofit/>
          </a:bodyPr>
          <a:lstStyle>
            <a:lvl1pPr algn="l" defTabSz="914400" rtl="0" eaLnBrk="1" latinLnBrk="0" hangingPunct="1">
              <a:lnSpc>
                <a:spcPct val="90000"/>
              </a:lnSpc>
              <a:spcBef>
                <a:spcPct val="0"/>
              </a:spcBef>
              <a:buNone/>
              <a:defRPr sz="4400" b="1" i="0" kern="1200">
                <a:solidFill>
                  <a:srgbClr val="0C6566"/>
                </a:solidFill>
                <a:latin typeface="Calibri" charset="0"/>
                <a:ea typeface="Calibri" charset="0"/>
                <a:cs typeface="Calibri" charset="0"/>
              </a:defRPr>
            </a:lvl1pPr>
          </a:lstStyle>
          <a:p>
            <a:pPr algn="r"/>
            <a:r>
              <a:rPr lang="en-US" sz="1200" b="0" dirty="0">
                <a:solidFill>
                  <a:srgbClr val="000000"/>
                </a:solidFill>
                <a:latin typeface="Calibri" panose="020F0502020204030204" pitchFamily="34" charset="0"/>
              </a:rPr>
              <a:t>Chen DS, Mellman I. </a:t>
            </a:r>
            <a:r>
              <a:rPr lang="en-US" sz="1200" b="0" i="1" dirty="0">
                <a:solidFill>
                  <a:srgbClr val="000000"/>
                </a:solidFill>
                <a:latin typeface="Calibri" panose="020F0502020204030204" pitchFamily="34" charset="0"/>
              </a:rPr>
              <a:t>Immunity</a:t>
            </a:r>
            <a:r>
              <a:rPr lang="en-US" sz="1200" b="0" dirty="0">
                <a:solidFill>
                  <a:srgbClr val="000000"/>
                </a:solidFill>
                <a:latin typeface="Calibri" panose="020F0502020204030204" pitchFamily="34" charset="0"/>
              </a:rPr>
              <a:t>. 2013; Dimberu PM, Leonhardt RM. </a:t>
            </a:r>
            <a:r>
              <a:rPr lang="en-US" sz="1200" b="0" i="1" dirty="0">
                <a:solidFill>
                  <a:srgbClr val="000000"/>
                </a:solidFill>
                <a:latin typeface="Calibri" panose="020F0502020204030204" pitchFamily="34" charset="0"/>
              </a:rPr>
              <a:t>Yale J Biol Med</a:t>
            </a:r>
            <a:r>
              <a:rPr lang="en-US" sz="1200" b="0" dirty="0">
                <a:solidFill>
                  <a:srgbClr val="000000"/>
                </a:solidFill>
                <a:latin typeface="Calibri" panose="020F0502020204030204" pitchFamily="34" charset="0"/>
              </a:rPr>
              <a:t>. 2011; Villadolid J, Amin A. </a:t>
            </a:r>
            <a:r>
              <a:rPr lang="en-US" sz="1200" b="0" i="1" dirty="0">
                <a:solidFill>
                  <a:srgbClr val="000000"/>
                </a:solidFill>
                <a:latin typeface="Calibri" panose="020F0502020204030204" pitchFamily="34" charset="0"/>
              </a:rPr>
              <a:t>Transl Lung Cancer Res</a:t>
            </a:r>
            <a:r>
              <a:rPr lang="en-US" sz="1200" b="0" dirty="0">
                <a:solidFill>
                  <a:srgbClr val="000000"/>
                </a:solidFill>
                <a:latin typeface="Calibri" panose="020F0502020204030204" pitchFamily="34" charset="0"/>
              </a:rPr>
              <a:t>. 2015;</a:t>
            </a:r>
          </a:p>
          <a:p>
            <a:pPr algn="r"/>
            <a:r>
              <a:rPr lang="en-US" sz="1200" b="0" dirty="0">
                <a:solidFill>
                  <a:srgbClr val="000000"/>
                </a:solidFill>
                <a:latin typeface="Calibri" panose="020F0502020204030204" pitchFamily="34" charset="0"/>
              </a:rPr>
              <a:t>http://www.cancer.org/treatment/treatmentsandsideeffects/treatmenttypes/chemotherapy/how-chemotherapy-drugs-work.</a:t>
            </a:r>
          </a:p>
        </p:txBody>
      </p:sp>
    </p:spTree>
    <p:extLst>
      <p:ext uri="{BB962C8B-B14F-4D97-AF65-F5344CB8AC3E}">
        <p14:creationId xmlns:p14="http://schemas.microsoft.com/office/powerpoint/2010/main" val="1134029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76DE25-2527-4FB9-B1B0-B153DE2CF39C}"/>
              </a:ext>
            </a:extLst>
          </p:cNvPr>
          <p:cNvSpPr>
            <a:spLocks noGrp="1"/>
          </p:cNvSpPr>
          <p:nvPr>
            <p:ph type="ctrTitle"/>
          </p:nvPr>
        </p:nvSpPr>
        <p:spPr>
          <a:xfrm>
            <a:off x="457200" y="20338"/>
            <a:ext cx="8686800" cy="677932"/>
          </a:xfrm>
        </p:spPr>
        <p:txBody>
          <a:bodyPr>
            <a:normAutofit/>
          </a:bodyPr>
          <a:lstStyle/>
          <a:p>
            <a:r>
              <a:rPr lang="en-US" sz="3600" b="1" dirty="0">
                <a:solidFill>
                  <a:srgbClr val="DA567D"/>
                </a:solidFill>
              </a:rPr>
              <a:t>Durable Responses in IO vs. Chemotherapy</a:t>
            </a:r>
          </a:p>
        </p:txBody>
      </p:sp>
      <p:sp>
        <p:nvSpPr>
          <p:cNvPr id="7" name="TextBox 6">
            <a:extLst>
              <a:ext uri="{FF2B5EF4-FFF2-40B4-BE49-F238E27FC236}">
                <a16:creationId xmlns:a16="http://schemas.microsoft.com/office/drawing/2014/main" id="{4C6D82E3-956F-4C52-A0C0-166E2CF3C9DC}"/>
              </a:ext>
            </a:extLst>
          </p:cNvPr>
          <p:cNvSpPr txBox="1"/>
          <p:nvPr/>
        </p:nvSpPr>
        <p:spPr>
          <a:xfrm>
            <a:off x="6499990" y="4838008"/>
            <a:ext cx="2642903"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Calibri"/>
                <a:ea typeface="+mn-ea"/>
                <a:cs typeface="+mn-cs"/>
              </a:rPr>
              <a:t>Reck</a:t>
            </a:r>
            <a:r>
              <a:rPr kumimoji="0" lang="en-US" sz="1400" b="0" i="0" u="none" strike="noStrike" kern="1200" cap="none" spc="0" normalizeH="0" baseline="0" noProof="0" dirty="0">
                <a:ln>
                  <a:noFill/>
                </a:ln>
                <a:solidFill>
                  <a:prstClr val="black"/>
                </a:solidFill>
                <a:effectLst/>
                <a:uLnTx/>
                <a:uFillTx/>
                <a:latin typeface="Calibri"/>
                <a:ea typeface="+mn-ea"/>
                <a:cs typeface="+mn-cs"/>
              </a:rPr>
              <a:t> M, et al. </a:t>
            </a:r>
            <a:r>
              <a:rPr kumimoji="0" lang="en-US" sz="1400" b="0" i="1" u="none" strike="noStrike" kern="1200" cap="none" spc="0" normalizeH="0" baseline="0" noProof="0" dirty="0">
                <a:ln>
                  <a:noFill/>
                </a:ln>
                <a:solidFill>
                  <a:prstClr val="black"/>
                </a:solidFill>
                <a:effectLst/>
                <a:uLnTx/>
                <a:uFillTx/>
                <a:latin typeface="Calibri"/>
                <a:ea typeface="+mn-ea"/>
                <a:cs typeface="+mn-cs"/>
              </a:rPr>
              <a:t>N </a:t>
            </a:r>
            <a:r>
              <a:rPr kumimoji="0" lang="en-US" sz="1400" b="0" i="1" u="none" strike="noStrike" kern="1200" cap="none" spc="0" normalizeH="0" baseline="0" noProof="0" dirty="0" err="1">
                <a:ln>
                  <a:noFill/>
                </a:ln>
                <a:solidFill>
                  <a:prstClr val="black"/>
                </a:solidFill>
                <a:effectLst/>
                <a:uLnTx/>
                <a:uFillTx/>
                <a:latin typeface="Calibri"/>
                <a:ea typeface="+mn-ea"/>
                <a:cs typeface="+mn-cs"/>
              </a:rPr>
              <a:t>Engl</a:t>
            </a:r>
            <a:r>
              <a:rPr kumimoji="0" lang="en-US" sz="1400" b="0" i="1" u="none" strike="noStrike" kern="1200" cap="none" spc="0" normalizeH="0" baseline="0" noProof="0" dirty="0">
                <a:ln>
                  <a:noFill/>
                </a:ln>
                <a:solidFill>
                  <a:prstClr val="black"/>
                </a:solidFill>
                <a:effectLst/>
                <a:uLnTx/>
                <a:uFillTx/>
                <a:latin typeface="Calibri"/>
                <a:ea typeface="+mn-ea"/>
                <a:cs typeface="+mn-cs"/>
              </a:rPr>
              <a:t> J Med</a:t>
            </a:r>
            <a:r>
              <a:rPr kumimoji="0" lang="en-US" sz="1400" b="0" i="0" u="none" strike="noStrike" kern="1200" cap="none" spc="0" normalizeH="0" baseline="0" noProof="0" dirty="0">
                <a:ln>
                  <a:noFill/>
                </a:ln>
                <a:solidFill>
                  <a:prstClr val="black"/>
                </a:solidFill>
                <a:effectLst/>
                <a:uLnTx/>
                <a:uFillTx/>
                <a:latin typeface="Calibri"/>
                <a:ea typeface="+mn-ea"/>
                <a:cs typeface="+mn-cs"/>
              </a:rPr>
              <a:t>. 2016.</a:t>
            </a:r>
          </a:p>
        </p:txBody>
      </p:sp>
      <p:pic>
        <p:nvPicPr>
          <p:cNvPr id="3" name="Picture 2">
            <a:extLst>
              <a:ext uri="{FF2B5EF4-FFF2-40B4-BE49-F238E27FC236}">
                <a16:creationId xmlns:a16="http://schemas.microsoft.com/office/drawing/2014/main" id="{CCAECB97-DF6A-4E73-BD52-2122A28A4001}"/>
              </a:ext>
            </a:extLst>
          </p:cNvPr>
          <p:cNvPicPr>
            <a:picLocks noChangeAspect="1"/>
          </p:cNvPicPr>
          <p:nvPr/>
        </p:nvPicPr>
        <p:blipFill>
          <a:blip r:embed="rId2"/>
          <a:stretch>
            <a:fillRect/>
          </a:stretch>
        </p:blipFill>
        <p:spPr>
          <a:xfrm>
            <a:off x="2097360" y="913211"/>
            <a:ext cx="4712318" cy="3762931"/>
          </a:xfrm>
          <a:prstGeom prst="rect">
            <a:avLst/>
          </a:prstGeom>
        </p:spPr>
      </p:pic>
    </p:spTree>
    <p:extLst>
      <p:ext uri="{BB962C8B-B14F-4D97-AF65-F5344CB8AC3E}">
        <p14:creationId xmlns:p14="http://schemas.microsoft.com/office/powerpoint/2010/main" val="2802498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93DF42-F63B-4B98-96BB-947935BD8437}"/>
              </a:ext>
            </a:extLst>
          </p:cNvPr>
          <p:cNvSpPr>
            <a:spLocks noGrp="1"/>
          </p:cNvSpPr>
          <p:nvPr>
            <p:ph idx="1"/>
          </p:nvPr>
        </p:nvSpPr>
        <p:spPr>
          <a:xfrm>
            <a:off x="254000" y="1143000"/>
            <a:ext cx="8661400" cy="3683000"/>
          </a:xfrm>
        </p:spPr>
        <p:txBody>
          <a:bodyPr>
            <a:noAutofit/>
          </a:bodyPr>
          <a:lstStyle/>
          <a:p>
            <a:pPr marL="274320" indent="-274320">
              <a:lnSpc>
                <a:spcPct val="90000"/>
              </a:lnSpc>
              <a:spcBef>
                <a:spcPts val="0"/>
              </a:spcBef>
              <a:spcAft>
                <a:spcPts val="600"/>
              </a:spcAft>
              <a:buClr>
                <a:srgbClr val="F4700E"/>
              </a:buClr>
              <a:buFont typeface="Arial" panose="020B0604020202020204" pitchFamily="34" charset="0"/>
              <a:buChar char="•"/>
            </a:pPr>
            <a:r>
              <a:rPr lang="en-US" sz="2400" dirty="0">
                <a:solidFill>
                  <a:srgbClr val="000000"/>
                </a:solidFill>
                <a:latin typeface="Calibri" panose="020F0502020204030204" pitchFamily="34" charset="0"/>
              </a:rPr>
              <a:t>Any toxicity with a potential immune-mediated etiology that may or may not require use of an immune-modulating therapy (e.g., steroids) after other diagnoses have been excluded</a:t>
            </a:r>
          </a:p>
          <a:p>
            <a:pPr marL="274320" indent="-274320">
              <a:lnSpc>
                <a:spcPct val="90000"/>
              </a:lnSpc>
              <a:spcBef>
                <a:spcPts val="0"/>
              </a:spcBef>
              <a:spcAft>
                <a:spcPts val="600"/>
              </a:spcAft>
              <a:buClr>
                <a:srgbClr val="F4700E"/>
              </a:buClr>
              <a:buFont typeface="Arial" panose="020B0604020202020204" pitchFamily="34" charset="0"/>
              <a:buChar char="•"/>
            </a:pPr>
            <a:r>
              <a:rPr lang="en-US" sz="2400" dirty="0">
                <a:solidFill>
                  <a:srgbClr val="000000"/>
                </a:solidFill>
                <a:latin typeface="Calibri" panose="020F0502020204030204" pitchFamily="34" charset="0"/>
              </a:rPr>
              <a:t>The nomenclature for organs afflicted with inflammation usually includes the suffix “-itis”</a:t>
            </a:r>
          </a:p>
          <a:p>
            <a:pPr marL="640080" lvl="1" indent="-274320">
              <a:lnSpc>
                <a:spcPct val="90000"/>
              </a:lnSpc>
              <a:spcBef>
                <a:spcPts val="0"/>
              </a:spcBef>
              <a:spcAft>
                <a:spcPts val="600"/>
              </a:spcAft>
              <a:buClr>
                <a:srgbClr val="F4700E"/>
              </a:buClr>
              <a:buFont typeface="Arial" panose="020B0604020202020204" pitchFamily="34" charset="0"/>
              <a:buChar char="•"/>
            </a:pPr>
            <a:r>
              <a:rPr lang="en-US" sz="2400" dirty="0">
                <a:solidFill>
                  <a:srgbClr val="000000"/>
                </a:solidFill>
                <a:latin typeface="Calibri" panose="020F0502020204030204" pitchFamily="34" charset="0"/>
              </a:rPr>
              <a:t>Thyroiditis (inflammation of the thyroid)</a:t>
            </a:r>
          </a:p>
          <a:p>
            <a:pPr marL="640080" lvl="1" indent="-274320">
              <a:lnSpc>
                <a:spcPct val="90000"/>
              </a:lnSpc>
              <a:spcBef>
                <a:spcPts val="0"/>
              </a:spcBef>
              <a:spcAft>
                <a:spcPts val="600"/>
              </a:spcAft>
              <a:buClr>
                <a:srgbClr val="F4700E"/>
              </a:buClr>
              <a:buFont typeface="Arial" panose="020B0604020202020204" pitchFamily="34" charset="0"/>
              <a:buChar char="•"/>
            </a:pPr>
            <a:r>
              <a:rPr lang="en-US" sz="2400" dirty="0">
                <a:solidFill>
                  <a:srgbClr val="000000"/>
                </a:solidFill>
                <a:latin typeface="Calibri" panose="020F0502020204030204" pitchFamily="34" charset="0"/>
              </a:rPr>
              <a:t>Pneumonitis (inflammation of the lungs)</a:t>
            </a:r>
          </a:p>
          <a:p>
            <a:pPr marL="640080" lvl="1" indent="-274320">
              <a:lnSpc>
                <a:spcPct val="90000"/>
              </a:lnSpc>
              <a:spcBef>
                <a:spcPts val="0"/>
              </a:spcBef>
              <a:spcAft>
                <a:spcPts val="600"/>
              </a:spcAft>
              <a:buClr>
                <a:srgbClr val="F4700E"/>
              </a:buClr>
              <a:buFont typeface="Arial" panose="020B0604020202020204" pitchFamily="34" charset="0"/>
              <a:buChar char="•"/>
            </a:pPr>
            <a:r>
              <a:rPr lang="en-US" sz="2400" dirty="0">
                <a:solidFill>
                  <a:srgbClr val="000000"/>
                </a:solidFill>
                <a:latin typeface="Calibri" panose="020F0502020204030204" pitchFamily="34" charset="0"/>
              </a:rPr>
              <a:t>Colitis (inflammation of the colon)</a:t>
            </a:r>
          </a:p>
          <a:p>
            <a:pPr marL="640080" lvl="1" indent="-274320">
              <a:lnSpc>
                <a:spcPct val="90000"/>
              </a:lnSpc>
              <a:spcBef>
                <a:spcPts val="0"/>
              </a:spcBef>
              <a:spcAft>
                <a:spcPts val="600"/>
              </a:spcAft>
              <a:buClr>
                <a:srgbClr val="F4700E"/>
              </a:buClr>
              <a:buFont typeface="Arial" panose="020B0604020202020204" pitchFamily="34" charset="0"/>
              <a:buChar char="•"/>
            </a:pPr>
            <a:r>
              <a:rPr lang="en-US" sz="2400" dirty="0">
                <a:solidFill>
                  <a:srgbClr val="000000"/>
                </a:solidFill>
                <a:latin typeface="Calibri" panose="020F0502020204030204" pitchFamily="34" charset="0"/>
              </a:rPr>
              <a:t>Pancreatitis (inflammation of the pancreas)</a:t>
            </a:r>
          </a:p>
        </p:txBody>
      </p:sp>
      <p:sp>
        <p:nvSpPr>
          <p:cNvPr id="2" name="Title 1">
            <a:extLst>
              <a:ext uri="{FF2B5EF4-FFF2-40B4-BE49-F238E27FC236}">
                <a16:creationId xmlns:a16="http://schemas.microsoft.com/office/drawing/2014/main" id="{A66DB2BB-F7D5-4892-BAF0-22E60980FFF2}"/>
              </a:ext>
            </a:extLst>
          </p:cNvPr>
          <p:cNvSpPr>
            <a:spLocks noGrp="1"/>
          </p:cNvSpPr>
          <p:nvPr>
            <p:ph type="ctrTitle"/>
          </p:nvPr>
        </p:nvSpPr>
        <p:spPr>
          <a:xfrm>
            <a:off x="12700" y="12700"/>
            <a:ext cx="9118600" cy="952500"/>
          </a:xfrm>
        </p:spPr>
        <p:txBody>
          <a:bodyPr anchor="ctr">
            <a:noAutofit/>
          </a:bodyPr>
          <a:lstStyle/>
          <a:p>
            <a:r>
              <a:rPr lang="en-US" sz="3600" b="1" dirty="0">
                <a:latin typeface="Calibri" panose="020F0502020204030204" pitchFamily="34" charset="0"/>
              </a:rPr>
              <a:t>Immune-related Adverse Events (irAEs)</a:t>
            </a:r>
          </a:p>
        </p:txBody>
      </p:sp>
      <p:sp>
        <p:nvSpPr>
          <p:cNvPr id="4" name="TextBox 3">
            <a:extLst>
              <a:ext uri="{FF2B5EF4-FFF2-40B4-BE49-F238E27FC236}">
                <a16:creationId xmlns:a16="http://schemas.microsoft.com/office/drawing/2014/main" id="{2B6EF645-022C-4C76-B36A-13E67E55F775}"/>
              </a:ext>
            </a:extLst>
          </p:cNvPr>
          <p:cNvSpPr txBox="1"/>
          <p:nvPr/>
        </p:nvSpPr>
        <p:spPr>
          <a:xfrm>
            <a:off x="254000" y="4826000"/>
            <a:ext cx="8890000" cy="317500"/>
          </a:xfrm>
          <a:prstGeom prst="rect">
            <a:avLst/>
          </a:prstGeom>
          <a:noFill/>
        </p:spPr>
        <p:txBody>
          <a:bodyPr wrap="square" rtlCol="0">
            <a:noAutofit/>
          </a:bodyPr>
          <a:lstStyle/>
          <a:p>
            <a:pPr algn="r"/>
            <a:r>
              <a:rPr lang="en-US" sz="1600" dirty="0">
                <a:solidFill>
                  <a:srgbClr val="000000"/>
                </a:solidFill>
                <a:latin typeface="Calibri" panose="020F0502020204030204" pitchFamily="34" charset="0"/>
              </a:rPr>
              <a:t>Maughan BL, et al. </a:t>
            </a:r>
            <a:r>
              <a:rPr lang="en-US" sz="1600" i="1" dirty="0">
                <a:solidFill>
                  <a:srgbClr val="000000"/>
                </a:solidFill>
                <a:latin typeface="Calibri" panose="020F0502020204030204" pitchFamily="34" charset="0"/>
              </a:rPr>
              <a:t>Front Oncol. </a:t>
            </a:r>
            <a:r>
              <a:rPr lang="en-US" sz="1600" dirty="0">
                <a:solidFill>
                  <a:srgbClr val="000000"/>
                </a:solidFill>
                <a:latin typeface="Calibri" panose="020F0502020204030204" pitchFamily="34" charset="0"/>
              </a:rPr>
              <a:t>2017.</a:t>
            </a:r>
          </a:p>
        </p:txBody>
      </p:sp>
    </p:spTree>
    <p:extLst>
      <p:ext uri="{BB962C8B-B14F-4D97-AF65-F5344CB8AC3E}">
        <p14:creationId xmlns:p14="http://schemas.microsoft.com/office/powerpoint/2010/main" val="1927905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Speaker</a:t>
            </a:r>
          </a:p>
        </p:txBody>
      </p:sp>
      <p:sp>
        <p:nvSpPr>
          <p:cNvPr id="3" name="Subtitle 2"/>
          <p:cNvSpPr>
            <a:spLocks noGrp="1"/>
          </p:cNvSpPr>
          <p:nvPr>
            <p:ph type="subTitle" idx="1"/>
          </p:nvPr>
        </p:nvSpPr>
        <p:spPr/>
        <p:txBody>
          <a:bodyPr/>
          <a:lstStyle/>
          <a:p>
            <a:r>
              <a:rPr lang="en-US" dirty="0"/>
              <a:t>Subtitle</a:t>
            </a:r>
          </a:p>
        </p:txBody>
      </p:sp>
    </p:spTree>
    <p:extLst>
      <p:ext uri="{BB962C8B-B14F-4D97-AF65-F5344CB8AC3E}">
        <p14:creationId xmlns:p14="http://schemas.microsoft.com/office/powerpoint/2010/main" val="1489922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175C49-C09F-4B2A-9DF9-6BFE67ADAF1C}"/>
              </a:ext>
            </a:extLst>
          </p:cNvPr>
          <p:cNvPicPr>
            <a:picLocks noChangeAspect="1"/>
          </p:cNvPicPr>
          <p:nvPr/>
        </p:nvPicPr>
        <p:blipFill rotWithShape="1">
          <a:blip r:embed="rId3"/>
          <a:srcRect l="8724" t="2413" r="11108" b="2247"/>
          <a:stretch/>
        </p:blipFill>
        <p:spPr>
          <a:xfrm>
            <a:off x="2868561" y="1143001"/>
            <a:ext cx="3310764" cy="3923071"/>
          </a:xfrm>
          <a:prstGeom prst="rect">
            <a:avLst/>
          </a:prstGeom>
        </p:spPr>
      </p:pic>
      <p:sp>
        <p:nvSpPr>
          <p:cNvPr id="2" name="Title 1">
            <a:extLst>
              <a:ext uri="{FF2B5EF4-FFF2-40B4-BE49-F238E27FC236}">
                <a16:creationId xmlns:a16="http://schemas.microsoft.com/office/drawing/2014/main" id="{2FE6B04D-7A68-614D-80B7-7208EEEAB5E5}"/>
              </a:ext>
            </a:extLst>
          </p:cNvPr>
          <p:cNvSpPr>
            <a:spLocks noGrp="1"/>
          </p:cNvSpPr>
          <p:nvPr>
            <p:ph type="ctrTitle"/>
          </p:nvPr>
        </p:nvSpPr>
        <p:spPr>
          <a:xfrm>
            <a:off x="457201" y="20338"/>
            <a:ext cx="8229600" cy="975871"/>
          </a:xfrm>
        </p:spPr>
        <p:txBody>
          <a:bodyPr>
            <a:normAutofit/>
          </a:bodyPr>
          <a:lstStyle/>
          <a:p>
            <a:r>
              <a:rPr lang="en-US" sz="3600" b="1" dirty="0"/>
              <a:t>Organs Affected By irAEs</a:t>
            </a:r>
          </a:p>
        </p:txBody>
      </p:sp>
      <p:sp>
        <p:nvSpPr>
          <p:cNvPr id="7" name="Content Placeholder 8">
            <a:extLst>
              <a:ext uri="{FF2B5EF4-FFF2-40B4-BE49-F238E27FC236}">
                <a16:creationId xmlns:a16="http://schemas.microsoft.com/office/drawing/2014/main" id="{5D96D066-AF9C-4AA8-BBEB-EF93302B3D3B}"/>
              </a:ext>
            </a:extLst>
          </p:cNvPr>
          <p:cNvSpPr txBox="1">
            <a:spLocks/>
          </p:cNvSpPr>
          <p:nvPr/>
        </p:nvSpPr>
        <p:spPr>
          <a:xfrm>
            <a:off x="6179325" y="1524808"/>
            <a:ext cx="2964675" cy="347945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ts val="0"/>
              </a:spcBef>
              <a:spcAft>
                <a:spcPts val="600"/>
              </a:spcAft>
              <a:buClr>
                <a:srgbClr val="F4700E"/>
              </a:buClr>
              <a:buNone/>
            </a:pPr>
            <a:r>
              <a:rPr lang="en-US" sz="2400" b="1" dirty="0"/>
              <a:t>Uncommon/Rare</a:t>
            </a:r>
          </a:p>
          <a:p>
            <a:pPr marL="457200" indent="-274320">
              <a:lnSpc>
                <a:spcPct val="90000"/>
              </a:lnSpc>
              <a:spcBef>
                <a:spcPts val="0"/>
              </a:spcBef>
              <a:spcAft>
                <a:spcPts val="600"/>
              </a:spcAft>
              <a:buClr>
                <a:srgbClr val="F4700E"/>
              </a:buClr>
              <a:buFont typeface="Arial" panose="020B0604020202020204" pitchFamily="34" charset="0"/>
              <a:buChar char="•"/>
            </a:pPr>
            <a:r>
              <a:rPr lang="en-US" sz="2400" dirty="0"/>
              <a:t>Pancreas </a:t>
            </a:r>
          </a:p>
          <a:p>
            <a:pPr marL="457200" indent="-274320">
              <a:lnSpc>
                <a:spcPct val="90000"/>
              </a:lnSpc>
              <a:spcBef>
                <a:spcPts val="0"/>
              </a:spcBef>
              <a:spcAft>
                <a:spcPts val="600"/>
              </a:spcAft>
              <a:buClr>
                <a:srgbClr val="F4700E"/>
              </a:buClr>
              <a:buFont typeface="Arial" panose="020B0604020202020204" pitchFamily="34" charset="0"/>
              <a:buChar char="•"/>
            </a:pPr>
            <a:r>
              <a:rPr lang="en-US" sz="2400" dirty="0"/>
              <a:t>Kidney</a:t>
            </a:r>
          </a:p>
          <a:p>
            <a:pPr marL="457200" indent="-274320">
              <a:lnSpc>
                <a:spcPct val="90000"/>
              </a:lnSpc>
              <a:spcBef>
                <a:spcPts val="0"/>
              </a:spcBef>
              <a:spcAft>
                <a:spcPts val="600"/>
              </a:spcAft>
              <a:buClr>
                <a:srgbClr val="F4700E"/>
              </a:buClr>
              <a:buFont typeface="Arial" panose="020B0604020202020204" pitchFamily="34" charset="0"/>
              <a:buChar char="•"/>
            </a:pPr>
            <a:r>
              <a:rPr lang="en-US" sz="2400" dirty="0"/>
              <a:t>Heart</a:t>
            </a:r>
          </a:p>
          <a:p>
            <a:pPr marL="457200" indent="-274320">
              <a:lnSpc>
                <a:spcPct val="90000"/>
              </a:lnSpc>
              <a:spcBef>
                <a:spcPts val="0"/>
              </a:spcBef>
              <a:spcAft>
                <a:spcPts val="600"/>
              </a:spcAft>
              <a:buClr>
                <a:srgbClr val="F4700E"/>
              </a:buClr>
              <a:buFont typeface="Arial" panose="020B0604020202020204" pitchFamily="34" charset="0"/>
              <a:buChar char="•"/>
            </a:pPr>
            <a:r>
              <a:rPr lang="en-US" sz="2400" dirty="0"/>
              <a:t>Muscle/soft tissue</a:t>
            </a:r>
          </a:p>
          <a:p>
            <a:pPr marL="457200" indent="-274320">
              <a:lnSpc>
                <a:spcPct val="90000"/>
              </a:lnSpc>
              <a:spcBef>
                <a:spcPts val="0"/>
              </a:spcBef>
              <a:spcAft>
                <a:spcPts val="600"/>
              </a:spcAft>
              <a:buClr>
                <a:srgbClr val="F4700E"/>
              </a:buClr>
              <a:buFont typeface="Arial" panose="020B0604020202020204" pitchFamily="34" charset="0"/>
              <a:buChar char="•"/>
            </a:pPr>
            <a:r>
              <a:rPr lang="en-US" sz="2400" dirty="0"/>
              <a:t>Eye</a:t>
            </a:r>
          </a:p>
          <a:p>
            <a:pPr marL="457200" indent="-274320">
              <a:lnSpc>
                <a:spcPct val="90000"/>
              </a:lnSpc>
              <a:spcBef>
                <a:spcPts val="0"/>
              </a:spcBef>
              <a:spcAft>
                <a:spcPts val="600"/>
              </a:spcAft>
              <a:buClr>
                <a:srgbClr val="F4700E"/>
              </a:buClr>
              <a:buFont typeface="Arial" panose="020B0604020202020204" pitchFamily="34" charset="0"/>
              <a:buChar char="•"/>
            </a:pPr>
            <a:r>
              <a:rPr lang="en-US" sz="2400" dirty="0"/>
              <a:t>Hematologic system</a:t>
            </a:r>
          </a:p>
          <a:p>
            <a:pPr>
              <a:lnSpc>
                <a:spcPct val="90000"/>
              </a:lnSpc>
              <a:spcBef>
                <a:spcPts val="0"/>
              </a:spcBef>
              <a:spcAft>
                <a:spcPts val="600"/>
              </a:spcAft>
              <a:buClr>
                <a:srgbClr val="F4700E"/>
              </a:buClr>
              <a:buFont typeface="Arial" panose="020B0604020202020204" pitchFamily="34" charset="0"/>
              <a:buChar char="•"/>
            </a:pPr>
            <a:endParaRPr lang="en-US" sz="2000" dirty="0"/>
          </a:p>
        </p:txBody>
      </p:sp>
      <p:sp>
        <p:nvSpPr>
          <p:cNvPr id="8" name="Content Placeholder 6">
            <a:extLst>
              <a:ext uri="{FF2B5EF4-FFF2-40B4-BE49-F238E27FC236}">
                <a16:creationId xmlns:a16="http://schemas.microsoft.com/office/drawing/2014/main" id="{ECD4E997-7540-44D8-A1F7-F24E58605BB3}"/>
              </a:ext>
            </a:extLst>
          </p:cNvPr>
          <p:cNvSpPr>
            <a:spLocks noGrp="1"/>
          </p:cNvSpPr>
          <p:nvPr>
            <p:ph idx="1"/>
          </p:nvPr>
        </p:nvSpPr>
        <p:spPr>
          <a:xfrm>
            <a:off x="570230" y="1524808"/>
            <a:ext cx="3034145" cy="3394472"/>
          </a:xfrm>
        </p:spPr>
        <p:txBody>
          <a:bodyPr>
            <a:normAutofit/>
          </a:bodyPr>
          <a:lstStyle/>
          <a:p>
            <a:pPr marL="0" indent="0">
              <a:lnSpc>
                <a:spcPct val="90000"/>
              </a:lnSpc>
              <a:spcBef>
                <a:spcPts val="0"/>
              </a:spcBef>
              <a:spcAft>
                <a:spcPts val="600"/>
              </a:spcAft>
              <a:buNone/>
            </a:pPr>
            <a:r>
              <a:rPr lang="en-US" sz="2400" b="1" dirty="0"/>
              <a:t>Common</a:t>
            </a:r>
          </a:p>
          <a:p>
            <a:pPr marL="457200" indent="-274320">
              <a:lnSpc>
                <a:spcPct val="90000"/>
              </a:lnSpc>
              <a:spcBef>
                <a:spcPts val="0"/>
              </a:spcBef>
              <a:spcAft>
                <a:spcPts val="600"/>
              </a:spcAft>
              <a:buClr>
                <a:srgbClr val="F4700E"/>
              </a:buClr>
            </a:pPr>
            <a:r>
              <a:rPr lang="en-US" sz="2400" dirty="0"/>
              <a:t>Skin</a:t>
            </a:r>
          </a:p>
          <a:p>
            <a:pPr marL="457200" indent="-274320">
              <a:lnSpc>
                <a:spcPct val="90000"/>
              </a:lnSpc>
              <a:spcBef>
                <a:spcPts val="0"/>
              </a:spcBef>
              <a:spcAft>
                <a:spcPts val="600"/>
              </a:spcAft>
              <a:buClr>
                <a:srgbClr val="F4700E"/>
              </a:buClr>
            </a:pPr>
            <a:r>
              <a:rPr lang="en-US" sz="2400" dirty="0"/>
              <a:t>Thyroid gland</a:t>
            </a:r>
          </a:p>
          <a:p>
            <a:pPr marL="457200" indent="-274320">
              <a:lnSpc>
                <a:spcPct val="90000"/>
              </a:lnSpc>
              <a:spcBef>
                <a:spcPts val="0"/>
              </a:spcBef>
              <a:spcAft>
                <a:spcPts val="600"/>
              </a:spcAft>
              <a:buClr>
                <a:srgbClr val="F4700E"/>
              </a:buClr>
            </a:pPr>
            <a:r>
              <a:rPr lang="en-US" sz="2400" dirty="0"/>
              <a:t>Lung</a:t>
            </a:r>
          </a:p>
          <a:p>
            <a:pPr marL="457200" indent="-274320">
              <a:lnSpc>
                <a:spcPct val="90000"/>
              </a:lnSpc>
              <a:spcBef>
                <a:spcPts val="0"/>
              </a:spcBef>
              <a:spcAft>
                <a:spcPts val="600"/>
              </a:spcAft>
              <a:buClr>
                <a:srgbClr val="F4700E"/>
              </a:buClr>
            </a:pPr>
            <a:r>
              <a:rPr lang="en-US" sz="2400" dirty="0"/>
              <a:t>Colon</a:t>
            </a:r>
          </a:p>
          <a:p>
            <a:pPr marL="457200" indent="-274320">
              <a:lnSpc>
                <a:spcPct val="90000"/>
              </a:lnSpc>
              <a:spcBef>
                <a:spcPts val="0"/>
              </a:spcBef>
              <a:spcAft>
                <a:spcPts val="600"/>
              </a:spcAft>
              <a:buClr>
                <a:srgbClr val="F4700E"/>
              </a:buClr>
            </a:pPr>
            <a:r>
              <a:rPr lang="en-US" sz="2400" dirty="0"/>
              <a:t>Liver</a:t>
            </a:r>
          </a:p>
        </p:txBody>
      </p:sp>
      <p:sp>
        <p:nvSpPr>
          <p:cNvPr id="9" name="Oval 8">
            <a:extLst>
              <a:ext uri="{FF2B5EF4-FFF2-40B4-BE49-F238E27FC236}">
                <a16:creationId xmlns:a16="http://schemas.microsoft.com/office/drawing/2014/main" id="{77829C4F-953F-4A7B-8633-A84AAF386754}"/>
              </a:ext>
            </a:extLst>
          </p:cNvPr>
          <p:cNvSpPr/>
          <p:nvPr/>
        </p:nvSpPr>
        <p:spPr>
          <a:xfrm>
            <a:off x="127754" y="1187200"/>
            <a:ext cx="2856518" cy="306931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TextBox 10">
            <a:extLst>
              <a:ext uri="{FF2B5EF4-FFF2-40B4-BE49-F238E27FC236}">
                <a16:creationId xmlns:a16="http://schemas.microsoft.com/office/drawing/2014/main" id="{99DE0E0A-4558-4F34-ACD0-A2DBADCF675F}"/>
              </a:ext>
            </a:extLst>
          </p:cNvPr>
          <p:cNvSpPr txBox="1"/>
          <p:nvPr/>
        </p:nvSpPr>
        <p:spPr>
          <a:xfrm>
            <a:off x="254000" y="4826000"/>
            <a:ext cx="8890000" cy="317500"/>
          </a:xfrm>
          <a:prstGeom prst="rect">
            <a:avLst/>
          </a:prstGeom>
          <a:noFill/>
        </p:spPr>
        <p:txBody>
          <a:bodyPr wrap="square" rtlCol="0">
            <a:noAutofit/>
          </a:bodyPr>
          <a:lstStyle/>
          <a:p>
            <a:pPr algn="r"/>
            <a:r>
              <a:rPr lang="en-US" sz="1400" dirty="0">
                <a:solidFill>
                  <a:srgbClr val="000000"/>
                </a:solidFill>
                <a:latin typeface="Calibri" panose="020F0502020204030204" pitchFamily="34" charset="0"/>
              </a:rPr>
              <a:t>Brahmer JR, et al. </a:t>
            </a:r>
            <a:r>
              <a:rPr lang="en-US" sz="1400" i="1" dirty="0">
                <a:solidFill>
                  <a:srgbClr val="000000"/>
                </a:solidFill>
                <a:latin typeface="Calibri" panose="020F0502020204030204" pitchFamily="34" charset="0"/>
              </a:rPr>
              <a:t>J Clin Oncol. </a:t>
            </a:r>
            <a:r>
              <a:rPr lang="en-US" sz="1400" dirty="0">
                <a:solidFill>
                  <a:srgbClr val="000000"/>
                </a:solidFill>
                <a:latin typeface="Calibri" panose="020F0502020204030204" pitchFamily="34" charset="0"/>
              </a:rPr>
              <a:t>2018.</a:t>
            </a:r>
          </a:p>
        </p:txBody>
      </p:sp>
    </p:spTree>
    <p:extLst>
      <p:ext uri="{BB962C8B-B14F-4D97-AF65-F5344CB8AC3E}">
        <p14:creationId xmlns:p14="http://schemas.microsoft.com/office/powerpoint/2010/main" val="227428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90FBD5-C71F-47A3-9FA8-AB69D949A593}"/>
              </a:ext>
            </a:extLst>
          </p:cNvPr>
          <p:cNvSpPr txBox="1"/>
          <p:nvPr/>
        </p:nvSpPr>
        <p:spPr>
          <a:xfrm>
            <a:off x="254000" y="4889500"/>
            <a:ext cx="8890000" cy="254000"/>
          </a:xfrm>
          <a:prstGeom prst="rect">
            <a:avLst/>
          </a:prstGeom>
          <a:noFill/>
        </p:spPr>
        <p:txBody>
          <a:bodyPr wrap="none" rtlCol="0" anchor="ctr">
            <a:noAutofit/>
          </a:bodyPr>
          <a:lstStyle/>
          <a:p>
            <a:pPr algn="r"/>
            <a:r>
              <a:rPr lang="en-US" sz="1400" dirty="0">
                <a:solidFill>
                  <a:srgbClr val="000000"/>
                </a:solidFill>
                <a:latin typeface="Calibri" panose="020F0502020204030204" pitchFamily="34" charset="0"/>
              </a:rPr>
              <a:t>Adapted from </a:t>
            </a:r>
            <a:r>
              <a:rPr lang="en-US" sz="1400" dirty="0" err="1">
                <a:solidFill>
                  <a:srgbClr val="000000"/>
                </a:solidFill>
                <a:latin typeface="Calibri" panose="020F0502020204030204" pitchFamily="34" charset="0"/>
              </a:rPr>
              <a:t>Brahmer</a:t>
            </a:r>
            <a:r>
              <a:rPr lang="en-US" sz="1400" dirty="0">
                <a:solidFill>
                  <a:srgbClr val="000000"/>
                </a:solidFill>
                <a:latin typeface="Calibri" panose="020F0502020204030204" pitchFamily="34" charset="0"/>
              </a:rPr>
              <a:t> JR, et al. </a:t>
            </a:r>
            <a:r>
              <a:rPr lang="en-US" sz="1400" i="1" dirty="0">
                <a:solidFill>
                  <a:srgbClr val="000000"/>
                </a:solidFill>
                <a:latin typeface="Calibri" panose="020F0502020204030204" pitchFamily="34" charset="0"/>
              </a:rPr>
              <a:t>J Clin Oncol</a:t>
            </a:r>
            <a:r>
              <a:rPr lang="en-US" sz="1400" dirty="0">
                <a:solidFill>
                  <a:srgbClr val="000000"/>
                </a:solidFill>
                <a:latin typeface="Calibri" panose="020F0502020204030204" pitchFamily="34" charset="0"/>
              </a:rPr>
              <a:t>. 2018. </a:t>
            </a:r>
          </a:p>
        </p:txBody>
      </p:sp>
      <p:sp>
        <p:nvSpPr>
          <p:cNvPr id="4" name="TextBox 3">
            <a:extLst>
              <a:ext uri="{FF2B5EF4-FFF2-40B4-BE49-F238E27FC236}">
                <a16:creationId xmlns:a16="http://schemas.microsoft.com/office/drawing/2014/main" id="{2FF4B34E-C877-47EC-9107-D4C3FB13505C}"/>
              </a:ext>
            </a:extLst>
          </p:cNvPr>
          <p:cNvSpPr txBox="1"/>
          <p:nvPr/>
        </p:nvSpPr>
        <p:spPr>
          <a:xfrm>
            <a:off x="12700" y="12700"/>
            <a:ext cx="9118600" cy="952500"/>
          </a:xfrm>
          <a:prstGeom prst="rect">
            <a:avLst/>
          </a:prstGeom>
          <a:noFill/>
        </p:spPr>
        <p:txBody>
          <a:bodyPr wrap="none" rtlCol="0" anchor="ctr">
            <a:noAutofit/>
          </a:bodyPr>
          <a:lstStyle/>
          <a:p>
            <a:pPr algn="ctr"/>
            <a:r>
              <a:rPr lang="en-US" sz="3600" b="1" dirty="0">
                <a:solidFill>
                  <a:srgbClr val="FFFFFF"/>
                </a:solidFill>
                <a:latin typeface="Calibri" panose="020F0502020204030204" pitchFamily="34" charset="0"/>
              </a:rPr>
              <a:t>Distribution of </a:t>
            </a:r>
            <a:r>
              <a:rPr lang="en-US" sz="3600" b="1" dirty="0" err="1">
                <a:solidFill>
                  <a:srgbClr val="FFFFFF"/>
                </a:solidFill>
                <a:latin typeface="Calibri" panose="020F0502020204030204" pitchFamily="34" charset="0"/>
              </a:rPr>
              <a:t>irAEs</a:t>
            </a:r>
            <a:r>
              <a:rPr lang="en-US" sz="3600" b="1" dirty="0">
                <a:solidFill>
                  <a:srgbClr val="FFFFFF"/>
                </a:solidFill>
                <a:latin typeface="Calibri" panose="020F0502020204030204" pitchFamily="34" charset="0"/>
              </a:rPr>
              <a:t> in IO Therapy</a:t>
            </a:r>
          </a:p>
        </p:txBody>
      </p:sp>
      <p:pic>
        <p:nvPicPr>
          <p:cNvPr id="5" name="Picture 4">
            <a:extLst>
              <a:ext uri="{FF2B5EF4-FFF2-40B4-BE49-F238E27FC236}">
                <a16:creationId xmlns:a16="http://schemas.microsoft.com/office/drawing/2014/main" id="{933D2CFD-0A12-4CC3-80E4-4D22DDCA9F29}"/>
              </a:ext>
            </a:extLst>
          </p:cNvPr>
          <p:cNvPicPr>
            <a:picLocks noChangeAspect="1"/>
          </p:cNvPicPr>
          <p:nvPr/>
        </p:nvPicPr>
        <p:blipFill>
          <a:blip r:embed="rId2"/>
          <a:stretch>
            <a:fillRect/>
          </a:stretch>
        </p:blipFill>
        <p:spPr>
          <a:xfrm>
            <a:off x="301292" y="1228392"/>
            <a:ext cx="4247848" cy="3788108"/>
          </a:xfrm>
          <a:prstGeom prst="rect">
            <a:avLst/>
          </a:prstGeom>
        </p:spPr>
      </p:pic>
      <p:pic>
        <p:nvPicPr>
          <p:cNvPr id="6" name="Picture 5">
            <a:extLst>
              <a:ext uri="{FF2B5EF4-FFF2-40B4-BE49-F238E27FC236}">
                <a16:creationId xmlns:a16="http://schemas.microsoft.com/office/drawing/2014/main" id="{0169314C-193E-4618-BAA9-2311280DBE14}"/>
              </a:ext>
            </a:extLst>
          </p:cNvPr>
          <p:cNvPicPr>
            <a:picLocks noChangeAspect="1"/>
          </p:cNvPicPr>
          <p:nvPr/>
        </p:nvPicPr>
        <p:blipFill>
          <a:blip r:embed="rId3"/>
          <a:stretch>
            <a:fillRect/>
          </a:stretch>
        </p:blipFill>
        <p:spPr>
          <a:xfrm>
            <a:off x="4646122" y="1250023"/>
            <a:ext cx="4162598" cy="3744846"/>
          </a:xfrm>
          <a:prstGeom prst="rect">
            <a:avLst/>
          </a:prstGeom>
        </p:spPr>
      </p:pic>
    </p:spTree>
    <p:extLst>
      <p:ext uri="{BB962C8B-B14F-4D97-AF65-F5344CB8AC3E}">
        <p14:creationId xmlns:p14="http://schemas.microsoft.com/office/powerpoint/2010/main" val="293837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54000" y="4826000"/>
            <a:ext cx="8890000" cy="317500"/>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4400" b="1" i="0" kern="1200">
                <a:solidFill>
                  <a:srgbClr val="0C6566"/>
                </a:solidFill>
                <a:latin typeface="Calibri" charset="0"/>
                <a:ea typeface="Calibri" charset="0"/>
                <a:cs typeface="Calibri" charset="0"/>
              </a:defRPr>
            </a:lvl1pPr>
          </a:lstStyle>
          <a:p>
            <a:pPr algn="r"/>
            <a:r>
              <a:rPr lang="en-US" sz="1400" b="0" dirty="0">
                <a:solidFill>
                  <a:srgbClr val="000000"/>
                </a:solidFill>
                <a:latin typeface="Calibri" panose="020F0502020204030204" pitchFamily="34" charset="0"/>
              </a:rPr>
              <a:t>Adapted from Martins F, et al. </a:t>
            </a:r>
            <a:r>
              <a:rPr lang="en-US" sz="1400" b="0" i="1" dirty="0">
                <a:solidFill>
                  <a:srgbClr val="000000"/>
                </a:solidFill>
                <a:latin typeface="Calibri" panose="020F0502020204030204" pitchFamily="34" charset="0"/>
              </a:rPr>
              <a:t>Nat Rev Clin Oncol</a:t>
            </a:r>
            <a:r>
              <a:rPr lang="en-US" sz="1400" b="0" dirty="0">
                <a:solidFill>
                  <a:srgbClr val="000000"/>
                </a:solidFill>
                <a:latin typeface="Calibri" panose="020F0502020204030204" pitchFamily="34" charset="0"/>
              </a:rPr>
              <a:t>. 2019. </a:t>
            </a:r>
          </a:p>
        </p:txBody>
      </p:sp>
      <p:sp>
        <p:nvSpPr>
          <p:cNvPr id="6" name="Title 1"/>
          <p:cNvSpPr>
            <a:spLocks noGrp="1"/>
          </p:cNvSpPr>
          <p:nvPr>
            <p:ph type="ctrTitle"/>
          </p:nvPr>
        </p:nvSpPr>
        <p:spPr>
          <a:xfrm>
            <a:off x="12700" y="12700"/>
            <a:ext cx="9118600" cy="952500"/>
          </a:xfrm>
        </p:spPr>
        <p:txBody>
          <a:bodyPr anchor="ctr">
            <a:noAutofit/>
          </a:bodyPr>
          <a:lstStyle/>
          <a:p>
            <a:pPr algn="ctr"/>
            <a:r>
              <a:rPr lang="en-US" sz="3600" b="1" dirty="0">
                <a:latin typeface="Calibri" panose="020F0502020204030204" pitchFamily="34" charset="0"/>
              </a:rPr>
              <a:t>Median Time to Resolution of irAEs </a:t>
            </a:r>
            <a:endParaRPr lang="en-US" sz="3600" b="1" i="1" dirty="0">
              <a:latin typeface="Calibri" panose="020F0502020204030204" pitchFamily="34" charset="0"/>
            </a:endParaRPr>
          </a:p>
        </p:txBody>
      </p:sp>
      <p:sp>
        <p:nvSpPr>
          <p:cNvPr id="2" name="TextBox 1"/>
          <p:cNvSpPr txBox="1"/>
          <p:nvPr/>
        </p:nvSpPr>
        <p:spPr>
          <a:xfrm>
            <a:off x="5627650" y="1468274"/>
            <a:ext cx="2328792" cy="369332"/>
          </a:xfrm>
          <a:prstGeom prst="rect">
            <a:avLst/>
          </a:prstGeom>
          <a:noFill/>
        </p:spPr>
        <p:txBody>
          <a:bodyPr wrap="square" rtlCol="0">
            <a:spAutoFit/>
          </a:bodyPr>
          <a:lstStyle/>
          <a:p>
            <a:pPr algn="ctr"/>
            <a:r>
              <a:rPr lang="en-US" b="1" dirty="0"/>
              <a:t>PD-1/PD-L1 Blockade</a:t>
            </a:r>
          </a:p>
        </p:txBody>
      </p:sp>
      <p:sp>
        <p:nvSpPr>
          <p:cNvPr id="4" name="TextBox 3"/>
          <p:cNvSpPr txBox="1"/>
          <p:nvPr/>
        </p:nvSpPr>
        <p:spPr>
          <a:xfrm>
            <a:off x="1030341" y="1468274"/>
            <a:ext cx="2830298" cy="369332"/>
          </a:xfrm>
          <a:prstGeom prst="rect">
            <a:avLst/>
          </a:prstGeom>
          <a:noFill/>
        </p:spPr>
        <p:txBody>
          <a:bodyPr wrap="square" rtlCol="0">
            <a:spAutoFit/>
          </a:bodyPr>
          <a:lstStyle/>
          <a:p>
            <a:pPr algn="ctr"/>
            <a:r>
              <a:rPr lang="en-US" b="1" dirty="0"/>
              <a:t>CTLA-4 Blockade</a:t>
            </a:r>
          </a:p>
        </p:txBody>
      </p:sp>
      <p:sp>
        <p:nvSpPr>
          <p:cNvPr id="80" name="TextBox 79">
            <a:extLst>
              <a:ext uri="{FF2B5EF4-FFF2-40B4-BE49-F238E27FC236}">
                <a16:creationId xmlns:a16="http://schemas.microsoft.com/office/drawing/2014/main" id="{291557CF-AF26-43EA-8862-36DF4EE712C9}"/>
              </a:ext>
            </a:extLst>
          </p:cNvPr>
          <p:cNvSpPr txBox="1"/>
          <p:nvPr/>
        </p:nvSpPr>
        <p:spPr>
          <a:xfrm>
            <a:off x="12700" y="1732186"/>
            <a:ext cx="326391" cy="369332"/>
          </a:xfrm>
          <a:prstGeom prst="rect">
            <a:avLst/>
          </a:prstGeom>
          <a:solidFill>
            <a:schemeClr val="bg1"/>
          </a:solidFill>
        </p:spPr>
        <p:txBody>
          <a:bodyPr wrap="square" rtlCol="0">
            <a:spAutoFit/>
          </a:bodyPr>
          <a:lstStyle/>
          <a:p>
            <a:pPr algn="ctr"/>
            <a:endParaRPr lang="en-US" b="1" dirty="0"/>
          </a:p>
        </p:txBody>
      </p:sp>
      <p:sp>
        <p:nvSpPr>
          <p:cNvPr id="81" name="TextBox 80">
            <a:extLst>
              <a:ext uri="{FF2B5EF4-FFF2-40B4-BE49-F238E27FC236}">
                <a16:creationId xmlns:a16="http://schemas.microsoft.com/office/drawing/2014/main" id="{BC334C91-BF03-431B-AEE4-3A80192B2703}"/>
              </a:ext>
            </a:extLst>
          </p:cNvPr>
          <p:cNvSpPr txBox="1"/>
          <p:nvPr/>
        </p:nvSpPr>
        <p:spPr>
          <a:xfrm>
            <a:off x="4592938" y="1837606"/>
            <a:ext cx="326391" cy="369332"/>
          </a:xfrm>
          <a:prstGeom prst="rect">
            <a:avLst/>
          </a:prstGeom>
          <a:solidFill>
            <a:schemeClr val="bg1"/>
          </a:solidFill>
        </p:spPr>
        <p:txBody>
          <a:bodyPr wrap="square" rtlCol="0">
            <a:spAutoFit/>
          </a:bodyPr>
          <a:lstStyle/>
          <a:p>
            <a:pPr algn="ctr"/>
            <a:endParaRPr lang="en-US" b="1" dirty="0"/>
          </a:p>
        </p:txBody>
      </p:sp>
      <p:pic>
        <p:nvPicPr>
          <p:cNvPr id="3" name="Picture 2">
            <a:extLst>
              <a:ext uri="{FF2B5EF4-FFF2-40B4-BE49-F238E27FC236}">
                <a16:creationId xmlns:a16="http://schemas.microsoft.com/office/drawing/2014/main" id="{48FA0BB0-E12E-435D-8C8C-207260D513C5}"/>
              </a:ext>
            </a:extLst>
          </p:cNvPr>
          <p:cNvPicPr>
            <a:picLocks noChangeAspect="1"/>
          </p:cNvPicPr>
          <p:nvPr/>
        </p:nvPicPr>
        <p:blipFill>
          <a:blip r:embed="rId3"/>
          <a:stretch>
            <a:fillRect/>
          </a:stretch>
        </p:blipFill>
        <p:spPr>
          <a:xfrm>
            <a:off x="84371" y="1809290"/>
            <a:ext cx="4266147" cy="2172620"/>
          </a:xfrm>
          <a:prstGeom prst="rect">
            <a:avLst/>
          </a:prstGeom>
        </p:spPr>
      </p:pic>
      <p:pic>
        <p:nvPicPr>
          <p:cNvPr id="10" name="Picture 9">
            <a:extLst>
              <a:ext uri="{FF2B5EF4-FFF2-40B4-BE49-F238E27FC236}">
                <a16:creationId xmlns:a16="http://schemas.microsoft.com/office/drawing/2014/main" id="{36090144-A34D-4951-B715-C52320565576}"/>
              </a:ext>
            </a:extLst>
          </p:cNvPr>
          <p:cNvPicPr>
            <a:picLocks noChangeAspect="1"/>
          </p:cNvPicPr>
          <p:nvPr/>
        </p:nvPicPr>
        <p:blipFill rotWithShape="1">
          <a:blip r:embed="rId4"/>
          <a:srcRect r="11575" b="24904"/>
          <a:stretch/>
        </p:blipFill>
        <p:spPr>
          <a:xfrm>
            <a:off x="2180942" y="4198505"/>
            <a:ext cx="4799524" cy="430645"/>
          </a:xfrm>
          <a:prstGeom prst="rect">
            <a:avLst/>
          </a:prstGeom>
        </p:spPr>
      </p:pic>
      <p:pic>
        <p:nvPicPr>
          <p:cNvPr id="11" name="Picture 10">
            <a:extLst>
              <a:ext uri="{FF2B5EF4-FFF2-40B4-BE49-F238E27FC236}">
                <a16:creationId xmlns:a16="http://schemas.microsoft.com/office/drawing/2014/main" id="{CF3E624E-FE6D-48A8-B572-94D33F0A5B1C}"/>
              </a:ext>
            </a:extLst>
          </p:cNvPr>
          <p:cNvPicPr>
            <a:picLocks noChangeAspect="1"/>
          </p:cNvPicPr>
          <p:nvPr/>
        </p:nvPicPr>
        <p:blipFill>
          <a:blip r:embed="rId5"/>
          <a:stretch>
            <a:fillRect/>
          </a:stretch>
        </p:blipFill>
        <p:spPr>
          <a:xfrm>
            <a:off x="4551461" y="1811830"/>
            <a:ext cx="4266147" cy="2172620"/>
          </a:xfrm>
          <a:prstGeom prst="rect">
            <a:avLst/>
          </a:prstGeom>
        </p:spPr>
      </p:pic>
    </p:spTree>
    <p:extLst>
      <p:ext uri="{BB962C8B-B14F-4D97-AF65-F5344CB8AC3E}">
        <p14:creationId xmlns:p14="http://schemas.microsoft.com/office/powerpoint/2010/main" val="3930912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743BB3-CDDC-4D28-AAA7-8756542101C4}"/>
              </a:ext>
            </a:extLst>
          </p:cNvPr>
          <p:cNvSpPr>
            <a:spLocks noGrp="1"/>
          </p:cNvSpPr>
          <p:nvPr>
            <p:ph type="ctrTitle"/>
          </p:nvPr>
        </p:nvSpPr>
        <p:spPr>
          <a:xfrm>
            <a:off x="12700" y="12700"/>
            <a:ext cx="9118600" cy="952500"/>
          </a:xfrm>
        </p:spPr>
        <p:txBody>
          <a:bodyPr anchor="ctr">
            <a:noAutofit/>
          </a:bodyPr>
          <a:lstStyle/>
          <a:p>
            <a:r>
              <a:rPr lang="en-US" sz="3600" b="1" dirty="0">
                <a:latin typeface="Calibri" panose="020F0502020204030204" pitchFamily="34" charset="0"/>
              </a:rPr>
              <a:t>Managing irAEs</a:t>
            </a:r>
            <a:br>
              <a:rPr lang="en-US" sz="3600" b="1" dirty="0">
                <a:latin typeface="Calibri" panose="020F0502020204030204" pitchFamily="34" charset="0"/>
              </a:rPr>
            </a:br>
            <a:r>
              <a:rPr lang="en-US" sz="3200" b="1" i="1" dirty="0">
                <a:latin typeface="Calibri" panose="020F0502020204030204" pitchFamily="34" charset="0"/>
              </a:rPr>
              <a:t>2018 ASCO/NCCN Guidelines </a:t>
            </a:r>
          </a:p>
        </p:txBody>
      </p:sp>
      <p:sp>
        <p:nvSpPr>
          <p:cNvPr id="11" name="TextBox 10">
            <a:extLst>
              <a:ext uri="{FF2B5EF4-FFF2-40B4-BE49-F238E27FC236}">
                <a16:creationId xmlns:a16="http://schemas.microsoft.com/office/drawing/2014/main" id="{F6A6DE38-23C8-4376-974D-2ED3E61333EF}"/>
              </a:ext>
            </a:extLst>
          </p:cNvPr>
          <p:cNvSpPr txBox="1"/>
          <p:nvPr/>
        </p:nvSpPr>
        <p:spPr>
          <a:xfrm>
            <a:off x="254000" y="4635500"/>
            <a:ext cx="8890000" cy="508000"/>
          </a:xfrm>
          <a:prstGeom prst="rect">
            <a:avLst/>
          </a:prstGeom>
          <a:noFill/>
        </p:spPr>
        <p:txBody>
          <a:bodyPr wrap="square" rtlCol="0" anchor="ctr">
            <a:noAutofit/>
          </a:bodyPr>
          <a:lstStyle/>
          <a:p>
            <a:pPr algn="r" defTabSz="457189">
              <a:lnSpc>
                <a:spcPct val="90000"/>
              </a:lnSpc>
              <a:defRPr/>
            </a:pPr>
            <a:r>
              <a:rPr lang="en-US" sz="1400" dirty="0">
                <a:solidFill>
                  <a:srgbClr val="000000"/>
                </a:solidFill>
                <a:latin typeface="Calibri" panose="020F0502020204030204" pitchFamily="34" charset="0"/>
              </a:rPr>
              <a:t>Brahmer JR, et al. </a:t>
            </a:r>
            <a:r>
              <a:rPr lang="en-US" sz="1400" i="1" dirty="0">
                <a:solidFill>
                  <a:srgbClr val="000000"/>
                </a:solidFill>
                <a:latin typeface="Calibri" panose="020F0502020204030204" pitchFamily="34" charset="0"/>
              </a:rPr>
              <a:t>J Clin Oncol. </a:t>
            </a:r>
            <a:r>
              <a:rPr lang="en-US" sz="1400" dirty="0">
                <a:solidFill>
                  <a:srgbClr val="000000"/>
                </a:solidFill>
                <a:latin typeface="Calibri" panose="020F0502020204030204" pitchFamily="34" charset="0"/>
              </a:rPr>
              <a:t>2018; </a:t>
            </a:r>
          </a:p>
          <a:p>
            <a:pPr algn="r" defTabSz="457189">
              <a:lnSpc>
                <a:spcPct val="90000"/>
              </a:lnSpc>
              <a:defRPr/>
            </a:pPr>
            <a:r>
              <a:rPr lang="en-US" sz="1400" dirty="0">
                <a:solidFill>
                  <a:srgbClr val="000000"/>
                </a:solidFill>
                <a:latin typeface="Calibri" panose="020F0502020204030204" pitchFamily="34" charset="0"/>
              </a:rPr>
              <a:t>NCCN. Management of Immunotherapy-Related Toxicities. Version 1.2020.</a:t>
            </a:r>
          </a:p>
        </p:txBody>
      </p:sp>
      <p:pic>
        <p:nvPicPr>
          <p:cNvPr id="2" name="Picture 1">
            <a:extLst>
              <a:ext uri="{FF2B5EF4-FFF2-40B4-BE49-F238E27FC236}">
                <a16:creationId xmlns:a16="http://schemas.microsoft.com/office/drawing/2014/main" id="{29D846DA-C672-441A-B35D-7756E879C006}"/>
              </a:ext>
            </a:extLst>
          </p:cNvPr>
          <p:cNvPicPr>
            <a:picLocks noChangeAspect="1"/>
          </p:cNvPicPr>
          <p:nvPr/>
        </p:nvPicPr>
        <p:blipFill rotWithShape="1">
          <a:blip r:embed="rId3"/>
          <a:srcRect b="12367"/>
          <a:stretch/>
        </p:blipFill>
        <p:spPr>
          <a:xfrm>
            <a:off x="4980877" y="1855641"/>
            <a:ext cx="3942767" cy="2301443"/>
          </a:xfrm>
          <a:prstGeom prst="rect">
            <a:avLst/>
          </a:prstGeom>
          <a:ln>
            <a:solidFill>
              <a:schemeClr val="tx2"/>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E9B33DFE-AD4E-48F5-83F9-1229383D1CC2}"/>
              </a:ext>
            </a:extLst>
          </p:cNvPr>
          <p:cNvPicPr>
            <a:picLocks noChangeAspect="1"/>
          </p:cNvPicPr>
          <p:nvPr/>
        </p:nvPicPr>
        <p:blipFill rotWithShape="1">
          <a:blip r:embed="rId4"/>
          <a:srcRect l="5323" t="10054" r="2481" b="6049"/>
          <a:stretch/>
        </p:blipFill>
        <p:spPr>
          <a:xfrm>
            <a:off x="125653" y="1209011"/>
            <a:ext cx="5097517" cy="2301443"/>
          </a:xfrm>
          <a:prstGeom prst="rect">
            <a:avLst/>
          </a:prstGeom>
          <a:ln>
            <a:solidFill>
              <a:schemeClr val="tx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1320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6139E7-DDAB-B043-8701-3F0FB442F6F6}"/>
              </a:ext>
            </a:extLst>
          </p:cNvPr>
          <p:cNvSpPr>
            <a:spLocks noGrp="1"/>
          </p:cNvSpPr>
          <p:nvPr>
            <p:ph idx="1"/>
          </p:nvPr>
        </p:nvSpPr>
        <p:spPr>
          <a:xfrm>
            <a:off x="457200" y="1100396"/>
            <a:ext cx="8229600" cy="842405"/>
          </a:xfrm>
        </p:spPr>
        <p:txBody>
          <a:bodyPr>
            <a:normAutofit/>
          </a:bodyPr>
          <a:lstStyle/>
          <a:p>
            <a:pPr marL="0" indent="0">
              <a:lnSpc>
                <a:spcPct val="90000"/>
              </a:lnSpc>
              <a:spcBef>
                <a:spcPts val="0"/>
              </a:spcBef>
              <a:buNone/>
            </a:pPr>
            <a:r>
              <a:rPr lang="en-US" sz="2400" dirty="0"/>
              <a:t>Descriptive terminology to “quantify” the severity of an adverse event (AE)/side effect of treatment.</a:t>
            </a:r>
          </a:p>
          <a:p>
            <a:pPr marL="0" indent="0">
              <a:lnSpc>
                <a:spcPct val="90000"/>
              </a:lnSpc>
              <a:buNone/>
            </a:pPr>
            <a:endParaRPr lang="en-US" sz="2800" dirty="0"/>
          </a:p>
        </p:txBody>
      </p:sp>
      <p:sp>
        <p:nvSpPr>
          <p:cNvPr id="2" name="Title 1">
            <a:extLst>
              <a:ext uri="{FF2B5EF4-FFF2-40B4-BE49-F238E27FC236}">
                <a16:creationId xmlns:a16="http://schemas.microsoft.com/office/drawing/2014/main" id="{3B4EA426-C67C-DA42-9872-D3DBF3178215}"/>
              </a:ext>
            </a:extLst>
          </p:cNvPr>
          <p:cNvSpPr>
            <a:spLocks noGrp="1"/>
          </p:cNvSpPr>
          <p:nvPr>
            <p:ph type="ctrTitle"/>
          </p:nvPr>
        </p:nvSpPr>
        <p:spPr>
          <a:xfrm>
            <a:off x="12700" y="12700"/>
            <a:ext cx="9118600" cy="952500"/>
          </a:xfrm>
        </p:spPr>
        <p:txBody>
          <a:bodyPr anchor="ctr">
            <a:noAutofit/>
          </a:bodyPr>
          <a:lstStyle/>
          <a:p>
            <a:pPr>
              <a:lnSpc>
                <a:spcPct val="90000"/>
              </a:lnSpc>
            </a:pPr>
            <a:r>
              <a:rPr lang="en-US" sz="3600" b="1" dirty="0">
                <a:latin typeface="Calibri" panose="020F0502020204030204" pitchFamily="34" charset="0"/>
              </a:rPr>
              <a:t>Common Terminology Criteria </a:t>
            </a:r>
            <a:br>
              <a:rPr lang="en-US" sz="3600" b="1" dirty="0">
                <a:latin typeface="Calibri" panose="020F0502020204030204" pitchFamily="34" charset="0"/>
              </a:rPr>
            </a:br>
            <a:r>
              <a:rPr lang="en-US" sz="3600" b="1" dirty="0">
                <a:latin typeface="Calibri" panose="020F0502020204030204" pitchFamily="34" charset="0"/>
              </a:rPr>
              <a:t>for Adverse Events (CTCAE) v. 5.0</a:t>
            </a:r>
          </a:p>
        </p:txBody>
      </p:sp>
      <p:graphicFrame>
        <p:nvGraphicFramePr>
          <p:cNvPr id="4" name="Table 3">
            <a:extLst>
              <a:ext uri="{FF2B5EF4-FFF2-40B4-BE49-F238E27FC236}">
                <a16:creationId xmlns:a16="http://schemas.microsoft.com/office/drawing/2014/main" id="{4DF29501-953A-4D25-A192-F64CE317E1DB}"/>
              </a:ext>
            </a:extLst>
          </p:cNvPr>
          <p:cNvGraphicFramePr>
            <a:graphicFrameLocks noGrp="1"/>
          </p:cNvGraphicFramePr>
          <p:nvPr>
            <p:extLst>
              <p:ext uri="{D42A27DB-BD31-4B8C-83A1-F6EECF244321}">
                <p14:modId xmlns:p14="http://schemas.microsoft.com/office/powerpoint/2010/main" val="2537079400"/>
              </p:ext>
            </p:extLst>
          </p:nvPr>
        </p:nvGraphicFramePr>
        <p:xfrm>
          <a:off x="569276" y="1879208"/>
          <a:ext cx="8007441" cy="2889054"/>
        </p:xfrm>
        <a:graphic>
          <a:graphicData uri="http://schemas.openxmlformats.org/drawingml/2006/table">
            <a:tbl>
              <a:tblPr firstRow="1" bandRow="1">
                <a:tableStyleId>{68D230F3-CF80-4859-8CE7-A43EE81993B5}</a:tableStyleId>
              </a:tblPr>
              <a:tblGrid>
                <a:gridCol w="1609373">
                  <a:extLst>
                    <a:ext uri="{9D8B030D-6E8A-4147-A177-3AD203B41FA5}">
                      <a16:colId xmlns:a16="http://schemas.microsoft.com/office/drawing/2014/main" val="1677954920"/>
                    </a:ext>
                  </a:extLst>
                </a:gridCol>
                <a:gridCol w="1467076">
                  <a:extLst>
                    <a:ext uri="{9D8B030D-6E8A-4147-A177-3AD203B41FA5}">
                      <a16:colId xmlns:a16="http://schemas.microsoft.com/office/drawing/2014/main" val="1079600341"/>
                    </a:ext>
                  </a:extLst>
                </a:gridCol>
                <a:gridCol w="1935678">
                  <a:extLst>
                    <a:ext uri="{9D8B030D-6E8A-4147-A177-3AD203B41FA5}">
                      <a16:colId xmlns:a16="http://schemas.microsoft.com/office/drawing/2014/main" val="2212585868"/>
                    </a:ext>
                  </a:extLst>
                </a:gridCol>
                <a:gridCol w="1520041">
                  <a:extLst>
                    <a:ext uri="{9D8B030D-6E8A-4147-A177-3AD203B41FA5}">
                      <a16:colId xmlns:a16="http://schemas.microsoft.com/office/drawing/2014/main" val="3883275427"/>
                    </a:ext>
                  </a:extLst>
                </a:gridCol>
                <a:gridCol w="1475273">
                  <a:extLst>
                    <a:ext uri="{9D8B030D-6E8A-4147-A177-3AD203B41FA5}">
                      <a16:colId xmlns:a16="http://schemas.microsoft.com/office/drawing/2014/main" val="1587727304"/>
                    </a:ext>
                  </a:extLst>
                </a:gridCol>
              </a:tblGrid>
              <a:tr h="351594">
                <a:tc>
                  <a:txBody>
                    <a:bodyPr/>
                    <a:lstStyle/>
                    <a:p>
                      <a:pPr algn="ctr"/>
                      <a:r>
                        <a:rPr lang="en-US" sz="1800" dirty="0">
                          <a:solidFill>
                            <a:schemeClr val="bg1"/>
                          </a:solidFill>
                        </a:rPr>
                        <a:t>Grade 1</a:t>
                      </a:r>
                    </a:p>
                  </a:txBody>
                  <a:tcPr marL="68580" marR="68580" marT="34290" marB="34290">
                    <a:lnT w="28575" cap="flat" cmpd="sng" algn="ctr">
                      <a:solidFill>
                        <a:srgbClr val="F59616"/>
                      </a:solidFill>
                      <a:prstDash val="solid"/>
                      <a:round/>
                      <a:headEnd type="none" w="med" len="med"/>
                      <a:tailEnd type="none" w="med" len="med"/>
                    </a:lnT>
                    <a:lnB w="28575" cap="flat" cmpd="sng" algn="ctr">
                      <a:solidFill>
                        <a:srgbClr val="F59616"/>
                      </a:solidFill>
                      <a:prstDash val="solid"/>
                      <a:round/>
                      <a:headEnd type="none" w="med" len="med"/>
                      <a:tailEnd type="none" w="med" len="med"/>
                    </a:lnB>
                    <a:solidFill>
                      <a:srgbClr val="DA567D"/>
                    </a:solidFill>
                  </a:tcPr>
                </a:tc>
                <a:tc>
                  <a:txBody>
                    <a:bodyPr/>
                    <a:lstStyle/>
                    <a:p>
                      <a:pPr algn="ctr"/>
                      <a:r>
                        <a:rPr lang="en-US" sz="1800" dirty="0">
                          <a:solidFill>
                            <a:schemeClr val="bg1"/>
                          </a:solidFill>
                        </a:rPr>
                        <a:t>Grade 2</a:t>
                      </a:r>
                    </a:p>
                  </a:txBody>
                  <a:tcPr marL="68580" marR="68580" marT="34290" marB="34290">
                    <a:lnT w="28575" cap="flat" cmpd="sng" algn="ctr">
                      <a:solidFill>
                        <a:srgbClr val="F59616"/>
                      </a:solidFill>
                      <a:prstDash val="solid"/>
                      <a:round/>
                      <a:headEnd type="none" w="med" len="med"/>
                      <a:tailEnd type="none" w="med" len="med"/>
                    </a:lnT>
                    <a:lnB w="28575" cap="flat" cmpd="sng" algn="ctr">
                      <a:solidFill>
                        <a:srgbClr val="F59616"/>
                      </a:solidFill>
                      <a:prstDash val="solid"/>
                      <a:round/>
                      <a:headEnd type="none" w="med" len="med"/>
                      <a:tailEnd type="none" w="med" len="med"/>
                    </a:lnB>
                    <a:solidFill>
                      <a:srgbClr val="DA567D"/>
                    </a:solidFill>
                  </a:tcPr>
                </a:tc>
                <a:tc>
                  <a:txBody>
                    <a:bodyPr/>
                    <a:lstStyle/>
                    <a:p>
                      <a:pPr algn="ctr"/>
                      <a:r>
                        <a:rPr lang="en-US" sz="1800" dirty="0">
                          <a:solidFill>
                            <a:schemeClr val="bg1"/>
                          </a:solidFill>
                        </a:rPr>
                        <a:t>Grade 3</a:t>
                      </a:r>
                    </a:p>
                  </a:txBody>
                  <a:tcPr marL="68580" marR="68580" marT="34290" marB="34290">
                    <a:lnT w="28575" cap="flat" cmpd="sng" algn="ctr">
                      <a:solidFill>
                        <a:srgbClr val="F59616"/>
                      </a:solidFill>
                      <a:prstDash val="solid"/>
                      <a:round/>
                      <a:headEnd type="none" w="med" len="med"/>
                      <a:tailEnd type="none" w="med" len="med"/>
                    </a:lnT>
                    <a:lnB w="28575" cap="flat" cmpd="sng" algn="ctr">
                      <a:solidFill>
                        <a:srgbClr val="F59616"/>
                      </a:solidFill>
                      <a:prstDash val="solid"/>
                      <a:round/>
                      <a:headEnd type="none" w="med" len="med"/>
                      <a:tailEnd type="none" w="med" len="med"/>
                    </a:lnB>
                    <a:solidFill>
                      <a:srgbClr val="DA567D"/>
                    </a:solidFill>
                  </a:tcPr>
                </a:tc>
                <a:tc>
                  <a:txBody>
                    <a:bodyPr/>
                    <a:lstStyle/>
                    <a:p>
                      <a:pPr algn="ctr"/>
                      <a:r>
                        <a:rPr lang="en-US" sz="1800" dirty="0">
                          <a:solidFill>
                            <a:schemeClr val="bg1"/>
                          </a:solidFill>
                        </a:rPr>
                        <a:t>Grade 4</a:t>
                      </a:r>
                    </a:p>
                  </a:txBody>
                  <a:tcPr marL="68580" marR="68580" marT="34290" marB="34290">
                    <a:lnT w="28575" cap="flat" cmpd="sng" algn="ctr">
                      <a:solidFill>
                        <a:srgbClr val="F59616"/>
                      </a:solidFill>
                      <a:prstDash val="solid"/>
                      <a:round/>
                      <a:headEnd type="none" w="med" len="med"/>
                      <a:tailEnd type="none" w="med" len="med"/>
                    </a:lnT>
                    <a:lnB w="28575" cap="flat" cmpd="sng" algn="ctr">
                      <a:solidFill>
                        <a:srgbClr val="F59616"/>
                      </a:solidFill>
                      <a:prstDash val="solid"/>
                      <a:round/>
                      <a:headEnd type="none" w="med" len="med"/>
                      <a:tailEnd type="none" w="med" len="med"/>
                    </a:lnB>
                    <a:solidFill>
                      <a:srgbClr val="DA567D"/>
                    </a:solidFill>
                  </a:tcPr>
                </a:tc>
                <a:tc>
                  <a:txBody>
                    <a:bodyPr/>
                    <a:lstStyle/>
                    <a:p>
                      <a:pPr algn="ctr"/>
                      <a:r>
                        <a:rPr lang="en-US" sz="1800" dirty="0">
                          <a:solidFill>
                            <a:schemeClr val="bg1"/>
                          </a:solidFill>
                        </a:rPr>
                        <a:t>Grade 5</a:t>
                      </a:r>
                    </a:p>
                  </a:txBody>
                  <a:tcPr marL="68580" marR="68580" marT="34290" marB="34290">
                    <a:lnT w="28575" cap="flat" cmpd="sng" algn="ctr">
                      <a:solidFill>
                        <a:srgbClr val="F59616"/>
                      </a:solidFill>
                      <a:prstDash val="solid"/>
                      <a:round/>
                      <a:headEnd type="none" w="med" len="med"/>
                      <a:tailEnd type="none" w="med" len="med"/>
                    </a:lnT>
                    <a:lnB w="28575" cap="flat" cmpd="sng" algn="ctr">
                      <a:solidFill>
                        <a:srgbClr val="F59616"/>
                      </a:solidFill>
                      <a:prstDash val="solid"/>
                      <a:round/>
                      <a:headEnd type="none" w="med" len="med"/>
                      <a:tailEnd type="none" w="med" len="med"/>
                    </a:lnB>
                    <a:solidFill>
                      <a:srgbClr val="DA567D"/>
                    </a:solidFill>
                  </a:tcPr>
                </a:tc>
                <a:extLst>
                  <a:ext uri="{0D108BD9-81ED-4DB2-BD59-A6C34878D82A}">
                    <a16:rowId xmlns:a16="http://schemas.microsoft.com/office/drawing/2014/main" val="802216089"/>
                  </a:ext>
                </a:extLst>
              </a:tr>
              <a:tr h="2537460">
                <a:tc>
                  <a:txBody>
                    <a:bodyPr/>
                    <a:lstStyle/>
                    <a:p>
                      <a:r>
                        <a:rPr lang="en-US" sz="1600" dirty="0"/>
                        <a:t>Mild; asymptomatic or mild symptoms; clinical or diagnostic observations only; intervention not indicate</a:t>
                      </a:r>
                    </a:p>
                  </a:txBody>
                  <a:tcPr marL="68580" marR="68580" marT="34290" marB="34290">
                    <a:lnT w="28575" cap="flat" cmpd="sng" algn="ctr">
                      <a:solidFill>
                        <a:srgbClr val="F59616"/>
                      </a:solidFill>
                      <a:prstDash val="solid"/>
                      <a:round/>
                      <a:headEnd type="none" w="med" len="med"/>
                      <a:tailEnd type="none" w="med" len="med"/>
                    </a:lnT>
                    <a:lnB w="28575" cap="flat" cmpd="sng" algn="ctr">
                      <a:solidFill>
                        <a:srgbClr val="F5961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Moderate; minimal, local or noninvasive intervention indicated; limiting age-appropriate instrumental ADL</a:t>
                      </a:r>
                    </a:p>
                    <a:p>
                      <a:endParaRPr lang="en-US" sz="1800" dirty="0"/>
                    </a:p>
                  </a:txBody>
                  <a:tcPr marL="68580" marR="68580" marT="34290" marB="34290">
                    <a:lnT w="28575" cap="flat" cmpd="sng" algn="ctr">
                      <a:solidFill>
                        <a:srgbClr val="F59616"/>
                      </a:solidFill>
                      <a:prstDash val="solid"/>
                      <a:round/>
                      <a:headEnd type="none" w="med" len="med"/>
                      <a:tailEnd type="none" w="med" len="med"/>
                    </a:lnT>
                    <a:lnB w="28575" cap="flat" cmpd="sng" algn="ctr">
                      <a:solidFill>
                        <a:srgbClr val="F5961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Severe or medically significant but not immediately life-threatening; hospitalization or prolongation of hospitalization indicated; disabling; limiting self care ADL</a:t>
                      </a:r>
                    </a:p>
                    <a:p>
                      <a:endParaRPr lang="en-US" sz="1800" dirty="0"/>
                    </a:p>
                  </a:txBody>
                  <a:tcPr marL="68580" marR="68580" marT="34290" marB="34290">
                    <a:lnT w="28575" cap="flat" cmpd="sng" algn="ctr">
                      <a:solidFill>
                        <a:srgbClr val="F59616"/>
                      </a:solidFill>
                      <a:prstDash val="solid"/>
                      <a:round/>
                      <a:headEnd type="none" w="med" len="med"/>
                      <a:tailEnd type="none" w="med" len="med"/>
                    </a:lnT>
                    <a:lnB w="28575" cap="flat" cmpd="sng" algn="ctr">
                      <a:solidFill>
                        <a:srgbClr val="F5961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Life-threatening consequences; urgent intervention indicated</a:t>
                      </a:r>
                    </a:p>
                    <a:p>
                      <a:endParaRPr lang="en-US" sz="1800" dirty="0"/>
                    </a:p>
                  </a:txBody>
                  <a:tcPr marL="68580" marR="68580" marT="34290" marB="34290">
                    <a:lnT w="28575" cap="flat" cmpd="sng" algn="ctr">
                      <a:solidFill>
                        <a:srgbClr val="F59616"/>
                      </a:solidFill>
                      <a:prstDash val="solid"/>
                      <a:round/>
                      <a:headEnd type="none" w="med" len="med"/>
                      <a:tailEnd type="none" w="med" len="med"/>
                    </a:lnT>
                    <a:lnB w="28575" cap="flat" cmpd="sng" algn="ctr">
                      <a:solidFill>
                        <a:srgbClr val="F59616"/>
                      </a:solidFill>
                      <a:prstDash val="solid"/>
                      <a:round/>
                      <a:headEnd type="none" w="med" len="med"/>
                      <a:tailEnd type="none" w="med" len="med"/>
                    </a:lnB>
                  </a:tcPr>
                </a:tc>
                <a:tc>
                  <a:txBody>
                    <a:bodyPr/>
                    <a:lstStyle/>
                    <a:p>
                      <a:r>
                        <a:rPr lang="en-US" sz="1600" dirty="0"/>
                        <a:t>Death related to AE</a:t>
                      </a:r>
                    </a:p>
                  </a:txBody>
                  <a:tcPr marL="68580" marR="68580" marT="34290" marB="34290">
                    <a:lnT w="28575" cap="flat" cmpd="sng" algn="ctr">
                      <a:solidFill>
                        <a:srgbClr val="F59616"/>
                      </a:solidFill>
                      <a:prstDash val="solid"/>
                      <a:round/>
                      <a:headEnd type="none" w="med" len="med"/>
                      <a:tailEnd type="none" w="med" len="med"/>
                    </a:lnT>
                    <a:lnB w="28575" cap="flat" cmpd="sng" algn="ctr">
                      <a:solidFill>
                        <a:srgbClr val="F59616"/>
                      </a:solidFill>
                      <a:prstDash val="solid"/>
                      <a:round/>
                      <a:headEnd type="none" w="med" len="med"/>
                      <a:tailEnd type="none" w="med" len="med"/>
                    </a:lnB>
                  </a:tcPr>
                </a:tc>
                <a:extLst>
                  <a:ext uri="{0D108BD9-81ED-4DB2-BD59-A6C34878D82A}">
                    <a16:rowId xmlns:a16="http://schemas.microsoft.com/office/drawing/2014/main" val="77905320"/>
                  </a:ext>
                </a:extLst>
              </a:tr>
            </a:tbl>
          </a:graphicData>
        </a:graphic>
      </p:graphicFrame>
      <p:sp>
        <p:nvSpPr>
          <p:cNvPr id="5" name="Rectangle 4">
            <a:extLst>
              <a:ext uri="{FF2B5EF4-FFF2-40B4-BE49-F238E27FC236}">
                <a16:creationId xmlns:a16="http://schemas.microsoft.com/office/drawing/2014/main" id="{0E411C6F-7444-4893-B9B2-1531C587DE2D}"/>
              </a:ext>
            </a:extLst>
          </p:cNvPr>
          <p:cNvSpPr/>
          <p:nvPr/>
        </p:nvSpPr>
        <p:spPr>
          <a:xfrm>
            <a:off x="254000" y="4889500"/>
            <a:ext cx="8890000" cy="254000"/>
          </a:xfrm>
          <a:prstGeom prst="rect">
            <a:avLst/>
          </a:prstGeom>
        </p:spPr>
        <p:txBody>
          <a:bodyPr wrap="square">
            <a:noAutofit/>
          </a:bodyPr>
          <a:lstStyle/>
          <a:p>
            <a:pPr algn="r">
              <a:lnSpc>
                <a:spcPct val="90000"/>
              </a:lnSpc>
            </a:pPr>
            <a:r>
              <a:rPr lang="en-US" sz="1400" dirty="0">
                <a:solidFill>
                  <a:srgbClr val="000000"/>
                </a:solidFill>
                <a:latin typeface="Calibri" panose="020F0502020204030204" pitchFamily="34" charset="0"/>
              </a:rPr>
              <a:t>https://ctep.cancer.gov/protocoldevelopment/electronic_applications/docs/CTCAE_v5_Quick_Reference_8.5x11.pdf.</a:t>
            </a:r>
          </a:p>
        </p:txBody>
      </p:sp>
    </p:spTree>
    <p:extLst>
      <p:ext uri="{BB962C8B-B14F-4D97-AF65-F5344CB8AC3E}">
        <p14:creationId xmlns:p14="http://schemas.microsoft.com/office/powerpoint/2010/main" val="3078060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87A4C-CA04-425B-A103-39AADFEA6898}"/>
              </a:ext>
            </a:extLst>
          </p:cNvPr>
          <p:cNvSpPr>
            <a:spLocks noGrp="1"/>
          </p:cNvSpPr>
          <p:nvPr>
            <p:ph type="title"/>
          </p:nvPr>
        </p:nvSpPr>
        <p:spPr>
          <a:xfrm>
            <a:off x="12700" y="12700"/>
            <a:ext cx="9118600" cy="952500"/>
          </a:xfrm>
        </p:spPr>
        <p:txBody>
          <a:bodyPr anchor="ctr">
            <a:normAutofit/>
          </a:bodyPr>
          <a:lstStyle/>
          <a:p>
            <a:r>
              <a:rPr lang="en-US" sz="3600" b="1" dirty="0">
                <a:latin typeface="Calibri" panose="020F0502020204030204" pitchFamily="34" charset="0"/>
              </a:rPr>
              <a:t>Case Study</a:t>
            </a:r>
          </a:p>
        </p:txBody>
      </p:sp>
      <p:sp>
        <p:nvSpPr>
          <p:cNvPr id="3" name="Content Placeholder 2">
            <a:extLst>
              <a:ext uri="{FF2B5EF4-FFF2-40B4-BE49-F238E27FC236}">
                <a16:creationId xmlns:a16="http://schemas.microsoft.com/office/drawing/2014/main" id="{8558234B-88FA-44F7-9374-CE37682158AE}"/>
              </a:ext>
            </a:extLst>
          </p:cNvPr>
          <p:cNvSpPr>
            <a:spLocks noGrp="1"/>
          </p:cNvSpPr>
          <p:nvPr>
            <p:ph idx="1"/>
          </p:nvPr>
        </p:nvSpPr>
        <p:spPr>
          <a:xfrm>
            <a:off x="1382233" y="1173570"/>
            <a:ext cx="7533166" cy="3728038"/>
          </a:xfrm>
        </p:spPr>
        <p:txBody>
          <a:bodyPr>
            <a:normAutofit fontScale="62500" lnSpcReduction="20000"/>
          </a:bodyPr>
          <a:lstStyle/>
          <a:p>
            <a:pPr marL="0" indent="0">
              <a:lnSpc>
                <a:spcPct val="110000"/>
              </a:lnSpc>
              <a:spcBef>
                <a:spcPts val="0"/>
              </a:spcBef>
              <a:spcAft>
                <a:spcPts val="600"/>
              </a:spcAft>
              <a:buClr>
                <a:srgbClr val="F4700E"/>
              </a:buClr>
              <a:buNone/>
            </a:pPr>
            <a:r>
              <a:rPr lang="en-US" dirty="0"/>
              <a:t>JT is a 70-year-old male never smoker. He is a South African native who works as an endocrinologist in a private practice. He is an avid marathon runner.</a:t>
            </a:r>
          </a:p>
          <a:p>
            <a:pPr marL="0" indent="0">
              <a:lnSpc>
                <a:spcPct val="110000"/>
              </a:lnSpc>
              <a:spcBef>
                <a:spcPts val="600"/>
              </a:spcBef>
              <a:spcAft>
                <a:spcPts val="600"/>
              </a:spcAft>
              <a:buClr>
                <a:srgbClr val="F4700E"/>
              </a:buClr>
              <a:buNone/>
            </a:pPr>
            <a:r>
              <a:rPr lang="en-US" dirty="0"/>
              <a:t>In 2012, JT developed a SOB. CTs of the chest, abdomen, and pelvis were performed and showed a LUL nodule. A PET scan confirmed LUL with no other sites of disease. </a:t>
            </a:r>
          </a:p>
          <a:p>
            <a:pPr marL="0" indent="0">
              <a:lnSpc>
                <a:spcPct val="110000"/>
              </a:lnSpc>
              <a:spcBef>
                <a:spcPts val="600"/>
              </a:spcBef>
              <a:spcAft>
                <a:spcPts val="600"/>
              </a:spcAft>
              <a:buClr>
                <a:srgbClr val="F4700E"/>
              </a:buClr>
              <a:buNone/>
            </a:pPr>
            <a:r>
              <a:rPr lang="en-US" dirty="0"/>
              <a:t>He underwent a VATS resection of LUL. </a:t>
            </a:r>
          </a:p>
          <a:p>
            <a:pPr marL="457200" indent="-274320">
              <a:lnSpc>
                <a:spcPct val="110000"/>
              </a:lnSpc>
              <a:spcBef>
                <a:spcPts val="0"/>
              </a:spcBef>
              <a:spcAft>
                <a:spcPts val="600"/>
              </a:spcAft>
              <a:buClr>
                <a:srgbClr val="F4700E"/>
              </a:buClr>
            </a:pPr>
            <a:r>
              <a:rPr lang="en-US" sz="2900" dirty="0"/>
              <a:t>Pathology: squamous cell carcinoma, approximately 3 cm, all nodes (-)</a:t>
            </a:r>
          </a:p>
          <a:p>
            <a:pPr marL="457200" indent="-274320">
              <a:lnSpc>
                <a:spcPct val="110000"/>
              </a:lnSpc>
              <a:spcBef>
                <a:spcPts val="0"/>
              </a:spcBef>
              <a:spcAft>
                <a:spcPts val="600"/>
              </a:spcAft>
              <a:buClr>
                <a:srgbClr val="F4700E"/>
              </a:buClr>
            </a:pPr>
            <a:r>
              <a:rPr lang="en-US" sz="2900" dirty="0"/>
              <a:t>Molecular: p53 (+), EGFR, ALK, BRAF (-)</a:t>
            </a:r>
          </a:p>
          <a:p>
            <a:pPr marL="0" indent="0">
              <a:lnSpc>
                <a:spcPct val="110000"/>
              </a:lnSpc>
              <a:spcBef>
                <a:spcPts val="1800"/>
              </a:spcBef>
              <a:spcAft>
                <a:spcPts val="600"/>
              </a:spcAft>
              <a:buClr>
                <a:srgbClr val="F4700E"/>
              </a:buClr>
              <a:buNone/>
            </a:pPr>
            <a:r>
              <a:rPr lang="en-US" dirty="0"/>
              <a:t>JT is followed yearly with scans</a:t>
            </a:r>
          </a:p>
          <a:p>
            <a:pPr>
              <a:lnSpc>
                <a:spcPct val="110000"/>
              </a:lnSpc>
              <a:spcBef>
                <a:spcPts val="0"/>
              </a:spcBef>
              <a:spcAft>
                <a:spcPts val="600"/>
              </a:spcAft>
              <a:buClr>
                <a:srgbClr val="F4700E"/>
              </a:buClr>
              <a:buFont typeface="Arial" panose="020B0604020202020204" pitchFamily="34" charset="0"/>
              <a:buChar char="•"/>
            </a:pPr>
            <a:endParaRPr lang="en-US" dirty="0"/>
          </a:p>
          <a:p>
            <a:pPr>
              <a:lnSpc>
                <a:spcPct val="110000"/>
              </a:lnSpc>
              <a:spcBef>
                <a:spcPts val="0"/>
              </a:spcBef>
              <a:spcAft>
                <a:spcPts val="600"/>
              </a:spcAft>
              <a:buClr>
                <a:srgbClr val="F4700E"/>
              </a:buClr>
              <a:buFont typeface="Arial" panose="020B0604020202020204" pitchFamily="34" charset="0"/>
              <a:buChar char="•"/>
            </a:pPr>
            <a:endParaRPr lang="en-US" dirty="0"/>
          </a:p>
          <a:p>
            <a:pPr>
              <a:lnSpc>
                <a:spcPct val="110000"/>
              </a:lnSpc>
              <a:spcBef>
                <a:spcPts val="0"/>
              </a:spcBef>
              <a:spcAft>
                <a:spcPts val="600"/>
              </a:spcAft>
              <a:buClr>
                <a:srgbClr val="F4700E"/>
              </a:buClr>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C0422E84-9BC3-4221-BFD6-CC4DC6BD4AB6}"/>
              </a:ext>
            </a:extLst>
          </p:cNvPr>
          <p:cNvPicPr>
            <a:picLocks noChangeAspect="1"/>
          </p:cNvPicPr>
          <p:nvPr/>
        </p:nvPicPr>
        <p:blipFill>
          <a:blip r:embed="rId2">
            <a:duotone>
              <a:schemeClr val="accent2">
                <a:shade val="45000"/>
                <a:satMod val="135000"/>
              </a:schemeClr>
              <a:prstClr val="white"/>
            </a:duotone>
          </a:blip>
          <a:stretch>
            <a:fillRect/>
          </a:stretch>
        </p:blipFill>
        <p:spPr>
          <a:xfrm>
            <a:off x="413494" y="1248000"/>
            <a:ext cx="677871" cy="705299"/>
          </a:xfrm>
          <a:prstGeom prst="rect">
            <a:avLst/>
          </a:prstGeom>
          <a:effectLst>
            <a:outerShdw blurRad="76200" dir="13500000" sy="23000" kx="1200000" algn="br" rotWithShape="0">
              <a:prstClr val="black">
                <a:alpha val="20000"/>
              </a:prstClr>
            </a:outerShdw>
          </a:effectLst>
        </p:spPr>
      </p:pic>
      <p:pic>
        <p:nvPicPr>
          <p:cNvPr id="5" name="Picture 4">
            <a:extLst>
              <a:ext uri="{FF2B5EF4-FFF2-40B4-BE49-F238E27FC236}">
                <a16:creationId xmlns:a16="http://schemas.microsoft.com/office/drawing/2014/main" id="{FDD92091-8D08-4CCA-BEF3-ABA1E8128ACE}"/>
              </a:ext>
            </a:extLst>
          </p:cNvPr>
          <p:cNvPicPr>
            <a:picLocks noChangeAspect="1"/>
          </p:cNvPicPr>
          <p:nvPr/>
        </p:nvPicPr>
        <p:blipFill>
          <a:blip r:embed="rId3">
            <a:duotone>
              <a:schemeClr val="accent2">
                <a:shade val="45000"/>
                <a:satMod val="135000"/>
              </a:schemeClr>
              <a:prstClr val="white"/>
            </a:duotone>
          </a:blip>
          <a:stretch>
            <a:fillRect/>
          </a:stretch>
        </p:blipFill>
        <p:spPr>
          <a:xfrm>
            <a:off x="413494" y="2168840"/>
            <a:ext cx="677871" cy="835430"/>
          </a:xfrm>
          <a:prstGeom prst="rect">
            <a:avLst/>
          </a:prstGeom>
          <a:effectLst>
            <a:outerShdw blurRad="76200" dir="13500000" sy="23000" kx="1200000" algn="br" rotWithShape="0">
              <a:prstClr val="black">
                <a:alpha val="20000"/>
              </a:prstClr>
            </a:outerShdw>
          </a:effectLst>
        </p:spPr>
      </p:pic>
      <p:pic>
        <p:nvPicPr>
          <p:cNvPr id="6" name="Picture 5">
            <a:extLst>
              <a:ext uri="{FF2B5EF4-FFF2-40B4-BE49-F238E27FC236}">
                <a16:creationId xmlns:a16="http://schemas.microsoft.com/office/drawing/2014/main" id="{58385E8C-4E3C-4EA1-8761-1D9D95FB2F7D}"/>
              </a:ext>
            </a:extLst>
          </p:cNvPr>
          <p:cNvPicPr>
            <a:picLocks noChangeAspect="1"/>
          </p:cNvPicPr>
          <p:nvPr/>
        </p:nvPicPr>
        <p:blipFill>
          <a:blip r:embed="rId4">
            <a:duotone>
              <a:schemeClr val="accent2">
                <a:shade val="45000"/>
                <a:satMod val="135000"/>
              </a:schemeClr>
              <a:prstClr val="white"/>
            </a:duotone>
          </a:blip>
          <a:stretch>
            <a:fillRect/>
          </a:stretch>
        </p:blipFill>
        <p:spPr>
          <a:xfrm>
            <a:off x="413495" y="4160031"/>
            <a:ext cx="681658" cy="705300"/>
          </a:xfrm>
          <a:prstGeom prst="rect">
            <a:avLst/>
          </a:prstGeom>
          <a:effectLst>
            <a:outerShdw blurRad="76200" dir="13500000" sy="23000" kx="1200000" algn="br" rotWithShape="0">
              <a:prstClr val="black">
                <a:alpha val="20000"/>
              </a:prstClr>
            </a:outerShdw>
          </a:effectLst>
        </p:spPr>
      </p:pic>
      <p:pic>
        <p:nvPicPr>
          <p:cNvPr id="7" name="Picture 6">
            <a:extLst>
              <a:ext uri="{FF2B5EF4-FFF2-40B4-BE49-F238E27FC236}">
                <a16:creationId xmlns:a16="http://schemas.microsoft.com/office/drawing/2014/main" id="{555903C4-0AE0-4721-81C7-2F6ECAA2533C}"/>
              </a:ext>
            </a:extLst>
          </p:cNvPr>
          <p:cNvPicPr>
            <a:picLocks noChangeAspect="1"/>
          </p:cNvPicPr>
          <p:nvPr/>
        </p:nvPicPr>
        <p:blipFill>
          <a:blip r:embed="rId5">
            <a:duotone>
              <a:schemeClr val="accent2">
                <a:shade val="45000"/>
                <a:satMod val="135000"/>
              </a:schemeClr>
              <a:prstClr val="white"/>
            </a:duotone>
          </a:blip>
          <a:stretch>
            <a:fillRect/>
          </a:stretch>
        </p:blipFill>
        <p:spPr>
          <a:xfrm>
            <a:off x="413494" y="3190831"/>
            <a:ext cx="655095" cy="835430"/>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94359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9A86-9333-4EFD-9918-A38AE3A7E1B8}"/>
              </a:ext>
            </a:extLst>
          </p:cNvPr>
          <p:cNvSpPr>
            <a:spLocks noGrp="1"/>
          </p:cNvSpPr>
          <p:nvPr>
            <p:ph type="title"/>
          </p:nvPr>
        </p:nvSpPr>
        <p:spPr>
          <a:xfrm>
            <a:off x="12700" y="12700"/>
            <a:ext cx="9118600" cy="952500"/>
          </a:xfrm>
        </p:spPr>
        <p:txBody>
          <a:bodyPr anchor="ctr">
            <a:normAutofit/>
          </a:bodyPr>
          <a:lstStyle/>
          <a:p>
            <a:r>
              <a:rPr lang="en-US" sz="3600" b="1" dirty="0">
                <a:latin typeface="Calibri" panose="020F0502020204030204" pitchFamily="34" charset="0"/>
              </a:rPr>
              <a:t>Case Study</a:t>
            </a:r>
          </a:p>
        </p:txBody>
      </p:sp>
      <p:sp>
        <p:nvSpPr>
          <p:cNvPr id="3" name="Content Placeholder 2">
            <a:extLst>
              <a:ext uri="{FF2B5EF4-FFF2-40B4-BE49-F238E27FC236}">
                <a16:creationId xmlns:a16="http://schemas.microsoft.com/office/drawing/2014/main" id="{2687852A-52B0-4929-AC05-FA15DBB419D6}"/>
              </a:ext>
            </a:extLst>
          </p:cNvPr>
          <p:cNvSpPr>
            <a:spLocks noGrp="1"/>
          </p:cNvSpPr>
          <p:nvPr>
            <p:ph idx="1"/>
          </p:nvPr>
        </p:nvSpPr>
        <p:spPr>
          <a:xfrm>
            <a:off x="1371600" y="1143000"/>
            <a:ext cx="7543800" cy="3683000"/>
          </a:xfrm>
        </p:spPr>
        <p:txBody>
          <a:bodyPr>
            <a:normAutofit/>
          </a:bodyPr>
          <a:lstStyle/>
          <a:p>
            <a:pPr marL="0" indent="0">
              <a:buNone/>
            </a:pPr>
            <a:r>
              <a:rPr lang="en-US" sz="2400" dirty="0"/>
              <a:t>In 2015, a </a:t>
            </a:r>
            <a:r>
              <a:rPr lang="en-US" sz="2400" dirty="0">
                <a:solidFill>
                  <a:srgbClr val="000000"/>
                </a:solidFill>
                <a:latin typeface="Calibri" panose="020F0502020204030204" pitchFamily="34" charset="0"/>
              </a:rPr>
              <a:t>routine</a:t>
            </a:r>
            <a:r>
              <a:rPr lang="en-US" sz="2400" dirty="0"/>
              <a:t> CT showed a right renal mass. An MRI of the abdomen confirmed a suspicious lesion. JT underwent a left total nephrectomy.</a:t>
            </a:r>
          </a:p>
          <a:p>
            <a:pPr marL="457200" indent="-274320">
              <a:buClr>
                <a:srgbClr val="F4700E"/>
              </a:buClr>
            </a:pPr>
            <a:r>
              <a:rPr lang="en-US" sz="2000" dirty="0"/>
              <a:t>Pathology: metastatic squamous cell carcinoma</a:t>
            </a:r>
          </a:p>
          <a:p>
            <a:pPr marL="0" indent="0">
              <a:buNone/>
            </a:pPr>
            <a:endParaRPr lang="en-US" sz="2400" dirty="0"/>
          </a:p>
        </p:txBody>
      </p:sp>
      <p:pic>
        <p:nvPicPr>
          <p:cNvPr id="6" name="Picture 5">
            <a:extLst>
              <a:ext uri="{FF2B5EF4-FFF2-40B4-BE49-F238E27FC236}">
                <a16:creationId xmlns:a16="http://schemas.microsoft.com/office/drawing/2014/main" id="{B6039D0A-FBF0-4C7F-B20C-1E7A92719956}"/>
              </a:ext>
            </a:extLst>
          </p:cNvPr>
          <p:cNvPicPr>
            <a:picLocks noChangeAspect="1"/>
          </p:cNvPicPr>
          <p:nvPr/>
        </p:nvPicPr>
        <p:blipFill>
          <a:blip r:embed="rId2">
            <a:duotone>
              <a:schemeClr val="accent2">
                <a:shade val="45000"/>
                <a:satMod val="135000"/>
              </a:schemeClr>
              <a:prstClr val="white"/>
            </a:duotone>
          </a:blip>
          <a:stretch>
            <a:fillRect/>
          </a:stretch>
        </p:blipFill>
        <p:spPr>
          <a:xfrm>
            <a:off x="419791" y="1265362"/>
            <a:ext cx="786602" cy="1003226"/>
          </a:xfrm>
          <a:prstGeom prst="rect">
            <a:avLst/>
          </a:prstGeom>
          <a:effectLst>
            <a:outerShdw blurRad="76200" dir="13500000" sy="23000" kx="1200000" algn="br" rotWithShape="0">
              <a:prstClr val="black">
                <a:alpha val="20000"/>
              </a:prst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153" y="2766446"/>
            <a:ext cx="2922987" cy="2274303"/>
          </a:xfrm>
          <a:prstGeom prst="rect">
            <a:avLst/>
          </a:prstGeom>
        </p:spPr>
      </p:pic>
      <p:sp>
        <p:nvSpPr>
          <p:cNvPr id="7" name="Footer Placeholder 6"/>
          <p:cNvSpPr>
            <a:spLocks noGrp="1"/>
          </p:cNvSpPr>
          <p:nvPr>
            <p:ph type="ftr" sz="quarter" idx="11"/>
          </p:nvPr>
        </p:nvSpPr>
        <p:spPr>
          <a:xfrm>
            <a:off x="5625420" y="4876991"/>
            <a:ext cx="3516823" cy="273844"/>
          </a:xfrm>
        </p:spPr>
        <p:txBody>
          <a:bodyPr/>
          <a:lstStyle/>
          <a:p>
            <a:r>
              <a:rPr lang="en-US" sz="1400" dirty="0">
                <a:solidFill>
                  <a:schemeClr val="tx1"/>
                </a:solidFill>
              </a:rPr>
              <a:t>Picture courtesy of Victoria Sherry, DNP, CRNP</a:t>
            </a:r>
          </a:p>
        </p:txBody>
      </p:sp>
    </p:spTree>
    <p:extLst>
      <p:ext uri="{BB962C8B-B14F-4D97-AF65-F5344CB8AC3E}">
        <p14:creationId xmlns:p14="http://schemas.microsoft.com/office/powerpoint/2010/main" val="36026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AD1FE-DD86-40AB-A012-65AF904D8252}"/>
              </a:ext>
            </a:extLst>
          </p:cNvPr>
          <p:cNvSpPr>
            <a:spLocks noGrp="1"/>
          </p:cNvSpPr>
          <p:nvPr>
            <p:ph type="title"/>
          </p:nvPr>
        </p:nvSpPr>
        <p:spPr>
          <a:xfrm>
            <a:off x="12700" y="12700"/>
            <a:ext cx="9118600" cy="952500"/>
          </a:xfrm>
        </p:spPr>
        <p:txBody>
          <a:bodyPr anchor="ctr">
            <a:normAutofit/>
          </a:bodyPr>
          <a:lstStyle/>
          <a:p>
            <a:r>
              <a:rPr lang="en-US" sz="3600" b="1" dirty="0">
                <a:latin typeface="Calibri" panose="020F0502020204030204" pitchFamily="34" charset="0"/>
              </a:rPr>
              <a:t>Case Study</a:t>
            </a:r>
          </a:p>
        </p:txBody>
      </p:sp>
      <p:sp>
        <p:nvSpPr>
          <p:cNvPr id="3" name="Content Placeholder 2">
            <a:extLst>
              <a:ext uri="{FF2B5EF4-FFF2-40B4-BE49-F238E27FC236}">
                <a16:creationId xmlns:a16="http://schemas.microsoft.com/office/drawing/2014/main" id="{1376977F-38F7-4324-8673-9DB9008CA1C0}"/>
              </a:ext>
            </a:extLst>
          </p:cNvPr>
          <p:cNvSpPr>
            <a:spLocks noGrp="1"/>
          </p:cNvSpPr>
          <p:nvPr>
            <p:ph idx="1"/>
          </p:nvPr>
        </p:nvSpPr>
        <p:spPr>
          <a:xfrm>
            <a:off x="1371600" y="1329338"/>
            <a:ext cx="7543800" cy="3496662"/>
          </a:xfrm>
        </p:spPr>
        <p:txBody>
          <a:bodyPr>
            <a:normAutofit fontScale="92500" lnSpcReduction="20000"/>
          </a:bodyPr>
          <a:lstStyle/>
          <a:p>
            <a:pPr marL="0" indent="0">
              <a:lnSpc>
                <a:spcPct val="90000"/>
              </a:lnSpc>
              <a:spcBef>
                <a:spcPts val="0"/>
              </a:spcBef>
              <a:spcAft>
                <a:spcPts val="600"/>
              </a:spcAft>
              <a:buNone/>
            </a:pPr>
            <a:r>
              <a:rPr lang="en-US" sz="2400" dirty="0"/>
              <a:t>In September 2015, JT enrolled in a phase II study of pembrolizumab after curative intent treatment for </a:t>
            </a:r>
            <a:r>
              <a:rPr lang="en-US" sz="2400" dirty="0" err="1">
                <a:solidFill>
                  <a:srgbClr val="000000"/>
                </a:solidFill>
                <a:latin typeface="Calibri" panose="020F0502020204030204" pitchFamily="34" charset="0"/>
              </a:rPr>
              <a:t>oligometastatic</a:t>
            </a:r>
            <a:r>
              <a:rPr lang="en-US" sz="2400" dirty="0"/>
              <a:t> non–small-cell lung cancer (NSCLC). </a:t>
            </a:r>
          </a:p>
          <a:p>
            <a:pPr marL="0" indent="0">
              <a:lnSpc>
                <a:spcPct val="90000"/>
              </a:lnSpc>
              <a:spcBef>
                <a:spcPts val="0"/>
              </a:spcBef>
              <a:spcAft>
                <a:spcPts val="600"/>
              </a:spcAft>
              <a:buNone/>
            </a:pPr>
            <a:endParaRPr lang="en-US" sz="1500" dirty="0"/>
          </a:p>
          <a:p>
            <a:pPr marL="0" indent="0">
              <a:lnSpc>
                <a:spcPct val="90000"/>
              </a:lnSpc>
              <a:spcBef>
                <a:spcPts val="0"/>
              </a:spcBef>
              <a:spcAft>
                <a:spcPts val="600"/>
              </a:spcAft>
              <a:buNone/>
            </a:pPr>
            <a:r>
              <a:rPr lang="en-US" sz="2400" dirty="0"/>
              <a:t>When seen in clinic for cycle 5 of pembrolizumab, he notes bilateral hand “stiffness” that is worse in the morning but not affecting activities of daily living.</a:t>
            </a:r>
          </a:p>
          <a:p>
            <a:pPr marL="0" indent="0">
              <a:lnSpc>
                <a:spcPct val="90000"/>
              </a:lnSpc>
              <a:spcBef>
                <a:spcPts val="1800"/>
              </a:spcBef>
              <a:spcAft>
                <a:spcPts val="600"/>
              </a:spcAft>
              <a:buNone/>
            </a:pPr>
            <a:r>
              <a:rPr lang="en-US" sz="2400" dirty="0"/>
              <a:t>Differential diagnoses?</a:t>
            </a:r>
          </a:p>
          <a:p>
            <a:pPr marL="457200" indent="-274320">
              <a:lnSpc>
                <a:spcPct val="90000"/>
              </a:lnSpc>
              <a:spcBef>
                <a:spcPts val="0"/>
              </a:spcBef>
              <a:spcAft>
                <a:spcPts val="600"/>
              </a:spcAft>
              <a:buClr>
                <a:srgbClr val="F4700E"/>
              </a:buClr>
            </a:pPr>
            <a:r>
              <a:rPr lang="en-US" sz="2400" dirty="0"/>
              <a:t>Metastases</a:t>
            </a:r>
          </a:p>
          <a:p>
            <a:pPr marL="457200" indent="-274320">
              <a:lnSpc>
                <a:spcPct val="90000"/>
              </a:lnSpc>
              <a:spcBef>
                <a:spcPts val="0"/>
              </a:spcBef>
              <a:spcAft>
                <a:spcPts val="600"/>
              </a:spcAft>
              <a:buClr>
                <a:srgbClr val="F4700E"/>
              </a:buClr>
            </a:pPr>
            <a:r>
              <a:rPr lang="en-US" sz="2400" dirty="0"/>
              <a:t>Joint erosion</a:t>
            </a:r>
          </a:p>
          <a:p>
            <a:pPr marL="457200" indent="-274320">
              <a:lnSpc>
                <a:spcPct val="90000"/>
              </a:lnSpc>
              <a:spcBef>
                <a:spcPts val="0"/>
              </a:spcBef>
              <a:spcAft>
                <a:spcPts val="600"/>
              </a:spcAft>
              <a:buClr>
                <a:srgbClr val="F4700E"/>
              </a:buClr>
            </a:pPr>
            <a:r>
              <a:rPr lang="en-US" sz="2400" dirty="0"/>
              <a:t>Arthritis</a:t>
            </a:r>
          </a:p>
          <a:p>
            <a:pPr>
              <a:lnSpc>
                <a:spcPct val="90000"/>
              </a:lnSpc>
              <a:spcBef>
                <a:spcPts val="0"/>
              </a:spcBef>
              <a:spcAft>
                <a:spcPts val="600"/>
              </a:spcAft>
            </a:pPr>
            <a:endParaRPr lang="en-US" sz="2400" dirty="0"/>
          </a:p>
          <a:p>
            <a:pPr>
              <a:lnSpc>
                <a:spcPct val="90000"/>
              </a:lnSpc>
              <a:spcBef>
                <a:spcPts val="0"/>
              </a:spcBef>
              <a:spcAft>
                <a:spcPts val="600"/>
              </a:spcAft>
            </a:pPr>
            <a:endParaRPr lang="en-US" sz="2400" dirty="0"/>
          </a:p>
        </p:txBody>
      </p:sp>
      <p:pic>
        <p:nvPicPr>
          <p:cNvPr id="5" name="Picture 4">
            <a:extLst>
              <a:ext uri="{FF2B5EF4-FFF2-40B4-BE49-F238E27FC236}">
                <a16:creationId xmlns:a16="http://schemas.microsoft.com/office/drawing/2014/main" id="{F06B3240-ABF2-4120-BBAD-9C08A6DD2704}"/>
              </a:ext>
            </a:extLst>
          </p:cNvPr>
          <p:cNvPicPr>
            <a:picLocks noChangeAspect="1"/>
          </p:cNvPicPr>
          <p:nvPr/>
        </p:nvPicPr>
        <p:blipFill>
          <a:blip r:embed="rId3">
            <a:duotone>
              <a:schemeClr val="accent2">
                <a:shade val="45000"/>
                <a:satMod val="135000"/>
              </a:schemeClr>
              <a:prstClr val="white"/>
            </a:duotone>
          </a:blip>
          <a:stretch>
            <a:fillRect/>
          </a:stretch>
        </p:blipFill>
        <p:spPr>
          <a:xfrm>
            <a:off x="413495" y="3506071"/>
            <a:ext cx="803730" cy="984247"/>
          </a:xfrm>
          <a:prstGeom prst="rect">
            <a:avLst/>
          </a:prstGeom>
          <a:effectLst>
            <a:outerShdw blurRad="76200" dir="13500000" sy="23000" kx="1200000" algn="br" rotWithShape="0">
              <a:prstClr val="black">
                <a:alpha val="20000"/>
              </a:prstClr>
            </a:outerShdw>
          </a:effectLst>
        </p:spPr>
      </p:pic>
      <p:pic>
        <p:nvPicPr>
          <p:cNvPr id="6" name="Picture 5">
            <a:extLst>
              <a:ext uri="{FF2B5EF4-FFF2-40B4-BE49-F238E27FC236}">
                <a16:creationId xmlns:a16="http://schemas.microsoft.com/office/drawing/2014/main" id="{B6039D0A-FBF0-4C7F-B20C-1E7A92719956}"/>
              </a:ext>
            </a:extLst>
          </p:cNvPr>
          <p:cNvPicPr>
            <a:picLocks noChangeAspect="1"/>
          </p:cNvPicPr>
          <p:nvPr/>
        </p:nvPicPr>
        <p:blipFill>
          <a:blip r:embed="rId4">
            <a:duotone>
              <a:schemeClr val="accent2">
                <a:shade val="45000"/>
                <a:satMod val="135000"/>
              </a:schemeClr>
              <a:prstClr val="white"/>
            </a:duotone>
          </a:blip>
          <a:stretch>
            <a:fillRect/>
          </a:stretch>
        </p:blipFill>
        <p:spPr>
          <a:xfrm>
            <a:off x="419791" y="1211573"/>
            <a:ext cx="797434" cy="1017041"/>
          </a:xfrm>
          <a:prstGeom prst="rect">
            <a:avLst/>
          </a:prstGeom>
          <a:effectLst>
            <a:outerShdw blurRad="76200" dir="13500000" sy="23000" kx="1200000" algn="br" rotWithShape="0">
              <a:prstClr val="black">
                <a:alpha val="20000"/>
              </a:prstClr>
            </a:outerShdw>
          </a:effectLst>
        </p:spPr>
      </p:pic>
      <p:pic>
        <p:nvPicPr>
          <p:cNvPr id="7" name="Picture 6">
            <a:extLst>
              <a:ext uri="{FF2B5EF4-FFF2-40B4-BE49-F238E27FC236}">
                <a16:creationId xmlns:a16="http://schemas.microsoft.com/office/drawing/2014/main" id="{34A177AB-0382-4F43-91AA-E7BF33BE3E2A}"/>
              </a:ext>
            </a:extLst>
          </p:cNvPr>
          <p:cNvPicPr>
            <a:picLocks noChangeAspect="1"/>
          </p:cNvPicPr>
          <p:nvPr/>
        </p:nvPicPr>
        <p:blipFill>
          <a:blip r:embed="rId5">
            <a:duotone>
              <a:schemeClr val="accent2">
                <a:shade val="45000"/>
                <a:satMod val="135000"/>
              </a:schemeClr>
              <a:prstClr val="white"/>
            </a:duotone>
          </a:blip>
          <a:stretch>
            <a:fillRect/>
          </a:stretch>
        </p:blipFill>
        <p:spPr>
          <a:xfrm>
            <a:off x="413496" y="2339125"/>
            <a:ext cx="803730" cy="835697"/>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40508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0E339-25CF-47C8-BDD7-01C7E5CA191D}"/>
              </a:ext>
            </a:extLst>
          </p:cNvPr>
          <p:cNvSpPr>
            <a:spLocks noGrp="1"/>
          </p:cNvSpPr>
          <p:nvPr>
            <p:ph type="title"/>
          </p:nvPr>
        </p:nvSpPr>
        <p:spPr>
          <a:xfrm>
            <a:off x="12700" y="12700"/>
            <a:ext cx="9118600" cy="952500"/>
          </a:xfrm>
        </p:spPr>
        <p:txBody>
          <a:bodyPr anchor="ctr">
            <a:normAutofit/>
          </a:bodyPr>
          <a:lstStyle/>
          <a:p>
            <a:r>
              <a:rPr lang="en-US" sz="3600" b="1" dirty="0">
                <a:latin typeface="Calibri" panose="020F0502020204030204" pitchFamily="34" charset="0"/>
              </a:rPr>
              <a:t>Arthralgias </a:t>
            </a:r>
          </a:p>
        </p:txBody>
      </p:sp>
      <p:sp>
        <p:nvSpPr>
          <p:cNvPr id="3" name="Content Placeholder 2">
            <a:extLst>
              <a:ext uri="{FF2B5EF4-FFF2-40B4-BE49-F238E27FC236}">
                <a16:creationId xmlns:a16="http://schemas.microsoft.com/office/drawing/2014/main" id="{8602A0D6-E370-424B-AB19-BED04450A901}"/>
              </a:ext>
            </a:extLst>
          </p:cNvPr>
          <p:cNvSpPr>
            <a:spLocks noGrp="1"/>
          </p:cNvSpPr>
          <p:nvPr>
            <p:ph idx="1"/>
          </p:nvPr>
        </p:nvSpPr>
        <p:spPr>
          <a:xfrm>
            <a:off x="1371600" y="3995062"/>
            <a:ext cx="3498113" cy="830938"/>
          </a:xfrm>
        </p:spPr>
        <p:txBody>
          <a:bodyPr>
            <a:noAutofit/>
          </a:bodyPr>
          <a:lstStyle/>
          <a:p>
            <a:pPr marL="0" indent="0">
              <a:lnSpc>
                <a:spcPct val="90000"/>
              </a:lnSpc>
              <a:spcBef>
                <a:spcPts val="1200"/>
              </a:spcBef>
              <a:spcAft>
                <a:spcPts val="600"/>
              </a:spcAft>
              <a:buNone/>
            </a:pPr>
            <a:r>
              <a:rPr lang="en-US" sz="2000" dirty="0">
                <a:solidFill>
                  <a:srgbClr val="000000"/>
                </a:solidFill>
                <a:latin typeface="Calibri" panose="020F0502020204030204" pitchFamily="34" charset="0"/>
              </a:rPr>
              <a:t>JT was managed with naproxen as needed.</a:t>
            </a:r>
          </a:p>
          <a:p>
            <a:pPr marL="0" indent="0">
              <a:lnSpc>
                <a:spcPct val="90000"/>
              </a:lnSpc>
              <a:spcBef>
                <a:spcPts val="0"/>
              </a:spcBef>
              <a:spcAft>
                <a:spcPts val="600"/>
              </a:spcAft>
              <a:buNone/>
            </a:pPr>
            <a:endParaRPr lang="en-US" sz="2000" dirty="0">
              <a:solidFill>
                <a:srgbClr val="000000"/>
              </a:solidFill>
              <a:latin typeface="Calibri" panose="020F0502020204030204" pitchFamily="34" charset="0"/>
            </a:endParaRPr>
          </a:p>
          <a:p>
            <a:pPr marL="0" indent="0">
              <a:lnSpc>
                <a:spcPct val="90000"/>
              </a:lnSpc>
              <a:spcBef>
                <a:spcPts val="0"/>
              </a:spcBef>
              <a:spcAft>
                <a:spcPts val="600"/>
              </a:spcAft>
              <a:buNone/>
            </a:pPr>
            <a:endParaRPr lang="en-US" sz="2000" dirty="0">
              <a:solidFill>
                <a:srgbClr val="000000"/>
              </a:solidFill>
              <a:latin typeface="Calibri" panose="020F0502020204030204" pitchFamily="34" charset="0"/>
            </a:endParaRPr>
          </a:p>
          <a:p>
            <a:pPr marL="0" indent="0">
              <a:lnSpc>
                <a:spcPct val="90000"/>
              </a:lnSpc>
              <a:spcBef>
                <a:spcPts val="0"/>
              </a:spcBef>
              <a:spcAft>
                <a:spcPts val="600"/>
              </a:spcAft>
              <a:buNone/>
            </a:pPr>
            <a:endParaRPr lang="en-US" sz="2000" dirty="0">
              <a:solidFill>
                <a:srgbClr val="000000"/>
              </a:solidFill>
              <a:latin typeface="Calibri" panose="020F0502020204030204" pitchFamily="34" charset="0"/>
            </a:endParaRPr>
          </a:p>
          <a:p>
            <a:pPr marL="0" indent="0">
              <a:lnSpc>
                <a:spcPct val="90000"/>
              </a:lnSpc>
              <a:spcBef>
                <a:spcPts val="0"/>
              </a:spcBef>
              <a:spcAft>
                <a:spcPts val="600"/>
              </a:spcAft>
              <a:buNone/>
            </a:pPr>
            <a:endParaRPr lang="en-US" sz="2000" dirty="0">
              <a:solidFill>
                <a:srgbClr val="000000"/>
              </a:solidFill>
              <a:latin typeface="Calibri" panose="020F0502020204030204" pitchFamily="34" charset="0"/>
            </a:endParaRPr>
          </a:p>
        </p:txBody>
      </p:sp>
      <p:pic>
        <p:nvPicPr>
          <p:cNvPr id="1026" name="Picture 2" descr="Image result for arthritis in hands">
            <a:extLst>
              <a:ext uri="{FF2B5EF4-FFF2-40B4-BE49-F238E27FC236}">
                <a16:creationId xmlns:a16="http://schemas.microsoft.com/office/drawing/2014/main" id="{80DEFF5E-BF64-41A7-83C3-C678565BC7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22" r="3" b="3"/>
          <a:stretch/>
        </p:blipFill>
        <p:spPr bwMode="auto">
          <a:xfrm>
            <a:off x="4869713" y="1451645"/>
            <a:ext cx="4105348" cy="2814118"/>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2E8D317-0B47-4204-BFFC-45F9C0CC4EB0}"/>
              </a:ext>
            </a:extLst>
          </p:cNvPr>
          <p:cNvSpPr txBox="1"/>
          <p:nvPr/>
        </p:nvSpPr>
        <p:spPr>
          <a:xfrm>
            <a:off x="254000" y="4889500"/>
            <a:ext cx="8890000" cy="254000"/>
          </a:xfrm>
          <a:prstGeom prst="rect">
            <a:avLst/>
          </a:prstGeom>
          <a:noFill/>
        </p:spPr>
        <p:txBody>
          <a:bodyPr wrap="square" rtlCol="0" anchor="ctr">
            <a:noAutofit/>
          </a:bodyPr>
          <a:lstStyle/>
          <a:p>
            <a:pPr algn="r"/>
            <a:r>
              <a:rPr lang="en-US" sz="1400" dirty="0">
                <a:solidFill>
                  <a:srgbClr val="000000"/>
                </a:solidFill>
                <a:latin typeface="Calibri" panose="020F0502020204030204" pitchFamily="34" charset="0"/>
              </a:rPr>
              <a:t>Image from: Nall R, et al. </a:t>
            </a:r>
            <a:r>
              <a:rPr lang="en-US" sz="1400" i="1" dirty="0">
                <a:solidFill>
                  <a:srgbClr val="000000"/>
                </a:solidFill>
                <a:latin typeface="Calibri" panose="020F0502020204030204" pitchFamily="34" charset="0"/>
              </a:rPr>
              <a:t>Medical News Today</a:t>
            </a:r>
            <a:r>
              <a:rPr lang="en-US" sz="1400" dirty="0">
                <a:solidFill>
                  <a:srgbClr val="000000"/>
                </a:solidFill>
                <a:latin typeface="Calibri" panose="020F0502020204030204" pitchFamily="34" charset="0"/>
              </a:rPr>
              <a:t>. 2017. Haanen JBAG, et al. </a:t>
            </a:r>
            <a:r>
              <a:rPr lang="en-US" sz="1400" i="1" dirty="0">
                <a:solidFill>
                  <a:srgbClr val="000000"/>
                </a:solidFill>
                <a:latin typeface="Calibri" panose="020F0502020204030204" pitchFamily="34" charset="0"/>
              </a:rPr>
              <a:t>Ann Oncol</a:t>
            </a:r>
            <a:r>
              <a:rPr lang="en-US" sz="1400" dirty="0">
                <a:solidFill>
                  <a:srgbClr val="000000"/>
                </a:solidFill>
                <a:latin typeface="Calibri" panose="020F0502020204030204" pitchFamily="34" charset="0"/>
              </a:rPr>
              <a:t>. 2017.</a:t>
            </a:r>
          </a:p>
        </p:txBody>
      </p:sp>
      <p:pic>
        <p:nvPicPr>
          <p:cNvPr id="7" name="Picture 6">
            <a:extLst>
              <a:ext uri="{FF2B5EF4-FFF2-40B4-BE49-F238E27FC236}">
                <a16:creationId xmlns:a16="http://schemas.microsoft.com/office/drawing/2014/main" id="{C6898CA6-B53A-4928-AF79-8C4F6592F121}"/>
              </a:ext>
            </a:extLst>
          </p:cNvPr>
          <p:cNvPicPr>
            <a:picLocks noChangeAspect="1"/>
          </p:cNvPicPr>
          <p:nvPr/>
        </p:nvPicPr>
        <p:blipFill>
          <a:blip r:embed="rId4">
            <a:duotone>
              <a:schemeClr val="accent2">
                <a:shade val="45000"/>
                <a:satMod val="135000"/>
              </a:schemeClr>
              <a:prstClr val="white"/>
            </a:duotone>
          </a:blip>
          <a:stretch>
            <a:fillRect/>
          </a:stretch>
        </p:blipFill>
        <p:spPr>
          <a:xfrm>
            <a:off x="413495" y="3936746"/>
            <a:ext cx="803084" cy="830937"/>
          </a:xfrm>
          <a:prstGeom prst="rect">
            <a:avLst/>
          </a:prstGeom>
          <a:effectLst>
            <a:outerShdw blurRad="76200" dir="13500000" sy="23000" kx="1200000" algn="br" rotWithShape="0">
              <a:prstClr val="black">
                <a:alpha val="20000"/>
              </a:prstClr>
            </a:outerShdw>
          </a:effectLst>
        </p:spPr>
      </p:pic>
      <p:sp>
        <p:nvSpPr>
          <p:cNvPr id="5" name="TextBox 4">
            <a:extLst>
              <a:ext uri="{FF2B5EF4-FFF2-40B4-BE49-F238E27FC236}">
                <a16:creationId xmlns:a16="http://schemas.microsoft.com/office/drawing/2014/main" id="{0F1E99F0-EA18-4FEF-8C21-B9594FCBAFAC}"/>
              </a:ext>
            </a:extLst>
          </p:cNvPr>
          <p:cNvSpPr txBox="1"/>
          <p:nvPr/>
        </p:nvSpPr>
        <p:spPr>
          <a:xfrm>
            <a:off x="254000" y="1105777"/>
            <a:ext cx="4856787" cy="2769989"/>
          </a:xfrm>
          <a:prstGeom prst="rect">
            <a:avLst/>
          </a:prstGeom>
          <a:noFill/>
        </p:spPr>
        <p:txBody>
          <a:bodyPr wrap="square" rtlCol="0">
            <a:spAutoFit/>
          </a:bodyPr>
          <a:lstStyle/>
          <a:p>
            <a:pPr>
              <a:lnSpc>
                <a:spcPct val="90000"/>
              </a:lnSpc>
              <a:spcAft>
                <a:spcPts val="600"/>
              </a:spcAft>
            </a:pPr>
            <a:r>
              <a:rPr lang="en-US" sz="2000" b="1" dirty="0">
                <a:solidFill>
                  <a:srgbClr val="DA567D"/>
                </a:solidFill>
                <a:latin typeface="Calibri" panose="020F0502020204030204" pitchFamily="34" charset="0"/>
              </a:rPr>
              <a:t>Incidence: (2%–12%) </a:t>
            </a:r>
          </a:p>
          <a:p>
            <a:pPr lvl="1" indent="-274320">
              <a:lnSpc>
                <a:spcPct val="90000"/>
              </a:lnSpc>
              <a:spcAft>
                <a:spcPts val="600"/>
              </a:spcAft>
              <a:buClr>
                <a:srgbClr val="F4700E"/>
              </a:buClr>
              <a:buFont typeface="Arial" panose="020B0604020202020204" pitchFamily="34" charset="0"/>
              <a:buChar char="•"/>
            </a:pPr>
            <a:r>
              <a:rPr lang="en-US" altLang="en-US" sz="2000" dirty="0">
                <a:solidFill>
                  <a:srgbClr val="000000"/>
                </a:solidFill>
                <a:latin typeface="Calibri" panose="020F0502020204030204" pitchFamily="34" charset="0"/>
                <a:ea typeface="ＭＳ Ｐゴシック" panose="020B0600070205080204" pitchFamily="34" charset="-128"/>
              </a:rPr>
              <a:t>More common in anti–PD-1</a:t>
            </a:r>
          </a:p>
          <a:p>
            <a:pPr lvl="1" indent="-274320">
              <a:lnSpc>
                <a:spcPct val="90000"/>
              </a:lnSpc>
              <a:spcAft>
                <a:spcPts val="600"/>
              </a:spcAft>
              <a:buClr>
                <a:srgbClr val="F4700E"/>
              </a:buClr>
              <a:buFont typeface="Arial" panose="020B0604020202020204" pitchFamily="34" charset="0"/>
              <a:buChar char="•"/>
            </a:pPr>
            <a:r>
              <a:rPr lang="en-US" altLang="en-US" sz="2000" dirty="0">
                <a:solidFill>
                  <a:srgbClr val="000000"/>
                </a:solidFill>
                <a:latin typeface="Calibri" panose="020F0502020204030204" pitchFamily="34" charset="0"/>
                <a:ea typeface="ＭＳ Ｐゴシック" panose="020B0600070205080204" pitchFamily="34" charset="-128"/>
              </a:rPr>
              <a:t>Often exacerbation of pre-existing arthritis</a:t>
            </a:r>
            <a:endParaRPr lang="en-US" sz="2000" dirty="0">
              <a:solidFill>
                <a:srgbClr val="000000"/>
              </a:solidFill>
              <a:latin typeface="Calibri" panose="020F0502020204030204" pitchFamily="34" charset="0"/>
            </a:endParaRPr>
          </a:p>
          <a:p>
            <a:pPr>
              <a:lnSpc>
                <a:spcPct val="90000"/>
              </a:lnSpc>
              <a:spcAft>
                <a:spcPts val="600"/>
              </a:spcAft>
            </a:pPr>
            <a:r>
              <a:rPr lang="en-US" sz="2000" b="1" dirty="0">
                <a:solidFill>
                  <a:srgbClr val="DA567D"/>
                </a:solidFill>
                <a:latin typeface="Calibri" panose="020F0502020204030204" pitchFamily="34" charset="0"/>
              </a:rPr>
              <a:t>Management</a:t>
            </a:r>
          </a:p>
          <a:p>
            <a:pPr marL="457200" indent="-274320">
              <a:lnSpc>
                <a:spcPct val="90000"/>
              </a:lnSpc>
              <a:spcBef>
                <a:spcPts val="0"/>
              </a:spcBef>
              <a:spcAft>
                <a:spcPts val="600"/>
              </a:spcAft>
              <a:buClr>
                <a:srgbClr val="F4700E"/>
              </a:buClr>
              <a:buFont typeface="Arial" panose="020B0604020202020204" pitchFamily="34" charset="0"/>
              <a:buChar char="•"/>
            </a:pPr>
            <a:r>
              <a:rPr lang="en-US" sz="2000" dirty="0">
                <a:solidFill>
                  <a:srgbClr val="000000"/>
                </a:solidFill>
                <a:latin typeface="Calibri" panose="020F0502020204030204" pitchFamily="34" charset="0"/>
              </a:rPr>
              <a:t>NSAIDS/APAP</a:t>
            </a:r>
          </a:p>
          <a:p>
            <a:pPr marL="457200" indent="-274320">
              <a:lnSpc>
                <a:spcPct val="90000"/>
              </a:lnSpc>
              <a:spcBef>
                <a:spcPts val="0"/>
              </a:spcBef>
              <a:spcAft>
                <a:spcPts val="600"/>
              </a:spcAft>
              <a:buClr>
                <a:srgbClr val="F4700E"/>
              </a:buClr>
              <a:buFont typeface="Arial" panose="020B0604020202020204" pitchFamily="34" charset="0"/>
              <a:buChar char="•"/>
            </a:pPr>
            <a:r>
              <a:rPr lang="en-US" sz="2000" dirty="0">
                <a:solidFill>
                  <a:srgbClr val="000000"/>
                </a:solidFill>
                <a:latin typeface="Calibri" panose="020F0502020204030204" pitchFamily="34" charset="0"/>
              </a:rPr>
              <a:t>Prednisone</a:t>
            </a:r>
          </a:p>
          <a:p>
            <a:pPr marL="457200" indent="-274320">
              <a:lnSpc>
                <a:spcPct val="90000"/>
              </a:lnSpc>
              <a:spcBef>
                <a:spcPts val="0"/>
              </a:spcBef>
              <a:spcAft>
                <a:spcPts val="600"/>
              </a:spcAft>
              <a:buClr>
                <a:srgbClr val="F4700E"/>
              </a:buClr>
              <a:buFont typeface="Arial" panose="020B0604020202020204" pitchFamily="34" charset="0"/>
              <a:buChar char="•"/>
            </a:pPr>
            <a:r>
              <a:rPr lang="en-US" sz="2000" dirty="0">
                <a:solidFill>
                  <a:srgbClr val="000000"/>
                </a:solidFill>
                <a:latin typeface="Calibri" panose="020F0502020204030204" pitchFamily="34" charset="0"/>
              </a:rPr>
              <a:t>Refer to rheumatology</a:t>
            </a:r>
          </a:p>
        </p:txBody>
      </p:sp>
    </p:spTree>
    <p:extLst>
      <p:ext uri="{BB962C8B-B14F-4D97-AF65-F5344CB8AC3E}">
        <p14:creationId xmlns:p14="http://schemas.microsoft.com/office/powerpoint/2010/main" val="2017918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8E621-B3BC-4A6D-876B-24E4E125CF65}"/>
              </a:ext>
            </a:extLst>
          </p:cNvPr>
          <p:cNvSpPr>
            <a:spLocks noGrp="1"/>
          </p:cNvSpPr>
          <p:nvPr>
            <p:ph type="title"/>
          </p:nvPr>
        </p:nvSpPr>
        <p:spPr>
          <a:xfrm>
            <a:off x="12700" y="12700"/>
            <a:ext cx="9118600" cy="952500"/>
          </a:xfrm>
        </p:spPr>
        <p:txBody>
          <a:bodyPr anchor="ctr">
            <a:normAutofit/>
          </a:bodyPr>
          <a:lstStyle/>
          <a:p>
            <a:r>
              <a:rPr lang="en-US" sz="3600" b="1" dirty="0">
                <a:latin typeface="Calibri" panose="020F0502020204030204" pitchFamily="34" charset="0"/>
              </a:rPr>
              <a:t>Case Study</a:t>
            </a:r>
          </a:p>
        </p:txBody>
      </p:sp>
      <p:sp>
        <p:nvSpPr>
          <p:cNvPr id="3" name="Content Placeholder 2">
            <a:extLst>
              <a:ext uri="{FF2B5EF4-FFF2-40B4-BE49-F238E27FC236}">
                <a16:creationId xmlns:a16="http://schemas.microsoft.com/office/drawing/2014/main" id="{BF9A80F9-777D-4EFF-B0B1-9FAF31F55762}"/>
              </a:ext>
            </a:extLst>
          </p:cNvPr>
          <p:cNvSpPr>
            <a:spLocks noGrp="1"/>
          </p:cNvSpPr>
          <p:nvPr>
            <p:ph idx="1"/>
          </p:nvPr>
        </p:nvSpPr>
        <p:spPr>
          <a:xfrm>
            <a:off x="1382233" y="1233377"/>
            <a:ext cx="7549115" cy="1979979"/>
          </a:xfrm>
        </p:spPr>
        <p:txBody>
          <a:bodyPr>
            <a:normAutofit fontScale="92500"/>
          </a:bodyPr>
          <a:lstStyle/>
          <a:p>
            <a:pPr marL="0" indent="0">
              <a:lnSpc>
                <a:spcPct val="90000"/>
              </a:lnSpc>
              <a:spcBef>
                <a:spcPts val="0"/>
              </a:spcBef>
              <a:spcAft>
                <a:spcPts val="600"/>
              </a:spcAft>
              <a:buNone/>
            </a:pPr>
            <a:r>
              <a:rPr lang="en-US" sz="2200" dirty="0"/>
              <a:t>JT completed the pembrolizumab oligometastases study in July 2016, but 4 months later, a PET scan confirmed recurrence in the renal fossa. </a:t>
            </a:r>
          </a:p>
          <a:p>
            <a:pPr marL="0" indent="0">
              <a:lnSpc>
                <a:spcPct val="90000"/>
              </a:lnSpc>
              <a:spcBef>
                <a:spcPts val="1200"/>
              </a:spcBef>
              <a:spcAft>
                <a:spcPts val="600"/>
              </a:spcAft>
              <a:buNone/>
            </a:pPr>
            <a:r>
              <a:rPr lang="en-US" sz="2200" dirty="0"/>
              <a:t>A biopsy of the left retroperitoneal lesion was completed.</a:t>
            </a:r>
          </a:p>
          <a:p>
            <a:pPr marL="457200" indent="-274320">
              <a:lnSpc>
                <a:spcPct val="90000"/>
              </a:lnSpc>
              <a:spcBef>
                <a:spcPts val="0"/>
              </a:spcBef>
              <a:spcAft>
                <a:spcPts val="600"/>
              </a:spcAft>
              <a:buClr>
                <a:srgbClr val="F4700E"/>
              </a:buClr>
            </a:pPr>
            <a:r>
              <a:rPr lang="en-US" sz="2000" dirty="0"/>
              <a:t>Pathology: metastatic squamous cell carcinoma</a:t>
            </a:r>
          </a:p>
          <a:p>
            <a:pPr marL="457200" indent="-274320">
              <a:lnSpc>
                <a:spcPct val="90000"/>
              </a:lnSpc>
              <a:spcBef>
                <a:spcPts val="0"/>
              </a:spcBef>
              <a:spcAft>
                <a:spcPts val="600"/>
              </a:spcAft>
              <a:buClr>
                <a:srgbClr val="F4700E"/>
              </a:buClr>
            </a:pPr>
            <a:r>
              <a:rPr lang="en-US" sz="2000" dirty="0"/>
              <a:t>Molecular: P53 (+), PD-L1 (-), TMB high</a:t>
            </a:r>
          </a:p>
        </p:txBody>
      </p:sp>
      <p:pic>
        <p:nvPicPr>
          <p:cNvPr id="9" name="Picture 8">
            <a:extLst>
              <a:ext uri="{FF2B5EF4-FFF2-40B4-BE49-F238E27FC236}">
                <a16:creationId xmlns:a16="http://schemas.microsoft.com/office/drawing/2014/main" id="{9BE20D98-D513-429E-AF27-863B216CE0E1}"/>
              </a:ext>
            </a:extLst>
          </p:cNvPr>
          <p:cNvPicPr>
            <a:picLocks noChangeAspect="1"/>
          </p:cNvPicPr>
          <p:nvPr/>
        </p:nvPicPr>
        <p:blipFill>
          <a:blip r:embed="rId2">
            <a:duotone>
              <a:schemeClr val="accent2">
                <a:shade val="45000"/>
                <a:satMod val="135000"/>
              </a:schemeClr>
              <a:prstClr val="white"/>
            </a:duotone>
          </a:blip>
          <a:stretch>
            <a:fillRect/>
          </a:stretch>
        </p:blipFill>
        <p:spPr>
          <a:xfrm>
            <a:off x="413494" y="2191365"/>
            <a:ext cx="655095" cy="835430"/>
          </a:xfrm>
          <a:prstGeom prst="rect">
            <a:avLst/>
          </a:prstGeom>
          <a:effectLst>
            <a:outerShdw blurRad="76200" dir="13500000" sy="23000" kx="1200000" algn="br" rotWithShape="0">
              <a:prstClr val="black">
                <a:alpha val="20000"/>
              </a:prstClr>
            </a:outerShdw>
          </a:effectLst>
        </p:spPr>
      </p:pic>
      <p:grpSp>
        <p:nvGrpSpPr>
          <p:cNvPr id="16" name="Group 15">
            <a:extLst>
              <a:ext uri="{FF2B5EF4-FFF2-40B4-BE49-F238E27FC236}">
                <a16:creationId xmlns:a16="http://schemas.microsoft.com/office/drawing/2014/main" id="{C4DA2A45-CB6F-465B-8427-E3F5DF54E711}"/>
              </a:ext>
            </a:extLst>
          </p:cNvPr>
          <p:cNvGrpSpPr/>
          <p:nvPr/>
        </p:nvGrpSpPr>
        <p:grpSpPr>
          <a:xfrm>
            <a:off x="434761" y="3181457"/>
            <a:ext cx="8400056" cy="1754326"/>
            <a:chOff x="434761" y="3181457"/>
            <a:chExt cx="8400056" cy="1754326"/>
          </a:xfrm>
        </p:grpSpPr>
        <p:sp>
          <p:nvSpPr>
            <p:cNvPr id="15" name="Rectangle 14">
              <a:extLst>
                <a:ext uri="{FF2B5EF4-FFF2-40B4-BE49-F238E27FC236}">
                  <a16:creationId xmlns:a16="http://schemas.microsoft.com/office/drawing/2014/main" id="{BB92AE4C-190B-4D26-B45E-D78CF061E43F}"/>
                </a:ext>
              </a:extLst>
            </p:cNvPr>
            <p:cNvSpPr/>
            <p:nvPr/>
          </p:nvSpPr>
          <p:spPr>
            <a:xfrm>
              <a:off x="434761" y="3181457"/>
              <a:ext cx="8317012" cy="1754326"/>
            </a:xfrm>
            <a:prstGeom prst="rect">
              <a:avLst/>
            </a:prstGeom>
            <a:solidFill>
              <a:schemeClr val="bg1"/>
            </a:solidFill>
            <a:ln w="28575">
              <a:solidFill>
                <a:srgbClr val="F4700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F9D7FDD-9124-48EA-AE24-C537C37C5237}"/>
                </a:ext>
              </a:extLst>
            </p:cNvPr>
            <p:cNvSpPr/>
            <p:nvPr/>
          </p:nvSpPr>
          <p:spPr>
            <a:xfrm>
              <a:off x="538104" y="3213356"/>
              <a:ext cx="2926456" cy="1650452"/>
            </a:xfrm>
            <a:prstGeom prst="rect">
              <a:avLst/>
            </a:prstGeom>
          </p:spPr>
          <p:txBody>
            <a:bodyPr wrap="square">
              <a:spAutoFit/>
            </a:bodyPr>
            <a:lstStyle/>
            <a:p>
              <a:r>
                <a:rPr lang="en-US" sz="675" u="sng" dirty="0"/>
                <a:t>GENE       	PROTEIN CHANGE       	cDNA CHANGE</a:t>
              </a:r>
              <a:br>
                <a:rPr lang="en-US" sz="675" u="sng" dirty="0"/>
              </a:br>
              <a:r>
                <a:rPr lang="en-US" sz="675" u="sng" dirty="0"/>
                <a:t>ARID1A     	p.P1468Lfs*13      	c.4403delC</a:t>
              </a:r>
              <a:br>
                <a:rPr lang="en-US" sz="675" u="sng" dirty="0"/>
              </a:br>
              <a:r>
                <a:rPr lang="en-US" sz="675" b="1" u="sng" dirty="0"/>
                <a:t>MSH6      	p.P1088Lfs*5      	c.3261dupC</a:t>
              </a:r>
              <a:br>
                <a:rPr lang="en-US" sz="675" u="sng" dirty="0"/>
              </a:br>
              <a:r>
                <a:rPr lang="en-US" sz="675" u="sng" dirty="0"/>
                <a:t>TGFBR2  	p.K153Sfs*35      	c.458delA</a:t>
              </a:r>
              <a:br>
                <a:rPr lang="en-US" sz="675" u="sng" dirty="0"/>
              </a:br>
              <a:r>
                <a:rPr lang="en-US" sz="675" u="sng" dirty="0"/>
                <a:t>TGFBR2     	p.P154Afs*3     	c.458dupA</a:t>
              </a:r>
              <a:br>
                <a:rPr lang="en-US" sz="675" u="sng" dirty="0"/>
              </a:br>
              <a:r>
                <a:rPr lang="en-US" sz="675" u="sng" dirty="0"/>
                <a:t>RAD50      	p.K722Rfs*14      	c.2165delA</a:t>
              </a:r>
              <a:br>
                <a:rPr lang="en-US" sz="675" u="sng" dirty="0"/>
              </a:br>
              <a:r>
                <a:rPr lang="en-US" sz="675" u="sng" dirty="0"/>
                <a:t>KMT2C      	p.K2797Rfs*26      	c.8390del</a:t>
              </a:r>
              <a:br>
                <a:rPr lang="en-US" sz="675" u="sng" dirty="0"/>
              </a:br>
              <a:r>
                <a:rPr lang="en-US" sz="675" u="sng" dirty="0"/>
                <a:t>PTCH1       	p.Y334*      		c.1002T&gt;A</a:t>
              </a:r>
              <a:br>
                <a:rPr lang="en-US" sz="675" u="sng" dirty="0"/>
              </a:br>
              <a:r>
                <a:rPr lang="en-US" sz="675" u="sng" dirty="0"/>
                <a:t>RB1           	p.R255*      		c.763C&gt;T</a:t>
              </a:r>
              <a:br>
                <a:rPr lang="en-US" sz="675" u="sng" dirty="0"/>
              </a:br>
              <a:r>
                <a:rPr lang="en-US" sz="675" u="sng" dirty="0"/>
                <a:t>TP53          	p.R342*      		c.1024C&gt;T</a:t>
              </a:r>
              <a:br>
                <a:rPr lang="en-US" sz="675" u="sng" dirty="0"/>
              </a:br>
              <a:r>
                <a:rPr lang="en-US" sz="675" u="sng" dirty="0"/>
                <a:t>CIC            	p.P509Hfs*14      	c.1526delC</a:t>
              </a:r>
              <a:br>
                <a:rPr lang="en-US" sz="675" u="sng" dirty="0"/>
              </a:br>
              <a:r>
                <a:rPr lang="en-US" sz="675" u="sng" dirty="0"/>
                <a:t>CIC            	p.P1599Qfs*21      	c.4796delC</a:t>
              </a:r>
              <a:br>
                <a:rPr lang="en-US" sz="675" u="sng" dirty="0"/>
              </a:br>
              <a:r>
                <a:rPr lang="en-US" sz="675" u="sng" dirty="0"/>
                <a:t>VARIANTS OF UNCERTAIN SIGNIFICANCE (see interpretation and comments):</a:t>
              </a:r>
              <a:br>
                <a:rPr lang="en-US" sz="675" u="sng" dirty="0"/>
              </a:br>
              <a:r>
                <a:rPr lang="en-US" sz="675" u="sng" dirty="0"/>
                <a:t>GENE        	PROTEIN CHANGE       	cDNA CHANGE</a:t>
              </a:r>
              <a:br>
                <a:rPr lang="en-US" sz="675" u="sng" dirty="0"/>
              </a:br>
              <a:r>
                <a:rPr lang="en-US" sz="675" u="sng" dirty="0"/>
                <a:t>AKT3         	p.R325Q      		c.974G&gt;A</a:t>
              </a:r>
              <a:endParaRPr lang="en-US" sz="675" dirty="0"/>
            </a:p>
          </p:txBody>
        </p:sp>
        <p:sp>
          <p:nvSpPr>
            <p:cNvPr id="12" name="Rectangle 11">
              <a:extLst>
                <a:ext uri="{FF2B5EF4-FFF2-40B4-BE49-F238E27FC236}">
                  <a16:creationId xmlns:a16="http://schemas.microsoft.com/office/drawing/2014/main" id="{A61717E2-BBB5-400C-BCDC-BDADEB8167D5}"/>
                </a:ext>
              </a:extLst>
            </p:cNvPr>
            <p:cNvSpPr/>
            <p:nvPr/>
          </p:nvSpPr>
          <p:spPr>
            <a:xfrm>
              <a:off x="3271498" y="3213356"/>
              <a:ext cx="2926456" cy="1650452"/>
            </a:xfrm>
            <a:prstGeom prst="rect">
              <a:avLst/>
            </a:prstGeom>
          </p:spPr>
          <p:txBody>
            <a:bodyPr wrap="square">
              <a:spAutoFit/>
            </a:bodyPr>
            <a:lstStyle/>
            <a:p>
              <a:r>
                <a:rPr lang="en-US" sz="675" u="sng" dirty="0"/>
                <a:t>ALK          	p.P1139H      		c.3416C&gt;A </a:t>
              </a:r>
            </a:p>
            <a:p>
              <a:r>
                <a:rPr lang="en-US" sz="675" u="sng" dirty="0"/>
                <a:t>APC          	p.Q203E      		c.607C&gt;G</a:t>
              </a:r>
              <a:br>
                <a:rPr lang="en-US" sz="675" u="sng" dirty="0"/>
              </a:br>
              <a:r>
                <a:rPr lang="en-US" sz="675" u="sng" dirty="0"/>
                <a:t>BRAF        	p.R239*      		c.715C&gt;T</a:t>
              </a:r>
              <a:br>
                <a:rPr lang="en-US" sz="675" u="sng" dirty="0"/>
              </a:br>
              <a:r>
                <a:rPr lang="en-US" sz="675" u="sng" dirty="0"/>
                <a:t>CIC            	p.D1448A      		c.4343A&gt;C</a:t>
              </a:r>
              <a:br>
                <a:rPr lang="en-US" sz="675" u="sng" dirty="0"/>
              </a:br>
              <a:r>
                <a:rPr lang="en-US" sz="675" u="sng" dirty="0"/>
                <a:t>CREBBP    	p.P937L     		c.2810C&gt;T</a:t>
              </a:r>
              <a:br>
                <a:rPr lang="en-US" sz="675" u="sng" dirty="0"/>
              </a:br>
              <a:r>
                <a:rPr lang="en-US" sz="675" b="1" u="sng" dirty="0"/>
                <a:t>EGFR        	p.E320K      		c.958G&gt;A</a:t>
              </a:r>
              <a:br>
                <a:rPr lang="en-US" sz="675" u="sng" dirty="0"/>
              </a:br>
              <a:r>
                <a:rPr lang="en-US" sz="675" u="sng" dirty="0"/>
                <a:t>EPHA3      	p.R104Q      		c.311G&gt;A</a:t>
              </a:r>
              <a:br>
                <a:rPr lang="en-US" sz="675" u="sng" dirty="0"/>
              </a:br>
              <a:r>
                <a:rPr lang="en-US" sz="675" u="sng" dirty="0"/>
                <a:t>EPHA3      	p.R883Q      		c.2648G&gt;A</a:t>
              </a:r>
              <a:br>
                <a:rPr lang="en-US" sz="675" u="sng" dirty="0"/>
              </a:br>
              <a:r>
                <a:rPr lang="en-US" sz="675" u="sng" dirty="0"/>
                <a:t>ERBB2      	p.A1232Lfs*70      	c.3694delG</a:t>
              </a:r>
              <a:br>
                <a:rPr lang="en-US" sz="675" u="sng" dirty="0"/>
              </a:br>
              <a:r>
                <a:rPr lang="en-US" sz="675" u="sng" dirty="0"/>
                <a:t>ERBB4      	p.N1214S      		c.3641A&gt;G</a:t>
              </a:r>
              <a:br>
                <a:rPr lang="en-US" sz="675" u="sng" dirty="0"/>
              </a:br>
              <a:r>
                <a:rPr lang="en-US" sz="675" u="sng" dirty="0"/>
                <a:t>ERBB4      	p.K324E      		c.970A&gt;G</a:t>
              </a:r>
              <a:br>
                <a:rPr lang="en-US" sz="675" u="sng" dirty="0"/>
              </a:br>
              <a:r>
                <a:rPr lang="en-US" sz="675" u="sng" dirty="0"/>
                <a:t>IGF1R        	p.H959Y      		c.2875C&gt;T</a:t>
              </a:r>
              <a:br>
                <a:rPr lang="en-US" sz="675" u="sng" dirty="0"/>
              </a:br>
              <a:r>
                <a:rPr lang="en-US" sz="675" u="sng" dirty="0"/>
                <a:t>KDM6A      	p.A11T      		c.31G&gt;A</a:t>
              </a:r>
              <a:br>
                <a:rPr lang="en-US" sz="675" u="sng" dirty="0"/>
              </a:br>
              <a:r>
                <a:rPr lang="en-US" sz="675" u="sng" dirty="0"/>
                <a:t>KMT2C      	p.G1425S     		c.4273G&gt;A</a:t>
              </a:r>
              <a:br>
                <a:rPr lang="en-US" sz="675" u="sng" dirty="0"/>
              </a:br>
              <a:r>
                <a:rPr lang="en-US" sz="675" u="sng" dirty="0"/>
                <a:t>MAPK1      	p.S266F      		c.797C&gt;T</a:t>
              </a:r>
              <a:endParaRPr lang="en-US" sz="675" dirty="0"/>
            </a:p>
          </p:txBody>
        </p:sp>
        <p:sp>
          <p:nvSpPr>
            <p:cNvPr id="13" name="Rectangle 12">
              <a:extLst>
                <a:ext uri="{FF2B5EF4-FFF2-40B4-BE49-F238E27FC236}">
                  <a16:creationId xmlns:a16="http://schemas.microsoft.com/office/drawing/2014/main" id="{08DF487D-F64B-407C-9E1F-5BA16A02ABA4}"/>
                </a:ext>
              </a:extLst>
            </p:cNvPr>
            <p:cNvSpPr/>
            <p:nvPr/>
          </p:nvSpPr>
          <p:spPr>
            <a:xfrm>
              <a:off x="5908361" y="3213356"/>
              <a:ext cx="2926456" cy="1650452"/>
            </a:xfrm>
            <a:prstGeom prst="rect">
              <a:avLst/>
            </a:prstGeom>
          </p:spPr>
          <p:txBody>
            <a:bodyPr wrap="square">
              <a:spAutoFit/>
            </a:bodyPr>
            <a:lstStyle/>
            <a:p>
              <a:r>
                <a:rPr lang="en-US" sz="675" u="sng" dirty="0"/>
                <a:t>MYC         	p.R372Q      		c.1115G&gt;A</a:t>
              </a:r>
              <a:br>
                <a:rPr lang="en-US" sz="675" u="sng" dirty="0"/>
              </a:br>
              <a:r>
                <a:rPr lang="en-US" sz="675" u="sng" dirty="0"/>
                <a:t>MYCN      	p.P44F      		c.130_131delCCinsTT</a:t>
              </a:r>
            </a:p>
            <a:p>
              <a:r>
                <a:rPr lang="en-US" sz="675" u="sng" dirty="0"/>
                <a:t>NF1          	p.D374G      		c.1121A&gt;G</a:t>
              </a:r>
              <a:br>
                <a:rPr lang="en-US" sz="675" u="sng" dirty="0"/>
              </a:br>
              <a:r>
                <a:rPr lang="en-US" sz="675" u="sng" dirty="0"/>
                <a:t>NOTCH3    	p.A1775T      		c.5323G&gt;A</a:t>
              </a:r>
              <a:br>
                <a:rPr lang="en-US" sz="675" u="sng" dirty="0"/>
              </a:br>
              <a:r>
                <a:rPr lang="en-US" sz="675" b="1" u="sng" dirty="0"/>
                <a:t>NTRK3       	p.E322K      		C.964G&gt;A (will check fusion panel)</a:t>
              </a:r>
              <a:br>
                <a:rPr lang="en-US" sz="675" b="1" u="sng" dirty="0"/>
              </a:br>
              <a:r>
                <a:rPr lang="en-US" sz="675" b="1" u="sng" dirty="0"/>
                <a:t>NTRK3       	p.G114E      		c.341G&gt;A</a:t>
              </a:r>
              <a:br>
                <a:rPr lang="en-US" sz="675" u="sng" dirty="0"/>
              </a:br>
              <a:r>
                <a:rPr lang="en-US" sz="675" u="sng" dirty="0"/>
                <a:t>PIK3CA       	p.R818H      		c.2453G&gt;A</a:t>
              </a:r>
              <a:br>
                <a:rPr lang="en-US" sz="675" u="sng" dirty="0"/>
              </a:br>
              <a:r>
                <a:rPr lang="en-US" sz="675" u="sng" dirty="0"/>
                <a:t>PIK3CB       	p.R955*      		c.2863C&gt;T</a:t>
              </a:r>
              <a:br>
                <a:rPr lang="en-US" sz="675" u="sng" dirty="0"/>
              </a:br>
              <a:r>
                <a:rPr lang="en-US" sz="675" u="sng" dirty="0"/>
                <a:t>PTCH1       	p.I997_C998delinsKF      	c.2990_2993delinsAATT</a:t>
              </a:r>
              <a:br>
                <a:rPr lang="en-US" sz="675" u="sng" dirty="0"/>
              </a:br>
              <a:r>
                <a:rPr lang="en-US" sz="675" u="sng" dirty="0"/>
                <a:t>RET          	p.P117S      		c.349C&gt;T</a:t>
              </a:r>
              <a:br>
                <a:rPr lang="en-US" sz="675" u="sng" dirty="0"/>
              </a:br>
              <a:r>
                <a:rPr lang="en-US" sz="675" u="sng" dirty="0"/>
                <a:t>RET          	p.G383S      		c.1147G&gt;A</a:t>
              </a:r>
              <a:br>
                <a:rPr lang="en-US" sz="675" u="sng" dirty="0"/>
              </a:br>
              <a:r>
                <a:rPr lang="en-US" sz="675" u="sng" dirty="0"/>
                <a:t>RNF43      	p.S446F     		c.1337C&gt;T</a:t>
              </a:r>
              <a:br>
                <a:rPr lang="en-US" sz="675" u="sng" dirty="0"/>
              </a:br>
              <a:r>
                <a:rPr lang="en-US" sz="675" u="sng" dirty="0"/>
                <a:t>RNF43      	p.P270S      		c.808C&gt;</a:t>
              </a:r>
              <a:br>
                <a:rPr lang="en-US" sz="675" u="sng" dirty="0"/>
              </a:br>
              <a:r>
                <a:rPr lang="en-US" sz="675" u="sng" dirty="0"/>
                <a:t>SLIT2         	p.R253Q      		c.758G&gt;A</a:t>
              </a:r>
              <a:br>
                <a:rPr lang="en-US" sz="675" u="sng" dirty="0"/>
              </a:br>
              <a:r>
                <a:rPr lang="en-US" sz="675" u="sng" dirty="0"/>
                <a:t>SMARCA4  	p.E1468K      		c.4402G&gt;A</a:t>
              </a:r>
              <a:endParaRPr lang="en-US" sz="675" dirty="0"/>
            </a:p>
          </p:txBody>
        </p:sp>
      </p:grpSp>
      <p:pic>
        <p:nvPicPr>
          <p:cNvPr id="14" name="Picture 13">
            <a:extLst>
              <a:ext uri="{FF2B5EF4-FFF2-40B4-BE49-F238E27FC236}">
                <a16:creationId xmlns:a16="http://schemas.microsoft.com/office/drawing/2014/main" id="{B6039D0A-FBF0-4C7F-B20C-1E7A92719956}"/>
              </a:ext>
            </a:extLst>
          </p:cNvPr>
          <p:cNvPicPr>
            <a:picLocks noChangeAspect="1"/>
          </p:cNvPicPr>
          <p:nvPr/>
        </p:nvPicPr>
        <p:blipFill>
          <a:blip r:embed="rId3">
            <a:duotone>
              <a:schemeClr val="accent2">
                <a:shade val="45000"/>
                <a:satMod val="135000"/>
              </a:schemeClr>
              <a:prstClr val="white"/>
            </a:duotone>
          </a:blip>
          <a:stretch>
            <a:fillRect/>
          </a:stretch>
        </p:blipFill>
        <p:spPr>
          <a:xfrm>
            <a:off x="419791" y="1211574"/>
            <a:ext cx="646962" cy="825130"/>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771913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26756" y="1037363"/>
            <a:ext cx="4960043" cy="1102519"/>
          </a:xfrm>
        </p:spPr>
        <p:txBody>
          <a:bodyPr>
            <a:noAutofit/>
          </a:bodyPr>
          <a:lstStyle/>
          <a:p>
            <a:r>
              <a:rPr lang="en-US" sz="3600" b="1" dirty="0"/>
              <a:t>Victoria Sherry, DNP, CRNP, ANP-BC, AOCNP</a:t>
            </a:r>
          </a:p>
        </p:txBody>
      </p:sp>
      <p:sp>
        <p:nvSpPr>
          <p:cNvPr id="3" name="Subtitle 2"/>
          <p:cNvSpPr>
            <a:spLocks noGrp="1"/>
          </p:cNvSpPr>
          <p:nvPr>
            <p:ph type="subTitle" idx="1"/>
          </p:nvPr>
        </p:nvSpPr>
        <p:spPr>
          <a:xfrm>
            <a:off x="3726756" y="2478356"/>
            <a:ext cx="4960043" cy="1543454"/>
          </a:xfrm>
        </p:spPr>
        <p:txBody>
          <a:bodyPr>
            <a:normAutofit fontScale="62500" lnSpcReduction="20000"/>
          </a:bodyPr>
          <a:lstStyle/>
          <a:p>
            <a:r>
              <a:rPr lang="en-US" dirty="0"/>
              <a:t>Adult Oncology Nurse Practitioner for Thoracic Malignancies</a:t>
            </a:r>
          </a:p>
          <a:p>
            <a:r>
              <a:rPr lang="en-US" dirty="0"/>
              <a:t>Abramson Cancer Center</a:t>
            </a:r>
          </a:p>
          <a:p>
            <a:r>
              <a:rPr lang="en-US" dirty="0"/>
              <a:t>University of Pennsylvania Medical Center</a:t>
            </a:r>
          </a:p>
          <a:p>
            <a:r>
              <a:rPr lang="en-US" dirty="0"/>
              <a:t>Philadelphia, PA</a:t>
            </a:r>
          </a:p>
        </p:txBody>
      </p:sp>
    </p:spTree>
    <p:extLst>
      <p:ext uri="{BB962C8B-B14F-4D97-AF65-F5344CB8AC3E}">
        <p14:creationId xmlns:p14="http://schemas.microsoft.com/office/powerpoint/2010/main" val="704879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à coins arrondis 60"/>
          <p:cNvSpPr/>
          <p:nvPr/>
        </p:nvSpPr>
        <p:spPr>
          <a:xfrm>
            <a:off x="955991" y="4306465"/>
            <a:ext cx="3291840" cy="503016"/>
          </a:xfrm>
          <a:prstGeom prst="roundRect">
            <a:avLst/>
          </a:prstGeom>
          <a:solidFill>
            <a:srgbClr val="F4700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lnSpc>
                <a:spcPct val="90000"/>
              </a:lnSpc>
              <a:defRPr/>
            </a:pPr>
            <a:r>
              <a:rPr lang="fr-FR" sz="1600" b="1" dirty="0">
                <a:solidFill>
                  <a:schemeClr val="bg1"/>
                </a:solidFill>
                <a:latin typeface="Calibri" panose="020F0502020204030204"/>
                <a:cs typeface="Levenim MT" panose="02010502060101010101" pitchFamily="2" charset="-79"/>
              </a:rPr>
              <a:t>Highest prevalence </a:t>
            </a:r>
            <a:r>
              <a:rPr lang="fr-FR" sz="1600" dirty="0">
                <a:solidFill>
                  <a:schemeClr val="bg1"/>
                </a:solidFill>
                <a:latin typeface="Calibri" panose="020F0502020204030204"/>
                <a:cs typeface="Levenim MT" panose="02010502060101010101" pitchFamily="2" charset="-79"/>
              </a:rPr>
              <a:t>of mutations</a:t>
            </a:r>
          </a:p>
        </p:txBody>
      </p:sp>
      <p:sp>
        <p:nvSpPr>
          <p:cNvPr id="12" name="Rectangle à coins arrondis 12"/>
          <p:cNvSpPr/>
          <p:nvPr/>
        </p:nvSpPr>
        <p:spPr>
          <a:xfrm>
            <a:off x="12700" y="12700"/>
            <a:ext cx="9118600" cy="952500"/>
          </a:xfrm>
          <a:prstGeom prst="roundRect">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lnSpc>
                <a:spcPct val="90000"/>
              </a:lnSpc>
              <a:defRPr/>
            </a:pPr>
            <a:r>
              <a:rPr lang="fr-FR" sz="3600" b="1" dirty="0">
                <a:solidFill>
                  <a:srgbClr val="FFFFFF"/>
                </a:solidFill>
                <a:latin typeface="Calibri" panose="020F0502020204030204" pitchFamily="34" charset="0"/>
                <a:cs typeface="Levenim MT" panose="02010502060101010101" pitchFamily="2" charset="-79"/>
              </a:rPr>
              <a:t>Mutational Burden</a:t>
            </a:r>
          </a:p>
          <a:p>
            <a:pPr algn="ctr" defTabSz="914378">
              <a:lnSpc>
                <a:spcPct val="90000"/>
              </a:lnSpc>
              <a:defRPr/>
            </a:pPr>
            <a:r>
              <a:rPr lang="fr-FR" sz="3200" b="1" i="1" dirty="0">
                <a:solidFill>
                  <a:srgbClr val="FFFFFF"/>
                </a:solidFill>
                <a:latin typeface="Calibri" panose="020F0502020204030204" pitchFamily="34" charset="0"/>
                <a:cs typeface="Levenim MT" panose="02010502060101010101" pitchFamily="2" charset="-79"/>
              </a:rPr>
              <a:t>A Changing Paradigm</a:t>
            </a:r>
          </a:p>
        </p:txBody>
      </p:sp>
      <p:sp>
        <p:nvSpPr>
          <p:cNvPr id="13" name="Rectangle à coins arrondis 61"/>
          <p:cNvSpPr/>
          <p:nvPr/>
        </p:nvSpPr>
        <p:spPr>
          <a:xfrm>
            <a:off x="5174155" y="4309745"/>
            <a:ext cx="3108960" cy="499735"/>
          </a:xfrm>
          <a:prstGeom prst="roundRect">
            <a:avLst/>
          </a:prstGeom>
          <a:solidFill>
            <a:srgbClr val="DA567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lnSpc>
                <a:spcPct val="90000"/>
              </a:lnSpc>
              <a:defRPr/>
            </a:pPr>
            <a:r>
              <a:rPr lang="en-GB" altLang="fr-FR" sz="1600" b="1" dirty="0">
                <a:solidFill>
                  <a:schemeClr val="bg1"/>
                </a:solidFill>
                <a:latin typeface="Calibri" panose="020F0502020204030204"/>
                <a:cs typeface="Levenim MT" pitchFamily="2" charset="-79"/>
              </a:rPr>
              <a:t>Highest benefit </a:t>
            </a:r>
            <a:r>
              <a:rPr lang="en-GB" altLang="fr-FR" sz="1600" dirty="0">
                <a:solidFill>
                  <a:schemeClr val="bg1"/>
                </a:solidFill>
                <a:latin typeface="Calibri" panose="020F0502020204030204"/>
                <a:cs typeface="Levenim MT" pitchFamily="2" charset="-79"/>
              </a:rPr>
              <a:t>from immune checkpoint inhibitors</a:t>
            </a:r>
            <a:endParaRPr lang="en-GB" altLang="fr-FR" sz="1600" b="1" dirty="0">
              <a:solidFill>
                <a:schemeClr val="bg1"/>
              </a:solidFill>
              <a:latin typeface="Calibri" panose="020F0502020204030204"/>
              <a:cs typeface="Levenim MT" pitchFamily="2" charset="-79"/>
            </a:endParaRPr>
          </a:p>
        </p:txBody>
      </p:sp>
      <p:sp>
        <p:nvSpPr>
          <p:cNvPr id="14" name="Double flèche horizontale 3"/>
          <p:cNvSpPr/>
          <p:nvPr/>
        </p:nvSpPr>
        <p:spPr>
          <a:xfrm>
            <a:off x="4457158" y="4448698"/>
            <a:ext cx="507670" cy="267195"/>
          </a:xfrm>
          <a:prstGeom prst="leftRightArrow">
            <a:avLst/>
          </a:prstGeom>
          <a:solidFill>
            <a:srgbClr val="524F78"/>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fr-FR" sz="1350" dirty="0">
              <a:solidFill>
                <a:prstClr val="white"/>
              </a:solidFill>
              <a:latin typeface="Calibri" panose="020F0502020204030204"/>
            </a:endParaRPr>
          </a:p>
        </p:txBody>
      </p:sp>
      <p:sp>
        <p:nvSpPr>
          <p:cNvPr id="18" name="TextBox 17"/>
          <p:cNvSpPr txBox="1"/>
          <p:nvPr/>
        </p:nvSpPr>
        <p:spPr>
          <a:xfrm>
            <a:off x="254000" y="4889500"/>
            <a:ext cx="8890000" cy="254000"/>
          </a:xfrm>
          <a:prstGeom prst="rect">
            <a:avLst/>
          </a:prstGeom>
          <a:noFill/>
        </p:spPr>
        <p:txBody>
          <a:bodyPr wrap="square" rtlCol="0" anchor="ctr">
            <a:noAutofit/>
          </a:bodyPr>
          <a:lstStyle/>
          <a:p>
            <a:pPr algn="r" defTabSz="914378">
              <a:defRPr/>
            </a:pPr>
            <a:r>
              <a:rPr lang="en-GB" sz="1200" dirty="0">
                <a:solidFill>
                  <a:srgbClr val="000000"/>
                </a:solidFill>
                <a:latin typeface="Calibri" panose="020F0502020204030204" pitchFamily="34" charset="0"/>
              </a:rPr>
              <a:t>Alexandrov LB, et al. </a:t>
            </a:r>
            <a:r>
              <a:rPr lang="en-GB" sz="1200" i="1" dirty="0">
                <a:solidFill>
                  <a:srgbClr val="000000"/>
                </a:solidFill>
                <a:latin typeface="Calibri" panose="020F0502020204030204" pitchFamily="34" charset="0"/>
              </a:rPr>
              <a:t>Nature</a:t>
            </a:r>
            <a:r>
              <a:rPr lang="en-GB" sz="1200" dirty="0">
                <a:solidFill>
                  <a:srgbClr val="000000"/>
                </a:solidFill>
                <a:latin typeface="Calibri" panose="020F0502020204030204" pitchFamily="34" charset="0"/>
              </a:rPr>
              <a:t>. 2013; Langer C, et al. </a:t>
            </a:r>
            <a:r>
              <a:rPr lang="en-GB" sz="1200" i="1" dirty="0">
                <a:solidFill>
                  <a:srgbClr val="000000"/>
                </a:solidFill>
                <a:latin typeface="Calibri" panose="020F0502020204030204" pitchFamily="34" charset="0"/>
              </a:rPr>
              <a:t>WCLC</a:t>
            </a:r>
            <a:r>
              <a:rPr lang="en-GB" sz="1200" dirty="0">
                <a:solidFill>
                  <a:srgbClr val="000000"/>
                </a:solidFill>
                <a:latin typeface="Calibri" panose="020F0502020204030204" pitchFamily="34" charset="0"/>
              </a:rPr>
              <a:t>. 2019. Abstract OA04.05; </a:t>
            </a:r>
            <a:r>
              <a:rPr lang="en-GB" sz="1200" dirty="0" err="1">
                <a:solidFill>
                  <a:srgbClr val="000000"/>
                </a:solidFill>
                <a:latin typeface="Calibri" panose="020F0502020204030204" pitchFamily="34" charset="0"/>
              </a:rPr>
              <a:t>Garassino</a:t>
            </a:r>
            <a:r>
              <a:rPr lang="en-GB" sz="1200" dirty="0">
                <a:solidFill>
                  <a:srgbClr val="000000"/>
                </a:solidFill>
                <a:latin typeface="Calibri" panose="020F0502020204030204" pitchFamily="34" charset="0"/>
              </a:rPr>
              <a:t> M, et al. </a:t>
            </a:r>
            <a:r>
              <a:rPr lang="en-GB" sz="1200" i="1" dirty="0">
                <a:solidFill>
                  <a:srgbClr val="000000"/>
                </a:solidFill>
                <a:latin typeface="Calibri" panose="020F0502020204030204" pitchFamily="34" charset="0"/>
              </a:rPr>
              <a:t>WCLC</a:t>
            </a:r>
            <a:r>
              <a:rPr lang="en-GB" sz="1200" dirty="0">
                <a:solidFill>
                  <a:srgbClr val="000000"/>
                </a:solidFill>
                <a:latin typeface="Calibri" panose="020F0502020204030204" pitchFamily="34" charset="0"/>
              </a:rPr>
              <a:t>. 2019. Abstract OA04.06.</a:t>
            </a:r>
          </a:p>
        </p:txBody>
      </p:sp>
      <p:sp>
        <p:nvSpPr>
          <p:cNvPr id="4" name="TextBox 3">
            <a:extLst>
              <a:ext uri="{FF2B5EF4-FFF2-40B4-BE49-F238E27FC236}">
                <a16:creationId xmlns:a16="http://schemas.microsoft.com/office/drawing/2014/main" id="{9CAF03A7-8863-4E65-A8F4-73B7C03ABB4B}"/>
              </a:ext>
            </a:extLst>
          </p:cNvPr>
          <p:cNvSpPr txBox="1"/>
          <p:nvPr/>
        </p:nvSpPr>
        <p:spPr>
          <a:xfrm>
            <a:off x="254000" y="1084944"/>
            <a:ext cx="8661400" cy="680152"/>
          </a:xfrm>
          <a:prstGeom prst="rect">
            <a:avLst/>
          </a:prstGeom>
          <a:noFill/>
        </p:spPr>
        <p:txBody>
          <a:bodyPr wrap="square" rtlCol="0">
            <a:noAutofit/>
          </a:bodyPr>
          <a:lstStyle/>
          <a:p>
            <a:r>
              <a:rPr lang="en-US" dirty="0">
                <a:solidFill>
                  <a:srgbClr val="000000"/>
                </a:solidFill>
                <a:latin typeface="Calibri" panose="020F0502020204030204" pitchFamily="34" charset="0"/>
              </a:rPr>
              <a:t>Tumor mutational burden—measurement of mutations carried by tumor cells; a predictive biomarker being studied to evaluate its association with response to immunotherapy </a:t>
            </a:r>
          </a:p>
        </p:txBody>
      </p:sp>
      <p:pic>
        <p:nvPicPr>
          <p:cNvPr id="2" name="Picture 1"/>
          <p:cNvPicPr>
            <a:picLocks noChangeAspect="1"/>
          </p:cNvPicPr>
          <p:nvPr/>
        </p:nvPicPr>
        <p:blipFill rotWithShape="1">
          <a:blip r:embed="rId3"/>
          <a:srcRect l="3529"/>
          <a:stretch/>
        </p:blipFill>
        <p:spPr>
          <a:xfrm>
            <a:off x="1603295" y="1743692"/>
            <a:ext cx="5962809" cy="2461702"/>
          </a:xfrm>
          <a:prstGeom prst="rect">
            <a:avLst/>
          </a:prstGeom>
        </p:spPr>
      </p:pic>
      <p:grpSp>
        <p:nvGrpSpPr>
          <p:cNvPr id="15" name="Groupe 6"/>
          <p:cNvGrpSpPr/>
          <p:nvPr/>
        </p:nvGrpSpPr>
        <p:grpSpPr>
          <a:xfrm>
            <a:off x="5962808" y="1731063"/>
            <a:ext cx="1603296" cy="2474331"/>
            <a:chOff x="7454185" y="2555556"/>
            <a:chExt cx="1576500" cy="3106433"/>
          </a:xfrm>
          <a:solidFill>
            <a:srgbClr val="DA567D">
              <a:alpha val="37000"/>
            </a:srgbClr>
          </a:solidFill>
        </p:grpSpPr>
        <p:sp>
          <p:nvSpPr>
            <p:cNvPr id="17" name="Parallélogramme 19"/>
            <p:cNvSpPr/>
            <p:nvPr/>
          </p:nvSpPr>
          <p:spPr>
            <a:xfrm flipH="1">
              <a:off x="7454185" y="2555556"/>
              <a:ext cx="1576499" cy="889625"/>
            </a:xfrm>
            <a:prstGeom prst="parallelogram">
              <a:avLst>
                <a:gd name="adj" fmla="val 976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fr-FR" sz="1350" dirty="0">
                <a:solidFill>
                  <a:prstClr val="white"/>
                </a:solidFill>
                <a:latin typeface="Calibri" panose="020F0502020204030204"/>
              </a:endParaRPr>
            </a:p>
          </p:txBody>
        </p:sp>
        <p:sp>
          <p:nvSpPr>
            <p:cNvPr id="16" name="Rectangle à coins arrondis 2"/>
            <p:cNvSpPr/>
            <p:nvPr/>
          </p:nvSpPr>
          <p:spPr>
            <a:xfrm>
              <a:off x="8136016" y="3441371"/>
              <a:ext cx="894669" cy="2220618"/>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fr-FR" sz="1350" dirty="0">
                <a:solidFill>
                  <a:prstClr val="white"/>
                </a:solidFill>
                <a:latin typeface="Calibri" panose="020F0502020204030204"/>
              </a:endParaRPr>
            </a:p>
          </p:txBody>
        </p:sp>
      </p:grpSp>
    </p:spTree>
    <p:extLst>
      <p:ext uri="{BB962C8B-B14F-4D97-AF65-F5344CB8AC3E}">
        <p14:creationId xmlns:p14="http://schemas.microsoft.com/office/powerpoint/2010/main" val="302048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54000" y="4889500"/>
            <a:ext cx="8890000" cy="254000"/>
          </a:xfrm>
          <a:prstGeom prst="rect">
            <a:avLst/>
          </a:prstGeom>
          <a:noFill/>
        </p:spPr>
        <p:txBody>
          <a:bodyPr wrap="square" rtlCol="0" anchor="ctr">
            <a:noAutofit/>
          </a:bodyPr>
          <a:lstStyle/>
          <a:p>
            <a:pPr algn="r" defTabSz="914378">
              <a:defRPr/>
            </a:pPr>
            <a:r>
              <a:rPr lang="en-GB" sz="1400" dirty="0">
                <a:solidFill>
                  <a:srgbClr val="000000"/>
                </a:solidFill>
                <a:latin typeface="Calibri" panose="020F0502020204030204" pitchFamily="34" charset="0"/>
              </a:rPr>
              <a:t>Alexandrov LB, et al. </a:t>
            </a:r>
            <a:r>
              <a:rPr lang="en-GB" sz="1400" i="1" dirty="0">
                <a:solidFill>
                  <a:srgbClr val="000000"/>
                </a:solidFill>
                <a:latin typeface="Calibri" panose="020F0502020204030204" pitchFamily="34" charset="0"/>
              </a:rPr>
              <a:t>Nature</a:t>
            </a:r>
            <a:r>
              <a:rPr lang="en-GB" sz="1400" dirty="0">
                <a:solidFill>
                  <a:srgbClr val="000000"/>
                </a:solidFill>
                <a:latin typeface="Calibri" panose="020F0502020204030204" pitchFamily="34" charset="0"/>
              </a:rPr>
              <a:t>. 2013; Langer C, et al. </a:t>
            </a:r>
            <a:r>
              <a:rPr lang="en-GB" sz="1400" i="1" dirty="0">
                <a:solidFill>
                  <a:srgbClr val="000000"/>
                </a:solidFill>
                <a:latin typeface="Calibri" panose="020F0502020204030204" pitchFamily="34" charset="0"/>
              </a:rPr>
              <a:t>WCLC</a:t>
            </a:r>
            <a:r>
              <a:rPr lang="en-GB" sz="1400" dirty="0">
                <a:solidFill>
                  <a:srgbClr val="000000"/>
                </a:solidFill>
                <a:latin typeface="Calibri" panose="020F0502020204030204" pitchFamily="34" charset="0"/>
              </a:rPr>
              <a:t>. 2019. Abstract OA04.05.</a:t>
            </a:r>
          </a:p>
        </p:txBody>
      </p:sp>
      <p:sp>
        <p:nvSpPr>
          <p:cNvPr id="3" name="TextBox 2">
            <a:extLst>
              <a:ext uri="{FF2B5EF4-FFF2-40B4-BE49-F238E27FC236}">
                <a16:creationId xmlns:a16="http://schemas.microsoft.com/office/drawing/2014/main" id="{C41E4819-DB0A-4042-854F-74024D86C9FE}"/>
              </a:ext>
            </a:extLst>
          </p:cNvPr>
          <p:cNvSpPr txBox="1"/>
          <p:nvPr/>
        </p:nvSpPr>
        <p:spPr>
          <a:xfrm>
            <a:off x="254000" y="1143000"/>
            <a:ext cx="8661400" cy="3683000"/>
          </a:xfrm>
          <a:prstGeom prst="rect">
            <a:avLst/>
          </a:prstGeom>
          <a:noFill/>
        </p:spPr>
        <p:txBody>
          <a:bodyPr wrap="square" rtlCol="0">
            <a:noAutofit/>
          </a:bodyPr>
          <a:lstStyle/>
          <a:p>
            <a:r>
              <a:rPr lang="en-US" sz="2400" b="1" dirty="0">
                <a:solidFill>
                  <a:srgbClr val="000000"/>
                </a:solidFill>
                <a:latin typeface="Calibri" panose="020F0502020204030204" pitchFamily="34" charset="0"/>
              </a:rPr>
              <a:t>2019: KEYNOTE 021/189 data shows no association with tumor mutational burden.</a:t>
            </a:r>
            <a:endParaRPr lang="en-US" sz="2400" dirty="0">
              <a:solidFill>
                <a:srgbClr val="000000"/>
              </a:solidFill>
              <a:latin typeface="Calibri" panose="020F0502020204030204" pitchFamily="34" charset="0"/>
            </a:endParaRPr>
          </a:p>
          <a:p>
            <a:endParaRPr lang="en-US" sz="2400" dirty="0">
              <a:solidFill>
                <a:srgbClr val="000000"/>
              </a:solidFill>
              <a:latin typeface="Calibri" panose="020F0502020204030204" pitchFamily="34" charset="0"/>
            </a:endParaRPr>
          </a:p>
        </p:txBody>
      </p:sp>
      <p:sp>
        <p:nvSpPr>
          <p:cNvPr id="5" name="Rectangle à coins arrondis 12">
            <a:extLst>
              <a:ext uri="{FF2B5EF4-FFF2-40B4-BE49-F238E27FC236}">
                <a16:creationId xmlns:a16="http://schemas.microsoft.com/office/drawing/2014/main" id="{E22FCBAB-6DCB-495C-8516-B87474D194E3}"/>
              </a:ext>
            </a:extLst>
          </p:cNvPr>
          <p:cNvSpPr/>
          <p:nvPr/>
        </p:nvSpPr>
        <p:spPr>
          <a:xfrm>
            <a:off x="12700" y="12700"/>
            <a:ext cx="9118600" cy="952500"/>
          </a:xfrm>
          <a:prstGeom prst="roundRect">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lnSpc>
                <a:spcPct val="90000"/>
              </a:lnSpc>
              <a:defRPr/>
            </a:pPr>
            <a:r>
              <a:rPr lang="fr-FR" sz="3600" b="1" dirty="0">
                <a:solidFill>
                  <a:srgbClr val="FFFFFF"/>
                </a:solidFill>
                <a:latin typeface="Calibri" panose="020F0502020204030204" pitchFamily="34" charset="0"/>
                <a:cs typeface="Levenim MT" panose="02010502060101010101" pitchFamily="2" charset="-79"/>
              </a:rPr>
              <a:t>Mutational Burden</a:t>
            </a:r>
          </a:p>
          <a:p>
            <a:pPr algn="ctr" defTabSz="914378">
              <a:lnSpc>
                <a:spcPct val="90000"/>
              </a:lnSpc>
              <a:defRPr/>
            </a:pPr>
            <a:r>
              <a:rPr lang="fr-FR" sz="3200" b="1" i="1" dirty="0">
                <a:solidFill>
                  <a:srgbClr val="FFFFFF"/>
                </a:solidFill>
                <a:latin typeface="Calibri" panose="020F0502020204030204" pitchFamily="34" charset="0"/>
                <a:cs typeface="Levenim MT" panose="02010502060101010101" pitchFamily="2" charset="-79"/>
              </a:rPr>
              <a:t>A Changing Paradigm</a:t>
            </a:r>
          </a:p>
        </p:txBody>
      </p:sp>
    </p:spTree>
    <p:extLst>
      <p:ext uri="{BB962C8B-B14F-4D97-AF65-F5344CB8AC3E}">
        <p14:creationId xmlns:p14="http://schemas.microsoft.com/office/powerpoint/2010/main" val="42300316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3B28F-FD3D-4727-81CA-996E926FFF40}"/>
              </a:ext>
            </a:extLst>
          </p:cNvPr>
          <p:cNvSpPr>
            <a:spLocks noGrp="1"/>
          </p:cNvSpPr>
          <p:nvPr>
            <p:ph type="title"/>
          </p:nvPr>
        </p:nvSpPr>
        <p:spPr>
          <a:xfrm>
            <a:off x="12700" y="12700"/>
            <a:ext cx="9118600" cy="952500"/>
          </a:xfrm>
        </p:spPr>
        <p:txBody>
          <a:bodyPr anchor="ctr">
            <a:normAutofit/>
          </a:bodyPr>
          <a:lstStyle/>
          <a:p>
            <a:r>
              <a:rPr lang="en-US" sz="3600" b="1" dirty="0">
                <a:latin typeface="Calibri" panose="020F0502020204030204" pitchFamily="34" charset="0"/>
              </a:rPr>
              <a:t>Case Study</a:t>
            </a:r>
          </a:p>
        </p:txBody>
      </p:sp>
      <p:pic>
        <p:nvPicPr>
          <p:cNvPr id="3074" name="Picture 2" descr="white defibrillator with stand">
            <a:extLst>
              <a:ext uri="{FF2B5EF4-FFF2-40B4-BE49-F238E27FC236}">
                <a16:creationId xmlns:a16="http://schemas.microsoft.com/office/drawing/2014/main" id="{4F905425-E399-4407-A79E-CC823A444F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250"/>
          <a:stretch/>
        </p:blipFill>
        <p:spPr bwMode="auto">
          <a:xfrm>
            <a:off x="290944" y="1207128"/>
            <a:ext cx="2535383" cy="37509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75E02DE-AECE-42A0-A050-7A86E03B57CE}"/>
              </a:ext>
            </a:extLst>
          </p:cNvPr>
          <p:cNvSpPr>
            <a:spLocks noGrp="1"/>
          </p:cNvSpPr>
          <p:nvPr>
            <p:ph idx="1"/>
          </p:nvPr>
        </p:nvSpPr>
        <p:spPr>
          <a:xfrm>
            <a:off x="4129314" y="1894107"/>
            <a:ext cx="4786086" cy="2474693"/>
          </a:xfrm>
        </p:spPr>
        <p:txBody>
          <a:bodyPr>
            <a:normAutofit/>
          </a:bodyPr>
          <a:lstStyle/>
          <a:p>
            <a:pPr marL="0" indent="0">
              <a:lnSpc>
                <a:spcPct val="90000"/>
              </a:lnSpc>
              <a:spcBef>
                <a:spcPts val="0"/>
              </a:spcBef>
              <a:spcAft>
                <a:spcPts val="600"/>
              </a:spcAft>
              <a:buClr>
                <a:srgbClr val="F4700E"/>
              </a:buClr>
              <a:buNone/>
            </a:pPr>
            <a:r>
              <a:rPr lang="en-US" sz="2400" dirty="0">
                <a:solidFill>
                  <a:srgbClr val="000000"/>
                </a:solidFill>
                <a:latin typeface="Calibri" panose="020F0502020204030204" pitchFamily="34" charset="0"/>
              </a:rPr>
              <a:t>Plan: Chemo vs. I/O therapy?</a:t>
            </a:r>
          </a:p>
          <a:p>
            <a:pPr marL="0" indent="0">
              <a:lnSpc>
                <a:spcPct val="90000"/>
              </a:lnSpc>
              <a:spcBef>
                <a:spcPts val="0"/>
              </a:spcBef>
              <a:spcAft>
                <a:spcPts val="600"/>
              </a:spcAft>
              <a:buClr>
                <a:srgbClr val="F4700E"/>
              </a:buClr>
              <a:buNone/>
            </a:pPr>
            <a:endParaRPr lang="en-US" sz="2400" dirty="0">
              <a:solidFill>
                <a:srgbClr val="000000"/>
              </a:solidFill>
              <a:latin typeface="Calibri" panose="020F0502020204030204" pitchFamily="34" charset="0"/>
            </a:endParaRPr>
          </a:p>
          <a:p>
            <a:pPr marL="0" indent="0">
              <a:lnSpc>
                <a:spcPct val="90000"/>
              </a:lnSpc>
              <a:spcBef>
                <a:spcPts val="0"/>
              </a:spcBef>
              <a:spcAft>
                <a:spcPts val="600"/>
              </a:spcAft>
              <a:buClr>
                <a:srgbClr val="F4700E"/>
              </a:buClr>
              <a:buNone/>
            </a:pPr>
            <a:endParaRPr lang="en-US" sz="2400" dirty="0">
              <a:solidFill>
                <a:srgbClr val="000000"/>
              </a:solidFill>
              <a:latin typeface="Calibri" panose="020F0502020204030204" pitchFamily="34" charset="0"/>
            </a:endParaRPr>
          </a:p>
          <a:p>
            <a:pPr marL="0" indent="0">
              <a:lnSpc>
                <a:spcPct val="90000"/>
              </a:lnSpc>
              <a:spcBef>
                <a:spcPts val="0"/>
              </a:spcBef>
              <a:spcAft>
                <a:spcPts val="600"/>
              </a:spcAft>
              <a:buClr>
                <a:srgbClr val="F4700E"/>
              </a:buClr>
              <a:buNone/>
            </a:pPr>
            <a:r>
              <a:rPr lang="en-US" sz="2400" dirty="0">
                <a:solidFill>
                  <a:srgbClr val="000000"/>
                </a:solidFill>
                <a:latin typeface="Calibri" panose="020F0502020204030204" pitchFamily="34" charset="0"/>
              </a:rPr>
              <a:t>In December 2016, atezolizumab IV every 3 weeks was initiated.</a:t>
            </a:r>
          </a:p>
          <a:p>
            <a:pPr>
              <a:lnSpc>
                <a:spcPct val="90000"/>
              </a:lnSpc>
              <a:spcBef>
                <a:spcPts val="0"/>
              </a:spcBef>
              <a:spcAft>
                <a:spcPts val="600"/>
              </a:spcAft>
              <a:buClr>
                <a:srgbClr val="F4700E"/>
              </a:buClr>
            </a:pPr>
            <a:endParaRPr lang="en-US" sz="2400" dirty="0">
              <a:solidFill>
                <a:srgbClr val="000000"/>
              </a:solidFill>
              <a:latin typeface="Calibri" panose="020F0502020204030204" pitchFamily="34" charset="0"/>
            </a:endParaRPr>
          </a:p>
        </p:txBody>
      </p:sp>
      <p:pic>
        <p:nvPicPr>
          <p:cNvPr id="5" name="Picture 4">
            <a:extLst>
              <a:ext uri="{FF2B5EF4-FFF2-40B4-BE49-F238E27FC236}">
                <a16:creationId xmlns:a16="http://schemas.microsoft.com/office/drawing/2014/main" id="{B7DD7AB6-965D-4E2F-84B8-5CA94344CDD6}"/>
              </a:ext>
            </a:extLst>
          </p:cNvPr>
          <p:cNvPicPr>
            <a:picLocks noChangeAspect="1"/>
          </p:cNvPicPr>
          <p:nvPr/>
        </p:nvPicPr>
        <p:blipFill>
          <a:blip r:embed="rId3">
            <a:duotone>
              <a:srgbClr val="C0504D">
                <a:shade val="45000"/>
                <a:satMod val="135000"/>
              </a:srgbClr>
              <a:prstClr val="white"/>
            </a:duotone>
            <a:extLst>
              <a:ext uri="{BEBA8EAE-BF5A-486C-A8C5-ECC9F3942E4B}">
                <a14:imgProps xmlns:a14="http://schemas.microsoft.com/office/drawing/2010/main">
                  <a14:imgLayer r:embed="rId4">
                    <a14:imgEffect>
                      <a14:backgroundRemoval t="4420" b="96685" l="0" r="97238">
                        <a14:foregroundMark x1="32044" y1="58564" x2="32044" y2="58564"/>
                        <a14:foregroundMark x1="13812" y1="50276" x2="13812" y2="50276"/>
                        <a14:foregroundMark x1="6630" y1="46409" x2="37569" y2="78453"/>
                        <a14:foregroundMark x1="37569" y1="78453" x2="76243" y2="58564"/>
                        <a14:foregroundMark x1="76243" y1="58564" x2="74033" y2="12155"/>
                        <a14:foregroundMark x1="74033" y1="12155" x2="27624" y2="13260"/>
                        <a14:foregroundMark x1="27624" y1="13260" x2="11602" y2="44751"/>
                        <a14:foregroundMark x1="80110" y1="20994" x2="30939" y2="18785"/>
                        <a14:foregroundMark x1="30939" y1="18785" x2="1657" y2="52486"/>
                        <a14:foregroundMark x1="1657" y1="52486" x2="25967" y2="88398"/>
                        <a14:foregroundMark x1="25967" y1="88398" x2="71823" y2="88398"/>
                        <a14:foregroundMark x1="71823" y1="88398" x2="89503" y2="45304"/>
                        <a14:foregroundMark x1="89503" y1="45304" x2="76796" y2="17127"/>
                        <a14:foregroundMark x1="17127" y1="82873" x2="17127" y2="82873"/>
                        <a14:foregroundMark x1="19337" y1="91713" x2="19337" y2="91713"/>
                        <a14:foregroundMark x1="27072" y1="93923" x2="27072" y2="93923"/>
                        <a14:foregroundMark x1="79006" y1="90608" x2="79006" y2="90608"/>
                        <a14:foregroundMark x1="87293" y1="83425" x2="87293" y2="83425"/>
                        <a14:foregroundMark x1="86740" y1="74033" x2="86740" y2="74033"/>
                        <a14:foregroundMark x1="92265" y1="61326" x2="92265" y2="61326"/>
                        <a14:foregroundMark x1="86740" y1="14365" x2="86740" y2="14365"/>
                        <a14:foregroundMark x1="33702" y1="26519" x2="76796" y2="39227"/>
                        <a14:foregroundMark x1="76796" y1="39227" x2="41436" y2="28729"/>
                        <a14:foregroundMark x1="9945" y1="29834" x2="48066" y2="8287"/>
                        <a14:foregroundMark x1="48066" y1="8287" x2="90608" y2="19890"/>
                        <a14:foregroundMark x1="90608" y1="19890" x2="92818" y2="75138"/>
                        <a14:foregroundMark x1="89503" y1="15470" x2="45304" y2="8287"/>
                        <a14:foregroundMark x1="45304" y1="8287" x2="9392" y2="25414"/>
                        <a14:foregroundMark x1="6077" y1="24309" x2="46409" y2="7182"/>
                        <a14:foregroundMark x1="46409" y1="7182" x2="80110" y2="8840"/>
                        <a14:foregroundMark x1="93370" y1="8287" x2="93370" y2="8287"/>
                        <a14:foregroundMark x1="96685" y1="11050" x2="96685" y2="11050"/>
                        <a14:foregroundMark x1="66851" y1="37017" x2="66851" y2="37017"/>
                        <a14:foregroundMark x1="73481" y1="32044" x2="73481" y2="32044"/>
                        <a14:foregroundMark x1="52486" y1="21547" x2="52486" y2="21547"/>
                        <a14:foregroundMark x1="51381" y1="17680" x2="51381" y2="17680"/>
                        <a14:foregroundMark x1="32044" y1="28177" x2="32044" y2="28177"/>
                        <a14:foregroundMark x1="23204" y1="25414" x2="69061" y2="26519"/>
                        <a14:foregroundMark x1="69061" y1="26519" x2="82873" y2="69061"/>
                        <a14:foregroundMark x1="82873" y1="69061" x2="40884" y2="86188"/>
                        <a14:foregroundMark x1="40884" y1="86188" x2="28177" y2="41989"/>
                        <a14:foregroundMark x1="28177" y1="41989" x2="29834" y2="19890"/>
                        <a14:foregroundMark x1="69613" y1="35359" x2="43646" y2="70166"/>
                        <a14:foregroundMark x1="43646" y1="70166" x2="79558" y2="44199"/>
                        <a14:foregroundMark x1="79558" y1="44199" x2="69061" y2="29282"/>
                        <a14:foregroundMark x1="65746" y1="39779" x2="62983" y2="35912"/>
                        <a14:foregroundMark x1="51934" y1="53039" x2="51934" y2="53039"/>
                        <a14:foregroundMark x1="52486" y1="45304" x2="52486" y2="45304"/>
                        <a14:foregroundMark x1="48066" y1="50276" x2="48066" y2="50276"/>
                        <a14:foregroundMark x1="1105" y1="62983" x2="1105" y2="62983"/>
                        <a14:foregroundMark x1="2210" y1="70166" x2="2210" y2="70166"/>
                        <a14:foregroundMark x1="1105" y1="77348" x2="1105" y2="77348"/>
                        <a14:foregroundMark x1="2210" y1="83978" x2="2210" y2="83978"/>
                        <a14:foregroundMark x1="3867" y1="88398" x2="3867" y2="88398"/>
                        <a14:foregroundMark x1="5525" y1="91160" x2="5525" y2="91160"/>
                        <a14:foregroundMark x1="7735" y1="93923" x2="7735" y2="93923"/>
                        <a14:foregroundMark x1="9945" y1="94475" x2="9945" y2="94475"/>
                        <a14:foregroundMark x1="3315" y1="41989" x2="3315" y2="41989"/>
                        <a14:foregroundMark x1="2762" y1="30939" x2="2762" y2="30939"/>
                        <a14:foregroundMark x1="552" y1="22652" x2="552" y2="22652"/>
                        <a14:foregroundMark x1="4420" y1="10497" x2="4420" y2="10497"/>
                        <a14:foregroundMark x1="2762" y1="14917" x2="2762" y2="14917"/>
                        <a14:foregroundMark x1="6630" y1="4972" x2="6630" y2="4972"/>
                        <a14:foregroundMark x1="96685" y1="17127" x2="96685" y2="17127"/>
                        <a14:foregroundMark x1="97238" y1="20994" x2="97238" y2="20994"/>
                        <a14:foregroundMark x1="97238" y1="43646" x2="97238" y2="43646"/>
                        <a14:foregroundMark x1="96685" y1="63536" x2="96685" y2="63536"/>
                        <a14:foregroundMark x1="97238" y1="77901" x2="97238" y2="77901"/>
                        <a14:foregroundMark x1="93370" y1="91160" x2="93370" y2="91160"/>
                        <a14:foregroundMark x1="29834" y1="96685" x2="29834" y2="96685"/>
                      </a14:backgroundRemoval>
                    </a14:imgEffect>
                  </a14:imgLayer>
                </a14:imgProps>
              </a:ext>
            </a:extLst>
          </a:blip>
          <a:stretch>
            <a:fillRect/>
          </a:stretch>
        </p:blipFill>
        <p:spPr>
          <a:xfrm>
            <a:off x="3239021" y="1710479"/>
            <a:ext cx="781243" cy="781243"/>
          </a:xfrm>
          <a:prstGeom prst="rect">
            <a:avLst/>
          </a:prstGeom>
          <a:effectLst>
            <a:outerShdw blurRad="76200" dir="13500000" sy="23000" kx="1200000" algn="br" rotWithShape="0">
              <a:prstClr val="black">
                <a:alpha val="20000"/>
              </a:prstClr>
            </a:outerShdw>
          </a:effectLst>
        </p:spPr>
      </p:pic>
      <p:pic>
        <p:nvPicPr>
          <p:cNvPr id="6" name="Picture 5">
            <a:extLst>
              <a:ext uri="{FF2B5EF4-FFF2-40B4-BE49-F238E27FC236}">
                <a16:creationId xmlns:a16="http://schemas.microsoft.com/office/drawing/2014/main" id="{C51F948D-09A1-433E-8379-3812407DB939}"/>
              </a:ext>
            </a:extLst>
          </p:cNvPr>
          <p:cNvPicPr>
            <a:picLocks noChangeAspect="1"/>
          </p:cNvPicPr>
          <p:nvPr/>
        </p:nvPicPr>
        <p:blipFill>
          <a:blip r:embed="rId5">
            <a:duotone>
              <a:schemeClr val="accent2">
                <a:shade val="45000"/>
                <a:satMod val="135000"/>
              </a:schemeClr>
              <a:prstClr val="white"/>
            </a:duotone>
          </a:blip>
          <a:stretch>
            <a:fillRect/>
          </a:stretch>
        </p:blipFill>
        <p:spPr>
          <a:xfrm>
            <a:off x="3239020" y="3089427"/>
            <a:ext cx="781243" cy="808339"/>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825623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C94407C2-51DE-4333-A89B-AD5F10F043B0}"/>
              </a:ext>
            </a:extLst>
          </p:cNvPr>
          <p:cNvGraphicFramePr>
            <a:graphicFrameLocks noGrp="1"/>
          </p:cNvGraphicFramePr>
          <p:nvPr>
            <p:ph idx="1"/>
            <p:extLst>
              <p:ext uri="{D42A27DB-BD31-4B8C-83A1-F6EECF244321}">
                <p14:modId xmlns:p14="http://schemas.microsoft.com/office/powerpoint/2010/main" val="1595187116"/>
              </p:ext>
            </p:extLst>
          </p:nvPr>
        </p:nvGraphicFramePr>
        <p:xfrm>
          <a:off x="906090" y="1025584"/>
          <a:ext cx="7780710" cy="3729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B33249BE-7605-4AFF-BCBB-0E2CAAA98E05}"/>
              </a:ext>
            </a:extLst>
          </p:cNvPr>
          <p:cNvSpPr>
            <a:spLocks noGrp="1"/>
          </p:cNvSpPr>
          <p:nvPr>
            <p:ph type="ctrTitle"/>
          </p:nvPr>
        </p:nvSpPr>
        <p:spPr>
          <a:xfrm>
            <a:off x="457200" y="20337"/>
            <a:ext cx="8686800" cy="1102519"/>
          </a:xfrm>
        </p:spPr>
        <p:txBody>
          <a:bodyPr>
            <a:normAutofit/>
          </a:bodyPr>
          <a:lstStyle/>
          <a:p>
            <a:r>
              <a:rPr lang="en-US" sz="2800" b="1" dirty="0">
                <a:solidFill>
                  <a:srgbClr val="DA567D"/>
                </a:solidFill>
                <a:latin typeface="Calibri" panose="020F0502020204030204" pitchFamily="34" charset="0"/>
              </a:rPr>
              <a:t>Patient Complaints/Issues While Receiving Atezolizumab</a:t>
            </a:r>
          </a:p>
        </p:txBody>
      </p:sp>
    </p:spTree>
    <p:extLst>
      <p:ext uri="{BB962C8B-B14F-4D97-AF65-F5344CB8AC3E}">
        <p14:creationId xmlns:p14="http://schemas.microsoft.com/office/powerpoint/2010/main" val="1067331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C7394-2FF3-434F-8E84-E5ACA3102F64}"/>
              </a:ext>
            </a:extLst>
          </p:cNvPr>
          <p:cNvSpPr>
            <a:spLocks noGrp="1"/>
          </p:cNvSpPr>
          <p:nvPr>
            <p:ph type="title"/>
          </p:nvPr>
        </p:nvSpPr>
        <p:spPr>
          <a:xfrm>
            <a:off x="12700" y="12700"/>
            <a:ext cx="9118600" cy="952500"/>
          </a:xfrm>
        </p:spPr>
        <p:txBody>
          <a:bodyPr anchor="ctr">
            <a:noAutofit/>
          </a:bodyPr>
          <a:lstStyle/>
          <a:p>
            <a:r>
              <a:rPr lang="en-US" sz="3600" b="1" dirty="0">
                <a:solidFill>
                  <a:srgbClr val="FFFFFF"/>
                </a:solidFill>
                <a:latin typeface="Calibri" panose="020F0502020204030204" pitchFamily="34" charset="0"/>
              </a:rPr>
              <a:t>Case Study</a:t>
            </a:r>
          </a:p>
        </p:txBody>
      </p:sp>
      <p:sp>
        <p:nvSpPr>
          <p:cNvPr id="15" name="TextBox 14">
            <a:extLst>
              <a:ext uri="{FF2B5EF4-FFF2-40B4-BE49-F238E27FC236}">
                <a16:creationId xmlns:a16="http://schemas.microsoft.com/office/drawing/2014/main" id="{53B0AF16-908D-46E1-858F-C9EE4287411C}"/>
              </a:ext>
            </a:extLst>
          </p:cNvPr>
          <p:cNvSpPr txBox="1"/>
          <p:nvPr/>
        </p:nvSpPr>
        <p:spPr>
          <a:xfrm>
            <a:off x="1379913" y="1331014"/>
            <a:ext cx="7439891" cy="757130"/>
          </a:xfrm>
          <a:prstGeom prst="rect">
            <a:avLst/>
          </a:prstGeom>
          <a:noFill/>
        </p:spPr>
        <p:txBody>
          <a:bodyPr wrap="square" rtlCol="0">
            <a:spAutoFit/>
          </a:bodyPr>
          <a:lstStyle/>
          <a:p>
            <a:pPr>
              <a:lnSpc>
                <a:spcPct val="90000"/>
              </a:lnSpc>
              <a:spcAft>
                <a:spcPts val="600"/>
              </a:spcAft>
            </a:pPr>
            <a:r>
              <a:rPr lang="en-US" sz="2400" dirty="0"/>
              <a:t>JT was seen in clinic prior to cycle 4 of atezolizumab. He complains of dry mouth/taste alterations and pruritic skin.</a:t>
            </a:r>
          </a:p>
        </p:txBody>
      </p:sp>
      <p:pic>
        <p:nvPicPr>
          <p:cNvPr id="16" name="Picture 15">
            <a:extLst>
              <a:ext uri="{FF2B5EF4-FFF2-40B4-BE49-F238E27FC236}">
                <a16:creationId xmlns:a16="http://schemas.microsoft.com/office/drawing/2014/main" id="{34A177AB-0382-4F43-91AA-E7BF33BE3E2A}"/>
              </a:ext>
            </a:extLst>
          </p:cNvPr>
          <p:cNvPicPr>
            <a:picLocks noChangeAspect="1"/>
          </p:cNvPicPr>
          <p:nvPr/>
        </p:nvPicPr>
        <p:blipFill>
          <a:blip r:embed="rId2">
            <a:duotone>
              <a:schemeClr val="accent2">
                <a:shade val="45000"/>
                <a:satMod val="135000"/>
              </a:schemeClr>
              <a:prstClr val="white"/>
            </a:duotone>
          </a:blip>
          <a:stretch>
            <a:fillRect/>
          </a:stretch>
        </p:blipFill>
        <p:spPr>
          <a:xfrm>
            <a:off x="324196" y="1236794"/>
            <a:ext cx="831273" cy="864335"/>
          </a:xfrm>
          <a:prstGeom prst="rect">
            <a:avLst/>
          </a:prstGeom>
          <a:effectLst>
            <a:outerShdw blurRad="76200" dir="13500000" sy="23000" kx="1200000" algn="br" rotWithShape="0">
              <a:prstClr val="black">
                <a:alpha val="20000"/>
              </a:prstClr>
            </a:outerShdw>
          </a:effectLst>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146" t="6009" r="11713" b="13764"/>
          <a:stretch/>
        </p:blipFill>
        <p:spPr>
          <a:xfrm>
            <a:off x="1920240" y="2453958"/>
            <a:ext cx="2761488" cy="2201418"/>
          </a:xfrm>
          <a:prstGeom prst="rect">
            <a:avLst/>
          </a:prstGeom>
        </p:spPr>
      </p:pic>
      <p:sp>
        <p:nvSpPr>
          <p:cNvPr id="7" name="Footer Placeholder 6">
            <a:extLst>
              <a:ext uri="{FF2B5EF4-FFF2-40B4-BE49-F238E27FC236}">
                <a16:creationId xmlns:a16="http://schemas.microsoft.com/office/drawing/2014/main" id="{E89284CC-C012-43EB-AD58-5C0FD1662821}"/>
              </a:ext>
            </a:extLst>
          </p:cNvPr>
          <p:cNvSpPr>
            <a:spLocks noGrp="1"/>
          </p:cNvSpPr>
          <p:nvPr>
            <p:ph type="ftr" sz="quarter" idx="11"/>
          </p:nvPr>
        </p:nvSpPr>
        <p:spPr>
          <a:xfrm>
            <a:off x="5625420" y="4876991"/>
            <a:ext cx="3516823" cy="273844"/>
          </a:xfrm>
        </p:spPr>
        <p:txBody>
          <a:bodyPr/>
          <a:lstStyle/>
          <a:p>
            <a:r>
              <a:rPr lang="en-US" sz="1400" dirty="0">
                <a:solidFill>
                  <a:schemeClr val="tx1"/>
                </a:solidFill>
              </a:rPr>
              <a:t>Picture courtesy of Victoria Sherry, DNP, CRNP</a:t>
            </a:r>
          </a:p>
        </p:txBody>
      </p:sp>
    </p:spTree>
    <p:extLst>
      <p:ext uri="{BB962C8B-B14F-4D97-AF65-F5344CB8AC3E}">
        <p14:creationId xmlns:p14="http://schemas.microsoft.com/office/powerpoint/2010/main" val="17751195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1FD1A95-1F13-4ED1-B088-0B84C6F82B3B}"/>
              </a:ext>
            </a:extLst>
          </p:cNvPr>
          <p:cNvSpPr>
            <a:spLocks noGrp="1"/>
          </p:cNvSpPr>
          <p:nvPr>
            <p:ph type="body" idx="1"/>
          </p:nvPr>
        </p:nvSpPr>
        <p:spPr>
          <a:xfrm>
            <a:off x="12700" y="12700"/>
            <a:ext cx="9118600" cy="952500"/>
          </a:xfrm>
        </p:spPr>
        <p:txBody>
          <a:bodyPr anchor="ctr">
            <a:noAutofit/>
          </a:bodyPr>
          <a:lstStyle/>
          <a:p>
            <a:pPr algn="ctr">
              <a:lnSpc>
                <a:spcPct val="90000"/>
              </a:lnSpc>
              <a:spcBef>
                <a:spcPts val="0"/>
              </a:spcBef>
            </a:pPr>
            <a:r>
              <a:rPr lang="en-US" sz="3600" dirty="0">
                <a:solidFill>
                  <a:srgbClr val="FFFFFF"/>
                </a:solidFill>
                <a:latin typeface="Calibri" panose="020F0502020204030204" pitchFamily="34" charset="0"/>
              </a:rPr>
              <a:t>Xerostomia/Taste Alterations</a:t>
            </a:r>
          </a:p>
          <a:p>
            <a:pPr algn="ctr">
              <a:lnSpc>
                <a:spcPct val="90000"/>
              </a:lnSpc>
              <a:spcBef>
                <a:spcPts val="0"/>
              </a:spcBef>
            </a:pPr>
            <a:r>
              <a:rPr lang="en-US" sz="3200" i="1" dirty="0">
                <a:solidFill>
                  <a:srgbClr val="FFFFFF"/>
                </a:solidFill>
                <a:latin typeface="Calibri" panose="020F0502020204030204" pitchFamily="34" charset="0"/>
              </a:rPr>
              <a:t>Differential Diagnoses</a:t>
            </a:r>
          </a:p>
        </p:txBody>
      </p:sp>
      <p:sp>
        <p:nvSpPr>
          <p:cNvPr id="3" name="Content Placeholder 2">
            <a:extLst>
              <a:ext uri="{FF2B5EF4-FFF2-40B4-BE49-F238E27FC236}">
                <a16:creationId xmlns:a16="http://schemas.microsoft.com/office/drawing/2014/main" id="{6993DB41-964E-42DD-92C6-F40F8A511ED2}"/>
              </a:ext>
            </a:extLst>
          </p:cNvPr>
          <p:cNvSpPr>
            <a:spLocks noGrp="1"/>
          </p:cNvSpPr>
          <p:nvPr>
            <p:ph sz="half" idx="2"/>
          </p:nvPr>
        </p:nvSpPr>
        <p:spPr>
          <a:xfrm>
            <a:off x="232757" y="1197034"/>
            <a:ext cx="6608618" cy="3445214"/>
          </a:xfrm>
        </p:spPr>
        <p:txBody>
          <a:bodyPr>
            <a:normAutofit/>
          </a:bodyPr>
          <a:lstStyle/>
          <a:p>
            <a:pPr marL="274320" lvl="1" indent="-274320">
              <a:lnSpc>
                <a:spcPct val="90000"/>
              </a:lnSpc>
              <a:spcBef>
                <a:spcPts val="0"/>
              </a:spcBef>
              <a:spcAft>
                <a:spcPts val="600"/>
              </a:spcAft>
              <a:buClr>
                <a:srgbClr val="F4700E"/>
              </a:buClr>
              <a:buFont typeface="Arial" panose="020B0604020202020204" pitchFamily="34" charset="0"/>
              <a:buChar char="•"/>
            </a:pPr>
            <a:r>
              <a:rPr lang="en-US" dirty="0"/>
              <a:t>Parotid blockage—parotiditis</a:t>
            </a:r>
          </a:p>
          <a:p>
            <a:pPr marL="274320" lvl="1" indent="-274320">
              <a:lnSpc>
                <a:spcPct val="90000"/>
              </a:lnSpc>
              <a:spcBef>
                <a:spcPts val="0"/>
              </a:spcBef>
              <a:spcAft>
                <a:spcPts val="600"/>
              </a:spcAft>
              <a:buClr>
                <a:srgbClr val="F4700E"/>
              </a:buClr>
              <a:buFont typeface="Arial" panose="020B0604020202020204" pitchFamily="34" charset="0"/>
              <a:buChar char="•"/>
            </a:pPr>
            <a:r>
              <a:rPr lang="en-US" dirty="0"/>
              <a:t>Dehydration</a:t>
            </a:r>
          </a:p>
          <a:p>
            <a:pPr marL="274320" lvl="1" indent="-274320">
              <a:lnSpc>
                <a:spcPct val="90000"/>
              </a:lnSpc>
              <a:spcBef>
                <a:spcPts val="0"/>
              </a:spcBef>
              <a:spcAft>
                <a:spcPts val="600"/>
              </a:spcAft>
              <a:buClr>
                <a:srgbClr val="F4700E"/>
              </a:buClr>
              <a:buFont typeface="Arial" panose="020B0604020202020204" pitchFamily="34" charset="0"/>
              <a:buChar char="•"/>
            </a:pPr>
            <a:r>
              <a:rPr lang="en-US" dirty="0"/>
              <a:t>Medication </a:t>
            </a:r>
          </a:p>
          <a:p>
            <a:pPr marL="274320" lvl="1" indent="-274320">
              <a:lnSpc>
                <a:spcPct val="90000"/>
              </a:lnSpc>
              <a:spcBef>
                <a:spcPts val="0"/>
              </a:spcBef>
              <a:spcAft>
                <a:spcPts val="600"/>
              </a:spcAft>
              <a:buClr>
                <a:srgbClr val="F4700E"/>
              </a:buClr>
              <a:buFont typeface="Arial" panose="020B0604020202020204" pitchFamily="34" charset="0"/>
              <a:buChar char="•"/>
            </a:pPr>
            <a:r>
              <a:rPr lang="en-US" dirty="0"/>
              <a:t>Hypothyroidism</a:t>
            </a:r>
          </a:p>
        </p:txBody>
      </p:sp>
    </p:spTree>
    <p:extLst>
      <p:ext uri="{BB962C8B-B14F-4D97-AF65-F5344CB8AC3E}">
        <p14:creationId xmlns:p14="http://schemas.microsoft.com/office/powerpoint/2010/main" val="288677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349683B-8C74-417B-830F-D6ED5CC5F134}"/>
              </a:ext>
            </a:extLst>
          </p:cNvPr>
          <p:cNvSpPr>
            <a:spLocks noGrp="1"/>
          </p:cNvSpPr>
          <p:nvPr>
            <p:ph type="body" sz="quarter" idx="3"/>
          </p:nvPr>
        </p:nvSpPr>
        <p:spPr>
          <a:xfrm>
            <a:off x="12700" y="12700"/>
            <a:ext cx="9118600" cy="952500"/>
          </a:xfrm>
        </p:spPr>
        <p:txBody>
          <a:bodyPr anchor="ctr">
            <a:noAutofit/>
          </a:bodyPr>
          <a:lstStyle/>
          <a:p>
            <a:pPr algn="ctr">
              <a:lnSpc>
                <a:spcPct val="90000"/>
              </a:lnSpc>
              <a:spcBef>
                <a:spcPts val="0"/>
              </a:spcBef>
            </a:pPr>
            <a:r>
              <a:rPr lang="en-US" sz="3600" dirty="0">
                <a:solidFill>
                  <a:srgbClr val="FFFFFF"/>
                </a:solidFill>
                <a:latin typeface="Calibri" panose="020F0502020204030204" pitchFamily="34" charset="0"/>
              </a:rPr>
              <a:t>Pruritic Skin</a:t>
            </a:r>
          </a:p>
          <a:p>
            <a:pPr algn="ctr">
              <a:lnSpc>
                <a:spcPct val="90000"/>
              </a:lnSpc>
              <a:spcBef>
                <a:spcPts val="0"/>
              </a:spcBef>
            </a:pPr>
            <a:r>
              <a:rPr lang="en-US" sz="3200" i="1" dirty="0">
                <a:solidFill>
                  <a:srgbClr val="FFFFFF"/>
                </a:solidFill>
                <a:latin typeface="Calibri" panose="020F0502020204030204" pitchFamily="34" charset="0"/>
              </a:rPr>
              <a:t>Differential Diagnoses</a:t>
            </a:r>
          </a:p>
        </p:txBody>
      </p:sp>
      <p:sp>
        <p:nvSpPr>
          <p:cNvPr id="4" name="Text Placeholder 3">
            <a:extLst>
              <a:ext uri="{FF2B5EF4-FFF2-40B4-BE49-F238E27FC236}">
                <a16:creationId xmlns:a16="http://schemas.microsoft.com/office/drawing/2014/main" id="{9AF92849-1299-4621-B6CC-3DC660FD1DCE}"/>
              </a:ext>
            </a:extLst>
          </p:cNvPr>
          <p:cNvSpPr>
            <a:spLocks noGrp="1"/>
          </p:cNvSpPr>
          <p:nvPr>
            <p:ph sz="quarter" idx="4"/>
          </p:nvPr>
        </p:nvSpPr>
        <p:spPr>
          <a:xfrm>
            <a:off x="273281" y="1190029"/>
            <a:ext cx="3887391" cy="2763441"/>
          </a:xfrm>
        </p:spPr>
        <p:txBody>
          <a:bodyPr vert="horz" lIns="91440" tIns="45720" rIns="91440" bIns="45720" rtlCol="0">
            <a:normAutofit/>
          </a:bodyPr>
          <a:lstStyle/>
          <a:p>
            <a:pPr marL="274320" lvl="1" indent="-274320">
              <a:lnSpc>
                <a:spcPct val="90000"/>
              </a:lnSpc>
              <a:spcBef>
                <a:spcPts val="0"/>
              </a:spcBef>
              <a:spcAft>
                <a:spcPts val="600"/>
              </a:spcAft>
              <a:buClr>
                <a:srgbClr val="F4700E"/>
              </a:buClr>
              <a:buFont typeface="Arial" panose="020B0604020202020204" pitchFamily="34" charset="0"/>
              <a:buChar char="•"/>
            </a:pPr>
            <a:r>
              <a:rPr lang="en-US" dirty="0"/>
              <a:t>Dry skin</a:t>
            </a:r>
          </a:p>
          <a:p>
            <a:pPr marL="274320" lvl="1" indent="-274320">
              <a:lnSpc>
                <a:spcPct val="90000"/>
              </a:lnSpc>
              <a:spcBef>
                <a:spcPts val="0"/>
              </a:spcBef>
              <a:spcAft>
                <a:spcPts val="600"/>
              </a:spcAft>
              <a:buClr>
                <a:srgbClr val="F4700E"/>
              </a:buClr>
              <a:buFont typeface="Arial" panose="020B0604020202020204" pitchFamily="34" charset="0"/>
              <a:buChar char="•"/>
            </a:pPr>
            <a:r>
              <a:rPr lang="en-US" dirty="0"/>
              <a:t>Contact dermatitis </a:t>
            </a:r>
          </a:p>
          <a:p>
            <a:pPr marL="274320" lvl="1" indent="-274320">
              <a:lnSpc>
                <a:spcPct val="90000"/>
              </a:lnSpc>
              <a:spcBef>
                <a:spcPts val="0"/>
              </a:spcBef>
              <a:spcAft>
                <a:spcPts val="600"/>
              </a:spcAft>
              <a:buClr>
                <a:srgbClr val="F4700E"/>
              </a:buClr>
              <a:buFont typeface="Arial" panose="020B0604020202020204" pitchFamily="34" charset="0"/>
              <a:buChar char="•"/>
            </a:pPr>
            <a:r>
              <a:rPr lang="en-US" dirty="0"/>
              <a:t>Allergy</a:t>
            </a:r>
          </a:p>
          <a:p>
            <a:pPr marL="274320" lvl="1" indent="-274320">
              <a:lnSpc>
                <a:spcPct val="90000"/>
              </a:lnSpc>
              <a:spcBef>
                <a:spcPts val="0"/>
              </a:spcBef>
              <a:spcAft>
                <a:spcPts val="600"/>
              </a:spcAft>
              <a:buClr>
                <a:srgbClr val="F4700E"/>
              </a:buClr>
              <a:buFont typeface="Arial" panose="020B0604020202020204" pitchFamily="34" charset="0"/>
              <a:buChar char="•"/>
            </a:pPr>
            <a:r>
              <a:rPr lang="en-US" dirty="0"/>
              <a:t>Medications</a:t>
            </a:r>
          </a:p>
        </p:txBody>
      </p:sp>
    </p:spTree>
    <p:extLst>
      <p:ext uri="{BB962C8B-B14F-4D97-AF65-F5344CB8AC3E}">
        <p14:creationId xmlns:p14="http://schemas.microsoft.com/office/powerpoint/2010/main" val="171250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1655-9399-4025-8876-80CEC9C42032}"/>
              </a:ext>
            </a:extLst>
          </p:cNvPr>
          <p:cNvSpPr>
            <a:spLocks noGrp="1"/>
          </p:cNvSpPr>
          <p:nvPr>
            <p:ph type="title"/>
          </p:nvPr>
        </p:nvSpPr>
        <p:spPr>
          <a:xfrm>
            <a:off x="12700" y="12700"/>
            <a:ext cx="9118600" cy="952500"/>
          </a:xfrm>
        </p:spPr>
        <p:txBody>
          <a:bodyPr anchor="ctr">
            <a:noAutofit/>
          </a:bodyPr>
          <a:lstStyle/>
          <a:p>
            <a:pPr>
              <a:lnSpc>
                <a:spcPct val="90000"/>
              </a:lnSpc>
            </a:pPr>
            <a:r>
              <a:rPr lang="en-US" sz="3600" b="1" dirty="0">
                <a:latin typeface="Calibri" panose="020F0502020204030204" pitchFamily="34" charset="0"/>
              </a:rPr>
              <a:t>Cutaneous irAE</a:t>
            </a:r>
            <a:br>
              <a:rPr lang="en-US" sz="3600" b="1" dirty="0">
                <a:latin typeface="Calibri" panose="020F0502020204030204" pitchFamily="34" charset="0"/>
              </a:rPr>
            </a:br>
            <a:r>
              <a:rPr lang="en-US" sz="3200" b="1" i="1" dirty="0">
                <a:latin typeface="Calibri" panose="020F0502020204030204" pitchFamily="34" charset="0"/>
              </a:rPr>
              <a:t>Pruritus, Xerosis, Xerostomia, Taste Alterations</a:t>
            </a:r>
            <a:endParaRPr lang="en-US" sz="3600" b="1" i="1" dirty="0">
              <a:latin typeface="Calibri" panose="020F0502020204030204" pitchFamily="34" charset="0"/>
            </a:endParaRPr>
          </a:p>
        </p:txBody>
      </p:sp>
      <p:pic>
        <p:nvPicPr>
          <p:cNvPr id="5" name="Picture 4" descr="A picture containing person, clothing, man, indoor&#10;&#10;Description automatically generated">
            <a:extLst>
              <a:ext uri="{FF2B5EF4-FFF2-40B4-BE49-F238E27FC236}">
                <a16:creationId xmlns:a16="http://schemas.microsoft.com/office/drawing/2014/main" id="{054DB4BC-D35A-45D7-BA2C-0706455BEF91}"/>
              </a:ext>
            </a:extLst>
          </p:cNvPr>
          <p:cNvPicPr>
            <a:picLocks noChangeAspect="1"/>
          </p:cNvPicPr>
          <p:nvPr/>
        </p:nvPicPr>
        <p:blipFill rotWithShape="1">
          <a:blip r:embed="rId3">
            <a:extLst>
              <a:ext uri="{28A0092B-C50C-407E-A947-70E740481C1C}">
                <a14:useLocalDpi xmlns:a14="http://schemas.microsoft.com/office/drawing/2010/main" val="0"/>
              </a:ext>
            </a:extLst>
          </a:blip>
          <a:srcRect t="18986" r="1" b="3425"/>
          <a:stretch/>
        </p:blipFill>
        <p:spPr>
          <a:xfrm>
            <a:off x="219148" y="1288702"/>
            <a:ext cx="4186597" cy="2436278"/>
          </a:xfrm>
          <a:prstGeom prst="rect">
            <a:avLst/>
          </a:prstGeom>
          <a:effectLst>
            <a:outerShdw blurRad="50800" dist="38100" dir="8100000" algn="tr" rotWithShape="0">
              <a:prstClr val="black">
                <a:alpha val="40000"/>
              </a:prstClr>
            </a:outerShdw>
          </a:effectLst>
        </p:spPr>
      </p:pic>
      <p:sp>
        <p:nvSpPr>
          <p:cNvPr id="3" name="Content Placeholder 2">
            <a:extLst>
              <a:ext uri="{FF2B5EF4-FFF2-40B4-BE49-F238E27FC236}">
                <a16:creationId xmlns:a16="http://schemas.microsoft.com/office/drawing/2014/main" id="{CB2DBBDB-4192-4EF0-BA19-123090446227}"/>
              </a:ext>
            </a:extLst>
          </p:cNvPr>
          <p:cNvSpPr>
            <a:spLocks noGrp="1"/>
          </p:cNvSpPr>
          <p:nvPr>
            <p:ph idx="1"/>
          </p:nvPr>
        </p:nvSpPr>
        <p:spPr>
          <a:xfrm>
            <a:off x="4738258" y="1205348"/>
            <a:ext cx="4322616" cy="3671995"/>
          </a:xfrm>
        </p:spPr>
        <p:txBody>
          <a:bodyPr anchor="t">
            <a:normAutofit/>
          </a:bodyPr>
          <a:lstStyle/>
          <a:p>
            <a:pPr marL="274320" indent="-274320">
              <a:lnSpc>
                <a:spcPct val="90000"/>
              </a:lnSpc>
              <a:spcBef>
                <a:spcPts val="0"/>
              </a:spcBef>
              <a:spcAft>
                <a:spcPts val="500"/>
              </a:spcAft>
              <a:buClr>
                <a:srgbClr val="F4700E"/>
              </a:buClr>
              <a:buFont typeface="Arial" panose="020B0604020202020204" pitchFamily="34" charset="0"/>
              <a:buChar char="•"/>
            </a:pPr>
            <a:r>
              <a:rPr lang="en-US" sz="1800" dirty="0"/>
              <a:t>Incidence: </a:t>
            </a:r>
            <a:r>
              <a:rPr lang="en-US" altLang="en-US" sz="1800" dirty="0">
                <a:ea typeface="ＭＳ Ｐゴシック" panose="020B0600070205080204" pitchFamily="34" charset="-128"/>
              </a:rPr>
              <a:t>13%–20% PD-1 </a:t>
            </a:r>
          </a:p>
          <a:p>
            <a:pPr marL="274320" indent="-274320">
              <a:lnSpc>
                <a:spcPct val="90000"/>
              </a:lnSpc>
              <a:spcBef>
                <a:spcPts val="0"/>
              </a:spcBef>
              <a:spcAft>
                <a:spcPts val="500"/>
              </a:spcAft>
              <a:buClr>
                <a:srgbClr val="F4700E"/>
              </a:buClr>
              <a:buFont typeface="Arial" panose="020B0604020202020204" pitchFamily="34" charset="0"/>
              <a:buChar char="•"/>
            </a:pPr>
            <a:r>
              <a:rPr lang="en-US" altLang="en-US" sz="1800" dirty="0">
                <a:ea typeface="ＭＳ Ｐゴシック" panose="020B0600070205080204" pitchFamily="34" charset="-128"/>
              </a:rPr>
              <a:t>Affects QOL</a:t>
            </a:r>
          </a:p>
          <a:p>
            <a:pPr marL="274320" indent="-274320">
              <a:lnSpc>
                <a:spcPct val="90000"/>
              </a:lnSpc>
              <a:spcBef>
                <a:spcPts val="0"/>
              </a:spcBef>
              <a:spcAft>
                <a:spcPts val="500"/>
              </a:spcAft>
              <a:buClr>
                <a:srgbClr val="F4700E"/>
              </a:buClr>
              <a:buFont typeface="Arial" panose="020B0604020202020204" pitchFamily="34" charset="0"/>
              <a:buChar char="•"/>
            </a:pPr>
            <a:r>
              <a:rPr lang="en-US" altLang="en-US" sz="1800" dirty="0">
                <a:ea typeface="ＭＳ Ｐゴシック" panose="020B0600070205080204" pitchFamily="34" charset="-128"/>
              </a:rPr>
              <a:t>Management</a:t>
            </a:r>
          </a:p>
          <a:p>
            <a:pPr marL="640080" lvl="1" indent="-274320">
              <a:lnSpc>
                <a:spcPct val="90000"/>
              </a:lnSpc>
              <a:spcBef>
                <a:spcPts val="0"/>
              </a:spcBef>
              <a:spcAft>
                <a:spcPts val="500"/>
              </a:spcAft>
              <a:buClr>
                <a:srgbClr val="F4700E"/>
              </a:buClr>
              <a:buFont typeface="Arial" panose="020B0604020202020204" pitchFamily="34" charset="0"/>
              <a:buChar char="•"/>
            </a:pPr>
            <a:r>
              <a:rPr lang="en-US" altLang="en-US" sz="1600" dirty="0">
                <a:ea typeface="ＭＳ Ｐゴシック" panose="020B0600070205080204" pitchFamily="34" charset="-128"/>
              </a:rPr>
              <a:t>Topical emollients</a:t>
            </a:r>
          </a:p>
          <a:p>
            <a:pPr marL="640080" lvl="1" indent="-274320">
              <a:lnSpc>
                <a:spcPct val="90000"/>
              </a:lnSpc>
              <a:spcBef>
                <a:spcPts val="0"/>
              </a:spcBef>
              <a:spcAft>
                <a:spcPts val="500"/>
              </a:spcAft>
              <a:buClr>
                <a:srgbClr val="F4700E"/>
              </a:buClr>
              <a:buFont typeface="Arial" panose="020B0604020202020204" pitchFamily="34" charset="0"/>
              <a:buChar char="•"/>
            </a:pPr>
            <a:r>
              <a:rPr lang="en-US" altLang="en-US" sz="1600" dirty="0">
                <a:ea typeface="ＭＳ Ｐゴシック" panose="020B0600070205080204" pitchFamily="34" charset="-128"/>
              </a:rPr>
              <a:t>Topical steroids</a:t>
            </a:r>
          </a:p>
          <a:p>
            <a:pPr marL="640080" lvl="1" indent="-274320">
              <a:lnSpc>
                <a:spcPct val="90000"/>
              </a:lnSpc>
              <a:spcBef>
                <a:spcPts val="0"/>
              </a:spcBef>
              <a:spcAft>
                <a:spcPts val="500"/>
              </a:spcAft>
              <a:buClr>
                <a:srgbClr val="F4700E"/>
              </a:buClr>
              <a:buFont typeface="Arial" panose="020B0604020202020204" pitchFamily="34" charset="0"/>
              <a:buChar char="•"/>
            </a:pPr>
            <a:r>
              <a:rPr lang="en-US" altLang="en-US" sz="1600" dirty="0">
                <a:ea typeface="ＭＳ Ｐゴシック" panose="020B0600070205080204" pitchFamily="34" charset="-128"/>
              </a:rPr>
              <a:t>Oral antihistamines</a:t>
            </a:r>
          </a:p>
          <a:p>
            <a:pPr marL="640080" lvl="1" indent="-274320">
              <a:lnSpc>
                <a:spcPct val="90000"/>
              </a:lnSpc>
              <a:spcBef>
                <a:spcPts val="0"/>
              </a:spcBef>
              <a:spcAft>
                <a:spcPts val="500"/>
              </a:spcAft>
              <a:buClr>
                <a:srgbClr val="F4700E"/>
              </a:buClr>
              <a:buFont typeface="Arial" panose="020B0604020202020204" pitchFamily="34" charset="0"/>
              <a:buChar char="•"/>
            </a:pPr>
            <a:r>
              <a:rPr lang="en-US" altLang="en-US" sz="1600" dirty="0">
                <a:ea typeface="ＭＳ Ｐゴシック" panose="020B0600070205080204" pitchFamily="34" charset="-128"/>
              </a:rPr>
              <a:t>Avoid irritants</a:t>
            </a:r>
          </a:p>
          <a:p>
            <a:pPr marL="640080" lvl="1" indent="-274320">
              <a:lnSpc>
                <a:spcPct val="90000"/>
              </a:lnSpc>
              <a:spcBef>
                <a:spcPts val="0"/>
              </a:spcBef>
              <a:spcAft>
                <a:spcPts val="500"/>
              </a:spcAft>
              <a:buClr>
                <a:srgbClr val="F4700E"/>
              </a:buClr>
              <a:buFont typeface="Arial" panose="020B0604020202020204" pitchFamily="34" charset="0"/>
              <a:buChar char="•"/>
            </a:pPr>
            <a:r>
              <a:rPr lang="en-US" altLang="en-US" sz="1600" dirty="0">
                <a:ea typeface="ＭＳ Ｐゴシック" panose="020B0600070205080204" pitchFamily="34" charset="-128"/>
              </a:rPr>
              <a:t>Avoid sun exposure</a:t>
            </a:r>
          </a:p>
          <a:p>
            <a:pPr marL="640080" lvl="1" indent="-274320">
              <a:lnSpc>
                <a:spcPct val="90000"/>
              </a:lnSpc>
              <a:spcBef>
                <a:spcPts val="0"/>
              </a:spcBef>
              <a:spcAft>
                <a:spcPts val="500"/>
              </a:spcAft>
              <a:buClr>
                <a:srgbClr val="F4700E"/>
              </a:buClr>
              <a:buFont typeface="Arial" panose="020B0604020202020204" pitchFamily="34" charset="0"/>
              <a:buChar char="•"/>
            </a:pPr>
            <a:r>
              <a:rPr lang="en-US" altLang="en-US" sz="1600" dirty="0">
                <a:ea typeface="ＭＳ Ｐゴシック" panose="020B0600070205080204" pitchFamily="34" charset="-128"/>
              </a:rPr>
              <a:t>Grade 2–3: prednisone 1 mg/kg</a:t>
            </a:r>
            <a:endParaRPr lang="en-US" sz="600" dirty="0"/>
          </a:p>
        </p:txBody>
      </p:sp>
      <p:pic>
        <p:nvPicPr>
          <p:cNvPr id="7" name="Picture 6">
            <a:extLst>
              <a:ext uri="{FF2B5EF4-FFF2-40B4-BE49-F238E27FC236}">
                <a16:creationId xmlns:a16="http://schemas.microsoft.com/office/drawing/2014/main" id="{07079265-14EC-4151-9C49-D4C31B468DCB}"/>
              </a:ext>
            </a:extLst>
          </p:cNvPr>
          <p:cNvPicPr>
            <a:picLocks noChangeAspect="1"/>
          </p:cNvPicPr>
          <p:nvPr/>
        </p:nvPicPr>
        <p:blipFill>
          <a:blip r:embed="rId4">
            <a:duotone>
              <a:schemeClr val="accent2">
                <a:shade val="45000"/>
                <a:satMod val="135000"/>
              </a:schemeClr>
              <a:prstClr val="white"/>
            </a:duotone>
          </a:blip>
          <a:stretch>
            <a:fillRect/>
          </a:stretch>
        </p:blipFill>
        <p:spPr>
          <a:xfrm>
            <a:off x="413495" y="3936746"/>
            <a:ext cx="803084" cy="830937"/>
          </a:xfrm>
          <a:prstGeom prst="rect">
            <a:avLst/>
          </a:prstGeom>
          <a:effectLst>
            <a:outerShdw blurRad="76200" dir="13500000" sy="23000" kx="1200000" algn="br" rotWithShape="0">
              <a:prstClr val="black">
                <a:alpha val="20000"/>
              </a:prstClr>
            </a:outerShdw>
          </a:effectLst>
        </p:spPr>
      </p:pic>
      <p:sp>
        <p:nvSpPr>
          <p:cNvPr id="6" name="TextBox 5">
            <a:extLst>
              <a:ext uri="{FF2B5EF4-FFF2-40B4-BE49-F238E27FC236}">
                <a16:creationId xmlns:a16="http://schemas.microsoft.com/office/drawing/2014/main" id="{95820CA0-6849-4A83-BF9F-A5A454EFFA15}"/>
              </a:ext>
            </a:extLst>
          </p:cNvPr>
          <p:cNvSpPr txBox="1"/>
          <p:nvPr/>
        </p:nvSpPr>
        <p:spPr>
          <a:xfrm>
            <a:off x="1379913" y="3890356"/>
            <a:ext cx="7531331" cy="923330"/>
          </a:xfrm>
          <a:prstGeom prst="rect">
            <a:avLst/>
          </a:prstGeom>
          <a:noFill/>
        </p:spPr>
        <p:txBody>
          <a:bodyPr wrap="square" rtlCol="0">
            <a:spAutoFit/>
          </a:bodyPr>
          <a:lstStyle/>
          <a:p>
            <a:r>
              <a:rPr lang="en-US" dirty="0"/>
              <a:t>JT managed symptoms with hydration, thick emollients, and gum. After trying to avoid steroids, he started a steroid taper and remained on 10 mg prednisone daily for several months. </a:t>
            </a:r>
          </a:p>
        </p:txBody>
      </p:sp>
      <p:sp>
        <p:nvSpPr>
          <p:cNvPr id="8" name="TextBox 7">
            <a:extLst>
              <a:ext uri="{FF2B5EF4-FFF2-40B4-BE49-F238E27FC236}">
                <a16:creationId xmlns:a16="http://schemas.microsoft.com/office/drawing/2014/main" id="{59BF4B11-30DA-48A7-AF16-0632487DAD1B}"/>
              </a:ext>
            </a:extLst>
          </p:cNvPr>
          <p:cNvSpPr txBox="1"/>
          <p:nvPr/>
        </p:nvSpPr>
        <p:spPr>
          <a:xfrm>
            <a:off x="254000" y="4889500"/>
            <a:ext cx="8890000" cy="254000"/>
          </a:xfrm>
          <a:prstGeom prst="rect">
            <a:avLst/>
          </a:prstGeom>
          <a:noFill/>
        </p:spPr>
        <p:txBody>
          <a:bodyPr wrap="square" rtlCol="0" anchor="ctr">
            <a:noAutofit/>
          </a:bodyPr>
          <a:lstStyle/>
          <a:p>
            <a:pPr algn="r" defTabSz="685783"/>
            <a:r>
              <a:rPr lang="en-US" sz="1400" dirty="0">
                <a:solidFill>
                  <a:srgbClr val="000000"/>
                </a:solidFill>
                <a:latin typeface="Calibri" panose="020F0502020204030204" pitchFamily="34" charset="0"/>
              </a:rPr>
              <a:t>Phillips GS, et al. </a:t>
            </a:r>
            <a:r>
              <a:rPr lang="en-US" sz="1400" i="1" dirty="0">
                <a:solidFill>
                  <a:srgbClr val="000000"/>
                </a:solidFill>
                <a:latin typeface="Calibri" panose="020F0502020204030204" pitchFamily="34" charset="0"/>
              </a:rPr>
              <a:t>JAMA Dermatol. </a:t>
            </a:r>
            <a:r>
              <a:rPr lang="en-US" sz="1400" dirty="0">
                <a:solidFill>
                  <a:srgbClr val="000000"/>
                </a:solidFill>
                <a:latin typeface="Calibri" panose="020F0502020204030204" pitchFamily="34" charset="0"/>
              </a:rPr>
              <a:t>2019; </a:t>
            </a:r>
            <a:r>
              <a:rPr lang="en-US" sz="1400" dirty="0" err="1">
                <a:solidFill>
                  <a:srgbClr val="000000"/>
                </a:solidFill>
                <a:latin typeface="Calibri" panose="020F0502020204030204" pitchFamily="34" charset="0"/>
              </a:rPr>
              <a:t>Haanen</a:t>
            </a:r>
            <a:r>
              <a:rPr lang="en-US" sz="1400" dirty="0">
                <a:solidFill>
                  <a:srgbClr val="000000"/>
                </a:solidFill>
                <a:latin typeface="Calibri" panose="020F0502020204030204" pitchFamily="34" charset="0"/>
              </a:rPr>
              <a:t> JBAG, et al. </a:t>
            </a:r>
            <a:r>
              <a:rPr lang="en-US" sz="1400" i="1" dirty="0">
                <a:solidFill>
                  <a:srgbClr val="000000"/>
                </a:solidFill>
                <a:latin typeface="Calibri" panose="020F0502020204030204" pitchFamily="34" charset="0"/>
              </a:rPr>
              <a:t>Ann Oncol</a:t>
            </a:r>
            <a:r>
              <a:rPr lang="en-US" sz="1400" dirty="0">
                <a:solidFill>
                  <a:srgbClr val="000000"/>
                </a:solidFill>
                <a:latin typeface="Calibri" panose="020F0502020204030204" pitchFamily="34" charset="0"/>
              </a:rPr>
              <a:t>. 2017.</a:t>
            </a:r>
          </a:p>
        </p:txBody>
      </p:sp>
    </p:spTree>
    <p:extLst>
      <p:ext uri="{BB962C8B-B14F-4D97-AF65-F5344CB8AC3E}">
        <p14:creationId xmlns:p14="http://schemas.microsoft.com/office/powerpoint/2010/main" val="34958542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3FF5F7-46D7-4FFA-85BB-99A4999943BF}"/>
              </a:ext>
            </a:extLst>
          </p:cNvPr>
          <p:cNvSpPr>
            <a:spLocks noGrp="1"/>
          </p:cNvSpPr>
          <p:nvPr>
            <p:ph idx="1"/>
          </p:nvPr>
        </p:nvSpPr>
        <p:spPr>
          <a:xfrm>
            <a:off x="4572000" y="1620982"/>
            <a:ext cx="4343400" cy="3205018"/>
          </a:xfrm>
        </p:spPr>
        <p:txBody>
          <a:bodyPr>
            <a:normAutofit/>
          </a:bodyPr>
          <a:lstStyle/>
          <a:p>
            <a:pPr marL="274320" indent="-274320">
              <a:lnSpc>
                <a:spcPct val="90000"/>
              </a:lnSpc>
              <a:spcBef>
                <a:spcPts val="0"/>
              </a:spcBef>
              <a:spcAft>
                <a:spcPts val="600"/>
              </a:spcAft>
              <a:buClr>
                <a:srgbClr val="F4700E"/>
              </a:buClr>
              <a:buFont typeface="Arial" panose="020B0604020202020204" pitchFamily="34" charset="0"/>
              <a:buChar char="•"/>
            </a:pPr>
            <a:r>
              <a:rPr lang="en-US" sz="2400" dirty="0">
                <a:solidFill>
                  <a:srgbClr val="000000"/>
                </a:solidFill>
                <a:latin typeface="Calibri" panose="020F0502020204030204" pitchFamily="34" charset="0"/>
              </a:rPr>
              <a:t>Thyroid dysfunction</a:t>
            </a:r>
          </a:p>
          <a:p>
            <a:pPr marL="640080" lvl="1" indent="-274320">
              <a:lnSpc>
                <a:spcPct val="90000"/>
              </a:lnSpc>
              <a:spcBef>
                <a:spcPts val="0"/>
              </a:spcBef>
              <a:spcAft>
                <a:spcPts val="600"/>
              </a:spcAft>
              <a:buClr>
                <a:srgbClr val="F4700E"/>
              </a:buClr>
              <a:buFont typeface="Arial" panose="020B0604020202020204" pitchFamily="34" charset="0"/>
              <a:buChar char="•"/>
            </a:pPr>
            <a:r>
              <a:rPr lang="en-US" sz="2400" dirty="0">
                <a:solidFill>
                  <a:srgbClr val="000000"/>
                </a:solidFill>
                <a:latin typeface="Calibri" panose="020F0502020204030204" pitchFamily="34" charset="0"/>
              </a:rPr>
              <a:t>Hypothyroid</a:t>
            </a:r>
          </a:p>
          <a:p>
            <a:pPr marL="640080" lvl="1" indent="-274320">
              <a:lnSpc>
                <a:spcPct val="90000"/>
              </a:lnSpc>
              <a:spcBef>
                <a:spcPts val="0"/>
              </a:spcBef>
              <a:spcAft>
                <a:spcPts val="600"/>
              </a:spcAft>
              <a:buClr>
                <a:srgbClr val="F4700E"/>
              </a:buClr>
              <a:buFont typeface="Arial" panose="020B0604020202020204" pitchFamily="34" charset="0"/>
              <a:buChar char="•"/>
            </a:pPr>
            <a:r>
              <a:rPr lang="en-US" sz="2400" dirty="0">
                <a:solidFill>
                  <a:srgbClr val="000000"/>
                </a:solidFill>
                <a:latin typeface="Calibri" panose="020F0502020204030204" pitchFamily="34" charset="0"/>
              </a:rPr>
              <a:t>Hyperthyroid</a:t>
            </a:r>
          </a:p>
          <a:p>
            <a:pPr marL="640080" lvl="1" indent="-274320">
              <a:lnSpc>
                <a:spcPct val="90000"/>
              </a:lnSpc>
              <a:spcBef>
                <a:spcPts val="0"/>
              </a:spcBef>
              <a:spcAft>
                <a:spcPts val="600"/>
              </a:spcAft>
              <a:buClr>
                <a:srgbClr val="F4700E"/>
              </a:buClr>
              <a:buFont typeface="Arial" panose="020B0604020202020204" pitchFamily="34" charset="0"/>
              <a:buChar char="•"/>
            </a:pPr>
            <a:r>
              <a:rPr lang="en-US" sz="2400" dirty="0">
                <a:solidFill>
                  <a:srgbClr val="000000"/>
                </a:solidFill>
                <a:latin typeface="Calibri" panose="020F0502020204030204" pitchFamily="34" charset="0"/>
              </a:rPr>
              <a:t>Thyroiditis</a:t>
            </a:r>
          </a:p>
          <a:p>
            <a:pPr marL="274320" indent="-274320">
              <a:lnSpc>
                <a:spcPct val="90000"/>
              </a:lnSpc>
              <a:spcBef>
                <a:spcPts val="0"/>
              </a:spcBef>
              <a:spcAft>
                <a:spcPts val="600"/>
              </a:spcAft>
              <a:buClr>
                <a:srgbClr val="F4700E"/>
              </a:buClr>
              <a:buFont typeface="Arial" panose="020B0604020202020204" pitchFamily="34" charset="0"/>
              <a:buChar char="•"/>
            </a:pPr>
            <a:r>
              <a:rPr lang="en-US" sz="2400" dirty="0">
                <a:solidFill>
                  <a:srgbClr val="000000"/>
                </a:solidFill>
                <a:latin typeface="Calibri" panose="020F0502020204030204" pitchFamily="34" charset="0"/>
              </a:rPr>
              <a:t>Adrenal insufficiency (rare)</a:t>
            </a:r>
          </a:p>
          <a:p>
            <a:pPr marL="274320" indent="-274320">
              <a:lnSpc>
                <a:spcPct val="90000"/>
              </a:lnSpc>
              <a:spcBef>
                <a:spcPts val="0"/>
              </a:spcBef>
              <a:spcAft>
                <a:spcPts val="600"/>
              </a:spcAft>
              <a:buClr>
                <a:srgbClr val="F4700E"/>
              </a:buClr>
              <a:buFont typeface="Arial" panose="020B0604020202020204" pitchFamily="34" charset="0"/>
              <a:buChar char="•"/>
            </a:pPr>
            <a:r>
              <a:rPr lang="en-US" sz="2400" dirty="0">
                <a:solidFill>
                  <a:srgbClr val="000000"/>
                </a:solidFill>
                <a:latin typeface="Calibri" panose="020F0502020204030204" pitchFamily="34" charset="0"/>
              </a:rPr>
              <a:t>Hypophysitis</a:t>
            </a:r>
          </a:p>
          <a:p>
            <a:pPr marL="274320" indent="-274320">
              <a:lnSpc>
                <a:spcPct val="90000"/>
              </a:lnSpc>
              <a:spcBef>
                <a:spcPts val="0"/>
              </a:spcBef>
              <a:spcAft>
                <a:spcPts val="600"/>
              </a:spcAft>
              <a:buClr>
                <a:srgbClr val="F4700E"/>
              </a:buClr>
              <a:buFont typeface="Arial" panose="020B0604020202020204" pitchFamily="34" charset="0"/>
              <a:buChar char="•"/>
            </a:pPr>
            <a:r>
              <a:rPr lang="en-US" sz="2400" dirty="0">
                <a:solidFill>
                  <a:srgbClr val="000000"/>
                </a:solidFill>
                <a:latin typeface="Calibri" panose="020F0502020204030204" pitchFamily="34" charset="0"/>
              </a:rPr>
              <a:t>Diabetes mellitus type 1</a:t>
            </a:r>
          </a:p>
        </p:txBody>
      </p:sp>
      <p:sp>
        <p:nvSpPr>
          <p:cNvPr id="2" name="Title 1">
            <a:extLst>
              <a:ext uri="{FF2B5EF4-FFF2-40B4-BE49-F238E27FC236}">
                <a16:creationId xmlns:a16="http://schemas.microsoft.com/office/drawing/2014/main" id="{AD8A4569-D802-4313-A7FC-EB4B94302F04}"/>
              </a:ext>
            </a:extLst>
          </p:cNvPr>
          <p:cNvSpPr>
            <a:spLocks noGrp="1"/>
          </p:cNvSpPr>
          <p:nvPr>
            <p:ph type="ctrTitle"/>
          </p:nvPr>
        </p:nvSpPr>
        <p:spPr>
          <a:xfrm>
            <a:off x="1" y="20338"/>
            <a:ext cx="9143999" cy="1008627"/>
          </a:xfrm>
        </p:spPr>
        <p:txBody>
          <a:bodyPr>
            <a:normAutofit/>
          </a:bodyPr>
          <a:lstStyle/>
          <a:p>
            <a:r>
              <a:rPr lang="en-US" sz="3600" b="1" dirty="0"/>
              <a:t>Endocrinopathies</a:t>
            </a:r>
          </a:p>
        </p:txBody>
      </p:sp>
      <p:pic>
        <p:nvPicPr>
          <p:cNvPr id="5" name="Picture 4" descr="A screenshot of a cell phone&#10;&#10;Description generated with high confidence">
            <a:extLst>
              <a:ext uri="{FF2B5EF4-FFF2-40B4-BE49-F238E27FC236}">
                <a16:creationId xmlns:a16="http://schemas.microsoft.com/office/drawing/2014/main" id="{03ED0FB9-CAF4-42FD-AF9C-A91F607FBC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805" y="1234441"/>
            <a:ext cx="2938548" cy="3591559"/>
          </a:xfrm>
          <a:prstGeom prst="rect">
            <a:avLst/>
          </a:prstGeom>
          <a:effectLst>
            <a:outerShdw blurRad="50800" dist="38100" dir="8100000" algn="tr" rotWithShape="0">
              <a:prstClr val="black">
                <a:alpha val="40000"/>
              </a:prstClr>
            </a:outerShdw>
          </a:effectLst>
        </p:spPr>
      </p:pic>
      <p:sp>
        <p:nvSpPr>
          <p:cNvPr id="6" name="TextBox 5">
            <a:extLst>
              <a:ext uri="{FF2B5EF4-FFF2-40B4-BE49-F238E27FC236}">
                <a16:creationId xmlns:a16="http://schemas.microsoft.com/office/drawing/2014/main" id="{922CA9D6-C522-4873-BBD8-90561FAD9162}"/>
              </a:ext>
            </a:extLst>
          </p:cNvPr>
          <p:cNvSpPr txBox="1"/>
          <p:nvPr/>
        </p:nvSpPr>
        <p:spPr>
          <a:xfrm>
            <a:off x="254000" y="4889500"/>
            <a:ext cx="8890000" cy="254000"/>
          </a:xfrm>
          <a:prstGeom prst="rect">
            <a:avLst/>
          </a:prstGeom>
          <a:noFill/>
        </p:spPr>
        <p:txBody>
          <a:bodyPr wrap="square" rtlCol="0" anchor="ctr">
            <a:noAutofit/>
          </a:bodyPr>
          <a:lstStyle/>
          <a:p>
            <a:pPr algn="r" defTabSz="685783"/>
            <a:r>
              <a:rPr lang="en-US" sz="1400" dirty="0">
                <a:solidFill>
                  <a:srgbClr val="000000"/>
                </a:solidFill>
                <a:latin typeface="Calibri" panose="020F0502020204030204" pitchFamily="34" charset="0"/>
              </a:rPr>
              <a:t>Brahmer JR, et al. </a:t>
            </a:r>
            <a:r>
              <a:rPr lang="en-US" sz="1400" i="1" dirty="0">
                <a:solidFill>
                  <a:srgbClr val="000000"/>
                </a:solidFill>
                <a:latin typeface="Calibri" panose="020F0502020204030204" pitchFamily="34" charset="0"/>
              </a:rPr>
              <a:t>J Clin Oncol. </a:t>
            </a:r>
            <a:r>
              <a:rPr lang="en-US" sz="1400" dirty="0">
                <a:solidFill>
                  <a:srgbClr val="000000"/>
                </a:solidFill>
                <a:latin typeface="Calibri" panose="020F0502020204030204" pitchFamily="34" charset="0"/>
              </a:rPr>
              <a:t>2018; www.medicinenet.com/script/main/art.asp?articlekey=25210.</a:t>
            </a:r>
          </a:p>
        </p:txBody>
      </p:sp>
    </p:spTree>
    <p:extLst>
      <p:ext uri="{BB962C8B-B14F-4D97-AF65-F5344CB8AC3E}">
        <p14:creationId xmlns:p14="http://schemas.microsoft.com/office/powerpoint/2010/main" val="3744834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1DF3B-1F19-4C87-BAAE-768B6B02D256}"/>
              </a:ext>
            </a:extLst>
          </p:cNvPr>
          <p:cNvSpPr>
            <a:spLocks noGrp="1"/>
          </p:cNvSpPr>
          <p:nvPr>
            <p:ph type="title"/>
          </p:nvPr>
        </p:nvSpPr>
        <p:spPr>
          <a:xfrm>
            <a:off x="12700" y="12700"/>
            <a:ext cx="9118600" cy="952500"/>
          </a:xfrm>
        </p:spPr>
        <p:txBody>
          <a:bodyPr anchor="ctr">
            <a:normAutofit fontScale="90000"/>
          </a:bodyPr>
          <a:lstStyle/>
          <a:p>
            <a:pPr>
              <a:lnSpc>
                <a:spcPct val="90000"/>
              </a:lnSpc>
            </a:pPr>
            <a:r>
              <a:rPr lang="en-US" sz="4000" b="1" dirty="0">
                <a:latin typeface="Calibri" panose="020F0502020204030204" pitchFamily="34" charset="0"/>
              </a:rPr>
              <a:t>Endocrinopathies</a:t>
            </a:r>
            <a:br>
              <a:rPr lang="en-US" sz="3600" b="1" dirty="0">
                <a:latin typeface="Calibri" panose="020F0502020204030204" pitchFamily="34" charset="0"/>
              </a:rPr>
            </a:br>
            <a:r>
              <a:rPr lang="en-US" sz="3600" b="1" i="1" dirty="0">
                <a:latin typeface="Calibri" panose="020F0502020204030204" pitchFamily="34" charset="0"/>
              </a:rPr>
              <a:t>Hypothyroidism</a:t>
            </a:r>
          </a:p>
        </p:txBody>
      </p:sp>
      <p:sp>
        <p:nvSpPr>
          <p:cNvPr id="3" name="Content Placeholder 2">
            <a:extLst>
              <a:ext uri="{FF2B5EF4-FFF2-40B4-BE49-F238E27FC236}">
                <a16:creationId xmlns:a16="http://schemas.microsoft.com/office/drawing/2014/main" id="{4D23B85C-2916-4A3B-85E0-09CEAB5EAF91}"/>
              </a:ext>
            </a:extLst>
          </p:cNvPr>
          <p:cNvSpPr>
            <a:spLocks noGrp="1"/>
          </p:cNvSpPr>
          <p:nvPr>
            <p:ph idx="1"/>
          </p:nvPr>
        </p:nvSpPr>
        <p:spPr>
          <a:xfrm>
            <a:off x="254000" y="1143000"/>
            <a:ext cx="8661400" cy="3683000"/>
          </a:xfrm>
        </p:spPr>
        <p:txBody>
          <a:bodyPr>
            <a:normAutofit/>
          </a:bodyPr>
          <a:lstStyle/>
          <a:p>
            <a:pPr marL="274320" indent="-274320">
              <a:lnSpc>
                <a:spcPct val="90000"/>
              </a:lnSpc>
              <a:spcBef>
                <a:spcPts val="0"/>
              </a:spcBef>
              <a:spcAft>
                <a:spcPts val="600"/>
              </a:spcAft>
              <a:buClr>
                <a:srgbClr val="F4700E"/>
              </a:buClr>
              <a:buFont typeface="Arial" panose="020B0604020202020204" pitchFamily="34" charset="0"/>
              <a:buChar char="•"/>
            </a:pPr>
            <a:r>
              <a:rPr lang="en-US" sz="2800" dirty="0"/>
              <a:t>Incidence: up to 16%</a:t>
            </a:r>
          </a:p>
          <a:p>
            <a:pPr marL="274320" indent="-274320">
              <a:lnSpc>
                <a:spcPct val="90000"/>
              </a:lnSpc>
              <a:spcBef>
                <a:spcPts val="0"/>
              </a:spcBef>
              <a:spcAft>
                <a:spcPts val="600"/>
              </a:spcAft>
              <a:buClr>
                <a:srgbClr val="F4700E"/>
              </a:buClr>
              <a:buFont typeface="Arial" panose="020B0604020202020204" pitchFamily="34" charset="0"/>
              <a:buChar char="•"/>
            </a:pPr>
            <a:r>
              <a:rPr lang="en-US" sz="2800" dirty="0"/>
              <a:t>Differential diagnoses</a:t>
            </a:r>
          </a:p>
          <a:p>
            <a:pPr marL="640080" lvl="1" indent="-274320">
              <a:lnSpc>
                <a:spcPct val="90000"/>
              </a:lnSpc>
              <a:spcBef>
                <a:spcPts val="0"/>
              </a:spcBef>
              <a:spcAft>
                <a:spcPts val="600"/>
              </a:spcAft>
              <a:buClr>
                <a:srgbClr val="F4700E"/>
              </a:buClr>
              <a:buFont typeface="Arial" panose="020B0604020202020204" pitchFamily="34" charset="0"/>
              <a:buChar char="•"/>
            </a:pPr>
            <a:r>
              <a:rPr lang="en-US" sz="2400" dirty="0"/>
              <a:t>After obtaining TFTs, unlikely to have a diagnosis other then hyper/hypothyroidism</a:t>
            </a:r>
          </a:p>
          <a:p>
            <a:pPr marL="274320" indent="-274320">
              <a:lnSpc>
                <a:spcPct val="90000"/>
              </a:lnSpc>
              <a:spcBef>
                <a:spcPts val="0"/>
              </a:spcBef>
              <a:spcAft>
                <a:spcPts val="600"/>
              </a:spcAft>
              <a:buClr>
                <a:srgbClr val="F4700E"/>
              </a:buClr>
              <a:buFont typeface="Arial" panose="020B0604020202020204" pitchFamily="34" charset="0"/>
              <a:buChar char="•"/>
            </a:pPr>
            <a:r>
              <a:rPr lang="en-US" sz="2800" dirty="0"/>
              <a:t>JT was not symptomatic; incidental finding on routine blood work (check TSH prior to each visit)</a:t>
            </a:r>
          </a:p>
          <a:p>
            <a:pPr indent="-274320">
              <a:lnSpc>
                <a:spcPct val="90000"/>
              </a:lnSpc>
              <a:spcBef>
                <a:spcPts val="0"/>
              </a:spcBef>
              <a:spcAft>
                <a:spcPts val="600"/>
              </a:spcAft>
              <a:buClr>
                <a:srgbClr val="F4700E"/>
              </a:buClr>
              <a:buFont typeface="Arial" panose="020B0604020202020204" pitchFamily="34" charset="0"/>
              <a:buChar char="•"/>
            </a:pPr>
            <a:endParaRPr lang="en-US" sz="2800" dirty="0"/>
          </a:p>
          <a:p>
            <a:pPr indent="-274320">
              <a:lnSpc>
                <a:spcPct val="90000"/>
              </a:lnSpc>
              <a:spcBef>
                <a:spcPts val="0"/>
              </a:spcBef>
              <a:spcAft>
                <a:spcPts val="600"/>
              </a:spcAft>
              <a:buClr>
                <a:srgbClr val="F4700E"/>
              </a:buClr>
              <a:buFont typeface="Arial" panose="020B0604020202020204" pitchFamily="34" charset="0"/>
              <a:buChar char="•"/>
            </a:pPr>
            <a:endParaRPr lang="en-US" sz="2800" dirty="0"/>
          </a:p>
        </p:txBody>
      </p:sp>
      <p:sp>
        <p:nvSpPr>
          <p:cNvPr id="4" name="TextBox 3">
            <a:extLst>
              <a:ext uri="{FF2B5EF4-FFF2-40B4-BE49-F238E27FC236}">
                <a16:creationId xmlns:a16="http://schemas.microsoft.com/office/drawing/2014/main" id="{B69689E2-142E-4887-8612-5D1AD75D6251}"/>
              </a:ext>
            </a:extLst>
          </p:cNvPr>
          <p:cNvSpPr txBox="1"/>
          <p:nvPr/>
        </p:nvSpPr>
        <p:spPr>
          <a:xfrm>
            <a:off x="254000" y="4889500"/>
            <a:ext cx="8890000" cy="254000"/>
          </a:xfrm>
          <a:prstGeom prst="rect">
            <a:avLst/>
          </a:prstGeom>
          <a:noFill/>
        </p:spPr>
        <p:txBody>
          <a:bodyPr wrap="none" rtlCol="0" anchor="ctr">
            <a:noAutofit/>
          </a:bodyPr>
          <a:lstStyle/>
          <a:p>
            <a:pPr algn="r"/>
            <a:r>
              <a:rPr lang="en-US" sz="1400" dirty="0">
                <a:solidFill>
                  <a:srgbClr val="000000"/>
                </a:solidFill>
                <a:latin typeface="Calibri" panose="020F0502020204030204" pitchFamily="34" charset="0"/>
              </a:rPr>
              <a:t>Haanen JBAG, et al. </a:t>
            </a:r>
            <a:r>
              <a:rPr lang="en-US" sz="1400" i="1" dirty="0">
                <a:solidFill>
                  <a:srgbClr val="000000"/>
                </a:solidFill>
                <a:latin typeface="Calibri" panose="020F0502020204030204" pitchFamily="34" charset="0"/>
              </a:rPr>
              <a:t>Ann Oncol</a:t>
            </a:r>
            <a:r>
              <a:rPr lang="en-US" sz="1400" dirty="0">
                <a:solidFill>
                  <a:srgbClr val="000000"/>
                </a:solidFill>
                <a:latin typeface="Calibri" panose="020F0502020204030204" pitchFamily="34" charset="0"/>
              </a:rPr>
              <a:t>. 2017.</a:t>
            </a:r>
          </a:p>
        </p:txBody>
      </p:sp>
    </p:spTree>
    <p:extLst>
      <p:ext uri="{BB962C8B-B14F-4D97-AF65-F5344CB8AC3E}">
        <p14:creationId xmlns:p14="http://schemas.microsoft.com/office/powerpoint/2010/main" val="1785995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B763E4-BA12-429D-B86A-B0F5F7BFBAAA}"/>
              </a:ext>
            </a:extLst>
          </p:cNvPr>
          <p:cNvSpPr>
            <a:spLocks noGrp="1"/>
          </p:cNvSpPr>
          <p:nvPr>
            <p:ph idx="1"/>
          </p:nvPr>
        </p:nvSpPr>
        <p:spPr>
          <a:xfrm>
            <a:off x="457201" y="1339634"/>
            <a:ext cx="8229600" cy="3596575"/>
          </a:xfrm>
        </p:spPr>
        <p:txBody>
          <a:bodyPr>
            <a:normAutofit fontScale="92500" lnSpcReduction="10000"/>
          </a:bodyPr>
          <a:lstStyle/>
          <a:p>
            <a:pPr marL="0" indent="0" algn="ctr">
              <a:buNone/>
            </a:pPr>
            <a:r>
              <a:rPr lang="en-US" b="1" dirty="0">
                <a:solidFill>
                  <a:srgbClr val="DA567D"/>
                </a:solidFill>
              </a:rPr>
              <a:t>Presented by</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b="1" dirty="0">
                <a:solidFill>
                  <a:srgbClr val="DA567D"/>
                </a:solidFill>
              </a:rPr>
              <a:t>Supported through independent educational </a:t>
            </a:r>
            <a:r>
              <a:rPr lang="en-US" b="1">
                <a:solidFill>
                  <a:srgbClr val="DA567D"/>
                </a:solidFill>
              </a:rPr>
              <a:t>grants from Merck </a:t>
            </a:r>
            <a:r>
              <a:rPr lang="en-US" b="1" dirty="0">
                <a:solidFill>
                  <a:srgbClr val="DA567D"/>
                </a:solidFill>
              </a:rPr>
              <a:t>&amp; Co., Inc. and AstraZeneca.</a:t>
            </a:r>
          </a:p>
        </p:txBody>
      </p:sp>
      <p:sp>
        <p:nvSpPr>
          <p:cNvPr id="3" name="Title 2">
            <a:extLst>
              <a:ext uri="{FF2B5EF4-FFF2-40B4-BE49-F238E27FC236}">
                <a16:creationId xmlns:a16="http://schemas.microsoft.com/office/drawing/2014/main" id="{87DBC0A5-6391-4C9D-B383-81A6D2CB6BB7}"/>
              </a:ext>
            </a:extLst>
          </p:cNvPr>
          <p:cNvSpPr>
            <a:spLocks noGrp="1"/>
          </p:cNvSpPr>
          <p:nvPr>
            <p:ph type="ctrTitle"/>
          </p:nvPr>
        </p:nvSpPr>
        <p:spPr/>
        <p:txBody>
          <a:bodyPr/>
          <a:lstStyle/>
          <a:p>
            <a:r>
              <a:rPr lang="en-US" b="1" dirty="0"/>
              <a:t>Special Thanks!</a:t>
            </a:r>
          </a:p>
        </p:txBody>
      </p:sp>
      <p:pic>
        <p:nvPicPr>
          <p:cNvPr id="4" name="Picture 3">
            <a:extLst>
              <a:ext uri="{FF2B5EF4-FFF2-40B4-BE49-F238E27FC236}">
                <a16:creationId xmlns:a16="http://schemas.microsoft.com/office/drawing/2014/main" id="{4EBB9294-CC69-4DE6-87C3-A29B7D8D99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915" y="2273102"/>
            <a:ext cx="2676170" cy="1188720"/>
          </a:xfrm>
          <a:prstGeom prst="rect">
            <a:avLst/>
          </a:prstGeom>
        </p:spPr>
      </p:pic>
    </p:spTree>
    <p:extLst>
      <p:ext uri="{BB962C8B-B14F-4D97-AF65-F5344CB8AC3E}">
        <p14:creationId xmlns:p14="http://schemas.microsoft.com/office/powerpoint/2010/main" val="82607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6CDA90-D226-4A09-9224-76B31BE9A069}"/>
              </a:ext>
            </a:extLst>
          </p:cNvPr>
          <p:cNvSpPr/>
          <p:nvPr/>
        </p:nvSpPr>
        <p:spPr>
          <a:xfrm>
            <a:off x="5079010" y="1297523"/>
            <a:ext cx="3815542" cy="3465671"/>
          </a:xfrm>
          <a:prstGeom prst="rect">
            <a:avLst/>
          </a:prstGeom>
          <a:solidFill>
            <a:schemeClr val="bg1"/>
          </a:solidFill>
          <a:ln w="28575">
            <a:solidFill>
              <a:srgbClr val="F4700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EED0F8DB-168E-4B3E-B753-9EF60393D2D5}"/>
              </a:ext>
            </a:extLst>
          </p:cNvPr>
          <p:cNvSpPr>
            <a:spLocks noGrp="1"/>
          </p:cNvSpPr>
          <p:nvPr>
            <p:ph type="title"/>
          </p:nvPr>
        </p:nvSpPr>
        <p:spPr>
          <a:xfrm>
            <a:off x="12700" y="12700"/>
            <a:ext cx="9118600" cy="952500"/>
          </a:xfrm>
        </p:spPr>
        <p:txBody>
          <a:bodyPr anchor="ctr">
            <a:normAutofit/>
          </a:bodyPr>
          <a:lstStyle/>
          <a:p>
            <a:r>
              <a:rPr lang="en-US" sz="3600" b="1" dirty="0">
                <a:solidFill>
                  <a:srgbClr val="FFFFFF"/>
                </a:solidFill>
                <a:latin typeface="Calibri" panose="020F0502020204030204" pitchFamily="34" charset="0"/>
              </a:rPr>
              <a:t>Case Study</a:t>
            </a:r>
          </a:p>
        </p:txBody>
      </p:sp>
      <p:sp>
        <p:nvSpPr>
          <p:cNvPr id="8" name="Content Placeholder 7">
            <a:extLst>
              <a:ext uri="{FF2B5EF4-FFF2-40B4-BE49-F238E27FC236}">
                <a16:creationId xmlns:a16="http://schemas.microsoft.com/office/drawing/2014/main" id="{AEE7AA83-8184-4E5C-A966-3CA8A88F3D12}"/>
              </a:ext>
            </a:extLst>
          </p:cNvPr>
          <p:cNvSpPr>
            <a:spLocks noGrp="1"/>
          </p:cNvSpPr>
          <p:nvPr>
            <p:ph idx="1"/>
          </p:nvPr>
        </p:nvSpPr>
        <p:spPr>
          <a:xfrm>
            <a:off x="5187142" y="1297523"/>
            <a:ext cx="3707477" cy="3465671"/>
          </a:xfrm>
        </p:spPr>
        <p:txBody>
          <a:bodyPr>
            <a:normAutofit fontScale="92500" lnSpcReduction="10000"/>
          </a:bodyPr>
          <a:lstStyle/>
          <a:p>
            <a:pPr marL="0" indent="0">
              <a:buNone/>
            </a:pPr>
            <a:r>
              <a:rPr lang="en-US" sz="1700" dirty="0"/>
              <a:t>ENDOCRINE THYROID	TSH	</a:t>
            </a:r>
          </a:p>
          <a:p>
            <a:pPr marL="0" indent="0">
              <a:buNone/>
            </a:pPr>
            <a:r>
              <a:rPr lang="en-US" sz="1700" dirty="0"/>
              <a:t>Latest Ref Rng &amp; Units 0.27–4.20 uIU/mL</a:t>
            </a:r>
          </a:p>
          <a:p>
            <a:pPr marL="0" indent="0">
              <a:buNone/>
            </a:pPr>
            <a:r>
              <a:rPr lang="en-US" sz="1800" dirty="0"/>
              <a:t>3/16/2017	3.96	</a:t>
            </a:r>
          </a:p>
          <a:p>
            <a:pPr marL="0" indent="0">
              <a:buNone/>
            </a:pPr>
            <a:r>
              <a:rPr lang="en-US" sz="1800" dirty="0"/>
              <a:t>4/13/2017	4.62 (H)	</a:t>
            </a:r>
          </a:p>
          <a:p>
            <a:pPr marL="0" indent="0">
              <a:buNone/>
            </a:pPr>
            <a:r>
              <a:rPr lang="en-US" sz="1800" dirty="0"/>
              <a:t>5/4/2017		4.93 (H)	</a:t>
            </a:r>
          </a:p>
          <a:p>
            <a:pPr marL="0" indent="0">
              <a:buNone/>
            </a:pPr>
            <a:r>
              <a:rPr lang="en-US" sz="1800" dirty="0"/>
              <a:t>9/15/2017	5.19 (H)	</a:t>
            </a:r>
          </a:p>
          <a:p>
            <a:pPr marL="0" indent="0">
              <a:buNone/>
            </a:pPr>
            <a:r>
              <a:rPr lang="en-US" sz="1800" dirty="0"/>
              <a:t>11/7/2017	4.97 (H)	</a:t>
            </a:r>
          </a:p>
          <a:p>
            <a:pPr marL="0" indent="0">
              <a:buNone/>
            </a:pPr>
            <a:r>
              <a:rPr lang="en-US" sz="1800" dirty="0">
                <a:highlight>
                  <a:srgbClr val="FFFF00"/>
                </a:highlight>
              </a:rPr>
              <a:t>11/21/2017	6.77 (H)	</a:t>
            </a:r>
          </a:p>
          <a:p>
            <a:pPr marL="0" indent="0">
              <a:buNone/>
            </a:pPr>
            <a:r>
              <a:rPr lang="en-US" sz="1800" dirty="0"/>
              <a:t>11/28/2017	6.56 (H)	</a:t>
            </a:r>
          </a:p>
          <a:p>
            <a:pPr marL="0" indent="0">
              <a:buNone/>
            </a:pPr>
            <a:r>
              <a:rPr lang="en-US" sz="1800" dirty="0"/>
              <a:t>12/5/2017	2.85	</a:t>
            </a:r>
          </a:p>
          <a:p>
            <a:pPr marL="0" indent="0">
              <a:buNone/>
            </a:pPr>
            <a:r>
              <a:rPr lang="en-US" sz="1800" dirty="0"/>
              <a:t>12/12/2017	2.57	</a:t>
            </a:r>
          </a:p>
          <a:p>
            <a:pPr marL="0" indent="0">
              <a:buNone/>
            </a:pPr>
            <a:r>
              <a:rPr lang="en-US" sz="1800" dirty="0"/>
              <a:t>12/19/2017	3.54	</a:t>
            </a:r>
          </a:p>
          <a:p>
            <a:endParaRPr lang="en-US" sz="1800" dirty="0"/>
          </a:p>
        </p:txBody>
      </p:sp>
      <p:sp>
        <p:nvSpPr>
          <p:cNvPr id="10" name="Text Placeholder 9">
            <a:extLst>
              <a:ext uri="{FF2B5EF4-FFF2-40B4-BE49-F238E27FC236}">
                <a16:creationId xmlns:a16="http://schemas.microsoft.com/office/drawing/2014/main" id="{7D381ED1-B3C4-41D0-980F-A8603B7EE494}"/>
              </a:ext>
            </a:extLst>
          </p:cNvPr>
          <p:cNvSpPr>
            <a:spLocks noGrp="1"/>
          </p:cNvSpPr>
          <p:nvPr>
            <p:ph type="body" sz="half" idx="2"/>
          </p:nvPr>
        </p:nvSpPr>
        <p:spPr>
          <a:xfrm>
            <a:off x="1371600" y="1197270"/>
            <a:ext cx="3815542" cy="2858691"/>
          </a:xfrm>
        </p:spPr>
        <p:txBody>
          <a:bodyPr>
            <a:normAutofit/>
          </a:bodyPr>
          <a:lstStyle/>
          <a:p>
            <a:pPr>
              <a:lnSpc>
                <a:spcPct val="90000"/>
              </a:lnSpc>
              <a:spcBef>
                <a:spcPts val="0"/>
              </a:spcBef>
              <a:spcAft>
                <a:spcPts val="600"/>
              </a:spcAft>
            </a:pPr>
            <a:r>
              <a:rPr lang="en-US" sz="2400" dirty="0"/>
              <a:t>JT started levothyroxine (based on 2017 guidelines, not 2018 guidelines), and managed on own. </a:t>
            </a:r>
            <a:endParaRPr lang="en-US" sz="1100" dirty="0"/>
          </a:p>
        </p:txBody>
      </p:sp>
      <p:pic>
        <p:nvPicPr>
          <p:cNvPr id="5" name="Picture 4">
            <a:extLst>
              <a:ext uri="{FF2B5EF4-FFF2-40B4-BE49-F238E27FC236}">
                <a16:creationId xmlns:a16="http://schemas.microsoft.com/office/drawing/2014/main" id="{E105EA12-C85F-4AF8-B019-CFF7E25D668C}"/>
              </a:ext>
            </a:extLst>
          </p:cNvPr>
          <p:cNvPicPr>
            <a:picLocks noChangeAspect="1"/>
          </p:cNvPicPr>
          <p:nvPr/>
        </p:nvPicPr>
        <p:blipFill>
          <a:blip r:embed="rId2">
            <a:duotone>
              <a:schemeClr val="accent2">
                <a:shade val="45000"/>
                <a:satMod val="135000"/>
              </a:schemeClr>
              <a:prstClr val="white"/>
            </a:duotone>
          </a:blip>
          <a:stretch>
            <a:fillRect/>
          </a:stretch>
        </p:blipFill>
        <p:spPr>
          <a:xfrm>
            <a:off x="413495" y="1483726"/>
            <a:ext cx="803084" cy="830937"/>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5608985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B7472-9BDB-47D7-8B94-FF8D1B44E9E5}"/>
              </a:ext>
            </a:extLst>
          </p:cNvPr>
          <p:cNvSpPr>
            <a:spLocks noGrp="1"/>
          </p:cNvSpPr>
          <p:nvPr>
            <p:ph type="title"/>
          </p:nvPr>
        </p:nvSpPr>
        <p:spPr>
          <a:xfrm>
            <a:off x="12700" y="12700"/>
            <a:ext cx="9118600" cy="952500"/>
          </a:xfrm>
        </p:spPr>
        <p:txBody>
          <a:bodyPr anchor="ctr">
            <a:normAutofit fontScale="90000"/>
          </a:bodyPr>
          <a:lstStyle/>
          <a:p>
            <a:pPr>
              <a:lnSpc>
                <a:spcPct val="90000"/>
              </a:lnSpc>
            </a:pPr>
            <a:r>
              <a:rPr lang="en-US" sz="4000" b="1" dirty="0">
                <a:latin typeface="Calibri" panose="020F0502020204030204" pitchFamily="34" charset="0"/>
              </a:rPr>
              <a:t>GI</a:t>
            </a:r>
            <a:br>
              <a:rPr lang="en-US" sz="3600" b="1" dirty="0">
                <a:latin typeface="Calibri" panose="020F0502020204030204" pitchFamily="34" charset="0"/>
              </a:rPr>
            </a:br>
            <a:r>
              <a:rPr lang="en-US" sz="3600" b="1" i="1" dirty="0">
                <a:latin typeface="Calibri" panose="020F0502020204030204" pitchFamily="34" charset="0"/>
              </a:rPr>
              <a:t>irAE—Dyspepsia</a:t>
            </a:r>
          </a:p>
        </p:txBody>
      </p:sp>
      <p:sp>
        <p:nvSpPr>
          <p:cNvPr id="3" name="Content Placeholder 2">
            <a:extLst>
              <a:ext uri="{FF2B5EF4-FFF2-40B4-BE49-F238E27FC236}">
                <a16:creationId xmlns:a16="http://schemas.microsoft.com/office/drawing/2014/main" id="{BF281D42-9D99-466C-8BCD-632618E3D4CC}"/>
              </a:ext>
            </a:extLst>
          </p:cNvPr>
          <p:cNvSpPr>
            <a:spLocks noGrp="1"/>
          </p:cNvSpPr>
          <p:nvPr>
            <p:ph idx="1"/>
          </p:nvPr>
        </p:nvSpPr>
        <p:spPr>
          <a:xfrm>
            <a:off x="254000" y="1143000"/>
            <a:ext cx="8661400" cy="1957647"/>
          </a:xfrm>
        </p:spPr>
        <p:txBody>
          <a:bodyPr>
            <a:normAutofit/>
          </a:bodyPr>
          <a:lstStyle/>
          <a:p>
            <a:pPr marL="274320" indent="-274320">
              <a:lnSpc>
                <a:spcPct val="90000"/>
              </a:lnSpc>
              <a:spcBef>
                <a:spcPts val="0"/>
              </a:spcBef>
              <a:spcAft>
                <a:spcPts val="600"/>
              </a:spcAft>
              <a:buClr>
                <a:srgbClr val="F4700E"/>
              </a:buClr>
            </a:pPr>
            <a:r>
              <a:rPr lang="en-US" sz="2400" dirty="0">
                <a:ea typeface="ＭＳ Ｐゴシック" charset="0"/>
                <a:cs typeface="ＭＳ Ｐゴシック" charset="0"/>
              </a:rPr>
              <a:t>Upper GI toxicity much less common</a:t>
            </a:r>
          </a:p>
          <a:p>
            <a:pPr marL="274320" indent="-274320">
              <a:lnSpc>
                <a:spcPct val="90000"/>
              </a:lnSpc>
              <a:spcBef>
                <a:spcPts val="0"/>
              </a:spcBef>
              <a:spcAft>
                <a:spcPts val="600"/>
              </a:spcAft>
              <a:buClr>
                <a:srgbClr val="F4700E"/>
              </a:buClr>
            </a:pPr>
            <a:r>
              <a:rPr lang="en-US" sz="2400" dirty="0">
                <a:ea typeface="ＭＳ Ｐゴシック" charset="0"/>
                <a:cs typeface="ＭＳ Ｐゴシック" charset="0"/>
              </a:rPr>
              <a:t>Most common </a:t>
            </a:r>
            <a:r>
              <a:rPr lang="en-US" sz="2400" dirty="0">
                <a:ea typeface="ＭＳ Ｐゴシック" charset="0"/>
                <a:cs typeface="ＭＳ Ｐゴシック" charset="0"/>
                <a:sym typeface="Wingdings" panose="05000000000000000000" pitchFamily="2" charset="2"/>
              </a:rPr>
              <a:t></a:t>
            </a:r>
            <a:r>
              <a:rPr lang="en-US" sz="2400" dirty="0">
                <a:ea typeface="ＭＳ Ｐゴシック" charset="0"/>
                <a:cs typeface="ＭＳ Ｐゴシック" charset="0"/>
              </a:rPr>
              <a:t> diarrhea: combo (26-45%); CTLA-4 (30-40%); PD-1 (≤19%)</a:t>
            </a:r>
          </a:p>
          <a:p>
            <a:pPr marL="274320" indent="-274320">
              <a:lnSpc>
                <a:spcPct val="90000"/>
              </a:lnSpc>
              <a:spcBef>
                <a:spcPts val="0"/>
              </a:spcBef>
              <a:spcAft>
                <a:spcPts val="600"/>
              </a:spcAft>
              <a:buClr>
                <a:srgbClr val="F4700E"/>
              </a:buClr>
            </a:pPr>
            <a:r>
              <a:rPr lang="en-US" sz="2400" dirty="0">
                <a:ea typeface="ＭＳ Ｐゴシック" charset="0"/>
                <a:cs typeface="ＭＳ Ｐゴシック" charset="0"/>
              </a:rPr>
              <a:t>Treatment: steroids with possible additional immunosuppression if refractory (i.e., infliximab)</a:t>
            </a:r>
          </a:p>
        </p:txBody>
      </p:sp>
      <p:sp>
        <p:nvSpPr>
          <p:cNvPr id="4" name="Footer Placeholder 3">
            <a:extLst>
              <a:ext uri="{FF2B5EF4-FFF2-40B4-BE49-F238E27FC236}">
                <a16:creationId xmlns:a16="http://schemas.microsoft.com/office/drawing/2014/main" id="{ED9F9F0F-B9CC-4C85-B212-771A32A7FAEA}"/>
              </a:ext>
            </a:extLst>
          </p:cNvPr>
          <p:cNvSpPr>
            <a:spLocks noGrp="1"/>
          </p:cNvSpPr>
          <p:nvPr>
            <p:ph type="ftr" sz="quarter" idx="11"/>
          </p:nvPr>
        </p:nvSpPr>
        <p:spPr>
          <a:xfrm>
            <a:off x="25400" y="4777990"/>
            <a:ext cx="9118600" cy="254000"/>
          </a:xfrm>
        </p:spPr>
        <p:txBody>
          <a:bodyPr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NCCN. Management of Immunotherapy-Related Toxicities. Version 1.2020;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Brahmer</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JR, et al. </a:t>
            </a:r>
            <a:r>
              <a:rPr kumimoji="0" lang="en-US" sz="14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J Clin Oncol.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2018; Grover S, et al. </a:t>
            </a:r>
            <a:r>
              <a:rPr kumimoji="0" lang="en-US" sz="14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Am Soc Clin Oncol Educ Book</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2018. </a:t>
            </a:r>
          </a:p>
        </p:txBody>
      </p:sp>
      <p:sp>
        <p:nvSpPr>
          <p:cNvPr id="5" name="TextBox 4">
            <a:extLst>
              <a:ext uri="{FF2B5EF4-FFF2-40B4-BE49-F238E27FC236}">
                <a16:creationId xmlns:a16="http://schemas.microsoft.com/office/drawing/2014/main" id="{C71300EF-BAC7-44B6-8603-20A1B831C8F2}"/>
              </a:ext>
            </a:extLst>
          </p:cNvPr>
          <p:cNvSpPr txBox="1"/>
          <p:nvPr/>
        </p:nvSpPr>
        <p:spPr>
          <a:xfrm>
            <a:off x="1379913" y="3727524"/>
            <a:ext cx="7223761" cy="424732"/>
          </a:xfrm>
          <a:prstGeom prst="rect">
            <a:avLst/>
          </a:prstGeom>
          <a:noFill/>
        </p:spPr>
        <p:txBody>
          <a:bodyPr wrap="square" rtlCol="0">
            <a:spAutoFit/>
          </a:bodyPr>
          <a:lstStyle/>
          <a:p>
            <a:pPr marL="0" marR="0" lvl="0" indent="0" algn="l" defTabSz="457200" rtl="0" eaLnBrk="1" fontAlgn="auto" latinLnBrk="0" hangingPunct="1">
              <a:lnSpc>
                <a:spcPct val="90000"/>
              </a:lnSpc>
              <a:spcBef>
                <a:spcPts val="0"/>
              </a:spcBef>
              <a:spcAft>
                <a:spcPts val="600"/>
              </a:spcAft>
              <a:buClr>
                <a:srgbClr val="F4700E"/>
              </a:buClr>
              <a:buSzTx/>
              <a:buFontTx/>
              <a:buNone/>
              <a:tabLst/>
              <a:defRPr/>
            </a:pPr>
            <a:r>
              <a:rPr kumimoji="0" lang="en-US" sz="2400" b="0" i="0" u="none" strike="noStrike" kern="1200" cap="none" spc="0" normalizeH="0" baseline="0" noProof="0" dirty="0">
                <a:ln>
                  <a:noFill/>
                </a:ln>
                <a:solidFill>
                  <a:prstClr val="black"/>
                </a:solidFill>
                <a:effectLst/>
                <a:uLnTx/>
                <a:uFillTx/>
                <a:latin typeface="Calibri" charset="0"/>
                <a:ea typeface="ＭＳ Ｐゴシック" charset="0"/>
                <a:cs typeface="ＭＳ Ｐゴシック" charset="0"/>
              </a:rPr>
              <a:t>JT managed the dyspepsia with omeprazole 20 mg daily.</a:t>
            </a:r>
          </a:p>
        </p:txBody>
      </p:sp>
      <p:pic>
        <p:nvPicPr>
          <p:cNvPr id="6" name="Picture 5">
            <a:extLst>
              <a:ext uri="{FF2B5EF4-FFF2-40B4-BE49-F238E27FC236}">
                <a16:creationId xmlns:a16="http://schemas.microsoft.com/office/drawing/2014/main" id="{6DB045CC-091E-47AB-9140-D70F1F2C382C}"/>
              </a:ext>
            </a:extLst>
          </p:cNvPr>
          <p:cNvPicPr>
            <a:picLocks noChangeAspect="1"/>
          </p:cNvPicPr>
          <p:nvPr/>
        </p:nvPicPr>
        <p:blipFill>
          <a:blip r:embed="rId3">
            <a:duotone>
              <a:schemeClr val="accent2">
                <a:shade val="45000"/>
                <a:satMod val="135000"/>
              </a:schemeClr>
              <a:prstClr val="white"/>
            </a:duotone>
          </a:blip>
          <a:stretch>
            <a:fillRect/>
          </a:stretch>
        </p:blipFill>
        <p:spPr>
          <a:xfrm>
            <a:off x="413495" y="3504485"/>
            <a:ext cx="803084" cy="830937"/>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0000429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9D68A-2170-463B-B470-DE083984BF4F}"/>
              </a:ext>
            </a:extLst>
          </p:cNvPr>
          <p:cNvSpPr>
            <a:spLocks noGrp="1"/>
          </p:cNvSpPr>
          <p:nvPr>
            <p:ph type="title"/>
          </p:nvPr>
        </p:nvSpPr>
        <p:spPr>
          <a:xfrm>
            <a:off x="12700" y="12700"/>
            <a:ext cx="9118600" cy="952500"/>
          </a:xfrm>
        </p:spPr>
        <p:txBody>
          <a:bodyPr anchor="ctr">
            <a:normAutofit/>
          </a:bodyPr>
          <a:lstStyle/>
          <a:p>
            <a:r>
              <a:rPr lang="en-US" sz="3600" b="1" dirty="0">
                <a:solidFill>
                  <a:srgbClr val="FFFFFF"/>
                </a:solidFill>
                <a:latin typeface="Calibri" panose="020F0502020204030204" pitchFamily="34" charset="0"/>
              </a:rPr>
              <a:t>Case Study</a:t>
            </a:r>
          </a:p>
        </p:txBody>
      </p:sp>
      <p:pic>
        <p:nvPicPr>
          <p:cNvPr id="5" name="Picture Placeholder 6" descr="A person posing for the camera&#10;&#10;Description automatically generated">
            <a:extLst>
              <a:ext uri="{FF2B5EF4-FFF2-40B4-BE49-F238E27FC236}">
                <a16:creationId xmlns:a16="http://schemas.microsoft.com/office/drawing/2014/main" id="{FD7A1F07-C407-47F6-88BF-BFE8AC874B1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477" b="2477"/>
          <a:stretch>
            <a:fillRect/>
          </a:stretch>
        </p:blipFill>
        <p:spPr>
          <a:xfrm>
            <a:off x="2806737" y="2288581"/>
            <a:ext cx="3195053" cy="2522843"/>
          </a:xfrm>
          <a:effectLst>
            <a:outerShdw blurRad="50800" dist="38100" dir="8100000" algn="tr" rotWithShape="0">
              <a:prstClr val="black">
                <a:alpha val="40000"/>
              </a:prstClr>
            </a:outerShdw>
          </a:effectLst>
        </p:spPr>
      </p:pic>
      <p:sp>
        <p:nvSpPr>
          <p:cNvPr id="3" name="Text Placeholder 2">
            <a:extLst>
              <a:ext uri="{FF2B5EF4-FFF2-40B4-BE49-F238E27FC236}">
                <a16:creationId xmlns:a16="http://schemas.microsoft.com/office/drawing/2014/main" id="{4E670BEC-5E29-4187-AB7C-B7E4DAACCAE8}"/>
              </a:ext>
            </a:extLst>
          </p:cNvPr>
          <p:cNvSpPr>
            <a:spLocks noGrp="1"/>
          </p:cNvSpPr>
          <p:nvPr>
            <p:ph type="body" sz="half" idx="2"/>
          </p:nvPr>
        </p:nvSpPr>
        <p:spPr>
          <a:xfrm>
            <a:off x="1371600" y="1246911"/>
            <a:ext cx="7547956" cy="820896"/>
          </a:xfrm>
        </p:spPr>
        <p:txBody>
          <a:bodyPr anchor="ctr">
            <a:normAutofit/>
          </a:bodyPr>
          <a:lstStyle/>
          <a:p>
            <a:pPr>
              <a:lnSpc>
                <a:spcPct val="90000"/>
              </a:lnSpc>
              <a:spcBef>
                <a:spcPts val="0"/>
              </a:spcBef>
              <a:spcAft>
                <a:spcPts val="600"/>
              </a:spcAft>
            </a:pPr>
            <a:r>
              <a:rPr lang="en-US" sz="2400" dirty="0"/>
              <a:t>JT was seen in clinic prior to cycle 6 and noted binocular diplopia at night when watching TV.</a:t>
            </a:r>
          </a:p>
        </p:txBody>
      </p:sp>
      <p:pic>
        <p:nvPicPr>
          <p:cNvPr id="6" name="Picture 5">
            <a:extLst>
              <a:ext uri="{FF2B5EF4-FFF2-40B4-BE49-F238E27FC236}">
                <a16:creationId xmlns:a16="http://schemas.microsoft.com/office/drawing/2014/main" id="{C7398E48-0F3B-425B-8524-DC9B1FAA747C}"/>
              </a:ext>
            </a:extLst>
          </p:cNvPr>
          <p:cNvPicPr>
            <a:picLocks noChangeAspect="1"/>
          </p:cNvPicPr>
          <p:nvPr/>
        </p:nvPicPr>
        <p:blipFill>
          <a:blip r:embed="rId3">
            <a:duotone>
              <a:schemeClr val="accent2">
                <a:shade val="45000"/>
                <a:satMod val="135000"/>
              </a:schemeClr>
              <a:prstClr val="white"/>
            </a:duotone>
          </a:blip>
          <a:stretch>
            <a:fillRect/>
          </a:stretch>
        </p:blipFill>
        <p:spPr>
          <a:xfrm>
            <a:off x="324196" y="1203472"/>
            <a:ext cx="831273" cy="864335"/>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1974706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97F291-329E-4ACA-9ABA-CBF07D8D3952}"/>
              </a:ext>
            </a:extLst>
          </p:cNvPr>
          <p:cNvSpPr>
            <a:spLocks noGrp="1"/>
          </p:cNvSpPr>
          <p:nvPr>
            <p:ph type="ctrTitle"/>
          </p:nvPr>
        </p:nvSpPr>
        <p:spPr>
          <a:xfrm>
            <a:off x="12700" y="12700"/>
            <a:ext cx="9118600" cy="952500"/>
          </a:xfrm>
        </p:spPr>
        <p:txBody>
          <a:bodyPr anchor="ctr">
            <a:noAutofit/>
          </a:bodyPr>
          <a:lstStyle/>
          <a:p>
            <a:pPr>
              <a:lnSpc>
                <a:spcPct val="90000"/>
              </a:lnSpc>
            </a:pPr>
            <a:r>
              <a:rPr lang="en-US" sz="3600" b="1" dirty="0">
                <a:latin typeface="Calibri" panose="020F0502020204030204" pitchFamily="34" charset="0"/>
              </a:rPr>
              <a:t>Binocular Diplopia</a:t>
            </a:r>
            <a:br>
              <a:rPr lang="en-US" sz="3600" b="1" dirty="0">
                <a:latin typeface="Calibri" panose="020F0502020204030204" pitchFamily="34" charset="0"/>
              </a:rPr>
            </a:br>
            <a:r>
              <a:rPr lang="en-US" sz="3200" b="1" i="1" dirty="0">
                <a:latin typeface="Calibri" panose="020F0502020204030204" pitchFamily="34" charset="0"/>
              </a:rPr>
              <a:t>Differential Diagnoses</a:t>
            </a:r>
            <a:endParaRPr lang="en-US" sz="3600" b="1" i="1" dirty="0">
              <a:latin typeface="Calibri" panose="020F0502020204030204" pitchFamily="34" charset="0"/>
            </a:endParaRPr>
          </a:p>
        </p:txBody>
      </p:sp>
      <p:sp>
        <p:nvSpPr>
          <p:cNvPr id="7" name="Text Placeholder 3">
            <a:extLst>
              <a:ext uri="{FF2B5EF4-FFF2-40B4-BE49-F238E27FC236}">
                <a16:creationId xmlns:a16="http://schemas.microsoft.com/office/drawing/2014/main" id="{F2B421A5-1765-426B-B171-DD5D14D6C9A1}"/>
              </a:ext>
            </a:extLst>
          </p:cNvPr>
          <p:cNvSpPr>
            <a:spLocks noGrp="1"/>
          </p:cNvSpPr>
          <p:nvPr>
            <p:ph idx="1"/>
          </p:nvPr>
        </p:nvSpPr>
        <p:spPr>
          <a:xfrm>
            <a:off x="241069" y="1200150"/>
            <a:ext cx="8445731" cy="3394075"/>
          </a:xfrm>
        </p:spPr>
        <p:txBody>
          <a:bodyPr vert="horz" lIns="91440" tIns="45720" rIns="91440" bIns="45720" rtlCol="0">
            <a:normAutofit/>
          </a:bodyPr>
          <a:lstStyle/>
          <a:p>
            <a:pPr marL="274320" lvl="1" indent="-274320">
              <a:lnSpc>
                <a:spcPct val="90000"/>
              </a:lnSpc>
              <a:spcBef>
                <a:spcPts val="0"/>
              </a:spcBef>
              <a:spcAft>
                <a:spcPts val="600"/>
              </a:spcAft>
              <a:buClr>
                <a:srgbClr val="F4700E"/>
              </a:buClr>
              <a:buFont typeface="Arial" panose="020B0604020202020204" pitchFamily="34" charset="0"/>
              <a:buChar char="•"/>
            </a:pPr>
            <a:r>
              <a:rPr lang="en-US" dirty="0">
                <a:latin typeface="+mn-lt"/>
                <a:ea typeface="+mn-ea"/>
                <a:cs typeface="+mn-cs"/>
              </a:rPr>
              <a:t>Brain metastases</a:t>
            </a:r>
          </a:p>
          <a:p>
            <a:pPr marL="274320" lvl="1" indent="-274320">
              <a:lnSpc>
                <a:spcPct val="90000"/>
              </a:lnSpc>
              <a:spcBef>
                <a:spcPts val="0"/>
              </a:spcBef>
              <a:spcAft>
                <a:spcPts val="600"/>
              </a:spcAft>
              <a:buClr>
                <a:srgbClr val="F4700E"/>
              </a:buClr>
              <a:buFont typeface="Arial" panose="020B0604020202020204" pitchFamily="34" charset="0"/>
              <a:buChar char="•"/>
            </a:pPr>
            <a:r>
              <a:rPr lang="en-US" dirty="0">
                <a:latin typeface="+mn-lt"/>
                <a:ea typeface="+mn-ea"/>
                <a:cs typeface="+mn-cs"/>
              </a:rPr>
              <a:t>Nerve palsy</a:t>
            </a:r>
          </a:p>
          <a:p>
            <a:pPr marL="274320" lvl="1" indent="-274320">
              <a:lnSpc>
                <a:spcPct val="90000"/>
              </a:lnSpc>
              <a:spcBef>
                <a:spcPts val="0"/>
              </a:spcBef>
              <a:spcAft>
                <a:spcPts val="600"/>
              </a:spcAft>
              <a:buClr>
                <a:srgbClr val="F4700E"/>
              </a:buClr>
              <a:buFont typeface="Arial" panose="020B0604020202020204" pitchFamily="34" charset="0"/>
              <a:buChar char="•"/>
            </a:pPr>
            <a:r>
              <a:rPr lang="en-US" dirty="0">
                <a:latin typeface="+mn-lt"/>
                <a:ea typeface="+mn-ea"/>
                <a:cs typeface="+mn-cs"/>
              </a:rPr>
              <a:t>Strabismus from thyroid disease</a:t>
            </a:r>
          </a:p>
          <a:p>
            <a:pPr marL="274320" lvl="1" indent="-274320">
              <a:lnSpc>
                <a:spcPct val="90000"/>
              </a:lnSpc>
              <a:spcBef>
                <a:spcPts val="0"/>
              </a:spcBef>
              <a:spcAft>
                <a:spcPts val="600"/>
              </a:spcAft>
              <a:buClr>
                <a:srgbClr val="F4700E"/>
              </a:buClr>
              <a:buFont typeface="Arial" panose="020B0604020202020204" pitchFamily="34" charset="0"/>
              <a:buChar char="•"/>
            </a:pPr>
            <a:r>
              <a:rPr lang="en-US" dirty="0">
                <a:latin typeface="+mn-lt"/>
                <a:ea typeface="+mn-ea"/>
                <a:cs typeface="+mn-cs"/>
              </a:rPr>
              <a:t>MG</a:t>
            </a:r>
          </a:p>
          <a:p>
            <a:pPr marL="274320" lvl="1" indent="-274320">
              <a:lnSpc>
                <a:spcPct val="90000"/>
              </a:lnSpc>
              <a:spcBef>
                <a:spcPts val="0"/>
              </a:spcBef>
              <a:spcAft>
                <a:spcPts val="600"/>
              </a:spcAft>
              <a:buClr>
                <a:srgbClr val="F4700E"/>
              </a:buClr>
              <a:buFont typeface="Arial" panose="020B0604020202020204" pitchFamily="34" charset="0"/>
              <a:buChar char="•"/>
            </a:pPr>
            <a:r>
              <a:rPr lang="en-US" dirty="0">
                <a:latin typeface="+mn-lt"/>
                <a:ea typeface="+mn-ea"/>
                <a:cs typeface="+mn-cs"/>
              </a:rPr>
              <a:t>Stroke</a:t>
            </a:r>
          </a:p>
          <a:p>
            <a:pPr marL="274320" lvl="1" indent="-274320">
              <a:lnSpc>
                <a:spcPct val="90000"/>
              </a:lnSpc>
              <a:spcBef>
                <a:spcPts val="0"/>
              </a:spcBef>
              <a:spcAft>
                <a:spcPts val="600"/>
              </a:spcAft>
              <a:buClr>
                <a:srgbClr val="F4700E"/>
              </a:buClr>
              <a:buFont typeface="Arial" panose="020B0604020202020204" pitchFamily="34" charset="0"/>
              <a:buChar char="•"/>
            </a:pPr>
            <a:endParaRPr lang="en-US" dirty="0">
              <a:latin typeface="+mn-lt"/>
              <a:ea typeface="+mn-ea"/>
              <a:cs typeface="+mn-cs"/>
            </a:endParaRPr>
          </a:p>
          <a:p>
            <a:endParaRPr lang="en-US" dirty="0">
              <a:latin typeface="+mn-lt"/>
              <a:ea typeface="+mn-ea"/>
              <a:cs typeface="+mn-cs"/>
            </a:endParaRPr>
          </a:p>
        </p:txBody>
      </p:sp>
    </p:spTree>
    <p:extLst>
      <p:ext uri="{BB962C8B-B14F-4D97-AF65-F5344CB8AC3E}">
        <p14:creationId xmlns:p14="http://schemas.microsoft.com/office/powerpoint/2010/main" val="218591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9572D-3B38-41A6-A5CA-7C5BD7BAE23B}"/>
              </a:ext>
            </a:extLst>
          </p:cNvPr>
          <p:cNvSpPr>
            <a:spLocks noGrp="1"/>
          </p:cNvSpPr>
          <p:nvPr>
            <p:ph type="title"/>
          </p:nvPr>
        </p:nvSpPr>
        <p:spPr>
          <a:xfrm>
            <a:off x="12700" y="12700"/>
            <a:ext cx="9118600" cy="952500"/>
          </a:xfrm>
        </p:spPr>
        <p:txBody>
          <a:bodyPr anchor="ctr">
            <a:normAutofit fontScale="90000"/>
          </a:bodyPr>
          <a:lstStyle/>
          <a:p>
            <a:pPr>
              <a:lnSpc>
                <a:spcPct val="90000"/>
              </a:lnSpc>
            </a:pPr>
            <a:r>
              <a:rPr lang="en-US" sz="4000" b="1" dirty="0">
                <a:latin typeface="Calibri" panose="020F0502020204030204" pitchFamily="34" charset="0"/>
              </a:rPr>
              <a:t>Neurologic Disorders</a:t>
            </a:r>
            <a:br>
              <a:rPr lang="en-US" sz="3600" b="1" dirty="0">
                <a:latin typeface="Calibri" panose="020F0502020204030204" pitchFamily="34" charset="0"/>
              </a:rPr>
            </a:br>
            <a:r>
              <a:rPr lang="en-US" sz="3600" b="1" i="1" dirty="0">
                <a:latin typeface="Calibri" panose="020F0502020204030204" pitchFamily="34" charset="0"/>
              </a:rPr>
              <a:t>Rare</a:t>
            </a:r>
          </a:p>
        </p:txBody>
      </p:sp>
      <p:sp>
        <p:nvSpPr>
          <p:cNvPr id="3" name="Content Placeholder 2">
            <a:extLst>
              <a:ext uri="{FF2B5EF4-FFF2-40B4-BE49-F238E27FC236}">
                <a16:creationId xmlns:a16="http://schemas.microsoft.com/office/drawing/2014/main" id="{276FDD23-931C-4D7D-9106-175F61D8C4BC}"/>
              </a:ext>
            </a:extLst>
          </p:cNvPr>
          <p:cNvSpPr>
            <a:spLocks noGrp="1"/>
          </p:cNvSpPr>
          <p:nvPr>
            <p:ph idx="1"/>
          </p:nvPr>
        </p:nvSpPr>
        <p:spPr>
          <a:xfrm>
            <a:off x="254000" y="1143000"/>
            <a:ext cx="8661400" cy="3683000"/>
          </a:xfrm>
        </p:spPr>
        <p:txBody>
          <a:bodyPr>
            <a:noAutofit/>
          </a:bodyPr>
          <a:lstStyle/>
          <a:p>
            <a:pPr marL="274320" indent="-274320">
              <a:lnSpc>
                <a:spcPct val="90000"/>
              </a:lnSpc>
              <a:spcBef>
                <a:spcPts val="0"/>
              </a:spcBef>
              <a:spcAft>
                <a:spcPts val="600"/>
              </a:spcAft>
              <a:buClr>
                <a:srgbClr val="F4700E"/>
              </a:buClr>
              <a:buFont typeface="Arial" panose="020B0604020202020204" pitchFamily="34" charset="0"/>
              <a:buChar char="•"/>
            </a:pPr>
            <a:r>
              <a:rPr lang="en-US" sz="2400" dirty="0"/>
              <a:t>Incidence: 1% </a:t>
            </a:r>
          </a:p>
          <a:p>
            <a:pPr marL="274320" indent="-274320">
              <a:lnSpc>
                <a:spcPct val="90000"/>
              </a:lnSpc>
              <a:spcBef>
                <a:spcPts val="0"/>
              </a:spcBef>
              <a:spcAft>
                <a:spcPts val="600"/>
              </a:spcAft>
              <a:buClr>
                <a:srgbClr val="F4700E"/>
              </a:buClr>
              <a:buFont typeface="Arial" panose="020B0604020202020204" pitchFamily="34" charset="0"/>
              <a:buChar char="•"/>
            </a:pPr>
            <a:r>
              <a:rPr lang="en-US" sz="2400" dirty="0"/>
              <a:t>Many different disorders </a:t>
            </a:r>
            <a:r>
              <a:rPr lang="en-US" sz="2400" dirty="0">
                <a:sym typeface="Wingdings" panose="05000000000000000000" pitchFamily="2" charset="2"/>
              </a:rPr>
              <a:t> </a:t>
            </a:r>
            <a:r>
              <a:rPr lang="en-US" sz="2400" dirty="0" err="1"/>
              <a:t>Guillain-Barré</a:t>
            </a:r>
            <a:r>
              <a:rPr lang="en-US" sz="2400" dirty="0"/>
              <a:t> syndrome, MG, peripheral neuropathy, encephalitis </a:t>
            </a:r>
          </a:p>
          <a:p>
            <a:pPr marL="274320" indent="-274320">
              <a:lnSpc>
                <a:spcPct val="90000"/>
              </a:lnSpc>
              <a:spcBef>
                <a:spcPts val="0"/>
              </a:spcBef>
              <a:spcAft>
                <a:spcPts val="600"/>
              </a:spcAft>
              <a:buClr>
                <a:srgbClr val="F4700E"/>
              </a:buClr>
              <a:buFont typeface="Arial" panose="020B0604020202020204" pitchFamily="34" charset="0"/>
              <a:buChar char="•"/>
            </a:pPr>
            <a:r>
              <a:rPr lang="en-US" sz="2400" dirty="0"/>
              <a:t>Treatment: steroids 1 mg/kg and then wean </a:t>
            </a:r>
          </a:p>
          <a:p>
            <a:pPr marL="274320" lvl="1" indent="-274320">
              <a:lnSpc>
                <a:spcPct val="90000"/>
              </a:lnSpc>
              <a:spcBef>
                <a:spcPts val="0"/>
              </a:spcBef>
              <a:spcAft>
                <a:spcPts val="600"/>
              </a:spcAft>
              <a:buClr>
                <a:srgbClr val="F4700E"/>
              </a:buClr>
              <a:buFont typeface="Arial" panose="020B0604020202020204" pitchFamily="34" charset="0"/>
              <a:buChar char="•"/>
            </a:pPr>
            <a:endParaRPr lang="en-US" sz="2400" dirty="0"/>
          </a:p>
          <a:p>
            <a:pPr marL="274320" lvl="1" indent="-274320">
              <a:lnSpc>
                <a:spcPct val="90000"/>
              </a:lnSpc>
              <a:spcBef>
                <a:spcPts val="0"/>
              </a:spcBef>
              <a:spcAft>
                <a:spcPts val="600"/>
              </a:spcAft>
              <a:buClr>
                <a:srgbClr val="F4700E"/>
              </a:buClr>
              <a:buFont typeface="Arial" panose="020B0604020202020204" pitchFamily="34" charset="0"/>
              <a:buChar char="•"/>
            </a:pPr>
            <a:endParaRPr lang="en-US" sz="2400" dirty="0"/>
          </a:p>
          <a:p>
            <a:pPr marL="274320" lvl="1" indent="-274320">
              <a:lnSpc>
                <a:spcPct val="90000"/>
              </a:lnSpc>
              <a:spcBef>
                <a:spcPts val="0"/>
              </a:spcBef>
              <a:spcAft>
                <a:spcPts val="600"/>
              </a:spcAft>
              <a:buClr>
                <a:srgbClr val="F4700E"/>
              </a:buClr>
              <a:buFont typeface="Arial" panose="020B0604020202020204" pitchFamily="34" charset="0"/>
              <a:buChar char="•"/>
            </a:pPr>
            <a:endParaRPr lang="en-US" sz="2400" dirty="0"/>
          </a:p>
        </p:txBody>
      </p:sp>
      <p:sp>
        <p:nvSpPr>
          <p:cNvPr id="4" name="Footer Placeholder 3">
            <a:extLst>
              <a:ext uri="{FF2B5EF4-FFF2-40B4-BE49-F238E27FC236}">
                <a16:creationId xmlns:a16="http://schemas.microsoft.com/office/drawing/2014/main" id="{9AE2F914-18E1-49AE-957C-C3237311794D}"/>
              </a:ext>
            </a:extLst>
          </p:cNvPr>
          <p:cNvSpPr>
            <a:spLocks noGrp="1"/>
          </p:cNvSpPr>
          <p:nvPr>
            <p:ph type="ftr" sz="quarter" idx="11"/>
          </p:nvPr>
        </p:nvSpPr>
        <p:spPr>
          <a:xfrm>
            <a:off x="254000" y="4889500"/>
            <a:ext cx="8890000" cy="254000"/>
          </a:xfrm>
        </p:spPr>
        <p:txBody>
          <a:bodyPr anchor="ctr"/>
          <a:lstStyle/>
          <a:p>
            <a:pPr algn="r"/>
            <a:r>
              <a:rPr lang="en-US" sz="1400" dirty="0">
                <a:solidFill>
                  <a:srgbClr val="000000"/>
                </a:solidFill>
                <a:latin typeface="Calibri" panose="020F0502020204030204" pitchFamily="34" charset="0"/>
              </a:rPr>
              <a:t>Haanen JBAG, et al. </a:t>
            </a:r>
            <a:r>
              <a:rPr lang="en-US" sz="1400" i="1" dirty="0">
                <a:solidFill>
                  <a:srgbClr val="000000"/>
                </a:solidFill>
                <a:latin typeface="Calibri" panose="020F0502020204030204" pitchFamily="34" charset="0"/>
              </a:rPr>
              <a:t>Ann Oncol</a:t>
            </a:r>
            <a:r>
              <a:rPr lang="en-US" sz="1400" dirty="0">
                <a:solidFill>
                  <a:srgbClr val="000000"/>
                </a:solidFill>
                <a:latin typeface="Calibri" panose="020F0502020204030204" pitchFamily="34" charset="0"/>
              </a:rPr>
              <a:t>. 2017; NCCN. Management of Immunotherapy-Related Toxicities. Version 1.2020. </a:t>
            </a:r>
          </a:p>
        </p:txBody>
      </p:sp>
    </p:spTree>
    <p:extLst>
      <p:ext uri="{BB962C8B-B14F-4D97-AF65-F5344CB8AC3E}">
        <p14:creationId xmlns:p14="http://schemas.microsoft.com/office/powerpoint/2010/main" val="2412524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9572D-3B38-41A6-A5CA-7C5BD7BAE23B}"/>
              </a:ext>
            </a:extLst>
          </p:cNvPr>
          <p:cNvSpPr>
            <a:spLocks noGrp="1"/>
          </p:cNvSpPr>
          <p:nvPr>
            <p:ph type="title"/>
          </p:nvPr>
        </p:nvSpPr>
        <p:spPr>
          <a:xfrm>
            <a:off x="12700" y="12700"/>
            <a:ext cx="9118600" cy="952500"/>
          </a:xfrm>
        </p:spPr>
        <p:txBody>
          <a:bodyPr anchor="ctr">
            <a:normAutofit/>
          </a:bodyPr>
          <a:lstStyle/>
          <a:p>
            <a:pPr>
              <a:lnSpc>
                <a:spcPct val="90000"/>
              </a:lnSpc>
            </a:pPr>
            <a:r>
              <a:rPr lang="en-US" sz="4000" b="1" dirty="0">
                <a:latin typeface="Calibri" panose="020F0502020204030204" pitchFamily="34" charset="0"/>
              </a:rPr>
              <a:t>Case Study</a:t>
            </a:r>
            <a:endParaRPr lang="en-US" sz="3600" b="1" i="1" dirty="0">
              <a:latin typeface="Calibri" panose="020F0502020204030204" pitchFamily="34" charset="0"/>
            </a:endParaRPr>
          </a:p>
        </p:txBody>
      </p:sp>
      <p:sp>
        <p:nvSpPr>
          <p:cNvPr id="3" name="Content Placeholder 2">
            <a:extLst>
              <a:ext uri="{FF2B5EF4-FFF2-40B4-BE49-F238E27FC236}">
                <a16:creationId xmlns:a16="http://schemas.microsoft.com/office/drawing/2014/main" id="{276FDD23-931C-4D7D-9106-175F61D8C4BC}"/>
              </a:ext>
            </a:extLst>
          </p:cNvPr>
          <p:cNvSpPr>
            <a:spLocks noGrp="1"/>
          </p:cNvSpPr>
          <p:nvPr>
            <p:ph idx="1"/>
          </p:nvPr>
        </p:nvSpPr>
        <p:spPr>
          <a:xfrm>
            <a:off x="1396538" y="1363290"/>
            <a:ext cx="7518862" cy="3545840"/>
          </a:xfrm>
        </p:spPr>
        <p:txBody>
          <a:bodyPr>
            <a:noAutofit/>
          </a:bodyPr>
          <a:lstStyle/>
          <a:p>
            <a:pPr marL="0" indent="0">
              <a:lnSpc>
                <a:spcPct val="90000"/>
              </a:lnSpc>
              <a:spcBef>
                <a:spcPts val="0"/>
              </a:spcBef>
              <a:spcAft>
                <a:spcPts val="600"/>
              </a:spcAft>
              <a:buNone/>
            </a:pPr>
            <a:r>
              <a:rPr lang="en-US" sz="2400" dirty="0"/>
              <a:t>JT had an MRI (-) for lesions. Neuro-ophthalmology ordered a single-fiber EMG, which confirmed ocular MG. </a:t>
            </a:r>
          </a:p>
          <a:p>
            <a:pPr marL="0" indent="0">
              <a:lnSpc>
                <a:spcPct val="90000"/>
              </a:lnSpc>
              <a:spcBef>
                <a:spcPts val="0"/>
              </a:spcBef>
              <a:spcAft>
                <a:spcPts val="600"/>
              </a:spcAft>
              <a:buNone/>
            </a:pPr>
            <a:endParaRPr lang="en-US" sz="2400" dirty="0"/>
          </a:p>
          <a:p>
            <a:pPr marL="0" indent="0">
              <a:lnSpc>
                <a:spcPct val="90000"/>
              </a:lnSpc>
              <a:spcBef>
                <a:spcPts val="0"/>
              </a:spcBef>
              <a:spcAft>
                <a:spcPts val="600"/>
              </a:spcAft>
              <a:buNone/>
            </a:pPr>
            <a:r>
              <a:rPr lang="en-US" sz="2400" dirty="0"/>
              <a:t>At the time, JT was on steroids for pruritis, which helped x 1 week, then returned. Neuro-ophthalmology instructed him to patch one eye as needed for symptomatic relief.</a:t>
            </a:r>
          </a:p>
          <a:p>
            <a:pPr marL="342900" lvl="1" indent="0">
              <a:lnSpc>
                <a:spcPct val="90000"/>
              </a:lnSpc>
              <a:spcBef>
                <a:spcPts val="0"/>
              </a:spcBef>
              <a:spcAft>
                <a:spcPts val="600"/>
              </a:spcAft>
              <a:buNone/>
            </a:pPr>
            <a:endParaRPr lang="en-US" sz="2400" dirty="0"/>
          </a:p>
          <a:p>
            <a:pPr lvl="1">
              <a:lnSpc>
                <a:spcPct val="90000"/>
              </a:lnSpc>
              <a:spcBef>
                <a:spcPts val="0"/>
              </a:spcBef>
              <a:spcAft>
                <a:spcPts val="600"/>
              </a:spcAft>
            </a:pPr>
            <a:endParaRPr lang="en-US" sz="2400" dirty="0"/>
          </a:p>
          <a:p>
            <a:pPr marL="342900" lvl="1" indent="0">
              <a:lnSpc>
                <a:spcPct val="90000"/>
              </a:lnSpc>
              <a:spcBef>
                <a:spcPts val="0"/>
              </a:spcBef>
              <a:spcAft>
                <a:spcPts val="600"/>
              </a:spcAft>
              <a:buNone/>
            </a:pPr>
            <a:endParaRPr lang="en-US" sz="2400" dirty="0"/>
          </a:p>
        </p:txBody>
      </p:sp>
      <p:pic>
        <p:nvPicPr>
          <p:cNvPr id="4" name="Picture 3">
            <a:extLst>
              <a:ext uri="{FF2B5EF4-FFF2-40B4-BE49-F238E27FC236}">
                <a16:creationId xmlns:a16="http://schemas.microsoft.com/office/drawing/2014/main" id="{B6039D0A-FBF0-4C7F-B20C-1E7A92719956}"/>
              </a:ext>
            </a:extLst>
          </p:cNvPr>
          <p:cNvPicPr>
            <a:picLocks noChangeAspect="1"/>
          </p:cNvPicPr>
          <p:nvPr/>
        </p:nvPicPr>
        <p:blipFill>
          <a:blip r:embed="rId3">
            <a:duotone>
              <a:schemeClr val="accent2">
                <a:shade val="45000"/>
                <a:satMod val="135000"/>
              </a:schemeClr>
              <a:prstClr val="white"/>
            </a:duotone>
          </a:blip>
          <a:stretch>
            <a:fillRect/>
          </a:stretch>
        </p:blipFill>
        <p:spPr>
          <a:xfrm>
            <a:off x="419791" y="1265362"/>
            <a:ext cx="770348" cy="982495"/>
          </a:xfrm>
          <a:prstGeom prst="rect">
            <a:avLst/>
          </a:prstGeom>
          <a:effectLst>
            <a:outerShdw blurRad="76200" dir="13500000" sy="23000" kx="1200000" algn="br" rotWithShape="0">
              <a:prstClr val="black">
                <a:alpha val="20000"/>
              </a:prstClr>
            </a:outerShdw>
          </a:effectLst>
        </p:spPr>
      </p:pic>
      <p:pic>
        <p:nvPicPr>
          <p:cNvPr id="5" name="Picture 4">
            <a:extLst>
              <a:ext uri="{FF2B5EF4-FFF2-40B4-BE49-F238E27FC236}">
                <a16:creationId xmlns:a16="http://schemas.microsoft.com/office/drawing/2014/main" id="{592188A2-C84F-4F32-8DE3-FEBC01F6BA05}"/>
              </a:ext>
            </a:extLst>
          </p:cNvPr>
          <p:cNvPicPr>
            <a:picLocks noChangeAspect="1"/>
          </p:cNvPicPr>
          <p:nvPr/>
        </p:nvPicPr>
        <p:blipFill>
          <a:blip r:embed="rId4">
            <a:duotone>
              <a:schemeClr val="accent2">
                <a:shade val="45000"/>
                <a:satMod val="135000"/>
              </a:schemeClr>
              <a:prstClr val="white"/>
            </a:duotone>
          </a:blip>
          <a:stretch>
            <a:fillRect/>
          </a:stretch>
        </p:blipFill>
        <p:spPr>
          <a:xfrm>
            <a:off x="413495" y="2632726"/>
            <a:ext cx="777530" cy="804497"/>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0544949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C92872-CCAD-484B-A364-90F5D18D0761}"/>
              </a:ext>
            </a:extLst>
          </p:cNvPr>
          <p:cNvSpPr/>
          <p:nvPr/>
        </p:nvSpPr>
        <p:spPr>
          <a:xfrm>
            <a:off x="5943595" y="2596030"/>
            <a:ext cx="2926081" cy="2419467"/>
          </a:xfrm>
          <a:prstGeom prst="rect">
            <a:avLst/>
          </a:prstGeom>
          <a:solidFill>
            <a:schemeClr val="bg1"/>
          </a:solidFill>
          <a:ln w="28575">
            <a:solidFill>
              <a:srgbClr val="F4700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AC53FD-073D-4EBF-B07F-96904C52A503}"/>
              </a:ext>
            </a:extLst>
          </p:cNvPr>
          <p:cNvSpPr>
            <a:spLocks noGrp="1"/>
          </p:cNvSpPr>
          <p:nvPr>
            <p:ph type="title"/>
          </p:nvPr>
        </p:nvSpPr>
        <p:spPr>
          <a:xfrm>
            <a:off x="12700" y="12700"/>
            <a:ext cx="9118600" cy="952500"/>
          </a:xfrm>
        </p:spPr>
        <p:txBody>
          <a:bodyPr anchor="ctr">
            <a:normAutofit/>
          </a:bodyPr>
          <a:lstStyle/>
          <a:p>
            <a:r>
              <a:rPr lang="en-US" sz="3600" b="1" dirty="0">
                <a:solidFill>
                  <a:srgbClr val="FFFFFF"/>
                </a:solidFill>
                <a:latin typeface="Calibri" panose="020F0502020204030204" pitchFamily="34" charset="0"/>
              </a:rPr>
              <a:t>Case Study</a:t>
            </a:r>
          </a:p>
        </p:txBody>
      </p:sp>
      <p:sp>
        <p:nvSpPr>
          <p:cNvPr id="3" name="Content Placeholder 2">
            <a:extLst>
              <a:ext uri="{FF2B5EF4-FFF2-40B4-BE49-F238E27FC236}">
                <a16:creationId xmlns:a16="http://schemas.microsoft.com/office/drawing/2014/main" id="{A31F544F-091F-4E17-AF98-B6F8C262A8AC}"/>
              </a:ext>
            </a:extLst>
          </p:cNvPr>
          <p:cNvSpPr>
            <a:spLocks noGrp="1"/>
          </p:cNvSpPr>
          <p:nvPr>
            <p:ph sz="half" idx="1"/>
          </p:nvPr>
        </p:nvSpPr>
        <p:spPr>
          <a:xfrm>
            <a:off x="1217225" y="1264801"/>
            <a:ext cx="7506984" cy="2219074"/>
          </a:xfrm>
        </p:spPr>
        <p:txBody>
          <a:bodyPr>
            <a:normAutofit fontScale="77500" lnSpcReduction="20000"/>
          </a:bodyPr>
          <a:lstStyle/>
          <a:p>
            <a:pPr marL="0" indent="0">
              <a:lnSpc>
                <a:spcPct val="110000"/>
              </a:lnSpc>
              <a:spcBef>
                <a:spcPts val="0"/>
              </a:spcBef>
              <a:spcAft>
                <a:spcPts val="600"/>
              </a:spcAft>
              <a:buNone/>
            </a:pPr>
            <a:r>
              <a:rPr lang="en-US" sz="2600" dirty="0"/>
              <a:t>Unfortunately, 6 months after ICI initiation, CT chest showed PD in his lungs. JT refused chemo and enrolled in a phase 1b/2 study assessing safety and anti-tumor activity of AMG 820 in combination with pembrolizumab in select advanced solid tumors. A comprehensive metabolic panel was checked at every visit. </a:t>
            </a:r>
          </a:p>
          <a:p>
            <a:pPr>
              <a:lnSpc>
                <a:spcPct val="110000"/>
              </a:lnSpc>
              <a:spcBef>
                <a:spcPts val="0"/>
              </a:spcBef>
              <a:spcAft>
                <a:spcPts val="600"/>
              </a:spcAft>
            </a:pPr>
            <a:endParaRPr lang="en-US" sz="1800" dirty="0"/>
          </a:p>
          <a:p>
            <a:pPr>
              <a:lnSpc>
                <a:spcPct val="110000"/>
              </a:lnSpc>
              <a:spcBef>
                <a:spcPts val="0"/>
              </a:spcBef>
              <a:spcAft>
                <a:spcPts val="600"/>
              </a:spcAft>
            </a:pPr>
            <a:endParaRPr lang="en-US" sz="1800" dirty="0"/>
          </a:p>
          <a:p>
            <a:pPr>
              <a:lnSpc>
                <a:spcPct val="110000"/>
              </a:lnSpc>
              <a:spcBef>
                <a:spcPts val="0"/>
              </a:spcBef>
              <a:spcAft>
                <a:spcPts val="600"/>
              </a:spcAft>
            </a:pPr>
            <a:endParaRPr lang="en-US" sz="1800" dirty="0"/>
          </a:p>
        </p:txBody>
      </p:sp>
      <p:sp>
        <p:nvSpPr>
          <p:cNvPr id="4" name="Content Placeholder 3">
            <a:extLst>
              <a:ext uri="{FF2B5EF4-FFF2-40B4-BE49-F238E27FC236}">
                <a16:creationId xmlns:a16="http://schemas.microsoft.com/office/drawing/2014/main" id="{9F2A7945-B984-4CFE-8A7D-091D58C54D33}"/>
              </a:ext>
            </a:extLst>
          </p:cNvPr>
          <p:cNvSpPr>
            <a:spLocks noGrp="1"/>
          </p:cNvSpPr>
          <p:nvPr>
            <p:ph sz="half" idx="2"/>
          </p:nvPr>
        </p:nvSpPr>
        <p:spPr>
          <a:xfrm>
            <a:off x="6001787" y="2541029"/>
            <a:ext cx="2926080" cy="2419467"/>
          </a:xfrm>
        </p:spPr>
        <p:txBody>
          <a:bodyPr anchor="ctr">
            <a:normAutofit fontScale="77500" lnSpcReduction="20000"/>
          </a:bodyPr>
          <a:lstStyle/>
          <a:p>
            <a:pPr marL="0" indent="0">
              <a:lnSpc>
                <a:spcPct val="110000"/>
              </a:lnSpc>
              <a:spcBef>
                <a:spcPts val="0"/>
              </a:spcBef>
              <a:buNone/>
            </a:pPr>
            <a:r>
              <a:rPr lang="en-US" sz="1600" kern="0" dirty="0"/>
              <a:t>GENERAL CHEMISTRIES     CREATININE	</a:t>
            </a:r>
          </a:p>
          <a:p>
            <a:pPr marL="0" indent="0">
              <a:lnSpc>
                <a:spcPct val="110000"/>
              </a:lnSpc>
              <a:spcBef>
                <a:spcPts val="0"/>
              </a:spcBef>
              <a:buNone/>
            </a:pPr>
            <a:r>
              <a:rPr lang="en-US" sz="1600" kern="0" dirty="0"/>
              <a:t>Latest Ref Rng &amp; Units       0.64–1.27 mg/dL</a:t>
            </a:r>
          </a:p>
          <a:p>
            <a:pPr marL="0" indent="0">
              <a:lnSpc>
                <a:spcPct val="110000"/>
              </a:lnSpc>
              <a:spcBef>
                <a:spcPts val="1200"/>
              </a:spcBef>
              <a:spcAft>
                <a:spcPts val="600"/>
              </a:spcAft>
              <a:buNone/>
            </a:pPr>
            <a:r>
              <a:rPr lang="en-US" sz="1800" kern="0" dirty="0"/>
              <a:t>7/11/2017		1.24	</a:t>
            </a:r>
          </a:p>
          <a:p>
            <a:pPr marL="0" indent="0">
              <a:lnSpc>
                <a:spcPct val="110000"/>
              </a:lnSpc>
              <a:spcBef>
                <a:spcPts val="0"/>
              </a:spcBef>
              <a:spcAft>
                <a:spcPts val="600"/>
              </a:spcAft>
              <a:buNone/>
            </a:pPr>
            <a:r>
              <a:rPr lang="en-US" sz="1800" kern="0" dirty="0"/>
              <a:t>9/1/2017		1.45 (H)	</a:t>
            </a:r>
          </a:p>
          <a:p>
            <a:pPr marL="0" indent="0">
              <a:lnSpc>
                <a:spcPct val="110000"/>
              </a:lnSpc>
              <a:spcBef>
                <a:spcPts val="0"/>
              </a:spcBef>
              <a:spcAft>
                <a:spcPts val="600"/>
              </a:spcAft>
              <a:buNone/>
            </a:pPr>
            <a:r>
              <a:rPr lang="en-US" sz="1800" kern="0" dirty="0"/>
              <a:t>9/7/2017		1.31 (H)	</a:t>
            </a:r>
          </a:p>
          <a:p>
            <a:pPr marL="0" indent="0">
              <a:lnSpc>
                <a:spcPct val="110000"/>
              </a:lnSpc>
              <a:spcBef>
                <a:spcPts val="0"/>
              </a:spcBef>
              <a:spcAft>
                <a:spcPts val="600"/>
              </a:spcAft>
              <a:buNone/>
            </a:pPr>
            <a:r>
              <a:rPr lang="en-US" sz="1800" kern="0" dirty="0"/>
              <a:t>9/15/2017		1.50 (H)</a:t>
            </a:r>
          </a:p>
          <a:p>
            <a:pPr marL="0" indent="0">
              <a:lnSpc>
                <a:spcPct val="110000"/>
              </a:lnSpc>
              <a:spcBef>
                <a:spcPts val="0"/>
              </a:spcBef>
              <a:spcAft>
                <a:spcPts val="600"/>
              </a:spcAft>
              <a:buNone/>
            </a:pPr>
            <a:r>
              <a:rPr lang="en-US" sz="1800" kern="0" dirty="0"/>
              <a:t>9/28/2017		1.42 (H)</a:t>
            </a:r>
          </a:p>
          <a:p>
            <a:pPr marL="0" indent="0">
              <a:lnSpc>
                <a:spcPct val="110000"/>
              </a:lnSpc>
              <a:spcBef>
                <a:spcPts val="0"/>
              </a:spcBef>
              <a:spcAft>
                <a:spcPts val="600"/>
              </a:spcAft>
              <a:buNone/>
            </a:pPr>
            <a:r>
              <a:rPr lang="en-US" sz="1800" kern="0" dirty="0"/>
              <a:t>10/5/2017		1.27</a:t>
            </a:r>
            <a:endParaRPr lang="en-US" sz="2400" dirty="0"/>
          </a:p>
        </p:txBody>
      </p:sp>
      <p:pic>
        <p:nvPicPr>
          <p:cNvPr id="8" name="Picture 7">
            <a:extLst>
              <a:ext uri="{FF2B5EF4-FFF2-40B4-BE49-F238E27FC236}">
                <a16:creationId xmlns:a16="http://schemas.microsoft.com/office/drawing/2014/main" id="{AF18F5A0-727D-44CA-9CF7-24D8A4A44C91}"/>
              </a:ext>
            </a:extLst>
          </p:cNvPr>
          <p:cNvPicPr>
            <a:picLocks noChangeAspect="1"/>
          </p:cNvPicPr>
          <p:nvPr/>
        </p:nvPicPr>
        <p:blipFill>
          <a:blip r:embed="rId2">
            <a:duotone>
              <a:schemeClr val="accent2">
                <a:shade val="45000"/>
                <a:satMod val="135000"/>
              </a:schemeClr>
              <a:prstClr val="white"/>
            </a:duotone>
          </a:blip>
          <a:stretch>
            <a:fillRect/>
          </a:stretch>
        </p:blipFill>
        <p:spPr>
          <a:xfrm>
            <a:off x="413495" y="3396193"/>
            <a:ext cx="803730" cy="984247"/>
          </a:xfrm>
          <a:prstGeom prst="rect">
            <a:avLst/>
          </a:prstGeom>
          <a:effectLst>
            <a:outerShdw blurRad="76200" dir="13500000" sy="23000" kx="1200000" algn="br" rotWithShape="0">
              <a:prstClr val="black">
                <a:alpha val="20000"/>
              </a:prstClr>
            </a:outerShdw>
          </a:effectLst>
        </p:spPr>
      </p:pic>
      <p:sp>
        <p:nvSpPr>
          <p:cNvPr id="10" name="Rectangle 9">
            <a:extLst>
              <a:ext uri="{FF2B5EF4-FFF2-40B4-BE49-F238E27FC236}">
                <a16:creationId xmlns:a16="http://schemas.microsoft.com/office/drawing/2014/main" id="{28624701-4556-4BE9-84F1-F285A20A3ABF}"/>
              </a:ext>
            </a:extLst>
          </p:cNvPr>
          <p:cNvSpPr/>
          <p:nvPr/>
        </p:nvSpPr>
        <p:spPr>
          <a:xfrm>
            <a:off x="1275417" y="3154965"/>
            <a:ext cx="5461462" cy="1674305"/>
          </a:xfrm>
          <a:prstGeom prst="rect">
            <a:avLst/>
          </a:prstGeom>
        </p:spPr>
        <p:txBody>
          <a:bodyPr wrap="square">
            <a:spAutoFit/>
          </a:bodyPr>
          <a:lstStyle/>
          <a:p>
            <a:pPr>
              <a:lnSpc>
                <a:spcPct val="90000"/>
              </a:lnSpc>
              <a:spcAft>
                <a:spcPts val="600"/>
              </a:spcAft>
            </a:pPr>
            <a:r>
              <a:rPr lang="en-US" sz="2000" dirty="0"/>
              <a:t>Differential diagnoses?</a:t>
            </a:r>
          </a:p>
          <a:p>
            <a:pPr marL="457200" indent="-274320">
              <a:lnSpc>
                <a:spcPct val="90000"/>
              </a:lnSpc>
              <a:spcAft>
                <a:spcPts val="600"/>
              </a:spcAft>
              <a:buClr>
                <a:srgbClr val="F4700E"/>
              </a:buClr>
              <a:buFont typeface="Arial" panose="020B0604020202020204" pitchFamily="34" charset="0"/>
              <a:buChar char="•"/>
            </a:pPr>
            <a:r>
              <a:rPr lang="en-US" dirty="0"/>
              <a:t>Dehydration</a:t>
            </a:r>
          </a:p>
          <a:p>
            <a:pPr marL="457200" indent="-274320">
              <a:lnSpc>
                <a:spcPct val="90000"/>
              </a:lnSpc>
              <a:spcAft>
                <a:spcPts val="600"/>
              </a:spcAft>
              <a:buClr>
                <a:srgbClr val="F4700E"/>
              </a:buClr>
              <a:buFont typeface="Arial" panose="020B0604020202020204" pitchFamily="34" charset="0"/>
              <a:buChar char="•"/>
            </a:pPr>
            <a:r>
              <a:rPr lang="en-US" dirty="0"/>
              <a:t>Medications</a:t>
            </a:r>
          </a:p>
          <a:p>
            <a:pPr marL="457200" indent="-274320">
              <a:lnSpc>
                <a:spcPct val="90000"/>
              </a:lnSpc>
              <a:spcAft>
                <a:spcPts val="600"/>
              </a:spcAft>
              <a:buClr>
                <a:srgbClr val="F4700E"/>
              </a:buClr>
              <a:buFont typeface="Arial" panose="020B0604020202020204" pitchFamily="34" charset="0"/>
              <a:buChar char="•"/>
            </a:pPr>
            <a:r>
              <a:rPr lang="en-US" dirty="0"/>
              <a:t>Hypercalcemia</a:t>
            </a:r>
          </a:p>
          <a:p>
            <a:pPr marL="457200" indent="-274320">
              <a:lnSpc>
                <a:spcPct val="90000"/>
              </a:lnSpc>
              <a:spcAft>
                <a:spcPts val="600"/>
              </a:spcAft>
              <a:buClr>
                <a:srgbClr val="F4700E"/>
              </a:buClr>
              <a:buFont typeface="Arial" panose="020B0604020202020204" pitchFamily="34" charset="0"/>
              <a:buChar char="•"/>
            </a:pPr>
            <a:r>
              <a:rPr lang="en-US" dirty="0"/>
              <a:t>Recent IV contrast</a:t>
            </a:r>
          </a:p>
        </p:txBody>
      </p:sp>
      <p:pic>
        <p:nvPicPr>
          <p:cNvPr id="9" name="Picture 8">
            <a:extLst>
              <a:ext uri="{FF2B5EF4-FFF2-40B4-BE49-F238E27FC236}">
                <a16:creationId xmlns:a16="http://schemas.microsoft.com/office/drawing/2014/main" id="{B6039D0A-FBF0-4C7F-B20C-1E7A92719956}"/>
              </a:ext>
            </a:extLst>
          </p:cNvPr>
          <p:cNvPicPr>
            <a:picLocks noChangeAspect="1"/>
          </p:cNvPicPr>
          <p:nvPr/>
        </p:nvPicPr>
        <p:blipFill>
          <a:blip r:embed="rId3">
            <a:duotone>
              <a:schemeClr val="accent2">
                <a:shade val="45000"/>
                <a:satMod val="135000"/>
              </a:schemeClr>
              <a:prstClr val="white"/>
            </a:duotone>
          </a:blip>
          <a:stretch>
            <a:fillRect/>
          </a:stretch>
        </p:blipFill>
        <p:spPr>
          <a:xfrm>
            <a:off x="419791" y="1549669"/>
            <a:ext cx="797434" cy="1017041"/>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03997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A5D867-826B-4DE5-954C-CAB61E8B7BDE}"/>
              </a:ext>
            </a:extLst>
          </p:cNvPr>
          <p:cNvSpPr>
            <a:spLocks noGrp="1"/>
          </p:cNvSpPr>
          <p:nvPr>
            <p:ph type="title"/>
          </p:nvPr>
        </p:nvSpPr>
        <p:spPr>
          <a:xfrm>
            <a:off x="12700" y="12700"/>
            <a:ext cx="9118600" cy="952500"/>
          </a:xfrm>
        </p:spPr>
        <p:txBody>
          <a:bodyPr anchor="ctr">
            <a:normAutofit fontScale="90000"/>
          </a:bodyPr>
          <a:lstStyle/>
          <a:p>
            <a:pPr>
              <a:lnSpc>
                <a:spcPct val="90000"/>
              </a:lnSpc>
            </a:pPr>
            <a:r>
              <a:rPr lang="en-US" sz="4000" b="1" dirty="0">
                <a:latin typeface="Calibri" panose="020F0502020204030204" pitchFamily="34" charset="0"/>
              </a:rPr>
              <a:t>Case Study</a:t>
            </a:r>
            <a:br>
              <a:rPr lang="en-US" sz="3600" b="1" dirty="0">
                <a:latin typeface="Calibri" panose="020F0502020204030204" pitchFamily="34" charset="0"/>
              </a:rPr>
            </a:br>
            <a:r>
              <a:rPr lang="en-US" sz="3600" b="1" i="1" dirty="0">
                <a:latin typeface="Calibri" panose="020F0502020204030204" pitchFamily="34" charset="0"/>
              </a:rPr>
              <a:t>Nephritis</a:t>
            </a:r>
          </a:p>
        </p:txBody>
      </p:sp>
      <p:sp>
        <p:nvSpPr>
          <p:cNvPr id="6" name="Content Placeholder 5">
            <a:extLst>
              <a:ext uri="{FF2B5EF4-FFF2-40B4-BE49-F238E27FC236}">
                <a16:creationId xmlns:a16="http://schemas.microsoft.com/office/drawing/2014/main" id="{3B88898E-D2E9-4002-8931-5A98B3CBF2EC}"/>
              </a:ext>
            </a:extLst>
          </p:cNvPr>
          <p:cNvSpPr>
            <a:spLocks noGrp="1"/>
          </p:cNvSpPr>
          <p:nvPr>
            <p:ph idx="1"/>
          </p:nvPr>
        </p:nvSpPr>
        <p:spPr>
          <a:xfrm>
            <a:off x="254000" y="1143000"/>
            <a:ext cx="8661400" cy="1093124"/>
          </a:xfrm>
        </p:spPr>
        <p:txBody>
          <a:bodyPr vert="horz" lIns="91440" tIns="45720" rIns="91440" bIns="45720" rtlCol="0">
            <a:noAutofit/>
          </a:bodyPr>
          <a:lstStyle/>
          <a:p>
            <a:pPr marL="274320" indent="-274320">
              <a:lnSpc>
                <a:spcPct val="90000"/>
              </a:lnSpc>
              <a:spcBef>
                <a:spcPts val="0"/>
              </a:spcBef>
              <a:spcAft>
                <a:spcPts val="600"/>
              </a:spcAft>
              <a:buClr>
                <a:srgbClr val="F4700E"/>
              </a:buClr>
              <a:buFont typeface="Arial" panose="020B0604020202020204" pitchFamily="34" charset="0"/>
            </a:pPr>
            <a:r>
              <a:rPr lang="en-US" sz="2400" dirty="0"/>
              <a:t>Incidence: ~2%–5%</a:t>
            </a:r>
          </a:p>
          <a:p>
            <a:pPr marL="274320" indent="-274320">
              <a:lnSpc>
                <a:spcPct val="90000"/>
              </a:lnSpc>
              <a:spcBef>
                <a:spcPts val="0"/>
              </a:spcBef>
              <a:spcAft>
                <a:spcPts val="600"/>
              </a:spcAft>
              <a:buClr>
                <a:srgbClr val="F4700E"/>
              </a:buClr>
              <a:buFont typeface="Arial" panose="020B0604020202020204" pitchFamily="34" charset="0"/>
            </a:pPr>
            <a:r>
              <a:rPr lang="en-US" sz="2400" dirty="0"/>
              <a:t>Management: Grade 1 can hold ICI or observe</a:t>
            </a:r>
          </a:p>
          <a:p>
            <a:pPr marL="274320" indent="-274320">
              <a:lnSpc>
                <a:spcPct val="90000"/>
              </a:lnSpc>
              <a:spcBef>
                <a:spcPts val="0"/>
              </a:spcBef>
              <a:spcAft>
                <a:spcPts val="600"/>
              </a:spcAft>
              <a:buClr>
                <a:srgbClr val="F4700E"/>
              </a:buClr>
              <a:buNone/>
            </a:pPr>
            <a:endParaRPr lang="en-US" sz="2400" dirty="0"/>
          </a:p>
          <a:p>
            <a:pPr marL="274320" indent="-274320">
              <a:lnSpc>
                <a:spcPct val="90000"/>
              </a:lnSpc>
              <a:spcBef>
                <a:spcPts val="0"/>
              </a:spcBef>
              <a:spcAft>
                <a:spcPts val="600"/>
              </a:spcAft>
              <a:buClr>
                <a:srgbClr val="F4700E"/>
              </a:buClr>
              <a:buFont typeface="Arial" panose="020B0604020202020204" pitchFamily="34" charset="0"/>
            </a:pPr>
            <a:endParaRPr lang="en-US" sz="2400" dirty="0"/>
          </a:p>
        </p:txBody>
      </p:sp>
      <p:sp>
        <p:nvSpPr>
          <p:cNvPr id="7" name="Footer Placeholder 6">
            <a:extLst>
              <a:ext uri="{FF2B5EF4-FFF2-40B4-BE49-F238E27FC236}">
                <a16:creationId xmlns:a16="http://schemas.microsoft.com/office/drawing/2014/main" id="{8017D216-23C8-44E6-9CDF-DCDE4FDE1535}"/>
              </a:ext>
            </a:extLst>
          </p:cNvPr>
          <p:cNvSpPr>
            <a:spLocks noGrp="1"/>
          </p:cNvSpPr>
          <p:nvPr>
            <p:ph type="ftr" sz="quarter" idx="11"/>
          </p:nvPr>
        </p:nvSpPr>
        <p:spPr>
          <a:xfrm>
            <a:off x="254000" y="4889500"/>
            <a:ext cx="8890000" cy="254000"/>
          </a:xfrm>
        </p:spPr>
        <p:txBody>
          <a:bodyPr anchor="ctr"/>
          <a:lstStyle/>
          <a:p>
            <a:pPr algn="r"/>
            <a:r>
              <a:rPr lang="da-DK" sz="1400" dirty="0">
                <a:solidFill>
                  <a:schemeClr val="tx1"/>
                </a:solidFill>
                <a:latin typeface="Calibri" panose="020F0502020204030204" pitchFamily="34" charset="0"/>
              </a:rPr>
              <a:t>Puzanov I, et al. </a:t>
            </a:r>
            <a:r>
              <a:rPr lang="da-DK" sz="1400" i="1" dirty="0">
                <a:solidFill>
                  <a:schemeClr val="tx1"/>
                </a:solidFill>
                <a:latin typeface="Calibri" panose="020F0502020204030204" pitchFamily="34" charset="0"/>
              </a:rPr>
              <a:t>J ImmunoTher Cancer</a:t>
            </a:r>
            <a:r>
              <a:rPr lang="da-DK" sz="1400" dirty="0">
                <a:solidFill>
                  <a:schemeClr val="tx1"/>
                </a:solidFill>
                <a:latin typeface="Calibri" panose="020F0502020204030204" pitchFamily="34" charset="0"/>
              </a:rPr>
              <a:t>. 2017; </a:t>
            </a:r>
            <a:r>
              <a:rPr lang="en-US" sz="1400" dirty="0">
                <a:solidFill>
                  <a:srgbClr val="000000"/>
                </a:solidFill>
                <a:latin typeface="Calibri" panose="020F0502020204030204" pitchFamily="34" charset="0"/>
              </a:rPr>
              <a:t>Brahmer JR, et al. </a:t>
            </a:r>
            <a:r>
              <a:rPr lang="en-US" sz="1400" i="1" dirty="0">
                <a:solidFill>
                  <a:srgbClr val="000000"/>
                </a:solidFill>
                <a:latin typeface="Calibri" panose="020F0502020204030204" pitchFamily="34" charset="0"/>
              </a:rPr>
              <a:t>J Clin Oncol. </a:t>
            </a:r>
            <a:r>
              <a:rPr lang="en-US" sz="1400" dirty="0">
                <a:solidFill>
                  <a:srgbClr val="000000"/>
                </a:solidFill>
                <a:latin typeface="Calibri" panose="020F0502020204030204" pitchFamily="34" charset="0"/>
              </a:rPr>
              <a:t>2018; </a:t>
            </a:r>
            <a:r>
              <a:rPr lang="en-US" sz="1400" dirty="0" err="1">
                <a:solidFill>
                  <a:srgbClr val="000000"/>
                </a:solidFill>
                <a:latin typeface="Calibri" panose="020F0502020204030204" pitchFamily="34" charset="0"/>
              </a:rPr>
              <a:t>Haanen</a:t>
            </a:r>
            <a:r>
              <a:rPr lang="en-US" sz="1400" dirty="0">
                <a:solidFill>
                  <a:srgbClr val="000000"/>
                </a:solidFill>
                <a:latin typeface="Calibri" panose="020F0502020204030204" pitchFamily="34" charset="0"/>
              </a:rPr>
              <a:t> JBAG, et al. </a:t>
            </a:r>
            <a:r>
              <a:rPr lang="en-US" sz="1400" i="1" dirty="0">
                <a:solidFill>
                  <a:srgbClr val="000000"/>
                </a:solidFill>
                <a:latin typeface="Calibri" panose="020F0502020204030204" pitchFamily="34" charset="0"/>
              </a:rPr>
              <a:t>Ann Oncol</a:t>
            </a:r>
            <a:r>
              <a:rPr lang="en-US" sz="1400" dirty="0">
                <a:solidFill>
                  <a:srgbClr val="000000"/>
                </a:solidFill>
                <a:latin typeface="Calibri" panose="020F0502020204030204" pitchFamily="34" charset="0"/>
              </a:rPr>
              <a:t>. 2017.</a:t>
            </a:r>
            <a:endParaRPr lang="en-US" sz="1400" dirty="0">
              <a:solidFill>
                <a:schemeClr val="tx1"/>
              </a:solidFill>
              <a:latin typeface="Calibri" panose="020F0502020204030204" pitchFamily="34" charset="0"/>
            </a:endParaRPr>
          </a:p>
        </p:txBody>
      </p:sp>
      <p:sp>
        <p:nvSpPr>
          <p:cNvPr id="2" name="TextBox 1">
            <a:extLst>
              <a:ext uri="{FF2B5EF4-FFF2-40B4-BE49-F238E27FC236}">
                <a16:creationId xmlns:a16="http://schemas.microsoft.com/office/drawing/2014/main" id="{159EE5D9-252A-41C8-9443-61B8003A4283}"/>
              </a:ext>
            </a:extLst>
          </p:cNvPr>
          <p:cNvSpPr txBox="1"/>
          <p:nvPr/>
        </p:nvSpPr>
        <p:spPr>
          <a:xfrm>
            <a:off x="1388225" y="3000895"/>
            <a:ext cx="7527175" cy="1089529"/>
          </a:xfrm>
          <a:prstGeom prst="rect">
            <a:avLst/>
          </a:prstGeom>
          <a:noFill/>
        </p:spPr>
        <p:txBody>
          <a:bodyPr wrap="square" rtlCol="0">
            <a:spAutoFit/>
          </a:bodyPr>
          <a:lstStyle/>
          <a:p>
            <a:pPr lvl="0">
              <a:lnSpc>
                <a:spcPct val="90000"/>
              </a:lnSpc>
              <a:spcAft>
                <a:spcPts val="600"/>
              </a:spcAft>
              <a:buClr>
                <a:srgbClr val="F4700E"/>
              </a:buClr>
            </a:pPr>
            <a:r>
              <a:rPr lang="en-US" sz="2400" dirty="0">
                <a:solidFill>
                  <a:prstClr val="black"/>
                </a:solidFill>
                <a:latin typeface="Calibri" charset="0"/>
              </a:rPr>
              <a:t>Creatinine was never higher than 1.52. JT continued ICI treatment, received IVFs with treatment, consulted pharmacy, and followed a renal diet.</a:t>
            </a:r>
          </a:p>
        </p:txBody>
      </p:sp>
      <p:pic>
        <p:nvPicPr>
          <p:cNvPr id="8" name="Picture 7">
            <a:extLst>
              <a:ext uri="{FF2B5EF4-FFF2-40B4-BE49-F238E27FC236}">
                <a16:creationId xmlns:a16="http://schemas.microsoft.com/office/drawing/2014/main" id="{D3929321-770F-4169-8761-CC3CF045F9B5}"/>
              </a:ext>
            </a:extLst>
          </p:cNvPr>
          <p:cNvPicPr>
            <a:picLocks noChangeAspect="1"/>
          </p:cNvPicPr>
          <p:nvPr/>
        </p:nvPicPr>
        <p:blipFill>
          <a:blip r:embed="rId3">
            <a:duotone>
              <a:schemeClr val="accent2">
                <a:shade val="45000"/>
                <a:satMod val="135000"/>
              </a:schemeClr>
              <a:prstClr val="white"/>
            </a:duotone>
          </a:blip>
          <a:stretch>
            <a:fillRect/>
          </a:stretch>
        </p:blipFill>
        <p:spPr>
          <a:xfrm>
            <a:off x="413495" y="3097157"/>
            <a:ext cx="803084" cy="830937"/>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6993452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78649-F808-4EC9-ABCE-BA1DAE2F47EC}"/>
              </a:ext>
            </a:extLst>
          </p:cNvPr>
          <p:cNvSpPr>
            <a:spLocks noGrp="1"/>
          </p:cNvSpPr>
          <p:nvPr>
            <p:ph type="title"/>
          </p:nvPr>
        </p:nvSpPr>
        <p:spPr>
          <a:xfrm>
            <a:off x="12700" y="12700"/>
            <a:ext cx="9118600" cy="952500"/>
          </a:xfrm>
        </p:spPr>
        <p:txBody>
          <a:bodyPr anchor="ctr">
            <a:normAutofit/>
          </a:bodyPr>
          <a:lstStyle/>
          <a:p>
            <a:r>
              <a:rPr lang="en-US" sz="3600" b="1" dirty="0">
                <a:latin typeface="Calibri" panose="020F0502020204030204" pitchFamily="34" charset="0"/>
              </a:rPr>
              <a:t>Case Study</a:t>
            </a:r>
          </a:p>
        </p:txBody>
      </p:sp>
      <p:sp>
        <p:nvSpPr>
          <p:cNvPr id="3" name="Content Placeholder 2">
            <a:extLst>
              <a:ext uri="{FF2B5EF4-FFF2-40B4-BE49-F238E27FC236}">
                <a16:creationId xmlns:a16="http://schemas.microsoft.com/office/drawing/2014/main" id="{F4AECDA0-06F3-4CAD-BF38-46C511EF4186}"/>
              </a:ext>
            </a:extLst>
          </p:cNvPr>
          <p:cNvSpPr>
            <a:spLocks noGrp="1"/>
          </p:cNvSpPr>
          <p:nvPr>
            <p:ph idx="1"/>
          </p:nvPr>
        </p:nvSpPr>
        <p:spPr>
          <a:xfrm>
            <a:off x="1396538" y="1306286"/>
            <a:ext cx="7518862" cy="3519714"/>
          </a:xfrm>
        </p:spPr>
        <p:txBody>
          <a:bodyPr vert="horz" lIns="91440" tIns="45720" rIns="91440" bIns="45720" rtlCol="0">
            <a:noAutofit/>
          </a:bodyPr>
          <a:lstStyle/>
          <a:p>
            <a:pPr marL="0" indent="0">
              <a:lnSpc>
                <a:spcPct val="90000"/>
              </a:lnSpc>
              <a:spcBef>
                <a:spcPts val="0"/>
              </a:spcBef>
              <a:spcAft>
                <a:spcPts val="500"/>
              </a:spcAft>
              <a:buClr>
                <a:srgbClr val="F4700E"/>
              </a:buClr>
              <a:buNone/>
            </a:pPr>
            <a:r>
              <a:rPr lang="en-US" sz="2000" dirty="0"/>
              <a:t>Four months later, a follow-up CT showed PD in RP LN, liver, with increasing left pleural effusion. JT was started on carbo/nab-paclitaxel.</a:t>
            </a:r>
          </a:p>
          <a:p>
            <a:pPr marL="0" indent="0">
              <a:lnSpc>
                <a:spcPct val="90000"/>
              </a:lnSpc>
              <a:spcBef>
                <a:spcPts val="0"/>
              </a:spcBef>
              <a:spcAft>
                <a:spcPts val="500"/>
              </a:spcAft>
              <a:buClr>
                <a:srgbClr val="F4700E"/>
              </a:buClr>
              <a:buNone/>
            </a:pPr>
            <a:endParaRPr lang="en-US" sz="2000" dirty="0"/>
          </a:p>
          <a:p>
            <a:pPr marL="0" indent="0">
              <a:lnSpc>
                <a:spcPct val="90000"/>
              </a:lnSpc>
              <a:spcBef>
                <a:spcPts val="0"/>
              </a:spcBef>
              <a:spcAft>
                <a:spcPts val="500"/>
              </a:spcAft>
              <a:buClr>
                <a:srgbClr val="F4700E"/>
              </a:buClr>
              <a:buNone/>
            </a:pPr>
            <a:r>
              <a:rPr lang="en-US" sz="2000" dirty="0"/>
              <a:t>When he had been off ICI therapy x 5 months, he complained of worsening fatigue and weakness.</a:t>
            </a:r>
          </a:p>
          <a:p>
            <a:pPr marL="0" indent="0">
              <a:lnSpc>
                <a:spcPct val="90000"/>
              </a:lnSpc>
              <a:spcBef>
                <a:spcPts val="0"/>
              </a:spcBef>
              <a:spcAft>
                <a:spcPts val="500"/>
              </a:spcAft>
              <a:buClr>
                <a:srgbClr val="F4700E"/>
              </a:buClr>
              <a:buNone/>
            </a:pPr>
            <a:endParaRPr lang="en-US" sz="2000" dirty="0"/>
          </a:p>
          <a:p>
            <a:pPr marL="0" indent="0">
              <a:lnSpc>
                <a:spcPct val="90000"/>
              </a:lnSpc>
              <a:spcBef>
                <a:spcPts val="0"/>
              </a:spcBef>
              <a:spcAft>
                <a:spcPts val="500"/>
              </a:spcAft>
              <a:buClr>
                <a:srgbClr val="F4700E"/>
              </a:buClr>
              <a:buNone/>
            </a:pPr>
            <a:r>
              <a:rPr lang="en-US" sz="2000" dirty="0"/>
              <a:t>Differential Diagnoses?</a:t>
            </a:r>
          </a:p>
          <a:p>
            <a:pPr marL="457200" lvl="1" indent="-274320">
              <a:lnSpc>
                <a:spcPct val="90000"/>
              </a:lnSpc>
              <a:spcBef>
                <a:spcPts val="0"/>
              </a:spcBef>
              <a:spcAft>
                <a:spcPts val="500"/>
              </a:spcAft>
              <a:buClr>
                <a:srgbClr val="F4700E"/>
              </a:buClr>
              <a:buFont typeface="Arial" panose="020B0604020202020204" pitchFamily="34" charset="0"/>
              <a:buChar char="•"/>
            </a:pPr>
            <a:r>
              <a:rPr lang="en-US" sz="1600" dirty="0"/>
              <a:t>Chemotherapy induced</a:t>
            </a:r>
          </a:p>
          <a:p>
            <a:pPr marL="457200" lvl="1" indent="-274320">
              <a:lnSpc>
                <a:spcPct val="90000"/>
              </a:lnSpc>
              <a:spcBef>
                <a:spcPts val="0"/>
              </a:spcBef>
              <a:spcAft>
                <a:spcPts val="500"/>
              </a:spcAft>
              <a:buClr>
                <a:srgbClr val="F4700E"/>
              </a:buClr>
              <a:buFont typeface="Arial" panose="020B0604020202020204" pitchFamily="34" charset="0"/>
              <a:buChar char="•"/>
            </a:pPr>
            <a:r>
              <a:rPr lang="en-US" sz="1600" dirty="0"/>
              <a:t>Thyroid disorder</a:t>
            </a:r>
          </a:p>
          <a:p>
            <a:pPr marL="457200" lvl="1" indent="-274320">
              <a:lnSpc>
                <a:spcPct val="90000"/>
              </a:lnSpc>
              <a:spcBef>
                <a:spcPts val="0"/>
              </a:spcBef>
              <a:spcAft>
                <a:spcPts val="500"/>
              </a:spcAft>
              <a:buClr>
                <a:srgbClr val="F4700E"/>
              </a:buClr>
              <a:buFont typeface="Arial" panose="020B0604020202020204" pitchFamily="34" charset="0"/>
              <a:buChar char="•"/>
            </a:pPr>
            <a:r>
              <a:rPr lang="en-US" sz="1600" dirty="0"/>
              <a:t>Depression</a:t>
            </a:r>
          </a:p>
          <a:p>
            <a:pPr marL="457200" lvl="1" indent="-274320">
              <a:lnSpc>
                <a:spcPct val="90000"/>
              </a:lnSpc>
              <a:spcBef>
                <a:spcPts val="0"/>
              </a:spcBef>
              <a:spcAft>
                <a:spcPts val="500"/>
              </a:spcAft>
              <a:buClr>
                <a:srgbClr val="F4700E"/>
              </a:buClr>
              <a:buFont typeface="Arial" panose="020B0604020202020204" pitchFamily="34" charset="0"/>
              <a:buChar char="•"/>
            </a:pPr>
            <a:r>
              <a:rPr lang="en-US" sz="1600" dirty="0"/>
              <a:t>Medications</a:t>
            </a:r>
          </a:p>
          <a:p>
            <a:pPr marL="457200" lvl="1" indent="-274320">
              <a:lnSpc>
                <a:spcPct val="90000"/>
              </a:lnSpc>
              <a:spcBef>
                <a:spcPts val="0"/>
              </a:spcBef>
              <a:spcAft>
                <a:spcPts val="500"/>
              </a:spcAft>
              <a:buClr>
                <a:srgbClr val="F4700E"/>
              </a:buClr>
              <a:buFont typeface="Arial" panose="020B0604020202020204" pitchFamily="34" charset="0"/>
              <a:buChar char="•"/>
            </a:pPr>
            <a:r>
              <a:rPr lang="en-US" sz="1600" dirty="0"/>
              <a:t>Anemia</a:t>
            </a:r>
          </a:p>
        </p:txBody>
      </p:sp>
      <p:pic>
        <p:nvPicPr>
          <p:cNvPr id="5" name="Picture 4">
            <a:extLst>
              <a:ext uri="{FF2B5EF4-FFF2-40B4-BE49-F238E27FC236}">
                <a16:creationId xmlns:a16="http://schemas.microsoft.com/office/drawing/2014/main" id="{5297C87A-F130-4E5A-88E4-F9AA1F7E22A4}"/>
              </a:ext>
            </a:extLst>
          </p:cNvPr>
          <p:cNvPicPr>
            <a:picLocks noChangeAspect="1"/>
          </p:cNvPicPr>
          <p:nvPr/>
        </p:nvPicPr>
        <p:blipFill>
          <a:blip r:embed="rId3">
            <a:duotone>
              <a:schemeClr val="accent2">
                <a:shade val="45000"/>
                <a:satMod val="135000"/>
              </a:schemeClr>
              <a:prstClr val="white"/>
            </a:duotone>
          </a:blip>
          <a:stretch>
            <a:fillRect/>
          </a:stretch>
        </p:blipFill>
        <p:spPr>
          <a:xfrm>
            <a:off x="413495" y="3694337"/>
            <a:ext cx="717036" cy="878082"/>
          </a:xfrm>
          <a:prstGeom prst="rect">
            <a:avLst/>
          </a:prstGeom>
          <a:effectLst>
            <a:outerShdw blurRad="76200" dir="13500000" sy="23000" kx="1200000" algn="br" rotWithShape="0">
              <a:prstClr val="black">
                <a:alpha val="20000"/>
              </a:prstClr>
            </a:outerShdw>
          </a:effectLst>
        </p:spPr>
      </p:pic>
      <p:pic>
        <p:nvPicPr>
          <p:cNvPr id="6" name="Picture 5">
            <a:extLst>
              <a:ext uri="{FF2B5EF4-FFF2-40B4-BE49-F238E27FC236}">
                <a16:creationId xmlns:a16="http://schemas.microsoft.com/office/drawing/2014/main" id="{7019A339-55CF-416E-8199-43C800B050D3}"/>
              </a:ext>
            </a:extLst>
          </p:cNvPr>
          <p:cNvPicPr>
            <a:picLocks noChangeAspect="1"/>
          </p:cNvPicPr>
          <p:nvPr/>
        </p:nvPicPr>
        <p:blipFill>
          <a:blip r:embed="rId4">
            <a:duotone>
              <a:schemeClr val="accent2">
                <a:shade val="45000"/>
                <a:satMod val="135000"/>
              </a:schemeClr>
              <a:prstClr val="white"/>
            </a:duotone>
          </a:blip>
          <a:stretch>
            <a:fillRect/>
          </a:stretch>
        </p:blipFill>
        <p:spPr>
          <a:xfrm>
            <a:off x="380844" y="2188466"/>
            <a:ext cx="741608" cy="771104"/>
          </a:xfrm>
          <a:prstGeom prst="rect">
            <a:avLst/>
          </a:prstGeom>
          <a:effectLst>
            <a:outerShdw blurRad="76200" dir="13500000" sy="23000" kx="1200000" algn="br" rotWithShape="0">
              <a:prstClr val="black">
                <a:alpha val="20000"/>
              </a:prstClr>
            </a:outerShdw>
          </a:effectLst>
        </p:spPr>
      </p:pic>
      <p:pic>
        <p:nvPicPr>
          <p:cNvPr id="7" name="Picture 6">
            <a:extLst>
              <a:ext uri="{FF2B5EF4-FFF2-40B4-BE49-F238E27FC236}">
                <a16:creationId xmlns:a16="http://schemas.microsoft.com/office/drawing/2014/main" id="{B6039D0A-FBF0-4C7F-B20C-1E7A92719956}"/>
              </a:ext>
            </a:extLst>
          </p:cNvPr>
          <p:cNvPicPr>
            <a:picLocks noChangeAspect="1"/>
          </p:cNvPicPr>
          <p:nvPr/>
        </p:nvPicPr>
        <p:blipFill>
          <a:blip r:embed="rId5">
            <a:duotone>
              <a:schemeClr val="accent2">
                <a:shade val="45000"/>
                <a:satMod val="135000"/>
              </a:schemeClr>
              <a:prstClr val="white"/>
            </a:duotone>
          </a:blip>
          <a:stretch>
            <a:fillRect/>
          </a:stretch>
        </p:blipFill>
        <p:spPr>
          <a:xfrm>
            <a:off x="380845" y="1127049"/>
            <a:ext cx="739792" cy="943525"/>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14337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8DF0A-8DAF-41B6-8047-C06E7C38DA51}"/>
              </a:ext>
            </a:extLst>
          </p:cNvPr>
          <p:cNvSpPr>
            <a:spLocks noGrp="1"/>
          </p:cNvSpPr>
          <p:nvPr>
            <p:ph type="title"/>
          </p:nvPr>
        </p:nvSpPr>
        <p:spPr>
          <a:xfrm>
            <a:off x="12700" y="12700"/>
            <a:ext cx="9118600" cy="952500"/>
          </a:xfrm>
        </p:spPr>
        <p:txBody>
          <a:bodyPr anchor="ctr">
            <a:normAutofit/>
          </a:bodyPr>
          <a:lstStyle/>
          <a:p>
            <a:r>
              <a:rPr lang="en-US" sz="3600" b="1" dirty="0">
                <a:latin typeface="Calibri" panose="020F0502020204030204" pitchFamily="34" charset="0"/>
              </a:rPr>
              <a:t>Case Study</a:t>
            </a:r>
          </a:p>
        </p:txBody>
      </p:sp>
      <p:sp>
        <p:nvSpPr>
          <p:cNvPr id="3" name="Content Placeholder 2">
            <a:extLst>
              <a:ext uri="{FF2B5EF4-FFF2-40B4-BE49-F238E27FC236}">
                <a16:creationId xmlns:a16="http://schemas.microsoft.com/office/drawing/2014/main" id="{181A9C62-0F43-4A0E-966E-24B41A06210D}"/>
              </a:ext>
            </a:extLst>
          </p:cNvPr>
          <p:cNvSpPr>
            <a:spLocks noGrp="1"/>
          </p:cNvSpPr>
          <p:nvPr>
            <p:ph idx="1"/>
          </p:nvPr>
        </p:nvSpPr>
        <p:spPr>
          <a:xfrm>
            <a:off x="1363286" y="1552175"/>
            <a:ext cx="7526715" cy="3273824"/>
          </a:xfrm>
        </p:spPr>
        <p:txBody>
          <a:bodyPr>
            <a:normAutofit/>
          </a:bodyPr>
          <a:lstStyle/>
          <a:p>
            <a:pPr marL="0" indent="0">
              <a:lnSpc>
                <a:spcPct val="90000"/>
              </a:lnSpc>
              <a:spcBef>
                <a:spcPts val="0"/>
              </a:spcBef>
              <a:spcAft>
                <a:spcPts val="600"/>
              </a:spcAft>
              <a:buNone/>
            </a:pPr>
            <a:r>
              <a:rPr lang="en-US" sz="2800" dirty="0"/>
              <a:t>JT requested that his testosterone level be tested.</a:t>
            </a:r>
          </a:p>
          <a:p>
            <a:pPr>
              <a:lnSpc>
                <a:spcPct val="90000"/>
              </a:lnSpc>
              <a:spcBef>
                <a:spcPts val="0"/>
              </a:spcBef>
              <a:spcAft>
                <a:spcPts val="600"/>
              </a:spcAft>
            </a:pPr>
            <a:endParaRPr lang="en-US" sz="2800" dirty="0"/>
          </a:p>
          <a:p>
            <a:pPr>
              <a:lnSpc>
                <a:spcPct val="90000"/>
              </a:lnSpc>
              <a:spcBef>
                <a:spcPts val="0"/>
              </a:spcBef>
              <a:spcAft>
                <a:spcPts val="600"/>
              </a:spcAft>
            </a:pPr>
            <a:endParaRPr lang="en-US" sz="2800" dirty="0"/>
          </a:p>
          <a:p>
            <a:pPr lvl="1">
              <a:lnSpc>
                <a:spcPct val="90000"/>
              </a:lnSpc>
              <a:spcBef>
                <a:spcPts val="0"/>
              </a:spcBef>
              <a:spcAft>
                <a:spcPts val="600"/>
              </a:spcAft>
            </a:pPr>
            <a:endParaRPr lang="en-US" sz="2400" dirty="0"/>
          </a:p>
        </p:txBody>
      </p:sp>
      <p:grpSp>
        <p:nvGrpSpPr>
          <p:cNvPr id="7" name="Group 6">
            <a:extLst>
              <a:ext uri="{FF2B5EF4-FFF2-40B4-BE49-F238E27FC236}">
                <a16:creationId xmlns:a16="http://schemas.microsoft.com/office/drawing/2014/main" id="{E372432D-9728-4448-86E1-D978FCE8D925}"/>
              </a:ext>
            </a:extLst>
          </p:cNvPr>
          <p:cNvGrpSpPr/>
          <p:nvPr/>
        </p:nvGrpSpPr>
        <p:grpSpPr>
          <a:xfrm>
            <a:off x="2244435" y="2638251"/>
            <a:ext cx="4655130" cy="1288473"/>
            <a:chOff x="4754881" y="2951018"/>
            <a:chExt cx="3759797" cy="1288473"/>
          </a:xfrm>
        </p:grpSpPr>
        <p:sp>
          <p:nvSpPr>
            <p:cNvPr id="5" name="Rectangle 4">
              <a:extLst>
                <a:ext uri="{FF2B5EF4-FFF2-40B4-BE49-F238E27FC236}">
                  <a16:creationId xmlns:a16="http://schemas.microsoft.com/office/drawing/2014/main" id="{0BF8B4A5-204B-486B-98B2-89377ECAD317}"/>
                </a:ext>
              </a:extLst>
            </p:cNvPr>
            <p:cNvSpPr/>
            <p:nvPr/>
          </p:nvSpPr>
          <p:spPr>
            <a:xfrm>
              <a:off x="4754881" y="2951018"/>
              <a:ext cx="3759797" cy="1288473"/>
            </a:xfrm>
            <a:prstGeom prst="rect">
              <a:avLst/>
            </a:prstGeom>
            <a:solidFill>
              <a:schemeClr val="bg1"/>
            </a:solidFill>
            <a:ln w="28575">
              <a:solidFill>
                <a:srgbClr val="F4700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85BA2AE-E45D-46C3-A838-C045C2E77B3D}"/>
                </a:ext>
              </a:extLst>
            </p:cNvPr>
            <p:cNvSpPr txBox="1"/>
            <p:nvPr/>
          </p:nvSpPr>
          <p:spPr>
            <a:xfrm>
              <a:off x="4883448" y="3054937"/>
              <a:ext cx="3564090" cy="1077218"/>
            </a:xfrm>
            <a:prstGeom prst="rect">
              <a:avLst/>
            </a:prstGeom>
            <a:noFill/>
          </p:spPr>
          <p:txBody>
            <a:bodyPr wrap="square" rtlCol="0">
              <a:spAutoFit/>
            </a:bodyPr>
            <a:lstStyle/>
            <a:p>
              <a:pPr marL="0" lvl="1"/>
              <a:r>
                <a:rPr lang="en-US" sz="1600" dirty="0"/>
                <a:t>TESTOSTERONE 	</a:t>
              </a:r>
            </a:p>
            <a:p>
              <a:pPr marL="0" lvl="1"/>
              <a:r>
                <a:rPr lang="en-US" sz="1600" dirty="0"/>
                <a:t>Latest Ref </a:t>
              </a:r>
              <a:r>
                <a:rPr lang="en-US" sz="1600" dirty="0">
                  <a:solidFill>
                    <a:srgbClr val="000000"/>
                  </a:solidFill>
                  <a:latin typeface="Calibri" panose="020F0502020204030204" pitchFamily="34" charset="0"/>
                </a:rPr>
                <a:t>Rng</a:t>
              </a:r>
              <a:r>
                <a:rPr lang="en-US" sz="1600" dirty="0"/>
                <a:t> &amp; Units	10/5/2017	</a:t>
              </a:r>
            </a:p>
            <a:p>
              <a:pPr marL="0" lvl="1"/>
              <a:r>
                <a:rPr lang="it-IT" sz="1600" dirty="0"/>
                <a:t>Testosterone			193–740 ng/dL	82 (L)</a:t>
              </a:r>
            </a:p>
            <a:p>
              <a:pPr marL="0" lvl="1"/>
              <a:r>
                <a:rPr lang="it-IT" sz="1600" dirty="0"/>
                <a:t>Free Testosterone		47–244 pg/mL	7 (L)</a:t>
              </a:r>
              <a:endParaRPr lang="en-US" sz="1600" dirty="0"/>
            </a:p>
          </p:txBody>
        </p:sp>
      </p:grpSp>
      <p:pic>
        <p:nvPicPr>
          <p:cNvPr id="10" name="Picture 9">
            <a:extLst>
              <a:ext uri="{FF2B5EF4-FFF2-40B4-BE49-F238E27FC236}">
                <a16:creationId xmlns:a16="http://schemas.microsoft.com/office/drawing/2014/main" id="{01D91671-4CAE-47CF-8203-9DDB164B9711}"/>
              </a:ext>
            </a:extLst>
          </p:cNvPr>
          <p:cNvPicPr>
            <a:picLocks noChangeAspect="1"/>
          </p:cNvPicPr>
          <p:nvPr/>
        </p:nvPicPr>
        <p:blipFill>
          <a:blip r:embed="rId2">
            <a:duotone>
              <a:schemeClr val="accent2">
                <a:shade val="45000"/>
                <a:satMod val="135000"/>
              </a:schemeClr>
              <a:prstClr val="white"/>
            </a:duotone>
          </a:blip>
          <a:stretch>
            <a:fillRect/>
          </a:stretch>
        </p:blipFill>
        <p:spPr>
          <a:xfrm>
            <a:off x="419791" y="1265362"/>
            <a:ext cx="801970" cy="1022826"/>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216079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B763E4-BA12-429D-B86A-B0F5F7BFBAAA}"/>
              </a:ext>
            </a:extLst>
          </p:cNvPr>
          <p:cNvSpPr>
            <a:spLocks noGrp="1"/>
          </p:cNvSpPr>
          <p:nvPr>
            <p:ph idx="1"/>
          </p:nvPr>
        </p:nvSpPr>
        <p:spPr>
          <a:xfrm>
            <a:off x="309965" y="1424874"/>
            <a:ext cx="8524069" cy="3596575"/>
          </a:xfrm>
        </p:spPr>
        <p:txBody>
          <a:bodyPr>
            <a:normAutofit fontScale="92500" lnSpcReduction="20000"/>
          </a:bodyPr>
          <a:lstStyle/>
          <a:p>
            <a:pPr marL="0" indent="0" algn="ctr">
              <a:buNone/>
            </a:pPr>
            <a:endParaRPr lang="en-US" b="1" dirty="0">
              <a:solidFill>
                <a:srgbClr val="DA567D"/>
              </a:solidFill>
            </a:endParaRP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2800" b="1" dirty="0">
                <a:solidFill>
                  <a:srgbClr val="DA567D"/>
                </a:solidFill>
              </a:rPr>
              <a:t>To receive up to 1.0 ANCC contact hours, please complete the CNE Request and Evaluation form located via the link provided at the end of this presentation.</a:t>
            </a:r>
          </a:p>
        </p:txBody>
      </p:sp>
      <p:sp>
        <p:nvSpPr>
          <p:cNvPr id="3" name="Title 2">
            <a:extLst>
              <a:ext uri="{FF2B5EF4-FFF2-40B4-BE49-F238E27FC236}">
                <a16:creationId xmlns:a16="http://schemas.microsoft.com/office/drawing/2014/main" id="{87DBC0A5-6391-4C9D-B383-81A6D2CB6BB7}"/>
              </a:ext>
            </a:extLst>
          </p:cNvPr>
          <p:cNvSpPr>
            <a:spLocks noGrp="1"/>
          </p:cNvSpPr>
          <p:nvPr>
            <p:ph type="ctrTitle"/>
          </p:nvPr>
        </p:nvSpPr>
        <p:spPr/>
        <p:txBody>
          <a:bodyPr/>
          <a:lstStyle/>
          <a:p>
            <a:r>
              <a:rPr lang="en-US" b="1" dirty="0"/>
              <a:t>CNE Certification</a:t>
            </a:r>
          </a:p>
        </p:txBody>
      </p:sp>
      <p:pic>
        <p:nvPicPr>
          <p:cNvPr id="5" name="Picture 4">
            <a:extLst>
              <a:ext uri="{FF2B5EF4-FFF2-40B4-BE49-F238E27FC236}">
                <a16:creationId xmlns:a16="http://schemas.microsoft.com/office/drawing/2014/main" id="{38B171CF-92EB-4CCF-A867-2DC59F6AD274}"/>
              </a:ext>
            </a:extLst>
          </p:cNvPr>
          <p:cNvPicPr>
            <a:picLocks noChangeAspect="1"/>
          </p:cNvPicPr>
          <p:nvPr/>
        </p:nvPicPr>
        <p:blipFill>
          <a:blip r:embed="rId2">
            <a:duotone>
              <a:schemeClr val="accent2">
                <a:shade val="45000"/>
                <a:satMod val="135000"/>
              </a:schemeClr>
              <a:prstClr val="white"/>
            </a:duotone>
          </a:blip>
          <a:stretch>
            <a:fillRect/>
          </a:stretch>
        </p:blipFill>
        <p:spPr>
          <a:xfrm rot="20883603">
            <a:off x="3487111" y="1293465"/>
            <a:ext cx="2169779" cy="2207749"/>
          </a:xfrm>
          <a:prstGeom prst="rect">
            <a:avLst/>
          </a:prstGeom>
        </p:spPr>
      </p:pic>
    </p:spTree>
    <p:extLst>
      <p:ext uri="{BB962C8B-B14F-4D97-AF65-F5344CB8AC3E}">
        <p14:creationId xmlns:p14="http://schemas.microsoft.com/office/powerpoint/2010/main" val="573177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E9D9C-C365-4EB7-A7EC-7503E650E878}"/>
              </a:ext>
            </a:extLst>
          </p:cNvPr>
          <p:cNvSpPr>
            <a:spLocks noGrp="1"/>
          </p:cNvSpPr>
          <p:nvPr>
            <p:ph type="title"/>
          </p:nvPr>
        </p:nvSpPr>
        <p:spPr>
          <a:xfrm>
            <a:off x="12700" y="12700"/>
            <a:ext cx="9118600" cy="952500"/>
          </a:xfrm>
        </p:spPr>
        <p:txBody>
          <a:bodyPr anchor="ctr">
            <a:normAutofit/>
          </a:bodyPr>
          <a:lstStyle/>
          <a:p>
            <a:r>
              <a:rPr lang="en-US" sz="3600" b="1" dirty="0">
                <a:latin typeface="Calibri" panose="020F0502020204030204" pitchFamily="34" charset="0"/>
              </a:rPr>
              <a:t>Case Study</a:t>
            </a:r>
          </a:p>
        </p:txBody>
      </p:sp>
      <p:sp>
        <p:nvSpPr>
          <p:cNvPr id="3" name="Content Placeholder 2">
            <a:extLst>
              <a:ext uri="{FF2B5EF4-FFF2-40B4-BE49-F238E27FC236}">
                <a16:creationId xmlns:a16="http://schemas.microsoft.com/office/drawing/2014/main" id="{9DF7D987-EB4C-44D2-A5EF-CBFBAE4FAEE6}"/>
              </a:ext>
            </a:extLst>
          </p:cNvPr>
          <p:cNvSpPr>
            <a:spLocks noGrp="1"/>
          </p:cNvSpPr>
          <p:nvPr>
            <p:ph idx="1"/>
          </p:nvPr>
        </p:nvSpPr>
        <p:spPr>
          <a:xfrm>
            <a:off x="1396538" y="1206394"/>
            <a:ext cx="7518861" cy="1211676"/>
          </a:xfrm>
        </p:spPr>
        <p:txBody>
          <a:bodyPr anchor="ctr">
            <a:normAutofit/>
          </a:bodyPr>
          <a:lstStyle/>
          <a:p>
            <a:pPr marL="0" indent="0">
              <a:lnSpc>
                <a:spcPct val="90000"/>
              </a:lnSpc>
              <a:spcBef>
                <a:spcPts val="0"/>
              </a:spcBef>
              <a:spcAft>
                <a:spcPts val="600"/>
              </a:spcAft>
              <a:buClr>
                <a:srgbClr val="F4700E"/>
              </a:buClr>
              <a:buNone/>
            </a:pPr>
            <a:r>
              <a:rPr lang="en-US" sz="2400" dirty="0"/>
              <a:t>JT was diagnosed with secondary hypogonadism, which has an incidence of approximately 7.5% and is managed with HRT.</a:t>
            </a:r>
          </a:p>
        </p:txBody>
      </p:sp>
      <p:sp>
        <p:nvSpPr>
          <p:cNvPr id="4" name="TextBox 3">
            <a:extLst>
              <a:ext uri="{FF2B5EF4-FFF2-40B4-BE49-F238E27FC236}">
                <a16:creationId xmlns:a16="http://schemas.microsoft.com/office/drawing/2014/main" id="{D633E22A-7A8C-49D3-B8BB-BD3033FF9899}"/>
              </a:ext>
            </a:extLst>
          </p:cNvPr>
          <p:cNvSpPr txBox="1"/>
          <p:nvPr/>
        </p:nvSpPr>
        <p:spPr>
          <a:xfrm>
            <a:off x="1396539" y="2699404"/>
            <a:ext cx="7518862" cy="757130"/>
          </a:xfrm>
          <a:prstGeom prst="rect">
            <a:avLst/>
          </a:prstGeom>
          <a:noFill/>
        </p:spPr>
        <p:txBody>
          <a:bodyPr wrap="square" rtlCol="0">
            <a:spAutoFit/>
          </a:bodyPr>
          <a:lstStyle/>
          <a:p>
            <a:pPr lvl="0">
              <a:lnSpc>
                <a:spcPct val="90000"/>
              </a:lnSpc>
              <a:spcAft>
                <a:spcPts val="600"/>
              </a:spcAft>
              <a:buClr>
                <a:srgbClr val="DA567D"/>
              </a:buClr>
            </a:pPr>
            <a:r>
              <a:rPr lang="en-US" sz="2400" dirty="0">
                <a:solidFill>
                  <a:prstClr val="black"/>
                </a:solidFill>
                <a:latin typeface="Calibri" charset="0"/>
              </a:rPr>
              <a:t>He was referred to urology who prescribed testosterone gel, which would be required lifelong.</a:t>
            </a:r>
            <a:endParaRPr lang="en-US" sz="2000" dirty="0">
              <a:solidFill>
                <a:prstClr val="black"/>
              </a:solidFill>
              <a:latin typeface="Calibri" charset="0"/>
            </a:endParaRPr>
          </a:p>
        </p:txBody>
      </p:sp>
      <p:pic>
        <p:nvPicPr>
          <p:cNvPr id="5" name="Picture 4">
            <a:extLst>
              <a:ext uri="{FF2B5EF4-FFF2-40B4-BE49-F238E27FC236}">
                <a16:creationId xmlns:a16="http://schemas.microsoft.com/office/drawing/2014/main" id="{D6892499-2B0F-4B90-B002-4131C6D87F28}"/>
              </a:ext>
            </a:extLst>
          </p:cNvPr>
          <p:cNvPicPr>
            <a:picLocks noChangeAspect="1"/>
          </p:cNvPicPr>
          <p:nvPr/>
        </p:nvPicPr>
        <p:blipFill>
          <a:blip r:embed="rId3">
            <a:duotone>
              <a:schemeClr val="accent2">
                <a:shade val="45000"/>
                <a:satMod val="135000"/>
              </a:schemeClr>
              <a:prstClr val="white"/>
            </a:duotone>
          </a:blip>
          <a:stretch>
            <a:fillRect/>
          </a:stretch>
        </p:blipFill>
        <p:spPr>
          <a:xfrm>
            <a:off x="413495" y="2637730"/>
            <a:ext cx="803084" cy="830937"/>
          </a:xfrm>
          <a:prstGeom prst="rect">
            <a:avLst/>
          </a:prstGeom>
          <a:effectLst>
            <a:outerShdw blurRad="76200" dir="13500000" sy="23000" kx="1200000" algn="br" rotWithShape="0">
              <a:prstClr val="black">
                <a:alpha val="20000"/>
              </a:prstClr>
            </a:outerShdw>
          </a:effectLst>
        </p:spPr>
      </p:pic>
      <p:pic>
        <p:nvPicPr>
          <p:cNvPr id="6" name="Picture 5"/>
          <p:cNvPicPr>
            <a:picLocks noChangeAspect="1"/>
          </p:cNvPicPr>
          <p:nvPr/>
        </p:nvPicPr>
        <p:blipFill>
          <a:blip r:embed="rId4">
            <a:duotone>
              <a:schemeClr val="accent2">
                <a:shade val="45000"/>
                <a:satMod val="135000"/>
              </a:schemeClr>
              <a:prstClr val="white"/>
            </a:duotone>
          </a:blip>
          <a:stretch>
            <a:fillRect/>
          </a:stretch>
        </p:blipFill>
        <p:spPr>
          <a:xfrm>
            <a:off x="409652" y="1285075"/>
            <a:ext cx="806928" cy="1027819"/>
          </a:xfrm>
          <a:prstGeom prst="rect">
            <a:avLst/>
          </a:prstGeom>
          <a:effectLst>
            <a:outerShdw blurRad="76200" dir="13500000" sy="23000" kx="1200000" algn="br" rotWithShape="0">
              <a:prstClr val="black">
                <a:alpha val="20000"/>
              </a:prstClr>
            </a:outerShdw>
          </a:effectLst>
        </p:spPr>
      </p:pic>
      <p:sp>
        <p:nvSpPr>
          <p:cNvPr id="7" name="Footer Placeholder 6">
            <a:extLst>
              <a:ext uri="{FF2B5EF4-FFF2-40B4-BE49-F238E27FC236}">
                <a16:creationId xmlns:a16="http://schemas.microsoft.com/office/drawing/2014/main" id="{FDBA6026-F244-4056-A860-FB8568BBA6D9}"/>
              </a:ext>
            </a:extLst>
          </p:cNvPr>
          <p:cNvSpPr>
            <a:spLocks noGrp="1"/>
          </p:cNvSpPr>
          <p:nvPr>
            <p:ph type="ftr" sz="quarter" idx="11"/>
          </p:nvPr>
        </p:nvSpPr>
        <p:spPr>
          <a:xfrm>
            <a:off x="254000" y="4889500"/>
            <a:ext cx="8890000" cy="254000"/>
          </a:xfrm>
        </p:spPr>
        <p:txBody>
          <a:bodyPr anchor="ctr"/>
          <a:lstStyle/>
          <a:p>
            <a:pPr algn="r"/>
            <a:r>
              <a:rPr lang="en-US" sz="1400" dirty="0">
                <a:solidFill>
                  <a:srgbClr val="000000"/>
                </a:solidFill>
                <a:latin typeface="Calibri" panose="020F0502020204030204" pitchFamily="34" charset="0"/>
              </a:rPr>
              <a:t>Byun DJ, et al. </a:t>
            </a:r>
            <a:r>
              <a:rPr lang="en-US" sz="1400" i="1" dirty="0">
                <a:solidFill>
                  <a:srgbClr val="000000"/>
                </a:solidFill>
                <a:latin typeface="Calibri" panose="020F0502020204030204" pitchFamily="34" charset="0"/>
              </a:rPr>
              <a:t>Nat Rev Endocrinol</a:t>
            </a:r>
            <a:r>
              <a:rPr lang="en-US" sz="1400" dirty="0">
                <a:solidFill>
                  <a:srgbClr val="000000"/>
                </a:solidFill>
                <a:latin typeface="Calibri" panose="020F0502020204030204" pitchFamily="34" charset="0"/>
              </a:rPr>
              <a:t>. 2017.</a:t>
            </a:r>
            <a:endParaRPr lang="en-US" sz="14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19692542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9ACC8-F51B-4BEE-B545-55768F207C92}"/>
              </a:ext>
            </a:extLst>
          </p:cNvPr>
          <p:cNvSpPr>
            <a:spLocks noGrp="1"/>
          </p:cNvSpPr>
          <p:nvPr>
            <p:ph type="title"/>
          </p:nvPr>
        </p:nvSpPr>
        <p:spPr>
          <a:xfrm>
            <a:off x="12700" y="12700"/>
            <a:ext cx="9118600" cy="952500"/>
          </a:xfrm>
        </p:spPr>
        <p:txBody>
          <a:bodyPr anchor="ctr">
            <a:normAutofit fontScale="90000"/>
          </a:bodyPr>
          <a:lstStyle/>
          <a:p>
            <a:pPr>
              <a:lnSpc>
                <a:spcPct val="90000"/>
              </a:lnSpc>
            </a:pPr>
            <a:r>
              <a:rPr lang="en-US" sz="4000" b="1" dirty="0">
                <a:latin typeface="Calibri" panose="020F0502020204030204" pitchFamily="34" charset="0"/>
              </a:rPr>
              <a:t>Case Study</a:t>
            </a:r>
            <a:br>
              <a:rPr lang="en-US" sz="3600" b="1" dirty="0">
                <a:latin typeface="Calibri" panose="020F0502020204030204" pitchFamily="34" charset="0"/>
              </a:rPr>
            </a:br>
            <a:r>
              <a:rPr lang="en-US" sz="3600" b="1" i="1" dirty="0">
                <a:latin typeface="Calibri" panose="020F0502020204030204" pitchFamily="34" charset="0"/>
              </a:rPr>
              <a:t>Further Treatment </a:t>
            </a:r>
          </a:p>
        </p:txBody>
      </p:sp>
      <p:sp>
        <p:nvSpPr>
          <p:cNvPr id="5" name="Content Placeholder 4">
            <a:extLst>
              <a:ext uri="{FF2B5EF4-FFF2-40B4-BE49-F238E27FC236}">
                <a16:creationId xmlns:a16="http://schemas.microsoft.com/office/drawing/2014/main" id="{8D50B337-6633-4850-BE1B-62F8ACB7B6DA}"/>
              </a:ext>
            </a:extLst>
          </p:cNvPr>
          <p:cNvSpPr>
            <a:spLocks noGrp="1"/>
          </p:cNvSpPr>
          <p:nvPr>
            <p:ph idx="1"/>
          </p:nvPr>
        </p:nvSpPr>
        <p:spPr>
          <a:xfrm>
            <a:off x="1390810" y="1412488"/>
            <a:ext cx="7524590" cy="3413512"/>
          </a:xfrm>
          <a:prstGeom prst="rect">
            <a:avLst/>
          </a:prstGeom>
        </p:spPr>
        <p:txBody>
          <a:bodyPr>
            <a:noAutofit/>
          </a:bodyPr>
          <a:lstStyle/>
          <a:p>
            <a:pPr marL="274320" indent="-274320">
              <a:lnSpc>
                <a:spcPct val="90000"/>
              </a:lnSpc>
              <a:spcBef>
                <a:spcPts val="0"/>
              </a:spcBef>
              <a:spcAft>
                <a:spcPts val="600"/>
              </a:spcAft>
              <a:buClr>
                <a:srgbClr val="F4700E"/>
              </a:buClr>
            </a:pPr>
            <a:r>
              <a:rPr lang="en-US" sz="2400" b="1" dirty="0"/>
              <a:t>March 2018</a:t>
            </a:r>
            <a:r>
              <a:rPr lang="en-US" sz="2400" dirty="0"/>
              <a:t>—PD; given nivolumab</a:t>
            </a:r>
          </a:p>
          <a:p>
            <a:pPr marL="274320" indent="-274320">
              <a:lnSpc>
                <a:spcPct val="90000"/>
              </a:lnSpc>
              <a:spcBef>
                <a:spcPts val="0"/>
              </a:spcBef>
              <a:spcAft>
                <a:spcPts val="600"/>
              </a:spcAft>
              <a:buClr>
                <a:srgbClr val="F4700E"/>
              </a:buClr>
            </a:pPr>
            <a:r>
              <a:rPr lang="en-US" sz="2400" b="1" dirty="0"/>
              <a:t>October 2018</a:t>
            </a:r>
            <a:r>
              <a:rPr lang="en-US" sz="2400" dirty="0"/>
              <a:t>—PD; given pembrolizumab + xrt on RadVax clinical trial (SBRT to right lung)</a:t>
            </a:r>
          </a:p>
          <a:p>
            <a:pPr marL="274320" indent="-274320">
              <a:lnSpc>
                <a:spcPct val="90000"/>
              </a:lnSpc>
              <a:spcBef>
                <a:spcPts val="0"/>
              </a:spcBef>
              <a:spcAft>
                <a:spcPts val="600"/>
              </a:spcAft>
              <a:buClr>
                <a:srgbClr val="F4700E"/>
              </a:buClr>
            </a:pPr>
            <a:r>
              <a:rPr lang="en-US" sz="2400" b="1" dirty="0"/>
              <a:t>February 2019</a:t>
            </a:r>
            <a:r>
              <a:rPr lang="en-US" sz="2400" dirty="0"/>
              <a:t>—PD; enrolled in phase 1 viagenpumatucel + nivolumab</a:t>
            </a:r>
          </a:p>
          <a:p>
            <a:pPr marL="274320" indent="-274320">
              <a:lnSpc>
                <a:spcPct val="90000"/>
              </a:lnSpc>
              <a:spcBef>
                <a:spcPts val="0"/>
              </a:spcBef>
              <a:spcAft>
                <a:spcPts val="600"/>
              </a:spcAft>
              <a:buClr>
                <a:srgbClr val="F4700E"/>
              </a:buClr>
            </a:pPr>
            <a:r>
              <a:rPr lang="en-US" sz="2400" b="1" dirty="0"/>
              <a:t>July 2019 to present</a:t>
            </a:r>
            <a:r>
              <a:rPr lang="en-US" sz="2400" dirty="0"/>
              <a:t>—on ipilimumab/nivolumab</a:t>
            </a:r>
          </a:p>
          <a:p>
            <a:pPr marL="274320" indent="-274320">
              <a:lnSpc>
                <a:spcPct val="90000"/>
              </a:lnSpc>
              <a:spcBef>
                <a:spcPts val="0"/>
              </a:spcBef>
              <a:spcAft>
                <a:spcPts val="600"/>
              </a:spcAft>
              <a:buClr>
                <a:srgbClr val="F4700E"/>
              </a:buClr>
            </a:pPr>
            <a:r>
              <a:rPr lang="en-US" sz="2400" b="1" dirty="0"/>
              <a:t>July 15 and August 9, 2019</a:t>
            </a:r>
            <a:r>
              <a:rPr lang="en-US" sz="2400" dirty="0"/>
              <a:t>—underwent radioembolization to liver lesions</a:t>
            </a:r>
          </a:p>
        </p:txBody>
      </p:sp>
      <p:pic>
        <p:nvPicPr>
          <p:cNvPr id="4" name="Picture 3"/>
          <p:cNvPicPr>
            <a:picLocks noChangeAspect="1"/>
          </p:cNvPicPr>
          <p:nvPr/>
        </p:nvPicPr>
        <p:blipFill>
          <a:blip r:embed="rId3">
            <a:duotone>
              <a:schemeClr val="accent2">
                <a:shade val="45000"/>
                <a:satMod val="135000"/>
              </a:schemeClr>
              <a:prstClr val="white"/>
            </a:duotone>
          </a:blip>
          <a:stretch>
            <a:fillRect/>
          </a:stretch>
        </p:blipFill>
        <p:spPr>
          <a:xfrm>
            <a:off x="412258" y="1305404"/>
            <a:ext cx="886344" cy="1130435"/>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5841842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B3E9D-73FE-40A2-9A4E-53E9E982D51A}"/>
              </a:ext>
            </a:extLst>
          </p:cNvPr>
          <p:cNvSpPr>
            <a:spLocks noGrp="1"/>
          </p:cNvSpPr>
          <p:nvPr>
            <p:ph type="title"/>
          </p:nvPr>
        </p:nvSpPr>
        <p:spPr>
          <a:xfrm>
            <a:off x="12700" y="12700"/>
            <a:ext cx="9118600" cy="952500"/>
          </a:xfrm>
        </p:spPr>
        <p:txBody>
          <a:bodyPr anchor="ctr">
            <a:normAutofit fontScale="90000"/>
          </a:bodyPr>
          <a:lstStyle/>
          <a:p>
            <a:pPr>
              <a:lnSpc>
                <a:spcPct val="90000"/>
              </a:lnSpc>
            </a:pPr>
            <a:r>
              <a:rPr lang="en-US" sz="4000" b="1" dirty="0">
                <a:solidFill>
                  <a:srgbClr val="FFFFFF"/>
                </a:solidFill>
                <a:latin typeface="Calibri" panose="020F0502020204030204" pitchFamily="34" charset="0"/>
              </a:rPr>
              <a:t>Case Study</a:t>
            </a:r>
            <a:br>
              <a:rPr lang="en-US" sz="3600" b="1" dirty="0">
                <a:solidFill>
                  <a:srgbClr val="FFFFFF"/>
                </a:solidFill>
                <a:latin typeface="Calibri" panose="020F0502020204030204" pitchFamily="34" charset="0"/>
              </a:rPr>
            </a:br>
            <a:r>
              <a:rPr lang="en-US" sz="3600" b="1" i="1" dirty="0">
                <a:solidFill>
                  <a:srgbClr val="FFFFFF"/>
                </a:solidFill>
                <a:latin typeface="Calibri" panose="020F0502020204030204" pitchFamily="34" charset="0"/>
              </a:rPr>
              <a:t>Presently</a:t>
            </a:r>
          </a:p>
        </p:txBody>
      </p:sp>
      <p:sp>
        <p:nvSpPr>
          <p:cNvPr id="6" name="Text Placeholder 5">
            <a:extLst>
              <a:ext uri="{FF2B5EF4-FFF2-40B4-BE49-F238E27FC236}">
                <a16:creationId xmlns:a16="http://schemas.microsoft.com/office/drawing/2014/main" id="{1B6C522A-5C80-466B-A429-10CFFF7E23B2}"/>
              </a:ext>
            </a:extLst>
          </p:cNvPr>
          <p:cNvSpPr>
            <a:spLocks noGrp="1"/>
          </p:cNvSpPr>
          <p:nvPr>
            <p:ph type="body" idx="1"/>
          </p:nvPr>
        </p:nvSpPr>
        <p:spPr>
          <a:xfrm>
            <a:off x="1383125" y="1152966"/>
            <a:ext cx="7748175" cy="1797704"/>
          </a:xfrm>
        </p:spPr>
        <p:txBody>
          <a:bodyPr anchor="t">
            <a:normAutofit/>
          </a:bodyPr>
          <a:lstStyle/>
          <a:p>
            <a:r>
              <a:rPr lang="en-US" sz="2400" b="0" dirty="0"/>
              <a:t>Currently, JT has a creatinine of 1.3; receives HRT for hypogonadism and hypothyroidism, and suffers from xerostomia, pruritis, diplopia, and fatigue (worst symptom—especially after SIR-spheres).</a:t>
            </a:r>
            <a:endParaRPr lang="en-US" sz="1400" dirty="0"/>
          </a:p>
        </p:txBody>
      </p:sp>
      <p:pic>
        <p:nvPicPr>
          <p:cNvPr id="10" name="Picture 9">
            <a:extLst>
              <a:ext uri="{FF2B5EF4-FFF2-40B4-BE49-F238E27FC236}">
                <a16:creationId xmlns:a16="http://schemas.microsoft.com/office/drawing/2014/main" id="{C0422E84-9BC3-4221-BFD6-CC4DC6BD4AB6}"/>
              </a:ext>
            </a:extLst>
          </p:cNvPr>
          <p:cNvPicPr>
            <a:picLocks noChangeAspect="1"/>
          </p:cNvPicPr>
          <p:nvPr/>
        </p:nvPicPr>
        <p:blipFill>
          <a:blip r:embed="rId3">
            <a:duotone>
              <a:schemeClr val="accent2">
                <a:shade val="45000"/>
                <a:satMod val="135000"/>
              </a:schemeClr>
              <a:prstClr val="white"/>
            </a:duotone>
          </a:blip>
          <a:stretch>
            <a:fillRect/>
          </a:stretch>
        </p:blipFill>
        <p:spPr>
          <a:xfrm>
            <a:off x="413494" y="1486204"/>
            <a:ext cx="877424" cy="912926"/>
          </a:xfrm>
          <a:prstGeom prst="rect">
            <a:avLst/>
          </a:prstGeom>
          <a:effectLst>
            <a:outerShdw blurRad="76200" dir="13500000" sy="23000" kx="1200000" algn="br" rotWithShape="0">
              <a:prstClr val="black">
                <a:alpha val="20000"/>
              </a:prstClr>
            </a:outerShdw>
          </a:effectLst>
        </p:spPr>
      </p:pic>
      <p:sp>
        <p:nvSpPr>
          <p:cNvPr id="11" name="Rectangle 10">
            <a:extLst>
              <a:ext uri="{FF2B5EF4-FFF2-40B4-BE49-F238E27FC236}">
                <a16:creationId xmlns:a16="http://schemas.microsoft.com/office/drawing/2014/main" id="{0DC92872-CCAD-484B-A364-90F5D18D0761}"/>
              </a:ext>
            </a:extLst>
          </p:cNvPr>
          <p:cNvSpPr/>
          <p:nvPr/>
        </p:nvSpPr>
        <p:spPr>
          <a:xfrm>
            <a:off x="1790380" y="2780244"/>
            <a:ext cx="5547872" cy="2199010"/>
          </a:xfrm>
          <a:prstGeom prst="rect">
            <a:avLst/>
          </a:prstGeom>
          <a:solidFill>
            <a:schemeClr val="bg1"/>
          </a:solidFill>
          <a:ln w="28575">
            <a:solidFill>
              <a:srgbClr val="F4700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8" name="Content Placeholder 7">
            <a:extLst>
              <a:ext uri="{FF2B5EF4-FFF2-40B4-BE49-F238E27FC236}">
                <a16:creationId xmlns:a16="http://schemas.microsoft.com/office/drawing/2014/main" id="{6E5C901F-EFF2-48AD-BB1B-842BEE9CF587}"/>
              </a:ext>
            </a:extLst>
          </p:cNvPr>
          <p:cNvSpPr>
            <a:spLocks noGrp="1"/>
          </p:cNvSpPr>
          <p:nvPr>
            <p:ph sz="quarter" idx="4"/>
          </p:nvPr>
        </p:nvSpPr>
        <p:spPr>
          <a:xfrm>
            <a:off x="1864836" y="3171770"/>
            <a:ext cx="5611727" cy="1808497"/>
          </a:xfrm>
        </p:spPr>
        <p:txBody>
          <a:bodyPr numCol="2" anchor="ctr">
            <a:noAutofit/>
          </a:bodyPr>
          <a:lstStyle/>
          <a:p>
            <a:pPr marL="182880" indent="-182880">
              <a:lnSpc>
                <a:spcPct val="90000"/>
              </a:lnSpc>
              <a:spcBef>
                <a:spcPts val="0"/>
              </a:spcBef>
              <a:spcAft>
                <a:spcPts val="200"/>
              </a:spcAft>
              <a:buClr>
                <a:srgbClr val="F4700E"/>
              </a:buClr>
            </a:pPr>
            <a:r>
              <a:rPr lang="en-US" sz="1600" dirty="0"/>
              <a:t>Atorvastatin 20 mg daily</a:t>
            </a:r>
          </a:p>
          <a:p>
            <a:pPr marL="182880" indent="-182880">
              <a:lnSpc>
                <a:spcPct val="90000"/>
              </a:lnSpc>
              <a:spcBef>
                <a:spcPts val="0"/>
              </a:spcBef>
              <a:spcAft>
                <a:spcPts val="200"/>
              </a:spcAft>
              <a:buClr>
                <a:srgbClr val="F4700E"/>
              </a:buClr>
            </a:pPr>
            <a:r>
              <a:rPr lang="en-US" sz="1600" dirty="0"/>
              <a:t>Fluocinonide 0.05% BID</a:t>
            </a:r>
          </a:p>
          <a:p>
            <a:pPr marL="182880" indent="-182880">
              <a:lnSpc>
                <a:spcPct val="90000"/>
              </a:lnSpc>
              <a:spcBef>
                <a:spcPts val="0"/>
              </a:spcBef>
              <a:spcAft>
                <a:spcPts val="200"/>
              </a:spcAft>
              <a:buClr>
                <a:srgbClr val="F4700E"/>
              </a:buClr>
            </a:pPr>
            <a:r>
              <a:rPr lang="en-US" sz="1600" dirty="0"/>
              <a:t>Levothyroxine 88 mcg daily</a:t>
            </a:r>
          </a:p>
          <a:p>
            <a:pPr marL="182880" indent="-182880">
              <a:lnSpc>
                <a:spcPct val="90000"/>
              </a:lnSpc>
              <a:spcBef>
                <a:spcPts val="0"/>
              </a:spcBef>
              <a:spcAft>
                <a:spcPts val="200"/>
              </a:spcAft>
              <a:buClr>
                <a:srgbClr val="F4700E"/>
              </a:buClr>
            </a:pPr>
            <a:r>
              <a:rPr lang="en-US" sz="1600" dirty="0"/>
              <a:t>Megestrol</a:t>
            </a:r>
          </a:p>
          <a:p>
            <a:pPr marL="182880" indent="-182880">
              <a:lnSpc>
                <a:spcPct val="90000"/>
              </a:lnSpc>
              <a:spcBef>
                <a:spcPts val="0"/>
              </a:spcBef>
              <a:spcAft>
                <a:spcPts val="200"/>
              </a:spcAft>
              <a:buClr>
                <a:srgbClr val="F4700E"/>
              </a:buClr>
            </a:pPr>
            <a:r>
              <a:rPr lang="en-US" sz="1600" dirty="0"/>
              <a:t>Meloxicam 7.5 mg BID</a:t>
            </a:r>
          </a:p>
          <a:p>
            <a:pPr marL="182880" indent="-182880">
              <a:lnSpc>
                <a:spcPct val="90000"/>
              </a:lnSpc>
              <a:spcBef>
                <a:spcPts val="0"/>
              </a:spcBef>
              <a:spcAft>
                <a:spcPts val="200"/>
              </a:spcAft>
              <a:buClr>
                <a:srgbClr val="F4700E"/>
              </a:buClr>
            </a:pPr>
            <a:r>
              <a:rPr lang="en-US" sz="1600" dirty="0"/>
              <a:t>Omeprazole 20 mg daily</a:t>
            </a:r>
          </a:p>
          <a:p>
            <a:pPr marL="182880" indent="-182880">
              <a:lnSpc>
                <a:spcPct val="90000"/>
              </a:lnSpc>
              <a:spcBef>
                <a:spcPts val="0"/>
              </a:spcBef>
              <a:spcAft>
                <a:spcPts val="200"/>
              </a:spcAft>
              <a:buClr>
                <a:srgbClr val="F4700E"/>
              </a:buClr>
            </a:pPr>
            <a:r>
              <a:rPr lang="en-US" sz="1600" dirty="0"/>
              <a:t>Prednisone 10 mg daily</a:t>
            </a:r>
          </a:p>
          <a:p>
            <a:pPr marL="182880" indent="-182880">
              <a:lnSpc>
                <a:spcPct val="90000"/>
              </a:lnSpc>
              <a:spcBef>
                <a:spcPts val="0"/>
              </a:spcBef>
              <a:spcAft>
                <a:spcPts val="200"/>
              </a:spcAft>
              <a:buClr>
                <a:srgbClr val="F4700E"/>
              </a:buClr>
            </a:pPr>
            <a:r>
              <a:rPr lang="en-US" sz="1600" dirty="0"/>
              <a:t>Testosterone gel 1.62% transdermal daily</a:t>
            </a:r>
          </a:p>
          <a:p>
            <a:pPr marL="182880" indent="-182880">
              <a:lnSpc>
                <a:spcPct val="90000"/>
              </a:lnSpc>
              <a:spcBef>
                <a:spcPts val="0"/>
              </a:spcBef>
              <a:spcAft>
                <a:spcPts val="200"/>
              </a:spcAft>
              <a:buClr>
                <a:srgbClr val="F4700E"/>
              </a:buClr>
            </a:pPr>
            <a:r>
              <a:rPr lang="en-US" sz="1600" dirty="0"/>
              <a:t>Zolpidem 10 mg qhs</a:t>
            </a:r>
          </a:p>
          <a:p>
            <a:pPr marL="182880" indent="-182880">
              <a:lnSpc>
                <a:spcPct val="90000"/>
              </a:lnSpc>
              <a:spcBef>
                <a:spcPts val="0"/>
              </a:spcBef>
              <a:spcAft>
                <a:spcPts val="200"/>
              </a:spcAft>
              <a:buClr>
                <a:srgbClr val="F4700E"/>
              </a:buClr>
            </a:pPr>
            <a:r>
              <a:rPr lang="en-US" sz="1600" dirty="0"/>
              <a:t>______________________</a:t>
            </a:r>
          </a:p>
          <a:p>
            <a:pPr marL="182880" indent="-182880">
              <a:lnSpc>
                <a:spcPct val="90000"/>
              </a:lnSpc>
              <a:spcBef>
                <a:spcPts val="0"/>
              </a:spcBef>
              <a:spcAft>
                <a:spcPts val="200"/>
              </a:spcAft>
              <a:buClr>
                <a:srgbClr val="F4700E"/>
              </a:buClr>
            </a:pPr>
            <a:r>
              <a:rPr lang="en-US" sz="1600" dirty="0"/>
              <a:t>Meds in 2012: atorvastatin, zolpidem</a:t>
            </a:r>
          </a:p>
        </p:txBody>
      </p:sp>
      <p:sp>
        <p:nvSpPr>
          <p:cNvPr id="7" name="Text Placeholder 6">
            <a:extLst>
              <a:ext uri="{FF2B5EF4-FFF2-40B4-BE49-F238E27FC236}">
                <a16:creationId xmlns:a16="http://schemas.microsoft.com/office/drawing/2014/main" id="{F1C18806-24A6-45FD-9296-2435BA3D51EC}"/>
              </a:ext>
            </a:extLst>
          </p:cNvPr>
          <p:cNvSpPr>
            <a:spLocks noGrp="1"/>
          </p:cNvSpPr>
          <p:nvPr>
            <p:ph type="body" sz="quarter" idx="3"/>
          </p:nvPr>
        </p:nvSpPr>
        <p:spPr>
          <a:xfrm>
            <a:off x="1864836" y="2780244"/>
            <a:ext cx="1948832" cy="465751"/>
          </a:xfrm>
        </p:spPr>
        <p:txBody>
          <a:bodyPr>
            <a:noAutofit/>
          </a:bodyPr>
          <a:lstStyle/>
          <a:p>
            <a:r>
              <a:rPr lang="en-US" sz="2400" dirty="0">
                <a:solidFill>
                  <a:srgbClr val="DA567D"/>
                </a:solidFill>
              </a:rPr>
              <a:t>Medications</a:t>
            </a:r>
          </a:p>
        </p:txBody>
      </p:sp>
    </p:spTree>
    <p:extLst>
      <p:ext uri="{BB962C8B-B14F-4D97-AF65-F5344CB8AC3E}">
        <p14:creationId xmlns:p14="http://schemas.microsoft.com/office/powerpoint/2010/main" val="16325859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17949-27CA-7E46-807D-AAC2B48646B4}"/>
              </a:ext>
            </a:extLst>
          </p:cNvPr>
          <p:cNvSpPr>
            <a:spLocks noGrp="1"/>
          </p:cNvSpPr>
          <p:nvPr>
            <p:ph type="title"/>
          </p:nvPr>
        </p:nvSpPr>
        <p:spPr>
          <a:xfrm>
            <a:off x="12700" y="12700"/>
            <a:ext cx="9118600" cy="952500"/>
          </a:xfrm>
        </p:spPr>
        <p:txBody>
          <a:bodyPr anchor="ctr">
            <a:noAutofit/>
          </a:bodyPr>
          <a:lstStyle/>
          <a:p>
            <a:r>
              <a:rPr lang="en-US" sz="3600" b="1" dirty="0">
                <a:latin typeface="Calibri" panose="020F0502020204030204" pitchFamily="34" charset="0"/>
              </a:rPr>
              <a:t>What Else Could Impact IO Therapy Efficacy?</a:t>
            </a:r>
          </a:p>
        </p:txBody>
      </p:sp>
      <p:sp>
        <p:nvSpPr>
          <p:cNvPr id="3" name="Content Placeholder 2">
            <a:extLst>
              <a:ext uri="{FF2B5EF4-FFF2-40B4-BE49-F238E27FC236}">
                <a16:creationId xmlns:a16="http://schemas.microsoft.com/office/drawing/2014/main" id="{C9914506-97B7-0745-97D3-C7D58E411393}"/>
              </a:ext>
            </a:extLst>
          </p:cNvPr>
          <p:cNvSpPr>
            <a:spLocks noGrp="1"/>
          </p:cNvSpPr>
          <p:nvPr>
            <p:ph idx="1"/>
          </p:nvPr>
        </p:nvSpPr>
        <p:spPr>
          <a:xfrm>
            <a:off x="254000" y="1143000"/>
            <a:ext cx="8661400" cy="3683000"/>
          </a:xfrm>
        </p:spPr>
        <p:txBody>
          <a:bodyPr>
            <a:normAutofit lnSpcReduction="10000"/>
          </a:bodyPr>
          <a:lstStyle/>
          <a:p>
            <a:pPr marL="274320" indent="-274320">
              <a:spcBef>
                <a:spcPts val="0"/>
              </a:spcBef>
              <a:spcAft>
                <a:spcPts val="600"/>
              </a:spcAft>
              <a:buClr>
                <a:srgbClr val="F4700E"/>
              </a:buClr>
              <a:buFont typeface="Arial" panose="020B0604020202020204" pitchFamily="34" charset="0"/>
              <a:buChar char="•"/>
            </a:pPr>
            <a:r>
              <a:rPr lang="en-US" sz="2600" dirty="0"/>
              <a:t>We know that treating with steroids for irAEs does not worsen outcomes</a:t>
            </a:r>
          </a:p>
          <a:p>
            <a:pPr marL="640080" lvl="1" indent="-274320">
              <a:spcBef>
                <a:spcPts val="0"/>
              </a:spcBef>
              <a:spcAft>
                <a:spcPts val="600"/>
              </a:spcAft>
              <a:buClr>
                <a:srgbClr val="F4700E"/>
              </a:buClr>
              <a:buFont typeface="Arial" panose="020B0604020202020204" pitchFamily="34" charset="0"/>
              <a:buChar char="•"/>
            </a:pPr>
            <a:r>
              <a:rPr lang="en-US" sz="2400" dirty="0"/>
              <a:t>Treating with steroids for other </a:t>
            </a:r>
            <a:r>
              <a:rPr lang="en-US" sz="2400" dirty="0">
                <a:solidFill>
                  <a:srgbClr val="000000"/>
                </a:solidFill>
                <a:latin typeface="Calibri" panose="020F0502020204030204" pitchFamily="34" charset="0"/>
              </a:rPr>
              <a:t>indications</a:t>
            </a:r>
            <a:r>
              <a:rPr lang="en-US" sz="2400" dirty="0"/>
              <a:t> was excluded from prior studies</a:t>
            </a:r>
          </a:p>
          <a:p>
            <a:pPr marL="640080" lvl="1" indent="-274320">
              <a:spcBef>
                <a:spcPts val="0"/>
              </a:spcBef>
              <a:spcAft>
                <a:spcPts val="600"/>
              </a:spcAft>
              <a:buClr>
                <a:srgbClr val="F4700E"/>
              </a:buClr>
              <a:buFont typeface="Arial" panose="020B0604020202020204" pitchFamily="34" charset="0"/>
              <a:buChar char="•"/>
            </a:pPr>
            <a:r>
              <a:rPr lang="en-US" sz="2400" dirty="0"/>
              <a:t>Remains an open question</a:t>
            </a:r>
          </a:p>
          <a:p>
            <a:pPr marL="274320" indent="-274320">
              <a:spcBef>
                <a:spcPts val="0"/>
              </a:spcBef>
              <a:spcAft>
                <a:spcPts val="600"/>
              </a:spcAft>
              <a:buClr>
                <a:srgbClr val="F4700E"/>
              </a:buClr>
              <a:buFont typeface="Arial" panose="020B0604020202020204" pitchFamily="34" charset="0"/>
              <a:buChar char="•"/>
            </a:pPr>
            <a:r>
              <a:rPr lang="en-US" sz="2600" dirty="0"/>
              <a:t>Gut microbiome may be an important factor predicting response to immunotherapy</a:t>
            </a:r>
          </a:p>
          <a:p>
            <a:pPr marL="640080" lvl="1" indent="-274320">
              <a:spcBef>
                <a:spcPts val="0"/>
              </a:spcBef>
              <a:spcAft>
                <a:spcPts val="600"/>
              </a:spcAft>
              <a:buClr>
                <a:srgbClr val="F4700E"/>
              </a:buClr>
              <a:buFont typeface="Arial" panose="020B0604020202020204" pitchFamily="34" charset="0"/>
              <a:buChar char="•"/>
            </a:pPr>
            <a:r>
              <a:rPr lang="en-US" sz="2400" dirty="0"/>
              <a:t>Patients with cancer frequently receive antibiotics</a:t>
            </a:r>
          </a:p>
          <a:p>
            <a:pPr marL="640080" lvl="1" indent="-274320">
              <a:spcBef>
                <a:spcPts val="0"/>
              </a:spcBef>
              <a:spcAft>
                <a:spcPts val="600"/>
              </a:spcAft>
              <a:buClr>
                <a:srgbClr val="F4700E"/>
              </a:buClr>
              <a:buFont typeface="Arial" panose="020B0604020202020204" pitchFamily="34" charset="0"/>
              <a:buChar char="•"/>
            </a:pPr>
            <a:r>
              <a:rPr lang="en-US" sz="2400" dirty="0"/>
              <a:t>Could antibiotics decrease efficacy?</a:t>
            </a:r>
          </a:p>
        </p:txBody>
      </p:sp>
      <p:sp>
        <p:nvSpPr>
          <p:cNvPr id="4" name="TextBox 3">
            <a:extLst>
              <a:ext uri="{FF2B5EF4-FFF2-40B4-BE49-F238E27FC236}">
                <a16:creationId xmlns:a16="http://schemas.microsoft.com/office/drawing/2014/main" id="{E533B25B-1390-4505-8447-3898A8E89288}"/>
              </a:ext>
            </a:extLst>
          </p:cNvPr>
          <p:cNvSpPr txBox="1"/>
          <p:nvPr/>
        </p:nvSpPr>
        <p:spPr>
          <a:xfrm>
            <a:off x="254000" y="4889500"/>
            <a:ext cx="8890000" cy="254000"/>
          </a:xfrm>
          <a:prstGeom prst="rect">
            <a:avLst/>
          </a:prstGeom>
          <a:noFill/>
        </p:spPr>
        <p:txBody>
          <a:bodyPr wrap="none" rtlCol="0" anchor="ctr">
            <a:noAutofit/>
          </a:bodyPr>
          <a:lstStyle/>
          <a:p>
            <a:pPr algn="r" defTabSz="457189">
              <a:defRPr/>
            </a:pPr>
            <a:r>
              <a:rPr lang="en-US" sz="1400" dirty="0">
                <a:solidFill>
                  <a:srgbClr val="000000"/>
                </a:solidFill>
                <a:latin typeface="Calibri" panose="020F0502020204030204" pitchFamily="34" charset="0"/>
              </a:rPr>
              <a:t>Routy B, et al. </a:t>
            </a:r>
            <a:r>
              <a:rPr lang="en-US" sz="1400" i="1" dirty="0">
                <a:solidFill>
                  <a:srgbClr val="000000"/>
                </a:solidFill>
                <a:latin typeface="Calibri" panose="020F0502020204030204" pitchFamily="34" charset="0"/>
              </a:rPr>
              <a:t>Science</a:t>
            </a:r>
            <a:r>
              <a:rPr lang="en-US" sz="1400" dirty="0">
                <a:solidFill>
                  <a:srgbClr val="000000"/>
                </a:solidFill>
                <a:latin typeface="Calibri" panose="020F0502020204030204" pitchFamily="34" charset="0"/>
              </a:rPr>
              <a:t>. 2018.</a:t>
            </a:r>
          </a:p>
        </p:txBody>
      </p:sp>
    </p:spTree>
    <p:extLst>
      <p:ext uri="{BB962C8B-B14F-4D97-AF65-F5344CB8AC3E}">
        <p14:creationId xmlns:p14="http://schemas.microsoft.com/office/powerpoint/2010/main" val="7386007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5AF1D-6CD4-6444-8BAC-9BE305966D69}"/>
              </a:ext>
            </a:extLst>
          </p:cNvPr>
          <p:cNvSpPr>
            <a:spLocks noGrp="1"/>
          </p:cNvSpPr>
          <p:nvPr>
            <p:ph type="title"/>
          </p:nvPr>
        </p:nvSpPr>
        <p:spPr>
          <a:xfrm>
            <a:off x="12700" y="12700"/>
            <a:ext cx="9118600" cy="952500"/>
          </a:xfrm>
        </p:spPr>
        <p:txBody>
          <a:bodyPr anchor="ctr">
            <a:normAutofit/>
          </a:bodyPr>
          <a:lstStyle/>
          <a:p>
            <a:r>
              <a:rPr lang="en-US" sz="3600" b="1" dirty="0">
                <a:latin typeface="Calibri" panose="020F0502020204030204" pitchFamily="34" charset="0"/>
              </a:rPr>
              <a:t>Impact of Antibiotics on PD-1 Response</a:t>
            </a:r>
          </a:p>
        </p:txBody>
      </p:sp>
      <p:sp>
        <p:nvSpPr>
          <p:cNvPr id="6" name="TextBox 5">
            <a:extLst>
              <a:ext uri="{FF2B5EF4-FFF2-40B4-BE49-F238E27FC236}">
                <a16:creationId xmlns:a16="http://schemas.microsoft.com/office/drawing/2014/main" id="{EE62749B-FEE6-45D2-B105-4DBF2FDB7404}"/>
              </a:ext>
            </a:extLst>
          </p:cNvPr>
          <p:cNvSpPr txBox="1"/>
          <p:nvPr/>
        </p:nvSpPr>
        <p:spPr>
          <a:xfrm>
            <a:off x="254000" y="4889500"/>
            <a:ext cx="8890000" cy="254000"/>
          </a:xfrm>
          <a:prstGeom prst="rect">
            <a:avLst/>
          </a:prstGeom>
          <a:noFill/>
        </p:spPr>
        <p:txBody>
          <a:bodyPr wrap="none" rtlCol="0" anchor="ctr">
            <a:noAutofit/>
          </a:bodyPr>
          <a:lstStyle/>
          <a:p>
            <a:pPr algn="r" defTabSz="457189">
              <a:defRPr/>
            </a:pPr>
            <a:r>
              <a:rPr lang="en-US" sz="1400" dirty="0">
                <a:solidFill>
                  <a:srgbClr val="000000"/>
                </a:solidFill>
                <a:latin typeface="Calibri" panose="020F0502020204030204" pitchFamily="34" charset="0"/>
              </a:rPr>
              <a:t>Routy B, et al. </a:t>
            </a:r>
            <a:r>
              <a:rPr lang="en-US" sz="1400" i="1" dirty="0">
                <a:solidFill>
                  <a:srgbClr val="000000"/>
                </a:solidFill>
                <a:latin typeface="Calibri" panose="020F0502020204030204" pitchFamily="34" charset="0"/>
              </a:rPr>
              <a:t>Science</a:t>
            </a:r>
            <a:r>
              <a:rPr lang="en-US" sz="1400" dirty="0">
                <a:solidFill>
                  <a:srgbClr val="000000"/>
                </a:solidFill>
                <a:latin typeface="Calibri" panose="020F0502020204030204" pitchFamily="34" charset="0"/>
              </a:rPr>
              <a:t>. 2018.</a:t>
            </a:r>
          </a:p>
        </p:txBody>
      </p:sp>
      <p:grpSp>
        <p:nvGrpSpPr>
          <p:cNvPr id="10" name="Group 9">
            <a:extLst>
              <a:ext uri="{FF2B5EF4-FFF2-40B4-BE49-F238E27FC236}">
                <a16:creationId xmlns:a16="http://schemas.microsoft.com/office/drawing/2014/main" id="{C1D1E53C-8BE3-4634-A092-24A9B205DA2F}"/>
              </a:ext>
            </a:extLst>
          </p:cNvPr>
          <p:cNvGrpSpPr/>
          <p:nvPr/>
        </p:nvGrpSpPr>
        <p:grpSpPr>
          <a:xfrm>
            <a:off x="703019" y="1087600"/>
            <a:ext cx="7485714" cy="3057143"/>
            <a:chOff x="829143" y="1158788"/>
            <a:chExt cx="7485714" cy="3057143"/>
          </a:xfrm>
        </p:grpSpPr>
        <p:pic>
          <p:nvPicPr>
            <p:cNvPr id="7" name="Picture 6">
              <a:extLst>
                <a:ext uri="{FF2B5EF4-FFF2-40B4-BE49-F238E27FC236}">
                  <a16:creationId xmlns:a16="http://schemas.microsoft.com/office/drawing/2014/main" id="{7750D18F-1D4C-4403-AD04-A511ED5950E6}"/>
                </a:ext>
              </a:extLst>
            </p:cNvPr>
            <p:cNvPicPr>
              <a:picLocks noChangeAspect="1"/>
            </p:cNvPicPr>
            <p:nvPr/>
          </p:nvPicPr>
          <p:blipFill>
            <a:blip r:embed="rId2"/>
            <a:stretch>
              <a:fillRect/>
            </a:stretch>
          </p:blipFill>
          <p:spPr>
            <a:xfrm>
              <a:off x="829143" y="1158788"/>
              <a:ext cx="7485714" cy="3057143"/>
            </a:xfrm>
            <a:prstGeom prst="rect">
              <a:avLst/>
            </a:prstGeom>
          </p:spPr>
        </p:pic>
        <p:sp>
          <p:nvSpPr>
            <p:cNvPr id="9" name="Rectangle 8">
              <a:extLst>
                <a:ext uri="{FF2B5EF4-FFF2-40B4-BE49-F238E27FC236}">
                  <a16:creationId xmlns:a16="http://schemas.microsoft.com/office/drawing/2014/main" id="{0F250063-2544-4CB5-AFA8-36A046DC1D11}"/>
                </a:ext>
              </a:extLst>
            </p:cNvPr>
            <p:cNvSpPr/>
            <p:nvPr/>
          </p:nvSpPr>
          <p:spPr>
            <a:xfrm>
              <a:off x="1008994" y="1380976"/>
              <a:ext cx="373118" cy="2312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8" name="TextBox 7">
            <a:extLst>
              <a:ext uri="{FF2B5EF4-FFF2-40B4-BE49-F238E27FC236}">
                <a16:creationId xmlns:a16="http://schemas.microsoft.com/office/drawing/2014/main" id="{1DD27BE8-687A-4FB9-97AA-67C2D03321D6}"/>
              </a:ext>
            </a:extLst>
          </p:cNvPr>
          <p:cNvSpPr txBox="1"/>
          <p:nvPr/>
        </p:nvSpPr>
        <p:spPr>
          <a:xfrm>
            <a:off x="1571074" y="1087600"/>
            <a:ext cx="2563843" cy="369332"/>
          </a:xfrm>
          <a:prstGeom prst="rect">
            <a:avLst/>
          </a:prstGeom>
          <a:noFill/>
        </p:spPr>
        <p:txBody>
          <a:bodyPr wrap="none" rtlCol="0">
            <a:spAutoFit/>
          </a:bodyPr>
          <a:lstStyle/>
          <a:p>
            <a:r>
              <a:rPr lang="en-US" b="1" dirty="0"/>
              <a:t>Progression-free Survival</a:t>
            </a:r>
          </a:p>
        </p:txBody>
      </p:sp>
      <p:sp>
        <p:nvSpPr>
          <p:cNvPr id="11" name="TextBox 10">
            <a:extLst>
              <a:ext uri="{FF2B5EF4-FFF2-40B4-BE49-F238E27FC236}">
                <a16:creationId xmlns:a16="http://schemas.microsoft.com/office/drawing/2014/main" id="{45099CFB-3BEF-4649-9C36-75C57E77E283}"/>
              </a:ext>
            </a:extLst>
          </p:cNvPr>
          <p:cNvSpPr txBox="1"/>
          <p:nvPr/>
        </p:nvSpPr>
        <p:spPr>
          <a:xfrm>
            <a:off x="5890748" y="1097374"/>
            <a:ext cx="1674946" cy="369332"/>
          </a:xfrm>
          <a:prstGeom prst="rect">
            <a:avLst/>
          </a:prstGeom>
          <a:noFill/>
        </p:spPr>
        <p:txBody>
          <a:bodyPr wrap="none" rtlCol="0">
            <a:spAutoFit/>
          </a:bodyPr>
          <a:lstStyle/>
          <a:p>
            <a:r>
              <a:rPr lang="en-US" b="1" dirty="0"/>
              <a:t>Overall Survival</a:t>
            </a:r>
          </a:p>
        </p:txBody>
      </p:sp>
      <p:sp>
        <p:nvSpPr>
          <p:cNvPr id="3" name="Content Placeholder 2">
            <a:extLst>
              <a:ext uri="{FF2B5EF4-FFF2-40B4-BE49-F238E27FC236}">
                <a16:creationId xmlns:a16="http://schemas.microsoft.com/office/drawing/2014/main" id="{5FDD18D2-0489-774C-9115-BBA95C89F203}"/>
              </a:ext>
            </a:extLst>
          </p:cNvPr>
          <p:cNvSpPr>
            <a:spLocks noGrp="1"/>
          </p:cNvSpPr>
          <p:nvPr>
            <p:ph idx="1"/>
          </p:nvPr>
        </p:nvSpPr>
        <p:spPr>
          <a:xfrm>
            <a:off x="1771832" y="4064855"/>
            <a:ext cx="5580993" cy="803464"/>
          </a:xfrm>
          <a:solidFill>
            <a:srgbClr val="DA567D"/>
          </a:solidFill>
          <a:scene3d>
            <a:camera prst="orthographicFront"/>
            <a:lightRig rig="threePt" dir="t"/>
          </a:scene3d>
          <a:sp3d>
            <a:bevelT/>
          </a:sp3d>
        </p:spPr>
        <p:txBody>
          <a:bodyPr anchor="ctr">
            <a:noAutofit/>
          </a:bodyPr>
          <a:lstStyle/>
          <a:p>
            <a:pPr marL="0" indent="0" algn="ctr">
              <a:lnSpc>
                <a:spcPct val="90000"/>
              </a:lnSpc>
              <a:spcBef>
                <a:spcPts val="0"/>
              </a:spcBef>
              <a:buNone/>
            </a:pPr>
            <a:r>
              <a:rPr lang="en-US" sz="2400" b="1" dirty="0">
                <a:solidFill>
                  <a:schemeClr val="bg1"/>
                </a:solidFill>
              </a:rPr>
              <a:t>Need to consider indication for antibiotics.</a:t>
            </a:r>
          </a:p>
          <a:p>
            <a:pPr marL="457189" lvl="1" indent="0" algn="ctr">
              <a:lnSpc>
                <a:spcPct val="90000"/>
              </a:lnSpc>
              <a:spcBef>
                <a:spcPts val="0"/>
              </a:spcBef>
              <a:buNone/>
            </a:pPr>
            <a:r>
              <a:rPr lang="en-US" sz="2400" b="1" dirty="0">
                <a:solidFill>
                  <a:schemeClr val="bg1"/>
                </a:solidFill>
              </a:rPr>
              <a:t>Sometimes patients need treatment!</a:t>
            </a:r>
          </a:p>
        </p:txBody>
      </p:sp>
    </p:spTree>
    <p:extLst>
      <p:ext uri="{BB962C8B-B14F-4D97-AF65-F5344CB8AC3E}">
        <p14:creationId xmlns:p14="http://schemas.microsoft.com/office/powerpoint/2010/main" val="8575951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9ED72-3709-4B00-90EA-BB3B4F3309B2}"/>
              </a:ext>
            </a:extLst>
          </p:cNvPr>
          <p:cNvSpPr>
            <a:spLocks noGrp="1"/>
          </p:cNvSpPr>
          <p:nvPr>
            <p:ph type="title"/>
          </p:nvPr>
        </p:nvSpPr>
        <p:spPr>
          <a:xfrm>
            <a:off x="12700" y="12700"/>
            <a:ext cx="9118600" cy="952500"/>
          </a:xfrm>
        </p:spPr>
        <p:txBody>
          <a:bodyPr anchor="ctr">
            <a:normAutofit fontScale="90000"/>
          </a:bodyPr>
          <a:lstStyle/>
          <a:p>
            <a:pPr>
              <a:lnSpc>
                <a:spcPct val="93000"/>
              </a:lnSpc>
            </a:pPr>
            <a:r>
              <a:rPr lang="en-US" sz="4000" b="1" dirty="0">
                <a:latin typeface="Calibri" panose="020F0502020204030204" pitchFamily="34" charset="0"/>
              </a:rPr>
              <a:t>Probiotics</a:t>
            </a:r>
            <a:br>
              <a:rPr lang="en-US" sz="3600" b="1" dirty="0">
                <a:latin typeface="Calibri" panose="020F0502020204030204" pitchFamily="34" charset="0"/>
              </a:rPr>
            </a:br>
            <a:r>
              <a:rPr lang="en-US" sz="3600" b="1" i="1" dirty="0">
                <a:latin typeface="Calibri" panose="020F0502020204030204" pitchFamily="34" charset="0"/>
              </a:rPr>
              <a:t>Good or Bad? </a:t>
            </a:r>
          </a:p>
        </p:txBody>
      </p:sp>
      <p:sp>
        <p:nvSpPr>
          <p:cNvPr id="3" name="Content Placeholder 2">
            <a:extLst>
              <a:ext uri="{FF2B5EF4-FFF2-40B4-BE49-F238E27FC236}">
                <a16:creationId xmlns:a16="http://schemas.microsoft.com/office/drawing/2014/main" id="{EB4F8EE6-E728-4A5F-8268-B9C68B81FCC9}"/>
              </a:ext>
            </a:extLst>
          </p:cNvPr>
          <p:cNvSpPr>
            <a:spLocks noGrp="1"/>
          </p:cNvSpPr>
          <p:nvPr>
            <p:ph idx="1"/>
          </p:nvPr>
        </p:nvSpPr>
        <p:spPr>
          <a:xfrm>
            <a:off x="254000" y="1143000"/>
            <a:ext cx="8661400" cy="3683000"/>
          </a:xfrm>
        </p:spPr>
        <p:txBody>
          <a:bodyPr>
            <a:noAutofit/>
          </a:bodyPr>
          <a:lstStyle/>
          <a:p>
            <a:pPr indent="-274320">
              <a:lnSpc>
                <a:spcPct val="90000"/>
              </a:lnSpc>
              <a:spcBef>
                <a:spcPts val="0"/>
              </a:spcBef>
              <a:spcAft>
                <a:spcPts val="600"/>
              </a:spcAft>
              <a:buClr>
                <a:srgbClr val="F4700E"/>
              </a:buClr>
              <a:buFont typeface="Arial" panose="020B0604020202020204" pitchFamily="34" charset="0"/>
              <a:buChar char="•"/>
            </a:pPr>
            <a:r>
              <a:rPr lang="en-US" sz="2400" dirty="0"/>
              <a:t>Small study—46 patients </a:t>
            </a:r>
          </a:p>
          <a:p>
            <a:pPr indent="-274320">
              <a:lnSpc>
                <a:spcPct val="90000"/>
              </a:lnSpc>
              <a:spcBef>
                <a:spcPts val="0"/>
              </a:spcBef>
              <a:spcAft>
                <a:spcPts val="600"/>
              </a:spcAft>
              <a:buClr>
                <a:srgbClr val="F4700E"/>
              </a:buClr>
              <a:buFont typeface="Arial" panose="020B0604020202020204" pitchFamily="34" charset="0"/>
              <a:buChar char="•"/>
            </a:pPr>
            <a:r>
              <a:rPr lang="en-US" sz="2400" dirty="0"/>
              <a:t>Probiotics are associated with lower gut microbiome diversity</a:t>
            </a:r>
          </a:p>
          <a:p>
            <a:pPr indent="-274320">
              <a:lnSpc>
                <a:spcPct val="90000"/>
              </a:lnSpc>
              <a:spcBef>
                <a:spcPts val="0"/>
              </a:spcBef>
              <a:spcAft>
                <a:spcPts val="600"/>
              </a:spcAft>
              <a:buClr>
                <a:srgbClr val="F4700E"/>
              </a:buClr>
              <a:buFont typeface="Arial" panose="020B0604020202020204" pitchFamily="34" charset="0"/>
              <a:buChar char="•"/>
            </a:pPr>
            <a:r>
              <a:rPr lang="en-US" sz="2400" dirty="0"/>
              <a:t>Diets high in added sugars and processed meat were negatively associated with these bacteria. </a:t>
            </a:r>
          </a:p>
          <a:p>
            <a:pPr indent="-274320">
              <a:lnSpc>
                <a:spcPct val="90000"/>
              </a:lnSpc>
              <a:spcBef>
                <a:spcPts val="0"/>
              </a:spcBef>
              <a:spcAft>
                <a:spcPts val="600"/>
              </a:spcAft>
              <a:buClr>
                <a:srgbClr val="F4700E"/>
              </a:buClr>
              <a:buFont typeface="Arial" panose="020B0604020202020204" pitchFamily="34" charset="0"/>
              <a:buChar char="•"/>
            </a:pPr>
            <a:r>
              <a:rPr lang="en-US" sz="2400" dirty="0"/>
              <a:t>Eating fiber has better outcomes</a:t>
            </a:r>
          </a:p>
          <a:p>
            <a:pPr marL="640080" lvl="1" indent="-274320">
              <a:lnSpc>
                <a:spcPct val="90000"/>
              </a:lnSpc>
              <a:spcBef>
                <a:spcPts val="0"/>
              </a:spcBef>
              <a:spcAft>
                <a:spcPts val="600"/>
              </a:spcAft>
              <a:buClr>
                <a:srgbClr val="F4700E"/>
              </a:buClr>
              <a:buFont typeface="Arial" panose="020B0604020202020204" pitchFamily="34" charset="0"/>
              <a:buChar char="•"/>
            </a:pPr>
            <a:r>
              <a:rPr lang="en-US" sz="2200" dirty="0"/>
              <a:t>Five times as likely to respond to anti–PD-1 treatment compared to patients who consumed a low-fiber diet.</a:t>
            </a:r>
          </a:p>
          <a:p>
            <a:pPr indent="-274320">
              <a:lnSpc>
                <a:spcPct val="90000"/>
              </a:lnSpc>
              <a:spcBef>
                <a:spcPts val="0"/>
              </a:spcBef>
              <a:spcAft>
                <a:spcPts val="600"/>
              </a:spcAft>
              <a:buClr>
                <a:srgbClr val="F4700E"/>
              </a:buClr>
              <a:buFont typeface="Arial" panose="020B0604020202020204" pitchFamily="34" charset="0"/>
              <a:buChar char="•"/>
            </a:pPr>
            <a:endParaRPr lang="en-US" sz="2400" dirty="0"/>
          </a:p>
          <a:p>
            <a:pPr indent="-274320">
              <a:lnSpc>
                <a:spcPct val="90000"/>
              </a:lnSpc>
              <a:spcBef>
                <a:spcPts val="0"/>
              </a:spcBef>
              <a:spcAft>
                <a:spcPts val="600"/>
              </a:spcAft>
              <a:buClr>
                <a:srgbClr val="F4700E"/>
              </a:buClr>
              <a:buFont typeface="Arial" panose="020B0604020202020204" pitchFamily="34" charset="0"/>
              <a:buChar char="•"/>
            </a:pPr>
            <a:endParaRPr lang="en-US" sz="2400" dirty="0"/>
          </a:p>
          <a:p>
            <a:pPr indent="-274320">
              <a:lnSpc>
                <a:spcPct val="90000"/>
              </a:lnSpc>
              <a:spcBef>
                <a:spcPts val="0"/>
              </a:spcBef>
              <a:spcAft>
                <a:spcPts val="600"/>
              </a:spcAft>
              <a:buClr>
                <a:srgbClr val="F4700E"/>
              </a:buClr>
              <a:buFont typeface="Arial" panose="020B0604020202020204" pitchFamily="34" charset="0"/>
              <a:buChar char="•"/>
            </a:pPr>
            <a:endParaRPr lang="en-US" sz="2400" dirty="0"/>
          </a:p>
          <a:p>
            <a:pPr indent="-274320">
              <a:lnSpc>
                <a:spcPct val="90000"/>
              </a:lnSpc>
              <a:spcBef>
                <a:spcPts val="0"/>
              </a:spcBef>
              <a:spcAft>
                <a:spcPts val="600"/>
              </a:spcAft>
              <a:buClr>
                <a:srgbClr val="F4700E"/>
              </a:buClr>
              <a:buFont typeface="Arial" panose="020B0604020202020204" pitchFamily="34" charset="0"/>
              <a:buChar char="•"/>
            </a:pPr>
            <a:endParaRPr lang="en-US" sz="2400" dirty="0"/>
          </a:p>
        </p:txBody>
      </p:sp>
      <p:sp>
        <p:nvSpPr>
          <p:cNvPr id="4" name="TextBox 3">
            <a:extLst>
              <a:ext uri="{FF2B5EF4-FFF2-40B4-BE49-F238E27FC236}">
                <a16:creationId xmlns:a16="http://schemas.microsoft.com/office/drawing/2014/main" id="{3EECF36A-1DDC-42DD-8C4D-2E9D0C023799}"/>
              </a:ext>
            </a:extLst>
          </p:cNvPr>
          <p:cNvSpPr txBox="1"/>
          <p:nvPr/>
        </p:nvSpPr>
        <p:spPr>
          <a:xfrm>
            <a:off x="254000" y="4889500"/>
            <a:ext cx="8890000" cy="254000"/>
          </a:xfrm>
          <a:prstGeom prst="rect">
            <a:avLst/>
          </a:prstGeom>
          <a:noFill/>
        </p:spPr>
        <p:txBody>
          <a:bodyPr wrap="none" rtlCol="0" anchor="ctr">
            <a:noAutofit/>
          </a:bodyPr>
          <a:lstStyle/>
          <a:p>
            <a:pPr algn="r"/>
            <a:r>
              <a:rPr lang="en-US" sz="1400" dirty="0">
                <a:solidFill>
                  <a:srgbClr val="000000"/>
                </a:solidFill>
                <a:latin typeface="Calibri" panose="020F0502020204030204" pitchFamily="34" charset="0"/>
              </a:rPr>
              <a:t>Spencer CN, et al. AACR Annual Meeting. 2019. Abstract 2838/24.</a:t>
            </a:r>
          </a:p>
        </p:txBody>
      </p:sp>
    </p:spTree>
    <p:extLst>
      <p:ext uri="{BB962C8B-B14F-4D97-AF65-F5344CB8AC3E}">
        <p14:creationId xmlns:p14="http://schemas.microsoft.com/office/powerpoint/2010/main" val="4057481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3A979-F159-4865-93A8-E0BE8AB4925D}"/>
              </a:ext>
            </a:extLst>
          </p:cNvPr>
          <p:cNvSpPr>
            <a:spLocks noGrp="1"/>
          </p:cNvSpPr>
          <p:nvPr>
            <p:ph type="title"/>
          </p:nvPr>
        </p:nvSpPr>
        <p:spPr>
          <a:xfrm>
            <a:off x="12700" y="12700"/>
            <a:ext cx="9118600" cy="952500"/>
          </a:xfrm>
        </p:spPr>
        <p:txBody>
          <a:bodyPr anchor="ctr">
            <a:normAutofit/>
          </a:bodyPr>
          <a:lstStyle/>
          <a:p>
            <a:r>
              <a:rPr lang="en-US" sz="3600" b="1" dirty="0">
                <a:latin typeface="Calibri" panose="020F0502020204030204" pitchFamily="34" charset="0"/>
              </a:rPr>
              <a:t>Does Patient’s SEX Impact Efficacy?</a:t>
            </a:r>
          </a:p>
        </p:txBody>
      </p:sp>
      <p:sp>
        <p:nvSpPr>
          <p:cNvPr id="3" name="Content Placeholder 2">
            <a:extLst>
              <a:ext uri="{FF2B5EF4-FFF2-40B4-BE49-F238E27FC236}">
                <a16:creationId xmlns:a16="http://schemas.microsoft.com/office/drawing/2014/main" id="{4E9DDB0F-1C8F-44EB-BF51-902CFBC163C8}"/>
              </a:ext>
            </a:extLst>
          </p:cNvPr>
          <p:cNvSpPr>
            <a:spLocks noGrp="1"/>
          </p:cNvSpPr>
          <p:nvPr>
            <p:ph idx="1"/>
          </p:nvPr>
        </p:nvSpPr>
        <p:spPr>
          <a:xfrm>
            <a:off x="254000" y="1143000"/>
            <a:ext cx="8661400" cy="3683000"/>
          </a:xfrm>
        </p:spPr>
        <p:txBody>
          <a:bodyPr>
            <a:normAutofit/>
          </a:bodyPr>
          <a:lstStyle/>
          <a:p>
            <a:pPr marL="274320" indent="-274320">
              <a:lnSpc>
                <a:spcPct val="90000"/>
              </a:lnSpc>
              <a:spcBef>
                <a:spcPts val="0"/>
              </a:spcBef>
              <a:spcAft>
                <a:spcPts val="600"/>
              </a:spcAft>
              <a:buClr>
                <a:srgbClr val="F4700E"/>
              </a:buClr>
            </a:pPr>
            <a:r>
              <a:rPr lang="en-US" sz="2400" dirty="0">
                <a:solidFill>
                  <a:srgbClr val="000000"/>
                </a:solidFill>
                <a:latin typeface="Calibri" panose="020F0502020204030204" pitchFamily="34" charset="0"/>
              </a:rPr>
              <a:t>Meta-analysis of 11,351 patients</a:t>
            </a:r>
          </a:p>
          <a:p>
            <a:pPr marL="274320" indent="-274320">
              <a:lnSpc>
                <a:spcPct val="90000"/>
              </a:lnSpc>
              <a:spcBef>
                <a:spcPts val="0"/>
              </a:spcBef>
              <a:spcAft>
                <a:spcPts val="600"/>
              </a:spcAft>
              <a:buClr>
                <a:srgbClr val="F4700E"/>
              </a:buClr>
            </a:pPr>
            <a:r>
              <a:rPr lang="en-US" sz="2400" dirty="0">
                <a:solidFill>
                  <a:srgbClr val="000000"/>
                </a:solidFill>
                <a:latin typeface="Calibri" panose="020F0502020204030204" pitchFamily="34" charset="0"/>
              </a:rPr>
              <a:t>HR= 0.72 in males</a:t>
            </a:r>
          </a:p>
          <a:p>
            <a:pPr marL="274320" indent="-274320">
              <a:lnSpc>
                <a:spcPct val="90000"/>
              </a:lnSpc>
              <a:spcBef>
                <a:spcPts val="0"/>
              </a:spcBef>
              <a:spcAft>
                <a:spcPts val="600"/>
              </a:spcAft>
              <a:buClr>
                <a:srgbClr val="F4700E"/>
              </a:buClr>
            </a:pPr>
            <a:r>
              <a:rPr lang="en-US" sz="2400" dirty="0">
                <a:solidFill>
                  <a:srgbClr val="000000"/>
                </a:solidFill>
                <a:latin typeface="Calibri" panose="020F0502020204030204" pitchFamily="34" charset="0"/>
              </a:rPr>
              <a:t>HR = 0.86 in females</a:t>
            </a:r>
          </a:p>
          <a:p>
            <a:pPr marL="274320" indent="-274320">
              <a:lnSpc>
                <a:spcPct val="90000"/>
              </a:lnSpc>
              <a:spcBef>
                <a:spcPts val="0"/>
              </a:spcBef>
              <a:spcAft>
                <a:spcPts val="600"/>
              </a:spcAft>
              <a:buClr>
                <a:srgbClr val="F4700E"/>
              </a:buClr>
            </a:pPr>
            <a:r>
              <a:rPr lang="en-US" sz="2400" i="1" dirty="0">
                <a:solidFill>
                  <a:srgbClr val="000000"/>
                </a:solidFill>
                <a:latin typeface="Calibri" panose="020F0502020204030204" pitchFamily="34" charset="0"/>
              </a:rPr>
              <a:t>P</a:t>
            </a:r>
            <a:r>
              <a:rPr lang="en-US" sz="2400" dirty="0">
                <a:solidFill>
                  <a:srgbClr val="000000"/>
                </a:solidFill>
                <a:latin typeface="Calibri" panose="020F0502020204030204" pitchFamily="34" charset="0"/>
              </a:rPr>
              <a:t>=0.0019</a:t>
            </a:r>
          </a:p>
        </p:txBody>
      </p:sp>
      <p:pic>
        <p:nvPicPr>
          <p:cNvPr id="5" name="Picture 4" descr="A close up of a logo&#10;&#10;Description automatically generated">
            <a:extLst>
              <a:ext uri="{FF2B5EF4-FFF2-40B4-BE49-F238E27FC236}">
                <a16:creationId xmlns:a16="http://schemas.microsoft.com/office/drawing/2014/main" id="{49C42611-81E4-4E1D-B895-FCC30C20A0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9147" y="2282305"/>
            <a:ext cx="3226437" cy="1946617"/>
          </a:xfrm>
          <a:prstGeom prst="rect">
            <a:avLst/>
          </a:prstGeom>
        </p:spPr>
      </p:pic>
      <p:sp>
        <p:nvSpPr>
          <p:cNvPr id="4" name="TextBox 3">
            <a:extLst>
              <a:ext uri="{FF2B5EF4-FFF2-40B4-BE49-F238E27FC236}">
                <a16:creationId xmlns:a16="http://schemas.microsoft.com/office/drawing/2014/main" id="{C13075BE-F336-4D87-B146-85543D39213D}"/>
              </a:ext>
            </a:extLst>
          </p:cNvPr>
          <p:cNvSpPr txBox="1"/>
          <p:nvPr/>
        </p:nvSpPr>
        <p:spPr>
          <a:xfrm>
            <a:off x="254000" y="4889500"/>
            <a:ext cx="8890000" cy="254000"/>
          </a:xfrm>
          <a:prstGeom prst="rect">
            <a:avLst/>
          </a:prstGeom>
          <a:noFill/>
        </p:spPr>
        <p:txBody>
          <a:bodyPr wrap="none" rtlCol="0" anchor="ctr">
            <a:noAutofit/>
          </a:bodyPr>
          <a:lstStyle/>
          <a:p>
            <a:pPr algn="r"/>
            <a:r>
              <a:rPr lang="en-US" sz="1400" dirty="0">
                <a:solidFill>
                  <a:srgbClr val="000000"/>
                </a:solidFill>
                <a:latin typeface="Calibri" panose="020F0502020204030204" pitchFamily="34" charset="0"/>
              </a:rPr>
              <a:t>Conforti F, et al. </a:t>
            </a:r>
            <a:r>
              <a:rPr lang="en-US" sz="1400" i="1" dirty="0">
                <a:solidFill>
                  <a:srgbClr val="000000"/>
                </a:solidFill>
                <a:latin typeface="Calibri" panose="020F0502020204030204" pitchFamily="34" charset="0"/>
              </a:rPr>
              <a:t>Lancet Oncol</a:t>
            </a:r>
            <a:r>
              <a:rPr lang="en-US" sz="1400" dirty="0">
                <a:solidFill>
                  <a:srgbClr val="000000"/>
                </a:solidFill>
                <a:latin typeface="Calibri" panose="020F0502020204030204" pitchFamily="34" charset="0"/>
              </a:rPr>
              <a:t>. 2018.</a:t>
            </a:r>
          </a:p>
        </p:txBody>
      </p:sp>
    </p:spTree>
    <p:extLst>
      <p:ext uri="{BB962C8B-B14F-4D97-AF65-F5344CB8AC3E}">
        <p14:creationId xmlns:p14="http://schemas.microsoft.com/office/powerpoint/2010/main" val="24735329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C3CF3-9E0E-4300-8AF1-164FE8899CF9}"/>
              </a:ext>
            </a:extLst>
          </p:cNvPr>
          <p:cNvSpPr>
            <a:spLocks noGrp="1"/>
          </p:cNvSpPr>
          <p:nvPr>
            <p:ph type="title"/>
          </p:nvPr>
        </p:nvSpPr>
        <p:spPr>
          <a:xfrm>
            <a:off x="12700" y="12700"/>
            <a:ext cx="9118600" cy="952500"/>
          </a:xfrm>
        </p:spPr>
        <p:txBody>
          <a:bodyPr anchor="ctr">
            <a:normAutofit/>
          </a:bodyPr>
          <a:lstStyle/>
          <a:p>
            <a:r>
              <a:rPr lang="en-US" sz="3600" b="1" dirty="0">
                <a:latin typeface="Calibri" panose="020F0502020204030204" pitchFamily="34" charset="0"/>
              </a:rPr>
              <a:t>Personalized Cancer Immunotherapy?</a:t>
            </a:r>
          </a:p>
        </p:txBody>
      </p:sp>
      <p:sp>
        <p:nvSpPr>
          <p:cNvPr id="3" name="Content Placeholder 2">
            <a:extLst>
              <a:ext uri="{FF2B5EF4-FFF2-40B4-BE49-F238E27FC236}">
                <a16:creationId xmlns:a16="http://schemas.microsoft.com/office/drawing/2014/main" id="{91504F23-1A78-4DFC-A32B-9CED83C785FA}"/>
              </a:ext>
            </a:extLst>
          </p:cNvPr>
          <p:cNvSpPr>
            <a:spLocks noGrp="1"/>
          </p:cNvSpPr>
          <p:nvPr>
            <p:ph idx="1"/>
          </p:nvPr>
        </p:nvSpPr>
        <p:spPr>
          <a:xfrm>
            <a:off x="254000" y="1143000"/>
            <a:ext cx="8661400" cy="3683000"/>
          </a:xfrm>
        </p:spPr>
        <p:txBody>
          <a:bodyPr>
            <a:normAutofit/>
          </a:bodyPr>
          <a:lstStyle/>
          <a:p>
            <a:pPr marL="274320" indent="-274320">
              <a:lnSpc>
                <a:spcPct val="90000"/>
              </a:lnSpc>
              <a:spcBef>
                <a:spcPts val="0"/>
              </a:spcBef>
              <a:spcAft>
                <a:spcPts val="600"/>
              </a:spcAft>
              <a:buClr>
                <a:srgbClr val="F4700E"/>
              </a:buClr>
            </a:pPr>
            <a:r>
              <a:rPr lang="en-US" sz="2400" dirty="0">
                <a:solidFill>
                  <a:srgbClr val="000000"/>
                </a:solidFill>
                <a:latin typeface="Calibri" panose="020F0502020204030204" pitchFamily="34" charset="0"/>
              </a:rPr>
              <a:t>Success in the majority of patients is limited by a low response rate, high treatment cost, and treatment-related toxicity. </a:t>
            </a:r>
          </a:p>
          <a:p>
            <a:pPr marL="274320" indent="-274320">
              <a:lnSpc>
                <a:spcPct val="90000"/>
              </a:lnSpc>
              <a:spcBef>
                <a:spcPts val="0"/>
              </a:spcBef>
              <a:spcAft>
                <a:spcPts val="600"/>
              </a:spcAft>
              <a:buClr>
                <a:srgbClr val="F4700E"/>
              </a:buClr>
            </a:pPr>
            <a:r>
              <a:rPr lang="en-US" sz="2400" dirty="0">
                <a:solidFill>
                  <a:srgbClr val="000000"/>
                </a:solidFill>
                <a:latin typeface="Calibri" panose="020F0502020204030204" pitchFamily="34" charset="0"/>
              </a:rPr>
              <a:t>Need to identify predictive and prognostic biomarkers to select the patients who are most likely to benefit from, and respond well to, these therapies.</a:t>
            </a:r>
          </a:p>
          <a:p>
            <a:pPr marL="274320" indent="-274320">
              <a:lnSpc>
                <a:spcPct val="90000"/>
              </a:lnSpc>
              <a:spcBef>
                <a:spcPts val="0"/>
              </a:spcBef>
              <a:spcAft>
                <a:spcPts val="600"/>
              </a:spcAft>
              <a:buClr>
                <a:srgbClr val="F4700E"/>
              </a:buClr>
            </a:pPr>
            <a:r>
              <a:rPr lang="en-US" sz="2400" i="1" dirty="0">
                <a:solidFill>
                  <a:srgbClr val="000000"/>
                </a:solidFill>
                <a:latin typeface="Calibri" panose="020F0502020204030204" pitchFamily="34" charset="0"/>
              </a:rPr>
              <a:t>“Cancer </a:t>
            </a:r>
            <a:r>
              <a:rPr lang="en-US" sz="2400" i="1" dirty="0" err="1">
                <a:solidFill>
                  <a:srgbClr val="000000"/>
                </a:solidFill>
                <a:latin typeface="Calibri" panose="020F0502020204030204" pitchFamily="34" charset="0"/>
              </a:rPr>
              <a:t>immunogram</a:t>
            </a:r>
            <a:r>
              <a:rPr lang="en-US" sz="2400" i="1" dirty="0">
                <a:solidFill>
                  <a:srgbClr val="000000"/>
                </a:solidFill>
                <a:latin typeface="Calibri" panose="020F0502020204030204" pitchFamily="34" charset="0"/>
              </a:rPr>
              <a:t>”</a:t>
            </a:r>
          </a:p>
        </p:txBody>
      </p:sp>
      <p:sp>
        <p:nvSpPr>
          <p:cNvPr id="4" name="TextBox 3">
            <a:extLst>
              <a:ext uri="{FF2B5EF4-FFF2-40B4-BE49-F238E27FC236}">
                <a16:creationId xmlns:a16="http://schemas.microsoft.com/office/drawing/2014/main" id="{1BB18DB5-FAF6-48AF-B5DF-7C5131772A48}"/>
              </a:ext>
            </a:extLst>
          </p:cNvPr>
          <p:cNvSpPr txBox="1"/>
          <p:nvPr/>
        </p:nvSpPr>
        <p:spPr>
          <a:xfrm>
            <a:off x="254000" y="4881187"/>
            <a:ext cx="8890000" cy="254000"/>
          </a:xfrm>
          <a:prstGeom prst="rect">
            <a:avLst/>
          </a:prstGeom>
          <a:noFill/>
        </p:spPr>
        <p:txBody>
          <a:bodyPr wrap="none" rtlCol="0" anchor="ctr">
            <a:noAutofit/>
          </a:bodyPr>
          <a:lstStyle/>
          <a:p>
            <a:pPr algn="r"/>
            <a:r>
              <a:rPr lang="en-US" sz="1400" dirty="0">
                <a:solidFill>
                  <a:srgbClr val="000000"/>
                </a:solidFill>
                <a:latin typeface="Calibri" panose="020F0502020204030204" pitchFamily="34" charset="0"/>
              </a:rPr>
              <a:t>Shindo Y, et al. </a:t>
            </a:r>
            <a:r>
              <a:rPr lang="en-US" sz="1400" i="1" dirty="0">
                <a:solidFill>
                  <a:srgbClr val="000000"/>
                </a:solidFill>
                <a:latin typeface="Calibri" panose="020F0502020204030204" pitchFamily="34" charset="0"/>
              </a:rPr>
              <a:t>Cancers</a:t>
            </a:r>
            <a:r>
              <a:rPr lang="en-US" sz="1400" dirty="0">
                <a:solidFill>
                  <a:srgbClr val="000000"/>
                </a:solidFill>
                <a:latin typeface="Calibri" panose="020F0502020204030204" pitchFamily="34" charset="0"/>
              </a:rPr>
              <a:t> (Basel). 2019.</a:t>
            </a:r>
          </a:p>
        </p:txBody>
      </p:sp>
    </p:spTree>
    <p:extLst>
      <p:ext uri="{BB962C8B-B14F-4D97-AF65-F5344CB8AC3E}">
        <p14:creationId xmlns:p14="http://schemas.microsoft.com/office/powerpoint/2010/main" val="10504179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20337"/>
            <a:ext cx="8229601" cy="955535"/>
          </a:xfrm>
        </p:spPr>
        <p:txBody>
          <a:bodyPr>
            <a:normAutofit/>
          </a:bodyPr>
          <a:lstStyle/>
          <a:p>
            <a:r>
              <a:rPr lang="en-US" sz="3600" b="1" dirty="0"/>
              <a:t>Cancer IO Outcomes Based on Biomarkers</a:t>
            </a:r>
          </a:p>
        </p:txBody>
      </p:sp>
      <p:pic>
        <p:nvPicPr>
          <p:cNvPr id="4" name="Picture 3"/>
          <p:cNvPicPr>
            <a:picLocks noChangeAspect="1"/>
          </p:cNvPicPr>
          <p:nvPr/>
        </p:nvPicPr>
        <p:blipFill>
          <a:blip r:embed="rId2"/>
          <a:stretch>
            <a:fillRect/>
          </a:stretch>
        </p:blipFill>
        <p:spPr>
          <a:xfrm>
            <a:off x="1567543" y="1170961"/>
            <a:ext cx="6039143" cy="3757385"/>
          </a:xfrm>
          <a:prstGeom prst="rect">
            <a:avLst/>
          </a:prstGeom>
          <a:ln w="28575">
            <a:noFill/>
          </a:ln>
        </p:spPr>
      </p:pic>
      <p:sp>
        <p:nvSpPr>
          <p:cNvPr id="5" name="TextBox 4">
            <a:extLst>
              <a:ext uri="{FF2B5EF4-FFF2-40B4-BE49-F238E27FC236}">
                <a16:creationId xmlns:a16="http://schemas.microsoft.com/office/drawing/2014/main" id="{1BB18DB5-FAF6-48AF-B5DF-7C5131772A48}"/>
              </a:ext>
            </a:extLst>
          </p:cNvPr>
          <p:cNvSpPr txBox="1"/>
          <p:nvPr/>
        </p:nvSpPr>
        <p:spPr>
          <a:xfrm>
            <a:off x="254000" y="4881187"/>
            <a:ext cx="8890000" cy="254000"/>
          </a:xfrm>
          <a:prstGeom prst="rect">
            <a:avLst/>
          </a:prstGeom>
          <a:noFill/>
        </p:spPr>
        <p:txBody>
          <a:bodyPr wrap="none" rtlCol="0" anchor="ctr">
            <a:noAutofit/>
          </a:bodyPr>
          <a:lstStyle/>
          <a:p>
            <a:pPr algn="r"/>
            <a:r>
              <a:rPr lang="en-US" sz="1400" dirty="0">
                <a:solidFill>
                  <a:srgbClr val="000000"/>
                </a:solidFill>
                <a:latin typeface="Calibri" panose="020F0502020204030204" pitchFamily="34" charset="0"/>
              </a:rPr>
              <a:t>Shindo Y, et al. </a:t>
            </a:r>
            <a:r>
              <a:rPr lang="en-US" sz="1400" i="1" dirty="0">
                <a:solidFill>
                  <a:srgbClr val="000000"/>
                </a:solidFill>
                <a:latin typeface="Calibri" panose="020F0502020204030204" pitchFamily="34" charset="0"/>
              </a:rPr>
              <a:t>Cancers</a:t>
            </a:r>
            <a:r>
              <a:rPr lang="en-US" sz="1400" dirty="0">
                <a:solidFill>
                  <a:srgbClr val="000000"/>
                </a:solidFill>
                <a:latin typeface="Calibri" panose="020F0502020204030204" pitchFamily="34" charset="0"/>
              </a:rPr>
              <a:t> (Basel). 2019.</a:t>
            </a:r>
          </a:p>
        </p:txBody>
      </p:sp>
    </p:spTree>
    <p:extLst>
      <p:ext uri="{BB962C8B-B14F-4D97-AF65-F5344CB8AC3E}">
        <p14:creationId xmlns:p14="http://schemas.microsoft.com/office/powerpoint/2010/main" val="31150258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E29CA4A-BF60-4864-A6D0-41C1EC503B02}"/>
              </a:ext>
            </a:extLst>
          </p:cNvPr>
          <p:cNvSpPr txBox="1">
            <a:spLocks/>
          </p:cNvSpPr>
          <p:nvPr/>
        </p:nvSpPr>
        <p:spPr>
          <a:xfrm>
            <a:off x="0" y="0"/>
            <a:ext cx="9144000" cy="950686"/>
          </a:xfrm>
          <a:prstGeom prst="rect">
            <a:avLst/>
          </a:prstGeom>
        </p:spPr>
        <p:txBody>
          <a:bodyPr vert="horz" lIns="68580" tIns="34290" rIns="68580" bIns="34290" rtlCol="0" anchor="ctr">
            <a:normAutofit fontScale="92500" lnSpcReduction="20000"/>
          </a:bodyPr>
          <a:lstStyle>
            <a:lvl1pPr algn="l" defTabSz="914400" rtl="0" eaLnBrk="1" latinLnBrk="0" hangingPunct="1">
              <a:lnSpc>
                <a:spcPct val="90000"/>
              </a:lnSpc>
              <a:spcBef>
                <a:spcPct val="0"/>
              </a:spcBef>
              <a:buNone/>
              <a:defRPr sz="4400" b="1" i="0" kern="1200">
                <a:solidFill>
                  <a:srgbClr val="0C6566"/>
                </a:solidFill>
                <a:latin typeface="Calibri" charset="0"/>
                <a:ea typeface="Calibri" charset="0"/>
                <a:cs typeface="Calibri"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900" b="1" i="0" u="none" strike="noStrike" kern="1200" cap="none" spc="0" normalizeH="0" baseline="0" noProof="0" dirty="0">
                <a:ln>
                  <a:noFill/>
                </a:ln>
                <a:solidFill>
                  <a:prstClr val="white"/>
                </a:solidFill>
                <a:effectLst/>
                <a:uLnTx/>
                <a:uFillTx/>
                <a:latin typeface="Calibri"/>
                <a:cs typeface="Calibri" charset="0"/>
              </a:rPr>
              <a:t>Are </a:t>
            </a:r>
            <a:r>
              <a:rPr kumimoji="0" lang="en-US" sz="3900" b="1" i="0" u="none" strike="noStrike" kern="1200" cap="none" spc="0" normalizeH="0" baseline="0" noProof="0" dirty="0" err="1">
                <a:ln>
                  <a:noFill/>
                </a:ln>
                <a:solidFill>
                  <a:prstClr val="white"/>
                </a:solidFill>
                <a:effectLst/>
                <a:uLnTx/>
                <a:uFillTx/>
                <a:latin typeface="Calibri"/>
                <a:cs typeface="Calibri" charset="0"/>
              </a:rPr>
              <a:t>irAEs</a:t>
            </a:r>
            <a:r>
              <a:rPr kumimoji="0" lang="en-US" sz="3900" b="1" i="0" u="none" strike="noStrike" kern="1200" cap="none" spc="0" normalizeH="0" baseline="0" noProof="0" dirty="0">
                <a:ln>
                  <a:noFill/>
                </a:ln>
                <a:solidFill>
                  <a:prstClr val="white"/>
                </a:solidFill>
                <a:effectLst/>
                <a:uLnTx/>
                <a:uFillTx/>
                <a:latin typeface="Calibri"/>
                <a:cs typeface="Calibri" charset="0"/>
              </a:rPr>
              <a:t> Associated with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900" b="1" i="0" u="none" strike="noStrike" kern="1200" cap="none" spc="0" normalizeH="0" baseline="0" noProof="0" dirty="0">
                <a:ln>
                  <a:noFill/>
                </a:ln>
                <a:solidFill>
                  <a:prstClr val="white"/>
                </a:solidFill>
                <a:effectLst/>
                <a:uLnTx/>
                <a:uFillTx/>
                <a:latin typeface="Calibri"/>
                <a:cs typeface="Calibri" charset="0"/>
              </a:rPr>
              <a:t>Improved Clinical Outcomes?</a:t>
            </a:r>
            <a:endParaRPr kumimoji="0" lang="en-US" sz="3500" b="1" i="0" u="none" strike="noStrike" kern="1200" cap="none" spc="0" normalizeH="0" baseline="0" noProof="0" dirty="0">
              <a:ln>
                <a:noFill/>
              </a:ln>
              <a:solidFill>
                <a:prstClr val="white"/>
              </a:solidFill>
              <a:effectLst/>
              <a:uLnTx/>
              <a:uFillTx/>
              <a:latin typeface="Calibri"/>
              <a:cs typeface="Calibri" charset="0"/>
            </a:endParaRPr>
          </a:p>
        </p:txBody>
      </p:sp>
      <p:sp>
        <p:nvSpPr>
          <p:cNvPr id="9" name="TextBox 8">
            <a:extLst>
              <a:ext uri="{FF2B5EF4-FFF2-40B4-BE49-F238E27FC236}">
                <a16:creationId xmlns:a16="http://schemas.microsoft.com/office/drawing/2014/main" id="{A4D53C3B-3EF1-4A1D-B5D8-6E056FC5634E}"/>
              </a:ext>
            </a:extLst>
          </p:cNvPr>
          <p:cNvSpPr txBox="1"/>
          <p:nvPr/>
        </p:nvSpPr>
        <p:spPr>
          <a:xfrm>
            <a:off x="254000" y="4826000"/>
            <a:ext cx="8890000" cy="317500"/>
          </a:xfrm>
          <a:prstGeom prst="rect">
            <a:avLst/>
          </a:prstGeom>
          <a:noFill/>
        </p:spPr>
        <p:txBody>
          <a:bodyPr wrap="square" rtlCol="0" anchor="b">
            <a:noAutofit/>
          </a:bodyPr>
          <a:lstStyle/>
          <a:p>
            <a:pPr marL="0" marR="0" lvl="0" indent="0" algn="r" defTabSz="5143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Lisberg</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 et al. </a:t>
            </a:r>
            <a:r>
              <a:rPr kumimoji="0" lang="en-US" sz="14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Cancer Immunol</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2018;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Eggermont</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AM, et al. </a:t>
            </a:r>
            <a:r>
              <a:rPr kumimoji="0" lang="en-US" sz="14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JAMA Oncol</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2020. </a:t>
            </a:r>
          </a:p>
        </p:txBody>
      </p:sp>
      <p:sp>
        <p:nvSpPr>
          <p:cNvPr id="8" name="TextBox 7">
            <a:extLst>
              <a:ext uri="{FF2B5EF4-FFF2-40B4-BE49-F238E27FC236}">
                <a16:creationId xmlns:a16="http://schemas.microsoft.com/office/drawing/2014/main" id="{0C33C65D-C4F2-4FEE-B94A-400CF5B20325}"/>
              </a:ext>
            </a:extLst>
          </p:cNvPr>
          <p:cNvSpPr txBox="1"/>
          <p:nvPr/>
        </p:nvSpPr>
        <p:spPr>
          <a:xfrm>
            <a:off x="5239481" y="1481173"/>
            <a:ext cx="283754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Melanoma Patients</a:t>
            </a:r>
          </a:p>
        </p:txBody>
      </p:sp>
      <p:sp>
        <p:nvSpPr>
          <p:cNvPr id="11" name="TextBox 10">
            <a:extLst>
              <a:ext uri="{FF2B5EF4-FFF2-40B4-BE49-F238E27FC236}">
                <a16:creationId xmlns:a16="http://schemas.microsoft.com/office/drawing/2014/main" id="{B7A8BDC8-A4F7-41D8-914D-18BF41799EF5}"/>
              </a:ext>
            </a:extLst>
          </p:cNvPr>
          <p:cNvSpPr txBox="1"/>
          <p:nvPr/>
        </p:nvSpPr>
        <p:spPr>
          <a:xfrm>
            <a:off x="760776" y="1707848"/>
            <a:ext cx="283754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NSCLC Patients</a:t>
            </a:r>
          </a:p>
        </p:txBody>
      </p:sp>
      <p:graphicFrame>
        <p:nvGraphicFramePr>
          <p:cNvPr id="10" name="Table 9">
            <a:extLst>
              <a:ext uri="{FF2B5EF4-FFF2-40B4-BE49-F238E27FC236}">
                <a16:creationId xmlns:a16="http://schemas.microsoft.com/office/drawing/2014/main" id="{A0D90DE2-9283-427D-8A48-2CC0D3EFFEBF}"/>
              </a:ext>
            </a:extLst>
          </p:cNvPr>
          <p:cNvGraphicFramePr>
            <a:graphicFrameLocks noGrp="1"/>
          </p:cNvGraphicFramePr>
          <p:nvPr>
            <p:extLst>
              <p:ext uri="{D42A27DB-BD31-4B8C-83A1-F6EECF244321}">
                <p14:modId xmlns:p14="http://schemas.microsoft.com/office/powerpoint/2010/main" val="2876947995"/>
              </p:ext>
            </p:extLst>
          </p:nvPr>
        </p:nvGraphicFramePr>
        <p:xfrm>
          <a:off x="4323426" y="1892514"/>
          <a:ext cx="4669655" cy="2598420"/>
        </p:xfrm>
        <a:graphic>
          <a:graphicData uri="http://schemas.openxmlformats.org/drawingml/2006/table">
            <a:tbl>
              <a:tblPr firstRow="1" bandRow="1">
                <a:tableStyleId>{68D230F3-CF80-4859-8CE7-A43EE81993B5}</a:tableStyleId>
              </a:tblPr>
              <a:tblGrid>
                <a:gridCol w="2494625">
                  <a:extLst>
                    <a:ext uri="{9D8B030D-6E8A-4147-A177-3AD203B41FA5}">
                      <a16:colId xmlns:a16="http://schemas.microsoft.com/office/drawing/2014/main" val="20000"/>
                    </a:ext>
                  </a:extLst>
                </a:gridCol>
                <a:gridCol w="1553592">
                  <a:extLst>
                    <a:ext uri="{9D8B030D-6E8A-4147-A177-3AD203B41FA5}">
                      <a16:colId xmlns:a16="http://schemas.microsoft.com/office/drawing/2014/main" val="738169200"/>
                    </a:ext>
                  </a:extLst>
                </a:gridCol>
                <a:gridCol w="621438">
                  <a:extLst>
                    <a:ext uri="{9D8B030D-6E8A-4147-A177-3AD203B41FA5}">
                      <a16:colId xmlns:a16="http://schemas.microsoft.com/office/drawing/2014/main" val="353966577"/>
                    </a:ext>
                  </a:extLst>
                </a:gridCol>
              </a:tblGrid>
              <a:tr h="209371">
                <a:tc>
                  <a:txBody>
                    <a:bodyPr/>
                    <a:lstStyle/>
                    <a:p>
                      <a:r>
                        <a:rPr lang="en-US" sz="1400" b="1" dirty="0" err="1">
                          <a:solidFill>
                            <a:schemeClr val="bg1"/>
                          </a:solidFill>
                        </a:rPr>
                        <a:t>irAE</a:t>
                      </a:r>
                      <a:r>
                        <a:rPr lang="en-US" sz="1400" b="1" dirty="0">
                          <a:solidFill>
                            <a:schemeClr val="bg1"/>
                          </a:solidFill>
                        </a:rPr>
                        <a:t> Status and Treatment Arm</a:t>
                      </a:r>
                    </a:p>
                  </a:txBody>
                  <a:tcPr marL="68580" marR="68580" marT="34290" marB="34290" anchor="ctr">
                    <a:lnT w="28575" cap="flat" cmpd="sng" algn="ctr">
                      <a:solidFill>
                        <a:srgbClr val="F59616"/>
                      </a:solidFill>
                      <a:prstDash val="solid"/>
                      <a:round/>
                      <a:headEnd type="none" w="med" len="med"/>
                      <a:tailEnd type="none" w="med" len="med"/>
                    </a:lnT>
                    <a:lnB w="28575" cap="flat" cmpd="sng" algn="ctr">
                      <a:solidFill>
                        <a:srgbClr val="F59616"/>
                      </a:solidFill>
                      <a:prstDash val="solid"/>
                      <a:round/>
                      <a:headEnd type="none" w="med" len="med"/>
                      <a:tailEnd type="none" w="med" len="med"/>
                    </a:lnB>
                    <a:solidFill>
                      <a:srgbClr val="DA567D"/>
                    </a:solidFill>
                  </a:tcPr>
                </a:tc>
                <a:tc>
                  <a:txBody>
                    <a:bodyPr/>
                    <a:lstStyle/>
                    <a:p>
                      <a:pPr algn="ctr"/>
                      <a:r>
                        <a:rPr lang="en-US" sz="1400" dirty="0">
                          <a:solidFill>
                            <a:schemeClr val="bg1"/>
                          </a:solidFill>
                        </a:rPr>
                        <a:t>RFS, HR (95% CI)</a:t>
                      </a:r>
                      <a:endParaRPr lang="en-US" sz="1400" b="1" dirty="0">
                        <a:solidFill>
                          <a:schemeClr val="bg1"/>
                        </a:solidFill>
                      </a:endParaRPr>
                    </a:p>
                  </a:txBody>
                  <a:tcPr marL="68580" marR="68580" marT="34290" marB="34290" anchor="ctr">
                    <a:lnT w="28575" cap="flat" cmpd="sng" algn="ctr">
                      <a:solidFill>
                        <a:srgbClr val="F59616"/>
                      </a:solidFill>
                      <a:prstDash val="solid"/>
                      <a:round/>
                      <a:headEnd type="none" w="med" len="med"/>
                      <a:tailEnd type="none" w="med" len="med"/>
                    </a:lnT>
                    <a:lnB w="28575" cap="flat" cmpd="sng" algn="ctr">
                      <a:solidFill>
                        <a:srgbClr val="F59616"/>
                      </a:solidFill>
                      <a:prstDash val="solid"/>
                      <a:round/>
                      <a:headEnd type="none" w="med" len="med"/>
                      <a:tailEnd type="none" w="med" len="med"/>
                    </a:lnB>
                    <a:solidFill>
                      <a:srgbClr val="DA567D"/>
                    </a:solidFill>
                  </a:tcPr>
                </a:tc>
                <a:tc>
                  <a:txBody>
                    <a:bodyPr/>
                    <a:lstStyle/>
                    <a:p>
                      <a:pPr algn="ctr"/>
                      <a:r>
                        <a:rPr lang="en-US" sz="1400" b="1" i="1" dirty="0">
                          <a:solidFill>
                            <a:schemeClr val="bg1"/>
                          </a:solidFill>
                        </a:rPr>
                        <a:t>P</a:t>
                      </a:r>
                      <a:endParaRPr lang="en-US" sz="1400" b="1" dirty="0">
                        <a:solidFill>
                          <a:schemeClr val="bg1"/>
                        </a:solidFill>
                      </a:endParaRPr>
                    </a:p>
                  </a:txBody>
                  <a:tcPr marL="68580" marR="68580" marT="34290" marB="34290" anchor="ctr">
                    <a:lnT w="28575" cap="flat" cmpd="sng" algn="ctr">
                      <a:solidFill>
                        <a:srgbClr val="F59616"/>
                      </a:solidFill>
                      <a:prstDash val="solid"/>
                      <a:round/>
                      <a:headEnd type="none" w="med" len="med"/>
                      <a:tailEnd type="none" w="med" len="med"/>
                    </a:lnT>
                    <a:lnB w="28575" cap="flat" cmpd="sng" algn="ctr">
                      <a:solidFill>
                        <a:srgbClr val="F59616"/>
                      </a:solidFill>
                      <a:prstDash val="solid"/>
                      <a:round/>
                      <a:headEnd type="none" w="med" len="med"/>
                      <a:tailEnd type="none" w="med" len="med"/>
                    </a:lnB>
                    <a:solidFill>
                      <a:srgbClr val="DA567D"/>
                    </a:solidFill>
                  </a:tcPr>
                </a:tc>
                <a:extLst>
                  <a:ext uri="{0D108BD9-81ED-4DB2-BD59-A6C34878D82A}">
                    <a16:rowId xmlns:a16="http://schemas.microsoft.com/office/drawing/2014/main" val="10000"/>
                  </a:ext>
                </a:extLst>
              </a:tr>
              <a:tr h="0">
                <a:tc gridSpan="3">
                  <a:txBody>
                    <a:bodyPr/>
                    <a:lstStyle/>
                    <a:p>
                      <a:r>
                        <a:rPr lang="en-US" sz="1400" b="1" dirty="0">
                          <a:solidFill>
                            <a:schemeClr val="tx1"/>
                          </a:solidFill>
                        </a:rPr>
                        <a:t>Any </a:t>
                      </a:r>
                      <a:r>
                        <a:rPr lang="en-US" sz="1400" b="1" dirty="0" err="1">
                          <a:solidFill>
                            <a:schemeClr val="tx1"/>
                          </a:solidFill>
                        </a:rPr>
                        <a:t>irAE</a:t>
                      </a:r>
                      <a:endParaRPr lang="en-US" sz="1400" b="1" dirty="0">
                        <a:solidFill>
                          <a:schemeClr val="tx1"/>
                        </a:solidFill>
                      </a:endParaRPr>
                    </a:p>
                  </a:txBody>
                  <a:tcPr marL="68580" marR="68580" marT="34290" marB="34290" anchor="ctr">
                    <a:lnT w="28575" cap="flat" cmpd="sng" algn="ctr">
                      <a:solidFill>
                        <a:srgbClr val="F59616"/>
                      </a:solidFill>
                      <a:prstDash val="solid"/>
                      <a:round/>
                      <a:headEnd type="none" w="med" len="med"/>
                      <a:tailEnd type="none" w="med" len="med"/>
                    </a:lnT>
                  </a:tcPr>
                </a:tc>
                <a:tc hMerge="1">
                  <a:txBody>
                    <a:bodyPr/>
                    <a:lstStyle/>
                    <a:p>
                      <a:endParaRPr lang="en-US"/>
                    </a:p>
                  </a:txBody>
                  <a:tcPr>
                    <a:lnT w="28575" cap="flat" cmpd="sng" algn="ctr">
                      <a:solidFill>
                        <a:srgbClr val="F59616"/>
                      </a:solidFill>
                      <a:prstDash val="solid"/>
                      <a:round/>
                      <a:headEnd type="none" w="med" len="med"/>
                      <a:tailEnd type="none" w="med" len="med"/>
                    </a:lnT>
                  </a:tcPr>
                </a:tc>
                <a:tc hMerge="1">
                  <a:txBody>
                    <a:bodyPr/>
                    <a:lstStyle/>
                    <a:p>
                      <a:endParaRPr lang="en-US" sz="1400" b="1" dirty="0">
                        <a:solidFill>
                          <a:srgbClr val="524F78"/>
                        </a:solidFill>
                      </a:endParaRPr>
                    </a:p>
                  </a:txBody>
                  <a:tcPr marL="68580" marR="68580" marT="34290" marB="34290" anchor="ctr">
                    <a:lnT w="28575" cap="flat" cmpd="sng" algn="ctr">
                      <a:solidFill>
                        <a:srgbClr val="F59616"/>
                      </a:solidFill>
                      <a:prstDash val="solid"/>
                      <a:round/>
                      <a:headEnd type="none" w="med" len="med"/>
                      <a:tailEnd type="none" w="med" len="med"/>
                    </a:lnT>
                  </a:tcPr>
                </a:tc>
                <a:extLst>
                  <a:ext uri="{0D108BD9-81ED-4DB2-BD59-A6C34878D82A}">
                    <a16:rowId xmlns:a16="http://schemas.microsoft.com/office/drawing/2014/main" val="10001"/>
                  </a:ext>
                </a:extLst>
              </a:tr>
              <a:tr h="0">
                <a:tc>
                  <a:txBody>
                    <a:bodyPr/>
                    <a:lstStyle/>
                    <a:p>
                      <a:r>
                        <a:rPr lang="en-US" sz="1400" b="0" dirty="0">
                          <a:solidFill>
                            <a:schemeClr val="tx1"/>
                          </a:solidFill>
                        </a:rPr>
                        <a:t>Placebo</a:t>
                      </a:r>
                    </a:p>
                  </a:txBody>
                  <a:tcPr marL="68580" marR="68580" marT="34290" marB="34290" anchor="ctr"/>
                </a:tc>
                <a:tc>
                  <a:txBody>
                    <a:bodyPr/>
                    <a:lstStyle/>
                    <a:p>
                      <a:pPr algn="ctr"/>
                      <a:r>
                        <a:rPr lang="en-US" sz="1400" b="0">
                          <a:solidFill>
                            <a:schemeClr val="tx1"/>
                          </a:solidFill>
                        </a:rPr>
                        <a:t>1</a:t>
                      </a:r>
                      <a:endParaRPr lang="en-US" sz="1400" b="0" dirty="0">
                        <a:solidFill>
                          <a:schemeClr val="tx1"/>
                        </a:solidFill>
                      </a:endParaRPr>
                    </a:p>
                  </a:txBody>
                  <a:tcPr marL="68580" marR="68580" marT="34290" marB="34290" anchor="ctr"/>
                </a:tc>
                <a:tc>
                  <a:txBody>
                    <a:bodyPr/>
                    <a:lstStyle/>
                    <a:p>
                      <a:pPr algn="ctr"/>
                      <a:endParaRPr lang="en-US" b="0" dirty="0">
                        <a:solidFill>
                          <a:schemeClr val="tx1"/>
                        </a:solidFill>
                      </a:endParaRPr>
                    </a:p>
                  </a:txBody>
                  <a:tcPr marL="68580" marR="68580" marT="34290" marB="34290" anchor="ctr"/>
                </a:tc>
                <a:extLst>
                  <a:ext uri="{0D108BD9-81ED-4DB2-BD59-A6C34878D82A}">
                    <a16:rowId xmlns:a16="http://schemas.microsoft.com/office/drawing/2014/main" val="10002"/>
                  </a:ext>
                </a:extLst>
              </a:tr>
              <a:tr h="0">
                <a:tc>
                  <a:txBody>
                    <a:bodyPr/>
                    <a:lstStyle/>
                    <a:p>
                      <a:r>
                        <a:rPr lang="en-US" sz="1400" b="0" dirty="0" err="1">
                          <a:solidFill>
                            <a:schemeClr val="tx1"/>
                          </a:solidFill>
                        </a:rPr>
                        <a:t>Pembro</a:t>
                      </a:r>
                      <a:r>
                        <a:rPr lang="en-US" sz="1400" b="0" dirty="0">
                          <a:solidFill>
                            <a:schemeClr val="tx1"/>
                          </a:solidFill>
                        </a:rPr>
                        <a:t> without/before </a:t>
                      </a:r>
                      <a:r>
                        <a:rPr lang="en-US" sz="1400" b="0" dirty="0" err="1">
                          <a:solidFill>
                            <a:schemeClr val="tx1"/>
                          </a:solidFill>
                        </a:rPr>
                        <a:t>irAE</a:t>
                      </a:r>
                      <a:endParaRPr lang="en-US" sz="1400" b="0" dirty="0">
                        <a:solidFill>
                          <a:schemeClr val="tx1"/>
                        </a:solidFill>
                      </a:endParaRPr>
                    </a:p>
                  </a:txBody>
                  <a:tcPr marL="68580" marR="68580" marT="34290" marB="34290"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rPr>
                        <a:t>0.62 (0.49-0.78)</a:t>
                      </a:r>
                      <a:endParaRPr lang="en-US" sz="1600" b="0" dirty="0">
                        <a:solidFill>
                          <a:schemeClr val="tx1"/>
                        </a:solidFill>
                      </a:endParaRPr>
                    </a:p>
                  </a:txBody>
                  <a:tcPr marL="68580" marR="68580" marT="34290" marB="34290" anchor="ctr">
                    <a:noFill/>
                  </a:tcPr>
                </a:tc>
                <a:tc>
                  <a:txBody>
                    <a:bodyPr/>
                    <a:lstStyle/>
                    <a:p>
                      <a:pPr algn="ctr"/>
                      <a:r>
                        <a:rPr lang="en-US" sz="1400" b="0">
                          <a:solidFill>
                            <a:schemeClr val="tx1"/>
                          </a:solidFill>
                        </a:rPr>
                        <a:t>0.03</a:t>
                      </a:r>
                      <a:endParaRPr lang="en-US" b="0" dirty="0">
                        <a:solidFill>
                          <a:schemeClr val="tx1"/>
                        </a:solidFill>
                      </a:endParaRPr>
                    </a:p>
                  </a:txBody>
                  <a:tcPr marL="68580" marR="68580" marT="34290" marB="34290" anchor="ctr">
                    <a:noFill/>
                  </a:tcPr>
                </a:tc>
                <a:extLst>
                  <a:ext uri="{0D108BD9-81ED-4DB2-BD59-A6C34878D82A}">
                    <a16:rowId xmlns:a16="http://schemas.microsoft.com/office/drawing/2014/main" val="10003"/>
                  </a:ext>
                </a:extLst>
              </a:tr>
              <a:tr h="0">
                <a:tc>
                  <a:txBody>
                    <a:bodyPr/>
                    <a:lstStyle/>
                    <a:p>
                      <a:r>
                        <a:rPr lang="en-US" sz="1400" b="0" dirty="0" err="1">
                          <a:solidFill>
                            <a:schemeClr val="tx1"/>
                          </a:solidFill>
                        </a:rPr>
                        <a:t>Pembro</a:t>
                      </a:r>
                      <a:r>
                        <a:rPr lang="en-US" sz="1400" b="0" dirty="0">
                          <a:solidFill>
                            <a:schemeClr val="tx1"/>
                          </a:solidFill>
                        </a:rPr>
                        <a:t> after </a:t>
                      </a:r>
                      <a:r>
                        <a:rPr lang="en-US" sz="1400" b="0" dirty="0" err="1">
                          <a:solidFill>
                            <a:schemeClr val="tx1"/>
                          </a:solidFill>
                        </a:rPr>
                        <a:t>irAE</a:t>
                      </a:r>
                      <a:r>
                        <a:rPr lang="en-US" sz="1400" b="0" dirty="0">
                          <a:solidFill>
                            <a:schemeClr val="tx1"/>
                          </a:solidFill>
                        </a:rPr>
                        <a:t> onset</a:t>
                      </a:r>
                    </a:p>
                  </a:txBody>
                  <a:tcPr marL="68580" marR="68580" marT="34290" marB="34290" anchor="ctr"/>
                </a:tc>
                <a:tc>
                  <a:txBody>
                    <a:bodyPr/>
                    <a:lstStyle/>
                    <a:p>
                      <a:pPr algn="ctr"/>
                      <a:r>
                        <a:rPr lang="en-US" sz="1400" b="0" dirty="0">
                          <a:solidFill>
                            <a:schemeClr val="tx1"/>
                          </a:solidFill>
                        </a:rPr>
                        <a:t>0.37 (0.24-0.57)</a:t>
                      </a:r>
                    </a:p>
                  </a:txBody>
                  <a:tcPr marL="68580" marR="68580" marT="34290" marB="34290" anchor="ctr"/>
                </a:tc>
                <a:tc>
                  <a:txBody>
                    <a:bodyPr/>
                    <a:lstStyle/>
                    <a:p>
                      <a:pPr algn="ctr"/>
                      <a:endParaRPr lang="en-US" sz="1400" b="0" dirty="0">
                        <a:solidFill>
                          <a:schemeClr val="tx1"/>
                        </a:solidFill>
                      </a:endParaRPr>
                    </a:p>
                  </a:txBody>
                  <a:tcPr marL="68580" marR="68580" marT="34290" marB="34290" anchor="ctr"/>
                </a:tc>
                <a:extLst>
                  <a:ext uri="{0D108BD9-81ED-4DB2-BD59-A6C34878D82A}">
                    <a16:rowId xmlns:a16="http://schemas.microsoft.com/office/drawing/2014/main" val="10004"/>
                  </a:ext>
                </a:extLst>
              </a:tr>
              <a:tr h="0">
                <a:tc gridSpan="3">
                  <a:txBody>
                    <a:bodyPr/>
                    <a:lstStyle/>
                    <a:p>
                      <a:r>
                        <a:rPr lang="en-US" sz="1400" b="1" dirty="0">
                          <a:solidFill>
                            <a:schemeClr val="tx1"/>
                          </a:solidFill>
                        </a:rPr>
                        <a:t>Any severe </a:t>
                      </a:r>
                      <a:r>
                        <a:rPr lang="en-US" sz="1400" b="1" dirty="0" err="1">
                          <a:solidFill>
                            <a:schemeClr val="tx1"/>
                          </a:solidFill>
                        </a:rPr>
                        <a:t>irAE</a:t>
                      </a:r>
                      <a:endParaRPr lang="en-US" sz="1400" b="1" dirty="0">
                        <a:solidFill>
                          <a:schemeClr val="tx1"/>
                        </a:solidFill>
                      </a:endParaRPr>
                    </a:p>
                  </a:txBody>
                  <a:tcPr marL="68580" marR="68580" marT="34290" marB="34290" anchor="ctr"/>
                </a:tc>
                <a:tc hMerge="1">
                  <a:txBody>
                    <a:bodyPr/>
                    <a:lstStyle/>
                    <a:p>
                      <a:endParaRPr lang="en-US"/>
                    </a:p>
                  </a:txBody>
                  <a:tcPr/>
                </a:tc>
                <a:tc hMerge="1">
                  <a:txBody>
                    <a:bodyPr/>
                    <a:lstStyle/>
                    <a:p>
                      <a:pPr algn="ctr"/>
                      <a:endParaRPr lang="en-US" sz="1400" b="1" dirty="0">
                        <a:solidFill>
                          <a:srgbClr val="524F78"/>
                        </a:solidFill>
                      </a:endParaRPr>
                    </a:p>
                  </a:txBody>
                  <a:tcPr marL="68580" marR="68580" marT="34290" marB="34290" anchor="ctr"/>
                </a:tc>
                <a:extLst>
                  <a:ext uri="{0D108BD9-81ED-4DB2-BD59-A6C34878D82A}">
                    <a16:rowId xmlns:a16="http://schemas.microsoft.com/office/drawing/2014/main" val="329125808"/>
                  </a:ext>
                </a:extLst>
              </a:tr>
              <a:tr h="0">
                <a:tc>
                  <a:txBody>
                    <a:bodyPr/>
                    <a:lstStyle/>
                    <a:p>
                      <a:r>
                        <a:rPr lang="en-US" sz="1400" b="0" dirty="0">
                          <a:solidFill>
                            <a:schemeClr val="tx1"/>
                          </a:solidFill>
                        </a:rPr>
                        <a:t>Placebo</a:t>
                      </a:r>
                    </a:p>
                  </a:txBody>
                  <a:tcPr marL="68580" marR="68580" marT="34290" marB="34290" anchor="ctr"/>
                </a:tc>
                <a:tc>
                  <a:txBody>
                    <a:bodyPr/>
                    <a:lstStyle/>
                    <a:p>
                      <a:pPr algn="ctr"/>
                      <a:r>
                        <a:rPr lang="en-US" sz="1400" b="0">
                          <a:solidFill>
                            <a:schemeClr val="tx1"/>
                          </a:solidFill>
                        </a:rPr>
                        <a:t>1</a:t>
                      </a:r>
                      <a:endParaRPr lang="en-US" sz="1400" b="0" dirty="0">
                        <a:solidFill>
                          <a:schemeClr val="tx1"/>
                        </a:solidFill>
                      </a:endParaRPr>
                    </a:p>
                  </a:txBody>
                  <a:tcPr marL="68580" marR="68580" marT="34290" marB="34290" anchor="ctr"/>
                </a:tc>
                <a:tc>
                  <a:txBody>
                    <a:bodyPr/>
                    <a:lstStyle/>
                    <a:p>
                      <a:pPr algn="ctr"/>
                      <a:endParaRPr lang="en-US" sz="1400" b="0" dirty="0">
                        <a:solidFill>
                          <a:schemeClr val="tx1"/>
                        </a:solidFill>
                      </a:endParaRPr>
                    </a:p>
                  </a:txBody>
                  <a:tcPr marL="68580" marR="68580" marT="34290" marB="34290" anchor="ctr"/>
                </a:tc>
                <a:extLst>
                  <a:ext uri="{0D108BD9-81ED-4DB2-BD59-A6C34878D82A}">
                    <a16:rowId xmlns:a16="http://schemas.microsoft.com/office/drawing/2014/main" val="37173135"/>
                  </a:ext>
                </a:extLst>
              </a:tr>
              <a:tr h="0">
                <a:tc>
                  <a:txBody>
                    <a:bodyPr/>
                    <a:lstStyle/>
                    <a:p>
                      <a:r>
                        <a:rPr lang="en-US" sz="1400" b="0" dirty="0" err="1">
                          <a:solidFill>
                            <a:schemeClr val="tx1"/>
                          </a:solidFill>
                        </a:rPr>
                        <a:t>Pembro</a:t>
                      </a:r>
                      <a:r>
                        <a:rPr lang="en-US" sz="1400" b="0" dirty="0">
                          <a:solidFill>
                            <a:schemeClr val="tx1"/>
                          </a:solidFill>
                        </a:rPr>
                        <a:t> without/before </a:t>
                      </a:r>
                      <a:r>
                        <a:rPr lang="en-US" sz="1400" b="0" dirty="0" err="1">
                          <a:solidFill>
                            <a:schemeClr val="tx1"/>
                          </a:solidFill>
                        </a:rPr>
                        <a:t>irAE</a:t>
                      </a:r>
                      <a:endParaRPr lang="en-US" sz="1400" b="0" dirty="0">
                        <a:solidFill>
                          <a:schemeClr val="tx1"/>
                        </a:solidFill>
                      </a:endParaRPr>
                    </a:p>
                  </a:txBody>
                  <a:tcPr marL="68580" marR="68580" marT="34290" marB="34290" anchor="ctr">
                    <a:noFill/>
                  </a:tcPr>
                </a:tc>
                <a:tc>
                  <a:txBody>
                    <a:bodyPr/>
                    <a:lstStyle/>
                    <a:p>
                      <a:pPr algn="ctr"/>
                      <a:r>
                        <a:rPr lang="en-US" sz="1400" b="0">
                          <a:solidFill>
                            <a:schemeClr val="tx1"/>
                          </a:solidFill>
                        </a:rPr>
                        <a:t>0.55 (0.44-0.68)</a:t>
                      </a:r>
                      <a:endParaRPr lang="en-US" sz="1400" b="0" dirty="0">
                        <a:solidFill>
                          <a:schemeClr val="tx1"/>
                        </a:solidFill>
                      </a:endParaRPr>
                    </a:p>
                  </a:txBody>
                  <a:tcPr marL="68580" marR="68580" marT="34290" marB="34290" anchor="ctr">
                    <a:noFill/>
                  </a:tcPr>
                </a:tc>
                <a:tc>
                  <a:txBody>
                    <a:bodyPr/>
                    <a:lstStyle/>
                    <a:p>
                      <a:pPr algn="ctr"/>
                      <a:r>
                        <a:rPr lang="en-US" sz="1400" b="0">
                          <a:solidFill>
                            <a:schemeClr val="tx1"/>
                          </a:solidFill>
                        </a:rPr>
                        <a:t>0.43</a:t>
                      </a:r>
                      <a:endParaRPr lang="en-US" sz="1400" b="0" dirty="0">
                        <a:solidFill>
                          <a:schemeClr val="tx1"/>
                        </a:solidFill>
                      </a:endParaRPr>
                    </a:p>
                  </a:txBody>
                  <a:tcPr marL="68580" marR="68580" marT="34290" marB="34290" anchor="ctr">
                    <a:noFill/>
                  </a:tcPr>
                </a:tc>
                <a:extLst>
                  <a:ext uri="{0D108BD9-81ED-4DB2-BD59-A6C34878D82A}">
                    <a16:rowId xmlns:a16="http://schemas.microsoft.com/office/drawing/2014/main" val="3250896469"/>
                  </a:ext>
                </a:extLst>
              </a:tr>
              <a:tr h="231824">
                <a:tc>
                  <a:txBody>
                    <a:bodyPr/>
                    <a:lstStyle/>
                    <a:p>
                      <a:r>
                        <a:rPr lang="en-US" sz="1400" b="0" dirty="0" err="1">
                          <a:solidFill>
                            <a:schemeClr val="tx1"/>
                          </a:solidFill>
                        </a:rPr>
                        <a:t>Pembro</a:t>
                      </a:r>
                      <a:r>
                        <a:rPr lang="en-US" sz="1400" b="0" dirty="0">
                          <a:solidFill>
                            <a:schemeClr val="tx1"/>
                          </a:solidFill>
                        </a:rPr>
                        <a:t> after </a:t>
                      </a:r>
                      <a:r>
                        <a:rPr lang="en-US" sz="1400" b="0" dirty="0" err="1">
                          <a:solidFill>
                            <a:schemeClr val="tx1"/>
                          </a:solidFill>
                        </a:rPr>
                        <a:t>irAE</a:t>
                      </a:r>
                      <a:r>
                        <a:rPr lang="en-US" sz="1400" b="0" dirty="0">
                          <a:solidFill>
                            <a:schemeClr val="tx1"/>
                          </a:solidFill>
                        </a:rPr>
                        <a:t> onset</a:t>
                      </a:r>
                    </a:p>
                  </a:txBody>
                  <a:tcPr marL="68580" marR="68580" marT="34290" marB="34290" anchor="ctr"/>
                </a:tc>
                <a:tc>
                  <a:txBody>
                    <a:bodyPr/>
                    <a:lstStyle/>
                    <a:p>
                      <a:pPr algn="ctr"/>
                      <a:r>
                        <a:rPr lang="en-US" sz="1400" b="0" dirty="0">
                          <a:solidFill>
                            <a:schemeClr val="tx1"/>
                          </a:solidFill>
                        </a:rPr>
                        <a:t>0.78 (0.32-0.91)</a:t>
                      </a:r>
                    </a:p>
                  </a:txBody>
                  <a:tcPr marL="68580" marR="68580" marT="34290" marB="34290" anchor="ctr"/>
                </a:tc>
                <a:tc>
                  <a:txBody>
                    <a:bodyPr/>
                    <a:lstStyle/>
                    <a:p>
                      <a:pPr algn="ctr"/>
                      <a:endParaRPr lang="en-US" sz="1400" b="0" dirty="0">
                        <a:solidFill>
                          <a:schemeClr val="tx1"/>
                        </a:solidFill>
                      </a:endParaRPr>
                    </a:p>
                  </a:txBody>
                  <a:tcPr marL="68580" marR="68580" marT="34290" marB="34290" anchor="ctr"/>
                </a:tc>
                <a:extLst>
                  <a:ext uri="{0D108BD9-81ED-4DB2-BD59-A6C34878D82A}">
                    <a16:rowId xmlns:a16="http://schemas.microsoft.com/office/drawing/2014/main" val="1537275407"/>
                  </a:ext>
                </a:extLst>
              </a:tr>
            </a:tbl>
          </a:graphicData>
        </a:graphic>
      </p:graphicFrame>
      <p:graphicFrame>
        <p:nvGraphicFramePr>
          <p:cNvPr id="12" name="Table 11">
            <a:extLst>
              <a:ext uri="{FF2B5EF4-FFF2-40B4-BE49-F238E27FC236}">
                <a16:creationId xmlns:a16="http://schemas.microsoft.com/office/drawing/2014/main" id="{B218D8CE-CDAF-42D7-9722-46BD717A9E5F}"/>
              </a:ext>
            </a:extLst>
          </p:cNvPr>
          <p:cNvGraphicFramePr>
            <a:graphicFrameLocks noGrp="1"/>
          </p:cNvGraphicFramePr>
          <p:nvPr>
            <p:extLst>
              <p:ext uri="{D42A27DB-BD31-4B8C-83A1-F6EECF244321}">
                <p14:modId xmlns:p14="http://schemas.microsoft.com/office/powerpoint/2010/main" val="543761528"/>
              </p:ext>
            </p:extLst>
          </p:nvPr>
        </p:nvGraphicFramePr>
        <p:xfrm>
          <a:off x="254000" y="2147935"/>
          <a:ext cx="3851096" cy="2087577"/>
        </p:xfrm>
        <a:graphic>
          <a:graphicData uri="http://schemas.openxmlformats.org/drawingml/2006/table">
            <a:tbl>
              <a:tblPr firstRow="1" bandRow="1">
                <a:tableStyleId>{68D230F3-CF80-4859-8CE7-A43EE81993B5}</a:tableStyleId>
              </a:tblPr>
              <a:tblGrid>
                <a:gridCol w="1831437">
                  <a:extLst>
                    <a:ext uri="{9D8B030D-6E8A-4147-A177-3AD203B41FA5}">
                      <a16:colId xmlns:a16="http://schemas.microsoft.com/office/drawing/2014/main" val="20000"/>
                    </a:ext>
                  </a:extLst>
                </a:gridCol>
                <a:gridCol w="1451013">
                  <a:extLst>
                    <a:ext uri="{9D8B030D-6E8A-4147-A177-3AD203B41FA5}">
                      <a16:colId xmlns:a16="http://schemas.microsoft.com/office/drawing/2014/main" val="20001"/>
                    </a:ext>
                  </a:extLst>
                </a:gridCol>
                <a:gridCol w="568646">
                  <a:extLst>
                    <a:ext uri="{9D8B030D-6E8A-4147-A177-3AD203B41FA5}">
                      <a16:colId xmlns:a16="http://schemas.microsoft.com/office/drawing/2014/main" val="3131553655"/>
                    </a:ext>
                  </a:extLst>
                </a:gridCol>
              </a:tblGrid>
              <a:tr h="195400">
                <a:tc>
                  <a:txBody>
                    <a:bodyPr/>
                    <a:lstStyle/>
                    <a:p>
                      <a:endParaRPr lang="en-US" sz="1400" b="1" dirty="0">
                        <a:solidFill>
                          <a:schemeClr val="bg1"/>
                        </a:solidFill>
                      </a:endParaRPr>
                    </a:p>
                  </a:txBody>
                  <a:tcPr marL="68580" marR="68580" marT="34290" marB="34290" anchor="ctr">
                    <a:lnT w="28575" cap="flat" cmpd="sng" algn="ctr">
                      <a:solidFill>
                        <a:srgbClr val="F59616"/>
                      </a:solidFill>
                      <a:prstDash val="solid"/>
                      <a:round/>
                      <a:headEnd type="none" w="med" len="med"/>
                      <a:tailEnd type="none" w="med" len="med"/>
                    </a:lnT>
                    <a:lnB w="28575" cap="flat" cmpd="sng" algn="ctr">
                      <a:solidFill>
                        <a:srgbClr val="F59616"/>
                      </a:solidFill>
                      <a:prstDash val="solid"/>
                      <a:round/>
                      <a:headEnd type="none" w="med" len="med"/>
                      <a:tailEnd type="none" w="med" len="med"/>
                    </a:lnB>
                    <a:solidFill>
                      <a:srgbClr val="DA567D"/>
                    </a:solidFill>
                  </a:tcPr>
                </a:tc>
                <a:tc>
                  <a:txBody>
                    <a:bodyPr/>
                    <a:lstStyle/>
                    <a:p>
                      <a:pPr algn="ctr"/>
                      <a:r>
                        <a:rPr lang="en-US" sz="1400" dirty="0">
                          <a:solidFill>
                            <a:schemeClr val="bg1"/>
                          </a:solidFill>
                        </a:rPr>
                        <a:t>HR (95% CI)</a:t>
                      </a:r>
                      <a:endParaRPr lang="en-US" sz="1400" b="1" dirty="0">
                        <a:solidFill>
                          <a:schemeClr val="bg1"/>
                        </a:solidFill>
                      </a:endParaRPr>
                    </a:p>
                  </a:txBody>
                  <a:tcPr marL="68580" marR="68580" marT="34290" marB="34290" anchor="ctr">
                    <a:lnT w="28575" cap="flat" cmpd="sng" algn="ctr">
                      <a:solidFill>
                        <a:srgbClr val="F59616"/>
                      </a:solidFill>
                      <a:prstDash val="solid"/>
                      <a:round/>
                      <a:headEnd type="none" w="med" len="med"/>
                      <a:tailEnd type="none" w="med" len="med"/>
                    </a:lnT>
                    <a:lnB w="28575" cap="flat" cmpd="sng" algn="ctr">
                      <a:solidFill>
                        <a:srgbClr val="F59616"/>
                      </a:solidFill>
                      <a:prstDash val="solid"/>
                      <a:round/>
                      <a:headEnd type="none" w="med" len="med"/>
                      <a:tailEnd type="none" w="med" len="med"/>
                    </a:lnB>
                    <a:solidFill>
                      <a:srgbClr val="DA567D"/>
                    </a:solidFill>
                  </a:tcPr>
                </a:tc>
                <a:tc>
                  <a:txBody>
                    <a:bodyPr/>
                    <a:lstStyle/>
                    <a:p>
                      <a:pPr algn="ctr"/>
                      <a:r>
                        <a:rPr lang="en-US" sz="1400" b="1" i="1" dirty="0">
                          <a:solidFill>
                            <a:schemeClr val="bg1"/>
                          </a:solidFill>
                        </a:rPr>
                        <a:t>P</a:t>
                      </a:r>
                      <a:endParaRPr lang="en-US" sz="1400" b="1" dirty="0">
                        <a:solidFill>
                          <a:schemeClr val="bg1"/>
                        </a:solidFill>
                      </a:endParaRPr>
                    </a:p>
                  </a:txBody>
                  <a:tcPr marL="68580" marR="68580" marT="34290" marB="34290" anchor="ctr">
                    <a:lnT w="28575" cap="flat" cmpd="sng" algn="ctr">
                      <a:solidFill>
                        <a:srgbClr val="F59616"/>
                      </a:solidFill>
                      <a:prstDash val="solid"/>
                      <a:round/>
                      <a:headEnd type="none" w="med" len="med"/>
                      <a:tailEnd type="none" w="med" len="med"/>
                    </a:lnT>
                    <a:lnB w="28575" cap="flat" cmpd="sng" algn="ctr">
                      <a:solidFill>
                        <a:srgbClr val="F59616"/>
                      </a:solidFill>
                      <a:prstDash val="solid"/>
                      <a:round/>
                      <a:headEnd type="none" w="med" len="med"/>
                      <a:tailEnd type="none" w="med" len="med"/>
                    </a:lnB>
                    <a:solidFill>
                      <a:srgbClr val="DA567D"/>
                    </a:solidFill>
                  </a:tcPr>
                </a:tc>
                <a:extLst>
                  <a:ext uri="{0D108BD9-81ED-4DB2-BD59-A6C34878D82A}">
                    <a16:rowId xmlns:a16="http://schemas.microsoft.com/office/drawing/2014/main" val="10000"/>
                  </a:ext>
                </a:extLst>
              </a:tr>
              <a:tr h="457929">
                <a:tc gridSpan="3">
                  <a:txBody>
                    <a:bodyPr/>
                    <a:lstStyle/>
                    <a:p>
                      <a:r>
                        <a:rPr lang="en-US" sz="1400" b="1" dirty="0"/>
                        <a:t>PFS (unadjusted model)</a:t>
                      </a:r>
                      <a:endParaRPr lang="en-US" sz="1400" b="1" dirty="0">
                        <a:solidFill>
                          <a:srgbClr val="524F78"/>
                        </a:solidFill>
                      </a:endParaRPr>
                    </a:p>
                  </a:txBody>
                  <a:tcPr marL="68580" marR="68580" marT="34290" marB="34290" anchor="ctr">
                    <a:lnT w="28575" cap="flat" cmpd="sng" algn="ctr">
                      <a:solidFill>
                        <a:srgbClr val="F59616"/>
                      </a:solidFill>
                      <a:prstDash val="solid"/>
                      <a:round/>
                      <a:headEnd type="none" w="med" len="med"/>
                      <a:tailEnd type="none" w="med" len="med"/>
                    </a:lnT>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600" b="1" dirty="0">
                        <a:solidFill>
                          <a:srgbClr val="524F78"/>
                        </a:solidFill>
                      </a:endParaRPr>
                    </a:p>
                  </a:txBody>
                  <a:tcPr marL="68580" marR="68580" marT="34290" marB="34290" anchor="ctr">
                    <a:lnT w="28575" cap="flat" cmpd="sng" algn="ctr">
                      <a:solidFill>
                        <a:srgbClr val="F59616"/>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10001"/>
                  </a:ext>
                </a:extLst>
              </a:tr>
              <a:tr h="457929">
                <a:tc>
                  <a:txBody>
                    <a:bodyPr/>
                    <a:lstStyle/>
                    <a:p>
                      <a:r>
                        <a:rPr lang="en-US" sz="1400" b="0" dirty="0">
                          <a:solidFill>
                            <a:schemeClr val="tx1"/>
                          </a:solidFill>
                        </a:rPr>
                        <a:t>  # of </a:t>
                      </a:r>
                      <a:r>
                        <a:rPr lang="en-US" sz="1400" b="0" dirty="0" err="1">
                          <a:solidFill>
                            <a:schemeClr val="tx1"/>
                          </a:solidFill>
                        </a:rPr>
                        <a:t>irAEs</a:t>
                      </a:r>
                      <a:r>
                        <a:rPr lang="en-US" sz="1400" b="0" dirty="0">
                          <a:solidFill>
                            <a:schemeClr val="tx1"/>
                          </a:solidFill>
                        </a:rPr>
                        <a:t> (+1)</a:t>
                      </a:r>
                    </a:p>
                  </a:txBody>
                  <a:tcPr marL="68580" marR="68580" marT="34290" marB="34290" anchor="ctr"/>
                </a:tc>
                <a:tc>
                  <a:txBody>
                    <a:bodyPr/>
                    <a:lstStyle/>
                    <a:p>
                      <a:pPr algn="ctr"/>
                      <a:r>
                        <a:rPr lang="en-US" sz="1400" dirty="0"/>
                        <a:t>0.81 (0.65-1.01)</a:t>
                      </a:r>
                      <a:endParaRPr lang="en-US" sz="1400" b="1" dirty="0">
                        <a:solidFill>
                          <a:srgbClr val="524F78"/>
                        </a:solidFill>
                      </a:endParaRPr>
                    </a:p>
                  </a:txBody>
                  <a:tcPr marL="68580" marR="68580" marT="34290" marB="34290" anchor="ctr"/>
                </a:tc>
                <a:tc>
                  <a:txBody>
                    <a:bodyPr/>
                    <a:lstStyle/>
                    <a:p>
                      <a:pPr algn="ctr"/>
                      <a:r>
                        <a:rPr lang="en-US" sz="1400" dirty="0"/>
                        <a:t>0.067</a:t>
                      </a:r>
                      <a:endParaRPr lang="en-US" sz="1400" b="1" dirty="0">
                        <a:solidFill>
                          <a:srgbClr val="524F78"/>
                        </a:solidFill>
                      </a:endParaRPr>
                    </a:p>
                  </a:txBody>
                  <a:tcPr marL="68580" marR="68580" marT="34290" marB="34290" anchor="ctr"/>
                </a:tc>
                <a:extLst>
                  <a:ext uri="{0D108BD9-81ED-4DB2-BD59-A6C34878D82A}">
                    <a16:rowId xmlns:a16="http://schemas.microsoft.com/office/drawing/2014/main" val="10002"/>
                  </a:ext>
                </a:extLst>
              </a:tr>
              <a:tr h="431850">
                <a:tc gridSpan="3">
                  <a:txBody>
                    <a:bodyPr/>
                    <a:lstStyle/>
                    <a:p>
                      <a:r>
                        <a:rPr lang="en-US" sz="1400" b="1" dirty="0">
                          <a:solidFill>
                            <a:schemeClr val="tx1"/>
                          </a:solidFill>
                        </a:rPr>
                        <a:t>PFS (adjusted model)</a:t>
                      </a:r>
                    </a:p>
                  </a:txBody>
                  <a:tcPr marL="68580" marR="68580" marT="34290" marB="34290"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600" b="1" dirty="0">
                        <a:solidFill>
                          <a:srgbClr val="524F78"/>
                        </a:solidFill>
                      </a:endParaRPr>
                    </a:p>
                  </a:txBody>
                  <a:tcPr marL="68580" marR="68580" marT="34290" marB="34290" anchor="ctr"/>
                </a:tc>
                <a:tc hMerge="1">
                  <a:txBody>
                    <a:bodyPr/>
                    <a:lstStyle/>
                    <a:p>
                      <a:endParaRPr lang="en-US"/>
                    </a:p>
                  </a:txBody>
                  <a:tcPr/>
                </a:tc>
                <a:extLst>
                  <a:ext uri="{0D108BD9-81ED-4DB2-BD59-A6C34878D82A}">
                    <a16:rowId xmlns:a16="http://schemas.microsoft.com/office/drawing/2014/main" val="10003"/>
                  </a:ext>
                </a:extLst>
              </a:tr>
              <a:tr h="457929">
                <a:tc>
                  <a:txBody>
                    <a:bodyPr/>
                    <a:lstStyle/>
                    <a:p>
                      <a:r>
                        <a:rPr lang="en-US" sz="1400" b="0" dirty="0">
                          <a:solidFill>
                            <a:schemeClr val="tx1"/>
                          </a:solidFill>
                        </a:rPr>
                        <a:t>  # of </a:t>
                      </a:r>
                      <a:r>
                        <a:rPr lang="en-US" sz="1400" b="0" dirty="0" err="1">
                          <a:solidFill>
                            <a:schemeClr val="tx1"/>
                          </a:solidFill>
                        </a:rPr>
                        <a:t>irAEs</a:t>
                      </a:r>
                      <a:r>
                        <a:rPr lang="en-US" sz="1400" b="0" dirty="0">
                          <a:solidFill>
                            <a:schemeClr val="tx1"/>
                          </a:solidFill>
                        </a:rPr>
                        <a:t> (+1)</a:t>
                      </a:r>
                    </a:p>
                  </a:txBody>
                  <a:tcPr marL="68580" marR="68580" marT="34290" marB="34290" anchor="ctr"/>
                </a:tc>
                <a:tc>
                  <a:txBody>
                    <a:bodyPr/>
                    <a:lstStyle/>
                    <a:p>
                      <a:pPr algn="ctr"/>
                      <a:r>
                        <a:rPr lang="en-US" sz="1400" dirty="0"/>
                        <a:t>0.75 (0.56-0.99)</a:t>
                      </a:r>
                      <a:endParaRPr lang="en-US" sz="1400" b="1" dirty="0">
                        <a:solidFill>
                          <a:srgbClr val="524F78"/>
                        </a:solidFill>
                      </a:endParaRPr>
                    </a:p>
                  </a:txBody>
                  <a:tcPr marL="68580" marR="68580" marT="34290" marB="34290" anchor="ctr"/>
                </a:tc>
                <a:tc>
                  <a:txBody>
                    <a:bodyPr/>
                    <a:lstStyle/>
                    <a:p>
                      <a:pPr algn="ctr"/>
                      <a:r>
                        <a:rPr lang="en-US" sz="1400" dirty="0"/>
                        <a:t>0.043</a:t>
                      </a:r>
                      <a:endParaRPr lang="en-US" sz="1400" b="1" dirty="0">
                        <a:solidFill>
                          <a:srgbClr val="524F78"/>
                        </a:solidFill>
                      </a:endParaRPr>
                    </a:p>
                  </a:txBody>
                  <a:tcPr marL="68580" marR="68580" marT="34290" marB="3429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08678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B763E4-BA12-429D-B86A-B0F5F7BFBAAA}"/>
              </a:ext>
            </a:extLst>
          </p:cNvPr>
          <p:cNvSpPr>
            <a:spLocks noGrp="1"/>
          </p:cNvSpPr>
          <p:nvPr>
            <p:ph idx="1"/>
          </p:nvPr>
        </p:nvSpPr>
        <p:spPr>
          <a:xfrm>
            <a:off x="309965" y="1424874"/>
            <a:ext cx="8524069" cy="3596575"/>
          </a:xfrm>
        </p:spPr>
        <p:txBody>
          <a:bodyPr>
            <a:normAutofit/>
          </a:bodyPr>
          <a:lstStyle/>
          <a:p>
            <a:pPr marL="0" indent="0" algn="ctr">
              <a:buNone/>
            </a:pPr>
            <a:endParaRPr lang="en-US" b="1" dirty="0">
              <a:solidFill>
                <a:srgbClr val="DA567D"/>
              </a:solidFill>
            </a:endParaRP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p:txBody>
      </p:sp>
      <p:sp>
        <p:nvSpPr>
          <p:cNvPr id="3" name="Title 2">
            <a:extLst>
              <a:ext uri="{FF2B5EF4-FFF2-40B4-BE49-F238E27FC236}">
                <a16:creationId xmlns:a16="http://schemas.microsoft.com/office/drawing/2014/main" id="{87DBC0A5-6391-4C9D-B383-81A6D2CB6BB7}"/>
              </a:ext>
            </a:extLst>
          </p:cNvPr>
          <p:cNvSpPr>
            <a:spLocks noGrp="1"/>
          </p:cNvSpPr>
          <p:nvPr>
            <p:ph type="ctrTitle"/>
          </p:nvPr>
        </p:nvSpPr>
        <p:spPr/>
        <p:txBody>
          <a:bodyPr/>
          <a:lstStyle/>
          <a:p>
            <a:r>
              <a:rPr lang="en-US" b="1" dirty="0"/>
              <a:t>Learning Objectives</a:t>
            </a:r>
          </a:p>
        </p:txBody>
      </p:sp>
      <p:sp>
        <p:nvSpPr>
          <p:cNvPr id="6" name="Content Placeholder 1">
            <a:extLst>
              <a:ext uri="{FF2B5EF4-FFF2-40B4-BE49-F238E27FC236}">
                <a16:creationId xmlns:a16="http://schemas.microsoft.com/office/drawing/2014/main" id="{605AB0DF-8916-4D9A-A932-E17AFA72366A}"/>
              </a:ext>
            </a:extLst>
          </p:cNvPr>
          <p:cNvSpPr txBox="1">
            <a:spLocks/>
          </p:cNvSpPr>
          <p:nvPr/>
        </p:nvSpPr>
        <p:spPr>
          <a:xfrm>
            <a:off x="435427" y="1386127"/>
            <a:ext cx="8273143" cy="349413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DA567D"/>
              </a:buClr>
              <a:buFont typeface="Arial"/>
              <a:buChar char="•"/>
              <a:defRPr sz="3200" kern="1200">
                <a:solidFill>
                  <a:schemeClr val="tx1"/>
                </a:solidFill>
                <a:latin typeface="Calibri" charset="0"/>
                <a:ea typeface="Calibri" charset="0"/>
                <a:cs typeface="Calibri" charset="0"/>
              </a:defRPr>
            </a:lvl1pPr>
            <a:lvl2pPr marL="742950" indent="-285750" algn="l" defTabSz="457200" rtl="0" eaLnBrk="1" latinLnBrk="0" hangingPunct="1">
              <a:spcBef>
                <a:spcPct val="20000"/>
              </a:spcBef>
              <a:buClr>
                <a:srgbClr val="DA567D"/>
              </a:buClr>
              <a:buFont typeface="Arial"/>
              <a:buChar char="–"/>
              <a:defRPr sz="2800" kern="1200">
                <a:solidFill>
                  <a:schemeClr val="tx1"/>
                </a:solidFill>
                <a:latin typeface="Calibri" charset="0"/>
                <a:ea typeface="Calibri" charset="0"/>
                <a:cs typeface="Calibri" charset="0"/>
              </a:defRPr>
            </a:lvl2pPr>
            <a:lvl3pPr marL="1143000" indent="-228600" algn="l" defTabSz="457200" rtl="0" eaLnBrk="1" latinLnBrk="0" hangingPunct="1">
              <a:spcBef>
                <a:spcPct val="20000"/>
              </a:spcBef>
              <a:buClr>
                <a:srgbClr val="DA567D"/>
              </a:buClr>
              <a:buFont typeface="Arial"/>
              <a:buChar char="•"/>
              <a:defRPr sz="2400" kern="1200">
                <a:solidFill>
                  <a:schemeClr val="tx1"/>
                </a:solidFill>
                <a:latin typeface="Calibri" charset="0"/>
                <a:ea typeface="Calibri" charset="0"/>
                <a:cs typeface="Calibri" charset="0"/>
              </a:defRPr>
            </a:lvl3pPr>
            <a:lvl4pPr marL="1600200" indent="-228600" algn="l" defTabSz="457200" rtl="0" eaLnBrk="1" latinLnBrk="0" hangingPunct="1">
              <a:spcBef>
                <a:spcPct val="20000"/>
              </a:spcBef>
              <a:buClr>
                <a:srgbClr val="DA567D"/>
              </a:buClr>
              <a:buFont typeface="Arial"/>
              <a:buChar char="–"/>
              <a:defRPr sz="2000" kern="1200">
                <a:solidFill>
                  <a:schemeClr val="tx1"/>
                </a:solidFill>
                <a:latin typeface="Calibri" charset="0"/>
                <a:ea typeface="Calibri" charset="0"/>
                <a:cs typeface="Calibri" charset="0"/>
              </a:defRPr>
            </a:lvl4pPr>
            <a:lvl5pPr marL="2057400" indent="-228600" algn="l" defTabSz="457200" rtl="0" eaLnBrk="1" latinLnBrk="0" hangingPunct="1">
              <a:spcBef>
                <a:spcPct val="20000"/>
              </a:spcBef>
              <a:buClr>
                <a:srgbClr val="DA567D"/>
              </a:buClr>
              <a:buFont typeface="Arial"/>
              <a:buChar char="»"/>
              <a:defRPr sz="2000" kern="1200">
                <a:solidFill>
                  <a:schemeClr val="tx1"/>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ct val="90000"/>
              </a:lnSpc>
              <a:spcBef>
                <a:spcPts val="0"/>
              </a:spcBef>
              <a:spcAft>
                <a:spcPts val="600"/>
              </a:spcAft>
              <a:buFont typeface="+mj-lt"/>
              <a:buAutoNum type="arabicPeriod"/>
            </a:pPr>
            <a:r>
              <a:rPr lang="en-US" sz="2000" dirty="0">
                <a:latin typeface="Calibri" panose="020F0502020204030204" pitchFamily="34" charset="0"/>
              </a:rPr>
              <a:t>Assess the clinical efficacy, unique response patterns, and safety profiles associated with checkpoint inhibitors in various types of cancers. </a:t>
            </a:r>
          </a:p>
          <a:p>
            <a:pPr marL="457200" indent="-457200">
              <a:lnSpc>
                <a:spcPct val="90000"/>
              </a:lnSpc>
              <a:spcBef>
                <a:spcPts val="0"/>
              </a:spcBef>
              <a:spcAft>
                <a:spcPts val="600"/>
              </a:spcAft>
              <a:buFont typeface="+mj-lt"/>
              <a:buAutoNum type="arabicPeriod"/>
            </a:pPr>
            <a:r>
              <a:rPr lang="en-US" sz="2000" dirty="0">
                <a:latin typeface="Calibri" panose="020F0502020204030204" pitchFamily="34" charset="0"/>
              </a:rPr>
              <a:t>Evaluate the signs and symptoms of immune-related adverse events (</a:t>
            </a:r>
            <a:r>
              <a:rPr lang="en-US" sz="2000" dirty="0" err="1">
                <a:latin typeface="Calibri" panose="020F0502020204030204" pitchFamily="34" charset="0"/>
              </a:rPr>
              <a:t>irAEs</a:t>
            </a:r>
            <a:r>
              <a:rPr lang="en-US" sz="2000" dirty="0">
                <a:latin typeface="Calibri" panose="020F0502020204030204" pitchFamily="34" charset="0"/>
              </a:rPr>
              <a:t>) associated with checkpoint inhibitors and understand how to differentiate them from other etiologies. </a:t>
            </a:r>
          </a:p>
          <a:p>
            <a:pPr marL="457200" indent="-457200">
              <a:lnSpc>
                <a:spcPct val="90000"/>
              </a:lnSpc>
              <a:spcBef>
                <a:spcPts val="0"/>
              </a:spcBef>
              <a:spcAft>
                <a:spcPts val="600"/>
              </a:spcAft>
              <a:buFont typeface="+mj-lt"/>
              <a:buAutoNum type="arabicPeriod"/>
            </a:pPr>
            <a:r>
              <a:rPr lang="en-US" sz="2000" dirty="0">
                <a:latin typeface="Calibri" panose="020F0502020204030204" pitchFamily="34" charset="0"/>
              </a:rPr>
              <a:t>Review recent ASCO/NCCN guidelines for the management of </a:t>
            </a:r>
            <a:r>
              <a:rPr lang="en-US" sz="2000" dirty="0" err="1">
                <a:latin typeface="Calibri" panose="020F0502020204030204" pitchFamily="34" charset="0"/>
              </a:rPr>
              <a:t>irAEs</a:t>
            </a:r>
            <a:r>
              <a:rPr lang="en-US" sz="2000" dirty="0">
                <a:latin typeface="Calibri" panose="020F0502020204030204" pitchFamily="34" charset="0"/>
              </a:rPr>
              <a:t> and apply these recommendations to optimize patient care. </a:t>
            </a:r>
          </a:p>
          <a:p>
            <a:pPr marL="457200" indent="-457200">
              <a:lnSpc>
                <a:spcPct val="90000"/>
              </a:lnSpc>
              <a:spcBef>
                <a:spcPts val="0"/>
              </a:spcBef>
              <a:spcAft>
                <a:spcPts val="600"/>
              </a:spcAft>
              <a:buFont typeface="+mj-lt"/>
              <a:buAutoNum type="arabicPeriod"/>
            </a:pPr>
            <a:r>
              <a:rPr lang="en-US" sz="2000" dirty="0">
                <a:latin typeface="Calibri" panose="020F0502020204030204" pitchFamily="34" charset="0"/>
              </a:rPr>
              <a:t>Using a case-based approach, discuss strategies oncology nurses can employ to overcome real-world challenges to the early recognition and appropriate management of </a:t>
            </a:r>
            <a:r>
              <a:rPr lang="en-US" sz="2000" dirty="0" err="1">
                <a:latin typeface="Calibri" panose="020F0502020204030204" pitchFamily="34" charset="0"/>
              </a:rPr>
              <a:t>irAEs</a:t>
            </a:r>
            <a:r>
              <a:rPr lang="en-US" sz="2000" dirty="0">
                <a:latin typeface="Calibri" panose="020F0502020204030204" pitchFamily="34" charset="0"/>
              </a:rPr>
              <a:t>. </a:t>
            </a:r>
          </a:p>
        </p:txBody>
      </p:sp>
    </p:spTree>
    <p:extLst>
      <p:ext uri="{BB962C8B-B14F-4D97-AF65-F5344CB8AC3E}">
        <p14:creationId xmlns:p14="http://schemas.microsoft.com/office/powerpoint/2010/main" val="37719371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DDE0B-9C86-4C7D-9DD9-C37FB3194840}"/>
              </a:ext>
            </a:extLst>
          </p:cNvPr>
          <p:cNvSpPr>
            <a:spLocks noGrp="1"/>
          </p:cNvSpPr>
          <p:nvPr>
            <p:ph type="title"/>
          </p:nvPr>
        </p:nvSpPr>
        <p:spPr>
          <a:xfrm>
            <a:off x="12700" y="12700"/>
            <a:ext cx="9118600" cy="952500"/>
          </a:xfrm>
        </p:spPr>
        <p:txBody>
          <a:bodyPr anchor="ctr">
            <a:normAutofit/>
          </a:bodyPr>
          <a:lstStyle/>
          <a:p>
            <a:pPr algn="ctr"/>
            <a:r>
              <a:rPr lang="en-US" sz="3600" b="1" dirty="0">
                <a:latin typeface="Calibri" panose="020F0502020204030204" pitchFamily="34" charset="0"/>
              </a:rPr>
              <a:t>DIRE</a:t>
            </a:r>
          </a:p>
        </p:txBody>
      </p:sp>
      <p:sp>
        <p:nvSpPr>
          <p:cNvPr id="3" name="Content Placeholder 2">
            <a:extLst>
              <a:ext uri="{FF2B5EF4-FFF2-40B4-BE49-F238E27FC236}">
                <a16:creationId xmlns:a16="http://schemas.microsoft.com/office/drawing/2014/main" id="{9F46E578-0F71-4F35-9A4A-CCBC2AFD15F5}"/>
              </a:ext>
            </a:extLst>
          </p:cNvPr>
          <p:cNvSpPr>
            <a:spLocks noGrp="1"/>
          </p:cNvSpPr>
          <p:nvPr>
            <p:ph idx="1"/>
          </p:nvPr>
        </p:nvSpPr>
        <p:spPr>
          <a:xfrm>
            <a:off x="254000" y="1143000"/>
            <a:ext cx="8661400" cy="3683000"/>
          </a:xfrm>
        </p:spPr>
        <p:txBody>
          <a:bodyPr>
            <a:noAutofit/>
          </a:bodyPr>
          <a:lstStyle/>
          <a:p>
            <a:pPr marL="274320" indent="-274320">
              <a:lnSpc>
                <a:spcPct val="90000"/>
              </a:lnSpc>
              <a:spcBef>
                <a:spcPts val="0"/>
              </a:spcBef>
              <a:spcAft>
                <a:spcPts val="600"/>
              </a:spcAft>
              <a:buClr>
                <a:srgbClr val="F4700E"/>
              </a:buClr>
            </a:pPr>
            <a:r>
              <a:rPr lang="en-US" sz="2400" dirty="0"/>
              <a:t>Defined as new irAEs manifesting ≥90 days after discontinuation of immunotherapy </a:t>
            </a:r>
          </a:p>
          <a:p>
            <a:pPr marL="274320" indent="-274320">
              <a:lnSpc>
                <a:spcPct val="90000"/>
              </a:lnSpc>
              <a:spcBef>
                <a:spcPts val="0"/>
              </a:spcBef>
              <a:spcAft>
                <a:spcPts val="600"/>
              </a:spcAft>
              <a:buClr>
                <a:srgbClr val="F4700E"/>
              </a:buClr>
            </a:pPr>
            <a:r>
              <a:rPr lang="en-US" sz="2400" dirty="0"/>
              <a:t>Systematic review from 2008 to 2018 to determine the median data safety reporting window from existing IO clinical trials</a:t>
            </a:r>
          </a:p>
          <a:p>
            <a:pPr marL="274320" indent="-274320">
              <a:lnSpc>
                <a:spcPct val="90000"/>
              </a:lnSpc>
              <a:spcBef>
                <a:spcPts val="0"/>
              </a:spcBef>
              <a:spcAft>
                <a:spcPts val="600"/>
              </a:spcAft>
              <a:buClr>
                <a:srgbClr val="F4700E"/>
              </a:buClr>
            </a:pPr>
            <a:r>
              <a:rPr lang="en-US" sz="2400" dirty="0"/>
              <a:t>23 cases identified</a:t>
            </a:r>
          </a:p>
          <a:p>
            <a:pPr marL="274320" indent="-274320">
              <a:lnSpc>
                <a:spcPct val="90000"/>
              </a:lnSpc>
              <a:spcBef>
                <a:spcPts val="0"/>
              </a:spcBef>
              <a:spcAft>
                <a:spcPts val="600"/>
              </a:spcAft>
              <a:buClr>
                <a:srgbClr val="F4700E"/>
              </a:buClr>
            </a:pPr>
            <a:r>
              <a:rPr lang="en-US" sz="2400" dirty="0"/>
              <a:t>Median off-treatment interval to DIRE was 6 months (range: 3–28)</a:t>
            </a:r>
          </a:p>
          <a:p>
            <a:pPr marL="274320" indent="-274320">
              <a:lnSpc>
                <a:spcPct val="90000"/>
              </a:lnSpc>
              <a:spcBef>
                <a:spcPts val="0"/>
              </a:spcBef>
              <a:spcAft>
                <a:spcPts val="600"/>
              </a:spcAft>
              <a:buClr>
                <a:srgbClr val="F4700E"/>
              </a:buClr>
            </a:pPr>
            <a:r>
              <a:rPr lang="en-US" sz="2400" dirty="0"/>
              <a:t>Median cumulative immunotherapy exposure was 4 doses (range: 3–42)</a:t>
            </a:r>
          </a:p>
          <a:p>
            <a:pPr marL="274320" indent="-274320">
              <a:lnSpc>
                <a:spcPct val="90000"/>
              </a:lnSpc>
              <a:spcBef>
                <a:spcPts val="0"/>
              </a:spcBef>
              <a:spcAft>
                <a:spcPts val="600"/>
              </a:spcAft>
              <a:buClr>
                <a:srgbClr val="F4700E"/>
              </a:buClr>
            </a:pPr>
            <a:r>
              <a:rPr lang="en-US" sz="2400" dirty="0"/>
              <a:t>Involvement included endocrine, neurologic, GI, pulmonary, </a:t>
            </a:r>
            <a:r>
              <a:rPr lang="en-US" sz="2400" dirty="0">
                <a:solidFill>
                  <a:srgbClr val="000000"/>
                </a:solidFill>
                <a:latin typeface="Calibri" panose="020F0502020204030204" pitchFamily="34" charset="0"/>
              </a:rPr>
              <a:t>cardiac</a:t>
            </a:r>
            <a:r>
              <a:rPr lang="en-US" sz="2400" dirty="0"/>
              <a:t>, rheumatologic, and dermatologic irAEs</a:t>
            </a:r>
          </a:p>
        </p:txBody>
      </p:sp>
      <p:sp>
        <p:nvSpPr>
          <p:cNvPr id="4" name="TextBox 3">
            <a:extLst>
              <a:ext uri="{FF2B5EF4-FFF2-40B4-BE49-F238E27FC236}">
                <a16:creationId xmlns:a16="http://schemas.microsoft.com/office/drawing/2014/main" id="{963B5F42-59F3-414C-B7CA-CCA2212A5D5A}"/>
              </a:ext>
            </a:extLst>
          </p:cNvPr>
          <p:cNvSpPr txBox="1"/>
          <p:nvPr/>
        </p:nvSpPr>
        <p:spPr>
          <a:xfrm>
            <a:off x="254000" y="4889500"/>
            <a:ext cx="8890000" cy="254000"/>
          </a:xfrm>
          <a:prstGeom prst="rect">
            <a:avLst/>
          </a:prstGeom>
          <a:noFill/>
        </p:spPr>
        <p:txBody>
          <a:bodyPr wrap="none" rtlCol="0" anchor="ctr">
            <a:noAutofit/>
          </a:bodyPr>
          <a:lstStyle/>
          <a:p>
            <a:pPr algn="r"/>
            <a:r>
              <a:rPr lang="en-US" sz="1400" dirty="0">
                <a:solidFill>
                  <a:srgbClr val="000000"/>
                </a:solidFill>
                <a:latin typeface="Calibri" panose="020F0502020204030204" pitchFamily="34" charset="0"/>
              </a:rPr>
              <a:t>Couey MA, et al. </a:t>
            </a:r>
            <a:r>
              <a:rPr lang="en-US" sz="1400" i="1" dirty="0">
                <a:solidFill>
                  <a:srgbClr val="000000"/>
                </a:solidFill>
                <a:latin typeface="Calibri" panose="020F0502020204030204" pitchFamily="34" charset="0"/>
              </a:rPr>
              <a:t>J Immunother Cancer</a:t>
            </a:r>
            <a:r>
              <a:rPr lang="en-US" sz="1400" dirty="0">
                <a:solidFill>
                  <a:srgbClr val="000000"/>
                </a:solidFill>
                <a:latin typeface="Calibri" panose="020F0502020204030204" pitchFamily="34" charset="0"/>
              </a:rPr>
              <a:t>. 2019.</a:t>
            </a:r>
          </a:p>
        </p:txBody>
      </p:sp>
    </p:spTree>
    <p:extLst>
      <p:ext uri="{BB962C8B-B14F-4D97-AF65-F5344CB8AC3E}">
        <p14:creationId xmlns:p14="http://schemas.microsoft.com/office/powerpoint/2010/main" val="26729129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59B90-A8CD-487C-A3C8-87691B762529}"/>
              </a:ext>
            </a:extLst>
          </p:cNvPr>
          <p:cNvSpPr>
            <a:spLocks noGrp="1"/>
          </p:cNvSpPr>
          <p:nvPr>
            <p:ph type="title"/>
          </p:nvPr>
        </p:nvSpPr>
        <p:spPr>
          <a:xfrm>
            <a:off x="12700" y="12700"/>
            <a:ext cx="9118600" cy="952500"/>
          </a:xfrm>
        </p:spPr>
        <p:txBody>
          <a:bodyPr anchor="ctr">
            <a:normAutofit fontScale="90000"/>
          </a:bodyPr>
          <a:lstStyle/>
          <a:p>
            <a:pPr>
              <a:lnSpc>
                <a:spcPct val="90000"/>
              </a:lnSpc>
            </a:pPr>
            <a:r>
              <a:rPr lang="en-US" sz="4000" b="1" dirty="0">
                <a:latin typeface="Calibri" panose="020F0502020204030204" pitchFamily="34" charset="0"/>
              </a:rPr>
              <a:t>DIRE</a:t>
            </a:r>
            <a:br>
              <a:rPr lang="en-US" sz="3600" b="1" dirty="0">
                <a:latin typeface="Calibri" panose="020F0502020204030204" pitchFamily="34" charset="0"/>
              </a:rPr>
            </a:br>
            <a:r>
              <a:rPr lang="en-US" sz="3600" b="1" i="1" dirty="0">
                <a:latin typeface="Calibri" panose="020F0502020204030204" pitchFamily="34" charset="0"/>
              </a:rPr>
              <a:t>Impact on Nursing</a:t>
            </a:r>
          </a:p>
        </p:txBody>
      </p:sp>
      <p:sp>
        <p:nvSpPr>
          <p:cNvPr id="3" name="Content Placeholder 2">
            <a:extLst>
              <a:ext uri="{FF2B5EF4-FFF2-40B4-BE49-F238E27FC236}">
                <a16:creationId xmlns:a16="http://schemas.microsoft.com/office/drawing/2014/main" id="{CDD5569D-6C5E-45D0-AD18-ECB343EBF40B}"/>
              </a:ext>
            </a:extLst>
          </p:cNvPr>
          <p:cNvSpPr>
            <a:spLocks noGrp="1"/>
          </p:cNvSpPr>
          <p:nvPr>
            <p:ph idx="1"/>
          </p:nvPr>
        </p:nvSpPr>
        <p:spPr>
          <a:xfrm>
            <a:off x="254000" y="1143000"/>
            <a:ext cx="8661400" cy="3683000"/>
          </a:xfrm>
        </p:spPr>
        <p:txBody>
          <a:bodyPr>
            <a:normAutofit/>
          </a:bodyPr>
          <a:lstStyle/>
          <a:p>
            <a:pPr marL="274320" indent="-274320">
              <a:lnSpc>
                <a:spcPct val="90000"/>
              </a:lnSpc>
              <a:spcBef>
                <a:spcPts val="0"/>
              </a:spcBef>
              <a:spcAft>
                <a:spcPts val="600"/>
              </a:spcAft>
              <a:buClr>
                <a:srgbClr val="F4700E"/>
              </a:buClr>
            </a:pPr>
            <a:r>
              <a:rPr lang="en-US" sz="2400" dirty="0"/>
              <a:t>Not recognizing symptoms can impact patient morbidity</a:t>
            </a:r>
          </a:p>
          <a:p>
            <a:pPr marL="274320" indent="-274320">
              <a:lnSpc>
                <a:spcPct val="90000"/>
              </a:lnSpc>
              <a:spcBef>
                <a:spcPts val="0"/>
              </a:spcBef>
              <a:spcAft>
                <a:spcPts val="600"/>
              </a:spcAft>
              <a:buClr>
                <a:srgbClr val="F4700E"/>
              </a:buClr>
            </a:pPr>
            <a:r>
              <a:rPr lang="en-US" sz="2400" dirty="0"/>
              <a:t>Early recognition is crucial as irAEs are generally manageable with prompt initiation of treatment </a:t>
            </a:r>
          </a:p>
          <a:p>
            <a:pPr marL="274320" indent="-274320">
              <a:lnSpc>
                <a:spcPct val="90000"/>
              </a:lnSpc>
              <a:spcBef>
                <a:spcPts val="0"/>
              </a:spcBef>
              <a:spcAft>
                <a:spcPts val="600"/>
              </a:spcAft>
              <a:buClr>
                <a:srgbClr val="F4700E"/>
              </a:buClr>
            </a:pPr>
            <a:r>
              <a:rPr lang="en-US" sz="2400" dirty="0"/>
              <a:t>DIRE should be considered in the differential diagnosis of patients presenting with illnesses of unclear etiology regardless of what treatment they are on </a:t>
            </a:r>
          </a:p>
        </p:txBody>
      </p:sp>
      <p:sp>
        <p:nvSpPr>
          <p:cNvPr id="4" name="TextBox 3">
            <a:extLst>
              <a:ext uri="{FF2B5EF4-FFF2-40B4-BE49-F238E27FC236}">
                <a16:creationId xmlns:a16="http://schemas.microsoft.com/office/drawing/2014/main" id="{6408445C-DA90-4247-8074-917BEC2FBB10}"/>
              </a:ext>
            </a:extLst>
          </p:cNvPr>
          <p:cNvSpPr txBox="1"/>
          <p:nvPr/>
        </p:nvSpPr>
        <p:spPr>
          <a:xfrm>
            <a:off x="254000" y="4889500"/>
            <a:ext cx="8890000" cy="254000"/>
          </a:xfrm>
          <a:prstGeom prst="rect">
            <a:avLst/>
          </a:prstGeom>
          <a:noFill/>
        </p:spPr>
        <p:txBody>
          <a:bodyPr wrap="none" rtlCol="0" anchor="ctr">
            <a:noAutofit/>
          </a:bodyPr>
          <a:lstStyle/>
          <a:p>
            <a:pPr algn="r"/>
            <a:r>
              <a:rPr lang="en-US" sz="1400" dirty="0">
                <a:solidFill>
                  <a:srgbClr val="000000"/>
                </a:solidFill>
                <a:latin typeface="Calibri" panose="020F0502020204030204" pitchFamily="34" charset="0"/>
              </a:rPr>
              <a:t>Couey MA, et al. </a:t>
            </a:r>
            <a:r>
              <a:rPr lang="en-US" sz="1400" i="1" dirty="0">
                <a:solidFill>
                  <a:srgbClr val="000000"/>
                </a:solidFill>
                <a:latin typeface="Calibri" panose="020F0502020204030204" pitchFamily="34" charset="0"/>
              </a:rPr>
              <a:t>J Immunother Cancer</a:t>
            </a:r>
            <a:r>
              <a:rPr lang="en-US" sz="1400" dirty="0">
                <a:solidFill>
                  <a:srgbClr val="000000"/>
                </a:solidFill>
                <a:latin typeface="Calibri" panose="020F0502020204030204" pitchFamily="34" charset="0"/>
              </a:rPr>
              <a:t>. 2019.</a:t>
            </a:r>
          </a:p>
        </p:txBody>
      </p:sp>
    </p:spTree>
    <p:extLst>
      <p:ext uri="{BB962C8B-B14F-4D97-AF65-F5344CB8AC3E}">
        <p14:creationId xmlns:p14="http://schemas.microsoft.com/office/powerpoint/2010/main" val="39040224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59B90-A8CD-487C-A3C8-87691B762529}"/>
              </a:ext>
            </a:extLst>
          </p:cNvPr>
          <p:cNvSpPr>
            <a:spLocks noGrp="1"/>
          </p:cNvSpPr>
          <p:nvPr>
            <p:ph type="title"/>
          </p:nvPr>
        </p:nvSpPr>
        <p:spPr>
          <a:xfrm>
            <a:off x="12700" y="12700"/>
            <a:ext cx="9118600" cy="952500"/>
          </a:xfrm>
        </p:spPr>
        <p:txBody>
          <a:bodyPr anchor="ctr">
            <a:normAutofit/>
          </a:bodyPr>
          <a:lstStyle/>
          <a:p>
            <a:pPr>
              <a:lnSpc>
                <a:spcPct val="90000"/>
              </a:lnSpc>
            </a:pPr>
            <a:r>
              <a:rPr lang="en-US" sz="4000" b="1" dirty="0">
                <a:latin typeface="Calibri" panose="020F0502020204030204" pitchFamily="34" charset="0"/>
              </a:rPr>
              <a:t>Conclusions</a:t>
            </a:r>
            <a:endParaRPr lang="en-US" sz="3600" b="1" i="1" dirty="0">
              <a:latin typeface="Calibri" panose="020F0502020204030204" pitchFamily="34" charset="0"/>
            </a:endParaRPr>
          </a:p>
        </p:txBody>
      </p:sp>
      <p:sp>
        <p:nvSpPr>
          <p:cNvPr id="3" name="Content Placeholder 2">
            <a:extLst>
              <a:ext uri="{FF2B5EF4-FFF2-40B4-BE49-F238E27FC236}">
                <a16:creationId xmlns:a16="http://schemas.microsoft.com/office/drawing/2014/main" id="{CDD5569D-6C5E-45D0-AD18-ECB343EBF40B}"/>
              </a:ext>
            </a:extLst>
          </p:cNvPr>
          <p:cNvSpPr>
            <a:spLocks noGrp="1"/>
          </p:cNvSpPr>
          <p:nvPr>
            <p:ph idx="1"/>
          </p:nvPr>
        </p:nvSpPr>
        <p:spPr>
          <a:xfrm>
            <a:off x="254000" y="1143000"/>
            <a:ext cx="8661400" cy="3683000"/>
          </a:xfrm>
        </p:spPr>
        <p:txBody>
          <a:bodyPr>
            <a:normAutofit fontScale="85000" lnSpcReduction="20000"/>
          </a:bodyPr>
          <a:lstStyle/>
          <a:p>
            <a:pPr fontAlgn="base"/>
            <a:r>
              <a:rPr lang="en-US" dirty="0"/>
              <a:t>Immunotherapy can induce durable responses and can result in prolonged OS </a:t>
            </a:r>
          </a:p>
          <a:p>
            <a:pPr fontAlgn="base"/>
            <a:r>
              <a:rPr lang="en-US" dirty="0"/>
              <a:t>Immune-related adverse events are a unique spectrum of adverse events that can mimic other disease processes; </a:t>
            </a:r>
            <a:r>
              <a:rPr lang="en-US" dirty="0" err="1"/>
              <a:t>irAEs</a:t>
            </a:r>
            <a:r>
              <a:rPr lang="en-US" dirty="0"/>
              <a:t> need to be considered as differential diagnosis in any patient receiving checkpoint inhibition </a:t>
            </a:r>
          </a:p>
          <a:p>
            <a:pPr fontAlgn="base"/>
            <a:r>
              <a:rPr lang="en-US" dirty="0"/>
              <a:t>Early recognition and effective management of </a:t>
            </a:r>
            <a:r>
              <a:rPr lang="en-US" dirty="0" err="1"/>
              <a:t>irAEs</a:t>
            </a:r>
            <a:r>
              <a:rPr lang="en-US" dirty="0"/>
              <a:t> is crucial to optimal use of checkpoint inhibitors</a:t>
            </a:r>
          </a:p>
          <a:p>
            <a:pPr fontAlgn="base"/>
            <a:r>
              <a:rPr lang="en-US" dirty="0"/>
              <a:t>The overarching principle of medical management is STEROIDS</a:t>
            </a:r>
          </a:p>
          <a:p>
            <a:pPr marL="0" indent="0" fontAlgn="base">
              <a:buNone/>
            </a:pPr>
            <a:endParaRPr lang="en-US" dirty="0"/>
          </a:p>
          <a:p>
            <a:pPr marL="274320" indent="-274320">
              <a:lnSpc>
                <a:spcPct val="90000"/>
              </a:lnSpc>
              <a:spcBef>
                <a:spcPts val="0"/>
              </a:spcBef>
              <a:spcAft>
                <a:spcPts val="600"/>
              </a:spcAft>
              <a:buClr>
                <a:srgbClr val="F4700E"/>
              </a:buClr>
            </a:pPr>
            <a:endParaRPr lang="en-US" sz="2400" dirty="0"/>
          </a:p>
        </p:txBody>
      </p:sp>
    </p:spTree>
    <p:extLst>
      <p:ext uri="{BB962C8B-B14F-4D97-AF65-F5344CB8AC3E}">
        <p14:creationId xmlns:p14="http://schemas.microsoft.com/office/powerpoint/2010/main" val="42821118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2FE44-4820-449D-B8C9-21358BD8D46A}"/>
              </a:ext>
            </a:extLst>
          </p:cNvPr>
          <p:cNvSpPr>
            <a:spLocks noGrp="1"/>
          </p:cNvSpPr>
          <p:nvPr>
            <p:ph type="ctrTitle"/>
          </p:nvPr>
        </p:nvSpPr>
        <p:spPr>
          <a:xfrm>
            <a:off x="3726756" y="1107108"/>
            <a:ext cx="4960043" cy="1102519"/>
          </a:xfrm>
        </p:spPr>
        <p:txBody>
          <a:bodyPr/>
          <a:lstStyle/>
          <a:p>
            <a:r>
              <a:rPr lang="en-US" b="1" dirty="0"/>
              <a:t>Post-test</a:t>
            </a:r>
          </a:p>
        </p:txBody>
      </p:sp>
      <p:pic>
        <p:nvPicPr>
          <p:cNvPr id="4" name="Picture 3" descr="A close up of a logo&#10;&#10;Description automatically generated">
            <a:extLst>
              <a:ext uri="{FF2B5EF4-FFF2-40B4-BE49-F238E27FC236}">
                <a16:creationId xmlns:a16="http://schemas.microsoft.com/office/drawing/2014/main" id="{39118E06-D1EB-42B7-99F0-27203349F6BC}"/>
              </a:ext>
            </a:extLst>
          </p:cNvPr>
          <p:cNvPicPr>
            <a:picLocks noChangeAspect="1"/>
          </p:cNvPicPr>
          <p:nvPr/>
        </p:nvPicPr>
        <p:blipFill>
          <a:blip r:embed="rId2"/>
          <a:stretch>
            <a:fillRect/>
          </a:stretch>
        </p:blipFill>
        <p:spPr>
          <a:xfrm>
            <a:off x="5349527" y="2209627"/>
            <a:ext cx="1714500" cy="2571750"/>
          </a:xfrm>
          <a:prstGeom prst="rect">
            <a:avLst/>
          </a:prstGeom>
        </p:spPr>
      </p:pic>
    </p:spTree>
    <p:extLst>
      <p:ext uri="{BB962C8B-B14F-4D97-AF65-F5344CB8AC3E}">
        <p14:creationId xmlns:p14="http://schemas.microsoft.com/office/powerpoint/2010/main" val="39588236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2167FE-39FA-4527-AF13-5851EEFC9855}"/>
              </a:ext>
            </a:extLst>
          </p:cNvPr>
          <p:cNvSpPr>
            <a:spLocks noGrp="1"/>
          </p:cNvSpPr>
          <p:nvPr>
            <p:ph idx="1"/>
          </p:nvPr>
        </p:nvSpPr>
        <p:spPr>
          <a:xfrm>
            <a:off x="645885" y="1589314"/>
            <a:ext cx="8273143" cy="2946400"/>
          </a:xfrm>
        </p:spPr>
        <p:txBody>
          <a:bodyPr>
            <a:noAutofit/>
          </a:bodyPr>
          <a:lstStyle/>
          <a:p>
            <a:pPr marL="457200" indent="-457200">
              <a:lnSpc>
                <a:spcPct val="90000"/>
              </a:lnSpc>
              <a:spcBef>
                <a:spcPts val="0"/>
              </a:spcBef>
              <a:spcAft>
                <a:spcPts val="600"/>
              </a:spcAft>
              <a:buAutoNum type="alphaUcPeriod"/>
            </a:pPr>
            <a:r>
              <a:rPr lang="en-US" sz="2400" dirty="0">
                <a:latin typeface="Calibri" panose="020F0502020204030204" pitchFamily="34" charset="0"/>
              </a:rPr>
              <a:t>Immune checkpoint inhibitors directly target rapidly-dividing cancer cells</a:t>
            </a:r>
          </a:p>
          <a:p>
            <a:pPr marL="457200" indent="-457200">
              <a:lnSpc>
                <a:spcPct val="90000"/>
              </a:lnSpc>
              <a:spcBef>
                <a:spcPts val="0"/>
              </a:spcBef>
              <a:spcAft>
                <a:spcPts val="600"/>
              </a:spcAft>
              <a:buAutoNum type="alphaUcPeriod"/>
            </a:pPr>
            <a:r>
              <a:rPr lang="en-US" sz="2400" dirty="0">
                <a:latin typeface="Calibri" panose="020F0502020204030204" pitchFamily="34" charset="0"/>
              </a:rPr>
              <a:t>Immune checkpoint inhibitors work faster than chemotherapy</a:t>
            </a:r>
          </a:p>
          <a:p>
            <a:pPr marL="457200" indent="-457200">
              <a:lnSpc>
                <a:spcPct val="90000"/>
              </a:lnSpc>
              <a:spcBef>
                <a:spcPts val="0"/>
              </a:spcBef>
              <a:spcAft>
                <a:spcPts val="600"/>
              </a:spcAft>
              <a:buAutoNum type="alphaUcPeriod"/>
            </a:pPr>
            <a:r>
              <a:rPr lang="en-US" sz="2400" dirty="0">
                <a:latin typeface="Calibri" panose="020F0502020204030204" pitchFamily="34" charset="0"/>
              </a:rPr>
              <a:t>Immune checkpoint inhibitors are more toxic than chemotherapy</a:t>
            </a:r>
          </a:p>
          <a:p>
            <a:pPr marL="457200" indent="-457200">
              <a:lnSpc>
                <a:spcPct val="90000"/>
              </a:lnSpc>
              <a:spcBef>
                <a:spcPts val="0"/>
              </a:spcBef>
              <a:spcAft>
                <a:spcPts val="600"/>
              </a:spcAft>
              <a:buAutoNum type="alphaUcPeriod"/>
            </a:pPr>
            <a:r>
              <a:rPr lang="en-US" sz="2400" dirty="0">
                <a:latin typeface="Calibri" panose="020F0502020204030204" pitchFamily="34" charset="0"/>
              </a:rPr>
              <a:t>Immune checkpoint inhibitors produce more durable response than chemotherapy</a:t>
            </a:r>
          </a:p>
        </p:txBody>
      </p:sp>
      <p:sp>
        <p:nvSpPr>
          <p:cNvPr id="3" name="Title 2">
            <a:extLst>
              <a:ext uri="{FF2B5EF4-FFF2-40B4-BE49-F238E27FC236}">
                <a16:creationId xmlns:a16="http://schemas.microsoft.com/office/drawing/2014/main" id="{2932BDA1-4C1A-4949-9899-329B47F7E187}"/>
              </a:ext>
            </a:extLst>
          </p:cNvPr>
          <p:cNvSpPr>
            <a:spLocks noGrp="1"/>
          </p:cNvSpPr>
          <p:nvPr>
            <p:ph type="ctrTitle"/>
          </p:nvPr>
        </p:nvSpPr>
        <p:spPr>
          <a:xfrm>
            <a:off x="1475335" y="20337"/>
            <a:ext cx="7668665" cy="930349"/>
          </a:xfrm>
        </p:spPr>
        <p:txBody>
          <a:bodyPr anchor="ctr">
            <a:noAutofit/>
          </a:bodyPr>
          <a:lstStyle/>
          <a:p>
            <a:pPr>
              <a:lnSpc>
                <a:spcPct val="90000"/>
              </a:lnSpc>
            </a:pPr>
            <a:r>
              <a:rPr lang="en-US" sz="3200" b="1" dirty="0">
                <a:solidFill>
                  <a:schemeClr val="bg1"/>
                </a:solidFill>
                <a:latin typeface="Calibri" panose="020F0502020204030204" pitchFamily="34" charset="0"/>
              </a:rPr>
              <a:t>Which of the following statements is true about immune checkpoint inhibitors (ICIs)?</a:t>
            </a:r>
          </a:p>
        </p:txBody>
      </p:sp>
    </p:spTree>
    <p:extLst>
      <p:ext uri="{BB962C8B-B14F-4D97-AF65-F5344CB8AC3E}">
        <p14:creationId xmlns:p14="http://schemas.microsoft.com/office/powerpoint/2010/main" val="39207358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2167FE-39FA-4527-AF13-5851EEFC9855}"/>
              </a:ext>
            </a:extLst>
          </p:cNvPr>
          <p:cNvSpPr>
            <a:spLocks noGrp="1"/>
          </p:cNvSpPr>
          <p:nvPr>
            <p:ph idx="1"/>
          </p:nvPr>
        </p:nvSpPr>
        <p:spPr>
          <a:xfrm>
            <a:off x="645885" y="1589314"/>
            <a:ext cx="8273143" cy="2946400"/>
          </a:xfrm>
        </p:spPr>
        <p:txBody>
          <a:bodyPr>
            <a:noAutofit/>
          </a:bodyPr>
          <a:lstStyle/>
          <a:p>
            <a:pPr marL="457200" indent="-457200">
              <a:lnSpc>
                <a:spcPct val="90000"/>
              </a:lnSpc>
              <a:spcBef>
                <a:spcPts val="0"/>
              </a:spcBef>
              <a:spcAft>
                <a:spcPts val="600"/>
              </a:spcAft>
              <a:buAutoNum type="alphaUcPeriod"/>
            </a:pPr>
            <a:r>
              <a:rPr lang="en-US" sz="2400" dirty="0">
                <a:latin typeface="Calibri" panose="020F0502020204030204" pitchFamily="34" charset="0"/>
              </a:rPr>
              <a:t>Alopecia (hair loss) is a common toxicity</a:t>
            </a:r>
          </a:p>
          <a:p>
            <a:pPr marL="457200" indent="-457200">
              <a:lnSpc>
                <a:spcPct val="90000"/>
              </a:lnSpc>
              <a:spcBef>
                <a:spcPts val="0"/>
              </a:spcBef>
              <a:spcAft>
                <a:spcPts val="600"/>
              </a:spcAft>
              <a:buFont typeface="Arial"/>
              <a:buAutoNum type="alphaUcPeriod"/>
            </a:pPr>
            <a:r>
              <a:rPr lang="en-US" sz="2400" dirty="0">
                <a:latin typeface="Calibri" panose="020F0502020204030204" pitchFamily="34" charset="0"/>
              </a:rPr>
              <a:t>GI toxicities are rarely seen with ICI treatment</a:t>
            </a:r>
          </a:p>
          <a:p>
            <a:pPr marL="457200" indent="-457200">
              <a:lnSpc>
                <a:spcPct val="90000"/>
              </a:lnSpc>
              <a:spcBef>
                <a:spcPts val="0"/>
              </a:spcBef>
              <a:spcAft>
                <a:spcPts val="600"/>
              </a:spcAft>
              <a:buAutoNum type="alphaUcPeriod"/>
            </a:pPr>
            <a:r>
              <a:rPr lang="en-US" sz="2400" dirty="0" err="1">
                <a:latin typeface="Calibri" panose="020F0502020204030204" pitchFamily="34" charset="0"/>
              </a:rPr>
              <a:t>irAEs</a:t>
            </a:r>
            <a:r>
              <a:rPr lang="en-US" sz="2400" dirty="0">
                <a:latin typeface="Calibri" panose="020F0502020204030204" pitchFamily="34" charset="0"/>
              </a:rPr>
              <a:t> can occur months after ICI treatment</a:t>
            </a:r>
          </a:p>
          <a:p>
            <a:pPr marL="457200" indent="-457200">
              <a:lnSpc>
                <a:spcPct val="90000"/>
              </a:lnSpc>
              <a:spcBef>
                <a:spcPts val="0"/>
              </a:spcBef>
              <a:spcAft>
                <a:spcPts val="600"/>
              </a:spcAft>
              <a:buFont typeface="Arial"/>
              <a:buAutoNum type="alphaUcPeriod"/>
            </a:pPr>
            <a:r>
              <a:rPr lang="en-US" sz="2400" dirty="0" err="1">
                <a:latin typeface="Calibri" panose="020F0502020204030204" pitchFamily="34" charset="0"/>
              </a:rPr>
              <a:t>irAEs</a:t>
            </a:r>
            <a:r>
              <a:rPr lang="en-US" sz="2400" dirty="0">
                <a:latin typeface="Calibri" panose="020F0502020204030204" pitchFamily="34" charset="0"/>
              </a:rPr>
              <a:t> occur within 24 hours of therapy</a:t>
            </a:r>
          </a:p>
          <a:p>
            <a:pPr marL="457200" indent="-457200">
              <a:lnSpc>
                <a:spcPct val="90000"/>
              </a:lnSpc>
              <a:spcBef>
                <a:spcPts val="0"/>
              </a:spcBef>
              <a:spcAft>
                <a:spcPts val="600"/>
              </a:spcAft>
              <a:buAutoNum type="alphaUcPeriod"/>
            </a:pPr>
            <a:endParaRPr lang="en-US" sz="2400" dirty="0">
              <a:latin typeface="Calibri" panose="020F0502020204030204" pitchFamily="34" charset="0"/>
            </a:endParaRPr>
          </a:p>
        </p:txBody>
      </p:sp>
      <p:sp>
        <p:nvSpPr>
          <p:cNvPr id="3" name="Title 2">
            <a:extLst>
              <a:ext uri="{FF2B5EF4-FFF2-40B4-BE49-F238E27FC236}">
                <a16:creationId xmlns:a16="http://schemas.microsoft.com/office/drawing/2014/main" id="{2932BDA1-4C1A-4949-9899-329B47F7E187}"/>
              </a:ext>
            </a:extLst>
          </p:cNvPr>
          <p:cNvSpPr>
            <a:spLocks noGrp="1"/>
          </p:cNvSpPr>
          <p:nvPr>
            <p:ph type="ctrTitle"/>
          </p:nvPr>
        </p:nvSpPr>
        <p:spPr>
          <a:xfrm>
            <a:off x="1475334" y="20337"/>
            <a:ext cx="7668665" cy="930349"/>
          </a:xfrm>
        </p:spPr>
        <p:txBody>
          <a:bodyPr anchor="ctr">
            <a:noAutofit/>
          </a:bodyPr>
          <a:lstStyle/>
          <a:p>
            <a:pPr>
              <a:lnSpc>
                <a:spcPct val="90000"/>
              </a:lnSpc>
            </a:pPr>
            <a:r>
              <a:rPr lang="en-US" sz="2500" b="1" dirty="0">
                <a:solidFill>
                  <a:schemeClr val="bg1"/>
                </a:solidFill>
                <a:latin typeface="Calibri" panose="020F0502020204030204" pitchFamily="34" charset="0"/>
              </a:rPr>
              <a:t>Which of the following is true regarding immune-related adverse events (</a:t>
            </a:r>
            <a:r>
              <a:rPr lang="en-US" sz="2500" b="1" dirty="0" err="1">
                <a:solidFill>
                  <a:schemeClr val="bg1"/>
                </a:solidFill>
                <a:latin typeface="Calibri" panose="020F0502020204030204" pitchFamily="34" charset="0"/>
              </a:rPr>
              <a:t>irAEs</a:t>
            </a:r>
            <a:r>
              <a:rPr lang="en-US" sz="2500" b="1" dirty="0">
                <a:solidFill>
                  <a:schemeClr val="bg1"/>
                </a:solidFill>
                <a:latin typeface="Calibri" panose="020F0502020204030204" pitchFamily="34" charset="0"/>
              </a:rPr>
              <a:t>) seen with immune checkpoint inhibitors (ICIs)?</a:t>
            </a:r>
          </a:p>
        </p:txBody>
      </p:sp>
    </p:spTree>
    <p:extLst>
      <p:ext uri="{BB962C8B-B14F-4D97-AF65-F5344CB8AC3E}">
        <p14:creationId xmlns:p14="http://schemas.microsoft.com/office/powerpoint/2010/main" val="39845645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1DBBE2-7EF0-4CDD-9850-CDD1E9FACEC6}"/>
              </a:ext>
            </a:extLst>
          </p:cNvPr>
          <p:cNvSpPr>
            <a:spLocks noGrp="1"/>
          </p:cNvSpPr>
          <p:nvPr>
            <p:ph idx="1"/>
          </p:nvPr>
        </p:nvSpPr>
        <p:spPr>
          <a:xfrm>
            <a:off x="397727" y="2500313"/>
            <a:ext cx="8229600" cy="3394472"/>
          </a:xfrm>
        </p:spPr>
        <p:txBody>
          <a:bodyPr/>
          <a:lstStyle/>
          <a:p>
            <a:pPr marL="731520" lvl="1" indent="-457200">
              <a:lnSpc>
                <a:spcPct val="90000"/>
              </a:lnSpc>
              <a:spcBef>
                <a:spcPts val="0"/>
              </a:spcBef>
              <a:spcAft>
                <a:spcPts val="600"/>
              </a:spcAft>
              <a:buClr>
                <a:srgbClr val="F4700E"/>
              </a:buClr>
              <a:buFont typeface="+mj-lt"/>
              <a:buAutoNum type="alphaUcPeriod"/>
            </a:pPr>
            <a:r>
              <a:rPr lang="en-US" sz="2400" dirty="0">
                <a:solidFill>
                  <a:srgbClr val="000000"/>
                </a:solidFill>
                <a:latin typeface="Calibri" panose="020F0502020204030204" pitchFamily="34" charset="0"/>
              </a:rPr>
              <a:t>Delayed </a:t>
            </a:r>
            <a:r>
              <a:rPr lang="en-US" sz="2400">
                <a:solidFill>
                  <a:srgbClr val="000000"/>
                </a:solidFill>
                <a:latin typeface="Calibri" panose="020F0502020204030204" pitchFamily="34" charset="0"/>
              </a:rPr>
              <a:t>irAE</a:t>
            </a:r>
            <a:r>
              <a:rPr lang="en-US" sz="2400" dirty="0">
                <a:solidFill>
                  <a:srgbClr val="000000"/>
                </a:solidFill>
                <a:latin typeface="Calibri" panose="020F0502020204030204" pitchFamily="34" charset="0"/>
              </a:rPr>
              <a:t> dermatitis</a:t>
            </a:r>
          </a:p>
          <a:p>
            <a:pPr marL="731520" lvl="1" indent="-457200">
              <a:lnSpc>
                <a:spcPct val="90000"/>
              </a:lnSpc>
              <a:spcBef>
                <a:spcPts val="0"/>
              </a:spcBef>
              <a:spcAft>
                <a:spcPts val="600"/>
              </a:spcAft>
              <a:buClr>
                <a:srgbClr val="F4700E"/>
              </a:buClr>
              <a:buFont typeface="+mj-lt"/>
              <a:buAutoNum type="alphaUcPeriod"/>
            </a:pPr>
            <a:r>
              <a:rPr lang="en-US" sz="2400" dirty="0">
                <a:solidFill>
                  <a:srgbClr val="000000"/>
                </a:solidFill>
                <a:latin typeface="Calibri" panose="020F0502020204030204" pitchFamily="34" charset="0"/>
              </a:rPr>
              <a:t>Radiation dermatitis</a:t>
            </a:r>
          </a:p>
          <a:p>
            <a:pPr marL="731520" lvl="1" indent="-457200">
              <a:lnSpc>
                <a:spcPct val="90000"/>
              </a:lnSpc>
              <a:spcBef>
                <a:spcPts val="0"/>
              </a:spcBef>
              <a:spcAft>
                <a:spcPts val="600"/>
              </a:spcAft>
              <a:buClr>
                <a:srgbClr val="F4700E"/>
              </a:buClr>
              <a:buFont typeface="+mj-lt"/>
              <a:buAutoNum type="alphaUcPeriod"/>
            </a:pPr>
            <a:r>
              <a:rPr lang="en-US" sz="2400" dirty="0">
                <a:solidFill>
                  <a:srgbClr val="000000"/>
                </a:solidFill>
                <a:latin typeface="Calibri" panose="020F0502020204030204" pitchFamily="34" charset="0"/>
              </a:rPr>
              <a:t>Bug bites</a:t>
            </a:r>
          </a:p>
          <a:p>
            <a:pPr marL="731520" lvl="1" indent="-457200">
              <a:lnSpc>
                <a:spcPct val="90000"/>
              </a:lnSpc>
              <a:spcBef>
                <a:spcPts val="0"/>
              </a:spcBef>
              <a:spcAft>
                <a:spcPts val="600"/>
              </a:spcAft>
              <a:buClr>
                <a:srgbClr val="F4700E"/>
              </a:buClr>
              <a:buFont typeface="+mj-lt"/>
              <a:buAutoNum type="alphaUcPeriod"/>
            </a:pPr>
            <a:r>
              <a:rPr lang="en-US" sz="2400" dirty="0">
                <a:solidFill>
                  <a:srgbClr val="000000"/>
                </a:solidFill>
                <a:latin typeface="Calibri" panose="020F0502020204030204" pitchFamily="34" charset="0"/>
              </a:rPr>
              <a:t>Sunburn</a:t>
            </a:r>
          </a:p>
        </p:txBody>
      </p:sp>
      <p:sp>
        <p:nvSpPr>
          <p:cNvPr id="3" name="Title 2">
            <a:extLst>
              <a:ext uri="{FF2B5EF4-FFF2-40B4-BE49-F238E27FC236}">
                <a16:creationId xmlns:a16="http://schemas.microsoft.com/office/drawing/2014/main" id="{91903EAB-C851-4580-99BB-9859B9C1DF64}"/>
              </a:ext>
            </a:extLst>
          </p:cNvPr>
          <p:cNvSpPr>
            <a:spLocks noGrp="1"/>
          </p:cNvSpPr>
          <p:nvPr>
            <p:ph type="ctrTitle"/>
          </p:nvPr>
        </p:nvSpPr>
        <p:spPr/>
        <p:txBody>
          <a:bodyPr>
            <a:noAutofit/>
          </a:bodyPr>
          <a:lstStyle/>
          <a:p>
            <a:pPr>
              <a:lnSpc>
                <a:spcPct val="90000"/>
              </a:lnSpc>
              <a:spcBef>
                <a:spcPts val="0"/>
              </a:spcBef>
              <a:spcAft>
                <a:spcPts val="600"/>
              </a:spcAft>
            </a:pPr>
            <a:r>
              <a:rPr lang="en-US" sz="2000" b="1" dirty="0">
                <a:solidFill>
                  <a:schemeClr val="bg1"/>
                </a:solidFill>
                <a:latin typeface="Calibri" panose="020F0502020204030204" pitchFamily="34" charset="0"/>
              </a:rPr>
              <a:t>MJ is a 75 </a:t>
            </a:r>
            <a:r>
              <a:rPr lang="en-US" sz="2000" b="1" dirty="0" err="1">
                <a:solidFill>
                  <a:schemeClr val="bg1"/>
                </a:solidFill>
                <a:latin typeface="Calibri" panose="020F0502020204030204" pitchFamily="34" charset="0"/>
              </a:rPr>
              <a:t>yo</a:t>
            </a:r>
            <a:r>
              <a:rPr lang="en-US" sz="2000" b="1" dirty="0">
                <a:solidFill>
                  <a:schemeClr val="bg1"/>
                </a:solidFill>
                <a:latin typeface="Calibri" panose="020F0502020204030204" pitchFamily="34" charset="0"/>
              </a:rPr>
              <a:t> female who had one dose of pembrolizumab after being misdiagnosed with stage IV lung cancer. After the cancer was downgraded to stage IIB, she switched to chemoradiation. Three weeks into therapy, she developed a bilateral, pruritic rash on arms, chest, and legs. </a:t>
            </a:r>
          </a:p>
        </p:txBody>
      </p:sp>
      <p:sp>
        <p:nvSpPr>
          <p:cNvPr id="4" name="Rectangle 3">
            <a:extLst>
              <a:ext uri="{FF2B5EF4-FFF2-40B4-BE49-F238E27FC236}">
                <a16:creationId xmlns:a16="http://schemas.microsoft.com/office/drawing/2014/main" id="{756963B6-9706-4573-9298-E2022BA42D80}"/>
              </a:ext>
            </a:extLst>
          </p:cNvPr>
          <p:cNvSpPr/>
          <p:nvPr/>
        </p:nvSpPr>
        <p:spPr>
          <a:xfrm>
            <a:off x="706243" y="1773763"/>
            <a:ext cx="8103220"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Knowing that MJ received ICI therapy, your differentials for the rash should include which of the following?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15662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5883" y="2478011"/>
            <a:ext cx="8229600" cy="3394472"/>
          </a:xfrm>
        </p:spPr>
        <p:txBody>
          <a:bodyPr>
            <a:normAutofit/>
          </a:bodyPr>
          <a:lstStyle/>
          <a:p>
            <a:pPr marL="457200" indent="-457200">
              <a:lnSpc>
                <a:spcPct val="90000"/>
              </a:lnSpc>
              <a:spcBef>
                <a:spcPts val="0"/>
              </a:spcBef>
              <a:spcAft>
                <a:spcPts val="600"/>
              </a:spcAft>
              <a:buAutoNum type="alphaUcPeriod"/>
            </a:pPr>
            <a:r>
              <a:rPr lang="en-US" sz="2800" dirty="0"/>
              <a:t>He will need to start a steroid with a slow taper</a:t>
            </a:r>
          </a:p>
          <a:p>
            <a:pPr marL="457200" indent="-457200">
              <a:lnSpc>
                <a:spcPct val="90000"/>
              </a:lnSpc>
              <a:spcBef>
                <a:spcPts val="0"/>
              </a:spcBef>
              <a:spcAft>
                <a:spcPts val="600"/>
              </a:spcAft>
              <a:buFont typeface="Arial"/>
              <a:buAutoNum type="alphaUcPeriod"/>
            </a:pPr>
            <a:r>
              <a:rPr lang="en-US" sz="2800" dirty="0"/>
              <a:t>He will require lifelong hormone replacement therapy (i.e., levothyroxine)</a:t>
            </a:r>
          </a:p>
          <a:p>
            <a:pPr marL="457200" indent="-457200">
              <a:lnSpc>
                <a:spcPct val="90000"/>
              </a:lnSpc>
              <a:spcBef>
                <a:spcPts val="0"/>
              </a:spcBef>
              <a:spcAft>
                <a:spcPts val="600"/>
              </a:spcAft>
              <a:buAutoNum type="alphaUcPeriod"/>
            </a:pPr>
            <a:r>
              <a:rPr lang="en-US" sz="2800" dirty="0"/>
              <a:t>He will not require any treatment</a:t>
            </a:r>
          </a:p>
          <a:p>
            <a:pPr marL="457200" indent="-457200">
              <a:lnSpc>
                <a:spcPct val="90000"/>
              </a:lnSpc>
              <a:spcBef>
                <a:spcPts val="0"/>
              </a:spcBef>
              <a:spcAft>
                <a:spcPts val="600"/>
              </a:spcAft>
              <a:buAutoNum type="alphaUcPeriod"/>
            </a:pPr>
            <a:r>
              <a:rPr lang="en-US" sz="2800" dirty="0"/>
              <a:t>He will no longer be able to receive immunotherapy</a:t>
            </a:r>
          </a:p>
        </p:txBody>
      </p:sp>
      <p:sp>
        <p:nvSpPr>
          <p:cNvPr id="3" name="Title 2"/>
          <p:cNvSpPr>
            <a:spLocks noGrp="1"/>
          </p:cNvSpPr>
          <p:nvPr>
            <p:ph type="ctrTitle"/>
          </p:nvPr>
        </p:nvSpPr>
        <p:spPr/>
        <p:txBody>
          <a:bodyPr anchor="ctr">
            <a:noAutofit/>
          </a:bodyPr>
          <a:lstStyle/>
          <a:p>
            <a:pPr>
              <a:lnSpc>
                <a:spcPct val="90000"/>
              </a:lnSpc>
            </a:pPr>
            <a:r>
              <a:rPr lang="en-US" sz="2400" b="1" dirty="0">
                <a:solidFill>
                  <a:schemeClr val="bg1"/>
                </a:solidFill>
                <a:latin typeface="Calibri" panose="020F0502020204030204" pitchFamily="34" charset="0"/>
              </a:rPr>
              <a:t>RW is a 53 </a:t>
            </a:r>
            <a:r>
              <a:rPr lang="en-US" sz="2400" b="1" dirty="0" err="1">
                <a:solidFill>
                  <a:schemeClr val="bg1"/>
                </a:solidFill>
                <a:latin typeface="Calibri" panose="020F0502020204030204" pitchFamily="34" charset="0"/>
              </a:rPr>
              <a:t>yo</a:t>
            </a:r>
            <a:r>
              <a:rPr lang="en-US" sz="2400" b="1" dirty="0">
                <a:solidFill>
                  <a:schemeClr val="bg1"/>
                </a:solidFill>
                <a:latin typeface="Calibri" panose="020F0502020204030204" pitchFamily="34" charset="0"/>
              </a:rPr>
              <a:t> male who is seen in clinic for cycle 5 of nivolumab. He complains that he has been extremely fatigued. Lab results show that his TSH levels are elevated and T4 levels are low. </a:t>
            </a:r>
          </a:p>
        </p:txBody>
      </p:sp>
      <p:sp>
        <p:nvSpPr>
          <p:cNvPr id="4" name="Rectangle 3">
            <a:extLst>
              <a:ext uri="{FF2B5EF4-FFF2-40B4-BE49-F238E27FC236}">
                <a16:creationId xmlns:a16="http://schemas.microsoft.com/office/drawing/2014/main" id="{7FC6A995-AC35-426D-99E3-C2743BA2800A}"/>
              </a:ext>
            </a:extLst>
          </p:cNvPr>
          <p:cNvSpPr/>
          <p:nvPr/>
        </p:nvSpPr>
        <p:spPr>
          <a:xfrm>
            <a:off x="754566" y="1877667"/>
            <a:ext cx="79322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What do you want to educate RW about autoimmune hypothyroidism?</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14560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AD7BC1-DDAE-47C4-AFF3-27F5DA29CBFA}"/>
              </a:ext>
            </a:extLst>
          </p:cNvPr>
          <p:cNvSpPr>
            <a:spLocks noGrp="1"/>
          </p:cNvSpPr>
          <p:nvPr>
            <p:ph type="ctrTitle"/>
          </p:nvPr>
        </p:nvSpPr>
        <p:spPr>
          <a:xfrm>
            <a:off x="457199" y="640269"/>
            <a:ext cx="8229601" cy="1102519"/>
          </a:xfrm>
        </p:spPr>
        <p:txBody>
          <a:bodyPr/>
          <a:lstStyle/>
          <a:p>
            <a:r>
              <a:rPr lang="en-US" b="1" dirty="0"/>
              <a:t>Questions?</a:t>
            </a:r>
          </a:p>
        </p:txBody>
      </p:sp>
      <p:pic>
        <p:nvPicPr>
          <p:cNvPr id="4" name="Picture 3" descr="A close up of a logo&#10;&#10;Description automatically generated">
            <a:extLst>
              <a:ext uri="{FF2B5EF4-FFF2-40B4-BE49-F238E27FC236}">
                <a16:creationId xmlns:a16="http://schemas.microsoft.com/office/drawing/2014/main" id="{C1698979-F215-4CF5-AF71-3EE6EA7CFA4D}"/>
              </a:ext>
            </a:extLst>
          </p:cNvPr>
          <p:cNvPicPr>
            <a:picLocks noChangeAspect="1"/>
          </p:cNvPicPr>
          <p:nvPr/>
        </p:nvPicPr>
        <p:blipFill>
          <a:blip r:embed="rId2"/>
          <a:stretch>
            <a:fillRect/>
          </a:stretch>
        </p:blipFill>
        <p:spPr>
          <a:xfrm>
            <a:off x="3714750" y="1636190"/>
            <a:ext cx="1714500" cy="2571750"/>
          </a:xfrm>
          <a:prstGeom prst="rect">
            <a:avLst/>
          </a:prstGeom>
        </p:spPr>
      </p:pic>
    </p:spTree>
    <p:extLst>
      <p:ext uri="{BB962C8B-B14F-4D97-AF65-F5344CB8AC3E}">
        <p14:creationId xmlns:p14="http://schemas.microsoft.com/office/powerpoint/2010/main" val="3110022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8A739C-7833-4546-967A-B12DDAF88F43}"/>
              </a:ext>
            </a:extLst>
          </p:cNvPr>
          <p:cNvPicPr>
            <a:picLocks noChangeAspect="1"/>
          </p:cNvPicPr>
          <p:nvPr/>
        </p:nvPicPr>
        <p:blipFill>
          <a:blip r:embed="rId3">
            <a:biLevel thresh="75000"/>
          </a:blip>
          <a:stretch>
            <a:fillRect/>
          </a:stretch>
        </p:blipFill>
        <p:spPr>
          <a:xfrm rot="20883603">
            <a:off x="3731391" y="2727156"/>
            <a:ext cx="1681216" cy="1710636"/>
          </a:xfrm>
          <a:prstGeom prst="rect">
            <a:avLst/>
          </a:prstGeom>
        </p:spPr>
      </p:pic>
      <p:sp>
        <p:nvSpPr>
          <p:cNvPr id="3" name="Title 2">
            <a:extLst>
              <a:ext uri="{FF2B5EF4-FFF2-40B4-BE49-F238E27FC236}">
                <a16:creationId xmlns:a16="http://schemas.microsoft.com/office/drawing/2014/main" id="{F997B3A1-6E8B-4994-813D-94936FF21C32}"/>
              </a:ext>
            </a:extLst>
          </p:cNvPr>
          <p:cNvSpPr>
            <a:spLocks noGrp="1"/>
          </p:cNvSpPr>
          <p:nvPr>
            <p:ph type="ctrTitle"/>
          </p:nvPr>
        </p:nvSpPr>
        <p:spPr/>
        <p:txBody>
          <a:bodyPr/>
          <a:lstStyle/>
          <a:p>
            <a:r>
              <a:rPr lang="en-US" b="1" dirty="0"/>
              <a:t>Thank You!</a:t>
            </a:r>
          </a:p>
        </p:txBody>
      </p:sp>
      <p:sp>
        <p:nvSpPr>
          <p:cNvPr id="5" name="Content Placeholder 1">
            <a:extLst>
              <a:ext uri="{FF2B5EF4-FFF2-40B4-BE49-F238E27FC236}">
                <a16:creationId xmlns:a16="http://schemas.microsoft.com/office/drawing/2014/main" id="{14CA4895-36FF-4297-8D27-6AEF45143121}"/>
              </a:ext>
            </a:extLst>
          </p:cNvPr>
          <p:cNvSpPr txBox="1">
            <a:spLocks/>
          </p:cNvSpPr>
          <p:nvPr/>
        </p:nvSpPr>
        <p:spPr>
          <a:xfrm>
            <a:off x="457199" y="1691757"/>
            <a:ext cx="8229601" cy="1027380"/>
          </a:xfrm>
          <a:prstGeom prst="rect">
            <a:avLst/>
          </a:prstGeom>
        </p:spPr>
        <p:txBody>
          <a:bodyPr vert="horz" lIns="91440" tIns="45720" rIns="91440" bIns="45720" rtlCol="0">
            <a:normAutofit/>
          </a:bodyPr>
          <a:lstStyle>
            <a:lvl1pPr marL="342900" indent="-274320" algn="l" defTabSz="457200" rtl="0" eaLnBrk="1" latinLnBrk="0" hangingPunct="1">
              <a:lnSpc>
                <a:spcPct val="90000"/>
              </a:lnSpc>
              <a:spcBef>
                <a:spcPts val="0"/>
              </a:spcBef>
              <a:spcAft>
                <a:spcPts val="600"/>
              </a:spcAft>
              <a:buClr>
                <a:srgbClr val="35B77C"/>
              </a:buClr>
              <a:buFont typeface="Arial" panose="020B0604020202020204" pitchFamily="34" charset="0"/>
              <a:buChar char="•"/>
              <a:defRPr sz="3200" kern="1200">
                <a:solidFill>
                  <a:schemeClr val="tx1"/>
                </a:solidFill>
                <a:latin typeface="Calibri" charset="0"/>
                <a:ea typeface="Calibri" charset="0"/>
                <a:cs typeface="Calibri" charset="0"/>
              </a:defRPr>
            </a:lvl1pPr>
            <a:lvl2pPr marL="742950" indent="-274320" algn="l" defTabSz="457200" rtl="0" eaLnBrk="1" latinLnBrk="0" hangingPunct="1">
              <a:lnSpc>
                <a:spcPct val="90000"/>
              </a:lnSpc>
              <a:spcBef>
                <a:spcPts val="0"/>
              </a:spcBef>
              <a:spcAft>
                <a:spcPts val="600"/>
              </a:spcAft>
              <a:buClr>
                <a:srgbClr val="35B77C"/>
              </a:buClr>
              <a:buFont typeface="Arial" panose="020B0604020202020204" pitchFamily="34" charset="0"/>
              <a:buChar char="•"/>
              <a:defRPr sz="2800" kern="1200">
                <a:solidFill>
                  <a:schemeClr val="tx1"/>
                </a:solidFill>
                <a:latin typeface="Calibri" charset="0"/>
                <a:ea typeface="Calibri" charset="0"/>
                <a:cs typeface="Calibri" charset="0"/>
              </a:defRPr>
            </a:lvl2pPr>
            <a:lvl3pPr marL="1143000" indent="-274320" algn="l" defTabSz="457200" rtl="0" eaLnBrk="1" latinLnBrk="0" hangingPunct="1">
              <a:lnSpc>
                <a:spcPct val="90000"/>
              </a:lnSpc>
              <a:spcBef>
                <a:spcPts val="0"/>
              </a:spcBef>
              <a:spcAft>
                <a:spcPts val="600"/>
              </a:spcAft>
              <a:buClr>
                <a:srgbClr val="35B77C"/>
              </a:buClr>
              <a:buFont typeface="Arial" panose="020B0604020202020204" pitchFamily="34" charset="0"/>
              <a:buChar char="•"/>
              <a:defRPr sz="2400" kern="1200">
                <a:solidFill>
                  <a:schemeClr val="tx1"/>
                </a:solidFill>
                <a:latin typeface="Calibri" charset="0"/>
                <a:ea typeface="Calibri" charset="0"/>
                <a:cs typeface="Calibri" charset="0"/>
              </a:defRPr>
            </a:lvl3pPr>
            <a:lvl4pPr marL="1600200" indent="-274320" algn="l" defTabSz="457200" rtl="0" eaLnBrk="1" latinLnBrk="0" hangingPunct="1">
              <a:lnSpc>
                <a:spcPct val="90000"/>
              </a:lnSpc>
              <a:spcBef>
                <a:spcPts val="0"/>
              </a:spcBef>
              <a:spcAft>
                <a:spcPts val="600"/>
              </a:spcAft>
              <a:buClr>
                <a:srgbClr val="35B77C"/>
              </a:buClr>
              <a:buFont typeface="Arial" panose="020B0604020202020204" pitchFamily="34" charset="0"/>
              <a:buChar char="•"/>
              <a:defRPr sz="2000" kern="1200">
                <a:solidFill>
                  <a:schemeClr val="tx1"/>
                </a:solidFill>
                <a:latin typeface="Calibri" charset="0"/>
                <a:ea typeface="Calibri" charset="0"/>
                <a:cs typeface="Calibri" charset="0"/>
              </a:defRPr>
            </a:lvl4pPr>
            <a:lvl5pPr marL="2057400" indent="-274320" algn="l" defTabSz="457200" rtl="0" eaLnBrk="1" latinLnBrk="0" hangingPunct="1">
              <a:lnSpc>
                <a:spcPct val="90000"/>
              </a:lnSpc>
              <a:spcBef>
                <a:spcPts val="0"/>
              </a:spcBef>
              <a:spcAft>
                <a:spcPts val="600"/>
              </a:spcAft>
              <a:buClr>
                <a:srgbClr val="35B77C"/>
              </a:buClr>
              <a:buFont typeface="Arial" panose="020B0604020202020204" pitchFamily="34" charset="0"/>
              <a:buChar char="•"/>
              <a:defRPr sz="2000" kern="1200">
                <a:solidFill>
                  <a:schemeClr val="tx1"/>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buNone/>
              <a:defRPr/>
            </a:pPr>
            <a:r>
              <a:rPr kumimoji="0" lang="en-US" sz="2400" b="0" i="0" u="none" strike="noStrike" kern="1200" cap="none" spc="0" normalizeH="0" baseline="0" noProof="0" dirty="0">
                <a:ln>
                  <a:noFill/>
                </a:ln>
                <a:effectLst/>
                <a:uLnTx/>
                <a:uFillTx/>
                <a:latin typeface="Calibri" charset="0"/>
                <a:cs typeface="Calibri" charset="0"/>
              </a:rPr>
              <a:t>To </a:t>
            </a:r>
            <a:r>
              <a:rPr lang="en-US" sz="2400" dirty="0"/>
              <a:t>receive up to 1.0 ANCC contact hour, please complete the evaluation at </a:t>
            </a:r>
            <a:r>
              <a:rPr lang="en-US" sz="2400" b="1" dirty="0"/>
              <a:t>https://www.surveymonkey.com/r/V2CDR35. </a:t>
            </a:r>
          </a:p>
        </p:txBody>
      </p:sp>
    </p:spTree>
    <p:extLst>
      <p:ext uri="{BB962C8B-B14F-4D97-AF65-F5344CB8AC3E}">
        <p14:creationId xmlns:p14="http://schemas.microsoft.com/office/powerpoint/2010/main" val="221032618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2FE44-4820-449D-B8C9-21358BD8D46A}"/>
              </a:ext>
            </a:extLst>
          </p:cNvPr>
          <p:cNvSpPr>
            <a:spLocks noGrp="1"/>
          </p:cNvSpPr>
          <p:nvPr>
            <p:ph type="ctrTitle"/>
          </p:nvPr>
        </p:nvSpPr>
        <p:spPr>
          <a:xfrm>
            <a:off x="3726756" y="1107108"/>
            <a:ext cx="4960043" cy="1102519"/>
          </a:xfrm>
        </p:spPr>
        <p:txBody>
          <a:bodyPr/>
          <a:lstStyle/>
          <a:p>
            <a:r>
              <a:rPr lang="en-US" b="1" dirty="0"/>
              <a:t>Pre-test</a:t>
            </a:r>
          </a:p>
        </p:txBody>
      </p:sp>
      <p:pic>
        <p:nvPicPr>
          <p:cNvPr id="4" name="Picture 3" descr="A close up of a logo&#10;&#10;Description automatically generated">
            <a:extLst>
              <a:ext uri="{FF2B5EF4-FFF2-40B4-BE49-F238E27FC236}">
                <a16:creationId xmlns:a16="http://schemas.microsoft.com/office/drawing/2014/main" id="{39118E06-D1EB-42B7-99F0-27203349F6BC}"/>
              </a:ext>
            </a:extLst>
          </p:cNvPr>
          <p:cNvPicPr>
            <a:picLocks noChangeAspect="1"/>
          </p:cNvPicPr>
          <p:nvPr/>
        </p:nvPicPr>
        <p:blipFill>
          <a:blip r:embed="rId2"/>
          <a:stretch>
            <a:fillRect/>
          </a:stretch>
        </p:blipFill>
        <p:spPr>
          <a:xfrm>
            <a:off x="5349527" y="2209627"/>
            <a:ext cx="1714500" cy="2571750"/>
          </a:xfrm>
          <a:prstGeom prst="rect">
            <a:avLst/>
          </a:prstGeom>
        </p:spPr>
      </p:pic>
    </p:spTree>
    <p:extLst>
      <p:ext uri="{BB962C8B-B14F-4D97-AF65-F5344CB8AC3E}">
        <p14:creationId xmlns:p14="http://schemas.microsoft.com/office/powerpoint/2010/main" val="35883010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4" name="Picture 3"/>
          <p:cNvPicPr>
            <a:picLocks noChangeAspect="1"/>
          </p:cNvPicPr>
          <p:nvPr/>
        </p:nvPicPr>
        <p:blipFill>
          <a:blip r:embed="rId2"/>
          <a:srcRect/>
          <a:stretch/>
        </p:blipFill>
        <p:spPr>
          <a:xfrm>
            <a:off x="0" y="0"/>
            <a:ext cx="9144000" cy="5143500"/>
          </a:xfrm>
          <a:prstGeom prst="rect">
            <a:avLst/>
          </a:prstGeom>
        </p:spPr>
      </p:pic>
    </p:spTree>
    <p:extLst>
      <p:ext uri="{BB962C8B-B14F-4D97-AF65-F5344CB8AC3E}">
        <p14:creationId xmlns:p14="http://schemas.microsoft.com/office/powerpoint/2010/main" val="989409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2167FE-39FA-4527-AF13-5851EEFC9855}"/>
              </a:ext>
            </a:extLst>
          </p:cNvPr>
          <p:cNvSpPr>
            <a:spLocks noGrp="1"/>
          </p:cNvSpPr>
          <p:nvPr>
            <p:ph idx="1"/>
          </p:nvPr>
        </p:nvSpPr>
        <p:spPr>
          <a:xfrm>
            <a:off x="645885" y="1589314"/>
            <a:ext cx="8273143" cy="2946400"/>
          </a:xfrm>
        </p:spPr>
        <p:txBody>
          <a:bodyPr>
            <a:noAutofit/>
          </a:bodyPr>
          <a:lstStyle/>
          <a:p>
            <a:pPr marL="457200" indent="-457200">
              <a:lnSpc>
                <a:spcPct val="90000"/>
              </a:lnSpc>
              <a:spcBef>
                <a:spcPts val="0"/>
              </a:spcBef>
              <a:spcAft>
                <a:spcPts val="600"/>
              </a:spcAft>
              <a:buAutoNum type="alphaUcPeriod"/>
            </a:pPr>
            <a:r>
              <a:rPr lang="en-US" sz="2400" dirty="0">
                <a:latin typeface="Calibri" panose="020F0502020204030204" pitchFamily="34" charset="0"/>
              </a:rPr>
              <a:t>Immune checkpoint inhibitors directly target rapidly-dividing cancer cells</a:t>
            </a:r>
          </a:p>
          <a:p>
            <a:pPr marL="457200" indent="-457200">
              <a:lnSpc>
                <a:spcPct val="90000"/>
              </a:lnSpc>
              <a:spcBef>
                <a:spcPts val="0"/>
              </a:spcBef>
              <a:spcAft>
                <a:spcPts val="600"/>
              </a:spcAft>
              <a:buAutoNum type="alphaUcPeriod"/>
            </a:pPr>
            <a:r>
              <a:rPr lang="en-US" sz="2400" dirty="0">
                <a:latin typeface="Calibri" panose="020F0502020204030204" pitchFamily="34" charset="0"/>
              </a:rPr>
              <a:t>Immune checkpoint inhibitors work faster than chemotherapy</a:t>
            </a:r>
          </a:p>
          <a:p>
            <a:pPr marL="457200" indent="-457200">
              <a:lnSpc>
                <a:spcPct val="90000"/>
              </a:lnSpc>
              <a:spcBef>
                <a:spcPts val="0"/>
              </a:spcBef>
              <a:spcAft>
                <a:spcPts val="600"/>
              </a:spcAft>
              <a:buAutoNum type="alphaUcPeriod"/>
            </a:pPr>
            <a:r>
              <a:rPr lang="en-US" sz="2400" dirty="0">
                <a:latin typeface="Calibri" panose="020F0502020204030204" pitchFamily="34" charset="0"/>
              </a:rPr>
              <a:t>Immune checkpoint inhibitors are more toxic than chemotherapy</a:t>
            </a:r>
          </a:p>
          <a:p>
            <a:pPr marL="457200" indent="-457200">
              <a:lnSpc>
                <a:spcPct val="90000"/>
              </a:lnSpc>
              <a:spcBef>
                <a:spcPts val="0"/>
              </a:spcBef>
              <a:spcAft>
                <a:spcPts val="600"/>
              </a:spcAft>
              <a:buAutoNum type="alphaUcPeriod"/>
            </a:pPr>
            <a:r>
              <a:rPr lang="en-US" sz="2400" dirty="0">
                <a:latin typeface="Calibri" panose="020F0502020204030204" pitchFamily="34" charset="0"/>
              </a:rPr>
              <a:t>Immune checkpoint inhibitors produce more durable response than chemotherapy</a:t>
            </a:r>
          </a:p>
        </p:txBody>
      </p:sp>
      <p:sp>
        <p:nvSpPr>
          <p:cNvPr id="3" name="Title 2">
            <a:extLst>
              <a:ext uri="{FF2B5EF4-FFF2-40B4-BE49-F238E27FC236}">
                <a16:creationId xmlns:a16="http://schemas.microsoft.com/office/drawing/2014/main" id="{2932BDA1-4C1A-4949-9899-329B47F7E187}"/>
              </a:ext>
            </a:extLst>
          </p:cNvPr>
          <p:cNvSpPr>
            <a:spLocks noGrp="1"/>
          </p:cNvSpPr>
          <p:nvPr>
            <p:ph type="ctrTitle"/>
          </p:nvPr>
        </p:nvSpPr>
        <p:spPr>
          <a:xfrm>
            <a:off x="1475334" y="20337"/>
            <a:ext cx="7668665" cy="930349"/>
          </a:xfrm>
        </p:spPr>
        <p:txBody>
          <a:bodyPr anchor="ctr">
            <a:noAutofit/>
          </a:bodyPr>
          <a:lstStyle/>
          <a:p>
            <a:pPr>
              <a:lnSpc>
                <a:spcPct val="90000"/>
              </a:lnSpc>
            </a:pPr>
            <a:r>
              <a:rPr lang="en-US" sz="3200" b="1" dirty="0">
                <a:solidFill>
                  <a:schemeClr val="bg1"/>
                </a:solidFill>
                <a:latin typeface="Calibri" panose="020F0502020204030204" pitchFamily="34" charset="0"/>
              </a:rPr>
              <a:t>Which of the following statements is true about immune checkpoint inhibitors (ICIs)?</a:t>
            </a:r>
          </a:p>
        </p:txBody>
      </p:sp>
    </p:spTree>
    <p:extLst>
      <p:ext uri="{BB962C8B-B14F-4D97-AF65-F5344CB8AC3E}">
        <p14:creationId xmlns:p14="http://schemas.microsoft.com/office/powerpoint/2010/main" val="3448094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2167FE-39FA-4527-AF13-5851EEFC9855}"/>
              </a:ext>
            </a:extLst>
          </p:cNvPr>
          <p:cNvSpPr>
            <a:spLocks noGrp="1"/>
          </p:cNvSpPr>
          <p:nvPr>
            <p:ph idx="1"/>
          </p:nvPr>
        </p:nvSpPr>
        <p:spPr>
          <a:xfrm>
            <a:off x="645885" y="1589314"/>
            <a:ext cx="8273143" cy="2946400"/>
          </a:xfrm>
        </p:spPr>
        <p:txBody>
          <a:bodyPr>
            <a:noAutofit/>
          </a:bodyPr>
          <a:lstStyle/>
          <a:p>
            <a:pPr marL="457200" indent="-457200">
              <a:lnSpc>
                <a:spcPct val="90000"/>
              </a:lnSpc>
              <a:spcBef>
                <a:spcPts val="0"/>
              </a:spcBef>
              <a:spcAft>
                <a:spcPts val="600"/>
              </a:spcAft>
              <a:buAutoNum type="alphaUcPeriod"/>
            </a:pPr>
            <a:r>
              <a:rPr lang="en-US" sz="2400" dirty="0">
                <a:latin typeface="Calibri" panose="020F0502020204030204" pitchFamily="34" charset="0"/>
              </a:rPr>
              <a:t>Alopecia (hair loss) is a common toxicity</a:t>
            </a:r>
          </a:p>
          <a:p>
            <a:pPr marL="457200" indent="-457200">
              <a:lnSpc>
                <a:spcPct val="90000"/>
              </a:lnSpc>
              <a:spcBef>
                <a:spcPts val="0"/>
              </a:spcBef>
              <a:spcAft>
                <a:spcPts val="600"/>
              </a:spcAft>
              <a:buFont typeface="Arial"/>
              <a:buAutoNum type="alphaUcPeriod"/>
            </a:pPr>
            <a:r>
              <a:rPr lang="en-US" sz="2400" dirty="0">
                <a:latin typeface="Calibri" panose="020F0502020204030204" pitchFamily="34" charset="0"/>
              </a:rPr>
              <a:t>GI toxicities are rarely seen with ICI treatment</a:t>
            </a:r>
          </a:p>
          <a:p>
            <a:pPr marL="457200" indent="-457200">
              <a:lnSpc>
                <a:spcPct val="90000"/>
              </a:lnSpc>
              <a:spcBef>
                <a:spcPts val="0"/>
              </a:spcBef>
              <a:spcAft>
                <a:spcPts val="600"/>
              </a:spcAft>
              <a:buAutoNum type="alphaUcPeriod"/>
            </a:pPr>
            <a:r>
              <a:rPr lang="en-US" sz="2400" dirty="0" err="1">
                <a:latin typeface="Calibri" panose="020F0502020204030204" pitchFamily="34" charset="0"/>
              </a:rPr>
              <a:t>irAEs</a:t>
            </a:r>
            <a:r>
              <a:rPr lang="en-US" sz="2400" dirty="0">
                <a:latin typeface="Calibri" panose="020F0502020204030204" pitchFamily="34" charset="0"/>
              </a:rPr>
              <a:t> can occur months after ICI treatment</a:t>
            </a:r>
          </a:p>
          <a:p>
            <a:pPr marL="457200" indent="-457200">
              <a:lnSpc>
                <a:spcPct val="90000"/>
              </a:lnSpc>
              <a:spcBef>
                <a:spcPts val="0"/>
              </a:spcBef>
              <a:spcAft>
                <a:spcPts val="600"/>
              </a:spcAft>
              <a:buFont typeface="Arial"/>
              <a:buAutoNum type="alphaUcPeriod"/>
            </a:pPr>
            <a:r>
              <a:rPr lang="en-US" sz="2400" dirty="0" err="1">
                <a:latin typeface="Calibri" panose="020F0502020204030204" pitchFamily="34" charset="0"/>
              </a:rPr>
              <a:t>irAEs</a:t>
            </a:r>
            <a:r>
              <a:rPr lang="en-US" sz="2400" dirty="0">
                <a:latin typeface="Calibri" panose="020F0502020204030204" pitchFamily="34" charset="0"/>
              </a:rPr>
              <a:t> occur within 24 hours of therapy</a:t>
            </a:r>
          </a:p>
          <a:p>
            <a:pPr marL="457200" indent="-457200">
              <a:lnSpc>
                <a:spcPct val="90000"/>
              </a:lnSpc>
              <a:spcBef>
                <a:spcPts val="0"/>
              </a:spcBef>
              <a:spcAft>
                <a:spcPts val="600"/>
              </a:spcAft>
              <a:buAutoNum type="alphaUcPeriod"/>
            </a:pPr>
            <a:endParaRPr lang="en-US" sz="2400" dirty="0">
              <a:latin typeface="Calibri" panose="020F0502020204030204" pitchFamily="34" charset="0"/>
            </a:endParaRPr>
          </a:p>
        </p:txBody>
      </p:sp>
      <p:sp>
        <p:nvSpPr>
          <p:cNvPr id="3" name="Title 2">
            <a:extLst>
              <a:ext uri="{FF2B5EF4-FFF2-40B4-BE49-F238E27FC236}">
                <a16:creationId xmlns:a16="http://schemas.microsoft.com/office/drawing/2014/main" id="{2932BDA1-4C1A-4949-9899-329B47F7E187}"/>
              </a:ext>
            </a:extLst>
          </p:cNvPr>
          <p:cNvSpPr>
            <a:spLocks noGrp="1"/>
          </p:cNvSpPr>
          <p:nvPr>
            <p:ph type="ctrTitle"/>
          </p:nvPr>
        </p:nvSpPr>
        <p:spPr>
          <a:xfrm>
            <a:off x="1475334" y="20337"/>
            <a:ext cx="7668665" cy="930349"/>
          </a:xfrm>
        </p:spPr>
        <p:txBody>
          <a:bodyPr anchor="ctr">
            <a:noAutofit/>
          </a:bodyPr>
          <a:lstStyle/>
          <a:p>
            <a:pPr>
              <a:lnSpc>
                <a:spcPct val="90000"/>
              </a:lnSpc>
            </a:pPr>
            <a:r>
              <a:rPr lang="en-US" sz="2500" b="1" dirty="0">
                <a:solidFill>
                  <a:schemeClr val="bg1"/>
                </a:solidFill>
                <a:latin typeface="Calibri" panose="020F0502020204030204" pitchFamily="34" charset="0"/>
              </a:rPr>
              <a:t>Which of the following is true regarding immune-related adverse events (</a:t>
            </a:r>
            <a:r>
              <a:rPr lang="en-US" sz="2500" b="1" dirty="0" err="1">
                <a:solidFill>
                  <a:schemeClr val="bg1"/>
                </a:solidFill>
                <a:latin typeface="Calibri" panose="020F0502020204030204" pitchFamily="34" charset="0"/>
              </a:rPr>
              <a:t>irAEs</a:t>
            </a:r>
            <a:r>
              <a:rPr lang="en-US" sz="2500" b="1" dirty="0">
                <a:solidFill>
                  <a:schemeClr val="bg1"/>
                </a:solidFill>
                <a:latin typeface="Calibri" panose="020F0502020204030204" pitchFamily="34" charset="0"/>
              </a:rPr>
              <a:t>) seen with immune checkpoint inhibitors (ICIs)?</a:t>
            </a:r>
          </a:p>
        </p:txBody>
      </p:sp>
    </p:spTree>
    <p:extLst>
      <p:ext uri="{BB962C8B-B14F-4D97-AF65-F5344CB8AC3E}">
        <p14:creationId xmlns:p14="http://schemas.microsoft.com/office/powerpoint/2010/main" val="37036206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COUNTDOWNSOUND" val="C:\Music\acdc-10.mp3"/>
</p:tagLst>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9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9507</TotalTime>
  <Words>6046</Words>
  <Application>Microsoft Office PowerPoint</Application>
  <PresentationFormat>On-screen Show (16:9)</PresentationFormat>
  <Paragraphs>620</Paragraphs>
  <Slides>70</Slides>
  <Notes>35</Notes>
  <HiddenSlides>2</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70</vt:i4>
      </vt:variant>
    </vt:vector>
  </HeadingPairs>
  <TitlesOfParts>
    <vt:vector size="79" baseType="lpstr">
      <vt:lpstr>Arial</vt:lpstr>
      <vt:lpstr>Calibri</vt:lpstr>
      <vt:lpstr>Office Theme</vt:lpstr>
      <vt:lpstr>1_Office Theme</vt:lpstr>
      <vt:lpstr>5_Office Theme</vt:lpstr>
      <vt:lpstr>2_Office Theme</vt:lpstr>
      <vt:lpstr>3_Office Theme</vt:lpstr>
      <vt:lpstr>4_Office Theme</vt:lpstr>
      <vt:lpstr>9_Office Theme</vt:lpstr>
      <vt:lpstr>PowerPoint Presentation</vt:lpstr>
      <vt:lpstr>Speaker</vt:lpstr>
      <vt:lpstr>Victoria Sherry, DNP, CRNP, ANP-BC, AOCNP</vt:lpstr>
      <vt:lpstr>Special Thanks!</vt:lpstr>
      <vt:lpstr>CNE Certification</vt:lpstr>
      <vt:lpstr>Learning Objectives</vt:lpstr>
      <vt:lpstr>Pre-test</vt:lpstr>
      <vt:lpstr>Which of the following statements is true about immune checkpoint inhibitors (ICIs)?</vt:lpstr>
      <vt:lpstr>Which of the following is true regarding immune-related adverse events (irAEs) seen with immune checkpoint inhibitors (ICIs)?</vt:lpstr>
      <vt:lpstr>MJ is a 75 yo female who had one dose of pembrolizumab after being misdiagnosed with stage IV lung cancer. After the cancer was downgraded to stage IIB, she switched to chemoradiation. Three weeks into therapy, she developed a bilateral, pruritic rash on arms, chest, and legs. </vt:lpstr>
      <vt:lpstr>RW is a 53 yo male who is seen in clinic for cycle 5 of nivolumab. He complains that he has been extremely fatigued. Lab results show that his TSH levels are elevated and T4 levels are low. </vt:lpstr>
      <vt:lpstr>PowerPoint Presentation</vt:lpstr>
      <vt:lpstr>Checkpoint Blockade Removing the Brakes of the Immune Response</vt:lpstr>
      <vt:lpstr>PowerPoint Presentation</vt:lpstr>
      <vt:lpstr>PowerPoint Presentation</vt:lpstr>
      <vt:lpstr>PowerPoint Presentation</vt:lpstr>
      <vt:lpstr>Immune Therapy vs Cytotoxic Therapy</vt:lpstr>
      <vt:lpstr>Durable Responses in IO vs. Chemotherapy</vt:lpstr>
      <vt:lpstr>Immune-related Adverse Events (irAEs)</vt:lpstr>
      <vt:lpstr>Organs Affected By irAEs</vt:lpstr>
      <vt:lpstr>PowerPoint Presentation</vt:lpstr>
      <vt:lpstr>Median Time to Resolution of irAEs </vt:lpstr>
      <vt:lpstr>Managing irAEs 2018 ASCO/NCCN Guidelines </vt:lpstr>
      <vt:lpstr>Common Terminology Criteria  for Adverse Events (CTCAE) v. 5.0</vt:lpstr>
      <vt:lpstr>Case Study</vt:lpstr>
      <vt:lpstr>Case Study</vt:lpstr>
      <vt:lpstr>Case Study</vt:lpstr>
      <vt:lpstr>Arthralgias </vt:lpstr>
      <vt:lpstr>Case Study</vt:lpstr>
      <vt:lpstr>PowerPoint Presentation</vt:lpstr>
      <vt:lpstr>PowerPoint Presentation</vt:lpstr>
      <vt:lpstr>Case Study</vt:lpstr>
      <vt:lpstr>Patient Complaints/Issues While Receiving Atezolizumab</vt:lpstr>
      <vt:lpstr>Case Study</vt:lpstr>
      <vt:lpstr>PowerPoint Presentation</vt:lpstr>
      <vt:lpstr>PowerPoint Presentation</vt:lpstr>
      <vt:lpstr>Cutaneous irAE Pruritus, Xerosis, Xerostomia, Taste Alterations</vt:lpstr>
      <vt:lpstr>Endocrinopathies</vt:lpstr>
      <vt:lpstr>Endocrinopathies Hypothyroidism</vt:lpstr>
      <vt:lpstr>Case Study</vt:lpstr>
      <vt:lpstr>GI irAE—Dyspepsia</vt:lpstr>
      <vt:lpstr>Case Study</vt:lpstr>
      <vt:lpstr>Binocular Diplopia Differential Diagnoses</vt:lpstr>
      <vt:lpstr>Neurologic Disorders Rare</vt:lpstr>
      <vt:lpstr>Case Study</vt:lpstr>
      <vt:lpstr>Case Study</vt:lpstr>
      <vt:lpstr>Case Study Nephritis</vt:lpstr>
      <vt:lpstr>Case Study</vt:lpstr>
      <vt:lpstr>Case Study</vt:lpstr>
      <vt:lpstr>Case Study</vt:lpstr>
      <vt:lpstr>Case Study Further Treatment </vt:lpstr>
      <vt:lpstr>Case Study Presently</vt:lpstr>
      <vt:lpstr>What Else Could Impact IO Therapy Efficacy?</vt:lpstr>
      <vt:lpstr>Impact of Antibiotics on PD-1 Response</vt:lpstr>
      <vt:lpstr>Probiotics Good or Bad? </vt:lpstr>
      <vt:lpstr>Does Patient’s SEX Impact Efficacy?</vt:lpstr>
      <vt:lpstr>Personalized Cancer Immunotherapy?</vt:lpstr>
      <vt:lpstr>Cancer IO Outcomes Based on Biomarkers</vt:lpstr>
      <vt:lpstr>PowerPoint Presentation</vt:lpstr>
      <vt:lpstr>DIRE</vt:lpstr>
      <vt:lpstr>DIRE Impact on Nursing</vt:lpstr>
      <vt:lpstr>Conclusions</vt:lpstr>
      <vt:lpstr>Post-test</vt:lpstr>
      <vt:lpstr>Which of the following statements is true about immune checkpoint inhibitors (ICIs)?</vt:lpstr>
      <vt:lpstr>Which of the following is true regarding immune-related adverse events (irAEs) seen with immune checkpoint inhibitors (ICIs)?</vt:lpstr>
      <vt:lpstr>MJ is a 75 yo female who had one dose of pembrolizumab after being misdiagnosed with stage IV lung cancer. After the cancer was downgraded to stage IIB, she switched to chemoradiation. Three weeks into therapy, she developed a bilateral, pruritic rash on arms, chest, and legs. </vt:lpstr>
      <vt:lpstr>RW is a 53 yo male who is seen in clinic for cycle 5 of nivolumab. He complains that he has been extremely fatigued. Lab results show that his TSH levels are elevated and T4 levels are low. </vt:lpstr>
      <vt:lpstr>Questions?</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dc:creator>
  <cp:lastModifiedBy>Jessica Hall</cp:lastModifiedBy>
  <cp:revision>190</cp:revision>
  <dcterms:created xsi:type="dcterms:W3CDTF">2015-04-01T20:45:56Z</dcterms:created>
  <dcterms:modified xsi:type="dcterms:W3CDTF">2020-08-21T16:47:35Z</dcterms:modified>
</cp:coreProperties>
</file>