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72" r:id="rId5"/>
    <p:sldId id="271" r:id="rId6"/>
    <p:sldId id="280" r:id="rId7"/>
    <p:sldId id="273" r:id="rId8"/>
    <p:sldId id="279" r:id="rId9"/>
    <p:sldId id="265" r:id="rId10"/>
    <p:sldId id="281" r:id="rId11"/>
    <p:sldId id="282" r:id="rId12"/>
    <p:sldId id="283" r:id="rId13"/>
    <p:sldId id="284" r:id="rId14"/>
    <p:sldId id="285" r:id="rId15"/>
    <p:sldId id="267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52"/>
    <a:srgbClr val="04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McGregor" userId="62995111-02f4-4065-a005-1150235d499e" providerId="ADAL" clId="{24895CF1-5353-4EC2-BA26-5C6CF8F690F9}"/>
    <pc:docChg chg="modSld">
      <pc:chgData name="Julie McGregor" userId="62995111-02f4-4065-a005-1150235d499e" providerId="ADAL" clId="{24895CF1-5353-4EC2-BA26-5C6CF8F690F9}" dt="2024-04-11T13:40:31.398" v="11" actId="20577"/>
      <pc:docMkLst>
        <pc:docMk/>
      </pc:docMkLst>
      <pc:sldChg chg="modSp mod">
        <pc:chgData name="Julie McGregor" userId="62995111-02f4-4065-a005-1150235d499e" providerId="ADAL" clId="{24895CF1-5353-4EC2-BA26-5C6CF8F690F9}" dt="2024-04-11T13:40:31.398" v="11" actId="20577"/>
        <pc:sldMkLst>
          <pc:docMk/>
          <pc:sldMk cId="837046656" sldId="272"/>
        </pc:sldMkLst>
        <pc:spChg chg="mod">
          <ac:chgData name="Julie McGregor" userId="62995111-02f4-4065-a005-1150235d499e" providerId="ADAL" clId="{24895CF1-5353-4EC2-BA26-5C6CF8F690F9}" dt="2024-04-11T13:40:31.398" v="11" actId="20577"/>
          <ac:spMkLst>
            <pc:docMk/>
            <pc:sldMk cId="837046656" sldId="272"/>
            <ac:spMk id="4" creationId="{400D6030-A3D4-413F-BE9A-D062D6B9F22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461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22E-4E6D-8499-BAD9DE90D290}"/>
              </c:ext>
            </c:extLst>
          </c:dPt>
          <c:dPt>
            <c:idx val="1"/>
            <c:invertIfNegative val="0"/>
            <c:bubble3D val="0"/>
            <c:spPr>
              <a:solidFill>
                <a:srgbClr val="041E4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22E-4E6D-8499-BAD9DE90D290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22E-4E6D-8499-BAD9DE90D29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22E-4E6D-8499-BAD9DE90D2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22E-4E6D-8499-BAD9DE90D290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22E-4E6D-8499-BAD9DE90D29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22E-4E6D-8499-BAD9DE90D290}"/>
              </c:ext>
            </c:extLst>
          </c:dPt>
          <c:cat>
            <c:strRef>
              <c:f>Sheet1!$A$2:$A$8</c:f>
              <c:strCache>
                <c:ptCount val="7"/>
                <c:pt idx="0">
                  <c:v>0-5</c:v>
                </c:pt>
                <c:pt idx="1">
                  <c:v>6-13</c:v>
                </c:pt>
                <c:pt idx="2">
                  <c:v>14-18</c:v>
                </c:pt>
                <c:pt idx="3">
                  <c:v>19-25</c:v>
                </c:pt>
                <c:pt idx="4">
                  <c:v>26-39</c:v>
                </c:pt>
                <c:pt idx="5">
                  <c:v>40-59</c:v>
                </c:pt>
                <c:pt idx="6">
                  <c:v>60+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13</c:v>
                </c:pt>
                <c:pt idx="2">
                  <c:v>8</c:v>
                </c:pt>
                <c:pt idx="3">
                  <c:v>21</c:v>
                </c:pt>
                <c:pt idx="4">
                  <c:v>24</c:v>
                </c:pt>
                <c:pt idx="5">
                  <c:v>9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22E-4E6D-8499-BAD9DE90D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202255"/>
        <c:axId val="5182991"/>
      </c:barChart>
      <c:catAx>
        <c:axId val="18202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2991"/>
        <c:crosses val="autoZero"/>
        <c:auto val="1"/>
        <c:lblAlgn val="ctr"/>
        <c:lblOffset val="100"/>
        <c:noMultiLvlLbl val="0"/>
      </c:catAx>
      <c:valAx>
        <c:axId val="51829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2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Pt>
            <c:idx val="0"/>
            <c:bubble3D val="0"/>
            <c:spPr>
              <a:solidFill>
                <a:srgbClr val="F266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47C-46BE-8677-32C8C21C9115}"/>
              </c:ext>
            </c:extLst>
          </c:dPt>
          <c:dPt>
            <c:idx val="1"/>
            <c:bubble3D val="0"/>
            <c:spPr>
              <a:solidFill>
                <a:srgbClr val="041E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7C-46BE-8677-32C8C21C91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64-4AEB-9A8C-EDBE17D3DE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64-4AEB-9A8C-EDBE17D3DEF2}"/>
              </c:ext>
            </c:extLst>
          </c:dPt>
          <c:cat>
            <c:strRef>
              <c:f>Sheet1!$A$2:$A$5</c:f>
              <c:strCache>
                <c:ptCount val="4"/>
                <c:pt idx="0">
                  <c:v>African-American</c:v>
                </c:pt>
                <c:pt idx="1">
                  <c:v>White/Caucasian</c:v>
                </c:pt>
                <c:pt idx="2">
                  <c:v>Multi-racial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</c:v>
                </c:pt>
                <c:pt idx="1">
                  <c:v>53</c:v>
                </c:pt>
                <c:pt idx="2">
                  <c:v>9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7C-46BE-8677-32C8C21C9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275C35-2AA4-4195-B5D7-CEDA4E84850B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86E9421-F70A-4DAA-BC7B-68757510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9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7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City of Cincinnati Developing Price Hill Report </a:t>
            </a:r>
            <a:r>
              <a:rPr lang="en-US" sz="1200">
                <a:latin typeface="+mj-lt"/>
              </a:rPr>
              <a:t>https://economicsresearch.org/wp-content/uploads/2019/01/pricehill.pdf</a:t>
            </a:r>
          </a:p>
          <a:p>
            <a:r>
              <a:rPr lang="en-US"/>
              <a:t>City of Cincinnati Community and Economic Development Report https://choosecincy.com/wp-content/uploads/2021/11/Annual-Report-2019-2020.pdf</a:t>
            </a:r>
          </a:p>
          <a:p>
            <a:endParaRPr lang="en-US"/>
          </a:p>
          <a:p>
            <a:r>
              <a:rPr lang="en-US"/>
              <a:t>WPH</a:t>
            </a:r>
            <a:br>
              <a:rPr lang="en-US"/>
            </a:br>
            <a:r>
              <a:rPr lang="en-US"/>
              <a:t>https://www.cincinnati-oh.gov/planning/linkservid/B581A819-F61A-2D56-CDC50A05D249EEA5/showMeta/0/</a:t>
            </a:r>
          </a:p>
          <a:p>
            <a:r>
              <a:rPr lang="en-US"/>
              <a:t>https://www.cincinnati-oh.gov/sites/oes/assets/West%20Price%20Hill%20-%20CEI.pdf</a:t>
            </a:r>
          </a:p>
          <a:p>
            <a:endParaRPr lang="en-US"/>
          </a:p>
          <a:p>
            <a:r>
              <a:rPr lang="en-US"/>
              <a:t>LPH</a:t>
            </a:r>
          </a:p>
          <a:p>
            <a:r>
              <a:rPr lang="en-US"/>
              <a:t>https://www.cincinnati-oh.gov/planning/linkservid/B4CE6527-C743-C5E2-6F5F0F5750539630/showMeta/0/</a:t>
            </a:r>
          </a:p>
          <a:p>
            <a:r>
              <a:rPr lang="en-US"/>
              <a:t>https://www.cincinnati-oh.gov/sites/oes/assets/Lower%20Price%20Hill%20-%20Queensgate%20-%20CEI.pdfw.cincinnati-oh.gov/planning/linkservid/B4CE6527-C743-C5E2-6F5F0F5750539630/showMeta/0/</a:t>
            </a:r>
          </a:p>
          <a:p>
            <a:endParaRPr lang="en-US"/>
          </a:p>
          <a:p>
            <a:r>
              <a:rPr lang="en-US"/>
              <a:t>EPH</a:t>
            </a:r>
          </a:p>
          <a:p>
            <a:r>
              <a:rPr lang="en-US"/>
              <a:t>https://www.cincinnati-oh.gov/planning/linkservid/B4AEB68A-B22F-200F-0EB19D550B6E482D/showMeta/0/</a:t>
            </a:r>
          </a:p>
          <a:p>
            <a:r>
              <a:rPr lang="en-US"/>
              <a:t>https://www.cincinnati-oh.gov/sites/oes/assets/East%20Price%20Hill%20-%20CEI.pdf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49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8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E9421-F70A-4DAA-BC7B-6875751004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2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505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55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11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59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60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85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94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5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7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4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627812"/>
            <a:ext cx="12192000" cy="2301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10" y="5747657"/>
            <a:ext cx="820400" cy="8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santamaria-cincy.org" TargetMode="External"/><Relationship Id="rId5" Type="http://schemas.openxmlformats.org/officeDocument/2006/relationships/hyperlink" Target="http://www.santamaria-cincy.org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3EED10-D504-4857-B735-BC0D1AFB1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3"/>
          <a:stretch/>
        </p:blipFill>
        <p:spPr>
          <a:xfrm flipH="1">
            <a:off x="-71409" y="224288"/>
            <a:ext cx="9335453" cy="6398933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F03F3D-B8E5-4211-978C-8905D11D6BC0}"/>
              </a:ext>
            </a:extLst>
          </p:cNvPr>
          <p:cNvSpPr txBox="1">
            <a:spLocks/>
          </p:cNvSpPr>
          <p:nvPr/>
        </p:nvSpPr>
        <p:spPr>
          <a:xfrm>
            <a:off x="6092600" y="1825624"/>
            <a:ext cx="5257800" cy="47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>
          <a:xfrm>
            <a:off x="6199709" y="1000503"/>
            <a:ext cx="5241617" cy="1068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85EF57-AD3D-4A5F-BB4A-3361CA339920}"/>
              </a:ext>
            </a:extLst>
          </p:cNvPr>
          <p:cNvSpPr txBox="1"/>
          <p:nvPr/>
        </p:nvSpPr>
        <p:spPr>
          <a:xfrm>
            <a:off x="7136913" y="4829365"/>
            <a:ext cx="439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6030-A3D4-413F-BE9A-D062D6B9F223}"/>
              </a:ext>
            </a:extLst>
          </p:cNvPr>
          <p:cNvSpPr txBox="1"/>
          <p:nvPr/>
        </p:nvSpPr>
        <p:spPr>
          <a:xfrm>
            <a:off x="7076639" y="2329739"/>
            <a:ext cx="427376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400" b="1" dirty="0">
              <a:solidFill>
                <a:srgbClr val="F26652"/>
              </a:solidFill>
              <a:latin typeface="+mj-lt"/>
            </a:endParaRPr>
          </a:p>
          <a:p>
            <a:endParaRPr lang="en-US" sz="3200" b="1" dirty="0">
              <a:latin typeface="+mj-lt"/>
            </a:endParaRPr>
          </a:p>
          <a:p>
            <a:r>
              <a:rPr lang="en-US" sz="3200" b="1" dirty="0">
                <a:latin typeface="+mj-lt"/>
              </a:rPr>
              <a:t>Presented by:</a:t>
            </a:r>
          </a:p>
          <a:p>
            <a:r>
              <a:rPr lang="en-US" sz="4400" b="1" dirty="0">
                <a:solidFill>
                  <a:srgbClr val="041E41"/>
                </a:solidFill>
                <a:latin typeface="+mj-lt"/>
                <a:ea typeface="Calibri Light"/>
                <a:cs typeface="Calibri Light"/>
              </a:rPr>
              <a:t>Bri Wilson</a:t>
            </a:r>
          </a:p>
          <a:p>
            <a:r>
              <a:rPr lang="en-US" sz="2800" b="1" dirty="0">
                <a:solidFill>
                  <a:srgbClr val="041E41"/>
                </a:solidFill>
                <a:latin typeface="+mj-lt"/>
              </a:rPr>
              <a:t>Youth Development Director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1AAEC-0898-FAA3-69C2-F5D10FDC6E36}"/>
              </a:ext>
            </a:extLst>
          </p:cNvPr>
          <p:cNvGrpSpPr/>
          <p:nvPr/>
        </p:nvGrpSpPr>
        <p:grpSpPr>
          <a:xfrm>
            <a:off x="0" y="-17091"/>
            <a:ext cx="12192000" cy="252968"/>
            <a:chOff x="0" y="0"/>
            <a:chExt cx="10668001" cy="2644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45FDE3-0A52-C42F-D401-5C2610C0C714}"/>
                </a:ext>
              </a:extLst>
            </p:cNvPr>
            <p:cNvCxnSpPr/>
            <p:nvPr/>
          </p:nvCxnSpPr>
          <p:spPr>
            <a:xfrm>
              <a:off x="1524000" y="0"/>
              <a:ext cx="914400" cy="0"/>
            </a:xfrm>
            <a:prstGeom prst="line">
              <a:avLst/>
            </a:prstGeom>
            <a:ln w="0" cap="flat" cmpd="sng" algn="ctr">
              <a:solidFill>
                <a:srgbClr val="FB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201;p7">
              <a:extLst>
                <a:ext uri="{FF2B5EF4-FFF2-40B4-BE49-F238E27FC236}">
                  <a16:creationId xmlns:a16="http://schemas.microsoft.com/office/drawing/2014/main" id="{20DA969A-3240-3636-3439-5A6EA479BDD6}"/>
                </a:ext>
              </a:extLst>
            </p:cNvPr>
            <p:cNvSpPr/>
            <p:nvPr/>
          </p:nvSpPr>
          <p:spPr>
            <a:xfrm>
              <a:off x="0" y="5508"/>
              <a:ext cx="9191740" cy="258898"/>
            </a:xfrm>
            <a:prstGeom prst="rect">
              <a:avLst/>
            </a:prstGeom>
            <a:solidFill>
              <a:srgbClr val="454968"/>
            </a:solidFill>
            <a:ln w="12700" cap="flat" cmpd="sng">
              <a:solidFill>
                <a:srgbClr val="4549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02;p7">
              <a:extLst>
                <a:ext uri="{FF2B5EF4-FFF2-40B4-BE49-F238E27FC236}">
                  <a16:creationId xmlns:a16="http://schemas.microsoft.com/office/drawing/2014/main" id="{73874484-E0E5-9EEA-BA9F-FC7AB32296BB}"/>
                </a:ext>
              </a:extLst>
            </p:cNvPr>
            <p:cNvSpPr/>
            <p:nvPr/>
          </p:nvSpPr>
          <p:spPr>
            <a:xfrm>
              <a:off x="9449411" y="5507"/>
              <a:ext cx="1218590" cy="258898"/>
            </a:xfrm>
            <a:prstGeom prst="rect">
              <a:avLst/>
            </a:prstGeom>
            <a:solidFill>
              <a:srgbClr val="F26652"/>
            </a:solidFill>
            <a:ln w="12700" cap="flat" cmpd="sng">
              <a:solidFill>
                <a:srgbClr val="F266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03;p7">
              <a:extLst>
                <a:ext uri="{FF2B5EF4-FFF2-40B4-BE49-F238E27FC236}">
                  <a16:creationId xmlns:a16="http://schemas.microsoft.com/office/drawing/2014/main" id="{E062682A-31EE-337E-FF4C-4A4F8154AFD2}"/>
                </a:ext>
              </a:extLst>
            </p:cNvPr>
            <p:cNvSpPr/>
            <p:nvPr/>
          </p:nvSpPr>
          <p:spPr>
            <a:xfrm>
              <a:off x="9054030" y="5507"/>
              <a:ext cx="275421" cy="258898"/>
            </a:xfrm>
            <a:prstGeom prst="parallelogram">
              <a:avLst>
                <a:gd name="adj" fmla="val 25000"/>
              </a:avLst>
            </a:prstGeom>
            <a:solidFill>
              <a:srgbClr val="454968"/>
            </a:solidFill>
            <a:ln w="12700" cap="flat" cmpd="sng">
              <a:solidFill>
                <a:srgbClr val="4549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04;p7">
              <a:extLst>
                <a:ext uri="{FF2B5EF4-FFF2-40B4-BE49-F238E27FC236}">
                  <a16:creationId xmlns:a16="http://schemas.microsoft.com/office/drawing/2014/main" id="{40F4133B-6B68-C6F2-F474-F2325C0F67FD}"/>
                </a:ext>
              </a:extLst>
            </p:cNvPr>
            <p:cNvSpPr/>
            <p:nvPr/>
          </p:nvSpPr>
          <p:spPr>
            <a:xfrm>
              <a:off x="9311701" y="5507"/>
              <a:ext cx="275421" cy="258898"/>
            </a:xfrm>
            <a:prstGeom prst="parallelogram">
              <a:avLst>
                <a:gd name="adj" fmla="val 25000"/>
              </a:avLst>
            </a:prstGeom>
            <a:solidFill>
              <a:srgbClr val="F26652"/>
            </a:solidFill>
            <a:ln w="12700" cap="flat" cmpd="sng">
              <a:solidFill>
                <a:srgbClr val="F266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4BA8E9-0FC0-6F6D-C5BD-53F8B0E5A316}"/>
              </a:ext>
            </a:extLst>
          </p:cNvPr>
          <p:cNvGrpSpPr/>
          <p:nvPr/>
        </p:nvGrpSpPr>
        <p:grpSpPr>
          <a:xfrm>
            <a:off x="-3400" y="6614127"/>
            <a:ext cx="12192000" cy="252968"/>
            <a:chOff x="0" y="0"/>
            <a:chExt cx="10668001" cy="26440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195F27-0C45-C401-C0DA-C1D2D488EC17}"/>
                </a:ext>
              </a:extLst>
            </p:cNvPr>
            <p:cNvCxnSpPr/>
            <p:nvPr/>
          </p:nvCxnSpPr>
          <p:spPr>
            <a:xfrm>
              <a:off x="1524000" y="0"/>
              <a:ext cx="914400" cy="0"/>
            </a:xfrm>
            <a:prstGeom prst="line">
              <a:avLst/>
            </a:prstGeom>
            <a:ln w="0" cap="flat" cmpd="sng" algn="ctr">
              <a:solidFill>
                <a:srgbClr val="FB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oogle Shape;201;p7">
              <a:extLst>
                <a:ext uri="{FF2B5EF4-FFF2-40B4-BE49-F238E27FC236}">
                  <a16:creationId xmlns:a16="http://schemas.microsoft.com/office/drawing/2014/main" id="{38D7201B-CABD-4111-23A9-1E679C7DDDF1}"/>
                </a:ext>
              </a:extLst>
            </p:cNvPr>
            <p:cNvSpPr/>
            <p:nvPr/>
          </p:nvSpPr>
          <p:spPr>
            <a:xfrm>
              <a:off x="0" y="5508"/>
              <a:ext cx="9191740" cy="258898"/>
            </a:xfrm>
            <a:prstGeom prst="rect">
              <a:avLst/>
            </a:prstGeom>
            <a:solidFill>
              <a:srgbClr val="454968"/>
            </a:solidFill>
            <a:ln w="12700" cap="flat" cmpd="sng">
              <a:solidFill>
                <a:srgbClr val="4549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02;p7">
              <a:extLst>
                <a:ext uri="{FF2B5EF4-FFF2-40B4-BE49-F238E27FC236}">
                  <a16:creationId xmlns:a16="http://schemas.microsoft.com/office/drawing/2014/main" id="{BD6954FA-7F44-D34C-7DFA-F1CD7CD1F04F}"/>
                </a:ext>
              </a:extLst>
            </p:cNvPr>
            <p:cNvSpPr/>
            <p:nvPr/>
          </p:nvSpPr>
          <p:spPr>
            <a:xfrm>
              <a:off x="9449411" y="5507"/>
              <a:ext cx="1218590" cy="258898"/>
            </a:xfrm>
            <a:prstGeom prst="rect">
              <a:avLst/>
            </a:prstGeom>
            <a:solidFill>
              <a:srgbClr val="F26652"/>
            </a:solidFill>
            <a:ln w="12700" cap="flat" cmpd="sng">
              <a:solidFill>
                <a:srgbClr val="F266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3;p7">
              <a:extLst>
                <a:ext uri="{FF2B5EF4-FFF2-40B4-BE49-F238E27FC236}">
                  <a16:creationId xmlns:a16="http://schemas.microsoft.com/office/drawing/2014/main" id="{0AE6E183-2DA2-8200-DED8-4B34FE8467B4}"/>
                </a:ext>
              </a:extLst>
            </p:cNvPr>
            <p:cNvSpPr/>
            <p:nvPr/>
          </p:nvSpPr>
          <p:spPr>
            <a:xfrm>
              <a:off x="9054030" y="5507"/>
              <a:ext cx="275421" cy="258898"/>
            </a:xfrm>
            <a:prstGeom prst="parallelogram">
              <a:avLst>
                <a:gd name="adj" fmla="val 25000"/>
              </a:avLst>
            </a:prstGeom>
            <a:solidFill>
              <a:srgbClr val="454968"/>
            </a:solidFill>
            <a:ln w="12700" cap="flat" cmpd="sng">
              <a:solidFill>
                <a:srgbClr val="4549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4;p7">
              <a:extLst>
                <a:ext uri="{FF2B5EF4-FFF2-40B4-BE49-F238E27FC236}">
                  <a16:creationId xmlns:a16="http://schemas.microsoft.com/office/drawing/2014/main" id="{B009554A-A8C0-D34E-8607-E864E9A44E5C}"/>
                </a:ext>
              </a:extLst>
            </p:cNvPr>
            <p:cNvSpPr/>
            <p:nvPr/>
          </p:nvSpPr>
          <p:spPr>
            <a:xfrm>
              <a:off x="9311701" y="5507"/>
              <a:ext cx="275421" cy="258898"/>
            </a:xfrm>
            <a:prstGeom prst="parallelogram">
              <a:avLst>
                <a:gd name="adj" fmla="val 25000"/>
              </a:avLst>
            </a:prstGeom>
            <a:solidFill>
              <a:srgbClr val="F26652"/>
            </a:solidFill>
            <a:ln w="12700" cap="flat" cmpd="sng">
              <a:solidFill>
                <a:srgbClr val="F266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04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CF02-993B-1166-F0CD-B9F772EE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35" y="410803"/>
            <a:ext cx="10515600" cy="715094"/>
          </a:xfrm>
        </p:spPr>
        <p:txBody>
          <a:bodyPr/>
          <a:lstStyle/>
          <a:p>
            <a:r>
              <a:rPr lang="en-US"/>
              <a:t>Needs in the community?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90F0C-637E-BDB7-1022-09BAAFE2B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8031"/>
            <a:ext cx="10515600" cy="4381620"/>
          </a:xfrm>
        </p:spPr>
        <p:txBody>
          <a:bodyPr>
            <a:normAutofit lnSpcReduction="10000"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What’s happening in the community?</a:t>
            </a:r>
          </a:p>
          <a:p>
            <a:r>
              <a:rPr lang="en-US"/>
              <a:t>Unstable housing/Poor living conditions </a:t>
            </a:r>
          </a:p>
          <a:p>
            <a:r>
              <a:rPr lang="en-US"/>
              <a:t>Health issues</a:t>
            </a:r>
          </a:p>
          <a:p>
            <a:r>
              <a:rPr lang="en-US"/>
              <a:t>Drug addiction</a:t>
            </a:r>
          </a:p>
          <a:p>
            <a:r>
              <a:rPr lang="en-US"/>
              <a:t>Domestic violence</a:t>
            </a:r>
          </a:p>
          <a:p>
            <a:endParaRPr lang="en-US"/>
          </a:p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What would be beneficial to the community?</a:t>
            </a:r>
          </a:p>
          <a:p>
            <a:r>
              <a:rPr lang="en-US"/>
              <a:t>Places for connection</a:t>
            </a:r>
          </a:p>
          <a:p>
            <a:r>
              <a:rPr lang="en-US"/>
              <a:t>More resources</a:t>
            </a:r>
          </a:p>
          <a:p>
            <a:r>
              <a:rPr lang="en-US"/>
              <a:t>Women support group</a:t>
            </a:r>
          </a:p>
        </p:txBody>
      </p:sp>
    </p:spTree>
    <p:extLst>
      <p:ext uri="{BB962C8B-B14F-4D97-AF65-F5344CB8AC3E}">
        <p14:creationId xmlns:p14="http://schemas.microsoft.com/office/powerpoint/2010/main" val="155904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6638-9698-7A16-E112-0F157DA82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1" y="457199"/>
            <a:ext cx="9144000" cy="723631"/>
          </a:xfrm>
        </p:spPr>
        <p:txBody>
          <a:bodyPr/>
          <a:lstStyle/>
          <a:p>
            <a:r>
              <a:rPr lang="en-US"/>
              <a:t>Shared prospective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244EA-E257-1460-8C4F-C758D47DF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260" y="1371598"/>
            <a:ext cx="9144000" cy="502920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What would be beneficial to the community? What needs can be addressed?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A place for all women to gather, create connections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Proactive and preventative care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Promoting health- (Physical, mental, emotional)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Creating resources and opportunities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Focusing on strengthening</a:t>
            </a:r>
          </a:p>
          <a:p>
            <a:pPr algn="l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What can be done to reach the community?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Advertise/ Signs/publicity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Street outreach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Consistent hours of operation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Community presence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3B28EA-3727-4EE5-A7E5-678E0941C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50" y="256373"/>
            <a:ext cx="5731117" cy="63923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C30B06A-60BF-41A4-82E7-273504F31B9D}"/>
              </a:ext>
            </a:extLst>
          </p:cNvPr>
          <p:cNvSpPr txBox="1">
            <a:spLocks/>
          </p:cNvSpPr>
          <p:nvPr/>
        </p:nvSpPr>
        <p:spPr>
          <a:xfrm>
            <a:off x="252351" y="9272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For More Information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8481EB6-26E1-4733-94F1-789805343869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5257800" cy="47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84AE14-DCC0-4BC4-9B3B-E798EFC53843}"/>
              </a:ext>
            </a:extLst>
          </p:cNvPr>
          <p:cNvSpPr txBox="1">
            <a:spLocks/>
          </p:cNvSpPr>
          <p:nvPr/>
        </p:nvSpPr>
        <p:spPr>
          <a:xfrm>
            <a:off x="329960" y="2217857"/>
            <a:ext cx="6210163" cy="47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latin typeface="+mj-lt"/>
              </a:rPr>
              <a:t>Website: </a:t>
            </a:r>
            <a:r>
              <a:rPr lang="en-US">
                <a:latin typeface="+mj-lt"/>
                <a:hlinkClick r:id="rId5"/>
              </a:rPr>
              <a:t>www.SantaMaria-Cincy.org</a:t>
            </a:r>
            <a:endParaRPr lang="en-US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+mj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>
                <a:latin typeface="+mj-lt"/>
              </a:rPr>
              <a:t>Social Media: @SantaMariaCincy 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+mj-lt"/>
              </a:rPr>
              <a:t>Email: </a:t>
            </a:r>
            <a:r>
              <a:rPr lang="en-US">
                <a:latin typeface="+mj-lt"/>
                <a:hlinkClick r:id="rId6"/>
              </a:rPr>
              <a:t>info@santamaria-cincy.org</a:t>
            </a:r>
            <a:r>
              <a:rPr lang="en-US">
                <a:latin typeface="+mj-lt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61AD621-7058-4B36-B061-DF1A204EB5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82"/>
          <a:stretch/>
        </p:blipFill>
        <p:spPr>
          <a:xfrm>
            <a:off x="0" y="0"/>
            <a:ext cx="12192000" cy="2488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FF1872-CB44-4FBC-B6F7-D7A80870E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82"/>
          <a:stretch/>
        </p:blipFill>
        <p:spPr>
          <a:xfrm>
            <a:off x="0" y="6633712"/>
            <a:ext cx="12192000" cy="24889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99DE455-C789-5CAB-F693-C019BA65D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5833756"/>
            <a:ext cx="813640" cy="7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565F-DFFD-489C-A87C-EFB69069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62" y="349970"/>
            <a:ext cx="10929438" cy="822080"/>
          </a:xfrm>
        </p:spPr>
        <p:txBody>
          <a:bodyPr>
            <a:normAutofit/>
          </a:bodyPr>
          <a:lstStyle/>
          <a:p>
            <a:r>
              <a:rPr lang="en-US" sz="4400"/>
              <a:t>Our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348CE-9125-4043-AC6D-31B0646E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03" y="1172050"/>
            <a:ext cx="7792713" cy="5004590"/>
          </a:xfrm>
        </p:spPr>
        <p:txBody>
          <a:bodyPr>
            <a:normAutofit/>
          </a:bodyPr>
          <a:lstStyle/>
          <a:p>
            <a:r>
              <a:rPr lang="en-US"/>
              <a:t>Santa Maria Italian Educational and Industrial Home (aka Santa Maria Institute)</a:t>
            </a:r>
          </a:p>
          <a:p>
            <a:r>
              <a:rPr lang="en-US"/>
              <a:t>Founded in </a:t>
            </a:r>
            <a:r>
              <a:rPr lang="en-US" b="1"/>
              <a:t>1897 </a:t>
            </a:r>
            <a:r>
              <a:rPr lang="en-US"/>
              <a:t>by Sisters of Charity </a:t>
            </a:r>
            <a:r>
              <a:rPr lang="en-US" err="1"/>
              <a:t>Blandina</a:t>
            </a:r>
            <a:r>
              <a:rPr lang="en-US"/>
              <a:t> and Justina </a:t>
            </a:r>
            <a:r>
              <a:rPr lang="en-US" err="1"/>
              <a:t>Segale</a:t>
            </a:r>
            <a:r>
              <a:rPr lang="en-US"/>
              <a:t>, themselves Italian immigrants</a:t>
            </a:r>
          </a:p>
          <a:p>
            <a:r>
              <a:rPr lang="en-US"/>
              <a:t>Under the auspices of the Sisters of Charity of Cincinnati to address the urgent needs of Italian immigrants in Cincinnati’s Basin</a:t>
            </a:r>
          </a:p>
          <a:p>
            <a:pPr lvl="1">
              <a:buSzPct val="85000"/>
              <a:buFont typeface="Wingdings" panose="05000000000000000000" pitchFamily="2" charset="2"/>
              <a:buChar char="§"/>
            </a:pPr>
            <a:r>
              <a:rPr lang="en-US" sz="2400"/>
              <a:t>Housing</a:t>
            </a:r>
          </a:p>
          <a:p>
            <a:pPr lvl="1">
              <a:buSzPct val="85000"/>
              <a:buFont typeface="Wingdings" panose="05000000000000000000" pitchFamily="2" charset="2"/>
              <a:buChar char="§"/>
            </a:pPr>
            <a:r>
              <a:rPr lang="en-US" sz="2400"/>
              <a:t>Education</a:t>
            </a:r>
          </a:p>
          <a:p>
            <a:pPr lvl="1">
              <a:buSzPct val="85000"/>
              <a:buFont typeface="Wingdings" panose="05000000000000000000" pitchFamily="2" charset="2"/>
              <a:buChar char="§"/>
            </a:pPr>
            <a:r>
              <a:rPr lang="en-US" sz="2400"/>
              <a:t>Language Training </a:t>
            </a:r>
          </a:p>
          <a:p>
            <a:pPr lvl="1">
              <a:buSzPct val="85000"/>
              <a:buFont typeface="Wingdings" panose="05000000000000000000" pitchFamily="2" charset="2"/>
              <a:buChar char="§"/>
            </a:pPr>
            <a:r>
              <a:rPr lang="en-US" sz="2400"/>
              <a:t>Employment and</a:t>
            </a:r>
          </a:p>
          <a:p>
            <a:pPr lvl="1">
              <a:buSzPct val="85000"/>
              <a:buFont typeface="Wingdings" panose="05000000000000000000" pitchFamily="2" charset="2"/>
              <a:buChar char="§"/>
            </a:pPr>
            <a:r>
              <a:rPr lang="en-US" sz="2400"/>
              <a:t>Family Stability</a:t>
            </a:r>
          </a:p>
        </p:txBody>
      </p:sp>
      <p:pic>
        <p:nvPicPr>
          <p:cNvPr id="30" name="Picture 4" descr="SM's first home 1899">
            <a:extLst>
              <a:ext uri="{FF2B5EF4-FFF2-40B4-BE49-F238E27FC236}">
                <a16:creationId xmlns:a16="http://schemas.microsoft.com/office/drawing/2014/main" id="{9F417854-D2F7-4195-A9B2-9ED58164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227" y="320920"/>
            <a:ext cx="3540902" cy="3144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B87AF71E-C950-4879-8B67-0BCBEBE6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868" y="3477268"/>
            <a:ext cx="3270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800" b="1" baseline="30000">
                <a:solidFill>
                  <a:schemeClr val="tx1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 and Lytle St.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8F02A57-A2BD-41E9-A48D-372168BF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73" y="3754145"/>
            <a:ext cx="3236633" cy="2592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:a16="http://schemas.microsoft.com/office/drawing/2014/main" id="{7935D246-8978-4B17-801B-6C26F7FEE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229" y="6300618"/>
            <a:ext cx="3517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Bambino Day Nursery  </a:t>
            </a:r>
          </a:p>
        </p:txBody>
      </p:sp>
    </p:spTree>
    <p:extLst>
      <p:ext uri="{BB962C8B-B14F-4D97-AF65-F5344CB8AC3E}">
        <p14:creationId xmlns:p14="http://schemas.microsoft.com/office/powerpoint/2010/main" val="365189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F95D-4F61-41B0-8460-71B8FADE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9" y="19121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400"/>
              <a:t>Our History</a:t>
            </a:r>
            <a:r>
              <a:rPr lang="en-US"/>
              <a:t> (Continued)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BEBBCBC-570D-41E4-9A43-5D928E1BB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19" y="1197694"/>
            <a:ext cx="7339129" cy="4818063"/>
          </a:xfrm>
        </p:spPr>
        <p:txBody>
          <a:bodyPr>
            <a:noAutofit/>
          </a:bodyPr>
          <a:lstStyle/>
          <a:p>
            <a:pPr marL="171450" indent="-1714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/>
              <a:t>1897 – Founded by Sisters of Charity of Cincinnati </a:t>
            </a:r>
            <a:r>
              <a:rPr lang="en-US" err="1"/>
              <a:t>Blandina</a:t>
            </a:r>
            <a:r>
              <a:rPr lang="en-US"/>
              <a:t> and Justina </a:t>
            </a:r>
            <a:r>
              <a:rPr lang="en-US" err="1"/>
              <a:t>Segale</a:t>
            </a:r>
            <a:r>
              <a:rPr lang="en-US"/>
              <a:t> to serve the Italian immigrant population in the urban core</a:t>
            </a:r>
          </a:p>
          <a:p>
            <a:pPr marL="171450" indent="-1714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/>
              <a:t>Served families in the areas of housing, education, literacy assistance, employment, and family stability</a:t>
            </a:r>
          </a:p>
          <a:p>
            <a:pPr marL="171450" indent="-1714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/>
              <a:t>1966 – Moved to Price Hill supporting those living below the poverty line</a:t>
            </a:r>
          </a:p>
          <a:p>
            <a:pPr marL="171450" indent="-1714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/>
              <a:t>1972 - Became an independent, not-for-profit agency</a:t>
            </a:r>
            <a:endParaRPr lang="en-US" strike="sngStrike"/>
          </a:p>
          <a:p>
            <a:pPr marL="171450" indent="-1714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/>
              <a:t>Presently serves families in the areas of health, education, and financial stability to help them out of poverty and onto the path to self-sufficiency</a:t>
            </a:r>
          </a:p>
        </p:txBody>
      </p:sp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00FC9FE-1295-4DB1-82AE-9D32CA4A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4490" r="8680" b="7454"/>
          <a:stretch/>
        </p:blipFill>
        <p:spPr>
          <a:xfrm>
            <a:off x="7970920" y="1817851"/>
            <a:ext cx="4098371" cy="3298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1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ACE1-69B3-4259-BAD2-689FBB3E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70" y="-976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Individuals Served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E9ECACA5-82FF-453D-99A6-9F11F243C14C}"/>
              </a:ext>
            </a:extLst>
          </p:cNvPr>
          <p:cNvSpPr txBox="1">
            <a:spLocks/>
          </p:cNvSpPr>
          <p:nvPr/>
        </p:nvSpPr>
        <p:spPr>
          <a:xfrm>
            <a:off x="658456" y="1906950"/>
            <a:ext cx="6193968" cy="496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+mj-lt"/>
              </a:rPr>
              <a:t>Barriers include lack of education, transportation, health insurance, and safe and affordable housing.  Any individual is eligible to receive services.</a:t>
            </a:r>
          </a:p>
          <a:p>
            <a:pPr marL="0" indent="0">
              <a:buFont typeface="Arial"/>
              <a:buNone/>
            </a:pPr>
            <a:r>
              <a:rPr lang="en-US">
                <a:latin typeface="+mj-lt"/>
              </a:rPr>
              <a:t>We served people of </a:t>
            </a:r>
            <a:r>
              <a:rPr lang="en-US" b="1">
                <a:latin typeface="+mj-lt"/>
              </a:rPr>
              <a:t>all ages</a:t>
            </a:r>
            <a:r>
              <a:rPr lang="en-US">
                <a:latin typeface="+mj-lt"/>
              </a:rPr>
              <a:t>: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0-5		23%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6-13            13%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14-18	   8%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19-25	21%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26-39	24%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40-59	 9%</a:t>
            </a:r>
          </a:p>
          <a:p>
            <a:pPr marL="1371600" lvl="3" indent="0">
              <a:buNone/>
            </a:pPr>
            <a:r>
              <a:rPr lang="en-US" sz="2400">
                <a:latin typeface="+mj-lt"/>
              </a:rPr>
              <a:t>60+	  2%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D4E1E5-47FC-3595-5218-E767716C2461}"/>
              </a:ext>
            </a:extLst>
          </p:cNvPr>
          <p:cNvSpPr txBox="1">
            <a:spLocks/>
          </p:cNvSpPr>
          <p:nvPr/>
        </p:nvSpPr>
        <p:spPr>
          <a:xfrm>
            <a:off x="670054" y="1000026"/>
            <a:ext cx="11551683" cy="1066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>
                <a:latin typeface="+mj-lt"/>
              </a:rPr>
              <a:t>In 2022, Santa Maria served a total of 2,558 individuals.</a:t>
            </a:r>
          </a:p>
          <a:p>
            <a:pPr marL="0" indent="0">
              <a:buFont typeface="Arial"/>
              <a:buNone/>
            </a:pPr>
            <a:r>
              <a:rPr lang="en-US" b="1">
                <a:latin typeface="+mj-lt"/>
              </a:rPr>
              <a:t>98%</a:t>
            </a:r>
            <a:r>
              <a:rPr lang="en-US">
                <a:latin typeface="+mj-lt"/>
              </a:rPr>
              <a:t> had incomes below 200% of the federal poverty level.</a:t>
            </a:r>
            <a:endParaRPr lang="en-US" sz="240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77246A-084D-C5AC-1833-15ACEAC51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175482"/>
              </p:ext>
            </p:extLst>
          </p:nvPr>
        </p:nvGraphicFramePr>
        <p:xfrm>
          <a:off x="6719841" y="1486727"/>
          <a:ext cx="6332654" cy="435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669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ith different colored figures&#10;&#10;Description automatically generated">
            <a:extLst>
              <a:ext uri="{FF2B5EF4-FFF2-40B4-BE49-F238E27FC236}">
                <a16:creationId xmlns:a16="http://schemas.microsoft.com/office/drawing/2014/main" id="{387FAF4E-1BC2-4B7A-14E9-4722AA7C5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2" t="9707" r="8791" b="73389"/>
          <a:stretch/>
        </p:blipFill>
        <p:spPr>
          <a:xfrm>
            <a:off x="7726194" y="4570607"/>
            <a:ext cx="3856549" cy="799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1A14F-8738-4901-8802-2831EA85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0" y="235888"/>
            <a:ext cx="10515600" cy="1325563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Individuals Served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(continued)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C4642-97B4-313D-0DDC-8EA0E3A41B0A}"/>
              </a:ext>
            </a:extLst>
          </p:cNvPr>
          <p:cNvGrpSpPr/>
          <p:nvPr/>
        </p:nvGrpSpPr>
        <p:grpSpPr>
          <a:xfrm>
            <a:off x="2568913" y="1168069"/>
            <a:ext cx="5230426" cy="3483100"/>
            <a:chOff x="2377699" y="1168069"/>
            <a:chExt cx="5230426" cy="3483100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54C08D35-46D8-6EEC-59A9-E04F777B11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60678710"/>
                </p:ext>
              </p:extLst>
            </p:nvPr>
          </p:nvGraphicFramePr>
          <p:xfrm>
            <a:off x="2377699" y="1168069"/>
            <a:ext cx="5128860" cy="3483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9BD585-E0D6-F689-DA54-B1BC705B6F30}"/>
                </a:ext>
              </a:extLst>
            </p:cNvPr>
            <p:cNvSpPr txBox="1"/>
            <p:nvPr/>
          </p:nvSpPr>
          <p:spPr>
            <a:xfrm>
              <a:off x="4958832" y="2288969"/>
              <a:ext cx="12935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/>
                <a:t>Black </a:t>
              </a:r>
              <a:br>
                <a:rPr lang="en-US" sz="1500"/>
              </a:br>
              <a:r>
                <a:rPr lang="en-US" sz="1500"/>
                <a:t>(34%)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66175A-4E8E-FF3C-DABB-29A54EB12791}"/>
                </a:ext>
              </a:extLst>
            </p:cNvPr>
            <p:cNvSpPr txBox="1"/>
            <p:nvPr/>
          </p:nvSpPr>
          <p:spPr>
            <a:xfrm>
              <a:off x="3919407" y="3129829"/>
              <a:ext cx="12853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>
                  <a:solidFill>
                    <a:schemeClr val="bg1">
                      <a:lumMod val="95000"/>
                    </a:schemeClr>
                  </a:solidFill>
                </a:rPr>
                <a:t>White </a:t>
              </a:r>
              <a:br>
                <a:rPr lang="en-US" sz="150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US" sz="1500">
                  <a:solidFill>
                    <a:schemeClr val="bg1">
                      <a:lumMod val="95000"/>
                    </a:schemeClr>
                  </a:solidFill>
                </a:rPr>
                <a:t>(53%)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BAFD0C-B966-9A7F-FDF0-B91934B042B3}"/>
                </a:ext>
              </a:extLst>
            </p:cNvPr>
            <p:cNvSpPr txBox="1"/>
            <p:nvPr/>
          </p:nvSpPr>
          <p:spPr>
            <a:xfrm>
              <a:off x="3990625" y="1836872"/>
              <a:ext cx="8947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/>
                <a:t>Multi </a:t>
              </a:r>
              <a:br>
                <a:rPr lang="en-US" sz="1500"/>
              </a:br>
              <a:r>
                <a:rPr lang="en-US" sz="1500"/>
                <a:t>(9%)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A0FD39-EB0A-D42D-B0F0-2E964C342143}"/>
                </a:ext>
              </a:extLst>
            </p:cNvPr>
            <p:cNvSpPr txBox="1"/>
            <p:nvPr/>
          </p:nvSpPr>
          <p:spPr>
            <a:xfrm>
              <a:off x="2750385" y="4281038"/>
              <a:ext cx="48577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19E8F2-3562-1F1E-331E-24D22FA7E10B}"/>
                </a:ext>
              </a:extLst>
            </p:cNvPr>
            <p:cNvSpPr txBox="1"/>
            <p:nvPr/>
          </p:nvSpPr>
          <p:spPr>
            <a:xfrm>
              <a:off x="4178333" y="1282727"/>
              <a:ext cx="19841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59B99F-C407-EBBE-7C08-9683F22471E3}"/>
                </a:ext>
              </a:extLst>
            </p:cNvPr>
            <p:cNvSpPr txBox="1"/>
            <p:nvPr/>
          </p:nvSpPr>
          <p:spPr>
            <a:xfrm>
              <a:off x="4397968" y="1385685"/>
              <a:ext cx="20409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/>
                <a:t>Other (4%)</a:t>
              </a: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3A9BAD1-CE36-8699-6F6D-25154E9F316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63239" y="1521754"/>
              <a:ext cx="198320" cy="192870"/>
            </a:xfrm>
            <a:prstGeom prst="bentConnector3">
              <a:avLst>
                <a:gd name="adj1" fmla="val 209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2D565AB9-2F45-5C4B-2616-C88872BB2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511" y="634963"/>
            <a:ext cx="2755191" cy="2755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082EF-3291-486A-87D4-565634E677BF}"/>
              </a:ext>
            </a:extLst>
          </p:cNvPr>
          <p:cNvSpPr txBox="1"/>
          <p:nvPr/>
        </p:nvSpPr>
        <p:spPr>
          <a:xfrm>
            <a:off x="6449843" y="2854544"/>
            <a:ext cx="35707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latin typeface="+mj-lt"/>
              </a:rPr>
              <a:t>Ethnicity</a:t>
            </a:r>
          </a:p>
          <a:p>
            <a:r>
              <a:rPr lang="en-US" sz="2400">
                <a:latin typeface="+mj-lt"/>
              </a:rPr>
              <a:t>Hispanic/Latino	44%</a:t>
            </a:r>
          </a:p>
          <a:p>
            <a:r>
              <a:rPr lang="en-US" sz="2400">
                <a:latin typeface="+mj-lt"/>
              </a:rPr>
              <a:t>Not Hispanic/Latino	56%</a:t>
            </a:r>
          </a:p>
          <a:p>
            <a:endParaRPr lang="en-US" sz="2400">
              <a:latin typeface="+mj-lt"/>
            </a:endParaRPr>
          </a:p>
          <a:p>
            <a:endParaRPr lang="en-US" sz="2400">
              <a:latin typeface="+mj-lt"/>
            </a:endParaRPr>
          </a:p>
          <a:p>
            <a:br>
              <a:rPr lang="en-US" sz="2400" b="1" u="sng">
                <a:latin typeface="+mj-lt"/>
              </a:rPr>
            </a:br>
            <a:r>
              <a:rPr lang="en-US" sz="2400" b="1" u="sng">
                <a:latin typeface="+mj-lt"/>
              </a:rPr>
              <a:t>Gender</a:t>
            </a:r>
          </a:p>
          <a:p>
            <a:r>
              <a:rPr lang="en-US" sz="2400">
                <a:latin typeface="+mj-lt"/>
              </a:rPr>
              <a:t>Female		65%</a:t>
            </a:r>
          </a:p>
          <a:p>
            <a:r>
              <a:rPr lang="en-US" sz="2400">
                <a:latin typeface="+mj-lt"/>
              </a:rPr>
              <a:t>Male		35%</a:t>
            </a:r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02D9B3-FC2D-A219-A63E-A74BED40DC45}"/>
              </a:ext>
            </a:extLst>
          </p:cNvPr>
          <p:cNvSpPr txBox="1"/>
          <p:nvPr/>
        </p:nvSpPr>
        <p:spPr>
          <a:xfrm>
            <a:off x="8892701" y="1741344"/>
            <a:ext cx="1293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Non-</a:t>
            </a:r>
          </a:p>
          <a:p>
            <a:pPr algn="ctr"/>
            <a:r>
              <a:rPr lang="en-US" sz="1400"/>
              <a:t>Hispanic</a:t>
            </a:r>
            <a:br>
              <a:rPr lang="en-US" sz="1400"/>
            </a:br>
            <a:r>
              <a:rPr lang="en-US" sz="1400"/>
              <a:t>(56%)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3F2A2E-E066-082E-1FD7-1C1E74160256}"/>
              </a:ext>
            </a:extLst>
          </p:cNvPr>
          <p:cNvSpPr txBox="1"/>
          <p:nvPr/>
        </p:nvSpPr>
        <p:spPr>
          <a:xfrm>
            <a:off x="10935974" y="1836872"/>
            <a:ext cx="129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Hispanic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(44%)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CAB8D-7178-4700-AE75-A6F185797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84" y="1755857"/>
            <a:ext cx="3606800" cy="4289921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By Race, Ethnicity and Gender, here is whom we served in 2022: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lang="en-US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u="sng">
                <a:solidFill>
                  <a:prstClr val="black"/>
                </a:solidFill>
                <a:latin typeface="Calibri Light" panose="020F0302020204030204"/>
              </a:rPr>
              <a:t>Race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African-American	34%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White/Caucasian	53%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Multi-racial		  9%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>Other                                4%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3EED10-D504-4857-B735-BC0D1AFB1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" y="18147"/>
            <a:ext cx="6139353" cy="66571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68D56D3-89A9-4DA1-9028-4CFBDEDA76AF}"/>
              </a:ext>
            </a:extLst>
          </p:cNvPr>
          <p:cNvSpPr txBox="1">
            <a:spLocks/>
          </p:cNvSpPr>
          <p:nvPr/>
        </p:nvSpPr>
        <p:spPr>
          <a:xfrm>
            <a:off x="511722" y="75193"/>
            <a:ext cx="897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/>
              <a:t>Why We Serve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F03F3D-B8E5-4211-978C-8905D11D6BC0}"/>
              </a:ext>
            </a:extLst>
          </p:cNvPr>
          <p:cNvSpPr txBox="1">
            <a:spLocks/>
          </p:cNvSpPr>
          <p:nvPr/>
        </p:nvSpPr>
        <p:spPr>
          <a:xfrm>
            <a:off x="6092600" y="1825624"/>
            <a:ext cx="5257800" cy="479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90540CE-FCB5-4AB5-9C00-F49FAB243D0D}"/>
              </a:ext>
            </a:extLst>
          </p:cNvPr>
          <p:cNvSpPr txBox="1">
            <a:spLocks/>
          </p:cNvSpPr>
          <p:nvPr/>
        </p:nvSpPr>
        <p:spPr>
          <a:xfrm>
            <a:off x="5519855" y="1215479"/>
            <a:ext cx="6450980" cy="4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>
                <a:latin typeface="+mj-lt"/>
              </a:rPr>
              <a:t>47%</a:t>
            </a:r>
            <a:r>
              <a:rPr lang="en-US" sz="2400">
                <a:latin typeface="+mj-lt"/>
              </a:rPr>
              <a:t> of Price Hill’s 38,770 residents live in poverty. 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(LPH 72%, EPH 43%, WPH 25%) </a:t>
            </a:r>
          </a:p>
          <a:p>
            <a:pPr lvl="1"/>
            <a:r>
              <a:rPr lang="en-US" sz="2400" b="1">
                <a:latin typeface="+mj-lt"/>
              </a:rPr>
              <a:t>36%</a:t>
            </a:r>
            <a:r>
              <a:rPr lang="en-US" sz="2400">
                <a:latin typeface="+mj-lt"/>
              </a:rPr>
              <a:t> of families do not make the necessary income to meet basic needs without public subsidies and private/informal assistance. (LPH 48%, EPH 36%, WPH 25%)</a:t>
            </a:r>
          </a:p>
          <a:p>
            <a:pPr lvl="1"/>
            <a:r>
              <a:rPr lang="en-US" sz="2400" b="1">
                <a:latin typeface="+mj-lt"/>
              </a:rPr>
              <a:t>$29,970 </a:t>
            </a:r>
            <a:r>
              <a:rPr lang="en-US" sz="2400">
                <a:latin typeface="+mj-lt"/>
              </a:rPr>
              <a:t>is the median household income.</a:t>
            </a:r>
            <a:br>
              <a:rPr lang="en-US" sz="2400" b="1">
                <a:latin typeface="+mj-lt"/>
              </a:rPr>
            </a:br>
            <a:r>
              <a:rPr lang="en-US" sz="2400">
                <a:latin typeface="+mj-lt"/>
              </a:rPr>
              <a:t>(LPH $15,257 EPH $28,425, WPH $46,228)</a:t>
            </a:r>
          </a:p>
          <a:p>
            <a:pPr lvl="1"/>
            <a:r>
              <a:rPr lang="en-US" sz="2400" b="1">
                <a:latin typeface="+mj-lt"/>
              </a:rPr>
              <a:t>14% </a:t>
            </a:r>
            <a:r>
              <a:rPr lang="en-US" sz="2400">
                <a:latin typeface="+mj-lt"/>
              </a:rPr>
              <a:t>of persons age 16+ are unemployed (Cincinnati is 4.7%).</a:t>
            </a:r>
          </a:p>
          <a:p>
            <a:pPr lvl="1"/>
            <a:r>
              <a:rPr lang="en-US" sz="2400" b="1">
                <a:latin typeface="+mj-lt"/>
              </a:rPr>
              <a:t>13%</a:t>
            </a:r>
            <a:r>
              <a:rPr lang="en-US" sz="2400">
                <a:latin typeface="+mj-lt"/>
              </a:rPr>
              <a:t> of residents do not have a high school education. (LPH 17%, EPH 15%, WPH 8%)</a:t>
            </a:r>
          </a:p>
        </p:txBody>
      </p:sp>
      <p:pic>
        <p:nvPicPr>
          <p:cNvPr id="24" name="Picture 2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86CCDAA9-409F-4A10-AD93-25D8CAFA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036" y="5665257"/>
            <a:ext cx="957964" cy="957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A12BE5-A47C-4DFD-966E-FACBA2765E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2"/>
          <a:stretch/>
        </p:blipFill>
        <p:spPr>
          <a:xfrm>
            <a:off x="0" y="0"/>
            <a:ext cx="12192000" cy="2488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4814EC-9E37-4BCF-91A8-6CB3EDB25B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2"/>
          <a:stretch/>
        </p:blipFill>
        <p:spPr>
          <a:xfrm>
            <a:off x="1739" y="6633712"/>
            <a:ext cx="12192000" cy="248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167CC-A6A2-3E07-64EC-0ADC5882A28F}"/>
              </a:ext>
            </a:extLst>
          </p:cNvPr>
          <p:cNvSpPr txBox="1"/>
          <p:nvPr/>
        </p:nvSpPr>
        <p:spPr>
          <a:xfrm>
            <a:off x="5456981" y="6167366"/>
            <a:ext cx="61387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800"/>
              <a:t>Sources: Cincinnati Neighborhood Profile cincinnati-oh.gov (</a:t>
            </a:r>
            <a:r>
              <a:rPr lang="en-US" sz="800" err="1"/>
              <a:t>Queensgate</a:t>
            </a:r>
            <a:r>
              <a:rPr lang="en-US" sz="800"/>
              <a:t> is combined with LPH)</a:t>
            </a:r>
            <a:br>
              <a:rPr lang="en-US" sz="800"/>
            </a:br>
            <a:r>
              <a:rPr lang="en-US" sz="800"/>
              <a:t>                 City of Cincinnati Developing Price Hill Report, City of Cincinnati Community and Economic Development Report </a:t>
            </a:r>
          </a:p>
          <a:p>
            <a:pPr marL="457200" lvl="1" indent="0">
              <a:buNone/>
            </a:pPr>
            <a:r>
              <a:rPr lang="en-US" sz="1000">
                <a:latin typeface="+mj-lt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4210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6A10-D85D-49DD-8642-5CC353F7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70" y="314266"/>
            <a:ext cx="10515600" cy="515616"/>
          </a:xfrm>
        </p:spPr>
        <p:txBody>
          <a:bodyPr>
            <a:noAutofit/>
          </a:bodyPr>
          <a:lstStyle/>
          <a:p>
            <a:r>
              <a:rPr lang="en-US" sz="4400"/>
              <a:t>Our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7EC4-709A-4BFB-B68E-A638507D1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47" y="1031787"/>
            <a:ext cx="10895171" cy="53089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4612"/>
                </a:solidFill>
              </a:rPr>
              <a:t>Early Childhood Development &amp; Parenting </a:t>
            </a:r>
            <a:r>
              <a:rPr lang="en-US" sz="1400"/>
              <a:t>-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Providing healthy beginnings, preschool and kindergarten prep, as well as parent resources, and support, plus free diapers, wipes, car seats and other necessities delivered to homes by a family support worker. (Includes Every Child Succeeds and Promoting Our Preschoolers programs)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</a:rPr>
              <a:t>Education Advancement </a:t>
            </a:r>
            <a:r>
              <a:rPr lang="en-US" sz="1400"/>
              <a:t>-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Includes High School Equivalency (HSE) prep and test registration (paid for by Santa Maria), academic advancement, tutoring, and English classes for speakers of other languages, beginners to intermediate levels.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</a:rPr>
              <a:t>Employment Assistance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- Includes job search coaching, interview training, resume and job application help, clothing closet and employment retention and advancement coaching. (Includes </a:t>
            </a:r>
            <a:r>
              <a:rPr lang="en-US" sz="1400">
                <a:solidFill>
                  <a:srgbClr val="444444"/>
                </a:solidFill>
              </a:rPr>
              <a:t>Comprehensive Case Management and Employment Program (CCMEP) 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and Workforce Development programs)</a:t>
            </a:r>
            <a:endParaRPr lang="en-US" sz="140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</a:rPr>
              <a:t>Financial Education </a:t>
            </a:r>
            <a:r>
              <a:rPr lang="en-US" sz="1400"/>
              <a:t>-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Includes financial tools, education, and coaching, public benefits eligibility and application assistance, housing/tenant stabilization, and credit building and repair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</a:rPr>
              <a:t>Health &amp; Wellness  </a:t>
            </a:r>
            <a:r>
              <a:rPr lang="en-US" sz="1400" b="1"/>
              <a:t>-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Includes health education, screenings, medication referrals, mental health support, and eye and hearing exams as well as regular free health fairs in Price Hill.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  <a:effectLst/>
                <a:ea typeface="Calibri" panose="020F0502020204030204" pitchFamily="34" charset="0"/>
              </a:rPr>
              <a:t>Supportive Services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 -</a:t>
            </a:r>
            <a:r>
              <a:rPr lang="en-US" sz="1400" b="1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Includes support groups, immigrant outreach, substance abuse prevention education, food distribution, assistance with Legal Aid and social services, parenting supplies and other supports. (Includes Stable Families program and Immigrant Outreach)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400" b="1">
                <a:solidFill>
                  <a:srgbClr val="FF4612"/>
                </a:solidFill>
                <a:effectLst/>
                <a:ea typeface="Calibri" panose="020F0502020204030204" pitchFamily="34" charset="0"/>
              </a:rPr>
              <a:t>Youth Development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 - Includes social-emotional and life skills development, tutoring, family support, and stability resources for </a:t>
            </a:r>
            <a:r>
              <a:rPr lang="en-US" sz="1400" err="1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Oyler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 School students at our Joe Williams Family Center in Lower Price Hill (Includes Family Support Services and Littl</a:t>
            </a:r>
            <a:r>
              <a:rPr lang="en-US" sz="1400">
                <a:solidFill>
                  <a:srgbClr val="444444"/>
                </a:solidFill>
                <a:ea typeface="Calibri" panose="020F0502020204030204" pitchFamily="34" charset="0"/>
              </a:rPr>
              <a:t>e Free Food Pantry at 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2312 </a:t>
            </a:r>
            <a:r>
              <a:rPr lang="en-US" sz="1400" err="1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Glenway</a:t>
            </a:r>
            <a:r>
              <a:rPr lang="en-US" sz="1400"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 Avenue Cincinnati, OH 45204).</a:t>
            </a:r>
          </a:p>
        </p:txBody>
      </p:sp>
    </p:spTree>
    <p:extLst>
      <p:ext uri="{BB962C8B-B14F-4D97-AF65-F5344CB8AC3E}">
        <p14:creationId xmlns:p14="http://schemas.microsoft.com/office/powerpoint/2010/main" val="177603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8B01-2154-1682-1881-4035DBA5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Joe Williams Family Center </a:t>
            </a:r>
          </a:p>
        </p:txBody>
      </p:sp>
      <p:pic>
        <p:nvPicPr>
          <p:cNvPr id="5" name="Picture 4" descr="A group of kids standing in a gym with basketballs&#10;&#10;Description automatically generated">
            <a:extLst>
              <a:ext uri="{FF2B5EF4-FFF2-40B4-BE49-F238E27FC236}">
                <a16:creationId xmlns:a16="http://schemas.microsoft.com/office/drawing/2014/main" id="{2ED748D9-68E4-EE8B-C70E-F468BD75A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" r="16924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114C3C1-363B-3236-F5B1-C42DCABE5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Focus on youth and family support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SEL (Social and Emotional) groups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Afterschool programming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Sports league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Family assistance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Violence prevention initiative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/>
              <a:t>Summer programming </a:t>
            </a:r>
          </a:p>
        </p:txBody>
      </p:sp>
    </p:spTree>
    <p:extLst>
      <p:ext uri="{BB962C8B-B14F-4D97-AF65-F5344CB8AC3E}">
        <p14:creationId xmlns:p14="http://schemas.microsoft.com/office/powerpoint/2010/main" val="157338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BAA683CF-0A1A-145F-07DE-E6724A06B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12" y="2570837"/>
            <a:ext cx="6418053" cy="398260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4D32DA-EC86-2212-1CDF-813C1E32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How do we support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7C1BF-EF9A-6FD1-603B-5514739C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Provide resource</a:t>
            </a:r>
          </a:p>
          <a:p>
            <a:r>
              <a:rPr lang="en-US"/>
              <a:t>Collaborate with community partners </a:t>
            </a:r>
          </a:p>
          <a:p>
            <a:r>
              <a:rPr lang="en-US"/>
              <a:t>Emotional Support</a:t>
            </a:r>
          </a:p>
          <a:p>
            <a:r>
              <a:rPr lang="en-US"/>
              <a:t>Community events</a:t>
            </a:r>
          </a:p>
          <a:p>
            <a:r>
              <a:rPr lang="en-US"/>
              <a:t>Price Hill hustle </a:t>
            </a:r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197B65D1-CE49-7ED3-7BFE-88ED6F3B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513" b="-1"/>
          <a:stretch/>
        </p:blipFill>
        <p:spPr>
          <a:xfrm>
            <a:off x="8678173" y="365126"/>
            <a:ext cx="3193211" cy="26609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642624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(1)" id="{86A0667C-17A8-1145-A5B4-D53576668AA1}" vid="{F8DD5AE8-8FC6-5F46-85CB-D0DAC2C3DE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FA48920F831469ABFA30A9006C14E" ma:contentTypeVersion="15" ma:contentTypeDescription="Create a new document." ma:contentTypeScope="" ma:versionID="375f3d966937834ff477cb16946af5d5">
  <xsd:schema xmlns:xsd="http://www.w3.org/2001/XMLSchema" xmlns:xs="http://www.w3.org/2001/XMLSchema" xmlns:p="http://schemas.microsoft.com/office/2006/metadata/properties" xmlns:ns3="8c2e8cdc-a796-48f7-8af1-5c0e9090137e" xmlns:ns4="17de9d4f-41f1-487b-bd2f-21b41065d76c" targetNamespace="http://schemas.microsoft.com/office/2006/metadata/properties" ma:root="true" ma:fieldsID="740fa2fdc2ed364c49ecd71026b8996f" ns3:_="" ns4:_="">
    <xsd:import namespace="8c2e8cdc-a796-48f7-8af1-5c0e9090137e"/>
    <xsd:import namespace="17de9d4f-41f1-487b-bd2f-21b41065d76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e8cdc-a796-48f7-8af1-5c0e9090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e9d4f-41f1-487b-bd2f-21b41065d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5354C3-70EC-4352-BFB3-C42E212A5DC2}">
  <ds:schemaRefs>
    <ds:schemaRef ds:uri="17de9d4f-41f1-487b-bd2f-21b41065d76c"/>
    <ds:schemaRef ds:uri="8c2e8cdc-a796-48f7-8af1-5c0e9090137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1B3887-39CC-4B81-BB95-857A3C0C43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71D5DD-A086-4D72-9956-6AC2E5BFE73E}">
  <ds:schemaRefs>
    <ds:schemaRef ds:uri="17de9d4f-41f1-487b-bd2f-21b41065d76c"/>
    <ds:schemaRef ds:uri="8c2e8cdc-a796-48f7-8af1-5c0e909013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Microsoft Office PowerPoint</Application>
  <PresentationFormat>Widescreen</PresentationFormat>
  <Paragraphs>140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Our History</vt:lpstr>
      <vt:lpstr>Our History (Continued)</vt:lpstr>
      <vt:lpstr>Individuals Served</vt:lpstr>
      <vt:lpstr>Individuals Served (continued)</vt:lpstr>
      <vt:lpstr>PowerPoint Presentation</vt:lpstr>
      <vt:lpstr>Our Services</vt:lpstr>
      <vt:lpstr>Joe Williams Family Center </vt:lpstr>
      <vt:lpstr>How do we support the community</vt:lpstr>
      <vt:lpstr>Needs in the community?</vt:lpstr>
      <vt:lpstr>Shared prospective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Maria Community Services</dc:title>
  <dc:creator>Brittany Robbins</dc:creator>
  <cp:lastModifiedBy>Julie McGregor</cp:lastModifiedBy>
  <cp:revision>2</cp:revision>
  <cp:lastPrinted>2021-03-25T20:22:38Z</cp:lastPrinted>
  <dcterms:created xsi:type="dcterms:W3CDTF">2019-06-04T13:12:03Z</dcterms:created>
  <dcterms:modified xsi:type="dcterms:W3CDTF">2024-04-11T13:40:37Z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0x010100A2FFA48920F831469ABFA30A9006C14E</vt:lpwstr>
  </property>
</Properties>
</file>