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66" r:id="rId3"/>
    <p:sldId id="256" r:id="rId4"/>
    <p:sldId id="257" r:id="rId5"/>
    <p:sldId id="259" r:id="rId6"/>
    <p:sldId id="260" r:id="rId7"/>
    <p:sldId id="261" r:id="rId8"/>
    <p:sldId id="262" r:id="rId9"/>
    <p:sldId id="263" r:id="rId10"/>
    <p:sldId id="264"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65CEF-DE71-6E7D-B7B6-48C4B1BE0E9B}" v="1" dt="2020-10-06T16:58:47.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50" d="100"/>
          <a:sy n="150" d="100"/>
        </p:scale>
        <p:origin x="-112"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artinez, Springbrook Cluster Coordinator" userId="S::springbrook@mccpta.org::1f2e0ef9-e4a7-4090-9835-7e3ad9c27a15" providerId="AD" clId="Web-{E8065CEF-DE71-6E7D-B7B6-48C4B1BE0E9B}"/>
    <pc:docChg chg="modSld">
      <pc:chgData name="Stephanie Martinez, Springbrook Cluster Coordinator" userId="S::springbrook@mccpta.org::1f2e0ef9-e4a7-4090-9835-7e3ad9c27a15" providerId="AD" clId="Web-{E8065CEF-DE71-6E7D-B7B6-48C4B1BE0E9B}" dt="2020-10-06T16:58:47.129" v="0" actId="1076"/>
      <pc:docMkLst>
        <pc:docMk/>
      </pc:docMkLst>
      <pc:sldChg chg="modSp">
        <pc:chgData name="Stephanie Martinez, Springbrook Cluster Coordinator" userId="S::springbrook@mccpta.org::1f2e0ef9-e4a7-4090-9835-7e3ad9c27a15" providerId="AD" clId="Web-{E8065CEF-DE71-6E7D-B7B6-48C4B1BE0E9B}" dt="2020-10-06T16:58:47.129" v="0" actId="1076"/>
        <pc:sldMkLst>
          <pc:docMk/>
          <pc:sldMk cId="3485186540" sldId="256"/>
        </pc:sldMkLst>
        <pc:picChg chg="mod">
          <ac:chgData name="Stephanie Martinez, Springbrook Cluster Coordinator" userId="S::springbrook@mccpta.org::1f2e0ef9-e4a7-4090-9835-7e3ad9c27a15" providerId="AD" clId="Web-{E8065CEF-DE71-6E7D-B7B6-48C4B1BE0E9B}" dt="2020-10-06T16:58:47.129" v="0" actId="1076"/>
          <ac:picMkLst>
            <pc:docMk/>
            <pc:sldMk cId="3485186540" sldId="256"/>
            <ac:picMk id="4" creationId="{34E7F2C1-8B9C-4F92-9CDD-D2BC03CEC9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32884-1AC0-4A0B-B8AA-0A8FA2D7BC78}" type="datetimeFigureOut">
              <a:rPr lang="en-US" smtClean="0"/>
              <a:t>10/6/2020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81AA2-B728-48D3-90DD-B40A9DEE0ACB}" type="slidenum">
              <a:rPr lang="en-US" smtClean="0"/>
              <a:t>‹#›</a:t>
            </a:fld>
            <a:endParaRPr lang="en-US"/>
          </a:p>
        </p:txBody>
      </p:sp>
    </p:spTree>
    <p:extLst>
      <p:ext uri="{BB962C8B-B14F-4D97-AF65-F5344CB8AC3E}">
        <p14:creationId xmlns:p14="http://schemas.microsoft.com/office/powerpoint/2010/main" val="391273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60D8-5635-445D-AB72-6C179D0B7D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33A90-84EB-485C-9F97-7F9082FAC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47D98-BCC5-4F50-AC88-B9EC351913AE}"/>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5" name="Footer Placeholder 4">
            <a:extLst>
              <a:ext uri="{FF2B5EF4-FFF2-40B4-BE49-F238E27FC236}">
                <a16:creationId xmlns:a16="http://schemas.microsoft.com/office/drawing/2014/main" id="{90A065D3-C810-4B1F-B7B4-C13DD184A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E9CA5-CEA6-4D22-AF8A-81F8953ADB08}"/>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35743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770-E14F-4C20-9286-1E9D8DFEE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79FB5-EB1F-4FDE-80C7-6F7B997C4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8D40-7571-4BBD-A94F-43CED59F2B4E}"/>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5" name="Footer Placeholder 4">
            <a:extLst>
              <a:ext uri="{FF2B5EF4-FFF2-40B4-BE49-F238E27FC236}">
                <a16:creationId xmlns:a16="http://schemas.microsoft.com/office/drawing/2014/main" id="{B890E5BC-234F-4E32-B3C2-FEC5F014D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48472-B7EA-4B38-9D49-966056393223}"/>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14361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EA7D-799A-4A51-A9FF-EA69D9641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253195-973C-4921-9208-F1FD7E4C6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83058-BD12-4DC5-BEF8-957AC2A0B6F0}"/>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5" name="Footer Placeholder 4">
            <a:extLst>
              <a:ext uri="{FF2B5EF4-FFF2-40B4-BE49-F238E27FC236}">
                <a16:creationId xmlns:a16="http://schemas.microsoft.com/office/drawing/2014/main" id="{F0696EFA-9309-46F3-A261-27FFA5790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54996-4047-4BEE-ABAC-341F1714120E}"/>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330591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8546-B4AA-4327-91AA-FB93099B8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0696B-1D4D-4D87-A52A-E98533136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CFB89-9997-4805-90D2-84018E06A9A0}"/>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5" name="Footer Placeholder 4">
            <a:extLst>
              <a:ext uri="{FF2B5EF4-FFF2-40B4-BE49-F238E27FC236}">
                <a16:creationId xmlns:a16="http://schemas.microsoft.com/office/drawing/2014/main" id="{54E79193-73F4-444B-AB7D-B8F8E4D58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825D7-AC55-4689-A4DE-310D8FC96D97}"/>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81292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5945-FBB8-456C-BA64-52D5AFB741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993FCB-DC9B-46E8-9604-AFED94C79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5A7F3-AF50-4588-814A-10E44CF8C22A}"/>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5" name="Footer Placeholder 4">
            <a:extLst>
              <a:ext uri="{FF2B5EF4-FFF2-40B4-BE49-F238E27FC236}">
                <a16:creationId xmlns:a16="http://schemas.microsoft.com/office/drawing/2014/main" id="{90C20567-6701-4AE6-9182-7D8864B25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3F70D-8FA5-4963-A590-C5B8DC8CF16F}"/>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256613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96AD-17A1-4BC6-880E-405617E00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B8CA1-B9B9-4414-8C8A-0B1B93F58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47CB0-4519-4A7B-B175-C87F396F1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7309E-CD45-4DCD-8D78-51758D590279}"/>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6" name="Footer Placeholder 5">
            <a:extLst>
              <a:ext uri="{FF2B5EF4-FFF2-40B4-BE49-F238E27FC236}">
                <a16:creationId xmlns:a16="http://schemas.microsoft.com/office/drawing/2014/main" id="{E16E06C3-73B6-48C6-A272-BCB1C1B75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A63A8-8F37-477A-AABD-98B2B2545019}"/>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381930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A81D-FE22-44D4-95A8-8E87A1A421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F54DA4-D548-461E-947C-F343979A1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BCD5B-EF0E-4640-96E2-37E4CA331C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6F366F-28E7-4B60-B4A6-6C7CFD761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0B9A54-6716-4589-959D-72EBE1E49C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2BE93-1DF4-4504-AB70-9DC3CA33C74F}"/>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8" name="Footer Placeholder 7">
            <a:extLst>
              <a:ext uri="{FF2B5EF4-FFF2-40B4-BE49-F238E27FC236}">
                <a16:creationId xmlns:a16="http://schemas.microsoft.com/office/drawing/2014/main" id="{6A2D980E-789E-4CD2-A9EA-3C4BE5AAFC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47C27-E126-4DC8-ADD2-71DBB7F46C73}"/>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273200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EAB-314A-49CA-AB3A-57CCBDFE9D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13B62A-6DBF-44C7-9699-3CE9D8EBAD9A}"/>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4" name="Footer Placeholder 3">
            <a:extLst>
              <a:ext uri="{FF2B5EF4-FFF2-40B4-BE49-F238E27FC236}">
                <a16:creationId xmlns:a16="http://schemas.microsoft.com/office/drawing/2014/main" id="{6B680894-B696-40BB-991C-F0BCB89FD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1D17A5-4687-4C8B-A081-5D797412D252}"/>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411495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144D6-5B7F-4E3F-8DE2-A980399BE5C2}"/>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3" name="Footer Placeholder 2">
            <a:extLst>
              <a:ext uri="{FF2B5EF4-FFF2-40B4-BE49-F238E27FC236}">
                <a16:creationId xmlns:a16="http://schemas.microsoft.com/office/drawing/2014/main" id="{D98998F9-88F1-448D-9C18-88FECFED54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EE3676-2655-41FB-B415-6AB1143B31EF}"/>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290370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5543-0E77-4526-B0F5-CEAF6F552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CCFEDE-3B5E-41A9-A764-CF44E0977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F2DBA-7792-414F-B20D-2E5E1CAC4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1B4D2-E31C-476F-9D76-AD955E8F4AF8}"/>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6" name="Footer Placeholder 5">
            <a:extLst>
              <a:ext uri="{FF2B5EF4-FFF2-40B4-BE49-F238E27FC236}">
                <a16:creationId xmlns:a16="http://schemas.microsoft.com/office/drawing/2014/main" id="{5EB696F1-F9F5-4DBE-8D60-A7B4D2C91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722A6-3407-4FC7-B3B6-AB5B612A774F}"/>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87412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6EEF-59DF-4880-9E04-D9C68B6BE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2D963-48C5-4D5B-A650-22D8D3533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BA5BB8-CFAD-4CB4-8A20-602C75B4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CE090-BB1B-47E1-8700-793A5DC95E88}"/>
              </a:ext>
            </a:extLst>
          </p:cNvPr>
          <p:cNvSpPr>
            <a:spLocks noGrp="1"/>
          </p:cNvSpPr>
          <p:nvPr>
            <p:ph type="dt" sz="half" idx="10"/>
          </p:nvPr>
        </p:nvSpPr>
        <p:spPr/>
        <p:txBody>
          <a:bodyPr/>
          <a:lstStyle/>
          <a:p>
            <a:fld id="{7620C065-FD00-4AC1-8C2E-92A1C023D781}" type="datetimeFigureOut">
              <a:rPr lang="en-US" smtClean="0"/>
              <a:t>10/6/2020</a:t>
            </a:fld>
            <a:endParaRPr lang="en-US"/>
          </a:p>
        </p:txBody>
      </p:sp>
      <p:sp>
        <p:nvSpPr>
          <p:cNvPr id="6" name="Footer Placeholder 5">
            <a:extLst>
              <a:ext uri="{FF2B5EF4-FFF2-40B4-BE49-F238E27FC236}">
                <a16:creationId xmlns:a16="http://schemas.microsoft.com/office/drawing/2014/main" id="{99C6F655-F5D2-4945-AD83-C666741F0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6352D-5ECC-4A81-B50F-C3B338548386}"/>
              </a:ext>
            </a:extLst>
          </p:cNvPr>
          <p:cNvSpPr>
            <a:spLocks noGrp="1"/>
          </p:cNvSpPr>
          <p:nvPr>
            <p:ph type="sldNum" sz="quarter" idx="12"/>
          </p:nvPr>
        </p:nvSpPr>
        <p:spPr/>
        <p:txBody>
          <a:bodyPr/>
          <a:lstStyle/>
          <a:p>
            <a:fld id="{FB703370-A85F-4A37-AA2A-7105CF573813}" type="slidenum">
              <a:rPr lang="en-US" smtClean="0"/>
              <a:t>‹#›</a:t>
            </a:fld>
            <a:endParaRPr lang="en-US"/>
          </a:p>
        </p:txBody>
      </p:sp>
    </p:spTree>
    <p:extLst>
      <p:ext uri="{BB962C8B-B14F-4D97-AF65-F5344CB8AC3E}">
        <p14:creationId xmlns:p14="http://schemas.microsoft.com/office/powerpoint/2010/main" val="28105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A679E-9C0D-4BFD-919A-BA53745C8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461AC4-F28D-4D05-A47A-C843F6089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8AA9-A98A-44D7-8ADE-26ED6E3E5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0C065-FD00-4AC1-8C2E-92A1C023D781}" type="datetimeFigureOut">
              <a:rPr lang="en-US" smtClean="0"/>
              <a:t>10/6/2020</a:t>
            </a:fld>
            <a:endParaRPr lang="en-US"/>
          </a:p>
        </p:txBody>
      </p:sp>
      <p:sp>
        <p:nvSpPr>
          <p:cNvPr id="5" name="Footer Placeholder 4">
            <a:extLst>
              <a:ext uri="{FF2B5EF4-FFF2-40B4-BE49-F238E27FC236}">
                <a16:creationId xmlns:a16="http://schemas.microsoft.com/office/drawing/2014/main" id="{04086110-9CB0-4298-B61C-E094EF21E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B62CE9-EE7B-41D8-B34C-5C4F6294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03370-A85F-4A37-AA2A-7105CF573813}" type="slidenum">
              <a:rPr lang="en-US" smtClean="0"/>
              <a:t>‹#›</a:t>
            </a:fld>
            <a:endParaRPr lang="en-US"/>
          </a:p>
        </p:txBody>
      </p:sp>
    </p:spTree>
    <p:extLst>
      <p:ext uri="{BB962C8B-B14F-4D97-AF65-F5344CB8AC3E}">
        <p14:creationId xmlns:p14="http://schemas.microsoft.com/office/powerpoint/2010/main" val="132531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5981" y="2646425"/>
            <a:ext cx="6096000" cy="3016210"/>
          </a:xfrm>
          <a:prstGeom prst="rect">
            <a:avLst/>
          </a:prstGeom>
        </p:spPr>
        <p:txBody>
          <a:bodyPr>
            <a:spAutoFit/>
          </a:bodyPr>
          <a:lstStyle/>
          <a:p>
            <a:pPr algn="ctr"/>
            <a:r>
              <a:rPr lang="en-US" sz="2800" b="1" dirty="0">
                <a:solidFill>
                  <a:srgbClr val="201F1E"/>
                </a:solidFill>
                <a:latin typeface="Times New Roman"/>
                <a:ea typeface="Times New Roman"/>
              </a:rPr>
              <a:t>Proposal</a:t>
            </a:r>
            <a:endParaRPr lang="en-US" sz="2800" dirty="0">
              <a:latin typeface="Times New Roman"/>
              <a:ea typeface="Times New Roman"/>
            </a:endParaRPr>
          </a:p>
          <a:p>
            <a:pPr algn="ctr"/>
            <a:r>
              <a:rPr lang="en-US" b="1" dirty="0">
                <a:solidFill>
                  <a:srgbClr val="201F1E"/>
                </a:solidFill>
                <a:latin typeface="Times New Roman"/>
                <a:ea typeface="Times New Roman"/>
              </a:rPr>
              <a:t> </a:t>
            </a:r>
            <a:endParaRPr lang="en-US" dirty="0">
              <a:latin typeface="Times New Roman"/>
              <a:ea typeface="Times New Roman"/>
            </a:endParaRPr>
          </a:p>
          <a:p>
            <a:r>
              <a:rPr lang="en-US" dirty="0">
                <a:solidFill>
                  <a:srgbClr val="201F1E"/>
                </a:solidFill>
                <a:latin typeface="Times New Roman"/>
                <a:ea typeface="Times New Roman"/>
              </a:rPr>
              <a:t>MCCPTA Board of directors has voted to advise the Delegates approve our participation in an effort to defeat question B on the upcoming ballot. This is a coalition called Montgomery County Neighbors against Question B. It consists of several unions including MCEA and SEIU which represents our teachers and staff, local businesses, Greater Capital Area Association of Realtors, past Republican and Democratic legislators and concerned citizens. </a:t>
            </a:r>
            <a:endParaRPr lang="en-US" dirty="0">
              <a:effectLst/>
              <a:latin typeface="Times New Roman"/>
              <a:ea typeface="Times New Roman"/>
            </a:endParaRPr>
          </a:p>
        </p:txBody>
      </p:sp>
      <p:sp>
        <p:nvSpPr>
          <p:cNvPr id="3" name="TextBox 2"/>
          <p:cNvSpPr txBox="1"/>
          <p:nvPr/>
        </p:nvSpPr>
        <p:spPr>
          <a:xfrm>
            <a:off x="2169042" y="361507"/>
            <a:ext cx="7123813" cy="1877437"/>
          </a:xfrm>
          <a:prstGeom prst="rect">
            <a:avLst/>
          </a:prstGeom>
          <a:noFill/>
        </p:spPr>
        <p:txBody>
          <a:bodyPr wrap="square" rtlCol="0">
            <a:spAutoFit/>
          </a:bodyPr>
          <a:lstStyle/>
          <a:p>
            <a:pPr algn="ctr"/>
            <a:r>
              <a:rPr lang="en-US" sz="2800" dirty="0"/>
              <a:t> </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MCCPTA  Action on Ballot</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Measures</a:t>
            </a:r>
          </a:p>
          <a:p>
            <a:pPr algn="ctr"/>
            <a:endParaRPr lang="en-US" sz="2800" dirty="0"/>
          </a:p>
        </p:txBody>
      </p:sp>
    </p:spTree>
    <p:extLst>
      <p:ext uri="{BB962C8B-B14F-4D97-AF65-F5344CB8AC3E}">
        <p14:creationId xmlns:p14="http://schemas.microsoft.com/office/powerpoint/2010/main" val="50943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80F9D-CC72-4A0C-A43E-CBAB5E8A46C2}"/>
              </a:ext>
            </a:extLst>
          </p:cNvPr>
          <p:cNvPicPr>
            <a:picLocks noChangeAspect="1"/>
          </p:cNvPicPr>
          <p:nvPr/>
        </p:nvPicPr>
        <p:blipFill>
          <a:blip r:embed="rId2"/>
          <a:stretch>
            <a:fillRect/>
          </a:stretch>
        </p:blipFill>
        <p:spPr>
          <a:xfrm>
            <a:off x="2043083" y="219051"/>
            <a:ext cx="8105834" cy="6419897"/>
          </a:xfrm>
          <a:prstGeom prst="rect">
            <a:avLst/>
          </a:prstGeom>
        </p:spPr>
      </p:pic>
    </p:spTree>
    <p:extLst>
      <p:ext uri="{BB962C8B-B14F-4D97-AF65-F5344CB8AC3E}">
        <p14:creationId xmlns:p14="http://schemas.microsoft.com/office/powerpoint/2010/main" val="295093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28370"/>
            <a:ext cx="6096000" cy="4601260"/>
          </a:xfrm>
          <a:prstGeom prst="rect">
            <a:avLst/>
          </a:prstGeom>
        </p:spPr>
        <p:txBody>
          <a:bodyPr>
            <a:spAutoFit/>
          </a:bodyPr>
          <a:lstStyle/>
          <a:p>
            <a:pPr algn="ctr"/>
            <a:r>
              <a:rPr lang="en-US" b="1" dirty="0">
                <a:solidFill>
                  <a:srgbClr val="201F1E"/>
                </a:solidFill>
                <a:latin typeface="Times New Roman"/>
                <a:ea typeface="Times New Roman"/>
              </a:rPr>
              <a:t>Potential Consequences of passing Question B:  New </a:t>
            </a:r>
            <a:r>
              <a:rPr lang="en-US" b="1" dirty="0" err="1">
                <a:solidFill>
                  <a:srgbClr val="201F1E"/>
                </a:solidFill>
                <a:latin typeface="Times New Roman"/>
                <a:ea typeface="Times New Roman"/>
              </a:rPr>
              <a:t>Ficker</a:t>
            </a:r>
            <a:r>
              <a:rPr lang="en-US" b="1" dirty="0">
                <a:solidFill>
                  <a:srgbClr val="201F1E"/>
                </a:solidFill>
                <a:latin typeface="Times New Roman"/>
                <a:ea typeface="Times New Roman"/>
              </a:rPr>
              <a:t> Amendment</a:t>
            </a:r>
            <a:endParaRPr lang="en-US" dirty="0">
              <a:latin typeface="Times New Roman"/>
              <a:ea typeface="Times New Roman"/>
            </a:endParaRPr>
          </a:p>
          <a:p>
            <a:r>
              <a:rPr lang="en-US" dirty="0">
                <a:solidFill>
                  <a:srgbClr val="201F1E"/>
                </a:solidFill>
                <a:latin typeface="Times New Roman"/>
                <a:ea typeface="Times New Roman"/>
              </a:rPr>
              <a:t> </a:t>
            </a:r>
            <a:endParaRPr lang="en-US" dirty="0">
              <a:latin typeface="Times New Roman"/>
              <a:ea typeface="Times New Roman"/>
            </a:endParaRPr>
          </a:p>
          <a:p>
            <a:pPr marL="342900" marR="0" lvl="0" indent="-342900">
              <a:spcBef>
                <a:spcPts val="0"/>
              </a:spcBef>
              <a:spcAft>
                <a:spcPts val="0"/>
              </a:spcAft>
              <a:buSzPts val="1000"/>
              <a:buFont typeface="Symbol"/>
              <a:buChar char=""/>
            </a:pPr>
            <a:r>
              <a:rPr lang="en-US" b="1" dirty="0">
                <a:solidFill>
                  <a:srgbClr val="000000"/>
                </a:solidFill>
                <a:latin typeface="Times New Roman"/>
                <a:ea typeface="Times New Roman"/>
              </a:rPr>
              <a:t>Abolishing all discretion to set property tax rates, regardless of the fiscal circumstances that the County may experience in the future, is reckless, imprudent and unnecessary.</a:t>
            </a:r>
            <a:endParaRPr lang="en-US" dirty="0">
              <a:latin typeface="Times New Roman"/>
              <a:ea typeface="Times New Roman"/>
            </a:endParaRPr>
          </a:p>
          <a:p>
            <a:pPr marL="228600" marR="0">
              <a:spcBef>
                <a:spcPts val="0"/>
              </a:spcBef>
              <a:spcAft>
                <a:spcPts val="0"/>
              </a:spcAft>
            </a:pPr>
            <a:r>
              <a:rPr lang="en-US" b="1" dirty="0">
                <a:solidFill>
                  <a:srgbClr val="201F1E"/>
                </a:solidFill>
                <a:latin typeface="Times New Roman"/>
                <a:ea typeface="Times New Roman"/>
              </a:rPr>
              <a:t> </a:t>
            </a:r>
            <a:endParaRPr lang="en-US" dirty="0">
              <a:latin typeface="Times New Roman"/>
              <a:ea typeface="Times New Roman"/>
            </a:endParaRPr>
          </a:p>
          <a:p>
            <a:pPr marL="742950" marR="0" lvl="1" indent="-285750">
              <a:spcBef>
                <a:spcPts val="0"/>
              </a:spcBef>
              <a:spcAft>
                <a:spcPts val="600"/>
              </a:spcAft>
              <a:buSzPts val="1000"/>
              <a:buFont typeface="Courier New"/>
              <a:buChar char="o"/>
            </a:pPr>
            <a:r>
              <a:rPr lang="en-US" dirty="0">
                <a:solidFill>
                  <a:srgbClr val="201F1E"/>
                </a:solidFill>
                <a:latin typeface="Times New Roman"/>
                <a:ea typeface="Times New Roman"/>
              </a:rPr>
              <a:t>Over the last ten years, the County has consistently held the line on property taxes. Meeting the critical needs of our students and our school system in fiscal year 2017 was the only exception.</a:t>
            </a:r>
            <a:endParaRPr lang="en-US" dirty="0">
              <a:latin typeface="Times New Roman"/>
              <a:ea typeface="Times New Roman"/>
            </a:endParaRPr>
          </a:p>
          <a:p>
            <a:pPr marL="742950" marR="0" lvl="1" indent="-285750">
              <a:spcBef>
                <a:spcPts val="0"/>
              </a:spcBef>
              <a:spcAft>
                <a:spcPts val="0"/>
              </a:spcAft>
              <a:buSzPts val="1000"/>
              <a:buFont typeface="Courier New"/>
              <a:buChar char="o"/>
            </a:pPr>
            <a:r>
              <a:rPr lang="en-US" dirty="0">
                <a:solidFill>
                  <a:srgbClr val="201F1E"/>
                </a:solidFill>
                <a:latin typeface="Times New Roman"/>
                <a:ea typeface="Times New Roman"/>
              </a:rPr>
              <a:t>This funding resulted in students and parents receiving more teachers, </a:t>
            </a:r>
            <a:r>
              <a:rPr lang="en-US" dirty="0" err="1">
                <a:solidFill>
                  <a:srgbClr val="201F1E"/>
                </a:solidFill>
                <a:latin typeface="Times New Roman"/>
                <a:ea typeface="Times New Roman"/>
              </a:rPr>
              <a:t>paraeducators</a:t>
            </a:r>
            <a:r>
              <a:rPr lang="en-US" dirty="0">
                <a:solidFill>
                  <a:srgbClr val="201F1E"/>
                </a:solidFill>
                <a:latin typeface="Times New Roman"/>
                <a:ea typeface="Times New Roman"/>
              </a:rPr>
              <a:t> and counselors as well as expanded programs to support achievement goals and enhanced college and career readiness</a:t>
            </a:r>
            <a:endParaRPr lang="en-US" dirty="0">
              <a:effectLst/>
              <a:latin typeface="Times New Roman"/>
              <a:ea typeface="Times New Roman"/>
            </a:endParaRPr>
          </a:p>
        </p:txBody>
      </p:sp>
    </p:spTree>
    <p:extLst>
      <p:ext uri="{BB962C8B-B14F-4D97-AF65-F5344CB8AC3E}">
        <p14:creationId xmlns:p14="http://schemas.microsoft.com/office/powerpoint/2010/main" val="58403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6186309"/>
          </a:xfrm>
          <a:prstGeom prst="rect">
            <a:avLst/>
          </a:prstGeom>
        </p:spPr>
        <p:txBody>
          <a:bodyPr>
            <a:spAutoFit/>
          </a:bodyPr>
          <a:lstStyle/>
          <a:p>
            <a:pPr lvl="0" algn="ctr" fontAlgn="base"/>
            <a:r>
              <a:rPr lang="en-US" b="1" dirty="0"/>
              <a:t>The proposal would permanently eliminate the County's ability to consider setting property tax rates each year beyond inflationary growth and would jeopardize funding for our schools, public health and core community services. </a:t>
            </a:r>
            <a:endParaRPr lang="en-US" sz="1600" dirty="0"/>
          </a:p>
          <a:p>
            <a:pPr algn="ctr"/>
            <a:r>
              <a:rPr lang="en-US" dirty="0"/>
              <a:t> </a:t>
            </a:r>
          </a:p>
          <a:p>
            <a:pPr lvl="1" algn="ctr"/>
            <a:r>
              <a:rPr lang="en-US" dirty="0"/>
              <a:t>If this amendment had been in place for the last 10 years, the County would have approximately $110 million less in cumulative revenue (or $11 million per year) to fund critical services.</a:t>
            </a:r>
          </a:p>
          <a:p>
            <a:pPr lvl="1" algn="ctr"/>
            <a:endParaRPr lang="en-US" dirty="0"/>
          </a:p>
          <a:p>
            <a:pPr lvl="1" algn="ctr"/>
            <a:r>
              <a:rPr lang="en-US" dirty="0"/>
              <a:t>A permanent reduction of $110 million in resources is equivalent to eliminating the entire budget for more than one of the following critical functions – Public Health Service ($80 million), Behavioral Health and Crisis Services ($44.9 million), Libraries ($43.6 million), Corrections and Rehabilitation ($72.6 million), Housing and Community Affairs ($66.3 million), and Recreation ($47.5 million).</a:t>
            </a:r>
          </a:p>
          <a:p>
            <a:pPr lvl="1" algn="ctr"/>
            <a:r>
              <a:rPr lang="en-US" dirty="0"/>
              <a:t>$11 million per year is equivalent to being able to pay the starting salaries for up to 217 MCPS Teachers, 228 Firefighters, 200 Social Workers, 182 Therapists, 200 Librarians, 232 Corrections Officers, 200 School Health Nurses, or 240 Code Enforcement Inspectors.</a:t>
            </a:r>
          </a:p>
        </p:txBody>
      </p:sp>
    </p:spTree>
    <p:extLst>
      <p:ext uri="{BB962C8B-B14F-4D97-AF65-F5344CB8AC3E}">
        <p14:creationId xmlns:p14="http://schemas.microsoft.com/office/powerpoint/2010/main" val="130862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2307" y="468645"/>
            <a:ext cx="6096000" cy="5801075"/>
          </a:xfrm>
          <a:prstGeom prst="rect">
            <a:avLst/>
          </a:prstGeom>
        </p:spPr>
        <p:txBody>
          <a:bodyPr>
            <a:spAutoFit/>
          </a:bodyPr>
          <a:lstStyle/>
          <a:p>
            <a:pPr marL="342900" marR="0" lvl="0" indent="-342900" fontAlgn="base">
              <a:lnSpc>
                <a:spcPct val="107000"/>
              </a:lnSpc>
              <a:spcBef>
                <a:spcPts val="0"/>
              </a:spcBef>
              <a:spcAft>
                <a:spcPts val="0"/>
              </a:spcAft>
              <a:buSzPts val="1000"/>
              <a:buFont typeface="Symbol"/>
              <a:buChar char=""/>
            </a:pPr>
            <a:r>
              <a:rPr lang="en-US" sz="1600" b="1" dirty="0">
                <a:solidFill>
                  <a:srgbClr val="000000"/>
                </a:solidFill>
                <a:latin typeface="Times New Roman"/>
                <a:ea typeface="Times New Roman"/>
                <a:cs typeface="Times New Roman"/>
              </a:rPr>
              <a:t>The proposal will likely strip the County of its Triple-A bond rating with potentially devastating financial consequences. Losing the County's Triple-A bond rating, which the County has held since 1973, would dramatically increase borrowing costs and drive up prices for school construction and renovations, roads and other community projects like libraries and recreation centers.</a:t>
            </a:r>
            <a:endParaRPr lang="en-US" sz="1400" dirty="0">
              <a:ea typeface="Calibri"/>
              <a:cs typeface="Times New Roman"/>
            </a:endParaRPr>
          </a:p>
          <a:p>
            <a:pPr marL="228600" marR="0" fontAlgn="base">
              <a:lnSpc>
                <a:spcPct val="107000"/>
              </a:lnSpc>
              <a:spcBef>
                <a:spcPts val="0"/>
              </a:spcBef>
              <a:spcAft>
                <a:spcPts val="0"/>
              </a:spcAft>
            </a:pPr>
            <a:r>
              <a:rPr lang="en-US" sz="1600" b="1" dirty="0">
                <a:solidFill>
                  <a:srgbClr val="000000"/>
                </a:solidFill>
                <a:latin typeface="Times New Roman"/>
                <a:ea typeface="Times New Roman"/>
                <a:cs typeface="Times New Roman"/>
              </a:rPr>
              <a:t> </a:t>
            </a:r>
            <a:endParaRPr lang="en-US" sz="1200" dirty="0">
              <a:ea typeface="Calibri"/>
              <a:cs typeface="Times New Roman"/>
            </a:endParaRPr>
          </a:p>
          <a:p>
            <a:pPr marL="742950" marR="0" lvl="1" indent="-285750">
              <a:spcBef>
                <a:spcPts val="0"/>
              </a:spcBef>
              <a:spcAft>
                <a:spcPts val="600"/>
              </a:spcAft>
              <a:buSzPts val="1000"/>
              <a:buFont typeface="Courier New"/>
              <a:buChar char="o"/>
            </a:pPr>
            <a:r>
              <a:rPr lang="en-US" sz="1600" dirty="0">
                <a:solidFill>
                  <a:srgbClr val="201F1E"/>
                </a:solidFill>
                <a:latin typeface="Times New Roman"/>
                <a:ea typeface="Times New Roman"/>
              </a:rPr>
              <a:t>The</a:t>
            </a:r>
            <a:r>
              <a:rPr lang="en-US" sz="1600" dirty="0">
                <a:solidFill>
                  <a:srgbClr val="000000"/>
                </a:solidFill>
                <a:latin typeface="Times New Roman"/>
                <a:ea typeface="Times New Roman"/>
              </a:rPr>
              <a:t> County's Triple-A bond rating keeps the cost of borrowing low and is a testament to the County's ongoing, long-term and strategic fiscal management. On July 9, the three bond rating agencies reaffirmed the County's Triple-A bond rating, even in the midst of the global pandemic which confirms the County's strong fiscal management.</a:t>
            </a:r>
            <a:endParaRPr lang="en-US" sz="1600" dirty="0">
              <a:latin typeface="Times New Roman"/>
              <a:ea typeface="Times New Roman"/>
            </a:endParaRPr>
          </a:p>
          <a:p>
            <a:pPr marL="742950" marR="0" lvl="1" indent="-285750" fontAlgn="base">
              <a:spcBef>
                <a:spcPts val="0"/>
              </a:spcBef>
              <a:spcAft>
                <a:spcPts val="600"/>
              </a:spcAft>
              <a:buSzPts val="1000"/>
              <a:buFont typeface="Courier New"/>
              <a:buChar char="o"/>
            </a:pPr>
            <a:r>
              <a:rPr lang="en-US" sz="1600" dirty="0">
                <a:latin typeface="Times New Roman"/>
                <a:ea typeface="Times New Roman"/>
              </a:rPr>
              <a:t>If the County sold $295 million of general obligation bonds as an AA+ rated issuer instead of a AAA issuer, it could increase the County’s debt service cost in the 6-year CIP program by $27 million (assuming a 15 basis points difference between AAA and AA+ market rates).</a:t>
            </a:r>
          </a:p>
          <a:p>
            <a:pPr marL="742950" marR="0" lvl="1" indent="-285750" fontAlgn="base">
              <a:spcBef>
                <a:spcPts val="0"/>
              </a:spcBef>
              <a:spcAft>
                <a:spcPts val="0"/>
              </a:spcAft>
              <a:buSzPts val="1000"/>
              <a:buFont typeface="Courier New"/>
              <a:buChar char="o"/>
            </a:pPr>
            <a:r>
              <a:rPr lang="en-US" sz="1600" dirty="0">
                <a:latin typeface="Times New Roman"/>
                <a:ea typeface="Times New Roman"/>
              </a:rPr>
              <a:t>Debt service payments must be paid and is funded though the operating budget, and any increase in debt service takes away from resources that could fund critical services.</a:t>
            </a:r>
            <a:endParaRPr lang="en-US" sz="1600" dirty="0">
              <a:effectLst/>
              <a:latin typeface="Times New Roman"/>
              <a:ea typeface="Times New Roman"/>
            </a:endParaRPr>
          </a:p>
        </p:txBody>
      </p:sp>
    </p:spTree>
    <p:extLst>
      <p:ext uri="{BB962C8B-B14F-4D97-AF65-F5344CB8AC3E}">
        <p14:creationId xmlns:p14="http://schemas.microsoft.com/office/powerpoint/2010/main" val="266346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89844"/>
            <a:ext cx="6096000" cy="5078313"/>
          </a:xfrm>
          <a:prstGeom prst="rect">
            <a:avLst/>
          </a:prstGeom>
        </p:spPr>
        <p:txBody>
          <a:bodyPr>
            <a:spAutoFit/>
          </a:bodyPr>
          <a:lstStyle/>
          <a:p>
            <a:pPr algn="ctr"/>
            <a:r>
              <a:rPr lang="en-US" b="1" dirty="0">
                <a:solidFill>
                  <a:srgbClr val="201F1E"/>
                </a:solidFill>
                <a:latin typeface="Times New Roman"/>
                <a:ea typeface="Times New Roman"/>
              </a:rPr>
              <a:t>Background:</a:t>
            </a:r>
            <a:endParaRPr lang="en-US" dirty="0">
              <a:latin typeface="Times New Roman"/>
              <a:ea typeface="Times New Roman"/>
            </a:endParaRPr>
          </a:p>
          <a:p>
            <a:pPr algn="ctr"/>
            <a:r>
              <a:rPr lang="en-US" b="1" dirty="0">
                <a:solidFill>
                  <a:srgbClr val="201F1E"/>
                </a:solidFill>
                <a:latin typeface="Times New Roman"/>
                <a:ea typeface="Times New Roman"/>
              </a:rPr>
              <a:t> </a:t>
            </a:r>
            <a:endParaRPr lang="en-US" dirty="0">
              <a:latin typeface="Times New Roman"/>
              <a:ea typeface="Times New Roman"/>
            </a:endParaRPr>
          </a:p>
          <a:p>
            <a:r>
              <a:rPr lang="en-US" dirty="0">
                <a:solidFill>
                  <a:srgbClr val="201F1E"/>
                </a:solidFill>
                <a:latin typeface="Times New Roman"/>
                <a:ea typeface="Times New Roman"/>
              </a:rPr>
              <a:t>There are 4 county charter amendments being offered in this general election. The two that directly affect the county budget are question A and question B. </a:t>
            </a:r>
            <a:endParaRPr lang="en-US" dirty="0">
              <a:latin typeface="Times New Roman"/>
              <a:ea typeface="Times New Roman"/>
            </a:endParaRPr>
          </a:p>
          <a:p>
            <a:r>
              <a:rPr lang="en-US" dirty="0">
                <a:solidFill>
                  <a:srgbClr val="201F1E"/>
                </a:solidFill>
                <a:latin typeface="Times New Roman"/>
                <a:ea typeface="Times New Roman"/>
              </a:rPr>
              <a:t> </a:t>
            </a:r>
            <a:endParaRPr lang="en-US" dirty="0">
              <a:latin typeface="Times New Roman"/>
              <a:ea typeface="Times New Roman"/>
            </a:endParaRPr>
          </a:p>
          <a:p>
            <a:r>
              <a:rPr lang="en-US" dirty="0">
                <a:solidFill>
                  <a:srgbClr val="201F1E"/>
                </a:solidFill>
                <a:latin typeface="Times New Roman"/>
                <a:ea typeface="Times New Roman"/>
              </a:rPr>
              <a:t>Question A </a:t>
            </a:r>
          </a:p>
          <a:p>
            <a:r>
              <a:rPr lang="en-US" dirty="0">
                <a:solidFill>
                  <a:srgbClr val="201F1E"/>
                </a:solidFill>
                <a:latin typeface="Times New Roman"/>
                <a:ea typeface="Times New Roman"/>
              </a:rPr>
              <a:t>Keeps the property tax rate at the current rate, unless there is a unanimous county council vote. It allows revenues to exceed the rate of inflation and which meant that the county could realize any economic growth beyond inflation. Today’s revenue is tied to inflation. This results in the actual rate being reduced, which has happened for the last 3 years. The MCCPTA BOD decided that we would remain neutral on this proposal.</a:t>
            </a:r>
            <a:endParaRPr lang="en-US" dirty="0">
              <a:latin typeface="Times New Roman"/>
              <a:ea typeface="Times New Roman"/>
            </a:endParaRPr>
          </a:p>
          <a:p>
            <a:r>
              <a:rPr lang="en-US" dirty="0">
                <a:solidFill>
                  <a:srgbClr val="201F1E"/>
                </a:solidFill>
                <a:latin typeface="Times New Roman"/>
                <a:ea typeface="Times New Roman"/>
              </a:rPr>
              <a:t> </a:t>
            </a:r>
            <a:endParaRPr lang="en-US" dirty="0">
              <a:latin typeface="Times New Roman"/>
              <a:ea typeface="Times New Roman"/>
            </a:endParaRPr>
          </a:p>
          <a:p>
            <a:r>
              <a:rPr lang="en-US" dirty="0">
                <a:solidFill>
                  <a:srgbClr val="201F1E"/>
                </a:solidFill>
                <a:latin typeface="Times New Roman"/>
                <a:ea typeface="Times New Roman"/>
              </a:rPr>
              <a:t>Question B </a:t>
            </a:r>
          </a:p>
          <a:p>
            <a:r>
              <a:rPr lang="en-US" dirty="0">
                <a:solidFill>
                  <a:srgbClr val="201F1E"/>
                </a:solidFill>
                <a:latin typeface="Times New Roman"/>
                <a:ea typeface="Times New Roman"/>
              </a:rPr>
              <a:t>Forbids the council from ever raising the property tax rate beyond inflation. MCCPTA BOD voted against Question B. </a:t>
            </a:r>
            <a:endParaRPr lang="en-US" dirty="0">
              <a:effectLst/>
              <a:latin typeface="Times New Roman"/>
              <a:ea typeface="Times New Roman"/>
            </a:endParaRPr>
          </a:p>
        </p:txBody>
      </p:sp>
    </p:spTree>
    <p:extLst>
      <p:ext uri="{BB962C8B-B14F-4D97-AF65-F5344CB8AC3E}">
        <p14:creationId xmlns:p14="http://schemas.microsoft.com/office/powerpoint/2010/main" val="132775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E7F2C1-8B9C-4F92-9CDD-D2BC03CEC92B}"/>
              </a:ext>
            </a:extLst>
          </p:cNvPr>
          <p:cNvPicPr>
            <a:picLocks noChangeAspect="1"/>
          </p:cNvPicPr>
          <p:nvPr/>
        </p:nvPicPr>
        <p:blipFill>
          <a:blip r:embed="rId2"/>
          <a:stretch>
            <a:fillRect/>
          </a:stretch>
        </p:blipFill>
        <p:spPr>
          <a:xfrm>
            <a:off x="1477830" y="780899"/>
            <a:ext cx="9236868" cy="5244519"/>
          </a:xfrm>
          <a:prstGeom prst="rect">
            <a:avLst/>
          </a:prstGeom>
        </p:spPr>
      </p:pic>
    </p:spTree>
    <p:extLst>
      <p:ext uri="{BB962C8B-B14F-4D97-AF65-F5344CB8AC3E}">
        <p14:creationId xmlns:p14="http://schemas.microsoft.com/office/powerpoint/2010/main" val="348518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37AB7-6178-47B6-B61E-5AC35F996AC9}"/>
              </a:ext>
            </a:extLst>
          </p:cNvPr>
          <p:cNvPicPr>
            <a:picLocks noChangeAspect="1"/>
          </p:cNvPicPr>
          <p:nvPr/>
        </p:nvPicPr>
        <p:blipFill>
          <a:blip r:embed="rId2"/>
          <a:stretch>
            <a:fillRect/>
          </a:stretch>
        </p:blipFill>
        <p:spPr>
          <a:xfrm>
            <a:off x="1568793" y="0"/>
            <a:ext cx="9054413" cy="6858000"/>
          </a:xfrm>
          <a:prstGeom prst="rect">
            <a:avLst/>
          </a:prstGeom>
        </p:spPr>
      </p:pic>
    </p:spTree>
    <p:extLst>
      <p:ext uri="{BB962C8B-B14F-4D97-AF65-F5344CB8AC3E}">
        <p14:creationId xmlns:p14="http://schemas.microsoft.com/office/powerpoint/2010/main" val="151075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AAE41-3691-4943-8520-D3BB4DA1F8AC}"/>
              </a:ext>
            </a:extLst>
          </p:cNvPr>
          <p:cNvPicPr>
            <a:picLocks noChangeAspect="1"/>
          </p:cNvPicPr>
          <p:nvPr/>
        </p:nvPicPr>
        <p:blipFill>
          <a:blip r:embed="rId2"/>
          <a:stretch>
            <a:fillRect/>
          </a:stretch>
        </p:blipFill>
        <p:spPr>
          <a:xfrm>
            <a:off x="1833531" y="99988"/>
            <a:ext cx="8524937" cy="6658024"/>
          </a:xfrm>
          <a:prstGeom prst="rect">
            <a:avLst/>
          </a:prstGeom>
        </p:spPr>
      </p:pic>
    </p:spTree>
    <p:extLst>
      <p:ext uri="{BB962C8B-B14F-4D97-AF65-F5344CB8AC3E}">
        <p14:creationId xmlns:p14="http://schemas.microsoft.com/office/powerpoint/2010/main" val="224691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E2CF897A-366A-4F0C-A756-401773039AB6}"/>
              </a:ext>
            </a:extLst>
          </p:cNvPr>
          <p:cNvPicPr>
            <a:picLocks noChangeAspect="1"/>
          </p:cNvPicPr>
          <p:nvPr/>
        </p:nvPicPr>
        <p:blipFill>
          <a:blip r:embed="rId2"/>
          <a:stretch>
            <a:fillRect/>
          </a:stretch>
        </p:blipFill>
        <p:spPr>
          <a:xfrm>
            <a:off x="643467" y="1343405"/>
            <a:ext cx="10905066" cy="4171188"/>
          </a:xfrm>
          <a:prstGeom prst="rect">
            <a:avLst/>
          </a:prstGeom>
        </p:spPr>
      </p:pic>
    </p:spTree>
    <p:extLst>
      <p:ext uri="{BB962C8B-B14F-4D97-AF65-F5344CB8AC3E}">
        <p14:creationId xmlns:p14="http://schemas.microsoft.com/office/powerpoint/2010/main" val="203424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23B2539-2465-437C-ABD8-C1E6855E26DF}"/>
              </a:ext>
            </a:extLst>
          </p:cNvPr>
          <p:cNvPicPr>
            <a:picLocks noChangeAspect="1"/>
          </p:cNvPicPr>
          <p:nvPr/>
        </p:nvPicPr>
        <p:blipFill rotWithShape="1">
          <a:blip r:embed="rId2"/>
          <a:srcRect t="13490" b="9174"/>
          <a:stretch/>
        </p:blipFill>
        <p:spPr>
          <a:xfrm>
            <a:off x="640491" y="619823"/>
            <a:ext cx="10515602" cy="5387693"/>
          </a:xfrm>
          <a:prstGeom prst="rect">
            <a:avLst/>
          </a:prstGeom>
        </p:spPr>
      </p:pic>
      <p:pic>
        <p:nvPicPr>
          <p:cNvPr id="3" name="Picture 2">
            <a:extLst>
              <a:ext uri="{FF2B5EF4-FFF2-40B4-BE49-F238E27FC236}">
                <a16:creationId xmlns:a16="http://schemas.microsoft.com/office/drawing/2014/main" id="{DA54D058-3714-4AE8-8D5B-9419946C08D9}"/>
              </a:ext>
            </a:extLst>
          </p:cNvPr>
          <p:cNvPicPr>
            <a:picLocks noChangeAspect="1"/>
          </p:cNvPicPr>
          <p:nvPr/>
        </p:nvPicPr>
        <p:blipFill>
          <a:blip r:embed="rId3"/>
          <a:stretch>
            <a:fillRect/>
          </a:stretch>
        </p:blipFill>
        <p:spPr>
          <a:xfrm>
            <a:off x="766910" y="0"/>
            <a:ext cx="10658180" cy="6858000"/>
          </a:xfrm>
          <a:prstGeom prst="rect">
            <a:avLst/>
          </a:prstGeom>
        </p:spPr>
      </p:pic>
    </p:spTree>
    <p:extLst>
      <p:ext uri="{BB962C8B-B14F-4D97-AF65-F5344CB8AC3E}">
        <p14:creationId xmlns:p14="http://schemas.microsoft.com/office/powerpoint/2010/main" val="415513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936A7-C587-496B-BA25-6691B1551082}"/>
              </a:ext>
            </a:extLst>
          </p:cNvPr>
          <p:cNvPicPr>
            <a:picLocks noChangeAspect="1"/>
          </p:cNvPicPr>
          <p:nvPr/>
        </p:nvPicPr>
        <p:blipFill>
          <a:blip r:embed="rId2"/>
          <a:stretch>
            <a:fillRect/>
          </a:stretch>
        </p:blipFill>
        <p:spPr>
          <a:xfrm>
            <a:off x="2014507" y="276202"/>
            <a:ext cx="8162985" cy="6305596"/>
          </a:xfrm>
          <a:prstGeom prst="rect">
            <a:avLst/>
          </a:prstGeom>
        </p:spPr>
      </p:pic>
    </p:spTree>
    <p:extLst>
      <p:ext uri="{BB962C8B-B14F-4D97-AF65-F5344CB8AC3E}">
        <p14:creationId xmlns:p14="http://schemas.microsoft.com/office/powerpoint/2010/main" val="394343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6AF75D-6300-4276-ABD4-240B2BCE62A6}"/>
              </a:ext>
            </a:extLst>
          </p:cNvPr>
          <p:cNvPicPr>
            <a:picLocks noChangeAspect="1"/>
          </p:cNvPicPr>
          <p:nvPr/>
        </p:nvPicPr>
        <p:blipFill>
          <a:blip r:embed="rId2"/>
          <a:stretch>
            <a:fillRect/>
          </a:stretch>
        </p:blipFill>
        <p:spPr>
          <a:xfrm>
            <a:off x="1847819" y="171426"/>
            <a:ext cx="8496362" cy="6515148"/>
          </a:xfrm>
          <a:prstGeom prst="rect">
            <a:avLst/>
          </a:prstGeom>
        </p:spPr>
      </p:pic>
    </p:spTree>
    <p:extLst>
      <p:ext uri="{BB962C8B-B14F-4D97-AF65-F5344CB8AC3E}">
        <p14:creationId xmlns:p14="http://schemas.microsoft.com/office/powerpoint/2010/main" val="840743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62</Words>
  <Application>Microsoft Office PowerPoint</Application>
  <PresentationFormat>Widescreen</PresentationFormat>
  <Paragraphs>30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Madaleno, Richard S.</dc:creator>
  <cp:lastModifiedBy>Tammy Fox</cp:lastModifiedBy>
  <cp:revision>9</cp:revision>
  <dcterms:created xsi:type="dcterms:W3CDTF">2020-07-24T19:25:04Z</dcterms:created>
  <dcterms:modified xsi:type="dcterms:W3CDTF">2020-10-06T16:58:47Z</dcterms:modified>
</cp:coreProperties>
</file>