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4" r:id="rId2"/>
    <p:sldId id="312" r:id="rId3"/>
    <p:sldId id="332" r:id="rId4"/>
    <p:sldId id="314" r:id="rId5"/>
    <p:sldId id="305" r:id="rId6"/>
    <p:sldId id="306" r:id="rId7"/>
    <p:sldId id="307" r:id="rId8"/>
    <p:sldId id="329" r:id="rId9"/>
    <p:sldId id="331" r:id="rId10"/>
    <p:sldId id="31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5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0929B-5822-42E3-A47F-8323972AD5C9}" type="datetimeFigureOut">
              <a:rPr lang="en-US" smtClean="0"/>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21565-5BCA-4280-9BC1-5FA86B527570}" type="slidenum">
              <a:rPr lang="en-US" smtClean="0"/>
              <a:pPr/>
              <a:t>‹#›</a:t>
            </a:fld>
            <a:endParaRPr lang="en-US"/>
          </a:p>
        </p:txBody>
      </p:sp>
    </p:spTree>
    <p:extLst>
      <p:ext uri="{BB962C8B-B14F-4D97-AF65-F5344CB8AC3E}">
        <p14:creationId xmlns:p14="http://schemas.microsoft.com/office/powerpoint/2010/main" xmlns="" val="133922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aw.cornell.edu/supct/html/historics/USSC_CR_0005_0137_ZO.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B7CC31-D742-44DE-9C70-1609B46E2780}"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xmlns="" val="384705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evaluating the proposed</a:t>
            </a:r>
            <a:r>
              <a:rPr lang="en-US" baseline="0" dirty="0" smtClean="0"/>
              <a:t> legislation, determine if you think it is unconstitutional. What specific provisions do you think the proposal violates?</a:t>
            </a:r>
            <a:endParaRPr lang="en-US" dirty="0"/>
          </a:p>
        </p:txBody>
      </p:sp>
      <p:sp>
        <p:nvSpPr>
          <p:cNvPr id="4" name="Slide Number Placeholder 3"/>
          <p:cNvSpPr>
            <a:spLocks noGrp="1"/>
          </p:cNvSpPr>
          <p:nvPr>
            <p:ph type="sldNum" sz="quarter" idx="10"/>
          </p:nvPr>
        </p:nvSpPr>
        <p:spPr/>
        <p:txBody>
          <a:bodyPr/>
          <a:lstStyle/>
          <a:p>
            <a:fld id="{28A21565-5BCA-4280-9BC1-5FA86B527570}" type="slidenum">
              <a:rPr lang="en-US" smtClean="0"/>
              <a:pPr/>
              <a:t>3</a:t>
            </a:fld>
            <a:endParaRPr lang="en-US"/>
          </a:p>
        </p:txBody>
      </p:sp>
    </p:spTree>
    <p:extLst>
      <p:ext uri="{BB962C8B-B14F-4D97-AF65-F5344CB8AC3E}">
        <p14:creationId xmlns:p14="http://schemas.microsoft.com/office/powerpoint/2010/main" xmlns="" val="160377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ext Box 555"/>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556" name="Text Box 556"/>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defTabSz="896937">
              <a:spcBef>
                <a:spcPct val="0"/>
              </a:spcBef>
            </a:pPr>
            <a:r>
              <a:rPr lang="en-US" dirty="0" smtClean="0"/>
              <a:t>Highlight</a:t>
            </a:r>
            <a:r>
              <a:rPr lang="en-US" baseline="0" dirty="0" smtClean="0"/>
              <a:t> the three branches of government and the role of each. Highlight checks and balances.</a:t>
            </a:r>
            <a:endParaRPr lang="en-US" dirty="0" smtClean="0"/>
          </a:p>
          <a:p>
            <a:pPr defTabSz="896937">
              <a:spcBef>
                <a:spcPct val="0"/>
              </a:spcBef>
            </a:pPr>
            <a:endParaRPr lang="en-US" dirty="0" smtClean="0"/>
          </a:p>
        </p:txBody>
      </p:sp>
      <p:sp>
        <p:nvSpPr>
          <p:cNvPr id="557" name="Text Box 557"/>
          <p:cNvSpPr txBox="1">
            <a:spLocks/>
          </p:cNvSpPr>
          <p:nvPr/>
        </p:nvSpPr>
        <p:spPr>
          <a:xfrm>
            <a:off x="3884612" y="8685212"/>
            <a:ext cx="2971800" cy="457200"/>
          </a:xfrm>
          <a:prstGeom prst="rect">
            <a:avLst/>
          </a:prstGeom>
          <a:noFill/>
          <a:ln>
            <a:noFill/>
          </a:ln>
        </p:spPr>
        <p:txBody>
          <a:bodyPr numCol="1" anchor="b"/>
          <a:lstStyle/>
          <a:p>
            <a:pPr marL="0" indent="0" algn="r"/>
            <a:r>
              <a:rPr lang="en-US" sz="1200" dirty="0" smtClean="0">
                <a:solidFill>
                  <a:srgbClr val="000000"/>
                </a:solidFill>
              </a:rPr>
              <a:t>*</a:t>
            </a:r>
          </a:p>
        </p:txBody>
      </p:sp>
    </p:spTree>
    <p:extLst>
      <p:ext uri="{BB962C8B-B14F-4D97-AF65-F5344CB8AC3E}">
        <p14:creationId xmlns:p14="http://schemas.microsoft.com/office/powerpoint/2010/main" xmlns="" val="370005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 Scarlet Tag scenario and discuss with audience. </a:t>
            </a:r>
            <a:endParaRPr lang="en-US" dirty="0"/>
          </a:p>
        </p:txBody>
      </p:sp>
      <p:sp>
        <p:nvSpPr>
          <p:cNvPr id="4" name="Slide Number Placeholder 3"/>
          <p:cNvSpPr>
            <a:spLocks noGrp="1"/>
          </p:cNvSpPr>
          <p:nvPr>
            <p:ph type="sldNum" sz="quarter" idx="10"/>
          </p:nvPr>
        </p:nvSpPr>
        <p:spPr/>
        <p:txBody>
          <a:bodyPr/>
          <a:lstStyle/>
          <a:p>
            <a:fld id="{28A21565-5BCA-4280-9BC1-5FA86B527570}" type="slidenum">
              <a:rPr lang="en-US" smtClean="0"/>
              <a:pPr/>
              <a:t>5</a:t>
            </a:fld>
            <a:endParaRPr lang="en-US"/>
          </a:p>
        </p:txBody>
      </p:sp>
    </p:spTree>
    <p:extLst>
      <p:ext uri="{BB962C8B-B14F-4D97-AF65-F5344CB8AC3E}">
        <p14:creationId xmlns:p14="http://schemas.microsoft.com/office/powerpoint/2010/main" xmlns="" val="22850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 language of hypothetical legislation. Utilizing evaluating legislation chart, determine if you think this legislation is </a:t>
            </a:r>
            <a:r>
              <a:rPr lang="en-US" baseline="0" dirty="0" err="1" smtClean="0"/>
              <a:t>unconstitution</a:t>
            </a:r>
            <a:r>
              <a:rPr lang="en-US" baseline="0" dirty="0" smtClean="0"/>
              <a:t>?  Would you keep it, modify it or ditch it? What are some of the problems with this legislation? Would you support this type of legislation? What if it passed and you were stopped because you had the tag?</a:t>
            </a:r>
            <a:endParaRPr lang="en-US" dirty="0"/>
          </a:p>
        </p:txBody>
      </p:sp>
      <p:sp>
        <p:nvSpPr>
          <p:cNvPr id="4" name="Slide Number Placeholder 3"/>
          <p:cNvSpPr>
            <a:spLocks noGrp="1"/>
          </p:cNvSpPr>
          <p:nvPr>
            <p:ph type="sldNum" sz="quarter" idx="10"/>
          </p:nvPr>
        </p:nvSpPr>
        <p:spPr/>
        <p:txBody>
          <a:bodyPr/>
          <a:lstStyle/>
          <a:p>
            <a:fld id="{28A21565-5BCA-4280-9BC1-5FA86B527570}" type="slidenum">
              <a:rPr lang="en-US" smtClean="0"/>
              <a:pPr/>
              <a:t>6</a:t>
            </a:fld>
            <a:endParaRPr lang="en-US"/>
          </a:p>
        </p:txBody>
      </p:sp>
    </p:spTree>
    <p:extLst>
      <p:ext uri="{BB962C8B-B14F-4D97-AF65-F5344CB8AC3E}">
        <p14:creationId xmlns:p14="http://schemas.microsoft.com/office/powerpoint/2010/main" xmlns="" val="273970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evaluating the proposed</a:t>
            </a:r>
            <a:r>
              <a:rPr lang="en-US" baseline="0" dirty="0" smtClean="0"/>
              <a:t> legislation, determine if you think it is unconstitutional. What specific provisions do you think the proposal violates?</a:t>
            </a:r>
            <a:endParaRPr lang="en-US" dirty="0"/>
          </a:p>
        </p:txBody>
      </p:sp>
      <p:sp>
        <p:nvSpPr>
          <p:cNvPr id="4" name="Slide Number Placeholder 3"/>
          <p:cNvSpPr>
            <a:spLocks noGrp="1"/>
          </p:cNvSpPr>
          <p:nvPr>
            <p:ph type="sldNum" sz="quarter" idx="10"/>
          </p:nvPr>
        </p:nvSpPr>
        <p:spPr/>
        <p:txBody>
          <a:bodyPr/>
          <a:lstStyle/>
          <a:p>
            <a:fld id="{28A21565-5BCA-4280-9BC1-5FA86B527570}" type="slidenum">
              <a:rPr lang="en-US" smtClean="0"/>
              <a:pPr/>
              <a:t>7</a:t>
            </a:fld>
            <a:endParaRPr lang="en-US"/>
          </a:p>
        </p:txBody>
      </p:sp>
    </p:spTree>
    <p:extLst>
      <p:ext uri="{BB962C8B-B14F-4D97-AF65-F5344CB8AC3E}">
        <p14:creationId xmlns:p14="http://schemas.microsoft.com/office/powerpoint/2010/main" xmlns="" val="160377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Text Box 561"/>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562" name="Text Box 562"/>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marL="107950" indent="0" defTabSz="450850">
              <a:spcBef>
                <a:spcPct val="20000"/>
              </a:spcBef>
            </a:pPr>
            <a:r>
              <a:rPr lang="en-US" b="1" dirty="0" smtClean="0"/>
              <a:t>America's courts play a crucial, unique role in our democracy. They resolve criminal and civil cases, and they protect our constitutional rights. </a:t>
            </a:r>
            <a:r>
              <a:rPr lang="en-US" dirty="0" smtClean="0"/>
              <a:t>The role of the judicial branch is to resolve disputes through a legal and fair process. The courts also have the duty of interpreting the law (or statutes etc) as well as determining if a law is unconstitutional if a party brings the case to court. (Give an example of interpreting the law here or later in the presentation. Ex: could use No Vehicles in the Park – see slide 36). Sometimes cases or issues that come before the courts to determine their constitutionality are controversial and emotionally charged. Judges need to be neutral and apply the law in making their decisions. If a law is determined to be unconstitutional, components of the law may be redrafted by the legislative branch to ensure the specific problems are addressed. </a:t>
            </a:r>
            <a:r>
              <a:rPr lang="en-US" sz="1400" b="1" dirty="0" smtClean="0">
                <a:solidFill>
                  <a:srgbClr val="000000"/>
                </a:solidFill>
                <a:latin typeface="Arial" pitchFamily="34" charset="0"/>
                <a:ea typeface="Arial" pitchFamily="34" charset="0"/>
              </a:rPr>
              <a:t>Cases have to be brought before the courts in the United States to challenge the constitutionality of a law. In many countries,  a Constitutional Court previews a law before it is finalized to determine if it is constitutional. </a:t>
            </a:r>
          </a:p>
          <a:p>
            <a:pPr marL="107950" marR="0" indent="0" algn="l" defTabSz="450850" rtl="0" eaLnBrk="1" fontAlgn="auto" latinLnBrk="0" hangingPunct="1">
              <a:lnSpc>
                <a:spcPct val="100000"/>
              </a:lnSpc>
              <a:spcBef>
                <a:spcPct val="20000"/>
              </a:spcBef>
              <a:spcAft>
                <a:spcPts val="0"/>
              </a:spcAft>
              <a:buClrTx/>
              <a:buSzTx/>
              <a:buFontTx/>
              <a:buChar char="•"/>
              <a:tabLst/>
              <a:defRPr/>
            </a:pPr>
            <a:r>
              <a:rPr lang="en-US" sz="2000" dirty="0" smtClean="0"/>
              <a:t>Judicial review is the idea, fundamental to the US system of government, that the actions of the executive and legislative branches of government are subject to review and possible invalidation by the judicial branch. Judicial review allows the Supreme Court to take an active role in ensuring that the other branches of government abide by the constitution. Judicial review was established in the classic case of </a:t>
            </a:r>
            <a:r>
              <a:rPr lang="en-US" sz="2000" u="sng" dirty="0" smtClean="0">
                <a:hlinkClick r:id="rId3"/>
              </a:rPr>
              <a:t>Marbury v. Madison</a:t>
            </a:r>
            <a:r>
              <a:rPr lang="en-US" sz="2000" dirty="0" smtClean="0"/>
              <a:t>, 5 US 137 (1803).   </a:t>
            </a:r>
          </a:p>
          <a:p>
            <a:pPr marL="107950" indent="0" defTabSz="450850">
              <a:spcBef>
                <a:spcPct val="20000"/>
              </a:spcBef>
              <a:buFontTx/>
              <a:buChar char="•"/>
            </a:pPr>
            <a:endParaRPr lang="en-US" sz="1900" dirty="0" smtClean="0">
              <a:solidFill>
                <a:srgbClr val="000000"/>
              </a:solidFill>
              <a:latin typeface="Arial" pitchFamily="34" charset="0"/>
              <a:ea typeface="Arial" pitchFamily="34" charset="0"/>
            </a:endParaRPr>
          </a:p>
          <a:p>
            <a:pPr marL="107950" indent="0" defTabSz="450850">
              <a:spcBef>
                <a:spcPct val="0"/>
              </a:spcBef>
            </a:pPr>
            <a:endParaRPr lang="en-US" dirty="0" smtClean="0"/>
          </a:p>
          <a:p>
            <a:pPr marL="107950" indent="0" defTabSz="450850">
              <a:spcBef>
                <a:spcPct val="0"/>
              </a:spcBef>
            </a:pPr>
            <a:endParaRPr lang="en-US" dirty="0" smtClean="0"/>
          </a:p>
        </p:txBody>
      </p:sp>
      <p:sp>
        <p:nvSpPr>
          <p:cNvPr id="563" name="Text Box 563"/>
          <p:cNvSpPr txBox="1">
            <a:spLocks/>
          </p:cNvSpPr>
          <p:nvPr/>
        </p:nvSpPr>
        <p:spPr>
          <a:xfrm>
            <a:off x="3884612" y="8685212"/>
            <a:ext cx="2971800" cy="457200"/>
          </a:xfrm>
          <a:prstGeom prst="rect">
            <a:avLst/>
          </a:prstGeom>
          <a:noFill/>
          <a:ln>
            <a:noFill/>
          </a:ln>
        </p:spPr>
        <p:txBody>
          <a:bodyPr numCol="1" anchor="b"/>
          <a:lstStyle/>
          <a:p>
            <a:pPr algn="r"/>
            <a:r>
              <a:rPr lang="en-US" sz="1200" dirty="0" smtClean="0">
                <a:solidFill>
                  <a:srgbClr val="000000"/>
                </a:solidFill>
                <a:latin typeface="Arial" pitchFamily="34" charset="0"/>
                <a:ea typeface="Arial" pitchFamily="34" charset="0"/>
              </a:rPr>
              <a:t>*</a:t>
            </a:r>
          </a:p>
        </p:txBody>
      </p:sp>
    </p:spTree>
    <p:extLst>
      <p:ext uri="{BB962C8B-B14F-4D97-AF65-F5344CB8AC3E}">
        <p14:creationId xmlns:p14="http://schemas.microsoft.com/office/powerpoint/2010/main" xmlns="" val="326928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End with discussion on constitutionality of the hypothetical legislation and discuss the modification of the scenario as actually presented in the state legislature as well as actual enacted legislation in other states.</a:t>
            </a:r>
            <a:endParaRPr lang="en-US" dirty="0"/>
          </a:p>
        </p:txBody>
      </p:sp>
      <p:sp>
        <p:nvSpPr>
          <p:cNvPr id="4" name="Slide Number Placeholder 3"/>
          <p:cNvSpPr>
            <a:spLocks noGrp="1"/>
          </p:cNvSpPr>
          <p:nvPr>
            <p:ph type="sldNum" sz="quarter" idx="10"/>
          </p:nvPr>
        </p:nvSpPr>
        <p:spPr/>
        <p:txBody>
          <a:bodyPr/>
          <a:lstStyle/>
          <a:p>
            <a:fld id="{28A21565-5BCA-4280-9BC1-5FA86B527570}" type="slidenum">
              <a:rPr lang="en-US" smtClean="0"/>
              <a:pPr/>
              <a:t>9</a:t>
            </a:fld>
            <a:endParaRPr lang="en-US"/>
          </a:p>
        </p:txBody>
      </p:sp>
    </p:spTree>
    <p:extLst>
      <p:ext uri="{BB962C8B-B14F-4D97-AF65-F5344CB8AC3E}">
        <p14:creationId xmlns:p14="http://schemas.microsoft.com/office/powerpoint/2010/main" xmlns="" val="3440778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additional</a:t>
            </a:r>
            <a:r>
              <a:rPr lang="en-US" altLang="en-US" baseline="0" dirty="0" smtClean="0"/>
              <a:t> information on the Benchmarks program, please contact The Florida Law Related Education Association, Inc. at staff@flrea.org. We are so appreciative of all of the volunteers that made this program </a:t>
            </a:r>
            <a:r>
              <a:rPr lang="en-US" altLang="en-US" baseline="0" smtClean="0"/>
              <a:t>a success. Thank </a:t>
            </a:r>
            <a:r>
              <a:rPr lang="en-US" altLang="en-US" baseline="0" dirty="0" smtClean="0"/>
              <a:t>you for your dedication to educating the public about the role of the Constitution and the judicial branch throughout Florida. </a:t>
            </a:r>
            <a:endParaRPr lang="en-US"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9775" indent="-284163">
              <a:spcBef>
                <a:spcPct val="30000"/>
              </a:spcBef>
              <a:defRPr sz="1200">
                <a:solidFill>
                  <a:schemeClr val="tx1"/>
                </a:solidFill>
                <a:latin typeface="Calibri" pitchFamily="34" charset="0"/>
              </a:defRPr>
            </a:lvl2pPr>
            <a:lvl3pPr marL="1138238" indent="-227013">
              <a:spcBef>
                <a:spcPct val="30000"/>
              </a:spcBef>
              <a:defRPr sz="1200">
                <a:solidFill>
                  <a:schemeClr val="tx1"/>
                </a:solidFill>
                <a:latin typeface="Calibri" pitchFamily="34" charset="0"/>
              </a:defRPr>
            </a:lvl3pPr>
            <a:lvl4pPr marL="1592263" indent="-227013">
              <a:spcBef>
                <a:spcPct val="30000"/>
              </a:spcBef>
              <a:defRPr sz="1200">
                <a:solidFill>
                  <a:schemeClr val="tx1"/>
                </a:solidFill>
                <a:latin typeface="Calibri" pitchFamily="34" charset="0"/>
              </a:defRPr>
            </a:lvl4pPr>
            <a:lvl5pPr marL="2047875" indent="-227013">
              <a:spcBef>
                <a:spcPct val="30000"/>
              </a:spcBef>
              <a:defRPr sz="1200">
                <a:solidFill>
                  <a:schemeClr val="tx1"/>
                </a:solidFill>
                <a:latin typeface="Calibri" pitchFamily="34" charset="0"/>
              </a:defRPr>
            </a:lvl5pPr>
            <a:lvl6pPr marL="2505075" indent="-227013" eaLnBrk="0" fontAlgn="base" hangingPunct="0">
              <a:spcBef>
                <a:spcPct val="30000"/>
              </a:spcBef>
              <a:spcAft>
                <a:spcPct val="0"/>
              </a:spcAft>
              <a:defRPr sz="1200">
                <a:solidFill>
                  <a:schemeClr val="tx1"/>
                </a:solidFill>
                <a:latin typeface="Calibri" pitchFamily="34" charset="0"/>
              </a:defRPr>
            </a:lvl6pPr>
            <a:lvl7pPr marL="2962275" indent="-227013" eaLnBrk="0" fontAlgn="base" hangingPunct="0">
              <a:spcBef>
                <a:spcPct val="30000"/>
              </a:spcBef>
              <a:spcAft>
                <a:spcPct val="0"/>
              </a:spcAft>
              <a:defRPr sz="1200">
                <a:solidFill>
                  <a:schemeClr val="tx1"/>
                </a:solidFill>
                <a:latin typeface="Calibri" pitchFamily="34" charset="0"/>
              </a:defRPr>
            </a:lvl7pPr>
            <a:lvl8pPr marL="3419475" indent="-227013" eaLnBrk="0" fontAlgn="base" hangingPunct="0">
              <a:spcBef>
                <a:spcPct val="30000"/>
              </a:spcBef>
              <a:spcAft>
                <a:spcPct val="0"/>
              </a:spcAft>
              <a:defRPr sz="1200">
                <a:solidFill>
                  <a:schemeClr val="tx1"/>
                </a:solidFill>
                <a:latin typeface="Calibri" pitchFamily="34" charset="0"/>
              </a:defRPr>
            </a:lvl8pPr>
            <a:lvl9pPr marL="3876675" indent="-227013" eaLnBrk="0" fontAlgn="base" hangingPunct="0">
              <a:spcBef>
                <a:spcPct val="30000"/>
              </a:spcBef>
              <a:spcAft>
                <a:spcPct val="0"/>
              </a:spcAft>
              <a:defRPr sz="1200">
                <a:solidFill>
                  <a:schemeClr val="tx1"/>
                </a:solidFill>
                <a:latin typeface="Calibri" pitchFamily="34" charset="0"/>
              </a:defRPr>
            </a:lvl9pPr>
          </a:lstStyle>
          <a:p>
            <a:pPr>
              <a:spcBef>
                <a:spcPct val="0"/>
              </a:spcBef>
            </a:pPr>
            <a:fld id="{EA502C8A-E955-4CAE-9122-6394DD8A1B6E}" type="slidenum">
              <a:rPr lang="en-US" altLang="en-US" smtClean="0">
                <a:latin typeface="Arial" charset="0"/>
              </a:rPr>
              <a:pPr>
                <a:spcBef>
                  <a:spcPct val="0"/>
                </a:spcBef>
              </a:pPr>
              <a:t>10</a:t>
            </a:fld>
            <a:endParaRPr lang="en-US" altLang="en-US" smtClean="0">
              <a:latin typeface="Arial" charset="0"/>
            </a:endParaRPr>
          </a:p>
        </p:txBody>
      </p:sp>
    </p:spTree>
    <p:extLst>
      <p:ext uri="{BB962C8B-B14F-4D97-AF65-F5344CB8AC3E}">
        <p14:creationId xmlns:p14="http://schemas.microsoft.com/office/powerpoint/2010/main" xmlns="" val="2725080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userDrawn="1"/>
        </p:nvSpPr>
        <p:spPr>
          <a:xfrm rot="10800000">
            <a:off x="1219200" y="0"/>
            <a:ext cx="7924800" cy="48006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ctrTitle"/>
          </p:nvPr>
        </p:nvSpPr>
        <p:spPr>
          <a:xfrm rot="1879815">
            <a:off x="3157286" y="1464506"/>
            <a:ext cx="6045277" cy="1470025"/>
          </a:xfrm>
        </p:spPr>
        <p:txBody>
          <a:bodyPr/>
          <a:lstStyle>
            <a:lvl1pPr>
              <a:defRPr>
                <a:solidFill>
                  <a:schemeClr val="bg1"/>
                </a:solidFill>
                <a:latin typeface="Copperplate Gothic Bold" panose="020E07050202060204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3810000"/>
            <a:ext cx="6400800" cy="1752600"/>
          </a:xfrm>
        </p:spPr>
        <p:txBody>
          <a:bodyPr/>
          <a:lstStyle>
            <a:lvl1pPr marL="0" indent="0" algn="ctr">
              <a:buNone/>
              <a:defRPr>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pic>
        <p:nvPicPr>
          <p:cNvPr id="8" name="Picture 4" descr="BenchmarksLogo-Final-RGB-Lg.tif"/>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8382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userDrawn="1"/>
        </p:nvSpPr>
        <p:spPr bwMode="auto">
          <a:xfrm>
            <a:off x="76199" y="3017838"/>
            <a:ext cx="244157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0" b="1" dirty="0">
                <a:solidFill>
                  <a:schemeClr val="tx2"/>
                </a:solidFill>
                <a:latin typeface="Verdana" pitchFamily="34" charset="0"/>
              </a:rPr>
              <a:t>A public education program </a:t>
            </a:r>
          </a:p>
          <a:p>
            <a:pPr algn="ctr" eaLnBrk="1" hangingPunct="1"/>
            <a:r>
              <a:rPr lang="en-US" altLang="en-US" sz="1100" b="1" dirty="0">
                <a:solidFill>
                  <a:schemeClr val="tx2"/>
                </a:solidFill>
                <a:latin typeface="Verdana" pitchFamily="34" charset="0"/>
              </a:rPr>
              <a:t>of The Florida Bar</a:t>
            </a:r>
          </a:p>
        </p:txBody>
      </p:sp>
      <p:sp>
        <p:nvSpPr>
          <p:cNvPr id="10" name="TextBox 9"/>
          <p:cNvSpPr txBox="1"/>
          <p:nvPr userDrawn="1"/>
        </p:nvSpPr>
        <p:spPr>
          <a:xfrm>
            <a:off x="152400" y="5638799"/>
            <a:ext cx="6553200" cy="646331"/>
          </a:xfrm>
          <a:prstGeom prst="rect">
            <a:avLst/>
          </a:prstGeom>
          <a:noFill/>
        </p:spPr>
        <p:txBody>
          <a:bodyPr wrap="square" rtlCol="0">
            <a:spAutoFit/>
          </a:bodyPr>
          <a:lstStyle/>
          <a:p>
            <a:r>
              <a:rPr lang="en-US" dirty="0" smtClean="0">
                <a:solidFill>
                  <a:schemeClr val="tx2"/>
                </a:solidFill>
              </a:rPr>
              <a:t>Developed</a:t>
            </a:r>
            <a:r>
              <a:rPr lang="en-US" baseline="0" dirty="0" smtClean="0">
                <a:solidFill>
                  <a:schemeClr val="tx2"/>
                </a:solidFill>
              </a:rPr>
              <a:t> by The Florida Law Related Education Association, Inc. </a:t>
            </a:r>
          </a:p>
          <a:p>
            <a:r>
              <a:rPr lang="en-US" baseline="0" dirty="0" smtClean="0">
                <a:solidFill>
                  <a:schemeClr val="tx2"/>
                </a:solidFill>
              </a:rPr>
              <a:t>www.flrea.org </a:t>
            </a:r>
            <a:endParaRPr lang="en-US" dirty="0">
              <a:solidFill>
                <a:schemeClr val="tx2"/>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05600" y="5627726"/>
            <a:ext cx="2171700" cy="635120"/>
          </a:xfrm>
          <a:prstGeom prst="rect">
            <a:avLst/>
          </a:prstGeom>
        </p:spPr>
      </p:pic>
    </p:spTree>
    <p:extLst>
      <p:ext uri="{BB962C8B-B14F-4D97-AF65-F5344CB8AC3E}">
        <p14:creationId xmlns:p14="http://schemas.microsoft.com/office/powerpoint/2010/main" xmlns="" val="40736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p14="http://schemas.microsoft.com/office/powerpoint/2010/main" xmlns="" val="97595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chemeClr val="tx2"/>
          </a:solidFill>
        </p:spPr>
        <p:txBody>
          <a:bodyPr vert="eaVert"/>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p14="http://schemas.microsoft.com/office/powerpoint/2010/main" xmlns="" val="366655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0" y="0"/>
            <a:ext cx="913130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grpSp>
        <p:nvGrpSpPr>
          <p:cNvPr id="9" name="Group 8"/>
          <p:cNvGrpSpPr/>
          <p:nvPr userDrawn="1"/>
        </p:nvGrpSpPr>
        <p:grpSpPr>
          <a:xfrm>
            <a:off x="6842125" y="4262864"/>
            <a:ext cx="2314575" cy="2595136"/>
            <a:chOff x="6842125" y="4114800"/>
            <a:chExt cx="2314575" cy="2595136"/>
          </a:xfrm>
        </p:grpSpPr>
        <p:pic>
          <p:nvPicPr>
            <p:cNvPr id="7"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cxnSp>
        <p:nvCxnSpPr>
          <p:cNvPr id="11" name="Straight Connector 10"/>
          <p:cNvCxnSpPr/>
          <p:nvPr userDrawn="1"/>
        </p:nvCxnSpPr>
        <p:spPr>
          <a:xfrm>
            <a:off x="0" y="1600200"/>
            <a:ext cx="9144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4114800" y="14478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710230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84700"/>
            <a:ext cx="7772400" cy="1362075"/>
          </a:xfrm>
          <a:solidFill>
            <a:schemeClr val="tx2"/>
          </a:solidFill>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7670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9D65-509E-40C0-9A40-2FF6CB673E55}"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cxnSp>
        <p:nvCxnSpPr>
          <p:cNvPr id="7" name="Straight Connector 6"/>
          <p:cNvCxnSpPr/>
          <p:nvPr userDrawn="1"/>
        </p:nvCxnSpPr>
        <p:spPr>
          <a:xfrm>
            <a:off x="228600" y="44196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4114800" y="42672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842125" y="0"/>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xmlns="" val="148251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10" name="Group 9"/>
          <p:cNvGrpSpPr/>
          <p:nvPr userDrawn="1"/>
        </p:nvGrpSpPr>
        <p:grpSpPr>
          <a:xfrm>
            <a:off x="241300" y="1524000"/>
            <a:ext cx="8686800" cy="304800"/>
            <a:chOff x="241300" y="1371600"/>
            <a:chExt cx="8686800" cy="304800"/>
          </a:xfrm>
        </p:grpSpPr>
        <p:cxnSp>
          <p:nvCxnSpPr>
            <p:cNvPr id="8" name="Straight Connector 7"/>
            <p:cNvCxnSpPr/>
            <p:nvPr userDrawn="1"/>
          </p:nvCxnSpPr>
          <p:spPr>
            <a:xfrm>
              <a:off x="241300" y="15240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4419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6842125" y="4262864"/>
            <a:ext cx="2314575" cy="2595136"/>
            <a:chOff x="6842125" y="4114800"/>
            <a:chExt cx="2314575" cy="2595136"/>
          </a:xfrm>
        </p:grpSpPr>
        <p:pic>
          <p:nvPicPr>
            <p:cNvPr id="12"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xmlns="" val="412152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87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272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87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89D65-509E-40C0-9A40-2FF6CB673E55}"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08B10-ACDA-44DC-9805-06B50D7C4145}" type="slidenum">
              <a:rPr lang="en-US" smtClean="0"/>
              <a:pPr/>
              <a:t>‹#›</a:t>
            </a:fld>
            <a:endParaRPr lang="en-US"/>
          </a:p>
        </p:txBody>
      </p:sp>
      <p:grpSp>
        <p:nvGrpSpPr>
          <p:cNvPr id="12" name="Group 11"/>
          <p:cNvGrpSpPr/>
          <p:nvPr userDrawn="1"/>
        </p:nvGrpSpPr>
        <p:grpSpPr>
          <a:xfrm>
            <a:off x="228600" y="1447800"/>
            <a:ext cx="8686800" cy="304800"/>
            <a:chOff x="228600" y="1295400"/>
            <a:chExt cx="8686800" cy="304800"/>
          </a:xfrm>
        </p:grpSpPr>
        <p:cxnSp>
          <p:nvCxnSpPr>
            <p:cNvPr id="10" name="Straight Connector 9"/>
            <p:cNvCxnSpPr/>
            <p:nvPr userDrawn="1"/>
          </p:nvCxnSpPr>
          <p:spPr>
            <a:xfrm>
              <a:off x="228600" y="14478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4419600" y="12954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03801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089D65-509E-40C0-9A40-2FF6CB673E55}" type="datetimeFigureOut">
              <a:rPr lang="en-US" smtClean="0"/>
              <a:pPr/>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228600" y="1524000"/>
            <a:ext cx="8686800" cy="304800"/>
            <a:chOff x="228600" y="1524000"/>
            <a:chExt cx="8686800" cy="304800"/>
          </a:xfrm>
        </p:grpSpPr>
        <p:cxnSp>
          <p:nvCxnSpPr>
            <p:cNvPr id="6" name="Straight Connector 5"/>
            <p:cNvCxnSpPr/>
            <p:nvPr userDrawn="1"/>
          </p:nvCxnSpPr>
          <p:spPr>
            <a:xfrm>
              <a:off x="228600" y="16764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419600" y="15240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6842125" y="4262864"/>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xmlns="" val="8818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9D65-509E-40C0-9A40-2FF6CB673E55}" type="datetimeFigureOut">
              <a:rPr lang="en-US" smtClean="0"/>
              <a:pPr/>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08B10-ACDA-44DC-9805-06B50D7C4145}" type="slidenum">
              <a:rPr lang="en-US" smtClean="0"/>
              <a:pPr/>
              <a:t>‹#›</a:t>
            </a:fld>
            <a:endParaRPr lang="en-US"/>
          </a:p>
        </p:txBody>
      </p:sp>
      <p:grpSp>
        <p:nvGrpSpPr>
          <p:cNvPr id="5" name="Group 4"/>
          <p:cNvGrpSpPr/>
          <p:nvPr userDrawn="1"/>
        </p:nvGrpSpPr>
        <p:grpSpPr>
          <a:xfrm>
            <a:off x="6842125" y="4262864"/>
            <a:ext cx="2314575" cy="2595136"/>
            <a:chOff x="6842125" y="4114800"/>
            <a:chExt cx="2314575" cy="2595136"/>
          </a:xfrm>
        </p:grpSpPr>
        <p:pic>
          <p:nvPicPr>
            <p:cNvPr id="6"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xmlns="" val="277415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tx2"/>
          </a:solidFill>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63700"/>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cxnSp>
        <p:nvCxnSpPr>
          <p:cNvPr id="8" name="Straight Connector 7"/>
          <p:cNvCxnSpPr/>
          <p:nvPr userDrawn="1"/>
        </p:nvCxnSpPr>
        <p:spPr>
          <a:xfrm>
            <a:off x="381000" y="1524000"/>
            <a:ext cx="31242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1752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6842125" y="4262864"/>
            <a:ext cx="2314575" cy="2595136"/>
            <a:chOff x="6842125" y="4114800"/>
            <a:chExt cx="2314575" cy="2595136"/>
          </a:xfrm>
        </p:grpSpPr>
        <p:pic>
          <p:nvPicPr>
            <p:cNvPr id="13"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xmlns="" val="391780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tx2"/>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6842125" y="4262864"/>
            <a:ext cx="2314575" cy="2595136"/>
            <a:chOff x="6842125" y="4114800"/>
            <a:chExt cx="2314575" cy="2595136"/>
          </a:xfrm>
        </p:grpSpPr>
        <p:pic>
          <p:nvPicPr>
            <p:cNvPr id="9"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xmlns="" val="148229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89D65-509E-40C0-9A40-2FF6CB673E55}"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08B10-ACDA-44DC-9805-06B50D7C4145}" type="slidenum">
              <a:rPr lang="en-US" smtClean="0"/>
              <a:pPr/>
              <a:t>‹#›</a:t>
            </a:fld>
            <a:endParaRPr lang="en-US"/>
          </a:p>
        </p:txBody>
      </p:sp>
    </p:spTree>
    <p:extLst>
      <p:ext uri="{BB962C8B-B14F-4D97-AF65-F5344CB8AC3E}">
        <p14:creationId xmlns:p14="http://schemas.microsoft.com/office/powerpoint/2010/main" xmlns="" val="200167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pperplate Gothic Bold" panose="020E07050202060204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staff@flre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taff@flre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Case of the Scarlet Tag </a:t>
            </a:r>
            <a:endParaRPr lang="en-US" dirty="0"/>
          </a:p>
        </p:txBody>
      </p:sp>
      <p:sp>
        <p:nvSpPr>
          <p:cNvPr id="3" name="Subtitle 2"/>
          <p:cNvSpPr>
            <a:spLocks noGrp="1"/>
          </p:cNvSpPr>
          <p:nvPr>
            <p:ph type="subTitle" idx="1"/>
          </p:nvPr>
        </p:nvSpPr>
        <p:spPr>
          <a:xfrm>
            <a:off x="838200" y="4267200"/>
            <a:ext cx="6400800" cy="1752600"/>
          </a:xfrm>
        </p:spPr>
        <p:txBody>
          <a:bodyPr>
            <a:normAutofit/>
          </a:bodyPr>
          <a:lstStyle/>
          <a:p>
            <a:r>
              <a:rPr lang="en-US" sz="4000" dirty="0" smtClean="0"/>
              <a:t>Is it unconstitutional? </a:t>
            </a:r>
            <a:endParaRPr lang="en-US" sz="4000" dirty="0"/>
          </a:p>
        </p:txBody>
      </p:sp>
      <p:sp>
        <p:nvSpPr>
          <p:cNvPr id="5" name="TextBox 4"/>
          <p:cNvSpPr txBox="1"/>
          <p:nvPr/>
        </p:nvSpPr>
        <p:spPr>
          <a:xfrm>
            <a:off x="6705600" y="5638800"/>
            <a:ext cx="2057400" cy="646331"/>
          </a:xfrm>
          <a:prstGeom prst="rect">
            <a:avLst/>
          </a:prstGeom>
          <a:solidFill>
            <a:schemeClr val="bg1"/>
          </a:solidFill>
        </p:spPr>
        <p:txBody>
          <a:bodyPr wrap="square" rtlCol="0">
            <a:spAutoFit/>
          </a:bodyPr>
          <a:lstStyle/>
          <a:p>
            <a:endParaRPr lang="en-US" dirty="0" smtClean="0"/>
          </a:p>
          <a:p>
            <a:endParaRPr lang="en-US" dirty="0"/>
          </a:p>
        </p:txBody>
      </p:sp>
      <p:sp>
        <p:nvSpPr>
          <p:cNvPr id="6" name="TextBox 5"/>
          <p:cNvSpPr txBox="1"/>
          <p:nvPr/>
        </p:nvSpPr>
        <p:spPr>
          <a:xfrm>
            <a:off x="0" y="5544164"/>
            <a:ext cx="9144000" cy="1107996"/>
          </a:xfrm>
          <a:prstGeom prst="rect">
            <a:avLst/>
          </a:prstGeom>
          <a:solidFill>
            <a:schemeClr val="bg1"/>
          </a:solidFill>
        </p:spPr>
        <p:txBody>
          <a:bodyPr wrap="square" rtlCol="0">
            <a:spAutoFit/>
          </a:bodyPr>
          <a:lstStyle/>
          <a:p>
            <a:pPr algn="just"/>
            <a:r>
              <a:rPr lang="en-US" sz="1600" i="1" dirty="0" smtClean="0"/>
              <a:t>These materials have been adapted, with permission from The Florida Bar Benchmarks Adult Civic Education Program, for use in Louisiana. Principal authors of the Florida Benchmarks Program are Annette Boyd Pitts and Richard </a:t>
            </a:r>
            <a:r>
              <a:rPr lang="en-US" sz="1600" i="1" dirty="0" err="1" smtClean="0"/>
              <a:t>Levenstein</a:t>
            </a:r>
            <a:r>
              <a:rPr lang="en-US" sz="1600" i="1" dirty="0" smtClean="0"/>
              <a:t>. For assistance with adaptation in other states, contact </a:t>
            </a:r>
            <a:r>
              <a:rPr lang="en-US" sz="1600" i="1" u="sng" dirty="0" smtClean="0">
                <a:hlinkClick r:id="rId2"/>
              </a:rPr>
              <a:t>staff@flrea.org</a:t>
            </a:r>
            <a:r>
              <a:rPr lang="en-US" sz="1600" i="1" dirty="0" smtClean="0"/>
              <a:t> </a:t>
            </a:r>
            <a:endParaRPr lang="en-US" dirty="0" smtClean="0"/>
          </a:p>
          <a:p>
            <a:endParaRPr lang="en-US" dirty="0" smtClean="0"/>
          </a:p>
        </p:txBody>
      </p:sp>
      <p:pic>
        <p:nvPicPr>
          <p:cNvPr id="7" name="Picture 5" descr="2017_ACE_Logo_Color_Small.jpg"/>
          <p:cNvPicPr>
            <a:picLocks noChangeAspect="1" noChangeArrowheads="1"/>
          </p:cNvPicPr>
          <p:nvPr/>
        </p:nvPicPr>
        <p:blipFill>
          <a:blip r:embed="rId3" cstate="print"/>
          <a:srcRect/>
          <a:stretch>
            <a:fillRect/>
          </a:stretch>
        </p:blipFill>
        <p:spPr bwMode="auto">
          <a:xfrm>
            <a:off x="152400" y="914400"/>
            <a:ext cx="2514600" cy="3048000"/>
          </a:xfrm>
          <a:prstGeom prst="rect">
            <a:avLst/>
          </a:prstGeom>
          <a:noFill/>
          <a:ln w="9525">
            <a:noFill/>
            <a:miter lim="800000"/>
            <a:headEnd/>
            <a:tailEnd/>
          </a:ln>
        </p:spPr>
      </p:pic>
    </p:spTree>
    <p:extLst>
      <p:ext uri="{BB962C8B-B14F-4D97-AF65-F5344CB8AC3E}">
        <p14:creationId xmlns:p14="http://schemas.microsoft.com/office/powerpoint/2010/main" xmlns="" val="3075661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15000"/>
            <a:ext cx="9144000" cy="1107996"/>
          </a:xfrm>
          <a:prstGeom prst="rect">
            <a:avLst/>
          </a:prstGeom>
          <a:solidFill>
            <a:schemeClr val="bg1"/>
          </a:solidFill>
        </p:spPr>
        <p:txBody>
          <a:bodyPr wrap="square" rtlCol="0">
            <a:spAutoFit/>
          </a:bodyPr>
          <a:lstStyle/>
          <a:p>
            <a:pPr algn="just"/>
            <a:r>
              <a:rPr lang="en-US" sz="1600" i="1" dirty="0" smtClean="0"/>
              <a:t>These materials have been adapted, with permission from The Florida Bar Benchmarks Adult Civic Education Program, for use in Louisiana. Principal authors of the Florida Benchmarks Program are Annette Boyd Pitts and Richard </a:t>
            </a:r>
            <a:r>
              <a:rPr lang="en-US" sz="1600" i="1" dirty="0" err="1" smtClean="0"/>
              <a:t>Levenstein</a:t>
            </a:r>
            <a:r>
              <a:rPr lang="en-US" sz="1600" i="1" dirty="0" smtClean="0"/>
              <a:t>. For assistance with adaptation in other states, contact </a:t>
            </a:r>
            <a:r>
              <a:rPr lang="en-US" sz="1600" i="1" u="sng" dirty="0" smtClean="0">
                <a:hlinkClick r:id="rId3"/>
              </a:rPr>
              <a:t>staff@flrea.org</a:t>
            </a:r>
            <a:r>
              <a:rPr lang="en-US" sz="1600" i="1" dirty="0" smtClean="0"/>
              <a:t> </a:t>
            </a:r>
            <a:endParaRPr lang="en-US" sz="1600" dirty="0" smtClean="0"/>
          </a:p>
          <a:p>
            <a:endParaRPr lang="en-US" dirty="0" smtClean="0"/>
          </a:p>
        </p:txBody>
      </p:sp>
      <p:sp>
        <p:nvSpPr>
          <p:cNvPr id="7" name="Shape 346"/>
          <p:cNvSpPr txBox="1">
            <a:spLocks noGrp="1"/>
          </p:cNvSpPr>
          <p:nvPr>
            <p:ph type="subTitle" idx="1"/>
          </p:nvPr>
        </p:nvSpPr>
        <p:spPr>
          <a:xfrm>
            <a:off x="838200" y="3962400"/>
            <a:ext cx="6400800"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baseline="0" dirty="0" smtClean="0">
                <a:solidFill>
                  <a:schemeClr val="dk2"/>
                </a:solidFill>
                <a:latin typeface="Arial"/>
                <a:ea typeface="Arial"/>
                <a:cs typeface="Arial"/>
                <a:sym typeface="Arial"/>
              </a:rPr>
              <a:t>Peggy Cotogno</a:t>
            </a:r>
            <a:endParaRPr lang="en-US" sz="3200" b="1" i="0" u="none" strike="noStrike" cap="none" baseline="0" dirty="0">
              <a:solidFill>
                <a:schemeClr val="dk2"/>
              </a:solidFill>
              <a:latin typeface="Arial"/>
              <a:ea typeface="Arial"/>
              <a:cs typeface="Arial"/>
              <a:sym typeface="Arial"/>
            </a:endParaRPr>
          </a:p>
          <a:p>
            <a:pPr marL="0" marR="0" lvl="0" indent="0" algn="ctr" rtl="0">
              <a:lnSpc>
                <a:spcPct val="100000"/>
              </a:lnSpc>
              <a:spcBef>
                <a:spcPts val="640"/>
              </a:spcBef>
              <a:spcAft>
                <a:spcPts val="0"/>
              </a:spcAft>
              <a:buClr>
                <a:schemeClr val="dk2"/>
              </a:buClr>
              <a:buSzPct val="25000"/>
              <a:buFont typeface="Arial"/>
              <a:buNone/>
            </a:pPr>
            <a:r>
              <a:rPr lang="en-US" sz="3200" b="1" i="0" u="none" strike="noStrike" cap="none" baseline="0" dirty="0">
                <a:solidFill>
                  <a:schemeClr val="dk2"/>
                </a:solidFill>
                <a:latin typeface="Arial"/>
                <a:ea typeface="Arial"/>
                <a:cs typeface="Arial"/>
                <a:sym typeface="Arial"/>
              </a:rPr>
              <a:t>Executive Director</a:t>
            </a:r>
          </a:p>
          <a:p>
            <a:pPr marL="0" marR="0" lvl="0" indent="0" algn="ctr" rtl="0">
              <a:lnSpc>
                <a:spcPct val="100000"/>
              </a:lnSpc>
              <a:spcBef>
                <a:spcPts val="640"/>
              </a:spcBef>
              <a:spcAft>
                <a:spcPts val="0"/>
              </a:spcAft>
              <a:buClr>
                <a:schemeClr val="dk2"/>
              </a:buClr>
              <a:buSzPct val="25000"/>
              <a:buFont typeface="Arial"/>
              <a:buNone/>
            </a:pPr>
            <a:r>
              <a:rPr lang="en-US" sz="3200" b="1" i="0" u="none" strike="noStrike" cap="none" baseline="0" dirty="0" smtClean="0">
                <a:solidFill>
                  <a:schemeClr val="dk2"/>
                </a:solidFill>
                <a:latin typeface="Arial"/>
                <a:ea typeface="Arial"/>
                <a:cs typeface="Arial"/>
                <a:sym typeface="Arial"/>
              </a:rPr>
              <a:t>Peggy.cotogno@lsba.org</a:t>
            </a:r>
            <a:endParaRPr lang="en-US" sz="3200" b="1" i="0" u="none" strike="noStrike" cap="none" baseline="0" dirty="0">
              <a:solidFill>
                <a:schemeClr val="dk2"/>
              </a:solidFill>
              <a:latin typeface="Arial"/>
              <a:ea typeface="Arial"/>
              <a:cs typeface="Arial"/>
              <a:sym typeface="Arial"/>
            </a:endParaRPr>
          </a:p>
        </p:txBody>
      </p:sp>
      <p:pic>
        <p:nvPicPr>
          <p:cNvPr id="8" name="Picture 5" descr="2017_ACE_Logo_Color_Small.jpg"/>
          <p:cNvPicPr>
            <a:picLocks noChangeAspect="1" noChangeArrowheads="1"/>
          </p:cNvPicPr>
          <p:nvPr/>
        </p:nvPicPr>
        <p:blipFill>
          <a:blip r:embed="rId4" cstate="print"/>
          <a:srcRect/>
          <a:stretch>
            <a:fillRect/>
          </a:stretch>
        </p:blipFill>
        <p:spPr bwMode="auto">
          <a:xfrm>
            <a:off x="152400" y="914400"/>
            <a:ext cx="2514600" cy="3048000"/>
          </a:xfrm>
          <a:prstGeom prst="rect">
            <a:avLst/>
          </a:prstGeom>
          <a:noFill/>
          <a:ln w="9525">
            <a:noFill/>
            <a:miter lim="800000"/>
            <a:headEnd/>
            <a:tailEnd/>
          </a:ln>
        </p:spPr>
      </p:pic>
      <p:pic>
        <p:nvPicPr>
          <p:cNvPr id="9" name="Picture 7" descr="\\Filesrv\departments\LCLCE\My Pictures\Logos\LCLCE_Logo_FINAL_COLOR copy copy.png"/>
          <p:cNvPicPr>
            <a:picLocks noChangeAspect="1" noChangeArrowheads="1"/>
          </p:cNvPicPr>
          <p:nvPr/>
        </p:nvPicPr>
        <p:blipFill>
          <a:blip r:embed="rId5" cstate="print"/>
          <a:srcRect/>
          <a:stretch>
            <a:fillRect/>
          </a:stretch>
        </p:blipFill>
        <p:spPr bwMode="auto">
          <a:xfrm>
            <a:off x="7010400" y="609600"/>
            <a:ext cx="1425575" cy="1612900"/>
          </a:xfrm>
          <a:prstGeom prst="rect">
            <a:avLst/>
          </a:prstGeom>
          <a:noFill/>
          <a:ln w="9525">
            <a:noFill/>
            <a:miter lim="800000"/>
            <a:headEnd/>
            <a:tailEnd/>
          </a:ln>
        </p:spPr>
      </p:pic>
    </p:spTree>
    <p:extLst>
      <p:ext uri="{BB962C8B-B14F-4D97-AF65-F5344CB8AC3E}">
        <p14:creationId xmlns:p14="http://schemas.microsoft.com/office/powerpoint/2010/main" xmlns="" val="24490493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8674" name="Picture 6" descr="C:\Documents and Settings\flrea\Local Settings\Temporary Internet Files\Content.IE5\7XZTRG1O\MC900435233[1].png"/>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7937" y="2362201"/>
            <a:ext cx="6942138" cy="2838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altLang="en-US" smtClean="0"/>
              <a:t>What is a constitution?</a:t>
            </a:r>
          </a:p>
        </p:txBody>
      </p:sp>
      <p:sp>
        <p:nvSpPr>
          <p:cNvPr id="19459" name="Content Placeholder 2"/>
          <p:cNvSpPr>
            <a:spLocks noGrp="1"/>
          </p:cNvSpPr>
          <p:nvPr>
            <p:ph idx="1"/>
          </p:nvPr>
        </p:nvSpPr>
        <p:spPr>
          <a:xfrm>
            <a:off x="495300" y="2286000"/>
            <a:ext cx="8229600" cy="4324350"/>
          </a:xfrm>
        </p:spPr>
        <p:txBody>
          <a:bodyPr>
            <a:normAutofit fontScale="85000" lnSpcReduction="20000"/>
          </a:bodyPr>
          <a:lstStyle/>
          <a:p>
            <a:r>
              <a:rPr lang="en-US" altLang="en-US" sz="3200" dirty="0" smtClean="0">
                <a:solidFill>
                  <a:schemeClr val="tx2"/>
                </a:solidFill>
              </a:rPr>
              <a:t>Similar to a rule book for government</a:t>
            </a:r>
          </a:p>
          <a:p>
            <a:endParaRPr lang="en-US" altLang="en-US" sz="3200" dirty="0" smtClean="0"/>
          </a:p>
          <a:p>
            <a:pPr lvl="1"/>
            <a:r>
              <a:rPr lang="en-US" altLang="en-US" sz="2800" dirty="0" smtClean="0"/>
              <a:t>Outlines structure and function of government</a:t>
            </a:r>
          </a:p>
          <a:p>
            <a:pPr lvl="1"/>
            <a:endParaRPr lang="en-US" altLang="en-US" sz="2800" dirty="0" smtClean="0"/>
          </a:p>
          <a:p>
            <a:pPr lvl="1"/>
            <a:r>
              <a:rPr lang="en-US" altLang="en-US" sz="2800" dirty="0" smtClean="0"/>
              <a:t>Limits the powers of government</a:t>
            </a:r>
          </a:p>
          <a:p>
            <a:pPr lvl="1"/>
            <a:endParaRPr lang="en-US" altLang="en-US" sz="2800" dirty="0" smtClean="0"/>
          </a:p>
          <a:p>
            <a:pPr lvl="1"/>
            <a:r>
              <a:rPr lang="en-US" altLang="en-US" sz="2800" dirty="0" smtClean="0"/>
              <a:t>Lists some of our rights</a:t>
            </a:r>
          </a:p>
          <a:p>
            <a:pPr lvl="1"/>
            <a:endParaRPr lang="en-US" altLang="en-US" dirty="0"/>
          </a:p>
          <a:p>
            <a:pPr lvl="1"/>
            <a:r>
              <a:rPr lang="en-US" altLang="en-US" dirty="0" smtClean="0"/>
              <a:t>Reflects principles and values</a:t>
            </a:r>
          </a:p>
          <a:p>
            <a:pPr lvl="1"/>
            <a:endParaRPr lang="en-US" altLang="en-US" sz="2800" dirty="0"/>
          </a:p>
          <a:p>
            <a:pPr lvl="1"/>
            <a:r>
              <a:rPr lang="en-US" altLang="en-US" dirty="0" smtClean="0"/>
              <a:t>Fundamental law</a:t>
            </a:r>
            <a:endParaRPr lang="en-US" altLang="en-US" sz="2800" dirty="0" smtClean="0"/>
          </a:p>
          <a:p>
            <a:pPr lvl="1"/>
            <a:endParaRPr lang="en-US" altLang="en-US" dirty="0"/>
          </a:p>
          <a:p>
            <a:pPr lvl="1"/>
            <a:endParaRPr lang="en-US" altLang="en-US" sz="2800" dirty="0" smtClean="0"/>
          </a:p>
        </p:txBody>
      </p:sp>
      <p:pic>
        <p:nvPicPr>
          <p:cNvPr id="5" name="Picture 2" descr="http://static.squidoo.com/resize/squidoo_images/-1/draft_lens2173161module29543172photo_1240630058q-photo-we-the-people-american-constitution.jpg"/>
          <p:cNvPicPr>
            <a:picLocks noChangeAspect="1" noChangeArrowheads="1"/>
          </p:cNvPicPr>
          <p:nvPr/>
        </p:nvPicPr>
        <p:blipFill>
          <a:blip r:embed="rId4" cstate="print"/>
          <a:srcRect/>
          <a:stretch>
            <a:fillRect/>
          </a:stretch>
        </p:blipFill>
        <p:spPr bwMode="auto">
          <a:xfrm>
            <a:off x="5780121" y="4745974"/>
            <a:ext cx="3474720" cy="1969010"/>
          </a:xfrm>
          <a:prstGeom prst="rect">
            <a:avLst/>
          </a:prstGeom>
          <a:noFill/>
          <a:ln w="9525">
            <a:noFill/>
            <a:miter lim="800000"/>
            <a:headEnd/>
            <a:tailEnd/>
          </a:ln>
        </p:spPr>
      </p:pic>
    </p:spTree>
    <p:extLst>
      <p:ext uri="{BB962C8B-B14F-4D97-AF65-F5344CB8AC3E}">
        <p14:creationId xmlns:p14="http://schemas.microsoft.com/office/powerpoint/2010/main" xmlns="" val="2479366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1000"/>
                                        <p:tgtEl>
                                          <p:spTgt spid="19459">
                                            <p:txEl>
                                              <p:pRg st="2" end="2"/>
                                            </p:txEl>
                                          </p:spTgt>
                                        </p:tgtEl>
                                      </p:cBhvr>
                                    </p:animEffect>
                                    <p:anim calcmode="lin" valueType="num">
                                      <p:cBhvr>
                                        <p:cTn id="8"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4" end="4"/>
                                            </p:txEl>
                                          </p:spTgt>
                                        </p:tgtEl>
                                        <p:attrNameLst>
                                          <p:attrName>style.visibility</p:attrName>
                                        </p:attrNameLst>
                                      </p:cBhvr>
                                      <p:to>
                                        <p:strVal val="visible"/>
                                      </p:to>
                                    </p:set>
                                    <p:animEffect transition="in" filter="fade">
                                      <p:cBhvr>
                                        <p:cTn id="14" dur="1000"/>
                                        <p:tgtEl>
                                          <p:spTgt spid="19459">
                                            <p:txEl>
                                              <p:pRg st="4" end="4"/>
                                            </p:txEl>
                                          </p:spTgt>
                                        </p:tgtEl>
                                      </p:cBhvr>
                                    </p:animEffect>
                                    <p:anim calcmode="lin" valueType="num">
                                      <p:cBhvr>
                                        <p:cTn id="15"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animEffect transition="in" filter="fade">
                                      <p:cBhvr>
                                        <p:cTn id="21" dur="1000"/>
                                        <p:tgtEl>
                                          <p:spTgt spid="19459">
                                            <p:txEl>
                                              <p:pRg st="6" end="6"/>
                                            </p:txEl>
                                          </p:spTgt>
                                        </p:tgtEl>
                                      </p:cBhvr>
                                    </p:animEffect>
                                    <p:anim calcmode="lin" valueType="num">
                                      <p:cBhvr>
                                        <p:cTn id="22" dur="1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59">
                                            <p:txEl>
                                              <p:pRg st="8" end="8"/>
                                            </p:txEl>
                                          </p:spTgt>
                                        </p:tgtEl>
                                        <p:attrNameLst>
                                          <p:attrName>style.visibility</p:attrName>
                                        </p:attrNameLst>
                                      </p:cBhvr>
                                      <p:to>
                                        <p:strVal val="visible"/>
                                      </p:to>
                                    </p:set>
                                    <p:animEffect transition="in" filter="fade">
                                      <p:cBhvr>
                                        <p:cTn id="28" dur="1000"/>
                                        <p:tgtEl>
                                          <p:spTgt spid="19459">
                                            <p:txEl>
                                              <p:pRg st="8" end="8"/>
                                            </p:txEl>
                                          </p:spTgt>
                                        </p:tgtEl>
                                      </p:cBhvr>
                                    </p:animEffect>
                                    <p:anim calcmode="lin" valueType="num">
                                      <p:cBhvr>
                                        <p:cTn id="29" dur="10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459">
                                            <p:txEl>
                                              <p:pRg st="10" end="10"/>
                                            </p:txEl>
                                          </p:spTgt>
                                        </p:tgtEl>
                                        <p:attrNameLst>
                                          <p:attrName>style.visibility</p:attrName>
                                        </p:attrNameLst>
                                      </p:cBhvr>
                                      <p:to>
                                        <p:strVal val="visible"/>
                                      </p:to>
                                    </p:set>
                                    <p:animEffect transition="in" filter="fade">
                                      <p:cBhvr>
                                        <p:cTn id="35" dur="1000"/>
                                        <p:tgtEl>
                                          <p:spTgt spid="19459">
                                            <p:txEl>
                                              <p:pRg st="10" end="10"/>
                                            </p:txEl>
                                          </p:spTgt>
                                        </p:tgtEl>
                                      </p:cBhvr>
                                    </p:animEffect>
                                    <p:anim calcmode="lin" valueType="num">
                                      <p:cBhvr>
                                        <p:cTn id="36" dur="1000" fill="hold"/>
                                        <p:tgtEl>
                                          <p:spTgt spid="19459">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1945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The Bill of Rights </a:t>
            </a:r>
            <a:endParaRPr lang="en-US" dirty="0"/>
          </a:p>
        </p:txBody>
      </p:sp>
      <p:pic>
        <p:nvPicPr>
          <p:cNvPr id="8194" name="Picture 2" descr="Image result for First 10 Amendments Worksheet"/>
          <p:cNvPicPr>
            <a:picLocks noChangeAspect="1" noChangeArrowheads="1"/>
          </p:cNvPicPr>
          <p:nvPr/>
        </p:nvPicPr>
        <p:blipFill>
          <a:blip r:embed="rId3" cstate="print"/>
          <a:srcRect/>
          <a:stretch>
            <a:fillRect/>
          </a:stretch>
        </p:blipFill>
        <p:spPr bwMode="auto">
          <a:xfrm>
            <a:off x="228600" y="1676400"/>
            <a:ext cx="3838575" cy="5000626"/>
          </a:xfrm>
          <a:prstGeom prst="rect">
            <a:avLst/>
          </a:prstGeom>
          <a:noFill/>
        </p:spPr>
      </p:pic>
      <p:sp>
        <p:nvSpPr>
          <p:cNvPr id="6" name="Rectangular Callout 5"/>
          <p:cNvSpPr/>
          <p:nvPr/>
        </p:nvSpPr>
        <p:spPr>
          <a:xfrm>
            <a:off x="4267200" y="2743200"/>
            <a:ext cx="4191000" cy="1295400"/>
          </a:xfrm>
          <a:prstGeom prst="wedgeRectCallout">
            <a:avLst>
              <a:gd name="adj1" fmla="val -68377"/>
              <a:gd name="adj2" fmla="val 28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right of the people to be secure in their persons, houses, papers, and effects, against unreasonable searches and seizures… but upon probable </a:t>
            </a:r>
            <a:r>
              <a:rPr lang="en-US" dirty="0" smtClean="0"/>
              <a:t>cause.</a:t>
            </a:r>
            <a:endParaRPr lang="en-US" dirty="0"/>
          </a:p>
        </p:txBody>
      </p:sp>
      <p:sp>
        <p:nvSpPr>
          <p:cNvPr id="7" name="Rectangular Callout 6"/>
          <p:cNvSpPr/>
          <p:nvPr/>
        </p:nvSpPr>
        <p:spPr>
          <a:xfrm>
            <a:off x="4267200" y="4419600"/>
            <a:ext cx="4191000" cy="1295400"/>
          </a:xfrm>
          <a:prstGeom prst="wedgeRectCallout">
            <a:avLst>
              <a:gd name="adj1" fmla="val -68703"/>
              <a:gd name="adj2" fmla="val 24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Excessive bail shall not be required, nor excessive fines imposed, nor cruel and unusual punishments inflicted.</a:t>
            </a:r>
          </a:p>
        </p:txBody>
      </p:sp>
    </p:spTree>
    <p:extLst>
      <p:ext uri="{BB962C8B-B14F-4D97-AF65-F5344CB8AC3E}">
        <p14:creationId xmlns:p14="http://schemas.microsoft.com/office/powerpoint/2010/main" xmlns="" val="30666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Group 272"/>
          <p:cNvGrpSpPr>
            <a:grpSpLocks/>
          </p:cNvGrpSpPr>
          <p:nvPr/>
        </p:nvGrpSpPr>
        <p:grpSpPr>
          <a:xfrm>
            <a:off x="0" y="0"/>
            <a:ext cx="9144000" cy="6858000"/>
            <a:chOff x="0" y="0"/>
            <a:chExt cx="9144000" cy="6858000"/>
          </a:xfrm>
        </p:grpSpPr>
        <p:pic>
          <p:nvPicPr>
            <p:cNvPr id="273" name="Picture 273"/>
            <p:cNvPicPr>
              <a:picLocks noChangeAspect="1"/>
            </p:cNvPicPr>
            <p:nvPr/>
          </p:nvPicPr>
          <p:blipFill>
            <a:blip r:embed="rId3" cstate="print"/>
            <a:stretch/>
          </p:blipFill>
          <p:spPr>
            <a:xfrm>
              <a:off x="0" y="0"/>
              <a:ext cx="9144000" cy="6858000"/>
            </a:xfrm>
            <a:prstGeom prst="rect">
              <a:avLst/>
            </a:prstGeom>
            <a:noFill/>
            <a:ln>
              <a:noFill/>
            </a:ln>
          </p:spPr>
        </p:pic>
        <p:sp>
          <p:nvSpPr>
            <p:cNvPr id="275" name="Text Box 275"/>
            <p:cNvSpPr txBox="1">
              <a:spLocks/>
            </p:cNvSpPr>
            <p:nvPr/>
          </p:nvSpPr>
          <p:spPr>
            <a:xfrm>
              <a:off x="4689566" y="2937448"/>
              <a:ext cx="3879668" cy="430887"/>
            </a:xfrm>
            <a:prstGeom prst="rect">
              <a:avLst/>
            </a:prstGeom>
            <a:solidFill>
              <a:schemeClr val="bg1"/>
            </a:solidFill>
            <a:ln>
              <a:noFill/>
            </a:ln>
          </p:spPr>
          <p:txBody>
            <a:bodyPr numCol="1">
              <a:spAutoFit/>
            </a:bodyPr>
            <a:lstStyle/>
            <a:p>
              <a:pPr marL="0" indent="0" defTabSz="914400">
                <a:spcBef>
                  <a:spcPct val="0"/>
                </a:spcBef>
                <a:buNone/>
              </a:pPr>
              <a:r>
                <a:rPr lang="en-US" sz="2200" dirty="0" smtClean="0">
                  <a:solidFill>
                    <a:srgbClr val="7F7F7F"/>
                  </a:solidFill>
                  <a:latin typeface="Candara" pitchFamily="34" charset="0"/>
                  <a:ea typeface="Arial" pitchFamily="34" charset="0"/>
                </a:rPr>
                <a:t>Interprets and applies the law </a:t>
              </a:r>
            </a:p>
          </p:txBody>
        </p:sp>
      </p:grpSp>
    </p:spTree>
    <p:extLst>
      <p:ext uri="{BB962C8B-B14F-4D97-AF65-F5344CB8AC3E}">
        <p14:creationId xmlns:p14="http://schemas.microsoft.com/office/powerpoint/2010/main" xmlns="" val="2876722414"/>
      </p:ext>
    </p:extLst>
  </p:cSld>
  <p:clrMapOvr>
    <a:masterClrMapping/>
  </p:clrMapOvr>
  <p:transition spd="slow">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10" name="Group 9"/>
          <p:cNvGrpSpPr/>
          <p:nvPr/>
        </p:nvGrpSpPr>
        <p:grpSpPr>
          <a:xfrm>
            <a:off x="914400" y="2057400"/>
            <a:ext cx="7315200" cy="3886200"/>
            <a:chOff x="914400" y="2057400"/>
            <a:chExt cx="7315200" cy="3886200"/>
          </a:xfrm>
        </p:grpSpPr>
        <p:grpSp>
          <p:nvGrpSpPr>
            <p:cNvPr id="7" name="Group 6"/>
            <p:cNvGrpSpPr/>
            <p:nvPr/>
          </p:nvGrpSpPr>
          <p:grpSpPr>
            <a:xfrm>
              <a:off x="990600" y="2057400"/>
              <a:ext cx="7162800" cy="3886200"/>
              <a:chOff x="838200" y="2057400"/>
              <a:chExt cx="7315200" cy="3886200"/>
            </a:xfrm>
          </p:grpSpPr>
          <p:sp>
            <p:nvSpPr>
              <p:cNvPr id="4" name="Rounded Rectangle 3"/>
              <p:cNvSpPr/>
              <p:nvPr/>
            </p:nvSpPr>
            <p:spPr>
              <a:xfrm>
                <a:off x="838200" y="2057400"/>
                <a:ext cx="7315200" cy="3886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latin typeface="Arial" panose="020B0604020202020204" pitchFamily="34" charset="0"/>
                  <a:cs typeface="Arial" panose="020B0604020202020204" pitchFamily="34" charset="0"/>
                </a:endParaRPr>
              </a:p>
            </p:txBody>
          </p:sp>
          <p:sp>
            <p:nvSpPr>
              <p:cNvPr id="5" name="TextBox 4"/>
              <p:cNvSpPr txBox="1"/>
              <p:nvPr/>
            </p:nvSpPr>
            <p:spPr>
              <a:xfrm>
                <a:off x="1905000" y="2209800"/>
                <a:ext cx="5334000" cy="707886"/>
              </a:xfrm>
              <a:prstGeom prst="rect">
                <a:avLst/>
              </a:prstGeom>
              <a:noFill/>
            </p:spPr>
            <p:txBody>
              <a:bodyPr wrap="square" rtlCol="0">
                <a:spAutoFit/>
              </a:bodyPr>
              <a:lstStyle/>
              <a:p>
                <a:pPr algn="ctr"/>
                <a:r>
                  <a:rPr lang="en-US" sz="4000" dirty="0" smtClean="0">
                    <a:solidFill>
                      <a:schemeClr val="bg1"/>
                    </a:solidFill>
                    <a:latin typeface="Arial" panose="020B0604020202020204" pitchFamily="34" charset="0"/>
                    <a:cs typeface="Arial" panose="020B0604020202020204" pitchFamily="34" charset="0"/>
                  </a:rPr>
                  <a:t>Louisiana </a:t>
                </a:r>
                <a:endParaRPr lang="en-US" sz="4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905000" y="4953000"/>
                <a:ext cx="5334000" cy="646331"/>
              </a:xfrm>
              <a:prstGeom prst="rect">
                <a:avLst/>
              </a:prstGeom>
              <a:noFill/>
            </p:spPr>
            <p:txBody>
              <a:bodyPr wrap="square" rtlCol="0">
                <a:spAutoFit/>
              </a:bodyPr>
              <a:lstStyle/>
              <a:p>
                <a:pPr algn="ctr"/>
                <a:r>
                  <a:rPr lang="en-US" sz="3600" dirty="0" smtClean="0">
                    <a:solidFill>
                      <a:schemeClr val="bg1"/>
                    </a:solidFill>
                    <a:latin typeface="Arial" panose="020B0604020202020204" pitchFamily="34" charset="0"/>
                    <a:cs typeface="Arial" panose="020B0604020202020204" pitchFamily="34" charset="0"/>
                  </a:rPr>
                  <a:t>Sportsmen's Paradise</a:t>
                </a:r>
                <a:endParaRPr lang="en-US" sz="3600" dirty="0">
                  <a:solidFill>
                    <a:schemeClr val="bg1"/>
                  </a:solidFill>
                  <a:latin typeface="Arial" panose="020B0604020202020204" pitchFamily="34" charset="0"/>
                  <a:cs typeface="Arial" panose="020B0604020202020204" pitchFamily="34" charset="0"/>
                </a:endParaRPr>
              </a:p>
            </p:txBody>
          </p:sp>
        </p:grpSp>
        <p:sp>
          <p:nvSpPr>
            <p:cNvPr id="9" name="TextBox 8"/>
            <p:cNvSpPr txBox="1"/>
            <p:nvPr/>
          </p:nvSpPr>
          <p:spPr>
            <a:xfrm>
              <a:off x="914400" y="3383340"/>
              <a:ext cx="7315200" cy="1569660"/>
            </a:xfrm>
            <a:prstGeom prst="rect">
              <a:avLst/>
            </a:prstGeom>
            <a:noFill/>
          </p:spPr>
          <p:txBody>
            <a:bodyPr wrap="square" rtlCol="0">
              <a:spAutoFit/>
            </a:bodyPr>
            <a:lstStyle/>
            <a:p>
              <a:r>
                <a:rPr lang="en-US" sz="9600" b="1" dirty="0" smtClean="0">
                  <a:latin typeface="Arial" panose="020B0604020202020204" pitchFamily="34" charset="0"/>
                  <a:cs typeface="Arial" panose="020B0604020202020204" pitchFamily="34" charset="0"/>
                </a:rPr>
                <a:t> DUI       123</a:t>
              </a:r>
              <a:endParaRPr lang="en-US" b="1" dirty="0"/>
            </a:p>
          </p:txBody>
        </p:sp>
      </p:grpSp>
      <p:pic>
        <p:nvPicPr>
          <p:cNvPr id="12" name="Picture 11" descr="outline-of-state-of-louisiana-royalty-free-stock-images-image-5KpGVm-clipart.jpg"/>
          <p:cNvPicPr>
            <a:picLocks noChangeAspect="1"/>
          </p:cNvPicPr>
          <p:nvPr/>
        </p:nvPicPr>
        <p:blipFill>
          <a:blip r:embed="rId3" cstate="print"/>
          <a:srcRect b="11193"/>
          <a:stretch>
            <a:fillRect/>
          </a:stretch>
        </p:blipFill>
        <p:spPr>
          <a:xfrm>
            <a:off x="3581400" y="3124200"/>
            <a:ext cx="2057400" cy="1720303"/>
          </a:xfrm>
          <a:prstGeom prst="rect">
            <a:avLst/>
          </a:prstGeom>
        </p:spPr>
      </p:pic>
      <p:sp>
        <p:nvSpPr>
          <p:cNvPr id="2" name="Title 1"/>
          <p:cNvSpPr>
            <a:spLocks noGrp="1"/>
          </p:cNvSpPr>
          <p:nvPr>
            <p:ph type="title"/>
          </p:nvPr>
        </p:nvSpPr>
        <p:spPr/>
        <p:txBody>
          <a:bodyPr/>
          <a:lstStyle/>
          <a:p>
            <a:r>
              <a:rPr lang="en-US" dirty="0" smtClean="0"/>
              <a:t>The Scarlet Tag </a:t>
            </a:r>
            <a:endParaRPr lang="en-US" dirty="0"/>
          </a:p>
        </p:txBody>
      </p:sp>
    </p:spTree>
    <p:extLst>
      <p:ext uri="{BB962C8B-B14F-4D97-AF65-F5344CB8AC3E}">
        <p14:creationId xmlns:p14="http://schemas.microsoft.com/office/powerpoint/2010/main" xmlns="" val="928748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Language of Bill</a:t>
            </a:r>
            <a:endParaRPr lang="en-US" dirty="0"/>
          </a:p>
        </p:txBody>
      </p:sp>
      <p:pic>
        <p:nvPicPr>
          <p:cNvPr id="5" name="Picture 4" descr="Screen Clipping"/>
          <p:cNvPicPr>
            <a:picLocks noChangeAspect="1"/>
          </p:cNvPicPr>
          <p:nvPr/>
        </p:nvPicPr>
        <p:blipFill rotWithShape="1">
          <a:blip r:embed="rId3" cstate="print">
            <a:extLst>
              <a:ext uri="{28A0092B-C50C-407E-A947-70E740481C1C}">
                <a14:useLocalDpi xmlns:a14="http://schemas.microsoft.com/office/drawing/2010/main" xmlns="" val="0"/>
              </a:ext>
            </a:extLst>
          </a:blip>
          <a:srcRect l="6192" r="4637" b="2822"/>
          <a:stretch/>
        </p:blipFill>
        <p:spPr>
          <a:xfrm>
            <a:off x="457200" y="1763873"/>
            <a:ext cx="3051312" cy="4903058"/>
          </a:xfrm>
          <a:prstGeom prst="rect">
            <a:avLst/>
          </a:prstGeom>
          <a:ln w="28575">
            <a:solidFill>
              <a:schemeClr val="tx2">
                <a:lumMod val="75000"/>
              </a:schemeClr>
            </a:solidFill>
          </a:ln>
        </p:spPr>
      </p:pic>
      <p:sp>
        <p:nvSpPr>
          <p:cNvPr id="6" name="Rectangular Callout 5"/>
          <p:cNvSpPr/>
          <p:nvPr/>
        </p:nvSpPr>
        <p:spPr>
          <a:xfrm>
            <a:off x="4038600" y="2743200"/>
            <a:ext cx="4419600" cy="2438400"/>
          </a:xfrm>
          <a:prstGeom prst="wedgeRectCallout">
            <a:avLst>
              <a:gd name="adj1" fmla="val -70241"/>
              <a:gd name="adj2" fmla="val 93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What is the problem this piece of legislation is trying to solve? Is it fair? Is it reasonable? What are the strengths and weaknesses?</a:t>
            </a:r>
            <a:endParaRPr lang="en-US" sz="2400" dirty="0"/>
          </a:p>
        </p:txBody>
      </p:sp>
      <p:sp>
        <p:nvSpPr>
          <p:cNvPr id="8" name="TextBox 7"/>
          <p:cNvSpPr txBox="1"/>
          <p:nvPr/>
        </p:nvSpPr>
        <p:spPr>
          <a:xfrm>
            <a:off x="1295400" y="2362200"/>
            <a:ext cx="1370888" cy="246221"/>
          </a:xfrm>
          <a:prstGeom prst="rect">
            <a:avLst/>
          </a:prstGeom>
          <a:solidFill>
            <a:schemeClr val="bg1"/>
          </a:solidFill>
          <a:ln>
            <a:noFill/>
          </a:ln>
        </p:spPr>
        <p:txBody>
          <a:bodyPr wrap="none" rtlCol="0">
            <a:spAutoFit/>
          </a:bodyPr>
          <a:lstStyle/>
          <a:p>
            <a:r>
              <a:rPr lang="en-US" sz="1000" dirty="0" smtClean="0"/>
              <a:t>Louisiana Statute 538*</a:t>
            </a:r>
            <a:endParaRPr lang="en-US" sz="1000" dirty="0"/>
          </a:p>
        </p:txBody>
      </p:sp>
      <p:sp>
        <p:nvSpPr>
          <p:cNvPr id="9" name="TextBox 8"/>
          <p:cNvSpPr txBox="1"/>
          <p:nvPr/>
        </p:nvSpPr>
        <p:spPr>
          <a:xfrm>
            <a:off x="1752600" y="1828800"/>
            <a:ext cx="457200" cy="381000"/>
          </a:xfrm>
          <a:prstGeom prst="rect">
            <a:avLst/>
          </a:prstGeom>
          <a:solidFill>
            <a:schemeClr val="bg1"/>
          </a:solidFill>
        </p:spPr>
        <p:txBody>
          <a:bodyPr wrap="square" rtlCol="0">
            <a:spAutoFit/>
          </a:bodyPr>
          <a:lstStyle/>
          <a:p>
            <a:r>
              <a:rPr lang="en-US" dirty="0" smtClean="0"/>
              <a:t>      </a:t>
            </a:r>
          </a:p>
        </p:txBody>
      </p:sp>
    </p:spTree>
    <p:extLst>
      <p:ext uri="{BB962C8B-B14F-4D97-AF65-F5344CB8AC3E}">
        <p14:creationId xmlns:p14="http://schemas.microsoft.com/office/powerpoint/2010/main" xmlns="" val="413579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The Bill of Rights </a:t>
            </a:r>
            <a:endParaRPr lang="en-US" dirty="0"/>
          </a:p>
        </p:txBody>
      </p:sp>
      <p:pic>
        <p:nvPicPr>
          <p:cNvPr id="8194" name="Picture 2" descr="Image result for First 10 Amendments Worksheet"/>
          <p:cNvPicPr>
            <a:picLocks noChangeAspect="1" noChangeArrowheads="1"/>
          </p:cNvPicPr>
          <p:nvPr/>
        </p:nvPicPr>
        <p:blipFill>
          <a:blip r:embed="rId3" cstate="print"/>
          <a:srcRect/>
          <a:stretch>
            <a:fillRect/>
          </a:stretch>
        </p:blipFill>
        <p:spPr bwMode="auto">
          <a:xfrm>
            <a:off x="228600" y="1676400"/>
            <a:ext cx="3838575" cy="5000626"/>
          </a:xfrm>
          <a:prstGeom prst="rect">
            <a:avLst/>
          </a:prstGeom>
          <a:noFill/>
        </p:spPr>
      </p:pic>
      <p:sp>
        <p:nvSpPr>
          <p:cNvPr id="6" name="Rectangular Callout 5"/>
          <p:cNvSpPr/>
          <p:nvPr/>
        </p:nvSpPr>
        <p:spPr>
          <a:xfrm>
            <a:off x="4267200" y="2743200"/>
            <a:ext cx="4191000" cy="1295400"/>
          </a:xfrm>
          <a:prstGeom prst="wedgeRectCallout">
            <a:avLst>
              <a:gd name="adj1" fmla="val -68377"/>
              <a:gd name="adj2" fmla="val 28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right of the people to be secure in their persons, houses, papers, and effects, against unreasonable searches and seizures… but upon probable </a:t>
            </a:r>
            <a:r>
              <a:rPr lang="en-US" dirty="0" smtClean="0"/>
              <a:t>cause.</a:t>
            </a:r>
            <a:endParaRPr lang="en-US" dirty="0"/>
          </a:p>
        </p:txBody>
      </p:sp>
      <p:sp>
        <p:nvSpPr>
          <p:cNvPr id="7" name="Rectangular Callout 6"/>
          <p:cNvSpPr/>
          <p:nvPr/>
        </p:nvSpPr>
        <p:spPr>
          <a:xfrm>
            <a:off x="4267200" y="4419600"/>
            <a:ext cx="4191000" cy="1295400"/>
          </a:xfrm>
          <a:prstGeom prst="wedgeRectCallout">
            <a:avLst>
              <a:gd name="adj1" fmla="val -68703"/>
              <a:gd name="adj2" fmla="val 24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Excessive bail shall not be required, nor excessive fines imposed, nor cruel and unusual punishments inflicted.</a:t>
            </a:r>
          </a:p>
        </p:txBody>
      </p:sp>
    </p:spTree>
    <p:extLst>
      <p:ext uri="{BB962C8B-B14F-4D97-AF65-F5344CB8AC3E}">
        <p14:creationId xmlns:p14="http://schemas.microsoft.com/office/powerpoint/2010/main" xmlns="" val="30666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88" name="Text Box 288"/>
          <p:cNvSpPr>
            <a:spLocks noGrp="1"/>
          </p:cNvSpPr>
          <p:nvPr>
            <p:ph type="title"/>
          </p:nvPr>
        </p:nvSpPr>
        <p:spPr>
          <a:prstGeom prst="rect">
            <a:avLst/>
          </a:prstGeom>
        </p:spPr>
        <p:txBody>
          <a:bodyPr wrap="square" lIns="91440" tIns="45720" rIns="91440" bIns="45720" numCol="1" anchor="ctr">
            <a:normAutofit/>
          </a:bodyPr>
          <a:lstStyle/>
          <a:p>
            <a:pPr marL="0" indent="0"/>
            <a:r>
              <a:rPr lang="en-US" sz="4800" b="1" dirty="0" smtClean="0">
                <a:latin typeface="Bernard MT Condensed" panose="02050806060905020404" pitchFamily="18" charset="0"/>
                <a:ea typeface="Arial" pitchFamily="34" charset="0"/>
              </a:rPr>
              <a:t>Role of the Judicial Branch</a:t>
            </a:r>
          </a:p>
        </p:txBody>
      </p:sp>
      <p:sp>
        <p:nvSpPr>
          <p:cNvPr id="289" name="Text Box 289"/>
          <p:cNvSpPr>
            <a:spLocks noGrp="1"/>
          </p:cNvSpPr>
          <p:nvPr>
            <p:ph idx="1"/>
          </p:nvPr>
        </p:nvSpPr>
        <p:spPr>
          <a:prstGeom prst="rect">
            <a:avLst/>
          </a:prstGeom>
        </p:spPr>
        <p:txBody>
          <a:bodyPr wrap="square" lIns="91440" tIns="45720" rIns="91440" bIns="45720" numCol="1" anchor="t">
            <a:normAutofit lnSpcReduction="10000"/>
          </a:bodyPr>
          <a:lstStyle/>
          <a:p>
            <a:pPr marL="107950" indent="0"/>
            <a:r>
              <a:rPr lang="en-US" sz="2800" dirty="0" smtClean="0">
                <a:solidFill>
                  <a:schemeClr val="tx2">
                    <a:lumMod val="75000"/>
                  </a:schemeClr>
                </a:solidFill>
                <a:latin typeface="Arial" pitchFamily="34" charset="0"/>
                <a:ea typeface="Arial" pitchFamily="34" charset="0"/>
              </a:rPr>
              <a:t>Resolve disputes through a legal process;</a:t>
            </a:r>
          </a:p>
          <a:p>
            <a:pPr marL="107950" indent="0"/>
            <a:r>
              <a:rPr lang="en-US" sz="2800" dirty="0" smtClean="0">
                <a:solidFill>
                  <a:schemeClr val="tx2">
                    <a:lumMod val="75000"/>
                  </a:schemeClr>
                </a:solidFill>
                <a:latin typeface="Arial" pitchFamily="34" charset="0"/>
                <a:ea typeface="Arial" pitchFamily="34" charset="0"/>
              </a:rPr>
              <a:t>Interpret and apply the law;</a:t>
            </a:r>
          </a:p>
          <a:p>
            <a:pPr marL="107950" indent="0"/>
            <a:r>
              <a:rPr lang="en-US" sz="2800" dirty="0" smtClean="0">
                <a:solidFill>
                  <a:schemeClr val="tx2">
                    <a:lumMod val="75000"/>
                  </a:schemeClr>
                </a:solidFill>
                <a:latin typeface="Arial" pitchFamily="34" charset="0"/>
                <a:ea typeface="Arial" pitchFamily="34" charset="0"/>
              </a:rPr>
              <a:t>Determine if a law is unconstitutional</a:t>
            </a:r>
            <a:r>
              <a:rPr lang="en-US" sz="2800" dirty="0" smtClean="0">
                <a:latin typeface="Arial" pitchFamily="34" charset="0"/>
                <a:ea typeface="Arial" pitchFamily="34" charset="0"/>
              </a:rPr>
              <a:t>;</a:t>
            </a:r>
          </a:p>
          <a:p>
            <a:pPr marL="107950" indent="0"/>
            <a:r>
              <a:rPr lang="en-US" sz="2800" dirty="0" smtClean="0">
                <a:solidFill>
                  <a:schemeClr val="tx2">
                    <a:lumMod val="75000"/>
                  </a:schemeClr>
                </a:solidFill>
                <a:latin typeface="Arial" pitchFamily="34" charset="0"/>
                <a:ea typeface="Arial" pitchFamily="34" charset="0"/>
              </a:rPr>
              <a:t>Protect our rights.</a:t>
            </a:r>
          </a:p>
          <a:p>
            <a:pPr marL="107950" indent="0"/>
            <a:endParaRPr lang="en-US" sz="2800" dirty="0">
              <a:solidFill>
                <a:schemeClr val="tx2">
                  <a:lumMod val="75000"/>
                </a:schemeClr>
              </a:solidFill>
              <a:ea typeface="Arial" pitchFamily="34" charset="0"/>
            </a:endParaRPr>
          </a:p>
          <a:p>
            <a:pPr marL="107950" indent="0"/>
            <a:endParaRPr lang="en-US" sz="2400" dirty="0" smtClean="0">
              <a:solidFill>
                <a:schemeClr val="tx2">
                  <a:lumMod val="75000"/>
                </a:schemeClr>
              </a:solidFill>
              <a:latin typeface="Arial" pitchFamily="34" charset="0"/>
              <a:ea typeface="Arial" pitchFamily="34" charset="0"/>
            </a:endParaRPr>
          </a:p>
          <a:p>
            <a:pPr marL="107950" indent="0"/>
            <a:r>
              <a:rPr lang="en-US" sz="2400" dirty="0" smtClean="0">
                <a:solidFill>
                  <a:schemeClr val="tx2">
                    <a:lumMod val="75000"/>
                  </a:schemeClr>
                </a:solidFill>
                <a:latin typeface="Arial" pitchFamily="34" charset="0"/>
                <a:ea typeface="Arial" pitchFamily="34" charset="0"/>
              </a:rPr>
              <a:t>But our courts do not automatically  review proposed legislation like in some countries. In the United States, proposed legislation if passed in the legislative branch becomes law and must be challenged in the courts.  </a:t>
            </a:r>
          </a:p>
          <a:p>
            <a:pPr marL="107950" indent="0"/>
            <a:endParaRPr lang="en-US" sz="2400" dirty="0" smtClean="0">
              <a:solidFill>
                <a:schemeClr val="tx2">
                  <a:lumMod val="75000"/>
                </a:schemeClr>
              </a:solidFill>
              <a:latin typeface="Arial" pitchFamily="34" charset="0"/>
              <a:ea typeface="Arial" pitchFamily="34" charset="0"/>
            </a:endParaRPr>
          </a:p>
        </p:txBody>
      </p:sp>
      <p:pic>
        <p:nvPicPr>
          <p:cNvPr id="290" name="Picture 290"/>
          <p:cNvPicPr>
            <a:picLocks noChangeAspect="1"/>
          </p:cNvPicPr>
          <p:nvPr/>
        </p:nvPicPr>
        <p:blipFill>
          <a:blip r:embed="rId3" cstate="print"/>
          <a:stretch/>
        </p:blipFill>
        <p:spPr>
          <a:xfrm>
            <a:off x="5486400" y="3048000"/>
            <a:ext cx="3536389" cy="1717674"/>
          </a:xfrm>
          <a:prstGeom prst="rect">
            <a:avLst/>
          </a:prstGeom>
          <a:noFill/>
          <a:ln>
            <a:noFill/>
          </a:ln>
        </p:spPr>
      </p:pic>
    </p:spTree>
    <p:extLst>
      <p:ext uri="{BB962C8B-B14F-4D97-AF65-F5344CB8AC3E}">
        <p14:creationId xmlns:p14="http://schemas.microsoft.com/office/powerpoint/2010/main" xmlns="" val="36173785"/>
      </p:ext>
    </p:extLst>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The Scarlet Tag </a:t>
            </a:r>
            <a:endParaRPr lang="en-US" dirty="0"/>
          </a:p>
        </p:txBody>
      </p:sp>
      <p:grpSp>
        <p:nvGrpSpPr>
          <p:cNvPr id="13" name="Group 12"/>
          <p:cNvGrpSpPr/>
          <p:nvPr/>
        </p:nvGrpSpPr>
        <p:grpSpPr>
          <a:xfrm>
            <a:off x="914400" y="2057400"/>
            <a:ext cx="7315200" cy="3886200"/>
            <a:chOff x="914400" y="2057400"/>
            <a:chExt cx="7315200" cy="3886200"/>
          </a:xfrm>
        </p:grpSpPr>
        <p:grpSp>
          <p:nvGrpSpPr>
            <p:cNvPr id="14" name="Group 6"/>
            <p:cNvGrpSpPr/>
            <p:nvPr/>
          </p:nvGrpSpPr>
          <p:grpSpPr>
            <a:xfrm>
              <a:off x="990600" y="2057400"/>
              <a:ext cx="7162800" cy="3886200"/>
              <a:chOff x="838200" y="2057400"/>
              <a:chExt cx="7315200" cy="3886200"/>
            </a:xfrm>
          </p:grpSpPr>
          <p:sp>
            <p:nvSpPr>
              <p:cNvPr id="16" name="Rounded Rectangle 15"/>
              <p:cNvSpPr/>
              <p:nvPr/>
            </p:nvSpPr>
            <p:spPr>
              <a:xfrm>
                <a:off x="838200" y="2057400"/>
                <a:ext cx="7315200" cy="3886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latin typeface="Arial" panose="020B0604020202020204" pitchFamily="34" charset="0"/>
                  <a:cs typeface="Arial" panose="020B0604020202020204" pitchFamily="34" charset="0"/>
                </a:endParaRPr>
              </a:p>
            </p:txBody>
          </p:sp>
          <p:sp>
            <p:nvSpPr>
              <p:cNvPr id="17" name="TextBox 16"/>
              <p:cNvSpPr txBox="1"/>
              <p:nvPr/>
            </p:nvSpPr>
            <p:spPr>
              <a:xfrm>
                <a:off x="1905000" y="2209800"/>
                <a:ext cx="5334000" cy="707886"/>
              </a:xfrm>
              <a:prstGeom prst="rect">
                <a:avLst/>
              </a:prstGeom>
              <a:noFill/>
            </p:spPr>
            <p:txBody>
              <a:bodyPr wrap="square" rtlCol="0">
                <a:spAutoFit/>
              </a:bodyPr>
              <a:lstStyle/>
              <a:p>
                <a:pPr algn="ctr"/>
                <a:r>
                  <a:rPr lang="en-US" sz="4000" dirty="0" smtClean="0">
                    <a:solidFill>
                      <a:schemeClr val="bg1"/>
                    </a:solidFill>
                    <a:latin typeface="Arial" panose="020B0604020202020204" pitchFamily="34" charset="0"/>
                    <a:cs typeface="Arial" panose="020B0604020202020204" pitchFamily="34" charset="0"/>
                  </a:rPr>
                  <a:t>Louisiana </a:t>
                </a:r>
                <a:endParaRPr lang="en-US" sz="40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1905000" y="4953000"/>
                <a:ext cx="5334000" cy="646331"/>
              </a:xfrm>
              <a:prstGeom prst="rect">
                <a:avLst/>
              </a:prstGeom>
              <a:noFill/>
            </p:spPr>
            <p:txBody>
              <a:bodyPr wrap="square" rtlCol="0">
                <a:spAutoFit/>
              </a:bodyPr>
              <a:lstStyle/>
              <a:p>
                <a:pPr algn="ctr"/>
                <a:r>
                  <a:rPr lang="en-US" sz="3600" dirty="0" smtClean="0">
                    <a:solidFill>
                      <a:schemeClr val="bg1"/>
                    </a:solidFill>
                    <a:latin typeface="Arial" panose="020B0604020202020204" pitchFamily="34" charset="0"/>
                    <a:cs typeface="Arial" panose="020B0604020202020204" pitchFamily="34" charset="0"/>
                  </a:rPr>
                  <a:t>Sportsmen's Paradise</a:t>
                </a:r>
                <a:endParaRPr lang="en-US" sz="3600" dirty="0">
                  <a:solidFill>
                    <a:schemeClr val="bg1"/>
                  </a:solidFill>
                  <a:latin typeface="Arial" panose="020B0604020202020204" pitchFamily="34" charset="0"/>
                  <a:cs typeface="Arial" panose="020B0604020202020204" pitchFamily="34" charset="0"/>
                </a:endParaRPr>
              </a:p>
            </p:txBody>
          </p:sp>
        </p:grpSp>
        <p:sp>
          <p:nvSpPr>
            <p:cNvPr id="15" name="TextBox 14"/>
            <p:cNvSpPr txBox="1"/>
            <p:nvPr/>
          </p:nvSpPr>
          <p:spPr>
            <a:xfrm>
              <a:off x="914400" y="3383340"/>
              <a:ext cx="7315200" cy="1569660"/>
            </a:xfrm>
            <a:prstGeom prst="rect">
              <a:avLst/>
            </a:prstGeom>
            <a:noFill/>
          </p:spPr>
          <p:txBody>
            <a:bodyPr wrap="square" rtlCol="0">
              <a:spAutoFit/>
            </a:bodyPr>
            <a:lstStyle/>
            <a:p>
              <a:r>
                <a:rPr lang="en-US" sz="9600" b="1" dirty="0" smtClean="0">
                  <a:latin typeface="Arial" panose="020B0604020202020204" pitchFamily="34" charset="0"/>
                  <a:cs typeface="Arial" panose="020B0604020202020204" pitchFamily="34" charset="0"/>
                </a:rPr>
                <a:t> DUI       123</a:t>
              </a:r>
              <a:endParaRPr lang="en-US" b="1" dirty="0"/>
            </a:p>
          </p:txBody>
        </p:sp>
      </p:grpSp>
      <p:pic>
        <p:nvPicPr>
          <p:cNvPr id="19" name="Picture 18" descr="outline-of-state-of-louisiana-royalty-free-stock-images-image-5KpGVm-clipart.jpg"/>
          <p:cNvPicPr>
            <a:picLocks noChangeAspect="1"/>
          </p:cNvPicPr>
          <p:nvPr/>
        </p:nvPicPr>
        <p:blipFill>
          <a:blip r:embed="rId3" cstate="print"/>
          <a:srcRect b="11193"/>
          <a:stretch>
            <a:fillRect/>
          </a:stretch>
        </p:blipFill>
        <p:spPr>
          <a:xfrm>
            <a:off x="3505200" y="3048000"/>
            <a:ext cx="2209800" cy="1847733"/>
          </a:xfrm>
          <a:prstGeom prst="rect">
            <a:avLst/>
          </a:prstGeom>
        </p:spPr>
      </p:pic>
    </p:spTree>
    <p:extLst>
      <p:ext uri="{BB962C8B-B14F-4D97-AF65-F5344CB8AC3E}">
        <p14:creationId xmlns:p14="http://schemas.microsoft.com/office/powerpoint/2010/main" xmlns="" val="3234809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chmark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Benchmarks2</Template>
  <TotalTime>571</TotalTime>
  <Words>860</Words>
  <Application>Microsoft Office PowerPoint</Application>
  <PresentationFormat>On-screen Show (4:3)</PresentationFormat>
  <Paragraphs>135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Benchmarks2</vt:lpstr>
      <vt:lpstr>The Case of the Scarlet Tag </vt:lpstr>
      <vt:lpstr>What is a constitution?</vt:lpstr>
      <vt:lpstr>The Bill of Rights </vt:lpstr>
      <vt:lpstr>Slide 4</vt:lpstr>
      <vt:lpstr>The Scarlet Tag </vt:lpstr>
      <vt:lpstr>Language of Bill</vt:lpstr>
      <vt:lpstr>The Bill of Rights </vt:lpstr>
      <vt:lpstr>Role of the Judicial Branch</vt:lpstr>
      <vt:lpstr>The Scarlet Tag </vt:lpstr>
      <vt:lpstr>Slide 10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Amending the Florida Constitution</dc:title>
  <dc:creator>Erin Crowe Watson</dc:creator>
  <cp:lastModifiedBy>Kandis</cp:lastModifiedBy>
  <cp:revision>30</cp:revision>
  <dcterms:created xsi:type="dcterms:W3CDTF">2014-04-02T20:40:31Z</dcterms:created>
  <dcterms:modified xsi:type="dcterms:W3CDTF">2018-01-12T17:36:13Z</dcterms:modified>
</cp:coreProperties>
</file>