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56" r:id="rId2"/>
    <p:sldId id="272" r:id="rId3"/>
    <p:sldId id="265" r:id="rId4"/>
    <p:sldId id="276" r:id="rId5"/>
    <p:sldId id="273" r:id="rId6"/>
    <p:sldId id="262" r:id="rId7"/>
    <p:sldId id="266" r:id="rId8"/>
    <p:sldId id="264" r:id="rId9"/>
    <p:sldId id="274" r:id="rId10"/>
    <p:sldId id="275" r:id="rId11"/>
    <p:sldId id="263" r:id="rId12"/>
    <p:sldId id="269" r:id="rId13"/>
    <p:sldId id="261" r:id="rId14"/>
    <p:sldId id="270" r:id="rId15"/>
    <p:sldId id="271" r:id="rId16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1" autoAdjust="0"/>
    <p:restoredTop sz="86443" autoAdjust="0"/>
  </p:normalViewPr>
  <p:slideViewPr>
    <p:cSldViewPr>
      <p:cViewPr varScale="1">
        <p:scale>
          <a:sx n="62" d="100"/>
          <a:sy n="62" d="100"/>
        </p:scale>
        <p:origin x="2107" y="62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3/22/2021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A photo of a pickup truck stuck across railroad tra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038725"/>
            <a:ext cx="27432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7400" y="4267200"/>
            <a:ext cx="3242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HELLO! Rules Committee</a:t>
            </a:r>
          </a:p>
        </p:txBody>
      </p:sp>
      <p:pic>
        <p:nvPicPr>
          <p:cNvPr id="13315" name="Picture 3" descr="A photograph of a freight train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52600"/>
            <a:ext cx="2838450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1143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Rolling down the tracks to public law?</a:t>
            </a:r>
          </a:p>
        </p:txBody>
      </p:sp>
    </p:spTree>
    <p:extLst>
      <p:ext uri="{BB962C8B-B14F-4D97-AF65-F5344CB8AC3E}">
        <p14:creationId xmlns:p14="http://schemas.microsoft.com/office/powerpoint/2010/main" val="32902607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A photocopy of the first page of H.R. 3 Cummings Lower Drug Costs Now Act and H.R. 5038 Farm Workforce Modernization Act of 2019&#10;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500434"/>
              </p:ext>
            </p:extLst>
          </p:nvPr>
        </p:nvGraphicFramePr>
        <p:xfrm>
          <a:off x="1" y="156116"/>
          <a:ext cx="6357938" cy="8187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57815" imgH="7543510" progId="AcroExch.Document.DC">
                  <p:embed/>
                </p:oleObj>
              </mc:Choice>
              <mc:Fallback>
                <p:oleObj name="Acrobat Document" r:id="rId2" imgW="5857815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" y="156116"/>
                        <a:ext cx="6357938" cy="81877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8958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A photo of Mitch McConne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67" y="4572000"/>
            <a:ext cx="2961233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4819" y="6477000"/>
            <a:ext cx="15183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Source: Yahoo News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124381" y="3930680"/>
            <a:ext cx="1938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Source: American Prospect</a:t>
            </a:r>
          </a:p>
        </p:txBody>
      </p:sp>
      <p:pic>
        <p:nvPicPr>
          <p:cNvPr id="11269" name="Picture 5" descr="Photo of Chuck Schumer.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471" y="2133600"/>
            <a:ext cx="2593182" cy="172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838200"/>
            <a:ext cx="514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Senate: Pass with 51. End debate with 60.</a:t>
            </a:r>
          </a:p>
        </p:txBody>
      </p:sp>
    </p:spTree>
    <p:extLst>
      <p:ext uri="{BB962C8B-B14F-4D97-AF65-F5344CB8AC3E}">
        <p14:creationId xmlns:p14="http://schemas.microsoft.com/office/powerpoint/2010/main" val="2700393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A photocopy of the Congressional Record for the Senat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5202214"/>
              </p:ext>
            </p:extLst>
          </p:nvPr>
        </p:nvGraphicFramePr>
        <p:xfrm>
          <a:off x="0" y="134471"/>
          <a:ext cx="6343650" cy="8209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058" imgH="7543510" progId="Acrobat.Document.11">
                  <p:embed/>
                </p:oleObj>
              </mc:Choice>
              <mc:Fallback>
                <p:oleObj name="Acrobat Document" r:id="rId2" imgW="5829058" imgH="7543510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134471"/>
                        <a:ext cx="6343650" cy="8209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7856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 descr="A drawing of the US Capitol build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4" y="4800600"/>
            <a:ext cx="555413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rved Up Arrow 5"/>
          <p:cNvSpPr/>
          <p:nvPr/>
        </p:nvSpPr>
        <p:spPr>
          <a:xfrm>
            <a:off x="1295400" y="7086600"/>
            <a:ext cx="4038600" cy="304800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urved Down Arrow 4"/>
          <p:cNvSpPr/>
          <p:nvPr/>
        </p:nvSpPr>
        <p:spPr>
          <a:xfrm flipH="1">
            <a:off x="1295400" y="5715000"/>
            <a:ext cx="3962400" cy="264184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urved Up Arrow 3"/>
          <p:cNvSpPr/>
          <p:nvPr/>
        </p:nvSpPr>
        <p:spPr>
          <a:xfrm>
            <a:off x="1295400" y="7159206"/>
            <a:ext cx="4114800" cy="381000"/>
          </a:xfrm>
          <a:prstGeom prst="curved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urved Down Arrow 2"/>
          <p:cNvSpPr/>
          <p:nvPr/>
        </p:nvSpPr>
        <p:spPr>
          <a:xfrm flipH="1">
            <a:off x="1295400" y="5524500"/>
            <a:ext cx="3983586" cy="381000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2" name="Picture 4" descr="A photograph of a group of lawmakers at a table.  Several of them are signing copies of a bill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14" y="1295400"/>
            <a:ext cx="5579533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697468"/>
            <a:ext cx="4749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Resolving Differences: House v. Senate</a:t>
            </a:r>
          </a:p>
        </p:txBody>
      </p:sp>
    </p:spTree>
    <p:extLst>
      <p:ext uri="{BB962C8B-B14F-4D97-AF65-F5344CB8AC3E}">
        <p14:creationId xmlns:p14="http://schemas.microsoft.com/office/powerpoint/2010/main" val="112917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 cartoon with confetti dropping.  The little boy from before and &quot;Bill&quot; are sitting on Rep. McCoy's shoulders.  Bills nametag now says &quot;Law&quot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40" y="21336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 photo of a Hobart brand meat grind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05000"/>
            <a:ext cx="22126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 descr="A photo of a small pile of raw saus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11692"/>
            <a:ext cx="3124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66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A cartoon of a young boy and a rolled up sheet of paper talking to each other while sitting on the steps of the US Capitol.  The rolled up paper is wearing a name tag that says &quot;Bill&quot;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A cartoon of a Rep. McCoy typing on a typewriter.  The caption reads, &quot;School bus must stop at railr (sic).&quot;&#10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27124A-C4A3-49AF-B1F3-04E7A3B8F2E1}"/>
              </a:ext>
            </a:extLst>
          </p:cNvPr>
          <p:cNvSpPr txBox="1"/>
          <p:nvPr/>
        </p:nvSpPr>
        <p:spPr>
          <a:xfrm>
            <a:off x="0" y="381000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The Legislative Process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A2FB5B-C381-4595-A525-E22E43FE50DE}"/>
              </a:ext>
            </a:extLst>
          </p:cNvPr>
          <p:cNvSpPr txBox="1"/>
          <p:nvPr/>
        </p:nvSpPr>
        <p:spPr>
          <a:xfrm>
            <a:off x="381000" y="1219200"/>
            <a:ext cx="2209800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Introduction of a Bill (House)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A4DBF6-E14F-4A20-B2C2-75CB1EF006A9}"/>
              </a:ext>
            </a:extLst>
          </p:cNvPr>
          <p:cNvSpPr txBox="1"/>
          <p:nvPr/>
        </p:nvSpPr>
        <p:spPr>
          <a:xfrm>
            <a:off x="3733800" y="1224802"/>
            <a:ext cx="2209800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Introduction of a Bill (Senate)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2570B2-4EF0-4E80-B109-FFC281A66368}"/>
              </a:ext>
            </a:extLst>
          </p:cNvPr>
          <p:cNvSpPr txBox="1"/>
          <p:nvPr/>
        </p:nvSpPr>
        <p:spPr>
          <a:xfrm>
            <a:off x="741369" y="2286000"/>
            <a:ext cx="148906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Committee</a:t>
            </a:r>
          </a:p>
          <a:p>
            <a:pPr algn="ctr"/>
            <a:r>
              <a:rPr lang="en-US" dirty="0"/>
              <a:t>Consideration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B1F543-7DB3-44C5-94D1-2C63688C8393}"/>
              </a:ext>
            </a:extLst>
          </p:cNvPr>
          <p:cNvSpPr txBox="1"/>
          <p:nvPr/>
        </p:nvSpPr>
        <p:spPr>
          <a:xfrm>
            <a:off x="4094169" y="2291602"/>
            <a:ext cx="148906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Committee</a:t>
            </a:r>
          </a:p>
          <a:p>
            <a:pPr algn="ctr"/>
            <a:r>
              <a:rPr lang="en-US" dirty="0"/>
              <a:t>Consideration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26DB81-26D0-4A08-921F-4FEF76E9CC51}"/>
              </a:ext>
            </a:extLst>
          </p:cNvPr>
          <p:cNvSpPr txBox="1"/>
          <p:nvPr/>
        </p:nvSpPr>
        <p:spPr>
          <a:xfrm>
            <a:off x="762000" y="3352800"/>
            <a:ext cx="149047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House Rules</a:t>
            </a:r>
          </a:p>
          <a:p>
            <a:pPr algn="ctr"/>
            <a:r>
              <a:rPr lang="en-US" dirty="0"/>
              <a:t>Committee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C744B6-3E06-4E4F-AE52-7608D9B470D8}"/>
              </a:ext>
            </a:extLst>
          </p:cNvPr>
          <p:cNvSpPr txBox="1"/>
          <p:nvPr/>
        </p:nvSpPr>
        <p:spPr>
          <a:xfrm>
            <a:off x="762000" y="4518378"/>
            <a:ext cx="149047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Floor Action</a:t>
            </a:r>
          </a:p>
          <a:p>
            <a:pPr algn="ctr"/>
            <a:r>
              <a:rPr lang="en-US" dirty="0"/>
              <a:t>House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8DD6FDB-2F90-480F-AB7D-98FF864DC6C9}"/>
              </a:ext>
            </a:extLst>
          </p:cNvPr>
          <p:cNvSpPr txBox="1"/>
          <p:nvPr/>
        </p:nvSpPr>
        <p:spPr>
          <a:xfrm>
            <a:off x="4114800" y="4535269"/>
            <a:ext cx="1490472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Floor Action</a:t>
            </a:r>
          </a:p>
          <a:p>
            <a:pPr algn="ctr"/>
            <a:r>
              <a:rPr lang="en-US" dirty="0"/>
              <a:t>Senate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565646-0A07-4CF4-BED4-9524BC446941}"/>
              </a:ext>
            </a:extLst>
          </p:cNvPr>
          <p:cNvSpPr txBox="1"/>
          <p:nvPr/>
        </p:nvSpPr>
        <p:spPr>
          <a:xfrm>
            <a:off x="1748494" y="5596467"/>
            <a:ext cx="2897653" cy="6492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 anchor="ctr">
            <a:spAutoFit/>
          </a:bodyPr>
          <a:lstStyle/>
          <a:p>
            <a:r>
              <a:rPr lang="en-US" dirty="0"/>
              <a:t>Chambers Bridge Differences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B148FB-6A5C-48DE-9E8D-2490A9DA7948}"/>
              </a:ext>
            </a:extLst>
          </p:cNvPr>
          <p:cNvSpPr txBox="1"/>
          <p:nvPr/>
        </p:nvSpPr>
        <p:spPr>
          <a:xfrm>
            <a:off x="381000" y="6739467"/>
            <a:ext cx="2209800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Floor Vote on Final</a:t>
            </a:r>
          </a:p>
          <a:p>
            <a:pPr algn="ctr"/>
            <a:r>
              <a:rPr lang="en-US" dirty="0"/>
              <a:t>Passage - House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4878BF-A66A-4D3A-BA6B-E5786096982D}"/>
              </a:ext>
            </a:extLst>
          </p:cNvPr>
          <p:cNvSpPr txBox="1"/>
          <p:nvPr/>
        </p:nvSpPr>
        <p:spPr>
          <a:xfrm>
            <a:off x="3733800" y="6745069"/>
            <a:ext cx="2209800" cy="64633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Floor Vote on Final</a:t>
            </a:r>
          </a:p>
          <a:p>
            <a:pPr algn="ctr"/>
            <a:r>
              <a:rPr lang="en-US" dirty="0"/>
              <a:t>Passage - Senate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71E0A4C-F130-40B6-BA55-A96B56AD4BED}"/>
              </a:ext>
            </a:extLst>
          </p:cNvPr>
          <p:cNvSpPr txBox="1"/>
          <p:nvPr/>
        </p:nvSpPr>
        <p:spPr>
          <a:xfrm>
            <a:off x="1978152" y="7885176"/>
            <a:ext cx="2212848" cy="6492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none" rtlCol="0" anchor="ctr">
            <a:spAutoFit/>
          </a:bodyPr>
          <a:lstStyle/>
          <a:p>
            <a:pPr algn="ctr"/>
            <a:r>
              <a:rPr lang="en-US" dirty="0"/>
              <a:t>Presidential Action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47725E-11F8-4A70-93DD-C78EDA4A8313}"/>
              </a:ext>
            </a:extLst>
          </p:cNvPr>
          <p:cNvCxnSpPr>
            <a:stCxn id="4" idx="2"/>
            <a:endCxn id="6" idx="0"/>
          </p:cNvCxnSpPr>
          <p:nvPr/>
        </p:nvCxnSpPr>
        <p:spPr>
          <a:xfrm>
            <a:off x="1485900" y="1865531"/>
            <a:ext cx="0" cy="4204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03AF06-FD31-41C6-B8B8-1DEA747D53CE}"/>
              </a:ext>
            </a:extLst>
          </p:cNvPr>
          <p:cNvCxnSpPr/>
          <p:nvPr/>
        </p:nvCxnSpPr>
        <p:spPr>
          <a:xfrm>
            <a:off x="4876800" y="1865531"/>
            <a:ext cx="0" cy="4204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4ED9B36-F095-42A1-8101-E9AD011B925D}"/>
              </a:ext>
            </a:extLst>
          </p:cNvPr>
          <p:cNvCxnSpPr/>
          <p:nvPr/>
        </p:nvCxnSpPr>
        <p:spPr>
          <a:xfrm>
            <a:off x="1501422" y="2932331"/>
            <a:ext cx="0" cy="42046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DBBD1E2-EC38-4EBF-9222-DA067F20EECD}"/>
              </a:ext>
            </a:extLst>
          </p:cNvPr>
          <p:cNvCxnSpPr>
            <a:cxnSpLocks/>
            <a:endCxn id="9" idx="0"/>
          </p:cNvCxnSpPr>
          <p:nvPr/>
        </p:nvCxnSpPr>
        <p:spPr>
          <a:xfrm>
            <a:off x="1501422" y="3999131"/>
            <a:ext cx="5814" cy="5192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9E2685C-1418-44AA-B1F1-E4235EB16C5A}"/>
              </a:ext>
            </a:extLst>
          </p:cNvPr>
          <p:cNvCxnSpPr>
            <a:stCxn id="9" idx="2"/>
          </p:cNvCxnSpPr>
          <p:nvPr/>
        </p:nvCxnSpPr>
        <p:spPr>
          <a:xfrm>
            <a:off x="1507236" y="5164709"/>
            <a:ext cx="931164" cy="43446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7BE319-DA93-4385-BB5E-DA1FCF54DE73}"/>
              </a:ext>
            </a:extLst>
          </p:cNvPr>
          <p:cNvCxnSpPr>
            <a:cxnSpLocks/>
            <a:endCxn id="10" idx="2"/>
          </p:cNvCxnSpPr>
          <p:nvPr/>
        </p:nvCxnSpPr>
        <p:spPr>
          <a:xfrm flipV="1">
            <a:off x="3886200" y="5181600"/>
            <a:ext cx="973836" cy="41486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3FE1C01-7436-4AF5-8CDB-4D49AAC21C86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4845925" y="2942229"/>
            <a:ext cx="14111" cy="159304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104B6B1-BB39-4871-8A60-655C0982F515}"/>
              </a:ext>
            </a:extLst>
          </p:cNvPr>
          <p:cNvCxnSpPr>
            <a:cxnSpLocks/>
            <a:stCxn id="12" idx="2"/>
          </p:cNvCxnSpPr>
          <p:nvPr/>
        </p:nvCxnSpPr>
        <p:spPr>
          <a:xfrm>
            <a:off x="1485900" y="7385798"/>
            <a:ext cx="952500" cy="50684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C430101-AF4B-4A86-9166-489EAB414280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3810000" y="7391400"/>
            <a:ext cx="1028700" cy="4937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0477AAF-76A6-4211-87AC-3006B2A88041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1485900" y="6245507"/>
            <a:ext cx="952500" cy="4939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A898194-2B54-413C-89BE-3F22BC70B1BD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3886200" y="6242799"/>
            <a:ext cx="952500" cy="5022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16835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cartoon of a young boy and a rolled up sheet of paper talking to each other while sitting on the steps of the US Capitol.  The rolled up paper is wearing a name tag that says &quot;Bill&quot;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shit.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A photocopy of the first page of H.R. 19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574659"/>
              </p:ext>
            </p:extLst>
          </p:nvPr>
        </p:nvGraphicFramePr>
        <p:xfrm>
          <a:off x="0" y="477371"/>
          <a:ext cx="6343650" cy="8209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058" imgH="7543510" progId="AcroExch.Document.DC">
                  <p:embed/>
                </p:oleObj>
              </mc:Choice>
              <mc:Fallback>
                <p:oleObj name="Acrobat Document" r:id="rId2" imgW="5829058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477371"/>
                        <a:ext cx="6343650" cy="8209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707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A photocopy of the first page of S. 5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74519"/>
              </p:ext>
            </p:extLst>
          </p:nvPr>
        </p:nvGraphicFramePr>
        <p:xfrm>
          <a:off x="-15588" y="228600"/>
          <a:ext cx="6359237" cy="822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058" imgH="7543510" progId="AcroExch.Document.DC">
                  <p:embed/>
                </p:oleObj>
              </mc:Choice>
              <mc:Fallback>
                <p:oleObj name="Acrobat Document" r:id="rId2" imgW="5829058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5588" y="228600"/>
                        <a:ext cx="6359237" cy="8229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9806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A photocopy of the first page of H.R. 157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25891"/>
              </p:ext>
            </p:extLst>
          </p:nvPr>
        </p:nvGraphicFramePr>
        <p:xfrm>
          <a:off x="0" y="134471"/>
          <a:ext cx="6343650" cy="8209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5829058" imgH="7543510" progId="AcroExch.Document.DC">
                  <p:embed/>
                </p:oleObj>
              </mc:Choice>
              <mc:Fallback>
                <p:oleObj name="Acrobat Document" r:id="rId2" imgW="5829058" imgH="75435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134471"/>
                        <a:ext cx="6343650" cy="82094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7099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A photo of Representative Frank Pallone of New Jersey seated, talking into a microphone at a hearing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91"/>
            <a:ext cx="6217920" cy="4080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1524000"/>
            <a:ext cx="44235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Chairman: Energy and Commerce Committee</a:t>
            </a:r>
          </a:p>
        </p:txBody>
      </p:sp>
    </p:spTree>
    <p:extLst>
      <p:ext uri="{BB962C8B-B14F-4D97-AF65-F5344CB8AC3E}">
        <p14:creationId xmlns:p14="http://schemas.microsoft.com/office/powerpoint/2010/main" val="36376751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1931</TotalTime>
  <Words>114</Words>
  <Application>Microsoft Office PowerPoint</Application>
  <PresentationFormat>On-screen Show (4:3)</PresentationFormat>
  <Paragraphs>31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Cambria</vt:lpstr>
      <vt:lpstr>Adjacency</vt:lpstr>
      <vt:lpstr>Acrobat Document</vt:lpstr>
      <vt:lpstr>Key Stages in the Legislative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Scott McMahon</cp:lastModifiedBy>
  <cp:revision>35</cp:revision>
  <dcterms:created xsi:type="dcterms:W3CDTF">2020-05-28T17:19:53Z</dcterms:created>
  <dcterms:modified xsi:type="dcterms:W3CDTF">2021-03-22T09:32:10Z</dcterms:modified>
</cp:coreProperties>
</file>