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4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4660"/>
  </p:normalViewPr>
  <p:slideViewPr>
    <p:cSldViewPr snapToGrid="0">
      <p:cViewPr>
        <p:scale>
          <a:sx n="105" d="100"/>
          <a:sy n="105" d="100"/>
        </p:scale>
        <p:origin x="-84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CEA5DEF-BE5A-4213-A8C6-FD35F82AAC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3FEA1A7-1104-4E9A-86C5-355F79937E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B1CEAC7-FE26-4860-9290-A03CAE0E0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C7C99C-CCA8-43A6-B955-41011E6CE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9608680-B8F6-419F-968C-265D88620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898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25DBB8A-4A5A-48F9-9F68-6AA02FB56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338986A-58E3-44D9-AA44-D14D0E0CE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683F4F4-1A29-48C5-AD1A-502D37ED7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DF5D05-5F75-4E8A-8292-31B169C89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7A99E9-6729-4083-8967-76B0F7CF0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518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DF84928-B3B7-4B30-9EA7-5C75D085E0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1A4B74B-40AE-4F6C-B421-8E37CA0A7B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59EE8E5-F56A-414A-9E88-31DEBE90F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F6EE1D9-94CD-42A2-8BAE-B3CC7BF35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7ED758A-2C0F-4D35-8B04-8D9068293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31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C31B94-DC2F-4501-9F12-5B0CEB6F3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56E1C18-4EA6-47AD-801A-4A442109C3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5BC0CA-D52A-43FA-B63E-4A59977D9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86CB0CD-E87A-4BD0-A400-5186E8FE6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C7166E-B7BB-4467-8346-225F2191E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48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53EECA6-E78A-4948-B914-FC4841949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5F1CD70-29C8-4909-AE92-7161248662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6717F09-FD7C-4B65-ADE4-B3DC75DA7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E1EAD5C-0F87-4B07-B94B-24C0786AED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A03A85-4032-4498-A576-3ADFB9793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81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EE36FA-B5F8-47B9-8AA7-EFBDA55E3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14A0971-160E-480A-9791-1BB4135595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2E17567-8D38-494C-A1D1-390090D5CD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56CD9750-A9FC-4124-A3E3-4DCD6BE1A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226FDBD-D1CE-41C2-BA4A-F14715B88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C096614-F13E-467B-81EB-783AC8D1B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87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EEC1EA-D72A-422D-9D17-7029F6636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16729AC-4A8C-4470-BDBE-3C8BC755C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8AE2E98-187A-4B54-9A9B-652259D49B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F51AA22D-DE46-4BB1-9712-660BF0349B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86F0D9E9-DD28-42D2-9FC4-ABA1545476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1706259-6104-46B3-A8B2-342485C0B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65D18546-6387-4711-863C-5B8FF8EAE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C70AC59-95CD-496D-953F-F2A9D22B3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31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8CB638-88D9-45C6-8134-1C00BDE50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420E302-213B-46AB-9491-32E6F6382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F60F504D-D337-4E8B-B103-35A96EDBA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D8BFFB9-87B4-4061-85AF-BE296428B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55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7FF24827-0AB0-48A3-835C-CD21497B7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B91754F-D0FF-4EB0-A94E-A7EE89C95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AC59A17-2291-4DAC-A7C3-C063573D6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5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8DC5E7-61C0-4038-89D1-251F8E66B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44CAC2-F4E6-422E-BD8B-82F5AD9FA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E23D835-AC46-4A08-8DC9-07EE185867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42613A7-3F1C-4770-ACC2-4E04AE262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513409E-6FF1-4D56-9BDA-2E43ABD6B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E1A13EF-3435-46FD-8247-F27153948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28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B9EB1AF-D494-4BF2-A380-DB21A6F4D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A9F96F6-A59C-4609-BD8D-33EBDD7ADF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70399D7-76FC-48E0-B459-0870E1A5E7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D177774-AFE0-4146-B612-16AB3B23F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94ED680-2FB8-41E3-9C1A-7B4960AE9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E5B68EBB-FCC6-4BD2-81B7-DFB1197E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380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707C054-5056-4238-8D44-33735AEFC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4D68A3-C68D-421D-AD5F-9E071C5D0C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5F15925-1971-4197-A3AF-327EFD9264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A072E-406E-447C-A816-1503397E1741}" type="datetimeFigureOut">
              <a:rPr lang="en-US" smtClean="0"/>
              <a:t>3/18/2021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5BF3E93-1BA7-4E3C-8A65-930BF9797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CB7B21E-A6CE-4EF0-ABC9-856E8AC7A3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93A00-A055-4888-AD32-68A8C10303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5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enate.gov/CRSpubs/738b4c8d-66ee-4c11-9b6a-176194c4456a.pdf" TargetMode="External"/><Relationship Id="rId3" Type="http://schemas.openxmlformats.org/officeDocument/2006/relationships/hyperlink" Target="https://www.washingtonpost.com/us-policy/2021/02/05/senate-harris-reconcilation-vote-a-rama/" TargetMode="External"/><Relationship Id="rId7" Type="http://schemas.openxmlformats.org/officeDocument/2006/relationships/hyperlink" Target="https://www.senate.gov/CRSpubs/9e323ab8-bb9b-467c-bda5-0e0bd49a2c19.pdf" TargetMode="External"/><Relationship Id="rId2" Type="http://schemas.openxmlformats.org/officeDocument/2006/relationships/hyperlink" Target="https://www.washingtonpost.com/news/acts-of-faith/wp/2018/04/27/paul-d-ryan-dismissed-the-house-chaplain-wait-why-does-congress-even-have-a-chaplai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senate.gov/legislative/Votearama1977present.htm" TargetMode="External"/><Relationship Id="rId5" Type="http://schemas.openxmlformats.org/officeDocument/2006/relationships/hyperlink" Target="https://www.nytimes.com/2021/03/05/us/politics/vote-a-rama.html" TargetMode="External"/><Relationship Id="rId10" Type="http://schemas.openxmlformats.org/officeDocument/2006/relationships/hyperlink" Target="https://www.legbranch.org/motions-to-recommit-a-brief-history-and-reform-options/" TargetMode="External"/><Relationship Id="rId4" Type="http://schemas.openxmlformats.org/officeDocument/2006/relationships/hyperlink" Target="https://www.crfb.org/blogs/vote-rama-stay-tuned-drama" TargetMode="External"/><Relationship Id="rId9" Type="http://schemas.openxmlformats.org/officeDocument/2006/relationships/hyperlink" Target="https://www.rollcall.com/2021/01/04/house-adopts-rules-package-for-117th-congres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65064C-B25D-452C-B8AC-3A0CBC82F1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367443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Understanding Floor Action in the House and Senate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EA370A9-46A0-436D-94CA-BBB1B8BA38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4425"/>
            <a:ext cx="9144000" cy="1609725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Laura Blessing, Ph.D.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Government Affairs Institute at Georgetown University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1E2F7A4-1C14-417E-95F7-C8F5BF5540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258" y="74612"/>
            <a:ext cx="2331592" cy="2711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4151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96431C-5069-4149-99A4-7BD9584DB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Watching floor action, throughout history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567" y="1825625"/>
            <a:ext cx="7008866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537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AD81C5A-39E6-4618-8FB7-99B67873F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Daily Order of Business in the House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404C79C-2D47-4896-A88B-CB719B0EC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Morning House Debates.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Each morning before business begins, the Chair will recognize Members for five minutes debate during "morning hour".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Prayer.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prayer is given by the House or guest chaplain.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Approval of a Journal.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Speaker announces his approval of the House Journal, which is subject to a vote if demanded.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Pledge of Allegiance to the Flag.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Leadership of the pledge alternates between the Majority and Minority.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One-Minute Speeches.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The Speaker will often recognize Members for short "one-minute" speeches.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Legislative Business.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After the conclusion of one-minute speeches, the House will move to the day's legislative business, often beginning with the consideration of a rule from the Rules Committee, followed by the legislation of the day.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Special Orders.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After the conclusion of the day's </a:t>
            </a:r>
            <a:r>
              <a:rPr lang="en-US" sz="1800" dirty="0" err="1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legilsative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business, the House will proceed to consider "special order" speeches.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i="1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Adjournment.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At the conclusion of the special order speeches, the chair entertains a motion to </a:t>
            </a:r>
            <a:r>
              <a:rPr lang="en-US" sz="1800" dirty="0" err="1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adjour</a:t>
            </a:r>
            <a:r>
              <a:rPr lang="en-US" sz="1800" dirty="0">
                <a:solidFill>
                  <a:srgbClr val="4D4D4D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which is usually agreed to by unanimous consent or by voice vote.  </a:t>
            </a:r>
            <a:endParaRPr lang="en-US" sz="1800" dirty="0">
              <a:solidFill>
                <a:srgbClr val="4D4D4D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2206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DE8032-65DF-47EC-8B39-D94B50BEC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Sits Where and Does What in the House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1DD1665A-C94B-482E-8397-59C396208E4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1000" y="1660965"/>
            <a:ext cx="7879080" cy="4911293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399DE08D-A3E4-49EC-9CF4-6658639042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53120" y="1690688"/>
            <a:ext cx="2900680" cy="4486275"/>
          </a:xfrm>
        </p:spPr>
        <p:txBody>
          <a:bodyPr>
            <a:normAutofit/>
          </a:bodyPr>
          <a:lstStyle/>
          <a:p>
            <a:pPr marL="0" marR="0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Bill Clerk. (1)</a:t>
            </a:r>
          </a:p>
          <a:p>
            <a:pPr marL="0" marR="0" indent="0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solidFill>
                <a:srgbClr val="494949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Parliamentarian and Assistant Parliamentarians. (4) (2)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Assistant Sergeant-at-Arms. (3)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Journal Clerk. (5)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Tally Clerks. (6) (7)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Official Reporters. (8)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Reading Clerk. (9)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 of the House. (10)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Clerks to the Reporters. (11)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494949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Clerk to the Parliamentarian. (12) </a:t>
            </a:r>
          </a:p>
          <a:p>
            <a:pPr marL="0" marR="0" indent="0" algn="l" fontAlgn="base">
              <a:lnSpc>
                <a:spcPts val="1275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04C1493-81C9-42E8-B114-4AFB79001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Different ways of passing legislation in the House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E7578EF-BA2E-4D16-A441-BE18A3D905E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1) Suspension of the Rules: most common (64% in the 115</a:t>
            </a:r>
            <a:r>
              <a:rPr lang="en-US" baseline="30000" dirty="0" smtClean="0"/>
              <a:t>th</a:t>
            </a:r>
            <a:r>
              <a:rPr lang="en-US" dirty="0" smtClean="0"/>
              <a:t> Congress)</a:t>
            </a:r>
          </a:p>
          <a:p>
            <a:r>
              <a:rPr lang="en-US" dirty="0" smtClean="0"/>
              <a:t>2) Special Rule from the Rules Committee (about 20%)</a:t>
            </a:r>
          </a:p>
          <a:p>
            <a:r>
              <a:rPr lang="en-US" dirty="0" smtClean="0"/>
              <a:t>3) Privileged matters (about 25%)</a:t>
            </a:r>
          </a:p>
          <a:p>
            <a:r>
              <a:rPr lang="en-US" dirty="0" smtClean="0"/>
              <a:t>4) Unanimous consent – rare to get attention </a:t>
            </a:r>
          </a:p>
          <a:p>
            <a:r>
              <a:rPr lang="en-US" dirty="0" smtClean="0"/>
              <a:t>5) Discharge Petition – extremely rare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70" y="2118511"/>
            <a:ext cx="4758529" cy="266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0281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Phrases of interest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Unanimous consent</a:t>
            </a:r>
          </a:p>
          <a:p>
            <a:r>
              <a:rPr lang="en-US" dirty="0" smtClean="0"/>
              <a:t>“leadership minute”</a:t>
            </a:r>
          </a:p>
          <a:p>
            <a:r>
              <a:rPr lang="en-US" dirty="0" smtClean="0"/>
              <a:t>Point of parliamentary inquiry</a:t>
            </a:r>
          </a:p>
          <a:p>
            <a:r>
              <a:rPr lang="en-US" dirty="0" smtClean="0"/>
              <a:t>Committee of the Whole</a:t>
            </a:r>
          </a:p>
          <a:p>
            <a:r>
              <a:rPr lang="en-US" dirty="0" smtClean="0"/>
              <a:t>Motion to recommit (with or without instructions)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5323" y="1118874"/>
            <a:ext cx="3558011" cy="534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5969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Daily Order of Business in the Senate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Typical Daily Routine: </a:t>
            </a:r>
          </a:p>
          <a:p>
            <a:pPr lvl="1"/>
            <a:r>
              <a:rPr lang="en-US" dirty="0" smtClean="0"/>
              <a:t>Opening prayer</a:t>
            </a:r>
          </a:p>
          <a:p>
            <a:pPr lvl="1"/>
            <a:r>
              <a:rPr lang="en-US" dirty="0" smtClean="0"/>
              <a:t>Pledge of allegiance</a:t>
            </a:r>
          </a:p>
          <a:p>
            <a:pPr lvl="1"/>
            <a:r>
              <a:rPr lang="en-US" dirty="0" smtClean="0"/>
              <a:t>Leader time (10 min each)</a:t>
            </a:r>
          </a:p>
          <a:p>
            <a:pPr lvl="1"/>
            <a:r>
              <a:rPr lang="en-US" dirty="0" smtClean="0"/>
              <a:t>Morning business (routine business, Senators speak on topics of their choice)</a:t>
            </a:r>
          </a:p>
          <a:p>
            <a:pPr lvl="1"/>
            <a:r>
              <a:rPr lang="en-US" dirty="0" smtClean="0"/>
              <a:t>Pending or unfinished business</a:t>
            </a:r>
          </a:p>
          <a:p>
            <a:pPr lvl="1"/>
            <a:r>
              <a:rPr lang="en-US" dirty="0" smtClean="0"/>
              <a:t>Cleared measures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160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Sits Where and Does What in the Senate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35366" y="1825625"/>
            <a:ext cx="4518434" cy="4330731"/>
          </a:xfrm>
        </p:spPr>
        <p:txBody>
          <a:bodyPr>
            <a:normAutofit lnSpcReduction="10000"/>
          </a:bodyPr>
          <a:lstStyle/>
          <a:p>
            <a:r>
              <a:rPr lang="en-US" u="sng" dirty="0" smtClean="0"/>
              <a:t>1) Presiding officer</a:t>
            </a:r>
            <a:r>
              <a:rPr lang="en-US" dirty="0" smtClean="0"/>
              <a:t>: most often, a President pro tempore appointed by the Pres. pro tem</a:t>
            </a:r>
          </a:p>
          <a:p>
            <a:r>
              <a:rPr lang="en-US" u="sng" dirty="0" smtClean="0"/>
              <a:t>2) Legislative staff (L to R)</a:t>
            </a:r>
            <a:r>
              <a:rPr lang="en-US" dirty="0" smtClean="0"/>
              <a:t>: journal clerk, Parliamentarian, legislative clerk, assistant secretary of the Senate</a:t>
            </a:r>
          </a:p>
          <a:p>
            <a:r>
              <a:rPr lang="en-US" u="sng" dirty="0" smtClean="0"/>
              <a:t>3) Party tables</a:t>
            </a:r>
            <a:r>
              <a:rPr lang="en-US" dirty="0" smtClean="0"/>
              <a:t>: left table for Dems, right table for GOP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42" y="2190939"/>
            <a:ext cx="6391398" cy="3595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3295461" y="3385996"/>
            <a:ext cx="253497" cy="253497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277352" y="3328078"/>
            <a:ext cx="334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295461" y="3929204"/>
            <a:ext cx="316870" cy="353085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295461" y="3929203"/>
            <a:ext cx="316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3453896" y="4617267"/>
            <a:ext cx="285185" cy="362139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53896" y="4617267"/>
            <a:ext cx="158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260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Frequently Asked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talk is designed to help you understand viewing floor action in the House and Senate—what we’d be doing in person if there weren’t a pandemic.  It’s not intended to be a deep dive on amending rules or procedural history, but sometimes people are curious about those things!  Here are some resources for you if you’re interested.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“Wait-the House and Senate have chaplains? Since when? Why?”  Here’s a nice </a:t>
            </a:r>
            <a:r>
              <a:rPr lang="en-US" dirty="0" smtClean="0">
                <a:hlinkClick r:id="rId2"/>
              </a:rPr>
              <a:t>article</a:t>
            </a:r>
            <a:r>
              <a:rPr lang="en-US" dirty="0" smtClean="0"/>
              <a:t>.</a:t>
            </a:r>
          </a:p>
          <a:p>
            <a:r>
              <a:rPr lang="en-US" dirty="0" smtClean="0"/>
              <a:t>“What’s a vote-a-</a:t>
            </a:r>
            <a:r>
              <a:rPr lang="en-US" dirty="0" err="1" smtClean="0"/>
              <a:t>rama</a:t>
            </a:r>
            <a:r>
              <a:rPr lang="en-US" dirty="0" smtClean="0"/>
              <a:t>?” Here are </a:t>
            </a:r>
            <a:r>
              <a:rPr lang="en-US" dirty="0" smtClean="0">
                <a:hlinkClick r:id="rId3"/>
              </a:rPr>
              <a:t>some</a:t>
            </a:r>
            <a:r>
              <a:rPr lang="en-US" dirty="0" smtClean="0"/>
              <a:t> </a:t>
            </a:r>
            <a:r>
              <a:rPr lang="en-US" dirty="0" smtClean="0">
                <a:hlinkClick r:id="rId4"/>
              </a:rPr>
              <a:t>nice </a:t>
            </a:r>
            <a:r>
              <a:rPr lang="en-US" dirty="0" smtClean="0">
                <a:hlinkClick r:id="rId5"/>
              </a:rPr>
              <a:t>primers </a:t>
            </a:r>
            <a:r>
              <a:rPr lang="en-US" dirty="0" smtClean="0"/>
              <a:t>and a </a:t>
            </a:r>
            <a:r>
              <a:rPr lang="en-US" dirty="0" smtClean="0">
                <a:hlinkClick r:id="rId6"/>
              </a:rPr>
              <a:t>list</a:t>
            </a:r>
            <a:r>
              <a:rPr lang="en-US" dirty="0" smtClean="0"/>
              <a:t> of previous vote-a-</a:t>
            </a:r>
            <a:r>
              <a:rPr lang="en-US" dirty="0" err="1" smtClean="0"/>
              <a:t>ramas</a:t>
            </a:r>
            <a:r>
              <a:rPr lang="en-US" dirty="0" smtClean="0"/>
              <a:t>.</a:t>
            </a:r>
          </a:p>
          <a:p>
            <a:r>
              <a:rPr lang="en-US" dirty="0" smtClean="0"/>
              <a:t>“What are the amending rules?” Here they are, for </a:t>
            </a:r>
            <a:r>
              <a:rPr lang="en-US" dirty="0" smtClean="0">
                <a:hlinkClick r:id="rId7"/>
              </a:rPr>
              <a:t>House </a:t>
            </a:r>
            <a:r>
              <a:rPr lang="en-US" dirty="0" smtClean="0"/>
              <a:t>and </a:t>
            </a:r>
            <a:r>
              <a:rPr lang="en-US" dirty="0" smtClean="0">
                <a:hlinkClick r:id="rId8"/>
              </a:rPr>
              <a:t>Senate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“Have any procedures changed recently?” </a:t>
            </a:r>
            <a:r>
              <a:rPr lang="en-US" dirty="0" smtClean="0">
                <a:hlinkClick r:id="rId9"/>
              </a:rPr>
              <a:t>Why </a:t>
            </a:r>
            <a:r>
              <a:rPr lang="en-US" dirty="0" smtClean="0">
                <a:hlinkClick r:id="rId10"/>
              </a:rPr>
              <a:t>yes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3681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8407</TotalTime>
  <Words>371</Words>
  <Application>Microsoft Office PowerPoint</Application>
  <PresentationFormat>Custom</PresentationFormat>
  <Paragraphs>66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Understanding Floor Action in the House and Senate</vt:lpstr>
      <vt:lpstr>Watching floor action, throughout history</vt:lpstr>
      <vt:lpstr>Daily Order of Business in the House</vt:lpstr>
      <vt:lpstr>Who Sits Where and Does What in the House</vt:lpstr>
      <vt:lpstr>Different ways of passing legislation in the House</vt:lpstr>
      <vt:lpstr>Phrases of interest</vt:lpstr>
      <vt:lpstr>Daily Order of Business in the Senate</vt:lpstr>
      <vt:lpstr>Who Sits Where and Does What in the Senate</vt:lpstr>
      <vt:lpstr>Frequently Asked 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Floor Action in the House and Senate</dc:title>
  <dc:creator>Laura Blessing</dc:creator>
  <cp:lastModifiedBy>Laura Blessing</cp:lastModifiedBy>
  <cp:revision>11</cp:revision>
  <dcterms:created xsi:type="dcterms:W3CDTF">2021-02-05T19:21:54Z</dcterms:created>
  <dcterms:modified xsi:type="dcterms:W3CDTF">2021-03-18T20:30:18Z</dcterms:modified>
</cp:coreProperties>
</file>