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handoutMasterIdLst>
    <p:handoutMasterId r:id="rId20"/>
  </p:handoutMasterIdLst>
  <p:sldIdLst>
    <p:sldId id="256" r:id="rId2"/>
    <p:sldId id="284" r:id="rId3"/>
    <p:sldId id="281" r:id="rId4"/>
    <p:sldId id="286" r:id="rId5"/>
    <p:sldId id="263" r:id="rId6"/>
    <p:sldId id="289" r:id="rId7"/>
    <p:sldId id="290" r:id="rId8"/>
    <p:sldId id="278" r:id="rId9"/>
    <p:sldId id="291" r:id="rId10"/>
    <p:sldId id="275" r:id="rId11"/>
    <p:sldId id="304" r:id="rId12"/>
    <p:sldId id="294" r:id="rId13"/>
    <p:sldId id="280" r:id="rId14"/>
    <p:sldId id="295" r:id="rId15"/>
    <p:sldId id="293" r:id="rId16"/>
    <p:sldId id="297" r:id="rId17"/>
    <p:sldId id="306" r:id="rId18"/>
  </p:sldIdLst>
  <p:sldSz cx="9144000" cy="6858000" type="screen4x3"/>
  <p:notesSz cx="7019925" cy="93059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48" autoAdjust="0"/>
    <p:restoredTop sz="91218"/>
  </p:normalViewPr>
  <p:slideViewPr>
    <p:cSldViewPr>
      <p:cViewPr varScale="1">
        <p:scale>
          <a:sx n="58" d="100"/>
          <a:sy n="58" d="100"/>
        </p:scale>
        <p:origin x="62" y="70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6333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D8306D04-3E02-4A6D-BB6B-FEBA23C17687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6333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A0E46EAF-31F4-4229-83C3-CD5A2EF586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474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65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6688" y="0"/>
            <a:ext cx="304165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F6B862-5BA5-4F8C-8DAA-239206349E75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9200"/>
            <a:ext cx="304165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6688" y="8839200"/>
            <a:ext cx="304165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3611C0-8981-4C52-900E-46A6B2021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66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9C36D05-011B-4223-A010-FA219BA16C96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6D05-011B-4223-A010-FA219BA16C96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6D05-011B-4223-A010-FA219BA16C96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9C36D05-011B-4223-A010-FA219BA16C96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9C36D05-011B-4223-A010-FA219BA16C96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6D05-011B-4223-A010-FA219BA16C96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6D05-011B-4223-A010-FA219BA16C96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9C36D05-011B-4223-A010-FA219BA16C96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6D05-011B-4223-A010-FA219BA16C96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9C36D05-011B-4223-A010-FA219BA16C96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9C36D05-011B-4223-A010-FA219BA16C96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9C36D05-011B-4223-A010-FA219BA16C96}" type="datetimeFigureOut">
              <a:rPr lang="en-US" smtClean="0"/>
              <a:t>9/10/2021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enate.gov/committees/membership_assignments.htm" TargetMode="External"/><Relationship Id="rId2" Type="http://schemas.openxmlformats.org/officeDocument/2006/relationships/hyperlink" Target="http://www.senate.gov/leadership.htm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house.gov/committees" TargetMode="External"/><Relationship Id="rId4" Type="http://schemas.openxmlformats.org/officeDocument/2006/relationships/hyperlink" Target="http://www.house.gov/leadership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524000"/>
            <a:ext cx="7620000" cy="1371600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tx1"/>
                </a:solidFill>
                <a:latin typeface="Georgia" panose="02040502050405020303" pitchFamily="18" charset="0"/>
              </a:rPr>
              <a:t>Leadership and Organization in The 117</a:t>
            </a:r>
            <a:r>
              <a:rPr lang="en-US" sz="3600" baseline="30000" dirty="0">
                <a:solidFill>
                  <a:schemeClr val="tx1"/>
                </a:solidFill>
                <a:latin typeface="Georgia" panose="02040502050405020303" pitchFamily="18" charset="0"/>
              </a:rPr>
              <a:t>th</a:t>
            </a:r>
            <a:r>
              <a:rPr lang="en-US" sz="3600" dirty="0">
                <a:solidFill>
                  <a:schemeClr val="tx1"/>
                </a:solidFill>
                <a:latin typeface="Georgia" panose="02040502050405020303" pitchFamily="18" charset="0"/>
              </a:rPr>
              <a:t> Congress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81200" y="5029200"/>
            <a:ext cx="6858000" cy="1295400"/>
          </a:xfrm>
        </p:spPr>
        <p:txBody>
          <a:bodyPr>
            <a:normAutofit/>
          </a:bodyPr>
          <a:lstStyle/>
          <a:p>
            <a:r>
              <a:rPr lang="en-US" dirty="0"/>
              <a:t>Susan Sullivan </a:t>
            </a:r>
            <a:r>
              <a:rPr lang="en-US" dirty="0" err="1"/>
              <a:t>Lagon</a:t>
            </a:r>
            <a:r>
              <a:rPr lang="en-US" dirty="0"/>
              <a:t>, Ph.D. </a:t>
            </a:r>
          </a:p>
          <a:p>
            <a:r>
              <a:rPr lang="en-US" dirty="0"/>
              <a:t>Non-Resident Senior Fellow</a:t>
            </a:r>
          </a:p>
          <a:p>
            <a:r>
              <a:rPr lang="en-US" dirty="0"/>
              <a:t>Government Affairs Institute at Georgetown University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7454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34636"/>
            <a:ext cx="7467600" cy="11430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Political Party Leadership Roles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259364" y="837705"/>
            <a:ext cx="4408714" cy="5943600"/>
          </a:xfrm>
        </p:spPr>
        <p:txBody>
          <a:bodyPr>
            <a:normAutofit/>
          </a:bodyPr>
          <a:lstStyle/>
          <a:p>
            <a:r>
              <a:rPr lang="en-US" dirty="0"/>
              <a:t>House</a:t>
            </a:r>
          </a:p>
          <a:p>
            <a:pPr lvl="1"/>
            <a:r>
              <a:rPr lang="en-US" dirty="0"/>
              <a:t>Speaker: Power from informal powers &gt; formal ones. Controls agenda via Rules Committee</a:t>
            </a:r>
          </a:p>
          <a:p>
            <a:pPr lvl="1"/>
            <a:r>
              <a:rPr lang="en-US" dirty="0"/>
              <a:t>Majority Leader: COO, power of timing.</a:t>
            </a:r>
          </a:p>
          <a:p>
            <a:pPr lvl="1"/>
            <a:r>
              <a:rPr lang="en-US" dirty="0"/>
              <a:t>Minority Leader: Shadow Speaker. “Pray, b*</a:t>
            </a:r>
            <a:r>
              <a:rPr lang="en-US" dirty="0" err="1"/>
              <a:t>tch</a:t>
            </a:r>
            <a:r>
              <a:rPr lang="en-US" dirty="0"/>
              <a:t>, and moan.” Rules make it tough.</a:t>
            </a:r>
          </a:p>
          <a:p>
            <a:pPr lvl="1"/>
            <a:r>
              <a:rPr lang="en-US" dirty="0"/>
              <a:t>Chief Whips: Count votes, corral their Members, serve as conduit between leaders and rank and file Members.</a:t>
            </a:r>
          </a:p>
          <a:p>
            <a:pPr marL="731520" lvl="2" indent="0">
              <a:buNone/>
            </a:pP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2"/>
          </p:nvPr>
        </p:nvSpPr>
        <p:spPr>
          <a:xfrm>
            <a:off x="4668078" y="804575"/>
            <a:ext cx="3657600" cy="5792190"/>
          </a:xfrm>
        </p:spPr>
        <p:txBody>
          <a:bodyPr>
            <a:normAutofit/>
          </a:bodyPr>
          <a:lstStyle/>
          <a:p>
            <a:r>
              <a:rPr lang="en-US" dirty="0"/>
              <a:t>Senate</a:t>
            </a:r>
          </a:p>
          <a:p>
            <a:pPr lvl="1"/>
            <a:r>
              <a:rPr lang="en-US" dirty="0"/>
              <a:t>Majority Leader: Unlike Speaker, not a constitutional office. First to be recognized by precedent.</a:t>
            </a:r>
          </a:p>
          <a:p>
            <a:pPr lvl="1"/>
            <a:r>
              <a:rPr lang="en-US" dirty="0"/>
              <a:t>Minority Leader: Slightly better than in the House IF party has at least 41. Extract concessions by threatening to filibuster.</a:t>
            </a:r>
          </a:p>
          <a:p>
            <a:pPr lvl="1"/>
            <a:r>
              <a:rPr lang="en-US" dirty="0"/>
              <a:t>Assistant Majority &amp; Minority Leaders: Whip role, somewhat tougher in Senate.</a:t>
            </a:r>
          </a:p>
        </p:txBody>
      </p:sp>
    </p:spTree>
    <p:extLst>
      <p:ext uri="{BB962C8B-B14F-4D97-AF65-F5344CB8AC3E}">
        <p14:creationId xmlns:p14="http://schemas.microsoft.com/office/powerpoint/2010/main" val="2518175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Bonhams : John West Giles (British, fl. mid-19th Century), After R.B. Davis  George Montford and W. Derry, Huntsman, and Whipper-in, to the Melton  Hounds (S) 40.5 x 45.5cm (16 x 18in) (Together">
            <a:extLst>
              <a:ext uri="{FF2B5EF4-FFF2-40B4-BE49-F238E27FC236}">
                <a16:creationId xmlns:a16="http://schemas.microsoft.com/office/drawing/2014/main" id="{927558BC-66DA-3C40-B04D-D6E1DC8F0DA6}"/>
              </a:ext>
            </a:extLst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" y="4223382"/>
            <a:ext cx="3657600" cy="264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2 Way Communication - Ecommerce Juice">
            <a:extLst>
              <a:ext uri="{FF2B5EF4-FFF2-40B4-BE49-F238E27FC236}">
                <a16:creationId xmlns:a16="http://schemas.microsoft.com/office/drawing/2014/main" id="{E476A58A-4573-2A47-B4CE-0882F27F122C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-20391"/>
            <a:ext cx="3124200" cy="169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ollage Of African-american Hands Counting Stock Image - Image of black,  gesture: 112488405">
            <a:extLst>
              <a:ext uri="{FF2B5EF4-FFF2-40B4-BE49-F238E27FC236}">
                <a16:creationId xmlns:a16="http://schemas.microsoft.com/office/drawing/2014/main" id="{4106BE4D-2F7B-9E4F-8C15-E29E9DAA88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399" y="76200"/>
            <a:ext cx="4343401" cy="133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NHW 'Calling Tree' and how to set one up in your area | Neighbourhood  Network Hull">
            <a:extLst>
              <a:ext uri="{FF2B5EF4-FFF2-40B4-BE49-F238E27FC236}">
                <a16:creationId xmlns:a16="http://schemas.microsoft.com/office/drawing/2014/main" id="{2360385D-17CD-4644-B2CC-1D5B0BCD55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4217670"/>
            <a:ext cx="3657600" cy="264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33765EC-2D94-124E-A5F1-1349078D55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497218"/>
            <a:ext cx="8458200" cy="2640330"/>
          </a:xfrm>
        </p:spPr>
        <p:txBody>
          <a:bodyPr>
            <a:normAutofit fontScale="90000"/>
          </a:bodyPr>
          <a:lstStyle/>
          <a:p>
            <a:r>
              <a:rPr lang="en-US" dirty="0"/>
              <a:t>What does the “Chief Whip” do?</a:t>
            </a:r>
            <a:br>
              <a:rPr lang="en-US" dirty="0"/>
            </a:br>
            <a:r>
              <a:rPr lang="en-US" dirty="0"/>
              <a:t>2-way communications conduit:</a:t>
            </a:r>
            <a:br>
              <a:rPr lang="en-US" dirty="0"/>
            </a:br>
            <a:r>
              <a:rPr lang="en-US" dirty="0"/>
              <a:t>	Leaders’ priorities to membership</a:t>
            </a:r>
            <a:br>
              <a:rPr lang="en-US" dirty="0"/>
            </a:br>
            <a:r>
              <a:rPr lang="en-US" dirty="0"/>
              <a:t>	Count votes and report to leadership</a:t>
            </a:r>
            <a:br>
              <a:rPr lang="en-US" dirty="0"/>
            </a:br>
            <a:r>
              <a:rPr lang="en-US" dirty="0"/>
              <a:t>Assisted by whip team</a:t>
            </a:r>
            <a:br>
              <a:rPr lang="en-US" dirty="0"/>
            </a:br>
            <a:r>
              <a:rPr lang="en-US" dirty="0"/>
              <a:t>Corrals Dem Caucus or </a:t>
            </a:r>
            <a:r>
              <a:rPr lang="en-US" dirty="0" err="1"/>
              <a:t>Repub</a:t>
            </a:r>
            <a:r>
              <a:rPr lang="en-US" dirty="0"/>
              <a:t> Conference</a:t>
            </a:r>
          </a:p>
        </p:txBody>
      </p:sp>
    </p:spTree>
    <p:extLst>
      <p:ext uri="{BB962C8B-B14F-4D97-AF65-F5344CB8AC3E}">
        <p14:creationId xmlns:p14="http://schemas.microsoft.com/office/powerpoint/2010/main" val="29273007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371008-BD8B-B14B-B9D3-A6F9936343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9525"/>
            <a:ext cx="8077200" cy="1371600"/>
          </a:xfrm>
        </p:spPr>
        <p:txBody>
          <a:bodyPr>
            <a:noAutofit/>
          </a:bodyPr>
          <a:lstStyle/>
          <a:p>
            <a:r>
              <a:rPr lang="en-US" sz="3500" dirty="0">
                <a:solidFill>
                  <a:schemeClr val="tx1"/>
                </a:solidFill>
              </a:rPr>
              <a:t>	</a:t>
            </a:r>
            <a:br>
              <a:rPr lang="en-US" sz="3500" dirty="0">
                <a:solidFill>
                  <a:schemeClr val="tx1"/>
                </a:solidFill>
              </a:rPr>
            </a:br>
            <a:r>
              <a:rPr lang="en-US" sz="3500" dirty="0">
                <a:solidFill>
                  <a:schemeClr val="tx1"/>
                </a:solidFill>
              </a:rPr>
              <a:t>                117</a:t>
            </a:r>
            <a:r>
              <a:rPr lang="en-US" sz="3500" baseline="30000" dirty="0">
                <a:solidFill>
                  <a:schemeClr val="tx1"/>
                </a:solidFill>
              </a:rPr>
              <a:t>th</a:t>
            </a:r>
            <a:r>
              <a:rPr lang="en-US" sz="3500" dirty="0">
                <a:solidFill>
                  <a:schemeClr val="tx1"/>
                </a:solidFill>
              </a:rPr>
              <a:t> Congress:</a:t>
            </a:r>
            <a:br>
              <a:rPr lang="en-US" sz="3500" dirty="0">
                <a:solidFill>
                  <a:schemeClr val="tx1"/>
                </a:solidFill>
              </a:rPr>
            </a:br>
            <a:r>
              <a:rPr lang="en-US" sz="3500" dirty="0">
                <a:solidFill>
                  <a:schemeClr val="tx1"/>
                </a:solidFill>
              </a:rPr>
              <a:t>  Same leaders, narrower margins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8B570-AFD6-2A4E-ACE1-98818916E7A4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228601" y="1439080"/>
            <a:ext cx="8534400" cy="5467350"/>
          </a:xfrm>
        </p:spPr>
        <p:txBody>
          <a:bodyPr>
            <a:normAutofit/>
          </a:bodyPr>
          <a:lstStyle/>
          <a:p>
            <a:pPr lvl="1"/>
            <a:r>
              <a:rPr lang="en-US" sz="2800" b="1" dirty="0"/>
              <a:t>House:</a:t>
            </a:r>
          </a:p>
          <a:p>
            <a:pPr lvl="2"/>
            <a:r>
              <a:rPr lang="en-US" sz="2800" dirty="0"/>
              <a:t>Speaker Nancy Pelosi (D-CA, 18</a:t>
            </a:r>
            <a:r>
              <a:rPr lang="en-US" sz="2800" baseline="30000" dirty="0"/>
              <a:t>th</a:t>
            </a:r>
            <a:r>
              <a:rPr lang="en-US" sz="2800" dirty="0"/>
              <a:t> term) </a:t>
            </a:r>
          </a:p>
          <a:p>
            <a:pPr lvl="2"/>
            <a:r>
              <a:rPr lang="en-US" sz="2800" dirty="0"/>
              <a:t>Minority Leader Kevin McCarthy (R-CA, 8</a:t>
            </a:r>
            <a:r>
              <a:rPr lang="en-US" sz="2800" baseline="30000" dirty="0"/>
              <a:t>th</a:t>
            </a:r>
            <a:r>
              <a:rPr lang="en-US" sz="2800" dirty="0"/>
              <a:t> term)</a:t>
            </a:r>
          </a:p>
          <a:p>
            <a:r>
              <a:rPr lang="en-US" sz="2800" b="1" dirty="0"/>
              <a:t>   Senate:</a:t>
            </a:r>
          </a:p>
          <a:p>
            <a:pPr lvl="1"/>
            <a:r>
              <a:rPr lang="en-US" sz="2800" dirty="0"/>
              <a:t>Majority Leader Chuck Schumer (D-NY, 4</a:t>
            </a:r>
            <a:r>
              <a:rPr lang="en-US" sz="2800" baseline="30000" dirty="0"/>
              <a:t>th</a:t>
            </a:r>
            <a:r>
              <a:rPr lang="en-US" sz="2800" dirty="0"/>
              <a:t> term)</a:t>
            </a:r>
          </a:p>
          <a:p>
            <a:pPr lvl="1"/>
            <a:r>
              <a:rPr lang="en-US" sz="2800" dirty="0"/>
              <a:t>Minority Leader Mitch McConnell (R-KY, 7</a:t>
            </a:r>
            <a:r>
              <a:rPr lang="en-US" sz="2800" baseline="30000" dirty="0"/>
              <a:t>th</a:t>
            </a:r>
            <a:r>
              <a:rPr lang="en-US" sz="2800" dirty="0"/>
              <a:t> term)</a:t>
            </a:r>
          </a:p>
          <a:p>
            <a:pPr marL="365760" lvl="1" indent="0">
              <a:buNone/>
            </a:pPr>
            <a:endParaRPr lang="en-US" sz="2800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62073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90500" y="304800"/>
            <a:ext cx="8572500" cy="1066800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Leaders operate in context. 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117th Party Ratios &amp; Key Numbers today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"/>
          </p:nvPr>
        </p:nvSpPr>
        <p:spPr>
          <a:xfrm>
            <a:off x="190500" y="1676400"/>
            <a:ext cx="8496300" cy="4953000"/>
          </a:xfrm>
        </p:spPr>
        <p:txBody>
          <a:bodyPr>
            <a:normAutofit lnSpcReduction="10000"/>
          </a:bodyPr>
          <a:lstStyle/>
          <a:p>
            <a:r>
              <a:rPr lang="en-US" sz="3200" dirty="0"/>
              <a:t>House: ____ </a:t>
            </a:r>
            <a:r>
              <a:rPr lang="en-US" sz="3200" b="1" dirty="0"/>
              <a:t>D</a:t>
            </a:r>
            <a:r>
              <a:rPr lang="en-US" sz="3200" dirty="0"/>
              <a:t>emocrats, ____</a:t>
            </a:r>
            <a:r>
              <a:rPr lang="en-US" sz="3200" b="1" dirty="0"/>
              <a:t>R</a:t>
            </a:r>
            <a:r>
              <a:rPr lang="en-US" sz="3200" dirty="0"/>
              <a:t>epublicans</a:t>
            </a:r>
            <a:r>
              <a:rPr lang="en-US" sz="3200" b="1" dirty="0"/>
              <a:t>, </a:t>
            </a:r>
          </a:p>
          <a:p>
            <a:pPr marL="0" indent="0">
              <a:buNone/>
            </a:pPr>
            <a:r>
              <a:rPr lang="en-US" sz="3200" b="1" dirty="0"/>
              <a:t> 	____</a:t>
            </a:r>
            <a:r>
              <a:rPr lang="en-US" sz="3200" dirty="0"/>
              <a:t>vacancies</a:t>
            </a:r>
          </a:p>
          <a:p>
            <a:pPr lvl="1"/>
            <a:r>
              <a:rPr lang="en-US" sz="3200" dirty="0"/>
              <a:t>Majority needed to pass legislation: </a:t>
            </a:r>
          </a:p>
          <a:p>
            <a:pPr marL="365760" lvl="1" indent="0">
              <a:buNone/>
            </a:pPr>
            <a:r>
              <a:rPr lang="en-US" sz="3200" b="1" dirty="0"/>
              <a:t>	218</a:t>
            </a:r>
            <a:endParaRPr lang="en-US" sz="3200" dirty="0"/>
          </a:p>
          <a:p>
            <a:r>
              <a:rPr lang="en-US" sz="3200" dirty="0"/>
              <a:t>Senate: </a:t>
            </a:r>
            <a:r>
              <a:rPr lang="en-US" sz="3200" b="1" dirty="0"/>
              <a:t>50 R</a:t>
            </a:r>
            <a:r>
              <a:rPr lang="en-US" sz="3200" dirty="0"/>
              <a:t>epublicans</a:t>
            </a:r>
            <a:r>
              <a:rPr lang="en-US" sz="3200" b="1" dirty="0"/>
              <a:t>, 50 D</a:t>
            </a:r>
            <a:r>
              <a:rPr lang="en-US" sz="3200" dirty="0"/>
              <a:t>emocrats, </a:t>
            </a:r>
            <a:r>
              <a:rPr lang="en-US" sz="3200" b="1" dirty="0"/>
              <a:t>         	</a:t>
            </a:r>
            <a:r>
              <a:rPr lang="en-US" sz="3200" dirty="0"/>
              <a:t> (including 2 </a:t>
            </a:r>
            <a:r>
              <a:rPr lang="en-US" sz="3200" dirty="0" err="1"/>
              <a:t>Inds</a:t>
            </a:r>
            <a:r>
              <a:rPr lang="en-US" sz="3200" dirty="0"/>
              <a:t> who vote w/ Ds) </a:t>
            </a:r>
          </a:p>
          <a:p>
            <a:r>
              <a:rPr lang="en-US" sz="3200" dirty="0"/>
              <a:t>Number necessary to impose cloture: </a:t>
            </a:r>
          </a:p>
          <a:p>
            <a:pPr marL="731520" lvl="2" indent="0">
              <a:buNone/>
            </a:pPr>
            <a:r>
              <a:rPr lang="en-US" sz="3200" dirty="0"/>
              <a:t>  On legislation: </a:t>
            </a:r>
            <a:r>
              <a:rPr lang="en-US" sz="3200" b="1" dirty="0"/>
              <a:t>60</a:t>
            </a:r>
          </a:p>
          <a:p>
            <a:pPr marL="731520" lvl="2" indent="0">
              <a:buNone/>
            </a:pPr>
            <a:r>
              <a:rPr lang="en-US" sz="3200" dirty="0"/>
              <a:t>  On nominations: </a:t>
            </a:r>
            <a:r>
              <a:rPr lang="en-US" sz="3200" b="1" dirty="0"/>
              <a:t>51</a:t>
            </a:r>
          </a:p>
          <a:p>
            <a:pPr marL="731520" lvl="2" indent="0">
              <a:buNone/>
            </a:pPr>
            <a:endParaRPr lang="en-US" sz="2700" b="1" dirty="0"/>
          </a:p>
          <a:p>
            <a:pPr lvl="1"/>
            <a:endParaRPr lang="en-US" sz="2500" dirty="0"/>
          </a:p>
          <a:p>
            <a:endParaRPr lang="en-US" sz="2800" dirty="0"/>
          </a:p>
          <a:p>
            <a:pPr lvl="1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190206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4CF2A-E0D9-F04E-8133-FB1A0D30E4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29817"/>
            <a:ext cx="7239000" cy="609600"/>
          </a:xfrm>
        </p:spPr>
        <p:txBody>
          <a:bodyPr>
            <a:normAutofit/>
          </a:bodyPr>
          <a:lstStyle/>
          <a:p>
            <a:r>
              <a:rPr lang="en-US" u="sng" dirty="0">
                <a:solidFill>
                  <a:schemeClr val="tx1"/>
                </a:solidFill>
              </a:rPr>
              <a:t>Composition of 117</a:t>
            </a:r>
            <a:r>
              <a:rPr lang="en-US" u="sng" baseline="30000" dirty="0">
                <a:solidFill>
                  <a:schemeClr val="tx1"/>
                </a:solidFill>
              </a:rPr>
              <a:t>th</a:t>
            </a:r>
            <a:r>
              <a:rPr lang="en-US" u="sng" dirty="0">
                <a:solidFill>
                  <a:schemeClr val="tx1"/>
                </a:solidFill>
              </a:rPr>
              <a:t> Congress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D05238-0E2A-E047-A860-2C8462A91BB7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304800" y="762000"/>
            <a:ext cx="8382000" cy="5867400"/>
          </a:xfrm>
        </p:spPr>
        <p:txBody>
          <a:bodyPr>
            <a:normAutofit fontScale="92500" lnSpcReduction="10000"/>
          </a:bodyPr>
          <a:lstStyle/>
          <a:p>
            <a:r>
              <a:rPr lang="en-US" sz="3200" dirty="0"/>
              <a:t>Most diverse Congress ever, 23% BIPOC</a:t>
            </a:r>
          </a:p>
          <a:p>
            <a:r>
              <a:rPr lang="en-US" sz="3200" dirty="0"/>
              <a:t>Women: 122 House</a:t>
            </a:r>
            <a:r>
              <a:rPr lang="en-US" sz="3200"/>
              <a:t>, 25 </a:t>
            </a:r>
            <a:r>
              <a:rPr lang="en-US" sz="3200" dirty="0"/>
              <a:t>Senate</a:t>
            </a:r>
          </a:p>
          <a:p>
            <a:r>
              <a:rPr lang="en-US" sz="3200" dirty="0"/>
              <a:t>Veterans: &lt;90, &lt;20% (1970s, at least 70%)</a:t>
            </a:r>
          </a:p>
          <a:p>
            <a:r>
              <a:rPr lang="en-US" sz="3200" dirty="0"/>
              <a:t>Freshmen Members:</a:t>
            </a:r>
          </a:p>
          <a:p>
            <a:pPr lvl="1"/>
            <a:r>
              <a:rPr lang="en-US" sz="2900" dirty="0"/>
              <a:t>House: 60, (15 D, 45 R)</a:t>
            </a:r>
          </a:p>
          <a:p>
            <a:pPr lvl="1"/>
            <a:r>
              <a:rPr lang="en-US" sz="2900" dirty="0"/>
              <a:t>Senate: 8 (4 R, 4 D)</a:t>
            </a:r>
          </a:p>
          <a:p>
            <a:r>
              <a:rPr lang="en-US" sz="3200" dirty="0"/>
              <a:t>Average length of service in chamber:</a:t>
            </a:r>
          </a:p>
          <a:p>
            <a:pPr lvl="1"/>
            <a:r>
              <a:rPr lang="en-US" sz="2900" dirty="0"/>
              <a:t>House: 7 years</a:t>
            </a:r>
          </a:p>
          <a:p>
            <a:pPr lvl="1"/>
            <a:r>
              <a:rPr lang="en-US" sz="2900" dirty="0"/>
              <a:t>Senate: 11 years</a:t>
            </a:r>
          </a:p>
          <a:p>
            <a:r>
              <a:rPr lang="en-US" sz="3200" dirty="0"/>
              <a:t>Average age:</a:t>
            </a:r>
          </a:p>
          <a:p>
            <a:pPr lvl="1"/>
            <a:r>
              <a:rPr lang="en-US" sz="2900" dirty="0"/>
              <a:t>House: 58</a:t>
            </a:r>
          </a:p>
          <a:p>
            <a:pPr lvl="1"/>
            <a:r>
              <a:rPr lang="en-US" sz="2900" dirty="0"/>
              <a:t>Senate: 63</a:t>
            </a:r>
          </a:p>
          <a:p>
            <a:pPr lvl="1"/>
            <a:endParaRPr lang="en-US" sz="2900" dirty="0"/>
          </a:p>
          <a:p>
            <a:endParaRPr lang="en-US" sz="3200" dirty="0"/>
          </a:p>
          <a:p>
            <a:endParaRPr lang="en-US" sz="3000" dirty="0"/>
          </a:p>
          <a:p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16032529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6489" y="228600"/>
            <a:ext cx="7010400" cy="723900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chemeClr val="tx1"/>
                </a:solidFill>
              </a:rPr>
              <a:t>Questions for the House, 117</a:t>
            </a:r>
            <a:r>
              <a:rPr lang="en-US" sz="3200" baseline="30000" dirty="0">
                <a:solidFill>
                  <a:schemeClr val="tx1"/>
                </a:solidFill>
              </a:rPr>
              <a:t>th 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762000"/>
            <a:ext cx="7924800" cy="5676900"/>
          </a:xfrm>
        </p:spPr>
        <p:txBody>
          <a:bodyPr>
            <a:noAutofit/>
          </a:bodyPr>
          <a:lstStyle/>
          <a:p>
            <a:endParaRPr lang="en-US" sz="2800" dirty="0"/>
          </a:p>
          <a:p>
            <a:r>
              <a:rPr lang="en-US" sz="2800" dirty="0"/>
              <a:t>Will Democrats bow to pressure from junior Members and institute term limits for committee chairs? </a:t>
            </a:r>
          </a:p>
          <a:p>
            <a:endParaRPr lang="en-US" sz="2800" dirty="0"/>
          </a:p>
          <a:p>
            <a:r>
              <a:rPr lang="en-US" sz="2800" dirty="0"/>
              <a:t>What about imposing term limits on party leaders? (Not yet. The Speaker, Majority Leader, and Chief Whip are all in their 80s.)</a:t>
            </a:r>
          </a:p>
          <a:p>
            <a:endParaRPr lang="en-US" sz="2800" dirty="0"/>
          </a:p>
          <a:p>
            <a:r>
              <a:rPr lang="en-US" sz="2800" dirty="0"/>
              <a:t>Will Republicans abandon the 6-year term limit on chairs after seeing so many retire?</a:t>
            </a:r>
          </a:p>
          <a:p>
            <a:pPr marL="0" indent="0">
              <a:buNone/>
            </a:pPr>
            <a:endParaRPr lang="en-US" sz="2800" dirty="0"/>
          </a:p>
        </p:txBody>
      </p:sp>
      <p:pic>
        <p:nvPicPr>
          <p:cNvPr id="4" name="Picture 3" descr="A question mark">
            <a:extLst>
              <a:ext uri="{FF2B5EF4-FFF2-40B4-BE49-F238E27FC236}">
                <a16:creationId xmlns:a16="http://schemas.microsoft.com/office/drawing/2014/main" id="{BEE9CC83-5572-5849-A60B-3D2D60725F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6889" y="5105400"/>
            <a:ext cx="133350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407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8100"/>
            <a:ext cx="6553200" cy="7620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Questions for the Senate, 117</a:t>
            </a:r>
            <a:r>
              <a:rPr lang="en-US" baseline="30000" dirty="0">
                <a:solidFill>
                  <a:schemeClr val="tx1"/>
                </a:solidFill>
              </a:rPr>
              <a:t>th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914400"/>
            <a:ext cx="8534400" cy="5943600"/>
          </a:xfrm>
        </p:spPr>
        <p:txBody>
          <a:bodyPr>
            <a:noAutofit/>
          </a:bodyPr>
          <a:lstStyle/>
          <a:p>
            <a:r>
              <a:rPr lang="en-US" sz="3200" dirty="0"/>
              <a:t>How long will committee ratios be equal? </a:t>
            </a:r>
          </a:p>
          <a:p>
            <a:r>
              <a:rPr lang="en-US" sz="3200" dirty="0"/>
              <a:t>How do bills advance on a tie cttee vote? </a:t>
            </a:r>
          </a:p>
          <a:p>
            <a:r>
              <a:rPr lang="en-US" sz="3200" dirty="0"/>
              <a:t>Any incentive for bipartisanship?</a:t>
            </a:r>
          </a:p>
          <a:p>
            <a:r>
              <a:rPr lang="en-US" sz="3200" dirty="0"/>
              <a:t>Will the Senate abolish the filibuster? </a:t>
            </a:r>
          </a:p>
          <a:p>
            <a:r>
              <a:rPr lang="en-US" sz="3200" dirty="0"/>
              <a:t>And finally…What about Trump?      </a:t>
            </a:r>
          </a:p>
        </p:txBody>
      </p:sp>
      <p:pic>
        <p:nvPicPr>
          <p:cNvPr id="5" name="Picture 4" descr="People at a conference table with an elephant also standing in the room">
            <a:extLst>
              <a:ext uri="{FF2B5EF4-FFF2-40B4-BE49-F238E27FC236}">
                <a16:creationId xmlns:a16="http://schemas.microsoft.com/office/drawing/2014/main" id="{59C9B67F-93B9-F144-B5F7-9F073D74F8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3886200"/>
            <a:ext cx="5257800" cy="267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38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539104-9ED1-E64B-BF35-3DE5319609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229600" cy="1143000"/>
          </a:xfrm>
        </p:spPr>
        <p:txBody>
          <a:bodyPr/>
          <a:lstStyle/>
          <a:p>
            <a:r>
              <a:rPr lang="en-US" dirty="0"/>
              <a:t>For current leadership, committee &amp; subcommittee rosters: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249AB2-1E83-4D4F-9772-F2A7CC976373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76200" y="1295400"/>
            <a:ext cx="8686800" cy="5178552"/>
          </a:xfrm>
        </p:spPr>
        <p:txBody>
          <a:bodyPr>
            <a:normAutofit fontScale="25000" lnSpcReduction="20000"/>
          </a:bodyPr>
          <a:lstStyle/>
          <a:p>
            <a:r>
              <a:rPr lang="en-US" sz="12800" dirty="0"/>
              <a:t>Senate:</a:t>
            </a:r>
          </a:p>
          <a:p>
            <a:pPr lvl="1"/>
            <a:r>
              <a:rPr lang="en-US" sz="12800" dirty="0"/>
              <a:t>Leadership: </a:t>
            </a:r>
            <a:r>
              <a:rPr lang="en-US" sz="12800" dirty="0">
                <a:hlinkClick r:id="rId2"/>
              </a:rPr>
              <a:t>www.senate.gov/leadership.htm</a:t>
            </a:r>
            <a:endParaRPr lang="en-US" sz="12800" dirty="0"/>
          </a:p>
          <a:p>
            <a:pPr lvl="1"/>
            <a:r>
              <a:rPr lang="en-US" sz="12800" dirty="0"/>
              <a:t>Committees: </a:t>
            </a:r>
            <a:r>
              <a:rPr lang="en-US" sz="12800" dirty="0">
                <a:hlinkClick r:id="rId3"/>
              </a:rPr>
              <a:t>www.senate.gov/committees/membership_assignments.htm</a:t>
            </a:r>
            <a:endParaRPr lang="en-US" sz="12800" dirty="0"/>
          </a:p>
          <a:p>
            <a:pPr marL="365760" lvl="1" indent="0">
              <a:buNone/>
            </a:pPr>
            <a:endParaRPr lang="en-US" sz="12800" dirty="0"/>
          </a:p>
          <a:p>
            <a:r>
              <a:rPr lang="en-US" sz="12800" dirty="0"/>
              <a:t>House:</a:t>
            </a:r>
          </a:p>
          <a:p>
            <a:pPr lvl="1"/>
            <a:r>
              <a:rPr lang="en-US" sz="12800" dirty="0"/>
              <a:t>Leadership: </a:t>
            </a:r>
            <a:r>
              <a:rPr lang="en-US" sz="12800" dirty="0">
                <a:hlinkClick r:id="rId4"/>
              </a:rPr>
              <a:t>www.house.gov/leadership</a:t>
            </a:r>
            <a:endParaRPr lang="en-US" sz="12800" dirty="0"/>
          </a:p>
          <a:p>
            <a:pPr lvl="1"/>
            <a:r>
              <a:rPr lang="en-US" sz="12800" dirty="0"/>
              <a:t>Committees: </a:t>
            </a:r>
            <a:r>
              <a:rPr lang="en-US" sz="12800" dirty="0">
                <a:hlinkClick r:id="rId5"/>
              </a:rPr>
              <a:t>www.house.gov/committees</a:t>
            </a:r>
            <a:endParaRPr lang="en-US" sz="12800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8884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opy of a news article titled &quot;Congress Organized?&quot;">
            <a:extLst>
              <a:ext uri="{FF2B5EF4-FFF2-40B4-BE49-F238E27FC236}">
                <a16:creationId xmlns:a16="http://schemas.microsoft.com/office/drawing/2014/main" id="{799873DC-CE6F-5F43-B975-CD2C04270A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" y="200025"/>
            <a:ext cx="5143500" cy="6858000"/>
          </a:xfrm>
          <a:prstGeom prst="rect">
            <a:avLst/>
          </a:prstGeom>
        </p:spPr>
      </p:pic>
      <p:pic>
        <p:nvPicPr>
          <p:cNvPr id="5" name="Picture 4" descr="A bottle of Chanel No. 5">
            <a:extLst>
              <a:ext uri="{FF2B5EF4-FFF2-40B4-BE49-F238E27FC236}">
                <a16:creationId xmlns:a16="http://schemas.microsoft.com/office/drawing/2014/main" id="{DB5D1171-F9A1-B548-A48C-9036FA0AD5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200" y="771525"/>
            <a:ext cx="2857500" cy="2857500"/>
          </a:xfrm>
          <a:prstGeom prst="rect">
            <a:avLst/>
          </a:prstGeom>
        </p:spPr>
      </p:pic>
      <p:pic>
        <p:nvPicPr>
          <p:cNvPr id="6" name="Picture 5" descr="A fat pig sleeping in a puddle of mud">
            <a:extLst>
              <a:ext uri="{FF2B5EF4-FFF2-40B4-BE49-F238E27FC236}">
                <a16:creationId xmlns:a16="http://schemas.microsoft.com/office/drawing/2014/main" id="{C133D4A5-CBE9-524C-A5C6-1E071B5B09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3550" y="3629025"/>
            <a:ext cx="335280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7391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829" y="66675"/>
            <a:ext cx="8658225" cy="153352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Georgia" panose="02040502050405020303" pitchFamily="18" charset="0"/>
              </a:rPr>
              <a:t>Article I allows both chambers to Determine their own rules. Both rely on the </a:t>
            </a:r>
            <a:r>
              <a:rPr lang="en-US" u="sng" dirty="0">
                <a:solidFill>
                  <a:schemeClr val="tx1"/>
                </a:solidFill>
                <a:latin typeface="Georgia" panose="02040502050405020303" pitchFamily="18" charset="0"/>
              </a:rPr>
              <a:t>committee system</a:t>
            </a:r>
            <a:r>
              <a:rPr lang="en-US" dirty="0">
                <a:solidFill>
                  <a:schemeClr val="tx1"/>
                </a:solidFill>
                <a:latin typeface="Georgia" panose="02040502050405020303" pitchFamily="18" charset="0"/>
              </a:rPr>
              <a:t> and </a:t>
            </a:r>
            <a:r>
              <a:rPr lang="en-US" u="sng" dirty="0">
                <a:solidFill>
                  <a:schemeClr val="tx1"/>
                </a:solidFill>
                <a:latin typeface="Georgia" panose="02040502050405020303" pitchFamily="18" charset="0"/>
              </a:rPr>
              <a:t>political party structure</a:t>
            </a:r>
            <a:r>
              <a:rPr lang="en-US" dirty="0">
                <a:latin typeface="Georgia" panose="02040502050405020303" pitchFamily="18" charset="0"/>
              </a:rPr>
              <a:t>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-28575" y="1600200"/>
            <a:ext cx="8915400" cy="52578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b="1" dirty="0"/>
              <a:t>Committee System</a:t>
            </a:r>
          </a:p>
          <a:p>
            <a:pPr lvl="1"/>
            <a:r>
              <a:rPr lang="en-US" dirty="0"/>
              <a:t>All committees comprised of both Democrats and Republicans</a:t>
            </a:r>
          </a:p>
          <a:p>
            <a:pPr lvl="1"/>
            <a:r>
              <a:rPr lang="en-US" dirty="0"/>
              <a:t>Size varies, but unlikely to change much</a:t>
            </a:r>
          </a:p>
          <a:p>
            <a:pPr lvl="1"/>
            <a:r>
              <a:rPr lang="en-US" dirty="0"/>
              <a:t>Full committees are further divided into subcommittees</a:t>
            </a:r>
          </a:p>
          <a:p>
            <a:pPr lvl="1"/>
            <a:r>
              <a:rPr lang="en-US" dirty="0"/>
              <a:t>Ratios generally reflect those of the full chamber</a:t>
            </a:r>
          </a:p>
          <a:p>
            <a:pPr lvl="1"/>
            <a:r>
              <a:rPr lang="en-US" dirty="0"/>
              <a:t>Chair = majority party, “ranking member” = minority; both 	usually determined by seniority, and fundraising prowess</a:t>
            </a:r>
          </a:p>
          <a:p>
            <a:pPr lvl="1"/>
            <a:r>
              <a:rPr lang="en-US" dirty="0"/>
              <a:t>Republicans limit chairs/rankings to 6 years, Democrats don’t</a:t>
            </a:r>
          </a:p>
          <a:p>
            <a:pPr lvl="1"/>
            <a:r>
              <a:rPr lang="en-US" dirty="0"/>
              <a:t>Repositories of Member &amp; staff  expertise, institutional memory</a:t>
            </a:r>
          </a:p>
          <a:p>
            <a:pPr lvl="1"/>
            <a:r>
              <a:rPr lang="en-US" dirty="0"/>
              <a:t>Craft legislation, hold hearings, conduct oversight</a:t>
            </a:r>
          </a:p>
          <a:p>
            <a:pPr lvl="1"/>
            <a:r>
              <a:rPr lang="en-US" dirty="0"/>
              <a:t>Jurisdiction is power, turf battles are frequent and fierce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38776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list of House and Senate Committees">
            <a:extLst>
              <a:ext uri="{FF2B5EF4-FFF2-40B4-BE49-F238E27FC236}">
                <a16:creationId xmlns:a16="http://schemas.microsoft.com/office/drawing/2014/main" id="{83745EC4-1CEB-1048-9D11-DFA4A4C254E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2"/>
          <a:stretch/>
        </p:blipFill>
        <p:spPr>
          <a:xfrm>
            <a:off x="457200" y="0"/>
            <a:ext cx="8001000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9332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3097942"/>
            <a:ext cx="8382000" cy="3683858"/>
          </a:xfrm>
        </p:spPr>
        <p:txBody>
          <a:bodyPr>
            <a:normAutofit/>
          </a:bodyPr>
          <a:lstStyle/>
          <a:p>
            <a:r>
              <a:rPr lang="en-US" dirty="0"/>
              <a:t>House: Party </a:t>
            </a:r>
            <a:r>
              <a:rPr lang="en-US" b="1" dirty="0"/>
              <a:t>Steering Committees </a:t>
            </a:r>
            <a:r>
              <a:rPr lang="en-US" dirty="0"/>
              <a:t>confer committee assignments. Subcommittees are comprised of Members on the full committee. A Member’s tenure on a committee parallels their tenure in the chamber. Representatives typically serve on 2 or 3 committees.</a:t>
            </a:r>
          </a:p>
          <a:p>
            <a:r>
              <a:rPr lang="en-US" dirty="0"/>
              <a:t>Senate: Assignments are based on </a:t>
            </a:r>
            <a:r>
              <a:rPr lang="en-US" b="1" dirty="0"/>
              <a:t>seniority</a:t>
            </a:r>
            <a:r>
              <a:rPr lang="en-US" dirty="0"/>
              <a:t> in the chamber, leaders have less influence. Most senators serve on 4 or 5 committees. </a:t>
            </a:r>
          </a:p>
        </p:txBody>
      </p:sp>
      <p:pic>
        <p:nvPicPr>
          <p:cNvPr id="4" name="Picture 3" descr="A scientist in a lab coat shruggi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583985"/>
            <a:ext cx="2809875" cy="2290247"/>
          </a:xfrm>
          <a:prstGeom prst="rect">
            <a:avLst/>
          </a:prstGeom>
        </p:spPr>
      </p:pic>
      <p:pic>
        <p:nvPicPr>
          <p:cNvPr id="5" name="Picture 4" descr="A woman scratching her head looking confuse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9800" y="898479"/>
            <a:ext cx="2628900" cy="1975753"/>
          </a:xfrm>
          <a:prstGeom prst="rect">
            <a:avLst/>
          </a:prstGeom>
        </p:spPr>
      </p:pic>
      <p:pic>
        <p:nvPicPr>
          <p:cNvPr id="6" name="Picture 3" descr="A cartoon bubble that says &quot;Huh?&quot;">
            <a:extLst>
              <a:ext uri="{FF2B5EF4-FFF2-40B4-BE49-F238E27FC236}">
                <a16:creationId xmlns:a16="http://schemas.microsoft.com/office/drawing/2014/main" id="{9E35395F-94D1-5B44-8691-7D219FF4A2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100" y="771761"/>
            <a:ext cx="2438400" cy="1819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025" y="82121"/>
            <a:ext cx="7953375" cy="1003729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dirty="0"/>
              <a:t>			</a:t>
            </a:r>
            <a:br>
              <a:rPr lang="en-US" dirty="0"/>
            </a:br>
            <a:r>
              <a:rPr lang="en-US" dirty="0"/>
              <a:t>      </a:t>
            </a:r>
            <a:r>
              <a:rPr lang="en-US" dirty="0">
                <a:solidFill>
                  <a:schemeClr val="tx1"/>
                </a:solidFill>
              </a:rPr>
              <a:t>how do members get on committees?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4267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C42AB-10A0-AA4A-848A-5E0B79113340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270248" y="771525"/>
            <a:ext cx="3959352" cy="5781675"/>
          </a:xfrm>
        </p:spPr>
        <p:txBody>
          <a:bodyPr>
            <a:normAutofit/>
          </a:bodyPr>
          <a:lstStyle/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Personal experience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Legislative experience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Endorsements 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Lobbyists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Pre-Election promises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Fundraising prowess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Diversity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Geographic Representation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Constituent involvement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endParaRPr lang="en-US" dirty="0"/>
          </a:p>
          <a:p>
            <a:r>
              <a:rPr lang="en-US" dirty="0"/>
              <a:t>Counterintuitively, Electoral Vulnerability</a:t>
            </a:r>
          </a:p>
          <a:p>
            <a:endParaRPr lang="en-US" dirty="0"/>
          </a:p>
        </p:txBody>
      </p:sp>
      <p:pic>
        <p:nvPicPr>
          <p:cNvPr id="5" name="Picture 2" descr="Amazon.com: Harry Potter Costume Accessory, Child's Sorting Hat ...">
            <a:extLst>
              <a:ext uri="{FF2B5EF4-FFF2-40B4-BE49-F238E27FC236}">
                <a16:creationId xmlns:a16="http://schemas.microsoft.com/office/drawing/2014/main" id="{6080CE95-0F57-C54D-A279-C605F98037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771525"/>
            <a:ext cx="3657600" cy="532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6F3289-49FF-F548-BAD7-F64C70BBD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525"/>
            <a:ext cx="8686800" cy="762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Considerations when demand exceeds supply</a:t>
            </a:r>
          </a:p>
        </p:txBody>
      </p:sp>
    </p:spTree>
    <p:extLst>
      <p:ext uri="{BB962C8B-B14F-4D97-AF65-F5344CB8AC3E}">
        <p14:creationId xmlns:p14="http://schemas.microsoft.com/office/powerpoint/2010/main" val="18629158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AA49A9-BDE3-144D-A456-E3F094A8C4A7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228600" y="808038"/>
            <a:ext cx="8305800" cy="59436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But appeal varies, beauty is in the eye of the beholder</a:t>
            </a:r>
          </a:p>
          <a:p>
            <a:r>
              <a:rPr lang="en-US" dirty="0"/>
              <a:t>House “exclusive” committees:</a:t>
            </a:r>
          </a:p>
          <a:p>
            <a:pPr lvl="1"/>
            <a:r>
              <a:rPr lang="en-US" dirty="0"/>
              <a:t>Appropriations*, Ways &amp; Means*, Energy &amp; Commerce, Rules, Financial Services (*no waivers)</a:t>
            </a:r>
          </a:p>
          <a:p>
            <a:pPr lvl="1"/>
            <a:r>
              <a:rPr lang="en-US" dirty="0"/>
              <a:t>No freshmen got seats on exclusives in 116th</a:t>
            </a:r>
          </a:p>
          <a:p>
            <a:r>
              <a:rPr lang="en-US" dirty="0"/>
              <a:t>Authorizers (permission) vs. Appropriators ($)</a:t>
            </a:r>
          </a:p>
          <a:p>
            <a:r>
              <a:rPr lang="en-US" dirty="0"/>
              <a:t>But Appropriations </a:t>
            </a:r>
            <a:r>
              <a:rPr lang="en-US" dirty="0" err="1"/>
              <a:t>ain’t</a:t>
            </a:r>
            <a:r>
              <a:rPr lang="en-US" dirty="0"/>
              <a:t> what it used to be…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“Super A” committees in the Senate: Appropriations, 	Finance, Foreign Relations, Armed Services</a:t>
            </a:r>
          </a:p>
          <a:p>
            <a:r>
              <a:rPr lang="en-US" dirty="0"/>
              <a:t>What are “select” committees and informal caucuses?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Picture 6" descr="A meat cleaver">
            <a:extLst>
              <a:ext uri="{FF2B5EF4-FFF2-40B4-BE49-F238E27FC236}">
                <a16:creationId xmlns:a16="http://schemas.microsoft.com/office/drawing/2014/main" id="{ABE1C16C-2C85-C649-8164-F0939F0A3F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2975" y="3495144"/>
            <a:ext cx="3200400" cy="1443537"/>
          </a:xfrm>
          <a:prstGeom prst="rect">
            <a:avLst/>
          </a:prstGeom>
        </p:spPr>
      </p:pic>
      <p:pic>
        <p:nvPicPr>
          <p:cNvPr id="8" name="Picture 7" descr="A spigot with dollar bills flowing out of it">
            <a:extLst>
              <a:ext uri="{FF2B5EF4-FFF2-40B4-BE49-F238E27FC236}">
                <a16:creationId xmlns:a16="http://schemas.microsoft.com/office/drawing/2014/main" id="{44918E28-A613-314E-A15B-D44E5D52BD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763" y="3441795"/>
            <a:ext cx="2667000" cy="188794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261E1B0-FF1A-CB44-AE80-DF44BD8592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8001000" cy="808038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All Committees are not created equal!</a:t>
            </a:r>
          </a:p>
        </p:txBody>
      </p:sp>
    </p:spTree>
    <p:extLst>
      <p:ext uri="{BB962C8B-B14F-4D97-AF65-F5344CB8AC3E}">
        <p14:creationId xmlns:p14="http://schemas.microsoft.com/office/powerpoint/2010/main" val="29002311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 cartoon Donkey and a cartoon Elephant (Democrat and Republican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28600"/>
            <a:ext cx="3371850" cy="2389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0" y="2667000"/>
            <a:ext cx="8686800" cy="4191000"/>
          </a:xfrm>
        </p:spPr>
        <p:txBody>
          <a:bodyPr>
            <a:normAutofit/>
          </a:bodyPr>
          <a:lstStyle/>
          <a:p>
            <a:r>
              <a:rPr lang="en-US" b="1" dirty="0"/>
              <a:t>Political Party Leadership</a:t>
            </a:r>
          </a:p>
          <a:p>
            <a:pPr lvl="1"/>
            <a:r>
              <a:rPr lang="en-US" dirty="0"/>
              <a:t>Speaker of the House = constitutional job, elected by full House</a:t>
            </a:r>
          </a:p>
          <a:p>
            <a:pPr lvl="1"/>
            <a:r>
              <a:rPr lang="en-US" dirty="0"/>
              <a:t>All other positions chosen </a:t>
            </a:r>
            <a:r>
              <a:rPr lang="en-US" b="1" dirty="0"/>
              <a:t>by secret ballot within parties</a:t>
            </a:r>
          </a:p>
          <a:p>
            <a:pPr lvl="1"/>
            <a:r>
              <a:rPr lang="en-US" dirty="0"/>
              <a:t>Senate Majority Leader more like “majority pleader”</a:t>
            </a:r>
          </a:p>
          <a:p>
            <a:pPr lvl="1"/>
            <a:r>
              <a:rPr lang="en-US" dirty="0"/>
              <a:t>President pro-</a:t>
            </a:r>
            <a:r>
              <a:rPr lang="en-US" dirty="0" err="1"/>
              <a:t>tem</a:t>
            </a:r>
            <a:r>
              <a:rPr lang="en-US" dirty="0"/>
              <a:t> subs for V.P., who can only vote to break ties</a:t>
            </a:r>
          </a:p>
          <a:p>
            <a:pPr lvl="1"/>
            <a:r>
              <a:rPr lang="en-US" dirty="0"/>
              <a:t>U.S. legislative leaders weaker than most of their international counterparts because candidates do NOT need party’s approval to seek reelection</a:t>
            </a:r>
          </a:p>
          <a:p>
            <a:pPr lvl="1"/>
            <a:r>
              <a:rPr lang="en-US" dirty="0"/>
              <a:t> No quotas for minorities, unions, etc., and no at-large 	representatives—all are from single-member districts</a:t>
            </a:r>
          </a:p>
          <a:p>
            <a:pPr lvl="1"/>
            <a:r>
              <a:rPr lang="en-US" dirty="0"/>
              <a:t>Two-party system well entrenched, discourages 3</a:t>
            </a:r>
            <a:r>
              <a:rPr lang="en-US" baseline="30000" dirty="0"/>
              <a:t>rd</a:t>
            </a:r>
            <a:r>
              <a:rPr lang="en-US" dirty="0"/>
              <a:t> parties</a:t>
            </a:r>
          </a:p>
        </p:txBody>
      </p:sp>
    </p:spTree>
    <p:extLst>
      <p:ext uri="{BB962C8B-B14F-4D97-AF65-F5344CB8AC3E}">
        <p14:creationId xmlns:p14="http://schemas.microsoft.com/office/powerpoint/2010/main" val="13171315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92D717-94CF-414C-8F7B-7C820C71C87D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914400"/>
            <a:ext cx="3657600" cy="3657600"/>
          </a:xfrm>
        </p:spPr>
        <p:txBody>
          <a:bodyPr/>
          <a:lstStyle/>
          <a:p>
            <a:r>
              <a:rPr lang="en-US" u="sng" dirty="0"/>
              <a:t>Constitutional or Statutory</a:t>
            </a:r>
            <a:r>
              <a:rPr lang="en-US" dirty="0"/>
              <a:t>:</a:t>
            </a:r>
          </a:p>
          <a:p>
            <a:r>
              <a:rPr lang="en-US" dirty="0"/>
              <a:t>Preside over the chamber</a:t>
            </a:r>
          </a:p>
          <a:p>
            <a:r>
              <a:rPr lang="en-US" dirty="0"/>
              <a:t>Recognize those wishing to speak</a:t>
            </a:r>
          </a:p>
          <a:p>
            <a:r>
              <a:rPr lang="en-US" dirty="0"/>
              <a:t>Behind the Vice President in the line of succession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B717D0-3C67-2A42-96AB-D882348EF29A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270248" y="914400"/>
            <a:ext cx="3883152" cy="5562600"/>
          </a:xfrm>
        </p:spPr>
        <p:txBody>
          <a:bodyPr/>
          <a:lstStyle/>
          <a:p>
            <a:r>
              <a:rPr lang="en-US" u="sng" dirty="0"/>
              <a:t>House Rules/Informal</a:t>
            </a:r>
            <a:r>
              <a:rPr lang="en-US" dirty="0"/>
              <a:t>:</a:t>
            </a:r>
          </a:p>
          <a:p>
            <a:r>
              <a:rPr lang="en-US" dirty="0"/>
              <a:t>Weighted vote on Steering Committee</a:t>
            </a:r>
          </a:p>
          <a:p>
            <a:r>
              <a:rPr lang="en-US" dirty="0"/>
              <a:t>Proposes roster of committee chairs</a:t>
            </a:r>
          </a:p>
          <a:p>
            <a:r>
              <a:rPr lang="en-US" dirty="0"/>
              <a:t>Top fundraiser</a:t>
            </a:r>
          </a:p>
          <a:p>
            <a:r>
              <a:rPr lang="en-US" dirty="0"/>
              <a:t>Negotiates in budget battles</a:t>
            </a:r>
          </a:p>
          <a:p>
            <a:r>
              <a:rPr lang="en-US" dirty="0"/>
              <a:t>Can create select committees</a:t>
            </a:r>
          </a:p>
          <a:p>
            <a:r>
              <a:rPr lang="en-US" dirty="0"/>
              <a:t>Appoints Members to Rules, Ethics, Intel </a:t>
            </a:r>
          </a:p>
          <a:p>
            <a:r>
              <a:rPr lang="en-US" dirty="0"/>
              <a:t>Allocates office space</a:t>
            </a:r>
          </a:p>
        </p:txBody>
      </p:sp>
      <p:pic>
        <p:nvPicPr>
          <p:cNvPr id="5" name="Picture 4" descr="A woman yawning">
            <a:extLst>
              <a:ext uri="{FF2B5EF4-FFF2-40B4-BE49-F238E27FC236}">
                <a16:creationId xmlns:a16="http://schemas.microsoft.com/office/drawing/2014/main" id="{44F88687-4E8C-A14C-A02F-624CF9759F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733925"/>
            <a:ext cx="3200400" cy="15049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0663FF5-DDF2-B74E-B940-3804823EB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6448" y="76200"/>
            <a:ext cx="7467600" cy="655638"/>
          </a:xfrm>
        </p:spPr>
        <p:txBody>
          <a:bodyPr/>
          <a:lstStyle/>
          <a:p>
            <a:r>
              <a:rPr lang="en-US" dirty="0"/>
              <a:t>		</a:t>
            </a:r>
            <a:r>
              <a:rPr lang="en-US" dirty="0">
                <a:solidFill>
                  <a:schemeClr val="tx1"/>
                </a:solidFill>
              </a:rPr>
              <a:t>Role of the Speaker</a:t>
            </a:r>
          </a:p>
        </p:txBody>
      </p:sp>
    </p:spTree>
    <p:extLst>
      <p:ext uri="{BB962C8B-B14F-4D97-AF65-F5344CB8AC3E}">
        <p14:creationId xmlns:p14="http://schemas.microsoft.com/office/powerpoint/2010/main" val="44691441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1173</TotalTime>
  <Words>1046</Words>
  <Application>Microsoft Office PowerPoint</Application>
  <PresentationFormat>On-screen Show (4:3)</PresentationFormat>
  <Paragraphs>135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Calibri</vt:lpstr>
      <vt:lpstr>Century Schoolbook</vt:lpstr>
      <vt:lpstr>Georgia</vt:lpstr>
      <vt:lpstr>Wingdings</vt:lpstr>
      <vt:lpstr>Wingdings 2</vt:lpstr>
      <vt:lpstr>Oriel</vt:lpstr>
      <vt:lpstr>Leadership and Organization in The 117th Congress</vt:lpstr>
      <vt:lpstr>PowerPoint Presentation</vt:lpstr>
      <vt:lpstr>Article I allows both chambers to Determine their own rules. Both rely on the committee system and political party structure.</vt:lpstr>
      <vt:lpstr>PowerPoint Presentation</vt:lpstr>
      <vt:lpstr>           how do members get on committees? </vt:lpstr>
      <vt:lpstr>Considerations when demand exceeds supply</vt:lpstr>
      <vt:lpstr>All Committees are not created equal!</vt:lpstr>
      <vt:lpstr>PowerPoint Presentation</vt:lpstr>
      <vt:lpstr>  Role of the Speaker</vt:lpstr>
      <vt:lpstr>Political Party Leadership Roles </vt:lpstr>
      <vt:lpstr>What does the “Chief Whip” do? 2-way communications conduit:  Leaders’ priorities to membership  Count votes and report to leadership Assisted by whip team Corrals Dem Caucus or Repub Conference</vt:lpstr>
      <vt:lpstr>                  117th Congress:   Same leaders, narrower margins</vt:lpstr>
      <vt:lpstr>Leaders operate in context.  117th Party Ratios &amp; Key Numbers today</vt:lpstr>
      <vt:lpstr>Composition of 117th Congress </vt:lpstr>
      <vt:lpstr>Questions for the House, 117th </vt:lpstr>
      <vt:lpstr>Questions for the Senate, 117th </vt:lpstr>
      <vt:lpstr>For current leadership, committee &amp; subcommittee rosters: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Understanding Congress</dc:title>
  <dc:creator>Susan Lagon</dc:creator>
  <cp:lastModifiedBy>Scott McMahon</cp:lastModifiedBy>
  <cp:revision>140</cp:revision>
  <cp:lastPrinted>2014-07-25T14:44:28Z</cp:lastPrinted>
  <dcterms:created xsi:type="dcterms:W3CDTF">2014-07-25T13:01:25Z</dcterms:created>
  <dcterms:modified xsi:type="dcterms:W3CDTF">2021-09-10T21:33:48Z</dcterms:modified>
</cp:coreProperties>
</file>