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2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7EC26C-6883-4454-BC9F-DD3ADCA8BB72}" type="datetimeFigureOut">
              <a:rPr lang="en-US" smtClean="0"/>
              <a:t>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7EC26C-6883-4454-BC9F-DD3ADCA8BB72}" type="datetimeFigureOut">
              <a:rPr lang="en-US" smtClean="0"/>
              <a:t>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7EC26C-6883-4454-BC9F-DD3ADCA8BB72}" type="datetimeFigureOut">
              <a:rPr lang="en-US" smtClean="0"/>
              <a:t>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7EC26C-6883-4454-BC9F-DD3ADCA8BB72}" type="datetimeFigureOut">
              <a:rPr lang="en-US" smtClean="0"/>
              <a:t>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7EC26C-6883-4454-BC9F-DD3ADCA8BB72}" type="datetimeFigureOut">
              <a:rPr lang="en-US" smtClean="0"/>
              <a:t>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7EC26C-6883-4454-BC9F-DD3ADCA8BB72}" type="datetimeFigureOut">
              <a:rPr lang="en-US" smtClean="0"/>
              <a:t>1/12/2016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7EC26C-6883-4454-BC9F-DD3ADCA8BB72}" type="datetimeFigureOut">
              <a:rPr lang="en-US" smtClean="0"/>
              <a:t>1/12/2016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7EC26C-6883-4454-BC9F-DD3ADCA8BB72}" type="datetimeFigureOut">
              <a:rPr lang="en-US" smtClean="0"/>
              <a:t>1/12/2016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EC26C-6883-4454-BC9F-DD3ADCA8BB72}" type="datetimeFigureOut">
              <a:rPr lang="en-US" smtClean="0"/>
              <a:t>1/12/2016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EC26C-6883-4454-BC9F-DD3ADCA8BB72}" type="datetimeFigureOut">
              <a:rPr lang="en-US" smtClean="0"/>
              <a:t>1/12/2016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EC26C-6883-4454-BC9F-DD3ADCA8BB72}" type="datetimeFigureOut">
              <a:rPr lang="en-US" smtClean="0"/>
              <a:t>1/12/2016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016748-0FBE-4115-874E-00B485C9A4E0}"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EC26C-6883-4454-BC9F-DD3ADCA8BB72}" type="datetimeFigureOut">
              <a:rPr lang="en-US" smtClean="0"/>
              <a:t>1/12/2016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016748-0FBE-4115-874E-00B485C9A4E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500042"/>
            <a:ext cx="8286808" cy="1200329"/>
          </a:xfrm>
          <a:prstGeom prst="rect">
            <a:avLst/>
          </a:prstGeom>
          <a:noFill/>
        </p:spPr>
        <p:txBody>
          <a:bodyPr wrap="square" rtlCol="0">
            <a:spAutoFit/>
          </a:bodyPr>
          <a:lstStyle/>
          <a:p>
            <a:r>
              <a:rPr lang="en-GB" sz="2400" dirty="0" smtClean="0"/>
              <a:t>An A level Geography student investigated the Central Business District (CBD) of Lincoln, a Cathedral city and capital city of Lincolnshire.</a:t>
            </a:r>
            <a:endParaRPr lang="en-GB" sz="2400" dirty="0"/>
          </a:p>
        </p:txBody>
      </p:sp>
      <p:sp>
        <p:nvSpPr>
          <p:cNvPr id="5" name="TextBox 4"/>
          <p:cNvSpPr txBox="1"/>
          <p:nvPr/>
        </p:nvSpPr>
        <p:spPr>
          <a:xfrm>
            <a:off x="428596" y="1714488"/>
            <a:ext cx="8358246" cy="1200329"/>
          </a:xfrm>
          <a:prstGeom prst="rect">
            <a:avLst/>
          </a:prstGeom>
          <a:noFill/>
        </p:spPr>
        <p:txBody>
          <a:bodyPr wrap="square" rtlCol="0">
            <a:spAutoFit/>
          </a:bodyPr>
          <a:lstStyle/>
          <a:p>
            <a:r>
              <a:rPr lang="en-GB" sz="2400" dirty="0" smtClean="0"/>
              <a:t>Her aim was to investigate the internal structure of the CBD, to find out if distinct functional zones could be identified and to see if it exhibited any of the features of the Core-Frame model.</a:t>
            </a:r>
            <a:endParaRPr lang="en-GB" sz="2400" dirty="0"/>
          </a:p>
        </p:txBody>
      </p:sp>
      <p:pic>
        <p:nvPicPr>
          <p:cNvPr id="11266" name="Picture 2" descr="File:Core frame model.svg"/>
          <p:cNvPicPr>
            <a:picLocks noChangeAspect="1" noChangeArrowheads="1"/>
          </p:cNvPicPr>
          <p:nvPr/>
        </p:nvPicPr>
        <p:blipFill>
          <a:blip r:embed="rId2"/>
          <a:srcRect/>
          <a:stretch>
            <a:fillRect/>
          </a:stretch>
        </p:blipFill>
        <p:spPr bwMode="auto">
          <a:xfrm>
            <a:off x="500034" y="3000372"/>
            <a:ext cx="7929618" cy="3571900"/>
          </a:xfrm>
          <a:prstGeom prst="rect">
            <a:avLst/>
          </a:prstGeom>
          <a:noFill/>
        </p:spPr>
      </p:pic>
      <p:sp>
        <p:nvSpPr>
          <p:cNvPr id="8" name="TextBox 7"/>
          <p:cNvSpPr txBox="1"/>
          <p:nvPr/>
        </p:nvSpPr>
        <p:spPr>
          <a:xfrm>
            <a:off x="714348" y="0"/>
            <a:ext cx="8072494" cy="461665"/>
          </a:xfrm>
          <a:prstGeom prst="rect">
            <a:avLst/>
          </a:prstGeom>
          <a:noFill/>
        </p:spPr>
        <p:txBody>
          <a:bodyPr wrap="square" rtlCol="0">
            <a:spAutoFit/>
          </a:bodyPr>
          <a:lstStyle/>
          <a:p>
            <a:r>
              <a:rPr lang="en-GB" sz="2400" b="1" dirty="0" smtClean="0"/>
              <a:t>INVESTIGATING THE INTERNAL MORPHOLOGY OF A CBD</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11266"/>
                                        </p:tgtEl>
                                        <p:attrNameLst>
                                          <p:attrName>style.visibility</p:attrName>
                                        </p:attrNameLst>
                                      </p:cBhvr>
                                      <p:to>
                                        <p:strVal val="visible"/>
                                      </p:to>
                                    </p:set>
                                    <p:anim calcmode="lin" valueType="num">
                                      <p:cBhvr>
                                        <p:cTn id="17" dur="1000" fill="hold"/>
                                        <p:tgtEl>
                                          <p:spTgt spid="11266"/>
                                        </p:tgtEl>
                                        <p:attrNameLst>
                                          <p:attrName>ppt_w</p:attrName>
                                        </p:attrNameLst>
                                      </p:cBhvr>
                                      <p:tavLst>
                                        <p:tav tm="0">
                                          <p:val>
                                            <p:strVal val="#ppt_w*0.70"/>
                                          </p:val>
                                        </p:tav>
                                        <p:tav tm="100000">
                                          <p:val>
                                            <p:strVal val="#ppt_w"/>
                                          </p:val>
                                        </p:tav>
                                      </p:tavLst>
                                    </p:anim>
                                    <p:anim calcmode="lin" valueType="num">
                                      <p:cBhvr>
                                        <p:cTn id="18" dur="1000" fill="hold"/>
                                        <p:tgtEl>
                                          <p:spTgt spid="11266"/>
                                        </p:tgtEl>
                                        <p:attrNameLst>
                                          <p:attrName>ppt_h</p:attrName>
                                        </p:attrNameLst>
                                      </p:cBhvr>
                                      <p:tavLst>
                                        <p:tav tm="0">
                                          <p:val>
                                            <p:strVal val="#ppt_h"/>
                                          </p:val>
                                        </p:tav>
                                        <p:tav tm="100000">
                                          <p:val>
                                            <p:strVal val="#ppt_h"/>
                                          </p:val>
                                        </p:tav>
                                      </p:tavLst>
                                    </p:anim>
                                    <p:animEffect transition="in" filter="fade">
                                      <p:cBhvr>
                                        <p:cTn id="19" dur="10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85728"/>
            <a:ext cx="8215370" cy="461665"/>
          </a:xfrm>
          <a:prstGeom prst="rect">
            <a:avLst/>
          </a:prstGeom>
          <a:noFill/>
        </p:spPr>
        <p:txBody>
          <a:bodyPr wrap="square" rtlCol="0">
            <a:spAutoFit/>
          </a:bodyPr>
          <a:lstStyle/>
          <a:p>
            <a:r>
              <a:rPr lang="en-GB" sz="2400" dirty="0" smtClean="0"/>
              <a:t>But what does the result Chi Square = 22.6 mean?</a:t>
            </a:r>
            <a:endParaRPr lang="en-GB" sz="2400" dirty="0"/>
          </a:p>
        </p:txBody>
      </p:sp>
      <p:sp>
        <p:nvSpPr>
          <p:cNvPr id="3" name="TextBox 2"/>
          <p:cNvSpPr txBox="1"/>
          <p:nvPr/>
        </p:nvSpPr>
        <p:spPr>
          <a:xfrm>
            <a:off x="357158" y="785794"/>
            <a:ext cx="8143932" cy="1200329"/>
          </a:xfrm>
          <a:prstGeom prst="rect">
            <a:avLst/>
          </a:prstGeom>
          <a:noFill/>
        </p:spPr>
        <p:txBody>
          <a:bodyPr wrap="square" rtlCol="0">
            <a:spAutoFit/>
          </a:bodyPr>
          <a:lstStyle/>
          <a:p>
            <a:r>
              <a:rPr lang="en-GB" sz="2400" dirty="0" smtClean="0"/>
              <a:t>Obviously if the OBSERVED and EXPECTED results were the same the Chi Square value would be 0, and the null hypothesis would be accepted.</a:t>
            </a:r>
            <a:endParaRPr lang="en-GB" sz="2400" dirty="0"/>
          </a:p>
        </p:txBody>
      </p:sp>
      <p:sp>
        <p:nvSpPr>
          <p:cNvPr id="4" name="TextBox 3"/>
          <p:cNvSpPr txBox="1"/>
          <p:nvPr/>
        </p:nvSpPr>
        <p:spPr>
          <a:xfrm>
            <a:off x="357158" y="2000240"/>
            <a:ext cx="8215370" cy="1569660"/>
          </a:xfrm>
          <a:prstGeom prst="rect">
            <a:avLst/>
          </a:prstGeom>
          <a:noFill/>
        </p:spPr>
        <p:txBody>
          <a:bodyPr wrap="square" rtlCol="0">
            <a:spAutoFit/>
          </a:bodyPr>
          <a:lstStyle/>
          <a:p>
            <a:r>
              <a:rPr lang="en-GB" sz="2400" dirty="0" smtClean="0"/>
              <a:t>Therefore the higher the value the more the OBSERVED and EXPECTED results differ and we are more likely to be able to accept the alternative hypothesis, in this case that distinct functional / land use zones do exist in the Lincoln CBD.</a:t>
            </a:r>
          </a:p>
        </p:txBody>
      </p:sp>
      <p:sp>
        <p:nvSpPr>
          <p:cNvPr id="5" name="TextBox 4"/>
          <p:cNvSpPr txBox="1"/>
          <p:nvPr/>
        </p:nvSpPr>
        <p:spPr>
          <a:xfrm>
            <a:off x="357158" y="3643314"/>
            <a:ext cx="8286808" cy="1569660"/>
          </a:xfrm>
          <a:prstGeom prst="rect">
            <a:avLst/>
          </a:prstGeom>
          <a:noFill/>
        </p:spPr>
        <p:txBody>
          <a:bodyPr wrap="square" rtlCol="0">
            <a:spAutoFit/>
          </a:bodyPr>
          <a:lstStyle/>
          <a:p>
            <a:r>
              <a:rPr lang="en-GB" sz="2400" dirty="0" smtClean="0"/>
              <a:t>We need to look the result up on a Chi Square probability table. To prove the alternative hypothesis the value needs to be higher than the figure for 0.05 probability (95%confidence level) for the correct degrees of freedom (n – 1),In this case 3 (4 – 1).</a:t>
            </a:r>
            <a:endParaRPr lang="en-GB" sz="2400" dirty="0"/>
          </a:p>
        </p:txBody>
      </p:sp>
      <p:graphicFrame>
        <p:nvGraphicFramePr>
          <p:cNvPr id="7" name="Table 6"/>
          <p:cNvGraphicFramePr>
            <a:graphicFrameLocks noGrp="1"/>
          </p:cNvGraphicFramePr>
          <p:nvPr/>
        </p:nvGraphicFramePr>
        <p:xfrm>
          <a:off x="428594" y="5357826"/>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ppt_w</p:attrName>
                                        </p:attrNameLst>
                                      </p:cBhvr>
                                      <p:tavLst>
                                        <p:tav tm="0">
                                          <p:val>
                                            <p:strVal val="#ppt_w*0.70"/>
                                          </p:val>
                                        </p:tav>
                                        <p:tav tm="100000">
                                          <p:val>
                                            <p:strVal val="#ppt_w"/>
                                          </p:val>
                                        </p:tav>
                                      </p:tavLst>
                                    </p:anim>
                                    <p:anim calcmode="lin" valueType="num">
                                      <p:cBhvr>
                                        <p:cTn id="28" dur="1000" fill="hold"/>
                                        <p:tgtEl>
                                          <p:spTgt spid="7"/>
                                        </p:tgtEl>
                                        <p:attrNameLst>
                                          <p:attrName>ppt_h</p:attrName>
                                        </p:attrNameLst>
                                      </p:cBhvr>
                                      <p:tavLst>
                                        <p:tav tm="0">
                                          <p:val>
                                            <p:strVal val="#ppt_h"/>
                                          </p:val>
                                        </p:tav>
                                        <p:tav tm="100000">
                                          <p:val>
                                            <p:strVal val="#ppt_h"/>
                                          </p:val>
                                        </p:tav>
                                      </p:tavLst>
                                    </p:anim>
                                    <p:animEffect transition="in" filter="fade">
                                      <p:cBhvr>
                                        <p:cTn id="2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14290"/>
            <a:ext cx="7858180" cy="830997"/>
          </a:xfrm>
          <a:prstGeom prst="rect">
            <a:avLst/>
          </a:prstGeom>
          <a:noFill/>
        </p:spPr>
        <p:txBody>
          <a:bodyPr wrap="square" rtlCol="0">
            <a:spAutoFit/>
          </a:bodyPr>
          <a:lstStyle/>
          <a:p>
            <a:r>
              <a:rPr lang="en-GB" sz="2400" dirty="0" smtClean="0"/>
              <a:t>So we have a value of 22.6</a:t>
            </a:r>
          </a:p>
          <a:p>
            <a:r>
              <a:rPr lang="en-GB" sz="2400" dirty="0" smtClean="0"/>
              <a:t>Compare this to the Probability table:- </a:t>
            </a:r>
            <a:endParaRPr lang="en-GB" sz="2400" dirty="0"/>
          </a:p>
        </p:txBody>
      </p:sp>
      <p:graphicFrame>
        <p:nvGraphicFramePr>
          <p:cNvPr id="3" name="Table 2"/>
          <p:cNvGraphicFramePr>
            <a:graphicFrameLocks noGrp="1"/>
          </p:cNvGraphicFramePr>
          <p:nvPr/>
        </p:nvGraphicFramePr>
        <p:xfrm>
          <a:off x="357158" y="1142984"/>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
        <p:nvSpPr>
          <p:cNvPr id="4" name="TextBox 3"/>
          <p:cNvSpPr txBox="1"/>
          <p:nvPr/>
        </p:nvSpPr>
        <p:spPr>
          <a:xfrm>
            <a:off x="428596" y="2714620"/>
            <a:ext cx="7929618" cy="461665"/>
          </a:xfrm>
          <a:prstGeom prst="rect">
            <a:avLst/>
          </a:prstGeom>
          <a:noFill/>
        </p:spPr>
        <p:txBody>
          <a:bodyPr wrap="square" rtlCol="0">
            <a:spAutoFit/>
          </a:bodyPr>
          <a:lstStyle/>
          <a:p>
            <a:r>
              <a:rPr lang="en-GB" sz="2400" dirty="0" smtClean="0"/>
              <a:t>Our value is higher than 11.34</a:t>
            </a:r>
            <a:endParaRPr lang="en-GB" sz="2400" dirty="0"/>
          </a:p>
        </p:txBody>
      </p:sp>
      <p:cxnSp>
        <p:nvCxnSpPr>
          <p:cNvPr id="6" name="Straight Arrow Connector 5"/>
          <p:cNvCxnSpPr/>
          <p:nvPr/>
        </p:nvCxnSpPr>
        <p:spPr>
          <a:xfrm flipV="1">
            <a:off x="4643438" y="2214554"/>
            <a:ext cx="2500330" cy="7143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8596" y="3500438"/>
            <a:ext cx="8143932" cy="1200329"/>
          </a:xfrm>
          <a:prstGeom prst="rect">
            <a:avLst/>
          </a:prstGeom>
          <a:noFill/>
        </p:spPr>
        <p:txBody>
          <a:bodyPr wrap="square" rtlCol="0">
            <a:spAutoFit/>
          </a:bodyPr>
          <a:lstStyle/>
          <a:p>
            <a:r>
              <a:rPr lang="en-GB" sz="2400" dirty="0" smtClean="0"/>
              <a:t>So we are able to reject the null hypothesis and accept the hypothesis that there are distinct differences in the numbers of shops in each of the zones with a 99% confidence</a:t>
            </a:r>
            <a:endParaRPr lang="en-GB" sz="2400" dirty="0"/>
          </a:p>
        </p:txBody>
      </p:sp>
      <p:sp>
        <p:nvSpPr>
          <p:cNvPr id="8" name="TextBox 7"/>
          <p:cNvSpPr txBox="1"/>
          <p:nvPr/>
        </p:nvSpPr>
        <p:spPr>
          <a:xfrm>
            <a:off x="428596" y="5143512"/>
            <a:ext cx="8143932" cy="461665"/>
          </a:xfrm>
          <a:prstGeom prst="rect">
            <a:avLst/>
          </a:prstGeom>
          <a:noFill/>
        </p:spPr>
        <p:txBody>
          <a:bodyPr wrap="square" rtlCol="0">
            <a:spAutoFit/>
          </a:bodyPr>
          <a:lstStyle/>
          <a:p>
            <a:r>
              <a:rPr lang="en-GB" sz="2400" dirty="0" smtClean="0"/>
              <a:t>Lets do the same calculation for other land uses.</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linds(horizontal)">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0"/>
            <a:ext cx="1785950" cy="461665"/>
          </a:xfrm>
          <a:prstGeom prst="rect">
            <a:avLst/>
          </a:prstGeom>
          <a:noFill/>
        </p:spPr>
        <p:txBody>
          <a:bodyPr wrap="square" rtlCol="0">
            <a:spAutoFit/>
          </a:bodyPr>
          <a:lstStyle/>
          <a:p>
            <a:r>
              <a:rPr lang="en-GB" sz="2400" b="1" dirty="0" smtClean="0"/>
              <a:t>TOURISM</a:t>
            </a:r>
            <a:endParaRPr lang="en-GB" sz="2400" b="1" dirty="0"/>
          </a:p>
        </p:txBody>
      </p:sp>
      <p:graphicFrame>
        <p:nvGraphicFramePr>
          <p:cNvPr id="3" name="Table 2"/>
          <p:cNvGraphicFramePr>
            <a:graphicFrameLocks noGrp="1"/>
          </p:cNvGraphicFramePr>
          <p:nvPr/>
        </p:nvGraphicFramePr>
        <p:xfrm>
          <a:off x="571472" y="1285860"/>
          <a:ext cx="7858180" cy="3822987"/>
        </p:xfrm>
        <a:graphic>
          <a:graphicData uri="http://schemas.openxmlformats.org/drawingml/2006/table">
            <a:tbl>
              <a:tblPr firstRow="1" bandRow="1">
                <a:tableStyleId>{5C22544A-7EE6-4342-B048-85BDC9FD1C3A}</a:tableStyleId>
              </a:tblPr>
              <a:tblGrid>
                <a:gridCol w="1571636"/>
                <a:gridCol w="1571636"/>
                <a:gridCol w="1571636"/>
                <a:gridCol w="1571636"/>
                <a:gridCol w="1571636"/>
              </a:tblGrid>
              <a:tr h="573289">
                <a:tc>
                  <a:txBody>
                    <a:bodyPr/>
                    <a:lstStyle/>
                    <a:p>
                      <a:r>
                        <a:rPr lang="en-GB" dirty="0" smtClean="0"/>
                        <a:t>TOURISM</a:t>
                      </a:r>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69718">
                <a:tc>
                  <a:txBody>
                    <a:bodyPr/>
                    <a:lstStyle/>
                    <a:p>
                      <a:pPr algn="ctr"/>
                      <a:r>
                        <a:rPr lang="en-GB" sz="2000" dirty="0" smtClean="0"/>
                        <a:t>OBSERVED </a:t>
                      </a:r>
                    </a:p>
                    <a:p>
                      <a:pPr algn="ctr"/>
                      <a:r>
                        <a:rPr lang="en-GB" sz="2000" baseline="0" dirty="0" smtClean="0"/>
                        <a:t>(O)</a:t>
                      </a:r>
                      <a:endParaRPr lang="en-GB" sz="2000" dirty="0"/>
                    </a:p>
                  </a:txBody>
                  <a:tcPr/>
                </a:tc>
                <a:tc>
                  <a:txBody>
                    <a:bodyPr/>
                    <a:lstStyle/>
                    <a:p>
                      <a:pPr algn="ctr"/>
                      <a:r>
                        <a:rPr lang="en-GB" sz="2800" dirty="0" smtClean="0"/>
                        <a:t>8</a:t>
                      </a:r>
                      <a:endParaRPr lang="en-GB" sz="2800" dirty="0"/>
                    </a:p>
                  </a:txBody>
                  <a:tcPr/>
                </a:tc>
                <a:tc>
                  <a:txBody>
                    <a:bodyPr/>
                    <a:lstStyle/>
                    <a:p>
                      <a:pPr algn="ctr"/>
                      <a:r>
                        <a:rPr lang="en-GB" sz="2800" dirty="0" smtClean="0"/>
                        <a:t>5</a:t>
                      </a:r>
                      <a:endParaRPr lang="en-GB" sz="2800" dirty="0"/>
                    </a:p>
                  </a:txBody>
                  <a:tcPr/>
                </a:tc>
                <a:tc>
                  <a:txBody>
                    <a:bodyPr/>
                    <a:lstStyle/>
                    <a:p>
                      <a:pPr algn="ctr"/>
                      <a:r>
                        <a:rPr lang="en-GB" sz="2800" dirty="0" smtClean="0"/>
                        <a:t>0</a:t>
                      </a:r>
                      <a:endParaRPr lang="en-GB" sz="2800" dirty="0"/>
                    </a:p>
                  </a:txBody>
                  <a:tcPr/>
                </a:tc>
                <a:tc>
                  <a:txBody>
                    <a:bodyPr/>
                    <a:lstStyle/>
                    <a:p>
                      <a:pPr algn="ctr"/>
                      <a:r>
                        <a:rPr lang="en-GB" sz="2800" dirty="0" smtClean="0"/>
                        <a:t>6</a:t>
                      </a:r>
                      <a:endParaRPr lang="en-GB" sz="2800" dirty="0"/>
                    </a:p>
                  </a:txBody>
                  <a:tcPr/>
                </a:tc>
              </a:tr>
              <a:tr h="664970">
                <a:tc>
                  <a:txBody>
                    <a:bodyPr/>
                    <a:lstStyle/>
                    <a:p>
                      <a:pPr algn="ctr"/>
                      <a:r>
                        <a:rPr lang="en-GB" sz="2000" dirty="0" smtClean="0"/>
                        <a:t>EXPECTED</a:t>
                      </a:r>
                    </a:p>
                    <a:p>
                      <a:pPr algn="ctr"/>
                      <a:r>
                        <a:rPr lang="en-GB" sz="2000" dirty="0" smtClean="0"/>
                        <a:t>(E)</a:t>
                      </a:r>
                      <a:endParaRPr lang="en-GB" sz="2000" dirty="0"/>
                    </a:p>
                  </a:txBody>
                  <a:tcPr/>
                </a:tc>
                <a:tc>
                  <a:txBody>
                    <a:bodyPr/>
                    <a:lstStyle/>
                    <a:p>
                      <a:pPr algn="ctr"/>
                      <a:r>
                        <a:rPr lang="en-GB" sz="2800" dirty="0" smtClean="0"/>
                        <a:t>4.75</a:t>
                      </a:r>
                      <a:endParaRPr lang="en-GB" sz="2800" dirty="0"/>
                    </a:p>
                  </a:txBody>
                  <a:tcPr/>
                </a:tc>
                <a:tc>
                  <a:txBody>
                    <a:bodyPr/>
                    <a:lstStyle/>
                    <a:p>
                      <a:pPr algn="ctr"/>
                      <a:r>
                        <a:rPr lang="en-GB" sz="2800" dirty="0" smtClean="0"/>
                        <a:t>4.75</a:t>
                      </a:r>
                      <a:endParaRPr lang="en-GB" sz="2800" dirty="0"/>
                    </a:p>
                  </a:txBody>
                  <a:tcPr/>
                </a:tc>
                <a:tc>
                  <a:txBody>
                    <a:bodyPr/>
                    <a:lstStyle/>
                    <a:p>
                      <a:pPr algn="ctr"/>
                      <a:r>
                        <a:rPr lang="en-GB" sz="2800" dirty="0" smtClean="0"/>
                        <a:t>4.75</a:t>
                      </a:r>
                      <a:endParaRPr lang="en-GB" sz="2800" dirty="0"/>
                    </a:p>
                  </a:txBody>
                  <a:tcPr/>
                </a:tc>
                <a:tc>
                  <a:txBody>
                    <a:bodyPr/>
                    <a:lstStyle/>
                    <a:p>
                      <a:pPr algn="ctr"/>
                      <a:r>
                        <a:rPr lang="en-GB" sz="2800" dirty="0" smtClean="0"/>
                        <a:t>4.75</a:t>
                      </a:r>
                      <a:endParaRPr lang="en-GB" sz="2800" dirty="0"/>
                    </a:p>
                  </a:txBody>
                  <a:tcPr/>
                </a:tc>
              </a:tr>
              <a:tr h="573289">
                <a:tc>
                  <a:txBody>
                    <a:bodyPr/>
                    <a:lstStyle/>
                    <a:p>
                      <a:pPr algn="ctr"/>
                      <a:r>
                        <a:rPr lang="en-GB" sz="2000" dirty="0" smtClean="0"/>
                        <a:t>(O</a:t>
                      </a:r>
                      <a:r>
                        <a:rPr lang="en-GB" sz="2000" baseline="0" dirty="0" smtClean="0"/>
                        <a:t> – E)</a:t>
                      </a:r>
                      <a:endParaRPr lang="en-GB" sz="2000" dirty="0" smtClean="0"/>
                    </a:p>
                  </a:txBody>
                  <a:tcPr/>
                </a:tc>
                <a:tc>
                  <a:txBody>
                    <a:bodyPr/>
                    <a:lstStyle/>
                    <a:p>
                      <a:pPr algn="ctr"/>
                      <a:r>
                        <a:rPr lang="en-GB" sz="2800" dirty="0" smtClean="0"/>
                        <a:t>3.25</a:t>
                      </a:r>
                      <a:endParaRPr lang="en-GB" sz="2800" dirty="0"/>
                    </a:p>
                  </a:txBody>
                  <a:tcPr/>
                </a:tc>
                <a:tc>
                  <a:txBody>
                    <a:bodyPr/>
                    <a:lstStyle/>
                    <a:p>
                      <a:pPr algn="ctr"/>
                      <a:r>
                        <a:rPr lang="en-GB" sz="2800" dirty="0" smtClean="0"/>
                        <a:t>0.25</a:t>
                      </a:r>
                      <a:endParaRPr lang="en-GB" sz="2800" dirty="0"/>
                    </a:p>
                  </a:txBody>
                  <a:tcPr/>
                </a:tc>
                <a:tc>
                  <a:txBody>
                    <a:bodyPr/>
                    <a:lstStyle/>
                    <a:p>
                      <a:pPr algn="ctr"/>
                      <a:r>
                        <a:rPr lang="en-GB" sz="2800" dirty="0" smtClean="0"/>
                        <a:t>-4.75</a:t>
                      </a:r>
                      <a:endParaRPr lang="en-GB" sz="2800" dirty="0"/>
                    </a:p>
                  </a:txBody>
                  <a:tcPr/>
                </a:tc>
                <a:tc>
                  <a:txBody>
                    <a:bodyPr/>
                    <a:lstStyle/>
                    <a:p>
                      <a:pPr algn="ctr"/>
                      <a:r>
                        <a:rPr lang="en-GB" sz="2800" dirty="0" smtClean="0"/>
                        <a:t>1.25</a:t>
                      </a:r>
                      <a:endParaRPr lang="en-GB" sz="2800" dirty="0"/>
                    </a:p>
                  </a:txBody>
                  <a:tcPr/>
                </a:tc>
              </a:tr>
              <a:tr h="573289">
                <a:tc>
                  <a:txBody>
                    <a:bodyPr/>
                    <a:lstStyle/>
                    <a:p>
                      <a:pPr algn="ctr"/>
                      <a:r>
                        <a:rPr lang="en-GB" sz="2000" dirty="0" smtClean="0"/>
                        <a:t>(O</a:t>
                      </a:r>
                      <a:r>
                        <a:rPr lang="en-GB" sz="2000" baseline="0" dirty="0" smtClean="0"/>
                        <a:t> – E)²</a:t>
                      </a:r>
                      <a:endParaRPr lang="en-GB" sz="2000" dirty="0"/>
                    </a:p>
                  </a:txBody>
                  <a:tcPr/>
                </a:tc>
                <a:tc>
                  <a:txBody>
                    <a:bodyPr/>
                    <a:lstStyle/>
                    <a:p>
                      <a:pPr algn="ctr"/>
                      <a:r>
                        <a:rPr lang="en-GB" sz="2800" dirty="0" smtClean="0"/>
                        <a:t>10.56</a:t>
                      </a:r>
                      <a:endParaRPr lang="en-GB" sz="2800" dirty="0"/>
                    </a:p>
                  </a:txBody>
                  <a:tcPr/>
                </a:tc>
                <a:tc>
                  <a:txBody>
                    <a:bodyPr/>
                    <a:lstStyle/>
                    <a:p>
                      <a:pPr algn="ctr"/>
                      <a:r>
                        <a:rPr lang="en-GB" sz="2800" dirty="0" smtClean="0"/>
                        <a:t>0.062</a:t>
                      </a:r>
                      <a:endParaRPr lang="en-GB" sz="2800" dirty="0"/>
                    </a:p>
                  </a:txBody>
                  <a:tcPr/>
                </a:tc>
                <a:tc>
                  <a:txBody>
                    <a:bodyPr/>
                    <a:lstStyle/>
                    <a:p>
                      <a:pPr algn="ctr"/>
                      <a:r>
                        <a:rPr lang="en-GB" sz="2800" dirty="0" smtClean="0"/>
                        <a:t>22.56</a:t>
                      </a:r>
                    </a:p>
                  </a:txBody>
                  <a:tcPr/>
                </a:tc>
                <a:tc>
                  <a:txBody>
                    <a:bodyPr/>
                    <a:lstStyle/>
                    <a:p>
                      <a:pPr algn="ctr"/>
                      <a:r>
                        <a:rPr lang="en-GB" sz="2800" dirty="0" smtClean="0"/>
                        <a:t>1.56</a:t>
                      </a:r>
                      <a:endParaRPr lang="en-GB" sz="2800" dirty="0"/>
                    </a:p>
                  </a:txBody>
                  <a:tcPr/>
                </a:tc>
              </a:tr>
              <a:tr h="664970">
                <a:tc>
                  <a:txBody>
                    <a:bodyPr/>
                    <a:lstStyle/>
                    <a:p>
                      <a:pPr algn="ctr"/>
                      <a:r>
                        <a:rPr lang="en-GB" sz="2000" u="sng" dirty="0" smtClean="0"/>
                        <a:t>(O – E)²</a:t>
                      </a:r>
                    </a:p>
                    <a:p>
                      <a:pPr algn="ctr"/>
                      <a:r>
                        <a:rPr lang="en-GB" sz="2000" u="none" baseline="0" dirty="0" smtClean="0"/>
                        <a:t> E</a:t>
                      </a:r>
                      <a:endParaRPr lang="en-GB" sz="2000" u="none" dirty="0" smtClean="0"/>
                    </a:p>
                  </a:txBody>
                  <a:tcPr/>
                </a:tc>
                <a:tc>
                  <a:txBody>
                    <a:bodyPr/>
                    <a:lstStyle/>
                    <a:p>
                      <a:pPr algn="ctr"/>
                      <a:r>
                        <a:rPr lang="en-GB" sz="2800" dirty="0" smtClean="0"/>
                        <a:t>2.22</a:t>
                      </a:r>
                      <a:endParaRPr lang="en-GB" sz="2800" dirty="0"/>
                    </a:p>
                  </a:txBody>
                  <a:tcPr/>
                </a:tc>
                <a:tc>
                  <a:txBody>
                    <a:bodyPr/>
                    <a:lstStyle/>
                    <a:p>
                      <a:pPr algn="ctr"/>
                      <a:r>
                        <a:rPr lang="en-GB" sz="2800" dirty="0" smtClean="0"/>
                        <a:t>0.013</a:t>
                      </a:r>
                      <a:endParaRPr lang="en-GB" sz="2800" dirty="0"/>
                    </a:p>
                  </a:txBody>
                  <a:tcPr/>
                </a:tc>
                <a:tc>
                  <a:txBody>
                    <a:bodyPr/>
                    <a:lstStyle/>
                    <a:p>
                      <a:pPr algn="ctr"/>
                      <a:r>
                        <a:rPr lang="en-GB" sz="2800" dirty="0" smtClean="0"/>
                        <a:t>4.74</a:t>
                      </a:r>
                      <a:endParaRPr lang="en-GB" sz="2800" dirty="0"/>
                    </a:p>
                  </a:txBody>
                  <a:tcPr/>
                </a:tc>
                <a:tc>
                  <a:txBody>
                    <a:bodyPr/>
                    <a:lstStyle/>
                    <a:p>
                      <a:pPr algn="ctr"/>
                      <a:r>
                        <a:rPr lang="en-GB" sz="2800" dirty="0" smtClean="0"/>
                        <a:t>0.32</a:t>
                      </a:r>
                      <a:endParaRPr lang="en-GB" sz="2800" dirty="0"/>
                    </a:p>
                  </a:txBody>
                  <a:tcPr/>
                </a:tc>
              </a:tr>
            </a:tbl>
          </a:graphicData>
        </a:graphic>
      </p:graphicFrame>
      <p:sp>
        <p:nvSpPr>
          <p:cNvPr id="4" name="TextBox 3"/>
          <p:cNvSpPr txBox="1"/>
          <p:nvPr/>
        </p:nvSpPr>
        <p:spPr>
          <a:xfrm>
            <a:off x="1500166" y="285728"/>
            <a:ext cx="7429552" cy="830997"/>
          </a:xfrm>
          <a:prstGeom prst="rect">
            <a:avLst/>
          </a:prstGeom>
          <a:noFill/>
        </p:spPr>
        <p:txBody>
          <a:bodyPr wrap="square" rtlCol="0">
            <a:spAutoFit/>
          </a:bodyPr>
          <a:lstStyle/>
          <a:p>
            <a:r>
              <a:rPr lang="en-GB" sz="2400" dirty="0" smtClean="0"/>
              <a:t>Total of 19 examples, divided by 4 = 4.75 expected number</a:t>
            </a:r>
            <a:endParaRPr lang="en-GB" sz="2400" dirty="0"/>
          </a:p>
        </p:txBody>
      </p:sp>
      <p:pic>
        <p:nvPicPr>
          <p:cNvPr id="5" name="Picture 2" descr="http://www.ibm.com/developerworks/library/wa-phpolla/chi_formula.jpg"/>
          <p:cNvPicPr>
            <a:picLocks noChangeAspect="1" noChangeArrowheads="1"/>
          </p:cNvPicPr>
          <p:nvPr/>
        </p:nvPicPr>
        <p:blipFill>
          <a:blip r:embed="rId2"/>
          <a:srcRect/>
          <a:stretch>
            <a:fillRect/>
          </a:stretch>
        </p:blipFill>
        <p:spPr bwMode="auto">
          <a:xfrm>
            <a:off x="500034" y="5357826"/>
            <a:ext cx="2819400" cy="962025"/>
          </a:xfrm>
          <a:prstGeom prst="rect">
            <a:avLst/>
          </a:prstGeom>
          <a:noFill/>
        </p:spPr>
      </p:pic>
      <p:sp>
        <p:nvSpPr>
          <p:cNvPr id="6" name="TextBox 5"/>
          <p:cNvSpPr txBox="1"/>
          <p:nvPr/>
        </p:nvSpPr>
        <p:spPr>
          <a:xfrm>
            <a:off x="4143372" y="5643578"/>
            <a:ext cx="3286148" cy="523220"/>
          </a:xfrm>
          <a:prstGeom prst="rect">
            <a:avLst/>
          </a:prstGeom>
          <a:noFill/>
        </p:spPr>
        <p:txBody>
          <a:bodyPr wrap="square" rtlCol="0">
            <a:spAutoFit/>
          </a:bodyPr>
          <a:lstStyle/>
          <a:p>
            <a:r>
              <a:rPr lang="en-GB" sz="2800" b="1" dirty="0" smtClean="0"/>
              <a:t>= 7.29</a:t>
            </a:r>
            <a:endParaRPr lang="en-GB" sz="2800" b="1" dirty="0"/>
          </a:p>
        </p:txBody>
      </p:sp>
      <p:sp>
        <p:nvSpPr>
          <p:cNvPr id="7" name="TextBox 6"/>
          <p:cNvSpPr txBox="1"/>
          <p:nvPr/>
        </p:nvSpPr>
        <p:spPr>
          <a:xfrm>
            <a:off x="5715008" y="5786454"/>
            <a:ext cx="3071834" cy="461665"/>
          </a:xfrm>
          <a:prstGeom prst="rect">
            <a:avLst/>
          </a:prstGeom>
          <a:noFill/>
        </p:spPr>
        <p:txBody>
          <a:bodyPr wrap="square" rtlCol="0">
            <a:spAutoFit/>
          </a:bodyPr>
          <a:lstStyle/>
          <a:p>
            <a:r>
              <a:rPr lang="en-GB" sz="2400" dirty="0" smtClean="0"/>
              <a:t>What does this mean?</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5357850" cy="830997"/>
          </a:xfrm>
          <a:prstGeom prst="rect">
            <a:avLst/>
          </a:prstGeom>
        </p:spPr>
        <p:txBody>
          <a:bodyPr wrap="square">
            <a:spAutoFit/>
          </a:bodyPr>
          <a:lstStyle/>
          <a:p>
            <a:r>
              <a:rPr lang="en-GB" sz="2400" dirty="0" smtClean="0"/>
              <a:t>So we have a value of 7.29</a:t>
            </a:r>
          </a:p>
          <a:p>
            <a:r>
              <a:rPr lang="en-GB" sz="2400" dirty="0" smtClean="0"/>
              <a:t>Compare this to the Probability table:- </a:t>
            </a:r>
            <a:endParaRPr lang="en-GB" sz="2400" dirty="0"/>
          </a:p>
        </p:txBody>
      </p:sp>
      <p:graphicFrame>
        <p:nvGraphicFramePr>
          <p:cNvPr id="3" name="Table 2"/>
          <p:cNvGraphicFramePr>
            <a:graphicFrameLocks noGrp="1"/>
          </p:cNvGraphicFramePr>
          <p:nvPr/>
        </p:nvGraphicFramePr>
        <p:xfrm>
          <a:off x="428596" y="1857364"/>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
        <p:nvSpPr>
          <p:cNvPr id="4" name="TextBox 3"/>
          <p:cNvSpPr txBox="1"/>
          <p:nvPr/>
        </p:nvSpPr>
        <p:spPr>
          <a:xfrm>
            <a:off x="428596" y="3786190"/>
            <a:ext cx="7929618" cy="1200329"/>
          </a:xfrm>
          <a:prstGeom prst="rect">
            <a:avLst/>
          </a:prstGeom>
          <a:noFill/>
        </p:spPr>
        <p:txBody>
          <a:bodyPr wrap="square" rtlCol="0">
            <a:spAutoFit/>
          </a:bodyPr>
          <a:lstStyle/>
          <a:p>
            <a:r>
              <a:rPr lang="en-GB" sz="2400" dirty="0" smtClean="0"/>
              <a:t>Our value is less than that needed for 0.05 probability and we cannot therefore reject the null hypothesis. Tourism is not proved to show any functional zoning in Lincoln.</a:t>
            </a:r>
            <a:endParaRPr lang="en-GB" sz="2400" dirty="0"/>
          </a:p>
        </p:txBody>
      </p:sp>
      <p:cxnSp>
        <p:nvCxnSpPr>
          <p:cNvPr id="6" name="Straight Arrow Connector 5"/>
          <p:cNvCxnSpPr/>
          <p:nvPr/>
        </p:nvCxnSpPr>
        <p:spPr>
          <a:xfrm rot="5400000" flipH="1" flipV="1">
            <a:off x="5322099" y="3464719"/>
            <a:ext cx="571504" cy="7143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0"/>
            <a:ext cx="2143140" cy="461665"/>
          </a:xfrm>
          <a:prstGeom prst="rect">
            <a:avLst/>
          </a:prstGeom>
          <a:noFill/>
        </p:spPr>
        <p:txBody>
          <a:bodyPr wrap="square" rtlCol="0">
            <a:spAutoFit/>
          </a:bodyPr>
          <a:lstStyle/>
          <a:p>
            <a:r>
              <a:rPr lang="en-GB" sz="2400" b="1" dirty="0" smtClean="0"/>
              <a:t>COMMERCIAL</a:t>
            </a:r>
            <a:endParaRPr lang="en-GB" sz="2400" b="1" dirty="0"/>
          </a:p>
        </p:txBody>
      </p:sp>
      <p:graphicFrame>
        <p:nvGraphicFramePr>
          <p:cNvPr id="3" name="Table 2"/>
          <p:cNvGraphicFramePr>
            <a:graphicFrameLocks noGrp="1"/>
          </p:cNvGraphicFramePr>
          <p:nvPr/>
        </p:nvGraphicFramePr>
        <p:xfrm>
          <a:off x="571472" y="1285860"/>
          <a:ext cx="7858180" cy="3822987"/>
        </p:xfrm>
        <a:graphic>
          <a:graphicData uri="http://schemas.openxmlformats.org/drawingml/2006/table">
            <a:tbl>
              <a:tblPr firstRow="1" bandRow="1">
                <a:tableStyleId>{5C22544A-7EE6-4342-B048-85BDC9FD1C3A}</a:tableStyleId>
              </a:tblPr>
              <a:tblGrid>
                <a:gridCol w="1571636"/>
                <a:gridCol w="1571636"/>
                <a:gridCol w="1571636"/>
                <a:gridCol w="1571636"/>
                <a:gridCol w="1571636"/>
              </a:tblGrid>
              <a:tr h="573289">
                <a:tc>
                  <a:txBody>
                    <a:bodyPr/>
                    <a:lstStyle/>
                    <a:p>
                      <a:r>
                        <a:rPr lang="en-GB" dirty="0" smtClean="0"/>
                        <a:t>COMMERCIAL</a:t>
                      </a:r>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69718">
                <a:tc>
                  <a:txBody>
                    <a:bodyPr/>
                    <a:lstStyle/>
                    <a:p>
                      <a:pPr algn="ctr"/>
                      <a:r>
                        <a:rPr lang="en-GB" sz="2000" dirty="0" smtClean="0"/>
                        <a:t>OBSERVED </a:t>
                      </a:r>
                    </a:p>
                    <a:p>
                      <a:pPr algn="ctr"/>
                      <a:r>
                        <a:rPr lang="en-GB" sz="2000" baseline="0" dirty="0" smtClean="0"/>
                        <a:t>(O)</a:t>
                      </a:r>
                      <a:endParaRPr lang="en-GB" sz="2000" dirty="0"/>
                    </a:p>
                  </a:txBody>
                  <a:tcPr/>
                </a:tc>
                <a:tc>
                  <a:txBody>
                    <a:bodyPr/>
                    <a:lstStyle/>
                    <a:p>
                      <a:pPr algn="ctr"/>
                      <a:r>
                        <a:rPr lang="en-GB" sz="2800" dirty="0" smtClean="0"/>
                        <a:t>1</a:t>
                      </a:r>
                      <a:endParaRPr lang="en-GB" sz="2800" dirty="0"/>
                    </a:p>
                  </a:txBody>
                  <a:tcPr/>
                </a:tc>
                <a:tc>
                  <a:txBody>
                    <a:bodyPr/>
                    <a:lstStyle/>
                    <a:p>
                      <a:pPr algn="ctr"/>
                      <a:r>
                        <a:rPr lang="en-GB" sz="2800" dirty="0" smtClean="0"/>
                        <a:t>9</a:t>
                      </a:r>
                      <a:endParaRPr lang="en-GB" sz="2800" dirty="0"/>
                    </a:p>
                  </a:txBody>
                  <a:tcPr/>
                </a:tc>
                <a:tc>
                  <a:txBody>
                    <a:bodyPr/>
                    <a:lstStyle/>
                    <a:p>
                      <a:pPr algn="ctr"/>
                      <a:r>
                        <a:rPr lang="en-GB" sz="2800" dirty="0" smtClean="0"/>
                        <a:t>4</a:t>
                      </a:r>
                      <a:endParaRPr lang="en-GB" sz="2800" dirty="0"/>
                    </a:p>
                  </a:txBody>
                  <a:tcPr/>
                </a:tc>
                <a:tc>
                  <a:txBody>
                    <a:bodyPr/>
                    <a:lstStyle/>
                    <a:p>
                      <a:pPr algn="ctr"/>
                      <a:r>
                        <a:rPr lang="en-GB" sz="2800" dirty="0" smtClean="0"/>
                        <a:t>15</a:t>
                      </a:r>
                      <a:endParaRPr lang="en-GB" sz="2800" dirty="0"/>
                    </a:p>
                  </a:txBody>
                  <a:tcPr/>
                </a:tc>
              </a:tr>
              <a:tr h="664970">
                <a:tc>
                  <a:txBody>
                    <a:bodyPr/>
                    <a:lstStyle/>
                    <a:p>
                      <a:pPr algn="ctr"/>
                      <a:r>
                        <a:rPr lang="en-GB" sz="2000" dirty="0" smtClean="0"/>
                        <a:t>EXPECTED</a:t>
                      </a:r>
                    </a:p>
                    <a:p>
                      <a:pPr algn="ctr"/>
                      <a:r>
                        <a:rPr lang="en-GB" sz="2000" dirty="0" smtClean="0"/>
                        <a:t>(E)</a:t>
                      </a:r>
                      <a:endParaRPr lang="en-GB" sz="2000" dirty="0"/>
                    </a:p>
                  </a:txBody>
                  <a:tcPr/>
                </a:tc>
                <a:tc>
                  <a:txBody>
                    <a:bodyPr/>
                    <a:lstStyle/>
                    <a:p>
                      <a:pPr algn="ctr"/>
                      <a:r>
                        <a:rPr lang="en-GB" sz="2800" dirty="0" smtClean="0"/>
                        <a:t>7.25</a:t>
                      </a:r>
                      <a:endParaRPr lang="en-GB" sz="2800" dirty="0"/>
                    </a:p>
                  </a:txBody>
                  <a:tcPr/>
                </a:tc>
                <a:tc>
                  <a:txBody>
                    <a:bodyPr/>
                    <a:lstStyle/>
                    <a:p>
                      <a:pPr algn="ctr"/>
                      <a:r>
                        <a:rPr lang="en-GB" sz="2800" dirty="0" smtClean="0"/>
                        <a:t>7.25</a:t>
                      </a:r>
                      <a:endParaRPr lang="en-GB" sz="2800" dirty="0"/>
                    </a:p>
                  </a:txBody>
                  <a:tcPr/>
                </a:tc>
                <a:tc>
                  <a:txBody>
                    <a:bodyPr/>
                    <a:lstStyle/>
                    <a:p>
                      <a:pPr algn="ctr"/>
                      <a:r>
                        <a:rPr lang="en-GB" sz="2800" dirty="0" smtClean="0"/>
                        <a:t>7.25</a:t>
                      </a:r>
                      <a:endParaRPr lang="en-GB" sz="2800" dirty="0"/>
                    </a:p>
                  </a:txBody>
                  <a:tcPr/>
                </a:tc>
                <a:tc>
                  <a:txBody>
                    <a:bodyPr/>
                    <a:lstStyle/>
                    <a:p>
                      <a:pPr algn="ctr"/>
                      <a:r>
                        <a:rPr lang="en-GB" sz="2800" dirty="0" smtClean="0"/>
                        <a:t>7.25</a:t>
                      </a:r>
                      <a:endParaRPr lang="en-GB" sz="2800" dirty="0"/>
                    </a:p>
                  </a:txBody>
                  <a:tcPr/>
                </a:tc>
              </a:tr>
              <a:tr h="573289">
                <a:tc>
                  <a:txBody>
                    <a:bodyPr/>
                    <a:lstStyle/>
                    <a:p>
                      <a:pPr algn="ctr"/>
                      <a:r>
                        <a:rPr lang="en-GB" sz="2000" dirty="0" smtClean="0"/>
                        <a:t>(O</a:t>
                      </a:r>
                      <a:r>
                        <a:rPr lang="en-GB" sz="2000" baseline="0" dirty="0" smtClean="0"/>
                        <a:t> – E)</a:t>
                      </a:r>
                      <a:endParaRPr lang="en-GB" sz="2000" dirty="0" smtClean="0"/>
                    </a:p>
                  </a:txBody>
                  <a:tcPr/>
                </a:tc>
                <a:tc>
                  <a:txBody>
                    <a:bodyPr/>
                    <a:lstStyle/>
                    <a:p>
                      <a:pPr algn="ctr"/>
                      <a:r>
                        <a:rPr lang="en-GB" sz="2800" dirty="0" smtClean="0"/>
                        <a:t>-6.25</a:t>
                      </a:r>
                      <a:endParaRPr lang="en-GB" sz="2800" dirty="0"/>
                    </a:p>
                  </a:txBody>
                  <a:tcPr/>
                </a:tc>
                <a:tc>
                  <a:txBody>
                    <a:bodyPr/>
                    <a:lstStyle/>
                    <a:p>
                      <a:pPr algn="ctr"/>
                      <a:r>
                        <a:rPr lang="en-GB" sz="2800" dirty="0" smtClean="0"/>
                        <a:t>1.75</a:t>
                      </a:r>
                      <a:endParaRPr lang="en-GB" sz="2800" dirty="0"/>
                    </a:p>
                  </a:txBody>
                  <a:tcPr/>
                </a:tc>
                <a:tc>
                  <a:txBody>
                    <a:bodyPr/>
                    <a:lstStyle/>
                    <a:p>
                      <a:pPr algn="ctr"/>
                      <a:r>
                        <a:rPr lang="en-GB" sz="2800" dirty="0" smtClean="0"/>
                        <a:t>-3.25</a:t>
                      </a:r>
                      <a:endParaRPr lang="en-GB" sz="2800" dirty="0"/>
                    </a:p>
                  </a:txBody>
                  <a:tcPr/>
                </a:tc>
                <a:tc>
                  <a:txBody>
                    <a:bodyPr/>
                    <a:lstStyle/>
                    <a:p>
                      <a:pPr algn="ctr"/>
                      <a:r>
                        <a:rPr lang="en-GB" sz="2800" dirty="0" smtClean="0"/>
                        <a:t>7.75</a:t>
                      </a:r>
                      <a:endParaRPr lang="en-GB" sz="2800" dirty="0"/>
                    </a:p>
                  </a:txBody>
                  <a:tcPr/>
                </a:tc>
              </a:tr>
              <a:tr h="573289">
                <a:tc>
                  <a:txBody>
                    <a:bodyPr/>
                    <a:lstStyle/>
                    <a:p>
                      <a:pPr algn="ctr"/>
                      <a:r>
                        <a:rPr lang="en-GB" sz="2000" dirty="0" smtClean="0"/>
                        <a:t>(O</a:t>
                      </a:r>
                      <a:r>
                        <a:rPr lang="en-GB" sz="2000" baseline="0" dirty="0" smtClean="0"/>
                        <a:t> – E)²</a:t>
                      </a:r>
                      <a:endParaRPr lang="en-GB" sz="2000" dirty="0"/>
                    </a:p>
                  </a:txBody>
                  <a:tcPr/>
                </a:tc>
                <a:tc>
                  <a:txBody>
                    <a:bodyPr/>
                    <a:lstStyle/>
                    <a:p>
                      <a:pPr algn="ctr"/>
                      <a:r>
                        <a:rPr lang="en-GB" sz="2800" dirty="0" smtClean="0"/>
                        <a:t>39.06</a:t>
                      </a:r>
                      <a:endParaRPr lang="en-GB" sz="2800" dirty="0"/>
                    </a:p>
                  </a:txBody>
                  <a:tcPr/>
                </a:tc>
                <a:tc>
                  <a:txBody>
                    <a:bodyPr/>
                    <a:lstStyle/>
                    <a:p>
                      <a:pPr algn="ctr"/>
                      <a:r>
                        <a:rPr lang="en-GB" sz="2800" dirty="0" smtClean="0"/>
                        <a:t>3.06</a:t>
                      </a:r>
                      <a:endParaRPr lang="en-GB" sz="2800" dirty="0"/>
                    </a:p>
                  </a:txBody>
                  <a:tcPr/>
                </a:tc>
                <a:tc>
                  <a:txBody>
                    <a:bodyPr/>
                    <a:lstStyle/>
                    <a:p>
                      <a:pPr algn="ctr"/>
                      <a:r>
                        <a:rPr lang="en-GB" sz="2800" dirty="0" smtClean="0"/>
                        <a:t>10.56</a:t>
                      </a:r>
                    </a:p>
                  </a:txBody>
                  <a:tcPr/>
                </a:tc>
                <a:tc>
                  <a:txBody>
                    <a:bodyPr/>
                    <a:lstStyle/>
                    <a:p>
                      <a:pPr algn="ctr"/>
                      <a:r>
                        <a:rPr lang="en-GB" sz="2800" dirty="0" smtClean="0"/>
                        <a:t>60.06</a:t>
                      </a:r>
                      <a:endParaRPr lang="en-GB" sz="2800" dirty="0"/>
                    </a:p>
                  </a:txBody>
                  <a:tcPr/>
                </a:tc>
              </a:tr>
              <a:tr h="664970">
                <a:tc>
                  <a:txBody>
                    <a:bodyPr/>
                    <a:lstStyle/>
                    <a:p>
                      <a:pPr algn="ctr"/>
                      <a:r>
                        <a:rPr lang="en-GB" sz="2000" u="sng" dirty="0" smtClean="0"/>
                        <a:t>(O – E)²</a:t>
                      </a:r>
                    </a:p>
                    <a:p>
                      <a:pPr algn="ctr"/>
                      <a:r>
                        <a:rPr lang="en-GB" sz="2000" u="none" baseline="0" dirty="0" smtClean="0"/>
                        <a:t> E</a:t>
                      </a:r>
                      <a:endParaRPr lang="en-GB" sz="2000" u="none" dirty="0" smtClean="0"/>
                    </a:p>
                  </a:txBody>
                  <a:tcPr/>
                </a:tc>
                <a:tc>
                  <a:txBody>
                    <a:bodyPr/>
                    <a:lstStyle/>
                    <a:p>
                      <a:pPr algn="ctr"/>
                      <a:r>
                        <a:rPr lang="en-GB" sz="2800" dirty="0" smtClean="0"/>
                        <a:t>5.38</a:t>
                      </a:r>
                      <a:endParaRPr lang="en-GB" sz="2800" dirty="0"/>
                    </a:p>
                  </a:txBody>
                  <a:tcPr/>
                </a:tc>
                <a:tc>
                  <a:txBody>
                    <a:bodyPr/>
                    <a:lstStyle/>
                    <a:p>
                      <a:pPr algn="ctr"/>
                      <a:r>
                        <a:rPr lang="en-GB" sz="2800" dirty="0" smtClean="0"/>
                        <a:t>0.42</a:t>
                      </a:r>
                      <a:endParaRPr lang="en-GB" sz="2800" dirty="0"/>
                    </a:p>
                  </a:txBody>
                  <a:tcPr/>
                </a:tc>
                <a:tc>
                  <a:txBody>
                    <a:bodyPr/>
                    <a:lstStyle/>
                    <a:p>
                      <a:pPr algn="ctr"/>
                      <a:r>
                        <a:rPr lang="en-GB" sz="2800" dirty="0" smtClean="0"/>
                        <a:t>1.45</a:t>
                      </a:r>
                      <a:endParaRPr lang="en-GB" sz="2800" dirty="0"/>
                    </a:p>
                  </a:txBody>
                  <a:tcPr/>
                </a:tc>
                <a:tc>
                  <a:txBody>
                    <a:bodyPr/>
                    <a:lstStyle/>
                    <a:p>
                      <a:pPr algn="ctr"/>
                      <a:r>
                        <a:rPr lang="en-GB" sz="2800" dirty="0" smtClean="0"/>
                        <a:t>8.28</a:t>
                      </a:r>
                      <a:endParaRPr lang="en-GB" sz="2800" dirty="0"/>
                    </a:p>
                  </a:txBody>
                  <a:tcPr/>
                </a:tc>
              </a:tr>
            </a:tbl>
          </a:graphicData>
        </a:graphic>
      </p:graphicFrame>
      <p:sp>
        <p:nvSpPr>
          <p:cNvPr id="4" name="TextBox 3"/>
          <p:cNvSpPr txBox="1"/>
          <p:nvPr/>
        </p:nvSpPr>
        <p:spPr>
          <a:xfrm>
            <a:off x="1357290" y="428604"/>
            <a:ext cx="7572428" cy="461665"/>
          </a:xfrm>
          <a:prstGeom prst="rect">
            <a:avLst/>
          </a:prstGeom>
          <a:noFill/>
        </p:spPr>
        <p:txBody>
          <a:bodyPr wrap="square" rtlCol="0">
            <a:spAutoFit/>
          </a:bodyPr>
          <a:lstStyle/>
          <a:p>
            <a:r>
              <a:rPr lang="en-GB" sz="2400" dirty="0" smtClean="0"/>
              <a:t>Total of 29 examples, divided by 4 = 7.25 expected number</a:t>
            </a:r>
            <a:endParaRPr lang="en-GB" sz="2400" dirty="0"/>
          </a:p>
        </p:txBody>
      </p:sp>
      <p:pic>
        <p:nvPicPr>
          <p:cNvPr id="5" name="Picture 2" descr="http://www.ibm.com/developerworks/library/wa-phpolla/chi_formula.jpg"/>
          <p:cNvPicPr>
            <a:picLocks noChangeAspect="1" noChangeArrowheads="1"/>
          </p:cNvPicPr>
          <p:nvPr/>
        </p:nvPicPr>
        <p:blipFill>
          <a:blip r:embed="rId2"/>
          <a:srcRect/>
          <a:stretch>
            <a:fillRect/>
          </a:stretch>
        </p:blipFill>
        <p:spPr bwMode="auto">
          <a:xfrm>
            <a:off x="500034" y="5357826"/>
            <a:ext cx="2819400" cy="962025"/>
          </a:xfrm>
          <a:prstGeom prst="rect">
            <a:avLst/>
          </a:prstGeom>
          <a:noFill/>
        </p:spPr>
      </p:pic>
      <p:sp>
        <p:nvSpPr>
          <p:cNvPr id="6" name="TextBox 5"/>
          <p:cNvSpPr txBox="1"/>
          <p:nvPr/>
        </p:nvSpPr>
        <p:spPr>
          <a:xfrm>
            <a:off x="4143372" y="5643578"/>
            <a:ext cx="3286148" cy="523220"/>
          </a:xfrm>
          <a:prstGeom prst="rect">
            <a:avLst/>
          </a:prstGeom>
          <a:noFill/>
        </p:spPr>
        <p:txBody>
          <a:bodyPr wrap="square" rtlCol="0">
            <a:spAutoFit/>
          </a:bodyPr>
          <a:lstStyle/>
          <a:p>
            <a:r>
              <a:rPr lang="en-GB" sz="2800" b="1" dirty="0" smtClean="0"/>
              <a:t>= 15.53</a:t>
            </a:r>
            <a:endParaRPr lang="en-GB" sz="2800" b="1" dirty="0"/>
          </a:p>
        </p:txBody>
      </p:sp>
      <p:sp>
        <p:nvSpPr>
          <p:cNvPr id="7" name="TextBox 6"/>
          <p:cNvSpPr txBox="1"/>
          <p:nvPr/>
        </p:nvSpPr>
        <p:spPr>
          <a:xfrm>
            <a:off x="5715008" y="5786454"/>
            <a:ext cx="3071834" cy="461665"/>
          </a:xfrm>
          <a:prstGeom prst="rect">
            <a:avLst/>
          </a:prstGeom>
          <a:noFill/>
        </p:spPr>
        <p:txBody>
          <a:bodyPr wrap="square" rtlCol="0">
            <a:spAutoFit/>
          </a:bodyPr>
          <a:lstStyle/>
          <a:p>
            <a:r>
              <a:rPr lang="en-GB" sz="2400" dirty="0" smtClean="0"/>
              <a:t>What does this mean?</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5357850" cy="830997"/>
          </a:xfrm>
          <a:prstGeom prst="rect">
            <a:avLst/>
          </a:prstGeom>
        </p:spPr>
        <p:txBody>
          <a:bodyPr wrap="square">
            <a:spAutoFit/>
          </a:bodyPr>
          <a:lstStyle/>
          <a:p>
            <a:r>
              <a:rPr lang="en-GB" sz="2400" dirty="0" smtClean="0"/>
              <a:t>So we have a value of 15.53</a:t>
            </a:r>
          </a:p>
          <a:p>
            <a:r>
              <a:rPr lang="en-GB" sz="2400" dirty="0" smtClean="0"/>
              <a:t>Compare this to the Probability table:- </a:t>
            </a:r>
            <a:endParaRPr lang="en-GB" sz="2400" dirty="0"/>
          </a:p>
        </p:txBody>
      </p:sp>
      <p:graphicFrame>
        <p:nvGraphicFramePr>
          <p:cNvPr id="3" name="Table 2"/>
          <p:cNvGraphicFramePr>
            <a:graphicFrameLocks noGrp="1"/>
          </p:cNvGraphicFramePr>
          <p:nvPr/>
        </p:nvGraphicFramePr>
        <p:xfrm>
          <a:off x="428596" y="1857364"/>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
        <p:nvSpPr>
          <p:cNvPr id="4" name="TextBox 3"/>
          <p:cNvSpPr txBox="1"/>
          <p:nvPr/>
        </p:nvSpPr>
        <p:spPr>
          <a:xfrm>
            <a:off x="428596" y="3786190"/>
            <a:ext cx="7929618" cy="1569660"/>
          </a:xfrm>
          <a:prstGeom prst="rect">
            <a:avLst/>
          </a:prstGeom>
          <a:noFill/>
        </p:spPr>
        <p:txBody>
          <a:bodyPr wrap="square" rtlCol="0">
            <a:spAutoFit/>
          </a:bodyPr>
          <a:lstStyle/>
          <a:p>
            <a:r>
              <a:rPr lang="en-GB" sz="2400" dirty="0" smtClean="0"/>
              <a:t>Our value is more than that needed for 0.01 probability and we can therefore reject the null hypothesis. Commercial activities are proven to show functional zoning in Lincoln at the 99% confidence level.</a:t>
            </a:r>
            <a:endParaRPr lang="en-GB" sz="2400" dirty="0"/>
          </a:p>
        </p:txBody>
      </p:sp>
      <p:cxnSp>
        <p:nvCxnSpPr>
          <p:cNvPr id="6" name="Straight Arrow Connector 5"/>
          <p:cNvCxnSpPr/>
          <p:nvPr/>
        </p:nvCxnSpPr>
        <p:spPr>
          <a:xfrm flipV="1">
            <a:off x="5857884" y="3071810"/>
            <a:ext cx="1571636" cy="78581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0"/>
            <a:ext cx="2143140" cy="461665"/>
          </a:xfrm>
          <a:prstGeom prst="rect">
            <a:avLst/>
          </a:prstGeom>
          <a:noFill/>
        </p:spPr>
        <p:txBody>
          <a:bodyPr wrap="square" rtlCol="0">
            <a:spAutoFit/>
          </a:bodyPr>
          <a:lstStyle/>
          <a:p>
            <a:r>
              <a:rPr lang="en-GB" sz="2400" b="1" dirty="0" smtClean="0"/>
              <a:t>EDUCATION</a:t>
            </a:r>
            <a:endParaRPr lang="en-GB" sz="2400" b="1" dirty="0"/>
          </a:p>
        </p:txBody>
      </p:sp>
      <p:graphicFrame>
        <p:nvGraphicFramePr>
          <p:cNvPr id="3" name="Table 2"/>
          <p:cNvGraphicFramePr>
            <a:graphicFrameLocks noGrp="1"/>
          </p:cNvGraphicFramePr>
          <p:nvPr/>
        </p:nvGraphicFramePr>
        <p:xfrm>
          <a:off x="571472" y="1285860"/>
          <a:ext cx="7858180" cy="3822987"/>
        </p:xfrm>
        <a:graphic>
          <a:graphicData uri="http://schemas.openxmlformats.org/drawingml/2006/table">
            <a:tbl>
              <a:tblPr firstRow="1" bandRow="1">
                <a:tableStyleId>{5C22544A-7EE6-4342-B048-85BDC9FD1C3A}</a:tableStyleId>
              </a:tblPr>
              <a:tblGrid>
                <a:gridCol w="1571636"/>
                <a:gridCol w="1571636"/>
                <a:gridCol w="1571636"/>
                <a:gridCol w="1571636"/>
                <a:gridCol w="1571636"/>
              </a:tblGrid>
              <a:tr h="573289">
                <a:tc>
                  <a:txBody>
                    <a:bodyPr/>
                    <a:lstStyle/>
                    <a:p>
                      <a:r>
                        <a:rPr lang="en-GB" dirty="0" smtClean="0"/>
                        <a:t>EDUCATION</a:t>
                      </a:r>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69718">
                <a:tc>
                  <a:txBody>
                    <a:bodyPr/>
                    <a:lstStyle/>
                    <a:p>
                      <a:pPr algn="ctr"/>
                      <a:r>
                        <a:rPr lang="en-GB" sz="2000" dirty="0" smtClean="0"/>
                        <a:t>OBSERVED </a:t>
                      </a:r>
                    </a:p>
                    <a:p>
                      <a:pPr algn="ctr"/>
                      <a:r>
                        <a:rPr lang="en-GB" sz="2000" baseline="0" dirty="0" smtClean="0"/>
                        <a:t>(O)</a:t>
                      </a:r>
                      <a:endParaRPr lang="en-GB" sz="2000" dirty="0"/>
                    </a:p>
                  </a:txBody>
                  <a:tcPr/>
                </a:tc>
                <a:tc>
                  <a:txBody>
                    <a:bodyPr/>
                    <a:lstStyle/>
                    <a:p>
                      <a:pPr algn="ctr"/>
                      <a:r>
                        <a:rPr lang="en-GB" sz="2800" dirty="0" smtClean="0"/>
                        <a:t>2</a:t>
                      </a:r>
                      <a:endParaRPr lang="en-GB" sz="2800" dirty="0"/>
                    </a:p>
                  </a:txBody>
                  <a:tcPr/>
                </a:tc>
                <a:tc>
                  <a:txBody>
                    <a:bodyPr/>
                    <a:lstStyle/>
                    <a:p>
                      <a:pPr algn="ctr"/>
                      <a:r>
                        <a:rPr lang="en-GB" sz="2800" dirty="0" smtClean="0"/>
                        <a:t>10</a:t>
                      </a:r>
                      <a:endParaRPr lang="en-GB" sz="2800" dirty="0"/>
                    </a:p>
                  </a:txBody>
                  <a:tcPr/>
                </a:tc>
                <a:tc>
                  <a:txBody>
                    <a:bodyPr/>
                    <a:lstStyle/>
                    <a:p>
                      <a:pPr algn="ctr"/>
                      <a:r>
                        <a:rPr lang="en-GB" sz="2800" dirty="0" smtClean="0"/>
                        <a:t>0</a:t>
                      </a:r>
                      <a:endParaRPr lang="en-GB" sz="2800" dirty="0"/>
                    </a:p>
                  </a:txBody>
                  <a:tcPr/>
                </a:tc>
                <a:tc>
                  <a:txBody>
                    <a:bodyPr/>
                    <a:lstStyle/>
                    <a:p>
                      <a:pPr algn="ctr"/>
                      <a:r>
                        <a:rPr lang="en-GB" sz="2800" dirty="0" smtClean="0"/>
                        <a:t>0</a:t>
                      </a:r>
                      <a:endParaRPr lang="en-GB" sz="2800" dirty="0"/>
                    </a:p>
                  </a:txBody>
                  <a:tcPr/>
                </a:tc>
              </a:tr>
              <a:tr h="664970">
                <a:tc>
                  <a:txBody>
                    <a:bodyPr/>
                    <a:lstStyle/>
                    <a:p>
                      <a:pPr algn="ctr"/>
                      <a:r>
                        <a:rPr lang="en-GB" sz="2000" dirty="0" smtClean="0"/>
                        <a:t>EXPECTED</a:t>
                      </a:r>
                    </a:p>
                    <a:p>
                      <a:pPr algn="ctr"/>
                      <a:r>
                        <a:rPr lang="en-GB" sz="2000" dirty="0" smtClean="0"/>
                        <a:t>(E)</a:t>
                      </a:r>
                      <a:endParaRPr lang="en-GB" sz="2000" dirty="0"/>
                    </a:p>
                  </a:txBody>
                  <a:tcPr/>
                </a:tc>
                <a:tc>
                  <a:txBody>
                    <a:bodyPr/>
                    <a:lstStyle/>
                    <a:p>
                      <a:pPr algn="ctr"/>
                      <a:r>
                        <a:rPr lang="en-GB" sz="2800" dirty="0" smtClean="0"/>
                        <a:t>3</a:t>
                      </a:r>
                      <a:endParaRPr lang="en-GB" sz="2800" dirty="0"/>
                    </a:p>
                  </a:txBody>
                  <a:tcPr/>
                </a:tc>
                <a:tc>
                  <a:txBody>
                    <a:bodyPr/>
                    <a:lstStyle/>
                    <a:p>
                      <a:pPr algn="ctr"/>
                      <a:r>
                        <a:rPr lang="en-GB" sz="2800" dirty="0" smtClean="0"/>
                        <a:t>3</a:t>
                      </a:r>
                      <a:endParaRPr lang="en-GB" sz="2800" dirty="0"/>
                    </a:p>
                  </a:txBody>
                  <a:tcPr/>
                </a:tc>
                <a:tc>
                  <a:txBody>
                    <a:bodyPr/>
                    <a:lstStyle/>
                    <a:p>
                      <a:pPr algn="ctr"/>
                      <a:r>
                        <a:rPr lang="en-GB" sz="2800" dirty="0" smtClean="0"/>
                        <a:t>3</a:t>
                      </a:r>
                      <a:endParaRPr lang="en-GB" sz="2800" dirty="0"/>
                    </a:p>
                  </a:txBody>
                  <a:tcPr/>
                </a:tc>
                <a:tc>
                  <a:txBody>
                    <a:bodyPr/>
                    <a:lstStyle/>
                    <a:p>
                      <a:pPr algn="ctr"/>
                      <a:r>
                        <a:rPr lang="en-GB" sz="2800" dirty="0" smtClean="0"/>
                        <a:t>3</a:t>
                      </a:r>
                      <a:endParaRPr lang="en-GB" sz="2800" dirty="0"/>
                    </a:p>
                  </a:txBody>
                  <a:tcPr/>
                </a:tc>
              </a:tr>
              <a:tr h="573289">
                <a:tc>
                  <a:txBody>
                    <a:bodyPr/>
                    <a:lstStyle/>
                    <a:p>
                      <a:pPr algn="ctr"/>
                      <a:r>
                        <a:rPr lang="en-GB" sz="2000" dirty="0" smtClean="0"/>
                        <a:t>(O</a:t>
                      </a:r>
                      <a:r>
                        <a:rPr lang="en-GB" sz="2000" baseline="0" dirty="0" smtClean="0"/>
                        <a:t> – E)</a:t>
                      </a:r>
                      <a:endParaRPr lang="en-GB" sz="2000" dirty="0" smtClean="0"/>
                    </a:p>
                  </a:txBody>
                  <a:tcPr/>
                </a:tc>
                <a:tc>
                  <a:txBody>
                    <a:bodyPr/>
                    <a:lstStyle/>
                    <a:p>
                      <a:pPr algn="ctr"/>
                      <a:r>
                        <a:rPr lang="en-GB" sz="2800" dirty="0" smtClean="0"/>
                        <a:t>-1</a:t>
                      </a:r>
                      <a:endParaRPr lang="en-GB" sz="2800" dirty="0"/>
                    </a:p>
                  </a:txBody>
                  <a:tcPr/>
                </a:tc>
                <a:tc>
                  <a:txBody>
                    <a:bodyPr/>
                    <a:lstStyle/>
                    <a:p>
                      <a:pPr algn="ctr"/>
                      <a:r>
                        <a:rPr lang="en-GB" sz="2800" dirty="0" smtClean="0"/>
                        <a:t>7</a:t>
                      </a:r>
                      <a:endParaRPr lang="en-GB" sz="2800" dirty="0"/>
                    </a:p>
                  </a:txBody>
                  <a:tcPr/>
                </a:tc>
                <a:tc>
                  <a:txBody>
                    <a:bodyPr/>
                    <a:lstStyle/>
                    <a:p>
                      <a:pPr algn="ctr"/>
                      <a:r>
                        <a:rPr lang="en-GB" sz="2800" dirty="0" smtClean="0"/>
                        <a:t>-3</a:t>
                      </a:r>
                      <a:endParaRPr lang="en-GB" sz="2800" dirty="0"/>
                    </a:p>
                  </a:txBody>
                  <a:tcPr/>
                </a:tc>
                <a:tc>
                  <a:txBody>
                    <a:bodyPr/>
                    <a:lstStyle/>
                    <a:p>
                      <a:pPr algn="ctr"/>
                      <a:r>
                        <a:rPr lang="en-GB" sz="2800" dirty="0" smtClean="0"/>
                        <a:t>-3</a:t>
                      </a:r>
                      <a:endParaRPr lang="en-GB" sz="2800" dirty="0"/>
                    </a:p>
                  </a:txBody>
                  <a:tcPr/>
                </a:tc>
              </a:tr>
              <a:tr h="573289">
                <a:tc>
                  <a:txBody>
                    <a:bodyPr/>
                    <a:lstStyle/>
                    <a:p>
                      <a:pPr algn="ctr"/>
                      <a:r>
                        <a:rPr lang="en-GB" sz="2000" dirty="0" smtClean="0"/>
                        <a:t>(O</a:t>
                      </a:r>
                      <a:r>
                        <a:rPr lang="en-GB" sz="2000" baseline="0" dirty="0" smtClean="0"/>
                        <a:t> – E)²</a:t>
                      </a:r>
                      <a:endParaRPr lang="en-GB" sz="2000" dirty="0"/>
                    </a:p>
                  </a:txBody>
                  <a:tcPr/>
                </a:tc>
                <a:tc>
                  <a:txBody>
                    <a:bodyPr/>
                    <a:lstStyle/>
                    <a:p>
                      <a:pPr algn="ctr"/>
                      <a:r>
                        <a:rPr lang="en-GB" sz="2800" dirty="0" smtClean="0"/>
                        <a:t>1</a:t>
                      </a:r>
                      <a:endParaRPr lang="en-GB" sz="2800" dirty="0"/>
                    </a:p>
                  </a:txBody>
                  <a:tcPr/>
                </a:tc>
                <a:tc>
                  <a:txBody>
                    <a:bodyPr/>
                    <a:lstStyle/>
                    <a:p>
                      <a:pPr algn="ctr"/>
                      <a:r>
                        <a:rPr lang="en-GB" sz="2800" dirty="0" smtClean="0"/>
                        <a:t>49</a:t>
                      </a:r>
                      <a:endParaRPr lang="en-GB" sz="2800" dirty="0"/>
                    </a:p>
                  </a:txBody>
                  <a:tcPr/>
                </a:tc>
                <a:tc>
                  <a:txBody>
                    <a:bodyPr/>
                    <a:lstStyle/>
                    <a:p>
                      <a:pPr algn="ctr"/>
                      <a:r>
                        <a:rPr lang="en-GB" sz="2800" dirty="0" smtClean="0"/>
                        <a:t>9</a:t>
                      </a:r>
                    </a:p>
                  </a:txBody>
                  <a:tcPr/>
                </a:tc>
                <a:tc>
                  <a:txBody>
                    <a:bodyPr/>
                    <a:lstStyle/>
                    <a:p>
                      <a:pPr algn="ctr"/>
                      <a:r>
                        <a:rPr lang="en-GB" sz="2800" dirty="0" smtClean="0"/>
                        <a:t>9</a:t>
                      </a:r>
                      <a:endParaRPr lang="en-GB" sz="2800" dirty="0"/>
                    </a:p>
                  </a:txBody>
                  <a:tcPr/>
                </a:tc>
              </a:tr>
              <a:tr h="664970">
                <a:tc>
                  <a:txBody>
                    <a:bodyPr/>
                    <a:lstStyle/>
                    <a:p>
                      <a:pPr algn="ctr"/>
                      <a:r>
                        <a:rPr lang="en-GB" sz="2000" u="sng" dirty="0" smtClean="0"/>
                        <a:t>(O – E)²</a:t>
                      </a:r>
                    </a:p>
                    <a:p>
                      <a:pPr algn="ctr"/>
                      <a:r>
                        <a:rPr lang="en-GB" sz="2000" u="none" baseline="0" dirty="0" smtClean="0"/>
                        <a:t> E</a:t>
                      </a:r>
                      <a:endParaRPr lang="en-GB" sz="2000" u="none" dirty="0" smtClean="0"/>
                    </a:p>
                  </a:txBody>
                  <a:tcPr/>
                </a:tc>
                <a:tc>
                  <a:txBody>
                    <a:bodyPr/>
                    <a:lstStyle/>
                    <a:p>
                      <a:pPr algn="ctr"/>
                      <a:r>
                        <a:rPr lang="en-GB" sz="2800" dirty="0" smtClean="0"/>
                        <a:t>0.33</a:t>
                      </a:r>
                      <a:endParaRPr lang="en-GB" sz="2800" dirty="0"/>
                    </a:p>
                  </a:txBody>
                  <a:tcPr/>
                </a:tc>
                <a:tc>
                  <a:txBody>
                    <a:bodyPr/>
                    <a:lstStyle/>
                    <a:p>
                      <a:pPr algn="ctr"/>
                      <a:r>
                        <a:rPr lang="en-GB" sz="2800" dirty="0" smtClean="0"/>
                        <a:t>16.33</a:t>
                      </a:r>
                      <a:endParaRPr lang="en-GB" sz="2800" dirty="0"/>
                    </a:p>
                  </a:txBody>
                  <a:tcPr/>
                </a:tc>
                <a:tc>
                  <a:txBody>
                    <a:bodyPr/>
                    <a:lstStyle/>
                    <a:p>
                      <a:pPr algn="ctr"/>
                      <a:r>
                        <a:rPr lang="en-GB" sz="2800" dirty="0" smtClean="0"/>
                        <a:t>3</a:t>
                      </a:r>
                      <a:endParaRPr lang="en-GB" sz="2800" dirty="0"/>
                    </a:p>
                  </a:txBody>
                  <a:tcPr/>
                </a:tc>
                <a:tc>
                  <a:txBody>
                    <a:bodyPr/>
                    <a:lstStyle/>
                    <a:p>
                      <a:pPr algn="ctr"/>
                      <a:r>
                        <a:rPr lang="en-GB" sz="2800" dirty="0" smtClean="0"/>
                        <a:t>3</a:t>
                      </a:r>
                      <a:endParaRPr lang="en-GB" sz="2800" dirty="0"/>
                    </a:p>
                  </a:txBody>
                  <a:tcPr/>
                </a:tc>
              </a:tr>
            </a:tbl>
          </a:graphicData>
        </a:graphic>
      </p:graphicFrame>
      <p:sp>
        <p:nvSpPr>
          <p:cNvPr id="4" name="TextBox 3"/>
          <p:cNvSpPr txBox="1"/>
          <p:nvPr/>
        </p:nvSpPr>
        <p:spPr>
          <a:xfrm>
            <a:off x="1357290" y="428604"/>
            <a:ext cx="7572428" cy="461665"/>
          </a:xfrm>
          <a:prstGeom prst="rect">
            <a:avLst/>
          </a:prstGeom>
          <a:noFill/>
        </p:spPr>
        <p:txBody>
          <a:bodyPr wrap="square" rtlCol="0">
            <a:spAutoFit/>
          </a:bodyPr>
          <a:lstStyle/>
          <a:p>
            <a:r>
              <a:rPr lang="en-GB" sz="2400" dirty="0" smtClean="0"/>
              <a:t>Total of 12 examples, divided by 4 = 3 expected number</a:t>
            </a:r>
            <a:endParaRPr lang="en-GB" sz="2400" dirty="0"/>
          </a:p>
        </p:txBody>
      </p:sp>
      <p:pic>
        <p:nvPicPr>
          <p:cNvPr id="5" name="Picture 2" descr="http://www.ibm.com/developerworks/library/wa-phpolla/chi_formula.jpg"/>
          <p:cNvPicPr>
            <a:picLocks noChangeAspect="1" noChangeArrowheads="1"/>
          </p:cNvPicPr>
          <p:nvPr/>
        </p:nvPicPr>
        <p:blipFill>
          <a:blip r:embed="rId2"/>
          <a:srcRect/>
          <a:stretch>
            <a:fillRect/>
          </a:stretch>
        </p:blipFill>
        <p:spPr bwMode="auto">
          <a:xfrm>
            <a:off x="500034" y="5357826"/>
            <a:ext cx="2819400" cy="962025"/>
          </a:xfrm>
          <a:prstGeom prst="rect">
            <a:avLst/>
          </a:prstGeom>
          <a:noFill/>
        </p:spPr>
      </p:pic>
      <p:sp>
        <p:nvSpPr>
          <p:cNvPr id="6" name="TextBox 5"/>
          <p:cNvSpPr txBox="1"/>
          <p:nvPr/>
        </p:nvSpPr>
        <p:spPr>
          <a:xfrm>
            <a:off x="4143372" y="5643578"/>
            <a:ext cx="3286148" cy="523220"/>
          </a:xfrm>
          <a:prstGeom prst="rect">
            <a:avLst/>
          </a:prstGeom>
          <a:noFill/>
        </p:spPr>
        <p:txBody>
          <a:bodyPr wrap="square" rtlCol="0">
            <a:spAutoFit/>
          </a:bodyPr>
          <a:lstStyle/>
          <a:p>
            <a:r>
              <a:rPr lang="en-GB" sz="2800" b="1" dirty="0" smtClean="0"/>
              <a:t>= 22.66</a:t>
            </a:r>
            <a:endParaRPr lang="en-GB" sz="2800" b="1" dirty="0"/>
          </a:p>
        </p:txBody>
      </p:sp>
      <p:sp>
        <p:nvSpPr>
          <p:cNvPr id="7" name="TextBox 6"/>
          <p:cNvSpPr txBox="1"/>
          <p:nvPr/>
        </p:nvSpPr>
        <p:spPr>
          <a:xfrm>
            <a:off x="5715008" y="5786454"/>
            <a:ext cx="3071834" cy="461665"/>
          </a:xfrm>
          <a:prstGeom prst="rect">
            <a:avLst/>
          </a:prstGeom>
          <a:noFill/>
        </p:spPr>
        <p:txBody>
          <a:bodyPr wrap="square" rtlCol="0">
            <a:spAutoFit/>
          </a:bodyPr>
          <a:lstStyle/>
          <a:p>
            <a:r>
              <a:rPr lang="en-GB" sz="2400" dirty="0" smtClean="0"/>
              <a:t>What does this mean?</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5357850" cy="830997"/>
          </a:xfrm>
          <a:prstGeom prst="rect">
            <a:avLst/>
          </a:prstGeom>
        </p:spPr>
        <p:txBody>
          <a:bodyPr wrap="square">
            <a:spAutoFit/>
          </a:bodyPr>
          <a:lstStyle/>
          <a:p>
            <a:r>
              <a:rPr lang="en-GB" sz="2400" dirty="0" smtClean="0"/>
              <a:t>So we have a value of 22.66</a:t>
            </a:r>
          </a:p>
          <a:p>
            <a:r>
              <a:rPr lang="en-GB" sz="2400" dirty="0" smtClean="0"/>
              <a:t>Compare this to the Probability table:- </a:t>
            </a:r>
            <a:endParaRPr lang="en-GB" sz="2400" dirty="0"/>
          </a:p>
        </p:txBody>
      </p:sp>
      <p:graphicFrame>
        <p:nvGraphicFramePr>
          <p:cNvPr id="3" name="Table 2"/>
          <p:cNvGraphicFramePr>
            <a:graphicFrameLocks noGrp="1"/>
          </p:cNvGraphicFramePr>
          <p:nvPr/>
        </p:nvGraphicFramePr>
        <p:xfrm>
          <a:off x="428596" y="1857364"/>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
        <p:nvSpPr>
          <p:cNvPr id="4" name="TextBox 3"/>
          <p:cNvSpPr txBox="1"/>
          <p:nvPr/>
        </p:nvSpPr>
        <p:spPr>
          <a:xfrm>
            <a:off x="428596" y="3786190"/>
            <a:ext cx="7929618" cy="1569660"/>
          </a:xfrm>
          <a:prstGeom prst="rect">
            <a:avLst/>
          </a:prstGeom>
          <a:noFill/>
        </p:spPr>
        <p:txBody>
          <a:bodyPr wrap="square" rtlCol="0">
            <a:spAutoFit/>
          </a:bodyPr>
          <a:lstStyle/>
          <a:p>
            <a:r>
              <a:rPr lang="en-GB" sz="2400" dirty="0" smtClean="0"/>
              <a:t>Our value is more than that needed for 0.01 probability and we can therefore reject the null hypothesis. Educational activities are proven to show functional zoning in Lincoln at the 99% confidence level.</a:t>
            </a:r>
            <a:endParaRPr lang="en-GB" sz="2400" dirty="0"/>
          </a:p>
        </p:txBody>
      </p:sp>
      <p:cxnSp>
        <p:nvCxnSpPr>
          <p:cNvPr id="6" name="Straight Arrow Connector 5"/>
          <p:cNvCxnSpPr/>
          <p:nvPr/>
        </p:nvCxnSpPr>
        <p:spPr>
          <a:xfrm flipV="1">
            <a:off x="5857884" y="3071810"/>
            <a:ext cx="1571636" cy="78581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0"/>
            <a:ext cx="2928958" cy="461665"/>
          </a:xfrm>
          <a:prstGeom prst="rect">
            <a:avLst/>
          </a:prstGeom>
          <a:noFill/>
        </p:spPr>
        <p:txBody>
          <a:bodyPr wrap="square" rtlCol="0">
            <a:spAutoFit/>
          </a:bodyPr>
          <a:lstStyle/>
          <a:p>
            <a:r>
              <a:rPr lang="en-GB" sz="2400" b="1" dirty="0" smtClean="0"/>
              <a:t>FOOD AND DRINK</a:t>
            </a:r>
            <a:endParaRPr lang="en-GB" sz="2400" b="1" dirty="0"/>
          </a:p>
        </p:txBody>
      </p:sp>
      <p:graphicFrame>
        <p:nvGraphicFramePr>
          <p:cNvPr id="3" name="Table 2"/>
          <p:cNvGraphicFramePr>
            <a:graphicFrameLocks noGrp="1"/>
          </p:cNvGraphicFramePr>
          <p:nvPr/>
        </p:nvGraphicFramePr>
        <p:xfrm>
          <a:off x="571472" y="1285860"/>
          <a:ext cx="7858180" cy="3822987"/>
        </p:xfrm>
        <a:graphic>
          <a:graphicData uri="http://schemas.openxmlformats.org/drawingml/2006/table">
            <a:tbl>
              <a:tblPr firstRow="1" bandRow="1">
                <a:tableStyleId>{5C22544A-7EE6-4342-B048-85BDC9FD1C3A}</a:tableStyleId>
              </a:tblPr>
              <a:tblGrid>
                <a:gridCol w="1571636"/>
                <a:gridCol w="1571636"/>
                <a:gridCol w="1571636"/>
                <a:gridCol w="1571636"/>
                <a:gridCol w="1571636"/>
              </a:tblGrid>
              <a:tr h="573289">
                <a:tc>
                  <a:txBody>
                    <a:bodyPr/>
                    <a:lstStyle/>
                    <a:p>
                      <a:r>
                        <a:rPr lang="en-GB" dirty="0" smtClean="0"/>
                        <a:t>COMMERCIAL</a:t>
                      </a:r>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69718">
                <a:tc>
                  <a:txBody>
                    <a:bodyPr/>
                    <a:lstStyle/>
                    <a:p>
                      <a:pPr algn="ctr"/>
                      <a:r>
                        <a:rPr lang="en-GB" sz="2000" dirty="0" smtClean="0"/>
                        <a:t>OBSERVED </a:t>
                      </a:r>
                    </a:p>
                    <a:p>
                      <a:pPr algn="ctr"/>
                      <a:r>
                        <a:rPr lang="en-GB" sz="2000" baseline="0" dirty="0" smtClean="0"/>
                        <a:t>(O)</a:t>
                      </a:r>
                      <a:endParaRPr lang="en-GB" sz="2000" dirty="0"/>
                    </a:p>
                  </a:txBody>
                  <a:tcPr/>
                </a:tc>
                <a:tc>
                  <a:txBody>
                    <a:bodyPr/>
                    <a:lstStyle/>
                    <a:p>
                      <a:pPr algn="ctr"/>
                      <a:r>
                        <a:rPr lang="en-GB" sz="2800" dirty="0" smtClean="0"/>
                        <a:t>7</a:t>
                      </a:r>
                      <a:endParaRPr lang="en-GB" sz="2800" dirty="0"/>
                    </a:p>
                  </a:txBody>
                  <a:tcPr/>
                </a:tc>
                <a:tc>
                  <a:txBody>
                    <a:bodyPr/>
                    <a:lstStyle/>
                    <a:p>
                      <a:pPr algn="ctr"/>
                      <a:r>
                        <a:rPr lang="en-GB" sz="2800" dirty="0" smtClean="0"/>
                        <a:t>10</a:t>
                      </a:r>
                      <a:endParaRPr lang="en-GB" sz="2800" dirty="0"/>
                    </a:p>
                  </a:txBody>
                  <a:tcPr/>
                </a:tc>
                <a:tc>
                  <a:txBody>
                    <a:bodyPr/>
                    <a:lstStyle/>
                    <a:p>
                      <a:pPr algn="ctr"/>
                      <a:r>
                        <a:rPr lang="en-GB" sz="2800" dirty="0" smtClean="0"/>
                        <a:t>6</a:t>
                      </a:r>
                      <a:endParaRPr lang="en-GB" sz="2800" dirty="0"/>
                    </a:p>
                  </a:txBody>
                  <a:tcPr/>
                </a:tc>
                <a:tc>
                  <a:txBody>
                    <a:bodyPr/>
                    <a:lstStyle/>
                    <a:p>
                      <a:pPr algn="ctr"/>
                      <a:r>
                        <a:rPr lang="en-GB" sz="2800" dirty="0" smtClean="0"/>
                        <a:t>4</a:t>
                      </a:r>
                      <a:endParaRPr lang="en-GB" sz="2800" dirty="0"/>
                    </a:p>
                  </a:txBody>
                  <a:tcPr/>
                </a:tc>
              </a:tr>
              <a:tr h="664970">
                <a:tc>
                  <a:txBody>
                    <a:bodyPr/>
                    <a:lstStyle/>
                    <a:p>
                      <a:pPr algn="ctr"/>
                      <a:r>
                        <a:rPr lang="en-GB" sz="2000" dirty="0" smtClean="0"/>
                        <a:t>EXPECTED</a:t>
                      </a:r>
                    </a:p>
                    <a:p>
                      <a:pPr algn="ctr"/>
                      <a:r>
                        <a:rPr lang="en-GB" sz="2000" dirty="0" smtClean="0"/>
                        <a:t>(E)</a:t>
                      </a:r>
                      <a:endParaRPr lang="en-GB" sz="2000" dirty="0"/>
                    </a:p>
                  </a:txBody>
                  <a:tcPr/>
                </a:tc>
                <a:tc>
                  <a:txBody>
                    <a:bodyPr/>
                    <a:lstStyle/>
                    <a:p>
                      <a:pPr algn="ctr"/>
                      <a:r>
                        <a:rPr lang="en-GB" sz="2800" dirty="0" smtClean="0"/>
                        <a:t>6.75</a:t>
                      </a:r>
                      <a:endParaRPr lang="en-GB" sz="2800" dirty="0"/>
                    </a:p>
                  </a:txBody>
                  <a:tcPr/>
                </a:tc>
                <a:tc>
                  <a:txBody>
                    <a:bodyPr/>
                    <a:lstStyle/>
                    <a:p>
                      <a:pPr algn="ctr"/>
                      <a:r>
                        <a:rPr lang="en-GB" sz="2800" dirty="0" smtClean="0"/>
                        <a:t>6.75</a:t>
                      </a:r>
                      <a:endParaRPr lang="en-GB" sz="2800" dirty="0"/>
                    </a:p>
                  </a:txBody>
                  <a:tcPr/>
                </a:tc>
                <a:tc>
                  <a:txBody>
                    <a:bodyPr/>
                    <a:lstStyle/>
                    <a:p>
                      <a:pPr algn="ctr"/>
                      <a:r>
                        <a:rPr lang="en-GB" sz="2800" dirty="0" smtClean="0"/>
                        <a:t>6.75</a:t>
                      </a:r>
                      <a:endParaRPr lang="en-GB" sz="2800" dirty="0"/>
                    </a:p>
                  </a:txBody>
                  <a:tcPr/>
                </a:tc>
                <a:tc>
                  <a:txBody>
                    <a:bodyPr/>
                    <a:lstStyle/>
                    <a:p>
                      <a:pPr algn="ctr"/>
                      <a:r>
                        <a:rPr lang="en-GB" sz="2800" dirty="0" smtClean="0"/>
                        <a:t>6.75</a:t>
                      </a:r>
                      <a:endParaRPr lang="en-GB" sz="2800" dirty="0"/>
                    </a:p>
                  </a:txBody>
                  <a:tcPr/>
                </a:tc>
              </a:tr>
              <a:tr h="573289">
                <a:tc>
                  <a:txBody>
                    <a:bodyPr/>
                    <a:lstStyle/>
                    <a:p>
                      <a:pPr algn="ctr"/>
                      <a:r>
                        <a:rPr lang="en-GB" sz="2000" dirty="0" smtClean="0"/>
                        <a:t>(O</a:t>
                      </a:r>
                      <a:r>
                        <a:rPr lang="en-GB" sz="2000" baseline="0" dirty="0" smtClean="0"/>
                        <a:t> – E)</a:t>
                      </a:r>
                      <a:endParaRPr lang="en-GB" sz="2000" dirty="0" smtClean="0"/>
                    </a:p>
                  </a:txBody>
                  <a:tcPr/>
                </a:tc>
                <a:tc>
                  <a:txBody>
                    <a:bodyPr/>
                    <a:lstStyle/>
                    <a:p>
                      <a:pPr algn="ctr"/>
                      <a:r>
                        <a:rPr lang="en-GB" sz="2800" dirty="0" smtClean="0"/>
                        <a:t>0.25</a:t>
                      </a:r>
                      <a:endParaRPr lang="en-GB" sz="2800" dirty="0"/>
                    </a:p>
                  </a:txBody>
                  <a:tcPr/>
                </a:tc>
                <a:tc>
                  <a:txBody>
                    <a:bodyPr/>
                    <a:lstStyle/>
                    <a:p>
                      <a:pPr algn="ctr"/>
                      <a:r>
                        <a:rPr lang="en-GB" sz="2800" dirty="0" smtClean="0"/>
                        <a:t>3.25</a:t>
                      </a:r>
                      <a:endParaRPr lang="en-GB" sz="2800" dirty="0"/>
                    </a:p>
                  </a:txBody>
                  <a:tcPr/>
                </a:tc>
                <a:tc>
                  <a:txBody>
                    <a:bodyPr/>
                    <a:lstStyle/>
                    <a:p>
                      <a:pPr algn="ctr"/>
                      <a:r>
                        <a:rPr lang="en-GB" sz="2800" dirty="0" smtClean="0"/>
                        <a:t>-0.75</a:t>
                      </a:r>
                      <a:endParaRPr lang="en-GB" sz="2800" dirty="0"/>
                    </a:p>
                  </a:txBody>
                  <a:tcPr/>
                </a:tc>
                <a:tc>
                  <a:txBody>
                    <a:bodyPr/>
                    <a:lstStyle/>
                    <a:p>
                      <a:pPr algn="ctr"/>
                      <a:r>
                        <a:rPr lang="en-GB" sz="2800" dirty="0" smtClean="0"/>
                        <a:t>-2.75</a:t>
                      </a:r>
                      <a:endParaRPr lang="en-GB" sz="2800" dirty="0"/>
                    </a:p>
                  </a:txBody>
                  <a:tcPr/>
                </a:tc>
              </a:tr>
              <a:tr h="573289">
                <a:tc>
                  <a:txBody>
                    <a:bodyPr/>
                    <a:lstStyle/>
                    <a:p>
                      <a:pPr algn="ctr"/>
                      <a:r>
                        <a:rPr lang="en-GB" sz="2000" dirty="0" smtClean="0"/>
                        <a:t>(O</a:t>
                      </a:r>
                      <a:r>
                        <a:rPr lang="en-GB" sz="2000" baseline="0" dirty="0" smtClean="0"/>
                        <a:t> – E)²</a:t>
                      </a:r>
                      <a:endParaRPr lang="en-GB" sz="2000" dirty="0"/>
                    </a:p>
                  </a:txBody>
                  <a:tcPr/>
                </a:tc>
                <a:tc>
                  <a:txBody>
                    <a:bodyPr/>
                    <a:lstStyle/>
                    <a:p>
                      <a:pPr algn="ctr"/>
                      <a:r>
                        <a:rPr lang="en-GB" sz="2800" dirty="0" smtClean="0"/>
                        <a:t>0.062</a:t>
                      </a:r>
                      <a:endParaRPr lang="en-GB" sz="2800" dirty="0"/>
                    </a:p>
                  </a:txBody>
                  <a:tcPr/>
                </a:tc>
                <a:tc>
                  <a:txBody>
                    <a:bodyPr/>
                    <a:lstStyle/>
                    <a:p>
                      <a:pPr algn="ctr"/>
                      <a:r>
                        <a:rPr lang="en-GB" sz="2800" dirty="0" smtClean="0"/>
                        <a:t>10.56</a:t>
                      </a:r>
                      <a:endParaRPr lang="en-GB" sz="2800" dirty="0"/>
                    </a:p>
                  </a:txBody>
                  <a:tcPr/>
                </a:tc>
                <a:tc>
                  <a:txBody>
                    <a:bodyPr/>
                    <a:lstStyle/>
                    <a:p>
                      <a:pPr algn="ctr"/>
                      <a:r>
                        <a:rPr lang="en-GB" sz="2800" dirty="0" smtClean="0"/>
                        <a:t>0.56</a:t>
                      </a:r>
                    </a:p>
                  </a:txBody>
                  <a:tcPr/>
                </a:tc>
                <a:tc>
                  <a:txBody>
                    <a:bodyPr/>
                    <a:lstStyle/>
                    <a:p>
                      <a:pPr algn="ctr"/>
                      <a:r>
                        <a:rPr lang="en-GB" sz="2800" dirty="0" smtClean="0"/>
                        <a:t>7.56</a:t>
                      </a:r>
                      <a:endParaRPr lang="en-GB" sz="2800" dirty="0"/>
                    </a:p>
                  </a:txBody>
                  <a:tcPr/>
                </a:tc>
              </a:tr>
              <a:tr h="664970">
                <a:tc>
                  <a:txBody>
                    <a:bodyPr/>
                    <a:lstStyle/>
                    <a:p>
                      <a:pPr algn="ctr"/>
                      <a:r>
                        <a:rPr lang="en-GB" sz="2000" u="sng" dirty="0" smtClean="0"/>
                        <a:t>(O – E)²</a:t>
                      </a:r>
                    </a:p>
                    <a:p>
                      <a:pPr algn="ctr"/>
                      <a:r>
                        <a:rPr lang="en-GB" sz="2000" u="none" baseline="0" dirty="0" smtClean="0"/>
                        <a:t> E</a:t>
                      </a:r>
                      <a:endParaRPr lang="en-GB" sz="2000" u="none" dirty="0" smtClean="0"/>
                    </a:p>
                  </a:txBody>
                  <a:tcPr/>
                </a:tc>
                <a:tc>
                  <a:txBody>
                    <a:bodyPr/>
                    <a:lstStyle/>
                    <a:p>
                      <a:pPr algn="ctr"/>
                      <a:r>
                        <a:rPr lang="en-GB" sz="2800" dirty="0" smtClean="0"/>
                        <a:t>0.0091</a:t>
                      </a:r>
                      <a:endParaRPr lang="en-GB" sz="2800" dirty="0"/>
                    </a:p>
                  </a:txBody>
                  <a:tcPr/>
                </a:tc>
                <a:tc>
                  <a:txBody>
                    <a:bodyPr/>
                    <a:lstStyle/>
                    <a:p>
                      <a:pPr algn="ctr"/>
                      <a:r>
                        <a:rPr lang="en-GB" sz="2800" dirty="0" smtClean="0"/>
                        <a:t>1.56</a:t>
                      </a:r>
                      <a:endParaRPr lang="en-GB" sz="2800" dirty="0"/>
                    </a:p>
                  </a:txBody>
                  <a:tcPr/>
                </a:tc>
                <a:tc>
                  <a:txBody>
                    <a:bodyPr/>
                    <a:lstStyle/>
                    <a:p>
                      <a:pPr algn="ctr"/>
                      <a:r>
                        <a:rPr lang="en-GB" sz="2800" dirty="0" smtClean="0"/>
                        <a:t>0.082</a:t>
                      </a:r>
                      <a:endParaRPr lang="en-GB" sz="2800" dirty="0"/>
                    </a:p>
                  </a:txBody>
                  <a:tcPr/>
                </a:tc>
                <a:tc>
                  <a:txBody>
                    <a:bodyPr/>
                    <a:lstStyle/>
                    <a:p>
                      <a:pPr algn="ctr"/>
                      <a:r>
                        <a:rPr lang="en-GB" sz="2800" dirty="0" smtClean="0"/>
                        <a:t>1.12</a:t>
                      </a:r>
                      <a:endParaRPr lang="en-GB" sz="2800" dirty="0"/>
                    </a:p>
                  </a:txBody>
                  <a:tcPr/>
                </a:tc>
              </a:tr>
            </a:tbl>
          </a:graphicData>
        </a:graphic>
      </p:graphicFrame>
      <p:sp>
        <p:nvSpPr>
          <p:cNvPr id="4" name="TextBox 3"/>
          <p:cNvSpPr txBox="1"/>
          <p:nvPr/>
        </p:nvSpPr>
        <p:spPr>
          <a:xfrm>
            <a:off x="1357290" y="428604"/>
            <a:ext cx="7572428" cy="461665"/>
          </a:xfrm>
          <a:prstGeom prst="rect">
            <a:avLst/>
          </a:prstGeom>
          <a:noFill/>
        </p:spPr>
        <p:txBody>
          <a:bodyPr wrap="square" rtlCol="0">
            <a:spAutoFit/>
          </a:bodyPr>
          <a:lstStyle/>
          <a:p>
            <a:r>
              <a:rPr lang="en-GB" sz="2400" dirty="0" smtClean="0"/>
              <a:t>Total of 27 examples, divided by 4 = 6.75 expected number</a:t>
            </a:r>
            <a:endParaRPr lang="en-GB" sz="2400" dirty="0"/>
          </a:p>
        </p:txBody>
      </p:sp>
      <p:pic>
        <p:nvPicPr>
          <p:cNvPr id="5" name="Picture 2" descr="http://www.ibm.com/developerworks/library/wa-phpolla/chi_formula.jpg"/>
          <p:cNvPicPr>
            <a:picLocks noChangeAspect="1" noChangeArrowheads="1"/>
          </p:cNvPicPr>
          <p:nvPr/>
        </p:nvPicPr>
        <p:blipFill>
          <a:blip r:embed="rId2"/>
          <a:srcRect/>
          <a:stretch>
            <a:fillRect/>
          </a:stretch>
        </p:blipFill>
        <p:spPr bwMode="auto">
          <a:xfrm>
            <a:off x="500034" y="5357826"/>
            <a:ext cx="2819400" cy="962025"/>
          </a:xfrm>
          <a:prstGeom prst="rect">
            <a:avLst/>
          </a:prstGeom>
          <a:noFill/>
        </p:spPr>
      </p:pic>
      <p:sp>
        <p:nvSpPr>
          <p:cNvPr id="6" name="TextBox 5"/>
          <p:cNvSpPr txBox="1"/>
          <p:nvPr/>
        </p:nvSpPr>
        <p:spPr>
          <a:xfrm>
            <a:off x="4143372" y="5643578"/>
            <a:ext cx="3286148" cy="523220"/>
          </a:xfrm>
          <a:prstGeom prst="rect">
            <a:avLst/>
          </a:prstGeom>
          <a:noFill/>
        </p:spPr>
        <p:txBody>
          <a:bodyPr wrap="square" rtlCol="0">
            <a:spAutoFit/>
          </a:bodyPr>
          <a:lstStyle/>
          <a:p>
            <a:r>
              <a:rPr lang="en-GB" sz="2800" b="1" dirty="0" smtClean="0"/>
              <a:t>= 2.77</a:t>
            </a:r>
            <a:endParaRPr lang="en-GB" sz="2800" b="1" dirty="0"/>
          </a:p>
        </p:txBody>
      </p:sp>
      <p:sp>
        <p:nvSpPr>
          <p:cNvPr id="7" name="TextBox 6"/>
          <p:cNvSpPr txBox="1"/>
          <p:nvPr/>
        </p:nvSpPr>
        <p:spPr>
          <a:xfrm>
            <a:off x="5715008" y="5786454"/>
            <a:ext cx="3071834" cy="461665"/>
          </a:xfrm>
          <a:prstGeom prst="rect">
            <a:avLst/>
          </a:prstGeom>
          <a:noFill/>
        </p:spPr>
        <p:txBody>
          <a:bodyPr wrap="square" rtlCol="0">
            <a:spAutoFit/>
          </a:bodyPr>
          <a:lstStyle/>
          <a:p>
            <a:r>
              <a:rPr lang="en-GB" sz="2400" dirty="0" smtClean="0"/>
              <a:t>What does this mean?</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5357850" cy="830997"/>
          </a:xfrm>
          <a:prstGeom prst="rect">
            <a:avLst/>
          </a:prstGeom>
        </p:spPr>
        <p:txBody>
          <a:bodyPr wrap="square">
            <a:spAutoFit/>
          </a:bodyPr>
          <a:lstStyle/>
          <a:p>
            <a:r>
              <a:rPr lang="en-GB" sz="2400" dirty="0" smtClean="0"/>
              <a:t>So we have a value of 2.77</a:t>
            </a:r>
          </a:p>
          <a:p>
            <a:r>
              <a:rPr lang="en-GB" sz="2400" dirty="0" smtClean="0"/>
              <a:t>Compare this to the Probability table:- </a:t>
            </a:r>
            <a:endParaRPr lang="en-GB" sz="2400" dirty="0"/>
          </a:p>
        </p:txBody>
      </p:sp>
      <p:graphicFrame>
        <p:nvGraphicFramePr>
          <p:cNvPr id="3" name="Table 2"/>
          <p:cNvGraphicFramePr>
            <a:graphicFrameLocks noGrp="1"/>
          </p:cNvGraphicFramePr>
          <p:nvPr/>
        </p:nvGraphicFramePr>
        <p:xfrm>
          <a:off x="428596" y="1857364"/>
          <a:ext cx="8358248" cy="1280160"/>
        </p:xfrm>
        <a:graphic>
          <a:graphicData uri="http://schemas.openxmlformats.org/drawingml/2006/table">
            <a:tbl>
              <a:tblPr firstRow="1" bandRow="1">
                <a:tableStyleId>{5C22544A-7EE6-4342-B048-85BDC9FD1C3A}</a:tableStyleId>
              </a:tblPr>
              <a:tblGrid>
                <a:gridCol w="2089562"/>
                <a:gridCol w="2089562"/>
                <a:gridCol w="2089562"/>
                <a:gridCol w="2089562"/>
              </a:tblGrid>
              <a:tr h="775776">
                <a:tc>
                  <a:txBody>
                    <a:bodyPr/>
                    <a:lstStyle/>
                    <a:p>
                      <a:pPr algn="ctr"/>
                      <a:r>
                        <a:rPr lang="en-GB" sz="2400" dirty="0" smtClean="0"/>
                        <a:t>Degrees</a:t>
                      </a:r>
                      <a:r>
                        <a:rPr lang="en-GB" sz="2400" baseline="0" dirty="0" smtClean="0"/>
                        <a:t> of freedom</a:t>
                      </a:r>
                      <a:endParaRPr lang="en-GB" sz="2400" dirty="0"/>
                    </a:p>
                  </a:txBody>
                  <a:tcPr/>
                </a:tc>
                <a:tc>
                  <a:txBody>
                    <a:bodyPr/>
                    <a:lstStyle/>
                    <a:p>
                      <a:pPr algn="ctr"/>
                      <a:r>
                        <a:rPr lang="en-GB" sz="2400" dirty="0" smtClean="0"/>
                        <a:t>0.1</a:t>
                      </a:r>
                    </a:p>
                    <a:p>
                      <a:pPr algn="ctr"/>
                      <a:r>
                        <a:rPr lang="en-GB" sz="2400" dirty="0" smtClean="0"/>
                        <a:t>Probability</a:t>
                      </a:r>
                      <a:endParaRPr lang="en-GB" sz="2400" dirty="0"/>
                    </a:p>
                  </a:txBody>
                  <a:tcPr/>
                </a:tc>
                <a:tc>
                  <a:txBody>
                    <a:bodyPr/>
                    <a:lstStyle/>
                    <a:p>
                      <a:pPr algn="ctr"/>
                      <a:r>
                        <a:rPr lang="en-GB" sz="2400" dirty="0" smtClean="0"/>
                        <a:t>0.05</a:t>
                      </a:r>
                    </a:p>
                    <a:p>
                      <a:pPr algn="ctr"/>
                      <a:r>
                        <a:rPr lang="en-GB" sz="2400" dirty="0" smtClean="0"/>
                        <a:t>Probability</a:t>
                      </a:r>
                      <a:endParaRPr lang="en-GB" sz="2400" dirty="0"/>
                    </a:p>
                  </a:txBody>
                  <a:tcPr/>
                </a:tc>
                <a:tc>
                  <a:txBody>
                    <a:bodyPr/>
                    <a:lstStyle/>
                    <a:p>
                      <a:pPr algn="ctr"/>
                      <a:r>
                        <a:rPr lang="en-GB" sz="2400" dirty="0" smtClean="0"/>
                        <a:t>0.01</a:t>
                      </a:r>
                    </a:p>
                    <a:p>
                      <a:pPr algn="ctr"/>
                      <a:r>
                        <a:rPr lang="en-GB" sz="2400" dirty="0" smtClean="0"/>
                        <a:t>Probability</a:t>
                      </a:r>
                      <a:endParaRPr lang="en-GB" sz="2400" dirty="0"/>
                    </a:p>
                  </a:txBody>
                  <a:tcPr/>
                </a:tc>
              </a:tr>
              <a:tr h="449458">
                <a:tc>
                  <a:txBody>
                    <a:bodyPr/>
                    <a:lstStyle/>
                    <a:p>
                      <a:pPr algn="ctr"/>
                      <a:r>
                        <a:rPr lang="en-GB" sz="2400" dirty="0" smtClean="0"/>
                        <a:t>3</a:t>
                      </a:r>
                      <a:endParaRPr lang="en-GB" sz="2400" dirty="0"/>
                    </a:p>
                  </a:txBody>
                  <a:tcPr/>
                </a:tc>
                <a:tc>
                  <a:txBody>
                    <a:bodyPr/>
                    <a:lstStyle/>
                    <a:p>
                      <a:pPr algn="ctr"/>
                      <a:r>
                        <a:rPr lang="en-GB" sz="2400" dirty="0" smtClean="0"/>
                        <a:t>6.25</a:t>
                      </a:r>
                      <a:endParaRPr lang="en-GB" sz="2400" dirty="0"/>
                    </a:p>
                  </a:txBody>
                  <a:tcPr/>
                </a:tc>
                <a:tc>
                  <a:txBody>
                    <a:bodyPr/>
                    <a:lstStyle/>
                    <a:p>
                      <a:pPr algn="ctr"/>
                      <a:r>
                        <a:rPr lang="en-GB" sz="2400" dirty="0" smtClean="0"/>
                        <a:t>7.81</a:t>
                      </a:r>
                      <a:endParaRPr lang="en-GB" sz="2400" dirty="0"/>
                    </a:p>
                  </a:txBody>
                  <a:tcPr/>
                </a:tc>
                <a:tc>
                  <a:txBody>
                    <a:bodyPr/>
                    <a:lstStyle/>
                    <a:p>
                      <a:pPr algn="ctr"/>
                      <a:r>
                        <a:rPr lang="en-GB" sz="2400" dirty="0" smtClean="0"/>
                        <a:t>11.34</a:t>
                      </a:r>
                      <a:endParaRPr lang="en-GB" sz="2400" dirty="0"/>
                    </a:p>
                  </a:txBody>
                  <a:tcPr/>
                </a:tc>
              </a:tr>
            </a:tbl>
          </a:graphicData>
        </a:graphic>
      </p:graphicFrame>
      <p:sp>
        <p:nvSpPr>
          <p:cNvPr id="4" name="TextBox 3"/>
          <p:cNvSpPr txBox="1"/>
          <p:nvPr/>
        </p:nvSpPr>
        <p:spPr>
          <a:xfrm>
            <a:off x="428596" y="3786190"/>
            <a:ext cx="7929618" cy="1200329"/>
          </a:xfrm>
          <a:prstGeom prst="rect">
            <a:avLst/>
          </a:prstGeom>
          <a:noFill/>
        </p:spPr>
        <p:txBody>
          <a:bodyPr wrap="square" rtlCol="0">
            <a:spAutoFit/>
          </a:bodyPr>
          <a:lstStyle/>
          <a:p>
            <a:r>
              <a:rPr lang="en-GB" sz="2400" dirty="0" smtClean="0"/>
              <a:t>Our value is less than that needed for 0.05 probability, and we cannot therefore reject the null hypothesis. Food and Drink premises are not proven to show functional zoning in Lincoln.</a:t>
            </a:r>
            <a:endParaRPr lang="en-GB" sz="2400" dirty="0"/>
          </a:p>
        </p:txBody>
      </p:sp>
      <p:cxnSp>
        <p:nvCxnSpPr>
          <p:cNvPr id="6" name="Straight Arrow Connector 5"/>
          <p:cNvCxnSpPr/>
          <p:nvPr/>
        </p:nvCxnSpPr>
        <p:spPr>
          <a:xfrm rot="5400000" flipH="1" flipV="1">
            <a:off x="5286380" y="3286124"/>
            <a:ext cx="642942" cy="35719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14290"/>
            <a:ext cx="8215370" cy="1938992"/>
          </a:xfrm>
          <a:prstGeom prst="rect">
            <a:avLst/>
          </a:prstGeom>
          <a:noFill/>
        </p:spPr>
        <p:txBody>
          <a:bodyPr wrap="square" rtlCol="0">
            <a:spAutoFit/>
          </a:bodyPr>
          <a:lstStyle/>
          <a:p>
            <a:r>
              <a:rPr lang="en-GB" sz="2400" dirty="0" smtClean="0"/>
              <a:t>The Core-Frame model shows that certain functions locate themselves in particular parts of the CBD. Higher order functions can afford the higher rents and rates found in the Inner Core of the CBD where Bid-Rent is higher and middle and lower order functions tend to be found in the Outer Core and/or Frame.</a:t>
            </a:r>
            <a:endParaRPr lang="en-GB" sz="2400" dirty="0"/>
          </a:p>
        </p:txBody>
      </p:sp>
      <p:sp>
        <p:nvSpPr>
          <p:cNvPr id="3" name="TextBox 2"/>
          <p:cNvSpPr txBox="1"/>
          <p:nvPr/>
        </p:nvSpPr>
        <p:spPr>
          <a:xfrm>
            <a:off x="428596" y="2143116"/>
            <a:ext cx="8286808" cy="1569660"/>
          </a:xfrm>
          <a:prstGeom prst="rect">
            <a:avLst/>
          </a:prstGeom>
          <a:noFill/>
        </p:spPr>
        <p:txBody>
          <a:bodyPr wrap="square" rtlCol="0">
            <a:spAutoFit/>
          </a:bodyPr>
          <a:lstStyle/>
          <a:p>
            <a:r>
              <a:rPr lang="en-GB" sz="2400" dirty="0" smtClean="0"/>
              <a:t>Large shops, Department stores, specialist stores and other comparison services tend to be found clustered together in the core and near the main streets where not only are rents high but also pedestrian densities are high.</a:t>
            </a:r>
            <a:endParaRPr lang="en-GB" sz="2400" dirty="0"/>
          </a:p>
        </p:txBody>
      </p:sp>
      <p:sp>
        <p:nvSpPr>
          <p:cNvPr id="4" name="TextBox 3"/>
          <p:cNvSpPr txBox="1"/>
          <p:nvPr/>
        </p:nvSpPr>
        <p:spPr>
          <a:xfrm>
            <a:off x="428596" y="3714752"/>
            <a:ext cx="8215370" cy="1200329"/>
          </a:xfrm>
          <a:prstGeom prst="rect">
            <a:avLst/>
          </a:prstGeom>
          <a:noFill/>
        </p:spPr>
        <p:txBody>
          <a:bodyPr wrap="square" rtlCol="0">
            <a:spAutoFit/>
          </a:bodyPr>
          <a:lstStyle/>
          <a:p>
            <a:r>
              <a:rPr lang="en-GB" sz="2400" dirty="0" smtClean="0"/>
              <a:t>Lower order services and convenience stores such as newsagents, sweet shops and cafes are often found off the main streets where bid rent is lower as are pedestrian densities.</a:t>
            </a:r>
            <a:endParaRPr lang="en-GB" sz="2400" dirty="0"/>
          </a:p>
        </p:txBody>
      </p:sp>
      <p:sp>
        <p:nvSpPr>
          <p:cNvPr id="6" name="TextBox 5"/>
          <p:cNvSpPr txBox="1"/>
          <p:nvPr/>
        </p:nvSpPr>
        <p:spPr>
          <a:xfrm>
            <a:off x="428596" y="5000636"/>
            <a:ext cx="8286808" cy="1569660"/>
          </a:xfrm>
          <a:prstGeom prst="rect">
            <a:avLst/>
          </a:prstGeom>
          <a:noFill/>
        </p:spPr>
        <p:txBody>
          <a:bodyPr wrap="square" rtlCol="0">
            <a:spAutoFit/>
          </a:bodyPr>
          <a:lstStyle/>
          <a:p>
            <a:r>
              <a:rPr lang="en-GB" sz="2400" dirty="0" smtClean="0"/>
              <a:t>Some linked activities need close personal contacts and may be visited by the same clientele; so services such as solicitors, estate agents and insurance agents tend to be clustered in the same part of the CBD.</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500042"/>
            <a:ext cx="8072494" cy="830997"/>
          </a:xfrm>
          <a:prstGeom prst="rect">
            <a:avLst/>
          </a:prstGeom>
          <a:noFill/>
        </p:spPr>
        <p:txBody>
          <a:bodyPr wrap="square" rtlCol="0">
            <a:spAutoFit/>
          </a:bodyPr>
          <a:lstStyle/>
          <a:p>
            <a:r>
              <a:rPr lang="en-GB" sz="2400" dirty="0" smtClean="0"/>
              <a:t>What are we able to conclude using the data collected by an A level student looking at functional zones in the CBD of Lincoln?</a:t>
            </a:r>
            <a:endParaRPr lang="en-GB" sz="2400" dirty="0"/>
          </a:p>
        </p:txBody>
      </p:sp>
      <p:sp>
        <p:nvSpPr>
          <p:cNvPr id="3" name="TextBox 2"/>
          <p:cNvSpPr txBox="1"/>
          <p:nvPr/>
        </p:nvSpPr>
        <p:spPr>
          <a:xfrm>
            <a:off x="500034" y="1428736"/>
            <a:ext cx="7929618" cy="1200329"/>
          </a:xfrm>
          <a:prstGeom prst="rect">
            <a:avLst/>
          </a:prstGeom>
          <a:noFill/>
        </p:spPr>
        <p:txBody>
          <a:bodyPr wrap="square" rtlCol="0">
            <a:spAutoFit/>
          </a:bodyPr>
          <a:lstStyle/>
          <a:p>
            <a:r>
              <a:rPr lang="en-GB" sz="2400" dirty="0" smtClean="0"/>
              <a:t>The Chi Square test shows that in general we can reject the null hypothesis that there are no zones within the CBD of Lincoln based on function and land use.</a:t>
            </a:r>
            <a:endParaRPr lang="en-GB" sz="2400" dirty="0"/>
          </a:p>
        </p:txBody>
      </p:sp>
      <p:sp>
        <p:nvSpPr>
          <p:cNvPr id="4" name="TextBox 3"/>
          <p:cNvSpPr txBox="1"/>
          <p:nvPr/>
        </p:nvSpPr>
        <p:spPr>
          <a:xfrm>
            <a:off x="500034" y="2714620"/>
            <a:ext cx="8143932" cy="1200329"/>
          </a:xfrm>
          <a:prstGeom prst="rect">
            <a:avLst/>
          </a:prstGeom>
          <a:noFill/>
        </p:spPr>
        <p:txBody>
          <a:bodyPr wrap="square" rtlCol="0">
            <a:spAutoFit/>
          </a:bodyPr>
          <a:lstStyle/>
          <a:p>
            <a:r>
              <a:rPr lang="en-GB" sz="2400" dirty="0" smtClean="0"/>
              <a:t>It has allowed us to prove that certainly for Shopping, Educational and Commercial land use there are statistically significant differences in the land use of particular zones.</a:t>
            </a:r>
            <a:endParaRPr lang="en-GB" sz="2400" dirty="0"/>
          </a:p>
        </p:txBody>
      </p:sp>
      <p:sp>
        <p:nvSpPr>
          <p:cNvPr id="5" name="TextBox 4"/>
          <p:cNvSpPr txBox="1"/>
          <p:nvPr/>
        </p:nvSpPr>
        <p:spPr>
          <a:xfrm>
            <a:off x="500034" y="3929066"/>
            <a:ext cx="7929618" cy="1569660"/>
          </a:xfrm>
          <a:prstGeom prst="rect">
            <a:avLst/>
          </a:prstGeom>
          <a:noFill/>
        </p:spPr>
        <p:txBody>
          <a:bodyPr wrap="square" rtlCol="0">
            <a:spAutoFit/>
          </a:bodyPr>
          <a:lstStyle/>
          <a:p>
            <a:r>
              <a:rPr lang="en-GB" sz="2400" dirty="0" smtClean="0"/>
              <a:t>The case is not proven for Food and Drink or Tourism, although for Tourism the figure is only just below the 0.05 probability level, and a larger sample may indeed show that Tourist functions are clustered in a certain area.</a:t>
            </a:r>
            <a:endParaRPr lang="en-GB" sz="2400" dirty="0"/>
          </a:p>
        </p:txBody>
      </p:sp>
      <p:sp>
        <p:nvSpPr>
          <p:cNvPr id="6" name="TextBox 5"/>
          <p:cNvSpPr txBox="1"/>
          <p:nvPr/>
        </p:nvSpPr>
        <p:spPr>
          <a:xfrm>
            <a:off x="500034" y="5715016"/>
            <a:ext cx="8001056" cy="830997"/>
          </a:xfrm>
          <a:prstGeom prst="rect">
            <a:avLst/>
          </a:prstGeom>
          <a:noFill/>
        </p:spPr>
        <p:txBody>
          <a:bodyPr wrap="square" rtlCol="0">
            <a:spAutoFit/>
          </a:bodyPr>
          <a:lstStyle/>
          <a:p>
            <a:r>
              <a:rPr lang="en-GB" sz="2400" dirty="0" smtClean="0"/>
              <a:t>Cluster analysis using the Nearest Neighbour technique for specific land uses may shed more light on the issue.</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linds(horizontal)">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14290"/>
            <a:ext cx="8143932" cy="1200329"/>
          </a:xfrm>
          <a:prstGeom prst="rect">
            <a:avLst/>
          </a:prstGeom>
          <a:noFill/>
        </p:spPr>
        <p:txBody>
          <a:bodyPr wrap="square" rtlCol="0">
            <a:spAutoFit/>
          </a:bodyPr>
          <a:lstStyle/>
          <a:p>
            <a:r>
              <a:rPr lang="en-GB" sz="2400" dirty="0" smtClean="0"/>
              <a:t>Initial investigations using City centre plans, GOAD land use maps, Google Earth street view and Lincoln City Council’s own maps and plans identified 4 possible land use / functional zones</a:t>
            </a:r>
            <a:endParaRPr lang="en-GB" sz="2400" dirty="0"/>
          </a:p>
        </p:txBody>
      </p:sp>
      <p:sp>
        <p:nvSpPr>
          <p:cNvPr id="3" name="TextBox 2"/>
          <p:cNvSpPr txBox="1"/>
          <p:nvPr/>
        </p:nvSpPr>
        <p:spPr>
          <a:xfrm>
            <a:off x="214282" y="1928802"/>
            <a:ext cx="8072494" cy="1323439"/>
          </a:xfrm>
          <a:prstGeom prst="rect">
            <a:avLst/>
          </a:prstGeom>
          <a:noFill/>
        </p:spPr>
        <p:txBody>
          <a:bodyPr wrap="square" rtlCol="0">
            <a:spAutoFit/>
          </a:bodyPr>
          <a:lstStyle/>
          <a:p>
            <a:pPr marL="342900" indent="-342900">
              <a:buAutoNum type="arabicPeriod"/>
            </a:pPr>
            <a:r>
              <a:rPr lang="en-GB" sz="2000" b="1" dirty="0" smtClean="0"/>
              <a:t>CATHEDRAL QUARTER</a:t>
            </a:r>
          </a:p>
          <a:p>
            <a:pPr marL="342900" indent="-342900">
              <a:buAutoNum type="arabicPeriod"/>
            </a:pPr>
            <a:r>
              <a:rPr lang="en-GB" sz="2000" b="1" dirty="0" smtClean="0"/>
              <a:t>CULTURAL QUARTER</a:t>
            </a:r>
          </a:p>
          <a:p>
            <a:pPr marL="342900" indent="-342900">
              <a:buAutoNum type="arabicPeriod"/>
            </a:pPr>
            <a:r>
              <a:rPr lang="en-GB" sz="2000" b="1" dirty="0" smtClean="0"/>
              <a:t>THE HIGH STREET</a:t>
            </a:r>
          </a:p>
          <a:p>
            <a:pPr marL="342900" indent="-342900">
              <a:buAutoNum type="arabicPeriod"/>
            </a:pPr>
            <a:r>
              <a:rPr lang="en-GB" sz="2000" b="1" dirty="0" smtClean="0"/>
              <a:t>BRAYFORD WATERFRONT</a:t>
            </a:r>
            <a:endParaRPr lang="en-GB" sz="2000" b="1" dirty="0"/>
          </a:p>
        </p:txBody>
      </p:sp>
      <p:pic>
        <p:nvPicPr>
          <p:cNvPr id="14338" name="Picture 2" descr="http://www.mappery.com/maps/Lincoln-Tourist-Map.mediumthumb.jpg"/>
          <p:cNvPicPr>
            <a:picLocks noChangeAspect="1" noChangeArrowheads="1"/>
          </p:cNvPicPr>
          <p:nvPr/>
        </p:nvPicPr>
        <p:blipFill>
          <a:blip r:embed="rId2"/>
          <a:srcRect/>
          <a:stretch>
            <a:fillRect/>
          </a:stretch>
        </p:blipFill>
        <p:spPr bwMode="auto">
          <a:xfrm>
            <a:off x="3357554" y="1357298"/>
            <a:ext cx="5786446" cy="5500702"/>
          </a:xfrm>
          <a:prstGeom prst="rect">
            <a:avLst/>
          </a:prstGeom>
          <a:noFill/>
        </p:spPr>
      </p:pic>
      <p:sp>
        <p:nvSpPr>
          <p:cNvPr id="5" name="TextBox 4"/>
          <p:cNvSpPr txBox="1"/>
          <p:nvPr/>
        </p:nvSpPr>
        <p:spPr>
          <a:xfrm>
            <a:off x="1071538" y="4143380"/>
            <a:ext cx="2286016" cy="1569660"/>
          </a:xfrm>
          <a:prstGeom prst="rect">
            <a:avLst/>
          </a:prstGeom>
          <a:noFill/>
        </p:spPr>
        <p:txBody>
          <a:bodyPr wrap="square" rtlCol="0">
            <a:spAutoFit/>
          </a:bodyPr>
          <a:lstStyle/>
          <a:p>
            <a:r>
              <a:rPr lang="en-GB" sz="2400" b="1" dirty="0" smtClean="0"/>
              <a:t>FUNCTIONAL ZONES IN THE CBD OF LINCOLN</a:t>
            </a:r>
            <a:endParaRPr lang="en-GB" sz="2400" b="1" dirty="0"/>
          </a:p>
        </p:txBody>
      </p:sp>
      <p:cxnSp>
        <p:nvCxnSpPr>
          <p:cNvPr id="7" name="Straight Arrow Connector 6"/>
          <p:cNvCxnSpPr/>
          <p:nvPr/>
        </p:nvCxnSpPr>
        <p:spPr>
          <a:xfrm>
            <a:off x="2857488" y="5357826"/>
            <a:ext cx="4857784" cy="3571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nodeType="clickEffect">
                                  <p:stCondLst>
                                    <p:cond delay="0"/>
                                  </p:stCondLst>
                                  <p:childTnLst>
                                    <p:set>
                                      <p:cBhvr>
                                        <p:cTn id="21" dur="1" fill="hold">
                                          <p:stCondLst>
                                            <p:cond delay="0"/>
                                          </p:stCondLst>
                                        </p:cTn>
                                        <p:tgtEl>
                                          <p:spTgt spid="14338"/>
                                        </p:tgtEl>
                                        <p:attrNameLst>
                                          <p:attrName>style.visibility</p:attrName>
                                        </p:attrNameLst>
                                      </p:cBhvr>
                                      <p:to>
                                        <p:strVal val="visible"/>
                                      </p:to>
                                    </p:set>
                                    <p:anim calcmode="lin" valueType="num">
                                      <p:cBhvr>
                                        <p:cTn id="22" dur="1000" fill="hold"/>
                                        <p:tgtEl>
                                          <p:spTgt spid="14338"/>
                                        </p:tgtEl>
                                        <p:attrNameLst>
                                          <p:attrName>ppt_w</p:attrName>
                                        </p:attrNameLst>
                                      </p:cBhvr>
                                      <p:tavLst>
                                        <p:tav tm="0">
                                          <p:val>
                                            <p:strVal val="#ppt_w*0.70"/>
                                          </p:val>
                                        </p:tav>
                                        <p:tav tm="100000">
                                          <p:val>
                                            <p:strVal val="#ppt_w"/>
                                          </p:val>
                                        </p:tav>
                                      </p:tavLst>
                                    </p:anim>
                                    <p:anim calcmode="lin" valueType="num">
                                      <p:cBhvr>
                                        <p:cTn id="23" dur="1000" fill="hold"/>
                                        <p:tgtEl>
                                          <p:spTgt spid="14338"/>
                                        </p:tgtEl>
                                        <p:attrNameLst>
                                          <p:attrName>ppt_h</p:attrName>
                                        </p:attrNameLst>
                                      </p:cBhvr>
                                      <p:tavLst>
                                        <p:tav tm="0">
                                          <p:val>
                                            <p:strVal val="#ppt_h"/>
                                          </p:val>
                                        </p:tav>
                                        <p:tav tm="100000">
                                          <p:val>
                                            <p:strVal val="#ppt_h"/>
                                          </p:val>
                                        </p:tav>
                                      </p:tavLst>
                                    </p:anim>
                                    <p:animEffect transition="in" filter="fade">
                                      <p:cBhvr>
                                        <p:cTn id="24" dur="1000"/>
                                        <p:tgtEl>
                                          <p:spTgt spid="14338"/>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1000" fill="hold"/>
                                        <p:tgtEl>
                                          <p:spTgt spid="7"/>
                                        </p:tgtEl>
                                        <p:attrNameLst>
                                          <p:attrName>ppt_w</p:attrName>
                                        </p:attrNameLst>
                                      </p:cBhvr>
                                      <p:tavLst>
                                        <p:tav tm="0">
                                          <p:val>
                                            <p:strVal val="#ppt_w*0.70"/>
                                          </p:val>
                                        </p:tav>
                                        <p:tav tm="100000">
                                          <p:val>
                                            <p:strVal val="#ppt_w"/>
                                          </p:val>
                                        </p:tav>
                                      </p:tavLst>
                                    </p:anim>
                                    <p:anim calcmode="lin" valueType="num">
                                      <p:cBhvr>
                                        <p:cTn id="30" dur="1000" fill="hold"/>
                                        <p:tgtEl>
                                          <p:spTgt spid="7"/>
                                        </p:tgtEl>
                                        <p:attrNameLst>
                                          <p:attrName>ppt_h</p:attrName>
                                        </p:attrNameLst>
                                      </p:cBhvr>
                                      <p:tavLst>
                                        <p:tav tm="0">
                                          <p:val>
                                            <p:strVal val="#ppt_h"/>
                                          </p:val>
                                        </p:tav>
                                        <p:tav tm="100000">
                                          <p:val>
                                            <p:strVal val="#ppt_h"/>
                                          </p:val>
                                        </p:tav>
                                      </p:tavLst>
                                    </p:anim>
                                    <p:animEffect transition="in" filter="fade">
                                      <p:cBhvr>
                                        <p:cTn id="3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www.mappery.com/maps/Lincoln-Tourist-Map.mediumthumb.jpg"/>
          <p:cNvPicPr>
            <a:picLocks noChangeAspect="1" noChangeArrowheads="1"/>
          </p:cNvPicPr>
          <p:nvPr/>
        </p:nvPicPr>
        <p:blipFill>
          <a:blip r:embed="rId2"/>
          <a:srcRect/>
          <a:stretch>
            <a:fillRect/>
          </a:stretch>
        </p:blipFill>
        <p:spPr bwMode="auto">
          <a:xfrm>
            <a:off x="-857288" y="-857280"/>
            <a:ext cx="10715700" cy="8143932"/>
          </a:xfrm>
          <a:prstGeom prst="rect">
            <a:avLst/>
          </a:prstGeom>
          <a:noFill/>
        </p:spPr>
      </p:pic>
      <p:cxnSp>
        <p:nvCxnSpPr>
          <p:cNvPr id="4" name="Straight Arrow Connector 3"/>
          <p:cNvCxnSpPr/>
          <p:nvPr/>
        </p:nvCxnSpPr>
        <p:spPr>
          <a:xfrm rot="10800000">
            <a:off x="3714744" y="5214950"/>
            <a:ext cx="1285884" cy="1285860"/>
          </a:xfrm>
          <a:prstGeom prst="straightConnector1">
            <a:avLst/>
          </a:prstGeom>
          <a:ln w="57150">
            <a:solidFill>
              <a:srgbClr val="002060"/>
            </a:solidFill>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5000628" y="6488668"/>
            <a:ext cx="2428892" cy="400110"/>
          </a:xfrm>
          <a:prstGeom prst="rect">
            <a:avLst/>
          </a:prstGeom>
          <a:noFill/>
        </p:spPr>
        <p:txBody>
          <a:bodyPr wrap="square" rtlCol="0">
            <a:spAutoFit/>
          </a:bodyPr>
          <a:lstStyle/>
          <a:p>
            <a:r>
              <a:rPr lang="en-GB" sz="2000" b="1" dirty="0" smtClean="0"/>
              <a:t>HIGH STREET</a:t>
            </a:r>
            <a:endParaRPr lang="en-GB" sz="2000" b="1" dirty="0"/>
          </a:p>
        </p:txBody>
      </p:sp>
      <p:cxnSp>
        <p:nvCxnSpPr>
          <p:cNvPr id="9" name="Straight Arrow Connector 8"/>
          <p:cNvCxnSpPr/>
          <p:nvPr/>
        </p:nvCxnSpPr>
        <p:spPr>
          <a:xfrm rot="16200000" flipH="1">
            <a:off x="178563" y="3464719"/>
            <a:ext cx="1285886" cy="500067"/>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0" y="2357430"/>
            <a:ext cx="1714480" cy="707886"/>
          </a:xfrm>
          <a:prstGeom prst="rect">
            <a:avLst/>
          </a:prstGeom>
          <a:noFill/>
        </p:spPr>
        <p:txBody>
          <a:bodyPr wrap="square" rtlCol="0">
            <a:spAutoFit/>
          </a:bodyPr>
          <a:lstStyle/>
          <a:p>
            <a:r>
              <a:rPr lang="en-GB" sz="2000" b="1" dirty="0" smtClean="0"/>
              <a:t>BRAYFORD</a:t>
            </a:r>
          </a:p>
          <a:p>
            <a:r>
              <a:rPr lang="en-GB" sz="2000" b="1" dirty="0" smtClean="0"/>
              <a:t>WATERFRONT</a:t>
            </a:r>
            <a:endParaRPr lang="en-GB" sz="2000" b="1" dirty="0"/>
          </a:p>
        </p:txBody>
      </p:sp>
      <p:sp>
        <p:nvSpPr>
          <p:cNvPr id="18" name="TextBox 17"/>
          <p:cNvSpPr txBox="1"/>
          <p:nvPr/>
        </p:nvSpPr>
        <p:spPr>
          <a:xfrm>
            <a:off x="5143504" y="0"/>
            <a:ext cx="1500198" cy="707886"/>
          </a:xfrm>
          <a:prstGeom prst="rect">
            <a:avLst/>
          </a:prstGeom>
          <a:noFill/>
        </p:spPr>
        <p:txBody>
          <a:bodyPr wrap="square" rtlCol="0">
            <a:spAutoFit/>
          </a:bodyPr>
          <a:lstStyle/>
          <a:p>
            <a:r>
              <a:rPr lang="en-GB" sz="2000" b="1" dirty="0" smtClean="0"/>
              <a:t>CATHEDRAL</a:t>
            </a:r>
          </a:p>
          <a:p>
            <a:r>
              <a:rPr lang="en-GB" sz="2000" b="1" dirty="0" smtClean="0"/>
              <a:t>QUARTER</a:t>
            </a:r>
            <a:endParaRPr lang="en-GB" sz="2000" b="1" dirty="0"/>
          </a:p>
        </p:txBody>
      </p:sp>
      <p:cxnSp>
        <p:nvCxnSpPr>
          <p:cNvPr id="21" name="Straight Arrow Connector 20"/>
          <p:cNvCxnSpPr/>
          <p:nvPr/>
        </p:nvCxnSpPr>
        <p:spPr>
          <a:xfrm rot="5400000">
            <a:off x="5107785" y="892951"/>
            <a:ext cx="642942" cy="142876"/>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786446" y="3143248"/>
            <a:ext cx="2071702" cy="707886"/>
          </a:xfrm>
          <a:prstGeom prst="rect">
            <a:avLst/>
          </a:prstGeom>
          <a:noFill/>
        </p:spPr>
        <p:txBody>
          <a:bodyPr wrap="square" rtlCol="0">
            <a:spAutoFit/>
          </a:bodyPr>
          <a:lstStyle/>
          <a:p>
            <a:r>
              <a:rPr lang="en-GB" sz="2000" b="1" dirty="0" smtClean="0"/>
              <a:t>CULTURAL QUARTER</a:t>
            </a:r>
            <a:endParaRPr lang="en-GB" sz="2000" b="1" dirty="0"/>
          </a:p>
        </p:txBody>
      </p:sp>
      <p:cxnSp>
        <p:nvCxnSpPr>
          <p:cNvPr id="24" name="Straight Arrow Connector 23"/>
          <p:cNvCxnSpPr/>
          <p:nvPr/>
        </p:nvCxnSpPr>
        <p:spPr>
          <a:xfrm rot="10800000" flipV="1">
            <a:off x="4643438" y="3714752"/>
            <a:ext cx="1214446" cy="428628"/>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linds(horizontal)">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linds(horizontal)">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8"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42852"/>
            <a:ext cx="8143932" cy="1569660"/>
          </a:xfrm>
          <a:prstGeom prst="rect">
            <a:avLst/>
          </a:prstGeom>
          <a:noFill/>
        </p:spPr>
        <p:txBody>
          <a:bodyPr wrap="square" rtlCol="0">
            <a:spAutoFit/>
          </a:bodyPr>
          <a:lstStyle/>
          <a:p>
            <a:r>
              <a:rPr lang="en-GB" sz="2400" dirty="0" smtClean="0"/>
              <a:t>To investigate the theory that functional zones exist in the CBD of Lincoln the student asked a question “To what extent does Lincoln City Centre have distinct functional zones?” which was then developed as a hypothesis.</a:t>
            </a:r>
            <a:endParaRPr lang="en-GB" sz="2400" dirty="0"/>
          </a:p>
        </p:txBody>
      </p:sp>
      <p:sp>
        <p:nvSpPr>
          <p:cNvPr id="3" name="TextBox 2"/>
          <p:cNvSpPr txBox="1"/>
          <p:nvPr/>
        </p:nvSpPr>
        <p:spPr>
          <a:xfrm>
            <a:off x="500034" y="1857364"/>
            <a:ext cx="8143932" cy="830997"/>
          </a:xfrm>
          <a:prstGeom prst="rect">
            <a:avLst/>
          </a:prstGeom>
          <a:noFill/>
        </p:spPr>
        <p:txBody>
          <a:bodyPr wrap="square" rtlCol="0">
            <a:spAutoFit/>
          </a:bodyPr>
          <a:lstStyle/>
          <a:p>
            <a:r>
              <a:rPr lang="en-GB" sz="2400" b="1" dirty="0" smtClean="0"/>
              <a:t>Lincoln CBD has distinct functional zones which have different patterns of land use</a:t>
            </a:r>
            <a:endParaRPr lang="en-GB" sz="2400" b="1" dirty="0"/>
          </a:p>
        </p:txBody>
      </p:sp>
      <p:sp>
        <p:nvSpPr>
          <p:cNvPr id="4" name="TextBox 3"/>
          <p:cNvSpPr txBox="1"/>
          <p:nvPr/>
        </p:nvSpPr>
        <p:spPr>
          <a:xfrm>
            <a:off x="500034" y="2786058"/>
            <a:ext cx="8001056" cy="830997"/>
          </a:xfrm>
          <a:prstGeom prst="rect">
            <a:avLst/>
          </a:prstGeom>
          <a:noFill/>
        </p:spPr>
        <p:txBody>
          <a:bodyPr wrap="square" rtlCol="0">
            <a:spAutoFit/>
          </a:bodyPr>
          <a:lstStyle/>
          <a:p>
            <a:r>
              <a:rPr lang="en-GB" sz="2400" dirty="0" smtClean="0"/>
              <a:t>A null hypothesis will be that</a:t>
            </a:r>
            <a:r>
              <a:rPr lang="en-GB" sz="2400" dirty="0"/>
              <a:t>:</a:t>
            </a:r>
            <a:r>
              <a:rPr lang="en-GB" sz="2400" dirty="0" smtClean="0"/>
              <a:t> </a:t>
            </a:r>
            <a:r>
              <a:rPr lang="en-GB" sz="2400" b="1" dirty="0" smtClean="0"/>
              <a:t>There are no differences in the patterns of land use in the zones of Lincoln’s CBD </a:t>
            </a:r>
            <a:endParaRPr lang="en-GB" sz="2400" b="1" dirty="0"/>
          </a:p>
        </p:txBody>
      </p:sp>
      <p:sp>
        <p:nvSpPr>
          <p:cNvPr id="5" name="TextBox 4"/>
          <p:cNvSpPr txBox="1"/>
          <p:nvPr/>
        </p:nvSpPr>
        <p:spPr>
          <a:xfrm>
            <a:off x="500034" y="4071942"/>
            <a:ext cx="7715304" cy="2308324"/>
          </a:xfrm>
          <a:prstGeom prst="rect">
            <a:avLst/>
          </a:prstGeom>
          <a:noFill/>
        </p:spPr>
        <p:txBody>
          <a:bodyPr wrap="square" rtlCol="0">
            <a:spAutoFit/>
          </a:bodyPr>
          <a:lstStyle/>
          <a:p>
            <a:r>
              <a:rPr lang="en-GB" sz="2400" dirty="0" smtClean="0"/>
              <a:t>She collected land use fieldwork data (primary data) from each of the 4 zones of the CBD of Lincoln using a systematic sampling system based on a plan of the city centre that produced 50 sets of data for each of the 4 zones. Land use was classified in 10 different ways, including shopping, </a:t>
            </a:r>
            <a:r>
              <a:rPr lang="en-GB" sz="2400" dirty="0" err="1" smtClean="0"/>
              <a:t>commercal</a:t>
            </a:r>
            <a:r>
              <a:rPr lang="en-GB" sz="2400" dirty="0" smtClean="0"/>
              <a:t>, tourism, education and transport.</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428604"/>
            <a:ext cx="8001056" cy="1200329"/>
          </a:xfrm>
          <a:prstGeom prst="rect">
            <a:avLst/>
          </a:prstGeom>
          <a:noFill/>
        </p:spPr>
        <p:txBody>
          <a:bodyPr wrap="square" rtlCol="0">
            <a:spAutoFit/>
          </a:bodyPr>
          <a:lstStyle/>
          <a:p>
            <a:r>
              <a:rPr lang="en-GB" sz="2400" dirty="0" smtClean="0"/>
              <a:t>Some of the land use data collected for each of the 4 zones of Lincoln, showing the number of premises classified by their function.</a:t>
            </a:r>
            <a:endParaRPr lang="en-GB" sz="2400" dirty="0"/>
          </a:p>
        </p:txBody>
      </p:sp>
      <p:graphicFrame>
        <p:nvGraphicFramePr>
          <p:cNvPr id="4" name="Table 3"/>
          <p:cNvGraphicFramePr>
            <a:graphicFrameLocks noGrp="1"/>
          </p:cNvGraphicFramePr>
          <p:nvPr/>
        </p:nvGraphicFramePr>
        <p:xfrm>
          <a:off x="500034" y="2143116"/>
          <a:ext cx="8358245" cy="3616660"/>
        </p:xfrm>
        <a:graphic>
          <a:graphicData uri="http://schemas.openxmlformats.org/drawingml/2006/table">
            <a:tbl>
              <a:tblPr firstRow="1" bandRow="1">
                <a:tableStyleId>{5C22544A-7EE6-4342-B048-85BDC9FD1C3A}</a:tableStyleId>
              </a:tblPr>
              <a:tblGrid>
                <a:gridCol w="1671649"/>
                <a:gridCol w="1671649"/>
                <a:gridCol w="1671649"/>
                <a:gridCol w="1671649"/>
                <a:gridCol w="1671649"/>
              </a:tblGrid>
              <a:tr h="595316">
                <a:tc>
                  <a:txBody>
                    <a:bodyPr/>
                    <a:lstStyle/>
                    <a:p>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95316">
                <a:tc>
                  <a:txBody>
                    <a:bodyPr/>
                    <a:lstStyle/>
                    <a:p>
                      <a:r>
                        <a:rPr lang="en-GB" dirty="0" smtClean="0"/>
                        <a:t>SHOPPING</a:t>
                      </a:r>
                      <a:endParaRPr lang="en-GB" dirty="0"/>
                    </a:p>
                  </a:txBody>
                  <a:tcPr/>
                </a:tc>
                <a:tc>
                  <a:txBody>
                    <a:bodyPr/>
                    <a:lstStyle/>
                    <a:p>
                      <a:pPr algn="ctr"/>
                      <a:r>
                        <a:rPr lang="en-GB" sz="2800" dirty="0" smtClean="0"/>
                        <a:t>6</a:t>
                      </a:r>
                      <a:endParaRPr lang="en-GB" sz="2800" dirty="0"/>
                    </a:p>
                  </a:txBody>
                  <a:tcPr/>
                </a:tc>
                <a:tc>
                  <a:txBody>
                    <a:bodyPr/>
                    <a:lstStyle/>
                    <a:p>
                      <a:pPr algn="ctr"/>
                      <a:r>
                        <a:rPr lang="en-GB" sz="2800" dirty="0" smtClean="0"/>
                        <a:t>8</a:t>
                      </a:r>
                      <a:endParaRPr lang="en-GB" sz="2800" dirty="0"/>
                    </a:p>
                  </a:txBody>
                  <a:tcPr/>
                </a:tc>
                <a:tc>
                  <a:txBody>
                    <a:bodyPr/>
                    <a:lstStyle/>
                    <a:p>
                      <a:pPr algn="ctr"/>
                      <a:r>
                        <a:rPr lang="en-GB" sz="2800" dirty="0" smtClean="0"/>
                        <a:t>25</a:t>
                      </a:r>
                      <a:endParaRPr lang="en-GB" sz="2800" dirty="0"/>
                    </a:p>
                  </a:txBody>
                  <a:tcPr/>
                </a:tc>
                <a:tc>
                  <a:txBody>
                    <a:bodyPr/>
                    <a:lstStyle/>
                    <a:p>
                      <a:pPr algn="ctr"/>
                      <a:r>
                        <a:rPr lang="en-GB" sz="2800" dirty="0" smtClean="0"/>
                        <a:t>6</a:t>
                      </a:r>
                      <a:endParaRPr lang="en-GB" sz="2800" dirty="0"/>
                    </a:p>
                  </a:txBody>
                  <a:tcPr/>
                </a:tc>
              </a:tr>
              <a:tr h="595316">
                <a:tc>
                  <a:txBody>
                    <a:bodyPr/>
                    <a:lstStyle/>
                    <a:p>
                      <a:r>
                        <a:rPr lang="en-GB" dirty="0" smtClean="0"/>
                        <a:t>EDUCATION</a:t>
                      </a:r>
                      <a:endParaRPr lang="en-GB" dirty="0"/>
                    </a:p>
                  </a:txBody>
                  <a:tcPr/>
                </a:tc>
                <a:tc>
                  <a:txBody>
                    <a:bodyPr/>
                    <a:lstStyle/>
                    <a:p>
                      <a:pPr algn="ctr"/>
                      <a:r>
                        <a:rPr lang="en-GB" sz="2800" dirty="0" smtClean="0"/>
                        <a:t>2</a:t>
                      </a:r>
                      <a:endParaRPr lang="en-GB" sz="2800" dirty="0"/>
                    </a:p>
                  </a:txBody>
                  <a:tcPr/>
                </a:tc>
                <a:tc>
                  <a:txBody>
                    <a:bodyPr/>
                    <a:lstStyle/>
                    <a:p>
                      <a:pPr algn="ctr"/>
                      <a:r>
                        <a:rPr lang="en-GB" sz="2800" dirty="0" smtClean="0"/>
                        <a:t>10</a:t>
                      </a:r>
                      <a:endParaRPr lang="en-GB" sz="2800" dirty="0"/>
                    </a:p>
                  </a:txBody>
                  <a:tcPr/>
                </a:tc>
                <a:tc>
                  <a:txBody>
                    <a:bodyPr/>
                    <a:lstStyle/>
                    <a:p>
                      <a:pPr algn="ctr"/>
                      <a:r>
                        <a:rPr lang="en-GB" sz="2800" dirty="0" smtClean="0"/>
                        <a:t>0</a:t>
                      </a:r>
                      <a:endParaRPr lang="en-GB" sz="2800" dirty="0"/>
                    </a:p>
                  </a:txBody>
                  <a:tcPr/>
                </a:tc>
                <a:tc>
                  <a:txBody>
                    <a:bodyPr/>
                    <a:lstStyle/>
                    <a:p>
                      <a:pPr algn="ctr"/>
                      <a:r>
                        <a:rPr lang="en-GB" sz="2800" dirty="0" smtClean="0"/>
                        <a:t>0</a:t>
                      </a:r>
                      <a:endParaRPr lang="en-GB" sz="2800" dirty="0"/>
                    </a:p>
                  </a:txBody>
                  <a:tcPr/>
                </a:tc>
              </a:tr>
              <a:tr h="595316">
                <a:tc>
                  <a:txBody>
                    <a:bodyPr/>
                    <a:lstStyle/>
                    <a:p>
                      <a:r>
                        <a:rPr lang="en-GB" dirty="0" smtClean="0"/>
                        <a:t>FOOD AND DRINK</a:t>
                      </a:r>
                      <a:endParaRPr lang="en-GB" dirty="0"/>
                    </a:p>
                  </a:txBody>
                  <a:tcPr/>
                </a:tc>
                <a:tc>
                  <a:txBody>
                    <a:bodyPr/>
                    <a:lstStyle/>
                    <a:p>
                      <a:pPr algn="ctr"/>
                      <a:r>
                        <a:rPr lang="en-GB" sz="2800" dirty="0" smtClean="0"/>
                        <a:t>7</a:t>
                      </a:r>
                      <a:endParaRPr lang="en-GB" sz="2800" dirty="0"/>
                    </a:p>
                  </a:txBody>
                  <a:tcPr/>
                </a:tc>
                <a:tc>
                  <a:txBody>
                    <a:bodyPr/>
                    <a:lstStyle/>
                    <a:p>
                      <a:pPr algn="ctr"/>
                      <a:r>
                        <a:rPr lang="en-GB" sz="2800" dirty="0" smtClean="0"/>
                        <a:t>10</a:t>
                      </a:r>
                      <a:endParaRPr lang="en-GB" sz="2800" dirty="0"/>
                    </a:p>
                  </a:txBody>
                  <a:tcPr/>
                </a:tc>
                <a:tc>
                  <a:txBody>
                    <a:bodyPr/>
                    <a:lstStyle/>
                    <a:p>
                      <a:pPr algn="ctr"/>
                      <a:r>
                        <a:rPr lang="en-GB" sz="2800" dirty="0" smtClean="0"/>
                        <a:t>6</a:t>
                      </a:r>
                      <a:endParaRPr lang="en-GB" sz="2800" dirty="0"/>
                    </a:p>
                  </a:txBody>
                  <a:tcPr/>
                </a:tc>
                <a:tc>
                  <a:txBody>
                    <a:bodyPr/>
                    <a:lstStyle/>
                    <a:p>
                      <a:pPr algn="ctr"/>
                      <a:r>
                        <a:rPr lang="en-GB" sz="2800" dirty="0" smtClean="0"/>
                        <a:t>4</a:t>
                      </a:r>
                      <a:endParaRPr lang="en-GB" sz="2800" dirty="0"/>
                    </a:p>
                  </a:txBody>
                  <a:tcPr/>
                </a:tc>
              </a:tr>
              <a:tr h="595316">
                <a:tc>
                  <a:txBody>
                    <a:bodyPr/>
                    <a:lstStyle/>
                    <a:p>
                      <a:r>
                        <a:rPr lang="en-GB" dirty="0" smtClean="0"/>
                        <a:t>TOURISM</a:t>
                      </a:r>
                      <a:endParaRPr lang="en-GB" dirty="0"/>
                    </a:p>
                  </a:txBody>
                  <a:tcPr/>
                </a:tc>
                <a:tc>
                  <a:txBody>
                    <a:bodyPr/>
                    <a:lstStyle/>
                    <a:p>
                      <a:pPr algn="ctr"/>
                      <a:r>
                        <a:rPr lang="en-GB" sz="2800" dirty="0" smtClean="0"/>
                        <a:t>8</a:t>
                      </a:r>
                      <a:endParaRPr lang="en-GB" sz="2800" dirty="0"/>
                    </a:p>
                  </a:txBody>
                  <a:tcPr/>
                </a:tc>
                <a:tc>
                  <a:txBody>
                    <a:bodyPr/>
                    <a:lstStyle/>
                    <a:p>
                      <a:pPr algn="ctr"/>
                      <a:r>
                        <a:rPr lang="en-GB" sz="2800" dirty="0" smtClean="0"/>
                        <a:t>5</a:t>
                      </a:r>
                      <a:endParaRPr lang="en-GB" sz="2800" dirty="0"/>
                    </a:p>
                  </a:txBody>
                  <a:tcPr/>
                </a:tc>
                <a:tc>
                  <a:txBody>
                    <a:bodyPr/>
                    <a:lstStyle/>
                    <a:p>
                      <a:pPr algn="ctr"/>
                      <a:r>
                        <a:rPr lang="en-GB" sz="2800" dirty="0" smtClean="0"/>
                        <a:t>0</a:t>
                      </a:r>
                      <a:endParaRPr lang="en-GB" sz="2800" dirty="0"/>
                    </a:p>
                  </a:txBody>
                  <a:tcPr/>
                </a:tc>
                <a:tc>
                  <a:txBody>
                    <a:bodyPr/>
                    <a:lstStyle/>
                    <a:p>
                      <a:pPr algn="ctr"/>
                      <a:r>
                        <a:rPr lang="en-GB" sz="2800" dirty="0" smtClean="0"/>
                        <a:t>6</a:t>
                      </a:r>
                      <a:endParaRPr lang="en-GB" sz="2800" dirty="0"/>
                    </a:p>
                  </a:txBody>
                  <a:tcPr/>
                </a:tc>
              </a:tr>
              <a:tr h="595316">
                <a:tc>
                  <a:txBody>
                    <a:bodyPr/>
                    <a:lstStyle/>
                    <a:p>
                      <a:r>
                        <a:rPr lang="en-GB" dirty="0" smtClean="0"/>
                        <a:t>COMMERCIAL</a:t>
                      </a:r>
                      <a:endParaRPr lang="en-GB" dirty="0"/>
                    </a:p>
                  </a:txBody>
                  <a:tcPr/>
                </a:tc>
                <a:tc>
                  <a:txBody>
                    <a:bodyPr/>
                    <a:lstStyle/>
                    <a:p>
                      <a:pPr algn="ctr"/>
                      <a:r>
                        <a:rPr lang="en-GB" sz="2800" dirty="0" smtClean="0"/>
                        <a:t>1</a:t>
                      </a:r>
                      <a:endParaRPr lang="en-GB" sz="2800" dirty="0"/>
                    </a:p>
                  </a:txBody>
                  <a:tcPr/>
                </a:tc>
                <a:tc>
                  <a:txBody>
                    <a:bodyPr/>
                    <a:lstStyle/>
                    <a:p>
                      <a:pPr algn="ctr"/>
                      <a:r>
                        <a:rPr lang="en-GB" sz="2800" dirty="0" smtClean="0"/>
                        <a:t>9</a:t>
                      </a:r>
                      <a:endParaRPr lang="en-GB" sz="2800" dirty="0"/>
                    </a:p>
                  </a:txBody>
                  <a:tcPr/>
                </a:tc>
                <a:tc>
                  <a:txBody>
                    <a:bodyPr/>
                    <a:lstStyle/>
                    <a:p>
                      <a:pPr algn="ctr"/>
                      <a:r>
                        <a:rPr lang="en-GB" sz="2800" dirty="0" smtClean="0"/>
                        <a:t>4</a:t>
                      </a:r>
                      <a:endParaRPr lang="en-GB" sz="2800" dirty="0"/>
                    </a:p>
                  </a:txBody>
                  <a:tcPr/>
                </a:tc>
                <a:tc>
                  <a:txBody>
                    <a:bodyPr/>
                    <a:lstStyle/>
                    <a:p>
                      <a:pPr algn="ctr"/>
                      <a:r>
                        <a:rPr lang="en-GB" sz="2800" dirty="0" smtClean="0"/>
                        <a:t>15</a:t>
                      </a:r>
                      <a:endParaRPr lang="en-GB" sz="28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strVal val="#ppt_w*0.70"/>
                                          </p:val>
                                        </p:tav>
                                        <p:tav tm="100000">
                                          <p:val>
                                            <p:strVal val="#ppt_w"/>
                                          </p:val>
                                        </p:tav>
                                      </p:tavLst>
                                    </p:anim>
                                    <p:anim calcmode="lin" valueType="num">
                                      <p:cBhvr>
                                        <p:cTn id="13" dur="1000" fill="hold"/>
                                        <p:tgtEl>
                                          <p:spTgt spid="4"/>
                                        </p:tgtEl>
                                        <p:attrNameLst>
                                          <p:attrName>ppt_h</p:attrName>
                                        </p:attrNameLst>
                                      </p:cBhvr>
                                      <p:tavLst>
                                        <p:tav tm="0">
                                          <p:val>
                                            <p:strVal val="#ppt_h"/>
                                          </p:val>
                                        </p:tav>
                                        <p:tav tm="100000">
                                          <p:val>
                                            <p:strVal val="#ppt_h"/>
                                          </p:val>
                                        </p:tav>
                                      </p:tavLst>
                                    </p:anim>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14290"/>
            <a:ext cx="8215370" cy="1200329"/>
          </a:xfrm>
          <a:prstGeom prst="rect">
            <a:avLst/>
          </a:prstGeom>
          <a:noFill/>
        </p:spPr>
        <p:txBody>
          <a:bodyPr wrap="square" rtlCol="0">
            <a:spAutoFit/>
          </a:bodyPr>
          <a:lstStyle/>
          <a:p>
            <a:r>
              <a:rPr lang="en-GB" sz="2400" dirty="0" smtClean="0"/>
              <a:t>One way of testing the null hypothesis to see if it can be rejected and the alternative hypothesis accepted is to use the Chi square test.</a:t>
            </a:r>
            <a:endParaRPr lang="en-GB" sz="2400" dirty="0"/>
          </a:p>
        </p:txBody>
      </p:sp>
      <p:sp>
        <p:nvSpPr>
          <p:cNvPr id="3" name="TextBox 2"/>
          <p:cNvSpPr txBox="1"/>
          <p:nvPr/>
        </p:nvSpPr>
        <p:spPr>
          <a:xfrm>
            <a:off x="357158" y="1571612"/>
            <a:ext cx="8215370" cy="1938992"/>
          </a:xfrm>
          <a:prstGeom prst="rect">
            <a:avLst/>
          </a:prstGeom>
          <a:noFill/>
        </p:spPr>
        <p:txBody>
          <a:bodyPr wrap="square" rtlCol="0">
            <a:spAutoFit/>
          </a:bodyPr>
          <a:lstStyle/>
          <a:p>
            <a:r>
              <a:rPr lang="en-GB" sz="2400" dirty="0" smtClean="0"/>
              <a:t>This test compares the observed data collected in the fieldwork with data we would expect if the null hypothesis was true. If the null hypothesis was true we would expect to find no difference in the land use  between the 4 zones and that any difference we did find could be explained by chance.</a:t>
            </a:r>
            <a:endParaRPr lang="en-GB" sz="2400" dirty="0"/>
          </a:p>
        </p:txBody>
      </p:sp>
      <p:sp>
        <p:nvSpPr>
          <p:cNvPr id="4" name="TextBox 3"/>
          <p:cNvSpPr txBox="1"/>
          <p:nvPr/>
        </p:nvSpPr>
        <p:spPr>
          <a:xfrm>
            <a:off x="428596" y="3643314"/>
            <a:ext cx="8143932" cy="2308324"/>
          </a:xfrm>
          <a:prstGeom prst="rect">
            <a:avLst/>
          </a:prstGeom>
          <a:noFill/>
        </p:spPr>
        <p:txBody>
          <a:bodyPr wrap="square" rtlCol="0">
            <a:spAutoFit/>
          </a:bodyPr>
          <a:lstStyle/>
          <a:p>
            <a:r>
              <a:rPr lang="en-GB" sz="2400" dirty="0" smtClean="0"/>
              <a:t>We can only reject the null hypothesis if the probability of the deviation from expected results being due to chance is less than 0.05, or that the we have a 95% or more confidence that the differences we find are significant enough to accept the alternative hypothesis, that is that distinct functional land use zones do exist.  </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428604"/>
            <a:ext cx="8072494" cy="461665"/>
          </a:xfrm>
          <a:prstGeom prst="rect">
            <a:avLst/>
          </a:prstGeom>
          <a:noFill/>
        </p:spPr>
        <p:txBody>
          <a:bodyPr wrap="square" rtlCol="0">
            <a:spAutoFit/>
          </a:bodyPr>
          <a:lstStyle/>
          <a:p>
            <a:r>
              <a:rPr lang="en-GB" sz="2400" dirty="0" smtClean="0"/>
              <a:t>Lets look at the data for shops :-</a:t>
            </a:r>
            <a:endParaRPr lang="en-GB" sz="2400" dirty="0"/>
          </a:p>
        </p:txBody>
      </p:sp>
      <p:graphicFrame>
        <p:nvGraphicFramePr>
          <p:cNvPr id="3" name="Table 2"/>
          <p:cNvGraphicFramePr>
            <a:graphicFrameLocks noGrp="1"/>
          </p:cNvGraphicFramePr>
          <p:nvPr/>
        </p:nvGraphicFramePr>
        <p:xfrm>
          <a:off x="428596" y="1142984"/>
          <a:ext cx="8358245" cy="1190632"/>
        </p:xfrm>
        <a:graphic>
          <a:graphicData uri="http://schemas.openxmlformats.org/drawingml/2006/table">
            <a:tbl>
              <a:tblPr firstRow="1" bandRow="1">
                <a:tableStyleId>{5C22544A-7EE6-4342-B048-85BDC9FD1C3A}</a:tableStyleId>
              </a:tblPr>
              <a:tblGrid>
                <a:gridCol w="1671649"/>
                <a:gridCol w="1671649"/>
                <a:gridCol w="1671649"/>
                <a:gridCol w="1671649"/>
                <a:gridCol w="1671649"/>
              </a:tblGrid>
              <a:tr h="595316">
                <a:tc>
                  <a:txBody>
                    <a:bodyPr/>
                    <a:lstStyle/>
                    <a:p>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a:t>
                      </a:r>
                      <a:r>
                        <a:rPr lang="en-GB" baseline="0" dirty="0" smtClean="0"/>
                        <a:t> STREET</a:t>
                      </a:r>
                      <a:endParaRPr lang="en-GB" dirty="0" smtClean="0"/>
                    </a:p>
                  </a:txBody>
                  <a:tcPr/>
                </a:tc>
                <a:tc>
                  <a:txBody>
                    <a:bodyPr/>
                    <a:lstStyle/>
                    <a:p>
                      <a:r>
                        <a:rPr lang="en-GB" dirty="0" smtClean="0"/>
                        <a:t>CULTURAL</a:t>
                      </a:r>
                      <a:endParaRPr lang="en-GB" dirty="0"/>
                    </a:p>
                  </a:txBody>
                  <a:tcPr/>
                </a:tc>
              </a:tr>
              <a:tr h="595316">
                <a:tc>
                  <a:txBody>
                    <a:bodyPr/>
                    <a:lstStyle/>
                    <a:p>
                      <a:r>
                        <a:rPr lang="en-GB" dirty="0" smtClean="0"/>
                        <a:t>SHOPPING</a:t>
                      </a:r>
                      <a:endParaRPr lang="en-GB" dirty="0"/>
                    </a:p>
                  </a:txBody>
                  <a:tcPr/>
                </a:tc>
                <a:tc>
                  <a:txBody>
                    <a:bodyPr/>
                    <a:lstStyle/>
                    <a:p>
                      <a:pPr algn="ctr"/>
                      <a:r>
                        <a:rPr lang="en-GB" sz="2800" dirty="0" smtClean="0"/>
                        <a:t>6</a:t>
                      </a:r>
                      <a:endParaRPr lang="en-GB" sz="2800" dirty="0"/>
                    </a:p>
                  </a:txBody>
                  <a:tcPr/>
                </a:tc>
                <a:tc>
                  <a:txBody>
                    <a:bodyPr/>
                    <a:lstStyle/>
                    <a:p>
                      <a:pPr algn="ctr"/>
                      <a:r>
                        <a:rPr lang="en-GB" sz="2800" dirty="0" smtClean="0"/>
                        <a:t>8</a:t>
                      </a:r>
                      <a:endParaRPr lang="en-GB" sz="2800" dirty="0"/>
                    </a:p>
                  </a:txBody>
                  <a:tcPr/>
                </a:tc>
                <a:tc>
                  <a:txBody>
                    <a:bodyPr/>
                    <a:lstStyle/>
                    <a:p>
                      <a:pPr algn="ctr"/>
                      <a:r>
                        <a:rPr lang="en-GB" sz="2800" dirty="0" smtClean="0"/>
                        <a:t>25</a:t>
                      </a:r>
                      <a:endParaRPr lang="en-GB" sz="2800" dirty="0"/>
                    </a:p>
                  </a:txBody>
                  <a:tcPr/>
                </a:tc>
                <a:tc>
                  <a:txBody>
                    <a:bodyPr/>
                    <a:lstStyle/>
                    <a:p>
                      <a:pPr algn="ctr"/>
                      <a:r>
                        <a:rPr lang="en-GB" sz="2800" dirty="0" smtClean="0"/>
                        <a:t>6</a:t>
                      </a:r>
                      <a:endParaRPr lang="en-GB" sz="2800" dirty="0"/>
                    </a:p>
                  </a:txBody>
                  <a:tcPr/>
                </a:tc>
              </a:tr>
            </a:tbl>
          </a:graphicData>
        </a:graphic>
      </p:graphicFrame>
      <p:sp>
        <p:nvSpPr>
          <p:cNvPr id="4" name="TextBox 3"/>
          <p:cNvSpPr txBox="1"/>
          <p:nvPr/>
        </p:nvSpPr>
        <p:spPr>
          <a:xfrm>
            <a:off x="500034" y="2500306"/>
            <a:ext cx="8215370" cy="1569660"/>
          </a:xfrm>
          <a:prstGeom prst="rect">
            <a:avLst/>
          </a:prstGeom>
          <a:noFill/>
        </p:spPr>
        <p:txBody>
          <a:bodyPr wrap="square" rtlCol="0">
            <a:spAutoFit/>
          </a:bodyPr>
          <a:lstStyle/>
          <a:p>
            <a:r>
              <a:rPr lang="en-GB" sz="2400" dirty="0" smtClean="0"/>
              <a:t>The total number of shops OBSERVED in the sample is 45.</a:t>
            </a:r>
          </a:p>
          <a:p>
            <a:r>
              <a:rPr lang="en-GB" sz="2400" dirty="0" smtClean="0"/>
              <a:t>If these were equally spread through the four zones we would EXPECT each to have</a:t>
            </a:r>
          </a:p>
          <a:p>
            <a:r>
              <a:rPr lang="en-GB" sz="2400" dirty="0" smtClean="0"/>
              <a:t>45 divided by 4 =11.25</a:t>
            </a:r>
            <a:endParaRPr lang="en-GB" sz="2400" dirty="0"/>
          </a:p>
        </p:txBody>
      </p:sp>
      <p:graphicFrame>
        <p:nvGraphicFramePr>
          <p:cNvPr id="6" name="Table 5"/>
          <p:cNvGraphicFramePr>
            <a:graphicFrameLocks noGrp="1"/>
          </p:cNvGraphicFramePr>
          <p:nvPr/>
        </p:nvGraphicFramePr>
        <p:xfrm>
          <a:off x="500034" y="4357694"/>
          <a:ext cx="8286810" cy="1643073"/>
        </p:xfrm>
        <a:graphic>
          <a:graphicData uri="http://schemas.openxmlformats.org/drawingml/2006/table">
            <a:tbl>
              <a:tblPr firstRow="1" bandRow="1">
                <a:tableStyleId>{5C22544A-7EE6-4342-B048-85BDC9FD1C3A}</a:tableStyleId>
              </a:tblPr>
              <a:tblGrid>
                <a:gridCol w="1657362"/>
                <a:gridCol w="1657362"/>
                <a:gridCol w="1657362"/>
                <a:gridCol w="1657362"/>
                <a:gridCol w="1657362"/>
              </a:tblGrid>
              <a:tr h="547691">
                <a:tc>
                  <a:txBody>
                    <a:bodyPr/>
                    <a:lstStyle/>
                    <a:p>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47691">
                <a:tc>
                  <a:txBody>
                    <a:bodyPr/>
                    <a:lstStyle/>
                    <a:p>
                      <a:r>
                        <a:rPr lang="en-GB" dirty="0" smtClean="0"/>
                        <a:t>OBSERVED</a:t>
                      </a:r>
                      <a:endParaRPr lang="en-GB" dirty="0"/>
                    </a:p>
                  </a:txBody>
                  <a:tcPr/>
                </a:tc>
                <a:tc>
                  <a:txBody>
                    <a:bodyPr/>
                    <a:lstStyle/>
                    <a:p>
                      <a:pPr algn="ctr"/>
                      <a:r>
                        <a:rPr lang="en-GB" sz="2800" dirty="0" smtClean="0"/>
                        <a:t>6</a:t>
                      </a:r>
                      <a:endParaRPr lang="en-GB" sz="2800" dirty="0"/>
                    </a:p>
                  </a:txBody>
                  <a:tcPr/>
                </a:tc>
                <a:tc>
                  <a:txBody>
                    <a:bodyPr/>
                    <a:lstStyle/>
                    <a:p>
                      <a:pPr algn="ctr"/>
                      <a:r>
                        <a:rPr lang="en-GB" sz="2800" dirty="0" smtClean="0"/>
                        <a:t>8</a:t>
                      </a:r>
                      <a:endParaRPr lang="en-GB" sz="2800" dirty="0"/>
                    </a:p>
                  </a:txBody>
                  <a:tcPr/>
                </a:tc>
                <a:tc>
                  <a:txBody>
                    <a:bodyPr/>
                    <a:lstStyle/>
                    <a:p>
                      <a:pPr algn="ctr"/>
                      <a:r>
                        <a:rPr lang="en-GB" sz="2800" dirty="0" smtClean="0"/>
                        <a:t>25</a:t>
                      </a:r>
                      <a:endParaRPr lang="en-GB" sz="2800" dirty="0"/>
                    </a:p>
                  </a:txBody>
                  <a:tcPr/>
                </a:tc>
                <a:tc>
                  <a:txBody>
                    <a:bodyPr/>
                    <a:lstStyle/>
                    <a:p>
                      <a:pPr algn="ctr"/>
                      <a:r>
                        <a:rPr lang="en-GB" sz="2800" dirty="0" smtClean="0"/>
                        <a:t>6</a:t>
                      </a:r>
                      <a:endParaRPr lang="en-GB" sz="2800" dirty="0"/>
                    </a:p>
                  </a:txBody>
                  <a:tcPr/>
                </a:tc>
              </a:tr>
              <a:tr h="547691">
                <a:tc>
                  <a:txBody>
                    <a:bodyPr/>
                    <a:lstStyle/>
                    <a:p>
                      <a:r>
                        <a:rPr lang="en-GB" dirty="0" smtClean="0"/>
                        <a:t>EXPECTED</a:t>
                      </a:r>
                      <a:endParaRPr lang="en-GB"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85728"/>
            <a:ext cx="8358246" cy="1200329"/>
          </a:xfrm>
          <a:prstGeom prst="rect">
            <a:avLst/>
          </a:prstGeom>
          <a:noFill/>
        </p:spPr>
        <p:txBody>
          <a:bodyPr wrap="square" rtlCol="0">
            <a:spAutoFit/>
          </a:bodyPr>
          <a:lstStyle/>
          <a:p>
            <a:r>
              <a:rPr lang="en-GB" sz="2400" dirty="0" smtClean="0"/>
              <a:t>The Chi Square test looks at the difference between the OBSERVED data and the data EXPECTED if the null hypothesis is true.</a:t>
            </a:r>
            <a:endParaRPr lang="en-GB" sz="2400" dirty="0"/>
          </a:p>
        </p:txBody>
      </p:sp>
      <p:sp>
        <p:nvSpPr>
          <p:cNvPr id="3" name="TextBox 2"/>
          <p:cNvSpPr txBox="1"/>
          <p:nvPr/>
        </p:nvSpPr>
        <p:spPr>
          <a:xfrm>
            <a:off x="357158" y="1428736"/>
            <a:ext cx="8429684" cy="461665"/>
          </a:xfrm>
          <a:prstGeom prst="rect">
            <a:avLst/>
          </a:prstGeom>
          <a:noFill/>
        </p:spPr>
        <p:txBody>
          <a:bodyPr wrap="square" rtlCol="0">
            <a:spAutoFit/>
          </a:bodyPr>
          <a:lstStyle/>
          <a:p>
            <a:r>
              <a:rPr lang="en-GB" sz="2400" dirty="0" smtClean="0"/>
              <a:t>The table below shows a worked example:-</a:t>
            </a:r>
            <a:endParaRPr lang="en-GB" sz="2400" dirty="0"/>
          </a:p>
        </p:txBody>
      </p:sp>
      <p:graphicFrame>
        <p:nvGraphicFramePr>
          <p:cNvPr id="4" name="Table 3"/>
          <p:cNvGraphicFramePr>
            <a:graphicFrameLocks noGrp="1"/>
          </p:cNvGraphicFramePr>
          <p:nvPr/>
        </p:nvGraphicFramePr>
        <p:xfrm>
          <a:off x="714348" y="1928802"/>
          <a:ext cx="7858180" cy="3822987"/>
        </p:xfrm>
        <a:graphic>
          <a:graphicData uri="http://schemas.openxmlformats.org/drawingml/2006/table">
            <a:tbl>
              <a:tblPr firstRow="1" bandRow="1">
                <a:tableStyleId>{5C22544A-7EE6-4342-B048-85BDC9FD1C3A}</a:tableStyleId>
              </a:tblPr>
              <a:tblGrid>
                <a:gridCol w="1571636"/>
                <a:gridCol w="1571636"/>
                <a:gridCol w="1571636"/>
                <a:gridCol w="1571636"/>
                <a:gridCol w="1571636"/>
              </a:tblGrid>
              <a:tr h="573289">
                <a:tc>
                  <a:txBody>
                    <a:bodyPr/>
                    <a:lstStyle/>
                    <a:p>
                      <a:r>
                        <a:rPr lang="en-GB" dirty="0" smtClean="0"/>
                        <a:t>SHOPPING</a:t>
                      </a:r>
                      <a:endParaRPr lang="en-GB" dirty="0"/>
                    </a:p>
                  </a:txBody>
                  <a:tcPr/>
                </a:tc>
                <a:tc>
                  <a:txBody>
                    <a:bodyPr/>
                    <a:lstStyle/>
                    <a:p>
                      <a:r>
                        <a:rPr lang="en-GB" dirty="0" smtClean="0"/>
                        <a:t>CATHEDRAL</a:t>
                      </a:r>
                      <a:endParaRPr lang="en-GB" dirty="0"/>
                    </a:p>
                  </a:txBody>
                  <a:tcPr/>
                </a:tc>
                <a:tc>
                  <a:txBody>
                    <a:bodyPr/>
                    <a:lstStyle/>
                    <a:p>
                      <a:r>
                        <a:rPr lang="en-GB" dirty="0" smtClean="0"/>
                        <a:t>BRAYFORD</a:t>
                      </a:r>
                      <a:endParaRPr lang="en-GB" dirty="0"/>
                    </a:p>
                  </a:txBody>
                  <a:tcPr/>
                </a:tc>
                <a:tc>
                  <a:txBody>
                    <a:bodyPr/>
                    <a:lstStyle/>
                    <a:p>
                      <a:r>
                        <a:rPr lang="en-GB" dirty="0" smtClean="0"/>
                        <a:t>HIGH STREET</a:t>
                      </a:r>
                      <a:endParaRPr lang="en-GB" dirty="0"/>
                    </a:p>
                  </a:txBody>
                  <a:tcPr/>
                </a:tc>
                <a:tc>
                  <a:txBody>
                    <a:bodyPr/>
                    <a:lstStyle/>
                    <a:p>
                      <a:r>
                        <a:rPr lang="en-GB" dirty="0" smtClean="0"/>
                        <a:t>CULTURAL</a:t>
                      </a:r>
                      <a:endParaRPr lang="en-GB" dirty="0"/>
                    </a:p>
                  </a:txBody>
                  <a:tcPr/>
                </a:tc>
              </a:tr>
              <a:tr h="569718">
                <a:tc>
                  <a:txBody>
                    <a:bodyPr/>
                    <a:lstStyle/>
                    <a:p>
                      <a:pPr algn="ctr"/>
                      <a:r>
                        <a:rPr lang="en-GB" sz="2000" dirty="0" smtClean="0"/>
                        <a:t>OBSERVED </a:t>
                      </a:r>
                    </a:p>
                    <a:p>
                      <a:pPr algn="ctr"/>
                      <a:r>
                        <a:rPr lang="en-GB" sz="2000" baseline="0" dirty="0" smtClean="0"/>
                        <a:t>(O)</a:t>
                      </a:r>
                      <a:endParaRPr lang="en-GB" sz="2000" dirty="0"/>
                    </a:p>
                  </a:txBody>
                  <a:tcPr/>
                </a:tc>
                <a:tc>
                  <a:txBody>
                    <a:bodyPr/>
                    <a:lstStyle/>
                    <a:p>
                      <a:pPr algn="ctr"/>
                      <a:r>
                        <a:rPr lang="en-GB" sz="2800" dirty="0" smtClean="0"/>
                        <a:t>6</a:t>
                      </a:r>
                      <a:endParaRPr lang="en-GB" sz="2800" dirty="0"/>
                    </a:p>
                  </a:txBody>
                  <a:tcPr/>
                </a:tc>
                <a:tc>
                  <a:txBody>
                    <a:bodyPr/>
                    <a:lstStyle/>
                    <a:p>
                      <a:pPr algn="ctr"/>
                      <a:r>
                        <a:rPr lang="en-GB" sz="2800" dirty="0" smtClean="0"/>
                        <a:t>8</a:t>
                      </a:r>
                      <a:endParaRPr lang="en-GB" sz="2800" dirty="0"/>
                    </a:p>
                  </a:txBody>
                  <a:tcPr/>
                </a:tc>
                <a:tc>
                  <a:txBody>
                    <a:bodyPr/>
                    <a:lstStyle/>
                    <a:p>
                      <a:pPr algn="ctr"/>
                      <a:r>
                        <a:rPr lang="en-GB" sz="2800" dirty="0" smtClean="0"/>
                        <a:t>25</a:t>
                      </a:r>
                      <a:endParaRPr lang="en-GB" sz="2800" dirty="0"/>
                    </a:p>
                  </a:txBody>
                  <a:tcPr/>
                </a:tc>
                <a:tc>
                  <a:txBody>
                    <a:bodyPr/>
                    <a:lstStyle/>
                    <a:p>
                      <a:pPr algn="ctr"/>
                      <a:r>
                        <a:rPr lang="en-GB" sz="2800" dirty="0" smtClean="0"/>
                        <a:t>6</a:t>
                      </a:r>
                      <a:endParaRPr lang="en-GB" sz="2800" dirty="0"/>
                    </a:p>
                  </a:txBody>
                  <a:tcPr/>
                </a:tc>
              </a:tr>
              <a:tr h="664970">
                <a:tc>
                  <a:txBody>
                    <a:bodyPr/>
                    <a:lstStyle/>
                    <a:p>
                      <a:pPr algn="ctr"/>
                      <a:r>
                        <a:rPr lang="en-GB" sz="2000" dirty="0" smtClean="0"/>
                        <a:t>EXPECTED</a:t>
                      </a:r>
                    </a:p>
                    <a:p>
                      <a:pPr algn="ctr"/>
                      <a:r>
                        <a:rPr lang="en-GB" sz="2000" dirty="0" smtClean="0"/>
                        <a:t>(E)</a:t>
                      </a:r>
                      <a:endParaRPr lang="en-GB" sz="2000"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c>
                  <a:txBody>
                    <a:bodyPr/>
                    <a:lstStyle/>
                    <a:p>
                      <a:pPr algn="ctr"/>
                      <a:r>
                        <a:rPr lang="en-GB" sz="2800" dirty="0" smtClean="0"/>
                        <a:t>11.25</a:t>
                      </a:r>
                      <a:endParaRPr lang="en-GB" sz="2800" dirty="0"/>
                    </a:p>
                  </a:txBody>
                  <a:tcPr/>
                </a:tc>
              </a:tr>
              <a:tr h="573289">
                <a:tc>
                  <a:txBody>
                    <a:bodyPr/>
                    <a:lstStyle/>
                    <a:p>
                      <a:pPr algn="ctr"/>
                      <a:r>
                        <a:rPr lang="en-GB" sz="2000" dirty="0" smtClean="0"/>
                        <a:t>(O</a:t>
                      </a:r>
                      <a:r>
                        <a:rPr lang="en-GB" sz="2000" baseline="0" dirty="0" smtClean="0"/>
                        <a:t> – E)</a:t>
                      </a:r>
                      <a:endParaRPr lang="en-GB" sz="2000" dirty="0" smtClean="0"/>
                    </a:p>
                  </a:txBody>
                  <a:tcPr/>
                </a:tc>
                <a:tc>
                  <a:txBody>
                    <a:bodyPr/>
                    <a:lstStyle/>
                    <a:p>
                      <a:pPr algn="ctr"/>
                      <a:r>
                        <a:rPr lang="en-GB" sz="2800" dirty="0" smtClean="0"/>
                        <a:t>-5.25</a:t>
                      </a:r>
                      <a:endParaRPr lang="en-GB" sz="2800" dirty="0"/>
                    </a:p>
                  </a:txBody>
                  <a:tcPr/>
                </a:tc>
                <a:tc>
                  <a:txBody>
                    <a:bodyPr/>
                    <a:lstStyle/>
                    <a:p>
                      <a:pPr algn="ctr"/>
                      <a:r>
                        <a:rPr lang="en-GB" sz="2800" dirty="0" smtClean="0"/>
                        <a:t>-3.25</a:t>
                      </a:r>
                      <a:endParaRPr lang="en-GB" sz="2800" dirty="0"/>
                    </a:p>
                  </a:txBody>
                  <a:tcPr/>
                </a:tc>
                <a:tc>
                  <a:txBody>
                    <a:bodyPr/>
                    <a:lstStyle/>
                    <a:p>
                      <a:pPr algn="ctr"/>
                      <a:r>
                        <a:rPr lang="en-GB" sz="2800" dirty="0" smtClean="0"/>
                        <a:t>13.25</a:t>
                      </a:r>
                      <a:endParaRPr lang="en-GB" sz="2800" dirty="0"/>
                    </a:p>
                  </a:txBody>
                  <a:tcPr/>
                </a:tc>
                <a:tc>
                  <a:txBody>
                    <a:bodyPr/>
                    <a:lstStyle/>
                    <a:p>
                      <a:pPr algn="ctr"/>
                      <a:r>
                        <a:rPr lang="en-GB" sz="2800" dirty="0" smtClean="0"/>
                        <a:t>-5.25</a:t>
                      </a:r>
                      <a:endParaRPr lang="en-GB" sz="2800" dirty="0"/>
                    </a:p>
                  </a:txBody>
                  <a:tcPr/>
                </a:tc>
              </a:tr>
              <a:tr h="573289">
                <a:tc>
                  <a:txBody>
                    <a:bodyPr/>
                    <a:lstStyle/>
                    <a:p>
                      <a:pPr algn="ctr"/>
                      <a:r>
                        <a:rPr lang="en-GB" sz="2000" dirty="0" smtClean="0"/>
                        <a:t>(O</a:t>
                      </a:r>
                      <a:r>
                        <a:rPr lang="en-GB" sz="2000" baseline="0" dirty="0" smtClean="0"/>
                        <a:t> – E)²</a:t>
                      </a:r>
                      <a:endParaRPr lang="en-GB" sz="2000" dirty="0"/>
                    </a:p>
                  </a:txBody>
                  <a:tcPr/>
                </a:tc>
                <a:tc>
                  <a:txBody>
                    <a:bodyPr/>
                    <a:lstStyle/>
                    <a:p>
                      <a:pPr algn="ctr"/>
                      <a:r>
                        <a:rPr lang="en-GB" sz="2800" dirty="0" smtClean="0"/>
                        <a:t>27.6</a:t>
                      </a:r>
                      <a:endParaRPr lang="en-GB" sz="2800" dirty="0"/>
                    </a:p>
                  </a:txBody>
                  <a:tcPr/>
                </a:tc>
                <a:tc>
                  <a:txBody>
                    <a:bodyPr/>
                    <a:lstStyle/>
                    <a:p>
                      <a:pPr algn="ctr"/>
                      <a:r>
                        <a:rPr lang="en-GB" sz="2800" dirty="0" smtClean="0"/>
                        <a:t>10.6</a:t>
                      </a:r>
                      <a:endParaRPr lang="en-GB" sz="2800" dirty="0"/>
                    </a:p>
                  </a:txBody>
                  <a:tcPr/>
                </a:tc>
                <a:tc>
                  <a:txBody>
                    <a:bodyPr/>
                    <a:lstStyle/>
                    <a:p>
                      <a:pPr algn="ctr"/>
                      <a:r>
                        <a:rPr lang="en-GB" sz="2800" dirty="0" smtClean="0"/>
                        <a:t>189.1</a:t>
                      </a:r>
                      <a:endParaRPr lang="en-GB" sz="2800" dirty="0"/>
                    </a:p>
                  </a:txBody>
                  <a:tcPr/>
                </a:tc>
                <a:tc>
                  <a:txBody>
                    <a:bodyPr/>
                    <a:lstStyle/>
                    <a:p>
                      <a:pPr algn="ctr"/>
                      <a:r>
                        <a:rPr lang="en-GB" sz="2800" dirty="0" smtClean="0"/>
                        <a:t>27.6</a:t>
                      </a:r>
                      <a:endParaRPr lang="en-GB" sz="2800" dirty="0"/>
                    </a:p>
                  </a:txBody>
                  <a:tcPr/>
                </a:tc>
              </a:tr>
              <a:tr h="664970">
                <a:tc>
                  <a:txBody>
                    <a:bodyPr/>
                    <a:lstStyle/>
                    <a:p>
                      <a:pPr algn="ctr"/>
                      <a:r>
                        <a:rPr lang="en-GB" sz="2000" u="sng" dirty="0" smtClean="0"/>
                        <a:t>(O – E)²</a:t>
                      </a:r>
                    </a:p>
                    <a:p>
                      <a:pPr algn="ctr"/>
                      <a:r>
                        <a:rPr lang="en-GB" sz="2000" u="none" baseline="0" dirty="0" smtClean="0"/>
                        <a:t> E</a:t>
                      </a:r>
                      <a:endParaRPr lang="en-GB" sz="2000" u="none" dirty="0" smtClean="0"/>
                    </a:p>
                  </a:txBody>
                  <a:tcPr/>
                </a:tc>
                <a:tc>
                  <a:txBody>
                    <a:bodyPr/>
                    <a:lstStyle/>
                    <a:p>
                      <a:pPr algn="ctr"/>
                      <a:r>
                        <a:rPr lang="en-GB" sz="2800" dirty="0" smtClean="0"/>
                        <a:t>2.45</a:t>
                      </a:r>
                      <a:endParaRPr lang="en-GB" sz="2800" dirty="0"/>
                    </a:p>
                  </a:txBody>
                  <a:tcPr/>
                </a:tc>
                <a:tc>
                  <a:txBody>
                    <a:bodyPr/>
                    <a:lstStyle/>
                    <a:p>
                      <a:pPr algn="ctr"/>
                      <a:r>
                        <a:rPr lang="en-GB" sz="2800" dirty="0" smtClean="0"/>
                        <a:t>0.94</a:t>
                      </a:r>
                      <a:endParaRPr lang="en-GB" sz="2800" dirty="0"/>
                    </a:p>
                  </a:txBody>
                  <a:tcPr/>
                </a:tc>
                <a:tc>
                  <a:txBody>
                    <a:bodyPr/>
                    <a:lstStyle/>
                    <a:p>
                      <a:pPr algn="ctr"/>
                      <a:r>
                        <a:rPr lang="en-GB" sz="2800" dirty="0" smtClean="0"/>
                        <a:t>16.8</a:t>
                      </a:r>
                      <a:endParaRPr lang="en-GB" sz="2800" dirty="0"/>
                    </a:p>
                  </a:txBody>
                  <a:tcPr/>
                </a:tc>
                <a:tc>
                  <a:txBody>
                    <a:bodyPr/>
                    <a:lstStyle/>
                    <a:p>
                      <a:pPr algn="ctr"/>
                      <a:r>
                        <a:rPr lang="en-GB" sz="2800" dirty="0" smtClean="0"/>
                        <a:t>2.45</a:t>
                      </a:r>
                      <a:endParaRPr lang="en-GB" sz="2800" dirty="0"/>
                    </a:p>
                  </a:txBody>
                  <a:tcPr/>
                </a:tc>
              </a:tr>
            </a:tbl>
          </a:graphicData>
        </a:graphic>
      </p:graphicFrame>
      <p:sp>
        <p:nvSpPr>
          <p:cNvPr id="5" name="TextBox 4"/>
          <p:cNvSpPr txBox="1"/>
          <p:nvPr/>
        </p:nvSpPr>
        <p:spPr>
          <a:xfrm>
            <a:off x="714348" y="6000768"/>
            <a:ext cx="7929618" cy="461665"/>
          </a:xfrm>
          <a:prstGeom prst="rect">
            <a:avLst/>
          </a:prstGeom>
          <a:noFill/>
        </p:spPr>
        <p:txBody>
          <a:bodyPr wrap="square" rtlCol="0">
            <a:spAutoFit/>
          </a:bodyPr>
          <a:lstStyle/>
          <a:p>
            <a:r>
              <a:rPr lang="en-GB" sz="2400" dirty="0" smtClean="0"/>
              <a:t>The Chi square</a:t>
            </a:r>
            <a:r>
              <a:rPr lang="en-GB" dirty="0" smtClean="0"/>
              <a:t>, </a:t>
            </a:r>
            <a:endParaRPr lang="en-GB" dirty="0"/>
          </a:p>
        </p:txBody>
      </p:sp>
      <p:pic>
        <p:nvPicPr>
          <p:cNvPr id="17410" name="Picture 2" descr="http://www.ibm.com/developerworks/library/wa-phpolla/chi_formula.jpg"/>
          <p:cNvPicPr>
            <a:picLocks noChangeAspect="1" noChangeArrowheads="1"/>
          </p:cNvPicPr>
          <p:nvPr/>
        </p:nvPicPr>
        <p:blipFill>
          <a:blip r:embed="rId2"/>
          <a:srcRect/>
          <a:stretch>
            <a:fillRect/>
          </a:stretch>
        </p:blipFill>
        <p:spPr bwMode="auto">
          <a:xfrm>
            <a:off x="2857488" y="5715016"/>
            <a:ext cx="2819400" cy="962025"/>
          </a:xfrm>
          <a:prstGeom prst="rect">
            <a:avLst/>
          </a:prstGeom>
          <a:noFill/>
        </p:spPr>
      </p:pic>
      <p:sp>
        <p:nvSpPr>
          <p:cNvPr id="7" name="TextBox 6"/>
          <p:cNvSpPr txBox="1"/>
          <p:nvPr/>
        </p:nvSpPr>
        <p:spPr>
          <a:xfrm>
            <a:off x="6000760" y="5929330"/>
            <a:ext cx="2714644" cy="461665"/>
          </a:xfrm>
          <a:prstGeom prst="rect">
            <a:avLst/>
          </a:prstGeom>
          <a:noFill/>
        </p:spPr>
        <p:txBody>
          <a:bodyPr wrap="square" rtlCol="0">
            <a:spAutoFit/>
          </a:bodyPr>
          <a:lstStyle/>
          <a:p>
            <a:r>
              <a:rPr lang="en-GB" sz="2400" b="1" dirty="0" smtClean="0"/>
              <a:t>In this case = 22.6</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7410"/>
                                        </p:tgtEl>
                                        <p:attrNameLst>
                                          <p:attrName>style.visibility</p:attrName>
                                        </p:attrNameLst>
                                      </p:cBhvr>
                                      <p:to>
                                        <p:strVal val="visible"/>
                                      </p:to>
                                    </p:set>
                                    <p:animEffect transition="in" filter="blinds(horizontal)">
                                      <p:cBhvr>
                                        <p:cTn id="27" dur="500"/>
                                        <p:tgtEl>
                                          <p:spTgt spid="174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TotalTime>
  <Words>1694</Words>
  <Application>Microsoft Office PowerPoint</Application>
  <PresentationFormat>On-screen Show (4:3)</PresentationFormat>
  <Paragraphs>360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25</cp:revision>
  <dcterms:created xsi:type="dcterms:W3CDTF">2016-01-12T11:28:05Z</dcterms:created>
  <dcterms:modified xsi:type="dcterms:W3CDTF">2016-01-12T15:41:01Z</dcterms:modified>
</cp:coreProperties>
</file>