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7EC26C-6883-4454-BC9F-DD3ADCA8BB72}" type="datetimeFigureOut">
              <a:rPr lang="en-US" smtClean="0"/>
              <a:t>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EC26C-6883-4454-BC9F-DD3ADCA8BB72}" type="datetimeFigureOut">
              <a:rPr lang="en-US" smtClean="0"/>
              <a:t>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EC26C-6883-4454-BC9F-DD3ADCA8BB72}" type="datetimeFigureOut">
              <a:rPr lang="en-US" smtClean="0"/>
              <a:t>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EC26C-6883-4454-BC9F-DD3ADCA8BB72}" type="datetimeFigureOut">
              <a:rPr lang="en-US" smtClean="0"/>
              <a:t>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EC26C-6883-4454-BC9F-DD3ADCA8BB72}" type="datetimeFigureOut">
              <a:rPr lang="en-US" smtClean="0"/>
              <a:t>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7EC26C-6883-4454-BC9F-DD3ADCA8BB72}" type="datetimeFigureOut">
              <a:rPr lang="en-US" smtClean="0"/>
              <a:t>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7EC26C-6883-4454-BC9F-DD3ADCA8BB72}" type="datetimeFigureOut">
              <a:rPr lang="en-US" smtClean="0"/>
              <a:t>1/12/2016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7EC26C-6883-4454-BC9F-DD3ADCA8BB72}" type="datetimeFigureOut">
              <a:rPr lang="en-US" smtClean="0"/>
              <a:t>1/12/2016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EC26C-6883-4454-BC9F-DD3ADCA8BB72}" type="datetimeFigureOut">
              <a:rPr lang="en-US" smtClean="0"/>
              <a:t>1/12/2016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EC26C-6883-4454-BC9F-DD3ADCA8BB72}" type="datetimeFigureOut">
              <a:rPr lang="en-US" smtClean="0"/>
              <a:t>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EC26C-6883-4454-BC9F-DD3ADCA8BB72}" type="datetimeFigureOut">
              <a:rPr lang="en-US" smtClean="0"/>
              <a:t>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16748-0FBE-4115-874E-00B485C9A4E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EC26C-6883-4454-BC9F-DD3ADCA8BB72}" type="datetimeFigureOut">
              <a:rPr lang="en-US" smtClean="0"/>
              <a:t>1/12/2016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16748-0FBE-4115-874E-00B485C9A4E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8286808" cy="1200329"/>
          </a:xfrm>
          <a:prstGeom prst="rect">
            <a:avLst/>
          </a:prstGeom>
          <a:noFill/>
        </p:spPr>
        <p:txBody>
          <a:bodyPr wrap="square" rtlCol="0">
            <a:spAutoFit/>
          </a:bodyPr>
          <a:lstStyle/>
          <a:p>
            <a:r>
              <a:rPr lang="en-GB" sz="2400" dirty="0" smtClean="0"/>
              <a:t>An A level Geography student investigated the Central Business District (CBD) of Lincoln, a Cathedral city and capital city of Lincolnshire.</a:t>
            </a:r>
            <a:endParaRPr lang="en-GB" sz="2400" dirty="0"/>
          </a:p>
        </p:txBody>
      </p:sp>
      <p:sp>
        <p:nvSpPr>
          <p:cNvPr id="5" name="TextBox 4"/>
          <p:cNvSpPr txBox="1"/>
          <p:nvPr/>
        </p:nvSpPr>
        <p:spPr>
          <a:xfrm>
            <a:off x="428596" y="1714488"/>
            <a:ext cx="8358246" cy="1200329"/>
          </a:xfrm>
          <a:prstGeom prst="rect">
            <a:avLst/>
          </a:prstGeom>
          <a:noFill/>
        </p:spPr>
        <p:txBody>
          <a:bodyPr wrap="square" rtlCol="0">
            <a:spAutoFit/>
          </a:bodyPr>
          <a:lstStyle/>
          <a:p>
            <a:r>
              <a:rPr lang="en-GB" sz="2400" dirty="0" smtClean="0"/>
              <a:t>Her aim was to investigate the internal structure of the CBD, to find out if distinct functional zones could be identified and to see if it exhibited any of the features of the Core-Frame model.</a:t>
            </a:r>
            <a:endParaRPr lang="en-GB" sz="2400" dirty="0"/>
          </a:p>
        </p:txBody>
      </p:sp>
      <p:pic>
        <p:nvPicPr>
          <p:cNvPr id="11266" name="Picture 2" descr="File:Core frame model.svg"/>
          <p:cNvPicPr>
            <a:picLocks noChangeAspect="1" noChangeArrowheads="1"/>
          </p:cNvPicPr>
          <p:nvPr/>
        </p:nvPicPr>
        <p:blipFill>
          <a:blip r:embed="rId2"/>
          <a:srcRect/>
          <a:stretch>
            <a:fillRect/>
          </a:stretch>
        </p:blipFill>
        <p:spPr bwMode="auto">
          <a:xfrm>
            <a:off x="500034" y="3000372"/>
            <a:ext cx="7929618" cy="3571900"/>
          </a:xfrm>
          <a:prstGeom prst="rect">
            <a:avLst/>
          </a:prstGeom>
          <a:noFill/>
        </p:spPr>
      </p:pic>
      <p:sp>
        <p:nvSpPr>
          <p:cNvPr id="8" name="TextBox 7"/>
          <p:cNvSpPr txBox="1"/>
          <p:nvPr/>
        </p:nvSpPr>
        <p:spPr>
          <a:xfrm>
            <a:off x="714348" y="0"/>
            <a:ext cx="8072494" cy="461665"/>
          </a:xfrm>
          <a:prstGeom prst="rect">
            <a:avLst/>
          </a:prstGeom>
          <a:noFill/>
        </p:spPr>
        <p:txBody>
          <a:bodyPr wrap="square" rtlCol="0">
            <a:spAutoFit/>
          </a:bodyPr>
          <a:lstStyle/>
          <a:p>
            <a:r>
              <a:rPr lang="en-GB" sz="2400" b="1" dirty="0" smtClean="0"/>
              <a:t>INVESTIGATING THE INTERNAL MORPHOLOGY OF A CBD</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11266"/>
                                        </p:tgtEl>
                                        <p:attrNameLst>
                                          <p:attrName>style.visibility</p:attrName>
                                        </p:attrNameLst>
                                      </p:cBhvr>
                                      <p:to>
                                        <p:strVal val="visible"/>
                                      </p:to>
                                    </p:set>
                                    <p:anim calcmode="lin" valueType="num">
                                      <p:cBhvr>
                                        <p:cTn id="17" dur="1000" fill="hold"/>
                                        <p:tgtEl>
                                          <p:spTgt spid="11266"/>
                                        </p:tgtEl>
                                        <p:attrNameLst>
                                          <p:attrName>ppt_w</p:attrName>
                                        </p:attrNameLst>
                                      </p:cBhvr>
                                      <p:tavLst>
                                        <p:tav tm="0">
                                          <p:val>
                                            <p:strVal val="#ppt_w*0.70"/>
                                          </p:val>
                                        </p:tav>
                                        <p:tav tm="100000">
                                          <p:val>
                                            <p:strVal val="#ppt_w"/>
                                          </p:val>
                                        </p:tav>
                                      </p:tavLst>
                                    </p:anim>
                                    <p:anim calcmode="lin" valueType="num">
                                      <p:cBhvr>
                                        <p:cTn id="18" dur="1000" fill="hold"/>
                                        <p:tgtEl>
                                          <p:spTgt spid="11266"/>
                                        </p:tgtEl>
                                        <p:attrNameLst>
                                          <p:attrName>ppt_h</p:attrName>
                                        </p:attrNameLst>
                                      </p:cBhvr>
                                      <p:tavLst>
                                        <p:tav tm="0">
                                          <p:val>
                                            <p:strVal val="#ppt_h"/>
                                          </p:val>
                                        </p:tav>
                                        <p:tav tm="100000">
                                          <p:val>
                                            <p:strVal val="#ppt_h"/>
                                          </p:val>
                                        </p:tav>
                                      </p:tavLst>
                                    </p:anim>
                                    <p:animEffect transition="in" filter="fade">
                                      <p:cBhvr>
                                        <p:cTn id="19" dur="1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85728"/>
            <a:ext cx="8215370" cy="461665"/>
          </a:xfrm>
          <a:prstGeom prst="rect">
            <a:avLst/>
          </a:prstGeom>
          <a:noFill/>
        </p:spPr>
        <p:txBody>
          <a:bodyPr wrap="square" rtlCol="0">
            <a:spAutoFit/>
          </a:bodyPr>
          <a:lstStyle/>
          <a:p>
            <a:r>
              <a:rPr lang="en-GB" sz="2400" dirty="0" smtClean="0"/>
              <a:t>But what does the result Chi Square = 22.6 mean?</a:t>
            </a:r>
            <a:endParaRPr lang="en-GB" sz="2400" dirty="0"/>
          </a:p>
        </p:txBody>
      </p:sp>
      <p:sp>
        <p:nvSpPr>
          <p:cNvPr id="3" name="TextBox 2"/>
          <p:cNvSpPr txBox="1"/>
          <p:nvPr/>
        </p:nvSpPr>
        <p:spPr>
          <a:xfrm>
            <a:off x="357158" y="785794"/>
            <a:ext cx="8143932" cy="1200329"/>
          </a:xfrm>
          <a:prstGeom prst="rect">
            <a:avLst/>
          </a:prstGeom>
          <a:noFill/>
        </p:spPr>
        <p:txBody>
          <a:bodyPr wrap="square" rtlCol="0">
            <a:spAutoFit/>
          </a:bodyPr>
          <a:lstStyle/>
          <a:p>
            <a:r>
              <a:rPr lang="en-GB" sz="2400" dirty="0" smtClean="0"/>
              <a:t>Obviously if the OBSERVED and EXPECTED results were the same the Chi Square value would be 0, and the null hypothesis would be accepted.</a:t>
            </a:r>
            <a:endParaRPr lang="en-GB" sz="2400" dirty="0"/>
          </a:p>
        </p:txBody>
      </p:sp>
      <p:sp>
        <p:nvSpPr>
          <p:cNvPr id="4" name="TextBox 3"/>
          <p:cNvSpPr txBox="1"/>
          <p:nvPr/>
        </p:nvSpPr>
        <p:spPr>
          <a:xfrm>
            <a:off x="357158" y="2000240"/>
            <a:ext cx="8215370" cy="1569660"/>
          </a:xfrm>
          <a:prstGeom prst="rect">
            <a:avLst/>
          </a:prstGeom>
          <a:noFill/>
        </p:spPr>
        <p:txBody>
          <a:bodyPr wrap="square" rtlCol="0">
            <a:spAutoFit/>
          </a:bodyPr>
          <a:lstStyle/>
          <a:p>
            <a:r>
              <a:rPr lang="en-GB" sz="2400" dirty="0" smtClean="0"/>
              <a:t>Therefore the higher the value the more the OBSERVED and EXPECTED results differ and we are more likely to be able to accept the alternative hypothesis, in this case that distinct functional / land use zones do exist in the Lincoln CBD.</a:t>
            </a:r>
          </a:p>
        </p:txBody>
      </p:sp>
      <p:sp>
        <p:nvSpPr>
          <p:cNvPr id="5" name="TextBox 4"/>
          <p:cNvSpPr txBox="1"/>
          <p:nvPr/>
        </p:nvSpPr>
        <p:spPr>
          <a:xfrm>
            <a:off x="357158" y="3643314"/>
            <a:ext cx="8286808" cy="1569660"/>
          </a:xfrm>
          <a:prstGeom prst="rect">
            <a:avLst/>
          </a:prstGeom>
          <a:noFill/>
        </p:spPr>
        <p:txBody>
          <a:bodyPr wrap="square" rtlCol="0">
            <a:spAutoFit/>
          </a:bodyPr>
          <a:lstStyle/>
          <a:p>
            <a:r>
              <a:rPr lang="en-GB" sz="2400" dirty="0" smtClean="0"/>
              <a:t>We need to look the result up on a Chi Square probability table. To prove the alternative hypothesis the value needs to be higher than the figure for 0.05 probability (95%confidence level) for the correct degrees of freedom (n – 1),In this case 3 (4 – 1).</a:t>
            </a:r>
            <a:endParaRPr lang="en-GB" sz="2400" dirty="0"/>
          </a:p>
        </p:txBody>
      </p:sp>
      <p:graphicFrame>
        <p:nvGraphicFramePr>
          <p:cNvPr id="7" name="Table 6"/>
          <p:cNvGraphicFramePr>
            <a:graphicFrameLocks noGrp="1"/>
          </p:cNvGraphicFramePr>
          <p:nvPr/>
        </p:nvGraphicFramePr>
        <p:xfrm>
          <a:off x="428594" y="5357826"/>
          <a:ext cx="8358248" cy="1280160"/>
        </p:xfrm>
        <a:graphic>
          <a:graphicData uri="http://schemas.openxmlformats.org/drawingml/2006/table">
            <a:tbl>
              <a:tblPr firstRow="1" bandRow="1">
                <a:tableStyleId>{5C22544A-7EE6-4342-B048-85BDC9FD1C3A}</a:tableStyleId>
              </a:tblPr>
              <a:tblGrid>
                <a:gridCol w="2089562"/>
                <a:gridCol w="2089562"/>
                <a:gridCol w="2089562"/>
                <a:gridCol w="2089562"/>
              </a:tblGrid>
              <a:tr h="775776">
                <a:tc>
                  <a:txBody>
                    <a:bodyPr/>
                    <a:lstStyle/>
                    <a:p>
                      <a:pPr algn="ctr"/>
                      <a:r>
                        <a:rPr lang="en-GB" sz="2400" dirty="0" smtClean="0"/>
                        <a:t>Degrees</a:t>
                      </a:r>
                      <a:r>
                        <a:rPr lang="en-GB" sz="2400" baseline="0" dirty="0" smtClean="0"/>
                        <a:t> of freedom</a:t>
                      </a:r>
                      <a:endParaRPr lang="en-GB" sz="2400" dirty="0"/>
                    </a:p>
                  </a:txBody>
                  <a:tcPr/>
                </a:tc>
                <a:tc>
                  <a:txBody>
                    <a:bodyPr/>
                    <a:lstStyle/>
                    <a:p>
                      <a:pPr algn="ctr"/>
                      <a:r>
                        <a:rPr lang="en-GB" sz="2400" dirty="0" smtClean="0"/>
                        <a:t>0.1</a:t>
                      </a:r>
                    </a:p>
                    <a:p>
                      <a:pPr algn="ctr"/>
                      <a:r>
                        <a:rPr lang="en-GB" sz="2400" dirty="0" smtClean="0"/>
                        <a:t>Probability</a:t>
                      </a:r>
                      <a:endParaRPr lang="en-GB" sz="2400" dirty="0"/>
                    </a:p>
                  </a:txBody>
                  <a:tcPr/>
                </a:tc>
                <a:tc>
                  <a:txBody>
                    <a:bodyPr/>
                    <a:lstStyle/>
                    <a:p>
                      <a:pPr algn="ctr"/>
                      <a:r>
                        <a:rPr lang="en-GB" sz="2400" dirty="0" smtClean="0"/>
                        <a:t>0.05</a:t>
                      </a:r>
                    </a:p>
                    <a:p>
                      <a:pPr algn="ctr"/>
                      <a:r>
                        <a:rPr lang="en-GB" sz="2400" dirty="0" smtClean="0"/>
                        <a:t>Probability</a:t>
                      </a:r>
                      <a:endParaRPr lang="en-GB" sz="2400" dirty="0"/>
                    </a:p>
                  </a:txBody>
                  <a:tcPr/>
                </a:tc>
                <a:tc>
                  <a:txBody>
                    <a:bodyPr/>
                    <a:lstStyle/>
                    <a:p>
                      <a:pPr algn="ctr"/>
                      <a:r>
                        <a:rPr lang="en-GB" sz="2400" dirty="0" smtClean="0"/>
                        <a:t>0.01</a:t>
                      </a:r>
                    </a:p>
                    <a:p>
                      <a:pPr algn="ctr"/>
                      <a:r>
                        <a:rPr lang="en-GB" sz="2400" dirty="0" smtClean="0"/>
                        <a:t>Probability</a:t>
                      </a:r>
                      <a:endParaRPr lang="en-GB" sz="2400" dirty="0"/>
                    </a:p>
                  </a:txBody>
                  <a:tcPr/>
                </a:tc>
              </a:tr>
              <a:tr h="449458">
                <a:tc>
                  <a:txBody>
                    <a:bodyPr/>
                    <a:lstStyle/>
                    <a:p>
                      <a:pPr algn="ctr"/>
                      <a:r>
                        <a:rPr lang="en-GB" sz="2400" dirty="0" smtClean="0"/>
                        <a:t>3</a:t>
                      </a:r>
                      <a:endParaRPr lang="en-GB" sz="2400" dirty="0"/>
                    </a:p>
                  </a:txBody>
                  <a:tcPr/>
                </a:tc>
                <a:tc>
                  <a:txBody>
                    <a:bodyPr/>
                    <a:lstStyle/>
                    <a:p>
                      <a:pPr algn="ctr"/>
                      <a:r>
                        <a:rPr lang="en-GB" sz="2400" dirty="0" smtClean="0"/>
                        <a:t>6.25</a:t>
                      </a:r>
                      <a:endParaRPr lang="en-GB" sz="2400" dirty="0"/>
                    </a:p>
                  </a:txBody>
                  <a:tcPr/>
                </a:tc>
                <a:tc>
                  <a:txBody>
                    <a:bodyPr/>
                    <a:lstStyle/>
                    <a:p>
                      <a:pPr algn="ctr"/>
                      <a:r>
                        <a:rPr lang="en-GB" sz="2400" dirty="0" smtClean="0"/>
                        <a:t>7.81</a:t>
                      </a:r>
                      <a:endParaRPr lang="en-GB" sz="2400" dirty="0"/>
                    </a:p>
                  </a:txBody>
                  <a:tcPr/>
                </a:tc>
                <a:tc>
                  <a:txBody>
                    <a:bodyPr/>
                    <a:lstStyle/>
                    <a:p>
                      <a:pPr algn="ctr"/>
                      <a:r>
                        <a:rPr lang="en-GB" sz="2400" dirty="0" smtClean="0"/>
                        <a:t>11.34</a:t>
                      </a:r>
                      <a:endParaRPr lang="en-GB"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strVal val="#ppt_w*0.70"/>
                                          </p:val>
                                        </p:tav>
                                        <p:tav tm="100000">
                                          <p:val>
                                            <p:strVal val="#ppt_w"/>
                                          </p:val>
                                        </p:tav>
                                      </p:tavLst>
                                    </p:anim>
                                    <p:anim calcmode="lin" valueType="num">
                                      <p:cBhvr>
                                        <p:cTn id="28" dur="1000" fill="hold"/>
                                        <p:tgtEl>
                                          <p:spTgt spid="7"/>
                                        </p:tgtEl>
                                        <p:attrNameLst>
                                          <p:attrName>ppt_h</p:attrName>
                                        </p:attrNameLst>
                                      </p:cBhvr>
                                      <p:tavLst>
                                        <p:tav tm="0">
                                          <p:val>
                                            <p:strVal val="#ppt_h"/>
                                          </p:val>
                                        </p:tav>
                                        <p:tav tm="100000">
                                          <p:val>
                                            <p:strVal val="#ppt_h"/>
                                          </p:val>
                                        </p:tav>
                                      </p:tavLst>
                                    </p:anim>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14290"/>
            <a:ext cx="7858180" cy="830997"/>
          </a:xfrm>
          <a:prstGeom prst="rect">
            <a:avLst/>
          </a:prstGeom>
          <a:noFill/>
        </p:spPr>
        <p:txBody>
          <a:bodyPr wrap="square" rtlCol="0">
            <a:spAutoFit/>
          </a:bodyPr>
          <a:lstStyle/>
          <a:p>
            <a:r>
              <a:rPr lang="en-GB" sz="2400" dirty="0" smtClean="0"/>
              <a:t>So we have a value of 22.6</a:t>
            </a:r>
          </a:p>
          <a:p>
            <a:r>
              <a:rPr lang="en-GB" sz="2400" dirty="0" smtClean="0"/>
              <a:t>Compare this to the Probability table:- </a:t>
            </a:r>
            <a:endParaRPr lang="en-GB" sz="2400" dirty="0"/>
          </a:p>
        </p:txBody>
      </p:sp>
      <p:graphicFrame>
        <p:nvGraphicFramePr>
          <p:cNvPr id="3" name="Table 2"/>
          <p:cNvGraphicFramePr>
            <a:graphicFrameLocks noGrp="1"/>
          </p:cNvGraphicFramePr>
          <p:nvPr/>
        </p:nvGraphicFramePr>
        <p:xfrm>
          <a:off x="357158" y="1142984"/>
          <a:ext cx="8358248" cy="1280160"/>
        </p:xfrm>
        <a:graphic>
          <a:graphicData uri="http://schemas.openxmlformats.org/drawingml/2006/table">
            <a:tbl>
              <a:tblPr firstRow="1" bandRow="1">
                <a:tableStyleId>{5C22544A-7EE6-4342-B048-85BDC9FD1C3A}</a:tableStyleId>
              </a:tblPr>
              <a:tblGrid>
                <a:gridCol w="2089562"/>
                <a:gridCol w="2089562"/>
                <a:gridCol w="2089562"/>
                <a:gridCol w="2089562"/>
              </a:tblGrid>
              <a:tr h="775776">
                <a:tc>
                  <a:txBody>
                    <a:bodyPr/>
                    <a:lstStyle/>
                    <a:p>
                      <a:pPr algn="ctr"/>
                      <a:r>
                        <a:rPr lang="en-GB" sz="2400" dirty="0" smtClean="0"/>
                        <a:t>Degrees</a:t>
                      </a:r>
                      <a:r>
                        <a:rPr lang="en-GB" sz="2400" baseline="0" dirty="0" smtClean="0"/>
                        <a:t> of freedom</a:t>
                      </a:r>
                      <a:endParaRPr lang="en-GB" sz="2400" dirty="0"/>
                    </a:p>
                  </a:txBody>
                  <a:tcPr/>
                </a:tc>
                <a:tc>
                  <a:txBody>
                    <a:bodyPr/>
                    <a:lstStyle/>
                    <a:p>
                      <a:pPr algn="ctr"/>
                      <a:r>
                        <a:rPr lang="en-GB" sz="2400" dirty="0" smtClean="0"/>
                        <a:t>0.1</a:t>
                      </a:r>
                    </a:p>
                    <a:p>
                      <a:pPr algn="ctr"/>
                      <a:r>
                        <a:rPr lang="en-GB" sz="2400" dirty="0" smtClean="0"/>
                        <a:t>Probability</a:t>
                      </a:r>
                      <a:endParaRPr lang="en-GB" sz="2400" dirty="0"/>
                    </a:p>
                  </a:txBody>
                  <a:tcPr/>
                </a:tc>
                <a:tc>
                  <a:txBody>
                    <a:bodyPr/>
                    <a:lstStyle/>
                    <a:p>
                      <a:pPr algn="ctr"/>
                      <a:r>
                        <a:rPr lang="en-GB" sz="2400" dirty="0" smtClean="0"/>
                        <a:t>0.05</a:t>
                      </a:r>
                    </a:p>
                    <a:p>
                      <a:pPr algn="ctr"/>
                      <a:r>
                        <a:rPr lang="en-GB" sz="2400" dirty="0" smtClean="0"/>
                        <a:t>Probability</a:t>
                      </a:r>
                      <a:endParaRPr lang="en-GB" sz="2400" dirty="0"/>
                    </a:p>
                  </a:txBody>
                  <a:tcPr/>
                </a:tc>
                <a:tc>
                  <a:txBody>
                    <a:bodyPr/>
                    <a:lstStyle/>
                    <a:p>
                      <a:pPr algn="ctr"/>
                      <a:r>
                        <a:rPr lang="en-GB" sz="2400" dirty="0" smtClean="0"/>
                        <a:t>0.01</a:t>
                      </a:r>
                    </a:p>
                    <a:p>
                      <a:pPr algn="ctr"/>
                      <a:r>
                        <a:rPr lang="en-GB" sz="2400" dirty="0" smtClean="0"/>
                        <a:t>Probability</a:t>
                      </a:r>
                      <a:endParaRPr lang="en-GB" sz="2400" dirty="0"/>
                    </a:p>
                  </a:txBody>
                  <a:tcPr/>
                </a:tc>
              </a:tr>
              <a:tr h="449458">
                <a:tc>
                  <a:txBody>
                    <a:bodyPr/>
                    <a:lstStyle/>
                    <a:p>
                      <a:pPr algn="ctr"/>
                      <a:r>
                        <a:rPr lang="en-GB" sz="2400" dirty="0" smtClean="0"/>
                        <a:t>3</a:t>
                      </a:r>
                      <a:endParaRPr lang="en-GB" sz="2400" dirty="0"/>
                    </a:p>
                  </a:txBody>
                  <a:tcPr/>
                </a:tc>
                <a:tc>
                  <a:txBody>
                    <a:bodyPr/>
                    <a:lstStyle/>
                    <a:p>
                      <a:pPr algn="ctr"/>
                      <a:r>
                        <a:rPr lang="en-GB" sz="2400" dirty="0" smtClean="0"/>
                        <a:t>6.25</a:t>
                      </a:r>
                      <a:endParaRPr lang="en-GB" sz="2400" dirty="0"/>
                    </a:p>
                  </a:txBody>
                  <a:tcPr/>
                </a:tc>
                <a:tc>
                  <a:txBody>
                    <a:bodyPr/>
                    <a:lstStyle/>
                    <a:p>
                      <a:pPr algn="ctr"/>
                      <a:r>
                        <a:rPr lang="en-GB" sz="2400" dirty="0" smtClean="0"/>
                        <a:t>7.81</a:t>
                      </a:r>
                      <a:endParaRPr lang="en-GB" sz="2400" dirty="0"/>
                    </a:p>
                  </a:txBody>
                  <a:tcPr/>
                </a:tc>
                <a:tc>
                  <a:txBody>
                    <a:bodyPr/>
                    <a:lstStyle/>
                    <a:p>
                      <a:pPr algn="ctr"/>
                      <a:r>
                        <a:rPr lang="en-GB" sz="2400" dirty="0" smtClean="0"/>
                        <a:t>11.34</a:t>
                      </a:r>
                      <a:endParaRPr lang="en-GB" sz="2400" dirty="0"/>
                    </a:p>
                  </a:txBody>
                  <a:tcPr/>
                </a:tc>
              </a:tr>
            </a:tbl>
          </a:graphicData>
        </a:graphic>
      </p:graphicFrame>
      <p:sp>
        <p:nvSpPr>
          <p:cNvPr id="4" name="TextBox 3"/>
          <p:cNvSpPr txBox="1"/>
          <p:nvPr/>
        </p:nvSpPr>
        <p:spPr>
          <a:xfrm>
            <a:off x="428596" y="2714620"/>
            <a:ext cx="7929618" cy="461665"/>
          </a:xfrm>
          <a:prstGeom prst="rect">
            <a:avLst/>
          </a:prstGeom>
          <a:noFill/>
        </p:spPr>
        <p:txBody>
          <a:bodyPr wrap="square" rtlCol="0">
            <a:spAutoFit/>
          </a:bodyPr>
          <a:lstStyle/>
          <a:p>
            <a:r>
              <a:rPr lang="en-GB" sz="2400" dirty="0" smtClean="0"/>
              <a:t>Our value is higher than 11.34</a:t>
            </a:r>
            <a:endParaRPr lang="en-GB" sz="2400" dirty="0"/>
          </a:p>
        </p:txBody>
      </p:sp>
      <p:cxnSp>
        <p:nvCxnSpPr>
          <p:cNvPr id="6" name="Straight Arrow Connector 5"/>
          <p:cNvCxnSpPr/>
          <p:nvPr/>
        </p:nvCxnSpPr>
        <p:spPr>
          <a:xfrm flipV="1">
            <a:off x="4643438" y="2214554"/>
            <a:ext cx="2500330" cy="7143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28596" y="3500438"/>
            <a:ext cx="8143932" cy="1200329"/>
          </a:xfrm>
          <a:prstGeom prst="rect">
            <a:avLst/>
          </a:prstGeom>
          <a:noFill/>
        </p:spPr>
        <p:txBody>
          <a:bodyPr wrap="square" rtlCol="0">
            <a:spAutoFit/>
          </a:bodyPr>
          <a:lstStyle/>
          <a:p>
            <a:r>
              <a:rPr lang="en-GB" sz="2400" dirty="0" smtClean="0"/>
              <a:t>So we are able to reject the null hypothesis and accept the hypothesis that there are distinct differences in the numbers of shops in each of the zones with a 99% confidence</a:t>
            </a:r>
            <a:endParaRPr lang="en-GB" sz="2400" dirty="0"/>
          </a:p>
        </p:txBody>
      </p:sp>
      <p:sp>
        <p:nvSpPr>
          <p:cNvPr id="8" name="TextBox 7"/>
          <p:cNvSpPr txBox="1"/>
          <p:nvPr/>
        </p:nvSpPr>
        <p:spPr>
          <a:xfrm>
            <a:off x="428596" y="5143512"/>
            <a:ext cx="8143932" cy="461665"/>
          </a:xfrm>
          <a:prstGeom prst="rect">
            <a:avLst/>
          </a:prstGeom>
          <a:noFill/>
        </p:spPr>
        <p:txBody>
          <a:bodyPr wrap="square" rtlCol="0">
            <a:spAutoFit/>
          </a:bodyPr>
          <a:lstStyle/>
          <a:p>
            <a:r>
              <a:rPr lang="en-GB" sz="2400" dirty="0" smtClean="0"/>
              <a:t>Lets do the same calculation for other land uses.</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1785950" cy="461665"/>
          </a:xfrm>
          <a:prstGeom prst="rect">
            <a:avLst/>
          </a:prstGeom>
          <a:noFill/>
        </p:spPr>
        <p:txBody>
          <a:bodyPr wrap="square" rtlCol="0">
            <a:spAutoFit/>
          </a:bodyPr>
          <a:lstStyle/>
          <a:p>
            <a:r>
              <a:rPr lang="en-GB" sz="2400" b="1" dirty="0" smtClean="0"/>
              <a:t>TOURISM</a:t>
            </a:r>
            <a:endParaRPr lang="en-GB" sz="2400" b="1" dirty="0"/>
          </a:p>
        </p:txBody>
      </p:sp>
      <p:graphicFrame>
        <p:nvGraphicFramePr>
          <p:cNvPr id="3" name="Table 2"/>
          <p:cNvGraphicFramePr>
            <a:graphicFrameLocks noGrp="1"/>
          </p:cNvGraphicFramePr>
          <p:nvPr/>
        </p:nvGraphicFramePr>
        <p:xfrm>
          <a:off x="571472" y="1285860"/>
          <a:ext cx="7858180" cy="3822987"/>
        </p:xfrm>
        <a:graphic>
          <a:graphicData uri="http://schemas.openxmlformats.org/drawingml/2006/table">
            <a:tbl>
              <a:tblPr firstRow="1" bandRow="1">
                <a:tableStyleId>{5C22544A-7EE6-4342-B048-85BDC9FD1C3A}</a:tableStyleId>
              </a:tblPr>
              <a:tblGrid>
                <a:gridCol w="1571636"/>
                <a:gridCol w="1571636"/>
                <a:gridCol w="1571636"/>
                <a:gridCol w="1571636"/>
                <a:gridCol w="1571636"/>
              </a:tblGrid>
              <a:tr h="573289">
                <a:tc>
                  <a:txBody>
                    <a:bodyPr/>
                    <a:lstStyle/>
                    <a:p>
                      <a:r>
                        <a:rPr lang="en-GB" dirty="0" smtClean="0"/>
                        <a:t>TOURISM</a:t>
                      </a:r>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69718">
                <a:tc>
                  <a:txBody>
                    <a:bodyPr/>
                    <a:lstStyle/>
                    <a:p>
                      <a:pPr algn="ctr"/>
                      <a:r>
                        <a:rPr lang="en-GB" sz="2000" dirty="0" smtClean="0"/>
                        <a:t>OBSERVED </a:t>
                      </a:r>
                    </a:p>
                    <a:p>
                      <a:pPr algn="ctr"/>
                      <a:r>
                        <a:rPr lang="en-GB" sz="2000" baseline="0" dirty="0" smtClean="0"/>
                        <a:t>(O)</a:t>
                      </a:r>
                      <a:endParaRPr lang="en-GB" sz="2000" dirty="0"/>
                    </a:p>
                  </a:txBody>
                  <a:tcPr/>
                </a:tc>
                <a:tc>
                  <a:txBody>
                    <a:bodyPr/>
                    <a:lstStyle/>
                    <a:p>
                      <a:pPr algn="ctr"/>
                      <a:r>
                        <a:rPr lang="en-GB" sz="2800" dirty="0" smtClean="0"/>
                        <a:t>8</a:t>
                      </a:r>
                      <a:endParaRPr lang="en-GB" sz="2800" dirty="0"/>
                    </a:p>
                  </a:txBody>
                  <a:tcPr/>
                </a:tc>
                <a:tc>
                  <a:txBody>
                    <a:bodyPr/>
                    <a:lstStyle/>
                    <a:p>
                      <a:pPr algn="ctr"/>
                      <a:r>
                        <a:rPr lang="en-GB" sz="2800" dirty="0" smtClean="0"/>
                        <a:t>5</a:t>
                      </a:r>
                      <a:endParaRPr lang="en-GB" sz="2800" dirty="0"/>
                    </a:p>
                  </a:txBody>
                  <a:tcPr/>
                </a:tc>
                <a:tc>
                  <a:txBody>
                    <a:bodyPr/>
                    <a:lstStyle/>
                    <a:p>
                      <a:pPr algn="ctr"/>
                      <a:r>
                        <a:rPr lang="en-GB" sz="2800" dirty="0" smtClean="0"/>
                        <a:t>0</a:t>
                      </a:r>
                      <a:endParaRPr lang="en-GB" sz="2800" dirty="0"/>
                    </a:p>
                  </a:txBody>
                  <a:tcPr/>
                </a:tc>
                <a:tc>
                  <a:txBody>
                    <a:bodyPr/>
                    <a:lstStyle/>
                    <a:p>
                      <a:pPr algn="ctr"/>
                      <a:r>
                        <a:rPr lang="en-GB" sz="2800" dirty="0" smtClean="0"/>
                        <a:t>6</a:t>
                      </a:r>
                      <a:endParaRPr lang="en-GB" sz="2800" dirty="0"/>
                    </a:p>
                  </a:txBody>
                  <a:tcPr/>
                </a:tc>
              </a:tr>
              <a:tr h="664970">
                <a:tc>
                  <a:txBody>
                    <a:bodyPr/>
                    <a:lstStyle/>
                    <a:p>
                      <a:pPr algn="ctr"/>
                      <a:r>
                        <a:rPr lang="en-GB" sz="2000" dirty="0" smtClean="0"/>
                        <a:t>EXPECTED</a:t>
                      </a:r>
                    </a:p>
                    <a:p>
                      <a:pPr algn="ctr"/>
                      <a:r>
                        <a:rPr lang="en-GB" sz="2000" dirty="0" smtClean="0"/>
                        <a:t>(E)</a:t>
                      </a:r>
                      <a:endParaRPr lang="en-GB" sz="2000" dirty="0"/>
                    </a:p>
                  </a:txBody>
                  <a:tcPr/>
                </a:tc>
                <a:tc>
                  <a:txBody>
                    <a:bodyPr/>
                    <a:lstStyle/>
                    <a:p>
                      <a:pPr algn="ctr"/>
                      <a:r>
                        <a:rPr lang="en-GB" sz="2800" dirty="0" smtClean="0"/>
                        <a:t>4.75</a:t>
                      </a:r>
                      <a:endParaRPr lang="en-GB" sz="2800" dirty="0"/>
                    </a:p>
                  </a:txBody>
                  <a:tcPr/>
                </a:tc>
                <a:tc>
                  <a:txBody>
                    <a:bodyPr/>
                    <a:lstStyle/>
                    <a:p>
                      <a:pPr algn="ctr"/>
                      <a:r>
                        <a:rPr lang="en-GB" sz="2800" dirty="0" smtClean="0"/>
                        <a:t>4.75</a:t>
                      </a:r>
                      <a:endParaRPr lang="en-GB" sz="2800" dirty="0"/>
                    </a:p>
                  </a:txBody>
                  <a:tcPr/>
                </a:tc>
                <a:tc>
                  <a:txBody>
                    <a:bodyPr/>
                    <a:lstStyle/>
                    <a:p>
                      <a:pPr algn="ctr"/>
                      <a:r>
                        <a:rPr lang="en-GB" sz="2800" dirty="0" smtClean="0"/>
                        <a:t>4.75</a:t>
                      </a:r>
                      <a:endParaRPr lang="en-GB" sz="2800" dirty="0"/>
                    </a:p>
                  </a:txBody>
                  <a:tcPr/>
                </a:tc>
                <a:tc>
                  <a:txBody>
                    <a:bodyPr/>
                    <a:lstStyle/>
                    <a:p>
                      <a:pPr algn="ctr"/>
                      <a:r>
                        <a:rPr lang="en-GB" sz="2800" dirty="0" smtClean="0"/>
                        <a:t>4.75</a:t>
                      </a:r>
                      <a:endParaRPr lang="en-GB" sz="2800" dirty="0"/>
                    </a:p>
                  </a:txBody>
                  <a:tcPr/>
                </a:tc>
              </a:tr>
              <a:tr h="573289">
                <a:tc>
                  <a:txBody>
                    <a:bodyPr/>
                    <a:lstStyle/>
                    <a:p>
                      <a:pPr algn="ctr"/>
                      <a:r>
                        <a:rPr lang="en-GB" sz="2000" dirty="0" smtClean="0"/>
                        <a:t>(O</a:t>
                      </a:r>
                      <a:r>
                        <a:rPr lang="en-GB" sz="2000" baseline="0" dirty="0" smtClean="0"/>
                        <a:t> – E)</a:t>
                      </a:r>
                      <a:endParaRPr lang="en-GB" sz="2000" dirty="0" smtClean="0"/>
                    </a:p>
                  </a:txBody>
                  <a:tcPr/>
                </a:tc>
                <a:tc>
                  <a:txBody>
                    <a:bodyPr/>
                    <a:lstStyle/>
                    <a:p>
                      <a:pPr algn="ctr"/>
                      <a:r>
                        <a:rPr lang="en-GB" sz="2800" dirty="0" smtClean="0"/>
                        <a:t>3.25</a:t>
                      </a:r>
                      <a:endParaRPr lang="en-GB" sz="2800" dirty="0"/>
                    </a:p>
                  </a:txBody>
                  <a:tcPr/>
                </a:tc>
                <a:tc>
                  <a:txBody>
                    <a:bodyPr/>
                    <a:lstStyle/>
                    <a:p>
                      <a:pPr algn="ctr"/>
                      <a:r>
                        <a:rPr lang="en-GB" sz="2800" dirty="0" smtClean="0"/>
                        <a:t>0.25</a:t>
                      </a:r>
                      <a:endParaRPr lang="en-GB" sz="2800" dirty="0"/>
                    </a:p>
                  </a:txBody>
                  <a:tcPr/>
                </a:tc>
                <a:tc>
                  <a:txBody>
                    <a:bodyPr/>
                    <a:lstStyle/>
                    <a:p>
                      <a:pPr algn="ctr"/>
                      <a:r>
                        <a:rPr lang="en-GB" sz="2800" dirty="0" smtClean="0"/>
                        <a:t>-4.75</a:t>
                      </a:r>
                      <a:endParaRPr lang="en-GB" sz="2800" dirty="0"/>
                    </a:p>
                  </a:txBody>
                  <a:tcPr/>
                </a:tc>
                <a:tc>
                  <a:txBody>
                    <a:bodyPr/>
                    <a:lstStyle/>
                    <a:p>
                      <a:pPr algn="ctr"/>
                      <a:r>
                        <a:rPr lang="en-GB" sz="2800" dirty="0" smtClean="0"/>
                        <a:t>1.25</a:t>
                      </a:r>
                      <a:endParaRPr lang="en-GB" sz="2800" dirty="0"/>
                    </a:p>
                  </a:txBody>
                  <a:tcPr/>
                </a:tc>
              </a:tr>
              <a:tr h="573289">
                <a:tc>
                  <a:txBody>
                    <a:bodyPr/>
                    <a:lstStyle/>
                    <a:p>
                      <a:pPr algn="ctr"/>
                      <a:r>
                        <a:rPr lang="en-GB" sz="2000" dirty="0" smtClean="0"/>
                        <a:t>(O</a:t>
                      </a:r>
                      <a:r>
                        <a:rPr lang="en-GB" sz="2000" baseline="0" dirty="0" smtClean="0"/>
                        <a:t> – E)²</a:t>
                      </a:r>
                      <a:endParaRPr lang="en-GB" sz="2000" dirty="0"/>
                    </a:p>
                  </a:txBody>
                  <a:tcPr/>
                </a:tc>
                <a:tc>
                  <a:txBody>
                    <a:bodyPr/>
                    <a:lstStyle/>
                    <a:p>
                      <a:pPr algn="ctr"/>
                      <a:r>
                        <a:rPr lang="en-GB" sz="2800" dirty="0" smtClean="0"/>
                        <a:t>10.56</a:t>
                      </a:r>
                      <a:endParaRPr lang="en-GB" sz="2800" dirty="0"/>
                    </a:p>
                  </a:txBody>
                  <a:tcPr/>
                </a:tc>
                <a:tc>
                  <a:txBody>
                    <a:bodyPr/>
                    <a:lstStyle/>
                    <a:p>
                      <a:pPr algn="ctr"/>
                      <a:r>
                        <a:rPr lang="en-GB" sz="2800" dirty="0" smtClean="0"/>
                        <a:t>0.062</a:t>
                      </a:r>
                      <a:endParaRPr lang="en-GB" sz="2800" dirty="0"/>
                    </a:p>
                  </a:txBody>
                  <a:tcPr/>
                </a:tc>
                <a:tc>
                  <a:txBody>
                    <a:bodyPr/>
                    <a:lstStyle/>
                    <a:p>
                      <a:pPr algn="ctr"/>
                      <a:r>
                        <a:rPr lang="en-GB" sz="2800" dirty="0" smtClean="0"/>
                        <a:t>22.56</a:t>
                      </a:r>
                    </a:p>
                  </a:txBody>
                  <a:tcPr/>
                </a:tc>
                <a:tc>
                  <a:txBody>
                    <a:bodyPr/>
                    <a:lstStyle/>
                    <a:p>
                      <a:pPr algn="ctr"/>
                      <a:r>
                        <a:rPr lang="en-GB" sz="2800" dirty="0" smtClean="0"/>
                        <a:t>1.56</a:t>
                      </a:r>
                      <a:endParaRPr lang="en-GB" sz="2800" dirty="0"/>
                    </a:p>
                  </a:txBody>
                  <a:tcPr/>
                </a:tc>
              </a:tr>
              <a:tr h="664970">
                <a:tc>
                  <a:txBody>
                    <a:bodyPr/>
                    <a:lstStyle/>
                    <a:p>
                      <a:pPr algn="ctr"/>
                      <a:r>
                        <a:rPr lang="en-GB" sz="2000" u="sng" dirty="0" smtClean="0"/>
                        <a:t>(O – E)²</a:t>
                      </a:r>
                    </a:p>
                    <a:p>
                      <a:pPr algn="ctr"/>
                      <a:r>
                        <a:rPr lang="en-GB" sz="2000" u="none" baseline="0" dirty="0" smtClean="0"/>
                        <a:t> E</a:t>
                      </a:r>
                      <a:endParaRPr lang="en-GB" sz="2000" u="none" dirty="0" smtClean="0"/>
                    </a:p>
                  </a:txBody>
                  <a:tcPr/>
                </a:tc>
                <a:tc>
                  <a:txBody>
                    <a:bodyPr/>
                    <a:lstStyle/>
                    <a:p>
                      <a:pPr algn="ctr"/>
                      <a:r>
                        <a:rPr lang="en-GB" sz="2800" dirty="0" smtClean="0"/>
                        <a:t>2.22</a:t>
                      </a:r>
                      <a:endParaRPr lang="en-GB" sz="2800" dirty="0"/>
                    </a:p>
                  </a:txBody>
                  <a:tcPr/>
                </a:tc>
                <a:tc>
                  <a:txBody>
                    <a:bodyPr/>
                    <a:lstStyle/>
                    <a:p>
                      <a:pPr algn="ctr"/>
                      <a:r>
                        <a:rPr lang="en-GB" sz="2800" dirty="0" smtClean="0"/>
                        <a:t>0.013</a:t>
                      </a:r>
                      <a:endParaRPr lang="en-GB" sz="2800" dirty="0"/>
                    </a:p>
                  </a:txBody>
                  <a:tcPr/>
                </a:tc>
                <a:tc>
                  <a:txBody>
                    <a:bodyPr/>
                    <a:lstStyle/>
                    <a:p>
                      <a:pPr algn="ctr"/>
                      <a:r>
                        <a:rPr lang="en-GB" sz="2800" dirty="0" smtClean="0"/>
                        <a:t>4.74</a:t>
                      </a:r>
                      <a:endParaRPr lang="en-GB" sz="2800" dirty="0"/>
                    </a:p>
                  </a:txBody>
                  <a:tcPr/>
                </a:tc>
                <a:tc>
                  <a:txBody>
                    <a:bodyPr/>
                    <a:lstStyle/>
                    <a:p>
                      <a:pPr algn="ctr"/>
                      <a:r>
                        <a:rPr lang="en-GB" sz="2800" dirty="0" smtClean="0"/>
                        <a:t>0.32</a:t>
                      </a:r>
                      <a:endParaRPr lang="en-GB" sz="2800" dirty="0"/>
                    </a:p>
                  </a:txBody>
                  <a:tcPr/>
                </a:tc>
              </a:tr>
            </a:tbl>
          </a:graphicData>
        </a:graphic>
      </p:graphicFrame>
      <p:sp>
        <p:nvSpPr>
          <p:cNvPr id="4" name="TextBox 3"/>
          <p:cNvSpPr txBox="1"/>
          <p:nvPr/>
        </p:nvSpPr>
        <p:spPr>
          <a:xfrm>
            <a:off x="1500166" y="285728"/>
            <a:ext cx="7429552" cy="830997"/>
          </a:xfrm>
          <a:prstGeom prst="rect">
            <a:avLst/>
          </a:prstGeom>
          <a:noFill/>
        </p:spPr>
        <p:txBody>
          <a:bodyPr wrap="square" rtlCol="0">
            <a:spAutoFit/>
          </a:bodyPr>
          <a:lstStyle/>
          <a:p>
            <a:r>
              <a:rPr lang="en-GB" sz="2400" dirty="0" smtClean="0"/>
              <a:t>Total of 19 examples, divided by 4 = 4.75 expected number</a:t>
            </a:r>
            <a:endParaRPr lang="en-GB" sz="2400" dirty="0"/>
          </a:p>
        </p:txBody>
      </p:sp>
      <p:pic>
        <p:nvPicPr>
          <p:cNvPr id="5" name="Picture 2" descr="http://www.ibm.com/developerworks/library/wa-phpolla/chi_formula.jpg"/>
          <p:cNvPicPr>
            <a:picLocks noChangeAspect="1" noChangeArrowheads="1"/>
          </p:cNvPicPr>
          <p:nvPr/>
        </p:nvPicPr>
        <p:blipFill>
          <a:blip r:embed="rId2"/>
          <a:srcRect/>
          <a:stretch>
            <a:fillRect/>
          </a:stretch>
        </p:blipFill>
        <p:spPr bwMode="auto">
          <a:xfrm>
            <a:off x="500034" y="5357826"/>
            <a:ext cx="2819400" cy="962025"/>
          </a:xfrm>
          <a:prstGeom prst="rect">
            <a:avLst/>
          </a:prstGeom>
          <a:noFill/>
        </p:spPr>
      </p:pic>
      <p:sp>
        <p:nvSpPr>
          <p:cNvPr id="6" name="TextBox 5"/>
          <p:cNvSpPr txBox="1"/>
          <p:nvPr/>
        </p:nvSpPr>
        <p:spPr>
          <a:xfrm>
            <a:off x="4143372" y="5643578"/>
            <a:ext cx="3286148" cy="523220"/>
          </a:xfrm>
          <a:prstGeom prst="rect">
            <a:avLst/>
          </a:prstGeom>
          <a:noFill/>
        </p:spPr>
        <p:txBody>
          <a:bodyPr wrap="square" rtlCol="0">
            <a:spAutoFit/>
          </a:bodyPr>
          <a:lstStyle/>
          <a:p>
            <a:r>
              <a:rPr lang="en-GB" sz="2800" b="1" dirty="0" smtClean="0"/>
              <a:t>= 7.29</a:t>
            </a:r>
            <a:endParaRPr lang="en-GB" sz="2800" b="1" dirty="0"/>
          </a:p>
        </p:txBody>
      </p:sp>
      <p:sp>
        <p:nvSpPr>
          <p:cNvPr id="7" name="TextBox 6"/>
          <p:cNvSpPr txBox="1"/>
          <p:nvPr/>
        </p:nvSpPr>
        <p:spPr>
          <a:xfrm>
            <a:off x="5715008" y="5786454"/>
            <a:ext cx="3071834" cy="461665"/>
          </a:xfrm>
          <a:prstGeom prst="rect">
            <a:avLst/>
          </a:prstGeom>
          <a:noFill/>
        </p:spPr>
        <p:txBody>
          <a:bodyPr wrap="square" rtlCol="0">
            <a:spAutoFit/>
          </a:bodyPr>
          <a:lstStyle/>
          <a:p>
            <a:r>
              <a:rPr lang="en-GB" sz="2400" dirty="0" smtClean="0"/>
              <a:t>What does this mean?</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57166"/>
            <a:ext cx="5357850" cy="830997"/>
          </a:xfrm>
          <a:prstGeom prst="rect">
            <a:avLst/>
          </a:prstGeom>
        </p:spPr>
        <p:txBody>
          <a:bodyPr wrap="square">
            <a:spAutoFit/>
          </a:bodyPr>
          <a:lstStyle/>
          <a:p>
            <a:r>
              <a:rPr lang="en-GB" sz="2400" dirty="0" smtClean="0"/>
              <a:t>So we have a value of 7.29</a:t>
            </a:r>
          </a:p>
          <a:p>
            <a:r>
              <a:rPr lang="en-GB" sz="2400" dirty="0" smtClean="0"/>
              <a:t>Compare this to the Probability table:- </a:t>
            </a:r>
            <a:endParaRPr lang="en-GB" sz="2400" dirty="0"/>
          </a:p>
        </p:txBody>
      </p:sp>
      <p:graphicFrame>
        <p:nvGraphicFramePr>
          <p:cNvPr id="3" name="Table 2"/>
          <p:cNvGraphicFramePr>
            <a:graphicFrameLocks noGrp="1"/>
          </p:cNvGraphicFramePr>
          <p:nvPr/>
        </p:nvGraphicFramePr>
        <p:xfrm>
          <a:off x="428596" y="1857364"/>
          <a:ext cx="8358248" cy="1280160"/>
        </p:xfrm>
        <a:graphic>
          <a:graphicData uri="http://schemas.openxmlformats.org/drawingml/2006/table">
            <a:tbl>
              <a:tblPr firstRow="1" bandRow="1">
                <a:tableStyleId>{5C22544A-7EE6-4342-B048-85BDC9FD1C3A}</a:tableStyleId>
              </a:tblPr>
              <a:tblGrid>
                <a:gridCol w="2089562"/>
                <a:gridCol w="2089562"/>
                <a:gridCol w="2089562"/>
                <a:gridCol w="2089562"/>
              </a:tblGrid>
              <a:tr h="775776">
                <a:tc>
                  <a:txBody>
                    <a:bodyPr/>
                    <a:lstStyle/>
                    <a:p>
                      <a:pPr algn="ctr"/>
                      <a:r>
                        <a:rPr lang="en-GB" sz="2400" dirty="0" smtClean="0"/>
                        <a:t>Degrees</a:t>
                      </a:r>
                      <a:r>
                        <a:rPr lang="en-GB" sz="2400" baseline="0" dirty="0" smtClean="0"/>
                        <a:t> of freedom</a:t>
                      </a:r>
                      <a:endParaRPr lang="en-GB" sz="2400" dirty="0"/>
                    </a:p>
                  </a:txBody>
                  <a:tcPr/>
                </a:tc>
                <a:tc>
                  <a:txBody>
                    <a:bodyPr/>
                    <a:lstStyle/>
                    <a:p>
                      <a:pPr algn="ctr"/>
                      <a:r>
                        <a:rPr lang="en-GB" sz="2400" dirty="0" smtClean="0"/>
                        <a:t>0.1</a:t>
                      </a:r>
                    </a:p>
                    <a:p>
                      <a:pPr algn="ctr"/>
                      <a:r>
                        <a:rPr lang="en-GB" sz="2400" dirty="0" smtClean="0"/>
                        <a:t>Probability</a:t>
                      </a:r>
                      <a:endParaRPr lang="en-GB" sz="2400" dirty="0"/>
                    </a:p>
                  </a:txBody>
                  <a:tcPr/>
                </a:tc>
                <a:tc>
                  <a:txBody>
                    <a:bodyPr/>
                    <a:lstStyle/>
                    <a:p>
                      <a:pPr algn="ctr"/>
                      <a:r>
                        <a:rPr lang="en-GB" sz="2400" dirty="0" smtClean="0"/>
                        <a:t>0.05</a:t>
                      </a:r>
                    </a:p>
                    <a:p>
                      <a:pPr algn="ctr"/>
                      <a:r>
                        <a:rPr lang="en-GB" sz="2400" dirty="0" smtClean="0"/>
                        <a:t>Probability</a:t>
                      </a:r>
                      <a:endParaRPr lang="en-GB" sz="2400" dirty="0"/>
                    </a:p>
                  </a:txBody>
                  <a:tcPr/>
                </a:tc>
                <a:tc>
                  <a:txBody>
                    <a:bodyPr/>
                    <a:lstStyle/>
                    <a:p>
                      <a:pPr algn="ctr"/>
                      <a:r>
                        <a:rPr lang="en-GB" sz="2400" dirty="0" smtClean="0"/>
                        <a:t>0.01</a:t>
                      </a:r>
                    </a:p>
                    <a:p>
                      <a:pPr algn="ctr"/>
                      <a:r>
                        <a:rPr lang="en-GB" sz="2400" dirty="0" smtClean="0"/>
                        <a:t>Probability</a:t>
                      </a:r>
                      <a:endParaRPr lang="en-GB" sz="2400" dirty="0"/>
                    </a:p>
                  </a:txBody>
                  <a:tcPr/>
                </a:tc>
              </a:tr>
              <a:tr h="449458">
                <a:tc>
                  <a:txBody>
                    <a:bodyPr/>
                    <a:lstStyle/>
                    <a:p>
                      <a:pPr algn="ctr"/>
                      <a:r>
                        <a:rPr lang="en-GB" sz="2400" dirty="0" smtClean="0"/>
                        <a:t>3</a:t>
                      </a:r>
                      <a:endParaRPr lang="en-GB" sz="2400" dirty="0"/>
                    </a:p>
                  </a:txBody>
                  <a:tcPr/>
                </a:tc>
                <a:tc>
                  <a:txBody>
                    <a:bodyPr/>
                    <a:lstStyle/>
                    <a:p>
                      <a:pPr algn="ctr"/>
                      <a:r>
                        <a:rPr lang="en-GB" sz="2400" dirty="0" smtClean="0"/>
                        <a:t>6.25</a:t>
                      </a:r>
                      <a:endParaRPr lang="en-GB" sz="2400" dirty="0"/>
                    </a:p>
                  </a:txBody>
                  <a:tcPr/>
                </a:tc>
                <a:tc>
                  <a:txBody>
                    <a:bodyPr/>
                    <a:lstStyle/>
                    <a:p>
                      <a:pPr algn="ctr"/>
                      <a:r>
                        <a:rPr lang="en-GB" sz="2400" dirty="0" smtClean="0"/>
                        <a:t>7.81</a:t>
                      </a:r>
                      <a:endParaRPr lang="en-GB" sz="2400" dirty="0"/>
                    </a:p>
                  </a:txBody>
                  <a:tcPr/>
                </a:tc>
                <a:tc>
                  <a:txBody>
                    <a:bodyPr/>
                    <a:lstStyle/>
                    <a:p>
                      <a:pPr algn="ctr"/>
                      <a:r>
                        <a:rPr lang="en-GB" sz="2400" dirty="0" smtClean="0"/>
                        <a:t>11.34</a:t>
                      </a:r>
                      <a:endParaRPr lang="en-GB" sz="2400" dirty="0"/>
                    </a:p>
                  </a:txBody>
                  <a:tcPr/>
                </a:tc>
              </a:tr>
            </a:tbl>
          </a:graphicData>
        </a:graphic>
      </p:graphicFrame>
      <p:sp>
        <p:nvSpPr>
          <p:cNvPr id="4" name="TextBox 3"/>
          <p:cNvSpPr txBox="1"/>
          <p:nvPr/>
        </p:nvSpPr>
        <p:spPr>
          <a:xfrm>
            <a:off x="428596" y="3786190"/>
            <a:ext cx="7929618" cy="1200329"/>
          </a:xfrm>
          <a:prstGeom prst="rect">
            <a:avLst/>
          </a:prstGeom>
          <a:noFill/>
        </p:spPr>
        <p:txBody>
          <a:bodyPr wrap="square" rtlCol="0">
            <a:spAutoFit/>
          </a:bodyPr>
          <a:lstStyle/>
          <a:p>
            <a:r>
              <a:rPr lang="en-GB" sz="2400" dirty="0" smtClean="0"/>
              <a:t>Our value is less than that needed for 0.05 probability and we cannot therefore reject the null hypothesis. Tourism is not proved to show any functional zoning in Lincoln.</a:t>
            </a:r>
            <a:endParaRPr lang="en-GB" sz="2400" dirty="0"/>
          </a:p>
        </p:txBody>
      </p:sp>
      <p:cxnSp>
        <p:nvCxnSpPr>
          <p:cNvPr id="6" name="Straight Arrow Connector 5"/>
          <p:cNvCxnSpPr/>
          <p:nvPr/>
        </p:nvCxnSpPr>
        <p:spPr>
          <a:xfrm rot="5400000" flipH="1" flipV="1">
            <a:off x="5322099" y="3464719"/>
            <a:ext cx="571504" cy="7143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2143140" cy="461665"/>
          </a:xfrm>
          <a:prstGeom prst="rect">
            <a:avLst/>
          </a:prstGeom>
          <a:noFill/>
        </p:spPr>
        <p:txBody>
          <a:bodyPr wrap="square" rtlCol="0">
            <a:spAutoFit/>
          </a:bodyPr>
          <a:lstStyle/>
          <a:p>
            <a:r>
              <a:rPr lang="en-GB" sz="2400" b="1" dirty="0" smtClean="0"/>
              <a:t>COMMERCIAL</a:t>
            </a:r>
            <a:endParaRPr lang="en-GB" sz="2400" b="1" dirty="0"/>
          </a:p>
        </p:txBody>
      </p:sp>
      <p:graphicFrame>
        <p:nvGraphicFramePr>
          <p:cNvPr id="3" name="Table 2"/>
          <p:cNvGraphicFramePr>
            <a:graphicFrameLocks noGrp="1"/>
          </p:cNvGraphicFramePr>
          <p:nvPr/>
        </p:nvGraphicFramePr>
        <p:xfrm>
          <a:off x="571472" y="1285860"/>
          <a:ext cx="7858180" cy="3822987"/>
        </p:xfrm>
        <a:graphic>
          <a:graphicData uri="http://schemas.openxmlformats.org/drawingml/2006/table">
            <a:tbl>
              <a:tblPr firstRow="1" bandRow="1">
                <a:tableStyleId>{5C22544A-7EE6-4342-B048-85BDC9FD1C3A}</a:tableStyleId>
              </a:tblPr>
              <a:tblGrid>
                <a:gridCol w="1571636"/>
                <a:gridCol w="1571636"/>
                <a:gridCol w="1571636"/>
                <a:gridCol w="1571636"/>
                <a:gridCol w="1571636"/>
              </a:tblGrid>
              <a:tr h="573289">
                <a:tc>
                  <a:txBody>
                    <a:bodyPr/>
                    <a:lstStyle/>
                    <a:p>
                      <a:r>
                        <a:rPr lang="en-GB" dirty="0" smtClean="0"/>
                        <a:t>COMMERCIAL</a:t>
                      </a:r>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69718">
                <a:tc>
                  <a:txBody>
                    <a:bodyPr/>
                    <a:lstStyle/>
                    <a:p>
                      <a:pPr algn="ctr"/>
                      <a:r>
                        <a:rPr lang="en-GB" sz="2000" dirty="0" smtClean="0"/>
                        <a:t>OBSERVED </a:t>
                      </a:r>
                    </a:p>
                    <a:p>
                      <a:pPr algn="ctr"/>
                      <a:r>
                        <a:rPr lang="en-GB" sz="2000" baseline="0" dirty="0" smtClean="0"/>
                        <a:t>(O)</a:t>
                      </a:r>
                      <a:endParaRPr lang="en-GB" sz="2000" dirty="0"/>
                    </a:p>
                  </a:txBody>
                  <a:tcPr/>
                </a:tc>
                <a:tc>
                  <a:txBody>
                    <a:bodyPr/>
                    <a:lstStyle/>
                    <a:p>
                      <a:pPr algn="ctr"/>
                      <a:r>
                        <a:rPr lang="en-GB" sz="2800" dirty="0" smtClean="0"/>
                        <a:t>1</a:t>
                      </a:r>
                      <a:endParaRPr lang="en-GB" sz="2800" dirty="0"/>
                    </a:p>
                  </a:txBody>
                  <a:tcPr/>
                </a:tc>
                <a:tc>
                  <a:txBody>
                    <a:bodyPr/>
                    <a:lstStyle/>
                    <a:p>
                      <a:pPr algn="ctr"/>
                      <a:r>
                        <a:rPr lang="en-GB" sz="2800" dirty="0" smtClean="0"/>
                        <a:t>9</a:t>
                      </a:r>
                      <a:endParaRPr lang="en-GB" sz="2800" dirty="0"/>
                    </a:p>
                  </a:txBody>
                  <a:tcPr/>
                </a:tc>
                <a:tc>
                  <a:txBody>
                    <a:bodyPr/>
                    <a:lstStyle/>
                    <a:p>
                      <a:pPr algn="ctr"/>
                      <a:r>
                        <a:rPr lang="en-GB" sz="2800" dirty="0" smtClean="0"/>
                        <a:t>4</a:t>
                      </a:r>
                      <a:endParaRPr lang="en-GB" sz="2800" dirty="0"/>
                    </a:p>
                  </a:txBody>
                  <a:tcPr/>
                </a:tc>
                <a:tc>
                  <a:txBody>
                    <a:bodyPr/>
                    <a:lstStyle/>
                    <a:p>
                      <a:pPr algn="ctr"/>
                      <a:r>
                        <a:rPr lang="en-GB" sz="2800" dirty="0" smtClean="0"/>
                        <a:t>15</a:t>
                      </a:r>
                      <a:endParaRPr lang="en-GB" sz="2800" dirty="0"/>
                    </a:p>
                  </a:txBody>
                  <a:tcPr/>
                </a:tc>
              </a:tr>
              <a:tr h="664970">
                <a:tc>
                  <a:txBody>
                    <a:bodyPr/>
                    <a:lstStyle/>
                    <a:p>
                      <a:pPr algn="ctr"/>
                      <a:r>
                        <a:rPr lang="en-GB" sz="2000" dirty="0" smtClean="0"/>
                        <a:t>EXPECTED</a:t>
                      </a:r>
                    </a:p>
                    <a:p>
                      <a:pPr algn="ctr"/>
                      <a:r>
                        <a:rPr lang="en-GB" sz="2000" dirty="0" smtClean="0"/>
                        <a:t>(E)</a:t>
                      </a:r>
                      <a:endParaRPr lang="en-GB" sz="2000" dirty="0"/>
                    </a:p>
                  </a:txBody>
                  <a:tcPr/>
                </a:tc>
                <a:tc>
                  <a:txBody>
                    <a:bodyPr/>
                    <a:lstStyle/>
                    <a:p>
                      <a:pPr algn="ctr"/>
                      <a:r>
                        <a:rPr lang="en-GB" sz="2800" dirty="0" smtClean="0"/>
                        <a:t>7.25</a:t>
                      </a:r>
                      <a:endParaRPr lang="en-GB" sz="2800" dirty="0"/>
                    </a:p>
                  </a:txBody>
                  <a:tcPr/>
                </a:tc>
                <a:tc>
                  <a:txBody>
                    <a:bodyPr/>
                    <a:lstStyle/>
                    <a:p>
                      <a:pPr algn="ctr"/>
                      <a:r>
                        <a:rPr lang="en-GB" sz="2800" dirty="0" smtClean="0"/>
                        <a:t>7.25</a:t>
                      </a:r>
                      <a:endParaRPr lang="en-GB" sz="2800" dirty="0"/>
                    </a:p>
                  </a:txBody>
                  <a:tcPr/>
                </a:tc>
                <a:tc>
                  <a:txBody>
                    <a:bodyPr/>
                    <a:lstStyle/>
                    <a:p>
                      <a:pPr algn="ctr"/>
                      <a:r>
                        <a:rPr lang="en-GB" sz="2800" dirty="0" smtClean="0"/>
                        <a:t>7.25</a:t>
                      </a:r>
                      <a:endParaRPr lang="en-GB" sz="2800" dirty="0"/>
                    </a:p>
                  </a:txBody>
                  <a:tcPr/>
                </a:tc>
                <a:tc>
                  <a:txBody>
                    <a:bodyPr/>
                    <a:lstStyle/>
                    <a:p>
                      <a:pPr algn="ctr"/>
                      <a:r>
                        <a:rPr lang="en-GB" sz="2800" dirty="0" smtClean="0"/>
                        <a:t>7.25</a:t>
                      </a:r>
                      <a:endParaRPr lang="en-GB" sz="2800" dirty="0"/>
                    </a:p>
                  </a:txBody>
                  <a:tcPr/>
                </a:tc>
              </a:tr>
              <a:tr h="573289">
                <a:tc>
                  <a:txBody>
                    <a:bodyPr/>
                    <a:lstStyle/>
                    <a:p>
                      <a:pPr algn="ctr"/>
                      <a:r>
                        <a:rPr lang="en-GB" sz="2000" dirty="0" smtClean="0"/>
                        <a:t>(O</a:t>
                      </a:r>
                      <a:r>
                        <a:rPr lang="en-GB" sz="2000" baseline="0" dirty="0" smtClean="0"/>
                        <a:t> – E)</a:t>
                      </a:r>
                      <a:endParaRPr lang="en-GB" sz="2000" dirty="0" smtClean="0"/>
                    </a:p>
                  </a:txBody>
                  <a:tcPr/>
                </a:tc>
                <a:tc>
                  <a:txBody>
                    <a:bodyPr/>
                    <a:lstStyle/>
                    <a:p>
                      <a:pPr algn="ctr"/>
                      <a:r>
                        <a:rPr lang="en-GB" sz="2800" dirty="0" smtClean="0"/>
                        <a:t>-6.25</a:t>
                      </a:r>
                      <a:endParaRPr lang="en-GB" sz="2800" dirty="0"/>
                    </a:p>
                  </a:txBody>
                  <a:tcPr/>
                </a:tc>
                <a:tc>
                  <a:txBody>
                    <a:bodyPr/>
                    <a:lstStyle/>
                    <a:p>
                      <a:pPr algn="ctr"/>
                      <a:r>
                        <a:rPr lang="en-GB" sz="2800" dirty="0" smtClean="0"/>
                        <a:t>1.75</a:t>
                      </a:r>
                      <a:endParaRPr lang="en-GB" sz="2800" dirty="0"/>
                    </a:p>
                  </a:txBody>
                  <a:tcPr/>
                </a:tc>
                <a:tc>
                  <a:txBody>
                    <a:bodyPr/>
                    <a:lstStyle/>
                    <a:p>
                      <a:pPr algn="ctr"/>
                      <a:r>
                        <a:rPr lang="en-GB" sz="2800" dirty="0" smtClean="0"/>
                        <a:t>-3.25</a:t>
                      </a:r>
                      <a:endParaRPr lang="en-GB" sz="2800" dirty="0"/>
                    </a:p>
                  </a:txBody>
                  <a:tcPr/>
                </a:tc>
                <a:tc>
                  <a:txBody>
                    <a:bodyPr/>
                    <a:lstStyle/>
                    <a:p>
                      <a:pPr algn="ctr"/>
                      <a:r>
                        <a:rPr lang="en-GB" sz="2800" dirty="0" smtClean="0"/>
                        <a:t>7.75</a:t>
                      </a:r>
                      <a:endParaRPr lang="en-GB" sz="2800" dirty="0"/>
                    </a:p>
                  </a:txBody>
                  <a:tcPr/>
                </a:tc>
              </a:tr>
              <a:tr h="573289">
                <a:tc>
                  <a:txBody>
                    <a:bodyPr/>
                    <a:lstStyle/>
                    <a:p>
                      <a:pPr algn="ctr"/>
                      <a:r>
                        <a:rPr lang="en-GB" sz="2000" dirty="0" smtClean="0"/>
                        <a:t>(O</a:t>
                      </a:r>
                      <a:r>
                        <a:rPr lang="en-GB" sz="2000" baseline="0" dirty="0" smtClean="0"/>
                        <a:t> – E)²</a:t>
                      </a:r>
                      <a:endParaRPr lang="en-GB" sz="2000" dirty="0"/>
                    </a:p>
                  </a:txBody>
                  <a:tcPr/>
                </a:tc>
                <a:tc>
                  <a:txBody>
                    <a:bodyPr/>
                    <a:lstStyle/>
                    <a:p>
                      <a:pPr algn="ctr"/>
                      <a:r>
                        <a:rPr lang="en-GB" sz="2800" dirty="0" smtClean="0"/>
                        <a:t>39.06</a:t>
                      </a:r>
                      <a:endParaRPr lang="en-GB" sz="2800" dirty="0"/>
                    </a:p>
                  </a:txBody>
                  <a:tcPr/>
                </a:tc>
                <a:tc>
                  <a:txBody>
                    <a:bodyPr/>
                    <a:lstStyle/>
                    <a:p>
                      <a:pPr algn="ctr"/>
                      <a:r>
                        <a:rPr lang="en-GB" sz="2800" dirty="0" smtClean="0"/>
                        <a:t>3.06</a:t>
                      </a:r>
                      <a:endParaRPr lang="en-GB" sz="2800" dirty="0"/>
                    </a:p>
                  </a:txBody>
                  <a:tcPr/>
                </a:tc>
                <a:tc>
                  <a:txBody>
                    <a:bodyPr/>
                    <a:lstStyle/>
                    <a:p>
                      <a:pPr algn="ctr"/>
                      <a:r>
                        <a:rPr lang="en-GB" sz="2800" dirty="0" smtClean="0"/>
                        <a:t>10.56</a:t>
                      </a:r>
                    </a:p>
                  </a:txBody>
                  <a:tcPr/>
                </a:tc>
                <a:tc>
                  <a:txBody>
                    <a:bodyPr/>
                    <a:lstStyle/>
                    <a:p>
                      <a:pPr algn="ctr"/>
                      <a:r>
                        <a:rPr lang="en-GB" sz="2800" dirty="0" smtClean="0"/>
                        <a:t>60.06</a:t>
                      </a:r>
                      <a:endParaRPr lang="en-GB" sz="2800" dirty="0"/>
                    </a:p>
                  </a:txBody>
                  <a:tcPr/>
                </a:tc>
              </a:tr>
              <a:tr h="664970">
                <a:tc>
                  <a:txBody>
                    <a:bodyPr/>
                    <a:lstStyle/>
                    <a:p>
                      <a:pPr algn="ctr"/>
                      <a:r>
                        <a:rPr lang="en-GB" sz="2000" u="sng" dirty="0" smtClean="0"/>
                        <a:t>(O – E)²</a:t>
                      </a:r>
                    </a:p>
                    <a:p>
                      <a:pPr algn="ctr"/>
                      <a:r>
                        <a:rPr lang="en-GB" sz="2000" u="none" baseline="0" dirty="0" smtClean="0"/>
                        <a:t> E</a:t>
                      </a:r>
                      <a:endParaRPr lang="en-GB" sz="2000" u="none" dirty="0" smtClean="0"/>
                    </a:p>
                  </a:txBody>
                  <a:tcPr/>
                </a:tc>
                <a:tc>
                  <a:txBody>
                    <a:bodyPr/>
                    <a:lstStyle/>
                    <a:p>
                      <a:pPr algn="ctr"/>
                      <a:r>
                        <a:rPr lang="en-GB" sz="2800" dirty="0" smtClean="0"/>
                        <a:t>5.38</a:t>
                      </a:r>
                      <a:endParaRPr lang="en-GB" sz="2800" dirty="0"/>
                    </a:p>
                  </a:txBody>
                  <a:tcPr/>
                </a:tc>
                <a:tc>
                  <a:txBody>
                    <a:bodyPr/>
                    <a:lstStyle/>
                    <a:p>
                      <a:pPr algn="ctr"/>
                      <a:r>
                        <a:rPr lang="en-GB" sz="2800" dirty="0" smtClean="0"/>
                        <a:t>0.42</a:t>
                      </a:r>
                      <a:endParaRPr lang="en-GB" sz="2800" dirty="0"/>
                    </a:p>
                  </a:txBody>
                  <a:tcPr/>
                </a:tc>
                <a:tc>
                  <a:txBody>
                    <a:bodyPr/>
                    <a:lstStyle/>
                    <a:p>
                      <a:pPr algn="ctr"/>
                      <a:r>
                        <a:rPr lang="en-GB" sz="2800" dirty="0" smtClean="0"/>
                        <a:t>1.45</a:t>
                      </a:r>
                      <a:endParaRPr lang="en-GB" sz="2800" dirty="0"/>
                    </a:p>
                  </a:txBody>
                  <a:tcPr/>
                </a:tc>
                <a:tc>
                  <a:txBody>
                    <a:bodyPr/>
                    <a:lstStyle/>
                    <a:p>
                      <a:pPr algn="ctr"/>
                      <a:r>
                        <a:rPr lang="en-GB" sz="2800" dirty="0" smtClean="0"/>
                        <a:t>8.28</a:t>
                      </a:r>
                      <a:endParaRPr lang="en-GB" sz="2800" dirty="0"/>
                    </a:p>
                  </a:txBody>
                  <a:tcPr/>
                </a:tc>
              </a:tr>
            </a:tbl>
          </a:graphicData>
        </a:graphic>
      </p:graphicFrame>
      <p:sp>
        <p:nvSpPr>
          <p:cNvPr id="4" name="TextBox 3"/>
          <p:cNvSpPr txBox="1"/>
          <p:nvPr/>
        </p:nvSpPr>
        <p:spPr>
          <a:xfrm>
            <a:off x="1357290" y="428604"/>
            <a:ext cx="7572428" cy="461665"/>
          </a:xfrm>
          <a:prstGeom prst="rect">
            <a:avLst/>
          </a:prstGeom>
          <a:noFill/>
        </p:spPr>
        <p:txBody>
          <a:bodyPr wrap="square" rtlCol="0">
            <a:spAutoFit/>
          </a:bodyPr>
          <a:lstStyle/>
          <a:p>
            <a:r>
              <a:rPr lang="en-GB" sz="2400" dirty="0" smtClean="0"/>
              <a:t>Total of 29 examples, divided by 4 = 7.25 expected number</a:t>
            </a:r>
            <a:endParaRPr lang="en-GB" sz="2400" dirty="0"/>
          </a:p>
        </p:txBody>
      </p:sp>
      <p:pic>
        <p:nvPicPr>
          <p:cNvPr id="5" name="Picture 2" descr="http://www.ibm.com/developerworks/library/wa-phpolla/chi_formula.jpg"/>
          <p:cNvPicPr>
            <a:picLocks noChangeAspect="1" noChangeArrowheads="1"/>
          </p:cNvPicPr>
          <p:nvPr/>
        </p:nvPicPr>
        <p:blipFill>
          <a:blip r:embed="rId2"/>
          <a:srcRect/>
          <a:stretch>
            <a:fillRect/>
          </a:stretch>
        </p:blipFill>
        <p:spPr bwMode="auto">
          <a:xfrm>
            <a:off x="500034" y="5357826"/>
            <a:ext cx="2819400" cy="962025"/>
          </a:xfrm>
          <a:prstGeom prst="rect">
            <a:avLst/>
          </a:prstGeom>
          <a:noFill/>
        </p:spPr>
      </p:pic>
      <p:sp>
        <p:nvSpPr>
          <p:cNvPr id="6" name="TextBox 5"/>
          <p:cNvSpPr txBox="1"/>
          <p:nvPr/>
        </p:nvSpPr>
        <p:spPr>
          <a:xfrm>
            <a:off x="4143372" y="5643578"/>
            <a:ext cx="3286148" cy="523220"/>
          </a:xfrm>
          <a:prstGeom prst="rect">
            <a:avLst/>
          </a:prstGeom>
          <a:noFill/>
        </p:spPr>
        <p:txBody>
          <a:bodyPr wrap="square" rtlCol="0">
            <a:spAutoFit/>
          </a:bodyPr>
          <a:lstStyle/>
          <a:p>
            <a:r>
              <a:rPr lang="en-GB" sz="2800" b="1" dirty="0" smtClean="0"/>
              <a:t>= 15.53</a:t>
            </a:r>
            <a:endParaRPr lang="en-GB" sz="2800" b="1" dirty="0"/>
          </a:p>
        </p:txBody>
      </p:sp>
      <p:sp>
        <p:nvSpPr>
          <p:cNvPr id="7" name="TextBox 6"/>
          <p:cNvSpPr txBox="1"/>
          <p:nvPr/>
        </p:nvSpPr>
        <p:spPr>
          <a:xfrm>
            <a:off x="5715008" y="5786454"/>
            <a:ext cx="3071834" cy="461665"/>
          </a:xfrm>
          <a:prstGeom prst="rect">
            <a:avLst/>
          </a:prstGeom>
          <a:noFill/>
        </p:spPr>
        <p:txBody>
          <a:bodyPr wrap="square" rtlCol="0">
            <a:spAutoFit/>
          </a:bodyPr>
          <a:lstStyle/>
          <a:p>
            <a:r>
              <a:rPr lang="en-GB" sz="2400" dirty="0" smtClean="0"/>
              <a:t>What does this mean?</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57166"/>
            <a:ext cx="5357850" cy="830997"/>
          </a:xfrm>
          <a:prstGeom prst="rect">
            <a:avLst/>
          </a:prstGeom>
        </p:spPr>
        <p:txBody>
          <a:bodyPr wrap="square">
            <a:spAutoFit/>
          </a:bodyPr>
          <a:lstStyle/>
          <a:p>
            <a:r>
              <a:rPr lang="en-GB" sz="2400" dirty="0" smtClean="0"/>
              <a:t>So we have a value of 15.53</a:t>
            </a:r>
          </a:p>
          <a:p>
            <a:r>
              <a:rPr lang="en-GB" sz="2400" dirty="0" smtClean="0"/>
              <a:t>Compare this to the Probability table:- </a:t>
            </a:r>
            <a:endParaRPr lang="en-GB" sz="2400" dirty="0"/>
          </a:p>
        </p:txBody>
      </p:sp>
      <p:graphicFrame>
        <p:nvGraphicFramePr>
          <p:cNvPr id="3" name="Table 2"/>
          <p:cNvGraphicFramePr>
            <a:graphicFrameLocks noGrp="1"/>
          </p:cNvGraphicFramePr>
          <p:nvPr/>
        </p:nvGraphicFramePr>
        <p:xfrm>
          <a:off x="428596" y="1857364"/>
          <a:ext cx="8358248" cy="1280160"/>
        </p:xfrm>
        <a:graphic>
          <a:graphicData uri="http://schemas.openxmlformats.org/drawingml/2006/table">
            <a:tbl>
              <a:tblPr firstRow="1" bandRow="1">
                <a:tableStyleId>{5C22544A-7EE6-4342-B048-85BDC9FD1C3A}</a:tableStyleId>
              </a:tblPr>
              <a:tblGrid>
                <a:gridCol w="2089562"/>
                <a:gridCol w="2089562"/>
                <a:gridCol w="2089562"/>
                <a:gridCol w="2089562"/>
              </a:tblGrid>
              <a:tr h="775776">
                <a:tc>
                  <a:txBody>
                    <a:bodyPr/>
                    <a:lstStyle/>
                    <a:p>
                      <a:pPr algn="ctr"/>
                      <a:r>
                        <a:rPr lang="en-GB" sz="2400" dirty="0" smtClean="0"/>
                        <a:t>Degrees</a:t>
                      </a:r>
                      <a:r>
                        <a:rPr lang="en-GB" sz="2400" baseline="0" dirty="0" smtClean="0"/>
                        <a:t> of freedom</a:t>
                      </a:r>
                      <a:endParaRPr lang="en-GB" sz="2400" dirty="0"/>
                    </a:p>
                  </a:txBody>
                  <a:tcPr/>
                </a:tc>
                <a:tc>
                  <a:txBody>
                    <a:bodyPr/>
                    <a:lstStyle/>
                    <a:p>
                      <a:pPr algn="ctr"/>
                      <a:r>
                        <a:rPr lang="en-GB" sz="2400" dirty="0" smtClean="0"/>
                        <a:t>0.1</a:t>
                      </a:r>
                    </a:p>
                    <a:p>
                      <a:pPr algn="ctr"/>
                      <a:r>
                        <a:rPr lang="en-GB" sz="2400" dirty="0" smtClean="0"/>
                        <a:t>Probability</a:t>
                      </a:r>
                      <a:endParaRPr lang="en-GB" sz="2400" dirty="0"/>
                    </a:p>
                  </a:txBody>
                  <a:tcPr/>
                </a:tc>
                <a:tc>
                  <a:txBody>
                    <a:bodyPr/>
                    <a:lstStyle/>
                    <a:p>
                      <a:pPr algn="ctr"/>
                      <a:r>
                        <a:rPr lang="en-GB" sz="2400" dirty="0" smtClean="0"/>
                        <a:t>0.05</a:t>
                      </a:r>
                    </a:p>
                    <a:p>
                      <a:pPr algn="ctr"/>
                      <a:r>
                        <a:rPr lang="en-GB" sz="2400" dirty="0" smtClean="0"/>
                        <a:t>Probability</a:t>
                      </a:r>
                      <a:endParaRPr lang="en-GB" sz="2400" dirty="0"/>
                    </a:p>
                  </a:txBody>
                  <a:tcPr/>
                </a:tc>
                <a:tc>
                  <a:txBody>
                    <a:bodyPr/>
                    <a:lstStyle/>
                    <a:p>
                      <a:pPr algn="ctr"/>
                      <a:r>
                        <a:rPr lang="en-GB" sz="2400" dirty="0" smtClean="0"/>
                        <a:t>0.01</a:t>
                      </a:r>
                    </a:p>
                    <a:p>
                      <a:pPr algn="ctr"/>
                      <a:r>
                        <a:rPr lang="en-GB" sz="2400" dirty="0" smtClean="0"/>
                        <a:t>Probability</a:t>
                      </a:r>
                      <a:endParaRPr lang="en-GB" sz="2400" dirty="0"/>
                    </a:p>
                  </a:txBody>
                  <a:tcPr/>
                </a:tc>
              </a:tr>
              <a:tr h="449458">
                <a:tc>
                  <a:txBody>
                    <a:bodyPr/>
                    <a:lstStyle/>
                    <a:p>
                      <a:pPr algn="ctr"/>
                      <a:r>
                        <a:rPr lang="en-GB" sz="2400" dirty="0" smtClean="0"/>
                        <a:t>3</a:t>
                      </a:r>
                      <a:endParaRPr lang="en-GB" sz="2400" dirty="0"/>
                    </a:p>
                  </a:txBody>
                  <a:tcPr/>
                </a:tc>
                <a:tc>
                  <a:txBody>
                    <a:bodyPr/>
                    <a:lstStyle/>
                    <a:p>
                      <a:pPr algn="ctr"/>
                      <a:r>
                        <a:rPr lang="en-GB" sz="2400" dirty="0" smtClean="0"/>
                        <a:t>6.25</a:t>
                      </a:r>
                      <a:endParaRPr lang="en-GB" sz="2400" dirty="0"/>
                    </a:p>
                  </a:txBody>
                  <a:tcPr/>
                </a:tc>
                <a:tc>
                  <a:txBody>
                    <a:bodyPr/>
                    <a:lstStyle/>
                    <a:p>
                      <a:pPr algn="ctr"/>
                      <a:r>
                        <a:rPr lang="en-GB" sz="2400" dirty="0" smtClean="0"/>
                        <a:t>7.81</a:t>
                      </a:r>
                      <a:endParaRPr lang="en-GB" sz="2400" dirty="0"/>
                    </a:p>
                  </a:txBody>
                  <a:tcPr/>
                </a:tc>
                <a:tc>
                  <a:txBody>
                    <a:bodyPr/>
                    <a:lstStyle/>
                    <a:p>
                      <a:pPr algn="ctr"/>
                      <a:r>
                        <a:rPr lang="en-GB" sz="2400" dirty="0" smtClean="0"/>
                        <a:t>11.34</a:t>
                      </a:r>
                      <a:endParaRPr lang="en-GB" sz="2400" dirty="0"/>
                    </a:p>
                  </a:txBody>
                  <a:tcPr/>
                </a:tc>
              </a:tr>
            </a:tbl>
          </a:graphicData>
        </a:graphic>
      </p:graphicFrame>
      <p:sp>
        <p:nvSpPr>
          <p:cNvPr id="4" name="TextBox 3"/>
          <p:cNvSpPr txBox="1"/>
          <p:nvPr/>
        </p:nvSpPr>
        <p:spPr>
          <a:xfrm>
            <a:off x="428596" y="3786190"/>
            <a:ext cx="7929618" cy="1569660"/>
          </a:xfrm>
          <a:prstGeom prst="rect">
            <a:avLst/>
          </a:prstGeom>
          <a:noFill/>
        </p:spPr>
        <p:txBody>
          <a:bodyPr wrap="square" rtlCol="0">
            <a:spAutoFit/>
          </a:bodyPr>
          <a:lstStyle/>
          <a:p>
            <a:r>
              <a:rPr lang="en-GB" sz="2400" dirty="0" smtClean="0"/>
              <a:t>Our value is more than that needed for 0.01 probability and we can therefore reject the null hypothesis. Commercial activities are proven to show functional zoning in Lincoln at the 99% confidence level.</a:t>
            </a:r>
            <a:endParaRPr lang="en-GB" sz="2400" dirty="0"/>
          </a:p>
        </p:txBody>
      </p:sp>
      <p:cxnSp>
        <p:nvCxnSpPr>
          <p:cNvPr id="6" name="Straight Arrow Connector 5"/>
          <p:cNvCxnSpPr/>
          <p:nvPr/>
        </p:nvCxnSpPr>
        <p:spPr>
          <a:xfrm flipV="1">
            <a:off x="5857884" y="3071810"/>
            <a:ext cx="1571636" cy="78581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2143140" cy="461665"/>
          </a:xfrm>
          <a:prstGeom prst="rect">
            <a:avLst/>
          </a:prstGeom>
          <a:noFill/>
        </p:spPr>
        <p:txBody>
          <a:bodyPr wrap="square" rtlCol="0">
            <a:spAutoFit/>
          </a:bodyPr>
          <a:lstStyle/>
          <a:p>
            <a:r>
              <a:rPr lang="en-GB" sz="2400" b="1" dirty="0" smtClean="0"/>
              <a:t>EDUCATION</a:t>
            </a:r>
            <a:endParaRPr lang="en-GB" sz="2400" b="1" dirty="0"/>
          </a:p>
        </p:txBody>
      </p:sp>
      <p:graphicFrame>
        <p:nvGraphicFramePr>
          <p:cNvPr id="3" name="Table 2"/>
          <p:cNvGraphicFramePr>
            <a:graphicFrameLocks noGrp="1"/>
          </p:cNvGraphicFramePr>
          <p:nvPr/>
        </p:nvGraphicFramePr>
        <p:xfrm>
          <a:off x="571472" y="1285860"/>
          <a:ext cx="7858180" cy="3822987"/>
        </p:xfrm>
        <a:graphic>
          <a:graphicData uri="http://schemas.openxmlformats.org/drawingml/2006/table">
            <a:tbl>
              <a:tblPr firstRow="1" bandRow="1">
                <a:tableStyleId>{5C22544A-7EE6-4342-B048-85BDC9FD1C3A}</a:tableStyleId>
              </a:tblPr>
              <a:tblGrid>
                <a:gridCol w="1571636"/>
                <a:gridCol w="1571636"/>
                <a:gridCol w="1571636"/>
                <a:gridCol w="1571636"/>
                <a:gridCol w="1571636"/>
              </a:tblGrid>
              <a:tr h="573289">
                <a:tc>
                  <a:txBody>
                    <a:bodyPr/>
                    <a:lstStyle/>
                    <a:p>
                      <a:r>
                        <a:rPr lang="en-GB" dirty="0" smtClean="0"/>
                        <a:t>EDUCATION</a:t>
                      </a:r>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69718">
                <a:tc>
                  <a:txBody>
                    <a:bodyPr/>
                    <a:lstStyle/>
                    <a:p>
                      <a:pPr algn="ctr"/>
                      <a:r>
                        <a:rPr lang="en-GB" sz="2000" dirty="0" smtClean="0"/>
                        <a:t>OBSERVED </a:t>
                      </a:r>
                    </a:p>
                    <a:p>
                      <a:pPr algn="ctr"/>
                      <a:r>
                        <a:rPr lang="en-GB" sz="2000" baseline="0" dirty="0" smtClean="0"/>
                        <a:t>(O)</a:t>
                      </a:r>
                      <a:endParaRPr lang="en-GB" sz="2000" dirty="0"/>
                    </a:p>
                  </a:txBody>
                  <a:tcPr/>
                </a:tc>
                <a:tc>
                  <a:txBody>
                    <a:bodyPr/>
                    <a:lstStyle/>
                    <a:p>
                      <a:pPr algn="ctr"/>
                      <a:r>
                        <a:rPr lang="en-GB" sz="2800" dirty="0" smtClean="0"/>
                        <a:t>2</a:t>
                      </a:r>
                      <a:endParaRPr lang="en-GB" sz="2800" dirty="0"/>
                    </a:p>
                  </a:txBody>
                  <a:tcPr/>
                </a:tc>
                <a:tc>
                  <a:txBody>
                    <a:bodyPr/>
                    <a:lstStyle/>
                    <a:p>
                      <a:pPr algn="ctr"/>
                      <a:r>
                        <a:rPr lang="en-GB" sz="2800" dirty="0" smtClean="0"/>
                        <a:t>10</a:t>
                      </a:r>
                      <a:endParaRPr lang="en-GB" sz="2800" dirty="0"/>
                    </a:p>
                  </a:txBody>
                  <a:tcPr/>
                </a:tc>
                <a:tc>
                  <a:txBody>
                    <a:bodyPr/>
                    <a:lstStyle/>
                    <a:p>
                      <a:pPr algn="ctr"/>
                      <a:r>
                        <a:rPr lang="en-GB" sz="2800" dirty="0" smtClean="0"/>
                        <a:t>0</a:t>
                      </a:r>
                      <a:endParaRPr lang="en-GB" sz="2800" dirty="0"/>
                    </a:p>
                  </a:txBody>
                  <a:tcPr/>
                </a:tc>
                <a:tc>
                  <a:txBody>
                    <a:bodyPr/>
                    <a:lstStyle/>
                    <a:p>
                      <a:pPr algn="ctr"/>
                      <a:r>
                        <a:rPr lang="en-GB" sz="2800" dirty="0" smtClean="0"/>
                        <a:t>0</a:t>
                      </a:r>
                      <a:endParaRPr lang="en-GB" sz="2800" dirty="0"/>
                    </a:p>
                  </a:txBody>
                  <a:tcPr/>
                </a:tc>
              </a:tr>
              <a:tr h="664970">
                <a:tc>
                  <a:txBody>
                    <a:bodyPr/>
                    <a:lstStyle/>
                    <a:p>
                      <a:pPr algn="ctr"/>
                      <a:r>
                        <a:rPr lang="en-GB" sz="2000" dirty="0" smtClean="0"/>
                        <a:t>EXPECTED</a:t>
                      </a:r>
                    </a:p>
                    <a:p>
                      <a:pPr algn="ctr"/>
                      <a:r>
                        <a:rPr lang="en-GB" sz="2000" dirty="0" smtClean="0"/>
                        <a:t>(E)</a:t>
                      </a:r>
                      <a:endParaRPr lang="en-GB" sz="2000" dirty="0"/>
                    </a:p>
                  </a:txBody>
                  <a:tcPr/>
                </a:tc>
                <a:tc>
                  <a:txBody>
                    <a:bodyPr/>
                    <a:lstStyle/>
                    <a:p>
                      <a:pPr algn="ctr"/>
                      <a:r>
                        <a:rPr lang="en-GB" sz="2800" dirty="0" smtClean="0"/>
                        <a:t>3</a:t>
                      </a:r>
                      <a:endParaRPr lang="en-GB" sz="2800" dirty="0"/>
                    </a:p>
                  </a:txBody>
                  <a:tcPr/>
                </a:tc>
                <a:tc>
                  <a:txBody>
                    <a:bodyPr/>
                    <a:lstStyle/>
                    <a:p>
                      <a:pPr algn="ctr"/>
                      <a:r>
                        <a:rPr lang="en-GB" sz="2800" dirty="0" smtClean="0"/>
                        <a:t>3</a:t>
                      </a:r>
                      <a:endParaRPr lang="en-GB" sz="2800" dirty="0"/>
                    </a:p>
                  </a:txBody>
                  <a:tcPr/>
                </a:tc>
                <a:tc>
                  <a:txBody>
                    <a:bodyPr/>
                    <a:lstStyle/>
                    <a:p>
                      <a:pPr algn="ctr"/>
                      <a:r>
                        <a:rPr lang="en-GB" sz="2800" dirty="0" smtClean="0"/>
                        <a:t>3</a:t>
                      </a:r>
                      <a:endParaRPr lang="en-GB" sz="2800" dirty="0"/>
                    </a:p>
                  </a:txBody>
                  <a:tcPr/>
                </a:tc>
                <a:tc>
                  <a:txBody>
                    <a:bodyPr/>
                    <a:lstStyle/>
                    <a:p>
                      <a:pPr algn="ctr"/>
                      <a:r>
                        <a:rPr lang="en-GB" sz="2800" dirty="0" smtClean="0"/>
                        <a:t>3</a:t>
                      </a:r>
                      <a:endParaRPr lang="en-GB" sz="2800" dirty="0"/>
                    </a:p>
                  </a:txBody>
                  <a:tcPr/>
                </a:tc>
              </a:tr>
              <a:tr h="573289">
                <a:tc>
                  <a:txBody>
                    <a:bodyPr/>
                    <a:lstStyle/>
                    <a:p>
                      <a:pPr algn="ctr"/>
                      <a:r>
                        <a:rPr lang="en-GB" sz="2000" dirty="0" smtClean="0"/>
                        <a:t>(O</a:t>
                      </a:r>
                      <a:r>
                        <a:rPr lang="en-GB" sz="2000" baseline="0" dirty="0" smtClean="0"/>
                        <a:t> – E)</a:t>
                      </a:r>
                      <a:endParaRPr lang="en-GB" sz="2000" dirty="0" smtClean="0"/>
                    </a:p>
                  </a:txBody>
                  <a:tcPr/>
                </a:tc>
                <a:tc>
                  <a:txBody>
                    <a:bodyPr/>
                    <a:lstStyle/>
                    <a:p>
                      <a:pPr algn="ctr"/>
                      <a:r>
                        <a:rPr lang="en-GB" sz="2800" dirty="0" smtClean="0"/>
                        <a:t>-1</a:t>
                      </a:r>
                      <a:endParaRPr lang="en-GB" sz="2800" dirty="0"/>
                    </a:p>
                  </a:txBody>
                  <a:tcPr/>
                </a:tc>
                <a:tc>
                  <a:txBody>
                    <a:bodyPr/>
                    <a:lstStyle/>
                    <a:p>
                      <a:pPr algn="ctr"/>
                      <a:r>
                        <a:rPr lang="en-GB" sz="2800" dirty="0" smtClean="0"/>
                        <a:t>7</a:t>
                      </a:r>
                      <a:endParaRPr lang="en-GB" sz="2800" dirty="0"/>
                    </a:p>
                  </a:txBody>
                  <a:tcPr/>
                </a:tc>
                <a:tc>
                  <a:txBody>
                    <a:bodyPr/>
                    <a:lstStyle/>
                    <a:p>
                      <a:pPr algn="ctr"/>
                      <a:r>
                        <a:rPr lang="en-GB" sz="2800" dirty="0" smtClean="0"/>
                        <a:t>-3</a:t>
                      </a:r>
                      <a:endParaRPr lang="en-GB" sz="2800" dirty="0"/>
                    </a:p>
                  </a:txBody>
                  <a:tcPr/>
                </a:tc>
                <a:tc>
                  <a:txBody>
                    <a:bodyPr/>
                    <a:lstStyle/>
                    <a:p>
                      <a:pPr algn="ctr"/>
                      <a:r>
                        <a:rPr lang="en-GB" sz="2800" dirty="0" smtClean="0"/>
                        <a:t>-3</a:t>
                      </a:r>
                      <a:endParaRPr lang="en-GB" sz="2800" dirty="0"/>
                    </a:p>
                  </a:txBody>
                  <a:tcPr/>
                </a:tc>
              </a:tr>
              <a:tr h="573289">
                <a:tc>
                  <a:txBody>
                    <a:bodyPr/>
                    <a:lstStyle/>
                    <a:p>
                      <a:pPr algn="ctr"/>
                      <a:r>
                        <a:rPr lang="en-GB" sz="2000" dirty="0" smtClean="0"/>
                        <a:t>(O</a:t>
                      </a:r>
                      <a:r>
                        <a:rPr lang="en-GB" sz="2000" baseline="0" dirty="0" smtClean="0"/>
                        <a:t> – E)²</a:t>
                      </a:r>
                      <a:endParaRPr lang="en-GB" sz="2000" dirty="0"/>
                    </a:p>
                  </a:txBody>
                  <a:tcPr/>
                </a:tc>
                <a:tc>
                  <a:txBody>
                    <a:bodyPr/>
                    <a:lstStyle/>
                    <a:p>
                      <a:pPr algn="ctr"/>
                      <a:r>
                        <a:rPr lang="en-GB" sz="2800" dirty="0" smtClean="0"/>
                        <a:t>1</a:t>
                      </a:r>
                      <a:endParaRPr lang="en-GB" sz="2800" dirty="0"/>
                    </a:p>
                  </a:txBody>
                  <a:tcPr/>
                </a:tc>
                <a:tc>
                  <a:txBody>
                    <a:bodyPr/>
                    <a:lstStyle/>
                    <a:p>
                      <a:pPr algn="ctr"/>
                      <a:r>
                        <a:rPr lang="en-GB" sz="2800" dirty="0" smtClean="0"/>
                        <a:t>49</a:t>
                      </a:r>
                      <a:endParaRPr lang="en-GB" sz="2800" dirty="0"/>
                    </a:p>
                  </a:txBody>
                  <a:tcPr/>
                </a:tc>
                <a:tc>
                  <a:txBody>
                    <a:bodyPr/>
                    <a:lstStyle/>
                    <a:p>
                      <a:pPr algn="ctr"/>
                      <a:r>
                        <a:rPr lang="en-GB" sz="2800" dirty="0" smtClean="0"/>
                        <a:t>9</a:t>
                      </a:r>
                    </a:p>
                  </a:txBody>
                  <a:tcPr/>
                </a:tc>
                <a:tc>
                  <a:txBody>
                    <a:bodyPr/>
                    <a:lstStyle/>
                    <a:p>
                      <a:pPr algn="ctr"/>
                      <a:r>
                        <a:rPr lang="en-GB" sz="2800" dirty="0" smtClean="0"/>
                        <a:t>9</a:t>
                      </a:r>
                      <a:endParaRPr lang="en-GB" sz="2800" dirty="0"/>
                    </a:p>
                  </a:txBody>
                  <a:tcPr/>
                </a:tc>
              </a:tr>
              <a:tr h="664970">
                <a:tc>
                  <a:txBody>
                    <a:bodyPr/>
                    <a:lstStyle/>
                    <a:p>
                      <a:pPr algn="ctr"/>
                      <a:r>
                        <a:rPr lang="en-GB" sz="2000" u="sng" dirty="0" smtClean="0"/>
                        <a:t>(O – E)²</a:t>
                      </a:r>
                    </a:p>
                    <a:p>
                      <a:pPr algn="ctr"/>
                      <a:r>
                        <a:rPr lang="en-GB" sz="2000" u="none" baseline="0" dirty="0" smtClean="0"/>
                        <a:t> E</a:t>
                      </a:r>
                      <a:endParaRPr lang="en-GB" sz="2000" u="none" dirty="0" smtClean="0"/>
                    </a:p>
                  </a:txBody>
                  <a:tcPr/>
                </a:tc>
                <a:tc>
                  <a:txBody>
                    <a:bodyPr/>
                    <a:lstStyle/>
                    <a:p>
                      <a:pPr algn="ctr"/>
                      <a:r>
                        <a:rPr lang="en-GB" sz="2800" dirty="0" smtClean="0"/>
                        <a:t>0.33</a:t>
                      </a:r>
                      <a:endParaRPr lang="en-GB" sz="2800" dirty="0"/>
                    </a:p>
                  </a:txBody>
                  <a:tcPr/>
                </a:tc>
                <a:tc>
                  <a:txBody>
                    <a:bodyPr/>
                    <a:lstStyle/>
                    <a:p>
                      <a:pPr algn="ctr"/>
                      <a:r>
                        <a:rPr lang="en-GB" sz="2800" dirty="0" smtClean="0"/>
                        <a:t>16.33</a:t>
                      </a:r>
                      <a:endParaRPr lang="en-GB" sz="2800" dirty="0"/>
                    </a:p>
                  </a:txBody>
                  <a:tcPr/>
                </a:tc>
                <a:tc>
                  <a:txBody>
                    <a:bodyPr/>
                    <a:lstStyle/>
                    <a:p>
                      <a:pPr algn="ctr"/>
                      <a:r>
                        <a:rPr lang="en-GB" sz="2800" dirty="0" smtClean="0"/>
                        <a:t>3</a:t>
                      </a:r>
                      <a:endParaRPr lang="en-GB" sz="2800" dirty="0"/>
                    </a:p>
                  </a:txBody>
                  <a:tcPr/>
                </a:tc>
                <a:tc>
                  <a:txBody>
                    <a:bodyPr/>
                    <a:lstStyle/>
                    <a:p>
                      <a:pPr algn="ctr"/>
                      <a:r>
                        <a:rPr lang="en-GB" sz="2800" dirty="0" smtClean="0"/>
                        <a:t>3</a:t>
                      </a:r>
                      <a:endParaRPr lang="en-GB" sz="2800" dirty="0"/>
                    </a:p>
                  </a:txBody>
                  <a:tcPr/>
                </a:tc>
              </a:tr>
            </a:tbl>
          </a:graphicData>
        </a:graphic>
      </p:graphicFrame>
      <p:sp>
        <p:nvSpPr>
          <p:cNvPr id="4" name="TextBox 3"/>
          <p:cNvSpPr txBox="1"/>
          <p:nvPr/>
        </p:nvSpPr>
        <p:spPr>
          <a:xfrm>
            <a:off x="1357290" y="428604"/>
            <a:ext cx="7572428" cy="461665"/>
          </a:xfrm>
          <a:prstGeom prst="rect">
            <a:avLst/>
          </a:prstGeom>
          <a:noFill/>
        </p:spPr>
        <p:txBody>
          <a:bodyPr wrap="square" rtlCol="0">
            <a:spAutoFit/>
          </a:bodyPr>
          <a:lstStyle/>
          <a:p>
            <a:r>
              <a:rPr lang="en-GB" sz="2400" dirty="0" smtClean="0"/>
              <a:t>Total of 12 examples, divided by 4 = 3 expected number</a:t>
            </a:r>
            <a:endParaRPr lang="en-GB" sz="2400" dirty="0"/>
          </a:p>
        </p:txBody>
      </p:sp>
      <p:pic>
        <p:nvPicPr>
          <p:cNvPr id="5" name="Picture 2" descr="http://www.ibm.com/developerworks/library/wa-phpolla/chi_formula.jpg"/>
          <p:cNvPicPr>
            <a:picLocks noChangeAspect="1" noChangeArrowheads="1"/>
          </p:cNvPicPr>
          <p:nvPr/>
        </p:nvPicPr>
        <p:blipFill>
          <a:blip r:embed="rId2"/>
          <a:srcRect/>
          <a:stretch>
            <a:fillRect/>
          </a:stretch>
        </p:blipFill>
        <p:spPr bwMode="auto">
          <a:xfrm>
            <a:off x="500034" y="5357826"/>
            <a:ext cx="2819400" cy="962025"/>
          </a:xfrm>
          <a:prstGeom prst="rect">
            <a:avLst/>
          </a:prstGeom>
          <a:noFill/>
        </p:spPr>
      </p:pic>
      <p:sp>
        <p:nvSpPr>
          <p:cNvPr id="6" name="TextBox 5"/>
          <p:cNvSpPr txBox="1"/>
          <p:nvPr/>
        </p:nvSpPr>
        <p:spPr>
          <a:xfrm>
            <a:off x="4143372" y="5643578"/>
            <a:ext cx="3286148" cy="523220"/>
          </a:xfrm>
          <a:prstGeom prst="rect">
            <a:avLst/>
          </a:prstGeom>
          <a:noFill/>
        </p:spPr>
        <p:txBody>
          <a:bodyPr wrap="square" rtlCol="0">
            <a:spAutoFit/>
          </a:bodyPr>
          <a:lstStyle/>
          <a:p>
            <a:r>
              <a:rPr lang="en-GB" sz="2800" b="1" dirty="0" smtClean="0"/>
              <a:t>= 22.66</a:t>
            </a:r>
            <a:endParaRPr lang="en-GB" sz="2800" b="1" dirty="0"/>
          </a:p>
        </p:txBody>
      </p:sp>
      <p:sp>
        <p:nvSpPr>
          <p:cNvPr id="7" name="TextBox 6"/>
          <p:cNvSpPr txBox="1"/>
          <p:nvPr/>
        </p:nvSpPr>
        <p:spPr>
          <a:xfrm>
            <a:off x="5715008" y="5786454"/>
            <a:ext cx="3071834" cy="461665"/>
          </a:xfrm>
          <a:prstGeom prst="rect">
            <a:avLst/>
          </a:prstGeom>
          <a:noFill/>
        </p:spPr>
        <p:txBody>
          <a:bodyPr wrap="square" rtlCol="0">
            <a:spAutoFit/>
          </a:bodyPr>
          <a:lstStyle/>
          <a:p>
            <a:r>
              <a:rPr lang="en-GB" sz="2400" dirty="0" smtClean="0"/>
              <a:t>What does this mean?</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57166"/>
            <a:ext cx="5357850" cy="830997"/>
          </a:xfrm>
          <a:prstGeom prst="rect">
            <a:avLst/>
          </a:prstGeom>
        </p:spPr>
        <p:txBody>
          <a:bodyPr wrap="square">
            <a:spAutoFit/>
          </a:bodyPr>
          <a:lstStyle/>
          <a:p>
            <a:r>
              <a:rPr lang="en-GB" sz="2400" dirty="0" smtClean="0"/>
              <a:t>So we have a value of 22.66</a:t>
            </a:r>
          </a:p>
          <a:p>
            <a:r>
              <a:rPr lang="en-GB" sz="2400" dirty="0" smtClean="0"/>
              <a:t>Compare this to the Probability table:- </a:t>
            </a:r>
            <a:endParaRPr lang="en-GB" sz="2400" dirty="0"/>
          </a:p>
        </p:txBody>
      </p:sp>
      <p:graphicFrame>
        <p:nvGraphicFramePr>
          <p:cNvPr id="3" name="Table 2"/>
          <p:cNvGraphicFramePr>
            <a:graphicFrameLocks noGrp="1"/>
          </p:cNvGraphicFramePr>
          <p:nvPr/>
        </p:nvGraphicFramePr>
        <p:xfrm>
          <a:off x="428596" y="1857364"/>
          <a:ext cx="8358248" cy="1280160"/>
        </p:xfrm>
        <a:graphic>
          <a:graphicData uri="http://schemas.openxmlformats.org/drawingml/2006/table">
            <a:tbl>
              <a:tblPr firstRow="1" bandRow="1">
                <a:tableStyleId>{5C22544A-7EE6-4342-B048-85BDC9FD1C3A}</a:tableStyleId>
              </a:tblPr>
              <a:tblGrid>
                <a:gridCol w="2089562"/>
                <a:gridCol w="2089562"/>
                <a:gridCol w="2089562"/>
                <a:gridCol w="2089562"/>
              </a:tblGrid>
              <a:tr h="775776">
                <a:tc>
                  <a:txBody>
                    <a:bodyPr/>
                    <a:lstStyle/>
                    <a:p>
                      <a:pPr algn="ctr"/>
                      <a:r>
                        <a:rPr lang="en-GB" sz="2400" dirty="0" smtClean="0"/>
                        <a:t>Degrees</a:t>
                      </a:r>
                      <a:r>
                        <a:rPr lang="en-GB" sz="2400" baseline="0" dirty="0" smtClean="0"/>
                        <a:t> of freedom</a:t>
                      </a:r>
                      <a:endParaRPr lang="en-GB" sz="2400" dirty="0"/>
                    </a:p>
                  </a:txBody>
                  <a:tcPr/>
                </a:tc>
                <a:tc>
                  <a:txBody>
                    <a:bodyPr/>
                    <a:lstStyle/>
                    <a:p>
                      <a:pPr algn="ctr"/>
                      <a:r>
                        <a:rPr lang="en-GB" sz="2400" dirty="0" smtClean="0"/>
                        <a:t>0.1</a:t>
                      </a:r>
                    </a:p>
                    <a:p>
                      <a:pPr algn="ctr"/>
                      <a:r>
                        <a:rPr lang="en-GB" sz="2400" dirty="0" smtClean="0"/>
                        <a:t>Probability</a:t>
                      </a:r>
                      <a:endParaRPr lang="en-GB" sz="2400" dirty="0"/>
                    </a:p>
                  </a:txBody>
                  <a:tcPr/>
                </a:tc>
                <a:tc>
                  <a:txBody>
                    <a:bodyPr/>
                    <a:lstStyle/>
                    <a:p>
                      <a:pPr algn="ctr"/>
                      <a:r>
                        <a:rPr lang="en-GB" sz="2400" dirty="0" smtClean="0"/>
                        <a:t>0.05</a:t>
                      </a:r>
                    </a:p>
                    <a:p>
                      <a:pPr algn="ctr"/>
                      <a:r>
                        <a:rPr lang="en-GB" sz="2400" dirty="0" smtClean="0"/>
                        <a:t>Probability</a:t>
                      </a:r>
                      <a:endParaRPr lang="en-GB" sz="2400" dirty="0"/>
                    </a:p>
                  </a:txBody>
                  <a:tcPr/>
                </a:tc>
                <a:tc>
                  <a:txBody>
                    <a:bodyPr/>
                    <a:lstStyle/>
                    <a:p>
                      <a:pPr algn="ctr"/>
                      <a:r>
                        <a:rPr lang="en-GB" sz="2400" dirty="0" smtClean="0"/>
                        <a:t>0.01</a:t>
                      </a:r>
                    </a:p>
                    <a:p>
                      <a:pPr algn="ctr"/>
                      <a:r>
                        <a:rPr lang="en-GB" sz="2400" dirty="0" smtClean="0"/>
                        <a:t>Probability</a:t>
                      </a:r>
                      <a:endParaRPr lang="en-GB" sz="2400" dirty="0"/>
                    </a:p>
                  </a:txBody>
                  <a:tcPr/>
                </a:tc>
              </a:tr>
              <a:tr h="449458">
                <a:tc>
                  <a:txBody>
                    <a:bodyPr/>
                    <a:lstStyle/>
                    <a:p>
                      <a:pPr algn="ctr"/>
                      <a:r>
                        <a:rPr lang="en-GB" sz="2400" dirty="0" smtClean="0"/>
                        <a:t>3</a:t>
                      </a:r>
                      <a:endParaRPr lang="en-GB" sz="2400" dirty="0"/>
                    </a:p>
                  </a:txBody>
                  <a:tcPr/>
                </a:tc>
                <a:tc>
                  <a:txBody>
                    <a:bodyPr/>
                    <a:lstStyle/>
                    <a:p>
                      <a:pPr algn="ctr"/>
                      <a:r>
                        <a:rPr lang="en-GB" sz="2400" dirty="0" smtClean="0"/>
                        <a:t>6.25</a:t>
                      </a:r>
                      <a:endParaRPr lang="en-GB" sz="2400" dirty="0"/>
                    </a:p>
                  </a:txBody>
                  <a:tcPr/>
                </a:tc>
                <a:tc>
                  <a:txBody>
                    <a:bodyPr/>
                    <a:lstStyle/>
                    <a:p>
                      <a:pPr algn="ctr"/>
                      <a:r>
                        <a:rPr lang="en-GB" sz="2400" dirty="0" smtClean="0"/>
                        <a:t>7.81</a:t>
                      </a:r>
                      <a:endParaRPr lang="en-GB" sz="2400" dirty="0"/>
                    </a:p>
                  </a:txBody>
                  <a:tcPr/>
                </a:tc>
                <a:tc>
                  <a:txBody>
                    <a:bodyPr/>
                    <a:lstStyle/>
                    <a:p>
                      <a:pPr algn="ctr"/>
                      <a:r>
                        <a:rPr lang="en-GB" sz="2400" dirty="0" smtClean="0"/>
                        <a:t>11.34</a:t>
                      </a:r>
                      <a:endParaRPr lang="en-GB" sz="2400" dirty="0"/>
                    </a:p>
                  </a:txBody>
                  <a:tcPr/>
                </a:tc>
              </a:tr>
            </a:tbl>
          </a:graphicData>
        </a:graphic>
      </p:graphicFrame>
      <p:sp>
        <p:nvSpPr>
          <p:cNvPr id="4" name="TextBox 3"/>
          <p:cNvSpPr txBox="1"/>
          <p:nvPr/>
        </p:nvSpPr>
        <p:spPr>
          <a:xfrm>
            <a:off x="428596" y="3786190"/>
            <a:ext cx="7929618" cy="1569660"/>
          </a:xfrm>
          <a:prstGeom prst="rect">
            <a:avLst/>
          </a:prstGeom>
          <a:noFill/>
        </p:spPr>
        <p:txBody>
          <a:bodyPr wrap="square" rtlCol="0">
            <a:spAutoFit/>
          </a:bodyPr>
          <a:lstStyle/>
          <a:p>
            <a:r>
              <a:rPr lang="en-GB" sz="2400" dirty="0" smtClean="0"/>
              <a:t>Our value is more than that needed for 0.01 probability and we can therefore reject the null hypothesis. Educational activities are proven to show functional zoning in Lincoln at the 99% confidence level.</a:t>
            </a:r>
            <a:endParaRPr lang="en-GB" sz="2400" dirty="0"/>
          </a:p>
        </p:txBody>
      </p:sp>
      <p:cxnSp>
        <p:nvCxnSpPr>
          <p:cNvPr id="6" name="Straight Arrow Connector 5"/>
          <p:cNvCxnSpPr/>
          <p:nvPr/>
        </p:nvCxnSpPr>
        <p:spPr>
          <a:xfrm flipV="1">
            <a:off x="5857884" y="3071810"/>
            <a:ext cx="1571636" cy="78581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2928958" cy="461665"/>
          </a:xfrm>
          <a:prstGeom prst="rect">
            <a:avLst/>
          </a:prstGeom>
          <a:noFill/>
        </p:spPr>
        <p:txBody>
          <a:bodyPr wrap="square" rtlCol="0">
            <a:spAutoFit/>
          </a:bodyPr>
          <a:lstStyle/>
          <a:p>
            <a:r>
              <a:rPr lang="en-GB" sz="2400" b="1" dirty="0" smtClean="0"/>
              <a:t>FOOD AND DRINK</a:t>
            </a:r>
            <a:endParaRPr lang="en-GB" sz="2400" b="1" dirty="0"/>
          </a:p>
        </p:txBody>
      </p:sp>
      <p:graphicFrame>
        <p:nvGraphicFramePr>
          <p:cNvPr id="3" name="Table 2"/>
          <p:cNvGraphicFramePr>
            <a:graphicFrameLocks noGrp="1"/>
          </p:cNvGraphicFramePr>
          <p:nvPr/>
        </p:nvGraphicFramePr>
        <p:xfrm>
          <a:off x="571472" y="1285860"/>
          <a:ext cx="7858180" cy="3822987"/>
        </p:xfrm>
        <a:graphic>
          <a:graphicData uri="http://schemas.openxmlformats.org/drawingml/2006/table">
            <a:tbl>
              <a:tblPr firstRow="1" bandRow="1">
                <a:tableStyleId>{5C22544A-7EE6-4342-B048-85BDC9FD1C3A}</a:tableStyleId>
              </a:tblPr>
              <a:tblGrid>
                <a:gridCol w="1571636"/>
                <a:gridCol w="1571636"/>
                <a:gridCol w="1571636"/>
                <a:gridCol w="1571636"/>
                <a:gridCol w="1571636"/>
              </a:tblGrid>
              <a:tr h="573289">
                <a:tc>
                  <a:txBody>
                    <a:bodyPr/>
                    <a:lstStyle/>
                    <a:p>
                      <a:r>
                        <a:rPr lang="en-GB" dirty="0" smtClean="0"/>
                        <a:t>COMMERCIAL</a:t>
                      </a:r>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69718">
                <a:tc>
                  <a:txBody>
                    <a:bodyPr/>
                    <a:lstStyle/>
                    <a:p>
                      <a:pPr algn="ctr"/>
                      <a:r>
                        <a:rPr lang="en-GB" sz="2000" dirty="0" smtClean="0"/>
                        <a:t>OBSERVED </a:t>
                      </a:r>
                    </a:p>
                    <a:p>
                      <a:pPr algn="ctr"/>
                      <a:r>
                        <a:rPr lang="en-GB" sz="2000" baseline="0" dirty="0" smtClean="0"/>
                        <a:t>(O)</a:t>
                      </a:r>
                      <a:endParaRPr lang="en-GB" sz="2000" dirty="0"/>
                    </a:p>
                  </a:txBody>
                  <a:tcPr/>
                </a:tc>
                <a:tc>
                  <a:txBody>
                    <a:bodyPr/>
                    <a:lstStyle/>
                    <a:p>
                      <a:pPr algn="ctr"/>
                      <a:r>
                        <a:rPr lang="en-GB" sz="2800" dirty="0" smtClean="0"/>
                        <a:t>7</a:t>
                      </a:r>
                      <a:endParaRPr lang="en-GB" sz="2800" dirty="0"/>
                    </a:p>
                  </a:txBody>
                  <a:tcPr/>
                </a:tc>
                <a:tc>
                  <a:txBody>
                    <a:bodyPr/>
                    <a:lstStyle/>
                    <a:p>
                      <a:pPr algn="ctr"/>
                      <a:r>
                        <a:rPr lang="en-GB" sz="2800" dirty="0" smtClean="0"/>
                        <a:t>10</a:t>
                      </a:r>
                      <a:endParaRPr lang="en-GB" sz="2800" dirty="0"/>
                    </a:p>
                  </a:txBody>
                  <a:tcPr/>
                </a:tc>
                <a:tc>
                  <a:txBody>
                    <a:bodyPr/>
                    <a:lstStyle/>
                    <a:p>
                      <a:pPr algn="ctr"/>
                      <a:r>
                        <a:rPr lang="en-GB" sz="2800" dirty="0" smtClean="0"/>
                        <a:t>6</a:t>
                      </a:r>
                      <a:endParaRPr lang="en-GB" sz="2800" dirty="0"/>
                    </a:p>
                  </a:txBody>
                  <a:tcPr/>
                </a:tc>
                <a:tc>
                  <a:txBody>
                    <a:bodyPr/>
                    <a:lstStyle/>
                    <a:p>
                      <a:pPr algn="ctr"/>
                      <a:r>
                        <a:rPr lang="en-GB" sz="2800" dirty="0" smtClean="0"/>
                        <a:t>4</a:t>
                      </a:r>
                      <a:endParaRPr lang="en-GB" sz="2800" dirty="0"/>
                    </a:p>
                  </a:txBody>
                  <a:tcPr/>
                </a:tc>
              </a:tr>
              <a:tr h="664970">
                <a:tc>
                  <a:txBody>
                    <a:bodyPr/>
                    <a:lstStyle/>
                    <a:p>
                      <a:pPr algn="ctr"/>
                      <a:r>
                        <a:rPr lang="en-GB" sz="2000" dirty="0" smtClean="0"/>
                        <a:t>EXPECTED</a:t>
                      </a:r>
                    </a:p>
                    <a:p>
                      <a:pPr algn="ctr"/>
                      <a:r>
                        <a:rPr lang="en-GB" sz="2000" dirty="0" smtClean="0"/>
                        <a:t>(E)</a:t>
                      </a:r>
                      <a:endParaRPr lang="en-GB" sz="2000" dirty="0"/>
                    </a:p>
                  </a:txBody>
                  <a:tcPr/>
                </a:tc>
                <a:tc>
                  <a:txBody>
                    <a:bodyPr/>
                    <a:lstStyle/>
                    <a:p>
                      <a:pPr algn="ctr"/>
                      <a:r>
                        <a:rPr lang="en-GB" sz="2800" dirty="0" smtClean="0"/>
                        <a:t>6.75</a:t>
                      </a:r>
                      <a:endParaRPr lang="en-GB" sz="2800" dirty="0"/>
                    </a:p>
                  </a:txBody>
                  <a:tcPr/>
                </a:tc>
                <a:tc>
                  <a:txBody>
                    <a:bodyPr/>
                    <a:lstStyle/>
                    <a:p>
                      <a:pPr algn="ctr"/>
                      <a:r>
                        <a:rPr lang="en-GB" sz="2800" dirty="0" smtClean="0"/>
                        <a:t>6.75</a:t>
                      </a:r>
                      <a:endParaRPr lang="en-GB" sz="2800" dirty="0"/>
                    </a:p>
                  </a:txBody>
                  <a:tcPr/>
                </a:tc>
                <a:tc>
                  <a:txBody>
                    <a:bodyPr/>
                    <a:lstStyle/>
                    <a:p>
                      <a:pPr algn="ctr"/>
                      <a:r>
                        <a:rPr lang="en-GB" sz="2800" dirty="0" smtClean="0"/>
                        <a:t>6.75</a:t>
                      </a:r>
                      <a:endParaRPr lang="en-GB" sz="2800" dirty="0"/>
                    </a:p>
                  </a:txBody>
                  <a:tcPr/>
                </a:tc>
                <a:tc>
                  <a:txBody>
                    <a:bodyPr/>
                    <a:lstStyle/>
                    <a:p>
                      <a:pPr algn="ctr"/>
                      <a:r>
                        <a:rPr lang="en-GB" sz="2800" dirty="0" smtClean="0"/>
                        <a:t>6.75</a:t>
                      </a:r>
                      <a:endParaRPr lang="en-GB" sz="2800" dirty="0"/>
                    </a:p>
                  </a:txBody>
                  <a:tcPr/>
                </a:tc>
              </a:tr>
              <a:tr h="573289">
                <a:tc>
                  <a:txBody>
                    <a:bodyPr/>
                    <a:lstStyle/>
                    <a:p>
                      <a:pPr algn="ctr"/>
                      <a:r>
                        <a:rPr lang="en-GB" sz="2000" dirty="0" smtClean="0"/>
                        <a:t>(O</a:t>
                      </a:r>
                      <a:r>
                        <a:rPr lang="en-GB" sz="2000" baseline="0" dirty="0" smtClean="0"/>
                        <a:t> – E)</a:t>
                      </a:r>
                      <a:endParaRPr lang="en-GB" sz="2000" dirty="0" smtClean="0"/>
                    </a:p>
                  </a:txBody>
                  <a:tcPr/>
                </a:tc>
                <a:tc>
                  <a:txBody>
                    <a:bodyPr/>
                    <a:lstStyle/>
                    <a:p>
                      <a:pPr algn="ctr"/>
                      <a:r>
                        <a:rPr lang="en-GB" sz="2800" dirty="0" smtClean="0"/>
                        <a:t>0.25</a:t>
                      </a:r>
                      <a:endParaRPr lang="en-GB" sz="2800" dirty="0"/>
                    </a:p>
                  </a:txBody>
                  <a:tcPr/>
                </a:tc>
                <a:tc>
                  <a:txBody>
                    <a:bodyPr/>
                    <a:lstStyle/>
                    <a:p>
                      <a:pPr algn="ctr"/>
                      <a:r>
                        <a:rPr lang="en-GB" sz="2800" dirty="0" smtClean="0"/>
                        <a:t>3.25</a:t>
                      </a:r>
                      <a:endParaRPr lang="en-GB" sz="2800" dirty="0"/>
                    </a:p>
                  </a:txBody>
                  <a:tcPr/>
                </a:tc>
                <a:tc>
                  <a:txBody>
                    <a:bodyPr/>
                    <a:lstStyle/>
                    <a:p>
                      <a:pPr algn="ctr"/>
                      <a:r>
                        <a:rPr lang="en-GB" sz="2800" dirty="0" smtClean="0"/>
                        <a:t>-0.75</a:t>
                      </a:r>
                      <a:endParaRPr lang="en-GB" sz="2800" dirty="0"/>
                    </a:p>
                  </a:txBody>
                  <a:tcPr/>
                </a:tc>
                <a:tc>
                  <a:txBody>
                    <a:bodyPr/>
                    <a:lstStyle/>
                    <a:p>
                      <a:pPr algn="ctr"/>
                      <a:r>
                        <a:rPr lang="en-GB" sz="2800" dirty="0" smtClean="0"/>
                        <a:t>-2.75</a:t>
                      </a:r>
                      <a:endParaRPr lang="en-GB" sz="2800" dirty="0"/>
                    </a:p>
                  </a:txBody>
                  <a:tcPr/>
                </a:tc>
              </a:tr>
              <a:tr h="573289">
                <a:tc>
                  <a:txBody>
                    <a:bodyPr/>
                    <a:lstStyle/>
                    <a:p>
                      <a:pPr algn="ctr"/>
                      <a:r>
                        <a:rPr lang="en-GB" sz="2000" dirty="0" smtClean="0"/>
                        <a:t>(O</a:t>
                      </a:r>
                      <a:r>
                        <a:rPr lang="en-GB" sz="2000" baseline="0" dirty="0" smtClean="0"/>
                        <a:t> – E)²</a:t>
                      </a:r>
                      <a:endParaRPr lang="en-GB" sz="2000" dirty="0"/>
                    </a:p>
                  </a:txBody>
                  <a:tcPr/>
                </a:tc>
                <a:tc>
                  <a:txBody>
                    <a:bodyPr/>
                    <a:lstStyle/>
                    <a:p>
                      <a:pPr algn="ctr"/>
                      <a:r>
                        <a:rPr lang="en-GB" sz="2800" dirty="0" smtClean="0"/>
                        <a:t>0.062</a:t>
                      </a:r>
                      <a:endParaRPr lang="en-GB" sz="2800" dirty="0"/>
                    </a:p>
                  </a:txBody>
                  <a:tcPr/>
                </a:tc>
                <a:tc>
                  <a:txBody>
                    <a:bodyPr/>
                    <a:lstStyle/>
                    <a:p>
                      <a:pPr algn="ctr"/>
                      <a:r>
                        <a:rPr lang="en-GB" sz="2800" dirty="0" smtClean="0"/>
                        <a:t>10.56</a:t>
                      </a:r>
                      <a:endParaRPr lang="en-GB" sz="2800" dirty="0"/>
                    </a:p>
                  </a:txBody>
                  <a:tcPr/>
                </a:tc>
                <a:tc>
                  <a:txBody>
                    <a:bodyPr/>
                    <a:lstStyle/>
                    <a:p>
                      <a:pPr algn="ctr"/>
                      <a:r>
                        <a:rPr lang="en-GB" sz="2800" dirty="0" smtClean="0"/>
                        <a:t>0.56</a:t>
                      </a:r>
                    </a:p>
                  </a:txBody>
                  <a:tcPr/>
                </a:tc>
                <a:tc>
                  <a:txBody>
                    <a:bodyPr/>
                    <a:lstStyle/>
                    <a:p>
                      <a:pPr algn="ctr"/>
                      <a:r>
                        <a:rPr lang="en-GB" sz="2800" dirty="0" smtClean="0"/>
                        <a:t>7.56</a:t>
                      </a:r>
                      <a:endParaRPr lang="en-GB" sz="2800" dirty="0"/>
                    </a:p>
                  </a:txBody>
                  <a:tcPr/>
                </a:tc>
              </a:tr>
              <a:tr h="664970">
                <a:tc>
                  <a:txBody>
                    <a:bodyPr/>
                    <a:lstStyle/>
                    <a:p>
                      <a:pPr algn="ctr"/>
                      <a:r>
                        <a:rPr lang="en-GB" sz="2000" u="sng" dirty="0" smtClean="0"/>
                        <a:t>(O – E)²</a:t>
                      </a:r>
                    </a:p>
                    <a:p>
                      <a:pPr algn="ctr"/>
                      <a:r>
                        <a:rPr lang="en-GB" sz="2000" u="none" baseline="0" dirty="0" smtClean="0"/>
                        <a:t> E</a:t>
                      </a:r>
                      <a:endParaRPr lang="en-GB" sz="2000" u="none" dirty="0" smtClean="0"/>
                    </a:p>
                  </a:txBody>
                  <a:tcPr/>
                </a:tc>
                <a:tc>
                  <a:txBody>
                    <a:bodyPr/>
                    <a:lstStyle/>
                    <a:p>
                      <a:pPr algn="ctr"/>
                      <a:r>
                        <a:rPr lang="en-GB" sz="2800" dirty="0" smtClean="0"/>
                        <a:t>0.0091</a:t>
                      </a:r>
                      <a:endParaRPr lang="en-GB" sz="2800" dirty="0"/>
                    </a:p>
                  </a:txBody>
                  <a:tcPr/>
                </a:tc>
                <a:tc>
                  <a:txBody>
                    <a:bodyPr/>
                    <a:lstStyle/>
                    <a:p>
                      <a:pPr algn="ctr"/>
                      <a:r>
                        <a:rPr lang="en-GB" sz="2800" dirty="0" smtClean="0"/>
                        <a:t>1.56</a:t>
                      </a:r>
                      <a:endParaRPr lang="en-GB" sz="2800" dirty="0"/>
                    </a:p>
                  </a:txBody>
                  <a:tcPr/>
                </a:tc>
                <a:tc>
                  <a:txBody>
                    <a:bodyPr/>
                    <a:lstStyle/>
                    <a:p>
                      <a:pPr algn="ctr"/>
                      <a:r>
                        <a:rPr lang="en-GB" sz="2800" dirty="0" smtClean="0"/>
                        <a:t>0.082</a:t>
                      </a:r>
                      <a:endParaRPr lang="en-GB" sz="2800" dirty="0"/>
                    </a:p>
                  </a:txBody>
                  <a:tcPr/>
                </a:tc>
                <a:tc>
                  <a:txBody>
                    <a:bodyPr/>
                    <a:lstStyle/>
                    <a:p>
                      <a:pPr algn="ctr"/>
                      <a:r>
                        <a:rPr lang="en-GB" sz="2800" dirty="0" smtClean="0"/>
                        <a:t>1.12</a:t>
                      </a:r>
                      <a:endParaRPr lang="en-GB" sz="2800" dirty="0"/>
                    </a:p>
                  </a:txBody>
                  <a:tcPr/>
                </a:tc>
              </a:tr>
            </a:tbl>
          </a:graphicData>
        </a:graphic>
      </p:graphicFrame>
      <p:sp>
        <p:nvSpPr>
          <p:cNvPr id="4" name="TextBox 3"/>
          <p:cNvSpPr txBox="1"/>
          <p:nvPr/>
        </p:nvSpPr>
        <p:spPr>
          <a:xfrm>
            <a:off x="1357290" y="428604"/>
            <a:ext cx="7572428" cy="461665"/>
          </a:xfrm>
          <a:prstGeom prst="rect">
            <a:avLst/>
          </a:prstGeom>
          <a:noFill/>
        </p:spPr>
        <p:txBody>
          <a:bodyPr wrap="square" rtlCol="0">
            <a:spAutoFit/>
          </a:bodyPr>
          <a:lstStyle/>
          <a:p>
            <a:r>
              <a:rPr lang="en-GB" sz="2400" dirty="0" smtClean="0"/>
              <a:t>Total of 27 examples, divided by 4 = 6.75 expected number</a:t>
            </a:r>
            <a:endParaRPr lang="en-GB" sz="2400" dirty="0"/>
          </a:p>
        </p:txBody>
      </p:sp>
      <p:pic>
        <p:nvPicPr>
          <p:cNvPr id="5" name="Picture 2" descr="http://www.ibm.com/developerworks/library/wa-phpolla/chi_formula.jpg"/>
          <p:cNvPicPr>
            <a:picLocks noChangeAspect="1" noChangeArrowheads="1"/>
          </p:cNvPicPr>
          <p:nvPr/>
        </p:nvPicPr>
        <p:blipFill>
          <a:blip r:embed="rId2"/>
          <a:srcRect/>
          <a:stretch>
            <a:fillRect/>
          </a:stretch>
        </p:blipFill>
        <p:spPr bwMode="auto">
          <a:xfrm>
            <a:off x="500034" y="5357826"/>
            <a:ext cx="2819400" cy="962025"/>
          </a:xfrm>
          <a:prstGeom prst="rect">
            <a:avLst/>
          </a:prstGeom>
          <a:noFill/>
        </p:spPr>
      </p:pic>
      <p:sp>
        <p:nvSpPr>
          <p:cNvPr id="6" name="TextBox 5"/>
          <p:cNvSpPr txBox="1"/>
          <p:nvPr/>
        </p:nvSpPr>
        <p:spPr>
          <a:xfrm>
            <a:off x="4143372" y="5643578"/>
            <a:ext cx="3286148" cy="523220"/>
          </a:xfrm>
          <a:prstGeom prst="rect">
            <a:avLst/>
          </a:prstGeom>
          <a:noFill/>
        </p:spPr>
        <p:txBody>
          <a:bodyPr wrap="square" rtlCol="0">
            <a:spAutoFit/>
          </a:bodyPr>
          <a:lstStyle/>
          <a:p>
            <a:r>
              <a:rPr lang="en-GB" sz="2800" b="1" dirty="0" smtClean="0"/>
              <a:t>= 2.77</a:t>
            </a:r>
            <a:endParaRPr lang="en-GB" sz="2800" b="1" dirty="0"/>
          </a:p>
        </p:txBody>
      </p:sp>
      <p:sp>
        <p:nvSpPr>
          <p:cNvPr id="7" name="TextBox 6"/>
          <p:cNvSpPr txBox="1"/>
          <p:nvPr/>
        </p:nvSpPr>
        <p:spPr>
          <a:xfrm>
            <a:off x="5715008" y="5786454"/>
            <a:ext cx="3071834" cy="461665"/>
          </a:xfrm>
          <a:prstGeom prst="rect">
            <a:avLst/>
          </a:prstGeom>
          <a:noFill/>
        </p:spPr>
        <p:txBody>
          <a:bodyPr wrap="square" rtlCol="0">
            <a:spAutoFit/>
          </a:bodyPr>
          <a:lstStyle/>
          <a:p>
            <a:r>
              <a:rPr lang="en-GB" sz="2400" dirty="0" smtClean="0"/>
              <a:t>What does this mean?</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57166"/>
            <a:ext cx="5357850" cy="830997"/>
          </a:xfrm>
          <a:prstGeom prst="rect">
            <a:avLst/>
          </a:prstGeom>
        </p:spPr>
        <p:txBody>
          <a:bodyPr wrap="square">
            <a:spAutoFit/>
          </a:bodyPr>
          <a:lstStyle/>
          <a:p>
            <a:r>
              <a:rPr lang="en-GB" sz="2400" dirty="0" smtClean="0"/>
              <a:t>So we have a value of 2.77</a:t>
            </a:r>
          </a:p>
          <a:p>
            <a:r>
              <a:rPr lang="en-GB" sz="2400" dirty="0" smtClean="0"/>
              <a:t>Compare this to the Probability table:- </a:t>
            </a:r>
            <a:endParaRPr lang="en-GB" sz="2400" dirty="0"/>
          </a:p>
        </p:txBody>
      </p:sp>
      <p:graphicFrame>
        <p:nvGraphicFramePr>
          <p:cNvPr id="3" name="Table 2"/>
          <p:cNvGraphicFramePr>
            <a:graphicFrameLocks noGrp="1"/>
          </p:cNvGraphicFramePr>
          <p:nvPr/>
        </p:nvGraphicFramePr>
        <p:xfrm>
          <a:off x="428596" y="1857364"/>
          <a:ext cx="8358248" cy="1280160"/>
        </p:xfrm>
        <a:graphic>
          <a:graphicData uri="http://schemas.openxmlformats.org/drawingml/2006/table">
            <a:tbl>
              <a:tblPr firstRow="1" bandRow="1">
                <a:tableStyleId>{5C22544A-7EE6-4342-B048-85BDC9FD1C3A}</a:tableStyleId>
              </a:tblPr>
              <a:tblGrid>
                <a:gridCol w="2089562"/>
                <a:gridCol w="2089562"/>
                <a:gridCol w="2089562"/>
                <a:gridCol w="2089562"/>
              </a:tblGrid>
              <a:tr h="775776">
                <a:tc>
                  <a:txBody>
                    <a:bodyPr/>
                    <a:lstStyle/>
                    <a:p>
                      <a:pPr algn="ctr"/>
                      <a:r>
                        <a:rPr lang="en-GB" sz="2400" dirty="0" smtClean="0"/>
                        <a:t>Degrees</a:t>
                      </a:r>
                      <a:r>
                        <a:rPr lang="en-GB" sz="2400" baseline="0" dirty="0" smtClean="0"/>
                        <a:t> of freedom</a:t>
                      </a:r>
                      <a:endParaRPr lang="en-GB" sz="2400" dirty="0"/>
                    </a:p>
                  </a:txBody>
                  <a:tcPr/>
                </a:tc>
                <a:tc>
                  <a:txBody>
                    <a:bodyPr/>
                    <a:lstStyle/>
                    <a:p>
                      <a:pPr algn="ctr"/>
                      <a:r>
                        <a:rPr lang="en-GB" sz="2400" dirty="0" smtClean="0"/>
                        <a:t>0.1</a:t>
                      </a:r>
                    </a:p>
                    <a:p>
                      <a:pPr algn="ctr"/>
                      <a:r>
                        <a:rPr lang="en-GB" sz="2400" dirty="0" smtClean="0"/>
                        <a:t>Probability</a:t>
                      </a:r>
                      <a:endParaRPr lang="en-GB" sz="2400" dirty="0"/>
                    </a:p>
                  </a:txBody>
                  <a:tcPr/>
                </a:tc>
                <a:tc>
                  <a:txBody>
                    <a:bodyPr/>
                    <a:lstStyle/>
                    <a:p>
                      <a:pPr algn="ctr"/>
                      <a:r>
                        <a:rPr lang="en-GB" sz="2400" dirty="0" smtClean="0"/>
                        <a:t>0.05</a:t>
                      </a:r>
                    </a:p>
                    <a:p>
                      <a:pPr algn="ctr"/>
                      <a:r>
                        <a:rPr lang="en-GB" sz="2400" dirty="0" smtClean="0"/>
                        <a:t>Probability</a:t>
                      </a:r>
                      <a:endParaRPr lang="en-GB" sz="2400" dirty="0"/>
                    </a:p>
                  </a:txBody>
                  <a:tcPr/>
                </a:tc>
                <a:tc>
                  <a:txBody>
                    <a:bodyPr/>
                    <a:lstStyle/>
                    <a:p>
                      <a:pPr algn="ctr"/>
                      <a:r>
                        <a:rPr lang="en-GB" sz="2400" dirty="0" smtClean="0"/>
                        <a:t>0.01</a:t>
                      </a:r>
                    </a:p>
                    <a:p>
                      <a:pPr algn="ctr"/>
                      <a:r>
                        <a:rPr lang="en-GB" sz="2400" dirty="0" smtClean="0"/>
                        <a:t>Probability</a:t>
                      </a:r>
                      <a:endParaRPr lang="en-GB" sz="2400" dirty="0"/>
                    </a:p>
                  </a:txBody>
                  <a:tcPr/>
                </a:tc>
              </a:tr>
              <a:tr h="449458">
                <a:tc>
                  <a:txBody>
                    <a:bodyPr/>
                    <a:lstStyle/>
                    <a:p>
                      <a:pPr algn="ctr"/>
                      <a:r>
                        <a:rPr lang="en-GB" sz="2400" dirty="0" smtClean="0"/>
                        <a:t>3</a:t>
                      </a:r>
                      <a:endParaRPr lang="en-GB" sz="2400" dirty="0"/>
                    </a:p>
                  </a:txBody>
                  <a:tcPr/>
                </a:tc>
                <a:tc>
                  <a:txBody>
                    <a:bodyPr/>
                    <a:lstStyle/>
                    <a:p>
                      <a:pPr algn="ctr"/>
                      <a:r>
                        <a:rPr lang="en-GB" sz="2400" dirty="0" smtClean="0"/>
                        <a:t>6.25</a:t>
                      </a:r>
                      <a:endParaRPr lang="en-GB" sz="2400" dirty="0"/>
                    </a:p>
                  </a:txBody>
                  <a:tcPr/>
                </a:tc>
                <a:tc>
                  <a:txBody>
                    <a:bodyPr/>
                    <a:lstStyle/>
                    <a:p>
                      <a:pPr algn="ctr"/>
                      <a:r>
                        <a:rPr lang="en-GB" sz="2400" dirty="0" smtClean="0"/>
                        <a:t>7.81</a:t>
                      </a:r>
                      <a:endParaRPr lang="en-GB" sz="2400" dirty="0"/>
                    </a:p>
                  </a:txBody>
                  <a:tcPr/>
                </a:tc>
                <a:tc>
                  <a:txBody>
                    <a:bodyPr/>
                    <a:lstStyle/>
                    <a:p>
                      <a:pPr algn="ctr"/>
                      <a:r>
                        <a:rPr lang="en-GB" sz="2400" dirty="0" smtClean="0"/>
                        <a:t>11.34</a:t>
                      </a:r>
                      <a:endParaRPr lang="en-GB" sz="2400" dirty="0"/>
                    </a:p>
                  </a:txBody>
                  <a:tcPr/>
                </a:tc>
              </a:tr>
            </a:tbl>
          </a:graphicData>
        </a:graphic>
      </p:graphicFrame>
      <p:sp>
        <p:nvSpPr>
          <p:cNvPr id="4" name="TextBox 3"/>
          <p:cNvSpPr txBox="1"/>
          <p:nvPr/>
        </p:nvSpPr>
        <p:spPr>
          <a:xfrm>
            <a:off x="428596" y="3786190"/>
            <a:ext cx="7929618" cy="1200329"/>
          </a:xfrm>
          <a:prstGeom prst="rect">
            <a:avLst/>
          </a:prstGeom>
          <a:noFill/>
        </p:spPr>
        <p:txBody>
          <a:bodyPr wrap="square" rtlCol="0">
            <a:spAutoFit/>
          </a:bodyPr>
          <a:lstStyle/>
          <a:p>
            <a:r>
              <a:rPr lang="en-GB" sz="2400" dirty="0" smtClean="0"/>
              <a:t>Our value is less than that needed for 0.05 probability, and we cannot therefore reject the null hypothesis. Food and Drink premises are not proven to show functional zoning in Lincoln.</a:t>
            </a:r>
            <a:endParaRPr lang="en-GB" sz="2400" dirty="0"/>
          </a:p>
        </p:txBody>
      </p:sp>
      <p:cxnSp>
        <p:nvCxnSpPr>
          <p:cNvPr id="6" name="Straight Arrow Connector 5"/>
          <p:cNvCxnSpPr/>
          <p:nvPr/>
        </p:nvCxnSpPr>
        <p:spPr>
          <a:xfrm rot="5400000" flipH="1" flipV="1">
            <a:off x="5286380" y="3286124"/>
            <a:ext cx="642942" cy="35719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215370" cy="1938992"/>
          </a:xfrm>
          <a:prstGeom prst="rect">
            <a:avLst/>
          </a:prstGeom>
          <a:noFill/>
        </p:spPr>
        <p:txBody>
          <a:bodyPr wrap="square" rtlCol="0">
            <a:spAutoFit/>
          </a:bodyPr>
          <a:lstStyle/>
          <a:p>
            <a:r>
              <a:rPr lang="en-GB" sz="2400" dirty="0" smtClean="0"/>
              <a:t>The Core-Frame model shows that certain functions locate themselves in particular parts of the CBD. Higher order functions can afford the higher rents and rates found in the Inner Core of the CBD where Bid-Rent is higher and middle and lower order functions tend to be found in the Outer Core and/or Frame.</a:t>
            </a:r>
            <a:endParaRPr lang="en-GB" sz="2400" dirty="0"/>
          </a:p>
        </p:txBody>
      </p:sp>
      <p:sp>
        <p:nvSpPr>
          <p:cNvPr id="3" name="TextBox 2"/>
          <p:cNvSpPr txBox="1"/>
          <p:nvPr/>
        </p:nvSpPr>
        <p:spPr>
          <a:xfrm>
            <a:off x="428596" y="2143116"/>
            <a:ext cx="8286808" cy="1569660"/>
          </a:xfrm>
          <a:prstGeom prst="rect">
            <a:avLst/>
          </a:prstGeom>
          <a:noFill/>
        </p:spPr>
        <p:txBody>
          <a:bodyPr wrap="square" rtlCol="0">
            <a:spAutoFit/>
          </a:bodyPr>
          <a:lstStyle/>
          <a:p>
            <a:r>
              <a:rPr lang="en-GB" sz="2400" dirty="0" smtClean="0"/>
              <a:t>Large shops, Department stores, specialist stores and other comparison services tend to be found clustered together in the core and near the main streets where not only are rents high but also pedestrian densities are high.</a:t>
            </a:r>
            <a:endParaRPr lang="en-GB" sz="2400" dirty="0"/>
          </a:p>
        </p:txBody>
      </p:sp>
      <p:sp>
        <p:nvSpPr>
          <p:cNvPr id="4" name="TextBox 3"/>
          <p:cNvSpPr txBox="1"/>
          <p:nvPr/>
        </p:nvSpPr>
        <p:spPr>
          <a:xfrm>
            <a:off x="428596" y="3714752"/>
            <a:ext cx="8215370" cy="1200329"/>
          </a:xfrm>
          <a:prstGeom prst="rect">
            <a:avLst/>
          </a:prstGeom>
          <a:noFill/>
        </p:spPr>
        <p:txBody>
          <a:bodyPr wrap="square" rtlCol="0">
            <a:spAutoFit/>
          </a:bodyPr>
          <a:lstStyle/>
          <a:p>
            <a:r>
              <a:rPr lang="en-GB" sz="2400" dirty="0" smtClean="0"/>
              <a:t>Lower order services and convenience stores such as newsagents, sweet shops and cafes are often found off the main streets where bid rent is lower as are pedestrian densities.</a:t>
            </a:r>
            <a:endParaRPr lang="en-GB" sz="2400" dirty="0"/>
          </a:p>
        </p:txBody>
      </p:sp>
      <p:sp>
        <p:nvSpPr>
          <p:cNvPr id="6" name="TextBox 5"/>
          <p:cNvSpPr txBox="1"/>
          <p:nvPr/>
        </p:nvSpPr>
        <p:spPr>
          <a:xfrm>
            <a:off x="428596" y="5000636"/>
            <a:ext cx="8286808" cy="1569660"/>
          </a:xfrm>
          <a:prstGeom prst="rect">
            <a:avLst/>
          </a:prstGeom>
          <a:noFill/>
        </p:spPr>
        <p:txBody>
          <a:bodyPr wrap="square" rtlCol="0">
            <a:spAutoFit/>
          </a:bodyPr>
          <a:lstStyle/>
          <a:p>
            <a:r>
              <a:rPr lang="en-GB" sz="2400" dirty="0" smtClean="0"/>
              <a:t>Some linked activities need close personal contacts and may be visited by the same clientele; so services such as solicitors, estate agents and insurance agents tend to be clustered in the same part of the CBD.</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8072494" cy="830997"/>
          </a:xfrm>
          <a:prstGeom prst="rect">
            <a:avLst/>
          </a:prstGeom>
          <a:noFill/>
        </p:spPr>
        <p:txBody>
          <a:bodyPr wrap="square" rtlCol="0">
            <a:spAutoFit/>
          </a:bodyPr>
          <a:lstStyle/>
          <a:p>
            <a:r>
              <a:rPr lang="en-GB" sz="2400" dirty="0" smtClean="0"/>
              <a:t>What are we able to conclude using the data collected by an A level student looking at functional zones in the CBD of Lincoln?</a:t>
            </a:r>
            <a:endParaRPr lang="en-GB" sz="2400" dirty="0"/>
          </a:p>
        </p:txBody>
      </p:sp>
      <p:sp>
        <p:nvSpPr>
          <p:cNvPr id="3" name="TextBox 2"/>
          <p:cNvSpPr txBox="1"/>
          <p:nvPr/>
        </p:nvSpPr>
        <p:spPr>
          <a:xfrm>
            <a:off x="500034" y="1428736"/>
            <a:ext cx="7929618" cy="1200329"/>
          </a:xfrm>
          <a:prstGeom prst="rect">
            <a:avLst/>
          </a:prstGeom>
          <a:noFill/>
        </p:spPr>
        <p:txBody>
          <a:bodyPr wrap="square" rtlCol="0">
            <a:spAutoFit/>
          </a:bodyPr>
          <a:lstStyle/>
          <a:p>
            <a:r>
              <a:rPr lang="en-GB" sz="2400" dirty="0" smtClean="0"/>
              <a:t>The Chi Square test shows that in general we can reject the null hypothesis that there are no zones within the CBD of Lincoln based on function and land use.</a:t>
            </a:r>
            <a:endParaRPr lang="en-GB" sz="2400" dirty="0"/>
          </a:p>
        </p:txBody>
      </p:sp>
      <p:sp>
        <p:nvSpPr>
          <p:cNvPr id="4" name="TextBox 3"/>
          <p:cNvSpPr txBox="1"/>
          <p:nvPr/>
        </p:nvSpPr>
        <p:spPr>
          <a:xfrm>
            <a:off x="500034" y="2714620"/>
            <a:ext cx="8143932" cy="1200329"/>
          </a:xfrm>
          <a:prstGeom prst="rect">
            <a:avLst/>
          </a:prstGeom>
          <a:noFill/>
        </p:spPr>
        <p:txBody>
          <a:bodyPr wrap="square" rtlCol="0">
            <a:spAutoFit/>
          </a:bodyPr>
          <a:lstStyle/>
          <a:p>
            <a:r>
              <a:rPr lang="en-GB" sz="2400" dirty="0" smtClean="0"/>
              <a:t>It has allowed us to prove that certainly for Shopping, Educational and Commercial land use there are statistically significant differences in the land use of particular zones.</a:t>
            </a:r>
            <a:endParaRPr lang="en-GB" sz="2400" dirty="0"/>
          </a:p>
        </p:txBody>
      </p:sp>
      <p:sp>
        <p:nvSpPr>
          <p:cNvPr id="5" name="TextBox 4"/>
          <p:cNvSpPr txBox="1"/>
          <p:nvPr/>
        </p:nvSpPr>
        <p:spPr>
          <a:xfrm>
            <a:off x="500034" y="3929066"/>
            <a:ext cx="7929618" cy="1569660"/>
          </a:xfrm>
          <a:prstGeom prst="rect">
            <a:avLst/>
          </a:prstGeom>
          <a:noFill/>
        </p:spPr>
        <p:txBody>
          <a:bodyPr wrap="square" rtlCol="0">
            <a:spAutoFit/>
          </a:bodyPr>
          <a:lstStyle/>
          <a:p>
            <a:r>
              <a:rPr lang="en-GB" sz="2400" dirty="0" smtClean="0"/>
              <a:t>The case is not proven for Food and Drink or Tourism, although for Tourism the figure is only just below the 0.05 probability level, and a larger sample may indeed show that Tourist functions are clustered in a certain area.</a:t>
            </a:r>
            <a:endParaRPr lang="en-GB" sz="2400" dirty="0"/>
          </a:p>
        </p:txBody>
      </p:sp>
      <p:sp>
        <p:nvSpPr>
          <p:cNvPr id="6" name="TextBox 5"/>
          <p:cNvSpPr txBox="1"/>
          <p:nvPr/>
        </p:nvSpPr>
        <p:spPr>
          <a:xfrm>
            <a:off x="500034" y="5715016"/>
            <a:ext cx="8001056" cy="830997"/>
          </a:xfrm>
          <a:prstGeom prst="rect">
            <a:avLst/>
          </a:prstGeom>
          <a:noFill/>
        </p:spPr>
        <p:txBody>
          <a:bodyPr wrap="square" rtlCol="0">
            <a:spAutoFit/>
          </a:bodyPr>
          <a:lstStyle/>
          <a:p>
            <a:r>
              <a:rPr lang="en-GB" sz="2400" dirty="0" smtClean="0"/>
              <a:t>Cluster analysis using the Nearest Neighbour technique for specific land uses may shed more light on the issue.</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143932" cy="1200329"/>
          </a:xfrm>
          <a:prstGeom prst="rect">
            <a:avLst/>
          </a:prstGeom>
          <a:noFill/>
        </p:spPr>
        <p:txBody>
          <a:bodyPr wrap="square" rtlCol="0">
            <a:spAutoFit/>
          </a:bodyPr>
          <a:lstStyle/>
          <a:p>
            <a:r>
              <a:rPr lang="en-GB" sz="2400" dirty="0" smtClean="0"/>
              <a:t>Initial investigations using City centre plans, GOAD land use maps, Google Earth street view and Lincoln City Council’s own maps and plans identified 4 possible land use / functional zones</a:t>
            </a:r>
            <a:endParaRPr lang="en-GB" sz="2400" dirty="0"/>
          </a:p>
        </p:txBody>
      </p:sp>
      <p:sp>
        <p:nvSpPr>
          <p:cNvPr id="3" name="TextBox 2"/>
          <p:cNvSpPr txBox="1"/>
          <p:nvPr/>
        </p:nvSpPr>
        <p:spPr>
          <a:xfrm>
            <a:off x="214282" y="1928802"/>
            <a:ext cx="8072494" cy="1323439"/>
          </a:xfrm>
          <a:prstGeom prst="rect">
            <a:avLst/>
          </a:prstGeom>
          <a:noFill/>
        </p:spPr>
        <p:txBody>
          <a:bodyPr wrap="square" rtlCol="0">
            <a:spAutoFit/>
          </a:bodyPr>
          <a:lstStyle/>
          <a:p>
            <a:pPr marL="342900" indent="-342900">
              <a:buAutoNum type="arabicPeriod"/>
            </a:pPr>
            <a:r>
              <a:rPr lang="en-GB" sz="2000" b="1" dirty="0" smtClean="0"/>
              <a:t>CATHEDRAL QUARTER</a:t>
            </a:r>
          </a:p>
          <a:p>
            <a:pPr marL="342900" indent="-342900">
              <a:buAutoNum type="arabicPeriod"/>
            </a:pPr>
            <a:r>
              <a:rPr lang="en-GB" sz="2000" b="1" dirty="0" smtClean="0"/>
              <a:t>CULTURAL QUARTER</a:t>
            </a:r>
          </a:p>
          <a:p>
            <a:pPr marL="342900" indent="-342900">
              <a:buAutoNum type="arabicPeriod"/>
            </a:pPr>
            <a:r>
              <a:rPr lang="en-GB" sz="2000" b="1" dirty="0" smtClean="0"/>
              <a:t>THE HIGH STREET</a:t>
            </a:r>
          </a:p>
          <a:p>
            <a:pPr marL="342900" indent="-342900">
              <a:buAutoNum type="arabicPeriod"/>
            </a:pPr>
            <a:r>
              <a:rPr lang="en-GB" sz="2000" b="1" dirty="0" smtClean="0"/>
              <a:t>BRAYFORD WATERFRONT</a:t>
            </a:r>
            <a:endParaRPr lang="en-GB" sz="2000" b="1" dirty="0"/>
          </a:p>
        </p:txBody>
      </p:sp>
      <p:pic>
        <p:nvPicPr>
          <p:cNvPr id="14338" name="Picture 2" descr="http://www.mappery.com/maps/Lincoln-Tourist-Map.mediumthumb.jpg"/>
          <p:cNvPicPr>
            <a:picLocks noChangeAspect="1" noChangeArrowheads="1"/>
          </p:cNvPicPr>
          <p:nvPr/>
        </p:nvPicPr>
        <p:blipFill>
          <a:blip r:embed="rId2"/>
          <a:srcRect/>
          <a:stretch>
            <a:fillRect/>
          </a:stretch>
        </p:blipFill>
        <p:spPr bwMode="auto">
          <a:xfrm>
            <a:off x="3357554" y="1357298"/>
            <a:ext cx="5786446" cy="5500702"/>
          </a:xfrm>
          <a:prstGeom prst="rect">
            <a:avLst/>
          </a:prstGeom>
          <a:noFill/>
        </p:spPr>
      </p:pic>
      <p:sp>
        <p:nvSpPr>
          <p:cNvPr id="5" name="TextBox 4"/>
          <p:cNvSpPr txBox="1"/>
          <p:nvPr/>
        </p:nvSpPr>
        <p:spPr>
          <a:xfrm>
            <a:off x="1071538" y="4143380"/>
            <a:ext cx="2286016" cy="1569660"/>
          </a:xfrm>
          <a:prstGeom prst="rect">
            <a:avLst/>
          </a:prstGeom>
          <a:noFill/>
        </p:spPr>
        <p:txBody>
          <a:bodyPr wrap="square" rtlCol="0">
            <a:spAutoFit/>
          </a:bodyPr>
          <a:lstStyle/>
          <a:p>
            <a:r>
              <a:rPr lang="en-GB" sz="2400" b="1" dirty="0" smtClean="0"/>
              <a:t>FUNCTIONAL ZONES IN THE CBD OF LINCOLN</a:t>
            </a:r>
            <a:endParaRPr lang="en-GB" sz="2400" b="1" dirty="0"/>
          </a:p>
        </p:txBody>
      </p:sp>
      <p:cxnSp>
        <p:nvCxnSpPr>
          <p:cNvPr id="7" name="Straight Arrow Connector 6"/>
          <p:cNvCxnSpPr/>
          <p:nvPr/>
        </p:nvCxnSpPr>
        <p:spPr>
          <a:xfrm>
            <a:off x="2857488" y="5357826"/>
            <a:ext cx="4857784" cy="35719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14338"/>
                                        </p:tgtEl>
                                        <p:attrNameLst>
                                          <p:attrName>style.visibility</p:attrName>
                                        </p:attrNameLst>
                                      </p:cBhvr>
                                      <p:to>
                                        <p:strVal val="visible"/>
                                      </p:to>
                                    </p:set>
                                    <p:anim calcmode="lin" valueType="num">
                                      <p:cBhvr>
                                        <p:cTn id="22" dur="1000" fill="hold"/>
                                        <p:tgtEl>
                                          <p:spTgt spid="14338"/>
                                        </p:tgtEl>
                                        <p:attrNameLst>
                                          <p:attrName>ppt_w</p:attrName>
                                        </p:attrNameLst>
                                      </p:cBhvr>
                                      <p:tavLst>
                                        <p:tav tm="0">
                                          <p:val>
                                            <p:strVal val="#ppt_w*0.70"/>
                                          </p:val>
                                        </p:tav>
                                        <p:tav tm="100000">
                                          <p:val>
                                            <p:strVal val="#ppt_w"/>
                                          </p:val>
                                        </p:tav>
                                      </p:tavLst>
                                    </p:anim>
                                    <p:anim calcmode="lin" valueType="num">
                                      <p:cBhvr>
                                        <p:cTn id="23" dur="1000" fill="hold"/>
                                        <p:tgtEl>
                                          <p:spTgt spid="14338"/>
                                        </p:tgtEl>
                                        <p:attrNameLst>
                                          <p:attrName>ppt_h</p:attrName>
                                        </p:attrNameLst>
                                      </p:cBhvr>
                                      <p:tavLst>
                                        <p:tav tm="0">
                                          <p:val>
                                            <p:strVal val="#ppt_h"/>
                                          </p:val>
                                        </p:tav>
                                        <p:tav tm="100000">
                                          <p:val>
                                            <p:strVal val="#ppt_h"/>
                                          </p:val>
                                        </p:tav>
                                      </p:tavLst>
                                    </p:anim>
                                    <p:animEffect transition="in" filter="fade">
                                      <p:cBhvr>
                                        <p:cTn id="24" dur="1000"/>
                                        <p:tgtEl>
                                          <p:spTgt spid="14338"/>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strVal val="#ppt_w*0.70"/>
                                          </p:val>
                                        </p:tav>
                                        <p:tav tm="100000">
                                          <p:val>
                                            <p:strVal val="#ppt_w"/>
                                          </p:val>
                                        </p:tav>
                                      </p:tavLst>
                                    </p:anim>
                                    <p:anim calcmode="lin" valueType="num">
                                      <p:cBhvr>
                                        <p:cTn id="30" dur="1000" fill="hold"/>
                                        <p:tgtEl>
                                          <p:spTgt spid="7"/>
                                        </p:tgtEl>
                                        <p:attrNameLst>
                                          <p:attrName>ppt_h</p:attrName>
                                        </p:attrNameLst>
                                      </p:cBhvr>
                                      <p:tavLst>
                                        <p:tav tm="0">
                                          <p:val>
                                            <p:strVal val="#ppt_h"/>
                                          </p:val>
                                        </p:tav>
                                        <p:tav tm="100000">
                                          <p:val>
                                            <p:strVal val="#ppt_h"/>
                                          </p:val>
                                        </p:tav>
                                      </p:tavLst>
                                    </p:anim>
                                    <p:animEffect transition="in" filter="fade">
                                      <p:cBhvr>
                                        <p:cTn id="3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mappery.com/maps/Lincoln-Tourist-Map.mediumthumb.jpg"/>
          <p:cNvPicPr>
            <a:picLocks noChangeAspect="1" noChangeArrowheads="1"/>
          </p:cNvPicPr>
          <p:nvPr/>
        </p:nvPicPr>
        <p:blipFill>
          <a:blip r:embed="rId2"/>
          <a:srcRect/>
          <a:stretch>
            <a:fillRect/>
          </a:stretch>
        </p:blipFill>
        <p:spPr bwMode="auto">
          <a:xfrm>
            <a:off x="-857288" y="-857280"/>
            <a:ext cx="10715700" cy="8143932"/>
          </a:xfrm>
          <a:prstGeom prst="rect">
            <a:avLst/>
          </a:prstGeom>
          <a:noFill/>
        </p:spPr>
      </p:pic>
      <p:cxnSp>
        <p:nvCxnSpPr>
          <p:cNvPr id="4" name="Straight Arrow Connector 3"/>
          <p:cNvCxnSpPr/>
          <p:nvPr/>
        </p:nvCxnSpPr>
        <p:spPr>
          <a:xfrm rot="10800000">
            <a:off x="3714744" y="5214950"/>
            <a:ext cx="1285884" cy="1285860"/>
          </a:xfrm>
          <a:prstGeom prst="straightConnector1">
            <a:avLst/>
          </a:prstGeom>
          <a:ln w="57150">
            <a:solidFill>
              <a:srgbClr val="002060"/>
            </a:solidFill>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5000628" y="6488668"/>
            <a:ext cx="2428892" cy="400110"/>
          </a:xfrm>
          <a:prstGeom prst="rect">
            <a:avLst/>
          </a:prstGeom>
          <a:noFill/>
        </p:spPr>
        <p:txBody>
          <a:bodyPr wrap="square" rtlCol="0">
            <a:spAutoFit/>
          </a:bodyPr>
          <a:lstStyle/>
          <a:p>
            <a:r>
              <a:rPr lang="en-GB" sz="2000" b="1" dirty="0" smtClean="0"/>
              <a:t>HIGH STREET</a:t>
            </a:r>
            <a:endParaRPr lang="en-GB" sz="2000" b="1" dirty="0"/>
          </a:p>
        </p:txBody>
      </p:sp>
      <p:cxnSp>
        <p:nvCxnSpPr>
          <p:cNvPr id="9" name="Straight Arrow Connector 8"/>
          <p:cNvCxnSpPr/>
          <p:nvPr/>
        </p:nvCxnSpPr>
        <p:spPr>
          <a:xfrm rot="16200000" flipH="1">
            <a:off x="178563" y="3464719"/>
            <a:ext cx="1285886" cy="500067"/>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2357430"/>
            <a:ext cx="1714480" cy="707886"/>
          </a:xfrm>
          <a:prstGeom prst="rect">
            <a:avLst/>
          </a:prstGeom>
          <a:noFill/>
        </p:spPr>
        <p:txBody>
          <a:bodyPr wrap="square" rtlCol="0">
            <a:spAutoFit/>
          </a:bodyPr>
          <a:lstStyle/>
          <a:p>
            <a:r>
              <a:rPr lang="en-GB" sz="2000" b="1" dirty="0" smtClean="0"/>
              <a:t>BRAYFORD</a:t>
            </a:r>
          </a:p>
          <a:p>
            <a:r>
              <a:rPr lang="en-GB" sz="2000" b="1" dirty="0" smtClean="0"/>
              <a:t>WATERFRONT</a:t>
            </a:r>
            <a:endParaRPr lang="en-GB" sz="2000" b="1" dirty="0"/>
          </a:p>
        </p:txBody>
      </p:sp>
      <p:sp>
        <p:nvSpPr>
          <p:cNvPr id="18" name="TextBox 17"/>
          <p:cNvSpPr txBox="1"/>
          <p:nvPr/>
        </p:nvSpPr>
        <p:spPr>
          <a:xfrm>
            <a:off x="5143504" y="0"/>
            <a:ext cx="1500198" cy="707886"/>
          </a:xfrm>
          <a:prstGeom prst="rect">
            <a:avLst/>
          </a:prstGeom>
          <a:noFill/>
        </p:spPr>
        <p:txBody>
          <a:bodyPr wrap="square" rtlCol="0">
            <a:spAutoFit/>
          </a:bodyPr>
          <a:lstStyle/>
          <a:p>
            <a:r>
              <a:rPr lang="en-GB" sz="2000" b="1" dirty="0" smtClean="0"/>
              <a:t>CATHEDRAL</a:t>
            </a:r>
          </a:p>
          <a:p>
            <a:r>
              <a:rPr lang="en-GB" sz="2000" b="1" dirty="0" smtClean="0"/>
              <a:t>QUARTER</a:t>
            </a:r>
            <a:endParaRPr lang="en-GB" sz="2000" b="1" dirty="0"/>
          </a:p>
        </p:txBody>
      </p:sp>
      <p:cxnSp>
        <p:nvCxnSpPr>
          <p:cNvPr id="21" name="Straight Arrow Connector 20"/>
          <p:cNvCxnSpPr/>
          <p:nvPr/>
        </p:nvCxnSpPr>
        <p:spPr>
          <a:xfrm rot="5400000">
            <a:off x="5107785" y="892951"/>
            <a:ext cx="642942" cy="142876"/>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786446" y="3143248"/>
            <a:ext cx="2071702" cy="707886"/>
          </a:xfrm>
          <a:prstGeom prst="rect">
            <a:avLst/>
          </a:prstGeom>
          <a:noFill/>
        </p:spPr>
        <p:txBody>
          <a:bodyPr wrap="square" rtlCol="0">
            <a:spAutoFit/>
          </a:bodyPr>
          <a:lstStyle/>
          <a:p>
            <a:r>
              <a:rPr lang="en-GB" sz="2000" b="1" dirty="0" smtClean="0"/>
              <a:t>CULTURAL QUARTER</a:t>
            </a:r>
            <a:endParaRPr lang="en-GB" sz="2000" b="1" dirty="0"/>
          </a:p>
        </p:txBody>
      </p:sp>
      <p:cxnSp>
        <p:nvCxnSpPr>
          <p:cNvPr id="24" name="Straight Arrow Connector 23"/>
          <p:cNvCxnSpPr/>
          <p:nvPr/>
        </p:nvCxnSpPr>
        <p:spPr>
          <a:xfrm rot="10800000" flipV="1">
            <a:off x="4643438" y="3714752"/>
            <a:ext cx="1214446" cy="42862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8"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42852"/>
            <a:ext cx="8143932" cy="1569660"/>
          </a:xfrm>
          <a:prstGeom prst="rect">
            <a:avLst/>
          </a:prstGeom>
          <a:noFill/>
        </p:spPr>
        <p:txBody>
          <a:bodyPr wrap="square" rtlCol="0">
            <a:spAutoFit/>
          </a:bodyPr>
          <a:lstStyle/>
          <a:p>
            <a:r>
              <a:rPr lang="en-GB" sz="2400" dirty="0" smtClean="0"/>
              <a:t>To investigate the theory that functional zones exist in the CBD of Lincoln the student asked a question “To what extent does Lincoln City Centre have distinct functional zones?” which was then developed as a hypothesis.</a:t>
            </a:r>
            <a:endParaRPr lang="en-GB" sz="2400" dirty="0"/>
          </a:p>
        </p:txBody>
      </p:sp>
      <p:sp>
        <p:nvSpPr>
          <p:cNvPr id="3" name="TextBox 2"/>
          <p:cNvSpPr txBox="1"/>
          <p:nvPr/>
        </p:nvSpPr>
        <p:spPr>
          <a:xfrm>
            <a:off x="500034" y="1857364"/>
            <a:ext cx="8143932" cy="830997"/>
          </a:xfrm>
          <a:prstGeom prst="rect">
            <a:avLst/>
          </a:prstGeom>
          <a:noFill/>
        </p:spPr>
        <p:txBody>
          <a:bodyPr wrap="square" rtlCol="0">
            <a:spAutoFit/>
          </a:bodyPr>
          <a:lstStyle/>
          <a:p>
            <a:r>
              <a:rPr lang="en-GB" sz="2400" b="1" dirty="0" smtClean="0"/>
              <a:t>Lincoln CBD has distinct functional zones which have different patterns of land use</a:t>
            </a:r>
            <a:endParaRPr lang="en-GB" sz="2400" b="1" dirty="0"/>
          </a:p>
        </p:txBody>
      </p:sp>
      <p:sp>
        <p:nvSpPr>
          <p:cNvPr id="4" name="TextBox 3"/>
          <p:cNvSpPr txBox="1"/>
          <p:nvPr/>
        </p:nvSpPr>
        <p:spPr>
          <a:xfrm>
            <a:off x="500034" y="2786058"/>
            <a:ext cx="8001056" cy="830997"/>
          </a:xfrm>
          <a:prstGeom prst="rect">
            <a:avLst/>
          </a:prstGeom>
          <a:noFill/>
        </p:spPr>
        <p:txBody>
          <a:bodyPr wrap="square" rtlCol="0">
            <a:spAutoFit/>
          </a:bodyPr>
          <a:lstStyle/>
          <a:p>
            <a:r>
              <a:rPr lang="en-GB" sz="2400" dirty="0" smtClean="0"/>
              <a:t>A null hypothesis will be that</a:t>
            </a:r>
            <a:r>
              <a:rPr lang="en-GB" sz="2400" dirty="0"/>
              <a:t>:</a:t>
            </a:r>
            <a:r>
              <a:rPr lang="en-GB" sz="2400" dirty="0" smtClean="0"/>
              <a:t> </a:t>
            </a:r>
            <a:r>
              <a:rPr lang="en-GB" sz="2400" b="1" dirty="0" smtClean="0"/>
              <a:t>There are no differences in the patterns of land use in the zones of Lincoln’s CBD </a:t>
            </a:r>
            <a:endParaRPr lang="en-GB" sz="2400" b="1" dirty="0"/>
          </a:p>
        </p:txBody>
      </p:sp>
      <p:sp>
        <p:nvSpPr>
          <p:cNvPr id="5" name="TextBox 4"/>
          <p:cNvSpPr txBox="1"/>
          <p:nvPr/>
        </p:nvSpPr>
        <p:spPr>
          <a:xfrm>
            <a:off x="500034" y="4071942"/>
            <a:ext cx="7715304" cy="2308324"/>
          </a:xfrm>
          <a:prstGeom prst="rect">
            <a:avLst/>
          </a:prstGeom>
          <a:noFill/>
        </p:spPr>
        <p:txBody>
          <a:bodyPr wrap="square" rtlCol="0">
            <a:spAutoFit/>
          </a:bodyPr>
          <a:lstStyle/>
          <a:p>
            <a:r>
              <a:rPr lang="en-GB" sz="2400" dirty="0" smtClean="0"/>
              <a:t>She collected land use fieldwork data (primary data) from each of the 4 zones of the CBD of Lincoln using a systematic sampling system based on a plan of the city centre that produced 50 sets of data for each of the 4 zones. Land use was classified in 10 different ways, including shopping, </a:t>
            </a:r>
            <a:r>
              <a:rPr lang="en-GB" sz="2400" dirty="0" err="1" smtClean="0"/>
              <a:t>commercal</a:t>
            </a:r>
            <a:r>
              <a:rPr lang="en-GB" sz="2400" dirty="0" smtClean="0"/>
              <a:t>, tourism, education and transport.</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8001056" cy="1200329"/>
          </a:xfrm>
          <a:prstGeom prst="rect">
            <a:avLst/>
          </a:prstGeom>
          <a:noFill/>
        </p:spPr>
        <p:txBody>
          <a:bodyPr wrap="square" rtlCol="0">
            <a:spAutoFit/>
          </a:bodyPr>
          <a:lstStyle/>
          <a:p>
            <a:r>
              <a:rPr lang="en-GB" sz="2400" dirty="0" smtClean="0"/>
              <a:t>Some of the land use data collected for each of the 4 zones of Lincoln, showing the number of premises classified by their function.</a:t>
            </a:r>
            <a:endParaRPr lang="en-GB" sz="2400" dirty="0"/>
          </a:p>
        </p:txBody>
      </p:sp>
      <p:graphicFrame>
        <p:nvGraphicFramePr>
          <p:cNvPr id="4" name="Table 3"/>
          <p:cNvGraphicFramePr>
            <a:graphicFrameLocks noGrp="1"/>
          </p:cNvGraphicFramePr>
          <p:nvPr/>
        </p:nvGraphicFramePr>
        <p:xfrm>
          <a:off x="500034" y="2143116"/>
          <a:ext cx="8358245" cy="3616660"/>
        </p:xfrm>
        <a:graphic>
          <a:graphicData uri="http://schemas.openxmlformats.org/drawingml/2006/table">
            <a:tbl>
              <a:tblPr firstRow="1" bandRow="1">
                <a:tableStyleId>{5C22544A-7EE6-4342-B048-85BDC9FD1C3A}</a:tableStyleId>
              </a:tblPr>
              <a:tblGrid>
                <a:gridCol w="1671649"/>
                <a:gridCol w="1671649"/>
                <a:gridCol w="1671649"/>
                <a:gridCol w="1671649"/>
                <a:gridCol w="1671649"/>
              </a:tblGrid>
              <a:tr h="595316">
                <a:tc>
                  <a:txBody>
                    <a:bodyPr/>
                    <a:lstStyle/>
                    <a:p>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95316">
                <a:tc>
                  <a:txBody>
                    <a:bodyPr/>
                    <a:lstStyle/>
                    <a:p>
                      <a:r>
                        <a:rPr lang="en-GB" dirty="0" smtClean="0"/>
                        <a:t>SHOPPING</a:t>
                      </a:r>
                      <a:endParaRPr lang="en-GB" dirty="0"/>
                    </a:p>
                  </a:txBody>
                  <a:tcPr/>
                </a:tc>
                <a:tc>
                  <a:txBody>
                    <a:bodyPr/>
                    <a:lstStyle/>
                    <a:p>
                      <a:pPr algn="ctr"/>
                      <a:r>
                        <a:rPr lang="en-GB" sz="2800" dirty="0" smtClean="0"/>
                        <a:t>6</a:t>
                      </a:r>
                      <a:endParaRPr lang="en-GB" sz="2800" dirty="0"/>
                    </a:p>
                  </a:txBody>
                  <a:tcPr/>
                </a:tc>
                <a:tc>
                  <a:txBody>
                    <a:bodyPr/>
                    <a:lstStyle/>
                    <a:p>
                      <a:pPr algn="ctr"/>
                      <a:r>
                        <a:rPr lang="en-GB" sz="2800" dirty="0" smtClean="0"/>
                        <a:t>8</a:t>
                      </a:r>
                      <a:endParaRPr lang="en-GB" sz="2800" dirty="0"/>
                    </a:p>
                  </a:txBody>
                  <a:tcPr/>
                </a:tc>
                <a:tc>
                  <a:txBody>
                    <a:bodyPr/>
                    <a:lstStyle/>
                    <a:p>
                      <a:pPr algn="ctr"/>
                      <a:r>
                        <a:rPr lang="en-GB" sz="2800" dirty="0" smtClean="0"/>
                        <a:t>25</a:t>
                      </a:r>
                      <a:endParaRPr lang="en-GB" sz="2800" dirty="0"/>
                    </a:p>
                  </a:txBody>
                  <a:tcPr/>
                </a:tc>
                <a:tc>
                  <a:txBody>
                    <a:bodyPr/>
                    <a:lstStyle/>
                    <a:p>
                      <a:pPr algn="ctr"/>
                      <a:r>
                        <a:rPr lang="en-GB" sz="2800" dirty="0" smtClean="0"/>
                        <a:t>6</a:t>
                      </a:r>
                      <a:endParaRPr lang="en-GB" sz="2800" dirty="0"/>
                    </a:p>
                  </a:txBody>
                  <a:tcPr/>
                </a:tc>
              </a:tr>
              <a:tr h="595316">
                <a:tc>
                  <a:txBody>
                    <a:bodyPr/>
                    <a:lstStyle/>
                    <a:p>
                      <a:r>
                        <a:rPr lang="en-GB" dirty="0" smtClean="0"/>
                        <a:t>EDUCATION</a:t>
                      </a:r>
                      <a:endParaRPr lang="en-GB" dirty="0"/>
                    </a:p>
                  </a:txBody>
                  <a:tcPr/>
                </a:tc>
                <a:tc>
                  <a:txBody>
                    <a:bodyPr/>
                    <a:lstStyle/>
                    <a:p>
                      <a:pPr algn="ctr"/>
                      <a:r>
                        <a:rPr lang="en-GB" sz="2800" dirty="0" smtClean="0"/>
                        <a:t>2</a:t>
                      </a:r>
                      <a:endParaRPr lang="en-GB" sz="2800" dirty="0"/>
                    </a:p>
                  </a:txBody>
                  <a:tcPr/>
                </a:tc>
                <a:tc>
                  <a:txBody>
                    <a:bodyPr/>
                    <a:lstStyle/>
                    <a:p>
                      <a:pPr algn="ctr"/>
                      <a:r>
                        <a:rPr lang="en-GB" sz="2800" dirty="0" smtClean="0"/>
                        <a:t>10</a:t>
                      </a:r>
                      <a:endParaRPr lang="en-GB" sz="2800" dirty="0"/>
                    </a:p>
                  </a:txBody>
                  <a:tcPr/>
                </a:tc>
                <a:tc>
                  <a:txBody>
                    <a:bodyPr/>
                    <a:lstStyle/>
                    <a:p>
                      <a:pPr algn="ctr"/>
                      <a:r>
                        <a:rPr lang="en-GB" sz="2800" dirty="0" smtClean="0"/>
                        <a:t>0</a:t>
                      </a:r>
                      <a:endParaRPr lang="en-GB" sz="2800" dirty="0"/>
                    </a:p>
                  </a:txBody>
                  <a:tcPr/>
                </a:tc>
                <a:tc>
                  <a:txBody>
                    <a:bodyPr/>
                    <a:lstStyle/>
                    <a:p>
                      <a:pPr algn="ctr"/>
                      <a:r>
                        <a:rPr lang="en-GB" sz="2800" dirty="0" smtClean="0"/>
                        <a:t>0</a:t>
                      </a:r>
                      <a:endParaRPr lang="en-GB" sz="2800" dirty="0"/>
                    </a:p>
                  </a:txBody>
                  <a:tcPr/>
                </a:tc>
              </a:tr>
              <a:tr h="595316">
                <a:tc>
                  <a:txBody>
                    <a:bodyPr/>
                    <a:lstStyle/>
                    <a:p>
                      <a:r>
                        <a:rPr lang="en-GB" dirty="0" smtClean="0"/>
                        <a:t>FOOD AND DRINK</a:t>
                      </a:r>
                      <a:endParaRPr lang="en-GB" dirty="0"/>
                    </a:p>
                  </a:txBody>
                  <a:tcPr/>
                </a:tc>
                <a:tc>
                  <a:txBody>
                    <a:bodyPr/>
                    <a:lstStyle/>
                    <a:p>
                      <a:pPr algn="ctr"/>
                      <a:r>
                        <a:rPr lang="en-GB" sz="2800" dirty="0" smtClean="0"/>
                        <a:t>7</a:t>
                      </a:r>
                      <a:endParaRPr lang="en-GB" sz="2800" dirty="0"/>
                    </a:p>
                  </a:txBody>
                  <a:tcPr/>
                </a:tc>
                <a:tc>
                  <a:txBody>
                    <a:bodyPr/>
                    <a:lstStyle/>
                    <a:p>
                      <a:pPr algn="ctr"/>
                      <a:r>
                        <a:rPr lang="en-GB" sz="2800" dirty="0" smtClean="0"/>
                        <a:t>10</a:t>
                      </a:r>
                      <a:endParaRPr lang="en-GB" sz="2800" dirty="0"/>
                    </a:p>
                  </a:txBody>
                  <a:tcPr/>
                </a:tc>
                <a:tc>
                  <a:txBody>
                    <a:bodyPr/>
                    <a:lstStyle/>
                    <a:p>
                      <a:pPr algn="ctr"/>
                      <a:r>
                        <a:rPr lang="en-GB" sz="2800" dirty="0" smtClean="0"/>
                        <a:t>6</a:t>
                      </a:r>
                      <a:endParaRPr lang="en-GB" sz="2800" dirty="0"/>
                    </a:p>
                  </a:txBody>
                  <a:tcPr/>
                </a:tc>
                <a:tc>
                  <a:txBody>
                    <a:bodyPr/>
                    <a:lstStyle/>
                    <a:p>
                      <a:pPr algn="ctr"/>
                      <a:r>
                        <a:rPr lang="en-GB" sz="2800" dirty="0" smtClean="0"/>
                        <a:t>4</a:t>
                      </a:r>
                      <a:endParaRPr lang="en-GB" sz="2800" dirty="0"/>
                    </a:p>
                  </a:txBody>
                  <a:tcPr/>
                </a:tc>
              </a:tr>
              <a:tr h="595316">
                <a:tc>
                  <a:txBody>
                    <a:bodyPr/>
                    <a:lstStyle/>
                    <a:p>
                      <a:r>
                        <a:rPr lang="en-GB" dirty="0" smtClean="0"/>
                        <a:t>TOURISM</a:t>
                      </a:r>
                      <a:endParaRPr lang="en-GB" dirty="0"/>
                    </a:p>
                  </a:txBody>
                  <a:tcPr/>
                </a:tc>
                <a:tc>
                  <a:txBody>
                    <a:bodyPr/>
                    <a:lstStyle/>
                    <a:p>
                      <a:pPr algn="ctr"/>
                      <a:r>
                        <a:rPr lang="en-GB" sz="2800" dirty="0" smtClean="0"/>
                        <a:t>8</a:t>
                      </a:r>
                      <a:endParaRPr lang="en-GB" sz="2800" dirty="0"/>
                    </a:p>
                  </a:txBody>
                  <a:tcPr/>
                </a:tc>
                <a:tc>
                  <a:txBody>
                    <a:bodyPr/>
                    <a:lstStyle/>
                    <a:p>
                      <a:pPr algn="ctr"/>
                      <a:r>
                        <a:rPr lang="en-GB" sz="2800" dirty="0" smtClean="0"/>
                        <a:t>5</a:t>
                      </a:r>
                      <a:endParaRPr lang="en-GB" sz="2800" dirty="0"/>
                    </a:p>
                  </a:txBody>
                  <a:tcPr/>
                </a:tc>
                <a:tc>
                  <a:txBody>
                    <a:bodyPr/>
                    <a:lstStyle/>
                    <a:p>
                      <a:pPr algn="ctr"/>
                      <a:r>
                        <a:rPr lang="en-GB" sz="2800" dirty="0" smtClean="0"/>
                        <a:t>0</a:t>
                      </a:r>
                      <a:endParaRPr lang="en-GB" sz="2800" dirty="0"/>
                    </a:p>
                  </a:txBody>
                  <a:tcPr/>
                </a:tc>
                <a:tc>
                  <a:txBody>
                    <a:bodyPr/>
                    <a:lstStyle/>
                    <a:p>
                      <a:pPr algn="ctr"/>
                      <a:r>
                        <a:rPr lang="en-GB" sz="2800" dirty="0" smtClean="0"/>
                        <a:t>6</a:t>
                      </a:r>
                      <a:endParaRPr lang="en-GB" sz="2800" dirty="0"/>
                    </a:p>
                  </a:txBody>
                  <a:tcPr/>
                </a:tc>
              </a:tr>
              <a:tr h="595316">
                <a:tc>
                  <a:txBody>
                    <a:bodyPr/>
                    <a:lstStyle/>
                    <a:p>
                      <a:r>
                        <a:rPr lang="en-GB" dirty="0" smtClean="0"/>
                        <a:t>COMMERCIAL</a:t>
                      </a:r>
                      <a:endParaRPr lang="en-GB" dirty="0"/>
                    </a:p>
                  </a:txBody>
                  <a:tcPr/>
                </a:tc>
                <a:tc>
                  <a:txBody>
                    <a:bodyPr/>
                    <a:lstStyle/>
                    <a:p>
                      <a:pPr algn="ctr"/>
                      <a:r>
                        <a:rPr lang="en-GB" sz="2800" dirty="0" smtClean="0"/>
                        <a:t>1</a:t>
                      </a:r>
                      <a:endParaRPr lang="en-GB" sz="2800" dirty="0"/>
                    </a:p>
                  </a:txBody>
                  <a:tcPr/>
                </a:tc>
                <a:tc>
                  <a:txBody>
                    <a:bodyPr/>
                    <a:lstStyle/>
                    <a:p>
                      <a:pPr algn="ctr"/>
                      <a:r>
                        <a:rPr lang="en-GB" sz="2800" dirty="0" smtClean="0"/>
                        <a:t>9</a:t>
                      </a:r>
                      <a:endParaRPr lang="en-GB" sz="2800" dirty="0"/>
                    </a:p>
                  </a:txBody>
                  <a:tcPr/>
                </a:tc>
                <a:tc>
                  <a:txBody>
                    <a:bodyPr/>
                    <a:lstStyle/>
                    <a:p>
                      <a:pPr algn="ctr"/>
                      <a:r>
                        <a:rPr lang="en-GB" sz="2800" dirty="0" smtClean="0"/>
                        <a:t>4</a:t>
                      </a:r>
                      <a:endParaRPr lang="en-GB" sz="2800" dirty="0"/>
                    </a:p>
                  </a:txBody>
                  <a:tcPr/>
                </a:tc>
                <a:tc>
                  <a:txBody>
                    <a:bodyPr/>
                    <a:lstStyle/>
                    <a:p>
                      <a:pPr algn="ctr"/>
                      <a:r>
                        <a:rPr lang="en-GB" sz="2800" dirty="0" smtClean="0"/>
                        <a:t>15</a:t>
                      </a:r>
                      <a:endParaRPr lang="en-GB" sz="28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14290"/>
            <a:ext cx="8215370" cy="1200329"/>
          </a:xfrm>
          <a:prstGeom prst="rect">
            <a:avLst/>
          </a:prstGeom>
          <a:noFill/>
        </p:spPr>
        <p:txBody>
          <a:bodyPr wrap="square" rtlCol="0">
            <a:spAutoFit/>
          </a:bodyPr>
          <a:lstStyle/>
          <a:p>
            <a:r>
              <a:rPr lang="en-GB" sz="2400" dirty="0" smtClean="0"/>
              <a:t>One way of testing the null hypothesis to see if it can be rejected and the alternative hypothesis accepted is to use the Chi square test.</a:t>
            </a:r>
            <a:endParaRPr lang="en-GB" sz="2400" dirty="0"/>
          </a:p>
        </p:txBody>
      </p:sp>
      <p:sp>
        <p:nvSpPr>
          <p:cNvPr id="3" name="TextBox 2"/>
          <p:cNvSpPr txBox="1"/>
          <p:nvPr/>
        </p:nvSpPr>
        <p:spPr>
          <a:xfrm>
            <a:off x="357158" y="1571612"/>
            <a:ext cx="8215370" cy="1938992"/>
          </a:xfrm>
          <a:prstGeom prst="rect">
            <a:avLst/>
          </a:prstGeom>
          <a:noFill/>
        </p:spPr>
        <p:txBody>
          <a:bodyPr wrap="square" rtlCol="0">
            <a:spAutoFit/>
          </a:bodyPr>
          <a:lstStyle/>
          <a:p>
            <a:r>
              <a:rPr lang="en-GB" sz="2400" dirty="0" smtClean="0"/>
              <a:t>This test compares the observed data collected in the fieldwork with data we would expect if the null hypothesis was true. If the null hypothesis was true we would expect to find no difference in the land use  between the 4 zones and that any difference we did find could be explained by chance.</a:t>
            </a:r>
            <a:endParaRPr lang="en-GB" sz="2400" dirty="0"/>
          </a:p>
        </p:txBody>
      </p:sp>
      <p:sp>
        <p:nvSpPr>
          <p:cNvPr id="4" name="TextBox 3"/>
          <p:cNvSpPr txBox="1"/>
          <p:nvPr/>
        </p:nvSpPr>
        <p:spPr>
          <a:xfrm>
            <a:off x="428596" y="3643314"/>
            <a:ext cx="8143932" cy="2308324"/>
          </a:xfrm>
          <a:prstGeom prst="rect">
            <a:avLst/>
          </a:prstGeom>
          <a:noFill/>
        </p:spPr>
        <p:txBody>
          <a:bodyPr wrap="square" rtlCol="0">
            <a:spAutoFit/>
          </a:bodyPr>
          <a:lstStyle/>
          <a:p>
            <a:r>
              <a:rPr lang="en-GB" sz="2400" dirty="0" smtClean="0"/>
              <a:t>We can only reject the null hypothesis if the probability of the deviation from expected results being due to chance is less than 0.05, or that the we have a 95% or more confidence that the differences we find are significant enough to accept the alternative hypothesis, that is that distinct functional land use zones do exist.  </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8072494" cy="461665"/>
          </a:xfrm>
          <a:prstGeom prst="rect">
            <a:avLst/>
          </a:prstGeom>
          <a:noFill/>
        </p:spPr>
        <p:txBody>
          <a:bodyPr wrap="square" rtlCol="0">
            <a:spAutoFit/>
          </a:bodyPr>
          <a:lstStyle/>
          <a:p>
            <a:r>
              <a:rPr lang="en-GB" sz="2400" dirty="0" smtClean="0"/>
              <a:t>Lets look at the data for shops :-</a:t>
            </a:r>
            <a:endParaRPr lang="en-GB" sz="2400" dirty="0"/>
          </a:p>
        </p:txBody>
      </p:sp>
      <p:graphicFrame>
        <p:nvGraphicFramePr>
          <p:cNvPr id="3" name="Table 2"/>
          <p:cNvGraphicFramePr>
            <a:graphicFrameLocks noGrp="1"/>
          </p:cNvGraphicFramePr>
          <p:nvPr/>
        </p:nvGraphicFramePr>
        <p:xfrm>
          <a:off x="428596" y="1142984"/>
          <a:ext cx="8358245" cy="1190632"/>
        </p:xfrm>
        <a:graphic>
          <a:graphicData uri="http://schemas.openxmlformats.org/drawingml/2006/table">
            <a:tbl>
              <a:tblPr firstRow="1" bandRow="1">
                <a:tableStyleId>{5C22544A-7EE6-4342-B048-85BDC9FD1C3A}</a:tableStyleId>
              </a:tblPr>
              <a:tblGrid>
                <a:gridCol w="1671649"/>
                <a:gridCol w="1671649"/>
                <a:gridCol w="1671649"/>
                <a:gridCol w="1671649"/>
                <a:gridCol w="1671649"/>
              </a:tblGrid>
              <a:tr h="595316">
                <a:tc>
                  <a:txBody>
                    <a:bodyPr/>
                    <a:lstStyle/>
                    <a:p>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a:t>
                      </a:r>
                      <a:r>
                        <a:rPr lang="en-GB" baseline="0" dirty="0" smtClean="0"/>
                        <a:t> STREET</a:t>
                      </a:r>
                      <a:endParaRPr lang="en-GB" dirty="0" smtClean="0"/>
                    </a:p>
                  </a:txBody>
                  <a:tcPr/>
                </a:tc>
                <a:tc>
                  <a:txBody>
                    <a:bodyPr/>
                    <a:lstStyle/>
                    <a:p>
                      <a:r>
                        <a:rPr lang="en-GB" dirty="0" smtClean="0"/>
                        <a:t>CULTURAL</a:t>
                      </a:r>
                      <a:endParaRPr lang="en-GB" dirty="0"/>
                    </a:p>
                  </a:txBody>
                  <a:tcPr/>
                </a:tc>
              </a:tr>
              <a:tr h="595316">
                <a:tc>
                  <a:txBody>
                    <a:bodyPr/>
                    <a:lstStyle/>
                    <a:p>
                      <a:r>
                        <a:rPr lang="en-GB" dirty="0" smtClean="0"/>
                        <a:t>SHOPPING</a:t>
                      </a:r>
                      <a:endParaRPr lang="en-GB" dirty="0"/>
                    </a:p>
                  </a:txBody>
                  <a:tcPr/>
                </a:tc>
                <a:tc>
                  <a:txBody>
                    <a:bodyPr/>
                    <a:lstStyle/>
                    <a:p>
                      <a:pPr algn="ctr"/>
                      <a:r>
                        <a:rPr lang="en-GB" sz="2800" dirty="0" smtClean="0"/>
                        <a:t>6</a:t>
                      </a:r>
                      <a:endParaRPr lang="en-GB" sz="2800" dirty="0"/>
                    </a:p>
                  </a:txBody>
                  <a:tcPr/>
                </a:tc>
                <a:tc>
                  <a:txBody>
                    <a:bodyPr/>
                    <a:lstStyle/>
                    <a:p>
                      <a:pPr algn="ctr"/>
                      <a:r>
                        <a:rPr lang="en-GB" sz="2800" dirty="0" smtClean="0"/>
                        <a:t>8</a:t>
                      </a:r>
                      <a:endParaRPr lang="en-GB" sz="2800" dirty="0"/>
                    </a:p>
                  </a:txBody>
                  <a:tcPr/>
                </a:tc>
                <a:tc>
                  <a:txBody>
                    <a:bodyPr/>
                    <a:lstStyle/>
                    <a:p>
                      <a:pPr algn="ctr"/>
                      <a:r>
                        <a:rPr lang="en-GB" sz="2800" dirty="0" smtClean="0"/>
                        <a:t>25</a:t>
                      </a:r>
                      <a:endParaRPr lang="en-GB" sz="2800" dirty="0"/>
                    </a:p>
                  </a:txBody>
                  <a:tcPr/>
                </a:tc>
                <a:tc>
                  <a:txBody>
                    <a:bodyPr/>
                    <a:lstStyle/>
                    <a:p>
                      <a:pPr algn="ctr"/>
                      <a:r>
                        <a:rPr lang="en-GB" sz="2800" dirty="0" smtClean="0"/>
                        <a:t>6</a:t>
                      </a:r>
                      <a:endParaRPr lang="en-GB" sz="2800" dirty="0"/>
                    </a:p>
                  </a:txBody>
                  <a:tcPr/>
                </a:tc>
              </a:tr>
            </a:tbl>
          </a:graphicData>
        </a:graphic>
      </p:graphicFrame>
      <p:sp>
        <p:nvSpPr>
          <p:cNvPr id="4" name="TextBox 3"/>
          <p:cNvSpPr txBox="1"/>
          <p:nvPr/>
        </p:nvSpPr>
        <p:spPr>
          <a:xfrm>
            <a:off x="500034" y="2500306"/>
            <a:ext cx="8215370" cy="1569660"/>
          </a:xfrm>
          <a:prstGeom prst="rect">
            <a:avLst/>
          </a:prstGeom>
          <a:noFill/>
        </p:spPr>
        <p:txBody>
          <a:bodyPr wrap="square" rtlCol="0">
            <a:spAutoFit/>
          </a:bodyPr>
          <a:lstStyle/>
          <a:p>
            <a:r>
              <a:rPr lang="en-GB" sz="2400" dirty="0" smtClean="0"/>
              <a:t>The total number of shops OBSERVED in the sample is 45.</a:t>
            </a:r>
          </a:p>
          <a:p>
            <a:r>
              <a:rPr lang="en-GB" sz="2400" dirty="0" smtClean="0"/>
              <a:t>If these were equally spread through the four zones we would EXPECT each to have</a:t>
            </a:r>
          </a:p>
          <a:p>
            <a:r>
              <a:rPr lang="en-GB" sz="2400" dirty="0" smtClean="0"/>
              <a:t>45 divided by 4 =11.25</a:t>
            </a:r>
            <a:endParaRPr lang="en-GB" sz="2400" dirty="0"/>
          </a:p>
        </p:txBody>
      </p:sp>
      <p:graphicFrame>
        <p:nvGraphicFramePr>
          <p:cNvPr id="6" name="Table 5"/>
          <p:cNvGraphicFramePr>
            <a:graphicFrameLocks noGrp="1"/>
          </p:cNvGraphicFramePr>
          <p:nvPr/>
        </p:nvGraphicFramePr>
        <p:xfrm>
          <a:off x="500034" y="4357694"/>
          <a:ext cx="8286810" cy="1643073"/>
        </p:xfrm>
        <a:graphic>
          <a:graphicData uri="http://schemas.openxmlformats.org/drawingml/2006/table">
            <a:tbl>
              <a:tblPr firstRow="1" bandRow="1">
                <a:tableStyleId>{5C22544A-7EE6-4342-B048-85BDC9FD1C3A}</a:tableStyleId>
              </a:tblPr>
              <a:tblGrid>
                <a:gridCol w="1657362"/>
                <a:gridCol w="1657362"/>
                <a:gridCol w="1657362"/>
                <a:gridCol w="1657362"/>
                <a:gridCol w="1657362"/>
              </a:tblGrid>
              <a:tr h="547691">
                <a:tc>
                  <a:txBody>
                    <a:bodyPr/>
                    <a:lstStyle/>
                    <a:p>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47691">
                <a:tc>
                  <a:txBody>
                    <a:bodyPr/>
                    <a:lstStyle/>
                    <a:p>
                      <a:r>
                        <a:rPr lang="en-GB" dirty="0" smtClean="0"/>
                        <a:t>OBSERVED</a:t>
                      </a:r>
                      <a:endParaRPr lang="en-GB" dirty="0"/>
                    </a:p>
                  </a:txBody>
                  <a:tcPr/>
                </a:tc>
                <a:tc>
                  <a:txBody>
                    <a:bodyPr/>
                    <a:lstStyle/>
                    <a:p>
                      <a:pPr algn="ctr"/>
                      <a:r>
                        <a:rPr lang="en-GB" sz="2800" dirty="0" smtClean="0"/>
                        <a:t>6</a:t>
                      </a:r>
                      <a:endParaRPr lang="en-GB" sz="2800" dirty="0"/>
                    </a:p>
                  </a:txBody>
                  <a:tcPr/>
                </a:tc>
                <a:tc>
                  <a:txBody>
                    <a:bodyPr/>
                    <a:lstStyle/>
                    <a:p>
                      <a:pPr algn="ctr"/>
                      <a:r>
                        <a:rPr lang="en-GB" sz="2800" dirty="0" smtClean="0"/>
                        <a:t>8</a:t>
                      </a:r>
                      <a:endParaRPr lang="en-GB" sz="2800" dirty="0"/>
                    </a:p>
                  </a:txBody>
                  <a:tcPr/>
                </a:tc>
                <a:tc>
                  <a:txBody>
                    <a:bodyPr/>
                    <a:lstStyle/>
                    <a:p>
                      <a:pPr algn="ctr"/>
                      <a:r>
                        <a:rPr lang="en-GB" sz="2800" dirty="0" smtClean="0"/>
                        <a:t>25</a:t>
                      </a:r>
                      <a:endParaRPr lang="en-GB" sz="2800" dirty="0"/>
                    </a:p>
                  </a:txBody>
                  <a:tcPr/>
                </a:tc>
                <a:tc>
                  <a:txBody>
                    <a:bodyPr/>
                    <a:lstStyle/>
                    <a:p>
                      <a:pPr algn="ctr"/>
                      <a:r>
                        <a:rPr lang="en-GB" sz="2800" dirty="0" smtClean="0"/>
                        <a:t>6</a:t>
                      </a:r>
                      <a:endParaRPr lang="en-GB" sz="2800" dirty="0"/>
                    </a:p>
                  </a:txBody>
                  <a:tcPr/>
                </a:tc>
              </a:tr>
              <a:tr h="547691">
                <a:tc>
                  <a:txBody>
                    <a:bodyPr/>
                    <a:lstStyle/>
                    <a:p>
                      <a:r>
                        <a:rPr lang="en-GB" dirty="0" smtClean="0"/>
                        <a:t>EXPECTED</a:t>
                      </a:r>
                      <a:endParaRPr lang="en-GB" dirty="0"/>
                    </a:p>
                  </a:txBody>
                  <a:tcPr/>
                </a:tc>
                <a:tc>
                  <a:txBody>
                    <a:bodyPr/>
                    <a:lstStyle/>
                    <a:p>
                      <a:pPr algn="ctr"/>
                      <a:r>
                        <a:rPr lang="en-GB" sz="2800" dirty="0" smtClean="0"/>
                        <a:t>11.25</a:t>
                      </a:r>
                      <a:endParaRPr lang="en-GB" sz="2800" dirty="0"/>
                    </a:p>
                  </a:txBody>
                  <a:tcPr/>
                </a:tc>
                <a:tc>
                  <a:txBody>
                    <a:bodyPr/>
                    <a:lstStyle/>
                    <a:p>
                      <a:pPr algn="ctr"/>
                      <a:r>
                        <a:rPr lang="en-GB" sz="2800" dirty="0" smtClean="0"/>
                        <a:t>11.25</a:t>
                      </a:r>
                      <a:endParaRPr lang="en-GB" sz="2800" dirty="0"/>
                    </a:p>
                  </a:txBody>
                  <a:tcPr/>
                </a:tc>
                <a:tc>
                  <a:txBody>
                    <a:bodyPr/>
                    <a:lstStyle/>
                    <a:p>
                      <a:pPr algn="ctr"/>
                      <a:r>
                        <a:rPr lang="en-GB" sz="2800" dirty="0" smtClean="0"/>
                        <a:t>11.25</a:t>
                      </a:r>
                      <a:endParaRPr lang="en-GB" sz="2800" dirty="0"/>
                    </a:p>
                  </a:txBody>
                  <a:tcPr/>
                </a:tc>
                <a:tc>
                  <a:txBody>
                    <a:bodyPr/>
                    <a:lstStyle/>
                    <a:p>
                      <a:pPr algn="ctr"/>
                      <a:r>
                        <a:rPr lang="en-GB" sz="2800" dirty="0" smtClean="0"/>
                        <a:t>11.25</a:t>
                      </a:r>
                      <a:endParaRPr lang="en-GB" sz="28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85728"/>
            <a:ext cx="8358246" cy="1200329"/>
          </a:xfrm>
          <a:prstGeom prst="rect">
            <a:avLst/>
          </a:prstGeom>
          <a:noFill/>
        </p:spPr>
        <p:txBody>
          <a:bodyPr wrap="square" rtlCol="0">
            <a:spAutoFit/>
          </a:bodyPr>
          <a:lstStyle/>
          <a:p>
            <a:r>
              <a:rPr lang="en-GB" sz="2400" dirty="0" smtClean="0"/>
              <a:t>The Chi Square test looks at the difference between the OBSERVED data and the data EXPECTED if the null hypothesis is true.</a:t>
            </a:r>
            <a:endParaRPr lang="en-GB" sz="2400" dirty="0"/>
          </a:p>
        </p:txBody>
      </p:sp>
      <p:sp>
        <p:nvSpPr>
          <p:cNvPr id="3" name="TextBox 2"/>
          <p:cNvSpPr txBox="1"/>
          <p:nvPr/>
        </p:nvSpPr>
        <p:spPr>
          <a:xfrm>
            <a:off x="357158" y="1428736"/>
            <a:ext cx="8429684" cy="461665"/>
          </a:xfrm>
          <a:prstGeom prst="rect">
            <a:avLst/>
          </a:prstGeom>
          <a:noFill/>
        </p:spPr>
        <p:txBody>
          <a:bodyPr wrap="square" rtlCol="0">
            <a:spAutoFit/>
          </a:bodyPr>
          <a:lstStyle/>
          <a:p>
            <a:r>
              <a:rPr lang="en-GB" sz="2400" dirty="0" smtClean="0"/>
              <a:t>The table below shows a worked example:-</a:t>
            </a:r>
            <a:endParaRPr lang="en-GB" sz="2400" dirty="0"/>
          </a:p>
        </p:txBody>
      </p:sp>
      <p:graphicFrame>
        <p:nvGraphicFramePr>
          <p:cNvPr id="4" name="Table 3"/>
          <p:cNvGraphicFramePr>
            <a:graphicFrameLocks noGrp="1"/>
          </p:cNvGraphicFramePr>
          <p:nvPr/>
        </p:nvGraphicFramePr>
        <p:xfrm>
          <a:off x="714348" y="1928802"/>
          <a:ext cx="7858180" cy="3822987"/>
        </p:xfrm>
        <a:graphic>
          <a:graphicData uri="http://schemas.openxmlformats.org/drawingml/2006/table">
            <a:tbl>
              <a:tblPr firstRow="1" bandRow="1">
                <a:tableStyleId>{5C22544A-7EE6-4342-B048-85BDC9FD1C3A}</a:tableStyleId>
              </a:tblPr>
              <a:tblGrid>
                <a:gridCol w="1571636"/>
                <a:gridCol w="1571636"/>
                <a:gridCol w="1571636"/>
                <a:gridCol w="1571636"/>
                <a:gridCol w="1571636"/>
              </a:tblGrid>
              <a:tr h="573289">
                <a:tc>
                  <a:txBody>
                    <a:bodyPr/>
                    <a:lstStyle/>
                    <a:p>
                      <a:r>
                        <a:rPr lang="en-GB" dirty="0" smtClean="0"/>
                        <a:t>SHOPPING</a:t>
                      </a:r>
                      <a:endParaRPr lang="en-GB" dirty="0"/>
                    </a:p>
                  </a:txBody>
                  <a:tcPr/>
                </a:tc>
                <a:tc>
                  <a:txBody>
                    <a:bodyPr/>
                    <a:lstStyle/>
                    <a:p>
                      <a:r>
                        <a:rPr lang="en-GB" dirty="0" smtClean="0"/>
                        <a:t>CATHEDRAL</a:t>
                      </a:r>
                      <a:endParaRPr lang="en-GB" dirty="0"/>
                    </a:p>
                  </a:txBody>
                  <a:tcPr/>
                </a:tc>
                <a:tc>
                  <a:txBody>
                    <a:bodyPr/>
                    <a:lstStyle/>
                    <a:p>
                      <a:r>
                        <a:rPr lang="en-GB" dirty="0" smtClean="0"/>
                        <a:t>BRAYFORD</a:t>
                      </a:r>
                      <a:endParaRPr lang="en-GB" dirty="0"/>
                    </a:p>
                  </a:txBody>
                  <a:tcPr/>
                </a:tc>
                <a:tc>
                  <a:txBody>
                    <a:bodyPr/>
                    <a:lstStyle/>
                    <a:p>
                      <a:r>
                        <a:rPr lang="en-GB" dirty="0" smtClean="0"/>
                        <a:t>HIGH STREET</a:t>
                      </a:r>
                      <a:endParaRPr lang="en-GB" dirty="0"/>
                    </a:p>
                  </a:txBody>
                  <a:tcPr/>
                </a:tc>
                <a:tc>
                  <a:txBody>
                    <a:bodyPr/>
                    <a:lstStyle/>
                    <a:p>
                      <a:r>
                        <a:rPr lang="en-GB" dirty="0" smtClean="0"/>
                        <a:t>CULTURAL</a:t>
                      </a:r>
                      <a:endParaRPr lang="en-GB" dirty="0"/>
                    </a:p>
                  </a:txBody>
                  <a:tcPr/>
                </a:tc>
              </a:tr>
              <a:tr h="569718">
                <a:tc>
                  <a:txBody>
                    <a:bodyPr/>
                    <a:lstStyle/>
                    <a:p>
                      <a:pPr algn="ctr"/>
                      <a:r>
                        <a:rPr lang="en-GB" sz="2000" dirty="0" smtClean="0"/>
                        <a:t>OBSERVED </a:t>
                      </a:r>
                    </a:p>
                    <a:p>
                      <a:pPr algn="ctr"/>
                      <a:r>
                        <a:rPr lang="en-GB" sz="2000" baseline="0" dirty="0" smtClean="0"/>
                        <a:t>(O)</a:t>
                      </a:r>
                      <a:endParaRPr lang="en-GB" sz="2000" dirty="0"/>
                    </a:p>
                  </a:txBody>
                  <a:tcPr/>
                </a:tc>
                <a:tc>
                  <a:txBody>
                    <a:bodyPr/>
                    <a:lstStyle/>
                    <a:p>
                      <a:pPr algn="ctr"/>
                      <a:r>
                        <a:rPr lang="en-GB" sz="2800" dirty="0" smtClean="0"/>
                        <a:t>6</a:t>
                      </a:r>
                      <a:endParaRPr lang="en-GB" sz="2800" dirty="0"/>
                    </a:p>
                  </a:txBody>
                  <a:tcPr/>
                </a:tc>
                <a:tc>
                  <a:txBody>
                    <a:bodyPr/>
                    <a:lstStyle/>
                    <a:p>
                      <a:pPr algn="ctr"/>
                      <a:r>
                        <a:rPr lang="en-GB" sz="2800" dirty="0" smtClean="0"/>
                        <a:t>8</a:t>
                      </a:r>
                      <a:endParaRPr lang="en-GB" sz="2800" dirty="0"/>
                    </a:p>
                  </a:txBody>
                  <a:tcPr/>
                </a:tc>
                <a:tc>
                  <a:txBody>
                    <a:bodyPr/>
                    <a:lstStyle/>
                    <a:p>
                      <a:pPr algn="ctr"/>
                      <a:r>
                        <a:rPr lang="en-GB" sz="2800" dirty="0" smtClean="0"/>
                        <a:t>25</a:t>
                      </a:r>
                      <a:endParaRPr lang="en-GB" sz="2800" dirty="0"/>
                    </a:p>
                  </a:txBody>
                  <a:tcPr/>
                </a:tc>
                <a:tc>
                  <a:txBody>
                    <a:bodyPr/>
                    <a:lstStyle/>
                    <a:p>
                      <a:pPr algn="ctr"/>
                      <a:r>
                        <a:rPr lang="en-GB" sz="2800" dirty="0" smtClean="0"/>
                        <a:t>6</a:t>
                      </a:r>
                      <a:endParaRPr lang="en-GB" sz="2800" dirty="0"/>
                    </a:p>
                  </a:txBody>
                  <a:tcPr/>
                </a:tc>
              </a:tr>
              <a:tr h="664970">
                <a:tc>
                  <a:txBody>
                    <a:bodyPr/>
                    <a:lstStyle/>
                    <a:p>
                      <a:pPr algn="ctr"/>
                      <a:r>
                        <a:rPr lang="en-GB" sz="2000" dirty="0" smtClean="0"/>
                        <a:t>EXPECTED</a:t>
                      </a:r>
                    </a:p>
                    <a:p>
                      <a:pPr algn="ctr"/>
                      <a:r>
                        <a:rPr lang="en-GB" sz="2000" dirty="0" smtClean="0"/>
                        <a:t>(E)</a:t>
                      </a:r>
                      <a:endParaRPr lang="en-GB" sz="2000" dirty="0"/>
                    </a:p>
                  </a:txBody>
                  <a:tcPr/>
                </a:tc>
                <a:tc>
                  <a:txBody>
                    <a:bodyPr/>
                    <a:lstStyle/>
                    <a:p>
                      <a:pPr algn="ctr"/>
                      <a:r>
                        <a:rPr lang="en-GB" sz="2800" dirty="0" smtClean="0"/>
                        <a:t>11.25</a:t>
                      </a:r>
                      <a:endParaRPr lang="en-GB" sz="2800" dirty="0"/>
                    </a:p>
                  </a:txBody>
                  <a:tcPr/>
                </a:tc>
                <a:tc>
                  <a:txBody>
                    <a:bodyPr/>
                    <a:lstStyle/>
                    <a:p>
                      <a:pPr algn="ctr"/>
                      <a:r>
                        <a:rPr lang="en-GB" sz="2800" dirty="0" smtClean="0"/>
                        <a:t>11.25</a:t>
                      </a:r>
                      <a:endParaRPr lang="en-GB" sz="2800" dirty="0"/>
                    </a:p>
                  </a:txBody>
                  <a:tcPr/>
                </a:tc>
                <a:tc>
                  <a:txBody>
                    <a:bodyPr/>
                    <a:lstStyle/>
                    <a:p>
                      <a:pPr algn="ctr"/>
                      <a:r>
                        <a:rPr lang="en-GB" sz="2800" dirty="0" smtClean="0"/>
                        <a:t>11.25</a:t>
                      </a:r>
                      <a:endParaRPr lang="en-GB" sz="2800" dirty="0"/>
                    </a:p>
                  </a:txBody>
                  <a:tcPr/>
                </a:tc>
                <a:tc>
                  <a:txBody>
                    <a:bodyPr/>
                    <a:lstStyle/>
                    <a:p>
                      <a:pPr algn="ctr"/>
                      <a:r>
                        <a:rPr lang="en-GB" sz="2800" dirty="0" smtClean="0"/>
                        <a:t>11.25</a:t>
                      </a:r>
                      <a:endParaRPr lang="en-GB" sz="2800" dirty="0"/>
                    </a:p>
                  </a:txBody>
                  <a:tcPr/>
                </a:tc>
              </a:tr>
              <a:tr h="573289">
                <a:tc>
                  <a:txBody>
                    <a:bodyPr/>
                    <a:lstStyle/>
                    <a:p>
                      <a:pPr algn="ctr"/>
                      <a:r>
                        <a:rPr lang="en-GB" sz="2000" dirty="0" smtClean="0"/>
                        <a:t>(O</a:t>
                      </a:r>
                      <a:r>
                        <a:rPr lang="en-GB" sz="2000" baseline="0" dirty="0" smtClean="0"/>
                        <a:t> – E)</a:t>
                      </a:r>
                      <a:endParaRPr lang="en-GB" sz="2000" dirty="0" smtClean="0"/>
                    </a:p>
                  </a:txBody>
                  <a:tcPr/>
                </a:tc>
                <a:tc>
                  <a:txBody>
                    <a:bodyPr/>
                    <a:lstStyle/>
                    <a:p>
                      <a:pPr algn="ctr"/>
                      <a:r>
                        <a:rPr lang="en-GB" sz="2800" dirty="0" smtClean="0"/>
                        <a:t>-5.25</a:t>
                      </a:r>
                      <a:endParaRPr lang="en-GB" sz="2800" dirty="0"/>
                    </a:p>
                  </a:txBody>
                  <a:tcPr/>
                </a:tc>
                <a:tc>
                  <a:txBody>
                    <a:bodyPr/>
                    <a:lstStyle/>
                    <a:p>
                      <a:pPr algn="ctr"/>
                      <a:r>
                        <a:rPr lang="en-GB" sz="2800" dirty="0" smtClean="0"/>
                        <a:t>-3.25</a:t>
                      </a:r>
                      <a:endParaRPr lang="en-GB" sz="2800" dirty="0"/>
                    </a:p>
                  </a:txBody>
                  <a:tcPr/>
                </a:tc>
                <a:tc>
                  <a:txBody>
                    <a:bodyPr/>
                    <a:lstStyle/>
                    <a:p>
                      <a:pPr algn="ctr"/>
                      <a:r>
                        <a:rPr lang="en-GB" sz="2800" dirty="0" smtClean="0"/>
                        <a:t>13.25</a:t>
                      </a:r>
                      <a:endParaRPr lang="en-GB" sz="2800" dirty="0"/>
                    </a:p>
                  </a:txBody>
                  <a:tcPr/>
                </a:tc>
                <a:tc>
                  <a:txBody>
                    <a:bodyPr/>
                    <a:lstStyle/>
                    <a:p>
                      <a:pPr algn="ctr"/>
                      <a:r>
                        <a:rPr lang="en-GB" sz="2800" dirty="0" smtClean="0"/>
                        <a:t>-5.25</a:t>
                      </a:r>
                      <a:endParaRPr lang="en-GB" sz="2800" dirty="0"/>
                    </a:p>
                  </a:txBody>
                  <a:tcPr/>
                </a:tc>
              </a:tr>
              <a:tr h="573289">
                <a:tc>
                  <a:txBody>
                    <a:bodyPr/>
                    <a:lstStyle/>
                    <a:p>
                      <a:pPr algn="ctr"/>
                      <a:r>
                        <a:rPr lang="en-GB" sz="2000" dirty="0" smtClean="0"/>
                        <a:t>(O</a:t>
                      </a:r>
                      <a:r>
                        <a:rPr lang="en-GB" sz="2000" baseline="0" dirty="0" smtClean="0"/>
                        <a:t> – E)²</a:t>
                      </a:r>
                      <a:endParaRPr lang="en-GB" sz="2000" dirty="0"/>
                    </a:p>
                  </a:txBody>
                  <a:tcPr/>
                </a:tc>
                <a:tc>
                  <a:txBody>
                    <a:bodyPr/>
                    <a:lstStyle/>
                    <a:p>
                      <a:pPr algn="ctr"/>
                      <a:r>
                        <a:rPr lang="en-GB" sz="2800" dirty="0" smtClean="0"/>
                        <a:t>27.6</a:t>
                      </a:r>
                      <a:endParaRPr lang="en-GB" sz="2800" dirty="0"/>
                    </a:p>
                  </a:txBody>
                  <a:tcPr/>
                </a:tc>
                <a:tc>
                  <a:txBody>
                    <a:bodyPr/>
                    <a:lstStyle/>
                    <a:p>
                      <a:pPr algn="ctr"/>
                      <a:r>
                        <a:rPr lang="en-GB" sz="2800" dirty="0" smtClean="0"/>
                        <a:t>10.6</a:t>
                      </a:r>
                      <a:endParaRPr lang="en-GB" sz="2800" dirty="0"/>
                    </a:p>
                  </a:txBody>
                  <a:tcPr/>
                </a:tc>
                <a:tc>
                  <a:txBody>
                    <a:bodyPr/>
                    <a:lstStyle/>
                    <a:p>
                      <a:pPr algn="ctr"/>
                      <a:r>
                        <a:rPr lang="en-GB" sz="2800" dirty="0" smtClean="0"/>
                        <a:t>189.1</a:t>
                      </a:r>
                      <a:endParaRPr lang="en-GB" sz="2800" dirty="0"/>
                    </a:p>
                  </a:txBody>
                  <a:tcPr/>
                </a:tc>
                <a:tc>
                  <a:txBody>
                    <a:bodyPr/>
                    <a:lstStyle/>
                    <a:p>
                      <a:pPr algn="ctr"/>
                      <a:r>
                        <a:rPr lang="en-GB" sz="2800" dirty="0" smtClean="0"/>
                        <a:t>27.6</a:t>
                      </a:r>
                      <a:endParaRPr lang="en-GB" sz="2800" dirty="0"/>
                    </a:p>
                  </a:txBody>
                  <a:tcPr/>
                </a:tc>
              </a:tr>
              <a:tr h="664970">
                <a:tc>
                  <a:txBody>
                    <a:bodyPr/>
                    <a:lstStyle/>
                    <a:p>
                      <a:pPr algn="ctr"/>
                      <a:r>
                        <a:rPr lang="en-GB" sz="2000" u="sng" dirty="0" smtClean="0"/>
                        <a:t>(O – E)²</a:t>
                      </a:r>
                    </a:p>
                    <a:p>
                      <a:pPr algn="ctr"/>
                      <a:r>
                        <a:rPr lang="en-GB" sz="2000" u="none" baseline="0" dirty="0" smtClean="0"/>
                        <a:t> E</a:t>
                      </a:r>
                      <a:endParaRPr lang="en-GB" sz="2000" u="none" dirty="0" smtClean="0"/>
                    </a:p>
                  </a:txBody>
                  <a:tcPr/>
                </a:tc>
                <a:tc>
                  <a:txBody>
                    <a:bodyPr/>
                    <a:lstStyle/>
                    <a:p>
                      <a:pPr algn="ctr"/>
                      <a:r>
                        <a:rPr lang="en-GB" sz="2800" dirty="0" smtClean="0"/>
                        <a:t>2.45</a:t>
                      </a:r>
                      <a:endParaRPr lang="en-GB" sz="2800" dirty="0"/>
                    </a:p>
                  </a:txBody>
                  <a:tcPr/>
                </a:tc>
                <a:tc>
                  <a:txBody>
                    <a:bodyPr/>
                    <a:lstStyle/>
                    <a:p>
                      <a:pPr algn="ctr"/>
                      <a:r>
                        <a:rPr lang="en-GB" sz="2800" dirty="0" smtClean="0"/>
                        <a:t>0.94</a:t>
                      </a:r>
                      <a:endParaRPr lang="en-GB" sz="2800" dirty="0"/>
                    </a:p>
                  </a:txBody>
                  <a:tcPr/>
                </a:tc>
                <a:tc>
                  <a:txBody>
                    <a:bodyPr/>
                    <a:lstStyle/>
                    <a:p>
                      <a:pPr algn="ctr"/>
                      <a:r>
                        <a:rPr lang="en-GB" sz="2800" dirty="0" smtClean="0"/>
                        <a:t>16.8</a:t>
                      </a:r>
                      <a:endParaRPr lang="en-GB" sz="2800" dirty="0"/>
                    </a:p>
                  </a:txBody>
                  <a:tcPr/>
                </a:tc>
                <a:tc>
                  <a:txBody>
                    <a:bodyPr/>
                    <a:lstStyle/>
                    <a:p>
                      <a:pPr algn="ctr"/>
                      <a:r>
                        <a:rPr lang="en-GB" sz="2800" dirty="0" smtClean="0"/>
                        <a:t>2.45</a:t>
                      </a:r>
                      <a:endParaRPr lang="en-GB" sz="2800" dirty="0"/>
                    </a:p>
                  </a:txBody>
                  <a:tcPr/>
                </a:tc>
              </a:tr>
            </a:tbl>
          </a:graphicData>
        </a:graphic>
      </p:graphicFrame>
      <p:sp>
        <p:nvSpPr>
          <p:cNvPr id="5" name="TextBox 4"/>
          <p:cNvSpPr txBox="1"/>
          <p:nvPr/>
        </p:nvSpPr>
        <p:spPr>
          <a:xfrm>
            <a:off x="714348" y="6000768"/>
            <a:ext cx="7929618" cy="461665"/>
          </a:xfrm>
          <a:prstGeom prst="rect">
            <a:avLst/>
          </a:prstGeom>
          <a:noFill/>
        </p:spPr>
        <p:txBody>
          <a:bodyPr wrap="square" rtlCol="0">
            <a:spAutoFit/>
          </a:bodyPr>
          <a:lstStyle/>
          <a:p>
            <a:r>
              <a:rPr lang="en-GB" sz="2400" dirty="0" smtClean="0"/>
              <a:t>The Chi square</a:t>
            </a:r>
            <a:r>
              <a:rPr lang="en-GB" dirty="0" smtClean="0"/>
              <a:t>, </a:t>
            </a:r>
            <a:endParaRPr lang="en-GB" dirty="0"/>
          </a:p>
        </p:txBody>
      </p:sp>
      <p:pic>
        <p:nvPicPr>
          <p:cNvPr id="17410" name="Picture 2" descr="http://www.ibm.com/developerworks/library/wa-phpolla/chi_formula.jpg"/>
          <p:cNvPicPr>
            <a:picLocks noChangeAspect="1" noChangeArrowheads="1"/>
          </p:cNvPicPr>
          <p:nvPr/>
        </p:nvPicPr>
        <p:blipFill>
          <a:blip r:embed="rId2"/>
          <a:srcRect/>
          <a:stretch>
            <a:fillRect/>
          </a:stretch>
        </p:blipFill>
        <p:spPr bwMode="auto">
          <a:xfrm>
            <a:off x="2857488" y="5715016"/>
            <a:ext cx="2819400" cy="962025"/>
          </a:xfrm>
          <a:prstGeom prst="rect">
            <a:avLst/>
          </a:prstGeom>
          <a:noFill/>
        </p:spPr>
      </p:pic>
      <p:sp>
        <p:nvSpPr>
          <p:cNvPr id="7" name="TextBox 6"/>
          <p:cNvSpPr txBox="1"/>
          <p:nvPr/>
        </p:nvSpPr>
        <p:spPr>
          <a:xfrm>
            <a:off x="6000760" y="5929330"/>
            <a:ext cx="2714644" cy="461665"/>
          </a:xfrm>
          <a:prstGeom prst="rect">
            <a:avLst/>
          </a:prstGeom>
          <a:noFill/>
        </p:spPr>
        <p:txBody>
          <a:bodyPr wrap="square" rtlCol="0">
            <a:spAutoFit/>
          </a:bodyPr>
          <a:lstStyle/>
          <a:p>
            <a:r>
              <a:rPr lang="en-GB" sz="2400" b="1" dirty="0" smtClean="0"/>
              <a:t>In this case = 22.6</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410"/>
                                        </p:tgtEl>
                                        <p:attrNameLst>
                                          <p:attrName>style.visibility</p:attrName>
                                        </p:attrNameLst>
                                      </p:cBhvr>
                                      <p:to>
                                        <p:strVal val="visible"/>
                                      </p:to>
                                    </p:set>
                                    <p:animEffect transition="in" filter="blinds(horizontal)">
                                      <p:cBhvr>
                                        <p:cTn id="27" dur="500"/>
                                        <p:tgtEl>
                                          <p:spTgt spid="174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1694</Words>
  <Application>Microsoft Office PowerPoint</Application>
  <PresentationFormat>On-screen Show (4:3)</PresentationFormat>
  <Paragraphs>360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cp:revision>
  <dcterms:created xsi:type="dcterms:W3CDTF">2016-01-12T11:28:05Z</dcterms:created>
  <dcterms:modified xsi:type="dcterms:W3CDTF">2016-01-12T15:41:01Z</dcterms:modified>
</cp:coreProperties>
</file>