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2" r:id="rId3"/>
    <p:sldId id="273" r:id="rId4"/>
    <p:sldId id="274" r:id="rId5"/>
    <p:sldId id="276" r:id="rId6"/>
    <p:sldId id="277" r:id="rId7"/>
    <p:sldId id="278" r:id="rId8"/>
    <p:sldId id="292" r:id="rId9"/>
    <p:sldId id="279" r:id="rId10"/>
    <p:sldId id="293" r:id="rId11"/>
    <p:sldId id="280" r:id="rId12"/>
    <p:sldId id="281" r:id="rId13"/>
    <p:sldId id="282" r:id="rId14"/>
    <p:sldId id="283" r:id="rId1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29">
          <p15:clr>
            <a:srgbClr val="A4A3A4"/>
          </p15:clr>
        </p15:guide>
        <p15:guide id="3" pos="385">
          <p15:clr>
            <a:srgbClr val="A4A3A4"/>
          </p15:clr>
        </p15:guide>
        <p15:guide id="4" pos="5550">
          <p15:clr>
            <a:srgbClr val="A4A3A4"/>
          </p15:clr>
        </p15:guide>
        <p15:guide id="5" pos="54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72C6"/>
    <a:srgbClr val="5BBF21"/>
    <a:srgbClr val="D81E05"/>
    <a:srgbClr val="00AA9E"/>
    <a:srgbClr val="00AA9F"/>
    <a:srgbClr val="003893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94725" autoAdjust="0"/>
  </p:normalViewPr>
  <p:slideViewPr>
    <p:cSldViewPr snapToGrid="0">
      <p:cViewPr varScale="1">
        <p:scale>
          <a:sx n="73" d="100"/>
          <a:sy n="73" d="100"/>
        </p:scale>
        <p:origin x="1136" y="37"/>
      </p:cViewPr>
      <p:guideLst>
        <p:guide orient="horz" pos="2160"/>
        <p:guide pos="729"/>
        <p:guide pos="385"/>
        <p:guide pos="5550"/>
        <p:guide pos="54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3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7A34A08-330C-4408-BEB0-4052A0C06C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503C2E2-507E-43DB-BE51-DF649A415D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6F449DE-0214-43C0-B990-74548D87AC5B}" type="datetimeFigureOut">
              <a:rPr lang="en-GB" altLang="en-US"/>
              <a:pPr>
                <a:defRPr/>
              </a:pPr>
              <a:t>20/09/2019</a:t>
            </a:fld>
            <a:endParaRPr lang="en-GB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63BAAAF7-4A0D-4413-BDBC-9DC146CF6C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EAE6CAB-5E3C-4649-8524-3C326A10E9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932487B-E360-48C6-8917-97BDC3E107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9E04DA-7790-4371-B4B5-9150D079C6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31DAB-0D1F-4BB1-935C-4C300BA69D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084B10-EE90-4503-A194-121144D51E6F}" type="datetimeFigureOut">
              <a:rPr lang="en-US" altLang="en-US"/>
              <a:pPr>
                <a:defRPr/>
              </a:pPr>
              <a:t>9/20/2019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133253-6CA2-420E-A054-EF194200E4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93ADBE-66A4-4EF2-9FD4-89177F70B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3E179-B5D7-4B47-A610-4A372364CE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766F5-7D71-46CC-A7AE-F208EE7F5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E46F94F-B2AB-4760-AA0D-DFA2ACAB0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CD06B8C-EF71-4A54-8B17-62688E61C7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AB4C747-12F2-488A-B997-626B44B78D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HCW title slide">
            <a:extLst>
              <a:ext uri="{FF2B5EF4-FFF2-40B4-BE49-F238E27FC236}">
                <a16:creationId xmlns:a16="http://schemas.microsoft.com/office/drawing/2014/main" id="{636D0CBB-BF24-45C1-8345-0508117D8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93F5EBB-2121-4761-AE01-4B5997DE4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800"/>
            <a:ext cx="395763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Placeholder 1"/>
          <p:cNvSpPr>
            <a:spLocks noGrp="1"/>
          </p:cNvSpPr>
          <p:nvPr>
            <p:ph type="ctrTitle"/>
          </p:nvPr>
        </p:nvSpPr>
        <p:spPr bwMode="white">
          <a:xfrm>
            <a:off x="1157288" y="2608263"/>
            <a:ext cx="7434262" cy="1470025"/>
          </a:xfrm>
        </p:spPr>
        <p:txBody>
          <a:bodyPr/>
          <a:lstStyle>
            <a:lvl1pPr>
              <a:defRPr sz="36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16388" name="Text Placeholder 2"/>
          <p:cNvSpPr>
            <a:spLocks noGrp="1" noChangeAspect="1"/>
          </p:cNvSpPr>
          <p:nvPr>
            <p:ph type="subTitle" idx="1"/>
          </p:nvPr>
        </p:nvSpPr>
        <p:spPr bwMode="white">
          <a:xfrm>
            <a:off x="1157288" y="4154488"/>
            <a:ext cx="7443787" cy="1285875"/>
          </a:xfrm>
        </p:spPr>
        <p:txBody>
          <a:bodyPr/>
          <a:lstStyle>
            <a:lvl1pPr marL="0" indent="0">
              <a:spcBef>
                <a:spcPct val="20000"/>
              </a:spcBef>
              <a:buFont typeface="Arial" charset="0"/>
              <a:buNone/>
              <a:defRPr sz="28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194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763200" y="838800"/>
            <a:ext cx="75600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00" y="1857600"/>
            <a:ext cx="7560000" cy="3571200"/>
          </a:xfrm>
        </p:spPr>
        <p:txBody>
          <a:bodyPr/>
          <a:lstStyle>
            <a:lvl1pPr>
              <a:defRPr baseline="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219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763200" y="838800"/>
            <a:ext cx="7560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1857600"/>
            <a:ext cx="7560000" cy="3571200"/>
          </a:xfr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rgbClr val="005C9E"/>
              </a:buClr>
              <a:buSzTx/>
              <a:buFont typeface="Arial" charset="0"/>
              <a:buNone/>
              <a:tabLst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64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00" y="838800"/>
            <a:ext cx="75600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1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763200" y="838800"/>
            <a:ext cx="75600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38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HCW text slide">
            <a:extLst>
              <a:ext uri="{FF2B5EF4-FFF2-40B4-BE49-F238E27FC236}">
                <a16:creationId xmlns:a16="http://schemas.microsoft.com/office/drawing/2014/main" id="{9B0E08AA-304E-4F39-948B-DA8FEF279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85C9002-254A-4BAE-98C4-0E7251BBF5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7363" y="134938"/>
            <a:ext cx="83232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Headline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6C6345D-110F-437A-9EB6-F8FE71C4C50F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 bwMode="auto">
          <a:xfrm>
            <a:off x="487363" y="1304925"/>
            <a:ext cx="83232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First level bullets</a:t>
            </a:r>
          </a:p>
          <a:p>
            <a:pPr lvl="1"/>
            <a:r>
              <a:rPr lang="en-GB" altLang="en-US"/>
              <a:t>Second level bullets</a:t>
            </a:r>
          </a:p>
          <a:p>
            <a:pPr lvl="2"/>
            <a:r>
              <a:rPr lang="en-GB" altLang="en-US"/>
              <a:t>Third level bullets</a:t>
            </a: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0AFB101B-6735-49D8-90AF-6C8B6284A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3"/>
          <a:stretch>
            <a:fillRect/>
          </a:stretch>
        </p:blipFill>
        <p:spPr bwMode="auto">
          <a:xfrm>
            <a:off x="6542088" y="5492750"/>
            <a:ext cx="21891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5C9E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C9E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C9E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C9E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C9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C9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C9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C9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C9E"/>
          </a:solidFill>
          <a:latin typeface="Arial Black" pitchFamily="34" charset="0"/>
        </a:defRPr>
      </a:lvl9pPr>
    </p:titleStyle>
    <p:bodyStyle>
      <a:lvl1pPr marL="268288" indent="-268288" algn="l" rtl="0" eaLnBrk="0" fontAlgn="base" hangingPunct="0">
        <a:spcBef>
          <a:spcPct val="30000"/>
        </a:spcBef>
        <a:spcAft>
          <a:spcPct val="0"/>
        </a:spcAft>
        <a:buClr>
          <a:srgbClr val="005C9E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5963" indent="-268288" algn="l" rtl="0" eaLnBrk="0" fontAlgn="base" hangingPunct="0">
        <a:spcBef>
          <a:spcPct val="30000"/>
        </a:spcBef>
        <a:spcAft>
          <a:spcPct val="0"/>
        </a:spcAft>
        <a:buClr>
          <a:srgbClr val="005C9E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30313" indent="-228600" algn="l" rtl="0" eaLnBrk="0" fontAlgn="base" hangingPunct="0">
        <a:spcBef>
          <a:spcPct val="30000"/>
        </a:spcBef>
        <a:spcAft>
          <a:spcPct val="0"/>
        </a:spcAft>
        <a:buClr>
          <a:srgbClr val="005C9E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lr>
          <a:srgbClr val="005C9E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C9E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458BB4-785E-4929-BD85-CF3C25016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Managing older patients with isolated brain injuries or spinal fractures at TUs.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82C3F5E-D97E-44ED-BBD5-3949ED27C125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Nicola Dixon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23/09/19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A5AAFA4-F47B-42A9-924A-0CF8F9B3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428625"/>
            <a:ext cx="7559675" cy="825500"/>
          </a:xfrm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Montreal Cognitive assessment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A4254052-3D5A-4DEF-97A9-ACEE122A45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201738"/>
            <a:ext cx="3830638" cy="495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>
            <a:extLst>
              <a:ext uri="{FF2B5EF4-FFF2-40B4-BE49-F238E27FC236}">
                <a16:creationId xmlns:a16="http://schemas.microsoft.com/office/drawing/2014/main" id="{940473E1-7006-42BD-822B-E1456F3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1862138"/>
            <a:ext cx="41878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The Montreal Cognitive </a:t>
            </a:r>
            <a:r>
              <a:rPr lang="en-GB" altLang="en-US" sz="1800" b="1"/>
              <a:t>Assessment</a:t>
            </a:r>
            <a:r>
              <a:rPr lang="en-GB" altLang="en-US" sz="1800"/>
              <a:t> (</a:t>
            </a:r>
            <a:r>
              <a:rPr lang="en-GB" altLang="en-US" sz="1800" b="1"/>
              <a:t>MoCA</a:t>
            </a:r>
            <a:r>
              <a:rPr lang="en-GB" altLang="en-US" sz="1800"/>
              <a:t>) was designed as a rapid screening instrument for mild cognitive dysfunction. It assesses different cognitive domains: attention and concentration, executive functions, memory, language, visuoconstructional skills, conceptual thinking, calculations, and orientation.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4C1959-C00D-4E2A-A89D-1FEB760A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601662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7C71F10-F5AF-44FB-9EFB-50B91CE22961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963613"/>
            <a:ext cx="8323262" cy="4479925"/>
          </a:xfrm>
        </p:spPr>
        <p:txBody>
          <a:bodyPr/>
          <a:lstStyle/>
          <a:p>
            <a:r>
              <a:rPr lang="en-US" altLang="en-US" sz="2000"/>
              <a:t>Small number of previously high level functioning cases may get a Consultant of Rehabilitation review regarding specialised inpatient care/ community level follow up. </a:t>
            </a:r>
          </a:p>
          <a:p>
            <a:r>
              <a:rPr lang="en-US" altLang="en-US" sz="2000"/>
              <a:t>No automatic access to Neuropsychology assessment.</a:t>
            </a:r>
          </a:p>
          <a:p>
            <a:r>
              <a:rPr lang="en-US" altLang="en-US" sz="2000"/>
              <a:t>Unlikely to require Rehabilitation prescription for the injury but a  number require them as referred on for mobility / falls management.</a:t>
            </a:r>
          </a:p>
          <a:p>
            <a:endParaRPr lang="en-US" alt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EAF7693-FE0F-4F45-88C4-DB2D382E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104457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 summary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CCC992-5C72-46AD-AFA5-6F2659B9CECE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1304925"/>
            <a:ext cx="8323262" cy="4138613"/>
          </a:xfrm>
        </p:spPr>
        <p:txBody>
          <a:bodyPr/>
          <a:lstStyle/>
          <a:p>
            <a:r>
              <a:rPr lang="en-US" altLang="en-US"/>
              <a:t>Availability of MTS is an advantage (obviously !)</a:t>
            </a:r>
          </a:p>
          <a:p>
            <a:r>
              <a:rPr lang="en-US" altLang="en-US"/>
              <a:t>Some benefits around infuencing and fast tracking decisions but some issues with over management / loss of holistic view by using standards you may apply to younger population.</a:t>
            </a:r>
          </a:p>
          <a:p>
            <a:r>
              <a:rPr lang="en-US" altLang="en-US"/>
              <a:t>No more likely to get surgical intervention or primary management by specialty team.</a:t>
            </a:r>
          </a:p>
          <a:p>
            <a:r>
              <a:rPr lang="en-US" altLang="en-US"/>
              <a:t>Rehabilitation is functionally based and core Therapy skills based. </a:t>
            </a:r>
          </a:p>
          <a:p>
            <a:r>
              <a:rPr lang="en-US" altLang="en-US"/>
              <a:t>Do not access Rehab Cons or Neuropsychology as a standard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5E31F83-3BB5-4C37-9D8C-2EDC2160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104457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Future work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0D5CC3-E8B7-43F1-9E2B-BC0799EF48BB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1304925"/>
            <a:ext cx="8323262" cy="4138613"/>
          </a:xfrm>
        </p:spPr>
        <p:txBody>
          <a:bodyPr/>
          <a:lstStyle/>
          <a:p>
            <a:r>
              <a:rPr lang="en-US" altLang="en-US"/>
              <a:t>Look into the numbers discussed with UHCW and advice given including timeliness.</a:t>
            </a:r>
          </a:p>
          <a:p>
            <a:r>
              <a:rPr lang="en-US" altLang="en-US"/>
              <a:t>? Shared pathways, patient information and education.</a:t>
            </a:r>
          </a:p>
          <a:p>
            <a:r>
              <a:rPr lang="en-US" altLang="en-US"/>
              <a:t>Closer links with TUs/ DGHs re Silver trauma management as a whole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FF29F82-E004-42D4-8657-51847718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1044575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FB74B05-3E17-4451-98C1-DC28851DDC92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1304925"/>
            <a:ext cx="8323262" cy="413861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C38594E6-3CE5-46CB-8A7A-24D186F6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308100"/>
            <a:ext cx="447516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B955195-AE8C-46E8-91A4-9AEBED79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104457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Major Trauma networks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2513A4-2DFF-482F-94C2-EBE66132991A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1304925"/>
            <a:ext cx="8323262" cy="41386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sz="2800" b="1" dirty="0"/>
              <a:t>Ethos from a rehab perspective.</a:t>
            </a:r>
            <a:r>
              <a:rPr lang="en-US" altLang="en-US" sz="2800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Cohort acute specialty skills so work is regular and familiar which in turn should improve skill sets, service development and outcomes.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Encourage timely ‘Care closer to home’.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Support management of trauma patients at local hospitals.</a:t>
            </a:r>
          </a:p>
          <a:p>
            <a:pPr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B72C8322-6800-4DC8-96A2-5A624E3BB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588" y="838200"/>
            <a:ext cx="7559675" cy="914400"/>
          </a:xfrm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Isolated TBI or spinal fractures managed at TUs 2018-19 across the Tri network.</a:t>
            </a:r>
          </a:p>
        </p:txBody>
      </p:sp>
      <p:sp>
        <p:nvSpPr>
          <p:cNvPr id="8195" name="Subtitle 7">
            <a:extLst>
              <a:ext uri="{FF2B5EF4-FFF2-40B4-BE49-F238E27FC236}">
                <a16:creationId xmlns:a16="http://schemas.microsoft.com/office/drawing/2014/main" id="{4E905B21-CB6F-4DA8-ADE4-C96AC30E9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588" y="1857375"/>
            <a:ext cx="7559675" cy="37258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Tri-network = 955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CETN = 199 in total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5390FE-8F41-48E6-BDB2-C8AFD149BB2E}"/>
              </a:ext>
            </a:extLst>
          </p:cNvPr>
          <p:cNvGraphicFramePr>
            <a:graphicFrameLocks noGrp="1"/>
          </p:cNvGraphicFramePr>
          <p:nvPr/>
        </p:nvGraphicFramePr>
        <p:xfrm>
          <a:off x="915988" y="1855788"/>
          <a:ext cx="7467600" cy="3038475"/>
        </p:xfrm>
        <a:graphic>
          <a:graphicData uri="http://schemas.openxmlformats.org/drawingml/2006/table">
            <a:tbl>
              <a:tblPr firstRow="1" firstCol="1" bandRow="1"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Age Band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Site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0-10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10-20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20-30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30-40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40-50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50-60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60-70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70-80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80-90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90-100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100-110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Grand Total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Heartlands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Hereford County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Manor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New Cross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Russells Hall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Sandwell General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Worcestershire Royal Hospital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26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14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100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Kettering General Hospital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16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18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86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Northampton General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Leighton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Glan Clwyd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Royal Shrewsbury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Wrexham Maelor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Ysbyty Gwynedd District General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Grand Total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186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290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955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440" name="Rectangle 5">
            <a:extLst>
              <a:ext uri="{FF2B5EF4-FFF2-40B4-BE49-F238E27FC236}">
                <a16:creationId xmlns:a16="http://schemas.microsoft.com/office/drawing/2014/main" id="{4CBA1C49-A557-4455-AF0D-15B26CDCB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855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>
            <a:extLst>
              <a:ext uri="{FF2B5EF4-FFF2-40B4-BE49-F238E27FC236}">
                <a16:creationId xmlns:a16="http://schemas.microsoft.com/office/drawing/2014/main" id="{9F0F23BB-3274-4DF5-BB16-BCAE8072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588" y="838200"/>
            <a:ext cx="7559675" cy="538163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Factoring in age.</a:t>
            </a:r>
          </a:p>
        </p:txBody>
      </p:sp>
      <p:sp>
        <p:nvSpPr>
          <p:cNvPr id="9219" name="Subtitle 9">
            <a:extLst>
              <a:ext uri="{FF2B5EF4-FFF2-40B4-BE49-F238E27FC236}">
                <a16:creationId xmlns:a16="http://schemas.microsoft.com/office/drawing/2014/main" id="{A02DA5CD-A07F-41EE-98D0-8A3C21426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588" y="1601788"/>
            <a:ext cx="7559675" cy="39814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/>
              <a:t>Tri-network; 70 years plus = 594 / 955 (62%)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/>
              <a:t>CETN; 70 years plus =  131/ 199 (66%)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03F736-8FC6-4A0C-8C98-C55C5459FFDE}"/>
              </a:ext>
            </a:extLst>
          </p:cNvPr>
          <p:cNvGraphicFramePr>
            <a:graphicFrameLocks noGrp="1"/>
          </p:cNvGraphicFramePr>
          <p:nvPr/>
        </p:nvGraphicFramePr>
        <p:xfrm>
          <a:off x="915988" y="1855788"/>
          <a:ext cx="7467600" cy="3038475"/>
        </p:xfrm>
        <a:graphic>
          <a:graphicData uri="http://schemas.openxmlformats.org/drawingml/2006/table">
            <a:tbl>
              <a:tblPr firstRow="1" firstCol="1" bandRow="1"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Age Band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Site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0-10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10-20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20-30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30-40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40-50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50-60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60-70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70-80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80-90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90-100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100-110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Grand Total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Heartlands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Hereford County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Manor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New Cross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Russells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Hall Hospital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Sandwell General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Worcestershire Royal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Kettering General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Northampton General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Leighton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Glan Clwyd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Royal Shrewsbury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Wrexham Maelor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Ysbyty Gwynedd District General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Grand Total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49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102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186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290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955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464" name="Rectangle 6">
            <a:extLst>
              <a:ext uri="{FF2B5EF4-FFF2-40B4-BE49-F238E27FC236}">
                <a16:creationId xmlns:a16="http://schemas.microsoft.com/office/drawing/2014/main" id="{002AB780-19DB-4B26-AE11-6E486A522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855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F9969C4-7498-4BC2-A7D7-E77B88E4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104457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Lots of Questions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CB7615A-30CB-4CCE-918C-7281C01A6BDB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1304925"/>
            <a:ext cx="8323262" cy="41386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How many 70 plus with isolated TBI/ spinal fractures directly to UHCW?    </a:t>
            </a:r>
            <a:r>
              <a:rPr lang="en-US" alt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 4!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How many secondary transfers? 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How many of the199 are even discussed with UHCW? Who’s making the decisions? </a:t>
            </a:r>
            <a:r>
              <a:rPr lang="en-US" alt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Rv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of neurosurgery ‘refer a patient’ data possibly?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How are they being managed? We are a ‘TU’ for Coventry patients. What do we do vs what do NGH/KGH do? What can we learn from each other?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117EFC-BE8E-4629-9EB2-3267F2DB450A}"/>
              </a:ext>
            </a:extLst>
          </p:cNvPr>
          <p:cNvGraphicFramePr>
            <a:graphicFrameLocks noGrp="1"/>
          </p:cNvGraphicFramePr>
          <p:nvPr/>
        </p:nvGraphicFramePr>
        <p:xfrm>
          <a:off x="4635500" y="2170113"/>
          <a:ext cx="2197100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Previous Hospital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George Eliot Hospital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Warwick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Worcestershire Royal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Kettering General Hospital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Alexandra Hospital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Northampton General Hospital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Hospital of St.Cross Rugby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Grand Total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32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76" name="Rectangle 4">
            <a:extLst>
              <a:ext uri="{FF2B5EF4-FFF2-40B4-BE49-F238E27FC236}">
                <a16:creationId xmlns:a16="http://schemas.microsoft.com/office/drawing/2014/main" id="{F0C4CCEA-1E82-41F9-BD59-85B4C2416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2573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DA41CB7-0362-4763-B06D-2725F652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104457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70 plus Coventry patient admission route to UHCW as local hospital.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BA53550-AC9F-4BA5-9282-7DB3A41CE842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1304925"/>
            <a:ext cx="8323262" cy="4138613"/>
          </a:xfrm>
        </p:spPr>
        <p:txBody>
          <a:bodyPr/>
          <a:lstStyle/>
          <a:p>
            <a:r>
              <a:rPr lang="en-US" altLang="en-US" sz="2000"/>
              <a:t>Likely low MOI so </a:t>
            </a:r>
            <a:r>
              <a:rPr lang="en-US" altLang="en-US" sz="2000" i="1"/>
              <a:t>may</a:t>
            </a:r>
            <a:r>
              <a:rPr lang="en-US" altLang="en-US" sz="2000"/>
              <a:t> be alerted as silver trauma but more likely ambulance triage. May not be brought in as a person having experienced trauma at all.</a:t>
            </a:r>
          </a:p>
          <a:p>
            <a:r>
              <a:rPr lang="en-US" altLang="en-US" sz="2000"/>
              <a:t>May be a late diagnosis. Admitted as reduced coping, UTI, increased drowsiness etc. Injuries picked up from investigations for other reasons eg CXR for CI, CTH for possible stroke.</a:t>
            </a:r>
          </a:p>
          <a:p>
            <a:r>
              <a:rPr lang="en-US" altLang="en-US" sz="2000"/>
              <a:t>MT team identify a significant number of cases by twice weekly screening the electronic ward handover system. </a:t>
            </a:r>
          </a:p>
          <a:p>
            <a:r>
              <a:rPr lang="en-US" altLang="en-US" sz="2000"/>
              <a:t>Benefits of your local hospital also being an MTC – MT team will pick up and facilitate management, ‘quick’ access to Neurosurgery advice, MDT skill sets eg cognition, orthotics.</a:t>
            </a:r>
          </a:p>
          <a:p>
            <a:r>
              <a:rPr lang="en-US" altLang="en-US" sz="2000"/>
              <a:t>Possible negative of your local hospital also being an MTC – over management/ less pragmatism to management planning.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05A377A-7DE7-4321-8CFE-12B7899D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104457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70 plus Coventry patient with isolated spinal fractures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E3D2F21-8D63-489B-91F4-450C0208D673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1304925"/>
            <a:ext cx="8323262" cy="4138613"/>
          </a:xfrm>
        </p:spPr>
        <p:txBody>
          <a:bodyPr/>
          <a:lstStyle/>
          <a:p>
            <a:r>
              <a:rPr lang="en-US" altLang="en-US" sz="2000"/>
              <a:t>Likely be admitted under medicine.</a:t>
            </a:r>
          </a:p>
          <a:p>
            <a:r>
              <a:rPr lang="en-US" altLang="en-US" sz="2000"/>
              <a:t>Once diagnosed will be seen by Spinal O/C team. Positive = immediate management plan, negative is likely FBR until MRI and also maybe discussion in spinal meeting. Likely conservative management regardless …….</a:t>
            </a:r>
          </a:p>
          <a:p>
            <a:r>
              <a:rPr lang="en-US" altLang="en-US" sz="2000"/>
              <a:t>MT rehab co-ord input. Push for timely holistic management planning/ Cons reviews if required.</a:t>
            </a:r>
          </a:p>
          <a:p>
            <a:r>
              <a:rPr lang="en-US" altLang="en-US" sz="2000"/>
              <a:t>Knowledge of bracing/ collar options and practical implications for the patient. MDT can fit most of these.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/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13BDA8D0-47AF-4444-8984-6B0EA142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525963"/>
            <a:ext cx="11811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Miami J Select">
            <a:extLst>
              <a:ext uri="{FF2B5EF4-FFF2-40B4-BE49-F238E27FC236}">
                <a16:creationId xmlns:a16="http://schemas.microsoft.com/office/drawing/2014/main" id="{7AD7B180-F2E3-4F20-9154-882028AD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25963"/>
            <a:ext cx="19494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188_1">
            <a:extLst>
              <a:ext uri="{FF2B5EF4-FFF2-40B4-BE49-F238E27FC236}">
                <a16:creationId xmlns:a16="http://schemas.microsoft.com/office/drawing/2014/main" id="{B9CE8837-42B2-410D-9B2A-454DE5A7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186238"/>
            <a:ext cx="11080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>
            <a:extLst>
              <a:ext uri="{FF2B5EF4-FFF2-40B4-BE49-F238E27FC236}">
                <a16:creationId xmlns:a16="http://schemas.microsoft.com/office/drawing/2014/main" id="{C0D7B26F-9F33-4B8F-A257-07AD2475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525963"/>
            <a:ext cx="6842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MKS Thorecta plus">
            <a:extLst>
              <a:ext uri="{FF2B5EF4-FFF2-40B4-BE49-F238E27FC236}">
                <a16:creationId xmlns:a16="http://schemas.microsoft.com/office/drawing/2014/main" id="{C56F2142-6D4C-4935-A26D-150FD734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603750"/>
            <a:ext cx="100171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PHP-T2-2">
            <a:extLst>
              <a:ext uri="{FF2B5EF4-FFF2-40B4-BE49-F238E27FC236}">
                <a16:creationId xmlns:a16="http://schemas.microsoft.com/office/drawing/2014/main" id="{11CD1FAE-3241-412C-BBEC-ACE3288A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4054475"/>
            <a:ext cx="15938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84B2294-1499-4B0C-8BD4-58569751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838200"/>
            <a:ext cx="7559675" cy="303213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1088F47-9457-4A0D-9C3C-FBF79D9B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281113"/>
            <a:ext cx="7561262" cy="4159250"/>
          </a:xfrm>
        </p:spPr>
        <p:txBody>
          <a:bodyPr/>
          <a:lstStyle/>
          <a:p>
            <a:r>
              <a:rPr lang="en-US" altLang="en-US" sz="2000"/>
              <a:t>PT/ OT input re mobility and function in regards to discharge planning </a:t>
            </a:r>
          </a:p>
          <a:p>
            <a:r>
              <a:rPr lang="en-US" altLang="en-US" sz="2000"/>
              <a:t>IDT links with a local care service that is familiar and happy to work with patients in our area without support structures to deliver collar and brace care.</a:t>
            </a:r>
          </a:p>
          <a:p>
            <a:r>
              <a:rPr lang="en-US" altLang="en-US" sz="2000"/>
              <a:t>Unlikely to require Rehabilitation prescription for the injury but significant number require them as referred on for mobility / falls management.</a:t>
            </a:r>
          </a:p>
          <a:p>
            <a:r>
              <a:rPr lang="en-US" altLang="en-US" sz="2000"/>
              <a:t>Follow up in medical OPD clinics re brace/ collar removal. </a:t>
            </a:r>
          </a:p>
          <a:p>
            <a:endParaRPr lang="en-GB" altLang="en-US"/>
          </a:p>
        </p:txBody>
      </p:sp>
      <p:sp>
        <p:nvSpPr>
          <p:cNvPr id="13316" name="AutoShape 2" descr="Image result for miami j with thoracic extension">
            <a:extLst>
              <a:ext uri="{FF2B5EF4-FFF2-40B4-BE49-F238E27FC236}">
                <a16:creationId xmlns:a16="http://schemas.microsoft.com/office/drawing/2014/main" id="{27342F72-3F11-4B86-8494-FF4D5EB9F8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3317" name="AutoShape 7" descr="Image result for mks thorecta brace">
            <a:extLst>
              <a:ext uri="{FF2B5EF4-FFF2-40B4-BE49-F238E27FC236}">
                <a16:creationId xmlns:a16="http://schemas.microsoft.com/office/drawing/2014/main" id="{631C7545-528E-4808-8D30-BC502D925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3318" name="AutoShape 9" descr="Image result for mks thorecta brace">
            <a:extLst>
              <a:ext uri="{FF2B5EF4-FFF2-40B4-BE49-F238E27FC236}">
                <a16:creationId xmlns:a16="http://schemas.microsoft.com/office/drawing/2014/main" id="{0EC02F89-23DA-43EB-82E1-0A83E5553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5C9E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8B530D7-3E6B-4291-8502-099B46D6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938"/>
            <a:ext cx="8323262" cy="104457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70 plus Coventry patient with isolated traumatic brain injury.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5B157F-26F4-46C8-81C6-82E68600C109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87363" y="1304925"/>
            <a:ext cx="8323262" cy="4138613"/>
          </a:xfrm>
        </p:spPr>
        <p:txBody>
          <a:bodyPr/>
          <a:lstStyle/>
          <a:p>
            <a:r>
              <a:rPr lang="en-US" altLang="en-US" sz="2000"/>
              <a:t>Majority are small and often an incidental finding. No surgical requirements so again managed on medical wards.</a:t>
            </a:r>
          </a:p>
          <a:p>
            <a:r>
              <a:rPr lang="en-US" altLang="en-US" sz="2000"/>
              <a:t>48 hour neuro obs and cease any thromboprophyaxsis.</a:t>
            </a:r>
          </a:p>
          <a:p>
            <a:r>
              <a:rPr lang="en-US" altLang="en-US" sz="2000"/>
              <a:t>Re-scan at 7/7 if of decent size to ensure no expansion</a:t>
            </a:r>
          </a:p>
          <a:p>
            <a:r>
              <a:rPr lang="en-US" altLang="en-US" sz="2000"/>
              <a:t>Small number will transfer to Neuro if neurological deterioration and require burr holes.</a:t>
            </a:r>
          </a:p>
          <a:p>
            <a:r>
              <a:rPr lang="en-US" altLang="en-US" sz="2000"/>
              <a:t>MT rehab co-ord input. Push for timely holistic management planning/ Cons reviews if required</a:t>
            </a:r>
            <a:r>
              <a:rPr lang="en-US" altLang="en-US" sz="2800"/>
              <a:t>.</a:t>
            </a:r>
          </a:p>
          <a:p>
            <a:r>
              <a:rPr lang="en-US" altLang="en-US" sz="2000"/>
              <a:t>Pragmatic and functionally based assessments by PT/OT. Small number may have MoCA scoring to inform discharge decision making along with functional tasking picture.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HCW Internal Slides">
  <a:themeElements>
    <a:clrScheme name="NHCW Internal Slides 1">
      <a:dk1>
        <a:srgbClr val="000000"/>
      </a:dk1>
      <a:lt1>
        <a:srgbClr val="FFFFFF"/>
      </a:lt1>
      <a:dk2>
        <a:srgbClr val="1F497D"/>
      </a:dk2>
      <a:lt2>
        <a:srgbClr val="000000"/>
      </a:lt2>
      <a:accent1>
        <a:srgbClr val="0091C9"/>
      </a:accent1>
      <a:accent2>
        <a:srgbClr val="003893"/>
      </a:accent2>
      <a:accent3>
        <a:srgbClr val="FFFFFF"/>
      </a:accent3>
      <a:accent4>
        <a:srgbClr val="000000"/>
      </a:accent4>
      <a:accent5>
        <a:srgbClr val="AAC7E1"/>
      </a:accent5>
      <a:accent6>
        <a:srgbClr val="003285"/>
      </a:accent6>
      <a:hlink>
        <a:srgbClr val="E28C05"/>
      </a:hlink>
      <a:folHlink>
        <a:srgbClr val="00AA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CW Internal Slides 1">
        <a:dk1>
          <a:srgbClr val="000000"/>
        </a:dk1>
        <a:lt1>
          <a:srgbClr val="FFFFFF"/>
        </a:lt1>
        <a:dk2>
          <a:srgbClr val="1F497D"/>
        </a:dk2>
        <a:lt2>
          <a:srgbClr val="000000"/>
        </a:lt2>
        <a:accent1>
          <a:srgbClr val="0091C9"/>
        </a:accent1>
        <a:accent2>
          <a:srgbClr val="003893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003285"/>
        </a:accent6>
        <a:hlink>
          <a:srgbClr val="E28C05"/>
        </a:hlink>
        <a:folHlink>
          <a:srgbClr val="00AA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1282</Words>
  <Application>Microsoft Office PowerPoint</Application>
  <PresentationFormat>On-screen Show (4:3)</PresentationFormat>
  <Paragraphs>514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NHCW Internal Slides</vt:lpstr>
      <vt:lpstr>Managing older patients with isolated brain injuries or spinal fractures at TUs.</vt:lpstr>
      <vt:lpstr>Major Trauma networks</vt:lpstr>
      <vt:lpstr>Isolated TBI or spinal fractures managed at TUs 2018-19 across the Tri network.</vt:lpstr>
      <vt:lpstr>Factoring in age.</vt:lpstr>
      <vt:lpstr>Lots of Questions</vt:lpstr>
      <vt:lpstr>70 plus Coventry patient admission route to UHCW as local hospital.</vt:lpstr>
      <vt:lpstr>70 plus Coventry patient with isolated spinal fractures</vt:lpstr>
      <vt:lpstr>PowerPoint Presentation</vt:lpstr>
      <vt:lpstr>70 plus Coventry patient with isolated traumatic brain injury.</vt:lpstr>
      <vt:lpstr>Montreal Cognitive assessment</vt:lpstr>
      <vt:lpstr>PowerPoint Presentation</vt:lpstr>
      <vt:lpstr>In summary</vt:lpstr>
      <vt:lpstr>Future work</vt:lpstr>
      <vt:lpstr>PowerPoint Presentation</vt:lpstr>
    </vt:vector>
  </TitlesOfParts>
  <Company>Volume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 Kirrane</dc:creator>
  <cp:lastModifiedBy>MCCTN Sarah</cp:lastModifiedBy>
  <cp:revision>45</cp:revision>
  <cp:lastPrinted>2019-08-30T15:22:23Z</cp:lastPrinted>
  <dcterms:created xsi:type="dcterms:W3CDTF">2009-08-20T13:05:34Z</dcterms:created>
  <dcterms:modified xsi:type="dcterms:W3CDTF">2019-09-20T08:39:53Z</dcterms:modified>
</cp:coreProperties>
</file>