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68585AE-08B4-48CD-868D-8BE6049FF0B9}" type="datetimeFigureOut">
              <a:rPr lang="en-CA" smtClean="0"/>
              <a:pPr/>
              <a:t>30/08/2014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743A220-5280-4A9D-B667-F7E6D852DDF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en-CA" sz="6000" dirty="0" smtClean="0"/>
              <a:t>Progress Not Perfection</a:t>
            </a:r>
            <a:br>
              <a:rPr lang="en-CA" sz="6000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sz="3100" dirty="0" smtClean="0"/>
              <a:t>A Workshop by Kevin A (Al-Anon) and Scott P (AA)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8077200" cy="1499616"/>
          </a:xfrm>
        </p:spPr>
        <p:txBody>
          <a:bodyPr>
            <a:normAutofit/>
          </a:bodyPr>
          <a:lstStyle/>
          <a:p>
            <a:pPr algn="ctr"/>
            <a:r>
              <a:rPr lang="en-CA" sz="2800" dirty="0" smtClean="0"/>
              <a:t>Step 8 – </a:t>
            </a:r>
          </a:p>
          <a:p>
            <a:pPr algn="ctr"/>
            <a:r>
              <a:rPr lang="en-CA" sz="2800" dirty="0" smtClean="0"/>
              <a:t>“Made a list of all persons we had harmed and became willing to make amends to them all”</a:t>
            </a:r>
            <a:endParaRPr lang="en-CA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55776" y="5877272"/>
            <a:ext cx="3908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chemeClr val="bg1"/>
                </a:solidFill>
              </a:rPr>
              <a:t>Yellowknife Roundup – August 30, 2014</a:t>
            </a:r>
            <a:endParaRPr lang="en-C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Discussion Group Question 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Why is this step delayed so far in the process?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Discussion Group Question 4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How do you “become willing”?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First up: a Joke!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Attracting members of the opposite sex in recovery</a:t>
            </a:r>
          </a:p>
          <a:p>
            <a:pPr>
              <a:buNone/>
            </a:pPr>
            <a:endParaRPr lang="en-CA" b="1" dirty="0" smtClean="0"/>
          </a:p>
          <a:p>
            <a:r>
              <a:rPr lang="en-CA" b="1" dirty="0" smtClean="0"/>
              <a:t>Use the “big book”, page </a:t>
            </a:r>
            <a:r>
              <a:rPr lang="en-CA" b="1" dirty="0" smtClean="0"/>
              <a:t>69 to help</a:t>
            </a:r>
            <a:endParaRPr lang="en-CA" b="1" dirty="0" smtClean="0"/>
          </a:p>
          <a:p>
            <a:pPr>
              <a:buNone/>
            </a:pPr>
            <a:endParaRPr lang="en-CA" b="1" dirty="0" smtClean="0"/>
          </a:p>
          <a:p>
            <a:r>
              <a:rPr lang="en-CA" b="1" dirty="0" smtClean="0"/>
              <a:t>Reading page 96 instead</a:t>
            </a:r>
            <a:endParaRPr lang="en-C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 smtClean="0"/>
              <a:t>Two interpretations of typical alcoholic behavior...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95536" y="1484784"/>
            <a:ext cx="4040188" cy="715355"/>
          </a:xfrm>
        </p:spPr>
        <p:txBody>
          <a:bodyPr>
            <a:normAutofit fontScale="92500"/>
          </a:bodyPr>
          <a:lstStyle/>
          <a:p>
            <a:r>
              <a:rPr lang="en-CA" dirty="0" smtClean="0">
                <a:ln cmpd="sng">
                  <a:solidFill>
                    <a:schemeClr val="tx1"/>
                  </a:solidFill>
                </a:ln>
              </a:rPr>
              <a:t>“The boy who cried wolf”</a:t>
            </a:r>
            <a:endParaRPr lang="en-CA" dirty="0">
              <a:ln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7544" y="2276872"/>
            <a:ext cx="4040188" cy="3951288"/>
          </a:xfrm>
        </p:spPr>
        <p:txBody>
          <a:bodyPr>
            <a:normAutofit/>
          </a:bodyPr>
          <a:lstStyle/>
          <a:p>
            <a:r>
              <a:rPr lang="en-CA" dirty="0" smtClean="0"/>
              <a:t>The first time he cried for help, the whole town came running</a:t>
            </a:r>
          </a:p>
          <a:p>
            <a:r>
              <a:rPr lang="en-CA" dirty="0" smtClean="0"/>
              <a:t>The second time he cried for help, some people came to help</a:t>
            </a:r>
          </a:p>
          <a:p>
            <a:r>
              <a:rPr lang="en-CA" dirty="0" smtClean="0"/>
              <a:t>Eventually, no one believed him anymore</a:t>
            </a:r>
          </a:p>
          <a:p>
            <a:r>
              <a:rPr lang="en-CA" dirty="0" smtClean="0"/>
              <a:t>The ending is not happy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076056" y="1556792"/>
            <a:ext cx="4319463" cy="639762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>
                <a:ln cmpd="sng">
                  <a:solidFill>
                    <a:schemeClr val="tx1"/>
                  </a:solidFill>
                </a:ln>
              </a:rPr>
              <a:t>“The alcoholic who kept saying sorry”</a:t>
            </a:r>
            <a:endParaRPr lang="en-CA" dirty="0">
              <a:ln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683125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Sometimes he asked for help, or help was recommended by many</a:t>
            </a:r>
          </a:p>
          <a:p>
            <a:r>
              <a:rPr lang="en-CA" dirty="0" smtClean="0"/>
              <a:t>He apologized for lying, stealing, cheating – right away OR he kept it in until he was in “deep trouble”</a:t>
            </a:r>
          </a:p>
          <a:p>
            <a:r>
              <a:rPr lang="en-CA" dirty="0" smtClean="0"/>
              <a:t>Alcoholic behaviour becomes predictable – hard to trust him</a:t>
            </a:r>
          </a:p>
          <a:p>
            <a:r>
              <a:rPr lang="en-CA" dirty="0" smtClean="0"/>
              <a:t>Without a program of recovery, many alcoholics die of this disease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Al-Anon Perspectives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“Courage to Change”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 smtClean="0"/>
              <a:t>From </a:t>
            </a:r>
            <a:r>
              <a:rPr lang="en-CA" u="sng" dirty="0" smtClean="0"/>
              <a:t>One Day at a Time in Al-Anon II</a:t>
            </a:r>
            <a:r>
              <a:rPr lang="en-CA" dirty="0" smtClean="0"/>
              <a:t> 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Discovering previously hidden patterns of destructive behaviour</a:t>
            </a:r>
            <a:endParaRPr lang="en-CA" dirty="0"/>
          </a:p>
        </p:txBody>
      </p:sp>
      <p:pic>
        <p:nvPicPr>
          <p:cNvPr id="7170" name="Picture 2" descr="http://media-cache-ak0.pinimg.com/736x/a6/6c/43/a66c437c251a8e724b2bf4febc95ca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988840"/>
            <a:ext cx="4176464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8</a:t>
            </a:r>
            <a:r>
              <a:rPr lang="en-CA" baseline="30000" dirty="0" smtClean="0"/>
              <a:t>th</a:t>
            </a:r>
            <a:r>
              <a:rPr lang="en-CA" dirty="0" smtClean="0"/>
              <a:t> Step Audio: Joe and Charlie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25830" lvl="1" indent="-514350">
              <a:buNone/>
            </a:pPr>
            <a:r>
              <a:rPr lang="en-CA" dirty="0" smtClean="0"/>
              <a:t>5 minute audio clip (0:00-5:04)</a:t>
            </a:r>
          </a:p>
          <a:p>
            <a:pPr marL="925830" lvl="1" indent="-514350">
              <a:buNone/>
            </a:pPr>
            <a:endParaRPr lang="en-CA" dirty="0" smtClean="0"/>
          </a:p>
          <a:p>
            <a:pPr marL="633222" indent="-514350">
              <a:buAutoNum type="arabicPeriod"/>
            </a:pPr>
            <a:r>
              <a:rPr lang="en-CA" dirty="0" smtClean="0"/>
              <a:t>Work steps 6 and 7 for the “rest of our lives”</a:t>
            </a:r>
          </a:p>
          <a:p>
            <a:pPr marL="633222" indent="-514350">
              <a:buAutoNum type="arabicPeriod"/>
            </a:pPr>
            <a:r>
              <a:rPr lang="en-CA" dirty="0" smtClean="0"/>
              <a:t>Improving our spiritual, mental and physical sickness caused by alcoholic “disharmony”</a:t>
            </a:r>
          </a:p>
          <a:p>
            <a:pPr marL="633222" indent="-514350">
              <a:buAutoNum type="arabicPeriod"/>
            </a:pPr>
            <a:r>
              <a:rPr lang="en-CA" dirty="0" smtClean="0"/>
              <a:t>Steps 8 and 9 focus on feelings of </a:t>
            </a:r>
            <a:r>
              <a:rPr lang="en-CA" b="1" u="sng" dirty="0" smtClean="0"/>
              <a:t>guilt and remorse</a:t>
            </a:r>
            <a:r>
              <a:rPr lang="en-CA" dirty="0" smtClean="0"/>
              <a:t> that we need to deal with to get “fit with the world and everyone in it”</a:t>
            </a:r>
          </a:p>
          <a:p>
            <a:pPr marL="633222" indent="-514350">
              <a:buAutoNum type="arabicPeriod"/>
            </a:pPr>
            <a:r>
              <a:rPr lang="en-CA" dirty="0" smtClean="0"/>
              <a:t>Can we afford NOT to do steps 8 and 9?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Quick notes on step 8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556792"/>
            <a:ext cx="3744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i="1" dirty="0" smtClean="0"/>
              <a:t>Make a list of names, businesses and institutions you have harmed</a:t>
            </a:r>
            <a:endParaRPr lang="en-CA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5733256"/>
            <a:ext cx="3113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 smtClean="0"/>
              <a:t>Use the inventory list </a:t>
            </a:r>
          </a:p>
          <a:p>
            <a:r>
              <a:rPr lang="en-CA" sz="2400" b="1" i="1" dirty="0" smtClean="0"/>
              <a:t>from Step 4 as a guide</a:t>
            </a:r>
            <a:endParaRPr lang="en-CA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508104" y="2348880"/>
            <a:ext cx="27222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 smtClean="0"/>
              <a:t>Include people who </a:t>
            </a:r>
          </a:p>
          <a:p>
            <a:r>
              <a:rPr lang="en-CA" sz="2400" b="1" i="1" dirty="0" smtClean="0"/>
              <a:t>have passed away</a:t>
            </a:r>
            <a:endParaRPr lang="en-CA" sz="2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942366" y="3501008"/>
            <a:ext cx="62016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 smtClean="0"/>
              <a:t>As always, the influence and guidance of a </a:t>
            </a:r>
          </a:p>
          <a:p>
            <a:r>
              <a:rPr lang="en-CA" sz="2400" b="1" i="1" dirty="0" smtClean="0"/>
              <a:t>Higher Power and sponsor are recommended </a:t>
            </a:r>
            <a:endParaRPr lang="en-CA" sz="24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23528" y="2924944"/>
            <a:ext cx="35349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 smtClean="0"/>
              <a:t>Complete step 8 BEFORE</a:t>
            </a:r>
          </a:p>
          <a:p>
            <a:r>
              <a:rPr lang="en-CA" sz="2400" b="1" i="1" dirty="0" smtClean="0"/>
              <a:t>starting step 9</a:t>
            </a:r>
            <a:endParaRPr lang="en-CA" sz="24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9512" y="4581128"/>
            <a:ext cx="63711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 smtClean="0"/>
              <a:t>Try and avoid “playing the victim” – focus ONLY</a:t>
            </a:r>
          </a:p>
          <a:p>
            <a:r>
              <a:rPr lang="en-CA" sz="2400" b="1" i="1" dirty="0" smtClean="0"/>
              <a:t>on what you did, not what was done to you</a:t>
            </a:r>
            <a:endParaRPr lang="en-CA" sz="24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600175" y="5589240"/>
            <a:ext cx="55438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 smtClean="0"/>
              <a:t>This step, like all others, is ongoing as old</a:t>
            </a:r>
          </a:p>
          <a:p>
            <a:r>
              <a:rPr lang="en-CA" sz="2400" b="1" i="1" dirty="0" smtClean="0"/>
              <a:t>memories and new experiences come up</a:t>
            </a:r>
            <a:endParaRPr lang="en-CA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The “2 parts” of step 8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CA" dirty="0" smtClean="0"/>
              <a:t>Made a list of all persons we had harmed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7544" y="2420888"/>
            <a:ext cx="4040188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A Simple List</a:t>
            </a:r>
          </a:p>
          <a:p>
            <a:pPr>
              <a:buNone/>
            </a:pPr>
            <a:r>
              <a:rPr lang="en-CA" dirty="0"/>
              <a:t>	</a:t>
            </a:r>
            <a:r>
              <a:rPr lang="en-CA" dirty="0" smtClean="0"/>
              <a:t>- thorough, honest, humble, brave, ongoing</a:t>
            </a:r>
          </a:p>
          <a:p>
            <a:pPr>
              <a:buNone/>
            </a:pPr>
            <a:endParaRPr lang="en-CA" dirty="0"/>
          </a:p>
          <a:p>
            <a:pPr>
              <a:buNone/>
            </a:pPr>
            <a:r>
              <a:rPr lang="en-CA" dirty="0" smtClean="0"/>
              <a:t>No willingness/opportunity is needed to make amends yet.  Example: If we owe money that we do not have, we should still put that person on the list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CA" dirty="0" smtClean="0"/>
              <a:t>Became willing to make amends to them all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4008" y="2435523"/>
            <a:ext cx="4247455" cy="4422477"/>
          </a:xfrm>
        </p:spPr>
        <p:txBody>
          <a:bodyPr>
            <a:normAutofit/>
          </a:bodyPr>
          <a:lstStyle/>
          <a:p>
            <a:r>
              <a:rPr lang="en-CA" dirty="0" smtClean="0"/>
              <a:t>Similar to step 2: Come to believe that we can make amends = willingness</a:t>
            </a:r>
          </a:p>
          <a:p>
            <a:r>
              <a:rPr lang="en-CA" dirty="0" smtClean="0"/>
              <a:t>It is not necessary that </a:t>
            </a:r>
            <a:r>
              <a:rPr lang="en-CA" smtClean="0"/>
              <a:t>we make amends </a:t>
            </a:r>
            <a:r>
              <a:rPr lang="en-CA" dirty="0" smtClean="0"/>
              <a:t>all at once</a:t>
            </a:r>
          </a:p>
          <a:p>
            <a:r>
              <a:rPr lang="en-CA" dirty="0" smtClean="0"/>
              <a:t>If we have completed the steps to this point in a thorough way, we will be humble enough to make our amends.  If willingness is a struggle, return to step 7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Discussion Group Question 1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Reflect upon the comparison between the “Boy who cried wolf” and the “Alcoholic who kept saying sorry”.  </a:t>
            </a:r>
          </a:p>
          <a:p>
            <a:pPr>
              <a:buNone/>
            </a:pPr>
            <a:endParaRPr lang="en-CA" dirty="0"/>
          </a:p>
          <a:p>
            <a:pPr>
              <a:buNone/>
            </a:pPr>
            <a:r>
              <a:rPr lang="en-CA" dirty="0" smtClean="0"/>
              <a:t>	How is an amend made by someone who has taken the steps different than a boy who cries wolf or an alcoholic who keeps apologizing for their behaviour, but does not change it?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Discussion Group Question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is the benefit of taking this step in 2 parts?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186</TotalTime>
  <Words>510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Progress Not Perfection  A Workshop by Kevin A (Al-Anon) and Scott P (AA)</vt:lpstr>
      <vt:lpstr>First up: a Joke!</vt:lpstr>
      <vt:lpstr>Two interpretations of typical alcoholic behavior...</vt:lpstr>
      <vt:lpstr>Al-Anon Perspectives</vt:lpstr>
      <vt:lpstr>8th Step Audio: Joe and Charlie</vt:lpstr>
      <vt:lpstr>Quick notes on step 8</vt:lpstr>
      <vt:lpstr>The “2 parts” of step 8</vt:lpstr>
      <vt:lpstr>Discussion Group Question 1</vt:lpstr>
      <vt:lpstr>Discussion Group Question 2</vt:lpstr>
      <vt:lpstr>Discussion Group Question 3</vt:lpstr>
      <vt:lpstr>Discussion Group Question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Not Perfection A Workshop by Kevin A (Alanon) and Scott P (AA)</dc:title>
  <dc:creator>Scott Purchase</dc:creator>
  <cp:lastModifiedBy>Scott Purchase</cp:lastModifiedBy>
  <cp:revision>26</cp:revision>
  <dcterms:created xsi:type="dcterms:W3CDTF">2014-08-17T21:59:05Z</dcterms:created>
  <dcterms:modified xsi:type="dcterms:W3CDTF">2014-08-30T19:11:25Z</dcterms:modified>
</cp:coreProperties>
</file>