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31" r:id="rId2"/>
  </p:sldMasterIdLst>
  <p:notesMasterIdLst>
    <p:notesMasterId r:id="rId59"/>
  </p:notesMasterIdLst>
  <p:sldIdLst>
    <p:sldId id="257" r:id="rId3"/>
    <p:sldId id="258" r:id="rId4"/>
    <p:sldId id="286" r:id="rId5"/>
    <p:sldId id="382" r:id="rId6"/>
    <p:sldId id="383" r:id="rId7"/>
    <p:sldId id="263" r:id="rId8"/>
    <p:sldId id="260" r:id="rId9"/>
    <p:sldId id="262" r:id="rId10"/>
    <p:sldId id="299" r:id="rId11"/>
    <p:sldId id="300" r:id="rId12"/>
    <p:sldId id="302" r:id="rId13"/>
    <p:sldId id="303" r:id="rId14"/>
    <p:sldId id="304" r:id="rId15"/>
    <p:sldId id="335" r:id="rId16"/>
    <p:sldId id="323" r:id="rId17"/>
    <p:sldId id="347" r:id="rId18"/>
    <p:sldId id="356" r:id="rId19"/>
    <p:sldId id="346" r:id="rId20"/>
    <p:sldId id="366" r:id="rId21"/>
    <p:sldId id="390" r:id="rId22"/>
    <p:sldId id="348" r:id="rId23"/>
    <p:sldId id="349" r:id="rId24"/>
    <p:sldId id="350" r:id="rId25"/>
    <p:sldId id="352" r:id="rId26"/>
    <p:sldId id="445" r:id="rId27"/>
    <p:sldId id="446" r:id="rId28"/>
    <p:sldId id="447" r:id="rId29"/>
    <p:sldId id="451" r:id="rId30"/>
    <p:sldId id="452" r:id="rId31"/>
    <p:sldId id="453" r:id="rId32"/>
    <p:sldId id="454" r:id="rId33"/>
    <p:sldId id="455" r:id="rId34"/>
    <p:sldId id="456" r:id="rId35"/>
    <p:sldId id="457" r:id="rId36"/>
    <p:sldId id="458" r:id="rId37"/>
    <p:sldId id="459" r:id="rId38"/>
    <p:sldId id="357" r:id="rId39"/>
    <p:sldId id="367" r:id="rId40"/>
    <p:sldId id="368" r:id="rId41"/>
    <p:sldId id="448" r:id="rId42"/>
    <p:sldId id="369" r:id="rId43"/>
    <p:sldId id="449" r:id="rId44"/>
    <p:sldId id="370" r:id="rId45"/>
    <p:sldId id="371" r:id="rId46"/>
    <p:sldId id="372" r:id="rId47"/>
    <p:sldId id="450" r:id="rId48"/>
    <p:sldId id="460" r:id="rId49"/>
    <p:sldId id="461" r:id="rId50"/>
    <p:sldId id="462" r:id="rId51"/>
    <p:sldId id="463" r:id="rId52"/>
    <p:sldId id="375" r:id="rId53"/>
    <p:sldId id="376" r:id="rId54"/>
    <p:sldId id="377" r:id="rId55"/>
    <p:sldId id="464" r:id="rId56"/>
    <p:sldId id="379" r:id="rId57"/>
    <p:sldId id="38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4709" autoAdjust="0"/>
  </p:normalViewPr>
  <p:slideViewPr>
    <p:cSldViewPr>
      <p:cViewPr varScale="1">
        <p:scale>
          <a:sx n="86" d="100"/>
          <a:sy n="86" d="100"/>
        </p:scale>
        <p:origin x="-798" y="-96"/>
      </p:cViewPr>
      <p:guideLst>
        <p:guide orient="horz" pos="2160"/>
        <p:guide pos="2880"/>
      </p:guideLst>
    </p:cSldViewPr>
  </p:slideViewPr>
  <p:outlineViewPr>
    <p:cViewPr>
      <p:scale>
        <a:sx n="33" d="100"/>
        <a:sy n="33" d="100"/>
      </p:scale>
      <p:origin x="48" y="88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B4BDF3-0D0C-42C2-BA52-A90B6283C344}" type="datetimeFigureOut">
              <a:rPr lang="en-GB" smtClean="0"/>
              <a:pPr/>
              <a:t>11/06/2015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BBE63E-41B2-485D-9E20-1886858A4002}" type="slidenum">
              <a:rPr lang="en-GB" smtClean="0"/>
              <a:pPr/>
              <a:t>‹#›</a:t>
            </a:fld>
            <a:endParaRPr lang="en-GB"/>
          </a:p>
        </p:txBody>
      </p:sp>
    </p:spTree>
    <p:extLst>
      <p:ext uri="{BB962C8B-B14F-4D97-AF65-F5344CB8AC3E}">
        <p14:creationId xmlns:p14="http://schemas.microsoft.com/office/powerpoint/2010/main" xmlns="" val="33240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D9B6A-15CE-404F-884B-BFC694C63455}" type="slidenum">
              <a:rPr lang="en-GB"/>
              <a:pPr/>
              <a:t>1</a:t>
            </a:fld>
            <a:endParaRPr lang="en-GB"/>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E253AE1-F822-4536-9BD3-13DC13C0CBA7}" type="slidenum">
              <a:rPr lang="en-GB" smtClean="0"/>
              <a:pPr/>
              <a:t>14</a:t>
            </a:fld>
            <a:endParaRPr lang="en-GB"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GB" smtClean="0"/>
              <a:t>So to the results,</a:t>
            </a:r>
          </a:p>
          <a:p>
            <a:pPr eaLnBrk="1" hangingPunct="1"/>
            <a:r>
              <a:rPr lang="en-GB" smtClean="0"/>
              <a:t>Subjets receiving physiotherapy and occupational therapy were significantly more independent at hospital discharge, 60 percent vs 35 percent. </a:t>
            </a:r>
          </a:p>
          <a:p>
            <a:pPr eaLnBrk="1" hangingPunct="1"/>
            <a:r>
              <a:rPr lang="en-GB" smtClean="0"/>
              <a:t>There was also a significantly reduced duration of delirium (4 days as opposed to 2 days) and more ventilator free days, in other words the additional rehabilitation was associated with faster weaning as well as a trend to shorter stays in ICU, although this didn’t reach a level of significance. </a:t>
            </a:r>
          </a:p>
          <a:p>
            <a:pPr eaLnBrk="1" hangingPunct="1"/>
            <a:r>
              <a:rPr lang="en-GB" smtClean="0"/>
              <a:t>What is important to note however is even with the additional therapy only 60 percent of patients were independent at hospital discharge, again highlighting the long term problems faced by this patient group. </a:t>
            </a: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6B27ADD-157B-402E-ACC3-3B6C850DBDF7}" type="slidenum">
              <a:rPr lang="en-GB"/>
              <a:pPr/>
              <a:t>15</a:t>
            </a:fld>
            <a:endParaRPr lang="en-GB"/>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DD07B13-F7C9-4F5D-9E44-C0E1B5489CCD}" type="slidenum">
              <a:rPr lang="en-GB" smtClean="0"/>
              <a:pPr/>
              <a:t>20</a:t>
            </a:fld>
            <a:endParaRPr lang="en-GB"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This was the protocol they used. Whilst patients were unconscious they were turned every 2 hours and received passive range of movement exercises. </a:t>
            </a:r>
          </a:p>
          <a:p>
            <a:pPr eaLnBrk="1" hangingPunct="1"/>
            <a:r>
              <a:rPr lang="en-US" smtClean="0"/>
              <a:t>When they awoke, the were placed in the chair position in bed for 20 minutes, 3 times daily and performed active exercises. </a:t>
            </a:r>
          </a:p>
          <a:p>
            <a:pPr eaLnBrk="1" hangingPunct="1"/>
            <a:r>
              <a:rPr lang="en-US" smtClean="0"/>
              <a:t>When they could lift there arms, they started to sit on the edge of the bed with the physical therapist, then when they could lift there legs against gravity they started to actively transfer out to a chair. </a:t>
            </a:r>
          </a:p>
          <a:p>
            <a:pPr eaLnBrk="1" hangingPunct="1"/>
            <a:r>
              <a:rPr lang="en-US" smtClean="0"/>
              <a:t>Now in my opinion this protocol is a little slow, and certainly in my hospital we would start sitting patients on the edge of bed at the point of waking, but this was the first time anybody had written a protocol such as this so this should still be commended.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692F83D-7D73-43AF-AC9A-99235DC91749}" type="slidenum">
              <a:rPr lang="en-GB">
                <a:latin typeface="Arial" pitchFamily="34" charset="0"/>
              </a:rPr>
              <a:pPr/>
              <a:t>46</a:t>
            </a:fld>
            <a:endParaRPr lang="en-GB">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50C35E2-BDF9-4116-9504-2368E71A3683}" type="slidenum">
              <a:rPr lang="en-GB" smtClean="0"/>
              <a:pPr/>
              <a:t>56</a:t>
            </a:fld>
            <a:endParaRPr lang="en-GB"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828E8-59A0-4227-B807-E389E9549BDC}" type="slidenum">
              <a:rPr lang="en-GB"/>
              <a:pPr/>
              <a:t>2</a:t>
            </a:fld>
            <a:endParaRPr lang="en-GB"/>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t>Looking more specifically at the physiological impact of bed rest we know our patients lose muscles at an average of 2 percent per day. Now this may sound like a relatively small figure, but if we put that into perspective that could be as much as a third of there total muscle in just 2 weeks of an intensive care admission. Maximal fitness level also declines at a rate of almost 1 percent per day, leaving patients tired with reduced energy levels and reduced stamina. The lack of weight bearing also leads to a reduction of approximately 6mg of calcium per day, equating to 2 percent of total bone mass. Again, although this sounds like a relatively small figure, when you realize it can take 2 years to regain this degree of bone density it demonstrates the long term consequences of a period of critical illness. The heart, like all other muscles in the body becomes weaker, with stroke volume reducing by 28 percent after just 10 days of bed rest. It is also important to note that much of the physiological data is taken from healthy individuals, usually those in the armed forces who are strapped to a bed for a time period to observe the effects. When you add in the impact of critical illness, malnutrition and the use of paralytic agents to name but a few the negative effects may be even worse, for example where muscle decline has been demonstrated as high as 5 percent per 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What are patients like functionally following ICU hospital discharge?</a:t>
            </a:r>
            <a:endParaRPr lang="en-US" dirty="0"/>
          </a:p>
        </p:txBody>
      </p:sp>
      <p:sp>
        <p:nvSpPr>
          <p:cNvPr id="4" name="Slide Number Placeholder 3"/>
          <p:cNvSpPr>
            <a:spLocks noGrp="1"/>
          </p:cNvSpPr>
          <p:nvPr>
            <p:ph type="sldNum" sz="quarter" idx="10"/>
          </p:nvPr>
        </p:nvSpPr>
        <p:spPr/>
        <p:txBody>
          <a:bodyPr/>
          <a:lstStyle/>
          <a:p>
            <a:pPr>
              <a:defRPr/>
            </a:pPr>
            <a:fld id="{AA87548F-C1DE-824D-A862-ABAEDE228C0C}"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1DBD9-0853-4D1D-A005-049011A81B09}" type="slidenum">
              <a:rPr lang="en-GB"/>
              <a:pPr/>
              <a:t>8</a:t>
            </a:fld>
            <a:endParaRPr lang="en-GB"/>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6A91AF4-95F5-44E4-BD28-7F03D2882F9A}" type="slidenum">
              <a:rPr lang="en-GB" smtClean="0"/>
              <a:pPr/>
              <a:t>9</a:t>
            </a:fld>
            <a:endParaRPr lang="en-GB"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The next Major study was completed by Pete Morris in 2008 in the United States. Now Morris wanted to see whether </a:t>
            </a:r>
            <a:r>
              <a:rPr lang="en-GB" smtClean="0"/>
              <a:t>the initiation of a mobility protocol increased the proportion of patients receiving physical therapy. This is important as current standard care in the United States is not to receive routine physiotherapy within intensive care, with physio being delivered on physicians orders. </a:t>
            </a:r>
          </a:p>
          <a:p>
            <a:pPr eaLnBrk="1" hangingPunct="1"/>
            <a:r>
              <a:rPr lang="en-GB" smtClean="0"/>
              <a:t>330 subjects were recruited and randomised so much larger numbers this time. </a:t>
            </a:r>
          </a:p>
          <a:p>
            <a:pPr eaLnBrk="1" hangingPunct="1"/>
            <a:r>
              <a:rPr lang="en-GB" smtClean="0"/>
              <a:t>And for those in the treatment group An ICU Mobility team initiated the mobility protocol within 48 hours of mechanical ventilation</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DD07B13-F7C9-4F5D-9E44-C0E1B5489CCD}" type="slidenum">
              <a:rPr lang="en-GB" smtClean="0"/>
              <a:pPr/>
              <a:t>10</a:t>
            </a:fld>
            <a:endParaRPr lang="en-GB"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This was the protocol they used. Whilst patients were unconscious they were turned every 2 hours and received passive range of movement exercises. </a:t>
            </a:r>
          </a:p>
          <a:p>
            <a:pPr eaLnBrk="1" hangingPunct="1"/>
            <a:r>
              <a:rPr lang="en-US" smtClean="0"/>
              <a:t>When they awoke, the were placed in the chair position in bed for 20 minutes, 3 times daily and performed active exercises. </a:t>
            </a:r>
          </a:p>
          <a:p>
            <a:pPr eaLnBrk="1" hangingPunct="1"/>
            <a:r>
              <a:rPr lang="en-US" smtClean="0"/>
              <a:t>When they could lift there arms, they started to sit on the edge of the bed with the physical therapist, then when they could lift there legs against gravity they started to actively transfer out to a chair. </a:t>
            </a:r>
          </a:p>
          <a:p>
            <a:pPr eaLnBrk="1" hangingPunct="1"/>
            <a:r>
              <a:rPr lang="en-US" smtClean="0"/>
              <a:t>Now in my opinion this protocol is a little slow, and certainly in my hospital we would start sitting patients on the edge of bed at the point of waking, but this was the first time anybody had written a protocol such as this so this should still be commended.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15D22CF-6DC8-4BFD-A518-5415558E387B}" type="slidenum">
              <a:rPr lang="en-GB" smtClean="0"/>
              <a:pPr/>
              <a:t>11</a:t>
            </a:fld>
            <a:endParaRPr lang="en-GB"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But, with the introduction of physical therapy and a mobility protocol this did lead to patients being sat out of bed significantly earlier, on day 5 as opposed to day 11. This earlier mobilisation was associated with a reduced ICU length of stay and ultimately a reduced hospital length of stay.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CEECF96-C513-4448-8C7D-1F92FAACA540}" type="slidenum">
              <a:rPr lang="en-GB" smtClean="0"/>
              <a:pPr/>
              <a:t>12</a:t>
            </a:fld>
            <a:endParaRPr lang="en-GB"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GB" smtClean="0"/>
              <a:t>The next study was carried out by Schweikert et al in 2009, looking at the effect of </a:t>
            </a:r>
            <a:r>
              <a:rPr lang="en-GB" smtClean="0">
                <a:solidFill>
                  <a:srgbClr val="231F20"/>
                </a:solidFill>
              </a:rPr>
              <a:t>Early physical and occupational therapy in</a:t>
            </a:r>
          </a:p>
          <a:p>
            <a:pPr eaLnBrk="1" hangingPunct="1"/>
            <a:r>
              <a:rPr lang="en-GB" smtClean="0">
                <a:solidFill>
                  <a:srgbClr val="231F20"/>
                </a:solidFill>
              </a:rPr>
              <a:t>Mechanically ventilated, critically ill patients</a:t>
            </a:r>
          </a:p>
          <a:p>
            <a:pPr eaLnBrk="1" hangingPunct="1"/>
            <a:r>
              <a:rPr lang="en-GB" smtClean="0">
                <a:solidFill>
                  <a:srgbClr val="231F20"/>
                </a:solidFill>
              </a:rPr>
              <a:t>Patients were randomly assigned to a treatment group receiving daily physiotherapy and occupational therapy woth sedation holds or a control group, who received sedation holds and physician ordered therapy sessions</a:t>
            </a:r>
            <a:endParaRPr lang="en-US" smtClean="0">
              <a:solidFill>
                <a:srgbClr val="231F2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C017C73-AD3B-434E-A62E-238D664A3028}" type="slidenum">
              <a:rPr lang="en-GB" smtClean="0"/>
              <a:pPr/>
              <a:t>13</a:t>
            </a:fld>
            <a:endParaRPr lang="en-GB"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GB" smtClean="0"/>
              <a:t>Primary endpoints for the study were a return to independent function at hospital discharge, with secondary outcomes of duration of delirium and ventilator free days</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400">
                <a:solidFill>
                  <a:srgbClr val="FFFF00"/>
                </a:solidFill>
                <a:latin typeface="Calibri"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EC636A-EA6B-4D10-B232-35338FA1D54F}"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D63E5F-8779-4F78-93C6-5AD630C60585}"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libri"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E75EBC-69FC-4499-9178-E8958461B301}"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3ECD59D-89C3-41FF-A20B-3B5DAF050447}"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400">
                <a:solidFill>
                  <a:srgbClr val="FFFF00"/>
                </a:solidFill>
                <a:latin typeface="Calibri"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fld id="{500D0FA1-2F20-499F-B0E3-57D2A3CD7942}" type="datetimeFigureOut">
              <a:rPr lang="en-GB" smtClean="0"/>
              <a:pPr/>
              <a:t>11/06/2015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D8180823-2819-4571-978C-985576E91886}"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500D0FA1-2F20-499F-B0E3-57D2A3CD7942}" type="datetimeFigureOut">
              <a:rPr lang="en-GB" smtClean="0"/>
              <a:pPr/>
              <a:t>11/06/2015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D8180823-2819-4571-978C-985576E91886}"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latin typeface="Calibri"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00D0FA1-2F20-499F-B0E3-57D2A3CD7942}" type="datetimeFigureOut">
              <a:rPr lang="en-GB" smtClean="0"/>
              <a:pPr/>
              <a:t>11/06/2015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D8180823-2819-4571-978C-985576E91886}"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Calibri"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fld id="{500D0FA1-2F20-499F-B0E3-57D2A3CD7942}" type="datetimeFigureOut">
              <a:rPr lang="en-GB" smtClean="0"/>
              <a:pPr/>
              <a:t>11/06/2015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D8180823-2819-4571-978C-985576E91886}"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500D0FA1-2F20-499F-B0E3-57D2A3CD7942}" type="datetimeFigureOut">
              <a:rPr lang="en-GB" smtClean="0"/>
              <a:pPr/>
              <a:t>11/06/2015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D8180823-2819-4571-978C-985576E91886}"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fld id="{500D0FA1-2F20-499F-B0E3-57D2A3CD7942}" type="datetimeFigureOut">
              <a:rPr lang="en-GB" smtClean="0"/>
              <a:pPr/>
              <a:t>11/06/2015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D8180823-2819-4571-978C-985576E91886}"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00D0FA1-2F20-499F-B0E3-57D2A3CD7942}" type="datetimeFigureOut">
              <a:rPr lang="en-GB" smtClean="0"/>
              <a:pPr/>
              <a:t>11/06/2015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D8180823-2819-4571-978C-985576E9188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CBD477-8EBE-4B6D-8BFD-46C3711F67D1}"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3200" b="1">
                <a:latin typeface="Calibri"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00D0FA1-2F20-499F-B0E3-57D2A3CD7942}" type="datetimeFigureOut">
              <a:rPr lang="en-GB" smtClean="0"/>
              <a:pPr/>
              <a:t>11/06/2015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D8180823-2819-4571-978C-985576E91886}"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1">
                <a:latin typeface="Calibri" pitchFamily="34" charset="0"/>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00D0FA1-2F20-499F-B0E3-57D2A3CD7942}" type="datetimeFigureOut">
              <a:rPr lang="en-GB" smtClean="0"/>
              <a:pPr/>
              <a:t>11/06/2015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D8180823-2819-4571-978C-985576E91886}"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500D0FA1-2F20-499F-B0E3-57D2A3CD7942}" type="datetimeFigureOut">
              <a:rPr lang="en-GB" smtClean="0"/>
              <a:pPr/>
              <a:t>11/06/2015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D8180823-2819-4571-978C-985576E91886}"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libri"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500D0FA1-2F20-499F-B0E3-57D2A3CD7942}" type="datetimeFigureOut">
              <a:rPr lang="en-GB" smtClean="0"/>
              <a:pPr/>
              <a:t>11/06/2015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D8180823-2819-4571-978C-985576E91886}"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27C875A-E71B-4E7C-B5C0-A58173D774E3}" type="slidenum">
              <a:rPr lang="en-GB"/>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8141753-7CE7-469E-87F3-43D3C1DDEFAD}" type="slidenum">
              <a:rPr lang="en-GB"/>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3ECD59D-89C3-41FF-A20B-3B5DAF050447}"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latin typeface="Calibri"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01B995-A230-48B4-BFE0-B3CD5B9095B8}"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Calibri"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E404E7-0A80-42D5-A557-004BDD744C8E}"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7039F14-CBBC-40E2-A883-DF3532CA62F2}"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0072043-ED08-4553-B790-E2CE3903BB83}"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4E52B7-EE8F-475E-8889-F760337934A6}"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3200" b="1">
                <a:latin typeface="Calibri"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11F3DF-D03A-4A5E-82DC-710AFDBBE0C7}"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3200" b="1">
                <a:latin typeface="Calibri"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CE298A-A2D8-4CE8-9921-B11B890F7D06}" type="slidenum">
              <a:rPr lang="en-GB">
                <a:solidFill>
                  <a:srgbClr val="000000"/>
                </a:solidFill>
              </a:rPr>
              <a:pPr>
                <a:defRPr/>
              </a:pPr>
              <a:t>‹#›</a:t>
            </a:fld>
            <a:endParaRPr lang="en-GB">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PT-Slide-test2"/>
          <p:cNvPicPr>
            <a:picLocks noChangeAspect="1" noChangeArrowheads="1"/>
          </p:cNvPicPr>
          <p:nvPr userDrawn="1"/>
        </p:nvPicPr>
        <p:blipFill>
          <a:blip r:embed="rId14" cstate="print"/>
          <a:srcRect/>
          <a:stretch>
            <a:fillRect/>
          </a:stretch>
        </p:blipFill>
        <p:spPr bwMode="auto">
          <a:xfrm>
            <a:off x="-19050" y="-14288"/>
            <a:ext cx="9182100" cy="6886576"/>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8F5BFCDD-D378-48BC-A373-5EF5F1FE7E98}" type="slidenum">
              <a:rPr lang="en-GB">
                <a:solidFill>
                  <a:srgbClr val="000000"/>
                </a:solidFill>
              </a:rPr>
              <a:pPr fontAlgn="base">
                <a:spcBef>
                  <a:spcPct val="0"/>
                </a:spcBef>
                <a:spcAft>
                  <a:spcPct val="0"/>
                </a:spcAft>
                <a:defRPr/>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30" r:id="rId12"/>
  </p:sldLayoutIdLst>
  <p:txStyles>
    <p:titleStyle>
      <a:lvl1pPr algn="ctr" rtl="0" eaLnBrk="0" fontAlgn="base" hangingPunct="0">
        <a:spcBef>
          <a:spcPct val="0"/>
        </a:spcBef>
        <a:spcAft>
          <a:spcPct val="0"/>
        </a:spcAft>
        <a:defRPr sz="3200">
          <a:solidFill>
            <a:srgbClr val="FFFF00"/>
          </a:solidFill>
          <a:latin typeface="+mj-lt"/>
          <a:ea typeface="+mj-ea"/>
          <a:cs typeface="+mj-cs"/>
        </a:defRPr>
      </a:lvl1pPr>
      <a:lvl2pPr algn="ctr" rtl="0" eaLnBrk="0" fontAlgn="base" hangingPunct="0">
        <a:spcBef>
          <a:spcPct val="0"/>
        </a:spcBef>
        <a:spcAft>
          <a:spcPct val="0"/>
        </a:spcAft>
        <a:defRPr sz="3200">
          <a:solidFill>
            <a:srgbClr val="FFFF00"/>
          </a:solidFill>
          <a:latin typeface="Arial" charset="0"/>
        </a:defRPr>
      </a:lvl2pPr>
      <a:lvl3pPr algn="ctr" rtl="0" eaLnBrk="0" fontAlgn="base" hangingPunct="0">
        <a:spcBef>
          <a:spcPct val="0"/>
        </a:spcBef>
        <a:spcAft>
          <a:spcPct val="0"/>
        </a:spcAft>
        <a:defRPr sz="3200">
          <a:solidFill>
            <a:srgbClr val="FFFF00"/>
          </a:solidFill>
          <a:latin typeface="Arial" charset="0"/>
        </a:defRPr>
      </a:lvl3pPr>
      <a:lvl4pPr algn="ctr" rtl="0" eaLnBrk="0" fontAlgn="base" hangingPunct="0">
        <a:spcBef>
          <a:spcPct val="0"/>
        </a:spcBef>
        <a:spcAft>
          <a:spcPct val="0"/>
        </a:spcAft>
        <a:defRPr sz="3200">
          <a:solidFill>
            <a:srgbClr val="FFFF00"/>
          </a:solidFill>
          <a:latin typeface="Arial" charset="0"/>
        </a:defRPr>
      </a:lvl4pPr>
      <a:lvl5pPr algn="ctr" rtl="0" eaLnBrk="0" fontAlgn="base" hangingPunct="0">
        <a:spcBef>
          <a:spcPct val="0"/>
        </a:spcBef>
        <a:spcAft>
          <a:spcPct val="0"/>
        </a:spcAft>
        <a:defRPr sz="3200">
          <a:solidFill>
            <a:srgbClr val="FFFF00"/>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PT-Slide-test2"/>
          <p:cNvPicPr>
            <a:picLocks noChangeAspect="1" noChangeArrowheads="1"/>
          </p:cNvPicPr>
          <p:nvPr/>
        </p:nvPicPr>
        <p:blipFill>
          <a:blip r:embed="rId16" cstate="print"/>
          <a:srcRect/>
          <a:stretch>
            <a:fillRect/>
          </a:stretch>
        </p:blipFill>
        <p:spPr bwMode="auto">
          <a:xfrm>
            <a:off x="-19050" y="-14288"/>
            <a:ext cx="9182100" cy="6886576"/>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00D0FA1-2F20-499F-B0E3-57D2A3CD7942}" type="datetimeFigureOut">
              <a:rPr lang="en-GB" smtClean="0"/>
              <a:pPr/>
              <a:t>11/06/2015</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8180823-2819-4571-978C-985576E9188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xStyles>
    <p:titleStyle>
      <a:lvl1pPr algn="ctr" rtl="0" eaLnBrk="1" fontAlgn="base" hangingPunct="1">
        <a:spcBef>
          <a:spcPct val="0"/>
        </a:spcBef>
        <a:spcAft>
          <a:spcPct val="0"/>
        </a:spcAft>
        <a:defRPr sz="3200">
          <a:solidFill>
            <a:srgbClr val="FFFF00"/>
          </a:solidFill>
          <a:latin typeface="+mj-lt"/>
          <a:ea typeface="+mj-ea"/>
          <a:cs typeface="+mj-cs"/>
        </a:defRPr>
      </a:lvl1pPr>
      <a:lvl2pPr algn="ctr" rtl="0" eaLnBrk="1" fontAlgn="base" hangingPunct="1">
        <a:spcBef>
          <a:spcPct val="0"/>
        </a:spcBef>
        <a:spcAft>
          <a:spcPct val="0"/>
        </a:spcAft>
        <a:defRPr sz="3200">
          <a:solidFill>
            <a:srgbClr val="FFFF00"/>
          </a:solidFill>
          <a:latin typeface="Arial" charset="0"/>
        </a:defRPr>
      </a:lvl2pPr>
      <a:lvl3pPr algn="ctr" rtl="0" eaLnBrk="1" fontAlgn="base" hangingPunct="1">
        <a:spcBef>
          <a:spcPct val="0"/>
        </a:spcBef>
        <a:spcAft>
          <a:spcPct val="0"/>
        </a:spcAft>
        <a:defRPr sz="3200">
          <a:solidFill>
            <a:srgbClr val="FFFF00"/>
          </a:solidFill>
          <a:latin typeface="Arial" charset="0"/>
        </a:defRPr>
      </a:lvl3pPr>
      <a:lvl4pPr algn="ctr" rtl="0" eaLnBrk="1" fontAlgn="base" hangingPunct="1">
        <a:spcBef>
          <a:spcPct val="0"/>
        </a:spcBef>
        <a:spcAft>
          <a:spcPct val="0"/>
        </a:spcAft>
        <a:defRPr sz="3200">
          <a:solidFill>
            <a:srgbClr val="FFFF00"/>
          </a:solidFill>
          <a:latin typeface="Arial" charset="0"/>
        </a:defRPr>
      </a:lvl4pPr>
      <a:lvl5pPr algn="ctr" rtl="0" eaLnBrk="1" fontAlgn="base" hangingPunct="1">
        <a:spcBef>
          <a:spcPct val="0"/>
        </a:spcBef>
        <a:spcAft>
          <a:spcPct val="0"/>
        </a:spcAft>
        <a:defRPr sz="3200">
          <a:solidFill>
            <a:srgbClr val="FFFF00"/>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6.xml"/><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27.gif"/></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upload.wikimedia.org/wikipedia/commons/c/c4/Clinicians_in_Intensive_Care_Unit.jpg" TargetMode="Externa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1772816"/>
            <a:ext cx="7851648" cy="1828800"/>
          </a:xfrm>
        </p:spPr>
        <p:txBody>
          <a:bodyPr>
            <a:normAutofit fontScale="90000"/>
          </a:bodyPr>
          <a:lstStyle/>
          <a:p>
            <a:pPr algn="ctr"/>
            <a:r>
              <a:rPr lang="en-GB" dirty="0" smtClean="0"/>
              <a:t>Early and Structured Rehabilitation in Critical Care</a:t>
            </a:r>
            <a:endParaRPr lang="en-GB" dirty="0"/>
          </a:p>
        </p:txBody>
      </p:sp>
      <p:sp>
        <p:nvSpPr>
          <p:cNvPr id="2051" name="Rectangle 3"/>
          <p:cNvSpPr>
            <a:spLocks noGrp="1" noChangeArrowheads="1"/>
          </p:cNvSpPr>
          <p:nvPr>
            <p:ph type="subTitle" idx="1"/>
          </p:nvPr>
        </p:nvSpPr>
        <p:spPr>
          <a:xfrm>
            <a:off x="395536" y="4653136"/>
            <a:ext cx="6913562" cy="1752600"/>
          </a:xfrm>
        </p:spPr>
        <p:txBody>
          <a:bodyPr/>
          <a:lstStyle/>
          <a:p>
            <a:pPr algn="l"/>
            <a:r>
              <a:rPr lang="en-GB" sz="2800" dirty="0"/>
              <a:t>David McWilliams</a:t>
            </a:r>
          </a:p>
          <a:p>
            <a:pPr algn="l"/>
            <a:r>
              <a:rPr lang="en-GB" sz="2800" dirty="0"/>
              <a:t>Clinical </a:t>
            </a:r>
            <a:r>
              <a:rPr lang="en-GB" sz="2800" dirty="0" smtClean="0"/>
              <a:t>Specialist Physiotherapist - UHB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1101" name="Group 45"/>
          <p:cNvGraphicFramePr>
            <a:graphicFrameLocks noGrp="1"/>
          </p:cNvGraphicFramePr>
          <p:nvPr/>
        </p:nvGraphicFramePr>
        <p:xfrm>
          <a:off x="683568" y="2132856"/>
          <a:ext cx="7488237" cy="3960813"/>
        </p:xfrm>
        <a:graphic>
          <a:graphicData uri="http://schemas.openxmlformats.org/drawingml/2006/table">
            <a:tbl>
              <a:tblPr>
                <a:tableStyleId>{35758FB7-9AC5-4552-8A53-C91805E547FA}</a:tableStyleId>
              </a:tblPr>
              <a:tblGrid>
                <a:gridCol w="1717675"/>
                <a:gridCol w="1811337"/>
                <a:gridCol w="1993900"/>
                <a:gridCol w="1965325"/>
              </a:tblGrid>
              <a:tr h="3429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dirty="0" smtClean="0">
                          <a:ln>
                            <a:noFill/>
                          </a:ln>
                          <a:effectLst/>
                        </a:rPr>
                        <a:t>Unconscious</a:t>
                      </a:r>
                      <a:endParaRPr kumimoji="0" lang="en-US"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Conscious</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Conscious</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Conscious</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r>
              <a:tr h="341313">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Turn every 2hr </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Turn every 2hr</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Turn every 2hr</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Turn every 2hr</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r>
              <a:tr h="1257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400" u="none" strike="noStrike" cap="none" normalizeH="0" baseline="0" smtClean="0">
                          <a:ln>
                            <a:noFill/>
                          </a:ln>
                          <a:effectLst/>
                        </a:rPr>
                        <a:t>Passive ROM exercises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400" b="0" i="0" u="none" strike="noStrike" cap="none" normalizeH="0" baseline="0" smtClean="0">
                        <a:ln>
                          <a:noFill/>
                        </a:ln>
                        <a:solidFill>
                          <a:schemeClr val="bg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 Sitting position min 20 minutes 3x daily</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dirty="0" smtClean="0">
                          <a:ln>
                            <a:noFill/>
                          </a:ln>
                          <a:effectLst/>
                        </a:rPr>
                        <a:t>Sitting position min 20 minutes 3x day.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Sitting position min 20 minutes 3x day.</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Sitting on edge of bed with Physical therapist</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r>
              <a:tr h="201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0" i="0" u="none" strike="noStrike" cap="none" normalizeH="0" baseline="0" dirty="0" smtClean="0">
                        <a:ln>
                          <a:noFill/>
                        </a:ln>
                        <a:solidFill>
                          <a:schemeClr val="bg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dirty="0" smtClean="0">
                          <a:ln>
                            <a:noFill/>
                          </a:ln>
                          <a:effectLst/>
                        </a:rPr>
                        <a:t>Active resistance range of motion (ROM) with physical therapy or RN daily </a:t>
                      </a:r>
                      <a:endParaRPr kumimoji="0" lang="en-US"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dirty="0" smtClean="0">
                          <a:ln>
                            <a:noFill/>
                          </a:ln>
                          <a:effectLst/>
                        </a:rPr>
                        <a:t>Sitting on edge of bed with Physical therapist</a:t>
                      </a:r>
                      <a:endParaRPr kumimoji="0" lang="en-US" sz="1400" b="0" i="0" u="none" strike="noStrike" cap="none" normalizeH="0" baseline="0" dirty="0" smtClean="0">
                        <a:ln>
                          <a:noFill/>
                        </a:ln>
                        <a:solidFill>
                          <a:schemeClr val="bg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dirty="0" smtClean="0">
                          <a:ln>
                            <a:noFill/>
                          </a:ln>
                          <a:effectLst/>
                        </a:rPr>
                        <a:t>Active Transfer to Chair (OOB) with Physical Therapist Minimum 20 minutes</a:t>
                      </a:r>
                      <a:endParaRPr kumimoji="0" lang="en-US" sz="1400" b="0" i="0" u="none" strike="noStrike" cap="none" normalizeH="0" baseline="0" dirty="0" smtClean="0">
                        <a:ln>
                          <a:noFill/>
                        </a:ln>
                        <a:solidFill>
                          <a:schemeClr val="bg1"/>
                        </a:solidFill>
                        <a:effectLst/>
                        <a:latin typeface="Arial" pitchFamily="34" charset="0"/>
                      </a:endParaRPr>
                    </a:p>
                  </a:txBody>
                  <a:tcPr horzOverflow="overflow"/>
                </a:tc>
              </a:tr>
            </a:tbl>
          </a:graphicData>
        </a:graphic>
      </p:graphicFrame>
      <p:sp>
        <p:nvSpPr>
          <p:cNvPr id="30722" name="Text Box 2"/>
          <p:cNvSpPr txBox="1">
            <a:spLocks noChangeArrowheads="1"/>
          </p:cNvSpPr>
          <p:nvPr/>
        </p:nvSpPr>
        <p:spPr bwMode="auto">
          <a:xfrm>
            <a:off x="1116013" y="1484313"/>
            <a:ext cx="1009650" cy="360362"/>
          </a:xfrm>
          <a:prstGeom prst="rect">
            <a:avLst/>
          </a:prstGeom>
          <a:solidFill>
            <a:srgbClr val="FFFFFF"/>
          </a:solidFill>
          <a:ln w="9525">
            <a:solidFill>
              <a:srgbClr val="000000"/>
            </a:solidFill>
            <a:miter lim="800000"/>
            <a:headEnd/>
            <a:tailEnd/>
          </a:ln>
        </p:spPr>
        <p:txBody>
          <a:bodyPr/>
          <a:lstStyle/>
          <a:p>
            <a:pPr eaLnBrk="1" hangingPunct="1"/>
            <a:r>
              <a:rPr lang="en-US" sz="1400">
                <a:solidFill>
                  <a:srgbClr val="FF0000"/>
                </a:solidFill>
                <a:cs typeface="Times New Roman" pitchFamily="18" charset="0"/>
              </a:rPr>
              <a:t>LEVEL 1</a:t>
            </a:r>
            <a:endParaRPr lang="en-US" sz="1400">
              <a:solidFill>
                <a:srgbClr val="FF0000"/>
              </a:solidFill>
            </a:endParaRPr>
          </a:p>
        </p:txBody>
      </p:sp>
      <p:sp>
        <p:nvSpPr>
          <p:cNvPr id="30723" name="Text Box 3"/>
          <p:cNvSpPr txBox="1">
            <a:spLocks noChangeArrowheads="1"/>
          </p:cNvSpPr>
          <p:nvPr/>
        </p:nvSpPr>
        <p:spPr bwMode="auto">
          <a:xfrm>
            <a:off x="6659563" y="1484313"/>
            <a:ext cx="1081087" cy="360362"/>
          </a:xfrm>
          <a:prstGeom prst="rect">
            <a:avLst/>
          </a:prstGeom>
          <a:solidFill>
            <a:srgbClr val="FFFFFF"/>
          </a:solidFill>
          <a:ln w="9525">
            <a:solidFill>
              <a:srgbClr val="000000"/>
            </a:solidFill>
            <a:miter lim="800000"/>
            <a:headEnd/>
            <a:tailEnd/>
          </a:ln>
        </p:spPr>
        <p:txBody>
          <a:bodyPr/>
          <a:lstStyle/>
          <a:p>
            <a:pPr eaLnBrk="1" hangingPunct="1"/>
            <a:r>
              <a:rPr lang="en-US" sz="1400">
                <a:solidFill>
                  <a:srgbClr val="FF0000"/>
                </a:solidFill>
                <a:cs typeface="Times New Roman" pitchFamily="18" charset="0"/>
              </a:rPr>
              <a:t>LEVEL 4</a:t>
            </a:r>
            <a:endParaRPr lang="en-US" sz="1400">
              <a:solidFill>
                <a:srgbClr val="FF0000"/>
              </a:solidFill>
            </a:endParaRPr>
          </a:p>
        </p:txBody>
      </p:sp>
      <p:sp>
        <p:nvSpPr>
          <p:cNvPr id="30724" name="Text Box 4"/>
          <p:cNvSpPr txBox="1">
            <a:spLocks noChangeArrowheads="1"/>
          </p:cNvSpPr>
          <p:nvPr/>
        </p:nvSpPr>
        <p:spPr bwMode="auto">
          <a:xfrm>
            <a:off x="2987675" y="1484313"/>
            <a:ext cx="1008063" cy="360362"/>
          </a:xfrm>
          <a:prstGeom prst="rect">
            <a:avLst/>
          </a:prstGeom>
          <a:solidFill>
            <a:srgbClr val="FFFFFF"/>
          </a:solidFill>
          <a:ln w="9525">
            <a:solidFill>
              <a:srgbClr val="000000"/>
            </a:solidFill>
            <a:miter lim="800000"/>
            <a:headEnd/>
            <a:tailEnd/>
          </a:ln>
        </p:spPr>
        <p:txBody>
          <a:bodyPr/>
          <a:lstStyle/>
          <a:p>
            <a:pPr eaLnBrk="1" hangingPunct="1"/>
            <a:r>
              <a:rPr lang="en-US" sz="1400">
                <a:solidFill>
                  <a:srgbClr val="FF0000"/>
                </a:solidFill>
                <a:cs typeface="Times New Roman" pitchFamily="18" charset="0"/>
              </a:rPr>
              <a:t>LEVEL 2</a:t>
            </a:r>
            <a:endParaRPr lang="en-US" sz="1400">
              <a:solidFill>
                <a:srgbClr val="FF0000"/>
              </a:solidFill>
            </a:endParaRPr>
          </a:p>
        </p:txBody>
      </p:sp>
      <p:sp>
        <p:nvSpPr>
          <p:cNvPr id="30725" name="Text Box 5"/>
          <p:cNvSpPr txBox="1">
            <a:spLocks noChangeArrowheads="1"/>
          </p:cNvSpPr>
          <p:nvPr/>
        </p:nvSpPr>
        <p:spPr bwMode="auto">
          <a:xfrm>
            <a:off x="4716463" y="1484313"/>
            <a:ext cx="1079500" cy="360362"/>
          </a:xfrm>
          <a:prstGeom prst="rect">
            <a:avLst/>
          </a:prstGeom>
          <a:solidFill>
            <a:srgbClr val="FFFFFF"/>
          </a:solidFill>
          <a:ln w="9525">
            <a:solidFill>
              <a:srgbClr val="000000"/>
            </a:solidFill>
            <a:miter lim="800000"/>
            <a:headEnd/>
            <a:tailEnd/>
          </a:ln>
        </p:spPr>
        <p:txBody>
          <a:bodyPr/>
          <a:lstStyle/>
          <a:p>
            <a:pPr eaLnBrk="1" hangingPunct="1"/>
            <a:r>
              <a:rPr lang="en-US" sz="1400" dirty="0">
                <a:solidFill>
                  <a:srgbClr val="FF0000"/>
                </a:solidFill>
                <a:cs typeface="Times New Roman" pitchFamily="18" charset="0"/>
              </a:rPr>
              <a:t>LEVEL 3</a:t>
            </a:r>
            <a:endParaRPr lang="en-US" sz="1400" dirty="0">
              <a:solidFill>
                <a:srgbClr val="FF0000"/>
              </a:solidFill>
            </a:endParaRPr>
          </a:p>
        </p:txBody>
      </p:sp>
      <p:sp>
        <p:nvSpPr>
          <p:cNvPr id="30726" name="Oval 6"/>
          <p:cNvSpPr>
            <a:spLocks noChangeArrowheads="1"/>
          </p:cNvSpPr>
          <p:nvPr/>
        </p:nvSpPr>
        <p:spPr bwMode="auto">
          <a:xfrm>
            <a:off x="2555875" y="5157788"/>
            <a:ext cx="1512888" cy="719137"/>
          </a:xfrm>
          <a:prstGeom prst="ellipse">
            <a:avLst/>
          </a:prstGeom>
          <a:solidFill>
            <a:srgbClr val="FFFFFF"/>
          </a:solidFill>
          <a:ln w="9525">
            <a:solidFill>
              <a:srgbClr val="000000"/>
            </a:solidFill>
            <a:round/>
            <a:headEnd/>
            <a:tailEnd/>
          </a:ln>
        </p:spPr>
        <p:txBody>
          <a:bodyPr/>
          <a:lstStyle/>
          <a:p>
            <a:pPr algn="ctr" eaLnBrk="1" hangingPunct="1"/>
            <a:r>
              <a:rPr lang="en-US" sz="1200" dirty="0">
                <a:solidFill>
                  <a:srgbClr val="FF0000"/>
                </a:solidFill>
                <a:cs typeface="Times New Roman" pitchFamily="18" charset="0"/>
              </a:rPr>
              <a:t>Can move arms against gravity</a:t>
            </a:r>
            <a:endParaRPr lang="en-US" sz="1200" dirty="0">
              <a:solidFill>
                <a:srgbClr val="FF0000"/>
              </a:solidFill>
            </a:endParaRPr>
          </a:p>
        </p:txBody>
      </p:sp>
      <p:sp>
        <p:nvSpPr>
          <p:cNvPr id="30727" name="Oval 7"/>
          <p:cNvSpPr>
            <a:spLocks noChangeArrowheads="1"/>
          </p:cNvSpPr>
          <p:nvPr/>
        </p:nvSpPr>
        <p:spPr bwMode="auto">
          <a:xfrm>
            <a:off x="4499992" y="5301208"/>
            <a:ext cx="1655762" cy="792162"/>
          </a:xfrm>
          <a:prstGeom prst="ellipse">
            <a:avLst/>
          </a:prstGeom>
          <a:solidFill>
            <a:srgbClr val="FFFFFF"/>
          </a:solidFill>
          <a:ln w="9525">
            <a:solidFill>
              <a:srgbClr val="000000"/>
            </a:solidFill>
            <a:round/>
            <a:headEnd/>
            <a:tailEnd/>
          </a:ln>
        </p:spPr>
        <p:txBody>
          <a:bodyPr/>
          <a:lstStyle/>
          <a:p>
            <a:pPr algn="ctr" eaLnBrk="1" hangingPunct="1"/>
            <a:r>
              <a:rPr lang="en-US" sz="1200" dirty="0">
                <a:solidFill>
                  <a:srgbClr val="FF0000"/>
                </a:solidFill>
                <a:cs typeface="Times New Roman" pitchFamily="18" charset="0"/>
              </a:rPr>
              <a:t>Can move legs against gravity</a:t>
            </a:r>
            <a:endParaRPr lang="en-US" sz="1200" dirty="0">
              <a:solidFill>
                <a:srgbClr val="FF0000"/>
              </a:solidFill>
            </a:endParaRPr>
          </a:p>
        </p:txBody>
      </p:sp>
      <p:sp>
        <p:nvSpPr>
          <p:cNvPr id="30728" name="Rectangle 8"/>
          <p:cNvSpPr>
            <a:spLocks noChangeArrowheads="1"/>
          </p:cNvSpPr>
          <p:nvPr/>
        </p:nvSpPr>
        <p:spPr bwMode="auto">
          <a:xfrm>
            <a:off x="827088" y="836613"/>
            <a:ext cx="6919912" cy="731837"/>
          </a:xfrm>
          <a:prstGeom prst="rect">
            <a:avLst/>
          </a:prstGeom>
          <a:noFill/>
          <a:ln w="9525">
            <a:noFill/>
            <a:miter lim="800000"/>
            <a:headEnd/>
            <a:tailEnd/>
          </a:ln>
        </p:spPr>
        <p:txBody>
          <a:bodyPr anchor="ctr">
            <a:spAutoFit/>
          </a:bodyPr>
          <a:lstStyle/>
          <a:p>
            <a:pPr eaLnBrk="1" hangingPunct="1"/>
            <a:r>
              <a:rPr lang="en-US" sz="2400" u="sng" dirty="0">
                <a:solidFill>
                  <a:srgbClr val="FFFF00"/>
                </a:solidFill>
                <a:cs typeface="Times New Roman" pitchFamily="18" charset="0"/>
              </a:rPr>
              <a:t>Morris et al -  Early Therapeutic Mobility Protocol.</a:t>
            </a:r>
            <a:r>
              <a:rPr lang="en-US" sz="1100" u="sng" dirty="0">
                <a:solidFill>
                  <a:srgbClr val="FFFF00"/>
                </a:solidFill>
                <a:cs typeface="Times New Roman" pitchFamily="18" charset="0"/>
              </a:rPr>
              <a:t>  </a:t>
            </a:r>
            <a:endParaRPr lang="en-GB" sz="900" dirty="0">
              <a:solidFill>
                <a:srgbClr val="FFFF00"/>
              </a:solidFill>
              <a:latin typeface="Tahoma" pitchFamily="34" charset="0"/>
              <a:cs typeface="Times New Roman" pitchFamily="18" charset="0"/>
            </a:endParaRPr>
          </a:p>
          <a:p>
            <a:endParaRPr lang="en-GB" dirty="0">
              <a:cs typeface="Times New Roman" pitchFamily="18" charset="0"/>
            </a:endParaRPr>
          </a:p>
        </p:txBody>
      </p:sp>
      <p:sp>
        <p:nvSpPr>
          <p:cNvPr id="30729" name="Rectangle 9"/>
          <p:cNvSpPr>
            <a:spLocks noChangeArrowheads="1"/>
          </p:cNvSpPr>
          <p:nvPr/>
        </p:nvSpPr>
        <p:spPr bwMode="auto">
          <a:xfrm>
            <a:off x="1485900" y="1703388"/>
            <a:ext cx="222250" cy="534987"/>
          </a:xfrm>
          <a:prstGeom prst="rect">
            <a:avLst/>
          </a:prstGeom>
          <a:noFill/>
          <a:ln w="9525">
            <a:noFill/>
            <a:miter lim="800000"/>
            <a:headEnd/>
            <a:tailEnd/>
          </a:ln>
        </p:spPr>
        <p:txBody>
          <a:bodyPr wrap="none" anchor="ctr">
            <a:spAutoFit/>
          </a:bodyPr>
          <a:lstStyle/>
          <a:p>
            <a:pPr eaLnBrk="1" hangingPunct="1"/>
            <a:r>
              <a:rPr lang="en-US" sz="1100">
                <a:cs typeface="Times New Roman" pitchFamily="18" charset="0"/>
              </a:rPr>
              <a:t> </a:t>
            </a:r>
            <a:endParaRPr lang="en-GB" sz="900">
              <a:latin typeface="Tahoma" pitchFamily="34" charset="0"/>
              <a:cs typeface="Times New Roman" pitchFamily="18" charset="0"/>
            </a:endParaRPr>
          </a:p>
          <a:p>
            <a:endParaRPr lang="en-GB">
              <a:cs typeface="Times New Roman" pitchFamily="18" charset="0"/>
            </a:endParaRPr>
          </a:p>
        </p:txBody>
      </p:sp>
      <p:sp>
        <p:nvSpPr>
          <p:cNvPr id="30730" name="Rectangle 10"/>
          <p:cNvSpPr>
            <a:spLocks noChangeArrowheads="1"/>
          </p:cNvSpPr>
          <p:nvPr/>
        </p:nvSpPr>
        <p:spPr bwMode="auto">
          <a:xfrm>
            <a:off x="1485900" y="2238375"/>
            <a:ext cx="184150" cy="503238"/>
          </a:xfrm>
          <a:prstGeom prst="rect">
            <a:avLst/>
          </a:prstGeom>
          <a:noFill/>
          <a:ln w="9525">
            <a:noFill/>
            <a:miter lim="800000"/>
            <a:headEnd/>
            <a:tailEnd/>
          </a:ln>
        </p:spPr>
        <p:txBody>
          <a:bodyPr wrap="none" anchor="ctr">
            <a:spAutoFit/>
          </a:bodyPr>
          <a:lstStyle/>
          <a:p>
            <a:pPr eaLnBrk="1" hangingPunct="1"/>
            <a:r>
              <a:rPr lang="en-GB" sz="900"/>
              <a:t/>
            </a:r>
            <a:br>
              <a:rPr lang="en-GB" sz="900"/>
            </a:br>
            <a:endParaRPr lang="en-GB"/>
          </a:p>
        </p:txBody>
      </p:sp>
      <p:sp>
        <p:nvSpPr>
          <p:cNvPr id="30731" name="Rectangle 11"/>
          <p:cNvSpPr>
            <a:spLocks noChangeArrowheads="1"/>
          </p:cNvSpPr>
          <p:nvPr/>
        </p:nvSpPr>
        <p:spPr bwMode="auto">
          <a:xfrm>
            <a:off x="1485900" y="1168400"/>
            <a:ext cx="1223963" cy="0"/>
          </a:xfrm>
          <a:prstGeom prst="rect">
            <a:avLst/>
          </a:prstGeom>
          <a:noFill/>
          <a:ln w="9525">
            <a:noFill/>
            <a:miter lim="800000"/>
            <a:headEnd/>
            <a:tailEnd/>
          </a:ln>
        </p:spPr>
        <p:txBody>
          <a:bodyPr wrap="none">
            <a:spAutoFit/>
          </a:bodyPr>
          <a:lstStyle/>
          <a:p>
            <a:endParaRPr lang="en-US"/>
          </a:p>
        </p:txBody>
      </p:sp>
      <p:sp>
        <p:nvSpPr>
          <p:cNvPr id="30732" name="Rectangle 12"/>
          <p:cNvSpPr>
            <a:spLocks noChangeArrowheads="1"/>
          </p:cNvSpPr>
          <p:nvPr/>
        </p:nvSpPr>
        <p:spPr bwMode="auto">
          <a:xfrm>
            <a:off x="1476375" y="1196975"/>
            <a:ext cx="1308100" cy="0"/>
          </a:xfrm>
          <a:prstGeom prst="rect">
            <a:avLst/>
          </a:prstGeom>
          <a:noFill/>
          <a:ln w="9525">
            <a:noFill/>
            <a:miter lim="800000"/>
            <a:headEnd/>
            <a:tailEnd/>
          </a:ln>
        </p:spPr>
        <p:txBody>
          <a:bodyPr wrap="none">
            <a:spAutoFit/>
          </a:bodyPr>
          <a:lstStyle/>
          <a:p>
            <a:endParaRPr lang="en-US"/>
          </a:p>
        </p:txBody>
      </p:sp>
      <p:sp>
        <p:nvSpPr>
          <p:cNvPr id="30760" name="Line 40"/>
          <p:cNvSpPr>
            <a:spLocks noChangeShapeType="1"/>
          </p:cNvSpPr>
          <p:nvPr/>
        </p:nvSpPr>
        <p:spPr bwMode="auto">
          <a:xfrm>
            <a:off x="6156176" y="5733256"/>
            <a:ext cx="431676" cy="0"/>
          </a:xfrm>
          <a:prstGeom prst="line">
            <a:avLst/>
          </a:prstGeom>
          <a:noFill/>
          <a:ln w="9525">
            <a:solidFill>
              <a:schemeClr val="tx1"/>
            </a:solidFill>
            <a:round/>
            <a:headEnd/>
            <a:tailEnd type="triangle" w="lg" len="lg"/>
          </a:ln>
        </p:spPr>
        <p:txBody>
          <a:bodyPr/>
          <a:lstStyle/>
          <a:p>
            <a:endParaRPr lang="en-GB"/>
          </a:p>
        </p:txBody>
      </p:sp>
      <p:sp>
        <p:nvSpPr>
          <p:cNvPr id="30761" name="Line 41"/>
          <p:cNvSpPr>
            <a:spLocks noChangeShapeType="1"/>
          </p:cNvSpPr>
          <p:nvPr/>
        </p:nvSpPr>
        <p:spPr bwMode="auto">
          <a:xfrm>
            <a:off x="4067175" y="5516563"/>
            <a:ext cx="431800" cy="0"/>
          </a:xfrm>
          <a:prstGeom prst="line">
            <a:avLst/>
          </a:prstGeom>
          <a:noFill/>
          <a:ln w="9525">
            <a:solidFill>
              <a:schemeClr val="tx1"/>
            </a:solidFill>
            <a:round/>
            <a:headEnd/>
            <a:tailEnd type="triangle" w="lg" len="lg"/>
          </a:ln>
        </p:spPr>
        <p:txBody>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914400" y="476672"/>
            <a:ext cx="8229600" cy="863600"/>
          </a:xfrm>
        </p:spPr>
        <p:txBody>
          <a:bodyPr/>
          <a:lstStyle/>
          <a:p>
            <a:pPr eaLnBrk="1" hangingPunct="1">
              <a:defRPr/>
            </a:pPr>
            <a:r>
              <a:rPr lang="en-GB" dirty="0" smtClean="0"/>
              <a:t>Results</a:t>
            </a:r>
          </a:p>
        </p:txBody>
      </p:sp>
      <p:graphicFrame>
        <p:nvGraphicFramePr>
          <p:cNvPr id="305205" name="Group 53"/>
          <p:cNvGraphicFramePr>
            <a:graphicFrameLocks noGrp="1"/>
          </p:cNvGraphicFramePr>
          <p:nvPr>
            <p:ph type="tbl" idx="1"/>
          </p:nvPr>
        </p:nvGraphicFramePr>
        <p:xfrm>
          <a:off x="755650" y="1484313"/>
          <a:ext cx="7920038" cy="4248942"/>
        </p:xfrm>
        <a:graphic>
          <a:graphicData uri="http://schemas.openxmlformats.org/drawingml/2006/table">
            <a:tbl>
              <a:tblPr>
                <a:tableStyleId>{3C2FFA5D-87B4-456A-9821-1D502468CF0F}</a:tableStyleId>
              </a:tblPr>
              <a:tblGrid>
                <a:gridCol w="4027488"/>
                <a:gridCol w="1317625"/>
                <a:gridCol w="1177925"/>
                <a:gridCol w="1397000"/>
              </a:tblGrid>
              <a:tr h="6862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dirty="0" smtClean="0">
                          <a:ln>
                            <a:noFill/>
                          </a:ln>
                          <a:effectLst/>
                        </a:rPr>
                        <a:t>Outcome</a:t>
                      </a:r>
                      <a:endParaRPr kumimoji="0" lang="en-US" sz="2400" b="0" i="0" u="none" strike="noStrike" cap="none" normalizeH="0" baseline="0" dirty="0" smtClean="0">
                        <a:ln>
                          <a:noFill/>
                        </a:ln>
                        <a:solidFill>
                          <a:srgbClr val="FF0000"/>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smtClean="0">
                          <a:ln>
                            <a:noFill/>
                          </a:ln>
                          <a:effectLst/>
                        </a:rPr>
                        <a:t>Protocol</a:t>
                      </a:r>
                      <a:endParaRPr kumimoji="0" lang="en-US" sz="2400" b="0" i="0" u="none" strike="noStrike" cap="none" normalizeH="0" baseline="0" smtClean="0">
                        <a:ln>
                          <a:noFill/>
                        </a:ln>
                        <a:solidFill>
                          <a:srgbClr val="FF0000"/>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smtClean="0">
                          <a:ln>
                            <a:noFill/>
                          </a:ln>
                          <a:effectLst/>
                        </a:rPr>
                        <a:t>Control</a:t>
                      </a:r>
                      <a:endParaRPr kumimoji="0" lang="en-US" sz="2400" b="0" i="0" u="none" strike="noStrike" cap="none" normalizeH="0" baseline="0" smtClean="0">
                        <a:ln>
                          <a:noFill/>
                        </a:ln>
                        <a:solidFill>
                          <a:srgbClr val="FF0000"/>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smtClean="0">
                          <a:ln>
                            <a:noFill/>
                          </a:ln>
                          <a:effectLst/>
                        </a:rPr>
                        <a:t>P Value</a:t>
                      </a:r>
                      <a:endParaRPr kumimoji="0" lang="en-GB" sz="2400" b="0" i="0" u="none" strike="noStrike" cap="none" normalizeH="0" baseline="0" smtClean="0">
                        <a:ln>
                          <a:noFill/>
                        </a:ln>
                        <a:solidFill>
                          <a:srgbClr val="FF0000"/>
                        </a:solidFill>
                        <a:effectLst/>
                        <a:latin typeface="Arial" pitchFamily="34" charset="0"/>
                      </a:endParaRPr>
                    </a:p>
                  </a:txBody>
                  <a:tcPr horzOverflow="overflow"/>
                </a:tc>
              </a:tr>
              <a:tr h="10770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smtClean="0">
                          <a:ln>
                            <a:noFill/>
                          </a:ln>
                          <a:effectLst/>
                        </a:rPr>
                        <a:t>Proportion of patients receiving physical therapy</a:t>
                      </a:r>
                      <a:endParaRPr kumimoji="0" lang="en-US" sz="24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smtClean="0">
                          <a:ln>
                            <a:noFill/>
                          </a:ln>
                          <a:effectLst/>
                        </a:rPr>
                        <a:t>80%</a:t>
                      </a:r>
                      <a:endParaRPr kumimoji="0" lang="en-GB" sz="24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dirty="0" smtClean="0">
                          <a:ln>
                            <a:noFill/>
                          </a:ln>
                          <a:effectLst/>
                        </a:rPr>
                        <a:t>47%</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dirty="0" smtClean="0">
                          <a:ln>
                            <a:noFill/>
                          </a:ln>
                          <a:effectLst/>
                        </a:rPr>
                        <a:t>p&lt;0.001</a:t>
                      </a:r>
                      <a:endParaRPr kumimoji="0" lang="en-US" sz="2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800" b="0" i="0" u="none" strike="noStrike" cap="none" normalizeH="0" baseline="0" dirty="0" smtClean="0">
                        <a:ln>
                          <a:noFill/>
                        </a:ln>
                        <a:solidFill>
                          <a:schemeClr val="tx1"/>
                        </a:solidFill>
                        <a:effectLst/>
                        <a:latin typeface="Arial" pitchFamily="34" charset="0"/>
                      </a:endParaRPr>
                    </a:p>
                  </a:txBody>
                  <a:tcPr horzOverflow="overflow"/>
                </a:tc>
              </a:tr>
              <a:tr h="620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dirty="0" smtClean="0">
                          <a:ln>
                            <a:noFill/>
                          </a:ln>
                          <a:effectLst/>
                        </a:rPr>
                        <a:t>Therapy initiated on ICU</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dirty="0" smtClean="0">
                          <a:ln>
                            <a:noFill/>
                          </a:ln>
                          <a:effectLst/>
                        </a:rPr>
                        <a:t>91%</a:t>
                      </a:r>
                      <a:endParaRPr kumimoji="0" lang="en-GB" sz="2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dirty="0" smtClean="0">
                          <a:ln>
                            <a:noFill/>
                          </a:ln>
                          <a:effectLst/>
                        </a:rPr>
                        <a:t>13%</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dirty="0" smtClean="0">
                          <a:ln>
                            <a:noFill/>
                          </a:ln>
                          <a:effectLst/>
                        </a:rPr>
                        <a:t>p&lt;0.001</a:t>
                      </a:r>
                      <a:endParaRPr kumimoji="0" lang="en-GB" sz="2400" b="0" i="0" u="none" strike="noStrike" cap="none" normalizeH="0" baseline="0" dirty="0" smtClean="0">
                        <a:ln>
                          <a:noFill/>
                        </a:ln>
                        <a:solidFill>
                          <a:schemeClr val="tx1"/>
                        </a:solidFill>
                        <a:effectLst/>
                        <a:latin typeface="Arial" pitchFamily="34" charset="0"/>
                      </a:endParaRPr>
                    </a:p>
                  </a:txBody>
                  <a:tcPr horzOverflow="overflow"/>
                </a:tc>
              </a:tr>
              <a:tr h="620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Ventilator days</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dirty="0" smtClean="0">
                          <a:ln>
                            <a:noFill/>
                          </a:ln>
                          <a:effectLst/>
                        </a:rPr>
                        <a:t>8.8</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u="none" strike="noStrike" cap="none" normalizeH="0" baseline="0" smtClean="0">
                          <a:ln>
                            <a:noFill/>
                          </a:ln>
                          <a:effectLst/>
                        </a:rPr>
                        <a:t>10.2</a:t>
                      </a:r>
                      <a:endParaRPr kumimoji="0" lang="en-US" sz="24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smtClean="0">
                          <a:ln>
                            <a:noFill/>
                          </a:ln>
                          <a:effectLst/>
                        </a:rPr>
                        <a:t>p=0.163</a:t>
                      </a:r>
                      <a:endParaRPr kumimoji="0" lang="en-GB" sz="2400" b="0" i="0" u="none" strike="noStrike" cap="none" normalizeH="0" baseline="0" smtClean="0">
                        <a:ln>
                          <a:noFill/>
                        </a:ln>
                        <a:solidFill>
                          <a:schemeClr val="tx1"/>
                        </a:solidFill>
                        <a:effectLst/>
                        <a:latin typeface="Arial" pitchFamily="34" charset="0"/>
                      </a:endParaRPr>
                    </a:p>
                  </a:txBody>
                  <a:tcPr horzOverflow="overflow"/>
                </a:tc>
              </a:tr>
              <a:tr h="620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dirty="0" smtClean="0">
                          <a:ln>
                            <a:noFill/>
                          </a:ln>
                          <a:effectLst/>
                        </a:rPr>
                        <a:t>ICU LOS (days)</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smtClean="0">
                          <a:ln>
                            <a:noFill/>
                          </a:ln>
                          <a:effectLst/>
                        </a:rPr>
                        <a:t>5.5</a:t>
                      </a:r>
                      <a:endParaRPr kumimoji="0" lang="en-GB" sz="24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smtClean="0">
                          <a:ln>
                            <a:noFill/>
                          </a:ln>
                          <a:effectLst/>
                        </a:rPr>
                        <a:t>6.9</a:t>
                      </a:r>
                      <a:endParaRPr kumimoji="0" lang="en-US" sz="24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smtClean="0">
                          <a:ln>
                            <a:noFill/>
                          </a:ln>
                          <a:effectLst/>
                        </a:rPr>
                        <a:t>p=0.025</a:t>
                      </a:r>
                      <a:endParaRPr kumimoji="0" lang="en-GB" sz="2800" b="0" i="0" u="none" strike="noStrike" cap="none" normalizeH="0" baseline="0" smtClean="0">
                        <a:ln>
                          <a:noFill/>
                        </a:ln>
                        <a:solidFill>
                          <a:schemeClr val="tx1"/>
                        </a:solidFill>
                        <a:effectLst/>
                        <a:latin typeface="Arial" pitchFamily="34" charset="0"/>
                      </a:endParaRPr>
                    </a:p>
                  </a:txBody>
                  <a:tcPr horzOverflow="overflow"/>
                </a:tc>
              </a:tr>
              <a:tr h="62272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smtClean="0">
                          <a:ln>
                            <a:noFill/>
                          </a:ln>
                          <a:effectLst/>
                        </a:rPr>
                        <a:t>Hospital LOS (days)</a:t>
                      </a:r>
                      <a:endParaRPr kumimoji="0" lang="en-US" sz="24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dirty="0" smtClean="0">
                          <a:ln>
                            <a:noFill/>
                          </a:ln>
                          <a:effectLst/>
                        </a:rPr>
                        <a:t>11.2</a:t>
                      </a:r>
                      <a:endParaRPr kumimoji="0" lang="en-GB" sz="2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smtClean="0">
                          <a:ln>
                            <a:noFill/>
                          </a:ln>
                          <a:effectLst/>
                        </a:rPr>
                        <a:t>14.5 </a:t>
                      </a:r>
                      <a:endParaRPr kumimoji="0" lang="en-US" sz="24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u="none" strike="noStrike" cap="none" normalizeH="0" baseline="0" dirty="0" smtClean="0">
                          <a:ln>
                            <a:noFill/>
                          </a:ln>
                          <a:effectLst/>
                        </a:rPr>
                        <a:t>p=0.006</a:t>
                      </a:r>
                      <a:endParaRPr kumimoji="0" lang="en-GB" sz="2800" b="0" i="0" u="none" strike="noStrike" cap="none" normalizeH="0" baseline="0" dirty="0" smtClean="0">
                        <a:ln>
                          <a:noFill/>
                        </a:ln>
                        <a:solidFill>
                          <a:schemeClr val="tx1"/>
                        </a:solidFill>
                        <a:effectLst/>
                        <a:latin typeface="Arial" pitchFamily="34" charset="0"/>
                      </a:endParaRPr>
                    </a:p>
                  </a:txBody>
                  <a:tcPr horzOverflow="overflow"/>
                </a:tc>
              </a:tr>
            </a:tbl>
          </a:graphicData>
        </a:graphic>
      </p:graphicFrame>
      <p:sp>
        <p:nvSpPr>
          <p:cNvPr id="32813" name="Oval 45"/>
          <p:cNvSpPr>
            <a:spLocks noChangeArrowheads="1"/>
          </p:cNvSpPr>
          <p:nvPr/>
        </p:nvSpPr>
        <p:spPr bwMode="auto">
          <a:xfrm>
            <a:off x="7092280" y="2132856"/>
            <a:ext cx="1728788" cy="647700"/>
          </a:xfrm>
          <a:prstGeom prst="ellipse">
            <a:avLst/>
          </a:prstGeom>
          <a:noFill/>
          <a:ln w="25400">
            <a:solidFill>
              <a:srgbClr val="FF0000"/>
            </a:solidFill>
            <a:round/>
            <a:headEnd/>
            <a:tailEnd/>
          </a:ln>
        </p:spPr>
        <p:txBody>
          <a:bodyPr wrap="none" anchor="ctr"/>
          <a:lstStyle/>
          <a:p>
            <a:endParaRPr lang="en-US"/>
          </a:p>
        </p:txBody>
      </p:sp>
      <p:sp>
        <p:nvSpPr>
          <p:cNvPr id="32814" name="Oval 46"/>
          <p:cNvSpPr>
            <a:spLocks noChangeArrowheads="1"/>
          </p:cNvSpPr>
          <p:nvPr/>
        </p:nvSpPr>
        <p:spPr bwMode="auto">
          <a:xfrm>
            <a:off x="7092280" y="5085184"/>
            <a:ext cx="1728788" cy="603250"/>
          </a:xfrm>
          <a:prstGeom prst="ellipse">
            <a:avLst/>
          </a:prstGeom>
          <a:noFill/>
          <a:ln w="25400">
            <a:solidFill>
              <a:srgbClr val="FF0000"/>
            </a:solidFill>
            <a:round/>
            <a:headEnd/>
            <a:tailEnd/>
          </a:ln>
        </p:spPr>
        <p:txBody>
          <a:bodyPr wrap="none" anchor="ctr"/>
          <a:lstStyle/>
          <a:p>
            <a:endParaRPr lang="en-US"/>
          </a:p>
        </p:txBody>
      </p:sp>
      <p:sp>
        <p:nvSpPr>
          <p:cNvPr id="32815" name="Oval 47"/>
          <p:cNvSpPr>
            <a:spLocks noChangeArrowheads="1"/>
          </p:cNvSpPr>
          <p:nvPr/>
        </p:nvSpPr>
        <p:spPr bwMode="auto">
          <a:xfrm>
            <a:off x="7020272" y="4437112"/>
            <a:ext cx="1800225" cy="647700"/>
          </a:xfrm>
          <a:prstGeom prst="ellipse">
            <a:avLst/>
          </a:prstGeom>
          <a:noFill/>
          <a:ln w="25400">
            <a:solidFill>
              <a:srgbClr val="FF0000"/>
            </a:solidFill>
            <a:round/>
            <a:headEnd/>
            <a:tailEnd/>
          </a:ln>
        </p:spPr>
        <p:txBody>
          <a:bodyPr wrap="none" anchor="ctr"/>
          <a:lstStyle/>
          <a:p>
            <a:endParaRPr lang="en-US"/>
          </a:p>
        </p:txBody>
      </p:sp>
      <p:sp>
        <p:nvSpPr>
          <p:cNvPr id="7" name="Oval 45"/>
          <p:cNvSpPr>
            <a:spLocks noChangeArrowheads="1"/>
          </p:cNvSpPr>
          <p:nvPr/>
        </p:nvSpPr>
        <p:spPr bwMode="auto">
          <a:xfrm>
            <a:off x="7092280" y="3212976"/>
            <a:ext cx="1728788" cy="647700"/>
          </a:xfrm>
          <a:prstGeom prst="ellipse">
            <a:avLst/>
          </a:prstGeom>
          <a:noFill/>
          <a:ln w="254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815"/>
                                        </p:tgtEl>
                                        <p:attrNameLst>
                                          <p:attrName>style.visibility</p:attrName>
                                        </p:attrNameLst>
                                      </p:cBhvr>
                                      <p:to>
                                        <p:strVal val="visible"/>
                                      </p:to>
                                    </p:set>
                                    <p:anim calcmode="lin" valueType="num">
                                      <p:cBhvr additive="base">
                                        <p:cTn id="7" dur="500" fill="hold"/>
                                        <p:tgtEl>
                                          <p:spTgt spid="32815"/>
                                        </p:tgtEl>
                                        <p:attrNameLst>
                                          <p:attrName>ppt_x</p:attrName>
                                        </p:attrNameLst>
                                      </p:cBhvr>
                                      <p:tavLst>
                                        <p:tav tm="0">
                                          <p:val>
                                            <p:strVal val="#ppt_x"/>
                                          </p:val>
                                        </p:tav>
                                        <p:tav tm="100000">
                                          <p:val>
                                            <p:strVal val="#ppt_x"/>
                                          </p:val>
                                        </p:tav>
                                      </p:tavLst>
                                    </p:anim>
                                    <p:anim calcmode="lin" valueType="num">
                                      <p:cBhvr additive="base">
                                        <p:cTn id="8" dur="500" fill="hold"/>
                                        <p:tgtEl>
                                          <p:spTgt spid="328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814"/>
                                        </p:tgtEl>
                                        <p:attrNameLst>
                                          <p:attrName>style.visibility</p:attrName>
                                        </p:attrNameLst>
                                      </p:cBhvr>
                                      <p:to>
                                        <p:strVal val="visible"/>
                                      </p:to>
                                    </p:set>
                                    <p:anim calcmode="lin" valueType="num">
                                      <p:cBhvr additive="base">
                                        <p:cTn id="11" dur="500" fill="hold"/>
                                        <p:tgtEl>
                                          <p:spTgt spid="32814"/>
                                        </p:tgtEl>
                                        <p:attrNameLst>
                                          <p:attrName>ppt_x</p:attrName>
                                        </p:attrNameLst>
                                      </p:cBhvr>
                                      <p:tavLst>
                                        <p:tav tm="0">
                                          <p:val>
                                            <p:strVal val="#ppt_x"/>
                                          </p:val>
                                        </p:tav>
                                        <p:tav tm="100000">
                                          <p:val>
                                            <p:strVal val="#ppt_x"/>
                                          </p:val>
                                        </p:tav>
                                      </p:tavLst>
                                    </p:anim>
                                    <p:anim calcmode="lin" valueType="num">
                                      <p:cBhvr additive="base">
                                        <p:cTn id="12" dur="500" fill="hold"/>
                                        <p:tgtEl>
                                          <p:spTgt spid="328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14" grpId="0" animBg="1"/>
      <p:bldP spid="328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467544" y="620688"/>
            <a:ext cx="8229600" cy="1143000"/>
          </a:xfrm>
        </p:spPr>
        <p:txBody>
          <a:bodyPr/>
          <a:lstStyle/>
          <a:p>
            <a:pPr eaLnBrk="1" hangingPunct="1">
              <a:defRPr/>
            </a:pPr>
            <a:r>
              <a:rPr lang="en-GB" dirty="0" err="1" smtClean="0"/>
              <a:t>Schweickert</a:t>
            </a:r>
            <a:r>
              <a:rPr lang="en-GB" dirty="0" smtClean="0"/>
              <a:t> et al (2009)</a:t>
            </a:r>
          </a:p>
        </p:txBody>
      </p:sp>
      <p:sp>
        <p:nvSpPr>
          <p:cNvPr id="307203" name="Rectangle 3"/>
          <p:cNvSpPr>
            <a:spLocks noGrp="1" noChangeArrowheads="1"/>
          </p:cNvSpPr>
          <p:nvPr>
            <p:ph idx="1"/>
          </p:nvPr>
        </p:nvSpPr>
        <p:spPr/>
        <p:txBody>
          <a:bodyPr/>
          <a:lstStyle/>
          <a:p>
            <a:pPr eaLnBrk="1" hangingPunct="1">
              <a:lnSpc>
                <a:spcPct val="80000"/>
              </a:lnSpc>
              <a:buFont typeface="Wingdings" pitchFamily="2" charset="2"/>
              <a:buNone/>
              <a:defRPr/>
            </a:pPr>
            <a:r>
              <a:rPr lang="en-GB" sz="2800" dirty="0" smtClean="0"/>
              <a:t>“Early physical and occupational therapy in</a:t>
            </a:r>
          </a:p>
          <a:p>
            <a:pPr eaLnBrk="1" hangingPunct="1">
              <a:lnSpc>
                <a:spcPct val="80000"/>
              </a:lnSpc>
              <a:buFont typeface="Wingdings" pitchFamily="2" charset="2"/>
              <a:buNone/>
              <a:defRPr/>
            </a:pPr>
            <a:r>
              <a:rPr lang="en-GB" sz="2800" dirty="0" smtClean="0"/>
              <a:t>Mechanically ventilated, critically ill patients: a</a:t>
            </a:r>
          </a:p>
          <a:p>
            <a:pPr eaLnBrk="1" hangingPunct="1">
              <a:lnSpc>
                <a:spcPct val="80000"/>
              </a:lnSpc>
              <a:buFont typeface="Wingdings" pitchFamily="2" charset="2"/>
              <a:buNone/>
              <a:defRPr/>
            </a:pPr>
            <a:r>
              <a:rPr lang="en-GB" sz="2800" dirty="0" smtClean="0"/>
              <a:t>randomised controlled trial”</a:t>
            </a:r>
          </a:p>
          <a:p>
            <a:pPr eaLnBrk="1" hangingPunct="1">
              <a:lnSpc>
                <a:spcPct val="80000"/>
              </a:lnSpc>
              <a:buFont typeface="Wingdings" pitchFamily="2" charset="2"/>
              <a:buNone/>
              <a:defRPr/>
            </a:pPr>
            <a:endParaRPr lang="en-GB" sz="2800" dirty="0" smtClean="0"/>
          </a:p>
          <a:p>
            <a:pPr eaLnBrk="1" hangingPunct="1">
              <a:lnSpc>
                <a:spcPct val="80000"/>
              </a:lnSpc>
              <a:buFontTx/>
              <a:buChar char="-"/>
              <a:defRPr/>
            </a:pPr>
            <a:r>
              <a:rPr lang="en-GB" sz="2400" dirty="0" smtClean="0"/>
              <a:t>&gt;18 years</a:t>
            </a:r>
          </a:p>
          <a:p>
            <a:pPr eaLnBrk="1" hangingPunct="1">
              <a:lnSpc>
                <a:spcPct val="80000"/>
              </a:lnSpc>
              <a:buFontTx/>
              <a:buChar char="-"/>
              <a:defRPr/>
            </a:pPr>
            <a:r>
              <a:rPr lang="en-GB" sz="2400" dirty="0" smtClean="0"/>
              <a:t>Ventilated &lt;72hrs but expected to cont &gt;24hrs</a:t>
            </a:r>
          </a:p>
          <a:p>
            <a:pPr eaLnBrk="1" hangingPunct="1">
              <a:lnSpc>
                <a:spcPct val="80000"/>
              </a:lnSpc>
              <a:buFontTx/>
              <a:buChar char="-"/>
              <a:defRPr/>
            </a:pPr>
            <a:endParaRPr lang="en-GB" sz="2400" dirty="0" smtClean="0"/>
          </a:p>
          <a:p>
            <a:pPr eaLnBrk="1" hangingPunct="1">
              <a:lnSpc>
                <a:spcPct val="80000"/>
              </a:lnSpc>
              <a:buFontTx/>
              <a:buChar char="-"/>
              <a:defRPr/>
            </a:pPr>
            <a:r>
              <a:rPr lang="en-GB" sz="2400" dirty="0" smtClean="0"/>
              <a:t>Randomly assigned to:</a:t>
            </a:r>
          </a:p>
          <a:p>
            <a:pPr lvl="1" eaLnBrk="1" hangingPunct="1">
              <a:lnSpc>
                <a:spcPct val="80000"/>
              </a:lnSpc>
              <a:buFontTx/>
              <a:buChar char="-"/>
              <a:defRPr/>
            </a:pPr>
            <a:r>
              <a:rPr lang="en-GB" sz="2400" dirty="0" smtClean="0"/>
              <a:t>Intervention (PT &amp; OT with daily sedation holds) </a:t>
            </a:r>
            <a:r>
              <a:rPr lang="en-GB" sz="2400" dirty="0" smtClean="0">
                <a:solidFill>
                  <a:srgbClr val="FF0000"/>
                </a:solidFill>
              </a:rPr>
              <a:t>n=49</a:t>
            </a:r>
          </a:p>
          <a:p>
            <a:pPr lvl="1" eaLnBrk="1" hangingPunct="1">
              <a:lnSpc>
                <a:spcPct val="80000"/>
              </a:lnSpc>
              <a:buFontTx/>
              <a:buChar char="-"/>
              <a:defRPr/>
            </a:pPr>
            <a:r>
              <a:rPr lang="en-GB" sz="2400" dirty="0" smtClean="0"/>
              <a:t>Control (</a:t>
            </a:r>
            <a:r>
              <a:rPr lang="en-GB" dirty="0" smtClean="0"/>
              <a:t>P</a:t>
            </a:r>
            <a:r>
              <a:rPr lang="en-GB" sz="2400" dirty="0" smtClean="0"/>
              <a:t>hysician ordered sedation holds and therapy sessions)</a:t>
            </a:r>
            <a:r>
              <a:rPr lang="en-GB" sz="2400" dirty="0" smtClean="0">
                <a:solidFill>
                  <a:srgbClr val="231F20"/>
                </a:solidFill>
              </a:rPr>
              <a:t> </a:t>
            </a:r>
            <a:r>
              <a:rPr lang="en-GB" sz="2400" dirty="0" smtClean="0">
                <a:solidFill>
                  <a:srgbClr val="FF0000"/>
                </a:solidFill>
              </a:rPr>
              <a:t>n=55</a:t>
            </a:r>
          </a:p>
          <a:p>
            <a:pPr eaLnBrk="1" hangingPunct="1">
              <a:lnSpc>
                <a:spcPct val="80000"/>
              </a:lnSpc>
              <a:buFontTx/>
              <a:buChar char="-"/>
              <a:defRPr/>
            </a:pPr>
            <a:endParaRPr lang="en-GB" sz="2000" dirty="0" smtClean="0">
              <a:solidFill>
                <a:srgbClr val="231F20"/>
              </a:solidFill>
            </a:endParaRPr>
          </a:p>
        </p:txBody>
      </p:sp>
      <p:pic>
        <p:nvPicPr>
          <p:cNvPr id="4" name="Picture 3"/>
          <p:cNvPicPr>
            <a:picLocks noChangeAspect="1" noChangeArrowheads="1"/>
          </p:cNvPicPr>
          <p:nvPr/>
        </p:nvPicPr>
        <p:blipFill>
          <a:blip r:embed="rId3" cstate="print"/>
          <a:srcRect/>
          <a:stretch>
            <a:fillRect/>
          </a:stretch>
        </p:blipFill>
        <p:spPr bwMode="auto">
          <a:xfrm>
            <a:off x="251520" y="1484784"/>
            <a:ext cx="8644199" cy="178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467544" y="620688"/>
            <a:ext cx="8229600" cy="1143000"/>
          </a:xfrm>
        </p:spPr>
        <p:txBody>
          <a:bodyPr/>
          <a:lstStyle/>
          <a:p>
            <a:pPr eaLnBrk="1" hangingPunct="1">
              <a:defRPr/>
            </a:pPr>
            <a:r>
              <a:rPr lang="en-GB" dirty="0" err="1" smtClean="0"/>
              <a:t>Schweickert</a:t>
            </a:r>
            <a:r>
              <a:rPr lang="en-GB" dirty="0" smtClean="0"/>
              <a:t> et al (2009)</a:t>
            </a:r>
          </a:p>
        </p:txBody>
      </p:sp>
      <p:sp>
        <p:nvSpPr>
          <p:cNvPr id="309251" name="Rectangle 3"/>
          <p:cNvSpPr>
            <a:spLocks noGrp="1" noChangeArrowheads="1"/>
          </p:cNvSpPr>
          <p:nvPr>
            <p:ph idx="1"/>
          </p:nvPr>
        </p:nvSpPr>
        <p:spPr>
          <a:xfrm>
            <a:off x="251520" y="1844824"/>
            <a:ext cx="8496300" cy="3724275"/>
          </a:xfrm>
        </p:spPr>
        <p:txBody>
          <a:bodyPr>
            <a:normAutofit/>
          </a:bodyPr>
          <a:lstStyle/>
          <a:p>
            <a:pPr eaLnBrk="1" hangingPunct="1">
              <a:defRPr/>
            </a:pPr>
            <a:r>
              <a:rPr lang="en-GB" dirty="0" smtClean="0"/>
              <a:t>Primary endpoints</a:t>
            </a:r>
          </a:p>
          <a:p>
            <a:pPr lvl="1" eaLnBrk="1" hangingPunct="1">
              <a:defRPr/>
            </a:pPr>
            <a:r>
              <a:rPr lang="en-GB" dirty="0" smtClean="0"/>
              <a:t>No. of patients returning to </a:t>
            </a:r>
            <a:r>
              <a:rPr lang="en-GB" dirty="0" err="1" smtClean="0"/>
              <a:t>Indep</a:t>
            </a:r>
            <a:r>
              <a:rPr lang="en-GB" dirty="0" smtClean="0"/>
              <a:t> function at hosp d/c</a:t>
            </a:r>
          </a:p>
          <a:p>
            <a:pPr lvl="1" eaLnBrk="1" hangingPunct="1">
              <a:buFont typeface="Wingdings" pitchFamily="2" charset="2"/>
              <a:buNone/>
              <a:defRPr/>
            </a:pPr>
            <a:r>
              <a:rPr lang="en-GB" dirty="0" smtClean="0"/>
              <a:t>(Defined as ability to perform 6 </a:t>
            </a:r>
            <a:r>
              <a:rPr lang="en-GB" dirty="0" err="1" smtClean="0"/>
              <a:t>ADL’s</a:t>
            </a:r>
            <a:r>
              <a:rPr lang="en-GB" dirty="0" smtClean="0"/>
              <a:t> incl. dressing and  grooming as well as ability to walk </a:t>
            </a:r>
            <a:r>
              <a:rPr lang="en-GB" dirty="0" err="1" smtClean="0"/>
              <a:t>Indep</a:t>
            </a:r>
            <a:r>
              <a:rPr lang="en-GB" dirty="0" smtClean="0"/>
              <a:t>)</a:t>
            </a:r>
          </a:p>
          <a:p>
            <a:pPr eaLnBrk="1" hangingPunct="1">
              <a:defRPr/>
            </a:pPr>
            <a:r>
              <a:rPr lang="en-GB" dirty="0" smtClean="0"/>
              <a:t>Secondary </a:t>
            </a:r>
          </a:p>
          <a:p>
            <a:pPr lvl="1" eaLnBrk="1" hangingPunct="1">
              <a:defRPr/>
            </a:pPr>
            <a:r>
              <a:rPr lang="en-GB" dirty="0" smtClean="0"/>
              <a:t>Duration of delirium</a:t>
            </a:r>
          </a:p>
          <a:p>
            <a:pPr lvl="1" eaLnBrk="1" hangingPunct="1">
              <a:defRPr/>
            </a:pPr>
            <a:r>
              <a:rPr lang="en-GB" dirty="0" smtClean="0"/>
              <a:t>Ventilator free days in 1</a:t>
            </a:r>
            <a:r>
              <a:rPr lang="en-GB" baseline="30000" dirty="0" smtClean="0"/>
              <a:t>st</a:t>
            </a:r>
            <a:r>
              <a:rPr lang="en-GB" dirty="0" smtClean="0"/>
              <a:t> 28 days of admission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eaLnBrk="1" hangingPunct="1">
              <a:defRPr/>
            </a:pPr>
            <a:r>
              <a:rPr lang="en-GB" smtClean="0"/>
              <a:t>Results</a:t>
            </a:r>
          </a:p>
        </p:txBody>
      </p:sp>
      <p:graphicFrame>
        <p:nvGraphicFramePr>
          <p:cNvPr id="311359" name="Group 63"/>
          <p:cNvGraphicFramePr>
            <a:graphicFrameLocks noGrp="1"/>
          </p:cNvGraphicFramePr>
          <p:nvPr>
            <p:ph type="tbl" idx="1"/>
          </p:nvPr>
        </p:nvGraphicFramePr>
        <p:xfrm>
          <a:off x="611560" y="1340768"/>
          <a:ext cx="7847012" cy="4636453"/>
        </p:xfrm>
        <a:graphic>
          <a:graphicData uri="http://schemas.openxmlformats.org/drawingml/2006/table">
            <a:tbl>
              <a:tblPr>
                <a:tableStyleId>{3C2FFA5D-87B4-456A-9821-1D502468CF0F}</a:tableStyleId>
              </a:tblPr>
              <a:tblGrid>
                <a:gridCol w="2751137"/>
                <a:gridCol w="1824038"/>
                <a:gridCol w="1820862"/>
                <a:gridCol w="1450975"/>
              </a:tblGrid>
              <a:tr h="304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Intervention (n=49)</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Control (n=55)</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p value</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tc>
              </a:tr>
              <a:tr h="573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Time from </a:t>
                      </a:r>
                      <a:r>
                        <a:rPr kumimoji="0" lang="en-GB" sz="1600" u="none" strike="noStrike" cap="none" normalizeH="0" baseline="0" dirty="0" err="1" smtClean="0">
                          <a:ln>
                            <a:noFill/>
                          </a:ln>
                          <a:effectLst/>
                        </a:rPr>
                        <a:t>intubation</a:t>
                      </a:r>
                      <a:r>
                        <a:rPr kumimoji="0" lang="en-GB" sz="1600" u="none" strike="noStrike" cap="none" normalizeH="0" baseline="0" dirty="0" smtClean="0">
                          <a:ln>
                            <a:noFill/>
                          </a:ln>
                          <a:effectLst/>
                        </a:rPr>
                        <a:t> to first OT / PT session</a:t>
                      </a:r>
                      <a:endParaRPr kumimoji="0" lang="en-GB" sz="1600" b="0" i="0" u="none" strike="noStrike" cap="none" normalizeH="0" baseline="0" dirty="0" smtClean="0">
                        <a:ln>
                          <a:noFill/>
                        </a:ln>
                        <a:solidFill>
                          <a:schemeClr val="tx1"/>
                        </a:solidFill>
                        <a:effectLst/>
                        <a:latin typeface="Arial" pitchFamily="34" charset="0"/>
                        <a:ea typeface="Shaker2Lancet-Regular"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1.5 days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(1.0 – 2.1)</a:t>
                      </a:r>
                      <a:endParaRPr kumimoji="0" lang="en-GB" sz="1600" b="0" i="0" u="none" strike="noStrike" cap="none" normalizeH="0" baseline="0" dirty="0" smtClean="0">
                        <a:ln>
                          <a:noFill/>
                        </a:ln>
                        <a:solidFill>
                          <a:schemeClr val="tx1"/>
                        </a:solidFill>
                        <a:effectLst/>
                        <a:latin typeface="Arial" pitchFamily="34" charset="0"/>
                        <a:ea typeface="Shaker2Lancet-Regular"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7.4 days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(6.0 – 10.9)</a:t>
                      </a:r>
                      <a:endParaRPr kumimoji="0" lang="en-GB" sz="1600" b="0" i="0" u="none" strike="noStrike" cap="none" normalizeH="0" baseline="0" dirty="0" smtClean="0">
                        <a:ln>
                          <a:noFill/>
                        </a:ln>
                        <a:solidFill>
                          <a:schemeClr val="tx1"/>
                        </a:solidFill>
                        <a:effectLst/>
                        <a:latin typeface="Arial" pitchFamily="34" charset="0"/>
                        <a:ea typeface="Shaker2Lancet-Regular" charset="-128"/>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&lt;0.0001</a:t>
                      </a:r>
                      <a:endParaRPr kumimoji="0" lang="en-GB" sz="1600" b="0" i="0" u="none" strike="noStrike" cap="none" normalizeH="0" baseline="0" dirty="0" smtClean="0">
                        <a:ln>
                          <a:noFill/>
                        </a:ln>
                        <a:solidFill>
                          <a:schemeClr val="tx1"/>
                        </a:solidFill>
                        <a:effectLst/>
                        <a:latin typeface="Arial" pitchFamily="34" charset="0"/>
                        <a:ea typeface="Shaker2Lancet-Regular" charset="-128"/>
                        <a:cs typeface="Arial" pitchFamily="34" charset="0"/>
                      </a:endParaRPr>
                    </a:p>
                  </a:txBody>
                  <a:tcPr horzOverflow="overflow"/>
                </a:tc>
              </a:tr>
              <a:tr h="828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Return to independent functional status at hospital discharge</a:t>
                      </a:r>
                      <a:endParaRPr kumimoji="0" lang="en-GB" sz="2000" b="0" i="0" u="none" strike="noStrike" cap="none" normalizeH="0" baseline="0" dirty="0" smtClean="0">
                        <a:ln>
                          <a:noFill/>
                        </a:ln>
                        <a:solidFill>
                          <a:schemeClr val="tx1"/>
                        </a:solidFill>
                        <a:effectLst/>
                        <a:latin typeface="Arial" pitchFamily="34" charset="0"/>
                        <a:ea typeface="Shaker2Lancet-Regular"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29 (59%)</a:t>
                      </a:r>
                      <a:endParaRPr kumimoji="0" lang="en-GB" sz="2000" b="0" i="0" u="none" strike="noStrike" cap="none" normalizeH="0" baseline="0" smtClean="0">
                        <a:ln>
                          <a:noFill/>
                        </a:ln>
                        <a:solidFill>
                          <a:schemeClr val="tx1"/>
                        </a:solidFill>
                        <a:effectLst/>
                        <a:latin typeface="Arial" pitchFamily="34" charset="0"/>
                        <a:ea typeface="Shaker2Lancet-Regular"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19 (35%) </a:t>
                      </a:r>
                      <a:endParaRPr kumimoji="0" lang="en-GB" sz="2000" b="0" i="0" u="none" strike="noStrike" cap="none" normalizeH="0" baseline="0" dirty="0" smtClean="0">
                        <a:ln>
                          <a:noFill/>
                        </a:ln>
                        <a:solidFill>
                          <a:schemeClr val="tx1"/>
                        </a:solidFill>
                        <a:effectLst/>
                        <a:latin typeface="Arial" pitchFamily="34" charset="0"/>
                        <a:ea typeface="Shaker2Lancet-Regular" charset="-128"/>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0.02</a:t>
                      </a:r>
                      <a:endParaRPr kumimoji="0" lang="en-GB" sz="2000" b="0" i="0" u="none" strike="noStrike" cap="none" normalizeH="0" baseline="0" dirty="0" smtClean="0">
                        <a:ln>
                          <a:noFill/>
                        </a:ln>
                        <a:solidFill>
                          <a:schemeClr val="tx1"/>
                        </a:solidFill>
                        <a:effectLst/>
                        <a:latin typeface="Arial" pitchFamily="34" charset="0"/>
                        <a:ea typeface="Shaker2Lancet-Regular" charset="-128"/>
                        <a:cs typeface="Arial" pitchFamily="34" charset="0"/>
                      </a:endParaRPr>
                    </a:p>
                  </a:txBody>
                  <a:tcPr horzOverflow="overflow"/>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Barthel Index score at hospital discharge </a:t>
                      </a:r>
                      <a:endParaRPr kumimoji="0" lang="en-GB" sz="2000" b="0" i="0" u="none" strike="noStrike" cap="none" normalizeH="0" baseline="0" smtClean="0">
                        <a:ln>
                          <a:noFill/>
                        </a:ln>
                        <a:solidFill>
                          <a:schemeClr val="tx1"/>
                        </a:solidFill>
                        <a:effectLst/>
                        <a:latin typeface="Arial" pitchFamily="34" charset="0"/>
                        <a:ea typeface="Shaker2Lancet-Regular"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75 (75-95) </a:t>
                      </a:r>
                      <a:endParaRPr kumimoji="0" lang="en-GB" sz="2000" b="0" i="0" u="none" strike="noStrike" cap="none" normalizeH="0" baseline="0" smtClean="0">
                        <a:ln>
                          <a:noFill/>
                        </a:ln>
                        <a:solidFill>
                          <a:schemeClr val="tx1"/>
                        </a:solidFill>
                        <a:effectLst/>
                        <a:latin typeface="Arial" pitchFamily="34" charset="0"/>
                        <a:ea typeface="Shaker2Lancet-Regular"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 55 (0-85)</a:t>
                      </a:r>
                      <a:endParaRPr kumimoji="0" lang="en-GB" sz="2000" b="0" i="0" u="none" strike="noStrike" cap="none" normalizeH="0" baseline="0" smtClean="0">
                        <a:ln>
                          <a:noFill/>
                        </a:ln>
                        <a:solidFill>
                          <a:schemeClr val="tx1"/>
                        </a:solidFill>
                        <a:effectLst/>
                        <a:latin typeface="Arial" pitchFamily="34" charset="0"/>
                        <a:ea typeface="Shaker2Lancet-Regular" charset="-128"/>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0.05</a:t>
                      </a:r>
                      <a:endParaRPr kumimoji="0" lang="en-GB" sz="2000" b="0" i="0" u="none" strike="noStrike" cap="none" normalizeH="0" baseline="0" dirty="0" smtClean="0">
                        <a:ln>
                          <a:noFill/>
                        </a:ln>
                        <a:solidFill>
                          <a:schemeClr val="tx1"/>
                        </a:solidFill>
                        <a:effectLst/>
                        <a:latin typeface="Arial" pitchFamily="34" charset="0"/>
                        <a:ea typeface="Shaker2Lancet-Regular" charset="-128"/>
                        <a:cs typeface="Arial" pitchFamily="34" charset="0"/>
                      </a:endParaRPr>
                    </a:p>
                  </a:txBody>
                  <a:tcPr horzOverflow="overflow"/>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Duration of delirium</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2.0 days </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4.0 days</a:t>
                      </a:r>
                      <a:endPar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0.02</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Ventilator free days</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23.5 (7.4–25.6)</a:t>
                      </a:r>
                      <a:endParaRPr kumimoji="0" lang="en-GB" sz="16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21.1 (0.0-23.8)</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0.05</a:t>
                      </a:r>
                      <a:endPar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Length of stay in ICU (days)</a:t>
                      </a:r>
                      <a:endParaRPr kumimoji="0" lang="en-GB" sz="2000" b="0" i="0" u="none" strike="noStrike" cap="none" normalizeH="0" baseline="0" dirty="0" smtClean="0">
                        <a:ln>
                          <a:noFill/>
                        </a:ln>
                        <a:solidFill>
                          <a:schemeClr val="tx1"/>
                        </a:solidFill>
                        <a:effectLst/>
                        <a:latin typeface="Arial" pitchFamily="34" charset="0"/>
                        <a:ea typeface="Shaker2Lancet-Regular"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5.9 (4.5-13.2) </a:t>
                      </a:r>
                      <a:endParaRPr kumimoji="0" lang="en-GB" sz="2000" b="0" i="0" u="none" strike="noStrike" cap="none" normalizeH="0" baseline="0" smtClean="0">
                        <a:ln>
                          <a:noFill/>
                        </a:ln>
                        <a:solidFill>
                          <a:schemeClr val="tx1"/>
                        </a:solidFill>
                        <a:effectLst/>
                        <a:latin typeface="Arial" pitchFamily="34" charset="0"/>
                        <a:ea typeface="Shaker2Lancet-Regular"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7.9 (6.1-12.9)</a:t>
                      </a:r>
                      <a:endParaRPr kumimoji="0" lang="en-GB" sz="2000" b="0" i="0" u="none" strike="noStrike" cap="none" normalizeH="0" baseline="0" smtClean="0">
                        <a:ln>
                          <a:noFill/>
                        </a:ln>
                        <a:solidFill>
                          <a:schemeClr val="tx1"/>
                        </a:solidFill>
                        <a:effectLst/>
                        <a:latin typeface="Arial" pitchFamily="34" charset="0"/>
                        <a:ea typeface="Shaker2Lancet-Regular" charset="-128"/>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0.08</a:t>
                      </a:r>
                      <a:endParaRPr kumimoji="0" lang="en-GB" sz="2000" b="0" i="0" u="none" strike="noStrike" cap="none" normalizeH="0" baseline="0" smtClean="0">
                        <a:ln>
                          <a:noFill/>
                        </a:ln>
                        <a:solidFill>
                          <a:schemeClr val="tx1"/>
                        </a:solidFill>
                        <a:effectLst/>
                        <a:latin typeface="Arial" pitchFamily="34" charset="0"/>
                        <a:ea typeface="Shaker2Lancet-Regular" charset="-128"/>
                        <a:cs typeface="Arial" pitchFamily="34" charset="0"/>
                      </a:endParaRPr>
                    </a:p>
                  </a:txBody>
                  <a:tcPr horzOverflow="overflow"/>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Hospital mortality </a:t>
                      </a:r>
                      <a:endParaRPr kumimoji="0" lang="en-GB" sz="2000" b="0" i="0" u="none" strike="noStrike" cap="none" normalizeH="0" baseline="0" smtClean="0">
                        <a:ln>
                          <a:noFill/>
                        </a:ln>
                        <a:solidFill>
                          <a:schemeClr val="tx1"/>
                        </a:solidFill>
                        <a:effectLst/>
                        <a:latin typeface="Arial" pitchFamily="34" charset="0"/>
                        <a:ea typeface="Shaker2Lancet-Regular"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9 (18%) </a:t>
                      </a:r>
                      <a:endParaRPr kumimoji="0" lang="en-GB" sz="2000" b="0" i="0" u="none" strike="noStrike" cap="none" normalizeH="0" baseline="0" smtClean="0">
                        <a:ln>
                          <a:noFill/>
                        </a:ln>
                        <a:solidFill>
                          <a:schemeClr val="tx1"/>
                        </a:solidFill>
                        <a:effectLst/>
                        <a:latin typeface="Arial" pitchFamily="34" charset="0"/>
                        <a:ea typeface="Shaker2Lancet-Regular"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rPr>
                        <a:t>14 (25%) </a:t>
                      </a:r>
                      <a:endParaRPr kumimoji="0" lang="en-GB" sz="2000" b="0" i="0" u="none" strike="noStrike" cap="none" normalizeH="0" baseline="0" smtClean="0">
                        <a:ln>
                          <a:noFill/>
                        </a:ln>
                        <a:solidFill>
                          <a:schemeClr val="tx1"/>
                        </a:solidFill>
                        <a:effectLst/>
                        <a:latin typeface="Arial" pitchFamily="34" charset="0"/>
                        <a:ea typeface="Shaker2Lancet-Regular" charset="-128"/>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0.53</a:t>
                      </a:r>
                      <a:endParaRPr kumimoji="0" lang="en-GB" sz="2000" b="0" i="0" u="none" strike="noStrike" cap="none" normalizeH="0" baseline="0" dirty="0" smtClean="0">
                        <a:ln>
                          <a:noFill/>
                        </a:ln>
                        <a:solidFill>
                          <a:schemeClr val="tx1"/>
                        </a:solidFill>
                        <a:effectLst/>
                        <a:latin typeface="Arial" pitchFamily="34" charset="0"/>
                        <a:ea typeface="Shaker2Lancet-Regular" charset="-128"/>
                        <a:cs typeface="Arial" pitchFamily="34" charset="0"/>
                      </a:endParaRPr>
                    </a:p>
                  </a:txBody>
                  <a:tcPr horzOverflow="overflow"/>
                </a:tc>
              </a:tr>
              <a:tr h="488950">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rPr>
                        <a:t>Data are n (%), median (IQR), or mean (SD). </a:t>
                      </a:r>
                      <a:endPar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35891" name="Oval 54"/>
          <p:cNvSpPr>
            <a:spLocks noChangeArrowheads="1"/>
          </p:cNvSpPr>
          <p:nvPr/>
        </p:nvSpPr>
        <p:spPr bwMode="auto">
          <a:xfrm>
            <a:off x="7308304" y="1916832"/>
            <a:ext cx="865188" cy="504825"/>
          </a:xfrm>
          <a:prstGeom prst="ellipse">
            <a:avLst/>
          </a:prstGeom>
          <a:noFill/>
          <a:ln w="25400">
            <a:solidFill>
              <a:srgbClr val="FF0000"/>
            </a:solidFill>
            <a:round/>
            <a:headEnd/>
            <a:tailEnd/>
          </a:ln>
        </p:spPr>
        <p:txBody>
          <a:bodyPr wrap="none" anchor="ctr"/>
          <a:lstStyle/>
          <a:p>
            <a:endParaRPr lang="en-US"/>
          </a:p>
        </p:txBody>
      </p:sp>
      <p:sp>
        <p:nvSpPr>
          <p:cNvPr id="35892" name="Oval 55"/>
          <p:cNvSpPr>
            <a:spLocks noChangeArrowheads="1"/>
          </p:cNvSpPr>
          <p:nvPr/>
        </p:nvSpPr>
        <p:spPr bwMode="auto">
          <a:xfrm>
            <a:off x="7308304" y="3861048"/>
            <a:ext cx="865188" cy="504825"/>
          </a:xfrm>
          <a:prstGeom prst="ellipse">
            <a:avLst/>
          </a:prstGeom>
          <a:noFill/>
          <a:ln w="25400">
            <a:solidFill>
              <a:srgbClr val="FF0000"/>
            </a:solidFill>
            <a:round/>
            <a:headEnd/>
            <a:tailEnd/>
          </a:ln>
        </p:spPr>
        <p:txBody>
          <a:bodyPr wrap="none" anchor="ctr"/>
          <a:lstStyle/>
          <a:p>
            <a:endParaRPr lang="en-US"/>
          </a:p>
        </p:txBody>
      </p:sp>
      <p:sp>
        <p:nvSpPr>
          <p:cNvPr id="35893" name="Oval 56"/>
          <p:cNvSpPr>
            <a:spLocks noChangeArrowheads="1"/>
          </p:cNvSpPr>
          <p:nvPr/>
        </p:nvSpPr>
        <p:spPr bwMode="auto">
          <a:xfrm>
            <a:off x="7308304" y="4293096"/>
            <a:ext cx="865188" cy="504825"/>
          </a:xfrm>
          <a:prstGeom prst="ellipse">
            <a:avLst/>
          </a:prstGeom>
          <a:noFill/>
          <a:ln w="25400">
            <a:solidFill>
              <a:srgbClr val="FF0000"/>
            </a:solidFill>
            <a:round/>
            <a:headEnd/>
            <a:tailEnd/>
          </a:ln>
        </p:spPr>
        <p:txBody>
          <a:bodyPr wrap="none" anchor="ctr"/>
          <a:lstStyle/>
          <a:p>
            <a:endParaRPr lang="en-US"/>
          </a:p>
        </p:txBody>
      </p:sp>
      <p:sp>
        <p:nvSpPr>
          <p:cNvPr id="7" name="Oval 54"/>
          <p:cNvSpPr>
            <a:spLocks noChangeArrowheads="1"/>
          </p:cNvSpPr>
          <p:nvPr/>
        </p:nvSpPr>
        <p:spPr bwMode="auto">
          <a:xfrm>
            <a:off x="7308304" y="2492896"/>
            <a:ext cx="865188" cy="504825"/>
          </a:xfrm>
          <a:prstGeom prst="ellipse">
            <a:avLst/>
          </a:prstGeom>
          <a:noFill/>
          <a:ln w="254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92"/>
                                        </p:tgtEl>
                                        <p:attrNameLst>
                                          <p:attrName>style.visibility</p:attrName>
                                        </p:attrNameLst>
                                      </p:cBhvr>
                                      <p:to>
                                        <p:strVal val="visible"/>
                                      </p:to>
                                    </p:set>
                                    <p:anim calcmode="lin" valueType="num">
                                      <p:cBhvr additive="base">
                                        <p:cTn id="13" dur="500" fill="hold"/>
                                        <p:tgtEl>
                                          <p:spTgt spid="35892"/>
                                        </p:tgtEl>
                                        <p:attrNameLst>
                                          <p:attrName>ppt_x</p:attrName>
                                        </p:attrNameLst>
                                      </p:cBhvr>
                                      <p:tavLst>
                                        <p:tav tm="0">
                                          <p:val>
                                            <p:strVal val="#ppt_x"/>
                                          </p:val>
                                        </p:tav>
                                        <p:tav tm="100000">
                                          <p:val>
                                            <p:strVal val="#ppt_x"/>
                                          </p:val>
                                        </p:tav>
                                      </p:tavLst>
                                    </p:anim>
                                    <p:anim calcmode="lin" valueType="num">
                                      <p:cBhvr additive="base">
                                        <p:cTn id="14" dur="500" fill="hold"/>
                                        <p:tgtEl>
                                          <p:spTgt spid="3589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5893"/>
                                        </p:tgtEl>
                                        <p:attrNameLst>
                                          <p:attrName>style.visibility</p:attrName>
                                        </p:attrNameLst>
                                      </p:cBhvr>
                                      <p:to>
                                        <p:strVal val="visible"/>
                                      </p:to>
                                    </p:set>
                                    <p:anim calcmode="lin" valueType="num">
                                      <p:cBhvr additive="base">
                                        <p:cTn id="17" dur="500" fill="hold"/>
                                        <p:tgtEl>
                                          <p:spTgt spid="35893"/>
                                        </p:tgtEl>
                                        <p:attrNameLst>
                                          <p:attrName>ppt_x</p:attrName>
                                        </p:attrNameLst>
                                      </p:cBhvr>
                                      <p:tavLst>
                                        <p:tav tm="0">
                                          <p:val>
                                            <p:strVal val="#ppt_x"/>
                                          </p:val>
                                        </p:tav>
                                        <p:tav tm="100000">
                                          <p:val>
                                            <p:strVal val="#ppt_x"/>
                                          </p:val>
                                        </p:tav>
                                      </p:tavLst>
                                    </p:anim>
                                    <p:anim calcmode="lin" valueType="num">
                                      <p:cBhvr additive="base">
                                        <p:cTn id="18" dur="500" fill="hold"/>
                                        <p:tgtEl>
                                          <p:spTgt spid="358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92" grpId="0" animBg="1"/>
      <p:bldP spid="3589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7544" y="332656"/>
            <a:ext cx="8229600" cy="1143000"/>
          </a:xfrm>
        </p:spPr>
        <p:txBody>
          <a:bodyPr/>
          <a:lstStyle/>
          <a:p>
            <a:pPr eaLnBrk="1" hangingPunct="1">
              <a:defRPr/>
            </a:pPr>
            <a:r>
              <a:rPr lang="en-GB" dirty="0" smtClean="0"/>
              <a:t>But…..</a:t>
            </a:r>
          </a:p>
        </p:txBody>
      </p:sp>
      <p:sp>
        <p:nvSpPr>
          <p:cNvPr id="22531" name="Rectangle 3"/>
          <p:cNvSpPr>
            <a:spLocks noGrp="1" noChangeArrowheads="1"/>
          </p:cNvSpPr>
          <p:nvPr>
            <p:ph idx="1"/>
          </p:nvPr>
        </p:nvSpPr>
        <p:spPr>
          <a:xfrm>
            <a:off x="467544" y="1556792"/>
            <a:ext cx="8229600" cy="4389120"/>
          </a:xfrm>
        </p:spPr>
        <p:txBody>
          <a:bodyPr/>
          <a:lstStyle/>
          <a:p>
            <a:pPr eaLnBrk="1" hangingPunct="1">
              <a:defRPr/>
            </a:pPr>
            <a:r>
              <a:rPr lang="en-GB" dirty="0" smtClean="0"/>
              <a:t>What does early really mean and how can we measure it?????</a:t>
            </a:r>
          </a:p>
        </p:txBody>
      </p:sp>
      <p:pic>
        <p:nvPicPr>
          <p:cNvPr id="11268" name="Picture 4" descr="cani2"/>
          <p:cNvPicPr>
            <a:picLocks noChangeAspect="1" noChangeArrowheads="1"/>
          </p:cNvPicPr>
          <p:nvPr/>
        </p:nvPicPr>
        <p:blipFill>
          <a:blip r:embed="rId3" cstate="print"/>
          <a:srcRect/>
          <a:stretch>
            <a:fillRect/>
          </a:stretch>
        </p:blipFill>
        <p:spPr bwMode="auto">
          <a:xfrm>
            <a:off x="4787900" y="3357563"/>
            <a:ext cx="4105275" cy="3184525"/>
          </a:xfrm>
          <a:prstGeom prst="rect">
            <a:avLst/>
          </a:prstGeom>
          <a:noFill/>
          <a:ln w="9525">
            <a:noFill/>
            <a:miter lim="800000"/>
            <a:headEnd/>
            <a:tailEnd/>
          </a:ln>
        </p:spPr>
      </p:pic>
      <p:pic>
        <p:nvPicPr>
          <p:cNvPr id="11269" name="Picture 5" descr="gesu_02_img0124"/>
          <p:cNvPicPr>
            <a:picLocks noChangeAspect="1" noChangeArrowheads="1"/>
          </p:cNvPicPr>
          <p:nvPr/>
        </p:nvPicPr>
        <p:blipFill>
          <a:blip r:embed="rId4" cstate="print"/>
          <a:srcRect/>
          <a:stretch>
            <a:fillRect/>
          </a:stretch>
        </p:blipFill>
        <p:spPr bwMode="auto">
          <a:xfrm>
            <a:off x="250825" y="2420938"/>
            <a:ext cx="4895850" cy="316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GB" dirty="0" smtClean="0"/>
              <a:t>Time To Mobilise</a:t>
            </a:r>
            <a:endParaRPr lang="en-GB" dirty="0"/>
          </a:p>
        </p:txBody>
      </p:sp>
      <p:pic>
        <p:nvPicPr>
          <p:cNvPr id="88066" name="Picture 2" descr="http://thorntoncenter.net/wp-content/uploads/2012/02/time1.jpg"/>
          <p:cNvPicPr>
            <a:picLocks noChangeAspect="1" noChangeArrowheads="1"/>
          </p:cNvPicPr>
          <p:nvPr/>
        </p:nvPicPr>
        <p:blipFill>
          <a:blip r:embed="rId2" cstate="print"/>
          <a:srcRect/>
          <a:stretch>
            <a:fillRect/>
          </a:stretch>
        </p:blipFill>
        <p:spPr bwMode="auto">
          <a:xfrm>
            <a:off x="2123728" y="1484784"/>
            <a:ext cx="4968552" cy="457106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GB" dirty="0" smtClean="0"/>
              <a:t>Time To Mobilise</a:t>
            </a:r>
            <a:endParaRPr lang="en-GB" dirty="0"/>
          </a:p>
        </p:txBody>
      </p:sp>
      <p:sp>
        <p:nvSpPr>
          <p:cNvPr id="3" name="Content Placeholder 2"/>
          <p:cNvSpPr>
            <a:spLocks noGrp="1"/>
          </p:cNvSpPr>
          <p:nvPr>
            <p:ph idx="1"/>
          </p:nvPr>
        </p:nvSpPr>
        <p:spPr>
          <a:xfrm>
            <a:off x="467544" y="1628800"/>
            <a:ext cx="3466728" cy="4389120"/>
          </a:xfrm>
        </p:spPr>
        <p:txBody>
          <a:bodyPr>
            <a:normAutofit lnSpcReduction="10000"/>
          </a:bodyPr>
          <a:lstStyle/>
          <a:p>
            <a:pPr>
              <a:buNone/>
            </a:pPr>
            <a:r>
              <a:rPr lang="en-GB" sz="3200" u="sng" dirty="0" smtClean="0"/>
              <a:t>Morris et al 2008 </a:t>
            </a:r>
          </a:p>
          <a:p>
            <a:pPr>
              <a:buNone/>
            </a:pPr>
            <a:r>
              <a:rPr lang="en-GB" sz="3200" dirty="0" smtClean="0"/>
              <a:t>- 1</a:t>
            </a:r>
            <a:r>
              <a:rPr lang="en-GB" sz="3200" baseline="30000" dirty="0" smtClean="0"/>
              <a:t>st</a:t>
            </a:r>
            <a:r>
              <a:rPr lang="en-GB" sz="3200" dirty="0" smtClean="0"/>
              <a:t> day out of bed </a:t>
            </a:r>
          </a:p>
          <a:p>
            <a:pPr lvl="0">
              <a:buFontTx/>
              <a:buChar char="-"/>
            </a:pPr>
            <a:r>
              <a:rPr lang="en-GB" sz="3200" dirty="0" smtClean="0"/>
              <a:t>Day 5 </a:t>
            </a:r>
            <a:r>
              <a:rPr lang="en-GB" sz="3200" dirty="0" err="1" smtClean="0"/>
              <a:t>vs</a:t>
            </a:r>
            <a:r>
              <a:rPr lang="en-GB" sz="3200" dirty="0" smtClean="0"/>
              <a:t> day 11 (p&lt;0.001)</a:t>
            </a:r>
          </a:p>
          <a:p>
            <a:pPr lvl="0">
              <a:buFontTx/>
              <a:buChar char="-"/>
            </a:pPr>
            <a:r>
              <a:rPr lang="en-GB" sz="3200" dirty="0" smtClean="0"/>
              <a:t>Doesn’t then however show ongoing rehab level achieved</a:t>
            </a:r>
          </a:p>
          <a:p>
            <a:pPr>
              <a:buNone/>
            </a:pPr>
            <a:endParaRPr lang="en-GB" dirty="0"/>
          </a:p>
        </p:txBody>
      </p:sp>
      <p:pic>
        <p:nvPicPr>
          <p:cNvPr id="6" name="Picture 4" descr="cani2"/>
          <p:cNvPicPr>
            <a:picLocks noChangeAspect="1" noChangeArrowheads="1"/>
          </p:cNvPicPr>
          <p:nvPr/>
        </p:nvPicPr>
        <p:blipFill>
          <a:blip r:embed="rId2" cstate="print"/>
          <a:srcRect/>
          <a:stretch>
            <a:fillRect/>
          </a:stretch>
        </p:blipFill>
        <p:spPr bwMode="auto">
          <a:xfrm>
            <a:off x="4355976" y="2060848"/>
            <a:ext cx="4548565"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55576" y="1412776"/>
            <a:ext cx="7704856" cy="5264985"/>
          </a:xfrm>
          <a:prstGeom prst="rect">
            <a:avLst/>
          </a:prstGeom>
          <a:noFill/>
          <a:ln w="9525">
            <a:noFill/>
            <a:miter lim="800000"/>
            <a:headEnd/>
            <a:tailEnd/>
          </a:ln>
        </p:spPr>
      </p:pic>
      <p:sp>
        <p:nvSpPr>
          <p:cNvPr id="7" name="Down Arrow 6"/>
          <p:cNvSpPr/>
          <p:nvPr/>
        </p:nvSpPr>
        <p:spPr>
          <a:xfrm rot="19337008">
            <a:off x="201828" y="2511164"/>
            <a:ext cx="817475" cy="152925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p:cNvSpPr>
            <a:spLocks noGrp="1"/>
          </p:cNvSpPr>
          <p:nvPr>
            <p:ph type="title"/>
          </p:nvPr>
        </p:nvSpPr>
        <p:spPr>
          <a:xfrm>
            <a:off x="467544" y="476672"/>
            <a:ext cx="8305800" cy="1143000"/>
          </a:xfrm>
        </p:spPr>
        <p:txBody>
          <a:bodyPr/>
          <a:lstStyle/>
          <a:p>
            <a:r>
              <a:rPr lang="en-GB" dirty="0" err="1" smtClean="0"/>
              <a:t>Schweickert</a:t>
            </a:r>
            <a:r>
              <a:rPr lang="en-GB" dirty="0" smtClean="0"/>
              <a:t> et al (2009)</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4546848" cy="1143000"/>
          </a:xfrm>
        </p:spPr>
        <p:txBody>
          <a:bodyPr>
            <a:normAutofit/>
          </a:bodyPr>
          <a:lstStyle/>
          <a:p>
            <a:r>
              <a:rPr lang="en-GB" dirty="0" smtClean="0"/>
              <a:t>Current position </a:t>
            </a:r>
            <a:br>
              <a:rPr lang="en-GB" dirty="0" smtClean="0"/>
            </a:br>
            <a:r>
              <a:rPr lang="en-GB" dirty="0" smtClean="0"/>
              <a:t>in the UK</a:t>
            </a:r>
            <a:endParaRPr lang="en-GB" dirty="0"/>
          </a:p>
        </p:txBody>
      </p:sp>
      <p:sp>
        <p:nvSpPr>
          <p:cNvPr id="3" name="Content Placeholder 2"/>
          <p:cNvSpPr>
            <a:spLocks noGrp="1"/>
          </p:cNvSpPr>
          <p:nvPr>
            <p:ph idx="1"/>
          </p:nvPr>
        </p:nvSpPr>
        <p:spPr>
          <a:xfrm>
            <a:off x="467544" y="1700808"/>
            <a:ext cx="3898776" cy="4389120"/>
          </a:xfrm>
        </p:spPr>
        <p:txBody>
          <a:bodyPr>
            <a:normAutofit lnSpcReduction="10000"/>
          </a:bodyPr>
          <a:lstStyle/>
          <a:p>
            <a:r>
              <a:rPr lang="en-GB" sz="2400" dirty="0" smtClean="0"/>
              <a:t>Despite the increasing evidence base for early rehabilitation strategies uptake and delivery of such interventions in the UK has been variable. </a:t>
            </a:r>
          </a:p>
          <a:p>
            <a:pPr lvl="1"/>
            <a:r>
              <a:rPr lang="en-GB" dirty="0" smtClean="0"/>
              <a:t>Lack of UK Based </a:t>
            </a:r>
            <a:r>
              <a:rPr lang="en-GB" dirty="0" err="1" smtClean="0"/>
              <a:t>RCT’s</a:t>
            </a:r>
            <a:endParaRPr lang="en-GB" dirty="0" smtClean="0"/>
          </a:p>
          <a:p>
            <a:pPr lvl="1"/>
            <a:r>
              <a:rPr lang="en-GB" dirty="0" smtClean="0"/>
              <a:t>Difficult control groups given already daily </a:t>
            </a:r>
            <a:r>
              <a:rPr lang="en-GB" dirty="0" err="1" smtClean="0"/>
              <a:t>physio</a:t>
            </a:r>
            <a:r>
              <a:rPr lang="en-GB" dirty="0" smtClean="0"/>
              <a:t> </a:t>
            </a:r>
          </a:p>
          <a:p>
            <a:pPr lvl="1"/>
            <a:r>
              <a:rPr lang="en-GB" dirty="0" smtClean="0"/>
              <a:t>Issues with funding</a:t>
            </a:r>
          </a:p>
          <a:p>
            <a:pPr>
              <a:buNone/>
            </a:pPr>
            <a:endParaRPr lang="en-GB" dirty="0" smtClean="0"/>
          </a:p>
        </p:txBody>
      </p:sp>
      <p:pic>
        <p:nvPicPr>
          <p:cNvPr id="4" name="Picture 2" descr="uk-flag"/>
          <p:cNvPicPr>
            <a:picLocks noChangeAspect="1" noChangeArrowheads="1"/>
          </p:cNvPicPr>
          <p:nvPr/>
        </p:nvPicPr>
        <p:blipFill>
          <a:blip r:embed="rId2" cstate="print"/>
          <a:srcRect/>
          <a:stretch>
            <a:fillRect/>
          </a:stretch>
        </p:blipFill>
        <p:spPr bwMode="auto">
          <a:xfrm>
            <a:off x="5364088" y="620688"/>
            <a:ext cx="3168352" cy="5438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704088"/>
            <a:ext cx="8229600" cy="852704"/>
          </a:xfrm>
        </p:spPr>
        <p:txBody>
          <a:bodyPr/>
          <a:lstStyle/>
          <a:p>
            <a:r>
              <a:rPr lang="en-GB" sz="4000" dirty="0"/>
              <a:t>What do we know…</a:t>
            </a:r>
            <a:endParaRPr lang="en-US" sz="4000" dirty="0"/>
          </a:p>
        </p:txBody>
      </p:sp>
      <p:sp>
        <p:nvSpPr>
          <p:cNvPr id="109571" name="Rectangle 3"/>
          <p:cNvSpPr>
            <a:spLocks noGrp="1" noChangeArrowheads="1"/>
          </p:cNvSpPr>
          <p:nvPr>
            <p:ph idx="1"/>
          </p:nvPr>
        </p:nvSpPr>
        <p:spPr>
          <a:xfrm>
            <a:off x="539552" y="1628800"/>
            <a:ext cx="8229600" cy="4175125"/>
          </a:xfrm>
        </p:spPr>
        <p:txBody>
          <a:bodyPr>
            <a:normAutofit fontScale="77500" lnSpcReduction="20000"/>
          </a:bodyPr>
          <a:lstStyle/>
          <a:p>
            <a:pPr defTabSz="268288">
              <a:lnSpc>
                <a:spcPct val="130000"/>
              </a:lnSpc>
              <a:spcBef>
                <a:spcPct val="50000"/>
              </a:spcBef>
            </a:pPr>
            <a:r>
              <a:rPr lang="en-US" sz="2800" dirty="0" smtClean="0">
                <a:ea typeface="ＭＳ Ｐゴシック" pitchFamily="-80" charset="-128"/>
              </a:rPr>
              <a:t>Experimental Studies show a 4-5% loss of muscle strength per week of bed rest in healthy and well-nourished subjects </a:t>
            </a:r>
          </a:p>
          <a:p>
            <a:pPr defTabSz="268288">
              <a:lnSpc>
                <a:spcPct val="130000"/>
              </a:lnSpc>
              <a:spcBef>
                <a:spcPct val="50000"/>
              </a:spcBef>
            </a:pPr>
            <a:r>
              <a:rPr lang="en-GB" sz="2800" dirty="0" smtClean="0">
                <a:ea typeface="ＭＳ Ｐゴシック" pitchFamily="-80" charset="-128"/>
              </a:rPr>
              <a:t>For ICU patients muscle strength may decrease as much as 20% after one week of 	bed rest, with an additional 20% loss of remaining strength each subsequent week</a:t>
            </a:r>
          </a:p>
          <a:p>
            <a:pPr defTabSz="268288">
              <a:lnSpc>
                <a:spcPct val="130000"/>
              </a:lnSpc>
              <a:spcBef>
                <a:spcPct val="50000"/>
              </a:spcBef>
            </a:pPr>
            <a:r>
              <a:rPr lang="en-GB" sz="2800" dirty="0" smtClean="0">
                <a:ea typeface="ＭＳ Ｐゴシック" pitchFamily="-80" charset="-128"/>
              </a:rPr>
              <a:t>A strong correlation between muscular weakness and prolonged mechanical ventilation has been observed</a:t>
            </a:r>
            <a:endParaRPr lang="en-US" sz="2800" baseline="30000" dirty="0" smtClean="0">
              <a:ea typeface="ＭＳ Ｐゴシック" pitchFamily="-80" charset="-128"/>
            </a:endParaRPr>
          </a:p>
          <a:p>
            <a:pPr defTabSz="268288">
              <a:lnSpc>
                <a:spcPct val="130000"/>
              </a:lnSpc>
              <a:spcBef>
                <a:spcPct val="50000"/>
              </a:spcBef>
            </a:pPr>
            <a:r>
              <a:rPr lang="en-GB" sz="2800" dirty="0" smtClean="0"/>
              <a:t>Persistent functional disability demonstrated over 5 years following discharge in ARDS patients </a:t>
            </a:r>
          </a:p>
          <a:p>
            <a:pPr>
              <a:lnSpc>
                <a:spcPct val="90000"/>
              </a:lnSpc>
              <a:buNone/>
            </a:pPr>
            <a:endParaRPr lang="en-US" sz="26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1101" name="Group 45"/>
          <p:cNvGraphicFramePr>
            <a:graphicFrameLocks noGrp="1"/>
          </p:cNvGraphicFramePr>
          <p:nvPr/>
        </p:nvGraphicFramePr>
        <p:xfrm>
          <a:off x="683568" y="2132856"/>
          <a:ext cx="7488237" cy="3960813"/>
        </p:xfrm>
        <a:graphic>
          <a:graphicData uri="http://schemas.openxmlformats.org/drawingml/2006/table">
            <a:tbl>
              <a:tblPr>
                <a:tableStyleId>{35758FB7-9AC5-4552-8A53-C91805E547FA}</a:tableStyleId>
              </a:tblPr>
              <a:tblGrid>
                <a:gridCol w="1717675"/>
                <a:gridCol w="1811337"/>
                <a:gridCol w="1993900"/>
                <a:gridCol w="1965325"/>
              </a:tblGrid>
              <a:tr h="3429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dirty="0" smtClean="0">
                          <a:ln>
                            <a:noFill/>
                          </a:ln>
                          <a:effectLst/>
                        </a:rPr>
                        <a:t>Unconscious</a:t>
                      </a:r>
                      <a:endParaRPr kumimoji="0" lang="en-US"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Conscious</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Conscious</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Conscious</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r>
              <a:tr h="341313">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Turn every 2hr </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Turn every 2hr</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Turn every 2hr</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Turn every 2hr</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r>
              <a:tr h="1257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400" u="none" strike="noStrike" cap="none" normalizeH="0" baseline="0" smtClean="0">
                          <a:ln>
                            <a:noFill/>
                          </a:ln>
                          <a:effectLst/>
                        </a:rPr>
                        <a:t>Passive ROM exercises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400" b="0" i="0" u="none" strike="noStrike" cap="none" normalizeH="0" baseline="0" smtClean="0">
                        <a:ln>
                          <a:noFill/>
                        </a:ln>
                        <a:solidFill>
                          <a:schemeClr val="bg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 Sitting position min 20 minutes 3x daily</a:t>
                      </a: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dirty="0" smtClean="0">
                          <a:ln>
                            <a:noFill/>
                          </a:ln>
                          <a:effectLst/>
                        </a:rPr>
                        <a:t>Sitting position min 20 minutes 3x day.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Sitting position min 20 minutes 3x day.</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smtClean="0">
                          <a:ln>
                            <a:noFill/>
                          </a:ln>
                          <a:effectLst/>
                        </a:rPr>
                        <a:t>Sitting on edge of bed with Physical therapist</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4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horzOverflow="overflow"/>
                </a:tc>
              </a:tr>
              <a:tr h="201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0" i="0" u="none" strike="noStrike" cap="none" normalizeH="0" baseline="0" dirty="0" smtClean="0">
                        <a:ln>
                          <a:noFill/>
                        </a:ln>
                        <a:solidFill>
                          <a:schemeClr val="bg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dirty="0" smtClean="0">
                          <a:ln>
                            <a:noFill/>
                          </a:ln>
                          <a:effectLst/>
                        </a:rPr>
                        <a:t>Active resistance range of motion (ROM) with physical therapy or RN daily </a:t>
                      </a:r>
                      <a:endParaRPr kumimoji="0" lang="en-US"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dirty="0" smtClean="0">
                          <a:ln>
                            <a:noFill/>
                          </a:ln>
                          <a:effectLst/>
                        </a:rPr>
                        <a:t>Sitting on edge of bed with Physical therapist</a:t>
                      </a:r>
                      <a:endParaRPr kumimoji="0" lang="en-US" sz="1400" b="0" i="0" u="none" strike="noStrike" cap="none" normalizeH="0" baseline="0" dirty="0" smtClean="0">
                        <a:ln>
                          <a:noFill/>
                        </a:ln>
                        <a:solidFill>
                          <a:schemeClr val="bg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dirty="0" smtClean="0">
                          <a:ln>
                            <a:noFill/>
                          </a:ln>
                          <a:effectLst/>
                        </a:rPr>
                        <a:t>Active Transfer to Chair (OOB) with Physical Therapist Minimum 20 minutes</a:t>
                      </a:r>
                      <a:endParaRPr kumimoji="0" lang="en-US" sz="1400" b="0" i="0" u="none" strike="noStrike" cap="none" normalizeH="0" baseline="0" dirty="0" smtClean="0">
                        <a:ln>
                          <a:noFill/>
                        </a:ln>
                        <a:solidFill>
                          <a:schemeClr val="bg1"/>
                        </a:solidFill>
                        <a:effectLst/>
                        <a:latin typeface="Arial" pitchFamily="34" charset="0"/>
                      </a:endParaRPr>
                    </a:p>
                  </a:txBody>
                  <a:tcPr horzOverflow="overflow"/>
                </a:tc>
              </a:tr>
            </a:tbl>
          </a:graphicData>
        </a:graphic>
      </p:graphicFrame>
      <p:sp>
        <p:nvSpPr>
          <p:cNvPr id="30722" name="Text Box 2"/>
          <p:cNvSpPr txBox="1">
            <a:spLocks noChangeArrowheads="1"/>
          </p:cNvSpPr>
          <p:nvPr/>
        </p:nvSpPr>
        <p:spPr bwMode="auto">
          <a:xfrm>
            <a:off x="1116013" y="1484313"/>
            <a:ext cx="1009650" cy="360362"/>
          </a:xfrm>
          <a:prstGeom prst="rect">
            <a:avLst/>
          </a:prstGeom>
          <a:solidFill>
            <a:srgbClr val="FFFFFF"/>
          </a:solidFill>
          <a:ln w="9525">
            <a:solidFill>
              <a:srgbClr val="000000"/>
            </a:solidFill>
            <a:miter lim="800000"/>
            <a:headEnd/>
            <a:tailEnd/>
          </a:ln>
        </p:spPr>
        <p:txBody>
          <a:bodyPr/>
          <a:lstStyle/>
          <a:p>
            <a:pPr eaLnBrk="1" hangingPunct="1"/>
            <a:r>
              <a:rPr lang="en-US" sz="1400">
                <a:solidFill>
                  <a:srgbClr val="FF0000"/>
                </a:solidFill>
                <a:cs typeface="Times New Roman" pitchFamily="18" charset="0"/>
              </a:rPr>
              <a:t>LEVEL 1</a:t>
            </a:r>
            <a:endParaRPr lang="en-US" sz="1400">
              <a:solidFill>
                <a:srgbClr val="FF0000"/>
              </a:solidFill>
            </a:endParaRPr>
          </a:p>
        </p:txBody>
      </p:sp>
      <p:sp>
        <p:nvSpPr>
          <p:cNvPr id="30723" name="Text Box 3"/>
          <p:cNvSpPr txBox="1">
            <a:spLocks noChangeArrowheads="1"/>
          </p:cNvSpPr>
          <p:nvPr/>
        </p:nvSpPr>
        <p:spPr bwMode="auto">
          <a:xfrm>
            <a:off x="6659563" y="1484313"/>
            <a:ext cx="1081087" cy="360362"/>
          </a:xfrm>
          <a:prstGeom prst="rect">
            <a:avLst/>
          </a:prstGeom>
          <a:solidFill>
            <a:srgbClr val="FFFFFF"/>
          </a:solidFill>
          <a:ln w="9525">
            <a:solidFill>
              <a:srgbClr val="000000"/>
            </a:solidFill>
            <a:miter lim="800000"/>
            <a:headEnd/>
            <a:tailEnd/>
          </a:ln>
        </p:spPr>
        <p:txBody>
          <a:bodyPr/>
          <a:lstStyle/>
          <a:p>
            <a:pPr eaLnBrk="1" hangingPunct="1"/>
            <a:r>
              <a:rPr lang="en-US" sz="1400">
                <a:solidFill>
                  <a:srgbClr val="FF0000"/>
                </a:solidFill>
                <a:cs typeface="Times New Roman" pitchFamily="18" charset="0"/>
              </a:rPr>
              <a:t>LEVEL 4</a:t>
            </a:r>
            <a:endParaRPr lang="en-US" sz="1400">
              <a:solidFill>
                <a:srgbClr val="FF0000"/>
              </a:solidFill>
            </a:endParaRPr>
          </a:p>
        </p:txBody>
      </p:sp>
      <p:sp>
        <p:nvSpPr>
          <p:cNvPr id="30724" name="Text Box 4"/>
          <p:cNvSpPr txBox="1">
            <a:spLocks noChangeArrowheads="1"/>
          </p:cNvSpPr>
          <p:nvPr/>
        </p:nvSpPr>
        <p:spPr bwMode="auto">
          <a:xfrm>
            <a:off x="2987675" y="1484313"/>
            <a:ext cx="1008063" cy="360362"/>
          </a:xfrm>
          <a:prstGeom prst="rect">
            <a:avLst/>
          </a:prstGeom>
          <a:solidFill>
            <a:srgbClr val="FFFFFF"/>
          </a:solidFill>
          <a:ln w="9525">
            <a:solidFill>
              <a:srgbClr val="000000"/>
            </a:solidFill>
            <a:miter lim="800000"/>
            <a:headEnd/>
            <a:tailEnd/>
          </a:ln>
        </p:spPr>
        <p:txBody>
          <a:bodyPr/>
          <a:lstStyle/>
          <a:p>
            <a:pPr eaLnBrk="1" hangingPunct="1"/>
            <a:r>
              <a:rPr lang="en-US" sz="1400">
                <a:solidFill>
                  <a:srgbClr val="FF0000"/>
                </a:solidFill>
                <a:cs typeface="Times New Roman" pitchFamily="18" charset="0"/>
              </a:rPr>
              <a:t>LEVEL 2</a:t>
            </a:r>
            <a:endParaRPr lang="en-US" sz="1400">
              <a:solidFill>
                <a:srgbClr val="FF0000"/>
              </a:solidFill>
            </a:endParaRPr>
          </a:p>
        </p:txBody>
      </p:sp>
      <p:sp>
        <p:nvSpPr>
          <p:cNvPr id="30725" name="Text Box 5"/>
          <p:cNvSpPr txBox="1">
            <a:spLocks noChangeArrowheads="1"/>
          </p:cNvSpPr>
          <p:nvPr/>
        </p:nvSpPr>
        <p:spPr bwMode="auto">
          <a:xfrm>
            <a:off x="4716463" y="1484313"/>
            <a:ext cx="1079500" cy="360362"/>
          </a:xfrm>
          <a:prstGeom prst="rect">
            <a:avLst/>
          </a:prstGeom>
          <a:solidFill>
            <a:srgbClr val="FFFFFF"/>
          </a:solidFill>
          <a:ln w="9525">
            <a:solidFill>
              <a:srgbClr val="000000"/>
            </a:solidFill>
            <a:miter lim="800000"/>
            <a:headEnd/>
            <a:tailEnd/>
          </a:ln>
        </p:spPr>
        <p:txBody>
          <a:bodyPr/>
          <a:lstStyle/>
          <a:p>
            <a:pPr eaLnBrk="1" hangingPunct="1"/>
            <a:r>
              <a:rPr lang="en-US" sz="1400" dirty="0">
                <a:solidFill>
                  <a:srgbClr val="FF0000"/>
                </a:solidFill>
                <a:cs typeface="Times New Roman" pitchFamily="18" charset="0"/>
              </a:rPr>
              <a:t>LEVEL 3</a:t>
            </a:r>
            <a:endParaRPr lang="en-US" sz="1400" dirty="0">
              <a:solidFill>
                <a:srgbClr val="FF0000"/>
              </a:solidFill>
            </a:endParaRPr>
          </a:p>
        </p:txBody>
      </p:sp>
      <p:sp>
        <p:nvSpPr>
          <p:cNvPr id="30726" name="Oval 6"/>
          <p:cNvSpPr>
            <a:spLocks noChangeArrowheads="1"/>
          </p:cNvSpPr>
          <p:nvPr/>
        </p:nvSpPr>
        <p:spPr bwMode="auto">
          <a:xfrm>
            <a:off x="2555875" y="5157788"/>
            <a:ext cx="1512888" cy="719137"/>
          </a:xfrm>
          <a:prstGeom prst="ellipse">
            <a:avLst/>
          </a:prstGeom>
          <a:solidFill>
            <a:srgbClr val="FFFFFF"/>
          </a:solidFill>
          <a:ln w="9525">
            <a:solidFill>
              <a:srgbClr val="000000"/>
            </a:solidFill>
            <a:round/>
            <a:headEnd/>
            <a:tailEnd/>
          </a:ln>
        </p:spPr>
        <p:txBody>
          <a:bodyPr/>
          <a:lstStyle/>
          <a:p>
            <a:pPr algn="ctr" eaLnBrk="1" hangingPunct="1"/>
            <a:r>
              <a:rPr lang="en-US" sz="1200" dirty="0">
                <a:solidFill>
                  <a:srgbClr val="FF0000"/>
                </a:solidFill>
                <a:cs typeface="Times New Roman" pitchFamily="18" charset="0"/>
              </a:rPr>
              <a:t>Can move arms against gravity</a:t>
            </a:r>
            <a:endParaRPr lang="en-US" sz="1200" dirty="0">
              <a:solidFill>
                <a:srgbClr val="FF0000"/>
              </a:solidFill>
            </a:endParaRPr>
          </a:p>
        </p:txBody>
      </p:sp>
      <p:sp>
        <p:nvSpPr>
          <p:cNvPr id="30727" name="Oval 7"/>
          <p:cNvSpPr>
            <a:spLocks noChangeArrowheads="1"/>
          </p:cNvSpPr>
          <p:nvPr/>
        </p:nvSpPr>
        <p:spPr bwMode="auto">
          <a:xfrm>
            <a:off x="4499992" y="5301208"/>
            <a:ext cx="1655762" cy="792162"/>
          </a:xfrm>
          <a:prstGeom prst="ellipse">
            <a:avLst/>
          </a:prstGeom>
          <a:solidFill>
            <a:srgbClr val="FFFFFF"/>
          </a:solidFill>
          <a:ln w="9525">
            <a:solidFill>
              <a:srgbClr val="000000"/>
            </a:solidFill>
            <a:round/>
            <a:headEnd/>
            <a:tailEnd/>
          </a:ln>
        </p:spPr>
        <p:txBody>
          <a:bodyPr/>
          <a:lstStyle/>
          <a:p>
            <a:pPr algn="ctr" eaLnBrk="1" hangingPunct="1"/>
            <a:r>
              <a:rPr lang="en-US" sz="1200" dirty="0">
                <a:solidFill>
                  <a:srgbClr val="FF0000"/>
                </a:solidFill>
                <a:cs typeface="Times New Roman" pitchFamily="18" charset="0"/>
              </a:rPr>
              <a:t>Can move legs against gravity</a:t>
            </a:r>
            <a:endParaRPr lang="en-US" sz="1200" dirty="0">
              <a:solidFill>
                <a:srgbClr val="FF0000"/>
              </a:solidFill>
            </a:endParaRPr>
          </a:p>
        </p:txBody>
      </p:sp>
      <p:sp>
        <p:nvSpPr>
          <p:cNvPr id="30728" name="Rectangle 8"/>
          <p:cNvSpPr>
            <a:spLocks noChangeArrowheads="1"/>
          </p:cNvSpPr>
          <p:nvPr/>
        </p:nvSpPr>
        <p:spPr bwMode="auto">
          <a:xfrm>
            <a:off x="827088" y="836613"/>
            <a:ext cx="6919912" cy="731837"/>
          </a:xfrm>
          <a:prstGeom prst="rect">
            <a:avLst/>
          </a:prstGeom>
          <a:noFill/>
          <a:ln w="9525">
            <a:noFill/>
            <a:miter lim="800000"/>
            <a:headEnd/>
            <a:tailEnd/>
          </a:ln>
        </p:spPr>
        <p:txBody>
          <a:bodyPr anchor="ctr">
            <a:spAutoFit/>
          </a:bodyPr>
          <a:lstStyle/>
          <a:p>
            <a:pPr eaLnBrk="1" hangingPunct="1"/>
            <a:r>
              <a:rPr lang="en-US" sz="2400" u="sng" dirty="0">
                <a:solidFill>
                  <a:srgbClr val="FFFF00"/>
                </a:solidFill>
                <a:cs typeface="Times New Roman" pitchFamily="18" charset="0"/>
              </a:rPr>
              <a:t>Morris et al -  Early Therapeutic Mobility Protocol.</a:t>
            </a:r>
            <a:r>
              <a:rPr lang="en-US" sz="1100" u="sng" dirty="0">
                <a:solidFill>
                  <a:srgbClr val="FFFF00"/>
                </a:solidFill>
                <a:cs typeface="Times New Roman" pitchFamily="18" charset="0"/>
              </a:rPr>
              <a:t>  </a:t>
            </a:r>
            <a:endParaRPr lang="en-GB" sz="900" dirty="0">
              <a:solidFill>
                <a:srgbClr val="FFFF00"/>
              </a:solidFill>
              <a:latin typeface="Tahoma" pitchFamily="34" charset="0"/>
              <a:cs typeface="Times New Roman" pitchFamily="18" charset="0"/>
            </a:endParaRPr>
          </a:p>
          <a:p>
            <a:endParaRPr lang="en-GB" dirty="0">
              <a:cs typeface="Times New Roman" pitchFamily="18" charset="0"/>
            </a:endParaRPr>
          </a:p>
        </p:txBody>
      </p:sp>
      <p:sp>
        <p:nvSpPr>
          <p:cNvPr id="30729" name="Rectangle 9"/>
          <p:cNvSpPr>
            <a:spLocks noChangeArrowheads="1"/>
          </p:cNvSpPr>
          <p:nvPr/>
        </p:nvSpPr>
        <p:spPr bwMode="auto">
          <a:xfrm>
            <a:off x="1485900" y="1703388"/>
            <a:ext cx="222250" cy="534987"/>
          </a:xfrm>
          <a:prstGeom prst="rect">
            <a:avLst/>
          </a:prstGeom>
          <a:noFill/>
          <a:ln w="9525">
            <a:noFill/>
            <a:miter lim="800000"/>
            <a:headEnd/>
            <a:tailEnd/>
          </a:ln>
        </p:spPr>
        <p:txBody>
          <a:bodyPr wrap="none" anchor="ctr">
            <a:spAutoFit/>
          </a:bodyPr>
          <a:lstStyle/>
          <a:p>
            <a:pPr eaLnBrk="1" hangingPunct="1"/>
            <a:r>
              <a:rPr lang="en-US" sz="1100">
                <a:cs typeface="Times New Roman" pitchFamily="18" charset="0"/>
              </a:rPr>
              <a:t> </a:t>
            </a:r>
            <a:endParaRPr lang="en-GB" sz="900">
              <a:latin typeface="Tahoma" pitchFamily="34" charset="0"/>
              <a:cs typeface="Times New Roman" pitchFamily="18" charset="0"/>
            </a:endParaRPr>
          </a:p>
          <a:p>
            <a:endParaRPr lang="en-GB">
              <a:cs typeface="Times New Roman" pitchFamily="18" charset="0"/>
            </a:endParaRPr>
          </a:p>
        </p:txBody>
      </p:sp>
      <p:sp>
        <p:nvSpPr>
          <p:cNvPr id="30730" name="Rectangle 10"/>
          <p:cNvSpPr>
            <a:spLocks noChangeArrowheads="1"/>
          </p:cNvSpPr>
          <p:nvPr/>
        </p:nvSpPr>
        <p:spPr bwMode="auto">
          <a:xfrm>
            <a:off x="1485900" y="2238375"/>
            <a:ext cx="184150" cy="503238"/>
          </a:xfrm>
          <a:prstGeom prst="rect">
            <a:avLst/>
          </a:prstGeom>
          <a:noFill/>
          <a:ln w="9525">
            <a:noFill/>
            <a:miter lim="800000"/>
            <a:headEnd/>
            <a:tailEnd/>
          </a:ln>
        </p:spPr>
        <p:txBody>
          <a:bodyPr wrap="none" anchor="ctr">
            <a:spAutoFit/>
          </a:bodyPr>
          <a:lstStyle/>
          <a:p>
            <a:pPr eaLnBrk="1" hangingPunct="1"/>
            <a:r>
              <a:rPr lang="en-GB" sz="900"/>
              <a:t/>
            </a:r>
            <a:br>
              <a:rPr lang="en-GB" sz="900"/>
            </a:br>
            <a:endParaRPr lang="en-GB"/>
          </a:p>
        </p:txBody>
      </p:sp>
      <p:sp>
        <p:nvSpPr>
          <p:cNvPr id="30731" name="Rectangle 11"/>
          <p:cNvSpPr>
            <a:spLocks noChangeArrowheads="1"/>
          </p:cNvSpPr>
          <p:nvPr/>
        </p:nvSpPr>
        <p:spPr bwMode="auto">
          <a:xfrm>
            <a:off x="1485900" y="1168400"/>
            <a:ext cx="1223963" cy="0"/>
          </a:xfrm>
          <a:prstGeom prst="rect">
            <a:avLst/>
          </a:prstGeom>
          <a:noFill/>
          <a:ln w="9525">
            <a:noFill/>
            <a:miter lim="800000"/>
            <a:headEnd/>
            <a:tailEnd/>
          </a:ln>
        </p:spPr>
        <p:txBody>
          <a:bodyPr wrap="none">
            <a:spAutoFit/>
          </a:bodyPr>
          <a:lstStyle/>
          <a:p>
            <a:endParaRPr lang="en-US"/>
          </a:p>
        </p:txBody>
      </p:sp>
      <p:sp>
        <p:nvSpPr>
          <p:cNvPr id="30732" name="Rectangle 12"/>
          <p:cNvSpPr>
            <a:spLocks noChangeArrowheads="1"/>
          </p:cNvSpPr>
          <p:nvPr/>
        </p:nvSpPr>
        <p:spPr bwMode="auto">
          <a:xfrm>
            <a:off x="1476375" y="1196975"/>
            <a:ext cx="1308100" cy="0"/>
          </a:xfrm>
          <a:prstGeom prst="rect">
            <a:avLst/>
          </a:prstGeom>
          <a:noFill/>
          <a:ln w="9525">
            <a:noFill/>
            <a:miter lim="800000"/>
            <a:headEnd/>
            <a:tailEnd/>
          </a:ln>
        </p:spPr>
        <p:txBody>
          <a:bodyPr wrap="none">
            <a:spAutoFit/>
          </a:bodyPr>
          <a:lstStyle/>
          <a:p>
            <a:endParaRPr lang="en-US"/>
          </a:p>
        </p:txBody>
      </p:sp>
      <p:sp>
        <p:nvSpPr>
          <p:cNvPr id="30760" name="Line 40"/>
          <p:cNvSpPr>
            <a:spLocks noChangeShapeType="1"/>
          </p:cNvSpPr>
          <p:nvPr/>
        </p:nvSpPr>
        <p:spPr bwMode="auto">
          <a:xfrm>
            <a:off x="6156176" y="5733256"/>
            <a:ext cx="431676" cy="0"/>
          </a:xfrm>
          <a:prstGeom prst="line">
            <a:avLst/>
          </a:prstGeom>
          <a:noFill/>
          <a:ln w="9525">
            <a:solidFill>
              <a:schemeClr val="tx1"/>
            </a:solidFill>
            <a:round/>
            <a:headEnd/>
            <a:tailEnd type="triangle" w="lg" len="lg"/>
          </a:ln>
        </p:spPr>
        <p:txBody>
          <a:bodyPr/>
          <a:lstStyle/>
          <a:p>
            <a:endParaRPr lang="en-GB"/>
          </a:p>
        </p:txBody>
      </p:sp>
      <p:sp>
        <p:nvSpPr>
          <p:cNvPr id="30761" name="Line 41"/>
          <p:cNvSpPr>
            <a:spLocks noChangeShapeType="1"/>
          </p:cNvSpPr>
          <p:nvPr/>
        </p:nvSpPr>
        <p:spPr bwMode="auto">
          <a:xfrm>
            <a:off x="4067175" y="5516563"/>
            <a:ext cx="431800" cy="0"/>
          </a:xfrm>
          <a:prstGeom prst="line">
            <a:avLst/>
          </a:prstGeom>
          <a:noFill/>
          <a:ln w="9525">
            <a:solidFill>
              <a:schemeClr val="tx1"/>
            </a:solidFill>
            <a:round/>
            <a:headEnd/>
            <a:tailEnd type="triangle" w="lg" len="lg"/>
          </a:ln>
        </p:spPr>
        <p:txBody>
          <a:bodyP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5400" dirty="0" smtClean="0"/>
              <a:t>Service Improvement Projects</a:t>
            </a:r>
            <a:endParaRPr lang="en-GB" dirty="0"/>
          </a:p>
        </p:txBody>
      </p:sp>
      <p:sp>
        <p:nvSpPr>
          <p:cNvPr id="3" name="Content Placeholder 2"/>
          <p:cNvSpPr>
            <a:spLocks noGrp="1"/>
          </p:cNvSpPr>
          <p:nvPr>
            <p:ph idx="1"/>
          </p:nvPr>
        </p:nvSpPr>
        <p:spPr/>
        <p:txBody>
          <a:bodyPr>
            <a:normAutofit/>
          </a:bodyPr>
          <a:lstStyle/>
          <a:p>
            <a:r>
              <a:rPr lang="en-GB" sz="2800" dirty="0" smtClean="0"/>
              <a:t>Needham et al. Early Physical Medicine and Rehabilitation for Patients With Acute Respiratory failure: A Quality Improvement Programme. Arch Phys Med </a:t>
            </a:r>
            <a:r>
              <a:rPr lang="en-GB" sz="2800" dirty="0" err="1" smtClean="0"/>
              <a:t>Rehabil</a:t>
            </a:r>
            <a:r>
              <a:rPr lang="en-GB" sz="2800" dirty="0" smtClean="0"/>
              <a:t> </a:t>
            </a:r>
            <a:r>
              <a:rPr lang="en-GB" sz="2800" dirty="0" err="1" smtClean="0"/>
              <a:t>Vol</a:t>
            </a:r>
            <a:r>
              <a:rPr lang="en-GB" sz="2800" dirty="0" smtClean="0"/>
              <a:t> 91, April 2010</a:t>
            </a:r>
          </a:p>
          <a:p>
            <a:endParaRPr lang="en-GB" sz="2800" dirty="0" smtClean="0"/>
          </a:p>
          <a:p>
            <a:r>
              <a:rPr lang="en-GB" sz="2800" dirty="0" smtClean="0"/>
              <a:t>Engel et al. ICU Early Mobilization: From recommendations to implementation at three medical centres. Critical Care Medicine 2013</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Needham et al, 2010</a:t>
            </a:r>
            <a:endParaRPr lang="en-GB" dirty="0"/>
          </a:p>
        </p:txBody>
      </p:sp>
      <p:sp>
        <p:nvSpPr>
          <p:cNvPr id="3" name="Content Placeholder 2"/>
          <p:cNvSpPr>
            <a:spLocks noGrp="1"/>
          </p:cNvSpPr>
          <p:nvPr>
            <p:ph idx="1"/>
          </p:nvPr>
        </p:nvSpPr>
        <p:spPr/>
        <p:txBody>
          <a:bodyPr>
            <a:normAutofit/>
          </a:bodyPr>
          <a:lstStyle/>
          <a:p>
            <a:pPr>
              <a:buNone/>
            </a:pPr>
            <a:r>
              <a:rPr lang="en-GB" sz="2800" dirty="0" smtClean="0"/>
              <a:t>57 patients ventilated ≥ 4 days at a MICU in USA</a:t>
            </a:r>
          </a:p>
          <a:p>
            <a:pPr>
              <a:buNone/>
            </a:pPr>
            <a:r>
              <a:rPr lang="en-GB" sz="2800" dirty="0" smtClean="0"/>
              <a:t>Objectives. MDT focussed on</a:t>
            </a:r>
          </a:p>
          <a:p>
            <a:pPr marL="514350" indent="-514350">
              <a:buAutoNum type="arabicPeriod"/>
            </a:pPr>
            <a:r>
              <a:rPr lang="en-GB" sz="2800" dirty="0" smtClean="0"/>
              <a:t>reducing deep sedation and delirium to permit mobilization, (2) </a:t>
            </a:r>
          </a:p>
          <a:p>
            <a:pPr marL="514350" indent="-514350">
              <a:buAutoNum type="arabicPeriod"/>
            </a:pPr>
            <a:r>
              <a:rPr lang="en-GB" sz="2800" dirty="0" smtClean="0"/>
              <a:t>increasing the frequency of rehabilitation consultations and treatments to improve patients’ functional Mobility </a:t>
            </a:r>
          </a:p>
          <a:p>
            <a:pPr marL="514350" indent="-514350">
              <a:buAutoNum type="arabicPeriod"/>
            </a:pPr>
            <a:r>
              <a:rPr lang="en-GB" sz="2800" dirty="0" smtClean="0"/>
              <a:t>evaluate effects on length of stay.</a:t>
            </a:r>
          </a:p>
          <a:p>
            <a:pPr>
              <a:buNone/>
            </a:pP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6552" y="620688"/>
            <a:ext cx="9793030" cy="5040560"/>
          </a:xfrm>
          <a:prstGeom prst="rect">
            <a:avLst/>
          </a:prstGeom>
          <a:noFill/>
          <a:ln w="9525">
            <a:noFill/>
            <a:miter lim="800000"/>
            <a:headEnd/>
            <a:tailEnd/>
          </a:ln>
        </p:spPr>
      </p:pic>
      <p:sp>
        <p:nvSpPr>
          <p:cNvPr id="5" name="Oval 56"/>
          <p:cNvSpPr>
            <a:spLocks noChangeArrowheads="1"/>
          </p:cNvSpPr>
          <p:nvPr/>
        </p:nvSpPr>
        <p:spPr bwMode="auto">
          <a:xfrm>
            <a:off x="5292080" y="3284984"/>
            <a:ext cx="2448272" cy="360040"/>
          </a:xfrm>
          <a:prstGeom prst="ellipse">
            <a:avLst/>
          </a:prstGeom>
          <a:noFill/>
          <a:ln w="25400">
            <a:solidFill>
              <a:srgbClr val="FF0000"/>
            </a:solidFill>
            <a:round/>
            <a:headEnd/>
            <a:tailEnd/>
          </a:ln>
        </p:spPr>
        <p:txBody>
          <a:bodyPr wrap="none" anchor="ctr"/>
          <a:lstStyle/>
          <a:p>
            <a:endParaRPr lang="en-US"/>
          </a:p>
        </p:txBody>
      </p:sp>
      <p:sp>
        <p:nvSpPr>
          <p:cNvPr id="6" name="Oval 56"/>
          <p:cNvSpPr>
            <a:spLocks noChangeArrowheads="1"/>
          </p:cNvSpPr>
          <p:nvPr/>
        </p:nvSpPr>
        <p:spPr bwMode="auto">
          <a:xfrm>
            <a:off x="8100392" y="1916832"/>
            <a:ext cx="567680" cy="279648"/>
          </a:xfrm>
          <a:prstGeom prst="ellipse">
            <a:avLst/>
          </a:prstGeom>
          <a:noFill/>
          <a:ln w="254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idx="1"/>
          </p:nvPr>
        </p:nvSpPr>
        <p:spPr/>
        <p:txBody>
          <a:bodyPr>
            <a:normAutofit/>
          </a:bodyPr>
          <a:lstStyle/>
          <a:p>
            <a:r>
              <a:rPr lang="en-GB" dirty="0"/>
              <a:t>There were a </a:t>
            </a:r>
            <a:r>
              <a:rPr lang="en-GB" dirty="0" smtClean="0"/>
              <a:t>greater median </a:t>
            </a:r>
            <a:r>
              <a:rPr lang="en-GB" dirty="0"/>
              <a:t>number of rehabilitation treatments per patient (1 </a:t>
            </a:r>
            <a:r>
              <a:rPr lang="en-GB" dirty="0" err="1"/>
              <a:t>vs</a:t>
            </a:r>
            <a:r>
              <a:rPr lang="en-GB" dirty="0"/>
              <a:t> </a:t>
            </a:r>
            <a:r>
              <a:rPr lang="en-GB" dirty="0" smtClean="0"/>
              <a:t>7, </a:t>
            </a:r>
            <a:r>
              <a:rPr lang="en-GB" i="1" dirty="0" smtClean="0"/>
              <a:t>P&lt;0.001</a:t>
            </a:r>
            <a:r>
              <a:rPr lang="en-GB" i="1" dirty="0"/>
              <a:t>) </a:t>
            </a:r>
            <a:endParaRPr lang="en-GB" i="1" dirty="0" smtClean="0"/>
          </a:p>
          <a:p>
            <a:r>
              <a:rPr lang="en-GB" i="1" dirty="0" smtClean="0"/>
              <a:t>with </a:t>
            </a:r>
            <a:r>
              <a:rPr lang="en-GB" i="1" dirty="0"/>
              <a:t>a higher level of functional mobility (</a:t>
            </a:r>
            <a:r>
              <a:rPr lang="en-GB" i="1" dirty="0" smtClean="0"/>
              <a:t>treatments </a:t>
            </a:r>
            <a:r>
              <a:rPr lang="en-GB" dirty="0" smtClean="0"/>
              <a:t>involving </a:t>
            </a:r>
            <a:r>
              <a:rPr lang="en-GB" dirty="0"/>
              <a:t>sitting or greater mobility, 56% </a:t>
            </a:r>
            <a:r>
              <a:rPr lang="en-GB" dirty="0" err="1"/>
              <a:t>vs</a:t>
            </a:r>
            <a:r>
              <a:rPr lang="en-GB" dirty="0"/>
              <a:t> 78%, </a:t>
            </a:r>
            <a:r>
              <a:rPr lang="en-GB" i="1" dirty="0"/>
              <a:t>P.03). </a:t>
            </a:r>
            <a:endParaRPr lang="en-GB" i="1" dirty="0" smtClean="0"/>
          </a:p>
          <a:p>
            <a:r>
              <a:rPr lang="en-GB" i="1" dirty="0" smtClean="0"/>
              <a:t>Hospital </a:t>
            </a:r>
            <a:r>
              <a:rPr lang="en-GB" dirty="0" smtClean="0"/>
              <a:t>administrative </a:t>
            </a:r>
            <a:r>
              <a:rPr lang="en-GB" dirty="0"/>
              <a:t>data demonstrated that across all MICU patients,</a:t>
            </a:r>
          </a:p>
          <a:p>
            <a:pPr lvl="1"/>
            <a:r>
              <a:rPr lang="en-GB" dirty="0"/>
              <a:t>there was a decrease in intensive care unit and </a:t>
            </a:r>
            <a:r>
              <a:rPr lang="en-GB" dirty="0" smtClean="0"/>
              <a:t>hospital length </a:t>
            </a:r>
            <a:r>
              <a:rPr lang="en-GB" dirty="0"/>
              <a:t>of stay by 2.1 </a:t>
            </a:r>
            <a:r>
              <a:rPr lang="en-GB" dirty="0" smtClean="0"/>
              <a:t>and 3.1 days</a:t>
            </a:r>
            <a:r>
              <a:rPr lang="en-GB" dirty="0"/>
              <a:t>, </a:t>
            </a:r>
            <a:r>
              <a:rPr lang="en-GB" dirty="0" smtClean="0"/>
              <a:t>respectively</a:t>
            </a:r>
          </a:p>
          <a:p>
            <a:pPr lvl="1"/>
            <a:r>
              <a:rPr lang="en-GB" dirty="0" smtClean="0"/>
              <a:t>20</a:t>
            </a:r>
            <a:r>
              <a:rPr lang="en-GB" dirty="0"/>
              <a:t>% increase in MICU </a:t>
            </a:r>
            <a:r>
              <a:rPr lang="en-GB" dirty="0" smtClean="0"/>
              <a:t>admissions compared </a:t>
            </a:r>
            <a:r>
              <a:rPr lang="en-GB" dirty="0"/>
              <a:t>with the same period in the prior year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956" t="21390" r="23988" b="17107"/>
          <a:stretch/>
        </p:blipFill>
        <p:spPr bwMode="auto">
          <a:xfrm>
            <a:off x="1187624" y="404664"/>
            <a:ext cx="6696744" cy="5610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8233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ChangeArrowheads="1"/>
          </p:cNvSpPr>
          <p:nvPr/>
        </p:nvSpPr>
        <p:spPr bwMode="auto">
          <a:xfrm>
            <a:off x="8572500" y="6350000"/>
            <a:ext cx="476250"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en-US" sz="900">
                <a:solidFill>
                  <a:srgbClr val="999999"/>
                </a:solidFill>
                <a:latin typeface="Calibri" charset="0"/>
              </a:rPr>
              <a:t>4</a:t>
            </a:r>
          </a:p>
        </p:txBody>
      </p:sp>
      <p:pic>
        <p:nvPicPr>
          <p:cNvPr id="27655" name="Picture 7" descr="Cov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692696"/>
            <a:ext cx="6984776" cy="543393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7656" name="Rectangle 8"/>
          <p:cNvSpPr>
            <a:spLocks noChangeArrowheads="1"/>
          </p:cNvSpPr>
          <p:nvPr/>
        </p:nvSpPr>
        <p:spPr bwMode="auto">
          <a:xfrm>
            <a:off x="15875" y="188640"/>
            <a:ext cx="912812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en-US" sz="2800" dirty="0" smtClean="0">
                <a:solidFill>
                  <a:srgbClr val="FFFF00"/>
                </a:solidFill>
                <a:latin typeface="Calibri" charset="0"/>
              </a:rPr>
              <a:t>Barriers to Early Mobility and Solution Strategies</a:t>
            </a:r>
            <a:endParaRPr lang="en-US" sz="2800" dirty="0">
              <a:solidFill>
                <a:srgbClr val="FFFF00"/>
              </a:solidFill>
              <a:latin typeface="Calibri"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ChangeArrowheads="1"/>
          </p:cNvSpPr>
          <p:nvPr/>
        </p:nvSpPr>
        <p:spPr bwMode="auto">
          <a:xfrm>
            <a:off x="8572500" y="6350000"/>
            <a:ext cx="476250"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en-US" sz="900">
                <a:solidFill>
                  <a:srgbClr val="999999"/>
                </a:solidFill>
                <a:latin typeface="Calibri" charset="0"/>
              </a:rPr>
              <a:t>5</a:t>
            </a:r>
          </a:p>
        </p:txBody>
      </p:sp>
      <p:pic>
        <p:nvPicPr>
          <p:cNvPr id="29703" name="Picture 7" descr="Cov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620688"/>
            <a:ext cx="6342732" cy="542740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9704" name="Rectangle 8"/>
          <p:cNvSpPr>
            <a:spLocks noChangeArrowheads="1"/>
          </p:cNvSpPr>
          <p:nvPr/>
        </p:nvSpPr>
        <p:spPr bwMode="auto">
          <a:xfrm>
            <a:off x="0" y="79375"/>
            <a:ext cx="9128125" cy="44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en-US" sz="2300" dirty="0" smtClean="0">
                <a:solidFill>
                  <a:srgbClr val="FFFF00"/>
                </a:solidFill>
                <a:latin typeface="Calibri" charset="0"/>
              </a:rPr>
              <a:t>Overview</a:t>
            </a:r>
            <a:endParaRPr lang="en-US" sz="2300" dirty="0">
              <a:solidFill>
                <a:srgbClr val="FFFF00"/>
              </a:solidFill>
              <a:latin typeface="Calibri" charset="0"/>
            </a:endParaRPr>
          </a:p>
        </p:txBody>
      </p:sp>
      <p:sp>
        <p:nvSpPr>
          <p:cNvPr id="9" name="Rectangle 8"/>
          <p:cNvSpPr/>
          <p:nvPr/>
        </p:nvSpPr>
        <p:spPr>
          <a:xfrm>
            <a:off x="2555776" y="4581128"/>
            <a:ext cx="1440160" cy="1296144"/>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995936" y="4581128"/>
            <a:ext cx="3456384" cy="279648"/>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7544" y="764704"/>
            <a:ext cx="8229600" cy="1139825"/>
          </a:xfrm>
        </p:spPr>
        <p:txBody>
          <a:bodyPr>
            <a:noAutofit/>
          </a:bodyPr>
          <a:lstStyle/>
          <a:p>
            <a:r>
              <a:rPr lang="en-GB" dirty="0" smtClean="0"/>
              <a:t>So what do we know about what’s happening currently </a:t>
            </a:r>
            <a:endParaRPr lang="en-GB" sz="4400" dirty="0"/>
          </a:p>
        </p:txBody>
      </p:sp>
      <p:pic>
        <p:nvPicPr>
          <p:cNvPr id="12293" name="Picture 5" descr="SOEOB"/>
          <p:cNvPicPr>
            <a:picLocks noGrp="1" noChangeAspect="1" noChangeArrowheads="1"/>
          </p:cNvPicPr>
          <p:nvPr>
            <p:ph sz="half" idx="2"/>
          </p:nvPr>
        </p:nvPicPr>
        <p:blipFill>
          <a:blip r:embed="rId2" cstate="print"/>
          <a:srcRect/>
          <a:stretch>
            <a:fillRect/>
          </a:stretch>
        </p:blipFill>
        <p:spPr>
          <a:xfrm>
            <a:off x="323528" y="2348880"/>
            <a:ext cx="1912938" cy="2879725"/>
          </a:xfrm>
          <a:noFill/>
          <a:ln/>
        </p:spPr>
      </p:pic>
      <p:pic>
        <p:nvPicPr>
          <p:cNvPr id="12294" name="Picture 6" descr="11081807_P2_04"/>
          <p:cNvPicPr>
            <a:picLocks noChangeAspect="1" noChangeArrowheads="1"/>
          </p:cNvPicPr>
          <p:nvPr/>
        </p:nvPicPr>
        <p:blipFill>
          <a:blip r:embed="rId3" cstate="print"/>
          <a:srcRect/>
          <a:stretch>
            <a:fillRect/>
          </a:stretch>
        </p:blipFill>
        <p:spPr bwMode="auto">
          <a:xfrm>
            <a:off x="4499992" y="2348880"/>
            <a:ext cx="1865312" cy="2879725"/>
          </a:xfrm>
          <a:prstGeom prst="rect">
            <a:avLst/>
          </a:prstGeom>
          <a:noFill/>
          <a:ln w="9525">
            <a:noFill/>
            <a:miter lim="800000"/>
            <a:headEnd/>
            <a:tailEnd/>
          </a:ln>
        </p:spPr>
      </p:pic>
      <p:pic>
        <p:nvPicPr>
          <p:cNvPr id="12295" name="Picture 7" descr="exercises"/>
          <p:cNvPicPr>
            <a:picLocks noChangeAspect="1" noChangeArrowheads="1"/>
          </p:cNvPicPr>
          <p:nvPr/>
        </p:nvPicPr>
        <p:blipFill>
          <a:blip r:embed="rId4" cstate="print"/>
          <a:srcRect/>
          <a:stretch>
            <a:fillRect/>
          </a:stretch>
        </p:blipFill>
        <p:spPr bwMode="auto">
          <a:xfrm>
            <a:off x="2411760" y="2348880"/>
            <a:ext cx="1881188" cy="2879725"/>
          </a:xfrm>
          <a:prstGeom prst="rect">
            <a:avLst/>
          </a:prstGeom>
          <a:noFill/>
          <a:ln w="9525">
            <a:noFill/>
            <a:miter lim="800000"/>
            <a:headEnd/>
            <a:tailEnd/>
          </a:ln>
        </p:spPr>
      </p:pic>
      <p:pic>
        <p:nvPicPr>
          <p:cNvPr id="12296" name="Picture 8" descr="walking"/>
          <p:cNvPicPr>
            <a:picLocks noChangeAspect="1" noChangeArrowheads="1"/>
          </p:cNvPicPr>
          <p:nvPr/>
        </p:nvPicPr>
        <p:blipFill>
          <a:blip r:embed="rId5" cstate="print"/>
          <a:srcRect/>
          <a:stretch>
            <a:fillRect/>
          </a:stretch>
        </p:blipFill>
        <p:spPr bwMode="auto">
          <a:xfrm>
            <a:off x="6660232" y="2348880"/>
            <a:ext cx="1912937"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Nydahl et al (2014)</a:t>
            </a:r>
            <a:endParaRPr lang="en-GB" dirty="0"/>
          </a:p>
        </p:txBody>
      </p:sp>
      <p:sp>
        <p:nvSpPr>
          <p:cNvPr id="3" name="Content Placeholder 2"/>
          <p:cNvSpPr>
            <a:spLocks noGrp="1"/>
          </p:cNvSpPr>
          <p:nvPr>
            <p:ph idx="1"/>
          </p:nvPr>
        </p:nvSpPr>
        <p:spPr/>
        <p:txBody>
          <a:bodyPr/>
          <a:lstStyle/>
          <a:p>
            <a:r>
              <a:rPr lang="en-GB" dirty="0" smtClean="0"/>
              <a:t>1 Day point prevalence survey for early rehabilitation in mechanically ventilated patients</a:t>
            </a:r>
          </a:p>
          <a:p>
            <a:r>
              <a:rPr lang="en-GB" dirty="0" smtClean="0"/>
              <a:t>116 ICU’s in Germany</a:t>
            </a:r>
          </a:p>
          <a:p>
            <a:r>
              <a:rPr lang="en-GB" dirty="0" smtClean="0"/>
              <a:t>Collected data for treatment of 783 patients </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23528" y="1916832"/>
            <a:ext cx="8496944" cy="3096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5683" name="Rectangle 3"/>
          <p:cNvSpPr>
            <a:spLocks noChangeArrowheads="1"/>
          </p:cNvSpPr>
          <p:nvPr/>
        </p:nvSpPr>
        <p:spPr bwMode="auto">
          <a:xfrm>
            <a:off x="467544" y="548680"/>
            <a:ext cx="7991475" cy="1311275"/>
          </a:xfrm>
          <a:prstGeom prst="rect">
            <a:avLst/>
          </a:prstGeom>
          <a:noFill/>
          <a:ln w="9525">
            <a:noFill/>
            <a:miter lim="800000"/>
            <a:headEnd/>
            <a:tailEnd/>
          </a:ln>
          <a:effectLst/>
        </p:spPr>
        <p:txBody>
          <a:bodyPr>
            <a:spAutoFit/>
          </a:bodyPr>
          <a:lstStyle/>
          <a:p>
            <a:pPr algn="ctr" eaLnBrk="1" hangingPunct="1">
              <a:defRPr/>
            </a:pPr>
            <a:r>
              <a:rPr lang="en-GB" sz="4000" dirty="0">
                <a:solidFill>
                  <a:srgbClr val="FFFF00"/>
                </a:solidFill>
              </a:rPr>
              <a:t>One-year outcomes in survivors </a:t>
            </a:r>
          </a:p>
          <a:p>
            <a:pPr algn="ctr" eaLnBrk="1" hangingPunct="1">
              <a:defRPr/>
            </a:pPr>
            <a:r>
              <a:rPr lang="en-GB" sz="4000" dirty="0">
                <a:solidFill>
                  <a:srgbClr val="FFFF00"/>
                </a:solidFill>
              </a:rPr>
              <a:t>of  ARDS</a:t>
            </a:r>
          </a:p>
        </p:txBody>
      </p:sp>
      <p:sp>
        <p:nvSpPr>
          <p:cNvPr id="455684" name="Rectangle 4"/>
          <p:cNvSpPr>
            <a:spLocks noChangeArrowheads="1"/>
          </p:cNvSpPr>
          <p:nvPr/>
        </p:nvSpPr>
        <p:spPr bwMode="auto">
          <a:xfrm>
            <a:off x="3923928" y="5733256"/>
            <a:ext cx="5049837" cy="457200"/>
          </a:xfrm>
          <a:prstGeom prst="rect">
            <a:avLst/>
          </a:prstGeom>
          <a:noFill/>
          <a:ln w="9525">
            <a:noFill/>
            <a:miter lim="800000"/>
            <a:headEnd/>
            <a:tailEnd/>
          </a:ln>
          <a:effectLst/>
        </p:spPr>
        <p:txBody>
          <a:bodyPr wrap="none">
            <a:spAutoFit/>
          </a:bodyPr>
          <a:lstStyle/>
          <a:p>
            <a:pPr eaLnBrk="1" hangingPunct="1">
              <a:defRPr/>
            </a:pPr>
            <a:r>
              <a:rPr lang="en-GB" sz="2400" dirty="0" err="1">
                <a:solidFill>
                  <a:schemeClr val="bg1"/>
                </a:solidFill>
              </a:rPr>
              <a:t>Herridge</a:t>
            </a:r>
            <a:r>
              <a:rPr lang="en-GB" sz="2400" dirty="0">
                <a:solidFill>
                  <a:schemeClr val="bg1"/>
                </a:solidFill>
              </a:rPr>
              <a:t> et al NEJM 2003;348:683</a:t>
            </a:r>
          </a:p>
        </p:txBody>
      </p:sp>
      <p:sp>
        <p:nvSpPr>
          <p:cNvPr id="5" name="TextBox 4"/>
          <p:cNvSpPr txBox="1"/>
          <p:nvPr/>
        </p:nvSpPr>
        <p:spPr>
          <a:xfrm>
            <a:off x="539552" y="5301208"/>
            <a:ext cx="8064896" cy="400110"/>
          </a:xfrm>
          <a:prstGeom prst="rect">
            <a:avLst/>
          </a:prstGeom>
          <a:noFill/>
        </p:spPr>
        <p:txBody>
          <a:bodyPr wrap="square" rtlCol="0">
            <a:spAutoFit/>
          </a:bodyPr>
          <a:lstStyle/>
          <a:p>
            <a:pPr algn="ctr"/>
            <a:r>
              <a:rPr lang="en-GB" sz="2000" dirty="0" smtClean="0">
                <a:solidFill>
                  <a:schemeClr val="bg1"/>
                </a:solidFill>
              </a:rPr>
              <a:t>Med Age 45yrs	     Med ICU LOS 25 days      Med Hosp LOS 47 days</a:t>
            </a:r>
            <a:endParaRPr lang="en-GB" sz="20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a:xfrm>
            <a:off x="457200" y="1600200"/>
            <a:ext cx="4186808" cy="4525963"/>
          </a:xfrm>
        </p:spPr>
        <p:txBody>
          <a:bodyPr/>
          <a:lstStyle/>
          <a:p>
            <a:r>
              <a:rPr lang="en-GB" dirty="0" smtClean="0"/>
              <a:t>185 (24%) were mobilised out of bed</a:t>
            </a:r>
          </a:p>
          <a:p>
            <a:endParaRPr lang="en-GB" sz="1600" dirty="0" smtClean="0"/>
          </a:p>
          <a:p>
            <a:r>
              <a:rPr lang="en-GB" dirty="0" smtClean="0"/>
              <a:t>4% stood, marched or walked</a:t>
            </a:r>
          </a:p>
          <a:p>
            <a:endParaRPr lang="en-GB" sz="1600" dirty="0" smtClean="0"/>
          </a:p>
          <a:p>
            <a:r>
              <a:rPr lang="en-GB" dirty="0" smtClean="0"/>
              <a:t>55% passively turned only</a:t>
            </a:r>
          </a:p>
          <a:p>
            <a:endParaRPr lang="en-GB" dirty="0" smtClean="0"/>
          </a:p>
        </p:txBody>
      </p:sp>
      <p:pic>
        <p:nvPicPr>
          <p:cNvPr id="4" name="Picture 4" descr="cani2"/>
          <p:cNvPicPr>
            <a:picLocks noChangeAspect="1" noChangeArrowheads="1"/>
          </p:cNvPicPr>
          <p:nvPr/>
        </p:nvPicPr>
        <p:blipFill>
          <a:blip r:embed="rId2" cstate="print"/>
          <a:srcRect/>
          <a:stretch>
            <a:fillRect/>
          </a:stretch>
        </p:blipFill>
        <p:spPr bwMode="auto">
          <a:xfrm>
            <a:off x="4623218" y="1844824"/>
            <a:ext cx="4270082"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93" y="620688"/>
            <a:ext cx="9145293" cy="5040560"/>
          </a:xfrm>
          <a:prstGeom prst="rect">
            <a:avLst/>
          </a:prstGeom>
          <a:noFill/>
          <a:ln w="9525">
            <a:noFill/>
            <a:miter lim="800000"/>
            <a:headEnd/>
            <a:tailEnd/>
          </a:ln>
        </p:spPr>
      </p:pic>
      <p:sp>
        <p:nvSpPr>
          <p:cNvPr id="3" name="Oval 2"/>
          <p:cNvSpPr/>
          <p:nvPr/>
        </p:nvSpPr>
        <p:spPr>
          <a:xfrm>
            <a:off x="4211960" y="4221088"/>
            <a:ext cx="864096"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4067944" y="3356992"/>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5868144" y="3356992"/>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868144" y="4221088"/>
            <a:ext cx="864096"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2060848"/>
            <a:ext cx="8229600" cy="4065315"/>
          </a:xfrm>
        </p:spPr>
        <p:txBody>
          <a:bodyPr>
            <a:normAutofit/>
          </a:bodyPr>
          <a:lstStyle/>
          <a:p>
            <a:endParaRPr lang="en-GB" dirty="0" smtClean="0"/>
          </a:p>
          <a:p>
            <a:r>
              <a:rPr lang="en-GB" dirty="0" smtClean="0"/>
              <a:t>514 patients from 38 Australian and New Zealand ICUs at 10 am on one of three designated days in 2009 and 2010</a:t>
            </a:r>
          </a:p>
          <a:p>
            <a:pPr lvl="1"/>
            <a:r>
              <a:rPr lang="en-GB" dirty="0" smtClean="0"/>
              <a:t>Mean age was 59.2 years </a:t>
            </a:r>
          </a:p>
          <a:p>
            <a:pPr lvl="1"/>
            <a:r>
              <a:rPr lang="en-GB" dirty="0" smtClean="0"/>
              <a:t>45% were mechanically ventilated</a:t>
            </a:r>
          </a:p>
          <a:p>
            <a:pPr lvl="1"/>
            <a:r>
              <a:rPr lang="en-GB" dirty="0" smtClean="0"/>
              <a:t>391 (76%) were on ICU &gt; 48 hours</a:t>
            </a:r>
          </a:p>
          <a:p>
            <a:pPr lvl="1"/>
            <a:r>
              <a:rPr lang="en-GB" dirty="0" smtClean="0"/>
              <a:t>76 (15%) &gt; 7 days</a:t>
            </a:r>
          </a:p>
        </p:txBody>
      </p:sp>
      <p:pic>
        <p:nvPicPr>
          <p:cNvPr id="4"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9528" t="14020" r="26856" b="66104"/>
          <a:stretch/>
        </p:blipFill>
        <p:spPr bwMode="auto">
          <a:xfrm>
            <a:off x="611560" y="260648"/>
            <a:ext cx="7933714" cy="1958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Frequency of mobilisation activities for patients in ICU &gt; 48 hours (n=391)</a:t>
            </a:r>
            <a:endParaRPr lang="en-GB" dirty="0"/>
          </a:p>
        </p:txBody>
      </p:sp>
      <p:pic>
        <p:nvPicPr>
          <p:cNvPr id="1028" name="Picture 4"/>
          <p:cNvPicPr>
            <a:picLocks noChangeAspect="1" noChangeArrowheads="1"/>
          </p:cNvPicPr>
          <p:nvPr/>
        </p:nvPicPr>
        <p:blipFill>
          <a:blip r:embed="rId2" cstate="print"/>
          <a:srcRect/>
          <a:stretch>
            <a:fillRect/>
          </a:stretch>
        </p:blipFill>
        <p:spPr bwMode="auto">
          <a:xfrm>
            <a:off x="899592" y="1412776"/>
            <a:ext cx="7632848" cy="4596577"/>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899592" y="1412775"/>
            <a:ext cx="7632848" cy="459657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vertical)">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Group 2"/>
          <p:cNvGraphicFramePr>
            <a:graphicFrameLocks noGrp="1"/>
          </p:cNvGraphicFramePr>
          <p:nvPr/>
        </p:nvGraphicFramePr>
        <p:xfrm>
          <a:off x="323528" y="2924944"/>
          <a:ext cx="8388350" cy="2854325"/>
        </p:xfrm>
        <a:graphic>
          <a:graphicData uri="http://schemas.openxmlformats.org/drawingml/2006/table">
            <a:tbl>
              <a:tblPr>
                <a:tableStyleId>{3C2FFA5D-87B4-456A-9821-1D502468CF0F}</a:tableStyleId>
              </a:tblPr>
              <a:tblGrid>
                <a:gridCol w="2160587"/>
                <a:gridCol w="935038"/>
                <a:gridCol w="865187"/>
                <a:gridCol w="935038"/>
                <a:gridCol w="792162"/>
                <a:gridCol w="792163"/>
                <a:gridCol w="1008062"/>
                <a:gridCol w="900113"/>
              </a:tblGrid>
              <a:tr h="720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smtClean="0">
                          <a:ln>
                            <a:noFill/>
                          </a:ln>
                          <a:effectLst/>
                        </a:rPr>
                        <a:t>ET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smtClean="0">
                          <a:ln>
                            <a:noFill/>
                          </a:ln>
                          <a:effectLst/>
                        </a:rPr>
                        <a:t>(N = 185)</a:t>
                      </a:r>
                      <a:endPar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smtClean="0">
                          <a:ln>
                            <a:noFill/>
                          </a:ln>
                          <a:effectLst/>
                        </a:rPr>
                        <a:t>Trache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200" u="none" strike="noStrike" cap="none" normalizeH="0" baseline="0" smtClean="0">
                          <a:ln>
                            <a:noFill/>
                          </a:ln>
                          <a:effectLst/>
                        </a:rPr>
                        <a:t> (N = 308)</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smtClean="0">
                          <a:ln>
                            <a:noFill/>
                          </a:ln>
                          <a:effectLst/>
                        </a:rPr>
                        <a:t>Self</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smtClean="0">
                          <a:ln>
                            <a:noFill/>
                          </a:ln>
                          <a:effectLst/>
                        </a:rPr>
                        <a:t>Ventilating</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dirty="0" smtClean="0">
                          <a:ln>
                            <a:noFill/>
                          </a:ln>
                          <a:effectLst/>
                        </a:rPr>
                        <a:t>(N = 194)</a:t>
                      </a:r>
                      <a:endPar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smtClean="0">
                          <a:ln>
                            <a:noFill/>
                          </a:ln>
                          <a:effectLst/>
                        </a:rPr>
                        <a:t>NIV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smtClean="0">
                          <a:ln>
                            <a:noFill/>
                          </a:ln>
                          <a:effectLst/>
                        </a:rPr>
                        <a:t>(N = 35)</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smtClean="0">
                          <a:ln>
                            <a:noFill/>
                          </a:ln>
                          <a:effectLst/>
                        </a:rPr>
                        <a:t>CPAP</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200" u="none" strike="noStrike" cap="none" normalizeH="0" baseline="0" smtClean="0">
                          <a:ln>
                            <a:noFill/>
                          </a:ln>
                          <a:effectLst/>
                        </a:rPr>
                        <a:t>(N = 53)</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smtClean="0">
                          <a:ln>
                            <a:noFill/>
                          </a:ln>
                          <a:effectLst/>
                        </a:rPr>
                        <a:t>Controlled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smtClean="0">
                          <a:ln>
                            <a:noFill/>
                          </a:ln>
                          <a:effectLst/>
                        </a:rPr>
                        <a:t>Ventilation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200" u="none" strike="noStrike" cap="none" normalizeH="0" baseline="0" smtClean="0">
                          <a:ln>
                            <a:noFill/>
                          </a:ln>
                          <a:effectLst/>
                        </a:rPr>
                        <a:t>(N = 131)</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smtClean="0">
                          <a:ln>
                            <a:noFill/>
                          </a:ln>
                          <a:effectLst/>
                        </a:rPr>
                        <a:t>Inotropes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u="none" strike="noStrike" cap="none" normalizeH="0" baseline="0" smtClean="0">
                          <a:ln>
                            <a:noFill/>
                          </a:ln>
                          <a:effectLst/>
                        </a:rPr>
                        <a:t>(N = 101)</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Passive transfers</a:t>
                      </a:r>
                      <a:endParaRPr kumimoji="0" lang="en-GB"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2</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34</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17</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20</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4</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    3</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7</a:t>
                      </a:r>
                      <a:endParaRPr kumimoji="0" lang="en-GB"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Active assisted exercise</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9</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35</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26</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29</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19</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7</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9</a:t>
                      </a:r>
                      <a:endParaRPr kumimoji="0" lang="en-GB" sz="1400" b="0" i="0" u="none" strike="noStrike" cap="none" normalizeH="0" baseline="0" smtClean="0">
                        <a:ln>
                          <a:noFill/>
                        </a:ln>
                        <a:solidFill>
                          <a:schemeClr val="tx1"/>
                        </a:solidFill>
                        <a:effectLst/>
                        <a:latin typeface="Arial" pitchFamily="34" charset="0"/>
                      </a:endParaRPr>
                    </a:p>
                  </a:txBody>
                  <a:tcPr horzOverflow="overflow"/>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Free active exercise</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6</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26</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63</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40</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15</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3</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9</a:t>
                      </a:r>
                      <a:endParaRPr kumimoji="0" lang="en-GB" sz="1400" b="0" i="0" u="none" strike="noStrike" cap="none" normalizeH="0" baseline="0" smtClean="0">
                        <a:ln>
                          <a:noFill/>
                        </a:ln>
                        <a:solidFill>
                          <a:schemeClr val="tx1"/>
                        </a:solidFill>
                        <a:effectLst/>
                        <a:latin typeface="Arial" pitchFamily="34" charset="0"/>
                      </a:endParaRPr>
                    </a:p>
                  </a:txBody>
                  <a:tcPr horzOverflow="overflow"/>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Sitting on the bed edge</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2</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12</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48</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34</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2</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&lt;1</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1</a:t>
                      </a:r>
                      <a:endParaRPr kumimoji="0" lang="en-GB" sz="1400" b="0" i="0" u="none" strike="noStrike" cap="none" normalizeH="0" baseline="0" smtClean="0">
                        <a:ln>
                          <a:noFill/>
                        </a:ln>
                        <a:solidFill>
                          <a:schemeClr val="tx1"/>
                        </a:solidFill>
                        <a:effectLst/>
                        <a:latin typeface="Arial" pitchFamily="34" charset="0"/>
                      </a:endParaRPr>
                    </a:p>
                  </a:txBody>
                  <a:tcPr horzOverflow="overflow"/>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Sitting to standing</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0.5</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12</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49</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31</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2</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0</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1</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Standing transfer</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0.5</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8</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35</a:t>
                      </a:r>
                      <a:endParaRPr kumimoji="0" lang="en-GB"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26</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2</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0</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1</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Walking</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0</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2</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16</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3</a:t>
                      </a:r>
                      <a:endParaRPr kumimoji="0" lang="en-GB"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0</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rPr>
                        <a:t>0</a:t>
                      </a:r>
                      <a:endParaRPr kumimoji="0" lang="en-GB" sz="1400" b="0" i="0" u="none" strike="noStrike" cap="none" normalizeH="0" baseline="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rPr>
                        <a:t>0</a:t>
                      </a:r>
                      <a:endParaRPr kumimoji="0" lang="en-GB" sz="1400" b="0" i="0" u="none" strike="noStrike" cap="none" normalizeH="0" baseline="0" dirty="0" smtClean="0">
                        <a:ln>
                          <a:noFill/>
                        </a:ln>
                        <a:solidFill>
                          <a:schemeClr val="tx1"/>
                        </a:solidFill>
                        <a:effectLst/>
                        <a:latin typeface="Arial" pitchFamily="34" charset="0"/>
                      </a:endParaRPr>
                    </a:p>
                  </a:txBody>
                  <a:tcPr horzOverflow="overflow"/>
                </a:tc>
              </a:tr>
            </a:tbl>
          </a:graphicData>
        </a:graphic>
      </p:graphicFrame>
      <p:sp>
        <p:nvSpPr>
          <p:cNvPr id="68747" name="Rectangle 139"/>
          <p:cNvSpPr>
            <a:spLocks noGrp="1" noChangeArrowheads="1"/>
          </p:cNvSpPr>
          <p:nvPr>
            <p:ph type="title"/>
          </p:nvPr>
        </p:nvSpPr>
        <p:spPr/>
        <p:txBody>
          <a:bodyPr/>
          <a:lstStyle/>
          <a:p>
            <a:r>
              <a:rPr lang="en-GB" dirty="0"/>
              <a:t>Thomas et al (</a:t>
            </a:r>
            <a:r>
              <a:rPr lang="en-GB" dirty="0" smtClean="0"/>
              <a:t>2009)</a:t>
            </a:r>
            <a:endParaRPr lang="en-GB" dirty="0"/>
          </a:p>
        </p:txBody>
      </p:sp>
      <p:sp>
        <p:nvSpPr>
          <p:cNvPr id="7" name="Content Placeholder 6"/>
          <p:cNvSpPr>
            <a:spLocks noGrp="1"/>
          </p:cNvSpPr>
          <p:nvPr>
            <p:ph idx="1"/>
          </p:nvPr>
        </p:nvSpPr>
        <p:spPr>
          <a:xfrm>
            <a:off x="457200" y="1600201"/>
            <a:ext cx="8229600" cy="1684784"/>
          </a:xfrm>
        </p:spPr>
        <p:txBody>
          <a:bodyPr/>
          <a:lstStyle/>
          <a:p>
            <a:r>
              <a:rPr lang="en-GB" sz="2200" dirty="0" smtClean="0"/>
              <a:t>Incidence of rehabilitation in general ICU population</a:t>
            </a:r>
          </a:p>
          <a:p>
            <a:r>
              <a:rPr lang="en-GB" sz="2200" dirty="0" smtClean="0"/>
              <a:t>82 Patients (mean age 59) admitted consecutively to an 8-bed district general ICU over a 3-month period were included.</a:t>
            </a:r>
            <a:endParaRPr lang="en-GB" sz="2200" dirty="0"/>
          </a:p>
        </p:txBody>
      </p:sp>
      <p:sp>
        <p:nvSpPr>
          <p:cNvPr id="68748" name="Oval 140"/>
          <p:cNvSpPr>
            <a:spLocks noChangeArrowheads="1"/>
          </p:cNvSpPr>
          <p:nvPr/>
        </p:nvSpPr>
        <p:spPr bwMode="auto">
          <a:xfrm>
            <a:off x="2555776" y="4581128"/>
            <a:ext cx="863600" cy="1225550"/>
          </a:xfrm>
          <a:prstGeom prst="ellipse">
            <a:avLst/>
          </a:prstGeom>
          <a:solidFill>
            <a:schemeClr val="bg1">
              <a:alpha val="0"/>
            </a:schemeClr>
          </a:solidFill>
          <a:ln w="19050">
            <a:solidFill>
              <a:srgbClr val="FF0000"/>
            </a:solidFill>
            <a:round/>
            <a:headEnd/>
            <a:tailEnd/>
          </a:ln>
          <a:effectLst/>
        </p:spPr>
        <p:txBody>
          <a:bodyPr wrap="none" anchor="ctr"/>
          <a:lstStyle/>
          <a:p>
            <a:endParaRPr lang="en-GB"/>
          </a:p>
        </p:txBody>
      </p:sp>
      <p:sp>
        <p:nvSpPr>
          <p:cNvPr id="68749" name="Oval 141"/>
          <p:cNvSpPr>
            <a:spLocks noChangeArrowheads="1"/>
          </p:cNvSpPr>
          <p:nvPr/>
        </p:nvSpPr>
        <p:spPr bwMode="auto">
          <a:xfrm>
            <a:off x="7812360" y="4581128"/>
            <a:ext cx="863600" cy="1225550"/>
          </a:xfrm>
          <a:prstGeom prst="ellipse">
            <a:avLst/>
          </a:prstGeom>
          <a:solidFill>
            <a:schemeClr val="bg1">
              <a:alpha val="0"/>
            </a:schemeClr>
          </a:solidFill>
          <a:ln w="19050">
            <a:solidFill>
              <a:srgbClr val="FF0000"/>
            </a:solidFill>
            <a:round/>
            <a:headEnd/>
            <a:tailEnd/>
          </a:ln>
          <a:effectLst/>
        </p:spPr>
        <p:txBody>
          <a:bodyPr wrap="none" anchor="ctr"/>
          <a:lstStyle/>
          <a:p>
            <a:endParaRPr lang="en-GB"/>
          </a:p>
        </p:txBody>
      </p:sp>
      <p:sp>
        <p:nvSpPr>
          <p:cNvPr id="68751" name="Oval 143"/>
          <p:cNvSpPr>
            <a:spLocks noChangeArrowheads="1"/>
          </p:cNvSpPr>
          <p:nvPr/>
        </p:nvSpPr>
        <p:spPr bwMode="auto">
          <a:xfrm>
            <a:off x="6876256" y="4581128"/>
            <a:ext cx="863600" cy="1225550"/>
          </a:xfrm>
          <a:prstGeom prst="ellipse">
            <a:avLst/>
          </a:prstGeom>
          <a:solidFill>
            <a:schemeClr val="bg1">
              <a:alpha val="0"/>
            </a:schemeClr>
          </a:solidFill>
          <a:ln w="19050">
            <a:solidFill>
              <a:srgbClr val="FF0000"/>
            </a:solidFill>
            <a:round/>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Johanna Fraser, physiotherapist in the ICU at University Hospital is using the MotoMed with her patient, Mark Sajka"/>
          <p:cNvPicPr>
            <a:picLocks noChangeAspect="1" noChangeArrowheads="1"/>
          </p:cNvPicPr>
          <p:nvPr/>
        </p:nvPicPr>
        <p:blipFill>
          <a:blip r:embed="rId2" cstate="print"/>
          <a:srcRect/>
          <a:stretch>
            <a:fillRect/>
          </a:stretch>
        </p:blipFill>
        <p:spPr bwMode="auto">
          <a:xfrm>
            <a:off x="3131840" y="2204864"/>
            <a:ext cx="4403076" cy="2376264"/>
          </a:xfrm>
          <a:prstGeom prst="rect">
            <a:avLst/>
          </a:prstGeom>
          <a:noFill/>
        </p:spPr>
      </p:pic>
      <p:sp>
        <p:nvSpPr>
          <p:cNvPr id="2" name="Title 1"/>
          <p:cNvSpPr>
            <a:spLocks noGrp="1"/>
          </p:cNvSpPr>
          <p:nvPr>
            <p:ph type="title"/>
          </p:nvPr>
        </p:nvSpPr>
        <p:spPr/>
        <p:txBody>
          <a:bodyPr/>
          <a:lstStyle/>
          <a:p>
            <a:r>
              <a:rPr lang="en-GB" dirty="0" smtClean="0"/>
              <a:t>Perception…..</a:t>
            </a:r>
            <a:endParaRPr lang="en-GB" dirty="0"/>
          </a:p>
        </p:txBody>
      </p:sp>
      <p:pic>
        <p:nvPicPr>
          <p:cNvPr id="2050" name="Picture 2" descr="Figure 2"/>
          <p:cNvPicPr>
            <a:picLocks noChangeAspect="1" noChangeArrowheads="1"/>
          </p:cNvPicPr>
          <p:nvPr/>
        </p:nvPicPr>
        <p:blipFill>
          <a:blip r:embed="rId3" cstate="print"/>
          <a:srcRect/>
          <a:stretch>
            <a:fillRect/>
          </a:stretch>
        </p:blipFill>
        <p:spPr bwMode="auto">
          <a:xfrm>
            <a:off x="395536" y="1340768"/>
            <a:ext cx="3024336" cy="4015922"/>
          </a:xfrm>
          <a:prstGeom prst="rect">
            <a:avLst/>
          </a:prstGeom>
          <a:noFill/>
        </p:spPr>
      </p:pic>
      <p:pic>
        <p:nvPicPr>
          <p:cNvPr id="37890" name="Picture 2" descr="http://www.mobilization-network.org/Network/Media/transparent.gif"/>
          <p:cNvPicPr>
            <a:picLocks noChangeAspect="1" noChangeArrowheads="1"/>
          </p:cNvPicPr>
          <p:nvPr/>
        </p:nvPicPr>
        <p:blipFill>
          <a:blip r:embed="rId4"/>
          <a:srcRect/>
          <a:stretch>
            <a:fillRect/>
          </a:stretch>
        </p:blipFill>
        <p:spPr bwMode="auto">
          <a:xfrm>
            <a:off x="31750" y="-68263"/>
            <a:ext cx="9525" cy="9525"/>
          </a:xfrm>
          <a:prstGeom prst="rect">
            <a:avLst/>
          </a:prstGeom>
          <a:noFill/>
        </p:spPr>
      </p:pic>
      <p:pic>
        <p:nvPicPr>
          <p:cNvPr id="9" name="Picture 8" descr="walking"/>
          <p:cNvPicPr>
            <a:picLocks noChangeAspect="1" noChangeArrowheads="1"/>
          </p:cNvPicPr>
          <p:nvPr/>
        </p:nvPicPr>
        <p:blipFill>
          <a:blip r:embed="rId5" cstate="print"/>
          <a:srcRect/>
          <a:stretch>
            <a:fillRect/>
          </a:stretch>
        </p:blipFill>
        <p:spPr bwMode="auto">
          <a:xfrm>
            <a:off x="6300192" y="1340768"/>
            <a:ext cx="2489001" cy="3746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Reality</a:t>
            </a:r>
            <a:endParaRPr lang="en-GB" dirty="0"/>
          </a:p>
        </p:txBody>
      </p:sp>
      <p:pic>
        <p:nvPicPr>
          <p:cNvPr id="4" name="Picture 4" descr="File:Clinicians in Intensive Care Unit.jpg">
            <a:hlinkClick r:id="rId2"/>
          </p:cNvPr>
          <p:cNvPicPr>
            <a:picLocks noChangeAspect="1" noChangeArrowheads="1"/>
          </p:cNvPicPr>
          <p:nvPr/>
        </p:nvPicPr>
        <p:blipFill>
          <a:blip r:embed="rId3" cstate="print"/>
          <a:srcRect/>
          <a:stretch>
            <a:fillRect/>
          </a:stretch>
        </p:blipFill>
        <p:spPr bwMode="auto">
          <a:xfrm>
            <a:off x="611560" y="1124744"/>
            <a:ext cx="3919281" cy="2616120"/>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4211960" y="1268760"/>
            <a:ext cx="4495800" cy="3990975"/>
          </a:xfrm>
          <a:prstGeom prst="rect">
            <a:avLst/>
          </a:prstGeom>
          <a:noFill/>
          <a:ln w="9525">
            <a:noFill/>
            <a:miter lim="800000"/>
            <a:headEnd/>
            <a:tailEnd/>
          </a:ln>
        </p:spPr>
      </p:pic>
      <p:pic>
        <p:nvPicPr>
          <p:cNvPr id="7" name="Picture 4" descr="cani2"/>
          <p:cNvPicPr>
            <a:picLocks noChangeAspect="1" noChangeArrowheads="1"/>
          </p:cNvPicPr>
          <p:nvPr/>
        </p:nvPicPr>
        <p:blipFill>
          <a:blip r:embed="rId5" cstate="print"/>
          <a:srcRect/>
          <a:stretch>
            <a:fillRect/>
          </a:stretch>
        </p:blipFill>
        <p:spPr bwMode="auto">
          <a:xfrm>
            <a:off x="827584" y="3573016"/>
            <a:ext cx="3341803"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Grp="1" noChangeAspect="1" noChangeArrowheads="1"/>
          </p:cNvPicPr>
          <p:nvPr>
            <p:ph idx="1"/>
          </p:nvPr>
        </p:nvPicPr>
        <p:blipFill>
          <a:blip r:embed="rId2" cstate="print"/>
          <a:srcRect/>
          <a:stretch>
            <a:fillRect/>
          </a:stretch>
        </p:blipFill>
        <p:spPr bwMode="auto">
          <a:xfrm>
            <a:off x="395536" y="620688"/>
            <a:ext cx="8550457" cy="5414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93096"/>
            <a:ext cx="8229600" cy="1833067"/>
          </a:xfrm>
        </p:spPr>
        <p:txBody>
          <a:bodyPr/>
          <a:lstStyle/>
          <a:p>
            <a:pPr marL="342900" lvl="1" indent="-342900">
              <a:buNone/>
            </a:pPr>
            <a:r>
              <a:rPr lang="en-GB" dirty="0" smtClean="0"/>
              <a:t>Feb 2012 Rehabilitation service still in infancy</a:t>
            </a:r>
          </a:p>
          <a:p>
            <a:pPr marL="342900" lvl="1" indent="-342900">
              <a:buNone/>
            </a:pPr>
            <a:r>
              <a:rPr lang="en-GB" dirty="0" smtClean="0"/>
              <a:t>Lack of coordination across 4 areas</a:t>
            </a:r>
          </a:p>
          <a:p>
            <a:pPr marL="342900" lvl="1" indent="-342900">
              <a:buNone/>
            </a:pPr>
            <a:r>
              <a:rPr lang="en-GB" dirty="0" smtClean="0"/>
              <a:t>Staffing within critical care was reduced following a service</a:t>
            </a:r>
          </a:p>
          <a:p>
            <a:pPr marL="342900" lvl="1" indent="-342900">
              <a:buNone/>
            </a:pPr>
            <a:r>
              <a:rPr lang="en-GB" dirty="0" smtClean="0"/>
              <a:t>evaluation = ratio of 1 physiotherapist to 10 patients.</a:t>
            </a:r>
          </a:p>
          <a:p>
            <a:endParaRPr lang="en-GB" dirty="0"/>
          </a:p>
        </p:txBody>
      </p:sp>
      <p:pic>
        <p:nvPicPr>
          <p:cNvPr id="1026" name="Picture 2" descr="http://upload.wikimedia.org/wikipedia/commons/b/bf/Queen_Elizabeth_Hospital_Birmingham,_Edgbaston,_Birmingham,_England-7March2011.jpg"/>
          <p:cNvPicPr>
            <a:picLocks noChangeAspect="1" noChangeArrowheads="1"/>
          </p:cNvPicPr>
          <p:nvPr/>
        </p:nvPicPr>
        <p:blipFill>
          <a:blip r:embed="rId2" cstate="print"/>
          <a:srcRect/>
          <a:stretch>
            <a:fillRect/>
          </a:stretch>
        </p:blipFill>
        <p:spPr bwMode="auto">
          <a:xfrm>
            <a:off x="1187624" y="188640"/>
            <a:ext cx="7019925" cy="3962401"/>
          </a:xfrm>
          <a:prstGeom prst="rect">
            <a:avLst/>
          </a:prstGeom>
          <a:noFill/>
        </p:spPr>
      </p:pic>
      <p:sp>
        <p:nvSpPr>
          <p:cNvPr id="2" name="Title 1"/>
          <p:cNvSpPr>
            <a:spLocks noGrp="1"/>
          </p:cNvSpPr>
          <p:nvPr>
            <p:ph type="title"/>
          </p:nvPr>
        </p:nvSpPr>
        <p:spPr/>
        <p:txBody>
          <a:bodyPr/>
          <a:lstStyle/>
          <a:p>
            <a:r>
              <a:rPr lang="en-GB" sz="4400" dirty="0" smtClean="0"/>
              <a:t>Birmingham</a:t>
            </a:r>
            <a:endParaRPr lang="en-GB" sz="4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a:t>
            </a:r>
            <a:endParaRPr lang="en-GB" dirty="0"/>
          </a:p>
        </p:txBody>
      </p:sp>
      <p:sp>
        <p:nvSpPr>
          <p:cNvPr id="3" name="Content Placeholder 2"/>
          <p:cNvSpPr>
            <a:spLocks noGrp="1"/>
          </p:cNvSpPr>
          <p:nvPr>
            <p:ph idx="1"/>
          </p:nvPr>
        </p:nvSpPr>
        <p:spPr/>
        <p:txBody>
          <a:bodyPr/>
          <a:lstStyle/>
          <a:p>
            <a:r>
              <a:rPr lang="en-GB" dirty="0" smtClean="0">
                <a:solidFill>
                  <a:schemeClr val="bg1"/>
                </a:solidFill>
                <a:latin typeface="+mn-lt"/>
                <a:ea typeface="+mn-ea"/>
                <a:cs typeface="+mn-cs"/>
              </a:rPr>
              <a:t>This trial aims to assess the impact of an increased level of physiotherapy with a focus on early and structured rehabilitation programmes</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71600" y="3212976"/>
          <a:ext cx="7049458" cy="2595880"/>
        </p:xfrm>
        <a:graphic>
          <a:graphicData uri="http://schemas.openxmlformats.org/drawingml/2006/table">
            <a:tbl>
              <a:tblPr firstRow="1" bandRow="1">
                <a:tableStyleId>{5C22544A-7EE6-4342-B048-85BDC9FD1C3A}</a:tableStyleId>
              </a:tblPr>
              <a:tblGrid>
                <a:gridCol w="3485691"/>
                <a:gridCol w="3563767"/>
              </a:tblGrid>
              <a:tr h="370840">
                <a:tc>
                  <a:txBody>
                    <a:bodyPr/>
                    <a:lstStyle/>
                    <a:p>
                      <a:endParaRPr lang="en-US" dirty="0"/>
                    </a:p>
                  </a:txBody>
                  <a:tcPr/>
                </a:tc>
                <a:tc>
                  <a:txBody>
                    <a:bodyPr/>
                    <a:lstStyle/>
                    <a:p>
                      <a:pPr algn="ctr"/>
                      <a:r>
                        <a:rPr lang="en-US" dirty="0" smtClean="0"/>
                        <a:t>n=50</a:t>
                      </a:r>
                      <a:endParaRPr lang="en-US" dirty="0"/>
                    </a:p>
                  </a:txBody>
                  <a:tcPr/>
                </a:tc>
              </a:tr>
              <a:tr h="370840">
                <a:tc>
                  <a:txBody>
                    <a:bodyPr/>
                    <a:lstStyle/>
                    <a:p>
                      <a:r>
                        <a:rPr lang="en-US" dirty="0" smtClean="0"/>
                        <a:t>Age</a:t>
                      </a:r>
                    </a:p>
                  </a:txBody>
                  <a:tcPr/>
                </a:tc>
                <a:tc>
                  <a:txBody>
                    <a:bodyPr/>
                    <a:lstStyle/>
                    <a:p>
                      <a:pPr algn="ctr"/>
                      <a:r>
                        <a:rPr lang="en-US" dirty="0" smtClean="0"/>
                        <a:t>57 (31-82)</a:t>
                      </a:r>
                      <a:endParaRPr lang="en-US" dirty="0"/>
                    </a:p>
                  </a:txBody>
                  <a:tcPr/>
                </a:tc>
              </a:tr>
              <a:tr h="370840">
                <a:tc>
                  <a:txBody>
                    <a:bodyPr/>
                    <a:lstStyle/>
                    <a:p>
                      <a:r>
                        <a:rPr lang="en-US" dirty="0" smtClean="0"/>
                        <a:t>Days ventilated</a:t>
                      </a:r>
                      <a:endParaRPr lang="en-US" dirty="0"/>
                    </a:p>
                  </a:txBody>
                  <a:tcPr/>
                </a:tc>
                <a:tc>
                  <a:txBody>
                    <a:bodyPr/>
                    <a:lstStyle/>
                    <a:p>
                      <a:pPr algn="ctr"/>
                      <a:r>
                        <a:rPr lang="en-US" dirty="0" smtClean="0"/>
                        <a:t>18 (5-60)</a:t>
                      </a:r>
                      <a:endParaRPr lang="en-US" dirty="0"/>
                    </a:p>
                  </a:txBody>
                  <a:tcPr/>
                </a:tc>
              </a:tr>
              <a:tr h="370840">
                <a:tc>
                  <a:txBody>
                    <a:bodyPr/>
                    <a:lstStyle/>
                    <a:p>
                      <a:r>
                        <a:rPr lang="en-US" dirty="0" smtClean="0"/>
                        <a:t>Days Critical Care</a:t>
                      </a:r>
                      <a:endParaRPr lang="en-US" dirty="0"/>
                    </a:p>
                  </a:txBody>
                  <a:tcPr/>
                </a:tc>
                <a:tc>
                  <a:txBody>
                    <a:bodyPr/>
                    <a:lstStyle/>
                    <a:p>
                      <a:pPr algn="ctr"/>
                      <a:r>
                        <a:rPr lang="en-US" dirty="0" smtClean="0"/>
                        <a:t>31 (8-120)</a:t>
                      </a:r>
                      <a:endParaRPr lang="en-US" dirty="0"/>
                    </a:p>
                  </a:txBody>
                  <a:tcPr/>
                </a:tc>
              </a:tr>
              <a:tr h="370840">
                <a:tc>
                  <a:txBody>
                    <a:bodyPr/>
                    <a:lstStyle/>
                    <a:p>
                      <a:r>
                        <a:rPr lang="en-US" dirty="0" smtClean="0"/>
                        <a:t>Days</a:t>
                      </a:r>
                      <a:r>
                        <a:rPr lang="en-US" baseline="0" dirty="0" smtClean="0"/>
                        <a:t> in Hospital</a:t>
                      </a:r>
                      <a:endParaRPr lang="en-US" dirty="0"/>
                    </a:p>
                  </a:txBody>
                  <a:tcPr/>
                </a:tc>
                <a:tc>
                  <a:txBody>
                    <a:bodyPr/>
                    <a:lstStyle/>
                    <a:p>
                      <a:pPr algn="ctr"/>
                      <a:r>
                        <a:rPr lang="en-US" dirty="0" smtClean="0"/>
                        <a:t>38 (15-168)</a:t>
                      </a:r>
                      <a:endParaRPr lang="en-US" dirty="0"/>
                    </a:p>
                  </a:txBody>
                  <a:tcPr/>
                </a:tc>
              </a:tr>
              <a:tr h="370840">
                <a:tc>
                  <a:txBody>
                    <a:bodyPr/>
                    <a:lstStyle/>
                    <a:p>
                      <a:r>
                        <a:rPr lang="en-US" dirty="0" smtClean="0"/>
                        <a:t>Anaerobic</a:t>
                      </a:r>
                      <a:r>
                        <a:rPr lang="en-US" baseline="0" dirty="0" smtClean="0"/>
                        <a:t> threshold</a:t>
                      </a:r>
                      <a:endParaRPr lang="en-US" dirty="0"/>
                    </a:p>
                  </a:txBody>
                  <a:tcPr/>
                </a:tc>
                <a:tc>
                  <a:txBody>
                    <a:bodyPr/>
                    <a:lstStyle/>
                    <a:p>
                      <a:pPr algn="ctr"/>
                      <a:r>
                        <a:rPr lang="en-US" dirty="0" smtClean="0"/>
                        <a:t>41% predicted</a:t>
                      </a:r>
                      <a:endParaRPr lang="en-US" dirty="0"/>
                    </a:p>
                  </a:txBody>
                  <a:tcPr/>
                </a:tc>
              </a:tr>
              <a:tr h="370840">
                <a:tc>
                  <a:txBody>
                    <a:bodyPr/>
                    <a:lstStyle/>
                    <a:p>
                      <a:r>
                        <a:rPr lang="en-US" dirty="0" smtClean="0"/>
                        <a:t>Peak VO2</a:t>
                      </a:r>
                      <a:endParaRPr lang="en-US" dirty="0"/>
                    </a:p>
                  </a:txBody>
                  <a:tcPr/>
                </a:tc>
                <a:tc>
                  <a:txBody>
                    <a:bodyPr/>
                    <a:lstStyle/>
                    <a:p>
                      <a:pPr algn="ctr"/>
                      <a:r>
                        <a:rPr lang="en-US" dirty="0" smtClean="0"/>
                        <a:t>56% predicted</a:t>
                      </a:r>
                      <a:endParaRPr lang="en-US" dirty="0"/>
                    </a:p>
                  </a:txBody>
                  <a:tcPr/>
                </a:tc>
              </a:tr>
            </a:tbl>
          </a:graphicData>
        </a:graphic>
      </p:graphicFrame>
      <p:sp>
        <p:nvSpPr>
          <p:cNvPr id="5" name="TextBox 4"/>
          <p:cNvSpPr txBox="1"/>
          <p:nvPr/>
        </p:nvSpPr>
        <p:spPr>
          <a:xfrm>
            <a:off x="755576" y="1340768"/>
            <a:ext cx="7485450" cy="2215991"/>
          </a:xfrm>
          <a:prstGeom prst="rect">
            <a:avLst/>
          </a:prstGeom>
          <a:noFill/>
        </p:spPr>
        <p:txBody>
          <a:bodyPr wrap="square" rtlCol="0">
            <a:spAutoFit/>
          </a:bodyPr>
          <a:lstStyle/>
          <a:p>
            <a:pPr>
              <a:buClr>
                <a:schemeClr val="bg1"/>
              </a:buClr>
            </a:pPr>
            <a:endParaRPr lang="en-US" dirty="0" smtClean="0"/>
          </a:p>
          <a:p>
            <a:pPr>
              <a:buClr>
                <a:schemeClr val="bg1"/>
              </a:buClr>
              <a:buFont typeface="Arial" pitchFamily="34" charset="0"/>
              <a:buChar char="•"/>
            </a:pPr>
            <a:r>
              <a:rPr lang="en-US" sz="2400" dirty="0" smtClean="0">
                <a:solidFill>
                  <a:schemeClr val="bg1"/>
                </a:solidFill>
                <a:latin typeface="Garamond"/>
                <a:cs typeface="Garamond"/>
              </a:rPr>
              <a:t> </a:t>
            </a:r>
            <a:r>
              <a:rPr lang="en-US" sz="2000" dirty="0" smtClean="0">
                <a:solidFill>
                  <a:schemeClr val="bg1"/>
                </a:solidFill>
                <a:cs typeface="Garamond"/>
              </a:rPr>
              <a:t>Ventilated ≥ 5 days</a:t>
            </a:r>
          </a:p>
          <a:p>
            <a:pPr>
              <a:buClr>
                <a:schemeClr val="bg1"/>
              </a:buClr>
              <a:buFont typeface="Arial" pitchFamily="34" charset="0"/>
              <a:buChar char="•"/>
            </a:pPr>
            <a:r>
              <a:rPr lang="en-US" sz="2000" dirty="0" smtClean="0">
                <a:solidFill>
                  <a:schemeClr val="bg1"/>
                </a:solidFill>
                <a:cs typeface="Garamond"/>
              </a:rPr>
              <a:t> 24 month period</a:t>
            </a:r>
          </a:p>
          <a:p>
            <a:pPr>
              <a:buClr>
                <a:schemeClr val="bg1"/>
              </a:buClr>
              <a:buFont typeface="Arial" pitchFamily="34" charset="0"/>
              <a:buChar char="•"/>
            </a:pPr>
            <a:r>
              <a:rPr lang="en-US" sz="2000" dirty="0" smtClean="0">
                <a:solidFill>
                  <a:schemeClr val="bg1"/>
                </a:solidFill>
                <a:cs typeface="Garamond"/>
              </a:rPr>
              <a:t> CPET performed within first month following hospital discharge</a:t>
            </a:r>
          </a:p>
          <a:p>
            <a:pPr>
              <a:buClr>
                <a:schemeClr val="bg1"/>
              </a:buClr>
              <a:buFont typeface="Arial" pitchFamily="34" charset="0"/>
              <a:buChar char="•"/>
            </a:pPr>
            <a:r>
              <a:rPr lang="en-US" sz="2000" dirty="0" smtClean="0">
                <a:solidFill>
                  <a:schemeClr val="bg1"/>
                </a:solidFill>
                <a:cs typeface="Garamond"/>
              </a:rPr>
              <a:t> no adverse events seen</a:t>
            </a:r>
          </a:p>
          <a:p>
            <a:endParaRPr lang="en-US" dirty="0" smtClean="0"/>
          </a:p>
          <a:p>
            <a:endParaRPr lang="en-US" dirty="0"/>
          </a:p>
        </p:txBody>
      </p:sp>
      <p:sp>
        <p:nvSpPr>
          <p:cNvPr id="6" name="TextBox 5"/>
          <p:cNvSpPr txBox="1"/>
          <p:nvPr/>
        </p:nvSpPr>
        <p:spPr>
          <a:xfrm>
            <a:off x="2051720" y="5877272"/>
            <a:ext cx="4284102" cy="369332"/>
          </a:xfrm>
          <a:prstGeom prst="rect">
            <a:avLst/>
          </a:prstGeom>
          <a:noFill/>
        </p:spPr>
        <p:txBody>
          <a:bodyPr wrap="square" rtlCol="0">
            <a:spAutoFit/>
          </a:bodyPr>
          <a:lstStyle/>
          <a:p>
            <a:r>
              <a:rPr lang="en-US" dirty="0" smtClean="0">
                <a:solidFill>
                  <a:srgbClr val="FFFFFF"/>
                </a:solidFill>
                <a:latin typeface="Garamond"/>
                <a:cs typeface="Garamond"/>
              </a:rPr>
              <a:t>Values are median unless otherwise stated</a:t>
            </a:r>
            <a:endParaRPr lang="en-US" dirty="0">
              <a:solidFill>
                <a:srgbClr val="FFFFFF"/>
              </a:solidFill>
              <a:latin typeface="Garamond"/>
              <a:cs typeface="Garamond"/>
            </a:endParaRPr>
          </a:p>
        </p:txBody>
      </p:sp>
      <p:graphicFrame>
        <p:nvGraphicFramePr>
          <p:cNvPr id="149506" name="Object 2"/>
          <p:cNvGraphicFramePr>
            <a:graphicFrameLocks noChangeAspect="1"/>
          </p:cNvGraphicFramePr>
          <p:nvPr/>
        </p:nvGraphicFramePr>
        <p:xfrm>
          <a:off x="611560" y="764704"/>
          <a:ext cx="8147191" cy="792088"/>
        </p:xfrm>
        <a:graphic>
          <a:graphicData uri="http://schemas.openxmlformats.org/presentationml/2006/ole">
            <p:oleObj spid="_x0000_s171013" name="Document" r:id="rId4" imgW="5486198" imgH="533380" progId="Word.Document.12">
              <p:link/>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Barriers </a:t>
            </a:r>
            <a:endParaRPr lang="en-GB" sz="3600" dirty="0"/>
          </a:p>
        </p:txBody>
      </p:sp>
      <p:sp>
        <p:nvSpPr>
          <p:cNvPr id="5" name="Content Placeholder 4"/>
          <p:cNvSpPr>
            <a:spLocks noGrp="1"/>
          </p:cNvSpPr>
          <p:nvPr>
            <p:ph idx="1"/>
          </p:nvPr>
        </p:nvSpPr>
        <p:spPr/>
        <p:txBody>
          <a:bodyPr/>
          <a:lstStyle/>
          <a:p>
            <a:pPr eaLnBrk="1" fontAlgn="t" hangingPunct="1"/>
            <a:r>
              <a:rPr lang="en-GB" dirty="0" smtClean="0"/>
              <a:t>Lack of leadership / responsibility</a:t>
            </a:r>
          </a:p>
          <a:p>
            <a:pPr eaLnBrk="1" fontAlgn="t" hangingPunct="1"/>
            <a:r>
              <a:rPr lang="en-GB" dirty="0" smtClean="0"/>
              <a:t>Insufficient staffing levels</a:t>
            </a:r>
          </a:p>
          <a:p>
            <a:pPr eaLnBrk="1" fontAlgn="t" hangingPunct="1"/>
            <a:r>
              <a:rPr lang="en-GB" dirty="0" smtClean="0"/>
              <a:t>Lack of knowledge and training</a:t>
            </a:r>
          </a:p>
          <a:p>
            <a:pPr eaLnBrk="1" fontAlgn="t" hangingPunct="1"/>
            <a:r>
              <a:rPr lang="en-GB" dirty="0" smtClean="0"/>
              <a:t>Lack of communication between MDT with regards to rehabilitation</a:t>
            </a:r>
          </a:p>
          <a:p>
            <a:pPr eaLnBrk="1" fontAlgn="t" hangingPunct="1"/>
            <a:r>
              <a:rPr lang="en-GB" dirty="0" smtClean="0"/>
              <a:t>Lack of standardisation of assessment and documentation</a:t>
            </a:r>
          </a:p>
          <a:p>
            <a:pPr eaLnBrk="1" fontAlgn="t" hangingPunct="1"/>
            <a:r>
              <a:rPr lang="en-GB" dirty="0" smtClean="0"/>
              <a:t>Concerns regarding patient safety and appropriate equipment</a:t>
            </a:r>
          </a:p>
          <a:p>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GB" dirty="0"/>
          </a:p>
        </p:txBody>
      </p:sp>
      <p:sp>
        <p:nvSpPr>
          <p:cNvPr id="3" name="Content Placeholder 2"/>
          <p:cNvSpPr>
            <a:spLocks noGrp="1"/>
          </p:cNvSpPr>
          <p:nvPr>
            <p:ph idx="1"/>
          </p:nvPr>
        </p:nvSpPr>
        <p:spPr/>
        <p:txBody>
          <a:bodyPr/>
          <a:lstStyle/>
          <a:p>
            <a:pPr eaLnBrk="1" fontAlgn="t" hangingPunct="1">
              <a:buNone/>
            </a:pPr>
            <a:r>
              <a:rPr lang="en-GB" u="sng" dirty="0" smtClean="0"/>
              <a:t>Lack of leadership / responsibility</a:t>
            </a:r>
          </a:p>
          <a:p>
            <a:r>
              <a:rPr lang="en-GB" dirty="0" smtClean="0"/>
              <a:t>N</a:t>
            </a:r>
            <a:r>
              <a:rPr lang="en-GB" dirty="0" smtClean="0">
                <a:solidFill>
                  <a:schemeClr val="bg1"/>
                </a:solidFill>
                <a:latin typeface="+mn-lt"/>
                <a:ea typeface="+mn-ea"/>
                <a:cs typeface="+mn-cs"/>
              </a:rPr>
              <a:t>ew clinical specialist physiotherapist appointed with a focus on rehabilitation </a:t>
            </a:r>
          </a:p>
          <a:p>
            <a:r>
              <a:rPr lang="en-GB" dirty="0" smtClean="0"/>
              <a:t>A key worker system was introduced for patients ventilated &gt; 5 days</a:t>
            </a:r>
          </a:p>
          <a:p>
            <a:pPr>
              <a:buNone/>
            </a:pPr>
            <a:endParaRPr lang="en-GB" dirty="0" smtClean="0">
              <a:solidFill>
                <a:schemeClr val="bg1"/>
              </a:solidFill>
              <a:latin typeface="+mn-lt"/>
              <a:ea typeface="+mn-ea"/>
              <a:cs typeface="+mn-cs"/>
            </a:endParaRPr>
          </a:p>
          <a:p>
            <a:pPr>
              <a:buNone/>
            </a:pPr>
            <a:r>
              <a:rPr lang="en-GB" u="sng" dirty="0" smtClean="0"/>
              <a:t>Insufficient staffing levels</a:t>
            </a:r>
          </a:p>
          <a:p>
            <a:r>
              <a:rPr lang="en-GB" dirty="0" smtClean="0"/>
              <a:t>Additional funding for 2 band 6 rehabilitation physiotherapists supported by QEHB charities</a:t>
            </a:r>
          </a:p>
          <a:p>
            <a:r>
              <a:rPr lang="en-GB" dirty="0" smtClean="0"/>
              <a:t>Led to the creation of </a:t>
            </a:r>
            <a:r>
              <a:rPr lang="en-GB" dirty="0" smtClean="0">
                <a:solidFill>
                  <a:schemeClr val="bg1"/>
                </a:solidFill>
                <a:latin typeface="+mn-lt"/>
                <a:ea typeface="+mn-ea"/>
                <a:cs typeface="+mn-cs"/>
              </a:rPr>
              <a:t>a new supportive rehabilitation team for critical care on 1</a:t>
            </a:r>
            <a:r>
              <a:rPr lang="en-GB" baseline="30000" dirty="0" smtClean="0">
                <a:solidFill>
                  <a:schemeClr val="bg1"/>
                </a:solidFill>
                <a:latin typeface="+mn-lt"/>
                <a:ea typeface="+mn-ea"/>
                <a:cs typeface="+mn-cs"/>
              </a:rPr>
              <a:t>st</a:t>
            </a:r>
            <a:r>
              <a:rPr lang="en-GB" dirty="0" smtClean="0">
                <a:solidFill>
                  <a:schemeClr val="bg1"/>
                </a:solidFill>
                <a:latin typeface="+mn-lt"/>
                <a:ea typeface="+mn-ea"/>
                <a:cs typeface="+mn-cs"/>
              </a:rPr>
              <a:t> April 2012. </a:t>
            </a:r>
          </a:p>
          <a:p>
            <a:endParaRPr lang="en-GB"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5472608"/>
          </a:xfrm>
        </p:spPr>
        <p:txBody>
          <a:bodyPr>
            <a:normAutofit lnSpcReduction="10000"/>
          </a:bodyPr>
          <a:lstStyle/>
          <a:p>
            <a:pPr eaLnBrk="1" fontAlgn="t" hangingPunct="1">
              <a:buNone/>
            </a:pPr>
            <a:r>
              <a:rPr lang="en-GB" u="sng" dirty="0" smtClean="0"/>
              <a:t>Lack of knowledge and training</a:t>
            </a:r>
          </a:p>
          <a:p>
            <a:pPr eaLnBrk="1" fontAlgn="t" hangingPunct="1"/>
            <a:r>
              <a:rPr lang="en-GB" dirty="0" smtClean="0"/>
              <a:t>Regular training sessions provided to physiotherapists and MDT on importance of early rehabilitation</a:t>
            </a:r>
          </a:p>
          <a:p>
            <a:pPr eaLnBrk="1" fontAlgn="t" hangingPunct="1"/>
            <a:r>
              <a:rPr lang="en-GB" dirty="0" smtClean="0"/>
              <a:t>Staff induction</a:t>
            </a:r>
          </a:p>
          <a:p>
            <a:pPr eaLnBrk="1" fontAlgn="t" hangingPunct="1"/>
            <a:endParaRPr lang="en-GB" dirty="0" smtClean="0"/>
          </a:p>
          <a:p>
            <a:pPr eaLnBrk="1" fontAlgn="t" hangingPunct="1">
              <a:buNone/>
            </a:pPr>
            <a:r>
              <a:rPr lang="en-GB" u="sng" dirty="0" smtClean="0"/>
              <a:t>Lack of communication between MDT with regards to </a:t>
            </a:r>
          </a:p>
          <a:p>
            <a:pPr eaLnBrk="1" fontAlgn="t" hangingPunct="1">
              <a:buNone/>
            </a:pPr>
            <a:r>
              <a:rPr lang="en-GB" u="sng" dirty="0" smtClean="0"/>
              <a:t>rehabilitation</a:t>
            </a:r>
          </a:p>
          <a:p>
            <a:r>
              <a:rPr lang="en-GB" dirty="0" smtClean="0"/>
              <a:t>Weekly goal setting at specific therapy rehabilitation meetings.</a:t>
            </a:r>
          </a:p>
          <a:p>
            <a:r>
              <a:rPr lang="en-GB" dirty="0" smtClean="0"/>
              <a:t>Documented rehab plans using magic whiteboards at bed space</a:t>
            </a:r>
          </a:p>
          <a:p>
            <a:r>
              <a:rPr lang="en-GB" dirty="0" smtClean="0"/>
              <a:t>MDT meeting was also introduced for patients ventilated &gt; 14 days to allow more collaborative plans for weaning and rehabilitation. </a:t>
            </a:r>
          </a:p>
          <a:p>
            <a:pPr eaLnBrk="1" fontAlgn="t" hangingPunct="1"/>
            <a:endParaRPr lang="en-GB" dirty="0" smtClean="0"/>
          </a:p>
          <a:p>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4525963"/>
          </a:xfrm>
        </p:spPr>
        <p:txBody>
          <a:bodyPr/>
          <a:lstStyle/>
          <a:p>
            <a:pPr eaLnBrk="1" fontAlgn="t" hangingPunct="1">
              <a:buNone/>
            </a:pPr>
            <a:r>
              <a:rPr lang="en-GB" u="sng" dirty="0" smtClean="0"/>
              <a:t>Lack of consistency of assessment and documentation</a:t>
            </a:r>
          </a:p>
          <a:p>
            <a:pPr eaLnBrk="1" fontAlgn="t" hangingPunct="1"/>
            <a:r>
              <a:rPr lang="en-GB" dirty="0" smtClean="0"/>
              <a:t>New comprehensive assessment performed</a:t>
            </a:r>
          </a:p>
          <a:p>
            <a:pPr eaLnBrk="1" fontAlgn="t" hangingPunct="1"/>
            <a:r>
              <a:rPr lang="en-GB" dirty="0" smtClean="0"/>
              <a:t>Standardised documentation and milestones created</a:t>
            </a:r>
          </a:p>
          <a:p>
            <a:pPr eaLnBrk="1" fontAlgn="t" hangingPunct="1">
              <a:buNone/>
            </a:pPr>
            <a:endParaRPr lang="en-GB" dirty="0" smtClean="0"/>
          </a:p>
          <a:p>
            <a:pPr eaLnBrk="1" fontAlgn="t" hangingPunct="1">
              <a:buNone/>
            </a:pPr>
            <a:r>
              <a:rPr lang="en-GB" u="sng" dirty="0" smtClean="0"/>
              <a:t>Concerns regarding patient safety and appropriate </a:t>
            </a:r>
          </a:p>
          <a:p>
            <a:pPr eaLnBrk="1" fontAlgn="t" hangingPunct="1">
              <a:buNone/>
            </a:pPr>
            <a:r>
              <a:rPr lang="en-GB" u="sng" dirty="0" smtClean="0"/>
              <a:t>equipment</a:t>
            </a:r>
          </a:p>
          <a:p>
            <a:pPr eaLnBrk="1" fontAlgn="t" hangingPunct="1"/>
            <a:r>
              <a:rPr lang="en-GB" dirty="0" smtClean="0"/>
              <a:t>Early mobility guideline developed</a:t>
            </a:r>
          </a:p>
          <a:p>
            <a:pPr eaLnBrk="1" fontAlgn="t" hangingPunct="1"/>
            <a:r>
              <a:rPr lang="en-GB" dirty="0" smtClean="0"/>
              <a:t>Education regarding safety of mobilisation and safe levels for activity</a:t>
            </a:r>
          </a:p>
          <a:p>
            <a:r>
              <a:rPr lang="en-GB" dirty="0" smtClean="0"/>
              <a:t>Supportive equipment for rehabilitation </a:t>
            </a:r>
          </a:p>
          <a:p>
            <a:pPr lvl="1"/>
            <a:r>
              <a:rPr lang="en-GB" dirty="0" smtClean="0"/>
              <a:t>New Stretcher chairs and a Portable ventilator</a:t>
            </a:r>
          </a:p>
          <a:p>
            <a:pPr lvl="1"/>
            <a:r>
              <a:rPr lang="en-GB" dirty="0" smtClean="0"/>
              <a:t>Increased use of </a:t>
            </a:r>
            <a:r>
              <a:rPr lang="en-GB" dirty="0" err="1" smtClean="0"/>
              <a:t>avialable</a:t>
            </a:r>
            <a:r>
              <a:rPr lang="en-GB" dirty="0" smtClean="0"/>
              <a:t> equipment Tilt tables, over bed bikes, adjustable chairs, mobile hoists</a:t>
            </a:r>
          </a:p>
          <a:p>
            <a:pPr lvl="1"/>
            <a:endParaRPr lang="en-GB" dirty="0" smtClean="0"/>
          </a:p>
          <a:p>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GB" dirty="0"/>
          </a:p>
        </p:txBody>
      </p:sp>
      <p:sp>
        <p:nvSpPr>
          <p:cNvPr id="3" name="Content Placeholder 2"/>
          <p:cNvSpPr>
            <a:spLocks noGrp="1"/>
          </p:cNvSpPr>
          <p:nvPr>
            <p:ph idx="1"/>
          </p:nvPr>
        </p:nvSpPr>
        <p:spPr/>
        <p:txBody>
          <a:bodyPr/>
          <a:lstStyle/>
          <a:p>
            <a:r>
              <a:rPr lang="en-GB" dirty="0" smtClean="0">
                <a:solidFill>
                  <a:schemeClr val="bg1"/>
                </a:solidFill>
                <a:latin typeface="+mn-lt"/>
                <a:ea typeface="+mn-ea"/>
                <a:cs typeface="+mn-cs"/>
              </a:rPr>
              <a:t>Baseline data was collected retrospectively for the period from 1</a:t>
            </a:r>
            <a:r>
              <a:rPr lang="en-GB" baseline="30000" dirty="0" smtClean="0">
                <a:solidFill>
                  <a:schemeClr val="bg1"/>
                </a:solidFill>
                <a:latin typeface="+mn-lt"/>
                <a:ea typeface="+mn-ea"/>
                <a:cs typeface="+mn-cs"/>
              </a:rPr>
              <a:t>st</a:t>
            </a:r>
            <a:r>
              <a:rPr lang="en-GB" dirty="0" smtClean="0">
                <a:solidFill>
                  <a:schemeClr val="bg1"/>
                </a:solidFill>
                <a:latin typeface="+mn-lt"/>
                <a:ea typeface="+mn-ea"/>
                <a:cs typeface="+mn-cs"/>
              </a:rPr>
              <a:t> April 2011 – 31</a:t>
            </a:r>
            <a:r>
              <a:rPr lang="en-GB" baseline="30000" dirty="0" smtClean="0">
                <a:solidFill>
                  <a:schemeClr val="bg1"/>
                </a:solidFill>
                <a:latin typeface="+mn-lt"/>
                <a:ea typeface="+mn-ea"/>
                <a:cs typeface="+mn-cs"/>
              </a:rPr>
              <a:t>st</a:t>
            </a:r>
            <a:r>
              <a:rPr lang="en-GB" dirty="0" smtClean="0">
                <a:solidFill>
                  <a:schemeClr val="bg1"/>
                </a:solidFill>
                <a:latin typeface="+mn-lt"/>
                <a:ea typeface="+mn-ea"/>
                <a:cs typeface="+mn-cs"/>
              </a:rPr>
              <a:t> March 2012</a:t>
            </a:r>
          </a:p>
          <a:p>
            <a:r>
              <a:rPr lang="en-GB" dirty="0" smtClean="0">
                <a:solidFill>
                  <a:schemeClr val="bg1"/>
                </a:solidFill>
                <a:latin typeface="+mn-lt"/>
                <a:ea typeface="+mn-ea"/>
                <a:cs typeface="+mn-cs"/>
              </a:rPr>
              <a:t>Data the collected prospectively for the period from 1</a:t>
            </a:r>
            <a:r>
              <a:rPr lang="en-GB" baseline="30000" dirty="0" smtClean="0">
                <a:solidFill>
                  <a:schemeClr val="bg1"/>
                </a:solidFill>
                <a:latin typeface="+mn-lt"/>
                <a:ea typeface="+mn-ea"/>
                <a:cs typeface="+mn-cs"/>
              </a:rPr>
              <a:t>st</a:t>
            </a:r>
            <a:r>
              <a:rPr lang="en-GB" dirty="0" smtClean="0">
                <a:solidFill>
                  <a:schemeClr val="bg1"/>
                </a:solidFill>
                <a:latin typeface="+mn-lt"/>
                <a:ea typeface="+mn-ea"/>
                <a:cs typeface="+mn-cs"/>
              </a:rPr>
              <a:t> April 2012 – 31</a:t>
            </a:r>
            <a:r>
              <a:rPr lang="en-GB" baseline="30000" dirty="0" smtClean="0">
                <a:solidFill>
                  <a:schemeClr val="bg1"/>
                </a:solidFill>
                <a:latin typeface="+mn-lt"/>
                <a:ea typeface="+mn-ea"/>
                <a:cs typeface="+mn-cs"/>
              </a:rPr>
              <a:t>st</a:t>
            </a:r>
            <a:r>
              <a:rPr lang="en-GB" dirty="0" smtClean="0">
                <a:solidFill>
                  <a:schemeClr val="bg1"/>
                </a:solidFill>
                <a:latin typeface="+mn-lt"/>
                <a:ea typeface="+mn-ea"/>
                <a:cs typeface="+mn-cs"/>
              </a:rPr>
              <a:t> March 2013.</a:t>
            </a:r>
          </a:p>
          <a:p>
            <a:endParaRPr lang="en-GB"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a:t>
            </a:r>
            <a:endParaRPr lang="en-GB" dirty="0"/>
          </a:p>
        </p:txBody>
      </p:sp>
      <p:sp>
        <p:nvSpPr>
          <p:cNvPr id="3" name="Content Placeholder 2"/>
          <p:cNvSpPr>
            <a:spLocks noGrp="1"/>
          </p:cNvSpPr>
          <p:nvPr>
            <p:ph idx="1"/>
          </p:nvPr>
        </p:nvSpPr>
        <p:spPr/>
        <p:txBody>
          <a:bodyPr/>
          <a:lstStyle/>
          <a:p>
            <a:r>
              <a:rPr lang="en-GB" dirty="0" smtClean="0">
                <a:solidFill>
                  <a:schemeClr val="bg1"/>
                </a:solidFill>
                <a:latin typeface="+mn-lt"/>
                <a:ea typeface="+mn-ea"/>
                <a:cs typeface="+mn-cs"/>
              </a:rPr>
              <a:t>Primary outcome </a:t>
            </a:r>
          </a:p>
          <a:p>
            <a:pPr>
              <a:buNone/>
            </a:pPr>
            <a:r>
              <a:rPr lang="en-GB" dirty="0" smtClean="0"/>
              <a:t>	</a:t>
            </a:r>
            <a:r>
              <a:rPr lang="en-GB" dirty="0" smtClean="0">
                <a:solidFill>
                  <a:schemeClr val="bg1"/>
                </a:solidFill>
                <a:latin typeface="+mn-lt"/>
                <a:ea typeface="+mn-ea"/>
                <a:cs typeface="+mn-cs"/>
              </a:rPr>
              <a:t>- Mean physical function at ICU discharge</a:t>
            </a:r>
            <a:r>
              <a:rPr lang="en-GB" dirty="0" smtClean="0"/>
              <a:t> - assessed via the Manchester  Mobility Score (MMS)</a:t>
            </a:r>
            <a:endParaRPr lang="en-GB" dirty="0" smtClean="0">
              <a:solidFill>
                <a:schemeClr val="bg1"/>
              </a:solidFill>
              <a:latin typeface="+mn-lt"/>
              <a:ea typeface="+mn-ea"/>
              <a:cs typeface="+mn-cs"/>
            </a:endParaRPr>
          </a:p>
          <a:p>
            <a:endParaRPr lang="en-GB" dirty="0" smtClean="0"/>
          </a:p>
          <a:p>
            <a:pPr>
              <a:buNone/>
            </a:pPr>
            <a:endParaRPr lang="en-GB" dirty="0" smtClean="0">
              <a:solidFill>
                <a:schemeClr val="bg1"/>
              </a:solidFill>
              <a:latin typeface="+mn-lt"/>
              <a:ea typeface="+mn-ea"/>
              <a:cs typeface="+mn-cs"/>
            </a:endParaRPr>
          </a:p>
          <a:p>
            <a:r>
              <a:rPr lang="en-GB" dirty="0" smtClean="0">
                <a:solidFill>
                  <a:schemeClr val="bg1"/>
                </a:solidFill>
                <a:latin typeface="+mn-lt"/>
                <a:ea typeface="+mn-ea"/>
                <a:cs typeface="+mn-cs"/>
              </a:rPr>
              <a:t> Secondary </a:t>
            </a:r>
          </a:p>
          <a:p>
            <a:pPr lvl="1"/>
            <a:r>
              <a:rPr lang="en-GB" dirty="0" smtClean="0">
                <a:ea typeface="+mn-ea"/>
                <a:cs typeface="+mn-cs"/>
              </a:rPr>
              <a:t>M</a:t>
            </a:r>
            <a:r>
              <a:rPr lang="en-GB" dirty="0" smtClean="0">
                <a:solidFill>
                  <a:schemeClr val="bg1"/>
                </a:solidFill>
                <a:latin typeface="+mn-lt"/>
                <a:ea typeface="+mn-ea"/>
                <a:cs typeface="+mn-cs"/>
              </a:rPr>
              <a:t>ean ICU LOS </a:t>
            </a:r>
          </a:p>
          <a:p>
            <a:pPr lvl="1"/>
            <a:r>
              <a:rPr lang="en-GB" dirty="0" smtClean="0">
                <a:ea typeface="+mn-ea"/>
                <a:cs typeface="+mn-cs"/>
              </a:rPr>
              <a:t>Number of days ventilated</a:t>
            </a:r>
            <a:endParaRPr lang="en-GB" dirty="0" smtClean="0">
              <a:solidFill>
                <a:schemeClr val="bg1"/>
              </a:solidFill>
              <a:latin typeface="+mn-lt"/>
              <a:ea typeface="+mn-ea"/>
              <a:cs typeface="+mn-cs"/>
            </a:endParaRPr>
          </a:p>
          <a:p>
            <a:pPr lvl="1"/>
            <a:r>
              <a:rPr lang="en-GB" dirty="0" smtClean="0">
                <a:ea typeface="+mn-ea"/>
                <a:cs typeface="+mn-cs"/>
              </a:rPr>
              <a:t>P</a:t>
            </a:r>
            <a:r>
              <a:rPr lang="en-GB" dirty="0" smtClean="0">
                <a:solidFill>
                  <a:schemeClr val="bg1"/>
                </a:solidFill>
                <a:latin typeface="+mn-lt"/>
                <a:ea typeface="+mn-ea"/>
                <a:cs typeface="+mn-cs"/>
              </a:rPr>
              <a:t>ost ICU LOS</a:t>
            </a:r>
          </a:p>
          <a:p>
            <a:pPr lvl="1"/>
            <a:r>
              <a:rPr lang="en-GB" dirty="0" smtClean="0">
                <a:ea typeface="+mn-ea"/>
                <a:cs typeface="+mn-cs"/>
              </a:rPr>
              <a:t>M</a:t>
            </a:r>
            <a:r>
              <a:rPr lang="en-GB" dirty="0" smtClean="0">
                <a:solidFill>
                  <a:schemeClr val="bg1"/>
                </a:solidFill>
                <a:latin typeface="+mn-lt"/>
                <a:ea typeface="+mn-ea"/>
                <a:cs typeface="+mn-cs"/>
              </a:rPr>
              <a:t>ortality</a:t>
            </a:r>
            <a:endParaRPr lang="en-GB" dirty="0" smtClean="0"/>
          </a:p>
          <a:p>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GB" smtClean="0"/>
              <a:t>Manchester Mobility Score</a:t>
            </a:r>
          </a:p>
        </p:txBody>
      </p:sp>
      <p:sp>
        <p:nvSpPr>
          <p:cNvPr id="34819" name="Rectangle 3"/>
          <p:cNvSpPr>
            <a:spLocks noGrp="1" noChangeArrowheads="1"/>
          </p:cNvSpPr>
          <p:nvPr>
            <p:ph type="body" idx="1"/>
          </p:nvPr>
        </p:nvSpPr>
        <p:spPr/>
        <p:txBody>
          <a:bodyPr>
            <a:normAutofit lnSpcReduction="10000"/>
          </a:bodyPr>
          <a:lstStyle/>
          <a:p>
            <a:pPr eaLnBrk="1" hangingPunct="1">
              <a:lnSpc>
                <a:spcPct val="90000"/>
              </a:lnSpc>
              <a:defRPr/>
            </a:pPr>
            <a:r>
              <a:rPr lang="en-GB" dirty="0" smtClean="0"/>
              <a:t>Developed due to a lack of robust / useful outcome measures in ICU</a:t>
            </a:r>
          </a:p>
          <a:p>
            <a:pPr eaLnBrk="1" hangingPunct="1">
              <a:lnSpc>
                <a:spcPct val="90000"/>
              </a:lnSpc>
              <a:defRPr/>
            </a:pPr>
            <a:r>
              <a:rPr lang="en-GB" dirty="0" smtClean="0"/>
              <a:t>Looks at stages of rehabilitation</a:t>
            </a:r>
          </a:p>
          <a:p>
            <a:pPr eaLnBrk="1" hangingPunct="1">
              <a:lnSpc>
                <a:spcPct val="90000"/>
              </a:lnSpc>
              <a:defRPr/>
            </a:pPr>
            <a:r>
              <a:rPr lang="en-GB" dirty="0" smtClean="0"/>
              <a:t>Quick and simple bedside measurement</a:t>
            </a:r>
          </a:p>
          <a:p>
            <a:pPr eaLnBrk="1" hangingPunct="1">
              <a:lnSpc>
                <a:spcPct val="90000"/>
              </a:lnSpc>
              <a:buNone/>
              <a:defRPr/>
            </a:pPr>
            <a:endParaRPr lang="en-GB" dirty="0" smtClean="0"/>
          </a:p>
          <a:p>
            <a:pPr eaLnBrk="1" hangingPunct="1">
              <a:lnSpc>
                <a:spcPct val="80000"/>
              </a:lnSpc>
              <a:buNone/>
              <a:defRPr/>
            </a:pPr>
            <a:r>
              <a:rPr lang="en-GB" sz="2200" dirty="0" smtClean="0"/>
              <a:t>	1 – Passive Movements, Active exercise, chair position in bed</a:t>
            </a:r>
          </a:p>
          <a:p>
            <a:pPr eaLnBrk="1" hangingPunct="1">
              <a:lnSpc>
                <a:spcPct val="80000"/>
              </a:lnSpc>
              <a:buNone/>
              <a:defRPr/>
            </a:pPr>
            <a:r>
              <a:rPr lang="en-GB" sz="2200" dirty="0" smtClean="0"/>
              <a:t>	2 – Sit on edge of bed</a:t>
            </a:r>
          </a:p>
          <a:p>
            <a:pPr eaLnBrk="1" hangingPunct="1">
              <a:lnSpc>
                <a:spcPct val="80000"/>
              </a:lnSpc>
              <a:buNone/>
              <a:defRPr/>
            </a:pPr>
            <a:r>
              <a:rPr lang="en-GB" sz="2200" dirty="0" smtClean="0"/>
              <a:t>	3 – Hoisted to chair (incl. standing Hoist)</a:t>
            </a:r>
          </a:p>
          <a:p>
            <a:pPr eaLnBrk="1" hangingPunct="1">
              <a:lnSpc>
                <a:spcPct val="80000"/>
              </a:lnSpc>
              <a:buNone/>
              <a:defRPr/>
            </a:pPr>
            <a:r>
              <a:rPr lang="en-GB" sz="2200" dirty="0" smtClean="0"/>
              <a:t>	4 – Standing practice</a:t>
            </a:r>
          </a:p>
          <a:p>
            <a:pPr eaLnBrk="1" hangingPunct="1">
              <a:lnSpc>
                <a:spcPct val="80000"/>
              </a:lnSpc>
              <a:buNone/>
              <a:defRPr/>
            </a:pPr>
            <a:r>
              <a:rPr lang="en-GB" sz="2200" dirty="0" smtClean="0"/>
              <a:t>	5 – Step Transfers with assistance </a:t>
            </a:r>
          </a:p>
          <a:p>
            <a:pPr eaLnBrk="1" hangingPunct="1">
              <a:lnSpc>
                <a:spcPct val="80000"/>
              </a:lnSpc>
              <a:buNone/>
              <a:defRPr/>
            </a:pPr>
            <a:r>
              <a:rPr lang="en-GB" sz="2200" dirty="0" smtClean="0"/>
              <a:t>	6 – Mobilising with or without assistance</a:t>
            </a:r>
          </a:p>
          <a:p>
            <a:pPr eaLnBrk="1" hangingPunct="1">
              <a:lnSpc>
                <a:spcPct val="80000"/>
              </a:lnSpc>
              <a:buNone/>
              <a:defRPr/>
            </a:pPr>
            <a:r>
              <a:rPr lang="en-GB" sz="2200" dirty="0" smtClean="0"/>
              <a:t>	7 – Mobilising &gt; 30m</a:t>
            </a:r>
          </a:p>
          <a:p>
            <a:pPr eaLnBrk="1" hangingPunct="1">
              <a:lnSpc>
                <a:spcPct val="80000"/>
              </a:lnSpc>
              <a:buNone/>
              <a:defRPr/>
            </a:pPr>
            <a:r>
              <a:rPr lang="en-GB" sz="2200" dirty="0" smtClean="0"/>
              <a:t>	A – Agitated</a:t>
            </a:r>
          </a:p>
          <a:p>
            <a:pPr eaLnBrk="1" hangingPunct="1">
              <a:lnSpc>
                <a:spcPct val="80000"/>
              </a:lnSpc>
              <a:buNone/>
              <a:defRPr/>
            </a:pPr>
            <a:r>
              <a:rPr lang="en-GB" sz="2200" dirty="0" smtClean="0"/>
              <a:t>	U - Unwell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Baseline Info</a:t>
            </a:r>
            <a:endParaRPr lang="en-GB" dirty="0"/>
          </a:p>
        </p:txBody>
      </p:sp>
      <p:graphicFrame>
        <p:nvGraphicFramePr>
          <p:cNvPr id="4" name="Content Placeholder 3"/>
          <p:cNvGraphicFramePr>
            <a:graphicFrameLocks noGrp="1"/>
          </p:cNvGraphicFramePr>
          <p:nvPr>
            <p:ph idx="1"/>
          </p:nvPr>
        </p:nvGraphicFramePr>
        <p:xfrm>
          <a:off x="323528" y="1196752"/>
          <a:ext cx="8363271" cy="4870738"/>
        </p:xfrm>
        <a:graphic>
          <a:graphicData uri="http://schemas.openxmlformats.org/drawingml/2006/table">
            <a:tbl>
              <a:tblPr firstRow="1" bandRow="1">
                <a:tableStyleId>{5C22544A-7EE6-4342-B048-85BDC9FD1C3A}</a:tableStyleId>
              </a:tblPr>
              <a:tblGrid>
                <a:gridCol w="2644906"/>
                <a:gridCol w="2195328"/>
                <a:gridCol w="2268506"/>
                <a:gridCol w="1254531"/>
              </a:tblGrid>
              <a:tr h="419238">
                <a:tc>
                  <a:txBody>
                    <a:bodyPr/>
                    <a:lstStyle/>
                    <a:p>
                      <a:endParaRPr lang="en-GB" sz="1400" dirty="0">
                        <a:latin typeface="Calibri"/>
                      </a:endParaRPr>
                    </a:p>
                  </a:txBody>
                  <a:tcPr marL="68580" marR="68580" marT="0" marB="0"/>
                </a:tc>
                <a:tc>
                  <a:txBody>
                    <a:bodyPr/>
                    <a:lstStyle/>
                    <a:p>
                      <a:pPr algn="ctr">
                        <a:lnSpc>
                          <a:spcPct val="150000"/>
                        </a:lnSpc>
                        <a:spcAft>
                          <a:spcPts val="0"/>
                        </a:spcAft>
                      </a:pPr>
                      <a:r>
                        <a:rPr lang="en-GB" sz="1400" dirty="0">
                          <a:latin typeface="Arial"/>
                          <a:ea typeface="Times New Roman"/>
                          <a:cs typeface="Calibri"/>
                        </a:rPr>
                        <a:t>Pre QI</a:t>
                      </a:r>
                      <a:endParaRPr lang="en-GB" sz="1400" dirty="0">
                        <a:latin typeface="Calibri"/>
                        <a:ea typeface="Times New Roman"/>
                        <a:cs typeface="Calibri"/>
                      </a:endParaRPr>
                    </a:p>
                  </a:txBody>
                  <a:tcPr marL="68580" marR="68580" marT="0" marB="0"/>
                </a:tc>
                <a:tc>
                  <a:txBody>
                    <a:bodyPr/>
                    <a:lstStyle/>
                    <a:p>
                      <a:pPr algn="ctr">
                        <a:lnSpc>
                          <a:spcPct val="150000"/>
                        </a:lnSpc>
                        <a:spcAft>
                          <a:spcPts val="0"/>
                        </a:spcAft>
                      </a:pPr>
                      <a:r>
                        <a:rPr lang="en-GB" sz="1400" dirty="0">
                          <a:latin typeface="Arial"/>
                          <a:ea typeface="Times New Roman"/>
                          <a:cs typeface="Calibri"/>
                        </a:rPr>
                        <a:t>QI phase</a:t>
                      </a:r>
                      <a:endParaRPr lang="en-GB" sz="1400" dirty="0">
                        <a:latin typeface="Calibri"/>
                        <a:ea typeface="Times New Roman"/>
                        <a:cs typeface="Calibri"/>
                      </a:endParaRPr>
                    </a:p>
                  </a:txBody>
                  <a:tcPr marL="68580" marR="68580" marT="0" marB="0"/>
                </a:tc>
                <a:tc>
                  <a:txBody>
                    <a:bodyPr/>
                    <a:lstStyle/>
                    <a:p>
                      <a:pPr>
                        <a:lnSpc>
                          <a:spcPct val="150000"/>
                        </a:lnSpc>
                        <a:spcAft>
                          <a:spcPts val="0"/>
                        </a:spcAft>
                      </a:pPr>
                      <a:endParaRPr lang="en-GB" sz="1400" dirty="0">
                        <a:latin typeface="Arial"/>
                        <a:ea typeface="Times New Roman"/>
                        <a:cs typeface="Calibri"/>
                      </a:endParaRPr>
                    </a:p>
                  </a:txBody>
                  <a:tcPr marL="68580" marR="68580" marT="0" marB="0"/>
                </a:tc>
              </a:tr>
              <a:tr h="419238">
                <a:tc>
                  <a:txBody>
                    <a:bodyPr/>
                    <a:lstStyle/>
                    <a:p>
                      <a:pPr>
                        <a:lnSpc>
                          <a:spcPct val="150000"/>
                        </a:lnSpc>
                        <a:spcAft>
                          <a:spcPts val="0"/>
                        </a:spcAft>
                      </a:pPr>
                      <a:r>
                        <a:rPr lang="en-GB" sz="1400" dirty="0">
                          <a:latin typeface="Arial"/>
                          <a:ea typeface="Times New Roman"/>
                          <a:cs typeface="Calibri"/>
                        </a:rPr>
                        <a:t>Total number of patients</a:t>
                      </a:r>
                      <a:endParaRPr lang="en-GB" sz="1400" dirty="0">
                        <a:latin typeface="Calibri"/>
                        <a:ea typeface="Times New Roman"/>
                        <a:cs typeface="Calibri"/>
                      </a:endParaRPr>
                    </a:p>
                  </a:txBody>
                  <a:tcPr marL="68580" marR="68580" marT="0" marB="0"/>
                </a:tc>
                <a:tc>
                  <a:txBody>
                    <a:bodyPr/>
                    <a:lstStyle/>
                    <a:p>
                      <a:pPr algn="ctr">
                        <a:lnSpc>
                          <a:spcPct val="150000"/>
                        </a:lnSpc>
                        <a:spcAft>
                          <a:spcPts val="0"/>
                        </a:spcAft>
                      </a:pPr>
                      <a:r>
                        <a:rPr lang="en-GB" sz="1400" dirty="0">
                          <a:latin typeface="Arial"/>
                          <a:ea typeface="Times New Roman"/>
                          <a:cs typeface="Calibri"/>
                        </a:rPr>
                        <a:t>290</a:t>
                      </a:r>
                      <a:endParaRPr lang="en-GB" sz="1400" dirty="0">
                        <a:latin typeface="Calibri"/>
                        <a:ea typeface="Times New Roman"/>
                        <a:cs typeface="Calibri"/>
                      </a:endParaRPr>
                    </a:p>
                  </a:txBody>
                  <a:tcPr marL="68580" marR="68580" marT="0" marB="0"/>
                </a:tc>
                <a:tc>
                  <a:txBody>
                    <a:bodyPr/>
                    <a:lstStyle/>
                    <a:p>
                      <a:pPr algn="ctr">
                        <a:lnSpc>
                          <a:spcPct val="150000"/>
                        </a:lnSpc>
                        <a:spcAft>
                          <a:spcPts val="0"/>
                        </a:spcAft>
                      </a:pPr>
                      <a:r>
                        <a:rPr lang="en-GB" sz="1400">
                          <a:latin typeface="Arial"/>
                          <a:ea typeface="Times New Roman"/>
                          <a:cs typeface="Calibri"/>
                        </a:rPr>
                        <a:t>292</a:t>
                      </a:r>
                      <a:endParaRPr lang="en-GB" sz="1400">
                        <a:latin typeface="Calibri"/>
                        <a:ea typeface="Times New Roman"/>
                        <a:cs typeface="Calibri"/>
                      </a:endParaRPr>
                    </a:p>
                  </a:txBody>
                  <a:tcPr marL="68580" marR="68580" marT="0" marB="0"/>
                </a:tc>
                <a:tc>
                  <a:txBody>
                    <a:bodyPr/>
                    <a:lstStyle/>
                    <a:p>
                      <a:pPr>
                        <a:lnSpc>
                          <a:spcPct val="150000"/>
                        </a:lnSpc>
                        <a:spcAft>
                          <a:spcPts val="0"/>
                        </a:spcAft>
                      </a:pPr>
                      <a:endParaRPr lang="en-GB" sz="1400">
                        <a:latin typeface="Arial"/>
                        <a:ea typeface="Times New Roman"/>
                        <a:cs typeface="Calibri"/>
                      </a:endParaRPr>
                    </a:p>
                  </a:txBody>
                  <a:tcPr marL="68580" marR="68580" marT="0" marB="0"/>
                </a:tc>
              </a:tr>
              <a:tr h="419238">
                <a:tc>
                  <a:txBody>
                    <a:bodyPr/>
                    <a:lstStyle/>
                    <a:p>
                      <a:pPr>
                        <a:lnSpc>
                          <a:spcPct val="150000"/>
                        </a:lnSpc>
                        <a:spcAft>
                          <a:spcPts val="0"/>
                        </a:spcAft>
                      </a:pPr>
                      <a:r>
                        <a:rPr lang="en-GB" sz="1400" dirty="0">
                          <a:latin typeface="Arial"/>
                          <a:ea typeface="Times New Roman"/>
                          <a:cs typeface="Calibri"/>
                        </a:rPr>
                        <a:t>Age, median (IQR) years</a:t>
                      </a:r>
                      <a:endParaRPr lang="en-GB" sz="1400" dirty="0">
                        <a:latin typeface="Calibri"/>
                        <a:ea typeface="Times New Roman"/>
                        <a:cs typeface="Calibri"/>
                      </a:endParaRPr>
                    </a:p>
                  </a:txBody>
                  <a:tcPr marL="68580" marR="68580" marT="0" marB="0"/>
                </a:tc>
                <a:tc>
                  <a:txBody>
                    <a:bodyPr/>
                    <a:lstStyle/>
                    <a:p>
                      <a:pPr algn="ctr">
                        <a:lnSpc>
                          <a:spcPct val="150000"/>
                        </a:lnSpc>
                        <a:spcAft>
                          <a:spcPts val="0"/>
                        </a:spcAft>
                      </a:pPr>
                      <a:r>
                        <a:rPr lang="en-GB" sz="1400" dirty="0">
                          <a:latin typeface="Arial"/>
                          <a:ea typeface="Times New Roman"/>
                          <a:cs typeface="Calibri"/>
                        </a:rPr>
                        <a:t>58 (45-69)</a:t>
                      </a:r>
                      <a:endParaRPr lang="en-GB" sz="1400" dirty="0">
                        <a:latin typeface="Calibri"/>
                        <a:ea typeface="Times New Roman"/>
                        <a:cs typeface="Calibri"/>
                      </a:endParaRPr>
                    </a:p>
                  </a:txBody>
                  <a:tcPr marL="68580" marR="68580" marT="0" marB="0"/>
                </a:tc>
                <a:tc>
                  <a:txBody>
                    <a:bodyPr/>
                    <a:lstStyle/>
                    <a:p>
                      <a:pPr algn="ctr">
                        <a:lnSpc>
                          <a:spcPct val="150000"/>
                        </a:lnSpc>
                        <a:spcAft>
                          <a:spcPts val="0"/>
                        </a:spcAft>
                      </a:pPr>
                      <a:r>
                        <a:rPr lang="en-GB" sz="1400" dirty="0">
                          <a:latin typeface="Arial"/>
                          <a:ea typeface="Times New Roman"/>
                          <a:cs typeface="Calibri"/>
                        </a:rPr>
                        <a:t>55 (44-67)</a:t>
                      </a:r>
                      <a:endParaRPr lang="en-GB" sz="1400" dirty="0">
                        <a:latin typeface="Calibri"/>
                        <a:ea typeface="Times New Roman"/>
                        <a:cs typeface="Calibri"/>
                      </a:endParaRPr>
                    </a:p>
                  </a:txBody>
                  <a:tcPr marL="68580" marR="68580" marT="0" marB="0"/>
                </a:tc>
                <a:tc>
                  <a:txBody>
                    <a:bodyPr/>
                    <a:lstStyle/>
                    <a:p>
                      <a:pPr>
                        <a:lnSpc>
                          <a:spcPct val="150000"/>
                        </a:lnSpc>
                        <a:spcAft>
                          <a:spcPts val="0"/>
                        </a:spcAft>
                      </a:pPr>
                      <a:r>
                        <a:rPr lang="en-GB" sz="1400">
                          <a:latin typeface="Arial"/>
                          <a:ea typeface="Times New Roman"/>
                          <a:cs typeface="Calibri"/>
                        </a:rPr>
                        <a:t>p= 0.24</a:t>
                      </a:r>
                      <a:endParaRPr lang="en-GB" sz="1400">
                        <a:latin typeface="Calibri"/>
                        <a:ea typeface="Times New Roman"/>
                        <a:cs typeface="Calibri"/>
                      </a:endParaRPr>
                    </a:p>
                  </a:txBody>
                  <a:tcPr marL="68580" marR="68580" marT="0" marB="0"/>
                </a:tc>
              </a:tr>
              <a:tr h="419238">
                <a:tc>
                  <a:txBody>
                    <a:bodyPr/>
                    <a:lstStyle/>
                    <a:p>
                      <a:pPr>
                        <a:lnSpc>
                          <a:spcPct val="150000"/>
                        </a:lnSpc>
                        <a:spcAft>
                          <a:spcPts val="0"/>
                        </a:spcAft>
                      </a:pPr>
                      <a:r>
                        <a:rPr lang="en-GB" sz="1400" dirty="0">
                          <a:latin typeface="Arial"/>
                          <a:ea typeface="Times New Roman"/>
                          <a:cs typeface="Calibri"/>
                        </a:rPr>
                        <a:t>Female</a:t>
                      </a:r>
                      <a:endParaRPr lang="en-GB" sz="1400" dirty="0">
                        <a:latin typeface="Calibri"/>
                        <a:ea typeface="Times New Roman"/>
                        <a:cs typeface="Calibri"/>
                      </a:endParaRPr>
                    </a:p>
                  </a:txBody>
                  <a:tcPr marL="68580" marR="68580" marT="0" marB="0"/>
                </a:tc>
                <a:tc>
                  <a:txBody>
                    <a:bodyPr/>
                    <a:lstStyle/>
                    <a:p>
                      <a:pPr algn="ctr">
                        <a:lnSpc>
                          <a:spcPct val="150000"/>
                        </a:lnSpc>
                        <a:spcAft>
                          <a:spcPts val="0"/>
                        </a:spcAft>
                      </a:pPr>
                      <a:r>
                        <a:rPr lang="en-GB" sz="1400" dirty="0">
                          <a:latin typeface="Arial"/>
                          <a:ea typeface="Times New Roman"/>
                          <a:cs typeface="Calibri"/>
                        </a:rPr>
                        <a:t>117 (40)</a:t>
                      </a:r>
                      <a:endParaRPr lang="en-GB" sz="1400" dirty="0">
                        <a:latin typeface="Calibri"/>
                        <a:ea typeface="Times New Roman"/>
                        <a:cs typeface="Calibri"/>
                      </a:endParaRPr>
                    </a:p>
                  </a:txBody>
                  <a:tcPr marL="68580" marR="68580" marT="0" marB="0"/>
                </a:tc>
                <a:tc>
                  <a:txBody>
                    <a:bodyPr/>
                    <a:lstStyle/>
                    <a:p>
                      <a:pPr algn="ctr">
                        <a:lnSpc>
                          <a:spcPct val="150000"/>
                        </a:lnSpc>
                        <a:spcAft>
                          <a:spcPts val="0"/>
                        </a:spcAft>
                      </a:pPr>
                      <a:r>
                        <a:rPr lang="en-GB" sz="1400" dirty="0">
                          <a:latin typeface="Arial"/>
                          <a:ea typeface="Times New Roman"/>
                          <a:cs typeface="Calibri"/>
                        </a:rPr>
                        <a:t>111 (38)</a:t>
                      </a:r>
                      <a:endParaRPr lang="en-GB" sz="1400" dirty="0">
                        <a:latin typeface="Calibri"/>
                        <a:ea typeface="Times New Roman"/>
                        <a:cs typeface="Calibri"/>
                      </a:endParaRPr>
                    </a:p>
                  </a:txBody>
                  <a:tcPr marL="68580" marR="68580" marT="0" marB="0"/>
                </a:tc>
                <a:tc>
                  <a:txBody>
                    <a:bodyPr/>
                    <a:lstStyle/>
                    <a:p>
                      <a:pPr>
                        <a:lnSpc>
                          <a:spcPct val="150000"/>
                        </a:lnSpc>
                        <a:spcAft>
                          <a:spcPts val="0"/>
                        </a:spcAft>
                      </a:pPr>
                      <a:r>
                        <a:rPr lang="en-GB" sz="1400" dirty="0">
                          <a:latin typeface="Arial"/>
                          <a:ea typeface="Times New Roman"/>
                          <a:cs typeface="Calibri"/>
                        </a:rPr>
                        <a:t>p=0.69</a:t>
                      </a:r>
                      <a:endParaRPr lang="en-GB" sz="1400" dirty="0">
                        <a:latin typeface="Calibri"/>
                        <a:ea typeface="Times New Roman"/>
                        <a:cs typeface="Calibri"/>
                      </a:endParaRPr>
                    </a:p>
                  </a:txBody>
                  <a:tcPr marL="68580" marR="68580" marT="0" marB="0"/>
                </a:tc>
              </a:tr>
              <a:tr h="419238">
                <a:tc>
                  <a:txBody>
                    <a:bodyPr/>
                    <a:lstStyle/>
                    <a:p>
                      <a:pPr>
                        <a:lnSpc>
                          <a:spcPct val="150000"/>
                        </a:lnSpc>
                        <a:spcAft>
                          <a:spcPts val="0"/>
                        </a:spcAft>
                      </a:pPr>
                      <a:r>
                        <a:rPr lang="en-GB" sz="1400">
                          <a:latin typeface="Arial"/>
                          <a:ea typeface="Times New Roman"/>
                          <a:cs typeface="Calibri"/>
                        </a:rPr>
                        <a:t>Apache II score, median (IQR)</a:t>
                      </a:r>
                      <a:endParaRPr lang="en-GB" sz="1400">
                        <a:latin typeface="Calibri"/>
                        <a:ea typeface="Times New Roman"/>
                        <a:cs typeface="Calibri"/>
                      </a:endParaRPr>
                    </a:p>
                  </a:txBody>
                  <a:tcPr marL="68580" marR="68580" marT="0" marB="0"/>
                </a:tc>
                <a:tc>
                  <a:txBody>
                    <a:bodyPr/>
                    <a:lstStyle/>
                    <a:p>
                      <a:pPr algn="ctr">
                        <a:lnSpc>
                          <a:spcPct val="150000"/>
                        </a:lnSpc>
                        <a:spcAft>
                          <a:spcPts val="0"/>
                        </a:spcAft>
                      </a:pPr>
                      <a:r>
                        <a:rPr lang="en-GB" sz="1400">
                          <a:latin typeface="Arial"/>
                          <a:ea typeface="Times New Roman"/>
                          <a:cs typeface="Calibri"/>
                        </a:rPr>
                        <a:t>16 (13-20)</a:t>
                      </a:r>
                      <a:endParaRPr lang="en-GB" sz="1400">
                        <a:latin typeface="Calibri"/>
                        <a:ea typeface="Times New Roman"/>
                        <a:cs typeface="Calibri"/>
                      </a:endParaRPr>
                    </a:p>
                  </a:txBody>
                  <a:tcPr marL="68580" marR="68580" marT="0" marB="0"/>
                </a:tc>
                <a:tc>
                  <a:txBody>
                    <a:bodyPr/>
                    <a:lstStyle/>
                    <a:p>
                      <a:pPr algn="ctr">
                        <a:lnSpc>
                          <a:spcPct val="150000"/>
                        </a:lnSpc>
                        <a:spcAft>
                          <a:spcPts val="0"/>
                        </a:spcAft>
                      </a:pPr>
                      <a:r>
                        <a:rPr lang="en-GB" sz="1400">
                          <a:latin typeface="Arial"/>
                          <a:ea typeface="Times New Roman"/>
                          <a:cs typeface="Calibri"/>
                        </a:rPr>
                        <a:t>18 (13-23)</a:t>
                      </a:r>
                      <a:endParaRPr lang="en-GB" sz="1400">
                        <a:latin typeface="Calibri"/>
                        <a:ea typeface="Times New Roman"/>
                        <a:cs typeface="Calibri"/>
                      </a:endParaRPr>
                    </a:p>
                  </a:txBody>
                  <a:tcPr marL="68580" marR="68580" marT="0" marB="0"/>
                </a:tc>
                <a:tc>
                  <a:txBody>
                    <a:bodyPr/>
                    <a:lstStyle/>
                    <a:p>
                      <a:pPr>
                        <a:lnSpc>
                          <a:spcPct val="150000"/>
                        </a:lnSpc>
                        <a:spcAft>
                          <a:spcPts val="0"/>
                        </a:spcAft>
                      </a:pPr>
                      <a:r>
                        <a:rPr lang="en-GB" sz="1400" dirty="0">
                          <a:latin typeface="Arial"/>
                          <a:ea typeface="Times New Roman"/>
                          <a:cs typeface="Calibri"/>
                        </a:rPr>
                        <a:t>p&lt; 0.05</a:t>
                      </a:r>
                      <a:endParaRPr lang="en-GB" sz="1400" dirty="0">
                        <a:latin typeface="Calibri"/>
                        <a:ea typeface="Times New Roman"/>
                        <a:cs typeface="Calibri"/>
                      </a:endParaRPr>
                    </a:p>
                  </a:txBody>
                  <a:tcPr marL="68580" marR="68580" marT="0" marB="0"/>
                </a:tc>
              </a:tr>
              <a:tr h="684636">
                <a:tc>
                  <a:txBody>
                    <a:bodyPr/>
                    <a:lstStyle/>
                    <a:p>
                      <a:pPr>
                        <a:lnSpc>
                          <a:spcPct val="150000"/>
                        </a:lnSpc>
                        <a:spcAft>
                          <a:spcPts val="0"/>
                        </a:spcAft>
                      </a:pPr>
                      <a:r>
                        <a:rPr lang="en-GB" sz="1400" dirty="0" err="1">
                          <a:latin typeface="Arial"/>
                          <a:ea typeface="Times New Roman"/>
                          <a:cs typeface="Calibri"/>
                        </a:rPr>
                        <a:t>Charlson</a:t>
                      </a:r>
                      <a:r>
                        <a:rPr lang="en-GB" sz="1400" dirty="0">
                          <a:latin typeface="Arial"/>
                          <a:ea typeface="Times New Roman"/>
                          <a:cs typeface="Calibri"/>
                        </a:rPr>
                        <a:t> </a:t>
                      </a:r>
                      <a:r>
                        <a:rPr lang="en-GB" sz="1400" dirty="0" err="1">
                          <a:latin typeface="Arial"/>
                          <a:ea typeface="Times New Roman"/>
                          <a:cs typeface="Calibri"/>
                        </a:rPr>
                        <a:t>Comorbidity</a:t>
                      </a:r>
                      <a:r>
                        <a:rPr lang="en-GB" sz="1400" dirty="0">
                          <a:latin typeface="Arial"/>
                          <a:ea typeface="Times New Roman"/>
                          <a:cs typeface="Calibri"/>
                        </a:rPr>
                        <a:t> Index, median (IQR)</a:t>
                      </a:r>
                      <a:endParaRPr lang="en-GB" sz="1400" dirty="0">
                        <a:latin typeface="Calibri"/>
                        <a:ea typeface="Times New Roman"/>
                        <a:cs typeface="Calibri"/>
                      </a:endParaRPr>
                    </a:p>
                  </a:txBody>
                  <a:tcPr marL="68580" marR="68580" marT="0" marB="0"/>
                </a:tc>
                <a:tc>
                  <a:txBody>
                    <a:bodyPr/>
                    <a:lstStyle/>
                    <a:p>
                      <a:pPr algn="ctr">
                        <a:lnSpc>
                          <a:spcPct val="150000"/>
                        </a:lnSpc>
                        <a:spcAft>
                          <a:spcPts val="0"/>
                        </a:spcAft>
                      </a:pPr>
                      <a:r>
                        <a:rPr lang="en-GB" sz="1400">
                          <a:latin typeface="Arial"/>
                          <a:ea typeface="Times New Roman"/>
                          <a:cs typeface="Calibri"/>
                        </a:rPr>
                        <a:t>2 (1-4)</a:t>
                      </a:r>
                      <a:endParaRPr lang="en-GB" sz="1400">
                        <a:latin typeface="Calibri"/>
                        <a:ea typeface="Times New Roman"/>
                        <a:cs typeface="Calibri"/>
                      </a:endParaRPr>
                    </a:p>
                  </a:txBody>
                  <a:tcPr marL="68580" marR="68580" marT="0" marB="0"/>
                </a:tc>
                <a:tc>
                  <a:txBody>
                    <a:bodyPr/>
                    <a:lstStyle/>
                    <a:p>
                      <a:pPr algn="ctr">
                        <a:lnSpc>
                          <a:spcPct val="150000"/>
                        </a:lnSpc>
                        <a:spcAft>
                          <a:spcPts val="0"/>
                        </a:spcAft>
                      </a:pPr>
                      <a:r>
                        <a:rPr lang="en-GB" sz="1400">
                          <a:latin typeface="Arial"/>
                          <a:ea typeface="Times New Roman"/>
                          <a:cs typeface="Calibri"/>
                        </a:rPr>
                        <a:t>2 (1-4)</a:t>
                      </a:r>
                      <a:endParaRPr lang="en-GB" sz="1400">
                        <a:latin typeface="Calibri"/>
                        <a:ea typeface="Times New Roman"/>
                        <a:cs typeface="Calibri"/>
                      </a:endParaRPr>
                    </a:p>
                  </a:txBody>
                  <a:tcPr marL="68580" marR="68580" marT="0" marB="0"/>
                </a:tc>
                <a:tc>
                  <a:txBody>
                    <a:bodyPr/>
                    <a:lstStyle/>
                    <a:p>
                      <a:pPr>
                        <a:lnSpc>
                          <a:spcPct val="150000"/>
                        </a:lnSpc>
                        <a:spcAft>
                          <a:spcPts val="0"/>
                        </a:spcAft>
                      </a:pPr>
                      <a:r>
                        <a:rPr lang="en-GB" sz="1400" dirty="0">
                          <a:latin typeface="Arial"/>
                          <a:ea typeface="Times New Roman"/>
                          <a:cs typeface="Calibri"/>
                        </a:rPr>
                        <a:t>p=0.45</a:t>
                      </a:r>
                      <a:endParaRPr lang="en-GB" sz="1400" dirty="0">
                        <a:latin typeface="Calibri"/>
                        <a:ea typeface="Times New Roman"/>
                        <a:cs typeface="Calibri"/>
                      </a:endParaRPr>
                    </a:p>
                  </a:txBody>
                  <a:tcPr marL="68580" marR="68580" marT="0" marB="0"/>
                </a:tc>
              </a:tr>
              <a:tr h="2043710">
                <a:tc>
                  <a:txBody>
                    <a:bodyPr/>
                    <a:lstStyle/>
                    <a:p>
                      <a:pPr>
                        <a:lnSpc>
                          <a:spcPct val="115000"/>
                        </a:lnSpc>
                        <a:spcAft>
                          <a:spcPts val="1000"/>
                        </a:spcAft>
                      </a:pPr>
                      <a:r>
                        <a:rPr lang="en-GB" sz="1400" dirty="0">
                          <a:latin typeface="Arial"/>
                          <a:ea typeface="Times New Roman"/>
                          <a:cs typeface="Calibri"/>
                        </a:rPr>
                        <a:t>Admission Diagnosis:</a:t>
                      </a:r>
                      <a:endParaRPr lang="en-GB" sz="1400" dirty="0">
                        <a:latin typeface="Calibri"/>
                        <a:ea typeface="Times New Roman"/>
                        <a:cs typeface="Calibri"/>
                      </a:endParaRPr>
                    </a:p>
                    <a:p>
                      <a:pPr>
                        <a:lnSpc>
                          <a:spcPct val="115000"/>
                        </a:lnSpc>
                        <a:spcAft>
                          <a:spcPts val="0"/>
                        </a:spcAft>
                      </a:pPr>
                      <a:r>
                        <a:rPr lang="en-GB" sz="1400" dirty="0">
                          <a:latin typeface="Arial"/>
                          <a:ea typeface="Times New Roman"/>
                          <a:cs typeface="Calibri"/>
                        </a:rPr>
                        <a:t>General Surgery</a:t>
                      </a:r>
                      <a:endParaRPr lang="en-GB" sz="1400" dirty="0">
                        <a:latin typeface="Calibri"/>
                        <a:ea typeface="Times New Roman"/>
                        <a:cs typeface="Calibri"/>
                      </a:endParaRPr>
                    </a:p>
                    <a:p>
                      <a:pPr>
                        <a:lnSpc>
                          <a:spcPct val="115000"/>
                        </a:lnSpc>
                        <a:spcAft>
                          <a:spcPts val="0"/>
                        </a:spcAft>
                      </a:pPr>
                      <a:r>
                        <a:rPr lang="en-GB" sz="1400" dirty="0">
                          <a:latin typeface="Arial"/>
                          <a:ea typeface="Times New Roman"/>
                          <a:cs typeface="Calibri"/>
                        </a:rPr>
                        <a:t>Cardiac</a:t>
                      </a:r>
                      <a:endParaRPr lang="en-GB" sz="1400" dirty="0">
                        <a:latin typeface="Calibri"/>
                        <a:ea typeface="Times New Roman"/>
                        <a:cs typeface="Calibri"/>
                      </a:endParaRPr>
                    </a:p>
                    <a:p>
                      <a:pPr>
                        <a:lnSpc>
                          <a:spcPct val="115000"/>
                        </a:lnSpc>
                        <a:spcAft>
                          <a:spcPts val="0"/>
                        </a:spcAft>
                      </a:pPr>
                      <a:r>
                        <a:rPr lang="en-GB" sz="1400" dirty="0" err="1">
                          <a:latin typeface="Arial"/>
                          <a:ea typeface="Times New Roman"/>
                          <a:cs typeface="Calibri"/>
                        </a:rPr>
                        <a:t>Neuro</a:t>
                      </a:r>
                      <a:endParaRPr lang="en-GB" sz="1400" dirty="0">
                        <a:latin typeface="Calibri"/>
                        <a:ea typeface="Times New Roman"/>
                        <a:cs typeface="Calibri"/>
                      </a:endParaRPr>
                    </a:p>
                    <a:p>
                      <a:pPr>
                        <a:lnSpc>
                          <a:spcPct val="115000"/>
                        </a:lnSpc>
                        <a:spcAft>
                          <a:spcPts val="0"/>
                        </a:spcAft>
                      </a:pPr>
                      <a:r>
                        <a:rPr lang="en-GB" sz="1400" dirty="0">
                          <a:latin typeface="Arial"/>
                          <a:ea typeface="Times New Roman"/>
                          <a:cs typeface="Calibri"/>
                        </a:rPr>
                        <a:t>Respiratory</a:t>
                      </a:r>
                      <a:endParaRPr lang="en-GB" sz="1400" dirty="0">
                        <a:latin typeface="Calibri"/>
                        <a:ea typeface="Times New Roman"/>
                        <a:cs typeface="Calibri"/>
                      </a:endParaRPr>
                    </a:p>
                    <a:p>
                      <a:pPr>
                        <a:lnSpc>
                          <a:spcPct val="115000"/>
                        </a:lnSpc>
                        <a:spcAft>
                          <a:spcPts val="0"/>
                        </a:spcAft>
                      </a:pPr>
                      <a:r>
                        <a:rPr lang="en-GB" sz="1400" dirty="0">
                          <a:latin typeface="Arial"/>
                          <a:ea typeface="Times New Roman"/>
                          <a:cs typeface="Calibri"/>
                        </a:rPr>
                        <a:t>Liver</a:t>
                      </a:r>
                      <a:endParaRPr lang="en-GB" sz="1400" dirty="0">
                        <a:latin typeface="Calibri"/>
                        <a:ea typeface="Times New Roman"/>
                        <a:cs typeface="Calibri"/>
                      </a:endParaRPr>
                    </a:p>
                    <a:p>
                      <a:pPr>
                        <a:lnSpc>
                          <a:spcPct val="115000"/>
                        </a:lnSpc>
                        <a:spcAft>
                          <a:spcPts val="0"/>
                        </a:spcAft>
                      </a:pPr>
                      <a:r>
                        <a:rPr lang="en-GB" sz="1400" dirty="0">
                          <a:latin typeface="Arial"/>
                          <a:ea typeface="Times New Roman"/>
                          <a:cs typeface="Calibri"/>
                        </a:rPr>
                        <a:t>Trauma </a:t>
                      </a:r>
                      <a:endParaRPr lang="en-GB" sz="1400" dirty="0">
                        <a:latin typeface="Calibri"/>
                        <a:ea typeface="Times New Roman"/>
                        <a:cs typeface="Calibri"/>
                      </a:endParaRPr>
                    </a:p>
                    <a:p>
                      <a:pPr>
                        <a:lnSpc>
                          <a:spcPct val="115000"/>
                        </a:lnSpc>
                        <a:spcAft>
                          <a:spcPts val="0"/>
                        </a:spcAft>
                      </a:pPr>
                      <a:r>
                        <a:rPr lang="en-GB" sz="1400" dirty="0">
                          <a:latin typeface="Arial"/>
                          <a:ea typeface="Times New Roman"/>
                          <a:cs typeface="Calibri"/>
                        </a:rPr>
                        <a:t>Other</a:t>
                      </a:r>
                      <a:endParaRPr lang="en-GB" sz="1400" dirty="0">
                        <a:latin typeface="Calibri"/>
                        <a:ea typeface="Times New Roman"/>
                        <a:cs typeface="Calibri"/>
                      </a:endParaRPr>
                    </a:p>
                  </a:txBody>
                  <a:tcPr marL="68580" marR="68580" marT="0" marB="0"/>
                </a:tc>
                <a:tc>
                  <a:txBody>
                    <a:bodyPr/>
                    <a:lstStyle/>
                    <a:p>
                      <a:pPr>
                        <a:lnSpc>
                          <a:spcPct val="115000"/>
                        </a:lnSpc>
                        <a:spcAft>
                          <a:spcPts val="0"/>
                        </a:spcAft>
                      </a:pPr>
                      <a:endParaRPr lang="en-GB" sz="1300" dirty="0" smtClean="0">
                        <a:latin typeface="Arial"/>
                        <a:ea typeface="Times New Roman"/>
                        <a:cs typeface="Calibri"/>
                      </a:endParaRPr>
                    </a:p>
                    <a:p>
                      <a:pPr>
                        <a:lnSpc>
                          <a:spcPct val="115000"/>
                        </a:lnSpc>
                        <a:spcAft>
                          <a:spcPts val="0"/>
                        </a:spcAft>
                      </a:pPr>
                      <a:endParaRPr lang="en-GB" sz="1300" dirty="0">
                        <a:latin typeface="Arial"/>
                        <a:ea typeface="Times New Roman"/>
                        <a:cs typeface="Calibri"/>
                      </a:endParaRPr>
                    </a:p>
                    <a:p>
                      <a:pPr algn="ctr">
                        <a:lnSpc>
                          <a:spcPct val="115000"/>
                        </a:lnSpc>
                        <a:spcAft>
                          <a:spcPts val="0"/>
                        </a:spcAft>
                      </a:pPr>
                      <a:r>
                        <a:rPr lang="en-GB" sz="1300" dirty="0">
                          <a:latin typeface="Arial"/>
                          <a:ea typeface="Times New Roman"/>
                          <a:cs typeface="Calibri"/>
                        </a:rPr>
                        <a:t>77 (26)</a:t>
                      </a:r>
                      <a:endParaRPr lang="en-GB" sz="1300" dirty="0">
                        <a:latin typeface="Calibri"/>
                        <a:ea typeface="Times New Roman"/>
                        <a:cs typeface="Calibri"/>
                      </a:endParaRPr>
                    </a:p>
                    <a:p>
                      <a:pPr algn="ctr">
                        <a:lnSpc>
                          <a:spcPct val="115000"/>
                        </a:lnSpc>
                        <a:spcAft>
                          <a:spcPts val="0"/>
                        </a:spcAft>
                      </a:pPr>
                      <a:r>
                        <a:rPr lang="en-GB" sz="1300" dirty="0">
                          <a:latin typeface="Arial"/>
                          <a:ea typeface="Times New Roman"/>
                          <a:cs typeface="Calibri"/>
                        </a:rPr>
                        <a:t>24 (8)</a:t>
                      </a:r>
                      <a:endParaRPr lang="en-GB" sz="1300" dirty="0">
                        <a:latin typeface="Calibri"/>
                        <a:ea typeface="Times New Roman"/>
                        <a:cs typeface="Calibri"/>
                      </a:endParaRPr>
                    </a:p>
                    <a:p>
                      <a:pPr algn="ctr">
                        <a:lnSpc>
                          <a:spcPct val="115000"/>
                        </a:lnSpc>
                        <a:spcAft>
                          <a:spcPts val="0"/>
                        </a:spcAft>
                      </a:pPr>
                      <a:r>
                        <a:rPr lang="en-GB" sz="1300" dirty="0">
                          <a:latin typeface="Arial"/>
                          <a:ea typeface="Times New Roman"/>
                          <a:cs typeface="Calibri"/>
                        </a:rPr>
                        <a:t>19 (7)</a:t>
                      </a:r>
                      <a:endParaRPr lang="en-GB" sz="1300" dirty="0">
                        <a:latin typeface="Calibri"/>
                        <a:ea typeface="Times New Roman"/>
                        <a:cs typeface="Calibri"/>
                      </a:endParaRPr>
                    </a:p>
                    <a:p>
                      <a:pPr algn="ctr">
                        <a:lnSpc>
                          <a:spcPct val="115000"/>
                        </a:lnSpc>
                        <a:spcAft>
                          <a:spcPts val="0"/>
                        </a:spcAft>
                      </a:pPr>
                      <a:r>
                        <a:rPr lang="en-GB" sz="1300" dirty="0">
                          <a:latin typeface="Arial"/>
                          <a:ea typeface="Times New Roman"/>
                          <a:cs typeface="Calibri"/>
                        </a:rPr>
                        <a:t>67 (23)</a:t>
                      </a:r>
                      <a:endParaRPr lang="en-GB" sz="1300" dirty="0">
                        <a:latin typeface="Calibri"/>
                        <a:ea typeface="Times New Roman"/>
                        <a:cs typeface="Calibri"/>
                      </a:endParaRPr>
                    </a:p>
                    <a:p>
                      <a:pPr algn="ctr">
                        <a:lnSpc>
                          <a:spcPct val="115000"/>
                        </a:lnSpc>
                        <a:spcAft>
                          <a:spcPts val="0"/>
                        </a:spcAft>
                      </a:pPr>
                      <a:r>
                        <a:rPr lang="en-GB" sz="1300" dirty="0">
                          <a:latin typeface="Arial"/>
                          <a:ea typeface="Times New Roman"/>
                          <a:cs typeface="Calibri"/>
                        </a:rPr>
                        <a:t>49 (17)</a:t>
                      </a:r>
                      <a:endParaRPr lang="en-GB" sz="1300" dirty="0">
                        <a:latin typeface="Calibri"/>
                        <a:ea typeface="Times New Roman"/>
                        <a:cs typeface="Calibri"/>
                      </a:endParaRPr>
                    </a:p>
                    <a:p>
                      <a:pPr algn="ctr">
                        <a:lnSpc>
                          <a:spcPct val="115000"/>
                        </a:lnSpc>
                        <a:spcAft>
                          <a:spcPts val="0"/>
                        </a:spcAft>
                      </a:pPr>
                      <a:r>
                        <a:rPr lang="en-GB" sz="1300" dirty="0">
                          <a:latin typeface="Arial"/>
                          <a:ea typeface="Times New Roman"/>
                          <a:cs typeface="Calibri"/>
                        </a:rPr>
                        <a:t>20 (7)</a:t>
                      </a:r>
                      <a:endParaRPr lang="en-GB" sz="1300" dirty="0">
                        <a:latin typeface="Calibri"/>
                        <a:ea typeface="Times New Roman"/>
                        <a:cs typeface="Calibri"/>
                      </a:endParaRPr>
                    </a:p>
                    <a:p>
                      <a:pPr algn="ctr">
                        <a:lnSpc>
                          <a:spcPct val="115000"/>
                        </a:lnSpc>
                        <a:spcAft>
                          <a:spcPts val="0"/>
                        </a:spcAft>
                      </a:pPr>
                      <a:r>
                        <a:rPr lang="en-GB" sz="1300" dirty="0">
                          <a:latin typeface="Arial"/>
                          <a:ea typeface="Times New Roman"/>
                          <a:cs typeface="Calibri"/>
                        </a:rPr>
                        <a:t>34 (12)</a:t>
                      </a:r>
                      <a:endParaRPr lang="en-GB" sz="1300" dirty="0">
                        <a:latin typeface="Calibri"/>
                        <a:ea typeface="Times New Roman"/>
                        <a:cs typeface="Calibri"/>
                      </a:endParaRPr>
                    </a:p>
                  </a:txBody>
                  <a:tcPr marL="68580" marR="68580" marT="0" marB="0"/>
                </a:tc>
                <a:tc>
                  <a:txBody>
                    <a:bodyPr/>
                    <a:lstStyle/>
                    <a:p>
                      <a:pPr algn="ctr">
                        <a:lnSpc>
                          <a:spcPct val="115000"/>
                        </a:lnSpc>
                        <a:spcAft>
                          <a:spcPts val="0"/>
                        </a:spcAft>
                      </a:pPr>
                      <a:endParaRPr lang="en-GB" sz="1300" dirty="0" smtClean="0">
                        <a:latin typeface="Arial"/>
                        <a:ea typeface="Times New Roman"/>
                        <a:cs typeface="Calibri"/>
                      </a:endParaRPr>
                    </a:p>
                    <a:p>
                      <a:pPr algn="ctr">
                        <a:lnSpc>
                          <a:spcPct val="115000"/>
                        </a:lnSpc>
                        <a:spcAft>
                          <a:spcPts val="0"/>
                        </a:spcAft>
                      </a:pPr>
                      <a:endParaRPr lang="en-GB" sz="1300" dirty="0">
                        <a:latin typeface="Arial"/>
                        <a:ea typeface="Times New Roman"/>
                        <a:cs typeface="Calibri"/>
                      </a:endParaRPr>
                    </a:p>
                    <a:p>
                      <a:pPr algn="ctr">
                        <a:lnSpc>
                          <a:spcPct val="115000"/>
                        </a:lnSpc>
                        <a:spcAft>
                          <a:spcPts val="0"/>
                        </a:spcAft>
                      </a:pPr>
                      <a:r>
                        <a:rPr lang="en-GB" sz="1300" dirty="0">
                          <a:latin typeface="Arial"/>
                          <a:ea typeface="Times New Roman"/>
                          <a:cs typeface="Calibri"/>
                        </a:rPr>
                        <a:t>67 (23)</a:t>
                      </a:r>
                      <a:endParaRPr lang="en-GB" sz="1300" dirty="0">
                        <a:latin typeface="Calibri"/>
                        <a:ea typeface="Times New Roman"/>
                        <a:cs typeface="Calibri"/>
                      </a:endParaRPr>
                    </a:p>
                    <a:p>
                      <a:pPr algn="ctr">
                        <a:lnSpc>
                          <a:spcPct val="115000"/>
                        </a:lnSpc>
                        <a:spcAft>
                          <a:spcPts val="0"/>
                        </a:spcAft>
                      </a:pPr>
                      <a:r>
                        <a:rPr lang="en-GB" sz="1300" dirty="0">
                          <a:latin typeface="Arial"/>
                          <a:ea typeface="Times New Roman"/>
                          <a:cs typeface="Calibri"/>
                        </a:rPr>
                        <a:t>18 (6)</a:t>
                      </a:r>
                      <a:endParaRPr lang="en-GB" sz="1300" dirty="0">
                        <a:latin typeface="Calibri"/>
                        <a:ea typeface="Times New Roman"/>
                        <a:cs typeface="Calibri"/>
                      </a:endParaRPr>
                    </a:p>
                    <a:p>
                      <a:pPr algn="ctr">
                        <a:lnSpc>
                          <a:spcPct val="115000"/>
                        </a:lnSpc>
                        <a:spcAft>
                          <a:spcPts val="0"/>
                        </a:spcAft>
                      </a:pPr>
                      <a:r>
                        <a:rPr lang="en-GB" sz="1300" dirty="0">
                          <a:latin typeface="Arial"/>
                          <a:ea typeface="Times New Roman"/>
                          <a:cs typeface="Calibri"/>
                        </a:rPr>
                        <a:t>17 (6)</a:t>
                      </a:r>
                      <a:endParaRPr lang="en-GB" sz="1300" dirty="0">
                        <a:latin typeface="Calibri"/>
                        <a:ea typeface="Times New Roman"/>
                        <a:cs typeface="Calibri"/>
                      </a:endParaRPr>
                    </a:p>
                    <a:p>
                      <a:pPr algn="ctr">
                        <a:lnSpc>
                          <a:spcPct val="115000"/>
                        </a:lnSpc>
                        <a:spcAft>
                          <a:spcPts val="0"/>
                        </a:spcAft>
                      </a:pPr>
                      <a:r>
                        <a:rPr lang="en-GB" sz="1300" dirty="0">
                          <a:latin typeface="Arial"/>
                          <a:ea typeface="Times New Roman"/>
                          <a:cs typeface="Calibri"/>
                        </a:rPr>
                        <a:t>72 (25)</a:t>
                      </a:r>
                      <a:endParaRPr lang="en-GB" sz="1300" dirty="0">
                        <a:latin typeface="Calibri"/>
                        <a:ea typeface="Times New Roman"/>
                        <a:cs typeface="Calibri"/>
                      </a:endParaRPr>
                    </a:p>
                    <a:p>
                      <a:pPr algn="ctr">
                        <a:lnSpc>
                          <a:spcPct val="115000"/>
                        </a:lnSpc>
                        <a:spcAft>
                          <a:spcPts val="0"/>
                        </a:spcAft>
                      </a:pPr>
                      <a:r>
                        <a:rPr lang="en-GB" sz="1300" dirty="0">
                          <a:latin typeface="Arial"/>
                          <a:ea typeface="Times New Roman"/>
                          <a:cs typeface="Calibri"/>
                        </a:rPr>
                        <a:t>42 (14)</a:t>
                      </a:r>
                      <a:endParaRPr lang="en-GB" sz="1300" dirty="0">
                        <a:latin typeface="Calibri"/>
                        <a:ea typeface="Times New Roman"/>
                        <a:cs typeface="Calibri"/>
                      </a:endParaRPr>
                    </a:p>
                    <a:p>
                      <a:pPr algn="ctr">
                        <a:lnSpc>
                          <a:spcPct val="115000"/>
                        </a:lnSpc>
                        <a:spcAft>
                          <a:spcPts val="0"/>
                        </a:spcAft>
                      </a:pPr>
                      <a:r>
                        <a:rPr lang="en-GB" sz="1300" dirty="0">
                          <a:latin typeface="Arial"/>
                          <a:ea typeface="Times New Roman"/>
                          <a:cs typeface="Calibri"/>
                        </a:rPr>
                        <a:t>22 (7)</a:t>
                      </a:r>
                      <a:endParaRPr lang="en-GB" sz="1300" dirty="0">
                        <a:latin typeface="Calibri"/>
                        <a:ea typeface="Times New Roman"/>
                        <a:cs typeface="Calibri"/>
                      </a:endParaRPr>
                    </a:p>
                    <a:p>
                      <a:pPr algn="ctr">
                        <a:lnSpc>
                          <a:spcPct val="115000"/>
                        </a:lnSpc>
                        <a:spcAft>
                          <a:spcPts val="0"/>
                        </a:spcAft>
                      </a:pPr>
                      <a:r>
                        <a:rPr lang="en-GB" sz="1300" dirty="0">
                          <a:latin typeface="Arial"/>
                          <a:ea typeface="Times New Roman"/>
                          <a:cs typeface="Calibri"/>
                        </a:rPr>
                        <a:t>54 (19)</a:t>
                      </a:r>
                      <a:endParaRPr lang="en-GB" sz="1300" dirty="0">
                        <a:latin typeface="Calibri"/>
                        <a:ea typeface="Times New Roman"/>
                        <a:cs typeface="Calibri"/>
                      </a:endParaRPr>
                    </a:p>
                  </a:txBody>
                  <a:tcPr marL="68580" marR="68580" marT="0" marB="0"/>
                </a:tc>
                <a:tc>
                  <a:txBody>
                    <a:bodyPr/>
                    <a:lstStyle/>
                    <a:p>
                      <a:pPr>
                        <a:lnSpc>
                          <a:spcPct val="150000"/>
                        </a:lnSpc>
                        <a:spcAft>
                          <a:spcPts val="0"/>
                        </a:spcAft>
                      </a:pPr>
                      <a:endParaRPr lang="en-GB" sz="1200" dirty="0">
                        <a:solidFill>
                          <a:srgbClr val="FF0000"/>
                        </a:solidFill>
                        <a:latin typeface="Arial"/>
                        <a:ea typeface="Times New Roman"/>
                        <a:cs typeface="Calibri"/>
                      </a:endParaRPr>
                    </a:p>
                  </a:txBody>
                  <a:tcPr marL="68580" marR="68580" marT="0" marB="0"/>
                </a:tc>
              </a:tr>
            </a:tbl>
          </a:graphicData>
        </a:graphic>
      </p:graphicFrame>
      <p:sp>
        <p:nvSpPr>
          <p:cNvPr id="1025" name="Rectangle 1"/>
          <p:cNvSpPr>
            <a:spLocks noChangeArrowheads="1"/>
          </p:cNvSpPr>
          <p:nvPr/>
        </p:nvSpPr>
        <p:spPr bwMode="auto">
          <a:xfrm>
            <a:off x="323528" y="6021288"/>
            <a:ext cx="333937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NOTE. Values are n (%) or as otherwise indicated</a:t>
            </a:r>
            <a:r>
              <a:rPr kumimoji="0" lang="en-GB" sz="11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a:t>
            </a:r>
            <a:endParaRPr kumimoji="0" lang="en-GB" sz="1800" b="0" i="0" u="none" strike="noStrike" cap="none" normalizeH="0" baseline="0" dirty="0" smtClean="0">
              <a:ln>
                <a:noFill/>
              </a:ln>
              <a:solidFill>
                <a:schemeClr val="tx1"/>
              </a:solidFill>
              <a:effectLst/>
              <a:latin typeface="Arial" pitchFamily="34" charset="0"/>
            </a:endParaRPr>
          </a:p>
        </p:txBody>
      </p:sp>
      <p:sp>
        <p:nvSpPr>
          <p:cNvPr id="6" name="Oval 5"/>
          <p:cNvSpPr/>
          <p:nvPr/>
        </p:nvSpPr>
        <p:spPr>
          <a:xfrm>
            <a:off x="7380312" y="2852936"/>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90428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Physiotherapy activity levels and physical outcomes</a:t>
            </a:r>
            <a:endParaRPr lang="en-GB" sz="2800" dirty="0"/>
          </a:p>
        </p:txBody>
      </p:sp>
      <p:graphicFrame>
        <p:nvGraphicFramePr>
          <p:cNvPr id="4" name="Content Placeholder 3"/>
          <p:cNvGraphicFramePr>
            <a:graphicFrameLocks noGrp="1"/>
          </p:cNvGraphicFramePr>
          <p:nvPr>
            <p:ph idx="1"/>
          </p:nvPr>
        </p:nvGraphicFramePr>
        <p:xfrm>
          <a:off x="457200" y="1600200"/>
          <a:ext cx="8229600" cy="4389120"/>
        </p:xfrm>
        <a:graphic>
          <a:graphicData uri="http://schemas.openxmlformats.org/drawingml/2006/table">
            <a:tbl>
              <a:tblPr firstRow="1" bandRow="1">
                <a:tableStyleId>{5C22544A-7EE6-4342-B048-85BDC9FD1C3A}</a:tableStyleId>
              </a:tblPr>
              <a:tblGrid>
                <a:gridCol w="2530624"/>
                <a:gridCol w="2088232"/>
                <a:gridCol w="2376264"/>
                <a:gridCol w="1234480"/>
              </a:tblGrid>
              <a:tr h="370840">
                <a:tc>
                  <a:txBody>
                    <a:bodyPr/>
                    <a:lstStyle/>
                    <a:p>
                      <a:pPr>
                        <a:lnSpc>
                          <a:spcPct val="150000"/>
                        </a:lnSpc>
                        <a:spcAft>
                          <a:spcPts val="1000"/>
                        </a:spcAft>
                      </a:pPr>
                      <a:endParaRPr lang="en-GB" sz="1600" dirty="0">
                        <a:latin typeface="Arial"/>
                        <a:ea typeface="Times New Roman"/>
                        <a:cs typeface="Calibri"/>
                      </a:endParaRPr>
                    </a:p>
                  </a:txBody>
                  <a:tcPr marL="68580" marR="68580" marT="0" marB="0"/>
                </a:tc>
                <a:tc>
                  <a:txBody>
                    <a:bodyPr/>
                    <a:lstStyle/>
                    <a:p>
                      <a:pPr algn="ctr">
                        <a:lnSpc>
                          <a:spcPct val="150000"/>
                        </a:lnSpc>
                        <a:spcAft>
                          <a:spcPts val="0"/>
                        </a:spcAft>
                      </a:pPr>
                      <a:r>
                        <a:rPr lang="en-GB" sz="1600" dirty="0">
                          <a:latin typeface="Arial"/>
                          <a:ea typeface="Times New Roman"/>
                          <a:cs typeface="Calibri"/>
                        </a:rPr>
                        <a:t>Pre Quality improvement</a:t>
                      </a:r>
                      <a:endParaRPr lang="en-GB" sz="1600" dirty="0">
                        <a:latin typeface="Calibri"/>
                        <a:ea typeface="Times New Roman"/>
                        <a:cs typeface="Calibri"/>
                      </a:endParaRPr>
                    </a:p>
                    <a:p>
                      <a:pPr algn="ctr">
                        <a:lnSpc>
                          <a:spcPct val="150000"/>
                        </a:lnSpc>
                        <a:spcAft>
                          <a:spcPts val="0"/>
                        </a:spcAft>
                      </a:pPr>
                      <a:r>
                        <a:rPr lang="en-GB" sz="1600" dirty="0">
                          <a:latin typeface="Arial"/>
                          <a:ea typeface="Times New Roman"/>
                          <a:cs typeface="Calibri"/>
                        </a:rPr>
                        <a:t>n=290</a:t>
                      </a:r>
                      <a:endParaRPr lang="en-GB" sz="1600" dirty="0">
                        <a:latin typeface="Calibri"/>
                        <a:ea typeface="Times New Roman"/>
                        <a:cs typeface="Calibri"/>
                      </a:endParaRPr>
                    </a:p>
                  </a:txBody>
                  <a:tcPr marL="68580" marR="68580" marT="0" marB="0"/>
                </a:tc>
                <a:tc>
                  <a:txBody>
                    <a:bodyPr/>
                    <a:lstStyle/>
                    <a:p>
                      <a:pPr algn="ctr">
                        <a:lnSpc>
                          <a:spcPct val="150000"/>
                        </a:lnSpc>
                        <a:spcAft>
                          <a:spcPts val="0"/>
                        </a:spcAft>
                      </a:pPr>
                      <a:r>
                        <a:rPr lang="en-GB" sz="1600">
                          <a:latin typeface="Arial"/>
                          <a:ea typeface="Times New Roman"/>
                          <a:cs typeface="Calibri"/>
                        </a:rPr>
                        <a:t>Quality improvement n=292</a:t>
                      </a:r>
                      <a:endParaRPr lang="en-GB" sz="1600">
                        <a:latin typeface="Calibri"/>
                        <a:ea typeface="Times New Roman"/>
                        <a:cs typeface="Calibri"/>
                      </a:endParaRPr>
                    </a:p>
                  </a:txBody>
                  <a:tcPr marL="68580" marR="68580" marT="0" marB="0"/>
                </a:tc>
                <a:tc>
                  <a:txBody>
                    <a:bodyPr/>
                    <a:lstStyle/>
                    <a:p>
                      <a:pPr algn="ctr">
                        <a:lnSpc>
                          <a:spcPct val="150000"/>
                        </a:lnSpc>
                        <a:spcAft>
                          <a:spcPts val="1000"/>
                        </a:spcAft>
                      </a:pPr>
                      <a:r>
                        <a:rPr lang="en-GB" sz="1600" dirty="0" smtClean="0">
                          <a:latin typeface="Arial"/>
                          <a:ea typeface="Times New Roman"/>
                          <a:cs typeface="Calibri"/>
                        </a:rPr>
                        <a:t>p </a:t>
                      </a:r>
                      <a:r>
                        <a:rPr lang="en-GB" sz="1600" dirty="0">
                          <a:latin typeface="Arial"/>
                          <a:ea typeface="Times New Roman"/>
                          <a:cs typeface="Calibri"/>
                        </a:rPr>
                        <a:t>value</a:t>
                      </a:r>
                      <a:endParaRPr lang="en-GB" sz="1600" dirty="0">
                        <a:latin typeface="Calibri"/>
                        <a:ea typeface="Times New Roman"/>
                        <a:cs typeface="Calibri"/>
                      </a:endParaRPr>
                    </a:p>
                  </a:txBody>
                  <a:tcPr marL="68580" marR="68580" marT="0" marB="0"/>
                </a:tc>
              </a:tr>
              <a:tr h="370840">
                <a:tc>
                  <a:txBody>
                    <a:bodyPr/>
                    <a:lstStyle/>
                    <a:p>
                      <a:pPr>
                        <a:lnSpc>
                          <a:spcPct val="150000"/>
                        </a:lnSpc>
                        <a:spcAft>
                          <a:spcPts val="1000"/>
                        </a:spcAft>
                      </a:pPr>
                      <a:r>
                        <a:rPr lang="en-GB" sz="1600">
                          <a:latin typeface="Arial"/>
                          <a:ea typeface="Times New Roman"/>
                          <a:cs typeface="Calibri"/>
                        </a:rPr>
                        <a:t>Received Physiotherapy within ICU</a:t>
                      </a:r>
                      <a:endParaRPr lang="en-GB" sz="1600">
                        <a:latin typeface="Calibri"/>
                        <a:ea typeface="Times New Roman"/>
                        <a:cs typeface="Calibri"/>
                      </a:endParaRPr>
                    </a:p>
                  </a:txBody>
                  <a:tcPr marL="68580" marR="68580" marT="0" marB="0"/>
                </a:tc>
                <a:tc>
                  <a:txBody>
                    <a:bodyPr/>
                    <a:lstStyle/>
                    <a:p>
                      <a:pPr algn="ctr">
                        <a:lnSpc>
                          <a:spcPct val="150000"/>
                        </a:lnSpc>
                        <a:spcAft>
                          <a:spcPts val="1000"/>
                        </a:spcAft>
                      </a:pPr>
                      <a:r>
                        <a:rPr lang="en-GB" sz="1600">
                          <a:latin typeface="Arial"/>
                          <a:ea typeface="Times New Roman"/>
                          <a:cs typeface="Calibri"/>
                        </a:rPr>
                        <a:t>290 (100%)</a:t>
                      </a:r>
                      <a:endParaRPr lang="en-GB" sz="1600">
                        <a:latin typeface="Calibri"/>
                        <a:ea typeface="Times New Roman"/>
                        <a:cs typeface="Calibri"/>
                      </a:endParaRPr>
                    </a:p>
                  </a:txBody>
                  <a:tcPr marL="68580" marR="68580" marT="0" marB="0"/>
                </a:tc>
                <a:tc>
                  <a:txBody>
                    <a:bodyPr/>
                    <a:lstStyle/>
                    <a:p>
                      <a:pPr algn="ctr">
                        <a:lnSpc>
                          <a:spcPct val="150000"/>
                        </a:lnSpc>
                        <a:spcAft>
                          <a:spcPts val="1000"/>
                        </a:spcAft>
                      </a:pPr>
                      <a:r>
                        <a:rPr lang="en-GB" sz="1600">
                          <a:latin typeface="Arial"/>
                          <a:ea typeface="Times New Roman"/>
                          <a:cs typeface="Calibri"/>
                        </a:rPr>
                        <a:t>292 (100%)</a:t>
                      </a:r>
                      <a:endParaRPr lang="en-GB" sz="1600">
                        <a:latin typeface="Calibri"/>
                        <a:ea typeface="Times New Roman"/>
                        <a:cs typeface="Calibri"/>
                      </a:endParaRPr>
                    </a:p>
                  </a:txBody>
                  <a:tcPr marL="68580" marR="68580" marT="0" marB="0"/>
                </a:tc>
                <a:tc>
                  <a:txBody>
                    <a:bodyPr/>
                    <a:lstStyle/>
                    <a:p>
                      <a:pPr algn="ctr">
                        <a:lnSpc>
                          <a:spcPct val="150000"/>
                        </a:lnSpc>
                        <a:spcAft>
                          <a:spcPts val="1000"/>
                        </a:spcAft>
                      </a:pPr>
                      <a:endParaRPr lang="en-GB" sz="1600">
                        <a:latin typeface="Arial"/>
                        <a:ea typeface="Times New Roman"/>
                        <a:cs typeface="Calibri"/>
                      </a:endParaRPr>
                    </a:p>
                  </a:txBody>
                  <a:tcPr marL="68580" marR="68580" marT="0" marB="0"/>
                </a:tc>
              </a:tr>
              <a:tr h="370840">
                <a:tc>
                  <a:txBody>
                    <a:bodyPr/>
                    <a:lstStyle/>
                    <a:p>
                      <a:pPr>
                        <a:lnSpc>
                          <a:spcPct val="150000"/>
                        </a:lnSpc>
                        <a:spcAft>
                          <a:spcPts val="1000"/>
                        </a:spcAft>
                      </a:pPr>
                      <a:r>
                        <a:rPr lang="en-GB" sz="1600">
                          <a:latin typeface="Arial"/>
                          <a:ea typeface="Times New Roman"/>
                          <a:cs typeface="Calibri"/>
                        </a:rPr>
                        <a:t>Number of treatments per day Mean (+/- SD)</a:t>
                      </a:r>
                      <a:endParaRPr lang="en-GB" sz="1600">
                        <a:latin typeface="Calibri"/>
                        <a:ea typeface="Times New Roman"/>
                        <a:cs typeface="Calibri"/>
                      </a:endParaRPr>
                    </a:p>
                  </a:txBody>
                  <a:tcPr marL="68580" marR="68580" marT="0" marB="0"/>
                </a:tc>
                <a:tc>
                  <a:txBody>
                    <a:bodyPr/>
                    <a:lstStyle/>
                    <a:p>
                      <a:pPr algn="ctr">
                        <a:lnSpc>
                          <a:spcPct val="150000"/>
                        </a:lnSpc>
                        <a:spcAft>
                          <a:spcPts val="1000"/>
                        </a:spcAft>
                      </a:pPr>
                      <a:r>
                        <a:rPr lang="en-GB" sz="1600">
                          <a:latin typeface="Arial"/>
                          <a:ea typeface="Times New Roman"/>
                          <a:cs typeface="Calibri"/>
                        </a:rPr>
                        <a:t>0.95 (+/- 0.49)</a:t>
                      </a:r>
                      <a:endParaRPr lang="en-GB" sz="1600">
                        <a:latin typeface="Calibri"/>
                        <a:ea typeface="Times New Roman"/>
                        <a:cs typeface="Calibri"/>
                      </a:endParaRPr>
                    </a:p>
                  </a:txBody>
                  <a:tcPr marL="68580" marR="68580" marT="0" marB="0"/>
                </a:tc>
                <a:tc>
                  <a:txBody>
                    <a:bodyPr/>
                    <a:lstStyle/>
                    <a:p>
                      <a:pPr algn="ctr">
                        <a:lnSpc>
                          <a:spcPct val="150000"/>
                        </a:lnSpc>
                        <a:spcAft>
                          <a:spcPts val="1000"/>
                        </a:spcAft>
                      </a:pPr>
                      <a:r>
                        <a:rPr lang="en-GB" sz="1600">
                          <a:latin typeface="Arial"/>
                          <a:ea typeface="Times New Roman"/>
                          <a:cs typeface="Calibri"/>
                        </a:rPr>
                        <a:t>1.3 (+/-0.64)</a:t>
                      </a:r>
                      <a:endParaRPr lang="en-GB" sz="1600">
                        <a:latin typeface="Calibri"/>
                        <a:ea typeface="Times New Roman"/>
                        <a:cs typeface="Calibri"/>
                      </a:endParaRPr>
                    </a:p>
                  </a:txBody>
                  <a:tcPr marL="68580" marR="68580" marT="0" marB="0"/>
                </a:tc>
                <a:tc>
                  <a:txBody>
                    <a:bodyPr/>
                    <a:lstStyle/>
                    <a:p>
                      <a:pPr algn="ctr">
                        <a:lnSpc>
                          <a:spcPct val="150000"/>
                        </a:lnSpc>
                        <a:spcAft>
                          <a:spcPts val="1000"/>
                        </a:spcAft>
                      </a:pPr>
                      <a:r>
                        <a:rPr lang="en-GB" sz="1600">
                          <a:latin typeface="Arial"/>
                          <a:ea typeface="Times New Roman"/>
                          <a:cs typeface="Calibri"/>
                        </a:rPr>
                        <a:t>p=0.054</a:t>
                      </a:r>
                      <a:endParaRPr lang="en-GB" sz="1600">
                        <a:latin typeface="Calibri"/>
                        <a:ea typeface="Times New Roman"/>
                        <a:cs typeface="Calibri"/>
                      </a:endParaRPr>
                    </a:p>
                  </a:txBody>
                  <a:tcPr marL="68580" marR="68580" marT="0" marB="0"/>
                </a:tc>
              </a:tr>
              <a:tr h="370840">
                <a:tc>
                  <a:txBody>
                    <a:bodyPr/>
                    <a:lstStyle/>
                    <a:p>
                      <a:pPr>
                        <a:lnSpc>
                          <a:spcPct val="150000"/>
                        </a:lnSpc>
                        <a:spcAft>
                          <a:spcPts val="1000"/>
                        </a:spcAft>
                      </a:pPr>
                      <a:r>
                        <a:rPr lang="en-GB" sz="1600">
                          <a:latin typeface="Arial"/>
                          <a:ea typeface="Times New Roman"/>
                          <a:cs typeface="Calibri"/>
                        </a:rPr>
                        <a:t>Time to 1</a:t>
                      </a:r>
                      <a:r>
                        <a:rPr lang="en-GB" sz="1600" baseline="30000">
                          <a:latin typeface="Arial"/>
                          <a:ea typeface="Times New Roman"/>
                          <a:cs typeface="Calibri"/>
                        </a:rPr>
                        <a:t>st</a:t>
                      </a:r>
                      <a:r>
                        <a:rPr lang="en-GB" sz="1600">
                          <a:latin typeface="Arial"/>
                          <a:ea typeface="Times New Roman"/>
                          <a:cs typeface="Calibri"/>
                        </a:rPr>
                        <a:t> Mobilisation (days)*</a:t>
                      </a:r>
                      <a:endParaRPr lang="en-GB" sz="1600">
                        <a:latin typeface="Calibri"/>
                        <a:ea typeface="Times New Roman"/>
                        <a:cs typeface="Calibri"/>
                      </a:endParaRPr>
                    </a:p>
                  </a:txBody>
                  <a:tcPr marL="68580" marR="68580" marT="0" marB="0"/>
                </a:tc>
                <a:tc>
                  <a:txBody>
                    <a:bodyPr/>
                    <a:lstStyle/>
                    <a:p>
                      <a:pPr algn="ctr">
                        <a:lnSpc>
                          <a:spcPct val="150000"/>
                        </a:lnSpc>
                        <a:spcAft>
                          <a:spcPts val="1000"/>
                        </a:spcAft>
                      </a:pPr>
                      <a:r>
                        <a:rPr lang="en-GB" sz="1600">
                          <a:latin typeface="Arial"/>
                          <a:ea typeface="Times New Roman"/>
                          <a:cs typeface="Calibri"/>
                        </a:rPr>
                        <a:t>9.3 (7.8–11.1)</a:t>
                      </a:r>
                      <a:endParaRPr lang="en-GB" sz="1600">
                        <a:latin typeface="Calibri"/>
                        <a:ea typeface="Times New Roman"/>
                        <a:cs typeface="Calibri"/>
                      </a:endParaRPr>
                    </a:p>
                  </a:txBody>
                  <a:tcPr marL="68580" marR="68580" marT="0" marB="0"/>
                </a:tc>
                <a:tc>
                  <a:txBody>
                    <a:bodyPr/>
                    <a:lstStyle/>
                    <a:p>
                      <a:pPr algn="ctr">
                        <a:lnSpc>
                          <a:spcPct val="150000"/>
                        </a:lnSpc>
                        <a:spcAft>
                          <a:spcPts val="1000"/>
                        </a:spcAft>
                      </a:pPr>
                      <a:r>
                        <a:rPr lang="en-GB" sz="1600">
                          <a:latin typeface="Arial"/>
                          <a:ea typeface="Times New Roman"/>
                          <a:cs typeface="Calibri"/>
                        </a:rPr>
                        <a:t>6.2 (5.2–7.5)</a:t>
                      </a:r>
                      <a:endParaRPr lang="en-GB" sz="1600">
                        <a:latin typeface="Calibri"/>
                        <a:ea typeface="Times New Roman"/>
                        <a:cs typeface="Calibri"/>
                      </a:endParaRPr>
                    </a:p>
                  </a:txBody>
                  <a:tcPr marL="68580" marR="68580" marT="0" marB="0"/>
                </a:tc>
                <a:tc>
                  <a:txBody>
                    <a:bodyPr/>
                    <a:lstStyle/>
                    <a:p>
                      <a:pPr algn="ctr">
                        <a:lnSpc>
                          <a:spcPct val="150000"/>
                        </a:lnSpc>
                        <a:spcAft>
                          <a:spcPts val="1000"/>
                        </a:spcAft>
                      </a:pPr>
                      <a:r>
                        <a:rPr lang="en-GB" sz="1600">
                          <a:latin typeface="Arial"/>
                          <a:ea typeface="Times New Roman"/>
                          <a:cs typeface="Calibri"/>
                        </a:rPr>
                        <a:t>p&lt;0.001</a:t>
                      </a:r>
                      <a:endParaRPr lang="en-GB" sz="1600">
                        <a:latin typeface="Calibri"/>
                        <a:ea typeface="Times New Roman"/>
                        <a:cs typeface="Calibri"/>
                      </a:endParaRPr>
                    </a:p>
                  </a:txBody>
                  <a:tcPr marL="68580" marR="68580" marT="0" marB="0"/>
                </a:tc>
              </a:tr>
              <a:tr h="370840">
                <a:tc>
                  <a:txBody>
                    <a:bodyPr/>
                    <a:lstStyle/>
                    <a:p>
                      <a:pPr>
                        <a:lnSpc>
                          <a:spcPct val="150000"/>
                        </a:lnSpc>
                        <a:spcAft>
                          <a:spcPts val="0"/>
                        </a:spcAft>
                      </a:pPr>
                      <a:r>
                        <a:rPr lang="en-GB" sz="1600">
                          <a:latin typeface="Arial"/>
                          <a:ea typeface="Times New Roman"/>
                          <a:cs typeface="Calibri"/>
                        </a:rPr>
                        <a:t>Manchester Mobility Score on ICU discharge, </a:t>
                      </a:r>
                      <a:endParaRPr lang="en-GB" sz="1600">
                        <a:latin typeface="Calibri"/>
                        <a:ea typeface="Times New Roman"/>
                        <a:cs typeface="Calibri"/>
                      </a:endParaRPr>
                    </a:p>
                    <a:p>
                      <a:pPr>
                        <a:lnSpc>
                          <a:spcPct val="150000"/>
                        </a:lnSpc>
                        <a:spcAft>
                          <a:spcPts val="1000"/>
                        </a:spcAft>
                      </a:pPr>
                      <a:r>
                        <a:rPr lang="en-GB" sz="1600">
                          <a:latin typeface="Arial"/>
                          <a:ea typeface="Times New Roman"/>
                          <a:cs typeface="Calibri"/>
                        </a:rPr>
                        <a:t>median (IQR)</a:t>
                      </a:r>
                      <a:endParaRPr lang="en-GB" sz="1600">
                        <a:latin typeface="Calibri"/>
                        <a:ea typeface="Times New Roman"/>
                        <a:cs typeface="Calibri"/>
                      </a:endParaRPr>
                    </a:p>
                  </a:txBody>
                  <a:tcPr marL="68580" marR="68580" marT="0" marB="0"/>
                </a:tc>
                <a:tc>
                  <a:txBody>
                    <a:bodyPr/>
                    <a:lstStyle/>
                    <a:p>
                      <a:pPr algn="ctr">
                        <a:lnSpc>
                          <a:spcPct val="150000"/>
                        </a:lnSpc>
                        <a:spcAft>
                          <a:spcPts val="1000"/>
                        </a:spcAft>
                      </a:pPr>
                      <a:r>
                        <a:rPr lang="en-GB" sz="1600">
                          <a:latin typeface="Arial"/>
                          <a:ea typeface="Times New Roman"/>
                          <a:cs typeface="Calibri"/>
                        </a:rPr>
                        <a:t>3 (2-5)</a:t>
                      </a:r>
                      <a:endParaRPr lang="en-GB" sz="1600">
                        <a:latin typeface="Calibri"/>
                        <a:ea typeface="Times New Roman"/>
                        <a:cs typeface="Calibri"/>
                      </a:endParaRPr>
                    </a:p>
                  </a:txBody>
                  <a:tcPr marL="68580" marR="68580" marT="0" marB="0"/>
                </a:tc>
                <a:tc>
                  <a:txBody>
                    <a:bodyPr/>
                    <a:lstStyle/>
                    <a:p>
                      <a:pPr algn="ctr">
                        <a:lnSpc>
                          <a:spcPct val="150000"/>
                        </a:lnSpc>
                        <a:spcAft>
                          <a:spcPts val="1000"/>
                        </a:spcAft>
                      </a:pPr>
                      <a:r>
                        <a:rPr lang="en-GB" sz="1600">
                          <a:latin typeface="Arial"/>
                          <a:ea typeface="Times New Roman"/>
                          <a:cs typeface="Calibri"/>
                        </a:rPr>
                        <a:t>5 (3-6)</a:t>
                      </a:r>
                      <a:endParaRPr lang="en-GB" sz="1600">
                        <a:latin typeface="Calibri"/>
                        <a:ea typeface="Times New Roman"/>
                        <a:cs typeface="Calibri"/>
                      </a:endParaRPr>
                    </a:p>
                  </a:txBody>
                  <a:tcPr marL="68580" marR="68580" marT="0" marB="0"/>
                </a:tc>
                <a:tc>
                  <a:txBody>
                    <a:bodyPr/>
                    <a:lstStyle/>
                    <a:p>
                      <a:pPr algn="ctr">
                        <a:lnSpc>
                          <a:spcPct val="150000"/>
                        </a:lnSpc>
                        <a:spcAft>
                          <a:spcPts val="1000"/>
                        </a:spcAft>
                      </a:pPr>
                      <a:r>
                        <a:rPr lang="en-GB" sz="1600" dirty="0">
                          <a:latin typeface="Arial"/>
                          <a:ea typeface="Times New Roman"/>
                          <a:cs typeface="Calibri"/>
                        </a:rPr>
                        <a:t>P&lt;0.05</a:t>
                      </a:r>
                      <a:endParaRPr lang="en-GB" sz="1600" dirty="0">
                        <a:latin typeface="Calibri"/>
                        <a:ea typeface="Times New Roman"/>
                        <a:cs typeface="Calibri"/>
                      </a:endParaRPr>
                    </a:p>
                  </a:txBody>
                  <a:tcPr marL="68580" marR="68580" marT="0" marB="0"/>
                </a:tc>
              </a:tr>
            </a:tbl>
          </a:graphicData>
        </a:graphic>
      </p:graphicFrame>
      <p:sp>
        <p:nvSpPr>
          <p:cNvPr id="33793" name="Rectangle 1"/>
          <p:cNvSpPr>
            <a:spLocks noChangeArrowheads="1"/>
          </p:cNvSpPr>
          <p:nvPr/>
        </p:nvSpPr>
        <p:spPr bwMode="auto">
          <a:xfrm>
            <a:off x="467544" y="5949280"/>
            <a:ext cx="2953053"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r>
              <a:rPr kumimoji="0" lang="en-GB" sz="10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 geometric means and 95% confidence intervals</a:t>
            </a:r>
            <a:endParaRPr kumimoji="0" lang="en-GB" sz="1800" b="0" i="0" u="none" strike="noStrike" cap="none" normalizeH="0" baseline="0" dirty="0" smtClean="0">
              <a:ln>
                <a:noFill/>
              </a:ln>
              <a:solidFill>
                <a:schemeClr val="bg1"/>
              </a:solidFill>
              <a:effectLst/>
              <a:latin typeface="Arial" pitchFamily="34" charset="0"/>
            </a:endParaRPr>
          </a:p>
        </p:txBody>
      </p:sp>
      <p:sp>
        <p:nvSpPr>
          <p:cNvPr id="6" name="Oval 5"/>
          <p:cNvSpPr/>
          <p:nvPr/>
        </p:nvSpPr>
        <p:spPr>
          <a:xfrm>
            <a:off x="7668344" y="4149080"/>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668344" y="4797152"/>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2365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graphicFrame>
        <p:nvGraphicFramePr>
          <p:cNvPr id="4" name="Content Placeholder 3"/>
          <p:cNvGraphicFramePr>
            <a:graphicFrameLocks noGrp="1"/>
          </p:cNvGraphicFramePr>
          <p:nvPr>
            <p:ph idx="1"/>
          </p:nvPr>
        </p:nvGraphicFramePr>
        <p:xfrm>
          <a:off x="467544" y="1196752"/>
          <a:ext cx="8229600" cy="4688840"/>
        </p:xfrm>
        <a:graphic>
          <a:graphicData uri="http://schemas.openxmlformats.org/drawingml/2006/table">
            <a:tbl>
              <a:tblPr firstRow="1" bandRow="1">
                <a:tableStyleId>{5C22544A-7EE6-4342-B048-85BDC9FD1C3A}</a:tableStyleId>
              </a:tblPr>
              <a:tblGrid>
                <a:gridCol w="2386608"/>
                <a:gridCol w="2160240"/>
                <a:gridCol w="2232248"/>
                <a:gridCol w="1450504"/>
              </a:tblGrid>
              <a:tr h="370840">
                <a:tc>
                  <a:txBody>
                    <a:bodyPr/>
                    <a:lstStyle/>
                    <a:p>
                      <a:endParaRPr lang="en-GB" sz="1550" dirty="0">
                        <a:latin typeface="Calibri"/>
                      </a:endParaRPr>
                    </a:p>
                  </a:txBody>
                  <a:tcPr marL="68580" marR="68580" marT="0" marB="0"/>
                </a:tc>
                <a:tc>
                  <a:txBody>
                    <a:bodyPr/>
                    <a:lstStyle/>
                    <a:p>
                      <a:pPr algn="ctr">
                        <a:lnSpc>
                          <a:spcPct val="150000"/>
                        </a:lnSpc>
                        <a:spcAft>
                          <a:spcPts val="0"/>
                        </a:spcAft>
                      </a:pPr>
                      <a:r>
                        <a:rPr lang="en-GB" sz="1550" dirty="0">
                          <a:latin typeface="Arial"/>
                          <a:ea typeface="Times New Roman"/>
                          <a:cs typeface="Calibri"/>
                        </a:rPr>
                        <a:t>Pre Quality improvement</a:t>
                      </a:r>
                      <a:endParaRPr lang="en-GB" sz="1550" dirty="0">
                        <a:latin typeface="Calibri"/>
                        <a:ea typeface="Times New Roman"/>
                        <a:cs typeface="Calibri"/>
                      </a:endParaRPr>
                    </a:p>
                  </a:txBody>
                  <a:tcPr marL="68580" marR="68580" marT="0" marB="0"/>
                </a:tc>
                <a:tc>
                  <a:txBody>
                    <a:bodyPr/>
                    <a:lstStyle/>
                    <a:p>
                      <a:pPr algn="ctr">
                        <a:lnSpc>
                          <a:spcPct val="150000"/>
                        </a:lnSpc>
                        <a:spcAft>
                          <a:spcPts val="0"/>
                        </a:spcAft>
                      </a:pPr>
                      <a:r>
                        <a:rPr lang="en-GB" sz="1550">
                          <a:latin typeface="Arial"/>
                          <a:ea typeface="Times New Roman"/>
                          <a:cs typeface="Calibri"/>
                        </a:rPr>
                        <a:t>Quality improvement</a:t>
                      </a:r>
                      <a:endParaRPr lang="en-GB" sz="1550">
                        <a:latin typeface="Calibri"/>
                        <a:ea typeface="Times New Roman"/>
                        <a:cs typeface="Calibri"/>
                      </a:endParaRPr>
                    </a:p>
                  </a:txBody>
                  <a:tcPr marL="68580" marR="68580" marT="0" marB="0"/>
                </a:tc>
                <a:tc>
                  <a:txBody>
                    <a:bodyPr/>
                    <a:lstStyle/>
                    <a:p>
                      <a:pPr>
                        <a:lnSpc>
                          <a:spcPct val="150000"/>
                        </a:lnSpc>
                        <a:spcAft>
                          <a:spcPts val="0"/>
                        </a:spcAft>
                      </a:pPr>
                      <a:r>
                        <a:rPr lang="en-GB" sz="1550" dirty="0">
                          <a:latin typeface="Arial"/>
                          <a:ea typeface="Times New Roman"/>
                          <a:cs typeface="Calibri"/>
                        </a:rPr>
                        <a:t>P value</a:t>
                      </a:r>
                      <a:endParaRPr lang="en-GB" sz="1550" dirty="0">
                        <a:latin typeface="Calibri"/>
                        <a:ea typeface="Times New Roman"/>
                        <a:cs typeface="Calibri"/>
                      </a:endParaRPr>
                    </a:p>
                  </a:txBody>
                  <a:tcPr marL="68580" marR="68580" marT="0" marB="0"/>
                </a:tc>
              </a:tr>
              <a:tr h="370840">
                <a:tc>
                  <a:txBody>
                    <a:bodyPr/>
                    <a:lstStyle/>
                    <a:p>
                      <a:pPr>
                        <a:lnSpc>
                          <a:spcPct val="150000"/>
                        </a:lnSpc>
                        <a:spcAft>
                          <a:spcPts val="0"/>
                        </a:spcAft>
                      </a:pPr>
                      <a:r>
                        <a:rPr lang="en-GB" sz="1550" dirty="0">
                          <a:latin typeface="Arial"/>
                          <a:ea typeface="Times New Roman"/>
                          <a:cs typeface="Calibri"/>
                        </a:rPr>
                        <a:t>ICU LOS (days)*</a:t>
                      </a:r>
                      <a:endParaRPr lang="en-GB" sz="1550" dirty="0">
                        <a:latin typeface="Calibri"/>
                        <a:ea typeface="Times New Roman"/>
                        <a:cs typeface="Calibri"/>
                      </a:endParaRPr>
                    </a:p>
                  </a:txBody>
                  <a:tcPr marL="68580" marR="68580" marT="0" marB="0"/>
                </a:tc>
                <a:tc>
                  <a:txBody>
                    <a:bodyPr/>
                    <a:lstStyle/>
                    <a:p>
                      <a:pPr algn="ctr">
                        <a:lnSpc>
                          <a:spcPct val="150000"/>
                        </a:lnSpc>
                        <a:spcAft>
                          <a:spcPts val="0"/>
                        </a:spcAft>
                      </a:pPr>
                      <a:r>
                        <a:rPr lang="en-GB" sz="1550" dirty="0">
                          <a:latin typeface="Arial"/>
                          <a:ea typeface="Times New Roman"/>
                          <a:cs typeface="Calibri"/>
                        </a:rPr>
                        <a:t>16.9</a:t>
                      </a:r>
                      <a:r>
                        <a:rPr lang="en-GB" sz="1550" dirty="0">
                          <a:solidFill>
                            <a:srgbClr val="000000"/>
                          </a:solidFill>
                          <a:latin typeface="Arial"/>
                          <a:ea typeface="Times New Roman"/>
                          <a:cs typeface="Calibri"/>
                        </a:rPr>
                        <a:t> (15.4-18.5)</a:t>
                      </a:r>
                      <a:endParaRPr lang="en-GB" sz="1550" dirty="0">
                        <a:latin typeface="Calibri"/>
                        <a:ea typeface="Times New Roman"/>
                        <a:cs typeface="Calibri"/>
                      </a:endParaRPr>
                    </a:p>
                  </a:txBody>
                  <a:tcPr marL="68580" marR="68580" marT="0" marB="0"/>
                </a:tc>
                <a:tc>
                  <a:txBody>
                    <a:bodyPr/>
                    <a:lstStyle/>
                    <a:p>
                      <a:pPr algn="ctr">
                        <a:lnSpc>
                          <a:spcPct val="150000"/>
                        </a:lnSpc>
                        <a:spcAft>
                          <a:spcPts val="0"/>
                        </a:spcAft>
                      </a:pPr>
                      <a:r>
                        <a:rPr lang="en-GB" sz="1550">
                          <a:solidFill>
                            <a:srgbClr val="000000"/>
                          </a:solidFill>
                          <a:latin typeface="Arial"/>
                          <a:ea typeface="Times New Roman"/>
                          <a:cs typeface="Calibri"/>
                        </a:rPr>
                        <a:t>14.4 (13.5-15.4)</a:t>
                      </a:r>
                      <a:endParaRPr lang="en-GB" sz="1550">
                        <a:latin typeface="Calibri"/>
                        <a:ea typeface="Times New Roman"/>
                        <a:cs typeface="Calibri"/>
                      </a:endParaRPr>
                    </a:p>
                  </a:txBody>
                  <a:tcPr marL="68580" marR="68580" marT="0" marB="0"/>
                </a:tc>
                <a:tc>
                  <a:txBody>
                    <a:bodyPr/>
                    <a:lstStyle/>
                    <a:p>
                      <a:pPr>
                        <a:lnSpc>
                          <a:spcPct val="150000"/>
                        </a:lnSpc>
                        <a:spcAft>
                          <a:spcPts val="0"/>
                        </a:spcAft>
                      </a:pPr>
                      <a:r>
                        <a:rPr lang="en-GB" sz="1550">
                          <a:solidFill>
                            <a:srgbClr val="000000"/>
                          </a:solidFill>
                          <a:latin typeface="Arial"/>
                          <a:ea typeface="Times New Roman"/>
                          <a:cs typeface="Calibri"/>
                        </a:rPr>
                        <a:t>p=0.007</a:t>
                      </a:r>
                      <a:endParaRPr lang="en-GB" sz="1550">
                        <a:latin typeface="Calibri"/>
                        <a:ea typeface="Times New Roman"/>
                        <a:cs typeface="Calibri"/>
                      </a:endParaRPr>
                    </a:p>
                  </a:txBody>
                  <a:tcPr marL="68580" marR="68580" marT="0" marB="0"/>
                </a:tc>
              </a:tr>
              <a:tr h="370840">
                <a:tc>
                  <a:txBody>
                    <a:bodyPr/>
                    <a:lstStyle/>
                    <a:p>
                      <a:pPr>
                        <a:lnSpc>
                          <a:spcPct val="150000"/>
                        </a:lnSpc>
                        <a:spcAft>
                          <a:spcPts val="0"/>
                        </a:spcAft>
                      </a:pPr>
                      <a:r>
                        <a:rPr lang="en-GB" sz="1550">
                          <a:latin typeface="Arial"/>
                          <a:ea typeface="Times New Roman"/>
                          <a:cs typeface="Calibri"/>
                        </a:rPr>
                        <a:t>Post ICU LOS (days)*</a:t>
                      </a:r>
                      <a:endParaRPr lang="en-GB" sz="1550">
                        <a:latin typeface="Calibri"/>
                        <a:ea typeface="Times New Roman"/>
                        <a:cs typeface="Calibri"/>
                      </a:endParaRPr>
                    </a:p>
                  </a:txBody>
                  <a:tcPr marL="68580" marR="68580" marT="0" marB="0"/>
                </a:tc>
                <a:tc>
                  <a:txBody>
                    <a:bodyPr/>
                    <a:lstStyle/>
                    <a:p>
                      <a:pPr algn="ctr">
                        <a:lnSpc>
                          <a:spcPct val="150000"/>
                        </a:lnSpc>
                        <a:spcBef>
                          <a:spcPts val="1000"/>
                        </a:spcBef>
                        <a:spcAft>
                          <a:spcPts val="1000"/>
                        </a:spcAft>
                      </a:pPr>
                      <a:r>
                        <a:rPr lang="en-GB" sz="1550" dirty="0">
                          <a:solidFill>
                            <a:srgbClr val="000000"/>
                          </a:solidFill>
                          <a:latin typeface="Arial"/>
                          <a:ea typeface="Times New Roman"/>
                          <a:cs typeface="Calibri"/>
                        </a:rPr>
                        <a:t>14.5 (12.4-17.1)</a:t>
                      </a:r>
                      <a:endParaRPr lang="en-GB" sz="1550" dirty="0">
                        <a:latin typeface="Calibri"/>
                        <a:ea typeface="Times New Roman"/>
                        <a:cs typeface="Calibri"/>
                      </a:endParaRPr>
                    </a:p>
                  </a:txBody>
                  <a:tcPr marL="68580" marR="68580" marT="0" marB="0"/>
                </a:tc>
                <a:tc>
                  <a:txBody>
                    <a:bodyPr/>
                    <a:lstStyle/>
                    <a:p>
                      <a:pPr algn="ctr">
                        <a:lnSpc>
                          <a:spcPct val="150000"/>
                        </a:lnSpc>
                        <a:spcAft>
                          <a:spcPts val="0"/>
                        </a:spcAft>
                      </a:pPr>
                      <a:r>
                        <a:rPr lang="en-GB" sz="1550" dirty="0">
                          <a:solidFill>
                            <a:srgbClr val="000000"/>
                          </a:solidFill>
                          <a:latin typeface="Arial"/>
                          <a:ea typeface="Times New Roman"/>
                          <a:cs typeface="Calibri"/>
                        </a:rPr>
                        <a:t> 12.6 (11.0-14.5)</a:t>
                      </a:r>
                      <a:endParaRPr lang="en-GB" sz="1550" dirty="0">
                        <a:latin typeface="Calibri"/>
                        <a:ea typeface="Times New Roman"/>
                        <a:cs typeface="Calibri"/>
                      </a:endParaRPr>
                    </a:p>
                  </a:txBody>
                  <a:tcPr marL="68580" marR="68580" marT="0" marB="0"/>
                </a:tc>
                <a:tc>
                  <a:txBody>
                    <a:bodyPr/>
                    <a:lstStyle/>
                    <a:p>
                      <a:pPr>
                        <a:lnSpc>
                          <a:spcPct val="150000"/>
                        </a:lnSpc>
                        <a:spcAft>
                          <a:spcPts val="0"/>
                        </a:spcAft>
                      </a:pPr>
                      <a:r>
                        <a:rPr lang="en-GB" sz="1550">
                          <a:solidFill>
                            <a:srgbClr val="000000"/>
                          </a:solidFill>
                          <a:latin typeface="Arial"/>
                          <a:ea typeface="Times New Roman"/>
                          <a:cs typeface="Calibri"/>
                        </a:rPr>
                        <a:t>p=0.197</a:t>
                      </a:r>
                      <a:endParaRPr lang="en-GB" sz="1550">
                        <a:latin typeface="Calibri"/>
                        <a:ea typeface="Times New Roman"/>
                        <a:cs typeface="Calibri"/>
                      </a:endParaRPr>
                    </a:p>
                  </a:txBody>
                  <a:tcPr marL="68580" marR="68580" marT="0" marB="0"/>
                </a:tc>
              </a:tr>
              <a:tr h="370840">
                <a:tc>
                  <a:txBody>
                    <a:bodyPr/>
                    <a:lstStyle/>
                    <a:p>
                      <a:pPr>
                        <a:lnSpc>
                          <a:spcPct val="150000"/>
                        </a:lnSpc>
                        <a:spcAft>
                          <a:spcPts val="0"/>
                        </a:spcAft>
                      </a:pPr>
                      <a:r>
                        <a:rPr lang="en-GB" sz="1550">
                          <a:latin typeface="Arial"/>
                          <a:ea typeface="Times New Roman"/>
                          <a:cs typeface="Calibri"/>
                        </a:rPr>
                        <a:t>Total hospital LOS (days)*</a:t>
                      </a:r>
                      <a:endParaRPr lang="en-GB" sz="1550">
                        <a:latin typeface="Calibri"/>
                        <a:ea typeface="Times New Roman"/>
                        <a:cs typeface="Calibri"/>
                      </a:endParaRPr>
                    </a:p>
                  </a:txBody>
                  <a:tcPr marL="68580" marR="68580" marT="0" marB="0"/>
                </a:tc>
                <a:tc>
                  <a:txBody>
                    <a:bodyPr/>
                    <a:lstStyle/>
                    <a:p>
                      <a:pPr algn="ctr">
                        <a:lnSpc>
                          <a:spcPct val="150000"/>
                        </a:lnSpc>
                        <a:spcAft>
                          <a:spcPts val="0"/>
                        </a:spcAft>
                      </a:pPr>
                      <a:r>
                        <a:rPr lang="en-GB" sz="1550" dirty="0">
                          <a:solidFill>
                            <a:srgbClr val="000000"/>
                          </a:solidFill>
                          <a:latin typeface="Arial"/>
                          <a:ea typeface="Times New Roman"/>
                          <a:cs typeface="Calibri"/>
                        </a:rPr>
                        <a:t>35.3 (31.9-39.0)</a:t>
                      </a:r>
                      <a:endParaRPr lang="en-GB" sz="1550" dirty="0">
                        <a:latin typeface="Calibri"/>
                        <a:ea typeface="Times New Roman"/>
                        <a:cs typeface="Calibri"/>
                      </a:endParaRPr>
                    </a:p>
                  </a:txBody>
                  <a:tcPr marL="68580" marR="68580" marT="0" marB="0"/>
                </a:tc>
                <a:tc>
                  <a:txBody>
                    <a:bodyPr/>
                    <a:lstStyle/>
                    <a:p>
                      <a:pPr algn="ctr">
                        <a:lnSpc>
                          <a:spcPct val="150000"/>
                        </a:lnSpc>
                        <a:spcAft>
                          <a:spcPts val="0"/>
                        </a:spcAft>
                      </a:pPr>
                      <a:r>
                        <a:rPr lang="en-GB" sz="1550">
                          <a:solidFill>
                            <a:srgbClr val="000000"/>
                          </a:solidFill>
                          <a:latin typeface="Arial"/>
                          <a:ea typeface="Times New Roman"/>
                          <a:cs typeface="Calibri"/>
                        </a:rPr>
                        <a:t>30.1 (27.7-32.8)</a:t>
                      </a:r>
                      <a:endParaRPr lang="en-GB" sz="1550">
                        <a:latin typeface="Calibri"/>
                        <a:ea typeface="Times New Roman"/>
                        <a:cs typeface="Calibri"/>
                      </a:endParaRPr>
                    </a:p>
                  </a:txBody>
                  <a:tcPr marL="68580" marR="68580" marT="0" marB="0"/>
                </a:tc>
                <a:tc>
                  <a:txBody>
                    <a:bodyPr/>
                    <a:lstStyle/>
                    <a:p>
                      <a:pPr>
                        <a:lnSpc>
                          <a:spcPct val="150000"/>
                        </a:lnSpc>
                        <a:spcAft>
                          <a:spcPts val="0"/>
                        </a:spcAft>
                      </a:pPr>
                      <a:r>
                        <a:rPr lang="en-GB" sz="1550">
                          <a:solidFill>
                            <a:srgbClr val="000000"/>
                          </a:solidFill>
                          <a:latin typeface="Arial"/>
                          <a:ea typeface="Times New Roman"/>
                          <a:cs typeface="Calibri"/>
                        </a:rPr>
                        <a:t>p=0.016</a:t>
                      </a:r>
                      <a:endParaRPr lang="en-GB" sz="1550">
                        <a:latin typeface="Calibri"/>
                        <a:ea typeface="Times New Roman"/>
                        <a:cs typeface="Calibri"/>
                      </a:endParaRPr>
                    </a:p>
                  </a:txBody>
                  <a:tcPr marL="68580" marR="68580" marT="0" marB="0"/>
                </a:tc>
              </a:tr>
              <a:tr h="370840">
                <a:tc>
                  <a:txBody>
                    <a:bodyPr/>
                    <a:lstStyle/>
                    <a:p>
                      <a:pPr>
                        <a:lnSpc>
                          <a:spcPct val="150000"/>
                        </a:lnSpc>
                        <a:spcAft>
                          <a:spcPts val="0"/>
                        </a:spcAft>
                      </a:pPr>
                      <a:r>
                        <a:rPr lang="en-GB" sz="1550">
                          <a:latin typeface="Arial"/>
                          <a:ea typeface="Times New Roman"/>
                          <a:cs typeface="Calibri"/>
                        </a:rPr>
                        <a:t>Advanced respiratory support days*</a:t>
                      </a:r>
                      <a:endParaRPr lang="en-GB" sz="1550">
                        <a:latin typeface="Calibri"/>
                        <a:ea typeface="Times New Roman"/>
                        <a:cs typeface="Calibri"/>
                      </a:endParaRPr>
                    </a:p>
                  </a:txBody>
                  <a:tcPr marL="68580" marR="68580" marT="0" marB="0"/>
                </a:tc>
                <a:tc>
                  <a:txBody>
                    <a:bodyPr/>
                    <a:lstStyle/>
                    <a:p>
                      <a:pPr algn="ctr">
                        <a:lnSpc>
                          <a:spcPct val="150000"/>
                        </a:lnSpc>
                        <a:spcAft>
                          <a:spcPts val="0"/>
                        </a:spcAft>
                      </a:pPr>
                      <a:r>
                        <a:rPr lang="en-GB" sz="1550">
                          <a:latin typeface="Arial"/>
                          <a:ea typeface="Times New Roman"/>
                          <a:cs typeface="Calibri"/>
                        </a:rPr>
                        <a:t>11.7 (10.7-12.9) </a:t>
                      </a:r>
                      <a:endParaRPr lang="en-GB" sz="1550">
                        <a:latin typeface="Calibri"/>
                        <a:ea typeface="Times New Roman"/>
                        <a:cs typeface="Calibri"/>
                      </a:endParaRPr>
                    </a:p>
                  </a:txBody>
                  <a:tcPr marL="68580" marR="68580" marT="0" marB="0"/>
                </a:tc>
                <a:tc>
                  <a:txBody>
                    <a:bodyPr/>
                    <a:lstStyle/>
                    <a:p>
                      <a:pPr algn="ctr">
                        <a:lnSpc>
                          <a:spcPct val="150000"/>
                        </a:lnSpc>
                        <a:spcAft>
                          <a:spcPts val="0"/>
                        </a:spcAft>
                      </a:pPr>
                      <a:r>
                        <a:rPr lang="en-GB" sz="1550" dirty="0">
                          <a:latin typeface="Arial"/>
                          <a:ea typeface="Times New Roman"/>
                          <a:cs typeface="Calibri"/>
                        </a:rPr>
                        <a:t>9.3 (8.5-10.2)</a:t>
                      </a:r>
                      <a:endParaRPr lang="en-GB" sz="1550" dirty="0">
                        <a:latin typeface="Calibri"/>
                        <a:ea typeface="Times New Roman"/>
                        <a:cs typeface="Calibri"/>
                      </a:endParaRPr>
                    </a:p>
                  </a:txBody>
                  <a:tcPr marL="68580" marR="68580" marT="0" marB="0"/>
                </a:tc>
                <a:tc>
                  <a:txBody>
                    <a:bodyPr/>
                    <a:lstStyle/>
                    <a:p>
                      <a:pPr>
                        <a:lnSpc>
                          <a:spcPct val="150000"/>
                        </a:lnSpc>
                        <a:spcAft>
                          <a:spcPts val="0"/>
                        </a:spcAft>
                      </a:pPr>
                      <a:r>
                        <a:rPr lang="en-GB" sz="1550" dirty="0">
                          <a:latin typeface="Arial"/>
                          <a:ea typeface="Times New Roman"/>
                          <a:cs typeface="Calibri"/>
                        </a:rPr>
                        <a:t>p&lt;0.05</a:t>
                      </a:r>
                      <a:endParaRPr lang="en-GB" sz="1550" dirty="0">
                        <a:latin typeface="Calibri"/>
                        <a:ea typeface="Times New Roman"/>
                        <a:cs typeface="Calibri"/>
                      </a:endParaRPr>
                    </a:p>
                  </a:txBody>
                  <a:tcPr marL="68580" marR="68580" marT="0" marB="0"/>
                </a:tc>
              </a:tr>
              <a:tr h="370840">
                <a:tc>
                  <a:txBody>
                    <a:bodyPr/>
                    <a:lstStyle/>
                    <a:p>
                      <a:pPr>
                        <a:lnSpc>
                          <a:spcPct val="150000"/>
                        </a:lnSpc>
                        <a:spcAft>
                          <a:spcPts val="0"/>
                        </a:spcAft>
                      </a:pPr>
                      <a:r>
                        <a:rPr lang="en-GB" sz="1550">
                          <a:latin typeface="Arial"/>
                          <a:ea typeface="Times New Roman"/>
                          <a:cs typeface="Calibri"/>
                        </a:rPr>
                        <a:t>Sedation days*</a:t>
                      </a:r>
                      <a:endParaRPr lang="en-GB" sz="1550">
                        <a:latin typeface="Calibri"/>
                        <a:ea typeface="Times New Roman"/>
                        <a:cs typeface="Calibri"/>
                      </a:endParaRPr>
                    </a:p>
                  </a:txBody>
                  <a:tcPr marL="68580" marR="68580" marT="0" marB="0"/>
                </a:tc>
                <a:tc>
                  <a:txBody>
                    <a:bodyPr/>
                    <a:lstStyle/>
                    <a:p>
                      <a:pPr algn="ctr">
                        <a:lnSpc>
                          <a:spcPct val="150000"/>
                        </a:lnSpc>
                        <a:spcAft>
                          <a:spcPts val="0"/>
                        </a:spcAft>
                      </a:pPr>
                      <a:r>
                        <a:rPr lang="en-GB" sz="1550">
                          <a:latin typeface="Arial"/>
                          <a:ea typeface="Times New Roman"/>
                          <a:cs typeface="Calibri"/>
                        </a:rPr>
                        <a:t>5.9 (5.3-6.5)</a:t>
                      </a:r>
                      <a:endParaRPr lang="en-GB" sz="1550">
                        <a:latin typeface="Calibri"/>
                        <a:ea typeface="Times New Roman"/>
                        <a:cs typeface="Calibri"/>
                      </a:endParaRPr>
                    </a:p>
                  </a:txBody>
                  <a:tcPr marL="68580" marR="68580" marT="0" marB="0"/>
                </a:tc>
                <a:tc>
                  <a:txBody>
                    <a:bodyPr/>
                    <a:lstStyle/>
                    <a:p>
                      <a:pPr algn="ctr">
                        <a:lnSpc>
                          <a:spcPct val="150000"/>
                        </a:lnSpc>
                        <a:spcAft>
                          <a:spcPts val="0"/>
                        </a:spcAft>
                      </a:pPr>
                      <a:r>
                        <a:rPr lang="en-GB" sz="1550" dirty="0">
                          <a:latin typeface="Arial"/>
                          <a:ea typeface="Times New Roman"/>
                          <a:cs typeface="Calibri"/>
                        </a:rPr>
                        <a:t>5.2 (4.8-5.8)</a:t>
                      </a:r>
                      <a:endParaRPr lang="en-GB" sz="1550" dirty="0">
                        <a:latin typeface="Calibri"/>
                        <a:ea typeface="Times New Roman"/>
                        <a:cs typeface="Calibri"/>
                      </a:endParaRPr>
                    </a:p>
                  </a:txBody>
                  <a:tcPr marL="68580" marR="68580" marT="0" marB="0"/>
                </a:tc>
                <a:tc>
                  <a:txBody>
                    <a:bodyPr/>
                    <a:lstStyle/>
                    <a:p>
                      <a:pPr>
                        <a:lnSpc>
                          <a:spcPct val="150000"/>
                        </a:lnSpc>
                        <a:spcAft>
                          <a:spcPts val="0"/>
                        </a:spcAft>
                      </a:pPr>
                      <a:r>
                        <a:rPr lang="en-GB" sz="1550">
                          <a:latin typeface="Arial"/>
                          <a:ea typeface="Times New Roman"/>
                          <a:cs typeface="Calibri"/>
                        </a:rPr>
                        <a:t>p=0.12</a:t>
                      </a:r>
                      <a:endParaRPr lang="en-GB" sz="1550">
                        <a:latin typeface="Calibri"/>
                        <a:ea typeface="Times New Roman"/>
                        <a:cs typeface="Calibri"/>
                      </a:endParaRPr>
                    </a:p>
                  </a:txBody>
                  <a:tcPr marL="68580" marR="68580" marT="0" marB="0"/>
                </a:tc>
              </a:tr>
              <a:tr h="370840">
                <a:tc>
                  <a:txBody>
                    <a:bodyPr/>
                    <a:lstStyle/>
                    <a:p>
                      <a:pPr>
                        <a:lnSpc>
                          <a:spcPct val="150000"/>
                        </a:lnSpc>
                        <a:spcAft>
                          <a:spcPts val="0"/>
                        </a:spcAft>
                      </a:pPr>
                      <a:r>
                        <a:rPr lang="en-GB" sz="1550">
                          <a:latin typeface="Arial"/>
                          <a:ea typeface="Times New Roman"/>
                          <a:cs typeface="Calibri"/>
                        </a:rPr>
                        <a:t>Readmission during same hospital episode </a:t>
                      </a:r>
                      <a:endParaRPr lang="en-GB" sz="1550">
                        <a:latin typeface="Calibri"/>
                        <a:ea typeface="Times New Roman"/>
                        <a:cs typeface="Calibri"/>
                      </a:endParaRPr>
                    </a:p>
                  </a:txBody>
                  <a:tcPr marL="68580" marR="68580" marT="0" marB="0"/>
                </a:tc>
                <a:tc>
                  <a:txBody>
                    <a:bodyPr/>
                    <a:lstStyle/>
                    <a:p>
                      <a:pPr algn="ctr">
                        <a:lnSpc>
                          <a:spcPct val="150000"/>
                        </a:lnSpc>
                        <a:spcAft>
                          <a:spcPts val="0"/>
                        </a:spcAft>
                      </a:pPr>
                      <a:r>
                        <a:rPr lang="en-GB" sz="1550" dirty="0">
                          <a:latin typeface="Arial"/>
                          <a:ea typeface="Times New Roman"/>
                          <a:cs typeface="Calibri"/>
                        </a:rPr>
                        <a:t>21 (10%)</a:t>
                      </a:r>
                      <a:endParaRPr lang="en-GB" sz="1550" dirty="0">
                        <a:latin typeface="Calibri"/>
                        <a:ea typeface="Times New Roman"/>
                        <a:cs typeface="Calibri"/>
                      </a:endParaRPr>
                    </a:p>
                  </a:txBody>
                  <a:tcPr marL="68580" marR="68580" marT="0" marB="0"/>
                </a:tc>
                <a:tc>
                  <a:txBody>
                    <a:bodyPr/>
                    <a:lstStyle/>
                    <a:p>
                      <a:pPr algn="ctr">
                        <a:lnSpc>
                          <a:spcPct val="150000"/>
                        </a:lnSpc>
                        <a:spcAft>
                          <a:spcPts val="0"/>
                        </a:spcAft>
                      </a:pPr>
                      <a:r>
                        <a:rPr lang="en-GB" sz="1550" dirty="0">
                          <a:latin typeface="Arial"/>
                          <a:ea typeface="Times New Roman"/>
                          <a:cs typeface="Calibri"/>
                        </a:rPr>
                        <a:t>19 (8%)</a:t>
                      </a:r>
                      <a:endParaRPr lang="en-GB" sz="1550" dirty="0">
                        <a:latin typeface="Calibri"/>
                        <a:ea typeface="Times New Roman"/>
                        <a:cs typeface="Calibri"/>
                      </a:endParaRPr>
                    </a:p>
                  </a:txBody>
                  <a:tcPr marL="68580" marR="68580" marT="0" marB="0"/>
                </a:tc>
                <a:tc>
                  <a:txBody>
                    <a:bodyPr/>
                    <a:lstStyle/>
                    <a:p>
                      <a:pPr>
                        <a:lnSpc>
                          <a:spcPct val="150000"/>
                        </a:lnSpc>
                        <a:spcAft>
                          <a:spcPts val="0"/>
                        </a:spcAft>
                      </a:pPr>
                      <a:r>
                        <a:rPr lang="en-GB" sz="1550" dirty="0">
                          <a:latin typeface="Arial"/>
                          <a:ea typeface="Times New Roman"/>
                          <a:cs typeface="Calibri"/>
                        </a:rPr>
                        <a:t>p=0.45</a:t>
                      </a:r>
                      <a:endParaRPr lang="en-GB" sz="1550" dirty="0">
                        <a:latin typeface="Calibri"/>
                        <a:ea typeface="Times New Roman"/>
                        <a:cs typeface="Calibri"/>
                      </a:endParaRPr>
                    </a:p>
                  </a:txBody>
                  <a:tcPr marL="68580" marR="68580" marT="0" marB="0"/>
                </a:tc>
              </a:tr>
              <a:tr h="370840">
                <a:tc>
                  <a:txBody>
                    <a:bodyPr/>
                    <a:lstStyle/>
                    <a:p>
                      <a:pPr>
                        <a:lnSpc>
                          <a:spcPct val="150000"/>
                        </a:lnSpc>
                        <a:spcAft>
                          <a:spcPts val="0"/>
                        </a:spcAft>
                      </a:pPr>
                      <a:r>
                        <a:rPr lang="en-GB" sz="1550">
                          <a:latin typeface="Arial"/>
                          <a:ea typeface="Times New Roman"/>
                          <a:cs typeface="Calibri"/>
                        </a:rPr>
                        <a:t>ICU mortality</a:t>
                      </a:r>
                      <a:endParaRPr lang="en-GB" sz="1550">
                        <a:latin typeface="Calibri"/>
                        <a:ea typeface="Times New Roman"/>
                        <a:cs typeface="Calibri"/>
                      </a:endParaRPr>
                    </a:p>
                  </a:txBody>
                  <a:tcPr marL="68580" marR="68580" marT="0" marB="0"/>
                </a:tc>
                <a:tc>
                  <a:txBody>
                    <a:bodyPr/>
                    <a:lstStyle/>
                    <a:p>
                      <a:pPr algn="ctr">
                        <a:lnSpc>
                          <a:spcPct val="150000"/>
                        </a:lnSpc>
                        <a:spcAft>
                          <a:spcPts val="0"/>
                        </a:spcAft>
                      </a:pPr>
                      <a:r>
                        <a:rPr lang="en-GB" sz="1550">
                          <a:latin typeface="Arial"/>
                          <a:ea typeface="Times New Roman"/>
                          <a:cs typeface="Calibri"/>
                        </a:rPr>
                        <a:t>88 (30%)</a:t>
                      </a:r>
                      <a:endParaRPr lang="en-GB" sz="1550">
                        <a:latin typeface="Calibri"/>
                        <a:ea typeface="Times New Roman"/>
                        <a:cs typeface="Calibri"/>
                      </a:endParaRPr>
                    </a:p>
                  </a:txBody>
                  <a:tcPr marL="68580" marR="68580" marT="0" marB="0"/>
                </a:tc>
                <a:tc>
                  <a:txBody>
                    <a:bodyPr/>
                    <a:lstStyle/>
                    <a:p>
                      <a:pPr algn="ctr">
                        <a:lnSpc>
                          <a:spcPct val="150000"/>
                        </a:lnSpc>
                        <a:spcAft>
                          <a:spcPts val="0"/>
                        </a:spcAft>
                      </a:pPr>
                      <a:r>
                        <a:rPr lang="en-GB" sz="1550">
                          <a:latin typeface="Arial"/>
                          <a:ea typeface="Times New Roman"/>
                          <a:cs typeface="Calibri"/>
                        </a:rPr>
                        <a:t>67 (23%)</a:t>
                      </a:r>
                      <a:endParaRPr lang="en-GB" sz="1550">
                        <a:latin typeface="Calibri"/>
                        <a:ea typeface="Times New Roman"/>
                        <a:cs typeface="Calibri"/>
                      </a:endParaRPr>
                    </a:p>
                  </a:txBody>
                  <a:tcPr marL="68580" marR="68580" marT="0" marB="0"/>
                </a:tc>
                <a:tc>
                  <a:txBody>
                    <a:bodyPr/>
                    <a:lstStyle/>
                    <a:p>
                      <a:pPr>
                        <a:lnSpc>
                          <a:spcPct val="150000"/>
                        </a:lnSpc>
                        <a:spcAft>
                          <a:spcPts val="0"/>
                        </a:spcAft>
                      </a:pPr>
                      <a:r>
                        <a:rPr lang="en-GB" sz="1550" dirty="0">
                          <a:latin typeface="Arial"/>
                          <a:ea typeface="Times New Roman"/>
                          <a:cs typeface="Calibri"/>
                        </a:rPr>
                        <a:t>p=0.091</a:t>
                      </a:r>
                      <a:endParaRPr lang="en-GB" sz="1550" dirty="0">
                        <a:latin typeface="Calibri"/>
                        <a:ea typeface="Times New Roman"/>
                        <a:cs typeface="Calibri"/>
                      </a:endParaRPr>
                    </a:p>
                  </a:txBody>
                  <a:tcPr marL="68580" marR="68580" marT="0" marB="0"/>
                </a:tc>
              </a:tr>
              <a:tr h="370840">
                <a:tc>
                  <a:txBody>
                    <a:bodyPr/>
                    <a:lstStyle/>
                    <a:p>
                      <a:pPr>
                        <a:lnSpc>
                          <a:spcPct val="150000"/>
                        </a:lnSpc>
                        <a:spcAft>
                          <a:spcPts val="0"/>
                        </a:spcAft>
                      </a:pPr>
                      <a:r>
                        <a:rPr lang="en-GB" sz="1550">
                          <a:latin typeface="Arial"/>
                          <a:ea typeface="Times New Roman"/>
                          <a:cs typeface="Calibri"/>
                        </a:rPr>
                        <a:t>In-Hospital mortality</a:t>
                      </a:r>
                      <a:endParaRPr lang="en-GB" sz="1550">
                        <a:latin typeface="Calibri"/>
                        <a:ea typeface="Times New Roman"/>
                        <a:cs typeface="Calibri"/>
                      </a:endParaRPr>
                    </a:p>
                  </a:txBody>
                  <a:tcPr marL="68580" marR="68580" marT="0" marB="0"/>
                </a:tc>
                <a:tc>
                  <a:txBody>
                    <a:bodyPr/>
                    <a:lstStyle/>
                    <a:p>
                      <a:pPr algn="ctr">
                        <a:lnSpc>
                          <a:spcPct val="150000"/>
                        </a:lnSpc>
                        <a:spcAft>
                          <a:spcPts val="0"/>
                        </a:spcAft>
                      </a:pPr>
                      <a:r>
                        <a:rPr lang="en-GB" sz="1550">
                          <a:latin typeface="Arial"/>
                          <a:ea typeface="Times New Roman"/>
                          <a:cs typeface="Calibri"/>
                        </a:rPr>
                        <a:t>114 (39%)</a:t>
                      </a:r>
                      <a:endParaRPr lang="en-GB" sz="1550">
                        <a:latin typeface="Calibri"/>
                        <a:ea typeface="Times New Roman"/>
                        <a:cs typeface="Calibri"/>
                      </a:endParaRPr>
                    </a:p>
                  </a:txBody>
                  <a:tcPr marL="68580" marR="68580" marT="0" marB="0"/>
                </a:tc>
                <a:tc>
                  <a:txBody>
                    <a:bodyPr/>
                    <a:lstStyle/>
                    <a:p>
                      <a:pPr algn="ctr">
                        <a:lnSpc>
                          <a:spcPct val="150000"/>
                        </a:lnSpc>
                        <a:spcAft>
                          <a:spcPts val="0"/>
                        </a:spcAft>
                      </a:pPr>
                      <a:r>
                        <a:rPr lang="en-GB" sz="1550">
                          <a:latin typeface="Arial"/>
                          <a:ea typeface="Times New Roman"/>
                          <a:cs typeface="Calibri"/>
                        </a:rPr>
                        <a:t>83 (28%)</a:t>
                      </a:r>
                      <a:endParaRPr lang="en-GB" sz="1550">
                        <a:latin typeface="Calibri"/>
                        <a:ea typeface="Times New Roman"/>
                        <a:cs typeface="Calibri"/>
                      </a:endParaRPr>
                    </a:p>
                  </a:txBody>
                  <a:tcPr marL="68580" marR="68580" marT="0" marB="0"/>
                </a:tc>
                <a:tc>
                  <a:txBody>
                    <a:bodyPr/>
                    <a:lstStyle/>
                    <a:p>
                      <a:pPr>
                        <a:lnSpc>
                          <a:spcPct val="150000"/>
                        </a:lnSpc>
                        <a:spcAft>
                          <a:spcPts val="0"/>
                        </a:spcAft>
                      </a:pPr>
                      <a:r>
                        <a:rPr lang="en-GB" sz="1550" dirty="0">
                          <a:latin typeface="Arial"/>
                          <a:ea typeface="Times New Roman"/>
                          <a:cs typeface="Calibri"/>
                        </a:rPr>
                        <a:t>p=0.028</a:t>
                      </a:r>
                      <a:endParaRPr lang="en-GB" sz="1550" dirty="0">
                        <a:latin typeface="Calibri"/>
                        <a:ea typeface="Times New Roman"/>
                        <a:cs typeface="Calibri"/>
                      </a:endParaRPr>
                    </a:p>
                  </a:txBody>
                  <a:tcPr marL="68580" marR="68580" marT="0" marB="0"/>
                </a:tc>
              </a:tr>
            </a:tbl>
          </a:graphicData>
        </a:graphic>
      </p:graphicFrame>
      <p:sp>
        <p:nvSpPr>
          <p:cNvPr id="32769" name="Rectangle 1"/>
          <p:cNvSpPr>
            <a:spLocks noChangeArrowheads="1"/>
          </p:cNvSpPr>
          <p:nvPr/>
        </p:nvSpPr>
        <p:spPr bwMode="auto">
          <a:xfrm>
            <a:off x="323528" y="5877272"/>
            <a:ext cx="3238387"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 geometric means and 95% confidence intervals</a:t>
            </a:r>
            <a:endParaRPr kumimoji="0" lang="en-GB" sz="1100" b="0" i="0" u="none" strike="noStrike" cap="none" normalizeH="0" baseline="0" dirty="0" smtClean="0">
              <a:ln>
                <a:noFill/>
              </a:ln>
              <a:solidFill>
                <a:schemeClr val="bg1"/>
              </a:solidFill>
              <a:effectLst/>
              <a:latin typeface="Arial" pitchFamily="34" charset="0"/>
            </a:endParaRPr>
          </a:p>
        </p:txBody>
      </p:sp>
      <p:sp>
        <p:nvSpPr>
          <p:cNvPr id="6" name="Oval 5"/>
          <p:cNvSpPr/>
          <p:nvPr/>
        </p:nvSpPr>
        <p:spPr>
          <a:xfrm>
            <a:off x="7164288" y="1916832"/>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164288" y="2636912"/>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164288" y="3356992"/>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236296" y="5517232"/>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28803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ChangeArrowheads="1"/>
          </p:cNvSpPr>
          <p:nvPr/>
        </p:nvSpPr>
        <p:spPr bwMode="auto">
          <a:xfrm>
            <a:off x="0" y="1574800"/>
            <a:ext cx="9144000" cy="0"/>
          </a:xfrm>
          <a:prstGeom prst="rect">
            <a:avLst/>
          </a:prstGeom>
          <a:noFill/>
          <a:ln w="9525">
            <a:noFill/>
            <a:miter lim="800000"/>
            <a:headEnd/>
            <a:tailEnd/>
          </a:ln>
          <a:effectLst/>
        </p:spPr>
        <p:txBody>
          <a:bodyPr wrap="none" anchor="ctr">
            <a:prstTxWarp prst="textNoShape">
              <a:avLst/>
            </a:prstTxWarp>
            <a:spAutoFit/>
          </a:bodyPr>
          <a:lstStyle/>
          <a:p>
            <a:pPr eaLnBrk="1" hangingPunct="1"/>
            <a:endParaRPr lang="en-US" sz="1800" dirty="0">
              <a:effectLst/>
              <a:latin typeface="Arial" charset="0"/>
            </a:endParaRPr>
          </a:p>
        </p:txBody>
      </p:sp>
      <p:graphicFrame>
        <p:nvGraphicFramePr>
          <p:cNvPr id="393219" name="Group 3"/>
          <p:cNvGraphicFramePr>
            <a:graphicFrameLocks noGrp="1"/>
          </p:cNvGraphicFramePr>
          <p:nvPr/>
        </p:nvGraphicFramePr>
        <p:xfrm>
          <a:off x="1763688" y="1988840"/>
          <a:ext cx="5486525" cy="4104383"/>
        </p:xfrm>
        <a:graphic>
          <a:graphicData uri="http://schemas.openxmlformats.org/drawingml/2006/table">
            <a:tbl>
              <a:tblPr/>
              <a:tblGrid>
                <a:gridCol w="1829392"/>
                <a:gridCol w="1827740"/>
                <a:gridCol w="1829393"/>
              </a:tblGrid>
              <a:tr h="821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Times New Roman" charset="0"/>
                          <a:ea typeface="宋体" charset="-122"/>
                          <a:cs typeface="Times New Roman" charset="0"/>
                        </a:rPr>
                        <a:t>Functional Class of Heart Failure</a:t>
                      </a:r>
                      <a:endParaRPr kumimoji="0" lang="en-GB" altLang="zh-CN" sz="1800" b="0" i="0" u="none" strike="noStrike" cap="none" normalizeH="0" baseline="0" dirty="0">
                        <a:ln>
                          <a:noFill/>
                        </a:ln>
                        <a:solidFill>
                          <a:schemeClr val="tx1"/>
                        </a:solidFill>
                        <a:effectLst/>
                        <a:latin typeface="Arial" charset="0"/>
                        <a:ea typeface="宋体" charset="-122"/>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zh-CN" sz="1200" b="1" i="0" u="none" strike="noStrike" cap="none" normalizeH="0" baseline="0" dirty="0">
                          <a:ln>
                            <a:noFill/>
                          </a:ln>
                          <a:solidFill>
                            <a:schemeClr val="tx1"/>
                          </a:solidFill>
                          <a:effectLst/>
                          <a:latin typeface="Times New Roman" charset="0"/>
                          <a:ea typeface="宋体" charset="-122"/>
                          <a:cs typeface="Times New Roman" charset="0"/>
                        </a:rPr>
                        <a:t>VO</a:t>
                      </a:r>
                      <a:r>
                        <a:rPr kumimoji="0" lang="sv-SE" altLang="zh-CN" sz="1200" b="1" i="0" u="none" strike="noStrike" cap="none" normalizeH="0" baseline="-30000" dirty="0">
                          <a:ln>
                            <a:noFill/>
                          </a:ln>
                          <a:solidFill>
                            <a:schemeClr val="tx1"/>
                          </a:solidFill>
                          <a:effectLst/>
                          <a:latin typeface="Times New Roman" charset="0"/>
                          <a:ea typeface="宋体" charset="-122"/>
                          <a:cs typeface="Times New Roman" charset="0"/>
                        </a:rPr>
                        <a:t>2</a:t>
                      </a:r>
                      <a:r>
                        <a:rPr kumimoji="0" lang="sv-SE" altLang="zh-CN" sz="1200" b="1" i="0" u="none" strike="noStrike" cap="none" normalizeH="0" baseline="0" dirty="0">
                          <a:ln>
                            <a:noFill/>
                          </a:ln>
                          <a:solidFill>
                            <a:schemeClr val="tx1"/>
                          </a:solidFill>
                          <a:effectLst/>
                          <a:latin typeface="Times New Roman" charset="0"/>
                          <a:ea typeface="宋体" charset="-122"/>
                          <a:cs typeface="Times New Roman" charset="0"/>
                        </a:rPr>
                        <a:t> – peak</a:t>
                      </a:r>
                      <a:endParaRPr kumimoji="0" lang="en-US" altLang="zh-CN" sz="1000" b="0" i="0" u="none" strike="noStrike" cap="none" normalizeH="0" baseline="0" dirty="0">
                        <a:ln>
                          <a:noFill/>
                        </a:ln>
                        <a:solidFill>
                          <a:schemeClr val="tx1"/>
                        </a:solidFill>
                        <a:effectLst/>
                        <a:latin typeface="Times New Roman" charset="0"/>
                        <a:ea typeface="宋体" charset="-122"/>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altLang="zh-CN" sz="1200" b="1" i="0" u="none" strike="noStrike" cap="none" normalizeH="0" baseline="0" dirty="0">
                          <a:ln>
                            <a:noFill/>
                          </a:ln>
                          <a:solidFill>
                            <a:schemeClr val="tx1"/>
                          </a:solidFill>
                          <a:effectLst/>
                          <a:latin typeface="Times New Roman" charset="0"/>
                          <a:ea typeface="宋体" charset="-122"/>
                          <a:cs typeface="Times New Roman" charset="0"/>
                        </a:rPr>
                        <a:t>ml/min/kg</a:t>
                      </a:r>
                      <a:endParaRPr kumimoji="0" lang="sv-SE" altLang="zh-CN" sz="1800" b="0" i="0" u="none" strike="noStrike" cap="none" normalizeH="0" baseline="0" dirty="0">
                        <a:ln>
                          <a:noFill/>
                        </a:ln>
                        <a:solidFill>
                          <a:schemeClr val="tx1"/>
                        </a:solidFill>
                        <a:effectLst/>
                        <a:latin typeface="Arial" charset="0"/>
                        <a:ea typeface="宋体" charset="-122"/>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Times New Roman" charset="0"/>
                          <a:ea typeface="宋体" charset="-122"/>
                          <a:cs typeface="Times New Roman" charset="0"/>
                        </a:rPr>
                        <a:t>Anaerobic Threshold</a:t>
                      </a:r>
                      <a:endParaRPr kumimoji="0" lang="en-US" altLang="zh-CN" sz="1000" b="0" i="0" u="none" strike="noStrike" cap="none" normalizeH="0" baseline="0" dirty="0">
                        <a:ln>
                          <a:noFill/>
                        </a:ln>
                        <a:solidFill>
                          <a:schemeClr val="tx1"/>
                        </a:solidFill>
                        <a:effectLst/>
                        <a:latin typeface="Times New Roman" charset="0"/>
                        <a:ea typeface="宋体" charset="-122"/>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Times New Roman" charset="0"/>
                          <a:ea typeface="宋体" charset="-122"/>
                          <a:cs typeface="Times New Roman" charset="0"/>
                        </a:rPr>
                        <a:t>ml/min/kg</a:t>
                      </a:r>
                      <a:endParaRPr kumimoji="0" lang="en-US" altLang="zh-CN" sz="1800" b="0" i="0" u="none" strike="noStrike" cap="none" normalizeH="0" baseline="0" dirty="0">
                        <a:ln>
                          <a:noFill/>
                        </a:ln>
                        <a:solidFill>
                          <a:schemeClr val="tx1"/>
                        </a:solidFill>
                        <a:effectLst/>
                        <a:latin typeface="Arial" charset="0"/>
                        <a:ea typeface="宋体" charset="-122"/>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r>
              <a:tr h="821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Times New Roman" charset="0"/>
                          <a:ea typeface="宋体" charset="-122"/>
                          <a:cs typeface="Times New Roman" charset="0"/>
                        </a:rPr>
                        <a:t>A</a:t>
                      </a:r>
                      <a:endParaRPr kumimoji="0" lang="en-US" altLang="zh-CN" sz="1000" b="0" i="0" u="none" strike="noStrike" cap="none" normalizeH="0" baseline="0" dirty="0">
                        <a:ln>
                          <a:noFill/>
                        </a:ln>
                        <a:solidFill>
                          <a:schemeClr val="tx1"/>
                        </a:solidFill>
                        <a:effectLst/>
                        <a:latin typeface="Times New Roman" charset="0"/>
                        <a:ea typeface="宋体" charset="-122"/>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Times New Roman" charset="0"/>
                          <a:ea typeface="宋体" charset="-122"/>
                          <a:cs typeface="Times New Roman" charset="0"/>
                        </a:rPr>
                        <a:t>(no impairment)</a:t>
                      </a:r>
                      <a:endParaRPr kumimoji="0" lang="en-GB" altLang="zh-CN" sz="1800" b="0" i="0" u="none" strike="noStrike" cap="none" normalizeH="0" baseline="0" dirty="0">
                        <a:ln>
                          <a:noFill/>
                        </a:ln>
                        <a:solidFill>
                          <a:schemeClr val="tx1"/>
                        </a:solidFill>
                        <a:effectLst/>
                        <a:latin typeface="Arial" charset="0"/>
                        <a:ea typeface="宋体" charset="-122"/>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Times New Roman" charset="0"/>
                          <a:ea typeface="宋体" charset="-122"/>
                          <a:cs typeface="Times New Roman" charset="0"/>
                        </a:rPr>
                        <a:t>&gt;20</a:t>
                      </a:r>
                      <a:endParaRPr kumimoji="0" lang="en-GB" altLang="zh-CN" sz="1800" b="0" i="0" u="none" strike="noStrike" cap="none" normalizeH="0" baseline="0" dirty="0">
                        <a:ln>
                          <a:noFill/>
                        </a:ln>
                        <a:solidFill>
                          <a:schemeClr val="tx1"/>
                        </a:solidFill>
                        <a:effectLst/>
                        <a:latin typeface="Arial" charset="0"/>
                        <a:ea typeface="宋体" charset="-122"/>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Times New Roman" charset="0"/>
                          <a:ea typeface="宋体" charset="-122"/>
                          <a:cs typeface="Times New Roman" charset="0"/>
                        </a:rPr>
                        <a:t>&gt;14</a:t>
                      </a:r>
                      <a:endParaRPr kumimoji="0" lang="en-GB" altLang="zh-CN" sz="1800" b="0" i="0" u="none" strike="noStrike" cap="none" normalizeH="0" baseline="0" dirty="0">
                        <a:ln>
                          <a:noFill/>
                        </a:ln>
                        <a:solidFill>
                          <a:schemeClr val="tx1"/>
                        </a:solidFill>
                        <a:effectLst/>
                        <a:latin typeface="Arial" charset="0"/>
                        <a:ea typeface="宋体" charset="-122"/>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r>
              <a:tr h="8195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Times New Roman" charset="0"/>
                          <a:ea typeface="宋体" charset="-122"/>
                          <a:cs typeface="Times New Roman" charset="0"/>
                        </a:rPr>
                        <a:t>B</a:t>
                      </a:r>
                      <a:endParaRPr kumimoji="0" lang="en-US" altLang="zh-CN" sz="1000" b="0" i="0" u="none" strike="noStrike" cap="none" normalizeH="0" baseline="0" dirty="0">
                        <a:ln>
                          <a:noFill/>
                        </a:ln>
                        <a:solidFill>
                          <a:schemeClr val="tx1"/>
                        </a:solidFill>
                        <a:effectLst/>
                        <a:latin typeface="Times New Roman" charset="0"/>
                        <a:ea typeface="宋体" charset="-122"/>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Times New Roman" charset="0"/>
                          <a:ea typeface="宋体" charset="-122"/>
                          <a:cs typeface="Times New Roman" charset="0"/>
                        </a:rPr>
                        <a:t>(mild – moderate impairment)</a:t>
                      </a:r>
                      <a:endParaRPr kumimoji="0" lang="en-GB" altLang="zh-CN" sz="1800" b="0" i="0" u="none" strike="noStrike" cap="none" normalizeH="0" baseline="0" dirty="0">
                        <a:ln>
                          <a:noFill/>
                        </a:ln>
                        <a:solidFill>
                          <a:schemeClr val="tx1"/>
                        </a:solidFill>
                        <a:effectLst/>
                        <a:latin typeface="Arial" charset="0"/>
                        <a:ea typeface="宋体" charset="-122"/>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Times New Roman" charset="0"/>
                          <a:ea typeface="宋体" charset="-122"/>
                          <a:cs typeface="Times New Roman" charset="0"/>
                        </a:rPr>
                        <a:t>16 – 19.9</a:t>
                      </a:r>
                      <a:endParaRPr kumimoji="0" lang="en-GB" altLang="zh-CN" sz="1800" b="0" i="0" u="none" strike="noStrike" cap="none" normalizeH="0" baseline="0" dirty="0">
                        <a:ln>
                          <a:noFill/>
                        </a:ln>
                        <a:solidFill>
                          <a:schemeClr val="tx1"/>
                        </a:solidFill>
                        <a:effectLst/>
                        <a:latin typeface="Arial" charset="0"/>
                        <a:ea typeface="宋体" charset="-122"/>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Times New Roman" charset="0"/>
                          <a:ea typeface="宋体" charset="-122"/>
                          <a:cs typeface="Times New Roman" charset="0"/>
                        </a:rPr>
                        <a:t>11 – 13.9</a:t>
                      </a:r>
                      <a:endParaRPr kumimoji="0" lang="en-GB" altLang="zh-CN" sz="1800" b="0" i="0" u="none" strike="noStrike" cap="none" normalizeH="0" baseline="0" dirty="0">
                        <a:ln>
                          <a:noFill/>
                        </a:ln>
                        <a:solidFill>
                          <a:schemeClr val="tx1"/>
                        </a:solidFill>
                        <a:effectLst/>
                        <a:latin typeface="Arial" charset="0"/>
                        <a:ea typeface="宋体" charset="-122"/>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r>
              <a:tr h="821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Times New Roman" charset="0"/>
                          <a:ea typeface="宋体" charset="-122"/>
                          <a:cs typeface="Times New Roman" charset="0"/>
                        </a:rPr>
                        <a:t>C </a:t>
                      </a:r>
                      <a:endParaRPr kumimoji="0" lang="en-US" altLang="zh-CN" sz="1000" b="0" i="0" u="none" strike="noStrike" cap="none" normalizeH="0" baseline="0" dirty="0">
                        <a:ln>
                          <a:noFill/>
                        </a:ln>
                        <a:solidFill>
                          <a:schemeClr val="tx1"/>
                        </a:solidFill>
                        <a:effectLst/>
                        <a:latin typeface="Times New Roman" charset="0"/>
                        <a:ea typeface="宋体" charset="-122"/>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Times New Roman" charset="0"/>
                          <a:ea typeface="宋体" charset="-122"/>
                          <a:cs typeface="Times New Roman" charset="0"/>
                        </a:rPr>
                        <a:t>(moderate-severe impairment)</a:t>
                      </a:r>
                      <a:endParaRPr kumimoji="0" lang="en-GB" altLang="zh-CN" sz="1800" b="0" i="0" u="none" strike="noStrike" cap="none" normalizeH="0" baseline="0" dirty="0">
                        <a:ln>
                          <a:noFill/>
                        </a:ln>
                        <a:solidFill>
                          <a:schemeClr val="tx1"/>
                        </a:solidFill>
                        <a:effectLst/>
                        <a:latin typeface="Arial" charset="0"/>
                        <a:ea typeface="宋体" charset="-122"/>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Times New Roman" charset="0"/>
                          <a:ea typeface="宋体" charset="-122"/>
                          <a:cs typeface="Times New Roman" charset="0"/>
                        </a:rPr>
                        <a:t>10 – 15.9</a:t>
                      </a:r>
                      <a:endParaRPr kumimoji="0" lang="en-GB" altLang="zh-CN" sz="1800" b="0" i="0" u="none" strike="noStrike" cap="none" normalizeH="0" baseline="0" dirty="0">
                        <a:ln>
                          <a:noFill/>
                        </a:ln>
                        <a:solidFill>
                          <a:schemeClr val="tx1"/>
                        </a:solidFill>
                        <a:effectLst/>
                        <a:latin typeface="Arial" charset="0"/>
                        <a:ea typeface="宋体" charset="-122"/>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Times New Roman" charset="0"/>
                          <a:ea typeface="宋体" charset="-122"/>
                          <a:cs typeface="Times New Roman" charset="0"/>
                        </a:rPr>
                        <a:t>9 – 10.9</a:t>
                      </a:r>
                      <a:endParaRPr kumimoji="0" lang="en-GB" altLang="zh-CN" sz="1800" b="0" i="0" u="none" strike="noStrike" cap="none" normalizeH="0" baseline="0" dirty="0">
                        <a:ln>
                          <a:noFill/>
                        </a:ln>
                        <a:solidFill>
                          <a:schemeClr val="tx1"/>
                        </a:solidFill>
                        <a:effectLst/>
                        <a:latin typeface="Arial" charset="0"/>
                        <a:ea typeface="宋体" charset="-122"/>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r>
              <a:tr h="8212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Times New Roman" charset="0"/>
                          <a:ea typeface="宋体" charset="-122"/>
                          <a:cs typeface="Times New Roman" charset="0"/>
                        </a:rPr>
                        <a:t>D </a:t>
                      </a:r>
                      <a:endParaRPr kumimoji="0" lang="en-US" altLang="zh-CN" sz="1000" b="0" i="0" u="none" strike="noStrike" cap="none" normalizeH="0" baseline="0" dirty="0">
                        <a:ln>
                          <a:noFill/>
                        </a:ln>
                        <a:solidFill>
                          <a:schemeClr val="tx1"/>
                        </a:solidFill>
                        <a:effectLst/>
                        <a:latin typeface="Times New Roman" charset="0"/>
                        <a:ea typeface="宋体" charset="-122"/>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Times New Roman" charset="0"/>
                          <a:ea typeface="宋体" charset="-122"/>
                          <a:cs typeface="Times New Roman" charset="0"/>
                        </a:rPr>
                        <a:t>(severe impairment)</a:t>
                      </a:r>
                      <a:endParaRPr kumimoji="0" lang="en-GB" altLang="zh-CN" sz="1800" b="0" i="0" u="none" strike="noStrike" cap="none" normalizeH="0" baseline="0" dirty="0">
                        <a:ln>
                          <a:noFill/>
                        </a:ln>
                        <a:solidFill>
                          <a:schemeClr val="tx1"/>
                        </a:solidFill>
                        <a:effectLst/>
                        <a:latin typeface="Arial" charset="0"/>
                        <a:ea typeface="宋体" charset="-122"/>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Times New Roman" charset="0"/>
                          <a:ea typeface="宋体" charset="-122"/>
                          <a:cs typeface="Times New Roman" charset="0"/>
                        </a:rPr>
                        <a:t>&lt;10</a:t>
                      </a:r>
                      <a:endParaRPr kumimoji="0" lang="en-GB" altLang="zh-CN" sz="1800" b="0" i="0" u="none" strike="noStrike" cap="none" normalizeH="0" baseline="0" dirty="0">
                        <a:ln>
                          <a:noFill/>
                        </a:ln>
                        <a:solidFill>
                          <a:schemeClr val="tx1"/>
                        </a:solidFill>
                        <a:effectLst/>
                        <a:latin typeface="Arial" charset="0"/>
                        <a:ea typeface="宋体" charset="-122"/>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Times New Roman" charset="0"/>
                          <a:ea typeface="宋体" charset="-122"/>
                          <a:cs typeface="Times New Roman" charset="0"/>
                        </a:rPr>
                        <a:t>&lt;9</a:t>
                      </a:r>
                      <a:endParaRPr kumimoji="0" lang="en-GB" altLang="zh-CN" sz="1800" b="0" i="0" u="none" strike="noStrike" cap="none" normalizeH="0" baseline="0" dirty="0">
                        <a:ln>
                          <a:noFill/>
                        </a:ln>
                        <a:solidFill>
                          <a:schemeClr val="tx1"/>
                        </a:solidFill>
                        <a:effectLst/>
                        <a:latin typeface="Arial" charset="0"/>
                        <a:ea typeface="宋体" charset="-122"/>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tr>
            </a:tbl>
          </a:graphicData>
        </a:graphic>
      </p:graphicFrame>
      <p:sp>
        <p:nvSpPr>
          <p:cNvPr id="393245" name="Rectangle 29"/>
          <p:cNvSpPr>
            <a:spLocks noChangeArrowheads="1"/>
          </p:cNvSpPr>
          <p:nvPr/>
        </p:nvSpPr>
        <p:spPr bwMode="auto">
          <a:xfrm>
            <a:off x="3491880" y="6246812"/>
            <a:ext cx="5003800" cy="611188"/>
          </a:xfrm>
          <a:prstGeom prst="rect">
            <a:avLst/>
          </a:prstGeom>
          <a:noFill/>
          <a:ln w="9525">
            <a:noFill/>
            <a:miter lim="800000"/>
            <a:headEnd/>
            <a:tailEnd/>
          </a:ln>
          <a:effectLst/>
        </p:spPr>
        <p:txBody>
          <a:bodyPr wrap="none" anchor="ctr">
            <a:prstTxWarp prst="textNoShape">
              <a:avLst/>
            </a:prstTxWarp>
            <a:spAutoFit/>
          </a:bodyPr>
          <a:lstStyle/>
          <a:p>
            <a:pPr eaLnBrk="1" hangingPunct="1"/>
            <a:r>
              <a:rPr lang="en-GB" altLang="zh-CN" sz="1600" dirty="0">
                <a:effectLst/>
                <a:latin typeface="Times New Roman" charset="0"/>
                <a:ea typeface="宋体" charset="-122"/>
                <a:cs typeface="Times New Roman" charset="0"/>
              </a:rPr>
              <a:t>Weber KT and Janicki JS. Am J Cardiol 1985;</a:t>
            </a:r>
            <a:r>
              <a:rPr lang="en-GB" altLang="zh-CN" sz="1600" b="1" dirty="0">
                <a:effectLst/>
                <a:latin typeface="Times New Roman" charset="0"/>
                <a:ea typeface="宋体" charset="-122"/>
                <a:cs typeface="Times New Roman" charset="0"/>
              </a:rPr>
              <a:t>55</a:t>
            </a:r>
            <a:r>
              <a:rPr lang="en-GB" altLang="zh-CN" sz="1600" dirty="0">
                <a:effectLst/>
                <a:latin typeface="Times New Roman" charset="0"/>
                <a:ea typeface="宋体" charset="-122"/>
                <a:cs typeface="Times New Roman" charset="0"/>
              </a:rPr>
              <a:t>:22A-31A</a:t>
            </a:r>
            <a:endParaRPr lang="en-US" altLang="zh-CN" sz="1600" dirty="0">
              <a:effectLst/>
              <a:ea typeface="宋体" charset="-122"/>
              <a:cs typeface="Times New Roman" charset="0"/>
            </a:endParaRPr>
          </a:p>
          <a:p>
            <a:endParaRPr lang="en-US" altLang="zh-CN" sz="1800" dirty="0">
              <a:effectLst/>
              <a:latin typeface="Arial" charset="0"/>
              <a:ea typeface="宋体" charset="-122"/>
              <a:cs typeface="Times New Roman" charset="0"/>
            </a:endParaRPr>
          </a:p>
        </p:txBody>
      </p:sp>
      <p:sp>
        <p:nvSpPr>
          <p:cNvPr id="393247" name="Oval 31"/>
          <p:cNvSpPr>
            <a:spLocks noChangeArrowheads="1"/>
          </p:cNvSpPr>
          <p:nvPr/>
        </p:nvSpPr>
        <p:spPr bwMode="auto">
          <a:xfrm>
            <a:off x="1115616" y="4365104"/>
            <a:ext cx="6768778" cy="936625"/>
          </a:xfrm>
          <a:prstGeom prst="ellipse">
            <a:avLst/>
          </a:prstGeom>
          <a:noFill/>
          <a:ln w="38100">
            <a:solidFill>
              <a:srgbClr val="FF0000"/>
            </a:solidFill>
            <a:prstDash val="sysDot"/>
            <a:round/>
            <a:headEnd/>
            <a:tailEnd/>
          </a:ln>
          <a:effectLst/>
        </p:spPr>
        <p:txBody>
          <a:bodyPr wrap="none" anchor="ctr">
            <a:prstTxWarp prst="textNoShape">
              <a:avLst/>
            </a:prstTxWarp>
          </a:bodyPr>
          <a:lstStyle/>
          <a:p>
            <a:endParaRPr lang="en-US" dirty="0"/>
          </a:p>
        </p:txBody>
      </p:sp>
      <p:sp>
        <p:nvSpPr>
          <p:cNvPr id="6" name="Title 5"/>
          <p:cNvSpPr>
            <a:spLocks noGrp="1"/>
          </p:cNvSpPr>
          <p:nvPr>
            <p:ph type="title"/>
          </p:nvPr>
        </p:nvSpPr>
        <p:spPr>
          <a:xfrm>
            <a:off x="467544" y="908720"/>
            <a:ext cx="8229600" cy="1143000"/>
          </a:xfrm>
        </p:spPr>
        <p:txBody>
          <a:bodyPr>
            <a:normAutofit/>
          </a:bodyPr>
          <a:lstStyle/>
          <a:p>
            <a:r>
              <a:rPr lang="en-US" dirty="0" smtClean="0"/>
              <a:t>Classification of heart failure using CPET</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dirty="0" smtClean="0"/>
              <a:t>In financial terms </a:t>
            </a:r>
          </a:p>
        </p:txBody>
      </p:sp>
      <p:sp>
        <p:nvSpPr>
          <p:cNvPr id="11267" name="Content Placeholder 2"/>
          <p:cNvSpPr>
            <a:spLocks noGrp="1"/>
          </p:cNvSpPr>
          <p:nvPr>
            <p:ph idx="1"/>
          </p:nvPr>
        </p:nvSpPr>
        <p:spPr>
          <a:xfrm>
            <a:off x="467544" y="1556792"/>
            <a:ext cx="8229600" cy="4525963"/>
          </a:xfrm>
        </p:spPr>
        <p:txBody>
          <a:bodyPr/>
          <a:lstStyle/>
          <a:p>
            <a:r>
              <a:rPr lang="en-GB" dirty="0" smtClean="0"/>
              <a:t>Patients leaving critical care sooner </a:t>
            </a:r>
          </a:p>
          <a:p>
            <a:r>
              <a:rPr lang="en-GB" dirty="0" smtClean="0"/>
              <a:t>A more mobile patient leaving critical care also spends less time in hospital</a:t>
            </a:r>
          </a:p>
          <a:p>
            <a:pPr>
              <a:buFontTx/>
              <a:buNone/>
            </a:pPr>
            <a:r>
              <a:rPr lang="en-GB" dirty="0" smtClean="0"/>
              <a:t>	= reduced cost per patient </a:t>
            </a:r>
          </a:p>
          <a:p>
            <a:r>
              <a:rPr lang="en-GB" dirty="0" smtClean="0"/>
              <a:t>Based on a day in critical care costing £1312 a day, a  2.5 day saving per patient represents considerable savings to the trust £951,200 </a:t>
            </a:r>
          </a:p>
          <a:p>
            <a:r>
              <a:rPr lang="en-GB" dirty="0" smtClean="0"/>
              <a:t>In real terms this also frees up capacity and leads to increased throughput in both ITU and on the wards</a:t>
            </a:r>
          </a:p>
          <a:p>
            <a:r>
              <a:rPr lang="en-GB" dirty="0" smtClean="0"/>
              <a:t>Better long term recovery = reduced need for community / social services</a:t>
            </a:r>
          </a:p>
          <a:p>
            <a:endParaRPr lang="en-GB" dirty="0" smtClean="0"/>
          </a:p>
        </p:txBody>
      </p:sp>
    </p:spTree>
    <p:extLst>
      <p:ext uri="{BB962C8B-B14F-4D97-AF65-F5344CB8AC3E}">
        <p14:creationId xmlns:p14="http://schemas.microsoft.com/office/powerpoint/2010/main" xmlns="" val="35125142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ICU Length of stay per month </a:t>
            </a:r>
            <a:endParaRPr lang="en-GB"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827584" y="1124744"/>
            <a:ext cx="7416824" cy="4596341"/>
          </a:xfrm>
          <a:prstGeom prst="rect">
            <a:avLst/>
          </a:prstGeom>
          <a:noFill/>
          <a:ln w="9525">
            <a:noFill/>
            <a:miter lim="800000"/>
            <a:headEnd/>
            <a:tailEnd/>
          </a:ln>
          <a:effectLst/>
        </p:spPr>
      </p:pic>
      <p:graphicFrame>
        <p:nvGraphicFramePr>
          <p:cNvPr id="9" name="Table 8"/>
          <p:cNvGraphicFramePr>
            <a:graphicFrameLocks noGrp="1"/>
          </p:cNvGraphicFramePr>
          <p:nvPr/>
        </p:nvGraphicFramePr>
        <p:xfrm>
          <a:off x="827584" y="2060848"/>
          <a:ext cx="7272808" cy="1962912"/>
        </p:xfrm>
        <a:graphic>
          <a:graphicData uri="http://schemas.openxmlformats.org/drawingml/2006/table">
            <a:tbl>
              <a:tblPr/>
              <a:tblGrid>
                <a:gridCol w="2423744"/>
                <a:gridCol w="2424532"/>
                <a:gridCol w="2424532"/>
              </a:tblGrid>
              <a:tr h="288032">
                <a:tc>
                  <a:txBody>
                    <a:bodyPr/>
                    <a:lstStyle/>
                    <a:p>
                      <a:pPr>
                        <a:lnSpc>
                          <a:spcPct val="115000"/>
                        </a:lnSpc>
                        <a:spcAft>
                          <a:spcPts val="0"/>
                        </a:spcAft>
                      </a:pPr>
                      <a:endParaRPr lang="en-GB" sz="2800" b="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en-GB" sz="2800" b="0" dirty="0">
                          <a:solidFill>
                            <a:schemeClr val="bg1"/>
                          </a:solidFill>
                          <a:latin typeface="Arial"/>
                          <a:ea typeface="Calibri"/>
                          <a:cs typeface="Times New Roman"/>
                        </a:rPr>
                        <a:t> </a:t>
                      </a:r>
                      <a:r>
                        <a:rPr lang="en-GB" sz="2800" b="0" dirty="0" smtClean="0">
                          <a:solidFill>
                            <a:schemeClr val="bg1"/>
                          </a:solidFill>
                          <a:latin typeface="Arial"/>
                          <a:ea typeface="Calibri"/>
                          <a:cs typeface="Times New Roman"/>
                        </a:rPr>
                        <a:t>Total</a:t>
                      </a:r>
                      <a:r>
                        <a:rPr lang="en-GB" sz="2800" b="0" baseline="0" dirty="0" smtClean="0">
                          <a:solidFill>
                            <a:schemeClr val="bg1"/>
                          </a:solidFill>
                          <a:latin typeface="+mn-lt"/>
                          <a:ea typeface="Calibri"/>
                          <a:cs typeface="Times New Roman"/>
                        </a:rPr>
                        <a:t> </a:t>
                      </a:r>
                      <a:r>
                        <a:rPr lang="en-GB" sz="2800" b="0" dirty="0" smtClean="0">
                          <a:solidFill>
                            <a:schemeClr val="bg1"/>
                          </a:solidFill>
                          <a:latin typeface="+mn-lt"/>
                          <a:ea typeface="Calibri"/>
                          <a:cs typeface="Times New Roman"/>
                        </a:rPr>
                        <a:t>days saved</a:t>
                      </a:r>
                      <a:endParaRPr lang="en-GB" sz="2800" b="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en-GB" sz="2800" b="0" dirty="0">
                          <a:solidFill>
                            <a:schemeClr val="bg1"/>
                          </a:solidFill>
                          <a:latin typeface="Arial"/>
                          <a:ea typeface="Calibri"/>
                          <a:cs typeface="Times New Roman"/>
                        </a:rPr>
                        <a:t>Daily Equivalent</a:t>
                      </a:r>
                      <a:endParaRPr lang="en-GB" sz="2800" b="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288032">
                <a:tc>
                  <a:txBody>
                    <a:bodyPr/>
                    <a:lstStyle/>
                    <a:p>
                      <a:pPr>
                        <a:lnSpc>
                          <a:spcPct val="115000"/>
                        </a:lnSpc>
                        <a:spcAft>
                          <a:spcPts val="0"/>
                        </a:spcAft>
                      </a:pPr>
                      <a:r>
                        <a:rPr lang="en-GB" sz="2800" b="0" dirty="0">
                          <a:solidFill>
                            <a:schemeClr val="bg1"/>
                          </a:solidFill>
                          <a:latin typeface="Arial"/>
                          <a:ea typeface="Calibri"/>
                          <a:cs typeface="Times New Roman"/>
                        </a:rPr>
                        <a:t>Critical Care</a:t>
                      </a:r>
                      <a:endParaRPr lang="en-GB" sz="2800" b="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en-GB" sz="2800" b="0" dirty="0">
                          <a:solidFill>
                            <a:schemeClr val="bg1"/>
                          </a:solidFill>
                          <a:latin typeface="Arial"/>
                          <a:ea typeface="Calibri"/>
                          <a:cs typeface="Times New Roman"/>
                        </a:rPr>
                        <a:t>1363</a:t>
                      </a:r>
                      <a:endParaRPr lang="en-GB" sz="2800" b="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en-GB" sz="2800" b="0" dirty="0">
                          <a:solidFill>
                            <a:schemeClr val="bg1"/>
                          </a:solidFill>
                          <a:latin typeface="Arial"/>
                          <a:ea typeface="Calibri"/>
                          <a:cs typeface="Times New Roman"/>
                        </a:rPr>
                        <a:t>3.7 beds</a:t>
                      </a:r>
                      <a:endParaRPr lang="en-GB" sz="2800" b="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288032">
                <a:tc>
                  <a:txBody>
                    <a:bodyPr/>
                    <a:lstStyle/>
                    <a:p>
                      <a:pPr>
                        <a:lnSpc>
                          <a:spcPct val="115000"/>
                        </a:lnSpc>
                        <a:spcAft>
                          <a:spcPts val="0"/>
                        </a:spcAft>
                      </a:pPr>
                      <a:r>
                        <a:rPr lang="en-GB" sz="2800" b="0">
                          <a:solidFill>
                            <a:schemeClr val="bg1"/>
                          </a:solidFill>
                          <a:latin typeface="Arial"/>
                          <a:ea typeface="Calibri"/>
                          <a:cs typeface="Times New Roman"/>
                        </a:rPr>
                        <a:t>Wards</a:t>
                      </a:r>
                      <a:endParaRPr lang="en-GB" sz="2800" b="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en-GB" sz="2800" b="0">
                          <a:solidFill>
                            <a:schemeClr val="bg1"/>
                          </a:solidFill>
                          <a:latin typeface="Arial"/>
                          <a:ea typeface="Calibri"/>
                          <a:cs typeface="Times New Roman"/>
                        </a:rPr>
                        <a:t>928</a:t>
                      </a:r>
                      <a:endParaRPr lang="en-GB" sz="2800" b="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en-GB" sz="2800" b="0" dirty="0">
                          <a:solidFill>
                            <a:schemeClr val="bg1"/>
                          </a:solidFill>
                          <a:latin typeface="Arial"/>
                          <a:ea typeface="Calibri"/>
                          <a:cs typeface="Times New Roman"/>
                        </a:rPr>
                        <a:t>2.5 beds</a:t>
                      </a:r>
                      <a:endParaRPr lang="en-GB" sz="2800" b="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Ward Impact…………</a:t>
            </a:r>
            <a:endParaRPr lang="en-GB" dirty="0"/>
          </a:p>
        </p:txBody>
      </p:sp>
      <p:graphicFrame>
        <p:nvGraphicFramePr>
          <p:cNvPr id="4" name="Content Placeholder 3"/>
          <p:cNvGraphicFramePr>
            <a:graphicFrameLocks noGrp="1"/>
          </p:cNvGraphicFramePr>
          <p:nvPr>
            <p:ph idx="1"/>
          </p:nvPr>
        </p:nvGraphicFramePr>
        <p:xfrm>
          <a:off x="467544" y="2636912"/>
          <a:ext cx="8230930" cy="2692895"/>
        </p:xfrm>
        <a:graphic>
          <a:graphicData uri="http://schemas.openxmlformats.org/drawingml/2006/table">
            <a:tbl>
              <a:tblPr firstRow="1" bandRow="1">
                <a:tableStyleId>{5C22544A-7EE6-4342-B048-85BDC9FD1C3A}</a:tableStyleId>
              </a:tblPr>
              <a:tblGrid>
                <a:gridCol w="4115465"/>
                <a:gridCol w="4115465"/>
              </a:tblGrid>
              <a:tr h="538579">
                <a:tc>
                  <a:txBody>
                    <a:bodyPr/>
                    <a:lstStyle/>
                    <a:p>
                      <a:pPr algn="l" fontAlgn="auto">
                        <a:lnSpc>
                          <a:spcPts val="1800"/>
                        </a:lnSpc>
                        <a:spcAft>
                          <a:spcPts val="0"/>
                        </a:spcAft>
                      </a:pPr>
                      <a:endParaRPr lang="en-GB" sz="1800" dirty="0">
                        <a:latin typeface="Arial"/>
                        <a:ea typeface="Calibri"/>
                        <a:cs typeface="Times New Roman"/>
                      </a:endParaRPr>
                    </a:p>
                  </a:txBody>
                  <a:tcPr marL="68081" marR="68081" marT="0" marB="0"/>
                </a:tc>
                <a:tc>
                  <a:txBody>
                    <a:bodyPr/>
                    <a:lstStyle/>
                    <a:p>
                      <a:pPr algn="l" fontAlgn="auto">
                        <a:lnSpc>
                          <a:spcPts val="1800"/>
                        </a:lnSpc>
                        <a:spcAft>
                          <a:spcPts val="0"/>
                        </a:spcAft>
                      </a:pPr>
                      <a:endParaRPr lang="en-GB" sz="1800" dirty="0" smtClean="0">
                        <a:latin typeface="Arial"/>
                        <a:ea typeface="Calibri"/>
                        <a:cs typeface="Times New Roman"/>
                      </a:endParaRPr>
                    </a:p>
                    <a:p>
                      <a:pPr algn="l" fontAlgn="auto">
                        <a:lnSpc>
                          <a:spcPts val="1800"/>
                        </a:lnSpc>
                        <a:spcAft>
                          <a:spcPts val="0"/>
                        </a:spcAft>
                      </a:pPr>
                      <a:r>
                        <a:rPr lang="en-GB" sz="1800" dirty="0" smtClean="0">
                          <a:latin typeface="Arial"/>
                          <a:ea typeface="Calibri"/>
                          <a:cs typeface="Times New Roman"/>
                        </a:rPr>
                        <a:t>Post </a:t>
                      </a:r>
                      <a:r>
                        <a:rPr lang="en-GB" sz="1800" dirty="0">
                          <a:latin typeface="Arial"/>
                          <a:ea typeface="Calibri"/>
                          <a:cs typeface="Times New Roman"/>
                        </a:rPr>
                        <a:t>critical care LOS</a:t>
                      </a:r>
                      <a:endParaRPr lang="en-GB" sz="1800" dirty="0">
                        <a:latin typeface="Tahoma"/>
                        <a:ea typeface="Times New Roman"/>
                        <a:cs typeface="Times New Roman"/>
                      </a:endParaRPr>
                    </a:p>
                  </a:txBody>
                  <a:tcPr marL="68081" marR="68081" marT="0" marB="0"/>
                </a:tc>
              </a:tr>
              <a:tr h="538579">
                <a:tc>
                  <a:txBody>
                    <a:bodyPr/>
                    <a:lstStyle/>
                    <a:p>
                      <a:pPr algn="l" fontAlgn="auto">
                        <a:lnSpc>
                          <a:spcPts val="1800"/>
                        </a:lnSpc>
                        <a:spcAft>
                          <a:spcPts val="0"/>
                        </a:spcAft>
                      </a:pPr>
                      <a:endParaRPr lang="en-GB" sz="1800" dirty="0" smtClean="0">
                        <a:latin typeface="Arial"/>
                        <a:ea typeface="Calibri"/>
                        <a:cs typeface="Times New Roman"/>
                      </a:endParaRPr>
                    </a:p>
                    <a:p>
                      <a:pPr algn="l" fontAlgn="auto">
                        <a:lnSpc>
                          <a:spcPts val="1800"/>
                        </a:lnSpc>
                        <a:spcAft>
                          <a:spcPts val="0"/>
                        </a:spcAft>
                      </a:pPr>
                      <a:r>
                        <a:rPr lang="en-GB" sz="1800" dirty="0" smtClean="0">
                          <a:latin typeface="Arial"/>
                          <a:ea typeface="Calibri"/>
                          <a:cs typeface="Times New Roman"/>
                        </a:rPr>
                        <a:t>3</a:t>
                      </a:r>
                      <a:r>
                        <a:rPr lang="en-GB" sz="1800" dirty="0">
                          <a:latin typeface="Arial"/>
                          <a:ea typeface="Calibri"/>
                          <a:cs typeface="Times New Roman"/>
                        </a:rPr>
                        <a:t>. Hoist Transfer</a:t>
                      </a:r>
                      <a:endParaRPr lang="en-GB" sz="1800" dirty="0">
                        <a:latin typeface="Tahoma"/>
                        <a:ea typeface="Times New Roman"/>
                        <a:cs typeface="Times New Roman"/>
                      </a:endParaRPr>
                    </a:p>
                  </a:txBody>
                  <a:tcPr marL="68081" marR="68081" marT="0" marB="0"/>
                </a:tc>
                <a:tc>
                  <a:txBody>
                    <a:bodyPr/>
                    <a:lstStyle/>
                    <a:p>
                      <a:pPr algn="l" fontAlgn="auto">
                        <a:lnSpc>
                          <a:spcPts val="1800"/>
                        </a:lnSpc>
                        <a:spcAft>
                          <a:spcPts val="0"/>
                        </a:spcAft>
                      </a:pPr>
                      <a:endParaRPr lang="en-GB" sz="1800" dirty="0" smtClean="0">
                        <a:latin typeface="Arial"/>
                        <a:ea typeface="Calibri"/>
                        <a:cs typeface="Times New Roman"/>
                      </a:endParaRPr>
                    </a:p>
                    <a:p>
                      <a:pPr algn="l" fontAlgn="auto">
                        <a:lnSpc>
                          <a:spcPts val="1800"/>
                        </a:lnSpc>
                        <a:spcAft>
                          <a:spcPts val="0"/>
                        </a:spcAft>
                      </a:pPr>
                      <a:r>
                        <a:rPr lang="en-GB" sz="1800" dirty="0" smtClean="0">
                          <a:latin typeface="Arial"/>
                          <a:ea typeface="Calibri"/>
                          <a:cs typeface="Times New Roman"/>
                        </a:rPr>
                        <a:t>35.7 </a:t>
                      </a:r>
                      <a:r>
                        <a:rPr lang="en-GB" sz="1800" dirty="0">
                          <a:latin typeface="Arial"/>
                          <a:ea typeface="Calibri"/>
                          <a:cs typeface="Times New Roman"/>
                        </a:rPr>
                        <a:t>days</a:t>
                      </a:r>
                      <a:endParaRPr lang="en-GB" sz="1800" dirty="0">
                        <a:latin typeface="Tahoma"/>
                        <a:ea typeface="Times New Roman"/>
                        <a:cs typeface="Times New Roman"/>
                      </a:endParaRPr>
                    </a:p>
                  </a:txBody>
                  <a:tcPr marL="68081" marR="68081" marT="0" marB="0"/>
                </a:tc>
              </a:tr>
              <a:tr h="538579">
                <a:tc>
                  <a:txBody>
                    <a:bodyPr/>
                    <a:lstStyle/>
                    <a:p>
                      <a:pPr algn="l" fontAlgn="auto">
                        <a:lnSpc>
                          <a:spcPts val="1800"/>
                        </a:lnSpc>
                        <a:spcAft>
                          <a:spcPts val="0"/>
                        </a:spcAft>
                      </a:pPr>
                      <a:endParaRPr lang="en-GB" sz="1800" dirty="0">
                        <a:latin typeface="Arial"/>
                        <a:ea typeface="Calibri"/>
                        <a:cs typeface="Times New Roman"/>
                      </a:endParaRPr>
                    </a:p>
                  </a:txBody>
                  <a:tcPr marL="68081" marR="68081" marT="0" marB="0"/>
                </a:tc>
                <a:tc>
                  <a:txBody>
                    <a:bodyPr/>
                    <a:lstStyle/>
                    <a:p>
                      <a:pPr algn="l" fontAlgn="auto">
                        <a:lnSpc>
                          <a:spcPts val="1800"/>
                        </a:lnSpc>
                        <a:spcAft>
                          <a:spcPts val="0"/>
                        </a:spcAft>
                      </a:pPr>
                      <a:endParaRPr lang="en-GB" sz="1800" dirty="0">
                        <a:latin typeface="Arial"/>
                        <a:ea typeface="Calibri"/>
                        <a:cs typeface="Times New Roman"/>
                      </a:endParaRPr>
                    </a:p>
                  </a:txBody>
                  <a:tcPr marL="68081" marR="68081" marT="0" marB="0"/>
                </a:tc>
              </a:tr>
              <a:tr h="538579">
                <a:tc>
                  <a:txBody>
                    <a:bodyPr/>
                    <a:lstStyle/>
                    <a:p>
                      <a:pPr algn="l" fontAlgn="auto">
                        <a:lnSpc>
                          <a:spcPts val="1800"/>
                        </a:lnSpc>
                        <a:spcAft>
                          <a:spcPts val="0"/>
                        </a:spcAft>
                      </a:pPr>
                      <a:endParaRPr lang="en-GB" sz="1800" dirty="0" smtClean="0">
                        <a:latin typeface="Arial"/>
                        <a:ea typeface="Calibri"/>
                        <a:cs typeface="Times New Roman"/>
                      </a:endParaRPr>
                    </a:p>
                    <a:p>
                      <a:pPr algn="l" fontAlgn="auto">
                        <a:lnSpc>
                          <a:spcPts val="1800"/>
                        </a:lnSpc>
                        <a:spcAft>
                          <a:spcPts val="0"/>
                        </a:spcAft>
                      </a:pPr>
                      <a:r>
                        <a:rPr lang="en-GB" sz="1800" dirty="0" smtClean="0">
                          <a:latin typeface="Arial"/>
                          <a:ea typeface="Calibri"/>
                          <a:cs typeface="Times New Roman"/>
                        </a:rPr>
                        <a:t>4</a:t>
                      </a:r>
                      <a:r>
                        <a:rPr lang="en-GB" sz="1800" dirty="0">
                          <a:latin typeface="Arial"/>
                          <a:ea typeface="Calibri"/>
                          <a:cs typeface="Times New Roman"/>
                        </a:rPr>
                        <a:t>. Standing practice</a:t>
                      </a:r>
                      <a:endParaRPr lang="en-GB" sz="1800" dirty="0">
                        <a:latin typeface="Tahoma"/>
                        <a:ea typeface="Times New Roman"/>
                        <a:cs typeface="Times New Roman"/>
                      </a:endParaRPr>
                    </a:p>
                  </a:txBody>
                  <a:tcPr marL="68081" marR="68081" marT="0" marB="0"/>
                </a:tc>
                <a:tc>
                  <a:txBody>
                    <a:bodyPr/>
                    <a:lstStyle/>
                    <a:p>
                      <a:pPr algn="l" fontAlgn="auto">
                        <a:lnSpc>
                          <a:spcPts val="1800"/>
                        </a:lnSpc>
                        <a:spcAft>
                          <a:spcPts val="0"/>
                        </a:spcAft>
                      </a:pPr>
                      <a:endParaRPr lang="en-GB" sz="1800" dirty="0" smtClean="0">
                        <a:latin typeface="Arial"/>
                        <a:ea typeface="Calibri"/>
                        <a:cs typeface="Times New Roman"/>
                      </a:endParaRPr>
                    </a:p>
                    <a:p>
                      <a:pPr algn="l" fontAlgn="auto">
                        <a:lnSpc>
                          <a:spcPts val="1800"/>
                        </a:lnSpc>
                        <a:spcAft>
                          <a:spcPts val="0"/>
                        </a:spcAft>
                      </a:pPr>
                      <a:r>
                        <a:rPr lang="en-GB" sz="1800" dirty="0" smtClean="0">
                          <a:latin typeface="Arial"/>
                          <a:ea typeface="Calibri"/>
                          <a:cs typeface="Times New Roman"/>
                        </a:rPr>
                        <a:t>22.9 </a:t>
                      </a:r>
                      <a:r>
                        <a:rPr lang="en-GB" sz="1800" dirty="0">
                          <a:latin typeface="Arial"/>
                          <a:ea typeface="Calibri"/>
                          <a:cs typeface="Times New Roman"/>
                        </a:rPr>
                        <a:t>days</a:t>
                      </a:r>
                      <a:endParaRPr lang="en-GB" sz="1800" dirty="0">
                        <a:latin typeface="Tahoma"/>
                        <a:ea typeface="Times New Roman"/>
                        <a:cs typeface="Times New Roman"/>
                      </a:endParaRPr>
                    </a:p>
                  </a:txBody>
                  <a:tcPr marL="68081" marR="68081" marT="0" marB="0"/>
                </a:tc>
              </a:tr>
              <a:tr h="538579">
                <a:tc>
                  <a:txBody>
                    <a:bodyPr/>
                    <a:lstStyle/>
                    <a:p>
                      <a:pPr algn="l" fontAlgn="auto">
                        <a:lnSpc>
                          <a:spcPts val="1800"/>
                        </a:lnSpc>
                        <a:spcAft>
                          <a:spcPts val="0"/>
                        </a:spcAft>
                      </a:pPr>
                      <a:endParaRPr lang="en-GB" sz="1800" dirty="0" smtClean="0">
                        <a:latin typeface="Arial"/>
                        <a:ea typeface="Calibri"/>
                        <a:cs typeface="Times New Roman"/>
                      </a:endParaRPr>
                    </a:p>
                    <a:p>
                      <a:pPr algn="l" fontAlgn="auto">
                        <a:lnSpc>
                          <a:spcPts val="1800"/>
                        </a:lnSpc>
                        <a:spcAft>
                          <a:spcPts val="0"/>
                        </a:spcAft>
                      </a:pPr>
                      <a:r>
                        <a:rPr lang="en-GB" sz="1800" dirty="0" smtClean="0">
                          <a:latin typeface="Arial"/>
                          <a:ea typeface="Calibri"/>
                          <a:cs typeface="Times New Roman"/>
                        </a:rPr>
                        <a:t>5</a:t>
                      </a:r>
                      <a:r>
                        <a:rPr lang="en-GB" sz="1800" dirty="0">
                          <a:latin typeface="Arial"/>
                          <a:ea typeface="Calibri"/>
                          <a:cs typeface="Times New Roman"/>
                        </a:rPr>
                        <a:t>. Step transfers</a:t>
                      </a:r>
                      <a:endParaRPr lang="en-GB" sz="1800" dirty="0">
                        <a:latin typeface="Tahoma"/>
                        <a:ea typeface="Times New Roman"/>
                        <a:cs typeface="Times New Roman"/>
                      </a:endParaRPr>
                    </a:p>
                  </a:txBody>
                  <a:tcPr marL="68081" marR="68081" marT="0" marB="0"/>
                </a:tc>
                <a:tc>
                  <a:txBody>
                    <a:bodyPr/>
                    <a:lstStyle/>
                    <a:p>
                      <a:pPr algn="l" fontAlgn="auto">
                        <a:lnSpc>
                          <a:spcPts val="1800"/>
                        </a:lnSpc>
                        <a:spcAft>
                          <a:spcPts val="0"/>
                        </a:spcAft>
                      </a:pPr>
                      <a:endParaRPr lang="en-GB" sz="1800" dirty="0" smtClean="0">
                        <a:latin typeface="Arial"/>
                        <a:ea typeface="Calibri"/>
                        <a:cs typeface="Times New Roman"/>
                      </a:endParaRPr>
                    </a:p>
                    <a:p>
                      <a:pPr algn="l" fontAlgn="auto">
                        <a:lnSpc>
                          <a:spcPts val="1800"/>
                        </a:lnSpc>
                        <a:spcAft>
                          <a:spcPts val="0"/>
                        </a:spcAft>
                      </a:pPr>
                      <a:r>
                        <a:rPr lang="en-GB" sz="1800" dirty="0" smtClean="0">
                          <a:latin typeface="Arial"/>
                          <a:ea typeface="Calibri"/>
                          <a:cs typeface="Times New Roman"/>
                        </a:rPr>
                        <a:t>16.2 </a:t>
                      </a:r>
                      <a:r>
                        <a:rPr lang="en-GB" sz="1800" dirty="0">
                          <a:latin typeface="Arial"/>
                          <a:ea typeface="Calibri"/>
                          <a:cs typeface="Times New Roman"/>
                        </a:rPr>
                        <a:t>days</a:t>
                      </a:r>
                      <a:endParaRPr lang="en-GB" sz="1800" dirty="0">
                        <a:latin typeface="Tahoma"/>
                        <a:ea typeface="Times New Roman"/>
                        <a:cs typeface="Times New Roman"/>
                      </a:endParaRPr>
                    </a:p>
                  </a:txBody>
                  <a:tcPr marL="68081" marR="68081" marT="0" marB="0"/>
                </a:tc>
              </a:tr>
            </a:tbl>
          </a:graphicData>
        </a:graphic>
      </p:graphicFrame>
      <p:sp>
        <p:nvSpPr>
          <p:cNvPr id="5" name="TextBox 4"/>
          <p:cNvSpPr txBox="1"/>
          <p:nvPr/>
        </p:nvSpPr>
        <p:spPr>
          <a:xfrm>
            <a:off x="467544" y="1484784"/>
            <a:ext cx="8064896" cy="830997"/>
          </a:xfrm>
          <a:prstGeom prst="rect">
            <a:avLst/>
          </a:prstGeom>
          <a:noFill/>
        </p:spPr>
        <p:txBody>
          <a:bodyPr wrap="square" rtlCol="0">
            <a:spAutoFit/>
          </a:bodyPr>
          <a:lstStyle/>
          <a:p>
            <a:pPr fontAlgn="base">
              <a:spcBef>
                <a:spcPct val="0"/>
              </a:spcBef>
              <a:spcAft>
                <a:spcPct val="0"/>
              </a:spcAft>
            </a:pPr>
            <a:r>
              <a:rPr lang="en-GB" sz="2400" dirty="0" smtClean="0">
                <a:solidFill>
                  <a:srgbClr val="FFFFFF"/>
                </a:solidFill>
              </a:rPr>
              <a:t>Length of stay figures according to MMS at critical care discharge</a:t>
            </a:r>
            <a:endParaRPr lang="en-GB" sz="2400" dirty="0">
              <a:solidFill>
                <a:srgbClr val="FFFFFF"/>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6219" y="1052736"/>
            <a:ext cx="8132245" cy="4888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Long term patient ward </a:t>
            </a:r>
            <a:r>
              <a:rPr lang="en-GB" dirty="0" smtClean="0"/>
              <a:t>round impact - UHB</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412776"/>
            <a:ext cx="8071521" cy="4465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40364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Increased focus on early rehabilitation has led to an increased level of function at critical care discharge</a:t>
            </a:r>
          </a:p>
          <a:p>
            <a:r>
              <a:rPr lang="en-GB" dirty="0" smtClean="0"/>
              <a:t>This was associated with reductions in length of stay figures and mortality</a:t>
            </a:r>
          </a:p>
          <a:p>
            <a:r>
              <a:rPr lang="en-GB" dirty="0" smtClean="0"/>
              <a:t>Close MDT working and communication is crucial to success</a:t>
            </a:r>
          </a:p>
          <a:p>
            <a:pPr>
              <a:buFontTx/>
              <a:buChar char="-"/>
            </a:pPr>
            <a:r>
              <a:rPr lang="en-GB" dirty="0" smtClean="0"/>
              <a:t>Literature is positive but needs to be seen in perspective</a:t>
            </a:r>
          </a:p>
          <a:p>
            <a:pPr>
              <a:buFontTx/>
              <a:buChar char="-"/>
            </a:pPr>
            <a:r>
              <a:rPr lang="en-GB" dirty="0" smtClean="0"/>
              <a:t>Within organisations key is to benchmark current service and objectively evaluate change</a:t>
            </a:r>
          </a:p>
          <a:p>
            <a:pPr>
              <a:buFontTx/>
              <a:buChar char="-"/>
            </a:pPr>
            <a:endParaRPr lang="en-GB" dirty="0" smtClean="0"/>
          </a:p>
          <a:p>
            <a:endParaRPr lang="en-GB"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467544" y="260648"/>
            <a:ext cx="8229600" cy="1143000"/>
          </a:xfrm>
        </p:spPr>
        <p:txBody>
          <a:bodyPr/>
          <a:lstStyle/>
          <a:p>
            <a:pPr eaLnBrk="1" hangingPunct="1">
              <a:defRPr/>
            </a:pPr>
            <a:r>
              <a:rPr lang="en-GB" sz="6600" dirty="0" smtClean="0"/>
              <a:t>Thank you</a:t>
            </a:r>
            <a:endParaRPr lang="en-US" sz="6600" dirty="0" smtClean="0"/>
          </a:p>
        </p:txBody>
      </p:sp>
      <p:pic>
        <p:nvPicPr>
          <p:cNvPr id="74755" name="Picture 3" descr="questions"/>
          <p:cNvPicPr>
            <a:picLocks noGrp="1" noChangeAspect="1" noChangeArrowheads="1"/>
          </p:cNvPicPr>
          <p:nvPr>
            <p:ph type="body" idx="1"/>
          </p:nvPr>
        </p:nvPicPr>
        <p:blipFill>
          <a:blip r:embed="rId3" cstate="print"/>
          <a:srcRect/>
          <a:stretch>
            <a:fillRect/>
          </a:stretch>
        </p:blipFill>
        <p:spPr>
          <a:xfrm>
            <a:off x="2915816" y="1268760"/>
            <a:ext cx="3113267" cy="4320480"/>
          </a:xfrm>
          <a:noFill/>
        </p:spPr>
      </p:pic>
      <p:sp>
        <p:nvSpPr>
          <p:cNvPr id="4" name="Rectangle 3"/>
          <p:cNvSpPr/>
          <p:nvPr/>
        </p:nvSpPr>
        <p:spPr>
          <a:xfrm>
            <a:off x="2051720" y="5661248"/>
            <a:ext cx="5067413" cy="523220"/>
          </a:xfrm>
          <a:prstGeom prst="rect">
            <a:avLst/>
          </a:prstGeom>
        </p:spPr>
        <p:txBody>
          <a:bodyPr wrap="none">
            <a:spAutoFit/>
          </a:bodyPr>
          <a:lstStyle/>
          <a:p>
            <a:pPr algn="ctr">
              <a:buNone/>
            </a:pPr>
            <a:r>
              <a:rPr lang="en-GB" sz="2800" dirty="0" err="1" smtClean="0">
                <a:solidFill>
                  <a:schemeClr val="bg1"/>
                </a:solidFill>
              </a:rPr>
              <a:t>David.mcwilliams@uhb.nhs.uk</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sz="2800" dirty="0" smtClean="0"/>
              <a:t>	</a:t>
            </a:r>
            <a:r>
              <a:rPr lang="en-GB" sz="3600" dirty="0" smtClean="0"/>
              <a:t>The negative effects of intensive care may take months to recover and are more likely with prolonged ICU stays and longer hours of ventilation</a:t>
            </a:r>
            <a:br>
              <a:rPr lang="en-GB" sz="3600" dirty="0" smtClean="0"/>
            </a:br>
            <a:r>
              <a:rPr lang="en-GB" sz="3600" dirty="0" smtClean="0"/>
              <a:t/>
            </a:r>
            <a:br>
              <a:rPr lang="en-GB" sz="3600" dirty="0" smtClean="0"/>
            </a:br>
            <a:r>
              <a:rPr lang="en-GB" sz="3600" dirty="0" smtClean="0"/>
              <a:t>……EVERY DAY COUNTS!!</a:t>
            </a:r>
            <a:endParaRPr lang="en-GB"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9" name="Rectangle 13"/>
          <p:cNvSpPr>
            <a:spLocks noGrp="1" noChangeArrowheads="1"/>
          </p:cNvSpPr>
          <p:nvPr>
            <p:ph type="title"/>
          </p:nvPr>
        </p:nvSpPr>
        <p:spPr>
          <a:xfrm>
            <a:off x="457200" y="277813"/>
            <a:ext cx="4043363" cy="1139825"/>
          </a:xfrm>
        </p:spPr>
        <p:txBody>
          <a:bodyPr/>
          <a:lstStyle/>
          <a:p>
            <a:r>
              <a:rPr lang="en-GB" dirty="0" smtClean="0"/>
              <a:t>NICE CG83</a:t>
            </a:r>
            <a:endParaRPr lang="en-GB" dirty="0"/>
          </a:p>
        </p:txBody>
      </p:sp>
      <p:sp>
        <p:nvSpPr>
          <p:cNvPr id="19459" name="Rectangle 3"/>
          <p:cNvSpPr>
            <a:spLocks noGrp="1" noChangeArrowheads="1"/>
          </p:cNvSpPr>
          <p:nvPr>
            <p:ph type="body" sz="half" idx="1"/>
          </p:nvPr>
        </p:nvSpPr>
        <p:spPr>
          <a:xfrm>
            <a:off x="457200" y="1600200"/>
            <a:ext cx="4114800" cy="4525963"/>
          </a:xfrm>
        </p:spPr>
        <p:txBody>
          <a:bodyPr>
            <a:normAutofit lnSpcReduction="10000"/>
          </a:bodyPr>
          <a:lstStyle/>
          <a:p>
            <a:pPr>
              <a:lnSpc>
                <a:spcPct val="90000"/>
              </a:lnSpc>
              <a:buFontTx/>
              <a:buChar char="-"/>
            </a:pPr>
            <a:r>
              <a:rPr lang="en-US" sz="2400" dirty="0" smtClean="0"/>
              <a:t>Advocated early and structured rehabilitation programmes for patients admitted to critical care</a:t>
            </a:r>
          </a:p>
          <a:p>
            <a:pPr>
              <a:lnSpc>
                <a:spcPct val="90000"/>
              </a:lnSpc>
              <a:buFontTx/>
              <a:buChar char="-"/>
            </a:pPr>
            <a:endParaRPr lang="en-US" sz="2400" dirty="0" smtClean="0"/>
          </a:p>
          <a:p>
            <a:pPr>
              <a:lnSpc>
                <a:spcPct val="90000"/>
              </a:lnSpc>
              <a:buFontTx/>
              <a:buChar char="-"/>
            </a:pPr>
            <a:r>
              <a:rPr lang="en-US" sz="2400" dirty="0" smtClean="0"/>
              <a:t>Importance of Key workers</a:t>
            </a:r>
          </a:p>
          <a:p>
            <a:pPr>
              <a:lnSpc>
                <a:spcPct val="90000"/>
              </a:lnSpc>
              <a:buFontTx/>
              <a:buChar char="-"/>
            </a:pPr>
            <a:endParaRPr lang="en-US" sz="2400" dirty="0" smtClean="0"/>
          </a:p>
          <a:p>
            <a:pPr>
              <a:lnSpc>
                <a:spcPct val="90000"/>
              </a:lnSpc>
              <a:buFontTx/>
              <a:buChar char="-"/>
            </a:pPr>
            <a:r>
              <a:rPr lang="en-US" sz="2400" dirty="0" smtClean="0"/>
              <a:t>MDT working / Communication</a:t>
            </a:r>
          </a:p>
          <a:p>
            <a:pPr>
              <a:lnSpc>
                <a:spcPct val="90000"/>
              </a:lnSpc>
              <a:buFontTx/>
              <a:buChar char="-"/>
            </a:pPr>
            <a:endParaRPr lang="en-US" sz="2400" dirty="0" smtClean="0"/>
          </a:p>
          <a:p>
            <a:pPr>
              <a:lnSpc>
                <a:spcPct val="90000"/>
              </a:lnSpc>
              <a:buFontTx/>
              <a:buChar char="-"/>
            </a:pPr>
            <a:r>
              <a:rPr lang="en-US" sz="2400" dirty="0" smtClean="0"/>
              <a:t>Closer links to ward and community</a:t>
            </a:r>
            <a:endParaRPr lang="en-GB" sz="2400" dirty="0" smtClean="0"/>
          </a:p>
          <a:p>
            <a:pPr>
              <a:lnSpc>
                <a:spcPct val="90000"/>
              </a:lnSpc>
              <a:buFont typeface="Wingdings" pitchFamily="2" charset="2"/>
              <a:buNone/>
            </a:pPr>
            <a:endParaRPr lang="en-GB" sz="2400" dirty="0"/>
          </a:p>
        </p:txBody>
      </p:sp>
      <p:pic>
        <p:nvPicPr>
          <p:cNvPr id="19468" name="Picture 12"/>
          <p:cNvPicPr>
            <a:picLocks noChangeAspect="1" noChangeArrowheads="1"/>
          </p:cNvPicPr>
          <p:nvPr/>
        </p:nvPicPr>
        <p:blipFill>
          <a:blip r:embed="rId2" cstate="print"/>
          <a:srcRect/>
          <a:stretch>
            <a:fillRect/>
          </a:stretch>
        </p:blipFill>
        <p:spPr bwMode="auto">
          <a:xfrm>
            <a:off x="5076056" y="764704"/>
            <a:ext cx="3819166" cy="540127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0"/>
            <a:ext cx="8229600" cy="1139825"/>
          </a:xfrm>
        </p:spPr>
        <p:txBody>
          <a:bodyPr/>
          <a:lstStyle/>
          <a:p>
            <a:r>
              <a:rPr lang="en-GB"/>
              <a:t>The evidence</a:t>
            </a:r>
          </a:p>
        </p:txBody>
      </p:sp>
      <p:pic>
        <p:nvPicPr>
          <p:cNvPr id="14340" name="Picture 4" descr="holmes1"/>
          <p:cNvPicPr>
            <a:picLocks noChangeAspect="1" noChangeArrowheads="1"/>
          </p:cNvPicPr>
          <p:nvPr/>
        </p:nvPicPr>
        <p:blipFill>
          <a:blip r:embed="rId3" cstate="print"/>
          <a:srcRect/>
          <a:stretch>
            <a:fillRect/>
          </a:stretch>
        </p:blipFill>
        <p:spPr bwMode="auto">
          <a:xfrm>
            <a:off x="2339752" y="908720"/>
            <a:ext cx="4672012" cy="561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611560" y="404664"/>
            <a:ext cx="8229600" cy="1143000"/>
          </a:xfrm>
        </p:spPr>
        <p:txBody>
          <a:bodyPr/>
          <a:lstStyle/>
          <a:p>
            <a:pPr eaLnBrk="1" hangingPunct="1">
              <a:defRPr/>
            </a:pPr>
            <a:r>
              <a:rPr lang="en-GB" dirty="0" smtClean="0"/>
              <a:t>Morris et al (2008)</a:t>
            </a:r>
            <a:endParaRPr lang="en-US" dirty="0" smtClean="0"/>
          </a:p>
        </p:txBody>
      </p:sp>
      <p:sp>
        <p:nvSpPr>
          <p:cNvPr id="299011" name="Rectangle 3"/>
          <p:cNvSpPr>
            <a:spLocks noGrp="1" noChangeArrowheads="1"/>
          </p:cNvSpPr>
          <p:nvPr>
            <p:ph idx="1"/>
          </p:nvPr>
        </p:nvSpPr>
        <p:spPr>
          <a:xfrm>
            <a:off x="467544" y="2636912"/>
            <a:ext cx="8229600" cy="4389120"/>
          </a:xfrm>
        </p:spPr>
        <p:txBody>
          <a:bodyPr/>
          <a:lstStyle/>
          <a:p>
            <a:pPr eaLnBrk="1" hangingPunct="1">
              <a:defRPr/>
            </a:pPr>
            <a:endParaRPr lang="en-GB" dirty="0" smtClean="0"/>
          </a:p>
          <a:p>
            <a:pPr eaLnBrk="1" hangingPunct="1">
              <a:defRPr/>
            </a:pPr>
            <a:endParaRPr lang="en-GB" dirty="0" smtClean="0"/>
          </a:p>
          <a:p>
            <a:pPr eaLnBrk="1" hangingPunct="1">
              <a:defRPr/>
            </a:pPr>
            <a:r>
              <a:rPr lang="en-GB" dirty="0" smtClean="0"/>
              <a:t>University Medical ICU in USA</a:t>
            </a:r>
          </a:p>
          <a:p>
            <a:pPr eaLnBrk="1" hangingPunct="1">
              <a:defRPr/>
            </a:pPr>
            <a:r>
              <a:rPr lang="en-GB" dirty="0" smtClean="0"/>
              <a:t>Does mobility protocol increase proportion of patients receiving physical therapy</a:t>
            </a:r>
          </a:p>
          <a:p>
            <a:pPr eaLnBrk="1" hangingPunct="1">
              <a:defRPr/>
            </a:pPr>
            <a:r>
              <a:rPr lang="en-GB" dirty="0" smtClean="0"/>
              <a:t>330 subjects recruited and randomised</a:t>
            </a:r>
          </a:p>
          <a:p>
            <a:pPr eaLnBrk="1" hangingPunct="1">
              <a:defRPr/>
            </a:pPr>
            <a:r>
              <a:rPr lang="en-GB" dirty="0" smtClean="0"/>
              <a:t>An ICU Mobility team initiated protocol within 48 hours of mechanical ventilation</a:t>
            </a:r>
          </a:p>
        </p:txBody>
      </p:sp>
      <p:pic>
        <p:nvPicPr>
          <p:cNvPr id="4" name="Picture 2"/>
          <p:cNvPicPr>
            <a:picLocks noChangeAspect="1" noChangeArrowheads="1"/>
          </p:cNvPicPr>
          <p:nvPr/>
        </p:nvPicPr>
        <p:blipFill>
          <a:blip r:embed="rId3" cstate="print"/>
          <a:srcRect/>
          <a:stretch>
            <a:fillRect/>
          </a:stretch>
        </p:blipFill>
        <p:spPr bwMode="auto">
          <a:xfrm>
            <a:off x="539552" y="1556792"/>
            <a:ext cx="73437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na with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534</TotalTime>
  <Words>3168</Words>
  <Application>Microsoft Office PowerPoint</Application>
  <PresentationFormat>On-screen Show (4:3)</PresentationFormat>
  <Paragraphs>583</Paragraphs>
  <Slides>56</Slides>
  <Notes>14</Notes>
  <HiddenSlides>0</HiddenSlides>
  <MMClips>0</MMClips>
  <ScaleCrop>false</ScaleCrop>
  <HeadingPairs>
    <vt:vector size="6" baseType="variant">
      <vt:variant>
        <vt:lpstr>Theme</vt:lpstr>
      </vt:variant>
      <vt:variant>
        <vt:i4>2</vt:i4>
      </vt:variant>
      <vt:variant>
        <vt:lpstr>Links</vt:lpstr>
      </vt:variant>
      <vt:variant>
        <vt:i4>1</vt:i4>
      </vt:variant>
      <vt:variant>
        <vt:lpstr>Slide Titles</vt:lpstr>
      </vt:variant>
      <vt:variant>
        <vt:i4>56</vt:i4>
      </vt:variant>
    </vt:vector>
  </HeadingPairs>
  <TitlesOfParts>
    <vt:vector size="59" baseType="lpstr">
      <vt:lpstr>Default Design</vt:lpstr>
      <vt:lpstr>anna with template</vt:lpstr>
      <vt:lpstr>???</vt:lpstr>
      <vt:lpstr>Early and Structured Rehabilitation in Critical Care</vt:lpstr>
      <vt:lpstr>What do we know…</vt:lpstr>
      <vt:lpstr>Slide 3</vt:lpstr>
      <vt:lpstr>Slide 4</vt:lpstr>
      <vt:lpstr>Classification of heart failure using CPET</vt:lpstr>
      <vt:lpstr>Slide 6</vt:lpstr>
      <vt:lpstr>NICE CG83</vt:lpstr>
      <vt:lpstr>The evidence</vt:lpstr>
      <vt:lpstr>Morris et al (2008)</vt:lpstr>
      <vt:lpstr>Slide 10</vt:lpstr>
      <vt:lpstr>Results</vt:lpstr>
      <vt:lpstr>Schweickert et al (2009)</vt:lpstr>
      <vt:lpstr>Schweickert et al (2009)</vt:lpstr>
      <vt:lpstr>Results</vt:lpstr>
      <vt:lpstr>But…..</vt:lpstr>
      <vt:lpstr>Time To Mobilise</vt:lpstr>
      <vt:lpstr>Time To Mobilise</vt:lpstr>
      <vt:lpstr>Schweickert et al (2009)</vt:lpstr>
      <vt:lpstr>Current position  in the UK</vt:lpstr>
      <vt:lpstr>Slide 20</vt:lpstr>
      <vt:lpstr>Service Improvement Projects</vt:lpstr>
      <vt:lpstr>Needham et al, 2010</vt:lpstr>
      <vt:lpstr>Slide 23</vt:lpstr>
      <vt:lpstr>Results</vt:lpstr>
      <vt:lpstr>Slide 25</vt:lpstr>
      <vt:lpstr>Slide 26</vt:lpstr>
      <vt:lpstr>Slide 27</vt:lpstr>
      <vt:lpstr>So what do we know about what’s happening currently </vt:lpstr>
      <vt:lpstr>Nydahl et al (2014)</vt:lpstr>
      <vt:lpstr>Key messages</vt:lpstr>
      <vt:lpstr>Slide 31</vt:lpstr>
      <vt:lpstr>Slide 32</vt:lpstr>
      <vt:lpstr>Frequency of mobilisation activities for patients in ICU &gt; 48 hours (n=391)</vt:lpstr>
      <vt:lpstr>Thomas et al (2009)</vt:lpstr>
      <vt:lpstr>Perception…..</vt:lpstr>
      <vt:lpstr>Reality</vt:lpstr>
      <vt:lpstr>Slide 37</vt:lpstr>
      <vt:lpstr>Birmingham</vt:lpstr>
      <vt:lpstr>Aim</vt:lpstr>
      <vt:lpstr>Barriers </vt:lpstr>
      <vt:lpstr>Method</vt:lpstr>
      <vt:lpstr>Slide 42</vt:lpstr>
      <vt:lpstr>Slide 43</vt:lpstr>
      <vt:lpstr>Method</vt:lpstr>
      <vt:lpstr>Outcomes</vt:lpstr>
      <vt:lpstr>Manchester Mobility Score</vt:lpstr>
      <vt:lpstr>Baseline Info</vt:lpstr>
      <vt:lpstr>Physiotherapy activity levels and physical outcomes</vt:lpstr>
      <vt:lpstr>Results</vt:lpstr>
      <vt:lpstr>In financial terms </vt:lpstr>
      <vt:lpstr>ICU Length of stay per month </vt:lpstr>
      <vt:lpstr>Ward Impact…………</vt:lpstr>
      <vt:lpstr>Slide 53</vt:lpstr>
      <vt:lpstr>Long term patient ward round impact - UHB</vt:lpstr>
      <vt:lpstr>Conclusion</vt:lpstr>
      <vt:lpstr>Thank you</vt:lpstr>
    </vt:vector>
  </TitlesOfParts>
  <Company>QEHB NHSFT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Structured Rehabilitation  for patients admitted to  Critical Care</dc:title>
  <dc:creator>David Mcwilliams</dc:creator>
  <cp:lastModifiedBy>David</cp:lastModifiedBy>
  <cp:revision>74</cp:revision>
  <dcterms:created xsi:type="dcterms:W3CDTF">2012-05-28T14:15:02Z</dcterms:created>
  <dcterms:modified xsi:type="dcterms:W3CDTF">2015-06-11T14:01:18Z</dcterms:modified>
</cp:coreProperties>
</file>