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9" r:id="rId5"/>
    <p:sldId id="257" r:id="rId6"/>
    <p:sldId id="25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7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5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5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0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0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8F85-1B71-4B6F-9A40-9CB85FD299D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DD8F-3EBF-49C0-9A7F-AC4B5E76D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Securing your Colleague Network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16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Scope: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goal of this session is to assist the IIPS Security Committee in developing a high-level network configuration for administrative systems support, which can be applied as a system-wide baseline in the IIPS Security Manual</a:t>
            </a:r>
          </a:p>
          <a:p>
            <a:r>
              <a:rPr lang="en-US" dirty="0"/>
              <a:t>Agree on nomenclature</a:t>
            </a:r>
          </a:p>
          <a:p>
            <a:pPr lvl="1"/>
            <a:r>
              <a:rPr lang="en-US" dirty="0"/>
              <a:t>We tend to use the terms “inside” or “outside” the firewall.  Better terminology would be “In the …” “DMZ”, “Secure (server) Zone”, or “User Zone”</a:t>
            </a:r>
          </a:p>
          <a:p>
            <a:r>
              <a:rPr lang="en-US" dirty="0"/>
              <a:t>Provide a high-level overview of why Colleague and associated services should be secured and discuss some of the system-wide implications of failing to do so</a:t>
            </a:r>
          </a:p>
          <a:p>
            <a:r>
              <a:rPr lang="en-US" dirty="0"/>
              <a:t>Look at examples of specific colleges securing their systems</a:t>
            </a:r>
          </a:p>
          <a:p>
            <a:r>
              <a:rPr lang="en-US" dirty="0"/>
              <a:t>Have open discussion, feedback, and concerns on this topic</a:t>
            </a:r>
          </a:p>
        </p:txBody>
      </p:sp>
    </p:spTree>
    <p:extLst>
      <p:ext uri="{BB962C8B-B14F-4D97-AF65-F5344CB8AC3E}">
        <p14:creationId xmlns:p14="http://schemas.microsoft.com/office/powerpoint/2010/main" val="192682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955" y="3216900"/>
            <a:ext cx="3359217" cy="7315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DM Zone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2828" y="3216900"/>
            <a:ext cx="3359217" cy="7315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Secure Zone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4955" y="4063674"/>
            <a:ext cx="3359217" cy="20776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servers requiring access from non-specified sources on the Internet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 control of the who or where (source IP addresses)</a:t>
            </a:r>
          </a:p>
          <a:p>
            <a:pPr algn="ctr"/>
            <a:r>
              <a:rPr lang="en-US" dirty="0"/>
              <a:t>Control what (ports)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2826" y="4104019"/>
            <a:ext cx="3359217" cy="21485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servers with PII data</a:t>
            </a:r>
          </a:p>
          <a:p>
            <a:pPr algn="ctr"/>
            <a:r>
              <a:rPr lang="en-US" dirty="0"/>
              <a:t>All servers accessed from specific authenticated trusted sources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Control of who and where</a:t>
            </a:r>
          </a:p>
          <a:p>
            <a:pPr algn="ctr"/>
            <a:r>
              <a:rPr lang="en-US" dirty="0"/>
              <a:t>(Source IP addresses)</a:t>
            </a:r>
          </a:p>
          <a:p>
            <a:pPr algn="ctr"/>
            <a:r>
              <a:rPr lang="en-US" dirty="0"/>
              <a:t>Control what (ports)</a:t>
            </a:r>
          </a:p>
        </p:txBody>
      </p:sp>
      <p:sp>
        <p:nvSpPr>
          <p:cNvPr id="8" name="Rectangle 7"/>
          <p:cNvSpPr/>
          <p:nvPr/>
        </p:nvSpPr>
        <p:spPr>
          <a:xfrm>
            <a:off x="4342827" y="1833393"/>
            <a:ext cx="3359217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sp>
        <p:nvSpPr>
          <p:cNvPr id="9" name="Rectangle 8"/>
          <p:cNvSpPr/>
          <p:nvPr/>
        </p:nvSpPr>
        <p:spPr>
          <a:xfrm>
            <a:off x="7950701" y="3216900"/>
            <a:ext cx="3359217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Zone(s)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50697" y="4117499"/>
            <a:ext cx="3359217" cy="1307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End-User internal access</a:t>
            </a:r>
          </a:p>
          <a:p>
            <a:pPr algn="ctr"/>
            <a:r>
              <a:rPr lang="en-US" dirty="0"/>
              <a:t>Limit access to servers in the </a:t>
            </a:r>
          </a:p>
          <a:p>
            <a:pPr algn="ctr"/>
            <a:r>
              <a:rPr lang="en-US" dirty="0"/>
              <a:t>Secure Zone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4833257" y="685017"/>
            <a:ext cx="3474720" cy="992777"/>
          </a:xfrm>
          <a:prstGeom prst="cloud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11" name="Straight Arrow Connector 10"/>
          <p:cNvCxnSpPr>
            <a:endCxn id="4" idx="0"/>
          </p:cNvCxnSpPr>
          <p:nvPr/>
        </p:nvCxnSpPr>
        <p:spPr>
          <a:xfrm flipH="1">
            <a:off x="2414564" y="2564913"/>
            <a:ext cx="2222750" cy="651987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flipH="1">
            <a:off x="6022435" y="2564913"/>
            <a:ext cx="1" cy="651987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24206" y="2564913"/>
            <a:ext cx="2272937" cy="6519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78868" y="584879"/>
            <a:ext cx="2671391" cy="459219"/>
          </a:xfrm>
          <a:prstGeom prst="rect">
            <a:avLst/>
          </a:prstGeom>
          <a:solidFill>
            <a:schemeClr val="accent4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Office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707016" y="900465"/>
            <a:ext cx="1137019" cy="299428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50259" y="703504"/>
            <a:ext cx="1241871" cy="3405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1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1583" y="2990334"/>
            <a:ext cx="3444449" cy="30644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DM VLAN</a:t>
            </a:r>
          </a:p>
          <a:p>
            <a:pPr algn="ctr"/>
            <a:r>
              <a:rPr lang="en-US" dirty="0"/>
              <a:t>Public Web Servers</a:t>
            </a:r>
          </a:p>
          <a:p>
            <a:pPr algn="ctr"/>
            <a:r>
              <a:rPr lang="en-US" dirty="0"/>
              <a:t>Web Advisor Web Server</a:t>
            </a:r>
          </a:p>
          <a:p>
            <a:pPr algn="ctr"/>
            <a:r>
              <a:rPr lang="en-US" dirty="0"/>
              <a:t>Self Service Front-end Server</a:t>
            </a:r>
          </a:p>
          <a:p>
            <a:pPr algn="ctr"/>
            <a:r>
              <a:rPr lang="en-US" dirty="0"/>
              <a:t>E-Commerce Payment Gateway</a:t>
            </a:r>
          </a:p>
          <a:p>
            <a:pPr algn="ctr"/>
            <a:r>
              <a:rPr lang="en-US" dirty="0"/>
              <a:t>Portal Front-end Server</a:t>
            </a:r>
          </a:p>
          <a:p>
            <a:pPr algn="ctr"/>
            <a:r>
              <a:rPr lang="en-US" dirty="0"/>
              <a:t>External DNS Server</a:t>
            </a:r>
          </a:p>
          <a:p>
            <a:pPr algn="ctr"/>
            <a:r>
              <a:rPr lang="en-US" dirty="0"/>
              <a:t>E-Procurement</a:t>
            </a:r>
          </a:p>
          <a:p>
            <a:pPr algn="ctr"/>
            <a:r>
              <a:rPr lang="en-US" dirty="0"/>
              <a:t>Mobile</a:t>
            </a: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0377" y="619543"/>
            <a:ext cx="3359217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 DM Zone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41192" y="2461249"/>
            <a:ext cx="0" cy="529086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50376" y="1729729"/>
            <a:ext cx="3359217" cy="731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Switch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41192" y="1351063"/>
            <a:ext cx="0" cy="40140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63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236" y="3274286"/>
            <a:ext cx="3320769" cy="31635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Administrative Systems VLAN</a:t>
            </a:r>
          </a:p>
          <a:p>
            <a:pPr algn="ctr"/>
            <a:r>
              <a:rPr lang="en-US" dirty="0"/>
              <a:t>Colleague Server</a:t>
            </a:r>
          </a:p>
          <a:p>
            <a:pPr algn="ctr"/>
            <a:r>
              <a:rPr lang="en-US" dirty="0"/>
              <a:t>UI Server</a:t>
            </a:r>
          </a:p>
          <a:p>
            <a:pPr algn="ctr"/>
            <a:r>
              <a:rPr lang="en-US" dirty="0"/>
              <a:t>Self Service DB Server</a:t>
            </a:r>
          </a:p>
          <a:p>
            <a:pPr algn="ctr"/>
            <a:r>
              <a:rPr lang="en-US" dirty="0"/>
              <a:t>Portal DB Server</a:t>
            </a:r>
          </a:p>
          <a:p>
            <a:pPr algn="ctr"/>
            <a:r>
              <a:rPr lang="en-US" dirty="0" err="1"/>
              <a:t>WebAPI</a:t>
            </a:r>
            <a:r>
              <a:rPr lang="en-US" dirty="0"/>
              <a:t> for E-Transcript</a:t>
            </a:r>
          </a:p>
          <a:p>
            <a:pPr algn="ctr"/>
            <a:r>
              <a:rPr lang="en-US" dirty="0"/>
              <a:t>CFNC </a:t>
            </a:r>
            <a:r>
              <a:rPr lang="en-US" dirty="0" err="1"/>
              <a:t>Crossroute</a:t>
            </a:r>
            <a:endParaRPr lang="en-US" dirty="0"/>
          </a:p>
          <a:p>
            <a:pPr algn="ctr"/>
            <a:r>
              <a:rPr lang="en-US" dirty="0" err="1"/>
              <a:t>Accuplacer</a:t>
            </a:r>
            <a:endParaRPr lang="en-US" dirty="0"/>
          </a:p>
          <a:p>
            <a:pPr algn="ctr"/>
            <a:r>
              <a:rPr lang="en-US" dirty="0" err="1"/>
              <a:t>WebAPI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0377" y="619543"/>
            <a:ext cx="3359217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 Secure Zone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8438229" y="3274287"/>
            <a:ext cx="3359217" cy="114001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Systems VLAN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661583" y="3274287"/>
            <a:ext cx="3359217" cy="114001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Authentication VLAN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Active Directory</a:t>
            </a:r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endCxn id="2" idx="0"/>
          </p:cNvCxnSpPr>
          <p:nvPr/>
        </p:nvCxnSpPr>
        <p:spPr>
          <a:xfrm flipH="1">
            <a:off x="2738621" y="2484846"/>
            <a:ext cx="2257744" cy="789440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41192" y="2461249"/>
            <a:ext cx="0" cy="789441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25383" y="2461249"/>
            <a:ext cx="2548551" cy="789441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50376" y="1729729"/>
            <a:ext cx="3359217" cy="7315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Switch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41192" y="1351063"/>
            <a:ext cx="0" cy="40140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22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03287" y="4866713"/>
            <a:ext cx="3330899" cy="5909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Wired VLAN for Students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9556" y="2870311"/>
            <a:ext cx="3359217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 User Zone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5455" y="1978267"/>
            <a:ext cx="3359217" cy="4604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 User External IP Address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96535" y="2007112"/>
            <a:ext cx="3554325" cy="4604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User External IP Address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7679" y="4931875"/>
            <a:ext cx="3330899" cy="5967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Wired VLAN for Staff/Faculty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7199" y="5750072"/>
            <a:ext cx="3330899" cy="6144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Wireless VLAN for Staff/Faculty</a:t>
            </a:r>
          </a:p>
        </p:txBody>
      </p:sp>
      <p:sp>
        <p:nvSpPr>
          <p:cNvPr id="9" name="Rectangle 8"/>
          <p:cNvSpPr/>
          <p:nvPr/>
        </p:nvSpPr>
        <p:spPr>
          <a:xfrm>
            <a:off x="6919961" y="5758881"/>
            <a:ext cx="3330899" cy="5967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Wireless VLAN for Students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63500" y="2438712"/>
            <a:ext cx="1522854" cy="4315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837330" y="2467557"/>
            <a:ext cx="1789610" cy="40275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 flipH="1">
            <a:off x="3303129" y="4463959"/>
            <a:ext cx="1665449" cy="467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" idx="0"/>
          </p:cNvCxnSpPr>
          <p:nvPr/>
        </p:nvCxnSpPr>
        <p:spPr>
          <a:xfrm>
            <a:off x="7603541" y="4501674"/>
            <a:ext cx="1465196" cy="3650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127452" y="4456925"/>
            <a:ext cx="535577" cy="12931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63235" y="4482816"/>
            <a:ext cx="540052" cy="1267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09556" y="3996480"/>
            <a:ext cx="3359217" cy="4604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Switch User Zone</a:t>
            </a:r>
          </a:p>
        </p:txBody>
      </p:sp>
      <p:cxnSp>
        <p:nvCxnSpPr>
          <p:cNvPr id="27" name="Straight Arrow Connector 26"/>
          <p:cNvCxnSpPr>
            <a:stCxn id="4" idx="2"/>
            <a:endCxn id="26" idx="0"/>
          </p:cNvCxnSpPr>
          <p:nvPr/>
        </p:nvCxnSpPr>
        <p:spPr>
          <a:xfrm>
            <a:off x="6089165" y="3601831"/>
            <a:ext cx="0" cy="39464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55455" y="293716"/>
            <a:ext cx="2671391" cy="95303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System Office</a:t>
            </a:r>
          </a:p>
          <a:p>
            <a:pPr algn="ctr"/>
            <a:r>
              <a:rPr lang="en-US" dirty="0"/>
              <a:t>Daily Cash Reporting</a:t>
            </a:r>
          </a:p>
          <a:p>
            <a:pPr algn="ctr"/>
            <a:r>
              <a:rPr lang="en-US" dirty="0"/>
              <a:t>Data Warehouse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65622" y="1346886"/>
            <a:ext cx="0" cy="614322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072648" y="1346886"/>
            <a:ext cx="5082" cy="6602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60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 and Questions</a:t>
            </a:r>
          </a:p>
        </p:txBody>
      </p:sp>
      <p:pic>
        <p:nvPicPr>
          <p:cNvPr id="6" name="Content Placeholder 5" descr="En Forma para Formar: Técnica: redirigir preguntas y comentario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131" y="1690688"/>
            <a:ext cx="4351338" cy="4351338"/>
          </a:xfrm>
        </p:spPr>
      </p:pic>
      <p:pic>
        <p:nvPicPr>
          <p:cNvPr id="8" name="Content Placeholder 5" descr="Para quando a publicitação das listas de colocação de agosto? E a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68" y="2447499"/>
            <a:ext cx="3903132" cy="4152268"/>
          </a:xfrm>
          <a:prstGeom prst="rect">
            <a:avLst/>
          </a:prstGeom>
        </p:spPr>
      </p:pic>
      <p:pic>
        <p:nvPicPr>
          <p:cNvPr id="9" name="Content Placeholder 7" descr="Frequently asked questions with answers. If you cannot find an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1402821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5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10508</TotalTime>
  <Words>314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Securing your Colleague Network Environment</vt:lpstr>
      <vt:lpstr>Session Scope:</vt:lpstr>
      <vt:lpstr>PowerPoint Presentation</vt:lpstr>
      <vt:lpstr>PowerPoint Presentation</vt:lpstr>
      <vt:lpstr>PowerPoint Presentation</vt:lpstr>
      <vt:lpstr>PowerPoint Presentation</vt:lpstr>
      <vt:lpstr>Discussion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Butts</dc:creator>
  <cp:lastModifiedBy>Larry Butts</cp:lastModifiedBy>
  <cp:revision>37</cp:revision>
  <dcterms:created xsi:type="dcterms:W3CDTF">2016-09-30T14:05:37Z</dcterms:created>
  <dcterms:modified xsi:type="dcterms:W3CDTF">2017-02-06T22:18:24Z</dcterms:modified>
</cp:coreProperties>
</file>