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56" r:id="rId4"/>
    <p:sldId id="259" r:id="rId5"/>
    <p:sldId id="257" r:id="rId6"/>
    <p:sldId id="258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8F85-1B71-4B6F-9A40-9CB85FD299D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DD8F-3EBF-49C0-9A7F-AC4B5E76D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75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8F85-1B71-4B6F-9A40-9CB85FD299D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DD8F-3EBF-49C0-9A7F-AC4B5E76D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91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8F85-1B71-4B6F-9A40-9CB85FD299D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DD8F-3EBF-49C0-9A7F-AC4B5E76D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6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8F85-1B71-4B6F-9A40-9CB85FD299D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DD8F-3EBF-49C0-9A7F-AC4B5E76D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0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8F85-1B71-4B6F-9A40-9CB85FD299D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DD8F-3EBF-49C0-9A7F-AC4B5E76D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58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8F85-1B71-4B6F-9A40-9CB85FD299D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DD8F-3EBF-49C0-9A7F-AC4B5E76D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5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8F85-1B71-4B6F-9A40-9CB85FD299D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DD8F-3EBF-49C0-9A7F-AC4B5E76D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0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8F85-1B71-4B6F-9A40-9CB85FD299D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DD8F-3EBF-49C0-9A7F-AC4B5E76D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0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8F85-1B71-4B6F-9A40-9CB85FD299D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DD8F-3EBF-49C0-9A7F-AC4B5E76D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19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8F85-1B71-4B6F-9A40-9CB85FD299D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DD8F-3EBF-49C0-9A7F-AC4B5E76D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0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8F85-1B71-4B6F-9A40-9CB85FD299D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DD8F-3EBF-49C0-9A7F-AC4B5E76D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000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C8F85-1B71-4B6F-9A40-9CB85FD299D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2DD8F-3EBF-49C0-9A7F-AC4B5E76D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94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Securing your Colleague Network Environment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1162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Scope: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goal of this session is to assist the IIPS Security Committee in developing a high-level network configuration for administrative systems support, which can be applied as a system-wide baseline in the IIPS Security Manual</a:t>
            </a:r>
          </a:p>
          <a:p>
            <a:r>
              <a:rPr lang="en-US" dirty="0"/>
              <a:t>Agree on nomenclature</a:t>
            </a:r>
          </a:p>
          <a:p>
            <a:pPr lvl="1"/>
            <a:r>
              <a:rPr lang="en-US" dirty="0"/>
              <a:t>We tend to use the terms “inside” or “outside” the firewall.  Better terminology would be “In the …” “DMZ”, “Secure (server) Zone”, or “User Zone”</a:t>
            </a:r>
          </a:p>
          <a:p>
            <a:r>
              <a:rPr lang="en-US" dirty="0"/>
              <a:t>Provide a high-level overview of why Colleague and associated services should be secured and discuss some of the system-wide implications of failing to do so</a:t>
            </a:r>
          </a:p>
          <a:p>
            <a:r>
              <a:rPr lang="en-US" dirty="0"/>
              <a:t>Look at examples of specific colleges securing their systems</a:t>
            </a:r>
          </a:p>
          <a:p>
            <a:r>
              <a:rPr lang="en-US" dirty="0"/>
              <a:t>Have open discussion, feedback, and concerns on this topic</a:t>
            </a:r>
          </a:p>
        </p:txBody>
      </p:sp>
    </p:spTree>
    <p:extLst>
      <p:ext uri="{BB962C8B-B14F-4D97-AF65-F5344CB8AC3E}">
        <p14:creationId xmlns:p14="http://schemas.microsoft.com/office/powerpoint/2010/main" val="1926821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4955" y="3216900"/>
            <a:ext cx="3359217" cy="73152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DM Zone</a:t>
            </a:r>
          </a:p>
        </p:txBody>
      </p:sp>
      <p:sp>
        <p:nvSpPr>
          <p:cNvPr id="5" name="Rectangle 4"/>
          <p:cNvSpPr/>
          <p:nvPr/>
        </p:nvSpPr>
        <p:spPr>
          <a:xfrm>
            <a:off x="4342828" y="3216900"/>
            <a:ext cx="3359217" cy="73152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Secure Zone</a:t>
            </a:r>
          </a:p>
        </p:txBody>
      </p:sp>
      <p:sp>
        <p:nvSpPr>
          <p:cNvPr id="6" name="Rectangle 5"/>
          <p:cNvSpPr/>
          <p:nvPr/>
        </p:nvSpPr>
        <p:spPr>
          <a:xfrm>
            <a:off x="734955" y="4063674"/>
            <a:ext cx="3359217" cy="207763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All servers requiring access from non-specified sources on the Internet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No control of the who or where (source IP addresses)</a:t>
            </a:r>
          </a:p>
          <a:p>
            <a:pPr algn="ctr"/>
            <a:r>
              <a:rPr lang="en-US" dirty="0"/>
              <a:t>Control what (ports)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4342826" y="4104019"/>
            <a:ext cx="3359217" cy="21485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All servers with PII data</a:t>
            </a:r>
          </a:p>
          <a:p>
            <a:pPr algn="ctr"/>
            <a:r>
              <a:rPr lang="en-US" dirty="0"/>
              <a:t>All servers accessed from specific authenticated trusted sources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Control of who and where</a:t>
            </a:r>
          </a:p>
          <a:p>
            <a:pPr algn="ctr"/>
            <a:r>
              <a:rPr lang="en-US" dirty="0"/>
              <a:t>(Source IP addresses)</a:t>
            </a:r>
          </a:p>
          <a:p>
            <a:pPr algn="ctr"/>
            <a:r>
              <a:rPr lang="en-US" dirty="0"/>
              <a:t>Control what (ports)</a:t>
            </a:r>
          </a:p>
        </p:txBody>
      </p:sp>
      <p:sp>
        <p:nvSpPr>
          <p:cNvPr id="8" name="Rectangle 7"/>
          <p:cNvSpPr/>
          <p:nvPr/>
        </p:nvSpPr>
        <p:spPr>
          <a:xfrm>
            <a:off x="4342827" y="1833393"/>
            <a:ext cx="3359217" cy="7315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Firewall</a:t>
            </a:r>
          </a:p>
        </p:txBody>
      </p:sp>
      <p:sp>
        <p:nvSpPr>
          <p:cNvPr id="9" name="Rectangle 8"/>
          <p:cNvSpPr/>
          <p:nvPr/>
        </p:nvSpPr>
        <p:spPr>
          <a:xfrm>
            <a:off x="7950701" y="3216900"/>
            <a:ext cx="3359217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User Zone(s)</a:t>
            </a:r>
          </a:p>
        </p:txBody>
      </p:sp>
      <p:sp>
        <p:nvSpPr>
          <p:cNvPr id="10" name="Rectangle 9"/>
          <p:cNvSpPr/>
          <p:nvPr/>
        </p:nvSpPr>
        <p:spPr>
          <a:xfrm>
            <a:off x="7950697" y="4117499"/>
            <a:ext cx="3359217" cy="1307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End-User internal access</a:t>
            </a:r>
          </a:p>
          <a:p>
            <a:pPr algn="ctr"/>
            <a:r>
              <a:rPr lang="en-US" dirty="0"/>
              <a:t>Limit access to servers in the </a:t>
            </a:r>
          </a:p>
          <a:p>
            <a:pPr algn="ctr"/>
            <a:r>
              <a:rPr lang="en-US" dirty="0"/>
              <a:t>Secure Zone</a:t>
            </a:r>
          </a:p>
        </p:txBody>
      </p:sp>
      <p:sp>
        <p:nvSpPr>
          <p:cNvPr id="2" name="Cloud Callout 1"/>
          <p:cNvSpPr/>
          <p:nvPr/>
        </p:nvSpPr>
        <p:spPr>
          <a:xfrm>
            <a:off x="4833257" y="685017"/>
            <a:ext cx="3474720" cy="992777"/>
          </a:xfrm>
          <a:prstGeom prst="cloudCallou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Internet</a:t>
            </a:r>
          </a:p>
        </p:txBody>
      </p:sp>
      <p:cxnSp>
        <p:nvCxnSpPr>
          <p:cNvPr id="11" name="Straight Arrow Connector 10"/>
          <p:cNvCxnSpPr>
            <a:endCxn id="4" idx="0"/>
          </p:cNvCxnSpPr>
          <p:nvPr/>
        </p:nvCxnSpPr>
        <p:spPr>
          <a:xfrm flipH="1">
            <a:off x="2414564" y="2564913"/>
            <a:ext cx="2222750" cy="651987"/>
          </a:xfrm>
          <a:prstGeom prst="straightConnector1">
            <a:avLst/>
          </a:prstGeom>
          <a:ln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</p:cNvCxnSpPr>
          <p:nvPr/>
        </p:nvCxnSpPr>
        <p:spPr>
          <a:xfrm flipH="1">
            <a:off x="6022435" y="2564913"/>
            <a:ext cx="1" cy="651987"/>
          </a:xfrm>
          <a:prstGeom prst="straightConnector1">
            <a:avLst/>
          </a:prstGeom>
          <a:ln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524206" y="2564913"/>
            <a:ext cx="2272937" cy="65198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078868" y="584879"/>
            <a:ext cx="2671391" cy="459219"/>
          </a:xfrm>
          <a:prstGeom prst="rect">
            <a:avLst/>
          </a:prstGeom>
          <a:solidFill>
            <a:schemeClr val="accent4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System Office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707016" y="900465"/>
            <a:ext cx="1137019" cy="299428"/>
          </a:xfrm>
          <a:prstGeom prst="straightConnector1">
            <a:avLst/>
          </a:prstGeom>
          <a:ln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750259" y="703504"/>
            <a:ext cx="1241871" cy="34059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311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61583" y="2990334"/>
            <a:ext cx="3444449" cy="306447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DM VLAN</a:t>
            </a:r>
          </a:p>
          <a:p>
            <a:pPr algn="ctr"/>
            <a:r>
              <a:rPr lang="en-US" dirty="0"/>
              <a:t>Public Web Servers</a:t>
            </a:r>
          </a:p>
          <a:p>
            <a:pPr algn="ctr"/>
            <a:r>
              <a:rPr lang="en-US" dirty="0"/>
              <a:t>Web Advisor Web Server</a:t>
            </a:r>
          </a:p>
          <a:p>
            <a:pPr algn="ctr"/>
            <a:r>
              <a:rPr lang="en-US" dirty="0"/>
              <a:t>Self Service Front-end Server</a:t>
            </a:r>
          </a:p>
          <a:p>
            <a:pPr algn="ctr"/>
            <a:r>
              <a:rPr lang="en-US" dirty="0"/>
              <a:t>E-Commerce Payment Gateway</a:t>
            </a:r>
          </a:p>
          <a:p>
            <a:pPr algn="ctr"/>
            <a:r>
              <a:rPr lang="en-US" dirty="0"/>
              <a:t>Portal Front-end Server</a:t>
            </a:r>
          </a:p>
          <a:p>
            <a:pPr algn="ctr"/>
            <a:r>
              <a:rPr lang="en-US" dirty="0"/>
              <a:t>External DNS Server</a:t>
            </a:r>
          </a:p>
          <a:p>
            <a:pPr algn="ctr"/>
            <a:r>
              <a:rPr lang="en-US" dirty="0"/>
              <a:t>E-Procurement</a:t>
            </a:r>
          </a:p>
          <a:p>
            <a:pPr algn="ctr"/>
            <a:r>
              <a:rPr lang="en-US" dirty="0"/>
              <a:t>Mobile</a:t>
            </a:r>
          </a:p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50377" y="619543"/>
            <a:ext cx="3359217" cy="7315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Firewall DM Zone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341192" y="2461249"/>
            <a:ext cx="0" cy="529086"/>
          </a:xfrm>
          <a:prstGeom prst="straightConnector1">
            <a:avLst/>
          </a:prstGeom>
          <a:ln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650376" y="1729729"/>
            <a:ext cx="3359217" cy="7315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Core Switch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341192" y="1351063"/>
            <a:ext cx="0" cy="401400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639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8236" y="3274286"/>
            <a:ext cx="3320769" cy="316358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Administrative Systems VLAN</a:t>
            </a:r>
          </a:p>
          <a:p>
            <a:pPr algn="ctr"/>
            <a:r>
              <a:rPr lang="en-US" dirty="0"/>
              <a:t>Colleague Server</a:t>
            </a:r>
          </a:p>
          <a:p>
            <a:pPr algn="ctr"/>
            <a:r>
              <a:rPr lang="en-US" dirty="0"/>
              <a:t>UI Server</a:t>
            </a:r>
          </a:p>
          <a:p>
            <a:pPr algn="ctr"/>
            <a:r>
              <a:rPr lang="en-US" dirty="0"/>
              <a:t>Self Service DB Server</a:t>
            </a:r>
          </a:p>
          <a:p>
            <a:pPr algn="ctr"/>
            <a:r>
              <a:rPr lang="en-US" dirty="0"/>
              <a:t>Portal DB Server</a:t>
            </a:r>
          </a:p>
          <a:p>
            <a:pPr algn="ctr"/>
            <a:r>
              <a:rPr lang="en-US" dirty="0" err="1"/>
              <a:t>WebAPI</a:t>
            </a:r>
            <a:r>
              <a:rPr lang="en-US" dirty="0"/>
              <a:t> for E-Transcript</a:t>
            </a:r>
          </a:p>
          <a:p>
            <a:pPr algn="ctr"/>
            <a:r>
              <a:rPr lang="en-US" dirty="0"/>
              <a:t>CFNC </a:t>
            </a:r>
            <a:r>
              <a:rPr lang="en-US" dirty="0" err="1"/>
              <a:t>Crossroute</a:t>
            </a:r>
            <a:endParaRPr lang="en-US" dirty="0"/>
          </a:p>
          <a:p>
            <a:pPr algn="ctr"/>
            <a:r>
              <a:rPr lang="en-US" dirty="0" err="1"/>
              <a:t>Accuplacer</a:t>
            </a:r>
            <a:endParaRPr lang="en-US" dirty="0"/>
          </a:p>
          <a:p>
            <a:pPr algn="ctr"/>
            <a:r>
              <a:rPr lang="en-US" dirty="0" err="1"/>
              <a:t>WebAPI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50377" y="619543"/>
            <a:ext cx="3359217" cy="7315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Firewall Secure Zone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8438229" y="3274287"/>
            <a:ext cx="3359217" cy="1140014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Student Systems VLAN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4661583" y="3274287"/>
            <a:ext cx="3359217" cy="1140014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Authentication VLAN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Active Directory</a:t>
            </a:r>
          </a:p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endCxn id="2" idx="0"/>
          </p:cNvCxnSpPr>
          <p:nvPr/>
        </p:nvCxnSpPr>
        <p:spPr>
          <a:xfrm flipH="1">
            <a:off x="2738621" y="2484846"/>
            <a:ext cx="2257744" cy="789440"/>
          </a:xfrm>
          <a:prstGeom prst="straightConnector1">
            <a:avLst/>
          </a:prstGeom>
          <a:ln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341192" y="2461249"/>
            <a:ext cx="0" cy="789441"/>
          </a:xfrm>
          <a:prstGeom prst="straightConnector1">
            <a:avLst/>
          </a:prstGeom>
          <a:ln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525383" y="2461249"/>
            <a:ext cx="2548551" cy="789441"/>
          </a:xfrm>
          <a:prstGeom prst="straightConnector1">
            <a:avLst/>
          </a:prstGeom>
          <a:ln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650376" y="1729729"/>
            <a:ext cx="3359217" cy="73152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Core Switch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341192" y="1351063"/>
            <a:ext cx="0" cy="401400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9222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03287" y="4866713"/>
            <a:ext cx="3330899" cy="59096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Wired VLAN for Students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409556" y="2870311"/>
            <a:ext cx="3359217" cy="7315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Firewall User Zone</a:t>
            </a:r>
          </a:p>
        </p:txBody>
      </p:sp>
      <p:sp>
        <p:nvSpPr>
          <p:cNvPr id="5" name="Rectangle 4"/>
          <p:cNvSpPr/>
          <p:nvPr/>
        </p:nvSpPr>
        <p:spPr>
          <a:xfrm>
            <a:off x="2155455" y="1978267"/>
            <a:ext cx="3359217" cy="46044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Admin User External IP Address</a:t>
            </a:r>
          </a:p>
        </p:txBody>
      </p:sp>
      <p:sp>
        <p:nvSpPr>
          <p:cNvPr id="6" name="Rectangle 5"/>
          <p:cNvSpPr/>
          <p:nvPr/>
        </p:nvSpPr>
        <p:spPr>
          <a:xfrm>
            <a:off x="6696535" y="2007112"/>
            <a:ext cx="3554325" cy="46044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Student User External IP Address</a:t>
            </a:r>
          </a:p>
        </p:txBody>
      </p:sp>
      <p:sp>
        <p:nvSpPr>
          <p:cNvPr id="7" name="Rectangle 6"/>
          <p:cNvSpPr/>
          <p:nvPr/>
        </p:nvSpPr>
        <p:spPr>
          <a:xfrm>
            <a:off x="1637679" y="4931875"/>
            <a:ext cx="3330899" cy="59679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Wired VLAN for Staff/Faculty</a:t>
            </a:r>
          </a:p>
        </p:txBody>
      </p:sp>
      <p:sp>
        <p:nvSpPr>
          <p:cNvPr id="8" name="Rectangle 7"/>
          <p:cNvSpPr/>
          <p:nvPr/>
        </p:nvSpPr>
        <p:spPr>
          <a:xfrm>
            <a:off x="2407199" y="5750072"/>
            <a:ext cx="3330899" cy="61441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Wireless VLAN for Staff/Faculty</a:t>
            </a:r>
          </a:p>
        </p:txBody>
      </p:sp>
      <p:sp>
        <p:nvSpPr>
          <p:cNvPr id="9" name="Rectangle 8"/>
          <p:cNvSpPr/>
          <p:nvPr/>
        </p:nvSpPr>
        <p:spPr>
          <a:xfrm>
            <a:off x="6919961" y="5758881"/>
            <a:ext cx="3330899" cy="59679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Wireless VLAN for Students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963500" y="2438712"/>
            <a:ext cx="1522854" cy="431599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6837330" y="2467557"/>
            <a:ext cx="1789610" cy="402754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7" idx="0"/>
          </p:cNvCxnSpPr>
          <p:nvPr/>
        </p:nvCxnSpPr>
        <p:spPr>
          <a:xfrm flipH="1">
            <a:off x="3303129" y="4463959"/>
            <a:ext cx="1665449" cy="4679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3" idx="0"/>
          </p:cNvCxnSpPr>
          <p:nvPr/>
        </p:nvCxnSpPr>
        <p:spPr>
          <a:xfrm>
            <a:off x="7603541" y="4501674"/>
            <a:ext cx="1465196" cy="36503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5127452" y="4456925"/>
            <a:ext cx="535577" cy="129314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863235" y="4482816"/>
            <a:ext cx="540052" cy="12672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409556" y="3996480"/>
            <a:ext cx="3359217" cy="46044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Core Switch User Zone</a:t>
            </a:r>
          </a:p>
        </p:txBody>
      </p:sp>
      <p:cxnSp>
        <p:nvCxnSpPr>
          <p:cNvPr id="27" name="Straight Arrow Connector 26"/>
          <p:cNvCxnSpPr>
            <a:stCxn id="4" idx="2"/>
            <a:endCxn id="26" idx="0"/>
          </p:cNvCxnSpPr>
          <p:nvPr/>
        </p:nvCxnSpPr>
        <p:spPr>
          <a:xfrm>
            <a:off x="6089165" y="3601831"/>
            <a:ext cx="0" cy="394649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155455" y="293716"/>
            <a:ext cx="2671391" cy="953031"/>
          </a:xfrm>
          <a:prstGeom prst="rect">
            <a:avLst/>
          </a:prstGeom>
          <a:solidFill>
            <a:schemeClr val="accent4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System Office</a:t>
            </a:r>
          </a:p>
          <a:p>
            <a:pPr algn="ctr"/>
            <a:r>
              <a:rPr lang="en-US" dirty="0"/>
              <a:t>Daily Cash Reporting</a:t>
            </a:r>
          </a:p>
          <a:p>
            <a:pPr algn="ctr"/>
            <a:r>
              <a:rPr lang="en-US" dirty="0"/>
              <a:t>Data Warehouse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2965622" y="1346886"/>
            <a:ext cx="0" cy="614322"/>
          </a:xfrm>
          <a:prstGeom prst="straightConnector1">
            <a:avLst/>
          </a:prstGeom>
          <a:ln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4072648" y="1346886"/>
            <a:ext cx="5082" cy="66022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606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Discussion and Questions</a:t>
            </a:r>
          </a:p>
        </p:txBody>
      </p:sp>
      <p:pic>
        <p:nvPicPr>
          <p:cNvPr id="6" name="Content Placeholder 5" descr="En Forma para Formar: Técnica: redirigir preguntas y comentarios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131" y="1690688"/>
            <a:ext cx="4351338" cy="4351338"/>
          </a:xfrm>
        </p:spPr>
      </p:pic>
      <p:pic>
        <p:nvPicPr>
          <p:cNvPr id="8" name="Content Placeholder 5" descr="Para quando a publicitação das listas de colocação de agosto? E a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668" y="2447499"/>
            <a:ext cx="3903132" cy="4152268"/>
          </a:xfrm>
          <a:prstGeom prst="rect">
            <a:avLst/>
          </a:prstGeom>
        </p:spPr>
      </p:pic>
      <p:pic>
        <p:nvPicPr>
          <p:cNvPr id="9" name="Content Placeholder 7" descr="Frequently asked questions with answers. If you cannot find any ..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1402821"/>
            <a:ext cx="435133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55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10508</TotalTime>
  <Words>314</Words>
  <Application>Microsoft Office PowerPoint</Application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Securing your Colleague Network Environment</vt:lpstr>
      <vt:lpstr>Session Scope:</vt:lpstr>
      <vt:lpstr>PowerPoint Presentation</vt:lpstr>
      <vt:lpstr>PowerPoint Presentation</vt:lpstr>
      <vt:lpstr>PowerPoint Presentation</vt:lpstr>
      <vt:lpstr>PowerPoint Presentation</vt:lpstr>
      <vt:lpstr>Discussion and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Butts</dc:creator>
  <cp:lastModifiedBy>Larry Butts</cp:lastModifiedBy>
  <cp:revision>37</cp:revision>
  <dcterms:created xsi:type="dcterms:W3CDTF">2016-09-30T14:05:37Z</dcterms:created>
  <dcterms:modified xsi:type="dcterms:W3CDTF">2017-02-06T22:18:24Z</dcterms:modified>
</cp:coreProperties>
</file>