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24" r:id="rId2"/>
  </p:sldMasterIdLst>
  <p:notesMasterIdLst>
    <p:notesMasterId r:id="rId35"/>
  </p:notesMasterIdLst>
  <p:handoutMasterIdLst>
    <p:handoutMasterId r:id="rId36"/>
  </p:handoutMasterIdLst>
  <p:sldIdLst>
    <p:sldId id="283" r:id="rId3"/>
    <p:sldId id="312" r:id="rId4"/>
    <p:sldId id="279" r:id="rId5"/>
    <p:sldId id="267" r:id="rId6"/>
    <p:sldId id="281" r:id="rId7"/>
    <p:sldId id="259" r:id="rId8"/>
    <p:sldId id="261" r:id="rId9"/>
    <p:sldId id="340" r:id="rId10"/>
    <p:sldId id="265" r:id="rId11"/>
    <p:sldId id="264" r:id="rId12"/>
    <p:sldId id="272" r:id="rId13"/>
    <p:sldId id="338" r:id="rId14"/>
    <p:sldId id="341" r:id="rId15"/>
    <p:sldId id="317" r:id="rId16"/>
    <p:sldId id="287" r:id="rId17"/>
    <p:sldId id="348" r:id="rId18"/>
    <p:sldId id="343" r:id="rId19"/>
    <p:sldId id="332" r:id="rId20"/>
    <p:sldId id="326" r:id="rId21"/>
    <p:sldId id="342" r:id="rId22"/>
    <p:sldId id="346" r:id="rId23"/>
    <p:sldId id="274" r:id="rId24"/>
    <p:sldId id="345" r:id="rId25"/>
    <p:sldId id="333" r:id="rId26"/>
    <p:sldId id="334" r:id="rId27"/>
    <p:sldId id="351" r:id="rId28"/>
    <p:sldId id="322" r:id="rId29"/>
    <p:sldId id="330" r:id="rId30"/>
    <p:sldId id="277" r:id="rId31"/>
    <p:sldId id="323" r:id="rId32"/>
    <p:sldId id="298" r:id="rId33"/>
    <p:sldId id="349" r:id="rId3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32">
          <p15:clr>
            <a:srgbClr val="A4A3A4"/>
          </p15:clr>
        </p15:guide>
      </p15:sldGuideLst>
    </p:ext>
    <p:ext uri="{2D200454-40CA-4A62-9FC3-DE9A4176ACB9}">
      <p15:notesGuideLst xmlns:p15="http://schemas.microsoft.com/office/powerpoint/2012/main">
        <p15:guide id="1" orient="horz" pos="2927">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23" autoAdjust="0"/>
    <p:restoredTop sz="91651" autoAdjust="0"/>
  </p:normalViewPr>
  <p:slideViewPr>
    <p:cSldViewPr>
      <p:cViewPr varScale="1">
        <p:scale>
          <a:sx n="97" d="100"/>
          <a:sy n="97" d="100"/>
        </p:scale>
        <p:origin x="444" y="96"/>
      </p:cViewPr>
      <p:guideLst>
        <p:guide orient="horz" pos="2160"/>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98" y="-4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A8CF387-81B0-4FC6-BFF5-864F69B2BF52}"/>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defTabSz="928688">
              <a:defRPr sz="1200">
                <a:latin typeface="Times New Roman" panose="02020603050405020304" pitchFamily="18" charset="0"/>
              </a:defRPr>
            </a:lvl1pPr>
          </a:lstStyle>
          <a:p>
            <a:pPr>
              <a:defRPr/>
            </a:pPr>
            <a:endParaRPr lang="en-US" altLang="en-US" dirty="0"/>
          </a:p>
        </p:txBody>
      </p:sp>
      <p:sp>
        <p:nvSpPr>
          <p:cNvPr id="20483" name="Rectangle 3">
            <a:extLst>
              <a:ext uri="{FF2B5EF4-FFF2-40B4-BE49-F238E27FC236}">
                <a16:creationId xmlns:a16="http://schemas.microsoft.com/office/drawing/2014/main" id="{C37AF342-4B43-4E1E-BD54-BD5387D769A1}"/>
              </a:ext>
            </a:extLst>
          </p:cNvPr>
          <p:cNvSpPr>
            <a:spLocks noGrp="1" noChangeArrowheads="1"/>
          </p:cNvSpPr>
          <p:nvPr>
            <p:ph type="dt" sz="quarter" idx="1"/>
          </p:nvPr>
        </p:nvSpPr>
        <p:spPr bwMode="auto">
          <a:xfrm>
            <a:off x="3971925"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r" defTabSz="928688">
              <a:defRPr sz="1200">
                <a:latin typeface="Times New Roman" panose="02020603050405020304" pitchFamily="18" charset="0"/>
              </a:defRPr>
            </a:lvl1pPr>
          </a:lstStyle>
          <a:p>
            <a:pPr>
              <a:defRPr/>
            </a:pPr>
            <a:endParaRPr lang="en-US" altLang="en-US" dirty="0"/>
          </a:p>
        </p:txBody>
      </p:sp>
      <p:sp>
        <p:nvSpPr>
          <p:cNvPr id="20484" name="Rectangle 4">
            <a:extLst>
              <a:ext uri="{FF2B5EF4-FFF2-40B4-BE49-F238E27FC236}">
                <a16:creationId xmlns:a16="http://schemas.microsoft.com/office/drawing/2014/main" id="{9FE553EA-826B-4E1A-BF44-7C26C725B835}"/>
              </a:ext>
            </a:extLst>
          </p:cNvPr>
          <p:cNvSpPr>
            <a:spLocks noGrp="1" noChangeArrowheads="1"/>
          </p:cNvSpPr>
          <p:nvPr>
            <p:ph type="ftr" sz="quarter" idx="2"/>
          </p:nvPr>
        </p:nvSpPr>
        <p:spPr bwMode="auto">
          <a:xfrm>
            <a:off x="0"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defTabSz="928688">
              <a:defRPr sz="1200">
                <a:latin typeface="Times New Roman" panose="02020603050405020304" pitchFamily="18" charset="0"/>
              </a:defRPr>
            </a:lvl1pPr>
          </a:lstStyle>
          <a:p>
            <a:pPr>
              <a:defRPr/>
            </a:pPr>
            <a:r>
              <a:rPr lang="en-US" altLang="en-US" dirty="0"/>
              <a:t>On-Site Consultation Program</a:t>
            </a:r>
          </a:p>
        </p:txBody>
      </p:sp>
      <p:sp>
        <p:nvSpPr>
          <p:cNvPr id="20485" name="Rectangle 5">
            <a:extLst>
              <a:ext uri="{FF2B5EF4-FFF2-40B4-BE49-F238E27FC236}">
                <a16:creationId xmlns:a16="http://schemas.microsoft.com/office/drawing/2014/main" id="{AA04DB27-3040-422C-9482-7CFEBEE4D224}"/>
              </a:ext>
            </a:extLst>
          </p:cNvPr>
          <p:cNvSpPr>
            <a:spLocks noGrp="1" noChangeArrowheads="1"/>
          </p:cNvSpPr>
          <p:nvPr>
            <p:ph type="sldNum" sz="quarter" idx="3"/>
          </p:nvPr>
        </p:nvSpPr>
        <p:spPr bwMode="auto">
          <a:xfrm>
            <a:off x="3971925"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r" defTabSz="928688">
              <a:defRPr sz="1200">
                <a:latin typeface="Times New Roman" panose="02020603050405020304" pitchFamily="18" charset="0"/>
              </a:defRPr>
            </a:lvl1pPr>
          </a:lstStyle>
          <a:p>
            <a:pPr>
              <a:defRPr/>
            </a:pPr>
            <a:fld id="{194AD258-2F61-4958-A295-3CE07CF45B5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7B9307A-B1DB-4E30-894B-33B28FB78F6D}"/>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defTabSz="928688">
              <a:defRPr sz="1200">
                <a:latin typeface="Times New Roman" panose="02020603050405020304" pitchFamily="18" charset="0"/>
              </a:defRPr>
            </a:lvl1pPr>
          </a:lstStyle>
          <a:p>
            <a:pPr>
              <a:defRPr/>
            </a:pPr>
            <a:endParaRPr lang="en-US" altLang="en-US" dirty="0"/>
          </a:p>
        </p:txBody>
      </p:sp>
      <p:sp>
        <p:nvSpPr>
          <p:cNvPr id="3075" name="Rectangle 3">
            <a:extLst>
              <a:ext uri="{FF2B5EF4-FFF2-40B4-BE49-F238E27FC236}">
                <a16:creationId xmlns:a16="http://schemas.microsoft.com/office/drawing/2014/main" id="{FCCE4F3B-816B-4C75-8CAA-45AFDEBB1CA8}"/>
              </a:ext>
            </a:extLst>
          </p:cNvPr>
          <p:cNvSpPr>
            <a:spLocks noGrp="1" noRot="1" noChangeAspect="1" noChangeArrowheads="1"/>
          </p:cNvSpPr>
          <p:nvPr>
            <p:ph type="sldImg" idx="2"/>
          </p:nvPr>
        </p:nvSpPr>
        <p:spPr bwMode="auto">
          <a:xfrm>
            <a:off x="1182688" y="698500"/>
            <a:ext cx="4646612"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8FCE5D8E-30B6-4406-84C5-C166223D6638}"/>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2857" tIns="46429" rIns="92857" bIns="4642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3" name="Rectangle 5">
            <a:extLst>
              <a:ext uri="{FF2B5EF4-FFF2-40B4-BE49-F238E27FC236}">
                <a16:creationId xmlns:a16="http://schemas.microsoft.com/office/drawing/2014/main" id="{21A4C089-8B7A-4384-B11E-A9B6DFC7D34B}"/>
              </a:ext>
            </a:extLst>
          </p:cNvPr>
          <p:cNvSpPr>
            <a:spLocks noGrp="1" noChangeArrowheads="1"/>
          </p:cNvSpPr>
          <p:nvPr>
            <p:ph type="dt" idx="1"/>
          </p:nvPr>
        </p:nvSpPr>
        <p:spPr bwMode="auto">
          <a:xfrm>
            <a:off x="3971925"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r" defTabSz="928688">
              <a:defRPr sz="1200">
                <a:latin typeface="Times New Roman" panose="02020603050405020304" pitchFamily="18" charset="0"/>
              </a:defRPr>
            </a:lvl1pPr>
          </a:lstStyle>
          <a:p>
            <a:pPr>
              <a:defRPr/>
            </a:pPr>
            <a:endParaRPr lang="en-US" altLang="en-US" dirty="0"/>
          </a:p>
        </p:txBody>
      </p:sp>
      <p:sp>
        <p:nvSpPr>
          <p:cNvPr id="2054" name="Rectangle 6">
            <a:extLst>
              <a:ext uri="{FF2B5EF4-FFF2-40B4-BE49-F238E27FC236}">
                <a16:creationId xmlns:a16="http://schemas.microsoft.com/office/drawing/2014/main" id="{3323E662-1A02-4D71-98F4-AD39CA0787F9}"/>
              </a:ext>
            </a:extLst>
          </p:cNvPr>
          <p:cNvSpPr>
            <a:spLocks noGrp="1" noChangeArrowheads="1"/>
          </p:cNvSpPr>
          <p:nvPr>
            <p:ph type="ftr" sz="quarter" idx="4"/>
          </p:nvPr>
        </p:nvSpPr>
        <p:spPr bwMode="auto">
          <a:xfrm>
            <a:off x="0"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defTabSz="928688">
              <a:defRPr sz="1200">
                <a:latin typeface="Times New Roman" panose="02020603050405020304" pitchFamily="18" charset="0"/>
              </a:defRPr>
            </a:lvl1pPr>
          </a:lstStyle>
          <a:p>
            <a:pPr>
              <a:defRPr/>
            </a:pPr>
            <a:endParaRPr lang="en-US" altLang="en-US" dirty="0"/>
          </a:p>
        </p:txBody>
      </p:sp>
      <p:sp>
        <p:nvSpPr>
          <p:cNvPr id="2055" name="Rectangle 7">
            <a:extLst>
              <a:ext uri="{FF2B5EF4-FFF2-40B4-BE49-F238E27FC236}">
                <a16:creationId xmlns:a16="http://schemas.microsoft.com/office/drawing/2014/main" id="{52128A9E-9786-454C-96F8-75A9ED2FBE2C}"/>
              </a:ext>
            </a:extLst>
          </p:cNvPr>
          <p:cNvSpPr>
            <a:spLocks noGrp="1" noChangeArrowheads="1"/>
          </p:cNvSpPr>
          <p:nvPr>
            <p:ph type="sldNum" sz="quarter" idx="5"/>
          </p:nvPr>
        </p:nvSpPr>
        <p:spPr bwMode="auto">
          <a:xfrm>
            <a:off x="3971925"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r" defTabSz="928688">
              <a:defRPr sz="1200">
                <a:latin typeface="Times New Roman" panose="02020603050405020304" pitchFamily="18" charset="0"/>
              </a:defRPr>
            </a:lvl1pPr>
          </a:lstStyle>
          <a:p>
            <a:pPr>
              <a:defRPr/>
            </a:pPr>
            <a:fld id="{AE24B549-19A7-4196-8D5A-D4CF86037EE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osha.gov/pls/imis/sic_manual.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a:t>
            </a:fld>
            <a:endParaRPr lang="en-US" altLang="en-US" dirty="0"/>
          </a:p>
        </p:txBody>
      </p:sp>
    </p:spTree>
    <p:extLst>
      <p:ext uri="{BB962C8B-B14F-4D97-AF65-F5344CB8AC3E}">
        <p14:creationId xmlns:p14="http://schemas.microsoft.com/office/powerpoint/2010/main" val="238590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10</a:t>
            </a:fld>
            <a:endParaRPr lang="en-US" altLang="en-US" dirty="0"/>
          </a:p>
        </p:txBody>
      </p:sp>
    </p:spTree>
    <p:extLst>
      <p:ext uri="{BB962C8B-B14F-4D97-AF65-F5344CB8AC3E}">
        <p14:creationId xmlns:p14="http://schemas.microsoft.com/office/powerpoint/2010/main" val="101088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11</a:t>
            </a:fld>
            <a:endParaRPr lang="en-US" altLang="en-US" dirty="0"/>
          </a:p>
        </p:txBody>
      </p:sp>
    </p:spTree>
    <p:extLst>
      <p:ext uri="{BB962C8B-B14F-4D97-AF65-F5344CB8AC3E}">
        <p14:creationId xmlns:p14="http://schemas.microsoft.com/office/powerpoint/2010/main" val="2154131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Serious and Other than serious hazards</a:t>
            </a:r>
          </a:p>
          <a:p>
            <a:endParaRPr lang="en-US" dirty="0"/>
          </a:p>
        </p:txBody>
      </p:sp>
      <p:sp>
        <p:nvSpPr>
          <p:cNvPr id="4" name="Slide Number Placeholder 3"/>
          <p:cNvSpPr>
            <a:spLocks noGrp="1"/>
          </p:cNvSpPr>
          <p:nvPr>
            <p:ph type="sldNum" sz="quarter" idx="5"/>
          </p:nvPr>
        </p:nvSpPr>
        <p:spPr/>
        <p:txBody>
          <a:bodyPr/>
          <a:lstStyle/>
          <a:p>
            <a:fld id="{A7E3B259-C707-404B-828A-81C7294D741F}" type="slidenum">
              <a:rPr lang="en-US" smtClean="0"/>
              <a:t>12</a:t>
            </a:fld>
            <a:endParaRPr lang="en-US" dirty="0"/>
          </a:p>
        </p:txBody>
      </p:sp>
    </p:spTree>
    <p:extLst>
      <p:ext uri="{BB962C8B-B14F-4D97-AF65-F5344CB8AC3E}">
        <p14:creationId xmlns:p14="http://schemas.microsoft.com/office/powerpoint/2010/main" val="1868330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is performed at the employers request</a:t>
            </a:r>
          </a:p>
        </p:txBody>
      </p:sp>
      <p:sp>
        <p:nvSpPr>
          <p:cNvPr id="4" name="Slide Number Placeholder 3"/>
          <p:cNvSpPr>
            <a:spLocks noGrp="1"/>
          </p:cNvSpPr>
          <p:nvPr>
            <p:ph type="sldNum" sz="quarter" idx="5"/>
          </p:nvPr>
        </p:nvSpPr>
        <p:spPr/>
        <p:txBody>
          <a:bodyPr/>
          <a:lstStyle/>
          <a:p>
            <a:fld id="{A7E3B259-C707-404B-828A-81C7294D741F}" type="slidenum">
              <a:rPr lang="en-US" smtClean="0"/>
              <a:t>13</a:t>
            </a:fld>
            <a:endParaRPr lang="en-US" dirty="0"/>
          </a:p>
        </p:txBody>
      </p:sp>
    </p:spTree>
    <p:extLst>
      <p:ext uri="{BB962C8B-B14F-4D97-AF65-F5344CB8AC3E}">
        <p14:creationId xmlns:p14="http://schemas.microsoft.com/office/powerpoint/2010/main" val="3297504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14</a:t>
            </a:fld>
            <a:endParaRPr lang="en-US" altLang="en-US" dirty="0"/>
          </a:p>
        </p:txBody>
      </p:sp>
    </p:spTree>
    <p:extLst>
      <p:ext uri="{BB962C8B-B14F-4D97-AF65-F5344CB8AC3E}">
        <p14:creationId xmlns:p14="http://schemas.microsoft.com/office/powerpoint/2010/main" val="294008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8F39E84-6560-4110-A846-89C35A7B0974}"/>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AF1D57E-C835-430D-8EE3-4621B201CD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p>
        </p:txBody>
      </p:sp>
      <p:sp>
        <p:nvSpPr>
          <p:cNvPr id="16388" name="Slide Number Placeholder 3">
            <a:extLst>
              <a:ext uri="{FF2B5EF4-FFF2-40B4-BE49-F238E27FC236}">
                <a16:creationId xmlns:a16="http://schemas.microsoft.com/office/drawing/2014/main" id="{8BB46C5F-7A35-4B64-86FC-1A686BA1915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fld id="{FB909606-6193-4061-B70A-D56C0F4EEAD8}" type="slidenum">
              <a:rPr lang="en-US" altLang="en-US" smtClean="0">
                <a:latin typeface="Times New Roman" panose="02020603050405020304" pitchFamily="18" charset="0"/>
              </a:rPr>
              <a:pPr/>
              <a:t>15</a:t>
            </a:fld>
            <a:endParaRPr lang="en-US" altLang="en-US" dirty="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16</a:t>
            </a:fld>
            <a:endParaRPr lang="en-US" altLang="en-US" dirty="0"/>
          </a:p>
        </p:txBody>
      </p:sp>
    </p:spTree>
    <p:extLst>
      <p:ext uri="{BB962C8B-B14F-4D97-AF65-F5344CB8AC3E}">
        <p14:creationId xmlns:p14="http://schemas.microsoft.com/office/powerpoint/2010/main" val="178214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600" dirty="0">
                <a:solidFill>
                  <a:srgbClr val="7030A0"/>
                </a:solidFill>
              </a:rPr>
              <a:t>Again, 250 ee’s or less (500 corporate wide.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960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600" dirty="0">
                <a:solidFill>
                  <a:srgbClr val="7030A0"/>
                </a:solidFill>
              </a:rPr>
              <a:t>(for initial approval); </a:t>
            </a:r>
            <a:r>
              <a:rPr lang="en-US" altLang="en-US" sz="1200" dirty="0">
                <a:solidFill>
                  <a:srgbClr val="7030A0"/>
                </a:solidFill>
              </a:rPr>
              <a:t>and to up to 2 years exemption subsequent renewals)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7030A0"/>
              </a:solidFill>
            </a:endParaRPr>
          </a:p>
          <a:p>
            <a:r>
              <a:rPr lang="en-US" dirty="0"/>
              <a:t>No pending or open contested citations, no willful citations (during 12 months prior), fatality, not on Severe enforcement violators program(SVEP), </a:t>
            </a:r>
          </a:p>
          <a:p>
            <a:endParaRPr lang="en-US" dirty="0"/>
          </a:p>
          <a:p>
            <a:r>
              <a:rPr lang="en-US" dirty="0"/>
              <a:t>Had consultation visits, Form  (2’s and higher) on Form 33 on all 50 basic attributes and 8 stretch items , injury/illness rates (DART, TRC) are below BLS rates ,  </a:t>
            </a:r>
          </a:p>
          <a:p>
            <a:endParaRPr lang="en-US" dirty="0"/>
          </a:p>
          <a:p>
            <a:r>
              <a:rPr lang="en-US" dirty="0"/>
              <a:t>Various steps to qualify to become eligible for SHARP (small business, 1 year of operating history, full-service safety and health visits, submit OSHA 300 &amp; 300A records for current year and 3 preceding calendar years, 2 or better on Form 33, and ER must submit a request to participate. </a:t>
            </a:r>
          </a:p>
          <a:p>
            <a:endParaRPr lang="en-US" dirty="0"/>
          </a:p>
          <a:p>
            <a:r>
              <a:rPr lang="en-US" dirty="0"/>
              <a:t>No incentive programs that discourage employees to report injuries/illnesses.</a:t>
            </a:r>
          </a:p>
          <a:p>
            <a:endParaRPr lang="en-US" dirty="0"/>
          </a:p>
          <a:p>
            <a:r>
              <a:rPr lang="en-US" dirty="0"/>
              <a:t>Anti-Retaliation Program (ARP)– ER has a system for listening to (receiving and responding) to employee’s S&amp;H concerns, train employees &amp; plan for program oversite.</a:t>
            </a:r>
          </a:p>
        </p:txBody>
      </p:sp>
      <p:sp>
        <p:nvSpPr>
          <p:cNvPr id="4" name="Slide Number Placeholder 3"/>
          <p:cNvSpPr>
            <a:spLocks noGrp="1"/>
          </p:cNvSpPr>
          <p:nvPr>
            <p:ph type="sldNum" sz="quarter" idx="5"/>
          </p:nvPr>
        </p:nvSpPr>
        <p:spPr/>
        <p:txBody>
          <a:bodyPr/>
          <a:lstStyle/>
          <a:p>
            <a:fld id="{A7E3B259-C707-404B-828A-81C7294D741F}" type="slidenum">
              <a:rPr lang="en-US" smtClean="0"/>
              <a:t>17</a:t>
            </a:fld>
            <a:endParaRPr lang="en-US" dirty="0"/>
          </a:p>
        </p:txBody>
      </p:sp>
    </p:spTree>
    <p:extLst>
      <p:ext uri="{BB962C8B-B14F-4D97-AF65-F5344CB8AC3E}">
        <p14:creationId xmlns:p14="http://schemas.microsoft.com/office/powerpoint/2010/main" val="321242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18</a:t>
            </a:fld>
            <a:endParaRPr lang="en-US" altLang="en-US" dirty="0"/>
          </a:p>
        </p:txBody>
      </p:sp>
    </p:spTree>
    <p:extLst>
      <p:ext uri="{BB962C8B-B14F-4D97-AF65-F5344CB8AC3E}">
        <p14:creationId xmlns:p14="http://schemas.microsoft.com/office/powerpoint/2010/main" val="160006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19</a:t>
            </a:fld>
            <a:endParaRPr lang="en-US" altLang="en-US" dirty="0"/>
          </a:p>
        </p:txBody>
      </p:sp>
    </p:spTree>
    <p:extLst>
      <p:ext uri="{BB962C8B-B14F-4D97-AF65-F5344CB8AC3E}">
        <p14:creationId xmlns:p14="http://schemas.microsoft.com/office/powerpoint/2010/main" val="1625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2</a:t>
            </a:fld>
            <a:endParaRPr lang="en-US" altLang="en-US" dirty="0"/>
          </a:p>
        </p:txBody>
      </p:sp>
    </p:spTree>
    <p:extLst>
      <p:ext uri="{BB962C8B-B14F-4D97-AF65-F5344CB8AC3E}">
        <p14:creationId xmlns:p14="http://schemas.microsoft.com/office/powerpoint/2010/main" val="4158235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20</a:t>
            </a:fld>
            <a:endParaRPr lang="en-US" altLang="en-US" dirty="0"/>
          </a:p>
        </p:txBody>
      </p:sp>
    </p:spTree>
    <p:extLst>
      <p:ext uri="{BB962C8B-B14F-4D97-AF65-F5344CB8AC3E}">
        <p14:creationId xmlns:p14="http://schemas.microsoft.com/office/powerpoint/2010/main" val="805203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382001BB-77A2-46D1-8C5E-3A42740DD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08AA07-6DF1-4913-8F47-818C50AB35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9" name="Rectangle 2">
            <a:extLst>
              <a:ext uri="{FF2B5EF4-FFF2-40B4-BE49-F238E27FC236}">
                <a16:creationId xmlns:a16="http://schemas.microsoft.com/office/drawing/2014/main" id="{B1216976-307F-4EAA-9C70-160ADEB667D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35D7CF12-2349-4328-AB47-44910E0537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Discuss SHMS vs. written programs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5AD0592-5C17-486F-B19A-1237D5F4CE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4EFAC7-DB97-4D83-92BA-C110E80468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2">
            <a:extLst>
              <a:ext uri="{FF2B5EF4-FFF2-40B4-BE49-F238E27FC236}">
                <a16:creationId xmlns:a16="http://schemas.microsoft.com/office/drawing/2014/main" id="{89A7CCC6-5F55-4537-A8C6-ACA83FE860A4}"/>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BD784EB8-4576-45B2-A7AA-EF415D4590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Although there are distinct components and attributes on the form, they are quite interdependent.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safety and health assessment tool.</a:t>
            </a:r>
          </a:p>
          <a:p>
            <a:endParaRPr lang="en-US" dirty="0"/>
          </a:p>
          <a:p>
            <a:r>
              <a:rPr lang="en-US" dirty="0"/>
              <a:t>The consultant uses professional judgement to evaluate the employer’s overall safety and health management system,</a:t>
            </a:r>
          </a:p>
          <a:p>
            <a:endParaRPr lang="en-US" dirty="0"/>
          </a:p>
          <a:p>
            <a:r>
              <a:rPr lang="en-US" dirty="0"/>
              <a:t>There 58 total (50 are basic attributes &amp; 8 are considered “stretch items” (or recommended)</a:t>
            </a:r>
          </a:p>
          <a:p>
            <a:endParaRPr lang="en-US" dirty="0"/>
          </a:p>
          <a:p>
            <a:r>
              <a:rPr lang="en-US" dirty="0"/>
              <a:t>There is a legend:  </a:t>
            </a:r>
          </a:p>
          <a:p>
            <a:r>
              <a:rPr lang="en-US" dirty="0"/>
              <a:t>0 = no; </a:t>
            </a:r>
          </a:p>
          <a:p>
            <a:r>
              <a:rPr lang="en-US" dirty="0"/>
              <a:t>1 = No needs major improvement;</a:t>
            </a:r>
          </a:p>
          <a:p>
            <a:r>
              <a:rPr lang="en-US" dirty="0"/>
              <a:t>2 = yes, needs minor improvement; </a:t>
            </a:r>
          </a:p>
          <a:p>
            <a:r>
              <a:rPr lang="en-US" dirty="0"/>
              <a:t>3 = yes;</a:t>
            </a:r>
          </a:p>
          <a:p>
            <a:endParaRPr lang="en-US" dirty="0"/>
          </a:p>
          <a:p>
            <a:r>
              <a:rPr lang="en-US" dirty="0"/>
              <a:t>3 is the best you can get.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3B259-C707-404B-828A-81C7294D7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716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Roboto" panose="02000000000000000000" pitchFamily="2" charset="0"/>
              </a:rPr>
              <a:t>BLS Rates</a:t>
            </a:r>
          </a:p>
          <a:p>
            <a:pPr algn="l"/>
            <a:r>
              <a:rPr lang="en-US" b="0" i="0" dirty="0">
                <a:solidFill>
                  <a:srgbClr val="333333"/>
                </a:solidFill>
                <a:effectLst/>
                <a:latin typeface="Roboto" panose="02000000000000000000" pitchFamily="2" charset="0"/>
              </a:rPr>
              <a:t>The </a:t>
            </a:r>
            <a:r>
              <a:rPr lang="en-US" b="0" i="0" u="sng" dirty="0">
                <a:solidFill>
                  <a:srgbClr val="333333"/>
                </a:solidFill>
                <a:effectLst/>
                <a:latin typeface="Roboto" panose="02000000000000000000" pitchFamily="2" charset="0"/>
              </a:rPr>
              <a:t>North American Industry Classification System </a:t>
            </a:r>
            <a:r>
              <a:rPr lang="en-US" b="0" i="0" dirty="0">
                <a:solidFill>
                  <a:srgbClr val="333333"/>
                </a:solidFill>
                <a:effectLst/>
                <a:latin typeface="Roboto" panose="02000000000000000000" pitchFamily="2" charset="0"/>
              </a:rPr>
              <a:t>(NAICS) is the standard used by Federal statistical agencies in </a:t>
            </a:r>
            <a:r>
              <a:rPr lang="en-US" b="0" i="0" u="sng" dirty="0">
                <a:solidFill>
                  <a:srgbClr val="333333"/>
                </a:solidFill>
                <a:effectLst/>
                <a:latin typeface="Roboto" panose="02000000000000000000" pitchFamily="2" charset="0"/>
              </a:rPr>
              <a:t>classifying business establishments </a:t>
            </a:r>
            <a:r>
              <a:rPr lang="en-US" b="0" i="0" dirty="0">
                <a:solidFill>
                  <a:srgbClr val="333333"/>
                </a:solidFill>
                <a:effectLst/>
                <a:latin typeface="Roboto" panose="02000000000000000000" pitchFamily="2" charset="0"/>
              </a:rPr>
              <a:t>for the purpose of </a:t>
            </a:r>
            <a:r>
              <a:rPr lang="en-US" b="0" i="0" u="sng" dirty="0">
                <a:solidFill>
                  <a:srgbClr val="333333"/>
                </a:solidFill>
                <a:effectLst/>
                <a:latin typeface="Roboto" panose="02000000000000000000" pitchFamily="2" charset="0"/>
              </a:rPr>
              <a:t>collecting, analyzing, and publishing statistical data</a:t>
            </a:r>
            <a:r>
              <a:rPr lang="en-US" b="0" i="0" dirty="0">
                <a:solidFill>
                  <a:srgbClr val="333333"/>
                </a:solidFill>
                <a:effectLst/>
                <a:latin typeface="Roboto" panose="02000000000000000000" pitchFamily="2" charset="0"/>
              </a:rPr>
              <a:t> related to the U.S. business economy.</a:t>
            </a:r>
          </a:p>
          <a:p>
            <a:pPr algn="l"/>
            <a:endParaRPr lang="en-US" b="0" i="0" dirty="0">
              <a:solidFill>
                <a:srgbClr val="333333"/>
              </a:solidFill>
              <a:effectLst/>
              <a:latin typeface="Roboto" panose="02000000000000000000" pitchFamily="2" charset="0"/>
            </a:endParaRPr>
          </a:p>
          <a:p>
            <a:pPr algn="l"/>
            <a:r>
              <a:rPr lang="en-US" b="0" i="0" dirty="0">
                <a:solidFill>
                  <a:srgbClr val="333333"/>
                </a:solidFill>
                <a:effectLst/>
                <a:latin typeface="Roboto" panose="02000000000000000000" pitchFamily="2" charset="0"/>
              </a:rPr>
              <a:t>NAICS was developed under the auspices of the Office of Management and Budget (OMB), and adopted in 1997 to replace the </a:t>
            </a:r>
            <a:r>
              <a:rPr lang="en-US" b="0" i="0" u="sng" dirty="0">
                <a:solidFill>
                  <a:srgbClr val="337AB7"/>
                </a:solidFill>
                <a:effectLst/>
                <a:latin typeface="Roboto" panose="02000000000000000000" pitchFamily="2" charset="0"/>
                <a:hlinkClick r:id="rId3"/>
              </a:rPr>
              <a:t>Standard Industrial Classification (SIC) system</a:t>
            </a:r>
            <a:r>
              <a:rPr lang="en-US" b="0" i="0" dirty="0">
                <a:solidFill>
                  <a:srgbClr val="333333"/>
                </a:solidFill>
                <a:effectLst/>
                <a:latin typeface="Roboto" panose="02000000000000000000" pitchFamily="2" charset="0"/>
              </a:rPr>
              <a:t>. </a:t>
            </a:r>
            <a:endParaRPr lang="en-US" dirty="0"/>
          </a:p>
        </p:txBody>
      </p:sp>
      <p:sp>
        <p:nvSpPr>
          <p:cNvPr id="4" name="Slide Number Placeholder 3"/>
          <p:cNvSpPr>
            <a:spLocks noGrp="1"/>
          </p:cNvSpPr>
          <p:nvPr>
            <p:ph type="sldNum" sz="quarter" idx="5"/>
          </p:nvPr>
        </p:nvSpPr>
        <p:spPr/>
        <p:txBody>
          <a:bodyPr/>
          <a:lstStyle/>
          <a:p>
            <a:fld id="{A7E3B259-C707-404B-828A-81C7294D741F}" type="slidenum">
              <a:rPr lang="en-US" smtClean="0"/>
              <a:t>24</a:t>
            </a:fld>
            <a:endParaRPr lang="en-US" dirty="0"/>
          </a:p>
        </p:txBody>
      </p:sp>
    </p:spTree>
    <p:extLst>
      <p:ext uri="{BB962C8B-B14F-4D97-AF65-F5344CB8AC3E}">
        <p14:creationId xmlns:p14="http://schemas.microsoft.com/office/powerpoint/2010/main" val="1003648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where your injury and illness patterns, look for trends</a:t>
            </a:r>
          </a:p>
          <a:p>
            <a:r>
              <a:rPr lang="en-US" dirty="0"/>
              <a:t>Look for accuracy, ensure that you are not over / under reporting</a:t>
            </a:r>
          </a:p>
          <a:p>
            <a:r>
              <a:rPr lang="en-US" dirty="0"/>
              <a:t>Provide training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7E3B259-C707-404B-828A-81C7294D741F}" type="slidenum">
              <a:rPr lang="en-US" smtClean="0"/>
              <a:t>25</a:t>
            </a:fld>
            <a:endParaRPr lang="en-US" dirty="0"/>
          </a:p>
        </p:txBody>
      </p:sp>
    </p:spTree>
    <p:extLst>
      <p:ext uri="{BB962C8B-B14F-4D97-AF65-F5344CB8AC3E}">
        <p14:creationId xmlns:p14="http://schemas.microsoft.com/office/powerpoint/2010/main" val="3758131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3B259-C707-404B-828A-81C7294D7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136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worker’s comp costs</a:t>
            </a:r>
          </a:p>
          <a:p>
            <a:endParaRPr lang="en-US" dirty="0"/>
          </a:p>
          <a:p>
            <a:r>
              <a:rPr lang="en-US" dirty="0"/>
              <a:t>OSHA is not in business to put employers out of business.</a:t>
            </a:r>
          </a:p>
        </p:txBody>
      </p:sp>
      <p:sp>
        <p:nvSpPr>
          <p:cNvPr id="4" name="Slide Number Placeholder 3"/>
          <p:cNvSpPr>
            <a:spLocks noGrp="1"/>
          </p:cNvSpPr>
          <p:nvPr>
            <p:ph type="sldNum" sz="quarter" idx="5"/>
          </p:nvPr>
        </p:nvSpPr>
        <p:spPr/>
        <p:txBody>
          <a:bodyPr/>
          <a:lstStyle/>
          <a:p>
            <a:fld id="{A7E3B259-C707-404B-828A-81C7294D741F}" type="slidenum">
              <a:rPr lang="en-US" smtClean="0"/>
              <a:t>27</a:t>
            </a:fld>
            <a:endParaRPr lang="en-US" dirty="0"/>
          </a:p>
        </p:txBody>
      </p:sp>
    </p:spTree>
    <p:extLst>
      <p:ext uri="{BB962C8B-B14F-4D97-AF65-F5344CB8AC3E}">
        <p14:creationId xmlns:p14="http://schemas.microsoft.com/office/powerpoint/2010/main" val="2989701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 estimates:</a:t>
            </a:r>
          </a:p>
          <a:p>
            <a:r>
              <a:rPr lang="en-US" dirty="0"/>
              <a:t>10 ee’s - $50k in WC</a:t>
            </a:r>
          </a:p>
          <a:p>
            <a:r>
              <a:rPr lang="en-US" dirty="0"/>
              <a:t>50 ee’s - $250k </a:t>
            </a:r>
          </a:p>
          <a:p>
            <a:r>
              <a:rPr lang="en-US" dirty="0"/>
              <a:t>100 ee’s - $100k</a:t>
            </a:r>
          </a:p>
          <a:p>
            <a:r>
              <a:rPr lang="en-US" dirty="0"/>
              <a:t>200 ee’s – 1, 000,000</a:t>
            </a:r>
          </a:p>
          <a:p>
            <a:endParaRPr lang="en-US" dirty="0"/>
          </a:p>
          <a:p>
            <a:r>
              <a:rPr lang="en-US" dirty="0"/>
              <a:t>Use a MOD RATE of 1 or less for ER’s</a:t>
            </a:r>
          </a:p>
          <a:p>
            <a:r>
              <a:rPr lang="en-US" dirty="0"/>
              <a:t>With few injuries/illnesses</a:t>
            </a:r>
          </a:p>
          <a:p>
            <a:endParaRPr lang="en-US" dirty="0"/>
          </a:p>
          <a:p>
            <a:r>
              <a:rPr lang="en-US" dirty="0"/>
              <a:t>Over 1 MOD RATE adds to the w/c costs</a:t>
            </a:r>
          </a:p>
          <a:p>
            <a:r>
              <a:rPr lang="en-US" dirty="0"/>
              <a:t>WC costs are used for previous 4 years </a:t>
            </a:r>
          </a:p>
          <a:p>
            <a:endParaRPr lang="en-US" dirty="0"/>
          </a:p>
          <a:p>
            <a:endParaRPr lang="en-US" dirty="0"/>
          </a:p>
        </p:txBody>
      </p:sp>
      <p:sp>
        <p:nvSpPr>
          <p:cNvPr id="4" name="Slide Number Placeholder 3"/>
          <p:cNvSpPr>
            <a:spLocks noGrp="1"/>
          </p:cNvSpPr>
          <p:nvPr>
            <p:ph type="sldNum" sz="quarter" idx="5"/>
          </p:nvPr>
        </p:nvSpPr>
        <p:spPr/>
        <p:txBody>
          <a:bodyPr/>
          <a:lstStyle/>
          <a:p>
            <a:fld id="{A7E3B259-C707-404B-828A-81C7294D741F}" type="slidenum">
              <a:rPr lang="en-US" smtClean="0"/>
              <a:t>28</a:t>
            </a:fld>
            <a:endParaRPr lang="en-US" dirty="0"/>
          </a:p>
        </p:txBody>
      </p:sp>
    </p:spTree>
    <p:extLst>
      <p:ext uri="{BB962C8B-B14F-4D97-AF65-F5344CB8AC3E}">
        <p14:creationId xmlns:p14="http://schemas.microsoft.com/office/powerpoint/2010/main" val="1139480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B259-C707-404B-828A-81C7294D741F}" type="slidenum">
              <a:rPr lang="en-US" smtClean="0"/>
              <a:t>29</a:t>
            </a:fld>
            <a:endParaRPr lang="en-US" dirty="0"/>
          </a:p>
        </p:txBody>
      </p:sp>
    </p:spTree>
    <p:extLst>
      <p:ext uri="{BB962C8B-B14F-4D97-AF65-F5344CB8AC3E}">
        <p14:creationId xmlns:p14="http://schemas.microsoft.com/office/powerpoint/2010/main" val="101179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3</a:t>
            </a:fld>
            <a:endParaRPr lang="en-US" altLang="en-US" dirty="0"/>
          </a:p>
        </p:txBody>
      </p:sp>
    </p:spTree>
    <p:extLst>
      <p:ext uri="{BB962C8B-B14F-4D97-AF65-F5344CB8AC3E}">
        <p14:creationId xmlns:p14="http://schemas.microsoft.com/office/powerpoint/2010/main" val="993891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30</a:t>
            </a:fld>
            <a:endParaRPr lang="en-US" altLang="en-US" dirty="0"/>
          </a:p>
        </p:txBody>
      </p:sp>
    </p:spTree>
    <p:extLst>
      <p:ext uri="{BB962C8B-B14F-4D97-AF65-F5344CB8AC3E}">
        <p14:creationId xmlns:p14="http://schemas.microsoft.com/office/powerpoint/2010/main" val="262281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31</a:t>
            </a:fld>
            <a:endParaRPr lang="en-US" altLang="en-US" dirty="0"/>
          </a:p>
        </p:txBody>
      </p:sp>
    </p:spTree>
    <p:extLst>
      <p:ext uri="{BB962C8B-B14F-4D97-AF65-F5344CB8AC3E}">
        <p14:creationId xmlns:p14="http://schemas.microsoft.com/office/powerpoint/2010/main" val="2868739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32</a:t>
            </a:fld>
            <a:endParaRPr lang="en-US" altLang="en-US" dirty="0"/>
          </a:p>
        </p:txBody>
      </p:sp>
    </p:spTree>
    <p:extLst>
      <p:ext uri="{BB962C8B-B14F-4D97-AF65-F5344CB8AC3E}">
        <p14:creationId xmlns:p14="http://schemas.microsoft.com/office/powerpoint/2010/main" val="15983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4</a:t>
            </a:fld>
            <a:endParaRPr lang="en-US" altLang="en-US" dirty="0"/>
          </a:p>
        </p:txBody>
      </p:sp>
    </p:spTree>
    <p:extLst>
      <p:ext uri="{BB962C8B-B14F-4D97-AF65-F5344CB8AC3E}">
        <p14:creationId xmlns:p14="http://schemas.microsoft.com/office/powerpoint/2010/main" val="417635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5</a:t>
            </a:fld>
            <a:endParaRPr lang="en-US" altLang="en-US" dirty="0"/>
          </a:p>
        </p:txBody>
      </p:sp>
    </p:spTree>
    <p:extLst>
      <p:ext uri="{BB962C8B-B14F-4D97-AF65-F5344CB8AC3E}">
        <p14:creationId xmlns:p14="http://schemas.microsoft.com/office/powerpoint/2010/main" val="391442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6</a:t>
            </a:fld>
            <a:endParaRPr lang="en-US" altLang="en-US" dirty="0"/>
          </a:p>
        </p:txBody>
      </p:sp>
    </p:spTree>
    <p:extLst>
      <p:ext uri="{BB962C8B-B14F-4D97-AF65-F5344CB8AC3E}">
        <p14:creationId xmlns:p14="http://schemas.microsoft.com/office/powerpoint/2010/main" val="235558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E24B549-19A7-4196-8D5A-D4CF86037EE1}" type="slidenum">
              <a:rPr lang="en-US" altLang="en-US" smtClean="0"/>
              <a:pPr>
                <a:defRPr/>
              </a:pPr>
              <a:t>7</a:t>
            </a:fld>
            <a:endParaRPr lang="en-US" altLang="en-US" dirty="0"/>
          </a:p>
        </p:txBody>
      </p:sp>
    </p:spTree>
    <p:extLst>
      <p:ext uri="{BB962C8B-B14F-4D97-AF65-F5344CB8AC3E}">
        <p14:creationId xmlns:p14="http://schemas.microsoft.com/office/powerpoint/2010/main" val="108647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21d Consultants follow the Consultation Policies and Procedures Manual (CPPM) developed and overseen by Federal OSHA.</a:t>
            </a:r>
          </a:p>
          <a:p>
            <a:endParaRPr lang="en-US" dirty="0"/>
          </a:p>
          <a:p>
            <a:r>
              <a:rPr lang="en-US" dirty="0"/>
              <a:t>IH airborne contaminant sampling examples such as:  1) Silica from granite or sand; 2) Organic Solvents from spraying operations; 3) Respirable Dust and/or Combustible Dust from woodworking; Chromium 6 hazards during welding on stainless steel.   </a:t>
            </a:r>
          </a:p>
        </p:txBody>
      </p:sp>
      <p:sp>
        <p:nvSpPr>
          <p:cNvPr id="4" name="Slide Number Placeholder 3"/>
          <p:cNvSpPr>
            <a:spLocks noGrp="1"/>
          </p:cNvSpPr>
          <p:nvPr>
            <p:ph type="sldNum" sz="quarter" idx="5"/>
          </p:nvPr>
        </p:nvSpPr>
        <p:spPr/>
        <p:txBody>
          <a:bodyPr/>
          <a:lstStyle/>
          <a:p>
            <a:fld id="{A7E3B259-C707-404B-828A-81C7294D741F}" type="slidenum">
              <a:rPr lang="en-US" smtClean="0"/>
              <a:t>8</a:t>
            </a:fld>
            <a:endParaRPr lang="en-US" dirty="0"/>
          </a:p>
        </p:txBody>
      </p:sp>
    </p:spTree>
    <p:extLst>
      <p:ext uri="{BB962C8B-B14F-4D97-AF65-F5344CB8AC3E}">
        <p14:creationId xmlns:p14="http://schemas.microsoft.com/office/powerpoint/2010/main" val="86566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come, first serve,</a:t>
            </a:r>
          </a:p>
          <a:p>
            <a:endParaRPr lang="en-US" dirty="0"/>
          </a:p>
          <a:p>
            <a:r>
              <a:rPr lang="en-US" dirty="0"/>
              <a:t>Sometimes a safety consultant will recommend a Health consultation visit, and /or consultation training, or the other way around. </a:t>
            </a:r>
          </a:p>
        </p:txBody>
      </p:sp>
      <p:sp>
        <p:nvSpPr>
          <p:cNvPr id="4" name="Slide Number Placeholder 3"/>
          <p:cNvSpPr>
            <a:spLocks noGrp="1"/>
          </p:cNvSpPr>
          <p:nvPr>
            <p:ph type="sldNum" sz="quarter" idx="5"/>
          </p:nvPr>
        </p:nvSpPr>
        <p:spPr/>
        <p:txBody>
          <a:bodyPr/>
          <a:lstStyle/>
          <a:p>
            <a:fld id="{A7E3B259-C707-404B-828A-81C7294D741F}" type="slidenum">
              <a:rPr lang="en-US" smtClean="0"/>
              <a:t>9</a:t>
            </a:fld>
            <a:endParaRPr lang="en-US" dirty="0"/>
          </a:p>
        </p:txBody>
      </p:sp>
    </p:spTree>
    <p:extLst>
      <p:ext uri="{BB962C8B-B14F-4D97-AF65-F5344CB8AC3E}">
        <p14:creationId xmlns:p14="http://schemas.microsoft.com/office/powerpoint/2010/main" val="142852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rgbClr val="002F5E"/>
            </a:gs>
            <a:gs pos="5000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FB42548-CF19-49B8-8773-6B9148AB6805}"/>
              </a:ext>
            </a:extLst>
          </p:cNvPr>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p:spPr>
        <p:txBody>
          <a:bodyPr/>
          <a:lstStyle/>
          <a:p>
            <a:pPr eaLnBrk="1" hangingPunct="1">
              <a:defRPr/>
            </a:pPr>
            <a:endParaRPr kumimoji="1" lang="en-US" altLang="en-US" sz="2400" dirty="0">
              <a:latin typeface="Times New Roman" panose="02020603050405020304" pitchFamily="18" charset="0"/>
            </a:endParaRPr>
          </a:p>
        </p:txBody>
      </p:sp>
      <p:sp>
        <p:nvSpPr>
          <p:cNvPr id="5" name="Rectangle 3">
            <a:extLst>
              <a:ext uri="{FF2B5EF4-FFF2-40B4-BE49-F238E27FC236}">
                <a16:creationId xmlns:a16="http://schemas.microsoft.com/office/drawing/2014/main" id="{A3065053-BF93-48D6-8863-01976A8C20BC}"/>
              </a:ext>
            </a:extLst>
          </p:cNvPr>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ffectLst/>
        </p:spPr>
        <p:txBody>
          <a:bodyPr/>
          <a:lstStyle/>
          <a:p>
            <a:pPr eaLnBrk="1" hangingPunct="1">
              <a:defRPr/>
            </a:pPr>
            <a:endParaRPr kumimoji="1" lang="en-US" altLang="en-US" sz="2400" dirty="0">
              <a:latin typeface="Times New Roman" panose="02020603050405020304" pitchFamily="18" charset="0"/>
            </a:endParaRPr>
          </a:p>
        </p:txBody>
      </p:sp>
      <p:sp>
        <p:nvSpPr>
          <p:cNvPr id="6" name="Rectangle 9">
            <a:extLst>
              <a:ext uri="{FF2B5EF4-FFF2-40B4-BE49-F238E27FC236}">
                <a16:creationId xmlns:a16="http://schemas.microsoft.com/office/drawing/2014/main" id="{CA340B57-444E-4CE7-918B-90564C41AA92}"/>
              </a:ext>
            </a:extLst>
          </p:cNvPr>
          <p:cNvSpPr>
            <a:spLocks noChangeArrowheads="1"/>
          </p:cNvSpPr>
          <p:nvPr/>
        </p:nvSpPr>
        <p:spPr bwMode="auto">
          <a:xfrm>
            <a:off x="0" y="3505200"/>
            <a:ext cx="4724400" cy="152400"/>
          </a:xfrm>
          <a:prstGeom prst="rect">
            <a:avLst/>
          </a:prstGeom>
          <a:solidFill>
            <a:schemeClr val="accent1">
              <a:alpha val="50195"/>
            </a:schemeClr>
          </a:solidFill>
          <a:ln>
            <a:noFill/>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kumimoji="1" lang="en-US" altLang="en-US" sz="2400" dirty="0">
              <a:latin typeface="Times New Roman" panose="02020603050405020304" pitchFamily="18" charset="0"/>
            </a:endParaRPr>
          </a:p>
        </p:txBody>
      </p:sp>
      <p:sp>
        <p:nvSpPr>
          <p:cNvPr id="8909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8909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 name="Date Placeholder 6">
            <a:extLst>
              <a:ext uri="{FF2B5EF4-FFF2-40B4-BE49-F238E27FC236}">
                <a16:creationId xmlns:a16="http://schemas.microsoft.com/office/drawing/2014/main" id="{529451FF-ED07-4D9D-8DBC-3E3FE8B438BF}"/>
              </a:ext>
            </a:extLst>
          </p:cNvPr>
          <p:cNvSpPr>
            <a:spLocks noGrp="1" noChangeArrowheads="1"/>
          </p:cNvSpPr>
          <p:nvPr>
            <p:ph type="dt" sz="quarter" idx="10"/>
          </p:nvPr>
        </p:nvSpPr>
        <p:spPr/>
        <p:txBody>
          <a:bodyPr/>
          <a:lstStyle>
            <a:lvl1pPr>
              <a:defRPr/>
            </a:lvl1pPr>
          </a:lstStyle>
          <a:p>
            <a:pPr>
              <a:defRPr/>
            </a:pPr>
            <a:r>
              <a:rPr lang="en-US" altLang="en-US" dirty="0"/>
              <a:t>9/30/2021</a:t>
            </a:r>
          </a:p>
        </p:txBody>
      </p:sp>
      <p:sp>
        <p:nvSpPr>
          <p:cNvPr id="8" name="Footer Placeholder 7">
            <a:extLst>
              <a:ext uri="{FF2B5EF4-FFF2-40B4-BE49-F238E27FC236}">
                <a16:creationId xmlns:a16="http://schemas.microsoft.com/office/drawing/2014/main" id="{31435CA0-B491-4DB1-9595-DB22E7CB0067}"/>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9" name="Slide Number Placeholder 8">
            <a:extLst>
              <a:ext uri="{FF2B5EF4-FFF2-40B4-BE49-F238E27FC236}">
                <a16:creationId xmlns:a16="http://schemas.microsoft.com/office/drawing/2014/main" id="{EEDA47BB-2DB7-44A0-A212-20990208DCD2}"/>
              </a:ext>
            </a:extLst>
          </p:cNvPr>
          <p:cNvSpPr>
            <a:spLocks noGrp="1" noChangeArrowheads="1"/>
          </p:cNvSpPr>
          <p:nvPr>
            <p:ph type="sldNum" sz="quarter" idx="12"/>
          </p:nvPr>
        </p:nvSpPr>
        <p:spPr/>
        <p:txBody>
          <a:bodyPr/>
          <a:lstStyle>
            <a:lvl1pPr>
              <a:defRPr/>
            </a:lvl1pPr>
          </a:lstStyle>
          <a:p>
            <a:pPr>
              <a:defRPr/>
            </a:pPr>
            <a:fld id="{6B854592-7686-4695-B1A5-F88A27EAF7B9}" type="slidenum">
              <a:rPr lang="en-US" altLang="en-US"/>
              <a:pPr>
                <a:defRPr/>
              </a:pPr>
              <a:t>‹#›</a:t>
            </a:fld>
            <a:endParaRPr lang="en-US" altLang="en-US" dirty="0"/>
          </a:p>
        </p:txBody>
      </p:sp>
    </p:spTree>
    <p:extLst>
      <p:ext uri="{BB962C8B-B14F-4D97-AF65-F5344CB8AC3E}">
        <p14:creationId xmlns:p14="http://schemas.microsoft.com/office/powerpoint/2010/main" val="3691138063"/>
      </p:ext>
    </p:extLst>
  </p:cSld>
  <p:clrMapOvr>
    <a:masterClrMapping/>
  </p:clrMapOvr>
  <p:transition advClick="0" advTm="3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815D4ABD-8A50-4877-941B-CF3D5CFD10EF}"/>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5" name="Rectangle 9">
            <a:extLst>
              <a:ext uri="{FF2B5EF4-FFF2-40B4-BE49-F238E27FC236}">
                <a16:creationId xmlns:a16="http://schemas.microsoft.com/office/drawing/2014/main" id="{0A822A96-2105-4849-BEFF-589E2FB18C3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0">
            <a:extLst>
              <a:ext uri="{FF2B5EF4-FFF2-40B4-BE49-F238E27FC236}">
                <a16:creationId xmlns:a16="http://schemas.microsoft.com/office/drawing/2014/main" id="{B225D5B5-CD4C-40E7-A308-E5C8BECD62D6}"/>
              </a:ext>
            </a:extLst>
          </p:cNvPr>
          <p:cNvSpPr>
            <a:spLocks noGrp="1" noChangeArrowheads="1"/>
          </p:cNvSpPr>
          <p:nvPr>
            <p:ph type="sldNum" sz="quarter" idx="12"/>
          </p:nvPr>
        </p:nvSpPr>
        <p:spPr>
          <a:ln/>
        </p:spPr>
        <p:txBody>
          <a:bodyPr/>
          <a:lstStyle>
            <a:lvl1pPr>
              <a:defRPr/>
            </a:lvl1pPr>
          </a:lstStyle>
          <a:p>
            <a:pPr>
              <a:defRPr/>
            </a:pPr>
            <a:fld id="{72C0F215-D767-40EA-8C44-0853D98393DB}" type="slidenum">
              <a:rPr lang="en-US" altLang="en-US"/>
              <a:pPr>
                <a:defRPr/>
              </a:pPr>
              <a:t>‹#›</a:t>
            </a:fld>
            <a:endParaRPr lang="en-US" altLang="en-US" dirty="0"/>
          </a:p>
        </p:txBody>
      </p:sp>
    </p:spTree>
    <p:extLst>
      <p:ext uri="{BB962C8B-B14F-4D97-AF65-F5344CB8AC3E}">
        <p14:creationId xmlns:p14="http://schemas.microsoft.com/office/powerpoint/2010/main" val="1439920514"/>
      </p:ext>
    </p:extLst>
  </p:cSld>
  <p:clrMapOvr>
    <a:masterClrMapping/>
  </p:clrMapOvr>
  <p:transition advClick="0" advTm="3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92CDF5FE-98C1-44C0-90DE-CD53B5E4734D}"/>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5" name="Rectangle 9">
            <a:extLst>
              <a:ext uri="{FF2B5EF4-FFF2-40B4-BE49-F238E27FC236}">
                <a16:creationId xmlns:a16="http://schemas.microsoft.com/office/drawing/2014/main" id="{E6170665-7EBE-49B5-B256-3DDDE721419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0">
            <a:extLst>
              <a:ext uri="{FF2B5EF4-FFF2-40B4-BE49-F238E27FC236}">
                <a16:creationId xmlns:a16="http://schemas.microsoft.com/office/drawing/2014/main" id="{859F8B16-AFD8-429D-B235-16F9C53A51BD}"/>
              </a:ext>
            </a:extLst>
          </p:cNvPr>
          <p:cNvSpPr>
            <a:spLocks noGrp="1" noChangeArrowheads="1"/>
          </p:cNvSpPr>
          <p:nvPr>
            <p:ph type="sldNum" sz="quarter" idx="12"/>
          </p:nvPr>
        </p:nvSpPr>
        <p:spPr>
          <a:ln/>
        </p:spPr>
        <p:txBody>
          <a:bodyPr/>
          <a:lstStyle>
            <a:lvl1pPr>
              <a:defRPr/>
            </a:lvl1pPr>
          </a:lstStyle>
          <a:p>
            <a:pPr>
              <a:defRPr/>
            </a:pPr>
            <a:fld id="{13656F68-6CFE-4DB4-8119-339DFD82C61C}" type="slidenum">
              <a:rPr lang="en-US" altLang="en-US"/>
              <a:pPr>
                <a:defRPr/>
              </a:pPr>
              <a:t>‹#›</a:t>
            </a:fld>
            <a:endParaRPr lang="en-US" altLang="en-US" dirty="0"/>
          </a:p>
        </p:txBody>
      </p:sp>
    </p:spTree>
    <p:extLst>
      <p:ext uri="{BB962C8B-B14F-4D97-AF65-F5344CB8AC3E}">
        <p14:creationId xmlns:p14="http://schemas.microsoft.com/office/powerpoint/2010/main" val="1361765587"/>
      </p:ext>
    </p:extLst>
  </p:cSld>
  <p:clrMapOvr>
    <a:masterClrMapping/>
  </p:clrMapOvr>
  <p:transition advClick="0" advTm="30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A3974C50-8470-4506-8BD7-103D77D11FC8}"/>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6" name="Rectangle 9">
            <a:extLst>
              <a:ext uri="{FF2B5EF4-FFF2-40B4-BE49-F238E27FC236}">
                <a16:creationId xmlns:a16="http://schemas.microsoft.com/office/drawing/2014/main" id="{56187BA1-06BA-469C-B27E-28922C1C952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0">
            <a:extLst>
              <a:ext uri="{FF2B5EF4-FFF2-40B4-BE49-F238E27FC236}">
                <a16:creationId xmlns:a16="http://schemas.microsoft.com/office/drawing/2014/main" id="{939985CA-BC31-4409-A68E-A2B3F294E0B9}"/>
              </a:ext>
            </a:extLst>
          </p:cNvPr>
          <p:cNvSpPr>
            <a:spLocks noGrp="1" noChangeArrowheads="1"/>
          </p:cNvSpPr>
          <p:nvPr>
            <p:ph type="sldNum" sz="quarter" idx="12"/>
          </p:nvPr>
        </p:nvSpPr>
        <p:spPr>
          <a:ln/>
        </p:spPr>
        <p:txBody>
          <a:bodyPr/>
          <a:lstStyle>
            <a:lvl1pPr>
              <a:defRPr/>
            </a:lvl1pPr>
          </a:lstStyle>
          <a:p>
            <a:pPr>
              <a:defRPr/>
            </a:pPr>
            <a:fld id="{D9ACFF5F-1478-4850-B918-7C6EB8EFE816}" type="slidenum">
              <a:rPr lang="en-US" altLang="en-US"/>
              <a:pPr>
                <a:defRPr/>
              </a:pPr>
              <a:t>‹#›</a:t>
            </a:fld>
            <a:endParaRPr lang="en-US" altLang="en-US" dirty="0"/>
          </a:p>
        </p:txBody>
      </p:sp>
    </p:spTree>
    <p:extLst>
      <p:ext uri="{BB962C8B-B14F-4D97-AF65-F5344CB8AC3E}">
        <p14:creationId xmlns:p14="http://schemas.microsoft.com/office/powerpoint/2010/main" val="4222695140"/>
      </p:ext>
    </p:extLst>
  </p:cSld>
  <p:clrMapOvr>
    <a:masterClrMapping/>
  </p:clrMapOvr>
  <p:transition advClick="0" advTm="3000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8222FBB5-7843-4C16-9CAE-6DACF04162AD}"/>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6" name="Rectangle 9">
            <a:extLst>
              <a:ext uri="{FF2B5EF4-FFF2-40B4-BE49-F238E27FC236}">
                <a16:creationId xmlns:a16="http://schemas.microsoft.com/office/drawing/2014/main" id="{00E22424-86E0-4702-A74A-2561AB1BE7E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0">
            <a:extLst>
              <a:ext uri="{FF2B5EF4-FFF2-40B4-BE49-F238E27FC236}">
                <a16:creationId xmlns:a16="http://schemas.microsoft.com/office/drawing/2014/main" id="{954BD1F8-E410-4DBB-AA3B-47ED447A9898}"/>
              </a:ext>
            </a:extLst>
          </p:cNvPr>
          <p:cNvSpPr>
            <a:spLocks noGrp="1" noChangeArrowheads="1"/>
          </p:cNvSpPr>
          <p:nvPr>
            <p:ph type="sldNum" sz="quarter" idx="12"/>
          </p:nvPr>
        </p:nvSpPr>
        <p:spPr>
          <a:ln/>
        </p:spPr>
        <p:txBody>
          <a:bodyPr/>
          <a:lstStyle>
            <a:lvl1pPr>
              <a:defRPr/>
            </a:lvl1pPr>
          </a:lstStyle>
          <a:p>
            <a:pPr>
              <a:defRPr/>
            </a:pPr>
            <a:fld id="{FF87EF9F-E2D7-47BF-8B49-ED1F97748D6F}" type="slidenum">
              <a:rPr lang="en-US" altLang="en-US"/>
              <a:pPr>
                <a:defRPr/>
              </a:pPr>
              <a:t>‹#›</a:t>
            </a:fld>
            <a:endParaRPr lang="en-US" altLang="en-US" dirty="0"/>
          </a:p>
        </p:txBody>
      </p:sp>
    </p:spTree>
    <p:extLst>
      <p:ext uri="{BB962C8B-B14F-4D97-AF65-F5344CB8AC3E}">
        <p14:creationId xmlns:p14="http://schemas.microsoft.com/office/powerpoint/2010/main" val="114037893"/>
      </p:ext>
    </p:extLst>
  </p:cSld>
  <p:clrMapOvr>
    <a:masterClrMapping/>
  </p:clrMapOvr>
  <p:transition advClick="0" advTm="3000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8">
            <a:extLst>
              <a:ext uri="{FF2B5EF4-FFF2-40B4-BE49-F238E27FC236}">
                <a16:creationId xmlns:a16="http://schemas.microsoft.com/office/drawing/2014/main" id="{5D743B6E-383A-4F59-BCCC-78594E8C33FA}"/>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5" name="Rectangle 9">
            <a:extLst>
              <a:ext uri="{FF2B5EF4-FFF2-40B4-BE49-F238E27FC236}">
                <a16:creationId xmlns:a16="http://schemas.microsoft.com/office/drawing/2014/main" id="{4BC9A022-4EED-443E-B5A4-D859A94008E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0">
            <a:extLst>
              <a:ext uri="{FF2B5EF4-FFF2-40B4-BE49-F238E27FC236}">
                <a16:creationId xmlns:a16="http://schemas.microsoft.com/office/drawing/2014/main" id="{F4FB2DC6-A4E3-4A99-8268-83DBECD86FDD}"/>
              </a:ext>
            </a:extLst>
          </p:cNvPr>
          <p:cNvSpPr>
            <a:spLocks noGrp="1" noChangeArrowheads="1"/>
          </p:cNvSpPr>
          <p:nvPr>
            <p:ph type="sldNum" sz="quarter" idx="12"/>
          </p:nvPr>
        </p:nvSpPr>
        <p:spPr>
          <a:ln/>
        </p:spPr>
        <p:txBody>
          <a:bodyPr/>
          <a:lstStyle>
            <a:lvl1pPr>
              <a:defRPr/>
            </a:lvl1pPr>
          </a:lstStyle>
          <a:p>
            <a:pPr>
              <a:defRPr/>
            </a:pPr>
            <a:fld id="{85AEA0F1-956C-40FD-A2E2-BA26D43785E9}" type="slidenum">
              <a:rPr lang="en-US" altLang="en-US"/>
              <a:pPr>
                <a:defRPr/>
              </a:pPr>
              <a:t>‹#›</a:t>
            </a:fld>
            <a:endParaRPr lang="en-US" altLang="en-US" dirty="0"/>
          </a:p>
        </p:txBody>
      </p:sp>
    </p:spTree>
    <p:extLst>
      <p:ext uri="{BB962C8B-B14F-4D97-AF65-F5344CB8AC3E}">
        <p14:creationId xmlns:p14="http://schemas.microsoft.com/office/powerpoint/2010/main" val="2101491756"/>
      </p:ext>
    </p:extLst>
  </p:cSld>
  <p:clrMapOvr>
    <a:masterClrMapping/>
  </p:clrMapOvr>
  <p:transition advClick="0" advTm="3000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
        <p:nvSpPr>
          <p:cNvPr id="5" name="Rectangle 4">
            <a:extLst>
              <a:ext uri="{FF2B5EF4-FFF2-40B4-BE49-F238E27FC236}">
                <a16:creationId xmlns:a16="http://schemas.microsoft.com/office/drawing/2014/main" id="{8BCD6020-B8C4-4547-A9CA-221F8064AF88}"/>
              </a:ext>
            </a:extLst>
          </p:cNvPr>
          <p:cNvSpPr>
            <a:spLocks noGrp="1" noChangeArrowheads="1"/>
          </p:cNvSpPr>
          <p:nvPr>
            <p:ph type="dt" sz="half" idx="10"/>
          </p:nvPr>
        </p:nvSpPr>
        <p:spPr>
          <a:ln/>
        </p:spPr>
        <p:txBody>
          <a:bodyPr/>
          <a:lstStyle>
            <a:lvl1pPr>
              <a:defRPr/>
            </a:lvl1pPr>
          </a:lstStyle>
          <a:p>
            <a:pPr>
              <a:defRPr/>
            </a:pPr>
            <a:r>
              <a:rPr lang="en-US" dirty="0"/>
              <a:t>9/30/2021</a:t>
            </a:r>
          </a:p>
        </p:txBody>
      </p:sp>
      <p:sp>
        <p:nvSpPr>
          <p:cNvPr id="6" name="Rectangle 5">
            <a:extLst>
              <a:ext uri="{FF2B5EF4-FFF2-40B4-BE49-F238E27FC236}">
                <a16:creationId xmlns:a16="http://schemas.microsoft.com/office/drawing/2014/main" id="{2E1FE63E-3725-4BCE-9AAA-9B1950286C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5C33451-4E1D-4664-907B-D3881B1A5911}"/>
              </a:ext>
            </a:extLst>
          </p:cNvPr>
          <p:cNvSpPr>
            <a:spLocks noGrp="1" noChangeArrowheads="1"/>
          </p:cNvSpPr>
          <p:nvPr>
            <p:ph type="sldNum" sz="quarter" idx="12"/>
          </p:nvPr>
        </p:nvSpPr>
        <p:spPr>
          <a:ln/>
        </p:spPr>
        <p:txBody>
          <a:bodyPr/>
          <a:lstStyle>
            <a:lvl1pPr>
              <a:defRPr/>
            </a:lvl1pPr>
          </a:lstStyle>
          <a:p>
            <a:pPr>
              <a:defRPr/>
            </a:pPr>
            <a:fld id="{E4681DB3-1715-4DA5-AF40-40BD04A64712}" type="slidenum">
              <a:rPr lang="en-US" altLang="en-US"/>
              <a:pPr>
                <a:defRPr/>
              </a:pPr>
              <a:t>‹#›</a:t>
            </a:fld>
            <a:endParaRPr lang="en-US" altLang="en-US" dirty="0"/>
          </a:p>
        </p:txBody>
      </p:sp>
    </p:spTree>
    <p:extLst>
      <p:ext uri="{BB962C8B-B14F-4D97-AF65-F5344CB8AC3E}">
        <p14:creationId xmlns:p14="http://schemas.microsoft.com/office/powerpoint/2010/main" val="105032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D498-24B4-4A0D-A7EA-498C83D43C2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D4F6CFD-B95C-457F-9E23-B5E59C42105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C9770AD-CF62-4AB1-B24C-12AC4531CB2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BD54DEF-7A83-4DF7-A7BB-A1CC223B7E7F}"/>
              </a:ext>
            </a:extLst>
          </p:cNvPr>
          <p:cNvSpPr>
            <a:spLocks noGrp="1"/>
          </p:cNvSpPr>
          <p:nvPr>
            <p:ph type="ftr" sz="quarter" idx="11"/>
          </p:nvPr>
        </p:nvSpPr>
        <p:spPr/>
        <p:txBody>
          <a:bodyPr/>
          <a:lstStyle/>
          <a:p>
            <a:r>
              <a:rPr lang="en-US" dirty="0"/>
              <a:t>NYSDOL </a:t>
            </a:r>
          </a:p>
        </p:txBody>
      </p:sp>
      <p:sp>
        <p:nvSpPr>
          <p:cNvPr id="6" name="Slide Number Placeholder 5">
            <a:extLst>
              <a:ext uri="{FF2B5EF4-FFF2-40B4-BE49-F238E27FC236}">
                <a16:creationId xmlns:a16="http://schemas.microsoft.com/office/drawing/2014/main" id="{0C6BB542-0C9D-4D71-AAE2-B375544ACD02}"/>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381723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D121-4094-4EB6-94F6-355C691C8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C9D47-E05C-4D9D-A38E-4F74E5E92F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41A9B-99AF-4791-B631-EB8074DDE8E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3C47F1B-DE8B-466E-A3F9-517F6B8F9FE8}"/>
              </a:ext>
            </a:extLst>
          </p:cNvPr>
          <p:cNvSpPr>
            <a:spLocks noGrp="1"/>
          </p:cNvSpPr>
          <p:nvPr>
            <p:ph type="ftr" sz="quarter" idx="11"/>
          </p:nvPr>
        </p:nvSpPr>
        <p:spPr/>
        <p:txBody>
          <a:bodyPr/>
          <a:lstStyle/>
          <a:p>
            <a:r>
              <a:rPr lang="en-US" dirty="0"/>
              <a:t>NYSDOL </a:t>
            </a:r>
          </a:p>
        </p:txBody>
      </p:sp>
      <p:sp>
        <p:nvSpPr>
          <p:cNvPr id="6" name="Slide Number Placeholder 5">
            <a:extLst>
              <a:ext uri="{FF2B5EF4-FFF2-40B4-BE49-F238E27FC236}">
                <a16:creationId xmlns:a16="http://schemas.microsoft.com/office/drawing/2014/main" id="{040C5E0E-A6E0-4AF3-8A8B-145799B39347}"/>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322914077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48D3-6594-43BE-82AA-04D29945C1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22067F-007D-4A0C-BDB4-85077031D0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4863-806A-49BB-AAD1-363225B4548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B35C63-171E-4189-A2F7-D3E2505996FF}"/>
              </a:ext>
            </a:extLst>
          </p:cNvPr>
          <p:cNvSpPr>
            <a:spLocks noGrp="1"/>
          </p:cNvSpPr>
          <p:nvPr>
            <p:ph type="ftr" sz="quarter" idx="11"/>
          </p:nvPr>
        </p:nvSpPr>
        <p:spPr/>
        <p:txBody>
          <a:bodyPr/>
          <a:lstStyle/>
          <a:p>
            <a:r>
              <a:rPr lang="en-US" dirty="0"/>
              <a:t>NYSDOL </a:t>
            </a:r>
          </a:p>
        </p:txBody>
      </p:sp>
      <p:sp>
        <p:nvSpPr>
          <p:cNvPr id="6" name="Slide Number Placeholder 5">
            <a:extLst>
              <a:ext uri="{FF2B5EF4-FFF2-40B4-BE49-F238E27FC236}">
                <a16:creationId xmlns:a16="http://schemas.microsoft.com/office/drawing/2014/main" id="{BC3C0E81-B136-4A29-82B1-5EF796CD4AB4}"/>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117948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2531-CA07-47BD-AC61-DCC83DDF3A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0CE06-B9B9-4FF1-9405-0AEDF6EC00F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3E786-09EF-4592-89EA-EDF976FCC23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375061-6B4F-4BC9-9D0E-18986F6E717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E32B547-AB04-4462-8C92-A1EECF3F6874}"/>
              </a:ext>
            </a:extLst>
          </p:cNvPr>
          <p:cNvSpPr>
            <a:spLocks noGrp="1"/>
          </p:cNvSpPr>
          <p:nvPr>
            <p:ph type="ftr" sz="quarter" idx="11"/>
          </p:nvPr>
        </p:nvSpPr>
        <p:spPr/>
        <p:txBody>
          <a:bodyPr/>
          <a:lstStyle/>
          <a:p>
            <a:r>
              <a:rPr lang="en-US" dirty="0"/>
              <a:t>NYSDOL </a:t>
            </a:r>
          </a:p>
        </p:txBody>
      </p:sp>
      <p:sp>
        <p:nvSpPr>
          <p:cNvPr id="7" name="Slide Number Placeholder 6">
            <a:extLst>
              <a:ext uri="{FF2B5EF4-FFF2-40B4-BE49-F238E27FC236}">
                <a16:creationId xmlns:a16="http://schemas.microsoft.com/office/drawing/2014/main" id="{7BE8234D-DB52-40D9-8148-B09336707DB6}"/>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352971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7BBD54EA-3B97-40F6-915E-5AC863CBBB2E}"/>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5" name="Rectangle 9">
            <a:extLst>
              <a:ext uri="{FF2B5EF4-FFF2-40B4-BE49-F238E27FC236}">
                <a16:creationId xmlns:a16="http://schemas.microsoft.com/office/drawing/2014/main" id="{F70B9045-1CA5-482D-B1BF-FB5C8C23AB5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0">
            <a:extLst>
              <a:ext uri="{FF2B5EF4-FFF2-40B4-BE49-F238E27FC236}">
                <a16:creationId xmlns:a16="http://schemas.microsoft.com/office/drawing/2014/main" id="{693F88D3-E9D3-4558-BABD-D9CC069D1C42}"/>
              </a:ext>
            </a:extLst>
          </p:cNvPr>
          <p:cNvSpPr>
            <a:spLocks noGrp="1" noChangeArrowheads="1"/>
          </p:cNvSpPr>
          <p:nvPr>
            <p:ph type="sldNum" sz="quarter" idx="12"/>
          </p:nvPr>
        </p:nvSpPr>
        <p:spPr>
          <a:ln/>
        </p:spPr>
        <p:txBody>
          <a:bodyPr/>
          <a:lstStyle>
            <a:lvl1pPr>
              <a:defRPr/>
            </a:lvl1pPr>
          </a:lstStyle>
          <a:p>
            <a:pPr>
              <a:defRPr/>
            </a:pPr>
            <a:fld id="{D815B44B-D0FF-4F28-909D-698BA2C437F5}" type="slidenum">
              <a:rPr lang="en-US" altLang="en-US"/>
              <a:pPr>
                <a:defRPr/>
              </a:pPr>
              <a:t>‹#›</a:t>
            </a:fld>
            <a:endParaRPr lang="en-US" altLang="en-US" dirty="0"/>
          </a:p>
        </p:txBody>
      </p:sp>
    </p:spTree>
    <p:extLst>
      <p:ext uri="{BB962C8B-B14F-4D97-AF65-F5344CB8AC3E}">
        <p14:creationId xmlns:p14="http://schemas.microsoft.com/office/powerpoint/2010/main" val="3051575031"/>
      </p:ext>
    </p:extLst>
  </p:cSld>
  <p:clrMapOvr>
    <a:masterClrMapping/>
  </p:clrMapOvr>
  <p:transition advClick="0" advTm="3000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35C4-E50D-449A-80D4-38842325D7B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34EC49-6A87-4B7D-AB2B-81244E4B55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9A76C8-FCEF-4E39-8356-F55AA1FB2F7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D9D44-01B2-432A-B252-07B2F87184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E8B7F-1221-454F-B880-F6E86A2BAC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E74DD1-6325-449F-BD17-5F87228BA9A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960A14A-F015-4870-A9B9-1732A44A30E4}"/>
              </a:ext>
            </a:extLst>
          </p:cNvPr>
          <p:cNvSpPr>
            <a:spLocks noGrp="1"/>
          </p:cNvSpPr>
          <p:nvPr>
            <p:ph type="ftr" sz="quarter" idx="11"/>
          </p:nvPr>
        </p:nvSpPr>
        <p:spPr/>
        <p:txBody>
          <a:bodyPr/>
          <a:lstStyle/>
          <a:p>
            <a:r>
              <a:rPr lang="en-US" dirty="0"/>
              <a:t>NYSDOL </a:t>
            </a:r>
          </a:p>
        </p:txBody>
      </p:sp>
      <p:sp>
        <p:nvSpPr>
          <p:cNvPr id="9" name="Slide Number Placeholder 8">
            <a:extLst>
              <a:ext uri="{FF2B5EF4-FFF2-40B4-BE49-F238E27FC236}">
                <a16:creationId xmlns:a16="http://schemas.microsoft.com/office/drawing/2014/main" id="{BF44E3B6-CA7B-419A-A49A-E28359858A35}"/>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7535793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8C10-0E65-4955-83C9-C68269EAC0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222DF-239A-4F7B-BFA6-97A8BDADEC03}"/>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2D4BB97-E5EC-42EE-8779-E12903E091AB}"/>
              </a:ext>
            </a:extLst>
          </p:cNvPr>
          <p:cNvSpPr>
            <a:spLocks noGrp="1"/>
          </p:cNvSpPr>
          <p:nvPr>
            <p:ph type="ftr" sz="quarter" idx="11"/>
          </p:nvPr>
        </p:nvSpPr>
        <p:spPr/>
        <p:txBody>
          <a:bodyPr/>
          <a:lstStyle/>
          <a:p>
            <a:r>
              <a:rPr lang="en-US" dirty="0"/>
              <a:t>NYSDOL </a:t>
            </a:r>
          </a:p>
        </p:txBody>
      </p:sp>
      <p:sp>
        <p:nvSpPr>
          <p:cNvPr id="5" name="Slide Number Placeholder 4">
            <a:extLst>
              <a:ext uri="{FF2B5EF4-FFF2-40B4-BE49-F238E27FC236}">
                <a16:creationId xmlns:a16="http://schemas.microsoft.com/office/drawing/2014/main" id="{26CA40DD-6929-4DAD-A3B4-1DAE012CAF96}"/>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1852201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952FE-4379-4305-AF36-B3CE10185C3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551B089-14FA-4734-91FD-C43857137DD5}"/>
              </a:ext>
            </a:extLst>
          </p:cNvPr>
          <p:cNvSpPr>
            <a:spLocks noGrp="1"/>
          </p:cNvSpPr>
          <p:nvPr>
            <p:ph type="ftr" sz="quarter" idx="11"/>
          </p:nvPr>
        </p:nvSpPr>
        <p:spPr/>
        <p:txBody>
          <a:bodyPr/>
          <a:lstStyle/>
          <a:p>
            <a:r>
              <a:rPr lang="en-US" dirty="0"/>
              <a:t>NYSDOL </a:t>
            </a:r>
          </a:p>
        </p:txBody>
      </p:sp>
      <p:sp>
        <p:nvSpPr>
          <p:cNvPr id="4" name="Slide Number Placeholder 3">
            <a:extLst>
              <a:ext uri="{FF2B5EF4-FFF2-40B4-BE49-F238E27FC236}">
                <a16:creationId xmlns:a16="http://schemas.microsoft.com/office/drawing/2014/main" id="{C07A8CAC-2E68-44AE-98E5-E91D137CA5A6}"/>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2054908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74CE-483B-4940-AF4B-4EADDCD67DA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A2C66C9-0470-496C-B9B8-B97DF825FEB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921D36-716F-4DA7-AF50-CC0142D849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1C9955-714E-4F88-BDB1-3B4F66FFBE5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1BF0D4E-A682-4985-9E14-C8041800CAC9}"/>
              </a:ext>
            </a:extLst>
          </p:cNvPr>
          <p:cNvSpPr>
            <a:spLocks noGrp="1"/>
          </p:cNvSpPr>
          <p:nvPr>
            <p:ph type="ftr" sz="quarter" idx="11"/>
          </p:nvPr>
        </p:nvSpPr>
        <p:spPr/>
        <p:txBody>
          <a:bodyPr/>
          <a:lstStyle/>
          <a:p>
            <a:r>
              <a:rPr lang="en-US" dirty="0"/>
              <a:t>NYSDOL </a:t>
            </a:r>
          </a:p>
        </p:txBody>
      </p:sp>
      <p:sp>
        <p:nvSpPr>
          <p:cNvPr id="7" name="Slide Number Placeholder 6">
            <a:extLst>
              <a:ext uri="{FF2B5EF4-FFF2-40B4-BE49-F238E27FC236}">
                <a16:creationId xmlns:a16="http://schemas.microsoft.com/office/drawing/2014/main" id="{9386CEF9-10F3-4835-B8CD-6A612F9AA7A8}"/>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311954395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EFA6-7757-47FC-9BC7-8C608C404D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1DE18DD-831C-4240-A5BB-127328A7A3F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0902E8FA-78FD-4B7E-989A-EFE596007B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EB9214-51EF-495C-B745-35C84666781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721049D-4A7A-4434-A3B0-462255542A89}"/>
              </a:ext>
            </a:extLst>
          </p:cNvPr>
          <p:cNvSpPr>
            <a:spLocks noGrp="1"/>
          </p:cNvSpPr>
          <p:nvPr>
            <p:ph type="ftr" sz="quarter" idx="11"/>
          </p:nvPr>
        </p:nvSpPr>
        <p:spPr/>
        <p:txBody>
          <a:bodyPr/>
          <a:lstStyle/>
          <a:p>
            <a:r>
              <a:rPr lang="en-US" dirty="0"/>
              <a:t>NYSDOL </a:t>
            </a:r>
          </a:p>
        </p:txBody>
      </p:sp>
      <p:sp>
        <p:nvSpPr>
          <p:cNvPr id="7" name="Slide Number Placeholder 6">
            <a:extLst>
              <a:ext uri="{FF2B5EF4-FFF2-40B4-BE49-F238E27FC236}">
                <a16:creationId xmlns:a16="http://schemas.microsoft.com/office/drawing/2014/main" id="{82CB5BEE-6E15-4C6D-8206-4801576EB045}"/>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2423896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50DD-0D42-427A-BAB7-7D5423E06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D1AFF-8934-444E-AC7C-2E020B1CCF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87E9A-5ADA-42E1-821C-437AE25B13A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F8EEB6B-B17D-41AB-AD13-7DBC74D5F807}"/>
              </a:ext>
            </a:extLst>
          </p:cNvPr>
          <p:cNvSpPr>
            <a:spLocks noGrp="1"/>
          </p:cNvSpPr>
          <p:nvPr>
            <p:ph type="ftr" sz="quarter" idx="11"/>
          </p:nvPr>
        </p:nvSpPr>
        <p:spPr/>
        <p:txBody>
          <a:bodyPr/>
          <a:lstStyle/>
          <a:p>
            <a:r>
              <a:rPr lang="en-US" dirty="0"/>
              <a:t>NYSDOL </a:t>
            </a:r>
          </a:p>
        </p:txBody>
      </p:sp>
      <p:sp>
        <p:nvSpPr>
          <p:cNvPr id="6" name="Slide Number Placeholder 5">
            <a:extLst>
              <a:ext uri="{FF2B5EF4-FFF2-40B4-BE49-F238E27FC236}">
                <a16:creationId xmlns:a16="http://schemas.microsoft.com/office/drawing/2014/main" id="{350524FC-E482-4305-9423-2551B391B87F}"/>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381133055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6580BD-A441-4B2E-AFFA-692334C5A2F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7D69B-2166-41EC-AF71-6AE1B7E892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6B37D-EC13-47AC-8957-AE28FF3A4A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7CED4EF-048B-4DDF-B575-F42915FAA8BF}"/>
              </a:ext>
            </a:extLst>
          </p:cNvPr>
          <p:cNvSpPr>
            <a:spLocks noGrp="1"/>
          </p:cNvSpPr>
          <p:nvPr>
            <p:ph type="ftr" sz="quarter" idx="11"/>
          </p:nvPr>
        </p:nvSpPr>
        <p:spPr/>
        <p:txBody>
          <a:bodyPr/>
          <a:lstStyle/>
          <a:p>
            <a:r>
              <a:rPr lang="en-US" dirty="0"/>
              <a:t>NYSDOL </a:t>
            </a:r>
          </a:p>
        </p:txBody>
      </p:sp>
      <p:sp>
        <p:nvSpPr>
          <p:cNvPr id="6" name="Slide Number Placeholder 5">
            <a:extLst>
              <a:ext uri="{FF2B5EF4-FFF2-40B4-BE49-F238E27FC236}">
                <a16:creationId xmlns:a16="http://schemas.microsoft.com/office/drawing/2014/main" id="{88683723-4EFB-45F5-9D2D-D3D641621AC8}"/>
              </a:ext>
            </a:extLst>
          </p:cNvPr>
          <p:cNvSpPr>
            <a:spLocks noGrp="1"/>
          </p:cNvSpPr>
          <p:nvPr>
            <p:ph type="sldNum" sz="quarter" idx="12"/>
          </p:nvPr>
        </p:nvSpPr>
        <p:spPr/>
        <p:txBody>
          <a:bodyPr/>
          <a:lstStyle/>
          <a:p>
            <a:fld id="{D794F98C-13DF-42DC-A74F-AC4176C9BDFF}" type="slidenum">
              <a:rPr lang="en-US" smtClean="0"/>
              <a:t>‹#›</a:t>
            </a:fld>
            <a:endParaRPr lang="en-US" dirty="0"/>
          </a:p>
        </p:txBody>
      </p:sp>
    </p:spTree>
    <p:extLst>
      <p:ext uri="{BB962C8B-B14F-4D97-AF65-F5344CB8AC3E}">
        <p14:creationId xmlns:p14="http://schemas.microsoft.com/office/powerpoint/2010/main" val="189510319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
        <p:nvSpPr>
          <p:cNvPr id="5" name="Rectangle 4">
            <a:extLst>
              <a:ext uri="{FF2B5EF4-FFF2-40B4-BE49-F238E27FC236}">
                <a16:creationId xmlns:a16="http://schemas.microsoft.com/office/drawing/2014/main" id="{8BCD6020-B8C4-4547-A9CA-221F8064AF8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2E1FE63E-3725-4BCE-9AAA-9B1950286CC5}"/>
              </a:ext>
            </a:extLst>
          </p:cNvPr>
          <p:cNvSpPr>
            <a:spLocks noGrp="1" noChangeArrowheads="1"/>
          </p:cNvSpPr>
          <p:nvPr>
            <p:ph type="ftr" sz="quarter" idx="11"/>
          </p:nvPr>
        </p:nvSpPr>
        <p:spPr>
          <a:ln/>
        </p:spPr>
        <p:txBody>
          <a:bodyPr/>
          <a:lstStyle>
            <a:lvl1pPr>
              <a:defRPr/>
            </a:lvl1pPr>
          </a:lstStyle>
          <a:p>
            <a:pPr>
              <a:defRPr/>
            </a:pPr>
            <a:r>
              <a:rPr lang="en-US" dirty="0"/>
              <a:t>NYSDOL </a:t>
            </a:r>
          </a:p>
        </p:txBody>
      </p:sp>
      <p:sp>
        <p:nvSpPr>
          <p:cNvPr id="7" name="Rectangle 6">
            <a:extLst>
              <a:ext uri="{FF2B5EF4-FFF2-40B4-BE49-F238E27FC236}">
                <a16:creationId xmlns:a16="http://schemas.microsoft.com/office/drawing/2014/main" id="{75C33451-4E1D-4664-907B-D3881B1A5911}"/>
              </a:ext>
            </a:extLst>
          </p:cNvPr>
          <p:cNvSpPr>
            <a:spLocks noGrp="1" noChangeArrowheads="1"/>
          </p:cNvSpPr>
          <p:nvPr>
            <p:ph type="sldNum" sz="quarter" idx="12"/>
          </p:nvPr>
        </p:nvSpPr>
        <p:spPr>
          <a:ln/>
        </p:spPr>
        <p:txBody>
          <a:bodyPr/>
          <a:lstStyle>
            <a:lvl1pPr>
              <a:defRPr/>
            </a:lvl1pPr>
          </a:lstStyle>
          <a:p>
            <a:pPr>
              <a:defRPr/>
            </a:pPr>
            <a:fld id="{E4681DB3-1715-4DA5-AF40-40BD04A64712}" type="slidenum">
              <a:rPr lang="en-US" altLang="en-US"/>
              <a:pPr>
                <a:defRPr/>
              </a:pPr>
              <a:t>‹#›</a:t>
            </a:fld>
            <a:endParaRPr lang="en-US" altLang="en-US" dirty="0"/>
          </a:p>
        </p:txBody>
      </p:sp>
    </p:spTree>
    <p:extLst>
      <p:ext uri="{BB962C8B-B14F-4D97-AF65-F5344CB8AC3E}">
        <p14:creationId xmlns:p14="http://schemas.microsoft.com/office/powerpoint/2010/main" val="1551495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463970-F4A2-496F-8FB0-ECF8EB41117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F838DF0-D98B-4C51-B28C-F4BB12CBA6E9}"/>
              </a:ext>
            </a:extLst>
          </p:cNvPr>
          <p:cNvSpPr>
            <a:spLocks noGrp="1" noChangeArrowheads="1"/>
          </p:cNvSpPr>
          <p:nvPr>
            <p:ph type="ftr" sz="quarter" idx="11"/>
          </p:nvPr>
        </p:nvSpPr>
        <p:spPr>
          <a:ln/>
        </p:spPr>
        <p:txBody>
          <a:bodyPr/>
          <a:lstStyle>
            <a:lvl1pPr>
              <a:defRPr/>
            </a:lvl1pPr>
          </a:lstStyle>
          <a:p>
            <a:pPr>
              <a:defRPr/>
            </a:pPr>
            <a:r>
              <a:rPr lang="en-US" dirty="0"/>
              <a:t>NYSDOL </a:t>
            </a:r>
          </a:p>
        </p:txBody>
      </p:sp>
      <p:sp>
        <p:nvSpPr>
          <p:cNvPr id="7" name="Rectangle 6">
            <a:extLst>
              <a:ext uri="{FF2B5EF4-FFF2-40B4-BE49-F238E27FC236}">
                <a16:creationId xmlns:a16="http://schemas.microsoft.com/office/drawing/2014/main" id="{C50E7057-9827-4555-BDA4-459363E11323}"/>
              </a:ext>
            </a:extLst>
          </p:cNvPr>
          <p:cNvSpPr>
            <a:spLocks noGrp="1" noChangeArrowheads="1"/>
          </p:cNvSpPr>
          <p:nvPr>
            <p:ph type="sldNum" sz="quarter" idx="12"/>
          </p:nvPr>
        </p:nvSpPr>
        <p:spPr>
          <a:ln/>
        </p:spPr>
        <p:txBody>
          <a:bodyPr/>
          <a:lstStyle>
            <a:lvl1pPr>
              <a:defRPr/>
            </a:lvl1pPr>
          </a:lstStyle>
          <a:p>
            <a:pPr>
              <a:defRPr/>
            </a:pPr>
            <a:fld id="{EC0EC725-E4AC-4C13-A0B7-90C23EFB378E}" type="slidenum">
              <a:rPr lang="en-US" altLang="en-US"/>
              <a:pPr>
                <a:defRPr/>
              </a:pPr>
              <a:t>‹#›</a:t>
            </a:fld>
            <a:endParaRPr lang="en-US" altLang="en-US" dirty="0"/>
          </a:p>
        </p:txBody>
      </p:sp>
    </p:spTree>
    <p:extLst>
      <p:ext uri="{BB962C8B-B14F-4D97-AF65-F5344CB8AC3E}">
        <p14:creationId xmlns:p14="http://schemas.microsoft.com/office/powerpoint/2010/main" val="110143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A95C7038-35E1-4D4A-B65C-284B9B105549}"/>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5" name="Rectangle 9">
            <a:extLst>
              <a:ext uri="{FF2B5EF4-FFF2-40B4-BE49-F238E27FC236}">
                <a16:creationId xmlns:a16="http://schemas.microsoft.com/office/drawing/2014/main" id="{326DD579-98EE-4313-9662-57284E75552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0">
            <a:extLst>
              <a:ext uri="{FF2B5EF4-FFF2-40B4-BE49-F238E27FC236}">
                <a16:creationId xmlns:a16="http://schemas.microsoft.com/office/drawing/2014/main" id="{CB980415-CAB9-4F45-8B67-90043B7DE31E}"/>
              </a:ext>
            </a:extLst>
          </p:cNvPr>
          <p:cNvSpPr>
            <a:spLocks noGrp="1" noChangeArrowheads="1"/>
          </p:cNvSpPr>
          <p:nvPr>
            <p:ph type="sldNum" sz="quarter" idx="12"/>
          </p:nvPr>
        </p:nvSpPr>
        <p:spPr>
          <a:ln/>
        </p:spPr>
        <p:txBody>
          <a:bodyPr/>
          <a:lstStyle>
            <a:lvl1pPr>
              <a:defRPr/>
            </a:lvl1pPr>
          </a:lstStyle>
          <a:p>
            <a:pPr>
              <a:defRPr/>
            </a:pPr>
            <a:fld id="{0B5397A7-7B8E-42FD-B134-06BD9CA0FAFC}" type="slidenum">
              <a:rPr lang="en-US" altLang="en-US"/>
              <a:pPr>
                <a:defRPr/>
              </a:pPr>
              <a:t>‹#›</a:t>
            </a:fld>
            <a:endParaRPr lang="en-US" altLang="en-US" dirty="0"/>
          </a:p>
        </p:txBody>
      </p:sp>
    </p:spTree>
    <p:extLst>
      <p:ext uri="{BB962C8B-B14F-4D97-AF65-F5344CB8AC3E}">
        <p14:creationId xmlns:p14="http://schemas.microsoft.com/office/powerpoint/2010/main" val="3535717977"/>
      </p:ext>
    </p:extLst>
  </p:cSld>
  <p:clrMapOvr>
    <a:masterClrMapping/>
  </p:clrMapOvr>
  <p:transition advClick="0" advTm="3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00C62D5-DBF3-4FBA-96C6-6F72F16866A2}"/>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6" name="Rectangle 9">
            <a:extLst>
              <a:ext uri="{FF2B5EF4-FFF2-40B4-BE49-F238E27FC236}">
                <a16:creationId xmlns:a16="http://schemas.microsoft.com/office/drawing/2014/main" id="{08BFBF09-7754-4FBA-A420-42720F5C0BE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0">
            <a:extLst>
              <a:ext uri="{FF2B5EF4-FFF2-40B4-BE49-F238E27FC236}">
                <a16:creationId xmlns:a16="http://schemas.microsoft.com/office/drawing/2014/main" id="{B53EBF4A-A208-40C9-84BB-EEEFF3CD3CCE}"/>
              </a:ext>
            </a:extLst>
          </p:cNvPr>
          <p:cNvSpPr>
            <a:spLocks noGrp="1" noChangeArrowheads="1"/>
          </p:cNvSpPr>
          <p:nvPr>
            <p:ph type="sldNum" sz="quarter" idx="12"/>
          </p:nvPr>
        </p:nvSpPr>
        <p:spPr>
          <a:ln/>
        </p:spPr>
        <p:txBody>
          <a:bodyPr/>
          <a:lstStyle>
            <a:lvl1pPr>
              <a:defRPr/>
            </a:lvl1pPr>
          </a:lstStyle>
          <a:p>
            <a:pPr>
              <a:defRPr/>
            </a:pPr>
            <a:fld id="{F03EFF4D-EF46-4E61-93D9-CF7AE87E1564}" type="slidenum">
              <a:rPr lang="en-US" altLang="en-US"/>
              <a:pPr>
                <a:defRPr/>
              </a:pPr>
              <a:t>‹#›</a:t>
            </a:fld>
            <a:endParaRPr lang="en-US" altLang="en-US" dirty="0"/>
          </a:p>
        </p:txBody>
      </p:sp>
    </p:spTree>
    <p:extLst>
      <p:ext uri="{BB962C8B-B14F-4D97-AF65-F5344CB8AC3E}">
        <p14:creationId xmlns:p14="http://schemas.microsoft.com/office/powerpoint/2010/main" val="2518883084"/>
      </p:ext>
    </p:extLst>
  </p:cSld>
  <p:clrMapOvr>
    <a:masterClrMapping/>
  </p:clrMapOvr>
  <p:transition advClick="0" advTm="3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E64226D1-A99E-484C-B951-C0CD2BD4620E}"/>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8" name="Rectangle 9">
            <a:extLst>
              <a:ext uri="{FF2B5EF4-FFF2-40B4-BE49-F238E27FC236}">
                <a16:creationId xmlns:a16="http://schemas.microsoft.com/office/drawing/2014/main" id="{599BE3EF-425D-4205-807D-CB9D419A77A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10">
            <a:extLst>
              <a:ext uri="{FF2B5EF4-FFF2-40B4-BE49-F238E27FC236}">
                <a16:creationId xmlns:a16="http://schemas.microsoft.com/office/drawing/2014/main" id="{0A8A93A0-152A-49F9-80F2-31E731660AAC}"/>
              </a:ext>
            </a:extLst>
          </p:cNvPr>
          <p:cNvSpPr>
            <a:spLocks noGrp="1" noChangeArrowheads="1"/>
          </p:cNvSpPr>
          <p:nvPr>
            <p:ph type="sldNum" sz="quarter" idx="12"/>
          </p:nvPr>
        </p:nvSpPr>
        <p:spPr>
          <a:ln/>
        </p:spPr>
        <p:txBody>
          <a:bodyPr/>
          <a:lstStyle>
            <a:lvl1pPr>
              <a:defRPr/>
            </a:lvl1pPr>
          </a:lstStyle>
          <a:p>
            <a:pPr>
              <a:defRPr/>
            </a:pPr>
            <a:fld id="{B44A6D3E-1287-4DA0-B54C-2BDB72E16BA1}" type="slidenum">
              <a:rPr lang="en-US" altLang="en-US"/>
              <a:pPr>
                <a:defRPr/>
              </a:pPr>
              <a:t>‹#›</a:t>
            </a:fld>
            <a:endParaRPr lang="en-US" altLang="en-US" dirty="0"/>
          </a:p>
        </p:txBody>
      </p:sp>
    </p:spTree>
    <p:extLst>
      <p:ext uri="{BB962C8B-B14F-4D97-AF65-F5344CB8AC3E}">
        <p14:creationId xmlns:p14="http://schemas.microsoft.com/office/powerpoint/2010/main" val="2420964992"/>
      </p:ext>
    </p:extLst>
  </p:cSld>
  <p:clrMapOvr>
    <a:masterClrMapping/>
  </p:clrMapOvr>
  <p:transition advClick="0" advTm="3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29CE000E-86CD-4F9B-B37D-4DA67A63AD72}"/>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4" name="Rectangle 9">
            <a:extLst>
              <a:ext uri="{FF2B5EF4-FFF2-40B4-BE49-F238E27FC236}">
                <a16:creationId xmlns:a16="http://schemas.microsoft.com/office/drawing/2014/main" id="{9B61406F-F4FC-4E26-B6FF-FB3B74CF380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10">
            <a:extLst>
              <a:ext uri="{FF2B5EF4-FFF2-40B4-BE49-F238E27FC236}">
                <a16:creationId xmlns:a16="http://schemas.microsoft.com/office/drawing/2014/main" id="{3D5555DE-E4BA-45A5-A06B-187AC909D897}"/>
              </a:ext>
            </a:extLst>
          </p:cNvPr>
          <p:cNvSpPr>
            <a:spLocks noGrp="1" noChangeArrowheads="1"/>
          </p:cNvSpPr>
          <p:nvPr>
            <p:ph type="sldNum" sz="quarter" idx="12"/>
          </p:nvPr>
        </p:nvSpPr>
        <p:spPr>
          <a:ln/>
        </p:spPr>
        <p:txBody>
          <a:bodyPr/>
          <a:lstStyle>
            <a:lvl1pPr>
              <a:defRPr/>
            </a:lvl1pPr>
          </a:lstStyle>
          <a:p>
            <a:pPr>
              <a:defRPr/>
            </a:pPr>
            <a:fld id="{A95F550F-C223-4380-9625-F79696B1A3CA}" type="slidenum">
              <a:rPr lang="en-US" altLang="en-US"/>
              <a:pPr>
                <a:defRPr/>
              </a:pPr>
              <a:t>‹#›</a:t>
            </a:fld>
            <a:endParaRPr lang="en-US" altLang="en-US" dirty="0"/>
          </a:p>
        </p:txBody>
      </p:sp>
    </p:spTree>
    <p:extLst>
      <p:ext uri="{BB962C8B-B14F-4D97-AF65-F5344CB8AC3E}">
        <p14:creationId xmlns:p14="http://schemas.microsoft.com/office/powerpoint/2010/main" val="1638053605"/>
      </p:ext>
    </p:extLst>
  </p:cSld>
  <p:clrMapOvr>
    <a:masterClrMapping/>
  </p:clrMapOvr>
  <p:transition advClick="0" advTm="3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54EF6C9-0338-46FB-A1FC-BAAD2B6C79D4}"/>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3" name="Rectangle 9">
            <a:extLst>
              <a:ext uri="{FF2B5EF4-FFF2-40B4-BE49-F238E27FC236}">
                <a16:creationId xmlns:a16="http://schemas.microsoft.com/office/drawing/2014/main" id="{09A99035-725A-49C5-9453-58B4DB08660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10">
            <a:extLst>
              <a:ext uri="{FF2B5EF4-FFF2-40B4-BE49-F238E27FC236}">
                <a16:creationId xmlns:a16="http://schemas.microsoft.com/office/drawing/2014/main" id="{1DD427F7-6FD2-40D5-9962-DD27F5B16CC3}"/>
              </a:ext>
            </a:extLst>
          </p:cNvPr>
          <p:cNvSpPr>
            <a:spLocks noGrp="1" noChangeArrowheads="1"/>
          </p:cNvSpPr>
          <p:nvPr>
            <p:ph type="sldNum" sz="quarter" idx="12"/>
          </p:nvPr>
        </p:nvSpPr>
        <p:spPr>
          <a:ln/>
        </p:spPr>
        <p:txBody>
          <a:bodyPr/>
          <a:lstStyle>
            <a:lvl1pPr>
              <a:defRPr/>
            </a:lvl1pPr>
          </a:lstStyle>
          <a:p>
            <a:pPr>
              <a:defRPr/>
            </a:pPr>
            <a:fld id="{B380138C-2154-434A-AC59-0D4403E7B7A2}" type="slidenum">
              <a:rPr lang="en-US" altLang="en-US"/>
              <a:pPr>
                <a:defRPr/>
              </a:pPr>
              <a:t>‹#›</a:t>
            </a:fld>
            <a:endParaRPr lang="en-US" altLang="en-US" dirty="0"/>
          </a:p>
        </p:txBody>
      </p:sp>
    </p:spTree>
    <p:extLst>
      <p:ext uri="{BB962C8B-B14F-4D97-AF65-F5344CB8AC3E}">
        <p14:creationId xmlns:p14="http://schemas.microsoft.com/office/powerpoint/2010/main" val="2328989558"/>
      </p:ext>
    </p:extLst>
  </p:cSld>
  <p:clrMapOvr>
    <a:masterClrMapping/>
  </p:clrMapOvr>
  <p:transition advClick="0" advTm="3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967D25EF-E610-4439-A0ED-F63B6247765B}"/>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6" name="Rectangle 9">
            <a:extLst>
              <a:ext uri="{FF2B5EF4-FFF2-40B4-BE49-F238E27FC236}">
                <a16:creationId xmlns:a16="http://schemas.microsoft.com/office/drawing/2014/main" id="{0AA773B9-E182-4FC4-A20B-A132EC86F9E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0">
            <a:extLst>
              <a:ext uri="{FF2B5EF4-FFF2-40B4-BE49-F238E27FC236}">
                <a16:creationId xmlns:a16="http://schemas.microsoft.com/office/drawing/2014/main" id="{3814CEF6-B086-4404-BF08-2D3000996764}"/>
              </a:ext>
            </a:extLst>
          </p:cNvPr>
          <p:cNvSpPr>
            <a:spLocks noGrp="1" noChangeArrowheads="1"/>
          </p:cNvSpPr>
          <p:nvPr>
            <p:ph type="sldNum" sz="quarter" idx="12"/>
          </p:nvPr>
        </p:nvSpPr>
        <p:spPr>
          <a:ln/>
        </p:spPr>
        <p:txBody>
          <a:bodyPr/>
          <a:lstStyle>
            <a:lvl1pPr>
              <a:defRPr/>
            </a:lvl1pPr>
          </a:lstStyle>
          <a:p>
            <a:pPr>
              <a:defRPr/>
            </a:pPr>
            <a:fld id="{70393233-03ED-4C64-9F9D-256C04B72FB6}" type="slidenum">
              <a:rPr lang="en-US" altLang="en-US"/>
              <a:pPr>
                <a:defRPr/>
              </a:pPr>
              <a:t>‹#›</a:t>
            </a:fld>
            <a:endParaRPr lang="en-US" altLang="en-US" dirty="0"/>
          </a:p>
        </p:txBody>
      </p:sp>
    </p:spTree>
    <p:extLst>
      <p:ext uri="{BB962C8B-B14F-4D97-AF65-F5344CB8AC3E}">
        <p14:creationId xmlns:p14="http://schemas.microsoft.com/office/powerpoint/2010/main" val="1762697617"/>
      </p:ext>
    </p:extLst>
  </p:cSld>
  <p:clrMapOvr>
    <a:masterClrMapping/>
  </p:clrMapOvr>
  <p:transition advClick="0" advTm="3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296E8271-8479-4707-8EA5-E0063808C4EA}"/>
              </a:ext>
            </a:extLst>
          </p:cNvPr>
          <p:cNvSpPr>
            <a:spLocks noGrp="1" noChangeArrowheads="1"/>
          </p:cNvSpPr>
          <p:nvPr>
            <p:ph type="dt" sz="half" idx="10"/>
          </p:nvPr>
        </p:nvSpPr>
        <p:spPr>
          <a:ln/>
        </p:spPr>
        <p:txBody>
          <a:bodyPr/>
          <a:lstStyle>
            <a:lvl1pPr>
              <a:defRPr/>
            </a:lvl1pPr>
          </a:lstStyle>
          <a:p>
            <a:pPr>
              <a:defRPr/>
            </a:pPr>
            <a:r>
              <a:rPr lang="en-US" altLang="en-US" dirty="0"/>
              <a:t>9/30/2021</a:t>
            </a:r>
          </a:p>
        </p:txBody>
      </p:sp>
      <p:sp>
        <p:nvSpPr>
          <p:cNvPr id="6" name="Rectangle 9">
            <a:extLst>
              <a:ext uri="{FF2B5EF4-FFF2-40B4-BE49-F238E27FC236}">
                <a16:creationId xmlns:a16="http://schemas.microsoft.com/office/drawing/2014/main" id="{38E45A14-6E8B-423C-AA76-2874A128DCB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0">
            <a:extLst>
              <a:ext uri="{FF2B5EF4-FFF2-40B4-BE49-F238E27FC236}">
                <a16:creationId xmlns:a16="http://schemas.microsoft.com/office/drawing/2014/main" id="{59F92950-113B-4FDA-AA6B-2D74C74D7863}"/>
              </a:ext>
            </a:extLst>
          </p:cNvPr>
          <p:cNvSpPr>
            <a:spLocks noGrp="1" noChangeArrowheads="1"/>
          </p:cNvSpPr>
          <p:nvPr>
            <p:ph type="sldNum" sz="quarter" idx="12"/>
          </p:nvPr>
        </p:nvSpPr>
        <p:spPr>
          <a:ln/>
        </p:spPr>
        <p:txBody>
          <a:bodyPr/>
          <a:lstStyle>
            <a:lvl1pPr>
              <a:defRPr/>
            </a:lvl1pPr>
          </a:lstStyle>
          <a:p>
            <a:pPr>
              <a:defRPr/>
            </a:pPr>
            <a:fld id="{91814B20-F2F9-43B3-9171-968DD6E45C84}" type="slidenum">
              <a:rPr lang="en-US" altLang="en-US"/>
              <a:pPr>
                <a:defRPr/>
              </a:pPr>
              <a:t>‹#›</a:t>
            </a:fld>
            <a:endParaRPr lang="en-US" altLang="en-US" dirty="0"/>
          </a:p>
        </p:txBody>
      </p:sp>
    </p:spTree>
    <p:extLst>
      <p:ext uri="{BB962C8B-B14F-4D97-AF65-F5344CB8AC3E}">
        <p14:creationId xmlns:p14="http://schemas.microsoft.com/office/powerpoint/2010/main" val="2713352850"/>
      </p:ext>
    </p:extLst>
  </p:cSld>
  <p:clrMapOvr>
    <a:masterClrMapping/>
  </p:clrMapOvr>
  <p:transition advClick="0" advTm="3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113EE73-6176-42BA-9AF4-398F631F892E}"/>
              </a:ext>
            </a:extLst>
          </p:cNvPr>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p:spPr>
        <p:txBody>
          <a:bodyPr/>
          <a:lstStyle/>
          <a:p>
            <a:pPr eaLnBrk="1" hangingPunct="1">
              <a:defRPr/>
            </a:pPr>
            <a:endParaRPr kumimoji="1" lang="en-US" altLang="en-US" sz="2400" dirty="0">
              <a:latin typeface="Times New Roman" panose="02020603050405020304" pitchFamily="18" charset="0"/>
            </a:endParaRPr>
          </a:p>
        </p:txBody>
      </p:sp>
      <p:sp>
        <p:nvSpPr>
          <p:cNvPr id="1027" name="Rectangle 3">
            <a:extLst>
              <a:ext uri="{FF2B5EF4-FFF2-40B4-BE49-F238E27FC236}">
                <a16:creationId xmlns:a16="http://schemas.microsoft.com/office/drawing/2014/main" id="{04717141-2570-4CD0-9BC2-937F5C284781}"/>
              </a:ext>
            </a:extLst>
          </p:cNvPr>
          <p:cNvSpPr>
            <a:spLocks noChangeArrowheads="1"/>
          </p:cNvSpPr>
          <p:nvPr/>
        </p:nvSpPr>
        <p:spPr bwMode="auto">
          <a:xfrm>
            <a:off x="152400" y="1752600"/>
            <a:ext cx="4724400" cy="152400"/>
          </a:xfrm>
          <a:prstGeom prst="rect">
            <a:avLst/>
          </a:prstGeom>
          <a:solidFill>
            <a:schemeClr val="accent1">
              <a:alpha val="50195"/>
            </a:schemeClr>
          </a:solidFill>
          <a:ln>
            <a:noFill/>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kumimoji="1" lang="en-US" altLang="en-US" sz="2400" dirty="0">
              <a:latin typeface="Times New Roman" panose="02020603050405020304" pitchFamily="18" charset="0"/>
            </a:endParaRPr>
          </a:p>
        </p:txBody>
      </p:sp>
      <p:sp>
        <p:nvSpPr>
          <p:cNvPr id="88068" name="Rectangle 4">
            <a:extLst>
              <a:ext uri="{FF2B5EF4-FFF2-40B4-BE49-F238E27FC236}">
                <a16:creationId xmlns:a16="http://schemas.microsoft.com/office/drawing/2014/main" id="{AF2EEAA1-4D3C-4759-9F28-D00BB6A9A597}"/>
              </a:ext>
            </a:extLst>
          </p:cNvPr>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p:spPr>
        <p:txBody>
          <a:bodyPr/>
          <a:lstStyle/>
          <a:p>
            <a:pPr eaLnBrk="1" hangingPunct="1">
              <a:defRPr/>
            </a:pPr>
            <a:endParaRPr kumimoji="1" lang="en-US" altLang="en-US" sz="2400" dirty="0">
              <a:latin typeface="Times New Roman" panose="02020603050405020304" pitchFamily="18" charset="0"/>
            </a:endParaRPr>
          </a:p>
        </p:txBody>
      </p:sp>
      <p:sp>
        <p:nvSpPr>
          <p:cNvPr id="88069" name="Rectangle 5">
            <a:extLst>
              <a:ext uri="{FF2B5EF4-FFF2-40B4-BE49-F238E27FC236}">
                <a16:creationId xmlns:a16="http://schemas.microsoft.com/office/drawing/2014/main" id="{C7670615-2304-4ADA-A8E5-CFCE41F19694}"/>
              </a:ext>
            </a:extLst>
          </p:cNvPr>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ffectLst/>
        </p:spPr>
        <p:txBody>
          <a:bodyPr/>
          <a:lstStyle/>
          <a:p>
            <a:pPr eaLnBrk="1" hangingPunct="1">
              <a:defRPr/>
            </a:pPr>
            <a:endParaRPr kumimoji="1" lang="en-US" altLang="en-US" sz="2400" dirty="0">
              <a:latin typeface="Times New Roman" panose="02020603050405020304" pitchFamily="18" charset="0"/>
            </a:endParaRPr>
          </a:p>
        </p:txBody>
      </p:sp>
      <p:sp>
        <p:nvSpPr>
          <p:cNvPr id="88070" name="Rectangle 6">
            <a:extLst>
              <a:ext uri="{FF2B5EF4-FFF2-40B4-BE49-F238E27FC236}">
                <a16:creationId xmlns:a16="http://schemas.microsoft.com/office/drawing/2014/main" id="{CF225150-5F8D-44A3-B0FB-DFDCCED04B93}"/>
              </a:ext>
            </a:extLst>
          </p:cNvPr>
          <p:cNvSpPr>
            <a:spLocks noGrp="1" noChangeArrowheads="1"/>
          </p:cNvSpPr>
          <p:nvPr>
            <p:ph type="title"/>
          </p:nvPr>
        </p:nvSpPr>
        <p:spPr bwMode="auto">
          <a:xfrm>
            <a:off x="685800" y="609600"/>
            <a:ext cx="7772400" cy="1143000"/>
          </a:xfrm>
          <a:prstGeom prst="rect">
            <a:avLst/>
          </a:prstGeom>
          <a:noFill/>
          <a:ln>
            <a:noFill/>
          </a:ln>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88071" name="Rectangle 7">
            <a:extLst>
              <a:ext uri="{FF2B5EF4-FFF2-40B4-BE49-F238E27FC236}">
                <a16:creationId xmlns:a16="http://schemas.microsoft.com/office/drawing/2014/main" id="{1A346B20-9811-4FE6-9720-AE5EFB3CC2D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072" name="Rectangle 8">
            <a:extLst>
              <a:ext uri="{FF2B5EF4-FFF2-40B4-BE49-F238E27FC236}">
                <a16:creationId xmlns:a16="http://schemas.microsoft.com/office/drawing/2014/main" id="{F11C82FF-B61D-495A-B8C0-F9257315C9F3}"/>
              </a:ext>
            </a:extLst>
          </p:cNvPr>
          <p:cNvSpPr>
            <a:spLocks noGrp="1" noChangeArrowheads="1"/>
          </p:cNvSpPr>
          <p:nvPr>
            <p:ph type="dt" sz="half" idx="2"/>
          </p:nvPr>
        </p:nvSpPr>
        <p:spPr bwMode="auto">
          <a:xfrm>
            <a:off x="685800" y="61722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defRPr>
            </a:lvl1pPr>
          </a:lstStyle>
          <a:p>
            <a:pPr>
              <a:defRPr/>
            </a:pPr>
            <a:r>
              <a:rPr lang="en-US" altLang="en-US" dirty="0"/>
              <a:t>9/30/2021</a:t>
            </a:r>
          </a:p>
        </p:txBody>
      </p:sp>
      <p:sp>
        <p:nvSpPr>
          <p:cNvPr id="88073" name="Rectangle 9">
            <a:extLst>
              <a:ext uri="{FF2B5EF4-FFF2-40B4-BE49-F238E27FC236}">
                <a16:creationId xmlns:a16="http://schemas.microsoft.com/office/drawing/2014/main" id="{2465D402-1828-44AE-A4F3-1C2E25C5488F}"/>
              </a:ext>
            </a:extLst>
          </p:cNvPr>
          <p:cNvSpPr>
            <a:spLocks noGrp="1" noChangeArrowheads="1"/>
          </p:cNvSpPr>
          <p:nvPr>
            <p:ph type="ftr" sz="quarter" idx="3"/>
          </p:nvPr>
        </p:nvSpPr>
        <p:spPr bwMode="auto">
          <a:xfrm>
            <a:off x="3124200" y="6172200"/>
            <a:ext cx="28956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defRPr>
            </a:lvl1pPr>
          </a:lstStyle>
          <a:p>
            <a:pPr>
              <a:defRPr/>
            </a:pPr>
            <a:endParaRPr lang="en-US" altLang="en-US" dirty="0"/>
          </a:p>
        </p:txBody>
      </p:sp>
      <p:sp>
        <p:nvSpPr>
          <p:cNvPr id="88074" name="Rectangle 10">
            <a:extLst>
              <a:ext uri="{FF2B5EF4-FFF2-40B4-BE49-F238E27FC236}">
                <a16:creationId xmlns:a16="http://schemas.microsoft.com/office/drawing/2014/main" id="{445D1E17-D04A-4AB9-9DE0-DCB436F6C9E9}"/>
              </a:ext>
            </a:extLst>
          </p:cNvPr>
          <p:cNvSpPr>
            <a:spLocks noGrp="1" noChangeArrowheads="1"/>
          </p:cNvSpPr>
          <p:nvPr>
            <p:ph type="sldNum" sz="quarter" idx="4"/>
          </p:nvPr>
        </p:nvSpPr>
        <p:spPr bwMode="auto">
          <a:xfrm>
            <a:off x="6553200" y="61722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eaLnBrk="1" hangingPunct="1">
              <a:defRPr sz="1400">
                <a:latin typeface="+mj-lt"/>
              </a:defRPr>
            </a:lvl1pPr>
          </a:lstStyle>
          <a:p>
            <a:pPr>
              <a:defRPr/>
            </a:pPr>
            <a:fld id="{5527E502-34C6-4D76-98D7-342446F04B28}"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3722"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3" r:id="rId15"/>
  </p:sldLayoutIdLst>
  <p:transition advClick="0" advTm="3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8070"/>
                                        </p:tgtEl>
                                        <p:attrNameLst>
                                          <p:attrName>style.visibility</p:attrName>
                                        </p:attrNameLst>
                                      </p:cBhvr>
                                      <p:to>
                                        <p:strVal val="visible"/>
                                      </p:to>
                                    </p:set>
                                    <p:animEffect transition="in" filter="dissolve">
                                      <p:cBhvr>
                                        <p:cTn id="7" dur="500"/>
                                        <p:tgtEl>
                                          <p:spTgt spid="88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071">
                                            <p:txEl>
                                              <p:pRg st="0" end="0"/>
                                            </p:txEl>
                                          </p:spTgt>
                                        </p:tgtEl>
                                        <p:attrNameLst>
                                          <p:attrName>style.visibility</p:attrName>
                                        </p:attrNameLst>
                                      </p:cBhvr>
                                      <p:to>
                                        <p:strVal val="visible"/>
                                      </p:to>
                                    </p:set>
                                    <p:animEffect transition="in" filter="dissolve">
                                      <p:cBhvr>
                                        <p:cTn id="12" dur="500"/>
                                        <p:tgtEl>
                                          <p:spTgt spid="88071">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8071">
                                            <p:txEl>
                                              <p:pRg st="1" end="1"/>
                                            </p:txEl>
                                          </p:spTgt>
                                        </p:tgtEl>
                                        <p:attrNameLst>
                                          <p:attrName>style.visibility</p:attrName>
                                        </p:attrNameLst>
                                      </p:cBhvr>
                                      <p:to>
                                        <p:strVal val="visible"/>
                                      </p:to>
                                    </p:set>
                                    <p:animEffect transition="in" filter="dissolve">
                                      <p:cBhvr>
                                        <p:cTn id="15" dur="500"/>
                                        <p:tgtEl>
                                          <p:spTgt spid="88071">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8071">
                                            <p:txEl>
                                              <p:pRg st="2" end="2"/>
                                            </p:txEl>
                                          </p:spTgt>
                                        </p:tgtEl>
                                        <p:attrNameLst>
                                          <p:attrName>style.visibility</p:attrName>
                                        </p:attrNameLst>
                                      </p:cBhvr>
                                      <p:to>
                                        <p:strVal val="visible"/>
                                      </p:to>
                                    </p:set>
                                    <p:animEffect transition="in" filter="dissolve">
                                      <p:cBhvr>
                                        <p:cTn id="18" dur="500"/>
                                        <p:tgtEl>
                                          <p:spTgt spid="88071">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8071">
                                            <p:txEl>
                                              <p:pRg st="3" end="3"/>
                                            </p:txEl>
                                          </p:spTgt>
                                        </p:tgtEl>
                                        <p:attrNameLst>
                                          <p:attrName>style.visibility</p:attrName>
                                        </p:attrNameLst>
                                      </p:cBhvr>
                                      <p:to>
                                        <p:strVal val="visible"/>
                                      </p:to>
                                    </p:set>
                                    <p:animEffect transition="in" filter="dissolve">
                                      <p:cBhvr>
                                        <p:cTn id="21" dur="500"/>
                                        <p:tgtEl>
                                          <p:spTgt spid="88071">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8071">
                                            <p:txEl>
                                              <p:pRg st="4" end="4"/>
                                            </p:txEl>
                                          </p:spTgt>
                                        </p:tgtEl>
                                        <p:attrNameLst>
                                          <p:attrName>style.visibility</p:attrName>
                                        </p:attrNameLst>
                                      </p:cBhvr>
                                      <p:to>
                                        <p:strVal val="visible"/>
                                      </p:to>
                                    </p:set>
                                    <p:animEffect transition="in" filter="dissolve">
                                      <p:cBhvr>
                                        <p:cTn id="24" dur="500"/>
                                        <p:tgtEl>
                                          <p:spTgt spid="880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p:bldP spid="88071" grpId="0" build="p">
        <p:tmplLst>
          <p:tmpl lvl="1">
            <p:tnLst>
              <p:par>
                <p:cTn presetID="9" presetClass="entr" presetSubtype="0" fill="hold" nodeType="clickEffect">
                  <p:stCondLst>
                    <p:cond delay="0"/>
                  </p:stCondLst>
                  <p:childTnLst>
                    <p:set>
                      <p:cBhvr>
                        <p:cTn dur="1" fill="hold">
                          <p:stCondLst>
                            <p:cond delay="0"/>
                          </p:stCondLst>
                        </p:cTn>
                        <p:tgtEl>
                          <p:spTgt spid="88071"/>
                        </p:tgtEl>
                        <p:attrNameLst>
                          <p:attrName>style.visibility</p:attrName>
                        </p:attrNameLst>
                      </p:cBhvr>
                      <p:to>
                        <p:strVal val="visible"/>
                      </p:to>
                    </p:set>
                    <p:animEffect transition="in" filter="dissolve">
                      <p:cBhvr>
                        <p:cTn dur="500"/>
                        <p:tgtEl>
                          <p:spTgt spid="88071"/>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88071"/>
                        </p:tgtEl>
                        <p:attrNameLst>
                          <p:attrName>style.visibility</p:attrName>
                        </p:attrNameLst>
                      </p:cBhvr>
                      <p:to>
                        <p:strVal val="visible"/>
                      </p:to>
                    </p:set>
                    <p:animEffect transition="in" filter="dissolve">
                      <p:cBhvr>
                        <p:cTn dur="500"/>
                        <p:tgtEl>
                          <p:spTgt spid="88071"/>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88071"/>
                        </p:tgtEl>
                        <p:attrNameLst>
                          <p:attrName>style.visibility</p:attrName>
                        </p:attrNameLst>
                      </p:cBhvr>
                      <p:to>
                        <p:strVal val="visible"/>
                      </p:to>
                    </p:set>
                    <p:animEffect transition="in" filter="dissolve">
                      <p:cBhvr>
                        <p:cTn dur="500"/>
                        <p:tgtEl>
                          <p:spTgt spid="88071"/>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88071"/>
                        </p:tgtEl>
                        <p:attrNameLst>
                          <p:attrName>style.visibility</p:attrName>
                        </p:attrNameLst>
                      </p:cBhvr>
                      <p:to>
                        <p:strVal val="visible"/>
                      </p:to>
                    </p:set>
                    <p:animEffect transition="in" filter="dissolve">
                      <p:cBhvr>
                        <p:cTn dur="500"/>
                        <p:tgtEl>
                          <p:spTgt spid="88071"/>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88071"/>
                        </p:tgtEl>
                        <p:attrNameLst>
                          <p:attrName>style.visibility</p:attrName>
                        </p:attrNameLst>
                      </p:cBhvr>
                      <p:to>
                        <p:strVal val="visible"/>
                      </p:to>
                    </p:set>
                    <p:animEffect transition="in" filter="dissolve">
                      <p:cBhvr>
                        <p:cTn dur="500"/>
                        <p:tgtEl>
                          <p:spTgt spid="88071"/>
                        </p:tgtEl>
                      </p:cBhvr>
                    </p:animEffect>
                  </p:childTnLst>
                </p:cTn>
              </p:par>
            </p:tnLst>
          </p:tmpl>
        </p:tmplLst>
      </p:bldP>
    </p:bldLst>
  </p:timing>
  <p:hf hdr="0" ftr="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EE5F2-6B27-4590-A0E9-E39053AF88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E29C67-EB23-4E1C-BE4A-83140686FD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32382-4790-41B5-86F8-D9E586B09DB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899E96D-8FA4-4957-B87F-E29DC1FCB3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NYSDOL </a:t>
            </a:r>
          </a:p>
        </p:txBody>
      </p:sp>
      <p:sp>
        <p:nvSpPr>
          <p:cNvPr id="6" name="Slide Number Placeholder 5">
            <a:extLst>
              <a:ext uri="{FF2B5EF4-FFF2-40B4-BE49-F238E27FC236}">
                <a16:creationId xmlns:a16="http://schemas.microsoft.com/office/drawing/2014/main" id="{915D7934-65D2-417A-9CC4-6A060B649B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94F98C-13DF-42DC-A74F-AC4176C9BDFF}" type="slidenum">
              <a:rPr lang="en-US" smtClean="0"/>
              <a:t>‹#›</a:t>
            </a:fld>
            <a:endParaRPr lang="en-US" dirty="0"/>
          </a:p>
        </p:txBody>
      </p:sp>
    </p:spTree>
    <p:extLst>
      <p:ext uri="{BB962C8B-B14F-4D97-AF65-F5344CB8AC3E}">
        <p14:creationId xmlns:p14="http://schemas.microsoft.com/office/powerpoint/2010/main" val="23133793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23.emf"/><Relationship Id="rId4" Type="http://schemas.openxmlformats.org/officeDocument/2006/relationships/package" Target="../embeddings/Microsoft_Excel_Worksheet1.xlsx"/></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youtu.be/9ND6Qu2h38Y" TargetMode="External"/><Relationship Id="rId4" Type="http://schemas.openxmlformats.org/officeDocument/2006/relationships/hyperlink" Target="https://dol.ny.gov/site-consultation-progra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CB1E044E-F6C7-4837-8A65-982842F03A68}"/>
              </a:ext>
            </a:extLst>
          </p:cNvPr>
          <p:cNvSpPr>
            <a:spLocks noGrp="1"/>
          </p:cNvSpPr>
          <p:nvPr>
            <p:ph type="dt" sz="quarter" idx="10"/>
          </p:nvPr>
        </p:nvSpPr>
        <p:spPr/>
        <p:txBody>
          <a:bodyPr/>
          <a:lstStyle/>
          <a:p>
            <a:pPr>
              <a:defRPr/>
            </a:pPr>
            <a:r>
              <a:rPr lang="en-US" altLang="en-US" dirty="0"/>
              <a:t>9/30/2021</a:t>
            </a:r>
          </a:p>
        </p:txBody>
      </p:sp>
      <p:sp>
        <p:nvSpPr>
          <p:cNvPr id="52226" name="Rectangle 2">
            <a:extLst>
              <a:ext uri="{FF2B5EF4-FFF2-40B4-BE49-F238E27FC236}">
                <a16:creationId xmlns:a16="http://schemas.microsoft.com/office/drawing/2014/main" id="{2C18C2EB-4F64-4364-A3E7-8190F90B06A2}"/>
              </a:ext>
            </a:extLst>
          </p:cNvPr>
          <p:cNvSpPr>
            <a:spLocks noGrp="1" noChangeArrowheads="1"/>
          </p:cNvSpPr>
          <p:nvPr>
            <p:ph type="title"/>
          </p:nvPr>
        </p:nvSpPr>
        <p:spPr>
          <a:xfrm>
            <a:off x="424656" y="721876"/>
            <a:ext cx="8294688" cy="914400"/>
          </a:xfrm>
        </p:spPr>
        <p:txBody>
          <a:bodyPr/>
          <a:lstStyle/>
          <a:p>
            <a:pPr eaLnBrk="1" hangingPunct="1">
              <a:defRPr/>
            </a:pPr>
            <a:r>
              <a:rPr lang="en-US" altLang="en-US" dirty="0">
                <a:solidFill>
                  <a:srgbClr val="FFC000"/>
                </a:solidFill>
              </a:rPr>
              <a:t>NYS On-Site Consultation Program </a:t>
            </a:r>
          </a:p>
        </p:txBody>
      </p:sp>
      <p:sp>
        <p:nvSpPr>
          <p:cNvPr id="5125" name="Rectangle 3">
            <a:extLst>
              <a:ext uri="{FF2B5EF4-FFF2-40B4-BE49-F238E27FC236}">
                <a16:creationId xmlns:a16="http://schemas.microsoft.com/office/drawing/2014/main" id="{C03CD7FC-4425-48C6-B29B-FB96FE7E02CE}"/>
              </a:ext>
            </a:extLst>
          </p:cNvPr>
          <p:cNvSpPr>
            <a:spLocks noGrp="1" noChangeArrowheads="1"/>
          </p:cNvSpPr>
          <p:nvPr>
            <p:ph type="body" idx="1"/>
          </p:nvPr>
        </p:nvSpPr>
        <p:spPr>
          <a:xfrm>
            <a:off x="5051538" y="2466645"/>
            <a:ext cx="3737253" cy="3604369"/>
          </a:xfrm>
        </p:spPr>
        <p:txBody>
          <a:bodyPr/>
          <a:lstStyle/>
          <a:p>
            <a:pPr eaLnBrk="1" hangingPunct="1">
              <a:lnSpc>
                <a:spcPct val="90000"/>
              </a:lnSpc>
            </a:pPr>
            <a:r>
              <a:rPr lang="en-US" altLang="en-US" sz="2400" dirty="0"/>
              <a:t>The Consultation Program in New York came into existence in July 1975</a:t>
            </a:r>
          </a:p>
          <a:p>
            <a:pPr marL="0" indent="0" eaLnBrk="1" hangingPunct="1">
              <a:lnSpc>
                <a:spcPct val="90000"/>
              </a:lnSpc>
              <a:buNone/>
            </a:pPr>
            <a:endParaRPr lang="en-US" altLang="en-US" sz="2400" dirty="0"/>
          </a:p>
          <a:p>
            <a:pPr eaLnBrk="1" hangingPunct="1">
              <a:lnSpc>
                <a:spcPct val="90000"/>
              </a:lnSpc>
            </a:pPr>
            <a:r>
              <a:rPr lang="en-US" altLang="en-US" sz="2400" dirty="0"/>
              <a:t>More than 50,000 on-site consultation visits have been performed</a:t>
            </a:r>
          </a:p>
        </p:txBody>
      </p:sp>
      <p:sp>
        <p:nvSpPr>
          <p:cNvPr id="5126" name="Rectangle 5">
            <a:extLst>
              <a:ext uri="{FF2B5EF4-FFF2-40B4-BE49-F238E27FC236}">
                <a16:creationId xmlns:a16="http://schemas.microsoft.com/office/drawing/2014/main" id="{0E19CEC1-DAC1-4248-9E5F-D3D1C95B236D}"/>
              </a:ext>
            </a:extLst>
          </p:cNvPr>
          <p:cNvSpPr>
            <a:spLocks noChangeArrowheads="1"/>
          </p:cNvSpPr>
          <p:nvPr/>
        </p:nvSpPr>
        <p:spPr bwMode="auto">
          <a:xfrm>
            <a:off x="381000" y="5638800"/>
            <a:ext cx="82946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buFont typeface="Wingdings" panose="05000000000000000000" pitchFamily="2" charset="2"/>
              <a:buNone/>
            </a:pPr>
            <a:endParaRPr lang="en-US" altLang="en-US" sz="2000" dirty="0"/>
          </a:p>
        </p:txBody>
      </p:sp>
      <p:pic>
        <p:nvPicPr>
          <p:cNvPr id="8" name="Picture 14" descr="Our Division of Safety and Health Offers FREE Safety Consultations! -  YouTube">
            <a:extLst>
              <a:ext uri="{FF2B5EF4-FFF2-40B4-BE49-F238E27FC236}">
                <a16:creationId xmlns:a16="http://schemas.microsoft.com/office/drawing/2014/main" id="{01321C3B-281A-4B95-A9A6-EB51FED88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41" y="2832139"/>
            <a:ext cx="4267117" cy="2389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E6AFA79-45AF-4ACD-BF6C-8F259380AFD2}"/>
              </a:ext>
            </a:extLst>
          </p:cNvPr>
          <p:cNvSpPr txBox="1"/>
          <p:nvPr/>
        </p:nvSpPr>
        <p:spPr>
          <a:xfrm>
            <a:off x="325949" y="54859"/>
            <a:ext cx="8219960" cy="1107996"/>
          </a:xfrm>
          <a:prstGeom prst="rect">
            <a:avLst/>
          </a:prstGeom>
          <a:noFill/>
        </p:spPr>
        <p:txBody>
          <a:bodyPr wrap="square">
            <a:spAutoFit/>
          </a:bodyPr>
          <a:lstStyle/>
          <a:p>
            <a:pPr algn="ctr"/>
            <a:r>
              <a:rPr lang="en-US" sz="240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Amasis MT Pro Black" panose="020B0604020202020204" pitchFamily="18" charset="0"/>
                <a:cs typeface="Aharoni" panose="02010803020104030203" pitchFamily="2" charset="-79"/>
              </a:rPr>
              <a:t>OSHA Region 2</a:t>
            </a:r>
          </a:p>
          <a:p>
            <a:pPr algn="ctr"/>
            <a:r>
              <a:rPr lang="en-US" sz="240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Amasis MT Pro Black" panose="020B0604020202020204" pitchFamily="18" charset="0"/>
                <a:cs typeface="Aharoni" panose="02010803020104030203" pitchFamily="2" charset="-79"/>
              </a:rPr>
              <a:t>AMPUTATION STAND DOWN </a:t>
            </a:r>
          </a:p>
          <a:p>
            <a:pPr algn="ctr"/>
            <a:endParaRPr lang="en-US" sz="1800" dirty="0">
              <a:ln w="9525">
                <a:solidFill>
                  <a:schemeClr val="bg1"/>
                </a:solidFill>
                <a:prstDash val="solid"/>
              </a:ln>
              <a:effectLst>
                <a:outerShdw blurRad="12700" dist="38100" dir="2700000" algn="tl" rotWithShape="0">
                  <a:schemeClr val="accent5">
                    <a:lumMod val="60000"/>
                    <a:lumOff val="40000"/>
                  </a:schemeClr>
                </a:outerShdw>
              </a:effectLst>
              <a:latin typeface="Amasis MT Pro Black" panose="020B0604020202020204" pitchFamily="18" charset="0"/>
              <a:cs typeface="Aharoni" panose="02010803020104030203" pitchFamily="2" charset="-79"/>
            </a:endParaRPr>
          </a:p>
        </p:txBody>
      </p:sp>
      <p:sp>
        <p:nvSpPr>
          <p:cNvPr id="4" name="Slide Number Placeholder 3">
            <a:extLst>
              <a:ext uri="{FF2B5EF4-FFF2-40B4-BE49-F238E27FC236}">
                <a16:creationId xmlns:a16="http://schemas.microsoft.com/office/drawing/2014/main" id="{E5E20F1C-51E0-4CD3-9E1E-139F994A1BC7}"/>
              </a:ext>
            </a:extLst>
          </p:cNvPr>
          <p:cNvSpPr>
            <a:spLocks noGrp="1"/>
          </p:cNvSpPr>
          <p:nvPr>
            <p:ph type="sldNum" sz="quarter" idx="12"/>
          </p:nvPr>
        </p:nvSpPr>
        <p:spPr/>
        <p:txBody>
          <a:bodyPr/>
          <a:lstStyle/>
          <a:p>
            <a:pPr>
              <a:defRPr/>
            </a:pPr>
            <a:fld id="{D815B44B-D0FF-4F28-909D-698BA2C437F5}" type="slidenum">
              <a:rPr lang="en-US" altLang="en-US" smtClean="0"/>
              <a:pPr>
                <a:defRPr/>
              </a:pPr>
              <a:t>1</a:t>
            </a:fld>
            <a:endParaRPr lang="en-US" altLang="en-US" dirty="0"/>
          </a:p>
        </p:txBody>
      </p:sp>
    </p:spTree>
  </p:cSld>
  <p:clrMapOvr>
    <a:masterClrMapping/>
  </p:clrMapOvr>
  <p:transition advClick="0" advTm="246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5492C3A6-C562-423A-95C6-B7D5350F3C69}"/>
              </a:ext>
            </a:extLst>
          </p:cNvPr>
          <p:cNvSpPr>
            <a:spLocks noGrp="1"/>
          </p:cNvSpPr>
          <p:nvPr>
            <p:ph type="dt" sz="quarter" idx="10"/>
          </p:nvPr>
        </p:nvSpPr>
        <p:spPr/>
        <p:txBody>
          <a:bodyPr/>
          <a:lstStyle/>
          <a:p>
            <a:pPr>
              <a:defRPr/>
            </a:pPr>
            <a:r>
              <a:rPr lang="en-US" altLang="en-US" dirty="0"/>
              <a:t>9/30/2021</a:t>
            </a:r>
          </a:p>
        </p:txBody>
      </p:sp>
      <p:sp>
        <p:nvSpPr>
          <p:cNvPr id="12300" name="Rectangle 12">
            <a:extLst>
              <a:ext uri="{FF2B5EF4-FFF2-40B4-BE49-F238E27FC236}">
                <a16:creationId xmlns:a16="http://schemas.microsoft.com/office/drawing/2014/main" id="{F0E61A95-645B-4985-873D-5ADCC11191D7}"/>
              </a:ext>
            </a:extLst>
          </p:cNvPr>
          <p:cNvSpPr>
            <a:spLocks noGrp="1" noChangeArrowheads="1"/>
          </p:cNvSpPr>
          <p:nvPr>
            <p:ph type="title"/>
          </p:nvPr>
        </p:nvSpPr>
        <p:spPr>
          <a:xfrm>
            <a:off x="685800" y="609600"/>
            <a:ext cx="7772400" cy="914400"/>
          </a:xfrm>
        </p:spPr>
        <p:txBody>
          <a:bodyPr/>
          <a:lstStyle/>
          <a:p>
            <a:pPr eaLnBrk="1" hangingPunct="1">
              <a:defRPr/>
            </a:pPr>
            <a:r>
              <a:rPr lang="en-US" altLang="en-US" dirty="0">
                <a:solidFill>
                  <a:srgbClr val="FFC000"/>
                </a:solidFill>
              </a:rPr>
              <a:t>Scheduling</a:t>
            </a:r>
          </a:p>
        </p:txBody>
      </p:sp>
      <p:sp>
        <p:nvSpPr>
          <p:cNvPr id="13317" name="Rectangle 13">
            <a:extLst>
              <a:ext uri="{FF2B5EF4-FFF2-40B4-BE49-F238E27FC236}">
                <a16:creationId xmlns:a16="http://schemas.microsoft.com/office/drawing/2014/main" id="{68E7FEA0-E3CF-43DC-94AB-3E2E8523A620}"/>
              </a:ext>
            </a:extLst>
          </p:cNvPr>
          <p:cNvSpPr>
            <a:spLocks noGrp="1" noChangeArrowheads="1"/>
          </p:cNvSpPr>
          <p:nvPr>
            <p:ph type="body" sz="half" idx="1"/>
          </p:nvPr>
        </p:nvSpPr>
        <p:spPr>
          <a:xfrm>
            <a:off x="533400" y="1981200"/>
            <a:ext cx="4267200" cy="4114800"/>
          </a:xfrm>
        </p:spPr>
        <p:txBody>
          <a:bodyPr/>
          <a:lstStyle/>
          <a:p>
            <a:pPr eaLnBrk="1" hangingPunct="1">
              <a:lnSpc>
                <a:spcPct val="90000"/>
              </a:lnSpc>
            </a:pPr>
            <a:r>
              <a:rPr lang="en-US" altLang="en-US" sz="2800" dirty="0"/>
              <a:t>First-come, first serve</a:t>
            </a:r>
          </a:p>
          <a:p>
            <a:pPr eaLnBrk="1" hangingPunct="1">
              <a:lnSpc>
                <a:spcPct val="90000"/>
              </a:lnSpc>
            </a:pPr>
            <a:r>
              <a:rPr lang="en-US" altLang="en-US" sz="2800" b="0" dirty="0"/>
              <a:t>Again, our priority is to service </a:t>
            </a:r>
            <a:r>
              <a:rPr lang="en-US" altLang="en-US" sz="2800" dirty="0"/>
              <a:t>small employers in high hazard activities.</a:t>
            </a:r>
          </a:p>
          <a:p>
            <a:pPr eaLnBrk="1" hangingPunct="1">
              <a:lnSpc>
                <a:spcPct val="90000"/>
              </a:lnSpc>
            </a:pPr>
            <a:r>
              <a:rPr lang="en-US" altLang="en-US" sz="2800" b="0" dirty="0"/>
              <a:t>Priority for training is given to existing clients and multiple employer training events.</a:t>
            </a:r>
          </a:p>
          <a:p>
            <a:pPr eaLnBrk="1" hangingPunct="1">
              <a:lnSpc>
                <a:spcPct val="90000"/>
              </a:lnSpc>
            </a:pPr>
            <a:endParaRPr lang="en-US" altLang="en-US" sz="2800" dirty="0"/>
          </a:p>
        </p:txBody>
      </p:sp>
      <p:sp>
        <p:nvSpPr>
          <p:cNvPr id="13318" name="Rectangle 9">
            <a:extLst>
              <a:ext uri="{FF2B5EF4-FFF2-40B4-BE49-F238E27FC236}">
                <a16:creationId xmlns:a16="http://schemas.microsoft.com/office/drawing/2014/main" id="{F52C8BC6-714E-408F-83DD-309D82416876}"/>
              </a:ext>
            </a:extLst>
          </p:cNvPr>
          <p:cNvSpPr>
            <a:spLocks noChangeArrowheads="1"/>
          </p:cNvSpPr>
          <p:nvPr/>
        </p:nvSpPr>
        <p:spPr bwMode="auto">
          <a:xfrm>
            <a:off x="685800" y="56388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buFont typeface="Wingdings" panose="05000000000000000000" pitchFamily="2" charset="2"/>
              <a:buNone/>
            </a:pPr>
            <a:endParaRPr lang="en-US" altLang="en-US" sz="2000" dirty="0"/>
          </a:p>
        </p:txBody>
      </p:sp>
      <p:pic>
        <p:nvPicPr>
          <p:cNvPr id="13319" name="Picture 32">
            <a:extLst>
              <a:ext uri="{FF2B5EF4-FFF2-40B4-BE49-F238E27FC236}">
                <a16:creationId xmlns:a16="http://schemas.microsoft.com/office/drawing/2014/main" id="{4BEC22CD-3E3E-49FF-BF99-C809FBEC28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2514600"/>
            <a:ext cx="3733800" cy="280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EB6A202-2590-4284-B1A5-DCCED88105F2}"/>
              </a:ext>
            </a:extLst>
          </p:cNvPr>
          <p:cNvSpPr>
            <a:spLocks noGrp="1"/>
          </p:cNvSpPr>
          <p:nvPr>
            <p:ph type="sldNum" sz="quarter" idx="12"/>
          </p:nvPr>
        </p:nvSpPr>
        <p:spPr/>
        <p:txBody>
          <a:bodyPr/>
          <a:lstStyle/>
          <a:p>
            <a:pPr>
              <a:defRPr/>
            </a:pPr>
            <a:fld id="{D9ACFF5F-1478-4850-B918-7C6EB8EFE816}" type="slidenum">
              <a:rPr lang="en-US" altLang="en-US" smtClean="0"/>
              <a:pPr>
                <a:defRPr/>
              </a:pPr>
              <a:t>10</a:t>
            </a:fld>
            <a:endParaRPr lang="en-US" altLang="en-US" dirty="0"/>
          </a:p>
        </p:txBody>
      </p:sp>
    </p:spTree>
  </p:cSld>
  <p:clrMapOvr>
    <a:masterClrMapping/>
  </p:clrMapOvr>
  <p:transition advClick="0" advTm="3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A1BAAB1-D58F-438E-93A1-9C78368E2458}"/>
              </a:ext>
            </a:extLst>
          </p:cNvPr>
          <p:cNvSpPr>
            <a:spLocks noGrp="1"/>
          </p:cNvSpPr>
          <p:nvPr>
            <p:ph type="dt" sz="quarter" idx="10"/>
          </p:nvPr>
        </p:nvSpPr>
        <p:spPr/>
        <p:txBody>
          <a:bodyPr/>
          <a:lstStyle/>
          <a:p>
            <a:pPr>
              <a:defRPr/>
            </a:pPr>
            <a:r>
              <a:rPr lang="en-US" altLang="en-US" dirty="0"/>
              <a:t>9/30/2021</a:t>
            </a:r>
          </a:p>
        </p:txBody>
      </p:sp>
      <p:sp>
        <p:nvSpPr>
          <p:cNvPr id="34818" name="Rectangle 2">
            <a:extLst>
              <a:ext uri="{FF2B5EF4-FFF2-40B4-BE49-F238E27FC236}">
                <a16:creationId xmlns:a16="http://schemas.microsoft.com/office/drawing/2014/main" id="{A8CE9CD5-1D24-402A-9061-4EAE9D56FD79}"/>
              </a:ext>
            </a:extLst>
          </p:cNvPr>
          <p:cNvSpPr>
            <a:spLocks noGrp="1" noChangeArrowheads="1"/>
          </p:cNvSpPr>
          <p:nvPr>
            <p:ph type="title"/>
          </p:nvPr>
        </p:nvSpPr>
        <p:spPr/>
        <p:txBody>
          <a:bodyPr/>
          <a:lstStyle/>
          <a:p>
            <a:pPr eaLnBrk="1" hangingPunct="1">
              <a:defRPr/>
            </a:pPr>
            <a:r>
              <a:rPr lang="en-US" altLang="en-US" dirty="0">
                <a:solidFill>
                  <a:srgbClr val="FFC000"/>
                </a:solidFill>
              </a:rPr>
              <a:t>Scope Of Services</a:t>
            </a:r>
          </a:p>
        </p:txBody>
      </p:sp>
      <p:sp>
        <p:nvSpPr>
          <p:cNvPr id="14341" name="Rectangle 3">
            <a:extLst>
              <a:ext uri="{FF2B5EF4-FFF2-40B4-BE49-F238E27FC236}">
                <a16:creationId xmlns:a16="http://schemas.microsoft.com/office/drawing/2014/main" id="{ED420D4E-6056-4651-86EF-1F65F4920D0B}"/>
              </a:ext>
            </a:extLst>
          </p:cNvPr>
          <p:cNvSpPr>
            <a:spLocks noGrp="1" noChangeArrowheads="1"/>
          </p:cNvSpPr>
          <p:nvPr>
            <p:ph type="body" sz="half" idx="2"/>
          </p:nvPr>
        </p:nvSpPr>
        <p:spPr>
          <a:xfrm>
            <a:off x="4542971" y="2362200"/>
            <a:ext cx="4572000" cy="4648200"/>
          </a:xfrm>
        </p:spPr>
        <p:txBody>
          <a:bodyPr/>
          <a:lstStyle/>
          <a:p>
            <a:pPr eaLnBrk="1" hangingPunct="1"/>
            <a:r>
              <a:rPr lang="en-US" altLang="en-US" sz="2800" dirty="0"/>
              <a:t>Full Service</a:t>
            </a:r>
          </a:p>
          <a:p>
            <a:pPr eaLnBrk="1" hangingPunct="1"/>
            <a:r>
              <a:rPr lang="en-US" altLang="en-US" sz="2800" dirty="0"/>
              <a:t>Limited Service </a:t>
            </a:r>
          </a:p>
          <a:p>
            <a:pPr eaLnBrk="1" hangingPunct="1"/>
            <a:r>
              <a:rPr lang="en-US" altLang="en-US" sz="2800" dirty="0"/>
              <a:t>Training</a:t>
            </a:r>
          </a:p>
          <a:p>
            <a:pPr eaLnBrk="1" hangingPunct="1"/>
            <a:r>
              <a:rPr lang="en-US" altLang="en-US" sz="2800" dirty="0"/>
              <a:t>Compliance Assistance Activities</a:t>
            </a:r>
          </a:p>
          <a:p>
            <a:pPr eaLnBrk="1" hangingPunct="1"/>
            <a:r>
              <a:rPr lang="en-US" altLang="en-US" sz="2800" dirty="0"/>
              <a:t>“SHARP” Employer </a:t>
            </a:r>
            <a:r>
              <a:rPr lang="en-US" altLang="en-US" sz="2000" dirty="0"/>
              <a:t>(Inspection Deferral Program)</a:t>
            </a:r>
          </a:p>
        </p:txBody>
      </p:sp>
      <p:pic>
        <p:nvPicPr>
          <p:cNvPr id="14342" name="Picture 8">
            <a:extLst>
              <a:ext uri="{FF2B5EF4-FFF2-40B4-BE49-F238E27FC236}">
                <a16:creationId xmlns:a16="http://schemas.microsoft.com/office/drawing/2014/main" id="{75BE4EC3-5B31-4350-8DAD-9BB881AC19F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6860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EEADE5A-E51E-4E84-AE99-43A3E94DF8DD}"/>
              </a:ext>
            </a:extLst>
          </p:cNvPr>
          <p:cNvSpPr>
            <a:spLocks noGrp="1"/>
          </p:cNvSpPr>
          <p:nvPr>
            <p:ph type="sldNum" sz="quarter" idx="12"/>
          </p:nvPr>
        </p:nvSpPr>
        <p:spPr/>
        <p:txBody>
          <a:bodyPr/>
          <a:lstStyle/>
          <a:p>
            <a:pPr>
              <a:defRPr/>
            </a:pPr>
            <a:fld id="{FF87EF9F-E2D7-47BF-8B49-ED1F97748D6F}" type="slidenum">
              <a:rPr lang="en-US" altLang="en-US" smtClean="0"/>
              <a:pPr>
                <a:defRPr/>
              </a:pPr>
              <a:t>11</a:t>
            </a:fld>
            <a:endParaRPr lang="en-US" altLang="en-US" dirty="0"/>
          </a:p>
        </p:txBody>
      </p:sp>
    </p:spTree>
  </p:cSld>
  <p:clrMapOvr>
    <a:masterClrMapping/>
  </p:clrMapOvr>
  <p:transition advClick="0" advTm="3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247A5EE3-3263-4CA5-9A9B-E6C2C5673CB6}"/>
              </a:ext>
            </a:extLst>
          </p:cNvPr>
          <p:cNvSpPr>
            <a:spLocks noGrp="1" noChangeArrowheads="1"/>
          </p:cNvSpPr>
          <p:nvPr>
            <p:ph type="title"/>
          </p:nvPr>
        </p:nvSpPr>
        <p:spPr>
          <a:xfrm>
            <a:off x="457200" y="533400"/>
            <a:ext cx="7873920" cy="1143000"/>
          </a:xfrm>
        </p:spPr>
        <p:txBody>
          <a:bodyPr>
            <a:normAutofit/>
          </a:bodyPr>
          <a:lstStyle/>
          <a:p>
            <a:pPr eaLnBrk="1" hangingPunct="1"/>
            <a:r>
              <a:rPr lang="en-US" altLang="en-US" sz="4400" dirty="0">
                <a:solidFill>
                  <a:srgbClr val="FFC000"/>
                </a:solidFill>
              </a:rPr>
              <a:t>Full Service Survey</a:t>
            </a:r>
          </a:p>
        </p:txBody>
      </p:sp>
      <p:pic>
        <p:nvPicPr>
          <p:cNvPr id="12293" name="Picture 4" descr="A:\Painting.jpg">
            <a:extLst>
              <a:ext uri="{FF2B5EF4-FFF2-40B4-BE49-F238E27FC236}">
                <a16:creationId xmlns:a16="http://schemas.microsoft.com/office/drawing/2014/main" id="{3C363761-9584-42C4-9502-ABB85552A57D}"/>
              </a:ext>
            </a:extLst>
          </p:cNvPr>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tretch>
            <a:fillRect/>
          </a:stretch>
        </p:blipFill>
        <p:spPr>
          <a:xfrm>
            <a:off x="6187440" y="2590800"/>
            <a:ext cx="2689167" cy="20199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a:extLst>
              <a:ext uri="{FF2B5EF4-FFF2-40B4-BE49-F238E27FC236}">
                <a16:creationId xmlns:a16="http://schemas.microsoft.com/office/drawing/2014/main" id="{4A4D0DB4-16FD-4C6D-900E-147AEFB5F4C9}"/>
              </a:ext>
            </a:extLst>
          </p:cNvPr>
          <p:cNvSpPr>
            <a:spLocks noGrp="1" noChangeArrowheads="1"/>
          </p:cNvSpPr>
          <p:nvPr>
            <p:ph type="body" sz="half" idx="2"/>
          </p:nvPr>
        </p:nvSpPr>
        <p:spPr>
          <a:xfrm>
            <a:off x="282633" y="1981200"/>
            <a:ext cx="5851467" cy="4785360"/>
          </a:xfrm>
        </p:spPr>
        <p:txBody>
          <a:bodyPr>
            <a:normAutofit fontScale="77500" lnSpcReduction="20000"/>
          </a:bodyPr>
          <a:lstStyle/>
          <a:p>
            <a:pPr marL="0" indent="0" eaLnBrk="1" hangingPunct="1">
              <a:buNone/>
            </a:pPr>
            <a:r>
              <a:rPr lang="en-US" altLang="en-US" sz="3800" dirty="0"/>
              <a:t>Comprehensive (wall to wall) to:</a:t>
            </a:r>
          </a:p>
          <a:p>
            <a:pPr marL="0" indent="0" eaLnBrk="1" hangingPunct="1">
              <a:buNone/>
            </a:pPr>
            <a:endParaRPr lang="en-US" altLang="en-US" sz="1000" dirty="0"/>
          </a:p>
          <a:p>
            <a:pPr eaLnBrk="1" hangingPunct="1">
              <a:buFont typeface="Arial" panose="020B0604020202020204" pitchFamily="34" charset="0"/>
              <a:buChar char="•"/>
            </a:pPr>
            <a:r>
              <a:rPr lang="en-US" altLang="en-US" sz="3600" dirty="0"/>
              <a:t>Identify hazards,</a:t>
            </a:r>
          </a:p>
          <a:p>
            <a:pPr eaLnBrk="1" hangingPunct="1">
              <a:buFont typeface="Arial" panose="020B0604020202020204" pitchFamily="34" charset="0"/>
              <a:buChar char="•"/>
            </a:pPr>
            <a:r>
              <a:rPr lang="en-US" altLang="en-US" sz="3600" dirty="0"/>
              <a:t>Evaluate and/or provide written safety &amp; health programs,</a:t>
            </a:r>
          </a:p>
          <a:p>
            <a:pPr eaLnBrk="1" hangingPunct="1">
              <a:buFont typeface="Arial" panose="020B0604020202020204" pitchFamily="34" charset="0"/>
              <a:buChar char="•"/>
            </a:pPr>
            <a:r>
              <a:rPr lang="en-US" altLang="en-US" sz="3600" dirty="0"/>
              <a:t>Provide recommendations for correction,</a:t>
            </a:r>
          </a:p>
          <a:p>
            <a:pPr eaLnBrk="1" hangingPunct="1">
              <a:buFont typeface="Arial" panose="020B0604020202020204" pitchFamily="34" charset="0"/>
              <a:buChar char="•"/>
            </a:pPr>
            <a:r>
              <a:rPr lang="en-US" altLang="en-US" sz="3600" dirty="0"/>
              <a:t>Recommend and/or conduct on-site </a:t>
            </a:r>
            <a:r>
              <a:rPr lang="en-US" altLang="en-US" sz="3600" i="1" dirty="0"/>
              <a:t>informal</a:t>
            </a:r>
            <a:r>
              <a:rPr lang="en-US" altLang="en-US" sz="3600" dirty="0"/>
              <a:t> training,</a:t>
            </a:r>
          </a:p>
          <a:p>
            <a:pPr eaLnBrk="1" hangingPunct="1">
              <a:buFont typeface="Arial" panose="020B0604020202020204" pitchFamily="34" charset="0"/>
              <a:buChar char="•"/>
            </a:pPr>
            <a:r>
              <a:rPr lang="en-US" altLang="en-US" sz="3600" dirty="0"/>
              <a:t>May recommend scheduling  consultation </a:t>
            </a:r>
            <a:r>
              <a:rPr lang="en-US" altLang="en-US" sz="3600" i="1" dirty="0"/>
              <a:t>formal</a:t>
            </a:r>
            <a:r>
              <a:rPr lang="en-US" altLang="en-US" sz="3600" dirty="0"/>
              <a:t> training.</a:t>
            </a:r>
          </a:p>
          <a:p>
            <a:pPr eaLnBrk="1" hangingPunct="1"/>
            <a:endParaRPr lang="en-US" altLang="en-US" sz="3600" dirty="0">
              <a:solidFill>
                <a:schemeClr val="bg1"/>
              </a:solidFill>
            </a:endParaRPr>
          </a:p>
          <a:p>
            <a:pPr eaLnBrk="1" hangingPunct="1"/>
            <a:endParaRPr lang="en-US" altLang="en-US" sz="3600" dirty="0">
              <a:solidFill>
                <a:srgbClr val="005EA4"/>
              </a:solidFill>
            </a:endParaRPr>
          </a:p>
        </p:txBody>
      </p:sp>
      <p:sp>
        <p:nvSpPr>
          <p:cNvPr id="2" name="Date Placeholder 1">
            <a:extLst>
              <a:ext uri="{FF2B5EF4-FFF2-40B4-BE49-F238E27FC236}">
                <a16:creationId xmlns:a16="http://schemas.microsoft.com/office/drawing/2014/main" id="{091F207C-C217-4253-A17D-4255C123EC9E}"/>
              </a:ext>
            </a:extLst>
          </p:cNvPr>
          <p:cNvSpPr>
            <a:spLocks noGrp="1"/>
          </p:cNvSpPr>
          <p:nvPr>
            <p:ph type="dt" sz="half" idx="10"/>
          </p:nvPr>
        </p:nvSpPr>
        <p:spPr/>
        <p:txBody>
          <a:bodyPr/>
          <a:lstStyle/>
          <a:p>
            <a:pPr>
              <a:defRPr/>
            </a:pPr>
            <a:r>
              <a:rPr lang="en-US" altLang="en-US" dirty="0"/>
              <a:t>9/30/2021</a:t>
            </a:r>
          </a:p>
        </p:txBody>
      </p:sp>
      <p:sp>
        <p:nvSpPr>
          <p:cNvPr id="4" name="Slide Number Placeholder 3">
            <a:extLst>
              <a:ext uri="{FF2B5EF4-FFF2-40B4-BE49-F238E27FC236}">
                <a16:creationId xmlns:a16="http://schemas.microsoft.com/office/drawing/2014/main" id="{EC6F8407-90CA-4496-9DE0-8971F33EC2DE}"/>
              </a:ext>
            </a:extLst>
          </p:cNvPr>
          <p:cNvSpPr>
            <a:spLocks noGrp="1"/>
          </p:cNvSpPr>
          <p:nvPr>
            <p:ph type="sldNum" sz="quarter" idx="12"/>
          </p:nvPr>
        </p:nvSpPr>
        <p:spPr/>
        <p:txBody>
          <a:bodyPr/>
          <a:lstStyle/>
          <a:p>
            <a:pPr>
              <a:defRPr/>
            </a:pPr>
            <a:fld id="{FF87EF9F-E2D7-47BF-8B49-ED1F97748D6F}" type="slidenum">
              <a:rPr lang="en-US" altLang="en-US" smtClean="0"/>
              <a:pPr>
                <a:defRPr/>
              </a:pPr>
              <a:t>12</a:t>
            </a:fld>
            <a:endParaRPr lang="en-US" altLang="en-US" dirty="0"/>
          </a:p>
        </p:txBody>
      </p:sp>
    </p:spTree>
  </p:cSld>
  <p:clrMapOvr>
    <a:masterClrMapping/>
  </p:clrMapOvr>
  <p:transition advClick="0" advTm="3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349D-9201-43F3-B8B8-41931C3488DF}"/>
              </a:ext>
            </a:extLst>
          </p:cNvPr>
          <p:cNvSpPr>
            <a:spLocks noGrp="1"/>
          </p:cNvSpPr>
          <p:nvPr>
            <p:ph type="title"/>
          </p:nvPr>
        </p:nvSpPr>
        <p:spPr>
          <a:xfrm>
            <a:off x="457200" y="533400"/>
            <a:ext cx="7924800" cy="1143000"/>
          </a:xfrm>
        </p:spPr>
        <p:txBody>
          <a:bodyPr>
            <a:normAutofit/>
          </a:bodyPr>
          <a:lstStyle/>
          <a:p>
            <a:r>
              <a:rPr lang="en-US" altLang="en-US" sz="4400" dirty="0">
                <a:solidFill>
                  <a:srgbClr val="FFC000"/>
                </a:solidFill>
              </a:rPr>
              <a:t>Limited Visit Survey</a:t>
            </a:r>
            <a:endParaRPr lang="en-US" sz="4400" dirty="0">
              <a:solidFill>
                <a:srgbClr val="FFC000"/>
              </a:solidFill>
            </a:endParaRPr>
          </a:p>
        </p:txBody>
      </p:sp>
      <p:sp>
        <p:nvSpPr>
          <p:cNvPr id="5" name="TextBox 4">
            <a:extLst>
              <a:ext uri="{FF2B5EF4-FFF2-40B4-BE49-F238E27FC236}">
                <a16:creationId xmlns:a16="http://schemas.microsoft.com/office/drawing/2014/main" id="{AA088595-1118-4900-8D03-FCD2E2F06953}"/>
              </a:ext>
            </a:extLst>
          </p:cNvPr>
          <p:cNvSpPr txBox="1"/>
          <p:nvPr/>
        </p:nvSpPr>
        <p:spPr>
          <a:xfrm>
            <a:off x="457200" y="2209800"/>
            <a:ext cx="8153400" cy="5262979"/>
          </a:xfrm>
          <a:prstGeom prst="rect">
            <a:avLst/>
          </a:prstGeom>
          <a:noFill/>
        </p:spPr>
        <p:txBody>
          <a:bodyPr wrap="square" rtlCol="0">
            <a:spAutoFit/>
          </a:bodyPr>
          <a:lstStyle/>
          <a:p>
            <a:pPr marL="457200" indent="-457200">
              <a:buFont typeface="Arial" panose="020B0604020202020204" pitchFamily="34" charset="0"/>
              <a:buChar char="•"/>
            </a:pPr>
            <a:r>
              <a:rPr lang="en-US" sz="3200" dirty="0"/>
              <a:t>Focuses the consultation services on a specific process, machine/equipment, department/area, jobsite, etc.</a:t>
            </a:r>
          </a:p>
          <a:p>
            <a:pPr marL="457200" indent="-457200">
              <a:buFont typeface="Arial" panose="020B0604020202020204" pitchFamily="34" charset="0"/>
              <a:buChar char="•"/>
            </a:pPr>
            <a:r>
              <a:rPr lang="en-US" sz="3200" dirty="0"/>
              <a:t>Assist employers with hazard correction, and provide S&amp;H resources </a:t>
            </a:r>
          </a:p>
          <a:p>
            <a:pPr marL="400050" indent="-457200" eaLnBrk="1" hangingPunct="1">
              <a:buFont typeface="Arial" panose="020B0604020202020204" pitchFamily="34" charset="0"/>
              <a:buChar char="•"/>
            </a:pPr>
            <a:r>
              <a:rPr lang="en-US" altLang="en-US" sz="3200" dirty="0"/>
              <a:t>A limited visit can also consist of a  referral from </a:t>
            </a:r>
            <a:r>
              <a:rPr lang="en-US" altLang="en-US" sz="2800" dirty="0"/>
              <a:t>OSHA</a:t>
            </a:r>
            <a:r>
              <a:rPr lang="en-US" altLang="en-US" sz="3200" dirty="0"/>
              <a:t>:</a:t>
            </a:r>
          </a:p>
          <a:p>
            <a:pPr marL="1371600" lvl="2" indent="-457200" eaLnBrk="1" hangingPunct="1">
              <a:buFont typeface="Arial" panose="020B0604020202020204" pitchFamily="34" charset="0"/>
              <a:buChar char="•"/>
            </a:pPr>
            <a:r>
              <a:rPr lang="en-US" altLang="en-US" sz="2400" dirty="0"/>
              <a:t>Informal Complaint </a:t>
            </a:r>
          </a:p>
          <a:p>
            <a:pPr marL="1371600" lvl="2" indent="-457200" eaLnBrk="1" hangingPunct="1">
              <a:buFont typeface="Arial" panose="020B0604020202020204" pitchFamily="34" charset="0"/>
              <a:buChar char="•"/>
            </a:pPr>
            <a:r>
              <a:rPr lang="en-US" altLang="en-US" sz="2400" dirty="0"/>
              <a:t>Abatement Assistance </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endParaRPr lang="en-US" sz="3200" dirty="0"/>
          </a:p>
        </p:txBody>
      </p:sp>
      <p:sp>
        <p:nvSpPr>
          <p:cNvPr id="3" name="Date Placeholder 2">
            <a:extLst>
              <a:ext uri="{FF2B5EF4-FFF2-40B4-BE49-F238E27FC236}">
                <a16:creationId xmlns:a16="http://schemas.microsoft.com/office/drawing/2014/main" id="{28A88968-4128-45B4-86D4-822C9725743D}"/>
              </a:ext>
            </a:extLst>
          </p:cNvPr>
          <p:cNvSpPr>
            <a:spLocks noGrp="1"/>
          </p:cNvSpPr>
          <p:nvPr>
            <p:ph type="dt" sz="half" idx="10"/>
          </p:nvPr>
        </p:nvSpPr>
        <p:spPr>
          <a:xfrm>
            <a:off x="457200" y="6199239"/>
            <a:ext cx="1905000" cy="457200"/>
          </a:xfrm>
        </p:spPr>
        <p:txBody>
          <a:bodyPr/>
          <a:lstStyle/>
          <a:p>
            <a:pPr>
              <a:defRPr/>
            </a:pPr>
            <a:r>
              <a:rPr lang="en-US" altLang="en-US" dirty="0"/>
              <a:t>9/30/2021</a:t>
            </a:r>
          </a:p>
        </p:txBody>
      </p:sp>
      <p:sp>
        <p:nvSpPr>
          <p:cNvPr id="6" name="Slide Number Placeholder 5">
            <a:extLst>
              <a:ext uri="{FF2B5EF4-FFF2-40B4-BE49-F238E27FC236}">
                <a16:creationId xmlns:a16="http://schemas.microsoft.com/office/drawing/2014/main" id="{6A83BE83-658C-4573-930A-708DE3516D08}"/>
              </a:ext>
            </a:extLst>
          </p:cNvPr>
          <p:cNvSpPr>
            <a:spLocks noGrp="1"/>
          </p:cNvSpPr>
          <p:nvPr>
            <p:ph type="sldNum" sz="quarter" idx="12"/>
          </p:nvPr>
        </p:nvSpPr>
        <p:spPr/>
        <p:txBody>
          <a:bodyPr/>
          <a:lstStyle/>
          <a:p>
            <a:pPr>
              <a:defRPr/>
            </a:pPr>
            <a:fld id="{FF87EF9F-E2D7-47BF-8B49-ED1F97748D6F}" type="slidenum">
              <a:rPr lang="en-US" altLang="en-US" smtClean="0"/>
              <a:pPr>
                <a:defRPr/>
              </a:pPr>
              <a:t>13</a:t>
            </a:fld>
            <a:endParaRPr lang="en-US" altLang="en-US" dirty="0"/>
          </a:p>
        </p:txBody>
      </p:sp>
    </p:spTree>
    <p:extLst>
      <p:ext uri="{BB962C8B-B14F-4D97-AF65-F5344CB8AC3E}">
        <p14:creationId xmlns:p14="http://schemas.microsoft.com/office/powerpoint/2010/main" val="1273915801"/>
      </p:ext>
    </p:extLst>
  </p:cSld>
  <p:clrMapOvr>
    <a:masterClrMapping/>
  </p:clrMapOvr>
  <p:transition advClick="0" advTm="3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0A5B4-079D-41F4-AC2C-54CDEC2ADCE8}"/>
              </a:ext>
            </a:extLst>
          </p:cNvPr>
          <p:cNvPicPr>
            <a:picLocks noChangeAspect="1"/>
          </p:cNvPicPr>
          <p:nvPr/>
        </p:nvPicPr>
        <p:blipFill>
          <a:blip r:embed="rId3"/>
          <a:stretch>
            <a:fillRect/>
          </a:stretch>
        </p:blipFill>
        <p:spPr>
          <a:xfrm>
            <a:off x="6125356" y="2002777"/>
            <a:ext cx="2760688" cy="3543131"/>
          </a:xfrm>
          <a:prstGeom prst="rect">
            <a:avLst/>
          </a:prstGeom>
        </p:spPr>
      </p:pic>
      <p:sp>
        <p:nvSpPr>
          <p:cNvPr id="2" name="Date Placeholder 1">
            <a:extLst>
              <a:ext uri="{FF2B5EF4-FFF2-40B4-BE49-F238E27FC236}">
                <a16:creationId xmlns:a16="http://schemas.microsoft.com/office/drawing/2014/main" id="{4B8C19B7-4BF3-4B8F-9907-ED5023C66133}"/>
              </a:ext>
            </a:extLst>
          </p:cNvPr>
          <p:cNvSpPr>
            <a:spLocks noGrp="1"/>
          </p:cNvSpPr>
          <p:nvPr>
            <p:ph type="dt" sz="half" idx="10"/>
          </p:nvPr>
        </p:nvSpPr>
        <p:spPr/>
        <p:txBody>
          <a:bodyPr/>
          <a:lstStyle/>
          <a:p>
            <a:pPr>
              <a:defRPr/>
            </a:pPr>
            <a:r>
              <a:rPr lang="en-US" altLang="en-US" dirty="0"/>
              <a:t>9/30/2021</a:t>
            </a:r>
          </a:p>
        </p:txBody>
      </p:sp>
      <p:sp>
        <p:nvSpPr>
          <p:cNvPr id="6" name="Slide Number Placeholder 5">
            <a:extLst>
              <a:ext uri="{FF2B5EF4-FFF2-40B4-BE49-F238E27FC236}">
                <a16:creationId xmlns:a16="http://schemas.microsoft.com/office/drawing/2014/main" id="{2FCDEB53-4C4E-4357-9E8F-D897A960D823}"/>
              </a:ext>
            </a:extLst>
          </p:cNvPr>
          <p:cNvSpPr>
            <a:spLocks noGrp="1"/>
          </p:cNvSpPr>
          <p:nvPr>
            <p:ph type="sldNum" sz="quarter" idx="12"/>
          </p:nvPr>
        </p:nvSpPr>
        <p:spPr/>
        <p:txBody>
          <a:bodyPr/>
          <a:lstStyle/>
          <a:p>
            <a:pPr>
              <a:defRPr/>
            </a:pPr>
            <a:fld id="{D815B44B-D0FF-4F28-909D-698BA2C437F5}" type="slidenum">
              <a:rPr lang="en-US" altLang="en-US" smtClean="0"/>
              <a:pPr>
                <a:defRPr/>
              </a:pPr>
              <a:t>14</a:t>
            </a:fld>
            <a:endParaRPr lang="en-US" altLang="en-US" dirty="0"/>
          </a:p>
        </p:txBody>
      </p:sp>
      <p:sp>
        <p:nvSpPr>
          <p:cNvPr id="7" name="Title 1">
            <a:extLst>
              <a:ext uri="{FF2B5EF4-FFF2-40B4-BE49-F238E27FC236}">
                <a16:creationId xmlns:a16="http://schemas.microsoft.com/office/drawing/2014/main" id="{50B94BEB-9C1D-44F2-A443-4D409C1571EE}"/>
              </a:ext>
            </a:extLst>
          </p:cNvPr>
          <p:cNvSpPr>
            <a:spLocks noGrp="1"/>
          </p:cNvSpPr>
          <p:nvPr>
            <p:ph type="title"/>
          </p:nvPr>
        </p:nvSpPr>
        <p:spPr>
          <a:xfrm>
            <a:off x="366284" y="674664"/>
            <a:ext cx="7772400" cy="812326"/>
          </a:xfrm>
        </p:spPr>
        <p:txBody>
          <a:bodyPr/>
          <a:lstStyle/>
          <a:p>
            <a:r>
              <a:rPr lang="en-US" altLang="en-US" dirty="0">
                <a:solidFill>
                  <a:srgbClr val="FFC000"/>
                </a:solidFill>
              </a:rPr>
              <a:t>FREE Training Services Offered</a:t>
            </a:r>
            <a:endParaRPr lang="en-US" dirty="0"/>
          </a:p>
        </p:txBody>
      </p:sp>
      <p:pic>
        <p:nvPicPr>
          <p:cNvPr id="51204" name="Picture 4" descr="Ensuring safety in the workplace | Serving Northern Nevada">
            <a:extLst>
              <a:ext uri="{FF2B5EF4-FFF2-40B4-BE49-F238E27FC236}">
                <a16:creationId xmlns:a16="http://schemas.microsoft.com/office/drawing/2014/main" id="{62983B8C-D212-4D61-B787-CDEB49B3F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99" y="1716185"/>
            <a:ext cx="4576856" cy="2720949"/>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How to Get New Free Quality Toolbox Talk Topics ?">
            <a:extLst>
              <a:ext uri="{FF2B5EF4-FFF2-40B4-BE49-F238E27FC236}">
                <a16:creationId xmlns:a16="http://schemas.microsoft.com/office/drawing/2014/main" id="{51545805-FE7F-47DD-ABA2-4F6F5E632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628" y="3684814"/>
            <a:ext cx="3335657" cy="249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745668"/>
      </p:ext>
    </p:extLst>
  </p:cSld>
  <p:clrMapOvr>
    <a:masterClrMapping/>
  </p:clrMapOvr>
  <p:transition advClick="0" advTm="30000"/>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Date Placeholder 3">
            <a:extLst>
              <a:ext uri="{FF2B5EF4-FFF2-40B4-BE49-F238E27FC236}">
                <a16:creationId xmlns:a16="http://schemas.microsoft.com/office/drawing/2014/main" id="{C00DD956-1BE8-433D-8F1A-F5EC1DD84CCB}"/>
              </a:ext>
            </a:extLst>
          </p:cNvPr>
          <p:cNvSpPr>
            <a:spLocks noGrp="1"/>
          </p:cNvSpPr>
          <p:nvPr>
            <p:ph type="dt" sz="quarter" idx="10"/>
          </p:nvPr>
        </p:nvSpPr>
        <p:spPr>
          <a:xfrm>
            <a:off x="228600" y="6400800"/>
            <a:ext cx="1905000" cy="457200"/>
          </a:xfrm>
        </p:spPr>
        <p:txBody>
          <a:bodyPr/>
          <a:lstStyle/>
          <a:p>
            <a:pPr>
              <a:defRPr/>
            </a:pPr>
            <a:r>
              <a:rPr lang="en-US" altLang="en-US" dirty="0"/>
              <a:t>9/30/2021</a:t>
            </a:r>
          </a:p>
        </p:txBody>
      </p:sp>
      <p:sp>
        <p:nvSpPr>
          <p:cNvPr id="59394" name="Rectangle 2">
            <a:extLst>
              <a:ext uri="{FF2B5EF4-FFF2-40B4-BE49-F238E27FC236}">
                <a16:creationId xmlns:a16="http://schemas.microsoft.com/office/drawing/2014/main" id="{7055604E-63C9-4F75-800A-2BAC3572B54A}"/>
              </a:ext>
            </a:extLst>
          </p:cNvPr>
          <p:cNvSpPr>
            <a:spLocks noGrp="1" noChangeArrowheads="1"/>
          </p:cNvSpPr>
          <p:nvPr>
            <p:ph type="title"/>
          </p:nvPr>
        </p:nvSpPr>
        <p:spPr>
          <a:xfrm>
            <a:off x="114300" y="228600"/>
            <a:ext cx="9029700" cy="609600"/>
          </a:xfrm>
        </p:spPr>
        <p:txBody>
          <a:bodyPr/>
          <a:lstStyle/>
          <a:p>
            <a:pPr algn="ctr" eaLnBrk="1" hangingPunct="1">
              <a:defRPr/>
            </a:pPr>
            <a:r>
              <a:rPr lang="en-US" altLang="en-US" sz="4000" dirty="0">
                <a:solidFill>
                  <a:srgbClr val="FFC000"/>
                </a:solidFill>
              </a:rPr>
              <a:t>Some of Our Free Training Topics include:</a:t>
            </a:r>
          </a:p>
        </p:txBody>
      </p:sp>
      <p:graphicFrame>
        <p:nvGraphicFramePr>
          <p:cNvPr id="59516" name="Group 124">
            <a:extLst>
              <a:ext uri="{FF2B5EF4-FFF2-40B4-BE49-F238E27FC236}">
                <a16:creationId xmlns:a16="http://schemas.microsoft.com/office/drawing/2014/main" id="{A11DC808-9982-4246-8C15-2E4D17CCB6A2}"/>
              </a:ext>
            </a:extLst>
          </p:cNvPr>
          <p:cNvGraphicFramePr>
            <a:graphicFrameLocks noGrp="1"/>
          </p:cNvGraphicFramePr>
          <p:nvPr>
            <p:ph type="tbl" idx="1"/>
            <p:extLst>
              <p:ext uri="{D42A27DB-BD31-4B8C-83A1-F6EECF244321}">
                <p14:modId xmlns:p14="http://schemas.microsoft.com/office/powerpoint/2010/main" val="1762164318"/>
              </p:ext>
            </p:extLst>
          </p:nvPr>
        </p:nvGraphicFramePr>
        <p:xfrm>
          <a:off x="114300" y="882134"/>
          <a:ext cx="8915400" cy="5285222"/>
        </p:xfrm>
        <a:graphic>
          <a:graphicData uri="http://schemas.openxmlformats.org/drawingml/2006/table">
            <a:tbl>
              <a:tblPr/>
              <a:tblGrid>
                <a:gridCol w="1628029">
                  <a:extLst>
                    <a:ext uri="{9D8B030D-6E8A-4147-A177-3AD203B41FA5}">
                      <a16:colId xmlns:a16="http://schemas.microsoft.com/office/drawing/2014/main" val="20000"/>
                    </a:ext>
                  </a:extLst>
                </a:gridCol>
                <a:gridCol w="2093181">
                  <a:extLst>
                    <a:ext uri="{9D8B030D-6E8A-4147-A177-3AD203B41FA5}">
                      <a16:colId xmlns:a16="http://schemas.microsoft.com/office/drawing/2014/main" val="20001"/>
                    </a:ext>
                  </a:extLst>
                </a:gridCol>
                <a:gridCol w="1955690">
                  <a:extLst>
                    <a:ext uri="{9D8B030D-6E8A-4147-A177-3AD203B41FA5}">
                      <a16:colId xmlns:a16="http://schemas.microsoft.com/office/drawing/2014/main" val="20002"/>
                    </a:ext>
                  </a:extLst>
                </a:gridCol>
                <a:gridCol w="16383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967722">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Forklift</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Recordkeeping</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Hand &amp; Power Tool Safety</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Accident Investigation</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Excavation &amp; Trenching Safety</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022499">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Silica Prevention</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Emergency Evacuation</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&amp; Fire Prevention</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Lockout/Tagout</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Ergonomics </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Slips, Trips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&amp; Falls</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67722">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Hearing &amp;</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Noise Management</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Chemical Hazard Communication</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&amp; GHS</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Scaffolding</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Job Hazard Analysis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(JHA)</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Personal Protective Equipment</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170141">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Respiratory Protection</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Lead in Construction</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Ergonomics for Manufacturing</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&amp; Construction</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Bloodborne Pathogens</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Fall</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Protection</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996967">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Electrical Safety Awareness</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Permit-required</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Confined Space</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Machine Guarding</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Nursing Home Ergonomics</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buClr>
                          <a:schemeClr val="accent2"/>
                        </a:buClr>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buClr>
                          <a:schemeClr val="accent2"/>
                        </a:buClr>
                        <a:defRPr b="1">
                          <a:solidFill>
                            <a:schemeClr val="tx1"/>
                          </a:solidFill>
                          <a:latin typeface="Arial" panose="020B0604020202020204" pitchFamily="34" charset="0"/>
                        </a:defRPr>
                      </a:lvl5pPr>
                      <a:lvl6pPr fontAlgn="base">
                        <a:spcBef>
                          <a:spcPct val="20000"/>
                        </a:spcBef>
                        <a:spcAft>
                          <a:spcPct val="0"/>
                        </a:spcAft>
                        <a:buClr>
                          <a:schemeClr val="accent2"/>
                        </a:buClr>
                        <a:defRPr b="1">
                          <a:solidFill>
                            <a:schemeClr val="tx1"/>
                          </a:solidFill>
                          <a:latin typeface="Arial" panose="020B0604020202020204" pitchFamily="34" charset="0"/>
                        </a:defRPr>
                      </a:lvl6pPr>
                      <a:lvl7pPr fontAlgn="base">
                        <a:spcBef>
                          <a:spcPct val="20000"/>
                        </a:spcBef>
                        <a:spcAft>
                          <a:spcPct val="0"/>
                        </a:spcAft>
                        <a:buClr>
                          <a:schemeClr val="accent2"/>
                        </a:buClr>
                        <a:defRPr b="1">
                          <a:solidFill>
                            <a:schemeClr val="tx1"/>
                          </a:solidFill>
                          <a:latin typeface="Arial" panose="020B0604020202020204" pitchFamily="34" charset="0"/>
                        </a:defRPr>
                      </a:lvl7pPr>
                      <a:lvl8pPr fontAlgn="base">
                        <a:spcBef>
                          <a:spcPct val="20000"/>
                        </a:spcBef>
                        <a:spcAft>
                          <a:spcPct val="0"/>
                        </a:spcAft>
                        <a:buClr>
                          <a:schemeClr val="accent2"/>
                        </a:buClr>
                        <a:defRPr b="1">
                          <a:solidFill>
                            <a:schemeClr val="tx1"/>
                          </a:solidFill>
                          <a:latin typeface="Arial" panose="020B0604020202020204" pitchFamily="34" charset="0"/>
                        </a:defRPr>
                      </a:lvl8pPr>
                      <a:lvl9pPr fontAlgn="base">
                        <a:spcBef>
                          <a:spcPct val="20000"/>
                        </a:spcBef>
                        <a:spcAft>
                          <a:spcPct val="0"/>
                        </a:spcAft>
                        <a:buClr>
                          <a:schemeClr val="accent2"/>
                        </a:buClr>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Preventing Workplace Violence</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52569235-B352-4D6A-AC15-07CD983B444C}"/>
              </a:ext>
            </a:extLst>
          </p:cNvPr>
          <p:cNvSpPr>
            <a:spLocks noGrp="1"/>
          </p:cNvSpPr>
          <p:nvPr>
            <p:ph type="sldNum" sz="quarter" idx="12"/>
          </p:nvPr>
        </p:nvSpPr>
        <p:spPr>
          <a:xfrm>
            <a:off x="7010400" y="6355926"/>
            <a:ext cx="1905000" cy="457200"/>
          </a:xfrm>
        </p:spPr>
        <p:txBody>
          <a:bodyPr/>
          <a:lstStyle/>
          <a:p>
            <a:pPr>
              <a:defRPr/>
            </a:pPr>
            <a:fld id="{85AEA0F1-956C-40FD-A2E2-BA26D43785E9}" type="slidenum">
              <a:rPr lang="en-US" altLang="en-US" smtClean="0"/>
              <a:pPr>
                <a:defRPr/>
              </a:pPr>
              <a:t>15</a:t>
            </a:fld>
            <a:endParaRPr lang="en-US" altLang="en-US" dirty="0"/>
          </a:p>
        </p:txBody>
      </p:sp>
      <p:sp>
        <p:nvSpPr>
          <p:cNvPr id="4" name="TextBox 3">
            <a:extLst>
              <a:ext uri="{FF2B5EF4-FFF2-40B4-BE49-F238E27FC236}">
                <a16:creationId xmlns:a16="http://schemas.microsoft.com/office/drawing/2014/main" id="{A5306520-1B35-4AD2-A5B7-A4318A0179BC}"/>
              </a:ext>
            </a:extLst>
          </p:cNvPr>
          <p:cNvSpPr txBox="1"/>
          <p:nvPr/>
        </p:nvSpPr>
        <p:spPr>
          <a:xfrm>
            <a:off x="1828801" y="6167356"/>
            <a:ext cx="5486400" cy="369332"/>
          </a:xfrm>
          <a:prstGeom prst="rect">
            <a:avLst/>
          </a:prstGeom>
          <a:noFill/>
        </p:spPr>
        <p:txBody>
          <a:bodyPr wrap="square" rtlCol="0">
            <a:spAutoFit/>
          </a:bodyPr>
          <a:lstStyle/>
          <a:p>
            <a:pPr algn="ctr"/>
            <a:r>
              <a:rPr lang="en-US" dirty="0">
                <a:solidFill>
                  <a:srgbClr val="FFC000"/>
                </a:solidFill>
              </a:rPr>
              <a:t>Training tailored to fit the needs of the employer</a:t>
            </a:r>
          </a:p>
        </p:txBody>
      </p:sp>
    </p:spTree>
  </p:cSld>
  <p:clrMapOvr>
    <a:masterClrMapping/>
  </p:clrMapOvr>
  <p:transition advClick="0" advTm="3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26D8-634B-4B1E-92CD-C0F1133F9524}"/>
              </a:ext>
            </a:extLst>
          </p:cNvPr>
          <p:cNvSpPr>
            <a:spLocks noGrp="1"/>
          </p:cNvSpPr>
          <p:nvPr>
            <p:ph type="title"/>
          </p:nvPr>
        </p:nvSpPr>
        <p:spPr/>
        <p:txBody>
          <a:bodyPr/>
          <a:lstStyle/>
          <a:p>
            <a:r>
              <a:rPr lang="en-US" altLang="en-US" dirty="0">
                <a:solidFill>
                  <a:srgbClr val="FFC000"/>
                </a:solidFill>
              </a:rPr>
              <a:t>Compliance Assistance </a:t>
            </a:r>
            <a:endParaRPr lang="en-US" dirty="0"/>
          </a:p>
        </p:txBody>
      </p:sp>
      <p:sp>
        <p:nvSpPr>
          <p:cNvPr id="4" name="Text Placeholder 3">
            <a:extLst>
              <a:ext uri="{FF2B5EF4-FFF2-40B4-BE49-F238E27FC236}">
                <a16:creationId xmlns:a16="http://schemas.microsoft.com/office/drawing/2014/main" id="{EDC6AE7A-ADCC-4564-A39D-FBC6BE6A5E42}"/>
              </a:ext>
            </a:extLst>
          </p:cNvPr>
          <p:cNvSpPr>
            <a:spLocks noGrp="1"/>
          </p:cNvSpPr>
          <p:nvPr>
            <p:ph type="body" sz="half" idx="2"/>
          </p:nvPr>
        </p:nvSpPr>
        <p:spPr/>
        <p:txBody>
          <a:bodyPr/>
          <a:lstStyle/>
          <a:p>
            <a:r>
              <a:rPr lang="en-US" sz="2400" dirty="0"/>
              <a:t>Presentation for an employer group, association, etc.</a:t>
            </a:r>
          </a:p>
          <a:p>
            <a:endParaRPr lang="en-US" sz="2400" dirty="0"/>
          </a:p>
          <a:p>
            <a:r>
              <a:rPr lang="en-US" sz="2400" dirty="0"/>
              <a:t>Provide assistance to employers and/or employees over the phone/email and that is not connected to a on-site visit</a:t>
            </a:r>
          </a:p>
        </p:txBody>
      </p:sp>
      <p:sp>
        <p:nvSpPr>
          <p:cNvPr id="5" name="Date Placeholder 4">
            <a:extLst>
              <a:ext uri="{FF2B5EF4-FFF2-40B4-BE49-F238E27FC236}">
                <a16:creationId xmlns:a16="http://schemas.microsoft.com/office/drawing/2014/main" id="{6FF01AC4-3B7E-484A-82D0-D72E9783F313}"/>
              </a:ext>
            </a:extLst>
          </p:cNvPr>
          <p:cNvSpPr>
            <a:spLocks noGrp="1"/>
          </p:cNvSpPr>
          <p:nvPr>
            <p:ph type="dt" sz="half" idx="10"/>
          </p:nvPr>
        </p:nvSpPr>
        <p:spPr/>
        <p:txBody>
          <a:bodyPr/>
          <a:lstStyle/>
          <a:p>
            <a:pPr>
              <a:defRPr/>
            </a:pPr>
            <a:r>
              <a:rPr lang="en-US" altLang="en-US" dirty="0"/>
              <a:t>9/30/2021</a:t>
            </a:r>
          </a:p>
        </p:txBody>
      </p:sp>
      <p:sp>
        <p:nvSpPr>
          <p:cNvPr id="6" name="Slide Number Placeholder 5">
            <a:extLst>
              <a:ext uri="{FF2B5EF4-FFF2-40B4-BE49-F238E27FC236}">
                <a16:creationId xmlns:a16="http://schemas.microsoft.com/office/drawing/2014/main" id="{AD96AB11-4CAE-4553-88C3-32CB30408F4E}"/>
              </a:ext>
            </a:extLst>
          </p:cNvPr>
          <p:cNvSpPr>
            <a:spLocks noGrp="1"/>
          </p:cNvSpPr>
          <p:nvPr>
            <p:ph type="sldNum" sz="quarter" idx="12"/>
          </p:nvPr>
        </p:nvSpPr>
        <p:spPr/>
        <p:txBody>
          <a:bodyPr/>
          <a:lstStyle/>
          <a:p>
            <a:pPr>
              <a:defRPr/>
            </a:pPr>
            <a:fld id="{FF87EF9F-E2D7-47BF-8B49-ED1F97748D6F}" type="slidenum">
              <a:rPr lang="en-US" altLang="en-US" smtClean="0"/>
              <a:pPr>
                <a:defRPr/>
              </a:pPr>
              <a:t>16</a:t>
            </a:fld>
            <a:endParaRPr lang="en-US" altLang="en-US" dirty="0"/>
          </a:p>
        </p:txBody>
      </p:sp>
      <p:pic>
        <p:nvPicPr>
          <p:cNvPr id="35842" name="Picture 2" descr="How to Give a Great Group Presentation">
            <a:extLst>
              <a:ext uri="{FF2B5EF4-FFF2-40B4-BE49-F238E27FC236}">
                <a16:creationId xmlns:a16="http://schemas.microsoft.com/office/drawing/2014/main" id="{A004DA29-3EDE-41F4-A3C0-A65113FBA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57" y="2798948"/>
            <a:ext cx="3591393" cy="238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48576"/>
      </p:ext>
    </p:extLst>
  </p:cSld>
  <p:clrMapOvr>
    <a:masterClrMapping/>
  </p:clrMapOvr>
  <p:transition advClick="0" advTm="30000"/>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5364" name="Rectangle 3">
            <a:extLst>
              <a:ext uri="{FF2B5EF4-FFF2-40B4-BE49-F238E27FC236}">
                <a16:creationId xmlns:a16="http://schemas.microsoft.com/office/drawing/2014/main" id="{029F399B-69F9-4A65-A647-C2D474CD7F2B}"/>
              </a:ext>
            </a:extLst>
          </p:cNvPr>
          <p:cNvSpPr>
            <a:spLocks noGrp="1" noChangeArrowheads="1"/>
          </p:cNvSpPr>
          <p:nvPr>
            <p:ph type="body" sz="half" idx="2"/>
          </p:nvPr>
        </p:nvSpPr>
        <p:spPr>
          <a:xfrm>
            <a:off x="279609" y="2173148"/>
            <a:ext cx="8584782" cy="4120650"/>
          </a:xfrm>
        </p:spPr>
        <p:txBody>
          <a:bodyPr>
            <a:normAutofit fontScale="25000" lnSpcReduction="20000"/>
          </a:bodyPr>
          <a:lstStyle/>
          <a:p>
            <a:pPr eaLnBrk="1" hangingPunct="1">
              <a:lnSpc>
                <a:spcPct val="120000"/>
              </a:lnSpc>
              <a:buFont typeface="Wingdings" panose="05000000000000000000" pitchFamily="2" charset="2"/>
              <a:buChar char="Ø"/>
            </a:pPr>
            <a:r>
              <a:rPr lang="en-US" altLang="en-US" sz="9600" u="sng" dirty="0"/>
              <a:t>Requirements:</a:t>
            </a:r>
          </a:p>
          <a:p>
            <a:pPr eaLnBrk="1" hangingPunct="1">
              <a:lnSpc>
                <a:spcPct val="120000"/>
              </a:lnSpc>
              <a:buFont typeface="Arial" panose="020B0604020202020204" pitchFamily="34" charset="0"/>
              <a:buChar char="•"/>
            </a:pPr>
            <a:r>
              <a:rPr lang="en-US" altLang="en-US" sz="9600" dirty="0"/>
              <a:t>Comprehensive safety and health visits,</a:t>
            </a:r>
          </a:p>
          <a:p>
            <a:pPr eaLnBrk="1" hangingPunct="1">
              <a:lnSpc>
                <a:spcPct val="120000"/>
              </a:lnSpc>
              <a:buFont typeface="Arial" panose="020B0604020202020204" pitchFamily="34" charset="0"/>
              <a:buChar char="•"/>
            </a:pPr>
            <a:r>
              <a:rPr lang="en-US" altLang="en-US" sz="9600" dirty="0"/>
              <a:t>Correct all identified hazards,</a:t>
            </a:r>
          </a:p>
          <a:p>
            <a:pPr eaLnBrk="1" hangingPunct="1">
              <a:lnSpc>
                <a:spcPct val="120000"/>
              </a:lnSpc>
              <a:buFont typeface="Arial" panose="020B0604020202020204" pitchFamily="34" charset="0"/>
              <a:buChar char="•"/>
            </a:pPr>
            <a:r>
              <a:rPr lang="en-US" altLang="en-US" sz="9600" dirty="0"/>
              <a:t>Institute an effective Safety &amp; Health Program,</a:t>
            </a:r>
          </a:p>
          <a:p>
            <a:pPr eaLnBrk="1" hangingPunct="1">
              <a:lnSpc>
                <a:spcPct val="120000"/>
              </a:lnSpc>
              <a:buFont typeface="Arial" panose="020B0604020202020204" pitchFamily="34" charset="0"/>
              <a:buChar char="•"/>
            </a:pPr>
            <a:r>
              <a:rPr lang="en-US" altLang="en-US" sz="9600" dirty="0"/>
              <a:t>Have and maintain injury/illness rates below national averages.</a:t>
            </a:r>
          </a:p>
          <a:p>
            <a:pPr eaLnBrk="1" hangingPunct="1">
              <a:lnSpc>
                <a:spcPct val="120000"/>
              </a:lnSpc>
              <a:buFont typeface="Wingdings" panose="05000000000000000000" pitchFamily="2" charset="2"/>
              <a:buChar char="Ø"/>
            </a:pPr>
            <a:r>
              <a:rPr lang="en-US" altLang="en-US" sz="9600" u="sng" dirty="0"/>
              <a:t>Pre-SHARP program also available</a:t>
            </a:r>
            <a:r>
              <a:rPr lang="en-US" altLang="en-US" sz="9600" dirty="0"/>
              <a:t>.</a:t>
            </a:r>
          </a:p>
          <a:p>
            <a:pPr eaLnBrk="1" hangingPunct="1">
              <a:lnSpc>
                <a:spcPct val="120000"/>
              </a:lnSpc>
              <a:buFont typeface="Wingdings" panose="05000000000000000000" pitchFamily="2" charset="2"/>
              <a:buChar char="Ø"/>
            </a:pPr>
            <a:r>
              <a:rPr lang="en-US" altLang="en-US" sz="9600" u="sng" dirty="0"/>
              <a:t>SHARP – allows for a deferral (up to 2 years) from OSHA programmed inspection schedule.</a:t>
            </a:r>
          </a:p>
          <a:p>
            <a:pPr eaLnBrk="1" hangingPunct="1">
              <a:buFontTx/>
              <a:buNone/>
            </a:pPr>
            <a:endParaRPr lang="en-US" altLang="en-US" sz="2800" dirty="0"/>
          </a:p>
        </p:txBody>
      </p:sp>
      <p:pic>
        <p:nvPicPr>
          <p:cNvPr id="6" name="Online Image Placeholder 5" descr="Logo, company name&#10;&#10;Description automatically generated">
            <a:extLst>
              <a:ext uri="{FF2B5EF4-FFF2-40B4-BE49-F238E27FC236}">
                <a16:creationId xmlns:a16="http://schemas.microsoft.com/office/drawing/2014/main" id="{9E366FF7-6F25-4FF7-BD99-584C1B48B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901089"/>
            <a:ext cx="1600200" cy="1320167"/>
          </a:xfrm>
          <a:prstGeom prst="rect">
            <a:avLst/>
          </a:prstGeom>
        </p:spPr>
      </p:pic>
      <p:sp>
        <p:nvSpPr>
          <p:cNvPr id="2" name="Date Placeholder 1">
            <a:extLst>
              <a:ext uri="{FF2B5EF4-FFF2-40B4-BE49-F238E27FC236}">
                <a16:creationId xmlns:a16="http://schemas.microsoft.com/office/drawing/2014/main" id="{2BC796A5-60F9-4801-8ACC-FD5A52877E47}"/>
              </a:ext>
            </a:extLst>
          </p:cNvPr>
          <p:cNvSpPr>
            <a:spLocks noGrp="1"/>
          </p:cNvSpPr>
          <p:nvPr>
            <p:ph type="dt" sz="half" idx="10"/>
          </p:nvPr>
        </p:nvSpPr>
        <p:spPr/>
        <p:txBody>
          <a:bodyPr/>
          <a:lstStyle/>
          <a:p>
            <a:pPr>
              <a:defRPr/>
            </a:pPr>
            <a:r>
              <a:rPr lang="en-US" altLang="en-US" dirty="0"/>
              <a:t>9/30/2021</a:t>
            </a:r>
          </a:p>
        </p:txBody>
      </p:sp>
      <p:sp>
        <p:nvSpPr>
          <p:cNvPr id="4" name="Slide Number Placeholder 3">
            <a:extLst>
              <a:ext uri="{FF2B5EF4-FFF2-40B4-BE49-F238E27FC236}">
                <a16:creationId xmlns:a16="http://schemas.microsoft.com/office/drawing/2014/main" id="{D7302A7A-0446-4777-B4B5-DB31006FCF58}"/>
              </a:ext>
            </a:extLst>
          </p:cNvPr>
          <p:cNvSpPr>
            <a:spLocks noGrp="1"/>
          </p:cNvSpPr>
          <p:nvPr>
            <p:ph type="sldNum" sz="quarter" idx="12"/>
          </p:nvPr>
        </p:nvSpPr>
        <p:spPr/>
        <p:txBody>
          <a:bodyPr/>
          <a:lstStyle/>
          <a:p>
            <a:pPr>
              <a:defRPr/>
            </a:pPr>
            <a:fld id="{FF87EF9F-E2D7-47BF-8B49-ED1F97748D6F}" type="slidenum">
              <a:rPr lang="en-US" altLang="en-US" smtClean="0"/>
              <a:pPr>
                <a:defRPr/>
              </a:pPr>
              <a:t>17</a:t>
            </a:fld>
            <a:endParaRPr lang="en-US" altLang="en-US" dirty="0"/>
          </a:p>
        </p:txBody>
      </p:sp>
      <p:sp>
        <p:nvSpPr>
          <p:cNvPr id="9" name="Title 1">
            <a:extLst>
              <a:ext uri="{FF2B5EF4-FFF2-40B4-BE49-F238E27FC236}">
                <a16:creationId xmlns:a16="http://schemas.microsoft.com/office/drawing/2014/main" id="{8B0FA251-C2C1-4164-AD12-F607899D9392}"/>
              </a:ext>
            </a:extLst>
          </p:cNvPr>
          <p:cNvSpPr txBox="1">
            <a:spLocks/>
          </p:cNvSpPr>
          <p:nvPr/>
        </p:nvSpPr>
        <p:spPr bwMode="auto">
          <a:xfrm>
            <a:off x="315895" y="228600"/>
            <a:ext cx="7620001" cy="11430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r>
              <a:rPr lang="en-US" altLang="en-US" dirty="0">
                <a:solidFill>
                  <a:srgbClr val="FFC000"/>
                </a:solidFill>
              </a:rPr>
              <a:t>Safety and Health Achievement Recognition Program</a:t>
            </a:r>
            <a:endParaRPr lang="en-US" dirty="0"/>
          </a:p>
        </p:txBody>
      </p:sp>
    </p:spTree>
  </p:cSld>
  <p:clrMapOvr>
    <a:masterClrMapping/>
  </p:clrMapOvr>
  <p:transition advClick="0" advTm="3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a:extLst>
              <a:ext uri="{FF2B5EF4-FFF2-40B4-BE49-F238E27FC236}">
                <a16:creationId xmlns:a16="http://schemas.microsoft.com/office/drawing/2014/main" id="{A907E39F-A430-4207-BEF8-DD10A497DB9C}"/>
              </a:ext>
            </a:extLst>
          </p:cNvPr>
          <p:cNvSpPr>
            <a:spLocks noChangeArrowheads="1"/>
          </p:cNvSpPr>
          <p:nvPr/>
        </p:nvSpPr>
        <p:spPr bwMode="auto">
          <a:xfrm>
            <a:off x="685800" y="1981200"/>
            <a:ext cx="320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buFont typeface="Wingdings" panose="05000000000000000000" pitchFamily="2" charset="2"/>
              <a:buChar char="Ø"/>
            </a:pPr>
            <a:r>
              <a:rPr lang="en-US" altLang="en-US" sz="2800" u="sng" dirty="0"/>
              <a:t>Requirements:</a:t>
            </a: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2800" dirty="0">
                <a:latin typeface="+mn-lt"/>
              </a:rPr>
              <a:t>The minimum required by law</a:t>
            </a: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effectLst/>
                <a:uLnTx/>
                <a:uFillTx/>
                <a:latin typeface="+mn-lt"/>
                <a:cs typeface="Cordia New" panose="020B0502040204020203" pitchFamily="34" charset="-34"/>
              </a:rPr>
              <a:t>Meet OSHA Standards</a:t>
            </a: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effectLst/>
                <a:uLnTx/>
                <a:uFillTx/>
                <a:latin typeface="+mn-lt"/>
                <a:cs typeface="Cordia New" panose="020B0502040204020203" pitchFamily="34" charset="-34"/>
              </a:rPr>
              <a:t>“Find and Fix” hazards</a:t>
            </a:r>
            <a:endParaRPr kumimoji="0" lang="en-US" altLang="en-US" sz="2800" b="0" i="0" u="none" strike="noStrike" kern="1200" cap="none" spc="0" normalizeH="0" baseline="0" noProof="0" dirty="0">
              <a:ln>
                <a:noFill/>
              </a:ln>
              <a:effectLst/>
              <a:uLnTx/>
              <a:uFillTx/>
              <a:latin typeface="Cordia New" panose="020B0502040204020203" pitchFamily="34" charset="-34"/>
              <a:cs typeface="Cordia New" panose="020B0502040204020203" pitchFamily="34" charset="-34"/>
            </a:endParaRPr>
          </a:p>
        </p:txBody>
      </p:sp>
      <p:sp>
        <p:nvSpPr>
          <p:cNvPr id="61444" name="Rectangle 4">
            <a:extLst>
              <a:ext uri="{FF2B5EF4-FFF2-40B4-BE49-F238E27FC236}">
                <a16:creationId xmlns:a16="http://schemas.microsoft.com/office/drawing/2014/main" id="{5D2A06CC-7444-4DB9-82F5-39B4B018A76B}"/>
              </a:ext>
            </a:extLst>
          </p:cNvPr>
          <p:cNvSpPr>
            <a:spLocks noChangeArrowheads="1"/>
          </p:cNvSpPr>
          <p:nvPr/>
        </p:nvSpPr>
        <p:spPr bwMode="auto">
          <a:xfrm>
            <a:off x="4647549" y="1524000"/>
            <a:ext cx="411479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2800" dirty="0"/>
              <a:t>Comprehensive </a:t>
            </a: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effectLst/>
                <a:uLnTx/>
                <a:uFillTx/>
                <a:latin typeface="+mn-lt"/>
                <a:ea typeface="ＭＳ Ｐゴシック" panose="020B0600070205080204" pitchFamily="34" charset="-128"/>
                <a:cs typeface="+mn-cs"/>
              </a:rPr>
              <a:t>Above and beyond compliance </a:t>
            </a: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effectLst/>
                <a:uLnTx/>
                <a:uFillTx/>
                <a:latin typeface="+mn-lt"/>
                <a:ea typeface="ＭＳ Ｐゴシック" panose="020B0600070205080204" pitchFamily="34" charset="-128"/>
                <a:cs typeface="+mn-cs"/>
              </a:rPr>
              <a:t>Best Practices</a:t>
            </a:r>
          </a:p>
          <a:p>
            <a:pPr marL="61722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effectLst/>
                <a:uLnTx/>
                <a:uFillTx/>
                <a:latin typeface="+mn-lt"/>
                <a:ea typeface="ＭＳ Ｐゴシック" panose="020B0600070205080204" pitchFamily="34" charset="-128"/>
                <a:cs typeface="+mn-cs"/>
              </a:rPr>
              <a:t>Safety and Health Management System aimed at hazard </a:t>
            </a:r>
            <a:r>
              <a:rPr kumimoji="0" lang="en-US" altLang="en-US" sz="2800" b="1" u="none" strike="noStrike" kern="1200" cap="none" spc="0" normalizeH="0" baseline="0" noProof="0" dirty="0">
                <a:ln>
                  <a:noFill/>
                </a:ln>
                <a:effectLst/>
                <a:uLnTx/>
                <a:uFillTx/>
                <a:latin typeface="+mn-lt"/>
                <a:ea typeface="ＭＳ Ｐゴシック" panose="020B0600070205080204" pitchFamily="34" charset="-128"/>
                <a:cs typeface="+mn-cs"/>
              </a:rPr>
              <a:t>prevention</a:t>
            </a:r>
            <a:r>
              <a:rPr kumimoji="0" lang="en-US" altLang="en-US" sz="2800" b="0" u="none" strike="noStrike" kern="1200" cap="none" spc="0" normalizeH="0" baseline="0" noProof="0" dirty="0">
                <a:ln>
                  <a:noFill/>
                </a:ln>
                <a:effectLst/>
                <a:uLnTx/>
                <a:uFillTx/>
                <a:latin typeface="+mn-lt"/>
                <a:ea typeface="ＭＳ Ｐゴシック" panose="020B0600070205080204" pitchFamily="34" charset="-128"/>
                <a:cs typeface="+mn-cs"/>
              </a:rPr>
              <a:t> &amp; </a:t>
            </a:r>
            <a:r>
              <a:rPr kumimoji="0" lang="en-US" altLang="en-US" sz="2800" b="1" u="none" strike="noStrike" kern="1200" cap="none" spc="0" normalizeH="0" baseline="0" noProof="0" dirty="0">
                <a:ln>
                  <a:noFill/>
                </a:ln>
                <a:effectLst/>
                <a:uLnTx/>
                <a:uFillTx/>
                <a:latin typeface="+mn-lt"/>
                <a:ea typeface="ＭＳ Ｐゴシック" panose="020B0600070205080204" pitchFamily="34" charset="-128"/>
                <a:cs typeface="+mn-cs"/>
              </a:rPr>
              <a:t>continuous improvement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Date Placeholder 1">
            <a:extLst>
              <a:ext uri="{FF2B5EF4-FFF2-40B4-BE49-F238E27FC236}">
                <a16:creationId xmlns:a16="http://schemas.microsoft.com/office/drawing/2014/main" id="{F3F9830C-E3E6-43A6-ADDA-81315245A3A4}"/>
              </a:ext>
            </a:extLst>
          </p:cNvPr>
          <p:cNvSpPr>
            <a:spLocks noGrp="1"/>
          </p:cNvSpPr>
          <p:nvPr>
            <p:ph type="dt" sz="half" idx="10"/>
          </p:nvPr>
        </p:nvSpPr>
        <p:spPr/>
        <p:txBody>
          <a:bodyPr/>
          <a:lstStyle/>
          <a:p>
            <a:pPr>
              <a:defRPr/>
            </a:pPr>
            <a:r>
              <a:rPr lang="en-US" altLang="en-US" dirty="0"/>
              <a:t>9/30/2021</a:t>
            </a:r>
          </a:p>
        </p:txBody>
      </p:sp>
      <p:sp>
        <p:nvSpPr>
          <p:cNvPr id="4" name="Slide Number Placeholder 3">
            <a:extLst>
              <a:ext uri="{FF2B5EF4-FFF2-40B4-BE49-F238E27FC236}">
                <a16:creationId xmlns:a16="http://schemas.microsoft.com/office/drawing/2014/main" id="{721DACF3-76FD-413F-88D7-E928BA297B8D}"/>
              </a:ext>
            </a:extLst>
          </p:cNvPr>
          <p:cNvSpPr>
            <a:spLocks noGrp="1"/>
          </p:cNvSpPr>
          <p:nvPr>
            <p:ph type="sldNum" sz="quarter" idx="12"/>
          </p:nvPr>
        </p:nvSpPr>
        <p:spPr/>
        <p:txBody>
          <a:bodyPr/>
          <a:lstStyle/>
          <a:p>
            <a:pPr>
              <a:defRPr/>
            </a:pPr>
            <a:fld id="{B380138C-2154-434A-AC59-0D4403E7B7A2}" type="slidenum">
              <a:rPr lang="en-US" altLang="en-US" smtClean="0"/>
              <a:pPr>
                <a:defRPr/>
              </a:pPr>
              <a:t>18</a:t>
            </a:fld>
            <a:endParaRPr lang="en-US" altLang="en-US" dirty="0"/>
          </a:p>
        </p:txBody>
      </p:sp>
      <p:sp>
        <p:nvSpPr>
          <p:cNvPr id="8" name="Title 1">
            <a:extLst>
              <a:ext uri="{FF2B5EF4-FFF2-40B4-BE49-F238E27FC236}">
                <a16:creationId xmlns:a16="http://schemas.microsoft.com/office/drawing/2014/main" id="{406B5CD8-6849-41C1-B843-0C4EB8846E6D}"/>
              </a:ext>
            </a:extLst>
          </p:cNvPr>
          <p:cNvSpPr txBox="1">
            <a:spLocks/>
          </p:cNvSpPr>
          <p:nvPr/>
        </p:nvSpPr>
        <p:spPr bwMode="auto">
          <a:xfrm>
            <a:off x="685800" y="482600"/>
            <a:ext cx="7620001" cy="11430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r>
              <a:rPr lang="en-US" sz="4800" dirty="0">
                <a:solidFill>
                  <a:srgbClr val="FFC000"/>
                </a:solidFill>
              </a:rPr>
              <a:t>Compliance   vs.   SHARP</a:t>
            </a:r>
            <a:endParaRPr lang="en-US" sz="4800" dirty="0"/>
          </a:p>
        </p:txBody>
      </p:sp>
    </p:spTree>
  </p:cSld>
  <p:clrMapOvr>
    <a:masterClrMapping/>
  </p:clrMapOvr>
  <p:transition advClick="0" advTm="3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834B-F28D-458F-99E3-D806704425E7}"/>
              </a:ext>
            </a:extLst>
          </p:cNvPr>
          <p:cNvSpPr>
            <a:spLocks noGrp="1"/>
          </p:cNvSpPr>
          <p:nvPr>
            <p:ph type="title"/>
          </p:nvPr>
        </p:nvSpPr>
        <p:spPr/>
        <p:txBody>
          <a:bodyPr/>
          <a:lstStyle/>
          <a:p>
            <a:endParaRPr lang="en-US" dirty="0"/>
          </a:p>
        </p:txBody>
      </p:sp>
      <p:sp>
        <p:nvSpPr>
          <p:cNvPr id="3" name="Online Image Placeholder 2">
            <a:extLst>
              <a:ext uri="{FF2B5EF4-FFF2-40B4-BE49-F238E27FC236}">
                <a16:creationId xmlns:a16="http://schemas.microsoft.com/office/drawing/2014/main" id="{219E3E7E-8155-4675-8687-A621FDFFA1DA}"/>
              </a:ext>
            </a:extLst>
          </p:cNvPr>
          <p:cNvSpPr>
            <a:spLocks noGrp="1"/>
          </p:cNvSpPr>
          <p:nvPr>
            <p:ph type="clipArt" sz="half" idx="1"/>
          </p:nvPr>
        </p:nvSpPr>
        <p:spPr/>
      </p:sp>
      <p:sp>
        <p:nvSpPr>
          <p:cNvPr id="4" name="Text Placeholder 3">
            <a:extLst>
              <a:ext uri="{FF2B5EF4-FFF2-40B4-BE49-F238E27FC236}">
                <a16:creationId xmlns:a16="http://schemas.microsoft.com/office/drawing/2014/main" id="{7D035515-FF98-4F29-8A1E-F033DB2D227C}"/>
              </a:ext>
            </a:extLst>
          </p:cNvPr>
          <p:cNvSpPr>
            <a:spLocks noGrp="1"/>
          </p:cNvSpPr>
          <p:nvPr>
            <p:ph type="body" sz="half" idx="2"/>
          </p:nvPr>
        </p:nvSpPr>
        <p:spPr/>
        <p:txBody>
          <a:bodyPr/>
          <a:lstStyle/>
          <a:p>
            <a:endParaRPr lang="en-US" dirty="0"/>
          </a:p>
        </p:txBody>
      </p:sp>
      <p:pic>
        <p:nvPicPr>
          <p:cNvPr id="20482" name="Picture 2" descr="KIC Chemicals, Inc., Works with the New York Division of Safety and Health  On-Site Consultation Program and Lowers Injury and Illness Rates |  Occupational Safety and Health Administration">
            <a:extLst>
              <a:ext uri="{FF2B5EF4-FFF2-40B4-BE49-F238E27FC236}">
                <a16:creationId xmlns:a16="http://schemas.microsoft.com/office/drawing/2014/main" id="{D65B5565-54BF-4E78-B568-4CC499AAD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28A77B57-4E83-4498-8935-F505FBFDA4FA}"/>
              </a:ext>
            </a:extLst>
          </p:cNvPr>
          <p:cNvSpPr>
            <a:spLocks noGrp="1"/>
          </p:cNvSpPr>
          <p:nvPr>
            <p:ph type="dt" sz="half" idx="10"/>
          </p:nvPr>
        </p:nvSpPr>
        <p:spPr/>
        <p:txBody>
          <a:bodyPr/>
          <a:lstStyle/>
          <a:p>
            <a:pPr>
              <a:defRPr/>
            </a:pPr>
            <a:r>
              <a:rPr lang="en-US" altLang="en-US" dirty="0"/>
              <a:t>9/30/2021</a:t>
            </a:r>
          </a:p>
        </p:txBody>
      </p:sp>
      <p:sp>
        <p:nvSpPr>
          <p:cNvPr id="7" name="Slide Number Placeholder 6">
            <a:extLst>
              <a:ext uri="{FF2B5EF4-FFF2-40B4-BE49-F238E27FC236}">
                <a16:creationId xmlns:a16="http://schemas.microsoft.com/office/drawing/2014/main" id="{E89292CA-8052-40B6-B09F-91F3AA57DFFE}"/>
              </a:ext>
            </a:extLst>
          </p:cNvPr>
          <p:cNvSpPr>
            <a:spLocks noGrp="1"/>
          </p:cNvSpPr>
          <p:nvPr>
            <p:ph type="sldNum" sz="quarter" idx="12"/>
          </p:nvPr>
        </p:nvSpPr>
        <p:spPr/>
        <p:txBody>
          <a:bodyPr/>
          <a:lstStyle/>
          <a:p>
            <a:pPr>
              <a:defRPr/>
            </a:pPr>
            <a:fld id="{FF87EF9F-E2D7-47BF-8B49-ED1F97748D6F}" type="slidenum">
              <a:rPr lang="en-US" altLang="en-US" smtClean="0"/>
              <a:pPr>
                <a:defRPr/>
              </a:pPr>
              <a:t>19</a:t>
            </a:fld>
            <a:endParaRPr lang="en-US" altLang="en-US" dirty="0"/>
          </a:p>
        </p:txBody>
      </p:sp>
    </p:spTree>
    <p:extLst>
      <p:ext uri="{BB962C8B-B14F-4D97-AF65-F5344CB8AC3E}">
        <p14:creationId xmlns:p14="http://schemas.microsoft.com/office/powerpoint/2010/main" val="548686292"/>
      </p:ext>
    </p:extLst>
  </p:cSld>
  <p:clrMapOvr>
    <a:masterClrMapping/>
  </p:clrMapOvr>
  <p:transition advClick="0" advTm="3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94B1-D5CC-4CB9-9E93-44FEE580B09E}"/>
              </a:ext>
            </a:extLst>
          </p:cNvPr>
          <p:cNvSpPr>
            <a:spLocks noGrp="1"/>
          </p:cNvSpPr>
          <p:nvPr>
            <p:ph type="title"/>
          </p:nvPr>
        </p:nvSpPr>
        <p:spPr>
          <a:xfrm>
            <a:off x="439615" y="893607"/>
            <a:ext cx="8001000" cy="665008"/>
          </a:xfrm>
        </p:spPr>
        <p:txBody>
          <a:bodyPr/>
          <a:lstStyle/>
          <a:p>
            <a:r>
              <a:rPr lang="en-US" dirty="0">
                <a:solidFill>
                  <a:srgbClr val="FFC000"/>
                </a:solidFill>
              </a:rPr>
              <a:t>On-Site Consultation Program </a:t>
            </a:r>
            <a:br>
              <a:rPr lang="en-US" dirty="0">
                <a:solidFill>
                  <a:srgbClr val="FFC000"/>
                </a:solidFill>
              </a:rPr>
            </a:br>
            <a:r>
              <a:rPr lang="en-US" dirty="0">
                <a:solidFill>
                  <a:srgbClr val="FFC000"/>
                </a:solidFill>
              </a:rPr>
              <a:t>- a Safety and Health Resource</a:t>
            </a:r>
            <a:br>
              <a:rPr lang="en-US" dirty="0"/>
            </a:br>
            <a:endParaRPr lang="en-US" dirty="0"/>
          </a:p>
        </p:txBody>
      </p:sp>
      <p:sp>
        <p:nvSpPr>
          <p:cNvPr id="4" name="Date Placeholder 3">
            <a:extLst>
              <a:ext uri="{FF2B5EF4-FFF2-40B4-BE49-F238E27FC236}">
                <a16:creationId xmlns:a16="http://schemas.microsoft.com/office/drawing/2014/main" id="{49CA1180-3A56-41B9-A792-05D9E812247C}"/>
              </a:ext>
            </a:extLst>
          </p:cNvPr>
          <p:cNvSpPr>
            <a:spLocks noGrp="1"/>
          </p:cNvSpPr>
          <p:nvPr>
            <p:ph type="dt" sz="half" idx="10"/>
          </p:nvPr>
        </p:nvSpPr>
        <p:spPr/>
        <p:txBody>
          <a:bodyPr/>
          <a:lstStyle/>
          <a:p>
            <a:pPr>
              <a:defRPr/>
            </a:pPr>
            <a:r>
              <a:rPr lang="en-US" altLang="en-US" dirty="0"/>
              <a:t>9/30/2021</a:t>
            </a:r>
          </a:p>
        </p:txBody>
      </p:sp>
      <p:graphicFrame>
        <p:nvGraphicFramePr>
          <p:cNvPr id="6" name="Content Placeholder 5">
            <a:extLst>
              <a:ext uri="{FF2B5EF4-FFF2-40B4-BE49-F238E27FC236}">
                <a16:creationId xmlns:a16="http://schemas.microsoft.com/office/drawing/2014/main" id="{B7D0DB65-576F-49B4-8CDB-A6B47CA07EC1}"/>
              </a:ext>
            </a:extLst>
          </p:cNvPr>
          <p:cNvGraphicFramePr>
            <a:graphicFrameLocks noGrp="1" noChangeAspect="1"/>
          </p:cNvGraphicFramePr>
          <p:nvPr>
            <p:ph idx="1"/>
            <p:extLst>
              <p:ext uri="{D42A27DB-BD31-4B8C-83A1-F6EECF244321}">
                <p14:modId xmlns:p14="http://schemas.microsoft.com/office/powerpoint/2010/main" val="1810486089"/>
              </p:ext>
            </p:extLst>
          </p:nvPr>
        </p:nvGraphicFramePr>
        <p:xfrm>
          <a:off x="702212" y="2320614"/>
          <a:ext cx="7772400" cy="3851586"/>
        </p:xfrm>
        <a:graphic>
          <a:graphicData uri="http://schemas.openxmlformats.org/presentationml/2006/ole">
            <mc:AlternateContent xmlns:mc="http://schemas.openxmlformats.org/markup-compatibility/2006">
              <mc:Choice xmlns:v="urn:schemas-microsoft-com:vml" Requires="v">
                <p:oleObj name="Acrobat Document" r:id="rId3" imgW="11763090" imgH="5828904" progId="AcroExch.Document.DC">
                  <p:embed/>
                </p:oleObj>
              </mc:Choice>
              <mc:Fallback>
                <p:oleObj name="Acrobat Document" r:id="rId3" imgW="11763090" imgH="5828904" progId="AcroExch.Document.DC">
                  <p:embed/>
                  <p:pic>
                    <p:nvPicPr>
                      <p:cNvPr id="5" name="Object 4">
                        <a:extLst>
                          <a:ext uri="{FF2B5EF4-FFF2-40B4-BE49-F238E27FC236}">
                            <a16:creationId xmlns:a16="http://schemas.microsoft.com/office/drawing/2014/main" id="{DE8C78D6-4743-4ECF-B3AE-14BA937A56CF}"/>
                          </a:ext>
                        </a:extLst>
                      </p:cNvPr>
                      <p:cNvPicPr/>
                      <p:nvPr/>
                    </p:nvPicPr>
                    <p:blipFill>
                      <a:blip r:embed="rId4"/>
                      <a:stretch>
                        <a:fillRect/>
                      </a:stretch>
                    </p:blipFill>
                    <p:spPr>
                      <a:xfrm>
                        <a:off x="702212" y="2320614"/>
                        <a:ext cx="7772400" cy="3851586"/>
                      </a:xfrm>
                      <a:prstGeom prst="rect">
                        <a:avLst/>
                      </a:prstGeom>
                    </p:spPr>
                  </p:pic>
                </p:oleObj>
              </mc:Fallback>
            </mc:AlternateContent>
          </a:graphicData>
        </a:graphic>
      </p:graphicFrame>
      <p:sp>
        <p:nvSpPr>
          <p:cNvPr id="12" name="Slide Number Placeholder 11">
            <a:extLst>
              <a:ext uri="{FF2B5EF4-FFF2-40B4-BE49-F238E27FC236}">
                <a16:creationId xmlns:a16="http://schemas.microsoft.com/office/drawing/2014/main" id="{87FDAAB3-2053-4EF6-8B0B-895BD84AA95C}"/>
              </a:ext>
            </a:extLst>
          </p:cNvPr>
          <p:cNvSpPr>
            <a:spLocks noGrp="1"/>
          </p:cNvSpPr>
          <p:nvPr>
            <p:ph type="sldNum" sz="quarter" idx="12"/>
          </p:nvPr>
        </p:nvSpPr>
        <p:spPr/>
        <p:txBody>
          <a:bodyPr/>
          <a:lstStyle/>
          <a:p>
            <a:pPr>
              <a:defRPr/>
            </a:pPr>
            <a:fld id="{D815B44B-D0FF-4F28-909D-698BA2C437F5}" type="slidenum">
              <a:rPr lang="en-US" altLang="en-US" smtClean="0"/>
              <a:pPr>
                <a:defRPr/>
              </a:pPr>
              <a:t>2</a:t>
            </a:fld>
            <a:endParaRPr lang="en-US" altLang="en-US" dirty="0"/>
          </a:p>
        </p:txBody>
      </p:sp>
    </p:spTree>
    <p:extLst>
      <p:ext uri="{BB962C8B-B14F-4D97-AF65-F5344CB8AC3E}">
        <p14:creationId xmlns:p14="http://schemas.microsoft.com/office/powerpoint/2010/main" val="2093483229"/>
      </p:ext>
    </p:extLst>
  </p:cSld>
  <p:clrMapOvr>
    <a:masterClrMapping/>
  </p:clrMapOvr>
  <p:transition advClick="0" advTm="3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F8CB4E3C-1CCE-4FFE-B755-0E716C68A016}"/>
              </a:ext>
            </a:extLst>
          </p:cNvPr>
          <p:cNvSpPr>
            <a:spLocks noGrp="1" noChangeArrowheads="1"/>
          </p:cNvSpPr>
          <p:nvPr>
            <p:ph type="title"/>
          </p:nvPr>
        </p:nvSpPr>
        <p:spPr>
          <a:xfrm>
            <a:off x="304800" y="762123"/>
            <a:ext cx="7867650" cy="838077"/>
          </a:xfrm>
        </p:spPr>
        <p:txBody>
          <a:bodyPr>
            <a:normAutofit/>
          </a:bodyPr>
          <a:lstStyle/>
          <a:p>
            <a:pPr eaLnBrk="1" hangingPunct="1"/>
            <a:r>
              <a:rPr lang="en-US" altLang="en-US" sz="4400" dirty="0">
                <a:solidFill>
                  <a:srgbClr val="FFC000"/>
                </a:solidFill>
              </a:rPr>
              <a:t>On-Site Survey Process</a:t>
            </a:r>
          </a:p>
        </p:txBody>
      </p:sp>
      <p:sp>
        <p:nvSpPr>
          <p:cNvPr id="13316" name="Rectangle 3">
            <a:extLst>
              <a:ext uri="{FF2B5EF4-FFF2-40B4-BE49-F238E27FC236}">
                <a16:creationId xmlns:a16="http://schemas.microsoft.com/office/drawing/2014/main" id="{6A3BAF04-EAA4-4002-95C7-75CC993A2267}"/>
              </a:ext>
            </a:extLst>
          </p:cNvPr>
          <p:cNvSpPr>
            <a:spLocks noGrp="1" noChangeArrowheads="1"/>
          </p:cNvSpPr>
          <p:nvPr>
            <p:ph type="body" sz="half" idx="2"/>
          </p:nvPr>
        </p:nvSpPr>
        <p:spPr>
          <a:xfrm>
            <a:off x="402209" y="1905000"/>
            <a:ext cx="7689899" cy="5377237"/>
          </a:xfrm>
        </p:spPr>
        <p:txBody>
          <a:bodyPr>
            <a:noAutofit/>
          </a:bodyPr>
          <a:lstStyle/>
          <a:p>
            <a:pPr eaLnBrk="1" hangingPunct="1">
              <a:lnSpc>
                <a:spcPct val="90000"/>
              </a:lnSpc>
              <a:buFont typeface="Arial" panose="020B0604020202020204" pitchFamily="34" charset="0"/>
              <a:buChar char="•"/>
            </a:pPr>
            <a:r>
              <a:rPr lang="en-US" altLang="en-US" sz="2800" dirty="0"/>
              <a:t>Opening Conference,</a:t>
            </a:r>
          </a:p>
          <a:p>
            <a:pPr eaLnBrk="1" hangingPunct="1">
              <a:lnSpc>
                <a:spcPct val="90000"/>
              </a:lnSpc>
              <a:buFont typeface="Arial" panose="020B0604020202020204" pitchFamily="34" charset="0"/>
              <a:buChar char="•"/>
            </a:pPr>
            <a:r>
              <a:rPr lang="en-US" altLang="en-US" sz="2800" b="0" dirty="0"/>
              <a:t>Review of Injury &amp; Illness Recordkeeping,</a:t>
            </a:r>
          </a:p>
          <a:p>
            <a:pPr eaLnBrk="1" hangingPunct="1">
              <a:lnSpc>
                <a:spcPct val="90000"/>
              </a:lnSpc>
              <a:buFont typeface="Arial" panose="020B0604020202020204" pitchFamily="34" charset="0"/>
              <a:buChar char="•"/>
            </a:pPr>
            <a:r>
              <a:rPr lang="en-US" altLang="en-US" sz="2800" b="0" dirty="0"/>
              <a:t>Review of Written S&amp;H programs,</a:t>
            </a:r>
          </a:p>
          <a:p>
            <a:pPr eaLnBrk="1" hangingPunct="1">
              <a:lnSpc>
                <a:spcPct val="90000"/>
              </a:lnSpc>
              <a:buFont typeface="Arial" panose="020B0604020202020204" pitchFamily="34" charset="0"/>
              <a:buChar char="•"/>
            </a:pPr>
            <a:r>
              <a:rPr lang="en-US" altLang="en-US" sz="2800" dirty="0"/>
              <a:t>Walk around inspection,</a:t>
            </a:r>
          </a:p>
          <a:p>
            <a:pPr eaLnBrk="1" hangingPunct="1">
              <a:lnSpc>
                <a:spcPct val="90000"/>
              </a:lnSpc>
              <a:buFont typeface="Arial" panose="020B0604020202020204" pitchFamily="34" charset="0"/>
              <a:buChar char="•"/>
            </a:pPr>
            <a:r>
              <a:rPr lang="en-US" altLang="en-US" sz="2800" b="0" dirty="0"/>
              <a:t>Interview employees.</a:t>
            </a:r>
          </a:p>
          <a:p>
            <a:pPr eaLnBrk="1" hangingPunct="1">
              <a:lnSpc>
                <a:spcPct val="90000"/>
              </a:lnSpc>
              <a:buFont typeface="Arial" panose="020B0604020202020204" pitchFamily="34" charset="0"/>
              <a:buChar char="•"/>
            </a:pPr>
            <a:r>
              <a:rPr lang="en-US" altLang="en-US" sz="2800" dirty="0"/>
              <a:t>Closing Conference,</a:t>
            </a:r>
          </a:p>
          <a:p>
            <a:pPr eaLnBrk="1" hangingPunct="1">
              <a:lnSpc>
                <a:spcPct val="90000"/>
              </a:lnSpc>
              <a:buFont typeface="Arial" panose="020B0604020202020204" pitchFamily="34" charset="0"/>
              <a:buChar char="•"/>
            </a:pPr>
            <a:r>
              <a:rPr lang="en-US" altLang="en-US" sz="2800" b="0" dirty="0"/>
              <a:t>Written Report,</a:t>
            </a:r>
          </a:p>
          <a:p>
            <a:pPr eaLnBrk="1" hangingPunct="1">
              <a:lnSpc>
                <a:spcPct val="90000"/>
              </a:lnSpc>
              <a:buFont typeface="Arial" panose="020B0604020202020204" pitchFamily="34" charset="0"/>
              <a:buChar char="•"/>
            </a:pPr>
            <a:r>
              <a:rPr lang="en-US" altLang="en-US" sz="2800" b="0" dirty="0"/>
              <a:t>Feedback on Employer’s Safety &amp; Health Management System,</a:t>
            </a:r>
          </a:p>
          <a:p>
            <a:pPr eaLnBrk="1" hangingPunct="1">
              <a:lnSpc>
                <a:spcPct val="90000"/>
              </a:lnSpc>
              <a:buFont typeface="Arial" panose="020B0604020202020204" pitchFamily="34" charset="0"/>
              <a:buChar char="•"/>
            </a:pPr>
            <a:r>
              <a:rPr lang="en-US" altLang="en-US" sz="2800" b="0" dirty="0"/>
              <a:t>Follow-up (if necessary).</a:t>
            </a:r>
          </a:p>
        </p:txBody>
      </p:sp>
      <p:pic>
        <p:nvPicPr>
          <p:cNvPr id="5" name="Picture 9">
            <a:extLst>
              <a:ext uri="{FF2B5EF4-FFF2-40B4-BE49-F238E27FC236}">
                <a16:creationId xmlns:a16="http://schemas.microsoft.com/office/drawing/2014/main" id="{54DB2D97-BEC8-4795-94A7-737C7924C9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611962" y="3144519"/>
            <a:ext cx="2209800" cy="1657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3A0A486-83A2-4718-9693-2A644D603FB0}"/>
              </a:ext>
            </a:extLst>
          </p:cNvPr>
          <p:cNvSpPr>
            <a:spLocks noGrp="1"/>
          </p:cNvSpPr>
          <p:nvPr>
            <p:ph type="sldNum" sz="quarter" idx="12"/>
          </p:nvPr>
        </p:nvSpPr>
        <p:spPr/>
        <p:txBody>
          <a:bodyPr/>
          <a:lstStyle/>
          <a:p>
            <a:pPr>
              <a:defRPr/>
            </a:pPr>
            <a:fld id="{FF87EF9F-E2D7-47BF-8B49-ED1F97748D6F}" type="slidenum">
              <a:rPr lang="en-US" altLang="en-US" smtClean="0"/>
              <a:pPr>
                <a:defRPr/>
              </a:pPr>
              <a:t>20</a:t>
            </a:fld>
            <a:endParaRPr lang="en-US" altLang="en-US" dirty="0"/>
          </a:p>
        </p:txBody>
      </p:sp>
    </p:spTree>
  </p:cSld>
  <p:clrMapOvr>
    <a:masterClrMapping/>
  </p:clrMapOvr>
  <p:transition advClick="0" advTm="3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Content Placeholder 8">
            <a:extLst>
              <a:ext uri="{FF2B5EF4-FFF2-40B4-BE49-F238E27FC236}">
                <a16:creationId xmlns:a16="http://schemas.microsoft.com/office/drawing/2014/main" id="{21092B2C-9113-4ED6-AA9A-5F2CC025B5C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3" y="2148840"/>
            <a:ext cx="3428999"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ontent Placeholder 3">
            <a:extLst>
              <a:ext uri="{FF2B5EF4-FFF2-40B4-BE49-F238E27FC236}">
                <a16:creationId xmlns:a16="http://schemas.microsoft.com/office/drawing/2014/main" id="{51B978D1-BBDA-4DB5-A207-BC86C54E97F5}"/>
              </a:ext>
            </a:extLst>
          </p:cNvPr>
          <p:cNvSpPr>
            <a:spLocks/>
          </p:cNvSpPr>
          <p:nvPr/>
        </p:nvSpPr>
        <p:spPr bwMode="auto">
          <a:xfrm>
            <a:off x="3962401" y="2148840"/>
            <a:ext cx="502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a:ln>
                  <a:noFill/>
                </a:ln>
                <a:effectLst/>
                <a:uLnTx/>
                <a:uFillTx/>
                <a:latin typeface="+mn-lt"/>
                <a:ea typeface="ＭＳ Ｐゴシック" panose="020B0600070205080204" pitchFamily="34" charset="-128"/>
                <a:cs typeface="+mn-cs"/>
              </a:rPr>
              <a:t>System is a set of components that work together to achieve a certain objective, i.e., prevent accidents in the workplace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a:ln>
                  <a:noFill/>
                </a:ln>
                <a:effectLst/>
                <a:uLnTx/>
                <a:uFillTx/>
                <a:latin typeface="+mn-lt"/>
                <a:ea typeface="ＭＳ Ｐゴシック" panose="020B0600070205080204" pitchFamily="34" charset="-128"/>
                <a:cs typeface="+mn-cs"/>
              </a:rPr>
              <a:t>All the components are interconnected and affect each other.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a:ln>
                  <a:noFill/>
                </a:ln>
                <a:effectLst/>
                <a:uLnTx/>
                <a:uFillTx/>
                <a:latin typeface="+mn-lt"/>
                <a:ea typeface="ＭＳ Ｐゴシック" panose="020B0600070205080204" pitchFamily="34" charset="-128"/>
                <a:cs typeface="+mn-cs"/>
              </a:rPr>
              <a:t>A failure in one is a failure in all.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Date Placeholder 1">
            <a:extLst>
              <a:ext uri="{FF2B5EF4-FFF2-40B4-BE49-F238E27FC236}">
                <a16:creationId xmlns:a16="http://schemas.microsoft.com/office/drawing/2014/main" id="{7736610F-E32E-4502-85B5-0AA8C2886809}"/>
              </a:ext>
            </a:extLst>
          </p:cNvPr>
          <p:cNvSpPr>
            <a:spLocks noGrp="1"/>
          </p:cNvSpPr>
          <p:nvPr>
            <p:ph type="dt" sz="half" idx="10"/>
          </p:nvPr>
        </p:nvSpPr>
        <p:spPr/>
        <p:txBody>
          <a:bodyPr/>
          <a:lstStyle/>
          <a:p>
            <a:pPr>
              <a:defRPr/>
            </a:pPr>
            <a:r>
              <a:rPr lang="en-US" altLang="en-US" dirty="0"/>
              <a:t>9/30/2021</a:t>
            </a:r>
          </a:p>
        </p:txBody>
      </p:sp>
      <p:sp>
        <p:nvSpPr>
          <p:cNvPr id="4" name="Slide Number Placeholder 3">
            <a:extLst>
              <a:ext uri="{FF2B5EF4-FFF2-40B4-BE49-F238E27FC236}">
                <a16:creationId xmlns:a16="http://schemas.microsoft.com/office/drawing/2014/main" id="{83AC9B47-82CD-494F-AB6B-D3DD978FB7D5}"/>
              </a:ext>
            </a:extLst>
          </p:cNvPr>
          <p:cNvSpPr>
            <a:spLocks noGrp="1"/>
          </p:cNvSpPr>
          <p:nvPr>
            <p:ph type="sldNum" sz="quarter" idx="12"/>
          </p:nvPr>
        </p:nvSpPr>
        <p:spPr/>
        <p:txBody>
          <a:bodyPr/>
          <a:lstStyle/>
          <a:p>
            <a:pPr>
              <a:defRPr/>
            </a:pPr>
            <a:fld id="{B380138C-2154-434A-AC59-0D4403E7B7A2}" type="slidenum">
              <a:rPr lang="en-US" altLang="en-US" smtClean="0"/>
              <a:pPr>
                <a:defRPr/>
              </a:pPr>
              <a:t>21</a:t>
            </a:fld>
            <a:endParaRPr lang="en-US" altLang="en-US" dirty="0"/>
          </a:p>
        </p:txBody>
      </p:sp>
      <p:sp>
        <p:nvSpPr>
          <p:cNvPr id="10" name="Rectangle 2">
            <a:extLst>
              <a:ext uri="{FF2B5EF4-FFF2-40B4-BE49-F238E27FC236}">
                <a16:creationId xmlns:a16="http://schemas.microsoft.com/office/drawing/2014/main" id="{139200D8-09C0-4F7B-9F8A-C082F1B0E290}"/>
              </a:ext>
            </a:extLst>
          </p:cNvPr>
          <p:cNvSpPr txBox="1">
            <a:spLocks noChangeArrowheads="1"/>
          </p:cNvSpPr>
          <p:nvPr/>
        </p:nvSpPr>
        <p:spPr>
          <a:xfrm>
            <a:off x="373550" y="785045"/>
            <a:ext cx="7867650" cy="838077"/>
          </a:xfrm>
          <a:prstGeom prst="rect">
            <a:avLst/>
          </a:prstGeom>
        </p:spPr>
        <p:txBody>
          <a:bodyPr>
            <a:normAutofit fontScale="85000" lnSpcReduction="10000"/>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pPr eaLnBrk="1" hangingPunct="1"/>
            <a:r>
              <a:rPr lang="en-US" altLang="en-US" sz="4700" dirty="0">
                <a:solidFill>
                  <a:srgbClr val="FFC000"/>
                </a:solidFill>
              </a:rPr>
              <a:t>Safety</a:t>
            </a:r>
            <a:r>
              <a:rPr lang="en-US" altLang="en-US" dirty="0">
                <a:solidFill>
                  <a:srgbClr val="FFC000"/>
                </a:solidFill>
              </a:rPr>
              <a:t> and Health Management System</a:t>
            </a:r>
          </a:p>
        </p:txBody>
      </p:sp>
    </p:spTree>
  </p:cSld>
  <p:clrMapOvr>
    <a:masterClrMapping/>
  </p:clrMapOvr>
  <p:transition advClick="0" advTm="3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1DE6F30-8B8E-4CE3-8AEF-118602BCBCE4}"/>
              </a:ext>
            </a:extLst>
          </p:cNvPr>
          <p:cNvSpPr>
            <a:spLocks noGrp="1" noChangeArrowheads="1"/>
          </p:cNvSpPr>
          <p:nvPr>
            <p:ph type="title" idx="4294967295"/>
          </p:nvPr>
        </p:nvSpPr>
        <p:spPr>
          <a:xfrm>
            <a:off x="228600" y="525521"/>
            <a:ext cx="7391400" cy="1139825"/>
          </a:xfrm>
        </p:spPr>
        <p:txBody>
          <a:bodyPr anchorCtr="0"/>
          <a:lstStyle/>
          <a:p>
            <a:pPr algn="ctr" eaLnBrk="1" hangingPunct="1">
              <a:defRPr/>
            </a:pPr>
            <a:r>
              <a:rPr lang="en-US" altLang="en-US" sz="4000" dirty="0">
                <a:solidFill>
                  <a:srgbClr val="FFC000"/>
                </a:solidFill>
              </a:rPr>
              <a:t>All Components are Inter-related</a:t>
            </a:r>
          </a:p>
        </p:txBody>
      </p:sp>
      <p:sp>
        <p:nvSpPr>
          <p:cNvPr id="47107" name="Rectangle 3">
            <a:extLst>
              <a:ext uri="{FF2B5EF4-FFF2-40B4-BE49-F238E27FC236}">
                <a16:creationId xmlns:a16="http://schemas.microsoft.com/office/drawing/2014/main" id="{25B05A92-25A1-499C-BA1C-1A51463A5DD4}"/>
              </a:ext>
            </a:extLst>
          </p:cNvPr>
          <p:cNvSpPr>
            <a:spLocks noGrp="1" noChangeArrowheads="1"/>
          </p:cNvSpPr>
          <p:nvPr>
            <p:ph type="body" idx="4294967295"/>
          </p:nvPr>
        </p:nvSpPr>
        <p:spPr>
          <a:xfrm>
            <a:off x="914400" y="2038790"/>
            <a:ext cx="7315200" cy="4525963"/>
          </a:xfrm>
        </p:spPr>
        <p:txBody>
          <a:bodyPr/>
          <a:lstStyle/>
          <a:p>
            <a:pPr marL="1171400" lvl="6" indent="0">
              <a:buNone/>
              <a:defRPr/>
            </a:pPr>
            <a:r>
              <a:rPr lang="en-US" altLang="en-US" sz="2800" dirty="0"/>
              <a:t>      “58 marbles in a bowl”</a:t>
            </a:r>
          </a:p>
        </p:txBody>
      </p:sp>
      <p:pic>
        <p:nvPicPr>
          <p:cNvPr id="31748" name="Picture 5" descr="j0144363">
            <a:extLst>
              <a:ext uri="{FF2B5EF4-FFF2-40B4-BE49-F238E27FC236}">
                <a16:creationId xmlns:a16="http://schemas.microsoft.com/office/drawing/2014/main" id="{8E4A81B7-9A7D-4FF5-BDD6-4AEC246ED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3142"/>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F86948E-ADCE-487B-9820-523C75AFAAB0}"/>
              </a:ext>
            </a:extLst>
          </p:cNvPr>
          <p:cNvSpPr txBox="1"/>
          <p:nvPr/>
        </p:nvSpPr>
        <p:spPr>
          <a:xfrm>
            <a:off x="609600" y="5791199"/>
            <a:ext cx="7924800" cy="400110"/>
          </a:xfrm>
          <a:prstGeom prst="rect">
            <a:avLst/>
          </a:prstGeom>
          <a:noFill/>
        </p:spPr>
        <p:txBody>
          <a:bodyPr wrap="square">
            <a:spAutoFit/>
          </a:bodyPr>
          <a:lstStyle/>
          <a:p>
            <a:pPr algn="ctr" eaLnBrk="1" hangingPunct="1">
              <a:defRPr/>
            </a:pPr>
            <a:r>
              <a:rPr lang="en-US" altLang="en-US" sz="2000" dirty="0"/>
              <a:t>Hard to move one without affecting the others</a:t>
            </a:r>
          </a:p>
        </p:txBody>
      </p:sp>
      <p:sp>
        <p:nvSpPr>
          <p:cNvPr id="7" name="Rectangle 3">
            <a:extLst>
              <a:ext uri="{FF2B5EF4-FFF2-40B4-BE49-F238E27FC236}">
                <a16:creationId xmlns:a16="http://schemas.microsoft.com/office/drawing/2014/main" id="{2B5C25EF-A604-4F0F-A315-3EFF968015C7}"/>
              </a:ext>
            </a:extLst>
          </p:cNvPr>
          <p:cNvSpPr txBox="1">
            <a:spLocks noChangeArrowheads="1"/>
          </p:cNvSpPr>
          <p:nvPr/>
        </p:nvSpPr>
        <p:spPr>
          <a:xfrm>
            <a:off x="1066800" y="1166018"/>
            <a:ext cx="7315200" cy="4525963"/>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1171400" lvl="6" indent="0">
              <a:buFont typeface="Arial" pitchFamily="34" charset="0"/>
              <a:buNone/>
              <a:defRPr/>
            </a:pPr>
            <a:r>
              <a:rPr lang="en-US" altLang="en-US" sz="2800" dirty="0">
                <a:solidFill>
                  <a:srgbClr val="005EA4"/>
                </a:solidFill>
              </a:rPr>
              <a:t>       </a:t>
            </a:r>
          </a:p>
        </p:txBody>
      </p:sp>
    </p:spTree>
  </p:cSld>
  <p:clrMapOvr>
    <a:masterClrMapping/>
  </p:clrMapOvr>
  <p:transition advClick="0" advTm="3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C292D19F-0A01-41CB-B5B0-BCCF01797B03}"/>
              </a:ext>
            </a:extLst>
          </p:cNvPr>
          <p:cNvGraphicFramePr>
            <a:graphicFrameLocks noChangeAspect="1"/>
          </p:cNvGraphicFramePr>
          <p:nvPr>
            <p:extLst>
              <p:ext uri="{D42A27DB-BD31-4B8C-83A1-F6EECF244321}">
                <p14:modId xmlns:p14="http://schemas.microsoft.com/office/powerpoint/2010/main" val="4243331389"/>
              </p:ext>
            </p:extLst>
          </p:nvPr>
        </p:nvGraphicFramePr>
        <p:xfrm>
          <a:off x="2895600" y="1417646"/>
          <a:ext cx="5149259" cy="5440354"/>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Exch.Document.DC">
                  <p:embed/>
                </p:oleObj>
              </mc:Choice>
              <mc:Fallback>
                <p:oleObj name="Acrobat Document" r:id="rId3" imgW="3886052" imgH="5029200" progId="AcroExch.Document.DC">
                  <p:embed/>
                  <p:pic>
                    <p:nvPicPr>
                      <p:cNvPr id="8" name="Object 7">
                        <a:extLst>
                          <a:ext uri="{FF2B5EF4-FFF2-40B4-BE49-F238E27FC236}">
                            <a16:creationId xmlns:a16="http://schemas.microsoft.com/office/drawing/2014/main" id="{C292D19F-0A01-41CB-B5B0-BCCF01797B03}"/>
                          </a:ext>
                        </a:extLst>
                      </p:cNvPr>
                      <p:cNvPicPr/>
                      <p:nvPr/>
                    </p:nvPicPr>
                    <p:blipFill>
                      <a:blip r:embed="rId4"/>
                      <a:stretch>
                        <a:fillRect/>
                      </a:stretch>
                    </p:blipFill>
                    <p:spPr>
                      <a:xfrm>
                        <a:off x="2895600" y="1417646"/>
                        <a:ext cx="5149259" cy="5440354"/>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C095F165-6F74-4C1F-B58B-9ECF5627B13E}"/>
              </a:ext>
            </a:extLst>
          </p:cNvPr>
          <p:cNvSpPr>
            <a:spLocks noGrp="1"/>
          </p:cNvSpPr>
          <p:nvPr>
            <p:ph type="dt" sz="half" idx="10"/>
          </p:nvPr>
        </p:nvSpPr>
        <p:spPr/>
        <p:txBody>
          <a:bodyPr/>
          <a:lstStyle/>
          <a:p>
            <a:r>
              <a:rPr lang="en-US" dirty="0"/>
              <a:t>9/30/2021</a:t>
            </a:r>
          </a:p>
        </p:txBody>
      </p:sp>
      <p:sp>
        <p:nvSpPr>
          <p:cNvPr id="4" name="Slide Number Placeholder 3">
            <a:extLst>
              <a:ext uri="{FF2B5EF4-FFF2-40B4-BE49-F238E27FC236}">
                <a16:creationId xmlns:a16="http://schemas.microsoft.com/office/drawing/2014/main" id="{69FF7010-352F-4AB8-9F9D-6F52340BF25F}"/>
              </a:ext>
            </a:extLst>
          </p:cNvPr>
          <p:cNvSpPr>
            <a:spLocks noGrp="1"/>
          </p:cNvSpPr>
          <p:nvPr>
            <p:ph type="sldNum" sz="quarter" idx="12"/>
          </p:nvPr>
        </p:nvSpPr>
        <p:spPr/>
        <p:txBody>
          <a:bodyPr/>
          <a:lstStyle/>
          <a:p>
            <a:fld id="{D794F98C-13DF-42DC-A74F-AC4176C9BDFF}" type="slidenum">
              <a:rPr lang="en-US" smtClean="0"/>
              <a:t>23</a:t>
            </a:fld>
            <a:endParaRPr lang="en-US" dirty="0"/>
          </a:p>
        </p:txBody>
      </p:sp>
      <p:sp>
        <p:nvSpPr>
          <p:cNvPr id="10" name="Rectangle 2">
            <a:extLst>
              <a:ext uri="{FF2B5EF4-FFF2-40B4-BE49-F238E27FC236}">
                <a16:creationId xmlns:a16="http://schemas.microsoft.com/office/drawing/2014/main" id="{B6262DBF-36B9-4D27-88CE-87F802E54BCE}"/>
              </a:ext>
            </a:extLst>
          </p:cNvPr>
          <p:cNvSpPr txBox="1">
            <a:spLocks noChangeArrowheads="1"/>
          </p:cNvSpPr>
          <p:nvPr/>
        </p:nvSpPr>
        <p:spPr>
          <a:xfrm>
            <a:off x="299357" y="685800"/>
            <a:ext cx="8915400" cy="1584324"/>
          </a:xfrm>
          <a:prstGeom prst="rect">
            <a:avLst/>
          </a:prstGeom>
        </p:spPr>
        <p:txBody>
          <a:bodyPr>
            <a:normAutofit/>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pPr eaLnBrk="1" hangingPunct="1"/>
            <a:r>
              <a:rPr lang="en-US" altLang="en-US" sz="4000" dirty="0">
                <a:solidFill>
                  <a:srgbClr val="FFC000"/>
                </a:solidFill>
              </a:rPr>
              <a:t>Safety and Health Program Assessment Worksheet</a:t>
            </a:r>
          </a:p>
          <a:p>
            <a:pPr eaLnBrk="1" hangingPunct="1"/>
            <a:endParaRPr lang="en-US" altLang="en-US" sz="4200" dirty="0">
              <a:solidFill>
                <a:srgbClr val="FFC000"/>
              </a:solidFill>
              <a:highlight>
                <a:srgbClr val="000080"/>
              </a:highlight>
            </a:endParaRPr>
          </a:p>
        </p:txBody>
      </p:sp>
    </p:spTree>
    <p:extLst>
      <p:ext uri="{BB962C8B-B14F-4D97-AF65-F5344CB8AC3E}">
        <p14:creationId xmlns:p14="http://schemas.microsoft.com/office/powerpoint/2010/main" val="856688004"/>
      </p:ext>
    </p:extLst>
  </p:cSld>
  <p:clrMapOvr>
    <a:masterClrMapping/>
  </p:clrMapOvr>
  <p:transition advClick="0" advTm="30000"/>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16DAC43-9825-473E-891A-669A4051840E}"/>
              </a:ext>
            </a:extLst>
          </p:cNvPr>
          <p:cNvGraphicFramePr>
            <a:graphicFrameLocks noChangeAspect="1"/>
          </p:cNvGraphicFramePr>
          <p:nvPr>
            <p:extLst>
              <p:ext uri="{D42A27DB-BD31-4B8C-83A1-F6EECF244321}">
                <p14:modId xmlns:p14="http://schemas.microsoft.com/office/powerpoint/2010/main" val="3796650437"/>
              </p:ext>
            </p:extLst>
          </p:nvPr>
        </p:nvGraphicFramePr>
        <p:xfrm>
          <a:off x="303892" y="1309791"/>
          <a:ext cx="8626793" cy="8231304"/>
        </p:xfrm>
        <a:graphic>
          <a:graphicData uri="http://schemas.openxmlformats.org/presentationml/2006/ole">
            <mc:AlternateContent xmlns:mc="http://schemas.openxmlformats.org/markup-compatibility/2006">
              <mc:Choice xmlns:v="urn:schemas-microsoft-com:vml" Requires="v">
                <p:oleObj name="Worksheet" r:id="rId3" imgW="12411197" imgH="11839445" progId="Excel.Sheet.12">
                  <p:embed/>
                </p:oleObj>
              </mc:Choice>
              <mc:Fallback>
                <p:oleObj name="Worksheet" r:id="rId3" imgW="12411197" imgH="11839445" progId="Excel.Sheet.12">
                  <p:embed/>
                  <p:pic>
                    <p:nvPicPr>
                      <p:cNvPr id="3" name="Object 2">
                        <a:extLst>
                          <a:ext uri="{FF2B5EF4-FFF2-40B4-BE49-F238E27FC236}">
                            <a16:creationId xmlns:a16="http://schemas.microsoft.com/office/drawing/2014/main" id="{D16DAC43-9825-473E-891A-669A4051840E}"/>
                          </a:ext>
                        </a:extLst>
                      </p:cNvPr>
                      <p:cNvPicPr/>
                      <p:nvPr/>
                    </p:nvPicPr>
                    <p:blipFill>
                      <a:blip r:embed="rId4"/>
                      <a:stretch>
                        <a:fillRect/>
                      </a:stretch>
                    </p:blipFill>
                    <p:spPr>
                      <a:xfrm>
                        <a:off x="303892" y="1309791"/>
                        <a:ext cx="8626793" cy="8231304"/>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2BC113A7-3782-4D3B-B3DE-215E960CA3AC}"/>
              </a:ext>
            </a:extLst>
          </p:cNvPr>
          <p:cNvSpPr>
            <a:spLocks noGrp="1"/>
          </p:cNvSpPr>
          <p:nvPr>
            <p:ph type="dt" sz="half" idx="10"/>
          </p:nvPr>
        </p:nvSpPr>
        <p:spPr/>
        <p:txBody>
          <a:bodyPr/>
          <a:lstStyle/>
          <a:p>
            <a:pPr>
              <a:defRPr/>
            </a:pPr>
            <a:r>
              <a:rPr lang="en-US" altLang="en-US" dirty="0"/>
              <a:t>9/30/2021</a:t>
            </a:r>
          </a:p>
        </p:txBody>
      </p:sp>
      <p:sp>
        <p:nvSpPr>
          <p:cNvPr id="6" name="Slide Number Placeholder 5">
            <a:extLst>
              <a:ext uri="{FF2B5EF4-FFF2-40B4-BE49-F238E27FC236}">
                <a16:creationId xmlns:a16="http://schemas.microsoft.com/office/drawing/2014/main" id="{1C52DBF5-55CC-4302-BF18-76C741CF030E}"/>
              </a:ext>
            </a:extLst>
          </p:cNvPr>
          <p:cNvSpPr>
            <a:spLocks noGrp="1"/>
          </p:cNvSpPr>
          <p:nvPr>
            <p:ph type="sldNum" sz="quarter" idx="12"/>
          </p:nvPr>
        </p:nvSpPr>
        <p:spPr/>
        <p:txBody>
          <a:bodyPr/>
          <a:lstStyle/>
          <a:p>
            <a:pPr>
              <a:defRPr/>
            </a:pPr>
            <a:fld id="{B380138C-2154-434A-AC59-0D4403E7B7A2}" type="slidenum">
              <a:rPr lang="en-US" altLang="en-US" smtClean="0"/>
              <a:pPr>
                <a:defRPr/>
              </a:pPr>
              <a:t>24</a:t>
            </a:fld>
            <a:endParaRPr lang="en-US" altLang="en-US" dirty="0"/>
          </a:p>
        </p:txBody>
      </p:sp>
      <p:sp>
        <p:nvSpPr>
          <p:cNvPr id="8" name="Rectangle 2">
            <a:extLst>
              <a:ext uri="{FF2B5EF4-FFF2-40B4-BE49-F238E27FC236}">
                <a16:creationId xmlns:a16="http://schemas.microsoft.com/office/drawing/2014/main" id="{A33B2950-8B9C-424F-9EBC-1D07BB6F4A5B}"/>
              </a:ext>
            </a:extLst>
          </p:cNvPr>
          <p:cNvSpPr txBox="1">
            <a:spLocks noChangeArrowheads="1"/>
          </p:cNvSpPr>
          <p:nvPr/>
        </p:nvSpPr>
        <p:spPr>
          <a:xfrm>
            <a:off x="325663" y="304800"/>
            <a:ext cx="8572500" cy="838077"/>
          </a:xfrm>
          <a:prstGeom prst="rect">
            <a:avLst/>
          </a:prstGeom>
        </p:spPr>
        <p:txBody>
          <a:bodyPr>
            <a:normAutofit fontScale="92500" lnSpcReduction="20000"/>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pPr eaLnBrk="1" hangingPunct="1"/>
            <a:r>
              <a:rPr lang="en-US" altLang="en-US" sz="3200" dirty="0">
                <a:solidFill>
                  <a:srgbClr val="FFC000"/>
                </a:solidFill>
              </a:rPr>
              <a:t>North American Industry Classification System (NAICS) Lookup Tool</a:t>
            </a:r>
          </a:p>
        </p:txBody>
      </p:sp>
    </p:spTree>
    <p:extLst>
      <p:ext uri="{BB962C8B-B14F-4D97-AF65-F5344CB8AC3E}">
        <p14:creationId xmlns:p14="http://schemas.microsoft.com/office/powerpoint/2010/main" val="385214959"/>
      </p:ext>
    </p:extLst>
  </p:cSld>
  <p:clrMapOvr>
    <a:masterClrMapping/>
  </p:clrMapOvr>
  <p:transition advClick="0" advTm="30000"/>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5" name="Picture 4" descr="LABOR2">
            <a:extLst>
              <a:ext uri="{FF2B5EF4-FFF2-40B4-BE49-F238E27FC236}">
                <a16:creationId xmlns:a16="http://schemas.microsoft.com/office/drawing/2014/main" id="{00000000-0008-0000-0000-00001C04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4426" y="1112738"/>
            <a:ext cx="1048559" cy="95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7D7B4FCA-7722-4494-ACF5-127CB8723128}"/>
              </a:ext>
            </a:extLst>
          </p:cNvPr>
          <p:cNvGraphicFramePr>
            <a:graphicFrameLocks noGrp="1"/>
          </p:cNvGraphicFramePr>
          <p:nvPr/>
        </p:nvGraphicFramePr>
        <p:xfrm>
          <a:off x="295034" y="1204640"/>
          <a:ext cx="8572500" cy="5486405"/>
        </p:xfrm>
        <a:graphic>
          <a:graphicData uri="http://schemas.openxmlformats.org/drawingml/2006/table">
            <a:tbl>
              <a:tblPr>
                <a:tableStyleId>{5C22544A-7EE6-4342-B048-85BDC9FD1C3A}</a:tableStyleId>
              </a:tblPr>
              <a:tblGrid>
                <a:gridCol w="357188">
                  <a:extLst>
                    <a:ext uri="{9D8B030D-6E8A-4147-A177-3AD203B41FA5}">
                      <a16:colId xmlns:a16="http://schemas.microsoft.com/office/drawing/2014/main" val="1513379023"/>
                    </a:ext>
                  </a:extLst>
                </a:gridCol>
                <a:gridCol w="888613">
                  <a:extLst>
                    <a:ext uri="{9D8B030D-6E8A-4147-A177-3AD203B41FA5}">
                      <a16:colId xmlns:a16="http://schemas.microsoft.com/office/drawing/2014/main" val="2915025473"/>
                    </a:ext>
                  </a:extLst>
                </a:gridCol>
                <a:gridCol w="487865">
                  <a:extLst>
                    <a:ext uri="{9D8B030D-6E8A-4147-A177-3AD203B41FA5}">
                      <a16:colId xmlns:a16="http://schemas.microsoft.com/office/drawing/2014/main" val="2163782232"/>
                    </a:ext>
                  </a:extLst>
                </a:gridCol>
                <a:gridCol w="359366">
                  <a:extLst>
                    <a:ext uri="{9D8B030D-6E8A-4147-A177-3AD203B41FA5}">
                      <a16:colId xmlns:a16="http://schemas.microsoft.com/office/drawing/2014/main" val="3364856148"/>
                    </a:ext>
                  </a:extLst>
                </a:gridCol>
                <a:gridCol w="984442">
                  <a:extLst>
                    <a:ext uri="{9D8B030D-6E8A-4147-A177-3AD203B41FA5}">
                      <a16:colId xmlns:a16="http://schemas.microsoft.com/office/drawing/2014/main" val="320458862"/>
                    </a:ext>
                  </a:extLst>
                </a:gridCol>
                <a:gridCol w="1483200">
                  <a:extLst>
                    <a:ext uri="{9D8B030D-6E8A-4147-A177-3AD203B41FA5}">
                      <a16:colId xmlns:a16="http://schemas.microsoft.com/office/drawing/2014/main" val="3556173466"/>
                    </a:ext>
                  </a:extLst>
                </a:gridCol>
                <a:gridCol w="400746">
                  <a:extLst>
                    <a:ext uri="{9D8B030D-6E8A-4147-A177-3AD203B41FA5}">
                      <a16:colId xmlns:a16="http://schemas.microsoft.com/office/drawing/2014/main" val="902616941"/>
                    </a:ext>
                  </a:extLst>
                </a:gridCol>
                <a:gridCol w="435595">
                  <a:extLst>
                    <a:ext uri="{9D8B030D-6E8A-4147-A177-3AD203B41FA5}">
                      <a16:colId xmlns:a16="http://schemas.microsoft.com/office/drawing/2014/main" val="1704062039"/>
                    </a:ext>
                  </a:extLst>
                </a:gridCol>
                <a:gridCol w="470442">
                  <a:extLst>
                    <a:ext uri="{9D8B030D-6E8A-4147-A177-3AD203B41FA5}">
                      <a16:colId xmlns:a16="http://schemas.microsoft.com/office/drawing/2014/main" val="3905819689"/>
                    </a:ext>
                  </a:extLst>
                </a:gridCol>
                <a:gridCol w="470442">
                  <a:extLst>
                    <a:ext uri="{9D8B030D-6E8A-4147-A177-3AD203B41FA5}">
                      <a16:colId xmlns:a16="http://schemas.microsoft.com/office/drawing/2014/main" val="251811913"/>
                    </a:ext>
                  </a:extLst>
                </a:gridCol>
                <a:gridCol w="374610">
                  <a:extLst>
                    <a:ext uri="{9D8B030D-6E8A-4147-A177-3AD203B41FA5}">
                      <a16:colId xmlns:a16="http://schemas.microsoft.com/office/drawing/2014/main" val="2915543994"/>
                    </a:ext>
                  </a:extLst>
                </a:gridCol>
                <a:gridCol w="365899">
                  <a:extLst>
                    <a:ext uri="{9D8B030D-6E8A-4147-A177-3AD203B41FA5}">
                      <a16:colId xmlns:a16="http://schemas.microsoft.com/office/drawing/2014/main" val="3537889540"/>
                    </a:ext>
                  </a:extLst>
                </a:gridCol>
                <a:gridCol w="280958">
                  <a:extLst>
                    <a:ext uri="{9D8B030D-6E8A-4147-A177-3AD203B41FA5}">
                      <a16:colId xmlns:a16="http://schemas.microsoft.com/office/drawing/2014/main" val="2686923522"/>
                    </a:ext>
                  </a:extLst>
                </a:gridCol>
                <a:gridCol w="226510">
                  <a:extLst>
                    <a:ext uri="{9D8B030D-6E8A-4147-A177-3AD203B41FA5}">
                      <a16:colId xmlns:a16="http://schemas.microsoft.com/office/drawing/2014/main" val="3936089895"/>
                    </a:ext>
                  </a:extLst>
                </a:gridCol>
                <a:gridCol w="228686">
                  <a:extLst>
                    <a:ext uri="{9D8B030D-6E8A-4147-A177-3AD203B41FA5}">
                      <a16:colId xmlns:a16="http://schemas.microsoft.com/office/drawing/2014/main" val="3968099481"/>
                    </a:ext>
                  </a:extLst>
                </a:gridCol>
                <a:gridCol w="252646">
                  <a:extLst>
                    <a:ext uri="{9D8B030D-6E8A-4147-A177-3AD203B41FA5}">
                      <a16:colId xmlns:a16="http://schemas.microsoft.com/office/drawing/2014/main" val="2028447473"/>
                    </a:ext>
                  </a:extLst>
                </a:gridCol>
                <a:gridCol w="252646">
                  <a:extLst>
                    <a:ext uri="{9D8B030D-6E8A-4147-A177-3AD203B41FA5}">
                      <a16:colId xmlns:a16="http://schemas.microsoft.com/office/drawing/2014/main" val="1219660123"/>
                    </a:ext>
                  </a:extLst>
                </a:gridCol>
                <a:gridCol w="252646">
                  <a:extLst>
                    <a:ext uri="{9D8B030D-6E8A-4147-A177-3AD203B41FA5}">
                      <a16:colId xmlns:a16="http://schemas.microsoft.com/office/drawing/2014/main" val="70820216"/>
                    </a:ext>
                  </a:extLst>
                </a:gridCol>
              </a:tblGrid>
              <a:tr h="122198">
                <a:tc rowSpan="2" gridSpan="6">
                  <a:txBody>
                    <a:bodyPr/>
                    <a:lstStyle/>
                    <a:p>
                      <a:pPr algn="l" fontAlgn="b"/>
                      <a:endParaRPr lang="en-US" sz="500" b="0" i="0" u="none" strike="noStrike" dirty="0">
                        <a:effectLst/>
                        <a:latin typeface="Arial" panose="020B0604020202020204" pitchFamily="34" charset="0"/>
                      </a:endParaRPr>
                    </a:p>
                  </a:txBody>
                  <a:tcPr marL="0" marR="0" marT="0" marB="0" anchor="b"/>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5" gridSpan="4">
                  <a:txBody>
                    <a:bodyPr/>
                    <a:lstStyle/>
                    <a:p>
                      <a:pPr algn="l" fontAlgn="ctr"/>
                      <a:r>
                        <a:rPr lang="en-US" sz="400" u="none" strike="noStrike" dirty="0">
                          <a:effectLst/>
                        </a:rPr>
                        <a:t>Attention:  This form contains information relating to employee health and must be used in a manner that protects the confidentiality of employees to the extent possible while the information is being used for occupational safety and health purposes.</a:t>
                      </a:r>
                      <a:endParaRPr lang="en-US" sz="400" b="1" i="0" u="none" strike="noStrike" dirty="0">
                        <a:effectLst/>
                        <a:latin typeface="Arial" panose="020B0604020202020204" pitchFamily="34" charset="0"/>
                      </a:endParaRPr>
                    </a:p>
                  </a:txBody>
                  <a:tcPr marL="0" marR="0" marT="0" marB="0" anchor="ctr"/>
                </a:tc>
                <a:tc rowSpan="5" hMerge="1">
                  <a:txBody>
                    <a:bodyPr/>
                    <a:lstStyle/>
                    <a:p>
                      <a:endParaRPr lang="en-US"/>
                    </a:p>
                  </a:txBody>
                  <a:tcPr/>
                </a:tc>
                <a:tc rowSpan="5" hMerge="1">
                  <a:txBody>
                    <a:bodyPr/>
                    <a:lstStyle/>
                    <a:p>
                      <a:endParaRPr lang="en-US"/>
                    </a:p>
                  </a:txBody>
                  <a:tcPr/>
                </a:tc>
                <a:tc rowSpan="5" hMerge="1">
                  <a:txBody>
                    <a:bodyPr/>
                    <a:lstStyle/>
                    <a:p>
                      <a:endParaRPr lang="en-US"/>
                    </a:p>
                  </a:txBody>
                  <a:tcPr/>
                </a:tc>
                <a:tc rowSpan="5">
                  <a:txBody>
                    <a:bodyPr/>
                    <a:lstStyle/>
                    <a:p>
                      <a:pPr algn="l" fontAlgn="ctr"/>
                      <a:r>
                        <a:rPr lang="en-US" sz="500" u="none" strike="noStrike" dirty="0">
                          <a:effectLst/>
                        </a:rPr>
                        <a:t> </a:t>
                      </a:r>
                      <a:endParaRPr lang="en-US" sz="500" b="0" i="0" u="none" strike="noStrike" dirty="0">
                        <a:effectLst/>
                        <a:latin typeface="Arial" panose="020B0604020202020204" pitchFamily="34" charset="0"/>
                      </a:endParaRPr>
                    </a:p>
                  </a:txBody>
                  <a:tcPr marL="0" marR="0" marT="0" marB="0" anchor="ctr"/>
                </a:tc>
                <a:tc rowSpan="2" gridSpan="2">
                  <a:txBody>
                    <a:bodyPr/>
                    <a:lstStyle/>
                    <a:p>
                      <a:pPr algn="l" fontAlgn="b"/>
                      <a:endParaRPr lang="en-US" sz="500" b="0" i="0" u="none" strike="noStrike" dirty="0">
                        <a:effectLst/>
                        <a:latin typeface="Arial" panose="020B0604020202020204" pitchFamily="34" charset="0"/>
                      </a:endParaRPr>
                    </a:p>
                  </a:txBody>
                  <a:tcPr marL="0" marR="0" marT="0" marB="0" anchor="b"/>
                </a:tc>
                <a:tc rowSpan="2" hMerge="1">
                  <a:txBody>
                    <a:bodyPr/>
                    <a:lstStyle/>
                    <a:p>
                      <a:endParaRPr lang="en-US"/>
                    </a:p>
                  </a:txBody>
                  <a:tcPr/>
                </a:tc>
                <a:tc rowSpan="2" gridSpan="3">
                  <a:txBody>
                    <a:bodyPr/>
                    <a:lstStyle/>
                    <a:p>
                      <a:pPr algn="l" fontAlgn="b"/>
                      <a:endParaRPr lang="en-US" sz="500" b="0" i="0" u="none" strike="noStrike" dirty="0">
                        <a:effectLst/>
                        <a:latin typeface="Arial" panose="020B0604020202020204" pitchFamily="34" charset="0"/>
                      </a:endParaRPr>
                    </a:p>
                  </a:txBody>
                  <a:tcPr marL="0" marR="0" marT="0" marB="0"/>
                </a:tc>
                <a:tc rowSpan="2" hMerge="1">
                  <a:txBody>
                    <a:bodyPr/>
                    <a:lstStyle/>
                    <a:p>
                      <a:endParaRPr lang="en-US"/>
                    </a:p>
                  </a:txBody>
                  <a:tcPr/>
                </a:tc>
                <a:tc rowSpan="2" hMerge="1">
                  <a:txBody>
                    <a:bodyPr/>
                    <a:lstStyle/>
                    <a:p>
                      <a:endParaRPr lang="en-US"/>
                    </a:p>
                  </a:txBody>
                  <a:tcPr/>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l" fontAlgn="b"/>
                      <a:endParaRPr lang="en-US" sz="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194181082"/>
                  </a:ext>
                </a:extLst>
              </a:tr>
              <a:tr h="122198">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l" fontAlgn="b"/>
                      <a:endParaRPr lang="en-US" sz="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900208872"/>
                  </a:ext>
                </a:extLst>
              </a:tr>
              <a:tr h="207017">
                <a:tc gridSpan="6">
                  <a:txBody>
                    <a:bodyPr/>
                    <a:lstStyle/>
                    <a:p>
                      <a:pPr algn="l" fontAlgn="b"/>
                      <a:r>
                        <a:rPr lang="en-US" sz="900" u="none" strike="noStrike" dirty="0">
                          <a:effectLst/>
                        </a:rPr>
                        <a:t>OSHA's Form 300 </a:t>
                      </a:r>
                      <a:r>
                        <a:rPr lang="en-US" sz="600" u="none" strike="noStrike" dirty="0">
                          <a:effectLst/>
                        </a:rPr>
                        <a:t>(Rev. 01/2004)</a:t>
                      </a:r>
                      <a:endParaRPr lang="en-US" sz="900" b="1"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ctr" fontAlgn="ctr"/>
                      <a:r>
                        <a:rPr lang="en-US" sz="700" u="none" strike="noStrike" dirty="0">
                          <a:effectLst/>
                        </a:rPr>
                        <a:t>Year</a:t>
                      </a:r>
                      <a:endParaRPr lang="en-US" sz="700" b="0" i="0" u="none" strike="noStrike" dirty="0">
                        <a:effectLst/>
                        <a:latin typeface="Arial" panose="020B0604020202020204" pitchFamily="34" charset="0"/>
                      </a:endParaRPr>
                    </a:p>
                  </a:txBody>
                  <a:tcPr marL="0" marR="0" marT="0" marB="0" anchor="ctr"/>
                </a:tc>
                <a:tc gridSpan="2">
                  <a:txBody>
                    <a:bodyPr/>
                    <a:lstStyle/>
                    <a:p>
                      <a:pPr algn="ctr" fontAlgn="ctr"/>
                      <a:r>
                        <a:rPr lang="en-US" sz="700" u="none" strike="noStrike" dirty="0">
                          <a:effectLst/>
                        </a:rPr>
                        <a:t> </a:t>
                      </a:r>
                      <a:endParaRPr lang="en-US" sz="700" b="0" i="0" u="none" strike="noStrike" dirty="0">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l" fontAlgn="b"/>
                      <a:endParaRPr lang="en-US" sz="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121457825"/>
                  </a:ext>
                </a:extLst>
              </a:tr>
              <a:tr h="172514">
                <a:tc rowSpan="2" gridSpan="6">
                  <a:txBody>
                    <a:bodyPr/>
                    <a:lstStyle/>
                    <a:p>
                      <a:pPr algn="l" fontAlgn="ctr"/>
                      <a:r>
                        <a:rPr lang="en-US" sz="1300" u="none" strike="noStrike" dirty="0">
                          <a:effectLst/>
                        </a:rPr>
                        <a:t>Log of Work-Related Injuries and Illnesses</a:t>
                      </a:r>
                      <a:endParaRPr lang="en-US" sz="1300" b="1" i="0" u="none" strike="noStrike" dirty="0">
                        <a:effectLst/>
                        <a:latin typeface="Arial" panose="020B0604020202020204" pitchFamily="34" charset="0"/>
                      </a:endParaRPr>
                    </a:p>
                  </a:txBody>
                  <a:tcPr marL="0" marR="0" marT="0" marB="0" anchor="ct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7">
                  <a:txBody>
                    <a:bodyPr/>
                    <a:lstStyle/>
                    <a:p>
                      <a:pPr algn="ctr" fontAlgn="b"/>
                      <a:r>
                        <a:rPr lang="en-US" sz="600" u="none" strike="noStrike" dirty="0">
                          <a:effectLst/>
                        </a:rPr>
                        <a:t>U.S. Department of Labor</a:t>
                      </a:r>
                      <a:endParaRPr lang="en-US" sz="600" b="1"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6818760"/>
                  </a:ext>
                </a:extLst>
              </a:tr>
              <a:tr h="113123">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7">
                  <a:txBody>
                    <a:bodyPr/>
                    <a:lstStyle/>
                    <a:p>
                      <a:pPr algn="ctr" fontAlgn="b"/>
                      <a:r>
                        <a:rPr lang="en-US" sz="400" u="none" strike="noStrike" dirty="0">
                          <a:effectLst/>
                        </a:rPr>
                        <a:t>Occupational Safety and Health Administration</a:t>
                      </a:r>
                      <a:endParaRPr lang="en-US" sz="4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5249236"/>
                  </a:ext>
                </a:extLst>
              </a:tr>
              <a:tr h="115010">
                <a:tc gridSpan="18">
                  <a:txBody>
                    <a:bodyPr/>
                    <a:lstStyle/>
                    <a:p>
                      <a:pPr algn="l" fontAlgn="b"/>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3494885"/>
                  </a:ext>
                </a:extLst>
              </a:tr>
              <a:tr h="115010">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gridSpan="2">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3075371876"/>
                  </a:ext>
                </a:extLst>
              </a:tr>
              <a:tr h="122198">
                <a:tc rowSpan="4" gridSpan="7">
                  <a:txBody>
                    <a:bodyPr/>
                    <a:lstStyle/>
                    <a:p>
                      <a:pPr algn="l" fontAlgn="t"/>
                      <a:r>
                        <a:rPr lang="en-US" sz="400" u="none" strike="noStrike" dirty="0">
                          <a:effectLst/>
                        </a:rPr>
                        <a:t>You must record information about every work-related injury or illness that involves loss of consciousness, restricted work activity or job transfer, days away from work, or medical treatment beyond first aid.  You must also record significant work-related injuries and illnesses that are diagnosed by a physician or licensed health care professional.  You must also record work-related injuries and illnesses that meet any of the specific recording criteria listed in 29 CFR 1904.8 through 1904.12.  Feel free to use two lines for a single case if you need to.  You must complete an injury and illness incident report (OSHA Form 301) or equivalent form for each injury or illness recorded on this form.  If you're not sure whether a case is recordable, call your local OSHA office for help.</a:t>
                      </a:r>
                      <a:endParaRPr lang="en-US" sz="400" b="0" i="0" u="none" strike="noStrike" dirty="0">
                        <a:effectLst/>
                        <a:latin typeface="Arial Narrow" panose="020B0606020202030204" pitchFamily="34" charset="0"/>
                      </a:endParaRPr>
                    </a:p>
                  </a:txBody>
                  <a:tcPr marL="0" marR="0" marT="0" marB="0"/>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5">
                  <a:txBody>
                    <a:bodyPr/>
                    <a:lstStyle/>
                    <a:p>
                      <a:pPr algn="l" fontAlgn="b"/>
                      <a:endParaRPr lang="en-US" sz="500" b="0" i="0" u="none" strike="noStrike" dirty="0">
                        <a:effectLst/>
                        <a:latin typeface="Arial Narrow" panose="020B0606020202030204" pitchFamily="34" charset="0"/>
                      </a:endParaRPr>
                    </a:p>
                  </a:txBody>
                  <a:tcPr marL="0" marR="0" marT="0" marB="0" anchor="b"/>
                </a:tc>
                <a:tc gridSpan="4">
                  <a:txBody>
                    <a:bodyPr/>
                    <a:lstStyle/>
                    <a:p>
                      <a:pPr algn="l" fontAlgn="b"/>
                      <a:endParaRPr lang="en-US" sz="500" b="0" i="0" u="none" strike="noStrike" dirty="0">
                        <a:effectLst/>
                        <a:latin typeface="Arial Narrow" panose="020B0606020202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en-US" sz="400" u="none" strike="noStrike" dirty="0">
                          <a:effectLst/>
                        </a:rPr>
                        <a:t>Form approved OMB no. 1218-0176</a:t>
                      </a:r>
                      <a:endParaRPr lang="en-US" sz="4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5349962"/>
                  </a:ext>
                </a:extLst>
              </a:tr>
              <a:tr h="122198">
                <a:tc gridSpan="7"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9">
                  <a:txBody>
                    <a:bodyPr/>
                    <a:lstStyle/>
                    <a:p>
                      <a:pPr algn="l" fontAlgn="b"/>
                      <a:endParaRPr lang="en-US" sz="500" b="0" i="0" u="none" strike="noStrike" dirty="0">
                        <a:effectLst/>
                        <a:latin typeface="Arial Narrow" panose="020B0606020202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dirty="0">
                        <a:effectLst/>
                        <a:latin typeface="Arial Narrow" panose="020B0606020202030204" pitchFamily="34" charset="0"/>
                      </a:endParaRPr>
                    </a:p>
                  </a:txBody>
                  <a:tcPr marL="0" marR="0" marT="0" marB="0" anchor="b"/>
                </a:tc>
                <a:extLst>
                  <a:ext uri="{0D108BD9-81ED-4DB2-BD59-A6C34878D82A}">
                    <a16:rowId xmlns:a16="http://schemas.microsoft.com/office/drawing/2014/main" val="1008600107"/>
                  </a:ext>
                </a:extLst>
              </a:tr>
              <a:tr h="122198">
                <a:tc gridSpan="7"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2">
                  <a:txBody>
                    <a:bodyPr/>
                    <a:lstStyle/>
                    <a:p>
                      <a:pPr algn="l" fontAlgn="b"/>
                      <a:r>
                        <a:rPr lang="en-US" sz="500" u="none" strike="noStrike" dirty="0">
                          <a:effectLst/>
                        </a:rPr>
                        <a:t>Establishment name</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gridSpan="8">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5693317"/>
                  </a:ext>
                </a:extLst>
              </a:tr>
              <a:tr h="237208">
                <a:tc gridSpan="7"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l" fontAlgn="b"/>
                      <a:r>
                        <a:rPr lang="en-US" sz="500" u="none" strike="noStrike" dirty="0">
                          <a:effectLst/>
                        </a:rPr>
                        <a:t>City</a:t>
                      </a:r>
                      <a:endParaRPr lang="en-US" sz="500" b="0" i="0" u="none" strike="noStrike" dirty="0">
                        <a:effectLst/>
                        <a:latin typeface="Arial" panose="020B0604020202020204" pitchFamily="34" charset="0"/>
                      </a:endParaRPr>
                    </a:p>
                  </a:txBody>
                  <a:tcPr marL="0" marR="0" marT="0" marB="0" anchor="b"/>
                </a:tc>
                <a:tc gridSpan="3">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ctr" fontAlgn="b"/>
                      <a:r>
                        <a:rPr lang="en-US" sz="500" u="none" strike="noStrike" dirty="0">
                          <a:effectLst/>
                        </a:rPr>
                        <a:t>State</a:t>
                      </a:r>
                      <a:endParaRPr lang="en-US" sz="500" b="0" i="0" u="none" strike="noStrike" dirty="0">
                        <a:effectLst/>
                        <a:latin typeface="Arial" panose="020B0604020202020204" pitchFamily="34" charset="0"/>
                      </a:endParaRPr>
                    </a:p>
                  </a:txBody>
                  <a:tcPr marL="0" marR="0" marT="0" marB="0" anchor="b"/>
                </a:tc>
                <a:tc gridSpan="5">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794483"/>
                  </a:ext>
                </a:extLst>
              </a:tr>
              <a:tr h="115010">
                <a:tc gridSpan="7">
                  <a:txBody>
                    <a:bodyPr/>
                    <a:lstStyle/>
                    <a:p>
                      <a:pPr algn="l" fontAlgn="b"/>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c gridSpan="9">
                  <a:txBody>
                    <a:bodyPr/>
                    <a:lstStyle/>
                    <a:p>
                      <a:pPr algn="l" fontAlgn="b"/>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731948830"/>
                  </a:ext>
                </a:extLst>
              </a:tr>
              <a:tr h="122198">
                <a:tc gridSpan="2">
                  <a:txBody>
                    <a:bodyPr/>
                    <a:lstStyle/>
                    <a:p>
                      <a:pPr algn="ctr" fontAlgn="t"/>
                      <a:r>
                        <a:rPr lang="en-US" sz="500" u="none" strike="noStrike" dirty="0">
                          <a:effectLst/>
                        </a:rPr>
                        <a:t>Identify the person</a:t>
                      </a:r>
                      <a:endParaRPr lang="en-US" sz="500" b="0" i="0" u="none" strike="noStrike" dirty="0">
                        <a:effectLst/>
                        <a:latin typeface="Arial" panose="020B0604020202020204" pitchFamily="34" charset="0"/>
                      </a:endParaRPr>
                    </a:p>
                  </a:txBody>
                  <a:tcPr marL="0" marR="0" marT="0" marB="0"/>
                </a:tc>
                <a:tc hMerge="1">
                  <a:txBody>
                    <a:bodyPr/>
                    <a:lstStyle/>
                    <a:p>
                      <a:endParaRPr lang="en-US"/>
                    </a:p>
                  </a:txBody>
                  <a:tcPr/>
                </a:tc>
                <a:tc gridSpan="4">
                  <a:txBody>
                    <a:bodyPr/>
                    <a:lstStyle/>
                    <a:p>
                      <a:pPr algn="ctr" fontAlgn="t"/>
                      <a:r>
                        <a:rPr lang="en-US" sz="500" u="none" strike="noStrike" dirty="0">
                          <a:effectLst/>
                        </a:rPr>
                        <a:t>Describe the case</a:t>
                      </a:r>
                      <a:endParaRPr lang="en-US" sz="500" b="0" i="0" u="none" strike="noStrike" dirty="0">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l" fontAlgn="b"/>
                      <a:r>
                        <a:rPr lang="en-US" sz="500" u="none" strike="noStrike" dirty="0">
                          <a:effectLst/>
                        </a:rPr>
                        <a:t>Classify the case</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9894566"/>
                  </a:ext>
                </a:extLst>
              </a:tr>
              <a:tr h="122198">
                <a:tc gridSpan="6">
                  <a:txBody>
                    <a:bodyPr/>
                    <a:lstStyle/>
                    <a:p>
                      <a:pPr algn="ctr" fontAlgn="t"/>
                      <a:r>
                        <a:rPr lang="en-US" sz="400" u="none" strike="noStrike" dirty="0">
                          <a:effectLst/>
                        </a:rPr>
                        <a:t> </a:t>
                      </a:r>
                      <a:endParaRPr lang="en-US" sz="400" b="0" i="0" u="none" strike="noStrike" dirty="0">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gridSpan="4">
                  <a:txBody>
                    <a:bodyPr/>
                    <a:lstStyle/>
                    <a:p>
                      <a:pPr algn="l" fontAlgn="b"/>
                      <a:r>
                        <a:rPr lang="en-US" sz="400" u="none" strike="noStrike" dirty="0">
                          <a:effectLst/>
                        </a:rPr>
                        <a:t>CHECK ONLY ONE box for each case based on the most serious outcome for that case:</a:t>
                      </a:r>
                      <a:endParaRPr lang="en-US" sz="400" b="1" i="0" u="none" strike="noStrike" dirty="0">
                        <a:effectLst/>
                        <a:latin typeface="Arial" panose="020B0604020202020204" pitchFamily="34" charset="0"/>
                      </a:endParaRPr>
                    </a:p>
                  </a:txBody>
                  <a:tcPr marL="0" marR="0" marT="0" marB="0" anchor="b"/>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gridSpan="2">
                  <a:txBody>
                    <a:bodyPr/>
                    <a:lstStyle/>
                    <a:p>
                      <a:pPr algn="l" fontAlgn="b"/>
                      <a:r>
                        <a:rPr lang="en-US" sz="400" u="none" strike="noStrike" dirty="0">
                          <a:effectLst/>
                        </a:rPr>
                        <a:t>Enter the number of days the injured or ill worker was:</a:t>
                      </a:r>
                      <a:endParaRPr lang="en-US" sz="400" b="0" i="0" u="none" strike="noStrike" dirty="0">
                        <a:effectLst/>
                        <a:latin typeface="Arial" panose="020B0604020202020204" pitchFamily="34" charset="0"/>
                      </a:endParaRPr>
                    </a:p>
                  </a:txBody>
                  <a:tcPr marL="0" marR="0" marT="0" marB="0" anchor="b"/>
                </a:tc>
                <a:tc rowSpan="3" hMerge="1">
                  <a:txBody>
                    <a:bodyPr/>
                    <a:lstStyle/>
                    <a:p>
                      <a:endParaRPr lang="en-US"/>
                    </a:p>
                  </a:txBody>
                  <a:tcPr/>
                </a:tc>
                <a:tc rowSpan="3" gridSpan="6">
                  <a:txBody>
                    <a:bodyPr/>
                    <a:lstStyle/>
                    <a:p>
                      <a:pPr algn="ctr" fontAlgn="b"/>
                      <a:r>
                        <a:rPr lang="en-US" sz="400" u="none" strike="noStrike" dirty="0">
                          <a:effectLst/>
                        </a:rPr>
                        <a:t>Check the "injury" column or choose one type of illness:</a:t>
                      </a:r>
                      <a:endParaRPr lang="en-US" sz="400" b="0" i="0" u="none" strike="noStrike" dirty="0">
                        <a:effectLst/>
                        <a:latin typeface="Arial" panose="020B0604020202020204" pitchFamily="34" charset="0"/>
                      </a:endParaRPr>
                    </a:p>
                  </a:txBody>
                  <a:tcPr marL="0" marR="0" marT="0" marB="0" anchor="b"/>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extLst>
                  <a:ext uri="{0D108BD9-81ED-4DB2-BD59-A6C34878D82A}">
                    <a16:rowId xmlns:a16="http://schemas.microsoft.com/office/drawing/2014/main" val="1199621875"/>
                  </a:ext>
                </a:extLst>
              </a:tr>
              <a:tr h="122198">
                <a:tc>
                  <a:txBody>
                    <a:bodyPr/>
                    <a:lstStyle/>
                    <a:p>
                      <a:pPr algn="ctr" fontAlgn="ctr"/>
                      <a:r>
                        <a:rPr lang="en-US" sz="400" u="none" strike="noStrike" dirty="0">
                          <a:effectLst/>
                        </a:rPr>
                        <a:t>(A)</a:t>
                      </a:r>
                      <a:endParaRPr lang="en-US" sz="400" b="0" i="0" u="none" strike="noStrike" dirty="0">
                        <a:effectLst/>
                        <a:latin typeface="Arial" panose="020B0604020202020204" pitchFamily="34" charset="0"/>
                      </a:endParaRPr>
                    </a:p>
                  </a:txBody>
                  <a:tcPr marL="0" marR="0" marT="0" marB="0" anchor="ctr"/>
                </a:tc>
                <a:tc>
                  <a:txBody>
                    <a:bodyPr/>
                    <a:lstStyle/>
                    <a:p>
                      <a:pPr algn="ctr" fontAlgn="ctr"/>
                      <a:r>
                        <a:rPr lang="en-US" sz="400" u="none" strike="noStrike" dirty="0">
                          <a:effectLst/>
                        </a:rPr>
                        <a:t>(B)</a:t>
                      </a:r>
                      <a:endParaRPr lang="en-US" sz="400" b="0" i="0" u="none" strike="noStrike" dirty="0">
                        <a:effectLst/>
                        <a:latin typeface="Arial" panose="020B0604020202020204" pitchFamily="34" charset="0"/>
                      </a:endParaRPr>
                    </a:p>
                  </a:txBody>
                  <a:tcPr marL="0" marR="0" marT="0" marB="0" anchor="ctr"/>
                </a:tc>
                <a:tc>
                  <a:txBody>
                    <a:bodyPr/>
                    <a:lstStyle/>
                    <a:p>
                      <a:pPr algn="ctr" fontAlgn="ctr"/>
                      <a:r>
                        <a:rPr lang="en-US" sz="400" u="none" strike="noStrike" dirty="0">
                          <a:effectLst/>
                        </a:rPr>
                        <a:t>(C)</a:t>
                      </a:r>
                      <a:endParaRPr lang="en-US" sz="400" b="0" i="0" u="none" strike="noStrike" dirty="0">
                        <a:effectLst/>
                        <a:latin typeface="Arial" panose="020B0604020202020204" pitchFamily="34" charset="0"/>
                      </a:endParaRPr>
                    </a:p>
                  </a:txBody>
                  <a:tcPr marL="0" marR="0" marT="0" marB="0" anchor="ctr"/>
                </a:tc>
                <a:tc>
                  <a:txBody>
                    <a:bodyPr/>
                    <a:lstStyle/>
                    <a:p>
                      <a:pPr algn="ctr" fontAlgn="ctr"/>
                      <a:r>
                        <a:rPr lang="en-US" sz="400" u="none" strike="noStrike" dirty="0">
                          <a:effectLst/>
                        </a:rPr>
                        <a:t>(D)</a:t>
                      </a:r>
                      <a:endParaRPr lang="en-US" sz="400" b="0" i="0" u="none" strike="noStrike" dirty="0">
                        <a:effectLst/>
                        <a:latin typeface="Arial" panose="020B0604020202020204" pitchFamily="34" charset="0"/>
                      </a:endParaRPr>
                    </a:p>
                  </a:txBody>
                  <a:tcPr marL="0" marR="0" marT="0" marB="0" anchor="ctr"/>
                </a:tc>
                <a:tc>
                  <a:txBody>
                    <a:bodyPr/>
                    <a:lstStyle/>
                    <a:p>
                      <a:pPr algn="ctr" fontAlgn="ctr"/>
                      <a:r>
                        <a:rPr lang="en-US" sz="400" u="none" strike="noStrike" dirty="0">
                          <a:effectLst/>
                        </a:rPr>
                        <a:t>(E)</a:t>
                      </a:r>
                      <a:endParaRPr lang="en-US" sz="400" b="0" i="0" u="none" strike="noStrike" dirty="0">
                        <a:effectLst/>
                        <a:latin typeface="Arial" panose="020B0604020202020204" pitchFamily="34" charset="0"/>
                      </a:endParaRPr>
                    </a:p>
                  </a:txBody>
                  <a:tcPr marL="0" marR="0" marT="0" marB="0" anchor="ctr"/>
                </a:tc>
                <a:tc>
                  <a:txBody>
                    <a:bodyPr/>
                    <a:lstStyle/>
                    <a:p>
                      <a:pPr algn="ctr" fontAlgn="ctr"/>
                      <a:r>
                        <a:rPr lang="en-US" sz="400" u="none" strike="noStrike" dirty="0">
                          <a:effectLst/>
                        </a:rPr>
                        <a:t>(F)</a:t>
                      </a:r>
                      <a:endParaRPr lang="en-US" sz="400" b="0" i="0" u="none" strike="noStrike" dirty="0">
                        <a:effectLst/>
                        <a:latin typeface="Arial" panose="020B0604020202020204" pitchFamily="34" charset="0"/>
                      </a:endParaRPr>
                    </a:p>
                  </a:txBody>
                  <a:tcPr marL="0" marR="0" marT="0" marB="0" anchor="ct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226134792"/>
                  </a:ext>
                </a:extLst>
              </a:tr>
              <a:tr h="36620">
                <a:tc rowSpan="7">
                  <a:txBody>
                    <a:bodyPr/>
                    <a:lstStyle/>
                    <a:p>
                      <a:pPr algn="ctr" fontAlgn="t"/>
                      <a:r>
                        <a:rPr lang="en-US" sz="400" u="none" strike="noStrike" dirty="0">
                          <a:effectLst/>
                        </a:rPr>
                        <a:t>Case No.</a:t>
                      </a:r>
                      <a:endParaRPr lang="en-US" sz="400" b="0" i="0" u="none" strike="noStrike" dirty="0">
                        <a:effectLst/>
                        <a:latin typeface="Arial" panose="020B0604020202020204" pitchFamily="34" charset="0"/>
                      </a:endParaRPr>
                    </a:p>
                  </a:txBody>
                  <a:tcPr marL="0" marR="0" marT="0" marB="0"/>
                </a:tc>
                <a:tc rowSpan="7">
                  <a:txBody>
                    <a:bodyPr/>
                    <a:lstStyle/>
                    <a:p>
                      <a:pPr algn="ctr" fontAlgn="t"/>
                      <a:r>
                        <a:rPr lang="en-US" sz="400" u="none" strike="noStrike" dirty="0">
                          <a:effectLst/>
                        </a:rPr>
                        <a:t>Employee's Name</a:t>
                      </a:r>
                      <a:endParaRPr lang="en-US" sz="400" b="0" i="0" u="none" strike="noStrike" dirty="0">
                        <a:effectLst/>
                        <a:latin typeface="Arial" panose="020B0604020202020204" pitchFamily="34" charset="0"/>
                      </a:endParaRPr>
                    </a:p>
                  </a:txBody>
                  <a:tcPr marL="0" marR="0" marT="0" marB="0"/>
                </a:tc>
                <a:tc rowSpan="7">
                  <a:txBody>
                    <a:bodyPr/>
                    <a:lstStyle/>
                    <a:p>
                      <a:pPr algn="ctr" fontAlgn="t"/>
                      <a:r>
                        <a:rPr lang="en-US" sz="400" u="none" strike="noStrike" dirty="0">
                          <a:effectLst/>
                        </a:rPr>
                        <a:t>Job Title  (e.g., Welder)</a:t>
                      </a:r>
                      <a:endParaRPr lang="en-US" sz="400" b="0" i="0" u="none" strike="noStrike" dirty="0">
                        <a:effectLst/>
                        <a:latin typeface="Arial" panose="020B0604020202020204" pitchFamily="34" charset="0"/>
                      </a:endParaRPr>
                    </a:p>
                  </a:txBody>
                  <a:tcPr marL="0" marR="0" marT="0" marB="0"/>
                </a:tc>
                <a:tc rowSpan="4">
                  <a:txBody>
                    <a:bodyPr/>
                    <a:lstStyle/>
                    <a:p>
                      <a:pPr algn="ctr" fontAlgn="t"/>
                      <a:r>
                        <a:rPr lang="en-US" sz="400" u="none" strike="noStrike" dirty="0">
                          <a:effectLst/>
                        </a:rPr>
                        <a:t>Date of injury or onset of illness</a:t>
                      </a:r>
                      <a:endParaRPr lang="en-US" sz="400" b="0" i="0" u="none" strike="noStrike" dirty="0">
                        <a:effectLst/>
                        <a:latin typeface="Arial" panose="020B0604020202020204" pitchFamily="34" charset="0"/>
                      </a:endParaRPr>
                    </a:p>
                  </a:txBody>
                  <a:tcPr marL="0" marR="0" marT="0" marB="0"/>
                </a:tc>
                <a:tc rowSpan="7">
                  <a:txBody>
                    <a:bodyPr/>
                    <a:lstStyle/>
                    <a:p>
                      <a:pPr algn="l" fontAlgn="t"/>
                      <a:r>
                        <a:rPr lang="en-US" sz="400" u="none" strike="noStrike" dirty="0">
                          <a:effectLst/>
                        </a:rPr>
                        <a:t>Where the event occurred (e.g. Loading dock north end)</a:t>
                      </a:r>
                      <a:endParaRPr lang="en-US" sz="400" b="0" i="0" u="none" strike="noStrike" dirty="0">
                        <a:effectLst/>
                        <a:latin typeface="Arial" panose="020B0604020202020204" pitchFamily="34" charset="0"/>
                      </a:endParaRPr>
                    </a:p>
                  </a:txBody>
                  <a:tcPr marL="0" marR="0" marT="0" marB="0"/>
                </a:tc>
                <a:tc rowSpan="7">
                  <a:txBody>
                    <a:bodyPr/>
                    <a:lstStyle/>
                    <a:p>
                      <a:pPr algn="l" fontAlgn="t"/>
                      <a:r>
                        <a:rPr lang="en-US" sz="400" u="none" strike="noStrike" dirty="0">
                          <a:effectLst/>
                        </a:rPr>
                        <a:t>Describe injury or illness, parts of body affected, and object/substance that directly injured or made person ill (e.g. Second degree burns on right forearm from acetylene torch)</a:t>
                      </a:r>
                      <a:endParaRPr lang="en-US" sz="400" b="0" i="0" u="none" strike="noStrike" dirty="0">
                        <a:effectLst/>
                        <a:latin typeface="Arial" panose="020B0604020202020204" pitchFamily="34" charset="0"/>
                      </a:endParaRPr>
                    </a:p>
                  </a:txBody>
                  <a:tcPr marL="0" marR="0" marT="0" marB="0"/>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28580407"/>
                  </a:ext>
                </a:extLst>
              </a:tr>
              <a:tr h="11501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4">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gridSpan="6">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3610155"/>
                  </a:ext>
                </a:extLst>
              </a:tr>
              <a:tr h="1221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4">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b"/>
                      <a:r>
                        <a:rPr lang="en-US" sz="400" u="none" strike="noStrike" dirty="0">
                          <a:effectLst/>
                        </a:rPr>
                        <a:t>(M)</a:t>
                      </a:r>
                      <a:endParaRPr lang="en-US" sz="400" b="0" i="0" u="none" strike="noStrike" dirty="0">
                        <a:effectLst/>
                        <a:latin typeface="Arial" panose="020B0604020202020204" pitchFamily="34" charset="0"/>
                      </a:endParaRPr>
                    </a:p>
                  </a:txBody>
                  <a:tcPr marL="0" marR="0" marT="0" marB="0" anchor="b"/>
                </a:tc>
                <a:tc rowSpan="4">
                  <a:txBody>
                    <a:bodyPr/>
                    <a:lstStyle/>
                    <a:p>
                      <a:pPr algn="ctr" fontAlgn="b"/>
                      <a:r>
                        <a:rPr lang="en-US" sz="400" u="none" strike="noStrike" dirty="0">
                          <a:effectLst/>
                        </a:rPr>
                        <a:t>Skin Disorder</a:t>
                      </a:r>
                      <a:endParaRPr lang="en-US" sz="400" b="0" i="0" u="none" strike="noStrike" dirty="0">
                        <a:effectLst/>
                        <a:latin typeface="Arial" panose="020B0604020202020204" pitchFamily="34" charset="0"/>
                      </a:endParaRPr>
                    </a:p>
                  </a:txBody>
                  <a:tcPr marL="0" marR="0" marT="0" marB="0" vert="vert270" anchor="b"/>
                </a:tc>
                <a:tc rowSpan="4">
                  <a:txBody>
                    <a:bodyPr/>
                    <a:lstStyle/>
                    <a:p>
                      <a:pPr algn="ctr" fontAlgn="b"/>
                      <a:r>
                        <a:rPr lang="en-US" sz="400" u="none" strike="noStrike" dirty="0">
                          <a:effectLst/>
                        </a:rPr>
                        <a:t>Respiratory Condition</a:t>
                      </a:r>
                      <a:endParaRPr lang="en-US" sz="400" b="0" i="0" u="none" strike="noStrike" dirty="0">
                        <a:effectLst/>
                        <a:latin typeface="Arial" panose="020B0604020202020204" pitchFamily="34" charset="0"/>
                      </a:endParaRPr>
                    </a:p>
                  </a:txBody>
                  <a:tcPr marL="0" marR="0" marT="0" marB="0" vert="vert270" anchor="b"/>
                </a:tc>
                <a:tc rowSpan="4">
                  <a:txBody>
                    <a:bodyPr/>
                    <a:lstStyle/>
                    <a:p>
                      <a:pPr algn="ctr" fontAlgn="b"/>
                      <a:r>
                        <a:rPr lang="en-US" sz="400" u="none" strike="noStrike" dirty="0">
                          <a:effectLst/>
                        </a:rPr>
                        <a:t>Poisoning</a:t>
                      </a:r>
                      <a:endParaRPr lang="en-US" sz="400" b="0" i="0" u="none" strike="noStrike" dirty="0">
                        <a:effectLst/>
                        <a:latin typeface="Arial" panose="020B0604020202020204" pitchFamily="34" charset="0"/>
                      </a:endParaRPr>
                    </a:p>
                  </a:txBody>
                  <a:tcPr marL="0" marR="0" marT="0" marB="0" vert="vert270" anchor="b"/>
                </a:tc>
                <a:tc rowSpan="4">
                  <a:txBody>
                    <a:bodyPr/>
                    <a:lstStyle/>
                    <a:p>
                      <a:pPr algn="ctr" fontAlgn="b"/>
                      <a:r>
                        <a:rPr lang="en-US" sz="400" u="none" strike="noStrike" dirty="0">
                          <a:effectLst/>
                        </a:rPr>
                        <a:t>Hearing Loss</a:t>
                      </a:r>
                      <a:endParaRPr lang="en-US" sz="400" b="0" i="0" u="none" strike="noStrike" dirty="0">
                        <a:effectLst/>
                        <a:latin typeface="Arial" panose="020B0604020202020204" pitchFamily="34" charset="0"/>
                      </a:endParaRPr>
                    </a:p>
                  </a:txBody>
                  <a:tcPr marL="0" marR="0" marT="0" marB="0" vert="vert270" anchor="b"/>
                </a:tc>
                <a:tc rowSpan="4">
                  <a:txBody>
                    <a:bodyPr/>
                    <a:lstStyle/>
                    <a:p>
                      <a:pPr algn="ctr" fontAlgn="t"/>
                      <a:r>
                        <a:rPr lang="en-US" sz="400" u="none" strike="noStrike" dirty="0">
                          <a:effectLst/>
                        </a:rPr>
                        <a:t>All other illnesses</a:t>
                      </a:r>
                      <a:endParaRPr lang="en-US" sz="400" b="0" i="0" u="none" strike="noStrike" dirty="0">
                        <a:effectLst/>
                        <a:latin typeface="Arial" panose="020B0604020202020204" pitchFamily="34" charset="0"/>
                      </a:endParaRPr>
                    </a:p>
                  </a:txBody>
                  <a:tcPr marL="0" marR="0" marT="0" marB="0" vert="vert270"/>
                </a:tc>
                <a:extLst>
                  <a:ext uri="{0D108BD9-81ED-4DB2-BD59-A6C34878D82A}">
                    <a16:rowId xmlns:a16="http://schemas.microsoft.com/office/drawing/2014/main" val="3047242551"/>
                  </a:ext>
                </a:extLst>
              </a:tr>
              <a:tr h="9919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fontAlgn="ctr"/>
                      <a:r>
                        <a:rPr lang="en-US" sz="400" u="none" strike="noStrike" dirty="0">
                          <a:effectLst/>
                        </a:rPr>
                        <a:t>Death</a:t>
                      </a:r>
                      <a:endParaRPr lang="en-US" sz="400" b="0" i="0" u="none" strike="noStrike" dirty="0">
                        <a:effectLst/>
                        <a:latin typeface="Arial" panose="020B0604020202020204" pitchFamily="34" charset="0"/>
                      </a:endParaRPr>
                    </a:p>
                  </a:txBody>
                  <a:tcPr marL="0" marR="0" marT="0" marB="0" anchor="ctr"/>
                </a:tc>
                <a:tc rowSpan="2">
                  <a:txBody>
                    <a:bodyPr/>
                    <a:lstStyle/>
                    <a:p>
                      <a:pPr algn="ctr" fontAlgn="ctr"/>
                      <a:r>
                        <a:rPr lang="en-US" sz="400" u="none" strike="noStrike" dirty="0">
                          <a:effectLst/>
                        </a:rPr>
                        <a:t>Days away from work</a:t>
                      </a:r>
                      <a:endParaRPr lang="en-US" sz="400" b="0" i="0" u="none" strike="noStrike" dirty="0">
                        <a:effectLst/>
                        <a:latin typeface="Arial" panose="020B0604020202020204" pitchFamily="34" charset="0"/>
                      </a:endParaRPr>
                    </a:p>
                  </a:txBody>
                  <a:tcPr marL="0" marR="0" marT="0" marB="0" anchor="ctr"/>
                </a:tc>
                <a:tc rowSpan="2" gridSpan="2">
                  <a:txBody>
                    <a:bodyPr/>
                    <a:lstStyle/>
                    <a:p>
                      <a:pPr algn="ctr" fontAlgn="ctr"/>
                      <a:r>
                        <a:rPr lang="en-US" sz="400" u="none" strike="noStrike" dirty="0">
                          <a:effectLst/>
                        </a:rPr>
                        <a:t>Remained at work</a:t>
                      </a:r>
                      <a:endParaRPr lang="en-US" sz="400" b="0" i="0" u="none" strike="noStrike" dirty="0">
                        <a:effectLst/>
                        <a:latin typeface="Arial" panose="020B0604020202020204" pitchFamily="34" charset="0"/>
                      </a:endParaRPr>
                    </a:p>
                  </a:txBody>
                  <a:tcPr marL="0" marR="0" marT="0" marB="0" anchor="ctr"/>
                </a:tc>
                <a:tc rowSpan="2" hMerge="1">
                  <a:txBody>
                    <a:bodyPr/>
                    <a:lstStyle/>
                    <a:p>
                      <a:endParaRPr lang="en-US"/>
                    </a:p>
                  </a:txBody>
                  <a:tcPr/>
                </a:tc>
                <a:tc rowSpan="3">
                  <a:txBody>
                    <a:bodyPr/>
                    <a:lstStyle/>
                    <a:p>
                      <a:pPr algn="ctr" fontAlgn="ctr"/>
                      <a:r>
                        <a:rPr lang="en-US" sz="500" u="none" strike="noStrike" dirty="0">
                          <a:effectLst/>
                        </a:rPr>
                        <a:t>Away From Work (days)</a:t>
                      </a:r>
                      <a:endParaRPr lang="en-US" sz="500" b="0" i="0" u="none" strike="noStrike" dirty="0">
                        <a:effectLst/>
                        <a:latin typeface="Arial" panose="020B0604020202020204" pitchFamily="34" charset="0"/>
                      </a:endParaRPr>
                    </a:p>
                  </a:txBody>
                  <a:tcPr marL="0" marR="0" marT="0" marB="0" anchor="ctr"/>
                </a:tc>
                <a:tc rowSpan="3">
                  <a:txBody>
                    <a:bodyPr/>
                    <a:lstStyle/>
                    <a:p>
                      <a:pPr algn="ctr" fontAlgn="t"/>
                      <a:r>
                        <a:rPr lang="en-US" sz="400" u="none" strike="noStrike" dirty="0">
                          <a:effectLst/>
                        </a:rPr>
                        <a:t>On job transfer or restriction (days)</a:t>
                      </a:r>
                      <a:endParaRPr lang="en-US" sz="400" b="0" i="0" u="none" strike="noStrike" dirty="0">
                        <a:effectLst/>
                        <a:latin typeface="Arial" panose="020B0604020202020204" pitchFamily="34" charset="0"/>
                      </a:endParaRPr>
                    </a:p>
                  </a:txBody>
                  <a:tcPr marL="0" marR="0" marT="0" marB="0"/>
                </a:tc>
                <a:tc rowSpan="3">
                  <a:txBody>
                    <a:bodyPr/>
                    <a:lstStyle/>
                    <a:p>
                      <a:pPr algn="ctr" fontAlgn="b"/>
                      <a:r>
                        <a:rPr lang="en-US" sz="400" u="none" strike="noStrike" dirty="0">
                          <a:effectLst/>
                        </a:rPr>
                        <a:t>Injury</a:t>
                      </a:r>
                      <a:endParaRPr lang="en-US" sz="400" b="0" i="0" u="none" strike="noStrike" dirty="0">
                        <a:effectLst/>
                        <a:latin typeface="Arial" panose="020B0604020202020204" pitchFamily="34" charset="0"/>
                      </a:endParaRPr>
                    </a:p>
                  </a:txBody>
                  <a:tcPr marL="0" marR="0" marT="0" marB="0" vert="vert27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26851629"/>
                  </a:ext>
                </a:extLst>
              </a:tr>
              <a:tr h="84820">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algn="ctr" fontAlgn="t"/>
                      <a:r>
                        <a:rPr lang="en-US" sz="400" u="none" strike="noStrike" dirty="0">
                          <a:effectLst/>
                        </a:rPr>
                        <a:t>(mo./day)</a:t>
                      </a:r>
                      <a:endParaRPr lang="en-US" sz="400" b="0" i="0" u="none" strike="noStrike" dirty="0">
                        <a:effectLst/>
                        <a:latin typeface="Arial" panose="020B0604020202020204" pitchFamily="34" charset="0"/>
                      </a:endParaRPr>
                    </a:p>
                  </a:txBody>
                  <a:tcPr marL="0" marR="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31002820"/>
                  </a:ext>
                </a:extLst>
              </a:tr>
              <a:tr h="2554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t"/>
                      <a:r>
                        <a:rPr lang="en-US" sz="400" u="none" strike="noStrike" dirty="0">
                          <a:effectLst/>
                        </a:rPr>
                        <a:t>Job transfer or restriction</a:t>
                      </a:r>
                      <a:endParaRPr lang="en-US" sz="400" b="0" i="0" u="none" strike="noStrike" dirty="0">
                        <a:effectLst/>
                        <a:latin typeface="Arial" panose="020B0604020202020204" pitchFamily="34" charset="0"/>
                      </a:endParaRPr>
                    </a:p>
                  </a:txBody>
                  <a:tcPr marL="0" marR="0" marT="0" marB="0"/>
                </a:tc>
                <a:tc>
                  <a:txBody>
                    <a:bodyPr/>
                    <a:lstStyle/>
                    <a:p>
                      <a:pPr algn="l" fontAlgn="t"/>
                      <a:r>
                        <a:rPr lang="en-US" sz="400" u="none" strike="noStrike" dirty="0">
                          <a:effectLst/>
                        </a:rPr>
                        <a:t>Other record- able cases</a:t>
                      </a:r>
                      <a:endParaRPr lang="en-US" sz="400" b="0" i="0" u="none" strike="noStrike" dirty="0">
                        <a:effectLst/>
                        <a:latin typeface="Arial" panose="020B0604020202020204" pitchFamily="34" charset="0"/>
                      </a:endParaRPr>
                    </a:p>
                  </a:txBody>
                  <a:tcPr marL="0" marR="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60873453"/>
                  </a:ext>
                </a:extLst>
              </a:tr>
              <a:tr h="1221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400" u="none" strike="noStrike" dirty="0">
                          <a:effectLst/>
                        </a:rPr>
                        <a:t>(G)</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(H)</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(I)</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(J)</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(K)</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(L)</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(1)</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(2)</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(3)</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(4)</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(5)</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(6)</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488579700"/>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19996296"/>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575750707"/>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742513851"/>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396373133"/>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040495188"/>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199841629"/>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33122929"/>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070188761"/>
                  </a:ext>
                </a:extLst>
              </a:tr>
              <a:tr h="115010">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158668652"/>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236881187"/>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94134899"/>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4198936089"/>
                  </a:ext>
                </a:extLst>
              </a:tr>
              <a:tr h="122198">
                <a:tc>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l"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500" u="none" strike="noStrike" dirty="0">
                          <a:effectLst/>
                        </a:rPr>
                        <a:t> </a:t>
                      </a:r>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16845858"/>
                  </a:ext>
                </a:extLst>
              </a:tr>
              <a:tr h="122198">
                <a:tc gridSpan="5">
                  <a:txBody>
                    <a:bodyPr/>
                    <a:lstStyle/>
                    <a:p>
                      <a:pPr algn="l"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500" u="none" strike="noStrike" dirty="0">
                          <a:effectLst/>
                        </a:rPr>
                        <a:t>Page totals    </a:t>
                      </a:r>
                      <a:endParaRPr lang="en-US" sz="500" b="1"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0</a:t>
                      </a:r>
                      <a:endParaRPr lang="en-US" sz="400" b="1" i="1"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860450266"/>
                  </a:ext>
                </a:extLst>
              </a:tr>
              <a:tr h="92007">
                <a:tc gridSpan="17">
                  <a:txBody>
                    <a:bodyPr/>
                    <a:lstStyle/>
                    <a:p>
                      <a:pPr algn="l" fontAlgn="b"/>
                      <a:endParaRPr lang="en-US" sz="4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087829127"/>
                  </a:ext>
                </a:extLst>
              </a:tr>
              <a:tr h="122198">
                <a:tc rowSpan="2" gridSpan="5">
                  <a:txBody>
                    <a:bodyPr/>
                    <a:lstStyle/>
                    <a:p>
                      <a:pPr algn="l" fontAlgn="b"/>
                      <a:endParaRPr lang="en-US" sz="400" b="0" i="0" u="none" strike="noStrike" dirty="0">
                        <a:effectLst/>
                        <a:latin typeface="Arial" panose="020B0604020202020204" pitchFamily="34" charset="0"/>
                      </a:endParaRPr>
                    </a:p>
                  </a:txBody>
                  <a:tcPr marL="0" marR="0" marT="0" marB="0" anchor="b"/>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7">
                  <a:txBody>
                    <a:bodyPr/>
                    <a:lstStyle/>
                    <a:p>
                      <a:pPr algn="ctr" fontAlgn="b"/>
                      <a:r>
                        <a:rPr lang="en-US" sz="500" u="none" strike="noStrike" dirty="0">
                          <a:effectLst/>
                        </a:rPr>
                        <a:t>Be sure to transfer these totals to the Summary page (Form 300A) before you post it.</a:t>
                      </a:r>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t"/>
                      <a:r>
                        <a:rPr lang="en-US" sz="400" u="none" strike="noStrike" dirty="0">
                          <a:effectLst/>
                        </a:rPr>
                        <a:t>Injury</a:t>
                      </a:r>
                      <a:endParaRPr lang="en-US" sz="400" b="0" i="0" u="none" strike="noStrike" dirty="0">
                        <a:effectLst/>
                        <a:latin typeface="Arial" panose="020B0604020202020204" pitchFamily="34" charset="0"/>
                      </a:endParaRPr>
                    </a:p>
                  </a:txBody>
                  <a:tcPr marL="0" marR="0" marT="0" marB="0" vert="vert270"/>
                </a:tc>
                <a:tc rowSpan="3">
                  <a:txBody>
                    <a:bodyPr/>
                    <a:lstStyle/>
                    <a:p>
                      <a:pPr algn="ctr" fontAlgn="t"/>
                      <a:r>
                        <a:rPr lang="en-US" sz="400" u="none" strike="noStrike" dirty="0">
                          <a:effectLst/>
                        </a:rPr>
                        <a:t>Skin Disorder</a:t>
                      </a:r>
                      <a:endParaRPr lang="en-US" sz="400" b="0" i="0" u="none" strike="noStrike" dirty="0">
                        <a:effectLst/>
                        <a:latin typeface="Arial" panose="020B0604020202020204" pitchFamily="34" charset="0"/>
                      </a:endParaRPr>
                    </a:p>
                  </a:txBody>
                  <a:tcPr marL="0" marR="0" marT="0" marB="0" vert="vert270"/>
                </a:tc>
                <a:tc rowSpan="3">
                  <a:txBody>
                    <a:bodyPr/>
                    <a:lstStyle/>
                    <a:p>
                      <a:pPr algn="ctr" fontAlgn="t"/>
                      <a:r>
                        <a:rPr lang="en-US" sz="400" u="none" strike="noStrike" dirty="0">
                          <a:effectLst/>
                        </a:rPr>
                        <a:t>Respiratory Condition</a:t>
                      </a:r>
                      <a:endParaRPr lang="en-US" sz="400" b="0" i="0" u="none" strike="noStrike" dirty="0">
                        <a:effectLst/>
                        <a:latin typeface="Arial" panose="020B0604020202020204" pitchFamily="34" charset="0"/>
                      </a:endParaRPr>
                    </a:p>
                  </a:txBody>
                  <a:tcPr marL="0" marR="0" marT="0" marB="0" vert="vert270"/>
                </a:tc>
                <a:tc rowSpan="3">
                  <a:txBody>
                    <a:bodyPr/>
                    <a:lstStyle/>
                    <a:p>
                      <a:pPr algn="ctr" fontAlgn="t"/>
                      <a:r>
                        <a:rPr lang="en-US" sz="400" u="none" strike="noStrike" dirty="0">
                          <a:effectLst/>
                        </a:rPr>
                        <a:t>Poisoning</a:t>
                      </a:r>
                      <a:endParaRPr lang="en-US" sz="400" b="0" i="0" u="none" strike="noStrike" dirty="0">
                        <a:effectLst/>
                        <a:latin typeface="Arial" panose="020B0604020202020204" pitchFamily="34" charset="0"/>
                      </a:endParaRPr>
                    </a:p>
                  </a:txBody>
                  <a:tcPr marL="0" marR="0" marT="0" marB="0" vert="vert270"/>
                </a:tc>
                <a:tc rowSpan="3">
                  <a:txBody>
                    <a:bodyPr/>
                    <a:lstStyle/>
                    <a:p>
                      <a:pPr algn="ctr" fontAlgn="t"/>
                      <a:r>
                        <a:rPr lang="en-US" sz="400" u="none" strike="noStrike" dirty="0">
                          <a:effectLst/>
                        </a:rPr>
                        <a:t>Hearing Loss</a:t>
                      </a:r>
                      <a:endParaRPr lang="en-US" sz="400" b="0" i="0" u="none" strike="noStrike" dirty="0">
                        <a:effectLst/>
                        <a:latin typeface="Arial" panose="020B0604020202020204" pitchFamily="34" charset="0"/>
                      </a:endParaRPr>
                    </a:p>
                  </a:txBody>
                  <a:tcPr marL="0" marR="0" marT="0" marB="0" vert="vert270"/>
                </a:tc>
                <a:tc rowSpan="3">
                  <a:txBody>
                    <a:bodyPr/>
                    <a:lstStyle/>
                    <a:p>
                      <a:pPr algn="ctr" fontAlgn="t"/>
                      <a:r>
                        <a:rPr lang="en-US" sz="400" u="none" strike="noStrike" dirty="0">
                          <a:effectLst/>
                        </a:rPr>
                        <a:t>All other illnesses</a:t>
                      </a:r>
                      <a:endParaRPr lang="en-US" sz="400" b="0" i="0" u="none" strike="noStrike" dirty="0">
                        <a:effectLst/>
                        <a:latin typeface="Arial" panose="020B0604020202020204" pitchFamily="34" charset="0"/>
                      </a:endParaRPr>
                    </a:p>
                  </a:txBody>
                  <a:tcPr marL="0" marR="0" marT="0" marB="0" vert="vert270"/>
                </a:tc>
                <a:extLst>
                  <a:ext uri="{0D108BD9-81ED-4DB2-BD59-A6C34878D82A}">
                    <a16:rowId xmlns:a16="http://schemas.microsoft.com/office/drawing/2014/main" val="2163798389"/>
                  </a:ext>
                </a:extLst>
              </a:tr>
              <a:tr h="36620">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rowSpan="4" gridSpan="4">
                  <a:txBody>
                    <a:bodyPr/>
                    <a:lstStyle/>
                    <a:p>
                      <a:pPr algn="l" fontAlgn="b"/>
                      <a:endParaRPr lang="en-US" sz="500" b="0" i="0" u="none" strike="noStrike" dirty="0">
                        <a:effectLst/>
                        <a:latin typeface="Arial" panose="020B0604020202020204" pitchFamily="34" charset="0"/>
                      </a:endParaRPr>
                    </a:p>
                  </a:txBody>
                  <a:tcPr marL="0" marR="0" marT="0" marB="0" anchor="b"/>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2" gridSpan="3">
                  <a:txBody>
                    <a:bodyPr/>
                    <a:lstStyle/>
                    <a:p>
                      <a:pPr algn="l" fontAlgn="b"/>
                      <a:endParaRPr lang="en-US" sz="500" b="0" i="0" u="none" strike="noStrike" dirty="0">
                        <a:effectLst/>
                        <a:latin typeface="Arial" panose="020B0604020202020204" pitchFamily="34" charset="0"/>
                      </a:endParaRPr>
                    </a:p>
                  </a:txBody>
                  <a:tcPr marL="0" marR="0" marT="0" marB="0" anchor="b"/>
                </a:tc>
                <a:tc rowSpan="2" hMerge="1">
                  <a:txBody>
                    <a:bodyPr/>
                    <a:lstStyle/>
                    <a:p>
                      <a:endParaRPr lang="en-US"/>
                    </a:p>
                  </a:txBody>
                  <a:tcPr/>
                </a:tc>
                <a:tc rowSpan="2"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24069922"/>
                  </a:ext>
                </a:extLst>
              </a:tr>
              <a:tr h="95841">
                <a:tc rowSpan="3" gridSpan="5">
                  <a:txBody>
                    <a:bodyPr/>
                    <a:lstStyle/>
                    <a:p>
                      <a:pPr algn="l" fontAlgn="t"/>
                      <a:r>
                        <a:rPr lang="en-US" sz="400" u="none" strike="noStrike" dirty="0">
                          <a:effectLst/>
                        </a:rPr>
                        <a:t>Public reporting burden for this collection of information is estimated to average 14 minutes per response, including time to review the instruction, search and gather the data needed, and complete and review the collection of information.  Persons are not required to respond to the collection of information unless it displays a currently valid OMB control number.  If you have any comments about these estimates or any aspects of this data collection, contact:  US Department of Labor, OSHA Office of Statistics, Room N-3644, 200 Constitution Ave, NW, Washington, DC 20210.  Do not send the completed forms to this office.</a:t>
                      </a:r>
                      <a:endParaRPr lang="en-US" sz="400" b="0" i="0" u="none" strike="noStrike" dirty="0">
                        <a:effectLst/>
                        <a:latin typeface="Arial Narrow" panose="020B0606020202030204" pitchFamily="34" charset="0"/>
                      </a:endParaRPr>
                    </a:p>
                  </a:txBody>
                  <a:tcPr marL="0" marR="0"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39868059"/>
                  </a:ext>
                </a:extLst>
              </a:tr>
              <a:tr h="115010">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400" u="none" strike="noStrike" dirty="0">
                          <a:effectLst/>
                        </a:rPr>
                        <a:t>Page</a:t>
                      </a:r>
                      <a:endParaRPr lang="en-US" sz="400" b="0" i="0" u="none" strike="noStrike" dirty="0">
                        <a:effectLst/>
                        <a:latin typeface="Arial" panose="020B0604020202020204" pitchFamily="34" charset="0"/>
                      </a:endParaRPr>
                    </a:p>
                  </a:txBody>
                  <a:tcPr marL="0" marR="0" marT="0" marB="0" anchor="b"/>
                </a:tc>
                <a:tc>
                  <a:txBody>
                    <a:bodyPr/>
                    <a:lstStyle/>
                    <a:p>
                      <a:pPr algn="l" fontAlgn="b"/>
                      <a:r>
                        <a:rPr lang="en-US" sz="400" u="none" strike="noStrike" dirty="0">
                          <a:effectLst/>
                        </a:rPr>
                        <a:t>1 of 1</a:t>
                      </a:r>
                      <a:endParaRPr lang="en-US" sz="400" b="0" i="0" u="none" strike="noStrike" dirty="0">
                        <a:effectLst/>
                        <a:latin typeface="Arial" panose="020B0604020202020204" pitchFamily="34" charset="0"/>
                      </a:endParaRPr>
                    </a:p>
                  </a:txBody>
                  <a:tcPr marL="0" marR="0" marT="0" marB="0" anchor="b"/>
                </a:tc>
                <a:tc>
                  <a:txBody>
                    <a:bodyPr/>
                    <a:lstStyle/>
                    <a:p>
                      <a:pPr algn="l" fontAlgn="b"/>
                      <a:endParaRPr lang="en-US" sz="5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(1)</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(2)</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(3)</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(4)</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(5)</a:t>
                      </a:r>
                      <a:endParaRPr lang="en-US" sz="400" b="0" i="0" u="none" strike="noStrike" dirty="0">
                        <a:effectLst/>
                        <a:latin typeface="Arial" panose="020B0604020202020204" pitchFamily="34" charset="0"/>
                      </a:endParaRPr>
                    </a:p>
                  </a:txBody>
                  <a:tcPr marL="0" marR="0" marT="0" marB="0" anchor="b"/>
                </a:tc>
                <a:tc>
                  <a:txBody>
                    <a:bodyPr/>
                    <a:lstStyle/>
                    <a:p>
                      <a:pPr algn="ctr" fontAlgn="b"/>
                      <a:r>
                        <a:rPr lang="en-US" sz="400" u="none" strike="noStrike" dirty="0">
                          <a:effectLst/>
                        </a:rPr>
                        <a:t>(6)</a:t>
                      </a:r>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410940519"/>
                  </a:ext>
                </a:extLst>
              </a:tr>
              <a:tr h="341195">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8">
                  <a:txBody>
                    <a:bodyPr/>
                    <a:lstStyle/>
                    <a:p>
                      <a:pPr algn="l" fontAlgn="b"/>
                      <a:endParaRPr lang="en-US" sz="5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293903193"/>
                  </a:ext>
                </a:extLst>
              </a:tr>
              <a:tr h="92007">
                <a:tc gridSpan="18">
                  <a:txBody>
                    <a:bodyPr/>
                    <a:lstStyle/>
                    <a:p>
                      <a:pPr algn="ctr" fontAlgn="b"/>
                      <a:r>
                        <a:rPr lang="en-US" sz="400" u="none" strike="noStrike" dirty="0">
                          <a:effectLst/>
                        </a:rPr>
                        <a:t> </a:t>
                      </a:r>
                      <a:endParaRPr lang="en-US" sz="400" b="0"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9566597"/>
                  </a:ext>
                </a:extLst>
              </a:tr>
            </a:tbl>
          </a:graphicData>
        </a:graphic>
      </p:graphicFrame>
      <p:pic>
        <p:nvPicPr>
          <p:cNvPr id="7" name="Picture 6" descr="LABOR2">
            <a:extLst>
              <a:ext uri="{FF2B5EF4-FFF2-40B4-BE49-F238E27FC236}">
                <a16:creationId xmlns:a16="http://schemas.microsoft.com/office/drawing/2014/main" id="{00000000-0008-0000-0000-00001C04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8838" y="1874838"/>
            <a:ext cx="6191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3CC96FD9-5F59-4D4C-8CF4-35B830BF6E5C}"/>
              </a:ext>
            </a:extLst>
          </p:cNvPr>
          <p:cNvSpPr>
            <a:spLocks noGrp="1"/>
          </p:cNvSpPr>
          <p:nvPr>
            <p:ph type="dt" sz="half" idx="10"/>
          </p:nvPr>
        </p:nvSpPr>
        <p:spPr/>
        <p:txBody>
          <a:bodyPr/>
          <a:lstStyle/>
          <a:p>
            <a:pPr>
              <a:defRPr/>
            </a:pPr>
            <a:r>
              <a:rPr lang="en-US" altLang="en-US" dirty="0"/>
              <a:t>9/30/2021</a:t>
            </a:r>
          </a:p>
        </p:txBody>
      </p:sp>
      <p:sp>
        <p:nvSpPr>
          <p:cNvPr id="8" name="Slide Number Placeholder 7">
            <a:extLst>
              <a:ext uri="{FF2B5EF4-FFF2-40B4-BE49-F238E27FC236}">
                <a16:creationId xmlns:a16="http://schemas.microsoft.com/office/drawing/2014/main" id="{19E5E1E8-9E00-4B8F-9CD5-FE8EEFB8530E}"/>
              </a:ext>
            </a:extLst>
          </p:cNvPr>
          <p:cNvSpPr>
            <a:spLocks noGrp="1"/>
          </p:cNvSpPr>
          <p:nvPr>
            <p:ph type="sldNum" sz="quarter" idx="12"/>
          </p:nvPr>
        </p:nvSpPr>
        <p:spPr/>
        <p:txBody>
          <a:bodyPr/>
          <a:lstStyle/>
          <a:p>
            <a:pPr>
              <a:defRPr/>
            </a:pPr>
            <a:fld id="{B380138C-2154-434A-AC59-0D4403E7B7A2}" type="slidenum">
              <a:rPr lang="en-US" altLang="en-US" smtClean="0"/>
              <a:pPr>
                <a:defRPr/>
              </a:pPr>
              <a:t>25</a:t>
            </a:fld>
            <a:endParaRPr lang="en-US" altLang="en-US" dirty="0"/>
          </a:p>
        </p:txBody>
      </p:sp>
      <p:sp>
        <p:nvSpPr>
          <p:cNvPr id="10" name="Rectangle 2">
            <a:extLst>
              <a:ext uri="{FF2B5EF4-FFF2-40B4-BE49-F238E27FC236}">
                <a16:creationId xmlns:a16="http://schemas.microsoft.com/office/drawing/2014/main" id="{A2C2FD55-5DB7-4355-B79C-39B15D852849}"/>
              </a:ext>
            </a:extLst>
          </p:cNvPr>
          <p:cNvSpPr txBox="1">
            <a:spLocks noChangeArrowheads="1"/>
          </p:cNvSpPr>
          <p:nvPr/>
        </p:nvSpPr>
        <p:spPr>
          <a:xfrm>
            <a:off x="276466" y="366563"/>
            <a:ext cx="8572500" cy="838077"/>
          </a:xfrm>
          <a:prstGeom prst="rect">
            <a:avLst/>
          </a:prstGeom>
        </p:spPr>
        <p:txBody>
          <a:bodyPr>
            <a:normAutofit/>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pPr eaLnBrk="1" hangingPunct="1"/>
            <a:r>
              <a:rPr lang="en-US" altLang="en-US" sz="3200" dirty="0">
                <a:solidFill>
                  <a:srgbClr val="FFC000"/>
                </a:solidFill>
              </a:rPr>
              <a:t>OSHA 1904 Recordkeeping Documents Review</a:t>
            </a:r>
          </a:p>
        </p:txBody>
      </p:sp>
    </p:spTree>
    <p:extLst>
      <p:ext uri="{BB962C8B-B14F-4D97-AF65-F5344CB8AC3E}">
        <p14:creationId xmlns:p14="http://schemas.microsoft.com/office/powerpoint/2010/main" val="297313047"/>
      </p:ext>
    </p:extLst>
  </p:cSld>
  <p:clrMapOvr>
    <a:masterClrMapping/>
  </p:clrMapOvr>
  <p:transition advClick="0" advTm="3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BOR2">
            <a:extLst>
              <a:ext uri="{FF2B5EF4-FFF2-40B4-BE49-F238E27FC236}">
                <a16:creationId xmlns:a16="http://schemas.microsoft.com/office/drawing/2014/main" id="{00000000-0008-0000-0100-00001708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7888" y="2003425"/>
            <a:ext cx="619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ABOR2">
            <a:extLst>
              <a:ext uri="{FF2B5EF4-FFF2-40B4-BE49-F238E27FC236}">
                <a16:creationId xmlns:a16="http://schemas.microsoft.com/office/drawing/2014/main" id="{00000000-0008-0000-0100-00001708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7888" y="2003425"/>
            <a:ext cx="619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1">
            <a:extLst>
              <a:ext uri="{FF2B5EF4-FFF2-40B4-BE49-F238E27FC236}">
                <a16:creationId xmlns:a16="http://schemas.microsoft.com/office/drawing/2014/main" id="{8A04757C-D231-422B-A467-6E8273AD4922}"/>
              </a:ext>
            </a:extLst>
          </p:cNvPr>
          <p:cNvGraphicFramePr>
            <a:graphicFrameLocks noChangeAspect="1"/>
          </p:cNvGraphicFramePr>
          <p:nvPr/>
        </p:nvGraphicFramePr>
        <p:xfrm>
          <a:off x="228600" y="0"/>
          <a:ext cx="8686800" cy="9448800"/>
        </p:xfrm>
        <a:graphic>
          <a:graphicData uri="http://schemas.openxmlformats.org/presentationml/2006/ole">
            <mc:AlternateContent xmlns:mc="http://schemas.openxmlformats.org/markup-compatibility/2006">
              <mc:Choice xmlns:v="urn:schemas-microsoft-com:vml" Requires="v">
                <p:oleObj name="Worksheet" r:id="rId4" imgW="12068134" imgH="11915918" progId="Excel.Sheet.12">
                  <p:embed/>
                </p:oleObj>
              </mc:Choice>
              <mc:Fallback>
                <p:oleObj name="Worksheet" r:id="rId4" imgW="12068134" imgH="11915918" progId="Excel.Sheet.12">
                  <p:embed/>
                  <p:pic>
                    <p:nvPicPr>
                      <p:cNvPr id="12" name="Object 11">
                        <a:extLst>
                          <a:ext uri="{FF2B5EF4-FFF2-40B4-BE49-F238E27FC236}">
                            <a16:creationId xmlns:a16="http://schemas.microsoft.com/office/drawing/2014/main" id="{8A04757C-D231-422B-A467-6E8273AD4922}"/>
                          </a:ext>
                        </a:extLst>
                      </p:cNvPr>
                      <p:cNvPicPr/>
                      <p:nvPr/>
                    </p:nvPicPr>
                    <p:blipFill>
                      <a:blip r:embed="rId5">
                        <a:alphaModFix/>
                      </a:blip>
                      <a:stretch>
                        <a:fillRect/>
                      </a:stretch>
                    </p:blipFill>
                    <p:spPr>
                      <a:xfrm>
                        <a:off x="228600" y="0"/>
                        <a:ext cx="8686800" cy="9448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33163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BE35C276-A3A1-446F-BD36-90C507DF407F}"/>
              </a:ext>
            </a:extLst>
          </p:cNvPr>
          <p:cNvSpPr>
            <a:spLocks noGrp="1" noChangeArrowheads="1"/>
          </p:cNvSpPr>
          <p:nvPr>
            <p:ph type="title"/>
          </p:nvPr>
        </p:nvSpPr>
        <p:spPr>
          <a:xfrm>
            <a:off x="342097" y="532064"/>
            <a:ext cx="8116103" cy="1143000"/>
          </a:xfrm>
        </p:spPr>
        <p:txBody>
          <a:bodyPr>
            <a:normAutofit/>
          </a:bodyPr>
          <a:lstStyle/>
          <a:p>
            <a:pPr eaLnBrk="1" hangingPunct="1"/>
            <a:r>
              <a:rPr lang="en-US" altLang="en-US" sz="4400" dirty="0">
                <a:solidFill>
                  <a:srgbClr val="FFC000"/>
                </a:solidFill>
              </a:rPr>
              <a:t>Why have a S&amp;H Survey?</a:t>
            </a:r>
          </a:p>
        </p:txBody>
      </p:sp>
      <p:pic>
        <p:nvPicPr>
          <p:cNvPr id="16389" name="Picture 7" descr="P:\Pix\Tanya's pix\clean woodworking shop.JPG">
            <a:extLst>
              <a:ext uri="{FF2B5EF4-FFF2-40B4-BE49-F238E27FC236}">
                <a16:creationId xmlns:a16="http://schemas.microsoft.com/office/drawing/2014/main" id="{512FD0E4-9F14-4783-85E1-056FC75FAB80}"/>
              </a:ext>
            </a:extLst>
          </p:cNvPr>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rcRect/>
          <a:stretch>
            <a:fillRect/>
          </a:stretch>
        </p:blipFill>
        <p:spPr>
          <a:xfrm>
            <a:off x="5874657" y="2819400"/>
            <a:ext cx="3007075" cy="2255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3">
            <a:extLst>
              <a:ext uri="{FF2B5EF4-FFF2-40B4-BE49-F238E27FC236}">
                <a16:creationId xmlns:a16="http://schemas.microsoft.com/office/drawing/2014/main" id="{3B570AA8-FDDA-454F-8A40-CEDE01564CD2}"/>
              </a:ext>
            </a:extLst>
          </p:cNvPr>
          <p:cNvSpPr>
            <a:spLocks noGrp="1" noChangeArrowheads="1"/>
          </p:cNvSpPr>
          <p:nvPr>
            <p:ph type="body" sz="half" idx="2"/>
          </p:nvPr>
        </p:nvSpPr>
        <p:spPr>
          <a:xfrm>
            <a:off x="262268" y="2133600"/>
            <a:ext cx="5528932" cy="4255168"/>
          </a:xfrm>
        </p:spPr>
        <p:txBody>
          <a:bodyPr>
            <a:normAutofit/>
          </a:bodyPr>
          <a:lstStyle/>
          <a:p>
            <a:pPr eaLnBrk="1" hangingPunct="1">
              <a:lnSpc>
                <a:spcPct val="90000"/>
              </a:lnSpc>
              <a:buFont typeface="Wingdings" panose="05000000000000000000" pitchFamily="2" charset="2"/>
              <a:buChar char="§"/>
            </a:pPr>
            <a:r>
              <a:rPr lang="en-US" altLang="en-US" sz="2800" dirty="0"/>
              <a:t>Save lives, injuries, illnesses, and near misses</a:t>
            </a:r>
          </a:p>
          <a:p>
            <a:pPr eaLnBrk="1" hangingPunct="1">
              <a:lnSpc>
                <a:spcPct val="90000"/>
              </a:lnSpc>
              <a:buFont typeface="Wingdings" panose="05000000000000000000" pitchFamily="2" charset="2"/>
              <a:buChar char="§"/>
            </a:pPr>
            <a:r>
              <a:rPr lang="en-US" altLang="en-US" sz="2800" dirty="0"/>
              <a:t>Good business investment</a:t>
            </a:r>
          </a:p>
          <a:p>
            <a:pPr eaLnBrk="1" hangingPunct="1">
              <a:lnSpc>
                <a:spcPct val="90000"/>
              </a:lnSpc>
              <a:buFont typeface="Wingdings" panose="05000000000000000000" pitchFamily="2" charset="2"/>
              <a:buChar char="§"/>
            </a:pPr>
            <a:r>
              <a:rPr lang="en-US" altLang="en-US" sz="2800" dirty="0"/>
              <a:t>Avoid direct &amp; indirect costs of accidents </a:t>
            </a:r>
          </a:p>
          <a:p>
            <a:pPr>
              <a:lnSpc>
                <a:spcPct val="90000"/>
              </a:lnSpc>
              <a:buFont typeface="Wingdings" panose="05000000000000000000" pitchFamily="2" charset="2"/>
              <a:buChar char="§"/>
            </a:pPr>
            <a:r>
              <a:rPr lang="en-US" altLang="en-US" sz="2800" dirty="0"/>
              <a:t>Avoid OSHA fines</a:t>
            </a:r>
          </a:p>
          <a:p>
            <a:pPr>
              <a:lnSpc>
                <a:spcPct val="90000"/>
              </a:lnSpc>
              <a:buFont typeface="Wingdings" panose="05000000000000000000" pitchFamily="2" charset="2"/>
              <a:buChar char="§"/>
            </a:pPr>
            <a:r>
              <a:rPr lang="en-US" altLang="en-US" sz="2800" dirty="0"/>
              <a:t>Free resource (a second opinion)</a:t>
            </a:r>
          </a:p>
          <a:p>
            <a:pPr>
              <a:lnSpc>
                <a:spcPct val="90000"/>
              </a:lnSpc>
              <a:buFont typeface="Wingdings" panose="05000000000000000000" pitchFamily="2" charset="2"/>
              <a:buChar char="§"/>
            </a:pPr>
            <a:r>
              <a:rPr lang="en-US" altLang="en-US" sz="2800" dirty="0"/>
              <a:t>Improve employee morale</a:t>
            </a:r>
          </a:p>
        </p:txBody>
      </p:sp>
      <p:sp>
        <p:nvSpPr>
          <p:cNvPr id="2" name="Date Placeholder 1">
            <a:extLst>
              <a:ext uri="{FF2B5EF4-FFF2-40B4-BE49-F238E27FC236}">
                <a16:creationId xmlns:a16="http://schemas.microsoft.com/office/drawing/2014/main" id="{3DC21E2A-753F-4673-B9F9-BEB2619F52DF}"/>
              </a:ext>
            </a:extLst>
          </p:cNvPr>
          <p:cNvSpPr>
            <a:spLocks noGrp="1"/>
          </p:cNvSpPr>
          <p:nvPr>
            <p:ph type="dt" sz="half" idx="10"/>
          </p:nvPr>
        </p:nvSpPr>
        <p:spPr/>
        <p:txBody>
          <a:bodyPr/>
          <a:lstStyle/>
          <a:p>
            <a:pPr>
              <a:defRPr/>
            </a:pPr>
            <a:r>
              <a:rPr lang="en-US" altLang="en-US" dirty="0"/>
              <a:t>9/30/2021</a:t>
            </a:r>
          </a:p>
        </p:txBody>
      </p:sp>
      <p:sp>
        <p:nvSpPr>
          <p:cNvPr id="4" name="Slide Number Placeholder 3">
            <a:extLst>
              <a:ext uri="{FF2B5EF4-FFF2-40B4-BE49-F238E27FC236}">
                <a16:creationId xmlns:a16="http://schemas.microsoft.com/office/drawing/2014/main" id="{AD079716-4449-4283-ACD6-20F50878A088}"/>
              </a:ext>
            </a:extLst>
          </p:cNvPr>
          <p:cNvSpPr>
            <a:spLocks noGrp="1"/>
          </p:cNvSpPr>
          <p:nvPr>
            <p:ph type="sldNum" sz="quarter" idx="12"/>
          </p:nvPr>
        </p:nvSpPr>
        <p:spPr/>
        <p:txBody>
          <a:bodyPr/>
          <a:lstStyle/>
          <a:p>
            <a:pPr>
              <a:defRPr/>
            </a:pPr>
            <a:fld id="{FF87EF9F-E2D7-47BF-8B49-ED1F97748D6F}" type="slidenum">
              <a:rPr lang="en-US" altLang="en-US" smtClean="0"/>
              <a:pPr>
                <a:defRPr/>
              </a:pPr>
              <a:t>27</a:t>
            </a:fld>
            <a:endParaRPr lang="en-US" altLang="en-US" dirty="0"/>
          </a:p>
        </p:txBody>
      </p:sp>
    </p:spTree>
  </p:cSld>
  <p:clrMapOvr>
    <a:masterClrMapping/>
  </p:clrMapOvr>
  <p:transition advClick="0" advTm="3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01A6E7-A9AC-438A-9656-099814F487DF}"/>
              </a:ext>
            </a:extLst>
          </p:cNvPr>
          <p:cNvSpPr txBox="1"/>
          <p:nvPr/>
        </p:nvSpPr>
        <p:spPr>
          <a:xfrm>
            <a:off x="3306679" y="2292964"/>
            <a:ext cx="5562600" cy="2985433"/>
          </a:xfrm>
          <a:prstGeom prst="rect">
            <a:avLst/>
          </a:prstGeom>
          <a:noFill/>
        </p:spPr>
        <p:txBody>
          <a:bodyPr wrap="square" rtlCol="0">
            <a:spAutoFit/>
          </a:bodyPr>
          <a:lstStyle/>
          <a:p>
            <a:r>
              <a:rPr lang="en-US" sz="3600" dirty="0"/>
              <a:t>Some </a:t>
            </a:r>
            <a:r>
              <a:rPr lang="en-US" sz="3600" b="1" dirty="0"/>
              <a:t>Employer’s</a:t>
            </a:r>
            <a:r>
              <a:rPr lang="en-US" sz="3600" dirty="0"/>
              <a:t> might say:</a:t>
            </a:r>
          </a:p>
          <a:p>
            <a:endParaRPr lang="en-US" sz="2000" dirty="0"/>
          </a:p>
          <a:p>
            <a:pPr marL="571500" indent="-571500">
              <a:buFont typeface="Arial" panose="020B0604020202020204" pitchFamily="34" charset="0"/>
              <a:buChar char="•"/>
            </a:pPr>
            <a:r>
              <a:rPr lang="en-US" sz="3200" dirty="0"/>
              <a:t>“It’s government and they are not here to help”</a:t>
            </a:r>
          </a:p>
          <a:p>
            <a:pPr marL="571500" indent="-571500">
              <a:buFont typeface="Arial" panose="020B0604020202020204" pitchFamily="34" charset="0"/>
              <a:buChar char="•"/>
            </a:pPr>
            <a:r>
              <a:rPr lang="en-US" sz="3200" dirty="0"/>
              <a:t>“It will cost me more $”</a:t>
            </a:r>
            <a:endParaRPr lang="en-US" sz="4400" dirty="0"/>
          </a:p>
        </p:txBody>
      </p:sp>
      <p:sp>
        <p:nvSpPr>
          <p:cNvPr id="11" name="TextBox 10">
            <a:extLst>
              <a:ext uri="{FF2B5EF4-FFF2-40B4-BE49-F238E27FC236}">
                <a16:creationId xmlns:a16="http://schemas.microsoft.com/office/drawing/2014/main" id="{864E853C-FC74-404E-B729-767EE43A4DAD}"/>
              </a:ext>
            </a:extLst>
          </p:cNvPr>
          <p:cNvSpPr txBox="1"/>
          <p:nvPr/>
        </p:nvSpPr>
        <p:spPr>
          <a:xfrm>
            <a:off x="151598" y="123172"/>
            <a:ext cx="8610600" cy="1446550"/>
          </a:xfrm>
          <a:prstGeom prst="rect">
            <a:avLst/>
          </a:prstGeom>
          <a:noFill/>
        </p:spPr>
        <p:txBody>
          <a:bodyPr wrap="square" rtlCol="0">
            <a:spAutoFit/>
          </a:bodyPr>
          <a:lstStyle/>
          <a:p>
            <a:r>
              <a:rPr lang="en-US" sz="4400" dirty="0">
                <a:solidFill>
                  <a:srgbClr val="FFC000"/>
                </a:solidFill>
              </a:rPr>
              <a:t>So, why don’t employers use our services?</a:t>
            </a:r>
          </a:p>
        </p:txBody>
      </p:sp>
      <p:pic>
        <p:nvPicPr>
          <p:cNvPr id="4" name="Picture 3">
            <a:extLst>
              <a:ext uri="{FF2B5EF4-FFF2-40B4-BE49-F238E27FC236}">
                <a16:creationId xmlns:a16="http://schemas.microsoft.com/office/drawing/2014/main" id="{E419D56A-1820-4CEF-BBF0-8E201C1A0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21" y="2213282"/>
            <a:ext cx="2590800" cy="2590800"/>
          </a:xfrm>
          <a:prstGeom prst="rect">
            <a:avLst/>
          </a:prstGeom>
          <a:noFill/>
        </p:spPr>
      </p:pic>
      <p:sp>
        <p:nvSpPr>
          <p:cNvPr id="3" name="Date Placeholder 2">
            <a:extLst>
              <a:ext uri="{FF2B5EF4-FFF2-40B4-BE49-F238E27FC236}">
                <a16:creationId xmlns:a16="http://schemas.microsoft.com/office/drawing/2014/main" id="{1B57126D-E3E6-4CBA-8106-37BB4A843247}"/>
              </a:ext>
            </a:extLst>
          </p:cNvPr>
          <p:cNvSpPr>
            <a:spLocks noGrp="1"/>
          </p:cNvSpPr>
          <p:nvPr>
            <p:ph type="dt" sz="half" idx="10"/>
          </p:nvPr>
        </p:nvSpPr>
        <p:spPr>
          <a:xfrm>
            <a:off x="685801" y="6148901"/>
            <a:ext cx="1905000" cy="457200"/>
          </a:xfrm>
        </p:spPr>
        <p:txBody>
          <a:bodyPr/>
          <a:lstStyle/>
          <a:p>
            <a:pPr>
              <a:defRPr/>
            </a:pPr>
            <a:r>
              <a:rPr lang="en-US" altLang="en-US" dirty="0"/>
              <a:t>9/30/2021</a:t>
            </a:r>
          </a:p>
        </p:txBody>
      </p:sp>
      <p:sp>
        <p:nvSpPr>
          <p:cNvPr id="6" name="Slide Number Placeholder 5">
            <a:extLst>
              <a:ext uri="{FF2B5EF4-FFF2-40B4-BE49-F238E27FC236}">
                <a16:creationId xmlns:a16="http://schemas.microsoft.com/office/drawing/2014/main" id="{E579F7C0-B306-4149-A139-76DA05594DB3}"/>
              </a:ext>
            </a:extLst>
          </p:cNvPr>
          <p:cNvSpPr>
            <a:spLocks noGrp="1"/>
          </p:cNvSpPr>
          <p:nvPr>
            <p:ph type="sldNum" sz="quarter" idx="12"/>
          </p:nvPr>
        </p:nvSpPr>
        <p:spPr/>
        <p:txBody>
          <a:bodyPr/>
          <a:lstStyle/>
          <a:p>
            <a:pPr>
              <a:defRPr/>
            </a:pPr>
            <a:fld id="{B380138C-2154-434A-AC59-0D4403E7B7A2}" type="slidenum">
              <a:rPr lang="en-US" altLang="en-US" smtClean="0"/>
              <a:pPr>
                <a:defRPr/>
              </a:pPr>
              <a:t>28</a:t>
            </a:fld>
            <a:endParaRPr lang="en-US" altLang="en-US" dirty="0"/>
          </a:p>
        </p:txBody>
      </p:sp>
    </p:spTree>
    <p:extLst>
      <p:ext uri="{BB962C8B-B14F-4D97-AF65-F5344CB8AC3E}">
        <p14:creationId xmlns:p14="http://schemas.microsoft.com/office/powerpoint/2010/main" val="3891318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1000"/>
                                        <p:tgtEl>
                                          <p:spTgt spid="8">
                                            <p:txEl>
                                              <p:pRg st="2" end="2"/>
                                            </p:txEl>
                                          </p:spTgt>
                                        </p:tgtEl>
                                      </p:cBhvr>
                                    </p:animEffect>
                                    <p:anim calcmode="lin" valueType="num">
                                      <p:cBhvr>
                                        <p:cTn id="1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barn(inVertical)">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EC52884E-3CFB-4D36-86DE-02481E3594EC}"/>
              </a:ext>
            </a:extLst>
          </p:cNvPr>
          <p:cNvSpPr>
            <a:spLocks noGrp="1" noChangeArrowheads="1"/>
          </p:cNvSpPr>
          <p:nvPr>
            <p:ph type="title"/>
          </p:nvPr>
        </p:nvSpPr>
        <p:spPr>
          <a:xfrm>
            <a:off x="304800" y="533400"/>
            <a:ext cx="8079581" cy="1143000"/>
          </a:xfrm>
        </p:spPr>
        <p:txBody>
          <a:bodyPr>
            <a:normAutofit/>
          </a:bodyPr>
          <a:lstStyle/>
          <a:p>
            <a:pPr eaLnBrk="1" hangingPunct="1"/>
            <a:r>
              <a:rPr lang="en-US" altLang="en-US" sz="4400" dirty="0">
                <a:solidFill>
                  <a:srgbClr val="FFC000"/>
                </a:solidFill>
                <a:latin typeface="+mn-lt"/>
              </a:rPr>
              <a:t>Some </a:t>
            </a:r>
            <a:r>
              <a:rPr lang="en-US" altLang="en-US" sz="4400" b="1" dirty="0">
                <a:solidFill>
                  <a:srgbClr val="FFC000"/>
                </a:solidFill>
                <a:latin typeface="+mn-lt"/>
              </a:rPr>
              <a:t>employees</a:t>
            </a:r>
            <a:r>
              <a:rPr lang="en-US" altLang="en-US" sz="4400" dirty="0">
                <a:solidFill>
                  <a:srgbClr val="FFC000"/>
                </a:solidFill>
                <a:latin typeface="+mn-lt"/>
              </a:rPr>
              <a:t> might say:</a:t>
            </a:r>
          </a:p>
        </p:txBody>
      </p:sp>
      <p:sp>
        <p:nvSpPr>
          <p:cNvPr id="23555" name="Rectangle 3">
            <a:extLst>
              <a:ext uri="{FF2B5EF4-FFF2-40B4-BE49-F238E27FC236}">
                <a16:creationId xmlns:a16="http://schemas.microsoft.com/office/drawing/2014/main" id="{D5CEF4E7-D7C5-4464-9B43-BAF5E1AAE140}"/>
              </a:ext>
            </a:extLst>
          </p:cNvPr>
          <p:cNvSpPr>
            <a:spLocks noGrp="1" noChangeArrowheads="1"/>
          </p:cNvSpPr>
          <p:nvPr>
            <p:ph idx="1"/>
          </p:nvPr>
        </p:nvSpPr>
        <p:spPr>
          <a:xfrm>
            <a:off x="304800" y="2057400"/>
            <a:ext cx="5257800" cy="4084405"/>
          </a:xfrm>
        </p:spPr>
        <p:txBody>
          <a:bodyPr>
            <a:normAutofit fontScale="85000" lnSpcReduction="10000"/>
          </a:bodyPr>
          <a:lstStyle/>
          <a:p>
            <a:pPr lvl="1">
              <a:lnSpc>
                <a:spcPct val="110000"/>
              </a:lnSpc>
              <a:spcBef>
                <a:spcPts val="500"/>
              </a:spcBef>
              <a:spcAft>
                <a:spcPts val="500"/>
              </a:spcAft>
              <a:buFont typeface="Wingdings" panose="05000000000000000000" pitchFamily="2" charset="2"/>
              <a:buChar char="§"/>
            </a:pPr>
            <a:r>
              <a:rPr lang="en-US" altLang="en-US" sz="3200" dirty="0"/>
              <a:t>“I know what I’m doing.  I’ve done it a thousand times.”</a:t>
            </a:r>
          </a:p>
          <a:p>
            <a:pPr lvl="1">
              <a:lnSpc>
                <a:spcPct val="150000"/>
              </a:lnSpc>
              <a:spcBef>
                <a:spcPts val="500"/>
              </a:spcBef>
              <a:spcAft>
                <a:spcPts val="500"/>
              </a:spcAft>
              <a:buFont typeface="Wingdings" panose="05000000000000000000" pitchFamily="2" charset="2"/>
              <a:buChar char="§"/>
            </a:pPr>
            <a:r>
              <a:rPr lang="en-US" altLang="en-US" sz="3200" dirty="0"/>
              <a:t>“It can’t happen to me.”</a:t>
            </a:r>
          </a:p>
          <a:p>
            <a:pPr lvl="1">
              <a:lnSpc>
                <a:spcPct val="120000"/>
              </a:lnSpc>
              <a:spcBef>
                <a:spcPts val="500"/>
              </a:spcBef>
              <a:spcAft>
                <a:spcPts val="500"/>
              </a:spcAft>
              <a:buFont typeface="Wingdings" panose="05000000000000000000" pitchFamily="2" charset="2"/>
              <a:buChar char="§"/>
            </a:pPr>
            <a:r>
              <a:rPr lang="en-US" altLang="en-US" sz="3200" dirty="0"/>
              <a:t>“Safety training is for the inexperienced.”</a:t>
            </a:r>
          </a:p>
          <a:p>
            <a:pPr lvl="1">
              <a:lnSpc>
                <a:spcPct val="110000"/>
              </a:lnSpc>
              <a:spcBef>
                <a:spcPts val="500"/>
              </a:spcBef>
              <a:spcAft>
                <a:spcPts val="500"/>
              </a:spcAft>
              <a:buFont typeface="Wingdings" panose="05000000000000000000" pitchFamily="2" charset="2"/>
              <a:buChar char="§"/>
            </a:pPr>
            <a:r>
              <a:rPr lang="en-US" altLang="en-US" sz="3200" dirty="0"/>
              <a:t>“Nothing could possibly go wrong, right?”  </a:t>
            </a:r>
          </a:p>
          <a:p>
            <a:pPr eaLnBrk="1" hangingPunct="1">
              <a:spcBef>
                <a:spcPts val="500"/>
              </a:spcBef>
              <a:spcAft>
                <a:spcPts val="500"/>
              </a:spcAft>
              <a:buFont typeface="Wingdings" panose="05000000000000000000" pitchFamily="2" charset="2"/>
              <a:buChar char="§"/>
            </a:pPr>
            <a:endParaRPr lang="en-US" altLang="en-US" dirty="0"/>
          </a:p>
          <a:p>
            <a:pPr eaLnBrk="1" hangingPunct="1"/>
            <a:endParaRPr lang="en-US" altLang="en-US" dirty="0"/>
          </a:p>
        </p:txBody>
      </p:sp>
      <p:pic>
        <p:nvPicPr>
          <p:cNvPr id="4" name="Picture 2" descr="Construction Worker Display | Great PowerPoint ClipArt for Presentations -  PresenterMedia.com">
            <a:extLst>
              <a:ext uri="{FF2B5EF4-FFF2-40B4-BE49-F238E27FC236}">
                <a16:creationId xmlns:a16="http://schemas.microsoft.com/office/drawing/2014/main" id="{79F11B3C-5565-419F-9FCF-6F3B9266C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67400" y="1966715"/>
            <a:ext cx="2743200" cy="41750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30A6A48-9613-4920-8EE2-8318763F907D}"/>
              </a:ext>
            </a:extLst>
          </p:cNvPr>
          <p:cNvSpPr>
            <a:spLocks noGrp="1"/>
          </p:cNvSpPr>
          <p:nvPr>
            <p:ph type="dt" sz="half" idx="10"/>
          </p:nvPr>
        </p:nvSpPr>
        <p:spPr/>
        <p:txBody>
          <a:bodyPr/>
          <a:lstStyle/>
          <a:p>
            <a:pPr>
              <a:defRPr/>
            </a:pPr>
            <a:r>
              <a:rPr lang="en-US" altLang="en-US" dirty="0"/>
              <a:t>9/30/2021</a:t>
            </a:r>
          </a:p>
        </p:txBody>
      </p:sp>
      <p:sp>
        <p:nvSpPr>
          <p:cNvPr id="5" name="Slide Number Placeholder 4">
            <a:extLst>
              <a:ext uri="{FF2B5EF4-FFF2-40B4-BE49-F238E27FC236}">
                <a16:creationId xmlns:a16="http://schemas.microsoft.com/office/drawing/2014/main" id="{577214F1-2AEC-483A-BEF9-0301001D5C50}"/>
              </a:ext>
            </a:extLst>
          </p:cNvPr>
          <p:cNvSpPr>
            <a:spLocks noGrp="1"/>
          </p:cNvSpPr>
          <p:nvPr>
            <p:ph type="sldNum" sz="quarter" idx="12"/>
          </p:nvPr>
        </p:nvSpPr>
        <p:spPr/>
        <p:txBody>
          <a:bodyPr/>
          <a:lstStyle/>
          <a:p>
            <a:pPr>
              <a:defRPr/>
            </a:pPr>
            <a:fld id="{D815B44B-D0FF-4F28-909D-698BA2C437F5}" type="slidenum">
              <a:rPr lang="en-US" altLang="en-US" smtClean="0"/>
              <a:pPr>
                <a:defRPr/>
              </a:pPr>
              <a:t>29</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Effect transition="in" filter="wipe(down)">
                                      <p:cBhvr>
                                        <p:cTn id="11" dur="580">
                                          <p:stCondLst>
                                            <p:cond delay="0"/>
                                          </p:stCondLst>
                                        </p:cTn>
                                        <p:tgtEl>
                                          <p:spTgt spid="23555">
                                            <p:txEl>
                                              <p:pRg st="1" end="1"/>
                                            </p:txEl>
                                          </p:spTgt>
                                        </p:tgtEl>
                                      </p:cBhvr>
                                    </p:animEffect>
                                    <p:anim calcmode="lin" valueType="num">
                                      <p:cBhvr>
                                        <p:cTn id="12" dur="1822" tmFilter="0,0; 0.14,0.36; 0.43,0.73; 0.71,0.91; 1.0,1.0">
                                          <p:stCondLst>
                                            <p:cond delay="0"/>
                                          </p:stCondLst>
                                        </p:cTn>
                                        <p:tgtEl>
                                          <p:spTgt spid="23555">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3555">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3555">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3555">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3555">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3555">
                                            <p:txEl>
                                              <p:pRg st="1" end="1"/>
                                            </p:txEl>
                                          </p:spTgt>
                                        </p:tgtEl>
                                      </p:cBhvr>
                                      <p:to x="100000" y="60000"/>
                                    </p:animScale>
                                    <p:animScale>
                                      <p:cBhvr>
                                        <p:cTn id="18" dur="166" decel="50000">
                                          <p:stCondLst>
                                            <p:cond delay="676"/>
                                          </p:stCondLst>
                                        </p:cTn>
                                        <p:tgtEl>
                                          <p:spTgt spid="23555">
                                            <p:txEl>
                                              <p:pRg st="1" end="1"/>
                                            </p:txEl>
                                          </p:spTgt>
                                        </p:tgtEl>
                                      </p:cBhvr>
                                      <p:to x="100000" y="100000"/>
                                    </p:animScale>
                                    <p:animScale>
                                      <p:cBhvr>
                                        <p:cTn id="19" dur="26">
                                          <p:stCondLst>
                                            <p:cond delay="1312"/>
                                          </p:stCondLst>
                                        </p:cTn>
                                        <p:tgtEl>
                                          <p:spTgt spid="23555">
                                            <p:txEl>
                                              <p:pRg st="1" end="1"/>
                                            </p:txEl>
                                          </p:spTgt>
                                        </p:tgtEl>
                                      </p:cBhvr>
                                      <p:to x="100000" y="80000"/>
                                    </p:animScale>
                                    <p:animScale>
                                      <p:cBhvr>
                                        <p:cTn id="20" dur="166" decel="50000">
                                          <p:stCondLst>
                                            <p:cond delay="1338"/>
                                          </p:stCondLst>
                                        </p:cTn>
                                        <p:tgtEl>
                                          <p:spTgt spid="23555">
                                            <p:txEl>
                                              <p:pRg st="1" end="1"/>
                                            </p:txEl>
                                          </p:spTgt>
                                        </p:tgtEl>
                                      </p:cBhvr>
                                      <p:to x="100000" y="100000"/>
                                    </p:animScale>
                                    <p:animScale>
                                      <p:cBhvr>
                                        <p:cTn id="21" dur="26">
                                          <p:stCondLst>
                                            <p:cond delay="1642"/>
                                          </p:stCondLst>
                                        </p:cTn>
                                        <p:tgtEl>
                                          <p:spTgt spid="23555">
                                            <p:txEl>
                                              <p:pRg st="1" end="1"/>
                                            </p:txEl>
                                          </p:spTgt>
                                        </p:tgtEl>
                                      </p:cBhvr>
                                      <p:to x="100000" y="90000"/>
                                    </p:animScale>
                                    <p:animScale>
                                      <p:cBhvr>
                                        <p:cTn id="22" dur="166" decel="50000">
                                          <p:stCondLst>
                                            <p:cond delay="1668"/>
                                          </p:stCondLst>
                                        </p:cTn>
                                        <p:tgtEl>
                                          <p:spTgt spid="23555">
                                            <p:txEl>
                                              <p:pRg st="1" end="1"/>
                                            </p:txEl>
                                          </p:spTgt>
                                        </p:tgtEl>
                                      </p:cBhvr>
                                      <p:to x="100000" y="100000"/>
                                    </p:animScale>
                                    <p:animScale>
                                      <p:cBhvr>
                                        <p:cTn id="23" dur="26">
                                          <p:stCondLst>
                                            <p:cond delay="1808"/>
                                          </p:stCondLst>
                                        </p:cTn>
                                        <p:tgtEl>
                                          <p:spTgt spid="23555">
                                            <p:txEl>
                                              <p:pRg st="1" end="1"/>
                                            </p:txEl>
                                          </p:spTgt>
                                        </p:tgtEl>
                                      </p:cBhvr>
                                      <p:to x="100000" y="95000"/>
                                    </p:animScale>
                                    <p:animScale>
                                      <p:cBhvr>
                                        <p:cTn id="24" dur="166" decel="50000">
                                          <p:stCondLst>
                                            <p:cond delay="1834"/>
                                          </p:stCondLst>
                                        </p:cTn>
                                        <p:tgtEl>
                                          <p:spTgt spid="23555">
                                            <p:txEl>
                                              <p:pRg st="1" end="1"/>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555">
                                            <p:txEl>
                                              <p:pRg st="2" end="2"/>
                                            </p:txEl>
                                          </p:spTgt>
                                        </p:tgtEl>
                                        <p:attrNameLst>
                                          <p:attrName>style.visibility</p:attrName>
                                        </p:attrNameLst>
                                      </p:cBhvr>
                                      <p:to>
                                        <p:strVal val="visible"/>
                                      </p:to>
                                    </p:set>
                                    <p:animEffect transition="in" filter="randombar(horizontal)">
                                      <p:cBhvr>
                                        <p:cTn id="29" dur="500"/>
                                        <p:tgtEl>
                                          <p:spTgt spid="2355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27B25D8-CF8E-424E-938C-75A190C48993}"/>
              </a:ext>
            </a:extLst>
          </p:cNvPr>
          <p:cNvSpPr>
            <a:spLocks noGrp="1"/>
          </p:cNvSpPr>
          <p:nvPr>
            <p:ph type="dt" sz="quarter" idx="10"/>
          </p:nvPr>
        </p:nvSpPr>
        <p:spPr/>
        <p:txBody>
          <a:bodyPr/>
          <a:lstStyle/>
          <a:p>
            <a:pPr>
              <a:defRPr/>
            </a:pPr>
            <a:r>
              <a:rPr lang="en-US" altLang="en-US" dirty="0"/>
              <a:t>9/30/2021</a:t>
            </a:r>
          </a:p>
        </p:txBody>
      </p:sp>
      <p:sp>
        <p:nvSpPr>
          <p:cNvPr id="46082" name="Rectangle 1026">
            <a:extLst>
              <a:ext uri="{FF2B5EF4-FFF2-40B4-BE49-F238E27FC236}">
                <a16:creationId xmlns:a16="http://schemas.microsoft.com/office/drawing/2014/main" id="{A3EF975A-6044-4C78-A06F-89C082BCB81D}"/>
              </a:ext>
            </a:extLst>
          </p:cNvPr>
          <p:cNvSpPr>
            <a:spLocks noGrp="1" noChangeArrowheads="1"/>
          </p:cNvSpPr>
          <p:nvPr>
            <p:ph type="title"/>
          </p:nvPr>
        </p:nvSpPr>
        <p:spPr>
          <a:xfrm>
            <a:off x="457200" y="692541"/>
            <a:ext cx="8229600" cy="983859"/>
          </a:xfrm>
        </p:spPr>
        <p:txBody>
          <a:bodyPr/>
          <a:lstStyle/>
          <a:p>
            <a:pPr eaLnBrk="1" hangingPunct="1">
              <a:defRPr/>
            </a:pPr>
            <a:r>
              <a:rPr lang="en-US" altLang="en-US" sz="4000" dirty="0">
                <a:solidFill>
                  <a:srgbClr val="FFC000"/>
                </a:solidFill>
              </a:rPr>
              <a:t>Mission of the Consultation Program</a:t>
            </a:r>
          </a:p>
        </p:txBody>
      </p:sp>
      <p:sp>
        <p:nvSpPr>
          <p:cNvPr id="6149" name="Rectangle 1028">
            <a:extLst>
              <a:ext uri="{FF2B5EF4-FFF2-40B4-BE49-F238E27FC236}">
                <a16:creationId xmlns:a16="http://schemas.microsoft.com/office/drawing/2014/main" id="{9382A799-3B1D-4516-9322-24695AA99BDF}"/>
              </a:ext>
            </a:extLst>
          </p:cNvPr>
          <p:cNvSpPr>
            <a:spLocks noGrp="1" noChangeArrowheads="1"/>
          </p:cNvSpPr>
          <p:nvPr>
            <p:ph type="body" sz="half" idx="2"/>
          </p:nvPr>
        </p:nvSpPr>
        <p:spPr>
          <a:xfrm>
            <a:off x="4875213" y="2540391"/>
            <a:ext cx="3811587" cy="4114800"/>
          </a:xfrm>
        </p:spPr>
        <p:txBody>
          <a:bodyPr/>
          <a:lstStyle/>
          <a:p>
            <a:pPr marL="0" indent="0" eaLnBrk="1" hangingPunct="1">
              <a:buNone/>
            </a:pPr>
            <a:r>
              <a:rPr lang="en-US" altLang="en-US" sz="2400" dirty="0"/>
              <a:t>The mission of the Consultation Program is to reduce the incidence of </a:t>
            </a:r>
            <a:r>
              <a:rPr lang="en-US" altLang="en-US" sz="2400" i="1" dirty="0"/>
              <a:t>injury or illness </a:t>
            </a:r>
            <a:r>
              <a:rPr lang="en-US" altLang="en-US" sz="2400" dirty="0"/>
              <a:t>to workers by enhancing the </a:t>
            </a:r>
            <a:r>
              <a:rPr lang="en-US" altLang="en-US" sz="2400" i="1" dirty="0"/>
              <a:t>employer’s ability to identify and control safety and health hazards</a:t>
            </a:r>
          </a:p>
          <a:p>
            <a:pPr eaLnBrk="1" hangingPunct="1">
              <a:buFont typeface="Wingdings" panose="05000000000000000000" pitchFamily="2" charset="2"/>
              <a:buNone/>
            </a:pPr>
            <a:endParaRPr lang="en-US" altLang="en-US" sz="2400" dirty="0"/>
          </a:p>
        </p:txBody>
      </p:sp>
      <p:pic>
        <p:nvPicPr>
          <p:cNvPr id="6150" name="Picture 1032">
            <a:extLst>
              <a:ext uri="{FF2B5EF4-FFF2-40B4-BE49-F238E27FC236}">
                <a16:creationId xmlns:a16="http://schemas.microsoft.com/office/drawing/2014/main" id="{DC5F278F-F4CE-4209-9203-5992C6DEAB0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975979C-2487-4615-8375-F687DFD09FC1}"/>
              </a:ext>
            </a:extLst>
          </p:cNvPr>
          <p:cNvSpPr>
            <a:spLocks noGrp="1"/>
          </p:cNvSpPr>
          <p:nvPr>
            <p:ph type="sldNum" sz="quarter" idx="12"/>
          </p:nvPr>
        </p:nvSpPr>
        <p:spPr/>
        <p:txBody>
          <a:bodyPr/>
          <a:lstStyle/>
          <a:p>
            <a:pPr>
              <a:defRPr/>
            </a:pPr>
            <a:fld id="{FF87EF9F-E2D7-47BF-8B49-ED1F97748D6F}" type="slidenum">
              <a:rPr lang="en-US" altLang="en-US" smtClean="0"/>
              <a:pPr>
                <a:defRPr/>
              </a:pPr>
              <a:t>3</a:t>
            </a:fld>
            <a:endParaRPr lang="en-US" altLang="en-US" dirty="0"/>
          </a:p>
        </p:txBody>
      </p:sp>
    </p:spTree>
  </p:cSld>
  <p:clrMapOvr>
    <a:masterClrMapping/>
  </p:clrMapOvr>
  <p:transition advClick="0" advTm="3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3">
            <a:extLst>
              <a:ext uri="{FF2B5EF4-FFF2-40B4-BE49-F238E27FC236}">
                <a16:creationId xmlns:a16="http://schemas.microsoft.com/office/drawing/2014/main" id="{781C3F0A-A1B5-4B62-8EFB-15501B8F7DDF}"/>
              </a:ext>
            </a:extLst>
          </p:cNvPr>
          <p:cNvSpPr txBox="1">
            <a:spLocks noChangeArrowheads="1"/>
          </p:cNvSpPr>
          <p:nvPr/>
        </p:nvSpPr>
        <p:spPr bwMode="auto">
          <a:xfrm>
            <a:off x="491085" y="4818271"/>
            <a:ext cx="3636209" cy="12924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har char="•"/>
              <a:defRPr sz="3200" b="1">
                <a:solidFill>
                  <a:srgbClr val="000066"/>
                </a:solidFill>
                <a:latin typeface="Times New Roman" panose="02020603050405020304" pitchFamily="18" charset="0"/>
              </a:defRPr>
            </a:lvl1pPr>
            <a:lvl2pPr marL="742950" indent="-285750">
              <a:spcBef>
                <a:spcPct val="20000"/>
              </a:spcBef>
              <a:buChar char="–"/>
              <a:defRPr sz="2800" b="1">
                <a:solidFill>
                  <a:srgbClr val="000066"/>
                </a:solidFill>
                <a:latin typeface="Times New Roman" panose="02020603050405020304" pitchFamily="18" charset="0"/>
              </a:defRPr>
            </a:lvl2pPr>
            <a:lvl3pPr marL="1143000" indent="-228600">
              <a:spcBef>
                <a:spcPct val="20000"/>
              </a:spcBef>
              <a:buChar char="•"/>
              <a:defRPr sz="2400">
                <a:solidFill>
                  <a:srgbClr val="000066"/>
                </a:solidFill>
                <a:latin typeface="Times New Roman" panose="02020603050405020304" pitchFamily="18" charset="0"/>
              </a:defRPr>
            </a:lvl3pPr>
            <a:lvl4pPr marL="1600200" indent="-228600">
              <a:spcBef>
                <a:spcPct val="20000"/>
              </a:spcBef>
              <a:buChar char="–"/>
              <a:defRPr sz="2000">
                <a:solidFill>
                  <a:srgbClr val="000066"/>
                </a:solidFill>
                <a:latin typeface="Times New Roman" panose="02020603050405020304" pitchFamily="18" charset="0"/>
              </a:defRPr>
            </a:lvl4pPr>
            <a:lvl5pPr marL="2057400" indent="-228600">
              <a:spcBef>
                <a:spcPct val="20000"/>
              </a:spcBef>
              <a:buChar char="»"/>
              <a:defRPr sz="2000">
                <a:solidFill>
                  <a:srgbClr val="00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66"/>
                </a:solidFill>
                <a:latin typeface="Times New Roman" panose="02020603050405020304" pitchFamily="18" charset="0"/>
              </a:defRPr>
            </a:lvl9pPr>
          </a:lstStyle>
          <a:p>
            <a:pPr algn="ctr" defTabSz="914400">
              <a:lnSpc>
                <a:spcPct val="80000"/>
              </a:lnSpc>
              <a:spcBef>
                <a:spcPct val="0"/>
              </a:spcBef>
              <a:spcAft>
                <a:spcPts val="600"/>
              </a:spcAft>
              <a:buNone/>
            </a:pPr>
            <a:r>
              <a:rPr lang="en-US" altLang="en-US" sz="4200" i="1" spc="-120" dirty="0">
                <a:solidFill>
                  <a:srgbClr val="FFC000"/>
                </a:solidFill>
                <a:latin typeface="+mj-lt"/>
                <a:ea typeface="+mj-ea"/>
                <a:cs typeface="+mj-cs"/>
              </a:rPr>
              <a:t>Think Again.</a:t>
            </a:r>
          </a:p>
        </p:txBody>
      </p:sp>
      <p:pic>
        <p:nvPicPr>
          <p:cNvPr id="7" name="Picture 2" descr="Think again Stock Photos &amp; Royalty-Free Images | Depositphotos">
            <a:extLst>
              <a:ext uri="{FF2B5EF4-FFF2-40B4-BE49-F238E27FC236}">
                <a16:creationId xmlns:a16="http://schemas.microsoft.com/office/drawing/2014/main" id="{B487A207-A0B3-419F-BCDE-DB9B667A7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9" r="8140" b="-1"/>
          <a:stretch/>
        </p:blipFill>
        <p:spPr bwMode="auto">
          <a:xfrm>
            <a:off x="5494552" y="-2977"/>
            <a:ext cx="3636208" cy="435943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2">
            <a:extLst>
              <a:ext uri="{FF2B5EF4-FFF2-40B4-BE49-F238E27FC236}">
                <a16:creationId xmlns:a16="http://schemas.microsoft.com/office/drawing/2014/main" id="{E40C4994-0B33-44D1-B7E0-6642FC1E30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19" b="1"/>
          <a:stretch/>
        </p:blipFill>
        <p:spPr bwMode="auto">
          <a:xfrm>
            <a:off x="57513" y="14839"/>
            <a:ext cx="5412677" cy="43594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FFE21FF-AA4F-4BFB-8E13-392A4A79DFF3}"/>
              </a:ext>
            </a:extLst>
          </p:cNvPr>
          <p:cNvSpPr txBox="1"/>
          <p:nvPr/>
        </p:nvSpPr>
        <p:spPr>
          <a:xfrm>
            <a:off x="5638800" y="4389118"/>
            <a:ext cx="3505200" cy="2439202"/>
          </a:xfrm>
          <a:prstGeom prst="rect">
            <a:avLst/>
          </a:prstGeom>
          <a:noFill/>
        </p:spPr>
        <p:txBody>
          <a:bodyPr wrap="square" rtlCol="0">
            <a:spAutoFit/>
          </a:bodyPr>
          <a:lstStyle/>
          <a:p>
            <a:endParaRPr lang="en-US" dirty="0"/>
          </a:p>
        </p:txBody>
      </p:sp>
      <p:pic>
        <p:nvPicPr>
          <p:cNvPr id="8" name="Content Placeholder 3">
            <a:extLst>
              <a:ext uri="{FF2B5EF4-FFF2-40B4-BE49-F238E27FC236}">
                <a16:creationId xmlns:a16="http://schemas.microsoft.com/office/drawing/2014/main" id="{D95EF548-B20B-4731-A4AC-347EBE30E02B}"/>
              </a:ext>
            </a:extLst>
          </p:cNvPr>
          <p:cNvPicPr>
            <a:picLocks noChangeAspect="1"/>
          </p:cNvPicPr>
          <p:nvPr/>
        </p:nvPicPr>
        <p:blipFill>
          <a:blip r:embed="rId5">
            <a:extLst>
              <a:ext uri="{28A0092B-C50C-407E-A947-70E740481C1C}">
                <a14:useLocalDpi xmlns:a14="http://schemas.microsoft.com/office/drawing/2010/main" val="0"/>
              </a:ext>
            </a:extLst>
          </a:blip>
          <a:srcRect l="757" t="1108" r="2231" b="34875"/>
          <a:stretch>
            <a:fillRect/>
          </a:stretch>
        </p:blipFill>
        <p:spPr bwMode="auto">
          <a:xfrm>
            <a:off x="5235333" y="4388972"/>
            <a:ext cx="3908667" cy="2439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E513B1E-B4EB-47C3-84F6-CE15406A2A94}"/>
              </a:ext>
            </a:extLst>
          </p:cNvPr>
          <p:cNvSpPr>
            <a:spLocks noGrp="1"/>
          </p:cNvSpPr>
          <p:nvPr>
            <p:ph type="dt" sz="half" idx="10"/>
          </p:nvPr>
        </p:nvSpPr>
        <p:spPr/>
        <p:txBody>
          <a:bodyPr/>
          <a:lstStyle/>
          <a:p>
            <a:pPr>
              <a:defRPr/>
            </a:pPr>
            <a:r>
              <a:rPr lang="en-US" altLang="en-US" dirty="0"/>
              <a:t>9/30/2021</a:t>
            </a:r>
          </a:p>
        </p:txBody>
      </p:sp>
      <p:sp>
        <p:nvSpPr>
          <p:cNvPr id="5" name="Slide Number Placeholder 4">
            <a:extLst>
              <a:ext uri="{FF2B5EF4-FFF2-40B4-BE49-F238E27FC236}">
                <a16:creationId xmlns:a16="http://schemas.microsoft.com/office/drawing/2014/main" id="{017C5FA3-3028-414C-A00C-C067231B9A34}"/>
              </a:ext>
            </a:extLst>
          </p:cNvPr>
          <p:cNvSpPr>
            <a:spLocks noGrp="1"/>
          </p:cNvSpPr>
          <p:nvPr>
            <p:ph type="sldNum" sz="quarter" idx="12"/>
          </p:nvPr>
        </p:nvSpPr>
        <p:spPr/>
        <p:txBody>
          <a:bodyPr/>
          <a:lstStyle/>
          <a:p>
            <a:pPr>
              <a:defRPr/>
            </a:pPr>
            <a:fld id="{B380138C-2154-434A-AC59-0D4403E7B7A2}" type="slidenum">
              <a:rPr lang="en-US" altLang="en-US" smtClean="0"/>
              <a:pPr>
                <a:defRPr/>
              </a:pPr>
              <a:t>30</a:t>
            </a:fld>
            <a:endParaRPr lang="en-US" altLang="en-US" dirty="0"/>
          </a:p>
        </p:txBody>
      </p:sp>
    </p:spTree>
  </p:cSld>
  <p:clrMapOvr>
    <a:masterClrMapping/>
  </p:clrMapOvr>
  <p:transition advClick="0" advTm="1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C7B7A57-96FF-40CF-A26B-11F28B3BC245}"/>
              </a:ext>
            </a:extLst>
          </p:cNvPr>
          <p:cNvSpPr>
            <a:spLocks noGrp="1" noChangeArrowheads="1"/>
          </p:cNvSpPr>
          <p:nvPr>
            <p:ph type="title" idx="4294967295"/>
          </p:nvPr>
        </p:nvSpPr>
        <p:spPr>
          <a:xfrm>
            <a:off x="304800" y="505326"/>
            <a:ext cx="7696200" cy="1139825"/>
          </a:xfrm>
        </p:spPr>
        <p:txBody>
          <a:bodyPr anchorCtr="0">
            <a:normAutofit/>
          </a:bodyPr>
          <a:lstStyle/>
          <a:p>
            <a:pPr eaLnBrk="1" hangingPunct="1">
              <a:defRPr/>
            </a:pPr>
            <a:r>
              <a:rPr lang="en-US" altLang="en-US" sz="4400" dirty="0">
                <a:solidFill>
                  <a:srgbClr val="FFC000"/>
                </a:solidFill>
              </a:rPr>
              <a:t>Common Pitfall</a:t>
            </a:r>
          </a:p>
        </p:txBody>
      </p:sp>
      <p:sp>
        <p:nvSpPr>
          <p:cNvPr id="68611" name="Rectangle 3">
            <a:extLst>
              <a:ext uri="{FF2B5EF4-FFF2-40B4-BE49-F238E27FC236}">
                <a16:creationId xmlns:a16="http://schemas.microsoft.com/office/drawing/2014/main" id="{9E54E750-CCD2-47AD-AA36-66BE7EE21E1E}"/>
              </a:ext>
            </a:extLst>
          </p:cNvPr>
          <p:cNvSpPr>
            <a:spLocks noGrp="1" noChangeArrowheads="1"/>
          </p:cNvSpPr>
          <p:nvPr>
            <p:ph type="body" idx="4294967295"/>
          </p:nvPr>
        </p:nvSpPr>
        <p:spPr>
          <a:xfrm>
            <a:off x="304800" y="2057400"/>
            <a:ext cx="8305800" cy="4979988"/>
          </a:xfrm>
        </p:spPr>
        <p:txBody>
          <a:bodyPr>
            <a:normAutofit/>
          </a:bodyPr>
          <a:lstStyle/>
          <a:p>
            <a:pPr eaLnBrk="1" hangingPunct="1">
              <a:buFont typeface="Wingdings" panose="05000000000000000000" pitchFamily="2" charset="2"/>
              <a:buNone/>
              <a:defRPr/>
            </a:pPr>
            <a:r>
              <a:rPr lang="en-US" altLang="en-US" sz="3200" dirty="0"/>
              <a:t>Thinking that you have “finished” the safety process</a:t>
            </a:r>
          </a:p>
        </p:txBody>
      </p:sp>
      <p:pic>
        <p:nvPicPr>
          <p:cNvPr id="52228" name="Picture 6" descr="j0254404">
            <a:extLst>
              <a:ext uri="{FF2B5EF4-FFF2-40B4-BE49-F238E27FC236}">
                <a16:creationId xmlns:a16="http://schemas.microsoft.com/office/drawing/2014/main" id="{745E2561-55A1-4F3D-B2E1-CFC73BB7B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57550"/>
            <a:ext cx="25908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48EE4475-04E9-43A7-B0A3-C30B0726A493}"/>
              </a:ext>
            </a:extLst>
          </p:cNvPr>
          <p:cNvSpPr>
            <a:spLocks noGrp="1"/>
          </p:cNvSpPr>
          <p:nvPr>
            <p:ph type="dt" sz="half" idx="10"/>
          </p:nvPr>
        </p:nvSpPr>
        <p:spPr/>
        <p:txBody>
          <a:bodyPr/>
          <a:lstStyle/>
          <a:p>
            <a:pPr>
              <a:defRPr/>
            </a:pPr>
            <a:r>
              <a:rPr lang="en-US" altLang="en-US" dirty="0"/>
              <a:t>9/30/2021</a:t>
            </a:r>
          </a:p>
        </p:txBody>
      </p:sp>
      <p:sp>
        <p:nvSpPr>
          <p:cNvPr id="4" name="Slide Number Placeholder 3">
            <a:extLst>
              <a:ext uri="{FF2B5EF4-FFF2-40B4-BE49-F238E27FC236}">
                <a16:creationId xmlns:a16="http://schemas.microsoft.com/office/drawing/2014/main" id="{E9E35A8F-A411-49AC-9ECB-8C20408BF001}"/>
              </a:ext>
            </a:extLst>
          </p:cNvPr>
          <p:cNvSpPr>
            <a:spLocks noGrp="1"/>
          </p:cNvSpPr>
          <p:nvPr>
            <p:ph type="sldNum" sz="quarter" idx="12"/>
          </p:nvPr>
        </p:nvSpPr>
        <p:spPr/>
        <p:txBody>
          <a:bodyPr/>
          <a:lstStyle/>
          <a:p>
            <a:pPr>
              <a:defRPr/>
            </a:pPr>
            <a:fld id="{B380138C-2154-434A-AC59-0D4403E7B7A2}" type="slidenum">
              <a:rPr lang="en-US" altLang="en-US" smtClean="0"/>
              <a:pPr>
                <a:defRPr/>
              </a:pPr>
              <a:t>31</a:t>
            </a:fld>
            <a:endParaRPr lang="en-US" altLang="en-US" dirty="0"/>
          </a:p>
        </p:txBody>
      </p:sp>
    </p:spTree>
  </p:cSld>
  <p:clrMapOvr>
    <a:masterClrMapping/>
  </p:clrMapOvr>
  <p:transition advClick="0" advTm="3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34EE9-C158-4E9B-BCE4-35EE05B0066A}"/>
              </a:ext>
            </a:extLst>
          </p:cNvPr>
          <p:cNvSpPr>
            <a:spLocks noGrp="1"/>
          </p:cNvSpPr>
          <p:nvPr>
            <p:ph type="dt" sz="half" idx="10"/>
          </p:nvPr>
        </p:nvSpPr>
        <p:spPr/>
        <p:txBody>
          <a:bodyPr/>
          <a:lstStyle/>
          <a:p>
            <a:pPr>
              <a:defRPr/>
            </a:pPr>
            <a:r>
              <a:rPr lang="en-US" altLang="en-US" dirty="0"/>
              <a:t>9/30/2021</a:t>
            </a:r>
          </a:p>
        </p:txBody>
      </p:sp>
      <p:sp>
        <p:nvSpPr>
          <p:cNvPr id="3" name="Slide Number Placeholder 2">
            <a:extLst>
              <a:ext uri="{FF2B5EF4-FFF2-40B4-BE49-F238E27FC236}">
                <a16:creationId xmlns:a16="http://schemas.microsoft.com/office/drawing/2014/main" id="{E2BE0135-8589-41DD-85CF-8BE8D24E09F1}"/>
              </a:ext>
            </a:extLst>
          </p:cNvPr>
          <p:cNvSpPr>
            <a:spLocks noGrp="1"/>
          </p:cNvSpPr>
          <p:nvPr>
            <p:ph type="sldNum" sz="quarter" idx="12"/>
          </p:nvPr>
        </p:nvSpPr>
        <p:spPr/>
        <p:txBody>
          <a:bodyPr/>
          <a:lstStyle/>
          <a:p>
            <a:pPr>
              <a:defRPr/>
            </a:pPr>
            <a:fld id="{B380138C-2154-434A-AC59-0D4403E7B7A2}" type="slidenum">
              <a:rPr lang="en-US" altLang="en-US" smtClean="0"/>
              <a:pPr>
                <a:defRPr/>
              </a:pPr>
              <a:t>32</a:t>
            </a:fld>
            <a:endParaRPr lang="en-US" altLang="en-US" dirty="0"/>
          </a:p>
        </p:txBody>
      </p:sp>
      <p:pic>
        <p:nvPicPr>
          <p:cNvPr id="4" name="Picture 5" descr="MPj04331650000[1]">
            <a:extLst>
              <a:ext uri="{FF2B5EF4-FFF2-40B4-BE49-F238E27FC236}">
                <a16:creationId xmlns:a16="http://schemas.microsoft.com/office/drawing/2014/main" id="{D3398381-B182-496A-999F-3BF57CC251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86528"/>
            <a:ext cx="2242457" cy="170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695A32C4-0026-40D0-94E6-E5EA24AE92AC}"/>
              </a:ext>
            </a:extLst>
          </p:cNvPr>
          <p:cNvSpPr txBox="1">
            <a:spLocks noChangeArrowheads="1"/>
          </p:cNvSpPr>
          <p:nvPr/>
        </p:nvSpPr>
        <p:spPr bwMode="auto">
          <a:xfrm>
            <a:off x="838200" y="585764"/>
            <a:ext cx="7924800" cy="1139825"/>
          </a:xfrm>
          <a:prstGeom prst="rect">
            <a:avLst/>
          </a:prstGeom>
          <a:noFill/>
          <a:ln>
            <a:noFill/>
          </a:ln>
          <a:effectLst/>
        </p:spPr>
        <p:txBody>
          <a:bodyPr vert="horz" wrap="square" lIns="92075" tIns="46038" rIns="92075" bIns="46038" numCol="1" anchor="ctr" anchorCtr="0" compatLnSpc="1">
            <a:prstTxWarp prst="textNoShape">
              <a:avLst/>
            </a:prstTxWarp>
            <a:normAutofit/>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pPr eaLnBrk="1" hangingPunct="1">
              <a:defRPr/>
            </a:pPr>
            <a:r>
              <a:rPr lang="en-US" altLang="en-US" sz="4800" dirty="0">
                <a:solidFill>
                  <a:srgbClr val="FFC000"/>
                </a:solidFill>
              </a:rPr>
              <a:t>Questions?</a:t>
            </a:r>
          </a:p>
        </p:txBody>
      </p:sp>
      <p:sp>
        <p:nvSpPr>
          <p:cNvPr id="6" name="Rectangle 3">
            <a:extLst>
              <a:ext uri="{FF2B5EF4-FFF2-40B4-BE49-F238E27FC236}">
                <a16:creationId xmlns:a16="http://schemas.microsoft.com/office/drawing/2014/main" id="{FC15A720-DEA2-42D8-A02F-39C6B28D027C}"/>
              </a:ext>
            </a:extLst>
          </p:cNvPr>
          <p:cNvSpPr txBox="1">
            <a:spLocks noChangeArrowheads="1"/>
          </p:cNvSpPr>
          <p:nvPr/>
        </p:nvSpPr>
        <p:spPr>
          <a:xfrm>
            <a:off x="685800" y="4088344"/>
            <a:ext cx="7772400" cy="705646"/>
          </a:xfrm>
          <a:prstGeom prst="rect">
            <a:avLst/>
          </a:prstGeom>
        </p:spPr>
        <p:txBody>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en-US" sz="2800" dirty="0">
                <a:hlinkClick r:id="rId4"/>
              </a:rPr>
              <a:t>https://dol.ny.gov/site-consultation-program</a:t>
            </a:r>
            <a:endParaRPr lang="en-US" altLang="en-US" sz="2800" dirty="0"/>
          </a:p>
          <a:p>
            <a:pPr marL="0" indent="0" eaLnBrk="1" hangingPunct="1">
              <a:buNone/>
            </a:pPr>
            <a:endParaRPr lang="en-US" sz="2800" dirty="0">
              <a:hlinkClick r:id="rId5"/>
            </a:endParaRPr>
          </a:p>
        </p:txBody>
      </p:sp>
      <p:sp>
        <p:nvSpPr>
          <p:cNvPr id="7" name="TextBox 6">
            <a:extLst>
              <a:ext uri="{FF2B5EF4-FFF2-40B4-BE49-F238E27FC236}">
                <a16:creationId xmlns:a16="http://schemas.microsoft.com/office/drawing/2014/main" id="{0E2801EE-8441-4F77-AA9B-B31B613432F2}"/>
              </a:ext>
            </a:extLst>
          </p:cNvPr>
          <p:cNvSpPr txBox="1"/>
          <p:nvPr/>
        </p:nvSpPr>
        <p:spPr>
          <a:xfrm>
            <a:off x="4146755" y="5887515"/>
            <a:ext cx="4267200" cy="769441"/>
          </a:xfrm>
          <a:prstGeom prst="rect">
            <a:avLst/>
          </a:prstGeom>
          <a:noFill/>
        </p:spPr>
        <p:txBody>
          <a:bodyPr wrap="square" rtlCol="0">
            <a:spAutoFit/>
          </a:bodyPr>
          <a:lstStyle/>
          <a:p>
            <a:pPr algn="ctr"/>
            <a:r>
              <a:rPr lang="en-US" sz="4400" dirty="0">
                <a:solidFill>
                  <a:srgbClr val="FFC000"/>
                </a:solidFill>
              </a:rPr>
              <a:t>Thank you!</a:t>
            </a:r>
          </a:p>
        </p:txBody>
      </p:sp>
      <p:sp>
        <p:nvSpPr>
          <p:cNvPr id="10" name="TextBox 9">
            <a:extLst>
              <a:ext uri="{FF2B5EF4-FFF2-40B4-BE49-F238E27FC236}">
                <a16:creationId xmlns:a16="http://schemas.microsoft.com/office/drawing/2014/main" id="{47B9A83C-EBC8-4A26-B0ED-55462ED708C2}"/>
              </a:ext>
            </a:extLst>
          </p:cNvPr>
          <p:cNvSpPr txBox="1"/>
          <p:nvPr/>
        </p:nvSpPr>
        <p:spPr>
          <a:xfrm>
            <a:off x="685800" y="4793990"/>
            <a:ext cx="6486832" cy="830997"/>
          </a:xfrm>
          <a:prstGeom prst="rect">
            <a:avLst/>
          </a:prstGeom>
          <a:noFill/>
        </p:spPr>
        <p:txBody>
          <a:bodyPr wrap="square">
            <a:spAutoFit/>
          </a:bodyPr>
          <a:lstStyle/>
          <a:p>
            <a:pPr eaLnBrk="1" hangingPunct="1"/>
            <a:r>
              <a:rPr lang="en-US" altLang="en-US" sz="2400" dirty="0"/>
              <a:t>Phone (315)479-3364</a:t>
            </a:r>
          </a:p>
          <a:p>
            <a:pPr eaLnBrk="1" hangingPunct="1"/>
            <a:r>
              <a:rPr lang="en-US" altLang="en-US" sz="2400" dirty="0"/>
              <a:t>E-mail: Donna.haley@labor.ny.gov</a:t>
            </a:r>
            <a:endParaRPr lang="en-US" altLang="en-US" sz="2400" dirty="0">
              <a:solidFill>
                <a:srgbClr val="FFFF99"/>
              </a:solidFill>
            </a:endParaRPr>
          </a:p>
        </p:txBody>
      </p:sp>
    </p:spTree>
    <p:extLst>
      <p:ext uri="{BB962C8B-B14F-4D97-AF65-F5344CB8AC3E}">
        <p14:creationId xmlns:p14="http://schemas.microsoft.com/office/powerpoint/2010/main" val="1769094470"/>
      </p:ext>
    </p:extLst>
  </p:cSld>
  <p:clrMapOvr>
    <a:masterClrMapping/>
  </p:clrMapOvr>
  <p:transition advClick="0" advTm="3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5B26CB-F98C-4D49-82D8-7A3D32371B2A}"/>
              </a:ext>
            </a:extLst>
          </p:cNvPr>
          <p:cNvSpPr>
            <a:spLocks noGrp="1"/>
          </p:cNvSpPr>
          <p:nvPr>
            <p:ph type="dt" sz="quarter" idx="10"/>
          </p:nvPr>
        </p:nvSpPr>
        <p:spPr/>
        <p:txBody>
          <a:bodyPr/>
          <a:lstStyle/>
          <a:p>
            <a:pPr>
              <a:defRPr/>
            </a:pPr>
            <a:r>
              <a:rPr lang="en-US" altLang="en-US" dirty="0"/>
              <a:t>9/30/2021</a:t>
            </a:r>
          </a:p>
        </p:txBody>
      </p:sp>
      <p:sp>
        <p:nvSpPr>
          <p:cNvPr id="27650" name="Rectangle 2">
            <a:extLst>
              <a:ext uri="{FF2B5EF4-FFF2-40B4-BE49-F238E27FC236}">
                <a16:creationId xmlns:a16="http://schemas.microsoft.com/office/drawing/2014/main" id="{E171B9A4-53D7-43DB-9025-5A9B32951FFC}"/>
              </a:ext>
            </a:extLst>
          </p:cNvPr>
          <p:cNvSpPr>
            <a:spLocks noGrp="1" noChangeArrowheads="1"/>
          </p:cNvSpPr>
          <p:nvPr>
            <p:ph type="title"/>
          </p:nvPr>
        </p:nvSpPr>
        <p:spPr/>
        <p:txBody>
          <a:bodyPr/>
          <a:lstStyle/>
          <a:p>
            <a:pPr eaLnBrk="1" hangingPunct="1">
              <a:defRPr/>
            </a:pPr>
            <a:r>
              <a:rPr lang="en-US" altLang="en-US" dirty="0">
                <a:solidFill>
                  <a:srgbClr val="FFC000"/>
                </a:solidFill>
              </a:rPr>
              <a:t>Consultation Program </a:t>
            </a:r>
          </a:p>
        </p:txBody>
      </p:sp>
      <p:sp>
        <p:nvSpPr>
          <p:cNvPr id="7173" name="Rectangle 3">
            <a:extLst>
              <a:ext uri="{FF2B5EF4-FFF2-40B4-BE49-F238E27FC236}">
                <a16:creationId xmlns:a16="http://schemas.microsoft.com/office/drawing/2014/main" id="{B803ACD5-09DA-451B-9166-F9F8A8410CA2}"/>
              </a:ext>
            </a:extLst>
          </p:cNvPr>
          <p:cNvSpPr>
            <a:spLocks noGrp="1" noChangeArrowheads="1"/>
          </p:cNvSpPr>
          <p:nvPr>
            <p:ph type="body" idx="1"/>
          </p:nvPr>
        </p:nvSpPr>
        <p:spPr>
          <a:xfrm>
            <a:off x="685800" y="2438400"/>
            <a:ext cx="7772400" cy="4648200"/>
          </a:xfrm>
        </p:spPr>
        <p:txBody>
          <a:bodyPr/>
          <a:lstStyle/>
          <a:p>
            <a:pPr eaLnBrk="1" hangingPunct="1">
              <a:lnSpc>
                <a:spcPct val="80000"/>
              </a:lnSpc>
            </a:pPr>
            <a:r>
              <a:rPr lang="en-US" altLang="en-US" sz="2800" dirty="0"/>
              <a:t>At the </a:t>
            </a:r>
            <a:r>
              <a:rPr lang="en-US" altLang="en-US" sz="2800" i="1" dirty="0"/>
              <a:t>employer’s request</a:t>
            </a:r>
            <a:r>
              <a:rPr lang="en-US" altLang="en-US" sz="2800" dirty="0"/>
              <a:t>, we will provide safety and health </a:t>
            </a:r>
            <a:r>
              <a:rPr lang="en-US" altLang="en-US" sz="2800" i="1" dirty="0"/>
              <a:t>technical assistance </a:t>
            </a:r>
            <a:r>
              <a:rPr lang="en-US" altLang="en-US" sz="2800" dirty="0"/>
              <a:t>to </a:t>
            </a:r>
            <a:r>
              <a:rPr lang="en-US" altLang="en-US" sz="2800" i="1" dirty="0"/>
              <a:t>private sector </a:t>
            </a:r>
            <a:r>
              <a:rPr lang="en-US" altLang="en-US" sz="2800" dirty="0"/>
              <a:t>employers. </a:t>
            </a:r>
          </a:p>
          <a:p>
            <a:pPr eaLnBrk="1" hangingPunct="1">
              <a:lnSpc>
                <a:spcPct val="80000"/>
              </a:lnSpc>
            </a:pPr>
            <a:endParaRPr lang="en-US" altLang="en-US" sz="2800" dirty="0"/>
          </a:p>
          <a:p>
            <a:pPr lvl="1" eaLnBrk="1" hangingPunct="1">
              <a:lnSpc>
                <a:spcPct val="80000"/>
              </a:lnSpc>
            </a:pPr>
            <a:r>
              <a:rPr lang="en-US" altLang="en-US" sz="2000" i="1" dirty="0"/>
              <a:t>In NYS, OSHA</a:t>
            </a:r>
            <a:r>
              <a:rPr lang="en-US" altLang="en-US" sz="2000" dirty="0"/>
              <a:t> has jurisdiction for enforcement of </a:t>
            </a:r>
            <a:r>
              <a:rPr lang="en-US" altLang="en-US" sz="2000" i="1" dirty="0"/>
              <a:t> </a:t>
            </a:r>
            <a:r>
              <a:rPr lang="en-US" altLang="en-US" sz="2000" dirty="0"/>
              <a:t>occupational safety and health regulations.</a:t>
            </a:r>
          </a:p>
          <a:p>
            <a:pPr eaLnBrk="1" hangingPunct="1">
              <a:lnSpc>
                <a:spcPct val="80000"/>
              </a:lnSpc>
            </a:pPr>
            <a:endParaRPr lang="en-US" altLang="en-US" sz="2800" dirty="0"/>
          </a:p>
          <a:p>
            <a:pPr eaLnBrk="1" hangingPunct="1">
              <a:lnSpc>
                <a:spcPct val="80000"/>
              </a:lnSpc>
            </a:pPr>
            <a:endParaRPr lang="en-US" altLang="en-US" sz="2800" dirty="0"/>
          </a:p>
          <a:p>
            <a:pPr eaLnBrk="1" hangingPunct="1">
              <a:lnSpc>
                <a:spcPct val="80000"/>
              </a:lnSpc>
            </a:pPr>
            <a:endParaRPr lang="en-US" altLang="en-US" sz="2800" dirty="0"/>
          </a:p>
          <a:p>
            <a:pPr eaLnBrk="1" hangingPunct="1">
              <a:lnSpc>
                <a:spcPct val="80000"/>
              </a:lnSpc>
              <a:buFont typeface="Wingdings" panose="05000000000000000000" pitchFamily="2" charset="2"/>
              <a:buNone/>
            </a:pPr>
            <a:endParaRPr lang="en-US" altLang="en-US" sz="2800" dirty="0"/>
          </a:p>
          <a:p>
            <a:pPr eaLnBrk="1" hangingPunct="1">
              <a:lnSpc>
                <a:spcPct val="80000"/>
              </a:lnSpc>
              <a:buFont typeface="Wingdings" panose="05000000000000000000" pitchFamily="2" charset="2"/>
              <a:buNone/>
            </a:pPr>
            <a:endParaRPr lang="en-US" altLang="en-US" sz="2800" dirty="0"/>
          </a:p>
        </p:txBody>
      </p:sp>
      <p:sp>
        <p:nvSpPr>
          <p:cNvPr id="3" name="Slide Number Placeholder 2">
            <a:extLst>
              <a:ext uri="{FF2B5EF4-FFF2-40B4-BE49-F238E27FC236}">
                <a16:creationId xmlns:a16="http://schemas.microsoft.com/office/drawing/2014/main" id="{37385A70-E73C-4478-B287-73322EDE1B14}"/>
              </a:ext>
            </a:extLst>
          </p:cNvPr>
          <p:cNvSpPr>
            <a:spLocks noGrp="1"/>
          </p:cNvSpPr>
          <p:nvPr>
            <p:ph type="sldNum" sz="quarter" idx="12"/>
          </p:nvPr>
        </p:nvSpPr>
        <p:spPr/>
        <p:txBody>
          <a:bodyPr/>
          <a:lstStyle/>
          <a:p>
            <a:pPr>
              <a:defRPr/>
            </a:pPr>
            <a:fld id="{D815B44B-D0FF-4F28-909D-698BA2C437F5}" type="slidenum">
              <a:rPr lang="en-US" altLang="en-US" smtClean="0"/>
              <a:pPr>
                <a:defRPr/>
              </a:pPr>
              <a:t>4</a:t>
            </a:fld>
            <a:endParaRPr lang="en-US" altLang="en-US" dirty="0"/>
          </a:p>
        </p:txBody>
      </p:sp>
    </p:spTree>
  </p:cSld>
  <p:clrMapOvr>
    <a:masterClrMapping/>
  </p:clrMapOvr>
  <p:transition advClick="0" advTm="3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A96EDBE-4801-4D9D-B6A0-18E61FFD0BEE}"/>
              </a:ext>
            </a:extLst>
          </p:cNvPr>
          <p:cNvSpPr>
            <a:spLocks noGrp="1"/>
          </p:cNvSpPr>
          <p:nvPr>
            <p:ph type="dt" sz="quarter" idx="10"/>
          </p:nvPr>
        </p:nvSpPr>
        <p:spPr/>
        <p:txBody>
          <a:bodyPr/>
          <a:lstStyle/>
          <a:p>
            <a:pPr>
              <a:defRPr/>
            </a:pPr>
            <a:r>
              <a:rPr lang="en-US" altLang="en-US" dirty="0"/>
              <a:t>9/30/2021</a:t>
            </a:r>
          </a:p>
        </p:txBody>
      </p:sp>
      <p:sp>
        <p:nvSpPr>
          <p:cNvPr id="50178" name="Rectangle 2">
            <a:extLst>
              <a:ext uri="{FF2B5EF4-FFF2-40B4-BE49-F238E27FC236}">
                <a16:creationId xmlns:a16="http://schemas.microsoft.com/office/drawing/2014/main" id="{7458CC76-6FD3-43D9-9AF1-B86EC6E56152}"/>
              </a:ext>
            </a:extLst>
          </p:cNvPr>
          <p:cNvSpPr>
            <a:spLocks noGrp="1" noChangeArrowheads="1"/>
          </p:cNvSpPr>
          <p:nvPr>
            <p:ph type="title"/>
          </p:nvPr>
        </p:nvSpPr>
        <p:spPr/>
        <p:txBody>
          <a:bodyPr/>
          <a:lstStyle/>
          <a:p>
            <a:pPr eaLnBrk="1" hangingPunct="1">
              <a:defRPr/>
            </a:pPr>
            <a:r>
              <a:rPr lang="en-US" altLang="en-US" dirty="0">
                <a:solidFill>
                  <a:srgbClr val="FFC000"/>
                </a:solidFill>
              </a:rPr>
              <a:t>Consultation Program</a:t>
            </a:r>
          </a:p>
        </p:txBody>
      </p:sp>
      <p:sp>
        <p:nvSpPr>
          <p:cNvPr id="8197" name="Rectangle 4">
            <a:extLst>
              <a:ext uri="{FF2B5EF4-FFF2-40B4-BE49-F238E27FC236}">
                <a16:creationId xmlns:a16="http://schemas.microsoft.com/office/drawing/2014/main" id="{1DE19EDD-E2B9-4B98-BE19-55DE8FF70A75}"/>
              </a:ext>
            </a:extLst>
          </p:cNvPr>
          <p:cNvSpPr>
            <a:spLocks noGrp="1" noChangeArrowheads="1"/>
          </p:cNvSpPr>
          <p:nvPr>
            <p:ph type="body" sz="half" idx="2"/>
          </p:nvPr>
        </p:nvSpPr>
        <p:spPr>
          <a:xfrm>
            <a:off x="4683371" y="2286000"/>
            <a:ext cx="3810000" cy="4114800"/>
          </a:xfrm>
        </p:spPr>
        <p:txBody>
          <a:bodyPr/>
          <a:lstStyle/>
          <a:p>
            <a:pPr marL="0" indent="0" eaLnBrk="1" hangingPunct="1">
              <a:buNone/>
            </a:pPr>
            <a:r>
              <a:rPr lang="en-US" altLang="en-US" sz="2800" dirty="0"/>
              <a:t>Funding for the Program is provided by both OSHA (90%) and the NYS Department of Labor (10%)</a:t>
            </a:r>
          </a:p>
          <a:p>
            <a:pPr eaLnBrk="1" hangingPunct="1"/>
            <a:endParaRPr lang="en-US" altLang="en-US" sz="2800" dirty="0"/>
          </a:p>
        </p:txBody>
      </p:sp>
      <p:pic>
        <p:nvPicPr>
          <p:cNvPr id="8198" name="Picture 8">
            <a:extLst>
              <a:ext uri="{FF2B5EF4-FFF2-40B4-BE49-F238E27FC236}">
                <a16:creationId xmlns:a16="http://schemas.microsoft.com/office/drawing/2014/main" id="{BBC24CDE-02D5-4FB8-BF1B-9CE5CC805C3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2238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2B942A8-25DF-4810-80CB-F2EDB1644557}"/>
              </a:ext>
            </a:extLst>
          </p:cNvPr>
          <p:cNvSpPr>
            <a:spLocks noGrp="1"/>
          </p:cNvSpPr>
          <p:nvPr>
            <p:ph type="sldNum" sz="quarter" idx="12"/>
          </p:nvPr>
        </p:nvSpPr>
        <p:spPr/>
        <p:txBody>
          <a:bodyPr/>
          <a:lstStyle/>
          <a:p>
            <a:pPr>
              <a:defRPr/>
            </a:pPr>
            <a:fld id="{FF87EF9F-E2D7-47BF-8B49-ED1F97748D6F}" type="slidenum">
              <a:rPr lang="en-US" altLang="en-US" smtClean="0"/>
              <a:pPr>
                <a:defRPr/>
              </a:pPr>
              <a:t>5</a:t>
            </a:fld>
            <a:endParaRPr lang="en-US" altLang="en-US" dirty="0"/>
          </a:p>
        </p:txBody>
      </p:sp>
    </p:spTree>
  </p:cSld>
  <p:clrMapOvr>
    <a:masterClrMapping/>
  </p:clrMapOvr>
  <p:transition advClick="0"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21C4E8-C28E-4B24-96FE-A124B314131A}"/>
              </a:ext>
            </a:extLst>
          </p:cNvPr>
          <p:cNvSpPr>
            <a:spLocks noGrp="1"/>
          </p:cNvSpPr>
          <p:nvPr>
            <p:ph type="dt" sz="quarter" idx="10"/>
          </p:nvPr>
        </p:nvSpPr>
        <p:spPr/>
        <p:txBody>
          <a:bodyPr/>
          <a:lstStyle/>
          <a:p>
            <a:pPr>
              <a:defRPr/>
            </a:pPr>
            <a:r>
              <a:rPr lang="en-US" altLang="en-US" dirty="0"/>
              <a:t>9/30/2021</a:t>
            </a:r>
          </a:p>
        </p:txBody>
      </p:sp>
      <p:sp>
        <p:nvSpPr>
          <p:cNvPr id="7174" name="Rectangle 6">
            <a:extLst>
              <a:ext uri="{FF2B5EF4-FFF2-40B4-BE49-F238E27FC236}">
                <a16:creationId xmlns:a16="http://schemas.microsoft.com/office/drawing/2014/main" id="{92A13E88-9D60-4CBD-BC0A-2ACA89DDDF07}"/>
              </a:ext>
            </a:extLst>
          </p:cNvPr>
          <p:cNvSpPr>
            <a:spLocks noGrp="1" noChangeArrowheads="1"/>
          </p:cNvSpPr>
          <p:nvPr>
            <p:ph type="title"/>
          </p:nvPr>
        </p:nvSpPr>
        <p:spPr>
          <a:xfrm>
            <a:off x="685800" y="609599"/>
            <a:ext cx="7772400" cy="1066801"/>
          </a:xfrm>
        </p:spPr>
        <p:txBody>
          <a:bodyPr/>
          <a:lstStyle/>
          <a:p>
            <a:pPr eaLnBrk="1" hangingPunct="1">
              <a:defRPr/>
            </a:pPr>
            <a:r>
              <a:rPr lang="en-US" altLang="en-US" dirty="0">
                <a:solidFill>
                  <a:srgbClr val="FFC000"/>
                </a:solidFill>
              </a:rPr>
              <a:t>Consultation Services</a:t>
            </a:r>
          </a:p>
        </p:txBody>
      </p:sp>
      <p:sp>
        <p:nvSpPr>
          <p:cNvPr id="6" name="Rectangle 3">
            <a:extLst>
              <a:ext uri="{FF2B5EF4-FFF2-40B4-BE49-F238E27FC236}">
                <a16:creationId xmlns:a16="http://schemas.microsoft.com/office/drawing/2014/main" id="{1388A2D0-C23B-492D-ADD7-29C1E0D433B0}"/>
              </a:ext>
            </a:extLst>
          </p:cNvPr>
          <p:cNvSpPr txBox="1">
            <a:spLocks noChangeArrowheads="1"/>
          </p:cNvSpPr>
          <p:nvPr/>
        </p:nvSpPr>
        <p:spPr bwMode="auto">
          <a:xfrm>
            <a:off x="457200" y="2057400"/>
            <a:ext cx="8489221" cy="419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Wingdings" panose="05000000000000000000" pitchFamily="2" charset="2"/>
              <a:buChar char="§"/>
            </a:pPr>
            <a:r>
              <a:rPr lang="en-US" altLang="en-US" sz="3500" dirty="0">
                <a:latin typeface="+mj-lt"/>
              </a:rPr>
              <a:t>All services are </a:t>
            </a:r>
            <a:r>
              <a:rPr lang="en-US" altLang="en-US" sz="4700" dirty="0">
                <a:latin typeface="+mj-lt"/>
              </a:rPr>
              <a:t>free</a:t>
            </a:r>
            <a:r>
              <a:rPr lang="en-US" altLang="en-US" sz="3500" dirty="0">
                <a:latin typeface="+mj-lt"/>
              </a:rPr>
              <a:t>.</a:t>
            </a:r>
          </a:p>
          <a:p>
            <a:pPr eaLnBrk="1" hangingPunct="1">
              <a:buFont typeface="Wingdings" panose="05000000000000000000" pitchFamily="2" charset="2"/>
              <a:buChar char="§"/>
            </a:pPr>
            <a:r>
              <a:rPr lang="en-US" altLang="en-US" sz="4200" dirty="0">
                <a:latin typeface="+mj-lt"/>
              </a:rPr>
              <a:t>Confidential </a:t>
            </a:r>
            <a:r>
              <a:rPr lang="en-US" altLang="en-US" sz="3500" dirty="0">
                <a:latin typeface="+mj-lt"/>
              </a:rPr>
              <a:t>and completely separate from OSHA.</a:t>
            </a:r>
          </a:p>
          <a:p>
            <a:pPr eaLnBrk="1" hangingPunct="1">
              <a:buFont typeface="Wingdings" panose="05000000000000000000" pitchFamily="2" charset="2"/>
              <a:buChar char="§"/>
            </a:pPr>
            <a:r>
              <a:rPr lang="en-US" altLang="en-US" sz="3500" dirty="0">
                <a:latin typeface="+mj-lt"/>
              </a:rPr>
              <a:t>Employer participation is </a:t>
            </a:r>
            <a:r>
              <a:rPr lang="en-US" altLang="en-US" sz="4200" dirty="0">
                <a:latin typeface="+mj-lt"/>
              </a:rPr>
              <a:t>voluntary</a:t>
            </a:r>
            <a:r>
              <a:rPr lang="en-US" altLang="en-US" sz="3500" dirty="0">
                <a:latin typeface="+mj-lt"/>
              </a:rPr>
              <a:t>.</a:t>
            </a:r>
          </a:p>
          <a:p>
            <a:pPr eaLnBrk="1" hangingPunct="1">
              <a:buFont typeface="Wingdings" panose="05000000000000000000" pitchFamily="2" charset="2"/>
              <a:buChar char="§"/>
            </a:pPr>
            <a:r>
              <a:rPr lang="en-US" altLang="en-US" sz="3500" dirty="0">
                <a:latin typeface="+mj-lt"/>
              </a:rPr>
              <a:t>Employer decides on the scope of the visit.</a:t>
            </a:r>
          </a:p>
          <a:p>
            <a:pPr eaLnBrk="1" hangingPunct="1">
              <a:buFont typeface="Wingdings" panose="05000000000000000000" pitchFamily="2" charset="2"/>
              <a:buChar char="§"/>
            </a:pPr>
            <a:r>
              <a:rPr lang="en-US" altLang="en-US" sz="3500" dirty="0">
                <a:latin typeface="+mj-lt"/>
              </a:rPr>
              <a:t>No citations or penalties.</a:t>
            </a:r>
          </a:p>
          <a:p>
            <a:pPr marL="0" indent="0" eaLnBrk="1" hangingPunct="1">
              <a:buNone/>
            </a:pPr>
            <a:r>
              <a:rPr lang="en-US" altLang="en-US" sz="3500" dirty="0">
                <a:latin typeface="+mj-lt"/>
              </a:rPr>
              <a:t>  </a:t>
            </a:r>
          </a:p>
          <a:p>
            <a:pPr marL="0" indent="0" eaLnBrk="1" hangingPunct="1">
              <a:buNone/>
            </a:pPr>
            <a:endParaRPr lang="en-US" altLang="en-US" sz="2300" dirty="0">
              <a:solidFill>
                <a:srgbClr val="FFC000"/>
              </a:solidFill>
            </a:endParaRPr>
          </a:p>
        </p:txBody>
      </p:sp>
      <p:sp>
        <p:nvSpPr>
          <p:cNvPr id="7" name="Slide Number Placeholder 6">
            <a:extLst>
              <a:ext uri="{FF2B5EF4-FFF2-40B4-BE49-F238E27FC236}">
                <a16:creationId xmlns:a16="http://schemas.microsoft.com/office/drawing/2014/main" id="{50558E6A-5C77-48D3-B9F5-1466C5D44BE2}"/>
              </a:ext>
            </a:extLst>
          </p:cNvPr>
          <p:cNvSpPr>
            <a:spLocks noGrp="1"/>
          </p:cNvSpPr>
          <p:nvPr>
            <p:ph type="sldNum" sz="quarter" idx="12"/>
          </p:nvPr>
        </p:nvSpPr>
        <p:spPr/>
        <p:txBody>
          <a:bodyPr/>
          <a:lstStyle/>
          <a:p>
            <a:pPr>
              <a:defRPr/>
            </a:pPr>
            <a:fld id="{D815B44B-D0FF-4F28-909D-698BA2C437F5}" type="slidenum">
              <a:rPr lang="en-US" altLang="en-US" smtClean="0"/>
              <a:pPr>
                <a:defRPr/>
              </a:pPr>
              <a:t>6</a:t>
            </a:fld>
            <a:endParaRPr lang="en-US" altLang="en-US" dirty="0"/>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5D0172-D698-48EF-8549-62FAD8C12646}"/>
              </a:ext>
            </a:extLst>
          </p:cNvPr>
          <p:cNvSpPr>
            <a:spLocks noGrp="1"/>
          </p:cNvSpPr>
          <p:nvPr>
            <p:ph type="dt" sz="quarter" idx="10"/>
          </p:nvPr>
        </p:nvSpPr>
        <p:spPr/>
        <p:txBody>
          <a:bodyPr/>
          <a:lstStyle/>
          <a:p>
            <a:pPr>
              <a:defRPr/>
            </a:pPr>
            <a:r>
              <a:rPr lang="en-US" altLang="en-US" dirty="0"/>
              <a:t>9/30/2021</a:t>
            </a:r>
          </a:p>
        </p:txBody>
      </p:sp>
      <p:sp>
        <p:nvSpPr>
          <p:cNvPr id="9222" name="Rectangle 6">
            <a:extLst>
              <a:ext uri="{FF2B5EF4-FFF2-40B4-BE49-F238E27FC236}">
                <a16:creationId xmlns:a16="http://schemas.microsoft.com/office/drawing/2014/main" id="{13E46F25-2C8B-4253-A88A-9C5461072DF2}"/>
              </a:ext>
            </a:extLst>
          </p:cNvPr>
          <p:cNvSpPr>
            <a:spLocks noGrp="1" noChangeArrowheads="1"/>
          </p:cNvSpPr>
          <p:nvPr>
            <p:ph type="title"/>
          </p:nvPr>
        </p:nvSpPr>
        <p:spPr>
          <a:xfrm>
            <a:off x="290286" y="395516"/>
            <a:ext cx="8534400" cy="1143000"/>
          </a:xfrm>
        </p:spPr>
        <p:txBody>
          <a:bodyPr/>
          <a:lstStyle/>
          <a:p>
            <a:pPr eaLnBrk="1" hangingPunct="1">
              <a:defRPr/>
            </a:pPr>
            <a:r>
              <a:rPr lang="en-US" altLang="en-US" dirty="0">
                <a:solidFill>
                  <a:srgbClr val="FFC000"/>
                </a:solidFill>
              </a:rPr>
              <a:t>Employer Responsibilities</a:t>
            </a:r>
          </a:p>
        </p:txBody>
      </p:sp>
      <p:sp>
        <p:nvSpPr>
          <p:cNvPr id="11269" name="Rectangle 7">
            <a:extLst>
              <a:ext uri="{FF2B5EF4-FFF2-40B4-BE49-F238E27FC236}">
                <a16:creationId xmlns:a16="http://schemas.microsoft.com/office/drawing/2014/main" id="{7B80D8DA-12CC-4505-917B-ECB6A9A3FB58}"/>
              </a:ext>
            </a:extLst>
          </p:cNvPr>
          <p:cNvSpPr>
            <a:spLocks noGrp="1" noChangeArrowheads="1"/>
          </p:cNvSpPr>
          <p:nvPr>
            <p:ph type="body" sz="half" idx="1"/>
          </p:nvPr>
        </p:nvSpPr>
        <p:spPr>
          <a:xfrm>
            <a:off x="152400" y="2195052"/>
            <a:ext cx="4876800" cy="4648200"/>
          </a:xfrm>
        </p:spPr>
        <p:txBody>
          <a:bodyPr/>
          <a:lstStyle/>
          <a:p>
            <a:pPr eaLnBrk="1" hangingPunct="1"/>
            <a:r>
              <a:rPr lang="en-US" altLang="en-US" sz="2000" dirty="0"/>
              <a:t>The employer must agree to correct any serious hazards identified within an agreed timeframe</a:t>
            </a:r>
          </a:p>
          <a:p>
            <a:pPr eaLnBrk="1" hangingPunct="1"/>
            <a:r>
              <a:rPr lang="en-US" altLang="en-US" sz="2000" dirty="0"/>
              <a:t>Request an extension if can not meet the agreed upon date.  </a:t>
            </a:r>
          </a:p>
          <a:p>
            <a:pPr eaLnBrk="1" hangingPunct="1"/>
            <a:r>
              <a:rPr lang="en-US" altLang="en-US" sz="2000" dirty="0"/>
              <a:t>Following the written report, employer must post the “List of Serious Hazards” in a prominent location</a:t>
            </a:r>
          </a:p>
          <a:p>
            <a:pPr eaLnBrk="1" hangingPunct="1"/>
            <a:r>
              <a:rPr lang="en-US" altLang="en-US" sz="2000" dirty="0"/>
              <a:t>Allow for union participation, if applicable</a:t>
            </a:r>
          </a:p>
        </p:txBody>
      </p:sp>
      <p:pic>
        <p:nvPicPr>
          <p:cNvPr id="10" name="Picture 1030">
            <a:extLst>
              <a:ext uri="{FF2B5EF4-FFF2-40B4-BE49-F238E27FC236}">
                <a16:creationId xmlns:a16="http://schemas.microsoft.com/office/drawing/2014/main" id="{CCCCD3F7-2DD7-47CA-9E70-D889888DFD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2667000"/>
            <a:ext cx="3352800"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008445F1-C384-455A-8CF3-301B3CA9FF22}"/>
              </a:ext>
            </a:extLst>
          </p:cNvPr>
          <p:cNvSpPr>
            <a:spLocks noGrp="1"/>
          </p:cNvSpPr>
          <p:nvPr>
            <p:ph type="sldNum" sz="quarter" idx="12"/>
          </p:nvPr>
        </p:nvSpPr>
        <p:spPr/>
        <p:txBody>
          <a:bodyPr/>
          <a:lstStyle/>
          <a:p>
            <a:pPr>
              <a:defRPr/>
            </a:pPr>
            <a:fld id="{D9ACFF5F-1478-4850-B918-7C6EB8EFE816}" type="slidenum">
              <a:rPr lang="en-US" altLang="en-US" smtClean="0"/>
              <a:pPr>
                <a:defRPr/>
              </a:pPr>
              <a:t>7</a:t>
            </a:fld>
            <a:endParaRPr lang="en-US" altLang="en-US" dirty="0"/>
          </a:p>
        </p:txBody>
      </p:sp>
    </p:spTree>
  </p:cSld>
  <p:clrMapOvr>
    <a:masterClrMapping/>
  </p:clrMapOvr>
  <p:transition advClick="0" advTm="3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4F52-06C8-425A-989B-E8C0E7415F0A}"/>
              </a:ext>
            </a:extLst>
          </p:cNvPr>
          <p:cNvSpPr>
            <a:spLocks noGrp="1"/>
          </p:cNvSpPr>
          <p:nvPr>
            <p:ph type="title"/>
          </p:nvPr>
        </p:nvSpPr>
        <p:spPr>
          <a:xfrm>
            <a:off x="293619" y="228600"/>
            <a:ext cx="7859781" cy="1410235"/>
          </a:xfrm>
        </p:spPr>
        <p:txBody>
          <a:bodyPr>
            <a:normAutofit fontScale="90000"/>
          </a:bodyPr>
          <a:lstStyle/>
          <a:p>
            <a:r>
              <a:rPr lang="en-US" sz="4400" dirty="0">
                <a:solidFill>
                  <a:srgbClr val="FFC000"/>
                </a:solidFill>
              </a:rPr>
              <a:t>Our Staff:</a:t>
            </a:r>
            <a:br>
              <a:rPr lang="en-US" sz="4400" dirty="0">
                <a:solidFill>
                  <a:srgbClr val="FFC000"/>
                </a:solidFill>
              </a:rPr>
            </a:br>
            <a:r>
              <a:rPr lang="en-US" sz="4400" dirty="0">
                <a:solidFill>
                  <a:srgbClr val="FFC000"/>
                </a:solidFill>
              </a:rPr>
              <a:t>On-Site Safety &amp; Health Consultants </a:t>
            </a:r>
          </a:p>
        </p:txBody>
      </p:sp>
      <p:sp>
        <p:nvSpPr>
          <p:cNvPr id="6" name="TextBox 5">
            <a:extLst>
              <a:ext uri="{FF2B5EF4-FFF2-40B4-BE49-F238E27FC236}">
                <a16:creationId xmlns:a16="http://schemas.microsoft.com/office/drawing/2014/main" id="{3F57C5B9-0C52-4F23-BA5E-B71C370058E0}"/>
              </a:ext>
            </a:extLst>
          </p:cNvPr>
          <p:cNvSpPr txBox="1"/>
          <p:nvPr/>
        </p:nvSpPr>
        <p:spPr>
          <a:xfrm>
            <a:off x="271848" y="1905000"/>
            <a:ext cx="8600303" cy="4370427"/>
          </a:xfrm>
          <a:prstGeom prst="rect">
            <a:avLst/>
          </a:prstGeom>
          <a:noFill/>
        </p:spPr>
        <p:txBody>
          <a:bodyPr wrap="square">
            <a:spAutoFit/>
          </a:bodyPr>
          <a:lstStyle/>
          <a:p>
            <a:r>
              <a:rPr lang="en-US" sz="2000" dirty="0"/>
              <a:t>Safety Consultants </a:t>
            </a:r>
            <a:r>
              <a:rPr lang="en-US" sz="2000" i="0" dirty="0">
                <a:effectLst/>
              </a:rPr>
              <a:t>and Industrial Hygienists are professionals with </a:t>
            </a:r>
            <a:r>
              <a:rPr lang="en-US" sz="2000" b="1" dirty="0"/>
              <a:t>m</a:t>
            </a:r>
            <a:r>
              <a:rPr lang="en-US" sz="2000" b="1" i="0" dirty="0">
                <a:effectLst/>
              </a:rPr>
              <a:t>any years of experience in general industry (1910) and construction (1926).</a:t>
            </a:r>
          </a:p>
          <a:p>
            <a:endParaRPr lang="en-US" sz="2000" dirty="0"/>
          </a:p>
          <a:p>
            <a:pPr algn="l"/>
            <a:r>
              <a:rPr lang="en-US" sz="2000" b="1" dirty="0"/>
              <a:t>W</a:t>
            </a:r>
            <a:r>
              <a:rPr lang="en-US" sz="2000" b="1" i="0" dirty="0">
                <a:effectLst/>
              </a:rPr>
              <a:t>ell-trained in identification and control of hazards </a:t>
            </a:r>
            <a:r>
              <a:rPr lang="en-US" sz="2000" b="0" i="0" dirty="0">
                <a:effectLst/>
              </a:rPr>
              <a:t>and have attended advanced training at the OSHA Training Institute.</a:t>
            </a:r>
          </a:p>
          <a:p>
            <a:endParaRPr lang="en-US" sz="2000" b="0" i="0" dirty="0">
              <a:effectLst/>
            </a:endParaRPr>
          </a:p>
          <a:p>
            <a:pPr algn="l"/>
            <a:r>
              <a:rPr lang="en-US" sz="2000" dirty="0"/>
              <a:t>S</a:t>
            </a:r>
            <a:r>
              <a:rPr lang="en-US" sz="2000" i="0" dirty="0">
                <a:effectLst/>
              </a:rPr>
              <a:t>afety Consultants identify </a:t>
            </a:r>
            <a:r>
              <a:rPr lang="en-US" sz="2000" b="1" dirty="0"/>
              <a:t>physical </a:t>
            </a:r>
            <a:r>
              <a:rPr lang="en-US" sz="2000" b="1" i="0" dirty="0">
                <a:effectLst/>
              </a:rPr>
              <a:t>safety hazards</a:t>
            </a:r>
            <a:r>
              <a:rPr lang="en-US" sz="2000" i="0" dirty="0">
                <a:effectLst/>
              </a:rPr>
              <a:t>, Industrial Hygienists can </a:t>
            </a:r>
            <a:r>
              <a:rPr lang="en-US" sz="2000" b="1" i="0" dirty="0">
                <a:effectLst/>
              </a:rPr>
              <a:t>sample for air contaminants &amp; noise levels and provide written exposure determinations</a:t>
            </a:r>
            <a:r>
              <a:rPr lang="en-US" sz="2000" i="0" dirty="0">
                <a:effectLst/>
              </a:rPr>
              <a:t>, as well as identify other health hazards.</a:t>
            </a:r>
          </a:p>
          <a:p>
            <a:pPr algn="l"/>
            <a:endParaRPr lang="en-US" sz="2000" b="0" i="0" dirty="0">
              <a:effectLst/>
            </a:endParaRPr>
          </a:p>
          <a:p>
            <a:pPr algn="l"/>
            <a:r>
              <a:rPr lang="en-US" sz="2000" b="0" i="0" dirty="0">
                <a:effectLst/>
              </a:rPr>
              <a:t>Both safety and health consultants </a:t>
            </a:r>
            <a:r>
              <a:rPr lang="en-US" sz="2000" b="1" i="0" dirty="0">
                <a:effectLst/>
              </a:rPr>
              <a:t>provide resources </a:t>
            </a:r>
            <a:r>
              <a:rPr lang="en-US" sz="2000" i="0" dirty="0">
                <a:effectLst/>
              </a:rPr>
              <a:t>and suggestions </a:t>
            </a:r>
            <a:r>
              <a:rPr lang="en-US" sz="2000" b="1" i="0" dirty="0">
                <a:effectLst/>
              </a:rPr>
              <a:t>for mitigating, controlling or eliminating safety and health hazards.</a:t>
            </a:r>
          </a:p>
          <a:p>
            <a:pPr algn="l"/>
            <a:endParaRPr lang="en-US" b="1" i="0" dirty="0">
              <a:solidFill>
                <a:srgbClr val="005EA4"/>
              </a:solidFill>
              <a:effectLst/>
            </a:endParaRPr>
          </a:p>
        </p:txBody>
      </p:sp>
      <p:sp>
        <p:nvSpPr>
          <p:cNvPr id="3" name="Date Placeholder 2">
            <a:extLst>
              <a:ext uri="{FF2B5EF4-FFF2-40B4-BE49-F238E27FC236}">
                <a16:creationId xmlns:a16="http://schemas.microsoft.com/office/drawing/2014/main" id="{D0B8C3E8-13E9-42A7-ADEA-3C40B92C7EDB}"/>
              </a:ext>
            </a:extLst>
          </p:cNvPr>
          <p:cNvSpPr>
            <a:spLocks noGrp="1"/>
          </p:cNvSpPr>
          <p:nvPr>
            <p:ph type="dt" sz="half" idx="10"/>
          </p:nvPr>
        </p:nvSpPr>
        <p:spPr/>
        <p:txBody>
          <a:bodyPr/>
          <a:lstStyle/>
          <a:p>
            <a:pPr>
              <a:defRPr/>
            </a:pPr>
            <a:r>
              <a:rPr lang="en-US" altLang="en-US" dirty="0"/>
              <a:t>9/30/2021</a:t>
            </a:r>
          </a:p>
        </p:txBody>
      </p:sp>
      <p:sp>
        <p:nvSpPr>
          <p:cNvPr id="5" name="Slide Number Placeholder 4">
            <a:extLst>
              <a:ext uri="{FF2B5EF4-FFF2-40B4-BE49-F238E27FC236}">
                <a16:creationId xmlns:a16="http://schemas.microsoft.com/office/drawing/2014/main" id="{AD066F73-59EF-45C8-8315-91C00E2DE8F5}"/>
              </a:ext>
            </a:extLst>
          </p:cNvPr>
          <p:cNvSpPr>
            <a:spLocks noGrp="1"/>
          </p:cNvSpPr>
          <p:nvPr>
            <p:ph type="sldNum" sz="quarter" idx="12"/>
          </p:nvPr>
        </p:nvSpPr>
        <p:spPr/>
        <p:txBody>
          <a:bodyPr/>
          <a:lstStyle/>
          <a:p>
            <a:pPr>
              <a:defRPr/>
            </a:pPr>
            <a:fld id="{FF87EF9F-E2D7-47BF-8B49-ED1F97748D6F}" type="slidenum">
              <a:rPr lang="en-US" altLang="en-US" smtClean="0"/>
              <a:pPr>
                <a:defRPr/>
              </a:pPr>
              <a:t>8</a:t>
            </a:fld>
            <a:endParaRPr lang="en-US" altLang="en-US" dirty="0"/>
          </a:p>
        </p:txBody>
      </p:sp>
    </p:spTree>
    <p:extLst>
      <p:ext uri="{BB962C8B-B14F-4D97-AF65-F5344CB8AC3E}">
        <p14:creationId xmlns:p14="http://schemas.microsoft.com/office/powerpoint/2010/main" val="1887861163"/>
      </p:ext>
    </p:extLst>
  </p:cSld>
  <p:clrMapOvr>
    <a:masterClrMapping/>
  </p:clrMapOvr>
  <p:transition advClick="0" advTm="3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92801765-440A-4ED2-91DD-AF7C045DBE84}"/>
              </a:ext>
            </a:extLst>
          </p:cNvPr>
          <p:cNvSpPr>
            <a:spLocks noGrp="1" noChangeArrowheads="1"/>
          </p:cNvSpPr>
          <p:nvPr>
            <p:ph type="title"/>
          </p:nvPr>
        </p:nvSpPr>
        <p:spPr>
          <a:xfrm>
            <a:off x="228600" y="-36094"/>
            <a:ext cx="7924800" cy="914400"/>
          </a:xfrm>
        </p:spPr>
        <p:txBody>
          <a:bodyPr>
            <a:normAutofit/>
          </a:bodyPr>
          <a:lstStyle/>
          <a:p>
            <a:pPr eaLnBrk="1" hangingPunct="1"/>
            <a:r>
              <a:rPr lang="en-US" altLang="en-US" sz="4000" dirty="0">
                <a:solidFill>
                  <a:srgbClr val="FFC000"/>
                </a:solidFill>
              </a:rPr>
              <a:t>Our Locations </a:t>
            </a:r>
          </a:p>
        </p:txBody>
      </p:sp>
      <p:pic>
        <p:nvPicPr>
          <p:cNvPr id="11268" name="Picture 4" descr="Where is Agloe, New York? - WorldAtlas">
            <a:extLst>
              <a:ext uri="{FF2B5EF4-FFF2-40B4-BE49-F238E27FC236}">
                <a16:creationId xmlns:a16="http://schemas.microsoft.com/office/drawing/2014/main" id="{0FC1E6C7-A29A-4776-B867-3E22808F1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95500"/>
            <a:ext cx="3542324"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EE0DC55-D57F-41FC-8507-377609C92431}"/>
              </a:ext>
            </a:extLst>
          </p:cNvPr>
          <p:cNvSpPr>
            <a:spLocks noGrp="1"/>
          </p:cNvSpPr>
          <p:nvPr>
            <p:ph type="dt" sz="half" idx="10"/>
          </p:nvPr>
        </p:nvSpPr>
        <p:spPr/>
        <p:txBody>
          <a:bodyPr/>
          <a:lstStyle/>
          <a:p>
            <a:pPr>
              <a:defRPr/>
            </a:pPr>
            <a:r>
              <a:rPr lang="en-US" dirty="0"/>
              <a:t>9/30/2021</a:t>
            </a:r>
          </a:p>
        </p:txBody>
      </p:sp>
      <p:sp>
        <p:nvSpPr>
          <p:cNvPr id="4" name="Slide Number Placeholder 3">
            <a:extLst>
              <a:ext uri="{FF2B5EF4-FFF2-40B4-BE49-F238E27FC236}">
                <a16:creationId xmlns:a16="http://schemas.microsoft.com/office/drawing/2014/main" id="{76CBE951-855F-4DB1-B6F1-D5CE2D3EE5F9}"/>
              </a:ext>
            </a:extLst>
          </p:cNvPr>
          <p:cNvSpPr>
            <a:spLocks noGrp="1"/>
          </p:cNvSpPr>
          <p:nvPr>
            <p:ph type="sldNum" sz="quarter" idx="12"/>
          </p:nvPr>
        </p:nvSpPr>
        <p:spPr/>
        <p:txBody>
          <a:bodyPr/>
          <a:lstStyle/>
          <a:p>
            <a:pPr>
              <a:defRPr/>
            </a:pPr>
            <a:fld id="{E4681DB3-1715-4DA5-AF40-40BD04A64712}" type="slidenum">
              <a:rPr lang="en-US" altLang="en-US" smtClean="0"/>
              <a:pPr>
                <a:defRPr/>
              </a:pPr>
              <a:t>9</a:t>
            </a:fld>
            <a:endParaRPr lang="en-US" altLang="en-US" dirty="0"/>
          </a:p>
        </p:txBody>
      </p:sp>
      <p:sp>
        <p:nvSpPr>
          <p:cNvPr id="13" name="TextBox 12">
            <a:extLst>
              <a:ext uri="{FF2B5EF4-FFF2-40B4-BE49-F238E27FC236}">
                <a16:creationId xmlns:a16="http://schemas.microsoft.com/office/drawing/2014/main" id="{12E0CD8D-2C08-4E02-9D63-A5DB8BE49E09}"/>
              </a:ext>
            </a:extLst>
          </p:cNvPr>
          <p:cNvSpPr txBox="1"/>
          <p:nvPr/>
        </p:nvSpPr>
        <p:spPr>
          <a:xfrm>
            <a:off x="609600" y="1981200"/>
            <a:ext cx="4572000" cy="3862339"/>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Albany		(518) 457-2810</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Binghamton	(607) 721-8019</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Buffalo		(716) 847-7166</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Garden City	(516) 228-3959</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New York City	(212) 775-3526</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Rochester	(716) 847-7166</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Syracuse		(315) 479-3205</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Utica		(315) 793-2319</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White Plains	(914) 997-9511</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Project Overview">
  <a:themeElements>
    <a:clrScheme name="">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FF99"/>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2583</TotalTime>
  <Words>2622</Words>
  <Application>Microsoft Office PowerPoint</Application>
  <PresentationFormat>On-screen Show (4:3)</PresentationFormat>
  <Paragraphs>691</Paragraphs>
  <Slides>32</Slides>
  <Notes>32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32</vt:i4>
      </vt:variant>
    </vt:vector>
  </HeadingPairs>
  <TitlesOfParts>
    <vt:vector size="45" baseType="lpstr">
      <vt:lpstr>Amasis MT Pro Black</vt:lpstr>
      <vt:lpstr>Arial</vt:lpstr>
      <vt:lpstr>Arial Narrow</vt:lpstr>
      <vt:lpstr>Calibri</vt:lpstr>
      <vt:lpstr>Calibri Light</vt:lpstr>
      <vt:lpstr>Cordia New</vt:lpstr>
      <vt:lpstr>Roboto</vt:lpstr>
      <vt:lpstr>Times New Roman</vt:lpstr>
      <vt:lpstr>Wingdings</vt:lpstr>
      <vt:lpstr>Project Overview</vt:lpstr>
      <vt:lpstr>Office Theme</vt:lpstr>
      <vt:lpstr>Acrobat Document</vt:lpstr>
      <vt:lpstr>Worksheet</vt:lpstr>
      <vt:lpstr>NYS On-Site Consultation Program </vt:lpstr>
      <vt:lpstr>On-Site Consultation Program  - a Safety and Health Resource </vt:lpstr>
      <vt:lpstr>Mission of the Consultation Program</vt:lpstr>
      <vt:lpstr>Consultation Program </vt:lpstr>
      <vt:lpstr>Consultation Program</vt:lpstr>
      <vt:lpstr>Consultation Services</vt:lpstr>
      <vt:lpstr>Employer Responsibilities</vt:lpstr>
      <vt:lpstr>Our Staff: On-Site Safety &amp; Health Consultants </vt:lpstr>
      <vt:lpstr>Our Locations </vt:lpstr>
      <vt:lpstr>Scheduling</vt:lpstr>
      <vt:lpstr>Scope Of Services</vt:lpstr>
      <vt:lpstr>Full Service Survey</vt:lpstr>
      <vt:lpstr>Limited Visit Survey</vt:lpstr>
      <vt:lpstr>FREE Training Services Offered</vt:lpstr>
      <vt:lpstr>Some of Our Free Training Topics include:</vt:lpstr>
      <vt:lpstr>Compliance Assistance </vt:lpstr>
      <vt:lpstr>PowerPoint Presentation</vt:lpstr>
      <vt:lpstr>PowerPoint Presentation</vt:lpstr>
      <vt:lpstr>PowerPoint Presentation</vt:lpstr>
      <vt:lpstr>On-Site Survey Process</vt:lpstr>
      <vt:lpstr>PowerPoint Presentation</vt:lpstr>
      <vt:lpstr>All Components are Inter-related</vt:lpstr>
      <vt:lpstr>PowerPoint Presentation</vt:lpstr>
      <vt:lpstr>PowerPoint Presentation</vt:lpstr>
      <vt:lpstr>PowerPoint Presentation</vt:lpstr>
      <vt:lpstr>PowerPoint Presentation</vt:lpstr>
      <vt:lpstr>Why have a S&amp;H Survey?</vt:lpstr>
      <vt:lpstr>PowerPoint Presentation</vt:lpstr>
      <vt:lpstr>Some employees might say:</vt:lpstr>
      <vt:lpstr>PowerPoint Presentation</vt:lpstr>
      <vt:lpstr>Common Pitfall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Haley, Donna (dol)</dc:creator>
  <cp:lastModifiedBy>Haley, Donna S (LABOR)</cp:lastModifiedBy>
  <cp:revision>177</cp:revision>
  <cp:lastPrinted>2021-09-23T20:20:08Z</cp:lastPrinted>
  <dcterms:created xsi:type="dcterms:W3CDTF">1601-01-01T00:00:00Z</dcterms:created>
  <dcterms:modified xsi:type="dcterms:W3CDTF">2021-09-28T19:35:11Z</dcterms:modified>
</cp:coreProperties>
</file>