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3" r:id="rId6"/>
    <p:sldId id="265" r:id="rId7"/>
    <p:sldId id="264" r:id="rId8"/>
    <p:sldId id="266" r:id="rId9"/>
    <p:sldId id="269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5B1BB-ED7B-4542-B067-61297F4537BF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93937-E70C-4C4A-B04B-0F531F869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93937-E70C-4C4A-B04B-0F531F869788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480" y="857232"/>
            <a:ext cx="61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STATISTICS IN GEOGRAPHY</a:t>
            </a:r>
            <a:endParaRPr lang="en-GB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2643182"/>
            <a:ext cx="64294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BEST – FIT LINES AND REGRESSION ANALYSIS</a:t>
            </a:r>
            <a:endParaRPr lang="en-GB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57224" y="5857892"/>
            <a:ext cx="6643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4348" y="592933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143768" y="600076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52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000232" y="621508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Number of shops in each centre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rot="5400000" flipH="1" flipV="1">
            <a:off x="-1358148" y="3643314"/>
            <a:ext cx="4429950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28596" y="55721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14287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1.8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57158" y="1928802"/>
            <a:ext cx="3571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</a:t>
            </a:r>
          </a:p>
          <a:p>
            <a:r>
              <a:rPr lang="en-GB" dirty="0" smtClean="0"/>
              <a:t>I</a:t>
            </a:r>
          </a:p>
          <a:p>
            <a:r>
              <a:rPr lang="en-GB" dirty="0" smtClean="0"/>
              <a:t>S</a:t>
            </a:r>
          </a:p>
          <a:p>
            <a:r>
              <a:rPr lang="en-GB" dirty="0" smtClean="0"/>
              <a:t>T</a:t>
            </a:r>
          </a:p>
          <a:p>
            <a:r>
              <a:rPr lang="en-GB" dirty="0" smtClean="0"/>
              <a:t>A</a:t>
            </a:r>
          </a:p>
          <a:p>
            <a:r>
              <a:rPr lang="en-GB" dirty="0" smtClean="0"/>
              <a:t>N</a:t>
            </a:r>
          </a:p>
          <a:p>
            <a:r>
              <a:rPr lang="en-GB" dirty="0" smtClean="0"/>
              <a:t>C</a:t>
            </a:r>
          </a:p>
          <a:p>
            <a:r>
              <a:rPr lang="en-GB" dirty="0" smtClean="0"/>
              <a:t>E </a:t>
            </a:r>
          </a:p>
          <a:p>
            <a:endParaRPr lang="en-GB" dirty="0"/>
          </a:p>
          <a:p>
            <a:r>
              <a:rPr lang="en-GB" dirty="0" smtClean="0"/>
              <a:t>km</a:t>
            </a:r>
            <a:endParaRPr lang="en-GB" dirty="0"/>
          </a:p>
        </p:txBody>
      </p:sp>
      <p:sp>
        <p:nvSpPr>
          <p:cNvPr id="14" name="Multiply 13"/>
          <p:cNvSpPr/>
          <p:nvPr/>
        </p:nvSpPr>
        <p:spPr>
          <a:xfrm>
            <a:off x="1714480" y="342900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1357290" y="485776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1000100" y="542926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2071670" y="457200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3571868" y="314324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6929454" y="178592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Multiply 19"/>
          <p:cNvSpPr/>
          <p:nvPr/>
        </p:nvSpPr>
        <p:spPr>
          <a:xfrm>
            <a:off x="4500562" y="407194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Multiply 21"/>
          <p:cNvSpPr/>
          <p:nvPr/>
        </p:nvSpPr>
        <p:spPr>
          <a:xfrm>
            <a:off x="2285984" y="428625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y 22"/>
          <p:cNvSpPr/>
          <p:nvPr/>
        </p:nvSpPr>
        <p:spPr>
          <a:xfrm>
            <a:off x="2928926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1500166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5-Point Star 28"/>
          <p:cNvSpPr/>
          <p:nvPr/>
        </p:nvSpPr>
        <p:spPr>
          <a:xfrm>
            <a:off x="6500826" y="2428868"/>
            <a:ext cx="214314" cy="214314"/>
          </a:xfrm>
          <a:prstGeom prst="star5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5-Point Star 30"/>
          <p:cNvSpPr/>
          <p:nvPr/>
        </p:nvSpPr>
        <p:spPr>
          <a:xfrm>
            <a:off x="1785918" y="4429132"/>
            <a:ext cx="214314" cy="214314"/>
          </a:xfrm>
          <a:prstGeom prst="star5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1214414" y="285728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x =10, then y = 0.72 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4429124" y="285728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x =50, then y = 1..24</a:t>
            </a:r>
            <a:endParaRPr lang="en-GB" dirty="0"/>
          </a:p>
        </p:txBody>
      </p:sp>
      <p:cxnSp>
        <p:nvCxnSpPr>
          <p:cNvPr id="36" name="Straight Connector 35"/>
          <p:cNvCxnSpPr/>
          <p:nvPr/>
        </p:nvCxnSpPr>
        <p:spPr>
          <a:xfrm rot="10800000" flipV="1">
            <a:off x="1000100" y="2285992"/>
            <a:ext cx="6286544" cy="264320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786578" y="307181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6500826" y="2928934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is the Regression line</a:t>
            </a:r>
            <a:endParaRPr lang="en-GB" dirty="0"/>
          </a:p>
        </p:txBody>
      </p:sp>
      <p:cxnSp>
        <p:nvCxnSpPr>
          <p:cNvPr id="44" name="Straight Arrow Connector 43"/>
          <p:cNvCxnSpPr>
            <a:stCxn id="41" idx="1"/>
          </p:cNvCxnSpPr>
          <p:nvPr/>
        </p:nvCxnSpPr>
        <p:spPr>
          <a:xfrm rot="10800000">
            <a:off x="5929322" y="2928934"/>
            <a:ext cx="571504" cy="3231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1000100" y="1837399"/>
            <a:ext cx="5980827" cy="323467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500562" y="1285860"/>
            <a:ext cx="1285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was our best-fit line by eye</a:t>
            </a:r>
            <a:endParaRPr lang="en-GB" dirty="0"/>
          </a:p>
        </p:txBody>
      </p:sp>
      <p:cxnSp>
        <p:nvCxnSpPr>
          <p:cNvPr id="50" name="Straight Arrow Connector 49"/>
          <p:cNvCxnSpPr/>
          <p:nvPr/>
        </p:nvCxnSpPr>
        <p:spPr>
          <a:xfrm rot="16200000" flipH="1">
            <a:off x="5322099" y="2250273"/>
            <a:ext cx="285752" cy="2143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9" grpId="0" animBg="1"/>
      <p:bldP spid="31" grpId="0" animBg="1"/>
      <p:bldP spid="32" grpId="0"/>
      <p:bldP spid="33" grpId="0"/>
      <p:bldP spid="41" grpId="0"/>
      <p:bldP spid="48" grpId="0"/>
      <p:bldP spid="4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357166"/>
            <a:ext cx="821537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When a correlation has been established and proven at the 95% or the 99% level of confidence a line of </a:t>
            </a:r>
            <a:r>
              <a:rPr lang="en-GB" b="1" dirty="0" smtClean="0"/>
              <a:t>BEST - FIT </a:t>
            </a:r>
            <a:r>
              <a:rPr lang="en-GB" dirty="0" smtClean="0"/>
              <a:t>can be drawn on the </a:t>
            </a:r>
            <a:r>
              <a:rPr lang="en-GB" dirty="0" err="1" smtClean="0"/>
              <a:t>scattergraph</a:t>
            </a:r>
            <a:r>
              <a:rPr lang="en-GB" dirty="0" smtClean="0"/>
              <a:t> to illustrate </a:t>
            </a:r>
            <a:r>
              <a:rPr lang="en-GB" dirty="0" smtClean="0"/>
              <a:t>t</a:t>
            </a:r>
            <a:r>
              <a:rPr lang="en-GB" dirty="0" smtClean="0"/>
              <a:t>he relationship.</a:t>
            </a:r>
          </a:p>
          <a:p>
            <a:endParaRPr lang="en-GB" dirty="0" smtClean="0"/>
          </a:p>
          <a:p>
            <a:r>
              <a:rPr lang="en-GB" dirty="0" smtClean="0"/>
              <a:t>At the simplest level this is done by eye. The line should follow the trend of the data and have approximately the same number of points above and below the line.</a:t>
            </a:r>
          </a:p>
          <a:p>
            <a:endParaRPr lang="en-GB" dirty="0" smtClean="0"/>
          </a:p>
          <a:p>
            <a:r>
              <a:rPr lang="en-GB" dirty="0" smtClean="0"/>
              <a:t>The aim is to reduce the total distance of points to the line to a minimum.</a:t>
            </a:r>
          </a:p>
          <a:p>
            <a:endParaRPr lang="en-GB" dirty="0" smtClean="0"/>
          </a:p>
          <a:p>
            <a:r>
              <a:rPr lang="en-GB" dirty="0" smtClean="0"/>
              <a:t>Any points that are well away from the line do not follow the relationship very well and are called </a:t>
            </a:r>
            <a:r>
              <a:rPr lang="en-GB" b="1" dirty="0" smtClean="0"/>
              <a:t>RESIDUALS</a:t>
            </a:r>
            <a:r>
              <a:rPr lang="en-GB" dirty="0" smtClean="0"/>
              <a:t> or </a:t>
            </a:r>
            <a:r>
              <a:rPr lang="en-GB" b="1" dirty="0" smtClean="0"/>
              <a:t>ANOMALIES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b="1" dirty="0" smtClean="0"/>
              <a:t>BEST – FIT </a:t>
            </a:r>
            <a:r>
              <a:rPr lang="en-GB" dirty="0" smtClean="0"/>
              <a:t>line can only be drawn within the limits of the data on the graph and cannot be extrapolated beyond the lower or upper limits of the data.</a:t>
            </a:r>
          </a:p>
          <a:p>
            <a:endParaRPr lang="en-GB" dirty="0" smtClean="0"/>
          </a:p>
          <a:p>
            <a:r>
              <a:rPr lang="en-GB" dirty="0" smtClean="0"/>
              <a:t>This line allows the interpolation of a Y value for any given X value, therefore in our example you could predict how far shoppers </a:t>
            </a:r>
            <a:r>
              <a:rPr lang="en-GB" b="1" dirty="0" smtClean="0"/>
              <a:t>would be expected to </a:t>
            </a:r>
            <a:r>
              <a:rPr lang="en-GB" dirty="0" smtClean="0"/>
              <a:t>travel on average for any given size of shopping centre. </a:t>
            </a:r>
          </a:p>
          <a:p>
            <a:endParaRPr lang="en-GB" dirty="0" smtClean="0"/>
          </a:p>
          <a:p>
            <a:r>
              <a:rPr lang="en-GB" b="1" dirty="0" smtClean="0"/>
              <a:t>ANOMALIES </a:t>
            </a:r>
            <a:r>
              <a:rPr lang="en-GB" dirty="0" smtClean="0"/>
              <a:t>can be important as they need to be explained. They may give you greater insight into the relationship being examined or suggest another factor that is important in the relationship.</a:t>
            </a:r>
            <a:endParaRPr lang="en-GB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00034" y="407194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</a:t>
            </a:r>
            <a:r>
              <a:rPr lang="en-GB" dirty="0" smtClean="0"/>
              <a:t>SCATTERGRAPH below show no relationship / correlation</a:t>
            </a:r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678693" y="3679033"/>
            <a:ext cx="392909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85852" y="5643578"/>
            <a:ext cx="42862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29256" y="1857364"/>
            <a:ext cx="33575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If no relationship or correlation has been established or proven at acceptable levels of confidence then </a:t>
            </a:r>
            <a:r>
              <a:rPr lang="en-GB" b="1" dirty="0" smtClean="0"/>
              <a:t>NO</a:t>
            </a:r>
            <a:r>
              <a:rPr lang="en-GB" dirty="0" smtClean="0"/>
              <a:t> line of  </a:t>
            </a:r>
            <a:r>
              <a:rPr lang="en-GB" b="1" dirty="0" smtClean="0"/>
              <a:t>BEST – FIT </a:t>
            </a:r>
            <a:r>
              <a:rPr lang="en-GB" dirty="0" smtClean="0"/>
              <a:t>can be drawn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300037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Y</a:t>
            </a:r>
            <a:endParaRPr lang="en-GB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71868" y="5857892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X</a:t>
            </a:r>
            <a:endParaRPr lang="en-GB" sz="2400" b="1" dirty="0"/>
          </a:p>
        </p:txBody>
      </p:sp>
      <p:sp>
        <p:nvSpPr>
          <p:cNvPr id="14" name="Multiply 13"/>
          <p:cNvSpPr/>
          <p:nvPr/>
        </p:nvSpPr>
        <p:spPr>
          <a:xfrm>
            <a:off x="2428860" y="200024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3857620" y="364331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2357422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4500562" y="478632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4214810" y="235743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2071670" y="314324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Multiply 20"/>
          <p:cNvSpPr/>
          <p:nvPr/>
        </p:nvSpPr>
        <p:spPr>
          <a:xfrm>
            <a:off x="3214678" y="292893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line of BEST – FIT is drawn on the graph to show the relationship between the two variables 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35751" y="2107397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85786" y="2928934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071934" y="2071678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929190" y="2928934"/>
            <a:ext cx="19288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-35751" y="4464851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85786" y="5286388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785918" y="12144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429388" y="121442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1714480" y="357187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928662" y="2428868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214414" y="2143116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357290" y="178592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1785918" y="200024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1857356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14546" y="150017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285984" y="135729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5072066" y="13572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5715008" y="207167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6215074" y="214311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5357818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6429388" y="257174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5286380" y="128586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5929322" y="1928802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928662" y="385762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2285984" y="400050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1428728" y="471488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1928794" y="464344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1357290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1785918" y="407194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1000100" y="442913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1571604" y="385762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6786578" y="3714752"/>
            <a:ext cx="347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7215206" y="371475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2" name="TextBox 41"/>
          <p:cNvSpPr txBox="1"/>
          <p:nvPr/>
        </p:nvSpPr>
        <p:spPr>
          <a:xfrm>
            <a:off x="4500562" y="3571876"/>
            <a:ext cx="34290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Think about which of these SCATTERGRAPHS should have a BEST – FIT line.</a:t>
            </a:r>
          </a:p>
          <a:p>
            <a:r>
              <a:rPr lang="en-GB" dirty="0" smtClean="0"/>
              <a:t>Then decide where you think the lines of BEST – FIT should go.</a:t>
            </a:r>
          </a:p>
          <a:p>
            <a:r>
              <a:rPr lang="en-GB" dirty="0" smtClean="0"/>
              <a:t>Hit return to see if you are correct.</a:t>
            </a:r>
            <a:endParaRPr lang="en-GB" dirty="0"/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1000100" y="1428736"/>
            <a:ext cx="1643074" cy="12980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6200000" flipH="1">
            <a:off x="5214942" y="1500174"/>
            <a:ext cx="1357322" cy="135732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643174" y="407194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NO LINE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7158" y="5715016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Now see if you can find the most obvious residual. Hit return to see if you are correct.</a:t>
            </a:r>
            <a:endParaRPr lang="en-GB" dirty="0"/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122081" y="1663945"/>
            <a:ext cx="470418" cy="1428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Lets </a:t>
            </a:r>
            <a:r>
              <a:rPr lang="en-GB" dirty="0" smtClean="0"/>
              <a:t>investigate the relationship between the size of shopping centres and the average distance shoppers travel again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857224" y="5857892"/>
            <a:ext cx="6643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4348" y="592933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143768" y="600076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52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000232" y="621508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Number of shops in each centre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rot="5400000" flipH="1" flipV="1">
            <a:off x="-1358148" y="3643314"/>
            <a:ext cx="4429950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28596" y="55721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14287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1.8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57158" y="1928802"/>
            <a:ext cx="3571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</a:t>
            </a:r>
          </a:p>
          <a:p>
            <a:r>
              <a:rPr lang="en-GB" dirty="0" smtClean="0"/>
              <a:t>I</a:t>
            </a:r>
          </a:p>
          <a:p>
            <a:r>
              <a:rPr lang="en-GB" dirty="0" smtClean="0"/>
              <a:t>S</a:t>
            </a:r>
          </a:p>
          <a:p>
            <a:r>
              <a:rPr lang="en-GB" dirty="0" smtClean="0"/>
              <a:t>T</a:t>
            </a:r>
          </a:p>
          <a:p>
            <a:r>
              <a:rPr lang="en-GB" dirty="0" smtClean="0"/>
              <a:t>A</a:t>
            </a:r>
          </a:p>
          <a:p>
            <a:r>
              <a:rPr lang="en-GB" dirty="0" smtClean="0"/>
              <a:t>N</a:t>
            </a:r>
          </a:p>
          <a:p>
            <a:r>
              <a:rPr lang="en-GB" dirty="0" smtClean="0"/>
              <a:t>C</a:t>
            </a:r>
          </a:p>
          <a:p>
            <a:r>
              <a:rPr lang="en-GB" dirty="0" smtClean="0"/>
              <a:t>E </a:t>
            </a:r>
          </a:p>
          <a:p>
            <a:endParaRPr lang="en-GB" dirty="0"/>
          </a:p>
          <a:p>
            <a:r>
              <a:rPr lang="en-GB" dirty="0" smtClean="0"/>
              <a:t>km</a:t>
            </a:r>
            <a:endParaRPr lang="en-GB" dirty="0"/>
          </a:p>
        </p:txBody>
      </p:sp>
      <p:sp>
        <p:nvSpPr>
          <p:cNvPr id="14" name="Multiply 13"/>
          <p:cNvSpPr/>
          <p:nvPr/>
        </p:nvSpPr>
        <p:spPr>
          <a:xfrm>
            <a:off x="1714480" y="342900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1357290" y="485776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1000100" y="542926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2071670" y="457200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3571868" y="314324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6929454" y="178592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Multiply 19"/>
          <p:cNvSpPr/>
          <p:nvPr/>
        </p:nvSpPr>
        <p:spPr>
          <a:xfrm>
            <a:off x="4500562" y="407194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Multiply 21"/>
          <p:cNvSpPr/>
          <p:nvPr/>
        </p:nvSpPr>
        <p:spPr>
          <a:xfrm>
            <a:off x="2285984" y="428625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y 22"/>
          <p:cNvSpPr/>
          <p:nvPr/>
        </p:nvSpPr>
        <p:spPr>
          <a:xfrm>
            <a:off x="2928926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1500166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6357950" y="2428868"/>
            <a:ext cx="2571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Now think about where you think the BEST – FIT line should be on this graph of a POSITIVE CORRELATION.</a:t>
            </a:r>
          </a:p>
          <a:p>
            <a:r>
              <a:rPr lang="en-GB" dirty="0" smtClean="0"/>
              <a:t>Hit return to see if you are correct.</a:t>
            </a:r>
            <a:endParaRPr lang="en-GB" dirty="0" smtClean="0"/>
          </a:p>
        </p:txBody>
      </p:sp>
      <p:cxnSp>
        <p:nvCxnSpPr>
          <p:cNvPr id="27" name="Straight Connector 26"/>
          <p:cNvCxnSpPr>
            <a:endCxn id="19" idx="0"/>
          </p:cNvCxnSpPr>
          <p:nvPr/>
        </p:nvCxnSpPr>
        <p:spPr>
          <a:xfrm flipV="1">
            <a:off x="1000100" y="1837399"/>
            <a:ext cx="5980827" cy="32346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643406" y="5143512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Now think which two of the points on the graph are ANOMALIES. Hit return to check</a:t>
            </a:r>
            <a:endParaRPr lang="en-GB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1286648" y="2857494"/>
            <a:ext cx="999338" cy="798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214414" y="1214422"/>
            <a:ext cx="26432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centre  draws people from a further distance even though it has few shops</a:t>
            </a:r>
            <a:endParaRPr lang="en-GB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3786182" y="4286256"/>
            <a:ext cx="642942" cy="35719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500298" y="4643446"/>
            <a:ext cx="1643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centre is quite large, but does not draw people from far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/>
      <p:bldP spid="31" grpId="0"/>
      <p:bldP spid="34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best-fit can be used as a PREDICTION tool :-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857224" y="5857892"/>
            <a:ext cx="6643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4348" y="592933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143768" y="600076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52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000232" y="621508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Number of shops in each centre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rot="5400000" flipH="1" flipV="1">
            <a:off x="-1358148" y="3643314"/>
            <a:ext cx="4429950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28596" y="55721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14287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1.8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57158" y="1928802"/>
            <a:ext cx="3571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</a:t>
            </a:r>
          </a:p>
          <a:p>
            <a:r>
              <a:rPr lang="en-GB" dirty="0" smtClean="0"/>
              <a:t>I</a:t>
            </a:r>
          </a:p>
          <a:p>
            <a:r>
              <a:rPr lang="en-GB" dirty="0" smtClean="0"/>
              <a:t>S</a:t>
            </a:r>
          </a:p>
          <a:p>
            <a:r>
              <a:rPr lang="en-GB" dirty="0" smtClean="0"/>
              <a:t>T</a:t>
            </a:r>
          </a:p>
          <a:p>
            <a:r>
              <a:rPr lang="en-GB" dirty="0" smtClean="0"/>
              <a:t>A</a:t>
            </a:r>
          </a:p>
          <a:p>
            <a:r>
              <a:rPr lang="en-GB" dirty="0" smtClean="0"/>
              <a:t>N</a:t>
            </a:r>
          </a:p>
          <a:p>
            <a:r>
              <a:rPr lang="en-GB" dirty="0" smtClean="0"/>
              <a:t>C</a:t>
            </a:r>
          </a:p>
          <a:p>
            <a:r>
              <a:rPr lang="en-GB" dirty="0" smtClean="0"/>
              <a:t>E </a:t>
            </a:r>
          </a:p>
          <a:p>
            <a:endParaRPr lang="en-GB" dirty="0"/>
          </a:p>
          <a:p>
            <a:r>
              <a:rPr lang="en-GB" dirty="0" smtClean="0"/>
              <a:t>km</a:t>
            </a:r>
            <a:endParaRPr lang="en-GB" dirty="0"/>
          </a:p>
        </p:txBody>
      </p:sp>
      <p:sp>
        <p:nvSpPr>
          <p:cNvPr id="14" name="Multiply 13"/>
          <p:cNvSpPr/>
          <p:nvPr/>
        </p:nvSpPr>
        <p:spPr>
          <a:xfrm>
            <a:off x="1714480" y="342900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1357290" y="485776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1000100" y="542926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2071670" y="457200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3571868" y="314324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6929454" y="178592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Multiply 19"/>
          <p:cNvSpPr/>
          <p:nvPr/>
        </p:nvSpPr>
        <p:spPr>
          <a:xfrm>
            <a:off x="4500562" y="407194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Multiply 21"/>
          <p:cNvSpPr/>
          <p:nvPr/>
        </p:nvSpPr>
        <p:spPr>
          <a:xfrm>
            <a:off x="2285984" y="428625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y 22"/>
          <p:cNvSpPr/>
          <p:nvPr/>
        </p:nvSpPr>
        <p:spPr>
          <a:xfrm>
            <a:off x="2928926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1500166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Connector 26"/>
          <p:cNvCxnSpPr>
            <a:endCxn id="19" idx="0"/>
          </p:cNvCxnSpPr>
          <p:nvPr/>
        </p:nvCxnSpPr>
        <p:spPr>
          <a:xfrm flipV="1">
            <a:off x="1000100" y="1837399"/>
            <a:ext cx="5980827" cy="32346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643702" y="3071810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If the X value (number of shops ) is this</a:t>
            </a:r>
            <a:endParaRPr lang="en-GB" dirty="0"/>
          </a:p>
        </p:txBody>
      </p:sp>
      <p:cxnSp>
        <p:nvCxnSpPr>
          <p:cNvPr id="30" name="Straight Arrow Connector 29"/>
          <p:cNvCxnSpPr/>
          <p:nvPr/>
        </p:nvCxnSpPr>
        <p:spPr>
          <a:xfrm rot="5400000" flipH="1" flipV="1">
            <a:off x="4071934" y="4214818"/>
            <a:ext cx="3286148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5929322" y="4000504"/>
            <a:ext cx="857256" cy="1428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285984" y="1357298"/>
            <a:ext cx="2857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Then the Y value (average distance travelled by shoppers) should be this</a:t>
            </a:r>
            <a:endParaRPr lang="en-GB" dirty="0"/>
          </a:p>
        </p:txBody>
      </p:sp>
      <p:cxnSp>
        <p:nvCxnSpPr>
          <p:cNvPr id="40" name="Straight Arrow Connector 39"/>
          <p:cNvCxnSpPr/>
          <p:nvPr/>
        </p:nvCxnSpPr>
        <p:spPr>
          <a:xfrm rot="10800000">
            <a:off x="857224" y="2571744"/>
            <a:ext cx="478634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 flipV="1">
            <a:off x="3786182" y="2285992"/>
            <a:ext cx="428628" cy="2143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8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428604"/>
            <a:ext cx="80010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more precise way of putting a line on the </a:t>
            </a:r>
            <a:r>
              <a:rPr lang="en-GB" dirty="0" err="1" smtClean="0"/>
              <a:t>Scattergraph</a:t>
            </a:r>
            <a:r>
              <a:rPr lang="en-GB" dirty="0" smtClean="0"/>
              <a:t> is </a:t>
            </a:r>
            <a:r>
              <a:rPr lang="en-GB" b="1" dirty="0" smtClean="0"/>
              <a:t>REGRESSION ANALYSIS.</a:t>
            </a:r>
          </a:p>
          <a:p>
            <a:endParaRPr lang="en-GB" dirty="0" smtClean="0"/>
          </a:p>
          <a:p>
            <a:r>
              <a:rPr lang="en-GB" dirty="0" smtClean="0"/>
              <a:t>The  </a:t>
            </a:r>
            <a:r>
              <a:rPr lang="en-GB" b="1" dirty="0" smtClean="0"/>
              <a:t>REGREESION LINE </a:t>
            </a:r>
            <a:r>
              <a:rPr lang="en-GB" dirty="0" smtClean="0"/>
              <a:t>does not just rely on the ‘eye’ to place the line, but uses a mathematical formula to reduce the residuals (total distance of the points from the line) to an absolute minimum.</a:t>
            </a:r>
          </a:p>
          <a:p>
            <a:endParaRPr lang="en-GB" b="1" dirty="0" smtClean="0"/>
          </a:p>
          <a:p>
            <a:r>
              <a:rPr lang="en-GB" dirty="0" smtClean="0"/>
              <a:t>This is a much more exact way for placing the ‘best – fit’ line, and we can be sure that the anomalies that show up really are what they appear to be.</a:t>
            </a:r>
          </a:p>
          <a:p>
            <a:endParaRPr lang="en-GB" dirty="0" smtClean="0"/>
          </a:p>
          <a:p>
            <a:r>
              <a:rPr lang="en-GB" dirty="0" smtClean="0"/>
              <a:t>It also makes prediction from the line more precise.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3786190"/>
            <a:ext cx="71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formula for the Regression Line is :-</a:t>
            </a:r>
          </a:p>
          <a:p>
            <a:endParaRPr lang="en-GB" dirty="0" smtClean="0"/>
          </a:p>
          <a:p>
            <a:r>
              <a:rPr lang="en-GB" b="1" dirty="0" smtClean="0"/>
              <a:t>y - ȳ = r × </a:t>
            </a:r>
            <a:r>
              <a:rPr lang="el-GR" b="1" u="sng" dirty="0" smtClean="0"/>
              <a:t>Ϭ</a:t>
            </a:r>
            <a:r>
              <a:rPr lang="en-GB" b="1" u="sng" dirty="0" smtClean="0"/>
              <a:t>y</a:t>
            </a:r>
            <a:r>
              <a:rPr lang="en-GB" b="1" dirty="0" smtClean="0"/>
              <a:t> (x – </a:t>
            </a:r>
            <a:r>
              <a:rPr lang="en-GB" b="1" dirty="0" smtClean="0"/>
              <a:t>x</a:t>
            </a:r>
            <a:r>
              <a:rPr lang="en-GB" b="1" dirty="0" smtClean="0"/>
              <a:t>̄)</a:t>
            </a:r>
            <a:endParaRPr lang="en-GB" b="1" dirty="0" smtClean="0"/>
          </a:p>
          <a:p>
            <a:r>
              <a:rPr lang="en-GB" b="1" dirty="0" smtClean="0"/>
              <a:t>                 </a:t>
            </a:r>
            <a:r>
              <a:rPr lang="en-GB" b="1" dirty="0" err="1" smtClean="0"/>
              <a:t>Ϭx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43438" y="4143380"/>
            <a:ext cx="42148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Where</a:t>
            </a:r>
          </a:p>
          <a:p>
            <a:r>
              <a:rPr lang="en-GB" b="1" dirty="0" smtClean="0"/>
              <a:t>x</a:t>
            </a:r>
            <a:r>
              <a:rPr lang="en-GB" b="1" dirty="0" smtClean="0"/>
              <a:t>̄ = mean of x</a:t>
            </a:r>
          </a:p>
          <a:p>
            <a:r>
              <a:rPr lang="en-GB" b="1" dirty="0" smtClean="0"/>
              <a:t>Ȳ = mean of y</a:t>
            </a:r>
          </a:p>
          <a:p>
            <a:r>
              <a:rPr lang="en-GB" b="1" dirty="0" err="1" smtClean="0"/>
              <a:t>Ϭx</a:t>
            </a:r>
            <a:r>
              <a:rPr lang="en-GB" b="1" dirty="0" smtClean="0"/>
              <a:t> = standard deviation of x</a:t>
            </a:r>
          </a:p>
          <a:p>
            <a:r>
              <a:rPr lang="en-GB" b="1" dirty="0" err="1" smtClean="0"/>
              <a:t>Ϭy</a:t>
            </a:r>
            <a:r>
              <a:rPr lang="en-GB" b="1" dirty="0" smtClean="0"/>
              <a:t> = standard deviation of y</a:t>
            </a:r>
          </a:p>
          <a:p>
            <a:r>
              <a:rPr lang="en-GB" b="1" dirty="0" smtClean="0"/>
              <a:t>r = Spearman’s rank correlation coefficient</a:t>
            </a:r>
            <a:endParaRPr lang="en-GB" b="1" dirty="0" smtClean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072074"/>
            <a:ext cx="3286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Again it looks a little complex, but its just a case of substituting</a:t>
            </a:r>
          </a:p>
          <a:p>
            <a:r>
              <a:rPr lang="en-GB" dirty="0" smtClean="0"/>
              <a:t>Figures and simplifying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35729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/>
              <a:t>y - ȳ = r × </a:t>
            </a:r>
            <a:r>
              <a:rPr lang="el-GR" b="1" u="sng" dirty="0" smtClean="0"/>
              <a:t>Ϭ</a:t>
            </a:r>
            <a:r>
              <a:rPr lang="en-GB" b="1" u="sng" dirty="0" smtClean="0"/>
              <a:t>y</a:t>
            </a:r>
            <a:r>
              <a:rPr lang="en-GB" b="1" dirty="0" smtClean="0"/>
              <a:t> (x – x̄)</a:t>
            </a:r>
          </a:p>
          <a:p>
            <a:r>
              <a:rPr lang="en-GB" b="1" dirty="0" smtClean="0"/>
              <a:t>                 </a:t>
            </a:r>
            <a:r>
              <a:rPr lang="en-GB" b="1" dirty="0" err="1" smtClean="0"/>
              <a:t>Ϭx</a:t>
            </a:r>
            <a:endParaRPr lang="en-GB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285728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 lets do the regression analysis for the </a:t>
            </a:r>
            <a:r>
              <a:rPr lang="en-GB" dirty="0" err="1" smtClean="0"/>
              <a:t>scattergraph</a:t>
            </a:r>
            <a:r>
              <a:rPr lang="en-GB" dirty="0" smtClean="0"/>
              <a:t> showing the size of shopping centres against the average distance travelled by shoppers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1000108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Here’s the formula:-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929190" y="1000108"/>
            <a:ext cx="378621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 =  0.66</a:t>
            </a:r>
          </a:p>
          <a:p>
            <a:r>
              <a:rPr lang="en-GB" b="1" dirty="0" smtClean="0"/>
              <a:t>x</a:t>
            </a:r>
            <a:r>
              <a:rPr lang="en-GB" b="1" dirty="0" smtClean="0"/>
              <a:t>̄ = 15.9</a:t>
            </a:r>
          </a:p>
          <a:p>
            <a:r>
              <a:rPr lang="en-GB" b="1" dirty="0" smtClean="0"/>
              <a:t>ȳ =  0.8</a:t>
            </a:r>
          </a:p>
          <a:p>
            <a:r>
              <a:rPr lang="en-GB" b="1" dirty="0" err="1" smtClean="0"/>
              <a:t>Ϭx</a:t>
            </a:r>
            <a:r>
              <a:rPr lang="en-GB" b="1" dirty="0" smtClean="0"/>
              <a:t> = 15.7</a:t>
            </a:r>
          </a:p>
          <a:p>
            <a:r>
              <a:rPr lang="el-GR" b="1" dirty="0" smtClean="0"/>
              <a:t>Ϭ</a:t>
            </a:r>
            <a:r>
              <a:rPr lang="en-GB" b="1" dirty="0" smtClean="0"/>
              <a:t>y = 0.32</a:t>
            </a:r>
          </a:p>
          <a:p>
            <a:endParaRPr lang="en-GB" b="1" dirty="0" smtClean="0"/>
          </a:p>
          <a:p>
            <a:endParaRPr lang="en-GB" b="1" dirty="0" smtClean="0"/>
          </a:p>
          <a:p>
            <a:endParaRPr lang="en-GB" b="1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b="1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28596" y="242886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/>
              <a:t>y </a:t>
            </a:r>
            <a:r>
              <a:rPr lang="en-GB" b="1" dirty="0" smtClean="0"/>
              <a:t>– 0.8 </a:t>
            </a:r>
            <a:r>
              <a:rPr lang="en-GB" b="1" dirty="0" smtClean="0"/>
              <a:t>= </a:t>
            </a:r>
            <a:r>
              <a:rPr lang="en-GB" b="1" dirty="0" smtClean="0"/>
              <a:t>0.66 </a:t>
            </a:r>
            <a:r>
              <a:rPr lang="en-GB" b="1" dirty="0" smtClean="0"/>
              <a:t>× </a:t>
            </a:r>
            <a:r>
              <a:rPr lang="en-GB" b="1" u="sng" dirty="0" smtClean="0"/>
              <a:t>0.32</a:t>
            </a:r>
            <a:r>
              <a:rPr lang="en-GB" b="1" dirty="0" smtClean="0"/>
              <a:t> </a:t>
            </a:r>
            <a:r>
              <a:rPr lang="en-GB" b="1" dirty="0" smtClean="0"/>
              <a:t>(x – </a:t>
            </a:r>
            <a:r>
              <a:rPr lang="en-GB" b="1" dirty="0" smtClean="0"/>
              <a:t>15.9̄)</a:t>
            </a:r>
          </a:p>
          <a:p>
            <a:r>
              <a:rPr lang="en-GB" b="1" dirty="0" smtClean="0"/>
              <a:t>	 </a:t>
            </a:r>
            <a:r>
              <a:rPr lang="en-GB" b="1" dirty="0" smtClean="0"/>
              <a:t>         15.7</a:t>
            </a:r>
            <a:endParaRPr lang="en-GB" b="1" dirty="0" smtClean="0"/>
          </a:p>
          <a:p>
            <a:r>
              <a:rPr lang="en-GB" b="1" dirty="0" smtClean="0"/>
              <a:t>                </a:t>
            </a:r>
            <a:r>
              <a:rPr lang="en-GB" b="1" dirty="0" smtClean="0"/>
              <a:t>             </a:t>
            </a:r>
            <a:endParaRPr lang="en-GB" b="1" dirty="0"/>
          </a:p>
        </p:txBody>
      </p:sp>
      <p:sp>
        <p:nvSpPr>
          <p:cNvPr id="7" name="Rectangle 6"/>
          <p:cNvSpPr/>
          <p:nvPr/>
        </p:nvSpPr>
        <p:spPr>
          <a:xfrm>
            <a:off x="428596" y="328612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/>
              <a:t>y – 0.8 = 0.66 × </a:t>
            </a:r>
            <a:r>
              <a:rPr lang="en-GB" b="1" dirty="0" smtClean="0"/>
              <a:t>0.02 </a:t>
            </a:r>
            <a:r>
              <a:rPr lang="en-GB" b="1" dirty="0" smtClean="0"/>
              <a:t>(x – 15.9̄)</a:t>
            </a:r>
          </a:p>
          <a:p>
            <a:r>
              <a:rPr lang="en-GB" b="1" dirty="0" smtClean="0"/>
              <a:t>	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28596" y="4071942"/>
            <a:ext cx="2496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y – 0.8 = </a:t>
            </a:r>
            <a:r>
              <a:rPr lang="en-GB" b="1" dirty="0" smtClean="0"/>
              <a:t>0.013 </a:t>
            </a:r>
            <a:r>
              <a:rPr lang="en-GB" b="1" dirty="0" smtClean="0"/>
              <a:t>(x – 15.9̄)</a:t>
            </a:r>
          </a:p>
        </p:txBody>
      </p:sp>
      <p:sp>
        <p:nvSpPr>
          <p:cNvPr id="9" name="Rectangle 8"/>
          <p:cNvSpPr/>
          <p:nvPr/>
        </p:nvSpPr>
        <p:spPr>
          <a:xfrm>
            <a:off x="428596" y="4786322"/>
            <a:ext cx="2359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y – 0.8 = </a:t>
            </a:r>
            <a:r>
              <a:rPr lang="en-GB" b="1" dirty="0" smtClean="0"/>
              <a:t>0.013x  -  0.21̄</a:t>
            </a:r>
            <a:endParaRPr lang="en-GB" b="1" dirty="0" smtClean="0"/>
          </a:p>
        </p:txBody>
      </p:sp>
      <p:sp>
        <p:nvSpPr>
          <p:cNvPr id="10" name="Rectangle 9"/>
          <p:cNvSpPr/>
          <p:nvPr/>
        </p:nvSpPr>
        <p:spPr>
          <a:xfrm>
            <a:off x="428596" y="5500702"/>
            <a:ext cx="2039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y </a:t>
            </a:r>
            <a:r>
              <a:rPr lang="en-GB" b="1" dirty="0" smtClean="0"/>
              <a:t> </a:t>
            </a:r>
            <a:r>
              <a:rPr lang="en-GB" b="1" dirty="0" smtClean="0"/>
              <a:t>= 0.013x  +</a:t>
            </a:r>
            <a:r>
              <a:rPr lang="en-GB" b="1" dirty="0" smtClean="0"/>
              <a:t>  0.59̄</a:t>
            </a:r>
            <a:endParaRPr lang="en-GB" b="1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214810" y="5286388"/>
            <a:ext cx="371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All we need to do now is substitute relevant values for x into the formula to give corresponding y values</a:t>
            </a:r>
            <a:endParaRPr lang="en-GB" dirty="0"/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2571736" y="5786454"/>
            <a:ext cx="142876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57166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 lets use the simplified regression formula to find two points on the </a:t>
            </a:r>
            <a:r>
              <a:rPr lang="en-GB" dirty="0" err="1" smtClean="0"/>
              <a:t>scattergraph</a:t>
            </a:r>
            <a:r>
              <a:rPr lang="en-GB" dirty="0" smtClean="0"/>
              <a:t> to enable us to draw the regression line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857884" y="2143116"/>
            <a:ext cx="1941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y  = 0.013x  </a:t>
            </a:r>
            <a:r>
              <a:rPr lang="en-GB" b="1" dirty="0" smtClean="0"/>
              <a:t>+  0.59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71472" y="2071678"/>
            <a:ext cx="1941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y  = 0.013x  </a:t>
            </a:r>
            <a:r>
              <a:rPr lang="en-GB" b="1" dirty="0" smtClean="0"/>
              <a:t>+  0.59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28662" y="150017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Let x = 10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072198" y="1500174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Let x = 50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71472" y="2786058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y  = </a:t>
            </a:r>
            <a:r>
              <a:rPr lang="en-GB" b="1" dirty="0" smtClean="0"/>
              <a:t>0.013 </a:t>
            </a:r>
            <a:r>
              <a:rPr lang="en-GB" dirty="0" smtClean="0"/>
              <a:t>x</a:t>
            </a:r>
            <a:r>
              <a:rPr lang="en-GB" b="1" dirty="0" smtClean="0"/>
              <a:t> 10  +  0.59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71472" y="3500438"/>
            <a:ext cx="1718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y  = </a:t>
            </a:r>
            <a:r>
              <a:rPr lang="en-GB" b="1" dirty="0" smtClean="0"/>
              <a:t>0.13  +  0.59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42910" y="4286256"/>
            <a:ext cx="979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y  </a:t>
            </a:r>
            <a:r>
              <a:rPr lang="en-GB" b="1" dirty="0" smtClean="0"/>
              <a:t>= 0.72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5857884" y="2857496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y  = </a:t>
            </a:r>
            <a:r>
              <a:rPr lang="en-GB" b="1" dirty="0" smtClean="0"/>
              <a:t>0.013 </a:t>
            </a:r>
            <a:r>
              <a:rPr lang="en-GB" dirty="0" smtClean="0"/>
              <a:t>x</a:t>
            </a:r>
            <a:r>
              <a:rPr lang="en-GB" b="1" dirty="0" smtClean="0"/>
              <a:t> 50  </a:t>
            </a:r>
            <a:r>
              <a:rPr lang="en-GB" b="1" dirty="0" smtClean="0"/>
              <a:t>+  </a:t>
            </a:r>
            <a:r>
              <a:rPr lang="en-GB" b="1" dirty="0" smtClean="0"/>
              <a:t>0.59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5857884" y="3571876"/>
            <a:ext cx="1718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y  = </a:t>
            </a:r>
            <a:r>
              <a:rPr lang="en-GB" b="1" dirty="0" smtClean="0"/>
              <a:t>0.65  </a:t>
            </a:r>
            <a:r>
              <a:rPr lang="en-GB" b="1" dirty="0" smtClean="0"/>
              <a:t>+  </a:t>
            </a:r>
            <a:r>
              <a:rPr lang="en-GB" b="1" dirty="0" smtClean="0"/>
              <a:t>0.59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5929322" y="4357694"/>
            <a:ext cx="979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y  = </a:t>
            </a:r>
            <a:r>
              <a:rPr lang="en-GB" b="1" dirty="0" smtClean="0"/>
              <a:t>1.24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949</Words>
  <Application>Microsoft Office PowerPoint</Application>
  <PresentationFormat>On-screen Show (4:3)</PresentationFormat>
  <Paragraphs>165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58</cp:revision>
  <dcterms:created xsi:type="dcterms:W3CDTF">2015-08-04T13:42:03Z</dcterms:created>
  <dcterms:modified xsi:type="dcterms:W3CDTF">2015-08-05T18:18:11Z</dcterms:modified>
</cp:coreProperties>
</file>