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13"/>
  </p:notesMasterIdLst>
  <p:handoutMasterIdLst>
    <p:handoutMasterId r:id="rId14"/>
  </p:handoutMasterIdLst>
  <p:sldIdLst>
    <p:sldId id="256" r:id="rId3"/>
    <p:sldId id="257" r:id="rId4"/>
    <p:sldId id="258" r:id="rId5"/>
    <p:sldId id="264" r:id="rId6"/>
    <p:sldId id="259" r:id="rId7"/>
    <p:sldId id="267" r:id="rId8"/>
    <p:sldId id="260" r:id="rId9"/>
    <p:sldId id="266" r:id="rId10"/>
    <p:sldId id="268" r:id="rId11"/>
    <p:sldId id="262" r:id="rId12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95" autoAdjust="0"/>
    <p:restoredTop sz="95274" autoAdjust="0"/>
  </p:normalViewPr>
  <p:slideViewPr>
    <p:cSldViewPr>
      <p:cViewPr varScale="1">
        <p:scale>
          <a:sx n="67" d="100"/>
          <a:sy n="67" d="100"/>
        </p:scale>
        <p:origin x="96" y="348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8/31/2015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8/31/2015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grpSp>
        <p:nvGrpSpPr>
          <p:cNvPr id="256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8/31/2015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8/31/2015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8/31/2015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8/31/2015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8/31/2015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8/31/2015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8/31/2015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8/31/2015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8/31/2015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8/31/2015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/>
              <a:pPr/>
              <a:t>8/31/2015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European Exploration and Colonization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Pre-Unit Discussion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12" y="244288"/>
            <a:ext cx="73152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5612" y="228600"/>
            <a:ext cx="48768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dirty="0" smtClean="0"/>
              <a:t>Your Assignment:</a:t>
            </a:r>
          </a:p>
          <a:p>
            <a:pPr>
              <a:lnSpc>
                <a:spcPct val="90000"/>
              </a:lnSpc>
            </a:pPr>
            <a:r>
              <a:rPr lang="en-US" sz="4400" dirty="0" smtClean="0"/>
              <a:t>Vocabulary Poster</a:t>
            </a:r>
          </a:p>
          <a:p>
            <a:pPr>
              <a:lnSpc>
                <a:spcPct val="90000"/>
              </a:lnSpc>
            </a:pPr>
            <a:endParaRPr lang="en-US" sz="3200" dirty="0" smtClean="0"/>
          </a:p>
          <a:p>
            <a:pPr>
              <a:lnSpc>
                <a:spcPct val="90000"/>
              </a:lnSpc>
            </a:pPr>
            <a:r>
              <a:rPr lang="en-US" sz="3200" dirty="0" smtClean="0"/>
              <a:t>Choose one vocabulary word from the list.</a:t>
            </a:r>
          </a:p>
          <a:p>
            <a:pPr>
              <a:lnSpc>
                <a:spcPct val="90000"/>
              </a:lnSpc>
            </a:pPr>
            <a:r>
              <a:rPr lang="en-US" sz="3200" dirty="0" smtClean="0"/>
              <a:t> </a:t>
            </a:r>
            <a:endParaRPr lang="en-US" sz="3200" dirty="0"/>
          </a:p>
          <a:p>
            <a:pPr>
              <a:lnSpc>
                <a:spcPct val="90000"/>
              </a:lnSpc>
            </a:pPr>
            <a:r>
              <a:rPr lang="en-US" sz="3200" dirty="0" smtClean="0"/>
              <a:t>Everyone in your group must choose a different word.</a:t>
            </a:r>
          </a:p>
          <a:p>
            <a:pPr>
              <a:lnSpc>
                <a:spcPct val="90000"/>
              </a:lnSpc>
            </a:pPr>
            <a:endParaRPr lang="en-US" sz="3200" dirty="0"/>
          </a:p>
          <a:p>
            <a:pPr>
              <a:lnSpc>
                <a:spcPct val="90000"/>
              </a:lnSpc>
            </a:pPr>
            <a:r>
              <a:rPr lang="en-US" sz="3200" dirty="0" smtClean="0"/>
              <a:t>Create a vocabulary poster  that will teach others about your word.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4875212" y="228600"/>
            <a:ext cx="3011530" cy="2585323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/>
              <a:t>Word list:</a:t>
            </a:r>
          </a:p>
          <a:p>
            <a:r>
              <a:rPr lang="en-US" sz="2400" dirty="0" smtClean="0">
                <a:solidFill>
                  <a:schemeClr val="accent4"/>
                </a:solidFill>
              </a:rPr>
              <a:t>Columbian Exchange</a:t>
            </a:r>
          </a:p>
          <a:p>
            <a:r>
              <a:rPr lang="en-US" sz="2400" dirty="0" smtClean="0">
                <a:solidFill>
                  <a:schemeClr val="accent4"/>
                </a:solidFill>
              </a:rPr>
              <a:t>Triangular Trade</a:t>
            </a:r>
          </a:p>
          <a:p>
            <a:r>
              <a:rPr lang="en-US" sz="2400" dirty="0" smtClean="0">
                <a:solidFill>
                  <a:schemeClr val="accent4"/>
                </a:solidFill>
              </a:rPr>
              <a:t>Middle Passage</a:t>
            </a:r>
          </a:p>
          <a:p>
            <a:r>
              <a:rPr lang="en-US" sz="2400" dirty="0" smtClean="0">
                <a:solidFill>
                  <a:schemeClr val="accent4"/>
                </a:solidFill>
              </a:rPr>
              <a:t>Slavery</a:t>
            </a:r>
          </a:p>
          <a:p>
            <a:r>
              <a:rPr lang="en-US" sz="2400" dirty="0" smtClean="0">
                <a:solidFill>
                  <a:schemeClr val="accent4"/>
                </a:solidFill>
              </a:rPr>
              <a:t>Christopher Columbus</a:t>
            </a:r>
          </a:p>
          <a:p>
            <a:r>
              <a:rPr lang="en-US" sz="2400" dirty="0" smtClean="0">
                <a:solidFill>
                  <a:schemeClr val="accent4"/>
                </a:solidFill>
              </a:rPr>
              <a:t>Civilization</a:t>
            </a:r>
            <a:endParaRPr lang="en-US" sz="2400" dirty="0">
              <a:solidFill>
                <a:schemeClr val="accent4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42212" y="2438400"/>
            <a:ext cx="3962400" cy="4191000"/>
          </a:xfrm>
          <a:prstGeom prst="rect">
            <a:avLst/>
          </a:prstGeom>
          <a:solidFill>
            <a:schemeClr val="tx1">
              <a:lumMod val="65000"/>
            </a:schemeClr>
          </a:solidFill>
          <a:ln>
            <a:solidFill>
              <a:schemeClr val="tx1">
                <a:lumMod val="9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151812" y="4572000"/>
            <a:ext cx="990600" cy="1295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837612" y="4800600"/>
            <a:ext cx="685800" cy="12192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8913812" y="4572000"/>
            <a:ext cx="1905000" cy="1219200"/>
          </a:xfrm>
          <a:prstGeom prst="star5">
            <a:avLst/>
          </a:prstGeom>
          <a:solidFill>
            <a:schemeClr val="accent2">
              <a:lumMod val="75000"/>
            </a:schemeClr>
          </a:solidFill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542212" y="2438400"/>
            <a:ext cx="3962400" cy="3582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WORD</a:t>
            </a:r>
          </a:p>
          <a:p>
            <a:pPr algn="ctr">
              <a:lnSpc>
                <a:spcPct val="90000"/>
              </a:lnSpc>
            </a:pPr>
            <a:endParaRPr lang="en-US" sz="2800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>
              <a:lnSpc>
                <a:spcPct val="90000"/>
              </a:lnSpc>
            </a:pP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Definition</a:t>
            </a:r>
          </a:p>
          <a:p>
            <a:pPr algn="ctr">
              <a:lnSpc>
                <a:spcPct val="90000"/>
              </a:lnSpc>
            </a:pPr>
            <a:endParaRPr lang="en-US" sz="2800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>
              <a:lnSpc>
                <a:spcPct val="90000"/>
              </a:lnSpc>
            </a:pP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Use it in a sentence</a:t>
            </a:r>
          </a:p>
          <a:p>
            <a:pPr algn="ctr">
              <a:lnSpc>
                <a:spcPct val="90000"/>
              </a:lnSpc>
            </a:pPr>
            <a:endParaRPr lang="en-US" sz="2800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>
              <a:lnSpc>
                <a:spcPct val="90000"/>
              </a:lnSpc>
            </a:pPr>
            <a:endParaRPr lang="en-US" sz="2800" dirty="0" smtClean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>
              <a:lnSpc>
                <a:spcPct val="90000"/>
              </a:lnSpc>
            </a:pP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Draw a picture that represents the word</a:t>
            </a:r>
            <a:endParaRPr lang="en-US" sz="2800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590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4212" y="304800"/>
            <a:ext cx="10820400" cy="5853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4800" b="1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THINK!</a:t>
            </a:r>
          </a:p>
          <a:p>
            <a:pPr>
              <a:lnSpc>
                <a:spcPct val="90000"/>
              </a:lnSpc>
            </a:pPr>
            <a:endParaRPr lang="en-US" sz="1600" dirty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What are we going to learn about this unit?</a:t>
            </a:r>
          </a:p>
          <a:p>
            <a:pPr>
              <a:lnSpc>
                <a:spcPct val="90000"/>
              </a:lnSpc>
            </a:pPr>
            <a:endParaRPr lang="en-US" sz="3200" dirty="0" smtClean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Make some predictions about the subject matter?</a:t>
            </a:r>
          </a:p>
          <a:p>
            <a:pPr>
              <a:lnSpc>
                <a:spcPct val="90000"/>
              </a:lnSpc>
            </a:pPr>
            <a:endParaRPr lang="en-US" sz="3200" dirty="0" smtClean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Who are some people we might learn about?</a:t>
            </a:r>
          </a:p>
          <a:p>
            <a:pPr>
              <a:lnSpc>
                <a:spcPct val="90000"/>
              </a:lnSpc>
            </a:pPr>
            <a:endParaRPr lang="en-US" sz="3200" dirty="0" smtClean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What are some events we might learn about?</a:t>
            </a:r>
          </a:p>
          <a:p>
            <a:pPr>
              <a:lnSpc>
                <a:spcPct val="90000"/>
              </a:lnSpc>
            </a:pPr>
            <a:endParaRPr lang="en-US" sz="3200" dirty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What are some places we might learn about?</a:t>
            </a:r>
          </a:p>
          <a:p>
            <a:pPr>
              <a:lnSpc>
                <a:spcPct val="90000"/>
              </a:lnSpc>
            </a:pPr>
            <a:endParaRPr lang="en-US" sz="3200" dirty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What elements of Geography might we talk about?</a:t>
            </a:r>
            <a:endParaRPr lang="en-US" sz="3200" dirty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704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836612" y="609600"/>
            <a:ext cx="4038600" cy="0"/>
          </a:xfrm>
          <a:prstGeom prst="line">
            <a:avLst/>
          </a:prstGeom>
          <a:ln w="25400">
            <a:solidFill>
              <a:srgbClr val="FFFF00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008812" y="1447800"/>
            <a:ext cx="4038600" cy="0"/>
          </a:xfrm>
          <a:prstGeom prst="line">
            <a:avLst/>
          </a:prstGeom>
          <a:ln w="25400">
            <a:solidFill>
              <a:srgbClr val="FFFF00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903412" y="0"/>
            <a:ext cx="182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People</a:t>
            </a:r>
            <a:endParaRPr lang="en-US" sz="3600" dirty="0"/>
          </a:p>
        </p:txBody>
      </p:sp>
      <p:sp>
        <p:nvSpPr>
          <p:cNvPr id="8" name="Rectangle 7"/>
          <p:cNvSpPr/>
          <p:nvPr/>
        </p:nvSpPr>
        <p:spPr>
          <a:xfrm>
            <a:off x="8113712" y="801469"/>
            <a:ext cx="182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Events</a:t>
            </a:r>
            <a:endParaRPr lang="en-US" sz="3600" dirty="0"/>
          </a:p>
        </p:txBody>
      </p:sp>
      <p:sp>
        <p:nvSpPr>
          <p:cNvPr id="9" name="Rectangle 8"/>
          <p:cNvSpPr/>
          <p:nvPr/>
        </p:nvSpPr>
        <p:spPr>
          <a:xfrm>
            <a:off x="227012" y="932765"/>
            <a:ext cx="5410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err="1" smtClean="0">
                <a:latin typeface="MV Boli" panose="02000500030200090000" pitchFamily="2" charset="0"/>
                <a:cs typeface="MV Boli" panose="02000500030200090000" pitchFamily="2" charset="0"/>
              </a:rPr>
              <a:t>Devaca</a:t>
            </a:r>
            <a:endParaRPr lang="en-US" sz="3600" dirty="0" smtClean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Natives</a:t>
            </a:r>
          </a:p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Europeans</a:t>
            </a:r>
          </a:p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Cortez</a:t>
            </a:r>
          </a:p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Columbus</a:t>
            </a:r>
          </a:p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LaSalle</a:t>
            </a:r>
          </a:p>
          <a:p>
            <a:pPr algn="ctr"/>
            <a:r>
              <a:rPr lang="en-US" sz="3600" dirty="0" err="1" smtClean="0">
                <a:latin typeface="MV Boli" panose="02000500030200090000" pitchFamily="2" charset="0"/>
                <a:cs typeface="MV Boli" panose="02000500030200090000" pitchFamily="2" charset="0"/>
              </a:rPr>
              <a:t>Amerigo</a:t>
            </a:r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 Vespucci</a:t>
            </a:r>
          </a:p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Africans</a:t>
            </a:r>
          </a:p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Spanish</a:t>
            </a:r>
          </a:p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Aztecs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4812" y="1792069"/>
            <a:ext cx="6096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“Discovery of America” CC</a:t>
            </a:r>
          </a:p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Beginning of slave trade</a:t>
            </a:r>
          </a:p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Thanksgiving</a:t>
            </a:r>
          </a:p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Fighting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87178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836612" y="838200"/>
            <a:ext cx="4038600" cy="0"/>
          </a:xfrm>
          <a:prstGeom prst="line">
            <a:avLst/>
          </a:prstGeom>
          <a:ln w="25400">
            <a:solidFill>
              <a:srgbClr val="FFFF00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008812" y="1447800"/>
            <a:ext cx="4038600" cy="0"/>
          </a:xfrm>
          <a:prstGeom prst="line">
            <a:avLst/>
          </a:prstGeom>
          <a:ln w="25400">
            <a:solidFill>
              <a:srgbClr val="FFFF00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903412" y="228600"/>
            <a:ext cx="182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Places</a:t>
            </a:r>
            <a:endParaRPr lang="en-US" sz="3600" dirty="0"/>
          </a:p>
        </p:txBody>
      </p:sp>
      <p:sp>
        <p:nvSpPr>
          <p:cNvPr id="8" name="Rectangle 7"/>
          <p:cNvSpPr/>
          <p:nvPr/>
        </p:nvSpPr>
        <p:spPr>
          <a:xfrm>
            <a:off x="7656512" y="823881"/>
            <a:ext cx="274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Geography</a:t>
            </a:r>
            <a:endParaRPr lang="en-US" sz="3600" dirty="0"/>
          </a:p>
        </p:txBody>
      </p:sp>
      <p:sp>
        <p:nvSpPr>
          <p:cNvPr id="9" name="Rectangle 8"/>
          <p:cNvSpPr/>
          <p:nvPr/>
        </p:nvSpPr>
        <p:spPr>
          <a:xfrm>
            <a:off x="303212" y="1161365"/>
            <a:ext cx="60579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Africa</a:t>
            </a:r>
          </a:p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Asia</a:t>
            </a:r>
          </a:p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Europe</a:t>
            </a:r>
          </a:p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Caribbean</a:t>
            </a:r>
          </a:p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South</a:t>
            </a:r>
          </a:p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South America</a:t>
            </a:r>
          </a:p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Central America</a:t>
            </a:r>
          </a:p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North America</a:t>
            </a:r>
          </a:p>
        </p:txBody>
      </p:sp>
      <p:sp>
        <p:nvSpPr>
          <p:cNvPr id="10" name="Rectangle 9"/>
          <p:cNvSpPr/>
          <p:nvPr/>
        </p:nvSpPr>
        <p:spPr>
          <a:xfrm>
            <a:off x="6780212" y="1792069"/>
            <a:ext cx="4267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Atlantic Ocean</a:t>
            </a:r>
          </a:p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MS River</a:t>
            </a:r>
          </a:p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Great Lakes</a:t>
            </a:r>
          </a:p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Gulf of Mexico</a:t>
            </a:r>
          </a:p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Appalachian </a:t>
            </a:r>
            <a:r>
              <a:rPr lang="en-US" sz="3600" dirty="0" err="1" smtClean="0">
                <a:latin typeface="MV Boli" panose="02000500030200090000" pitchFamily="2" charset="0"/>
                <a:cs typeface="MV Boli" panose="02000500030200090000" pitchFamily="2" charset="0"/>
              </a:rPr>
              <a:t>mntns</a:t>
            </a:r>
            <a:endParaRPr lang="en-US" sz="3600" dirty="0" smtClean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en-US" sz="3600" dirty="0" smtClean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405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836612" y="1447800"/>
            <a:ext cx="4038600" cy="0"/>
          </a:xfrm>
          <a:prstGeom prst="line">
            <a:avLst/>
          </a:prstGeom>
          <a:ln w="25400">
            <a:solidFill>
              <a:srgbClr val="FFFF00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989012" y="838200"/>
            <a:ext cx="373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Anything Else?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608012" y="1770965"/>
            <a:ext cx="4267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Answers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6564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1812" y="76200"/>
            <a:ext cx="10820400" cy="4967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u="sng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Why</a:t>
            </a: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will Europeans explore and settle in the New World?</a:t>
            </a:r>
          </a:p>
          <a:p>
            <a:pPr>
              <a:lnSpc>
                <a:spcPct val="90000"/>
              </a:lnSpc>
            </a:pPr>
            <a:endParaRPr lang="en-US" sz="3200" dirty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endParaRPr lang="en-US" sz="3200" dirty="0" smtClean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endParaRPr lang="en-US" sz="3200" dirty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endParaRPr lang="en-US" sz="3200" dirty="0" smtClean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What </a:t>
            </a:r>
            <a:r>
              <a:rPr lang="en-US" sz="3200" u="sng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time period </a:t>
            </a: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are we Talking about?</a:t>
            </a:r>
          </a:p>
          <a:p>
            <a:pPr>
              <a:lnSpc>
                <a:spcPct val="90000"/>
              </a:lnSpc>
            </a:pPr>
            <a:endParaRPr lang="en-US" sz="3200" dirty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endParaRPr lang="en-US" sz="3200" dirty="0" smtClean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endParaRPr lang="en-US" sz="3200" dirty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r>
              <a:rPr lang="en-US" sz="3200" u="sng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How</a:t>
            </a: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will they get there?</a:t>
            </a:r>
            <a:endParaRPr lang="en-US" sz="3200" dirty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0412" y="901715"/>
            <a:ext cx="10363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Gold, GLORY, GOD!!!!, Spread Religion, Religious Freedom, POWER, Wealth, Land, 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575048" y="3324693"/>
            <a:ext cx="1036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1492 - 1732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531812" y="5042183"/>
            <a:ext cx="1036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Sail Ship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28225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1812" y="381000"/>
            <a:ext cx="10820400" cy="4967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u="sng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Who</a:t>
            </a: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are some </a:t>
            </a:r>
            <a:r>
              <a:rPr lang="en-US" sz="3200" u="sng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countries</a:t>
            </a: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that will come from </a:t>
            </a:r>
            <a:r>
              <a:rPr lang="en-US" sz="3200" u="sng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Europe</a:t>
            </a: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to explore and settle in the New World?</a:t>
            </a:r>
          </a:p>
          <a:p>
            <a:pPr>
              <a:lnSpc>
                <a:spcPct val="90000"/>
              </a:lnSpc>
            </a:pPr>
            <a:endParaRPr lang="en-US" sz="3200" dirty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endParaRPr lang="en-US" sz="3200" dirty="0" smtClean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endParaRPr lang="en-US" sz="3200" dirty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Will it be a </a:t>
            </a:r>
            <a:r>
              <a:rPr lang="en-US" sz="3200" u="sng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good </a:t>
            </a: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thing</a:t>
            </a:r>
            <a:r>
              <a:rPr lang="en-US" sz="3200" u="sng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or </a:t>
            </a: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</a:t>
            </a:r>
            <a:r>
              <a:rPr lang="en-US" sz="3200" u="sng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bad</a:t>
            </a: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thing for Europeans?</a:t>
            </a:r>
          </a:p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Why?</a:t>
            </a:r>
          </a:p>
          <a:p>
            <a:pPr>
              <a:lnSpc>
                <a:spcPct val="90000"/>
              </a:lnSpc>
            </a:pPr>
            <a:endParaRPr lang="en-US" sz="3200" dirty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endParaRPr lang="en-US" sz="3200" dirty="0" smtClean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endParaRPr lang="en-US" sz="3200" dirty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How will it effect </a:t>
            </a:r>
            <a:r>
              <a:rPr lang="en-US" sz="3200" u="sng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Natives</a:t>
            </a: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already in North America?</a:t>
            </a:r>
            <a:endParaRPr lang="en-US" sz="3200" dirty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8012" y="1295400"/>
            <a:ext cx="1036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France, England, Spain, Portugal, Netherlands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655730" y="3429000"/>
            <a:ext cx="10363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Good, new stuff, Gold, GLORY, GOD, Freedom, Power, Land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760412" y="5410200"/>
            <a:ext cx="10363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lose land and resources, die, disease, robbed, murdered, </a:t>
            </a:r>
            <a:endParaRPr lang="en-US" sz="36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325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1812" y="381000"/>
            <a:ext cx="10820400" cy="408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What do you know about </a:t>
            </a:r>
            <a:r>
              <a:rPr lang="en-US" sz="3200" u="sng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Columbus</a:t>
            </a: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?</a:t>
            </a:r>
          </a:p>
          <a:p>
            <a:pPr>
              <a:lnSpc>
                <a:spcPct val="90000"/>
              </a:lnSpc>
            </a:pPr>
            <a:endParaRPr lang="en-US" sz="3200" dirty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endParaRPr lang="en-US" sz="3200" dirty="0" smtClean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endParaRPr lang="en-US" sz="3200" dirty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Who were the </a:t>
            </a:r>
            <a:r>
              <a:rPr lang="en-US" sz="3200" u="sng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first people </a:t>
            </a: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to settle in the New World?</a:t>
            </a:r>
          </a:p>
          <a:p>
            <a:pPr>
              <a:lnSpc>
                <a:spcPct val="90000"/>
              </a:lnSpc>
            </a:pPr>
            <a:endParaRPr lang="en-US" sz="3200" dirty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endParaRPr lang="en-US" sz="3200" dirty="0" smtClean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Why did they call it the </a:t>
            </a:r>
            <a:r>
              <a:rPr lang="en-US" sz="3200" u="sng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New World</a:t>
            </a: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?</a:t>
            </a:r>
            <a:endParaRPr lang="en-US" sz="3200" dirty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1812" y="1066800"/>
            <a:ext cx="1036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Sa</a:t>
            </a:r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iled for Spain, three ships, Italian, Jerk,  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530224" y="2971800"/>
            <a:ext cx="1036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Natives, Aztecs, Vikings, Chinese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524154" y="4462117"/>
            <a:ext cx="1036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New to them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37738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1812" y="381000"/>
            <a:ext cx="10820400" cy="99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What do you want to know about European Exploration and colonization?</a:t>
            </a:r>
            <a:endParaRPr lang="en-US" sz="3200" dirty="0">
              <a:solidFill>
                <a:srgbClr val="FFFF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8012" y="1770965"/>
            <a:ext cx="1036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What did they eat</a:t>
            </a:r>
            <a:r>
              <a:rPr lang="en-US" sz="3600" dirty="0" smtClean="0">
                <a:latin typeface="MV Boli" panose="02000500030200090000" pitchFamily="2" charset="0"/>
                <a:cs typeface="MV Boli" panose="02000500030200090000" pitchFamily="2" charset="0"/>
              </a:rPr>
              <a:t>, Cooking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08738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F09A44C-857D-42FD-9219-94A36248C2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Chalkboard education presentation (widescreen)</Template>
  <TotalTime>0</TotalTime>
  <Words>374</Words>
  <Application>Microsoft Office PowerPoint</Application>
  <PresentationFormat>Custom</PresentationFormat>
  <Paragraphs>110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Consolas</vt:lpstr>
      <vt:lpstr>Corbel</vt:lpstr>
      <vt:lpstr>MV Boli</vt:lpstr>
      <vt:lpstr>Chalkboard 16x9</vt:lpstr>
      <vt:lpstr>European Exploration and Colonization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2015-08-28T21:16:35Z</dcterms:created>
  <dcterms:modified xsi:type="dcterms:W3CDTF">2015-08-31T21:21:43Z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TC028048469991</vt:lpwstr>
  </property>
</Properties>
</file>