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2477" y="77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0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400FD-A83B-4531-935C-E40B6C595B06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EF666-A6D6-4250-957D-AB90D4E54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28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257800" y="203199"/>
            <a:ext cx="1485900" cy="8741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4300" y="205231"/>
            <a:ext cx="5029200" cy="873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7800" y="2737280"/>
            <a:ext cx="1485900" cy="24384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BBE1E2E-4207-4194-9AB7-D5808406A482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42900" y="2737280"/>
            <a:ext cx="4743450" cy="24384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1E2E-4207-4194-9AB7-D5808406A482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4300" y="196425"/>
            <a:ext cx="5029200" cy="874166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57800" y="196425"/>
            <a:ext cx="1467035" cy="8741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72100" y="366185"/>
            <a:ext cx="125730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1E2E-4207-4194-9AB7-D5808406A482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1E2E-4207-4194-9AB7-D5808406A482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257800" y="203199"/>
            <a:ext cx="1485900" cy="8741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4300" y="205231"/>
            <a:ext cx="5029200" cy="8737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2100" y="3856369"/>
            <a:ext cx="1200151" cy="219456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BBE1E2E-4207-4194-9AB7-D5808406A482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85750" y="3856369"/>
            <a:ext cx="4743450" cy="219456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292096"/>
            <a:ext cx="3028950" cy="58765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292096"/>
            <a:ext cx="3028950" cy="58765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1E2E-4207-4194-9AB7-D5808406A482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96584"/>
            <a:ext cx="3030141" cy="853016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251200"/>
            <a:ext cx="3030141" cy="49170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96584"/>
            <a:ext cx="3031331" cy="853016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251200"/>
            <a:ext cx="3031331" cy="49170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1E2E-4207-4194-9AB7-D5808406A482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1E2E-4207-4194-9AB7-D5808406A482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4300" y="201225"/>
            <a:ext cx="6623852" cy="874166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1E2E-4207-4194-9AB7-D5808406A482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57800" y="201168"/>
            <a:ext cx="1485900" cy="8741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14300" y="203200"/>
            <a:ext cx="5029200" cy="8737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6401"/>
            <a:ext cx="4400550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69814" y="2840736"/>
            <a:ext cx="1255014" cy="3755136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1E2E-4207-4194-9AB7-D5808406A482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5369814" y="609600"/>
            <a:ext cx="1256745" cy="2231136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5257800" y="201168"/>
            <a:ext cx="1485900" cy="874166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4300" y="203200"/>
            <a:ext cx="5029200" cy="87376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2100" y="2844800"/>
            <a:ext cx="1257300" cy="39624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1E2E-4207-4194-9AB7-D5808406A482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372100" y="613664"/>
            <a:ext cx="1257300" cy="2231136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14300" y="2179962"/>
            <a:ext cx="6623852" cy="67273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4300" y="203201"/>
            <a:ext cx="6610535" cy="17952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5750" y="474463"/>
            <a:ext cx="6285945" cy="14058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750" y="2292095"/>
            <a:ext cx="6305920" cy="587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8166" y="8475133"/>
            <a:ext cx="160020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6BBE1E2E-4207-4194-9AB7-D5808406A482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0" y="8475133"/>
            <a:ext cx="251460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76010" y="8473440"/>
            <a:ext cx="437225" cy="36576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7670" y="228600"/>
            <a:ext cx="6337712" cy="1600200"/>
          </a:xfrm>
        </p:spPr>
        <p:txBody>
          <a:bodyPr>
            <a:normAutofit/>
          </a:bodyPr>
          <a:lstStyle/>
          <a:p>
            <a:r>
              <a:rPr lang="en-US" sz="2700" dirty="0" smtClean="0"/>
              <a:t>EAST MESABI JOINT WATER SYSTEM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600" dirty="0" smtClean="0"/>
              <a:t>A JOINT VENTURE </a:t>
            </a:r>
            <a:br>
              <a:rPr lang="en-US" sz="1600" dirty="0" smtClean="0"/>
            </a:br>
            <a:r>
              <a:rPr lang="en-US" sz="1600" dirty="0" smtClean="0"/>
              <a:t>BETWEEN THE </a:t>
            </a:r>
            <a:r>
              <a:rPr lang="en-US" sz="1600" dirty="0" smtClean="0"/>
              <a:t>east range communities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88026" y="2265045"/>
            <a:ext cx="647700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100" dirty="0" smtClean="0"/>
              <a:t>REQUEST</a:t>
            </a:r>
          </a:p>
          <a:p>
            <a:r>
              <a:rPr lang="en-US" sz="1100" dirty="0" smtClean="0"/>
              <a:t>A </a:t>
            </a:r>
            <a:r>
              <a:rPr lang="en-US" sz="1100" dirty="0" smtClean="0"/>
              <a:t>$6 </a:t>
            </a:r>
            <a:r>
              <a:rPr lang="en-US" sz="1100" dirty="0" smtClean="0"/>
              <a:t>million request for State Funding in </a:t>
            </a:r>
            <a:r>
              <a:rPr lang="en-US" sz="1100" dirty="0" smtClean="0"/>
              <a:t>2019 to </a:t>
            </a:r>
            <a:r>
              <a:rPr lang="en-US" sz="1100" dirty="0" smtClean="0"/>
              <a:t>build a </a:t>
            </a:r>
            <a:r>
              <a:rPr lang="en-US" sz="1100" dirty="0" smtClean="0"/>
              <a:t>comprehensive </a:t>
            </a:r>
          </a:p>
          <a:p>
            <a:r>
              <a:rPr lang="en-US" sz="1100" dirty="0" smtClean="0"/>
              <a:t>municipally owned cooperative joint drinking water system serving the </a:t>
            </a:r>
          </a:p>
          <a:p>
            <a:r>
              <a:rPr lang="en-US" sz="1100" dirty="0" smtClean="0"/>
              <a:t>East Range.  </a:t>
            </a:r>
            <a:endParaRPr lang="en-US" sz="1100" dirty="0" smtClean="0"/>
          </a:p>
          <a:p>
            <a:pPr algn="just"/>
            <a:endParaRPr lang="en-US" sz="1100" dirty="0" smtClean="0"/>
          </a:p>
          <a:p>
            <a:pPr algn="just"/>
            <a:r>
              <a:rPr lang="en-US" sz="1100" dirty="0" smtClean="0"/>
              <a:t>POTENTIAL </a:t>
            </a:r>
          </a:p>
          <a:p>
            <a:r>
              <a:rPr lang="en-US" sz="1100" dirty="0" smtClean="0"/>
              <a:t>Phase One ensures </a:t>
            </a:r>
            <a:r>
              <a:rPr lang="en-US" sz="1100" dirty="0" smtClean="0"/>
              <a:t>the ability to provide essential </a:t>
            </a:r>
            <a:r>
              <a:rPr lang="en-US" sz="1100" dirty="0" smtClean="0"/>
              <a:t>water services to </a:t>
            </a:r>
            <a:r>
              <a:rPr lang="en-US" sz="1100" dirty="0" smtClean="0"/>
              <a:t>citizens </a:t>
            </a:r>
            <a:endParaRPr lang="en-US" sz="1100" dirty="0" smtClean="0"/>
          </a:p>
          <a:p>
            <a:r>
              <a:rPr lang="en-US" sz="1100" dirty="0" smtClean="0"/>
              <a:t>of the City </a:t>
            </a:r>
            <a:r>
              <a:rPr lang="en-US" sz="1100" dirty="0" smtClean="0"/>
              <a:t>of </a:t>
            </a:r>
            <a:r>
              <a:rPr lang="en-US" sz="1100" dirty="0" smtClean="0"/>
              <a:t>Aurora and </a:t>
            </a:r>
            <a:r>
              <a:rPr lang="en-US" sz="1100" dirty="0" smtClean="0"/>
              <a:t>the Town of </a:t>
            </a:r>
            <a:r>
              <a:rPr lang="en-US" sz="1100" dirty="0" smtClean="0"/>
              <a:t>White.  Phase Two will provide  </a:t>
            </a:r>
          </a:p>
          <a:p>
            <a:r>
              <a:rPr lang="en-US" sz="1100" dirty="0" smtClean="0"/>
              <a:t>essential water services </a:t>
            </a:r>
            <a:r>
              <a:rPr lang="en-US" sz="1100" dirty="0" smtClean="0"/>
              <a:t>to </a:t>
            </a:r>
            <a:r>
              <a:rPr lang="en-US" sz="1100" dirty="0" smtClean="0"/>
              <a:t>the cities of Biwabik and Hoyt </a:t>
            </a:r>
            <a:r>
              <a:rPr lang="en-US" sz="1100" dirty="0" smtClean="0"/>
              <a:t>Lakes.</a:t>
            </a:r>
            <a:endParaRPr lang="en-US" sz="1100" dirty="0" smtClean="0"/>
          </a:p>
          <a:p>
            <a:pPr algn="just"/>
            <a:endParaRPr lang="en-US" sz="1100" dirty="0" smtClean="0"/>
          </a:p>
          <a:p>
            <a:pPr algn="just"/>
            <a:r>
              <a:rPr lang="en-US" sz="1100" dirty="0" smtClean="0"/>
              <a:t>PROJECT HISTORY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100" dirty="0" smtClean="0"/>
              <a:t>Aurora </a:t>
            </a:r>
            <a:r>
              <a:rPr lang="en-US" sz="1100" dirty="0" smtClean="0"/>
              <a:t>treatment plant </a:t>
            </a:r>
            <a:r>
              <a:rPr lang="en-US" sz="1100" dirty="0" smtClean="0"/>
              <a:t>built in 1953 </a:t>
            </a:r>
            <a:r>
              <a:rPr lang="en-US" sz="1100" dirty="0" smtClean="0"/>
              <a:t>serves </a:t>
            </a:r>
            <a:r>
              <a:rPr lang="en-US" sz="1100" dirty="0" smtClean="0"/>
              <a:t>both Township &amp; </a:t>
            </a:r>
            <a:r>
              <a:rPr lang="en-US" sz="1100" dirty="0" smtClean="0"/>
              <a:t>City of Aurora </a:t>
            </a:r>
            <a:r>
              <a:rPr lang="en-US" sz="1100" dirty="0" smtClean="0"/>
              <a:t>residents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100" dirty="0" smtClean="0"/>
              <a:t>In 1997, planning began to serve an extended area on the East Range (Pineville, Scenic Acres) with investment in new infrastructure </a:t>
            </a:r>
            <a:endParaRPr lang="en-US" sz="1100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100" dirty="0" smtClean="0"/>
              <a:t>In 2011, planning began for </a:t>
            </a:r>
            <a:r>
              <a:rPr lang="en-US" sz="1100" dirty="0" smtClean="0"/>
              <a:t>a Joint Water Facility on the East </a:t>
            </a:r>
            <a:r>
              <a:rPr lang="en-US" sz="1100" dirty="0" smtClean="0"/>
              <a:t>Range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100" dirty="0" smtClean="0"/>
              <a:t>In 2013, production tax money was awarded to the City of Biwabik for planning for a new water source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100" dirty="0" smtClean="0"/>
              <a:t>In 2018,  $2.5 million of bond money was authorized for the joint water project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100" dirty="0" smtClean="0"/>
              <a:t>Extensive preliminary engineering has been completed</a:t>
            </a:r>
            <a:endParaRPr lang="en-US" sz="1100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100" dirty="0" smtClean="0"/>
              <a:t>Favorable pilot studies at the water source have been completed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100" dirty="0" smtClean="0"/>
              <a:t>Funding is needed for transition from preliminary project planning to implementation </a:t>
            </a:r>
            <a:endParaRPr lang="en-US" sz="1100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1100" dirty="0" smtClean="0"/>
          </a:p>
          <a:p>
            <a:r>
              <a:rPr lang="en-US" sz="1100" dirty="0" smtClean="0"/>
              <a:t>CONSOLIDATION </a:t>
            </a:r>
            <a:r>
              <a:rPr lang="en-US" sz="1100" dirty="0" smtClean="0"/>
              <a:t>OF ESSENTIAL SERVICES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100" dirty="0" smtClean="0"/>
              <a:t>East Range Joint Powers Board established in 1984 </a:t>
            </a:r>
            <a:r>
              <a:rPr lang="en-US" sz="1100" dirty="0"/>
              <a:t>among </a:t>
            </a:r>
            <a:r>
              <a:rPr lang="en-US" sz="1100" dirty="0" smtClean="0"/>
              <a:t>cities </a:t>
            </a:r>
            <a:r>
              <a:rPr lang="en-US" sz="1100" dirty="0"/>
              <a:t>of Aurora, Biwabik, Hoyt Lakes, and the Town of </a:t>
            </a:r>
            <a:r>
              <a:rPr lang="en-US" sz="1100" dirty="0" smtClean="0"/>
              <a:t>White; actively provides </a:t>
            </a:r>
            <a:r>
              <a:rPr lang="en-US" sz="1100" dirty="0" smtClean="0"/>
              <a:t>economic </a:t>
            </a:r>
            <a:r>
              <a:rPr lang="en-US" sz="1100" dirty="0"/>
              <a:t>development &amp; </a:t>
            </a:r>
            <a:r>
              <a:rPr lang="en-US" sz="1100" dirty="0" smtClean="0"/>
              <a:t>governance for projects</a:t>
            </a:r>
            <a:endParaRPr lang="en-US" sz="1100" dirty="0"/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100" dirty="0" smtClean="0"/>
              <a:t>East </a:t>
            </a:r>
            <a:r>
              <a:rPr lang="en-US" sz="1100" dirty="0"/>
              <a:t>Range has consolidated </a:t>
            </a:r>
            <a:r>
              <a:rPr lang="en-US" sz="1100" dirty="0" smtClean="0"/>
              <a:t>many </a:t>
            </a:r>
            <a:r>
              <a:rPr lang="en-US" sz="1100" dirty="0" smtClean="0"/>
              <a:t>essential </a:t>
            </a:r>
            <a:r>
              <a:rPr lang="en-US" sz="1100" dirty="0"/>
              <a:t>services </a:t>
            </a:r>
            <a:r>
              <a:rPr lang="en-US" sz="1100" dirty="0" smtClean="0"/>
              <a:t>for </a:t>
            </a:r>
            <a:r>
              <a:rPr lang="en-US" sz="1100" dirty="0"/>
              <a:t>economic and financial impact (police, ambulance, EMT, recreation, equipment/major </a:t>
            </a:r>
            <a:r>
              <a:rPr lang="en-US" sz="1100" dirty="0" smtClean="0"/>
              <a:t>purchases, comprehensive planning and shared staff</a:t>
            </a:r>
            <a:r>
              <a:rPr lang="en-US" sz="1100" dirty="0" smtClean="0"/>
              <a:t>)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100" dirty="0" smtClean="0"/>
              <a:t>This project aligns with those existing strategic initiatives that provide essential shared services to the East Range Communities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100" dirty="0" smtClean="0"/>
              <a:t>Cost savings for new project will be achieved by using Township owned property </a:t>
            </a:r>
            <a:r>
              <a:rPr lang="en-US" sz="1100" dirty="0"/>
              <a:t>at </a:t>
            </a:r>
            <a:r>
              <a:rPr lang="en-US" sz="1100" dirty="0" smtClean="0"/>
              <a:t>new </a:t>
            </a:r>
            <a:r>
              <a:rPr lang="en-US" sz="1100" dirty="0"/>
              <a:t>plant </a:t>
            </a:r>
            <a:r>
              <a:rPr lang="en-US" sz="1100" dirty="0" smtClean="0"/>
              <a:t>location; current water tower owned by Aurora; and extensive current infrastructure of water lines, lift stations, and pumps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endParaRPr lang="en-US" sz="1100" dirty="0"/>
          </a:p>
          <a:p>
            <a:r>
              <a:rPr lang="en-US" sz="1100" dirty="0" smtClean="0"/>
              <a:t>COMPELLING CRITICAL NEEDS: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Potential Imminent failure of current well at Scenic Acres location serving 92 homes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Antiquated Aurora intake facility (1953) threatened by rising pit waters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Arcelor </a:t>
            </a:r>
            <a:r>
              <a:rPr lang="en-US" sz="1100" dirty="0" err="1" smtClean="0"/>
              <a:t>Mital’s</a:t>
            </a:r>
            <a:r>
              <a:rPr lang="en-US" sz="1100" dirty="0" smtClean="0"/>
              <a:t> </a:t>
            </a:r>
            <a:r>
              <a:rPr lang="en-US" sz="1100" dirty="0"/>
              <a:t>mining operations </a:t>
            </a:r>
            <a:r>
              <a:rPr lang="en-US" sz="1100" dirty="0" smtClean="0"/>
              <a:t>will </a:t>
            </a:r>
            <a:r>
              <a:rPr lang="en-US" sz="1100" dirty="0" smtClean="0"/>
              <a:t>displace </a:t>
            </a:r>
            <a:r>
              <a:rPr lang="en-US" sz="1100" dirty="0" err="1" smtClean="0"/>
              <a:t>Biwabik’s</a:t>
            </a:r>
            <a:r>
              <a:rPr lang="en-US" sz="1100" dirty="0" smtClean="0"/>
              <a:t> current water intake system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Targeted new joint water source assures a higher quality and inexhaustible supply of water</a:t>
            </a:r>
            <a:endParaRPr lang="en-US" sz="1100" dirty="0"/>
          </a:p>
        </p:txBody>
      </p:sp>
      <p:pic>
        <p:nvPicPr>
          <p:cNvPr id="6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7176" y="2265045"/>
            <a:ext cx="1476870" cy="1788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96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764</TotalTime>
  <Words>366</Words>
  <Application>Microsoft Office PowerPoint</Application>
  <PresentationFormat>On-screen Show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Franklin Gothic Medium</vt:lpstr>
      <vt:lpstr>Wingdings</vt:lpstr>
      <vt:lpstr>Wingdings 2</vt:lpstr>
      <vt:lpstr>Grid</vt:lpstr>
      <vt:lpstr>EAST MESABI JOINT WATER SYSTEM A JOINT VENTURE  BETWEEN THE east range communities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EAST MESABI JOINT WATER SYSTEM A JOINT VENTURE BETWEEN THE CITIES OF AURORA, BIWABIK, HOYT LAKES &amp; TOWN OF WHITE</dc:title>
  <dc:creator>Britt See-Benes</dc:creator>
  <cp:lastModifiedBy>Town Clerk</cp:lastModifiedBy>
  <cp:revision>38</cp:revision>
  <cp:lastPrinted>2019-03-25T17:41:27Z</cp:lastPrinted>
  <dcterms:created xsi:type="dcterms:W3CDTF">2016-02-17T18:20:01Z</dcterms:created>
  <dcterms:modified xsi:type="dcterms:W3CDTF">2019-03-25T20:13:59Z</dcterms:modified>
</cp:coreProperties>
</file>