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400FD-A83B-4531-935C-E40B6C595B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EF666-A6D6-4250-957D-AB90D4E54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28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737280"/>
            <a:ext cx="1485900" cy="2438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42900" y="2737280"/>
            <a:ext cx="4743450" cy="24384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" y="196425"/>
            <a:ext cx="5029200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196425"/>
            <a:ext cx="1467035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72100" y="366185"/>
            <a:ext cx="12573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2100" y="3856369"/>
            <a:ext cx="1200151" cy="219456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85750" y="3856369"/>
            <a:ext cx="4743450" cy="219456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96584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303014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96584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51200"/>
            <a:ext cx="303133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" y="201225"/>
            <a:ext cx="6623852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14300" y="203200"/>
            <a:ext cx="5029200" cy="873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1"/>
            <a:ext cx="44005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9814" y="2840736"/>
            <a:ext cx="1255014" cy="3755136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69814" y="609600"/>
            <a:ext cx="1256745" cy="2231136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" y="203200"/>
            <a:ext cx="5029200" cy="87376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2100" y="2844800"/>
            <a:ext cx="1257300" cy="39624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72100" y="613664"/>
            <a:ext cx="1257300" cy="2231136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" y="2179962"/>
            <a:ext cx="6623852" cy="67273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3201"/>
            <a:ext cx="6610535" cy="1795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474463"/>
            <a:ext cx="6285945" cy="1405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292095"/>
            <a:ext cx="6305920" cy="587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66" y="8475133"/>
            <a:ext cx="1600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BBE1E2E-4207-4194-9AB7-D5808406A48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8475133"/>
            <a:ext cx="2514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6010" y="8473440"/>
            <a:ext cx="437225" cy="36576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670" y="228600"/>
            <a:ext cx="6337712" cy="16002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EAST MESABI JOINT WATER SYSTEM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A JOINT VENTURE </a:t>
            </a:r>
            <a:br>
              <a:rPr lang="en-US" sz="1600" dirty="0" smtClean="0"/>
            </a:br>
            <a:r>
              <a:rPr lang="en-US" sz="1600" dirty="0" smtClean="0"/>
              <a:t>BETWEEN THE </a:t>
            </a:r>
            <a:r>
              <a:rPr lang="en-US" sz="1600" dirty="0" smtClean="0"/>
              <a:t>east range communities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88026" y="2265045"/>
            <a:ext cx="6477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REQUEST</a:t>
            </a:r>
          </a:p>
          <a:p>
            <a:r>
              <a:rPr lang="en-US" sz="1100" dirty="0" smtClean="0"/>
              <a:t>A </a:t>
            </a:r>
            <a:r>
              <a:rPr lang="en-US" sz="1100" dirty="0" smtClean="0"/>
              <a:t>$6 </a:t>
            </a:r>
            <a:r>
              <a:rPr lang="en-US" sz="1100" dirty="0" smtClean="0"/>
              <a:t>million request for State Funding in </a:t>
            </a:r>
            <a:r>
              <a:rPr lang="en-US" sz="1100" dirty="0" smtClean="0"/>
              <a:t>2019 to </a:t>
            </a:r>
            <a:r>
              <a:rPr lang="en-US" sz="1100" dirty="0" smtClean="0"/>
              <a:t>build a </a:t>
            </a:r>
            <a:r>
              <a:rPr lang="en-US" sz="1100" dirty="0" smtClean="0"/>
              <a:t>comprehensive </a:t>
            </a:r>
          </a:p>
          <a:p>
            <a:r>
              <a:rPr lang="en-US" sz="1100" dirty="0" smtClean="0"/>
              <a:t>municipally owned cooperative joint drinking water system serving the </a:t>
            </a:r>
          </a:p>
          <a:p>
            <a:r>
              <a:rPr lang="en-US" sz="1100" dirty="0" smtClean="0"/>
              <a:t>East Range.  </a:t>
            </a:r>
            <a:endParaRPr lang="en-US" sz="1100" dirty="0" smtClean="0"/>
          </a:p>
          <a:p>
            <a:pPr algn="just"/>
            <a:endParaRPr lang="en-US" sz="1100" dirty="0" smtClean="0"/>
          </a:p>
          <a:p>
            <a:pPr algn="just"/>
            <a:r>
              <a:rPr lang="en-US" sz="1100" dirty="0" smtClean="0"/>
              <a:t>POTENTIAL </a:t>
            </a:r>
          </a:p>
          <a:p>
            <a:r>
              <a:rPr lang="en-US" sz="1100" dirty="0" smtClean="0"/>
              <a:t>Phase One ensures </a:t>
            </a:r>
            <a:r>
              <a:rPr lang="en-US" sz="1100" dirty="0" smtClean="0"/>
              <a:t>the ability to provide essential </a:t>
            </a:r>
            <a:r>
              <a:rPr lang="en-US" sz="1100" dirty="0" smtClean="0"/>
              <a:t>water services to </a:t>
            </a:r>
            <a:r>
              <a:rPr lang="en-US" sz="1100" dirty="0" smtClean="0"/>
              <a:t>citizens </a:t>
            </a:r>
            <a:endParaRPr lang="en-US" sz="1100" dirty="0" smtClean="0"/>
          </a:p>
          <a:p>
            <a:r>
              <a:rPr lang="en-US" sz="1100" dirty="0" smtClean="0"/>
              <a:t>of the City </a:t>
            </a:r>
            <a:r>
              <a:rPr lang="en-US" sz="1100" dirty="0" smtClean="0"/>
              <a:t>of </a:t>
            </a:r>
            <a:r>
              <a:rPr lang="en-US" sz="1100" dirty="0" smtClean="0"/>
              <a:t>Aurora and </a:t>
            </a:r>
            <a:r>
              <a:rPr lang="en-US" sz="1100" dirty="0" smtClean="0"/>
              <a:t>the Town of </a:t>
            </a:r>
            <a:r>
              <a:rPr lang="en-US" sz="1100" dirty="0" smtClean="0"/>
              <a:t>White.  Phase Two will provide  </a:t>
            </a:r>
          </a:p>
          <a:p>
            <a:r>
              <a:rPr lang="en-US" sz="1100" dirty="0" smtClean="0"/>
              <a:t>essential water services </a:t>
            </a:r>
            <a:r>
              <a:rPr lang="en-US" sz="1100" dirty="0" smtClean="0"/>
              <a:t>to </a:t>
            </a:r>
            <a:r>
              <a:rPr lang="en-US" sz="1100" dirty="0" smtClean="0"/>
              <a:t>the cities of Biwabik and Hoyt </a:t>
            </a:r>
            <a:r>
              <a:rPr lang="en-US" sz="1100" dirty="0" smtClean="0"/>
              <a:t>Lakes.</a:t>
            </a:r>
            <a:endParaRPr lang="en-US" sz="1100" dirty="0" smtClean="0"/>
          </a:p>
          <a:p>
            <a:pPr algn="just"/>
            <a:endParaRPr lang="en-US" sz="1100" dirty="0" smtClean="0"/>
          </a:p>
          <a:p>
            <a:pPr algn="just"/>
            <a:r>
              <a:rPr lang="en-US" sz="1100" dirty="0" smtClean="0"/>
              <a:t>PROJECT HISTORY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Aurora </a:t>
            </a:r>
            <a:r>
              <a:rPr lang="en-US" sz="1100" dirty="0" smtClean="0"/>
              <a:t>treatment plant </a:t>
            </a:r>
            <a:r>
              <a:rPr lang="en-US" sz="1100" dirty="0" smtClean="0"/>
              <a:t>built in 1953 </a:t>
            </a:r>
            <a:r>
              <a:rPr lang="en-US" sz="1100" dirty="0" smtClean="0"/>
              <a:t>serves </a:t>
            </a:r>
            <a:r>
              <a:rPr lang="en-US" sz="1100" dirty="0" smtClean="0"/>
              <a:t>both Township &amp; </a:t>
            </a:r>
            <a:r>
              <a:rPr lang="en-US" sz="1100" dirty="0" smtClean="0"/>
              <a:t>City of Aurora </a:t>
            </a:r>
            <a:r>
              <a:rPr lang="en-US" sz="1100" dirty="0" smtClean="0"/>
              <a:t>residents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In 1997, planning began to serve an extended area on the East Range (Pineville, Scenic Acres) with investment in new infrastructure </a:t>
            </a:r>
            <a:endParaRPr lang="en-US" sz="11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In 2011, planning began for </a:t>
            </a:r>
            <a:r>
              <a:rPr lang="en-US" sz="1100" dirty="0" smtClean="0"/>
              <a:t>a Joint Water Facility on the East </a:t>
            </a:r>
            <a:r>
              <a:rPr lang="en-US" sz="1100" dirty="0" smtClean="0"/>
              <a:t>Range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In 2013, production tax money was awarded to the City of Biwabik for planning for a new water source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In 2018,  $2.5 million of bond money was authorized for the joint water project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Extensive preliminary engineering has been completed</a:t>
            </a:r>
            <a:endParaRPr lang="en-US" sz="11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Favorable pilot studies at the water source have been completed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Funding is needed for transition from preliminary project planning to implementation </a:t>
            </a:r>
            <a:endParaRPr lang="en-US" sz="11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r>
              <a:rPr lang="en-US" sz="1100" dirty="0" smtClean="0"/>
              <a:t>CONSOLIDATION </a:t>
            </a:r>
            <a:r>
              <a:rPr lang="en-US" sz="1100" dirty="0" smtClean="0"/>
              <a:t>OF ESSENTIAL SERVICES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East Range Joint Powers Board established in 1984 </a:t>
            </a:r>
            <a:r>
              <a:rPr lang="en-US" sz="1100" dirty="0"/>
              <a:t>among </a:t>
            </a:r>
            <a:r>
              <a:rPr lang="en-US" sz="1100" dirty="0" smtClean="0"/>
              <a:t>cities </a:t>
            </a:r>
            <a:r>
              <a:rPr lang="en-US" sz="1100" dirty="0"/>
              <a:t>of Aurora, Biwabik, Hoyt Lakes, and the Town of </a:t>
            </a:r>
            <a:r>
              <a:rPr lang="en-US" sz="1100" dirty="0" smtClean="0"/>
              <a:t>White; actively provides </a:t>
            </a:r>
            <a:r>
              <a:rPr lang="en-US" sz="1100" dirty="0" smtClean="0"/>
              <a:t>economic </a:t>
            </a:r>
            <a:r>
              <a:rPr lang="en-US" sz="1100" dirty="0"/>
              <a:t>development &amp; </a:t>
            </a:r>
            <a:r>
              <a:rPr lang="en-US" sz="1100" dirty="0" smtClean="0"/>
              <a:t>governance for projects</a:t>
            </a:r>
            <a:endParaRPr lang="en-US" sz="1100" dirty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East </a:t>
            </a:r>
            <a:r>
              <a:rPr lang="en-US" sz="1100" dirty="0"/>
              <a:t>Range has consolidated </a:t>
            </a:r>
            <a:r>
              <a:rPr lang="en-US" sz="1100" dirty="0" smtClean="0"/>
              <a:t>many </a:t>
            </a:r>
            <a:r>
              <a:rPr lang="en-US" sz="1100" dirty="0" smtClean="0"/>
              <a:t>essential </a:t>
            </a:r>
            <a:r>
              <a:rPr lang="en-US" sz="1100" dirty="0"/>
              <a:t>services </a:t>
            </a:r>
            <a:r>
              <a:rPr lang="en-US" sz="1100" dirty="0" smtClean="0"/>
              <a:t>for </a:t>
            </a:r>
            <a:r>
              <a:rPr lang="en-US" sz="1100" dirty="0"/>
              <a:t>economic and financial impact (police, ambulance, EMT, recreation, equipment/major </a:t>
            </a:r>
            <a:r>
              <a:rPr lang="en-US" sz="1100" dirty="0" smtClean="0"/>
              <a:t>purchases, comprehensive planning and shared staff</a:t>
            </a:r>
            <a:r>
              <a:rPr lang="en-US" sz="1100" dirty="0" smtClean="0"/>
              <a:t>)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This project aligns with those existing strategic initiatives that provide essential shared services to the East Range Communities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Cost savings for new project will be achieved by using Township owned property </a:t>
            </a:r>
            <a:r>
              <a:rPr lang="en-US" sz="1100" dirty="0"/>
              <a:t>at </a:t>
            </a:r>
            <a:r>
              <a:rPr lang="en-US" sz="1100" dirty="0" smtClean="0"/>
              <a:t>new </a:t>
            </a:r>
            <a:r>
              <a:rPr lang="en-US" sz="1100" dirty="0"/>
              <a:t>plant </a:t>
            </a:r>
            <a:r>
              <a:rPr lang="en-US" sz="1100" dirty="0" smtClean="0"/>
              <a:t>location; current water tower owned by Aurora; and extensive current infrastructure of water lines, lift stations, and pumps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endParaRPr lang="en-US" sz="1100" dirty="0"/>
          </a:p>
          <a:p>
            <a:r>
              <a:rPr lang="en-US" sz="1100" dirty="0" smtClean="0"/>
              <a:t>COMPELLING CRITICAL NEEDS: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Potential Imminent failure of current well at Scenic Acres location serving 92 homes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Antiquated Aurora intake facility (1953) threatened by rising pit waters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Arcelor </a:t>
            </a:r>
            <a:r>
              <a:rPr lang="en-US" sz="1100" dirty="0" err="1" smtClean="0"/>
              <a:t>Mital’s</a:t>
            </a:r>
            <a:r>
              <a:rPr lang="en-US" sz="1100" dirty="0" smtClean="0"/>
              <a:t> </a:t>
            </a:r>
            <a:r>
              <a:rPr lang="en-US" sz="1100" dirty="0"/>
              <a:t>mining operations </a:t>
            </a:r>
            <a:r>
              <a:rPr lang="en-US" sz="1100" dirty="0" smtClean="0"/>
              <a:t>will </a:t>
            </a:r>
            <a:r>
              <a:rPr lang="en-US" sz="1100" dirty="0" smtClean="0"/>
              <a:t>displace </a:t>
            </a:r>
            <a:r>
              <a:rPr lang="en-US" sz="1100" dirty="0" err="1" smtClean="0"/>
              <a:t>Biwabik’s</a:t>
            </a:r>
            <a:r>
              <a:rPr lang="en-US" sz="1100" dirty="0" smtClean="0"/>
              <a:t> current water intake system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Targeted new joint water source assures a higher quality and inexhaustible supply of water</a:t>
            </a:r>
            <a:endParaRPr lang="en-US" sz="1100" dirty="0"/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176" y="2265045"/>
            <a:ext cx="1476870" cy="178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764</TotalTime>
  <Words>366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Medium</vt:lpstr>
      <vt:lpstr>Wingdings</vt:lpstr>
      <vt:lpstr>Wingdings 2</vt:lpstr>
      <vt:lpstr>Grid</vt:lpstr>
      <vt:lpstr>EAST MESABI JOINT WATER SYSTEM A JOINT VENTURE  BETWEEN THE east range communities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MESABI JOINT WATER SYSTEM A JOINT VENTURE BETWEEN THE CITIES OF AURORA, BIWABIK, HOYT LAKES &amp; TOWN OF WHITE</dc:title>
  <dc:creator>Britt See-Benes</dc:creator>
  <cp:lastModifiedBy>Town Clerk</cp:lastModifiedBy>
  <cp:revision>38</cp:revision>
  <cp:lastPrinted>2019-03-25T17:41:27Z</cp:lastPrinted>
  <dcterms:created xsi:type="dcterms:W3CDTF">2016-02-17T18:20:01Z</dcterms:created>
  <dcterms:modified xsi:type="dcterms:W3CDTF">2019-03-25T20:13:59Z</dcterms:modified>
</cp:coreProperties>
</file>