
<file path=[Content_Types].xml><?xml version="1.0" encoding="utf-8"?>
<Types xmlns="http://schemas.openxmlformats.org/package/2006/content-types">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CD7174F2-69C0-489D-AE42-B1741EA3A998}">
  <a:tblStyle styleId="{CD7174F2-69C0-489D-AE42-B1741EA3A998}"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15" Type="http://schemas.openxmlformats.org/officeDocument/2006/relationships/slide" Target="slides/slide9.xml"/><Relationship Id="rId14" Type="http://schemas.openxmlformats.org/officeDocument/2006/relationships/slide" Target="slides/slide8.xml"/><Relationship Id="rId16" Type="http://schemas.openxmlformats.org/officeDocument/2006/relationships/slide" Target="slides/slide10.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3b50c5a35f5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g3b50c5a35f5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3b50c5a35f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3b50c5a35f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 name="Shape 61"/>
        <p:cNvGrpSpPr/>
        <p:nvPr/>
      </p:nvGrpSpPr>
      <p:grpSpPr>
        <a:xfrm>
          <a:off x="0" y="0"/>
          <a:ext cx="0" cy="0"/>
          <a:chOff x="0" y="0"/>
          <a:chExt cx="0" cy="0"/>
        </a:xfrm>
      </p:grpSpPr>
      <p:sp>
        <p:nvSpPr>
          <p:cNvPr id="62" name="Google Shape;62;g3b50c5a35f5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 name="Google Shape;63;g3b50c5a35f5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3b5e4fabd44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3b5e4fabd44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3b5e4fabd44_0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 name="Google Shape;76;g3b5e4fabd44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g3b5e4fabd44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 name="Google Shape;82;g3b5e4fabd44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g3b5e4fabd44_0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 name="Google Shape;88;g3b5e4fabd44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g3b50c5a35f5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 name="Google Shape;96;g3b50c5a35f5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3b5e4fabd44_0_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3b5e4fabd44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Spending State of Play: NASA </a:t>
            </a:r>
            <a:endParaRPr/>
          </a:p>
        </p:txBody>
      </p:sp>
      <p:sp>
        <p:nvSpPr>
          <p:cNvPr id="55" name="Google Shape;55;p13"/>
          <p:cNvSpPr txBox="1"/>
          <p:nvPr>
            <p:ph idx="1" type="subTitle"/>
          </p:nvPr>
        </p:nvSpPr>
        <p:spPr>
          <a:xfrm>
            <a:off x="311700" y="2834125"/>
            <a:ext cx="8520600" cy="1267800"/>
          </a:xfrm>
          <a:prstGeom prst="rect">
            <a:avLst/>
          </a:prstGeom>
        </p:spPr>
        <p:txBody>
          <a:bodyPr anchorCtr="0" anchor="t" bIns="91425" lIns="91425" spcFirstLastPara="1" rIns="91425" wrap="square" tIns="91425">
            <a:normAutofit lnSpcReduction="20000"/>
          </a:bodyPr>
          <a:lstStyle/>
          <a:p>
            <a:pPr indent="0" lvl="0" marL="0" rtl="0" algn="ctr">
              <a:spcBef>
                <a:spcPts val="0"/>
              </a:spcBef>
              <a:spcAft>
                <a:spcPts val="0"/>
              </a:spcAft>
              <a:buNone/>
            </a:pPr>
            <a:r>
              <a:rPr lang="en"/>
              <a:t>Feb. 18, 2026</a:t>
            </a:r>
            <a:endParaRPr/>
          </a:p>
          <a:p>
            <a:pPr indent="0" lvl="0" marL="0" rtl="0" algn="ctr">
              <a:spcBef>
                <a:spcPts val="0"/>
              </a:spcBef>
              <a:spcAft>
                <a:spcPts val="0"/>
              </a:spcAft>
              <a:buNone/>
            </a:pPr>
            <a:r>
              <a:rPr lang="en"/>
              <a:t>Katherine Tully-McManus</a:t>
            </a:r>
            <a:br>
              <a:rPr lang="en"/>
            </a:br>
            <a:r>
              <a:rPr lang="en"/>
              <a:t>Budget &amp; Appropriations Reporter, POLITICO</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sp>
        <p:nvSpPr>
          <p:cNvPr id="111" name="Google Shape;111;p2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Other NASA $$ in play </a:t>
            </a:r>
            <a:endParaRPr/>
          </a:p>
        </p:txBody>
      </p:sp>
      <p:sp>
        <p:nvSpPr>
          <p:cNvPr id="112" name="Google Shape;112;p22"/>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t/>
            </a:r>
            <a:endParaRPr sz="2800">
              <a:solidFill>
                <a:schemeClr val="dk1"/>
              </a:solidFill>
            </a:endParaRPr>
          </a:p>
          <a:p>
            <a:pPr indent="0" lvl="0" marL="0" rtl="0" algn="l">
              <a:spcBef>
                <a:spcPts val="1200"/>
              </a:spcBef>
              <a:spcAft>
                <a:spcPts val="1200"/>
              </a:spcAft>
              <a:buNone/>
            </a:pPr>
            <a:r>
              <a:rPr lang="en" sz="2800">
                <a:solidFill>
                  <a:schemeClr val="dk1"/>
                </a:solidFill>
              </a:rPr>
              <a:t>Additional $10 billion allocated to NASA over the next six years by the “One Big Beautiful Bill Act”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pic>
        <p:nvPicPr>
          <p:cNvPr id="60" name="Google Shape;60;p14"/>
          <p:cNvPicPr preferRelativeResize="0"/>
          <p:nvPr/>
        </p:nvPicPr>
        <p:blipFill>
          <a:blip r:embed="rId3">
            <a:alphaModFix/>
          </a:blip>
          <a:stretch>
            <a:fillRect/>
          </a:stretch>
        </p:blipFill>
        <p:spPr>
          <a:xfrm>
            <a:off x="1060000" y="66025"/>
            <a:ext cx="6398075" cy="49231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 name="Shape 64"/>
        <p:cNvGrpSpPr/>
        <p:nvPr/>
      </p:nvGrpSpPr>
      <p:grpSpPr>
        <a:xfrm>
          <a:off x="0" y="0"/>
          <a:ext cx="0" cy="0"/>
          <a:chOff x="0" y="0"/>
          <a:chExt cx="0" cy="0"/>
        </a:xfrm>
      </p:grpSpPr>
      <p:sp>
        <p:nvSpPr>
          <p:cNvPr id="65" name="Google Shape;65;p1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Key Players on NASA Funding</a:t>
            </a:r>
            <a:endParaRPr/>
          </a:p>
        </p:txBody>
      </p:sp>
      <p:sp>
        <p:nvSpPr>
          <p:cNvPr id="66" name="Google Shape;66;p15"/>
          <p:cNvSpPr txBox="1"/>
          <p:nvPr>
            <p:ph idx="1" type="body"/>
          </p:nvPr>
        </p:nvSpPr>
        <p:spPr>
          <a:xfrm>
            <a:off x="311700" y="1152475"/>
            <a:ext cx="4086000" cy="3416400"/>
          </a:xfrm>
          <a:prstGeom prst="rect">
            <a:avLst/>
          </a:prstGeom>
        </p:spPr>
        <p:txBody>
          <a:bodyPr anchorCtr="0" anchor="t" bIns="91425" lIns="91425" spcFirstLastPara="1" rIns="91425" wrap="square" tIns="91425">
            <a:normAutofit fontScale="85000" lnSpcReduction="20000"/>
          </a:bodyPr>
          <a:lstStyle/>
          <a:p>
            <a:pPr indent="0" lvl="0" marL="0" rtl="0" algn="l">
              <a:spcBef>
                <a:spcPts val="0"/>
              </a:spcBef>
              <a:spcAft>
                <a:spcPts val="0"/>
              </a:spcAft>
              <a:buNone/>
            </a:pPr>
            <a:r>
              <a:rPr lang="en" u="sng"/>
              <a:t>HOUSE Appropriators</a:t>
            </a:r>
            <a:endParaRPr u="sng"/>
          </a:p>
          <a:p>
            <a:pPr indent="0" lvl="0" marL="0" rtl="0" algn="l">
              <a:spcBef>
                <a:spcPts val="1200"/>
              </a:spcBef>
              <a:spcAft>
                <a:spcPts val="0"/>
              </a:spcAft>
              <a:buNone/>
            </a:pPr>
            <a:r>
              <a:rPr lang="en"/>
              <a:t>CJS Subcommittee Chair Hal Rogers </a:t>
            </a:r>
            <a:endParaRPr/>
          </a:p>
          <a:p>
            <a:pPr indent="0" lvl="0" marL="0" rtl="0" algn="l">
              <a:spcBef>
                <a:spcPts val="1200"/>
              </a:spcBef>
              <a:spcAft>
                <a:spcPts val="0"/>
              </a:spcAft>
              <a:buNone/>
            </a:pPr>
            <a:r>
              <a:rPr lang="en"/>
              <a:t>CJS Ranking Member Grace Meng</a:t>
            </a:r>
            <a:br>
              <a:rPr lang="en"/>
            </a:br>
            <a:endParaRPr/>
          </a:p>
          <a:p>
            <a:pPr indent="0" lvl="0" marL="0" rtl="0" algn="l">
              <a:spcBef>
                <a:spcPts val="1200"/>
              </a:spcBef>
              <a:spcAft>
                <a:spcPts val="0"/>
              </a:spcAft>
              <a:buNone/>
            </a:pPr>
            <a:r>
              <a:rPr lang="en" u="sng"/>
              <a:t>Authorizers (Science, Space &amp; Tech Committee)</a:t>
            </a:r>
            <a:endParaRPr u="sng"/>
          </a:p>
          <a:p>
            <a:pPr indent="0" lvl="0" marL="0" rtl="0" algn="l">
              <a:spcBef>
                <a:spcPts val="1200"/>
              </a:spcBef>
              <a:spcAft>
                <a:spcPts val="0"/>
              </a:spcAft>
              <a:buNone/>
            </a:pPr>
            <a:r>
              <a:rPr lang="en"/>
              <a:t>Chair Brian Babin </a:t>
            </a:r>
            <a:endParaRPr/>
          </a:p>
          <a:p>
            <a:pPr indent="0" lvl="0" marL="0" rtl="0" algn="l">
              <a:spcBef>
                <a:spcPts val="1200"/>
              </a:spcBef>
              <a:spcAft>
                <a:spcPts val="0"/>
              </a:spcAft>
              <a:buNone/>
            </a:pPr>
            <a:r>
              <a:rPr lang="en"/>
              <a:t>Ranking member Zoe Lofgren </a:t>
            </a:r>
            <a:endParaRPr/>
          </a:p>
          <a:p>
            <a:pPr indent="0" lvl="0" marL="0" rtl="0" algn="l">
              <a:spcBef>
                <a:spcPts val="1200"/>
              </a:spcBef>
              <a:spcAft>
                <a:spcPts val="1200"/>
              </a:spcAft>
              <a:buNone/>
            </a:pPr>
            <a:br>
              <a:rPr lang="en"/>
            </a:br>
            <a:endParaRPr/>
          </a:p>
        </p:txBody>
      </p:sp>
      <p:sp>
        <p:nvSpPr>
          <p:cNvPr id="67" name="Google Shape;67;p15"/>
          <p:cNvSpPr txBox="1"/>
          <p:nvPr>
            <p:ph idx="1" type="body"/>
          </p:nvPr>
        </p:nvSpPr>
        <p:spPr>
          <a:xfrm>
            <a:off x="4668925" y="1152475"/>
            <a:ext cx="4086000" cy="3416400"/>
          </a:xfrm>
          <a:prstGeom prst="rect">
            <a:avLst/>
          </a:prstGeom>
        </p:spPr>
        <p:txBody>
          <a:bodyPr anchorCtr="0" anchor="t" bIns="91425" lIns="91425" spcFirstLastPara="1" rIns="91425" wrap="square" tIns="91425">
            <a:normAutofit fontScale="92500" lnSpcReduction="20000"/>
          </a:bodyPr>
          <a:lstStyle/>
          <a:p>
            <a:pPr indent="0" lvl="0" marL="0" rtl="0" algn="l">
              <a:spcBef>
                <a:spcPts val="0"/>
              </a:spcBef>
              <a:spcAft>
                <a:spcPts val="0"/>
              </a:spcAft>
              <a:buNone/>
            </a:pPr>
            <a:r>
              <a:rPr lang="en" u="sng"/>
              <a:t>SENATE Appropriators</a:t>
            </a:r>
            <a:endParaRPr u="sng"/>
          </a:p>
          <a:p>
            <a:pPr indent="0" lvl="0" marL="0" rtl="0" algn="l">
              <a:spcBef>
                <a:spcPts val="1200"/>
              </a:spcBef>
              <a:spcAft>
                <a:spcPts val="0"/>
              </a:spcAft>
              <a:buNone/>
            </a:pPr>
            <a:r>
              <a:rPr lang="en"/>
              <a:t>CJS Subcommittee Chair Jerry Moran</a:t>
            </a:r>
            <a:endParaRPr/>
          </a:p>
          <a:p>
            <a:pPr indent="0" lvl="0" marL="0" rtl="0" algn="l">
              <a:spcBef>
                <a:spcPts val="1200"/>
              </a:spcBef>
              <a:spcAft>
                <a:spcPts val="0"/>
              </a:spcAft>
              <a:buNone/>
            </a:pPr>
            <a:r>
              <a:rPr lang="en"/>
              <a:t>CJS Ranking Member Chris Van Hollen (Hello, Goddard folks) </a:t>
            </a:r>
            <a:endParaRPr/>
          </a:p>
          <a:p>
            <a:pPr indent="0" lvl="0" marL="0" rtl="0" algn="l">
              <a:spcBef>
                <a:spcPts val="1200"/>
              </a:spcBef>
              <a:spcAft>
                <a:spcPts val="0"/>
              </a:spcAft>
              <a:buNone/>
            </a:pPr>
            <a:r>
              <a:rPr lang="en" u="sng"/>
              <a:t>Authorizers (Commerce, Science &amp; Transpo Committee)</a:t>
            </a:r>
            <a:endParaRPr u="sng"/>
          </a:p>
          <a:p>
            <a:pPr indent="0" lvl="0" marL="0" rtl="0" algn="l">
              <a:spcBef>
                <a:spcPts val="1200"/>
              </a:spcBef>
              <a:spcAft>
                <a:spcPts val="0"/>
              </a:spcAft>
              <a:buNone/>
            </a:pPr>
            <a:r>
              <a:rPr lang="en"/>
              <a:t>Chair Ted Cruz</a:t>
            </a:r>
            <a:endParaRPr/>
          </a:p>
          <a:p>
            <a:pPr indent="0" lvl="0" marL="0" rtl="0" algn="l">
              <a:spcBef>
                <a:spcPts val="1200"/>
              </a:spcBef>
              <a:spcAft>
                <a:spcPts val="0"/>
              </a:spcAft>
              <a:buNone/>
            </a:pPr>
            <a:r>
              <a:rPr lang="en"/>
              <a:t>Ranking member Maria Cantwell </a:t>
            </a:r>
            <a:endParaRPr/>
          </a:p>
          <a:p>
            <a:pPr indent="0" lvl="0" marL="0" rtl="0" algn="l">
              <a:spcBef>
                <a:spcPts val="1200"/>
              </a:spcBef>
              <a:spcAft>
                <a:spcPts val="120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 name="Shape 71"/>
        <p:cNvGrpSpPr/>
        <p:nvPr/>
      </p:nvGrpSpPr>
      <p:grpSpPr>
        <a:xfrm>
          <a:off x="0" y="0"/>
          <a:ext cx="0" cy="0"/>
          <a:chOff x="0" y="0"/>
          <a:chExt cx="0" cy="0"/>
        </a:xfrm>
      </p:grpSpPr>
      <p:sp>
        <p:nvSpPr>
          <p:cNvPr id="72" name="Google Shape;72;p1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THE SPENDING CYCLE (Aspirational) </a:t>
            </a:r>
            <a:endParaRPr/>
          </a:p>
        </p:txBody>
      </p:sp>
      <p:sp>
        <p:nvSpPr>
          <p:cNvPr id="73" name="Google Shape;73;p16"/>
          <p:cNvSpPr txBox="1"/>
          <p:nvPr>
            <p:ph idx="1" type="body"/>
          </p:nvPr>
        </p:nvSpPr>
        <p:spPr>
          <a:xfrm>
            <a:off x="311700" y="957950"/>
            <a:ext cx="8520600" cy="3610800"/>
          </a:xfrm>
          <a:prstGeom prst="rect">
            <a:avLst/>
          </a:prstGeom>
        </p:spPr>
        <p:txBody>
          <a:bodyPr anchorCtr="0" anchor="t" bIns="91425" lIns="91425" spcFirstLastPara="1" rIns="91425" wrap="square" tIns="91425">
            <a:normAutofit lnSpcReduction="20000"/>
          </a:bodyPr>
          <a:lstStyle/>
          <a:p>
            <a:pPr indent="0" lvl="0" marL="0" rtl="0" algn="l">
              <a:spcBef>
                <a:spcPts val="0"/>
              </a:spcBef>
              <a:spcAft>
                <a:spcPts val="0"/>
              </a:spcAft>
              <a:buNone/>
            </a:pPr>
            <a:r>
              <a:rPr b="1" lang="en"/>
              <a:t>JAN:</a:t>
            </a:r>
            <a:r>
              <a:rPr lang="en"/>
              <a:t> President outlines budget priorities in SOTU</a:t>
            </a:r>
            <a:endParaRPr/>
          </a:p>
          <a:p>
            <a:pPr indent="0" lvl="0" marL="0" rtl="0" algn="l">
              <a:spcBef>
                <a:spcPts val="1200"/>
              </a:spcBef>
              <a:spcAft>
                <a:spcPts val="0"/>
              </a:spcAft>
              <a:buNone/>
            </a:pPr>
            <a:r>
              <a:rPr b="1" lang="en"/>
              <a:t>FEB: </a:t>
            </a:r>
            <a:r>
              <a:rPr lang="en"/>
              <a:t>President submits budget request to Congress on the first Monday of month. (</a:t>
            </a:r>
            <a:r>
              <a:rPr i="1" lang="en"/>
              <a:t>rarely does this happen on time, despite it being law</a:t>
            </a:r>
            <a:r>
              <a:rPr lang="en"/>
              <a:t>) </a:t>
            </a:r>
            <a:endParaRPr/>
          </a:p>
          <a:p>
            <a:pPr indent="0" lvl="0" marL="0" rtl="0" algn="l">
              <a:spcBef>
                <a:spcPts val="1200"/>
              </a:spcBef>
              <a:spcAft>
                <a:spcPts val="0"/>
              </a:spcAft>
              <a:buNone/>
            </a:pPr>
            <a:r>
              <a:rPr b="1" lang="en"/>
              <a:t>APRIL: </a:t>
            </a:r>
            <a:r>
              <a:rPr lang="en"/>
              <a:t>Congress is </a:t>
            </a:r>
            <a:r>
              <a:rPr lang="en"/>
              <a:t>supposed</a:t>
            </a:r>
            <a:r>
              <a:rPr lang="en"/>
              <a:t> to pass a budget </a:t>
            </a:r>
            <a:r>
              <a:rPr lang="en"/>
              <a:t>resolution</a:t>
            </a:r>
            <a:r>
              <a:rPr lang="en"/>
              <a:t> (a nonbinding blueprint)...</a:t>
            </a:r>
            <a:r>
              <a:rPr i="1" lang="en"/>
              <a:t>but this no longer happens annually or on time </a:t>
            </a:r>
            <a:endParaRPr i="1"/>
          </a:p>
          <a:p>
            <a:pPr indent="0" lvl="0" marL="0" rtl="0" algn="l">
              <a:spcBef>
                <a:spcPts val="1200"/>
              </a:spcBef>
              <a:spcAft>
                <a:spcPts val="0"/>
              </a:spcAft>
              <a:buNone/>
            </a:pPr>
            <a:r>
              <a:rPr b="1" lang="en"/>
              <a:t>MAY-JULY: </a:t>
            </a:r>
            <a:r>
              <a:rPr lang="en"/>
              <a:t>House and Senate Appropriations markups begin, subcommittees try to move their bills </a:t>
            </a:r>
            <a:endParaRPr/>
          </a:p>
          <a:p>
            <a:pPr indent="0" lvl="0" marL="0" rtl="0" algn="l">
              <a:spcBef>
                <a:spcPts val="1200"/>
              </a:spcBef>
              <a:spcAft>
                <a:spcPts val="0"/>
              </a:spcAft>
              <a:buNone/>
            </a:pPr>
            <a:r>
              <a:rPr b="1" lang="en"/>
              <a:t>AUG: </a:t>
            </a:r>
            <a:r>
              <a:rPr lang="en"/>
              <a:t>Recess</a:t>
            </a:r>
            <a:endParaRPr/>
          </a:p>
          <a:p>
            <a:pPr indent="0" lvl="0" marL="0" rtl="0" algn="l">
              <a:spcBef>
                <a:spcPts val="1200"/>
              </a:spcBef>
              <a:spcAft>
                <a:spcPts val="1200"/>
              </a:spcAft>
              <a:buNone/>
            </a:pPr>
            <a:r>
              <a:rPr b="1" lang="en"/>
              <a:t>SEPT 31: </a:t>
            </a:r>
            <a:r>
              <a:rPr lang="en"/>
              <a:t>Fiscal year ends. Bills need to be passed &amp; signed into law, otherwise a </a:t>
            </a:r>
            <a:r>
              <a:rPr lang="en"/>
              <a:t>continuing</a:t>
            </a:r>
            <a:r>
              <a:rPr lang="en"/>
              <a:t> resolution is needed.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1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79" name="Google Shape;79;p1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fontScale="85000" lnSpcReduction="20000"/>
          </a:bodyPr>
          <a:lstStyle/>
          <a:p>
            <a:pPr indent="0" lvl="0" marL="0" rtl="0" algn="l">
              <a:spcBef>
                <a:spcPts val="0"/>
              </a:spcBef>
              <a:spcAft>
                <a:spcPts val="0"/>
              </a:spcAft>
              <a:buClr>
                <a:schemeClr val="dk1"/>
              </a:buClr>
              <a:buSzPct val="61111"/>
              <a:buFont typeface="Arial"/>
              <a:buNone/>
            </a:pPr>
            <a:r>
              <a:rPr b="1" lang="en"/>
              <a:t>The Dream: </a:t>
            </a:r>
            <a:r>
              <a:rPr lang="en"/>
              <a:t>Each of the 12 subcommittees pass their bills. In each chamber. Then they go to conference, iron out the details and vote on the floor. All by Sept. 31, which is the last day of the fiscal year. </a:t>
            </a:r>
            <a:endParaRPr/>
          </a:p>
          <a:p>
            <a:pPr indent="0" lvl="0" marL="0" rtl="0" algn="l">
              <a:spcBef>
                <a:spcPts val="1200"/>
              </a:spcBef>
              <a:spcAft>
                <a:spcPts val="0"/>
              </a:spcAft>
              <a:buClr>
                <a:schemeClr val="dk1"/>
              </a:buClr>
              <a:buSzPct val="61111"/>
              <a:buFont typeface="Arial"/>
              <a:buNone/>
            </a:pPr>
            <a:r>
              <a:rPr b="1" lang="en"/>
              <a:t>The Reality:</a:t>
            </a:r>
            <a:r>
              <a:rPr lang="en"/>
              <a:t> The last time they passed all 12 bills on time was 1996/1997</a:t>
            </a:r>
            <a:endParaRPr/>
          </a:p>
          <a:p>
            <a:pPr indent="0" lvl="0" marL="0" rtl="0" algn="l">
              <a:spcBef>
                <a:spcPts val="1200"/>
              </a:spcBef>
              <a:spcAft>
                <a:spcPts val="0"/>
              </a:spcAft>
              <a:buClr>
                <a:schemeClr val="dk1"/>
              </a:buClr>
              <a:buSzPct val="61111"/>
              <a:buFont typeface="Arial"/>
              <a:buNone/>
            </a:pPr>
            <a:r>
              <a:t/>
            </a:r>
            <a:endParaRPr/>
          </a:p>
          <a:p>
            <a:pPr indent="0" lvl="0" marL="0" rtl="0" algn="l">
              <a:spcBef>
                <a:spcPts val="1200"/>
              </a:spcBef>
              <a:spcAft>
                <a:spcPts val="0"/>
              </a:spcAft>
              <a:buNone/>
            </a:pPr>
            <a:r>
              <a:rPr lang="en"/>
              <a:t>Often they pass a massive spending bill with ALL government spending at once. An </a:t>
            </a:r>
            <a:r>
              <a:rPr b="1" lang="en"/>
              <a:t>omnibus</a:t>
            </a:r>
            <a:r>
              <a:rPr lang="en"/>
              <a:t>. </a:t>
            </a:r>
            <a:endParaRPr/>
          </a:p>
          <a:p>
            <a:pPr indent="0" lvl="0" marL="0" rtl="0" algn="l">
              <a:spcBef>
                <a:spcPts val="1200"/>
              </a:spcBef>
              <a:spcAft>
                <a:spcPts val="0"/>
              </a:spcAft>
              <a:buClr>
                <a:schemeClr val="dk1"/>
              </a:buClr>
              <a:buSzPct val="61111"/>
              <a:buFont typeface="Arial"/>
              <a:buNone/>
            </a:pPr>
            <a:r>
              <a:rPr lang="en"/>
              <a:t>“Minibus” is a smaller package of spending bills, three of four at a time </a:t>
            </a:r>
            <a:endParaRPr/>
          </a:p>
          <a:p>
            <a:pPr indent="0" lvl="0" marL="0" rtl="0" algn="l">
              <a:spcBef>
                <a:spcPts val="1200"/>
              </a:spcBef>
              <a:spcAft>
                <a:spcPts val="0"/>
              </a:spcAft>
              <a:buClr>
                <a:schemeClr val="dk1"/>
              </a:buClr>
              <a:buSzPct val="61111"/>
              <a:buFont typeface="Arial"/>
              <a:buNone/>
            </a:pPr>
            <a:r>
              <a:rPr lang="en"/>
              <a:t>“CRomnibus” a term sometimes used (but I try to avoid)  if some full-spending is </a:t>
            </a:r>
            <a:r>
              <a:rPr lang="en"/>
              <a:t>approved, other are on a CR</a:t>
            </a:r>
            <a:endParaRPr/>
          </a:p>
          <a:p>
            <a:pPr indent="0" lvl="0" marL="0" rtl="0" algn="l">
              <a:spcBef>
                <a:spcPts val="1200"/>
              </a:spcBef>
              <a:spcAft>
                <a:spcPts val="120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Reality check: All CR’s all </a:t>
            </a:r>
            <a:r>
              <a:rPr lang="en"/>
              <a:t>the</a:t>
            </a:r>
            <a:r>
              <a:rPr lang="en"/>
              <a:t> time </a:t>
            </a:r>
            <a:endParaRPr/>
          </a:p>
        </p:txBody>
      </p:sp>
      <p:sp>
        <p:nvSpPr>
          <p:cNvPr id="85" name="Google Shape;85;p18"/>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lnSpc>
                <a:spcPct val="95000"/>
              </a:lnSpc>
              <a:spcBef>
                <a:spcPts val="0"/>
              </a:spcBef>
              <a:spcAft>
                <a:spcPts val="0"/>
              </a:spcAft>
              <a:buSzPts val="852"/>
              <a:buNone/>
            </a:pPr>
            <a:r>
              <a:rPr lang="en" sz="1695"/>
              <a:t>Congress has a horrible track record of getting any of this done on time. </a:t>
            </a:r>
            <a:endParaRPr sz="1695"/>
          </a:p>
          <a:p>
            <a:pPr indent="0" lvl="0" marL="0" rtl="0" algn="l">
              <a:lnSpc>
                <a:spcPct val="95000"/>
              </a:lnSpc>
              <a:spcBef>
                <a:spcPts val="1200"/>
              </a:spcBef>
              <a:spcAft>
                <a:spcPts val="0"/>
              </a:spcAft>
              <a:buSzPts val="852"/>
              <a:buNone/>
            </a:pPr>
            <a:r>
              <a:t/>
            </a:r>
            <a:endParaRPr sz="1695"/>
          </a:p>
          <a:p>
            <a:pPr indent="0" lvl="0" marL="0" rtl="0" algn="l">
              <a:lnSpc>
                <a:spcPct val="95000"/>
              </a:lnSpc>
              <a:spcBef>
                <a:spcPts val="1200"/>
              </a:spcBef>
              <a:spcAft>
                <a:spcPts val="0"/>
              </a:spcAft>
              <a:buSzPts val="852"/>
              <a:buNone/>
            </a:pPr>
            <a:r>
              <a:rPr lang="en" sz="1695"/>
              <a:t>To avoid shutting down the government every time they do not meet their deadline, they pass a Continuing Resolution or “CR.”  </a:t>
            </a:r>
            <a:r>
              <a:rPr lang="en" sz="1695"/>
              <a:t>That’s a stopgap spending bill, usually flat funds for days, weeks or months to buy Congress more time. </a:t>
            </a:r>
            <a:endParaRPr sz="1695"/>
          </a:p>
          <a:p>
            <a:pPr indent="0" lvl="0" marL="0" rtl="0" algn="l">
              <a:lnSpc>
                <a:spcPct val="95000"/>
              </a:lnSpc>
              <a:spcBef>
                <a:spcPts val="1200"/>
              </a:spcBef>
              <a:spcAft>
                <a:spcPts val="0"/>
              </a:spcAft>
              <a:buClr>
                <a:schemeClr val="dk1"/>
              </a:buClr>
              <a:buSzPts val="852"/>
              <a:buFont typeface="Arial"/>
              <a:buNone/>
            </a:pPr>
            <a:r>
              <a:t/>
            </a:r>
            <a:endParaRPr sz="1695"/>
          </a:p>
          <a:p>
            <a:pPr indent="0" lvl="0" marL="0" rtl="0" algn="l">
              <a:lnSpc>
                <a:spcPct val="95000"/>
              </a:lnSpc>
              <a:spcBef>
                <a:spcPts val="1200"/>
              </a:spcBef>
              <a:spcAft>
                <a:spcPts val="0"/>
              </a:spcAft>
              <a:buSzPts val="852"/>
              <a:buNone/>
            </a:pPr>
            <a:r>
              <a:rPr lang="en" sz="1695"/>
              <a:t>Right now we are running on a CR passed before the holidays, which expires Jan. 30 </a:t>
            </a:r>
            <a:endParaRPr sz="1695"/>
          </a:p>
          <a:p>
            <a:pPr indent="0" lvl="0" marL="0" rtl="0" algn="l">
              <a:lnSpc>
                <a:spcPct val="95000"/>
              </a:lnSpc>
              <a:spcBef>
                <a:spcPts val="1200"/>
              </a:spcBef>
              <a:spcAft>
                <a:spcPts val="0"/>
              </a:spcAft>
              <a:buSzPts val="852"/>
              <a:buNone/>
            </a:pPr>
            <a:r>
              <a:t/>
            </a:r>
            <a:endParaRPr sz="1695"/>
          </a:p>
          <a:p>
            <a:pPr indent="0" lvl="0" marL="0" rtl="0" algn="l">
              <a:lnSpc>
                <a:spcPct val="95000"/>
              </a:lnSpc>
              <a:spcBef>
                <a:spcPts val="1200"/>
              </a:spcBef>
              <a:spcAft>
                <a:spcPts val="0"/>
              </a:spcAft>
              <a:buSzPts val="852"/>
              <a:buNone/>
            </a:pPr>
            <a:r>
              <a:t/>
            </a:r>
            <a:endParaRPr sz="1695"/>
          </a:p>
          <a:p>
            <a:pPr indent="0" lvl="0" marL="0" rtl="0" algn="l">
              <a:lnSpc>
                <a:spcPct val="95000"/>
              </a:lnSpc>
              <a:spcBef>
                <a:spcPts val="1200"/>
              </a:spcBef>
              <a:spcAft>
                <a:spcPts val="1200"/>
              </a:spcAft>
              <a:buSzPts val="852"/>
              <a:buNone/>
            </a:pPr>
            <a:r>
              <a:t/>
            </a:r>
            <a:endParaRPr sz="1395"/>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1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State of Play FEB 18</a:t>
            </a:r>
            <a:endParaRPr/>
          </a:p>
        </p:txBody>
      </p:sp>
      <p:sp>
        <p:nvSpPr>
          <p:cNvPr id="91" name="Google Shape;91;p19"/>
          <p:cNvSpPr txBox="1"/>
          <p:nvPr>
            <p:ph idx="1" type="body"/>
          </p:nvPr>
        </p:nvSpPr>
        <p:spPr>
          <a:xfrm>
            <a:off x="311700" y="1152475"/>
            <a:ext cx="5057100" cy="2756700"/>
          </a:xfrm>
          <a:prstGeom prst="rect">
            <a:avLst/>
          </a:prstGeom>
        </p:spPr>
        <p:txBody>
          <a:bodyPr anchorCtr="0" anchor="t" bIns="91425" lIns="91425" spcFirstLastPara="1" rIns="91425" wrap="square" tIns="91425">
            <a:normAutofit fontScale="85000" lnSpcReduction="20000"/>
          </a:bodyPr>
          <a:lstStyle/>
          <a:p>
            <a:pPr indent="0" lvl="0" marL="0" rtl="0" algn="l">
              <a:spcBef>
                <a:spcPts val="0"/>
              </a:spcBef>
              <a:spcAft>
                <a:spcPts val="0"/>
              </a:spcAft>
              <a:buNone/>
            </a:pPr>
            <a:r>
              <a:rPr lang="en" u="sng"/>
              <a:t>House &amp; Senate have passed bipartisan versions of :</a:t>
            </a:r>
            <a:endParaRPr u="sng"/>
          </a:p>
          <a:p>
            <a:pPr indent="-325755" lvl="0" marL="457200" rtl="0" algn="l">
              <a:spcBef>
                <a:spcPts val="1200"/>
              </a:spcBef>
              <a:spcAft>
                <a:spcPts val="0"/>
              </a:spcAft>
              <a:buSzPct val="100000"/>
              <a:buChar char="-"/>
            </a:pPr>
            <a:r>
              <a:rPr lang="en"/>
              <a:t>Agriculture </a:t>
            </a:r>
            <a:endParaRPr/>
          </a:p>
          <a:p>
            <a:pPr indent="-325755" lvl="0" marL="457200" rtl="0" algn="l">
              <a:spcBef>
                <a:spcPts val="0"/>
              </a:spcBef>
              <a:spcAft>
                <a:spcPts val="0"/>
              </a:spcAft>
              <a:buSzPct val="100000"/>
              <a:buChar char="-"/>
            </a:pPr>
            <a:r>
              <a:rPr lang="en"/>
              <a:t>LegBranch </a:t>
            </a:r>
            <a:endParaRPr/>
          </a:p>
          <a:p>
            <a:pPr indent="-325755" lvl="0" marL="457200" rtl="0" algn="l">
              <a:spcBef>
                <a:spcPts val="0"/>
              </a:spcBef>
              <a:spcAft>
                <a:spcPts val="0"/>
              </a:spcAft>
              <a:buSzPct val="100000"/>
              <a:buChar char="-"/>
            </a:pPr>
            <a:r>
              <a:rPr lang="en"/>
              <a:t>MilCon-VA </a:t>
            </a:r>
            <a:endParaRPr/>
          </a:p>
          <a:p>
            <a:pPr indent="-325755" lvl="0" marL="457200" rtl="0" algn="l">
              <a:spcBef>
                <a:spcPts val="0"/>
              </a:spcBef>
              <a:spcAft>
                <a:spcPts val="0"/>
              </a:spcAft>
              <a:buSzPct val="100000"/>
              <a:buChar char="-"/>
            </a:pPr>
            <a:r>
              <a:rPr lang="en"/>
              <a:t>Commerce-Justice-Science</a:t>
            </a:r>
            <a:endParaRPr/>
          </a:p>
          <a:p>
            <a:pPr indent="-325755" lvl="0" marL="457200" rtl="0" algn="l">
              <a:spcBef>
                <a:spcPts val="0"/>
              </a:spcBef>
              <a:spcAft>
                <a:spcPts val="0"/>
              </a:spcAft>
              <a:buSzPct val="100000"/>
              <a:buChar char="-"/>
            </a:pPr>
            <a:r>
              <a:rPr lang="en"/>
              <a:t>Interior</a:t>
            </a:r>
            <a:endParaRPr/>
          </a:p>
          <a:p>
            <a:pPr indent="-325755" lvl="0" marL="457200" rtl="0" algn="l">
              <a:spcBef>
                <a:spcPts val="0"/>
              </a:spcBef>
              <a:spcAft>
                <a:spcPts val="0"/>
              </a:spcAft>
              <a:buSzPct val="100000"/>
              <a:buChar char="-"/>
            </a:pPr>
            <a:r>
              <a:rPr lang="en"/>
              <a:t>Energy-Water </a:t>
            </a:r>
            <a:endParaRPr/>
          </a:p>
          <a:p>
            <a:pPr indent="-325755" lvl="0" marL="457200" rtl="0" algn="l">
              <a:spcBef>
                <a:spcPts val="0"/>
              </a:spcBef>
              <a:spcAft>
                <a:spcPts val="0"/>
              </a:spcAft>
              <a:buSzPct val="100000"/>
              <a:buChar char="-"/>
            </a:pPr>
            <a:r>
              <a:rPr lang="en"/>
              <a:t>Financial Services</a:t>
            </a:r>
            <a:endParaRPr/>
          </a:p>
          <a:p>
            <a:pPr indent="-325755" lvl="0" marL="457200" rtl="0" algn="l">
              <a:spcBef>
                <a:spcPts val="0"/>
              </a:spcBef>
              <a:spcAft>
                <a:spcPts val="0"/>
              </a:spcAft>
              <a:buSzPct val="100000"/>
              <a:buChar char="-"/>
            </a:pPr>
            <a:r>
              <a:rPr lang="en"/>
              <a:t>State-Foreign Operations</a:t>
            </a:r>
            <a:endParaRPr/>
          </a:p>
          <a:p>
            <a:pPr indent="-325755" lvl="0" marL="457200" rtl="0" algn="l">
              <a:spcBef>
                <a:spcPts val="0"/>
              </a:spcBef>
              <a:spcAft>
                <a:spcPts val="0"/>
              </a:spcAft>
              <a:buSzPct val="100000"/>
              <a:buChar char="-"/>
            </a:pPr>
            <a:r>
              <a:rPr lang="en"/>
              <a:t>Defense, Labor-HHS, Transportation-HUD</a:t>
            </a:r>
            <a:endParaRPr/>
          </a:p>
        </p:txBody>
      </p:sp>
      <p:sp>
        <p:nvSpPr>
          <p:cNvPr id="92" name="Google Shape;92;p19"/>
          <p:cNvSpPr txBox="1"/>
          <p:nvPr>
            <p:ph idx="1" type="body"/>
          </p:nvPr>
        </p:nvSpPr>
        <p:spPr>
          <a:xfrm>
            <a:off x="782200" y="3909200"/>
            <a:ext cx="7100700" cy="10617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b="1" lang="en"/>
              <a:t>STILL WAITING ON:</a:t>
            </a:r>
            <a:r>
              <a:rPr lang="en"/>
              <a:t> Homeland Security. </a:t>
            </a:r>
            <a:endParaRPr/>
          </a:p>
        </p:txBody>
      </p:sp>
      <p:sp>
        <p:nvSpPr>
          <p:cNvPr id="93" name="Google Shape;93;p19"/>
          <p:cNvSpPr txBox="1"/>
          <p:nvPr>
            <p:ph idx="1" type="body"/>
          </p:nvPr>
        </p:nvSpPr>
        <p:spPr>
          <a:xfrm>
            <a:off x="4230950" y="1193400"/>
            <a:ext cx="4601400" cy="2756700"/>
          </a:xfrm>
          <a:prstGeom prst="rect">
            <a:avLst/>
          </a:prstGeom>
        </p:spPr>
        <p:txBody>
          <a:bodyPr anchorCtr="0" anchor="t" bIns="91425" lIns="91425" spcFirstLastPara="1" rIns="91425" wrap="square" tIns="91425">
            <a:normAutofit/>
          </a:bodyPr>
          <a:lstStyle/>
          <a:p>
            <a:pPr indent="0" lvl="0" marL="457200" rtl="0" algn="l">
              <a:spcBef>
                <a:spcPts val="0"/>
              </a:spcBef>
              <a:spcAft>
                <a:spcPts val="0"/>
              </a:spcAft>
              <a:buNone/>
            </a:pPr>
            <a:r>
              <a:t/>
            </a:r>
            <a:endParaRPr u="sng"/>
          </a:p>
          <a:p>
            <a:pPr indent="0" lvl="0" marL="457200" rtl="0" algn="l">
              <a:spcBef>
                <a:spcPts val="1200"/>
              </a:spcBef>
              <a:spcAft>
                <a:spcPts val="0"/>
              </a:spcAft>
              <a:buNone/>
            </a:pPr>
            <a:r>
              <a:t/>
            </a:r>
            <a:endParaRPr u="sng"/>
          </a:p>
          <a:p>
            <a:pPr indent="0" lvl="0" marL="457200" rtl="0" algn="l">
              <a:spcBef>
                <a:spcPts val="1200"/>
              </a:spcBef>
              <a:spcAft>
                <a:spcPts val="1200"/>
              </a:spcAft>
              <a:buNone/>
            </a:pPr>
            <a:r>
              <a:rPr b="1" lang="en" sz="1700"/>
              <a:t>These have all been signed into law! </a:t>
            </a:r>
            <a:br>
              <a:rPr b="1" lang="en" sz="1700"/>
            </a:br>
            <a:r>
              <a:rPr b="1" lang="en" sz="1700"/>
              <a:t>11 out of 12 fiscal 26 bills</a:t>
            </a:r>
            <a:endParaRPr b="1" sz="17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p2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Where things stand TODAY for NASA </a:t>
            </a:r>
            <a:endParaRPr/>
          </a:p>
        </p:txBody>
      </p:sp>
      <p:sp>
        <p:nvSpPr>
          <p:cNvPr id="99" name="Google Shape;99;p20"/>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1500">
                <a:solidFill>
                  <a:schemeClr val="dk1"/>
                </a:solidFill>
              </a:rPr>
              <a:t>A compromise spending package cleared Congress on Jan. 15 that largely rejected the massive cuts to NASA that the Trump administration’s proposed in their budget request earlier this year. But, yes, there are still cuts. </a:t>
            </a:r>
            <a:endParaRPr sz="1500">
              <a:solidFill>
                <a:schemeClr val="dk1"/>
              </a:solidFill>
            </a:endParaRPr>
          </a:p>
          <a:p>
            <a:pPr indent="0" lvl="0" marL="0" rtl="0" algn="l">
              <a:spcBef>
                <a:spcPts val="0"/>
              </a:spcBef>
              <a:spcAft>
                <a:spcPts val="0"/>
              </a:spcAft>
              <a:buNone/>
            </a:pPr>
            <a:r>
              <a:t/>
            </a:r>
            <a:endParaRPr sz="1500">
              <a:solidFill>
                <a:schemeClr val="dk1"/>
              </a:solidFill>
            </a:endParaRPr>
          </a:p>
          <a:p>
            <a:pPr indent="0" lvl="0" marL="0" rtl="0" algn="l">
              <a:spcBef>
                <a:spcPts val="0"/>
              </a:spcBef>
              <a:spcAft>
                <a:spcPts val="0"/>
              </a:spcAft>
              <a:buClr>
                <a:schemeClr val="dk1"/>
              </a:buClr>
              <a:buSzPts val="1100"/>
              <a:buFont typeface="Arial"/>
              <a:buNone/>
            </a:pPr>
            <a:r>
              <a:rPr b="1" lang="en" sz="1500">
                <a:solidFill>
                  <a:schemeClr val="dk1"/>
                </a:solidFill>
              </a:rPr>
              <a:t>The Package = CJS + Interior + Energy-Water </a:t>
            </a:r>
            <a:endParaRPr b="1" sz="1500">
              <a:solidFill>
                <a:schemeClr val="dk1"/>
              </a:solidFill>
            </a:endParaRPr>
          </a:p>
          <a:p>
            <a:pPr indent="0" lvl="0" marL="0" rtl="0" algn="l">
              <a:spcBef>
                <a:spcPts val="0"/>
              </a:spcBef>
              <a:spcAft>
                <a:spcPts val="0"/>
              </a:spcAft>
              <a:buClr>
                <a:schemeClr val="dk1"/>
              </a:buClr>
              <a:buSzPts val="1100"/>
              <a:buFont typeface="Arial"/>
              <a:buNone/>
            </a:pPr>
            <a:r>
              <a:t/>
            </a:r>
            <a:endParaRPr sz="1500">
              <a:solidFill>
                <a:schemeClr val="dk1"/>
              </a:solidFill>
            </a:endParaRPr>
          </a:p>
          <a:p>
            <a:pPr indent="-323850" lvl="0" marL="457200" rtl="0" algn="l">
              <a:spcBef>
                <a:spcPts val="0"/>
              </a:spcBef>
              <a:spcAft>
                <a:spcPts val="0"/>
              </a:spcAft>
              <a:buClr>
                <a:schemeClr val="dk1"/>
              </a:buClr>
              <a:buSzPts val="1500"/>
              <a:buChar char="-"/>
            </a:pPr>
            <a:r>
              <a:rPr lang="en" sz="1500">
                <a:solidFill>
                  <a:schemeClr val="dk1"/>
                </a:solidFill>
              </a:rPr>
              <a:t>24.4 billion in for fiscal 2026 — a more modest to the current $24.9 billion 2025 budget.</a:t>
            </a:r>
            <a:endParaRPr sz="1500">
              <a:solidFill>
                <a:schemeClr val="dk1"/>
              </a:solidFill>
            </a:endParaRPr>
          </a:p>
          <a:p>
            <a:pPr indent="-323850" lvl="0" marL="457200" rtl="0" algn="l">
              <a:spcBef>
                <a:spcPts val="0"/>
              </a:spcBef>
              <a:spcAft>
                <a:spcPts val="0"/>
              </a:spcAft>
              <a:buClr>
                <a:schemeClr val="dk1"/>
              </a:buClr>
              <a:buSzPts val="1500"/>
              <a:buChar char="-"/>
            </a:pPr>
            <a:r>
              <a:rPr lang="en" sz="1500">
                <a:solidFill>
                  <a:schemeClr val="dk1"/>
                </a:solidFill>
              </a:rPr>
              <a:t>White House had proposed cutting NASA down to $18.8 billion.</a:t>
            </a:r>
            <a:endParaRPr sz="1500">
              <a:solidFill>
                <a:schemeClr val="dk1"/>
              </a:solidFill>
            </a:endParaRPr>
          </a:p>
          <a:p>
            <a:pPr indent="-323850" lvl="0" marL="457200" rtl="0" algn="l">
              <a:spcBef>
                <a:spcPts val="0"/>
              </a:spcBef>
              <a:spcAft>
                <a:spcPts val="0"/>
              </a:spcAft>
              <a:buClr>
                <a:schemeClr val="dk1"/>
              </a:buClr>
              <a:buSzPts val="1500"/>
              <a:buChar char="-"/>
            </a:pPr>
            <a:r>
              <a:rPr lang="en" sz="1500">
                <a:solidFill>
                  <a:schemeClr val="dk1"/>
                </a:solidFill>
              </a:rPr>
              <a:t>HOUSE ACTION: Passed 397-28 by the House Jan. 8 </a:t>
            </a:r>
            <a:endParaRPr sz="1500">
              <a:solidFill>
                <a:schemeClr val="dk1"/>
              </a:solidFill>
            </a:endParaRPr>
          </a:p>
          <a:p>
            <a:pPr indent="-323850" lvl="0" marL="457200" rtl="0" algn="l">
              <a:spcBef>
                <a:spcPts val="0"/>
              </a:spcBef>
              <a:spcAft>
                <a:spcPts val="0"/>
              </a:spcAft>
              <a:buClr>
                <a:schemeClr val="dk1"/>
              </a:buClr>
              <a:buSzPts val="1500"/>
              <a:buChar char="-"/>
            </a:pPr>
            <a:r>
              <a:rPr lang="en" sz="1500">
                <a:solidFill>
                  <a:schemeClr val="dk1"/>
                </a:solidFill>
              </a:rPr>
              <a:t>SENATE ACTION: Passed 82-15 by the Senate Jan. 15</a:t>
            </a:r>
            <a:endParaRPr sz="1500">
              <a:solidFill>
                <a:schemeClr val="dk1"/>
              </a:solidFill>
            </a:endParaRPr>
          </a:p>
          <a:p>
            <a:pPr indent="-323850" lvl="0" marL="457200" rtl="0" algn="l">
              <a:spcBef>
                <a:spcPts val="0"/>
              </a:spcBef>
              <a:spcAft>
                <a:spcPts val="0"/>
              </a:spcAft>
              <a:buClr>
                <a:schemeClr val="dk1"/>
              </a:buClr>
              <a:buSzPts val="1500"/>
              <a:buChar char="-"/>
            </a:pPr>
            <a:r>
              <a:rPr lang="en" sz="1500">
                <a:solidFill>
                  <a:schemeClr val="dk1"/>
                </a:solidFill>
              </a:rPr>
              <a:t>Signed by Trump Jan. 23</a:t>
            </a:r>
            <a:endParaRPr sz="1500">
              <a:solidFill>
                <a:schemeClr val="dk1"/>
              </a:solidFill>
              <a:highlight>
                <a:srgbClr val="00FFFF"/>
              </a:highlight>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p2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NASA Funding </a:t>
            </a:r>
            <a:endParaRPr/>
          </a:p>
        </p:txBody>
      </p:sp>
      <p:sp>
        <p:nvSpPr>
          <p:cNvPr id="105" name="Google Shape;105;p21"/>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lnSpc>
                <a:spcPct val="95000"/>
              </a:lnSpc>
              <a:spcBef>
                <a:spcPts val="0"/>
              </a:spcBef>
              <a:spcAft>
                <a:spcPts val="0"/>
              </a:spcAft>
              <a:buClr>
                <a:schemeClr val="dk1"/>
              </a:buClr>
              <a:buSzPts val="852"/>
              <a:buFont typeface="Arial"/>
              <a:buNone/>
            </a:pPr>
            <a:r>
              <a:rPr lang="en" sz="1795"/>
              <a:t>White House had proposed cutting NASA down to $18.8 billion.</a:t>
            </a:r>
            <a:endParaRPr sz="1795"/>
          </a:p>
          <a:p>
            <a:pPr indent="0" lvl="0" marL="0" rtl="0" algn="l">
              <a:lnSpc>
                <a:spcPct val="95000"/>
              </a:lnSpc>
              <a:spcBef>
                <a:spcPts val="1200"/>
              </a:spcBef>
              <a:spcAft>
                <a:spcPts val="0"/>
              </a:spcAft>
              <a:buClr>
                <a:schemeClr val="dk1"/>
              </a:buClr>
              <a:buSzPts val="852"/>
              <a:buFont typeface="Arial"/>
              <a:buNone/>
            </a:pPr>
            <a:r>
              <a:t/>
            </a:r>
            <a:endParaRPr sz="1795"/>
          </a:p>
          <a:p>
            <a:pPr indent="0" lvl="0" marL="0" rtl="0" algn="l">
              <a:lnSpc>
                <a:spcPct val="95000"/>
              </a:lnSpc>
              <a:spcBef>
                <a:spcPts val="1200"/>
              </a:spcBef>
              <a:spcAft>
                <a:spcPts val="0"/>
              </a:spcAft>
              <a:buClr>
                <a:schemeClr val="dk1"/>
              </a:buClr>
              <a:buSzPts val="852"/>
              <a:buFont typeface="Arial"/>
              <a:buNone/>
            </a:pPr>
            <a:br>
              <a:rPr lang="en" sz="1795"/>
            </a:br>
            <a:endParaRPr sz="1795"/>
          </a:p>
          <a:p>
            <a:pPr indent="0" lvl="0" marL="0" rtl="0" algn="l">
              <a:lnSpc>
                <a:spcPct val="95000"/>
              </a:lnSpc>
              <a:spcBef>
                <a:spcPts val="1200"/>
              </a:spcBef>
              <a:spcAft>
                <a:spcPts val="0"/>
              </a:spcAft>
              <a:buClr>
                <a:schemeClr val="dk1"/>
              </a:buClr>
              <a:buSzPts val="852"/>
              <a:buFont typeface="Arial"/>
              <a:buNone/>
            </a:pPr>
            <a:r>
              <a:t/>
            </a:r>
            <a:endParaRPr sz="1795"/>
          </a:p>
          <a:p>
            <a:pPr indent="0" lvl="0" marL="0" rtl="0" algn="l">
              <a:lnSpc>
                <a:spcPct val="95000"/>
              </a:lnSpc>
              <a:spcBef>
                <a:spcPts val="1200"/>
              </a:spcBef>
              <a:spcAft>
                <a:spcPts val="0"/>
              </a:spcAft>
              <a:buSzPts val="852"/>
              <a:buNone/>
            </a:pPr>
            <a:r>
              <a:rPr lang="en" sz="1795"/>
              <a:t>The bill includes: </a:t>
            </a:r>
            <a:endParaRPr sz="1795"/>
          </a:p>
          <a:p>
            <a:pPr indent="-342582" lvl="0" marL="457200" rtl="0" algn="l">
              <a:lnSpc>
                <a:spcPct val="95000"/>
              </a:lnSpc>
              <a:spcBef>
                <a:spcPts val="1200"/>
              </a:spcBef>
              <a:spcAft>
                <a:spcPts val="0"/>
              </a:spcAft>
              <a:buSzPts val="1795"/>
              <a:buChar char="-"/>
            </a:pPr>
            <a:r>
              <a:rPr lang="en" sz="1795"/>
              <a:t> $935 million for NASA’s aeronautics portfolio </a:t>
            </a:r>
            <a:endParaRPr sz="1795"/>
          </a:p>
          <a:p>
            <a:pPr indent="-342582" lvl="0" marL="457200" rtl="0" algn="l">
              <a:lnSpc>
                <a:spcPct val="95000"/>
              </a:lnSpc>
              <a:spcBef>
                <a:spcPts val="0"/>
              </a:spcBef>
              <a:spcAft>
                <a:spcPts val="0"/>
              </a:spcAft>
              <a:buSzPts val="1795"/>
              <a:buChar char="-"/>
            </a:pPr>
            <a:r>
              <a:rPr lang="en" sz="1795"/>
              <a:t>rejects the administration's request to eliminate its STEM education program</a:t>
            </a:r>
            <a:endParaRPr sz="1795"/>
          </a:p>
          <a:p>
            <a:pPr indent="-342582" lvl="0" marL="457200" rtl="0" algn="l">
              <a:lnSpc>
                <a:spcPct val="95000"/>
              </a:lnSpc>
              <a:spcBef>
                <a:spcPts val="0"/>
              </a:spcBef>
              <a:spcAft>
                <a:spcPts val="0"/>
              </a:spcAft>
              <a:buSzPts val="1795"/>
              <a:buChar char="-"/>
            </a:pPr>
            <a:r>
              <a:rPr lang="en" sz="1795"/>
              <a:t>Adheres to White House request to cancel Mars Sample Return program </a:t>
            </a:r>
            <a:endParaRPr sz="1795"/>
          </a:p>
          <a:p>
            <a:pPr indent="-342582" lvl="0" marL="457200" rtl="0" algn="l">
              <a:lnSpc>
                <a:spcPct val="95000"/>
              </a:lnSpc>
              <a:spcBef>
                <a:spcPts val="0"/>
              </a:spcBef>
              <a:spcAft>
                <a:spcPts val="0"/>
              </a:spcAft>
              <a:buSzPts val="1795"/>
              <a:buChar char="-"/>
            </a:pPr>
            <a:r>
              <a:rPr lang="en" sz="1795"/>
              <a:t>But bill does include $110 billion to continue work on some technology for future Mars missions.</a:t>
            </a:r>
            <a:endParaRPr sz="1795"/>
          </a:p>
          <a:p>
            <a:pPr indent="0" lvl="0" marL="0" rtl="0" algn="l">
              <a:lnSpc>
                <a:spcPct val="95000"/>
              </a:lnSpc>
              <a:spcBef>
                <a:spcPts val="1200"/>
              </a:spcBef>
              <a:spcAft>
                <a:spcPts val="0"/>
              </a:spcAft>
              <a:buSzPts val="852"/>
              <a:buNone/>
            </a:pPr>
            <a:r>
              <a:t/>
            </a:r>
            <a:endParaRPr sz="1795"/>
          </a:p>
          <a:p>
            <a:pPr indent="0" lvl="0" marL="0" rtl="0" algn="l">
              <a:lnSpc>
                <a:spcPct val="95000"/>
              </a:lnSpc>
              <a:spcBef>
                <a:spcPts val="1200"/>
              </a:spcBef>
              <a:spcAft>
                <a:spcPts val="0"/>
              </a:spcAft>
              <a:buClr>
                <a:schemeClr val="dk1"/>
              </a:buClr>
              <a:buSzPts val="852"/>
              <a:buFont typeface="Arial"/>
              <a:buNone/>
            </a:pPr>
            <a:r>
              <a:t/>
            </a:r>
            <a:endParaRPr sz="1795"/>
          </a:p>
          <a:p>
            <a:pPr indent="0" lvl="0" marL="0" rtl="0" algn="l">
              <a:lnSpc>
                <a:spcPct val="95000"/>
              </a:lnSpc>
              <a:spcBef>
                <a:spcPts val="1200"/>
              </a:spcBef>
              <a:spcAft>
                <a:spcPts val="1200"/>
              </a:spcAft>
              <a:buSzPts val="852"/>
              <a:buNone/>
            </a:pPr>
            <a:r>
              <a:t/>
            </a:r>
            <a:endParaRPr sz="1395"/>
          </a:p>
        </p:txBody>
      </p:sp>
      <p:graphicFrame>
        <p:nvGraphicFramePr>
          <p:cNvPr id="106" name="Google Shape;106;p21"/>
          <p:cNvGraphicFramePr/>
          <p:nvPr/>
        </p:nvGraphicFramePr>
        <p:xfrm>
          <a:off x="691775" y="1742150"/>
          <a:ext cx="3000000" cy="3000000"/>
        </p:xfrm>
        <a:graphic>
          <a:graphicData uri="http://schemas.openxmlformats.org/drawingml/2006/table">
            <a:tbl>
              <a:tblPr>
                <a:noFill/>
                <a:tableStyleId>{CD7174F2-69C0-489D-AE42-B1741EA3A998}</a:tableStyleId>
              </a:tblPr>
              <a:tblGrid>
                <a:gridCol w="1809750"/>
                <a:gridCol w="1809750"/>
                <a:gridCol w="1809750"/>
                <a:gridCol w="1809750"/>
              </a:tblGrid>
              <a:tr h="381000">
                <a:tc>
                  <a:txBody>
                    <a:bodyPr/>
                    <a:lstStyle/>
                    <a:p>
                      <a:pPr indent="0" lvl="0" marL="0" rtl="0" algn="l">
                        <a:lnSpc>
                          <a:spcPct val="95000"/>
                        </a:lnSpc>
                        <a:spcBef>
                          <a:spcPts val="0"/>
                        </a:spcBef>
                        <a:spcAft>
                          <a:spcPts val="1200"/>
                        </a:spcAft>
                        <a:buClr>
                          <a:schemeClr val="dk1"/>
                        </a:buClr>
                        <a:buSzPts val="852"/>
                        <a:buFont typeface="Arial"/>
                        <a:buNone/>
                      </a:pPr>
                      <a:r>
                        <a:rPr b="1" lang="en">
                          <a:solidFill>
                            <a:schemeClr val="dk1"/>
                          </a:solidFill>
                        </a:rPr>
                        <a:t>FY2024/25 Enacted</a:t>
                      </a:r>
                      <a:endParaRPr b="1">
                        <a:solidFill>
                          <a:schemeClr val="dk1"/>
                        </a:solidFill>
                      </a:endParaRPr>
                    </a:p>
                  </a:txBody>
                  <a:tcPr marT="91425" marB="91425" marR="91425" marL="91425"/>
                </a:tc>
                <a:tc>
                  <a:txBody>
                    <a:bodyPr/>
                    <a:lstStyle/>
                    <a:p>
                      <a:pPr indent="0" lvl="0" marL="0" rtl="0" algn="l">
                        <a:spcBef>
                          <a:spcPts val="0"/>
                        </a:spcBef>
                        <a:spcAft>
                          <a:spcPts val="0"/>
                        </a:spcAft>
                        <a:buNone/>
                      </a:pPr>
                      <a:r>
                        <a:rPr b="1" lang="en">
                          <a:solidFill>
                            <a:schemeClr val="dk1"/>
                          </a:solidFill>
                        </a:rPr>
                        <a:t>WH Budget Request</a:t>
                      </a:r>
                      <a:endParaRPr b="1">
                        <a:solidFill>
                          <a:schemeClr val="dk1"/>
                        </a:solidFill>
                      </a:endParaRPr>
                    </a:p>
                  </a:txBody>
                  <a:tcPr marT="91425" marB="91425" marR="91425" marL="91425"/>
                </a:tc>
                <a:tc>
                  <a:txBody>
                    <a:bodyPr/>
                    <a:lstStyle/>
                    <a:p>
                      <a:pPr indent="0" lvl="0" marL="0" rtl="0" algn="l">
                        <a:spcBef>
                          <a:spcPts val="0"/>
                        </a:spcBef>
                        <a:spcAft>
                          <a:spcPts val="0"/>
                        </a:spcAft>
                        <a:buNone/>
                      </a:pPr>
                      <a:r>
                        <a:rPr b="1" lang="en">
                          <a:solidFill>
                            <a:schemeClr val="dk1"/>
                          </a:solidFill>
                          <a:highlight>
                            <a:srgbClr val="FFFFFF"/>
                          </a:highlight>
                        </a:rPr>
                        <a:t>FY2026 Legislation</a:t>
                      </a:r>
                      <a:endParaRPr b="1">
                        <a:solidFill>
                          <a:schemeClr val="dk1"/>
                        </a:solidFill>
                      </a:endParaRPr>
                    </a:p>
                  </a:txBody>
                  <a:tcPr marT="91425" marB="91425" marR="91425" marL="91425"/>
                </a:tc>
                <a:tc>
                  <a:txBody>
                    <a:bodyPr/>
                    <a:lstStyle/>
                    <a:p>
                      <a:pPr indent="0" lvl="0" marL="0" rtl="0" algn="l">
                        <a:spcBef>
                          <a:spcPts val="0"/>
                        </a:spcBef>
                        <a:spcAft>
                          <a:spcPts val="0"/>
                        </a:spcAft>
                        <a:buNone/>
                      </a:pPr>
                      <a:r>
                        <a:rPr b="1" lang="en">
                          <a:solidFill>
                            <a:schemeClr val="dk1"/>
                          </a:solidFill>
                          <a:highlight>
                            <a:srgbClr val="FFFFFF"/>
                          </a:highlight>
                        </a:rPr>
                        <a:t>Final Change</a:t>
                      </a:r>
                      <a:endParaRPr b="1">
                        <a:solidFill>
                          <a:schemeClr val="dk1"/>
                        </a:solidFill>
                      </a:endParaRPr>
                    </a:p>
                  </a:txBody>
                  <a:tcPr marT="91425" marB="91425" marR="91425" marL="91425"/>
                </a:tc>
              </a:tr>
              <a:tr h="381000">
                <a:tc>
                  <a:txBody>
                    <a:bodyPr/>
                    <a:lstStyle/>
                    <a:p>
                      <a:pPr indent="0" lvl="0" marL="0" rtl="0" algn="l">
                        <a:lnSpc>
                          <a:spcPct val="95000"/>
                        </a:lnSpc>
                        <a:spcBef>
                          <a:spcPts val="0"/>
                        </a:spcBef>
                        <a:spcAft>
                          <a:spcPts val="1200"/>
                        </a:spcAft>
                        <a:buClr>
                          <a:schemeClr val="dk1"/>
                        </a:buClr>
                        <a:buSzPts val="852"/>
                        <a:buFont typeface="Arial"/>
                        <a:buNone/>
                      </a:pPr>
                      <a:r>
                        <a:rPr lang="en" sz="1900">
                          <a:solidFill>
                            <a:schemeClr val="dk2"/>
                          </a:solidFill>
                        </a:rPr>
                        <a:t>$24.9B</a:t>
                      </a:r>
                      <a:endParaRPr sz="1900"/>
                    </a:p>
                  </a:txBody>
                  <a:tcPr marT="91425" marB="91425" marR="91425" marL="91425"/>
                </a:tc>
                <a:tc>
                  <a:txBody>
                    <a:bodyPr/>
                    <a:lstStyle/>
                    <a:p>
                      <a:pPr indent="0" lvl="0" marL="0" rtl="0" algn="l">
                        <a:spcBef>
                          <a:spcPts val="0"/>
                        </a:spcBef>
                        <a:spcAft>
                          <a:spcPts val="0"/>
                        </a:spcAft>
                        <a:buNone/>
                      </a:pPr>
                      <a:r>
                        <a:rPr lang="en" sz="1900"/>
                        <a:t>-</a:t>
                      </a:r>
                      <a:r>
                        <a:rPr lang="en" sz="1900"/>
                        <a:t>23.8%</a:t>
                      </a:r>
                      <a:endParaRPr sz="1900"/>
                    </a:p>
                  </a:txBody>
                  <a:tcPr marT="91425" marB="91425" marR="91425" marL="91425"/>
                </a:tc>
                <a:tc>
                  <a:txBody>
                    <a:bodyPr/>
                    <a:lstStyle/>
                    <a:p>
                      <a:pPr indent="0" lvl="0" marL="0" rtl="0" algn="l">
                        <a:lnSpc>
                          <a:spcPct val="115000"/>
                        </a:lnSpc>
                        <a:spcBef>
                          <a:spcPts val="0"/>
                        </a:spcBef>
                        <a:spcAft>
                          <a:spcPts val="800"/>
                        </a:spcAft>
                        <a:buNone/>
                      </a:pPr>
                      <a:r>
                        <a:rPr lang="en" sz="1900">
                          <a:solidFill>
                            <a:srgbClr val="333333"/>
                          </a:solidFill>
                          <a:highlight>
                            <a:srgbClr val="FFFFFF"/>
                          </a:highlight>
                        </a:rPr>
                        <a:t>$24.4B</a:t>
                      </a:r>
                      <a:endParaRPr sz="1900">
                        <a:solidFill>
                          <a:srgbClr val="333333"/>
                        </a:solidFill>
                        <a:highlight>
                          <a:srgbClr val="FFFFFF"/>
                        </a:highlight>
                      </a:endParaRPr>
                    </a:p>
                  </a:txBody>
                  <a:tcPr marT="91425" marB="91425" marR="91425" marL="91425"/>
                </a:tc>
                <a:tc>
                  <a:txBody>
                    <a:bodyPr/>
                    <a:lstStyle/>
                    <a:p>
                      <a:pPr indent="0" lvl="0" marL="0" rtl="0" algn="l">
                        <a:spcBef>
                          <a:spcPts val="0"/>
                        </a:spcBef>
                        <a:spcAft>
                          <a:spcPts val="0"/>
                        </a:spcAft>
                        <a:buNone/>
                      </a:pPr>
                      <a:r>
                        <a:rPr lang="en" sz="1900">
                          <a:solidFill>
                            <a:srgbClr val="333333"/>
                          </a:solidFill>
                          <a:highlight>
                            <a:srgbClr val="FFFFFF"/>
                          </a:highlight>
                        </a:rPr>
                        <a:t>-1.6%</a:t>
                      </a:r>
                      <a:endParaRPr sz="1900"/>
                    </a:p>
                  </a:txBody>
                  <a:tcPr marT="91425" marB="91425" marR="91425" marL="91425"/>
                </a:tc>
              </a:tr>
            </a:tbl>
          </a:graphicData>
        </a:graphic>
      </p:graphicFrame>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