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  <p:sldMasterId id="2147483975" r:id="rId2"/>
    <p:sldMasterId id="2147483987" r:id="rId3"/>
  </p:sldMasterIdLst>
  <p:notesMasterIdLst>
    <p:notesMasterId r:id="rId15"/>
  </p:notesMasterIdLst>
  <p:sldIdLst>
    <p:sldId id="487" r:id="rId4"/>
    <p:sldId id="588" r:id="rId5"/>
    <p:sldId id="596" r:id="rId6"/>
    <p:sldId id="589" r:id="rId7"/>
    <p:sldId id="590" r:id="rId8"/>
    <p:sldId id="592" r:id="rId9"/>
    <p:sldId id="593" r:id="rId10"/>
    <p:sldId id="594" r:id="rId11"/>
    <p:sldId id="599" r:id="rId12"/>
    <p:sldId id="600" r:id="rId13"/>
    <p:sldId id="601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0119D"/>
    <a:srgbClr val="6E2C6B"/>
    <a:srgbClr val="006600"/>
    <a:srgbClr val="0066CC"/>
    <a:srgbClr val="339933"/>
    <a:srgbClr val="FF00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50" autoAdjust="0"/>
    <p:restoredTop sz="91860" autoAdjust="0"/>
  </p:normalViewPr>
  <p:slideViewPr>
    <p:cSldViewPr snapToGrid="0">
      <p:cViewPr>
        <p:scale>
          <a:sx n="115" d="100"/>
          <a:sy n="115" d="100"/>
        </p:scale>
        <p:origin x="-78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49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dalegardiner\Dropbox\CLOD\Deputy%20N-CLOD\ED%20Donation\ED%20Big%20Win\ED%20Collaborative%20Launch\ED%20Data%20for%20Launch\ED%20Data\Died%20in%20ED%20by%20Trust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>
                <a:effectLst/>
              </a:rPr>
              <a:t>Died in Emergency Department meeting </a:t>
            </a:r>
            <a:r>
              <a:rPr lang="en-US" sz="1400" b="1" i="0" u="none" strike="noStrike" baseline="0" dirty="0" smtClean="0">
                <a:effectLst/>
              </a:rPr>
              <a:t>referral criteria, by Trust </a:t>
            </a:r>
            <a:endParaRPr lang="en-US" sz="1400" b="1" i="0" u="none" strike="noStrike" baseline="0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>
                <a:effectLst/>
              </a:rPr>
              <a:t>April 2016 to September 2016</a:t>
            </a:r>
            <a:r>
              <a:rPr lang="en-US" sz="1400" b="1" i="0" u="none" strike="noStrike" baseline="0" dirty="0"/>
              <a:t> </a:t>
            </a:r>
            <a:endParaRPr lang="en-US" b="1" dirty="0"/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665582713737699"/>
          <c:y val="0.11390681191037501"/>
          <c:w val="0.81325045786849726"/>
          <c:h val="0.59424651610584511"/>
        </c:manualLayout>
      </c:layout>
      <c:barChart>
        <c:barDir val="col"/>
        <c:grouping val="stacked"/>
        <c:ser>
          <c:idx val="0"/>
          <c:order val="0"/>
          <c:tx>
            <c:v>Referred</c:v>
          </c:tx>
          <c:spPr>
            <a:solidFill>
              <a:srgbClr val="FFC000"/>
            </a:solidFill>
            <a:ln>
              <a:noFill/>
            </a:ln>
            <a:effectLst/>
          </c:spPr>
          <c:cat>
            <c:strRef>
              <c:f>'DBD and DCD combined Midlands'!$B$10:$B$27</c:f>
              <c:strCache>
                <c:ptCount val="18"/>
                <c:pt idx="0">
                  <c:v>Birmingham Children's </c:v>
                </c:pt>
                <c:pt idx="1">
                  <c:v>Birmingham</c:v>
                </c:pt>
                <c:pt idx="2">
                  <c:v>Burton</c:v>
                </c:pt>
                <c:pt idx="3">
                  <c:v>Coventry and Warwickshire</c:v>
                </c:pt>
                <c:pt idx="4">
                  <c:v>Derby</c:v>
                </c:pt>
                <c:pt idx="5">
                  <c:v>Dudley Group</c:v>
                </c:pt>
                <c:pt idx="6">
                  <c:v>George Eliot</c:v>
                </c:pt>
                <c:pt idx="7">
                  <c:v>Heart of England</c:v>
                </c:pt>
                <c:pt idx="8">
                  <c:v>Leicester</c:v>
                </c:pt>
                <c:pt idx="9">
                  <c:v>North Midlands</c:v>
                </c:pt>
                <c:pt idx="10">
                  <c:v>Nottingham</c:v>
                </c:pt>
                <c:pt idx="11">
                  <c:v>Sandwell and West Birmingham</c:v>
                </c:pt>
                <c:pt idx="12">
                  <c:v>Sherwood Forest</c:v>
                </c:pt>
                <c:pt idx="13">
                  <c:v>Shrewsbury and Telford</c:v>
                </c:pt>
                <c:pt idx="14">
                  <c:v>South Warwickshire</c:v>
                </c:pt>
                <c:pt idx="15">
                  <c:v>Walsall</c:v>
                </c:pt>
                <c:pt idx="16">
                  <c:v>Wolverhampton</c:v>
                </c:pt>
                <c:pt idx="17">
                  <c:v>Worcestershire</c:v>
                </c:pt>
              </c:strCache>
            </c:strRef>
          </c:cat>
          <c:val>
            <c:numRef>
              <c:f>'DBD and DCD combined Midlands'!$F$10:$F$27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11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0</c:v>
                </c:pt>
                <c:pt idx="15">
                  <c:v>1</c:v>
                </c:pt>
                <c:pt idx="16">
                  <c:v>2</c:v>
                </c:pt>
                <c:pt idx="17">
                  <c:v>0</c:v>
                </c:pt>
              </c:numCache>
            </c:numRef>
          </c:val>
        </c:ser>
        <c:ser>
          <c:idx val="1"/>
          <c:order val="1"/>
          <c:tx>
            <c:v>Not referred</c:v>
          </c:tx>
          <c:spPr>
            <a:solidFill>
              <a:srgbClr val="0070C0"/>
            </a:solidFill>
            <a:ln>
              <a:noFill/>
            </a:ln>
            <a:effectLst/>
          </c:spPr>
          <c:cat>
            <c:strRef>
              <c:f>'DBD and DCD combined Midlands'!$B$10:$B$27</c:f>
              <c:strCache>
                <c:ptCount val="18"/>
                <c:pt idx="0">
                  <c:v>Birmingham Children's </c:v>
                </c:pt>
                <c:pt idx="1">
                  <c:v>Birmingham</c:v>
                </c:pt>
                <c:pt idx="2">
                  <c:v>Burton</c:v>
                </c:pt>
                <c:pt idx="3">
                  <c:v>Coventry and Warwickshire</c:v>
                </c:pt>
                <c:pt idx="4">
                  <c:v>Derby</c:v>
                </c:pt>
                <c:pt idx="5">
                  <c:v>Dudley Group</c:v>
                </c:pt>
                <c:pt idx="6">
                  <c:v>George Eliot</c:v>
                </c:pt>
                <c:pt idx="7">
                  <c:v>Heart of England</c:v>
                </c:pt>
                <c:pt idx="8">
                  <c:v>Leicester</c:v>
                </c:pt>
                <c:pt idx="9">
                  <c:v>North Midlands</c:v>
                </c:pt>
                <c:pt idx="10">
                  <c:v>Nottingham</c:v>
                </c:pt>
                <c:pt idx="11">
                  <c:v>Sandwell and West Birmingham</c:v>
                </c:pt>
                <c:pt idx="12">
                  <c:v>Sherwood Forest</c:v>
                </c:pt>
                <c:pt idx="13">
                  <c:v>Shrewsbury and Telford</c:v>
                </c:pt>
                <c:pt idx="14">
                  <c:v>South Warwickshire</c:v>
                </c:pt>
                <c:pt idx="15">
                  <c:v>Walsall</c:v>
                </c:pt>
                <c:pt idx="16">
                  <c:v>Wolverhampton</c:v>
                </c:pt>
                <c:pt idx="17">
                  <c:v>Worcestershire</c:v>
                </c:pt>
              </c:strCache>
            </c:strRef>
          </c:cat>
          <c:val>
            <c:numRef>
              <c:f>'DBD and DCD combined Midlands'!$G$10:$G$27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6</c:v>
                </c:pt>
                <c:pt idx="9">
                  <c:v>8</c:v>
                </c:pt>
                <c:pt idx="10">
                  <c:v>6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5</c:v>
                </c:pt>
                <c:pt idx="16">
                  <c:v>1</c:v>
                </c:pt>
                <c:pt idx="17">
                  <c:v>7</c:v>
                </c:pt>
              </c:numCache>
            </c:numRef>
          </c:val>
        </c:ser>
        <c:gapWidth val="100"/>
        <c:overlap val="100"/>
        <c:axId val="32637696"/>
        <c:axId val="32639232"/>
      </c:barChart>
      <c:catAx>
        <c:axId val="32637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39232"/>
        <c:crosses val="autoZero"/>
        <c:auto val="1"/>
        <c:lblAlgn val="ctr"/>
        <c:lblOffset val="100"/>
      </c:catAx>
      <c:valAx>
        <c:axId val="326392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patients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3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51741540710704"/>
          <c:y val="0.25882896382949533"/>
          <c:w val="0.179815925216981"/>
          <c:h val="0.1486204260684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9AD8DB4-6839-4A16-AAFA-6B8921A9DBEA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54CD4AB-71A0-4BD5-8D93-2D92C354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4867DFBB-3D95-4439-94ED-57AC4CE7CC8E}" type="slidenum">
              <a:rPr lang="en-GB" altLang="en-US" sz="1200">
                <a:solidFill>
                  <a:srgbClr val="000000"/>
                </a:solidFill>
              </a:rPr>
              <a:pPr algn="r" defTabSz="914400"/>
              <a:t>2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>
                <a:ea typeface="MS PGothic" pitchFamily="34" charset="-128"/>
              </a:rPr>
              <a:t>Give History to Big Win Project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75D71509-F6CF-41FE-8EF6-C17C50513B1B}" type="slidenum">
              <a:rPr lang="en-GB" altLang="en-US" sz="1200">
                <a:solidFill>
                  <a:srgbClr val="000000"/>
                </a:solidFill>
              </a:rPr>
              <a:pPr algn="r" defTabSz="914400"/>
              <a:t>3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>
                <a:ea typeface="MS PGothic" pitchFamily="34" charset="-128"/>
              </a:rPr>
              <a:t>Give History to Big Win Project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8D77F39E-C4BB-4C31-A4B7-8B9A4E69CCD3}" type="slidenum">
              <a:rPr lang="en-GB" altLang="en-US" sz="1200">
                <a:solidFill>
                  <a:srgbClr val="000000"/>
                </a:solidFill>
              </a:rPr>
              <a:pPr algn="r" defTabSz="914400"/>
              <a:t>9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>
                <a:ea typeface="MS PGothic" pitchFamily="34" charset="-128"/>
              </a:rPr>
              <a:t>Give History to Big Win Project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76238"/>
            <a:ext cx="2057400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76238"/>
            <a:ext cx="60198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488" y="376238"/>
            <a:ext cx="65008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383088"/>
          </a:xfr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8963"/>
            <a:ext cx="3413125" cy="3357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2725" y="1858963"/>
            <a:ext cx="3413125" cy="3357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91188" y="625475"/>
            <a:ext cx="1744662" cy="45910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5475"/>
            <a:ext cx="5081588" cy="45910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NHS Blood Transplan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15200" y="87313"/>
            <a:ext cx="1736725" cy="414337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0488" y="376238"/>
            <a:ext cx="6500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29" name="Picture 5" descr="NHS Blood Transplan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15200" y="87313"/>
            <a:ext cx="1736725" cy="414337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3858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0" r:id="rId2"/>
    <p:sldLayoutId id="2147483999" r:id="rId3"/>
    <p:sldLayoutId id="2147483998" r:id="rId4"/>
    <p:sldLayoutId id="2147483997" r:id="rId5"/>
    <p:sldLayoutId id="2147483996" r:id="rId6"/>
    <p:sldLayoutId id="2147483995" r:id="rId7"/>
    <p:sldLayoutId id="2147483994" r:id="rId8"/>
    <p:sldLayoutId id="2147483993" r:id="rId9"/>
    <p:sldLayoutId id="2147483992" r:id="rId10"/>
    <p:sldLayoutId id="2147483991" r:id="rId11"/>
    <p:sldLayoutId id="2147483990" r:id="rId12"/>
  </p:sldLayoutIdLst>
  <p:transition spd="med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Arial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Arial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pitchFamily="34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pitchFamily="34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pitchFamily="34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pitchFamily="34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hort ribbon transparen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3743325"/>
            <a:ext cx="91440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25475"/>
            <a:ext cx="69786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58963"/>
            <a:ext cx="69786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4341" name="Picture 9" descr="NHSBT Colour_RGB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08838" y="214313"/>
            <a:ext cx="17272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OD_yes_RGB_Lalt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313613" y="6221413"/>
            <a:ext cx="17192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1" r:id="rId2"/>
    <p:sldLayoutId id="2147484010" r:id="rId3"/>
    <p:sldLayoutId id="2147484009" r:id="rId4"/>
    <p:sldLayoutId id="2147484008" r:id="rId5"/>
    <p:sldLayoutId id="2147484007" r:id="rId6"/>
    <p:sldLayoutId id="2147484006" r:id="rId7"/>
    <p:sldLayoutId id="2147484005" r:id="rId8"/>
    <p:sldLayoutId id="2147484004" r:id="rId9"/>
    <p:sldLayoutId id="2147484003" r:id="rId10"/>
    <p:sldLayoutId id="214748400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E0119D"/>
          </a:solidFill>
          <a:latin typeface="+mj-lt"/>
          <a:ea typeface="MS PGothic" pitchFamily="34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E0119D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E0119D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E0119D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E0119D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E0119D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E0119D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E0119D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 b="1">
          <a:solidFill>
            <a:srgbClr val="E0119D"/>
          </a:solidFill>
          <a:latin typeface="Arial" charset="0"/>
          <a:ea typeface="ＭＳ Ｐゴシック" charset="0"/>
        </a:defRPr>
      </a:lvl9pPr>
    </p:titleStyle>
    <p:bodyStyle>
      <a:lvl1pPr marL="177800" indent="-177800" algn="l" defTabSz="457200" rtl="0" eaLnBrk="0" fontAlgn="base" hangingPunct="0">
        <a:spcBef>
          <a:spcPts val="800"/>
        </a:spcBef>
        <a:spcAft>
          <a:spcPts val="800"/>
        </a:spcAft>
        <a:buClr>
          <a:srgbClr val="E0119D"/>
        </a:buClr>
        <a:buFont typeface="Arial" charset="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447675" indent="-269875" algn="l" defTabSz="457200" rtl="0" eaLnBrk="0" fontAlgn="base" hangingPunct="0">
        <a:spcBef>
          <a:spcPts val="400"/>
        </a:spcBef>
        <a:spcAft>
          <a:spcPct val="0"/>
        </a:spcAft>
        <a:buClr>
          <a:srgbClr val="E0119D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2pPr>
      <a:lvl3pPr marL="625475" indent="-177800" algn="l" defTabSz="457200" rtl="0" eaLnBrk="0" fontAlgn="base" hangingPunct="0">
        <a:spcBef>
          <a:spcPts val="400"/>
        </a:spcBef>
        <a:spcAft>
          <a:spcPct val="0"/>
        </a:spcAft>
        <a:buClr>
          <a:srgbClr val="E0119D"/>
        </a:buClr>
        <a:buFont typeface="Lucida Grande"/>
        <a:buChar char="–"/>
        <a:defRPr sz="2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3pPr>
      <a:lvl4pPr marL="895350" indent="-269875" algn="l" defTabSz="457200" rtl="0" eaLnBrk="0" fontAlgn="base" hangingPunct="0">
        <a:spcBef>
          <a:spcPts val="400"/>
        </a:spcBef>
        <a:spcAft>
          <a:spcPct val="0"/>
        </a:spcAft>
        <a:buClr>
          <a:srgbClr val="E0119D"/>
        </a:buClr>
        <a:buFont typeface="Lucida Grande"/>
        <a:buChar char="–"/>
        <a:defRPr sz="2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4pPr>
      <a:lvl5pPr marL="1165225" indent="-269875" algn="l" defTabSz="457200" rtl="0" eaLnBrk="0" fontAlgn="base" hangingPunct="0">
        <a:spcBef>
          <a:spcPts val="400"/>
        </a:spcBef>
        <a:spcAft>
          <a:spcPct val="0"/>
        </a:spcAft>
        <a:buClr>
          <a:srgbClr val="E0119D"/>
        </a:buClr>
        <a:buFont typeface="Lucida Grande"/>
        <a:buChar char="–"/>
        <a:defRPr sz="2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5pPr>
      <a:lvl6pPr marL="1622425" indent="-269875" algn="l" defTabSz="457200" rtl="0" fontAlgn="base">
        <a:spcBef>
          <a:spcPts val="400"/>
        </a:spcBef>
        <a:spcAft>
          <a:spcPct val="0"/>
        </a:spcAft>
        <a:buClr>
          <a:srgbClr val="E0119D"/>
        </a:buClr>
        <a:buFont typeface="Lucida Grande" charset="0"/>
        <a:buChar char="–"/>
        <a:defRPr sz="2200">
          <a:solidFill>
            <a:schemeClr val="tx1"/>
          </a:solidFill>
          <a:latin typeface="+mn-lt"/>
          <a:ea typeface="+mn-ea"/>
        </a:defRPr>
      </a:lvl6pPr>
      <a:lvl7pPr marL="2079625" indent="-269875" algn="l" defTabSz="457200" rtl="0" fontAlgn="base">
        <a:spcBef>
          <a:spcPts val="400"/>
        </a:spcBef>
        <a:spcAft>
          <a:spcPct val="0"/>
        </a:spcAft>
        <a:buClr>
          <a:srgbClr val="E0119D"/>
        </a:buClr>
        <a:buFont typeface="Lucida Grande" charset="0"/>
        <a:buChar char="–"/>
        <a:defRPr sz="2200">
          <a:solidFill>
            <a:schemeClr val="tx1"/>
          </a:solidFill>
          <a:latin typeface="+mn-lt"/>
          <a:ea typeface="+mn-ea"/>
        </a:defRPr>
      </a:lvl7pPr>
      <a:lvl8pPr marL="2536825" indent="-269875" algn="l" defTabSz="457200" rtl="0" fontAlgn="base">
        <a:spcBef>
          <a:spcPts val="400"/>
        </a:spcBef>
        <a:spcAft>
          <a:spcPct val="0"/>
        </a:spcAft>
        <a:buClr>
          <a:srgbClr val="E0119D"/>
        </a:buClr>
        <a:buFont typeface="Lucida Grande" charset="0"/>
        <a:buChar char="–"/>
        <a:defRPr sz="2200">
          <a:solidFill>
            <a:schemeClr val="tx1"/>
          </a:solidFill>
          <a:latin typeface="+mn-lt"/>
          <a:ea typeface="+mn-ea"/>
        </a:defRPr>
      </a:lvl8pPr>
      <a:lvl9pPr marL="2994025" indent="-269875" algn="l" defTabSz="457200" rtl="0" fontAlgn="base">
        <a:spcBef>
          <a:spcPts val="400"/>
        </a:spcBef>
        <a:spcAft>
          <a:spcPct val="0"/>
        </a:spcAft>
        <a:buClr>
          <a:srgbClr val="E0119D"/>
        </a:buClr>
        <a:buFont typeface="Lucida Grande" charset="0"/>
        <a:buChar char="–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8F8F8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272213"/>
            <a:ext cx="9144000" cy="61277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-106" charset="0"/>
          <a:ea typeface="Arial" pitchFamily="-106" charset="0"/>
          <a:cs typeface="Arial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-106" charset="0"/>
          <a:ea typeface="Arial" pitchFamily="-106" charset="0"/>
          <a:cs typeface="Arial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-106" charset="0"/>
          <a:ea typeface="Arial" pitchFamily="-106" charset="0"/>
          <a:cs typeface="Arial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-106" charset="0"/>
          <a:ea typeface="Arial" pitchFamily="-106" charset="0"/>
          <a:cs typeface="Arial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-106" charset="0"/>
          <a:ea typeface="Arial" pitchFamily="-106" charset="0"/>
          <a:cs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-106" charset="0"/>
          <a:ea typeface="Arial" pitchFamily="-106" charset="0"/>
          <a:cs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-106" charset="0"/>
          <a:ea typeface="Arial" pitchFamily="-106" charset="0"/>
          <a:cs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-106" charset="0"/>
          <a:ea typeface="Arial" pitchFamily="-106" charset="0"/>
          <a:cs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>
            <a:off x="5659438" y="2157413"/>
            <a:ext cx="3316287" cy="7286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GB" altLang="en-US" sz="3600" b="1" smtClean="0">
                <a:solidFill>
                  <a:srgbClr val="6E2C6B"/>
                </a:solidFill>
              </a:rPr>
              <a:t>Regional Data </a:t>
            </a:r>
          </a:p>
        </p:txBody>
      </p:sp>
      <p:pic>
        <p:nvPicPr>
          <p:cNvPr id="8" name="Picture 7" descr="iStock_emergenc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3525" y="1647813"/>
            <a:ext cx="5900208" cy="39381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5659438" y="3108325"/>
            <a:ext cx="3316287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lIns="0" tIns="0" rIns="0" bIns="0"/>
          <a:lstStyle/>
          <a:p>
            <a:pPr algn="ctr">
              <a:buClr>
                <a:srgbClr val="E0119D"/>
              </a:buClr>
              <a:buFont typeface="Arial" charset="0"/>
              <a:buNone/>
            </a:pPr>
            <a:r>
              <a:rPr lang="en-GB" altLang="en-US" sz="2000">
                <a:solidFill>
                  <a:srgbClr val="000000"/>
                </a:solidFill>
              </a:rPr>
              <a:t>Ben Cole and Emma Lawson</a:t>
            </a:r>
          </a:p>
          <a:p>
            <a:pPr algn="ctr">
              <a:buClr>
                <a:srgbClr val="E0119D"/>
              </a:buClr>
              <a:buFont typeface="Arial" charset="0"/>
              <a:buNone/>
            </a:pPr>
            <a:r>
              <a:rPr lang="en-GB" altLang="en-US" sz="2000">
                <a:solidFill>
                  <a:srgbClr val="000000"/>
                </a:solidFill>
              </a:rPr>
              <a:t>Team Managers</a:t>
            </a:r>
            <a:endParaRPr lang="en-US" altLang="en-US" sz="2000">
              <a:solidFill>
                <a:srgbClr val="000000"/>
              </a:solidFill>
            </a:endParaRPr>
          </a:p>
          <a:p>
            <a:pPr algn="ctr">
              <a:buClr>
                <a:srgbClr val="E0119D"/>
              </a:buClr>
              <a:buFont typeface="Arial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MOSDT</a:t>
            </a:r>
            <a:r>
              <a:rPr lang="en-GB" altLang="en-US" sz="2000">
                <a:solidFill>
                  <a:srgbClr val="000000"/>
                </a:solidFill>
              </a:rPr>
              <a:t> </a:t>
            </a:r>
          </a:p>
          <a:p>
            <a:pPr algn="ctr">
              <a:buClr>
                <a:srgbClr val="E0119D"/>
              </a:buClr>
              <a:buFont typeface="Arial" charset="0"/>
              <a:buNone/>
            </a:pPr>
            <a:r>
              <a:rPr lang="en-GB" altLang="en-US" sz="2000">
                <a:solidFill>
                  <a:srgbClr val="000000"/>
                </a:solidFill>
              </a:rPr>
              <a:t>NHSBT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0724" name="Rectangle 2"/>
          <p:cNvSpPr>
            <a:spLocks noGrp="1"/>
          </p:cNvSpPr>
          <p:nvPr>
            <p:ph type="title"/>
          </p:nvPr>
        </p:nvSpPr>
        <p:spPr>
          <a:xfrm>
            <a:off x="263525" y="711200"/>
            <a:ext cx="9109075" cy="936625"/>
          </a:xfrm>
        </p:spPr>
        <p:txBody>
          <a:bodyPr/>
          <a:lstStyle/>
          <a:p>
            <a:pPr eaLnBrk="1" hangingPunct="1"/>
            <a:r>
              <a:rPr lang="en-GB" altLang="en-US" sz="3200" smtClean="0"/>
              <a:t>Emergency Medicine Donation Update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solidFill>
                  <a:srgbClr val="E0119D"/>
                </a:solidFill>
              </a:rPr>
              <a:t>National referral from ED Data </a:t>
            </a:r>
            <a:br>
              <a:rPr lang="en-GB" smtClean="0">
                <a:solidFill>
                  <a:srgbClr val="E0119D"/>
                </a:solidFill>
              </a:rPr>
            </a:br>
            <a:r>
              <a:rPr lang="en-GB" smtClean="0">
                <a:solidFill>
                  <a:srgbClr val="E0119D"/>
                </a:solidFill>
              </a:rPr>
              <a:t>April 2015-March 2016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6271574"/>
            <a:ext cx="9144000" cy="586426"/>
          </a:xfrm>
          <a:prstGeom prst="rect">
            <a:avLst/>
          </a:prstGeom>
          <a:solidFill>
            <a:srgbClr val="E011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/>
          <a:lstStyle/>
          <a:p>
            <a:pPr algn="r" eaLnBrk="0" hangingPunct="0"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ea typeface="ＭＳ Ｐゴシック" charset="-128"/>
              </a:rPr>
              <a:t>Autumn Collaboratives, 2016 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77800" y="1249363"/>
          <a:ext cx="8810625" cy="4891087"/>
        </p:xfrm>
        <a:graphic>
          <a:graphicData uri="http://schemas.openxmlformats.org/presentationml/2006/ole">
            <p:oleObj spid="_x0000_s2051" name="Chart" r:id="rId3" imgW="7096176" imgH="3238500" progId="Excel.Char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2713"/>
            <a:ext cx="8229600" cy="1143000"/>
          </a:xfrm>
        </p:spPr>
        <p:txBody>
          <a:bodyPr/>
          <a:lstStyle/>
          <a:p>
            <a:r>
              <a:rPr lang="en-GB" smtClean="0">
                <a:solidFill>
                  <a:srgbClr val="E0119D"/>
                </a:solidFill>
              </a:rPr>
              <a:t>Percentage of Total Donors from ED Referrals April 2015-March 2016 </a:t>
            </a:r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255713"/>
          <a:ext cx="9144000" cy="4989512"/>
        </p:xfrm>
        <a:graphic>
          <a:graphicData uri="http://schemas.openxmlformats.org/presentationml/2006/ole">
            <p:oleObj spid="_x0000_s3075" name="Chart" r:id="rId3" imgW="4914833" imgH="2762385" progId="Excel.Chart.8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6271574"/>
            <a:ext cx="9144000" cy="586426"/>
          </a:xfrm>
          <a:prstGeom prst="rect">
            <a:avLst/>
          </a:prstGeom>
          <a:solidFill>
            <a:srgbClr val="E011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/>
          <a:lstStyle/>
          <a:p>
            <a:pPr algn="r" eaLnBrk="0" hangingPunct="0"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ea typeface="ＭＳ Ｐゴシック" charset="-128"/>
              </a:rPr>
              <a:t>Autumn Collaboratives, 2016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6"/>
          <p:cNvSpPr txBox="1">
            <a:spLocks noChangeArrowheads="1"/>
          </p:cNvSpPr>
          <p:nvPr/>
        </p:nvSpPr>
        <p:spPr bwMode="auto">
          <a:xfrm>
            <a:off x="2133600" y="266700"/>
            <a:ext cx="5313363" cy="708025"/>
          </a:xfrm>
          <a:prstGeom prst="rect">
            <a:avLst/>
          </a:prstGeom>
          <a:solidFill>
            <a:srgbClr val="E0119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GB" altLang="en-US" sz="2000">
                <a:solidFill>
                  <a:srgbClr val="FFFFFF"/>
                </a:solidFill>
              </a:rPr>
              <a:t>NHS Blood and Transplant </a:t>
            </a:r>
          </a:p>
          <a:p>
            <a:pPr algn="ctr" defTabSz="914400"/>
            <a:r>
              <a:rPr lang="en-GB" altLang="en-US" sz="2000">
                <a:solidFill>
                  <a:srgbClr val="FFFFFF"/>
                </a:solidFill>
              </a:rPr>
              <a:t>Regional Teams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6271574"/>
            <a:ext cx="9144000" cy="586426"/>
          </a:xfrm>
          <a:prstGeom prst="rect">
            <a:avLst/>
          </a:prstGeom>
          <a:solidFill>
            <a:srgbClr val="E011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/>
          <a:lstStyle/>
          <a:p>
            <a:pPr algn="r" eaLnBrk="0" hangingPunct="0"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ea typeface="ＭＳ Ｐゴシック" charset="-128"/>
              </a:rPr>
              <a:t>Autumn Collaboratives, 2016 </a:t>
            </a:r>
            <a:endParaRPr lang="en-US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376863" y="1230313"/>
            <a:ext cx="3924300" cy="5035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b="1"/>
              <a:t>Regional manager</a:t>
            </a:r>
          </a:p>
          <a:p>
            <a:r>
              <a:rPr lang="en-US"/>
              <a:t>Susan Richards</a:t>
            </a:r>
          </a:p>
          <a:p>
            <a:endParaRPr lang="en-US"/>
          </a:p>
          <a:p>
            <a:r>
              <a:rPr lang="en-US" b="1"/>
              <a:t>Regional clinical lead</a:t>
            </a:r>
          </a:p>
          <a:p>
            <a:r>
              <a:rPr lang="en-US"/>
              <a:t>Jonathan Thompson</a:t>
            </a:r>
          </a:p>
          <a:p>
            <a:r>
              <a:rPr lang="en-US"/>
              <a:t>Nilesh Parekh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r>
              <a:rPr lang="en-US" b="1"/>
              <a:t>Team managers</a:t>
            </a:r>
          </a:p>
          <a:p>
            <a:r>
              <a:rPr lang="en-US"/>
              <a:t>Ben Cole</a:t>
            </a:r>
          </a:p>
          <a:p>
            <a:r>
              <a:rPr lang="en-US"/>
              <a:t>Anne-Marie Hill</a:t>
            </a:r>
          </a:p>
          <a:p>
            <a:r>
              <a:rPr lang="en-US"/>
              <a:t>Jackie Brander</a:t>
            </a:r>
          </a:p>
          <a:p>
            <a:r>
              <a:rPr lang="en-US"/>
              <a:t>Emma Lawson</a:t>
            </a:r>
          </a:p>
          <a:p>
            <a:endParaRPr lang="en-US"/>
          </a:p>
          <a:p>
            <a:r>
              <a:rPr lang="en-US"/>
              <a:t>18	Trusts</a:t>
            </a:r>
          </a:p>
          <a:p>
            <a:r>
              <a:rPr lang="en-US"/>
              <a:t>25 	SNODs</a:t>
            </a:r>
          </a:p>
          <a:p>
            <a:r>
              <a:rPr lang="en-US"/>
              <a:t>1 	PDS</a:t>
            </a:r>
          </a:p>
          <a:p>
            <a:r>
              <a:rPr lang="en-US"/>
              <a:t>19 	CLODs</a:t>
            </a:r>
          </a:p>
          <a:p>
            <a:r>
              <a:rPr lang="en-US"/>
              <a:t>14	ODC Chairs (4 vacancies).</a:t>
            </a: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3"/>
          <a:srcRect t="23605" b="6602"/>
          <a:stretch>
            <a:fillRect/>
          </a:stretch>
        </p:blipFill>
        <p:spPr bwMode="auto">
          <a:xfrm>
            <a:off x="274638" y="1230313"/>
            <a:ext cx="484663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6"/>
          <p:cNvSpPr txBox="1">
            <a:spLocks noChangeArrowheads="1"/>
          </p:cNvSpPr>
          <p:nvPr/>
        </p:nvSpPr>
        <p:spPr bwMode="auto">
          <a:xfrm>
            <a:off x="2133600" y="266700"/>
            <a:ext cx="5313363" cy="400050"/>
          </a:xfrm>
          <a:prstGeom prst="rect">
            <a:avLst/>
          </a:prstGeom>
          <a:solidFill>
            <a:srgbClr val="E0119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GB" altLang="en-US" sz="2000">
                <a:solidFill>
                  <a:srgbClr val="FFFFFF"/>
                </a:solidFill>
              </a:rPr>
              <a:t>Midlands Successes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6271574"/>
            <a:ext cx="9144000" cy="586426"/>
          </a:xfrm>
          <a:prstGeom prst="rect">
            <a:avLst/>
          </a:prstGeom>
          <a:solidFill>
            <a:srgbClr val="E011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/>
          <a:lstStyle/>
          <a:p>
            <a:pPr algn="r" eaLnBrk="0" hangingPunct="0"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ea typeface="ＭＳ Ｐゴシック" charset="-128"/>
              </a:rPr>
              <a:t>Autumn Collaboratives, 2016 </a:t>
            </a:r>
            <a:endParaRPr lang="en-US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89013" y="2717800"/>
            <a:ext cx="650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en-GB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15938" y="1130300"/>
            <a:ext cx="7896225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/>
              <a:t>MODST.</a:t>
            </a:r>
          </a:p>
          <a:p>
            <a:pPr defTabSz="914400">
              <a:spcBef>
                <a:spcPct val="50000"/>
              </a:spcBef>
            </a:pPr>
            <a:r>
              <a:rPr lang="en-GB"/>
              <a:t>Largest potential Nationally:</a:t>
            </a:r>
          </a:p>
          <a:p>
            <a:pPr defTabSz="914400">
              <a:spcBef>
                <a:spcPct val="50000"/>
              </a:spcBef>
            </a:pPr>
            <a:r>
              <a:rPr lang="en-GB"/>
              <a:t>5 Level Hospitals</a:t>
            </a:r>
          </a:p>
          <a:p>
            <a:pPr defTabSz="914400">
              <a:spcBef>
                <a:spcPct val="50000"/>
              </a:spcBef>
            </a:pPr>
            <a:r>
              <a:rPr lang="en-GB"/>
              <a:t>4 PICU’s</a:t>
            </a:r>
          </a:p>
          <a:p>
            <a:pPr defTabSz="914400">
              <a:spcBef>
                <a:spcPct val="50000"/>
              </a:spcBef>
            </a:pPr>
            <a:r>
              <a:rPr lang="en-GB"/>
              <a:t>4 Neuro Centres</a:t>
            </a:r>
          </a:p>
          <a:p>
            <a:pPr defTabSz="914400">
              <a:spcBef>
                <a:spcPct val="50000"/>
              </a:spcBef>
            </a:pPr>
            <a:r>
              <a:rPr lang="en-GB"/>
              <a:t>QEUHB Milatary/Trauma Centre.</a:t>
            </a:r>
          </a:p>
          <a:p>
            <a:pPr defTabSz="914400">
              <a:spcBef>
                <a:spcPct val="50000"/>
              </a:spcBef>
            </a:pPr>
            <a:r>
              <a:rPr lang="en-GB"/>
              <a:t>Year 2015-2016 One of the highest performing teams with 148 proceeding donors.</a:t>
            </a:r>
          </a:p>
          <a:p>
            <a:pPr defTabSz="914400">
              <a:spcBef>
                <a:spcPct val="50000"/>
              </a:spcBef>
            </a:pPr>
            <a:r>
              <a:rPr lang="en-GB"/>
              <a:t>October 2016 Saw the largest number of proceeding donors Nationally (19). </a:t>
            </a:r>
          </a:p>
          <a:p>
            <a:pPr defTabSz="914400">
              <a:spcBef>
                <a:spcPct val="50000"/>
              </a:spcBef>
            </a:pPr>
            <a:r>
              <a:rPr lang="en-GB"/>
              <a:t>One of 4 teams who have been involved in Phase 1 of Specialist Requester Role Implementation.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179388" y="188913"/>
            <a:ext cx="50403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600" b="1"/>
              <a:t>Actual deceased donors</a:t>
            </a:r>
          </a:p>
        </p:txBody>
      </p:sp>
      <p:pic>
        <p:nvPicPr>
          <p:cNvPr id="36866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68350"/>
            <a:ext cx="79883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0" y="5661025"/>
            <a:ext cx="6796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/>
              <a:t>1 April 2016 to 30 September 2016, data as at 10 October 2016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6271574"/>
            <a:ext cx="9144000" cy="586426"/>
          </a:xfrm>
          <a:prstGeom prst="rect">
            <a:avLst/>
          </a:prstGeom>
          <a:solidFill>
            <a:srgbClr val="E011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/>
          <a:lstStyle/>
          <a:p>
            <a:pPr algn="r" eaLnBrk="0" hangingPunct="0"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ea typeface="ＭＳ Ｐゴシック" charset="-128"/>
              </a:rPr>
              <a:t>Autumn Collaboratives, 2016 </a:t>
            </a:r>
            <a:endParaRPr lang="en-US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2" name="5-Point Star 1"/>
          <p:cNvSpPr/>
          <p:nvPr/>
        </p:nvSpPr>
        <p:spPr bwMode="auto">
          <a:xfrm>
            <a:off x="2353159" y="1485901"/>
            <a:ext cx="514350" cy="414338"/>
          </a:xfrm>
          <a:prstGeom prst="star5">
            <a:avLst>
              <a:gd name="adj" fmla="val 25336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t"/>
          </a:scene3d>
          <a:sp3d extrusionH="430200" prstMaterial="matte">
            <a:extrusionClr>
              <a:schemeClr val="accent1"/>
            </a:extrusionClr>
          </a:sp3d>
        </p:spPr>
        <p:txBody>
          <a:bodyPr wrap="none" anchor="ctr"/>
          <a:lstStyle/>
          <a:p>
            <a:pPr algn="ctr" defTabSz="914400">
              <a:defRPr/>
            </a:pPr>
            <a:endParaRPr lang="en-GB" sz="1600">
              <a:latin typeface="Arial" pitchFamily="-106" charset="0"/>
              <a:ea typeface="Arial" pitchFamily="-10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179388" y="188913"/>
            <a:ext cx="50403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600" b="1"/>
              <a:t>DBD referral rate</a:t>
            </a:r>
          </a:p>
        </p:txBody>
      </p:sp>
      <p:pic>
        <p:nvPicPr>
          <p:cNvPr id="37890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16000"/>
            <a:ext cx="877887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0" y="5661025"/>
            <a:ext cx="6796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/>
              <a:t>1 April 2016 to 30 September 2016, data as at 10 October 2016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6271574"/>
            <a:ext cx="9144000" cy="586426"/>
          </a:xfrm>
          <a:prstGeom prst="rect">
            <a:avLst/>
          </a:prstGeom>
          <a:solidFill>
            <a:srgbClr val="E011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/>
          <a:lstStyle/>
          <a:p>
            <a:pPr algn="r" eaLnBrk="0" hangingPunct="0"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ea typeface="ＭＳ Ｐゴシック" charset="-128"/>
              </a:rPr>
              <a:t>Autumn Collaboratives, 2016 </a:t>
            </a:r>
            <a:endParaRPr lang="en-US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2785598" y="681038"/>
            <a:ext cx="514350" cy="414338"/>
          </a:xfrm>
          <a:prstGeom prst="star5">
            <a:avLst>
              <a:gd name="adj" fmla="val 25336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t"/>
          </a:scene3d>
          <a:sp3d extrusionH="430200" prstMaterial="matte">
            <a:extrusionClr>
              <a:schemeClr val="accent1"/>
            </a:extrusionClr>
          </a:sp3d>
        </p:spPr>
        <p:txBody>
          <a:bodyPr wrap="none" anchor="ctr"/>
          <a:lstStyle/>
          <a:p>
            <a:pPr algn="ctr" defTabSz="914400">
              <a:defRPr/>
            </a:pPr>
            <a:endParaRPr lang="en-GB" sz="1600">
              <a:latin typeface="Arial" pitchFamily="-106" charset="0"/>
              <a:ea typeface="Arial" pitchFamily="-10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179388" y="188913"/>
            <a:ext cx="50403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600" b="1"/>
              <a:t>DCD referral rate</a:t>
            </a:r>
          </a:p>
        </p:txBody>
      </p:sp>
      <p:pic>
        <p:nvPicPr>
          <p:cNvPr id="38914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16000"/>
            <a:ext cx="79883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0" y="5661025"/>
            <a:ext cx="6796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/>
              <a:t>1 April 2016 to 30 September 2016, data as at 10 October 2016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6271574"/>
            <a:ext cx="9144000" cy="586426"/>
          </a:xfrm>
          <a:prstGeom prst="rect">
            <a:avLst/>
          </a:prstGeom>
          <a:solidFill>
            <a:srgbClr val="E011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/>
          <a:lstStyle/>
          <a:p>
            <a:pPr algn="r" eaLnBrk="0" hangingPunct="0"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ea typeface="ＭＳ Ｐゴシック" charset="-128"/>
              </a:rPr>
              <a:t>Autumn Collaboratives, 2016 </a:t>
            </a:r>
            <a:endParaRPr lang="en-US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2550146" y="1030443"/>
            <a:ext cx="514350" cy="414338"/>
          </a:xfrm>
          <a:prstGeom prst="star5">
            <a:avLst>
              <a:gd name="adj" fmla="val 25336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t"/>
          </a:scene3d>
          <a:sp3d extrusionH="430200" prstMaterial="matte">
            <a:extrusionClr>
              <a:schemeClr val="accent1"/>
            </a:extrusionClr>
          </a:sp3d>
        </p:spPr>
        <p:txBody>
          <a:bodyPr wrap="none" anchor="ctr"/>
          <a:lstStyle/>
          <a:p>
            <a:pPr algn="ctr" defTabSz="914400">
              <a:defRPr/>
            </a:pPr>
            <a:endParaRPr lang="en-GB" sz="1600">
              <a:latin typeface="Arial" pitchFamily="-106" charset="0"/>
              <a:ea typeface="Arial" pitchFamily="-10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179388" y="188913"/>
            <a:ext cx="50403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600" b="1"/>
              <a:t>DBD SNOD involved</a:t>
            </a:r>
          </a:p>
        </p:txBody>
      </p:sp>
      <p:pic>
        <p:nvPicPr>
          <p:cNvPr id="39938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16000"/>
            <a:ext cx="872172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0" y="5661025"/>
            <a:ext cx="6796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/>
              <a:t>1 April 2016 to 30 September 2016, data as at 10 October 2016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6271574"/>
            <a:ext cx="9144000" cy="586426"/>
          </a:xfrm>
          <a:prstGeom prst="rect">
            <a:avLst/>
          </a:prstGeom>
          <a:solidFill>
            <a:srgbClr val="E011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/>
          <a:lstStyle/>
          <a:p>
            <a:pPr algn="r" eaLnBrk="0" hangingPunct="0"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ea typeface="ＭＳ Ｐゴシック" charset="-128"/>
              </a:rPr>
              <a:t>Autumn Collaboratives, 2016 </a:t>
            </a:r>
            <a:endParaRPr lang="en-US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2699544" y="835034"/>
            <a:ext cx="514350" cy="414338"/>
          </a:xfrm>
          <a:prstGeom prst="star5">
            <a:avLst>
              <a:gd name="adj" fmla="val 25336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t"/>
          </a:scene3d>
          <a:sp3d extrusionH="430200" prstMaterial="matte">
            <a:extrusionClr>
              <a:schemeClr val="accent1"/>
            </a:extrusionClr>
          </a:sp3d>
        </p:spPr>
        <p:txBody>
          <a:bodyPr wrap="none" anchor="ctr"/>
          <a:lstStyle/>
          <a:p>
            <a:pPr algn="ctr" defTabSz="914400">
              <a:defRPr/>
            </a:pPr>
            <a:endParaRPr lang="en-GB" sz="1600">
              <a:latin typeface="Arial" pitchFamily="-106" charset="0"/>
              <a:ea typeface="Arial" pitchFamily="-106" charset="0"/>
            </a:endParaRPr>
          </a:p>
        </p:txBody>
      </p:sp>
      <p:sp>
        <p:nvSpPr>
          <p:cNvPr id="39942" name="TextBox 1"/>
          <p:cNvSpPr txBox="1">
            <a:spLocks noChangeArrowheads="1"/>
          </p:cNvSpPr>
          <p:nvPr/>
        </p:nvSpPr>
        <p:spPr bwMode="auto">
          <a:xfrm>
            <a:off x="4000500" y="34925"/>
            <a:ext cx="4900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Midlands Consent Rate 65%</a:t>
            </a:r>
          </a:p>
          <a:p>
            <a:r>
              <a:rPr lang="en-GB"/>
              <a:t>With SNOD 66%; Without SNOD 57%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179388" y="188913"/>
            <a:ext cx="50403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600" b="1"/>
              <a:t>DCD SNOD involved</a:t>
            </a:r>
          </a:p>
        </p:txBody>
      </p:sp>
      <p:pic>
        <p:nvPicPr>
          <p:cNvPr id="40962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16000"/>
            <a:ext cx="79883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0" y="5661025"/>
            <a:ext cx="6796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/>
              <a:t>1 April 2016 to 30 September 2016, data as at 10 October 2016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6271574"/>
            <a:ext cx="9144000" cy="586426"/>
          </a:xfrm>
          <a:prstGeom prst="rect">
            <a:avLst/>
          </a:prstGeom>
          <a:solidFill>
            <a:srgbClr val="E011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/>
          <a:lstStyle/>
          <a:p>
            <a:pPr algn="r" eaLnBrk="0" hangingPunct="0"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ea typeface="ＭＳ Ｐゴシック" charset="-128"/>
              </a:rPr>
              <a:t>Autumn Collaboratives, 2016 </a:t>
            </a:r>
            <a:endParaRPr lang="en-US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2532722" y="1346160"/>
            <a:ext cx="514350" cy="414338"/>
          </a:xfrm>
          <a:prstGeom prst="star5">
            <a:avLst>
              <a:gd name="adj" fmla="val 25336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t"/>
          </a:scene3d>
          <a:sp3d extrusionH="430200" prstMaterial="matte">
            <a:extrusionClr>
              <a:schemeClr val="accent1"/>
            </a:extrusionClr>
          </a:sp3d>
        </p:spPr>
        <p:txBody>
          <a:bodyPr wrap="none" anchor="ctr"/>
          <a:lstStyle/>
          <a:p>
            <a:pPr algn="ctr" defTabSz="914400">
              <a:defRPr/>
            </a:pPr>
            <a:endParaRPr lang="en-GB" sz="1600">
              <a:latin typeface="Arial" pitchFamily="-106" charset="0"/>
              <a:ea typeface="Arial" pitchFamily="-106" charset="0"/>
            </a:endParaRPr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4000500" y="34925"/>
            <a:ext cx="4900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Midlands Consent Rate 51%</a:t>
            </a:r>
          </a:p>
          <a:p>
            <a:r>
              <a:rPr lang="en-GB"/>
              <a:t>With SNOD 57%; Without SNOD 40%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271574"/>
            <a:ext cx="9144000" cy="586426"/>
          </a:xfrm>
          <a:prstGeom prst="rect">
            <a:avLst/>
          </a:prstGeom>
          <a:solidFill>
            <a:srgbClr val="E011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/>
          <a:lstStyle/>
          <a:p>
            <a:pPr algn="r" eaLnBrk="0" hangingPunct="0"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ea typeface="ＭＳ Ｐゴシック" charset="-128"/>
              </a:rPr>
              <a:t>Autumn Collaboratives, 2016 </a:t>
            </a:r>
            <a:endParaRPr lang="en-US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-1" y="1"/>
          <a:ext cx="9144001" cy="627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efault Design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ca_ms_nhsbt_presentation (3)">
  <a:themeElements>
    <a:clrScheme name="cca_ms_nhsbt_presentation (3)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72C6"/>
      </a:accent1>
      <a:accent2>
        <a:srgbClr val="0091C9"/>
      </a:accent2>
      <a:accent3>
        <a:srgbClr val="FFFFFF"/>
      </a:accent3>
      <a:accent4>
        <a:srgbClr val="000000"/>
      </a:accent4>
      <a:accent5>
        <a:srgbClr val="AABCDF"/>
      </a:accent5>
      <a:accent6>
        <a:srgbClr val="0083B6"/>
      </a:accent6>
      <a:hlink>
        <a:srgbClr val="000000"/>
      </a:hlink>
      <a:folHlink>
        <a:srgbClr val="000000"/>
      </a:folHlink>
    </a:clrScheme>
    <a:fontScheme name="cca_ms_nhsbt_presentation (3)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ca_ms_nhsbt_presentation (3)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0072C6"/>
        </a:accent1>
        <a:accent2>
          <a:srgbClr val="0091C9"/>
        </a:accent2>
        <a:accent3>
          <a:srgbClr val="FFFFFF"/>
        </a:accent3>
        <a:accent4>
          <a:srgbClr val="000000"/>
        </a:accent4>
        <a:accent5>
          <a:srgbClr val="AABCDF"/>
        </a:accent5>
        <a:accent6>
          <a:srgbClr val="0083B6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/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Arial" pitchFamily="-106" charset="0"/>
            <a:cs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Left"/>
          <a:lightRig rig="legacyFlat3" dir="t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Arial" pitchFamily="-106" charset="0"/>
            <a:cs typeface="Arial" pitchFamily="-10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14916</TotalTime>
  <Words>250</Words>
  <Application>Microsoft Macintosh PowerPoint</Application>
  <PresentationFormat>On-screen Show (4:3)</PresentationFormat>
  <Paragraphs>58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MS PGothic</vt:lpstr>
      <vt:lpstr>Calibri</vt:lpstr>
      <vt:lpstr>Lucida Grande</vt:lpstr>
      <vt:lpstr>10_Default Design</vt:lpstr>
      <vt:lpstr>1_cca_ms_nhsbt_presentation (3)</vt:lpstr>
      <vt:lpstr>4_Default Design</vt:lpstr>
      <vt:lpstr>4_Default Design</vt:lpstr>
      <vt:lpstr>4_Default Design</vt:lpstr>
      <vt:lpstr>Chart</vt:lpstr>
      <vt:lpstr>Emergency Medicine Donation Update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National referral from ED Data  April 2015-March 2016</vt:lpstr>
      <vt:lpstr>Percentage of Total Donors from ED Referrals April 2015-March 2016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Gardiner</dc:creator>
  <cp:lastModifiedBy>Information Technology</cp:lastModifiedBy>
  <cp:revision>192</cp:revision>
  <dcterms:created xsi:type="dcterms:W3CDTF">2013-10-16T20:50:32Z</dcterms:created>
  <dcterms:modified xsi:type="dcterms:W3CDTF">2016-11-14T16:08:49Z</dcterms:modified>
</cp:coreProperties>
</file>