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comments/comment3.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4.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5.xml" ContentType="application/vnd.openxmlformats-officedocument.presentationml.comments+xml"/>
  <Override PartName="/ppt/notesSlides/notesSlide24.xml" ContentType="application/vnd.openxmlformats-officedocument.presentationml.notesSlide+xml"/>
  <Override PartName="/ppt/comments/comment6.xml" ContentType="application/vnd.openxmlformats-officedocument.presentationml.comments+xml"/>
  <Override PartName="/ppt/notesSlides/notesSlide25.xml" ContentType="application/vnd.openxmlformats-officedocument.presentationml.notesSlide+xml"/>
  <Override PartName="/ppt/comments/comment7.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8.xml" ContentType="application/vnd.openxmlformats-officedocument.presentationml.comments+xml"/>
  <Override PartName="/ppt/notesSlides/notesSlide28.xml" ContentType="application/vnd.openxmlformats-officedocument.presentationml.notesSlide+xml"/>
  <Override PartName="/ppt/comments/comment9.xml" ContentType="application/vnd.openxmlformats-officedocument.presentationml.comments+xml"/>
  <Override PartName="/ppt/notesSlides/notesSlide29.xml" ContentType="application/vnd.openxmlformats-officedocument.presentationml.notesSlide+xml"/>
  <Override PartName="/ppt/comments/comment10.xml" ContentType="application/vnd.openxmlformats-officedocument.presentationml.comments+xml"/>
  <Override PartName="/ppt/comments/comment11.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12.xml" ContentType="application/vnd.openxmlformats-officedocument.presentationml.comments+xml"/>
  <Override PartName="/ppt/comments/comment13.xml" ContentType="application/vnd.openxmlformats-officedocument.presentationml.comments+xml"/>
  <Override PartName="/ppt/notesSlides/notesSlide32.xml" ContentType="application/vnd.openxmlformats-officedocument.presentationml.notesSlide+xml"/>
  <Override PartName="/ppt/comments/comment14.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comment15.xml" ContentType="application/vnd.openxmlformats-officedocument.presentationml.comments+xml"/>
  <Override PartName="/ppt/notesSlides/notesSlide43.xml" ContentType="application/vnd.openxmlformats-officedocument.presentationml.notesSlide+xml"/>
  <Override PartName="/ppt/comments/comment16.xml" ContentType="application/vnd.openxmlformats-officedocument.presentationml.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comment17.xml" ContentType="application/vnd.openxmlformats-officedocument.presentationml.comments+xml"/>
  <Override PartName="/ppt/notesSlides/notesSlide49.xml" ContentType="application/vnd.openxmlformats-officedocument.presentationml.notesSlide+xml"/>
  <Override PartName="/ppt/comments/comment18.xml" ContentType="application/vnd.openxmlformats-officedocument.presentationml.comments+xml"/>
  <Override PartName="/ppt/notesSlides/notesSlide50.xml" ContentType="application/vnd.openxmlformats-officedocument.presentationml.notesSlide+xml"/>
  <Override PartName="/ppt/comments/comment19.xml" ContentType="application/vnd.openxmlformats-officedocument.presentationml.comments+xml"/>
  <Override PartName="/ppt/notesSlides/notesSlide51.xml" ContentType="application/vnd.openxmlformats-officedocument.presentationml.notesSlide+xml"/>
  <Override PartName="/ppt/comments/comment20.xml" ContentType="application/vnd.openxmlformats-officedocument.presentationml.comments+xml"/>
  <Override PartName="/ppt/notesSlides/notesSlide52.xml" ContentType="application/vnd.openxmlformats-officedocument.presentationml.notesSlide+xml"/>
  <Override PartName="/ppt/comments/comment21.xml" ContentType="application/vnd.openxmlformats-officedocument.presentationml.comments+xml"/>
  <Override PartName="/ppt/notesSlides/notesSlide53.xml" ContentType="application/vnd.openxmlformats-officedocument.presentationml.notesSlide+xml"/>
  <Override PartName="/ppt/comments/comment22.xml" ContentType="application/vnd.openxmlformats-officedocument.presentationml.comments+xml"/>
  <Override PartName="/ppt/notesSlides/notesSlide54.xml" ContentType="application/vnd.openxmlformats-officedocument.presentationml.notesSlide+xml"/>
  <Override PartName="/ppt/comments/comment23.xml" ContentType="application/vnd.openxmlformats-officedocument.presentationml.comments+xml"/>
  <Override PartName="/ppt/comments/comment24.xml" ContentType="application/vnd.openxmlformats-officedocument.presentationml.comments+xml"/>
  <Override PartName="/ppt/comments/comment25.xml" ContentType="application/vnd.openxmlformats-officedocument.presentationml.comment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omments/comment26.xml" ContentType="application/vnd.openxmlformats-officedocument.presentationml.comments+xml"/>
  <Override PartName="/ppt/notesSlides/notesSlide60.xml" ContentType="application/vnd.openxmlformats-officedocument.presentationml.notesSlide+xml"/>
  <Override PartName="/ppt/comments/comment27.xml" ContentType="application/vnd.openxmlformats-officedocument.presentationml.comments+xml"/>
  <Override PartName="/ppt/notesSlides/notesSlide61.xml" ContentType="application/vnd.openxmlformats-officedocument.presentationml.notesSlide+xml"/>
  <Override PartName="/ppt/comments/comment28.xml" ContentType="application/vnd.openxmlformats-officedocument.presentationml.comment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omments/comment29.xml" ContentType="application/vnd.openxmlformats-officedocument.presentationml.comment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omments/comment30.xml" ContentType="application/vnd.openxmlformats-officedocument.presentationml.comment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omments/comment31.xml" ContentType="application/vnd.openxmlformats-officedocument.presentationml.comments+xml"/>
  <Override PartName="/ppt/notesSlides/notesSlide70.xml" ContentType="application/vnd.openxmlformats-officedocument.presentationml.notesSlide+xml"/>
  <Override PartName="/ppt/comments/comment32.xml" ContentType="application/vnd.openxmlformats-officedocument.presentationml.comments+xml"/>
  <Override PartName="/ppt/notesSlides/notesSlide71.xml" ContentType="application/vnd.openxmlformats-officedocument.presentationml.notesSlide+xml"/>
  <Override PartName="/ppt/comments/comment33.xml" ContentType="application/vnd.openxmlformats-officedocument.presentationml.comments+xml"/>
  <Override PartName="/ppt/notesSlides/notesSlide72.xml" ContentType="application/vnd.openxmlformats-officedocument.presentationml.notesSlide+xml"/>
  <Override PartName="/ppt/comments/comment34.xml" ContentType="application/vnd.openxmlformats-officedocument.presentationml.comments+xml"/>
  <Override PartName="/ppt/notesSlides/notesSlide73.xml" ContentType="application/vnd.openxmlformats-officedocument.presentationml.notesSlide+xml"/>
  <Override PartName="/ppt/comments/comment35.xml" ContentType="application/vnd.openxmlformats-officedocument.presentationml.comments+xml"/>
  <Override PartName="/ppt/notesSlides/notesSlide74.xml" ContentType="application/vnd.openxmlformats-officedocument.presentationml.notesSlide+xml"/>
  <Override PartName="/ppt/comments/comment36.xml" ContentType="application/vnd.openxmlformats-officedocument.presentationml.comments+xml"/>
  <Override PartName="/ppt/notesSlides/notesSlide75.xml" ContentType="application/vnd.openxmlformats-officedocument.presentationml.notesSlide+xml"/>
  <Override PartName="/ppt/comments/comment37.xml" ContentType="application/vnd.openxmlformats-officedocument.presentationml.comments+xml"/>
  <Override PartName="/ppt/notesSlides/notesSlide76.xml" ContentType="application/vnd.openxmlformats-officedocument.presentationml.notesSlide+xml"/>
  <Override PartName="/ppt/comments/comment38.xml" ContentType="application/vnd.openxmlformats-officedocument.presentationml.comments+xml"/>
  <Override PartName="/ppt/notesSlides/notesSlide77.xml" ContentType="application/vnd.openxmlformats-officedocument.presentationml.notesSlide+xml"/>
  <Override PartName="/ppt/comments/comment39.xml" ContentType="application/vnd.openxmlformats-officedocument.presentationml.comment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omments/comment40.xml" ContentType="application/vnd.openxmlformats-officedocument.presentationml.comment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omments/comment41.xml" ContentType="application/vnd.openxmlformats-officedocument.presentationml.comment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65" r:id="rId1"/>
    <p:sldMasterId id="2147483668" r:id="rId2"/>
    <p:sldMasterId id="2147483689" r:id="rId3"/>
  </p:sldMasterIdLst>
  <p:notesMasterIdLst>
    <p:notesMasterId r:id="rId101"/>
  </p:notesMasterIdLst>
  <p:handoutMasterIdLst>
    <p:handoutMasterId r:id="rId102"/>
  </p:handoutMasterIdLst>
  <p:sldIdLst>
    <p:sldId id="13011" r:id="rId4"/>
    <p:sldId id="256" r:id="rId5"/>
    <p:sldId id="402" r:id="rId6"/>
    <p:sldId id="2135245047" r:id="rId7"/>
    <p:sldId id="268" r:id="rId8"/>
    <p:sldId id="2135245074" r:id="rId9"/>
    <p:sldId id="258" r:id="rId10"/>
    <p:sldId id="318" r:id="rId11"/>
    <p:sldId id="2135245048" r:id="rId12"/>
    <p:sldId id="2135245084" r:id="rId13"/>
    <p:sldId id="265" r:id="rId14"/>
    <p:sldId id="267" r:id="rId15"/>
    <p:sldId id="264" r:id="rId16"/>
    <p:sldId id="434" r:id="rId17"/>
    <p:sldId id="433" r:id="rId18"/>
    <p:sldId id="435" r:id="rId19"/>
    <p:sldId id="436" r:id="rId20"/>
    <p:sldId id="437" r:id="rId21"/>
    <p:sldId id="440" r:id="rId22"/>
    <p:sldId id="439" r:id="rId23"/>
    <p:sldId id="13406" r:id="rId24"/>
    <p:sldId id="787" r:id="rId25"/>
    <p:sldId id="2135245049" r:id="rId26"/>
    <p:sldId id="13409" r:id="rId27"/>
    <p:sldId id="2135245028" r:id="rId28"/>
    <p:sldId id="13403" r:id="rId29"/>
    <p:sldId id="2135245053" r:id="rId30"/>
    <p:sldId id="2135245054" r:id="rId31"/>
    <p:sldId id="2135245055" r:id="rId32"/>
    <p:sldId id="13408" r:id="rId33"/>
    <p:sldId id="13410" r:id="rId34"/>
    <p:sldId id="4452" r:id="rId35"/>
    <p:sldId id="2135245008" r:id="rId36"/>
    <p:sldId id="2135245007" r:id="rId37"/>
    <p:sldId id="2135245056" r:id="rId38"/>
    <p:sldId id="2135245057" r:id="rId39"/>
    <p:sldId id="2135245009" r:id="rId40"/>
    <p:sldId id="2135245033" r:id="rId41"/>
    <p:sldId id="2135245034" r:id="rId42"/>
    <p:sldId id="2135245036" r:id="rId43"/>
    <p:sldId id="13154" r:id="rId44"/>
    <p:sldId id="2135245010" r:id="rId45"/>
    <p:sldId id="2135245058" r:id="rId46"/>
    <p:sldId id="279" r:id="rId47"/>
    <p:sldId id="6882" r:id="rId48"/>
    <p:sldId id="2135245039" r:id="rId49"/>
    <p:sldId id="2135245037" r:id="rId50"/>
    <p:sldId id="2135245059" r:id="rId51"/>
    <p:sldId id="2135245040" r:id="rId52"/>
    <p:sldId id="2135245016" r:id="rId53"/>
    <p:sldId id="2135245017" r:id="rId54"/>
    <p:sldId id="2135245088" r:id="rId55"/>
    <p:sldId id="2135245089" r:id="rId56"/>
    <p:sldId id="2135245090" r:id="rId57"/>
    <p:sldId id="2135245091" r:id="rId58"/>
    <p:sldId id="2135245092" r:id="rId59"/>
    <p:sldId id="2135245094" r:id="rId60"/>
    <p:sldId id="6007" r:id="rId61"/>
    <p:sldId id="2135245051" r:id="rId62"/>
    <p:sldId id="2135245060" r:id="rId63"/>
    <p:sldId id="2135245061" r:id="rId64"/>
    <p:sldId id="2135245086" r:id="rId65"/>
    <p:sldId id="2135245062" r:id="rId66"/>
    <p:sldId id="2135245063" r:id="rId67"/>
    <p:sldId id="2135245064" r:id="rId68"/>
    <p:sldId id="2135245065" r:id="rId69"/>
    <p:sldId id="2135245066" r:id="rId70"/>
    <p:sldId id="2135245044" r:id="rId71"/>
    <p:sldId id="2135245076" r:id="rId72"/>
    <p:sldId id="2135245045" r:id="rId73"/>
    <p:sldId id="2135245077" r:id="rId74"/>
    <p:sldId id="13413" r:id="rId75"/>
    <p:sldId id="2135245093" r:id="rId76"/>
    <p:sldId id="2135245021" r:id="rId77"/>
    <p:sldId id="2135245023" r:id="rId78"/>
    <p:sldId id="2135245022" r:id="rId79"/>
    <p:sldId id="2135245025" r:id="rId80"/>
    <p:sldId id="6883" r:id="rId81"/>
    <p:sldId id="2135245027" r:id="rId82"/>
    <p:sldId id="2135245068" r:id="rId83"/>
    <p:sldId id="2135245005" r:id="rId84"/>
    <p:sldId id="2135245029" r:id="rId85"/>
    <p:sldId id="2135245031" r:id="rId86"/>
    <p:sldId id="2135245070" r:id="rId87"/>
    <p:sldId id="2135245085" r:id="rId88"/>
    <p:sldId id="2135245046" r:id="rId89"/>
    <p:sldId id="2135245079" r:id="rId90"/>
    <p:sldId id="2135245082" r:id="rId91"/>
    <p:sldId id="2135245083" r:id="rId92"/>
    <p:sldId id="2135245030" r:id="rId93"/>
    <p:sldId id="260" r:id="rId94"/>
    <p:sldId id="2135245080" r:id="rId95"/>
    <p:sldId id="13013" r:id="rId96"/>
    <p:sldId id="2135245072" r:id="rId97"/>
    <p:sldId id="2135245073" r:id="rId98"/>
    <p:sldId id="2135245081" r:id="rId99"/>
    <p:sldId id="2135245087" r:id="rId100"/>
  </p:sldIdLst>
  <p:sldSz cx="12192000" cy="6858000"/>
  <p:notesSz cx="7010400" cy="9296400"/>
  <p:defaultTextStyle>
    <a:defPPr>
      <a:defRPr lang="en-US"/>
    </a:defPPr>
    <a:lvl1pPr algn="l" rtl="0" eaLnBrk="0" fontAlgn="base" hangingPunct="0">
      <a:spcBef>
        <a:spcPct val="0"/>
      </a:spcBef>
      <a:spcAft>
        <a:spcPct val="0"/>
      </a:spcAft>
      <a:defRPr sz="1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1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kern="1200">
        <a:solidFill>
          <a:schemeClr val="tx1"/>
        </a:solidFill>
        <a:latin typeface="Arial" charset="0"/>
        <a:ea typeface="ＭＳ Ｐゴシック" charset="0"/>
        <a:cs typeface="+mn-cs"/>
      </a:defRPr>
    </a:lvl5pPr>
    <a:lvl6pPr marL="2286000" algn="l" defTabSz="457200" rtl="0" eaLnBrk="1" latinLnBrk="0" hangingPunct="1">
      <a:defRPr sz="1400" kern="1200">
        <a:solidFill>
          <a:schemeClr val="tx1"/>
        </a:solidFill>
        <a:latin typeface="Arial" charset="0"/>
        <a:ea typeface="ＭＳ Ｐゴシック" charset="0"/>
        <a:cs typeface="+mn-cs"/>
      </a:defRPr>
    </a:lvl6pPr>
    <a:lvl7pPr marL="2743200" algn="l" defTabSz="457200" rtl="0" eaLnBrk="1" latinLnBrk="0" hangingPunct="1">
      <a:defRPr sz="1400" kern="1200">
        <a:solidFill>
          <a:schemeClr val="tx1"/>
        </a:solidFill>
        <a:latin typeface="Arial" charset="0"/>
        <a:ea typeface="ＭＳ Ｐゴシック" charset="0"/>
        <a:cs typeface="+mn-cs"/>
      </a:defRPr>
    </a:lvl7pPr>
    <a:lvl8pPr marL="3200400" algn="l" defTabSz="457200" rtl="0" eaLnBrk="1" latinLnBrk="0" hangingPunct="1">
      <a:defRPr sz="1400" kern="1200">
        <a:solidFill>
          <a:schemeClr val="tx1"/>
        </a:solidFill>
        <a:latin typeface="Arial" charset="0"/>
        <a:ea typeface="ＭＳ Ｐゴシック" charset="0"/>
        <a:cs typeface="+mn-cs"/>
      </a:defRPr>
    </a:lvl8pPr>
    <a:lvl9pPr marL="3657600" algn="l" defTabSz="457200" rtl="0" eaLnBrk="1" latinLnBrk="0" hangingPunct="1">
      <a:defRPr sz="14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4319" userDrawn="1">
          <p15:clr>
            <a:srgbClr val="A4A3A4"/>
          </p15:clr>
        </p15:guide>
        <p15:guide id="2" pos="7679"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oss, Mikel G./Advanced Practice Providers" initials="RMGPP" lastIdx="7" clrIdx="6">
    <p:extLst>
      <p:ext uri="{19B8F6BF-5375-455C-9EA6-DF929625EA0E}">
        <p15:presenceInfo xmlns:p15="http://schemas.microsoft.com/office/powerpoint/2012/main" userId="S::rossm1@mskcc.org::e9de35d1-33f5-47aa-9909-c0ae1a8b7c79" providerId="AD"/>
      </p:ext>
    </p:extLst>
  </p:cmAuthor>
  <p:cmAuthor id="1" name="Evan Luberger" initials="EL" lastIdx="2" clrIdx="0"/>
  <p:cmAuthor id="8" name="Mikel" initials="M" lastIdx="6" clrIdx="7">
    <p:extLst>
      <p:ext uri="{19B8F6BF-5375-455C-9EA6-DF929625EA0E}">
        <p15:presenceInfo xmlns:p15="http://schemas.microsoft.com/office/powerpoint/2012/main" userId="6b4d41f749d12830" providerId="Windows Live"/>
      </p:ext>
    </p:extLst>
  </p:cmAuthor>
  <p:cmAuthor id="2" name="Amanda Thompson" initials="AT" lastIdx="12" clrIdx="1"/>
  <p:cmAuthor id="9" name="Kristin Wright" initials="KW" lastIdx="43" clrIdx="8">
    <p:extLst>
      <p:ext uri="{19B8F6BF-5375-455C-9EA6-DF929625EA0E}">
        <p15:presenceInfo xmlns:p15="http://schemas.microsoft.com/office/powerpoint/2012/main" userId="S::kwright@i3health.onmicrosoft.com::e73ff5ce-b508-4e53-91d8-7fc9d9425f58" providerId="AD"/>
      </p:ext>
    </p:extLst>
  </p:cmAuthor>
  <p:cmAuthor id="3" name="carlos h barrios" initials="chb" lastIdx="6" clrIdx="2"/>
  <p:cmAuthor id="10" name="Elizabeth Heller" initials="EH" lastIdx="14" clrIdx="9">
    <p:extLst>
      <p:ext uri="{19B8F6BF-5375-455C-9EA6-DF929625EA0E}">
        <p15:presenceInfo xmlns:p15="http://schemas.microsoft.com/office/powerpoint/2012/main" userId="S::eheller@i3health.onmicrosoft.com::2e814dcf-6626-46dd-b806-c001c02526a3" providerId="AD"/>
      </p:ext>
    </p:extLst>
  </p:cmAuthor>
  <p:cmAuthor id="4" name="Keira Smith" initials="KS" lastIdx="116" clrIdx="3">
    <p:extLst>
      <p:ext uri="{19B8F6BF-5375-455C-9EA6-DF929625EA0E}">
        <p15:presenceInfo xmlns:p15="http://schemas.microsoft.com/office/powerpoint/2012/main" userId="S::ksmith@i3health.onmicrosoft.com::48cb1c97-c5ae-48e2-b4c1-b634a8821b82" providerId="AD"/>
      </p:ext>
    </p:extLst>
  </p:cmAuthor>
  <p:cmAuthor id="5" name="Sarah Williams" initials="SW" lastIdx="88" clrIdx="4">
    <p:extLst>
      <p:ext uri="{19B8F6BF-5375-455C-9EA6-DF929625EA0E}">
        <p15:presenceInfo xmlns:p15="http://schemas.microsoft.com/office/powerpoint/2012/main" userId="S::swilliams@i3health.onmicrosoft.com::491a3667-56c9-49e3-80e0-e7259a625f28" providerId="AD"/>
      </p:ext>
    </p:extLst>
  </p:cmAuthor>
  <p:cmAuthor id="6" name="Michael Bramwell" initials="MB" lastIdx="77" clrIdx="5">
    <p:extLst>
      <p:ext uri="{19B8F6BF-5375-455C-9EA6-DF929625EA0E}">
        <p15:presenceInfo xmlns:p15="http://schemas.microsoft.com/office/powerpoint/2012/main" userId="S::mbramwell@i3health.onmicrosoft.com::c4fc4aca-3c7f-42c4-8d68-9ca446a3e5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6F2442"/>
    <a:srgbClr val="0D9082"/>
    <a:srgbClr val="000000"/>
    <a:srgbClr val="17336D"/>
    <a:srgbClr val="E2AEE3"/>
    <a:srgbClr val="FFC5FF"/>
    <a:srgbClr val="D883FF"/>
    <a:srgbClr val="3A74AE"/>
    <a:srgbClr val="6C9F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4480"/>
  </p:normalViewPr>
  <p:slideViewPr>
    <p:cSldViewPr snapToGrid="0">
      <p:cViewPr varScale="1">
        <p:scale>
          <a:sx n="85" d="100"/>
          <a:sy n="85" d="100"/>
        </p:scale>
        <p:origin x="296" y="184"/>
      </p:cViewPr>
      <p:guideLst>
        <p:guide orient="horz" pos="4319"/>
        <p:guide pos="7679"/>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tableStyles" Target="tableStyle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handoutMaster" Target="handoutMasters/handout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comments/comment1.xml><?xml version="1.0" encoding="utf-8"?>
<p:cmLst xmlns:a="http://schemas.openxmlformats.org/drawingml/2006/main" xmlns:r="http://schemas.openxmlformats.org/officeDocument/2006/relationships" xmlns:p="http://schemas.openxmlformats.org/presentationml/2006/main">
  <p:cm authorId="9" dt="2021-08-31T08:32:27.499" idx="1">
    <p:pos x="10" y="10"/>
    <p:text>This slide is important to include to address learning objective 1 (identify prognostic markers)</p:text>
    <p:extLst>
      <p:ext uri="{C676402C-5697-4E1C-873F-D02D1690AC5C}">
        <p15:threadingInfo xmlns:p15="http://schemas.microsoft.com/office/powerpoint/2012/main" timeZoneBias="4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9" dt="2021-08-31T08:45:53.608" idx="10">
    <p:pos x="10" y="10"/>
    <p:text>This slide is important to to include to address learning objective 2 (efficacy of novel therapy for HER2-positive MBC) </p:text>
    <p:extLst>
      <p:ext uri="{C676402C-5697-4E1C-873F-D02D1690AC5C}">
        <p15:threadingInfo xmlns:p15="http://schemas.microsoft.com/office/powerpoint/2012/main" timeZoneBias="4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9" dt="2021-08-31T08:46:34.280" idx="11">
    <p:pos x="10" y="10"/>
    <p:text>This slide is important to to include to address learning objective 2 (safety of novel therapy for HER2-positive MBC) </p:text>
    <p:extLst>
      <p:ext uri="{C676402C-5697-4E1C-873F-D02D1690AC5C}">
        <p15:threadingInfo xmlns:p15="http://schemas.microsoft.com/office/powerpoint/2012/main" timeZoneBias="4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9" dt="2021-08-31T08:51:19.876" idx="12">
    <p:pos x="10" y="10"/>
    <p:text>This slide is important to to include to address learning objective 2 (efficacy of novel therapy for HER2-positive MBC) </p:text>
    <p:extLst>
      <p:ext uri="{C676402C-5697-4E1C-873F-D02D1690AC5C}">
        <p15:threadingInfo xmlns:p15="http://schemas.microsoft.com/office/powerpoint/2012/main" timeZoneBias="42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9" dt="2021-08-31T08:51:36.628" idx="13">
    <p:pos x="10" y="10"/>
    <p:text>This slide is important to to include to address learning objective 2 (safety of novel therapy for HER2-positive MBC) </p:text>
    <p:extLst>
      <p:ext uri="{C676402C-5697-4E1C-873F-D02D1690AC5C}">
        <p15:threadingInfo xmlns:p15="http://schemas.microsoft.com/office/powerpoint/2012/main" timeZoneBias="42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9" dt="2021-08-31T08:52:58.935" idx="14">
    <p:pos x="10" y="10"/>
    <p:text>This slide is important to to include to address learning objective 2 (efficacy of novel therapy for HER2-positive MBC) </p:text>
    <p:extLst>
      <p:ext uri="{C676402C-5697-4E1C-873F-D02D1690AC5C}">
        <p15:threadingInfo xmlns:p15="http://schemas.microsoft.com/office/powerpoint/2012/main" timeZoneBias="42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9" dt="2021-08-31T09:36:13.458" idx="22">
    <p:pos x="10" y="10"/>
    <p:text>This slide is important to to include to address learning objective 2 (efficacy of novel therapy for HER2-negative MBC) </p:text>
    <p:extLst>
      <p:ext uri="{C676402C-5697-4E1C-873F-D02D1690AC5C}">
        <p15:threadingInfo xmlns:p15="http://schemas.microsoft.com/office/powerpoint/2012/main" timeZoneBias="42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9" dt="2021-08-31T08:59:05.714" idx="18">
    <p:pos x="10" y="10"/>
    <p:text>Important to include for assessment question 2</p:text>
    <p:extLst>
      <p:ext uri="{C676402C-5697-4E1C-873F-D02D1690AC5C}">
        <p15:threadingInfo xmlns:p15="http://schemas.microsoft.com/office/powerpoint/2012/main" timeZoneBias="420"/>
      </p:ext>
    </p:extLst>
  </p:cm>
  <p:cm authorId="9" dt="2021-08-31T09:36:54.738" idx="23">
    <p:pos x="106" y="106"/>
    <p:text>This slide is important to to include to address learning objective 2 (safety of novel therapy for HER2-positive MBC) </p:text>
    <p:extLst>
      <p:ext uri="{C676402C-5697-4E1C-873F-D02D1690AC5C}">
        <p15:threadingInfo xmlns:p15="http://schemas.microsoft.com/office/powerpoint/2012/main" timeZoneBias="42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0" dt="2021-08-31T14:31:54.481" idx="2">
    <p:pos x="10" y="10"/>
    <p:text>I changed approved 3/2019 to withdrawn 8/2021 </p:text>
    <p:extLst>
      <p:ext uri="{C676402C-5697-4E1C-873F-D02D1690AC5C}">
        <p15:threadingInfo xmlns:p15="http://schemas.microsoft.com/office/powerpoint/2012/main" timeZoneBias="240"/>
      </p:ext>
    </p:extLst>
  </p:cm>
  <p:cm authorId="10" dt="2021-08-31T14:32:15.122" idx="3">
    <p:pos x="10" y="106"/>
    <p:text>I added the following to the speaker notes: Recently in August 2021, atezolizumab/nab-paclitaxel was voluntarily withdrawn by Genentech for PD-L1–positive TNBC (Genentech, 2021).</p:text>
    <p:extLst>
      <p:ext uri="{C676402C-5697-4E1C-873F-D02D1690AC5C}">
        <p15:threadingInfo xmlns:p15="http://schemas.microsoft.com/office/powerpoint/2012/main" timeZoneBias="240">
          <p15:parentCm authorId="10" idx="2"/>
        </p15:threadingInfo>
      </p:ext>
    </p:extLst>
  </p:cm>
  <p:cm authorId="10" dt="2021-09-07T14:08:09.300" idx="10">
    <p:pos x="106" y="106"/>
    <p:text>The speaker notes on the next slide address additional recommendations including Pembrolizumab + chemo that are not here</p:text>
    <p:extLst>
      <p:ext uri="{C676402C-5697-4E1C-873F-D02D1690AC5C}">
        <p15:threadingInfo xmlns:p15="http://schemas.microsoft.com/office/powerpoint/2012/main" timeZoneBias="24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4" dt="2021-09-03T10:01:03.186" idx="75">
    <p:pos x="106" y="106"/>
    <p:text>New slide</p:text>
    <p:extLst>
      <p:ext uri="{C676402C-5697-4E1C-873F-D02D1690AC5C}">
        <p15:threadingInfo xmlns:p15="http://schemas.microsoft.com/office/powerpoint/2012/main" timeZoneBias="24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4" dt="2021-09-03T10:01:07.905" idx="76">
    <p:pos x="10" y="10"/>
    <p:text>New slide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9" dt="2021-08-31T08:33:18.985" idx="2">
    <p:pos x="10" y="10"/>
    <p:text>This slide is important to to include to address learning objective 1 (identify prognostic markers)</p:text>
    <p:extLst>
      <p:ext uri="{C676402C-5697-4E1C-873F-D02D1690AC5C}">
        <p15:threadingInfo xmlns:p15="http://schemas.microsoft.com/office/powerpoint/2012/main" timeZoneBias="42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4" dt="2021-09-03T10:01:11.504" idx="77">
    <p:pos x="10" y="10"/>
    <p:text>New slide</p:text>
    <p:extLst>
      <p:ext uri="{C676402C-5697-4E1C-873F-D02D1690AC5C}">
        <p15:threadingInfo xmlns:p15="http://schemas.microsoft.com/office/powerpoint/2012/main" timeZoneBias="24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4" dt="2021-09-03T10:01:17.011" idx="78">
    <p:pos x="10" y="10"/>
    <p:text>New slide</p:text>
    <p:extLst>
      <p:ext uri="{C676402C-5697-4E1C-873F-D02D1690AC5C}">
        <p15:threadingInfo xmlns:p15="http://schemas.microsoft.com/office/powerpoint/2012/main" timeZoneBias="24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4" dt="2021-09-03T10:01:20.692" idx="79">
    <p:pos x="10" y="10"/>
    <p:text>New slide</p:text>
    <p:extLst>
      <p:ext uri="{C676402C-5697-4E1C-873F-D02D1690AC5C}">
        <p15:threadingInfo xmlns:p15="http://schemas.microsoft.com/office/powerpoint/2012/main" timeZoneBias="24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5" dt="2021-09-03T15:36:11.460" idx="85">
    <p:pos x="106" y="106"/>
    <p:text>New slide</p:text>
    <p:extLst>
      <p:ext uri="{C676402C-5697-4E1C-873F-D02D1690AC5C}">
        <p15:threadingInfo xmlns:p15="http://schemas.microsoft.com/office/powerpoint/2012/main" timeZoneBias="24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9" dt="2021-08-31T09:37:51.056" idx="24">
    <p:pos x="10" y="10"/>
    <p:text>This slide is important to to include to address learning objective 2 (efficacy of novel therapy for MBC) </p:text>
    <p:extLst>
      <p:ext uri="{C676402C-5697-4E1C-873F-D02D1690AC5C}">
        <p15:threadingInfo xmlns:p15="http://schemas.microsoft.com/office/powerpoint/2012/main" timeZoneBias="42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9" dt="2021-08-31T09:39:24.074" idx="25">
    <p:pos x="10" y="10"/>
    <p:text>This slide is important to to include to address learning objective 2 (efficacy of novel therapy for MBC) </p:text>
    <p:extLst>
      <p:ext uri="{C676402C-5697-4E1C-873F-D02D1690AC5C}">
        <p15:threadingInfo xmlns:p15="http://schemas.microsoft.com/office/powerpoint/2012/main" timeZoneBias="42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9" dt="2021-08-31T10:01:20.898" idx="26">
    <p:pos x="10" y="10"/>
    <p:text>This slide is important to to include to address learning objective 2 (efficacy of novel therapy for triple negative MBC) </p:text>
    <p:extLst>
      <p:ext uri="{C676402C-5697-4E1C-873F-D02D1690AC5C}">
        <p15:threadingInfo xmlns:p15="http://schemas.microsoft.com/office/powerpoint/2012/main" timeZoneBias="42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9" dt="2021-08-31T10:01:47.251" idx="27">
    <p:pos x="10" y="10"/>
    <p:text>This slide is important to to include to address learning objective 2 (efficacy of novel therapy for triple negative MBC) </p:text>
    <p:extLst>
      <p:ext uri="{C676402C-5697-4E1C-873F-D02D1690AC5C}">
        <p15:threadingInfo xmlns:p15="http://schemas.microsoft.com/office/powerpoint/2012/main" timeZoneBias="420"/>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9" dt="2021-08-31T10:01:56.315" idx="28">
    <p:pos x="10" y="10"/>
    <p:text>This slide is important to to include to address learning objective 2 (safety of novel therapy for triple negative MBC) </p:text>
    <p:extLst>
      <p:ext uri="{C676402C-5697-4E1C-873F-D02D1690AC5C}">
        <p15:threadingInfo xmlns:p15="http://schemas.microsoft.com/office/powerpoint/2012/main" timeZoneBias="420"/>
      </p:ext>
    </p:extLst>
  </p:cm>
</p:cmLst>
</file>

<file path=ppt/comments/comment29.xml><?xml version="1.0" encoding="utf-8"?>
<p:cmLst xmlns:a="http://schemas.openxmlformats.org/drawingml/2006/main" xmlns:r="http://schemas.openxmlformats.org/officeDocument/2006/relationships" xmlns:p="http://schemas.openxmlformats.org/presentationml/2006/main">
  <p:cm authorId="4" dt="2021-09-03T10:01:42.065" idx="81">
    <p:pos x="106" y="106"/>
    <p:text>B was changed from atezolizumab to pembrolizumab. Speaker note revised</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9" dt="2021-08-31T08:34:34.376" idx="3">
    <p:pos x="10" y="10"/>
    <p:text>This slide is important to to include to address learning objective 1 (how prognostic markers impact treatment selection)</p:text>
    <p:extLst>
      <p:ext uri="{C676402C-5697-4E1C-873F-D02D1690AC5C}">
        <p15:threadingInfo xmlns:p15="http://schemas.microsoft.com/office/powerpoint/2012/main" timeZoneBias="420"/>
      </p:ext>
    </p:extLst>
  </p:cm>
  <p:cm authorId="10" dt="2021-08-31T14:26:29.247" idx="1">
    <p:pos x="106" y="106"/>
    <p:text>I removed atezolizumab from TNBC therapies</p:text>
    <p:extLst>
      <p:ext uri="{C676402C-5697-4E1C-873F-D02D1690AC5C}">
        <p15:threadingInfo xmlns:p15="http://schemas.microsoft.com/office/powerpoint/2012/main" timeZoneBias="240"/>
      </p:ext>
    </p:extLst>
  </p:cm>
</p:cmLst>
</file>

<file path=ppt/comments/comment30.xml><?xml version="1.0" encoding="utf-8"?>
<p:cmLst xmlns:a="http://schemas.openxmlformats.org/drawingml/2006/main" xmlns:r="http://schemas.openxmlformats.org/officeDocument/2006/relationships" xmlns:p="http://schemas.openxmlformats.org/presentationml/2006/main">
  <p:cm authorId="4" dt="2021-09-03T10:01:54.591" idx="82">
    <p:pos x="10" y="10"/>
    <p:text>Revised: atezo was replaced by pembro</p:text>
    <p:extLst>
      <p:ext uri="{C676402C-5697-4E1C-873F-D02D1690AC5C}">
        <p15:threadingInfo xmlns:p15="http://schemas.microsoft.com/office/powerpoint/2012/main" timeZoneBias="240"/>
      </p:ext>
    </p:extLst>
  </p:cm>
  <p:cm authorId="10" dt="2021-09-07T14:09:39.450" idx="11">
    <p:pos x="6204" y="1407"/>
    <p:text>Marked box for nausea for T-DXd and this is covered by Tukysa prescribing info</p:text>
    <p:extLst>
      <p:ext uri="{C676402C-5697-4E1C-873F-D02D1690AC5C}">
        <p15:threadingInfo xmlns:p15="http://schemas.microsoft.com/office/powerpoint/2012/main" timeZoneBias="240"/>
      </p:ext>
    </p:extLst>
  </p:cm>
  <p:cm authorId="10" dt="2021-09-07T14:13:17.385" idx="12">
    <p:pos x="106" y="106"/>
    <p:text>Left rash for sacituzumab govitecan per Mr. Ross' comment, "while rash is was not listed on most common on slide 65, 31% of trial participants reported rash, and I’ve seen it clinically so I think we should keep.  See page 8 of package insert.  https://www.accessdata.fda.gov/drugsatfda_docs/label/2020/761115s000lbl.pdf "</p:text>
    <p:extLst>
      <p:ext uri="{C676402C-5697-4E1C-873F-D02D1690AC5C}">
        <p15:threadingInfo xmlns:p15="http://schemas.microsoft.com/office/powerpoint/2012/main" timeZoneBias="240"/>
      </p:ext>
    </p:extLst>
  </p:cm>
  <p:cm authorId="10" dt="2021-09-07T14:14:39.985" idx="13">
    <p:pos x="106" y="202"/>
    <p:text>Slide 65 does not include rash as slide 65 presents the results from the large ASCENT trial. However, as Mikel noted rash occurred in 31% of 108 patients (a subset) with mTNBC who had received at least two prior treatments for metastatic disease in study (IMMU-132-01) and this is in the package insert</p:text>
    <p:extLst>
      <p:ext uri="{C676402C-5697-4E1C-873F-D02D1690AC5C}">
        <p15:threadingInfo xmlns:p15="http://schemas.microsoft.com/office/powerpoint/2012/main" timeZoneBias="240">
          <p15:parentCm authorId="10" idx="12"/>
        </p15:threadingInfo>
      </p:ext>
    </p:extLst>
  </p:cm>
</p:cmLst>
</file>

<file path=ppt/comments/comment31.xml><?xml version="1.0" encoding="utf-8"?>
<p:cmLst xmlns:a="http://schemas.openxmlformats.org/drawingml/2006/main" xmlns:r="http://schemas.openxmlformats.org/officeDocument/2006/relationships" xmlns:p="http://schemas.openxmlformats.org/presentationml/2006/main">
  <p:cm authorId="9" dt="2021-08-31T10:09:37.093" idx="29">
    <p:pos x="10" y="10"/>
    <p:text>Important to include this slide for learning objective 3: manage adverse events, promote adherence, ensure patient-centered care</p:text>
    <p:extLst>
      <p:ext uri="{C676402C-5697-4E1C-873F-D02D1690AC5C}">
        <p15:threadingInfo xmlns:p15="http://schemas.microsoft.com/office/powerpoint/2012/main" timeZoneBias="420"/>
      </p:ext>
    </p:extLst>
  </p:cm>
</p:cmLst>
</file>

<file path=ppt/comments/comment32.xml><?xml version="1.0" encoding="utf-8"?>
<p:cmLst xmlns:a="http://schemas.openxmlformats.org/drawingml/2006/main" xmlns:r="http://schemas.openxmlformats.org/officeDocument/2006/relationships" xmlns:p="http://schemas.openxmlformats.org/presentationml/2006/main">
  <p:cm authorId="9" dt="2021-08-31T09:07:40.278" idx="20">
    <p:pos x="10" y="10"/>
    <p:text>Important slide to cover to address assessment question 4. </p:text>
    <p:extLst>
      <p:ext uri="{C676402C-5697-4E1C-873F-D02D1690AC5C}">
        <p15:threadingInfo xmlns:p15="http://schemas.microsoft.com/office/powerpoint/2012/main" timeZoneBias="420"/>
      </p:ext>
    </p:extLst>
  </p:cm>
  <p:cm authorId="9" dt="2021-08-31T10:11:03.424" idx="30">
    <p:pos x="106" y="106"/>
    <p:text>Important to include this slide for learning objective 3: manage adverse events, promote adherence, ensure patient-centered care</p:text>
    <p:extLst>
      <p:ext uri="{C676402C-5697-4E1C-873F-D02D1690AC5C}">
        <p15:threadingInfo xmlns:p15="http://schemas.microsoft.com/office/powerpoint/2012/main" timeZoneBias="420"/>
      </p:ext>
    </p:extLst>
  </p:cm>
</p:cmLst>
</file>

<file path=ppt/comments/comment33.xml><?xml version="1.0" encoding="utf-8"?>
<p:cmLst xmlns:a="http://schemas.openxmlformats.org/drawingml/2006/main" xmlns:r="http://schemas.openxmlformats.org/officeDocument/2006/relationships" xmlns:p="http://schemas.openxmlformats.org/presentationml/2006/main">
  <p:cm authorId="9" dt="2021-08-31T10:11:07.698" idx="31">
    <p:pos x="10" y="10"/>
    <p:text>Important to include this slide for learning objective 3: manage adverse events, promote adherence, ensure patient-centered care</p:text>
    <p:extLst>
      <p:ext uri="{C676402C-5697-4E1C-873F-D02D1690AC5C}">
        <p15:threadingInfo xmlns:p15="http://schemas.microsoft.com/office/powerpoint/2012/main" timeZoneBias="420"/>
      </p:ext>
    </p:extLst>
  </p:cm>
</p:cmLst>
</file>

<file path=ppt/comments/comment34.xml><?xml version="1.0" encoding="utf-8"?>
<p:cmLst xmlns:a="http://schemas.openxmlformats.org/drawingml/2006/main" xmlns:r="http://schemas.openxmlformats.org/officeDocument/2006/relationships" xmlns:p="http://schemas.openxmlformats.org/presentationml/2006/main">
  <p:cm authorId="9" dt="2021-08-31T10:11:55.048" idx="32">
    <p:pos x="10" y="10"/>
    <p:text>Important to include this slide for learning objective 3: manage adverse events, promote adherence, ensure patient-centered care</p:text>
    <p:extLst>
      <p:ext uri="{C676402C-5697-4E1C-873F-D02D1690AC5C}">
        <p15:threadingInfo xmlns:p15="http://schemas.microsoft.com/office/powerpoint/2012/main" timeZoneBias="420"/>
      </p:ext>
    </p:extLst>
  </p:cm>
</p:cmLst>
</file>

<file path=ppt/comments/comment35.xml><?xml version="1.0" encoding="utf-8"?>
<p:cmLst xmlns:a="http://schemas.openxmlformats.org/drawingml/2006/main" xmlns:r="http://schemas.openxmlformats.org/officeDocument/2006/relationships" xmlns:p="http://schemas.openxmlformats.org/presentationml/2006/main">
  <p:cm authorId="4" dt="2021-09-03T10:04:51.963" idx="83">
    <p:pos x="106" y="106"/>
    <p:text>Atezo has been changed to pembro in the title</p:text>
    <p:extLst>
      <p:ext uri="{C676402C-5697-4E1C-873F-D02D1690AC5C}">
        <p15:threadingInfo xmlns:p15="http://schemas.microsoft.com/office/powerpoint/2012/main" timeZoneBias="240"/>
      </p:ext>
    </p:extLst>
  </p:cm>
  <p:cm authorId="5" dt="2021-09-03T16:14:29.113" idx="88">
    <p:pos x="106" y="202"/>
    <p:text>Image recreated for copyright reasons</p:text>
    <p:extLst>
      <p:ext uri="{C676402C-5697-4E1C-873F-D02D1690AC5C}">
        <p15:threadingInfo xmlns:p15="http://schemas.microsoft.com/office/powerpoint/2012/main" timeZoneBias="240">
          <p15:parentCm authorId="4" idx="83"/>
        </p15:threadingInfo>
      </p:ext>
    </p:extLst>
  </p:cm>
</p:cmLst>
</file>

<file path=ppt/comments/comment36.xml><?xml version="1.0" encoding="utf-8"?>
<p:cmLst xmlns:a="http://schemas.openxmlformats.org/drawingml/2006/main" xmlns:r="http://schemas.openxmlformats.org/officeDocument/2006/relationships" xmlns:p="http://schemas.openxmlformats.org/presentationml/2006/main">
  <p:cm authorId="4" dt="2021-09-03T10:04:57.180" idx="84">
    <p:pos x="106" y="106"/>
    <p:text>Atezo has been changed to pembro in the title</p:text>
    <p:extLst>
      <p:ext uri="{C676402C-5697-4E1C-873F-D02D1690AC5C}">
        <p15:threadingInfo xmlns:p15="http://schemas.microsoft.com/office/powerpoint/2012/main" timeZoneBias="240"/>
      </p:ext>
    </p:extLst>
  </p:cm>
</p:cmLst>
</file>

<file path=ppt/comments/comment37.xml><?xml version="1.0" encoding="utf-8"?>
<p:cmLst xmlns:a="http://schemas.openxmlformats.org/drawingml/2006/main" xmlns:r="http://schemas.openxmlformats.org/officeDocument/2006/relationships" xmlns:p="http://schemas.openxmlformats.org/presentationml/2006/main">
  <p:cm authorId="9" dt="2021-08-31T09:09:33.542" idx="21">
    <p:pos x="4955" y="3117"/>
    <p:text>Important slide to keep for assessment question 5- section on "Resume Therapy (Grade 1 only)"</p:text>
    <p:extLst>
      <p:ext uri="{C676402C-5697-4E1C-873F-D02D1690AC5C}">
        <p15:threadingInfo xmlns:p15="http://schemas.microsoft.com/office/powerpoint/2012/main" timeZoneBias="420"/>
      </p:ext>
    </p:extLst>
  </p:cm>
  <p:cm authorId="9" dt="2021-08-31T10:12:43.302" idx="33">
    <p:pos x="10" y="10"/>
    <p:text>Important to include this slide for learning objective 3: manage adverse events, promote adherence, ensure patient-centered care</p:text>
    <p:extLst>
      <p:ext uri="{C676402C-5697-4E1C-873F-D02D1690AC5C}">
        <p15:threadingInfo xmlns:p15="http://schemas.microsoft.com/office/powerpoint/2012/main" timeZoneBias="420"/>
      </p:ext>
    </p:extLst>
  </p:cm>
</p:cmLst>
</file>

<file path=ppt/comments/comment38.xml><?xml version="1.0" encoding="utf-8"?>
<p:cmLst xmlns:a="http://schemas.openxmlformats.org/drawingml/2006/main" xmlns:r="http://schemas.openxmlformats.org/officeDocument/2006/relationships" xmlns:p="http://schemas.openxmlformats.org/presentationml/2006/main">
  <p:cm authorId="9" dt="2021-08-31T10:13:09.874" idx="34">
    <p:pos x="10" y="10"/>
    <p:text>Important to include this slide for learning objective 3: manage adverse events, promote adherence, ensure patient-centered care</p:text>
    <p:extLst>
      <p:ext uri="{C676402C-5697-4E1C-873F-D02D1690AC5C}">
        <p15:threadingInfo xmlns:p15="http://schemas.microsoft.com/office/powerpoint/2012/main" timeZoneBias="420"/>
      </p:ext>
    </p:extLst>
  </p:cm>
  <p:cm authorId="10" dt="2021-09-07T14:21:37.435" idx="14">
    <p:pos x="4438" y="1331"/>
    <p:text>Added T-DXd to Nausea; Added prescribing info to citation</p:text>
    <p:extLst>
      <p:ext uri="{C676402C-5697-4E1C-873F-D02D1690AC5C}">
        <p15:threadingInfo xmlns:p15="http://schemas.microsoft.com/office/powerpoint/2012/main" timeZoneBias="240"/>
      </p:ext>
    </p:extLst>
  </p:cm>
</p:cmLst>
</file>

<file path=ppt/comments/comment39.xml><?xml version="1.0" encoding="utf-8"?>
<p:cmLst xmlns:a="http://schemas.openxmlformats.org/drawingml/2006/main" xmlns:r="http://schemas.openxmlformats.org/officeDocument/2006/relationships" xmlns:p="http://schemas.openxmlformats.org/presentationml/2006/main">
  <p:cm authorId="9" dt="2021-08-31T10:13:47.762" idx="35">
    <p:pos x="10" y="10"/>
    <p:text>Important to include this slide for learning objective 3: manage adverse events, promote adherence, ensure patient-centered care</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9" dt="2021-08-31T08:37:16.315" idx="4">
    <p:pos x="10" y="10"/>
    <p:text>This slide is important to to include to address learning objective 1</p:text>
    <p:extLst>
      <p:ext uri="{C676402C-5697-4E1C-873F-D02D1690AC5C}">
        <p15:threadingInfo xmlns:p15="http://schemas.microsoft.com/office/powerpoint/2012/main" timeZoneBias="420"/>
      </p:ext>
    </p:extLst>
  </p:cm>
</p:cmLst>
</file>

<file path=ppt/comments/comment40.xml><?xml version="1.0" encoding="utf-8"?>
<p:cmLst xmlns:a="http://schemas.openxmlformats.org/drawingml/2006/main" xmlns:r="http://schemas.openxmlformats.org/officeDocument/2006/relationships" xmlns:p="http://schemas.openxmlformats.org/presentationml/2006/main">
  <p:cm authorId="9" dt="2021-08-31T10:14:01.131" idx="36">
    <p:pos x="10" y="10"/>
    <p:text>Important to include this slide for learning objective 3: manage adverse events, promote adherence, ensure patient-centered care</p:text>
    <p:extLst>
      <p:ext uri="{C676402C-5697-4E1C-873F-D02D1690AC5C}">
        <p15:threadingInfo xmlns:p15="http://schemas.microsoft.com/office/powerpoint/2012/main" timeZoneBias="420"/>
      </p:ext>
    </p:extLst>
  </p:cm>
</p:cmLst>
</file>

<file path=ppt/comments/comment41.xml><?xml version="1.0" encoding="utf-8"?>
<p:cmLst xmlns:a="http://schemas.openxmlformats.org/drawingml/2006/main" xmlns:r="http://schemas.openxmlformats.org/officeDocument/2006/relationships" xmlns:p="http://schemas.openxmlformats.org/presentationml/2006/main">
  <p:cm authorId="9" dt="2021-08-31T10:14:18.887" idx="37">
    <p:pos x="10" y="10"/>
    <p:text>Important to include this slide for learning objective 3: manage adverse events, promote adherence, ensure patient-centered care</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9" dt="2021-08-31T08:43:03.447" idx="5">
    <p:pos x="10" y="10"/>
    <p:text>This slide is important to to include to address learning objective 2 (efficacy of novel therapy for HER2-positive MBC)</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9" dt="2021-08-31T08:44:12.018" idx="6">
    <p:pos x="10" y="10"/>
    <p:text>This slide is important to to include to address learning objective 2 (safety of novel therapy for HER2-positive MBC)</p:text>
    <p:extLst>
      <p:ext uri="{C676402C-5697-4E1C-873F-D02D1690AC5C}">
        <p15:threadingInfo xmlns:p15="http://schemas.microsoft.com/office/powerpoint/2012/main"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9" dt="2021-08-31T08:44:25.539" idx="7">
    <p:pos x="10" y="10"/>
    <p:text>This slide is important to to include to address learning objective 2 (safety of novel therapy for HER2-positive MBC)</p:text>
    <p:extLst>
      <p:ext uri="{C676402C-5697-4E1C-873F-D02D1690AC5C}">
        <p15:threadingInfo xmlns:p15="http://schemas.microsoft.com/office/powerpoint/2012/main"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9" dt="2021-08-31T08:44:56.766" idx="8">
    <p:pos x="10" y="10"/>
    <p:text>This slide is important to to include to address learning objective 2 (efficacy of novel therapy for HER2-positive MBC)</p:text>
    <p:extLst>
      <p:ext uri="{C676402C-5697-4E1C-873F-D02D1690AC5C}">
        <p15:threadingInfo xmlns:p15="http://schemas.microsoft.com/office/powerpoint/2012/main" timeZoneBias="420"/>
      </p:ext>
    </p:extLst>
  </p:cm>
  <p:cm authorId="9" dt="2021-08-31T08:57:02.714" idx="15">
    <p:pos x="10" y="106"/>
    <p:text>Also need this content for assessment question 1</p:text>
    <p:extLst>
      <p:ext uri="{C676402C-5697-4E1C-873F-D02D1690AC5C}">
        <p15:threadingInfo xmlns:p15="http://schemas.microsoft.com/office/powerpoint/2012/main" timeZoneBias="420">
          <p15:parentCm authorId="9" idx="8"/>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9" dt="2021-08-31T08:45:36.306" idx="9">
    <p:pos x="10" y="10"/>
    <p:text>This slide is important to to include to address learning objective 2 (efficacy of novel therapy for HER2-positive MBC)</p:text>
    <p:extLst>
      <p:ext uri="{C676402C-5697-4E1C-873F-D02D1690AC5C}">
        <p15:threadingInfo xmlns:p15="http://schemas.microsoft.com/office/powerpoint/2012/main" timeZoneBias="420"/>
      </p:ext>
    </p:extLst>
  </p:cm>
  <p:cm authorId="9" dt="2021-08-31T08:57:20.612" idx="16">
    <p:pos x="10" y="106"/>
    <p:text>Also need this content for assessment question 1</p:text>
    <p:extLst>
      <p:ext uri="{C676402C-5697-4E1C-873F-D02D1690AC5C}">
        <p15:threadingInfo xmlns:p15="http://schemas.microsoft.com/office/powerpoint/2012/main" timeZoneBias="420">
          <p15:parentCm authorId="9" idx="9"/>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1541" name="Rectangle 5"/>
          <p:cNvSpPr>
            <a:spLocks noGrp="1" noChangeArrowheads="1"/>
          </p:cNvSpPr>
          <p:nvPr>
            <p:ph type="sldNum" sz="quarter" idx="3"/>
          </p:nvPr>
        </p:nvSpPr>
        <p:spPr bwMode="auto">
          <a:xfrm>
            <a:off x="3971331" y="8830620"/>
            <a:ext cx="3039070" cy="46578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946" tIns="46472" rIns="92946" bIns="46472" numCol="1" anchor="b" anchorCtr="0" compatLnSpc="1">
            <a:prstTxWarp prst="textNoShape">
              <a:avLst/>
            </a:prstTxWarp>
          </a:bodyPr>
          <a:lstStyle>
            <a:lvl1pPr algn="r" defTabSz="930916">
              <a:defRPr sz="1200">
                <a:latin typeface="Times New Roman" charset="0"/>
              </a:defRPr>
            </a:lvl1pPr>
          </a:lstStyle>
          <a:p>
            <a:fld id="{2DEC5AC2-D796-6645-9FB8-C5E86EF024C8}" type="slidenum">
              <a:rPr lang="en-US">
                <a:latin typeface="News Gothic MT" charset="0"/>
                <a:ea typeface="News Gothic MT" charset="0"/>
                <a:cs typeface="News Gothic MT" charset="0"/>
              </a:rPr>
              <a:pPr/>
              <a:t>‹#›</a:t>
            </a:fld>
            <a:endParaRPr lang="en-US">
              <a:latin typeface="News Gothic MT" charset="0"/>
              <a:ea typeface="News Gothic MT" charset="0"/>
              <a:cs typeface="News Gothic MT" charset="0"/>
            </a:endParaRPr>
          </a:p>
        </p:txBody>
      </p:sp>
    </p:spTree>
    <p:extLst>
      <p:ext uri="{BB962C8B-B14F-4D97-AF65-F5344CB8AC3E}">
        <p14:creationId xmlns:p14="http://schemas.microsoft.com/office/powerpoint/2010/main" val="532040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6" name="Rectangle 4"/>
          <p:cNvSpPr>
            <a:spLocks noGrp="1" noRot="1" noChangeAspect="1" noChangeArrowheads="1" noTextEdit="1"/>
          </p:cNvSpPr>
          <p:nvPr>
            <p:ph type="sldImg" idx="2"/>
          </p:nvPr>
        </p:nvSpPr>
        <p:spPr bwMode="auto">
          <a:xfrm>
            <a:off x="406400" y="696913"/>
            <a:ext cx="6199188" cy="34861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100357" name="Rectangle 5"/>
          <p:cNvSpPr>
            <a:spLocks noGrp="1" noChangeArrowheads="1"/>
          </p:cNvSpPr>
          <p:nvPr>
            <p:ph type="body" sz="quarter" idx="3"/>
          </p:nvPr>
        </p:nvSpPr>
        <p:spPr bwMode="auto">
          <a:xfrm>
            <a:off x="935469" y="4416111"/>
            <a:ext cx="5139462" cy="418402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946" tIns="46472" rIns="92946" bIns="4647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sldNum" sz="quarter" idx="5"/>
          </p:nvPr>
        </p:nvSpPr>
        <p:spPr bwMode="auto">
          <a:xfrm>
            <a:off x="3971331" y="8830620"/>
            <a:ext cx="3039070" cy="46578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946" tIns="46472" rIns="92946" bIns="46472" numCol="1" anchor="b" anchorCtr="0" compatLnSpc="1">
            <a:prstTxWarp prst="textNoShape">
              <a:avLst/>
            </a:prstTxWarp>
          </a:bodyPr>
          <a:lstStyle>
            <a:lvl1pPr algn="r" defTabSz="930916">
              <a:defRPr sz="1200">
                <a:latin typeface="News Gothic MT" charset="0"/>
                <a:ea typeface="News Gothic MT" charset="0"/>
                <a:cs typeface="News Gothic MT" charset="0"/>
              </a:defRPr>
            </a:lvl1pPr>
          </a:lstStyle>
          <a:p>
            <a:fld id="{B4376907-3CCC-7340-B687-6F094BC92014}" type="slidenum">
              <a:rPr lang="en-US" smtClean="0"/>
              <a:pPr/>
              <a:t>‹#›</a:t>
            </a:fld>
            <a:endParaRPr lang="en-US"/>
          </a:p>
        </p:txBody>
      </p:sp>
    </p:spTree>
    <p:extLst>
      <p:ext uri="{BB962C8B-B14F-4D97-AF65-F5344CB8AC3E}">
        <p14:creationId xmlns:p14="http://schemas.microsoft.com/office/powerpoint/2010/main" val="190123432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News Gothic MT" charset="0"/>
        <a:ea typeface="News Gothic MT" charset="0"/>
        <a:cs typeface="News Gothic MT" charset="0"/>
      </a:defRPr>
    </a:lvl1pPr>
    <a:lvl2pPr marL="457200" algn="l" rtl="0" fontAlgn="base">
      <a:spcBef>
        <a:spcPct val="30000"/>
      </a:spcBef>
      <a:spcAft>
        <a:spcPct val="0"/>
      </a:spcAft>
      <a:defRPr sz="1200" kern="1200">
        <a:solidFill>
          <a:schemeClr val="tx1"/>
        </a:solidFill>
        <a:latin typeface="News Gothic MT" charset="0"/>
        <a:ea typeface="News Gothic MT" charset="0"/>
        <a:cs typeface="News Gothic MT" charset="0"/>
      </a:defRPr>
    </a:lvl2pPr>
    <a:lvl3pPr marL="914400" algn="l" rtl="0" fontAlgn="base">
      <a:spcBef>
        <a:spcPct val="30000"/>
      </a:spcBef>
      <a:spcAft>
        <a:spcPct val="0"/>
      </a:spcAft>
      <a:defRPr sz="1200" kern="1200">
        <a:solidFill>
          <a:schemeClr val="tx1"/>
        </a:solidFill>
        <a:latin typeface="News Gothic MT" charset="0"/>
        <a:ea typeface="News Gothic MT" charset="0"/>
        <a:cs typeface="News Gothic MT" charset="0"/>
      </a:defRPr>
    </a:lvl3pPr>
    <a:lvl4pPr marL="1371600" algn="l" rtl="0" fontAlgn="base">
      <a:spcBef>
        <a:spcPct val="30000"/>
      </a:spcBef>
      <a:spcAft>
        <a:spcPct val="0"/>
      </a:spcAft>
      <a:defRPr sz="1200" kern="1200">
        <a:solidFill>
          <a:schemeClr val="tx1"/>
        </a:solidFill>
        <a:latin typeface="News Gothic MT" charset="0"/>
        <a:ea typeface="News Gothic MT" charset="0"/>
        <a:cs typeface="News Gothic MT" charset="0"/>
      </a:defRPr>
    </a:lvl4pPr>
    <a:lvl5pPr marL="1828800" algn="l" rtl="0" fontAlgn="base">
      <a:spcBef>
        <a:spcPct val="30000"/>
      </a:spcBef>
      <a:spcAft>
        <a:spcPct val="0"/>
      </a:spcAft>
      <a:defRPr sz="1200" kern="1200">
        <a:solidFill>
          <a:schemeClr val="tx1"/>
        </a:solidFill>
        <a:latin typeface="News Gothic MT" charset="0"/>
        <a:ea typeface="News Gothic MT" charset="0"/>
        <a:cs typeface="News Gothic MT"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annalsofoncology.org/article/S0923-7534(20)39798-2/fulltext"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2338" rtl="0" eaLnBrk="0" fontAlgn="base" latinLnBrk="0" hangingPunct="0">
              <a:lnSpc>
                <a:spcPct val="100000"/>
              </a:lnSpc>
              <a:spcBef>
                <a:spcPct val="0"/>
              </a:spcBef>
              <a:spcAft>
                <a:spcPct val="0"/>
              </a:spcAft>
              <a:buClrTx/>
              <a:buSzTx/>
              <a:buFontTx/>
              <a:buNone/>
              <a:tabLst/>
              <a:defRPr/>
            </a:pPr>
            <a:fld id="{B4376907-3CCC-7340-B687-6F094BC92014}" type="slidenum">
              <a:rPr kumimoji="0" lang="en-US" sz="1200" b="0" i="0" u="none" strike="noStrike" kern="1200" cap="none" spc="0" normalizeH="0" baseline="0" noProof="0" smtClean="0">
                <a:ln>
                  <a:noFill/>
                </a:ln>
                <a:solidFill>
                  <a:srgbClr val="000000"/>
                </a:solidFill>
                <a:effectLst/>
                <a:uLnTx/>
                <a:uFillTx/>
                <a:latin typeface="News Gothic MT" charset="0"/>
              </a:rPr>
              <a:pPr marL="0" marR="0" lvl="0" indent="0" algn="r" defTabSz="922338" rtl="0" eaLnBrk="0" fontAlgn="base" latinLnBrk="0" hangingPunct="0">
                <a:lnSpc>
                  <a:spcPct val="100000"/>
                </a:lnSpc>
                <a:spcBef>
                  <a:spcPct val="0"/>
                </a:spcBef>
                <a:spcAft>
                  <a:spcPct val="0"/>
                </a:spcAft>
                <a:buClrTx/>
                <a:buSzTx/>
                <a:buFontTx/>
                <a:buNone/>
                <a:tabLst/>
                <a:defRPr/>
              </a:pPr>
              <a:t>0</a:t>
            </a:fld>
            <a:endParaRPr kumimoji="0" lang="en-US" sz="1200" b="0" i="0" u="none" strike="noStrike" kern="1200" cap="none" spc="0" normalizeH="0" baseline="0" noProof="0">
              <a:ln>
                <a:noFill/>
              </a:ln>
              <a:solidFill>
                <a:srgbClr val="000000"/>
              </a:solidFill>
              <a:effectLst/>
              <a:uLnTx/>
              <a:uFillTx/>
              <a:latin typeface="News Gothic MT" charset="0"/>
            </a:endParaRPr>
          </a:p>
        </p:txBody>
      </p:sp>
    </p:spTree>
    <p:extLst>
      <p:ext uri="{BB962C8B-B14F-4D97-AF65-F5344CB8AC3E}">
        <p14:creationId xmlns:p14="http://schemas.microsoft.com/office/powerpoint/2010/main" val="3926916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metastasis-free interval (MFI) of &gt;24 months and de novo metastatic presentation are considered more favorable than an MFI &lt;24 months. MFI is defined as time from primary breast cancer diagnosis to time of metastatic diagnosis. </a:t>
            </a:r>
          </a:p>
        </p:txBody>
      </p:sp>
      <p:sp>
        <p:nvSpPr>
          <p:cNvPr id="4" name="Slide Number Placeholder 3"/>
          <p:cNvSpPr>
            <a:spLocks noGrp="1"/>
          </p:cNvSpPr>
          <p:nvPr>
            <p:ph type="sldNum" sz="quarter" idx="5"/>
          </p:nvPr>
        </p:nvSpPr>
        <p:spPr/>
        <p:txBody>
          <a:bodyPr/>
          <a:lstStyle/>
          <a:p>
            <a:fld id="{B4376907-3CCC-7340-B687-6F094BC92014}" type="slidenum">
              <a:rPr lang="en-US" smtClean="0"/>
              <a:pPr/>
              <a:t>9</a:t>
            </a:fld>
            <a:endParaRPr lang="en-US"/>
          </a:p>
        </p:txBody>
      </p:sp>
    </p:spTree>
    <p:extLst>
      <p:ext uri="{BB962C8B-B14F-4D97-AF65-F5344CB8AC3E}">
        <p14:creationId xmlns:p14="http://schemas.microsoft.com/office/powerpoint/2010/main" val="3700532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10</a:t>
            </a:fld>
            <a:endParaRPr lang="en-US"/>
          </a:p>
        </p:txBody>
      </p:sp>
    </p:spTree>
    <p:extLst>
      <p:ext uri="{BB962C8B-B14F-4D97-AF65-F5344CB8AC3E}">
        <p14:creationId xmlns:p14="http://schemas.microsoft.com/office/powerpoint/2010/main" val="189420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11</a:t>
            </a:fld>
            <a:endParaRPr lang="en-US"/>
          </a:p>
        </p:txBody>
      </p:sp>
    </p:spTree>
    <p:extLst>
      <p:ext uri="{BB962C8B-B14F-4D97-AF65-F5344CB8AC3E}">
        <p14:creationId xmlns:p14="http://schemas.microsoft.com/office/powerpoint/2010/main" val="1404829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12</a:t>
            </a:fld>
            <a:endParaRPr lang="en-US"/>
          </a:p>
        </p:txBody>
      </p:sp>
    </p:spTree>
    <p:extLst>
      <p:ext uri="{BB962C8B-B14F-4D97-AF65-F5344CB8AC3E}">
        <p14:creationId xmlns:p14="http://schemas.microsoft.com/office/powerpoint/2010/main" val="519094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13</a:t>
            </a:fld>
            <a:endParaRPr lang="en-US"/>
          </a:p>
        </p:txBody>
      </p:sp>
    </p:spTree>
    <p:extLst>
      <p:ext uri="{BB962C8B-B14F-4D97-AF65-F5344CB8AC3E}">
        <p14:creationId xmlns:p14="http://schemas.microsoft.com/office/powerpoint/2010/main" val="4139185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14</a:t>
            </a:fld>
            <a:endParaRPr lang="en-US"/>
          </a:p>
        </p:txBody>
      </p:sp>
    </p:spTree>
    <p:extLst>
      <p:ext uri="{BB962C8B-B14F-4D97-AF65-F5344CB8AC3E}">
        <p14:creationId xmlns:p14="http://schemas.microsoft.com/office/powerpoint/2010/main" val="2839354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News Gothic MT" charset="0"/>
                <a:ea typeface="News Gothic MT" charset="0"/>
                <a:cs typeface="News Gothic MT" charset="0"/>
              </a:rPr>
              <a:t>(AL-</a:t>
            </a:r>
            <a:r>
              <a:rPr lang="en-US" sz="1200" b="0" i="0" kern="1200" err="1">
                <a:solidFill>
                  <a:schemeClr val="tx1"/>
                </a:solidFill>
                <a:effectLst/>
                <a:latin typeface="News Gothic MT" charset="0"/>
                <a:ea typeface="News Gothic MT" charset="0"/>
                <a:cs typeface="News Gothic MT" charset="0"/>
              </a:rPr>
              <a:t>peh</a:t>
            </a:r>
            <a:r>
              <a:rPr lang="en-US" sz="1200" b="0" i="0" kern="1200">
                <a:solidFill>
                  <a:schemeClr val="tx1"/>
                </a:solidFill>
                <a:effectLst/>
                <a:latin typeface="News Gothic MT" charset="0"/>
                <a:ea typeface="News Gothic MT" charset="0"/>
                <a:cs typeface="News Gothic MT" charset="0"/>
              </a:rPr>
              <a:t>-LIH-sib)</a:t>
            </a:r>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15</a:t>
            </a:fld>
            <a:endParaRPr lang="en-US"/>
          </a:p>
        </p:txBody>
      </p:sp>
    </p:spTree>
    <p:extLst>
      <p:ext uri="{BB962C8B-B14F-4D97-AF65-F5344CB8AC3E}">
        <p14:creationId xmlns:p14="http://schemas.microsoft.com/office/powerpoint/2010/main" val="1557764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16</a:t>
            </a:fld>
            <a:endParaRPr lang="en-US"/>
          </a:p>
        </p:txBody>
      </p:sp>
    </p:spTree>
    <p:extLst>
      <p:ext uri="{BB962C8B-B14F-4D97-AF65-F5344CB8AC3E}">
        <p14:creationId xmlns:p14="http://schemas.microsoft.com/office/powerpoint/2010/main" val="1686951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now reviewed the essential clinical considerations that drive treatment selection: tumor biology, genetics, disease burden, and clinical status.</a:t>
            </a:r>
          </a:p>
          <a:p>
            <a:endParaRPr lang="en-US"/>
          </a:p>
          <a:p>
            <a:r>
              <a:rPr lang="en-US"/>
              <a:t>Now let’s take a look at recent treatment advances which led to changes in recommendations by subtype. </a:t>
            </a:r>
          </a:p>
        </p:txBody>
      </p:sp>
      <p:sp>
        <p:nvSpPr>
          <p:cNvPr id="4" name="Slide Number Placeholder 3"/>
          <p:cNvSpPr>
            <a:spLocks noGrp="1"/>
          </p:cNvSpPr>
          <p:nvPr>
            <p:ph type="sldNum" sz="quarter" idx="5"/>
          </p:nvPr>
        </p:nvSpPr>
        <p:spPr/>
        <p:txBody>
          <a:bodyPr/>
          <a:lstStyle/>
          <a:p>
            <a:fld id="{B4376907-3CCC-7340-B687-6F094BC92014}" type="slidenum">
              <a:rPr lang="en-US" smtClean="0"/>
              <a:pPr/>
              <a:t>17</a:t>
            </a:fld>
            <a:endParaRPr lang="en-US"/>
          </a:p>
        </p:txBody>
      </p:sp>
    </p:spTree>
    <p:extLst>
      <p:ext uri="{BB962C8B-B14F-4D97-AF65-F5344CB8AC3E}">
        <p14:creationId xmlns:p14="http://schemas.microsoft.com/office/powerpoint/2010/main" val="3022725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18</a:t>
            </a:fld>
            <a:endParaRPr lang="en-US"/>
          </a:p>
        </p:txBody>
      </p:sp>
    </p:spTree>
    <p:extLst>
      <p:ext uri="{BB962C8B-B14F-4D97-AF65-F5344CB8AC3E}">
        <p14:creationId xmlns:p14="http://schemas.microsoft.com/office/powerpoint/2010/main" val="1234140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1</a:t>
            </a:fld>
            <a:endParaRPr lang="en-US"/>
          </a:p>
        </p:txBody>
      </p:sp>
    </p:spTree>
    <p:extLst>
      <p:ext uri="{BB962C8B-B14F-4D97-AF65-F5344CB8AC3E}">
        <p14:creationId xmlns:p14="http://schemas.microsoft.com/office/powerpoint/2010/main" val="3054704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5213" cy="3455988"/>
          </a:xfrm>
        </p:spPr>
      </p:sp>
      <p:sp>
        <p:nvSpPr>
          <p:cNvPr id="4" name="Slide Number Placeholder 3"/>
          <p:cNvSpPr>
            <a:spLocks noGrp="1"/>
          </p:cNvSpPr>
          <p:nvPr>
            <p:ph type="sldNum" sz="quarter" idx="10"/>
          </p:nvPr>
        </p:nvSpPr>
        <p:spPr/>
        <p:txBody>
          <a:bodyPr/>
          <a:lstStyle/>
          <a:p>
            <a:pPr defTabSz="461452" eaLnBrk="1" hangingPunct="1">
              <a:defRPr/>
            </a:pPr>
            <a:fld id="{1D3B6F0C-D361-4F88-8AB2-72E1274A97A2}" type="slidenum">
              <a:rPr lang="en-US">
                <a:solidFill>
                  <a:prstClr val="black"/>
                </a:solidFill>
                <a:latin typeface="Calibri" charset="0"/>
                <a:ea typeface="ＭＳ Ｐゴシック" charset="0"/>
                <a:cs typeface="+mn-cs"/>
              </a:rPr>
              <a:pPr defTabSz="461452" eaLnBrk="1" hangingPunct="1">
                <a:defRPr/>
              </a:pPr>
              <a:t>19</a:t>
            </a:fld>
            <a:endParaRPr lang="en-US">
              <a:solidFill>
                <a:prstClr val="black"/>
              </a:solidFill>
              <a:latin typeface="Calibri" charset="0"/>
              <a:ea typeface="ＭＳ Ｐゴシック" charset="0"/>
              <a:cs typeface="+mn-cs"/>
            </a:endParaRPr>
          </a:p>
        </p:txBody>
      </p:sp>
      <p:sp>
        <p:nvSpPr>
          <p:cNvPr id="19" name="Notes Placeholder 2"/>
          <p:cNvSpPr>
            <a:spLocks noGrp="1"/>
          </p:cNvSpPr>
          <p:nvPr>
            <p:ph type="body" idx="3"/>
          </p:nvPr>
        </p:nvSpPr>
        <p:spPr>
          <a:xfrm>
            <a:off x="693178" y="4379302"/>
            <a:ext cx="5545420" cy="4609786"/>
          </a:xfrm>
        </p:spPr>
        <p:txBody>
          <a:bodyPr/>
          <a:lstStyle/>
          <a:p>
            <a:pPr marL="0" indent="0" eaLnBrk="0" hangingPunct="0">
              <a:buFont typeface="Arial"/>
              <a:buNone/>
              <a:tabLst>
                <a:tab pos="352665" algn="l"/>
              </a:tabLst>
            </a:pPr>
            <a:endParaRPr lang="en-US" sz="900">
              <a:cs typeface="Arial" pitchFamily="34" charset="0"/>
            </a:endParaRPr>
          </a:p>
        </p:txBody>
      </p:sp>
    </p:spTree>
    <p:extLst>
      <p:ext uri="{BB962C8B-B14F-4D97-AF65-F5344CB8AC3E}">
        <p14:creationId xmlns:p14="http://schemas.microsoft.com/office/powerpoint/2010/main" val="1281497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20</a:t>
            </a:fld>
            <a:endParaRPr lang="en-US"/>
          </a:p>
        </p:txBody>
      </p:sp>
    </p:spTree>
    <p:extLst>
      <p:ext uri="{BB962C8B-B14F-4D97-AF65-F5344CB8AC3E}">
        <p14:creationId xmlns:p14="http://schemas.microsoft.com/office/powerpoint/2010/main" val="409415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TextBox 3">
            <a:extLst>
              <a:ext uri="{FF2B5EF4-FFF2-40B4-BE49-F238E27FC236}">
                <a16:creationId xmlns:a16="http://schemas.microsoft.com/office/drawing/2014/main" id="{4AC2464E-9578-4D97-94DA-6432B89CE3AC}"/>
              </a:ext>
            </a:extLst>
          </p:cNvPr>
          <p:cNvSpPr txBox="1"/>
          <p:nvPr/>
        </p:nvSpPr>
        <p:spPr>
          <a:xfrm>
            <a:off x="156979" y="150141"/>
            <a:ext cx="2322750" cy="646331"/>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Population: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1/CCDS_Sep_27_2019/p5/sec4.1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Treatment: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1/CCDS_Sep_27_2019/p5/sec4.2/para2/ln1-2</a:t>
            </a:r>
          </a:p>
        </p:txBody>
      </p:sp>
      <p:sp>
        <p:nvSpPr>
          <p:cNvPr id="5" name="TextBox 4">
            <a:extLst>
              <a:ext uri="{FF2B5EF4-FFF2-40B4-BE49-F238E27FC236}">
                <a16:creationId xmlns:a16="http://schemas.microsoft.com/office/drawing/2014/main" id="{7C1056BE-21E9-4580-9E51-C413042C804B}"/>
              </a:ext>
            </a:extLst>
          </p:cNvPr>
          <p:cNvSpPr txBox="1"/>
          <p:nvPr/>
        </p:nvSpPr>
        <p:spPr>
          <a:xfrm>
            <a:off x="2105533" y="4355294"/>
            <a:ext cx="2476960" cy="230832"/>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footnote: CCDS_Sept_27_2019/p16/para1/ln4-5;</a:t>
            </a:r>
          </a:p>
        </p:txBody>
      </p:sp>
      <p:sp>
        <p:nvSpPr>
          <p:cNvPr id="6" name="TextBox 5">
            <a:extLst>
              <a:ext uri="{FF2B5EF4-FFF2-40B4-BE49-F238E27FC236}">
                <a16:creationId xmlns:a16="http://schemas.microsoft.com/office/drawing/2014/main" id="{19461C8F-1EAE-47A4-B117-52B4141BEC9D}"/>
              </a:ext>
            </a:extLst>
          </p:cNvPr>
          <p:cNvSpPr txBox="1"/>
          <p:nvPr/>
        </p:nvSpPr>
        <p:spPr>
          <a:xfrm>
            <a:off x="4624900" y="239655"/>
            <a:ext cx="1749806" cy="369332"/>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2/DOF/DS8201-A-U201 StudyDeck_09Sept2019/slide10</a:t>
            </a:r>
          </a:p>
        </p:txBody>
      </p:sp>
    </p:spTree>
    <p:extLst>
      <p:ext uri="{BB962C8B-B14F-4D97-AF65-F5344CB8AC3E}">
        <p14:creationId xmlns:p14="http://schemas.microsoft.com/office/powerpoint/2010/main" val="2497283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22</a:t>
            </a:fld>
            <a:endParaRPr lang="en-US"/>
          </a:p>
        </p:txBody>
      </p:sp>
    </p:spTree>
    <p:extLst>
      <p:ext uri="{BB962C8B-B14F-4D97-AF65-F5344CB8AC3E}">
        <p14:creationId xmlns:p14="http://schemas.microsoft.com/office/powerpoint/2010/main" val="2194652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Reported for adverse events (AEs) in 15% of population or AEs of special interest. Think of AEs as similar to irinotecan, which is also a topoisomerase inhibitor. </a:t>
            </a:r>
          </a:p>
          <a:p>
            <a:endParaRPr lang="en-US"/>
          </a:p>
          <a:p>
            <a:r>
              <a:rPr lang="en-US"/>
              <a:t>Interstitial lung disease (ILD) had 4 patients, with grade 5 (death) included in “Any Grade.”</a:t>
            </a:r>
          </a:p>
        </p:txBody>
      </p:sp>
      <p:sp>
        <p:nvSpPr>
          <p:cNvPr id="4" name="Slide Number Placeholder 3"/>
          <p:cNvSpPr>
            <a:spLocks noGrp="1"/>
          </p:cNvSpPr>
          <p:nvPr>
            <p:ph type="sldNum" sz="quarter" idx="5"/>
          </p:nvPr>
        </p:nvSpPr>
        <p:spPr/>
        <p:txBody>
          <a:bodyPr/>
          <a:lstStyle/>
          <a:p>
            <a:fld id="{B4376907-3CCC-7340-B687-6F094BC92014}" type="slidenum">
              <a:rPr lang="en-US" smtClean="0"/>
              <a:pPr/>
              <a:t>23</a:t>
            </a:fld>
            <a:endParaRPr lang="en-US"/>
          </a:p>
        </p:txBody>
      </p:sp>
    </p:spTree>
    <p:extLst>
      <p:ext uri="{BB962C8B-B14F-4D97-AF65-F5344CB8AC3E}">
        <p14:creationId xmlns:p14="http://schemas.microsoft.com/office/powerpoint/2010/main" val="2218489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24</a:t>
            </a:fld>
            <a:endParaRPr lang="en-US"/>
          </a:p>
        </p:txBody>
      </p:sp>
    </p:spTree>
    <p:extLst>
      <p:ext uri="{BB962C8B-B14F-4D97-AF65-F5344CB8AC3E}">
        <p14:creationId xmlns:p14="http://schemas.microsoft.com/office/powerpoint/2010/main" val="1558894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Essentially a third-line human epidermal growth factor receptor 2 (HER2)-positive MBC trial after progression on trastuzumab, pertuzumab, and trastuzumab emtansine (T-DM1).</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Brain metastases (mets) i</a:t>
            </a:r>
            <a:r>
              <a:rPr kumimoji="0" lang="en-US" sz="1200" b="0" i="0" u="none" strike="noStrike" kern="1200" cap="none" spc="0" normalizeH="0" baseline="0" noProof="0">
                <a:ln>
                  <a:noFill/>
                </a:ln>
                <a:solidFill>
                  <a:srgbClr val="1D2E5A"/>
                </a:solidFill>
                <a:effectLst/>
                <a:uLnTx/>
                <a:uFillTx/>
                <a:latin typeface="Arial" panose="020B0604020202020204" pitchFamily="34" charset="0"/>
                <a:cs typeface="Arial" panose="020B0604020202020204" pitchFamily="34" charset="0"/>
              </a:rPr>
              <a:t>nclude previously treated stable mets, untreated mets not needing immediate local therapy (tx), and previously treated progressing mets not needing immediate local tx.</a:t>
            </a:r>
          </a:p>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25</a:t>
            </a:fld>
            <a:endParaRPr lang="en-US"/>
          </a:p>
        </p:txBody>
      </p:sp>
    </p:spTree>
    <p:extLst>
      <p:ext uri="{BB962C8B-B14F-4D97-AF65-F5344CB8AC3E}">
        <p14:creationId xmlns:p14="http://schemas.microsoft.com/office/powerpoint/2010/main" val="735586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26</a:t>
            </a:fld>
            <a:endParaRPr lang="en-US"/>
          </a:p>
        </p:txBody>
      </p:sp>
    </p:spTree>
    <p:extLst>
      <p:ext uri="{BB962C8B-B14F-4D97-AF65-F5344CB8AC3E}">
        <p14:creationId xmlns:p14="http://schemas.microsoft.com/office/powerpoint/2010/main" val="1778819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27</a:t>
            </a:fld>
            <a:endParaRPr lang="en-US"/>
          </a:p>
        </p:txBody>
      </p:sp>
    </p:spTree>
    <p:extLst>
      <p:ext uri="{BB962C8B-B14F-4D97-AF65-F5344CB8AC3E}">
        <p14:creationId xmlns:p14="http://schemas.microsoft.com/office/powerpoint/2010/main" val="4115055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28</a:t>
            </a:fld>
            <a:endParaRPr lang="en-US"/>
          </a:p>
        </p:txBody>
      </p:sp>
    </p:spTree>
    <p:extLst>
      <p:ext uri="{BB962C8B-B14F-4D97-AF65-F5344CB8AC3E}">
        <p14:creationId xmlns:p14="http://schemas.microsoft.com/office/powerpoint/2010/main" val="1644971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2</a:t>
            </a:fld>
            <a:endParaRPr lang="en-US"/>
          </a:p>
        </p:txBody>
      </p:sp>
    </p:spTree>
    <p:extLst>
      <p:ext uri="{BB962C8B-B14F-4D97-AF65-F5344CB8AC3E}">
        <p14:creationId xmlns:p14="http://schemas.microsoft.com/office/powerpoint/2010/main" val="2094436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Represents an all-oral option for select patients; also does not come with risk of heart failure.</a:t>
            </a:r>
          </a:p>
        </p:txBody>
      </p:sp>
      <p:sp>
        <p:nvSpPr>
          <p:cNvPr id="4" name="Slide Number Placeholder 3"/>
          <p:cNvSpPr>
            <a:spLocks noGrp="1"/>
          </p:cNvSpPr>
          <p:nvPr>
            <p:ph type="sldNum" sz="quarter" idx="5"/>
          </p:nvPr>
        </p:nvSpPr>
        <p:spPr/>
        <p:txBody>
          <a:bodyPr/>
          <a:lstStyle/>
          <a:p>
            <a:fld id="{B4376907-3CCC-7340-B687-6F094BC92014}" type="slidenum">
              <a:rPr lang="en-US" smtClean="0"/>
              <a:pPr/>
              <a:t>30</a:t>
            </a:fld>
            <a:endParaRPr lang="en-US"/>
          </a:p>
        </p:txBody>
      </p:sp>
    </p:spTree>
    <p:extLst>
      <p:ext uri="{BB962C8B-B14F-4D97-AF65-F5344CB8AC3E}">
        <p14:creationId xmlns:p14="http://schemas.microsoft.com/office/powerpoint/2010/main" val="2385344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58DACF-8309-2044-8EF4-AA7C90F4E9AA}" type="slidenum">
              <a:rPr lang="en-US" smtClean="0"/>
              <a:t>31</a:t>
            </a:fld>
            <a:endParaRPr lang="en-US"/>
          </a:p>
        </p:txBody>
      </p:sp>
    </p:spTree>
    <p:extLst>
      <p:ext uri="{BB962C8B-B14F-4D97-AF65-F5344CB8AC3E}">
        <p14:creationId xmlns:p14="http://schemas.microsoft.com/office/powerpoint/2010/main" val="4198163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The preferred status of trastuzumab/pertuzumab (HP) + taxane is based on the results of the CLEOPATRA trial, which at 8 years demonstrated median OS of 57.1 vs 40.8 months in comparison with HP + placebo.</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0" kern="1200">
              <a:solidFill>
                <a:schemeClr val="tx2"/>
              </a:solidFill>
              <a:latin typeface="News Gothic MT" charset="0"/>
              <a:ea typeface="News Gothic MT" charset="0"/>
              <a:cs typeface="News Gothic MT"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0" kern="1200">
                <a:solidFill>
                  <a:schemeClr val="tx2"/>
                </a:solidFill>
                <a:latin typeface="News Gothic MT" charset="0"/>
                <a:ea typeface="News Gothic MT" charset="0"/>
                <a:cs typeface="News Gothic MT" charset="0"/>
              </a:rPr>
              <a:t>We have also reviewed 3 new HER2-directed therapies which have been approved within the last year. So the question becomes, besides the clear first-line therapy of taxane + HP, how do we sequence subsequent lines of therapy?</a:t>
            </a:r>
          </a:p>
          <a:p>
            <a:endParaRPr lang="en-US"/>
          </a:p>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33</a:t>
            </a:fld>
            <a:endParaRPr lang="en-US"/>
          </a:p>
        </p:txBody>
      </p:sp>
    </p:spTree>
    <p:extLst>
      <p:ext uri="{BB962C8B-B14F-4D97-AF65-F5344CB8AC3E}">
        <p14:creationId xmlns:p14="http://schemas.microsoft.com/office/powerpoint/2010/main" val="28194531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34</a:t>
            </a:fld>
            <a:endParaRPr lang="en-US"/>
          </a:p>
        </p:txBody>
      </p:sp>
    </p:spTree>
    <p:extLst>
      <p:ext uri="{BB962C8B-B14F-4D97-AF65-F5344CB8AC3E}">
        <p14:creationId xmlns:p14="http://schemas.microsoft.com/office/powerpoint/2010/main" val="1910919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36</a:t>
            </a:fld>
            <a:endParaRPr lang="en-US"/>
          </a:p>
        </p:txBody>
      </p:sp>
    </p:spTree>
    <p:extLst>
      <p:ext uri="{BB962C8B-B14F-4D97-AF65-F5344CB8AC3E}">
        <p14:creationId xmlns:p14="http://schemas.microsoft.com/office/powerpoint/2010/main" val="2064006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Preferred answers:  </a:t>
            </a:r>
          </a:p>
          <a:p>
            <a:pPr marL="0" indent="0">
              <a:buFont typeface="+mj-lt"/>
              <a:buNone/>
            </a:pPr>
            <a:r>
              <a:rPr lang="en-US" sz="1200"/>
              <a:t>a. Neratinib/capecitabine</a:t>
            </a:r>
          </a:p>
          <a:p>
            <a:pPr marL="0" indent="0">
              <a:buFont typeface="+mj-lt"/>
              <a:buNone/>
            </a:pPr>
            <a:r>
              <a:rPr lang="en-US" sz="1200"/>
              <a:t>c. Trastuzumab deruxtecan</a:t>
            </a:r>
          </a:p>
          <a:p>
            <a:pPr marL="0" indent="0">
              <a:buFont typeface="+mj-lt"/>
              <a:buNone/>
            </a:pPr>
            <a:r>
              <a:rPr lang="en-US" sz="1200"/>
              <a:t>d. Tucatinib/trastuzumab/capecitabine</a:t>
            </a:r>
          </a:p>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37</a:t>
            </a:fld>
            <a:endParaRPr lang="en-US"/>
          </a:p>
        </p:txBody>
      </p:sp>
    </p:spTree>
    <p:extLst>
      <p:ext uri="{BB962C8B-B14F-4D97-AF65-F5344CB8AC3E}">
        <p14:creationId xmlns:p14="http://schemas.microsoft.com/office/powerpoint/2010/main" val="17822731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Preferred answers:  </a:t>
            </a:r>
          </a:p>
          <a:p>
            <a:pPr marL="171450" indent="-171450">
              <a:buFont typeface="Arial" panose="020B0604020202020204" pitchFamily="34" charset="0"/>
              <a:buChar char="•"/>
            </a:pPr>
            <a:r>
              <a:rPr lang="en-US" sz="1200"/>
              <a:t>Neratinib/capecitabine</a:t>
            </a:r>
          </a:p>
          <a:p>
            <a:pPr marL="171450" indent="-171450">
              <a:buFont typeface="Arial" panose="020B0604020202020204" pitchFamily="34" charset="0"/>
              <a:buChar char="•"/>
            </a:pPr>
            <a:r>
              <a:rPr lang="en-US" sz="1200"/>
              <a:t>Trastuzumab deruxtecan</a:t>
            </a:r>
          </a:p>
          <a:p>
            <a:pPr marL="171450" indent="-171450">
              <a:buFont typeface="Arial" panose="020B0604020202020204" pitchFamily="34" charset="0"/>
              <a:buChar char="•"/>
            </a:pPr>
            <a:r>
              <a:rPr lang="en-US" sz="1200"/>
              <a:t>Tucatinib/trastuzumab/capecitabine</a:t>
            </a:r>
          </a:p>
        </p:txBody>
      </p:sp>
      <p:sp>
        <p:nvSpPr>
          <p:cNvPr id="4" name="Slide Number Placeholder 3"/>
          <p:cNvSpPr>
            <a:spLocks noGrp="1"/>
          </p:cNvSpPr>
          <p:nvPr>
            <p:ph type="sldNum" sz="quarter" idx="5"/>
          </p:nvPr>
        </p:nvSpPr>
        <p:spPr/>
        <p:txBody>
          <a:bodyPr/>
          <a:lstStyle/>
          <a:p>
            <a:fld id="{B4376907-3CCC-7340-B687-6F094BC92014}" type="slidenum">
              <a:rPr lang="en-US" smtClean="0"/>
              <a:pPr/>
              <a:t>38</a:t>
            </a:fld>
            <a:endParaRPr lang="en-US"/>
          </a:p>
        </p:txBody>
      </p:sp>
    </p:spTree>
    <p:extLst>
      <p:ext uri="{BB962C8B-B14F-4D97-AF65-F5344CB8AC3E}">
        <p14:creationId xmlns:p14="http://schemas.microsoft.com/office/powerpoint/2010/main" val="14304124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39</a:t>
            </a:fld>
            <a:endParaRPr lang="en-US"/>
          </a:p>
        </p:txBody>
      </p:sp>
    </p:spTree>
    <p:extLst>
      <p:ext uri="{BB962C8B-B14F-4D97-AF65-F5344CB8AC3E}">
        <p14:creationId xmlns:p14="http://schemas.microsoft.com/office/powerpoint/2010/main" val="327259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a:latin typeface="News Gothic MT" panose="020B0503020103020203" pitchFamily="34" charset="0"/>
              </a:rPr>
              <a:t>Preferred answer: d. Tucatinib/trastuzumab/capecitabine.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0">
              <a:latin typeface="News Gothic MT" panose="020B05030201030202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a:latin typeface="News Gothic MT" panose="020B0503020103020203" pitchFamily="34" charset="0"/>
              </a:rPr>
              <a:t>Rationale: HER2CLIMB study population for the combination of tucatinib/trastuzumab/capecitabine had prior trastuzumab and prior T-DM1, so treatment D demonstrated benefit in a population exactly like this patient’s prior treatment (Murthy et al, 2020). Answer A would also be acceptable, but the study population in NALA of 2 prior HER2 therapies, not necessarily T-DM1, is not as close a match to this patient’s prior treatment (</a:t>
            </a:r>
            <a:r>
              <a:rPr lang="en-US" sz="1200" i="0" err="1">
                <a:latin typeface="News Gothic MT" panose="020B0503020103020203" pitchFamily="34" charset="0"/>
              </a:rPr>
              <a:t>Saura</a:t>
            </a:r>
            <a:r>
              <a:rPr lang="en-US" sz="1200" i="0">
                <a:latin typeface="News Gothic MT" panose="020B0503020103020203" pitchFamily="34" charset="0"/>
              </a:rPr>
              <a:t> et al, 2019). Also, central nervous system (CNS) data in HER2CLIMB was compelling, and while this patient does not yet have CNS disease, it would be nice to get coverage against that.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0">
              <a:latin typeface="News Gothic MT" panose="020B05030201030202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a:latin typeface="News Gothic MT" panose="020B0503020103020203" pitchFamily="34" charset="0"/>
              </a:rPr>
              <a:t>Trastuzumab deruxtecan could be a choice, but in a patient with lung disease and clinical dyspnea on exertion, it would be more complicated to identify interstitial lung disease.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696215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41</a:t>
            </a:fld>
            <a:endParaRPr lang="en-US"/>
          </a:p>
        </p:txBody>
      </p:sp>
    </p:spTree>
    <p:extLst>
      <p:ext uri="{BB962C8B-B14F-4D97-AF65-F5344CB8AC3E}">
        <p14:creationId xmlns:p14="http://schemas.microsoft.com/office/powerpoint/2010/main" val="1498964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3</a:t>
            </a:fld>
            <a:endParaRPr lang="en-US"/>
          </a:p>
        </p:txBody>
      </p:sp>
    </p:spTree>
    <p:extLst>
      <p:ext uri="{BB962C8B-B14F-4D97-AF65-F5344CB8AC3E}">
        <p14:creationId xmlns:p14="http://schemas.microsoft.com/office/powerpoint/2010/main" val="3804275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42</a:t>
            </a:fld>
            <a:endParaRPr lang="en-US"/>
          </a:p>
        </p:txBody>
      </p:sp>
    </p:spTree>
    <p:extLst>
      <p:ext uri="{BB962C8B-B14F-4D97-AF65-F5344CB8AC3E}">
        <p14:creationId xmlns:p14="http://schemas.microsoft.com/office/powerpoint/2010/main" val="2382695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A27FC33-E3B1-464A-A018-47DF73D49A1B}"/>
              </a:ext>
            </a:extLst>
          </p:cNvPr>
          <p:cNvSpPr>
            <a:spLocks noGrp="1"/>
          </p:cNvSpPr>
          <p:nvPr>
            <p:ph type="body" idx="1"/>
          </p:nvPr>
        </p:nvSpPr>
        <p:spPr/>
        <p:txBody>
          <a:bodyPr/>
          <a:lstStyle/>
          <a:p>
            <a:r>
              <a:rPr lang="en-US" i="0"/>
              <a:t>Population is after AI failure but NOT CDK4/6 use. </a:t>
            </a:r>
          </a:p>
          <a:p>
            <a:endParaRPr lang="en-US" i="0"/>
          </a:p>
          <a:p>
            <a:r>
              <a:rPr lang="en-US" sz="1200" u="sng">
                <a:latin typeface="News Gothic MT" panose="020B0503020103020203" pitchFamily="34" charset="0"/>
              </a:rPr>
              <a:t>Prevalence of PIK3CA mutation:</a:t>
            </a:r>
          </a:p>
          <a:p>
            <a:pPr marL="285750" indent="-285750">
              <a:buFont typeface="Arial" panose="020B0604020202020204" pitchFamily="34" charset="0"/>
              <a:buChar char="•"/>
            </a:pPr>
            <a:r>
              <a:rPr lang="en-US" sz="1200">
                <a:latin typeface="News Gothic MT" panose="020B0503020103020203" pitchFamily="34" charset="0"/>
              </a:rPr>
              <a:t>28% of HR-positive/HER2-negative</a:t>
            </a:r>
          </a:p>
          <a:p>
            <a:pPr marL="285750" indent="-285750">
              <a:buFont typeface="Arial" panose="020B0604020202020204" pitchFamily="34" charset="0"/>
              <a:buChar char="•"/>
            </a:pPr>
            <a:r>
              <a:rPr lang="en-US" sz="1200">
                <a:latin typeface="News Gothic MT" panose="020B0503020103020203" pitchFamily="34" charset="0"/>
              </a:rPr>
              <a:t>10% of TNBC</a:t>
            </a:r>
          </a:p>
          <a:p>
            <a:endParaRPr lang="en-US" i="0"/>
          </a:p>
        </p:txBody>
      </p:sp>
    </p:spTree>
    <p:extLst>
      <p:ext uri="{BB962C8B-B14F-4D97-AF65-F5344CB8AC3E}">
        <p14:creationId xmlns:p14="http://schemas.microsoft.com/office/powerpoint/2010/main" val="11678379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363B3-AEDF-4ACE-903D-071479B94545}" type="slidenum">
              <a:rPr lang="en-US" smtClean="0"/>
              <a:t>44</a:t>
            </a:fld>
            <a:endParaRPr lang="en-US"/>
          </a:p>
        </p:txBody>
      </p:sp>
    </p:spTree>
    <p:extLst>
      <p:ext uri="{BB962C8B-B14F-4D97-AF65-F5344CB8AC3E}">
        <p14:creationId xmlns:p14="http://schemas.microsoft.com/office/powerpoint/2010/main" val="3657814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45</a:t>
            </a:fld>
            <a:endParaRPr lang="en-US"/>
          </a:p>
        </p:txBody>
      </p:sp>
    </p:spTree>
    <p:extLst>
      <p:ext uri="{BB962C8B-B14F-4D97-AF65-F5344CB8AC3E}">
        <p14:creationId xmlns:p14="http://schemas.microsoft.com/office/powerpoint/2010/main" val="15597306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46</a:t>
            </a:fld>
            <a:endParaRPr lang="en-US"/>
          </a:p>
        </p:txBody>
      </p:sp>
    </p:spTree>
    <p:extLst>
      <p:ext uri="{BB962C8B-B14F-4D97-AF65-F5344CB8AC3E}">
        <p14:creationId xmlns:p14="http://schemas.microsoft.com/office/powerpoint/2010/main" val="20653776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Preferred answer: c. CDK4/6 inhibitor + fulvestrant.</a:t>
            </a:r>
          </a:p>
          <a:p>
            <a:pPr marL="171450" indent="-171450">
              <a:buFont typeface="Arial" panose="020B0604020202020204" pitchFamily="34" charset="0"/>
              <a:buChar char="•"/>
            </a:pPr>
            <a:r>
              <a:rPr lang="en-US"/>
              <a:t>Both CDK4/6 and PIK3CA inhibitors demonstrate activity in the second line after an aromatase inhibitor (AI) in combination with fulvestrant</a:t>
            </a:r>
          </a:p>
          <a:p>
            <a:pPr marL="171450" indent="-171450">
              <a:buFont typeface="Arial" panose="020B0604020202020204" pitchFamily="34" charset="0"/>
              <a:buChar char="•"/>
            </a:pPr>
            <a:r>
              <a:rPr lang="en-US"/>
              <a:t>More favorable side effect profile of CDK4/6 inhibitors which have also demonstrated OS in this scenario</a:t>
            </a:r>
          </a:p>
        </p:txBody>
      </p:sp>
      <p:sp>
        <p:nvSpPr>
          <p:cNvPr id="4" name="Slide Number Placeholder 3"/>
          <p:cNvSpPr>
            <a:spLocks noGrp="1"/>
          </p:cNvSpPr>
          <p:nvPr>
            <p:ph type="sldNum" sz="quarter" idx="5"/>
          </p:nvPr>
        </p:nvSpPr>
        <p:spPr/>
        <p:txBody>
          <a:bodyPr/>
          <a:lstStyle/>
          <a:p>
            <a:fld id="{B4376907-3CCC-7340-B687-6F094BC92014}" type="slidenum">
              <a:rPr lang="en-US" smtClean="0"/>
              <a:pPr/>
              <a:t>47</a:t>
            </a:fld>
            <a:endParaRPr lang="en-US"/>
          </a:p>
        </p:txBody>
      </p:sp>
    </p:spTree>
    <p:extLst>
      <p:ext uri="{BB962C8B-B14F-4D97-AF65-F5344CB8AC3E}">
        <p14:creationId xmlns:p14="http://schemas.microsoft.com/office/powerpoint/2010/main" val="21507758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on use of alpelisib after CDK4/6 inhibitors + AI progression has been presented but is not in FDA prescribing information.</a:t>
            </a:r>
          </a:p>
        </p:txBody>
      </p:sp>
      <p:sp>
        <p:nvSpPr>
          <p:cNvPr id="4" name="Slide Number Placeholder 3"/>
          <p:cNvSpPr>
            <a:spLocks noGrp="1"/>
          </p:cNvSpPr>
          <p:nvPr>
            <p:ph type="sldNum" sz="quarter" idx="5"/>
          </p:nvPr>
        </p:nvSpPr>
        <p:spPr/>
        <p:txBody>
          <a:bodyPr/>
          <a:lstStyle/>
          <a:p>
            <a:fld id="{B4376907-3CCC-7340-B687-6F094BC92014}" type="slidenum">
              <a:rPr lang="en-US" smtClean="0"/>
              <a:pPr/>
              <a:t>48</a:t>
            </a:fld>
            <a:endParaRPr lang="en-US"/>
          </a:p>
        </p:txBody>
      </p:sp>
    </p:spTree>
    <p:extLst>
      <p:ext uri="{BB962C8B-B14F-4D97-AF65-F5344CB8AC3E}">
        <p14:creationId xmlns:p14="http://schemas.microsoft.com/office/powerpoint/2010/main" val="6342469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 will review not only triple-negative breast cancer (TNBC) but also another class of drugs which is often associated with triple-negative disease but is not exclusively used in TNBC. That class of drugs is the PARP inhibitors, which are approved for treatment of MBC in germline BRCA patients.</a:t>
            </a:r>
          </a:p>
        </p:txBody>
      </p:sp>
      <p:sp>
        <p:nvSpPr>
          <p:cNvPr id="4" name="Slide Number Placeholder 3"/>
          <p:cNvSpPr>
            <a:spLocks noGrp="1"/>
          </p:cNvSpPr>
          <p:nvPr>
            <p:ph type="sldNum" sz="quarter" idx="5"/>
          </p:nvPr>
        </p:nvSpPr>
        <p:spPr/>
        <p:txBody>
          <a:bodyPr/>
          <a:lstStyle/>
          <a:p>
            <a:fld id="{B4376907-3CCC-7340-B687-6F094BC92014}" type="slidenum">
              <a:rPr lang="en-US" smtClean="0"/>
              <a:pPr/>
              <a:t>49</a:t>
            </a:fld>
            <a:endParaRPr lang="en-US"/>
          </a:p>
        </p:txBody>
      </p:sp>
    </p:spTree>
    <p:extLst>
      <p:ext uri="{BB962C8B-B14F-4D97-AF65-F5344CB8AC3E}">
        <p14:creationId xmlns:p14="http://schemas.microsoft.com/office/powerpoint/2010/main" val="13908469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will note that the vast majority of regimens for hormone receptor (HR)–negative and human epidermal growth factor receptor 2 (HER2)–negative disease are classic chemotherapies that have been around for a long time. However, in recent years, 4 new regimens have been approved. The PARP inhibitors olaparib and talazoparib were approved in January and October 2018, respectively. Then, in March 2019, an immune therapy, atezolizumab, a programmed death ligand 1 (PD-L1) monoclonal antibody, was approved in combination with nab-paclitaxel for PD-L1–positive TNBC. In April 2020, sacituzumab govitecan, an antibody-drug conjugate, was approved (US FDA, 2020b). Recently, in August 2021, atezolizumab/nab-paclitaxel was voluntarily withdrawn by Genentech for PD-L1–positive TNBC (Genentech, 2021).</a:t>
            </a:r>
          </a:p>
        </p:txBody>
      </p:sp>
      <p:sp>
        <p:nvSpPr>
          <p:cNvPr id="4" name="Slide Number Placeholder 3"/>
          <p:cNvSpPr>
            <a:spLocks noGrp="1"/>
          </p:cNvSpPr>
          <p:nvPr>
            <p:ph type="sldNum" sz="quarter" idx="5"/>
          </p:nvPr>
        </p:nvSpPr>
        <p:spPr/>
        <p:txBody>
          <a:bodyPr/>
          <a:lstStyle/>
          <a:p>
            <a:fld id="{B4376907-3CCC-7340-B687-6F094BC92014}" type="slidenum">
              <a:rPr lang="en-US" smtClean="0"/>
              <a:pPr/>
              <a:t>50</a:t>
            </a:fld>
            <a:endParaRPr lang="en-US"/>
          </a:p>
        </p:txBody>
      </p:sp>
    </p:spTree>
    <p:extLst>
      <p:ext uri="{BB962C8B-B14F-4D97-AF65-F5344CB8AC3E}">
        <p14:creationId xmlns:p14="http://schemas.microsoft.com/office/powerpoint/2010/main" val="31028697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National Comprehensive Cancer Network (NCCN) Blocks of Evidence have yet to incorporate these recommendations in the grid on the prior page. For the triple-negative metastatic patient, we see that immune therapy is a preferred first-line treatment. We also know that based on IMpassion131, which did not support the interim analysis of IMpassion130, the indication for atezolizumab plus albumin-bound paclitaxel has been withdrawn, leaving only pembrolizumab in combination with chemotherapy as the preferred first-line therapy in programmed death ligand 1 (PD-L1)-positive patients with an eligible combined positivity score.</a:t>
            </a:r>
          </a:p>
        </p:txBody>
      </p:sp>
      <p:sp>
        <p:nvSpPr>
          <p:cNvPr id="4" name="Slide Number Placeholder 3"/>
          <p:cNvSpPr>
            <a:spLocks noGrp="1"/>
          </p:cNvSpPr>
          <p:nvPr>
            <p:ph type="sldNum" sz="quarter" idx="5"/>
          </p:nvPr>
        </p:nvSpPr>
        <p:spPr/>
        <p:txBody>
          <a:bodyPr/>
          <a:lstStyle/>
          <a:p>
            <a:fld id="{B4376907-3CCC-7340-B687-6F094BC92014}" type="slidenum">
              <a:rPr lang="en-US" smtClean="0"/>
              <a:pPr/>
              <a:t>51</a:t>
            </a:fld>
            <a:endParaRPr lang="en-US"/>
          </a:p>
        </p:txBody>
      </p:sp>
    </p:spTree>
    <p:extLst>
      <p:ext uri="{BB962C8B-B14F-4D97-AF65-F5344CB8AC3E}">
        <p14:creationId xmlns:p14="http://schemas.microsoft.com/office/powerpoint/2010/main" val="681648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4</a:t>
            </a:fld>
            <a:endParaRPr lang="en-US"/>
          </a:p>
        </p:txBody>
      </p:sp>
    </p:spTree>
    <p:extLst>
      <p:ext uri="{BB962C8B-B14F-4D97-AF65-F5344CB8AC3E}">
        <p14:creationId xmlns:p14="http://schemas.microsoft.com/office/powerpoint/2010/main" val="15350577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52</a:t>
            </a:fld>
            <a:endParaRPr lang="en-GB"/>
          </a:p>
        </p:txBody>
      </p:sp>
    </p:spTree>
    <p:extLst>
      <p:ext uri="{BB962C8B-B14F-4D97-AF65-F5344CB8AC3E}">
        <p14:creationId xmlns:p14="http://schemas.microsoft.com/office/powerpoint/2010/main" val="26567622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Above is the progression-free survival (PFS) for patients who met the CPS of ≥10. We will focus on that, given the National Comprehensive Cancer Network (NCCN) recommendation and FDA approval for this criteria. </a:t>
            </a:r>
          </a:p>
          <a:p>
            <a:endParaRPr lang="en-GB"/>
          </a:p>
          <a:p>
            <a:r>
              <a:rPr lang="en-GB"/>
              <a:t>The CPS score is a complex calculation in which the pathologist divides the number of programmed death ligand 1 (PD-L1)–positive cells plus the PD-L1 positive mononuclear inflammatory cells (MIC) by the total number of cells and then adjusts the score for the percentage of the tumor that is stained. This is different than immunohistochemistry (IHC) and requires very good pathologists.</a:t>
            </a:r>
          </a:p>
          <a:p>
            <a:endParaRPr lang="en-GB"/>
          </a:p>
          <a:p>
            <a:endParaRPr lang="en-GB"/>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53</a:t>
            </a:fld>
            <a:endParaRPr lang="en-GB"/>
          </a:p>
        </p:txBody>
      </p:sp>
    </p:spTree>
    <p:extLst>
      <p:ext uri="{BB962C8B-B14F-4D97-AF65-F5344CB8AC3E}">
        <p14:creationId xmlns:p14="http://schemas.microsoft.com/office/powerpoint/2010/main" val="12183436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54</a:t>
            </a:fld>
            <a:endParaRPr lang="en-GB"/>
          </a:p>
        </p:txBody>
      </p:sp>
    </p:spTree>
    <p:extLst>
      <p:ext uri="{BB962C8B-B14F-4D97-AF65-F5344CB8AC3E}">
        <p14:creationId xmlns:p14="http://schemas.microsoft.com/office/powerpoint/2010/main" val="796795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will note that the toxicities are very similar in the pembrolizumab vs placebo groups, until you get to the immune-related adverse events (IRAEs), of which thyroid disorders are the more common in the immune therapy arm</a:t>
            </a:r>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55</a:t>
            </a:fld>
            <a:endParaRPr lang="en-GB"/>
          </a:p>
        </p:txBody>
      </p:sp>
    </p:spTree>
    <p:extLst>
      <p:ext uri="{BB962C8B-B14F-4D97-AF65-F5344CB8AC3E}">
        <p14:creationId xmlns:p14="http://schemas.microsoft.com/office/powerpoint/2010/main" val="36461440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will note that the toxicities are very similar in the pembrolizumab vs placebo groups, until you get to the immune-related adverse events (IRAEs), of which thyroid disorders are the more common in the immune therapy arm</a:t>
            </a:r>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56</a:t>
            </a:fld>
            <a:endParaRPr lang="en-GB"/>
          </a:p>
        </p:txBody>
      </p:sp>
    </p:spTree>
    <p:extLst>
      <p:ext uri="{BB962C8B-B14F-4D97-AF65-F5344CB8AC3E}">
        <p14:creationId xmlns:p14="http://schemas.microsoft.com/office/powerpoint/2010/main" val="27494084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59</a:t>
            </a:fld>
            <a:endParaRPr lang="en-GB"/>
          </a:p>
        </p:txBody>
      </p:sp>
    </p:spTree>
    <p:extLst>
      <p:ext uri="{BB962C8B-B14F-4D97-AF65-F5344CB8AC3E}">
        <p14:creationId xmlns:p14="http://schemas.microsoft.com/office/powerpoint/2010/main" val="3835728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60</a:t>
            </a:fld>
            <a:endParaRPr lang="en-GB"/>
          </a:p>
        </p:txBody>
      </p:sp>
    </p:spTree>
    <p:extLst>
      <p:ext uri="{BB962C8B-B14F-4D97-AF65-F5344CB8AC3E}">
        <p14:creationId xmlns:p14="http://schemas.microsoft.com/office/powerpoint/2010/main" val="2177900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9E53B-E7C7-46CC-9A2F-E0BCE7633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3712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a:t>
            </a:r>
            <a:r>
              <a:rPr lang="en-US" baseline="30000"/>
              <a:t>rd</a:t>
            </a:r>
            <a:r>
              <a:rPr lang="en-US"/>
              <a:t> or greater line of therapy</a:t>
            </a:r>
          </a:p>
        </p:txBody>
      </p:sp>
      <p:sp>
        <p:nvSpPr>
          <p:cNvPr id="4" name="Slide Number Placeholder 3"/>
          <p:cNvSpPr>
            <a:spLocks noGrp="1"/>
          </p:cNvSpPr>
          <p:nvPr>
            <p:ph type="sldNum" sz="quarter" idx="5"/>
          </p:nvPr>
        </p:nvSpPr>
        <p:spPr/>
        <p:txBody>
          <a:bodyPr/>
          <a:lstStyle/>
          <a:p>
            <a:fld id="{7EAC583B-C177-4D56-B77D-87A9CB7AE801}" type="slidenum">
              <a:rPr lang="en-US" smtClean="0"/>
              <a:t>63</a:t>
            </a:fld>
            <a:endParaRPr lang="en-US"/>
          </a:p>
        </p:txBody>
      </p:sp>
    </p:spTree>
    <p:extLst>
      <p:ext uri="{BB962C8B-B14F-4D97-AF65-F5344CB8AC3E}">
        <p14:creationId xmlns:p14="http://schemas.microsoft.com/office/powerpoint/2010/main" val="25413124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7EAC583B-C177-4D56-B77D-87A9CB7AE801}" type="slidenum">
              <a:rPr lang="en-US" smtClean="0"/>
              <a:t>64</a:t>
            </a:fld>
            <a:endParaRPr lang="en-US"/>
          </a:p>
        </p:txBody>
      </p:sp>
    </p:spTree>
    <p:extLst>
      <p:ext uri="{BB962C8B-B14F-4D97-AF65-F5344CB8AC3E}">
        <p14:creationId xmlns:p14="http://schemas.microsoft.com/office/powerpoint/2010/main" val="2761114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5</a:t>
            </a:fld>
            <a:endParaRPr lang="en-US"/>
          </a:p>
        </p:txBody>
      </p:sp>
    </p:spTree>
    <p:extLst>
      <p:ext uri="{BB962C8B-B14F-4D97-AF65-F5344CB8AC3E}">
        <p14:creationId xmlns:p14="http://schemas.microsoft.com/office/powerpoint/2010/main" val="15975153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AC583B-C177-4D56-B77D-87A9CB7AE801}" type="slidenum">
              <a:rPr lang="en-US" smtClean="0"/>
              <a:t>65</a:t>
            </a:fld>
            <a:endParaRPr lang="en-US"/>
          </a:p>
        </p:txBody>
      </p:sp>
    </p:spTree>
    <p:extLst>
      <p:ext uri="{BB962C8B-B14F-4D97-AF65-F5344CB8AC3E}">
        <p14:creationId xmlns:p14="http://schemas.microsoft.com/office/powerpoint/2010/main" val="22180390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7EAC583B-C177-4D56-B77D-87A9CB7AE801}" type="slidenum">
              <a:rPr lang="en-US" smtClean="0"/>
              <a:t>66</a:t>
            </a:fld>
            <a:endParaRPr lang="en-US"/>
          </a:p>
        </p:txBody>
      </p:sp>
    </p:spTree>
    <p:extLst>
      <p:ext uri="{BB962C8B-B14F-4D97-AF65-F5344CB8AC3E}">
        <p14:creationId xmlns:p14="http://schemas.microsoft.com/office/powerpoint/2010/main" val="42159562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67</a:t>
            </a:fld>
            <a:endParaRPr lang="en-US"/>
          </a:p>
        </p:txBody>
      </p:sp>
    </p:spTree>
    <p:extLst>
      <p:ext uri="{BB962C8B-B14F-4D97-AF65-F5344CB8AC3E}">
        <p14:creationId xmlns:p14="http://schemas.microsoft.com/office/powerpoint/2010/main" val="35894802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Diagnostics:</a:t>
            </a:r>
          </a:p>
          <a:p>
            <a:pPr marL="171450" indent="-171450">
              <a:buFont typeface="Arial" panose="020B0604020202020204" pitchFamily="34" charset="0"/>
              <a:buChar char="•"/>
            </a:pPr>
            <a:r>
              <a:rPr lang="en-US"/>
              <a:t>Labs: complete blood count (CBC), comprehensive metabolic panel (CMP), tumor markers</a:t>
            </a:r>
          </a:p>
          <a:p>
            <a:pPr marL="171450" indent="-171450">
              <a:buFont typeface="Arial" panose="020B0604020202020204" pitchFamily="34" charset="0"/>
              <a:buChar char="•"/>
            </a:pPr>
            <a:r>
              <a:rPr lang="en-US"/>
              <a:t>Biopsy</a:t>
            </a:r>
          </a:p>
          <a:p>
            <a:pPr marL="171450" indent="-171450">
              <a:buFont typeface="Arial" panose="020B0604020202020204" pitchFamily="34" charset="0"/>
              <a:buChar char="•"/>
            </a:pPr>
            <a:r>
              <a:rPr lang="en-US"/>
              <a:t>Biomarkers: estrogen receptor (ER), progesterone receptor (PR), HER2, and PD-L1</a:t>
            </a:r>
          </a:p>
          <a:p>
            <a:pPr marL="171450" indent="-171450">
              <a:buFont typeface="Arial" panose="020B0604020202020204" pitchFamily="34" charset="0"/>
              <a:buChar char="•"/>
            </a:pPr>
            <a:r>
              <a:rPr lang="en-US"/>
              <a:t>Genetic: germline BRCA, somatic PIK3CA</a:t>
            </a:r>
          </a:p>
        </p:txBody>
      </p:sp>
      <p:sp>
        <p:nvSpPr>
          <p:cNvPr id="4" name="Slide Number Placeholder 3"/>
          <p:cNvSpPr>
            <a:spLocks noGrp="1"/>
          </p:cNvSpPr>
          <p:nvPr>
            <p:ph type="sldNum" sz="quarter" idx="5"/>
          </p:nvPr>
        </p:nvSpPr>
        <p:spPr/>
        <p:txBody>
          <a:bodyPr/>
          <a:lstStyle/>
          <a:p>
            <a:fld id="{B4376907-3CCC-7340-B687-6F094BC92014}" type="slidenum">
              <a:rPr lang="en-US" smtClean="0"/>
              <a:pPr/>
              <a:t>68</a:t>
            </a:fld>
            <a:endParaRPr lang="en-US"/>
          </a:p>
        </p:txBody>
      </p:sp>
    </p:spTree>
    <p:extLst>
      <p:ext uri="{BB962C8B-B14F-4D97-AF65-F5344CB8AC3E}">
        <p14:creationId xmlns:p14="http://schemas.microsoft.com/office/powerpoint/2010/main" val="13924351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69</a:t>
            </a:fld>
            <a:endParaRPr lang="en-US"/>
          </a:p>
        </p:txBody>
      </p:sp>
    </p:spTree>
    <p:extLst>
      <p:ext uri="{BB962C8B-B14F-4D97-AF65-F5344CB8AC3E}">
        <p14:creationId xmlns:p14="http://schemas.microsoft.com/office/powerpoint/2010/main" val="42329350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Preferred answer: b.) Pembrolizumab + chemotherapy</a:t>
            </a:r>
          </a:p>
          <a:p>
            <a:endParaRPr lang="en-US"/>
          </a:p>
          <a:p>
            <a:r>
              <a:rPr lang="en-US"/>
              <a:t>Rationale:</a:t>
            </a:r>
          </a:p>
          <a:p>
            <a:pPr marL="171450" indent="-171450">
              <a:buFontTx/>
              <a:buChar char="-"/>
            </a:pPr>
            <a:r>
              <a:rPr lang="en-US"/>
              <a:t>Pembrolizumab + chemo is the National Comprehensive Cancer Network (NCCN) preferred first-line therapy</a:t>
            </a:r>
          </a:p>
          <a:p>
            <a:pPr marL="171450" indent="-171450">
              <a:buFontTx/>
              <a:buChar char="-"/>
            </a:pPr>
            <a:r>
              <a:rPr lang="en-US"/>
              <a:t>Sacituzumab has shown overall survival benefit; however, the benefit was in patients with ≥2 prior lines of therapy, so it’s nice to save this for later</a:t>
            </a:r>
          </a:p>
          <a:p>
            <a:pPr marL="171450" indent="-171450">
              <a:buFontTx/>
              <a:buChar char="-"/>
            </a:pPr>
            <a:r>
              <a:rPr lang="en-US"/>
              <a:t>There may be cases when a patient wants an oral-only treatment. In those cases, a.) or d.) would be reasonable</a:t>
            </a:r>
          </a:p>
          <a:p>
            <a:pPr marL="171450" indent="-171450">
              <a:buFontTx/>
              <a:buChar char="-"/>
            </a:pPr>
            <a:r>
              <a:rPr lang="en-US"/>
              <a:t>Choices c) and f) are 2 “classic” chemotherapies that have activity in triple-negative breast cancer (TNBC) but have not demonstrated overall survival (OS) benefit. Eribulin has demonstrated progression-free survival (PFS) and OS comparable to capecitabine (NCCN, 2021b)</a:t>
            </a:r>
          </a:p>
        </p:txBody>
      </p:sp>
      <p:sp>
        <p:nvSpPr>
          <p:cNvPr id="4" name="Slide Number Placeholder 3"/>
          <p:cNvSpPr>
            <a:spLocks noGrp="1"/>
          </p:cNvSpPr>
          <p:nvPr>
            <p:ph type="sldNum" sz="quarter" idx="5"/>
          </p:nvPr>
        </p:nvSpPr>
        <p:spPr/>
        <p:txBody>
          <a:bodyPr/>
          <a:lstStyle/>
          <a:p>
            <a:fld id="{B4376907-3CCC-7340-B687-6F094BC92014}" type="slidenum">
              <a:rPr lang="en-US" smtClean="0"/>
              <a:pPr/>
              <a:t>70</a:t>
            </a:fld>
            <a:endParaRPr lang="en-US"/>
          </a:p>
        </p:txBody>
      </p:sp>
    </p:spTree>
    <p:extLst>
      <p:ext uri="{BB962C8B-B14F-4D97-AF65-F5344CB8AC3E}">
        <p14:creationId xmlns:p14="http://schemas.microsoft.com/office/powerpoint/2010/main" val="19989644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71</a:t>
            </a:fld>
            <a:endParaRPr lang="en-US"/>
          </a:p>
        </p:txBody>
      </p:sp>
    </p:spTree>
    <p:extLst>
      <p:ext uri="{BB962C8B-B14F-4D97-AF65-F5344CB8AC3E}">
        <p14:creationId xmlns:p14="http://schemas.microsoft.com/office/powerpoint/2010/main" val="13359681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4376907-3CCC-7340-B687-6F094BC92014}" type="slidenum">
              <a:rPr lang="en-US" smtClean="0"/>
              <a:pPr/>
              <a:t>72</a:t>
            </a:fld>
            <a:endParaRPr lang="en-US"/>
          </a:p>
        </p:txBody>
      </p:sp>
    </p:spTree>
    <p:extLst>
      <p:ext uri="{BB962C8B-B14F-4D97-AF65-F5344CB8AC3E}">
        <p14:creationId xmlns:p14="http://schemas.microsoft.com/office/powerpoint/2010/main" val="1451207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73</a:t>
            </a:fld>
            <a:endParaRPr lang="en-US"/>
          </a:p>
        </p:txBody>
      </p:sp>
    </p:spTree>
    <p:extLst>
      <p:ext uri="{BB962C8B-B14F-4D97-AF65-F5344CB8AC3E}">
        <p14:creationId xmlns:p14="http://schemas.microsoft.com/office/powerpoint/2010/main" val="13814329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CONTROL trial looked at 5 strategies for prophylactic management of diarrhea for the first 2 cycles. These were then compared to the experience in the adjuvant ExteNET Trial as the control arm.</a:t>
            </a:r>
          </a:p>
          <a:p>
            <a:endParaRPr lang="en-US"/>
          </a:p>
          <a:p>
            <a:r>
              <a:rPr lang="en-US"/>
              <a:t>Budesonide is a locally acting corticosteroid often used for inflammatory gastrointestinal conditions (irritable bowel syndrome, ulcerative colitis, </a:t>
            </a:r>
            <a:r>
              <a:rPr lang="en-US" err="1"/>
              <a:t>etc</a:t>
            </a:r>
            <a:r>
              <a:rPr lang="en-US"/>
              <a:t>)</a:t>
            </a:r>
          </a:p>
          <a:p>
            <a:endParaRPr lang="en-US"/>
          </a:p>
          <a:p>
            <a:r>
              <a:rPr lang="en-US"/>
              <a:t>Colestipol is a bile acid sequestrant used in the management of hyperlipidemia (</a:t>
            </a:r>
            <a:r>
              <a:rPr lang="en-US" err="1"/>
              <a:t>Barcenas</a:t>
            </a:r>
            <a:r>
              <a:rPr lang="en-US"/>
              <a:t> et al, 2020)</a:t>
            </a:r>
          </a:p>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74</a:t>
            </a:fld>
            <a:endParaRPr lang="en-US"/>
          </a:p>
        </p:txBody>
      </p:sp>
    </p:spTree>
    <p:extLst>
      <p:ext uri="{BB962C8B-B14F-4D97-AF65-F5344CB8AC3E}">
        <p14:creationId xmlns:p14="http://schemas.microsoft.com/office/powerpoint/2010/main" val="3291810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6</a:t>
            </a:fld>
            <a:endParaRPr lang="en-US"/>
          </a:p>
        </p:txBody>
      </p:sp>
    </p:spTree>
    <p:extLst>
      <p:ext uri="{BB962C8B-B14F-4D97-AF65-F5344CB8AC3E}">
        <p14:creationId xmlns:p14="http://schemas.microsoft.com/office/powerpoint/2010/main" val="33531205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learnings: </a:t>
            </a:r>
          </a:p>
          <a:p>
            <a:pPr marL="171450" indent="-171450">
              <a:buFont typeface="Arial" panose="020B0604020202020204" pitchFamily="34" charset="0"/>
              <a:buChar char="•"/>
            </a:pPr>
            <a:r>
              <a:rPr lang="en-US"/>
              <a:t>Prophylaxis matters</a:t>
            </a:r>
          </a:p>
          <a:p>
            <a:pPr marL="171450" indent="-171450">
              <a:buFont typeface="Arial" panose="020B0604020202020204" pitchFamily="34" charset="0"/>
              <a:buChar char="•"/>
            </a:pPr>
            <a:r>
              <a:rPr lang="en-US"/>
              <a:t>Dose titration may be a strategy</a:t>
            </a:r>
          </a:p>
          <a:p>
            <a:pPr marL="171450" indent="-171450">
              <a:buFont typeface="Arial" panose="020B0604020202020204" pitchFamily="34" charset="0"/>
              <a:buChar char="•"/>
            </a:pPr>
            <a:r>
              <a:rPr lang="en-US"/>
              <a:t>Apply to other diarrhea situations: tucatinib, pertuzumab, sacituzumab govitecan, alpelisib, and abemaciclib</a:t>
            </a:r>
          </a:p>
        </p:txBody>
      </p:sp>
      <p:sp>
        <p:nvSpPr>
          <p:cNvPr id="4" name="Slide Number Placeholder 3"/>
          <p:cNvSpPr>
            <a:spLocks noGrp="1"/>
          </p:cNvSpPr>
          <p:nvPr>
            <p:ph type="sldNum" sz="quarter" idx="5"/>
          </p:nvPr>
        </p:nvSpPr>
        <p:spPr/>
        <p:txBody>
          <a:bodyPr/>
          <a:lstStyle/>
          <a:p>
            <a:fld id="{B4376907-3CCC-7340-B687-6F094BC92014}" type="slidenum">
              <a:rPr lang="en-US" smtClean="0"/>
              <a:pPr/>
              <a:t>75</a:t>
            </a:fld>
            <a:endParaRPr lang="en-US"/>
          </a:p>
        </p:txBody>
      </p:sp>
    </p:spTree>
    <p:extLst>
      <p:ext uri="{BB962C8B-B14F-4D97-AF65-F5344CB8AC3E}">
        <p14:creationId xmlns:p14="http://schemas.microsoft.com/office/powerpoint/2010/main" val="23763613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76</a:t>
            </a:fld>
            <a:endParaRPr lang="en-US"/>
          </a:p>
        </p:txBody>
      </p:sp>
    </p:spTree>
    <p:extLst>
      <p:ext uri="{BB962C8B-B14F-4D97-AF65-F5344CB8AC3E}">
        <p14:creationId xmlns:p14="http://schemas.microsoft.com/office/powerpoint/2010/main" val="17418437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total, 86 patients in the alpelisib group received anti-rash medication before the onset of rash, with antihistamines being the most frequent treatment (60 of 86 patients, or 69.8%). Of the 60 patients who received antihistamines (specifically as anti-rash medication) before the development of rash, 23 patients (38.3%) experienced any-grade rash, compared with 130 patients (58.0%) of the 198 patients who did not receive an antihistamine in advance.</a:t>
            </a:r>
            <a:endParaRPr lang="en-US" b="1">
              <a:solidFill>
                <a:srgbClr val="CCCCFF"/>
              </a:solidFill>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B4376907-3CCC-7340-B687-6F094BC92014}" type="slidenum">
              <a:rPr lang="en-US" smtClean="0"/>
              <a:pPr/>
              <a:t>77</a:t>
            </a:fld>
            <a:endParaRPr lang="en-US"/>
          </a:p>
        </p:txBody>
      </p:sp>
    </p:spTree>
    <p:extLst>
      <p:ext uri="{BB962C8B-B14F-4D97-AF65-F5344CB8AC3E}">
        <p14:creationId xmlns:p14="http://schemas.microsoft.com/office/powerpoint/2010/main" val="25647528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NCCN has an entire resource for IRAE</a:t>
            </a:r>
          </a:p>
        </p:txBody>
      </p:sp>
      <p:sp>
        <p:nvSpPr>
          <p:cNvPr id="4" name="Slide Number Placeholder 3"/>
          <p:cNvSpPr>
            <a:spLocks noGrp="1"/>
          </p:cNvSpPr>
          <p:nvPr>
            <p:ph type="sldNum" sz="quarter" idx="5"/>
          </p:nvPr>
        </p:nvSpPr>
        <p:spPr/>
        <p:txBody>
          <a:bodyPr/>
          <a:lstStyle/>
          <a:p>
            <a:fld id="{B4376907-3CCC-7340-B687-6F094BC92014}" type="slidenum">
              <a:rPr lang="en-US" smtClean="0"/>
              <a:pPr/>
              <a:t>78</a:t>
            </a:fld>
            <a:endParaRPr lang="en-US"/>
          </a:p>
        </p:txBody>
      </p:sp>
    </p:spTree>
    <p:extLst>
      <p:ext uri="{BB962C8B-B14F-4D97-AF65-F5344CB8AC3E}">
        <p14:creationId xmlns:p14="http://schemas.microsoft.com/office/powerpoint/2010/main" val="34382064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79</a:t>
            </a:fld>
            <a:endParaRPr lang="en-US"/>
          </a:p>
        </p:txBody>
      </p:sp>
    </p:spTree>
    <p:extLst>
      <p:ext uri="{BB962C8B-B14F-4D97-AF65-F5344CB8AC3E}">
        <p14:creationId xmlns:p14="http://schemas.microsoft.com/office/powerpoint/2010/main" val="35658416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latin typeface="News Gothic MT" panose="020B0503020103020203" pitchFamily="34" charset="0"/>
                <a:cs typeface="Arial" panose="020B0604020202020204" pitchFamily="34" charset="0"/>
              </a:rPr>
              <a:t>Interstitial lung disease was an AE of interest that emerged during early fam-trastuzumab deruxtecan (T-DXd) studies</a:t>
            </a:r>
          </a:p>
          <a:p>
            <a:pPr marL="171450" lvl="0" indent="-171450">
              <a:buFont typeface="Arial" panose="020B0604020202020204" pitchFamily="34" charset="0"/>
              <a:buChar char="•"/>
              <a:defRPr/>
            </a:pPr>
            <a:r>
              <a:rPr lang="en-US" sz="1200">
                <a:latin typeface="News Gothic MT" panose="020B0503020103020203" pitchFamily="34" charset="0"/>
              </a:rPr>
              <a:t>An independent ILD adjudication committee was formed to review all reported cases of ILD in patients who received ≥1 dose of T-DXd from 7 ongoing studies across multiple tumor types</a:t>
            </a:r>
            <a:r>
              <a:rPr lang="en-US" sz="1200" baseline="30000">
                <a:latin typeface="News Gothic MT" panose="020B0503020103020203" pitchFamily="34" charset="0"/>
              </a:rPr>
              <a:t> </a:t>
            </a:r>
            <a:r>
              <a:rPr lang="en-US" sz="1200" baseline="0">
                <a:latin typeface="News Gothic MT" panose="020B0503020103020203" pitchFamily="34" charset="0"/>
              </a:rPr>
              <a:t>(Powell et al, 2018)</a:t>
            </a:r>
          </a:p>
          <a:p>
            <a:pPr marL="628650" lvl="1" indent="-171450">
              <a:buFont typeface="Arial" panose="020B0604020202020204" pitchFamily="34" charset="0"/>
              <a:buChar char="•"/>
              <a:defRPr/>
            </a:pPr>
            <a:r>
              <a:rPr lang="en-US" sz="1200">
                <a:latin typeface="News Gothic MT" panose="020B0503020103020203" pitchFamily="34" charset="0"/>
              </a:rPr>
              <a:t>Data cutoff was October 15, 2019</a:t>
            </a:r>
          </a:p>
          <a:p>
            <a:pPr marL="171450" indent="-171450">
              <a:buFont typeface="Arial" panose="020B0604020202020204" pitchFamily="34" charset="0"/>
              <a:buChar char="•"/>
            </a:pPr>
            <a:r>
              <a:rPr lang="en-US" sz="1200">
                <a:latin typeface="News Gothic MT" panose="020B0503020103020203" pitchFamily="34" charset="0"/>
                <a:cs typeface="Arial" panose="020B0604020202020204" pitchFamily="34" charset="0"/>
              </a:rPr>
              <a:t>The current management guidelines from principal investigator evolved from the findings of this committee, as well as additional discussions with multidisciplinary experts</a:t>
            </a:r>
          </a:p>
          <a:p>
            <a:pPr marL="171450" indent="-171450">
              <a:buFont typeface="Arial" panose="020B0604020202020204" pitchFamily="34" charset="0"/>
              <a:buChar char="•"/>
            </a:pPr>
            <a:r>
              <a:rPr lang="en-US" sz="1200">
                <a:latin typeface="News Gothic MT" panose="020B0503020103020203" pitchFamily="34" charset="0"/>
                <a:cs typeface="Arial" panose="020B0604020202020204" pitchFamily="34" charset="0"/>
              </a:rPr>
              <a:t>There is ongoing research to further understand additional effective monitoring and management strategies, as well as to identify which patients are at a higher risk of developing ILD</a:t>
            </a:r>
          </a:p>
          <a:p>
            <a:endParaRPr lang="en-US" sz="1200">
              <a:latin typeface="News Gothic MT" panose="020B0503020103020203" pitchFamily="34" charset="0"/>
              <a:cs typeface="Arial" panose="020B0604020202020204" pitchFamily="34" charset="0"/>
            </a:endParaRPr>
          </a:p>
          <a:p>
            <a:pPr marL="0" marR="0" lvl="0" indent="0" algn="l" defTabSz="629107" rtl="0" eaLnBrk="1" fontAlgn="auto" latinLnBrk="0" hangingPunct="1">
              <a:lnSpc>
                <a:spcPct val="100000"/>
              </a:lnSpc>
              <a:buClrTx/>
              <a:buSzTx/>
              <a:buFontTx/>
              <a:buNone/>
              <a:tabLst/>
              <a:defRPr/>
            </a:pPr>
            <a:r>
              <a:rPr lang="en-US" sz="1200" b="1">
                <a:latin typeface="News Gothic MT" panose="020B0503020103020203" pitchFamily="34" charset="0"/>
              </a:rPr>
              <a:t>Step 1: Monitor</a:t>
            </a:r>
            <a:endParaRPr lang="en-US" sz="1200" b="1" baseline="30000">
              <a:latin typeface="News Gothic MT" panose="020B0503020103020203" pitchFamily="34" charset="0"/>
            </a:endParaRPr>
          </a:p>
          <a:p>
            <a:pPr marL="171450" lvl="0" indent="-171450">
              <a:lnSpc>
                <a:spcPct val="100000"/>
              </a:lnSpc>
              <a:buFont typeface="Arial" panose="020B0604020202020204" pitchFamily="34" charset="0"/>
              <a:buChar char="•"/>
            </a:pPr>
            <a:r>
              <a:rPr lang="en-US" sz="1200" b="0">
                <a:latin typeface="News Gothic MT" panose="020B0503020103020203" pitchFamily="34" charset="0"/>
              </a:rPr>
              <a:t>Interrupt drug</a:t>
            </a:r>
          </a:p>
          <a:p>
            <a:pPr marL="171450" lvl="0" indent="-171450">
              <a:lnSpc>
                <a:spcPct val="100000"/>
              </a:lnSpc>
              <a:buFont typeface="Arial" panose="020B0604020202020204" pitchFamily="34" charset="0"/>
              <a:buChar char="•"/>
            </a:pPr>
            <a:r>
              <a:rPr lang="en-US" sz="1200">
                <a:latin typeface="News Gothic MT" panose="020B0503020103020203" pitchFamily="34" charset="0"/>
              </a:rPr>
              <a:t>Rule out ILD if a patient develops radiographic changes potentially consistent with ILD or develops an acute onset of new or worsening pulmonary or other related signs/symptoms, such as dyspnea, cough, or fever (ENHERTU</a:t>
            </a:r>
            <a:r>
              <a:rPr lang="en-US" sz="1200" baseline="30000">
                <a:latin typeface="News Gothic MT" panose="020B0503020103020203" pitchFamily="34" charset="0"/>
              </a:rPr>
              <a:t>®</a:t>
            </a:r>
            <a:r>
              <a:rPr lang="en-US" sz="1200">
                <a:latin typeface="News Gothic MT" panose="020B0503020103020203" pitchFamily="34" charset="0"/>
              </a:rPr>
              <a:t> prescribing information, 2019)</a:t>
            </a:r>
            <a:endParaRPr lang="en-US" sz="1200" b="1">
              <a:latin typeface="News Gothic MT" panose="020B0503020103020203" pitchFamily="34" charset="0"/>
            </a:endParaRPr>
          </a:p>
          <a:p>
            <a:pPr marL="0" marR="0" lvl="0" indent="0" algn="l" defTabSz="629107" rtl="0" eaLnBrk="1" fontAlgn="auto" latinLnBrk="0" hangingPunct="1">
              <a:lnSpc>
                <a:spcPct val="100000"/>
              </a:lnSpc>
              <a:buClrTx/>
              <a:buSzTx/>
              <a:buFontTx/>
              <a:buNone/>
              <a:tabLst/>
              <a:defRPr/>
            </a:pPr>
            <a:endParaRPr lang="en-US" sz="1200">
              <a:latin typeface="News Gothic MT" panose="020B0503020103020203" pitchFamily="34" charset="0"/>
            </a:endParaRPr>
          </a:p>
          <a:p>
            <a:r>
              <a:rPr lang="en-US" sz="1200" b="1">
                <a:latin typeface="News Gothic MT" panose="020B0503020103020203" pitchFamily="34" charset="0"/>
              </a:rPr>
              <a:t>Step 2: Confirm</a:t>
            </a:r>
          </a:p>
          <a:p>
            <a:pPr marL="171450" indent="-171450" algn="l">
              <a:buFont typeface="Arial" panose="020B0604020202020204" pitchFamily="34" charset="0"/>
              <a:buChar char="•"/>
            </a:pPr>
            <a:r>
              <a:rPr lang="en-US" sz="1200" b="0">
                <a:latin typeface="News Gothic MT" panose="020B0503020103020203" pitchFamily="34" charset="0"/>
              </a:rPr>
              <a:t>Evaluations should include:</a:t>
            </a:r>
          </a:p>
          <a:p>
            <a:pPr marL="630936" lvl="1" indent="-194310">
              <a:buFont typeface="Arial" panose="020B0604020202020204" pitchFamily="34" charset="0"/>
              <a:buChar char="•"/>
            </a:pPr>
            <a:r>
              <a:rPr lang="en-US" sz="1200">
                <a:latin typeface="News Gothic MT" panose="020B0503020103020203" pitchFamily="34" charset="0"/>
              </a:rPr>
              <a:t>High-resolution computed tomography (CT) </a:t>
            </a:r>
          </a:p>
          <a:p>
            <a:pPr marL="630936" lvl="1" indent="-194310">
              <a:buFont typeface="Arial" panose="020B0604020202020204" pitchFamily="34" charset="0"/>
              <a:buChar char="•"/>
            </a:pPr>
            <a:r>
              <a:rPr lang="en-US" sz="1200">
                <a:latin typeface="News Gothic MT" panose="020B0503020103020203" pitchFamily="34" charset="0"/>
              </a:rPr>
              <a:t>Pulmonologist consultation (infectious disease consultation as clinically indicated)</a:t>
            </a:r>
          </a:p>
          <a:p>
            <a:pPr marL="630936" lvl="1" indent="-194310">
              <a:buFont typeface="Arial" panose="020B0604020202020204" pitchFamily="34" charset="0"/>
              <a:buChar char="•"/>
            </a:pPr>
            <a:r>
              <a:rPr lang="en-US" sz="1200">
                <a:latin typeface="News Gothic MT" panose="020B0503020103020203" pitchFamily="34" charset="0"/>
              </a:rPr>
              <a:t>Blood culture and complete blood count (CBC); other blood tests could be considered as needed</a:t>
            </a:r>
          </a:p>
          <a:p>
            <a:pPr marL="630936" lvl="1" indent="-194310">
              <a:buFont typeface="Arial" panose="020B0604020202020204" pitchFamily="34" charset="0"/>
              <a:buChar char="•"/>
            </a:pPr>
            <a:r>
              <a:rPr lang="en-US" sz="1200">
                <a:latin typeface="News Gothic MT" panose="020B0503020103020203" pitchFamily="34" charset="0"/>
              </a:rPr>
              <a:t>Consider bronchoscopy and bronchoalveolar lavage if clinically indicated and feasible</a:t>
            </a:r>
          </a:p>
          <a:p>
            <a:pPr marL="630936" lvl="1" indent="-194310">
              <a:buFont typeface="Arial" panose="020B0604020202020204" pitchFamily="34" charset="0"/>
              <a:buChar char="•"/>
            </a:pPr>
            <a:r>
              <a:rPr lang="en-US" sz="1200">
                <a:latin typeface="News Gothic MT" panose="020B0503020103020203" pitchFamily="34" charset="0"/>
              </a:rPr>
              <a:t>Pulmonary function tests (PFTs) and pulse oximetry </a:t>
            </a:r>
          </a:p>
          <a:p>
            <a:pPr marL="630936" lvl="1" indent="-194310">
              <a:buFont typeface="Arial" panose="020B0604020202020204" pitchFamily="34" charset="0"/>
              <a:buChar char="•"/>
            </a:pPr>
            <a:r>
              <a:rPr lang="en-US" sz="1200">
                <a:latin typeface="News Gothic MT" panose="020B0503020103020203" pitchFamily="34" charset="0"/>
              </a:rPr>
              <a:t>Arterial blood gases if clinically indicated </a:t>
            </a:r>
          </a:p>
          <a:p>
            <a:pPr marL="630936" lvl="1" indent="-194310">
              <a:buFont typeface="Arial" panose="020B0604020202020204" pitchFamily="34" charset="0"/>
              <a:buChar char="•"/>
            </a:pPr>
            <a:r>
              <a:rPr lang="en-US" sz="1200">
                <a:latin typeface="News Gothic MT" panose="020B0503020103020203" pitchFamily="34" charset="0"/>
              </a:rPr>
              <a:t>One blood sample collection for pharmacokinetic analysis as soon as ILD is suspected, if feasible </a:t>
            </a:r>
            <a:endParaRPr lang="en-US" sz="1200">
              <a:highlight>
                <a:srgbClr val="FFFF00"/>
              </a:highlight>
              <a:latin typeface="News Gothic MT" panose="020B0503020103020203"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a:latin typeface="News Gothic MT" panose="020B0503020103020203" pitchFamily="34" charset="0"/>
              </a:rPr>
              <a:t>All events of ILD, regardless of severity or seriousness, should be followed until resolution including after drug discontinuation (ENHERTU</a:t>
            </a:r>
            <a:r>
              <a:rPr lang="en-US" sz="1200" baseline="30000">
                <a:latin typeface="News Gothic MT" panose="020B0503020103020203" pitchFamily="34" charset="0"/>
              </a:rPr>
              <a:t>®</a:t>
            </a:r>
            <a:r>
              <a:rPr lang="en-US" sz="1200">
                <a:latin typeface="News Gothic MT" panose="020B0503020103020203" pitchFamily="34" charset="0"/>
              </a:rPr>
              <a:t> prescribing information, 2019)</a:t>
            </a:r>
          </a:p>
          <a:p>
            <a:endParaRPr lang="en-US" sz="1200" b="1">
              <a:latin typeface="News Gothic MT" panose="020B0503020103020203" pitchFamily="34" charset="0"/>
            </a:endParaRPr>
          </a:p>
          <a:p>
            <a:pPr lvl="0" defTabSz="629107">
              <a:defRPr/>
            </a:pPr>
            <a:r>
              <a:rPr lang="en-US" sz="1200" b="1">
                <a:latin typeface="News Gothic MT" panose="020B0503020103020203" pitchFamily="34" charset="0"/>
              </a:rPr>
              <a:t>Step 3: Dose Interruption and Modification</a:t>
            </a:r>
          </a:p>
          <a:p>
            <a:pPr marL="171450" marR="0" lvl="0" indent="-171450" algn="l" defTabSz="629107" rtl="0" eaLnBrk="1" fontAlgn="auto" latinLnBrk="0" hangingPunct="1">
              <a:lnSpc>
                <a:spcPct val="100000"/>
              </a:lnSpc>
              <a:buClrTx/>
              <a:buSzTx/>
              <a:buFont typeface="Arial" panose="020B0604020202020204" pitchFamily="34" charset="0"/>
              <a:buChar char="•"/>
              <a:tabLst/>
              <a:defRPr/>
            </a:pPr>
            <a:r>
              <a:rPr lang="en-US" sz="1200" b="0">
                <a:latin typeface="News Gothic MT" panose="020B0503020103020203" pitchFamily="34" charset="0"/>
              </a:rPr>
              <a:t>Drug must be interrupted for any ILD events regardless of grade</a:t>
            </a:r>
          </a:p>
          <a:p>
            <a:pPr marL="171450" marR="0" lvl="0" indent="-171450" algn="l" defTabSz="629107" rtl="0" eaLnBrk="1" fontAlgn="auto" latinLnBrk="0" hangingPunct="1">
              <a:lnSpc>
                <a:spcPct val="100000"/>
              </a:lnSpc>
              <a:buClrTx/>
              <a:buSzTx/>
              <a:buFont typeface="Arial" panose="020B0604020202020204" pitchFamily="34" charset="0"/>
              <a:buChar char="•"/>
              <a:tabLst/>
              <a:defRPr/>
            </a:pPr>
            <a:r>
              <a:rPr lang="en-US" sz="1200" b="0">
                <a:latin typeface="News Gothic MT" panose="020B0503020103020203" pitchFamily="34" charset="0"/>
              </a:rPr>
              <a:t>Grade 1: </a:t>
            </a:r>
            <a:r>
              <a:rPr lang="en-US" sz="1200" kern="1200">
                <a:solidFill>
                  <a:schemeClr val="tx1"/>
                </a:solidFill>
                <a:effectLst/>
                <a:latin typeface="News Gothic MT" panose="020B0503020103020203" pitchFamily="34" charset="0"/>
                <a:ea typeface="+mn-ea"/>
                <a:cs typeface="+mn-cs"/>
              </a:rPr>
              <a:t>T-DXd can be restarted only if the event is fully resolved:</a:t>
            </a:r>
          </a:p>
          <a:p>
            <a:pPr marL="628650" lvl="1" indent="-171450" defTabSz="629107">
              <a:buFont typeface="Arial" panose="020B0604020202020204" pitchFamily="34" charset="0"/>
              <a:buChar char="•"/>
              <a:defRPr/>
            </a:pPr>
            <a:r>
              <a:rPr lang="en-US" sz="1200" kern="1200">
                <a:solidFill>
                  <a:schemeClr val="tx1"/>
                </a:solidFill>
                <a:effectLst/>
                <a:latin typeface="News Gothic MT" panose="020B0503020103020203" pitchFamily="34" charset="0"/>
                <a:ea typeface="+mn-ea"/>
                <a:cs typeface="+mn-cs"/>
              </a:rPr>
              <a:t>If resolved in ≤28 days from day of onset, maintain dose</a:t>
            </a:r>
          </a:p>
          <a:p>
            <a:pPr marL="628650" lvl="1" indent="-171450" defTabSz="629107">
              <a:buFont typeface="Arial" panose="020B0604020202020204" pitchFamily="34" charset="0"/>
              <a:buChar char="•"/>
              <a:defRPr/>
            </a:pPr>
            <a:r>
              <a:rPr lang="en-US" sz="1200" kern="1200">
                <a:solidFill>
                  <a:schemeClr val="tx1"/>
                </a:solidFill>
                <a:effectLst/>
                <a:latin typeface="News Gothic MT" panose="020B0503020103020203" pitchFamily="34" charset="0"/>
                <a:ea typeface="+mn-ea"/>
                <a:cs typeface="+mn-cs"/>
              </a:rPr>
              <a:t>If resolved in &gt;28 days from day of onset, reduce dose by 1 level</a:t>
            </a:r>
          </a:p>
          <a:p>
            <a:pPr marL="628650" lvl="1" indent="-171450" defTabSz="629107">
              <a:buFont typeface="Arial" panose="020B0604020202020204" pitchFamily="34" charset="0"/>
              <a:buChar char="•"/>
              <a:defRPr/>
            </a:pPr>
            <a:r>
              <a:rPr lang="en-US" sz="1200" kern="1200">
                <a:solidFill>
                  <a:schemeClr val="tx1"/>
                </a:solidFill>
                <a:effectLst/>
                <a:latin typeface="News Gothic MT" panose="020B0503020103020203" pitchFamily="34" charset="0"/>
                <a:ea typeface="+mn-ea"/>
                <a:cs typeface="+mn-cs"/>
              </a:rPr>
              <a:t>However, if the grade-1 ILD event occurs beyond cycle day 22 and has not resolved within 49 days from the last infusion, the drug should be discontinued</a:t>
            </a:r>
            <a:endParaRPr lang="en-US" sz="1200" b="0">
              <a:latin typeface="News Gothic MT" panose="020B0503020103020203" pitchFamily="34" charset="0"/>
            </a:endParaRPr>
          </a:p>
          <a:p>
            <a:pPr marL="171450" marR="0" lvl="0" indent="-171450" algn="l" defTabSz="629107" rtl="0" eaLnBrk="1" fontAlgn="auto" latinLnBrk="0" hangingPunct="1">
              <a:lnSpc>
                <a:spcPct val="100000"/>
              </a:lnSpc>
              <a:spcBef>
                <a:spcPct val="30000"/>
              </a:spcBef>
              <a:spcAft>
                <a:spcPct val="0"/>
              </a:spcAft>
              <a:buClrTx/>
              <a:buSzTx/>
              <a:buFont typeface="Arial" panose="020B0604020202020204" pitchFamily="34" charset="0"/>
              <a:buChar char="•"/>
              <a:tabLst/>
              <a:defRPr/>
            </a:pPr>
            <a:r>
              <a:rPr lang="en-US" sz="1200" b="0">
                <a:latin typeface="News Gothic MT" panose="020B0503020103020203" pitchFamily="34" charset="0"/>
              </a:rPr>
              <a:t>Grade </a:t>
            </a:r>
            <a:r>
              <a:rPr lang="en-US" sz="1200" kern="1200">
                <a:solidFill>
                  <a:schemeClr val="tx1"/>
                </a:solidFill>
                <a:effectLst/>
                <a:latin typeface="News Gothic MT" panose="020B0503020103020203" pitchFamily="34" charset="0"/>
                <a:ea typeface="+mn-ea"/>
                <a:cs typeface="+mn-cs"/>
              </a:rPr>
              <a:t>≥ </a:t>
            </a:r>
            <a:r>
              <a:rPr lang="en-US" sz="1200" b="0">
                <a:latin typeface="News Gothic MT" panose="020B0503020103020203" pitchFamily="34" charset="0"/>
              </a:rPr>
              <a:t>2: </a:t>
            </a:r>
            <a:r>
              <a:rPr lang="en-US" sz="1200" u="sng" kern="1200">
                <a:solidFill>
                  <a:schemeClr val="tx1"/>
                </a:solidFill>
                <a:effectLst/>
                <a:latin typeface="News Gothic MT" panose="020B0503020103020203" pitchFamily="34" charset="0"/>
                <a:ea typeface="+mn-ea"/>
                <a:cs typeface="+mn-cs"/>
              </a:rPr>
              <a:t>Permanently discontinue</a:t>
            </a:r>
            <a:r>
              <a:rPr lang="en-US" sz="1200" kern="1200">
                <a:solidFill>
                  <a:schemeClr val="tx1"/>
                </a:solidFill>
                <a:effectLst/>
                <a:latin typeface="News Gothic MT" panose="020B0503020103020203" pitchFamily="34" charset="0"/>
                <a:ea typeface="+mn-ea"/>
                <a:cs typeface="+mn-cs"/>
              </a:rPr>
              <a:t> patient from T-DXd treatment </a:t>
            </a:r>
            <a:r>
              <a:rPr lang="en-US" sz="1200">
                <a:latin typeface="News Gothic MT" panose="020B0503020103020203" pitchFamily="34" charset="0"/>
              </a:rPr>
              <a:t>(Enhertu</a:t>
            </a:r>
            <a:r>
              <a:rPr lang="en-US" sz="1200" baseline="30000">
                <a:latin typeface="News Gothic MT" panose="020B0503020103020203" pitchFamily="34" charset="0"/>
              </a:rPr>
              <a:t>®</a:t>
            </a:r>
            <a:r>
              <a:rPr lang="en-US" sz="1200">
                <a:latin typeface="News Gothic MT" panose="020B0503020103020203" pitchFamily="34" charset="0"/>
              </a:rPr>
              <a:t> prescribing information, 2019)</a:t>
            </a:r>
            <a:endParaRPr lang="en-US" sz="1200" b="1">
              <a:latin typeface="News Gothic MT" panose="020B0503020103020203" pitchFamily="34" charset="0"/>
            </a:endParaRPr>
          </a:p>
          <a:p>
            <a:pPr marL="0" marR="0" lvl="0" indent="0" algn="l" defTabSz="629107" rtl="0" eaLnBrk="1" fontAlgn="auto" latinLnBrk="0" hangingPunct="1">
              <a:lnSpc>
                <a:spcPct val="100000"/>
              </a:lnSpc>
              <a:buClrTx/>
              <a:buSzTx/>
              <a:buFontTx/>
              <a:buNone/>
              <a:tabLst/>
              <a:defRPr/>
            </a:pPr>
            <a:endParaRPr lang="en-US" sz="1200" b="1">
              <a:latin typeface="News Gothic MT" panose="020B0503020103020203" pitchFamily="34" charset="0"/>
            </a:endParaRPr>
          </a:p>
          <a:p>
            <a:pPr lvl="0" defTabSz="629107">
              <a:defRPr/>
            </a:pPr>
            <a:r>
              <a:rPr lang="en-US" sz="1200" b="1">
                <a:latin typeface="News Gothic MT" panose="020B0503020103020203" pitchFamily="34" charset="0"/>
              </a:rPr>
              <a:t>Step 4: Manage</a:t>
            </a:r>
          </a:p>
          <a:p>
            <a:pPr marL="171450" marR="0" lvl="0" indent="-171450" algn="l" defTabSz="629107" rtl="0" eaLnBrk="1" fontAlgn="auto" latinLnBrk="0" hangingPunct="1">
              <a:lnSpc>
                <a:spcPct val="100000"/>
              </a:lnSpc>
              <a:buClrTx/>
              <a:buSzTx/>
              <a:buFont typeface="Arial" panose="020B0604020202020204" pitchFamily="34" charset="0"/>
              <a:buChar char="•"/>
              <a:tabLst/>
              <a:defRPr/>
            </a:pPr>
            <a:r>
              <a:rPr lang="en-US" sz="1200" b="0">
                <a:latin typeface="News Gothic MT" panose="020B0503020103020203" pitchFamily="34" charset="0"/>
              </a:rPr>
              <a:t>Grade 1</a:t>
            </a:r>
          </a:p>
          <a:p>
            <a:pPr marL="630936" indent="-171450" defTabSz="629107">
              <a:buFont typeface="Arial" panose="020B0604020202020204" pitchFamily="34" charset="0"/>
              <a:buChar char="•"/>
              <a:defRPr/>
            </a:pPr>
            <a:r>
              <a:rPr lang="en-US" sz="1200" kern="1200">
                <a:solidFill>
                  <a:schemeClr val="tx1"/>
                </a:solidFill>
                <a:effectLst/>
                <a:latin typeface="News Gothic MT" panose="020B0503020103020203" pitchFamily="34" charset="0"/>
                <a:ea typeface="+mn-ea"/>
                <a:cs typeface="+mn-cs"/>
              </a:rPr>
              <a:t>Monitor and closely follow-up in 2-7 days for onset of clinical symptoms and pulse oximetry</a:t>
            </a:r>
          </a:p>
          <a:p>
            <a:pPr marL="630936" indent="-171450" defTabSz="629107">
              <a:buFont typeface="Arial" panose="020B0604020202020204" pitchFamily="34" charset="0"/>
              <a:buChar char="•"/>
              <a:defRPr/>
            </a:pPr>
            <a:r>
              <a:rPr lang="en-US" sz="1200" kern="1200">
                <a:solidFill>
                  <a:schemeClr val="tx1"/>
                </a:solidFill>
                <a:effectLst/>
                <a:latin typeface="News Gothic MT" panose="020B0503020103020203" pitchFamily="34" charset="0"/>
                <a:ea typeface="+mn-ea"/>
                <a:cs typeface="+mn-cs"/>
              </a:rPr>
              <a:t>Consider follow-up imaging in 1-2 weeks (or as clinically indicated)</a:t>
            </a:r>
          </a:p>
          <a:p>
            <a:pPr marL="630936" indent="-171450" defTabSz="629107">
              <a:buFont typeface="Arial" panose="020B0604020202020204" pitchFamily="34" charset="0"/>
              <a:buChar char="•"/>
              <a:defRPr/>
            </a:pPr>
            <a:r>
              <a:rPr lang="en-US" sz="1200" kern="1200">
                <a:solidFill>
                  <a:schemeClr val="tx1"/>
                </a:solidFill>
                <a:effectLst/>
                <a:latin typeface="News Gothic MT" panose="020B0503020103020203" pitchFamily="34" charset="0"/>
                <a:ea typeface="+mn-ea"/>
                <a:cs typeface="+mn-cs"/>
              </a:rPr>
              <a:t>Consider starting systemic steroids (eg, ≥0.5 mg/kg/day prednisone or equivalent) until improvement, followed by gradual taper over ≥4 weeks</a:t>
            </a:r>
          </a:p>
          <a:p>
            <a:pPr marL="630936" indent="-171450" defTabSz="629107">
              <a:buFont typeface="Arial" panose="020B0604020202020204" pitchFamily="34" charset="0"/>
              <a:buChar char="•"/>
              <a:defRPr/>
            </a:pPr>
            <a:r>
              <a:rPr lang="en-US" sz="1200" kern="1200">
                <a:solidFill>
                  <a:schemeClr val="tx1"/>
                </a:solidFill>
                <a:effectLst/>
                <a:latin typeface="News Gothic MT" panose="020B0503020103020203" pitchFamily="34" charset="0"/>
                <a:ea typeface="+mn-ea"/>
                <a:cs typeface="+mn-cs"/>
              </a:rPr>
              <a:t>If worsening of diagnostic observations despite initiation of corticosteroids, then follow grade 2 guidelines</a:t>
            </a:r>
          </a:p>
          <a:p>
            <a:pPr marL="972464" lvl="1" indent="-171450" defTabSz="629107">
              <a:buFont typeface="Arial" panose="020B0604020202020204" pitchFamily="34" charset="0"/>
              <a:buChar char="•"/>
              <a:defRPr/>
            </a:pPr>
            <a:r>
              <a:rPr lang="en-US" sz="1200" kern="1200">
                <a:solidFill>
                  <a:schemeClr val="tx1"/>
                </a:solidFill>
                <a:effectLst/>
                <a:latin typeface="News Gothic MT" panose="020B0503020103020203" pitchFamily="34" charset="0"/>
                <a:ea typeface="+mn-ea"/>
                <a:cs typeface="+mn-cs"/>
              </a:rPr>
              <a:t>If the patient is asymptomatic, then they should still be considered as grade 1 even if steroid treatment is given</a:t>
            </a:r>
          </a:p>
          <a:p>
            <a:pPr marL="171450" marR="0" lvl="0" indent="-171450" algn="l" defTabSz="629107" rtl="0" eaLnBrk="1" fontAlgn="auto" latinLnBrk="0" hangingPunct="1">
              <a:lnSpc>
                <a:spcPct val="100000"/>
              </a:lnSpc>
              <a:buClrTx/>
              <a:buSzTx/>
              <a:buFont typeface="Arial" panose="020B0604020202020204" pitchFamily="34" charset="0"/>
              <a:buChar char="•"/>
              <a:tabLst/>
              <a:defRPr/>
            </a:pPr>
            <a:r>
              <a:rPr lang="en-US" sz="1200" b="0" kern="1200">
                <a:solidFill>
                  <a:schemeClr val="tx1"/>
                </a:solidFill>
                <a:effectLst/>
                <a:latin typeface="News Gothic MT" panose="020B0503020103020203" pitchFamily="34" charset="0"/>
                <a:ea typeface="+mn-ea"/>
                <a:cs typeface="+mn-cs"/>
              </a:rPr>
              <a:t>Grade 2</a:t>
            </a:r>
          </a:p>
          <a:p>
            <a:pPr marL="630936" marR="0" lvl="1" indent="-171450" algn="l" defTabSz="629107" rtl="0" eaLnBrk="1" fontAlgn="auto" latinLnBrk="0" hangingPunct="1">
              <a:lnSpc>
                <a:spcPct val="100000"/>
              </a:lnSpc>
              <a:buClrTx/>
              <a:buSzTx/>
              <a:buFont typeface="Arial" panose="020B0604020202020204" pitchFamily="34" charset="0"/>
              <a:buChar char="•"/>
              <a:tabLst/>
              <a:defRPr/>
            </a:pPr>
            <a:r>
              <a:rPr lang="en-US" sz="1200" kern="1200">
                <a:solidFill>
                  <a:schemeClr val="tx1"/>
                </a:solidFill>
                <a:effectLst/>
                <a:latin typeface="News Gothic MT" panose="020B0503020103020203" pitchFamily="34" charset="0"/>
                <a:ea typeface="+mn-ea"/>
                <a:cs typeface="+mn-cs"/>
              </a:rPr>
              <a:t>Promptly start systemic steroids (eg, ≥1 mg/kg/day prednisone or equivalent) until clinical improvement, followed by gradual taper over ≥4 weeks</a:t>
            </a:r>
          </a:p>
          <a:p>
            <a:pPr marL="630936" marR="0" lvl="1" indent="-171450" algn="l" defTabSz="629107" rtl="0" eaLnBrk="1" fontAlgn="auto" latinLnBrk="0" hangingPunct="1">
              <a:lnSpc>
                <a:spcPct val="100000"/>
              </a:lnSpc>
              <a:buClrTx/>
              <a:buSzTx/>
              <a:buFont typeface="Arial" panose="020B0604020202020204" pitchFamily="34" charset="0"/>
              <a:buChar char="•"/>
              <a:tabLst/>
              <a:defRPr/>
            </a:pPr>
            <a:r>
              <a:rPr lang="en-US" sz="1200" kern="1200">
                <a:solidFill>
                  <a:schemeClr val="tx1"/>
                </a:solidFill>
                <a:effectLst/>
                <a:latin typeface="News Gothic MT" panose="020B0503020103020203" pitchFamily="34" charset="0"/>
                <a:ea typeface="+mn-ea"/>
                <a:cs typeface="+mn-cs"/>
              </a:rPr>
              <a:t>Monitor symptoms closely</a:t>
            </a:r>
          </a:p>
          <a:p>
            <a:pPr marL="630936" marR="0" lvl="1" indent="-171450" algn="l" defTabSz="629107" rtl="0" eaLnBrk="1" fontAlgn="auto" latinLnBrk="0" hangingPunct="1">
              <a:lnSpc>
                <a:spcPct val="100000"/>
              </a:lnSpc>
              <a:buClrTx/>
              <a:buSzTx/>
              <a:buFont typeface="Arial" panose="020B0604020202020204" pitchFamily="34" charset="0"/>
              <a:buChar char="•"/>
              <a:tabLst/>
              <a:defRPr/>
            </a:pPr>
            <a:r>
              <a:rPr lang="en-US" sz="1200" kern="1200">
                <a:solidFill>
                  <a:schemeClr val="tx1"/>
                </a:solidFill>
                <a:effectLst/>
                <a:latin typeface="News Gothic MT" panose="020B0503020103020203" pitchFamily="34" charset="0"/>
                <a:ea typeface="+mn-ea"/>
                <a:cs typeface="+mn-cs"/>
              </a:rPr>
              <a:t>Reimage as clinically indicated</a:t>
            </a:r>
          </a:p>
          <a:p>
            <a:pPr marL="630936" marR="0" lvl="1" indent="-171450" algn="l" defTabSz="629107" rtl="0" eaLnBrk="1" fontAlgn="auto" latinLnBrk="0" hangingPunct="1">
              <a:lnSpc>
                <a:spcPct val="100000"/>
              </a:lnSpc>
              <a:buClrTx/>
              <a:buSzTx/>
              <a:buFont typeface="Arial" panose="020B0604020202020204" pitchFamily="34" charset="0"/>
              <a:buChar char="•"/>
              <a:tabLst/>
              <a:defRPr/>
            </a:pPr>
            <a:r>
              <a:rPr lang="en-US" sz="1200" kern="1200">
                <a:solidFill>
                  <a:schemeClr val="tx1"/>
                </a:solidFill>
                <a:effectLst/>
                <a:latin typeface="News Gothic MT" panose="020B0503020103020203" pitchFamily="34" charset="0"/>
                <a:ea typeface="+mn-ea"/>
                <a:cs typeface="+mn-cs"/>
              </a:rPr>
              <a:t>If worsening or no improvement in clinical or diagnostic observations in 5 days:</a:t>
            </a:r>
          </a:p>
          <a:p>
            <a:pPr marL="972464" lvl="1" indent="-171450" defTabSz="629107">
              <a:buFont typeface="Arial" panose="020B0604020202020204" pitchFamily="34" charset="0"/>
              <a:buChar char="•"/>
              <a:defRPr/>
            </a:pPr>
            <a:r>
              <a:rPr lang="en-US" sz="1200" kern="1200">
                <a:solidFill>
                  <a:schemeClr val="tx1"/>
                </a:solidFill>
                <a:effectLst/>
                <a:latin typeface="News Gothic MT" panose="020B0503020103020203" pitchFamily="34" charset="0"/>
                <a:ea typeface="+mn-ea"/>
                <a:cs typeface="+mn-cs"/>
              </a:rPr>
              <a:t>Consider increasing dose of steroids (eg, 2 mg/kg/day prednisone or equivalent); also, administration may be switched to intravenous (eg, methylprednisolone)</a:t>
            </a:r>
          </a:p>
          <a:p>
            <a:pPr marL="972464" lvl="1" indent="-171450" defTabSz="629107">
              <a:buFont typeface="Arial" panose="020B0604020202020204" pitchFamily="34" charset="0"/>
              <a:buChar char="•"/>
              <a:defRPr/>
            </a:pPr>
            <a:r>
              <a:rPr lang="en-US" sz="1200" kern="1200">
                <a:solidFill>
                  <a:schemeClr val="tx1"/>
                </a:solidFill>
                <a:effectLst/>
                <a:latin typeface="News Gothic MT" panose="020B0503020103020203" pitchFamily="34" charset="0"/>
                <a:ea typeface="+mn-ea"/>
                <a:cs typeface="+mn-cs"/>
              </a:rPr>
              <a:t>Reconsider additional workup for alternative etiologies as described above</a:t>
            </a:r>
          </a:p>
          <a:p>
            <a:pPr marL="972464" lvl="1" indent="-171450" defTabSz="629107">
              <a:buFont typeface="Arial" panose="020B0604020202020204" pitchFamily="34" charset="0"/>
              <a:buChar char="•"/>
              <a:defRPr/>
            </a:pPr>
            <a:r>
              <a:rPr lang="en-US" sz="1200" kern="1200">
                <a:solidFill>
                  <a:schemeClr val="tx1"/>
                </a:solidFill>
                <a:effectLst/>
                <a:latin typeface="News Gothic MT" panose="020B0503020103020203" pitchFamily="34" charset="0"/>
                <a:ea typeface="+mn-ea"/>
                <a:cs typeface="+mn-cs"/>
              </a:rPr>
              <a:t>Escalate care as clinically indicated</a:t>
            </a:r>
          </a:p>
          <a:p>
            <a:pPr marL="171450" marR="0" lvl="0" indent="-171450" algn="l" defTabSz="629107" rtl="0" eaLnBrk="1" fontAlgn="auto" latinLnBrk="0" hangingPunct="1">
              <a:lnSpc>
                <a:spcPct val="100000"/>
              </a:lnSpc>
              <a:buClrTx/>
              <a:buSzTx/>
              <a:buFont typeface="Arial" panose="020B0604020202020204" pitchFamily="34" charset="0"/>
              <a:buChar char="•"/>
              <a:tabLst/>
              <a:defRPr/>
            </a:pPr>
            <a:r>
              <a:rPr lang="en-US" sz="1200" b="0" kern="1200">
                <a:solidFill>
                  <a:schemeClr val="tx1"/>
                </a:solidFill>
                <a:effectLst/>
                <a:latin typeface="News Gothic MT" panose="020B0503020103020203" pitchFamily="34" charset="0"/>
                <a:ea typeface="+mn-ea"/>
                <a:cs typeface="+mn-cs"/>
              </a:rPr>
              <a:t>Grade 3/4</a:t>
            </a:r>
          </a:p>
          <a:p>
            <a:pPr marL="630936" marR="0" lvl="1" indent="-171450" algn="l" defTabSz="629107" rtl="0" eaLnBrk="1" fontAlgn="auto" latinLnBrk="0" hangingPunct="1">
              <a:lnSpc>
                <a:spcPct val="100000"/>
              </a:lnSpc>
              <a:buClrTx/>
              <a:buSzTx/>
              <a:buFont typeface="Arial" panose="020B0604020202020204" pitchFamily="34" charset="0"/>
              <a:buChar char="•"/>
              <a:tabLst/>
              <a:defRPr/>
            </a:pPr>
            <a:r>
              <a:rPr lang="en-US" sz="1200" kern="1200">
                <a:solidFill>
                  <a:schemeClr val="tx1"/>
                </a:solidFill>
                <a:effectLst/>
                <a:latin typeface="News Gothic MT" panose="020B0503020103020203" pitchFamily="34" charset="0"/>
                <a:ea typeface="+mn-ea"/>
                <a:cs typeface="+mn-cs"/>
              </a:rPr>
              <a:t>Hospitalization required </a:t>
            </a:r>
          </a:p>
          <a:p>
            <a:pPr marL="630936" marR="0" lvl="1" indent="-171450" algn="l" defTabSz="629107" rtl="0" eaLnBrk="1" fontAlgn="auto" latinLnBrk="0" hangingPunct="1">
              <a:lnSpc>
                <a:spcPct val="100000"/>
              </a:lnSpc>
              <a:buClrTx/>
              <a:buSzTx/>
              <a:buFont typeface="Arial" panose="020B0604020202020204" pitchFamily="34" charset="0"/>
              <a:buChar char="•"/>
              <a:tabLst/>
              <a:defRPr/>
            </a:pPr>
            <a:r>
              <a:rPr lang="en-US" sz="1200" kern="1200">
                <a:solidFill>
                  <a:schemeClr val="tx1"/>
                </a:solidFill>
                <a:effectLst/>
                <a:latin typeface="News Gothic MT" panose="020B0503020103020203" pitchFamily="34" charset="0"/>
                <a:ea typeface="+mn-ea"/>
                <a:cs typeface="+mn-cs"/>
              </a:rPr>
              <a:t>Promptly initiate empiric high-dose methylprednisolone intravenous (IV) treatment (eg, 500-1,000 mg/day for 3 days), followed by at least 1.0 mg/kg/day of prednisone or equivalent until clinical improvement, followed by gradual taper over ≥4 weeks</a:t>
            </a:r>
          </a:p>
          <a:p>
            <a:pPr marL="630936" marR="0" lvl="1" indent="-171450" algn="l" defTabSz="629107" rtl="0" eaLnBrk="1" fontAlgn="auto" latinLnBrk="0" hangingPunct="1">
              <a:lnSpc>
                <a:spcPct val="100000"/>
              </a:lnSpc>
              <a:buClrTx/>
              <a:buSzTx/>
              <a:buFont typeface="Arial" panose="020B0604020202020204" pitchFamily="34" charset="0"/>
              <a:buChar char="•"/>
              <a:tabLst/>
              <a:defRPr/>
            </a:pPr>
            <a:r>
              <a:rPr lang="en-US" sz="1200" kern="1200">
                <a:solidFill>
                  <a:schemeClr val="tx1"/>
                </a:solidFill>
                <a:effectLst/>
                <a:latin typeface="News Gothic MT" panose="020B0503020103020203" pitchFamily="34" charset="0"/>
                <a:ea typeface="+mn-ea"/>
                <a:cs typeface="+mn-cs"/>
              </a:rPr>
              <a:t>Reimage as clinically indicated </a:t>
            </a:r>
          </a:p>
          <a:p>
            <a:pPr marL="630936" marR="0" lvl="1" indent="-171450" algn="l" defTabSz="629107" rtl="0" eaLnBrk="1" fontAlgn="auto" latinLnBrk="0" hangingPunct="1">
              <a:lnSpc>
                <a:spcPct val="100000"/>
              </a:lnSpc>
              <a:buClrTx/>
              <a:buSzTx/>
              <a:buFont typeface="Arial" panose="020B0604020202020204" pitchFamily="34" charset="0"/>
              <a:buChar char="•"/>
              <a:tabLst/>
              <a:defRPr/>
            </a:pPr>
            <a:r>
              <a:rPr lang="en-US" sz="1200" kern="1200">
                <a:solidFill>
                  <a:schemeClr val="tx1"/>
                </a:solidFill>
                <a:effectLst/>
                <a:latin typeface="News Gothic MT" panose="020B0503020103020203" pitchFamily="34" charset="0"/>
                <a:ea typeface="+mn-ea"/>
                <a:cs typeface="+mn-cs"/>
              </a:rPr>
              <a:t>If still no improvement within 3-5 days:</a:t>
            </a:r>
          </a:p>
          <a:p>
            <a:pPr marL="972464" lvl="1" indent="-171450" defTabSz="629107">
              <a:buFont typeface="Arial" panose="020B0604020202020204" pitchFamily="34" charset="0"/>
              <a:buChar char="•"/>
              <a:defRPr/>
            </a:pPr>
            <a:r>
              <a:rPr lang="en-US" sz="1200" kern="1200">
                <a:solidFill>
                  <a:schemeClr val="tx1"/>
                </a:solidFill>
                <a:effectLst/>
                <a:latin typeface="News Gothic MT" panose="020B0503020103020203" pitchFamily="34" charset="0"/>
                <a:ea typeface="+mn-ea"/>
                <a:cs typeface="+mn-cs"/>
              </a:rPr>
              <a:t>Reconsider additional workup for alternative etiologies as described above</a:t>
            </a:r>
          </a:p>
          <a:p>
            <a:pPr marL="972464" marR="0" lvl="1" indent="-171450" algn="l" defTabSz="629107"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a:solidFill>
                  <a:schemeClr val="tx1"/>
                </a:solidFill>
                <a:effectLst/>
                <a:latin typeface="News Gothic MT" panose="020B0503020103020203" pitchFamily="34" charset="0"/>
                <a:ea typeface="+mn-ea"/>
                <a:cs typeface="+mn-cs"/>
              </a:rPr>
              <a:t>Consider other immunosuppressants and/or treat per local practice </a:t>
            </a:r>
            <a:r>
              <a:rPr lang="en-US" sz="1200">
                <a:latin typeface="News Gothic MT" panose="020B0503020103020203" pitchFamily="34" charset="0"/>
              </a:rPr>
              <a:t>(Enhertu</a:t>
            </a:r>
            <a:r>
              <a:rPr lang="en-US" sz="1200" baseline="30000">
                <a:latin typeface="News Gothic MT" panose="020B0503020103020203" pitchFamily="34" charset="0"/>
              </a:rPr>
              <a:t>®</a:t>
            </a:r>
            <a:r>
              <a:rPr lang="en-US" sz="1200">
                <a:latin typeface="News Gothic MT" panose="020B0503020103020203" pitchFamily="34" charset="0"/>
              </a:rPr>
              <a:t> prescribing information, 2019)</a:t>
            </a:r>
            <a:endParaRPr lang="en-US" sz="1200" b="0">
              <a:latin typeface="News Gothic MT" panose="020B0503020103020203" pitchFamily="34" charset="0"/>
            </a:endParaRPr>
          </a:p>
        </p:txBody>
      </p:sp>
      <p:sp>
        <p:nvSpPr>
          <p:cNvPr id="4" name="Slide Number Placeholder 3"/>
          <p:cNvSpPr>
            <a:spLocks noGrp="1"/>
          </p:cNvSpPr>
          <p:nvPr>
            <p:ph type="sldNum" sz="quarter" idx="5"/>
          </p:nvPr>
        </p:nvSpPr>
        <p:spPr/>
        <p:txBody>
          <a:bodyPr/>
          <a:lstStyle/>
          <a:p>
            <a:fld id="{FBB45AA2-3198-4965-82DB-C040F564C6B1}" type="slidenum">
              <a:rPr lang="en-CA" smtClean="0"/>
              <a:t>80</a:t>
            </a:fld>
            <a:endParaRPr lang="en-CA"/>
          </a:p>
        </p:txBody>
      </p:sp>
    </p:spTree>
    <p:extLst>
      <p:ext uri="{BB962C8B-B14F-4D97-AF65-F5344CB8AC3E}">
        <p14:creationId xmlns:p14="http://schemas.microsoft.com/office/powerpoint/2010/main" val="40455177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81</a:t>
            </a:fld>
            <a:endParaRPr lang="en-US"/>
          </a:p>
        </p:txBody>
      </p:sp>
    </p:spTree>
    <p:extLst>
      <p:ext uri="{BB962C8B-B14F-4D97-AF65-F5344CB8AC3E}">
        <p14:creationId xmlns:p14="http://schemas.microsoft.com/office/powerpoint/2010/main" val="41699895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82</a:t>
            </a:fld>
            <a:endParaRPr lang="en-US"/>
          </a:p>
        </p:txBody>
      </p:sp>
    </p:spTree>
    <p:extLst>
      <p:ext uri="{BB962C8B-B14F-4D97-AF65-F5344CB8AC3E}">
        <p14:creationId xmlns:p14="http://schemas.microsoft.com/office/powerpoint/2010/main" val="13883395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83</a:t>
            </a:fld>
            <a:endParaRPr lang="en-US"/>
          </a:p>
        </p:txBody>
      </p:sp>
    </p:spTree>
    <p:extLst>
      <p:ext uri="{BB962C8B-B14F-4D97-AF65-F5344CB8AC3E}">
        <p14:creationId xmlns:p14="http://schemas.microsoft.com/office/powerpoint/2010/main" val="39820899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r>
              <a:rPr lang="en-US"/>
              <a:t>Prescription stretching is the practice of taking less than full dose to make oral medications last longer and reduce out-of-pocket costs.</a:t>
            </a:r>
          </a:p>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84</a:t>
            </a:fld>
            <a:endParaRPr lang="en-US"/>
          </a:p>
        </p:txBody>
      </p:sp>
    </p:spTree>
    <p:extLst>
      <p:ext uri="{BB962C8B-B14F-4D97-AF65-F5344CB8AC3E}">
        <p14:creationId xmlns:p14="http://schemas.microsoft.com/office/powerpoint/2010/main" val="2002956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figure represents the estimates and projections of metastatic breast cancer (MBC) in the US from 1990-2020: the observed number of breast cancer deaths (dashed line), and the estimated number of new cases with de novo and recurrent breast cancer.</a:t>
            </a:r>
          </a:p>
          <a:p>
            <a:pPr marL="171450" indent="-171450">
              <a:buFont typeface="Arial" panose="020B0604020202020204" pitchFamily="34" charset="0"/>
              <a:buChar char="•"/>
            </a:pPr>
            <a:r>
              <a:rPr lang="en-US"/>
              <a:t>MBC prevalence (number of women living with MBC) increased 4% from 1990-2000 and 17% from 2000-2010. It is projected to increase by 31% from 2010-2020</a:t>
            </a:r>
          </a:p>
          <a:p>
            <a:pPr marL="171450" indent="-171450">
              <a:buFont typeface="Arial" panose="020B0604020202020204" pitchFamily="34" charset="0"/>
              <a:buChar char="•"/>
            </a:pPr>
            <a:r>
              <a:rPr lang="en-US"/>
              <a:t>About 20% of women will experience local or distant recurrence at some point in time, even after 5-10 years from diagnosis, mainly due to disease resistance to therapy (Corona &amp; Generali, 2018)</a:t>
            </a:r>
          </a:p>
        </p:txBody>
      </p:sp>
      <p:sp>
        <p:nvSpPr>
          <p:cNvPr id="4" name="Slide Number Placeholder 3"/>
          <p:cNvSpPr>
            <a:spLocks noGrp="1"/>
          </p:cNvSpPr>
          <p:nvPr>
            <p:ph type="sldNum" sz="quarter" idx="10"/>
          </p:nvPr>
        </p:nvSpPr>
        <p:spPr/>
        <p:txBody>
          <a:bodyPr/>
          <a:lstStyle/>
          <a:p>
            <a:fld id="{B4376907-3CCC-7340-B687-6F094BC92014}" type="slidenum">
              <a:rPr lang="en-US" smtClean="0"/>
              <a:pPr/>
              <a:t>7</a:t>
            </a:fld>
            <a:endParaRPr lang="en-US"/>
          </a:p>
        </p:txBody>
      </p:sp>
    </p:spTree>
    <p:extLst>
      <p:ext uri="{BB962C8B-B14F-4D97-AF65-F5344CB8AC3E}">
        <p14:creationId xmlns:p14="http://schemas.microsoft.com/office/powerpoint/2010/main" val="20322849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85</a:t>
            </a:fld>
            <a:endParaRPr lang="en-US"/>
          </a:p>
        </p:txBody>
      </p:sp>
    </p:spTree>
    <p:extLst>
      <p:ext uri="{BB962C8B-B14F-4D97-AF65-F5344CB8AC3E}">
        <p14:creationId xmlns:p14="http://schemas.microsoft.com/office/powerpoint/2010/main" val="35368543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86</a:t>
            </a:fld>
            <a:endParaRPr lang="en-US"/>
          </a:p>
        </p:txBody>
      </p:sp>
    </p:spTree>
    <p:extLst>
      <p:ext uri="{BB962C8B-B14F-4D97-AF65-F5344CB8AC3E}">
        <p14:creationId xmlns:p14="http://schemas.microsoft.com/office/powerpoint/2010/main" val="33713275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87</a:t>
            </a:fld>
            <a:endParaRPr lang="en-US"/>
          </a:p>
        </p:txBody>
      </p:sp>
    </p:spTree>
    <p:extLst>
      <p:ext uri="{BB962C8B-B14F-4D97-AF65-F5344CB8AC3E}">
        <p14:creationId xmlns:p14="http://schemas.microsoft.com/office/powerpoint/2010/main" val="36798585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88</a:t>
            </a:fld>
            <a:endParaRPr lang="en-US"/>
          </a:p>
        </p:txBody>
      </p:sp>
    </p:spTree>
    <p:extLst>
      <p:ext uri="{BB962C8B-B14F-4D97-AF65-F5344CB8AC3E}">
        <p14:creationId xmlns:p14="http://schemas.microsoft.com/office/powerpoint/2010/main" val="27495838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90</a:t>
            </a:fld>
            <a:endParaRPr lang="en-US"/>
          </a:p>
        </p:txBody>
      </p:sp>
    </p:spTree>
    <p:extLst>
      <p:ext uri="{BB962C8B-B14F-4D97-AF65-F5344CB8AC3E}">
        <p14:creationId xmlns:p14="http://schemas.microsoft.com/office/powerpoint/2010/main" val="14573434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91</a:t>
            </a:fld>
            <a:endParaRPr lang="en-US"/>
          </a:p>
        </p:txBody>
      </p:sp>
    </p:spTree>
    <p:extLst>
      <p:ext uri="{BB962C8B-B14F-4D97-AF65-F5344CB8AC3E}">
        <p14:creationId xmlns:p14="http://schemas.microsoft.com/office/powerpoint/2010/main" val="29676728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2338" rtl="0" eaLnBrk="0" fontAlgn="base" latinLnBrk="0" hangingPunct="0">
              <a:lnSpc>
                <a:spcPct val="100000"/>
              </a:lnSpc>
              <a:spcBef>
                <a:spcPct val="0"/>
              </a:spcBef>
              <a:spcAft>
                <a:spcPct val="0"/>
              </a:spcAft>
              <a:buClrTx/>
              <a:buSzTx/>
              <a:buFontTx/>
              <a:buNone/>
              <a:tabLst/>
              <a:defRPr/>
            </a:pPr>
            <a:fld id="{B4376907-3CCC-7340-B687-6F094BC92014}" type="slidenum">
              <a:rPr kumimoji="0" lang="en-US" sz="1200" b="0" i="0" u="none" strike="noStrike" kern="1200" cap="none" spc="0" normalizeH="0" baseline="0" noProof="0" smtClean="0">
                <a:ln>
                  <a:noFill/>
                </a:ln>
                <a:solidFill>
                  <a:srgbClr val="000000"/>
                </a:solidFill>
                <a:effectLst/>
                <a:uLnTx/>
                <a:uFillTx/>
                <a:latin typeface="News Gothic MT" charset="0"/>
              </a:rPr>
              <a:pPr marL="0" marR="0" lvl="0" indent="0" algn="r" defTabSz="922338"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News Gothic MT" charset="0"/>
            </a:endParaRPr>
          </a:p>
        </p:txBody>
      </p:sp>
    </p:spTree>
    <p:extLst>
      <p:ext uri="{BB962C8B-B14F-4D97-AF65-F5344CB8AC3E}">
        <p14:creationId xmlns:p14="http://schemas.microsoft.com/office/powerpoint/2010/main" val="42188576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93</a:t>
            </a:fld>
            <a:endParaRPr lang="en-US"/>
          </a:p>
        </p:txBody>
      </p:sp>
    </p:spTree>
    <p:extLst>
      <p:ext uri="{BB962C8B-B14F-4D97-AF65-F5344CB8AC3E}">
        <p14:creationId xmlns:p14="http://schemas.microsoft.com/office/powerpoint/2010/main" val="21401312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94</a:t>
            </a:fld>
            <a:endParaRPr lang="en-US"/>
          </a:p>
        </p:txBody>
      </p:sp>
    </p:spTree>
    <p:extLst>
      <p:ext uri="{BB962C8B-B14F-4D97-AF65-F5344CB8AC3E}">
        <p14:creationId xmlns:p14="http://schemas.microsoft.com/office/powerpoint/2010/main" val="40708370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95</a:t>
            </a:fld>
            <a:endParaRPr lang="en-US"/>
          </a:p>
        </p:txBody>
      </p:sp>
    </p:spTree>
    <p:extLst>
      <p:ext uri="{BB962C8B-B14F-4D97-AF65-F5344CB8AC3E}">
        <p14:creationId xmlns:p14="http://schemas.microsoft.com/office/powerpoint/2010/main" val="3441442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8</a:t>
            </a:fld>
            <a:endParaRPr lang="en-US"/>
          </a:p>
        </p:txBody>
      </p:sp>
    </p:spTree>
    <p:extLst>
      <p:ext uri="{BB962C8B-B14F-4D97-AF65-F5344CB8AC3E}">
        <p14:creationId xmlns:p14="http://schemas.microsoft.com/office/powerpoint/2010/main" val="27465303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96</a:t>
            </a:fld>
            <a:endParaRPr lang="en-US"/>
          </a:p>
        </p:txBody>
      </p:sp>
    </p:spTree>
    <p:extLst>
      <p:ext uri="{BB962C8B-B14F-4D97-AF65-F5344CB8AC3E}">
        <p14:creationId xmlns:p14="http://schemas.microsoft.com/office/powerpoint/2010/main" val="7358656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51812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ub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1314"/>
            <a:ext cx="10972800" cy="646331"/>
          </a:xfrm>
        </p:spPr>
        <p:txBody>
          <a:bodyPr anchor="t" anchorCtr="0"/>
          <a:lstStyle>
            <a:lvl1pPr algn="l">
              <a:defRPr sz="3600" b="0">
                <a:latin typeface="News Gothic MT" charset="0"/>
                <a:ea typeface="News Gothic MT" charset="0"/>
                <a:cs typeface="News Gothic MT" charset="0"/>
              </a:defRPr>
            </a:lvl1pPr>
          </a:lstStyle>
          <a:p>
            <a:r>
              <a:rPr lang="en-US"/>
              <a:t>Click to edit slide title</a:t>
            </a:r>
          </a:p>
        </p:txBody>
      </p:sp>
      <p:sp>
        <p:nvSpPr>
          <p:cNvPr id="12" name="Rectangle 17"/>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2" hasCustomPrompt="1"/>
          </p:nvPr>
        </p:nvSpPr>
        <p:spPr>
          <a:xfrm>
            <a:off x="193575" y="6574536"/>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19" name="Text Placeholder 18"/>
          <p:cNvSpPr>
            <a:spLocks noGrp="1"/>
          </p:cNvSpPr>
          <p:nvPr>
            <p:ph type="body" sz="quarter" idx="13" hasCustomPrompt="1"/>
          </p:nvPr>
        </p:nvSpPr>
        <p:spPr>
          <a:xfrm>
            <a:off x="622009" y="869747"/>
            <a:ext cx="10974916" cy="482133"/>
          </a:xfrm>
        </p:spPr>
        <p:txBody>
          <a:bodyPr anchor="t" anchorCtr="0">
            <a:noAutofit/>
          </a:bodyPr>
          <a:lstStyle>
            <a:lvl1pPr marL="0" indent="0" algn="l">
              <a:spcBef>
                <a:spcPts val="0"/>
              </a:spcBef>
              <a:buNone/>
              <a:defRPr sz="2800" baseline="0"/>
            </a:lvl1pPr>
          </a:lstStyle>
          <a:p>
            <a:pPr lvl="0"/>
            <a:r>
              <a:rPr lang="en-US"/>
              <a:t>Click to edit slide subtitle</a:t>
            </a:r>
          </a:p>
        </p:txBody>
      </p:sp>
      <p:cxnSp>
        <p:nvCxnSpPr>
          <p:cNvPr id="7" name="Straight Connector 6">
            <a:extLst>
              <a:ext uri="{FF2B5EF4-FFF2-40B4-BE49-F238E27FC236}">
                <a16:creationId xmlns:a16="http://schemas.microsoft.com/office/drawing/2014/main" id="{DE4FBDE2-9501-9C4D-ABEC-30071E590A39}"/>
              </a:ext>
            </a:extLst>
          </p:cNvPr>
          <p:cNvCxnSpPr/>
          <p:nvPr userDrawn="1"/>
        </p:nvCxnSpPr>
        <p:spPr bwMode="auto">
          <a:xfrm>
            <a:off x="609600" y="874060"/>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92096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Accreditation">
    <p:spTree>
      <p:nvGrpSpPr>
        <p:cNvPr id="1" name=""/>
        <p:cNvGrpSpPr/>
        <p:nvPr/>
      </p:nvGrpSpPr>
      <p:grpSpPr>
        <a:xfrm>
          <a:off x="0" y="0"/>
          <a:ext cx="0" cy="0"/>
          <a:chOff x="0" y="0"/>
          <a:chExt cx="0" cy="0"/>
        </a:xfrm>
      </p:grpSpPr>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536448"/>
            <a:ext cx="10972800" cy="592531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2752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1314"/>
            <a:ext cx="10972800" cy="646331"/>
          </a:xfrm>
        </p:spPr>
        <p:txBody>
          <a:bodyPr anchor="t" anchorCtr="0"/>
          <a:lstStyle>
            <a:lvl1pPr algn="l">
              <a:defRPr sz="3600" b="0">
                <a:latin typeface="News Gothic MT" charset="0"/>
                <a:ea typeface="News Gothic MT" charset="0"/>
                <a:cs typeface="News Gothic MT" charset="0"/>
              </a:defRPr>
            </a:lvl1pPr>
          </a:lstStyle>
          <a:p>
            <a:r>
              <a:rPr lang="en-US"/>
              <a:t>Click to edit slide title</a:t>
            </a:r>
          </a:p>
        </p:txBody>
      </p:sp>
      <p:sp>
        <p:nvSpPr>
          <p:cNvPr id="12" name="Rectangle 17"/>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2" hasCustomPrompt="1"/>
          </p:nvPr>
        </p:nvSpPr>
        <p:spPr>
          <a:xfrm>
            <a:off x="193575" y="6574536"/>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19" name="Text Placeholder 18"/>
          <p:cNvSpPr>
            <a:spLocks noGrp="1"/>
          </p:cNvSpPr>
          <p:nvPr>
            <p:ph type="body" sz="quarter" idx="13" hasCustomPrompt="1"/>
          </p:nvPr>
        </p:nvSpPr>
        <p:spPr>
          <a:xfrm>
            <a:off x="622009" y="869747"/>
            <a:ext cx="10974916" cy="482133"/>
          </a:xfrm>
        </p:spPr>
        <p:txBody>
          <a:bodyPr anchor="t" anchorCtr="0">
            <a:noAutofit/>
          </a:bodyPr>
          <a:lstStyle>
            <a:lvl1pPr marL="0" indent="0" algn="l">
              <a:spcBef>
                <a:spcPts val="0"/>
              </a:spcBef>
              <a:buNone/>
              <a:defRPr sz="2800" baseline="0"/>
            </a:lvl1pPr>
          </a:lstStyle>
          <a:p>
            <a:pPr lvl="0"/>
            <a:r>
              <a:rPr lang="en-US"/>
              <a:t>Click to edit slide subtitle</a:t>
            </a:r>
          </a:p>
        </p:txBody>
      </p:sp>
      <p:cxnSp>
        <p:nvCxnSpPr>
          <p:cNvPr id="7" name="Straight Connector 6">
            <a:extLst>
              <a:ext uri="{FF2B5EF4-FFF2-40B4-BE49-F238E27FC236}">
                <a16:creationId xmlns:a16="http://schemas.microsoft.com/office/drawing/2014/main" id="{DE4FBDE2-9501-9C4D-ABEC-30071E590A39}"/>
              </a:ext>
            </a:extLst>
          </p:cNvPr>
          <p:cNvCxnSpPr/>
          <p:nvPr userDrawn="1"/>
        </p:nvCxnSpPr>
        <p:spPr bwMode="auto">
          <a:xfrm>
            <a:off x="609600" y="874060"/>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03223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ub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1314"/>
            <a:ext cx="10972800" cy="646331"/>
          </a:xfrm>
        </p:spPr>
        <p:txBody>
          <a:bodyPr anchor="t" anchorCtr="0"/>
          <a:lstStyle>
            <a:lvl1pPr algn="l">
              <a:defRPr sz="3600" b="0">
                <a:latin typeface="News Gothic MT" charset="0"/>
                <a:ea typeface="News Gothic MT" charset="0"/>
                <a:cs typeface="News Gothic MT" charset="0"/>
              </a:defRPr>
            </a:lvl1pPr>
          </a:lstStyle>
          <a:p>
            <a:r>
              <a:rPr lang="en-US"/>
              <a:t>Click to edit slide title</a:t>
            </a:r>
          </a:p>
        </p:txBody>
      </p:sp>
      <p:sp>
        <p:nvSpPr>
          <p:cNvPr id="12" name="Rectangle 17"/>
          <p:cNvSpPr>
            <a:spLocks noGrp="1" noChangeArrowheads="1"/>
          </p:cNvSpPr>
          <p:nvPr>
            <p:ph idx="1"/>
          </p:nvPr>
        </p:nvSpPr>
        <p:spPr bwMode="auto">
          <a:xfrm>
            <a:off x="609601" y="1604926"/>
            <a:ext cx="5205047"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2" hasCustomPrompt="1"/>
          </p:nvPr>
        </p:nvSpPr>
        <p:spPr>
          <a:xfrm>
            <a:off x="193575" y="6574536"/>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cxnSp>
        <p:nvCxnSpPr>
          <p:cNvPr id="14" name="Straight Connector 13"/>
          <p:cNvCxnSpPr/>
          <p:nvPr userDrawn="1"/>
        </p:nvCxnSpPr>
        <p:spPr>
          <a:xfrm>
            <a:off x="585158" y="889039"/>
            <a:ext cx="11026913" cy="0"/>
          </a:xfrm>
          <a:prstGeom prst="line">
            <a:avLst/>
          </a:prstGeom>
          <a:noFill/>
          <a:ln w="6350" cap="flat" cmpd="sng" algn="ctr">
            <a:solidFill>
              <a:srgbClr val="FFFFFF">
                <a:lumMod val="85000"/>
              </a:srgbClr>
            </a:solidFill>
            <a:prstDash val="solid"/>
            <a:miter lim="800000"/>
          </a:ln>
          <a:effectLst/>
        </p:spPr>
      </p:cxnSp>
      <p:sp>
        <p:nvSpPr>
          <p:cNvPr id="19" name="Text Placeholder 18"/>
          <p:cNvSpPr>
            <a:spLocks noGrp="1"/>
          </p:cNvSpPr>
          <p:nvPr>
            <p:ph type="body" sz="quarter" idx="13" hasCustomPrompt="1"/>
          </p:nvPr>
        </p:nvSpPr>
        <p:spPr>
          <a:xfrm>
            <a:off x="622009" y="869747"/>
            <a:ext cx="10974916" cy="482133"/>
          </a:xfrm>
        </p:spPr>
        <p:txBody>
          <a:bodyPr anchor="t" anchorCtr="0">
            <a:noAutofit/>
          </a:bodyPr>
          <a:lstStyle>
            <a:lvl1pPr marL="0" indent="0" algn="l">
              <a:spcBef>
                <a:spcPts val="0"/>
              </a:spcBef>
              <a:buNone/>
              <a:defRPr sz="2800" baseline="0"/>
            </a:lvl1pPr>
          </a:lstStyle>
          <a:p>
            <a:pPr lvl="0"/>
            <a:r>
              <a:rPr lang="en-US"/>
              <a:t>Click to edit slide subtitle</a:t>
            </a:r>
          </a:p>
        </p:txBody>
      </p:sp>
      <p:sp>
        <p:nvSpPr>
          <p:cNvPr id="7" name="Rectangle 17"/>
          <p:cNvSpPr>
            <a:spLocks noGrp="1" noChangeArrowheads="1"/>
          </p:cNvSpPr>
          <p:nvPr>
            <p:ph idx="14"/>
          </p:nvPr>
        </p:nvSpPr>
        <p:spPr bwMode="auto">
          <a:xfrm>
            <a:off x="6321089" y="1609345"/>
            <a:ext cx="5205047"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E8625A1-6D95-5744-BE15-5D76FED74791}"/>
              </a:ext>
            </a:extLst>
          </p:cNvPr>
          <p:cNvCxnSpPr/>
          <p:nvPr userDrawn="1"/>
        </p:nvCxnSpPr>
        <p:spPr bwMode="auto">
          <a:xfrm>
            <a:off x="609600" y="874060"/>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19959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75749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EE4CE7B0-13C1-0944-8072-AC1E782B661C}"/>
              </a:ext>
            </a:extLst>
          </p:cNvPr>
          <p:cNvSpPr>
            <a:spLocks noGrp="1" noChangeArrowheads="1"/>
          </p:cNvSpPr>
          <p:nvPr>
            <p:ph idx="14"/>
          </p:nvPr>
        </p:nvSpPr>
        <p:spPr bwMode="auto">
          <a:xfrm>
            <a:off x="609601" y="1604926"/>
            <a:ext cx="5205047"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a:extLst>
              <a:ext uri="{FF2B5EF4-FFF2-40B4-BE49-F238E27FC236}">
                <a16:creationId xmlns:a16="http://schemas.microsoft.com/office/drawing/2014/main" id="{573D3779-F5EC-2445-8913-6A6FA0699632}"/>
              </a:ext>
            </a:extLst>
          </p:cNvPr>
          <p:cNvSpPr>
            <a:spLocks noGrp="1" noChangeArrowheads="1"/>
          </p:cNvSpPr>
          <p:nvPr>
            <p:ph idx="15"/>
          </p:nvPr>
        </p:nvSpPr>
        <p:spPr bwMode="auto">
          <a:xfrm>
            <a:off x="6321089" y="1609345"/>
            <a:ext cx="5205047"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AFBDBE82-66F9-2A45-9FD5-E586931C51A5}"/>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97613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09600" y="233255"/>
            <a:ext cx="10972800" cy="646331"/>
          </a:xfrm>
        </p:spPr>
        <p:txBody>
          <a:bodyPr anchor="t" anchorCtr="0"/>
          <a:lstStyle/>
          <a:p>
            <a:r>
              <a:rPr lang="en-US"/>
              <a:t>Click to edit slide title</a:t>
            </a:r>
          </a:p>
        </p:txBody>
      </p:sp>
      <p:sp>
        <p:nvSpPr>
          <p:cNvPr id="17" name="Text Placeholder 12"/>
          <p:cNvSpPr>
            <a:spLocks noGrp="1"/>
          </p:cNvSpPr>
          <p:nvPr>
            <p:ph type="body" sz="quarter" idx="12" hasCustomPrompt="1"/>
          </p:nvPr>
        </p:nvSpPr>
        <p:spPr>
          <a:xfrm>
            <a:off x="195072" y="6574536"/>
            <a:ext cx="3333749" cy="153888"/>
          </a:xfrm>
        </p:spPr>
        <p:txBody>
          <a:bodyPr lIns="0" tIns="0" rIns="0" bIns="0" anchor="b" anchorCtr="0">
            <a:spAutoFit/>
          </a:bodyPr>
          <a:lstStyle>
            <a:lvl1pPr marL="0" indent="0">
              <a:buNone/>
              <a:defRPr sz="1000" baseline="0"/>
            </a:lvl1pPr>
          </a:lstStyle>
          <a:p>
            <a:pPr lvl="0"/>
            <a:r>
              <a:rPr lang="en-US"/>
              <a:t>Author et al, 2017.</a:t>
            </a:r>
          </a:p>
        </p:txBody>
      </p:sp>
      <p:cxnSp>
        <p:nvCxnSpPr>
          <p:cNvPr id="3" name="Straight Connector 2">
            <a:extLst>
              <a:ext uri="{FF2B5EF4-FFF2-40B4-BE49-F238E27FC236}">
                <a16:creationId xmlns:a16="http://schemas.microsoft.com/office/drawing/2014/main" id="{53194E30-95D2-6E48-AC86-BB043F36267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beve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8435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F960847-7FF9-B848-96DB-48173D890709}"/>
              </a:ext>
            </a:extLst>
          </p:cNvPr>
          <p:cNvSpPr>
            <a:spLocks noGrp="1"/>
          </p:cNvSpPr>
          <p:nvPr>
            <p:ph type="title" hasCustomPrompt="1"/>
          </p:nvPr>
        </p:nvSpPr>
        <p:spPr>
          <a:xfrm>
            <a:off x="4475544" y="3506859"/>
            <a:ext cx="6533113" cy="646331"/>
          </a:xfrm>
        </p:spPr>
        <p:txBody>
          <a:bodyPr/>
          <a:lstStyle/>
          <a:p>
            <a:r>
              <a:rPr lang="en-US">
                <a:latin typeface="News Gothic MT" charset="0"/>
                <a:ea typeface="News Gothic MT" charset="0"/>
                <a:cs typeface="News Gothic MT" charset="0"/>
              </a:rPr>
              <a:t>Transition Slide Title</a:t>
            </a:r>
          </a:p>
        </p:txBody>
      </p:sp>
      <p:pic>
        <p:nvPicPr>
          <p:cNvPr id="6" name="Picture 5">
            <a:extLst>
              <a:ext uri="{FF2B5EF4-FFF2-40B4-BE49-F238E27FC236}">
                <a16:creationId xmlns:a16="http://schemas.microsoft.com/office/drawing/2014/main" id="{7185DAB1-37C3-DC43-B5C9-88DD8159C463}"/>
              </a:ext>
            </a:extLst>
          </p:cNvPr>
          <p:cNvPicPr>
            <a:picLocks noChangeAspect="1"/>
          </p:cNvPicPr>
          <p:nvPr userDrawn="1"/>
        </p:nvPicPr>
        <p:blipFill>
          <a:blip r:embed="rId2"/>
          <a:stretch>
            <a:fillRect/>
          </a:stretch>
        </p:blipFill>
        <p:spPr>
          <a:xfrm>
            <a:off x="270934" y="3413567"/>
            <a:ext cx="3765973" cy="2824480"/>
          </a:xfrm>
          <a:prstGeom prst="rect">
            <a:avLst/>
          </a:prstGeom>
        </p:spPr>
      </p:pic>
      <p:pic>
        <p:nvPicPr>
          <p:cNvPr id="3" name="Picture 2" descr="A picture containing game, racket, sport, holding&#10;&#10;Description automatically generated">
            <a:extLst>
              <a:ext uri="{FF2B5EF4-FFF2-40B4-BE49-F238E27FC236}">
                <a16:creationId xmlns:a16="http://schemas.microsoft.com/office/drawing/2014/main" id="{0E9435A0-1DB6-6F44-B951-1C7A670519A3}"/>
              </a:ext>
            </a:extLst>
          </p:cNvPr>
          <p:cNvPicPr>
            <a:picLocks noChangeAspect="1"/>
          </p:cNvPicPr>
          <p:nvPr userDrawn="1"/>
        </p:nvPicPr>
        <p:blipFill>
          <a:blip r:embed="rId3"/>
          <a:stretch>
            <a:fillRect/>
          </a:stretch>
        </p:blipFill>
        <p:spPr>
          <a:xfrm>
            <a:off x="0" y="-1"/>
            <a:ext cx="12192000" cy="3182367"/>
          </a:xfrm>
          <a:prstGeom prst="rect">
            <a:avLst/>
          </a:prstGeom>
        </p:spPr>
      </p:pic>
    </p:spTree>
    <p:extLst>
      <p:ext uri="{BB962C8B-B14F-4D97-AF65-F5344CB8AC3E}">
        <p14:creationId xmlns:p14="http://schemas.microsoft.com/office/powerpoint/2010/main" val="66160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ation and Speaker">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9B6D91-C2C6-0446-8FD0-55775D39B927}"/>
              </a:ext>
            </a:extLst>
          </p:cNvPr>
          <p:cNvSpPr>
            <a:spLocks noGrp="1"/>
          </p:cNvSpPr>
          <p:nvPr>
            <p:ph type="title"/>
          </p:nvPr>
        </p:nvSpPr>
        <p:spPr>
          <a:xfrm>
            <a:off x="1183341" y="3386190"/>
            <a:ext cx="9825317" cy="1200329"/>
          </a:xfrm>
        </p:spPr>
        <p:txBody>
          <a:bodyPr/>
          <a:lstStyle/>
          <a:p>
            <a:r>
              <a:rPr lang="en-US">
                <a:latin typeface="News Gothic MT" charset="0"/>
                <a:ea typeface="News Gothic MT" charset="0"/>
                <a:cs typeface="News Gothic MT" charset="0"/>
              </a:rPr>
              <a:t>Activity Title Activity Title Activity Activity Title Activity Title</a:t>
            </a:r>
          </a:p>
        </p:txBody>
      </p:sp>
      <p:sp>
        <p:nvSpPr>
          <p:cNvPr id="10" name="Text Placeholder 2">
            <a:extLst>
              <a:ext uri="{FF2B5EF4-FFF2-40B4-BE49-F238E27FC236}">
                <a16:creationId xmlns:a16="http://schemas.microsoft.com/office/drawing/2014/main" id="{5EB22640-5EA4-A948-9EFE-908A2C121B44}"/>
              </a:ext>
            </a:extLst>
          </p:cNvPr>
          <p:cNvSpPr>
            <a:spLocks noGrp="1"/>
          </p:cNvSpPr>
          <p:nvPr>
            <p:ph type="body" sz="quarter" idx="4294967295"/>
          </p:nvPr>
        </p:nvSpPr>
        <p:spPr>
          <a:xfrm>
            <a:off x="1183341" y="4790344"/>
            <a:ext cx="4155391" cy="1107996"/>
          </a:xfrm>
        </p:spPr>
        <p:txBody>
          <a:bodyPr>
            <a:normAutofit/>
          </a:bodyPr>
          <a:lstStyle>
            <a:lvl1pPr marL="0" indent="0" algn="l">
              <a:buNone/>
              <a:defRPr/>
            </a:lvl1pPr>
          </a:lstStyle>
          <a:p>
            <a:pPr marL="0" indent="0" algn="l">
              <a:buNone/>
            </a:pPr>
            <a:r>
              <a:rPr lang="en-US" sz="2000">
                <a:latin typeface="News Gothic MT" charset="0"/>
                <a:ea typeface="News Gothic MT" charset="0"/>
                <a:cs typeface="News Gothic MT" charset="0"/>
              </a:rPr>
              <a:t>John Doe, MD</a:t>
            </a:r>
          </a:p>
          <a:p>
            <a:pPr marL="0" indent="0" algn="l">
              <a:buNone/>
            </a:pPr>
            <a:r>
              <a:rPr lang="en-US" sz="2000">
                <a:latin typeface="News Gothic MT" charset="0"/>
                <a:ea typeface="News Gothic MT" charset="0"/>
                <a:cs typeface="News Gothic MT" charset="0"/>
              </a:rPr>
              <a:t>Professor</a:t>
            </a:r>
          </a:p>
          <a:p>
            <a:pPr marL="0" indent="0" algn="l">
              <a:buNone/>
            </a:pPr>
            <a:r>
              <a:rPr lang="en-US" sz="2000">
                <a:latin typeface="News Gothic MT" charset="0"/>
                <a:ea typeface="News Gothic MT" charset="0"/>
                <a:cs typeface="News Gothic MT" charset="0"/>
              </a:rPr>
              <a:t>i3 Health University</a:t>
            </a:r>
          </a:p>
        </p:txBody>
      </p:sp>
      <p:pic>
        <p:nvPicPr>
          <p:cNvPr id="5" name="Picture 4" descr="A picture containing game, racket, sport, holding&#10;&#10;Description automatically generated">
            <a:extLst>
              <a:ext uri="{FF2B5EF4-FFF2-40B4-BE49-F238E27FC236}">
                <a16:creationId xmlns:a16="http://schemas.microsoft.com/office/drawing/2014/main" id="{381D7207-A9DA-C941-8278-DAD4AC339039}"/>
              </a:ext>
            </a:extLst>
          </p:cNvPr>
          <p:cNvPicPr>
            <a:picLocks noChangeAspect="1"/>
          </p:cNvPicPr>
          <p:nvPr userDrawn="1"/>
        </p:nvPicPr>
        <p:blipFill>
          <a:blip r:embed="rId2"/>
          <a:stretch>
            <a:fillRect/>
          </a:stretch>
        </p:blipFill>
        <p:spPr>
          <a:xfrm>
            <a:off x="0" y="-1"/>
            <a:ext cx="12192000" cy="3182367"/>
          </a:xfrm>
          <a:prstGeom prst="rect">
            <a:avLst/>
          </a:prstGeom>
        </p:spPr>
      </p:pic>
    </p:spTree>
    <p:extLst>
      <p:ext uri="{BB962C8B-B14F-4D97-AF65-F5344CB8AC3E}">
        <p14:creationId xmlns:p14="http://schemas.microsoft.com/office/powerpoint/2010/main" val="674575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6"/>
        <p:cNvGrpSpPr/>
        <p:nvPr/>
      </p:nvGrpSpPr>
      <p:grpSpPr>
        <a:xfrm>
          <a:off x="0" y="0"/>
          <a:ext cx="0" cy="0"/>
          <a:chOff x="0" y="0"/>
          <a:chExt cx="0" cy="0"/>
        </a:xfrm>
      </p:grpSpPr>
      <p:sp>
        <p:nvSpPr>
          <p:cNvPr id="47" name="Google Shape;47;p9"/>
          <p:cNvSpPr txBox="1">
            <a:spLocks noGrp="1"/>
          </p:cNvSpPr>
          <p:nvPr>
            <p:ph type="title"/>
          </p:nvPr>
        </p:nvSpPr>
        <p:spPr>
          <a:xfrm>
            <a:off x="838200" y="723570"/>
            <a:ext cx="10515600" cy="590891"/>
          </a:xfrm>
          <a:prstGeom prst="rect">
            <a:avLst/>
          </a:prstGeom>
          <a:noFill/>
          <a:ln>
            <a:noFill/>
          </a:ln>
        </p:spPr>
        <p:txBody>
          <a:bodyPr spcFirstLastPara="1" lIns="91425" tIns="45700" rIns="91425" bIns="4570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8" name="Google Shape;48;p9"/>
          <p:cNvSpPr txBox="1">
            <a:spLocks noGrp="1"/>
          </p:cNvSpPr>
          <p:nvPr>
            <p:ph type="body" idx="1"/>
          </p:nvPr>
        </p:nvSpPr>
        <p:spPr>
          <a:xfrm>
            <a:off x="838200" y="1592042"/>
            <a:ext cx="5181600" cy="4595813"/>
          </a:xfrm>
          <a:prstGeom prst="rect">
            <a:avLst/>
          </a:prstGeom>
          <a:noFill/>
          <a:ln>
            <a:noFill/>
          </a:ln>
        </p:spPr>
        <p:txBody>
          <a:bodyPr spcFirstLastPara="1" lIns="91425" tIns="45700" rIns="91425" bIns="45700"/>
          <a:lstStyle>
            <a:lvl1pPr marL="257175" lvl="0" indent="-214313" algn="l">
              <a:spcBef>
                <a:spcPts val="270"/>
              </a:spcBef>
              <a:spcAft>
                <a:spcPts val="0"/>
              </a:spcAft>
              <a:buClr>
                <a:schemeClr val="dk1"/>
              </a:buClr>
              <a:buSzPts val="2400"/>
              <a:buChar char="•"/>
              <a:defRPr sz="1350"/>
            </a:lvl1pPr>
            <a:lvl2pPr marL="514350" lvl="1" indent="-200025" algn="l">
              <a:spcBef>
                <a:spcPts val="225"/>
              </a:spcBef>
              <a:spcAft>
                <a:spcPts val="0"/>
              </a:spcAft>
              <a:buClr>
                <a:schemeClr val="dk1"/>
              </a:buClr>
              <a:buSzPts val="2000"/>
              <a:buChar char="–"/>
              <a:defRPr sz="1125"/>
            </a:lvl2pPr>
            <a:lvl3pPr marL="771525" lvl="2" indent="-200025" algn="l">
              <a:spcBef>
                <a:spcPts val="225"/>
              </a:spcBef>
              <a:spcAft>
                <a:spcPts val="0"/>
              </a:spcAft>
              <a:buClr>
                <a:schemeClr val="dk1"/>
              </a:buClr>
              <a:buSzPts val="2000"/>
              <a:buChar char="•"/>
              <a:defRPr sz="1125"/>
            </a:lvl3pPr>
            <a:lvl4pPr marL="1028700" lvl="3" indent="-200025" algn="l">
              <a:spcBef>
                <a:spcPts val="225"/>
              </a:spcBef>
              <a:spcAft>
                <a:spcPts val="0"/>
              </a:spcAft>
              <a:buClr>
                <a:schemeClr val="dk1"/>
              </a:buClr>
              <a:buSzPts val="2000"/>
              <a:buChar char="–"/>
              <a:defRPr sz="1125"/>
            </a:lvl4pPr>
            <a:lvl5pPr marL="1285875" lvl="4" indent="-200025" algn="l">
              <a:spcBef>
                <a:spcPts val="225"/>
              </a:spcBef>
              <a:spcAft>
                <a:spcPts val="0"/>
              </a:spcAft>
              <a:buClr>
                <a:schemeClr val="dk1"/>
              </a:buClr>
              <a:buSzPts val="2000"/>
              <a:buChar char="»"/>
              <a:defRPr sz="1125"/>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49" name="Google Shape;49;p9"/>
          <p:cNvSpPr txBox="1">
            <a:spLocks noGrp="1"/>
          </p:cNvSpPr>
          <p:nvPr>
            <p:ph type="body" idx="2"/>
          </p:nvPr>
        </p:nvSpPr>
        <p:spPr>
          <a:xfrm>
            <a:off x="6172200" y="1592042"/>
            <a:ext cx="5181600" cy="4595813"/>
          </a:xfrm>
          <a:prstGeom prst="rect">
            <a:avLst/>
          </a:prstGeom>
          <a:noFill/>
          <a:ln>
            <a:noFill/>
          </a:ln>
        </p:spPr>
        <p:txBody>
          <a:bodyPr spcFirstLastPara="1" lIns="91425" tIns="45700" rIns="91425" bIns="45700"/>
          <a:lstStyle>
            <a:lvl1pPr marL="257175" lvl="0" indent="-214313" algn="l">
              <a:spcBef>
                <a:spcPts val="270"/>
              </a:spcBef>
              <a:spcAft>
                <a:spcPts val="0"/>
              </a:spcAft>
              <a:buClr>
                <a:schemeClr val="dk1"/>
              </a:buClr>
              <a:buSzPts val="2400"/>
              <a:buChar char="•"/>
              <a:defRPr sz="1350"/>
            </a:lvl1pPr>
            <a:lvl2pPr marL="514350" lvl="1" indent="-200025" algn="l">
              <a:spcBef>
                <a:spcPts val="225"/>
              </a:spcBef>
              <a:spcAft>
                <a:spcPts val="0"/>
              </a:spcAft>
              <a:buClr>
                <a:schemeClr val="dk1"/>
              </a:buClr>
              <a:buSzPts val="2000"/>
              <a:buChar char="–"/>
              <a:defRPr sz="1125"/>
            </a:lvl2pPr>
            <a:lvl3pPr marL="771525" lvl="2" indent="-200025" algn="l">
              <a:spcBef>
                <a:spcPts val="225"/>
              </a:spcBef>
              <a:spcAft>
                <a:spcPts val="0"/>
              </a:spcAft>
              <a:buClr>
                <a:schemeClr val="dk1"/>
              </a:buClr>
              <a:buSzPts val="2000"/>
              <a:buChar char="•"/>
              <a:defRPr sz="1125"/>
            </a:lvl3pPr>
            <a:lvl4pPr marL="1028700" lvl="3" indent="-200025" algn="l">
              <a:spcBef>
                <a:spcPts val="225"/>
              </a:spcBef>
              <a:spcAft>
                <a:spcPts val="0"/>
              </a:spcAft>
              <a:buClr>
                <a:schemeClr val="dk1"/>
              </a:buClr>
              <a:buSzPts val="2000"/>
              <a:buChar char="–"/>
              <a:defRPr sz="1125"/>
            </a:lvl4pPr>
            <a:lvl5pPr marL="1285875" lvl="4" indent="-200025" algn="l">
              <a:spcBef>
                <a:spcPts val="225"/>
              </a:spcBef>
              <a:spcAft>
                <a:spcPts val="0"/>
              </a:spcAft>
              <a:buClr>
                <a:schemeClr val="dk1"/>
              </a:buClr>
              <a:buSzPts val="2000"/>
              <a:buChar char="»"/>
              <a:defRPr sz="1125"/>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5" name="Google Shape;50;p9"/>
          <p:cNvSpPr txBox="1">
            <a:spLocks noGrp="1"/>
          </p:cNvSpPr>
          <p:nvPr>
            <p:ph type="sldNum" idx="10"/>
          </p:nvPr>
        </p:nvSpPr>
        <p:spPr>
          <a:xfrm>
            <a:off x="8610600" y="6492878"/>
            <a:ext cx="2743200" cy="365125"/>
          </a:xfrm>
          <a:prstGeom prst="rect">
            <a:avLst/>
          </a:prstGeom>
        </p:spPr>
        <p:txBody>
          <a:bodyPr spcFirstLastPara="1" wrap="square" lIns="91425" tIns="45700" rIns="91425" bIns="45700" anchor="ctr" anchorCtr="0">
            <a:noAutofit/>
          </a:bodyPr>
          <a:lstStyle>
            <a:lvl1pPr marL="0" lvl="0" indent="0" algn="r">
              <a:spcBef>
                <a:spcPts val="0"/>
              </a:spcBef>
              <a:spcAft>
                <a:spcPts val="0"/>
              </a:spcAft>
              <a:buNone/>
              <a:defRPr sz="675" smtClean="0">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lvl="1" indent="0" algn="r">
              <a:spcBef>
                <a:spcPts val="0"/>
              </a:spcBef>
              <a:spcAft>
                <a:spcPts val="0"/>
              </a:spcAft>
              <a:buNone/>
              <a:defRPr sz="675">
                <a:solidFill>
                  <a:srgbClr val="888888"/>
                </a:solidFill>
                <a:latin typeface="Calibri"/>
                <a:ea typeface="Calibri"/>
                <a:cs typeface="Calibri"/>
                <a:sym typeface="Calibri"/>
              </a:defRPr>
            </a:lvl2pPr>
            <a:lvl3pPr marL="0" lvl="2" indent="0" algn="r">
              <a:spcBef>
                <a:spcPts val="0"/>
              </a:spcBef>
              <a:spcAft>
                <a:spcPts val="0"/>
              </a:spcAft>
              <a:buNone/>
              <a:defRPr sz="675">
                <a:solidFill>
                  <a:srgbClr val="888888"/>
                </a:solidFill>
                <a:latin typeface="Calibri"/>
                <a:ea typeface="Calibri"/>
                <a:cs typeface="Calibri"/>
                <a:sym typeface="Calibri"/>
              </a:defRPr>
            </a:lvl3pPr>
            <a:lvl4pPr marL="0" lvl="3" indent="0" algn="r">
              <a:spcBef>
                <a:spcPts val="0"/>
              </a:spcBef>
              <a:spcAft>
                <a:spcPts val="0"/>
              </a:spcAft>
              <a:buNone/>
              <a:defRPr sz="675">
                <a:solidFill>
                  <a:srgbClr val="888888"/>
                </a:solidFill>
                <a:latin typeface="Calibri"/>
                <a:ea typeface="Calibri"/>
                <a:cs typeface="Calibri"/>
                <a:sym typeface="Calibri"/>
              </a:defRPr>
            </a:lvl4pPr>
            <a:lvl5pPr marL="0" lvl="4" indent="0" algn="r">
              <a:spcBef>
                <a:spcPts val="0"/>
              </a:spcBef>
              <a:spcAft>
                <a:spcPts val="0"/>
              </a:spcAft>
              <a:buNone/>
              <a:defRPr sz="675">
                <a:solidFill>
                  <a:srgbClr val="888888"/>
                </a:solidFill>
                <a:latin typeface="Calibri"/>
                <a:ea typeface="Calibri"/>
                <a:cs typeface="Calibri"/>
                <a:sym typeface="Calibri"/>
              </a:defRPr>
            </a:lvl5pPr>
            <a:lvl6pPr marL="0" lvl="5" indent="0" algn="r">
              <a:spcBef>
                <a:spcPts val="0"/>
              </a:spcBef>
              <a:spcAft>
                <a:spcPts val="0"/>
              </a:spcAft>
              <a:buNone/>
              <a:defRPr sz="675">
                <a:solidFill>
                  <a:srgbClr val="888888"/>
                </a:solidFill>
                <a:latin typeface="Calibri"/>
                <a:ea typeface="Calibri"/>
                <a:cs typeface="Calibri"/>
                <a:sym typeface="Calibri"/>
              </a:defRPr>
            </a:lvl6pPr>
            <a:lvl7pPr marL="0" lvl="6" indent="0" algn="r">
              <a:spcBef>
                <a:spcPts val="0"/>
              </a:spcBef>
              <a:spcAft>
                <a:spcPts val="0"/>
              </a:spcAft>
              <a:buNone/>
              <a:defRPr sz="675">
                <a:solidFill>
                  <a:srgbClr val="888888"/>
                </a:solidFill>
                <a:latin typeface="Calibri"/>
                <a:ea typeface="Calibri"/>
                <a:cs typeface="Calibri"/>
                <a:sym typeface="Calibri"/>
              </a:defRPr>
            </a:lvl7pPr>
            <a:lvl8pPr marL="0" lvl="7" indent="0" algn="r">
              <a:spcBef>
                <a:spcPts val="0"/>
              </a:spcBef>
              <a:spcAft>
                <a:spcPts val="0"/>
              </a:spcAft>
              <a:buNone/>
              <a:defRPr sz="675">
                <a:solidFill>
                  <a:srgbClr val="888888"/>
                </a:solidFill>
                <a:latin typeface="Calibri"/>
                <a:ea typeface="Calibri"/>
                <a:cs typeface="Calibri"/>
                <a:sym typeface="Calibri"/>
              </a:defRPr>
            </a:lvl8pPr>
            <a:lvl9pPr marL="0" lvl="8" indent="0" algn="r">
              <a:spcBef>
                <a:spcPts val="0"/>
              </a:spcBef>
              <a:spcAft>
                <a:spcPts val="0"/>
              </a:spcAft>
              <a:buNone/>
              <a:defRPr sz="675">
                <a:solidFill>
                  <a:srgbClr val="888888"/>
                </a:solidFill>
                <a:latin typeface="Calibri"/>
                <a:ea typeface="Calibri"/>
                <a:cs typeface="Calibri"/>
                <a:sym typeface="Calibri"/>
              </a:defRPr>
            </a:lvl9pPr>
          </a:lstStyle>
          <a:p>
            <a:pPr>
              <a:defRPr/>
            </a:pPr>
            <a:fld id="{D8D458F5-E556-484B-BA20-3DFE4223F669}" type="slidenum">
              <a:rPr lang="en-US" smtClean="0"/>
              <a:pPr>
                <a:defRPr/>
              </a:pPr>
              <a:t>‹#›</a:t>
            </a:fld>
            <a:endParaRPr lang="en-US"/>
          </a:p>
        </p:txBody>
      </p:sp>
    </p:spTree>
    <p:extLst>
      <p:ext uri="{BB962C8B-B14F-4D97-AF65-F5344CB8AC3E}">
        <p14:creationId xmlns:p14="http://schemas.microsoft.com/office/powerpoint/2010/main" val="345535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3255"/>
            <a:ext cx="10972800" cy="1200329"/>
          </a:xfrm>
        </p:spPr>
        <p:txBody>
          <a:bodyPr anchor="t" anchorCtr="0"/>
          <a:lstStyle>
            <a:lvl1pPr algn="l">
              <a:defRPr/>
            </a:lvl1pPr>
          </a:lstStyle>
          <a:p>
            <a:r>
              <a:rPr lang="en-US"/>
              <a:t>Click to edit slide title</a:t>
            </a:r>
            <a:br>
              <a:rPr lang="en-US"/>
            </a:br>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1344713"/>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18954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4B1A-F986-46BC-85FE-A9565B419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0CEBF0-AA94-46AC-805C-3FA6754E10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583B13E8-8524-4FDE-A9B4-9B0F2CA760D0}"/>
              </a:ext>
            </a:extLst>
          </p:cNvPr>
          <p:cNvSpPr>
            <a:spLocks noGrp="1"/>
          </p:cNvSpPr>
          <p:nvPr>
            <p:ph type="ftr" sz="quarter" idx="10"/>
          </p:nvPr>
        </p:nvSpPr>
        <p:spPr>
          <a:xfrm>
            <a:off x="838200" y="6499227"/>
            <a:ext cx="10515600" cy="358775"/>
          </a:xfrm>
          <a:prstGeom prst="rect">
            <a:avLst/>
          </a:prstGeom>
        </p:spPr>
        <p:txBody>
          <a:bodyPr/>
          <a:lstStyle/>
          <a:p>
            <a:endParaRPr lang="en-US"/>
          </a:p>
        </p:txBody>
      </p:sp>
    </p:spTree>
    <p:extLst>
      <p:ext uri="{BB962C8B-B14F-4D97-AF65-F5344CB8AC3E}">
        <p14:creationId xmlns:p14="http://schemas.microsoft.com/office/powerpoint/2010/main" val="1255565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784830"/>
          </a:xfrm>
          <a:prstGeom prst="rect">
            <a:avLst/>
          </a:prstGeom>
        </p:spPr>
        <p:txBody>
          <a:bodyPr tIns="182880"/>
          <a:lstStyle>
            <a:lvl1pPr>
              <a:defRPr b="0">
                <a:solidFill>
                  <a:schemeClr val="bg2"/>
                </a:solidFill>
                <a:latin typeface="+mj-lt"/>
              </a:defRPr>
            </a:lvl1pPr>
          </a:lstStyle>
          <a:p>
            <a:r>
              <a:rPr lang="en-US"/>
              <a:t>Click to edit Master title style</a:t>
            </a:r>
          </a:p>
        </p:txBody>
      </p:sp>
      <p:sp>
        <p:nvSpPr>
          <p:cNvPr id="7" name="Rectangle 6">
            <a:extLst>
              <a:ext uri="{FF2B5EF4-FFF2-40B4-BE49-F238E27FC236}">
                <a16:creationId xmlns:a16="http://schemas.microsoft.com/office/drawing/2014/main" id="{BC7F2CDF-1187-43E1-9290-03D063CE15E5}"/>
              </a:ext>
            </a:extLst>
          </p:cNvPr>
          <p:cNvSpPr/>
          <p:nvPr userDrawn="1"/>
        </p:nvSpPr>
        <p:spPr bwMode="auto">
          <a:xfrm>
            <a:off x="-4417" y="3"/>
            <a:ext cx="154609" cy="2676939"/>
          </a:xfrm>
          <a:prstGeom prst="rect">
            <a:avLst/>
          </a:prstGeom>
          <a:solidFill>
            <a:schemeClr val="bg2">
              <a:alpha val="65000"/>
            </a:schemeClr>
          </a:solidFill>
          <a:ln w="9525" cap="flat" cmpd="sng" algn="ctr">
            <a:noFill/>
            <a:prstDash val="solid"/>
            <a:round/>
            <a:headEnd type="none" w="med" len="med"/>
            <a:tailEnd type="none" w="med" len="med"/>
          </a:ln>
          <a:effectLst/>
        </p:spPr>
        <p:txBody>
          <a:bodyPr vert="horz" wrap="square" lIns="182880" tIns="91440" rIns="182880" bIns="91440" numCol="1" rtlCol="0" anchor="ctr" anchorCtr="0" compatLnSpc="1">
            <a:prstTxWarp prst="textNoShape">
              <a:avLst/>
            </a:prstTxWarp>
            <a:noAutofit/>
          </a:bodyPr>
          <a:lstStyle/>
          <a:p>
            <a:pPr marL="0" marR="0" indent="0" algn="l" defTabSz="914378" rtl="0" eaLnBrk="0" fontAlgn="base" latinLnBrk="0" hangingPunct="0">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DD00205B-5974-4F66-95BF-0640E65D6102}"/>
              </a:ext>
            </a:extLst>
          </p:cNvPr>
          <p:cNvSpPr/>
          <p:nvPr userDrawn="1"/>
        </p:nvSpPr>
        <p:spPr bwMode="auto">
          <a:xfrm>
            <a:off x="2" y="2063806"/>
            <a:ext cx="154609" cy="2676939"/>
          </a:xfrm>
          <a:prstGeom prst="rect">
            <a:avLst/>
          </a:prstGeom>
          <a:solidFill>
            <a:schemeClr val="bg1">
              <a:alpha val="65000"/>
            </a:schemeClr>
          </a:solidFill>
          <a:ln w="9525" cap="flat" cmpd="sng" algn="ctr">
            <a:noFill/>
            <a:prstDash val="solid"/>
            <a:round/>
            <a:headEnd type="none" w="med" len="med"/>
            <a:tailEnd type="none" w="med" len="med"/>
          </a:ln>
          <a:effectLst/>
        </p:spPr>
        <p:txBody>
          <a:bodyPr vert="horz" wrap="square" lIns="182880" tIns="91440" rIns="182880" bIns="91440" numCol="1" rtlCol="0" anchor="ctr" anchorCtr="0" compatLnSpc="1">
            <a:prstTxWarp prst="textNoShape">
              <a:avLst/>
            </a:prstTxWarp>
            <a:noAutofit/>
          </a:bodyPr>
          <a:lstStyle/>
          <a:p>
            <a:pPr marL="0" marR="0" indent="0" algn="l" defTabSz="914378" rtl="0" eaLnBrk="0" fontAlgn="base" latinLnBrk="0" hangingPunct="0">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32C5A36C-213A-446D-8DB5-070D6BFB5285}"/>
              </a:ext>
            </a:extLst>
          </p:cNvPr>
          <p:cNvSpPr/>
          <p:nvPr userDrawn="1"/>
        </p:nvSpPr>
        <p:spPr bwMode="auto">
          <a:xfrm>
            <a:off x="-2110" y="4181063"/>
            <a:ext cx="154609" cy="2676939"/>
          </a:xfrm>
          <a:prstGeom prst="rect">
            <a:avLst/>
          </a:prstGeom>
          <a:solidFill>
            <a:schemeClr val="accent3">
              <a:alpha val="65000"/>
            </a:schemeClr>
          </a:solidFill>
          <a:ln w="9525" cap="flat" cmpd="sng" algn="ctr">
            <a:noFill/>
            <a:prstDash val="solid"/>
            <a:round/>
            <a:headEnd type="none" w="med" len="med"/>
            <a:tailEnd type="none" w="med" len="med"/>
          </a:ln>
          <a:effectLst/>
        </p:spPr>
        <p:txBody>
          <a:bodyPr vert="horz" wrap="square" lIns="182880" tIns="91440" rIns="182880" bIns="91440" numCol="1" rtlCol="0" anchor="ctr" anchorCtr="0" compatLnSpc="1">
            <a:prstTxWarp prst="textNoShape">
              <a:avLst/>
            </a:prstTxWarp>
            <a:noAutofit/>
          </a:bodyPr>
          <a:lstStyle/>
          <a:p>
            <a:pPr marL="0" marR="0" indent="0" algn="l" defTabSz="914378" rtl="0" eaLnBrk="0" fontAlgn="base" latinLnBrk="0" hangingPunct="0">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2" name="Content Placeholder 2">
            <a:extLst>
              <a:ext uri="{FF2B5EF4-FFF2-40B4-BE49-F238E27FC236}">
                <a16:creationId xmlns:a16="http://schemas.microsoft.com/office/drawing/2014/main" id="{B4C72526-C250-49D6-B203-C9AEF5579872}"/>
              </a:ext>
            </a:extLst>
          </p:cNvPr>
          <p:cNvSpPr>
            <a:spLocks noGrp="1"/>
          </p:cNvSpPr>
          <p:nvPr>
            <p:ph idx="10" hasCustomPrompt="1"/>
          </p:nvPr>
        </p:nvSpPr>
        <p:spPr>
          <a:xfrm>
            <a:off x="150192" y="6537742"/>
            <a:ext cx="12041808" cy="320259"/>
          </a:xfrm>
          <a:prstGeom prst="rect">
            <a:avLst/>
          </a:prstGeom>
        </p:spPr>
        <p:txBody>
          <a:bodyPr/>
          <a:lstStyle>
            <a:lvl1pPr marL="0" indent="0">
              <a:spcBef>
                <a:spcPts val="1800"/>
              </a:spcBef>
              <a:buClr>
                <a:schemeClr val="accent2"/>
              </a:buClr>
              <a:buFont typeface="Arial" panose="020B0604020202020204" pitchFamily="34" charset="0"/>
              <a:buNone/>
              <a:defRPr sz="1200">
                <a:solidFill>
                  <a:schemeClr val="accent6"/>
                </a:solidFill>
                <a:latin typeface="+mn-lt"/>
                <a:ea typeface="Open Sans" panose="020B0606030504020204" pitchFamily="34" charset="0"/>
                <a:cs typeface="Open Sans" panose="020B0606030504020204" pitchFamily="34" charset="0"/>
              </a:defRPr>
            </a:lvl1pPr>
            <a:lvl2pPr marL="395278" indent="0">
              <a:spcBef>
                <a:spcPts val="1800"/>
              </a:spcBef>
              <a:buClr>
                <a:schemeClr val="accent2"/>
              </a:buClr>
              <a:buFont typeface="Arial" panose="020B0604020202020204" pitchFamily="34" charset="0"/>
              <a:buNone/>
              <a:defRPr>
                <a:solidFill>
                  <a:schemeClr val="accent6"/>
                </a:solidFill>
                <a:latin typeface="+mn-lt"/>
                <a:ea typeface="Open Sans" panose="020B0606030504020204" pitchFamily="34" charset="0"/>
                <a:cs typeface="Open Sans" panose="020B0606030504020204" pitchFamily="34" charset="0"/>
              </a:defRPr>
            </a:lvl2pPr>
            <a:lvl3pPr marL="801668" indent="0">
              <a:spcBef>
                <a:spcPts val="1800"/>
              </a:spcBef>
              <a:buClr>
                <a:schemeClr val="accent2"/>
              </a:buClr>
              <a:buFont typeface="Arial" panose="020B0604020202020204" pitchFamily="34" charset="0"/>
              <a:buNone/>
              <a:defRPr>
                <a:solidFill>
                  <a:schemeClr val="accent6"/>
                </a:solidFill>
                <a:latin typeface="+mn-lt"/>
                <a:ea typeface="Open Sans" panose="020B0606030504020204" pitchFamily="34" charset="0"/>
                <a:cs typeface="Open Sans" panose="020B0606030504020204" pitchFamily="34" charset="0"/>
              </a:defRPr>
            </a:lvl3pPr>
            <a:lvl4pPr marL="1196945" indent="0">
              <a:spcBef>
                <a:spcPts val="1800"/>
              </a:spcBef>
              <a:buClr>
                <a:schemeClr val="accent2"/>
              </a:buClr>
              <a:buFont typeface="Arial" panose="020B0604020202020204" pitchFamily="34" charset="0"/>
              <a:buNone/>
              <a:defRPr>
                <a:solidFill>
                  <a:schemeClr val="accent6"/>
                </a:solidFill>
                <a:latin typeface="+mn-lt"/>
                <a:ea typeface="Open Sans" panose="020B0606030504020204" pitchFamily="34" charset="0"/>
                <a:cs typeface="Open Sans" panose="020B0606030504020204" pitchFamily="34" charset="0"/>
              </a:defRPr>
            </a:lvl4pPr>
            <a:lvl5pPr marL="1601747" indent="0">
              <a:spcBef>
                <a:spcPts val="1800"/>
              </a:spcBef>
              <a:buClr>
                <a:schemeClr val="accent2"/>
              </a:buClr>
              <a:buFont typeface="Arial" panose="020B0604020202020204" pitchFamily="34" charset="0"/>
              <a:buNone/>
              <a:defRPr>
                <a:solidFill>
                  <a:schemeClr val="accent6"/>
                </a:solidFill>
                <a:latin typeface="+mn-lt"/>
                <a:ea typeface="Open Sans" panose="020B0606030504020204" pitchFamily="34" charset="0"/>
                <a:cs typeface="Open Sans" panose="020B0606030504020204" pitchFamily="34" charset="0"/>
              </a:defRPr>
            </a:lvl5pPr>
          </a:lstStyle>
          <a:p>
            <a:pPr lvl="0"/>
            <a:r>
              <a:rPr lang="en-US"/>
              <a:t>Click to edit footer</a:t>
            </a:r>
          </a:p>
        </p:txBody>
      </p:sp>
    </p:spTree>
    <p:extLst>
      <p:ext uri="{BB962C8B-B14F-4D97-AF65-F5344CB8AC3E}">
        <p14:creationId xmlns:p14="http://schemas.microsoft.com/office/powerpoint/2010/main" val="1151573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ccreditation">
    <p:spTree>
      <p:nvGrpSpPr>
        <p:cNvPr id="1" name=""/>
        <p:cNvGrpSpPr/>
        <p:nvPr/>
      </p:nvGrpSpPr>
      <p:grpSpPr>
        <a:xfrm>
          <a:off x="0" y="0"/>
          <a:ext cx="0" cy="0"/>
          <a:chOff x="0" y="0"/>
          <a:chExt cx="0" cy="0"/>
        </a:xfrm>
      </p:grpSpPr>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536448"/>
            <a:ext cx="10972800" cy="592531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5120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39"/>
        <p:cNvGrpSpPr/>
        <p:nvPr/>
      </p:nvGrpSpPr>
      <p:grpSpPr>
        <a:xfrm>
          <a:off x="0" y="0"/>
          <a:ext cx="0" cy="0"/>
          <a:chOff x="0" y="0"/>
          <a:chExt cx="0" cy="0"/>
        </a:xfrm>
      </p:grpSpPr>
      <p:sp>
        <p:nvSpPr>
          <p:cNvPr id="41" name="Google Shape;41;p7"/>
          <p:cNvSpPr txBox="1">
            <a:spLocks noGrp="1"/>
          </p:cNvSpPr>
          <p:nvPr>
            <p:ph type="body" idx="1"/>
          </p:nvPr>
        </p:nvSpPr>
        <p:spPr>
          <a:xfrm>
            <a:off x="838200" y="1600201"/>
            <a:ext cx="10515600" cy="4576763"/>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rgbClr val="4B8DCA"/>
              </a:buClr>
              <a:buSzPts val="2400"/>
              <a:buChar char="•"/>
              <a:defRPr sz="2400"/>
            </a:lvl1pPr>
            <a:lvl2pPr marL="914400" lvl="1" indent="-355600" algn="l">
              <a:spcBef>
                <a:spcPts val="400"/>
              </a:spcBef>
              <a:spcAft>
                <a:spcPts val="0"/>
              </a:spcAft>
              <a:buClr>
                <a:srgbClr val="4B8DCA"/>
              </a:buClr>
              <a:buSzPts val="2000"/>
              <a:buChar char="–"/>
              <a:defRPr sz="2000"/>
            </a:lvl2pPr>
            <a:lvl3pPr marL="1371600" lvl="2" indent="-355600" algn="l">
              <a:spcBef>
                <a:spcPts val="400"/>
              </a:spcBef>
              <a:spcAft>
                <a:spcPts val="0"/>
              </a:spcAft>
              <a:buClr>
                <a:srgbClr val="A2234C"/>
              </a:buClr>
              <a:buSzPts val="2000"/>
              <a:buChar char="•"/>
              <a:defRPr sz="2000"/>
            </a:lvl3pPr>
            <a:lvl4pPr marL="1828800" lvl="3" indent="-355600" algn="l">
              <a:spcBef>
                <a:spcPts val="400"/>
              </a:spcBef>
              <a:spcAft>
                <a:spcPts val="0"/>
              </a:spcAft>
              <a:buClr>
                <a:srgbClr val="4B8DCA"/>
              </a:buClr>
              <a:buSzPts val="2000"/>
              <a:buChar char="–"/>
              <a:defRPr sz="2000"/>
            </a:lvl4pPr>
            <a:lvl5pPr marL="2286000" lvl="4" indent="-355600" algn="l">
              <a:spcBef>
                <a:spcPts val="400"/>
              </a:spcBef>
              <a:spcAft>
                <a:spcPts val="0"/>
              </a:spcAft>
              <a:buClr>
                <a:srgbClr val="4B8DCA"/>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sldNum" idx="12"/>
          </p:nvPr>
        </p:nvSpPr>
        <p:spPr>
          <a:xfrm>
            <a:off x="8610600" y="64928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 name="Google Shape;33;p6">
            <a:extLst>
              <a:ext uri="{FF2B5EF4-FFF2-40B4-BE49-F238E27FC236}">
                <a16:creationId xmlns:a16="http://schemas.microsoft.com/office/drawing/2014/main" id="{49373ADA-CD3D-DB49-AB7E-6F78CCD753F8}"/>
              </a:ext>
            </a:extLst>
          </p:cNvPr>
          <p:cNvSpPr txBox="1">
            <a:spLocks noGrp="1"/>
          </p:cNvSpPr>
          <p:nvPr>
            <p:ph type="title"/>
          </p:nvPr>
        </p:nvSpPr>
        <p:spPr>
          <a:xfrm>
            <a:off x="838200" y="139848"/>
            <a:ext cx="10515600" cy="949325"/>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SzPts val="1400"/>
              <a:buNone/>
              <a:defRPr sz="3200" b="1" i="0" u="none" strike="noStrike" cap="none">
                <a:solidFill>
                  <a:schemeClr val="lt1"/>
                </a:solidFill>
                <a:latin typeface="Calibri"/>
                <a:ea typeface="Calibri"/>
                <a:cs typeface="Calibri"/>
                <a:sym typeface="Calibri"/>
              </a:defRPr>
            </a:lvl1pPr>
            <a:lvl2pPr marR="0" lvl="1"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2pPr>
            <a:lvl3pPr marR="0" lvl="2"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3pPr>
            <a:lvl4pPr marR="0" lvl="3"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4pPr>
            <a:lvl5pPr marR="0" lvl="4"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5pPr>
            <a:lvl6pPr marR="0" lvl="5"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6pPr>
            <a:lvl7pPr marR="0" lvl="6"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7pPr>
            <a:lvl8pPr marR="0" lvl="7"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8pPr>
            <a:lvl9pPr marR="0" lvl="8"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9pPr>
          </a:lstStyle>
          <a:p>
            <a:endParaRPr/>
          </a:p>
        </p:txBody>
      </p:sp>
      <p:sp>
        <p:nvSpPr>
          <p:cNvPr id="4" name="Text Placeholder 3">
            <a:extLst>
              <a:ext uri="{FF2B5EF4-FFF2-40B4-BE49-F238E27FC236}">
                <a16:creationId xmlns:a16="http://schemas.microsoft.com/office/drawing/2014/main" id="{6DE52AA3-05CB-9744-8249-7A21EBB988EF}"/>
              </a:ext>
            </a:extLst>
          </p:cNvPr>
          <p:cNvSpPr>
            <a:spLocks noGrp="1"/>
          </p:cNvSpPr>
          <p:nvPr>
            <p:ph type="body" sz="quarter" idx="13" hasCustomPrompt="1"/>
          </p:nvPr>
        </p:nvSpPr>
        <p:spPr>
          <a:xfrm>
            <a:off x="838200" y="6275388"/>
            <a:ext cx="9585325" cy="582612"/>
          </a:xfrm>
        </p:spPr>
        <p:txBody>
          <a:bodyPr anchor="b"/>
          <a:lstStyle>
            <a:lvl1pPr marL="7938" indent="0">
              <a:lnSpc>
                <a:spcPct val="90000"/>
              </a:lnSpc>
              <a:spcBef>
                <a:spcPts val="0"/>
              </a:spcBef>
              <a:buNone/>
              <a:tabLst/>
              <a:defRPr sz="900"/>
            </a:lvl1pPr>
            <a:lvl2pPr marL="7938" indent="0">
              <a:lnSpc>
                <a:spcPct val="100000"/>
              </a:lnSpc>
              <a:spcBef>
                <a:spcPts val="0"/>
              </a:spcBef>
              <a:buNone/>
              <a:tabLst/>
              <a:defRPr sz="900"/>
            </a:lvl2pPr>
            <a:lvl3pPr marL="7938" indent="0">
              <a:lnSpc>
                <a:spcPct val="100000"/>
              </a:lnSpc>
              <a:spcBef>
                <a:spcPts val="0"/>
              </a:spcBef>
              <a:buNone/>
              <a:tabLst/>
              <a:defRPr sz="900"/>
            </a:lvl3pPr>
            <a:lvl4pPr marL="7938" indent="0">
              <a:lnSpc>
                <a:spcPct val="100000"/>
              </a:lnSpc>
              <a:spcBef>
                <a:spcPts val="0"/>
              </a:spcBef>
              <a:buNone/>
              <a:tabLst/>
              <a:defRPr sz="900"/>
            </a:lvl4pPr>
            <a:lvl5pPr marL="7938" indent="0">
              <a:lnSpc>
                <a:spcPct val="100000"/>
              </a:lnSpc>
              <a:spcBef>
                <a:spcPts val="0"/>
              </a:spcBef>
              <a:buNone/>
              <a:tabLst/>
              <a:defRPr sz="900"/>
            </a:lvl5pPr>
          </a:lstStyle>
          <a:p>
            <a:pPr lvl="0"/>
            <a:r>
              <a:rPr lang="en-US"/>
              <a:t>Footnote</a:t>
            </a:r>
          </a:p>
        </p:txBody>
      </p:sp>
    </p:spTree>
    <p:extLst>
      <p:ext uri="{BB962C8B-B14F-4D97-AF65-F5344CB8AC3E}">
        <p14:creationId xmlns:p14="http://schemas.microsoft.com/office/powerpoint/2010/main" val="3380745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43"/>
        <p:cNvGrpSpPr/>
        <p:nvPr/>
      </p:nvGrpSpPr>
      <p:grpSpPr>
        <a:xfrm>
          <a:off x="0" y="0"/>
          <a:ext cx="0" cy="0"/>
          <a:chOff x="0" y="0"/>
          <a:chExt cx="0" cy="0"/>
        </a:xfrm>
      </p:grpSpPr>
      <p:sp>
        <p:nvSpPr>
          <p:cNvPr id="45" name="Google Shape;45;p8"/>
          <p:cNvSpPr txBox="1">
            <a:spLocks noGrp="1"/>
          </p:cNvSpPr>
          <p:nvPr>
            <p:ph type="sldNum" idx="12"/>
          </p:nvPr>
        </p:nvSpPr>
        <p:spPr>
          <a:xfrm>
            <a:off x="8610600" y="64928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 name="Google Shape;33;p6">
            <a:extLst>
              <a:ext uri="{FF2B5EF4-FFF2-40B4-BE49-F238E27FC236}">
                <a16:creationId xmlns:a16="http://schemas.microsoft.com/office/drawing/2014/main" id="{313C62BC-65FD-634B-9DE8-F106E1565676}"/>
              </a:ext>
            </a:extLst>
          </p:cNvPr>
          <p:cNvSpPr txBox="1">
            <a:spLocks noGrp="1"/>
          </p:cNvSpPr>
          <p:nvPr>
            <p:ph type="title"/>
          </p:nvPr>
        </p:nvSpPr>
        <p:spPr>
          <a:xfrm>
            <a:off x="838200" y="139848"/>
            <a:ext cx="10515600" cy="949325"/>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SzPts val="1400"/>
              <a:buNone/>
              <a:defRPr sz="3200" b="1" i="0" u="none" strike="noStrike" cap="none">
                <a:solidFill>
                  <a:schemeClr val="lt1"/>
                </a:solidFill>
                <a:latin typeface="Calibri"/>
                <a:ea typeface="Calibri"/>
                <a:cs typeface="Calibri"/>
                <a:sym typeface="Calibri"/>
              </a:defRPr>
            </a:lvl1pPr>
            <a:lvl2pPr marR="0" lvl="1"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2pPr>
            <a:lvl3pPr marR="0" lvl="2"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3pPr>
            <a:lvl4pPr marR="0" lvl="3"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4pPr>
            <a:lvl5pPr marR="0" lvl="4"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5pPr>
            <a:lvl6pPr marR="0" lvl="5"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6pPr>
            <a:lvl7pPr marR="0" lvl="6"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7pPr>
            <a:lvl8pPr marR="0" lvl="7"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8pPr>
            <a:lvl9pPr marR="0" lvl="8"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9pPr>
          </a:lstStyle>
          <a:p>
            <a:endParaRPr/>
          </a:p>
        </p:txBody>
      </p:sp>
      <p:sp>
        <p:nvSpPr>
          <p:cNvPr id="5" name="Text Placeholder 3">
            <a:extLst>
              <a:ext uri="{FF2B5EF4-FFF2-40B4-BE49-F238E27FC236}">
                <a16:creationId xmlns:a16="http://schemas.microsoft.com/office/drawing/2014/main" id="{EB8158F5-D4C8-3A40-851F-68F2E4B0A8DE}"/>
              </a:ext>
            </a:extLst>
          </p:cNvPr>
          <p:cNvSpPr>
            <a:spLocks noGrp="1"/>
          </p:cNvSpPr>
          <p:nvPr>
            <p:ph type="body" sz="quarter" idx="13" hasCustomPrompt="1"/>
          </p:nvPr>
        </p:nvSpPr>
        <p:spPr>
          <a:xfrm>
            <a:off x="838200" y="6275388"/>
            <a:ext cx="9585325" cy="582612"/>
          </a:xfrm>
        </p:spPr>
        <p:txBody>
          <a:bodyPr anchor="b"/>
          <a:lstStyle>
            <a:lvl1pPr marL="7938" indent="0">
              <a:lnSpc>
                <a:spcPct val="90000"/>
              </a:lnSpc>
              <a:spcBef>
                <a:spcPts val="0"/>
              </a:spcBef>
              <a:buNone/>
              <a:tabLst/>
              <a:defRPr sz="900"/>
            </a:lvl1pPr>
            <a:lvl2pPr marL="7938" indent="0">
              <a:lnSpc>
                <a:spcPct val="100000"/>
              </a:lnSpc>
              <a:spcBef>
                <a:spcPts val="0"/>
              </a:spcBef>
              <a:buNone/>
              <a:tabLst/>
              <a:defRPr sz="900"/>
            </a:lvl2pPr>
            <a:lvl3pPr marL="7938" indent="0">
              <a:lnSpc>
                <a:spcPct val="100000"/>
              </a:lnSpc>
              <a:spcBef>
                <a:spcPts val="0"/>
              </a:spcBef>
              <a:buNone/>
              <a:tabLst/>
              <a:defRPr sz="900"/>
            </a:lvl3pPr>
            <a:lvl4pPr marL="7938" indent="0">
              <a:lnSpc>
                <a:spcPct val="100000"/>
              </a:lnSpc>
              <a:spcBef>
                <a:spcPts val="0"/>
              </a:spcBef>
              <a:buNone/>
              <a:tabLst/>
              <a:defRPr sz="900"/>
            </a:lvl4pPr>
            <a:lvl5pPr marL="7938" indent="0">
              <a:lnSpc>
                <a:spcPct val="100000"/>
              </a:lnSpc>
              <a:spcBef>
                <a:spcPts val="0"/>
              </a:spcBef>
              <a:buNone/>
              <a:tabLst/>
              <a:defRPr sz="900"/>
            </a:lvl5pPr>
          </a:lstStyle>
          <a:p>
            <a:pPr lvl="0"/>
            <a:r>
              <a:rPr lang="en-US"/>
              <a:t>Footnote</a:t>
            </a:r>
          </a:p>
        </p:txBody>
      </p:sp>
    </p:spTree>
    <p:extLst>
      <p:ext uri="{BB962C8B-B14F-4D97-AF65-F5344CB8AC3E}">
        <p14:creationId xmlns:p14="http://schemas.microsoft.com/office/powerpoint/2010/main" val="3969136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ub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1314"/>
            <a:ext cx="10972800" cy="646331"/>
          </a:xfrm>
        </p:spPr>
        <p:txBody>
          <a:bodyPr anchor="t" anchorCtr="0"/>
          <a:lstStyle>
            <a:lvl1pPr algn="l">
              <a:defRPr sz="3600" b="0">
                <a:latin typeface="News Gothic MT" charset="0"/>
                <a:ea typeface="News Gothic MT" charset="0"/>
                <a:cs typeface="News Gothic MT" charset="0"/>
              </a:defRPr>
            </a:lvl1pPr>
          </a:lstStyle>
          <a:p>
            <a:r>
              <a:rPr lang="en-US"/>
              <a:t>Click to edit slide title</a:t>
            </a:r>
          </a:p>
        </p:txBody>
      </p:sp>
      <p:sp>
        <p:nvSpPr>
          <p:cNvPr id="12" name="Rectangle 17"/>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2" hasCustomPrompt="1"/>
          </p:nvPr>
        </p:nvSpPr>
        <p:spPr>
          <a:xfrm>
            <a:off x="193575" y="6574536"/>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19" name="Text Placeholder 18"/>
          <p:cNvSpPr>
            <a:spLocks noGrp="1"/>
          </p:cNvSpPr>
          <p:nvPr>
            <p:ph type="body" sz="quarter" idx="13" hasCustomPrompt="1"/>
          </p:nvPr>
        </p:nvSpPr>
        <p:spPr>
          <a:xfrm>
            <a:off x="622009" y="869747"/>
            <a:ext cx="10974916" cy="482133"/>
          </a:xfrm>
        </p:spPr>
        <p:txBody>
          <a:bodyPr anchor="t" anchorCtr="0">
            <a:noAutofit/>
          </a:bodyPr>
          <a:lstStyle>
            <a:lvl1pPr marL="0" indent="0" algn="l">
              <a:spcBef>
                <a:spcPts val="0"/>
              </a:spcBef>
              <a:buNone/>
              <a:defRPr sz="2800" baseline="0"/>
            </a:lvl1pPr>
          </a:lstStyle>
          <a:p>
            <a:pPr lvl="0"/>
            <a:r>
              <a:rPr lang="en-US"/>
              <a:t>Click to edit slide subtitle</a:t>
            </a:r>
          </a:p>
        </p:txBody>
      </p:sp>
      <p:cxnSp>
        <p:nvCxnSpPr>
          <p:cNvPr id="7" name="Straight Connector 6">
            <a:extLst>
              <a:ext uri="{FF2B5EF4-FFF2-40B4-BE49-F238E27FC236}">
                <a16:creationId xmlns:a16="http://schemas.microsoft.com/office/drawing/2014/main" id="{DE4FBDE2-9501-9C4D-ABEC-30071E590A39}"/>
              </a:ext>
            </a:extLst>
          </p:cNvPr>
          <p:cNvCxnSpPr/>
          <p:nvPr userDrawn="1"/>
        </p:nvCxnSpPr>
        <p:spPr bwMode="auto">
          <a:xfrm>
            <a:off x="609600" y="874060"/>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16570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and Speak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C9144E-EB3D-B243-8BFE-84EDD0BCE3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1"/>
            <a:ext cx="12191997" cy="2385391"/>
          </a:xfrm>
          <a:prstGeom prst="rect">
            <a:avLst/>
          </a:prstGeom>
        </p:spPr>
      </p:pic>
      <p:sp>
        <p:nvSpPr>
          <p:cNvPr id="9" name="Title 1">
            <a:extLst>
              <a:ext uri="{FF2B5EF4-FFF2-40B4-BE49-F238E27FC236}">
                <a16:creationId xmlns:a16="http://schemas.microsoft.com/office/drawing/2014/main" id="{8C9B6D91-C2C6-0446-8FD0-55775D39B927}"/>
              </a:ext>
            </a:extLst>
          </p:cNvPr>
          <p:cNvSpPr>
            <a:spLocks noGrp="1"/>
          </p:cNvSpPr>
          <p:nvPr>
            <p:ph type="title"/>
          </p:nvPr>
        </p:nvSpPr>
        <p:spPr>
          <a:xfrm>
            <a:off x="1029547" y="3000555"/>
            <a:ext cx="9577492" cy="954107"/>
          </a:xfrm>
        </p:spPr>
        <p:txBody>
          <a:bodyPr/>
          <a:lstStyle>
            <a:lvl1pPr>
              <a:defRPr sz="2800"/>
            </a:lvl1pPr>
          </a:lstStyle>
          <a:p>
            <a:r>
              <a:rPr lang="en-US">
                <a:latin typeface="News Gothic MT" charset="0"/>
                <a:ea typeface="News Gothic MT" charset="0"/>
                <a:cs typeface="News Gothic MT" charset="0"/>
              </a:rPr>
              <a:t>Activity Title Activity Title Activity Activity Title Activity Title</a:t>
            </a:r>
          </a:p>
        </p:txBody>
      </p:sp>
      <p:sp>
        <p:nvSpPr>
          <p:cNvPr id="10" name="Text Placeholder 2">
            <a:extLst>
              <a:ext uri="{FF2B5EF4-FFF2-40B4-BE49-F238E27FC236}">
                <a16:creationId xmlns:a16="http://schemas.microsoft.com/office/drawing/2014/main" id="{5EB22640-5EA4-A948-9EFE-908A2C121B44}"/>
              </a:ext>
            </a:extLst>
          </p:cNvPr>
          <p:cNvSpPr>
            <a:spLocks noGrp="1"/>
          </p:cNvSpPr>
          <p:nvPr>
            <p:ph type="body" sz="quarter" idx="4294967295"/>
          </p:nvPr>
        </p:nvSpPr>
        <p:spPr>
          <a:xfrm>
            <a:off x="1029547" y="4624599"/>
            <a:ext cx="4155391" cy="1107996"/>
          </a:xfrm>
        </p:spPr>
        <p:txBody>
          <a:bodyPr>
            <a:normAutofit/>
          </a:bodyPr>
          <a:lstStyle>
            <a:lvl1pPr marL="0" indent="0" algn="l">
              <a:buNone/>
              <a:defRPr/>
            </a:lvl1pPr>
          </a:lstStyle>
          <a:p>
            <a:pPr marL="0" indent="0" algn="l">
              <a:buNone/>
            </a:pPr>
            <a:r>
              <a:rPr lang="en-US" sz="2000">
                <a:latin typeface="News Gothic MT" charset="0"/>
                <a:ea typeface="News Gothic MT" charset="0"/>
                <a:cs typeface="News Gothic MT" charset="0"/>
              </a:rPr>
              <a:t>John Doe, MD</a:t>
            </a:r>
          </a:p>
          <a:p>
            <a:pPr marL="0" indent="0" algn="l">
              <a:buNone/>
            </a:pPr>
            <a:r>
              <a:rPr lang="en-US" sz="2000">
                <a:latin typeface="News Gothic MT" charset="0"/>
                <a:ea typeface="News Gothic MT" charset="0"/>
                <a:cs typeface="News Gothic MT" charset="0"/>
              </a:rPr>
              <a:t>Professor</a:t>
            </a:r>
          </a:p>
          <a:p>
            <a:pPr marL="0" indent="0" algn="l">
              <a:buNone/>
            </a:pPr>
            <a:r>
              <a:rPr lang="en-US" sz="2000">
                <a:latin typeface="News Gothic MT" charset="0"/>
                <a:ea typeface="News Gothic MT" charset="0"/>
                <a:cs typeface="News Gothic MT" charset="0"/>
              </a:rPr>
              <a:t>i3 Health University</a:t>
            </a:r>
          </a:p>
        </p:txBody>
      </p:sp>
    </p:spTree>
    <p:extLst>
      <p:ext uri="{BB962C8B-B14F-4D97-AF65-F5344CB8AC3E}">
        <p14:creationId xmlns:p14="http://schemas.microsoft.com/office/powerpoint/2010/main" val="1837942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3255"/>
            <a:ext cx="10972800" cy="1200329"/>
          </a:xfrm>
        </p:spPr>
        <p:txBody>
          <a:bodyPr anchor="t" anchorCtr="0"/>
          <a:lstStyle>
            <a:lvl1pPr algn="l">
              <a:defRPr/>
            </a:lvl1pPr>
          </a:lstStyle>
          <a:p>
            <a:r>
              <a:rPr lang="en-US"/>
              <a:t>Click to edit slide title</a:t>
            </a:r>
            <a:br>
              <a:rPr lang="en-US"/>
            </a:br>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1344713"/>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4124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88578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5383" y="1339516"/>
            <a:ext cx="11688232" cy="4796589"/>
          </a:xfrm>
          <a:prstGeom prst="rect">
            <a:avLst/>
          </a:prstGeom>
        </p:spPr>
        <p:txBody>
          <a:bodyPr/>
          <a:lstStyle>
            <a:lvl1pPr marL="359653" indent="-359653">
              <a:lnSpc>
                <a:spcPct val="100000"/>
              </a:lnSpc>
              <a:spcBef>
                <a:spcPts val="0"/>
              </a:spcBef>
              <a:buClr>
                <a:schemeClr val="accent2"/>
              </a:buClr>
              <a:buFont typeface="Arial" panose="020B0604020202020204" pitchFamily="34" charset="0"/>
              <a:buChar char="•"/>
              <a:defRPr sz="2398" b="0">
                <a:solidFill>
                  <a:schemeClr val="tx1"/>
                </a:solidFill>
                <a:latin typeface="Arial" pitchFamily="34" charset="0"/>
                <a:cs typeface="Arial" pitchFamily="34" charset="0"/>
              </a:defRPr>
            </a:lvl1pPr>
            <a:lvl2pPr marL="803275" indent="-354013">
              <a:lnSpc>
                <a:spcPct val="100000"/>
              </a:lnSpc>
              <a:spcBef>
                <a:spcPts val="0"/>
              </a:spcBef>
              <a:buClr>
                <a:schemeClr val="accent2"/>
              </a:buClr>
              <a:buSzPct val="90000"/>
              <a:buFont typeface="Arial" panose="020B0604020202020204" pitchFamily="34" charset="0"/>
              <a:buChar char="–"/>
              <a:defRPr sz="21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488" indent="-179910">
              <a:defRPr sz="1400">
                <a:latin typeface="Arial" pitchFamily="34" charset="0"/>
                <a:cs typeface="Arial" pitchFamily="34" charset="0"/>
              </a:defRPr>
            </a:lvl4pPr>
            <a:lvl5pPr marL="622488">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9" name="Title 8"/>
          <p:cNvSpPr>
            <a:spLocks noGrp="1"/>
          </p:cNvSpPr>
          <p:nvPr>
            <p:ph type="title" hasCustomPrompt="1"/>
          </p:nvPr>
        </p:nvSpPr>
        <p:spPr>
          <a:xfrm>
            <a:off x="316085" y="133809"/>
            <a:ext cx="11687535" cy="615480"/>
          </a:xfrm>
          <a:prstGeom prst="rect">
            <a:avLst/>
          </a:prstGeom>
        </p:spPr>
        <p:txBody>
          <a:bodyPr vert="horz" anchor="ctr"/>
          <a:lstStyle>
            <a:lvl1pPr algn="l" defTabSz="609296" rtl="0" eaLnBrk="1" latinLnBrk="0" hangingPunct="1">
              <a:lnSpc>
                <a:spcPct val="100000"/>
              </a:lnSpc>
              <a:spcBef>
                <a:spcPct val="0"/>
              </a:spcBef>
              <a:buNone/>
              <a:defRPr lang="en-GB" sz="2800" b="1" kern="1200" baseline="0" noProof="0" dirty="0">
                <a:solidFill>
                  <a:srgbClr val="830051"/>
                </a:solidFill>
                <a:latin typeface="Arial" pitchFamily="34" charset="0"/>
                <a:ea typeface="+mj-ea"/>
                <a:cs typeface="Arial" pitchFamily="34" charset="0"/>
              </a:defRPr>
            </a:lvl1pPr>
          </a:lstStyle>
          <a:p>
            <a:r>
              <a:rPr lang="en-GB" noProof="0"/>
              <a:t>Click to add content title</a:t>
            </a:r>
          </a:p>
        </p:txBody>
      </p:sp>
      <p:sp>
        <p:nvSpPr>
          <p:cNvPr id="6" name="Text Placeholder 13">
            <a:extLst>
              <a:ext uri="{FF2B5EF4-FFF2-40B4-BE49-F238E27FC236}">
                <a16:creationId xmlns:a16="http://schemas.microsoft.com/office/drawing/2014/main" id="{67AA22E4-F2EE-49A6-A6AF-02BCD169E996}"/>
              </a:ext>
            </a:extLst>
          </p:cNvPr>
          <p:cNvSpPr>
            <a:spLocks noGrp="1"/>
          </p:cNvSpPr>
          <p:nvPr>
            <p:ph type="body" sz="quarter" idx="13" hasCustomPrompt="1"/>
          </p:nvPr>
        </p:nvSpPr>
        <p:spPr>
          <a:xfrm>
            <a:off x="315383" y="6376807"/>
            <a:ext cx="10898487" cy="216001"/>
          </a:xfrm>
          <a:prstGeom prst="rect">
            <a:avLst/>
          </a:prstGeom>
        </p:spPr>
        <p:txBody>
          <a:bodyPr lIns="0" tIns="0" rIns="0" bIns="0" anchor="b"/>
          <a:lstStyle>
            <a:lvl1pPr marL="457178" indent="-457178" algn="l">
              <a:buNone/>
              <a:defRPr lang="en-GB" sz="800" dirty="0"/>
            </a:lvl1pPr>
          </a:lstStyle>
          <a:p>
            <a:pPr marL="0" lvl="0" indent="0">
              <a:spcBef>
                <a:spcPts val="0"/>
              </a:spcBef>
            </a:pPr>
            <a:r>
              <a:rPr lang="en-US"/>
              <a:t>References</a:t>
            </a:r>
          </a:p>
        </p:txBody>
      </p:sp>
      <p:sp>
        <p:nvSpPr>
          <p:cNvPr id="8" name="Slide Number Placeholder 5">
            <a:extLst>
              <a:ext uri="{FF2B5EF4-FFF2-40B4-BE49-F238E27FC236}">
                <a16:creationId xmlns:a16="http://schemas.microsoft.com/office/drawing/2014/main" id="{8A76ED30-82D3-41A2-8ABF-2556FE93A563}"/>
              </a:ext>
            </a:extLst>
          </p:cNvPr>
          <p:cNvSpPr>
            <a:spLocks noGrp="1"/>
          </p:cNvSpPr>
          <p:nvPr>
            <p:ph type="sldNum" sz="quarter" idx="4"/>
          </p:nvPr>
        </p:nvSpPr>
        <p:spPr>
          <a:xfrm>
            <a:off x="47289" y="6612882"/>
            <a:ext cx="193780" cy="216000"/>
          </a:xfrm>
          <a:prstGeom prst="rect">
            <a:avLst/>
          </a:prstGeom>
        </p:spPr>
        <p:txBody>
          <a:bodyPr vert="horz" lIns="0" tIns="0" rIns="0" bIns="0" rtlCol="0" anchor="ctr" anchorCtr="0"/>
          <a:lstStyle>
            <a:lvl1pPr algn="ctr">
              <a:defRPr sz="800" b="0">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10" name="Rectangle 9">
            <a:extLst>
              <a:ext uri="{FF2B5EF4-FFF2-40B4-BE49-F238E27FC236}">
                <a16:creationId xmlns:a16="http://schemas.microsoft.com/office/drawing/2014/main" id="{0900C643-AED4-4561-A8E5-1430B7E5B40C}"/>
              </a:ext>
            </a:extLst>
          </p:cNvPr>
          <p:cNvSpPr/>
          <p:nvPr userDrawn="1"/>
        </p:nvSpPr>
        <p:spPr>
          <a:xfrm>
            <a:off x="320843" y="731003"/>
            <a:ext cx="11844000" cy="18288"/>
          </a:xfrm>
          <a:prstGeom prst="rect">
            <a:avLst/>
          </a:prstGeom>
          <a:gradFill flip="none" rotWithShape="1">
            <a:gsLst>
              <a:gs pos="26000">
                <a:schemeClr val="accent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83922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3939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ransition">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9A277F-FD15-C040-AC1A-F7DD24CCC3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1"/>
            <a:ext cx="12191997" cy="2385391"/>
          </a:xfrm>
          <a:prstGeom prst="rect">
            <a:avLst/>
          </a:prstGeom>
        </p:spPr>
      </p:pic>
      <p:sp>
        <p:nvSpPr>
          <p:cNvPr id="8" name="Title 1">
            <a:extLst>
              <a:ext uri="{FF2B5EF4-FFF2-40B4-BE49-F238E27FC236}">
                <a16:creationId xmlns:a16="http://schemas.microsoft.com/office/drawing/2014/main" id="{0F960847-7FF9-B848-96DB-48173D890709}"/>
              </a:ext>
            </a:extLst>
          </p:cNvPr>
          <p:cNvSpPr>
            <a:spLocks noGrp="1"/>
          </p:cNvSpPr>
          <p:nvPr>
            <p:ph type="title" hasCustomPrompt="1"/>
          </p:nvPr>
        </p:nvSpPr>
        <p:spPr>
          <a:xfrm>
            <a:off x="5079999" y="3585952"/>
            <a:ext cx="6524711" cy="646331"/>
          </a:xfrm>
        </p:spPr>
        <p:txBody>
          <a:bodyPr/>
          <a:lstStyle/>
          <a:p>
            <a:r>
              <a:rPr lang="en-US">
                <a:latin typeface="News Gothic MT" charset="0"/>
                <a:ea typeface="News Gothic MT" charset="0"/>
                <a:cs typeface="News Gothic MT" charset="0"/>
              </a:rPr>
              <a:t>Transition Slide Title</a:t>
            </a:r>
          </a:p>
        </p:txBody>
      </p:sp>
      <p:pic>
        <p:nvPicPr>
          <p:cNvPr id="6" name="Picture 5">
            <a:extLst>
              <a:ext uri="{FF2B5EF4-FFF2-40B4-BE49-F238E27FC236}">
                <a16:creationId xmlns:a16="http://schemas.microsoft.com/office/drawing/2014/main" id="{644AEAD0-AA55-6C4B-8FA9-6D5A0D46128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7036" y="3170816"/>
            <a:ext cx="3253409" cy="3253409"/>
          </a:xfrm>
          <a:prstGeom prst="rect">
            <a:avLst/>
          </a:prstGeom>
        </p:spPr>
      </p:pic>
    </p:spTree>
    <p:extLst>
      <p:ext uri="{BB962C8B-B14F-4D97-AF65-F5344CB8AC3E}">
        <p14:creationId xmlns:p14="http://schemas.microsoft.com/office/powerpoint/2010/main" val="124103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11" Type="http://schemas.openxmlformats.org/officeDocument/2006/relationships/image" Target="../media/image5.png"/><Relationship Id="rId5" Type="http://schemas.openxmlformats.org/officeDocument/2006/relationships/vmlDrawing" Target="../drawings/vmlDrawing1.vml"/><Relationship Id="rId10" Type="http://schemas.openxmlformats.org/officeDocument/2006/relationships/image" Target="../media/image4.png"/><Relationship Id="rId4" Type="http://schemas.openxmlformats.org/officeDocument/2006/relationships/theme" Target="../theme/theme1.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6.png"/><Relationship Id="rId17" Type="http://schemas.openxmlformats.org/officeDocument/2006/relationships/image" Target="../media/image5.png"/><Relationship Id="rId2" Type="http://schemas.openxmlformats.org/officeDocument/2006/relationships/slideLayout" Target="../slideLayouts/slideLayout5.xml"/><Relationship Id="rId16"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oleObject" Target="../embeddings/oleObject2.bin"/><Relationship Id="rId5" Type="http://schemas.openxmlformats.org/officeDocument/2006/relationships/slideLayout" Target="../slideLayouts/slideLayout8.xml"/><Relationship Id="rId15" Type="http://schemas.openxmlformats.org/officeDocument/2006/relationships/image" Target="../media/image3.png"/><Relationship Id="rId10" Type="http://schemas.openxmlformats.org/officeDocument/2006/relationships/vmlDrawing" Target="../drawings/vmlDrawing2.vml"/><Relationship Id="rId4" Type="http://schemas.openxmlformats.org/officeDocument/2006/relationships/slideLayout" Target="../slideLayouts/slideLayout7.xml"/><Relationship Id="rId9" Type="http://schemas.openxmlformats.org/officeDocument/2006/relationships/theme" Target="../theme/theme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9.png"/><Relationship Id="rId2" Type="http://schemas.openxmlformats.org/officeDocument/2006/relationships/slideLayout" Target="../slideLayouts/slideLayout13.xml"/><Relationship Id="rId16" Type="http://schemas.openxmlformats.org/officeDocument/2006/relationships/oleObject" Target="../embeddings/oleObject3.bin"/><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vmlDrawing" Target="../drawings/vmlDrawing3.v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3.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graphicFrame>
        <p:nvGraphicFramePr>
          <p:cNvPr id="722952"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1034" r:id="rId6" imgW="0" imgH="0" progId="PowerPoint.Show.8">
                  <p:embed/>
                </p:oleObj>
              </mc:Choice>
              <mc:Fallback>
                <p:oleObj r:id="rId6" imgW="0" imgH="0" progId="PowerPoint.Show.8">
                  <p:embed/>
                  <p:pic>
                    <p:nvPicPr>
                      <p:cNvPr id="722952"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 xmlns:a14="http://schemas.microsoft.com/office/drawing/2010/main">
                            <a:solidFill>
                              <a:srgbClr val="606BA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 name="Text Placeholder 28"/>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0" name="Title Placeholder 29"/>
          <p:cNvSpPr>
            <a:spLocks noGrp="1"/>
          </p:cNvSpPr>
          <p:nvPr>
            <p:ph type="title"/>
          </p:nvPr>
        </p:nvSpPr>
        <p:spPr>
          <a:xfrm>
            <a:off x="609600" y="233255"/>
            <a:ext cx="10972800" cy="646331"/>
          </a:xfrm>
          <a:prstGeom prst="rect">
            <a:avLst/>
          </a:prstGeom>
        </p:spPr>
        <p:txBody>
          <a:bodyPr vert="horz" lIns="91440" tIns="45720" rIns="91440" bIns="45720" rtlCol="0" anchor="t" anchorCtr="0">
            <a:spAutoFit/>
          </a:bodyPr>
          <a:lstStyle/>
          <a:p>
            <a:r>
              <a:rPr lang="en-US"/>
              <a:t>Click to edit slide title</a:t>
            </a:r>
          </a:p>
        </p:txBody>
      </p:sp>
      <p:sp>
        <p:nvSpPr>
          <p:cNvPr id="3" name="TextBox 2"/>
          <p:cNvSpPr txBox="1"/>
          <p:nvPr userDrawn="1"/>
        </p:nvSpPr>
        <p:spPr>
          <a:xfrm>
            <a:off x="592667" y="876300"/>
            <a:ext cx="11040533" cy="914400"/>
          </a:xfrm>
          <a:prstGeom prst="rect">
            <a:avLst/>
          </a:prstGeom>
        </p:spPr>
        <p:txBody>
          <a:bodyPr vert="horz" wrap="none" lIns="91440" tIns="45720" rIns="91440" bIns="45720" rtlCol="0" anchor="ctr">
            <a:normAutofit/>
          </a:bodyPr>
          <a:lstStyle/>
          <a:p>
            <a:endParaRPr lang="en-US" sz="2800"/>
          </a:p>
        </p:txBody>
      </p:sp>
    </p:spTree>
    <p:extLst>
      <p:ext uri="{BB962C8B-B14F-4D97-AF65-F5344CB8AC3E}">
        <p14:creationId xmlns:p14="http://schemas.microsoft.com/office/powerpoint/2010/main" val="82942917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87" r:id="rId3"/>
  </p:sldLayoutIdLst>
  <p:hf hdr="0" ftr="0" dt="0"/>
  <p:txStyles>
    <p:titleStyle>
      <a:lvl1pPr algn="l" rtl="0" eaLnBrk="1" fontAlgn="base" hangingPunct="1">
        <a:spcBef>
          <a:spcPct val="0"/>
        </a:spcBef>
        <a:spcAft>
          <a:spcPct val="0"/>
        </a:spcAft>
        <a:defRPr sz="3600" b="0">
          <a:solidFill>
            <a:schemeClr val="tx1"/>
          </a:solidFill>
          <a:effectLst/>
          <a:latin typeface="News Gothic MT" charset="0"/>
          <a:ea typeface="News Gothic MT" charset="0"/>
          <a:cs typeface="News Gothic MT" charset="0"/>
        </a:defRPr>
      </a:lvl1pPr>
      <a:lvl2pPr algn="l" rtl="0" eaLnBrk="1" fontAlgn="base" hangingPunct="1">
        <a:spcBef>
          <a:spcPct val="0"/>
        </a:spcBef>
        <a:spcAft>
          <a:spcPct val="0"/>
        </a:spcAft>
        <a:defRPr sz="2800" b="1">
          <a:solidFill>
            <a:srgbClr val="F77711"/>
          </a:solidFill>
          <a:latin typeface="Arial" charset="0"/>
          <a:ea typeface="ＭＳ Ｐゴシック" charset="0"/>
        </a:defRPr>
      </a:lvl2pPr>
      <a:lvl3pPr algn="l" rtl="0" eaLnBrk="1" fontAlgn="base" hangingPunct="1">
        <a:spcBef>
          <a:spcPct val="0"/>
        </a:spcBef>
        <a:spcAft>
          <a:spcPct val="0"/>
        </a:spcAft>
        <a:defRPr sz="2800" b="1">
          <a:solidFill>
            <a:srgbClr val="F77711"/>
          </a:solidFill>
          <a:latin typeface="Arial" charset="0"/>
          <a:ea typeface="ＭＳ Ｐゴシック" charset="0"/>
        </a:defRPr>
      </a:lvl3pPr>
      <a:lvl4pPr algn="l" rtl="0" eaLnBrk="1" fontAlgn="base" hangingPunct="1">
        <a:spcBef>
          <a:spcPct val="0"/>
        </a:spcBef>
        <a:spcAft>
          <a:spcPct val="0"/>
        </a:spcAft>
        <a:defRPr sz="2800" b="1">
          <a:solidFill>
            <a:srgbClr val="F77711"/>
          </a:solidFill>
          <a:latin typeface="Arial" charset="0"/>
          <a:ea typeface="ＭＳ Ｐゴシック" charset="0"/>
        </a:defRPr>
      </a:lvl4pPr>
      <a:lvl5pPr algn="l" rtl="0" eaLnBrk="1" fontAlgn="base" hangingPunct="1">
        <a:spcBef>
          <a:spcPct val="0"/>
        </a:spcBef>
        <a:spcAft>
          <a:spcPct val="0"/>
        </a:spcAft>
        <a:defRPr sz="2800" b="1">
          <a:solidFill>
            <a:srgbClr val="F77711"/>
          </a:solidFill>
          <a:latin typeface="Arial" charset="0"/>
          <a:ea typeface="ＭＳ Ｐゴシック" charset="0"/>
        </a:defRPr>
      </a:lvl5pPr>
      <a:lvl6pPr marL="457200" algn="l" rtl="0" eaLnBrk="1" fontAlgn="base" hangingPunct="1">
        <a:spcBef>
          <a:spcPct val="0"/>
        </a:spcBef>
        <a:spcAft>
          <a:spcPct val="0"/>
        </a:spcAft>
        <a:defRPr sz="2800" b="1">
          <a:solidFill>
            <a:srgbClr val="F77711"/>
          </a:solidFill>
          <a:latin typeface="Arial" charset="0"/>
          <a:ea typeface="ＭＳ Ｐゴシック" charset="0"/>
        </a:defRPr>
      </a:lvl6pPr>
      <a:lvl7pPr marL="914400" algn="l" rtl="0" eaLnBrk="1" fontAlgn="base" hangingPunct="1">
        <a:spcBef>
          <a:spcPct val="0"/>
        </a:spcBef>
        <a:spcAft>
          <a:spcPct val="0"/>
        </a:spcAft>
        <a:defRPr sz="2800" b="1">
          <a:solidFill>
            <a:srgbClr val="F77711"/>
          </a:solidFill>
          <a:latin typeface="Arial" charset="0"/>
          <a:ea typeface="ＭＳ Ｐゴシック" charset="0"/>
        </a:defRPr>
      </a:lvl7pPr>
      <a:lvl8pPr marL="1371600" algn="l" rtl="0" eaLnBrk="1" fontAlgn="base" hangingPunct="1">
        <a:spcBef>
          <a:spcPct val="0"/>
        </a:spcBef>
        <a:spcAft>
          <a:spcPct val="0"/>
        </a:spcAft>
        <a:defRPr sz="2800" b="1">
          <a:solidFill>
            <a:srgbClr val="F77711"/>
          </a:solidFill>
          <a:latin typeface="Arial" charset="0"/>
          <a:ea typeface="ＭＳ Ｐゴシック" charset="0"/>
        </a:defRPr>
      </a:lvl8pPr>
      <a:lvl9pPr marL="1828800" algn="l" rtl="0" eaLnBrk="1" fontAlgn="base" hangingPunct="1">
        <a:spcBef>
          <a:spcPct val="0"/>
        </a:spcBef>
        <a:spcAft>
          <a:spcPct val="0"/>
        </a:spcAft>
        <a:defRPr sz="2800" b="1">
          <a:solidFill>
            <a:srgbClr val="F77711"/>
          </a:solidFill>
          <a:latin typeface="Arial" charset="0"/>
          <a:ea typeface="ＭＳ Ｐゴシック" charset="0"/>
        </a:defRPr>
      </a:lvl9pPr>
    </p:titleStyle>
    <p:bodyStyle>
      <a:lvl1pPr marL="457200" indent="-457200" algn="l" rtl="0" eaLnBrk="1" fontAlgn="base" hangingPunct="1">
        <a:spcBef>
          <a:spcPts val="0"/>
        </a:spcBef>
        <a:spcAft>
          <a:spcPct val="0"/>
        </a:spcAft>
        <a:buClrTx/>
        <a:buSzPct val="100000"/>
        <a:buFontTx/>
        <a:buBlip>
          <a:blip r:embed="rId7"/>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8"/>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9"/>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10"/>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11"/>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graphicFrame>
        <p:nvGraphicFramePr>
          <p:cNvPr id="722952"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5130" r:id="rId11" imgW="0" imgH="0" progId="PowerPoint.Show.8">
                  <p:embed/>
                </p:oleObj>
              </mc:Choice>
              <mc:Fallback>
                <p:oleObj r:id="rId11" imgW="0" imgH="0" progId="PowerPoint.Show.8">
                  <p:embed/>
                  <p:pic>
                    <p:nvPicPr>
                      <p:cNvPr id="722952"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 xmlns:a14="http://schemas.microsoft.com/office/drawing/2010/main">
                            <a:solidFill>
                              <a:srgbClr val="606BA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 name="Text Placeholder 28"/>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0" name="Title Placeholder 29"/>
          <p:cNvSpPr>
            <a:spLocks noGrp="1"/>
          </p:cNvSpPr>
          <p:nvPr>
            <p:ph type="title"/>
          </p:nvPr>
        </p:nvSpPr>
        <p:spPr>
          <a:xfrm>
            <a:off x="609600" y="233255"/>
            <a:ext cx="10972800" cy="646331"/>
          </a:xfrm>
          <a:prstGeom prst="rect">
            <a:avLst/>
          </a:prstGeom>
        </p:spPr>
        <p:txBody>
          <a:bodyPr vert="horz" lIns="91440" tIns="45720" rIns="91440" bIns="45720" rtlCol="0" anchor="t" anchorCtr="0">
            <a:spAutoFit/>
          </a:bodyPr>
          <a:lstStyle/>
          <a:p>
            <a:r>
              <a:rPr lang="en-US"/>
              <a:t>Click to edit slide title</a:t>
            </a:r>
          </a:p>
        </p:txBody>
      </p:sp>
      <p:sp>
        <p:nvSpPr>
          <p:cNvPr id="3" name="TextBox 2"/>
          <p:cNvSpPr txBox="1"/>
          <p:nvPr userDrawn="1"/>
        </p:nvSpPr>
        <p:spPr>
          <a:xfrm>
            <a:off x="592667" y="876300"/>
            <a:ext cx="11040533" cy="914400"/>
          </a:xfrm>
          <a:prstGeom prst="rect">
            <a:avLst/>
          </a:prstGeom>
        </p:spPr>
        <p:txBody>
          <a:bodyPr vert="horz" wrap="none" lIns="91440" tIns="45720" rIns="91440" bIns="45720" rtlCol="0" anchor="ctr">
            <a:normAutofit/>
          </a:bodyPr>
          <a:lstStyle/>
          <a:p>
            <a:endParaRPr lang="en-US" sz="2800"/>
          </a:p>
        </p:txBody>
      </p:sp>
      <p:pic>
        <p:nvPicPr>
          <p:cNvPr id="4" name="Picture 3">
            <a:extLst>
              <a:ext uri="{FF2B5EF4-FFF2-40B4-BE49-F238E27FC236}">
                <a16:creationId xmlns:a16="http://schemas.microsoft.com/office/drawing/2014/main" id="{E23357E1-8B61-B841-AB1C-9B165A8D9E4F}"/>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9606579" y="5805430"/>
            <a:ext cx="2316757" cy="951525"/>
          </a:xfrm>
          <a:prstGeom prst="rect">
            <a:avLst/>
          </a:prstGeom>
        </p:spPr>
      </p:pic>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5" r:id="rId4"/>
    <p:sldLayoutId id="2147483684" r:id="rId5"/>
    <p:sldLayoutId id="2147483685" r:id="rId6"/>
    <p:sldLayoutId id="2147483686" r:id="rId7"/>
    <p:sldLayoutId id="2147483688" r:id="rId8"/>
  </p:sldLayoutIdLst>
  <p:hf hdr="0" ftr="0" dt="0"/>
  <p:txStyles>
    <p:titleStyle>
      <a:lvl1pPr algn="l" rtl="0" eaLnBrk="1" fontAlgn="base" hangingPunct="1">
        <a:spcBef>
          <a:spcPct val="0"/>
        </a:spcBef>
        <a:spcAft>
          <a:spcPct val="0"/>
        </a:spcAft>
        <a:defRPr sz="3600" b="0">
          <a:solidFill>
            <a:schemeClr val="tx1"/>
          </a:solidFill>
          <a:effectLst/>
          <a:latin typeface="News Gothic MT" charset="0"/>
          <a:ea typeface="News Gothic MT" charset="0"/>
          <a:cs typeface="News Gothic MT" charset="0"/>
        </a:defRPr>
      </a:lvl1pPr>
      <a:lvl2pPr algn="l" rtl="0" eaLnBrk="1" fontAlgn="base" hangingPunct="1">
        <a:spcBef>
          <a:spcPct val="0"/>
        </a:spcBef>
        <a:spcAft>
          <a:spcPct val="0"/>
        </a:spcAft>
        <a:defRPr sz="2800" b="1">
          <a:solidFill>
            <a:srgbClr val="F77711"/>
          </a:solidFill>
          <a:latin typeface="Arial" charset="0"/>
          <a:ea typeface="ＭＳ Ｐゴシック" charset="0"/>
        </a:defRPr>
      </a:lvl2pPr>
      <a:lvl3pPr algn="l" rtl="0" eaLnBrk="1" fontAlgn="base" hangingPunct="1">
        <a:spcBef>
          <a:spcPct val="0"/>
        </a:spcBef>
        <a:spcAft>
          <a:spcPct val="0"/>
        </a:spcAft>
        <a:defRPr sz="2800" b="1">
          <a:solidFill>
            <a:srgbClr val="F77711"/>
          </a:solidFill>
          <a:latin typeface="Arial" charset="0"/>
          <a:ea typeface="ＭＳ Ｐゴシック" charset="0"/>
        </a:defRPr>
      </a:lvl3pPr>
      <a:lvl4pPr algn="l" rtl="0" eaLnBrk="1" fontAlgn="base" hangingPunct="1">
        <a:spcBef>
          <a:spcPct val="0"/>
        </a:spcBef>
        <a:spcAft>
          <a:spcPct val="0"/>
        </a:spcAft>
        <a:defRPr sz="2800" b="1">
          <a:solidFill>
            <a:srgbClr val="F77711"/>
          </a:solidFill>
          <a:latin typeface="Arial" charset="0"/>
          <a:ea typeface="ＭＳ Ｐゴシック" charset="0"/>
        </a:defRPr>
      </a:lvl4pPr>
      <a:lvl5pPr algn="l" rtl="0" eaLnBrk="1" fontAlgn="base" hangingPunct="1">
        <a:spcBef>
          <a:spcPct val="0"/>
        </a:spcBef>
        <a:spcAft>
          <a:spcPct val="0"/>
        </a:spcAft>
        <a:defRPr sz="2800" b="1">
          <a:solidFill>
            <a:srgbClr val="F77711"/>
          </a:solidFill>
          <a:latin typeface="Arial" charset="0"/>
          <a:ea typeface="ＭＳ Ｐゴシック" charset="0"/>
        </a:defRPr>
      </a:lvl5pPr>
      <a:lvl6pPr marL="457200" algn="l" rtl="0" eaLnBrk="1" fontAlgn="base" hangingPunct="1">
        <a:spcBef>
          <a:spcPct val="0"/>
        </a:spcBef>
        <a:spcAft>
          <a:spcPct val="0"/>
        </a:spcAft>
        <a:defRPr sz="2800" b="1">
          <a:solidFill>
            <a:srgbClr val="F77711"/>
          </a:solidFill>
          <a:latin typeface="Arial" charset="0"/>
          <a:ea typeface="ＭＳ Ｐゴシック" charset="0"/>
        </a:defRPr>
      </a:lvl6pPr>
      <a:lvl7pPr marL="914400" algn="l" rtl="0" eaLnBrk="1" fontAlgn="base" hangingPunct="1">
        <a:spcBef>
          <a:spcPct val="0"/>
        </a:spcBef>
        <a:spcAft>
          <a:spcPct val="0"/>
        </a:spcAft>
        <a:defRPr sz="2800" b="1">
          <a:solidFill>
            <a:srgbClr val="F77711"/>
          </a:solidFill>
          <a:latin typeface="Arial" charset="0"/>
          <a:ea typeface="ＭＳ Ｐゴシック" charset="0"/>
        </a:defRPr>
      </a:lvl7pPr>
      <a:lvl8pPr marL="1371600" algn="l" rtl="0" eaLnBrk="1" fontAlgn="base" hangingPunct="1">
        <a:spcBef>
          <a:spcPct val="0"/>
        </a:spcBef>
        <a:spcAft>
          <a:spcPct val="0"/>
        </a:spcAft>
        <a:defRPr sz="2800" b="1">
          <a:solidFill>
            <a:srgbClr val="F77711"/>
          </a:solidFill>
          <a:latin typeface="Arial" charset="0"/>
          <a:ea typeface="ＭＳ Ｐゴシック" charset="0"/>
        </a:defRPr>
      </a:lvl8pPr>
      <a:lvl9pPr marL="1828800" algn="l" rtl="0" eaLnBrk="1" fontAlgn="base" hangingPunct="1">
        <a:spcBef>
          <a:spcPct val="0"/>
        </a:spcBef>
        <a:spcAft>
          <a:spcPct val="0"/>
        </a:spcAft>
        <a:defRPr sz="2800" b="1">
          <a:solidFill>
            <a:srgbClr val="F77711"/>
          </a:solidFill>
          <a:latin typeface="Arial" charset="0"/>
          <a:ea typeface="ＭＳ Ｐゴシック" charset="0"/>
        </a:defRPr>
      </a:lvl9pPr>
    </p:titleStyle>
    <p:bodyStyle>
      <a:lvl1pPr marL="457200" indent="-457200" algn="l" rtl="0" eaLnBrk="1" fontAlgn="base" hangingPunct="1">
        <a:spcBef>
          <a:spcPts val="0"/>
        </a:spcBef>
        <a:spcAft>
          <a:spcPct val="0"/>
        </a:spcAft>
        <a:buClrTx/>
        <a:buSzPct val="100000"/>
        <a:buFontTx/>
        <a:buBlip>
          <a:blip r:embed="rId1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1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1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1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1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graphicFrame>
        <p:nvGraphicFramePr>
          <p:cNvPr id="722952"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6152" r:id="rId16" imgW="0" imgH="0" progId="PowerPoint.Show.8">
                  <p:embed/>
                </p:oleObj>
              </mc:Choice>
              <mc:Fallback>
                <p:oleObj r:id="rId16" imgW="0" imgH="0" progId="PowerPoint.Show.8">
                  <p:embed/>
                  <p:pic>
                    <p:nvPicPr>
                      <p:cNvPr id="722952"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 xmlns:a14="http://schemas.microsoft.com/office/drawing/2010/main">
                            <a:solidFill>
                              <a:srgbClr val="606BA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 name="Text Placeholder 28"/>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0" name="Title Placeholder 29"/>
          <p:cNvSpPr>
            <a:spLocks noGrp="1"/>
          </p:cNvSpPr>
          <p:nvPr>
            <p:ph type="title"/>
          </p:nvPr>
        </p:nvSpPr>
        <p:spPr>
          <a:xfrm>
            <a:off x="609600" y="233255"/>
            <a:ext cx="10972800" cy="646331"/>
          </a:xfrm>
          <a:prstGeom prst="rect">
            <a:avLst/>
          </a:prstGeom>
        </p:spPr>
        <p:txBody>
          <a:bodyPr vert="horz" lIns="91440" tIns="45720" rIns="91440" bIns="45720" rtlCol="0" anchor="t" anchorCtr="0">
            <a:spAutoFit/>
          </a:bodyPr>
          <a:lstStyle/>
          <a:p>
            <a:r>
              <a:rPr lang="en-US"/>
              <a:t>Click to edit slide title</a:t>
            </a:r>
          </a:p>
        </p:txBody>
      </p:sp>
      <p:sp>
        <p:nvSpPr>
          <p:cNvPr id="3" name="TextBox 2"/>
          <p:cNvSpPr txBox="1"/>
          <p:nvPr userDrawn="1"/>
        </p:nvSpPr>
        <p:spPr>
          <a:xfrm>
            <a:off x="592667" y="876300"/>
            <a:ext cx="11040533" cy="914400"/>
          </a:xfrm>
          <a:prstGeom prst="rect">
            <a:avLst/>
          </a:prstGeom>
        </p:spPr>
        <p:txBody>
          <a:bodyPr vert="horz" wrap="none" lIns="91440" tIns="45720" rIns="91440" bIns="45720" rtlCol="0" anchor="ctr">
            <a:normAutofit/>
          </a:bodyPr>
          <a:lstStyle/>
          <a:p>
            <a:endParaRPr lang="en-US" sz="2800"/>
          </a:p>
        </p:txBody>
      </p:sp>
      <p:pic>
        <p:nvPicPr>
          <p:cNvPr id="7" name="Picture 6">
            <a:extLst>
              <a:ext uri="{FF2B5EF4-FFF2-40B4-BE49-F238E27FC236}">
                <a16:creationId xmlns:a16="http://schemas.microsoft.com/office/drawing/2014/main" id="{916180B5-7F7A-B446-AE4A-CC6AA14A926C}"/>
              </a:ext>
            </a:extLst>
          </p:cNvPr>
          <p:cNvPicPr>
            <a:picLocks noChangeAspect="1"/>
          </p:cNvPicPr>
          <p:nvPr userDrawn="1"/>
        </p:nvPicPr>
        <p:blipFill>
          <a:blip r:embed="rId17"/>
          <a:stretch>
            <a:fillRect/>
          </a:stretch>
        </p:blipFill>
        <p:spPr>
          <a:xfrm>
            <a:off x="9606579" y="5805430"/>
            <a:ext cx="2316757" cy="951525"/>
          </a:xfrm>
          <a:prstGeom prst="rect">
            <a:avLst/>
          </a:prstGeom>
        </p:spPr>
      </p:pic>
    </p:spTree>
    <p:extLst>
      <p:ext uri="{BB962C8B-B14F-4D97-AF65-F5344CB8AC3E}">
        <p14:creationId xmlns:p14="http://schemas.microsoft.com/office/powerpoint/2010/main" val="302821947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hdr="0" ftr="0" dt="0"/>
  <p:txStyles>
    <p:titleStyle>
      <a:lvl1pPr algn="l" rtl="0" eaLnBrk="1" fontAlgn="base" hangingPunct="1">
        <a:spcBef>
          <a:spcPct val="0"/>
        </a:spcBef>
        <a:spcAft>
          <a:spcPct val="0"/>
        </a:spcAft>
        <a:defRPr sz="3600" b="0">
          <a:solidFill>
            <a:schemeClr val="tx1"/>
          </a:solidFill>
          <a:effectLst/>
          <a:latin typeface="News Gothic MT" charset="0"/>
          <a:ea typeface="News Gothic MT" charset="0"/>
          <a:cs typeface="News Gothic MT" charset="0"/>
        </a:defRPr>
      </a:lvl1pPr>
      <a:lvl2pPr algn="l" rtl="0" eaLnBrk="1" fontAlgn="base" hangingPunct="1">
        <a:spcBef>
          <a:spcPct val="0"/>
        </a:spcBef>
        <a:spcAft>
          <a:spcPct val="0"/>
        </a:spcAft>
        <a:defRPr sz="2800" b="1">
          <a:solidFill>
            <a:srgbClr val="F77711"/>
          </a:solidFill>
          <a:latin typeface="Arial" charset="0"/>
          <a:ea typeface="ＭＳ Ｐゴシック" charset="0"/>
        </a:defRPr>
      </a:lvl2pPr>
      <a:lvl3pPr algn="l" rtl="0" eaLnBrk="1" fontAlgn="base" hangingPunct="1">
        <a:spcBef>
          <a:spcPct val="0"/>
        </a:spcBef>
        <a:spcAft>
          <a:spcPct val="0"/>
        </a:spcAft>
        <a:defRPr sz="2800" b="1">
          <a:solidFill>
            <a:srgbClr val="F77711"/>
          </a:solidFill>
          <a:latin typeface="Arial" charset="0"/>
          <a:ea typeface="ＭＳ Ｐゴシック" charset="0"/>
        </a:defRPr>
      </a:lvl3pPr>
      <a:lvl4pPr algn="l" rtl="0" eaLnBrk="1" fontAlgn="base" hangingPunct="1">
        <a:spcBef>
          <a:spcPct val="0"/>
        </a:spcBef>
        <a:spcAft>
          <a:spcPct val="0"/>
        </a:spcAft>
        <a:defRPr sz="2800" b="1">
          <a:solidFill>
            <a:srgbClr val="F77711"/>
          </a:solidFill>
          <a:latin typeface="Arial" charset="0"/>
          <a:ea typeface="ＭＳ Ｐゴシック" charset="0"/>
        </a:defRPr>
      </a:lvl4pPr>
      <a:lvl5pPr algn="l" rtl="0" eaLnBrk="1" fontAlgn="base" hangingPunct="1">
        <a:spcBef>
          <a:spcPct val="0"/>
        </a:spcBef>
        <a:spcAft>
          <a:spcPct val="0"/>
        </a:spcAft>
        <a:defRPr sz="2800" b="1">
          <a:solidFill>
            <a:srgbClr val="F77711"/>
          </a:solidFill>
          <a:latin typeface="Arial" charset="0"/>
          <a:ea typeface="ＭＳ Ｐゴシック" charset="0"/>
        </a:defRPr>
      </a:lvl5pPr>
      <a:lvl6pPr marL="457200" algn="l" rtl="0" eaLnBrk="1" fontAlgn="base" hangingPunct="1">
        <a:spcBef>
          <a:spcPct val="0"/>
        </a:spcBef>
        <a:spcAft>
          <a:spcPct val="0"/>
        </a:spcAft>
        <a:defRPr sz="2800" b="1">
          <a:solidFill>
            <a:srgbClr val="F77711"/>
          </a:solidFill>
          <a:latin typeface="Arial" charset="0"/>
          <a:ea typeface="ＭＳ Ｐゴシック" charset="0"/>
        </a:defRPr>
      </a:lvl6pPr>
      <a:lvl7pPr marL="914400" algn="l" rtl="0" eaLnBrk="1" fontAlgn="base" hangingPunct="1">
        <a:spcBef>
          <a:spcPct val="0"/>
        </a:spcBef>
        <a:spcAft>
          <a:spcPct val="0"/>
        </a:spcAft>
        <a:defRPr sz="2800" b="1">
          <a:solidFill>
            <a:srgbClr val="F77711"/>
          </a:solidFill>
          <a:latin typeface="Arial" charset="0"/>
          <a:ea typeface="ＭＳ Ｐゴシック" charset="0"/>
        </a:defRPr>
      </a:lvl7pPr>
      <a:lvl8pPr marL="1371600" algn="l" rtl="0" eaLnBrk="1" fontAlgn="base" hangingPunct="1">
        <a:spcBef>
          <a:spcPct val="0"/>
        </a:spcBef>
        <a:spcAft>
          <a:spcPct val="0"/>
        </a:spcAft>
        <a:defRPr sz="2800" b="1">
          <a:solidFill>
            <a:srgbClr val="F77711"/>
          </a:solidFill>
          <a:latin typeface="Arial" charset="0"/>
          <a:ea typeface="ＭＳ Ｐゴシック" charset="0"/>
        </a:defRPr>
      </a:lvl8pPr>
      <a:lvl9pPr marL="1828800" algn="l" rtl="0" eaLnBrk="1" fontAlgn="base" hangingPunct="1">
        <a:spcBef>
          <a:spcPct val="0"/>
        </a:spcBef>
        <a:spcAft>
          <a:spcPct val="0"/>
        </a:spcAft>
        <a:defRPr sz="2800" b="1">
          <a:solidFill>
            <a:srgbClr val="F77711"/>
          </a:solidFill>
          <a:latin typeface="Arial" charset="0"/>
          <a:ea typeface="ＭＳ Ｐゴシック" charset="0"/>
        </a:defRPr>
      </a:lvl9pPr>
    </p:titleStyle>
    <p:bodyStyle>
      <a:lvl1pPr marL="457200" indent="-457200" algn="l" rtl="0" eaLnBrk="1" fontAlgn="base" hangingPunct="1">
        <a:spcBef>
          <a:spcPts val="0"/>
        </a:spcBef>
        <a:spcAft>
          <a:spcPct val="0"/>
        </a:spcAft>
        <a:buClrTx/>
        <a:buSzPct val="100000"/>
        <a:buFontTx/>
        <a:buBlip>
          <a:blip r:embed="rId18"/>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19"/>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20"/>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21"/>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22"/>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cancer.org/content/dam/cancer-org/research/cancer-facts-and-statistics/breast-cancer-facts-and-figures/breast-cancer-facts-and-figures-2019-2020.pdf"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comments" Target="../comments/comment2.xml"/></Relationships>
</file>

<file path=ppt/slides/_rels/slide12.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hyperlink" Target="https://www.cancer.org/content/dam/cancer-org/research/cancer-facts-and-statistics/breast-cancer-facts-and-figures/breast-cancer-facts-and-figures-2019-2020.pd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hyperlink" Target="https://www.cancer.org/content/dam/cancer-org/research/cancer-facts-and-statistics/breast-cancer-facts-and-figures/breast-cancer-facts-and-figures-2019-2020.pdf"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comments" Target="../comments/comment5.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comments" Target="../comments/comment6.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comments" Target="../comments/comment9.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comments" Target="../comments/commen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comments" Target="../comments/comment12.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comments" Target="../comments/commen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hyperlink" Target="https://www.cancer.org/content/dam/cancer-org/research/cancer-facts-and-statistics/breast-cancer-facts-and-figures/breast-cancer-facts-and-figures-2019-2020.pdf"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comments" Target="../comments/comment15.xml"/></Relationships>
</file>

<file path=ppt/slides/_rels/slide46.xml.rels><?xml version="1.0" encoding="UTF-8" standalone="yes"?>
<Relationships xmlns="http://schemas.openxmlformats.org/package/2006/relationships"><Relationship Id="rId3" Type="http://schemas.openxmlformats.org/officeDocument/2006/relationships/comments" Target="../comments/comment16.xml"/><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comments" Target="../comments/comment17.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comments" Target="../comments/comment18.xml"/></Relationships>
</file>

<file path=ppt/slides/_rels/slide53.xml.rels><?xml version="1.0" encoding="UTF-8" standalone="yes"?>
<Relationships xmlns="http://schemas.openxmlformats.org/package/2006/relationships"><Relationship Id="rId3" Type="http://schemas.openxmlformats.org/officeDocument/2006/relationships/comments" Target="../comments/comment19.xml"/><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10.xml"/><Relationship Id="rId4" Type="http://schemas.openxmlformats.org/officeDocument/2006/relationships/comments" Target="../comments/comment20.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comments" Target="../comments/comment21.xml"/></Relationships>
</file>

<file path=ppt/slides/_rels/slide56.xml.rels><?xml version="1.0" encoding="UTF-8" standalone="yes"?>
<Relationships xmlns="http://schemas.openxmlformats.org/package/2006/relationships"><Relationship Id="rId3" Type="http://schemas.openxmlformats.org/officeDocument/2006/relationships/comments" Target="../comments/comment22.xml"/><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comments" Target="../comments/comment23.xml"/><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comments" Target="../comments/comment24.xml"/><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 Id="rId4" Type="http://schemas.openxmlformats.org/officeDocument/2006/relationships/comments" Target="../comments/commen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10.xml"/><Relationship Id="rId4" Type="http://schemas.openxmlformats.org/officeDocument/2006/relationships/comments" Target="../comments/comment26.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comments" Target="../comments/comment27.xml"/></Relationships>
</file>

<file path=ppt/slides/_rels/slide67.xml.rels><?xml version="1.0" encoding="UTF-8" standalone="yes"?>
<Relationships xmlns="http://schemas.openxmlformats.org/package/2006/relationships"><Relationship Id="rId3" Type="http://schemas.openxmlformats.org/officeDocument/2006/relationships/comments" Target="../comments/comment28.xml"/><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8" Type="http://schemas.openxmlformats.org/officeDocument/2006/relationships/comments" Target="../comments/comment29.xm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comments" Target="../comments/comment30.xml"/><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comments" Target="../comments/comment31.xml"/><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70.xml"/><Relationship Id="rId1" Type="http://schemas.openxmlformats.org/officeDocument/2006/relationships/slideLayout" Target="../slideLayouts/slideLayout10.xml"/><Relationship Id="rId5" Type="http://schemas.openxmlformats.org/officeDocument/2006/relationships/comments" Target="../comments/comment32.xml"/><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3" Type="http://schemas.openxmlformats.org/officeDocument/2006/relationships/comments" Target="../comments/comment33.xml"/><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0.png"/><Relationship Id="rId7"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1.png"/><Relationship Id="rId9" Type="http://schemas.openxmlformats.org/officeDocument/2006/relationships/comments" Target="../comments/comment34.xml"/></Relationships>
</file>

<file path=ppt/slides/_rels/slide79.xml.rels><?xml version="1.0" encoding="UTF-8" standalone="yes"?>
<Relationships xmlns="http://schemas.openxmlformats.org/package/2006/relationships"><Relationship Id="rId3" Type="http://schemas.openxmlformats.org/officeDocument/2006/relationships/comments" Target="../comments/comment35.xml"/><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comments" Target="../comments/comment36.xml"/></Relationships>
</file>

<file path=ppt/slides/_rels/slide81.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comments" Target="../comments/comment37.xml"/><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s>
</file>

<file path=ppt/slides/_rels/slide82.xml.rels><?xml version="1.0" encoding="UTF-8" standalone="yes"?>
<Relationships xmlns="http://schemas.openxmlformats.org/package/2006/relationships"><Relationship Id="rId8" Type="http://schemas.openxmlformats.org/officeDocument/2006/relationships/comments" Target="../comments/comment38.xm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comments" Target="../comments/comment39.xml"/><Relationship Id="rId4" Type="http://schemas.openxmlformats.org/officeDocument/2006/relationships/image" Target="../media/image66.png"/></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85.xml.rels><?xml version="1.0" encoding="UTF-8" standalone="yes"?>
<Relationships xmlns="http://schemas.openxmlformats.org/package/2006/relationships"><Relationship Id="rId8" Type="http://schemas.openxmlformats.org/officeDocument/2006/relationships/comments" Target="../comments/comment40.xm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82.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83.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comments" Target="../comments/comment41.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hyperlink" Target="http://nccn.org/patients/guidelines/content/PDF/stage_iv_breast-patient.pdf" TargetMode="External"/><Relationship Id="rId7" Type="http://schemas.openxmlformats.org/officeDocument/2006/relationships/hyperlink" Target="http://komen.org/" TargetMode="External"/><Relationship Id="rId2" Type="http://schemas.openxmlformats.org/officeDocument/2006/relationships/notesSlide" Target="../notesSlides/notesSlide84.xml"/><Relationship Id="rId1" Type="http://schemas.openxmlformats.org/officeDocument/2006/relationships/slideLayout" Target="../slideLayouts/slideLayout10.xml"/><Relationship Id="rId6" Type="http://schemas.openxmlformats.org/officeDocument/2006/relationships/hyperlink" Target="http://hisbreastcancer.org/" TargetMode="External"/><Relationship Id="rId5" Type="http://schemas.openxmlformats.org/officeDocument/2006/relationships/hyperlink" Target="http://cancercare.org/diagnosis/breast_cancer" TargetMode="External"/><Relationship Id="rId4" Type="http://schemas.openxmlformats.org/officeDocument/2006/relationships/hyperlink" Target="http://cancer.org/cancer/breast-cancer.html"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6.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C6DF4F-3A10-534A-907A-F1E95426D8E0}"/>
              </a:ext>
            </a:extLst>
          </p:cNvPr>
          <p:cNvPicPr>
            <a:picLocks noChangeAspect="1"/>
          </p:cNvPicPr>
          <p:nvPr/>
        </p:nvPicPr>
        <p:blipFill>
          <a:blip r:embed="rId3"/>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20CDE22E-1C0B-D644-8CA0-CF8C2DE82270}"/>
              </a:ext>
            </a:extLst>
          </p:cNvPr>
          <p:cNvSpPr txBox="1"/>
          <p:nvPr/>
        </p:nvSpPr>
        <p:spPr>
          <a:xfrm>
            <a:off x="452121" y="1333410"/>
            <a:ext cx="5955716"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C9F4D"/>
                </a:solidFill>
                <a:effectLst/>
                <a:uLnTx/>
                <a:uFillTx/>
                <a:latin typeface="Calibri" panose="020F0502020204030204"/>
                <a:ea typeface="ＭＳ Ｐゴシック" charset="0"/>
                <a:cs typeface="+mn-cs"/>
              </a:rPr>
              <a:t>Metastatic Breast Cancer: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6C9F4D"/>
                </a:solidFill>
                <a:effectLst/>
                <a:uLnTx/>
                <a:uFillTx/>
                <a:latin typeface="Calibri" panose="020F0502020204030204"/>
                <a:ea typeface="ＭＳ Ｐゴシック" charset="0"/>
                <a:cs typeface="+mn-cs"/>
              </a:rPr>
              <a:t>Enhancing Treatment Tolerability, Adherence, and Patient-Centered Care</a:t>
            </a:r>
          </a:p>
        </p:txBody>
      </p:sp>
      <p:sp>
        <p:nvSpPr>
          <p:cNvPr id="14" name="Rectangle 13">
            <a:extLst>
              <a:ext uri="{FF2B5EF4-FFF2-40B4-BE49-F238E27FC236}">
                <a16:creationId xmlns:a16="http://schemas.microsoft.com/office/drawing/2014/main" id="{55C5D0B1-D871-B74C-B7F2-E7774873A3E6}"/>
              </a:ext>
            </a:extLst>
          </p:cNvPr>
          <p:cNvSpPr/>
          <p:nvPr/>
        </p:nvSpPr>
        <p:spPr>
          <a:xfrm>
            <a:off x="119718" y="3110820"/>
            <a:ext cx="6790178" cy="163121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Scan the QR here or on the front of your i3 Health folder to complete the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pretest</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OR use the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paper assessment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included in your i3 Health folder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To scan the QR code:</a:t>
            </a:r>
            <a:endPar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15" name="Rectangle 14">
            <a:extLst>
              <a:ext uri="{FF2B5EF4-FFF2-40B4-BE49-F238E27FC236}">
                <a16:creationId xmlns:a16="http://schemas.microsoft.com/office/drawing/2014/main" id="{9068DAEC-3A8E-7B49-9AD6-0AF2C74E426D}"/>
              </a:ext>
            </a:extLst>
          </p:cNvPr>
          <p:cNvSpPr/>
          <p:nvPr/>
        </p:nvSpPr>
        <p:spPr>
          <a:xfrm>
            <a:off x="7134916" y="979467"/>
            <a:ext cx="3764046" cy="70788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Scan now to </a:t>
            </a:r>
            <a:b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complete the pretest</a:t>
            </a:r>
            <a:endPar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6" name="Rectangle 5">
            <a:extLst>
              <a:ext uri="{FF2B5EF4-FFF2-40B4-BE49-F238E27FC236}">
                <a16:creationId xmlns:a16="http://schemas.microsoft.com/office/drawing/2014/main" id="{D43ECA6A-E9BB-5C42-B64C-0CB16CE0A06B}"/>
              </a:ext>
            </a:extLst>
          </p:cNvPr>
          <p:cNvSpPr/>
          <p:nvPr/>
        </p:nvSpPr>
        <p:spPr>
          <a:xfrm>
            <a:off x="933614" y="4742036"/>
            <a:ext cx="6096000" cy="2062103"/>
          </a:xfrm>
          <a:prstGeom prst="rect">
            <a:avLst/>
          </a:prstGeom>
        </p:spPr>
        <p:txBody>
          <a:bodyPr numCol="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FOR IPHONE: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Open the camera &amp; focus it to QR code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Your internet browser should pop up with a link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Click the link and complete</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FOR ANDROID: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Open the camera &amp; focus it to QR code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Hold ‘Home’ button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pretest comes visible to complete</a:t>
            </a:r>
          </a:p>
        </p:txBody>
      </p:sp>
      <p:pic>
        <p:nvPicPr>
          <p:cNvPr id="3" name="Picture 2">
            <a:extLst>
              <a:ext uri="{FF2B5EF4-FFF2-40B4-BE49-F238E27FC236}">
                <a16:creationId xmlns:a16="http://schemas.microsoft.com/office/drawing/2014/main" id="{7A5ED80F-3342-594C-8DB7-913C814AE0D6}"/>
              </a:ext>
            </a:extLst>
          </p:cNvPr>
          <p:cNvPicPr>
            <a:picLocks noChangeAspect="1"/>
          </p:cNvPicPr>
          <p:nvPr/>
        </p:nvPicPr>
        <p:blipFill rotWithShape="1">
          <a:blip r:embed="rId4"/>
          <a:srcRect l="5639" t="5998" r="5989" b="5998"/>
          <a:stretch/>
        </p:blipFill>
        <p:spPr>
          <a:xfrm>
            <a:off x="7362017" y="1687353"/>
            <a:ext cx="3177083" cy="3163824"/>
          </a:xfrm>
          <a:prstGeom prst="rect">
            <a:avLst/>
          </a:prstGeom>
        </p:spPr>
      </p:pic>
    </p:spTree>
    <p:extLst>
      <p:ext uri="{BB962C8B-B14F-4D97-AF65-F5344CB8AC3E}">
        <p14:creationId xmlns:p14="http://schemas.microsoft.com/office/powerpoint/2010/main" val="201305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p:txBody>
          <a:bodyPr/>
          <a:lstStyle/>
          <a:p>
            <a:r>
              <a:rPr lang="en-US"/>
              <a:t>MBC: Prognostic Factors</a:t>
            </a:r>
          </a:p>
        </p:txBody>
      </p:sp>
      <p:sp>
        <p:nvSpPr>
          <p:cNvPr id="3" name="Text Placeholder 2">
            <a:extLst>
              <a:ext uri="{FF2B5EF4-FFF2-40B4-BE49-F238E27FC236}">
                <a16:creationId xmlns:a16="http://schemas.microsoft.com/office/drawing/2014/main" id="{2382AC22-5AD2-BF4D-A570-7B9DF0EECC55}"/>
              </a:ext>
            </a:extLst>
          </p:cNvPr>
          <p:cNvSpPr>
            <a:spLocks noGrp="1"/>
          </p:cNvSpPr>
          <p:nvPr>
            <p:ph type="body" sz="quarter" idx="12"/>
          </p:nvPr>
        </p:nvSpPr>
        <p:spPr>
          <a:xfrm>
            <a:off x="193574" y="6421194"/>
            <a:ext cx="6916958" cy="307777"/>
          </a:xfrm>
        </p:spPr>
        <p:txBody>
          <a:bodyPr/>
          <a:lstStyle/>
          <a:p>
            <a:r>
              <a:rPr lang="en-US"/>
              <a:t>IHC = immunohistochemistry; CNS = central nervous system; ER = estrogen receptor; PR = progesterone receptor.</a:t>
            </a:r>
          </a:p>
          <a:p>
            <a:r>
              <a:rPr lang="en-US" err="1"/>
              <a:t>Lobbezoo</a:t>
            </a:r>
            <a:r>
              <a:rPr lang="en-US"/>
              <a:t> et al, 2015; NCCN, 2021b.</a:t>
            </a:r>
          </a:p>
        </p:txBody>
      </p:sp>
      <p:sp>
        <p:nvSpPr>
          <p:cNvPr id="4" name="Content Placeholder 3">
            <a:extLst>
              <a:ext uri="{FF2B5EF4-FFF2-40B4-BE49-F238E27FC236}">
                <a16:creationId xmlns:a16="http://schemas.microsoft.com/office/drawing/2014/main" id="{5110B1AF-8247-9640-A059-EC8D40395E87}"/>
              </a:ext>
            </a:extLst>
          </p:cNvPr>
          <p:cNvSpPr>
            <a:spLocks noGrp="1"/>
          </p:cNvSpPr>
          <p:nvPr>
            <p:ph idx="1"/>
          </p:nvPr>
        </p:nvSpPr>
        <p:spPr/>
        <p:txBody>
          <a:bodyPr>
            <a:normAutofit/>
          </a:bodyPr>
          <a:lstStyle/>
          <a:p>
            <a:pPr>
              <a:spcAft>
                <a:spcPts val="0"/>
              </a:spcAft>
            </a:pPr>
            <a:r>
              <a:rPr lang="en-US" sz="3000"/>
              <a:t>Age</a:t>
            </a:r>
          </a:p>
          <a:p>
            <a:pPr>
              <a:spcAft>
                <a:spcPts val="0"/>
              </a:spcAft>
            </a:pPr>
            <a:r>
              <a:rPr lang="en-US" sz="3000"/>
              <a:t>Performance status</a:t>
            </a:r>
          </a:p>
          <a:p>
            <a:pPr>
              <a:spcAft>
                <a:spcPts val="0"/>
              </a:spcAft>
            </a:pPr>
            <a:r>
              <a:rPr lang="en-US" sz="3000"/>
              <a:t>Site of disease (CNS, visceral, bone, soft tissue)</a:t>
            </a:r>
          </a:p>
          <a:p>
            <a:pPr>
              <a:spcAft>
                <a:spcPts val="0"/>
              </a:spcAft>
            </a:pPr>
            <a:r>
              <a:rPr lang="en-US" sz="3000"/>
              <a:t>Disease burden (oligo vs disseminated)</a:t>
            </a:r>
          </a:p>
          <a:p>
            <a:pPr>
              <a:spcAft>
                <a:spcPts val="0"/>
              </a:spcAft>
            </a:pPr>
            <a:r>
              <a:rPr lang="en-US" sz="3000"/>
              <a:t>Metastasis-free interval</a:t>
            </a:r>
          </a:p>
          <a:p>
            <a:pPr lvl="1">
              <a:spcAft>
                <a:spcPts val="0"/>
              </a:spcAft>
            </a:pPr>
            <a:r>
              <a:rPr lang="en-US" sz="2400"/>
              <a:t>&lt;24 months</a:t>
            </a:r>
          </a:p>
          <a:p>
            <a:pPr lvl="1">
              <a:spcAft>
                <a:spcPts val="0"/>
              </a:spcAft>
            </a:pPr>
            <a:r>
              <a:rPr lang="en-US" sz="2400"/>
              <a:t>&gt;24 months</a:t>
            </a:r>
          </a:p>
          <a:p>
            <a:pPr lvl="1">
              <a:spcAft>
                <a:spcPts val="0"/>
              </a:spcAft>
            </a:pPr>
            <a:r>
              <a:rPr lang="en-US" sz="2400"/>
              <a:t>De novo MBC</a:t>
            </a:r>
          </a:p>
          <a:p>
            <a:pPr>
              <a:spcAft>
                <a:spcPts val="0"/>
              </a:spcAft>
            </a:pPr>
            <a:r>
              <a:rPr lang="en-US" sz="3000"/>
              <a:t>Subtype (ER, PR, and HER2)</a:t>
            </a:r>
          </a:p>
          <a:p>
            <a:pPr marL="457200" lvl="1" indent="0">
              <a:spcAft>
                <a:spcPts val="0"/>
              </a:spcAft>
              <a:buNone/>
            </a:pPr>
            <a:endParaRPr lang="en-US" sz="2400"/>
          </a:p>
        </p:txBody>
      </p:sp>
    </p:spTree>
    <p:extLst>
      <p:ext uri="{BB962C8B-B14F-4D97-AF65-F5344CB8AC3E}">
        <p14:creationId xmlns:p14="http://schemas.microsoft.com/office/powerpoint/2010/main" val="980187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p:txBody>
          <a:bodyPr/>
          <a:lstStyle/>
          <a:p>
            <a:r>
              <a:rPr lang="en-US"/>
              <a:t>Biology &amp; Genetics: Testing for Targets</a:t>
            </a:r>
          </a:p>
        </p:txBody>
      </p:sp>
      <p:sp>
        <p:nvSpPr>
          <p:cNvPr id="5" name="Text Placeholder 2">
            <a:extLst>
              <a:ext uri="{FF2B5EF4-FFF2-40B4-BE49-F238E27FC236}">
                <a16:creationId xmlns:a16="http://schemas.microsoft.com/office/drawing/2014/main" id="{8460F2A4-AD08-48BD-B3B3-CD278D4926CD}"/>
              </a:ext>
            </a:extLst>
          </p:cNvPr>
          <p:cNvSpPr>
            <a:spLocks noGrp="1"/>
          </p:cNvSpPr>
          <p:nvPr>
            <p:ph type="body" sz="quarter" idx="12"/>
          </p:nvPr>
        </p:nvSpPr>
        <p:spPr>
          <a:xfrm>
            <a:off x="193574" y="6248400"/>
            <a:ext cx="8099525" cy="480570"/>
          </a:xfrm>
        </p:spPr>
        <p:txBody>
          <a:bodyPr>
            <a:normAutofit/>
          </a:bodyPr>
          <a:lstStyle/>
          <a:p>
            <a:r>
              <a:rPr lang="en-US"/>
              <a:t>PD-L1 = programmed death ligand 1; FISH = fluorescence in situ hybridization; MSI = microsatellite instability; MMR = mismatch repair; </a:t>
            </a:r>
          </a:p>
          <a:p>
            <a:r>
              <a:rPr lang="en-US"/>
              <a:t>gBRCA = germline BRCA.</a:t>
            </a:r>
          </a:p>
          <a:p>
            <a:r>
              <a:rPr lang="en-US"/>
              <a:t>NCCN, 2020b.</a:t>
            </a:r>
            <a:endParaRPr lang="en-US">
              <a:hlinkClick r:id="rId3">
                <a:extLst>
                  <a:ext uri="{A12FA001-AC4F-418D-AE19-62706E023703}">
                    <ahyp:hlinkClr xmlns:ahyp="http://schemas.microsoft.com/office/drawing/2018/hyperlinkcolor" val="tx"/>
                  </a:ext>
                </a:extLst>
              </a:hlinkClick>
            </a:endParaRPr>
          </a:p>
        </p:txBody>
      </p:sp>
      <p:sp>
        <p:nvSpPr>
          <p:cNvPr id="4" name="Content Placeholder 3">
            <a:extLst>
              <a:ext uri="{FF2B5EF4-FFF2-40B4-BE49-F238E27FC236}">
                <a16:creationId xmlns:a16="http://schemas.microsoft.com/office/drawing/2014/main" id="{5110B1AF-8247-9640-A059-EC8D40395E87}"/>
              </a:ext>
            </a:extLst>
          </p:cNvPr>
          <p:cNvSpPr>
            <a:spLocks noGrp="1"/>
          </p:cNvSpPr>
          <p:nvPr>
            <p:ph idx="1"/>
          </p:nvPr>
        </p:nvSpPr>
        <p:spPr/>
        <p:txBody>
          <a:bodyPr>
            <a:normAutofit/>
          </a:bodyPr>
          <a:lstStyle/>
          <a:p>
            <a:pPr>
              <a:spcAft>
                <a:spcPts val="0"/>
              </a:spcAft>
            </a:pPr>
            <a:r>
              <a:rPr lang="en-US"/>
              <a:t>Biopsy of suspected site is highly recommended</a:t>
            </a:r>
          </a:p>
          <a:p>
            <a:pPr marL="0" indent="0">
              <a:spcAft>
                <a:spcPts val="0"/>
              </a:spcAft>
              <a:buNone/>
            </a:pPr>
            <a:endParaRPr lang="en-US"/>
          </a:p>
          <a:p>
            <a:pPr>
              <a:spcAft>
                <a:spcPts val="0"/>
              </a:spcAft>
            </a:pPr>
            <a:r>
              <a:rPr lang="en-US"/>
              <a:t>Testing for therapeutic options</a:t>
            </a:r>
          </a:p>
          <a:p>
            <a:pPr lvl="1">
              <a:spcAft>
                <a:spcPts val="0"/>
              </a:spcAft>
            </a:pPr>
            <a:r>
              <a:rPr lang="en-US" sz="2400"/>
              <a:t>IHC: ER, PR, HER2, PD-L1</a:t>
            </a:r>
          </a:p>
          <a:p>
            <a:pPr lvl="1">
              <a:spcAft>
                <a:spcPts val="0"/>
              </a:spcAft>
            </a:pPr>
            <a:r>
              <a:rPr lang="en-US" sz="2400"/>
              <a:t>Molecular: HER2 by FISH, PIK3CA</a:t>
            </a:r>
          </a:p>
          <a:p>
            <a:pPr lvl="1">
              <a:spcAft>
                <a:spcPts val="0"/>
              </a:spcAft>
            </a:pPr>
            <a:r>
              <a:rPr lang="en-US" sz="2400"/>
              <a:t>Germline genetic: gBRCA</a:t>
            </a:r>
          </a:p>
          <a:p>
            <a:pPr marL="457200" lvl="1" indent="0">
              <a:spcAft>
                <a:spcPts val="1200"/>
              </a:spcAft>
              <a:buNone/>
            </a:pPr>
            <a:endParaRPr lang="en-US"/>
          </a:p>
          <a:p>
            <a:pPr>
              <a:spcAft>
                <a:spcPts val="1200"/>
              </a:spcAft>
            </a:pPr>
            <a:endParaRPr lang="en-US"/>
          </a:p>
        </p:txBody>
      </p:sp>
    </p:spTree>
    <p:extLst>
      <p:ext uri="{BB962C8B-B14F-4D97-AF65-F5344CB8AC3E}">
        <p14:creationId xmlns:p14="http://schemas.microsoft.com/office/powerpoint/2010/main" val="1574124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p:txBody>
          <a:bodyPr/>
          <a:lstStyle/>
          <a:p>
            <a:r>
              <a:rPr lang="en-US"/>
              <a:t>Therapies by Biomarker</a:t>
            </a:r>
          </a:p>
        </p:txBody>
      </p:sp>
      <p:sp>
        <p:nvSpPr>
          <p:cNvPr id="3" name="Text Placeholder 2">
            <a:extLst>
              <a:ext uri="{FF2B5EF4-FFF2-40B4-BE49-F238E27FC236}">
                <a16:creationId xmlns:a16="http://schemas.microsoft.com/office/drawing/2014/main" id="{2382AC22-5AD2-BF4D-A570-7B9DF0EECC55}"/>
              </a:ext>
            </a:extLst>
          </p:cNvPr>
          <p:cNvSpPr>
            <a:spLocks noGrp="1"/>
          </p:cNvSpPr>
          <p:nvPr>
            <p:ph type="body" sz="quarter" idx="12"/>
          </p:nvPr>
        </p:nvSpPr>
        <p:spPr>
          <a:xfrm>
            <a:off x="193575" y="6421193"/>
            <a:ext cx="3763851" cy="307777"/>
          </a:xfrm>
        </p:spPr>
        <p:txBody>
          <a:bodyPr/>
          <a:lstStyle/>
          <a:p>
            <a:r>
              <a:rPr lang="en-US"/>
              <a:t>HR = hormone receptor; TNBC = triple-negative breast cancer.</a:t>
            </a:r>
          </a:p>
          <a:p>
            <a:r>
              <a:rPr lang="en-US"/>
              <a:t>NCCN, 2021b.</a:t>
            </a:r>
          </a:p>
        </p:txBody>
      </p:sp>
      <p:sp>
        <p:nvSpPr>
          <p:cNvPr id="9" name="Content Placeholder 3">
            <a:extLst>
              <a:ext uri="{FF2B5EF4-FFF2-40B4-BE49-F238E27FC236}">
                <a16:creationId xmlns:a16="http://schemas.microsoft.com/office/drawing/2014/main" id="{7CF30B80-1E3D-9D40-B821-1D22C01931EC}"/>
              </a:ext>
            </a:extLst>
          </p:cNvPr>
          <p:cNvSpPr txBox="1">
            <a:spLocks/>
          </p:cNvSpPr>
          <p:nvPr/>
        </p:nvSpPr>
        <p:spPr bwMode="auto">
          <a:xfrm>
            <a:off x="609599" y="1390859"/>
            <a:ext cx="6457627"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Autofit/>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pPr>
              <a:spcAft>
                <a:spcPts val="0"/>
              </a:spcAft>
            </a:pPr>
            <a:r>
              <a:rPr lang="en-US" sz="2100"/>
              <a:t>ER/PR-positive</a:t>
            </a:r>
          </a:p>
          <a:p>
            <a:pPr lvl="1">
              <a:spcAft>
                <a:spcPts val="0"/>
              </a:spcAft>
            </a:pPr>
            <a:r>
              <a:rPr lang="en-US" sz="2100"/>
              <a:t>Endocrine therapy</a:t>
            </a:r>
          </a:p>
          <a:p>
            <a:pPr lvl="2">
              <a:spcAft>
                <a:spcPts val="0"/>
              </a:spcAft>
            </a:pPr>
            <a:r>
              <a:rPr lang="en-US"/>
              <a:t>Tamoxifen</a:t>
            </a:r>
          </a:p>
          <a:p>
            <a:pPr lvl="2">
              <a:spcAft>
                <a:spcPts val="0"/>
              </a:spcAft>
            </a:pPr>
            <a:r>
              <a:rPr lang="en-US"/>
              <a:t>Aromatase inhibitors (anastrozole, exemestane, letrozole)</a:t>
            </a:r>
          </a:p>
          <a:p>
            <a:pPr lvl="2">
              <a:spcAft>
                <a:spcPts val="0"/>
              </a:spcAft>
            </a:pPr>
            <a:r>
              <a:rPr lang="en-US"/>
              <a:t>Fulvestrant</a:t>
            </a:r>
          </a:p>
          <a:p>
            <a:pPr lvl="1">
              <a:spcAft>
                <a:spcPts val="0"/>
              </a:spcAft>
            </a:pPr>
            <a:r>
              <a:rPr lang="en-US" sz="2100"/>
              <a:t>CDK4/6 inhibitor (abemaciclib, palbociclib, ribociclib) + endocrine therapy</a:t>
            </a:r>
          </a:p>
          <a:p>
            <a:pPr lvl="1">
              <a:spcAft>
                <a:spcPts val="0"/>
              </a:spcAft>
            </a:pPr>
            <a:endParaRPr lang="en-US" sz="1600"/>
          </a:p>
          <a:p>
            <a:pPr>
              <a:spcAft>
                <a:spcPts val="0"/>
              </a:spcAft>
            </a:pPr>
            <a:r>
              <a:rPr lang="en-US" sz="2100"/>
              <a:t>PIK3CA-mutated and HR-positive</a:t>
            </a:r>
          </a:p>
          <a:p>
            <a:pPr lvl="1">
              <a:spcAft>
                <a:spcPts val="0"/>
              </a:spcAft>
            </a:pPr>
            <a:r>
              <a:rPr lang="en-US" sz="1800"/>
              <a:t>Alpelisib/fulvestrant</a:t>
            </a:r>
          </a:p>
          <a:p>
            <a:pPr marL="457200" lvl="1" indent="0">
              <a:spcAft>
                <a:spcPts val="0"/>
              </a:spcAft>
              <a:buNone/>
            </a:pPr>
            <a:endParaRPr lang="en-US" sz="1400"/>
          </a:p>
          <a:p>
            <a:pPr>
              <a:spcAft>
                <a:spcPts val="0"/>
              </a:spcAft>
            </a:pPr>
            <a:r>
              <a:rPr lang="en-US" sz="2100"/>
              <a:t>gBRCA-mutated</a:t>
            </a:r>
          </a:p>
          <a:p>
            <a:pPr lvl="1">
              <a:spcAft>
                <a:spcPts val="0"/>
              </a:spcAft>
            </a:pPr>
            <a:r>
              <a:rPr lang="en-US" sz="1800"/>
              <a:t>Olaparib</a:t>
            </a:r>
          </a:p>
          <a:p>
            <a:pPr lvl="1">
              <a:spcAft>
                <a:spcPts val="0"/>
              </a:spcAft>
            </a:pPr>
            <a:r>
              <a:rPr lang="en-US" sz="1800"/>
              <a:t>Talazoparib</a:t>
            </a:r>
          </a:p>
          <a:p>
            <a:pPr marL="457200" lvl="1" indent="0">
              <a:spcAft>
                <a:spcPts val="1200"/>
              </a:spcAft>
              <a:buFontTx/>
              <a:buNone/>
            </a:pPr>
            <a:endParaRPr lang="en-US" kern="0"/>
          </a:p>
        </p:txBody>
      </p:sp>
      <p:sp>
        <p:nvSpPr>
          <p:cNvPr id="14" name="Content Placeholder 13">
            <a:extLst>
              <a:ext uri="{FF2B5EF4-FFF2-40B4-BE49-F238E27FC236}">
                <a16:creationId xmlns:a16="http://schemas.microsoft.com/office/drawing/2014/main" id="{F4A468F4-EBDD-5E4F-ABA6-CEA127C31A4D}"/>
              </a:ext>
            </a:extLst>
          </p:cNvPr>
          <p:cNvSpPr>
            <a:spLocks noGrp="1"/>
          </p:cNvSpPr>
          <p:nvPr>
            <p:ph idx="1"/>
          </p:nvPr>
        </p:nvSpPr>
        <p:spPr>
          <a:xfrm>
            <a:off x="7067226" y="1448863"/>
            <a:ext cx="11721885" cy="4373563"/>
          </a:xfrm>
        </p:spPr>
        <p:txBody>
          <a:bodyPr>
            <a:noAutofit/>
          </a:bodyPr>
          <a:lstStyle/>
          <a:p>
            <a:pPr>
              <a:spcAft>
                <a:spcPts val="0"/>
              </a:spcAft>
            </a:pPr>
            <a:r>
              <a:rPr lang="en-US" sz="2100"/>
              <a:t>HER2-positive</a:t>
            </a:r>
          </a:p>
          <a:p>
            <a:pPr lvl="1">
              <a:spcAft>
                <a:spcPts val="0"/>
              </a:spcAft>
            </a:pPr>
            <a:r>
              <a:rPr lang="en-US" sz="1800"/>
              <a:t>Trastuzumab</a:t>
            </a:r>
          </a:p>
          <a:p>
            <a:pPr lvl="1">
              <a:spcAft>
                <a:spcPts val="0"/>
              </a:spcAft>
            </a:pPr>
            <a:r>
              <a:rPr lang="en-US" sz="1800"/>
              <a:t>Pertuzumab</a:t>
            </a:r>
          </a:p>
          <a:p>
            <a:pPr lvl="1">
              <a:spcAft>
                <a:spcPts val="0"/>
              </a:spcAft>
            </a:pPr>
            <a:r>
              <a:rPr lang="en-US" sz="1800"/>
              <a:t>Trastuzumab emtansine</a:t>
            </a:r>
          </a:p>
          <a:p>
            <a:pPr lvl="1">
              <a:spcAft>
                <a:spcPts val="0"/>
              </a:spcAft>
            </a:pPr>
            <a:r>
              <a:rPr lang="en-US" sz="1800"/>
              <a:t>Trastuzumab deruxtecan</a:t>
            </a:r>
          </a:p>
          <a:p>
            <a:pPr lvl="1">
              <a:spcAft>
                <a:spcPts val="0"/>
              </a:spcAft>
            </a:pPr>
            <a:r>
              <a:rPr lang="en-US" sz="1800"/>
              <a:t>Neratinib</a:t>
            </a:r>
          </a:p>
          <a:p>
            <a:pPr lvl="1">
              <a:spcAft>
                <a:spcPts val="0"/>
              </a:spcAft>
            </a:pPr>
            <a:r>
              <a:rPr lang="en-US" sz="1800"/>
              <a:t>Lapatinib</a:t>
            </a:r>
          </a:p>
          <a:p>
            <a:pPr lvl="1">
              <a:spcAft>
                <a:spcPts val="0"/>
              </a:spcAft>
            </a:pPr>
            <a:r>
              <a:rPr lang="en-US" sz="1800"/>
              <a:t>Tucatinib</a:t>
            </a:r>
          </a:p>
          <a:p>
            <a:pPr marL="457200" lvl="1" indent="0">
              <a:spcAft>
                <a:spcPts val="0"/>
              </a:spcAft>
              <a:buNone/>
            </a:pPr>
            <a:endParaRPr lang="en-US" sz="1400"/>
          </a:p>
          <a:p>
            <a:pPr>
              <a:spcAft>
                <a:spcPts val="0"/>
              </a:spcAft>
            </a:pPr>
            <a:r>
              <a:rPr lang="en-US" sz="2100"/>
              <a:t>TNBC</a:t>
            </a:r>
          </a:p>
          <a:p>
            <a:pPr lvl="1">
              <a:spcAft>
                <a:spcPts val="0"/>
              </a:spcAft>
            </a:pPr>
            <a:r>
              <a:rPr lang="en-US" sz="1800"/>
              <a:t>Sacituzumab govitecan</a:t>
            </a:r>
          </a:p>
          <a:p>
            <a:pPr lvl="1">
              <a:spcAft>
                <a:spcPts val="0"/>
              </a:spcAft>
            </a:pPr>
            <a:r>
              <a:rPr lang="en-US" sz="1800"/>
              <a:t>Cytotoxic chemotherapy</a:t>
            </a:r>
          </a:p>
          <a:p>
            <a:endParaRPr lang="en-US" sz="2400"/>
          </a:p>
        </p:txBody>
      </p:sp>
    </p:spTree>
    <p:extLst>
      <p:ext uri="{BB962C8B-B14F-4D97-AF65-F5344CB8AC3E}">
        <p14:creationId xmlns:p14="http://schemas.microsoft.com/office/powerpoint/2010/main" val="1385121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p:txBody>
          <a:bodyPr/>
          <a:lstStyle/>
          <a:p>
            <a:r>
              <a:rPr lang="en-US"/>
              <a:t>Breast Cancer by Subtype</a:t>
            </a:r>
          </a:p>
        </p:txBody>
      </p:sp>
      <p:sp>
        <p:nvSpPr>
          <p:cNvPr id="6" name="Text Placeholder 5">
            <a:extLst>
              <a:ext uri="{FF2B5EF4-FFF2-40B4-BE49-F238E27FC236}">
                <a16:creationId xmlns:a16="http://schemas.microsoft.com/office/drawing/2014/main" id="{C96FFC68-4B82-1244-9936-4BF27104F003}"/>
              </a:ext>
            </a:extLst>
          </p:cNvPr>
          <p:cNvSpPr>
            <a:spLocks noGrp="1"/>
          </p:cNvSpPr>
          <p:nvPr>
            <p:ph type="body" sz="quarter" idx="12"/>
          </p:nvPr>
        </p:nvSpPr>
        <p:spPr>
          <a:xfrm>
            <a:off x="193575" y="6575082"/>
            <a:ext cx="1846659" cy="153888"/>
          </a:xfrm>
        </p:spPr>
        <p:txBody>
          <a:bodyPr/>
          <a:lstStyle/>
          <a:p>
            <a:r>
              <a:rPr lang="en-US"/>
              <a:t>ACS, 2020; Mosele et al, 2020.</a:t>
            </a:r>
          </a:p>
        </p:txBody>
      </p:sp>
      <p:pic>
        <p:nvPicPr>
          <p:cNvPr id="5" name="Content Placeholder 4">
            <a:extLst>
              <a:ext uri="{FF2B5EF4-FFF2-40B4-BE49-F238E27FC236}">
                <a16:creationId xmlns:a16="http://schemas.microsoft.com/office/drawing/2014/main" id="{7EAF8FCF-CB3B-482B-A368-78DEF86BA4DC}"/>
              </a:ext>
            </a:extLst>
          </p:cNvPr>
          <p:cNvPicPr>
            <a:picLocks noGrp="1" noChangeAspect="1"/>
          </p:cNvPicPr>
          <p:nvPr>
            <p:ph idx="1"/>
          </p:nvPr>
        </p:nvPicPr>
        <p:blipFill rotWithShape="1">
          <a:blip r:embed="rId3"/>
          <a:srcRect l="3286" t="4011" r="5581" b="18898"/>
          <a:stretch/>
        </p:blipFill>
        <p:spPr>
          <a:xfrm>
            <a:off x="1530433" y="1265965"/>
            <a:ext cx="5877115" cy="4864091"/>
          </a:xfrm>
          <a:prstGeom prst="rect">
            <a:avLst/>
          </a:prstGeom>
        </p:spPr>
      </p:pic>
      <p:sp>
        <p:nvSpPr>
          <p:cNvPr id="3" name="TextBox 2">
            <a:extLst>
              <a:ext uri="{FF2B5EF4-FFF2-40B4-BE49-F238E27FC236}">
                <a16:creationId xmlns:a16="http://schemas.microsoft.com/office/drawing/2014/main" id="{FE420904-31E0-4EB9-820E-D6BF42F202D9}"/>
              </a:ext>
            </a:extLst>
          </p:cNvPr>
          <p:cNvSpPr txBox="1"/>
          <p:nvPr/>
        </p:nvSpPr>
        <p:spPr>
          <a:xfrm>
            <a:off x="6700576" y="2788615"/>
            <a:ext cx="4769529" cy="1600438"/>
          </a:xfrm>
          <a:prstGeom prst="rect">
            <a:avLst/>
          </a:prstGeom>
        </p:spPr>
        <p:txBody>
          <a:bodyPr wrap="square" lIns="0" tIns="0" rIns="0" bIns="0" rtlCol="0">
            <a:spAutoFit/>
          </a:bodyPr>
          <a:lstStyle/>
          <a:p>
            <a:r>
              <a:rPr lang="en-US" sz="1600" u="sng">
                <a:latin typeface="News Gothic MT" panose="020B0503020103020203" pitchFamily="34" charset="0"/>
              </a:rPr>
              <a:t>Prevalence of PIK3CA mutation:</a:t>
            </a:r>
          </a:p>
          <a:p>
            <a:pPr marL="285750" indent="-285750">
              <a:buFont typeface="Arial" panose="020B0604020202020204" pitchFamily="34" charset="0"/>
              <a:buChar char="•"/>
            </a:pPr>
            <a:r>
              <a:rPr lang="en-US" sz="1600">
                <a:latin typeface="News Gothic MT" panose="020B0503020103020203" pitchFamily="34" charset="0"/>
              </a:rPr>
              <a:t>28% of HR-positive/HER2-negative</a:t>
            </a:r>
          </a:p>
          <a:p>
            <a:pPr marL="285750" indent="-285750">
              <a:buFont typeface="Arial" panose="020B0604020202020204" pitchFamily="34" charset="0"/>
              <a:buChar char="•"/>
            </a:pPr>
            <a:r>
              <a:rPr lang="en-US" sz="1600">
                <a:latin typeface="News Gothic MT" panose="020B0503020103020203" pitchFamily="34" charset="0"/>
              </a:rPr>
              <a:t>10% of TNBC</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r>
              <a:rPr lang="en-US"/>
              <a:t> </a:t>
            </a:r>
          </a:p>
          <a:p>
            <a:endParaRPr lang="en-US"/>
          </a:p>
        </p:txBody>
      </p:sp>
    </p:spTree>
    <p:extLst>
      <p:ext uri="{BB962C8B-B14F-4D97-AF65-F5344CB8AC3E}">
        <p14:creationId xmlns:p14="http://schemas.microsoft.com/office/powerpoint/2010/main" val="3707807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p:txBody>
          <a:bodyPr/>
          <a:lstStyle/>
          <a:p>
            <a:r>
              <a:rPr lang="en-US"/>
              <a:t>What to Use: NCCN Evidence Blocks</a:t>
            </a:r>
          </a:p>
        </p:txBody>
      </p:sp>
      <p:sp>
        <p:nvSpPr>
          <p:cNvPr id="5" name="Text Placeholder 2">
            <a:extLst>
              <a:ext uri="{FF2B5EF4-FFF2-40B4-BE49-F238E27FC236}">
                <a16:creationId xmlns:a16="http://schemas.microsoft.com/office/drawing/2014/main" id="{8460F2A4-AD08-48BD-B3B3-CD278D4926CD}"/>
              </a:ext>
            </a:extLst>
          </p:cNvPr>
          <p:cNvSpPr>
            <a:spLocks noGrp="1"/>
          </p:cNvSpPr>
          <p:nvPr>
            <p:ph type="body" sz="quarter" idx="12"/>
          </p:nvPr>
        </p:nvSpPr>
        <p:spPr/>
        <p:txBody>
          <a:bodyPr>
            <a:noAutofit/>
          </a:bodyPr>
          <a:lstStyle/>
          <a:p>
            <a:endParaRPr lang="en-US"/>
          </a:p>
          <a:p>
            <a:endParaRPr lang="en-US"/>
          </a:p>
          <a:p>
            <a:r>
              <a:rPr lang="en-US"/>
              <a:t>NCCN = National Comprehensive Cancer Network.</a:t>
            </a:r>
          </a:p>
          <a:p>
            <a:r>
              <a:rPr lang="en-US"/>
              <a:t>NCCN, 2021b.</a:t>
            </a:r>
          </a:p>
        </p:txBody>
      </p:sp>
      <p:sp>
        <p:nvSpPr>
          <p:cNvPr id="4" name="Content Placeholder 3">
            <a:extLst>
              <a:ext uri="{FF2B5EF4-FFF2-40B4-BE49-F238E27FC236}">
                <a16:creationId xmlns:a16="http://schemas.microsoft.com/office/drawing/2014/main" id="{5110B1AF-8247-9640-A059-EC8D40395E87}"/>
              </a:ext>
            </a:extLst>
          </p:cNvPr>
          <p:cNvSpPr>
            <a:spLocks noGrp="1"/>
          </p:cNvSpPr>
          <p:nvPr>
            <p:ph idx="1"/>
          </p:nvPr>
        </p:nvSpPr>
        <p:spPr/>
        <p:txBody>
          <a:bodyPr>
            <a:normAutofit/>
          </a:bodyPr>
          <a:lstStyle/>
          <a:p>
            <a:pPr>
              <a:spcAft>
                <a:spcPts val="0"/>
              </a:spcAft>
            </a:pPr>
            <a:r>
              <a:rPr lang="en-US"/>
              <a:t>Provides evidence-based recommendations</a:t>
            </a:r>
          </a:p>
          <a:p>
            <a:pPr lvl="1">
              <a:spcAft>
                <a:spcPts val="0"/>
              </a:spcAft>
            </a:pPr>
            <a:r>
              <a:rPr lang="en-US" sz="2400"/>
              <a:t>5 key criteria</a:t>
            </a:r>
          </a:p>
          <a:p>
            <a:pPr lvl="1">
              <a:spcAft>
                <a:spcPts val="0"/>
              </a:spcAft>
            </a:pPr>
            <a:r>
              <a:rPr lang="en-US" sz="2400"/>
              <a:t>Strength of evidence for each criterion</a:t>
            </a:r>
          </a:p>
          <a:p>
            <a:pPr marL="457200" lvl="1" indent="0">
              <a:spcAft>
                <a:spcPts val="1200"/>
              </a:spcAft>
              <a:buNone/>
            </a:pPr>
            <a:endParaRPr lang="en-US"/>
          </a:p>
          <a:p>
            <a:pPr>
              <a:spcAft>
                <a:spcPts val="1200"/>
              </a:spcAft>
            </a:pPr>
            <a:endParaRPr lang="en-US"/>
          </a:p>
        </p:txBody>
      </p:sp>
      <p:pic>
        <p:nvPicPr>
          <p:cNvPr id="3" name="Picture 2">
            <a:extLst>
              <a:ext uri="{FF2B5EF4-FFF2-40B4-BE49-F238E27FC236}">
                <a16:creationId xmlns:a16="http://schemas.microsoft.com/office/drawing/2014/main" id="{9F26AE1F-28BE-4D7A-A5FE-B3ACCD96A5BE}"/>
              </a:ext>
            </a:extLst>
          </p:cNvPr>
          <p:cNvPicPr>
            <a:picLocks noChangeAspect="1"/>
          </p:cNvPicPr>
          <p:nvPr/>
        </p:nvPicPr>
        <p:blipFill>
          <a:blip r:embed="rId3"/>
          <a:stretch>
            <a:fillRect/>
          </a:stretch>
        </p:blipFill>
        <p:spPr>
          <a:xfrm>
            <a:off x="753023" y="3429000"/>
            <a:ext cx="10104120" cy="1981200"/>
          </a:xfrm>
          <a:prstGeom prst="rect">
            <a:avLst/>
          </a:prstGeom>
        </p:spPr>
      </p:pic>
    </p:spTree>
    <p:extLst>
      <p:ext uri="{BB962C8B-B14F-4D97-AF65-F5344CB8AC3E}">
        <p14:creationId xmlns:p14="http://schemas.microsoft.com/office/powerpoint/2010/main" val="3876115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p:txBody>
          <a:bodyPr/>
          <a:lstStyle/>
          <a:p>
            <a:r>
              <a:rPr lang="en-US"/>
              <a:t>NCCN Recommendations by Biomarker</a:t>
            </a:r>
          </a:p>
        </p:txBody>
      </p:sp>
      <p:sp>
        <p:nvSpPr>
          <p:cNvPr id="3" name="Text Placeholder 2">
            <a:extLst>
              <a:ext uri="{FF2B5EF4-FFF2-40B4-BE49-F238E27FC236}">
                <a16:creationId xmlns:a16="http://schemas.microsoft.com/office/drawing/2014/main" id="{B43D0A68-E478-3341-9778-708795821105}"/>
              </a:ext>
            </a:extLst>
          </p:cNvPr>
          <p:cNvSpPr>
            <a:spLocks noGrp="1"/>
          </p:cNvSpPr>
          <p:nvPr>
            <p:ph type="body" sz="quarter" idx="12"/>
          </p:nvPr>
        </p:nvSpPr>
        <p:spPr>
          <a:xfrm>
            <a:off x="193575" y="6575082"/>
            <a:ext cx="860813" cy="153888"/>
          </a:xfrm>
        </p:spPr>
        <p:txBody>
          <a:bodyPr/>
          <a:lstStyle/>
          <a:p>
            <a:r>
              <a:rPr lang="en-US"/>
              <a:t>NCCN, 2021b.</a:t>
            </a:r>
          </a:p>
        </p:txBody>
      </p:sp>
      <p:sp>
        <p:nvSpPr>
          <p:cNvPr id="4" name="Content Placeholder 3">
            <a:extLst>
              <a:ext uri="{FF2B5EF4-FFF2-40B4-BE49-F238E27FC236}">
                <a16:creationId xmlns:a16="http://schemas.microsoft.com/office/drawing/2014/main" id="{5110B1AF-8247-9640-A059-EC8D40395E87}"/>
              </a:ext>
            </a:extLst>
          </p:cNvPr>
          <p:cNvSpPr>
            <a:spLocks noGrp="1"/>
          </p:cNvSpPr>
          <p:nvPr>
            <p:ph idx="1"/>
          </p:nvPr>
        </p:nvSpPr>
        <p:spPr/>
        <p:txBody>
          <a:bodyPr>
            <a:normAutofit/>
          </a:bodyPr>
          <a:lstStyle/>
          <a:p>
            <a:r>
              <a:rPr lang="en-US"/>
              <a:t>Endocrine therapy</a:t>
            </a:r>
          </a:p>
          <a:p>
            <a:pPr lvl="1"/>
            <a:r>
              <a:rPr lang="en-US" sz="2400"/>
              <a:t>Premenopausal vs post-menopausal</a:t>
            </a:r>
          </a:p>
          <a:p>
            <a:pPr lvl="1"/>
            <a:r>
              <a:rPr lang="en-US" sz="2400"/>
              <a:t>HER2-positive vs HER2-negative</a:t>
            </a:r>
            <a:endParaRPr lang="en-US" sz="2600"/>
          </a:p>
          <a:p>
            <a:r>
              <a:rPr lang="en-US"/>
              <a:t>Chemotherapy and/or biotherapy</a:t>
            </a:r>
          </a:p>
          <a:p>
            <a:pPr lvl="1"/>
            <a:r>
              <a:rPr lang="en-US" sz="2400"/>
              <a:t>HER2-negative disease</a:t>
            </a:r>
          </a:p>
          <a:p>
            <a:pPr lvl="2"/>
            <a:r>
              <a:rPr lang="en-US" sz="2200"/>
              <a:t>Monotherapy</a:t>
            </a:r>
          </a:p>
          <a:p>
            <a:pPr lvl="2"/>
            <a:r>
              <a:rPr lang="en-US" sz="2200"/>
              <a:t>Combination therapy</a:t>
            </a:r>
          </a:p>
          <a:p>
            <a:pPr lvl="1"/>
            <a:r>
              <a:rPr lang="en-US" sz="2400"/>
              <a:t>HER2-positive disease</a:t>
            </a:r>
          </a:p>
          <a:p>
            <a:pPr marL="457200" lvl="1" indent="0">
              <a:spcAft>
                <a:spcPts val="1200"/>
              </a:spcAft>
              <a:buNone/>
            </a:pPr>
            <a:endParaRPr lang="en-US"/>
          </a:p>
          <a:p>
            <a:pPr>
              <a:spcAft>
                <a:spcPts val="1200"/>
              </a:spcAft>
            </a:pPr>
            <a:endParaRPr lang="en-US"/>
          </a:p>
        </p:txBody>
      </p:sp>
    </p:spTree>
    <p:extLst>
      <p:ext uri="{BB962C8B-B14F-4D97-AF65-F5344CB8AC3E}">
        <p14:creationId xmlns:p14="http://schemas.microsoft.com/office/powerpoint/2010/main" val="561579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a:xfrm>
            <a:off x="609600" y="233255"/>
            <a:ext cx="11341768" cy="1200329"/>
          </a:xfrm>
        </p:spPr>
        <p:txBody>
          <a:bodyPr/>
          <a:lstStyle/>
          <a:p>
            <a:r>
              <a:rPr lang="en-US"/>
              <a:t>NCCN Evidence Block: HR-Positive/HER2-Negative</a:t>
            </a:r>
          </a:p>
        </p:txBody>
      </p:sp>
      <p:pic>
        <p:nvPicPr>
          <p:cNvPr id="8" name="Picture 7">
            <a:extLst>
              <a:ext uri="{FF2B5EF4-FFF2-40B4-BE49-F238E27FC236}">
                <a16:creationId xmlns:a16="http://schemas.microsoft.com/office/drawing/2014/main" id="{E2F4280B-F3EE-4B89-89F0-C270208B9112}"/>
              </a:ext>
            </a:extLst>
          </p:cNvPr>
          <p:cNvPicPr>
            <a:picLocks noChangeAspect="1"/>
          </p:cNvPicPr>
          <p:nvPr/>
        </p:nvPicPr>
        <p:blipFill>
          <a:blip r:embed="rId3"/>
          <a:stretch>
            <a:fillRect/>
          </a:stretch>
        </p:blipFill>
        <p:spPr>
          <a:xfrm>
            <a:off x="1060586" y="1005674"/>
            <a:ext cx="10070828" cy="4093702"/>
          </a:xfrm>
          <a:prstGeom prst="rect">
            <a:avLst/>
          </a:prstGeom>
        </p:spPr>
      </p:pic>
      <p:pic>
        <p:nvPicPr>
          <p:cNvPr id="9" name="Picture 8">
            <a:extLst>
              <a:ext uri="{FF2B5EF4-FFF2-40B4-BE49-F238E27FC236}">
                <a16:creationId xmlns:a16="http://schemas.microsoft.com/office/drawing/2014/main" id="{0FD3C899-95AD-49EE-9B94-C7EFCD3E55C9}"/>
              </a:ext>
            </a:extLst>
          </p:cNvPr>
          <p:cNvPicPr>
            <a:picLocks noChangeAspect="1"/>
          </p:cNvPicPr>
          <p:nvPr/>
        </p:nvPicPr>
        <p:blipFill>
          <a:blip r:embed="rId4"/>
          <a:stretch>
            <a:fillRect/>
          </a:stretch>
        </p:blipFill>
        <p:spPr>
          <a:xfrm>
            <a:off x="4613779" y="5009815"/>
            <a:ext cx="2964440" cy="1719155"/>
          </a:xfrm>
          <a:prstGeom prst="rect">
            <a:avLst/>
          </a:prstGeom>
        </p:spPr>
      </p:pic>
      <p:sp>
        <p:nvSpPr>
          <p:cNvPr id="5" name="Text Placeholder 4">
            <a:extLst>
              <a:ext uri="{FF2B5EF4-FFF2-40B4-BE49-F238E27FC236}">
                <a16:creationId xmlns:a16="http://schemas.microsoft.com/office/drawing/2014/main" id="{852E8D2B-22DA-A340-AF3F-35E812EF34C8}"/>
              </a:ext>
            </a:extLst>
          </p:cNvPr>
          <p:cNvSpPr>
            <a:spLocks noGrp="1"/>
          </p:cNvSpPr>
          <p:nvPr>
            <p:ph type="body" sz="quarter" idx="12"/>
          </p:nvPr>
        </p:nvSpPr>
        <p:spPr>
          <a:xfrm>
            <a:off x="193575" y="6575082"/>
            <a:ext cx="860813" cy="153888"/>
          </a:xfrm>
        </p:spPr>
        <p:txBody>
          <a:bodyPr/>
          <a:lstStyle/>
          <a:p>
            <a:r>
              <a:rPr lang="en-US"/>
              <a:t>NCCN, 2021b.</a:t>
            </a:r>
          </a:p>
        </p:txBody>
      </p:sp>
      <p:sp>
        <p:nvSpPr>
          <p:cNvPr id="13" name="Text Placeholder 2">
            <a:extLst>
              <a:ext uri="{FF2B5EF4-FFF2-40B4-BE49-F238E27FC236}">
                <a16:creationId xmlns:a16="http://schemas.microsoft.com/office/drawing/2014/main" id="{FD70EFAE-7F52-6D4B-87DD-E93CB90624C4}"/>
              </a:ext>
            </a:extLst>
          </p:cNvPr>
          <p:cNvSpPr txBox="1">
            <a:spLocks/>
          </p:cNvSpPr>
          <p:nvPr/>
        </p:nvSpPr>
        <p:spPr>
          <a:xfrm>
            <a:off x="2840325" y="5139267"/>
            <a:ext cx="2298700" cy="1077218"/>
          </a:xfrm>
          <a:prstGeom prst="rect">
            <a:avLst/>
          </a:prstGeom>
        </p:spPr>
        <p:txBody>
          <a:bodyPr vert="horz" wrap="square" lIns="0" tIns="0" rIns="0" bIns="0" rtlCol="0" anchor="b" anchorCtr="0">
            <a:spAutoFit/>
          </a:bodyPr>
          <a:lstStyle>
            <a:lvl1pPr marL="0" indent="0" algn="l" rtl="0" eaLnBrk="1" fontAlgn="base" hangingPunct="1">
              <a:spcBef>
                <a:spcPts val="0"/>
              </a:spcBef>
              <a:spcAft>
                <a:spcPct val="0"/>
              </a:spcAft>
              <a:buClrTx/>
              <a:buSzPct val="100000"/>
              <a:buFontTx/>
              <a:buNone/>
              <a:defRPr sz="1000" baseline="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5"/>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6"/>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7"/>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8"/>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endParaRPr lang="en-US" sz="1400" kern="0">
              <a:latin typeface="News Gothic MT" panose="020B0503020103020203" pitchFamily="34" charset="0"/>
              <a:hlinkClick r:id="rId9"/>
            </a:endParaRPr>
          </a:p>
          <a:p>
            <a:endParaRPr lang="en-US" sz="1400" kern="0">
              <a:latin typeface="News Gothic MT" panose="020B0503020103020203" pitchFamily="34" charset="0"/>
              <a:hlinkClick r:id="rId9"/>
            </a:endParaRPr>
          </a:p>
          <a:p>
            <a:r>
              <a:rPr lang="en-US" sz="1400" kern="0">
                <a:latin typeface="News Gothic MT" panose="020B0503020103020203" pitchFamily="34" charset="0"/>
              </a:rPr>
              <a:t>= recently approved</a:t>
            </a:r>
          </a:p>
          <a:p>
            <a:endParaRPr lang="en-US" sz="1400" kern="0">
              <a:latin typeface="News Gothic MT" panose="020B0503020103020203" pitchFamily="34" charset="0"/>
            </a:endParaRPr>
          </a:p>
          <a:p>
            <a:endParaRPr lang="en-US" sz="1400" kern="0">
              <a:latin typeface="News Gothic MT" panose="020B0503020103020203" pitchFamily="34" charset="0"/>
            </a:endParaRPr>
          </a:p>
        </p:txBody>
      </p:sp>
      <p:sp>
        <p:nvSpPr>
          <p:cNvPr id="14" name="Star: 5 Points 17">
            <a:extLst>
              <a:ext uri="{FF2B5EF4-FFF2-40B4-BE49-F238E27FC236}">
                <a16:creationId xmlns:a16="http://schemas.microsoft.com/office/drawing/2014/main" id="{6484FF09-9790-E047-B207-2F1DE2F41DA2}"/>
              </a:ext>
            </a:extLst>
          </p:cNvPr>
          <p:cNvSpPr/>
          <p:nvPr/>
        </p:nvSpPr>
        <p:spPr>
          <a:xfrm>
            <a:off x="2445818" y="5554945"/>
            <a:ext cx="298194" cy="239485"/>
          </a:xfrm>
          <a:prstGeom prst="star5">
            <a:avLst/>
          </a:prstGeom>
          <a:solidFill>
            <a:srgbClr val="3A74AE"/>
          </a:solidFill>
        </p:spPr>
        <p:txBody>
          <a:bodyPr vert="horz" lIns="91440" tIns="45720" rIns="91440" bIns="45720" rtlCol="0" anchor="ctr">
            <a:noAutofit/>
          </a:bodyPr>
          <a:lstStyle/>
          <a:p>
            <a:pPr algn="ctr"/>
            <a:endParaRPr lang="en-US" sz="800">
              <a:latin typeface="News Gothic MT" panose="020B0503020103020203" pitchFamily="34" charset="0"/>
            </a:endParaRPr>
          </a:p>
        </p:txBody>
      </p:sp>
      <p:sp>
        <p:nvSpPr>
          <p:cNvPr id="15" name="Star: 5 Points 17">
            <a:extLst>
              <a:ext uri="{FF2B5EF4-FFF2-40B4-BE49-F238E27FC236}">
                <a16:creationId xmlns:a16="http://schemas.microsoft.com/office/drawing/2014/main" id="{D05271B9-B9EE-C54D-B823-942FCAE9056A}"/>
              </a:ext>
            </a:extLst>
          </p:cNvPr>
          <p:cNvSpPr/>
          <p:nvPr/>
        </p:nvSpPr>
        <p:spPr>
          <a:xfrm>
            <a:off x="10982317" y="4656434"/>
            <a:ext cx="298194" cy="239485"/>
          </a:xfrm>
          <a:prstGeom prst="star5">
            <a:avLst/>
          </a:prstGeom>
          <a:solidFill>
            <a:srgbClr val="3A74AE"/>
          </a:solidFill>
        </p:spPr>
        <p:txBody>
          <a:bodyPr vert="horz" lIns="91440" tIns="45720" rIns="91440" bIns="45720" rtlCol="0" anchor="ctr">
            <a:noAutofit/>
          </a:bodyPr>
          <a:lstStyle/>
          <a:p>
            <a:pPr algn="ctr"/>
            <a:endParaRPr lang="en-US" sz="800">
              <a:latin typeface="News Gothic MT" panose="020B0503020103020203" pitchFamily="34" charset="0"/>
            </a:endParaRPr>
          </a:p>
        </p:txBody>
      </p:sp>
    </p:spTree>
    <p:extLst>
      <p:ext uri="{BB962C8B-B14F-4D97-AF65-F5344CB8AC3E}">
        <p14:creationId xmlns:p14="http://schemas.microsoft.com/office/powerpoint/2010/main" val="2231032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a:xfrm>
            <a:off x="609600" y="233255"/>
            <a:ext cx="11410122" cy="615553"/>
          </a:xfrm>
        </p:spPr>
        <p:txBody>
          <a:bodyPr/>
          <a:lstStyle/>
          <a:p>
            <a:r>
              <a:rPr lang="en-US" sz="3400"/>
              <a:t>NCCN Evidence Block: Chemotherapy and Biotherapy</a:t>
            </a:r>
          </a:p>
        </p:txBody>
      </p:sp>
      <p:sp>
        <p:nvSpPr>
          <p:cNvPr id="6" name="Text Placeholder 5">
            <a:extLst>
              <a:ext uri="{FF2B5EF4-FFF2-40B4-BE49-F238E27FC236}">
                <a16:creationId xmlns:a16="http://schemas.microsoft.com/office/drawing/2014/main" id="{AD26678B-9E97-5C4E-91F7-EF0E227BAF77}"/>
              </a:ext>
            </a:extLst>
          </p:cNvPr>
          <p:cNvSpPr>
            <a:spLocks noGrp="1"/>
          </p:cNvSpPr>
          <p:nvPr>
            <p:ph type="body" sz="quarter" idx="12"/>
          </p:nvPr>
        </p:nvSpPr>
        <p:spPr>
          <a:xfrm>
            <a:off x="193575" y="6575082"/>
            <a:ext cx="860813" cy="153888"/>
          </a:xfrm>
        </p:spPr>
        <p:txBody>
          <a:bodyPr/>
          <a:lstStyle/>
          <a:p>
            <a:r>
              <a:rPr lang="en-US"/>
              <a:t>NCCN, 2021b.</a:t>
            </a:r>
          </a:p>
        </p:txBody>
      </p:sp>
      <p:sp>
        <p:nvSpPr>
          <p:cNvPr id="19" name="Star: 5 Points 18">
            <a:extLst>
              <a:ext uri="{FF2B5EF4-FFF2-40B4-BE49-F238E27FC236}">
                <a16:creationId xmlns:a16="http://schemas.microsoft.com/office/drawing/2014/main" id="{8DD45841-280A-4742-B916-8CDACDF3A1E4}"/>
              </a:ext>
            </a:extLst>
          </p:cNvPr>
          <p:cNvSpPr/>
          <p:nvPr/>
        </p:nvSpPr>
        <p:spPr>
          <a:xfrm>
            <a:off x="5382462" y="5018670"/>
            <a:ext cx="251195" cy="252450"/>
          </a:xfrm>
          <a:prstGeom prst="star5">
            <a:avLst/>
          </a:prstGeom>
          <a:solidFill>
            <a:srgbClr val="3A74AE"/>
          </a:solidFill>
        </p:spPr>
        <p:txBody>
          <a:bodyPr vert="horz" lIns="91440" tIns="45720" rIns="91440" bIns="45720" rtlCol="0" anchor="ctr">
            <a:normAutofit fontScale="25000" lnSpcReduction="20000"/>
          </a:bodyPr>
          <a:lstStyle/>
          <a:p>
            <a:pPr algn="ctr"/>
            <a:endParaRPr lang="en-US"/>
          </a:p>
        </p:txBody>
      </p:sp>
      <p:sp>
        <p:nvSpPr>
          <p:cNvPr id="21" name="Text Placeholder 2">
            <a:extLst>
              <a:ext uri="{FF2B5EF4-FFF2-40B4-BE49-F238E27FC236}">
                <a16:creationId xmlns:a16="http://schemas.microsoft.com/office/drawing/2014/main" id="{B515F9B6-5AF3-1B4D-91FF-2A5A9B5A3781}"/>
              </a:ext>
            </a:extLst>
          </p:cNvPr>
          <p:cNvSpPr txBox="1">
            <a:spLocks/>
          </p:cNvSpPr>
          <p:nvPr/>
        </p:nvSpPr>
        <p:spPr>
          <a:xfrm>
            <a:off x="5792115" y="4606286"/>
            <a:ext cx="2298700" cy="1077218"/>
          </a:xfrm>
          <a:prstGeom prst="rect">
            <a:avLst/>
          </a:prstGeom>
        </p:spPr>
        <p:txBody>
          <a:bodyPr vert="horz" wrap="square" lIns="0" tIns="0" rIns="0" bIns="0" rtlCol="0" anchor="b" anchorCtr="0">
            <a:spAutoFit/>
          </a:bodyPr>
          <a:lstStyle>
            <a:lvl1pPr marL="0" indent="0" algn="l" rtl="0" eaLnBrk="1" fontAlgn="base" hangingPunct="1">
              <a:spcBef>
                <a:spcPts val="0"/>
              </a:spcBef>
              <a:spcAft>
                <a:spcPct val="0"/>
              </a:spcAft>
              <a:buClrTx/>
              <a:buSzPct val="100000"/>
              <a:buFontTx/>
              <a:buNone/>
              <a:defRPr sz="1000" baseline="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3"/>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4"/>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5"/>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6"/>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endParaRPr lang="en-US" sz="1400" kern="0">
              <a:latin typeface="News Gothic MT" panose="020B0503020103020203" pitchFamily="34" charset="0"/>
              <a:hlinkClick r:id="rId7"/>
            </a:endParaRPr>
          </a:p>
          <a:p>
            <a:endParaRPr lang="en-US" sz="1400" kern="0">
              <a:latin typeface="News Gothic MT" panose="020B0503020103020203" pitchFamily="34" charset="0"/>
              <a:hlinkClick r:id="rId7"/>
            </a:endParaRPr>
          </a:p>
          <a:p>
            <a:r>
              <a:rPr lang="en-US" sz="1400" kern="0">
                <a:latin typeface="News Gothic MT" panose="020B0503020103020203" pitchFamily="34" charset="0"/>
              </a:rPr>
              <a:t>Recently approved</a:t>
            </a:r>
          </a:p>
          <a:p>
            <a:endParaRPr lang="en-US" sz="1400" kern="0">
              <a:latin typeface="News Gothic MT" panose="020B0503020103020203" pitchFamily="34" charset="0"/>
            </a:endParaRPr>
          </a:p>
          <a:p>
            <a:endParaRPr lang="en-US" sz="1400" kern="0">
              <a:latin typeface="News Gothic MT" panose="020B0503020103020203" pitchFamily="34" charset="0"/>
            </a:endParaRPr>
          </a:p>
        </p:txBody>
      </p:sp>
      <p:sp>
        <p:nvSpPr>
          <p:cNvPr id="23" name="TextBox 22">
            <a:extLst>
              <a:ext uri="{FF2B5EF4-FFF2-40B4-BE49-F238E27FC236}">
                <a16:creationId xmlns:a16="http://schemas.microsoft.com/office/drawing/2014/main" id="{F503B028-7630-404F-A741-3F068128E2C6}"/>
              </a:ext>
            </a:extLst>
          </p:cNvPr>
          <p:cNvSpPr txBox="1"/>
          <p:nvPr/>
        </p:nvSpPr>
        <p:spPr>
          <a:xfrm>
            <a:off x="5131379" y="6949525"/>
            <a:ext cx="65" cy="215444"/>
          </a:xfrm>
          <a:prstGeom prst="rect">
            <a:avLst/>
          </a:prstGeom>
        </p:spPr>
        <p:txBody>
          <a:bodyPr wrap="none" lIns="0" tIns="0" rIns="0" bIns="0" rtlCol="0">
            <a:spAutoFit/>
          </a:bodyPr>
          <a:lstStyle/>
          <a:p>
            <a:endParaRPr lang="en-US"/>
          </a:p>
        </p:txBody>
      </p:sp>
      <p:grpSp>
        <p:nvGrpSpPr>
          <p:cNvPr id="8" name="Group 7">
            <a:extLst>
              <a:ext uri="{FF2B5EF4-FFF2-40B4-BE49-F238E27FC236}">
                <a16:creationId xmlns:a16="http://schemas.microsoft.com/office/drawing/2014/main" id="{4A3ACA33-BEBB-B142-9CA2-A8446C202751}"/>
              </a:ext>
            </a:extLst>
          </p:cNvPr>
          <p:cNvGrpSpPr/>
          <p:nvPr/>
        </p:nvGrpSpPr>
        <p:grpSpPr>
          <a:xfrm>
            <a:off x="1079817" y="1025189"/>
            <a:ext cx="10032366" cy="5404289"/>
            <a:chOff x="1117714" y="983811"/>
            <a:chExt cx="10074058" cy="5745159"/>
          </a:xfrm>
        </p:grpSpPr>
        <p:grpSp>
          <p:nvGrpSpPr>
            <p:cNvPr id="7" name="Group 6">
              <a:extLst>
                <a:ext uri="{FF2B5EF4-FFF2-40B4-BE49-F238E27FC236}">
                  <a16:creationId xmlns:a16="http://schemas.microsoft.com/office/drawing/2014/main" id="{9B26ACFD-EF26-2640-B0D6-F1705396AD32}"/>
                </a:ext>
              </a:extLst>
            </p:cNvPr>
            <p:cNvGrpSpPr/>
            <p:nvPr/>
          </p:nvGrpSpPr>
          <p:grpSpPr>
            <a:xfrm>
              <a:off x="1117714" y="983811"/>
              <a:ext cx="10041926" cy="5745159"/>
              <a:chOff x="1357200" y="956148"/>
              <a:chExt cx="10041926" cy="5745159"/>
            </a:xfrm>
          </p:grpSpPr>
          <p:pic>
            <p:nvPicPr>
              <p:cNvPr id="3" name="Picture 2">
                <a:extLst>
                  <a:ext uri="{FF2B5EF4-FFF2-40B4-BE49-F238E27FC236}">
                    <a16:creationId xmlns:a16="http://schemas.microsoft.com/office/drawing/2014/main" id="{2932B34E-D496-4AC7-968E-C0B1D2FF03FD}"/>
                  </a:ext>
                </a:extLst>
              </p:cNvPr>
              <p:cNvPicPr>
                <a:picLocks noChangeAspect="1"/>
              </p:cNvPicPr>
              <p:nvPr/>
            </p:nvPicPr>
            <p:blipFill rotWithShape="1">
              <a:blip r:embed="rId8"/>
              <a:srcRect t="4125"/>
              <a:stretch/>
            </p:blipFill>
            <p:spPr>
              <a:xfrm>
                <a:off x="1567689" y="956148"/>
                <a:ext cx="9831437" cy="5745159"/>
              </a:xfrm>
              <a:prstGeom prst="rect">
                <a:avLst/>
              </a:prstGeom>
            </p:spPr>
          </p:pic>
          <p:grpSp>
            <p:nvGrpSpPr>
              <p:cNvPr id="5" name="Group 4">
                <a:extLst>
                  <a:ext uri="{FF2B5EF4-FFF2-40B4-BE49-F238E27FC236}">
                    <a16:creationId xmlns:a16="http://schemas.microsoft.com/office/drawing/2014/main" id="{5E66DEBC-A6F3-5D49-A7B5-2F4C840A37AB}"/>
                  </a:ext>
                </a:extLst>
              </p:cNvPr>
              <p:cNvGrpSpPr/>
              <p:nvPr/>
            </p:nvGrpSpPr>
            <p:grpSpPr>
              <a:xfrm>
                <a:off x="1357200" y="3463884"/>
                <a:ext cx="273492" cy="3191757"/>
                <a:chOff x="1357200" y="3463884"/>
                <a:chExt cx="273492" cy="3191757"/>
              </a:xfrm>
            </p:grpSpPr>
            <p:sp>
              <p:nvSpPr>
                <p:cNvPr id="11" name="Star: 5 Points 10">
                  <a:extLst>
                    <a:ext uri="{FF2B5EF4-FFF2-40B4-BE49-F238E27FC236}">
                      <a16:creationId xmlns:a16="http://schemas.microsoft.com/office/drawing/2014/main" id="{7F2CCABD-7A30-436D-8073-E5F272AF81AC}"/>
                    </a:ext>
                  </a:extLst>
                </p:cNvPr>
                <p:cNvSpPr/>
                <p:nvPr/>
              </p:nvSpPr>
              <p:spPr>
                <a:xfrm>
                  <a:off x="1367748" y="3769230"/>
                  <a:ext cx="251195" cy="252450"/>
                </a:xfrm>
                <a:prstGeom prst="star5">
                  <a:avLst/>
                </a:prstGeom>
                <a:solidFill>
                  <a:srgbClr val="3A74AE"/>
                </a:solidFill>
              </p:spPr>
              <p:txBody>
                <a:bodyPr vert="horz" lIns="91440" tIns="45720" rIns="91440" bIns="45720" rtlCol="0" anchor="ctr">
                  <a:normAutofit fontScale="25000" lnSpcReduction="20000"/>
                </a:bodyPr>
                <a:lstStyle/>
                <a:p>
                  <a:pPr algn="ctr"/>
                  <a:endParaRPr lang="en-US"/>
                </a:p>
              </p:txBody>
            </p:sp>
            <p:sp>
              <p:nvSpPr>
                <p:cNvPr id="12" name="Star: 5 Points 11">
                  <a:extLst>
                    <a:ext uri="{FF2B5EF4-FFF2-40B4-BE49-F238E27FC236}">
                      <a16:creationId xmlns:a16="http://schemas.microsoft.com/office/drawing/2014/main" id="{3AF49680-A7AC-430A-863C-443714B6D23F}"/>
                    </a:ext>
                  </a:extLst>
                </p:cNvPr>
                <p:cNvSpPr/>
                <p:nvPr/>
              </p:nvSpPr>
              <p:spPr>
                <a:xfrm>
                  <a:off x="1357201" y="4613333"/>
                  <a:ext cx="251195" cy="252450"/>
                </a:xfrm>
                <a:prstGeom prst="star5">
                  <a:avLst/>
                </a:prstGeom>
                <a:solidFill>
                  <a:srgbClr val="3A74AE"/>
                </a:solidFill>
              </p:spPr>
              <p:txBody>
                <a:bodyPr vert="horz" lIns="91440" tIns="45720" rIns="91440" bIns="45720" rtlCol="0" anchor="ctr">
                  <a:normAutofit fontScale="25000" lnSpcReduction="20000"/>
                </a:bodyPr>
                <a:lstStyle/>
                <a:p>
                  <a:pPr algn="ctr"/>
                  <a:endParaRPr lang="en-US"/>
                </a:p>
              </p:txBody>
            </p:sp>
            <p:sp>
              <p:nvSpPr>
                <p:cNvPr id="15" name="Star: 5 Points 14">
                  <a:extLst>
                    <a:ext uri="{FF2B5EF4-FFF2-40B4-BE49-F238E27FC236}">
                      <a16:creationId xmlns:a16="http://schemas.microsoft.com/office/drawing/2014/main" id="{7ABF8750-3EC0-4854-BA84-468DF2DF705C}"/>
                    </a:ext>
                  </a:extLst>
                </p:cNvPr>
                <p:cNvSpPr/>
                <p:nvPr/>
              </p:nvSpPr>
              <p:spPr>
                <a:xfrm>
                  <a:off x="1357200" y="3463884"/>
                  <a:ext cx="251195" cy="252450"/>
                </a:xfrm>
                <a:prstGeom prst="star5">
                  <a:avLst/>
                </a:prstGeom>
                <a:solidFill>
                  <a:srgbClr val="3A74AE"/>
                </a:solidFill>
              </p:spPr>
              <p:txBody>
                <a:bodyPr vert="horz" lIns="91440" tIns="45720" rIns="91440" bIns="45720" rtlCol="0" anchor="ctr">
                  <a:normAutofit fontScale="25000" lnSpcReduction="20000"/>
                </a:bodyPr>
                <a:lstStyle/>
                <a:p>
                  <a:pPr algn="ctr"/>
                  <a:endParaRPr lang="en-US"/>
                </a:p>
              </p:txBody>
            </p:sp>
            <p:sp>
              <p:nvSpPr>
                <p:cNvPr id="16" name="Star: 5 Points 15">
                  <a:extLst>
                    <a:ext uri="{FF2B5EF4-FFF2-40B4-BE49-F238E27FC236}">
                      <a16:creationId xmlns:a16="http://schemas.microsoft.com/office/drawing/2014/main" id="{2E2A2F9A-FD23-4EDF-86E0-5C5C5451B368}"/>
                    </a:ext>
                  </a:extLst>
                </p:cNvPr>
                <p:cNvSpPr/>
                <p:nvPr/>
              </p:nvSpPr>
              <p:spPr>
                <a:xfrm>
                  <a:off x="1379497" y="6403191"/>
                  <a:ext cx="251195" cy="252450"/>
                </a:xfrm>
                <a:prstGeom prst="star5">
                  <a:avLst/>
                </a:prstGeom>
                <a:solidFill>
                  <a:srgbClr val="3A74AE"/>
                </a:solidFill>
              </p:spPr>
              <p:txBody>
                <a:bodyPr vert="horz" lIns="91440" tIns="45720" rIns="91440" bIns="45720" rtlCol="0" anchor="ctr">
                  <a:normAutofit fontScale="25000" lnSpcReduction="20000"/>
                </a:bodyPr>
                <a:lstStyle/>
                <a:p>
                  <a:pPr algn="ctr"/>
                  <a:endParaRPr lang="en-US"/>
                </a:p>
              </p:txBody>
            </p:sp>
          </p:grpSp>
        </p:grpSp>
        <p:sp>
          <p:nvSpPr>
            <p:cNvPr id="13" name="Star: 5 Points 12">
              <a:extLst>
                <a:ext uri="{FF2B5EF4-FFF2-40B4-BE49-F238E27FC236}">
                  <a16:creationId xmlns:a16="http://schemas.microsoft.com/office/drawing/2014/main" id="{5FF50A2A-F26C-4730-8BCC-897CDEBFD836}"/>
                </a:ext>
              </a:extLst>
            </p:cNvPr>
            <p:cNvSpPr/>
            <p:nvPr/>
          </p:nvSpPr>
          <p:spPr>
            <a:xfrm>
              <a:off x="10940577" y="2287238"/>
              <a:ext cx="251195" cy="252450"/>
            </a:xfrm>
            <a:prstGeom prst="star5">
              <a:avLst/>
            </a:prstGeom>
            <a:solidFill>
              <a:srgbClr val="3A74AE"/>
            </a:solidFill>
          </p:spPr>
          <p:txBody>
            <a:bodyPr vert="horz" lIns="91440" tIns="45720" rIns="91440" bIns="45720" rtlCol="0" anchor="ctr">
              <a:normAutofit fontScale="25000" lnSpcReduction="20000"/>
            </a:bodyPr>
            <a:lstStyle/>
            <a:p>
              <a:pPr algn="ctr"/>
              <a:endParaRPr lang="en-US"/>
            </a:p>
          </p:txBody>
        </p:sp>
        <p:sp>
          <p:nvSpPr>
            <p:cNvPr id="14" name="Star: 5 Points 13">
              <a:extLst>
                <a:ext uri="{FF2B5EF4-FFF2-40B4-BE49-F238E27FC236}">
                  <a16:creationId xmlns:a16="http://schemas.microsoft.com/office/drawing/2014/main" id="{F2E5D23C-564F-4DA3-B0C9-D6C67C138BA4}"/>
                </a:ext>
              </a:extLst>
            </p:cNvPr>
            <p:cNvSpPr/>
            <p:nvPr/>
          </p:nvSpPr>
          <p:spPr>
            <a:xfrm>
              <a:off x="10940577" y="2848002"/>
              <a:ext cx="251195" cy="252450"/>
            </a:xfrm>
            <a:prstGeom prst="star5">
              <a:avLst/>
            </a:prstGeom>
            <a:solidFill>
              <a:srgbClr val="3A74AE"/>
            </a:solidFill>
          </p:spPr>
          <p:txBody>
            <a:bodyPr vert="horz" lIns="91440" tIns="45720" rIns="91440" bIns="45720" rtlCol="0" anchor="ctr">
              <a:normAutofit fontScale="25000" lnSpcReduction="20000"/>
            </a:bodyPr>
            <a:lstStyle/>
            <a:p>
              <a:pPr algn="ctr"/>
              <a:endParaRPr lang="en-US"/>
            </a:p>
          </p:txBody>
        </p:sp>
        <p:sp>
          <p:nvSpPr>
            <p:cNvPr id="18" name="Star: 5 Points 17">
              <a:extLst>
                <a:ext uri="{FF2B5EF4-FFF2-40B4-BE49-F238E27FC236}">
                  <a16:creationId xmlns:a16="http://schemas.microsoft.com/office/drawing/2014/main" id="{97E6F289-73F3-4F22-B9FB-EC86A2BDC100}"/>
                </a:ext>
              </a:extLst>
            </p:cNvPr>
            <p:cNvSpPr/>
            <p:nvPr/>
          </p:nvSpPr>
          <p:spPr>
            <a:xfrm>
              <a:off x="10946431" y="5271120"/>
              <a:ext cx="239486" cy="239485"/>
            </a:xfrm>
            <a:prstGeom prst="star5">
              <a:avLst/>
            </a:prstGeom>
            <a:solidFill>
              <a:srgbClr val="3A74AE"/>
            </a:solidFill>
          </p:spPr>
          <p:txBody>
            <a:bodyPr vert="horz" lIns="91440" tIns="45720" rIns="91440" bIns="45720" rtlCol="0" anchor="ctr">
              <a:normAutofit fontScale="25000" lnSpcReduction="20000"/>
            </a:bodyPr>
            <a:lstStyle/>
            <a:p>
              <a:pPr algn="ctr"/>
              <a:endParaRPr lang="en-US"/>
            </a:p>
          </p:txBody>
        </p:sp>
      </p:grpSp>
    </p:spTree>
    <p:extLst>
      <p:ext uri="{BB962C8B-B14F-4D97-AF65-F5344CB8AC3E}">
        <p14:creationId xmlns:p14="http://schemas.microsoft.com/office/powerpoint/2010/main" val="231040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3307-AA0A-2140-8DAE-84CF48753FA4}"/>
              </a:ext>
            </a:extLst>
          </p:cNvPr>
          <p:cNvSpPr>
            <a:spLocks noGrp="1"/>
          </p:cNvSpPr>
          <p:nvPr>
            <p:ph type="title"/>
          </p:nvPr>
        </p:nvSpPr>
        <p:spPr/>
        <p:txBody>
          <a:bodyPr/>
          <a:lstStyle/>
          <a:p>
            <a:pPr algn="ctr"/>
            <a:r>
              <a:rPr lang="en-US"/>
              <a:t>HER2-Positive Breast Cancer</a:t>
            </a:r>
          </a:p>
        </p:txBody>
      </p:sp>
      <p:pic>
        <p:nvPicPr>
          <p:cNvPr id="3" name="Picture 2" descr="A picture containing plastic, bag, food, table&#10;&#10;Description automatically generated">
            <a:extLst>
              <a:ext uri="{FF2B5EF4-FFF2-40B4-BE49-F238E27FC236}">
                <a16:creationId xmlns:a16="http://schemas.microsoft.com/office/drawing/2014/main" id="{6E47DC15-75D5-5941-BA22-69CF48689586}"/>
              </a:ext>
            </a:extLst>
          </p:cNvPr>
          <p:cNvPicPr>
            <a:picLocks noChangeAspect="1"/>
          </p:cNvPicPr>
          <p:nvPr/>
        </p:nvPicPr>
        <p:blipFill>
          <a:blip r:embed="rId3"/>
          <a:stretch>
            <a:fillRect/>
          </a:stretch>
        </p:blipFill>
        <p:spPr>
          <a:xfrm>
            <a:off x="0" y="0"/>
            <a:ext cx="12192000" cy="2857500"/>
          </a:xfrm>
          <a:prstGeom prst="rect">
            <a:avLst/>
          </a:prstGeom>
        </p:spPr>
      </p:pic>
    </p:spTree>
    <p:extLst>
      <p:ext uri="{BB962C8B-B14F-4D97-AF65-F5344CB8AC3E}">
        <p14:creationId xmlns:p14="http://schemas.microsoft.com/office/powerpoint/2010/main" val="3327485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p:txBody>
          <a:bodyPr/>
          <a:lstStyle/>
          <a:p>
            <a:r>
              <a:rPr lang="en-US">
                <a:solidFill>
                  <a:schemeClr val="tx2">
                    <a:lumMod val="50000"/>
                  </a:schemeClr>
                </a:solidFill>
              </a:rPr>
              <a:t>HER2 Therapy by MOA</a:t>
            </a:r>
          </a:p>
        </p:txBody>
      </p:sp>
      <p:sp>
        <p:nvSpPr>
          <p:cNvPr id="6" name="Text Placeholder 5">
            <a:extLst>
              <a:ext uri="{FF2B5EF4-FFF2-40B4-BE49-F238E27FC236}">
                <a16:creationId xmlns:a16="http://schemas.microsoft.com/office/drawing/2014/main" id="{3F4FF692-18D7-F343-828C-D5D3796FDCF6}"/>
              </a:ext>
            </a:extLst>
          </p:cNvPr>
          <p:cNvSpPr>
            <a:spLocks noGrp="1"/>
          </p:cNvSpPr>
          <p:nvPr>
            <p:ph type="body" sz="quarter" idx="12"/>
          </p:nvPr>
        </p:nvSpPr>
        <p:spPr>
          <a:xfrm>
            <a:off x="193575" y="6421193"/>
            <a:ext cx="2587247" cy="307777"/>
          </a:xfrm>
        </p:spPr>
        <p:txBody>
          <a:bodyPr/>
          <a:lstStyle/>
          <a:p>
            <a:r>
              <a:rPr lang="en-US"/>
              <a:t>MOA = mechanism of action.</a:t>
            </a:r>
          </a:p>
          <a:p>
            <a:r>
              <a:rPr lang="en-US"/>
              <a:t>Gajria et al, 2011; Pernas &amp; Tolaney, 2019.</a:t>
            </a:r>
          </a:p>
        </p:txBody>
      </p:sp>
      <p:sp>
        <p:nvSpPr>
          <p:cNvPr id="4" name="Content Placeholder 3">
            <a:extLst>
              <a:ext uri="{FF2B5EF4-FFF2-40B4-BE49-F238E27FC236}">
                <a16:creationId xmlns:a16="http://schemas.microsoft.com/office/drawing/2014/main" id="{5110B1AF-8247-9640-A059-EC8D40395E87}"/>
              </a:ext>
            </a:extLst>
          </p:cNvPr>
          <p:cNvSpPr>
            <a:spLocks noGrp="1"/>
          </p:cNvSpPr>
          <p:nvPr>
            <p:ph idx="1"/>
          </p:nvPr>
        </p:nvSpPr>
        <p:spPr>
          <a:xfrm>
            <a:off x="403224" y="1693826"/>
            <a:ext cx="3972985" cy="4373563"/>
          </a:xfrm>
        </p:spPr>
        <p:txBody>
          <a:bodyPr>
            <a:normAutofit/>
          </a:bodyPr>
          <a:lstStyle/>
          <a:p>
            <a:pPr>
              <a:spcAft>
                <a:spcPts val="0"/>
              </a:spcAft>
            </a:pPr>
            <a:r>
              <a:rPr lang="en-US" sz="2400"/>
              <a:t>Monoclonal antibody</a:t>
            </a:r>
          </a:p>
          <a:p>
            <a:pPr lvl="1">
              <a:spcAft>
                <a:spcPts val="0"/>
              </a:spcAft>
            </a:pPr>
            <a:r>
              <a:rPr lang="en-US"/>
              <a:t>Trastuzumab</a:t>
            </a:r>
          </a:p>
          <a:p>
            <a:pPr lvl="1">
              <a:spcAft>
                <a:spcPts val="0"/>
              </a:spcAft>
            </a:pPr>
            <a:r>
              <a:rPr lang="en-US"/>
              <a:t>Pertuzumab</a:t>
            </a:r>
          </a:p>
          <a:p>
            <a:pPr>
              <a:spcAft>
                <a:spcPts val="0"/>
              </a:spcAft>
            </a:pPr>
            <a:r>
              <a:rPr lang="en-US" sz="2400"/>
              <a:t>Tyrosine kinase inhibitor</a:t>
            </a:r>
          </a:p>
          <a:p>
            <a:pPr lvl="1">
              <a:spcAft>
                <a:spcPts val="0"/>
              </a:spcAft>
            </a:pPr>
            <a:r>
              <a:rPr lang="en-US"/>
              <a:t>Lapatinib</a:t>
            </a:r>
          </a:p>
          <a:p>
            <a:pPr lvl="1">
              <a:spcAft>
                <a:spcPts val="0"/>
              </a:spcAft>
            </a:pPr>
            <a:r>
              <a:rPr lang="en-US"/>
              <a:t>Neratinib</a:t>
            </a:r>
          </a:p>
          <a:p>
            <a:pPr lvl="1">
              <a:spcAft>
                <a:spcPts val="0"/>
              </a:spcAft>
            </a:pPr>
            <a:r>
              <a:rPr lang="en-US"/>
              <a:t>Tucatinib</a:t>
            </a:r>
          </a:p>
          <a:p>
            <a:pPr>
              <a:spcAft>
                <a:spcPts val="0"/>
              </a:spcAft>
            </a:pPr>
            <a:r>
              <a:rPr lang="en-US" sz="2400"/>
              <a:t>Antibody drug conjugate (ADC)</a:t>
            </a:r>
          </a:p>
          <a:p>
            <a:pPr lvl="1">
              <a:spcAft>
                <a:spcPts val="0"/>
              </a:spcAft>
            </a:pPr>
            <a:r>
              <a:rPr lang="en-US"/>
              <a:t>T-DM1</a:t>
            </a:r>
          </a:p>
          <a:p>
            <a:pPr lvl="1">
              <a:spcAft>
                <a:spcPts val="0"/>
              </a:spcAft>
            </a:pPr>
            <a:r>
              <a:rPr lang="en-US"/>
              <a:t>Fam-trastuzumab deruxtecan-nxki (T-DXd)</a:t>
            </a:r>
          </a:p>
          <a:p>
            <a:pPr lvl="1">
              <a:spcAft>
                <a:spcPts val="1200"/>
              </a:spcAft>
            </a:pPr>
            <a:endParaRPr lang="en-US" sz="1500"/>
          </a:p>
        </p:txBody>
      </p:sp>
      <p:pic>
        <p:nvPicPr>
          <p:cNvPr id="3" name="Picture 2">
            <a:extLst>
              <a:ext uri="{FF2B5EF4-FFF2-40B4-BE49-F238E27FC236}">
                <a16:creationId xmlns:a16="http://schemas.microsoft.com/office/drawing/2014/main" id="{9128FE22-0E49-48CE-AC20-EFDC0AA70602}"/>
              </a:ext>
            </a:extLst>
          </p:cNvPr>
          <p:cNvPicPr>
            <a:picLocks noChangeAspect="1"/>
          </p:cNvPicPr>
          <p:nvPr/>
        </p:nvPicPr>
        <p:blipFill rotWithShape="1">
          <a:blip r:embed="rId3"/>
          <a:srcRect l="1305" r="4600"/>
          <a:stretch/>
        </p:blipFill>
        <p:spPr>
          <a:xfrm>
            <a:off x="4163485" y="1845126"/>
            <a:ext cx="7596715" cy="3730173"/>
          </a:xfrm>
          <a:prstGeom prst="rect">
            <a:avLst/>
          </a:prstGeom>
        </p:spPr>
      </p:pic>
      <p:sp>
        <p:nvSpPr>
          <p:cNvPr id="7" name="Oval 6">
            <a:extLst>
              <a:ext uri="{FF2B5EF4-FFF2-40B4-BE49-F238E27FC236}">
                <a16:creationId xmlns:a16="http://schemas.microsoft.com/office/drawing/2014/main" id="{5A087BFF-C261-4D04-8784-E95B38870BB0}"/>
              </a:ext>
            </a:extLst>
          </p:cNvPr>
          <p:cNvSpPr/>
          <p:nvPr/>
        </p:nvSpPr>
        <p:spPr>
          <a:xfrm>
            <a:off x="4163485" y="1845126"/>
            <a:ext cx="3652308" cy="1289960"/>
          </a:xfrm>
          <a:prstGeom prst="ellipse">
            <a:avLst/>
          </a:prstGeom>
          <a:ln w="15875">
            <a:solidFill>
              <a:schemeClr val="accent2"/>
            </a:solidFill>
          </a:ln>
        </p:spPr>
        <p:txBody>
          <a:bodyPr vert="horz" lIns="91440" tIns="45720" rIns="91440" bIns="45720" rtlCol="0" anchor="ctr">
            <a:normAutofit/>
          </a:bodyPr>
          <a:lstStyle/>
          <a:p>
            <a:pPr algn="ctr"/>
            <a:endParaRPr lang="en-US"/>
          </a:p>
        </p:txBody>
      </p:sp>
      <p:sp>
        <p:nvSpPr>
          <p:cNvPr id="8" name="Oval 7">
            <a:extLst>
              <a:ext uri="{FF2B5EF4-FFF2-40B4-BE49-F238E27FC236}">
                <a16:creationId xmlns:a16="http://schemas.microsoft.com/office/drawing/2014/main" id="{D666DA85-D9A3-4BC2-AA86-41D790E9D2D5}"/>
              </a:ext>
            </a:extLst>
          </p:cNvPr>
          <p:cNvSpPr/>
          <p:nvPr/>
        </p:nvSpPr>
        <p:spPr>
          <a:xfrm>
            <a:off x="3923999" y="3304346"/>
            <a:ext cx="2498572" cy="1289960"/>
          </a:xfrm>
          <a:prstGeom prst="ellipse">
            <a:avLst/>
          </a:prstGeom>
          <a:ln w="15875">
            <a:solidFill>
              <a:schemeClr val="accent5">
                <a:lumMod val="50000"/>
              </a:schemeClr>
            </a:solidFill>
          </a:ln>
        </p:spPr>
        <p:txBody>
          <a:bodyPr vert="horz" lIns="91440" tIns="45720" rIns="91440" bIns="45720" rtlCol="0" anchor="ctr">
            <a:normAutofit/>
          </a:bodyPr>
          <a:lstStyle/>
          <a:p>
            <a:pPr algn="ctr"/>
            <a:endParaRPr lang="en-US"/>
          </a:p>
        </p:txBody>
      </p:sp>
      <p:sp>
        <p:nvSpPr>
          <p:cNvPr id="9" name="Oval 8">
            <a:extLst>
              <a:ext uri="{FF2B5EF4-FFF2-40B4-BE49-F238E27FC236}">
                <a16:creationId xmlns:a16="http://schemas.microsoft.com/office/drawing/2014/main" id="{68232455-DFE3-4A96-8C7B-DAC5EDFABDF3}"/>
              </a:ext>
            </a:extLst>
          </p:cNvPr>
          <p:cNvSpPr/>
          <p:nvPr/>
        </p:nvSpPr>
        <p:spPr>
          <a:xfrm>
            <a:off x="9501115" y="1693826"/>
            <a:ext cx="2498571" cy="3117660"/>
          </a:xfrm>
          <a:prstGeom prst="ellipse">
            <a:avLst/>
          </a:prstGeom>
          <a:ln w="15875">
            <a:solidFill>
              <a:srgbClr val="00B050"/>
            </a:solidFill>
          </a:ln>
        </p:spPr>
        <p:txBody>
          <a:bodyPr vert="horz" lIns="91440" tIns="45720" rIns="91440" bIns="45720" rtlCol="0" anchor="ctr">
            <a:normAutofit/>
          </a:bodyPr>
          <a:lstStyle/>
          <a:p>
            <a:pPr algn="ctr"/>
            <a:endParaRPr lang="en-US"/>
          </a:p>
        </p:txBody>
      </p:sp>
    </p:spTree>
    <p:extLst>
      <p:ext uri="{BB962C8B-B14F-4D97-AF65-F5344CB8AC3E}">
        <p14:creationId xmlns:p14="http://schemas.microsoft.com/office/powerpoint/2010/main" val="853884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CA041-5B82-AB48-A732-9E872E9F2640}"/>
              </a:ext>
            </a:extLst>
          </p:cNvPr>
          <p:cNvSpPr>
            <a:spLocks noGrp="1"/>
          </p:cNvSpPr>
          <p:nvPr>
            <p:ph type="title"/>
          </p:nvPr>
        </p:nvSpPr>
        <p:spPr>
          <a:xfrm>
            <a:off x="1029546" y="3000555"/>
            <a:ext cx="10921153" cy="2308324"/>
          </a:xfrm>
        </p:spPr>
        <p:txBody>
          <a:bodyPr/>
          <a:lstStyle/>
          <a:p>
            <a:r>
              <a:rPr lang="en-US" sz="3600" b="1"/>
              <a:t>Metastatic Breast Cancer: </a:t>
            </a:r>
            <a:br>
              <a:rPr lang="en-US" sz="3600" b="1"/>
            </a:br>
            <a:r>
              <a:rPr lang="en-US" sz="3600" b="1"/>
              <a:t>Enhancing Treatment Tolerability, Adherence, and Patient-Centered Care</a:t>
            </a:r>
          </a:p>
        </p:txBody>
      </p:sp>
      <p:sp>
        <p:nvSpPr>
          <p:cNvPr id="3" name="Text Placeholder 2">
            <a:extLst>
              <a:ext uri="{FF2B5EF4-FFF2-40B4-BE49-F238E27FC236}">
                <a16:creationId xmlns:a16="http://schemas.microsoft.com/office/drawing/2014/main" id="{DD423297-2535-314B-AB24-F19D0F0BDA10}"/>
              </a:ext>
            </a:extLst>
          </p:cNvPr>
          <p:cNvSpPr>
            <a:spLocks noGrp="1"/>
          </p:cNvSpPr>
          <p:nvPr>
            <p:ph type="body" sz="quarter" idx="4294967295"/>
          </p:nvPr>
        </p:nvSpPr>
        <p:spPr>
          <a:xfrm>
            <a:off x="1029546" y="4816437"/>
            <a:ext cx="8203353" cy="1852402"/>
          </a:xfrm>
        </p:spPr>
        <p:txBody>
          <a:bodyPr>
            <a:normAutofit/>
          </a:bodyPr>
          <a:lstStyle/>
          <a:p>
            <a:pPr marL="0" indent="0">
              <a:buNone/>
            </a:pPr>
            <a:r>
              <a:rPr lang="en-US" sz="2400"/>
              <a:t>Sarah Donahue, MPH, NP, AOCNP</a:t>
            </a:r>
            <a:r>
              <a:rPr lang="en-US" sz="2400" baseline="30000"/>
              <a:t>®</a:t>
            </a:r>
          </a:p>
          <a:p>
            <a:pPr marL="0" indent="0">
              <a:buNone/>
            </a:pPr>
            <a:r>
              <a:rPr lang="en-US" sz="2400"/>
              <a:t>Carol Franc Buck Breast Cancer Center</a:t>
            </a:r>
          </a:p>
          <a:p>
            <a:pPr marL="0" indent="0">
              <a:buNone/>
            </a:pPr>
            <a:r>
              <a:rPr lang="en-US" sz="2400"/>
              <a:t>Helen Diller Family Comprehensive Cancer Center</a:t>
            </a:r>
          </a:p>
          <a:p>
            <a:pPr marL="0" indent="0">
              <a:buNone/>
            </a:pPr>
            <a:r>
              <a:rPr lang="en-US" sz="2400"/>
              <a:t>University of California, San Francisco</a:t>
            </a:r>
          </a:p>
          <a:p>
            <a:endParaRPr lang="en-US"/>
          </a:p>
        </p:txBody>
      </p:sp>
      <p:pic>
        <p:nvPicPr>
          <p:cNvPr id="5" name="Picture 4" descr="A picture containing plastic, bag, food, table&#10;&#10;Description automatically generated">
            <a:extLst>
              <a:ext uri="{FF2B5EF4-FFF2-40B4-BE49-F238E27FC236}">
                <a16:creationId xmlns:a16="http://schemas.microsoft.com/office/drawing/2014/main" id="{87BCE8EA-0E68-B44B-A7B1-005FB275613F}"/>
              </a:ext>
            </a:extLst>
          </p:cNvPr>
          <p:cNvPicPr>
            <a:picLocks noChangeAspect="1"/>
          </p:cNvPicPr>
          <p:nvPr/>
        </p:nvPicPr>
        <p:blipFill>
          <a:blip r:embed="rId3"/>
          <a:stretch>
            <a:fillRect/>
          </a:stretch>
        </p:blipFill>
        <p:spPr>
          <a:xfrm>
            <a:off x="0" y="0"/>
            <a:ext cx="12192000" cy="2857500"/>
          </a:xfrm>
          <a:prstGeom prst="rect">
            <a:avLst/>
          </a:prstGeom>
        </p:spPr>
      </p:pic>
    </p:spTree>
    <p:extLst>
      <p:ext uri="{BB962C8B-B14F-4D97-AF65-F5344CB8AC3E}">
        <p14:creationId xmlns:p14="http://schemas.microsoft.com/office/powerpoint/2010/main" val="3308669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4" name="TextBox 31"/>
          <p:cNvSpPr txBox="1">
            <a:spLocks noChangeArrowheads="1"/>
          </p:cNvSpPr>
          <p:nvPr/>
        </p:nvSpPr>
        <p:spPr bwMode="auto">
          <a:xfrm>
            <a:off x="1106979" y="3114959"/>
            <a:ext cx="1524000" cy="618708"/>
          </a:xfrm>
          <a:prstGeom prst="roundRect">
            <a:avLst>
              <a:gd name="adj" fmla="val 10339"/>
            </a:avLst>
          </a:prstGeom>
          <a:solidFill>
            <a:srgbClr val="6C9F4D"/>
          </a:solidFill>
          <a:ln>
            <a:noFill/>
            <a:headEnd/>
            <a:tailEnd/>
          </a:ln>
        </p:spPr>
        <p:style>
          <a:lnRef idx="1">
            <a:schemeClr val="accent5"/>
          </a:lnRef>
          <a:fillRef idx="3">
            <a:schemeClr val="accent5"/>
          </a:fillRef>
          <a:effectRef idx="2">
            <a:schemeClr val="accent5"/>
          </a:effectRef>
          <a:fontRef idx="minor">
            <a:schemeClr val="lt1"/>
          </a:fontRef>
        </p:style>
        <p:txBody>
          <a:bodyPr>
            <a:spAutoFit/>
          </a:bodyPr>
          <a:lstStyle/>
          <a:p>
            <a:pPr algn="ctr" defTabSz="457203">
              <a:defRPr/>
            </a:pPr>
            <a:r>
              <a:rPr lang="en-US" altLang="en-US" sz="1600" b="1">
                <a:solidFill>
                  <a:schemeClr val="bg1"/>
                </a:solidFill>
                <a:latin typeface="News Gothic MT" panose="020B0503020103020203" pitchFamily="34" charset="0"/>
              </a:rPr>
              <a:t>Trastuzumab(1998)</a:t>
            </a:r>
            <a:endParaRPr lang="en-US" altLang="en-US" sz="1600" b="1" baseline="30000">
              <a:solidFill>
                <a:schemeClr val="bg1"/>
              </a:solidFill>
              <a:latin typeface="News Gothic MT" panose="020B0503020103020203" pitchFamily="34" charset="0"/>
            </a:endParaRPr>
          </a:p>
        </p:txBody>
      </p:sp>
      <p:sp>
        <p:nvSpPr>
          <p:cNvPr id="43" name="TextBox 42"/>
          <p:cNvSpPr txBox="1"/>
          <p:nvPr/>
        </p:nvSpPr>
        <p:spPr>
          <a:xfrm>
            <a:off x="4015887" y="3098243"/>
            <a:ext cx="1524000" cy="601742"/>
          </a:xfrm>
          <a:prstGeom prst="roundRect">
            <a:avLst>
              <a:gd name="adj" fmla="val 6120"/>
            </a:avLst>
          </a:prstGeom>
          <a:solidFill>
            <a:srgbClr val="6C9F4D"/>
          </a:solidFill>
          <a:ln>
            <a:noFill/>
          </a:ln>
        </p:spPr>
        <p:style>
          <a:lnRef idx="1">
            <a:schemeClr val="accent1"/>
          </a:lnRef>
          <a:fillRef idx="3">
            <a:schemeClr val="accent1"/>
          </a:fillRef>
          <a:effectRef idx="2">
            <a:schemeClr val="accent1"/>
          </a:effectRef>
          <a:fontRef idx="minor">
            <a:schemeClr val="lt1"/>
          </a:fontRef>
        </p:style>
        <p:txBody>
          <a:bodyPr>
            <a:spAutoFit/>
          </a:bodyPr>
          <a:lstStyle/>
          <a:p>
            <a:pPr algn="ctr" defTabSz="457203">
              <a:defRPr/>
            </a:pPr>
            <a:r>
              <a:rPr lang="en-US" sz="1600" b="1">
                <a:solidFill>
                  <a:schemeClr val="bg1"/>
                </a:solidFill>
                <a:latin typeface="News Gothic MT" panose="020B0503020103020203" pitchFamily="34" charset="0"/>
              </a:rPr>
              <a:t>Lapatinib</a:t>
            </a:r>
            <a:br>
              <a:rPr lang="en-US" sz="1600" b="1">
                <a:solidFill>
                  <a:schemeClr val="bg1"/>
                </a:solidFill>
                <a:latin typeface="News Gothic MT" panose="020B0503020103020203" pitchFamily="34" charset="0"/>
              </a:rPr>
            </a:br>
            <a:r>
              <a:rPr lang="en-US" sz="1600" b="1">
                <a:solidFill>
                  <a:schemeClr val="bg1"/>
                </a:solidFill>
                <a:latin typeface="News Gothic MT" panose="020B0503020103020203" pitchFamily="34" charset="0"/>
              </a:rPr>
              <a:t>(2007)</a:t>
            </a:r>
          </a:p>
        </p:txBody>
      </p:sp>
      <p:sp>
        <p:nvSpPr>
          <p:cNvPr id="27668" name="TextBox 44"/>
          <p:cNvSpPr txBox="1">
            <a:spLocks noChangeArrowheads="1"/>
          </p:cNvSpPr>
          <p:nvPr/>
        </p:nvSpPr>
        <p:spPr bwMode="auto">
          <a:xfrm>
            <a:off x="6196813" y="3073116"/>
            <a:ext cx="1524000" cy="613053"/>
          </a:xfrm>
          <a:prstGeom prst="roundRect">
            <a:avLst>
              <a:gd name="adj" fmla="val 8229"/>
            </a:avLst>
          </a:prstGeom>
          <a:solidFill>
            <a:srgbClr val="6C9F4D"/>
          </a:solidFill>
          <a:ln>
            <a:noFill/>
            <a:headEnd/>
            <a:tailEnd/>
          </a:ln>
        </p:spPr>
        <p:style>
          <a:lnRef idx="1">
            <a:schemeClr val="accent5"/>
          </a:lnRef>
          <a:fillRef idx="3">
            <a:schemeClr val="accent5"/>
          </a:fillRef>
          <a:effectRef idx="2">
            <a:schemeClr val="accent5"/>
          </a:effectRef>
          <a:fontRef idx="minor">
            <a:schemeClr val="lt1"/>
          </a:fontRef>
        </p:style>
        <p:txBody>
          <a:bodyPr>
            <a:spAutoFit/>
          </a:bodyPr>
          <a:lstStyle/>
          <a:p>
            <a:pPr algn="ctr" defTabSz="457203">
              <a:defRPr/>
            </a:pPr>
            <a:r>
              <a:rPr lang="en-US" altLang="en-US" sz="1600" b="1">
                <a:solidFill>
                  <a:schemeClr val="bg1"/>
                </a:solidFill>
                <a:latin typeface="News Gothic MT" panose="020B0503020103020203" pitchFamily="34" charset="0"/>
                <a:cs typeface="Arial" panose="020B0604020202020204" pitchFamily="34" charset="0"/>
              </a:rPr>
              <a:t>Pertuzumab</a:t>
            </a:r>
            <a:br>
              <a:rPr lang="en-US" altLang="en-US" sz="1600" b="1">
                <a:solidFill>
                  <a:schemeClr val="bg1"/>
                </a:solidFill>
                <a:latin typeface="News Gothic MT" panose="020B0503020103020203" pitchFamily="34" charset="0"/>
                <a:cs typeface="Arial" panose="020B0604020202020204" pitchFamily="34" charset="0"/>
              </a:rPr>
            </a:br>
            <a:r>
              <a:rPr lang="en-US" altLang="en-US" sz="1600" b="1">
                <a:solidFill>
                  <a:schemeClr val="bg1"/>
                </a:solidFill>
                <a:latin typeface="News Gothic MT" panose="020B0503020103020203" pitchFamily="34" charset="0"/>
                <a:cs typeface="Arial" panose="020B0604020202020204" pitchFamily="34" charset="0"/>
              </a:rPr>
              <a:t>(2012)</a:t>
            </a:r>
          </a:p>
        </p:txBody>
      </p:sp>
      <p:sp>
        <p:nvSpPr>
          <p:cNvPr id="26" name="TextBox 25"/>
          <p:cNvSpPr txBox="1"/>
          <p:nvPr/>
        </p:nvSpPr>
        <p:spPr>
          <a:xfrm>
            <a:off x="9855987" y="3141777"/>
            <a:ext cx="1524000" cy="601742"/>
          </a:xfrm>
          <a:prstGeom prst="roundRect">
            <a:avLst>
              <a:gd name="adj" fmla="val 6120"/>
            </a:avLst>
          </a:prstGeom>
          <a:solidFill>
            <a:srgbClr val="6C9F4D"/>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defTabSz="457203">
              <a:defRPr/>
            </a:pPr>
            <a:r>
              <a:rPr lang="en-US" sz="1600" b="1">
                <a:solidFill>
                  <a:schemeClr val="bg1"/>
                </a:solidFill>
                <a:latin typeface="News Gothic MT" panose="020B0503020103020203" pitchFamily="34" charset="0"/>
                <a:cs typeface="Arial" panose="020B0604020202020204" pitchFamily="34" charset="0"/>
              </a:rPr>
              <a:t>Neratinib</a:t>
            </a:r>
            <a:r>
              <a:rPr lang="en-US" sz="1600" b="1" baseline="30000">
                <a:solidFill>
                  <a:schemeClr val="bg1"/>
                </a:solidFill>
                <a:latin typeface="News Gothic MT" panose="020B0503020103020203" pitchFamily="34" charset="0"/>
                <a:cs typeface="Arial" panose="020B0604020202020204" pitchFamily="34" charset="0"/>
              </a:rPr>
              <a:t>a</a:t>
            </a:r>
            <a:br>
              <a:rPr lang="en-US" sz="1600" b="1">
                <a:solidFill>
                  <a:schemeClr val="bg1"/>
                </a:solidFill>
                <a:latin typeface="News Gothic MT" panose="020B0503020103020203" pitchFamily="34" charset="0"/>
                <a:cs typeface="Arial" panose="020B0604020202020204" pitchFamily="34" charset="0"/>
              </a:rPr>
            </a:br>
            <a:r>
              <a:rPr lang="en-US" sz="1600" b="1">
                <a:solidFill>
                  <a:schemeClr val="bg1"/>
                </a:solidFill>
                <a:latin typeface="News Gothic MT" panose="020B0503020103020203" pitchFamily="34" charset="0"/>
                <a:cs typeface="Arial" panose="020B0604020202020204" pitchFamily="34" charset="0"/>
              </a:rPr>
              <a:t>(2020)</a:t>
            </a:r>
          </a:p>
        </p:txBody>
      </p:sp>
      <p:sp>
        <p:nvSpPr>
          <p:cNvPr id="28" name="TextBox 27"/>
          <p:cNvSpPr txBox="1"/>
          <p:nvPr/>
        </p:nvSpPr>
        <p:spPr>
          <a:xfrm>
            <a:off x="6539262" y="2358821"/>
            <a:ext cx="1524000" cy="601742"/>
          </a:xfrm>
          <a:prstGeom prst="roundRect">
            <a:avLst>
              <a:gd name="adj" fmla="val 6120"/>
            </a:avLst>
          </a:prstGeom>
          <a:solidFill>
            <a:srgbClr val="6C9F4D"/>
          </a:solidFill>
          <a:ln>
            <a:noFill/>
          </a:ln>
        </p:spPr>
        <p:style>
          <a:lnRef idx="1">
            <a:schemeClr val="accent1"/>
          </a:lnRef>
          <a:fillRef idx="3">
            <a:schemeClr val="accent1"/>
          </a:fillRef>
          <a:effectRef idx="2">
            <a:schemeClr val="accent1"/>
          </a:effectRef>
          <a:fontRef idx="minor">
            <a:schemeClr val="lt1"/>
          </a:fontRef>
        </p:style>
        <p:txBody>
          <a:bodyPr>
            <a:spAutoFit/>
          </a:bodyPr>
          <a:lstStyle/>
          <a:p>
            <a:pPr algn="ctr" defTabSz="457203">
              <a:defRPr/>
            </a:pPr>
            <a:r>
              <a:rPr lang="en-US" sz="1600" b="1">
                <a:solidFill>
                  <a:schemeClr val="bg1"/>
                </a:solidFill>
                <a:latin typeface="News Gothic MT" panose="020B0503020103020203" pitchFamily="34" charset="0"/>
                <a:cs typeface="Arial" pitchFamily="34" charset="0"/>
              </a:rPr>
              <a:t>T-DM1</a:t>
            </a:r>
            <a:br>
              <a:rPr lang="en-US" sz="1600" b="1">
                <a:solidFill>
                  <a:schemeClr val="bg1"/>
                </a:solidFill>
                <a:latin typeface="News Gothic MT" panose="020B0503020103020203" pitchFamily="34" charset="0"/>
                <a:cs typeface="Arial" pitchFamily="34" charset="0"/>
              </a:rPr>
            </a:br>
            <a:r>
              <a:rPr lang="en-US" sz="1600" b="1">
                <a:solidFill>
                  <a:schemeClr val="bg1"/>
                </a:solidFill>
                <a:latin typeface="News Gothic MT" panose="020B0503020103020203" pitchFamily="34" charset="0"/>
                <a:cs typeface="Arial" pitchFamily="34" charset="0"/>
              </a:rPr>
              <a:t>(2013)</a:t>
            </a:r>
          </a:p>
        </p:txBody>
      </p:sp>
      <p:sp>
        <p:nvSpPr>
          <p:cNvPr id="37" name="TextBox 36"/>
          <p:cNvSpPr txBox="1"/>
          <p:nvPr/>
        </p:nvSpPr>
        <p:spPr>
          <a:xfrm>
            <a:off x="9855987" y="2278747"/>
            <a:ext cx="1524000" cy="601742"/>
          </a:xfrm>
          <a:prstGeom prst="roundRect">
            <a:avLst>
              <a:gd name="adj" fmla="val 6120"/>
            </a:avLst>
          </a:prstGeom>
          <a:solidFill>
            <a:srgbClr val="6C9F4D"/>
          </a:solidFill>
          <a:ln>
            <a:noFill/>
          </a:ln>
        </p:spPr>
        <p:style>
          <a:lnRef idx="1">
            <a:schemeClr val="accent1"/>
          </a:lnRef>
          <a:fillRef idx="3">
            <a:schemeClr val="accent1"/>
          </a:fillRef>
          <a:effectRef idx="2">
            <a:schemeClr val="accent1"/>
          </a:effectRef>
          <a:fontRef idx="minor">
            <a:schemeClr val="lt1"/>
          </a:fontRef>
        </p:style>
        <p:txBody>
          <a:bodyPr>
            <a:spAutoFit/>
          </a:bodyPr>
          <a:lstStyle/>
          <a:p>
            <a:pPr algn="ctr" defTabSz="457203">
              <a:defRPr/>
            </a:pPr>
            <a:r>
              <a:rPr lang="en-US" sz="1600" b="1">
                <a:solidFill>
                  <a:schemeClr val="bg1"/>
                </a:solidFill>
                <a:latin typeface="News Gothic MT" panose="020B0503020103020203" pitchFamily="34" charset="0"/>
                <a:cs typeface="Arial" pitchFamily="34" charset="0"/>
              </a:rPr>
              <a:t>Tucatinib</a:t>
            </a:r>
            <a:br>
              <a:rPr lang="en-US" sz="1600" b="1">
                <a:solidFill>
                  <a:schemeClr val="bg1"/>
                </a:solidFill>
                <a:latin typeface="News Gothic MT" panose="020B0503020103020203" pitchFamily="34" charset="0"/>
                <a:cs typeface="Arial" pitchFamily="34" charset="0"/>
              </a:rPr>
            </a:br>
            <a:r>
              <a:rPr lang="en-US" sz="1600" b="1">
                <a:solidFill>
                  <a:schemeClr val="bg1"/>
                </a:solidFill>
                <a:latin typeface="News Gothic MT" panose="020B0503020103020203" pitchFamily="34" charset="0"/>
                <a:cs typeface="Arial" pitchFamily="34" charset="0"/>
              </a:rPr>
              <a:t>(2020)</a:t>
            </a:r>
          </a:p>
        </p:txBody>
      </p:sp>
      <p:cxnSp>
        <p:nvCxnSpPr>
          <p:cNvPr id="38" name="Straight Arrow Connector 37"/>
          <p:cNvCxnSpPr/>
          <p:nvPr/>
        </p:nvCxnSpPr>
        <p:spPr bwMode="auto">
          <a:xfrm>
            <a:off x="8382001" y="3243942"/>
            <a:ext cx="0" cy="1600200"/>
          </a:xfrm>
          <a:prstGeom prst="straightConnector1">
            <a:avLst/>
          </a:prstGeom>
          <a:ln>
            <a:solidFill>
              <a:schemeClr val="bg1"/>
            </a:solidFill>
            <a:headEnd type="none" w="med" len="med"/>
            <a:tailEnd type="ova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224612" y="2910181"/>
            <a:ext cx="1524000" cy="601742"/>
          </a:xfrm>
          <a:prstGeom prst="roundRect">
            <a:avLst>
              <a:gd name="adj" fmla="val 6120"/>
            </a:avLst>
          </a:prstGeom>
          <a:solidFill>
            <a:srgbClr val="6C9F4D"/>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defTabSz="457203">
              <a:defRPr/>
            </a:pPr>
            <a:r>
              <a:rPr lang="en-US" sz="1600" b="1">
                <a:solidFill>
                  <a:schemeClr val="bg1"/>
                </a:solidFill>
                <a:latin typeface="News Gothic MT" panose="020B0503020103020203" pitchFamily="34" charset="0"/>
                <a:cs typeface="Arial" panose="020B0604020202020204" pitchFamily="34" charset="0"/>
              </a:rPr>
              <a:t>T-</a:t>
            </a:r>
            <a:r>
              <a:rPr lang="en-US" sz="1600" b="1" err="1">
                <a:solidFill>
                  <a:schemeClr val="bg1"/>
                </a:solidFill>
                <a:latin typeface="News Gothic MT" panose="020B0503020103020203" pitchFamily="34" charset="0"/>
                <a:cs typeface="Arial" panose="020B0604020202020204" pitchFamily="34" charset="0"/>
              </a:rPr>
              <a:t>DXd</a:t>
            </a:r>
            <a:endParaRPr lang="en-US" sz="1600" b="1">
              <a:solidFill>
                <a:schemeClr val="bg1"/>
              </a:solidFill>
              <a:latin typeface="News Gothic MT" panose="020B0503020103020203" pitchFamily="34" charset="0"/>
              <a:cs typeface="Arial" panose="020B0604020202020204" pitchFamily="34" charset="0"/>
            </a:endParaRPr>
          </a:p>
          <a:p>
            <a:pPr algn="ctr" defTabSz="457203">
              <a:defRPr/>
            </a:pPr>
            <a:r>
              <a:rPr lang="en-US" sz="1600" b="1">
                <a:solidFill>
                  <a:schemeClr val="bg1"/>
                </a:solidFill>
                <a:latin typeface="News Gothic MT" panose="020B0503020103020203" pitchFamily="34" charset="0"/>
                <a:cs typeface="Arial" panose="020B0604020202020204" pitchFamily="34" charset="0"/>
              </a:rPr>
              <a:t>(2019)</a:t>
            </a:r>
          </a:p>
        </p:txBody>
      </p:sp>
      <p:sp>
        <p:nvSpPr>
          <p:cNvPr id="45" name="Title 1">
            <a:extLst>
              <a:ext uri="{FF2B5EF4-FFF2-40B4-BE49-F238E27FC236}">
                <a16:creationId xmlns:a16="http://schemas.microsoft.com/office/drawing/2014/main" id="{C8F6A4B4-CCF3-496A-964C-4A84C7670025}"/>
              </a:ext>
            </a:extLst>
          </p:cNvPr>
          <p:cNvSpPr>
            <a:spLocks noGrp="1"/>
          </p:cNvSpPr>
          <p:nvPr>
            <p:ph type="title"/>
          </p:nvPr>
        </p:nvSpPr>
        <p:spPr/>
        <p:txBody>
          <a:bodyPr/>
          <a:lstStyle/>
          <a:p>
            <a:r>
              <a:rPr lang="en-US"/>
              <a:t>Evolution of HER2-Directed Therapy</a:t>
            </a:r>
          </a:p>
        </p:txBody>
      </p:sp>
      <p:sp>
        <p:nvSpPr>
          <p:cNvPr id="10" name="Text Placeholder 9">
            <a:extLst>
              <a:ext uri="{FF2B5EF4-FFF2-40B4-BE49-F238E27FC236}">
                <a16:creationId xmlns:a16="http://schemas.microsoft.com/office/drawing/2014/main" id="{9079B35E-BB5C-4512-81B5-8D4D5EDA89DB}"/>
              </a:ext>
            </a:extLst>
          </p:cNvPr>
          <p:cNvSpPr>
            <a:spLocks noGrp="1"/>
          </p:cNvSpPr>
          <p:nvPr>
            <p:ph type="body" sz="quarter" idx="12"/>
          </p:nvPr>
        </p:nvSpPr>
        <p:spPr>
          <a:xfrm>
            <a:off x="193575" y="6421193"/>
            <a:ext cx="1518044" cy="307777"/>
          </a:xfrm>
        </p:spPr>
        <p:txBody>
          <a:bodyPr/>
          <a:lstStyle/>
          <a:p>
            <a:r>
              <a:rPr lang="en-US" baseline="30000"/>
              <a:t>a</a:t>
            </a:r>
            <a:r>
              <a:rPr lang="en-US"/>
              <a:t>Adjuvant approval 2017.</a:t>
            </a:r>
          </a:p>
          <a:p>
            <a:r>
              <a:rPr lang="en-US"/>
              <a:t>US FDA, 2020b.</a:t>
            </a:r>
          </a:p>
        </p:txBody>
      </p:sp>
      <p:sp>
        <p:nvSpPr>
          <p:cNvPr id="11" name="Right Arrow 10"/>
          <p:cNvSpPr/>
          <p:nvPr/>
        </p:nvSpPr>
        <p:spPr>
          <a:xfrm>
            <a:off x="569308" y="3879397"/>
            <a:ext cx="10926008" cy="892066"/>
          </a:xfrm>
          <a:prstGeom prst="rightArrow">
            <a:avLst>
              <a:gd name="adj1" fmla="val 71429"/>
              <a:gd name="adj2" fmla="val 50000"/>
            </a:avLst>
          </a:prstGeom>
          <a:solidFill>
            <a:srgbClr val="6C9F4D"/>
          </a:solidFill>
          <a:ln>
            <a:solidFill>
              <a:srgbClr val="6C9F4D"/>
            </a:solidFill>
          </a:ln>
        </p:spPr>
        <p:style>
          <a:lnRef idx="1">
            <a:schemeClr val="accent3"/>
          </a:lnRef>
          <a:fillRef idx="3">
            <a:schemeClr val="accent3"/>
          </a:fillRef>
          <a:effectRef idx="2">
            <a:schemeClr val="accent3"/>
          </a:effectRef>
          <a:fontRef idx="minor">
            <a:schemeClr val="lt1"/>
          </a:fontRef>
        </p:style>
        <p:txBody>
          <a:bodyPr anchor="ctr"/>
          <a:lstStyle/>
          <a:p>
            <a:pPr algn="ctr" defTabSz="457203">
              <a:defRPr/>
            </a:pPr>
            <a:endParaRPr lang="en-US" sz="1600">
              <a:solidFill>
                <a:prstClr val="white"/>
              </a:solidFill>
              <a:latin typeface="News Gothic MT" panose="020B0503020103020203" pitchFamily="34" charset="0"/>
            </a:endParaRPr>
          </a:p>
        </p:txBody>
      </p:sp>
      <p:sp>
        <p:nvSpPr>
          <p:cNvPr id="27660" name="Text Box 16"/>
          <p:cNvSpPr txBox="1">
            <a:spLocks noChangeArrowheads="1"/>
          </p:cNvSpPr>
          <p:nvPr/>
        </p:nvSpPr>
        <p:spPr bwMode="auto">
          <a:xfrm>
            <a:off x="475264" y="4073528"/>
            <a:ext cx="773112" cy="387349"/>
          </a:xfrm>
          <a:prstGeom prst="rect">
            <a:avLst/>
          </a:prstGeom>
          <a:noFill/>
          <a:ln w="9525">
            <a:noFill/>
            <a:miter lim="800000"/>
            <a:headEnd/>
            <a:tailEnd/>
          </a:ln>
        </p:spPr>
        <p:txBody>
          <a:bodyPr wrap="none" anchor="ctr"/>
          <a:lstStyle/>
          <a:p>
            <a:pPr algn="ctr" defTabSz="457203">
              <a:defRPr/>
            </a:pPr>
            <a:r>
              <a:rPr lang="en-US" altLang="en-US" sz="1600" b="1">
                <a:solidFill>
                  <a:prstClr val="white"/>
                </a:solidFill>
                <a:latin typeface="News Gothic MT" panose="020B0503020103020203" pitchFamily="34" charset="0"/>
              </a:rPr>
              <a:t>1995</a:t>
            </a:r>
          </a:p>
        </p:txBody>
      </p:sp>
      <p:sp>
        <p:nvSpPr>
          <p:cNvPr id="27661" name="Text Box 17"/>
          <p:cNvSpPr txBox="1">
            <a:spLocks noChangeArrowheads="1"/>
          </p:cNvSpPr>
          <p:nvPr/>
        </p:nvSpPr>
        <p:spPr bwMode="auto">
          <a:xfrm>
            <a:off x="2275708" y="4108787"/>
            <a:ext cx="776288" cy="360362"/>
          </a:xfrm>
          <a:prstGeom prst="rect">
            <a:avLst/>
          </a:prstGeom>
          <a:noFill/>
          <a:ln w="9525">
            <a:noFill/>
            <a:miter lim="800000"/>
            <a:headEnd/>
            <a:tailEnd/>
          </a:ln>
        </p:spPr>
        <p:txBody>
          <a:bodyPr wrap="none" anchor="ctr"/>
          <a:lstStyle/>
          <a:p>
            <a:pPr algn="ctr" defTabSz="457203">
              <a:defRPr/>
            </a:pPr>
            <a:r>
              <a:rPr lang="en-US" altLang="en-US" sz="1600" b="1">
                <a:solidFill>
                  <a:prstClr val="white"/>
                </a:solidFill>
                <a:latin typeface="News Gothic MT" panose="020B0503020103020203" pitchFamily="34" charset="0"/>
              </a:rPr>
              <a:t>2000</a:t>
            </a:r>
          </a:p>
        </p:txBody>
      </p:sp>
      <p:sp>
        <p:nvSpPr>
          <p:cNvPr id="27662" name="Text Box 18"/>
          <p:cNvSpPr txBox="1">
            <a:spLocks noChangeArrowheads="1"/>
          </p:cNvSpPr>
          <p:nvPr/>
        </p:nvSpPr>
        <p:spPr bwMode="auto">
          <a:xfrm>
            <a:off x="4116995" y="4081800"/>
            <a:ext cx="776287" cy="387349"/>
          </a:xfrm>
          <a:prstGeom prst="rect">
            <a:avLst/>
          </a:prstGeom>
          <a:noFill/>
          <a:ln w="9525">
            <a:noFill/>
            <a:miter lim="800000"/>
            <a:headEnd/>
            <a:tailEnd/>
          </a:ln>
        </p:spPr>
        <p:txBody>
          <a:bodyPr wrap="none" anchor="ctr"/>
          <a:lstStyle/>
          <a:p>
            <a:pPr algn="ctr" defTabSz="457203">
              <a:defRPr/>
            </a:pPr>
            <a:r>
              <a:rPr lang="en-US" altLang="en-US" sz="1600" b="1">
                <a:solidFill>
                  <a:prstClr val="white"/>
                </a:solidFill>
                <a:latin typeface="News Gothic MT" panose="020B0503020103020203" pitchFamily="34" charset="0"/>
              </a:rPr>
              <a:t>2005</a:t>
            </a:r>
          </a:p>
        </p:txBody>
      </p:sp>
      <p:sp>
        <p:nvSpPr>
          <p:cNvPr id="27663" name="Text Box 19"/>
          <p:cNvSpPr txBox="1">
            <a:spLocks noChangeArrowheads="1"/>
          </p:cNvSpPr>
          <p:nvPr/>
        </p:nvSpPr>
        <p:spPr bwMode="auto">
          <a:xfrm>
            <a:off x="5966099" y="4081799"/>
            <a:ext cx="773112" cy="387349"/>
          </a:xfrm>
          <a:prstGeom prst="rect">
            <a:avLst/>
          </a:prstGeom>
          <a:noFill/>
          <a:ln w="9525">
            <a:noFill/>
            <a:miter lim="800000"/>
            <a:headEnd/>
            <a:tailEnd/>
          </a:ln>
        </p:spPr>
        <p:txBody>
          <a:bodyPr wrap="none" anchor="ctr"/>
          <a:lstStyle/>
          <a:p>
            <a:pPr algn="ctr" defTabSz="457203">
              <a:defRPr/>
            </a:pPr>
            <a:r>
              <a:rPr lang="en-US" altLang="en-US" sz="1600" b="1">
                <a:solidFill>
                  <a:prstClr val="white"/>
                </a:solidFill>
                <a:latin typeface="News Gothic MT" panose="020B0503020103020203" pitchFamily="34" charset="0"/>
              </a:rPr>
              <a:t>2010</a:t>
            </a:r>
          </a:p>
        </p:txBody>
      </p:sp>
      <p:sp>
        <p:nvSpPr>
          <p:cNvPr id="27670" name="Text Box 19"/>
          <p:cNvSpPr txBox="1">
            <a:spLocks noChangeArrowheads="1"/>
          </p:cNvSpPr>
          <p:nvPr/>
        </p:nvSpPr>
        <p:spPr bwMode="auto">
          <a:xfrm>
            <a:off x="7778199" y="4095295"/>
            <a:ext cx="773112" cy="387349"/>
          </a:xfrm>
          <a:prstGeom prst="rect">
            <a:avLst/>
          </a:prstGeom>
          <a:noFill/>
          <a:ln w="9525">
            <a:noFill/>
            <a:miter lim="800000"/>
            <a:headEnd/>
            <a:tailEnd/>
          </a:ln>
        </p:spPr>
        <p:txBody>
          <a:bodyPr wrap="none" anchor="ctr"/>
          <a:lstStyle/>
          <a:p>
            <a:pPr algn="ctr" defTabSz="457203">
              <a:defRPr/>
            </a:pPr>
            <a:r>
              <a:rPr lang="en-US" altLang="en-US" sz="1600" b="1">
                <a:solidFill>
                  <a:prstClr val="white"/>
                </a:solidFill>
                <a:latin typeface="News Gothic MT" panose="020B0503020103020203" pitchFamily="34" charset="0"/>
              </a:rPr>
              <a:t>2015</a:t>
            </a:r>
          </a:p>
        </p:txBody>
      </p:sp>
      <p:sp>
        <p:nvSpPr>
          <p:cNvPr id="27671" name="Text Box 19"/>
          <p:cNvSpPr txBox="1">
            <a:spLocks noChangeArrowheads="1"/>
          </p:cNvSpPr>
          <p:nvPr/>
        </p:nvSpPr>
        <p:spPr bwMode="auto">
          <a:xfrm>
            <a:off x="9590299" y="4131755"/>
            <a:ext cx="773112" cy="387349"/>
          </a:xfrm>
          <a:prstGeom prst="rect">
            <a:avLst/>
          </a:prstGeom>
          <a:noFill/>
          <a:ln w="9525">
            <a:noFill/>
            <a:miter lim="800000"/>
            <a:headEnd/>
            <a:tailEnd/>
          </a:ln>
        </p:spPr>
        <p:txBody>
          <a:bodyPr wrap="none" anchor="ctr"/>
          <a:lstStyle/>
          <a:p>
            <a:pPr algn="ctr" defTabSz="457203">
              <a:defRPr/>
            </a:pPr>
            <a:r>
              <a:rPr lang="en-US" altLang="en-US" sz="1600" b="1">
                <a:solidFill>
                  <a:prstClr val="white"/>
                </a:solidFill>
                <a:latin typeface="News Gothic MT" panose="020B0503020103020203" pitchFamily="34" charset="0"/>
              </a:rPr>
              <a:t>2020</a:t>
            </a:r>
          </a:p>
        </p:txBody>
      </p:sp>
    </p:spTree>
    <p:extLst>
      <p:ext uri="{BB962C8B-B14F-4D97-AF65-F5344CB8AC3E}">
        <p14:creationId xmlns:p14="http://schemas.microsoft.com/office/powerpoint/2010/main" val="78084644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0936-0706-440A-94D1-6C1E2D18B963}"/>
              </a:ext>
            </a:extLst>
          </p:cNvPr>
          <p:cNvSpPr>
            <a:spLocks noGrp="1"/>
          </p:cNvSpPr>
          <p:nvPr>
            <p:ph type="title"/>
          </p:nvPr>
        </p:nvSpPr>
        <p:spPr/>
        <p:txBody>
          <a:bodyPr/>
          <a:lstStyle/>
          <a:p>
            <a:r>
              <a:rPr lang="en-US"/>
              <a:t>Trastuzumab Deruxtecan</a:t>
            </a:r>
          </a:p>
        </p:txBody>
      </p:sp>
      <p:sp>
        <p:nvSpPr>
          <p:cNvPr id="22" name="Text Placeholder 21">
            <a:extLst>
              <a:ext uri="{FF2B5EF4-FFF2-40B4-BE49-F238E27FC236}">
                <a16:creationId xmlns:a16="http://schemas.microsoft.com/office/drawing/2014/main" id="{FD9A0C45-121B-5140-9BDE-512EA85C2B31}"/>
              </a:ext>
            </a:extLst>
          </p:cNvPr>
          <p:cNvSpPr>
            <a:spLocks noGrp="1"/>
          </p:cNvSpPr>
          <p:nvPr>
            <p:ph type="body" sz="quarter" idx="12"/>
          </p:nvPr>
        </p:nvSpPr>
        <p:spPr>
          <a:xfrm>
            <a:off x="193575" y="6421193"/>
            <a:ext cx="3467296" cy="307777"/>
          </a:xfrm>
        </p:spPr>
        <p:txBody>
          <a:bodyPr/>
          <a:lstStyle/>
          <a:p>
            <a:r>
              <a:rPr lang="en-US"/>
              <a:t>IgG1 = immunoglobulin G1; mAb = monoclonal antibody.</a:t>
            </a:r>
          </a:p>
          <a:p>
            <a:r>
              <a:rPr lang="en-US"/>
              <a:t>Nakada et al, 2019; Trail et al, 2018.</a:t>
            </a:r>
          </a:p>
        </p:txBody>
      </p:sp>
      <p:sp>
        <p:nvSpPr>
          <p:cNvPr id="4" name="Content Placeholder 3">
            <a:extLst>
              <a:ext uri="{FF2B5EF4-FFF2-40B4-BE49-F238E27FC236}">
                <a16:creationId xmlns:a16="http://schemas.microsoft.com/office/drawing/2014/main" id="{10961BC7-A4E7-403D-8F39-E72FB3410011}"/>
              </a:ext>
            </a:extLst>
          </p:cNvPr>
          <p:cNvSpPr>
            <a:spLocks noGrp="1"/>
          </p:cNvSpPr>
          <p:nvPr>
            <p:ph idx="1"/>
          </p:nvPr>
        </p:nvSpPr>
        <p:spPr>
          <a:xfrm>
            <a:off x="609600" y="1349067"/>
            <a:ext cx="10972800" cy="4373563"/>
          </a:xfrm>
        </p:spPr>
        <p:txBody>
          <a:bodyPr>
            <a:normAutofit/>
          </a:bodyPr>
          <a:lstStyle/>
          <a:p>
            <a:r>
              <a:rPr lang="en-US"/>
              <a:t>An ADC composed of:</a:t>
            </a:r>
          </a:p>
          <a:p>
            <a:pPr lvl="1"/>
            <a:r>
              <a:rPr lang="en-US" sz="2400"/>
              <a:t>HER2 antibody with the same amino acid sequence same as trastuzumab</a:t>
            </a:r>
          </a:p>
          <a:p>
            <a:pPr lvl="1"/>
            <a:r>
              <a:rPr lang="en-US" sz="2400"/>
              <a:t>A tetrapeptide-based cleavable linker</a:t>
            </a:r>
          </a:p>
          <a:p>
            <a:pPr lvl="1"/>
            <a:r>
              <a:rPr lang="en-US" sz="2400"/>
              <a:t>Topoisomerase I payload</a:t>
            </a:r>
          </a:p>
        </p:txBody>
      </p:sp>
      <p:pic>
        <p:nvPicPr>
          <p:cNvPr id="15" name="Picture 14">
            <a:extLst>
              <a:ext uri="{FF2B5EF4-FFF2-40B4-BE49-F238E27FC236}">
                <a16:creationId xmlns:a16="http://schemas.microsoft.com/office/drawing/2014/main" id="{083F927A-DB5B-9746-942A-7D0D6689B3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4354" y="4009248"/>
            <a:ext cx="2217083" cy="1681085"/>
          </a:xfrm>
          <a:prstGeom prst="rect">
            <a:avLst/>
          </a:prstGeom>
        </p:spPr>
      </p:pic>
      <p:sp>
        <p:nvSpPr>
          <p:cNvPr id="16" name="TextBox 15">
            <a:extLst>
              <a:ext uri="{FF2B5EF4-FFF2-40B4-BE49-F238E27FC236}">
                <a16:creationId xmlns:a16="http://schemas.microsoft.com/office/drawing/2014/main" id="{0044A764-2CD8-7245-8446-666E655C7335}"/>
              </a:ext>
            </a:extLst>
          </p:cNvPr>
          <p:cNvSpPr txBox="1"/>
          <p:nvPr/>
        </p:nvSpPr>
        <p:spPr>
          <a:xfrm>
            <a:off x="2228557" y="3535849"/>
            <a:ext cx="2516048" cy="584775"/>
          </a:xfrm>
          <a:prstGeom prst="rect">
            <a:avLst/>
          </a:prstGeom>
          <a:noFill/>
        </p:spPr>
        <p:txBody>
          <a:bodyPr wrap="square" rtlCol="0">
            <a:spAutoFit/>
          </a:bodyPr>
          <a:lstStyle/>
          <a:p>
            <a:pPr algn="ctr" defTabSz="609036">
              <a:defRPr/>
            </a:pPr>
            <a:r>
              <a:rPr lang="en-US" sz="1600" b="1">
                <a:latin typeface="News Gothic MT" panose="020B0503020103020203" pitchFamily="34" charset="0"/>
                <a:cs typeface="Calibri" panose="020F0502020204030204" pitchFamily="34" charset="0"/>
              </a:rPr>
              <a:t>Humanized anti-HER2 </a:t>
            </a:r>
            <a:br>
              <a:rPr lang="en-US" sz="1600" b="1">
                <a:latin typeface="News Gothic MT" panose="020B0503020103020203" pitchFamily="34" charset="0"/>
                <a:cs typeface="Calibri" panose="020F0502020204030204" pitchFamily="34" charset="0"/>
              </a:rPr>
            </a:br>
            <a:r>
              <a:rPr lang="en-US" sz="1600" b="1">
                <a:latin typeface="News Gothic MT" panose="020B0503020103020203" pitchFamily="34" charset="0"/>
                <a:cs typeface="Calibri" panose="020F0502020204030204" pitchFamily="34" charset="0"/>
              </a:rPr>
              <a:t>IgG1 mAb</a:t>
            </a:r>
            <a:endParaRPr lang="en-GB" sz="1600" b="1" baseline="30000">
              <a:latin typeface="News Gothic MT" panose="020B0503020103020203" pitchFamily="34" charset="0"/>
              <a:cs typeface="Calibri" panose="020F0502020204030204" pitchFamily="34" charset="0"/>
            </a:endParaRPr>
          </a:p>
        </p:txBody>
      </p:sp>
      <p:sp>
        <p:nvSpPr>
          <p:cNvPr id="17" name="TextBox 16">
            <a:extLst>
              <a:ext uri="{FF2B5EF4-FFF2-40B4-BE49-F238E27FC236}">
                <a16:creationId xmlns:a16="http://schemas.microsoft.com/office/drawing/2014/main" id="{B983D7CE-59D6-F846-A483-5711F1605D4C}"/>
              </a:ext>
            </a:extLst>
          </p:cNvPr>
          <p:cNvSpPr txBox="1"/>
          <p:nvPr/>
        </p:nvSpPr>
        <p:spPr>
          <a:xfrm>
            <a:off x="6286317" y="3758020"/>
            <a:ext cx="1921432" cy="338554"/>
          </a:xfrm>
          <a:prstGeom prst="rect">
            <a:avLst/>
          </a:prstGeom>
          <a:noFill/>
        </p:spPr>
        <p:txBody>
          <a:bodyPr wrap="square" rtlCol="0">
            <a:spAutoFit/>
          </a:bodyPr>
          <a:lstStyle/>
          <a:p>
            <a:pPr algn="ctr" defTabSz="609036">
              <a:defRPr/>
            </a:pPr>
            <a:r>
              <a:rPr lang="en-US" sz="1600" b="1">
                <a:solidFill>
                  <a:srgbClr val="000000"/>
                </a:solidFill>
                <a:latin typeface="News Gothic MT" panose="020B0503020103020203" pitchFamily="34" charset="0"/>
                <a:cs typeface="Calibri" panose="020F0502020204030204" pitchFamily="34" charset="0"/>
              </a:rPr>
              <a:t>Deruxtecan</a:t>
            </a:r>
            <a:endParaRPr lang="en-GB" sz="1600" b="1" baseline="30000">
              <a:solidFill>
                <a:srgbClr val="000000"/>
              </a:solidFill>
              <a:latin typeface="News Gothic MT" panose="020B0503020103020203" pitchFamily="34" charset="0"/>
              <a:cs typeface="Calibri" panose="020F0502020204030204" pitchFamily="34" charset="0"/>
            </a:endParaRPr>
          </a:p>
        </p:txBody>
      </p:sp>
      <p:sp>
        <p:nvSpPr>
          <p:cNvPr id="18" name="TextBox 17">
            <a:extLst>
              <a:ext uri="{FF2B5EF4-FFF2-40B4-BE49-F238E27FC236}">
                <a16:creationId xmlns:a16="http://schemas.microsoft.com/office/drawing/2014/main" id="{AC66D96F-21B1-BB42-883B-A7A17CB18CEE}"/>
              </a:ext>
            </a:extLst>
          </p:cNvPr>
          <p:cNvSpPr txBox="1"/>
          <p:nvPr/>
        </p:nvSpPr>
        <p:spPr>
          <a:xfrm>
            <a:off x="4828851" y="5002879"/>
            <a:ext cx="3001154" cy="584775"/>
          </a:xfrm>
          <a:prstGeom prst="rect">
            <a:avLst/>
          </a:prstGeom>
          <a:noFill/>
        </p:spPr>
        <p:txBody>
          <a:bodyPr wrap="square" rtlCol="0">
            <a:spAutoFit/>
          </a:bodyPr>
          <a:lstStyle/>
          <a:p>
            <a:pPr algn="ctr" defTabSz="609036">
              <a:defRPr/>
            </a:pPr>
            <a:r>
              <a:rPr lang="en-US" sz="1600">
                <a:latin typeface="News Gothic MT" panose="020B0503020103020203" pitchFamily="34" charset="0"/>
                <a:cs typeface="Calibri" panose="020F0502020204030204" pitchFamily="34" charset="0"/>
              </a:rPr>
              <a:t>Tetrapeptide-based cleavable linker</a:t>
            </a:r>
            <a:endParaRPr lang="en-GB" sz="1600">
              <a:latin typeface="News Gothic MT" panose="020B0503020103020203" pitchFamily="34" charset="0"/>
              <a:cs typeface="Calibri" panose="020F0502020204030204" pitchFamily="34" charset="0"/>
            </a:endParaRPr>
          </a:p>
        </p:txBody>
      </p:sp>
      <p:sp>
        <p:nvSpPr>
          <p:cNvPr id="19" name="右矢印 12">
            <a:extLst>
              <a:ext uri="{FF2B5EF4-FFF2-40B4-BE49-F238E27FC236}">
                <a16:creationId xmlns:a16="http://schemas.microsoft.com/office/drawing/2014/main" id="{472BB15C-5284-CE40-BDD5-7E2AC14040D0}"/>
              </a:ext>
            </a:extLst>
          </p:cNvPr>
          <p:cNvSpPr/>
          <p:nvPr/>
        </p:nvSpPr>
        <p:spPr>
          <a:xfrm>
            <a:off x="4209658" y="4726992"/>
            <a:ext cx="436056" cy="348423"/>
          </a:xfrm>
          <a:prstGeom prst="rightArrow">
            <a:avLst>
              <a:gd name="adj1" fmla="val 45107"/>
              <a:gd name="adj2" fmla="val 55096"/>
            </a:avLst>
          </a:prstGeom>
          <a:solidFill>
            <a:srgbClr val="81E1FF"/>
          </a:solidFill>
          <a:ln w="9525" cap="flat" cmpd="sng" algn="ctr">
            <a:solidFill>
              <a:srgbClr val="FFFFFF"/>
            </a:solidFill>
            <a:prstDash val="solid"/>
          </a:ln>
          <a:effectLst/>
        </p:spPr>
        <p:txBody>
          <a:bodyPr rtlCol="0" anchor="ctr"/>
          <a:lstStyle/>
          <a:p>
            <a:pPr algn="ctr" defTabSz="913532" fontAlgn="base">
              <a:spcBef>
                <a:spcPct val="0"/>
              </a:spcBef>
              <a:spcAft>
                <a:spcPct val="0"/>
              </a:spcAft>
              <a:defRPr/>
            </a:pPr>
            <a:endParaRPr kumimoji="1" lang="ja-JP" altLang="en-US" sz="1798" kern="0">
              <a:solidFill>
                <a:srgbClr val="000000"/>
              </a:solidFill>
              <a:latin typeface="News Gothic MT" panose="020B0503020103020203" pitchFamily="34" charset="0"/>
              <a:ea typeface="ＭＳ Ｐゴシック" panose="020B0600070205080204" pitchFamily="34" charset="-128"/>
            </a:endParaRPr>
          </a:p>
        </p:txBody>
      </p:sp>
      <p:sp>
        <p:nvSpPr>
          <p:cNvPr id="20" name="円/楕円 10">
            <a:extLst>
              <a:ext uri="{FF2B5EF4-FFF2-40B4-BE49-F238E27FC236}">
                <a16:creationId xmlns:a16="http://schemas.microsoft.com/office/drawing/2014/main" id="{2FDAECCA-7A15-E449-A3D3-03003BDA2A05}"/>
              </a:ext>
            </a:extLst>
          </p:cNvPr>
          <p:cNvSpPr/>
          <p:nvPr/>
        </p:nvSpPr>
        <p:spPr>
          <a:xfrm>
            <a:off x="3912197" y="4736379"/>
            <a:ext cx="295866" cy="309853"/>
          </a:xfrm>
          <a:prstGeom prst="ellipse">
            <a:avLst/>
          </a:prstGeom>
          <a:noFill/>
          <a:ln w="57150" cap="flat" cmpd="sng" algn="ctr">
            <a:solidFill>
              <a:srgbClr val="81E1FF"/>
            </a:solidFill>
            <a:prstDash val="solid"/>
          </a:ln>
          <a:effectLst/>
        </p:spPr>
        <p:txBody>
          <a:bodyPr rtlCol="0" anchor="ctr"/>
          <a:lstStyle/>
          <a:p>
            <a:pPr algn="ctr" defTabSz="913532" fontAlgn="base">
              <a:spcBef>
                <a:spcPct val="0"/>
              </a:spcBef>
              <a:spcAft>
                <a:spcPct val="0"/>
              </a:spcAft>
              <a:defRPr/>
            </a:pPr>
            <a:endParaRPr kumimoji="1" lang="ja-JP" altLang="en-US" sz="1798" kern="0">
              <a:solidFill>
                <a:srgbClr val="000000"/>
              </a:solidFill>
              <a:latin typeface="News Gothic MT" panose="020B0503020103020203" pitchFamily="34" charset="0"/>
              <a:ea typeface="ＭＳ Ｐゴシック" panose="020B0600070205080204" pitchFamily="34" charset="-128"/>
            </a:endParaRPr>
          </a:p>
        </p:txBody>
      </p:sp>
      <p:pic>
        <p:nvPicPr>
          <p:cNvPr id="21" name="Picture 20">
            <a:extLst>
              <a:ext uri="{FF2B5EF4-FFF2-40B4-BE49-F238E27FC236}">
                <a16:creationId xmlns:a16="http://schemas.microsoft.com/office/drawing/2014/main" id="{DB024D9C-9784-424D-A780-73728AD12F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5806" y="4124678"/>
            <a:ext cx="4908824" cy="1259879"/>
          </a:xfrm>
          <a:prstGeom prst="rect">
            <a:avLst/>
          </a:prstGeom>
        </p:spPr>
      </p:pic>
    </p:spTree>
    <p:extLst>
      <p:ext uri="{BB962C8B-B14F-4D97-AF65-F5344CB8AC3E}">
        <p14:creationId xmlns:p14="http://schemas.microsoft.com/office/powerpoint/2010/main" val="3304830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19F72-1609-664E-9DD9-BA9492BACBFC}"/>
              </a:ext>
            </a:extLst>
          </p:cNvPr>
          <p:cNvSpPr>
            <a:spLocks noGrp="1"/>
          </p:cNvSpPr>
          <p:nvPr>
            <p:ph type="title"/>
          </p:nvPr>
        </p:nvSpPr>
        <p:spPr/>
        <p:txBody>
          <a:bodyPr anchor="t">
            <a:noAutofit/>
          </a:bodyPr>
          <a:lstStyle/>
          <a:p>
            <a:r>
              <a:rPr lang="en-US"/>
              <a:t>DESTINY-Breast01: T-</a:t>
            </a:r>
            <a:r>
              <a:rPr lang="en-US" err="1"/>
              <a:t>DXd</a:t>
            </a:r>
            <a:br>
              <a:rPr lang="en-US"/>
            </a:br>
            <a:endParaRPr lang="en-US"/>
          </a:p>
        </p:txBody>
      </p:sp>
      <p:sp>
        <p:nvSpPr>
          <p:cNvPr id="34" name="Text Placeholder 33">
            <a:extLst>
              <a:ext uri="{FF2B5EF4-FFF2-40B4-BE49-F238E27FC236}">
                <a16:creationId xmlns:a16="http://schemas.microsoft.com/office/drawing/2014/main" id="{56D1D1D8-6A23-644E-B6FD-DC37A8EC0A5F}"/>
              </a:ext>
            </a:extLst>
          </p:cNvPr>
          <p:cNvSpPr>
            <a:spLocks noGrp="1"/>
          </p:cNvSpPr>
          <p:nvPr>
            <p:ph type="body" sz="quarter" idx="12"/>
          </p:nvPr>
        </p:nvSpPr>
        <p:spPr>
          <a:xfrm>
            <a:off x="193575" y="6112871"/>
            <a:ext cx="9619621" cy="615553"/>
          </a:xfrm>
        </p:spPr>
        <p:txBody>
          <a:bodyPr/>
          <a:lstStyle/>
          <a:p>
            <a:r>
              <a:rPr lang="en-US"/>
              <a:t>ILD = interstitial lung disease; n = subgroup population; R = randomized; ORR = overall response rate; RECIST = Response Evaluation Criteria in Solid Tumors; </a:t>
            </a:r>
          </a:p>
          <a:p>
            <a:r>
              <a:rPr lang="en-US"/>
              <a:t>v = version; DCR = disease control rate; DOR = duration of response; CBR = clinical benefit rate; PFS = progression-free survival; PK = pharmacokinetic; </a:t>
            </a:r>
          </a:p>
          <a:p>
            <a:r>
              <a:rPr lang="en-US"/>
              <a:t>OS = overall survival.</a:t>
            </a:r>
          </a:p>
          <a:p>
            <a:r>
              <a:rPr lang="en-US"/>
              <a:t>Modi et al, 2020.</a:t>
            </a:r>
          </a:p>
        </p:txBody>
      </p:sp>
      <p:sp>
        <p:nvSpPr>
          <p:cNvPr id="35" name="Text Placeholder 34">
            <a:extLst>
              <a:ext uri="{FF2B5EF4-FFF2-40B4-BE49-F238E27FC236}">
                <a16:creationId xmlns:a16="http://schemas.microsoft.com/office/drawing/2014/main" id="{3B8595B9-0573-A946-9A17-4787FCD8CD61}"/>
              </a:ext>
            </a:extLst>
          </p:cNvPr>
          <p:cNvSpPr>
            <a:spLocks noGrp="1"/>
          </p:cNvSpPr>
          <p:nvPr>
            <p:ph type="body" sz="quarter" idx="13"/>
          </p:nvPr>
        </p:nvSpPr>
        <p:spPr/>
        <p:txBody>
          <a:bodyPr/>
          <a:lstStyle/>
          <a:p>
            <a:r>
              <a:rPr lang="en-US"/>
              <a:t>Study Design: An Open-Label, Multicenter, Phase 2 Study</a:t>
            </a:r>
          </a:p>
        </p:txBody>
      </p:sp>
      <p:sp>
        <p:nvSpPr>
          <p:cNvPr id="16" name="Rectangle: Rounded Corners 33">
            <a:extLst>
              <a:ext uri="{FF2B5EF4-FFF2-40B4-BE49-F238E27FC236}">
                <a16:creationId xmlns:a16="http://schemas.microsoft.com/office/drawing/2014/main" id="{6D66464A-7D55-7145-944D-9891A4E0AF85}"/>
              </a:ext>
            </a:extLst>
          </p:cNvPr>
          <p:cNvSpPr/>
          <p:nvPr/>
        </p:nvSpPr>
        <p:spPr>
          <a:xfrm>
            <a:off x="451435" y="1872545"/>
            <a:ext cx="2374921" cy="3416092"/>
          </a:xfrm>
          <a:prstGeom prst="roundRect">
            <a:avLst>
              <a:gd name="adj" fmla="val 0"/>
            </a:avLst>
          </a:prstGeom>
          <a:solidFill>
            <a:schemeClr val="bg1">
              <a:lumMod val="95000"/>
            </a:schemeClr>
          </a:solidFill>
          <a:ln w="127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wrap="square" lIns="146169" tIns="121807" rIns="146169" bIns="121807" rtlCol="0" anchor="t">
            <a:spAutoFit/>
          </a:bodyPr>
          <a:lstStyle/>
          <a:p>
            <a:pPr defTabSz="609036">
              <a:spcBef>
                <a:spcPts val="533"/>
              </a:spcBef>
              <a:buClr>
                <a:srgbClr val="1C85C7"/>
              </a:buClr>
              <a:defRPr/>
            </a:pPr>
            <a:r>
              <a:rPr lang="en-US" sz="1600" b="1">
                <a:solidFill>
                  <a:srgbClr val="1C85C7"/>
                </a:solidFill>
                <a:latin typeface="News Gothic MT" panose="020B0503020103020203" pitchFamily="34" charset="0"/>
                <a:cs typeface="Calibri" panose="020F0502020204030204" pitchFamily="34" charset="0"/>
              </a:rPr>
              <a:t>Population</a:t>
            </a:r>
          </a:p>
          <a:p>
            <a:pPr marL="156488" indent="-156488" defTabSz="609036">
              <a:spcBef>
                <a:spcPts val="533"/>
              </a:spcBef>
              <a:buClr>
                <a:srgbClr val="1C85C7"/>
              </a:buClr>
              <a:buFont typeface="Arial" panose="020B0604020202020204" pitchFamily="34" charset="0"/>
              <a:buChar char="•"/>
              <a:defRPr/>
            </a:pPr>
            <a:r>
              <a:rPr lang="en-US" sz="1500">
                <a:solidFill>
                  <a:srgbClr val="000000"/>
                </a:solidFill>
                <a:latin typeface="News Gothic MT" panose="020B0503020103020203" pitchFamily="34" charset="0"/>
                <a:cs typeface="Calibri" panose="020F0502020204030204" pitchFamily="34" charset="0"/>
              </a:rPr>
              <a:t>≥18 years of age</a:t>
            </a:r>
          </a:p>
          <a:p>
            <a:pPr marL="156488" indent="-156488" defTabSz="609036">
              <a:spcBef>
                <a:spcPts val="533"/>
              </a:spcBef>
              <a:buClr>
                <a:srgbClr val="1C85C7"/>
              </a:buClr>
              <a:buFont typeface="Arial" panose="020B0604020202020204" pitchFamily="34" charset="0"/>
              <a:buChar char="•"/>
              <a:defRPr/>
            </a:pPr>
            <a:r>
              <a:rPr lang="en-US" sz="1500">
                <a:solidFill>
                  <a:srgbClr val="000000"/>
                </a:solidFill>
                <a:latin typeface="News Gothic MT" panose="020B0503020103020203" pitchFamily="34" charset="0"/>
                <a:cs typeface="Calibri" panose="020F0502020204030204" pitchFamily="34" charset="0"/>
              </a:rPr>
              <a:t>Unresectable and/or metastatic BC</a:t>
            </a:r>
          </a:p>
          <a:p>
            <a:pPr marL="156488" indent="-156488" defTabSz="609036">
              <a:spcBef>
                <a:spcPts val="533"/>
              </a:spcBef>
              <a:buClr>
                <a:srgbClr val="1C85C7"/>
              </a:buClr>
              <a:buFont typeface="Arial" panose="020B0604020202020204" pitchFamily="34" charset="0"/>
              <a:buChar char="•"/>
              <a:defRPr/>
            </a:pPr>
            <a:r>
              <a:rPr lang="en-US" sz="1500">
                <a:solidFill>
                  <a:srgbClr val="000000"/>
                </a:solidFill>
                <a:latin typeface="News Gothic MT" panose="020B0503020103020203" pitchFamily="34" charset="0"/>
                <a:cs typeface="Calibri" panose="020F0502020204030204" pitchFamily="34" charset="0"/>
              </a:rPr>
              <a:t>HER2-positive (centrally confirmed)</a:t>
            </a:r>
          </a:p>
          <a:p>
            <a:pPr marL="156488" indent="-156488" defTabSz="609036">
              <a:spcBef>
                <a:spcPts val="533"/>
              </a:spcBef>
              <a:buClr>
                <a:srgbClr val="1C85C7"/>
              </a:buClr>
              <a:buFont typeface="Arial" panose="020B0604020202020204" pitchFamily="34" charset="0"/>
              <a:buChar char="•"/>
              <a:defRPr/>
            </a:pPr>
            <a:r>
              <a:rPr lang="en-US" sz="1500">
                <a:solidFill>
                  <a:srgbClr val="000000"/>
                </a:solidFill>
                <a:latin typeface="News Gothic MT" panose="020B0503020103020203" pitchFamily="34" charset="0"/>
                <a:cs typeface="Calibri" panose="020F0502020204030204" pitchFamily="34" charset="0"/>
              </a:rPr>
              <a:t>Prior T-DM1 </a:t>
            </a:r>
          </a:p>
          <a:p>
            <a:pPr marL="156488" indent="-156488">
              <a:spcBef>
                <a:spcPts val="533"/>
              </a:spcBef>
              <a:buClr>
                <a:srgbClr val="1C85C7"/>
              </a:buClr>
              <a:buFont typeface="Arial" panose="020B0604020202020204" pitchFamily="34" charset="0"/>
              <a:buChar char="•"/>
              <a:defRPr/>
            </a:pPr>
            <a:r>
              <a:rPr lang="en-US" sz="1500">
                <a:solidFill>
                  <a:schemeClr val="tx1"/>
                </a:solidFill>
                <a:latin typeface="News Gothic MT" panose="020B0503020103020203" pitchFamily="34" charset="0"/>
                <a:cs typeface="Calibri" panose="020F0502020204030204" pitchFamily="34" charset="0"/>
              </a:rPr>
              <a:t>Excluded patients with history of significant ILD</a:t>
            </a:r>
          </a:p>
          <a:p>
            <a:pPr marL="156488" indent="-156488" defTabSz="609036">
              <a:spcBef>
                <a:spcPts val="533"/>
              </a:spcBef>
              <a:buClr>
                <a:srgbClr val="1C85C7"/>
              </a:buClr>
              <a:buFont typeface="Arial" panose="020B0604020202020204" pitchFamily="34" charset="0"/>
              <a:buChar char="•"/>
              <a:defRPr/>
            </a:pPr>
            <a:r>
              <a:rPr lang="en-US" sz="1500">
                <a:solidFill>
                  <a:schemeClr val="tx1"/>
                </a:solidFill>
                <a:latin typeface="News Gothic MT" panose="020B0503020103020203" pitchFamily="34" charset="0"/>
                <a:cs typeface="Calibri" panose="020F0502020204030204" pitchFamily="34" charset="0"/>
              </a:rPr>
              <a:t>Stable, treated </a:t>
            </a:r>
            <a:r>
              <a:rPr lang="en-US" sz="1500">
                <a:solidFill>
                  <a:srgbClr val="000000"/>
                </a:solidFill>
                <a:latin typeface="News Gothic MT" panose="020B0503020103020203" pitchFamily="34" charset="0"/>
                <a:cs typeface="Calibri" panose="020F0502020204030204" pitchFamily="34" charset="0"/>
              </a:rPr>
              <a:t>brain metastases allowed</a:t>
            </a:r>
          </a:p>
        </p:txBody>
      </p:sp>
      <p:sp>
        <p:nvSpPr>
          <p:cNvPr id="18" name="Rectangle: Rounded Corners 33">
            <a:extLst>
              <a:ext uri="{FF2B5EF4-FFF2-40B4-BE49-F238E27FC236}">
                <a16:creationId xmlns:a16="http://schemas.microsoft.com/office/drawing/2014/main" id="{6BDBA32A-2160-F04F-884A-0EDC90F172C0}"/>
              </a:ext>
            </a:extLst>
          </p:cNvPr>
          <p:cNvSpPr/>
          <p:nvPr/>
        </p:nvSpPr>
        <p:spPr>
          <a:xfrm>
            <a:off x="2897666" y="2433966"/>
            <a:ext cx="2211512" cy="938490"/>
          </a:xfrm>
          <a:prstGeom prst="roundRect">
            <a:avLst>
              <a:gd name="adj" fmla="val 0"/>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wrap="square" lIns="146169" tIns="121807" rIns="146169" bIns="121807" rtlCol="0" anchor="t">
            <a:spAutoFit/>
          </a:bodyPr>
          <a:lstStyle/>
          <a:p>
            <a:pPr algn="ctr" defTabSz="609036">
              <a:spcBef>
                <a:spcPts val="533"/>
              </a:spcBef>
              <a:buClr>
                <a:srgbClr val="1C85C7"/>
              </a:buClr>
              <a:defRPr/>
            </a:pPr>
            <a:r>
              <a:rPr lang="en-US" sz="1500" b="1">
                <a:solidFill>
                  <a:schemeClr val="accent2">
                    <a:lumMod val="20000"/>
                    <a:lumOff val="80000"/>
                  </a:schemeClr>
                </a:solidFill>
                <a:latin typeface="News Gothic MT" panose="020B0503020103020203" pitchFamily="34" charset="0"/>
                <a:cs typeface="Calibri" panose="020F0502020204030204" pitchFamily="34" charset="0"/>
              </a:rPr>
              <a:t>T-DM1</a:t>
            </a:r>
            <a:br>
              <a:rPr lang="en-US" sz="1500" b="1">
                <a:solidFill>
                  <a:schemeClr val="accent2">
                    <a:lumMod val="20000"/>
                    <a:lumOff val="80000"/>
                  </a:schemeClr>
                </a:solidFill>
                <a:latin typeface="News Gothic MT" panose="020B0503020103020203" pitchFamily="34" charset="0"/>
                <a:cs typeface="Calibri" panose="020F0502020204030204" pitchFamily="34" charset="0"/>
              </a:rPr>
            </a:br>
            <a:r>
              <a:rPr lang="en-US" sz="1500" b="1">
                <a:solidFill>
                  <a:schemeClr val="accent2">
                    <a:lumMod val="20000"/>
                    <a:lumOff val="80000"/>
                  </a:schemeClr>
                </a:solidFill>
                <a:latin typeface="News Gothic MT" panose="020B0503020103020203" pitchFamily="34" charset="0"/>
                <a:cs typeface="Calibri" panose="020F0502020204030204" pitchFamily="34" charset="0"/>
              </a:rPr>
              <a:t>resistant/refractory</a:t>
            </a:r>
            <a:br>
              <a:rPr lang="en-US" sz="1500" b="1">
                <a:solidFill>
                  <a:schemeClr val="accent2">
                    <a:lumMod val="20000"/>
                    <a:lumOff val="80000"/>
                  </a:schemeClr>
                </a:solidFill>
                <a:latin typeface="News Gothic MT" panose="020B0503020103020203" pitchFamily="34" charset="0"/>
                <a:cs typeface="Calibri" panose="020F0502020204030204" pitchFamily="34" charset="0"/>
              </a:rPr>
            </a:br>
            <a:r>
              <a:rPr lang="en-US" sz="1500" b="1">
                <a:solidFill>
                  <a:schemeClr val="accent2">
                    <a:lumMod val="20000"/>
                    <a:lumOff val="80000"/>
                  </a:schemeClr>
                </a:solidFill>
                <a:latin typeface="News Gothic MT" panose="020B0503020103020203" pitchFamily="34" charset="0"/>
                <a:cs typeface="Calibri" panose="020F0502020204030204" pitchFamily="34" charset="0"/>
              </a:rPr>
              <a:t>(n=249)</a:t>
            </a:r>
            <a:endParaRPr lang="en-US" sz="1500">
              <a:solidFill>
                <a:schemeClr val="accent2">
                  <a:lumMod val="20000"/>
                  <a:lumOff val="80000"/>
                </a:schemeClr>
              </a:solidFill>
              <a:latin typeface="News Gothic MT" panose="020B0503020103020203"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C4FA8DEF-7F13-4633-9F5D-AA191065D436}"/>
              </a:ext>
            </a:extLst>
          </p:cNvPr>
          <p:cNvGrpSpPr/>
          <p:nvPr/>
        </p:nvGrpSpPr>
        <p:grpSpPr>
          <a:xfrm>
            <a:off x="5135898" y="1359825"/>
            <a:ext cx="4597383" cy="3130333"/>
            <a:chOff x="3832316" y="919248"/>
            <a:chExt cx="3451229" cy="2349923"/>
          </a:xfrm>
        </p:grpSpPr>
        <p:cxnSp>
          <p:nvCxnSpPr>
            <p:cNvPr id="43" name="Straight Connector 42">
              <a:extLst>
                <a:ext uri="{FF2B5EF4-FFF2-40B4-BE49-F238E27FC236}">
                  <a16:creationId xmlns:a16="http://schemas.microsoft.com/office/drawing/2014/main" id="{388F40B1-5C2B-D94C-B21D-89AC3A0AEE96}"/>
                </a:ext>
              </a:extLst>
            </p:cNvPr>
            <p:cNvCxnSpPr>
              <a:cxnSpLocks/>
            </p:cNvCxnSpPr>
            <p:nvPr/>
          </p:nvCxnSpPr>
          <p:spPr>
            <a:xfrm>
              <a:off x="4230175" y="2142523"/>
              <a:ext cx="306421" cy="35"/>
            </a:xfrm>
            <a:prstGeom prst="line">
              <a:avLst/>
            </a:prstGeom>
            <a:noFill/>
            <a:ln w="12700" cap="flat" cmpd="sng" algn="ctr">
              <a:solidFill>
                <a:schemeClr val="tx1">
                  <a:lumMod val="50000"/>
                  <a:lumOff val="50000"/>
                </a:schemeClr>
              </a:solidFill>
              <a:prstDash val="sysDash"/>
            </a:ln>
            <a:effectLst/>
          </p:spPr>
        </p:cxnSp>
        <p:sp>
          <p:nvSpPr>
            <p:cNvPr id="5" name="Oval 4">
              <a:extLst>
                <a:ext uri="{FF2B5EF4-FFF2-40B4-BE49-F238E27FC236}">
                  <a16:creationId xmlns:a16="http://schemas.microsoft.com/office/drawing/2014/main" id="{13E78BE8-9183-1C43-86A4-39CC3A16764C}"/>
                </a:ext>
              </a:extLst>
            </p:cNvPr>
            <p:cNvSpPr/>
            <p:nvPr/>
          </p:nvSpPr>
          <p:spPr>
            <a:xfrm>
              <a:off x="3832316" y="1906769"/>
              <a:ext cx="533439" cy="47143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036">
                <a:lnSpc>
                  <a:spcPct val="90000"/>
                </a:lnSpc>
                <a:defRPr/>
              </a:pPr>
              <a:r>
                <a:rPr lang="en-US" sz="1500">
                  <a:solidFill>
                    <a:srgbClr val="FFFFFF"/>
                  </a:solidFill>
                  <a:latin typeface="News Gothic MT" panose="020B0503020103020203" pitchFamily="34" charset="0"/>
                </a:rPr>
                <a:t>R</a:t>
              </a:r>
            </a:p>
            <a:p>
              <a:pPr algn="ctr" defTabSz="609036">
                <a:lnSpc>
                  <a:spcPct val="90000"/>
                </a:lnSpc>
                <a:defRPr/>
              </a:pPr>
              <a:r>
                <a:rPr lang="en-US" sz="1500">
                  <a:solidFill>
                    <a:srgbClr val="FFFFFF"/>
                  </a:solidFill>
                  <a:latin typeface="News Gothic MT" panose="020B0503020103020203" pitchFamily="34" charset="0"/>
                </a:rPr>
                <a:t>1:1:1</a:t>
              </a:r>
            </a:p>
          </p:txBody>
        </p:sp>
        <p:sp>
          <p:nvSpPr>
            <p:cNvPr id="20" name="Rectangle: Rounded Corners 33">
              <a:extLst>
                <a:ext uri="{FF2B5EF4-FFF2-40B4-BE49-F238E27FC236}">
                  <a16:creationId xmlns:a16="http://schemas.microsoft.com/office/drawing/2014/main" id="{E54DB32D-1934-6A40-AC05-D10712AC3750}"/>
                </a:ext>
              </a:extLst>
            </p:cNvPr>
            <p:cNvSpPr/>
            <p:nvPr/>
          </p:nvSpPr>
          <p:spPr>
            <a:xfrm>
              <a:off x="4470401" y="1295273"/>
              <a:ext cx="860268" cy="457369"/>
            </a:xfrm>
            <a:prstGeom prst="roundRect">
              <a:avLst>
                <a:gd name="adj" fmla="val 0"/>
              </a:avLst>
            </a:prstGeom>
            <a:solidFill>
              <a:srgbClr val="204194"/>
            </a:solidFill>
            <a:ln w="127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wrap="square" lIns="121807" tIns="60904" rIns="146169" bIns="85265" rtlCol="0" anchor="t">
              <a:spAutoFit/>
            </a:bodyPr>
            <a:lstStyle/>
            <a:p>
              <a:pPr defTabSz="609036">
                <a:spcBef>
                  <a:spcPts val="533"/>
                </a:spcBef>
                <a:buClr>
                  <a:srgbClr val="1C85C7"/>
                </a:buClr>
                <a:defRPr/>
              </a:pPr>
              <a:r>
                <a:rPr lang="en-US" sz="1500" b="1">
                  <a:solidFill>
                    <a:srgbClr val="FFFFFF"/>
                  </a:solidFill>
                  <a:latin typeface="News Gothic MT" panose="020B0503020103020203" pitchFamily="34" charset="0"/>
                  <a:cs typeface="Calibri" panose="020F0502020204030204" pitchFamily="34" charset="0"/>
                </a:rPr>
                <a:t>PK Stage</a:t>
              </a:r>
              <a:br>
                <a:rPr lang="en-US" sz="1500" b="1">
                  <a:solidFill>
                    <a:srgbClr val="FFFFFF"/>
                  </a:solidFill>
                  <a:latin typeface="News Gothic MT" panose="020B0503020103020203" pitchFamily="34" charset="0"/>
                  <a:cs typeface="Calibri" panose="020F0502020204030204" pitchFamily="34" charset="0"/>
                </a:rPr>
              </a:br>
              <a:r>
                <a:rPr lang="en-US" sz="1500">
                  <a:solidFill>
                    <a:srgbClr val="FFFFFF"/>
                  </a:solidFill>
                  <a:latin typeface="News Gothic MT" panose="020B0503020103020203" pitchFamily="34" charset="0"/>
                  <a:cs typeface="Calibri" panose="020F0502020204030204" pitchFamily="34" charset="0"/>
                </a:rPr>
                <a:t>(n=65)</a:t>
              </a:r>
            </a:p>
          </p:txBody>
        </p:sp>
        <p:sp>
          <p:nvSpPr>
            <p:cNvPr id="31" name="Right Arrow 30">
              <a:extLst>
                <a:ext uri="{FF2B5EF4-FFF2-40B4-BE49-F238E27FC236}">
                  <a16:creationId xmlns:a16="http://schemas.microsoft.com/office/drawing/2014/main" id="{64CDB26F-2887-CD45-BBD3-94E08139012B}"/>
                </a:ext>
              </a:extLst>
            </p:cNvPr>
            <p:cNvSpPr/>
            <p:nvPr/>
          </p:nvSpPr>
          <p:spPr>
            <a:xfrm>
              <a:off x="4484916" y="919248"/>
              <a:ext cx="2798629" cy="367064"/>
            </a:xfrm>
            <a:prstGeom prst="rightArrow">
              <a:avLst>
                <a:gd name="adj1" fmla="val 68183"/>
                <a:gd name="adj2"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defTabSz="609036">
                <a:defRPr/>
              </a:pPr>
              <a:r>
                <a:rPr lang="en-US" sz="1599" b="1">
                  <a:solidFill>
                    <a:srgbClr val="23B24A"/>
                  </a:solidFill>
                  <a:latin typeface="News Gothic MT" panose="020B0503020103020203" pitchFamily="34" charset="0"/>
                </a:rPr>
                <a:t>PART 1</a:t>
              </a:r>
              <a:endParaRPr lang="en-US" sz="1599" b="1" baseline="30000">
                <a:solidFill>
                  <a:srgbClr val="23B24A"/>
                </a:solidFill>
                <a:latin typeface="News Gothic MT" panose="020B0503020103020203" pitchFamily="34" charset="0"/>
              </a:endParaRPr>
            </a:p>
          </p:txBody>
        </p:sp>
        <p:sp>
          <p:nvSpPr>
            <p:cNvPr id="46" name="Freeform 45">
              <a:extLst>
                <a:ext uri="{FF2B5EF4-FFF2-40B4-BE49-F238E27FC236}">
                  <a16:creationId xmlns:a16="http://schemas.microsoft.com/office/drawing/2014/main" id="{342093B8-4561-474F-BB6F-D4D77BB4629E}"/>
                </a:ext>
              </a:extLst>
            </p:cNvPr>
            <p:cNvSpPr/>
            <p:nvPr/>
          </p:nvSpPr>
          <p:spPr>
            <a:xfrm>
              <a:off x="4404209" y="2139544"/>
              <a:ext cx="132385" cy="850658"/>
            </a:xfrm>
            <a:custGeom>
              <a:avLst/>
              <a:gdLst>
                <a:gd name="connsiteX0" fmla="*/ 0 w 233606"/>
                <a:gd name="connsiteY0" fmla="*/ 0 h 413816"/>
                <a:gd name="connsiteX1" fmla="*/ 0 w 233606"/>
                <a:gd name="connsiteY1" fmla="*/ 413816 h 413816"/>
                <a:gd name="connsiteX2" fmla="*/ 233606 w 233606"/>
                <a:gd name="connsiteY2" fmla="*/ 413816 h 413816"/>
              </a:gdLst>
              <a:ahLst/>
              <a:cxnLst>
                <a:cxn ang="0">
                  <a:pos x="connsiteX0" y="connsiteY0"/>
                </a:cxn>
                <a:cxn ang="0">
                  <a:pos x="connsiteX1" y="connsiteY1"/>
                </a:cxn>
                <a:cxn ang="0">
                  <a:pos x="connsiteX2" y="connsiteY2"/>
                </a:cxn>
              </a:cxnLst>
              <a:rect l="l" t="t" r="r" b="b"/>
              <a:pathLst>
                <a:path w="233606" h="413816">
                  <a:moveTo>
                    <a:pt x="0" y="0"/>
                  </a:moveTo>
                  <a:lnTo>
                    <a:pt x="0" y="413816"/>
                  </a:lnTo>
                  <a:lnTo>
                    <a:pt x="233606" y="413816"/>
                  </a:lnTo>
                </a:path>
              </a:pathLst>
            </a:custGeom>
            <a:noFill/>
            <a:ln w="12700" cap="flat" cmpd="sng" algn="ctr">
              <a:solidFill>
                <a:schemeClr val="tx1">
                  <a:lumMod val="50000"/>
                  <a:lumOff val="50000"/>
                </a:schemeClr>
              </a:solidFill>
              <a:prstDash val="sysDash"/>
            </a:ln>
            <a:effectLst/>
          </p:spPr>
          <p:txBody>
            <a:bodyPr rot="0" spcFirstLastPara="0" vertOverflow="overflow" horzOverflow="overflow" vert="horz" wrap="square" lIns="121807" tIns="60904" rIns="121807" bIns="60904" numCol="1" spcCol="0" rtlCol="0" fromWordArt="0" anchor="ctr" anchorCtr="0" forceAA="0" compatLnSpc="1">
              <a:prstTxWarp prst="textNoShape">
                <a:avLst/>
              </a:prstTxWarp>
              <a:noAutofit/>
            </a:bodyPr>
            <a:lstStyle/>
            <a:p>
              <a:pPr algn="ctr" defTabSz="1218072">
                <a:defRPr/>
              </a:pPr>
              <a:endParaRPr lang="en-US" sz="1865" kern="0">
                <a:solidFill>
                  <a:srgbClr val="FFFFFF"/>
                </a:solidFill>
                <a:latin typeface="Arial" panose="020B0604020202020204" pitchFamily="34" charset="0"/>
                <a:cs typeface="Arial" panose="020B0604020202020204" pitchFamily="34" charset="0"/>
              </a:endParaRPr>
            </a:p>
          </p:txBody>
        </p:sp>
        <p:cxnSp>
          <p:nvCxnSpPr>
            <p:cNvPr id="47" name="Straight Connector 46">
              <a:extLst>
                <a:ext uri="{FF2B5EF4-FFF2-40B4-BE49-F238E27FC236}">
                  <a16:creationId xmlns:a16="http://schemas.microsoft.com/office/drawing/2014/main" id="{C1857FF3-0B8E-984D-8FC2-484AF878DAA1}"/>
                </a:ext>
              </a:extLst>
            </p:cNvPr>
            <p:cNvCxnSpPr>
              <a:cxnSpLocks/>
            </p:cNvCxnSpPr>
            <p:nvPr/>
          </p:nvCxnSpPr>
          <p:spPr>
            <a:xfrm>
              <a:off x="4404209" y="2577213"/>
              <a:ext cx="233606" cy="0"/>
            </a:xfrm>
            <a:prstGeom prst="line">
              <a:avLst/>
            </a:prstGeom>
            <a:noFill/>
            <a:ln w="12700" cap="flat" cmpd="sng" algn="ctr">
              <a:solidFill>
                <a:schemeClr val="tx1">
                  <a:lumMod val="50000"/>
                  <a:lumOff val="50000"/>
                </a:schemeClr>
              </a:solidFill>
              <a:prstDash val="sysDash"/>
            </a:ln>
            <a:effectLst/>
          </p:spPr>
        </p:cxnSp>
        <p:sp>
          <p:nvSpPr>
            <p:cNvPr id="24" name="Rectangle: Rounded Corners 33">
              <a:extLst>
                <a:ext uri="{FF2B5EF4-FFF2-40B4-BE49-F238E27FC236}">
                  <a16:creationId xmlns:a16="http://schemas.microsoft.com/office/drawing/2014/main" id="{A1092410-CD3B-944F-A1DC-E699AAC88415}"/>
                </a:ext>
              </a:extLst>
            </p:cNvPr>
            <p:cNvSpPr/>
            <p:nvPr/>
          </p:nvSpPr>
          <p:spPr>
            <a:xfrm>
              <a:off x="4462251" y="2310317"/>
              <a:ext cx="934612" cy="457369"/>
            </a:xfrm>
            <a:prstGeom prst="roundRect">
              <a:avLst>
                <a:gd name="adj" fmla="val 0"/>
              </a:avLst>
            </a:prstGeom>
            <a:solidFill>
              <a:schemeClr val="bg2">
                <a:lumMod val="60000"/>
                <a:lumOff val="40000"/>
              </a:schemeClr>
            </a:solidFill>
            <a:ln w="127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wrap="square" lIns="121807" tIns="60904" rIns="146169" bIns="85265" rtlCol="0" anchor="t">
              <a:spAutoFit/>
            </a:bodyPr>
            <a:lstStyle/>
            <a:p>
              <a:pPr defTabSz="609036">
                <a:spcBef>
                  <a:spcPts val="533"/>
                </a:spcBef>
                <a:buClr>
                  <a:srgbClr val="1C85C7"/>
                </a:buClr>
                <a:defRPr/>
              </a:pPr>
              <a:r>
                <a:rPr lang="en-US" sz="1500" b="1">
                  <a:solidFill>
                    <a:srgbClr val="000000">
                      <a:lumMod val="75000"/>
                      <a:lumOff val="25000"/>
                    </a:srgbClr>
                  </a:solidFill>
                  <a:latin typeface="News Gothic MT" panose="020B0503020103020203" pitchFamily="34" charset="0"/>
                  <a:cs typeface="Calibri" panose="020F0502020204030204" pitchFamily="34" charset="0"/>
                </a:rPr>
                <a:t>6.4 mg/kg</a:t>
              </a:r>
              <a:br>
                <a:rPr lang="en-US" sz="1500" b="1">
                  <a:solidFill>
                    <a:srgbClr val="000000">
                      <a:lumMod val="75000"/>
                      <a:lumOff val="25000"/>
                    </a:srgbClr>
                  </a:solidFill>
                  <a:latin typeface="News Gothic MT" panose="020B0503020103020203" pitchFamily="34" charset="0"/>
                  <a:cs typeface="Calibri" panose="020F0502020204030204" pitchFamily="34" charset="0"/>
                </a:rPr>
              </a:br>
              <a:r>
                <a:rPr lang="en-US" sz="1500">
                  <a:solidFill>
                    <a:srgbClr val="000000">
                      <a:lumMod val="75000"/>
                      <a:lumOff val="25000"/>
                    </a:srgbClr>
                  </a:solidFill>
                  <a:latin typeface="News Gothic MT" panose="020B0503020103020203" pitchFamily="34" charset="0"/>
                  <a:cs typeface="Calibri" panose="020F0502020204030204" pitchFamily="34" charset="0"/>
                </a:rPr>
                <a:t>(n=22)</a:t>
              </a:r>
            </a:p>
          </p:txBody>
        </p:sp>
        <p:sp>
          <p:nvSpPr>
            <p:cNvPr id="25" name="Rectangle: Rounded Corners 33">
              <a:extLst>
                <a:ext uri="{FF2B5EF4-FFF2-40B4-BE49-F238E27FC236}">
                  <a16:creationId xmlns:a16="http://schemas.microsoft.com/office/drawing/2014/main" id="{697D727A-2CF3-6D48-9323-CB62119DE996}"/>
                </a:ext>
              </a:extLst>
            </p:cNvPr>
            <p:cNvSpPr/>
            <p:nvPr/>
          </p:nvSpPr>
          <p:spPr>
            <a:xfrm>
              <a:off x="4473077" y="2811802"/>
              <a:ext cx="923786" cy="457369"/>
            </a:xfrm>
            <a:prstGeom prst="roundRect">
              <a:avLst>
                <a:gd name="adj" fmla="val 0"/>
              </a:avLst>
            </a:prstGeom>
            <a:solidFill>
              <a:schemeClr val="bg2">
                <a:lumMod val="60000"/>
                <a:lumOff val="40000"/>
              </a:schemeClr>
            </a:solidFill>
            <a:ln w="127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wrap="square" lIns="121807" tIns="60904" rIns="146169" bIns="85265" rtlCol="0" anchor="t">
              <a:spAutoFit/>
            </a:bodyPr>
            <a:lstStyle/>
            <a:p>
              <a:pPr defTabSz="609036">
                <a:spcBef>
                  <a:spcPts val="533"/>
                </a:spcBef>
                <a:buClr>
                  <a:srgbClr val="1C85C7"/>
                </a:buClr>
                <a:defRPr/>
              </a:pPr>
              <a:r>
                <a:rPr lang="en-US" sz="1500" b="1">
                  <a:solidFill>
                    <a:srgbClr val="000000">
                      <a:lumMod val="75000"/>
                      <a:lumOff val="25000"/>
                    </a:srgbClr>
                  </a:solidFill>
                  <a:latin typeface="News Gothic MT" panose="020B0503020103020203" pitchFamily="34" charset="0"/>
                  <a:cs typeface="Calibri" panose="020F0502020204030204" pitchFamily="34" charset="0"/>
                </a:rPr>
                <a:t>7.4 mg/kg</a:t>
              </a:r>
              <a:br>
                <a:rPr lang="en-US" sz="1500" b="1">
                  <a:solidFill>
                    <a:srgbClr val="000000">
                      <a:lumMod val="75000"/>
                      <a:lumOff val="25000"/>
                    </a:srgbClr>
                  </a:solidFill>
                  <a:latin typeface="News Gothic MT" panose="020B0503020103020203" pitchFamily="34" charset="0"/>
                  <a:cs typeface="Calibri" panose="020F0502020204030204" pitchFamily="34" charset="0"/>
                </a:rPr>
              </a:br>
              <a:r>
                <a:rPr lang="en-US" sz="1500">
                  <a:solidFill>
                    <a:srgbClr val="000000">
                      <a:lumMod val="75000"/>
                      <a:lumOff val="25000"/>
                    </a:srgbClr>
                  </a:solidFill>
                  <a:latin typeface="News Gothic MT" panose="020B0503020103020203" pitchFamily="34" charset="0"/>
                  <a:cs typeface="Calibri" panose="020F0502020204030204" pitchFamily="34" charset="0"/>
                </a:rPr>
                <a:t>(n=21)</a:t>
              </a:r>
            </a:p>
          </p:txBody>
        </p:sp>
      </p:grpSp>
      <p:grpSp>
        <p:nvGrpSpPr>
          <p:cNvPr id="6" name="Group 5">
            <a:extLst>
              <a:ext uri="{FF2B5EF4-FFF2-40B4-BE49-F238E27FC236}">
                <a16:creationId xmlns:a16="http://schemas.microsoft.com/office/drawing/2014/main" id="{0201666F-349E-48A3-9507-9173EA485E3D}"/>
              </a:ext>
            </a:extLst>
          </p:cNvPr>
          <p:cNvGrpSpPr/>
          <p:nvPr/>
        </p:nvGrpSpPr>
        <p:grpSpPr>
          <a:xfrm>
            <a:off x="9600350" y="1314824"/>
            <a:ext cx="2284253" cy="1306701"/>
            <a:chOff x="7189295" y="954593"/>
            <a:chExt cx="1714776" cy="980934"/>
          </a:xfrm>
        </p:grpSpPr>
        <p:sp>
          <p:nvSpPr>
            <p:cNvPr id="33" name="Right Arrow 32">
              <a:extLst>
                <a:ext uri="{FF2B5EF4-FFF2-40B4-BE49-F238E27FC236}">
                  <a16:creationId xmlns:a16="http://schemas.microsoft.com/office/drawing/2014/main" id="{B1EE4182-5FD3-9741-9B16-AC0807D2D58D}"/>
                </a:ext>
              </a:extLst>
            </p:cNvPr>
            <p:cNvSpPr/>
            <p:nvPr/>
          </p:nvSpPr>
          <p:spPr>
            <a:xfrm>
              <a:off x="7189295" y="954593"/>
              <a:ext cx="1714776" cy="367064"/>
            </a:xfrm>
            <a:prstGeom prst="rightArrow">
              <a:avLst>
                <a:gd name="adj1" fmla="val 68183"/>
                <a:gd name="adj2"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422" rtlCol="0" anchor="ctr"/>
            <a:lstStyle/>
            <a:p>
              <a:pPr defTabSz="609036">
                <a:defRPr/>
              </a:pPr>
              <a:r>
                <a:rPr lang="en-US" sz="1500" b="1">
                  <a:solidFill>
                    <a:srgbClr val="23B24A"/>
                  </a:solidFill>
                  <a:latin typeface="News Gothic MT" panose="020B0503020103020203" pitchFamily="34" charset="0"/>
                </a:rPr>
                <a:t>PART 2</a:t>
              </a:r>
            </a:p>
          </p:txBody>
        </p:sp>
        <p:sp>
          <p:nvSpPr>
            <p:cNvPr id="22" name="Rectangle: Rounded Corners 33">
              <a:extLst>
                <a:ext uri="{FF2B5EF4-FFF2-40B4-BE49-F238E27FC236}">
                  <a16:creationId xmlns:a16="http://schemas.microsoft.com/office/drawing/2014/main" id="{FAD7E436-3F2F-8242-AD92-A931E9E51FE8}"/>
                </a:ext>
              </a:extLst>
            </p:cNvPr>
            <p:cNvSpPr/>
            <p:nvPr/>
          </p:nvSpPr>
          <p:spPr>
            <a:xfrm>
              <a:off x="7441828" y="1304873"/>
              <a:ext cx="1317534" cy="630654"/>
            </a:xfrm>
            <a:prstGeom prst="roundRect">
              <a:avLst>
                <a:gd name="adj" fmla="val 0"/>
              </a:avLst>
            </a:prstGeom>
            <a:solidFill>
              <a:srgbClr val="204194"/>
            </a:solidFill>
            <a:ln w="127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wrap="square" lIns="121807" tIns="60904" rIns="146169" bIns="85265" rtlCol="0" anchor="t">
              <a:spAutoFit/>
            </a:bodyPr>
            <a:lstStyle/>
            <a:p>
              <a:pPr defTabSz="609036">
                <a:spcBef>
                  <a:spcPts val="533"/>
                </a:spcBef>
                <a:buClr>
                  <a:srgbClr val="1C85C7"/>
                </a:buClr>
                <a:defRPr/>
              </a:pPr>
              <a:r>
                <a:rPr lang="en-US" sz="1500" b="1">
                  <a:solidFill>
                    <a:srgbClr val="FFFFFF"/>
                  </a:solidFill>
                  <a:latin typeface="News Gothic MT" panose="020B0503020103020203" pitchFamily="34" charset="0"/>
                  <a:cs typeface="Calibri" panose="020F0502020204030204" pitchFamily="34" charset="0"/>
                </a:rPr>
                <a:t>Continuation Stage</a:t>
              </a:r>
              <a:br>
                <a:rPr lang="en-US" sz="1500" b="1">
                  <a:solidFill>
                    <a:srgbClr val="FFFFFF"/>
                  </a:solidFill>
                  <a:latin typeface="News Gothic MT" panose="020B0503020103020203" pitchFamily="34" charset="0"/>
                  <a:cs typeface="Calibri" panose="020F0502020204030204" pitchFamily="34" charset="0"/>
                </a:rPr>
              </a:br>
              <a:r>
                <a:rPr lang="en-US" sz="1500">
                  <a:solidFill>
                    <a:srgbClr val="FFFFFF"/>
                  </a:solidFill>
                  <a:latin typeface="News Gothic MT" panose="020B0503020103020203" pitchFamily="34" charset="0"/>
                  <a:cs typeface="Calibri" panose="020F0502020204030204" pitchFamily="34" charset="0"/>
                </a:rPr>
                <a:t>(n=134)</a:t>
              </a:r>
            </a:p>
          </p:txBody>
        </p:sp>
        <p:cxnSp>
          <p:nvCxnSpPr>
            <p:cNvPr id="63" name="Straight Connector 62">
              <a:extLst>
                <a:ext uri="{FF2B5EF4-FFF2-40B4-BE49-F238E27FC236}">
                  <a16:creationId xmlns:a16="http://schemas.microsoft.com/office/drawing/2014/main" id="{7C53A1C5-5A29-EF46-873B-4C1602C1CBA0}"/>
                </a:ext>
              </a:extLst>
            </p:cNvPr>
            <p:cNvCxnSpPr>
              <a:cxnSpLocks/>
            </p:cNvCxnSpPr>
            <p:nvPr/>
          </p:nvCxnSpPr>
          <p:spPr>
            <a:xfrm>
              <a:off x="7433306" y="1225571"/>
              <a:ext cx="1326056"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482C0703-AEAB-4273-A550-84544EBF4B56}"/>
              </a:ext>
            </a:extLst>
          </p:cNvPr>
          <p:cNvGrpSpPr/>
          <p:nvPr/>
        </p:nvGrpSpPr>
        <p:grpSpPr>
          <a:xfrm>
            <a:off x="3059853" y="4269775"/>
            <a:ext cx="6863688" cy="938491"/>
            <a:chOff x="2273842" y="3103731"/>
            <a:chExt cx="5152532" cy="704520"/>
          </a:xfrm>
        </p:grpSpPr>
        <p:sp>
          <p:nvSpPr>
            <p:cNvPr id="19" name="Rectangle: Rounded Corners 33">
              <a:extLst>
                <a:ext uri="{FF2B5EF4-FFF2-40B4-BE49-F238E27FC236}">
                  <a16:creationId xmlns:a16="http://schemas.microsoft.com/office/drawing/2014/main" id="{372E0FDE-707F-CB44-927B-EFB1CED50B37}"/>
                </a:ext>
              </a:extLst>
            </p:cNvPr>
            <p:cNvSpPr/>
            <p:nvPr/>
          </p:nvSpPr>
          <p:spPr>
            <a:xfrm>
              <a:off x="2273842" y="3103731"/>
              <a:ext cx="1459921" cy="704520"/>
            </a:xfrm>
            <a:prstGeom prst="roundRect">
              <a:avLst>
                <a:gd name="adj" fmla="val 0"/>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wrap="square" lIns="146169" tIns="121807" rIns="146169" bIns="121807" rtlCol="0" anchor="t">
              <a:spAutoFit/>
            </a:bodyPr>
            <a:lstStyle/>
            <a:p>
              <a:pPr algn="ctr" defTabSz="609036">
                <a:spcBef>
                  <a:spcPts val="533"/>
                </a:spcBef>
                <a:buClr>
                  <a:srgbClr val="1C85C7"/>
                </a:buClr>
                <a:defRPr/>
              </a:pPr>
              <a:r>
                <a:rPr lang="en-US" sz="1500" b="1">
                  <a:solidFill>
                    <a:schemeClr val="accent2">
                      <a:lumMod val="20000"/>
                      <a:lumOff val="80000"/>
                    </a:schemeClr>
                  </a:solidFill>
                  <a:latin typeface="News Gothic MT" panose="020B0503020103020203" pitchFamily="34" charset="0"/>
                  <a:cs typeface="Calibri" panose="020F0502020204030204" pitchFamily="34" charset="0"/>
                </a:rPr>
                <a:t>T-DM1 </a:t>
              </a:r>
              <a:br>
                <a:rPr lang="en-US" sz="1500" b="1">
                  <a:solidFill>
                    <a:schemeClr val="accent2">
                      <a:lumMod val="20000"/>
                      <a:lumOff val="80000"/>
                    </a:schemeClr>
                  </a:solidFill>
                  <a:latin typeface="News Gothic MT" panose="020B0503020103020203" pitchFamily="34" charset="0"/>
                  <a:cs typeface="Calibri" panose="020F0502020204030204" pitchFamily="34" charset="0"/>
                </a:rPr>
              </a:br>
              <a:r>
                <a:rPr lang="en-US" sz="1500" b="1">
                  <a:solidFill>
                    <a:schemeClr val="accent2">
                      <a:lumMod val="20000"/>
                      <a:lumOff val="80000"/>
                    </a:schemeClr>
                  </a:solidFill>
                  <a:latin typeface="News Gothic MT" panose="020B0503020103020203" pitchFamily="34" charset="0"/>
                  <a:cs typeface="Calibri" panose="020F0502020204030204" pitchFamily="34" charset="0"/>
                </a:rPr>
                <a:t>intolerant</a:t>
              </a:r>
              <a:br>
                <a:rPr lang="en-US" sz="1500" b="1">
                  <a:solidFill>
                    <a:schemeClr val="accent2">
                      <a:lumMod val="20000"/>
                      <a:lumOff val="80000"/>
                    </a:schemeClr>
                  </a:solidFill>
                  <a:latin typeface="News Gothic MT" panose="020B0503020103020203" pitchFamily="34" charset="0"/>
                  <a:cs typeface="Calibri" panose="020F0502020204030204" pitchFamily="34" charset="0"/>
                </a:rPr>
              </a:br>
              <a:r>
                <a:rPr lang="en-US" sz="1500" b="1">
                  <a:solidFill>
                    <a:schemeClr val="accent2">
                      <a:lumMod val="20000"/>
                      <a:lumOff val="80000"/>
                    </a:schemeClr>
                  </a:solidFill>
                  <a:latin typeface="News Gothic MT" panose="020B0503020103020203" pitchFamily="34" charset="0"/>
                  <a:cs typeface="Calibri" panose="020F0502020204030204" pitchFamily="34" charset="0"/>
                </a:rPr>
                <a:t>(n=4)</a:t>
              </a:r>
              <a:endParaRPr lang="en-US" sz="1500">
                <a:solidFill>
                  <a:schemeClr val="accent2">
                    <a:lumMod val="20000"/>
                    <a:lumOff val="80000"/>
                  </a:schemeClr>
                </a:solidFill>
                <a:latin typeface="News Gothic MT" panose="020B0503020103020203" pitchFamily="34" charset="0"/>
                <a:cs typeface="Calibri" panose="020F0502020204030204" pitchFamily="34" charset="0"/>
              </a:endParaRPr>
            </a:p>
          </p:txBody>
        </p:sp>
        <p:cxnSp>
          <p:nvCxnSpPr>
            <p:cNvPr id="32" name="Straight Connector 31">
              <a:extLst>
                <a:ext uri="{FF2B5EF4-FFF2-40B4-BE49-F238E27FC236}">
                  <a16:creationId xmlns:a16="http://schemas.microsoft.com/office/drawing/2014/main" id="{81C55774-F291-41ED-9CE8-96A648620D2E}"/>
                </a:ext>
              </a:extLst>
            </p:cNvPr>
            <p:cNvCxnSpPr>
              <a:cxnSpLocks/>
              <a:stCxn id="19" idx="3"/>
            </p:cNvCxnSpPr>
            <p:nvPr/>
          </p:nvCxnSpPr>
          <p:spPr>
            <a:xfrm>
              <a:off x="3733763" y="3455991"/>
              <a:ext cx="3692611" cy="592"/>
            </a:xfrm>
            <a:prstGeom prst="line">
              <a:avLst/>
            </a:prstGeom>
            <a:noFill/>
            <a:ln w="12700" cap="flat" cmpd="sng" algn="ctr">
              <a:solidFill>
                <a:schemeClr val="tx1">
                  <a:lumMod val="50000"/>
                  <a:lumOff val="50000"/>
                </a:schemeClr>
              </a:solidFill>
              <a:prstDash val="sysDash"/>
            </a:ln>
            <a:effectLst/>
          </p:spPr>
        </p:cxnSp>
      </p:grpSp>
      <p:grpSp>
        <p:nvGrpSpPr>
          <p:cNvPr id="15" name="Group 14">
            <a:extLst>
              <a:ext uri="{FF2B5EF4-FFF2-40B4-BE49-F238E27FC236}">
                <a16:creationId xmlns:a16="http://schemas.microsoft.com/office/drawing/2014/main" id="{EC7753AD-CE11-4F2F-8326-27C35CFCE8BA}"/>
              </a:ext>
            </a:extLst>
          </p:cNvPr>
          <p:cNvGrpSpPr/>
          <p:nvPr/>
        </p:nvGrpSpPr>
        <p:grpSpPr>
          <a:xfrm>
            <a:off x="5985891" y="1767877"/>
            <a:ext cx="3746547" cy="2512698"/>
            <a:chOff x="4470402" y="1225570"/>
            <a:chExt cx="2812512" cy="1886269"/>
          </a:xfrm>
        </p:grpSpPr>
        <p:grpSp>
          <p:nvGrpSpPr>
            <p:cNvPr id="7" name="Group 6">
              <a:extLst>
                <a:ext uri="{FF2B5EF4-FFF2-40B4-BE49-F238E27FC236}">
                  <a16:creationId xmlns:a16="http://schemas.microsoft.com/office/drawing/2014/main" id="{AAE0425A-7D4B-40AB-A55D-D4E4EC64284E}"/>
                </a:ext>
              </a:extLst>
            </p:cNvPr>
            <p:cNvGrpSpPr/>
            <p:nvPr/>
          </p:nvGrpSpPr>
          <p:grpSpPr>
            <a:xfrm>
              <a:off x="5441764" y="1284104"/>
              <a:ext cx="1841150" cy="1827735"/>
              <a:chOff x="5441764" y="1284104"/>
              <a:chExt cx="1841150" cy="1827735"/>
            </a:xfrm>
          </p:grpSpPr>
          <p:sp>
            <p:nvSpPr>
              <p:cNvPr id="21" name="Rectangle: Rounded Corners 33">
                <a:extLst>
                  <a:ext uri="{FF2B5EF4-FFF2-40B4-BE49-F238E27FC236}">
                    <a16:creationId xmlns:a16="http://schemas.microsoft.com/office/drawing/2014/main" id="{08E46067-3D3C-A14C-9EC6-CE950EC46232}"/>
                  </a:ext>
                </a:extLst>
              </p:cNvPr>
              <p:cNvSpPr/>
              <p:nvPr/>
            </p:nvSpPr>
            <p:spPr>
              <a:xfrm>
                <a:off x="5923332" y="1284104"/>
                <a:ext cx="1359582" cy="630654"/>
              </a:xfrm>
              <a:prstGeom prst="roundRect">
                <a:avLst>
                  <a:gd name="adj" fmla="val 0"/>
                </a:avLst>
              </a:prstGeom>
              <a:solidFill>
                <a:srgbClr val="204194"/>
              </a:solidFill>
              <a:ln w="127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wrap="square" lIns="121807" tIns="60904" rIns="146169" bIns="85265" rtlCol="0" anchor="t">
                <a:spAutoFit/>
              </a:bodyPr>
              <a:lstStyle/>
              <a:p>
                <a:pPr defTabSz="609036">
                  <a:spcBef>
                    <a:spcPts val="533"/>
                  </a:spcBef>
                  <a:buClr>
                    <a:srgbClr val="1C85C7"/>
                  </a:buClr>
                  <a:defRPr/>
                </a:pPr>
                <a:r>
                  <a:rPr lang="en-US" sz="1500" b="1">
                    <a:solidFill>
                      <a:srgbClr val="FFFFFF"/>
                    </a:solidFill>
                    <a:latin typeface="News Gothic MT" panose="020B0503020103020203" pitchFamily="34" charset="0"/>
                    <a:cs typeface="Calibri" panose="020F0502020204030204" pitchFamily="34" charset="0"/>
                  </a:rPr>
                  <a:t>Dose-Finding Stage</a:t>
                </a:r>
                <a:br>
                  <a:rPr lang="en-US" sz="1500" b="1">
                    <a:solidFill>
                      <a:srgbClr val="FFFFFF"/>
                    </a:solidFill>
                    <a:latin typeface="News Gothic MT" panose="020B0503020103020203" pitchFamily="34" charset="0"/>
                    <a:cs typeface="Calibri" panose="020F0502020204030204" pitchFamily="34" charset="0"/>
                  </a:rPr>
                </a:br>
                <a:r>
                  <a:rPr lang="en-US" sz="1500">
                    <a:solidFill>
                      <a:srgbClr val="FFFFFF"/>
                    </a:solidFill>
                    <a:latin typeface="News Gothic MT" panose="020B0503020103020203" pitchFamily="34" charset="0"/>
                    <a:cs typeface="Calibri" panose="020F0502020204030204" pitchFamily="34" charset="0"/>
                  </a:rPr>
                  <a:t>(n=54)</a:t>
                </a:r>
              </a:p>
            </p:txBody>
          </p:sp>
          <p:sp>
            <p:nvSpPr>
              <p:cNvPr id="55" name="Freeform 54">
                <a:extLst>
                  <a:ext uri="{FF2B5EF4-FFF2-40B4-BE49-F238E27FC236}">
                    <a16:creationId xmlns:a16="http://schemas.microsoft.com/office/drawing/2014/main" id="{ABAE2322-C144-1D4B-8690-35FE2FB826ED}"/>
                  </a:ext>
                </a:extLst>
              </p:cNvPr>
              <p:cNvSpPr/>
              <p:nvPr/>
            </p:nvSpPr>
            <p:spPr>
              <a:xfrm flipH="1">
                <a:off x="5573148" y="2286279"/>
                <a:ext cx="359639" cy="563112"/>
              </a:xfrm>
              <a:custGeom>
                <a:avLst/>
                <a:gdLst>
                  <a:gd name="connsiteX0" fmla="*/ 0 w 101600"/>
                  <a:gd name="connsiteY0" fmla="*/ 0 h 319314"/>
                  <a:gd name="connsiteX1" fmla="*/ 101600 w 101600"/>
                  <a:gd name="connsiteY1" fmla="*/ 0 h 319314"/>
                  <a:gd name="connsiteX2" fmla="*/ 101600 w 101600"/>
                  <a:gd name="connsiteY2" fmla="*/ 319314 h 319314"/>
                  <a:gd name="connsiteX3" fmla="*/ 0 w 101600"/>
                  <a:gd name="connsiteY3" fmla="*/ 319314 h 319314"/>
                </a:gdLst>
                <a:ahLst/>
                <a:cxnLst>
                  <a:cxn ang="0">
                    <a:pos x="connsiteX0" y="connsiteY0"/>
                  </a:cxn>
                  <a:cxn ang="0">
                    <a:pos x="connsiteX1" y="connsiteY1"/>
                  </a:cxn>
                  <a:cxn ang="0">
                    <a:pos x="connsiteX2" y="connsiteY2"/>
                  </a:cxn>
                  <a:cxn ang="0">
                    <a:pos x="connsiteX3" y="connsiteY3"/>
                  </a:cxn>
                </a:cxnLst>
                <a:rect l="l" t="t" r="r" b="b"/>
                <a:pathLst>
                  <a:path w="101600" h="319314">
                    <a:moveTo>
                      <a:pt x="0" y="0"/>
                    </a:moveTo>
                    <a:lnTo>
                      <a:pt x="101600" y="0"/>
                    </a:lnTo>
                    <a:lnTo>
                      <a:pt x="101600" y="319314"/>
                    </a:lnTo>
                    <a:lnTo>
                      <a:pt x="0" y="319314"/>
                    </a:lnTo>
                  </a:path>
                </a:pathLst>
              </a:custGeom>
              <a:noFill/>
              <a:ln w="12700" cap="flat" cmpd="sng" algn="ctr">
                <a:solidFill>
                  <a:schemeClr val="tx1">
                    <a:lumMod val="50000"/>
                    <a:lumOff val="50000"/>
                  </a:schemeClr>
                </a:solidFill>
                <a:prstDash val="sysDash"/>
              </a:ln>
              <a:effectLst/>
            </p:spPr>
            <p:txBody>
              <a:bodyPr rtlCol="0" anchor="ctr"/>
              <a:lstStyle/>
              <a:p>
                <a:pPr algn="ctr" defTabSz="1218072">
                  <a:defRPr/>
                </a:pPr>
                <a:endParaRPr lang="en-US" sz="1865" kern="0">
                  <a:solidFill>
                    <a:srgbClr val="FFFFFF"/>
                  </a:solidFill>
                  <a:latin typeface="News Gothic MT" panose="020B0503020103020203" pitchFamily="34" charset="0"/>
                  <a:cs typeface="Arial" panose="020B0604020202020204" pitchFamily="34" charset="0"/>
                </a:endParaRPr>
              </a:p>
            </p:txBody>
          </p:sp>
          <p:sp>
            <p:nvSpPr>
              <p:cNvPr id="28" name="Oval 27">
                <a:extLst>
                  <a:ext uri="{FF2B5EF4-FFF2-40B4-BE49-F238E27FC236}">
                    <a16:creationId xmlns:a16="http://schemas.microsoft.com/office/drawing/2014/main" id="{4447021D-F585-4546-8F7A-0B2E5748E2A0}"/>
                  </a:ext>
                </a:extLst>
              </p:cNvPr>
              <p:cNvSpPr/>
              <p:nvPr/>
            </p:nvSpPr>
            <p:spPr>
              <a:xfrm>
                <a:off x="5441764" y="2394310"/>
                <a:ext cx="359640" cy="359638"/>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036">
                  <a:lnSpc>
                    <a:spcPct val="90000"/>
                  </a:lnSpc>
                  <a:defRPr/>
                </a:pPr>
                <a:r>
                  <a:rPr lang="en-US" sz="1500">
                    <a:solidFill>
                      <a:srgbClr val="FFFFFF"/>
                    </a:solidFill>
                    <a:latin typeface="News Gothic MT" panose="020B0503020103020203" pitchFamily="34" charset="0"/>
                  </a:rPr>
                  <a:t>R</a:t>
                </a:r>
              </a:p>
              <a:p>
                <a:pPr algn="ctr" defTabSz="609036">
                  <a:lnSpc>
                    <a:spcPct val="90000"/>
                  </a:lnSpc>
                  <a:defRPr/>
                </a:pPr>
                <a:r>
                  <a:rPr lang="en-US" sz="1500">
                    <a:solidFill>
                      <a:srgbClr val="FFFFFF"/>
                    </a:solidFill>
                    <a:latin typeface="News Gothic MT" panose="020B0503020103020203" pitchFamily="34" charset="0"/>
                  </a:rPr>
                  <a:t>1:1</a:t>
                </a:r>
              </a:p>
            </p:txBody>
          </p:sp>
          <p:sp>
            <p:nvSpPr>
              <p:cNvPr id="27" name="Rectangle: Rounded Corners 33">
                <a:extLst>
                  <a:ext uri="{FF2B5EF4-FFF2-40B4-BE49-F238E27FC236}">
                    <a16:creationId xmlns:a16="http://schemas.microsoft.com/office/drawing/2014/main" id="{A1E406D7-13BB-A34A-87CB-506EA881FF1B}"/>
                  </a:ext>
                </a:extLst>
              </p:cNvPr>
              <p:cNvSpPr/>
              <p:nvPr/>
            </p:nvSpPr>
            <p:spPr>
              <a:xfrm>
                <a:off x="5923331" y="2654470"/>
                <a:ext cx="1265965" cy="457369"/>
              </a:xfrm>
              <a:prstGeom prst="roundRect">
                <a:avLst>
                  <a:gd name="adj" fmla="val 0"/>
                </a:avLst>
              </a:prstGeom>
              <a:solidFill>
                <a:schemeClr val="bg2">
                  <a:lumMod val="60000"/>
                  <a:lumOff val="40000"/>
                </a:schemeClr>
              </a:solidFill>
              <a:ln w="127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wrap="square" lIns="121807" tIns="60904" rIns="146169" bIns="85265" rtlCol="0" anchor="t">
                <a:spAutoFit/>
              </a:bodyPr>
              <a:lstStyle/>
              <a:p>
                <a:pPr defTabSz="609036">
                  <a:spcBef>
                    <a:spcPts val="533"/>
                  </a:spcBef>
                  <a:buClr>
                    <a:srgbClr val="1C85C7"/>
                  </a:buClr>
                  <a:defRPr/>
                </a:pPr>
                <a:r>
                  <a:rPr lang="en-US" sz="1500" b="1">
                    <a:solidFill>
                      <a:srgbClr val="000000">
                        <a:lumMod val="75000"/>
                        <a:lumOff val="25000"/>
                      </a:srgbClr>
                    </a:solidFill>
                    <a:latin typeface="News Gothic MT" panose="020B0503020103020203" pitchFamily="34" charset="0"/>
                    <a:cs typeface="Calibri" panose="020F0502020204030204" pitchFamily="34" charset="0"/>
                  </a:rPr>
                  <a:t>6.4 mg/kg</a:t>
                </a:r>
                <a:br>
                  <a:rPr lang="en-US" sz="1500" b="1">
                    <a:solidFill>
                      <a:srgbClr val="000000">
                        <a:lumMod val="75000"/>
                        <a:lumOff val="25000"/>
                      </a:srgbClr>
                    </a:solidFill>
                    <a:latin typeface="News Gothic MT" panose="020B0503020103020203" pitchFamily="34" charset="0"/>
                    <a:cs typeface="Calibri" panose="020F0502020204030204" pitchFamily="34" charset="0"/>
                  </a:rPr>
                </a:br>
                <a:r>
                  <a:rPr lang="en-US" sz="1500">
                    <a:solidFill>
                      <a:srgbClr val="000000">
                        <a:lumMod val="75000"/>
                        <a:lumOff val="25000"/>
                      </a:srgbClr>
                    </a:solidFill>
                    <a:latin typeface="News Gothic MT" panose="020B0503020103020203" pitchFamily="34" charset="0"/>
                    <a:cs typeface="Calibri" panose="020F0502020204030204" pitchFamily="34" charset="0"/>
                  </a:rPr>
                  <a:t>(n=26)</a:t>
                </a:r>
              </a:p>
            </p:txBody>
          </p:sp>
        </p:grpSp>
        <p:cxnSp>
          <p:nvCxnSpPr>
            <p:cNvPr id="50" name="Straight Connector 49">
              <a:extLst>
                <a:ext uri="{FF2B5EF4-FFF2-40B4-BE49-F238E27FC236}">
                  <a16:creationId xmlns:a16="http://schemas.microsoft.com/office/drawing/2014/main" id="{801E850C-E423-47FC-981C-BC60965897E5}"/>
                </a:ext>
              </a:extLst>
            </p:cNvPr>
            <p:cNvCxnSpPr>
              <a:cxnSpLocks/>
            </p:cNvCxnSpPr>
            <p:nvPr/>
          </p:nvCxnSpPr>
          <p:spPr>
            <a:xfrm>
              <a:off x="4470402" y="1225570"/>
              <a:ext cx="190673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51" name="Content Placeholder 3">
            <a:extLst>
              <a:ext uri="{FF2B5EF4-FFF2-40B4-BE49-F238E27FC236}">
                <a16:creationId xmlns:a16="http://schemas.microsoft.com/office/drawing/2014/main" id="{B6A34FF0-1680-4CE2-8BF4-0B1F3AA4EC27}"/>
              </a:ext>
            </a:extLst>
          </p:cNvPr>
          <p:cNvSpPr txBox="1">
            <a:spLocks/>
          </p:cNvSpPr>
          <p:nvPr/>
        </p:nvSpPr>
        <p:spPr bwMode="auto">
          <a:xfrm>
            <a:off x="475904" y="5312329"/>
            <a:ext cx="8689260" cy="703673"/>
          </a:xfrm>
          <a:prstGeom prst="rect">
            <a:avLst/>
          </a:prstGeom>
          <a:noFill/>
          <a:ln w="19050">
            <a:noFill/>
            <a:miter lim="800000"/>
            <a:headEnd/>
            <a:tailEnd/>
          </a:ln>
        </p:spPr>
        <p:txBody>
          <a:bodyPr vert="horz" wrap="square" lIns="121807" tIns="187027" rIns="121807" bIns="60904" numCol="1" anchor="t" anchorCtr="0" compatLnSpc="1">
            <a:prstTxWarp prst="textNoShape">
              <a:avLst/>
            </a:prstTxWarp>
          </a:bodyPr>
          <a:lstStyle>
            <a:defPPr>
              <a:defRPr lang="en-US"/>
            </a:defPPr>
            <a:lvl1pPr marL="176400" indent="-176400" eaLnBrk="1" hangingPunct="1">
              <a:spcBef>
                <a:spcPts val="400"/>
              </a:spcBef>
              <a:spcAft>
                <a:spcPts val="400"/>
              </a:spcAft>
              <a:buClr>
                <a:schemeClr val="accent2"/>
              </a:buClr>
              <a:buFont typeface="Arial"/>
              <a:buChar char="•"/>
              <a:defRPr sz="1300">
                <a:latin typeface="Arial" pitchFamily="34" charset="0"/>
                <a:cs typeface="Arial" pitchFamily="34" charset="0"/>
              </a:defRPr>
            </a:lvl1pPr>
            <a:lvl2pPr marL="688975" indent="-231775" eaLnBrk="1" hangingPunct="1">
              <a:spcBef>
                <a:spcPct val="20000"/>
              </a:spcBef>
              <a:buClr>
                <a:srgbClr val="00B0F0"/>
              </a:buClr>
              <a:buFont typeface="Arial" pitchFamily="34" charset="0"/>
              <a:buChar char="•"/>
              <a:defRPr sz="2400">
                <a:latin typeface="Arial" pitchFamily="34" charset="0"/>
                <a:cs typeface="Arial" pitchFamily="34" charset="0"/>
              </a:defRPr>
            </a:lvl2pPr>
            <a:lvl3pPr marL="1027113" indent="-225425" eaLnBrk="1" hangingPunct="1">
              <a:spcBef>
                <a:spcPct val="20000"/>
              </a:spcBef>
              <a:buClr>
                <a:srgbClr val="00B0F0"/>
              </a:buClr>
              <a:buFont typeface="Arial" pitchFamily="34" charset="0"/>
              <a:buChar char="•"/>
              <a:defRPr sz="2200">
                <a:latin typeface="Arial" pitchFamily="34" charset="0"/>
                <a:cs typeface="Arial" pitchFamily="34" charset="0"/>
              </a:defRPr>
            </a:lvl3pPr>
            <a:lvl4pPr marL="1377950" indent="-238125" eaLnBrk="1" hangingPunct="1">
              <a:spcBef>
                <a:spcPct val="20000"/>
              </a:spcBef>
              <a:buClr>
                <a:srgbClr val="00B0F0"/>
              </a:buClr>
              <a:buFont typeface="Arial" pitchFamily="34" charset="0"/>
              <a:buChar char="•"/>
              <a:defRPr sz="2000">
                <a:latin typeface="Arial" pitchFamily="34" charset="0"/>
                <a:cs typeface="Arial" pitchFamily="34" charset="0"/>
              </a:defRPr>
            </a:lvl4pPr>
            <a:lvl5pPr marL="2057400" indent="-228600" eaLnBrk="1" hangingPunct="1">
              <a:spcBef>
                <a:spcPct val="20000"/>
              </a:spcBef>
              <a:buClr>
                <a:srgbClr val="00B0F0"/>
              </a:buClr>
              <a:buFont typeface="Arial" pitchFamily="34" charset="0"/>
              <a:buChar char="•"/>
              <a:defRPr sz="2000">
                <a:latin typeface="+mn-lt"/>
                <a:cs typeface="+mn-cs"/>
              </a:defRPr>
            </a:lvl5pPr>
            <a:lvl6pPr marL="2514600" indent="-228600">
              <a:spcBef>
                <a:spcPct val="20000"/>
              </a:spcBef>
              <a:buFont typeface="Arial" pitchFamily="34" charset="0"/>
              <a:buChar char="•"/>
              <a:defRPr sz="2000">
                <a:latin typeface="+mn-lt"/>
                <a:cs typeface="+mn-cs"/>
              </a:defRPr>
            </a:lvl6pPr>
            <a:lvl7pPr marL="2971800" indent="-228600">
              <a:spcBef>
                <a:spcPct val="20000"/>
              </a:spcBef>
              <a:buFont typeface="Arial" pitchFamily="34" charset="0"/>
              <a:buChar char="•"/>
              <a:defRPr sz="2000">
                <a:latin typeface="+mn-lt"/>
                <a:cs typeface="+mn-cs"/>
              </a:defRPr>
            </a:lvl7pPr>
            <a:lvl8pPr marL="3429000" indent="-228600">
              <a:spcBef>
                <a:spcPct val="20000"/>
              </a:spcBef>
              <a:buFont typeface="Arial" pitchFamily="34" charset="0"/>
              <a:buChar char="•"/>
              <a:defRPr sz="2000">
                <a:latin typeface="+mn-lt"/>
                <a:cs typeface="+mn-cs"/>
              </a:defRPr>
            </a:lvl8pPr>
            <a:lvl9pPr marL="3886200" indent="-228600">
              <a:spcBef>
                <a:spcPct val="20000"/>
              </a:spcBef>
              <a:buFont typeface="Arial" pitchFamily="34" charset="0"/>
              <a:buChar char="•"/>
              <a:defRPr sz="2000">
                <a:latin typeface="+mn-lt"/>
                <a:cs typeface="+mn-cs"/>
              </a:defRPr>
            </a:lvl9pPr>
          </a:lstStyle>
          <a:p>
            <a:pPr marL="152259" indent="-152259" defTabSz="609036">
              <a:spcBef>
                <a:spcPts val="533"/>
              </a:spcBef>
              <a:spcAft>
                <a:spcPts val="0"/>
              </a:spcAft>
              <a:buClr>
                <a:srgbClr val="1C85C7"/>
              </a:buClr>
              <a:defRPr/>
            </a:pPr>
            <a:r>
              <a:rPr lang="en-US" sz="1400" b="1">
                <a:solidFill>
                  <a:srgbClr val="000000">
                    <a:lumMod val="85000"/>
                    <a:lumOff val="15000"/>
                  </a:srgbClr>
                </a:solidFill>
                <a:latin typeface="News Gothic MT" panose="020B0503020103020203" pitchFamily="34" charset="0"/>
                <a:cs typeface="Calibri" panose="020F0502020204030204" pitchFamily="34" charset="0"/>
              </a:rPr>
              <a:t>Primary end point: </a:t>
            </a:r>
            <a:r>
              <a:rPr lang="en-US" sz="1400">
                <a:solidFill>
                  <a:srgbClr val="000000">
                    <a:lumMod val="85000"/>
                    <a:lumOff val="15000"/>
                  </a:srgbClr>
                </a:solidFill>
                <a:latin typeface="News Gothic MT" panose="020B0503020103020203" pitchFamily="34" charset="0"/>
                <a:cs typeface="Calibri" panose="020F0502020204030204" pitchFamily="34" charset="0"/>
              </a:rPr>
              <a:t>confirmed ORR</a:t>
            </a:r>
          </a:p>
          <a:p>
            <a:pPr marL="152259" indent="-152259" defTabSz="609036">
              <a:spcBef>
                <a:spcPts val="533"/>
              </a:spcBef>
              <a:spcAft>
                <a:spcPts val="0"/>
              </a:spcAft>
              <a:buClr>
                <a:srgbClr val="1C85C7"/>
              </a:buClr>
              <a:defRPr/>
            </a:pPr>
            <a:r>
              <a:rPr lang="en-US" sz="1400" b="1">
                <a:solidFill>
                  <a:srgbClr val="000000">
                    <a:lumMod val="85000"/>
                    <a:lumOff val="15000"/>
                  </a:srgbClr>
                </a:solidFill>
                <a:latin typeface="News Gothic MT" panose="020B0503020103020203" pitchFamily="34" charset="0"/>
                <a:cs typeface="Calibri" panose="020F0502020204030204" pitchFamily="34" charset="0"/>
              </a:rPr>
              <a:t>Secondary end point: </a:t>
            </a:r>
            <a:r>
              <a:rPr lang="en-US" sz="1400">
                <a:solidFill>
                  <a:srgbClr val="000000">
                    <a:lumMod val="85000"/>
                    <a:lumOff val="15000"/>
                  </a:srgbClr>
                </a:solidFill>
                <a:latin typeface="News Gothic MT" panose="020B0503020103020203" pitchFamily="34" charset="0"/>
                <a:cs typeface="Calibri" panose="020F0502020204030204" pitchFamily="34" charset="0"/>
              </a:rPr>
              <a:t>investigator-assessed ORR, DCR, DOR, CBR, PFS, OS, PK, and safety</a:t>
            </a:r>
          </a:p>
        </p:txBody>
      </p:sp>
      <p:grpSp>
        <p:nvGrpSpPr>
          <p:cNvPr id="41" name="Group 40">
            <a:extLst>
              <a:ext uri="{FF2B5EF4-FFF2-40B4-BE49-F238E27FC236}">
                <a16:creationId xmlns:a16="http://schemas.microsoft.com/office/drawing/2014/main" id="{FBD25E4C-296F-4B90-B5F5-061D886CFC27}"/>
              </a:ext>
            </a:extLst>
          </p:cNvPr>
          <p:cNvGrpSpPr/>
          <p:nvPr/>
        </p:nvGrpSpPr>
        <p:grpSpPr>
          <a:xfrm>
            <a:off x="5984929" y="2540142"/>
            <a:ext cx="5620361" cy="2640013"/>
            <a:chOff x="5404807" y="242818"/>
            <a:chExt cx="4219175" cy="1981842"/>
          </a:xfrm>
        </p:grpSpPr>
        <p:sp>
          <p:nvSpPr>
            <p:cNvPr id="42" name="Rectangle: Rounded Corners 33">
              <a:extLst>
                <a:ext uri="{FF2B5EF4-FFF2-40B4-BE49-F238E27FC236}">
                  <a16:creationId xmlns:a16="http://schemas.microsoft.com/office/drawing/2014/main" id="{09C658C7-7998-480D-B0B0-E760B1B1C1C4}"/>
                </a:ext>
              </a:extLst>
            </p:cNvPr>
            <p:cNvSpPr/>
            <p:nvPr/>
          </p:nvSpPr>
          <p:spPr>
            <a:xfrm>
              <a:off x="8358017" y="621963"/>
              <a:ext cx="1265965" cy="630654"/>
            </a:xfrm>
            <a:prstGeom prst="roundRect">
              <a:avLst>
                <a:gd name="adj" fmla="val 0"/>
              </a:avLst>
            </a:prstGeom>
            <a:solidFill>
              <a:schemeClr val="accent3">
                <a:alpha val="60000"/>
              </a:schemeClr>
            </a:solidFill>
            <a:ln w="12700">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wrap="square" lIns="121807" tIns="60904" rIns="146169" bIns="85265" rtlCol="0" anchor="t">
              <a:spAutoFit/>
            </a:bodyPr>
            <a:lstStyle/>
            <a:p>
              <a:pPr defTabSz="609036">
                <a:spcBef>
                  <a:spcPts val="533"/>
                </a:spcBef>
                <a:buClr>
                  <a:srgbClr val="1C85C7"/>
                </a:buClr>
                <a:defRPr/>
              </a:pPr>
              <a:r>
                <a:rPr lang="en-US" sz="1500" b="1">
                  <a:solidFill>
                    <a:srgbClr val="000000">
                      <a:lumMod val="75000"/>
                      <a:lumOff val="25000"/>
                    </a:srgbClr>
                  </a:solidFill>
                  <a:latin typeface="News Gothic MT" panose="020B0503020103020203" pitchFamily="34" charset="0"/>
                  <a:cs typeface="Calibri" panose="020F0502020204030204" pitchFamily="34" charset="0"/>
                </a:rPr>
                <a:t>PART 2a</a:t>
              </a:r>
              <a:br>
                <a:rPr lang="en-US" sz="1500" b="1">
                  <a:solidFill>
                    <a:srgbClr val="000000">
                      <a:lumMod val="75000"/>
                      <a:lumOff val="25000"/>
                    </a:srgbClr>
                  </a:solidFill>
                  <a:latin typeface="News Gothic MT" panose="020B0503020103020203" pitchFamily="34" charset="0"/>
                  <a:cs typeface="Calibri" panose="020F0502020204030204" pitchFamily="34" charset="0"/>
                </a:rPr>
              </a:br>
              <a:r>
                <a:rPr lang="en-US" sz="1500" b="1">
                  <a:solidFill>
                    <a:srgbClr val="000000">
                      <a:lumMod val="75000"/>
                      <a:lumOff val="25000"/>
                    </a:srgbClr>
                  </a:solidFill>
                  <a:latin typeface="News Gothic MT" panose="020B0503020103020203" pitchFamily="34" charset="0"/>
                  <a:cs typeface="Calibri" panose="020F0502020204030204" pitchFamily="34" charset="0"/>
                </a:rPr>
                <a:t>5.4 mg/kg</a:t>
              </a:r>
              <a:br>
                <a:rPr lang="en-US" sz="1500" b="1">
                  <a:solidFill>
                    <a:srgbClr val="000000">
                      <a:lumMod val="75000"/>
                      <a:lumOff val="25000"/>
                    </a:srgbClr>
                  </a:solidFill>
                  <a:latin typeface="News Gothic MT" panose="020B0503020103020203" pitchFamily="34" charset="0"/>
                  <a:cs typeface="Calibri" panose="020F0502020204030204" pitchFamily="34" charset="0"/>
                </a:rPr>
              </a:br>
              <a:r>
                <a:rPr lang="en-US" sz="1500">
                  <a:solidFill>
                    <a:srgbClr val="000000">
                      <a:lumMod val="75000"/>
                      <a:lumOff val="25000"/>
                    </a:srgbClr>
                  </a:solidFill>
                  <a:latin typeface="News Gothic MT" panose="020B0503020103020203" pitchFamily="34" charset="0"/>
                  <a:cs typeface="Calibri" panose="020F0502020204030204" pitchFamily="34" charset="0"/>
                </a:rPr>
                <a:t>(n=130)</a:t>
              </a:r>
            </a:p>
          </p:txBody>
        </p:sp>
        <p:sp>
          <p:nvSpPr>
            <p:cNvPr id="44" name="Rectangle: Rounded Corners 33">
              <a:extLst>
                <a:ext uri="{FF2B5EF4-FFF2-40B4-BE49-F238E27FC236}">
                  <a16:creationId xmlns:a16="http://schemas.microsoft.com/office/drawing/2014/main" id="{E9F0D646-4FE5-4ED2-A2F8-784463A4B0C3}"/>
                </a:ext>
              </a:extLst>
            </p:cNvPr>
            <p:cNvSpPr/>
            <p:nvPr/>
          </p:nvSpPr>
          <p:spPr>
            <a:xfrm>
              <a:off x="8358017" y="1594006"/>
              <a:ext cx="1265965" cy="630654"/>
            </a:xfrm>
            <a:prstGeom prst="roundRect">
              <a:avLst>
                <a:gd name="adj" fmla="val 0"/>
              </a:avLst>
            </a:prstGeom>
            <a:solidFill>
              <a:schemeClr val="accent3">
                <a:alpha val="60000"/>
              </a:schemeClr>
            </a:solidFill>
            <a:ln w="12700">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wrap="square" lIns="121807" tIns="60904" rIns="146169" bIns="85265" rtlCol="0" anchor="t">
              <a:spAutoFit/>
            </a:bodyPr>
            <a:lstStyle/>
            <a:p>
              <a:pPr defTabSz="609036">
                <a:spcBef>
                  <a:spcPts val="533"/>
                </a:spcBef>
                <a:buClr>
                  <a:srgbClr val="1C85C7"/>
                </a:buClr>
                <a:defRPr/>
              </a:pPr>
              <a:r>
                <a:rPr lang="en-US" sz="1500" b="1">
                  <a:solidFill>
                    <a:srgbClr val="000000">
                      <a:lumMod val="75000"/>
                      <a:lumOff val="25000"/>
                    </a:srgbClr>
                  </a:solidFill>
                  <a:latin typeface="News Gothic MT" panose="020B0503020103020203" pitchFamily="34" charset="0"/>
                  <a:cs typeface="Calibri" panose="020F0502020204030204" pitchFamily="34" charset="0"/>
                </a:rPr>
                <a:t>PART 2b</a:t>
              </a:r>
              <a:br>
                <a:rPr lang="en-US" sz="1500" b="1">
                  <a:solidFill>
                    <a:srgbClr val="000000">
                      <a:lumMod val="75000"/>
                      <a:lumOff val="25000"/>
                    </a:srgbClr>
                  </a:solidFill>
                  <a:latin typeface="News Gothic MT" panose="020B0503020103020203" pitchFamily="34" charset="0"/>
                  <a:cs typeface="Calibri" panose="020F0502020204030204" pitchFamily="34" charset="0"/>
                </a:rPr>
              </a:br>
              <a:r>
                <a:rPr lang="en-US" sz="1500" b="1">
                  <a:solidFill>
                    <a:srgbClr val="000000">
                      <a:lumMod val="75000"/>
                      <a:lumOff val="25000"/>
                    </a:srgbClr>
                  </a:solidFill>
                  <a:latin typeface="News Gothic MT" panose="020B0503020103020203" pitchFamily="34" charset="0"/>
                  <a:cs typeface="Calibri" panose="020F0502020204030204" pitchFamily="34" charset="0"/>
                </a:rPr>
                <a:t>5.4 mg/kg</a:t>
              </a:r>
              <a:br>
                <a:rPr lang="en-US" sz="1500" b="1">
                  <a:solidFill>
                    <a:srgbClr val="000000">
                      <a:lumMod val="75000"/>
                      <a:lumOff val="25000"/>
                    </a:srgbClr>
                  </a:solidFill>
                  <a:latin typeface="News Gothic MT" panose="020B0503020103020203" pitchFamily="34" charset="0"/>
                  <a:cs typeface="Calibri" panose="020F0502020204030204" pitchFamily="34" charset="0"/>
                </a:rPr>
              </a:br>
              <a:r>
                <a:rPr lang="en-US" sz="1500">
                  <a:solidFill>
                    <a:srgbClr val="000000">
                      <a:lumMod val="75000"/>
                      <a:lumOff val="25000"/>
                    </a:srgbClr>
                  </a:solidFill>
                  <a:latin typeface="News Gothic MT" panose="020B0503020103020203" pitchFamily="34" charset="0"/>
                  <a:cs typeface="Calibri" panose="020F0502020204030204" pitchFamily="34" charset="0"/>
                </a:rPr>
                <a:t>(n=4)</a:t>
              </a:r>
            </a:p>
          </p:txBody>
        </p:sp>
        <p:sp>
          <p:nvSpPr>
            <p:cNvPr id="45" name="Rectangle: Rounded Corners 33">
              <a:extLst>
                <a:ext uri="{FF2B5EF4-FFF2-40B4-BE49-F238E27FC236}">
                  <a16:creationId xmlns:a16="http://schemas.microsoft.com/office/drawing/2014/main" id="{A54F83B9-3D9C-4F2E-B3E9-0153146A5EA7}"/>
                </a:ext>
              </a:extLst>
            </p:cNvPr>
            <p:cNvSpPr/>
            <p:nvPr/>
          </p:nvSpPr>
          <p:spPr>
            <a:xfrm>
              <a:off x="5404807" y="242818"/>
              <a:ext cx="942967" cy="457369"/>
            </a:xfrm>
            <a:prstGeom prst="roundRect">
              <a:avLst>
                <a:gd name="adj" fmla="val 0"/>
              </a:avLst>
            </a:prstGeom>
            <a:solidFill>
              <a:schemeClr val="accent3">
                <a:alpha val="60000"/>
              </a:schemeClr>
            </a:solidFill>
            <a:ln w="12700">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wrap="square" lIns="121807" tIns="60904" rIns="146169" bIns="85265" rtlCol="0" anchor="t">
              <a:spAutoFit/>
            </a:bodyPr>
            <a:lstStyle/>
            <a:p>
              <a:pPr defTabSz="609036">
                <a:spcBef>
                  <a:spcPts val="533"/>
                </a:spcBef>
                <a:buClr>
                  <a:srgbClr val="1C85C7"/>
                </a:buClr>
                <a:defRPr/>
              </a:pPr>
              <a:r>
                <a:rPr lang="en-US" sz="1500" b="1">
                  <a:solidFill>
                    <a:srgbClr val="000000">
                      <a:lumMod val="75000"/>
                      <a:lumOff val="25000"/>
                    </a:srgbClr>
                  </a:solidFill>
                  <a:latin typeface="News Gothic MT" panose="020B0503020103020203" pitchFamily="34" charset="0"/>
                  <a:cs typeface="Calibri" panose="020F0502020204030204" pitchFamily="34" charset="0"/>
                </a:rPr>
                <a:t>5.4 mg/kg</a:t>
              </a:r>
              <a:br>
                <a:rPr lang="en-US" sz="1500" b="1">
                  <a:solidFill>
                    <a:srgbClr val="000000">
                      <a:lumMod val="75000"/>
                      <a:lumOff val="25000"/>
                    </a:srgbClr>
                  </a:solidFill>
                  <a:latin typeface="News Gothic MT" panose="020B0503020103020203" pitchFamily="34" charset="0"/>
                  <a:cs typeface="Calibri" panose="020F0502020204030204" pitchFamily="34" charset="0"/>
                </a:rPr>
              </a:br>
              <a:r>
                <a:rPr lang="en-US" sz="1500">
                  <a:solidFill>
                    <a:srgbClr val="000000">
                      <a:lumMod val="75000"/>
                      <a:lumOff val="25000"/>
                    </a:srgbClr>
                  </a:solidFill>
                  <a:latin typeface="News Gothic MT" panose="020B0503020103020203" pitchFamily="34" charset="0"/>
                  <a:cs typeface="Calibri" panose="020F0502020204030204" pitchFamily="34" charset="0"/>
                </a:rPr>
                <a:t>(n=22)</a:t>
              </a:r>
            </a:p>
          </p:txBody>
        </p:sp>
        <p:sp>
          <p:nvSpPr>
            <p:cNvPr id="48" name="Rectangle: Rounded Corners 33">
              <a:extLst>
                <a:ext uri="{FF2B5EF4-FFF2-40B4-BE49-F238E27FC236}">
                  <a16:creationId xmlns:a16="http://schemas.microsoft.com/office/drawing/2014/main" id="{820DA9F9-E0B4-4AD4-AB56-4A0A45FEF528}"/>
                </a:ext>
              </a:extLst>
            </p:cNvPr>
            <p:cNvSpPr/>
            <p:nvPr/>
          </p:nvSpPr>
          <p:spPr>
            <a:xfrm>
              <a:off x="6839521" y="474274"/>
              <a:ext cx="1265965" cy="457369"/>
            </a:xfrm>
            <a:prstGeom prst="roundRect">
              <a:avLst>
                <a:gd name="adj" fmla="val 0"/>
              </a:avLst>
            </a:prstGeom>
            <a:solidFill>
              <a:schemeClr val="accent3">
                <a:alpha val="60000"/>
              </a:schemeClr>
            </a:solidFill>
            <a:ln w="12700">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wrap="square" lIns="121807" tIns="60904" rIns="146169" bIns="85265" rtlCol="0" anchor="t">
              <a:spAutoFit/>
            </a:bodyPr>
            <a:lstStyle/>
            <a:p>
              <a:pPr defTabSz="609036">
                <a:spcBef>
                  <a:spcPts val="533"/>
                </a:spcBef>
                <a:buClr>
                  <a:srgbClr val="1C85C7"/>
                </a:buClr>
                <a:defRPr/>
              </a:pPr>
              <a:r>
                <a:rPr lang="en-US" sz="1500" b="1">
                  <a:solidFill>
                    <a:srgbClr val="000000">
                      <a:lumMod val="75000"/>
                      <a:lumOff val="25000"/>
                    </a:srgbClr>
                  </a:solidFill>
                  <a:latin typeface="News Gothic MT" panose="020B0503020103020203" pitchFamily="34" charset="0"/>
                  <a:cs typeface="Calibri" panose="020F0502020204030204" pitchFamily="34" charset="0"/>
                </a:rPr>
                <a:t>5.4 mg/kg</a:t>
              </a:r>
              <a:br>
                <a:rPr lang="en-US" sz="1500" b="1">
                  <a:solidFill>
                    <a:srgbClr val="000000">
                      <a:lumMod val="75000"/>
                      <a:lumOff val="25000"/>
                    </a:srgbClr>
                  </a:solidFill>
                  <a:latin typeface="News Gothic MT" panose="020B0503020103020203" pitchFamily="34" charset="0"/>
                  <a:cs typeface="Calibri" panose="020F0502020204030204" pitchFamily="34" charset="0"/>
                </a:rPr>
              </a:br>
              <a:r>
                <a:rPr lang="en-US" sz="1500">
                  <a:solidFill>
                    <a:srgbClr val="000000">
                      <a:lumMod val="75000"/>
                      <a:lumOff val="25000"/>
                    </a:srgbClr>
                  </a:solidFill>
                  <a:latin typeface="News Gothic MT" panose="020B0503020103020203" pitchFamily="34" charset="0"/>
                  <a:cs typeface="Calibri" panose="020F0502020204030204" pitchFamily="34" charset="0"/>
                </a:rPr>
                <a:t>(n=28)</a:t>
              </a:r>
            </a:p>
          </p:txBody>
        </p:sp>
      </p:grpSp>
      <p:sp>
        <p:nvSpPr>
          <p:cNvPr id="49" name="Content Placeholder 3">
            <a:extLst>
              <a:ext uri="{FF2B5EF4-FFF2-40B4-BE49-F238E27FC236}">
                <a16:creationId xmlns:a16="http://schemas.microsoft.com/office/drawing/2014/main" id="{ACE20BB0-B460-164E-BD04-4523BB309813}"/>
              </a:ext>
            </a:extLst>
          </p:cNvPr>
          <p:cNvSpPr txBox="1">
            <a:spLocks/>
          </p:cNvSpPr>
          <p:nvPr/>
        </p:nvSpPr>
        <p:spPr bwMode="auto">
          <a:xfrm>
            <a:off x="8991067" y="5139764"/>
            <a:ext cx="2374921" cy="742080"/>
          </a:xfrm>
          <a:prstGeom prst="rect">
            <a:avLst/>
          </a:prstGeom>
          <a:noFill/>
          <a:ln w="19050">
            <a:noFill/>
            <a:miter lim="800000"/>
            <a:headEnd/>
            <a:tailEnd/>
          </a:ln>
        </p:spPr>
        <p:txBody>
          <a:bodyPr vert="horz" wrap="square" lIns="121807" tIns="187027" rIns="121807" bIns="60904" numCol="1" anchor="t" anchorCtr="0" compatLnSpc="1">
            <a:prstTxWarp prst="textNoShape">
              <a:avLst/>
            </a:prstTxWarp>
          </a:bodyPr>
          <a:lstStyle>
            <a:defPPr>
              <a:defRPr lang="en-US"/>
            </a:defPPr>
            <a:lvl1pPr marL="176400" indent="-176400" eaLnBrk="1" hangingPunct="1">
              <a:spcBef>
                <a:spcPts val="400"/>
              </a:spcBef>
              <a:spcAft>
                <a:spcPts val="400"/>
              </a:spcAft>
              <a:buClr>
                <a:schemeClr val="accent2"/>
              </a:buClr>
              <a:buFont typeface="Arial"/>
              <a:buChar char="•"/>
              <a:defRPr sz="1300">
                <a:latin typeface="Arial" pitchFamily="34" charset="0"/>
                <a:cs typeface="Arial" pitchFamily="34" charset="0"/>
              </a:defRPr>
            </a:lvl1pPr>
            <a:lvl2pPr marL="688975" indent="-231775" eaLnBrk="1" hangingPunct="1">
              <a:spcBef>
                <a:spcPct val="20000"/>
              </a:spcBef>
              <a:buClr>
                <a:srgbClr val="00B0F0"/>
              </a:buClr>
              <a:buFont typeface="Arial" pitchFamily="34" charset="0"/>
              <a:buChar char="•"/>
              <a:defRPr sz="2400">
                <a:latin typeface="Arial" pitchFamily="34" charset="0"/>
                <a:cs typeface="Arial" pitchFamily="34" charset="0"/>
              </a:defRPr>
            </a:lvl2pPr>
            <a:lvl3pPr marL="1027113" indent="-225425" eaLnBrk="1" hangingPunct="1">
              <a:spcBef>
                <a:spcPct val="20000"/>
              </a:spcBef>
              <a:buClr>
                <a:srgbClr val="00B0F0"/>
              </a:buClr>
              <a:buFont typeface="Arial" pitchFamily="34" charset="0"/>
              <a:buChar char="•"/>
              <a:defRPr sz="2200">
                <a:latin typeface="Arial" pitchFamily="34" charset="0"/>
                <a:cs typeface="Arial" pitchFamily="34" charset="0"/>
              </a:defRPr>
            </a:lvl3pPr>
            <a:lvl4pPr marL="1377950" indent="-238125" eaLnBrk="1" hangingPunct="1">
              <a:spcBef>
                <a:spcPct val="20000"/>
              </a:spcBef>
              <a:buClr>
                <a:srgbClr val="00B0F0"/>
              </a:buClr>
              <a:buFont typeface="Arial" pitchFamily="34" charset="0"/>
              <a:buChar char="•"/>
              <a:defRPr sz="2000">
                <a:latin typeface="Arial" pitchFamily="34" charset="0"/>
                <a:cs typeface="Arial" pitchFamily="34" charset="0"/>
              </a:defRPr>
            </a:lvl4pPr>
            <a:lvl5pPr marL="2057400" indent="-228600" eaLnBrk="1" hangingPunct="1">
              <a:spcBef>
                <a:spcPct val="20000"/>
              </a:spcBef>
              <a:buClr>
                <a:srgbClr val="00B0F0"/>
              </a:buClr>
              <a:buFont typeface="Arial" pitchFamily="34" charset="0"/>
              <a:buChar char="•"/>
              <a:defRPr sz="2000">
                <a:latin typeface="+mn-lt"/>
                <a:cs typeface="+mn-cs"/>
              </a:defRPr>
            </a:lvl5pPr>
            <a:lvl6pPr marL="2514600" indent="-228600">
              <a:spcBef>
                <a:spcPct val="20000"/>
              </a:spcBef>
              <a:buFont typeface="Arial" pitchFamily="34" charset="0"/>
              <a:buChar char="•"/>
              <a:defRPr sz="2000">
                <a:latin typeface="+mn-lt"/>
                <a:cs typeface="+mn-cs"/>
              </a:defRPr>
            </a:lvl6pPr>
            <a:lvl7pPr marL="2971800" indent="-228600">
              <a:spcBef>
                <a:spcPct val="20000"/>
              </a:spcBef>
              <a:buFont typeface="Arial" pitchFamily="34" charset="0"/>
              <a:buChar char="•"/>
              <a:defRPr sz="2000">
                <a:latin typeface="+mn-lt"/>
                <a:cs typeface="+mn-cs"/>
              </a:defRPr>
            </a:lvl7pPr>
            <a:lvl8pPr marL="3429000" indent="-228600">
              <a:spcBef>
                <a:spcPct val="20000"/>
              </a:spcBef>
              <a:buFont typeface="Arial" pitchFamily="34" charset="0"/>
              <a:buChar char="•"/>
              <a:defRPr sz="2000">
                <a:latin typeface="+mn-lt"/>
                <a:cs typeface="+mn-cs"/>
              </a:defRPr>
            </a:lvl8pPr>
            <a:lvl9pPr marL="3886200" indent="-228600">
              <a:spcBef>
                <a:spcPct val="20000"/>
              </a:spcBef>
              <a:buFont typeface="Arial" pitchFamily="34" charset="0"/>
              <a:buChar char="•"/>
              <a:defRPr sz="2000">
                <a:latin typeface="+mn-lt"/>
                <a:cs typeface="+mn-cs"/>
              </a:defRPr>
            </a:lvl9pPr>
          </a:lstStyle>
          <a:p>
            <a:pPr marL="0" indent="0" algn="ctr" defTabSz="609036">
              <a:spcBef>
                <a:spcPts val="533"/>
              </a:spcBef>
              <a:spcAft>
                <a:spcPts val="0"/>
              </a:spcAft>
              <a:buClr>
                <a:srgbClr val="1C85C7"/>
              </a:buClr>
              <a:buNone/>
              <a:defRPr/>
            </a:pPr>
            <a:r>
              <a:rPr lang="en-US" sz="1600" b="1">
                <a:solidFill>
                  <a:srgbClr val="000000">
                    <a:lumMod val="85000"/>
                    <a:lumOff val="15000"/>
                  </a:srgbClr>
                </a:solidFill>
                <a:latin typeface="News Gothic MT" panose="020B0503020103020203" pitchFamily="34" charset="0"/>
                <a:cs typeface="Calibri" panose="020F0502020204030204" pitchFamily="34" charset="0"/>
              </a:rPr>
              <a:t>184 patients </a:t>
            </a:r>
            <a:br>
              <a:rPr lang="en-US" sz="1600" b="1">
                <a:solidFill>
                  <a:srgbClr val="000000">
                    <a:lumMod val="85000"/>
                    <a:lumOff val="15000"/>
                  </a:srgbClr>
                </a:solidFill>
                <a:latin typeface="News Gothic MT" panose="020B0503020103020203" pitchFamily="34" charset="0"/>
                <a:cs typeface="Calibri" panose="020F0502020204030204" pitchFamily="34" charset="0"/>
              </a:rPr>
            </a:br>
            <a:r>
              <a:rPr lang="en-US" sz="1600">
                <a:solidFill>
                  <a:srgbClr val="000000">
                    <a:lumMod val="85000"/>
                    <a:lumOff val="15000"/>
                  </a:srgbClr>
                </a:solidFill>
                <a:latin typeface="News Gothic MT" panose="020B0503020103020203" pitchFamily="34" charset="0"/>
                <a:cs typeface="Calibri" panose="020F0502020204030204" pitchFamily="34" charset="0"/>
              </a:rPr>
              <a:t>enrolled at 5.4 mg/kg</a:t>
            </a:r>
          </a:p>
        </p:txBody>
      </p:sp>
    </p:spTree>
    <p:extLst>
      <p:ext uri="{BB962C8B-B14F-4D97-AF65-F5344CB8AC3E}">
        <p14:creationId xmlns:p14="http://schemas.microsoft.com/office/powerpoint/2010/main" val="2118780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bject 24">
            <a:extLst>
              <a:ext uri="{FF2B5EF4-FFF2-40B4-BE49-F238E27FC236}">
                <a16:creationId xmlns:a16="http://schemas.microsoft.com/office/drawing/2014/main" id="{53E61887-CFEF-4C2F-81AE-A1F187FBC5A4}"/>
              </a:ext>
            </a:extLst>
          </p:cNvPr>
          <p:cNvSpPr/>
          <p:nvPr/>
        </p:nvSpPr>
        <p:spPr>
          <a:xfrm>
            <a:off x="2132302" y="2449212"/>
            <a:ext cx="9092135" cy="3218778"/>
          </a:xfrm>
          <a:prstGeom prst="rect">
            <a:avLst/>
          </a:prstGeom>
          <a:blipFill>
            <a:blip r:embed="rId3" cstate="print"/>
            <a:stretch>
              <a:fillRect/>
            </a:stretch>
          </a:blipFill>
        </p:spPr>
        <p:txBody>
          <a:bodyPr wrap="square" lIns="0" tIns="0" rIns="0" bIns="0" rtlCol="0"/>
          <a:lstStyle/>
          <a:p>
            <a:pPr defTabSz="1217706"/>
            <a:endParaRPr sz="2397">
              <a:solidFill>
                <a:prstClr val="black"/>
              </a:solidFill>
              <a:latin typeface="Calibri"/>
            </a:endParaRPr>
          </a:p>
        </p:txBody>
      </p:sp>
      <p:sp>
        <p:nvSpPr>
          <p:cNvPr id="4" name="Title 3">
            <a:extLst>
              <a:ext uri="{FF2B5EF4-FFF2-40B4-BE49-F238E27FC236}">
                <a16:creationId xmlns:a16="http://schemas.microsoft.com/office/drawing/2014/main" id="{C4578AC7-FE3C-4DB8-ABF1-F8C1FF968F86}"/>
              </a:ext>
            </a:extLst>
          </p:cNvPr>
          <p:cNvSpPr>
            <a:spLocks noGrp="1"/>
          </p:cNvSpPr>
          <p:nvPr>
            <p:ph type="title"/>
          </p:nvPr>
        </p:nvSpPr>
        <p:spPr/>
        <p:txBody>
          <a:bodyPr/>
          <a:lstStyle/>
          <a:p>
            <a:r>
              <a:rPr lang="en-CA"/>
              <a:t>DESTINY-Breast01: T-</a:t>
            </a:r>
            <a:r>
              <a:rPr lang="en-CA" err="1"/>
              <a:t>DXd</a:t>
            </a:r>
            <a:r>
              <a:rPr lang="en-CA"/>
              <a:t> (cont.)</a:t>
            </a:r>
          </a:p>
        </p:txBody>
      </p:sp>
      <p:sp>
        <p:nvSpPr>
          <p:cNvPr id="6" name="Text Placeholder 5">
            <a:extLst>
              <a:ext uri="{FF2B5EF4-FFF2-40B4-BE49-F238E27FC236}">
                <a16:creationId xmlns:a16="http://schemas.microsoft.com/office/drawing/2014/main" id="{48F854FF-66BE-4C88-B9A8-945F01E48177}"/>
              </a:ext>
            </a:extLst>
          </p:cNvPr>
          <p:cNvSpPr>
            <a:spLocks noGrp="1"/>
          </p:cNvSpPr>
          <p:nvPr>
            <p:ph type="body" sz="quarter" idx="12"/>
          </p:nvPr>
        </p:nvSpPr>
        <p:spPr>
          <a:xfrm>
            <a:off x="193575" y="6266759"/>
            <a:ext cx="8241039" cy="461665"/>
          </a:xfrm>
        </p:spPr>
        <p:txBody>
          <a:bodyPr/>
          <a:lstStyle/>
          <a:p>
            <a:r>
              <a:rPr lang="en-CA" baseline="30000"/>
              <a:t>a</a:t>
            </a:r>
            <a:r>
              <a:rPr lang="en-US"/>
              <a:t>Patients for whom data from both baseline and postbaseline assessments of target lesions by independent central review were available.</a:t>
            </a:r>
            <a:endParaRPr lang="en-CA"/>
          </a:p>
          <a:p>
            <a:r>
              <a:rPr lang="en-CA"/>
              <a:t>CI = confidence interval; CR = complete response.</a:t>
            </a:r>
          </a:p>
          <a:p>
            <a:r>
              <a:rPr lang="en-CA"/>
              <a:t>Modi et al, 2020.</a:t>
            </a:r>
          </a:p>
        </p:txBody>
      </p:sp>
      <p:sp>
        <p:nvSpPr>
          <p:cNvPr id="9" name="Text Placeholder 8">
            <a:extLst>
              <a:ext uri="{FF2B5EF4-FFF2-40B4-BE49-F238E27FC236}">
                <a16:creationId xmlns:a16="http://schemas.microsoft.com/office/drawing/2014/main" id="{D471E3F7-D981-F948-8994-A1CD16BE1EEF}"/>
              </a:ext>
            </a:extLst>
          </p:cNvPr>
          <p:cNvSpPr>
            <a:spLocks noGrp="1"/>
          </p:cNvSpPr>
          <p:nvPr>
            <p:ph type="body" sz="quarter" idx="13"/>
          </p:nvPr>
        </p:nvSpPr>
        <p:spPr/>
        <p:txBody>
          <a:bodyPr/>
          <a:lstStyle/>
          <a:p>
            <a:r>
              <a:rPr lang="en-US"/>
              <a:t>Best Change in Tumor Size</a:t>
            </a:r>
          </a:p>
        </p:txBody>
      </p:sp>
      <p:sp>
        <p:nvSpPr>
          <p:cNvPr id="11" name="object 7">
            <a:extLst>
              <a:ext uri="{FF2B5EF4-FFF2-40B4-BE49-F238E27FC236}">
                <a16:creationId xmlns:a16="http://schemas.microsoft.com/office/drawing/2014/main" id="{E9A26364-AB30-4FAD-932F-F7272AFEDAB3}"/>
              </a:ext>
            </a:extLst>
          </p:cNvPr>
          <p:cNvSpPr/>
          <p:nvPr/>
        </p:nvSpPr>
        <p:spPr>
          <a:xfrm>
            <a:off x="1521426" y="2012870"/>
            <a:ext cx="104012" cy="3570219"/>
          </a:xfrm>
          <a:custGeom>
            <a:avLst/>
            <a:gdLst/>
            <a:ahLst/>
            <a:cxnLst/>
            <a:rect l="l" t="t" r="r" b="b"/>
            <a:pathLst>
              <a:path w="78105" h="2680970">
                <a:moveTo>
                  <a:pt x="0" y="0"/>
                </a:moveTo>
                <a:lnTo>
                  <a:pt x="77723" y="0"/>
                </a:lnTo>
                <a:lnTo>
                  <a:pt x="77723" y="2680716"/>
                </a:lnTo>
                <a:lnTo>
                  <a:pt x="0" y="2680716"/>
                </a:lnTo>
              </a:path>
            </a:pathLst>
          </a:custGeom>
          <a:ln w="12192">
            <a:solidFill>
              <a:srgbClr val="000000"/>
            </a:solidFill>
          </a:ln>
        </p:spPr>
        <p:txBody>
          <a:bodyPr wrap="square" lIns="0" tIns="0" rIns="0" bIns="0" rtlCol="0"/>
          <a:lstStyle/>
          <a:p>
            <a:pPr defTabSz="1217706"/>
            <a:endParaRPr sz="2397">
              <a:solidFill>
                <a:prstClr val="black"/>
              </a:solidFill>
              <a:latin typeface="Calibri"/>
            </a:endParaRPr>
          </a:p>
        </p:txBody>
      </p:sp>
      <p:sp>
        <p:nvSpPr>
          <p:cNvPr id="13" name="object 8">
            <a:extLst>
              <a:ext uri="{FF2B5EF4-FFF2-40B4-BE49-F238E27FC236}">
                <a16:creationId xmlns:a16="http://schemas.microsoft.com/office/drawing/2014/main" id="{11F1520E-3BAE-4CEF-85B1-BF3B6B6DC148}"/>
              </a:ext>
            </a:extLst>
          </p:cNvPr>
          <p:cNvSpPr/>
          <p:nvPr/>
        </p:nvSpPr>
        <p:spPr>
          <a:xfrm>
            <a:off x="1521425" y="2526333"/>
            <a:ext cx="9922537" cy="0"/>
          </a:xfrm>
          <a:custGeom>
            <a:avLst/>
            <a:gdLst/>
            <a:ahLst/>
            <a:cxnLst/>
            <a:rect l="l" t="t" r="r" b="b"/>
            <a:pathLst>
              <a:path w="7451090">
                <a:moveTo>
                  <a:pt x="0" y="0"/>
                </a:moveTo>
                <a:lnTo>
                  <a:pt x="7451090" y="0"/>
                </a:lnTo>
              </a:path>
            </a:pathLst>
          </a:custGeom>
          <a:ln w="9144">
            <a:solidFill>
              <a:schemeClr val="tx2"/>
            </a:solidFill>
            <a:prstDash val="sysDash"/>
          </a:ln>
        </p:spPr>
        <p:txBody>
          <a:bodyPr wrap="square" lIns="0" tIns="0" rIns="0" bIns="0" rtlCol="0"/>
          <a:lstStyle/>
          <a:p>
            <a:pPr defTabSz="1217706"/>
            <a:endParaRPr sz="2397">
              <a:solidFill>
                <a:prstClr val="black"/>
              </a:solidFill>
              <a:latin typeface="Calibri"/>
            </a:endParaRPr>
          </a:p>
        </p:txBody>
      </p:sp>
      <p:sp>
        <p:nvSpPr>
          <p:cNvPr id="15" name="object 9">
            <a:extLst>
              <a:ext uri="{FF2B5EF4-FFF2-40B4-BE49-F238E27FC236}">
                <a16:creationId xmlns:a16="http://schemas.microsoft.com/office/drawing/2014/main" id="{BEB87094-6B55-4193-913B-B503365ACD7B}"/>
              </a:ext>
            </a:extLst>
          </p:cNvPr>
          <p:cNvSpPr/>
          <p:nvPr/>
        </p:nvSpPr>
        <p:spPr>
          <a:xfrm>
            <a:off x="1624928" y="3778531"/>
            <a:ext cx="9818524" cy="0"/>
          </a:xfrm>
          <a:custGeom>
            <a:avLst/>
            <a:gdLst/>
            <a:ahLst/>
            <a:cxnLst/>
            <a:rect l="l" t="t" r="r" b="b"/>
            <a:pathLst>
              <a:path w="7372984">
                <a:moveTo>
                  <a:pt x="0" y="0"/>
                </a:moveTo>
                <a:lnTo>
                  <a:pt x="7372731" y="0"/>
                </a:lnTo>
              </a:path>
            </a:pathLst>
          </a:custGeom>
          <a:ln w="9144">
            <a:solidFill>
              <a:schemeClr val="accent5"/>
            </a:solidFill>
            <a:prstDash val="sysDash"/>
          </a:ln>
        </p:spPr>
        <p:txBody>
          <a:bodyPr wrap="square" lIns="0" tIns="0" rIns="0" bIns="0" rtlCol="0"/>
          <a:lstStyle/>
          <a:p>
            <a:pPr defTabSz="1217706"/>
            <a:endParaRPr sz="2397">
              <a:solidFill>
                <a:prstClr val="black"/>
              </a:solidFill>
              <a:latin typeface="Calibri"/>
            </a:endParaRPr>
          </a:p>
        </p:txBody>
      </p:sp>
      <p:sp>
        <p:nvSpPr>
          <p:cNvPr id="17" name="object 10">
            <a:extLst>
              <a:ext uri="{FF2B5EF4-FFF2-40B4-BE49-F238E27FC236}">
                <a16:creationId xmlns:a16="http://schemas.microsoft.com/office/drawing/2014/main" id="{AB770A4D-A8D2-4F75-9E38-AC5AFE273F5E}"/>
              </a:ext>
            </a:extLst>
          </p:cNvPr>
          <p:cNvSpPr txBox="1"/>
          <p:nvPr/>
        </p:nvSpPr>
        <p:spPr>
          <a:xfrm>
            <a:off x="1308058" y="1900572"/>
            <a:ext cx="188574" cy="186354"/>
          </a:xfrm>
          <a:prstGeom prst="rect">
            <a:avLst/>
          </a:prstGeom>
        </p:spPr>
        <p:txBody>
          <a:bodyPr vert="horz" wrap="square" lIns="0" tIns="16912" rIns="0" bIns="0" rtlCol="0">
            <a:spAutoFit/>
          </a:bodyPr>
          <a:lstStyle/>
          <a:p>
            <a:pPr marL="16913" defTabSz="1217706">
              <a:spcBef>
                <a:spcPts val="133"/>
              </a:spcBef>
            </a:pPr>
            <a:r>
              <a:rPr sz="1100" spc="-7">
                <a:solidFill>
                  <a:prstClr val="black"/>
                </a:solidFill>
                <a:cs typeface="Calibri"/>
              </a:rPr>
              <a:t>40</a:t>
            </a:r>
            <a:endParaRPr sz="1100">
              <a:solidFill>
                <a:prstClr val="black"/>
              </a:solidFill>
              <a:cs typeface="Calibri"/>
            </a:endParaRPr>
          </a:p>
        </p:txBody>
      </p:sp>
      <p:sp>
        <p:nvSpPr>
          <p:cNvPr id="19" name="object 11">
            <a:extLst>
              <a:ext uri="{FF2B5EF4-FFF2-40B4-BE49-F238E27FC236}">
                <a16:creationId xmlns:a16="http://schemas.microsoft.com/office/drawing/2014/main" id="{E85EFB17-AEEB-4356-9A54-955D14446FC9}"/>
              </a:ext>
            </a:extLst>
          </p:cNvPr>
          <p:cNvSpPr txBox="1"/>
          <p:nvPr/>
        </p:nvSpPr>
        <p:spPr>
          <a:xfrm>
            <a:off x="1260975" y="2409636"/>
            <a:ext cx="233290" cy="1748320"/>
          </a:xfrm>
          <a:prstGeom prst="rect">
            <a:avLst/>
          </a:prstGeom>
        </p:spPr>
        <p:txBody>
          <a:bodyPr vert="horz" wrap="square" lIns="0" tIns="16912" rIns="0" bIns="0" rtlCol="0">
            <a:spAutoFit/>
          </a:bodyPr>
          <a:lstStyle/>
          <a:p>
            <a:pPr marL="63422" defTabSz="1217706">
              <a:spcBef>
                <a:spcPts val="133"/>
              </a:spcBef>
            </a:pPr>
            <a:r>
              <a:rPr sz="1100" spc="-7">
                <a:solidFill>
                  <a:prstClr val="black"/>
                </a:solidFill>
                <a:cs typeface="Calibri"/>
              </a:rPr>
              <a:t>20</a:t>
            </a:r>
            <a:endParaRPr sz="1100">
              <a:solidFill>
                <a:prstClr val="black"/>
              </a:solidFill>
              <a:cs typeface="Calibri"/>
            </a:endParaRPr>
          </a:p>
          <a:p>
            <a:pPr defTabSz="1217706"/>
            <a:endParaRPr sz="1100">
              <a:solidFill>
                <a:prstClr val="black"/>
              </a:solidFill>
              <a:cs typeface="Times New Roman"/>
            </a:endParaRPr>
          </a:p>
          <a:p>
            <a:pPr defTabSz="1217706">
              <a:spcBef>
                <a:spcPts val="13"/>
              </a:spcBef>
            </a:pPr>
            <a:endParaRPr sz="900">
              <a:solidFill>
                <a:prstClr val="black"/>
              </a:solidFill>
              <a:cs typeface="Times New Roman"/>
            </a:endParaRPr>
          </a:p>
          <a:p>
            <a:pPr marL="122616" algn="ctr" defTabSz="1217706">
              <a:spcBef>
                <a:spcPts val="7"/>
              </a:spcBef>
            </a:pPr>
            <a:r>
              <a:rPr sz="1100">
                <a:solidFill>
                  <a:prstClr val="black"/>
                </a:solidFill>
                <a:cs typeface="Calibri"/>
              </a:rPr>
              <a:t>0</a:t>
            </a:r>
          </a:p>
          <a:p>
            <a:pPr defTabSz="1217706"/>
            <a:br>
              <a:rPr lang="en-CA" sz="800">
                <a:solidFill>
                  <a:prstClr val="black"/>
                </a:solidFill>
                <a:cs typeface="Times New Roman"/>
              </a:rPr>
            </a:br>
            <a:endParaRPr sz="800">
              <a:solidFill>
                <a:prstClr val="black"/>
              </a:solidFill>
              <a:cs typeface="Times New Roman"/>
            </a:endParaRPr>
          </a:p>
          <a:p>
            <a:pPr defTabSz="1217706">
              <a:spcBef>
                <a:spcPts val="47"/>
              </a:spcBef>
            </a:pPr>
            <a:endParaRPr sz="900">
              <a:solidFill>
                <a:prstClr val="black"/>
              </a:solidFill>
              <a:cs typeface="Times New Roman"/>
            </a:endParaRPr>
          </a:p>
          <a:p>
            <a:pPr algn="ctr" defTabSz="1217706"/>
            <a:r>
              <a:rPr sz="1100">
                <a:solidFill>
                  <a:prstClr val="black"/>
                </a:solidFill>
                <a:cs typeface="Calibri"/>
              </a:rPr>
              <a:t>-</a:t>
            </a:r>
            <a:r>
              <a:rPr sz="1100" spc="-7">
                <a:solidFill>
                  <a:prstClr val="black"/>
                </a:solidFill>
                <a:cs typeface="Calibri"/>
              </a:rPr>
              <a:t>20</a:t>
            </a:r>
            <a:endParaRPr sz="1100">
              <a:solidFill>
                <a:prstClr val="black"/>
              </a:solidFill>
              <a:cs typeface="Calibri"/>
            </a:endParaRPr>
          </a:p>
          <a:p>
            <a:pPr defTabSz="1217706"/>
            <a:endParaRPr lang="en-CA" sz="1300">
              <a:solidFill>
                <a:prstClr val="black"/>
              </a:solidFill>
              <a:cs typeface="Times New Roman"/>
            </a:endParaRPr>
          </a:p>
          <a:p>
            <a:pPr defTabSz="1217706"/>
            <a:br>
              <a:rPr lang="en-CA" sz="1050">
                <a:solidFill>
                  <a:prstClr val="black"/>
                </a:solidFill>
                <a:cs typeface="Times New Roman"/>
              </a:rPr>
            </a:br>
            <a:r>
              <a:rPr sz="1100">
                <a:solidFill>
                  <a:prstClr val="black"/>
                </a:solidFill>
                <a:cs typeface="Calibri"/>
              </a:rPr>
              <a:t>-</a:t>
            </a:r>
            <a:r>
              <a:rPr sz="1100" spc="-7">
                <a:solidFill>
                  <a:prstClr val="black"/>
                </a:solidFill>
                <a:cs typeface="Calibri"/>
              </a:rPr>
              <a:t>40</a:t>
            </a:r>
            <a:endParaRPr sz="1100">
              <a:solidFill>
                <a:prstClr val="black"/>
              </a:solidFill>
              <a:cs typeface="Calibri"/>
            </a:endParaRPr>
          </a:p>
        </p:txBody>
      </p:sp>
      <p:sp>
        <p:nvSpPr>
          <p:cNvPr id="21" name="object 12">
            <a:extLst>
              <a:ext uri="{FF2B5EF4-FFF2-40B4-BE49-F238E27FC236}">
                <a16:creationId xmlns:a16="http://schemas.microsoft.com/office/drawing/2014/main" id="{8E6E1021-9A82-4048-A6B3-6070C6CCA75C}"/>
              </a:ext>
            </a:extLst>
          </p:cNvPr>
          <p:cNvSpPr txBox="1"/>
          <p:nvPr/>
        </p:nvSpPr>
        <p:spPr>
          <a:xfrm>
            <a:off x="1260974" y="4443191"/>
            <a:ext cx="235083" cy="186354"/>
          </a:xfrm>
          <a:prstGeom prst="rect">
            <a:avLst/>
          </a:prstGeom>
        </p:spPr>
        <p:txBody>
          <a:bodyPr vert="horz" wrap="square" lIns="0" tIns="16912" rIns="0" bIns="0" rtlCol="0">
            <a:spAutoFit/>
          </a:bodyPr>
          <a:lstStyle/>
          <a:p>
            <a:pPr marL="16913" defTabSz="1217706">
              <a:spcBef>
                <a:spcPts val="133"/>
              </a:spcBef>
            </a:pPr>
            <a:r>
              <a:rPr sz="1100">
                <a:solidFill>
                  <a:prstClr val="black"/>
                </a:solidFill>
                <a:cs typeface="Calibri"/>
              </a:rPr>
              <a:t>-</a:t>
            </a:r>
            <a:r>
              <a:rPr sz="1100" spc="-7">
                <a:solidFill>
                  <a:prstClr val="black"/>
                </a:solidFill>
                <a:cs typeface="Calibri"/>
              </a:rPr>
              <a:t>60</a:t>
            </a:r>
            <a:endParaRPr sz="1100">
              <a:solidFill>
                <a:prstClr val="black"/>
              </a:solidFill>
              <a:cs typeface="Calibri"/>
            </a:endParaRPr>
          </a:p>
        </p:txBody>
      </p:sp>
      <p:sp>
        <p:nvSpPr>
          <p:cNvPr id="23" name="object 13">
            <a:extLst>
              <a:ext uri="{FF2B5EF4-FFF2-40B4-BE49-F238E27FC236}">
                <a16:creationId xmlns:a16="http://schemas.microsoft.com/office/drawing/2014/main" id="{F479002E-4CAD-47F9-A482-F1EAE06A2758}"/>
              </a:ext>
            </a:extLst>
          </p:cNvPr>
          <p:cNvSpPr txBox="1"/>
          <p:nvPr/>
        </p:nvSpPr>
        <p:spPr>
          <a:xfrm>
            <a:off x="1260974" y="4948027"/>
            <a:ext cx="235083" cy="186354"/>
          </a:xfrm>
          <a:prstGeom prst="rect">
            <a:avLst/>
          </a:prstGeom>
        </p:spPr>
        <p:txBody>
          <a:bodyPr vert="horz" wrap="square" lIns="0" tIns="16912" rIns="0" bIns="0" rtlCol="0">
            <a:spAutoFit/>
          </a:bodyPr>
          <a:lstStyle/>
          <a:p>
            <a:pPr marL="16913" defTabSz="1217706">
              <a:spcBef>
                <a:spcPts val="133"/>
              </a:spcBef>
            </a:pPr>
            <a:r>
              <a:rPr sz="1100">
                <a:solidFill>
                  <a:prstClr val="black"/>
                </a:solidFill>
                <a:cs typeface="Calibri"/>
              </a:rPr>
              <a:t>-</a:t>
            </a:r>
            <a:r>
              <a:rPr sz="1100" spc="-7">
                <a:solidFill>
                  <a:prstClr val="black"/>
                </a:solidFill>
                <a:cs typeface="Calibri"/>
              </a:rPr>
              <a:t>80</a:t>
            </a:r>
            <a:endParaRPr sz="1100">
              <a:solidFill>
                <a:prstClr val="black"/>
              </a:solidFill>
              <a:cs typeface="Calibri"/>
            </a:endParaRPr>
          </a:p>
        </p:txBody>
      </p:sp>
      <p:sp>
        <p:nvSpPr>
          <p:cNvPr id="25" name="object 14">
            <a:extLst>
              <a:ext uri="{FF2B5EF4-FFF2-40B4-BE49-F238E27FC236}">
                <a16:creationId xmlns:a16="http://schemas.microsoft.com/office/drawing/2014/main" id="{520217D0-0694-44C1-A19A-EC605584399C}"/>
              </a:ext>
            </a:extLst>
          </p:cNvPr>
          <p:cNvSpPr txBox="1"/>
          <p:nvPr/>
        </p:nvSpPr>
        <p:spPr>
          <a:xfrm>
            <a:off x="1182229" y="5471266"/>
            <a:ext cx="312035" cy="186354"/>
          </a:xfrm>
          <a:prstGeom prst="rect">
            <a:avLst/>
          </a:prstGeom>
        </p:spPr>
        <p:txBody>
          <a:bodyPr vert="horz" wrap="square" lIns="0" tIns="16912" rIns="0" bIns="0" rtlCol="0">
            <a:spAutoFit/>
          </a:bodyPr>
          <a:lstStyle/>
          <a:p>
            <a:pPr marL="16913" defTabSz="1217706">
              <a:spcBef>
                <a:spcPts val="133"/>
              </a:spcBef>
            </a:pPr>
            <a:r>
              <a:rPr sz="1100">
                <a:solidFill>
                  <a:prstClr val="black"/>
                </a:solidFill>
                <a:cs typeface="Calibri"/>
              </a:rPr>
              <a:t>-</a:t>
            </a:r>
            <a:r>
              <a:rPr sz="1100" spc="-7">
                <a:solidFill>
                  <a:prstClr val="black"/>
                </a:solidFill>
                <a:cs typeface="Calibri"/>
              </a:rPr>
              <a:t>100</a:t>
            </a:r>
            <a:endParaRPr sz="1100">
              <a:solidFill>
                <a:prstClr val="black"/>
              </a:solidFill>
              <a:cs typeface="Calibri"/>
            </a:endParaRPr>
          </a:p>
        </p:txBody>
      </p:sp>
      <p:sp>
        <p:nvSpPr>
          <p:cNvPr id="27" name="object 15">
            <a:extLst>
              <a:ext uri="{FF2B5EF4-FFF2-40B4-BE49-F238E27FC236}">
                <a16:creationId xmlns:a16="http://schemas.microsoft.com/office/drawing/2014/main" id="{B4332A89-CF83-4896-B07B-722840F9CEC2}"/>
              </a:ext>
            </a:extLst>
          </p:cNvPr>
          <p:cNvSpPr/>
          <p:nvPr/>
        </p:nvSpPr>
        <p:spPr>
          <a:xfrm>
            <a:off x="1521426" y="3532962"/>
            <a:ext cx="109931" cy="0"/>
          </a:xfrm>
          <a:custGeom>
            <a:avLst/>
            <a:gdLst/>
            <a:ahLst/>
            <a:cxnLst/>
            <a:rect l="l" t="t" r="r" b="b"/>
            <a:pathLst>
              <a:path w="82550">
                <a:moveTo>
                  <a:pt x="0" y="0"/>
                </a:moveTo>
                <a:lnTo>
                  <a:pt x="82194" y="0"/>
                </a:lnTo>
              </a:path>
            </a:pathLst>
          </a:custGeom>
          <a:ln w="12192">
            <a:solidFill>
              <a:srgbClr val="000000"/>
            </a:solidFill>
          </a:ln>
        </p:spPr>
        <p:txBody>
          <a:bodyPr wrap="square" lIns="0" tIns="0" rIns="0" bIns="0" rtlCol="0"/>
          <a:lstStyle/>
          <a:p>
            <a:pPr defTabSz="1217706"/>
            <a:endParaRPr sz="2397">
              <a:solidFill>
                <a:prstClr val="black"/>
              </a:solidFill>
              <a:latin typeface="Calibri"/>
            </a:endParaRPr>
          </a:p>
        </p:txBody>
      </p:sp>
      <p:sp>
        <p:nvSpPr>
          <p:cNvPr id="29" name="object 16">
            <a:extLst>
              <a:ext uri="{FF2B5EF4-FFF2-40B4-BE49-F238E27FC236}">
                <a16:creationId xmlns:a16="http://schemas.microsoft.com/office/drawing/2014/main" id="{46AA4B40-410C-49C5-97A9-C9EB2B734F82}"/>
              </a:ext>
            </a:extLst>
          </p:cNvPr>
          <p:cNvSpPr/>
          <p:nvPr/>
        </p:nvSpPr>
        <p:spPr>
          <a:xfrm>
            <a:off x="1521426" y="4052512"/>
            <a:ext cx="109931" cy="0"/>
          </a:xfrm>
          <a:custGeom>
            <a:avLst/>
            <a:gdLst/>
            <a:ahLst/>
            <a:cxnLst/>
            <a:rect l="l" t="t" r="r" b="b"/>
            <a:pathLst>
              <a:path w="82550">
                <a:moveTo>
                  <a:pt x="0" y="0"/>
                </a:moveTo>
                <a:lnTo>
                  <a:pt x="82194" y="0"/>
                </a:lnTo>
              </a:path>
            </a:pathLst>
          </a:custGeom>
          <a:ln w="12192">
            <a:solidFill>
              <a:srgbClr val="000000"/>
            </a:solidFill>
          </a:ln>
        </p:spPr>
        <p:txBody>
          <a:bodyPr wrap="square" lIns="0" tIns="0" rIns="0" bIns="0" rtlCol="0"/>
          <a:lstStyle/>
          <a:p>
            <a:pPr defTabSz="1217706"/>
            <a:endParaRPr sz="2397">
              <a:solidFill>
                <a:prstClr val="black"/>
              </a:solidFill>
              <a:latin typeface="Calibri"/>
            </a:endParaRPr>
          </a:p>
        </p:txBody>
      </p:sp>
      <p:sp>
        <p:nvSpPr>
          <p:cNvPr id="31" name="object 17">
            <a:extLst>
              <a:ext uri="{FF2B5EF4-FFF2-40B4-BE49-F238E27FC236}">
                <a16:creationId xmlns:a16="http://schemas.microsoft.com/office/drawing/2014/main" id="{FF0B1FA5-49B0-4779-BB42-AF424686ACD6}"/>
              </a:ext>
            </a:extLst>
          </p:cNvPr>
          <p:cNvSpPr/>
          <p:nvPr/>
        </p:nvSpPr>
        <p:spPr>
          <a:xfrm>
            <a:off x="1521426" y="4563945"/>
            <a:ext cx="109931" cy="0"/>
          </a:xfrm>
          <a:custGeom>
            <a:avLst/>
            <a:gdLst/>
            <a:ahLst/>
            <a:cxnLst/>
            <a:rect l="l" t="t" r="r" b="b"/>
            <a:pathLst>
              <a:path w="82550">
                <a:moveTo>
                  <a:pt x="0" y="0"/>
                </a:moveTo>
                <a:lnTo>
                  <a:pt x="82194" y="0"/>
                </a:lnTo>
              </a:path>
            </a:pathLst>
          </a:custGeom>
          <a:ln w="12192">
            <a:solidFill>
              <a:srgbClr val="000000"/>
            </a:solidFill>
          </a:ln>
        </p:spPr>
        <p:txBody>
          <a:bodyPr wrap="square" lIns="0" tIns="0" rIns="0" bIns="0" rtlCol="0"/>
          <a:lstStyle/>
          <a:p>
            <a:pPr defTabSz="1217706"/>
            <a:endParaRPr sz="2397">
              <a:solidFill>
                <a:prstClr val="black"/>
              </a:solidFill>
              <a:latin typeface="Calibri"/>
            </a:endParaRPr>
          </a:p>
        </p:txBody>
      </p:sp>
      <p:sp>
        <p:nvSpPr>
          <p:cNvPr id="33" name="object 18">
            <a:extLst>
              <a:ext uri="{FF2B5EF4-FFF2-40B4-BE49-F238E27FC236}">
                <a16:creationId xmlns:a16="http://schemas.microsoft.com/office/drawing/2014/main" id="{95844F3D-33E2-46D0-8BF9-467E66B320B3}"/>
              </a:ext>
            </a:extLst>
          </p:cNvPr>
          <p:cNvSpPr/>
          <p:nvPr/>
        </p:nvSpPr>
        <p:spPr>
          <a:xfrm>
            <a:off x="1521426" y="5067260"/>
            <a:ext cx="109931" cy="0"/>
          </a:xfrm>
          <a:custGeom>
            <a:avLst/>
            <a:gdLst/>
            <a:ahLst/>
            <a:cxnLst/>
            <a:rect l="l" t="t" r="r" b="b"/>
            <a:pathLst>
              <a:path w="82550">
                <a:moveTo>
                  <a:pt x="0" y="0"/>
                </a:moveTo>
                <a:lnTo>
                  <a:pt x="82194" y="0"/>
                </a:lnTo>
              </a:path>
            </a:pathLst>
          </a:custGeom>
          <a:ln w="12192">
            <a:solidFill>
              <a:srgbClr val="000000"/>
            </a:solidFill>
          </a:ln>
        </p:spPr>
        <p:txBody>
          <a:bodyPr wrap="square" lIns="0" tIns="0" rIns="0" bIns="0" rtlCol="0"/>
          <a:lstStyle/>
          <a:p>
            <a:pPr defTabSz="1217706"/>
            <a:endParaRPr sz="2397">
              <a:solidFill>
                <a:prstClr val="black"/>
              </a:solidFill>
              <a:latin typeface="Calibri"/>
            </a:endParaRPr>
          </a:p>
        </p:txBody>
      </p:sp>
      <p:sp>
        <p:nvSpPr>
          <p:cNvPr id="35" name="object 19">
            <a:extLst>
              <a:ext uri="{FF2B5EF4-FFF2-40B4-BE49-F238E27FC236}">
                <a16:creationId xmlns:a16="http://schemas.microsoft.com/office/drawing/2014/main" id="{B66EA4F1-29F8-4A84-A6AB-11C7E3FBDAFA}"/>
              </a:ext>
            </a:extLst>
          </p:cNvPr>
          <p:cNvSpPr txBox="1"/>
          <p:nvPr/>
        </p:nvSpPr>
        <p:spPr>
          <a:xfrm>
            <a:off x="682828" y="1281364"/>
            <a:ext cx="438582" cy="4935318"/>
          </a:xfrm>
          <a:prstGeom prst="rect">
            <a:avLst/>
          </a:prstGeom>
        </p:spPr>
        <p:txBody>
          <a:bodyPr vert="vert270" wrap="square" lIns="0" tIns="0" rIns="0" bIns="0" rtlCol="0">
            <a:spAutoFit/>
          </a:bodyPr>
          <a:lstStyle/>
          <a:p>
            <a:pPr algn="ctr" defTabSz="1217706">
              <a:lnSpc>
                <a:spcPts val="1531"/>
              </a:lnSpc>
            </a:pPr>
            <a:r>
              <a:rPr sz="1600" b="1">
                <a:solidFill>
                  <a:prstClr val="black"/>
                </a:solidFill>
                <a:latin typeface="News Gothic MT" panose="020B0503020103020203" pitchFamily="34" charset="0"/>
                <a:cs typeface="Calibri"/>
              </a:rPr>
              <a:t>Be</a:t>
            </a:r>
            <a:r>
              <a:rPr lang="en-US" sz="1600" b="1">
                <a:solidFill>
                  <a:prstClr val="black"/>
                </a:solidFill>
                <a:latin typeface="News Gothic MT" panose="020B0503020103020203" pitchFamily="34" charset="0"/>
                <a:cs typeface="Calibri"/>
              </a:rPr>
              <a:t>s</a:t>
            </a:r>
            <a:r>
              <a:rPr sz="1600" b="1">
                <a:solidFill>
                  <a:prstClr val="black"/>
                </a:solidFill>
                <a:latin typeface="News Gothic MT" panose="020B0503020103020203" pitchFamily="34" charset="0"/>
                <a:cs typeface="Calibri"/>
              </a:rPr>
              <a:t>t % </a:t>
            </a:r>
            <a:r>
              <a:rPr sz="1600" b="1" spc="-7">
                <a:solidFill>
                  <a:prstClr val="black"/>
                </a:solidFill>
                <a:latin typeface="News Gothic MT" panose="020B0503020103020203" pitchFamily="34" charset="0"/>
                <a:cs typeface="Calibri"/>
              </a:rPr>
              <a:t>Change </a:t>
            </a:r>
            <a:r>
              <a:rPr sz="1600" b="1">
                <a:solidFill>
                  <a:prstClr val="black"/>
                </a:solidFill>
                <a:latin typeface="News Gothic MT" panose="020B0503020103020203" pitchFamily="34" charset="0"/>
                <a:cs typeface="Calibri"/>
              </a:rPr>
              <a:t>From </a:t>
            </a:r>
            <a:r>
              <a:rPr sz="1600" b="1" spc="-7">
                <a:solidFill>
                  <a:prstClr val="black"/>
                </a:solidFill>
                <a:latin typeface="News Gothic MT" panose="020B0503020103020203" pitchFamily="34" charset="0"/>
                <a:cs typeface="Calibri"/>
              </a:rPr>
              <a:t>Baseline </a:t>
            </a:r>
            <a:r>
              <a:rPr sz="1600" b="1">
                <a:solidFill>
                  <a:prstClr val="black"/>
                </a:solidFill>
                <a:latin typeface="News Gothic MT" panose="020B0503020103020203" pitchFamily="34" charset="0"/>
                <a:cs typeface="Calibri"/>
              </a:rPr>
              <a:t>in th</a:t>
            </a:r>
            <a:r>
              <a:rPr lang="en-US" sz="1600" b="1">
                <a:solidFill>
                  <a:prstClr val="black"/>
                </a:solidFill>
                <a:latin typeface="News Gothic MT" panose="020B0503020103020203" pitchFamily="34" charset="0"/>
                <a:cs typeface="Calibri"/>
              </a:rPr>
              <a:t>e </a:t>
            </a:r>
            <a:r>
              <a:rPr sz="1600" b="1" spc="-7">
                <a:solidFill>
                  <a:prstClr val="black"/>
                </a:solidFill>
                <a:latin typeface="News Gothic MT" panose="020B0503020103020203" pitchFamily="34" charset="0"/>
                <a:cs typeface="Calibri"/>
              </a:rPr>
              <a:t>Sum</a:t>
            </a:r>
            <a:endParaRPr sz="1600">
              <a:solidFill>
                <a:prstClr val="black"/>
              </a:solidFill>
              <a:latin typeface="News Gothic MT" panose="020B0503020103020203" pitchFamily="34" charset="0"/>
              <a:cs typeface="Calibri"/>
            </a:endParaRPr>
          </a:p>
          <a:p>
            <a:pPr marL="1691" algn="ctr" defTabSz="1217706"/>
            <a:r>
              <a:rPr sz="1600" b="1" spc="-7">
                <a:solidFill>
                  <a:prstClr val="black"/>
                </a:solidFill>
                <a:latin typeface="News Gothic MT" panose="020B0503020103020203" pitchFamily="34" charset="0"/>
                <a:cs typeface="Calibri"/>
              </a:rPr>
              <a:t>of Diameters of Measurable</a:t>
            </a:r>
            <a:r>
              <a:rPr sz="1600" b="1" spc="-73">
                <a:solidFill>
                  <a:prstClr val="black"/>
                </a:solidFill>
                <a:latin typeface="News Gothic MT" panose="020B0503020103020203" pitchFamily="34" charset="0"/>
                <a:cs typeface="Calibri"/>
              </a:rPr>
              <a:t> </a:t>
            </a:r>
            <a:r>
              <a:rPr sz="1600" b="1" spc="-7">
                <a:solidFill>
                  <a:prstClr val="black"/>
                </a:solidFill>
                <a:latin typeface="News Gothic MT" panose="020B0503020103020203" pitchFamily="34" charset="0"/>
                <a:cs typeface="Calibri"/>
              </a:rPr>
              <a:t>Tumors</a:t>
            </a:r>
            <a:endParaRPr sz="1600">
              <a:solidFill>
                <a:prstClr val="black"/>
              </a:solidFill>
              <a:latin typeface="News Gothic MT" panose="020B0503020103020203" pitchFamily="34" charset="0"/>
              <a:cs typeface="Calibri"/>
            </a:endParaRPr>
          </a:p>
        </p:txBody>
      </p:sp>
      <p:sp>
        <p:nvSpPr>
          <p:cNvPr id="41" name="object 23">
            <a:extLst>
              <a:ext uri="{FF2B5EF4-FFF2-40B4-BE49-F238E27FC236}">
                <a16:creationId xmlns:a16="http://schemas.microsoft.com/office/drawing/2014/main" id="{770107EF-CD9B-439F-A4E8-FCAC2FE20FE5}"/>
              </a:ext>
            </a:extLst>
          </p:cNvPr>
          <p:cNvSpPr txBox="1"/>
          <p:nvPr/>
        </p:nvSpPr>
        <p:spPr>
          <a:xfrm>
            <a:off x="1759448" y="4243381"/>
            <a:ext cx="3069839" cy="1022565"/>
          </a:xfrm>
          <a:prstGeom prst="rect">
            <a:avLst/>
          </a:prstGeom>
          <a:solidFill>
            <a:schemeClr val="accent2"/>
          </a:solidFill>
        </p:spPr>
        <p:txBody>
          <a:bodyPr vert="horz" wrap="square" lIns="0" tIns="17758" rIns="0" bIns="0" rtlCol="0">
            <a:spAutoFit/>
          </a:bodyPr>
          <a:lstStyle/>
          <a:p>
            <a:pPr marL="16913" algn="ctr" defTabSz="1217706">
              <a:lnSpc>
                <a:spcPts val="2149"/>
              </a:lnSpc>
              <a:spcBef>
                <a:spcPts val="140"/>
              </a:spcBef>
            </a:pPr>
            <a:r>
              <a:rPr sz="1600" b="1" spc="-7">
                <a:solidFill>
                  <a:srgbClr val="FFFFFF"/>
                </a:solidFill>
                <a:latin typeface="News Gothic MT" panose="020B0503020103020203" pitchFamily="34" charset="0"/>
                <a:cs typeface="Calibri"/>
              </a:rPr>
              <a:t>Confirmed ORR:</a:t>
            </a:r>
            <a:r>
              <a:rPr sz="1600" b="1" spc="-120">
                <a:solidFill>
                  <a:srgbClr val="FFFFFF"/>
                </a:solidFill>
                <a:latin typeface="News Gothic MT" panose="020B0503020103020203" pitchFamily="34" charset="0"/>
                <a:cs typeface="Calibri"/>
              </a:rPr>
              <a:t> </a:t>
            </a:r>
            <a:r>
              <a:rPr sz="1600" b="1" spc="-7">
                <a:solidFill>
                  <a:srgbClr val="FFFFFF"/>
                </a:solidFill>
                <a:latin typeface="News Gothic MT" panose="020B0503020103020203" pitchFamily="34" charset="0"/>
                <a:cs typeface="Calibri"/>
              </a:rPr>
              <a:t>60.9%</a:t>
            </a:r>
            <a:endParaRPr sz="1600" baseline="24691">
              <a:solidFill>
                <a:prstClr val="black"/>
              </a:solidFill>
              <a:latin typeface="News Gothic MT" panose="020B0503020103020203" pitchFamily="34" charset="0"/>
              <a:cs typeface="Calibri"/>
            </a:endParaRPr>
          </a:p>
          <a:p>
            <a:pPr marL="16913" algn="ctr" defTabSz="1217706">
              <a:lnSpc>
                <a:spcPts val="1711"/>
              </a:lnSpc>
            </a:pPr>
            <a:r>
              <a:rPr sz="1600" spc="-7">
                <a:solidFill>
                  <a:srgbClr val="FFFFFF"/>
                </a:solidFill>
                <a:latin typeface="News Gothic MT" panose="020B0503020103020203" pitchFamily="34" charset="0"/>
                <a:cs typeface="Calibri"/>
              </a:rPr>
              <a:t>(95% CI,</a:t>
            </a:r>
            <a:r>
              <a:rPr sz="1600" spc="7">
                <a:solidFill>
                  <a:srgbClr val="FFFFFF"/>
                </a:solidFill>
                <a:latin typeface="News Gothic MT" panose="020B0503020103020203" pitchFamily="34" charset="0"/>
                <a:cs typeface="Calibri"/>
              </a:rPr>
              <a:t> </a:t>
            </a:r>
            <a:r>
              <a:rPr sz="1600" spc="-7">
                <a:solidFill>
                  <a:srgbClr val="FFFFFF"/>
                </a:solidFill>
                <a:latin typeface="News Gothic MT" panose="020B0503020103020203" pitchFamily="34" charset="0"/>
                <a:cs typeface="Calibri"/>
              </a:rPr>
              <a:t>53.4%</a:t>
            </a:r>
            <a:r>
              <a:rPr lang="en-US" sz="1600" spc="-7">
                <a:solidFill>
                  <a:srgbClr val="FFFFFF"/>
                </a:solidFill>
                <a:latin typeface="News Gothic MT" panose="020B0503020103020203" pitchFamily="34" charset="0"/>
                <a:cs typeface="Calibri"/>
              </a:rPr>
              <a:t>-</a:t>
            </a:r>
            <a:r>
              <a:rPr sz="1600" spc="-7">
                <a:solidFill>
                  <a:srgbClr val="FFFFFF"/>
                </a:solidFill>
                <a:latin typeface="News Gothic MT" panose="020B0503020103020203" pitchFamily="34" charset="0"/>
                <a:cs typeface="Calibri"/>
              </a:rPr>
              <a:t>68.0%)</a:t>
            </a:r>
            <a:endParaRPr sz="1600">
              <a:solidFill>
                <a:prstClr val="black"/>
              </a:solidFill>
              <a:latin typeface="News Gothic MT" panose="020B0503020103020203" pitchFamily="34" charset="0"/>
              <a:cs typeface="Calibri"/>
            </a:endParaRPr>
          </a:p>
          <a:p>
            <a:pPr marL="16913" algn="ctr" defTabSz="1217706">
              <a:lnSpc>
                <a:spcPts val="2117"/>
              </a:lnSpc>
            </a:pPr>
            <a:r>
              <a:rPr sz="1600" b="1">
                <a:solidFill>
                  <a:srgbClr val="FFFFFF"/>
                </a:solidFill>
                <a:latin typeface="News Gothic MT" panose="020B0503020103020203" pitchFamily="34" charset="0"/>
                <a:cs typeface="Calibri"/>
              </a:rPr>
              <a:t>11</a:t>
            </a:r>
            <a:r>
              <a:rPr sz="1600" b="1" spc="-13">
                <a:solidFill>
                  <a:srgbClr val="FFFFFF"/>
                </a:solidFill>
                <a:latin typeface="News Gothic MT" panose="020B0503020103020203" pitchFamily="34" charset="0"/>
                <a:cs typeface="Calibri"/>
              </a:rPr>
              <a:t> </a:t>
            </a:r>
            <a:r>
              <a:rPr sz="1600" b="1" spc="-7">
                <a:solidFill>
                  <a:srgbClr val="FFFFFF"/>
                </a:solidFill>
                <a:latin typeface="News Gothic MT" panose="020B0503020103020203" pitchFamily="34" charset="0"/>
                <a:cs typeface="Calibri"/>
              </a:rPr>
              <a:t>CRs</a:t>
            </a:r>
            <a:endParaRPr lang="en-US" sz="1600" b="1" spc="-7">
              <a:solidFill>
                <a:srgbClr val="FFFFFF"/>
              </a:solidFill>
              <a:latin typeface="News Gothic MT" panose="020B0503020103020203" pitchFamily="34" charset="0"/>
              <a:cs typeface="Calibri"/>
            </a:endParaRPr>
          </a:p>
          <a:p>
            <a:pPr marL="16913" algn="ctr" defTabSz="1217706">
              <a:lnSpc>
                <a:spcPts val="2117"/>
              </a:lnSpc>
            </a:pPr>
            <a:r>
              <a:rPr lang="en-US" sz="1600" b="1" spc="-7">
                <a:solidFill>
                  <a:srgbClr val="FFFFFF"/>
                </a:solidFill>
                <a:latin typeface="News Gothic MT" panose="020B0503020103020203" pitchFamily="34" charset="0"/>
                <a:cs typeface="Calibri"/>
              </a:rPr>
              <a:t>Median PFS: 16.4 months</a:t>
            </a:r>
            <a:endParaRPr sz="1600">
              <a:solidFill>
                <a:prstClr val="black"/>
              </a:solidFill>
              <a:latin typeface="News Gothic MT" panose="020B0503020103020203" pitchFamily="34" charset="0"/>
              <a:cs typeface="Calibri"/>
            </a:endParaRPr>
          </a:p>
        </p:txBody>
      </p:sp>
      <p:sp>
        <p:nvSpPr>
          <p:cNvPr id="45" name="object 25">
            <a:extLst>
              <a:ext uri="{FF2B5EF4-FFF2-40B4-BE49-F238E27FC236}">
                <a16:creationId xmlns:a16="http://schemas.microsoft.com/office/drawing/2014/main" id="{D862CA3B-6F1D-4661-B540-EABF6330624C}"/>
              </a:ext>
            </a:extLst>
          </p:cNvPr>
          <p:cNvSpPr/>
          <p:nvPr/>
        </p:nvSpPr>
        <p:spPr>
          <a:xfrm>
            <a:off x="1521425" y="3021529"/>
            <a:ext cx="9922537" cy="0"/>
          </a:xfrm>
          <a:custGeom>
            <a:avLst/>
            <a:gdLst/>
            <a:ahLst/>
            <a:cxnLst/>
            <a:rect l="l" t="t" r="r" b="b"/>
            <a:pathLst>
              <a:path w="7451090">
                <a:moveTo>
                  <a:pt x="0" y="0"/>
                </a:moveTo>
                <a:lnTo>
                  <a:pt x="7451090" y="0"/>
                </a:lnTo>
              </a:path>
            </a:pathLst>
          </a:custGeom>
          <a:ln w="12192">
            <a:solidFill>
              <a:srgbClr val="000000"/>
            </a:solidFill>
          </a:ln>
        </p:spPr>
        <p:txBody>
          <a:bodyPr wrap="square" lIns="0" tIns="0" rIns="0" bIns="0" rtlCol="0"/>
          <a:lstStyle/>
          <a:p>
            <a:pPr defTabSz="1217706"/>
            <a:endParaRPr sz="2397">
              <a:solidFill>
                <a:prstClr val="black"/>
              </a:solidFill>
              <a:latin typeface="Calibri"/>
            </a:endParaRPr>
          </a:p>
        </p:txBody>
      </p:sp>
      <p:sp>
        <p:nvSpPr>
          <p:cNvPr id="47" name="object 26">
            <a:extLst>
              <a:ext uri="{FF2B5EF4-FFF2-40B4-BE49-F238E27FC236}">
                <a16:creationId xmlns:a16="http://schemas.microsoft.com/office/drawing/2014/main" id="{8ED57310-F2E1-4AA9-B7B5-BF7D4AC0D0D8}"/>
              </a:ext>
            </a:extLst>
          </p:cNvPr>
          <p:cNvSpPr txBox="1"/>
          <p:nvPr/>
        </p:nvSpPr>
        <p:spPr>
          <a:xfrm>
            <a:off x="5960963" y="5240443"/>
            <a:ext cx="1043459" cy="324000"/>
          </a:xfrm>
          <a:prstGeom prst="rect">
            <a:avLst/>
          </a:prstGeom>
        </p:spPr>
        <p:txBody>
          <a:bodyPr vert="horz" wrap="square" lIns="0" tIns="16067" rIns="0" bIns="0" rtlCol="0">
            <a:spAutoFit/>
          </a:bodyPr>
          <a:lstStyle/>
          <a:p>
            <a:pPr marL="16913" defTabSz="1217706">
              <a:spcBef>
                <a:spcPts val="127"/>
              </a:spcBef>
            </a:pPr>
            <a:r>
              <a:rPr lang="en-US" sz="2000" b="1" spc="-27">
                <a:solidFill>
                  <a:prstClr val="black"/>
                </a:solidFill>
                <a:latin typeface="News Gothic MT" panose="020B0503020103020203" pitchFamily="34" charset="0"/>
                <a:cs typeface="Calibri"/>
              </a:rPr>
              <a:t>n=168</a:t>
            </a:r>
            <a:r>
              <a:rPr lang="en-US" sz="2000" b="1" spc="-27" baseline="30000">
                <a:solidFill>
                  <a:prstClr val="black"/>
                </a:solidFill>
                <a:latin typeface="News Gothic MT" panose="020B0503020103020203" pitchFamily="34" charset="0"/>
                <a:cs typeface="Calibri"/>
              </a:rPr>
              <a:t>a</a:t>
            </a:r>
            <a:endParaRPr sz="2000" baseline="30000">
              <a:solidFill>
                <a:prstClr val="black"/>
              </a:solidFill>
              <a:latin typeface="News Gothic MT" panose="020B0503020103020203" pitchFamily="34" charset="0"/>
              <a:cs typeface="Calibri"/>
            </a:endParaRPr>
          </a:p>
        </p:txBody>
      </p:sp>
    </p:spTree>
    <p:extLst>
      <p:ext uri="{BB962C8B-B14F-4D97-AF65-F5344CB8AC3E}">
        <p14:creationId xmlns:p14="http://schemas.microsoft.com/office/powerpoint/2010/main" val="2025224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6FB0E-B859-49E3-8915-E6AE50CC0328}"/>
              </a:ext>
            </a:extLst>
          </p:cNvPr>
          <p:cNvSpPr>
            <a:spLocks noGrp="1"/>
          </p:cNvSpPr>
          <p:nvPr>
            <p:ph type="title"/>
          </p:nvPr>
        </p:nvSpPr>
        <p:spPr>
          <a:xfrm>
            <a:off x="609600" y="233255"/>
            <a:ext cx="10972800" cy="1200329"/>
          </a:xfrm>
        </p:spPr>
        <p:txBody>
          <a:bodyPr/>
          <a:lstStyle/>
          <a:p>
            <a:r>
              <a:rPr lang="en-US">
                <a:latin typeface="News Gothic MT" panose="020B0503020103020203" pitchFamily="34" charset="0"/>
              </a:rPr>
              <a:t>DESTINY-Breast01: T-DXd (cont.)</a:t>
            </a:r>
            <a:br>
              <a:rPr lang="en-US">
                <a:latin typeface="News Gothic MT" panose="020B0503020103020203" pitchFamily="34" charset="0"/>
              </a:rPr>
            </a:br>
            <a:endParaRPr lang="en-US">
              <a:latin typeface="News Gothic MT" panose="020B0503020103020203" pitchFamily="34" charset="0"/>
            </a:endParaRPr>
          </a:p>
        </p:txBody>
      </p:sp>
      <p:sp>
        <p:nvSpPr>
          <p:cNvPr id="3" name="Text Placeholder 2">
            <a:extLst>
              <a:ext uri="{FF2B5EF4-FFF2-40B4-BE49-F238E27FC236}">
                <a16:creationId xmlns:a16="http://schemas.microsoft.com/office/drawing/2014/main" id="{1ABFCDD9-328B-4268-B6E9-952EDEF1AF4F}"/>
              </a:ext>
            </a:extLst>
          </p:cNvPr>
          <p:cNvSpPr>
            <a:spLocks noGrp="1"/>
          </p:cNvSpPr>
          <p:nvPr>
            <p:ph type="body" sz="quarter" idx="12"/>
          </p:nvPr>
        </p:nvSpPr>
        <p:spPr>
          <a:xfrm>
            <a:off x="193574" y="6351635"/>
            <a:ext cx="3929247" cy="377335"/>
          </a:xfrm>
        </p:spPr>
        <p:txBody>
          <a:bodyPr wrap="square">
            <a:noAutofit/>
          </a:bodyPr>
          <a:lstStyle/>
          <a:p>
            <a:r>
              <a:rPr lang="en-US" baseline="30000">
                <a:latin typeface="News Gothic MT" panose="020B0503020103020203" pitchFamily="34" charset="0"/>
              </a:rPr>
              <a:t>☆</a:t>
            </a:r>
            <a:r>
              <a:rPr lang="en-US">
                <a:latin typeface="News Gothic MT" panose="020B0503020103020203" pitchFamily="34" charset="0"/>
              </a:rPr>
              <a:t>AEs in ≥15% of patients.</a:t>
            </a:r>
          </a:p>
          <a:p>
            <a:r>
              <a:rPr lang="en-US" baseline="30000">
                <a:latin typeface="News Gothic MT" panose="020B0503020103020203" pitchFamily="34" charset="0"/>
              </a:rPr>
              <a:t>†</a:t>
            </a:r>
            <a:r>
              <a:rPr lang="en-US">
                <a:latin typeface="News Gothic MT" panose="020B0503020103020203" pitchFamily="34" charset="0"/>
              </a:rPr>
              <a:t>Investigator-reported grade ≥3 AEs in ≥6% of patients.</a:t>
            </a:r>
          </a:p>
          <a:p>
            <a:r>
              <a:rPr lang="en-US" baseline="30000">
                <a:latin typeface="News Gothic MT" panose="020B0503020103020203" pitchFamily="34" charset="0"/>
              </a:rPr>
              <a:t>‡</a:t>
            </a:r>
            <a:r>
              <a:rPr lang="en-US">
                <a:latin typeface="News Gothic MT" panose="020B0503020103020203" pitchFamily="34" charset="0"/>
              </a:rPr>
              <a:t>Includes preferred terms neutrophil count decreased, neutropenia.</a:t>
            </a:r>
          </a:p>
          <a:p>
            <a:r>
              <a:rPr lang="en-US" baseline="30000">
                <a:latin typeface="News Gothic MT" panose="020B0503020103020203" pitchFamily="34" charset="0"/>
              </a:rPr>
              <a:t>∬</a:t>
            </a:r>
            <a:r>
              <a:rPr lang="en-US">
                <a:latin typeface="News Gothic MT" panose="020B0503020103020203" pitchFamily="34" charset="0"/>
              </a:rPr>
              <a:t>Includes hematocrit decreased, hemoglobin decreased, red cell count decreased, anemia.</a:t>
            </a:r>
          </a:p>
          <a:p>
            <a:r>
              <a:rPr lang="en-US" baseline="30000">
                <a:latin typeface="News Gothic MT" panose="020B0503020103020203" pitchFamily="34" charset="0"/>
              </a:rPr>
              <a:t>¶</a:t>
            </a:r>
            <a:r>
              <a:rPr lang="en-US">
                <a:latin typeface="News Gothic MT" panose="020B0503020103020203" pitchFamily="34" charset="0"/>
              </a:rPr>
              <a:t>Includes white cell count decreased, leukopenia.</a:t>
            </a:r>
          </a:p>
          <a:p>
            <a:r>
              <a:rPr lang="en-US" baseline="30000">
                <a:latin typeface="News Gothic MT" panose="020B0503020103020203" pitchFamily="34" charset="0"/>
              </a:rPr>
              <a:t>‖</a:t>
            </a:r>
            <a:r>
              <a:rPr lang="en-US">
                <a:latin typeface="News Gothic MT" panose="020B0503020103020203" pitchFamily="34" charset="0"/>
              </a:rPr>
              <a:t>Includes platelet count decreased, thrombocytopenia.</a:t>
            </a:r>
          </a:p>
          <a:p>
            <a:r>
              <a:rPr lang="en-US" baseline="30000">
                <a:latin typeface="News Gothic MT" panose="020B0503020103020203" pitchFamily="34" charset="0"/>
              </a:rPr>
              <a:t>☆☆</a:t>
            </a:r>
            <a:r>
              <a:rPr lang="en-US">
                <a:latin typeface="News Gothic MT" panose="020B0503020103020203" pitchFamily="34" charset="0"/>
              </a:rPr>
              <a:t>Includes abdominal discomfort, abdominal pain, abdominal pain lower, abdominal pain upper.</a:t>
            </a:r>
          </a:p>
          <a:p>
            <a:r>
              <a:rPr lang="en-US" baseline="30000">
                <a:latin typeface="News Gothic MT" panose="020B0503020103020203" pitchFamily="34" charset="0"/>
              </a:rPr>
              <a:t>††</a:t>
            </a:r>
            <a:r>
              <a:rPr lang="en-US">
                <a:latin typeface="News Gothic MT" panose="020B0503020103020203" pitchFamily="34" charset="0"/>
              </a:rPr>
              <a:t>Includes lymphocyte count decreased, leukopenia.</a:t>
            </a:r>
          </a:p>
          <a:p>
            <a:r>
              <a:rPr lang="en-US" baseline="30000">
                <a:latin typeface="News Gothic MT" panose="020B0503020103020203" pitchFamily="34" charset="0"/>
              </a:rPr>
              <a:t>‡‡</a:t>
            </a:r>
            <a:r>
              <a:rPr lang="en-US">
                <a:latin typeface="News Gothic MT" panose="020B0503020103020203" pitchFamily="34" charset="0"/>
              </a:rPr>
              <a:t>ILD determined by independent adjudication committee. 4 patients with grade 5 AEs included in the category of Any Grade.</a:t>
            </a:r>
          </a:p>
          <a:p>
            <a:r>
              <a:rPr lang="en-US" baseline="30000">
                <a:latin typeface="News Gothic MT" panose="020B0503020103020203" pitchFamily="34" charset="0"/>
              </a:rPr>
              <a:t>∬∬</a:t>
            </a:r>
            <a:r>
              <a:rPr lang="en-US">
                <a:latin typeface="News Gothic MT" panose="020B0503020103020203" pitchFamily="34" charset="0"/>
              </a:rPr>
              <a:t>LVEF measured on ECG or multigated acquisition scans every 4 treatment cycles.</a:t>
            </a:r>
          </a:p>
          <a:p>
            <a:r>
              <a:rPr lang="en-US" baseline="30000">
                <a:latin typeface="News Gothic MT" panose="020B0503020103020203" pitchFamily="34" charset="0"/>
              </a:rPr>
              <a:t>¶¶</a:t>
            </a:r>
            <a:r>
              <a:rPr lang="en-US">
                <a:latin typeface="News Gothic MT" panose="020B0503020103020203" pitchFamily="34" charset="0"/>
              </a:rPr>
              <a:t>In this patient, LVEF was ≥55% during treatment. </a:t>
            </a:r>
          </a:p>
          <a:p>
            <a:r>
              <a:rPr lang="en-US"/>
              <a:t>AEs = adverse events; LVEF = left ventricular ejection fraction; ECG = electrocardiography.</a:t>
            </a:r>
          </a:p>
          <a:p>
            <a:r>
              <a:rPr lang="en-US"/>
              <a:t>Modi et al, 2020.</a:t>
            </a:r>
          </a:p>
        </p:txBody>
      </p:sp>
      <p:pic>
        <p:nvPicPr>
          <p:cNvPr id="5" name="Content Placeholder 4">
            <a:extLst>
              <a:ext uri="{FF2B5EF4-FFF2-40B4-BE49-F238E27FC236}">
                <a16:creationId xmlns:a16="http://schemas.microsoft.com/office/drawing/2014/main" id="{D25EDCDD-1835-43DE-AA83-37D512226BD1}"/>
              </a:ext>
            </a:extLst>
          </p:cNvPr>
          <p:cNvPicPr>
            <a:picLocks noGrp="1" noChangeAspect="1"/>
          </p:cNvPicPr>
          <p:nvPr>
            <p:ph idx="1"/>
          </p:nvPr>
        </p:nvPicPr>
        <p:blipFill>
          <a:blip r:embed="rId3"/>
          <a:stretch>
            <a:fillRect/>
          </a:stretch>
        </p:blipFill>
        <p:spPr>
          <a:xfrm>
            <a:off x="4275554" y="1052782"/>
            <a:ext cx="6408488" cy="5676188"/>
          </a:xfrm>
          <a:prstGeom prst="rect">
            <a:avLst/>
          </a:prstGeom>
        </p:spPr>
      </p:pic>
      <p:sp>
        <p:nvSpPr>
          <p:cNvPr id="9" name="Rectangle 8">
            <a:extLst>
              <a:ext uri="{FF2B5EF4-FFF2-40B4-BE49-F238E27FC236}">
                <a16:creationId xmlns:a16="http://schemas.microsoft.com/office/drawing/2014/main" id="{014C9C7C-1F5E-44B2-A088-91C8DB15898B}"/>
              </a:ext>
            </a:extLst>
          </p:cNvPr>
          <p:cNvSpPr/>
          <p:nvPr/>
        </p:nvSpPr>
        <p:spPr>
          <a:xfrm>
            <a:off x="4517919" y="5606810"/>
            <a:ext cx="5923757" cy="215990"/>
          </a:xfrm>
          <a:prstGeom prst="rect">
            <a:avLst/>
          </a:prstGeom>
          <a:ln w="22225">
            <a:solidFill>
              <a:srgbClr val="3A74AE"/>
            </a:solidFill>
          </a:ln>
        </p:spPr>
        <p:txBody>
          <a:bodyPr vert="horz" lIns="91440" tIns="45720" rIns="91440" bIns="45720" rtlCol="0" anchor="ctr">
            <a:normAutofit fontScale="70000" lnSpcReduction="20000"/>
          </a:bodyPr>
          <a:lstStyle/>
          <a:p>
            <a:pPr algn="ctr"/>
            <a:endParaRPr lang="en-US"/>
          </a:p>
        </p:txBody>
      </p:sp>
      <p:sp>
        <p:nvSpPr>
          <p:cNvPr id="10" name="Rectangle 9">
            <a:extLst>
              <a:ext uri="{FF2B5EF4-FFF2-40B4-BE49-F238E27FC236}">
                <a16:creationId xmlns:a16="http://schemas.microsoft.com/office/drawing/2014/main" id="{301A54E2-031A-455D-9130-FFC773F731E2}"/>
              </a:ext>
            </a:extLst>
          </p:cNvPr>
          <p:cNvSpPr/>
          <p:nvPr/>
        </p:nvSpPr>
        <p:spPr>
          <a:xfrm>
            <a:off x="6765771" y="2169257"/>
            <a:ext cx="621863" cy="851274"/>
          </a:xfrm>
          <a:prstGeom prst="rect">
            <a:avLst/>
          </a:prstGeom>
          <a:ln w="22225">
            <a:solidFill>
              <a:srgbClr val="3A74AE"/>
            </a:solidFill>
          </a:ln>
        </p:spPr>
        <p:txBody>
          <a:bodyPr vert="horz" lIns="91440" tIns="45720" rIns="91440" bIns="45720" rtlCol="0" anchor="ctr">
            <a:normAutofit/>
          </a:bodyPr>
          <a:lstStyle/>
          <a:p>
            <a:pPr algn="ctr"/>
            <a:endParaRPr lang="en-US"/>
          </a:p>
        </p:txBody>
      </p:sp>
      <p:sp>
        <p:nvSpPr>
          <p:cNvPr id="11" name="Rectangle 10">
            <a:extLst>
              <a:ext uri="{FF2B5EF4-FFF2-40B4-BE49-F238E27FC236}">
                <a16:creationId xmlns:a16="http://schemas.microsoft.com/office/drawing/2014/main" id="{0E33213A-0CFD-4CB6-B47B-83A8A6823822}"/>
              </a:ext>
            </a:extLst>
          </p:cNvPr>
          <p:cNvSpPr/>
          <p:nvPr/>
        </p:nvSpPr>
        <p:spPr>
          <a:xfrm>
            <a:off x="6783145" y="3890876"/>
            <a:ext cx="604489" cy="211820"/>
          </a:xfrm>
          <a:prstGeom prst="rect">
            <a:avLst/>
          </a:prstGeom>
          <a:ln w="22225">
            <a:solidFill>
              <a:srgbClr val="3A74AE"/>
            </a:solidFill>
          </a:ln>
        </p:spPr>
        <p:txBody>
          <a:bodyPr vert="horz" lIns="91440" tIns="45720" rIns="91440" bIns="45720" rtlCol="0" anchor="ctr">
            <a:normAutofit fontScale="62500" lnSpcReduction="20000"/>
          </a:bodyPr>
          <a:lstStyle/>
          <a:p>
            <a:pPr algn="ctr"/>
            <a:endParaRPr lang="en-US"/>
          </a:p>
        </p:txBody>
      </p:sp>
      <p:sp>
        <p:nvSpPr>
          <p:cNvPr id="12" name="Rectangle 11">
            <a:extLst>
              <a:ext uri="{FF2B5EF4-FFF2-40B4-BE49-F238E27FC236}">
                <a16:creationId xmlns:a16="http://schemas.microsoft.com/office/drawing/2014/main" id="{8DFC63F6-6777-474A-AE83-4C440B9F941A}"/>
              </a:ext>
            </a:extLst>
          </p:cNvPr>
          <p:cNvSpPr/>
          <p:nvPr/>
        </p:nvSpPr>
        <p:spPr>
          <a:xfrm>
            <a:off x="6848647" y="6243640"/>
            <a:ext cx="538988" cy="233516"/>
          </a:xfrm>
          <a:prstGeom prst="rect">
            <a:avLst/>
          </a:prstGeom>
          <a:ln w="22225">
            <a:solidFill>
              <a:srgbClr val="3A74AE"/>
            </a:solidFill>
          </a:ln>
        </p:spPr>
        <p:txBody>
          <a:bodyPr vert="horz" lIns="91440" tIns="45720" rIns="91440" bIns="45720" rtlCol="0" anchor="ctr">
            <a:normAutofit fontScale="77500" lnSpcReduction="20000"/>
          </a:bodyPr>
          <a:lstStyle/>
          <a:p>
            <a:pPr algn="ctr"/>
            <a:endParaRPr lang="en-US"/>
          </a:p>
        </p:txBody>
      </p:sp>
      <p:sp>
        <p:nvSpPr>
          <p:cNvPr id="6" name="TextBox 5">
            <a:extLst>
              <a:ext uri="{FF2B5EF4-FFF2-40B4-BE49-F238E27FC236}">
                <a16:creationId xmlns:a16="http://schemas.microsoft.com/office/drawing/2014/main" id="{1DAF7DDA-3726-724A-9A21-D3E1D12C375A}"/>
              </a:ext>
            </a:extLst>
          </p:cNvPr>
          <p:cNvSpPr txBox="1"/>
          <p:nvPr/>
        </p:nvSpPr>
        <p:spPr>
          <a:xfrm>
            <a:off x="-4513006" y="-1991032"/>
            <a:ext cx="179536" cy="215444"/>
          </a:xfrm>
          <a:prstGeom prst="rect">
            <a:avLst/>
          </a:prstGeom>
        </p:spPr>
        <p:txBody>
          <a:bodyPr wrap="none" lIns="0" tIns="0" rIns="0" bIns="0" rtlCol="0">
            <a:spAutoFit/>
          </a:bodyPr>
          <a:lstStyle/>
          <a:p>
            <a:r>
              <a:rPr lang="en-US"/>
              <a:t>☨</a:t>
            </a:r>
          </a:p>
        </p:txBody>
      </p:sp>
      <p:sp>
        <p:nvSpPr>
          <p:cNvPr id="13" name="Title 1">
            <a:extLst>
              <a:ext uri="{FF2B5EF4-FFF2-40B4-BE49-F238E27FC236}">
                <a16:creationId xmlns:a16="http://schemas.microsoft.com/office/drawing/2014/main" id="{0DFA6874-8213-D543-9782-8C7038A7D86E}"/>
              </a:ext>
            </a:extLst>
          </p:cNvPr>
          <p:cNvSpPr txBox="1">
            <a:spLocks/>
          </p:cNvSpPr>
          <p:nvPr/>
        </p:nvSpPr>
        <p:spPr>
          <a:xfrm>
            <a:off x="609600" y="870085"/>
            <a:ext cx="10972800" cy="523220"/>
          </a:xfrm>
          <a:prstGeom prst="rect">
            <a:avLst/>
          </a:prstGeom>
        </p:spPr>
        <p:txBody>
          <a:bodyPr vert="horz" lIns="91440" tIns="45720" rIns="91440" bIns="45720" rtlCol="0" anchor="t" anchorCtr="0">
            <a:spAutoFit/>
          </a:bodyPr>
          <a:lstStyle>
            <a:lvl1pPr algn="l" rtl="0" eaLnBrk="1" fontAlgn="base" hangingPunct="1">
              <a:spcBef>
                <a:spcPct val="0"/>
              </a:spcBef>
              <a:spcAft>
                <a:spcPct val="0"/>
              </a:spcAft>
              <a:defRPr sz="3600" b="0">
                <a:solidFill>
                  <a:schemeClr val="tx1"/>
                </a:solidFill>
                <a:effectLst/>
                <a:latin typeface="News Gothic MT" charset="0"/>
                <a:ea typeface="News Gothic MT" charset="0"/>
                <a:cs typeface="News Gothic MT" charset="0"/>
              </a:defRPr>
            </a:lvl1pPr>
            <a:lvl2pPr algn="l" rtl="0" eaLnBrk="1" fontAlgn="base" hangingPunct="1">
              <a:spcBef>
                <a:spcPct val="0"/>
              </a:spcBef>
              <a:spcAft>
                <a:spcPct val="0"/>
              </a:spcAft>
              <a:defRPr sz="2800" b="1">
                <a:solidFill>
                  <a:srgbClr val="F77711"/>
                </a:solidFill>
                <a:latin typeface="Arial" charset="0"/>
                <a:ea typeface="ＭＳ Ｐゴシック" charset="0"/>
              </a:defRPr>
            </a:lvl2pPr>
            <a:lvl3pPr algn="l" rtl="0" eaLnBrk="1" fontAlgn="base" hangingPunct="1">
              <a:spcBef>
                <a:spcPct val="0"/>
              </a:spcBef>
              <a:spcAft>
                <a:spcPct val="0"/>
              </a:spcAft>
              <a:defRPr sz="2800" b="1">
                <a:solidFill>
                  <a:srgbClr val="F77711"/>
                </a:solidFill>
                <a:latin typeface="Arial" charset="0"/>
                <a:ea typeface="ＭＳ Ｐゴシック" charset="0"/>
              </a:defRPr>
            </a:lvl3pPr>
            <a:lvl4pPr algn="l" rtl="0" eaLnBrk="1" fontAlgn="base" hangingPunct="1">
              <a:spcBef>
                <a:spcPct val="0"/>
              </a:spcBef>
              <a:spcAft>
                <a:spcPct val="0"/>
              </a:spcAft>
              <a:defRPr sz="2800" b="1">
                <a:solidFill>
                  <a:srgbClr val="F77711"/>
                </a:solidFill>
                <a:latin typeface="Arial" charset="0"/>
                <a:ea typeface="ＭＳ Ｐゴシック" charset="0"/>
              </a:defRPr>
            </a:lvl4pPr>
            <a:lvl5pPr algn="l" rtl="0" eaLnBrk="1" fontAlgn="base" hangingPunct="1">
              <a:spcBef>
                <a:spcPct val="0"/>
              </a:spcBef>
              <a:spcAft>
                <a:spcPct val="0"/>
              </a:spcAft>
              <a:defRPr sz="2800" b="1">
                <a:solidFill>
                  <a:srgbClr val="F77711"/>
                </a:solidFill>
                <a:latin typeface="Arial" charset="0"/>
                <a:ea typeface="ＭＳ Ｐゴシック" charset="0"/>
              </a:defRPr>
            </a:lvl5pPr>
            <a:lvl6pPr marL="457200" algn="l" rtl="0" eaLnBrk="1" fontAlgn="base" hangingPunct="1">
              <a:spcBef>
                <a:spcPct val="0"/>
              </a:spcBef>
              <a:spcAft>
                <a:spcPct val="0"/>
              </a:spcAft>
              <a:defRPr sz="2800" b="1">
                <a:solidFill>
                  <a:srgbClr val="F77711"/>
                </a:solidFill>
                <a:latin typeface="Arial" charset="0"/>
                <a:ea typeface="ＭＳ Ｐゴシック" charset="0"/>
              </a:defRPr>
            </a:lvl6pPr>
            <a:lvl7pPr marL="914400" algn="l" rtl="0" eaLnBrk="1" fontAlgn="base" hangingPunct="1">
              <a:spcBef>
                <a:spcPct val="0"/>
              </a:spcBef>
              <a:spcAft>
                <a:spcPct val="0"/>
              </a:spcAft>
              <a:defRPr sz="2800" b="1">
                <a:solidFill>
                  <a:srgbClr val="F77711"/>
                </a:solidFill>
                <a:latin typeface="Arial" charset="0"/>
                <a:ea typeface="ＭＳ Ｐゴシック" charset="0"/>
              </a:defRPr>
            </a:lvl7pPr>
            <a:lvl8pPr marL="1371600" algn="l" rtl="0" eaLnBrk="1" fontAlgn="base" hangingPunct="1">
              <a:spcBef>
                <a:spcPct val="0"/>
              </a:spcBef>
              <a:spcAft>
                <a:spcPct val="0"/>
              </a:spcAft>
              <a:defRPr sz="2800" b="1">
                <a:solidFill>
                  <a:srgbClr val="F77711"/>
                </a:solidFill>
                <a:latin typeface="Arial" charset="0"/>
                <a:ea typeface="ＭＳ Ｐゴシック" charset="0"/>
              </a:defRPr>
            </a:lvl8pPr>
            <a:lvl9pPr marL="1828800" algn="l" rtl="0" eaLnBrk="1" fontAlgn="base" hangingPunct="1">
              <a:spcBef>
                <a:spcPct val="0"/>
              </a:spcBef>
              <a:spcAft>
                <a:spcPct val="0"/>
              </a:spcAft>
              <a:defRPr sz="2800" b="1">
                <a:solidFill>
                  <a:srgbClr val="F77711"/>
                </a:solidFill>
                <a:latin typeface="Arial" charset="0"/>
                <a:ea typeface="ＭＳ Ｐゴシック" charset="0"/>
              </a:defRPr>
            </a:lvl9pPr>
          </a:lstStyle>
          <a:p>
            <a:r>
              <a:rPr lang="en-US" sz="2800" kern="0">
                <a:latin typeface="News Gothic MT" panose="020B0503020103020203" pitchFamily="34" charset="0"/>
              </a:rPr>
              <a:t>Adverse Events</a:t>
            </a:r>
          </a:p>
        </p:txBody>
      </p:sp>
    </p:spTree>
    <p:extLst>
      <p:ext uri="{BB962C8B-B14F-4D97-AF65-F5344CB8AC3E}">
        <p14:creationId xmlns:p14="http://schemas.microsoft.com/office/powerpoint/2010/main" val="912768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752B853F-7B7E-4A61-AB6E-6FE5CDE20FE2}"/>
              </a:ext>
            </a:extLst>
          </p:cNvPr>
          <p:cNvGraphicFramePr>
            <a:graphicFrameLocks noGrp="1"/>
          </p:cNvGraphicFramePr>
          <p:nvPr>
            <p:extLst>
              <p:ext uri="{D42A27DB-BD31-4B8C-83A1-F6EECF244321}">
                <p14:modId xmlns:p14="http://schemas.microsoft.com/office/powerpoint/2010/main" val="3467198545"/>
              </p:ext>
            </p:extLst>
          </p:nvPr>
        </p:nvGraphicFramePr>
        <p:xfrm>
          <a:off x="2264231" y="1717295"/>
          <a:ext cx="7955346" cy="2117753"/>
        </p:xfrm>
        <a:graphic>
          <a:graphicData uri="http://schemas.openxmlformats.org/drawingml/2006/table">
            <a:tbl>
              <a:tblPr firstRow="1" bandRow="1">
                <a:tableStyleId>{5C22544A-7EE6-4342-B048-85BDC9FD1C3A}</a:tableStyleId>
              </a:tblPr>
              <a:tblGrid>
                <a:gridCol w="1688919">
                  <a:extLst>
                    <a:ext uri="{9D8B030D-6E8A-4147-A177-3AD203B41FA5}">
                      <a16:colId xmlns:a16="http://schemas.microsoft.com/office/drawing/2014/main" val="3101573274"/>
                    </a:ext>
                  </a:extLst>
                </a:gridCol>
                <a:gridCol w="1049331">
                  <a:extLst>
                    <a:ext uri="{9D8B030D-6E8A-4147-A177-3AD203B41FA5}">
                      <a16:colId xmlns:a16="http://schemas.microsoft.com/office/drawing/2014/main" val="2780558106"/>
                    </a:ext>
                  </a:extLst>
                </a:gridCol>
                <a:gridCol w="1050011">
                  <a:extLst>
                    <a:ext uri="{9D8B030D-6E8A-4147-A177-3AD203B41FA5}">
                      <a16:colId xmlns:a16="http://schemas.microsoft.com/office/drawing/2014/main" val="787992381"/>
                    </a:ext>
                  </a:extLst>
                </a:gridCol>
                <a:gridCol w="1010202">
                  <a:extLst>
                    <a:ext uri="{9D8B030D-6E8A-4147-A177-3AD203B41FA5}">
                      <a16:colId xmlns:a16="http://schemas.microsoft.com/office/drawing/2014/main" val="1680621518"/>
                    </a:ext>
                  </a:extLst>
                </a:gridCol>
                <a:gridCol w="1010202">
                  <a:extLst>
                    <a:ext uri="{9D8B030D-6E8A-4147-A177-3AD203B41FA5}">
                      <a16:colId xmlns:a16="http://schemas.microsoft.com/office/drawing/2014/main" val="1277415941"/>
                    </a:ext>
                  </a:extLst>
                </a:gridCol>
                <a:gridCol w="1010202">
                  <a:extLst>
                    <a:ext uri="{9D8B030D-6E8A-4147-A177-3AD203B41FA5}">
                      <a16:colId xmlns:a16="http://schemas.microsoft.com/office/drawing/2014/main" val="957298662"/>
                    </a:ext>
                  </a:extLst>
                </a:gridCol>
                <a:gridCol w="1136479">
                  <a:extLst>
                    <a:ext uri="{9D8B030D-6E8A-4147-A177-3AD203B41FA5}">
                      <a16:colId xmlns:a16="http://schemas.microsoft.com/office/drawing/2014/main" val="3718011483"/>
                    </a:ext>
                  </a:extLst>
                </a:gridCol>
              </a:tblGrid>
              <a:tr h="671631">
                <a:tc gridSpan="7">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2000">
                          <a:latin typeface="News Gothic MT" panose="020B0503020103020203" pitchFamily="34" charset="0"/>
                        </a:rPr>
                        <a:t>Patients Who Received T-DXd 5.4 mg/kg (n=184)</a:t>
                      </a:r>
                      <a:endParaRPr lang="en-US" sz="2000" b="0">
                        <a:latin typeface="News Gothic MT" panose="020B0503020103020203" pitchFamily="34" charset="0"/>
                        <a:cs typeface="Calibri" panose="020F0502020204030204" pitchFamily="34" charset="0"/>
                      </a:endParaRPr>
                    </a:p>
                  </a:txBody>
                  <a:tcPr marL="121807" marR="121807" marT="85265" marB="85265" anchor="b">
                    <a:lnR w="12700" cmpd="sng">
                      <a:solidFill>
                        <a:srgbClr val="FFFFFF"/>
                      </a:solidFill>
                    </a:lnR>
                  </a:tcPr>
                </a:tc>
                <a:tc hMerge="1">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2000">
                          <a:latin typeface="News Gothic MT" panose="020B0503020103020203" pitchFamily="34" charset="0"/>
                        </a:rPr>
                        <a:t>Patients Who Received T-DXd 5.4 mg/kg (n=184)</a:t>
                      </a:r>
                      <a:endParaRPr lang="en-US" sz="2000" b="0">
                        <a:latin typeface="News Gothic MT" panose="020B0503020103020203" pitchFamily="34" charset="0"/>
                        <a:cs typeface="Calibri" panose="020F0502020204030204" pitchFamily="34" charset="0"/>
                      </a:endParaRPr>
                    </a:p>
                  </a:txBody>
                  <a:tcPr marL="121807" marR="121807" marT="85265" marB="85265" anchor="ctr"/>
                </a:tc>
                <a:tc hMerge="1">
                  <a:txBody>
                    <a:bodyPr/>
                    <a:lstStyle/>
                    <a:p>
                      <a:pPr algn="l"/>
                      <a:endParaRPr lang="en-US" sz="1050" b="0" baseline="30000">
                        <a:solidFill>
                          <a:schemeClr val="bg1"/>
                        </a:solidFill>
                        <a:latin typeface="Calibri" panose="020F0502020204030204" pitchFamily="34" charset="0"/>
                        <a:cs typeface="Calibri" panose="020F0502020204030204" pitchFamily="34" charset="0"/>
                      </a:endParaRPr>
                    </a:p>
                  </a:txBody>
                  <a:tcPr marT="64008" marB="6400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050" b="0" baseline="30000">
                        <a:solidFill>
                          <a:schemeClr val="bg1"/>
                        </a:solidFill>
                        <a:latin typeface="Calibri" panose="020F0502020204030204" pitchFamily="34" charset="0"/>
                        <a:cs typeface="Calibri" panose="020F0502020204030204" pitchFamily="34" charset="0"/>
                      </a:endParaRPr>
                    </a:p>
                  </a:txBody>
                  <a:tcPr marT="64008" marB="6400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050" b="0" baseline="30000">
                        <a:solidFill>
                          <a:schemeClr val="bg1"/>
                        </a:solidFill>
                        <a:latin typeface="Calibri" panose="020F0502020204030204" pitchFamily="34" charset="0"/>
                        <a:cs typeface="Calibri" panose="020F0502020204030204" pitchFamily="34" charset="0"/>
                      </a:endParaRPr>
                    </a:p>
                  </a:txBody>
                  <a:tcPr marT="64008" marB="6400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050" b="0" baseline="30000">
                        <a:solidFill>
                          <a:schemeClr val="bg1"/>
                        </a:solidFill>
                        <a:latin typeface="Calibri" panose="020F0502020204030204" pitchFamily="34" charset="0"/>
                        <a:cs typeface="Calibri" panose="020F0502020204030204" pitchFamily="34" charset="0"/>
                      </a:endParaRPr>
                    </a:p>
                  </a:txBody>
                  <a:tcPr marT="64008" marB="6400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050" b="0" baseline="30000">
                        <a:solidFill>
                          <a:schemeClr val="bg1"/>
                        </a:solidFill>
                        <a:latin typeface="Calibri" panose="020F0502020204030204" pitchFamily="34" charset="0"/>
                        <a:cs typeface="Calibri" panose="020F0502020204030204" pitchFamily="34" charset="0"/>
                      </a:endParaRPr>
                    </a:p>
                  </a:txBody>
                  <a:tcPr marT="64008" marB="64008" anchor="ctr">
                    <a:lnL w="9525" cap="flat" cmpd="sng" algn="ctr">
                      <a:solidFill>
                        <a:schemeClr val="bg1">
                          <a:lumMod val="85000"/>
                        </a:schemeClr>
                      </a:solidFill>
                      <a:prstDash val="solid"/>
                      <a:round/>
                      <a:headEnd type="none" w="med" len="med"/>
                      <a:tailEnd type="none" w="med" len="med"/>
                    </a:lnL>
                    <a:lnR w="12700" cmpd="sng">
                      <a:solidFill>
                        <a:srgbClr val="FFFFFF"/>
                      </a:solidFill>
                    </a:lnR>
                    <a:lnT w="12700" cmpd="sng">
                      <a:noFill/>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3735135"/>
                  </a:ext>
                </a:extLst>
              </a:tr>
              <a:tr h="64151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1600" b="1">
                        <a:highlight>
                          <a:srgbClr val="FFFF00"/>
                        </a:highlight>
                        <a:latin typeface="News Gothic MT" panose="020B0503020103020203" pitchFamily="34" charset="0"/>
                        <a:cs typeface="Calibri" panose="020F0502020204030204" pitchFamily="34" charset="0"/>
                      </a:endParaRPr>
                    </a:p>
                  </a:txBody>
                  <a:tcPr marL="121807" marR="121807" marT="36542" marB="36542"/>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a:latin typeface="News Gothic MT" panose="020B0503020103020203" pitchFamily="34" charset="0"/>
                        </a:rPr>
                        <a:t>Grade 1</a:t>
                      </a:r>
                      <a:endParaRPr lang="en-US" sz="1600" b="1">
                        <a:latin typeface="News Gothic MT" panose="020B0503020103020203" pitchFamily="34" charset="0"/>
                        <a:cs typeface="Calibri" panose="020F0502020204030204" pitchFamily="34" charset="0"/>
                      </a:endParaRPr>
                    </a:p>
                  </a:txBody>
                  <a:tcPr marL="121807" marR="121807" marT="36542" marB="36542" anchor="b"/>
                </a:tc>
                <a:tc>
                  <a:txBody>
                    <a:bodyPr/>
                    <a:lstStyle/>
                    <a:p>
                      <a:pPr algn="ctr"/>
                      <a:r>
                        <a:rPr lang="en-US" sz="1600">
                          <a:latin typeface="News Gothic MT" panose="020B0503020103020203" pitchFamily="34" charset="0"/>
                        </a:rPr>
                        <a:t>Grade 2</a:t>
                      </a:r>
                      <a:endParaRPr lang="en-US" sz="1600" b="1">
                        <a:latin typeface="News Gothic MT" panose="020B0503020103020203" pitchFamily="34" charset="0"/>
                        <a:cs typeface="Calibri" panose="020F0502020204030204" pitchFamily="34" charset="0"/>
                      </a:endParaRPr>
                    </a:p>
                  </a:txBody>
                  <a:tcPr marL="121807" marR="121807" marT="36542" marB="36542" anchor="b"/>
                </a:tc>
                <a:tc>
                  <a:txBody>
                    <a:bodyPr/>
                    <a:lstStyle/>
                    <a:p>
                      <a:pPr algn="ctr"/>
                      <a:r>
                        <a:rPr lang="en-US" sz="1600">
                          <a:latin typeface="News Gothic MT" panose="020B0503020103020203" pitchFamily="34" charset="0"/>
                        </a:rPr>
                        <a:t>Grade 3</a:t>
                      </a:r>
                      <a:endParaRPr lang="en-US" sz="1600" b="1">
                        <a:latin typeface="News Gothic MT" panose="020B0503020103020203" pitchFamily="34" charset="0"/>
                        <a:cs typeface="Calibri" panose="020F0502020204030204" pitchFamily="34" charset="0"/>
                      </a:endParaRPr>
                    </a:p>
                  </a:txBody>
                  <a:tcPr marL="121807" marR="121807" marT="36542" marB="36542" anchor="b"/>
                </a:tc>
                <a:tc>
                  <a:txBody>
                    <a:bodyPr/>
                    <a:lstStyle/>
                    <a:p>
                      <a:pPr algn="ctr"/>
                      <a:r>
                        <a:rPr lang="en-US" sz="1600">
                          <a:latin typeface="News Gothic MT" panose="020B0503020103020203" pitchFamily="34" charset="0"/>
                        </a:rPr>
                        <a:t>Grade 4</a:t>
                      </a:r>
                      <a:endParaRPr lang="en-US" sz="1600" b="1">
                        <a:latin typeface="News Gothic MT" panose="020B0503020103020203" pitchFamily="34" charset="0"/>
                        <a:cs typeface="Calibri" panose="020F0502020204030204" pitchFamily="34" charset="0"/>
                      </a:endParaRPr>
                    </a:p>
                  </a:txBody>
                  <a:tcPr marL="121807" marR="121807" marT="36542" marB="36542" anchor="b"/>
                </a:tc>
                <a:tc>
                  <a:txBody>
                    <a:bodyPr/>
                    <a:lstStyle/>
                    <a:p>
                      <a:pPr algn="ctr"/>
                      <a:r>
                        <a:rPr lang="en-US" sz="1600">
                          <a:latin typeface="News Gothic MT" panose="020B0503020103020203" pitchFamily="34" charset="0"/>
                        </a:rPr>
                        <a:t>Grade 5</a:t>
                      </a:r>
                      <a:endParaRPr lang="en-US" sz="1600" b="1">
                        <a:latin typeface="News Gothic MT" panose="020B0503020103020203" pitchFamily="34" charset="0"/>
                        <a:cs typeface="Calibri" panose="020F0502020204030204" pitchFamily="34" charset="0"/>
                      </a:endParaRPr>
                    </a:p>
                  </a:txBody>
                  <a:tcPr marL="121807" marR="121807" marT="36542" marB="36542" anchor="b"/>
                </a:tc>
                <a:tc>
                  <a:txBody>
                    <a:bodyPr/>
                    <a:lstStyle/>
                    <a:p>
                      <a:pPr algn="ctr"/>
                      <a:r>
                        <a:rPr lang="en-US" sz="1600">
                          <a:latin typeface="News Gothic MT" panose="020B0503020103020203" pitchFamily="34" charset="0"/>
                        </a:rPr>
                        <a:t>All Grades/</a:t>
                      </a:r>
                    </a:p>
                    <a:p>
                      <a:pPr algn="ctr"/>
                      <a:r>
                        <a:rPr lang="en-US" sz="1600">
                          <a:latin typeface="News Gothic MT" panose="020B0503020103020203" pitchFamily="34" charset="0"/>
                        </a:rPr>
                        <a:t>Total</a:t>
                      </a:r>
                      <a:endParaRPr lang="en-US" sz="1600" b="1">
                        <a:latin typeface="News Gothic MT" panose="020B0503020103020203" pitchFamily="34" charset="0"/>
                        <a:cs typeface="Calibri" panose="020F0502020204030204" pitchFamily="34" charset="0"/>
                      </a:endParaRPr>
                    </a:p>
                  </a:txBody>
                  <a:tcPr marL="0" marR="60904" marT="36542" marB="36542" anchor="b"/>
                </a:tc>
                <a:extLst>
                  <a:ext uri="{0D108BD9-81ED-4DB2-BD59-A6C34878D82A}">
                    <a16:rowId xmlns:a16="http://schemas.microsoft.com/office/drawing/2014/main" val="4045825985"/>
                  </a:ext>
                </a:extLst>
              </a:tr>
              <a:tr h="64151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a:latin typeface="News Gothic MT" panose="020B0503020103020203" pitchFamily="34" charset="0"/>
                        </a:rPr>
                        <a:t>Interstitial </a:t>
                      </a:r>
                      <a:br>
                        <a:rPr lang="en-US" sz="1600">
                          <a:latin typeface="News Gothic MT" panose="020B0503020103020203" pitchFamily="34" charset="0"/>
                        </a:rPr>
                      </a:br>
                      <a:r>
                        <a:rPr lang="en-US" sz="1600">
                          <a:latin typeface="News Gothic MT" panose="020B0503020103020203" pitchFamily="34" charset="0"/>
                        </a:rPr>
                        <a:t>lung disease, </a:t>
                      </a:r>
                    </a:p>
                    <a:p>
                      <a:r>
                        <a:rPr lang="en-US" sz="1600">
                          <a:latin typeface="News Gothic MT" panose="020B0503020103020203" pitchFamily="34" charset="0"/>
                        </a:rPr>
                        <a:t>n (%)</a:t>
                      </a:r>
                      <a:endParaRPr lang="en-US" sz="1600" b="1" baseline="30000">
                        <a:latin typeface="News Gothic MT" panose="020B0503020103020203" pitchFamily="34" charset="0"/>
                        <a:cs typeface="Calibri" panose="020F0502020204030204" pitchFamily="34" charset="0"/>
                      </a:endParaRPr>
                    </a:p>
                  </a:txBody>
                  <a:tcPr marL="121807" marR="121807" marT="36542" marB="36542"/>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a:latin typeface="News Gothic MT" panose="020B0503020103020203" pitchFamily="34" charset="0"/>
                        </a:rPr>
                        <a:t>5 (2.7%)</a:t>
                      </a:r>
                      <a:endParaRPr lang="en-US" sz="1600" b="0">
                        <a:latin typeface="News Gothic MT" panose="020B0503020103020203" pitchFamily="34" charset="0"/>
                        <a:cs typeface="Calibri" panose="020F0502020204030204" pitchFamily="34" charset="0"/>
                      </a:endParaRPr>
                    </a:p>
                  </a:txBody>
                  <a:tcPr marL="121807" marR="121807" marT="36542" marB="36542" anchor="ctr"/>
                </a:tc>
                <a:tc>
                  <a:txBody>
                    <a:bodyPr/>
                    <a:lstStyle/>
                    <a:p>
                      <a:pPr algn="ctr"/>
                      <a:r>
                        <a:rPr lang="en-US" sz="1600">
                          <a:latin typeface="News Gothic MT" panose="020B0503020103020203" pitchFamily="34" charset="0"/>
                        </a:rPr>
                        <a:t>15 (8.2%)</a:t>
                      </a:r>
                      <a:endParaRPr lang="en-US" sz="1600" b="0">
                        <a:latin typeface="News Gothic MT" panose="020B0503020103020203" pitchFamily="34" charset="0"/>
                        <a:cs typeface="Calibri" panose="020F0502020204030204" pitchFamily="34" charset="0"/>
                      </a:endParaRPr>
                    </a:p>
                  </a:txBody>
                  <a:tcPr marL="121807" marR="121807" marT="36542" marB="36542" anchor="ctr"/>
                </a:tc>
                <a:tc>
                  <a:txBody>
                    <a:bodyPr/>
                    <a:lstStyle/>
                    <a:p>
                      <a:pPr algn="ctr"/>
                      <a:r>
                        <a:rPr lang="en-US" sz="1600">
                          <a:latin typeface="News Gothic MT" panose="020B0503020103020203" pitchFamily="34" charset="0"/>
                        </a:rPr>
                        <a:t>1 (0.5%)</a:t>
                      </a:r>
                      <a:endParaRPr lang="en-US" sz="1600" b="0">
                        <a:latin typeface="News Gothic MT" panose="020B0503020103020203" pitchFamily="34" charset="0"/>
                        <a:cs typeface="Calibri" panose="020F0502020204030204" pitchFamily="34" charset="0"/>
                      </a:endParaRPr>
                    </a:p>
                  </a:txBody>
                  <a:tcPr marL="121807" marR="121807" marT="36542" marB="36542" anchor="ctr"/>
                </a:tc>
                <a:tc>
                  <a:txBody>
                    <a:bodyPr/>
                    <a:lstStyle/>
                    <a:p>
                      <a:pPr algn="ctr"/>
                      <a:r>
                        <a:rPr lang="en-US" sz="1600">
                          <a:latin typeface="News Gothic MT" panose="020B0503020103020203" pitchFamily="34" charset="0"/>
                        </a:rPr>
                        <a:t>0</a:t>
                      </a:r>
                      <a:endParaRPr lang="en-US" sz="1600" b="0">
                        <a:latin typeface="News Gothic MT" panose="020B0503020103020203" pitchFamily="34" charset="0"/>
                        <a:cs typeface="Calibri" panose="020F0502020204030204" pitchFamily="34" charset="0"/>
                      </a:endParaRPr>
                    </a:p>
                  </a:txBody>
                  <a:tcPr marL="121807" marR="121807" marT="36542" marB="36542" anchor="ctr"/>
                </a:tc>
                <a:tc>
                  <a:txBody>
                    <a:bodyPr/>
                    <a:lstStyle/>
                    <a:p>
                      <a:pPr algn="ctr"/>
                      <a:r>
                        <a:rPr lang="en-US" sz="1600">
                          <a:latin typeface="News Gothic MT" panose="020B0503020103020203" pitchFamily="34" charset="0"/>
                        </a:rPr>
                        <a:t>4 (2.2%)</a:t>
                      </a:r>
                      <a:endParaRPr lang="en-US" sz="1600" b="0">
                        <a:latin typeface="News Gothic MT" panose="020B0503020103020203" pitchFamily="34" charset="0"/>
                        <a:cs typeface="Calibri" panose="020F0502020204030204" pitchFamily="34" charset="0"/>
                      </a:endParaRPr>
                    </a:p>
                  </a:txBody>
                  <a:tcPr marL="121807" marR="121807" marT="36542" marB="36542" anchor="ctr"/>
                </a:tc>
                <a:tc>
                  <a:txBody>
                    <a:bodyPr/>
                    <a:lstStyle/>
                    <a:p>
                      <a:pPr algn="ctr"/>
                      <a:r>
                        <a:rPr lang="en-US" sz="1600">
                          <a:latin typeface="News Gothic MT" panose="020B0503020103020203" pitchFamily="34" charset="0"/>
                        </a:rPr>
                        <a:t>25 (13.6%)</a:t>
                      </a:r>
                      <a:endParaRPr lang="en-US" sz="1600" b="1">
                        <a:latin typeface="News Gothic MT" panose="020B0503020103020203" pitchFamily="34" charset="0"/>
                        <a:cs typeface="Calibri" panose="020F0502020204030204" pitchFamily="34" charset="0"/>
                      </a:endParaRPr>
                    </a:p>
                  </a:txBody>
                  <a:tcPr marL="0" marR="60904" marT="36542" marB="36542" anchor="ctr"/>
                </a:tc>
                <a:extLst>
                  <a:ext uri="{0D108BD9-81ED-4DB2-BD59-A6C34878D82A}">
                    <a16:rowId xmlns:a16="http://schemas.microsoft.com/office/drawing/2014/main" val="4177598893"/>
                  </a:ext>
                </a:extLst>
              </a:tr>
            </a:tbl>
          </a:graphicData>
        </a:graphic>
      </p:graphicFrame>
      <p:sp>
        <p:nvSpPr>
          <p:cNvPr id="4" name="Title 3">
            <a:extLst>
              <a:ext uri="{FF2B5EF4-FFF2-40B4-BE49-F238E27FC236}">
                <a16:creationId xmlns:a16="http://schemas.microsoft.com/office/drawing/2014/main" id="{DC24B4A0-D7FB-EA43-9256-03BD75CA0A0A}"/>
              </a:ext>
            </a:extLst>
          </p:cNvPr>
          <p:cNvSpPr>
            <a:spLocks noGrp="1"/>
          </p:cNvSpPr>
          <p:nvPr>
            <p:ph type="title"/>
          </p:nvPr>
        </p:nvSpPr>
        <p:spPr>
          <a:xfrm>
            <a:off x="609600" y="231314"/>
            <a:ext cx="10972800" cy="646331"/>
          </a:xfrm>
        </p:spPr>
        <p:txBody>
          <a:bodyPr/>
          <a:lstStyle/>
          <a:p>
            <a:r>
              <a:rPr lang="en-US"/>
              <a:t>DESTINY-Breast01: T-</a:t>
            </a:r>
            <a:r>
              <a:rPr lang="en-US" err="1"/>
              <a:t>DXd</a:t>
            </a:r>
            <a:r>
              <a:rPr lang="en-US"/>
              <a:t> (cont.)</a:t>
            </a:r>
          </a:p>
        </p:txBody>
      </p:sp>
      <p:sp>
        <p:nvSpPr>
          <p:cNvPr id="10" name="Text Placeholder 2">
            <a:extLst>
              <a:ext uri="{FF2B5EF4-FFF2-40B4-BE49-F238E27FC236}">
                <a16:creationId xmlns:a16="http://schemas.microsoft.com/office/drawing/2014/main" id="{46B7F14D-C2D3-49F7-B4D2-8F90C7EAB556}"/>
              </a:ext>
            </a:extLst>
          </p:cNvPr>
          <p:cNvSpPr>
            <a:spLocks noGrp="1"/>
          </p:cNvSpPr>
          <p:nvPr>
            <p:ph type="body" sz="quarter" idx="12"/>
          </p:nvPr>
        </p:nvSpPr>
        <p:spPr>
          <a:xfrm>
            <a:off x="193575" y="6420647"/>
            <a:ext cx="1171796" cy="307777"/>
          </a:xfrm>
        </p:spPr>
        <p:txBody>
          <a:bodyPr/>
          <a:lstStyle/>
          <a:p>
            <a:r>
              <a:rPr lang="en-US"/>
              <a:t>AE = adverse event.</a:t>
            </a:r>
          </a:p>
          <a:p>
            <a:r>
              <a:rPr lang="en-US"/>
              <a:t>Modi et al, 2020.</a:t>
            </a:r>
          </a:p>
        </p:txBody>
      </p:sp>
      <p:sp>
        <p:nvSpPr>
          <p:cNvPr id="11" name="Text Placeholder 10">
            <a:extLst>
              <a:ext uri="{FF2B5EF4-FFF2-40B4-BE49-F238E27FC236}">
                <a16:creationId xmlns:a16="http://schemas.microsoft.com/office/drawing/2014/main" id="{3A470C52-AE5E-2749-9E96-C6F401B7EC17}"/>
              </a:ext>
            </a:extLst>
          </p:cNvPr>
          <p:cNvSpPr>
            <a:spLocks noGrp="1"/>
          </p:cNvSpPr>
          <p:nvPr>
            <p:ph type="body" sz="quarter" idx="13"/>
          </p:nvPr>
        </p:nvSpPr>
        <p:spPr/>
        <p:txBody>
          <a:bodyPr/>
          <a:lstStyle/>
          <a:p>
            <a:r>
              <a:rPr lang="en-US"/>
              <a:t>AEs of Special Interest</a:t>
            </a:r>
          </a:p>
        </p:txBody>
      </p:sp>
      <p:sp>
        <p:nvSpPr>
          <p:cNvPr id="14" name="Content Placeholder 2">
            <a:extLst>
              <a:ext uri="{FF2B5EF4-FFF2-40B4-BE49-F238E27FC236}">
                <a16:creationId xmlns:a16="http://schemas.microsoft.com/office/drawing/2014/main" id="{82F9A276-1B44-9B4D-9C8F-92125834C7CE}"/>
              </a:ext>
            </a:extLst>
          </p:cNvPr>
          <p:cNvSpPr>
            <a:spLocks noGrp="1"/>
          </p:cNvSpPr>
          <p:nvPr>
            <p:ph idx="1"/>
          </p:nvPr>
        </p:nvSpPr>
        <p:spPr>
          <a:xfrm>
            <a:off x="609600" y="4081828"/>
            <a:ext cx="11264609" cy="2384633"/>
          </a:xfrm>
        </p:spPr>
        <p:txBody>
          <a:bodyPr>
            <a:normAutofit/>
          </a:bodyPr>
          <a:lstStyle/>
          <a:p>
            <a:pPr marL="0" indent="0">
              <a:buNone/>
            </a:pPr>
            <a:r>
              <a:rPr lang="en-US" sz="1600">
                <a:latin typeface="News Gothic MT" panose="020B0503020103020203" pitchFamily="34" charset="0"/>
                <a:cs typeface="Calibri" panose="020F0502020204030204" pitchFamily="34" charset="0"/>
              </a:rPr>
              <a:t>Among the 25 total events:</a:t>
            </a:r>
          </a:p>
          <a:p>
            <a:r>
              <a:rPr lang="en-US" sz="1600">
                <a:latin typeface="News Gothic MT" panose="020B0503020103020203" pitchFamily="34" charset="0"/>
                <a:cs typeface="Calibri" panose="020F0502020204030204" pitchFamily="34" charset="0"/>
              </a:rPr>
              <a:t>Median </a:t>
            </a:r>
            <a:r>
              <a:rPr lang="en-US" sz="1600"/>
              <a:t>time to investigator-reported onset was 193 days (range, 42-535 days)</a:t>
            </a:r>
          </a:p>
          <a:p>
            <a:r>
              <a:rPr lang="en-US" sz="1600">
                <a:latin typeface="News Gothic MT" panose="020B0503020103020203" pitchFamily="34" charset="0"/>
                <a:cs typeface="Calibri" panose="020F0502020204030204" pitchFamily="34" charset="0"/>
              </a:rPr>
              <a:t>17 of</a:t>
            </a:r>
            <a:r>
              <a:rPr lang="en-US" sz="1600"/>
              <a:t> 20 patients with grade ≥2 ILD received corticosteroids</a:t>
            </a:r>
          </a:p>
          <a:p>
            <a:r>
              <a:rPr lang="en-US" sz="1600">
                <a:latin typeface="News Gothic MT" panose="020B0503020103020203" pitchFamily="34" charset="0"/>
                <a:cs typeface="Calibri" panose="020F0502020204030204" pitchFamily="34" charset="0"/>
              </a:rPr>
              <a:t>7 </a:t>
            </a:r>
            <a:r>
              <a:rPr lang="en-US" sz="1600"/>
              <a:t>patients recovered, 2 were recovering, 12 were either outcome unknown or not followed until resolution, and 4 died</a:t>
            </a:r>
          </a:p>
          <a:p>
            <a:r>
              <a:rPr lang="en-US" sz="1600">
                <a:latin typeface="News Gothic MT" panose="020B0503020103020203" pitchFamily="34" charset="0"/>
                <a:cs typeface="Calibri" panose="020F0502020204030204" pitchFamily="34" charset="0"/>
              </a:rPr>
              <a:t>Of </a:t>
            </a:r>
            <a:r>
              <a:rPr lang="en-US" sz="1600"/>
              <a:t>the 4 fatal cases, onset was from 63-148 days: 3 patients received steroids as part of treatment, and death occurred 9-60 days after diagnosis</a:t>
            </a:r>
          </a:p>
        </p:txBody>
      </p:sp>
    </p:spTree>
    <p:extLst>
      <p:ext uri="{BB962C8B-B14F-4D97-AF65-F5344CB8AC3E}">
        <p14:creationId xmlns:p14="http://schemas.microsoft.com/office/powerpoint/2010/main" val="2858667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A2E2F2D3-4DD1-4F35-B457-C8DD77E66957}"/>
              </a:ext>
            </a:extLst>
          </p:cNvPr>
          <p:cNvSpPr>
            <a:spLocks noGrp="1"/>
          </p:cNvSpPr>
          <p:nvPr>
            <p:ph type="title"/>
          </p:nvPr>
        </p:nvSpPr>
        <p:spPr/>
        <p:txBody>
          <a:bodyPr/>
          <a:lstStyle/>
          <a:p>
            <a:r>
              <a:rPr lang="en-US"/>
              <a:t>Tucatinib: HER2CLIMB Phase 2 Study Design</a:t>
            </a:r>
          </a:p>
        </p:txBody>
      </p:sp>
      <p:sp>
        <p:nvSpPr>
          <p:cNvPr id="5" name="Content Placeholder 4">
            <a:extLst>
              <a:ext uri="{FF2B5EF4-FFF2-40B4-BE49-F238E27FC236}">
                <a16:creationId xmlns:a16="http://schemas.microsoft.com/office/drawing/2014/main" id="{2EE843A6-0770-EE48-BBAF-06F79C22152C}"/>
              </a:ext>
            </a:extLst>
          </p:cNvPr>
          <p:cNvSpPr>
            <a:spLocks noGrp="1"/>
          </p:cNvSpPr>
          <p:nvPr>
            <p:ph idx="1"/>
          </p:nvPr>
        </p:nvSpPr>
        <p:spPr>
          <a:xfrm>
            <a:off x="609600" y="1604926"/>
            <a:ext cx="4161665" cy="4373563"/>
          </a:xfrm>
        </p:spPr>
        <p:txBody>
          <a:bodyPr>
            <a:normAutofit fontScale="85000" lnSpcReduction="10000"/>
          </a:bodyPr>
          <a:lstStyle/>
          <a:p>
            <a:r>
              <a:rPr lang="en-US" sz="2400">
                <a:latin typeface="News Gothic MT" panose="020B0503020103020203" pitchFamily="34" charset="0"/>
              </a:rPr>
              <a:t>Randomized, double-blind, placebo-controlled, active comparator phase 2 trial at 155 sites in 15 countries</a:t>
            </a:r>
          </a:p>
          <a:p>
            <a:r>
              <a:rPr lang="en-US" sz="2400">
                <a:latin typeface="News Gothic MT" panose="020B0503020103020203" pitchFamily="34" charset="0"/>
              </a:rPr>
              <a:t>Median follow-up: 14.0 mos</a:t>
            </a:r>
          </a:p>
          <a:p>
            <a:r>
              <a:rPr lang="en-US" sz="2400">
                <a:latin typeface="News Gothic MT" panose="020B0503020103020203" pitchFamily="34" charset="0"/>
                <a:cs typeface="Arial" panose="020B0604020202020204" pitchFamily="34" charset="0"/>
              </a:rPr>
              <a:t>Stratification: brain mets (yes vs no), ECOG PS (0 vs 1), region (US/Canada vs rest of world)</a:t>
            </a:r>
          </a:p>
          <a:p>
            <a:r>
              <a:rPr lang="en-US" sz="2400">
                <a:solidFill>
                  <a:schemeClr val="tx2"/>
                </a:solidFill>
                <a:latin typeface="News Gothic MT" panose="020B0503020103020203" pitchFamily="34" charset="0"/>
                <a:cs typeface="Arial" panose="020B0604020202020204" pitchFamily="34" charset="0"/>
              </a:rPr>
              <a:t>Primary end point: PFS</a:t>
            </a:r>
          </a:p>
          <a:p>
            <a:r>
              <a:rPr lang="en-US" sz="2400">
                <a:solidFill>
                  <a:schemeClr val="tx2"/>
                </a:solidFill>
                <a:latin typeface="News Gothic MT" panose="020B0503020103020203" pitchFamily="34" charset="0"/>
                <a:cs typeface="Arial" panose="020B0604020202020204" pitchFamily="34" charset="0"/>
              </a:rPr>
              <a:t>Secondary end points: OS, PFS with brain mets, ORR with measurable disease, safety</a:t>
            </a:r>
            <a:endParaRPr lang="en-US" sz="1800">
              <a:solidFill>
                <a:schemeClr val="tx2"/>
              </a:solidFill>
              <a:latin typeface="News Gothic MT" panose="020B0503020103020203" pitchFamily="34" charset="0"/>
              <a:cs typeface="Arial" panose="020B0604020202020204" pitchFamily="34" charset="0"/>
            </a:endParaRPr>
          </a:p>
          <a:p>
            <a:endParaRPr lang="en-US" sz="2400">
              <a:latin typeface="News Gothic MT" panose="020B0503020103020203" pitchFamily="34" charset="0"/>
              <a:cs typeface="Arial" panose="020B0604020202020204" pitchFamily="34" charset="0"/>
            </a:endParaRPr>
          </a:p>
          <a:p>
            <a:endParaRPr lang="en-US"/>
          </a:p>
        </p:txBody>
      </p:sp>
      <p:sp>
        <p:nvSpPr>
          <p:cNvPr id="2" name="Text Placeholder 1">
            <a:extLst>
              <a:ext uri="{FF2B5EF4-FFF2-40B4-BE49-F238E27FC236}">
                <a16:creationId xmlns:a16="http://schemas.microsoft.com/office/drawing/2014/main" id="{918AC754-9559-D14E-A841-596AC920D24F}"/>
              </a:ext>
            </a:extLst>
          </p:cNvPr>
          <p:cNvSpPr>
            <a:spLocks noGrp="1"/>
          </p:cNvSpPr>
          <p:nvPr>
            <p:ph type="body" sz="quarter" idx="12"/>
          </p:nvPr>
        </p:nvSpPr>
        <p:spPr>
          <a:xfrm>
            <a:off x="193575" y="6266759"/>
            <a:ext cx="8507137" cy="461665"/>
          </a:xfrm>
        </p:spPr>
        <p:txBody>
          <a:bodyPr/>
          <a:lstStyle/>
          <a:p>
            <a:r>
              <a:rPr lang="en-US"/>
              <a:t>Mos = months; ECOG = Eastern Cooperative Oncology Group; PS = performance status; N = study population; PO = orally; BID = twice a day; </a:t>
            </a:r>
          </a:p>
          <a:p>
            <a:r>
              <a:rPr lang="en-US"/>
              <a:t>Q3W = every 3 weeks; c = cycle; d = day.</a:t>
            </a:r>
          </a:p>
          <a:p>
            <a:r>
              <a:rPr lang="en-US"/>
              <a:t>Murthy et al, 2020.</a:t>
            </a:r>
          </a:p>
        </p:txBody>
      </p:sp>
      <p:sp>
        <p:nvSpPr>
          <p:cNvPr id="19" name="Text Box 45">
            <a:extLst>
              <a:ext uri="{FF2B5EF4-FFF2-40B4-BE49-F238E27FC236}">
                <a16:creationId xmlns:a16="http://schemas.microsoft.com/office/drawing/2014/main" id="{992350F5-2009-964C-8230-1DFB4283CCC2}"/>
              </a:ext>
            </a:extLst>
          </p:cNvPr>
          <p:cNvSpPr txBox="1">
            <a:spLocks noChangeArrowheads="1"/>
          </p:cNvSpPr>
          <p:nvPr/>
        </p:nvSpPr>
        <p:spPr bwMode="auto">
          <a:xfrm>
            <a:off x="4969385" y="2709233"/>
            <a:ext cx="2669878" cy="181588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chemeClr val="tx1"/>
                </a:solidFill>
                <a:effectLst/>
                <a:uLnTx/>
                <a:uFillTx/>
                <a:latin typeface="News Gothic MT" panose="020B0503020103020203" pitchFamily="34" charset="0"/>
                <a:cs typeface="Arial" panose="020B0604020202020204" pitchFamily="34" charset="0"/>
              </a:rPr>
              <a:t>Patients: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chemeClr val="tx1"/>
                </a:solidFill>
                <a:effectLst/>
                <a:uLnTx/>
                <a:uFillTx/>
                <a:latin typeface="News Gothic MT" panose="020B0503020103020203" pitchFamily="34" charset="0"/>
                <a:cs typeface="Arial" panose="020B0604020202020204" pitchFamily="34" charset="0"/>
              </a:rPr>
              <a:t>HER2-positive MBC;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chemeClr val="tx1"/>
                </a:solidFill>
                <a:effectLst/>
                <a:uLnTx/>
                <a:uFillTx/>
                <a:latin typeface="News Gothic MT" panose="020B0503020103020203" pitchFamily="34" charset="0"/>
                <a:cs typeface="Arial" panose="020B0604020202020204" pitchFamily="34" charset="0"/>
              </a:rPr>
              <a:t>prior trastuzumab, pertuzumab, and T-DM1; ECOG PS 0/1;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chemeClr val="tx1"/>
                </a:solidFill>
                <a:effectLst/>
                <a:uLnTx/>
                <a:uFillTx/>
                <a:latin typeface="News Gothic MT" panose="020B0503020103020203" pitchFamily="34" charset="0"/>
                <a:cs typeface="Arial" panose="020B0604020202020204" pitchFamily="34" charset="0"/>
              </a:rPr>
              <a:t>brain mets allowed</a:t>
            </a:r>
            <a:r>
              <a:rPr kumimoji="0" lang="en-GB" altLang="en-US" sz="1600" b="1" i="0" u="none" strike="noStrike" kern="1200" cap="none" spc="0" normalizeH="0" baseline="30000" noProof="0">
                <a:ln>
                  <a:noFill/>
                </a:ln>
                <a:solidFill>
                  <a:schemeClr val="tx1"/>
                </a:solidFill>
                <a:effectLst/>
                <a:uLnTx/>
                <a:uFillTx/>
                <a:latin typeface="News Gothic MT" panose="020B0503020103020203" pitchFamily="34" charset="0"/>
                <a:cs typeface="Arial" panose="020B0604020202020204" pitchFamily="34" charset="0"/>
              </a:rPr>
              <a:t>a</a:t>
            </a:r>
            <a:endParaRPr kumimoji="0" lang="en-GB" altLang="en-US" sz="1600" b="1" i="0" u="none" strike="noStrike" kern="1200" cap="none" spc="0" normalizeH="0" baseline="0" noProof="0">
              <a:ln>
                <a:noFill/>
              </a:ln>
              <a:solidFill>
                <a:schemeClr val="tx1"/>
              </a:solidFill>
              <a:effectLst/>
              <a:uLnTx/>
              <a:uFillTx/>
              <a:latin typeface="News Gothic MT" panose="020B0503020103020203"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chemeClr val="tx1"/>
                </a:solidFill>
                <a:effectLst/>
                <a:uLnTx/>
                <a:uFillTx/>
                <a:latin typeface="News Gothic MT" panose="020B0503020103020203" pitchFamily="34" charset="0"/>
                <a:cs typeface="Arial" panose="020B0604020202020204" pitchFamily="34" charset="0"/>
              </a:rPr>
              <a:t>(N=612)</a:t>
            </a:r>
            <a:endParaRPr kumimoji="0" lang="en-US" altLang="en-US" sz="1600" b="1" i="0" u="none" strike="noStrike" kern="1200" cap="none" spc="0" normalizeH="0" baseline="0" noProof="0">
              <a:ln>
                <a:noFill/>
              </a:ln>
              <a:solidFill>
                <a:schemeClr val="tx1"/>
              </a:solidFill>
              <a:effectLst/>
              <a:uLnTx/>
              <a:uFillTx/>
              <a:latin typeface="News Gothic MT" panose="020B0503020103020203" pitchFamily="34" charset="0"/>
              <a:cs typeface="Arial" panose="020B0604020202020204" pitchFamily="34" charset="0"/>
            </a:endParaRPr>
          </a:p>
        </p:txBody>
      </p:sp>
      <p:sp>
        <p:nvSpPr>
          <p:cNvPr id="21" name="Line 54">
            <a:extLst>
              <a:ext uri="{FF2B5EF4-FFF2-40B4-BE49-F238E27FC236}">
                <a16:creationId xmlns:a16="http://schemas.microsoft.com/office/drawing/2014/main" id="{FE5CDABA-4A57-7441-85AA-2897D531E352}"/>
              </a:ext>
            </a:extLst>
          </p:cNvPr>
          <p:cNvSpPr>
            <a:spLocks noChangeShapeType="1"/>
          </p:cNvSpPr>
          <p:nvPr/>
        </p:nvSpPr>
        <p:spPr bwMode="auto">
          <a:xfrm flipV="1">
            <a:off x="7646311" y="2800630"/>
            <a:ext cx="622300" cy="347662"/>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Line 53">
            <a:extLst>
              <a:ext uri="{FF2B5EF4-FFF2-40B4-BE49-F238E27FC236}">
                <a16:creationId xmlns:a16="http://schemas.microsoft.com/office/drawing/2014/main" id="{328B2EA1-6822-5B45-952A-5578DA964547}"/>
              </a:ext>
            </a:extLst>
          </p:cNvPr>
          <p:cNvSpPr>
            <a:spLocks noChangeShapeType="1"/>
          </p:cNvSpPr>
          <p:nvPr/>
        </p:nvSpPr>
        <p:spPr bwMode="auto">
          <a:xfrm>
            <a:off x="7646312" y="4033520"/>
            <a:ext cx="593448" cy="491595"/>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Rounded Rectangle 24">
            <a:extLst>
              <a:ext uri="{FF2B5EF4-FFF2-40B4-BE49-F238E27FC236}">
                <a16:creationId xmlns:a16="http://schemas.microsoft.com/office/drawing/2014/main" id="{359A7D25-B2DE-984D-98B1-8EDBCDEBADC3}"/>
              </a:ext>
            </a:extLst>
          </p:cNvPr>
          <p:cNvSpPr/>
          <p:nvPr/>
        </p:nvSpPr>
        <p:spPr>
          <a:xfrm>
            <a:off x="8239759" y="1814623"/>
            <a:ext cx="3605067" cy="1579554"/>
          </a:xfrm>
          <a:prstGeom prst="roundRect">
            <a:avLst/>
          </a:prstGeom>
          <a:solidFill>
            <a:srgbClr val="1D2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49">
            <a:extLst>
              <a:ext uri="{FF2B5EF4-FFF2-40B4-BE49-F238E27FC236}">
                <a16:creationId xmlns:a16="http://schemas.microsoft.com/office/drawing/2014/main" id="{1781B209-1035-C241-9156-F7A456E8A3F5}"/>
              </a:ext>
            </a:extLst>
          </p:cNvPr>
          <p:cNvSpPr>
            <a:spLocks noChangeArrowheads="1"/>
          </p:cNvSpPr>
          <p:nvPr/>
        </p:nvSpPr>
        <p:spPr bwMode="auto">
          <a:xfrm>
            <a:off x="8392160" y="1876902"/>
            <a:ext cx="3445618" cy="1463885"/>
          </a:xfrm>
          <a:prstGeom prst="rect">
            <a:avLst/>
          </a:prstGeom>
          <a:no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rPr>
              <a:t>Tucatinib 300 mg PO BID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rPr>
              <a:t>trastuzumab 6 mg/kg Q3W (loading dose: 8 mg/kg c1 d1) +</a:t>
            </a:r>
            <a:b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rPr>
            </a:b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rPr>
              <a:t>capecitabine 1,000 mg/m</a:t>
            </a:r>
            <a:r>
              <a:rPr kumimoji="0" lang="en-US" altLang="en-US" sz="1600" b="1" i="0" u="none" strike="noStrike" kern="1200" cap="none" spc="0" normalizeH="0" baseline="30000" noProof="0">
                <a:ln>
                  <a:noFill/>
                </a:ln>
                <a:solidFill>
                  <a:srgbClr val="FFFFFF"/>
                </a:solidFill>
                <a:effectLst/>
                <a:uLnTx/>
                <a:uFillTx/>
                <a:latin typeface="News Gothic MT" panose="020B0503020103020203" pitchFamily="34" charset="0"/>
                <a:cs typeface="Arial" panose="020B0604020202020204" pitchFamily="34" charset="0"/>
              </a:rPr>
              <a:t>2</a:t>
            </a: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rPr>
              <a:t> PO BID,</a:t>
            </a:r>
            <a:r>
              <a:rPr lang="en-US" altLang="en-US" sz="1600" b="1">
                <a:solidFill>
                  <a:srgbClr val="FFFFFF"/>
                </a:solidFill>
                <a:latin typeface="News Gothic MT" panose="020B0503020103020203" pitchFamily="34" charset="0"/>
                <a:cs typeface="Arial" panose="020B0604020202020204" pitchFamily="34" charset="0"/>
              </a:rPr>
              <a:t> d </a:t>
            </a: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rPr>
              <a:t>1-14</a:t>
            </a:r>
            <a:b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rPr>
            </a:b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rPr>
              <a:t>(n=410)</a:t>
            </a:r>
          </a:p>
        </p:txBody>
      </p:sp>
      <p:sp>
        <p:nvSpPr>
          <p:cNvPr id="27" name="Rounded Rectangle 26">
            <a:extLst>
              <a:ext uri="{FF2B5EF4-FFF2-40B4-BE49-F238E27FC236}">
                <a16:creationId xmlns:a16="http://schemas.microsoft.com/office/drawing/2014/main" id="{60FB7ED6-A977-994C-846F-40D528869C1F}"/>
              </a:ext>
            </a:extLst>
          </p:cNvPr>
          <p:cNvSpPr/>
          <p:nvPr/>
        </p:nvSpPr>
        <p:spPr>
          <a:xfrm>
            <a:off x="8239760" y="3551245"/>
            <a:ext cx="3598018" cy="1579555"/>
          </a:xfrm>
          <a:prstGeom prst="roundRect">
            <a:avLst/>
          </a:prstGeom>
          <a:solidFill>
            <a:srgbClr val="5B8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50">
            <a:extLst>
              <a:ext uri="{FF2B5EF4-FFF2-40B4-BE49-F238E27FC236}">
                <a16:creationId xmlns:a16="http://schemas.microsoft.com/office/drawing/2014/main" id="{6CE242BB-40D4-6B4D-B2AE-3C826E674B47}"/>
              </a:ext>
            </a:extLst>
          </p:cNvPr>
          <p:cNvSpPr>
            <a:spLocks noChangeArrowheads="1"/>
          </p:cNvSpPr>
          <p:nvPr/>
        </p:nvSpPr>
        <p:spPr bwMode="auto">
          <a:xfrm>
            <a:off x="8137174" y="3707577"/>
            <a:ext cx="3803187" cy="1298624"/>
          </a:xfrm>
          <a:prstGeom prst="rect">
            <a:avLst/>
          </a:prstGeom>
          <a:no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rPr>
              <a:t>Placebo PO BID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rPr>
              <a:t>trastuzumab 6 mg/kg Q3W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rPr>
              <a:t>(loading dose: 8 mg/kg c1 </a:t>
            </a:r>
            <a:r>
              <a:rPr lang="en-US" altLang="en-US" sz="1600" b="1">
                <a:solidFill>
                  <a:srgbClr val="FFFFFF"/>
                </a:solidFill>
                <a:latin typeface="News Gothic MT" panose="020B0503020103020203" pitchFamily="34" charset="0"/>
                <a:cs typeface="Arial" panose="020B0604020202020204" pitchFamily="34" charset="0"/>
              </a:rPr>
              <a:t>d</a:t>
            </a: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rPr>
              <a:t>1) +</a:t>
            </a:r>
            <a:b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rPr>
            </a:b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rPr>
              <a:t>capecitabine 1,000 mg/m</a:t>
            </a:r>
            <a:r>
              <a:rPr kumimoji="0" lang="en-US" altLang="en-US" sz="1600" b="1" i="0" u="none" strike="noStrike" kern="1200" cap="none" spc="0" normalizeH="0" baseline="30000" noProof="0">
                <a:ln>
                  <a:noFill/>
                </a:ln>
                <a:solidFill>
                  <a:srgbClr val="FFFFFF"/>
                </a:solidFill>
                <a:effectLst/>
                <a:uLnTx/>
                <a:uFillTx/>
                <a:latin typeface="News Gothic MT" panose="020B0503020103020203" pitchFamily="34" charset="0"/>
                <a:cs typeface="Arial" panose="020B0604020202020204" pitchFamily="34" charset="0"/>
              </a:rPr>
              <a:t>2</a:t>
            </a: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rPr>
              <a:t> PO BID,</a:t>
            </a:r>
            <a:r>
              <a:rPr lang="en-US" altLang="en-US" sz="1600" b="1">
                <a:solidFill>
                  <a:srgbClr val="FFFFFF"/>
                </a:solidFill>
                <a:latin typeface="News Gothic MT" panose="020B0503020103020203" pitchFamily="34" charset="0"/>
                <a:cs typeface="Arial" panose="020B0604020202020204" pitchFamily="34" charset="0"/>
              </a:rPr>
              <a:t> d </a:t>
            </a: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rPr>
              <a:t>1-14</a:t>
            </a:r>
            <a:b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rPr>
            </a:b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rPr>
              <a:t>(n=202)</a:t>
            </a:r>
          </a:p>
        </p:txBody>
      </p:sp>
      <p:pic>
        <p:nvPicPr>
          <p:cNvPr id="30" name="Picture 29">
            <a:extLst>
              <a:ext uri="{FF2B5EF4-FFF2-40B4-BE49-F238E27FC236}">
                <a16:creationId xmlns:a16="http://schemas.microsoft.com/office/drawing/2014/main" id="{735AB066-3D10-9E44-B0C5-6B955DE4A22B}"/>
              </a:ext>
            </a:extLst>
          </p:cNvPr>
          <p:cNvPicPr>
            <a:picLocks noChangeAspect="1"/>
          </p:cNvPicPr>
          <p:nvPr/>
        </p:nvPicPr>
        <p:blipFill>
          <a:blip r:embed="rId3"/>
          <a:stretch>
            <a:fillRect/>
          </a:stretch>
        </p:blipFill>
        <p:spPr>
          <a:xfrm>
            <a:off x="9839705" y="1485318"/>
            <a:ext cx="398126" cy="502101"/>
          </a:xfrm>
          <a:prstGeom prst="rect">
            <a:avLst/>
          </a:prstGeom>
        </p:spPr>
      </p:pic>
      <p:sp>
        <p:nvSpPr>
          <p:cNvPr id="31" name="TextBox 30">
            <a:extLst>
              <a:ext uri="{FF2B5EF4-FFF2-40B4-BE49-F238E27FC236}">
                <a16:creationId xmlns:a16="http://schemas.microsoft.com/office/drawing/2014/main" id="{0A34AB66-DF38-CF49-939A-00BCED25683A}"/>
              </a:ext>
            </a:extLst>
          </p:cNvPr>
          <p:cNvSpPr txBox="1"/>
          <p:nvPr/>
        </p:nvSpPr>
        <p:spPr bwMode="auto">
          <a:xfrm>
            <a:off x="8943536" y="1131891"/>
            <a:ext cx="2190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21-day cycles</a:t>
            </a:r>
          </a:p>
        </p:txBody>
      </p:sp>
    </p:spTree>
    <p:extLst>
      <p:ext uri="{BB962C8B-B14F-4D97-AF65-F5344CB8AC3E}">
        <p14:creationId xmlns:p14="http://schemas.microsoft.com/office/powerpoint/2010/main" val="1907987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B6CF6-2E87-124B-8BE1-9FE00EF33BF7}"/>
              </a:ext>
            </a:extLst>
          </p:cNvPr>
          <p:cNvSpPr>
            <a:spLocks noGrp="1"/>
          </p:cNvSpPr>
          <p:nvPr>
            <p:ph type="title"/>
          </p:nvPr>
        </p:nvSpPr>
        <p:spPr/>
        <p:txBody>
          <a:bodyPr/>
          <a:lstStyle/>
          <a:p>
            <a:r>
              <a:rPr lang="en-US"/>
              <a:t>HER2CLIMB: Tucatinib (cont.)</a:t>
            </a:r>
          </a:p>
        </p:txBody>
      </p:sp>
      <p:sp>
        <p:nvSpPr>
          <p:cNvPr id="4" name="Text Placeholder 3">
            <a:extLst>
              <a:ext uri="{FF2B5EF4-FFF2-40B4-BE49-F238E27FC236}">
                <a16:creationId xmlns:a16="http://schemas.microsoft.com/office/drawing/2014/main" id="{39457CB8-7C3B-FF48-9432-F96C13D67BA5}"/>
              </a:ext>
            </a:extLst>
          </p:cNvPr>
          <p:cNvSpPr>
            <a:spLocks noGrp="1"/>
          </p:cNvSpPr>
          <p:nvPr>
            <p:ph type="body" sz="quarter" idx="12"/>
          </p:nvPr>
        </p:nvSpPr>
        <p:spPr>
          <a:xfrm>
            <a:off x="193575" y="6420647"/>
            <a:ext cx="1234312" cy="307777"/>
          </a:xfrm>
        </p:spPr>
        <p:txBody>
          <a:bodyPr/>
          <a:lstStyle/>
          <a:p>
            <a:r>
              <a:rPr lang="en-US"/>
              <a:t>cape = capecitabine.</a:t>
            </a:r>
          </a:p>
          <a:p>
            <a:r>
              <a:rPr lang="en-US"/>
              <a:t>Murthy et al, 2020.</a:t>
            </a:r>
          </a:p>
        </p:txBody>
      </p:sp>
      <p:sp>
        <p:nvSpPr>
          <p:cNvPr id="5" name="Text Placeholder 4">
            <a:extLst>
              <a:ext uri="{FF2B5EF4-FFF2-40B4-BE49-F238E27FC236}">
                <a16:creationId xmlns:a16="http://schemas.microsoft.com/office/drawing/2014/main" id="{1FB1E3B5-DF0A-AB46-9CA1-2B8896AF9350}"/>
              </a:ext>
            </a:extLst>
          </p:cNvPr>
          <p:cNvSpPr>
            <a:spLocks noGrp="1"/>
          </p:cNvSpPr>
          <p:nvPr>
            <p:ph type="body" sz="quarter" idx="13"/>
          </p:nvPr>
        </p:nvSpPr>
        <p:spPr/>
        <p:txBody>
          <a:bodyPr/>
          <a:lstStyle/>
          <a:p>
            <a:r>
              <a:rPr lang="en-US" sz="2600"/>
              <a:t>PFS in Primary End Point Population (First 480 Randomized Patients)</a:t>
            </a:r>
          </a:p>
        </p:txBody>
      </p:sp>
      <p:sp>
        <p:nvSpPr>
          <p:cNvPr id="6" name="TextBox 5">
            <a:extLst>
              <a:ext uri="{FF2B5EF4-FFF2-40B4-BE49-F238E27FC236}">
                <a16:creationId xmlns:a16="http://schemas.microsoft.com/office/drawing/2014/main" id="{8FD6C199-F9E8-5448-BCEE-F0D3DFF81C6B}"/>
              </a:ext>
            </a:extLst>
          </p:cNvPr>
          <p:cNvSpPr txBox="1"/>
          <p:nvPr/>
        </p:nvSpPr>
        <p:spPr bwMode="auto">
          <a:xfrm>
            <a:off x="2568202" y="3795781"/>
            <a:ext cx="5613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5B8E38"/>
                </a:solidFill>
                <a:effectLst/>
                <a:uLnTx/>
                <a:uFillTx/>
                <a:latin typeface="News Gothic MT" panose="020B0503020103020203" pitchFamily="34" charset="0"/>
                <a:cs typeface="Arial" panose="020B0604020202020204" pitchFamily="34" charset="0"/>
              </a:rPr>
              <a:t>46.3</a:t>
            </a:r>
          </a:p>
        </p:txBody>
      </p:sp>
      <p:cxnSp>
        <p:nvCxnSpPr>
          <p:cNvPr id="7" name="Straight Connector 6">
            <a:extLst>
              <a:ext uri="{FF2B5EF4-FFF2-40B4-BE49-F238E27FC236}">
                <a16:creationId xmlns:a16="http://schemas.microsoft.com/office/drawing/2014/main" id="{79C61CDA-3515-B84E-BD21-B5164CA897D6}"/>
              </a:ext>
            </a:extLst>
          </p:cNvPr>
          <p:cNvCxnSpPr>
            <a:cxnSpLocks/>
          </p:cNvCxnSpPr>
          <p:nvPr/>
        </p:nvCxnSpPr>
        <p:spPr bwMode="auto">
          <a:xfrm rot="16200000">
            <a:off x="2428474" y="2312979"/>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B37A1831-605B-0D45-B1D6-48AC784312EA}"/>
              </a:ext>
            </a:extLst>
          </p:cNvPr>
          <p:cNvCxnSpPr>
            <a:cxnSpLocks/>
          </p:cNvCxnSpPr>
          <p:nvPr/>
        </p:nvCxnSpPr>
        <p:spPr bwMode="auto">
          <a:xfrm rot="16200000">
            <a:off x="2428263" y="2282392"/>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4A8B85F7-E9DD-9349-989E-7B4A852BEBF2}"/>
              </a:ext>
            </a:extLst>
          </p:cNvPr>
          <p:cNvCxnSpPr>
            <a:cxnSpLocks/>
          </p:cNvCxnSpPr>
          <p:nvPr/>
        </p:nvCxnSpPr>
        <p:spPr bwMode="auto">
          <a:xfrm rot="16200000">
            <a:off x="2437215" y="2347806"/>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BAF8C769-6FFF-8A4A-B3FC-0C02C733B463}"/>
              </a:ext>
            </a:extLst>
          </p:cNvPr>
          <p:cNvCxnSpPr>
            <a:cxnSpLocks/>
          </p:cNvCxnSpPr>
          <p:nvPr/>
        </p:nvCxnSpPr>
        <p:spPr bwMode="auto">
          <a:xfrm rot="16200000">
            <a:off x="2456674" y="2376423"/>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14E21B32-9547-9E4E-B613-1079BA917486}"/>
              </a:ext>
            </a:extLst>
          </p:cNvPr>
          <p:cNvCxnSpPr>
            <a:cxnSpLocks/>
          </p:cNvCxnSpPr>
          <p:nvPr/>
        </p:nvCxnSpPr>
        <p:spPr bwMode="auto">
          <a:xfrm rot="16200000">
            <a:off x="2429008" y="2238369"/>
            <a:ext cx="0" cy="100142"/>
          </a:xfrm>
          <a:prstGeom prst="line">
            <a:avLst/>
          </a:prstGeom>
          <a:noFill/>
          <a:ln w="28575" cap="flat" cmpd="sng" algn="ctr">
            <a:solidFill>
              <a:schemeClr val="tx2"/>
            </a:solidFill>
            <a:prstDash val="solid"/>
            <a:round/>
            <a:headEnd type="none" w="med" len="med"/>
            <a:tailEnd type="none" w="med" len="med"/>
          </a:ln>
          <a:effectLst/>
        </p:spPr>
      </p:cxnSp>
      <p:grpSp>
        <p:nvGrpSpPr>
          <p:cNvPr id="12" name="Group 11">
            <a:extLst>
              <a:ext uri="{FF2B5EF4-FFF2-40B4-BE49-F238E27FC236}">
                <a16:creationId xmlns:a16="http://schemas.microsoft.com/office/drawing/2014/main" id="{E8A2524B-654C-154F-BFA6-7F84F3A11426}"/>
              </a:ext>
            </a:extLst>
          </p:cNvPr>
          <p:cNvGrpSpPr/>
          <p:nvPr/>
        </p:nvGrpSpPr>
        <p:grpSpPr>
          <a:xfrm>
            <a:off x="3113556" y="2214526"/>
            <a:ext cx="887911" cy="3053958"/>
            <a:chOff x="3792429" y="1670131"/>
            <a:chExt cx="887911" cy="3053958"/>
          </a:xfrm>
        </p:grpSpPr>
        <p:cxnSp>
          <p:nvCxnSpPr>
            <p:cNvPr id="13" name="Straight Connector 12">
              <a:extLst>
                <a:ext uri="{FF2B5EF4-FFF2-40B4-BE49-F238E27FC236}">
                  <a16:creationId xmlns:a16="http://schemas.microsoft.com/office/drawing/2014/main" id="{610997F2-EC5D-9343-B688-4ECAFDA61AD9}"/>
                </a:ext>
              </a:extLst>
            </p:cNvPr>
            <p:cNvCxnSpPr/>
            <p:nvPr/>
          </p:nvCxnSpPr>
          <p:spPr bwMode="auto">
            <a:xfrm flipV="1">
              <a:off x="4680340" y="1670131"/>
              <a:ext cx="0" cy="3053958"/>
            </a:xfrm>
            <a:prstGeom prst="line">
              <a:avLst/>
            </a:prstGeom>
            <a:noFill/>
            <a:ln w="12700" cap="flat" cmpd="sng" algn="ctr">
              <a:solidFill>
                <a:schemeClr val="tx2">
                  <a:lumMod val="90000"/>
                </a:schemeClr>
              </a:solidFill>
              <a:prstDash val="sysDash"/>
              <a:round/>
              <a:headEnd type="none" w="med" len="med"/>
              <a:tailEnd type="none" w="med" len="med"/>
            </a:ln>
            <a:effectLst/>
          </p:spPr>
        </p:cxnSp>
        <p:cxnSp>
          <p:nvCxnSpPr>
            <p:cNvPr id="14" name="Straight Connector 13">
              <a:extLst>
                <a:ext uri="{FF2B5EF4-FFF2-40B4-BE49-F238E27FC236}">
                  <a16:creationId xmlns:a16="http://schemas.microsoft.com/office/drawing/2014/main" id="{E09AF975-D7F9-5648-B833-2CD36A978A0D}"/>
                </a:ext>
              </a:extLst>
            </p:cNvPr>
            <p:cNvCxnSpPr/>
            <p:nvPr/>
          </p:nvCxnSpPr>
          <p:spPr bwMode="auto">
            <a:xfrm flipV="1">
              <a:off x="3792429" y="1670131"/>
              <a:ext cx="0" cy="3053958"/>
            </a:xfrm>
            <a:prstGeom prst="line">
              <a:avLst/>
            </a:prstGeom>
            <a:noFill/>
            <a:ln w="12700" cap="flat" cmpd="sng" algn="ctr">
              <a:solidFill>
                <a:schemeClr val="tx2">
                  <a:lumMod val="90000"/>
                </a:schemeClr>
              </a:solidFill>
              <a:prstDash val="sysDash"/>
              <a:round/>
              <a:headEnd type="none" w="med" len="med"/>
              <a:tailEnd type="none" w="med" len="med"/>
            </a:ln>
            <a:effectLst/>
          </p:spPr>
        </p:cxnSp>
      </p:grpSp>
      <p:sp>
        <p:nvSpPr>
          <p:cNvPr id="15" name="Freeform: Shape 10">
            <a:extLst>
              <a:ext uri="{FF2B5EF4-FFF2-40B4-BE49-F238E27FC236}">
                <a16:creationId xmlns:a16="http://schemas.microsoft.com/office/drawing/2014/main" id="{0515A760-6BE9-3E42-A150-C7B4CBDED09A}"/>
              </a:ext>
            </a:extLst>
          </p:cNvPr>
          <p:cNvSpPr/>
          <p:nvPr/>
        </p:nvSpPr>
        <p:spPr bwMode="auto">
          <a:xfrm>
            <a:off x="2233806" y="2184009"/>
            <a:ext cx="5115911" cy="2822027"/>
          </a:xfrm>
          <a:custGeom>
            <a:avLst/>
            <a:gdLst>
              <a:gd name="connsiteX0" fmla="*/ 0 w 5115911"/>
              <a:gd name="connsiteY0" fmla="*/ 7883 h 2829910"/>
              <a:gd name="connsiteX1" fmla="*/ 47297 w 5115911"/>
              <a:gd name="connsiteY1" fmla="*/ 7883 h 2829910"/>
              <a:gd name="connsiteX2" fmla="*/ 47297 w 5115911"/>
              <a:gd name="connsiteY2" fmla="*/ 0 h 2829910"/>
              <a:gd name="connsiteX3" fmla="*/ 47297 w 5115911"/>
              <a:gd name="connsiteY3" fmla="*/ 27590 h 2829910"/>
              <a:gd name="connsiteX4" fmla="*/ 102476 w 5115911"/>
              <a:gd name="connsiteY4" fmla="*/ 27590 h 2829910"/>
              <a:gd name="connsiteX5" fmla="*/ 102476 w 5115911"/>
              <a:gd name="connsiteY5" fmla="*/ 43355 h 2829910"/>
              <a:gd name="connsiteX6" fmla="*/ 137949 w 5115911"/>
              <a:gd name="connsiteY6" fmla="*/ 43355 h 2829910"/>
              <a:gd name="connsiteX7" fmla="*/ 137949 w 5115911"/>
              <a:gd name="connsiteY7" fmla="*/ 70945 h 2829910"/>
              <a:gd name="connsiteX8" fmla="*/ 185245 w 5115911"/>
              <a:gd name="connsiteY8" fmla="*/ 70945 h 2829910"/>
              <a:gd name="connsiteX9" fmla="*/ 185245 w 5115911"/>
              <a:gd name="connsiteY9" fmla="*/ 165538 h 2829910"/>
              <a:gd name="connsiteX10" fmla="*/ 204952 w 5115911"/>
              <a:gd name="connsiteY10" fmla="*/ 165538 h 2829910"/>
              <a:gd name="connsiteX11" fmla="*/ 204952 w 5115911"/>
              <a:gd name="connsiteY11" fmla="*/ 271955 h 2829910"/>
              <a:gd name="connsiteX12" fmla="*/ 271955 w 5115911"/>
              <a:gd name="connsiteY12" fmla="*/ 271955 h 2829910"/>
              <a:gd name="connsiteX13" fmla="*/ 271955 w 5115911"/>
              <a:gd name="connsiteY13" fmla="*/ 287721 h 2829910"/>
              <a:gd name="connsiteX14" fmla="*/ 366549 w 5115911"/>
              <a:gd name="connsiteY14" fmla="*/ 287721 h 2829910"/>
              <a:gd name="connsiteX15" fmla="*/ 366549 w 5115911"/>
              <a:gd name="connsiteY15" fmla="*/ 335017 h 2829910"/>
              <a:gd name="connsiteX16" fmla="*/ 366549 w 5115911"/>
              <a:gd name="connsiteY16" fmla="*/ 335017 h 2829910"/>
              <a:gd name="connsiteX17" fmla="*/ 394138 w 5115911"/>
              <a:gd name="connsiteY17" fmla="*/ 335017 h 2829910"/>
              <a:gd name="connsiteX18" fmla="*/ 394138 w 5115911"/>
              <a:gd name="connsiteY18" fmla="*/ 488731 h 2829910"/>
              <a:gd name="connsiteX19" fmla="*/ 441435 w 5115911"/>
              <a:gd name="connsiteY19" fmla="*/ 488731 h 2829910"/>
              <a:gd name="connsiteX20" fmla="*/ 441435 w 5115911"/>
              <a:gd name="connsiteY20" fmla="*/ 532086 h 2829910"/>
              <a:gd name="connsiteX21" fmla="*/ 504497 w 5115911"/>
              <a:gd name="connsiteY21" fmla="*/ 532086 h 2829910"/>
              <a:gd name="connsiteX22" fmla="*/ 504497 w 5115911"/>
              <a:gd name="connsiteY22" fmla="*/ 567559 h 2829910"/>
              <a:gd name="connsiteX23" fmla="*/ 563618 w 5115911"/>
              <a:gd name="connsiteY23" fmla="*/ 567559 h 2829910"/>
              <a:gd name="connsiteX24" fmla="*/ 563618 w 5115911"/>
              <a:gd name="connsiteY24" fmla="*/ 606972 h 2829910"/>
              <a:gd name="connsiteX25" fmla="*/ 591207 w 5115911"/>
              <a:gd name="connsiteY25" fmla="*/ 606972 h 2829910"/>
              <a:gd name="connsiteX26" fmla="*/ 591207 w 5115911"/>
              <a:gd name="connsiteY26" fmla="*/ 693683 h 2829910"/>
              <a:gd name="connsiteX27" fmla="*/ 610914 w 5115911"/>
              <a:gd name="connsiteY27" fmla="*/ 693683 h 2829910"/>
              <a:gd name="connsiteX28" fmla="*/ 610914 w 5115911"/>
              <a:gd name="connsiteY28" fmla="*/ 760686 h 2829910"/>
              <a:gd name="connsiteX29" fmla="*/ 634562 w 5115911"/>
              <a:gd name="connsiteY29" fmla="*/ 760686 h 2829910"/>
              <a:gd name="connsiteX30" fmla="*/ 634562 w 5115911"/>
              <a:gd name="connsiteY30" fmla="*/ 788276 h 2829910"/>
              <a:gd name="connsiteX31" fmla="*/ 654269 w 5115911"/>
              <a:gd name="connsiteY31" fmla="*/ 788276 h 2829910"/>
              <a:gd name="connsiteX32" fmla="*/ 654269 w 5115911"/>
              <a:gd name="connsiteY32" fmla="*/ 843455 h 2829910"/>
              <a:gd name="connsiteX33" fmla="*/ 677918 w 5115911"/>
              <a:gd name="connsiteY33" fmla="*/ 843455 h 2829910"/>
              <a:gd name="connsiteX34" fmla="*/ 677918 w 5115911"/>
              <a:gd name="connsiteY34" fmla="*/ 863162 h 2829910"/>
              <a:gd name="connsiteX35" fmla="*/ 800100 w 5115911"/>
              <a:gd name="connsiteY35" fmla="*/ 863162 h 2829910"/>
              <a:gd name="connsiteX36" fmla="*/ 800100 w 5115911"/>
              <a:gd name="connsiteY36" fmla="*/ 993228 h 2829910"/>
              <a:gd name="connsiteX37" fmla="*/ 819807 w 5115911"/>
              <a:gd name="connsiteY37" fmla="*/ 993228 h 2829910"/>
              <a:gd name="connsiteX38" fmla="*/ 819807 w 5115911"/>
              <a:gd name="connsiteY38" fmla="*/ 1123293 h 2829910"/>
              <a:gd name="connsiteX39" fmla="*/ 851338 w 5115911"/>
              <a:gd name="connsiteY39" fmla="*/ 1123293 h 2829910"/>
              <a:gd name="connsiteX40" fmla="*/ 851338 w 5115911"/>
              <a:gd name="connsiteY40" fmla="*/ 1154824 h 2829910"/>
              <a:gd name="connsiteX41" fmla="*/ 886811 w 5115911"/>
              <a:gd name="connsiteY41" fmla="*/ 1154824 h 2829910"/>
              <a:gd name="connsiteX42" fmla="*/ 886811 w 5115911"/>
              <a:gd name="connsiteY42" fmla="*/ 1186355 h 2829910"/>
              <a:gd name="connsiteX43" fmla="*/ 918342 w 5115911"/>
              <a:gd name="connsiteY43" fmla="*/ 1186355 h 2829910"/>
              <a:gd name="connsiteX44" fmla="*/ 918342 w 5115911"/>
              <a:gd name="connsiteY44" fmla="*/ 1206062 h 2829910"/>
              <a:gd name="connsiteX45" fmla="*/ 1028700 w 5115911"/>
              <a:gd name="connsiteY45" fmla="*/ 1206062 h 2829910"/>
              <a:gd name="connsiteX46" fmla="*/ 1028700 w 5115911"/>
              <a:gd name="connsiteY46" fmla="*/ 1265183 h 2829910"/>
              <a:gd name="connsiteX47" fmla="*/ 1099645 w 5115911"/>
              <a:gd name="connsiteY47" fmla="*/ 1265183 h 2829910"/>
              <a:gd name="connsiteX48" fmla="*/ 1099645 w 5115911"/>
              <a:gd name="connsiteY48" fmla="*/ 1395248 h 2829910"/>
              <a:gd name="connsiteX49" fmla="*/ 1123293 w 5115911"/>
              <a:gd name="connsiteY49" fmla="*/ 1395248 h 2829910"/>
              <a:gd name="connsiteX50" fmla="*/ 1123293 w 5115911"/>
              <a:gd name="connsiteY50" fmla="*/ 1525314 h 2829910"/>
              <a:gd name="connsiteX51" fmla="*/ 1162707 w 5115911"/>
              <a:gd name="connsiteY51" fmla="*/ 1525314 h 2829910"/>
              <a:gd name="connsiteX52" fmla="*/ 1162707 w 5115911"/>
              <a:gd name="connsiteY52" fmla="*/ 1584435 h 2829910"/>
              <a:gd name="connsiteX53" fmla="*/ 1206062 w 5115911"/>
              <a:gd name="connsiteY53" fmla="*/ 1584435 h 2829910"/>
              <a:gd name="connsiteX54" fmla="*/ 1206062 w 5115911"/>
              <a:gd name="connsiteY54" fmla="*/ 1619907 h 2829910"/>
              <a:gd name="connsiteX55" fmla="*/ 1257300 w 5115911"/>
              <a:gd name="connsiteY55" fmla="*/ 1619907 h 2829910"/>
              <a:gd name="connsiteX56" fmla="*/ 1257300 w 5115911"/>
              <a:gd name="connsiteY56" fmla="*/ 1635672 h 2829910"/>
              <a:gd name="connsiteX57" fmla="*/ 1300655 w 5115911"/>
              <a:gd name="connsiteY57" fmla="*/ 1635672 h 2829910"/>
              <a:gd name="connsiteX58" fmla="*/ 1300655 w 5115911"/>
              <a:gd name="connsiteY58" fmla="*/ 1647497 h 2829910"/>
              <a:gd name="connsiteX59" fmla="*/ 1351893 w 5115911"/>
              <a:gd name="connsiteY59" fmla="*/ 1647497 h 2829910"/>
              <a:gd name="connsiteX60" fmla="*/ 1351893 w 5115911"/>
              <a:gd name="connsiteY60" fmla="*/ 1690852 h 2829910"/>
              <a:gd name="connsiteX61" fmla="*/ 1411014 w 5115911"/>
              <a:gd name="connsiteY61" fmla="*/ 1690852 h 2829910"/>
              <a:gd name="connsiteX62" fmla="*/ 1411014 w 5115911"/>
              <a:gd name="connsiteY62" fmla="*/ 1769679 h 2829910"/>
              <a:gd name="connsiteX63" fmla="*/ 1450428 w 5115911"/>
              <a:gd name="connsiteY63" fmla="*/ 1769679 h 2829910"/>
              <a:gd name="connsiteX64" fmla="*/ 1450428 w 5115911"/>
              <a:gd name="connsiteY64" fmla="*/ 1809093 h 2829910"/>
              <a:gd name="connsiteX65" fmla="*/ 1548962 w 5115911"/>
              <a:gd name="connsiteY65" fmla="*/ 1809093 h 2829910"/>
              <a:gd name="connsiteX66" fmla="*/ 1548962 w 5115911"/>
              <a:gd name="connsiteY66" fmla="*/ 1840624 h 2829910"/>
              <a:gd name="connsiteX67" fmla="*/ 1639614 w 5115911"/>
              <a:gd name="connsiteY67" fmla="*/ 1840624 h 2829910"/>
              <a:gd name="connsiteX68" fmla="*/ 1639614 w 5115911"/>
              <a:gd name="connsiteY68" fmla="*/ 1887921 h 2829910"/>
              <a:gd name="connsiteX69" fmla="*/ 1726324 w 5115911"/>
              <a:gd name="connsiteY69" fmla="*/ 1887921 h 2829910"/>
              <a:gd name="connsiteX70" fmla="*/ 1726324 w 5115911"/>
              <a:gd name="connsiteY70" fmla="*/ 2077107 h 2829910"/>
              <a:gd name="connsiteX71" fmla="*/ 1828800 w 5115911"/>
              <a:gd name="connsiteY71" fmla="*/ 2077107 h 2829910"/>
              <a:gd name="connsiteX72" fmla="*/ 1828800 w 5115911"/>
              <a:gd name="connsiteY72" fmla="*/ 2116521 h 2829910"/>
              <a:gd name="connsiteX73" fmla="*/ 1856390 w 5115911"/>
              <a:gd name="connsiteY73" fmla="*/ 2116521 h 2829910"/>
              <a:gd name="connsiteX74" fmla="*/ 1856390 w 5115911"/>
              <a:gd name="connsiteY74" fmla="*/ 2136228 h 2829910"/>
              <a:gd name="connsiteX75" fmla="*/ 1954924 w 5115911"/>
              <a:gd name="connsiteY75" fmla="*/ 2136228 h 2829910"/>
              <a:gd name="connsiteX76" fmla="*/ 1954924 w 5115911"/>
              <a:gd name="connsiteY76" fmla="*/ 2163817 h 2829910"/>
              <a:gd name="connsiteX77" fmla="*/ 2025869 w 5115911"/>
              <a:gd name="connsiteY77" fmla="*/ 2163817 h 2829910"/>
              <a:gd name="connsiteX78" fmla="*/ 2025869 w 5115911"/>
              <a:gd name="connsiteY78" fmla="*/ 2191407 h 2829910"/>
              <a:gd name="connsiteX79" fmla="*/ 2057400 w 5115911"/>
              <a:gd name="connsiteY79" fmla="*/ 2191407 h 2829910"/>
              <a:gd name="connsiteX80" fmla="*/ 2057400 w 5115911"/>
              <a:gd name="connsiteY80" fmla="*/ 2226879 h 2829910"/>
              <a:gd name="connsiteX81" fmla="*/ 2104697 w 5115911"/>
              <a:gd name="connsiteY81" fmla="*/ 2226879 h 2829910"/>
              <a:gd name="connsiteX82" fmla="*/ 2104697 w 5115911"/>
              <a:gd name="connsiteY82" fmla="*/ 2266293 h 2829910"/>
              <a:gd name="connsiteX83" fmla="*/ 2341180 w 5115911"/>
              <a:gd name="connsiteY83" fmla="*/ 2266293 h 2829910"/>
              <a:gd name="connsiteX84" fmla="*/ 2341180 w 5115911"/>
              <a:gd name="connsiteY84" fmla="*/ 2301766 h 2829910"/>
              <a:gd name="connsiteX85" fmla="*/ 2632842 w 5115911"/>
              <a:gd name="connsiteY85" fmla="*/ 2301766 h 2829910"/>
              <a:gd name="connsiteX86" fmla="*/ 2632842 w 5115911"/>
              <a:gd name="connsiteY86" fmla="*/ 2384535 h 2829910"/>
              <a:gd name="connsiteX87" fmla="*/ 2948152 w 5115911"/>
              <a:gd name="connsiteY87" fmla="*/ 2384535 h 2829910"/>
              <a:gd name="connsiteX88" fmla="*/ 2948152 w 5115911"/>
              <a:gd name="connsiteY88" fmla="*/ 2447597 h 2829910"/>
              <a:gd name="connsiteX89" fmla="*/ 2959976 w 5115911"/>
              <a:gd name="connsiteY89" fmla="*/ 2447597 h 2829910"/>
              <a:gd name="connsiteX90" fmla="*/ 2959976 w 5115911"/>
              <a:gd name="connsiteY90" fmla="*/ 2498835 h 2829910"/>
              <a:gd name="connsiteX91" fmla="*/ 3697014 w 5115911"/>
              <a:gd name="connsiteY91" fmla="*/ 2498835 h 2829910"/>
              <a:gd name="connsiteX92" fmla="*/ 3697014 w 5115911"/>
              <a:gd name="connsiteY92" fmla="*/ 2569779 h 2829910"/>
              <a:gd name="connsiteX93" fmla="*/ 4599590 w 5115911"/>
              <a:gd name="connsiteY93" fmla="*/ 2569779 h 2829910"/>
              <a:gd name="connsiteX94" fmla="*/ 4599590 w 5115911"/>
              <a:gd name="connsiteY94" fmla="*/ 2829910 h 2829910"/>
              <a:gd name="connsiteX95" fmla="*/ 5115911 w 5115911"/>
              <a:gd name="connsiteY95" fmla="*/ 2829910 h 2829910"/>
              <a:gd name="connsiteX0" fmla="*/ 0 w 5115911"/>
              <a:gd name="connsiteY0" fmla="*/ 0 h 2822027"/>
              <a:gd name="connsiteX1" fmla="*/ 47297 w 5115911"/>
              <a:gd name="connsiteY1" fmla="*/ 0 h 2822027"/>
              <a:gd name="connsiteX2" fmla="*/ 47297 w 5115911"/>
              <a:gd name="connsiteY2" fmla="*/ 19707 h 2822027"/>
              <a:gd name="connsiteX3" fmla="*/ 102476 w 5115911"/>
              <a:gd name="connsiteY3" fmla="*/ 19707 h 2822027"/>
              <a:gd name="connsiteX4" fmla="*/ 102476 w 5115911"/>
              <a:gd name="connsiteY4" fmla="*/ 35472 h 2822027"/>
              <a:gd name="connsiteX5" fmla="*/ 137949 w 5115911"/>
              <a:gd name="connsiteY5" fmla="*/ 35472 h 2822027"/>
              <a:gd name="connsiteX6" fmla="*/ 137949 w 5115911"/>
              <a:gd name="connsiteY6" fmla="*/ 63062 h 2822027"/>
              <a:gd name="connsiteX7" fmla="*/ 185245 w 5115911"/>
              <a:gd name="connsiteY7" fmla="*/ 63062 h 2822027"/>
              <a:gd name="connsiteX8" fmla="*/ 185245 w 5115911"/>
              <a:gd name="connsiteY8" fmla="*/ 157655 h 2822027"/>
              <a:gd name="connsiteX9" fmla="*/ 204952 w 5115911"/>
              <a:gd name="connsiteY9" fmla="*/ 157655 h 2822027"/>
              <a:gd name="connsiteX10" fmla="*/ 204952 w 5115911"/>
              <a:gd name="connsiteY10" fmla="*/ 264072 h 2822027"/>
              <a:gd name="connsiteX11" fmla="*/ 271955 w 5115911"/>
              <a:gd name="connsiteY11" fmla="*/ 264072 h 2822027"/>
              <a:gd name="connsiteX12" fmla="*/ 271955 w 5115911"/>
              <a:gd name="connsiteY12" fmla="*/ 279838 h 2822027"/>
              <a:gd name="connsiteX13" fmla="*/ 366549 w 5115911"/>
              <a:gd name="connsiteY13" fmla="*/ 279838 h 2822027"/>
              <a:gd name="connsiteX14" fmla="*/ 366549 w 5115911"/>
              <a:gd name="connsiteY14" fmla="*/ 327134 h 2822027"/>
              <a:gd name="connsiteX15" fmla="*/ 366549 w 5115911"/>
              <a:gd name="connsiteY15" fmla="*/ 327134 h 2822027"/>
              <a:gd name="connsiteX16" fmla="*/ 394138 w 5115911"/>
              <a:gd name="connsiteY16" fmla="*/ 327134 h 2822027"/>
              <a:gd name="connsiteX17" fmla="*/ 394138 w 5115911"/>
              <a:gd name="connsiteY17" fmla="*/ 480848 h 2822027"/>
              <a:gd name="connsiteX18" fmla="*/ 441435 w 5115911"/>
              <a:gd name="connsiteY18" fmla="*/ 480848 h 2822027"/>
              <a:gd name="connsiteX19" fmla="*/ 441435 w 5115911"/>
              <a:gd name="connsiteY19" fmla="*/ 524203 h 2822027"/>
              <a:gd name="connsiteX20" fmla="*/ 504497 w 5115911"/>
              <a:gd name="connsiteY20" fmla="*/ 524203 h 2822027"/>
              <a:gd name="connsiteX21" fmla="*/ 504497 w 5115911"/>
              <a:gd name="connsiteY21" fmla="*/ 559676 h 2822027"/>
              <a:gd name="connsiteX22" fmla="*/ 563618 w 5115911"/>
              <a:gd name="connsiteY22" fmla="*/ 559676 h 2822027"/>
              <a:gd name="connsiteX23" fmla="*/ 563618 w 5115911"/>
              <a:gd name="connsiteY23" fmla="*/ 599089 h 2822027"/>
              <a:gd name="connsiteX24" fmla="*/ 591207 w 5115911"/>
              <a:gd name="connsiteY24" fmla="*/ 599089 h 2822027"/>
              <a:gd name="connsiteX25" fmla="*/ 591207 w 5115911"/>
              <a:gd name="connsiteY25" fmla="*/ 685800 h 2822027"/>
              <a:gd name="connsiteX26" fmla="*/ 610914 w 5115911"/>
              <a:gd name="connsiteY26" fmla="*/ 685800 h 2822027"/>
              <a:gd name="connsiteX27" fmla="*/ 610914 w 5115911"/>
              <a:gd name="connsiteY27" fmla="*/ 752803 h 2822027"/>
              <a:gd name="connsiteX28" fmla="*/ 634562 w 5115911"/>
              <a:gd name="connsiteY28" fmla="*/ 752803 h 2822027"/>
              <a:gd name="connsiteX29" fmla="*/ 634562 w 5115911"/>
              <a:gd name="connsiteY29" fmla="*/ 780393 h 2822027"/>
              <a:gd name="connsiteX30" fmla="*/ 654269 w 5115911"/>
              <a:gd name="connsiteY30" fmla="*/ 780393 h 2822027"/>
              <a:gd name="connsiteX31" fmla="*/ 654269 w 5115911"/>
              <a:gd name="connsiteY31" fmla="*/ 835572 h 2822027"/>
              <a:gd name="connsiteX32" fmla="*/ 677918 w 5115911"/>
              <a:gd name="connsiteY32" fmla="*/ 835572 h 2822027"/>
              <a:gd name="connsiteX33" fmla="*/ 677918 w 5115911"/>
              <a:gd name="connsiteY33" fmla="*/ 855279 h 2822027"/>
              <a:gd name="connsiteX34" fmla="*/ 800100 w 5115911"/>
              <a:gd name="connsiteY34" fmla="*/ 855279 h 2822027"/>
              <a:gd name="connsiteX35" fmla="*/ 800100 w 5115911"/>
              <a:gd name="connsiteY35" fmla="*/ 985345 h 2822027"/>
              <a:gd name="connsiteX36" fmla="*/ 819807 w 5115911"/>
              <a:gd name="connsiteY36" fmla="*/ 985345 h 2822027"/>
              <a:gd name="connsiteX37" fmla="*/ 819807 w 5115911"/>
              <a:gd name="connsiteY37" fmla="*/ 1115410 h 2822027"/>
              <a:gd name="connsiteX38" fmla="*/ 851338 w 5115911"/>
              <a:gd name="connsiteY38" fmla="*/ 1115410 h 2822027"/>
              <a:gd name="connsiteX39" fmla="*/ 851338 w 5115911"/>
              <a:gd name="connsiteY39" fmla="*/ 1146941 h 2822027"/>
              <a:gd name="connsiteX40" fmla="*/ 886811 w 5115911"/>
              <a:gd name="connsiteY40" fmla="*/ 1146941 h 2822027"/>
              <a:gd name="connsiteX41" fmla="*/ 886811 w 5115911"/>
              <a:gd name="connsiteY41" fmla="*/ 1178472 h 2822027"/>
              <a:gd name="connsiteX42" fmla="*/ 918342 w 5115911"/>
              <a:gd name="connsiteY42" fmla="*/ 1178472 h 2822027"/>
              <a:gd name="connsiteX43" fmla="*/ 918342 w 5115911"/>
              <a:gd name="connsiteY43" fmla="*/ 1198179 h 2822027"/>
              <a:gd name="connsiteX44" fmla="*/ 1028700 w 5115911"/>
              <a:gd name="connsiteY44" fmla="*/ 1198179 h 2822027"/>
              <a:gd name="connsiteX45" fmla="*/ 1028700 w 5115911"/>
              <a:gd name="connsiteY45" fmla="*/ 1257300 h 2822027"/>
              <a:gd name="connsiteX46" fmla="*/ 1099645 w 5115911"/>
              <a:gd name="connsiteY46" fmla="*/ 1257300 h 2822027"/>
              <a:gd name="connsiteX47" fmla="*/ 1099645 w 5115911"/>
              <a:gd name="connsiteY47" fmla="*/ 1387365 h 2822027"/>
              <a:gd name="connsiteX48" fmla="*/ 1123293 w 5115911"/>
              <a:gd name="connsiteY48" fmla="*/ 1387365 h 2822027"/>
              <a:gd name="connsiteX49" fmla="*/ 1123293 w 5115911"/>
              <a:gd name="connsiteY49" fmla="*/ 1517431 h 2822027"/>
              <a:gd name="connsiteX50" fmla="*/ 1162707 w 5115911"/>
              <a:gd name="connsiteY50" fmla="*/ 1517431 h 2822027"/>
              <a:gd name="connsiteX51" fmla="*/ 1162707 w 5115911"/>
              <a:gd name="connsiteY51" fmla="*/ 1576552 h 2822027"/>
              <a:gd name="connsiteX52" fmla="*/ 1206062 w 5115911"/>
              <a:gd name="connsiteY52" fmla="*/ 1576552 h 2822027"/>
              <a:gd name="connsiteX53" fmla="*/ 1206062 w 5115911"/>
              <a:gd name="connsiteY53" fmla="*/ 1612024 h 2822027"/>
              <a:gd name="connsiteX54" fmla="*/ 1257300 w 5115911"/>
              <a:gd name="connsiteY54" fmla="*/ 1612024 h 2822027"/>
              <a:gd name="connsiteX55" fmla="*/ 1257300 w 5115911"/>
              <a:gd name="connsiteY55" fmla="*/ 1627789 h 2822027"/>
              <a:gd name="connsiteX56" fmla="*/ 1300655 w 5115911"/>
              <a:gd name="connsiteY56" fmla="*/ 1627789 h 2822027"/>
              <a:gd name="connsiteX57" fmla="*/ 1300655 w 5115911"/>
              <a:gd name="connsiteY57" fmla="*/ 1639614 h 2822027"/>
              <a:gd name="connsiteX58" fmla="*/ 1351893 w 5115911"/>
              <a:gd name="connsiteY58" fmla="*/ 1639614 h 2822027"/>
              <a:gd name="connsiteX59" fmla="*/ 1351893 w 5115911"/>
              <a:gd name="connsiteY59" fmla="*/ 1682969 h 2822027"/>
              <a:gd name="connsiteX60" fmla="*/ 1411014 w 5115911"/>
              <a:gd name="connsiteY60" fmla="*/ 1682969 h 2822027"/>
              <a:gd name="connsiteX61" fmla="*/ 1411014 w 5115911"/>
              <a:gd name="connsiteY61" fmla="*/ 1761796 h 2822027"/>
              <a:gd name="connsiteX62" fmla="*/ 1450428 w 5115911"/>
              <a:gd name="connsiteY62" fmla="*/ 1761796 h 2822027"/>
              <a:gd name="connsiteX63" fmla="*/ 1450428 w 5115911"/>
              <a:gd name="connsiteY63" fmla="*/ 1801210 h 2822027"/>
              <a:gd name="connsiteX64" fmla="*/ 1548962 w 5115911"/>
              <a:gd name="connsiteY64" fmla="*/ 1801210 h 2822027"/>
              <a:gd name="connsiteX65" fmla="*/ 1548962 w 5115911"/>
              <a:gd name="connsiteY65" fmla="*/ 1832741 h 2822027"/>
              <a:gd name="connsiteX66" fmla="*/ 1639614 w 5115911"/>
              <a:gd name="connsiteY66" fmla="*/ 1832741 h 2822027"/>
              <a:gd name="connsiteX67" fmla="*/ 1639614 w 5115911"/>
              <a:gd name="connsiteY67" fmla="*/ 1880038 h 2822027"/>
              <a:gd name="connsiteX68" fmla="*/ 1726324 w 5115911"/>
              <a:gd name="connsiteY68" fmla="*/ 1880038 h 2822027"/>
              <a:gd name="connsiteX69" fmla="*/ 1726324 w 5115911"/>
              <a:gd name="connsiteY69" fmla="*/ 2069224 h 2822027"/>
              <a:gd name="connsiteX70" fmla="*/ 1828800 w 5115911"/>
              <a:gd name="connsiteY70" fmla="*/ 2069224 h 2822027"/>
              <a:gd name="connsiteX71" fmla="*/ 1828800 w 5115911"/>
              <a:gd name="connsiteY71" fmla="*/ 2108638 h 2822027"/>
              <a:gd name="connsiteX72" fmla="*/ 1856390 w 5115911"/>
              <a:gd name="connsiteY72" fmla="*/ 2108638 h 2822027"/>
              <a:gd name="connsiteX73" fmla="*/ 1856390 w 5115911"/>
              <a:gd name="connsiteY73" fmla="*/ 2128345 h 2822027"/>
              <a:gd name="connsiteX74" fmla="*/ 1954924 w 5115911"/>
              <a:gd name="connsiteY74" fmla="*/ 2128345 h 2822027"/>
              <a:gd name="connsiteX75" fmla="*/ 1954924 w 5115911"/>
              <a:gd name="connsiteY75" fmla="*/ 2155934 h 2822027"/>
              <a:gd name="connsiteX76" fmla="*/ 2025869 w 5115911"/>
              <a:gd name="connsiteY76" fmla="*/ 2155934 h 2822027"/>
              <a:gd name="connsiteX77" fmla="*/ 2025869 w 5115911"/>
              <a:gd name="connsiteY77" fmla="*/ 2183524 h 2822027"/>
              <a:gd name="connsiteX78" fmla="*/ 2057400 w 5115911"/>
              <a:gd name="connsiteY78" fmla="*/ 2183524 h 2822027"/>
              <a:gd name="connsiteX79" fmla="*/ 2057400 w 5115911"/>
              <a:gd name="connsiteY79" fmla="*/ 2218996 h 2822027"/>
              <a:gd name="connsiteX80" fmla="*/ 2104697 w 5115911"/>
              <a:gd name="connsiteY80" fmla="*/ 2218996 h 2822027"/>
              <a:gd name="connsiteX81" fmla="*/ 2104697 w 5115911"/>
              <a:gd name="connsiteY81" fmla="*/ 2258410 h 2822027"/>
              <a:gd name="connsiteX82" fmla="*/ 2341180 w 5115911"/>
              <a:gd name="connsiteY82" fmla="*/ 2258410 h 2822027"/>
              <a:gd name="connsiteX83" fmla="*/ 2341180 w 5115911"/>
              <a:gd name="connsiteY83" fmla="*/ 2293883 h 2822027"/>
              <a:gd name="connsiteX84" fmla="*/ 2632842 w 5115911"/>
              <a:gd name="connsiteY84" fmla="*/ 2293883 h 2822027"/>
              <a:gd name="connsiteX85" fmla="*/ 2632842 w 5115911"/>
              <a:gd name="connsiteY85" fmla="*/ 2376652 h 2822027"/>
              <a:gd name="connsiteX86" fmla="*/ 2948152 w 5115911"/>
              <a:gd name="connsiteY86" fmla="*/ 2376652 h 2822027"/>
              <a:gd name="connsiteX87" fmla="*/ 2948152 w 5115911"/>
              <a:gd name="connsiteY87" fmla="*/ 2439714 h 2822027"/>
              <a:gd name="connsiteX88" fmla="*/ 2959976 w 5115911"/>
              <a:gd name="connsiteY88" fmla="*/ 2439714 h 2822027"/>
              <a:gd name="connsiteX89" fmla="*/ 2959976 w 5115911"/>
              <a:gd name="connsiteY89" fmla="*/ 2490952 h 2822027"/>
              <a:gd name="connsiteX90" fmla="*/ 3697014 w 5115911"/>
              <a:gd name="connsiteY90" fmla="*/ 2490952 h 2822027"/>
              <a:gd name="connsiteX91" fmla="*/ 3697014 w 5115911"/>
              <a:gd name="connsiteY91" fmla="*/ 2561896 h 2822027"/>
              <a:gd name="connsiteX92" fmla="*/ 4599590 w 5115911"/>
              <a:gd name="connsiteY92" fmla="*/ 2561896 h 2822027"/>
              <a:gd name="connsiteX93" fmla="*/ 4599590 w 5115911"/>
              <a:gd name="connsiteY93" fmla="*/ 2822027 h 2822027"/>
              <a:gd name="connsiteX94" fmla="*/ 5115911 w 5115911"/>
              <a:gd name="connsiteY94" fmla="*/ 2822027 h 282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15911" h="2822027">
                <a:moveTo>
                  <a:pt x="0" y="0"/>
                </a:moveTo>
                <a:lnTo>
                  <a:pt x="47297" y="0"/>
                </a:lnTo>
                <a:lnTo>
                  <a:pt x="47297" y="19707"/>
                </a:lnTo>
                <a:lnTo>
                  <a:pt x="102476" y="19707"/>
                </a:lnTo>
                <a:lnTo>
                  <a:pt x="102476" y="35472"/>
                </a:lnTo>
                <a:lnTo>
                  <a:pt x="137949" y="35472"/>
                </a:lnTo>
                <a:lnTo>
                  <a:pt x="137949" y="63062"/>
                </a:lnTo>
                <a:lnTo>
                  <a:pt x="185245" y="63062"/>
                </a:lnTo>
                <a:lnTo>
                  <a:pt x="185245" y="157655"/>
                </a:lnTo>
                <a:lnTo>
                  <a:pt x="204952" y="157655"/>
                </a:lnTo>
                <a:lnTo>
                  <a:pt x="204952" y="264072"/>
                </a:lnTo>
                <a:lnTo>
                  <a:pt x="271955" y="264072"/>
                </a:lnTo>
                <a:lnTo>
                  <a:pt x="271955" y="279838"/>
                </a:lnTo>
                <a:lnTo>
                  <a:pt x="366549" y="279838"/>
                </a:lnTo>
                <a:lnTo>
                  <a:pt x="366549" y="327134"/>
                </a:lnTo>
                <a:lnTo>
                  <a:pt x="366549" y="327134"/>
                </a:lnTo>
                <a:lnTo>
                  <a:pt x="394138" y="327134"/>
                </a:lnTo>
                <a:lnTo>
                  <a:pt x="394138" y="480848"/>
                </a:lnTo>
                <a:lnTo>
                  <a:pt x="441435" y="480848"/>
                </a:lnTo>
                <a:lnTo>
                  <a:pt x="441435" y="524203"/>
                </a:lnTo>
                <a:lnTo>
                  <a:pt x="504497" y="524203"/>
                </a:lnTo>
                <a:lnTo>
                  <a:pt x="504497" y="559676"/>
                </a:lnTo>
                <a:lnTo>
                  <a:pt x="563618" y="559676"/>
                </a:lnTo>
                <a:lnTo>
                  <a:pt x="563618" y="599089"/>
                </a:lnTo>
                <a:lnTo>
                  <a:pt x="591207" y="599089"/>
                </a:lnTo>
                <a:lnTo>
                  <a:pt x="591207" y="685800"/>
                </a:lnTo>
                <a:lnTo>
                  <a:pt x="610914" y="685800"/>
                </a:lnTo>
                <a:lnTo>
                  <a:pt x="610914" y="752803"/>
                </a:lnTo>
                <a:lnTo>
                  <a:pt x="634562" y="752803"/>
                </a:lnTo>
                <a:lnTo>
                  <a:pt x="634562" y="780393"/>
                </a:lnTo>
                <a:lnTo>
                  <a:pt x="654269" y="780393"/>
                </a:lnTo>
                <a:lnTo>
                  <a:pt x="654269" y="835572"/>
                </a:lnTo>
                <a:lnTo>
                  <a:pt x="677918" y="835572"/>
                </a:lnTo>
                <a:lnTo>
                  <a:pt x="677918" y="855279"/>
                </a:lnTo>
                <a:lnTo>
                  <a:pt x="800100" y="855279"/>
                </a:lnTo>
                <a:lnTo>
                  <a:pt x="800100" y="985345"/>
                </a:lnTo>
                <a:lnTo>
                  <a:pt x="819807" y="985345"/>
                </a:lnTo>
                <a:lnTo>
                  <a:pt x="819807" y="1115410"/>
                </a:lnTo>
                <a:lnTo>
                  <a:pt x="851338" y="1115410"/>
                </a:lnTo>
                <a:lnTo>
                  <a:pt x="851338" y="1146941"/>
                </a:lnTo>
                <a:lnTo>
                  <a:pt x="886811" y="1146941"/>
                </a:lnTo>
                <a:lnTo>
                  <a:pt x="886811" y="1178472"/>
                </a:lnTo>
                <a:lnTo>
                  <a:pt x="918342" y="1178472"/>
                </a:lnTo>
                <a:lnTo>
                  <a:pt x="918342" y="1198179"/>
                </a:lnTo>
                <a:lnTo>
                  <a:pt x="1028700" y="1198179"/>
                </a:lnTo>
                <a:lnTo>
                  <a:pt x="1028700" y="1257300"/>
                </a:lnTo>
                <a:lnTo>
                  <a:pt x="1099645" y="1257300"/>
                </a:lnTo>
                <a:lnTo>
                  <a:pt x="1099645" y="1387365"/>
                </a:lnTo>
                <a:lnTo>
                  <a:pt x="1123293" y="1387365"/>
                </a:lnTo>
                <a:lnTo>
                  <a:pt x="1123293" y="1517431"/>
                </a:lnTo>
                <a:lnTo>
                  <a:pt x="1162707" y="1517431"/>
                </a:lnTo>
                <a:lnTo>
                  <a:pt x="1162707" y="1576552"/>
                </a:lnTo>
                <a:lnTo>
                  <a:pt x="1206062" y="1576552"/>
                </a:lnTo>
                <a:lnTo>
                  <a:pt x="1206062" y="1612024"/>
                </a:lnTo>
                <a:lnTo>
                  <a:pt x="1257300" y="1612024"/>
                </a:lnTo>
                <a:lnTo>
                  <a:pt x="1257300" y="1627789"/>
                </a:lnTo>
                <a:lnTo>
                  <a:pt x="1300655" y="1627789"/>
                </a:lnTo>
                <a:lnTo>
                  <a:pt x="1300655" y="1639614"/>
                </a:lnTo>
                <a:lnTo>
                  <a:pt x="1351893" y="1639614"/>
                </a:lnTo>
                <a:lnTo>
                  <a:pt x="1351893" y="1682969"/>
                </a:lnTo>
                <a:lnTo>
                  <a:pt x="1411014" y="1682969"/>
                </a:lnTo>
                <a:lnTo>
                  <a:pt x="1411014" y="1761796"/>
                </a:lnTo>
                <a:lnTo>
                  <a:pt x="1450428" y="1761796"/>
                </a:lnTo>
                <a:lnTo>
                  <a:pt x="1450428" y="1801210"/>
                </a:lnTo>
                <a:lnTo>
                  <a:pt x="1548962" y="1801210"/>
                </a:lnTo>
                <a:lnTo>
                  <a:pt x="1548962" y="1832741"/>
                </a:lnTo>
                <a:lnTo>
                  <a:pt x="1639614" y="1832741"/>
                </a:lnTo>
                <a:lnTo>
                  <a:pt x="1639614" y="1880038"/>
                </a:lnTo>
                <a:lnTo>
                  <a:pt x="1726324" y="1880038"/>
                </a:lnTo>
                <a:lnTo>
                  <a:pt x="1726324" y="2069224"/>
                </a:lnTo>
                <a:lnTo>
                  <a:pt x="1828800" y="2069224"/>
                </a:lnTo>
                <a:lnTo>
                  <a:pt x="1828800" y="2108638"/>
                </a:lnTo>
                <a:lnTo>
                  <a:pt x="1856390" y="2108638"/>
                </a:lnTo>
                <a:lnTo>
                  <a:pt x="1856390" y="2128345"/>
                </a:lnTo>
                <a:lnTo>
                  <a:pt x="1954924" y="2128345"/>
                </a:lnTo>
                <a:lnTo>
                  <a:pt x="1954924" y="2155934"/>
                </a:lnTo>
                <a:lnTo>
                  <a:pt x="2025869" y="2155934"/>
                </a:lnTo>
                <a:lnTo>
                  <a:pt x="2025869" y="2183524"/>
                </a:lnTo>
                <a:lnTo>
                  <a:pt x="2057400" y="2183524"/>
                </a:lnTo>
                <a:lnTo>
                  <a:pt x="2057400" y="2218996"/>
                </a:lnTo>
                <a:lnTo>
                  <a:pt x="2104697" y="2218996"/>
                </a:lnTo>
                <a:lnTo>
                  <a:pt x="2104697" y="2258410"/>
                </a:lnTo>
                <a:lnTo>
                  <a:pt x="2341180" y="2258410"/>
                </a:lnTo>
                <a:lnTo>
                  <a:pt x="2341180" y="2293883"/>
                </a:lnTo>
                <a:lnTo>
                  <a:pt x="2632842" y="2293883"/>
                </a:lnTo>
                <a:lnTo>
                  <a:pt x="2632842" y="2376652"/>
                </a:lnTo>
                <a:lnTo>
                  <a:pt x="2948152" y="2376652"/>
                </a:lnTo>
                <a:lnTo>
                  <a:pt x="2948152" y="2439714"/>
                </a:lnTo>
                <a:lnTo>
                  <a:pt x="2959976" y="2439714"/>
                </a:lnTo>
                <a:lnTo>
                  <a:pt x="2959976" y="2490952"/>
                </a:lnTo>
                <a:lnTo>
                  <a:pt x="3697014" y="2490952"/>
                </a:lnTo>
                <a:lnTo>
                  <a:pt x="3697014" y="2561896"/>
                </a:lnTo>
                <a:lnTo>
                  <a:pt x="4599590" y="2561896"/>
                </a:lnTo>
                <a:lnTo>
                  <a:pt x="4599590" y="2822027"/>
                </a:lnTo>
                <a:lnTo>
                  <a:pt x="5115911" y="2822027"/>
                </a:lnTo>
              </a:path>
            </a:pathLst>
          </a:custGeom>
          <a:noFill/>
          <a:ln w="28575">
            <a:solidFill>
              <a:schemeClr val="tx2"/>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AD56A2F8-4857-894A-BB82-70BDF61BF9B0}"/>
              </a:ext>
            </a:extLst>
          </p:cNvPr>
          <p:cNvGrpSpPr/>
          <p:nvPr/>
        </p:nvGrpSpPr>
        <p:grpSpPr>
          <a:xfrm>
            <a:off x="2225923" y="2180065"/>
            <a:ext cx="3582714" cy="2956037"/>
            <a:chOff x="2904796" y="1635670"/>
            <a:chExt cx="3582714" cy="2956037"/>
          </a:xfrm>
        </p:grpSpPr>
        <p:sp>
          <p:nvSpPr>
            <p:cNvPr id="17" name="Freeform: Shape 11">
              <a:extLst>
                <a:ext uri="{FF2B5EF4-FFF2-40B4-BE49-F238E27FC236}">
                  <a16:creationId xmlns:a16="http://schemas.microsoft.com/office/drawing/2014/main" id="{49855B5F-661B-6E4E-AB63-72234EEC1FCD}"/>
                </a:ext>
              </a:extLst>
            </p:cNvPr>
            <p:cNvSpPr/>
            <p:nvPr/>
          </p:nvSpPr>
          <p:spPr bwMode="auto">
            <a:xfrm>
              <a:off x="2904796" y="1635670"/>
              <a:ext cx="453258" cy="811925"/>
            </a:xfrm>
            <a:custGeom>
              <a:avLst/>
              <a:gdLst>
                <a:gd name="connsiteX0" fmla="*/ 0 w 610913"/>
                <a:gd name="connsiteY0" fmla="*/ 0 h 1146942"/>
                <a:gd name="connsiteX1" fmla="*/ 114300 w 610913"/>
                <a:gd name="connsiteY1" fmla="*/ 0 h 1146942"/>
                <a:gd name="connsiteX2" fmla="*/ 114300 w 610913"/>
                <a:gd name="connsiteY2" fmla="*/ 39414 h 1146942"/>
                <a:gd name="connsiteX3" fmla="*/ 193127 w 610913"/>
                <a:gd name="connsiteY3" fmla="*/ 39414 h 1146942"/>
                <a:gd name="connsiteX4" fmla="*/ 193127 w 610913"/>
                <a:gd name="connsiteY4" fmla="*/ 212835 h 1146942"/>
                <a:gd name="connsiteX5" fmla="*/ 228600 w 610913"/>
                <a:gd name="connsiteY5" fmla="*/ 212835 h 1146942"/>
                <a:gd name="connsiteX6" fmla="*/ 228600 w 610913"/>
                <a:gd name="connsiteY6" fmla="*/ 413845 h 1146942"/>
                <a:gd name="connsiteX7" fmla="*/ 268013 w 610913"/>
                <a:gd name="connsiteY7" fmla="*/ 413845 h 1146942"/>
                <a:gd name="connsiteX8" fmla="*/ 268013 w 610913"/>
                <a:gd name="connsiteY8" fmla="*/ 465083 h 1146942"/>
                <a:gd name="connsiteX9" fmla="*/ 307427 w 610913"/>
                <a:gd name="connsiteY9" fmla="*/ 465083 h 1146942"/>
                <a:gd name="connsiteX10" fmla="*/ 307427 w 610913"/>
                <a:gd name="connsiteY10" fmla="*/ 508438 h 1146942"/>
                <a:gd name="connsiteX11" fmla="*/ 331075 w 610913"/>
                <a:gd name="connsiteY11" fmla="*/ 508438 h 1146942"/>
                <a:gd name="connsiteX12" fmla="*/ 331075 w 610913"/>
                <a:gd name="connsiteY12" fmla="*/ 508438 h 1146942"/>
                <a:gd name="connsiteX13" fmla="*/ 331075 w 610913"/>
                <a:gd name="connsiteY13" fmla="*/ 543911 h 1146942"/>
                <a:gd name="connsiteX14" fmla="*/ 421727 w 610913"/>
                <a:gd name="connsiteY14" fmla="*/ 543911 h 1146942"/>
                <a:gd name="connsiteX15" fmla="*/ 421727 w 610913"/>
                <a:gd name="connsiteY15" fmla="*/ 709449 h 1146942"/>
                <a:gd name="connsiteX16" fmla="*/ 453258 w 610913"/>
                <a:gd name="connsiteY16" fmla="*/ 709449 h 1146942"/>
                <a:gd name="connsiteX17" fmla="*/ 453258 w 610913"/>
                <a:gd name="connsiteY17" fmla="*/ 811925 h 1146942"/>
                <a:gd name="connsiteX18" fmla="*/ 547851 w 610913"/>
                <a:gd name="connsiteY18" fmla="*/ 811925 h 1146942"/>
                <a:gd name="connsiteX19" fmla="*/ 547851 w 610913"/>
                <a:gd name="connsiteY19" fmla="*/ 859221 h 1146942"/>
                <a:gd name="connsiteX20" fmla="*/ 591206 w 610913"/>
                <a:gd name="connsiteY20" fmla="*/ 859221 h 1146942"/>
                <a:gd name="connsiteX21" fmla="*/ 591206 w 610913"/>
                <a:gd name="connsiteY21" fmla="*/ 969580 h 1146942"/>
                <a:gd name="connsiteX22" fmla="*/ 610913 w 610913"/>
                <a:gd name="connsiteY22" fmla="*/ 969580 h 1146942"/>
                <a:gd name="connsiteX23" fmla="*/ 610913 w 610913"/>
                <a:gd name="connsiteY23" fmla="*/ 1146942 h 1146942"/>
                <a:gd name="connsiteX0" fmla="*/ 0 w 610913"/>
                <a:gd name="connsiteY0" fmla="*/ 0 h 1146942"/>
                <a:gd name="connsiteX1" fmla="*/ 114300 w 610913"/>
                <a:gd name="connsiteY1" fmla="*/ 0 h 1146942"/>
                <a:gd name="connsiteX2" fmla="*/ 114300 w 610913"/>
                <a:gd name="connsiteY2" fmla="*/ 39414 h 1146942"/>
                <a:gd name="connsiteX3" fmla="*/ 193127 w 610913"/>
                <a:gd name="connsiteY3" fmla="*/ 39414 h 1146942"/>
                <a:gd name="connsiteX4" fmla="*/ 193127 w 610913"/>
                <a:gd name="connsiteY4" fmla="*/ 212835 h 1146942"/>
                <a:gd name="connsiteX5" fmla="*/ 228600 w 610913"/>
                <a:gd name="connsiteY5" fmla="*/ 212835 h 1146942"/>
                <a:gd name="connsiteX6" fmla="*/ 228600 w 610913"/>
                <a:gd name="connsiteY6" fmla="*/ 413845 h 1146942"/>
                <a:gd name="connsiteX7" fmla="*/ 268013 w 610913"/>
                <a:gd name="connsiteY7" fmla="*/ 413845 h 1146942"/>
                <a:gd name="connsiteX8" fmla="*/ 268013 w 610913"/>
                <a:gd name="connsiteY8" fmla="*/ 465083 h 1146942"/>
                <a:gd name="connsiteX9" fmla="*/ 307427 w 610913"/>
                <a:gd name="connsiteY9" fmla="*/ 465083 h 1146942"/>
                <a:gd name="connsiteX10" fmla="*/ 307427 w 610913"/>
                <a:gd name="connsiteY10" fmla="*/ 508438 h 1146942"/>
                <a:gd name="connsiteX11" fmla="*/ 331075 w 610913"/>
                <a:gd name="connsiteY11" fmla="*/ 508438 h 1146942"/>
                <a:gd name="connsiteX12" fmla="*/ 331075 w 610913"/>
                <a:gd name="connsiteY12" fmla="*/ 508438 h 1146942"/>
                <a:gd name="connsiteX13" fmla="*/ 331075 w 610913"/>
                <a:gd name="connsiteY13" fmla="*/ 543911 h 1146942"/>
                <a:gd name="connsiteX14" fmla="*/ 421727 w 610913"/>
                <a:gd name="connsiteY14" fmla="*/ 543911 h 1146942"/>
                <a:gd name="connsiteX15" fmla="*/ 421727 w 610913"/>
                <a:gd name="connsiteY15" fmla="*/ 709449 h 1146942"/>
                <a:gd name="connsiteX16" fmla="*/ 453258 w 610913"/>
                <a:gd name="connsiteY16" fmla="*/ 709449 h 1146942"/>
                <a:gd name="connsiteX17" fmla="*/ 453258 w 610913"/>
                <a:gd name="connsiteY17" fmla="*/ 811925 h 1146942"/>
                <a:gd name="connsiteX18" fmla="*/ 498009 w 610913"/>
                <a:gd name="connsiteY18" fmla="*/ 812253 h 1146942"/>
                <a:gd name="connsiteX19" fmla="*/ 547851 w 610913"/>
                <a:gd name="connsiteY19" fmla="*/ 811925 h 1146942"/>
                <a:gd name="connsiteX20" fmla="*/ 547851 w 610913"/>
                <a:gd name="connsiteY20" fmla="*/ 859221 h 1146942"/>
                <a:gd name="connsiteX21" fmla="*/ 591206 w 610913"/>
                <a:gd name="connsiteY21" fmla="*/ 859221 h 1146942"/>
                <a:gd name="connsiteX22" fmla="*/ 591206 w 610913"/>
                <a:gd name="connsiteY22" fmla="*/ 969580 h 1146942"/>
                <a:gd name="connsiteX23" fmla="*/ 610913 w 610913"/>
                <a:gd name="connsiteY23" fmla="*/ 969580 h 1146942"/>
                <a:gd name="connsiteX24" fmla="*/ 610913 w 610913"/>
                <a:gd name="connsiteY24" fmla="*/ 1146942 h 1146942"/>
                <a:gd name="connsiteX0" fmla="*/ 0 w 610913"/>
                <a:gd name="connsiteY0" fmla="*/ 0 h 1146942"/>
                <a:gd name="connsiteX1" fmla="*/ 114300 w 610913"/>
                <a:gd name="connsiteY1" fmla="*/ 0 h 1146942"/>
                <a:gd name="connsiteX2" fmla="*/ 114300 w 610913"/>
                <a:gd name="connsiteY2" fmla="*/ 39414 h 1146942"/>
                <a:gd name="connsiteX3" fmla="*/ 193127 w 610913"/>
                <a:gd name="connsiteY3" fmla="*/ 39414 h 1146942"/>
                <a:gd name="connsiteX4" fmla="*/ 193127 w 610913"/>
                <a:gd name="connsiteY4" fmla="*/ 212835 h 1146942"/>
                <a:gd name="connsiteX5" fmla="*/ 228600 w 610913"/>
                <a:gd name="connsiteY5" fmla="*/ 212835 h 1146942"/>
                <a:gd name="connsiteX6" fmla="*/ 228600 w 610913"/>
                <a:gd name="connsiteY6" fmla="*/ 413845 h 1146942"/>
                <a:gd name="connsiteX7" fmla="*/ 268013 w 610913"/>
                <a:gd name="connsiteY7" fmla="*/ 413845 h 1146942"/>
                <a:gd name="connsiteX8" fmla="*/ 268013 w 610913"/>
                <a:gd name="connsiteY8" fmla="*/ 465083 h 1146942"/>
                <a:gd name="connsiteX9" fmla="*/ 307427 w 610913"/>
                <a:gd name="connsiteY9" fmla="*/ 465083 h 1146942"/>
                <a:gd name="connsiteX10" fmla="*/ 307427 w 610913"/>
                <a:gd name="connsiteY10" fmla="*/ 508438 h 1146942"/>
                <a:gd name="connsiteX11" fmla="*/ 331075 w 610913"/>
                <a:gd name="connsiteY11" fmla="*/ 508438 h 1146942"/>
                <a:gd name="connsiteX12" fmla="*/ 331075 w 610913"/>
                <a:gd name="connsiteY12" fmla="*/ 508438 h 1146942"/>
                <a:gd name="connsiteX13" fmla="*/ 331075 w 610913"/>
                <a:gd name="connsiteY13" fmla="*/ 543911 h 1146942"/>
                <a:gd name="connsiteX14" fmla="*/ 421727 w 610913"/>
                <a:gd name="connsiteY14" fmla="*/ 543911 h 1146942"/>
                <a:gd name="connsiteX15" fmla="*/ 421727 w 610913"/>
                <a:gd name="connsiteY15" fmla="*/ 709449 h 1146942"/>
                <a:gd name="connsiteX16" fmla="*/ 453258 w 610913"/>
                <a:gd name="connsiteY16" fmla="*/ 709449 h 1146942"/>
                <a:gd name="connsiteX17" fmla="*/ 453258 w 610913"/>
                <a:gd name="connsiteY17" fmla="*/ 811925 h 1146942"/>
                <a:gd name="connsiteX18" fmla="*/ 498009 w 610913"/>
                <a:gd name="connsiteY18" fmla="*/ 812253 h 1146942"/>
                <a:gd name="connsiteX19" fmla="*/ 547851 w 610913"/>
                <a:gd name="connsiteY19" fmla="*/ 811925 h 1146942"/>
                <a:gd name="connsiteX20" fmla="*/ 548016 w 610913"/>
                <a:gd name="connsiteY20" fmla="*/ 828922 h 1146942"/>
                <a:gd name="connsiteX21" fmla="*/ 547851 w 610913"/>
                <a:gd name="connsiteY21" fmla="*/ 859221 h 1146942"/>
                <a:gd name="connsiteX22" fmla="*/ 591206 w 610913"/>
                <a:gd name="connsiteY22" fmla="*/ 859221 h 1146942"/>
                <a:gd name="connsiteX23" fmla="*/ 591206 w 610913"/>
                <a:gd name="connsiteY23" fmla="*/ 969580 h 1146942"/>
                <a:gd name="connsiteX24" fmla="*/ 610913 w 610913"/>
                <a:gd name="connsiteY24" fmla="*/ 969580 h 1146942"/>
                <a:gd name="connsiteX25" fmla="*/ 610913 w 610913"/>
                <a:gd name="connsiteY25" fmla="*/ 1146942 h 1146942"/>
                <a:gd name="connsiteX0" fmla="*/ 0 w 610913"/>
                <a:gd name="connsiteY0" fmla="*/ 0 h 1146942"/>
                <a:gd name="connsiteX1" fmla="*/ 114300 w 610913"/>
                <a:gd name="connsiteY1" fmla="*/ 0 h 1146942"/>
                <a:gd name="connsiteX2" fmla="*/ 114300 w 610913"/>
                <a:gd name="connsiteY2" fmla="*/ 39414 h 1146942"/>
                <a:gd name="connsiteX3" fmla="*/ 193127 w 610913"/>
                <a:gd name="connsiteY3" fmla="*/ 39414 h 1146942"/>
                <a:gd name="connsiteX4" fmla="*/ 193127 w 610913"/>
                <a:gd name="connsiteY4" fmla="*/ 212835 h 1146942"/>
                <a:gd name="connsiteX5" fmla="*/ 228600 w 610913"/>
                <a:gd name="connsiteY5" fmla="*/ 212835 h 1146942"/>
                <a:gd name="connsiteX6" fmla="*/ 228600 w 610913"/>
                <a:gd name="connsiteY6" fmla="*/ 413845 h 1146942"/>
                <a:gd name="connsiteX7" fmla="*/ 268013 w 610913"/>
                <a:gd name="connsiteY7" fmla="*/ 413845 h 1146942"/>
                <a:gd name="connsiteX8" fmla="*/ 268013 w 610913"/>
                <a:gd name="connsiteY8" fmla="*/ 465083 h 1146942"/>
                <a:gd name="connsiteX9" fmla="*/ 307427 w 610913"/>
                <a:gd name="connsiteY9" fmla="*/ 465083 h 1146942"/>
                <a:gd name="connsiteX10" fmla="*/ 307427 w 610913"/>
                <a:gd name="connsiteY10" fmla="*/ 508438 h 1146942"/>
                <a:gd name="connsiteX11" fmla="*/ 331075 w 610913"/>
                <a:gd name="connsiteY11" fmla="*/ 508438 h 1146942"/>
                <a:gd name="connsiteX12" fmla="*/ 331075 w 610913"/>
                <a:gd name="connsiteY12" fmla="*/ 508438 h 1146942"/>
                <a:gd name="connsiteX13" fmla="*/ 331075 w 610913"/>
                <a:gd name="connsiteY13" fmla="*/ 543911 h 1146942"/>
                <a:gd name="connsiteX14" fmla="*/ 421727 w 610913"/>
                <a:gd name="connsiteY14" fmla="*/ 543911 h 1146942"/>
                <a:gd name="connsiteX15" fmla="*/ 421727 w 610913"/>
                <a:gd name="connsiteY15" fmla="*/ 709449 h 1146942"/>
                <a:gd name="connsiteX16" fmla="*/ 453258 w 610913"/>
                <a:gd name="connsiteY16" fmla="*/ 709449 h 1146942"/>
                <a:gd name="connsiteX17" fmla="*/ 453258 w 610913"/>
                <a:gd name="connsiteY17" fmla="*/ 811925 h 1146942"/>
                <a:gd name="connsiteX18" fmla="*/ 498009 w 610913"/>
                <a:gd name="connsiteY18" fmla="*/ 812253 h 1146942"/>
                <a:gd name="connsiteX19" fmla="*/ 547851 w 610913"/>
                <a:gd name="connsiteY19" fmla="*/ 811925 h 1146942"/>
                <a:gd name="connsiteX20" fmla="*/ 543254 w 610913"/>
                <a:gd name="connsiteY20" fmla="*/ 871785 h 1146942"/>
                <a:gd name="connsiteX21" fmla="*/ 547851 w 610913"/>
                <a:gd name="connsiteY21" fmla="*/ 859221 h 1146942"/>
                <a:gd name="connsiteX22" fmla="*/ 591206 w 610913"/>
                <a:gd name="connsiteY22" fmla="*/ 859221 h 1146942"/>
                <a:gd name="connsiteX23" fmla="*/ 591206 w 610913"/>
                <a:gd name="connsiteY23" fmla="*/ 969580 h 1146942"/>
                <a:gd name="connsiteX24" fmla="*/ 610913 w 610913"/>
                <a:gd name="connsiteY24" fmla="*/ 969580 h 1146942"/>
                <a:gd name="connsiteX25" fmla="*/ 610913 w 610913"/>
                <a:gd name="connsiteY25" fmla="*/ 1146942 h 1146942"/>
                <a:gd name="connsiteX0" fmla="*/ 0 w 610913"/>
                <a:gd name="connsiteY0" fmla="*/ 0 h 1146942"/>
                <a:gd name="connsiteX1" fmla="*/ 114300 w 610913"/>
                <a:gd name="connsiteY1" fmla="*/ 0 h 1146942"/>
                <a:gd name="connsiteX2" fmla="*/ 114300 w 610913"/>
                <a:gd name="connsiteY2" fmla="*/ 39414 h 1146942"/>
                <a:gd name="connsiteX3" fmla="*/ 193127 w 610913"/>
                <a:gd name="connsiteY3" fmla="*/ 39414 h 1146942"/>
                <a:gd name="connsiteX4" fmla="*/ 193127 w 610913"/>
                <a:gd name="connsiteY4" fmla="*/ 212835 h 1146942"/>
                <a:gd name="connsiteX5" fmla="*/ 228600 w 610913"/>
                <a:gd name="connsiteY5" fmla="*/ 212835 h 1146942"/>
                <a:gd name="connsiteX6" fmla="*/ 228600 w 610913"/>
                <a:gd name="connsiteY6" fmla="*/ 413845 h 1146942"/>
                <a:gd name="connsiteX7" fmla="*/ 268013 w 610913"/>
                <a:gd name="connsiteY7" fmla="*/ 413845 h 1146942"/>
                <a:gd name="connsiteX8" fmla="*/ 268013 w 610913"/>
                <a:gd name="connsiteY8" fmla="*/ 465083 h 1146942"/>
                <a:gd name="connsiteX9" fmla="*/ 307427 w 610913"/>
                <a:gd name="connsiteY9" fmla="*/ 465083 h 1146942"/>
                <a:gd name="connsiteX10" fmla="*/ 307427 w 610913"/>
                <a:gd name="connsiteY10" fmla="*/ 508438 h 1146942"/>
                <a:gd name="connsiteX11" fmla="*/ 331075 w 610913"/>
                <a:gd name="connsiteY11" fmla="*/ 508438 h 1146942"/>
                <a:gd name="connsiteX12" fmla="*/ 331075 w 610913"/>
                <a:gd name="connsiteY12" fmla="*/ 508438 h 1146942"/>
                <a:gd name="connsiteX13" fmla="*/ 331075 w 610913"/>
                <a:gd name="connsiteY13" fmla="*/ 543911 h 1146942"/>
                <a:gd name="connsiteX14" fmla="*/ 421727 w 610913"/>
                <a:gd name="connsiteY14" fmla="*/ 543911 h 1146942"/>
                <a:gd name="connsiteX15" fmla="*/ 421727 w 610913"/>
                <a:gd name="connsiteY15" fmla="*/ 709449 h 1146942"/>
                <a:gd name="connsiteX16" fmla="*/ 453258 w 610913"/>
                <a:gd name="connsiteY16" fmla="*/ 709449 h 1146942"/>
                <a:gd name="connsiteX17" fmla="*/ 453258 w 610913"/>
                <a:gd name="connsiteY17" fmla="*/ 811925 h 1146942"/>
                <a:gd name="connsiteX18" fmla="*/ 498009 w 610913"/>
                <a:gd name="connsiteY18" fmla="*/ 812253 h 1146942"/>
                <a:gd name="connsiteX19" fmla="*/ 526419 w 610913"/>
                <a:gd name="connsiteY19" fmla="*/ 809544 h 1146942"/>
                <a:gd name="connsiteX20" fmla="*/ 543254 w 610913"/>
                <a:gd name="connsiteY20" fmla="*/ 871785 h 1146942"/>
                <a:gd name="connsiteX21" fmla="*/ 547851 w 610913"/>
                <a:gd name="connsiteY21" fmla="*/ 859221 h 1146942"/>
                <a:gd name="connsiteX22" fmla="*/ 591206 w 610913"/>
                <a:gd name="connsiteY22" fmla="*/ 859221 h 1146942"/>
                <a:gd name="connsiteX23" fmla="*/ 591206 w 610913"/>
                <a:gd name="connsiteY23" fmla="*/ 969580 h 1146942"/>
                <a:gd name="connsiteX24" fmla="*/ 610913 w 610913"/>
                <a:gd name="connsiteY24" fmla="*/ 969580 h 1146942"/>
                <a:gd name="connsiteX25" fmla="*/ 610913 w 610913"/>
                <a:gd name="connsiteY25" fmla="*/ 1146942 h 1146942"/>
                <a:gd name="connsiteX0" fmla="*/ 0 w 610913"/>
                <a:gd name="connsiteY0" fmla="*/ 0 h 1146942"/>
                <a:gd name="connsiteX1" fmla="*/ 114300 w 610913"/>
                <a:gd name="connsiteY1" fmla="*/ 0 h 1146942"/>
                <a:gd name="connsiteX2" fmla="*/ 114300 w 610913"/>
                <a:gd name="connsiteY2" fmla="*/ 39414 h 1146942"/>
                <a:gd name="connsiteX3" fmla="*/ 193127 w 610913"/>
                <a:gd name="connsiteY3" fmla="*/ 39414 h 1146942"/>
                <a:gd name="connsiteX4" fmla="*/ 193127 w 610913"/>
                <a:gd name="connsiteY4" fmla="*/ 212835 h 1146942"/>
                <a:gd name="connsiteX5" fmla="*/ 228600 w 610913"/>
                <a:gd name="connsiteY5" fmla="*/ 212835 h 1146942"/>
                <a:gd name="connsiteX6" fmla="*/ 228600 w 610913"/>
                <a:gd name="connsiteY6" fmla="*/ 413845 h 1146942"/>
                <a:gd name="connsiteX7" fmla="*/ 268013 w 610913"/>
                <a:gd name="connsiteY7" fmla="*/ 413845 h 1146942"/>
                <a:gd name="connsiteX8" fmla="*/ 268013 w 610913"/>
                <a:gd name="connsiteY8" fmla="*/ 465083 h 1146942"/>
                <a:gd name="connsiteX9" fmla="*/ 307427 w 610913"/>
                <a:gd name="connsiteY9" fmla="*/ 465083 h 1146942"/>
                <a:gd name="connsiteX10" fmla="*/ 307427 w 610913"/>
                <a:gd name="connsiteY10" fmla="*/ 508438 h 1146942"/>
                <a:gd name="connsiteX11" fmla="*/ 331075 w 610913"/>
                <a:gd name="connsiteY11" fmla="*/ 508438 h 1146942"/>
                <a:gd name="connsiteX12" fmla="*/ 331075 w 610913"/>
                <a:gd name="connsiteY12" fmla="*/ 508438 h 1146942"/>
                <a:gd name="connsiteX13" fmla="*/ 331075 w 610913"/>
                <a:gd name="connsiteY13" fmla="*/ 543911 h 1146942"/>
                <a:gd name="connsiteX14" fmla="*/ 421727 w 610913"/>
                <a:gd name="connsiteY14" fmla="*/ 543911 h 1146942"/>
                <a:gd name="connsiteX15" fmla="*/ 421727 w 610913"/>
                <a:gd name="connsiteY15" fmla="*/ 709449 h 1146942"/>
                <a:gd name="connsiteX16" fmla="*/ 453258 w 610913"/>
                <a:gd name="connsiteY16" fmla="*/ 709449 h 1146942"/>
                <a:gd name="connsiteX17" fmla="*/ 453258 w 610913"/>
                <a:gd name="connsiteY17" fmla="*/ 811925 h 1146942"/>
                <a:gd name="connsiteX18" fmla="*/ 498009 w 610913"/>
                <a:gd name="connsiteY18" fmla="*/ 812253 h 1146942"/>
                <a:gd name="connsiteX19" fmla="*/ 526419 w 610913"/>
                <a:gd name="connsiteY19" fmla="*/ 809544 h 1146942"/>
                <a:gd name="connsiteX20" fmla="*/ 543254 w 610913"/>
                <a:gd name="connsiteY20" fmla="*/ 871785 h 1146942"/>
                <a:gd name="connsiteX21" fmla="*/ 547851 w 610913"/>
                <a:gd name="connsiteY21" fmla="*/ 859221 h 1146942"/>
                <a:gd name="connsiteX22" fmla="*/ 591206 w 610913"/>
                <a:gd name="connsiteY22" fmla="*/ 859221 h 1146942"/>
                <a:gd name="connsiteX23" fmla="*/ 591206 w 610913"/>
                <a:gd name="connsiteY23" fmla="*/ 969580 h 1146942"/>
                <a:gd name="connsiteX24" fmla="*/ 610913 w 610913"/>
                <a:gd name="connsiteY24" fmla="*/ 969580 h 1146942"/>
                <a:gd name="connsiteX25" fmla="*/ 610913 w 610913"/>
                <a:gd name="connsiteY25" fmla="*/ 1146942 h 1146942"/>
                <a:gd name="connsiteX0" fmla="*/ 0 w 610913"/>
                <a:gd name="connsiteY0" fmla="*/ 0 h 1146942"/>
                <a:gd name="connsiteX1" fmla="*/ 114300 w 610913"/>
                <a:gd name="connsiteY1" fmla="*/ 0 h 1146942"/>
                <a:gd name="connsiteX2" fmla="*/ 114300 w 610913"/>
                <a:gd name="connsiteY2" fmla="*/ 39414 h 1146942"/>
                <a:gd name="connsiteX3" fmla="*/ 193127 w 610913"/>
                <a:gd name="connsiteY3" fmla="*/ 39414 h 1146942"/>
                <a:gd name="connsiteX4" fmla="*/ 193127 w 610913"/>
                <a:gd name="connsiteY4" fmla="*/ 212835 h 1146942"/>
                <a:gd name="connsiteX5" fmla="*/ 228600 w 610913"/>
                <a:gd name="connsiteY5" fmla="*/ 212835 h 1146942"/>
                <a:gd name="connsiteX6" fmla="*/ 228600 w 610913"/>
                <a:gd name="connsiteY6" fmla="*/ 413845 h 1146942"/>
                <a:gd name="connsiteX7" fmla="*/ 268013 w 610913"/>
                <a:gd name="connsiteY7" fmla="*/ 413845 h 1146942"/>
                <a:gd name="connsiteX8" fmla="*/ 268013 w 610913"/>
                <a:gd name="connsiteY8" fmla="*/ 465083 h 1146942"/>
                <a:gd name="connsiteX9" fmla="*/ 307427 w 610913"/>
                <a:gd name="connsiteY9" fmla="*/ 465083 h 1146942"/>
                <a:gd name="connsiteX10" fmla="*/ 307427 w 610913"/>
                <a:gd name="connsiteY10" fmla="*/ 508438 h 1146942"/>
                <a:gd name="connsiteX11" fmla="*/ 331075 w 610913"/>
                <a:gd name="connsiteY11" fmla="*/ 508438 h 1146942"/>
                <a:gd name="connsiteX12" fmla="*/ 331075 w 610913"/>
                <a:gd name="connsiteY12" fmla="*/ 508438 h 1146942"/>
                <a:gd name="connsiteX13" fmla="*/ 331075 w 610913"/>
                <a:gd name="connsiteY13" fmla="*/ 543911 h 1146942"/>
                <a:gd name="connsiteX14" fmla="*/ 421727 w 610913"/>
                <a:gd name="connsiteY14" fmla="*/ 543911 h 1146942"/>
                <a:gd name="connsiteX15" fmla="*/ 421727 w 610913"/>
                <a:gd name="connsiteY15" fmla="*/ 709449 h 1146942"/>
                <a:gd name="connsiteX16" fmla="*/ 453258 w 610913"/>
                <a:gd name="connsiteY16" fmla="*/ 709449 h 1146942"/>
                <a:gd name="connsiteX17" fmla="*/ 453258 w 610913"/>
                <a:gd name="connsiteY17" fmla="*/ 811925 h 1146942"/>
                <a:gd name="connsiteX18" fmla="*/ 498009 w 610913"/>
                <a:gd name="connsiteY18" fmla="*/ 812253 h 1146942"/>
                <a:gd name="connsiteX19" fmla="*/ 526419 w 610913"/>
                <a:gd name="connsiteY19" fmla="*/ 809544 h 1146942"/>
                <a:gd name="connsiteX20" fmla="*/ 543254 w 610913"/>
                <a:gd name="connsiteY20" fmla="*/ 871785 h 1146942"/>
                <a:gd name="connsiteX21" fmla="*/ 578807 w 610913"/>
                <a:gd name="connsiteY21" fmla="*/ 802071 h 1146942"/>
                <a:gd name="connsiteX22" fmla="*/ 591206 w 610913"/>
                <a:gd name="connsiteY22" fmla="*/ 859221 h 1146942"/>
                <a:gd name="connsiteX23" fmla="*/ 591206 w 610913"/>
                <a:gd name="connsiteY23" fmla="*/ 969580 h 1146942"/>
                <a:gd name="connsiteX24" fmla="*/ 610913 w 610913"/>
                <a:gd name="connsiteY24" fmla="*/ 969580 h 1146942"/>
                <a:gd name="connsiteX25" fmla="*/ 610913 w 610913"/>
                <a:gd name="connsiteY25" fmla="*/ 1146942 h 1146942"/>
                <a:gd name="connsiteX0" fmla="*/ 0 w 610913"/>
                <a:gd name="connsiteY0" fmla="*/ 0 h 1146942"/>
                <a:gd name="connsiteX1" fmla="*/ 114300 w 610913"/>
                <a:gd name="connsiteY1" fmla="*/ 0 h 1146942"/>
                <a:gd name="connsiteX2" fmla="*/ 114300 w 610913"/>
                <a:gd name="connsiteY2" fmla="*/ 39414 h 1146942"/>
                <a:gd name="connsiteX3" fmla="*/ 193127 w 610913"/>
                <a:gd name="connsiteY3" fmla="*/ 39414 h 1146942"/>
                <a:gd name="connsiteX4" fmla="*/ 193127 w 610913"/>
                <a:gd name="connsiteY4" fmla="*/ 212835 h 1146942"/>
                <a:gd name="connsiteX5" fmla="*/ 228600 w 610913"/>
                <a:gd name="connsiteY5" fmla="*/ 212835 h 1146942"/>
                <a:gd name="connsiteX6" fmla="*/ 228600 w 610913"/>
                <a:gd name="connsiteY6" fmla="*/ 413845 h 1146942"/>
                <a:gd name="connsiteX7" fmla="*/ 268013 w 610913"/>
                <a:gd name="connsiteY7" fmla="*/ 413845 h 1146942"/>
                <a:gd name="connsiteX8" fmla="*/ 268013 w 610913"/>
                <a:gd name="connsiteY8" fmla="*/ 465083 h 1146942"/>
                <a:gd name="connsiteX9" fmla="*/ 307427 w 610913"/>
                <a:gd name="connsiteY9" fmla="*/ 465083 h 1146942"/>
                <a:gd name="connsiteX10" fmla="*/ 307427 w 610913"/>
                <a:gd name="connsiteY10" fmla="*/ 508438 h 1146942"/>
                <a:gd name="connsiteX11" fmla="*/ 331075 w 610913"/>
                <a:gd name="connsiteY11" fmla="*/ 508438 h 1146942"/>
                <a:gd name="connsiteX12" fmla="*/ 331075 w 610913"/>
                <a:gd name="connsiteY12" fmla="*/ 508438 h 1146942"/>
                <a:gd name="connsiteX13" fmla="*/ 331075 w 610913"/>
                <a:gd name="connsiteY13" fmla="*/ 543911 h 1146942"/>
                <a:gd name="connsiteX14" fmla="*/ 421727 w 610913"/>
                <a:gd name="connsiteY14" fmla="*/ 543911 h 1146942"/>
                <a:gd name="connsiteX15" fmla="*/ 421727 w 610913"/>
                <a:gd name="connsiteY15" fmla="*/ 709449 h 1146942"/>
                <a:gd name="connsiteX16" fmla="*/ 453258 w 610913"/>
                <a:gd name="connsiteY16" fmla="*/ 709449 h 1146942"/>
                <a:gd name="connsiteX17" fmla="*/ 453258 w 610913"/>
                <a:gd name="connsiteY17" fmla="*/ 811925 h 1146942"/>
                <a:gd name="connsiteX18" fmla="*/ 498009 w 610913"/>
                <a:gd name="connsiteY18" fmla="*/ 812253 h 1146942"/>
                <a:gd name="connsiteX19" fmla="*/ 526419 w 610913"/>
                <a:gd name="connsiteY19" fmla="*/ 809544 h 1146942"/>
                <a:gd name="connsiteX20" fmla="*/ 543254 w 610913"/>
                <a:gd name="connsiteY20" fmla="*/ 871785 h 1146942"/>
                <a:gd name="connsiteX21" fmla="*/ 450219 w 610913"/>
                <a:gd name="connsiteY21" fmla="*/ 1025908 h 1146942"/>
                <a:gd name="connsiteX22" fmla="*/ 591206 w 610913"/>
                <a:gd name="connsiteY22" fmla="*/ 859221 h 1146942"/>
                <a:gd name="connsiteX23" fmla="*/ 591206 w 610913"/>
                <a:gd name="connsiteY23" fmla="*/ 969580 h 1146942"/>
                <a:gd name="connsiteX24" fmla="*/ 610913 w 610913"/>
                <a:gd name="connsiteY24" fmla="*/ 969580 h 1146942"/>
                <a:gd name="connsiteX25" fmla="*/ 610913 w 610913"/>
                <a:gd name="connsiteY25" fmla="*/ 1146942 h 1146942"/>
                <a:gd name="connsiteX0" fmla="*/ 0 w 610913"/>
                <a:gd name="connsiteY0" fmla="*/ 0 h 1146942"/>
                <a:gd name="connsiteX1" fmla="*/ 114300 w 610913"/>
                <a:gd name="connsiteY1" fmla="*/ 0 h 1146942"/>
                <a:gd name="connsiteX2" fmla="*/ 114300 w 610913"/>
                <a:gd name="connsiteY2" fmla="*/ 39414 h 1146942"/>
                <a:gd name="connsiteX3" fmla="*/ 193127 w 610913"/>
                <a:gd name="connsiteY3" fmla="*/ 39414 h 1146942"/>
                <a:gd name="connsiteX4" fmla="*/ 193127 w 610913"/>
                <a:gd name="connsiteY4" fmla="*/ 212835 h 1146942"/>
                <a:gd name="connsiteX5" fmla="*/ 228600 w 610913"/>
                <a:gd name="connsiteY5" fmla="*/ 212835 h 1146942"/>
                <a:gd name="connsiteX6" fmla="*/ 228600 w 610913"/>
                <a:gd name="connsiteY6" fmla="*/ 413845 h 1146942"/>
                <a:gd name="connsiteX7" fmla="*/ 268013 w 610913"/>
                <a:gd name="connsiteY7" fmla="*/ 413845 h 1146942"/>
                <a:gd name="connsiteX8" fmla="*/ 268013 w 610913"/>
                <a:gd name="connsiteY8" fmla="*/ 465083 h 1146942"/>
                <a:gd name="connsiteX9" fmla="*/ 307427 w 610913"/>
                <a:gd name="connsiteY9" fmla="*/ 465083 h 1146942"/>
                <a:gd name="connsiteX10" fmla="*/ 307427 w 610913"/>
                <a:gd name="connsiteY10" fmla="*/ 508438 h 1146942"/>
                <a:gd name="connsiteX11" fmla="*/ 331075 w 610913"/>
                <a:gd name="connsiteY11" fmla="*/ 508438 h 1146942"/>
                <a:gd name="connsiteX12" fmla="*/ 331075 w 610913"/>
                <a:gd name="connsiteY12" fmla="*/ 508438 h 1146942"/>
                <a:gd name="connsiteX13" fmla="*/ 331075 w 610913"/>
                <a:gd name="connsiteY13" fmla="*/ 543911 h 1146942"/>
                <a:gd name="connsiteX14" fmla="*/ 421727 w 610913"/>
                <a:gd name="connsiteY14" fmla="*/ 543911 h 1146942"/>
                <a:gd name="connsiteX15" fmla="*/ 421727 w 610913"/>
                <a:gd name="connsiteY15" fmla="*/ 709449 h 1146942"/>
                <a:gd name="connsiteX16" fmla="*/ 453258 w 610913"/>
                <a:gd name="connsiteY16" fmla="*/ 709449 h 1146942"/>
                <a:gd name="connsiteX17" fmla="*/ 453258 w 610913"/>
                <a:gd name="connsiteY17" fmla="*/ 811925 h 1146942"/>
                <a:gd name="connsiteX18" fmla="*/ 498009 w 610913"/>
                <a:gd name="connsiteY18" fmla="*/ 812253 h 1146942"/>
                <a:gd name="connsiteX19" fmla="*/ 526419 w 610913"/>
                <a:gd name="connsiteY19" fmla="*/ 809544 h 1146942"/>
                <a:gd name="connsiteX20" fmla="*/ 476579 w 610913"/>
                <a:gd name="connsiteY20" fmla="*/ 876548 h 1146942"/>
                <a:gd name="connsiteX21" fmla="*/ 450219 w 610913"/>
                <a:gd name="connsiteY21" fmla="*/ 1025908 h 1146942"/>
                <a:gd name="connsiteX22" fmla="*/ 591206 w 610913"/>
                <a:gd name="connsiteY22" fmla="*/ 859221 h 1146942"/>
                <a:gd name="connsiteX23" fmla="*/ 591206 w 610913"/>
                <a:gd name="connsiteY23" fmla="*/ 969580 h 1146942"/>
                <a:gd name="connsiteX24" fmla="*/ 610913 w 610913"/>
                <a:gd name="connsiteY24" fmla="*/ 969580 h 1146942"/>
                <a:gd name="connsiteX25" fmla="*/ 610913 w 610913"/>
                <a:gd name="connsiteY25" fmla="*/ 1146942 h 1146942"/>
                <a:gd name="connsiteX0" fmla="*/ 0 w 610913"/>
                <a:gd name="connsiteY0" fmla="*/ 0 h 1146942"/>
                <a:gd name="connsiteX1" fmla="*/ 114300 w 610913"/>
                <a:gd name="connsiteY1" fmla="*/ 0 h 1146942"/>
                <a:gd name="connsiteX2" fmla="*/ 114300 w 610913"/>
                <a:gd name="connsiteY2" fmla="*/ 39414 h 1146942"/>
                <a:gd name="connsiteX3" fmla="*/ 193127 w 610913"/>
                <a:gd name="connsiteY3" fmla="*/ 39414 h 1146942"/>
                <a:gd name="connsiteX4" fmla="*/ 193127 w 610913"/>
                <a:gd name="connsiteY4" fmla="*/ 212835 h 1146942"/>
                <a:gd name="connsiteX5" fmla="*/ 228600 w 610913"/>
                <a:gd name="connsiteY5" fmla="*/ 212835 h 1146942"/>
                <a:gd name="connsiteX6" fmla="*/ 228600 w 610913"/>
                <a:gd name="connsiteY6" fmla="*/ 413845 h 1146942"/>
                <a:gd name="connsiteX7" fmla="*/ 268013 w 610913"/>
                <a:gd name="connsiteY7" fmla="*/ 413845 h 1146942"/>
                <a:gd name="connsiteX8" fmla="*/ 268013 w 610913"/>
                <a:gd name="connsiteY8" fmla="*/ 465083 h 1146942"/>
                <a:gd name="connsiteX9" fmla="*/ 307427 w 610913"/>
                <a:gd name="connsiteY9" fmla="*/ 465083 h 1146942"/>
                <a:gd name="connsiteX10" fmla="*/ 307427 w 610913"/>
                <a:gd name="connsiteY10" fmla="*/ 508438 h 1146942"/>
                <a:gd name="connsiteX11" fmla="*/ 331075 w 610913"/>
                <a:gd name="connsiteY11" fmla="*/ 508438 h 1146942"/>
                <a:gd name="connsiteX12" fmla="*/ 331075 w 610913"/>
                <a:gd name="connsiteY12" fmla="*/ 508438 h 1146942"/>
                <a:gd name="connsiteX13" fmla="*/ 331075 w 610913"/>
                <a:gd name="connsiteY13" fmla="*/ 543911 h 1146942"/>
                <a:gd name="connsiteX14" fmla="*/ 421727 w 610913"/>
                <a:gd name="connsiteY14" fmla="*/ 543911 h 1146942"/>
                <a:gd name="connsiteX15" fmla="*/ 421727 w 610913"/>
                <a:gd name="connsiteY15" fmla="*/ 709449 h 1146942"/>
                <a:gd name="connsiteX16" fmla="*/ 453258 w 610913"/>
                <a:gd name="connsiteY16" fmla="*/ 709449 h 1146942"/>
                <a:gd name="connsiteX17" fmla="*/ 453258 w 610913"/>
                <a:gd name="connsiteY17" fmla="*/ 811925 h 1146942"/>
                <a:gd name="connsiteX18" fmla="*/ 498009 w 610913"/>
                <a:gd name="connsiteY18" fmla="*/ 812253 h 1146942"/>
                <a:gd name="connsiteX19" fmla="*/ 526419 w 610913"/>
                <a:gd name="connsiteY19" fmla="*/ 809544 h 1146942"/>
                <a:gd name="connsiteX20" fmla="*/ 528967 w 610913"/>
                <a:gd name="connsiteY20" fmla="*/ 843210 h 1146942"/>
                <a:gd name="connsiteX21" fmla="*/ 450219 w 610913"/>
                <a:gd name="connsiteY21" fmla="*/ 1025908 h 1146942"/>
                <a:gd name="connsiteX22" fmla="*/ 591206 w 610913"/>
                <a:gd name="connsiteY22" fmla="*/ 859221 h 1146942"/>
                <a:gd name="connsiteX23" fmla="*/ 591206 w 610913"/>
                <a:gd name="connsiteY23" fmla="*/ 969580 h 1146942"/>
                <a:gd name="connsiteX24" fmla="*/ 610913 w 610913"/>
                <a:gd name="connsiteY24" fmla="*/ 969580 h 1146942"/>
                <a:gd name="connsiteX25" fmla="*/ 610913 w 610913"/>
                <a:gd name="connsiteY25" fmla="*/ 1146942 h 1146942"/>
                <a:gd name="connsiteX0" fmla="*/ 0 w 610913"/>
                <a:gd name="connsiteY0" fmla="*/ 0 h 1146942"/>
                <a:gd name="connsiteX1" fmla="*/ 114300 w 610913"/>
                <a:gd name="connsiteY1" fmla="*/ 0 h 1146942"/>
                <a:gd name="connsiteX2" fmla="*/ 114300 w 610913"/>
                <a:gd name="connsiteY2" fmla="*/ 39414 h 1146942"/>
                <a:gd name="connsiteX3" fmla="*/ 193127 w 610913"/>
                <a:gd name="connsiteY3" fmla="*/ 39414 h 1146942"/>
                <a:gd name="connsiteX4" fmla="*/ 193127 w 610913"/>
                <a:gd name="connsiteY4" fmla="*/ 212835 h 1146942"/>
                <a:gd name="connsiteX5" fmla="*/ 228600 w 610913"/>
                <a:gd name="connsiteY5" fmla="*/ 212835 h 1146942"/>
                <a:gd name="connsiteX6" fmla="*/ 228600 w 610913"/>
                <a:gd name="connsiteY6" fmla="*/ 413845 h 1146942"/>
                <a:gd name="connsiteX7" fmla="*/ 268013 w 610913"/>
                <a:gd name="connsiteY7" fmla="*/ 413845 h 1146942"/>
                <a:gd name="connsiteX8" fmla="*/ 268013 w 610913"/>
                <a:gd name="connsiteY8" fmla="*/ 465083 h 1146942"/>
                <a:gd name="connsiteX9" fmla="*/ 307427 w 610913"/>
                <a:gd name="connsiteY9" fmla="*/ 465083 h 1146942"/>
                <a:gd name="connsiteX10" fmla="*/ 307427 w 610913"/>
                <a:gd name="connsiteY10" fmla="*/ 508438 h 1146942"/>
                <a:gd name="connsiteX11" fmla="*/ 331075 w 610913"/>
                <a:gd name="connsiteY11" fmla="*/ 508438 h 1146942"/>
                <a:gd name="connsiteX12" fmla="*/ 331075 w 610913"/>
                <a:gd name="connsiteY12" fmla="*/ 508438 h 1146942"/>
                <a:gd name="connsiteX13" fmla="*/ 331075 w 610913"/>
                <a:gd name="connsiteY13" fmla="*/ 543911 h 1146942"/>
                <a:gd name="connsiteX14" fmla="*/ 421727 w 610913"/>
                <a:gd name="connsiteY14" fmla="*/ 543911 h 1146942"/>
                <a:gd name="connsiteX15" fmla="*/ 421727 w 610913"/>
                <a:gd name="connsiteY15" fmla="*/ 709449 h 1146942"/>
                <a:gd name="connsiteX16" fmla="*/ 453258 w 610913"/>
                <a:gd name="connsiteY16" fmla="*/ 709449 h 1146942"/>
                <a:gd name="connsiteX17" fmla="*/ 453258 w 610913"/>
                <a:gd name="connsiteY17" fmla="*/ 811925 h 1146942"/>
                <a:gd name="connsiteX18" fmla="*/ 498009 w 610913"/>
                <a:gd name="connsiteY18" fmla="*/ 812253 h 1146942"/>
                <a:gd name="connsiteX19" fmla="*/ 526419 w 610913"/>
                <a:gd name="connsiteY19" fmla="*/ 809544 h 1146942"/>
                <a:gd name="connsiteX20" fmla="*/ 528967 w 610913"/>
                <a:gd name="connsiteY20" fmla="*/ 843210 h 1146942"/>
                <a:gd name="connsiteX21" fmla="*/ 450219 w 610913"/>
                <a:gd name="connsiteY21" fmla="*/ 1025908 h 1146942"/>
                <a:gd name="connsiteX22" fmla="*/ 591206 w 610913"/>
                <a:gd name="connsiteY22" fmla="*/ 859221 h 1146942"/>
                <a:gd name="connsiteX23" fmla="*/ 591206 w 610913"/>
                <a:gd name="connsiteY23" fmla="*/ 969580 h 1146942"/>
                <a:gd name="connsiteX24" fmla="*/ 610913 w 610913"/>
                <a:gd name="connsiteY24" fmla="*/ 969580 h 1146942"/>
                <a:gd name="connsiteX25" fmla="*/ 610913 w 610913"/>
                <a:gd name="connsiteY25" fmla="*/ 1146942 h 1146942"/>
                <a:gd name="connsiteX0" fmla="*/ 0 w 610913"/>
                <a:gd name="connsiteY0" fmla="*/ 0 h 1146942"/>
                <a:gd name="connsiteX1" fmla="*/ 114300 w 610913"/>
                <a:gd name="connsiteY1" fmla="*/ 0 h 1146942"/>
                <a:gd name="connsiteX2" fmla="*/ 114300 w 610913"/>
                <a:gd name="connsiteY2" fmla="*/ 39414 h 1146942"/>
                <a:gd name="connsiteX3" fmla="*/ 193127 w 610913"/>
                <a:gd name="connsiteY3" fmla="*/ 39414 h 1146942"/>
                <a:gd name="connsiteX4" fmla="*/ 193127 w 610913"/>
                <a:gd name="connsiteY4" fmla="*/ 212835 h 1146942"/>
                <a:gd name="connsiteX5" fmla="*/ 228600 w 610913"/>
                <a:gd name="connsiteY5" fmla="*/ 212835 h 1146942"/>
                <a:gd name="connsiteX6" fmla="*/ 228600 w 610913"/>
                <a:gd name="connsiteY6" fmla="*/ 413845 h 1146942"/>
                <a:gd name="connsiteX7" fmla="*/ 268013 w 610913"/>
                <a:gd name="connsiteY7" fmla="*/ 413845 h 1146942"/>
                <a:gd name="connsiteX8" fmla="*/ 268013 w 610913"/>
                <a:gd name="connsiteY8" fmla="*/ 465083 h 1146942"/>
                <a:gd name="connsiteX9" fmla="*/ 307427 w 610913"/>
                <a:gd name="connsiteY9" fmla="*/ 465083 h 1146942"/>
                <a:gd name="connsiteX10" fmla="*/ 307427 w 610913"/>
                <a:gd name="connsiteY10" fmla="*/ 508438 h 1146942"/>
                <a:gd name="connsiteX11" fmla="*/ 331075 w 610913"/>
                <a:gd name="connsiteY11" fmla="*/ 508438 h 1146942"/>
                <a:gd name="connsiteX12" fmla="*/ 331075 w 610913"/>
                <a:gd name="connsiteY12" fmla="*/ 508438 h 1146942"/>
                <a:gd name="connsiteX13" fmla="*/ 331075 w 610913"/>
                <a:gd name="connsiteY13" fmla="*/ 543911 h 1146942"/>
                <a:gd name="connsiteX14" fmla="*/ 421727 w 610913"/>
                <a:gd name="connsiteY14" fmla="*/ 543911 h 1146942"/>
                <a:gd name="connsiteX15" fmla="*/ 421727 w 610913"/>
                <a:gd name="connsiteY15" fmla="*/ 709449 h 1146942"/>
                <a:gd name="connsiteX16" fmla="*/ 453258 w 610913"/>
                <a:gd name="connsiteY16" fmla="*/ 709449 h 1146942"/>
                <a:gd name="connsiteX17" fmla="*/ 453258 w 610913"/>
                <a:gd name="connsiteY17" fmla="*/ 811925 h 1146942"/>
                <a:gd name="connsiteX18" fmla="*/ 498009 w 610913"/>
                <a:gd name="connsiteY18" fmla="*/ 812253 h 1146942"/>
                <a:gd name="connsiteX19" fmla="*/ 526419 w 610913"/>
                <a:gd name="connsiteY19" fmla="*/ 809544 h 1146942"/>
                <a:gd name="connsiteX20" fmla="*/ 528967 w 610913"/>
                <a:gd name="connsiteY20" fmla="*/ 843210 h 1146942"/>
                <a:gd name="connsiteX21" fmla="*/ 535944 w 610913"/>
                <a:gd name="connsiteY21" fmla="*/ 861601 h 1146942"/>
                <a:gd name="connsiteX22" fmla="*/ 591206 w 610913"/>
                <a:gd name="connsiteY22" fmla="*/ 859221 h 1146942"/>
                <a:gd name="connsiteX23" fmla="*/ 591206 w 610913"/>
                <a:gd name="connsiteY23" fmla="*/ 969580 h 1146942"/>
                <a:gd name="connsiteX24" fmla="*/ 610913 w 610913"/>
                <a:gd name="connsiteY24" fmla="*/ 969580 h 1146942"/>
                <a:gd name="connsiteX25" fmla="*/ 610913 w 610913"/>
                <a:gd name="connsiteY25" fmla="*/ 1146942 h 1146942"/>
                <a:gd name="connsiteX0" fmla="*/ 0 w 615018"/>
                <a:gd name="connsiteY0" fmla="*/ 0 h 1146942"/>
                <a:gd name="connsiteX1" fmla="*/ 114300 w 615018"/>
                <a:gd name="connsiteY1" fmla="*/ 0 h 1146942"/>
                <a:gd name="connsiteX2" fmla="*/ 114300 w 615018"/>
                <a:gd name="connsiteY2" fmla="*/ 39414 h 1146942"/>
                <a:gd name="connsiteX3" fmla="*/ 193127 w 615018"/>
                <a:gd name="connsiteY3" fmla="*/ 39414 h 1146942"/>
                <a:gd name="connsiteX4" fmla="*/ 193127 w 615018"/>
                <a:gd name="connsiteY4" fmla="*/ 212835 h 1146942"/>
                <a:gd name="connsiteX5" fmla="*/ 228600 w 615018"/>
                <a:gd name="connsiteY5" fmla="*/ 212835 h 1146942"/>
                <a:gd name="connsiteX6" fmla="*/ 228600 w 615018"/>
                <a:gd name="connsiteY6" fmla="*/ 413845 h 1146942"/>
                <a:gd name="connsiteX7" fmla="*/ 268013 w 615018"/>
                <a:gd name="connsiteY7" fmla="*/ 413845 h 1146942"/>
                <a:gd name="connsiteX8" fmla="*/ 268013 w 615018"/>
                <a:gd name="connsiteY8" fmla="*/ 465083 h 1146942"/>
                <a:gd name="connsiteX9" fmla="*/ 307427 w 615018"/>
                <a:gd name="connsiteY9" fmla="*/ 465083 h 1146942"/>
                <a:gd name="connsiteX10" fmla="*/ 307427 w 615018"/>
                <a:gd name="connsiteY10" fmla="*/ 508438 h 1146942"/>
                <a:gd name="connsiteX11" fmla="*/ 331075 w 615018"/>
                <a:gd name="connsiteY11" fmla="*/ 508438 h 1146942"/>
                <a:gd name="connsiteX12" fmla="*/ 331075 w 615018"/>
                <a:gd name="connsiteY12" fmla="*/ 508438 h 1146942"/>
                <a:gd name="connsiteX13" fmla="*/ 331075 w 615018"/>
                <a:gd name="connsiteY13" fmla="*/ 543911 h 1146942"/>
                <a:gd name="connsiteX14" fmla="*/ 421727 w 615018"/>
                <a:gd name="connsiteY14" fmla="*/ 543911 h 1146942"/>
                <a:gd name="connsiteX15" fmla="*/ 421727 w 615018"/>
                <a:gd name="connsiteY15" fmla="*/ 709449 h 1146942"/>
                <a:gd name="connsiteX16" fmla="*/ 453258 w 615018"/>
                <a:gd name="connsiteY16" fmla="*/ 709449 h 1146942"/>
                <a:gd name="connsiteX17" fmla="*/ 453258 w 615018"/>
                <a:gd name="connsiteY17" fmla="*/ 811925 h 1146942"/>
                <a:gd name="connsiteX18" fmla="*/ 498009 w 615018"/>
                <a:gd name="connsiteY18" fmla="*/ 812253 h 1146942"/>
                <a:gd name="connsiteX19" fmla="*/ 526419 w 615018"/>
                <a:gd name="connsiteY19" fmla="*/ 809544 h 1146942"/>
                <a:gd name="connsiteX20" fmla="*/ 528967 w 615018"/>
                <a:gd name="connsiteY20" fmla="*/ 843210 h 1146942"/>
                <a:gd name="connsiteX21" fmla="*/ 535944 w 615018"/>
                <a:gd name="connsiteY21" fmla="*/ 861601 h 1146942"/>
                <a:gd name="connsiteX22" fmla="*/ 615018 w 615018"/>
                <a:gd name="connsiteY22" fmla="*/ 830646 h 1146942"/>
                <a:gd name="connsiteX23" fmla="*/ 591206 w 615018"/>
                <a:gd name="connsiteY23" fmla="*/ 969580 h 1146942"/>
                <a:gd name="connsiteX24" fmla="*/ 610913 w 615018"/>
                <a:gd name="connsiteY24" fmla="*/ 969580 h 1146942"/>
                <a:gd name="connsiteX25" fmla="*/ 610913 w 615018"/>
                <a:gd name="connsiteY25" fmla="*/ 1146942 h 1146942"/>
                <a:gd name="connsiteX0" fmla="*/ 0 w 610913"/>
                <a:gd name="connsiteY0" fmla="*/ 0 h 1146942"/>
                <a:gd name="connsiteX1" fmla="*/ 114300 w 610913"/>
                <a:gd name="connsiteY1" fmla="*/ 0 h 1146942"/>
                <a:gd name="connsiteX2" fmla="*/ 114300 w 610913"/>
                <a:gd name="connsiteY2" fmla="*/ 39414 h 1146942"/>
                <a:gd name="connsiteX3" fmla="*/ 193127 w 610913"/>
                <a:gd name="connsiteY3" fmla="*/ 39414 h 1146942"/>
                <a:gd name="connsiteX4" fmla="*/ 193127 w 610913"/>
                <a:gd name="connsiteY4" fmla="*/ 212835 h 1146942"/>
                <a:gd name="connsiteX5" fmla="*/ 228600 w 610913"/>
                <a:gd name="connsiteY5" fmla="*/ 212835 h 1146942"/>
                <a:gd name="connsiteX6" fmla="*/ 228600 w 610913"/>
                <a:gd name="connsiteY6" fmla="*/ 413845 h 1146942"/>
                <a:gd name="connsiteX7" fmla="*/ 268013 w 610913"/>
                <a:gd name="connsiteY7" fmla="*/ 413845 h 1146942"/>
                <a:gd name="connsiteX8" fmla="*/ 268013 w 610913"/>
                <a:gd name="connsiteY8" fmla="*/ 465083 h 1146942"/>
                <a:gd name="connsiteX9" fmla="*/ 307427 w 610913"/>
                <a:gd name="connsiteY9" fmla="*/ 465083 h 1146942"/>
                <a:gd name="connsiteX10" fmla="*/ 307427 w 610913"/>
                <a:gd name="connsiteY10" fmla="*/ 508438 h 1146942"/>
                <a:gd name="connsiteX11" fmla="*/ 331075 w 610913"/>
                <a:gd name="connsiteY11" fmla="*/ 508438 h 1146942"/>
                <a:gd name="connsiteX12" fmla="*/ 331075 w 610913"/>
                <a:gd name="connsiteY12" fmla="*/ 508438 h 1146942"/>
                <a:gd name="connsiteX13" fmla="*/ 331075 w 610913"/>
                <a:gd name="connsiteY13" fmla="*/ 543911 h 1146942"/>
                <a:gd name="connsiteX14" fmla="*/ 421727 w 610913"/>
                <a:gd name="connsiteY14" fmla="*/ 543911 h 1146942"/>
                <a:gd name="connsiteX15" fmla="*/ 421727 w 610913"/>
                <a:gd name="connsiteY15" fmla="*/ 709449 h 1146942"/>
                <a:gd name="connsiteX16" fmla="*/ 453258 w 610913"/>
                <a:gd name="connsiteY16" fmla="*/ 709449 h 1146942"/>
                <a:gd name="connsiteX17" fmla="*/ 453258 w 610913"/>
                <a:gd name="connsiteY17" fmla="*/ 811925 h 1146942"/>
                <a:gd name="connsiteX18" fmla="*/ 498009 w 610913"/>
                <a:gd name="connsiteY18" fmla="*/ 812253 h 1146942"/>
                <a:gd name="connsiteX19" fmla="*/ 526419 w 610913"/>
                <a:gd name="connsiteY19" fmla="*/ 809544 h 1146942"/>
                <a:gd name="connsiteX20" fmla="*/ 528967 w 610913"/>
                <a:gd name="connsiteY20" fmla="*/ 843210 h 1146942"/>
                <a:gd name="connsiteX21" fmla="*/ 535944 w 610913"/>
                <a:gd name="connsiteY21" fmla="*/ 861601 h 1146942"/>
                <a:gd name="connsiteX22" fmla="*/ 607874 w 610913"/>
                <a:gd name="connsiteY22" fmla="*/ 866365 h 1146942"/>
                <a:gd name="connsiteX23" fmla="*/ 591206 w 610913"/>
                <a:gd name="connsiteY23" fmla="*/ 969580 h 1146942"/>
                <a:gd name="connsiteX24" fmla="*/ 610913 w 610913"/>
                <a:gd name="connsiteY24" fmla="*/ 969580 h 1146942"/>
                <a:gd name="connsiteX25" fmla="*/ 610913 w 610913"/>
                <a:gd name="connsiteY25" fmla="*/ 1146942 h 1146942"/>
                <a:gd name="connsiteX0" fmla="*/ 0 w 610913"/>
                <a:gd name="connsiteY0" fmla="*/ 0 h 1146942"/>
                <a:gd name="connsiteX1" fmla="*/ 114300 w 610913"/>
                <a:gd name="connsiteY1" fmla="*/ 0 h 1146942"/>
                <a:gd name="connsiteX2" fmla="*/ 114300 w 610913"/>
                <a:gd name="connsiteY2" fmla="*/ 39414 h 1146942"/>
                <a:gd name="connsiteX3" fmla="*/ 193127 w 610913"/>
                <a:gd name="connsiteY3" fmla="*/ 39414 h 1146942"/>
                <a:gd name="connsiteX4" fmla="*/ 193127 w 610913"/>
                <a:gd name="connsiteY4" fmla="*/ 212835 h 1146942"/>
                <a:gd name="connsiteX5" fmla="*/ 228600 w 610913"/>
                <a:gd name="connsiteY5" fmla="*/ 212835 h 1146942"/>
                <a:gd name="connsiteX6" fmla="*/ 228600 w 610913"/>
                <a:gd name="connsiteY6" fmla="*/ 413845 h 1146942"/>
                <a:gd name="connsiteX7" fmla="*/ 268013 w 610913"/>
                <a:gd name="connsiteY7" fmla="*/ 413845 h 1146942"/>
                <a:gd name="connsiteX8" fmla="*/ 268013 w 610913"/>
                <a:gd name="connsiteY8" fmla="*/ 465083 h 1146942"/>
                <a:gd name="connsiteX9" fmla="*/ 307427 w 610913"/>
                <a:gd name="connsiteY9" fmla="*/ 465083 h 1146942"/>
                <a:gd name="connsiteX10" fmla="*/ 307427 w 610913"/>
                <a:gd name="connsiteY10" fmla="*/ 508438 h 1146942"/>
                <a:gd name="connsiteX11" fmla="*/ 331075 w 610913"/>
                <a:gd name="connsiteY11" fmla="*/ 508438 h 1146942"/>
                <a:gd name="connsiteX12" fmla="*/ 331075 w 610913"/>
                <a:gd name="connsiteY12" fmla="*/ 508438 h 1146942"/>
                <a:gd name="connsiteX13" fmla="*/ 331075 w 610913"/>
                <a:gd name="connsiteY13" fmla="*/ 543911 h 1146942"/>
                <a:gd name="connsiteX14" fmla="*/ 421727 w 610913"/>
                <a:gd name="connsiteY14" fmla="*/ 543911 h 1146942"/>
                <a:gd name="connsiteX15" fmla="*/ 421727 w 610913"/>
                <a:gd name="connsiteY15" fmla="*/ 709449 h 1146942"/>
                <a:gd name="connsiteX16" fmla="*/ 453258 w 610913"/>
                <a:gd name="connsiteY16" fmla="*/ 709449 h 1146942"/>
                <a:gd name="connsiteX17" fmla="*/ 453258 w 610913"/>
                <a:gd name="connsiteY17" fmla="*/ 811925 h 1146942"/>
                <a:gd name="connsiteX18" fmla="*/ 498009 w 610913"/>
                <a:gd name="connsiteY18" fmla="*/ 812253 h 1146942"/>
                <a:gd name="connsiteX19" fmla="*/ 526419 w 610913"/>
                <a:gd name="connsiteY19" fmla="*/ 809544 h 1146942"/>
                <a:gd name="connsiteX20" fmla="*/ 528967 w 610913"/>
                <a:gd name="connsiteY20" fmla="*/ 843210 h 1146942"/>
                <a:gd name="connsiteX21" fmla="*/ 535944 w 610913"/>
                <a:gd name="connsiteY21" fmla="*/ 861601 h 1146942"/>
                <a:gd name="connsiteX22" fmla="*/ 555159 w 610913"/>
                <a:gd name="connsiteY22" fmla="*/ 859878 h 1146942"/>
                <a:gd name="connsiteX23" fmla="*/ 607874 w 610913"/>
                <a:gd name="connsiteY23" fmla="*/ 866365 h 1146942"/>
                <a:gd name="connsiteX24" fmla="*/ 591206 w 610913"/>
                <a:gd name="connsiteY24" fmla="*/ 969580 h 1146942"/>
                <a:gd name="connsiteX25" fmla="*/ 610913 w 610913"/>
                <a:gd name="connsiteY25" fmla="*/ 969580 h 1146942"/>
                <a:gd name="connsiteX26" fmla="*/ 610913 w 610913"/>
                <a:gd name="connsiteY26" fmla="*/ 1146942 h 1146942"/>
                <a:gd name="connsiteX0" fmla="*/ 0 w 610913"/>
                <a:gd name="connsiteY0" fmla="*/ 0 h 1146942"/>
                <a:gd name="connsiteX1" fmla="*/ 114300 w 610913"/>
                <a:gd name="connsiteY1" fmla="*/ 0 h 1146942"/>
                <a:gd name="connsiteX2" fmla="*/ 114300 w 610913"/>
                <a:gd name="connsiteY2" fmla="*/ 39414 h 1146942"/>
                <a:gd name="connsiteX3" fmla="*/ 193127 w 610913"/>
                <a:gd name="connsiteY3" fmla="*/ 39414 h 1146942"/>
                <a:gd name="connsiteX4" fmla="*/ 193127 w 610913"/>
                <a:gd name="connsiteY4" fmla="*/ 212835 h 1146942"/>
                <a:gd name="connsiteX5" fmla="*/ 228600 w 610913"/>
                <a:gd name="connsiteY5" fmla="*/ 212835 h 1146942"/>
                <a:gd name="connsiteX6" fmla="*/ 228600 w 610913"/>
                <a:gd name="connsiteY6" fmla="*/ 413845 h 1146942"/>
                <a:gd name="connsiteX7" fmla="*/ 268013 w 610913"/>
                <a:gd name="connsiteY7" fmla="*/ 413845 h 1146942"/>
                <a:gd name="connsiteX8" fmla="*/ 268013 w 610913"/>
                <a:gd name="connsiteY8" fmla="*/ 465083 h 1146942"/>
                <a:gd name="connsiteX9" fmla="*/ 307427 w 610913"/>
                <a:gd name="connsiteY9" fmla="*/ 465083 h 1146942"/>
                <a:gd name="connsiteX10" fmla="*/ 307427 w 610913"/>
                <a:gd name="connsiteY10" fmla="*/ 508438 h 1146942"/>
                <a:gd name="connsiteX11" fmla="*/ 331075 w 610913"/>
                <a:gd name="connsiteY11" fmla="*/ 508438 h 1146942"/>
                <a:gd name="connsiteX12" fmla="*/ 331075 w 610913"/>
                <a:gd name="connsiteY12" fmla="*/ 508438 h 1146942"/>
                <a:gd name="connsiteX13" fmla="*/ 331075 w 610913"/>
                <a:gd name="connsiteY13" fmla="*/ 543911 h 1146942"/>
                <a:gd name="connsiteX14" fmla="*/ 421727 w 610913"/>
                <a:gd name="connsiteY14" fmla="*/ 543911 h 1146942"/>
                <a:gd name="connsiteX15" fmla="*/ 421727 w 610913"/>
                <a:gd name="connsiteY15" fmla="*/ 709449 h 1146942"/>
                <a:gd name="connsiteX16" fmla="*/ 453258 w 610913"/>
                <a:gd name="connsiteY16" fmla="*/ 709449 h 1146942"/>
                <a:gd name="connsiteX17" fmla="*/ 453258 w 610913"/>
                <a:gd name="connsiteY17" fmla="*/ 811925 h 1146942"/>
                <a:gd name="connsiteX18" fmla="*/ 498009 w 610913"/>
                <a:gd name="connsiteY18" fmla="*/ 812253 h 1146942"/>
                <a:gd name="connsiteX19" fmla="*/ 526419 w 610913"/>
                <a:gd name="connsiteY19" fmla="*/ 809544 h 1146942"/>
                <a:gd name="connsiteX20" fmla="*/ 528967 w 610913"/>
                <a:gd name="connsiteY20" fmla="*/ 843210 h 1146942"/>
                <a:gd name="connsiteX21" fmla="*/ 535944 w 610913"/>
                <a:gd name="connsiteY21" fmla="*/ 861601 h 1146942"/>
                <a:gd name="connsiteX22" fmla="*/ 564684 w 610913"/>
                <a:gd name="connsiteY22" fmla="*/ 907503 h 1146942"/>
                <a:gd name="connsiteX23" fmla="*/ 607874 w 610913"/>
                <a:gd name="connsiteY23" fmla="*/ 866365 h 1146942"/>
                <a:gd name="connsiteX24" fmla="*/ 591206 w 610913"/>
                <a:gd name="connsiteY24" fmla="*/ 969580 h 1146942"/>
                <a:gd name="connsiteX25" fmla="*/ 610913 w 610913"/>
                <a:gd name="connsiteY25" fmla="*/ 969580 h 1146942"/>
                <a:gd name="connsiteX26" fmla="*/ 610913 w 610913"/>
                <a:gd name="connsiteY26" fmla="*/ 1146942 h 1146942"/>
                <a:gd name="connsiteX0" fmla="*/ 0 w 610913"/>
                <a:gd name="connsiteY0" fmla="*/ 0 h 1146942"/>
                <a:gd name="connsiteX1" fmla="*/ 114300 w 610913"/>
                <a:gd name="connsiteY1" fmla="*/ 0 h 1146942"/>
                <a:gd name="connsiteX2" fmla="*/ 114300 w 610913"/>
                <a:gd name="connsiteY2" fmla="*/ 39414 h 1146942"/>
                <a:gd name="connsiteX3" fmla="*/ 193127 w 610913"/>
                <a:gd name="connsiteY3" fmla="*/ 39414 h 1146942"/>
                <a:gd name="connsiteX4" fmla="*/ 193127 w 610913"/>
                <a:gd name="connsiteY4" fmla="*/ 212835 h 1146942"/>
                <a:gd name="connsiteX5" fmla="*/ 228600 w 610913"/>
                <a:gd name="connsiteY5" fmla="*/ 212835 h 1146942"/>
                <a:gd name="connsiteX6" fmla="*/ 228600 w 610913"/>
                <a:gd name="connsiteY6" fmla="*/ 413845 h 1146942"/>
                <a:gd name="connsiteX7" fmla="*/ 268013 w 610913"/>
                <a:gd name="connsiteY7" fmla="*/ 413845 h 1146942"/>
                <a:gd name="connsiteX8" fmla="*/ 268013 w 610913"/>
                <a:gd name="connsiteY8" fmla="*/ 465083 h 1146942"/>
                <a:gd name="connsiteX9" fmla="*/ 307427 w 610913"/>
                <a:gd name="connsiteY9" fmla="*/ 465083 h 1146942"/>
                <a:gd name="connsiteX10" fmla="*/ 307427 w 610913"/>
                <a:gd name="connsiteY10" fmla="*/ 508438 h 1146942"/>
                <a:gd name="connsiteX11" fmla="*/ 331075 w 610913"/>
                <a:gd name="connsiteY11" fmla="*/ 508438 h 1146942"/>
                <a:gd name="connsiteX12" fmla="*/ 331075 w 610913"/>
                <a:gd name="connsiteY12" fmla="*/ 508438 h 1146942"/>
                <a:gd name="connsiteX13" fmla="*/ 331075 w 610913"/>
                <a:gd name="connsiteY13" fmla="*/ 543911 h 1146942"/>
                <a:gd name="connsiteX14" fmla="*/ 421727 w 610913"/>
                <a:gd name="connsiteY14" fmla="*/ 543911 h 1146942"/>
                <a:gd name="connsiteX15" fmla="*/ 421727 w 610913"/>
                <a:gd name="connsiteY15" fmla="*/ 709449 h 1146942"/>
                <a:gd name="connsiteX16" fmla="*/ 453258 w 610913"/>
                <a:gd name="connsiteY16" fmla="*/ 709449 h 1146942"/>
                <a:gd name="connsiteX17" fmla="*/ 453258 w 610913"/>
                <a:gd name="connsiteY17" fmla="*/ 811925 h 1146942"/>
                <a:gd name="connsiteX18" fmla="*/ 498009 w 610913"/>
                <a:gd name="connsiteY18" fmla="*/ 812253 h 1146942"/>
                <a:gd name="connsiteX19" fmla="*/ 526419 w 610913"/>
                <a:gd name="connsiteY19" fmla="*/ 809544 h 1146942"/>
                <a:gd name="connsiteX20" fmla="*/ 528967 w 610913"/>
                <a:gd name="connsiteY20" fmla="*/ 843210 h 1146942"/>
                <a:gd name="connsiteX21" fmla="*/ 535944 w 610913"/>
                <a:gd name="connsiteY21" fmla="*/ 861601 h 1146942"/>
                <a:gd name="connsiteX22" fmla="*/ 567065 w 610913"/>
                <a:gd name="connsiteY22" fmla="*/ 852735 h 1146942"/>
                <a:gd name="connsiteX23" fmla="*/ 607874 w 610913"/>
                <a:gd name="connsiteY23" fmla="*/ 866365 h 1146942"/>
                <a:gd name="connsiteX24" fmla="*/ 591206 w 610913"/>
                <a:gd name="connsiteY24" fmla="*/ 969580 h 1146942"/>
                <a:gd name="connsiteX25" fmla="*/ 610913 w 610913"/>
                <a:gd name="connsiteY25" fmla="*/ 969580 h 1146942"/>
                <a:gd name="connsiteX26" fmla="*/ 610913 w 610913"/>
                <a:gd name="connsiteY26" fmla="*/ 1146942 h 1146942"/>
                <a:gd name="connsiteX0" fmla="*/ 0 w 610913"/>
                <a:gd name="connsiteY0" fmla="*/ 0 h 1146942"/>
                <a:gd name="connsiteX1" fmla="*/ 114300 w 610913"/>
                <a:gd name="connsiteY1" fmla="*/ 0 h 1146942"/>
                <a:gd name="connsiteX2" fmla="*/ 114300 w 610913"/>
                <a:gd name="connsiteY2" fmla="*/ 39414 h 1146942"/>
                <a:gd name="connsiteX3" fmla="*/ 193127 w 610913"/>
                <a:gd name="connsiteY3" fmla="*/ 39414 h 1146942"/>
                <a:gd name="connsiteX4" fmla="*/ 193127 w 610913"/>
                <a:gd name="connsiteY4" fmla="*/ 212835 h 1146942"/>
                <a:gd name="connsiteX5" fmla="*/ 228600 w 610913"/>
                <a:gd name="connsiteY5" fmla="*/ 212835 h 1146942"/>
                <a:gd name="connsiteX6" fmla="*/ 228600 w 610913"/>
                <a:gd name="connsiteY6" fmla="*/ 413845 h 1146942"/>
                <a:gd name="connsiteX7" fmla="*/ 268013 w 610913"/>
                <a:gd name="connsiteY7" fmla="*/ 413845 h 1146942"/>
                <a:gd name="connsiteX8" fmla="*/ 268013 w 610913"/>
                <a:gd name="connsiteY8" fmla="*/ 465083 h 1146942"/>
                <a:gd name="connsiteX9" fmla="*/ 307427 w 610913"/>
                <a:gd name="connsiteY9" fmla="*/ 465083 h 1146942"/>
                <a:gd name="connsiteX10" fmla="*/ 307427 w 610913"/>
                <a:gd name="connsiteY10" fmla="*/ 508438 h 1146942"/>
                <a:gd name="connsiteX11" fmla="*/ 331075 w 610913"/>
                <a:gd name="connsiteY11" fmla="*/ 508438 h 1146942"/>
                <a:gd name="connsiteX12" fmla="*/ 331075 w 610913"/>
                <a:gd name="connsiteY12" fmla="*/ 508438 h 1146942"/>
                <a:gd name="connsiteX13" fmla="*/ 331075 w 610913"/>
                <a:gd name="connsiteY13" fmla="*/ 543911 h 1146942"/>
                <a:gd name="connsiteX14" fmla="*/ 421727 w 610913"/>
                <a:gd name="connsiteY14" fmla="*/ 543911 h 1146942"/>
                <a:gd name="connsiteX15" fmla="*/ 421727 w 610913"/>
                <a:gd name="connsiteY15" fmla="*/ 709449 h 1146942"/>
                <a:gd name="connsiteX16" fmla="*/ 453258 w 610913"/>
                <a:gd name="connsiteY16" fmla="*/ 709449 h 1146942"/>
                <a:gd name="connsiteX17" fmla="*/ 453258 w 610913"/>
                <a:gd name="connsiteY17" fmla="*/ 811925 h 1146942"/>
                <a:gd name="connsiteX18" fmla="*/ 498009 w 610913"/>
                <a:gd name="connsiteY18" fmla="*/ 812253 h 1146942"/>
                <a:gd name="connsiteX19" fmla="*/ 526419 w 610913"/>
                <a:gd name="connsiteY19" fmla="*/ 809544 h 1146942"/>
                <a:gd name="connsiteX20" fmla="*/ 528967 w 610913"/>
                <a:gd name="connsiteY20" fmla="*/ 843210 h 1146942"/>
                <a:gd name="connsiteX21" fmla="*/ 535944 w 610913"/>
                <a:gd name="connsiteY21" fmla="*/ 861601 h 1146942"/>
                <a:gd name="connsiteX22" fmla="*/ 567065 w 610913"/>
                <a:gd name="connsiteY22" fmla="*/ 852735 h 1146942"/>
                <a:gd name="connsiteX23" fmla="*/ 607874 w 610913"/>
                <a:gd name="connsiteY23" fmla="*/ 866365 h 1146942"/>
                <a:gd name="connsiteX24" fmla="*/ 593259 w 610913"/>
                <a:gd name="connsiteY24" fmla="*/ 857497 h 1146942"/>
                <a:gd name="connsiteX25" fmla="*/ 591206 w 610913"/>
                <a:gd name="connsiteY25" fmla="*/ 969580 h 1146942"/>
                <a:gd name="connsiteX26" fmla="*/ 610913 w 610913"/>
                <a:gd name="connsiteY26" fmla="*/ 969580 h 1146942"/>
                <a:gd name="connsiteX27" fmla="*/ 610913 w 610913"/>
                <a:gd name="connsiteY27" fmla="*/ 1146942 h 1146942"/>
                <a:gd name="connsiteX0" fmla="*/ 0 w 610913"/>
                <a:gd name="connsiteY0" fmla="*/ 0 h 1146942"/>
                <a:gd name="connsiteX1" fmla="*/ 114300 w 610913"/>
                <a:gd name="connsiteY1" fmla="*/ 0 h 1146942"/>
                <a:gd name="connsiteX2" fmla="*/ 114300 w 610913"/>
                <a:gd name="connsiteY2" fmla="*/ 39414 h 1146942"/>
                <a:gd name="connsiteX3" fmla="*/ 193127 w 610913"/>
                <a:gd name="connsiteY3" fmla="*/ 39414 h 1146942"/>
                <a:gd name="connsiteX4" fmla="*/ 193127 w 610913"/>
                <a:gd name="connsiteY4" fmla="*/ 212835 h 1146942"/>
                <a:gd name="connsiteX5" fmla="*/ 228600 w 610913"/>
                <a:gd name="connsiteY5" fmla="*/ 212835 h 1146942"/>
                <a:gd name="connsiteX6" fmla="*/ 228600 w 610913"/>
                <a:gd name="connsiteY6" fmla="*/ 413845 h 1146942"/>
                <a:gd name="connsiteX7" fmla="*/ 268013 w 610913"/>
                <a:gd name="connsiteY7" fmla="*/ 413845 h 1146942"/>
                <a:gd name="connsiteX8" fmla="*/ 268013 w 610913"/>
                <a:gd name="connsiteY8" fmla="*/ 465083 h 1146942"/>
                <a:gd name="connsiteX9" fmla="*/ 307427 w 610913"/>
                <a:gd name="connsiteY9" fmla="*/ 465083 h 1146942"/>
                <a:gd name="connsiteX10" fmla="*/ 307427 w 610913"/>
                <a:gd name="connsiteY10" fmla="*/ 508438 h 1146942"/>
                <a:gd name="connsiteX11" fmla="*/ 331075 w 610913"/>
                <a:gd name="connsiteY11" fmla="*/ 508438 h 1146942"/>
                <a:gd name="connsiteX12" fmla="*/ 331075 w 610913"/>
                <a:gd name="connsiteY12" fmla="*/ 508438 h 1146942"/>
                <a:gd name="connsiteX13" fmla="*/ 331075 w 610913"/>
                <a:gd name="connsiteY13" fmla="*/ 543911 h 1146942"/>
                <a:gd name="connsiteX14" fmla="*/ 421727 w 610913"/>
                <a:gd name="connsiteY14" fmla="*/ 543911 h 1146942"/>
                <a:gd name="connsiteX15" fmla="*/ 421727 w 610913"/>
                <a:gd name="connsiteY15" fmla="*/ 709449 h 1146942"/>
                <a:gd name="connsiteX16" fmla="*/ 453258 w 610913"/>
                <a:gd name="connsiteY16" fmla="*/ 709449 h 1146942"/>
                <a:gd name="connsiteX17" fmla="*/ 453258 w 610913"/>
                <a:gd name="connsiteY17" fmla="*/ 811925 h 1146942"/>
                <a:gd name="connsiteX18" fmla="*/ 498009 w 610913"/>
                <a:gd name="connsiteY18" fmla="*/ 812253 h 1146942"/>
                <a:gd name="connsiteX19" fmla="*/ 526419 w 610913"/>
                <a:gd name="connsiteY19" fmla="*/ 809544 h 1146942"/>
                <a:gd name="connsiteX20" fmla="*/ 528967 w 610913"/>
                <a:gd name="connsiteY20" fmla="*/ 843210 h 1146942"/>
                <a:gd name="connsiteX21" fmla="*/ 535944 w 610913"/>
                <a:gd name="connsiteY21" fmla="*/ 861601 h 1146942"/>
                <a:gd name="connsiteX22" fmla="*/ 567065 w 610913"/>
                <a:gd name="connsiteY22" fmla="*/ 852735 h 1146942"/>
                <a:gd name="connsiteX23" fmla="*/ 607874 w 610913"/>
                <a:gd name="connsiteY23" fmla="*/ 866365 h 1146942"/>
                <a:gd name="connsiteX24" fmla="*/ 564684 w 610913"/>
                <a:gd name="connsiteY24" fmla="*/ 890834 h 1146942"/>
                <a:gd name="connsiteX25" fmla="*/ 591206 w 610913"/>
                <a:gd name="connsiteY25" fmla="*/ 969580 h 1146942"/>
                <a:gd name="connsiteX26" fmla="*/ 610913 w 610913"/>
                <a:gd name="connsiteY26" fmla="*/ 969580 h 1146942"/>
                <a:gd name="connsiteX27" fmla="*/ 610913 w 610913"/>
                <a:gd name="connsiteY27" fmla="*/ 1146942 h 1146942"/>
                <a:gd name="connsiteX0" fmla="*/ 0 w 610913"/>
                <a:gd name="connsiteY0" fmla="*/ 0 h 1146942"/>
                <a:gd name="connsiteX1" fmla="*/ 114300 w 610913"/>
                <a:gd name="connsiteY1" fmla="*/ 0 h 1146942"/>
                <a:gd name="connsiteX2" fmla="*/ 114300 w 610913"/>
                <a:gd name="connsiteY2" fmla="*/ 39414 h 1146942"/>
                <a:gd name="connsiteX3" fmla="*/ 193127 w 610913"/>
                <a:gd name="connsiteY3" fmla="*/ 39414 h 1146942"/>
                <a:gd name="connsiteX4" fmla="*/ 193127 w 610913"/>
                <a:gd name="connsiteY4" fmla="*/ 212835 h 1146942"/>
                <a:gd name="connsiteX5" fmla="*/ 228600 w 610913"/>
                <a:gd name="connsiteY5" fmla="*/ 212835 h 1146942"/>
                <a:gd name="connsiteX6" fmla="*/ 228600 w 610913"/>
                <a:gd name="connsiteY6" fmla="*/ 413845 h 1146942"/>
                <a:gd name="connsiteX7" fmla="*/ 268013 w 610913"/>
                <a:gd name="connsiteY7" fmla="*/ 413845 h 1146942"/>
                <a:gd name="connsiteX8" fmla="*/ 268013 w 610913"/>
                <a:gd name="connsiteY8" fmla="*/ 465083 h 1146942"/>
                <a:gd name="connsiteX9" fmla="*/ 307427 w 610913"/>
                <a:gd name="connsiteY9" fmla="*/ 465083 h 1146942"/>
                <a:gd name="connsiteX10" fmla="*/ 307427 w 610913"/>
                <a:gd name="connsiteY10" fmla="*/ 508438 h 1146942"/>
                <a:gd name="connsiteX11" fmla="*/ 331075 w 610913"/>
                <a:gd name="connsiteY11" fmla="*/ 508438 h 1146942"/>
                <a:gd name="connsiteX12" fmla="*/ 331075 w 610913"/>
                <a:gd name="connsiteY12" fmla="*/ 508438 h 1146942"/>
                <a:gd name="connsiteX13" fmla="*/ 331075 w 610913"/>
                <a:gd name="connsiteY13" fmla="*/ 543911 h 1146942"/>
                <a:gd name="connsiteX14" fmla="*/ 421727 w 610913"/>
                <a:gd name="connsiteY14" fmla="*/ 543911 h 1146942"/>
                <a:gd name="connsiteX15" fmla="*/ 421727 w 610913"/>
                <a:gd name="connsiteY15" fmla="*/ 709449 h 1146942"/>
                <a:gd name="connsiteX16" fmla="*/ 453258 w 610913"/>
                <a:gd name="connsiteY16" fmla="*/ 709449 h 1146942"/>
                <a:gd name="connsiteX17" fmla="*/ 453258 w 610913"/>
                <a:gd name="connsiteY17" fmla="*/ 811925 h 1146942"/>
                <a:gd name="connsiteX18" fmla="*/ 498009 w 610913"/>
                <a:gd name="connsiteY18" fmla="*/ 812253 h 1146942"/>
                <a:gd name="connsiteX19" fmla="*/ 526419 w 610913"/>
                <a:gd name="connsiteY19" fmla="*/ 809544 h 1146942"/>
                <a:gd name="connsiteX20" fmla="*/ 528967 w 610913"/>
                <a:gd name="connsiteY20" fmla="*/ 843210 h 1146942"/>
                <a:gd name="connsiteX21" fmla="*/ 535944 w 610913"/>
                <a:gd name="connsiteY21" fmla="*/ 861601 h 1146942"/>
                <a:gd name="connsiteX22" fmla="*/ 567065 w 610913"/>
                <a:gd name="connsiteY22" fmla="*/ 852735 h 1146942"/>
                <a:gd name="connsiteX23" fmla="*/ 595968 w 610913"/>
                <a:gd name="connsiteY23" fmla="*/ 873509 h 1146942"/>
                <a:gd name="connsiteX24" fmla="*/ 564684 w 610913"/>
                <a:gd name="connsiteY24" fmla="*/ 890834 h 1146942"/>
                <a:gd name="connsiteX25" fmla="*/ 591206 w 610913"/>
                <a:gd name="connsiteY25" fmla="*/ 969580 h 1146942"/>
                <a:gd name="connsiteX26" fmla="*/ 610913 w 610913"/>
                <a:gd name="connsiteY26" fmla="*/ 969580 h 1146942"/>
                <a:gd name="connsiteX27" fmla="*/ 610913 w 610913"/>
                <a:gd name="connsiteY27" fmla="*/ 1146942 h 1146942"/>
                <a:gd name="connsiteX0" fmla="*/ 0 w 610913"/>
                <a:gd name="connsiteY0" fmla="*/ 0 h 1146942"/>
                <a:gd name="connsiteX1" fmla="*/ 114300 w 610913"/>
                <a:gd name="connsiteY1" fmla="*/ 0 h 1146942"/>
                <a:gd name="connsiteX2" fmla="*/ 114300 w 610913"/>
                <a:gd name="connsiteY2" fmla="*/ 39414 h 1146942"/>
                <a:gd name="connsiteX3" fmla="*/ 193127 w 610913"/>
                <a:gd name="connsiteY3" fmla="*/ 39414 h 1146942"/>
                <a:gd name="connsiteX4" fmla="*/ 193127 w 610913"/>
                <a:gd name="connsiteY4" fmla="*/ 212835 h 1146942"/>
                <a:gd name="connsiteX5" fmla="*/ 228600 w 610913"/>
                <a:gd name="connsiteY5" fmla="*/ 212835 h 1146942"/>
                <a:gd name="connsiteX6" fmla="*/ 228600 w 610913"/>
                <a:gd name="connsiteY6" fmla="*/ 413845 h 1146942"/>
                <a:gd name="connsiteX7" fmla="*/ 268013 w 610913"/>
                <a:gd name="connsiteY7" fmla="*/ 413845 h 1146942"/>
                <a:gd name="connsiteX8" fmla="*/ 268013 w 610913"/>
                <a:gd name="connsiteY8" fmla="*/ 465083 h 1146942"/>
                <a:gd name="connsiteX9" fmla="*/ 307427 w 610913"/>
                <a:gd name="connsiteY9" fmla="*/ 465083 h 1146942"/>
                <a:gd name="connsiteX10" fmla="*/ 307427 w 610913"/>
                <a:gd name="connsiteY10" fmla="*/ 508438 h 1146942"/>
                <a:gd name="connsiteX11" fmla="*/ 331075 w 610913"/>
                <a:gd name="connsiteY11" fmla="*/ 508438 h 1146942"/>
                <a:gd name="connsiteX12" fmla="*/ 331075 w 610913"/>
                <a:gd name="connsiteY12" fmla="*/ 508438 h 1146942"/>
                <a:gd name="connsiteX13" fmla="*/ 331075 w 610913"/>
                <a:gd name="connsiteY13" fmla="*/ 543911 h 1146942"/>
                <a:gd name="connsiteX14" fmla="*/ 421727 w 610913"/>
                <a:gd name="connsiteY14" fmla="*/ 543911 h 1146942"/>
                <a:gd name="connsiteX15" fmla="*/ 421727 w 610913"/>
                <a:gd name="connsiteY15" fmla="*/ 709449 h 1146942"/>
                <a:gd name="connsiteX16" fmla="*/ 453258 w 610913"/>
                <a:gd name="connsiteY16" fmla="*/ 709449 h 1146942"/>
                <a:gd name="connsiteX17" fmla="*/ 453258 w 610913"/>
                <a:gd name="connsiteY17" fmla="*/ 811925 h 1146942"/>
                <a:gd name="connsiteX18" fmla="*/ 498009 w 610913"/>
                <a:gd name="connsiteY18" fmla="*/ 812253 h 1146942"/>
                <a:gd name="connsiteX19" fmla="*/ 526419 w 610913"/>
                <a:gd name="connsiteY19" fmla="*/ 809544 h 1146942"/>
                <a:gd name="connsiteX20" fmla="*/ 528967 w 610913"/>
                <a:gd name="connsiteY20" fmla="*/ 843210 h 1146942"/>
                <a:gd name="connsiteX21" fmla="*/ 535944 w 610913"/>
                <a:gd name="connsiteY21" fmla="*/ 861601 h 1146942"/>
                <a:gd name="connsiteX22" fmla="*/ 567065 w 610913"/>
                <a:gd name="connsiteY22" fmla="*/ 852735 h 1146942"/>
                <a:gd name="connsiteX23" fmla="*/ 595968 w 610913"/>
                <a:gd name="connsiteY23" fmla="*/ 873509 h 1146942"/>
                <a:gd name="connsiteX24" fmla="*/ 598021 w 610913"/>
                <a:gd name="connsiteY24" fmla="*/ 897978 h 1146942"/>
                <a:gd name="connsiteX25" fmla="*/ 591206 w 610913"/>
                <a:gd name="connsiteY25" fmla="*/ 969580 h 1146942"/>
                <a:gd name="connsiteX26" fmla="*/ 610913 w 610913"/>
                <a:gd name="connsiteY26" fmla="*/ 969580 h 1146942"/>
                <a:gd name="connsiteX27" fmla="*/ 610913 w 610913"/>
                <a:gd name="connsiteY27" fmla="*/ 1146942 h 1146942"/>
                <a:gd name="connsiteX0" fmla="*/ 0 w 610913"/>
                <a:gd name="connsiteY0" fmla="*/ 0 h 1146942"/>
                <a:gd name="connsiteX1" fmla="*/ 114300 w 610913"/>
                <a:gd name="connsiteY1" fmla="*/ 0 h 1146942"/>
                <a:gd name="connsiteX2" fmla="*/ 114300 w 610913"/>
                <a:gd name="connsiteY2" fmla="*/ 39414 h 1146942"/>
                <a:gd name="connsiteX3" fmla="*/ 193127 w 610913"/>
                <a:gd name="connsiteY3" fmla="*/ 39414 h 1146942"/>
                <a:gd name="connsiteX4" fmla="*/ 193127 w 610913"/>
                <a:gd name="connsiteY4" fmla="*/ 212835 h 1146942"/>
                <a:gd name="connsiteX5" fmla="*/ 228600 w 610913"/>
                <a:gd name="connsiteY5" fmla="*/ 212835 h 1146942"/>
                <a:gd name="connsiteX6" fmla="*/ 228600 w 610913"/>
                <a:gd name="connsiteY6" fmla="*/ 413845 h 1146942"/>
                <a:gd name="connsiteX7" fmla="*/ 268013 w 610913"/>
                <a:gd name="connsiteY7" fmla="*/ 413845 h 1146942"/>
                <a:gd name="connsiteX8" fmla="*/ 268013 w 610913"/>
                <a:gd name="connsiteY8" fmla="*/ 465083 h 1146942"/>
                <a:gd name="connsiteX9" fmla="*/ 307427 w 610913"/>
                <a:gd name="connsiteY9" fmla="*/ 465083 h 1146942"/>
                <a:gd name="connsiteX10" fmla="*/ 307427 w 610913"/>
                <a:gd name="connsiteY10" fmla="*/ 508438 h 1146942"/>
                <a:gd name="connsiteX11" fmla="*/ 331075 w 610913"/>
                <a:gd name="connsiteY11" fmla="*/ 508438 h 1146942"/>
                <a:gd name="connsiteX12" fmla="*/ 331075 w 610913"/>
                <a:gd name="connsiteY12" fmla="*/ 508438 h 1146942"/>
                <a:gd name="connsiteX13" fmla="*/ 331075 w 610913"/>
                <a:gd name="connsiteY13" fmla="*/ 543911 h 1146942"/>
                <a:gd name="connsiteX14" fmla="*/ 421727 w 610913"/>
                <a:gd name="connsiteY14" fmla="*/ 543911 h 1146942"/>
                <a:gd name="connsiteX15" fmla="*/ 421727 w 610913"/>
                <a:gd name="connsiteY15" fmla="*/ 709449 h 1146942"/>
                <a:gd name="connsiteX16" fmla="*/ 453258 w 610913"/>
                <a:gd name="connsiteY16" fmla="*/ 709449 h 1146942"/>
                <a:gd name="connsiteX17" fmla="*/ 453258 w 610913"/>
                <a:gd name="connsiteY17" fmla="*/ 811925 h 1146942"/>
                <a:gd name="connsiteX18" fmla="*/ 498009 w 610913"/>
                <a:gd name="connsiteY18" fmla="*/ 812253 h 1146942"/>
                <a:gd name="connsiteX19" fmla="*/ 526419 w 610913"/>
                <a:gd name="connsiteY19" fmla="*/ 809544 h 1146942"/>
                <a:gd name="connsiteX20" fmla="*/ 528967 w 610913"/>
                <a:gd name="connsiteY20" fmla="*/ 843210 h 1146942"/>
                <a:gd name="connsiteX21" fmla="*/ 535944 w 610913"/>
                <a:gd name="connsiteY21" fmla="*/ 861601 h 1146942"/>
                <a:gd name="connsiteX22" fmla="*/ 595968 w 610913"/>
                <a:gd name="connsiteY22" fmla="*/ 873509 h 1146942"/>
                <a:gd name="connsiteX23" fmla="*/ 598021 w 610913"/>
                <a:gd name="connsiteY23" fmla="*/ 897978 h 1146942"/>
                <a:gd name="connsiteX24" fmla="*/ 591206 w 610913"/>
                <a:gd name="connsiteY24" fmla="*/ 969580 h 1146942"/>
                <a:gd name="connsiteX25" fmla="*/ 610913 w 610913"/>
                <a:gd name="connsiteY25" fmla="*/ 969580 h 1146942"/>
                <a:gd name="connsiteX26" fmla="*/ 610913 w 610913"/>
                <a:gd name="connsiteY26" fmla="*/ 1146942 h 1146942"/>
                <a:gd name="connsiteX0" fmla="*/ 0 w 610913"/>
                <a:gd name="connsiteY0" fmla="*/ 0 h 969580"/>
                <a:gd name="connsiteX1" fmla="*/ 114300 w 610913"/>
                <a:gd name="connsiteY1" fmla="*/ 0 h 969580"/>
                <a:gd name="connsiteX2" fmla="*/ 114300 w 610913"/>
                <a:gd name="connsiteY2" fmla="*/ 39414 h 969580"/>
                <a:gd name="connsiteX3" fmla="*/ 193127 w 610913"/>
                <a:gd name="connsiteY3" fmla="*/ 39414 h 969580"/>
                <a:gd name="connsiteX4" fmla="*/ 193127 w 610913"/>
                <a:gd name="connsiteY4" fmla="*/ 212835 h 969580"/>
                <a:gd name="connsiteX5" fmla="*/ 228600 w 610913"/>
                <a:gd name="connsiteY5" fmla="*/ 212835 h 969580"/>
                <a:gd name="connsiteX6" fmla="*/ 228600 w 610913"/>
                <a:gd name="connsiteY6" fmla="*/ 413845 h 969580"/>
                <a:gd name="connsiteX7" fmla="*/ 268013 w 610913"/>
                <a:gd name="connsiteY7" fmla="*/ 413845 h 969580"/>
                <a:gd name="connsiteX8" fmla="*/ 268013 w 610913"/>
                <a:gd name="connsiteY8" fmla="*/ 465083 h 969580"/>
                <a:gd name="connsiteX9" fmla="*/ 307427 w 610913"/>
                <a:gd name="connsiteY9" fmla="*/ 465083 h 969580"/>
                <a:gd name="connsiteX10" fmla="*/ 307427 w 610913"/>
                <a:gd name="connsiteY10" fmla="*/ 508438 h 969580"/>
                <a:gd name="connsiteX11" fmla="*/ 331075 w 610913"/>
                <a:gd name="connsiteY11" fmla="*/ 508438 h 969580"/>
                <a:gd name="connsiteX12" fmla="*/ 331075 w 610913"/>
                <a:gd name="connsiteY12" fmla="*/ 508438 h 969580"/>
                <a:gd name="connsiteX13" fmla="*/ 331075 w 610913"/>
                <a:gd name="connsiteY13" fmla="*/ 543911 h 969580"/>
                <a:gd name="connsiteX14" fmla="*/ 421727 w 610913"/>
                <a:gd name="connsiteY14" fmla="*/ 543911 h 969580"/>
                <a:gd name="connsiteX15" fmla="*/ 421727 w 610913"/>
                <a:gd name="connsiteY15" fmla="*/ 709449 h 969580"/>
                <a:gd name="connsiteX16" fmla="*/ 453258 w 610913"/>
                <a:gd name="connsiteY16" fmla="*/ 709449 h 969580"/>
                <a:gd name="connsiteX17" fmla="*/ 453258 w 610913"/>
                <a:gd name="connsiteY17" fmla="*/ 811925 h 969580"/>
                <a:gd name="connsiteX18" fmla="*/ 498009 w 610913"/>
                <a:gd name="connsiteY18" fmla="*/ 812253 h 969580"/>
                <a:gd name="connsiteX19" fmla="*/ 526419 w 610913"/>
                <a:gd name="connsiteY19" fmla="*/ 809544 h 969580"/>
                <a:gd name="connsiteX20" fmla="*/ 528967 w 610913"/>
                <a:gd name="connsiteY20" fmla="*/ 843210 h 969580"/>
                <a:gd name="connsiteX21" fmla="*/ 535944 w 610913"/>
                <a:gd name="connsiteY21" fmla="*/ 861601 h 969580"/>
                <a:gd name="connsiteX22" fmla="*/ 595968 w 610913"/>
                <a:gd name="connsiteY22" fmla="*/ 873509 h 969580"/>
                <a:gd name="connsiteX23" fmla="*/ 598021 w 610913"/>
                <a:gd name="connsiteY23" fmla="*/ 897978 h 969580"/>
                <a:gd name="connsiteX24" fmla="*/ 591206 w 610913"/>
                <a:gd name="connsiteY24" fmla="*/ 969580 h 969580"/>
                <a:gd name="connsiteX25" fmla="*/ 610913 w 610913"/>
                <a:gd name="connsiteY25" fmla="*/ 969580 h 969580"/>
                <a:gd name="connsiteX0" fmla="*/ 0 w 598021"/>
                <a:gd name="connsiteY0" fmla="*/ 0 h 969580"/>
                <a:gd name="connsiteX1" fmla="*/ 114300 w 598021"/>
                <a:gd name="connsiteY1" fmla="*/ 0 h 969580"/>
                <a:gd name="connsiteX2" fmla="*/ 114300 w 598021"/>
                <a:gd name="connsiteY2" fmla="*/ 39414 h 969580"/>
                <a:gd name="connsiteX3" fmla="*/ 193127 w 598021"/>
                <a:gd name="connsiteY3" fmla="*/ 39414 h 969580"/>
                <a:gd name="connsiteX4" fmla="*/ 193127 w 598021"/>
                <a:gd name="connsiteY4" fmla="*/ 212835 h 969580"/>
                <a:gd name="connsiteX5" fmla="*/ 228600 w 598021"/>
                <a:gd name="connsiteY5" fmla="*/ 212835 h 969580"/>
                <a:gd name="connsiteX6" fmla="*/ 228600 w 598021"/>
                <a:gd name="connsiteY6" fmla="*/ 413845 h 969580"/>
                <a:gd name="connsiteX7" fmla="*/ 268013 w 598021"/>
                <a:gd name="connsiteY7" fmla="*/ 413845 h 969580"/>
                <a:gd name="connsiteX8" fmla="*/ 268013 w 598021"/>
                <a:gd name="connsiteY8" fmla="*/ 465083 h 969580"/>
                <a:gd name="connsiteX9" fmla="*/ 307427 w 598021"/>
                <a:gd name="connsiteY9" fmla="*/ 465083 h 969580"/>
                <a:gd name="connsiteX10" fmla="*/ 307427 w 598021"/>
                <a:gd name="connsiteY10" fmla="*/ 508438 h 969580"/>
                <a:gd name="connsiteX11" fmla="*/ 331075 w 598021"/>
                <a:gd name="connsiteY11" fmla="*/ 508438 h 969580"/>
                <a:gd name="connsiteX12" fmla="*/ 331075 w 598021"/>
                <a:gd name="connsiteY12" fmla="*/ 508438 h 969580"/>
                <a:gd name="connsiteX13" fmla="*/ 331075 w 598021"/>
                <a:gd name="connsiteY13" fmla="*/ 543911 h 969580"/>
                <a:gd name="connsiteX14" fmla="*/ 421727 w 598021"/>
                <a:gd name="connsiteY14" fmla="*/ 543911 h 969580"/>
                <a:gd name="connsiteX15" fmla="*/ 421727 w 598021"/>
                <a:gd name="connsiteY15" fmla="*/ 709449 h 969580"/>
                <a:gd name="connsiteX16" fmla="*/ 453258 w 598021"/>
                <a:gd name="connsiteY16" fmla="*/ 709449 h 969580"/>
                <a:gd name="connsiteX17" fmla="*/ 453258 w 598021"/>
                <a:gd name="connsiteY17" fmla="*/ 811925 h 969580"/>
                <a:gd name="connsiteX18" fmla="*/ 498009 w 598021"/>
                <a:gd name="connsiteY18" fmla="*/ 812253 h 969580"/>
                <a:gd name="connsiteX19" fmla="*/ 526419 w 598021"/>
                <a:gd name="connsiteY19" fmla="*/ 809544 h 969580"/>
                <a:gd name="connsiteX20" fmla="*/ 528967 w 598021"/>
                <a:gd name="connsiteY20" fmla="*/ 843210 h 969580"/>
                <a:gd name="connsiteX21" fmla="*/ 535944 w 598021"/>
                <a:gd name="connsiteY21" fmla="*/ 861601 h 969580"/>
                <a:gd name="connsiteX22" fmla="*/ 595968 w 598021"/>
                <a:gd name="connsiteY22" fmla="*/ 873509 h 969580"/>
                <a:gd name="connsiteX23" fmla="*/ 598021 w 598021"/>
                <a:gd name="connsiteY23" fmla="*/ 897978 h 969580"/>
                <a:gd name="connsiteX24" fmla="*/ 591206 w 598021"/>
                <a:gd name="connsiteY24" fmla="*/ 969580 h 969580"/>
                <a:gd name="connsiteX0" fmla="*/ 0 w 598021"/>
                <a:gd name="connsiteY0" fmla="*/ 0 h 897978"/>
                <a:gd name="connsiteX1" fmla="*/ 114300 w 598021"/>
                <a:gd name="connsiteY1" fmla="*/ 0 h 897978"/>
                <a:gd name="connsiteX2" fmla="*/ 114300 w 598021"/>
                <a:gd name="connsiteY2" fmla="*/ 39414 h 897978"/>
                <a:gd name="connsiteX3" fmla="*/ 193127 w 598021"/>
                <a:gd name="connsiteY3" fmla="*/ 39414 h 897978"/>
                <a:gd name="connsiteX4" fmla="*/ 193127 w 598021"/>
                <a:gd name="connsiteY4" fmla="*/ 212835 h 897978"/>
                <a:gd name="connsiteX5" fmla="*/ 228600 w 598021"/>
                <a:gd name="connsiteY5" fmla="*/ 212835 h 897978"/>
                <a:gd name="connsiteX6" fmla="*/ 228600 w 598021"/>
                <a:gd name="connsiteY6" fmla="*/ 413845 h 897978"/>
                <a:gd name="connsiteX7" fmla="*/ 268013 w 598021"/>
                <a:gd name="connsiteY7" fmla="*/ 413845 h 897978"/>
                <a:gd name="connsiteX8" fmla="*/ 268013 w 598021"/>
                <a:gd name="connsiteY8" fmla="*/ 465083 h 897978"/>
                <a:gd name="connsiteX9" fmla="*/ 307427 w 598021"/>
                <a:gd name="connsiteY9" fmla="*/ 465083 h 897978"/>
                <a:gd name="connsiteX10" fmla="*/ 307427 w 598021"/>
                <a:gd name="connsiteY10" fmla="*/ 508438 h 897978"/>
                <a:gd name="connsiteX11" fmla="*/ 331075 w 598021"/>
                <a:gd name="connsiteY11" fmla="*/ 508438 h 897978"/>
                <a:gd name="connsiteX12" fmla="*/ 331075 w 598021"/>
                <a:gd name="connsiteY12" fmla="*/ 508438 h 897978"/>
                <a:gd name="connsiteX13" fmla="*/ 331075 w 598021"/>
                <a:gd name="connsiteY13" fmla="*/ 543911 h 897978"/>
                <a:gd name="connsiteX14" fmla="*/ 421727 w 598021"/>
                <a:gd name="connsiteY14" fmla="*/ 543911 h 897978"/>
                <a:gd name="connsiteX15" fmla="*/ 421727 w 598021"/>
                <a:gd name="connsiteY15" fmla="*/ 709449 h 897978"/>
                <a:gd name="connsiteX16" fmla="*/ 453258 w 598021"/>
                <a:gd name="connsiteY16" fmla="*/ 709449 h 897978"/>
                <a:gd name="connsiteX17" fmla="*/ 453258 w 598021"/>
                <a:gd name="connsiteY17" fmla="*/ 811925 h 897978"/>
                <a:gd name="connsiteX18" fmla="*/ 498009 w 598021"/>
                <a:gd name="connsiteY18" fmla="*/ 812253 h 897978"/>
                <a:gd name="connsiteX19" fmla="*/ 526419 w 598021"/>
                <a:gd name="connsiteY19" fmla="*/ 809544 h 897978"/>
                <a:gd name="connsiteX20" fmla="*/ 528967 w 598021"/>
                <a:gd name="connsiteY20" fmla="*/ 843210 h 897978"/>
                <a:gd name="connsiteX21" fmla="*/ 535944 w 598021"/>
                <a:gd name="connsiteY21" fmla="*/ 861601 h 897978"/>
                <a:gd name="connsiteX22" fmla="*/ 595968 w 598021"/>
                <a:gd name="connsiteY22" fmla="*/ 873509 h 897978"/>
                <a:gd name="connsiteX23" fmla="*/ 598021 w 598021"/>
                <a:gd name="connsiteY23" fmla="*/ 897978 h 897978"/>
                <a:gd name="connsiteX0" fmla="*/ 0 w 595968"/>
                <a:gd name="connsiteY0" fmla="*/ 0 h 873509"/>
                <a:gd name="connsiteX1" fmla="*/ 114300 w 595968"/>
                <a:gd name="connsiteY1" fmla="*/ 0 h 873509"/>
                <a:gd name="connsiteX2" fmla="*/ 114300 w 595968"/>
                <a:gd name="connsiteY2" fmla="*/ 39414 h 873509"/>
                <a:gd name="connsiteX3" fmla="*/ 193127 w 595968"/>
                <a:gd name="connsiteY3" fmla="*/ 39414 h 873509"/>
                <a:gd name="connsiteX4" fmla="*/ 193127 w 595968"/>
                <a:gd name="connsiteY4" fmla="*/ 212835 h 873509"/>
                <a:gd name="connsiteX5" fmla="*/ 228600 w 595968"/>
                <a:gd name="connsiteY5" fmla="*/ 212835 h 873509"/>
                <a:gd name="connsiteX6" fmla="*/ 228600 w 595968"/>
                <a:gd name="connsiteY6" fmla="*/ 413845 h 873509"/>
                <a:gd name="connsiteX7" fmla="*/ 268013 w 595968"/>
                <a:gd name="connsiteY7" fmla="*/ 413845 h 873509"/>
                <a:gd name="connsiteX8" fmla="*/ 268013 w 595968"/>
                <a:gd name="connsiteY8" fmla="*/ 465083 h 873509"/>
                <a:gd name="connsiteX9" fmla="*/ 307427 w 595968"/>
                <a:gd name="connsiteY9" fmla="*/ 465083 h 873509"/>
                <a:gd name="connsiteX10" fmla="*/ 307427 w 595968"/>
                <a:gd name="connsiteY10" fmla="*/ 508438 h 873509"/>
                <a:gd name="connsiteX11" fmla="*/ 331075 w 595968"/>
                <a:gd name="connsiteY11" fmla="*/ 508438 h 873509"/>
                <a:gd name="connsiteX12" fmla="*/ 331075 w 595968"/>
                <a:gd name="connsiteY12" fmla="*/ 508438 h 873509"/>
                <a:gd name="connsiteX13" fmla="*/ 331075 w 595968"/>
                <a:gd name="connsiteY13" fmla="*/ 543911 h 873509"/>
                <a:gd name="connsiteX14" fmla="*/ 421727 w 595968"/>
                <a:gd name="connsiteY14" fmla="*/ 543911 h 873509"/>
                <a:gd name="connsiteX15" fmla="*/ 421727 w 595968"/>
                <a:gd name="connsiteY15" fmla="*/ 709449 h 873509"/>
                <a:gd name="connsiteX16" fmla="*/ 453258 w 595968"/>
                <a:gd name="connsiteY16" fmla="*/ 709449 h 873509"/>
                <a:gd name="connsiteX17" fmla="*/ 453258 w 595968"/>
                <a:gd name="connsiteY17" fmla="*/ 811925 h 873509"/>
                <a:gd name="connsiteX18" fmla="*/ 498009 w 595968"/>
                <a:gd name="connsiteY18" fmla="*/ 812253 h 873509"/>
                <a:gd name="connsiteX19" fmla="*/ 526419 w 595968"/>
                <a:gd name="connsiteY19" fmla="*/ 809544 h 873509"/>
                <a:gd name="connsiteX20" fmla="*/ 528967 w 595968"/>
                <a:gd name="connsiteY20" fmla="*/ 843210 h 873509"/>
                <a:gd name="connsiteX21" fmla="*/ 535944 w 595968"/>
                <a:gd name="connsiteY21" fmla="*/ 861601 h 873509"/>
                <a:gd name="connsiteX22" fmla="*/ 595968 w 595968"/>
                <a:gd name="connsiteY22" fmla="*/ 873509 h 873509"/>
                <a:gd name="connsiteX0" fmla="*/ 0 w 549652"/>
                <a:gd name="connsiteY0" fmla="*/ 0 h 861601"/>
                <a:gd name="connsiteX1" fmla="*/ 114300 w 549652"/>
                <a:gd name="connsiteY1" fmla="*/ 0 h 861601"/>
                <a:gd name="connsiteX2" fmla="*/ 114300 w 549652"/>
                <a:gd name="connsiteY2" fmla="*/ 39414 h 861601"/>
                <a:gd name="connsiteX3" fmla="*/ 193127 w 549652"/>
                <a:gd name="connsiteY3" fmla="*/ 39414 h 861601"/>
                <a:gd name="connsiteX4" fmla="*/ 193127 w 549652"/>
                <a:gd name="connsiteY4" fmla="*/ 212835 h 861601"/>
                <a:gd name="connsiteX5" fmla="*/ 228600 w 549652"/>
                <a:gd name="connsiteY5" fmla="*/ 212835 h 861601"/>
                <a:gd name="connsiteX6" fmla="*/ 228600 w 549652"/>
                <a:gd name="connsiteY6" fmla="*/ 413845 h 861601"/>
                <a:gd name="connsiteX7" fmla="*/ 268013 w 549652"/>
                <a:gd name="connsiteY7" fmla="*/ 413845 h 861601"/>
                <a:gd name="connsiteX8" fmla="*/ 268013 w 549652"/>
                <a:gd name="connsiteY8" fmla="*/ 465083 h 861601"/>
                <a:gd name="connsiteX9" fmla="*/ 307427 w 549652"/>
                <a:gd name="connsiteY9" fmla="*/ 465083 h 861601"/>
                <a:gd name="connsiteX10" fmla="*/ 307427 w 549652"/>
                <a:gd name="connsiteY10" fmla="*/ 508438 h 861601"/>
                <a:gd name="connsiteX11" fmla="*/ 331075 w 549652"/>
                <a:gd name="connsiteY11" fmla="*/ 508438 h 861601"/>
                <a:gd name="connsiteX12" fmla="*/ 331075 w 549652"/>
                <a:gd name="connsiteY12" fmla="*/ 508438 h 861601"/>
                <a:gd name="connsiteX13" fmla="*/ 331075 w 549652"/>
                <a:gd name="connsiteY13" fmla="*/ 543911 h 861601"/>
                <a:gd name="connsiteX14" fmla="*/ 421727 w 549652"/>
                <a:gd name="connsiteY14" fmla="*/ 543911 h 861601"/>
                <a:gd name="connsiteX15" fmla="*/ 421727 w 549652"/>
                <a:gd name="connsiteY15" fmla="*/ 709449 h 861601"/>
                <a:gd name="connsiteX16" fmla="*/ 453258 w 549652"/>
                <a:gd name="connsiteY16" fmla="*/ 709449 h 861601"/>
                <a:gd name="connsiteX17" fmla="*/ 453258 w 549652"/>
                <a:gd name="connsiteY17" fmla="*/ 811925 h 861601"/>
                <a:gd name="connsiteX18" fmla="*/ 498009 w 549652"/>
                <a:gd name="connsiteY18" fmla="*/ 812253 h 861601"/>
                <a:gd name="connsiteX19" fmla="*/ 526419 w 549652"/>
                <a:gd name="connsiteY19" fmla="*/ 809544 h 861601"/>
                <a:gd name="connsiteX20" fmla="*/ 528967 w 549652"/>
                <a:gd name="connsiteY20" fmla="*/ 843210 h 861601"/>
                <a:gd name="connsiteX21" fmla="*/ 535944 w 549652"/>
                <a:gd name="connsiteY21" fmla="*/ 861601 h 861601"/>
                <a:gd name="connsiteX0" fmla="*/ 0 w 528967"/>
                <a:gd name="connsiteY0" fmla="*/ 0 h 843210"/>
                <a:gd name="connsiteX1" fmla="*/ 114300 w 528967"/>
                <a:gd name="connsiteY1" fmla="*/ 0 h 843210"/>
                <a:gd name="connsiteX2" fmla="*/ 114300 w 528967"/>
                <a:gd name="connsiteY2" fmla="*/ 39414 h 843210"/>
                <a:gd name="connsiteX3" fmla="*/ 193127 w 528967"/>
                <a:gd name="connsiteY3" fmla="*/ 39414 h 843210"/>
                <a:gd name="connsiteX4" fmla="*/ 193127 w 528967"/>
                <a:gd name="connsiteY4" fmla="*/ 212835 h 843210"/>
                <a:gd name="connsiteX5" fmla="*/ 228600 w 528967"/>
                <a:gd name="connsiteY5" fmla="*/ 212835 h 843210"/>
                <a:gd name="connsiteX6" fmla="*/ 228600 w 528967"/>
                <a:gd name="connsiteY6" fmla="*/ 413845 h 843210"/>
                <a:gd name="connsiteX7" fmla="*/ 268013 w 528967"/>
                <a:gd name="connsiteY7" fmla="*/ 413845 h 843210"/>
                <a:gd name="connsiteX8" fmla="*/ 268013 w 528967"/>
                <a:gd name="connsiteY8" fmla="*/ 465083 h 843210"/>
                <a:gd name="connsiteX9" fmla="*/ 307427 w 528967"/>
                <a:gd name="connsiteY9" fmla="*/ 465083 h 843210"/>
                <a:gd name="connsiteX10" fmla="*/ 307427 w 528967"/>
                <a:gd name="connsiteY10" fmla="*/ 508438 h 843210"/>
                <a:gd name="connsiteX11" fmla="*/ 331075 w 528967"/>
                <a:gd name="connsiteY11" fmla="*/ 508438 h 843210"/>
                <a:gd name="connsiteX12" fmla="*/ 331075 w 528967"/>
                <a:gd name="connsiteY12" fmla="*/ 508438 h 843210"/>
                <a:gd name="connsiteX13" fmla="*/ 331075 w 528967"/>
                <a:gd name="connsiteY13" fmla="*/ 543911 h 843210"/>
                <a:gd name="connsiteX14" fmla="*/ 421727 w 528967"/>
                <a:gd name="connsiteY14" fmla="*/ 543911 h 843210"/>
                <a:gd name="connsiteX15" fmla="*/ 421727 w 528967"/>
                <a:gd name="connsiteY15" fmla="*/ 709449 h 843210"/>
                <a:gd name="connsiteX16" fmla="*/ 453258 w 528967"/>
                <a:gd name="connsiteY16" fmla="*/ 709449 h 843210"/>
                <a:gd name="connsiteX17" fmla="*/ 453258 w 528967"/>
                <a:gd name="connsiteY17" fmla="*/ 811925 h 843210"/>
                <a:gd name="connsiteX18" fmla="*/ 498009 w 528967"/>
                <a:gd name="connsiteY18" fmla="*/ 812253 h 843210"/>
                <a:gd name="connsiteX19" fmla="*/ 526419 w 528967"/>
                <a:gd name="connsiteY19" fmla="*/ 809544 h 843210"/>
                <a:gd name="connsiteX20" fmla="*/ 528967 w 528967"/>
                <a:gd name="connsiteY20" fmla="*/ 843210 h 843210"/>
                <a:gd name="connsiteX0" fmla="*/ 0 w 526419"/>
                <a:gd name="connsiteY0" fmla="*/ 0 h 812253"/>
                <a:gd name="connsiteX1" fmla="*/ 114300 w 526419"/>
                <a:gd name="connsiteY1" fmla="*/ 0 h 812253"/>
                <a:gd name="connsiteX2" fmla="*/ 114300 w 526419"/>
                <a:gd name="connsiteY2" fmla="*/ 39414 h 812253"/>
                <a:gd name="connsiteX3" fmla="*/ 193127 w 526419"/>
                <a:gd name="connsiteY3" fmla="*/ 39414 h 812253"/>
                <a:gd name="connsiteX4" fmla="*/ 193127 w 526419"/>
                <a:gd name="connsiteY4" fmla="*/ 212835 h 812253"/>
                <a:gd name="connsiteX5" fmla="*/ 228600 w 526419"/>
                <a:gd name="connsiteY5" fmla="*/ 212835 h 812253"/>
                <a:gd name="connsiteX6" fmla="*/ 228600 w 526419"/>
                <a:gd name="connsiteY6" fmla="*/ 413845 h 812253"/>
                <a:gd name="connsiteX7" fmla="*/ 268013 w 526419"/>
                <a:gd name="connsiteY7" fmla="*/ 413845 h 812253"/>
                <a:gd name="connsiteX8" fmla="*/ 268013 w 526419"/>
                <a:gd name="connsiteY8" fmla="*/ 465083 h 812253"/>
                <a:gd name="connsiteX9" fmla="*/ 307427 w 526419"/>
                <a:gd name="connsiteY9" fmla="*/ 465083 h 812253"/>
                <a:gd name="connsiteX10" fmla="*/ 307427 w 526419"/>
                <a:gd name="connsiteY10" fmla="*/ 508438 h 812253"/>
                <a:gd name="connsiteX11" fmla="*/ 331075 w 526419"/>
                <a:gd name="connsiteY11" fmla="*/ 508438 h 812253"/>
                <a:gd name="connsiteX12" fmla="*/ 331075 w 526419"/>
                <a:gd name="connsiteY12" fmla="*/ 508438 h 812253"/>
                <a:gd name="connsiteX13" fmla="*/ 331075 w 526419"/>
                <a:gd name="connsiteY13" fmla="*/ 543911 h 812253"/>
                <a:gd name="connsiteX14" fmla="*/ 421727 w 526419"/>
                <a:gd name="connsiteY14" fmla="*/ 543911 h 812253"/>
                <a:gd name="connsiteX15" fmla="*/ 421727 w 526419"/>
                <a:gd name="connsiteY15" fmla="*/ 709449 h 812253"/>
                <a:gd name="connsiteX16" fmla="*/ 453258 w 526419"/>
                <a:gd name="connsiteY16" fmla="*/ 709449 h 812253"/>
                <a:gd name="connsiteX17" fmla="*/ 453258 w 526419"/>
                <a:gd name="connsiteY17" fmla="*/ 811925 h 812253"/>
                <a:gd name="connsiteX18" fmla="*/ 498009 w 526419"/>
                <a:gd name="connsiteY18" fmla="*/ 812253 h 812253"/>
                <a:gd name="connsiteX19" fmla="*/ 526419 w 526419"/>
                <a:gd name="connsiteY19" fmla="*/ 809544 h 812253"/>
                <a:gd name="connsiteX0" fmla="*/ 0 w 498009"/>
                <a:gd name="connsiteY0" fmla="*/ 0 h 812253"/>
                <a:gd name="connsiteX1" fmla="*/ 114300 w 498009"/>
                <a:gd name="connsiteY1" fmla="*/ 0 h 812253"/>
                <a:gd name="connsiteX2" fmla="*/ 114300 w 498009"/>
                <a:gd name="connsiteY2" fmla="*/ 39414 h 812253"/>
                <a:gd name="connsiteX3" fmla="*/ 193127 w 498009"/>
                <a:gd name="connsiteY3" fmla="*/ 39414 h 812253"/>
                <a:gd name="connsiteX4" fmla="*/ 193127 w 498009"/>
                <a:gd name="connsiteY4" fmla="*/ 212835 h 812253"/>
                <a:gd name="connsiteX5" fmla="*/ 228600 w 498009"/>
                <a:gd name="connsiteY5" fmla="*/ 212835 h 812253"/>
                <a:gd name="connsiteX6" fmla="*/ 228600 w 498009"/>
                <a:gd name="connsiteY6" fmla="*/ 413845 h 812253"/>
                <a:gd name="connsiteX7" fmla="*/ 268013 w 498009"/>
                <a:gd name="connsiteY7" fmla="*/ 413845 h 812253"/>
                <a:gd name="connsiteX8" fmla="*/ 268013 w 498009"/>
                <a:gd name="connsiteY8" fmla="*/ 465083 h 812253"/>
                <a:gd name="connsiteX9" fmla="*/ 307427 w 498009"/>
                <a:gd name="connsiteY9" fmla="*/ 465083 h 812253"/>
                <a:gd name="connsiteX10" fmla="*/ 307427 w 498009"/>
                <a:gd name="connsiteY10" fmla="*/ 508438 h 812253"/>
                <a:gd name="connsiteX11" fmla="*/ 331075 w 498009"/>
                <a:gd name="connsiteY11" fmla="*/ 508438 h 812253"/>
                <a:gd name="connsiteX12" fmla="*/ 331075 w 498009"/>
                <a:gd name="connsiteY12" fmla="*/ 508438 h 812253"/>
                <a:gd name="connsiteX13" fmla="*/ 331075 w 498009"/>
                <a:gd name="connsiteY13" fmla="*/ 543911 h 812253"/>
                <a:gd name="connsiteX14" fmla="*/ 421727 w 498009"/>
                <a:gd name="connsiteY14" fmla="*/ 543911 h 812253"/>
                <a:gd name="connsiteX15" fmla="*/ 421727 w 498009"/>
                <a:gd name="connsiteY15" fmla="*/ 709449 h 812253"/>
                <a:gd name="connsiteX16" fmla="*/ 453258 w 498009"/>
                <a:gd name="connsiteY16" fmla="*/ 709449 h 812253"/>
                <a:gd name="connsiteX17" fmla="*/ 453258 w 498009"/>
                <a:gd name="connsiteY17" fmla="*/ 811925 h 812253"/>
                <a:gd name="connsiteX18" fmla="*/ 498009 w 498009"/>
                <a:gd name="connsiteY18" fmla="*/ 812253 h 812253"/>
                <a:gd name="connsiteX0" fmla="*/ 0 w 453258"/>
                <a:gd name="connsiteY0" fmla="*/ 0 h 811925"/>
                <a:gd name="connsiteX1" fmla="*/ 114300 w 453258"/>
                <a:gd name="connsiteY1" fmla="*/ 0 h 811925"/>
                <a:gd name="connsiteX2" fmla="*/ 114300 w 453258"/>
                <a:gd name="connsiteY2" fmla="*/ 39414 h 811925"/>
                <a:gd name="connsiteX3" fmla="*/ 193127 w 453258"/>
                <a:gd name="connsiteY3" fmla="*/ 39414 h 811925"/>
                <a:gd name="connsiteX4" fmla="*/ 193127 w 453258"/>
                <a:gd name="connsiteY4" fmla="*/ 212835 h 811925"/>
                <a:gd name="connsiteX5" fmla="*/ 228600 w 453258"/>
                <a:gd name="connsiteY5" fmla="*/ 212835 h 811925"/>
                <a:gd name="connsiteX6" fmla="*/ 228600 w 453258"/>
                <a:gd name="connsiteY6" fmla="*/ 413845 h 811925"/>
                <a:gd name="connsiteX7" fmla="*/ 268013 w 453258"/>
                <a:gd name="connsiteY7" fmla="*/ 413845 h 811925"/>
                <a:gd name="connsiteX8" fmla="*/ 268013 w 453258"/>
                <a:gd name="connsiteY8" fmla="*/ 465083 h 811925"/>
                <a:gd name="connsiteX9" fmla="*/ 307427 w 453258"/>
                <a:gd name="connsiteY9" fmla="*/ 465083 h 811925"/>
                <a:gd name="connsiteX10" fmla="*/ 307427 w 453258"/>
                <a:gd name="connsiteY10" fmla="*/ 508438 h 811925"/>
                <a:gd name="connsiteX11" fmla="*/ 331075 w 453258"/>
                <a:gd name="connsiteY11" fmla="*/ 508438 h 811925"/>
                <a:gd name="connsiteX12" fmla="*/ 331075 w 453258"/>
                <a:gd name="connsiteY12" fmla="*/ 508438 h 811925"/>
                <a:gd name="connsiteX13" fmla="*/ 331075 w 453258"/>
                <a:gd name="connsiteY13" fmla="*/ 543911 h 811925"/>
                <a:gd name="connsiteX14" fmla="*/ 421727 w 453258"/>
                <a:gd name="connsiteY14" fmla="*/ 543911 h 811925"/>
                <a:gd name="connsiteX15" fmla="*/ 421727 w 453258"/>
                <a:gd name="connsiteY15" fmla="*/ 709449 h 811925"/>
                <a:gd name="connsiteX16" fmla="*/ 453258 w 453258"/>
                <a:gd name="connsiteY16" fmla="*/ 709449 h 811925"/>
                <a:gd name="connsiteX17" fmla="*/ 453258 w 453258"/>
                <a:gd name="connsiteY17" fmla="*/ 811925 h 81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3258" h="811925">
                  <a:moveTo>
                    <a:pt x="0" y="0"/>
                  </a:moveTo>
                  <a:lnTo>
                    <a:pt x="114300" y="0"/>
                  </a:lnTo>
                  <a:lnTo>
                    <a:pt x="114300" y="39414"/>
                  </a:lnTo>
                  <a:lnTo>
                    <a:pt x="193127" y="39414"/>
                  </a:lnTo>
                  <a:lnTo>
                    <a:pt x="193127" y="212835"/>
                  </a:lnTo>
                  <a:lnTo>
                    <a:pt x="228600" y="212835"/>
                  </a:lnTo>
                  <a:lnTo>
                    <a:pt x="228600" y="413845"/>
                  </a:lnTo>
                  <a:lnTo>
                    <a:pt x="268013" y="413845"/>
                  </a:lnTo>
                  <a:lnTo>
                    <a:pt x="268013" y="465083"/>
                  </a:lnTo>
                  <a:lnTo>
                    <a:pt x="307427" y="465083"/>
                  </a:lnTo>
                  <a:lnTo>
                    <a:pt x="307427" y="508438"/>
                  </a:lnTo>
                  <a:lnTo>
                    <a:pt x="331075" y="508438"/>
                  </a:lnTo>
                  <a:lnTo>
                    <a:pt x="331075" y="508438"/>
                  </a:lnTo>
                  <a:lnTo>
                    <a:pt x="331075" y="543911"/>
                  </a:lnTo>
                  <a:lnTo>
                    <a:pt x="421727" y="543911"/>
                  </a:lnTo>
                  <a:lnTo>
                    <a:pt x="421727" y="709449"/>
                  </a:lnTo>
                  <a:lnTo>
                    <a:pt x="453258" y="709449"/>
                  </a:lnTo>
                  <a:lnTo>
                    <a:pt x="453258" y="811925"/>
                  </a:lnTo>
                </a:path>
              </a:pathLst>
            </a:custGeom>
            <a:noFill/>
            <a:ln w="28575">
              <a:solidFill>
                <a:schemeClr val="bg2"/>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endParaRPr>
            </a:p>
          </p:txBody>
        </p:sp>
        <p:sp>
          <p:nvSpPr>
            <p:cNvPr id="18" name="Freeform: Shape 12">
              <a:extLst>
                <a:ext uri="{FF2B5EF4-FFF2-40B4-BE49-F238E27FC236}">
                  <a16:creationId xmlns:a16="http://schemas.microsoft.com/office/drawing/2014/main" id="{6E5E15A2-32E7-8043-A17D-0BE39312C8D9}"/>
                </a:ext>
              </a:extLst>
            </p:cNvPr>
            <p:cNvSpPr/>
            <p:nvPr/>
          </p:nvSpPr>
          <p:spPr bwMode="auto">
            <a:xfrm>
              <a:off x="3523593" y="2774731"/>
              <a:ext cx="2963917" cy="1816976"/>
            </a:xfrm>
            <a:custGeom>
              <a:avLst/>
              <a:gdLst>
                <a:gd name="connsiteX0" fmla="*/ 0 w 2963917"/>
                <a:gd name="connsiteY0" fmla="*/ 0 h 1816976"/>
                <a:gd name="connsiteX1" fmla="*/ 0 w 2963917"/>
                <a:gd name="connsiteY1" fmla="*/ 201010 h 1816976"/>
                <a:gd name="connsiteX2" fmla="*/ 145831 w 2963917"/>
                <a:gd name="connsiteY2" fmla="*/ 201010 h 1816976"/>
                <a:gd name="connsiteX3" fmla="*/ 145831 w 2963917"/>
                <a:gd name="connsiteY3" fmla="*/ 240424 h 1816976"/>
                <a:gd name="connsiteX4" fmla="*/ 177362 w 2963917"/>
                <a:gd name="connsiteY4" fmla="*/ 240424 h 1816976"/>
                <a:gd name="connsiteX5" fmla="*/ 177362 w 2963917"/>
                <a:gd name="connsiteY5" fmla="*/ 402021 h 1816976"/>
                <a:gd name="connsiteX6" fmla="*/ 232541 w 2963917"/>
                <a:gd name="connsiteY6" fmla="*/ 402021 h 1816976"/>
                <a:gd name="connsiteX7" fmla="*/ 232541 w 2963917"/>
                <a:gd name="connsiteY7" fmla="*/ 520262 h 1816976"/>
                <a:gd name="connsiteX8" fmla="*/ 323193 w 2963917"/>
                <a:gd name="connsiteY8" fmla="*/ 520262 h 1816976"/>
                <a:gd name="connsiteX9" fmla="*/ 323193 w 2963917"/>
                <a:gd name="connsiteY9" fmla="*/ 555735 h 1816976"/>
                <a:gd name="connsiteX10" fmla="*/ 378373 w 2963917"/>
                <a:gd name="connsiteY10" fmla="*/ 555735 h 1816976"/>
                <a:gd name="connsiteX11" fmla="*/ 378373 w 2963917"/>
                <a:gd name="connsiteY11" fmla="*/ 614855 h 1816976"/>
                <a:gd name="connsiteX12" fmla="*/ 409904 w 2963917"/>
                <a:gd name="connsiteY12" fmla="*/ 614855 h 1816976"/>
                <a:gd name="connsiteX13" fmla="*/ 409904 w 2963917"/>
                <a:gd name="connsiteY13" fmla="*/ 654269 h 1816976"/>
                <a:gd name="connsiteX14" fmla="*/ 437493 w 2963917"/>
                <a:gd name="connsiteY14" fmla="*/ 654269 h 1816976"/>
                <a:gd name="connsiteX15" fmla="*/ 437493 w 2963917"/>
                <a:gd name="connsiteY15" fmla="*/ 701566 h 1816976"/>
                <a:gd name="connsiteX16" fmla="*/ 472966 w 2963917"/>
                <a:gd name="connsiteY16" fmla="*/ 701566 h 1816976"/>
                <a:gd name="connsiteX17" fmla="*/ 472966 w 2963917"/>
                <a:gd name="connsiteY17" fmla="*/ 744921 h 1816976"/>
                <a:gd name="connsiteX18" fmla="*/ 492673 w 2963917"/>
                <a:gd name="connsiteY18" fmla="*/ 744921 h 1816976"/>
                <a:gd name="connsiteX19" fmla="*/ 492673 w 2963917"/>
                <a:gd name="connsiteY19" fmla="*/ 851338 h 1816976"/>
                <a:gd name="connsiteX20" fmla="*/ 516321 w 2963917"/>
                <a:gd name="connsiteY20" fmla="*/ 851338 h 1816976"/>
                <a:gd name="connsiteX21" fmla="*/ 516321 w 2963917"/>
                <a:gd name="connsiteY21" fmla="*/ 914400 h 1816976"/>
                <a:gd name="connsiteX22" fmla="*/ 587266 w 2963917"/>
                <a:gd name="connsiteY22" fmla="*/ 914400 h 1816976"/>
                <a:gd name="connsiteX23" fmla="*/ 587266 w 2963917"/>
                <a:gd name="connsiteY23" fmla="*/ 941990 h 1816976"/>
                <a:gd name="connsiteX24" fmla="*/ 658210 w 2963917"/>
                <a:gd name="connsiteY24" fmla="*/ 941990 h 1816976"/>
                <a:gd name="connsiteX25" fmla="*/ 658210 w 2963917"/>
                <a:gd name="connsiteY25" fmla="*/ 977462 h 1816976"/>
                <a:gd name="connsiteX26" fmla="*/ 733097 w 2963917"/>
                <a:gd name="connsiteY26" fmla="*/ 977462 h 1816976"/>
                <a:gd name="connsiteX27" fmla="*/ 733097 w 2963917"/>
                <a:gd name="connsiteY27" fmla="*/ 1016876 h 1816976"/>
                <a:gd name="connsiteX28" fmla="*/ 760686 w 2963917"/>
                <a:gd name="connsiteY28" fmla="*/ 1016876 h 1816976"/>
                <a:gd name="connsiteX29" fmla="*/ 760686 w 2963917"/>
                <a:gd name="connsiteY29" fmla="*/ 1052348 h 1816976"/>
                <a:gd name="connsiteX30" fmla="*/ 792217 w 2963917"/>
                <a:gd name="connsiteY30" fmla="*/ 1052348 h 1816976"/>
                <a:gd name="connsiteX31" fmla="*/ 792217 w 2963917"/>
                <a:gd name="connsiteY31" fmla="*/ 1095703 h 1816976"/>
                <a:gd name="connsiteX32" fmla="*/ 815866 w 2963917"/>
                <a:gd name="connsiteY32" fmla="*/ 1095703 h 1816976"/>
                <a:gd name="connsiteX33" fmla="*/ 815866 w 2963917"/>
                <a:gd name="connsiteY33" fmla="*/ 1174531 h 1816976"/>
                <a:gd name="connsiteX34" fmla="*/ 831631 w 2963917"/>
                <a:gd name="connsiteY34" fmla="*/ 1174531 h 1816976"/>
                <a:gd name="connsiteX35" fmla="*/ 831631 w 2963917"/>
                <a:gd name="connsiteY35" fmla="*/ 1320362 h 1816976"/>
                <a:gd name="connsiteX36" fmla="*/ 945931 w 2963917"/>
                <a:gd name="connsiteY36" fmla="*/ 1320362 h 1816976"/>
                <a:gd name="connsiteX37" fmla="*/ 945931 w 2963917"/>
                <a:gd name="connsiteY37" fmla="*/ 1363717 h 1816976"/>
                <a:gd name="connsiteX38" fmla="*/ 1052348 w 2963917"/>
                <a:gd name="connsiteY38" fmla="*/ 1363717 h 1816976"/>
                <a:gd name="connsiteX39" fmla="*/ 1052348 w 2963917"/>
                <a:gd name="connsiteY39" fmla="*/ 1414955 h 1816976"/>
                <a:gd name="connsiteX40" fmla="*/ 1095704 w 2963917"/>
                <a:gd name="connsiteY40" fmla="*/ 1414955 h 1816976"/>
                <a:gd name="connsiteX41" fmla="*/ 1095704 w 2963917"/>
                <a:gd name="connsiteY41" fmla="*/ 1529255 h 1816976"/>
                <a:gd name="connsiteX42" fmla="*/ 1111469 w 2963917"/>
                <a:gd name="connsiteY42" fmla="*/ 1529255 h 1816976"/>
                <a:gd name="connsiteX43" fmla="*/ 1111469 w 2963917"/>
                <a:gd name="connsiteY43" fmla="*/ 1572610 h 1816976"/>
                <a:gd name="connsiteX44" fmla="*/ 1793328 w 2963917"/>
                <a:gd name="connsiteY44" fmla="*/ 1572610 h 1816976"/>
                <a:gd name="connsiteX45" fmla="*/ 1793328 w 2963917"/>
                <a:gd name="connsiteY45" fmla="*/ 1671145 h 1816976"/>
                <a:gd name="connsiteX46" fmla="*/ 2321473 w 2963917"/>
                <a:gd name="connsiteY46" fmla="*/ 1671145 h 1816976"/>
                <a:gd name="connsiteX47" fmla="*/ 2321473 w 2963917"/>
                <a:gd name="connsiteY47" fmla="*/ 1816976 h 1816976"/>
                <a:gd name="connsiteX48" fmla="*/ 2963917 w 2963917"/>
                <a:gd name="connsiteY48" fmla="*/ 1816976 h 181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63917" h="1816976">
                  <a:moveTo>
                    <a:pt x="0" y="0"/>
                  </a:moveTo>
                  <a:lnTo>
                    <a:pt x="0" y="201010"/>
                  </a:lnTo>
                  <a:lnTo>
                    <a:pt x="145831" y="201010"/>
                  </a:lnTo>
                  <a:lnTo>
                    <a:pt x="145831" y="240424"/>
                  </a:lnTo>
                  <a:lnTo>
                    <a:pt x="177362" y="240424"/>
                  </a:lnTo>
                  <a:lnTo>
                    <a:pt x="177362" y="402021"/>
                  </a:lnTo>
                  <a:lnTo>
                    <a:pt x="232541" y="402021"/>
                  </a:lnTo>
                  <a:lnTo>
                    <a:pt x="232541" y="520262"/>
                  </a:lnTo>
                  <a:lnTo>
                    <a:pt x="323193" y="520262"/>
                  </a:lnTo>
                  <a:lnTo>
                    <a:pt x="323193" y="555735"/>
                  </a:lnTo>
                  <a:lnTo>
                    <a:pt x="378373" y="555735"/>
                  </a:lnTo>
                  <a:lnTo>
                    <a:pt x="378373" y="614855"/>
                  </a:lnTo>
                  <a:lnTo>
                    <a:pt x="409904" y="614855"/>
                  </a:lnTo>
                  <a:lnTo>
                    <a:pt x="409904" y="654269"/>
                  </a:lnTo>
                  <a:lnTo>
                    <a:pt x="437493" y="654269"/>
                  </a:lnTo>
                  <a:lnTo>
                    <a:pt x="437493" y="701566"/>
                  </a:lnTo>
                  <a:lnTo>
                    <a:pt x="472966" y="701566"/>
                  </a:lnTo>
                  <a:lnTo>
                    <a:pt x="472966" y="744921"/>
                  </a:lnTo>
                  <a:lnTo>
                    <a:pt x="492673" y="744921"/>
                  </a:lnTo>
                  <a:lnTo>
                    <a:pt x="492673" y="851338"/>
                  </a:lnTo>
                  <a:lnTo>
                    <a:pt x="516321" y="851338"/>
                  </a:lnTo>
                  <a:lnTo>
                    <a:pt x="516321" y="914400"/>
                  </a:lnTo>
                  <a:lnTo>
                    <a:pt x="587266" y="914400"/>
                  </a:lnTo>
                  <a:lnTo>
                    <a:pt x="587266" y="941990"/>
                  </a:lnTo>
                  <a:lnTo>
                    <a:pt x="658210" y="941990"/>
                  </a:lnTo>
                  <a:lnTo>
                    <a:pt x="658210" y="977462"/>
                  </a:lnTo>
                  <a:lnTo>
                    <a:pt x="733097" y="977462"/>
                  </a:lnTo>
                  <a:lnTo>
                    <a:pt x="733097" y="1016876"/>
                  </a:lnTo>
                  <a:lnTo>
                    <a:pt x="760686" y="1016876"/>
                  </a:lnTo>
                  <a:lnTo>
                    <a:pt x="760686" y="1052348"/>
                  </a:lnTo>
                  <a:lnTo>
                    <a:pt x="792217" y="1052348"/>
                  </a:lnTo>
                  <a:lnTo>
                    <a:pt x="792217" y="1095703"/>
                  </a:lnTo>
                  <a:lnTo>
                    <a:pt x="815866" y="1095703"/>
                  </a:lnTo>
                  <a:lnTo>
                    <a:pt x="815866" y="1174531"/>
                  </a:lnTo>
                  <a:lnTo>
                    <a:pt x="831631" y="1174531"/>
                  </a:lnTo>
                  <a:lnTo>
                    <a:pt x="831631" y="1320362"/>
                  </a:lnTo>
                  <a:lnTo>
                    <a:pt x="945931" y="1320362"/>
                  </a:lnTo>
                  <a:lnTo>
                    <a:pt x="945931" y="1363717"/>
                  </a:lnTo>
                  <a:lnTo>
                    <a:pt x="1052348" y="1363717"/>
                  </a:lnTo>
                  <a:lnTo>
                    <a:pt x="1052348" y="1414955"/>
                  </a:lnTo>
                  <a:lnTo>
                    <a:pt x="1095704" y="1414955"/>
                  </a:lnTo>
                  <a:lnTo>
                    <a:pt x="1095704" y="1529255"/>
                  </a:lnTo>
                  <a:lnTo>
                    <a:pt x="1111469" y="1529255"/>
                  </a:lnTo>
                  <a:lnTo>
                    <a:pt x="1111469" y="1572610"/>
                  </a:lnTo>
                  <a:lnTo>
                    <a:pt x="1793328" y="1572610"/>
                  </a:lnTo>
                  <a:lnTo>
                    <a:pt x="1793328" y="1671145"/>
                  </a:lnTo>
                  <a:lnTo>
                    <a:pt x="2321473" y="1671145"/>
                  </a:lnTo>
                  <a:lnTo>
                    <a:pt x="2321473" y="1816976"/>
                  </a:lnTo>
                  <a:lnTo>
                    <a:pt x="2963917" y="1816976"/>
                  </a:lnTo>
                </a:path>
              </a:pathLst>
            </a:custGeom>
            <a:noFill/>
            <a:ln w="28575">
              <a:solidFill>
                <a:schemeClr val="bg2"/>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948A8685-B5DE-0943-B4CF-CC11B0B0A391}"/>
              </a:ext>
            </a:extLst>
          </p:cNvPr>
          <p:cNvSpPr txBox="1"/>
          <p:nvPr/>
        </p:nvSpPr>
        <p:spPr bwMode="auto">
          <a:xfrm>
            <a:off x="7601264" y="3889682"/>
            <a:ext cx="44635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600" b="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46% reduction in risk of disease progression</a:t>
            </a:r>
          </a:p>
          <a:p>
            <a:pPr algn="ctr">
              <a:spcBef>
                <a:spcPts val="0"/>
              </a:spcBef>
              <a:defRPr/>
            </a:pPr>
            <a:r>
              <a:rPr lang="en-US" sz="1600">
                <a:solidFill>
                  <a:srgbClr val="1D2E5A"/>
                </a:solidFill>
                <a:latin typeface="News Gothic MT" panose="020B0503020103020203" pitchFamily="34" charset="0"/>
                <a:cs typeface="Arial" panose="020B0604020202020204" pitchFamily="34" charset="0"/>
              </a:rPr>
              <a:t>(</a:t>
            </a:r>
            <a:r>
              <a:rPr lang="en-US" sz="1600" i="1">
                <a:solidFill>
                  <a:srgbClr val="1D2E5A"/>
                </a:solidFill>
                <a:latin typeface="News Gothic MT" panose="020B0503020103020203" pitchFamily="34" charset="0"/>
                <a:cs typeface="Arial" panose="020B0604020202020204" pitchFamily="34" charset="0"/>
              </a:rPr>
              <a:t>P</a:t>
            </a:r>
            <a:r>
              <a:rPr lang="en-US" sz="1600">
                <a:solidFill>
                  <a:srgbClr val="1D2E5A"/>
                </a:solidFill>
                <a:latin typeface="News Gothic MT" panose="020B0503020103020203" pitchFamily="34" charset="0"/>
                <a:cs typeface="Arial" panose="020B0604020202020204" pitchFamily="34" charset="0"/>
              </a:rPr>
              <a:t>&lt;0.00001)</a:t>
            </a:r>
          </a:p>
        </p:txBody>
      </p:sp>
      <p:sp>
        <p:nvSpPr>
          <p:cNvPr id="28" name="Freeform: Shape 3">
            <a:extLst>
              <a:ext uri="{FF2B5EF4-FFF2-40B4-BE49-F238E27FC236}">
                <a16:creationId xmlns:a16="http://schemas.microsoft.com/office/drawing/2014/main" id="{5FC29621-3058-D342-8706-19B8DF4E2C91}"/>
              </a:ext>
            </a:extLst>
          </p:cNvPr>
          <p:cNvSpPr/>
          <p:nvPr/>
        </p:nvSpPr>
        <p:spPr bwMode="auto">
          <a:xfrm>
            <a:off x="2221490" y="2166026"/>
            <a:ext cx="5350668" cy="3114675"/>
          </a:xfrm>
          <a:custGeom>
            <a:avLst/>
            <a:gdLst>
              <a:gd name="connsiteX0" fmla="*/ 0 w 5350668"/>
              <a:gd name="connsiteY0" fmla="*/ 0 h 3114675"/>
              <a:gd name="connsiteX1" fmla="*/ 0 w 5350668"/>
              <a:gd name="connsiteY1" fmla="*/ 3114675 h 3114675"/>
              <a:gd name="connsiteX2" fmla="*/ 5350668 w 5350668"/>
              <a:gd name="connsiteY2" fmla="*/ 3114675 h 3114675"/>
            </a:gdLst>
            <a:ahLst/>
            <a:cxnLst>
              <a:cxn ang="0">
                <a:pos x="connsiteX0" y="connsiteY0"/>
              </a:cxn>
              <a:cxn ang="0">
                <a:pos x="connsiteX1" y="connsiteY1"/>
              </a:cxn>
              <a:cxn ang="0">
                <a:pos x="connsiteX2" y="connsiteY2"/>
              </a:cxn>
            </a:cxnLst>
            <a:rect l="l" t="t" r="r" b="b"/>
            <a:pathLst>
              <a:path w="5350668" h="3114675">
                <a:moveTo>
                  <a:pt x="0" y="0"/>
                </a:moveTo>
                <a:lnTo>
                  <a:pt x="0" y="3114675"/>
                </a:lnTo>
                <a:lnTo>
                  <a:pt x="5350668" y="3114675"/>
                </a:lnTo>
              </a:path>
            </a:pathLst>
          </a:custGeom>
          <a:noFill/>
          <a:ln w="12700">
            <a:solidFill>
              <a:schemeClr val="tx2"/>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D1385CAB-7BA8-5242-ADEE-E895661BB9AA}"/>
              </a:ext>
            </a:extLst>
          </p:cNvPr>
          <p:cNvGrpSpPr/>
          <p:nvPr/>
        </p:nvGrpSpPr>
        <p:grpSpPr>
          <a:xfrm>
            <a:off x="2152434" y="2179849"/>
            <a:ext cx="71438" cy="3100852"/>
            <a:chOff x="2831307" y="1635454"/>
            <a:chExt cx="71438" cy="3100852"/>
          </a:xfrm>
        </p:grpSpPr>
        <p:cxnSp>
          <p:nvCxnSpPr>
            <p:cNvPr id="30" name="Straight Connector 29">
              <a:extLst>
                <a:ext uri="{FF2B5EF4-FFF2-40B4-BE49-F238E27FC236}">
                  <a16:creationId xmlns:a16="http://schemas.microsoft.com/office/drawing/2014/main" id="{43384AB0-EC49-8647-86DA-E057C1DF1419}"/>
                </a:ext>
              </a:extLst>
            </p:cNvPr>
            <p:cNvCxnSpPr>
              <a:cxnSpLocks/>
            </p:cNvCxnSpPr>
            <p:nvPr/>
          </p:nvCxnSpPr>
          <p:spPr bwMode="auto">
            <a:xfrm>
              <a:off x="2831307" y="1635454"/>
              <a:ext cx="71438" cy="0"/>
            </a:xfrm>
            <a:prstGeom prst="line">
              <a:avLst/>
            </a:prstGeom>
            <a:noFill/>
            <a:ln w="12700" cap="flat" cmpd="sng" algn="ctr">
              <a:solidFill>
                <a:schemeClr val="tx2"/>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BAA9677F-ADA4-FE4F-9C61-D0BDE65B2CE8}"/>
                </a:ext>
              </a:extLst>
            </p:cNvPr>
            <p:cNvCxnSpPr>
              <a:cxnSpLocks/>
            </p:cNvCxnSpPr>
            <p:nvPr/>
          </p:nvCxnSpPr>
          <p:spPr bwMode="auto">
            <a:xfrm>
              <a:off x="2831307" y="2255624"/>
              <a:ext cx="71438" cy="0"/>
            </a:xfrm>
            <a:prstGeom prst="line">
              <a:avLst/>
            </a:prstGeom>
            <a:noFill/>
            <a:ln w="12700" cap="flat" cmpd="sng" algn="ctr">
              <a:solidFill>
                <a:schemeClr val="tx2"/>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CDFF2566-AC06-E740-8583-40FC7D1DD158}"/>
                </a:ext>
              </a:extLst>
            </p:cNvPr>
            <p:cNvCxnSpPr>
              <a:cxnSpLocks/>
            </p:cNvCxnSpPr>
            <p:nvPr/>
          </p:nvCxnSpPr>
          <p:spPr bwMode="auto">
            <a:xfrm>
              <a:off x="2831307" y="2875794"/>
              <a:ext cx="71438" cy="0"/>
            </a:xfrm>
            <a:prstGeom prst="line">
              <a:avLst/>
            </a:prstGeom>
            <a:noFill/>
            <a:ln w="12700" cap="flat" cmpd="sng" algn="ctr">
              <a:solidFill>
                <a:schemeClr val="tx2"/>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C9E23DE1-385B-7641-A589-CDD48CD72ABA}"/>
                </a:ext>
              </a:extLst>
            </p:cNvPr>
            <p:cNvCxnSpPr>
              <a:cxnSpLocks/>
            </p:cNvCxnSpPr>
            <p:nvPr/>
          </p:nvCxnSpPr>
          <p:spPr bwMode="auto">
            <a:xfrm>
              <a:off x="2831307" y="3495964"/>
              <a:ext cx="71438" cy="0"/>
            </a:xfrm>
            <a:prstGeom prst="line">
              <a:avLst/>
            </a:prstGeom>
            <a:noFill/>
            <a:ln w="12700" cap="flat" cmpd="sng" algn="ctr">
              <a:solidFill>
                <a:schemeClr val="tx2"/>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A5053FB8-DB00-3245-976F-0C0518BDD638}"/>
                </a:ext>
              </a:extLst>
            </p:cNvPr>
            <p:cNvCxnSpPr>
              <a:cxnSpLocks/>
            </p:cNvCxnSpPr>
            <p:nvPr/>
          </p:nvCxnSpPr>
          <p:spPr bwMode="auto">
            <a:xfrm>
              <a:off x="2831307" y="4116134"/>
              <a:ext cx="71438" cy="0"/>
            </a:xfrm>
            <a:prstGeom prst="line">
              <a:avLst/>
            </a:prstGeom>
            <a:noFill/>
            <a:ln w="12700" cap="flat" cmpd="sng" algn="ctr">
              <a:solidFill>
                <a:schemeClr val="tx2"/>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7255E34E-CA31-424E-8353-AF276C31014D}"/>
                </a:ext>
              </a:extLst>
            </p:cNvPr>
            <p:cNvCxnSpPr>
              <a:cxnSpLocks/>
            </p:cNvCxnSpPr>
            <p:nvPr/>
          </p:nvCxnSpPr>
          <p:spPr bwMode="auto">
            <a:xfrm>
              <a:off x="2831307" y="4736306"/>
              <a:ext cx="71438" cy="0"/>
            </a:xfrm>
            <a:prstGeom prst="line">
              <a:avLst/>
            </a:prstGeom>
            <a:noFill/>
            <a:ln w="12700" cap="flat" cmpd="sng" algn="ctr">
              <a:solidFill>
                <a:schemeClr val="tx2"/>
              </a:solidFill>
              <a:prstDash val="solid"/>
              <a:round/>
              <a:headEnd type="none" w="med" len="med"/>
              <a:tailEnd type="none" w="med" len="med"/>
            </a:ln>
            <a:effectLst/>
          </p:spPr>
        </p:cxnSp>
      </p:grpSp>
      <p:grpSp>
        <p:nvGrpSpPr>
          <p:cNvPr id="36" name="Group 35">
            <a:extLst>
              <a:ext uri="{FF2B5EF4-FFF2-40B4-BE49-F238E27FC236}">
                <a16:creationId xmlns:a16="http://schemas.microsoft.com/office/drawing/2014/main" id="{5494AC73-5C0C-5549-BE53-E9296859DA6F}"/>
              </a:ext>
            </a:extLst>
          </p:cNvPr>
          <p:cNvGrpSpPr/>
          <p:nvPr/>
        </p:nvGrpSpPr>
        <p:grpSpPr>
          <a:xfrm>
            <a:off x="2221489" y="5275980"/>
            <a:ext cx="5337850" cy="67358"/>
            <a:chOff x="2900362" y="4731585"/>
            <a:chExt cx="5337850" cy="73958"/>
          </a:xfrm>
        </p:grpSpPr>
        <p:grpSp>
          <p:nvGrpSpPr>
            <p:cNvPr id="37" name="Group 36">
              <a:extLst>
                <a:ext uri="{FF2B5EF4-FFF2-40B4-BE49-F238E27FC236}">
                  <a16:creationId xmlns:a16="http://schemas.microsoft.com/office/drawing/2014/main" id="{CD8E3D1B-9483-9548-A0AA-ED6B79C5A1F7}"/>
                </a:ext>
              </a:extLst>
            </p:cNvPr>
            <p:cNvGrpSpPr/>
            <p:nvPr/>
          </p:nvGrpSpPr>
          <p:grpSpPr>
            <a:xfrm rot="5400000">
              <a:off x="3977376" y="3654571"/>
              <a:ext cx="73957" cy="2227986"/>
              <a:chOff x="2831307" y="1635454"/>
              <a:chExt cx="71438" cy="3100852"/>
            </a:xfrm>
          </p:grpSpPr>
          <p:cxnSp>
            <p:nvCxnSpPr>
              <p:cNvPr id="46" name="Straight Connector 45">
                <a:extLst>
                  <a:ext uri="{FF2B5EF4-FFF2-40B4-BE49-F238E27FC236}">
                    <a16:creationId xmlns:a16="http://schemas.microsoft.com/office/drawing/2014/main" id="{8BB94DD4-1DEF-A54A-8EA2-4C3A0AEC46D5}"/>
                  </a:ext>
                </a:extLst>
              </p:cNvPr>
              <p:cNvCxnSpPr>
                <a:cxnSpLocks/>
              </p:cNvCxnSpPr>
              <p:nvPr/>
            </p:nvCxnSpPr>
            <p:spPr bwMode="auto">
              <a:xfrm>
                <a:off x="2831307" y="1635454"/>
                <a:ext cx="71438" cy="0"/>
              </a:xfrm>
              <a:prstGeom prst="line">
                <a:avLst/>
              </a:prstGeom>
              <a:noFill/>
              <a:ln w="12700" cap="flat" cmpd="sng" algn="ctr">
                <a:solidFill>
                  <a:schemeClr val="tx2"/>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BC11D874-12C0-9F45-8C82-FAE779F43A23}"/>
                  </a:ext>
                </a:extLst>
              </p:cNvPr>
              <p:cNvCxnSpPr>
                <a:cxnSpLocks/>
              </p:cNvCxnSpPr>
              <p:nvPr/>
            </p:nvCxnSpPr>
            <p:spPr bwMode="auto">
              <a:xfrm>
                <a:off x="2831307" y="2255624"/>
                <a:ext cx="71438" cy="0"/>
              </a:xfrm>
              <a:prstGeom prst="line">
                <a:avLst/>
              </a:prstGeom>
              <a:noFill/>
              <a:ln w="12700" cap="flat" cmpd="sng" algn="ctr">
                <a:solidFill>
                  <a:schemeClr val="tx2"/>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090F2335-BBE1-C246-AFEE-8785D8140C84}"/>
                  </a:ext>
                </a:extLst>
              </p:cNvPr>
              <p:cNvCxnSpPr>
                <a:cxnSpLocks/>
              </p:cNvCxnSpPr>
              <p:nvPr/>
            </p:nvCxnSpPr>
            <p:spPr bwMode="auto">
              <a:xfrm>
                <a:off x="2831307" y="2875794"/>
                <a:ext cx="71438" cy="0"/>
              </a:xfrm>
              <a:prstGeom prst="line">
                <a:avLst/>
              </a:prstGeom>
              <a:noFill/>
              <a:ln w="12700" cap="flat" cmpd="sng" algn="ctr">
                <a:solidFill>
                  <a:schemeClr val="tx2"/>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2EF97FA0-3C80-2B41-BF2C-A9B91BB0E444}"/>
                  </a:ext>
                </a:extLst>
              </p:cNvPr>
              <p:cNvCxnSpPr>
                <a:cxnSpLocks/>
              </p:cNvCxnSpPr>
              <p:nvPr/>
            </p:nvCxnSpPr>
            <p:spPr bwMode="auto">
              <a:xfrm>
                <a:off x="2831307" y="3495964"/>
                <a:ext cx="71438" cy="0"/>
              </a:xfrm>
              <a:prstGeom prst="line">
                <a:avLst/>
              </a:prstGeom>
              <a:noFill/>
              <a:ln w="12700" cap="flat" cmpd="sng" algn="ctr">
                <a:solidFill>
                  <a:schemeClr val="tx2"/>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B67BCEC6-2F13-9540-9D84-0BB64F07BCC4}"/>
                  </a:ext>
                </a:extLst>
              </p:cNvPr>
              <p:cNvCxnSpPr>
                <a:cxnSpLocks/>
              </p:cNvCxnSpPr>
              <p:nvPr/>
            </p:nvCxnSpPr>
            <p:spPr bwMode="auto">
              <a:xfrm>
                <a:off x="2831307" y="4116134"/>
                <a:ext cx="71438" cy="0"/>
              </a:xfrm>
              <a:prstGeom prst="line">
                <a:avLst/>
              </a:prstGeom>
              <a:noFill/>
              <a:ln w="12700" cap="flat" cmpd="sng" algn="ctr">
                <a:solidFill>
                  <a:schemeClr val="tx2"/>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FD74403C-7507-FD41-B0AA-D47788559FD9}"/>
                  </a:ext>
                </a:extLst>
              </p:cNvPr>
              <p:cNvCxnSpPr>
                <a:cxnSpLocks/>
              </p:cNvCxnSpPr>
              <p:nvPr/>
            </p:nvCxnSpPr>
            <p:spPr bwMode="auto">
              <a:xfrm>
                <a:off x="2831307" y="4736306"/>
                <a:ext cx="71438" cy="0"/>
              </a:xfrm>
              <a:prstGeom prst="line">
                <a:avLst/>
              </a:prstGeom>
              <a:noFill/>
              <a:ln w="12700" cap="flat" cmpd="sng" algn="ctr">
                <a:solidFill>
                  <a:schemeClr val="tx2"/>
                </a:solidFill>
                <a:prstDash val="solid"/>
                <a:round/>
                <a:headEnd type="none" w="med" len="med"/>
                <a:tailEnd type="none" w="med" len="med"/>
              </a:ln>
              <a:effectLst/>
            </p:spPr>
          </p:cxnSp>
        </p:grpSp>
        <p:grpSp>
          <p:nvGrpSpPr>
            <p:cNvPr id="38" name="Group 37">
              <a:extLst>
                <a:ext uri="{FF2B5EF4-FFF2-40B4-BE49-F238E27FC236}">
                  <a16:creationId xmlns:a16="http://schemas.microsoft.com/office/drawing/2014/main" id="{5CED42CC-B830-B744-A7F6-4A9F474F4B01}"/>
                </a:ext>
              </a:extLst>
            </p:cNvPr>
            <p:cNvGrpSpPr/>
            <p:nvPr/>
          </p:nvGrpSpPr>
          <p:grpSpPr>
            <a:xfrm rot="5400000">
              <a:off x="6647364" y="3657144"/>
              <a:ext cx="73956" cy="2222841"/>
              <a:chOff x="2831307" y="1635454"/>
              <a:chExt cx="71438" cy="3100852"/>
            </a:xfrm>
          </p:grpSpPr>
          <p:cxnSp>
            <p:nvCxnSpPr>
              <p:cNvPr id="40" name="Straight Connector 39">
                <a:extLst>
                  <a:ext uri="{FF2B5EF4-FFF2-40B4-BE49-F238E27FC236}">
                    <a16:creationId xmlns:a16="http://schemas.microsoft.com/office/drawing/2014/main" id="{D2F8F9FC-EFCB-2843-9D79-B3F638B35433}"/>
                  </a:ext>
                </a:extLst>
              </p:cNvPr>
              <p:cNvCxnSpPr>
                <a:cxnSpLocks/>
              </p:cNvCxnSpPr>
              <p:nvPr/>
            </p:nvCxnSpPr>
            <p:spPr bwMode="auto">
              <a:xfrm>
                <a:off x="2831307" y="1635454"/>
                <a:ext cx="71438" cy="0"/>
              </a:xfrm>
              <a:prstGeom prst="line">
                <a:avLst/>
              </a:prstGeom>
              <a:noFill/>
              <a:ln w="12700" cap="flat" cmpd="sng" algn="ctr">
                <a:solidFill>
                  <a:schemeClr val="tx2"/>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113B739A-2A91-A647-8797-6C43A73D0672}"/>
                  </a:ext>
                </a:extLst>
              </p:cNvPr>
              <p:cNvCxnSpPr>
                <a:cxnSpLocks/>
              </p:cNvCxnSpPr>
              <p:nvPr/>
            </p:nvCxnSpPr>
            <p:spPr bwMode="auto">
              <a:xfrm>
                <a:off x="2831307" y="2255624"/>
                <a:ext cx="71438" cy="0"/>
              </a:xfrm>
              <a:prstGeom prst="line">
                <a:avLst/>
              </a:prstGeom>
              <a:noFill/>
              <a:ln w="12700" cap="flat" cmpd="sng" algn="ctr">
                <a:solidFill>
                  <a:schemeClr val="tx2"/>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45EA6FEF-B165-5645-8A9F-F780A364E86B}"/>
                  </a:ext>
                </a:extLst>
              </p:cNvPr>
              <p:cNvCxnSpPr>
                <a:cxnSpLocks/>
              </p:cNvCxnSpPr>
              <p:nvPr/>
            </p:nvCxnSpPr>
            <p:spPr bwMode="auto">
              <a:xfrm>
                <a:off x="2831307" y="2875794"/>
                <a:ext cx="71438" cy="0"/>
              </a:xfrm>
              <a:prstGeom prst="line">
                <a:avLst/>
              </a:prstGeom>
              <a:noFill/>
              <a:ln w="12700" cap="flat" cmpd="sng" algn="ctr">
                <a:solidFill>
                  <a:schemeClr val="tx2"/>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7A226E3A-EFE9-B843-9D59-3E2594551ECA}"/>
                  </a:ext>
                </a:extLst>
              </p:cNvPr>
              <p:cNvCxnSpPr>
                <a:cxnSpLocks/>
              </p:cNvCxnSpPr>
              <p:nvPr/>
            </p:nvCxnSpPr>
            <p:spPr bwMode="auto">
              <a:xfrm>
                <a:off x="2831307" y="3495964"/>
                <a:ext cx="71438" cy="0"/>
              </a:xfrm>
              <a:prstGeom prst="line">
                <a:avLst/>
              </a:prstGeom>
              <a:noFill/>
              <a:ln w="12700" cap="flat" cmpd="sng" algn="ctr">
                <a:solidFill>
                  <a:schemeClr val="tx2"/>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16148783-8CEB-4647-96DC-51C08116A746}"/>
                  </a:ext>
                </a:extLst>
              </p:cNvPr>
              <p:cNvCxnSpPr>
                <a:cxnSpLocks/>
              </p:cNvCxnSpPr>
              <p:nvPr/>
            </p:nvCxnSpPr>
            <p:spPr bwMode="auto">
              <a:xfrm>
                <a:off x="2831307" y="4116134"/>
                <a:ext cx="71438" cy="0"/>
              </a:xfrm>
              <a:prstGeom prst="line">
                <a:avLst/>
              </a:prstGeom>
              <a:noFill/>
              <a:ln w="12700" cap="flat" cmpd="sng" algn="ctr">
                <a:solidFill>
                  <a:schemeClr val="tx2"/>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CA9D896B-4C42-C146-B427-D312859DC092}"/>
                  </a:ext>
                </a:extLst>
              </p:cNvPr>
              <p:cNvCxnSpPr>
                <a:cxnSpLocks/>
              </p:cNvCxnSpPr>
              <p:nvPr/>
            </p:nvCxnSpPr>
            <p:spPr bwMode="auto">
              <a:xfrm>
                <a:off x="2831307" y="4736306"/>
                <a:ext cx="71438" cy="0"/>
              </a:xfrm>
              <a:prstGeom prst="line">
                <a:avLst/>
              </a:prstGeom>
              <a:noFill/>
              <a:ln w="12700" cap="flat" cmpd="sng" algn="ctr">
                <a:solidFill>
                  <a:schemeClr val="tx2"/>
                </a:solidFill>
                <a:prstDash val="solid"/>
                <a:round/>
                <a:headEnd type="none" w="med" len="med"/>
                <a:tailEnd type="none" w="med" len="med"/>
              </a:ln>
              <a:effectLst/>
            </p:spPr>
          </p:cxnSp>
        </p:grpSp>
        <p:cxnSp>
          <p:nvCxnSpPr>
            <p:cNvPr id="39" name="Straight Connector 38">
              <a:extLst>
                <a:ext uri="{FF2B5EF4-FFF2-40B4-BE49-F238E27FC236}">
                  <a16:creationId xmlns:a16="http://schemas.microsoft.com/office/drawing/2014/main" id="{7BBE73DA-DDF2-A047-9BE5-A395FA6732CD}"/>
                </a:ext>
              </a:extLst>
            </p:cNvPr>
            <p:cNvCxnSpPr>
              <a:cxnSpLocks/>
            </p:cNvCxnSpPr>
            <p:nvPr/>
          </p:nvCxnSpPr>
          <p:spPr bwMode="auto">
            <a:xfrm rot="5400000">
              <a:off x="8201234" y="4768565"/>
              <a:ext cx="73956" cy="0"/>
            </a:xfrm>
            <a:prstGeom prst="line">
              <a:avLst/>
            </a:prstGeom>
            <a:noFill/>
            <a:ln w="12700" cap="flat" cmpd="sng" algn="ctr">
              <a:solidFill>
                <a:schemeClr val="tx2"/>
              </a:solidFill>
              <a:prstDash val="solid"/>
              <a:round/>
              <a:headEnd type="none" w="med" len="med"/>
              <a:tailEnd type="none" w="med" len="med"/>
            </a:ln>
            <a:effectLst/>
          </p:spPr>
        </p:cxnSp>
      </p:grpSp>
      <p:sp>
        <p:nvSpPr>
          <p:cNvPr id="52" name="TextBox 51">
            <a:extLst>
              <a:ext uri="{FF2B5EF4-FFF2-40B4-BE49-F238E27FC236}">
                <a16:creationId xmlns:a16="http://schemas.microsoft.com/office/drawing/2014/main" id="{50F85319-FE5A-664B-A20B-0C9BBF850AEF}"/>
              </a:ext>
            </a:extLst>
          </p:cNvPr>
          <p:cNvSpPr txBox="1"/>
          <p:nvPr/>
        </p:nvSpPr>
        <p:spPr bwMode="auto">
          <a:xfrm>
            <a:off x="1679588" y="1999145"/>
            <a:ext cx="5212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100</a:t>
            </a:r>
          </a:p>
        </p:txBody>
      </p:sp>
      <p:sp>
        <p:nvSpPr>
          <p:cNvPr id="53" name="TextBox 52">
            <a:extLst>
              <a:ext uri="{FF2B5EF4-FFF2-40B4-BE49-F238E27FC236}">
                <a16:creationId xmlns:a16="http://schemas.microsoft.com/office/drawing/2014/main" id="{6B3A274F-E3B3-BE45-8585-0B6C4A45C71D}"/>
              </a:ext>
            </a:extLst>
          </p:cNvPr>
          <p:cNvSpPr txBox="1"/>
          <p:nvPr/>
        </p:nvSpPr>
        <p:spPr bwMode="auto">
          <a:xfrm>
            <a:off x="1791799" y="2614573"/>
            <a:ext cx="4090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80</a:t>
            </a:r>
          </a:p>
        </p:txBody>
      </p:sp>
      <p:sp>
        <p:nvSpPr>
          <p:cNvPr id="54" name="TextBox 53">
            <a:extLst>
              <a:ext uri="{FF2B5EF4-FFF2-40B4-BE49-F238E27FC236}">
                <a16:creationId xmlns:a16="http://schemas.microsoft.com/office/drawing/2014/main" id="{B1F0F38F-F7ED-B042-A3D1-D8E07144BF41}"/>
              </a:ext>
            </a:extLst>
          </p:cNvPr>
          <p:cNvSpPr txBox="1"/>
          <p:nvPr/>
        </p:nvSpPr>
        <p:spPr bwMode="auto">
          <a:xfrm>
            <a:off x="1791799" y="3230862"/>
            <a:ext cx="4090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60</a:t>
            </a:r>
          </a:p>
        </p:txBody>
      </p:sp>
      <p:sp>
        <p:nvSpPr>
          <p:cNvPr id="55" name="TextBox 54">
            <a:extLst>
              <a:ext uri="{FF2B5EF4-FFF2-40B4-BE49-F238E27FC236}">
                <a16:creationId xmlns:a16="http://schemas.microsoft.com/office/drawing/2014/main" id="{56CB8808-4B13-914C-9EFE-64649656CA27}"/>
              </a:ext>
            </a:extLst>
          </p:cNvPr>
          <p:cNvSpPr txBox="1"/>
          <p:nvPr/>
        </p:nvSpPr>
        <p:spPr bwMode="auto">
          <a:xfrm>
            <a:off x="1791799" y="3846290"/>
            <a:ext cx="4090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40</a:t>
            </a:r>
          </a:p>
        </p:txBody>
      </p:sp>
      <p:sp>
        <p:nvSpPr>
          <p:cNvPr id="56" name="TextBox 55">
            <a:extLst>
              <a:ext uri="{FF2B5EF4-FFF2-40B4-BE49-F238E27FC236}">
                <a16:creationId xmlns:a16="http://schemas.microsoft.com/office/drawing/2014/main" id="{AA3C893D-D1B8-374A-96B9-DD294D3ED04C}"/>
              </a:ext>
            </a:extLst>
          </p:cNvPr>
          <p:cNvSpPr txBox="1"/>
          <p:nvPr/>
        </p:nvSpPr>
        <p:spPr bwMode="auto">
          <a:xfrm>
            <a:off x="1791799" y="4468221"/>
            <a:ext cx="4090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20</a:t>
            </a:r>
          </a:p>
        </p:txBody>
      </p:sp>
      <p:sp>
        <p:nvSpPr>
          <p:cNvPr id="57" name="TextBox 56">
            <a:extLst>
              <a:ext uri="{FF2B5EF4-FFF2-40B4-BE49-F238E27FC236}">
                <a16:creationId xmlns:a16="http://schemas.microsoft.com/office/drawing/2014/main" id="{05C59232-219F-AE43-A684-E59BC3B45756}"/>
              </a:ext>
            </a:extLst>
          </p:cNvPr>
          <p:cNvSpPr txBox="1"/>
          <p:nvPr/>
        </p:nvSpPr>
        <p:spPr bwMode="auto">
          <a:xfrm>
            <a:off x="2080713" y="5309085"/>
            <a:ext cx="2968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0</a:t>
            </a:r>
          </a:p>
        </p:txBody>
      </p:sp>
      <p:sp>
        <p:nvSpPr>
          <p:cNvPr id="58" name="TextBox 57">
            <a:extLst>
              <a:ext uri="{FF2B5EF4-FFF2-40B4-BE49-F238E27FC236}">
                <a16:creationId xmlns:a16="http://schemas.microsoft.com/office/drawing/2014/main" id="{E3C754B6-9CFD-DB4F-B51E-8D006D79E69B}"/>
              </a:ext>
            </a:extLst>
          </p:cNvPr>
          <p:cNvSpPr txBox="1"/>
          <p:nvPr/>
        </p:nvSpPr>
        <p:spPr bwMode="auto">
          <a:xfrm>
            <a:off x="2526309" y="5309085"/>
            <a:ext cx="2968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3</a:t>
            </a:r>
          </a:p>
        </p:txBody>
      </p:sp>
      <p:sp>
        <p:nvSpPr>
          <p:cNvPr id="59" name="TextBox 58">
            <a:extLst>
              <a:ext uri="{FF2B5EF4-FFF2-40B4-BE49-F238E27FC236}">
                <a16:creationId xmlns:a16="http://schemas.microsoft.com/office/drawing/2014/main" id="{E1FF56AB-F26E-864B-8680-9D793AD435F2}"/>
              </a:ext>
            </a:extLst>
          </p:cNvPr>
          <p:cNvSpPr txBox="1"/>
          <p:nvPr/>
        </p:nvSpPr>
        <p:spPr bwMode="auto">
          <a:xfrm>
            <a:off x="2971175" y="5309085"/>
            <a:ext cx="2968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6</a:t>
            </a:r>
          </a:p>
        </p:txBody>
      </p:sp>
      <p:sp>
        <p:nvSpPr>
          <p:cNvPr id="60" name="TextBox 59">
            <a:extLst>
              <a:ext uri="{FF2B5EF4-FFF2-40B4-BE49-F238E27FC236}">
                <a16:creationId xmlns:a16="http://schemas.microsoft.com/office/drawing/2014/main" id="{F70043CF-B271-9B47-9792-70E48125FFB9}"/>
              </a:ext>
            </a:extLst>
          </p:cNvPr>
          <p:cNvSpPr txBox="1"/>
          <p:nvPr/>
        </p:nvSpPr>
        <p:spPr bwMode="auto">
          <a:xfrm>
            <a:off x="3405569" y="5309085"/>
            <a:ext cx="2968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9</a:t>
            </a:r>
          </a:p>
        </p:txBody>
      </p:sp>
      <p:sp>
        <p:nvSpPr>
          <p:cNvPr id="61" name="TextBox 60">
            <a:extLst>
              <a:ext uri="{FF2B5EF4-FFF2-40B4-BE49-F238E27FC236}">
                <a16:creationId xmlns:a16="http://schemas.microsoft.com/office/drawing/2014/main" id="{9E084ACD-51F0-7B4F-BF71-70D962CF3B7C}"/>
              </a:ext>
            </a:extLst>
          </p:cNvPr>
          <p:cNvSpPr txBox="1"/>
          <p:nvPr/>
        </p:nvSpPr>
        <p:spPr bwMode="auto">
          <a:xfrm>
            <a:off x="3795061" y="5309085"/>
            <a:ext cx="4090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12</a:t>
            </a:r>
          </a:p>
        </p:txBody>
      </p:sp>
      <p:sp>
        <p:nvSpPr>
          <p:cNvPr id="62" name="TextBox 61">
            <a:extLst>
              <a:ext uri="{FF2B5EF4-FFF2-40B4-BE49-F238E27FC236}">
                <a16:creationId xmlns:a16="http://schemas.microsoft.com/office/drawing/2014/main" id="{38B5A9C8-DDE0-604E-9668-E402A663E3CE}"/>
              </a:ext>
            </a:extLst>
          </p:cNvPr>
          <p:cNvSpPr txBox="1"/>
          <p:nvPr/>
        </p:nvSpPr>
        <p:spPr bwMode="auto">
          <a:xfrm>
            <a:off x="4239927" y="5309085"/>
            <a:ext cx="4090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15</a:t>
            </a:r>
          </a:p>
        </p:txBody>
      </p:sp>
      <p:sp>
        <p:nvSpPr>
          <p:cNvPr id="63" name="TextBox 62">
            <a:extLst>
              <a:ext uri="{FF2B5EF4-FFF2-40B4-BE49-F238E27FC236}">
                <a16:creationId xmlns:a16="http://schemas.microsoft.com/office/drawing/2014/main" id="{AA24DD70-F196-2E4B-AD94-FFD58DCABC4E}"/>
              </a:ext>
            </a:extLst>
          </p:cNvPr>
          <p:cNvSpPr txBox="1"/>
          <p:nvPr/>
        </p:nvSpPr>
        <p:spPr bwMode="auto">
          <a:xfrm>
            <a:off x="4697029" y="5304729"/>
            <a:ext cx="4090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18</a:t>
            </a:r>
          </a:p>
        </p:txBody>
      </p:sp>
      <p:sp>
        <p:nvSpPr>
          <p:cNvPr id="64" name="TextBox 63">
            <a:extLst>
              <a:ext uri="{FF2B5EF4-FFF2-40B4-BE49-F238E27FC236}">
                <a16:creationId xmlns:a16="http://schemas.microsoft.com/office/drawing/2014/main" id="{95736A5E-2D50-2F43-99D7-2BFF26B90226}"/>
              </a:ext>
            </a:extLst>
          </p:cNvPr>
          <p:cNvSpPr txBox="1"/>
          <p:nvPr/>
        </p:nvSpPr>
        <p:spPr bwMode="auto">
          <a:xfrm>
            <a:off x="5142625" y="5304729"/>
            <a:ext cx="4090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21</a:t>
            </a:r>
          </a:p>
        </p:txBody>
      </p:sp>
      <p:sp>
        <p:nvSpPr>
          <p:cNvPr id="65" name="TextBox 64">
            <a:extLst>
              <a:ext uri="{FF2B5EF4-FFF2-40B4-BE49-F238E27FC236}">
                <a16:creationId xmlns:a16="http://schemas.microsoft.com/office/drawing/2014/main" id="{0C72D05E-9570-A541-80AF-2E20B1273B3A}"/>
              </a:ext>
            </a:extLst>
          </p:cNvPr>
          <p:cNvSpPr txBox="1"/>
          <p:nvPr/>
        </p:nvSpPr>
        <p:spPr bwMode="auto">
          <a:xfrm>
            <a:off x="5587491" y="5304729"/>
            <a:ext cx="4090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24</a:t>
            </a:r>
          </a:p>
        </p:txBody>
      </p:sp>
      <p:sp>
        <p:nvSpPr>
          <p:cNvPr id="66" name="TextBox 65">
            <a:extLst>
              <a:ext uri="{FF2B5EF4-FFF2-40B4-BE49-F238E27FC236}">
                <a16:creationId xmlns:a16="http://schemas.microsoft.com/office/drawing/2014/main" id="{EA3069E9-54BF-404F-8C91-865EE3C581B0}"/>
              </a:ext>
            </a:extLst>
          </p:cNvPr>
          <p:cNvSpPr txBox="1"/>
          <p:nvPr/>
        </p:nvSpPr>
        <p:spPr bwMode="auto">
          <a:xfrm>
            <a:off x="6021885" y="5304729"/>
            <a:ext cx="4090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27</a:t>
            </a:r>
          </a:p>
        </p:txBody>
      </p:sp>
      <p:sp>
        <p:nvSpPr>
          <p:cNvPr id="67" name="TextBox 66">
            <a:extLst>
              <a:ext uri="{FF2B5EF4-FFF2-40B4-BE49-F238E27FC236}">
                <a16:creationId xmlns:a16="http://schemas.microsoft.com/office/drawing/2014/main" id="{F65FBD40-C4CE-0E43-8B2D-F42B0334D3EE}"/>
              </a:ext>
            </a:extLst>
          </p:cNvPr>
          <p:cNvSpPr txBox="1"/>
          <p:nvPr/>
        </p:nvSpPr>
        <p:spPr bwMode="auto">
          <a:xfrm>
            <a:off x="6467481" y="5304729"/>
            <a:ext cx="4090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30</a:t>
            </a:r>
          </a:p>
        </p:txBody>
      </p:sp>
      <p:sp>
        <p:nvSpPr>
          <p:cNvPr id="68" name="TextBox 67">
            <a:extLst>
              <a:ext uri="{FF2B5EF4-FFF2-40B4-BE49-F238E27FC236}">
                <a16:creationId xmlns:a16="http://schemas.microsoft.com/office/drawing/2014/main" id="{0CF380B0-B16C-5A43-AFBA-E7CC8C6E922E}"/>
              </a:ext>
            </a:extLst>
          </p:cNvPr>
          <p:cNvSpPr txBox="1"/>
          <p:nvPr/>
        </p:nvSpPr>
        <p:spPr bwMode="auto">
          <a:xfrm>
            <a:off x="7367277" y="5299833"/>
            <a:ext cx="4090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36</a:t>
            </a:r>
          </a:p>
        </p:txBody>
      </p:sp>
      <p:sp>
        <p:nvSpPr>
          <p:cNvPr id="69" name="TextBox 68">
            <a:extLst>
              <a:ext uri="{FF2B5EF4-FFF2-40B4-BE49-F238E27FC236}">
                <a16:creationId xmlns:a16="http://schemas.microsoft.com/office/drawing/2014/main" id="{E40CA841-F8E8-884D-9BC2-DD8165BB327F}"/>
              </a:ext>
            </a:extLst>
          </p:cNvPr>
          <p:cNvSpPr txBox="1"/>
          <p:nvPr/>
        </p:nvSpPr>
        <p:spPr bwMode="auto">
          <a:xfrm rot="16200000">
            <a:off x="-72886" y="3423953"/>
            <a:ext cx="28854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Patients Alive and Free from</a:t>
            </a:r>
            <a:br>
              <a:rPr kumimoji="0" lang="en-US" sz="160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br>
            <a:r>
              <a:rPr kumimoji="0" lang="en-US" sz="160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Disease Progression (%)</a:t>
            </a:r>
          </a:p>
        </p:txBody>
      </p:sp>
      <p:sp>
        <p:nvSpPr>
          <p:cNvPr id="70" name="TextBox 69">
            <a:extLst>
              <a:ext uri="{FF2B5EF4-FFF2-40B4-BE49-F238E27FC236}">
                <a16:creationId xmlns:a16="http://schemas.microsoft.com/office/drawing/2014/main" id="{83F16238-9567-B046-B4D6-E573CE72C02E}"/>
              </a:ext>
            </a:extLst>
          </p:cNvPr>
          <p:cNvSpPr txBox="1"/>
          <p:nvPr/>
        </p:nvSpPr>
        <p:spPr bwMode="auto">
          <a:xfrm>
            <a:off x="3463039" y="5614262"/>
            <a:ext cx="2678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Mos Since Randomization</a:t>
            </a:r>
          </a:p>
        </p:txBody>
      </p:sp>
      <p:grpSp>
        <p:nvGrpSpPr>
          <p:cNvPr id="71" name="Group 70">
            <a:extLst>
              <a:ext uri="{FF2B5EF4-FFF2-40B4-BE49-F238E27FC236}">
                <a16:creationId xmlns:a16="http://schemas.microsoft.com/office/drawing/2014/main" id="{0179C960-1CBF-4042-B187-37D59446D319}"/>
              </a:ext>
            </a:extLst>
          </p:cNvPr>
          <p:cNvGrpSpPr/>
          <p:nvPr/>
        </p:nvGrpSpPr>
        <p:grpSpPr>
          <a:xfrm>
            <a:off x="2414771" y="2238369"/>
            <a:ext cx="4934946" cy="2816616"/>
            <a:chOff x="3093644" y="1693974"/>
            <a:chExt cx="4934946" cy="2816616"/>
          </a:xfrm>
        </p:grpSpPr>
        <p:cxnSp>
          <p:nvCxnSpPr>
            <p:cNvPr id="72" name="Straight Connector 71">
              <a:extLst>
                <a:ext uri="{FF2B5EF4-FFF2-40B4-BE49-F238E27FC236}">
                  <a16:creationId xmlns:a16="http://schemas.microsoft.com/office/drawing/2014/main" id="{B01EF8E2-9D85-D748-8FAB-9C151187ACF1}"/>
                </a:ext>
              </a:extLst>
            </p:cNvPr>
            <p:cNvCxnSpPr>
              <a:cxnSpLocks/>
            </p:cNvCxnSpPr>
            <p:nvPr/>
          </p:nvCxnSpPr>
          <p:spPr bwMode="auto">
            <a:xfrm>
              <a:off x="3093644" y="1693974"/>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14A748EC-DF36-1F42-BF52-0538E717D886}"/>
                </a:ext>
              </a:extLst>
            </p:cNvPr>
            <p:cNvCxnSpPr>
              <a:cxnSpLocks/>
            </p:cNvCxnSpPr>
            <p:nvPr/>
          </p:nvCxnSpPr>
          <p:spPr bwMode="auto">
            <a:xfrm>
              <a:off x="3110910" y="1744045"/>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DBFFAF3A-35D8-9944-9A5A-F24A045524F8}"/>
                </a:ext>
              </a:extLst>
            </p:cNvPr>
            <p:cNvCxnSpPr>
              <a:cxnSpLocks/>
            </p:cNvCxnSpPr>
            <p:nvPr/>
          </p:nvCxnSpPr>
          <p:spPr bwMode="auto">
            <a:xfrm>
              <a:off x="3182577" y="1855461"/>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EFF45B3C-F4AB-3B4B-BF2C-F7A0936A101C}"/>
                </a:ext>
              </a:extLst>
            </p:cNvPr>
            <p:cNvCxnSpPr>
              <a:cxnSpLocks/>
            </p:cNvCxnSpPr>
            <p:nvPr/>
          </p:nvCxnSpPr>
          <p:spPr bwMode="auto">
            <a:xfrm>
              <a:off x="3216559" y="1861767"/>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4E102DFD-647C-D841-B376-3B6E930CC879}"/>
                </a:ext>
              </a:extLst>
            </p:cNvPr>
            <p:cNvCxnSpPr>
              <a:cxnSpLocks/>
            </p:cNvCxnSpPr>
            <p:nvPr/>
          </p:nvCxnSpPr>
          <p:spPr bwMode="auto">
            <a:xfrm>
              <a:off x="3117216" y="1824082"/>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4C17D697-AF2A-5043-B1D7-E4D2D9BB1577}"/>
                </a:ext>
              </a:extLst>
            </p:cNvPr>
            <p:cNvCxnSpPr>
              <a:cxnSpLocks/>
            </p:cNvCxnSpPr>
            <p:nvPr/>
          </p:nvCxnSpPr>
          <p:spPr bwMode="auto">
            <a:xfrm>
              <a:off x="3240789" y="1873481"/>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46A2346E-6E2C-9A4E-BE04-EE4B711C33E3}"/>
                </a:ext>
              </a:extLst>
            </p:cNvPr>
            <p:cNvCxnSpPr>
              <a:cxnSpLocks/>
            </p:cNvCxnSpPr>
            <p:nvPr/>
          </p:nvCxnSpPr>
          <p:spPr bwMode="auto">
            <a:xfrm>
              <a:off x="3282830" y="1889411"/>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1D242D59-BEF3-FD49-836F-723238BAF54B}"/>
                </a:ext>
              </a:extLst>
            </p:cNvPr>
            <p:cNvCxnSpPr>
              <a:cxnSpLocks/>
            </p:cNvCxnSpPr>
            <p:nvPr/>
          </p:nvCxnSpPr>
          <p:spPr bwMode="auto">
            <a:xfrm>
              <a:off x="3318566" y="1981589"/>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75AF27D6-975C-CB49-8EBA-0B8F35A1DAC6}"/>
                </a:ext>
              </a:extLst>
            </p:cNvPr>
            <p:cNvCxnSpPr>
              <a:cxnSpLocks/>
            </p:cNvCxnSpPr>
            <p:nvPr/>
          </p:nvCxnSpPr>
          <p:spPr bwMode="auto">
            <a:xfrm>
              <a:off x="3353620" y="2109001"/>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EEB65B7D-7029-564D-B52A-5492E681C88B}"/>
                </a:ext>
              </a:extLst>
            </p:cNvPr>
            <p:cNvCxnSpPr>
              <a:cxnSpLocks/>
            </p:cNvCxnSpPr>
            <p:nvPr/>
          </p:nvCxnSpPr>
          <p:spPr bwMode="auto">
            <a:xfrm>
              <a:off x="3396343" y="2109001"/>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6E054DC0-F396-D34A-8B10-80CDA13B8B5E}"/>
                </a:ext>
              </a:extLst>
            </p:cNvPr>
            <p:cNvCxnSpPr>
              <a:cxnSpLocks/>
            </p:cNvCxnSpPr>
            <p:nvPr/>
          </p:nvCxnSpPr>
          <p:spPr bwMode="auto">
            <a:xfrm>
              <a:off x="3454149" y="2138440"/>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A0509307-1891-844D-A8EB-6A6D75FB4AC4}"/>
                </a:ext>
              </a:extLst>
            </p:cNvPr>
            <p:cNvCxnSpPr>
              <a:cxnSpLocks/>
            </p:cNvCxnSpPr>
            <p:nvPr/>
          </p:nvCxnSpPr>
          <p:spPr bwMode="auto">
            <a:xfrm>
              <a:off x="3494403" y="2201620"/>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9417A0C9-2205-B547-8384-83B95E6CFFC1}"/>
                </a:ext>
              </a:extLst>
            </p:cNvPr>
            <p:cNvCxnSpPr>
              <a:cxnSpLocks/>
            </p:cNvCxnSpPr>
            <p:nvPr/>
          </p:nvCxnSpPr>
          <p:spPr bwMode="auto">
            <a:xfrm>
              <a:off x="3523593" y="2265800"/>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1727DE0E-A26E-C644-AC8D-12D35545D9E7}"/>
                </a:ext>
              </a:extLst>
            </p:cNvPr>
            <p:cNvCxnSpPr>
              <a:cxnSpLocks/>
            </p:cNvCxnSpPr>
            <p:nvPr/>
          </p:nvCxnSpPr>
          <p:spPr bwMode="auto">
            <a:xfrm>
              <a:off x="3549860" y="2339368"/>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871F3737-CCA3-5642-B6A2-572045EF5367}"/>
                </a:ext>
              </a:extLst>
            </p:cNvPr>
            <p:cNvCxnSpPr>
              <a:cxnSpLocks/>
            </p:cNvCxnSpPr>
            <p:nvPr/>
          </p:nvCxnSpPr>
          <p:spPr bwMode="auto">
            <a:xfrm>
              <a:off x="3584523" y="2433204"/>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05A7068B-16CE-844A-89D7-C6ACA3DA3FB3}"/>
                </a:ext>
              </a:extLst>
            </p:cNvPr>
            <p:cNvCxnSpPr>
              <a:cxnSpLocks/>
            </p:cNvCxnSpPr>
            <p:nvPr/>
          </p:nvCxnSpPr>
          <p:spPr bwMode="auto">
            <a:xfrm>
              <a:off x="3708545" y="2464357"/>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3ECB2201-405D-4D40-AFB9-10D453FAE10A}"/>
                </a:ext>
              </a:extLst>
            </p:cNvPr>
            <p:cNvCxnSpPr>
              <a:cxnSpLocks/>
            </p:cNvCxnSpPr>
            <p:nvPr/>
          </p:nvCxnSpPr>
          <p:spPr bwMode="auto">
            <a:xfrm>
              <a:off x="3719551" y="2538895"/>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F09B59AD-F749-684B-9DC3-8D0EE6C81277}"/>
                </a:ext>
              </a:extLst>
            </p:cNvPr>
            <p:cNvCxnSpPr>
              <a:cxnSpLocks/>
            </p:cNvCxnSpPr>
            <p:nvPr/>
          </p:nvCxnSpPr>
          <p:spPr bwMode="auto">
            <a:xfrm>
              <a:off x="3725302" y="2611135"/>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EBCDCDEB-57ED-B848-8BD8-29BF2514F22F}"/>
                </a:ext>
              </a:extLst>
            </p:cNvPr>
            <p:cNvCxnSpPr>
              <a:cxnSpLocks/>
            </p:cNvCxnSpPr>
            <p:nvPr/>
          </p:nvCxnSpPr>
          <p:spPr bwMode="auto">
            <a:xfrm>
              <a:off x="3740077" y="2692773"/>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27091F7C-9A83-554E-89EC-B9C956B9CEA1}"/>
                </a:ext>
              </a:extLst>
            </p:cNvPr>
            <p:cNvCxnSpPr>
              <a:cxnSpLocks/>
            </p:cNvCxnSpPr>
            <p:nvPr/>
          </p:nvCxnSpPr>
          <p:spPr bwMode="auto">
            <a:xfrm>
              <a:off x="3760541" y="2714430"/>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56296AC3-5F66-A444-8BB7-7F426B1CE0B6}"/>
                </a:ext>
              </a:extLst>
            </p:cNvPr>
            <p:cNvCxnSpPr>
              <a:cxnSpLocks/>
            </p:cNvCxnSpPr>
            <p:nvPr/>
          </p:nvCxnSpPr>
          <p:spPr bwMode="auto">
            <a:xfrm>
              <a:off x="3788363" y="2726443"/>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577616C3-0968-D149-B82D-12F3A94695BB}"/>
                </a:ext>
              </a:extLst>
            </p:cNvPr>
            <p:cNvCxnSpPr>
              <a:cxnSpLocks/>
            </p:cNvCxnSpPr>
            <p:nvPr/>
          </p:nvCxnSpPr>
          <p:spPr bwMode="auto">
            <a:xfrm>
              <a:off x="3945560" y="2827049"/>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2CB3B517-A0EF-AF48-A67E-A248379963A2}"/>
                </a:ext>
              </a:extLst>
            </p:cNvPr>
            <p:cNvCxnSpPr>
              <a:cxnSpLocks/>
            </p:cNvCxnSpPr>
            <p:nvPr/>
          </p:nvCxnSpPr>
          <p:spPr bwMode="auto">
            <a:xfrm>
              <a:off x="4008030" y="2871133"/>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427DC9F1-E6B8-9948-BEF3-A42F4363736F}"/>
                </a:ext>
              </a:extLst>
            </p:cNvPr>
            <p:cNvCxnSpPr>
              <a:cxnSpLocks/>
            </p:cNvCxnSpPr>
            <p:nvPr/>
          </p:nvCxnSpPr>
          <p:spPr bwMode="auto">
            <a:xfrm>
              <a:off x="4018975" y="2955657"/>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E6466C36-6BF0-CB43-BABB-EC41CB5C58C5}"/>
                </a:ext>
              </a:extLst>
            </p:cNvPr>
            <p:cNvCxnSpPr>
              <a:cxnSpLocks/>
            </p:cNvCxnSpPr>
            <p:nvPr/>
          </p:nvCxnSpPr>
          <p:spPr bwMode="auto">
            <a:xfrm>
              <a:off x="4039333" y="3071803"/>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10C42D3D-67ED-5B42-A0D4-94407FD6A1DF}"/>
                </a:ext>
              </a:extLst>
            </p:cNvPr>
            <p:cNvCxnSpPr>
              <a:cxnSpLocks/>
            </p:cNvCxnSpPr>
            <p:nvPr/>
          </p:nvCxnSpPr>
          <p:spPr bwMode="auto">
            <a:xfrm>
              <a:off x="4069861" y="3153027"/>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73F87CF2-2C7E-8140-99D2-4E8103AA6D47}"/>
                </a:ext>
              </a:extLst>
            </p:cNvPr>
            <p:cNvCxnSpPr>
              <a:cxnSpLocks/>
            </p:cNvCxnSpPr>
            <p:nvPr/>
          </p:nvCxnSpPr>
          <p:spPr bwMode="auto">
            <a:xfrm>
              <a:off x="4116286" y="3178968"/>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D257F057-672F-F749-89F1-963F92B61F8A}"/>
                </a:ext>
              </a:extLst>
            </p:cNvPr>
            <p:cNvCxnSpPr>
              <a:cxnSpLocks/>
            </p:cNvCxnSpPr>
            <p:nvPr/>
          </p:nvCxnSpPr>
          <p:spPr bwMode="auto">
            <a:xfrm>
              <a:off x="4150963" y="3201753"/>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8C8EC405-EAC1-2640-8321-DDA63E79CBD9}"/>
                </a:ext>
              </a:extLst>
            </p:cNvPr>
            <p:cNvCxnSpPr>
              <a:cxnSpLocks/>
            </p:cNvCxnSpPr>
            <p:nvPr/>
          </p:nvCxnSpPr>
          <p:spPr bwMode="auto">
            <a:xfrm>
              <a:off x="4172411" y="3214365"/>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7E17F0B4-F888-EB49-801C-970E89564594}"/>
                </a:ext>
              </a:extLst>
            </p:cNvPr>
            <p:cNvCxnSpPr>
              <a:cxnSpLocks/>
            </p:cNvCxnSpPr>
            <p:nvPr/>
          </p:nvCxnSpPr>
          <p:spPr bwMode="auto">
            <a:xfrm>
              <a:off x="4310721" y="3264436"/>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4C4C8668-5877-574D-9410-4D6C778540D5}"/>
                </a:ext>
              </a:extLst>
            </p:cNvPr>
            <p:cNvCxnSpPr>
              <a:cxnSpLocks/>
            </p:cNvCxnSpPr>
            <p:nvPr/>
          </p:nvCxnSpPr>
          <p:spPr bwMode="auto">
            <a:xfrm>
              <a:off x="4336997" y="3375776"/>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72DC3293-B554-564D-8E9E-DEBB9D697585}"/>
                </a:ext>
              </a:extLst>
            </p:cNvPr>
            <p:cNvCxnSpPr>
              <a:cxnSpLocks/>
            </p:cNvCxnSpPr>
            <p:nvPr/>
          </p:nvCxnSpPr>
          <p:spPr bwMode="auto">
            <a:xfrm>
              <a:off x="4361652" y="3382082"/>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CD2D7CBA-5455-F443-AE08-C3A84BC20AB1}"/>
                </a:ext>
              </a:extLst>
            </p:cNvPr>
            <p:cNvCxnSpPr>
              <a:cxnSpLocks/>
            </p:cNvCxnSpPr>
            <p:nvPr/>
          </p:nvCxnSpPr>
          <p:spPr bwMode="auto">
            <a:xfrm>
              <a:off x="4386876" y="3383266"/>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B2F368A4-A410-6143-9620-480F39729877}"/>
                </a:ext>
              </a:extLst>
            </p:cNvPr>
            <p:cNvCxnSpPr>
              <a:cxnSpLocks/>
            </p:cNvCxnSpPr>
            <p:nvPr/>
          </p:nvCxnSpPr>
          <p:spPr bwMode="auto">
            <a:xfrm>
              <a:off x="4422930" y="3395822"/>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1FD2A24C-4F40-1442-9951-536BE07D971C}"/>
                </a:ext>
              </a:extLst>
            </p:cNvPr>
            <p:cNvCxnSpPr>
              <a:cxnSpLocks/>
            </p:cNvCxnSpPr>
            <p:nvPr/>
          </p:nvCxnSpPr>
          <p:spPr bwMode="auto">
            <a:xfrm>
              <a:off x="4459666" y="3402128"/>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A4153C90-ECE0-BB40-B4C8-09017855E35D}"/>
                </a:ext>
              </a:extLst>
            </p:cNvPr>
            <p:cNvCxnSpPr>
              <a:cxnSpLocks/>
            </p:cNvCxnSpPr>
            <p:nvPr/>
          </p:nvCxnSpPr>
          <p:spPr bwMode="auto">
            <a:xfrm>
              <a:off x="4556954" y="3455352"/>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98D131B8-854A-C94A-A8B1-8CC152539779}"/>
                </a:ext>
              </a:extLst>
            </p:cNvPr>
            <p:cNvCxnSpPr>
              <a:cxnSpLocks/>
            </p:cNvCxnSpPr>
            <p:nvPr/>
          </p:nvCxnSpPr>
          <p:spPr bwMode="auto">
            <a:xfrm>
              <a:off x="4615269" y="3455352"/>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A764886E-8DD0-444B-A1D9-E85F1D1D3D82}"/>
                </a:ext>
              </a:extLst>
            </p:cNvPr>
            <p:cNvCxnSpPr>
              <a:cxnSpLocks/>
            </p:cNvCxnSpPr>
            <p:nvPr/>
          </p:nvCxnSpPr>
          <p:spPr bwMode="auto">
            <a:xfrm>
              <a:off x="4638392" y="3523964"/>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2BFDAA57-EA37-1E4D-BC9F-EEA1E6A85062}"/>
                </a:ext>
              </a:extLst>
            </p:cNvPr>
            <p:cNvCxnSpPr>
              <a:cxnSpLocks/>
            </p:cNvCxnSpPr>
            <p:nvPr/>
          </p:nvCxnSpPr>
          <p:spPr bwMode="auto">
            <a:xfrm>
              <a:off x="4646947" y="3589267"/>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23B43C8C-3665-2F44-B907-0FF88264D556}"/>
                </a:ext>
              </a:extLst>
            </p:cNvPr>
            <p:cNvCxnSpPr>
              <a:cxnSpLocks/>
            </p:cNvCxnSpPr>
            <p:nvPr/>
          </p:nvCxnSpPr>
          <p:spPr bwMode="auto">
            <a:xfrm>
              <a:off x="4677603" y="3652584"/>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FA607413-D2BC-4D4C-915A-890F9F58D638}"/>
                </a:ext>
              </a:extLst>
            </p:cNvPr>
            <p:cNvCxnSpPr>
              <a:cxnSpLocks/>
            </p:cNvCxnSpPr>
            <p:nvPr/>
          </p:nvCxnSpPr>
          <p:spPr bwMode="auto">
            <a:xfrm>
              <a:off x="4761363" y="3702655"/>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A5F37D8E-E7D2-994A-AC72-0FCAD9852C36}"/>
                </a:ext>
              </a:extLst>
            </p:cNvPr>
            <p:cNvCxnSpPr>
              <a:cxnSpLocks/>
            </p:cNvCxnSpPr>
            <p:nvPr/>
          </p:nvCxnSpPr>
          <p:spPr bwMode="auto">
            <a:xfrm>
              <a:off x="4868699" y="3724194"/>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3B14A247-405A-BD43-965E-3D480EDDC620}"/>
                </a:ext>
              </a:extLst>
            </p:cNvPr>
            <p:cNvCxnSpPr>
              <a:cxnSpLocks/>
            </p:cNvCxnSpPr>
            <p:nvPr/>
          </p:nvCxnSpPr>
          <p:spPr bwMode="auto">
            <a:xfrm>
              <a:off x="4925941" y="3724194"/>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CAD8367C-7B73-E34B-9269-08A1B1995FBD}"/>
                </a:ext>
              </a:extLst>
            </p:cNvPr>
            <p:cNvCxnSpPr>
              <a:cxnSpLocks/>
            </p:cNvCxnSpPr>
            <p:nvPr/>
          </p:nvCxnSpPr>
          <p:spPr bwMode="auto">
            <a:xfrm>
              <a:off x="4990875" y="3814158"/>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13708E6A-DCE8-DC42-9FC8-86B5F504BB18}"/>
                </a:ext>
              </a:extLst>
            </p:cNvPr>
            <p:cNvCxnSpPr>
              <a:cxnSpLocks/>
            </p:cNvCxnSpPr>
            <p:nvPr/>
          </p:nvCxnSpPr>
          <p:spPr bwMode="auto">
            <a:xfrm>
              <a:off x="5126764" y="3843829"/>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F63F81E4-794E-C14C-A769-9D357A285B38}"/>
                </a:ext>
              </a:extLst>
            </p:cNvPr>
            <p:cNvCxnSpPr>
              <a:cxnSpLocks/>
            </p:cNvCxnSpPr>
            <p:nvPr/>
          </p:nvCxnSpPr>
          <p:spPr bwMode="auto">
            <a:xfrm>
              <a:off x="5256141" y="3873755"/>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262BDF1C-2E73-1F4D-AFEA-2E282160DED9}"/>
                </a:ext>
              </a:extLst>
            </p:cNvPr>
            <p:cNvCxnSpPr>
              <a:cxnSpLocks/>
            </p:cNvCxnSpPr>
            <p:nvPr/>
          </p:nvCxnSpPr>
          <p:spPr bwMode="auto">
            <a:xfrm>
              <a:off x="5295352" y="3873755"/>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3FFC49F3-CD4D-294F-AA60-65826618F319}"/>
                </a:ext>
              </a:extLst>
            </p:cNvPr>
            <p:cNvCxnSpPr>
              <a:cxnSpLocks/>
            </p:cNvCxnSpPr>
            <p:nvPr/>
          </p:nvCxnSpPr>
          <p:spPr bwMode="auto">
            <a:xfrm>
              <a:off x="5309711" y="3873755"/>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D82E753E-3DCD-2E4E-A39F-5536830D48BB}"/>
                </a:ext>
              </a:extLst>
            </p:cNvPr>
            <p:cNvCxnSpPr>
              <a:cxnSpLocks/>
            </p:cNvCxnSpPr>
            <p:nvPr/>
          </p:nvCxnSpPr>
          <p:spPr bwMode="auto">
            <a:xfrm>
              <a:off x="5342855" y="3873755"/>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97FE7701-59BC-BB4F-927C-D60D9CEBB185}"/>
                </a:ext>
              </a:extLst>
            </p:cNvPr>
            <p:cNvCxnSpPr>
              <a:cxnSpLocks/>
            </p:cNvCxnSpPr>
            <p:nvPr/>
          </p:nvCxnSpPr>
          <p:spPr bwMode="auto">
            <a:xfrm>
              <a:off x="5405678" y="3873755"/>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72B9C8E5-BC55-F544-B677-6A20B9179C0A}"/>
                </a:ext>
              </a:extLst>
            </p:cNvPr>
            <p:cNvCxnSpPr>
              <a:cxnSpLocks/>
            </p:cNvCxnSpPr>
            <p:nvPr/>
          </p:nvCxnSpPr>
          <p:spPr bwMode="auto">
            <a:xfrm>
              <a:off x="5507831" y="3873755"/>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AE3F025D-6C3D-1248-9C10-4BFE96CAD99B}"/>
                </a:ext>
              </a:extLst>
            </p:cNvPr>
            <p:cNvCxnSpPr>
              <a:cxnSpLocks/>
            </p:cNvCxnSpPr>
            <p:nvPr/>
          </p:nvCxnSpPr>
          <p:spPr bwMode="auto">
            <a:xfrm>
              <a:off x="5575462" y="3968817"/>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id="{1F99A77D-C376-8D46-98D1-074FA0741DB3}"/>
                </a:ext>
              </a:extLst>
            </p:cNvPr>
            <p:cNvCxnSpPr>
              <a:cxnSpLocks/>
            </p:cNvCxnSpPr>
            <p:nvPr/>
          </p:nvCxnSpPr>
          <p:spPr bwMode="auto">
            <a:xfrm>
              <a:off x="5881211" y="4075749"/>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id="{BBC02636-E8F8-E741-B0E1-3BE77640B3CB}"/>
                </a:ext>
              </a:extLst>
            </p:cNvPr>
            <p:cNvCxnSpPr>
              <a:cxnSpLocks/>
            </p:cNvCxnSpPr>
            <p:nvPr/>
          </p:nvCxnSpPr>
          <p:spPr bwMode="auto">
            <a:xfrm>
              <a:off x="6127591" y="4078289"/>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26" name="Straight Connector 125">
              <a:extLst>
                <a:ext uri="{FF2B5EF4-FFF2-40B4-BE49-F238E27FC236}">
                  <a16:creationId xmlns:a16="http://schemas.microsoft.com/office/drawing/2014/main" id="{65B07950-9DB4-DD41-9532-2AAA01F58375}"/>
                </a:ext>
              </a:extLst>
            </p:cNvPr>
            <p:cNvCxnSpPr>
              <a:cxnSpLocks/>
            </p:cNvCxnSpPr>
            <p:nvPr/>
          </p:nvCxnSpPr>
          <p:spPr bwMode="auto">
            <a:xfrm>
              <a:off x="6183471" y="4079601"/>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27" name="Straight Connector 126">
              <a:extLst>
                <a:ext uri="{FF2B5EF4-FFF2-40B4-BE49-F238E27FC236}">
                  <a16:creationId xmlns:a16="http://schemas.microsoft.com/office/drawing/2014/main" id="{6EC95EF4-1752-8342-A010-4057F4DDA968}"/>
                </a:ext>
              </a:extLst>
            </p:cNvPr>
            <p:cNvCxnSpPr>
              <a:cxnSpLocks/>
            </p:cNvCxnSpPr>
            <p:nvPr/>
          </p:nvCxnSpPr>
          <p:spPr bwMode="auto">
            <a:xfrm>
              <a:off x="6763410" y="4149967"/>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28" name="Straight Connector 127">
              <a:extLst>
                <a:ext uri="{FF2B5EF4-FFF2-40B4-BE49-F238E27FC236}">
                  <a16:creationId xmlns:a16="http://schemas.microsoft.com/office/drawing/2014/main" id="{5F3E188E-4403-9C4B-9E18-FA9E55ED6BAD}"/>
                </a:ext>
              </a:extLst>
            </p:cNvPr>
            <p:cNvCxnSpPr>
              <a:cxnSpLocks/>
            </p:cNvCxnSpPr>
            <p:nvPr/>
          </p:nvCxnSpPr>
          <p:spPr bwMode="auto">
            <a:xfrm>
              <a:off x="6799804" y="4149967"/>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id="{5E5A26EE-1A59-C641-8E26-5C9BCA415C1C}"/>
                </a:ext>
              </a:extLst>
            </p:cNvPr>
            <p:cNvCxnSpPr>
              <a:cxnSpLocks/>
            </p:cNvCxnSpPr>
            <p:nvPr/>
          </p:nvCxnSpPr>
          <p:spPr bwMode="auto">
            <a:xfrm>
              <a:off x="6974230" y="4149967"/>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id="{EB023086-EF02-0F46-B918-F3CC7B508696}"/>
                </a:ext>
              </a:extLst>
            </p:cNvPr>
            <p:cNvCxnSpPr>
              <a:cxnSpLocks/>
            </p:cNvCxnSpPr>
            <p:nvPr/>
          </p:nvCxnSpPr>
          <p:spPr bwMode="auto">
            <a:xfrm>
              <a:off x="7070750" y="4149967"/>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31" name="Straight Connector 130">
              <a:extLst>
                <a:ext uri="{FF2B5EF4-FFF2-40B4-BE49-F238E27FC236}">
                  <a16:creationId xmlns:a16="http://schemas.microsoft.com/office/drawing/2014/main" id="{F53C61CE-78A4-4A4D-B964-9A16643B9523}"/>
                </a:ext>
              </a:extLst>
            </p:cNvPr>
            <p:cNvCxnSpPr>
              <a:cxnSpLocks/>
            </p:cNvCxnSpPr>
            <p:nvPr/>
          </p:nvCxnSpPr>
          <p:spPr bwMode="auto">
            <a:xfrm>
              <a:off x="8028590" y="4410448"/>
              <a:ext cx="0" cy="100142"/>
            </a:xfrm>
            <a:prstGeom prst="line">
              <a:avLst/>
            </a:prstGeom>
            <a:noFill/>
            <a:ln w="28575" cap="flat" cmpd="sng" algn="ctr">
              <a:solidFill>
                <a:schemeClr val="tx2"/>
              </a:solidFill>
              <a:prstDash val="solid"/>
              <a:round/>
              <a:headEnd type="none" w="med" len="med"/>
              <a:tailEnd type="none" w="med" len="med"/>
            </a:ln>
            <a:effectLst/>
          </p:spPr>
        </p:cxnSp>
      </p:grpSp>
      <p:grpSp>
        <p:nvGrpSpPr>
          <p:cNvPr id="132" name="Group 131">
            <a:extLst>
              <a:ext uri="{FF2B5EF4-FFF2-40B4-BE49-F238E27FC236}">
                <a16:creationId xmlns:a16="http://schemas.microsoft.com/office/drawing/2014/main" id="{336B2A5A-C336-EB47-880E-9A55351074B5}"/>
              </a:ext>
            </a:extLst>
          </p:cNvPr>
          <p:cNvGrpSpPr/>
          <p:nvPr/>
        </p:nvGrpSpPr>
        <p:grpSpPr>
          <a:xfrm>
            <a:off x="2239311" y="2129405"/>
            <a:ext cx="3549703" cy="3049862"/>
            <a:chOff x="2918184" y="1585010"/>
            <a:chExt cx="3549703" cy="3049862"/>
          </a:xfrm>
        </p:grpSpPr>
        <p:cxnSp>
          <p:nvCxnSpPr>
            <p:cNvPr id="133" name="Straight Connector 132">
              <a:extLst>
                <a:ext uri="{FF2B5EF4-FFF2-40B4-BE49-F238E27FC236}">
                  <a16:creationId xmlns:a16="http://schemas.microsoft.com/office/drawing/2014/main" id="{FDED5928-3FB0-6647-B36C-2BD108B62EFB}"/>
                </a:ext>
              </a:extLst>
            </p:cNvPr>
            <p:cNvCxnSpPr>
              <a:cxnSpLocks/>
            </p:cNvCxnSpPr>
            <p:nvPr/>
          </p:nvCxnSpPr>
          <p:spPr bwMode="auto">
            <a:xfrm>
              <a:off x="3082782" y="1621631"/>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34" name="Straight Connector 133">
              <a:extLst>
                <a:ext uri="{FF2B5EF4-FFF2-40B4-BE49-F238E27FC236}">
                  <a16:creationId xmlns:a16="http://schemas.microsoft.com/office/drawing/2014/main" id="{F35F363A-04AF-7544-960C-F542FA6AA7C8}"/>
                </a:ext>
              </a:extLst>
            </p:cNvPr>
            <p:cNvCxnSpPr>
              <a:cxnSpLocks/>
            </p:cNvCxnSpPr>
            <p:nvPr/>
          </p:nvCxnSpPr>
          <p:spPr bwMode="auto">
            <a:xfrm>
              <a:off x="2918184" y="1585010"/>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35" name="Straight Connector 134">
              <a:extLst>
                <a:ext uri="{FF2B5EF4-FFF2-40B4-BE49-F238E27FC236}">
                  <a16:creationId xmlns:a16="http://schemas.microsoft.com/office/drawing/2014/main" id="{2E1B814F-AC10-A748-BA4C-B57A97CF5814}"/>
                </a:ext>
              </a:extLst>
            </p:cNvPr>
            <p:cNvCxnSpPr>
              <a:cxnSpLocks/>
            </p:cNvCxnSpPr>
            <p:nvPr/>
          </p:nvCxnSpPr>
          <p:spPr bwMode="auto">
            <a:xfrm>
              <a:off x="3116960" y="1769589"/>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36" name="Straight Connector 135">
              <a:extLst>
                <a:ext uri="{FF2B5EF4-FFF2-40B4-BE49-F238E27FC236}">
                  <a16:creationId xmlns:a16="http://schemas.microsoft.com/office/drawing/2014/main" id="{5D5B1A3C-578C-B84A-B1A8-A8D21B6CC538}"/>
                </a:ext>
              </a:extLst>
            </p:cNvPr>
            <p:cNvCxnSpPr>
              <a:cxnSpLocks/>
            </p:cNvCxnSpPr>
            <p:nvPr/>
          </p:nvCxnSpPr>
          <p:spPr bwMode="auto">
            <a:xfrm>
              <a:off x="3142917" y="1992591"/>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37" name="Straight Connector 136">
              <a:extLst>
                <a:ext uri="{FF2B5EF4-FFF2-40B4-BE49-F238E27FC236}">
                  <a16:creationId xmlns:a16="http://schemas.microsoft.com/office/drawing/2014/main" id="{438971BF-3A09-0A44-9C0F-3C2461F727C2}"/>
                </a:ext>
              </a:extLst>
            </p:cNvPr>
            <p:cNvCxnSpPr>
              <a:cxnSpLocks/>
            </p:cNvCxnSpPr>
            <p:nvPr/>
          </p:nvCxnSpPr>
          <p:spPr bwMode="auto">
            <a:xfrm>
              <a:off x="3093644" y="1708494"/>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38" name="Straight Connector 137">
              <a:extLst>
                <a:ext uri="{FF2B5EF4-FFF2-40B4-BE49-F238E27FC236}">
                  <a16:creationId xmlns:a16="http://schemas.microsoft.com/office/drawing/2014/main" id="{5888E82B-0C92-7E46-B539-401A45A2CA6E}"/>
                </a:ext>
              </a:extLst>
            </p:cNvPr>
            <p:cNvCxnSpPr>
              <a:cxnSpLocks/>
            </p:cNvCxnSpPr>
            <p:nvPr/>
          </p:nvCxnSpPr>
          <p:spPr bwMode="auto">
            <a:xfrm>
              <a:off x="3121282" y="1873481"/>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39" name="Straight Connector 138">
              <a:extLst>
                <a:ext uri="{FF2B5EF4-FFF2-40B4-BE49-F238E27FC236}">
                  <a16:creationId xmlns:a16="http://schemas.microsoft.com/office/drawing/2014/main" id="{CAB120FA-6528-124A-89F4-8F1A09321F58}"/>
                </a:ext>
              </a:extLst>
            </p:cNvPr>
            <p:cNvCxnSpPr>
              <a:cxnSpLocks/>
            </p:cNvCxnSpPr>
            <p:nvPr/>
          </p:nvCxnSpPr>
          <p:spPr bwMode="auto">
            <a:xfrm>
              <a:off x="3213098" y="2076307"/>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40" name="Straight Connector 139">
              <a:extLst>
                <a:ext uri="{FF2B5EF4-FFF2-40B4-BE49-F238E27FC236}">
                  <a16:creationId xmlns:a16="http://schemas.microsoft.com/office/drawing/2014/main" id="{8F388410-6FA2-1F46-A3FA-563FDE854784}"/>
                </a:ext>
              </a:extLst>
            </p:cNvPr>
            <p:cNvCxnSpPr>
              <a:cxnSpLocks/>
            </p:cNvCxnSpPr>
            <p:nvPr/>
          </p:nvCxnSpPr>
          <p:spPr bwMode="auto">
            <a:xfrm>
              <a:off x="3256609" y="2129416"/>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41" name="Straight Connector 140">
              <a:extLst>
                <a:ext uri="{FF2B5EF4-FFF2-40B4-BE49-F238E27FC236}">
                  <a16:creationId xmlns:a16="http://schemas.microsoft.com/office/drawing/2014/main" id="{9E0B2865-E8DB-554B-9982-8D7A7A207074}"/>
                </a:ext>
              </a:extLst>
            </p:cNvPr>
            <p:cNvCxnSpPr>
              <a:cxnSpLocks/>
            </p:cNvCxnSpPr>
            <p:nvPr/>
          </p:nvCxnSpPr>
          <p:spPr bwMode="auto">
            <a:xfrm>
              <a:off x="3336843" y="2274120"/>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42" name="Straight Connector 141">
              <a:extLst>
                <a:ext uri="{FF2B5EF4-FFF2-40B4-BE49-F238E27FC236}">
                  <a16:creationId xmlns:a16="http://schemas.microsoft.com/office/drawing/2014/main" id="{A6995AF8-0B69-3642-8DC5-886AE6BB3498}"/>
                </a:ext>
              </a:extLst>
            </p:cNvPr>
            <p:cNvCxnSpPr>
              <a:cxnSpLocks/>
            </p:cNvCxnSpPr>
            <p:nvPr/>
          </p:nvCxnSpPr>
          <p:spPr bwMode="auto">
            <a:xfrm>
              <a:off x="3303097" y="2127258"/>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id="{4D9AF0C0-D1A2-E94C-B831-83D4BB180D67}"/>
                </a:ext>
              </a:extLst>
            </p:cNvPr>
            <p:cNvCxnSpPr>
              <a:cxnSpLocks/>
            </p:cNvCxnSpPr>
            <p:nvPr/>
          </p:nvCxnSpPr>
          <p:spPr bwMode="auto">
            <a:xfrm>
              <a:off x="3348550" y="2301762"/>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44" name="Straight Connector 143">
              <a:extLst>
                <a:ext uri="{FF2B5EF4-FFF2-40B4-BE49-F238E27FC236}">
                  <a16:creationId xmlns:a16="http://schemas.microsoft.com/office/drawing/2014/main" id="{46D64D7A-B949-D948-96D5-8CEA8EF2B36F}"/>
                </a:ext>
              </a:extLst>
            </p:cNvPr>
            <p:cNvCxnSpPr>
              <a:cxnSpLocks/>
            </p:cNvCxnSpPr>
            <p:nvPr/>
          </p:nvCxnSpPr>
          <p:spPr bwMode="auto">
            <a:xfrm>
              <a:off x="3359696" y="2393741"/>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45" name="Straight Connector 144">
              <a:extLst>
                <a:ext uri="{FF2B5EF4-FFF2-40B4-BE49-F238E27FC236}">
                  <a16:creationId xmlns:a16="http://schemas.microsoft.com/office/drawing/2014/main" id="{D3FA7BE3-C0CE-6248-9113-FE612937D452}"/>
                </a:ext>
              </a:extLst>
            </p:cNvPr>
            <p:cNvCxnSpPr>
              <a:cxnSpLocks/>
            </p:cNvCxnSpPr>
            <p:nvPr/>
          </p:nvCxnSpPr>
          <p:spPr bwMode="auto">
            <a:xfrm>
              <a:off x="3504820" y="2603357"/>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46" name="Straight Connector 145">
              <a:extLst>
                <a:ext uri="{FF2B5EF4-FFF2-40B4-BE49-F238E27FC236}">
                  <a16:creationId xmlns:a16="http://schemas.microsoft.com/office/drawing/2014/main" id="{9A6B4B82-1EBA-9A4A-8A60-B26D4CD637BB}"/>
                </a:ext>
              </a:extLst>
            </p:cNvPr>
            <p:cNvCxnSpPr>
              <a:cxnSpLocks/>
            </p:cNvCxnSpPr>
            <p:nvPr/>
          </p:nvCxnSpPr>
          <p:spPr bwMode="auto">
            <a:xfrm>
              <a:off x="3496946" y="2543954"/>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47" name="Straight Connector 146">
              <a:extLst>
                <a:ext uri="{FF2B5EF4-FFF2-40B4-BE49-F238E27FC236}">
                  <a16:creationId xmlns:a16="http://schemas.microsoft.com/office/drawing/2014/main" id="{FF292B34-9D59-BF49-9FCD-5051BA3CC6B6}"/>
                </a:ext>
              </a:extLst>
            </p:cNvPr>
            <p:cNvCxnSpPr>
              <a:cxnSpLocks/>
            </p:cNvCxnSpPr>
            <p:nvPr/>
          </p:nvCxnSpPr>
          <p:spPr bwMode="auto">
            <a:xfrm>
              <a:off x="3518514" y="2683409"/>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E8127E07-7419-2540-87A9-F11438F5E436}"/>
                </a:ext>
              </a:extLst>
            </p:cNvPr>
            <p:cNvCxnSpPr>
              <a:cxnSpLocks/>
            </p:cNvCxnSpPr>
            <p:nvPr/>
          </p:nvCxnSpPr>
          <p:spPr bwMode="auto">
            <a:xfrm>
              <a:off x="3559194" y="2929826"/>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49" name="Straight Connector 148">
              <a:extLst>
                <a:ext uri="{FF2B5EF4-FFF2-40B4-BE49-F238E27FC236}">
                  <a16:creationId xmlns:a16="http://schemas.microsoft.com/office/drawing/2014/main" id="{25CBD30F-73FF-3447-A602-A4E2C39C1AD0}"/>
                </a:ext>
              </a:extLst>
            </p:cNvPr>
            <p:cNvCxnSpPr>
              <a:cxnSpLocks/>
            </p:cNvCxnSpPr>
            <p:nvPr/>
          </p:nvCxnSpPr>
          <p:spPr bwMode="auto">
            <a:xfrm>
              <a:off x="3621594" y="2929826"/>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BD9E2E12-B98E-484F-A001-D85ACDD5D794}"/>
                </a:ext>
              </a:extLst>
            </p:cNvPr>
            <p:cNvCxnSpPr>
              <a:cxnSpLocks/>
            </p:cNvCxnSpPr>
            <p:nvPr/>
          </p:nvCxnSpPr>
          <p:spPr bwMode="auto">
            <a:xfrm>
              <a:off x="3692106" y="2959592"/>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5CEF32C4-1CF3-1B4D-92CF-1F96EDEEE831}"/>
                </a:ext>
              </a:extLst>
            </p:cNvPr>
            <p:cNvCxnSpPr>
              <a:cxnSpLocks/>
            </p:cNvCxnSpPr>
            <p:nvPr/>
          </p:nvCxnSpPr>
          <p:spPr bwMode="auto">
            <a:xfrm>
              <a:off x="3740077" y="3153713"/>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CAFB7E70-F960-DF43-A288-2ED80ADCF860}"/>
                </a:ext>
              </a:extLst>
            </p:cNvPr>
            <p:cNvCxnSpPr>
              <a:cxnSpLocks/>
            </p:cNvCxnSpPr>
            <p:nvPr/>
          </p:nvCxnSpPr>
          <p:spPr bwMode="auto">
            <a:xfrm>
              <a:off x="3716513" y="3102956"/>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53" name="Straight Connector 152">
              <a:extLst>
                <a:ext uri="{FF2B5EF4-FFF2-40B4-BE49-F238E27FC236}">
                  <a16:creationId xmlns:a16="http://schemas.microsoft.com/office/drawing/2014/main" id="{1EFD7CFD-3EE0-1D4E-996B-68ACAF1D2EC1}"/>
                </a:ext>
              </a:extLst>
            </p:cNvPr>
            <p:cNvCxnSpPr>
              <a:cxnSpLocks/>
            </p:cNvCxnSpPr>
            <p:nvPr/>
          </p:nvCxnSpPr>
          <p:spPr bwMode="auto">
            <a:xfrm>
              <a:off x="3758556" y="3245748"/>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E91708C9-BD9A-6F42-BBA4-039C26A46E01}"/>
                </a:ext>
              </a:extLst>
            </p:cNvPr>
            <p:cNvCxnSpPr>
              <a:cxnSpLocks/>
            </p:cNvCxnSpPr>
            <p:nvPr/>
          </p:nvCxnSpPr>
          <p:spPr bwMode="auto">
            <a:xfrm>
              <a:off x="3855343" y="3282213"/>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7CF65471-F528-E94F-88DF-35A6703C39CB}"/>
                </a:ext>
              </a:extLst>
            </p:cNvPr>
            <p:cNvCxnSpPr>
              <a:cxnSpLocks/>
            </p:cNvCxnSpPr>
            <p:nvPr/>
          </p:nvCxnSpPr>
          <p:spPr bwMode="auto">
            <a:xfrm>
              <a:off x="3824965" y="3247419"/>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56" name="Straight Connector 155">
              <a:extLst>
                <a:ext uri="{FF2B5EF4-FFF2-40B4-BE49-F238E27FC236}">
                  <a16:creationId xmlns:a16="http://schemas.microsoft.com/office/drawing/2014/main" id="{E611308B-7B67-D443-A389-0BD8F43BC68C}"/>
                </a:ext>
              </a:extLst>
            </p:cNvPr>
            <p:cNvCxnSpPr>
              <a:cxnSpLocks/>
            </p:cNvCxnSpPr>
            <p:nvPr/>
          </p:nvCxnSpPr>
          <p:spPr bwMode="auto">
            <a:xfrm>
              <a:off x="3909624" y="3345751"/>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id="{360C9A5A-6280-E244-9641-BCB76070CB4A}"/>
                </a:ext>
              </a:extLst>
            </p:cNvPr>
            <p:cNvCxnSpPr>
              <a:cxnSpLocks/>
            </p:cNvCxnSpPr>
            <p:nvPr/>
          </p:nvCxnSpPr>
          <p:spPr bwMode="auto">
            <a:xfrm>
              <a:off x="4138691" y="3668047"/>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id="{B26C2C53-B3DC-4149-8F82-378FC8FEFCBF}"/>
                </a:ext>
              </a:extLst>
            </p:cNvPr>
            <p:cNvCxnSpPr>
              <a:cxnSpLocks/>
            </p:cNvCxnSpPr>
            <p:nvPr/>
          </p:nvCxnSpPr>
          <p:spPr bwMode="auto">
            <a:xfrm>
              <a:off x="4336997" y="3873755"/>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59" name="Straight Connector 158">
              <a:extLst>
                <a:ext uri="{FF2B5EF4-FFF2-40B4-BE49-F238E27FC236}">
                  <a16:creationId xmlns:a16="http://schemas.microsoft.com/office/drawing/2014/main" id="{0B9C788C-B257-D248-A3AF-A0C6ADC15130}"/>
                </a:ext>
              </a:extLst>
            </p:cNvPr>
            <p:cNvCxnSpPr>
              <a:cxnSpLocks/>
            </p:cNvCxnSpPr>
            <p:nvPr/>
          </p:nvCxnSpPr>
          <p:spPr bwMode="auto">
            <a:xfrm>
              <a:off x="4361652" y="4039806"/>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60" name="Straight Connector 159">
              <a:extLst>
                <a:ext uri="{FF2B5EF4-FFF2-40B4-BE49-F238E27FC236}">
                  <a16:creationId xmlns:a16="http://schemas.microsoft.com/office/drawing/2014/main" id="{4C44C774-6758-DD47-9136-22C829585E7B}"/>
                </a:ext>
              </a:extLst>
            </p:cNvPr>
            <p:cNvCxnSpPr>
              <a:cxnSpLocks/>
            </p:cNvCxnSpPr>
            <p:nvPr/>
          </p:nvCxnSpPr>
          <p:spPr bwMode="auto">
            <a:xfrm>
              <a:off x="4577682" y="4130591"/>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61" name="Straight Connector 160">
              <a:extLst>
                <a:ext uri="{FF2B5EF4-FFF2-40B4-BE49-F238E27FC236}">
                  <a16:creationId xmlns:a16="http://schemas.microsoft.com/office/drawing/2014/main" id="{10D2EA55-672A-8348-AF08-B53A698CD1A9}"/>
                </a:ext>
              </a:extLst>
            </p:cNvPr>
            <p:cNvCxnSpPr>
              <a:cxnSpLocks/>
            </p:cNvCxnSpPr>
            <p:nvPr/>
          </p:nvCxnSpPr>
          <p:spPr bwMode="auto">
            <a:xfrm>
              <a:off x="4514200" y="4083558"/>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62" name="Straight Connector 161">
              <a:extLst>
                <a:ext uri="{FF2B5EF4-FFF2-40B4-BE49-F238E27FC236}">
                  <a16:creationId xmlns:a16="http://schemas.microsoft.com/office/drawing/2014/main" id="{94B017FD-0A34-8543-9793-82283A32A3E7}"/>
                </a:ext>
              </a:extLst>
            </p:cNvPr>
            <p:cNvCxnSpPr>
              <a:cxnSpLocks/>
            </p:cNvCxnSpPr>
            <p:nvPr/>
          </p:nvCxnSpPr>
          <p:spPr bwMode="auto">
            <a:xfrm>
              <a:off x="4634250" y="4285852"/>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63" name="Straight Connector 162">
              <a:extLst>
                <a:ext uri="{FF2B5EF4-FFF2-40B4-BE49-F238E27FC236}">
                  <a16:creationId xmlns:a16="http://schemas.microsoft.com/office/drawing/2014/main" id="{AEAD3FBC-AA85-2645-B217-D703FE66FD0C}"/>
                </a:ext>
              </a:extLst>
            </p:cNvPr>
            <p:cNvCxnSpPr>
              <a:cxnSpLocks/>
            </p:cNvCxnSpPr>
            <p:nvPr/>
          </p:nvCxnSpPr>
          <p:spPr bwMode="auto">
            <a:xfrm>
              <a:off x="4761363" y="4293158"/>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64" name="Straight Connector 163">
              <a:extLst>
                <a:ext uri="{FF2B5EF4-FFF2-40B4-BE49-F238E27FC236}">
                  <a16:creationId xmlns:a16="http://schemas.microsoft.com/office/drawing/2014/main" id="{CDFFB154-50CC-6745-9461-AC45229F385F}"/>
                </a:ext>
              </a:extLst>
            </p:cNvPr>
            <p:cNvCxnSpPr>
              <a:cxnSpLocks/>
            </p:cNvCxnSpPr>
            <p:nvPr/>
          </p:nvCxnSpPr>
          <p:spPr bwMode="auto">
            <a:xfrm>
              <a:off x="4941289" y="4296196"/>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65" name="Straight Connector 164">
              <a:extLst>
                <a:ext uri="{FF2B5EF4-FFF2-40B4-BE49-F238E27FC236}">
                  <a16:creationId xmlns:a16="http://schemas.microsoft.com/office/drawing/2014/main" id="{1B5B4E18-4D3D-734F-93C8-2179929DF617}"/>
                </a:ext>
              </a:extLst>
            </p:cNvPr>
            <p:cNvCxnSpPr>
              <a:cxnSpLocks/>
            </p:cNvCxnSpPr>
            <p:nvPr/>
          </p:nvCxnSpPr>
          <p:spPr bwMode="auto">
            <a:xfrm>
              <a:off x="5542963" y="4389597"/>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F5928277-E7D8-F246-8A8D-AF01C0B8B460}"/>
                </a:ext>
              </a:extLst>
            </p:cNvPr>
            <p:cNvCxnSpPr>
              <a:cxnSpLocks/>
            </p:cNvCxnSpPr>
            <p:nvPr/>
          </p:nvCxnSpPr>
          <p:spPr bwMode="auto">
            <a:xfrm>
              <a:off x="6467887" y="4534730"/>
              <a:ext cx="0" cy="100142"/>
            </a:xfrm>
            <a:prstGeom prst="line">
              <a:avLst/>
            </a:prstGeom>
            <a:noFill/>
            <a:ln w="28575" cap="flat" cmpd="sng" algn="ctr">
              <a:solidFill>
                <a:schemeClr val="bg2"/>
              </a:solidFill>
              <a:prstDash val="solid"/>
              <a:round/>
              <a:headEnd type="none" w="med" len="med"/>
              <a:tailEnd type="none" w="med" len="med"/>
            </a:ln>
            <a:effectLst/>
          </p:spPr>
        </p:cxnSp>
      </p:grpSp>
      <p:sp>
        <p:nvSpPr>
          <p:cNvPr id="167" name="TextBox 166">
            <a:extLst>
              <a:ext uri="{FF2B5EF4-FFF2-40B4-BE49-F238E27FC236}">
                <a16:creationId xmlns:a16="http://schemas.microsoft.com/office/drawing/2014/main" id="{4FA62A68-95DF-2B49-96D0-84E288B98EE9}"/>
              </a:ext>
            </a:extLst>
          </p:cNvPr>
          <p:cNvSpPr txBox="1"/>
          <p:nvPr/>
        </p:nvSpPr>
        <p:spPr bwMode="auto">
          <a:xfrm>
            <a:off x="3122432" y="3027049"/>
            <a:ext cx="5613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62.9</a:t>
            </a:r>
          </a:p>
        </p:txBody>
      </p:sp>
      <p:sp>
        <p:nvSpPr>
          <p:cNvPr id="168" name="TextBox 167">
            <a:extLst>
              <a:ext uri="{FF2B5EF4-FFF2-40B4-BE49-F238E27FC236}">
                <a16:creationId xmlns:a16="http://schemas.microsoft.com/office/drawing/2014/main" id="{9C1D3BB0-03BE-934B-9465-2CBC2BEF0C5B}"/>
              </a:ext>
            </a:extLst>
          </p:cNvPr>
          <p:cNvSpPr txBox="1"/>
          <p:nvPr/>
        </p:nvSpPr>
        <p:spPr bwMode="auto">
          <a:xfrm>
            <a:off x="3490189" y="4873206"/>
            <a:ext cx="5613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5B8E38"/>
                </a:solidFill>
                <a:effectLst/>
                <a:uLnTx/>
                <a:uFillTx/>
                <a:latin typeface="News Gothic MT" panose="020B0503020103020203" pitchFamily="34" charset="0"/>
                <a:cs typeface="Arial" panose="020B0604020202020204" pitchFamily="34" charset="0"/>
              </a:rPr>
              <a:t>12.3</a:t>
            </a:r>
          </a:p>
        </p:txBody>
      </p:sp>
      <p:sp>
        <p:nvSpPr>
          <p:cNvPr id="169" name="TextBox 168">
            <a:extLst>
              <a:ext uri="{FF2B5EF4-FFF2-40B4-BE49-F238E27FC236}">
                <a16:creationId xmlns:a16="http://schemas.microsoft.com/office/drawing/2014/main" id="{B654AE8C-53A8-2141-9BEA-A3FEA46DC7F0}"/>
              </a:ext>
            </a:extLst>
          </p:cNvPr>
          <p:cNvSpPr txBox="1"/>
          <p:nvPr/>
        </p:nvSpPr>
        <p:spPr bwMode="auto">
          <a:xfrm>
            <a:off x="3966703" y="3943866"/>
            <a:ext cx="5613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33.1</a:t>
            </a:r>
          </a:p>
        </p:txBody>
      </p:sp>
      <p:cxnSp>
        <p:nvCxnSpPr>
          <p:cNvPr id="170" name="Straight Connector 169">
            <a:extLst>
              <a:ext uri="{FF2B5EF4-FFF2-40B4-BE49-F238E27FC236}">
                <a16:creationId xmlns:a16="http://schemas.microsoft.com/office/drawing/2014/main" id="{367DC565-D6E9-A546-827A-E1A2E63909F3}"/>
              </a:ext>
            </a:extLst>
          </p:cNvPr>
          <p:cNvCxnSpPr>
            <a:cxnSpLocks/>
          </p:cNvCxnSpPr>
          <p:nvPr/>
        </p:nvCxnSpPr>
        <p:spPr bwMode="auto">
          <a:xfrm rot="16200000">
            <a:off x="4874266" y="4468221"/>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D77A6DF6-5483-8544-AE0A-6D3A38DDE2BD}"/>
              </a:ext>
            </a:extLst>
          </p:cNvPr>
          <p:cNvCxnSpPr>
            <a:cxnSpLocks/>
          </p:cNvCxnSpPr>
          <p:nvPr/>
        </p:nvCxnSpPr>
        <p:spPr bwMode="auto">
          <a:xfrm rot="16200000">
            <a:off x="4314223" y="4364713"/>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028C2096-01DB-2941-A029-0D36A3A347A9}"/>
              </a:ext>
            </a:extLst>
          </p:cNvPr>
          <p:cNvCxnSpPr>
            <a:cxnSpLocks/>
          </p:cNvCxnSpPr>
          <p:nvPr/>
        </p:nvCxnSpPr>
        <p:spPr bwMode="auto">
          <a:xfrm rot="16200000">
            <a:off x="3959519" y="4081014"/>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73" name="Straight Connector 172">
            <a:extLst>
              <a:ext uri="{FF2B5EF4-FFF2-40B4-BE49-F238E27FC236}">
                <a16:creationId xmlns:a16="http://schemas.microsoft.com/office/drawing/2014/main" id="{C2089338-BA00-BD40-A956-A8326718F4BB}"/>
              </a:ext>
            </a:extLst>
          </p:cNvPr>
          <p:cNvCxnSpPr>
            <a:cxnSpLocks/>
          </p:cNvCxnSpPr>
          <p:nvPr/>
        </p:nvCxnSpPr>
        <p:spPr bwMode="auto">
          <a:xfrm rot="16200000">
            <a:off x="3958548" y="4121953"/>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id="{0728FC13-8F27-7542-AD35-EB8D5D0C7AE2}"/>
              </a:ext>
            </a:extLst>
          </p:cNvPr>
          <p:cNvCxnSpPr>
            <a:cxnSpLocks/>
          </p:cNvCxnSpPr>
          <p:nvPr/>
        </p:nvCxnSpPr>
        <p:spPr bwMode="auto">
          <a:xfrm rot="16200000">
            <a:off x="3957295" y="4172246"/>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75" name="Straight Connector 174">
            <a:extLst>
              <a:ext uri="{FF2B5EF4-FFF2-40B4-BE49-F238E27FC236}">
                <a16:creationId xmlns:a16="http://schemas.microsoft.com/office/drawing/2014/main" id="{052946E4-3CE8-5448-BAC3-DECB3BE772FC}"/>
              </a:ext>
            </a:extLst>
          </p:cNvPr>
          <p:cNvCxnSpPr>
            <a:cxnSpLocks/>
          </p:cNvCxnSpPr>
          <p:nvPr/>
        </p:nvCxnSpPr>
        <p:spPr bwMode="auto">
          <a:xfrm rot="16200000">
            <a:off x="3897384" y="4011232"/>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76" name="Straight Connector 175">
            <a:extLst>
              <a:ext uri="{FF2B5EF4-FFF2-40B4-BE49-F238E27FC236}">
                <a16:creationId xmlns:a16="http://schemas.microsoft.com/office/drawing/2014/main" id="{2E872939-8BB7-A242-97F0-10EBDAE41722}"/>
              </a:ext>
            </a:extLst>
          </p:cNvPr>
          <p:cNvCxnSpPr>
            <a:cxnSpLocks/>
          </p:cNvCxnSpPr>
          <p:nvPr/>
        </p:nvCxnSpPr>
        <p:spPr bwMode="auto">
          <a:xfrm rot="16200000">
            <a:off x="3665085" y="3927692"/>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77" name="Straight Connector 176">
            <a:extLst>
              <a:ext uri="{FF2B5EF4-FFF2-40B4-BE49-F238E27FC236}">
                <a16:creationId xmlns:a16="http://schemas.microsoft.com/office/drawing/2014/main" id="{CCC17969-8977-A64F-B280-A58C990DA25E}"/>
              </a:ext>
            </a:extLst>
          </p:cNvPr>
          <p:cNvCxnSpPr>
            <a:cxnSpLocks/>
          </p:cNvCxnSpPr>
          <p:nvPr/>
        </p:nvCxnSpPr>
        <p:spPr bwMode="auto">
          <a:xfrm rot="16200000">
            <a:off x="3667968" y="3875857"/>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78" name="Straight Connector 177">
            <a:extLst>
              <a:ext uri="{FF2B5EF4-FFF2-40B4-BE49-F238E27FC236}">
                <a16:creationId xmlns:a16="http://schemas.microsoft.com/office/drawing/2014/main" id="{AB2728FC-6510-804E-A9F9-DF4B316EB8C4}"/>
              </a:ext>
            </a:extLst>
          </p:cNvPr>
          <p:cNvCxnSpPr>
            <a:cxnSpLocks/>
          </p:cNvCxnSpPr>
          <p:nvPr/>
        </p:nvCxnSpPr>
        <p:spPr bwMode="auto">
          <a:xfrm rot="16200000">
            <a:off x="3664286" y="3944913"/>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79" name="Straight Connector 178">
            <a:extLst>
              <a:ext uri="{FF2B5EF4-FFF2-40B4-BE49-F238E27FC236}">
                <a16:creationId xmlns:a16="http://schemas.microsoft.com/office/drawing/2014/main" id="{4C5B65E3-2FF7-A248-8BE1-92A526CE6BA7}"/>
              </a:ext>
            </a:extLst>
          </p:cNvPr>
          <p:cNvCxnSpPr>
            <a:cxnSpLocks/>
          </p:cNvCxnSpPr>
          <p:nvPr/>
        </p:nvCxnSpPr>
        <p:spPr bwMode="auto">
          <a:xfrm rot="16200000">
            <a:off x="3406105" y="3704206"/>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80" name="Straight Connector 179">
            <a:extLst>
              <a:ext uri="{FF2B5EF4-FFF2-40B4-BE49-F238E27FC236}">
                <a16:creationId xmlns:a16="http://schemas.microsoft.com/office/drawing/2014/main" id="{0B279C20-1876-3749-A598-960B3BF14F2E}"/>
              </a:ext>
            </a:extLst>
          </p:cNvPr>
          <p:cNvCxnSpPr>
            <a:cxnSpLocks/>
          </p:cNvCxnSpPr>
          <p:nvPr/>
        </p:nvCxnSpPr>
        <p:spPr bwMode="auto">
          <a:xfrm rot="16200000">
            <a:off x="3368238" y="3647351"/>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81" name="Straight Connector 180">
            <a:extLst>
              <a:ext uri="{FF2B5EF4-FFF2-40B4-BE49-F238E27FC236}">
                <a16:creationId xmlns:a16="http://schemas.microsoft.com/office/drawing/2014/main" id="{D89E39A3-FDF1-4B45-A9DD-3CE861F86468}"/>
              </a:ext>
            </a:extLst>
          </p:cNvPr>
          <p:cNvCxnSpPr>
            <a:cxnSpLocks/>
          </p:cNvCxnSpPr>
          <p:nvPr/>
        </p:nvCxnSpPr>
        <p:spPr bwMode="auto">
          <a:xfrm rot="16200000">
            <a:off x="3356034" y="3606806"/>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82" name="Straight Connector 181">
            <a:extLst>
              <a:ext uri="{FF2B5EF4-FFF2-40B4-BE49-F238E27FC236}">
                <a16:creationId xmlns:a16="http://schemas.microsoft.com/office/drawing/2014/main" id="{64BADBF1-49CA-354B-93E5-8AA550BB4498}"/>
              </a:ext>
            </a:extLst>
          </p:cNvPr>
          <p:cNvCxnSpPr>
            <a:cxnSpLocks/>
          </p:cNvCxnSpPr>
          <p:nvPr/>
        </p:nvCxnSpPr>
        <p:spPr bwMode="auto">
          <a:xfrm rot="16200000">
            <a:off x="3351006" y="3505410"/>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83" name="Straight Connector 182">
            <a:extLst>
              <a:ext uri="{FF2B5EF4-FFF2-40B4-BE49-F238E27FC236}">
                <a16:creationId xmlns:a16="http://schemas.microsoft.com/office/drawing/2014/main" id="{900DBD66-AAF6-B948-BC72-EC66959C5A8A}"/>
              </a:ext>
            </a:extLst>
          </p:cNvPr>
          <p:cNvCxnSpPr>
            <a:cxnSpLocks/>
          </p:cNvCxnSpPr>
          <p:nvPr/>
        </p:nvCxnSpPr>
        <p:spPr bwMode="auto">
          <a:xfrm rot="16200000">
            <a:off x="3350852" y="3524292"/>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84" name="Straight Connector 183">
            <a:extLst>
              <a:ext uri="{FF2B5EF4-FFF2-40B4-BE49-F238E27FC236}">
                <a16:creationId xmlns:a16="http://schemas.microsoft.com/office/drawing/2014/main" id="{EDBFFD3B-1CA8-AE48-9294-FAEAF73542B5}"/>
              </a:ext>
            </a:extLst>
          </p:cNvPr>
          <p:cNvCxnSpPr>
            <a:cxnSpLocks/>
          </p:cNvCxnSpPr>
          <p:nvPr/>
        </p:nvCxnSpPr>
        <p:spPr bwMode="auto">
          <a:xfrm rot="16200000">
            <a:off x="3269758" y="3383912"/>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85" name="Straight Connector 184">
            <a:extLst>
              <a:ext uri="{FF2B5EF4-FFF2-40B4-BE49-F238E27FC236}">
                <a16:creationId xmlns:a16="http://schemas.microsoft.com/office/drawing/2014/main" id="{95A31FE0-49E0-6446-9479-82185A37DD58}"/>
              </a:ext>
            </a:extLst>
          </p:cNvPr>
          <p:cNvCxnSpPr>
            <a:cxnSpLocks/>
          </p:cNvCxnSpPr>
          <p:nvPr/>
        </p:nvCxnSpPr>
        <p:spPr bwMode="auto">
          <a:xfrm rot="16200000">
            <a:off x="3331949" y="3412500"/>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86" name="Straight Connector 185">
            <a:extLst>
              <a:ext uri="{FF2B5EF4-FFF2-40B4-BE49-F238E27FC236}">
                <a16:creationId xmlns:a16="http://schemas.microsoft.com/office/drawing/2014/main" id="{16183617-CBB2-724C-A1B3-956A7587D0DD}"/>
              </a:ext>
            </a:extLst>
          </p:cNvPr>
          <p:cNvCxnSpPr>
            <a:cxnSpLocks/>
          </p:cNvCxnSpPr>
          <p:nvPr/>
        </p:nvCxnSpPr>
        <p:spPr bwMode="auto">
          <a:xfrm rot="16200000">
            <a:off x="3351416" y="3558923"/>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87" name="Straight Connector 186">
            <a:extLst>
              <a:ext uri="{FF2B5EF4-FFF2-40B4-BE49-F238E27FC236}">
                <a16:creationId xmlns:a16="http://schemas.microsoft.com/office/drawing/2014/main" id="{3D6EAE6D-B079-5B49-A912-469DC0276082}"/>
              </a:ext>
            </a:extLst>
          </p:cNvPr>
          <p:cNvCxnSpPr>
            <a:cxnSpLocks/>
          </p:cNvCxnSpPr>
          <p:nvPr/>
        </p:nvCxnSpPr>
        <p:spPr bwMode="auto">
          <a:xfrm>
            <a:off x="3160550" y="3324314"/>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88" name="Straight Connector 187">
            <a:extLst>
              <a:ext uri="{FF2B5EF4-FFF2-40B4-BE49-F238E27FC236}">
                <a16:creationId xmlns:a16="http://schemas.microsoft.com/office/drawing/2014/main" id="{2AE7B27E-9FA4-5443-AFBF-E168511F6BF2}"/>
              </a:ext>
            </a:extLst>
          </p:cNvPr>
          <p:cNvCxnSpPr>
            <a:cxnSpLocks/>
          </p:cNvCxnSpPr>
          <p:nvPr/>
        </p:nvCxnSpPr>
        <p:spPr bwMode="auto">
          <a:xfrm rot="16200000">
            <a:off x="3160550" y="3335499"/>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89" name="Straight Connector 188">
            <a:extLst>
              <a:ext uri="{FF2B5EF4-FFF2-40B4-BE49-F238E27FC236}">
                <a16:creationId xmlns:a16="http://schemas.microsoft.com/office/drawing/2014/main" id="{7625320E-72EB-664A-8D13-F1BB0B64C1E2}"/>
              </a:ext>
            </a:extLst>
          </p:cNvPr>
          <p:cNvCxnSpPr>
            <a:cxnSpLocks/>
          </p:cNvCxnSpPr>
          <p:nvPr/>
        </p:nvCxnSpPr>
        <p:spPr bwMode="auto">
          <a:xfrm rot="16200000">
            <a:off x="3042313" y="3022907"/>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90" name="Straight Connector 189">
            <a:extLst>
              <a:ext uri="{FF2B5EF4-FFF2-40B4-BE49-F238E27FC236}">
                <a16:creationId xmlns:a16="http://schemas.microsoft.com/office/drawing/2014/main" id="{494C4D02-E54F-654F-9CAC-81D2D2BDAC44}"/>
              </a:ext>
            </a:extLst>
          </p:cNvPr>
          <p:cNvCxnSpPr>
            <a:cxnSpLocks/>
          </p:cNvCxnSpPr>
          <p:nvPr/>
        </p:nvCxnSpPr>
        <p:spPr bwMode="auto">
          <a:xfrm rot="16200000">
            <a:off x="3042448" y="3069001"/>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91" name="Straight Connector 190">
            <a:extLst>
              <a:ext uri="{FF2B5EF4-FFF2-40B4-BE49-F238E27FC236}">
                <a16:creationId xmlns:a16="http://schemas.microsoft.com/office/drawing/2014/main" id="{2613D802-0A7A-E643-B7B0-7DFE9CB4C97D}"/>
              </a:ext>
            </a:extLst>
          </p:cNvPr>
          <p:cNvCxnSpPr>
            <a:cxnSpLocks/>
          </p:cNvCxnSpPr>
          <p:nvPr/>
        </p:nvCxnSpPr>
        <p:spPr bwMode="auto">
          <a:xfrm rot="16200000">
            <a:off x="3047053" y="3151145"/>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92" name="Straight Connector 191">
            <a:extLst>
              <a:ext uri="{FF2B5EF4-FFF2-40B4-BE49-F238E27FC236}">
                <a16:creationId xmlns:a16="http://schemas.microsoft.com/office/drawing/2014/main" id="{281D583D-F050-484F-8339-7E8A95D8B1C1}"/>
              </a:ext>
            </a:extLst>
          </p:cNvPr>
          <p:cNvCxnSpPr>
            <a:cxnSpLocks/>
          </p:cNvCxnSpPr>
          <p:nvPr/>
        </p:nvCxnSpPr>
        <p:spPr bwMode="auto">
          <a:xfrm rot="16200000">
            <a:off x="3049279" y="3179644"/>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93" name="Straight Connector 192">
            <a:extLst>
              <a:ext uri="{FF2B5EF4-FFF2-40B4-BE49-F238E27FC236}">
                <a16:creationId xmlns:a16="http://schemas.microsoft.com/office/drawing/2014/main" id="{B35107F3-D670-BA42-84C4-C0F9E62188F6}"/>
              </a:ext>
            </a:extLst>
          </p:cNvPr>
          <p:cNvCxnSpPr>
            <a:cxnSpLocks/>
          </p:cNvCxnSpPr>
          <p:nvPr/>
        </p:nvCxnSpPr>
        <p:spPr bwMode="auto">
          <a:xfrm rot="16200000">
            <a:off x="3042249" y="3117766"/>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94" name="Straight Connector 193">
            <a:extLst>
              <a:ext uri="{FF2B5EF4-FFF2-40B4-BE49-F238E27FC236}">
                <a16:creationId xmlns:a16="http://schemas.microsoft.com/office/drawing/2014/main" id="{505D10BC-B382-DE4E-BA61-32D0E35A308F}"/>
              </a:ext>
            </a:extLst>
          </p:cNvPr>
          <p:cNvCxnSpPr>
            <a:cxnSpLocks/>
          </p:cNvCxnSpPr>
          <p:nvPr/>
        </p:nvCxnSpPr>
        <p:spPr bwMode="auto">
          <a:xfrm rot="16200000">
            <a:off x="2851822" y="2898227"/>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95" name="Straight Connector 194">
            <a:extLst>
              <a:ext uri="{FF2B5EF4-FFF2-40B4-BE49-F238E27FC236}">
                <a16:creationId xmlns:a16="http://schemas.microsoft.com/office/drawing/2014/main" id="{D38E3C32-5066-CA4C-94C9-DAA54B783FAA}"/>
              </a:ext>
            </a:extLst>
          </p:cNvPr>
          <p:cNvCxnSpPr>
            <a:cxnSpLocks/>
          </p:cNvCxnSpPr>
          <p:nvPr/>
        </p:nvCxnSpPr>
        <p:spPr bwMode="auto">
          <a:xfrm rot="16200000">
            <a:off x="2836262" y="2852245"/>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96" name="Straight Connector 195">
            <a:extLst>
              <a:ext uri="{FF2B5EF4-FFF2-40B4-BE49-F238E27FC236}">
                <a16:creationId xmlns:a16="http://schemas.microsoft.com/office/drawing/2014/main" id="{CA9D3D9B-4670-0D4A-9D78-D8394ED57276}"/>
              </a:ext>
            </a:extLst>
          </p:cNvPr>
          <p:cNvCxnSpPr>
            <a:cxnSpLocks/>
          </p:cNvCxnSpPr>
          <p:nvPr/>
        </p:nvCxnSpPr>
        <p:spPr bwMode="auto">
          <a:xfrm rot="16200000">
            <a:off x="2828336" y="2812376"/>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97" name="Straight Connector 196">
            <a:extLst>
              <a:ext uri="{FF2B5EF4-FFF2-40B4-BE49-F238E27FC236}">
                <a16:creationId xmlns:a16="http://schemas.microsoft.com/office/drawing/2014/main" id="{CABEE161-13A3-9345-99EB-50C1C4E4A4FD}"/>
              </a:ext>
            </a:extLst>
          </p:cNvPr>
          <p:cNvCxnSpPr>
            <a:cxnSpLocks/>
          </p:cNvCxnSpPr>
          <p:nvPr/>
        </p:nvCxnSpPr>
        <p:spPr bwMode="auto">
          <a:xfrm rot="16200000">
            <a:off x="2814456" y="2774303"/>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98" name="Straight Connector 197">
            <a:extLst>
              <a:ext uri="{FF2B5EF4-FFF2-40B4-BE49-F238E27FC236}">
                <a16:creationId xmlns:a16="http://schemas.microsoft.com/office/drawing/2014/main" id="{91A15A71-A5E7-D64B-862A-0B08DE6E138D}"/>
              </a:ext>
            </a:extLst>
          </p:cNvPr>
          <p:cNvCxnSpPr>
            <a:cxnSpLocks/>
          </p:cNvCxnSpPr>
          <p:nvPr/>
        </p:nvCxnSpPr>
        <p:spPr bwMode="auto">
          <a:xfrm rot="16200000">
            <a:off x="2628847" y="2524639"/>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199" name="Straight Connector 198">
            <a:extLst>
              <a:ext uri="{FF2B5EF4-FFF2-40B4-BE49-F238E27FC236}">
                <a16:creationId xmlns:a16="http://schemas.microsoft.com/office/drawing/2014/main" id="{D7D32D56-F1BE-A94D-A2D1-ACF7191A9224}"/>
              </a:ext>
            </a:extLst>
          </p:cNvPr>
          <p:cNvCxnSpPr>
            <a:cxnSpLocks/>
          </p:cNvCxnSpPr>
          <p:nvPr/>
        </p:nvCxnSpPr>
        <p:spPr bwMode="auto">
          <a:xfrm rot="16200000">
            <a:off x="2638100" y="2559692"/>
            <a:ext cx="0" cy="100142"/>
          </a:xfrm>
          <a:prstGeom prst="line">
            <a:avLst/>
          </a:prstGeom>
          <a:noFill/>
          <a:ln w="28575" cap="flat" cmpd="sng" algn="ctr">
            <a:solidFill>
              <a:schemeClr val="tx2"/>
            </a:solidFill>
            <a:prstDash val="solid"/>
            <a:round/>
            <a:headEnd type="none" w="med" len="med"/>
            <a:tailEnd type="none" w="med" len="med"/>
          </a:ln>
          <a:effectLst/>
        </p:spPr>
      </p:cxnSp>
      <p:cxnSp>
        <p:nvCxnSpPr>
          <p:cNvPr id="200" name="Straight Connector 199">
            <a:extLst>
              <a:ext uri="{FF2B5EF4-FFF2-40B4-BE49-F238E27FC236}">
                <a16:creationId xmlns:a16="http://schemas.microsoft.com/office/drawing/2014/main" id="{859444AE-DC07-4742-8EEF-F36345032FCF}"/>
              </a:ext>
            </a:extLst>
          </p:cNvPr>
          <p:cNvCxnSpPr>
            <a:cxnSpLocks/>
          </p:cNvCxnSpPr>
          <p:nvPr/>
        </p:nvCxnSpPr>
        <p:spPr bwMode="auto">
          <a:xfrm rot="5400000">
            <a:off x="3681919" y="4480295"/>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201" name="Straight Connector 200">
            <a:extLst>
              <a:ext uri="{FF2B5EF4-FFF2-40B4-BE49-F238E27FC236}">
                <a16:creationId xmlns:a16="http://schemas.microsoft.com/office/drawing/2014/main" id="{0E648F32-B48B-0743-8258-474BF3717912}"/>
              </a:ext>
            </a:extLst>
          </p:cNvPr>
          <p:cNvCxnSpPr>
            <a:cxnSpLocks/>
          </p:cNvCxnSpPr>
          <p:nvPr/>
        </p:nvCxnSpPr>
        <p:spPr bwMode="auto">
          <a:xfrm rot="5400000">
            <a:off x="3693413" y="4591928"/>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202" name="Straight Connector 201">
            <a:extLst>
              <a:ext uri="{FF2B5EF4-FFF2-40B4-BE49-F238E27FC236}">
                <a16:creationId xmlns:a16="http://schemas.microsoft.com/office/drawing/2014/main" id="{B51963B6-37B5-D548-A758-E8EB2A79DEC6}"/>
              </a:ext>
            </a:extLst>
          </p:cNvPr>
          <p:cNvCxnSpPr>
            <a:cxnSpLocks/>
          </p:cNvCxnSpPr>
          <p:nvPr/>
        </p:nvCxnSpPr>
        <p:spPr bwMode="auto">
          <a:xfrm>
            <a:off x="3123082" y="3790143"/>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203" name="Straight Connector 202">
            <a:extLst>
              <a:ext uri="{FF2B5EF4-FFF2-40B4-BE49-F238E27FC236}">
                <a16:creationId xmlns:a16="http://schemas.microsoft.com/office/drawing/2014/main" id="{49274966-AA96-E14F-8632-7C00E5A49DE4}"/>
              </a:ext>
            </a:extLst>
          </p:cNvPr>
          <p:cNvCxnSpPr>
            <a:cxnSpLocks/>
          </p:cNvCxnSpPr>
          <p:nvPr/>
        </p:nvCxnSpPr>
        <p:spPr bwMode="auto">
          <a:xfrm rot="5400000">
            <a:off x="3049279" y="3698108"/>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204" name="Straight Connector 203">
            <a:extLst>
              <a:ext uri="{FF2B5EF4-FFF2-40B4-BE49-F238E27FC236}">
                <a16:creationId xmlns:a16="http://schemas.microsoft.com/office/drawing/2014/main" id="{D8421798-0F61-E847-A08D-8D2A2D74C03C}"/>
              </a:ext>
            </a:extLst>
          </p:cNvPr>
          <p:cNvCxnSpPr>
            <a:cxnSpLocks/>
          </p:cNvCxnSpPr>
          <p:nvPr/>
        </p:nvCxnSpPr>
        <p:spPr bwMode="auto">
          <a:xfrm rot="5400000">
            <a:off x="3029672" y="3655496"/>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205" name="Straight Connector 204">
            <a:extLst>
              <a:ext uri="{FF2B5EF4-FFF2-40B4-BE49-F238E27FC236}">
                <a16:creationId xmlns:a16="http://schemas.microsoft.com/office/drawing/2014/main" id="{E35AEB5C-745E-124E-9181-8B6E4E34AF62}"/>
              </a:ext>
            </a:extLst>
          </p:cNvPr>
          <p:cNvCxnSpPr>
            <a:cxnSpLocks/>
          </p:cNvCxnSpPr>
          <p:nvPr/>
        </p:nvCxnSpPr>
        <p:spPr bwMode="auto">
          <a:xfrm rot="5400000">
            <a:off x="3029672" y="3616198"/>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206" name="Straight Connector 205">
            <a:extLst>
              <a:ext uri="{FF2B5EF4-FFF2-40B4-BE49-F238E27FC236}">
                <a16:creationId xmlns:a16="http://schemas.microsoft.com/office/drawing/2014/main" id="{9F4821ED-5E9C-6841-A66E-DB5B93861042}"/>
              </a:ext>
            </a:extLst>
          </p:cNvPr>
          <p:cNvCxnSpPr>
            <a:cxnSpLocks/>
          </p:cNvCxnSpPr>
          <p:nvPr/>
        </p:nvCxnSpPr>
        <p:spPr bwMode="auto">
          <a:xfrm rot="5400000">
            <a:off x="2825627" y="3215962"/>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207" name="Straight Connector 206">
            <a:extLst>
              <a:ext uri="{FF2B5EF4-FFF2-40B4-BE49-F238E27FC236}">
                <a16:creationId xmlns:a16="http://schemas.microsoft.com/office/drawing/2014/main" id="{2CC5A5F8-CF9E-AC45-B079-3D95A29AC216}"/>
              </a:ext>
            </a:extLst>
          </p:cNvPr>
          <p:cNvCxnSpPr>
            <a:cxnSpLocks/>
          </p:cNvCxnSpPr>
          <p:nvPr/>
        </p:nvCxnSpPr>
        <p:spPr bwMode="auto">
          <a:xfrm rot="5400000">
            <a:off x="2815822" y="3089059"/>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208" name="Straight Connector 207">
            <a:extLst>
              <a:ext uri="{FF2B5EF4-FFF2-40B4-BE49-F238E27FC236}">
                <a16:creationId xmlns:a16="http://schemas.microsoft.com/office/drawing/2014/main" id="{CC5D8A01-8183-F145-93E5-2BAE3C62B601}"/>
              </a:ext>
            </a:extLst>
          </p:cNvPr>
          <p:cNvCxnSpPr>
            <a:cxnSpLocks/>
          </p:cNvCxnSpPr>
          <p:nvPr/>
        </p:nvCxnSpPr>
        <p:spPr bwMode="auto">
          <a:xfrm rot="5400000">
            <a:off x="2657970" y="2846157"/>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209" name="Straight Connector 208">
            <a:extLst>
              <a:ext uri="{FF2B5EF4-FFF2-40B4-BE49-F238E27FC236}">
                <a16:creationId xmlns:a16="http://schemas.microsoft.com/office/drawing/2014/main" id="{9B5B22BA-EF9E-BC46-BF17-D88637864FBD}"/>
              </a:ext>
            </a:extLst>
          </p:cNvPr>
          <p:cNvCxnSpPr>
            <a:cxnSpLocks/>
          </p:cNvCxnSpPr>
          <p:nvPr/>
        </p:nvCxnSpPr>
        <p:spPr bwMode="auto">
          <a:xfrm rot="5400000">
            <a:off x="2667399" y="2878158"/>
            <a:ext cx="0" cy="100142"/>
          </a:xfrm>
          <a:prstGeom prst="line">
            <a:avLst/>
          </a:prstGeom>
          <a:noFill/>
          <a:ln w="28575" cap="flat" cmpd="sng" algn="ctr">
            <a:solidFill>
              <a:schemeClr val="bg2"/>
            </a:solidFill>
            <a:prstDash val="solid"/>
            <a:round/>
            <a:headEnd type="none" w="med" len="med"/>
            <a:tailEnd type="none" w="med" len="med"/>
          </a:ln>
          <a:effectLst/>
        </p:spPr>
      </p:cxnSp>
      <p:cxnSp>
        <p:nvCxnSpPr>
          <p:cNvPr id="210" name="Straight Connector 209">
            <a:extLst>
              <a:ext uri="{FF2B5EF4-FFF2-40B4-BE49-F238E27FC236}">
                <a16:creationId xmlns:a16="http://schemas.microsoft.com/office/drawing/2014/main" id="{16DADE33-6500-1540-A0E6-83CCE3E521AC}"/>
              </a:ext>
            </a:extLst>
          </p:cNvPr>
          <p:cNvCxnSpPr>
            <a:cxnSpLocks/>
          </p:cNvCxnSpPr>
          <p:nvPr/>
        </p:nvCxnSpPr>
        <p:spPr bwMode="auto">
          <a:xfrm rot="5400000">
            <a:off x="2412210" y="2426865"/>
            <a:ext cx="0" cy="100142"/>
          </a:xfrm>
          <a:prstGeom prst="line">
            <a:avLst/>
          </a:prstGeom>
          <a:noFill/>
          <a:ln w="28575" cap="flat" cmpd="sng" algn="ctr">
            <a:solidFill>
              <a:schemeClr val="bg2"/>
            </a:solidFill>
            <a:prstDash val="solid"/>
            <a:round/>
            <a:headEnd type="none" w="med" len="med"/>
            <a:tailEnd type="none" w="med" len="med"/>
          </a:ln>
          <a:effectLst/>
        </p:spPr>
      </p:cxnSp>
      <p:sp>
        <p:nvSpPr>
          <p:cNvPr id="211" name="Freeform: Shape 2">
            <a:extLst>
              <a:ext uri="{FF2B5EF4-FFF2-40B4-BE49-F238E27FC236}">
                <a16:creationId xmlns:a16="http://schemas.microsoft.com/office/drawing/2014/main" id="{AC7854A2-01E9-5E46-8747-4E580DC13B08}"/>
              </a:ext>
            </a:extLst>
          </p:cNvPr>
          <p:cNvSpPr/>
          <p:nvPr/>
        </p:nvSpPr>
        <p:spPr bwMode="auto">
          <a:xfrm>
            <a:off x="2650116" y="2987557"/>
            <a:ext cx="161925" cy="107157"/>
          </a:xfrm>
          <a:custGeom>
            <a:avLst/>
            <a:gdLst>
              <a:gd name="connsiteX0" fmla="*/ 0 w 161925"/>
              <a:gd name="connsiteY0" fmla="*/ 0 h 107157"/>
              <a:gd name="connsiteX1" fmla="*/ 88106 w 161925"/>
              <a:gd name="connsiteY1" fmla="*/ 0 h 107157"/>
              <a:gd name="connsiteX2" fmla="*/ 88106 w 161925"/>
              <a:gd name="connsiteY2" fmla="*/ 26194 h 107157"/>
              <a:gd name="connsiteX3" fmla="*/ 111918 w 161925"/>
              <a:gd name="connsiteY3" fmla="*/ 26194 h 107157"/>
              <a:gd name="connsiteX4" fmla="*/ 111918 w 161925"/>
              <a:gd name="connsiteY4" fmla="*/ 52388 h 107157"/>
              <a:gd name="connsiteX5" fmla="*/ 133350 w 161925"/>
              <a:gd name="connsiteY5" fmla="*/ 52388 h 107157"/>
              <a:gd name="connsiteX6" fmla="*/ 133350 w 161925"/>
              <a:gd name="connsiteY6" fmla="*/ 78582 h 107157"/>
              <a:gd name="connsiteX7" fmla="*/ 161925 w 161925"/>
              <a:gd name="connsiteY7" fmla="*/ 78582 h 107157"/>
              <a:gd name="connsiteX8" fmla="*/ 161925 w 161925"/>
              <a:gd name="connsiteY8" fmla="*/ 107157 h 10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25" h="107157">
                <a:moveTo>
                  <a:pt x="0" y="0"/>
                </a:moveTo>
                <a:lnTo>
                  <a:pt x="88106" y="0"/>
                </a:lnTo>
                <a:lnTo>
                  <a:pt x="88106" y="26194"/>
                </a:lnTo>
                <a:lnTo>
                  <a:pt x="111918" y="26194"/>
                </a:lnTo>
                <a:lnTo>
                  <a:pt x="111918" y="52388"/>
                </a:lnTo>
                <a:lnTo>
                  <a:pt x="133350" y="52388"/>
                </a:lnTo>
                <a:lnTo>
                  <a:pt x="133350" y="78582"/>
                </a:lnTo>
                <a:lnTo>
                  <a:pt x="161925" y="78582"/>
                </a:lnTo>
                <a:lnTo>
                  <a:pt x="161925" y="107157"/>
                </a:lnTo>
              </a:path>
            </a:pathLst>
          </a:custGeom>
          <a:noFill/>
          <a:ln w="28575">
            <a:solidFill>
              <a:schemeClr val="bg2"/>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News Gothic MT" panose="020B0503020103020203" pitchFamily="34" charset="0"/>
              <a:cs typeface="Arial" panose="020B0604020202020204" pitchFamily="34" charset="0"/>
            </a:endParaRPr>
          </a:p>
        </p:txBody>
      </p:sp>
      <p:sp>
        <p:nvSpPr>
          <p:cNvPr id="212" name="TextBox 211">
            <a:extLst>
              <a:ext uri="{FF2B5EF4-FFF2-40B4-BE49-F238E27FC236}">
                <a16:creationId xmlns:a16="http://schemas.microsoft.com/office/drawing/2014/main" id="{D12462FB-7294-C24D-836C-0BEC9C868587}"/>
              </a:ext>
            </a:extLst>
          </p:cNvPr>
          <p:cNvSpPr txBox="1"/>
          <p:nvPr/>
        </p:nvSpPr>
        <p:spPr bwMode="auto">
          <a:xfrm>
            <a:off x="6912347" y="5304729"/>
            <a:ext cx="4090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1D2E5A"/>
                </a:solidFill>
                <a:effectLst/>
                <a:uLnTx/>
                <a:uFillTx/>
                <a:latin typeface="News Gothic MT" panose="020B0503020103020203" pitchFamily="34" charset="0"/>
                <a:cs typeface="Arial" panose="020B0604020202020204" pitchFamily="34" charset="0"/>
              </a:rPr>
              <a:t>33</a:t>
            </a:r>
          </a:p>
        </p:txBody>
      </p:sp>
      <p:sp>
        <p:nvSpPr>
          <p:cNvPr id="213" name="TextBox 212">
            <a:extLst>
              <a:ext uri="{FF2B5EF4-FFF2-40B4-BE49-F238E27FC236}">
                <a16:creationId xmlns:a16="http://schemas.microsoft.com/office/drawing/2014/main" id="{77E6CF84-30D2-7048-90C4-6AE1FB71763A}"/>
              </a:ext>
            </a:extLst>
          </p:cNvPr>
          <p:cNvSpPr txBox="1"/>
          <p:nvPr/>
        </p:nvSpPr>
        <p:spPr bwMode="auto">
          <a:xfrm>
            <a:off x="1904008" y="5094099"/>
            <a:ext cx="2968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chemeClr val="tx2"/>
                </a:solidFill>
                <a:effectLst/>
                <a:uLnTx/>
                <a:uFillTx/>
                <a:latin typeface="News Gothic MT" panose="020B0503020103020203" pitchFamily="34" charset="0"/>
                <a:cs typeface="Arial" panose="020B0604020202020204" pitchFamily="34" charset="0"/>
              </a:rPr>
              <a:t>0</a:t>
            </a:r>
          </a:p>
        </p:txBody>
      </p:sp>
      <p:graphicFrame>
        <p:nvGraphicFramePr>
          <p:cNvPr id="214" name="Table 215">
            <a:extLst>
              <a:ext uri="{FF2B5EF4-FFF2-40B4-BE49-F238E27FC236}">
                <a16:creationId xmlns:a16="http://schemas.microsoft.com/office/drawing/2014/main" id="{86D6C12E-E776-C44F-AFEE-B0DEDA442F82}"/>
              </a:ext>
            </a:extLst>
          </p:cNvPr>
          <p:cNvGraphicFramePr>
            <a:graphicFrameLocks noGrp="1"/>
          </p:cNvGraphicFramePr>
          <p:nvPr>
            <p:extLst>
              <p:ext uri="{D42A27DB-BD31-4B8C-83A1-F6EECF244321}">
                <p14:modId xmlns:p14="http://schemas.microsoft.com/office/powerpoint/2010/main" val="2480946485"/>
              </p:ext>
            </p:extLst>
          </p:nvPr>
        </p:nvGraphicFramePr>
        <p:xfrm>
          <a:off x="5378103" y="1779823"/>
          <a:ext cx="6525491" cy="1737360"/>
        </p:xfrm>
        <a:graphic>
          <a:graphicData uri="http://schemas.openxmlformats.org/drawingml/2006/table">
            <a:tbl>
              <a:tblPr firstRow="1" bandRow="1">
                <a:tableStyleId>{5C22544A-7EE6-4342-B048-85BDC9FD1C3A}</a:tableStyleId>
              </a:tblPr>
              <a:tblGrid>
                <a:gridCol w="2036415">
                  <a:extLst>
                    <a:ext uri="{9D8B030D-6E8A-4147-A177-3AD203B41FA5}">
                      <a16:colId xmlns:a16="http://schemas.microsoft.com/office/drawing/2014/main" val="679709661"/>
                    </a:ext>
                  </a:extLst>
                </a:gridCol>
                <a:gridCol w="1099562">
                  <a:extLst>
                    <a:ext uri="{9D8B030D-6E8A-4147-A177-3AD203B41FA5}">
                      <a16:colId xmlns:a16="http://schemas.microsoft.com/office/drawing/2014/main" val="758438355"/>
                    </a:ext>
                  </a:extLst>
                </a:gridCol>
                <a:gridCol w="1625600">
                  <a:extLst>
                    <a:ext uri="{9D8B030D-6E8A-4147-A177-3AD203B41FA5}">
                      <a16:colId xmlns:a16="http://schemas.microsoft.com/office/drawing/2014/main" val="139182552"/>
                    </a:ext>
                  </a:extLst>
                </a:gridCol>
                <a:gridCol w="1763914">
                  <a:extLst>
                    <a:ext uri="{9D8B030D-6E8A-4147-A177-3AD203B41FA5}">
                      <a16:colId xmlns:a16="http://schemas.microsoft.com/office/drawing/2014/main" val="4290543529"/>
                    </a:ext>
                  </a:extLst>
                </a:gridCol>
              </a:tblGrid>
              <a:tr h="370840">
                <a:tc>
                  <a:txBody>
                    <a:bodyPr/>
                    <a:lstStyle/>
                    <a:p>
                      <a:endParaRPr lang="en-US" sz="1600">
                        <a:latin typeface="News Gothic MT" panose="020B0503020103020203" pitchFamily="34" charset="0"/>
                      </a:endParaRPr>
                    </a:p>
                  </a:txBody>
                  <a:tcPr anchor="ctr"/>
                </a:tc>
                <a:tc>
                  <a:txBody>
                    <a:bodyPr/>
                    <a:lstStyle/>
                    <a:p>
                      <a:pPr algn="ctr"/>
                      <a:r>
                        <a:rPr lang="en-US" sz="1600">
                          <a:latin typeface="News Gothic MT" panose="020B0503020103020203" pitchFamily="34" charset="0"/>
                        </a:rPr>
                        <a:t>Events/n</a:t>
                      </a:r>
                    </a:p>
                  </a:txBody>
                  <a:tcPr anchor="ctr"/>
                </a:tc>
                <a:tc>
                  <a:txBody>
                    <a:bodyPr/>
                    <a:lstStyle/>
                    <a:p>
                      <a:pPr algn="ctr"/>
                      <a:r>
                        <a:rPr lang="en-US" sz="1600">
                          <a:latin typeface="News Gothic MT" panose="020B0503020103020203" pitchFamily="34" charset="0"/>
                        </a:rPr>
                        <a:t>Median PFS, mos (95% CI)</a:t>
                      </a:r>
                    </a:p>
                  </a:txBody>
                  <a:tcPr anchor="ctr"/>
                </a:tc>
                <a:tc>
                  <a:txBody>
                    <a:bodyPr/>
                    <a:lstStyle/>
                    <a:p>
                      <a:pPr algn="ctr"/>
                      <a:r>
                        <a:rPr lang="en-US" sz="1600">
                          <a:latin typeface="News Gothic MT" panose="020B0503020103020203" pitchFamily="34" charset="0"/>
                        </a:rPr>
                        <a:t>1-Yr PFS rate (95% CI)</a:t>
                      </a:r>
                    </a:p>
                  </a:txBody>
                  <a:tcPr anchor="ctr"/>
                </a:tc>
                <a:extLst>
                  <a:ext uri="{0D108BD9-81ED-4DB2-BD59-A6C34878D82A}">
                    <a16:rowId xmlns:a16="http://schemas.microsoft.com/office/drawing/2014/main" val="649758556"/>
                  </a:ext>
                </a:extLst>
              </a:tr>
              <a:tr h="370840">
                <a:tc>
                  <a:txBody>
                    <a:bodyPr/>
                    <a:lstStyle/>
                    <a:p>
                      <a:r>
                        <a:rPr lang="en-US" sz="1600">
                          <a:latin typeface="News Gothic MT" panose="020B0503020103020203" pitchFamily="34" charset="0"/>
                        </a:rPr>
                        <a:t>Tucatinib + trastuzumab/cape</a:t>
                      </a:r>
                    </a:p>
                  </a:txBody>
                  <a:tcPr anchor="ctr"/>
                </a:tc>
                <a:tc>
                  <a:txBody>
                    <a:bodyPr/>
                    <a:lstStyle/>
                    <a:p>
                      <a:pPr algn="ctr"/>
                      <a:r>
                        <a:rPr lang="en-US" sz="1600">
                          <a:latin typeface="News Gothic MT" panose="020B0503020103020203" pitchFamily="34" charset="0"/>
                        </a:rPr>
                        <a:t>178/320</a:t>
                      </a:r>
                    </a:p>
                  </a:txBody>
                  <a:tcPr anchor="ctr"/>
                </a:tc>
                <a:tc>
                  <a:txBody>
                    <a:bodyPr/>
                    <a:lstStyle/>
                    <a:p>
                      <a:pPr algn="ctr"/>
                      <a:r>
                        <a:rPr lang="en-US" sz="1600">
                          <a:latin typeface="News Gothic MT" panose="020B0503020103020203" pitchFamily="34" charset="0"/>
                        </a:rPr>
                        <a:t>7.8</a:t>
                      </a:r>
                    </a:p>
                    <a:p>
                      <a:pPr algn="ctr"/>
                      <a:r>
                        <a:rPr lang="en-US" sz="1600">
                          <a:latin typeface="News Gothic MT" panose="020B0503020103020203" pitchFamily="34" charset="0"/>
                        </a:rPr>
                        <a:t>(7.5-9.6)</a:t>
                      </a:r>
                    </a:p>
                  </a:txBody>
                  <a:tcPr anchor="ctr"/>
                </a:tc>
                <a:tc>
                  <a:txBody>
                    <a:bodyPr/>
                    <a:lstStyle/>
                    <a:p>
                      <a:pPr algn="ctr"/>
                      <a:r>
                        <a:rPr lang="en-US" sz="1600">
                          <a:latin typeface="News Gothic MT" panose="020B0503020103020203" pitchFamily="34" charset="0"/>
                        </a:rPr>
                        <a:t>33.1%</a:t>
                      </a:r>
                    </a:p>
                    <a:p>
                      <a:pPr algn="ctr"/>
                      <a:r>
                        <a:rPr lang="en-US" sz="1600">
                          <a:latin typeface="News Gothic MT" panose="020B0503020103020203" pitchFamily="34" charset="0"/>
                        </a:rPr>
                        <a:t>(27%-40%)</a:t>
                      </a:r>
                    </a:p>
                  </a:txBody>
                  <a:tcPr anchor="ctr"/>
                </a:tc>
                <a:extLst>
                  <a:ext uri="{0D108BD9-81ED-4DB2-BD59-A6C34878D82A}">
                    <a16:rowId xmlns:a16="http://schemas.microsoft.com/office/drawing/2014/main" val="3346635351"/>
                  </a:ext>
                </a:extLst>
              </a:tr>
              <a:tr h="370840">
                <a:tc>
                  <a:txBody>
                    <a:bodyPr/>
                    <a:lstStyle/>
                    <a:p>
                      <a:r>
                        <a:rPr lang="en-US" sz="1600">
                          <a:latin typeface="News Gothic MT" panose="020B0503020103020203" pitchFamily="34" charset="0"/>
                        </a:rPr>
                        <a:t>Placebo + trastuzumab/cape</a:t>
                      </a:r>
                    </a:p>
                  </a:txBody>
                  <a:tcPr anchor="ctr"/>
                </a:tc>
                <a:tc>
                  <a:txBody>
                    <a:bodyPr/>
                    <a:lstStyle/>
                    <a:p>
                      <a:pPr algn="ctr"/>
                      <a:r>
                        <a:rPr lang="en-US" sz="1600">
                          <a:latin typeface="News Gothic MT" panose="020B0503020103020203" pitchFamily="34" charset="0"/>
                        </a:rPr>
                        <a:t>97/160 </a:t>
                      </a:r>
                    </a:p>
                  </a:txBody>
                  <a:tcPr anchor="ctr"/>
                </a:tc>
                <a:tc>
                  <a:txBody>
                    <a:bodyPr/>
                    <a:lstStyle/>
                    <a:p>
                      <a:pPr algn="ctr"/>
                      <a:r>
                        <a:rPr lang="en-US" sz="1600">
                          <a:latin typeface="News Gothic MT" panose="020B0503020103020203" pitchFamily="34" charset="0"/>
                        </a:rPr>
                        <a:t>5.6</a:t>
                      </a:r>
                    </a:p>
                    <a:p>
                      <a:pPr algn="ctr"/>
                      <a:r>
                        <a:rPr lang="en-US" sz="1600">
                          <a:latin typeface="News Gothic MT" panose="020B0503020103020203" pitchFamily="34" charset="0"/>
                        </a:rPr>
                        <a:t>(4.2-7.1)</a:t>
                      </a:r>
                    </a:p>
                  </a:txBody>
                  <a:tcPr anchor="ctr"/>
                </a:tc>
                <a:tc>
                  <a:txBody>
                    <a:bodyPr/>
                    <a:lstStyle/>
                    <a:p>
                      <a:pPr algn="ctr"/>
                      <a:r>
                        <a:rPr lang="en-US" sz="1600">
                          <a:latin typeface="News Gothic MT" panose="020B0503020103020203" pitchFamily="34" charset="0"/>
                        </a:rPr>
                        <a:t>12.3% </a:t>
                      </a:r>
                    </a:p>
                    <a:p>
                      <a:pPr algn="ctr"/>
                      <a:r>
                        <a:rPr lang="en-US" sz="1600">
                          <a:latin typeface="News Gothic MT" panose="020B0503020103020203" pitchFamily="34" charset="0"/>
                        </a:rPr>
                        <a:t>(8%-21%)</a:t>
                      </a:r>
                    </a:p>
                  </a:txBody>
                  <a:tcPr anchor="ctr"/>
                </a:tc>
                <a:extLst>
                  <a:ext uri="{0D108BD9-81ED-4DB2-BD59-A6C34878D82A}">
                    <a16:rowId xmlns:a16="http://schemas.microsoft.com/office/drawing/2014/main" val="1956692997"/>
                  </a:ext>
                </a:extLst>
              </a:tr>
            </a:tbl>
          </a:graphicData>
        </a:graphic>
      </p:graphicFrame>
      <p:sp>
        <p:nvSpPr>
          <p:cNvPr id="3" name="Rectangle 2">
            <a:extLst>
              <a:ext uri="{FF2B5EF4-FFF2-40B4-BE49-F238E27FC236}">
                <a16:creationId xmlns:a16="http://schemas.microsoft.com/office/drawing/2014/main" id="{F9B001FD-25E6-464F-AC82-924A0FA451BF}"/>
              </a:ext>
            </a:extLst>
          </p:cNvPr>
          <p:cNvSpPr/>
          <p:nvPr/>
        </p:nvSpPr>
        <p:spPr>
          <a:xfrm>
            <a:off x="4693068" y="4089737"/>
            <a:ext cx="2796150" cy="307777"/>
          </a:xfrm>
          <a:prstGeom prst="rect">
            <a:avLst/>
          </a:prstGeom>
        </p:spPr>
        <p:txBody>
          <a:bodyPr wrap="none">
            <a:spAutoFit/>
          </a:bodyPr>
          <a:lstStyle/>
          <a:p>
            <a:r>
              <a:rPr lang="en-US" b="1">
                <a:solidFill>
                  <a:schemeClr val="tx2"/>
                </a:solidFill>
                <a:latin typeface="News Gothic MT" panose="020B0503020103020203" pitchFamily="34" charset="0"/>
                <a:cs typeface="Arial" panose="020B0604020202020204" pitchFamily="34" charset="0"/>
              </a:rPr>
              <a:t>Tucatinib + trastuzumab/cape</a:t>
            </a:r>
            <a:endParaRPr lang="en-US"/>
          </a:p>
        </p:txBody>
      </p:sp>
      <p:sp>
        <p:nvSpPr>
          <p:cNvPr id="215" name="Rectangle 214">
            <a:extLst>
              <a:ext uri="{FF2B5EF4-FFF2-40B4-BE49-F238E27FC236}">
                <a16:creationId xmlns:a16="http://schemas.microsoft.com/office/drawing/2014/main" id="{CE7A00AD-DF48-A148-8FC0-7C049D558702}"/>
              </a:ext>
            </a:extLst>
          </p:cNvPr>
          <p:cNvSpPr/>
          <p:nvPr/>
        </p:nvSpPr>
        <p:spPr>
          <a:xfrm>
            <a:off x="5792137" y="4993356"/>
            <a:ext cx="2696123" cy="307777"/>
          </a:xfrm>
          <a:prstGeom prst="rect">
            <a:avLst/>
          </a:prstGeom>
        </p:spPr>
        <p:txBody>
          <a:bodyPr wrap="none">
            <a:spAutoFit/>
          </a:bodyPr>
          <a:lstStyle/>
          <a:p>
            <a:r>
              <a:rPr lang="en-US" b="1">
                <a:solidFill>
                  <a:schemeClr val="bg2"/>
                </a:solidFill>
                <a:latin typeface="News Gothic MT" panose="020B0503020103020203" pitchFamily="34" charset="0"/>
                <a:cs typeface="Arial" panose="020B0604020202020204" pitchFamily="34" charset="0"/>
              </a:rPr>
              <a:t>Placebo + trastuzumab/cape</a:t>
            </a:r>
            <a:endParaRPr lang="en-US"/>
          </a:p>
        </p:txBody>
      </p:sp>
    </p:spTree>
    <p:extLst>
      <p:ext uri="{BB962C8B-B14F-4D97-AF65-F5344CB8AC3E}">
        <p14:creationId xmlns:p14="http://schemas.microsoft.com/office/powerpoint/2010/main" val="3190729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0B3D8-A5AC-164C-A421-3E1FD0672C2F}"/>
              </a:ext>
            </a:extLst>
          </p:cNvPr>
          <p:cNvSpPr>
            <a:spLocks noGrp="1"/>
          </p:cNvSpPr>
          <p:nvPr>
            <p:ph type="title"/>
          </p:nvPr>
        </p:nvSpPr>
        <p:spPr/>
        <p:txBody>
          <a:bodyPr/>
          <a:lstStyle/>
          <a:p>
            <a:r>
              <a:rPr lang="en-US"/>
              <a:t>HER2CLIMB: Tucatinib (cont.)</a:t>
            </a:r>
          </a:p>
        </p:txBody>
      </p:sp>
      <p:sp>
        <p:nvSpPr>
          <p:cNvPr id="4" name="Text Placeholder 3">
            <a:extLst>
              <a:ext uri="{FF2B5EF4-FFF2-40B4-BE49-F238E27FC236}">
                <a16:creationId xmlns:a16="http://schemas.microsoft.com/office/drawing/2014/main" id="{3DA58541-0CA3-874B-BBC3-62D0F5F2903A}"/>
              </a:ext>
            </a:extLst>
          </p:cNvPr>
          <p:cNvSpPr>
            <a:spLocks noGrp="1"/>
          </p:cNvSpPr>
          <p:nvPr>
            <p:ph type="body" sz="quarter" idx="12"/>
          </p:nvPr>
        </p:nvSpPr>
        <p:spPr>
          <a:xfrm>
            <a:off x="193575" y="6574536"/>
            <a:ext cx="1142942" cy="153888"/>
          </a:xfrm>
        </p:spPr>
        <p:txBody>
          <a:bodyPr/>
          <a:lstStyle/>
          <a:p>
            <a:r>
              <a:rPr lang="en-US"/>
              <a:t>Murthy et al, 2020.</a:t>
            </a:r>
          </a:p>
        </p:txBody>
      </p:sp>
      <p:sp>
        <p:nvSpPr>
          <p:cNvPr id="5" name="Text Placeholder 4">
            <a:extLst>
              <a:ext uri="{FF2B5EF4-FFF2-40B4-BE49-F238E27FC236}">
                <a16:creationId xmlns:a16="http://schemas.microsoft.com/office/drawing/2014/main" id="{02B13297-A24E-0549-A757-D0249B94FE19}"/>
              </a:ext>
            </a:extLst>
          </p:cNvPr>
          <p:cNvSpPr>
            <a:spLocks noGrp="1"/>
          </p:cNvSpPr>
          <p:nvPr>
            <p:ph type="body" sz="quarter" idx="13"/>
          </p:nvPr>
        </p:nvSpPr>
        <p:spPr/>
        <p:txBody>
          <a:bodyPr/>
          <a:lstStyle/>
          <a:p>
            <a:r>
              <a:rPr lang="en-US"/>
              <a:t>OS (Total Population)</a:t>
            </a:r>
          </a:p>
        </p:txBody>
      </p:sp>
      <p:sp>
        <p:nvSpPr>
          <p:cNvPr id="151" name="TextBox 150">
            <a:extLst>
              <a:ext uri="{FF2B5EF4-FFF2-40B4-BE49-F238E27FC236}">
                <a16:creationId xmlns:a16="http://schemas.microsoft.com/office/drawing/2014/main" id="{DEEC1444-D437-2649-92D2-F26575110FCB}"/>
              </a:ext>
            </a:extLst>
          </p:cNvPr>
          <p:cNvSpPr txBox="1"/>
          <p:nvPr/>
        </p:nvSpPr>
        <p:spPr bwMode="auto">
          <a:xfrm>
            <a:off x="8303971" y="4296470"/>
            <a:ext cx="31092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600" b="0" u="none" strike="noStrike" kern="1200" cap="none" spc="0" normalizeH="0" baseline="0" noProof="0">
                <a:ln>
                  <a:noFill/>
                </a:ln>
                <a:solidFill>
                  <a:schemeClr val="tx2"/>
                </a:solidFill>
                <a:effectLst/>
                <a:uLnTx/>
                <a:uFillTx/>
                <a:latin typeface="News Gothic MT" panose="020B0503020103020203" pitchFamily="34" charset="0"/>
                <a:cs typeface="Arial" panose="020B0604020202020204" pitchFamily="34" charset="0"/>
              </a:rPr>
              <a:t>34% reduction in risk of death</a:t>
            </a:r>
          </a:p>
          <a:p>
            <a:pPr algn="ctr">
              <a:spcBef>
                <a:spcPts val="0"/>
              </a:spcBef>
              <a:defRPr/>
            </a:pPr>
            <a:r>
              <a:rPr lang="en-US" sz="1600">
                <a:solidFill>
                  <a:schemeClr val="tx2"/>
                </a:solidFill>
                <a:latin typeface="News Gothic MT" panose="020B0503020103020203" pitchFamily="34" charset="0"/>
                <a:cs typeface="Arial" panose="020B0604020202020204" pitchFamily="34" charset="0"/>
              </a:rPr>
              <a:t>(</a:t>
            </a:r>
            <a:r>
              <a:rPr lang="en-US" sz="1600" i="1">
                <a:solidFill>
                  <a:schemeClr val="tx2"/>
                </a:solidFill>
                <a:latin typeface="News Gothic MT" panose="020B0503020103020203" pitchFamily="34" charset="0"/>
                <a:cs typeface="Arial" panose="020B0604020202020204" pitchFamily="34" charset="0"/>
              </a:rPr>
              <a:t>P</a:t>
            </a:r>
            <a:r>
              <a:rPr lang="en-US" sz="1600">
                <a:solidFill>
                  <a:schemeClr val="tx2"/>
                </a:solidFill>
                <a:latin typeface="News Gothic MT" panose="020B0503020103020203" pitchFamily="34" charset="0"/>
                <a:cs typeface="Arial" panose="020B0604020202020204" pitchFamily="34" charset="0"/>
              </a:rPr>
              <a:t>=0.0048)</a:t>
            </a:r>
          </a:p>
        </p:txBody>
      </p:sp>
      <p:graphicFrame>
        <p:nvGraphicFramePr>
          <p:cNvPr id="261" name="Table 260">
            <a:extLst>
              <a:ext uri="{FF2B5EF4-FFF2-40B4-BE49-F238E27FC236}">
                <a16:creationId xmlns:a16="http://schemas.microsoft.com/office/drawing/2014/main" id="{D96DC1AE-32F5-2B48-AA46-A781E1A45A8B}"/>
              </a:ext>
            </a:extLst>
          </p:cNvPr>
          <p:cNvGraphicFramePr>
            <a:graphicFrameLocks noGrp="1"/>
          </p:cNvGraphicFramePr>
          <p:nvPr>
            <p:extLst>
              <p:ext uri="{D42A27DB-BD31-4B8C-83A1-F6EECF244321}">
                <p14:modId xmlns:p14="http://schemas.microsoft.com/office/powerpoint/2010/main" val="3807450025"/>
              </p:ext>
            </p:extLst>
          </p:nvPr>
        </p:nvGraphicFramePr>
        <p:xfrm>
          <a:off x="5598160" y="1811806"/>
          <a:ext cx="6309360" cy="1737360"/>
        </p:xfrm>
        <a:graphic>
          <a:graphicData uri="http://schemas.openxmlformats.org/drawingml/2006/table">
            <a:tbl>
              <a:tblPr firstRow="1" bandRow="1">
                <a:tableStyleId>{5C22544A-7EE6-4342-B048-85BDC9FD1C3A}</a:tableStyleId>
              </a:tblPr>
              <a:tblGrid>
                <a:gridCol w="2057854">
                  <a:extLst>
                    <a:ext uri="{9D8B030D-6E8A-4147-A177-3AD203B41FA5}">
                      <a16:colId xmlns:a16="http://schemas.microsoft.com/office/drawing/2014/main" val="705778436"/>
                    </a:ext>
                  </a:extLst>
                </a:gridCol>
                <a:gridCol w="1149056">
                  <a:extLst>
                    <a:ext uri="{9D8B030D-6E8A-4147-A177-3AD203B41FA5}">
                      <a16:colId xmlns:a16="http://schemas.microsoft.com/office/drawing/2014/main" val="2226543257"/>
                    </a:ext>
                  </a:extLst>
                </a:gridCol>
                <a:gridCol w="1723583">
                  <a:extLst>
                    <a:ext uri="{9D8B030D-6E8A-4147-A177-3AD203B41FA5}">
                      <a16:colId xmlns:a16="http://schemas.microsoft.com/office/drawing/2014/main" val="3572078068"/>
                    </a:ext>
                  </a:extLst>
                </a:gridCol>
                <a:gridCol w="1378867">
                  <a:extLst>
                    <a:ext uri="{9D8B030D-6E8A-4147-A177-3AD203B41FA5}">
                      <a16:colId xmlns:a16="http://schemas.microsoft.com/office/drawing/2014/main" val="1911309145"/>
                    </a:ext>
                  </a:extLst>
                </a:gridCol>
              </a:tblGrid>
              <a:tr h="370840">
                <a:tc>
                  <a:txBody>
                    <a:bodyPr/>
                    <a:lstStyle/>
                    <a:p>
                      <a:endParaRPr lang="en-US" sz="1600">
                        <a:latin typeface="News Gothic MT" panose="020B0503020103020203" pitchFamily="34" charset="0"/>
                      </a:endParaRPr>
                    </a:p>
                  </a:txBody>
                  <a:tcPr anchor="ctr"/>
                </a:tc>
                <a:tc>
                  <a:txBody>
                    <a:bodyPr/>
                    <a:lstStyle/>
                    <a:p>
                      <a:pPr algn="ctr"/>
                      <a:r>
                        <a:rPr lang="en-US" sz="1600">
                          <a:latin typeface="News Gothic MT" panose="020B0503020103020203" pitchFamily="34" charset="0"/>
                        </a:rPr>
                        <a:t>Events/n</a:t>
                      </a:r>
                    </a:p>
                  </a:txBody>
                  <a:tcPr anchor="ctr"/>
                </a:tc>
                <a:tc>
                  <a:txBody>
                    <a:bodyPr/>
                    <a:lstStyle/>
                    <a:p>
                      <a:pPr algn="ctr"/>
                      <a:r>
                        <a:rPr lang="en-US" sz="1600">
                          <a:latin typeface="News Gothic MT" panose="020B0503020103020203" pitchFamily="34" charset="0"/>
                        </a:rPr>
                        <a:t>Median OS, mos (95% CI)</a:t>
                      </a:r>
                    </a:p>
                  </a:txBody>
                  <a:tcPr anchor="ctr"/>
                </a:tc>
                <a:tc>
                  <a:txBody>
                    <a:bodyPr/>
                    <a:lstStyle/>
                    <a:p>
                      <a:pPr algn="ctr"/>
                      <a:r>
                        <a:rPr lang="en-US" sz="1600">
                          <a:latin typeface="News Gothic MT" panose="020B0503020103020203" pitchFamily="34" charset="0"/>
                        </a:rPr>
                        <a:t>2-Yr OS rate </a:t>
                      </a:r>
                    </a:p>
                    <a:p>
                      <a:pPr algn="ctr"/>
                      <a:r>
                        <a:rPr lang="en-US" sz="1600">
                          <a:latin typeface="News Gothic MT" panose="020B0503020103020203" pitchFamily="34" charset="0"/>
                        </a:rPr>
                        <a:t>(95% CI)</a:t>
                      </a:r>
                    </a:p>
                  </a:txBody>
                  <a:tcPr anchor="ctr"/>
                </a:tc>
                <a:extLst>
                  <a:ext uri="{0D108BD9-81ED-4DB2-BD59-A6C34878D82A}">
                    <a16:rowId xmlns:a16="http://schemas.microsoft.com/office/drawing/2014/main" val="728622741"/>
                  </a:ext>
                </a:extLst>
              </a:tr>
              <a:tr h="370840">
                <a:tc>
                  <a:txBody>
                    <a:bodyPr/>
                    <a:lstStyle/>
                    <a:p>
                      <a:r>
                        <a:rPr lang="en-US" sz="1600">
                          <a:latin typeface="News Gothic MT" panose="020B0503020103020203" pitchFamily="34" charset="0"/>
                        </a:rPr>
                        <a:t>Tucatinib + trastuzumab/cape</a:t>
                      </a:r>
                    </a:p>
                  </a:txBody>
                  <a:tcPr anchor="ctr"/>
                </a:tc>
                <a:tc>
                  <a:txBody>
                    <a:bodyPr/>
                    <a:lstStyle/>
                    <a:p>
                      <a:pPr algn="ctr"/>
                      <a:r>
                        <a:rPr lang="en-US" sz="1600">
                          <a:latin typeface="News Gothic MT" panose="020B0503020103020203" pitchFamily="34" charset="0"/>
                        </a:rPr>
                        <a:t>130/410</a:t>
                      </a:r>
                    </a:p>
                  </a:txBody>
                  <a:tcPr anchor="ctr"/>
                </a:tc>
                <a:tc>
                  <a:txBody>
                    <a:bodyPr/>
                    <a:lstStyle/>
                    <a:p>
                      <a:pPr algn="ctr"/>
                      <a:r>
                        <a:rPr lang="en-US" sz="1600">
                          <a:latin typeface="News Gothic MT" panose="020B0503020103020203" pitchFamily="34" charset="0"/>
                        </a:rPr>
                        <a:t>21.9</a:t>
                      </a:r>
                    </a:p>
                    <a:p>
                      <a:pPr algn="ctr"/>
                      <a:r>
                        <a:rPr lang="en-US" sz="1600">
                          <a:latin typeface="News Gothic MT" panose="020B0503020103020203" pitchFamily="34" charset="0"/>
                        </a:rPr>
                        <a:t>(18.3-31.0)</a:t>
                      </a:r>
                    </a:p>
                  </a:txBody>
                  <a:tcPr anchor="ctr"/>
                </a:tc>
                <a:tc>
                  <a:txBody>
                    <a:bodyPr/>
                    <a:lstStyle/>
                    <a:p>
                      <a:pPr algn="ctr"/>
                      <a:r>
                        <a:rPr lang="en-US" sz="1600">
                          <a:latin typeface="News Gothic MT" panose="020B0503020103020203" pitchFamily="34" charset="0"/>
                        </a:rPr>
                        <a:t>44.9%</a:t>
                      </a:r>
                    </a:p>
                    <a:p>
                      <a:pPr algn="ctr"/>
                      <a:r>
                        <a:rPr lang="en-US" sz="1600">
                          <a:latin typeface="News Gothic MT" panose="020B0503020103020203" pitchFamily="34" charset="0"/>
                        </a:rPr>
                        <a:t>(37%-53%)</a:t>
                      </a:r>
                    </a:p>
                  </a:txBody>
                  <a:tcPr anchor="ctr"/>
                </a:tc>
                <a:extLst>
                  <a:ext uri="{0D108BD9-81ED-4DB2-BD59-A6C34878D82A}">
                    <a16:rowId xmlns:a16="http://schemas.microsoft.com/office/drawing/2014/main" val="2035494280"/>
                  </a:ext>
                </a:extLst>
              </a:tr>
              <a:tr h="370840">
                <a:tc>
                  <a:txBody>
                    <a:bodyPr/>
                    <a:lstStyle/>
                    <a:p>
                      <a:r>
                        <a:rPr lang="en-US" sz="1600">
                          <a:latin typeface="News Gothic MT" panose="020B0503020103020203" pitchFamily="34" charset="0"/>
                        </a:rPr>
                        <a:t>Placebo + trastuzumab/cape</a:t>
                      </a:r>
                    </a:p>
                  </a:txBody>
                  <a:tcPr anchor="ctr"/>
                </a:tc>
                <a:tc>
                  <a:txBody>
                    <a:bodyPr/>
                    <a:lstStyle/>
                    <a:p>
                      <a:pPr algn="ctr"/>
                      <a:r>
                        <a:rPr lang="en-US" sz="1600">
                          <a:latin typeface="News Gothic MT" panose="020B0503020103020203" pitchFamily="34" charset="0"/>
                        </a:rPr>
                        <a:t>85/202</a:t>
                      </a:r>
                    </a:p>
                  </a:txBody>
                  <a:tcPr anchor="ctr"/>
                </a:tc>
                <a:tc>
                  <a:txBody>
                    <a:bodyPr/>
                    <a:lstStyle/>
                    <a:p>
                      <a:pPr algn="ctr"/>
                      <a:r>
                        <a:rPr lang="en-US" sz="1600">
                          <a:latin typeface="News Gothic MT" panose="020B0503020103020203" pitchFamily="34" charset="0"/>
                        </a:rPr>
                        <a:t>17.4</a:t>
                      </a:r>
                    </a:p>
                    <a:p>
                      <a:pPr algn="ctr"/>
                      <a:r>
                        <a:rPr lang="en-US" sz="1600">
                          <a:latin typeface="News Gothic MT" panose="020B0503020103020203" pitchFamily="34" charset="0"/>
                        </a:rPr>
                        <a:t>(13.6-19.9)</a:t>
                      </a:r>
                    </a:p>
                  </a:txBody>
                  <a:tcPr anchor="ctr"/>
                </a:tc>
                <a:tc>
                  <a:txBody>
                    <a:bodyPr/>
                    <a:lstStyle/>
                    <a:p>
                      <a:pPr algn="ctr"/>
                      <a:r>
                        <a:rPr lang="en-US" sz="1600">
                          <a:latin typeface="News Gothic MT" panose="020B0503020103020203" pitchFamily="34" charset="0"/>
                        </a:rPr>
                        <a:t>26.6%</a:t>
                      </a:r>
                    </a:p>
                    <a:p>
                      <a:pPr algn="ctr"/>
                      <a:r>
                        <a:rPr lang="en-US" sz="1600">
                          <a:latin typeface="News Gothic MT" panose="020B0503020103020203" pitchFamily="34" charset="0"/>
                        </a:rPr>
                        <a:t>(16%-39%)</a:t>
                      </a:r>
                    </a:p>
                  </a:txBody>
                  <a:tcPr anchor="ctr"/>
                </a:tc>
                <a:extLst>
                  <a:ext uri="{0D108BD9-81ED-4DB2-BD59-A6C34878D82A}">
                    <a16:rowId xmlns:a16="http://schemas.microsoft.com/office/drawing/2014/main" val="1860375577"/>
                  </a:ext>
                </a:extLst>
              </a:tr>
            </a:tbl>
          </a:graphicData>
        </a:graphic>
      </p:graphicFrame>
      <p:pic>
        <p:nvPicPr>
          <p:cNvPr id="147" name="Picture 146" descr="A picture containing flying, smoke&#10;&#10;Description automatically generated">
            <a:extLst>
              <a:ext uri="{FF2B5EF4-FFF2-40B4-BE49-F238E27FC236}">
                <a16:creationId xmlns:a16="http://schemas.microsoft.com/office/drawing/2014/main" id="{C0442432-460E-BB43-A1CD-08A94CF6C4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009" y="2774680"/>
            <a:ext cx="5424179" cy="3382135"/>
          </a:xfrm>
          <a:prstGeom prst="rect">
            <a:avLst/>
          </a:prstGeom>
        </p:spPr>
      </p:pic>
      <p:sp>
        <p:nvSpPr>
          <p:cNvPr id="263" name="Rectangle 262">
            <a:extLst>
              <a:ext uri="{FF2B5EF4-FFF2-40B4-BE49-F238E27FC236}">
                <a16:creationId xmlns:a16="http://schemas.microsoft.com/office/drawing/2014/main" id="{4E1EC85B-FBB7-4C45-9B44-370025613249}"/>
              </a:ext>
            </a:extLst>
          </p:cNvPr>
          <p:cNvSpPr/>
          <p:nvPr/>
        </p:nvSpPr>
        <p:spPr>
          <a:xfrm>
            <a:off x="5175328" y="4323652"/>
            <a:ext cx="2765051" cy="307777"/>
          </a:xfrm>
          <a:prstGeom prst="rect">
            <a:avLst/>
          </a:prstGeom>
        </p:spPr>
        <p:txBody>
          <a:bodyPr wrap="none">
            <a:spAutoFit/>
          </a:bodyPr>
          <a:lstStyle/>
          <a:p>
            <a:pPr lvl="0" algn="r">
              <a:spcBef>
                <a:spcPts val="0"/>
              </a:spcBef>
              <a:defRPr/>
            </a:pPr>
            <a:r>
              <a:rPr lang="en-US" b="1">
                <a:solidFill>
                  <a:schemeClr val="tx2"/>
                </a:solidFill>
                <a:latin typeface="News Gothic MT" panose="020B0503020103020203" pitchFamily="34" charset="0"/>
                <a:cs typeface="Arial" panose="020B0604020202020204" pitchFamily="34" charset="0"/>
              </a:rPr>
              <a:t>Tucatinib + trastuzumab/cape</a:t>
            </a:r>
          </a:p>
        </p:txBody>
      </p:sp>
      <p:sp>
        <p:nvSpPr>
          <p:cNvPr id="264" name="Rectangle 263">
            <a:extLst>
              <a:ext uri="{FF2B5EF4-FFF2-40B4-BE49-F238E27FC236}">
                <a16:creationId xmlns:a16="http://schemas.microsoft.com/office/drawing/2014/main" id="{855C44A4-EBAA-5D41-905F-186936E68063}"/>
              </a:ext>
            </a:extLst>
          </p:cNvPr>
          <p:cNvSpPr/>
          <p:nvPr/>
        </p:nvSpPr>
        <p:spPr>
          <a:xfrm>
            <a:off x="4377960" y="4895262"/>
            <a:ext cx="2665024" cy="307777"/>
          </a:xfrm>
          <a:prstGeom prst="rect">
            <a:avLst/>
          </a:prstGeom>
        </p:spPr>
        <p:txBody>
          <a:bodyPr wrap="none">
            <a:spAutoFit/>
          </a:bodyPr>
          <a:lstStyle/>
          <a:p>
            <a:pPr lvl="0" algn="r">
              <a:spcBef>
                <a:spcPts val="0"/>
              </a:spcBef>
              <a:defRPr/>
            </a:pPr>
            <a:r>
              <a:rPr lang="en-US" b="1">
                <a:solidFill>
                  <a:schemeClr val="bg2"/>
                </a:solidFill>
                <a:latin typeface="News Gothic MT" panose="020B0503020103020203" pitchFamily="34" charset="0"/>
                <a:cs typeface="Arial" panose="020B0604020202020204" pitchFamily="34" charset="0"/>
              </a:rPr>
              <a:t>Placebo + trastuzumab/cape</a:t>
            </a:r>
          </a:p>
        </p:txBody>
      </p:sp>
    </p:spTree>
    <p:extLst>
      <p:ext uri="{BB962C8B-B14F-4D97-AF65-F5344CB8AC3E}">
        <p14:creationId xmlns:p14="http://schemas.microsoft.com/office/powerpoint/2010/main" val="2677103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7F605-4A4A-9748-975F-0AF67230A801}"/>
              </a:ext>
            </a:extLst>
          </p:cNvPr>
          <p:cNvSpPr>
            <a:spLocks noGrp="1"/>
          </p:cNvSpPr>
          <p:nvPr>
            <p:ph type="title"/>
          </p:nvPr>
        </p:nvSpPr>
        <p:spPr>
          <a:xfrm>
            <a:off x="622009" y="223416"/>
            <a:ext cx="10972800" cy="646331"/>
          </a:xfrm>
        </p:spPr>
        <p:txBody>
          <a:bodyPr/>
          <a:lstStyle/>
          <a:p>
            <a:r>
              <a:rPr lang="en-US"/>
              <a:t>HER2CLIMB: Tucatinib (cont.)</a:t>
            </a:r>
          </a:p>
        </p:txBody>
      </p:sp>
      <p:sp>
        <p:nvSpPr>
          <p:cNvPr id="3" name="Text Placeholder 2">
            <a:extLst>
              <a:ext uri="{FF2B5EF4-FFF2-40B4-BE49-F238E27FC236}">
                <a16:creationId xmlns:a16="http://schemas.microsoft.com/office/drawing/2014/main" id="{4FC3DC07-E41A-1546-A90E-1088FBE75D87}"/>
              </a:ext>
            </a:extLst>
          </p:cNvPr>
          <p:cNvSpPr>
            <a:spLocks noGrp="1"/>
          </p:cNvSpPr>
          <p:nvPr>
            <p:ph type="body" sz="quarter" idx="12"/>
          </p:nvPr>
        </p:nvSpPr>
        <p:spPr>
          <a:xfrm>
            <a:off x="193575" y="6420647"/>
            <a:ext cx="4246355" cy="307777"/>
          </a:xfrm>
        </p:spPr>
        <p:txBody>
          <a:bodyPr/>
          <a:lstStyle/>
          <a:p>
            <a:r>
              <a:rPr lang="en-US"/>
              <a:t>Pbo = placebo; tuc = tucatinib; tras = trastuzumab; HR = hazard ratio.</a:t>
            </a:r>
          </a:p>
          <a:p>
            <a:r>
              <a:rPr lang="en-US"/>
              <a:t>Murthy et al, 2020.</a:t>
            </a:r>
          </a:p>
        </p:txBody>
      </p:sp>
      <p:sp>
        <p:nvSpPr>
          <p:cNvPr id="9" name="Text Placeholder 8">
            <a:extLst>
              <a:ext uri="{FF2B5EF4-FFF2-40B4-BE49-F238E27FC236}">
                <a16:creationId xmlns:a16="http://schemas.microsoft.com/office/drawing/2014/main" id="{D0CD30B8-D4BB-5640-86EE-CA5B1AA775E4}"/>
              </a:ext>
            </a:extLst>
          </p:cNvPr>
          <p:cNvSpPr>
            <a:spLocks noGrp="1"/>
          </p:cNvSpPr>
          <p:nvPr>
            <p:ph type="body" sz="quarter" idx="13"/>
          </p:nvPr>
        </p:nvSpPr>
        <p:spPr/>
        <p:txBody>
          <a:bodyPr/>
          <a:lstStyle/>
          <a:p>
            <a:r>
              <a:rPr lang="en-US"/>
              <a:t>CNS-PFS Benefit in Patients With Active Brain Metastases</a:t>
            </a:r>
          </a:p>
        </p:txBody>
      </p:sp>
      <p:grpSp>
        <p:nvGrpSpPr>
          <p:cNvPr id="10" name="Group 9">
            <a:extLst>
              <a:ext uri="{FF2B5EF4-FFF2-40B4-BE49-F238E27FC236}">
                <a16:creationId xmlns:a16="http://schemas.microsoft.com/office/drawing/2014/main" id="{30DCC682-A501-A749-8255-7AF78AAE82B2}"/>
              </a:ext>
            </a:extLst>
          </p:cNvPr>
          <p:cNvGrpSpPr/>
          <p:nvPr/>
        </p:nvGrpSpPr>
        <p:grpSpPr>
          <a:xfrm>
            <a:off x="597665" y="1998211"/>
            <a:ext cx="5588590" cy="3723716"/>
            <a:chOff x="223896" y="1575746"/>
            <a:chExt cx="6436672" cy="4124653"/>
          </a:xfrm>
        </p:grpSpPr>
        <p:pic>
          <p:nvPicPr>
            <p:cNvPr id="11" name="Picture 10" descr="A close up of a black background&#10;&#10;Description automatically generated">
              <a:extLst>
                <a:ext uri="{FF2B5EF4-FFF2-40B4-BE49-F238E27FC236}">
                  <a16:creationId xmlns:a16="http://schemas.microsoft.com/office/drawing/2014/main" id="{54C3994A-6E9A-0945-9384-8FB16A29A3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896" y="1575746"/>
              <a:ext cx="6332721" cy="4124653"/>
            </a:xfrm>
            <a:prstGeom prst="rect">
              <a:avLst/>
            </a:prstGeom>
          </p:spPr>
        </p:pic>
        <p:grpSp>
          <p:nvGrpSpPr>
            <p:cNvPr id="12" name="Group 11">
              <a:extLst>
                <a:ext uri="{FF2B5EF4-FFF2-40B4-BE49-F238E27FC236}">
                  <a16:creationId xmlns:a16="http://schemas.microsoft.com/office/drawing/2014/main" id="{02A5591C-D499-8E4A-A8A9-BF6BB7DD0AF4}"/>
                </a:ext>
              </a:extLst>
            </p:cNvPr>
            <p:cNvGrpSpPr/>
            <p:nvPr/>
          </p:nvGrpSpPr>
          <p:grpSpPr>
            <a:xfrm>
              <a:off x="1174984" y="2914218"/>
              <a:ext cx="5485584" cy="329481"/>
              <a:chOff x="1428319" y="2738195"/>
              <a:chExt cx="5908586" cy="329481"/>
            </a:xfrm>
          </p:grpSpPr>
          <p:cxnSp>
            <p:nvCxnSpPr>
              <p:cNvPr id="18" name="Straight Connector 17">
                <a:extLst>
                  <a:ext uri="{FF2B5EF4-FFF2-40B4-BE49-F238E27FC236}">
                    <a16:creationId xmlns:a16="http://schemas.microsoft.com/office/drawing/2014/main" id="{49DB22E1-0189-C044-9C9F-BF9F9537D1BF}"/>
                  </a:ext>
                </a:extLst>
              </p:cNvPr>
              <p:cNvCxnSpPr/>
              <p:nvPr/>
            </p:nvCxnSpPr>
            <p:spPr>
              <a:xfrm>
                <a:off x="1428319" y="3007092"/>
                <a:ext cx="5684654" cy="0"/>
              </a:xfrm>
              <a:prstGeom prst="line">
                <a:avLst/>
              </a:prstGeom>
              <a:ln w="12700" cap="flat" cmpd="sng" algn="ctr">
                <a:solidFill>
                  <a:schemeClr val="bg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TextBox 18">
                <a:extLst>
                  <a:ext uri="{FF2B5EF4-FFF2-40B4-BE49-F238E27FC236}">
                    <a16:creationId xmlns:a16="http://schemas.microsoft.com/office/drawing/2014/main" id="{44323CAB-44C7-0744-96A3-327B33FBD5F4}"/>
                  </a:ext>
                </a:extLst>
              </p:cNvPr>
              <p:cNvSpPr txBox="1"/>
              <p:nvPr/>
            </p:nvSpPr>
            <p:spPr>
              <a:xfrm>
                <a:off x="6376139" y="2738195"/>
                <a:ext cx="960766" cy="329481"/>
              </a:xfrm>
              <a:prstGeom prst="rect">
                <a:avLst/>
              </a:prstGeom>
              <a:noFill/>
            </p:spPr>
            <p:txBody>
              <a:bodyPr wrap="square" rtlCol="0">
                <a:spAutoFit/>
              </a:bodyPr>
              <a:lstStyle/>
              <a:p>
                <a:pPr algn="ctr" defTabSz="914377"/>
                <a:r>
                  <a:rPr lang="en-US" sz="1333">
                    <a:solidFill>
                      <a:srgbClr val="FFFFFF">
                        <a:lumMod val="50000"/>
                      </a:srgbClr>
                    </a:solidFill>
                    <a:latin typeface="Arial" panose="020B0604020202020204" pitchFamily="34" charset="0"/>
                  </a:rPr>
                  <a:t>Median</a:t>
                </a:r>
              </a:p>
            </p:txBody>
          </p:sp>
        </p:grpSp>
        <p:cxnSp>
          <p:nvCxnSpPr>
            <p:cNvPr id="13" name="Straight Connector 12">
              <a:extLst>
                <a:ext uri="{FF2B5EF4-FFF2-40B4-BE49-F238E27FC236}">
                  <a16:creationId xmlns:a16="http://schemas.microsoft.com/office/drawing/2014/main" id="{606614FD-AB39-9E4D-B381-B43B068FDD21}"/>
                </a:ext>
              </a:extLst>
            </p:cNvPr>
            <p:cNvCxnSpPr>
              <a:cxnSpLocks/>
            </p:cNvCxnSpPr>
            <p:nvPr/>
          </p:nvCxnSpPr>
          <p:spPr>
            <a:xfrm>
              <a:off x="2938999" y="3638072"/>
              <a:ext cx="0" cy="110146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5CB61A8-F887-4747-B862-5CE94D73AD83}"/>
                </a:ext>
              </a:extLst>
            </p:cNvPr>
            <p:cNvSpPr txBox="1"/>
            <p:nvPr/>
          </p:nvSpPr>
          <p:spPr>
            <a:xfrm>
              <a:off x="2883834" y="3250542"/>
              <a:ext cx="766557" cy="338554"/>
            </a:xfrm>
            <a:prstGeom prst="rect">
              <a:avLst/>
            </a:prstGeom>
            <a:noFill/>
          </p:spPr>
          <p:txBody>
            <a:bodyPr wrap="square" rtlCol="0">
              <a:spAutoFit/>
            </a:bodyPr>
            <a:lstStyle/>
            <a:p>
              <a:pPr defTabSz="914377"/>
              <a:r>
                <a:rPr lang="en-US" sz="1600" b="1">
                  <a:solidFill>
                    <a:srgbClr val="2197CC"/>
                  </a:solidFill>
                  <a:latin typeface="Arial" panose="020B0604020202020204" pitchFamily="34" charset="0"/>
                </a:rPr>
                <a:t>35.0%</a:t>
              </a:r>
            </a:p>
          </p:txBody>
        </p:sp>
        <p:sp>
          <p:nvSpPr>
            <p:cNvPr id="15" name="TextBox 14">
              <a:extLst>
                <a:ext uri="{FF2B5EF4-FFF2-40B4-BE49-F238E27FC236}">
                  <a16:creationId xmlns:a16="http://schemas.microsoft.com/office/drawing/2014/main" id="{77E3325C-4B58-A646-A9A8-C70436CF5759}"/>
                </a:ext>
              </a:extLst>
            </p:cNvPr>
            <p:cNvSpPr txBox="1"/>
            <p:nvPr/>
          </p:nvSpPr>
          <p:spPr>
            <a:xfrm>
              <a:off x="2883834" y="4385540"/>
              <a:ext cx="766557" cy="338554"/>
            </a:xfrm>
            <a:prstGeom prst="rect">
              <a:avLst/>
            </a:prstGeom>
            <a:noFill/>
          </p:spPr>
          <p:txBody>
            <a:bodyPr wrap="square" rtlCol="0">
              <a:spAutoFit/>
            </a:bodyPr>
            <a:lstStyle/>
            <a:p>
              <a:pPr defTabSz="914377"/>
              <a:r>
                <a:rPr lang="en-US" sz="1600" b="1">
                  <a:solidFill>
                    <a:srgbClr val="703786"/>
                  </a:solidFill>
                  <a:latin typeface="Arial" panose="020B0604020202020204" pitchFamily="34" charset="0"/>
                </a:rPr>
                <a:t>0%</a:t>
              </a:r>
            </a:p>
          </p:txBody>
        </p:sp>
        <p:sp>
          <p:nvSpPr>
            <p:cNvPr id="16" name="Rectangle 15">
              <a:extLst>
                <a:ext uri="{FF2B5EF4-FFF2-40B4-BE49-F238E27FC236}">
                  <a16:creationId xmlns:a16="http://schemas.microsoft.com/office/drawing/2014/main" id="{556C4A01-CDB6-D246-A822-B27A74BACA22}"/>
                </a:ext>
              </a:extLst>
            </p:cNvPr>
            <p:cNvSpPr/>
            <p:nvPr/>
          </p:nvSpPr>
          <p:spPr>
            <a:xfrm>
              <a:off x="5032583" y="4088877"/>
              <a:ext cx="1243040" cy="209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B05C441-76F3-0849-A694-849FFAB7A27E}"/>
                </a:ext>
              </a:extLst>
            </p:cNvPr>
            <p:cNvSpPr/>
            <p:nvPr/>
          </p:nvSpPr>
          <p:spPr>
            <a:xfrm>
              <a:off x="1493044" y="4493251"/>
              <a:ext cx="1243040" cy="209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0" name="Table 5">
            <a:extLst>
              <a:ext uri="{FF2B5EF4-FFF2-40B4-BE49-F238E27FC236}">
                <a16:creationId xmlns:a16="http://schemas.microsoft.com/office/drawing/2014/main" id="{49755E61-1D05-7C44-8B22-429B7A7A3619}"/>
              </a:ext>
            </a:extLst>
          </p:cNvPr>
          <p:cNvGraphicFramePr>
            <a:graphicFrameLocks noGrp="1"/>
          </p:cNvGraphicFramePr>
          <p:nvPr>
            <p:extLst>
              <p:ext uri="{D42A27DB-BD31-4B8C-83A1-F6EECF244321}">
                <p14:modId xmlns:p14="http://schemas.microsoft.com/office/powerpoint/2010/main" val="3187224271"/>
              </p:ext>
            </p:extLst>
          </p:nvPr>
        </p:nvGraphicFramePr>
        <p:xfrm>
          <a:off x="6855691" y="2111136"/>
          <a:ext cx="5000625" cy="1229712"/>
        </p:xfrm>
        <a:graphic>
          <a:graphicData uri="http://schemas.openxmlformats.org/drawingml/2006/table">
            <a:tbl>
              <a:tblPr firstRow="1" bandRow="1">
                <a:tableStyleId>{5C22544A-7EE6-4342-B048-85BDC9FD1C3A}</a:tableStyleId>
              </a:tblPr>
              <a:tblGrid>
                <a:gridCol w="1646421">
                  <a:extLst>
                    <a:ext uri="{9D8B030D-6E8A-4147-A177-3AD203B41FA5}">
                      <a16:colId xmlns:a16="http://schemas.microsoft.com/office/drawing/2014/main" val="2736694150"/>
                    </a:ext>
                  </a:extLst>
                </a:gridCol>
                <a:gridCol w="1063342">
                  <a:extLst>
                    <a:ext uri="{9D8B030D-6E8A-4147-A177-3AD203B41FA5}">
                      <a16:colId xmlns:a16="http://schemas.microsoft.com/office/drawing/2014/main" val="3047454066"/>
                    </a:ext>
                  </a:extLst>
                </a:gridCol>
                <a:gridCol w="1324818">
                  <a:extLst>
                    <a:ext uri="{9D8B030D-6E8A-4147-A177-3AD203B41FA5}">
                      <a16:colId xmlns:a16="http://schemas.microsoft.com/office/drawing/2014/main" val="2055386393"/>
                    </a:ext>
                  </a:extLst>
                </a:gridCol>
                <a:gridCol w="966044">
                  <a:extLst>
                    <a:ext uri="{9D8B030D-6E8A-4147-A177-3AD203B41FA5}">
                      <a16:colId xmlns:a16="http://schemas.microsoft.com/office/drawing/2014/main" val="3008951561"/>
                    </a:ext>
                  </a:extLst>
                </a:gridCol>
              </a:tblGrid>
              <a:tr h="431922">
                <a:tc>
                  <a:txBody>
                    <a:bodyPr/>
                    <a:lstStyle/>
                    <a:p>
                      <a:endParaRPr lang="en-US" sz="1600" b="1">
                        <a:solidFill>
                          <a:schemeClr val="bg2">
                            <a:lumMod val="25000"/>
                          </a:schemeClr>
                        </a:solidFill>
                        <a:latin typeface="News Gothic MT" panose="020B0503020103020203" pitchFamily="34" charset="0"/>
                      </a:endParaRPr>
                    </a:p>
                  </a:txBody>
                  <a:tcPr marL="45720" marR="45720" marT="27432" marB="27432" anchor="ctr"/>
                </a:tc>
                <a:tc>
                  <a:txBody>
                    <a:bodyPr/>
                    <a:lstStyle/>
                    <a:p>
                      <a:pPr algn="ctr"/>
                      <a:r>
                        <a:rPr lang="en-US" sz="1600">
                          <a:latin typeface="News Gothic MT" panose="020B0503020103020203" pitchFamily="34" charset="0"/>
                        </a:rPr>
                        <a:t>Events/n</a:t>
                      </a:r>
                    </a:p>
                  </a:txBody>
                  <a:tcPr marL="45720" marR="45720" marT="27432" marB="27432" anchor="ctr"/>
                </a:tc>
                <a:tc>
                  <a:txBody>
                    <a:bodyPr/>
                    <a:lstStyle/>
                    <a:p>
                      <a:pPr algn="ctr"/>
                      <a:r>
                        <a:rPr lang="en-US" sz="1600">
                          <a:latin typeface="News Gothic MT" panose="020B0503020103020203" pitchFamily="34" charset="0"/>
                        </a:rPr>
                        <a:t>HR</a:t>
                      </a:r>
                      <a:br>
                        <a:rPr lang="en-US" sz="1600">
                          <a:latin typeface="News Gothic MT" panose="020B0503020103020203" pitchFamily="34" charset="0"/>
                        </a:rPr>
                      </a:br>
                      <a:r>
                        <a:rPr lang="en-US" sz="1600">
                          <a:latin typeface="News Gothic MT" panose="020B0503020103020203" pitchFamily="34" charset="0"/>
                        </a:rPr>
                        <a:t>(95% CI)</a:t>
                      </a:r>
                      <a:endParaRPr lang="en-US" sz="1600" b="1">
                        <a:solidFill>
                          <a:schemeClr val="bg2">
                            <a:lumMod val="25000"/>
                          </a:schemeClr>
                        </a:solidFill>
                        <a:latin typeface="News Gothic MT" panose="020B0503020103020203" pitchFamily="34" charset="0"/>
                      </a:endParaRPr>
                    </a:p>
                  </a:txBody>
                  <a:tcPr marL="45720" marR="45720" marT="27432" marB="27432" anchor="ctr"/>
                </a:tc>
                <a:tc>
                  <a:txBody>
                    <a:bodyPr/>
                    <a:lstStyle/>
                    <a:p>
                      <a:pPr algn="ctr"/>
                      <a:r>
                        <a:rPr lang="en-US" sz="1600" i="1">
                          <a:latin typeface="News Gothic MT" panose="020B0503020103020203" pitchFamily="34" charset="0"/>
                        </a:rPr>
                        <a:t>P</a:t>
                      </a:r>
                      <a:r>
                        <a:rPr lang="en-US" sz="1600">
                          <a:latin typeface="News Gothic MT" panose="020B0503020103020203" pitchFamily="34" charset="0"/>
                        </a:rPr>
                        <a:t> Value</a:t>
                      </a:r>
                      <a:endParaRPr lang="en-US" sz="1600" b="1">
                        <a:solidFill>
                          <a:schemeClr val="bg2">
                            <a:lumMod val="25000"/>
                          </a:schemeClr>
                        </a:solidFill>
                        <a:latin typeface="News Gothic MT" panose="020B0503020103020203" pitchFamily="34" charset="0"/>
                      </a:endParaRPr>
                    </a:p>
                  </a:txBody>
                  <a:tcPr marL="45720" marR="45720" marT="27432" marB="27432" anchor="ctr"/>
                </a:tc>
                <a:extLst>
                  <a:ext uri="{0D108BD9-81ED-4DB2-BD59-A6C34878D82A}">
                    <a16:rowId xmlns:a16="http://schemas.microsoft.com/office/drawing/2014/main" val="2198883908"/>
                  </a:ext>
                </a:extLst>
              </a:tr>
              <a:tr h="343584">
                <a:tc>
                  <a:txBody>
                    <a:bodyPr/>
                    <a:lstStyle/>
                    <a:p>
                      <a:r>
                        <a:rPr lang="en-US" sz="1600">
                          <a:latin typeface="News Gothic MT" panose="020B0503020103020203" pitchFamily="34" charset="0"/>
                        </a:rPr>
                        <a:t>Tuc/tras/cape</a:t>
                      </a:r>
                      <a:endParaRPr lang="en-US" sz="1600" b="1">
                        <a:solidFill>
                          <a:srgbClr val="2197CC"/>
                        </a:solidFill>
                        <a:latin typeface="News Gothic MT" panose="020B0503020103020203" pitchFamily="34" charset="0"/>
                      </a:endParaRPr>
                    </a:p>
                  </a:txBody>
                  <a:tcPr marL="45720" marR="45720" marT="27432" marB="27432" anchor="ctr"/>
                </a:tc>
                <a:tc>
                  <a:txBody>
                    <a:bodyPr/>
                    <a:lstStyle/>
                    <a:p>
                      <a:pPr algn="ctr"/>
                      <a:r>
                        <a:rPr lang="en-US" sz="1600">
                          <a:latin typeface="News Gothic MT" panose="020B0503020103020203" pitchFamily="34" charset="0"/>
                        </a:rPr>
                        <a:t>54/118</a:t>
                      </a:r>
                      <a:endParaRPr lang="en-US" sz="1600" b="1">
                        <a:solidFill>
                          <a:srgbClr val="2197CC"/>
                        </a:solidFill>
                        <a:latin typeface="News Gothic MT" panose="020B0503020103020203" pitchFamily="34" charset="0"/>
                      </a:endParaRPr>
                    </a:p>
                  </a:txBody>
                  <a:tcPr marL="45720" marR="45720" marT="27432" marB="27432" anchor="ctr"/>
                </a:tc>
                <a:tc rowSpan="2">
                  <a:txBody>
                    <a:bodyPr/>
                    <a:lstStyle/>
                    <a:p>
                      <a:pPr algn="ctr"/>
                      <a:r>
                        <a:rPr lang="en-US" sz="1600">
                          <a:latin typeface="News Gothic MT" panose="020B0503020103020203" pitchFamily="34" charset="0"/>
                        </a:rPr>
                        <a:t>0.36 </a:t>
                      </a:r>
                      <a:br>
                        <a:rPr lang="en-US" sz="1600">
                          <a:latin typeface="News Gothic MT" panose="020B0503020103020203" pitchFamily="34" charset="0"/>
                        </a:rPr>
                      </a:br>
                      <a:r>
                        <a:rPr lang="en-US" sz="1600">
                          <a:latin typeface="News Gothic MT" panose="020B0503020103020203" pitchFamily="34" charset="0"/>
                        </a:rPr>
                        <a:t>(0.22-0.57)</a:t>
                      </a:r>
                      <a:endParaRPr lang="en-US" sz="1600" b="1">
                        <a:solidFill>
                          <a:schemeClr val="bg2">
                            <a:lumMod val="25000"/>
                          </a:schemeClr>
                        </a:solidFill>
                        <a:latin typeface="News Gothic MT" panose="020B0503020103020203" pitchFamily="34" charset="0"/>
                      </a:endParaRPr>
                    </a:p>
                  </a:txBody>
                  <a:tcPr marL="45720" marR="45720" marT="27432" marB="27432" anchor="ctr"/>
                </a:tc>
                <a:tc rowSpan="2">
                  <a:txBody>
                    <a:bodyPr/>
                    <a:lstStyle/>
                    <a:p>
                      <a:pPr algn="ctr"/>
                      <a:r>
                        <a:rPr lang="en-US" sz="1600">
                          <a:latin typeface="News Gothic MT" panose="020B0503020103020203" pitchFamily="34" charset="0"/>
                        </a:rPr>
                        <a:t>&lt;0.0001</a:t>
                      </a:r>
                      <a:endParaRPr lang="en-US" sz="1600" b="1">
                        <a:solidFill>
                          <a:schemeClr val="bg2">
                            <a:lumMod val="25000"/>
                          </a:schemeClr>
                        </a:solidFill>
                        <a:latin typeface="News Gothic MT" panose="020B0503020103020203" pitchFamily="34" charset="0"/>
                      </a:endParaRPr>
                    </a:p>
                  </a:txBody>
                  <a:tcPr marL="45720" marR="45720" marT="27432" marB="27432" anchor="ctr"/>
                </a:tc>
                <a:extLst>
                  <a:ext uri="{0D108BD9-81ED-4DB2-BD59-A6C34878D82A}">
                    <a16:rowId xmlns:a16="http://schemas.microsoft.com/office/drawing/2014/main" val="895603303"/>
                  </a:ext>
                </a:extLst>
              </a:tr>
              <a:tr h="343584">
                <a:tc>
                  <a:txBody>
                    <a:bodyPr/>
                    <a:lstStyle/>
                    <a:p>
                      <a:r>
                        <a:rPr lang="en-US" sz="1600">
                          <a:latin typeface="News Gothic MT" panose="020B0503020103020203" pitchFamily="34" charset="0"/>
                        </a:rPr>
                        <a:t>Pbo/tras/cape</a:t>
                      </a:r>
                      <a:endParaRPr lang="en-US" sz="1600" b="1">
                        <a:solidFill>
                          <a:srgbClr val="703786"/>
                        </a:solidFill>
                        <a:latin typeface="News Gothic MT" panose="020B0503020103020203" pitchFamily="34" charset="0"/>
                      </a:endParaRPr>
                    </a:p>
                  </a:txBody>
                  <a:tcPr marL="45720" marR="45720" marT="27432" marB="27432" anchor="ctr"/>
                </a:tc>
                <a:tc>
                  <a:txBody>
                    <a:bodyPr/>
                    <a:lstStyle/>
                    <a:p>
                      <a:pPr algn="ctr"/>
                      <a:r>
                        <a:rPr lang="en-US" sz="1600">
                          <a:latin typeface="News Gothic MT" panose="020B0503020103020203" pitchFamily="34" charset="0"/>
                        </a:rPr>
                        <a:t>33/56</a:t>
                      </a:r>
                      <a:endParaRPr lang="en-US" sz="1600" b="1">
                        <a:solidFill>
                          <a:srgbClr val="703786"/>
                        </a:solidFill>
                        <a:latin typeface="News Gothic MT" panose="020B0503020103020203" pitchFamily="34" charset="0"/>
                      </a:endParaRPr>
                    </a:p>
                  </a:txBody>
                  <a:tcPr marL="45720" marR="45720" marT="27432" marB="27432" anchor="ctr"/>
                </a:tc>
                <a:tc vMerge="1">
                  <a:txBody>
                    <a:bodyPr/>
                    <a:lstStyle/>
                    <a:p>
                      <a:pPr algn="ctr"/>
                      <a:endParaRPr lang="en-US" sz="1200">
                        <a:solidFill>
                          <a:srgbClr val="70305F"/>
                        </a:solidFill>
                      </a:endParaRPr>
                    </a:p>
                  </a:txBody>
                  <a:tcPr/>
                </a:tc>
                <a:tc vMerge="1">
                  <a:txBody>
                    <a:bodyPr/>
                    <a:lstStyle/>
                    <a:p>
                      <a:endParaRPr lang="en-US"/>
                    </a:p>
                  </a:txBody>
                  <a:tcPr/>
                </a:tc>
                <a:extLst>
                  <a:ext uri="{0D108BD9-81ED-4DB2-BD59-A6C34878D82A}">
                    <a16:rowId xmlns:a16="http://schemas.microsoft.com/office/drawing/2014/main" val="4260342511"/>
                  </a:ext>
                </a:extLst>
              </a:tr>
            </a:tbl>
          </a:graphicData>
        </a:graphic>
      </p:graphicFrame>
      <p:sp>
        <p:nvSpPr>
          <p:cNvPr id="22" name="Rectangle 21">
            <a:extLst>
              <a:ext uri="{FF2B5EF4-FFF2-40B4-BE49-F238E27FC236}">
                <a16:creationId xmlns:a16="http://schemas.microsoft.com/office/drawing/2014/main" id="{54A81B5C-A6FA-2F44-9BC7-670C1BC40975}"/>
              </a:ext>
            </a:extLst>
          </p:cNvPr>
          <p:cNvSpPr/>
          <p:nvPr/>
        </p:nvSpPr>
        <p:spPr>
          <a:xfrm>
            <a:off x="2063702" y="1752810"/>
            <a:ext cx="4399444" cy="923330"/>
          </a:xfrm>
          <a:prstGeom prst="rect">
            <a:avLst/>
          </a:prstGeom>
        </p:spPr>
        <p:txBody>
          <a:bodyPr wrap="square">
            <a:spAutoFit/>
          </a:bodyPr>
          <a:lstStyle/>
          <a:p>
            <a:pPr algn="ctr"/>
            <a:r>
              <a:rPr lang="en-US" sz="1800" b="1">
                <a:solidFill>
                  <a:schemeClr val="bg2">
                    <a:lumMod val="25000"/>
                  </a:schemeClr>
                </a:solidFill>
                <a:latin typeface="News Gothic MT" panose="020B0503020103020203" pitchFamily="34" charset="0"/>
                <a:ea typeface="Times New Roman" panose="02020603050405020304" pitchFamily="18" charset="0"/>
              </a:rPr>
              <a:t>CNS-PFS: time from randomization to disease progression in the brain or death (per investigator assessment)</a:t>
            </a:r>
          </a:p>
        </p:txBody>
      </p:sp>
      <p:sp>
        <p:nvSpPr>
          <p:cNvPr id="5" name="Rectangle 4">
            <a:extLst>
              <a:ext uri="{FF2B5EF4-FFF2-40B4-BE49-F238E27FC236}">
                <a16:creationId xmlns:a16="http://schemas.microsoft.com/office/drawing/2014/main" id="{3BEE63FA-215B-D240-B4A7-C2A833BDA75D}"/>
              </a:ext>
            </a:extLst>
          </p:cNvPr>
          <p:cNvSpPr/>
          <p:nvPr/>
        </p:nvSpPr>
        <p:spPr>
          <a:xfrm>
            <a:off x="4348300" y="4194144"/>
            <a:ext cx="1350241" cy="307777"/>
          </a:xfrm>
          <a:prstGeom prst="rect">
            <a:avLst/>
          </a:prstGeom>
        </p:spPr>
        <p:txBody>
          <a:bodyPr wrap="none">
            <a:spAutoFit/>
          </a:bodyPr>
          <a:lstStyle/>
          <a:p>
            <a:r>
              <a:rPr lang="en-US">
                <a:solidFill>
                  <a:srgbClr val="00B0F0"/>
                </a:solidFill>
                <a:latin typeface="News Gothic MT" panose="020B0503020103020203" pitchFamily="34" charset="0"/>
              </a:rPr>
              <a:t>Tuc/tras/cape</a:t>
            </a:r>
          </a:p>
        </p:txBody>
      </p:sp>
      <p:sp>
        <p:nvSpPr>
          <p:cNvPr id="6" name="Rectangle 5">
            <a:extLst>
              <a:ext uri="{FF2B5EF4-FFF2-40B4-BE49-F238E27FC236}">
                <a16:creationId xmlns:a16="http://schemas.microsoft.com/office/drawing/2014/main" id="{3950E958-5864-474B-A7C4-20813A497AD4}"/>
              </a:ext>
            </a:extLst>
          </p:cNvPr>
          <p:cNvSpPr/>
          <p:nvPr/>
        </p:nvSpPr>
        <p:spPr>
          <a:xfrm>
            <a:off x="3345989" y="4534879"/>
            <a:ext cx="1389035" cy="307777"/>
          </a:xfrm>
          <a:prstGeom prst="rect">
            <a:avLst/>
          </a:prstGeom>
        </p:spPr>
        <p:txBody>
          <a:bodyPr wrap="none">
            <a:spAutoFit/>
          </a:bodyPr>
          <a:lstStyle/>
          <a:p>
            <a:r>
              <a:rPr lang="en-US">
                <a:solidFill>
                  <a:srgbClr val="7030A0"/>
                </a:solidFill>
                <a:latin typeface="News Gothic MT" panose="020B0503020103020203" pitchFamily="34" charset="0"/>
              </a:rPr>
              <a:t>Pbo/tras/cape</a:t>
            </a:r>
            <a:endParaRPr lang="en-US" b="1">
              <a:solidFill>
                <a:srgbClr val="7030A0"/>
              </a:solidFill>
              <a:latin typeface="News Gothic MT" panose="020B0503020103020203" pitchFamily="34" charset="0"/>
            </a:endParaRPr>
          </a:p>
        </p:txBody>
      </p:sp>
      <p:sp>
        <p:nvSpPr>
          <p:cNvPr id="23" name="Rectangle 22">
            <a:extLst>
              <a:ext uri="{FF2B5EF4-FFF2-40B4-BE49-F238E27FC236}">
                <a16:creationId xmlns:a16="http://schemas.microsoft.com/office/drawing/2014/main" id="{B75AAF79-C6D6-F04E-BD48-83C440C5A478}"/>
              </a:ext>
            </a:extLst>
          </p:cNvPr>
          <p:cNvSpPr/>
          <p:nvPr/>
        </p:nvSpPr>
        <p:spPr>
          <a:xfrm>
            <a:off x="7592278" y="3676740"/>
            <a:ext cx="3527449" cy="1323439"/>
          </a:xfrm>
          <a:prstGeom prst="rect">
            <a:avLst/>
          </a:prstGeom>
        </p:spPr>
        <p:txBody>
          <a:bodyPr wrap="square">
            <a:spAutoFit/>
          </a:bodyPr>
          <a:lstStyle/>
          <a:p>
            <a:pPr lvl="0" algn="ctr" eaLnBrk="1" fontAlgn="auto" hangingPunct="1">
              <a:spcBef>
                <a:spcPts val="0"/>
              </a:spcBef>
              <a:spcAft>
                <a:spcPts val="0"/>
              </a:spcAft>
              <a:defRPr/>
            </a:pPr>
            <a:r>
              <a:rPr lang="en-US" sz="1600">
                <a:latin typeface="News Gothic MT" panose="020B0503020103020203" pitchFamily="34" charset="0"/>
              </a:rPr>
              <a:t>Risk of CNS progression or death was reduced by 64% in patients with active brain metastases</a:t>
            </a:r>
          </a:p>
          <a:p>
            <a:pPr lvl="0" algn="ctr" eaLnBrk="1" fontAlgn="auto" hangingPunct="1">
              <a:spcBef>
                <a:spcPts val="0"/>
              </a:spcBef>
              <a:spcAft>
                <a:spcPts val="0"/>
              </a:spcAft>
              <a:defRPr/>
            </a:pPr>
            <a:endParaRPr lang="en-US" sz="1600">
              <a:latin typeface="News Gothic MT" panose="020B0503020103020203" pitchFamily="34" charset="0"/>
            </a:endParaRPr>
          </a:p>
          <a:p>
            <a:pPr lvl="0" algn="ctr" eaLnBrk="1" fontAlgn="auto" hangingPunct="1">
              <a:spcBef>
                <a:spcPts val="0"/>
              </a:spcBef>
              <a:spcAft>
                <a:spcPts val="0"/>
              </a:spcAft>
              <a:defRPr/>
            </a:pPr>
            <a:r>
              <a:rPr lang="en-US" sz="1600">
                <a:latin typeface="News Gothic MT" panose="020B0503020103020203" pitchFamily="34" charset="0"/>
              </a:rPr>
              <a:t>At 12 months: 35% vs 0% </a:t>
            </a:r>
          </a:p>
        </p:txBody>
      </p:sp>
      <p:sp>
        <p:nvSpPr>
          <p:cNvPr id="4" name="Rectangle 3">
            <a:extLst>
              <a:ext uri="{FF2B5EF4-FFF2-40B4-BE49-F238E27FC236}">
                <a16:creationId xmlns:a16="http://schemas.microsoft.com/office/drawing/2014/main" id="{106FFE5B-2CAE-0F41-8BA6-DE8640E4C994}"/>
              </a:ext>
            </a:extLst>
          </p:cNvPr>
          <p:cNvSpPr/>
          <p:nvPr/>
        </p:nvSpPr>
        <p:spPr>
          <a:xfrm>
            <a:off x="3886558" y="2731216"/>
            <a:ext cx="753732" cy="307777"/>
          </a:xfrm>
          <a:prstGeom prst="rect">
            <a:avLst/>
          </a:prstGeom>
        </p:spPr>
        <p:txBody>
          <a:bodyPr wrap="none">
            <a:spAutoFit/>
          </a:bodyPr>
          <a:lstStyle/>
          <a:p>
            <a:pPr algn="ctr"/>
            <a:r>
              <a:rPr lang="en-US" b="1">
                <a:latin typeface="News Gothic MT" panose="020B0503020103020203" pitchFamily="34" charset="0"/>
              </a:rPr>
              <a:t>n=174</a:t>
            </a:r>
            <a:endParaRPr lang="en-US" b="1">
              <a:solidFill>
                <a:schemeClr val="bg2">
                  <a:lumMod val="25000"/>
                </a:schemeClr>
              </a:solidFill>
              <a:latin typeface="News Gothic MT" panose="020B0503020103020203" pitchFamily="34" charset="0"/>
            </a:endParaRPr>
          </a:p>
        </p:txBody>
      </p:sp>
    </p:spTree>
    <p:extLst>
      <p:ext uri="{BB962C8B-B14F-4D97-AF65-F5344CB8AC3E}">
        <p14:creationId xmlns:p14="http://schemas.microsoft.com/office/powerpoint/2010/main" val="145724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7A132D-C7DD-F641-8396-5A2890E1EE6A}"/>
              </a:ext>
            </a:extLst>
          </p:cNvPr>
          <p:cNvSpPr>
            <a:spLocks noGrp="1"/>
          </p:cNvSpPr>
          <p:nvPr>
            <p:ph idx="1"/>
          </p:nvPr>
        </p:nvSpPr>
        <p:spPr>
          <a:xfrm>
            <a:off x="285007" y="225631"/>
            <a:ext cx="11685319" cy="6236129"/>
          </a:xfrm>
        </p:spPr>
        <p:txBody>
          <a:bodyPr>
            <a:noAutofit/>
          </a:bodyPr>
          <a:lstStyle/>
          <a:p>
            <a:pPr marL="0" indent="0">
              <a:buNone/>
            </a:pPr>
            <a:r>
              <a:rPr lang="en-US" sz="1600" b="1"/>
              <a:t>Provided by i3 Health </a:t>
            </a:r>
          </a:p>
          <a:p>
            <a:pPr marL="0" indent="0">
              <a:buNone/>
            </a:pPr>
            <a:endParaRPr lang="en-US" sz="1300" b="1"/>
          </a:p>
          <a:p>
            <a:pPr marL="0" indent="0">
              <a:buNone/>
            </a:pPr>
            <a:r>
              <a:rPr lang="en-US" sz="1300" b="1"/>
              <a:t>ACCREDITATION </a:t>
            </a:r>
            <a:endParaRPr lang="en-US" sz="1300"/>
          </a:p>
          <a:p>
            <a:pPr marL="0" indent="0">
              <a:buNone/>
            </a:pPr>
            <a:r>
              <a:rPr lang="en-US" sz="1300"/>
              <a:t>i3 Health is accredited with distinction as a provider of nursing continuing professional development by the American Nurses Credentialing Center’s Commission on Accreditation. </a:t>
            </a:r>
          </a:p>
          <a:p>
            <a:pPr marL="0" indent="0">
              <a:buNone/>
            </a:pPr>
            <a:endParaRPr lang="en-US" sz="1300"/>
          </a:p>
          <a:p>
            <a:pPr marL="0" indent="0">
              <a:buNone/>
            </a:pPr>
            <a:r>
              <a:rPr lang="en-US" sz="1300"/>
              <a:t>A maximum of 1.0 contact hour may be earned by learners who successfully complete this continuing nursing education activity.</a:t>
            </a:r>
          </a:p>
          <a:p>
            <a:pPr marL="0" indent="0">
              <a:buNone/>
            </a:pPr>
            <a:endParaRPr lang="en-US" sz="1300"/>
          </a:p>
          <a:p>
            <a:pPr marL="0" indent="0">
              <a:buNone/>
            </a:pPr>
            <a:r>
              <a:rPr lang="en-US" sz="1300" b="1"/>
              <a:t>INSTRUCTIONS TO RECEIVE CREDIT</a:t>
            </a:r>
          </a:p>
          <a:p>
            <a:pPr marL="0" indent="0">
              <a:buNone/>
            </a:pPr>
            <a:r>
              <a:rPr lang="en-US" sz="1300"/>
              <a:t>An activity evaluation has been distributed. To claim credit, you must submit a completed and signed evaluation form at the conclusion of the program. Your certificate of attendance will be emailed to you in approximately 2 weeks.</a:t>
            </a:r>
          </a:p>
          <a:p>
            <a:pPr marL="0" indent="0">
              <a:buNone/>
            </a:pPr>
            <a:endParaRPr lang="en-US" sz="1300"/>
          </a:p>
          <a:p>
            <a:pPr marL="0" indent="0">
              <a:buNone/>
            </a:pPr>
            <a:r>
              <a:rPr lang="en-US" sz="1300" b="1"/>
              <a:t>UNAPPROVED USE DISCLOSURE</a:t>
            </a:r>
          </a:p>
          <a:p>
            <a:pPr marL="0" indent="0">
              <a:buNone/>
            </a:pPr>
            <a:r>
              <a:rPr lang="en-US" sz="1300"/>
              <a:t>This educational activity may contain discussion of published and/or investigational uses of agents that are not indicated by the FDA. The planners of this activity do not recommend the use of any agent outside of the labeled indications.  </a:t>
            </a:r>
            <a:br>
              <a:rPr lang="en-US" sz="1300"/>
            </a:br>
            <a:br>
              <a:rPr lang="en-US" sz="1300"/>
            </a:br>
            <a:r>
              <a:rPr lang="en-US" sz="1300"/>
              <a:t>The opinions expressed in the educational activity are those of the faculty and do not necessarily represent the views of the planners.  Please refer to the official prescribing information for each product for discussion of approved indications, contraindications, and warnings.</a:t>
            </a:r>
          </a:p>
          <a:p>
            <a:pPr marL="0" indent="0">
              <a:buNone/>
            </a:pPr>
            <a:endParaRPr lang="en-US" sz="1300"/>
          </a:p>
          <a:p>
            <a:pPr marL="0" indent="0">
              <a:buNone/>
            </a:pPr>
            <a:r>
              <a:rPr lang="en-US" sz="1300" b="1"/>
              <a:t>DISCLAIMER</a:t>
            </a:r>
          </a:p>
          <a:p>
            <a:pPr marL="0" indent="0">
              <a:buNone/>
            </a:pPr>
            <a:r>
              <a:rPr lang="en-US" sz="1300"/>
              <a:t>The information provided at this NCPD activity is for continuing education purposes only and is not meant to substitute for the independent medical/clinical judgment of a healthcare provider relative to diagnostic and treatment options of a specific patient’s medical condition.</a:t>
            </a:r>
          </a:p>
          <a:p>
            <a:pPr marL="0" indent="0">
              <a:buNone/>
            </a:pPr>
            <a:endParaRPr lang="en-US" sz="1300" b="1"/>
          </a:p>
          <a:p>
            <a:pPr marL="0" indent="0">
              <a:buNone/>
            </a:pPr>
            <a:r>
              <a:rPr lang="en-US" sz="1300" b="1"/>
              <a:t>COMMERCIAL SUPPORT</a:t>
            </a:r>
          </a:p>
          <a:p>
            <a:pPr marL="0" indent="0">
              <a:buNone/>
            </a:pPr>
            <a:r>
              <a:rPr lang="en-US" sz="1300"/>
              <a:t>This educational activity is supported by independent educational grants from Bristol-Myers Squibb and Eisai.</a:t>
            </a:r>
          </a:p>
        </p:txBody>
      </p:sp>
    </p:spTree>
    <p:extLst>
      <p:ext uri="{BB962C8B-B14F-4D97-AF65-F5344CB8AC3E}">
        <p14:creationId xmlns:p14="http://schemas.microsoft.com/office/powerpoint/2010/main" val="953606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6FB0E-B859-49E3-8915-E6AE50CC0328}"/>
              </a:ext>
            </a:extLst>
          </p:cNvPr>
          <p:cNvSpPr>
            <a:spLocks noGrp="1"/>
          </p:cNvSpPr>
          <p:nvPr>
            <p:ph type="title"/>
          </p:nvPr>
        </p:nvSpPr>
        <p:spPr>
          <a:xfrm>
            <a:off x="609600" y="233255"/>
            <a:ext cx="10972800" cy="1200329"/>
          </a:xfrm>
        </p:spPr>
        <p:txBody>
          <a:bodyPr/>
          <a:lstStyle/>
          <a:p>
            <a:r>
              <a:rPr lang="en-US">
                <a:solidFill>
                  <a:schemeClr val="tx2">
                    <a:lumMod val="50000"/>
                  </a:schemeClr>
                </a:solidFill>
              </a:rPr>
              <a:t>HER2CLIMB (cont.): Adverse Events</a:t>
            </a:r>
            <a:br>
              <a:rPr lang="en-US">
                <a:solidFill>
                  <a:schemeClr val="tx2">
                    <a:lumMod val="50000"/>
                  </a:schemeClr>
                </a:solidFill>
              </a:rPr>
            </a:br>
            <a:endParaRPr lang="en-US">
              <a:solidFill>
                <a:schemeClr val="tx2">
                  <a:lumMod val="50000"/>
                </a:schemeClr>
              </a:solidFill>
            </a:endParaRPr>
          </a:p>
        </p:txBody>
      </p:sp>
      <p:pic>
        <p:nvPicPr>
          <p:cNvPr id="724994" name="Picture 2">
            <a:extLst>
              <a:ext uri="{FF2B5EF4-FFF2-40B4-BE49-F238E27FC236}">
                <a16:creationId xmlns:a16="http://schemas.microsoft.com/office/drawing/2014/main" id="{3389B5E3-58F2-49C6-961F-078765AD5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70" y="978635"/>
            <a:ext cx="7353753" cy="54425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5DF02E6-7233-4F99-A44F-92339833263C}"/>
              </a:ext>
            </a:extLst>
          </p:cNvPr>
          <p:cNvSpPr txBox="1"/>
          <p:nvPr/>
        </p:nvSpPr>
        <p:spPr>
          <a:xfrm>
            <a:off x="8341405" y="2340428"/>
            <a:ext cx="3240995" cy="1107996"/>
          </a:xfrm>
          <a:prstGeom prst="rect">
            <a:avLst/>
          </a:prstGeom>
        </p:spPr>
        <p:txBody>
          <a:bodyPr wrap="square" lIns="0" tIns="0" rIns="0" bIns="0" rtlCol="0">
            <a:spAutoFit/>
          </a:bodyPr>
          <a:lstStyle/>
          <a:p>
            <a:pPr algn="ctr"/>
            <a:r>
              <a:rPr lang="en-US" sz="1800" u="sng">
                <a:latin typeface="News Gothic MT" panose="020B0503020103020203" pitchFamily="34" charset="0"/>
              </a:rPr>
              <a:t>AEs led to discontinuation of: </a:t>
            </a:r>
            <a:r>
              <a:rPr lang="en-US" sz="1800">
                <a:latin typeface="News Gothic MT" panose="020B0503020103020203" pitchFamily="34" charset="0"/>
              </a:rPr>
              <a:t>Tucatinib in 5.7%</a:t>
            </a:r>
          </a:p>
          <a:p>
            <a:pPr algn="ctr"/>
            <a:r>
              <a:rPr lang="en-US" sz="1800">
                <a:latin typeface="News Gothic MT" panose="020B0503020103020203" pitchFamily="34" charset="0"/>
              </a:rPr>
              <a:t>Placebo in 3.0%</a:t>
            </a:r>
          </a:p>
          <a:p>
            <a:pPr algn="ctr"/>
            <a:r>
              <a:rPr lang="en-US" sz="1800">
                <a:latin typeface="News Gothic MT" panose="020B0503020103020203" pitchFamily="34" charset="0"/>
              </a:rPr>
              <a:t>Capecitabine in 9.8%</a:t>
            </a:r>
            <a:endParaRPr lang="en-US">
              <a:latin typeface="News Gothic MT" panose="020B0503020103020203" pitchFamily="34" charset="0"/>
            </a:endParaRPr>
          </a:p>
        </p:txBody>
      </p:sp>
      <p:sp>
        <p:nvSpPr>
          <p:cNvPr id="6" name="Rectangle 5">
            <a:extLst>
              <a:ext uri="{FF2B5EF4-FFF2-40B4-BE49-F238E27FC236}">
                <a16:creationId xmlns:a16="http://schemas.microsoft.com/office/drawing/2014/main" id="{237480F8-38EC-4D22-8392-48AE89270185}"/>
              </a:ext>
            </a:extLst>
          </p:cNvPr>
          <p:cNvSpPr/>
          <p:nvPr/>
        </p:nvSpPr>
        <p:spPr>
          <a:xfrm>
            <a:off x="849086" y="2742739"/>
            <a:ext cx="6999514" cy="211371"/>
          </a:xfrm>
          <a:prstGeom prst="rect">
            <a:avLst/>
          </a:prstGeom>
          <a:ln w="15875">
            <a:solidFill>
              <a:srgbClr val="3A74AE"/>
            </a:solidFill>
          </a:ln>
        </p:spPr>
        <p:txBody>
          <a:bodyPr vert="horz" lIns="91440" tIns="45720" rIns="91440" bIns="45720" rtlCol="0" anchor="ctr">
            <a:normAutofit fontScale="62500" lnSpcReduction="20000"/>
          </a:bodyPr>
          <a:lstStyle/>
          <a:p>
            <a:pPr algn="ctr"/>
            <a:endParaRPr lang="en-US"/>
          </a:p>
        </p:txBody>
      </p:sp>
      <p:sp>
        <p:nvSpPr>
          <p:cNvPr id="8" name="Rectangle 7">
            <a:extLst>
              <a:ext uri="{FF2B5EF4-FFF2-40B4-BE49-F238E27FC236}">
                <a16:creationId xmlns:a16="http://schemas.microsoft.com/office/drawing/2014/main" id="{B91147DB-ADAD-420F-980D-8A8B310EA785}"/>
              </a:ext>
            </a:extLst>
          </p:cNvPr>
          <p:cNvSpPr/>
          <p:nvPr/>
        </p:nvSpPr>
        <p:spPr>
          <a:xfrm>
            <a:off x="849086" y="4714874"/>
            <a:ext cx="6999514" cy="832485"/>
          </a:xfrm>
          <a:prstGeom prst="rect">
            <a:avLst/>
          </a:prstGeom>
          <a:ln w="15875">
            <a:solidFill>
              <a:srgbClr val="3A74AE"/>
            </a:solidFill>
          </a:ln>
        </p:spPr>
        <p:txBody>
          <a:bodyPr vert="horz" lIns="91440" tIns="45720" rIns="91440" bIns="45720" rtlCol="0" anchor="ctr">
            <a:normAutofit/>
          </a:bodyPr>
          <a:lstStyle/>
          <a:p>
            <a:pPr algn="ctr"/>
            <a:endParaRPr lang="en-US"/>
          </a:p>
        </p:txBody>
      </p:sp>
      <p:sp>
        <p:nvSpPr>
          <p:cNvPr id="7" name="Text Placeholder 6">
            <a:extLst>
              <a:ext uri="{FF2B5EF4-FFF2-40B4-BE49-F238E27FC236}">
                <a16:creationId xmlns:a16="http://schemas.microsoft.com/office/drawing/2014/main" id="{1BAF6CE1-595E-5144-BC60-B5183F29BACA}"/>
              </a:ext>
            </a:extLst>
          </p:cNvPr>
          <p:cNvSpPr>
            <a:spLocks noGrp="1"/>
          </p:cNvSpPr>
          <p:nvPr>
            <p:ph type="body" sz="quarter" idx="12"/>
          </p:nvPr>
        </p:nvSpPr>
        <p:spPr>
          <a:xfrm>
            <a:off x="193575" y="6575082"/>
            <a:ext cx="1142942" cy="153888"/>
          </a:xfrm>
        </p:spPr>
        <p:txBody>
          <a:bodyPr/>
          <a:lstStyle/>
          <a:p>
            <a:r>
              <a:rPr lang="en-US"/>
              <a:t>Murthy et al, 2020.</a:t>
            </a:r>
          </a:p>
        </p:txBody>
      </p:sp>
    </p:spTree>
    <p:extLst>
      <p:ext uri="{BB962C8B-B14F-4D97-AF65-F5344CB8AC3E}">
        <p14:creationId xmlns:p14="http://schemas.microsoft.com/office/powerpoint/2010/main" val="3005667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A2E2F2D3-4DD1-4F35-B457-C8DD77E66957}"/>
              </a:ext>
            </a:extLst>
          </p:cNvPr>
          <p:cNvSpPr>
            <a:spLocks noGrp="1"/>
          </p:cNvSpPr>
          <p:nvPr>
            <p:ph type="title"/>
          </p:nvPr>
        </p:nvSpPr>
        <p:spPr/>
        <p:txBody>
          <a:bodyPr/>
          <a:lstStyle/>
          <a:p>
            <a:r>
              <a:rPr lang="en-US"/>
              <a:t>Neratinib: NALA</a:t>
            </a:r>
          </a:p>
        </p:txBody>
      </p:sp>
      <p:sp>
        <p:nvSpPr>
          <p:cNvPr id="3" name="Text Placeholder 2">
            <a:extLst>
              <a:ext uri="{FF2B5EF4-FFF2-40B4-BE49-F238E27FC236}">
                <a16:creationId xmlns:a16="http://schemas.microsoft.com/office/drawing/2014/main" id="{3DC98ACD-DF41-534C-8C58-334ADD6E08D3}"/>
              </a:ext>
            </a:extLst>
          </p:cNvPr>
          <p:cNvSpPr>
            <a:spLocks noGrp="1"/>
          </p:cNvSpPr>
          <p:nvPr>
            <p:ph type="body" sz="quarter" idx="12"/>
          </p:nvPr>
        </p:nvSpPr>
        <p:spPr>
          <a:xfrm>
            <a:off x="193575" y="6266759"/>
            <a:ext cx="9504205" cy="461665"/>
          </a:xfrm>
        </p:spPr>
        <p:txBody>
          <a:bodyPr/>
          <a:lstStyle/>
          <a:p>
            <a:r>
              <a:rPr lang="en-US" baseline="30000">
                <a:solidFill>
                  <a:srgbClr val="000000"/>
                </a:solidFill>
                <a:latin typeface="News Gothic MT" panose="020B0503020103020203" pitchFamily="34" charset="0"/>
                <a:cs typeface="Calibri" panose="020F0502020204030204" pitchFamily="34" charset="0"/>
              </a:rPr>
              <a:t>a</a:t>
            </a:r>
            <a:r>
              <a:rPr lang="en-US">
                <a:solidFill>
                  <a:srgbClr val="000000"/>
                </a:solidFill>
                <a:latin typeface="News Gothic MT" panose="020B0503020103020203" pitchFamily="34" charset="0"/>
                <a:cs typeface="Calibri" panose="020F0502020204030204" pitchFamily="34" charset="0"/>
              </a:rPr>
              <a:t>Loperamide </a:t>
            </a:r>
            <a:r>
              <a:rPr lang="en-GB">
                <a:solidFill>
                  <a:srgbClr val="000000"/>
                </a:solidFill>
                <a:latin typeface="News Gothic MT" panose="020B0503020103020203" pitchFamily="34" charset="0"/>
                <a:cs typeface="Calibri" panose="020F0502020204030204" pitchFamily="34" charset="0"/>
              </a:rPr>
              <a:t>4 mg with first dose of neratinib, followed by 2 mg every 4 h for first 3 d, then loperamide 2 mg every 6–8 h until end of Cycle 1; thereafter PRN.</a:t>
            </a:r>
            <a:endParaRPr lang="en-US"/>
          </a:p>
          <a:p>
            <a:r>
              <a:rPr lang="en-US"/>
              <a:t>PD = progressive disease; h = hours; PRN = as needed.</a:t>
            </a:r>
          </a:p>
          <a:p>
            <a:r>
              <a:rPr lang="en-US"/>
              <a:t>Saura et al, 2019.</a:t>
            </a:r>
          </a:p>
        </p:txBody>
      </p:sp>
      <p:sp>
        <p:nvSpPr>
          <p:cNvPr id="6" name="Text Placeholder 5">
            <a:extLst>
              <a:ext uri="{FF2B5EF4-FFF2-40B4-BE49-F238E27FC236}">
                <a16:creationId xmlns:a16="http://schemas.microsoft.com/office/drawing/2014/main" id="{49AF0B3B-58FE-AF4A-8AC3-66184F9DC701}"/>
              </a:ext>
            </a:extLst>
          </p:cNvPr>
          <p:cNvSpPr>
            <a:spLocks noGrp="1"/>
          </p:cNvSpPr>
          <p:nvPr>
            <p:ph type="body" sz="quarter" idx="13"/>
          </p:nvPr>
        </p:nvSpPr>
        <p:spPr/>
        <p:txBody>
          <a:bodyPr/>
          <a:lstStyle/>
          <a:p>
            <a:r>
              <a:rPr lang="en-US"/>
              <a:t>Study Design</a:t>
            </a:r>
          </a:p>
        </p:txBody>
      </p:sp>
      <p:sp>
        <p:nvSpPr>
          <p:cNvPr id="42" name="Content Placeholder 9">
            <a:extLst>
              <a:ext uri="{FF2B5EF4-FFF2-40B4-BE49-F238E27FC236}">
                <a16:creationId xmlns:a16="http://schemas.microsoft.com/office/drawing/2014/main" id="{5D1BA098-3C1B-C04B-8AB1-C0A0125023F7}"/>
              </a:ext>
            </a:extLst>
          </p:cNvPr>
          <p:cNvSpPr txBox="1">
            <a:spLocks/>
          </p:cNvSpPr>
          <p:nvPr/>
        </p:nvSpPr>
        <p:spPr>
          <a:xfrm>
            <a:off x="1663469" y="4518103"/>
            <a:ext cx="4472161" cy="1477328"/>
          </a:xfrm>
          <a:prstGeom prst="rect">
            <a:avLst/>
          </a:prstGeom>
        </p:spPr>
        <p:txBody>
          <a:bodyPr vert="horz" wrap="square" lIns="91440" tIns="45720" rIns="91440" bIns="45720" rtlCol="0">
            <a:spAutoFit/>
          </a:bodyPr>
          <a:lstStyle>
            <a:lvl1pPr marL="342900" indent="-342900" algn="l" defTabSz="914400" rtl="0" eaLnBrk="1" latinLnBrk="0" hangingPunct="1">
              <a:spcBef>
                <a:spcPts val="1200"/>
              </a:spcBef>
              <a:spcAft>
                <a:spcPts val="0"/>
              </a:spcAft>
              <a:buClr>
                <a:schemeClr val="bg1">
                  <a:lumMod val="65000"/>
                </a:schemeClr>
              </a:buClr>
              <a:buFontTx/>
              <a:buBlip>
                <a:blip r:embed="rId3"/>
              </a:buBlip>
              <a:defRPr sz="2000" kern="1200">
                <a:solidFill>
                  <a:schemeClr val="tx1">
                    <a:lumMod val="75000"/>
                    <a:lumOff val="25000"/>
                  </a:schemeClr>
                </a:solidFill>
                <a:latin typeface="+mn-lt"/>
                <a:ea typeface="+mn-ea"/>
                <a:cs typeface="+mn-cs"/>
              </a:defRPr>
            </a:lvl1pPr>
            <a:lvl2pPr marL="687388" indent="-284163" algn="l" defTabSz="914400" rtl="0" eaLnBrk="1" latinLnBrk="0" hangingPunct="1">
              <a:spcBef>
                <a:spcPts val="1200"/>
              </a:spcBef>
              <a:spcAft>
                <a:spcPts val="0"/>
              </a:spcAft>
              <a:buClr>
                <a:schemeClr val="bg1">
                  <a:lumMod val="6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031875" indent="-285750" algn="l" defTabSz="914400" rtl="0" eaLnBrk="1" latinLnBrk="0" hangingPunct="1">
              <a:spcBef>
                <a:spcPts val="1200"/>
              </a:spcBef>
              <a:spcAft>
                <a:spcPts val="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543050" indent="-339725"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946275" indent="-285750"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300"/>
              </a:spcAft>
              <a:buClr>
                <a:prstClr val="white">
                  <a:lumMod val="65000"/>
                </a:prstClr>
              </a:buClr>
              <a:buNone/>
            </a:pPr>
            <a:r>
              <a:rPr lang="en-US" sz="1600" b="1">
                <a:solidFill>
                  <a:srgbClr val="113468"/>
                </a:solidFill>
                <a:latin typeface="News Gothic MT" panose="020B0503020103020203" pitchFamily="34" charset="0"/>
              </a:rPr>
              <a:t>Stratification variables</a:t>
            </a:r>
          </a:p>
          <a:p>
            <a:pPr marL="266700" indent="-266700">
              <a:spcBef>
                <a:spcPts val="0"/>
              </a:spcBef>
              <a:spcAft>
                <a:spcPts val="300"/>
              </a:spcAft>
              <a:buClrTx/>
              <a:buFont typeface="Arial" panose="020B0604020202020204" pitchFamily="34" charset="0"/>
              <a:buChar char="•"/>
            </a:pPr>
            <a:r>
              <a:rPr lang="en-US" sz="1600">
                <a:solidFill>
                  <a:srgbClr val="000000"/>
                </a:solidFill>
                <a:latin typeface="News Gothic MT" panose="020B0503020103020203" pitchFamily="34" charset="0"/>
              </a:rPr>
              <a:t>Number of prior HER2 therapies for MBC</a:t>
            </a:r>
          </a:p>
          <a:p>
            <a:pPr marL="266700" indent="-266700">
              <a:spcBef>
                <a:spcPts val="0"/>
              </a:spcBef>
              <a:spcAft>
                <a:spcPts val="300"/>
              </a:spcAft>
              <a:buClrTx/>
              <a:buFont typeface="Arial" panose="020B0604020202020204" pitchFamily="34" charset="0"/>
              <a:buChar char="•"/>
            </a:pPr>
            <a:r>
              <a:rPr lang="en-US" sz="1600">
                <a:solidFill>
                  <a:srgbClr val="000000"/>
                </a:solidFill>
                <a:latin typeface="News Gothic MT" panose="020B0503020103020203" pitchFamily="34" charset="0"/>
              </a:rPr>
              <a:t>Disease location</a:t>
            </a:r>
          </a:p>
          <a:p>
            <a:pPr marL="266700" indent="-266700">
              <a:spcBef>
                <a:spcPts val="0"/>
              </a:spcBef>
              <a:spcAft>
                <a:spcPts val="300"/>
              </a:spcAft>
              <a:buClrTx/>
              <a:buFont typeface="Arial" panose="020B0604020202020204" pitchFamily="34" charset="0"/>
              <a:buChar char="•"/>
            </a:pPr>
            <a:r>
              <a:rPr lang="en-US" sz="1600">
                <a:solidFill>
                  <a:srgbClr val="000000"/>
                </a:solidFill>
                <a:latin typeface="News Gothic MT" panose="020B0503020103020203" pitchFamily="34" charset="0"/>
              </a:rPr>
              <a:t>HR status</a:t>
            </a:r>
          </a:p>
          <a:p>
            <a:pPr marL="266700" indent="-266700">
              <a:spcBef>
                <a:spcPts val="0"/>
              </a:spcBef>
              <a:spcAft>
                <a:spcPts val="300"/>
              </a:spcAft>
              <a:buClrTx/>
              <a:buFont typeface="Arial" panose="020B0604020202020204" pitchFamily="34" charset="0"/>
              <a:buChar char="•"/>
            </a:pPr>
            <a:r>
              <a:rPr lang="en-US" sz="1600">
                <a:solidFill>
                  <a:srgbClr val="000000"/>
                </a:solidFill>
                <a:latin typeface="News Gothic MT" panose="020B0503020103020203" pitchFamily="34" charset="0"/>
              </a:rPr>
              <a:t>Geographic location</a:t>
            </a:r>
            <a:endParaRPr lang="en-US" sz="1600" b="1">
              <a:solidFill>
                <a:srgbClr val="000000"/>
              </a:solidFill>
              <a:latin typeface="News Gothic MT" panose="020B0503020103020203" pitchFamily="34" charset="0"/>
            </a:endParaRPr>
          </a:p>
        </p:txBody>
      </p:sp>
      <p:grpSp>
        <p:nvGrpSpPr>
          <p:cNvPr id="43" name="Group 42">
            <a:extLst>
              <a:ext uri="{FF2B5EF4-FFF2-40B4-BE49-F238E27FC236}">
                <a16:creationId xmlns:a16="http://schemas.microsoft.com/office/drawing/2014/main" id="{6C631578-CBD2-7D4F-819A-4DE313E0D9FF}"/>
              </a:ext>
            </a:extLst>
          </p:cNvPr>
          <p:cNvGrpSpPr/>
          <p:nvPr/>
        </p:nvGrpSpPr>
        <p:grpSpPr>
          <a:xfrm>
            <a:off x="413326" y="1528679"/>
            <a:ext cx="11438505" cy="2917432"/>
            <a:chOff x="794503" y="2810738"/>
            <a:chExt cx="9921956" cy="2097285"/>
          </a:xfrm>
        </p:grpSpPr>
        <p:cxnSp>
          <p:nvCxnSpPr>
            <p:cNvPr id="44" name="Straight Arrow Connector 43">
              <a:extLst>
                <a:ext uri="{FF2B5EF4-FFF2-40B4-BE49-F238E27FC236}">
                  <a16:creationId xmlns:a16="http://schemas.microsoft.com/office/drawing/2014/main" id="{7375EE83-55B7-464E-AB24-50459644F141}"/>
                </a:ext>
              </a:extLst>
            </p:cNvPr>
            <p:cNvCxnSpPr>
              <a:cxnSpLocks/>
            </p:cNvCxnSpPr>
            <p:nvPr/>
          </p:nvCxnSpPr>
          <p:spPr>
            <a:xfrm>
              <a:off x="8797693" y="3330730"/>
              <a:ext cx="874357" cy="0"/>
            </a:xfrm>
            <a:prstGeom prst="straightConnector1">
              <a:avLst/>
            </a:prstGeom>
            <a:noFill/>
            <a:ln w="38100" cap="flat" cmpd="sng" algn="ctr">
              <a:solidFill>
                <a:srgbClr val="44546A"/>
              </a:solidFill>
              <a:prstDash val="solid"/>
              <a:miter lim="800000"/>
              <a:tailEnd type="triangle"/>
            </a:ln>
            <a:effectLst/>
          </p:spPr>
        </p:cxnSp>
        <p:cxnSp>
          <p:nvCxnSpPr>
            <p:cNvPr id="45" name="Straight Arrow Connector 44">
              <a:extLst>
                <a:ext uri="{FF2B5EF4-FFF2-40B4-BE49-F238E27FC236}">
                  <a16:creationId xmlns:a16="http://schemas.microsoft.com/office/drawing/2014/main" id="{D396C5FB-12A5-6E4A-B750-F4E253282CB1}"/>
                </a:ext>
              </a:extLst>
            </p:cNvPr>
            <p:cNvCxnSpPr>
              <a:cxnSpLocks/>
            </p:cNvCxnSpPr>
            <p:nvPr/>
          </p:nvCxnSpPr>
          <p:spPr>
            <a:xfrm>
              <a:off x="8797693" y="4516081"/>
              <a:ext cx="874357" cy="0"/>
            </a:xfrm>
            <a:prstGeom prst="straightConnector1">
              <a:avLst/>
            </a:prstGeom>
            <a:noFill/>
            <a:ln w="38100" cap="flat" cmpd="sng" algn="ctr">
              <a:solidFill>
                <a:srgbClr val="44546A"/>
              </a:solidFill>
              <a:prstDash val="solid"/>
              <a:miter lim="800000"/>
              <a:tailEnd type="triangle"/>
            </a:ln>
            <a:effectLst/>
          </p:spPr>
        </p:cxnSp>
        <p:cxnSp>
          <p:nvCxnSpPr>
            <p:cNvPr id="46" name="Straight Arrow Connector 45">
              <a:extLst>
                <a:ext uri="{FF2B5EF4-FFF2-40B4-BE49-F238E27FC236}">
                  <a16:creationId xmlns:a16="http://schemas.microsoft.com/office/drawing/2014/main" id="{E7CFB5B2-AC50-724A-B629-93C533F3C6E7}"/>
                </a:ext>
              </a:extLst>
            </p:cNvPr>
            <p:cNvCxnSpPr>
              <a:cxnSpLocks/>
              <a:endCxn id="51" idx="2"/>
            </p:cNvCxnSpPr>
            <p:nvPr/>
          </p:nvCxnSpPr>
          <p:spPr>
            <a:xfrm>
              <a:off x="4403271" y="3923404"/>
              <a:ext cx="495816" cy="1206"/>
            </a:xfrm>
            <a:prstGeom prst="straightConnector1">
              <a:avLst/>
            </a:prstGeom>
            <a:noFill/>
            <a:ln w="38100" cap="flat" cmpd="sng" algn="ctr">
              <a:solidFill>
                <a:srgbClr val="44546A"/>
              </a:solidFill>
              <a:prstDash val="solid"/>
              <a:miter lim="800000"/>
              <a:tailEnd type="triangle"/>
            </a:ln>
            <a:effectLst/>
          </p:spPr>
        </p:cxnSp>
        <p:sp>
          <p:nvSpPr>
            <p:cNvPr id="47" name="Rectangle: Rounded Corners 32">
              <a:extLst>
                <a:ext uri="{FF2B5EF4-FFF2-40B4-BE49-F238E27FC236}">
                  <a16:creationId xmlns:a16="http://schemas.microsoft.com/office/drawing/2014/main" id="{B5E5253D-1E0D-BD40-848E-CFD42B9132E4}"/>
                </a:ext>
              </a:extLst>
            </p:cNvPr>
            <p:cNvSpPr/>
            <p:nvPr/>
          </p:nvSpPr>
          <p:spPr>
            <a:xfrm>
              <a:off x="794503" y="2876247"/>
              <a:ext cx="3879230" cy="2031776"/>
            </a:xfrm>
            <a:prstGeom prst="roundRect">
              <a:avLst/>
            </a:prstGeom>
            <a:solidFill>
              <a:schemeClr val="bg1"/>
            </a:solidFill>
            <a:ln w="6350" cap="flat" cmpd="sng" algn="ctr">
              <a:solidFill>
                <a:srgbClr val="44546A"/>
              </a:solidFill>
              <a:prstDash val="solid"/>
              <a:miter lim="800000"/>
            </a:ln>
            <a:effectLst>
              <a:outerShdw blurRad="50800" dist="63500" dir="8100000" algn="tr" rotWithShape="0">
                <a:prstClr val="black">
                  <a:alpha val="40000"/>
                </a:prstClr>
              </a:outerShdw>
            </a:effectLst>
          </p:spPr>
          <p:txBody>
            <a:bodyPr wrap="square" lIns="36000" tIns="137160" rIns="36000" bIns="137160" rtlCol="0" anchor="ctr">
              <a:spAutoFit/>
            </a:bodyPr>
            <a:lstStyle/>
            <a:p>
              <a:pPr>
                <a:spcBef>
                  <a:spcPts val="300"/>
                </a:spcBef>
                <a:spcAft>
                  <a:spcPts val="300"/>
                </a:spcAft>
                <a:defRPr/>
              </a:pPr>
              <a:r>
                <a:rPr lang="en-US" sz="1600" b="1" kern="0">
                  <a:solidFill>
                    <a:srgbClr val="113468"/>
                  </a:solidFill>
                  <a:latin typeface="News Gothic MT" panose="020B0503020103020203" pitchFamily="34" charset="0"/>
                  <a:cs typeface="Calibri" panose="020F0502020204030204" pitchFamily="34" charset="0"/>
                </a:rPr>
                <a:t>Inclusion criteria</a:t>
              </a:r>
            </a:p>
            <a:p>
              <a:pPr marL="269875" indent="-269875">
                <a:spcBef>
                  <a:spcPts val="300"/>
                </a:spcBef>
                <a:spcAft>
                  <a:spcPts val="300"/>
                </a:spcAft>
                <a:buFont typeface="Arial" panose="020B0604020202020204" pitchFamily="34" charset="0"/>
                <a:buChar char="•"/>
                <a:defRPr/>
              </a:pPr>
              <a:r>
                <a:rPr lang="en-US" sz="1600" kern="0">
                  <a:solidFill>
                    <a:srgbClr val="000000"/>
                  </a:solidFill>
                  <a:latin typeface="News Gothic MT" panose="020B0503020103020203" pitchFamily="34" charset="0"/>
                  <a:cs typeface="Calibri" panose="020F0502020204030204" pitchFamily="34" charset="0"/>
                </a:rPr>
                <a:t>MBC</a:t>
              </a:r>
              <a:endParaRPr lang="en-US" sz="1600" b="1" kern="0">
                <a:solidFill>
                  <a:srgbClr val="000000"/>
                </a:solidFill>
                <a:latin typeface="News Gothic MT" panose="020B0503020103020203" pitchFamily="34" charset="0"/>
                <a:cs typeface="Calibri" panose="020F0502020204030204" pitchFamily="34" charset="0"/>
              </a:endParaRPr>
            </a:p>
            <a:p>
              <a:pPr marL="269875" indent="-269875">
                <a:spcBef>
                  <a:spcPts val="300"/>
                </a:spcBef>
                <a:spcAft>
                  <a:spcPts val="300"/>
                </a:spcAft>
                <a:buFont typeface="Arial" panose="020B0604020202020204" pitchFamily="34" charset="0"/>
                <a:buChar char="•"/>
                <a:defRPr/>
              </a:pPr>
              <a:r>
                <a:rPr lang="en-US" sz="1600" kern="0">
                  <a:solidFill>
                    <a:srgbClr val="000000"/>
                  </a:solidFill>
                  <a:latin typeface="News Gothic MT" panose="020B0503020103020203" pitchFamily="34" charset="0"/>
                  <a:cs typeface="Calibri" panose="020F0502020204030204" pitchFamily="34" charset="0"/>
                </a:rPr>
                <a:t>Centrally confirmed HER2-positive disease</a:t>
              </a:r>
              <a:endParaRPr lang="en-US" sz="1600" b="1" kern="0">
                <a:solidFill>
                  <a:srgbClr val="000000"/>
                </a:solidFill>
                <a:latin typeface="News Gothic MT" panose="020B0503020103020203" pitchFamily="34" charset="0"/>
                <a:cs typeface="Calibri" panose="020F0502020204030204" pitchFamily="34" charset="0"/>
              </a:endParaRPr>
            </a:p>
            <a:p>
              <a:pPr marL="269875" indent="-269875">
                <a:spcBef>
                  <a:spcPts val="300"/>
                </a:spcBef>
                <a:spcAft>
                  <a:spcPts val="300"/>
                </a:spcAft>
                <a:buFont typeface="Arial" panose="020B0604020202020204" pitchFamily="34" charset="0"/>
                <a:buChar char="•"/>
                <a:defRPr/>
              </a:pPr>
              <a:r>
                <a:rPr lang="en-US" sz="1600" kern="0">
                  <a:solidFill>
                    <a:srgbClr val="000000"/>
                  </a:solidFill>
                  <a:latin typeface="News Gothic MT" panose="020B0503020103020203" pitchFamily="34" charset="0"/>
                  <a:cs typeface="Calibri" panose="020F0502020204030204" pitchFamily="34" charset="0"/>
                </a:rPr>
                <a:t>≥2 lines of HER2-directed therapy for MBC</a:t>
              </a:r>
            </a:p>
            <a:p>
              <a:pPr marL="269875" indent="-269875">
                <a:spcBef>
                  <a:spcPts val="300"/>
                </a:spcBef>
                <a:spcAft>
                  <a:spcPts val="300"/>
                </a:spcAft>
                <a:buFont typeface="Arial" panose="020B0604020202020204" pitchFamily="34" charset="0"/>
                <a:buChar char="•"/>
                <a:defRPr/>
              </a:pPr>
              <a:r>
                <a:rPr lang="en-US" sz="1600" kern="0">
                  <a:solidFill>
                    <a:srgbClr val="000000"/>
                  </a:solidFill>
                  <a:latin typeface="News Gothic MT" panose="020B0503020103020203" pitchFamily="34" charset="0"/>
                  <a:cs typeface="Calibri" panose="020F0502020204030204" pitchFamily="34" charset="0"/>
                </a:rPr>
                <a:t>Asymptomatic and stable brain </a:t>
              </a:r>
              <a:br>
                <a:rPr lang="en-US" sz="1600" kern="0">
                  <a:solidFill>
                    <a:srgbClr val="000000"/>
                  </a:solidFill>
                  <a:latin typeface="News Gothic MT" panose="020B0503020103020203" pitchFamily="34" charset="0"/>
                  <a:cs typeface="Calibri" panose="020F0502020204030204" pitchFamily="34" charset="0"/>
                </a:rPr>
              </a:br>
              <a:r>
                <a:rPr lang="en-US" sz="1600" kern="0">
                  <a:solidFill>
                    <a:srgbClr val="000000"/>
                  </a:solidFill>
                  <a:latin typeface="News Gothic MT" panose="020B0503020103020203" pitchFamily="34" charset="0"/>
                  <a:cs typeface="Calibri" panose="020F0502020204030204" pitchFamily="34" charset="0"/>
                </a:rPr>
                <a:t>metastases permitted</a:t>
              </a:r>
            </a:p>
          </p:txBody>
        </p:sp>
        <p:cxnSp>
          <p:nvCxnSpPr>
            <p:cNvPr id="48" name="Straight Arrow Connector 47">
              <a:extLst>
                <a:ext uri="{FF2B5EF4-FFF2-40B4-BE49-F238E27FC236}">
                  <a16:creationId xmlns:a16="http://schemas.microsoft.com/office/drawing/2014/main" id="{8716105A-774E-B640-966B-FA9440F42B71}"/>
                </a:ext>
              </a:extLst>
            </p:cNvPr>
            <p:cNvCxnSpPr>
              <a:cxnSpLocks/>
              <a:stCxn id="51" idx="7"/>
            </p:cNvCxnSpPr>
            <p:nvPr/>
          </p:nvCxnSpPr>
          <p:spPr>
            <a:xfrm flipV="1">
              <a:off x="5519604" y="3330730"/>
              <a:ext cx="477048" cy="392584"/>
            </a:xfrm>
            <a:prstGeom prst="straightConnector1">
              <a:avLst/>
            </a:prstGeom>
            <a:noFill/>
            <a:ln w="38100" cap="flat" cmpd="sng" algn="ctr">
              <a:solidFill>
                <a:srgbClr val="44546A"/>
              </a:solidFill>
              <a:prstDash val="solid"/>
              <a:miter lim="800000"/>
              <a:tailEnd type="triangle"/>
            </a:ln>
            <a:effectLst/>
          </p:spPr>
        </p:cxnSp>
        <p:cxnSp>
          <p:nvCxnSpPr>
            <p:cNvPr id="49" name="Straight Arrow Connector 48">
              <a:extLst>
                <a:ext uri="{FF2B5EF4-FFF2-40B4-BE49-F238E27FC236}">
                  <a16:creationId xmlns:a16="http://schemas.microsoft.com/office/drawing/2014/main" id="{F379C909-E64B-FC45-9D66-823FA44DA2BA}"/>
                </a:ext>
              </a:extLst>
            </p:cNvPr>
            <p:cNvCxnSpPr>
              <a:cxnSpLocks/>
              <a:stCxn id="51" idx="5"/>
            </p:cNvCxnSpPr>
            <p:nvPr/>
          </p:nvCxnSpPr>
          <p:spPr>
            <a:xfrm>
              <a:off x="5519604" y="4125907"/>
              <a:ext cx="477048" cy="390174"/>
            </a:xfrm>
            <a:prstGeom prst="straightConnector1">
              <a:avLst/>
            </a:prstGeom>
            <a:noFill/>
            <a:ln w="38100" cap="flat" cmpd="sng" algn="ctr">
              <a:solidFill>
                <a:srgbClr val="44546A"/>
              </a:solidFill>
              <a:prstDash val="solid"/>
              <a:miter lim="800000"/>
              <a:tailEnd type="triangle"/>
            </a:ln>
            <a:effectLst/>
          </p:spPr>
        </p:cxnSp>
        <p:grpSp>
          <p:nvGrpSpPr>
            <p:cNvPr id="50" name="Group 49">
              <a:extLst>
                <a:ext uri="{FF2B5EF4-FFF2-40B4-BE49-F238E27FC236}">
                  <a16:creationId xmlns:a16="http://schemas.microsoft.com/office/drawing/2014/main" id="{EC954B95-9855-6B4A-BD03-548847342461}"/>
                </a:ext>
              </a:extLst>
            </p:cNvPr>
            <p:cNvGrpSpPr/>
            <p:nvPr/>
          </p:nvGrpSpPr>
          <p:grpSpPr>
            <a:xfrm>
              <a:off x="6021927" y="2810738"/>
              <a:ext cx="2766048" cy="2048243"/>
              <a:chOff x="5384586" y="2733876"/>
              <a:chExt cx="2766048" cy="2048243"/>
            </a:xfrm>
          </p:grpSpPr>
          <p:sp>
            <p:nvSpPr>
              <p:cNvPr id="55" name="Rectangle: Rounded Corners 42">
                <a:extLst>
                  <a:ext uri="{FF2B5EF4-FFF2-40B4-BE49-F238E27FC236}">
                    <a16:creationId xmlns:a16="http://schemas.microsoft.com/office/drawing/2014/main" id="{CDDA8066-6F0D-1F48-AE1B-B7A8F20B5DA9}"/>
                  </a:ext>
                </a:extLst>
              </p:cNvPr>
              <p:cNvSpPr/>
              <p:nvPr/>
            </p:nvSpPr>
            <p:spPr>
              <a:xfrm>
                <a:off x="5384586" y="2733876"/>
                <a:ext cx="2766048" cy="862892"/>
              </a:xfrm>
              <a:prstGeom prst="roundRect">
                <a:avLst/>
              </a:prstGeom>
              <a:solidFill>
                <a:srgbClr val="0282CB"/>
              </a:solidFill>
              <a:ln w="12700" cap="flat" cmpd="sng" algn="ctr">
                <a:solidFill>
                  <a:srgbClr val="0282CB"/>
                </a:solidFill>
                <a:prstDash val="solid"/>
                <a:miter lim="800000"/>
              </a:ln>
              <a:effectLst>
                <a:outerShdw blurRad="50800" dist="76200" dir="8100000" algn="tr" rotWithShape="0">
                  <a:prstClr val="black">
                    <a:alpha val="40000"/>
                  </a:prstClr>
                </a:outerShdw>
              </a:effectLst>
            </p:spPr>
            <p:txBody>
              <a:bodyPr wrap="square" lIns="0" tIns="91440" rIns="0" bIns="91440" rtlCol="0" anchor="ctr">
                <a:noAutofit/>
              </a:bodyPr>
              <a:lstStyle/>
              <a:p>
                <a:pPr algn="ctr">
                  <a:defRPr/>
                </a:pPr>
                <a:r>
                  <a:rPr lang="en-US" sz="1600" b="1" kern="0">
                    <a:solidFill>
                      <a:schemeClr val="bg1"/>
                    </a:solidFill>
                    <a:latin typeface="News Gothic MT" panose="020B0503020103020203" pitchFamily="34" charset="0"/>
                    <a:cs typeface="Calibri" panose="020F0502020204030204" pitchFamily="34" charset="0"/>
                  </a:rPr>
                  <a:t>Neratinib 240 mg/d + </a:t>
                </a:r>
                <a:br>
                  <a:rPr lang="en-US" sz="1600" b="1" kern="0">
                    <a:solidFill>
                      <a:schemeClr val="bg1"/>
                    </a:solidFill>
                    <a:latin typeface="News Gothic MT" panose="020B0503020103020203" pitchFamily="34" charset="0"/>
                    <a:cs typeface="Calibri" panose="020F0502020204030204" pitchFamily="34" charset="0"/>
                  </a:rPr>
                </a:br>
                <a:r>
                  <a:rPr lang="en-US" sz="1600" b="1" kern="0">
                    <a:solidFill>
                      <a:schemeClr val="bg1"/>
                    </a:solidFill>
                    <a:latin typeface="News Gothic MT" panose="020B0503020103020203" pitchFamily="34" charset="0"/>
                    <a:cs typeface="Calibri" panose="020F0502020204030204" pitchFamily="34" charset="0"/>
                  </a:rPr>
                  <a:t>capecitabine 1,500 mg/m</a:t>
                </a:r>
                <a:r>
                  <a:rPr lang="en-US" sz="1600" b="1" kern="0" baseline="30000">
                    <a:solidFill>
                      <a:schemeClr val="bg1"/>
                    </a:solidFill>
                    <a:latin typeface="News Gothic MT" panose="020B0503020103020203" pitchFamily="34" charset="0"/>
                    <a:cs typeface="Calibri" panose="020F0502020204030204" pitchFamily="34" charset="0"/>
                  </a:rPr>
                  <a:t>2 </a:t>
                </a:r>
                <a:r>
                  <a:rPr lang="en-US" sz="1600" b="1" kern="0">
                    <a:solidFill>
                      <a:schemeClr val="bg1"/>
                    </a:solidFill>
                    <a:latin typeface="News Gothic MT" panose="020B0503020103020203" pitchFamily="34" charset="0"/>
                    <a:cs typeface="Calibri" panose="020F0502020204030204" pitchFamily="34" charset="0"/>
                  </a:rPr>
                  <a:t>14/21 d</a:t>
                </a:r>
              </a:p>
              <a:p>
                <a:pPr algn="ctr">
                  <a:defRPr/>
                </a:pPr>
                <a:r>
                  <a:rPr lang="en-US" sz="1600" b="1" kern="0">
                    <a:solidFill>
                      <a:schemeClr val="bg1"/>
                    </a:solidFill>
                    <a:latin typeface="News Gothic MT" panose="020B0503020103020203" pitchFamily="34" charset="0"/>
                    <a:cs typeface="Calibri" panose="020F0502020204030204" pitchFamily="34" charset="0"/>
                  </a:rPr>
                  <a:t>Loperamide (cycle 1)</a:t>
                </a:r>
                <a:r>
                  <a:rPr lang="en-US" sz="1600" b="1" kern="0" baseline="30000">
                    <a:solidFill>
                      <a:schemeClr val="bg1"/>
                    </a:solidFill>
                    <a:latin typeface="News Gothic MT" panose="020B0503020103020203" pitchFamily="34" charset="0"/>
                    <a:cs typeface="Calibri" panose="020F0502020204030204" pitchFamily="34" charset="0"/>
                  </a:rPr>
                  <a:t>a</a:t>
                </a:r>
                <a:r>
                  <a:rPr lang="en-US" sz="1600" b="1" kern="0">
                    <a:solidFill>
                      <a:schemeClr val="bg1"/>
                    </a:solidFill>
                    <a:latin typeface="News Gothic MT" panose="020B0503020103020203" pitchFamily="34" charset="0"/>
                    <a:cs typeface="Calibri" panose="020F0502020204030204" pitchFamily="34" charset="0"/>
                  </a:rPr>
                  <a:t> </a:t>
                </a:r>
              </a:p>
            </p:txBody>
          </p:sp>
          <p:sp>
            <p:nvSpPr>
              <p:cNvPr id="56" name="Rectangle: Rounded Corners 43">
                <a:extLst>
                  <a:ext uri="{FF2B5EF4-FFF2-40B4-BE49-F238E27FC236}">
                    <a16:creationId xmlns:a16="http://schemas.microsoft.com/office/drawing/2014/main" id="{B2E436C5-0EE8-6A4E-B289-C512B40A42EF}"/>
                  </a:ext>
                </a:extLst>
              </p:cNvPr>
              <p:cNvSpPr/>
              <p:nvPr/>
            </p:nvSpPr>
            <p:spPr>
              <a:xfrm>
                <a:off x="5384586" y="4096319"/>
                <a:ext cx="2766048" cy="685800"/>
              </a:xfrm>
              <a:prstGeom prst="roundRect">
                <a:avLst/>
              </a:prstGeom>
              <a:solidFill>
                <a:schemeClr val="bg1">
                  <a:lumMod val="65000"/>
                  <a:alpha val="81176"/>
                </a:schemeClr>
              </a:solidFill>
              <a:ln w="12700" cap="flat" cmpd="sng" algn="ctr">
                <a:solidFill>
                  <a:schemeClr val="bg1">
                    <a:lumMod val="65000"/>
                  </a:schemeClr>
                </a:solidFill>
                <a:prstDash val="solid"/>
                <a:miter lim="800000"/>
              </a:ln>
              <a:effectLst>
                <a:outerShdw blurRad="50800" dist="76200" dir="8100000" algn="tr" rotWithShape="0">
                  <a:prstClr val="black">
                    <a:alpha val="40000"/>
                  </a:prstClr>
                </a:outerShdw>
              </a:effectLst>
            </p:spPr>
            <p:txBody>
              <a:bodyPr wrap="square" lIns="108000" tIns="91440" rIns="108000" bIns="91440" rtlCol="0" anchor="ctr">
                <a:noAutofit/>
              </a:bodyPr>
              <a:lstStyle/>
              <a:p>
                <a:pPr lvl="0" algn="ctr">
                  <a:defRPr/>
                </a:pPr>
                <a:r>
                  <a:rPr lang="en-US" sz="1600" b="1" kern="0">
                    <a:solidFill>
                      <a:srgbClr val="000000"/>
                    </a:solidFill>
                    <a:latin typeface="News Gothic MT" panose="020B0503020103020203" pitchFamily="34" charset="0"/>
                    <a:cs typeface="Calibri" panose="020F0502020204030204" pitchFamily="34" charset="0"/>
                  </a:rPr>
                  <a:t>Lapatinib 1250 mg/d + </a:t>
                </a:r>
                <a:br>
                  <a:rPr lang="en-US" sz="1600" b="1" kern="0">
                    <a:solidFill>
                      <a:srgbClr val="000000"/>
                    </a:solidFill>
                    <a:latin typeface="News Gothic MT" panose="020B0503020103020203" pitchFamily="34" charset="0"/>
                    <a:cs typeface="Calibri" panose="020F0502020204030204" pitchFamily="34" charset="0"/>
                  </a:rPr>
                </a:br>
                <a:r>
                  <a:rPr lang="en-US" sz="1600" b="1" kern="0">
                    <a:solidFill>
                      <a:srgbClr val="000000"/>
                    </a:solidFill>
                    <a:latin typeface="News Gothic MT" panose="020B0503020103020203" pitchFamily="34" charset="0"/>
                    <a:cs typeface="Calibri" panose="020F0502020204030204" pitchFamily="34" charset="0"/>
                  </a:rPr>
                  <a:t>capecitabine 2000 mg/m</a:t>
                </a:r>
                <a:r>
                  <a:rPr lang="en-US" sz="1600" b="1" kern="0" baseline="30000">
                    <a:solidFill>
                      <a:srgbClr val="000000"/>
                    </a:solidFill>
                    <a:latin typeface="News Gothic MT" panose="020B0503020103020203" pitchFamily="34" charset="0"/>
                    <a:cs typeface="Calibri" panose="020F0502020204030204" pitchFamily="34" charset="0"/>
                  </a:rPr>
                  <a:t>2 </a:t>
                </a:r>
                <a:r>
                  <a:rPr lang="en-US" sz="1600" b="1" kern="0">
                    <a:solidFill>
                      <a:srgbClr val="000000"/>
                    </a:solidFill>
                    <a:latin typeface="News Gothic MT" panose="020B0503020103020203" pitchFamily="34" charset="0"/>
                    <a:cs typeface="Calibri" panose="020F0502020204030204" pitchFamily="34" charset="0"/>
                  </a:rPr>
                  <a:t>14/21 d </a:t>
                </a:r>
              </a:p>
            </p:txBody>
          </p:sp>
        </p:grpSp>
        <p:sp>
          <p:nvSpPr>
            <p:cNvPr id="51" name="Oval 50">
              <a:extLst>
                <a:ext uri="{FF2B5EF4-FFF2-40B4-BE49-F238E27FC236}">
                  <a16:creationId xmlns:a16="http://schemas.microsoft.com/office/drawing/2014/main" id="{D7F89C39-ECB1-7D43-B6E7-518D9C32D6A0}"/>
                </a:ext>
              </a:extLst>
            </p:cNvPr>
            <p:cNvSpPr/>
            <p:nvPr/>
          </p:nvSpPr>
          <p:spPr>
            <a:xfrm>
              <a:off x="4899087" y="3639934"/>
              <a:ext cx="726979" cy="569353"/>
            </a:xfrm>
            <a:prstGeom prst="ellipse">
              <a:avLst/>
            </a:prstGeom>
            <a:solidFill>
              <a:schemeClr val="bg1"/>
            </a:solidFill>
            <a:ln w="12700" cap="flat" cmpd="sng" algn="ctr">
              <a:solidFill>
                <a:srgbClr val="44546A"/>
              </a:solidFill>
              <a:prstDash val="solid"/>
              <a:miter lim="800000"/>
            </a:ln>
            <a:effectLst>
              <a:outerShdw blurRad="50800" dist="76200" dir="8100000" algn="tr" rotWithShape="0">
                <a:prstClr val="black">
                  <a:alpha val="40000"/>
                </a:prstClr>
              </a:outerShdw>
            </a:effectLst>
          </p:spPr>
          <p:txBody>
            <a:bodyPr rot="0" spcFirstLastPara="0" vertOverflow="overflow" horzOverflow="overflow" vert="horz" wrap="none" lIns="182880" tIns="182880" rIns="182880" bIns="274320" numCol="1" spcCol="0" rtlCol="0" fromWordArt="0" anchor="ctr" anchorCtr="0" forceAA="0" compatLnSpc="1">
              <a:prstTxWarp prst="textNoShape">
                <a:avLst/>
              </a:prstTxWarp>
              <a:noAutofit/>
            </a:bodyPr>
            <a:lstStyle/>
            <a:p>
              <a:pPr algn="ctr">
                <a:defRPr/>
              </a:pPr>
              <a:r>
                <a:rPr lang="en-US" sz="1600" b="1" kern="0">
                  <a:solidFill>
                    <a:srgbClr val="000000"/>
                  </a:solidFill>
                  <a:latin typeface="News Gothic MT" panose="020B0503020103020203" pitchFamily="34" charset="0"/>
                  <a:cs typeface="Calibri" panose="020F0502020204030204" pitchFamily="34" charset="0"/>
                </a:rPr>
                <a:t>R</a:t>
              </a:r>
            </a:p>
            <a:p>
              <a:pPr algn="ctr">
                <a:defRPr/>
              </a:pPr>
              <a:r>
                <a:rPr lang="en-US" sz="1600" b="1" kern="0">
                  <a:solidFill>
                    <a:srgbClr val="000000"/>
                  </a:solidFill>
                  <a:latin typeface="News Gothic MT" panose="020B0503020103020203" pitchFamily="34" charset="0"/>
                  <a:cs typeface="Calibri" panose="020F0502020204030204" pitchFamily="34" charset="0"/>
                </a:rPr>
                <a:t>(1:1)</a:t>
              </a:r>
            </a:p>
          </p:txBody>
        </p:sp>
        <p:sp>
          <p:nvSpPr>
            <p:cNvPr id="52" name="TextBox 51">
              <a:extLst>
                <a:ext uri="{FF2B5EF4-FFF2-40B4-BE49-F238E27FC236}">
                  <a16:creationId xmlns:a16="http://schemas.microsoft.com/office/drawing/2014/main" id="{94F9616A-8ECF-D143-9A12-E125B6804DCB}"/>
                </a:ext>
              </a:extLst>
            </p:cNvPr>
            <p:cNvSpPr txBox="1"/>
            <p:nvPr/>
          </p:nvSpPr>
          <p:spPr>
            <a:xfrm>
              <a:off x="9679564" y="2987830"/>
              <a:ext cx="1036895" cy="1871151"/>
            </a:xfrm>
            <a:prstGeom prst="roundRect">
              <a:avLst/>
            </a:prstGeom>
            <a:solidFill>
              <a:schemeClr val="bg1"/>
            </a:solidFill>
            <a:ln w="12700" cap="flat" cmpd="sng" algn="ctr">
              <a:solidFill>
                <a:srgbClr val="44546A"/>
              </a:solidFill>
              <a:prstDash val="solid"/>
              <a:miter lim="800000"/>
            </a:ln>
            <a:effectLst>
              <a:outerShdw blurRad="50800" dist="76200" dir="8100000" algn="tr" rotWithShape="0">
                <a:prstClr val="black">
                  <a:alpha val="40000"/>
                </a:prstClr>
              </a:outerShdw>
            </a:effectLst>
          </p:spPr>
          <p:txBody>
            <a:bodyPr rot="0" spcFirstLastPara="0" vertOverflow="overflow" horzOverflow="overflow" vert="horz" wrap="none" lIns="182880" tIns="182880" rIns="182880" bIns="182880" numCol="1" spcCol="0" rtlCol="0" fromWordArt="0" anchor="ctr" anchorCtr="0" forceAA="0" compatLnSpc="1">
              <a:prstTxWarp prst="textNoShape">
                <a:avLst/>
              </a:prstTxWarp>
              <a:noAutofit/>
            </a:bodyPr>
            <a:lstStyle>
              <a:defPPr>
                <a:defRPr lang="en-US"/>
              </a:defPPr>
              <a:lvl1pPr algn="ct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kern="0">
                  <a:solidFill>
                    <a:srgbClr val="000000"/>
                  </a:solidFill>
                  <a:latin typeface="News Gothic MT" panose="020B0503020103020203" pitchFamily="34" charset="0"/>
                  <a:cs typeface="Calibri" panose="020F0502020204030204" pitchFamily="34" charset="0"/>
                </a:rPr>
                <a:t>Follow-up</a:t>
              </a:r>
              <a:br>
                <a:rPr lang="en-US" kern="0">
                  <a:solidFill>
                    <a:srgbClr val="000000"/>
                  </a:solidFill>
                  <a:latin typeface="News Gothic MT" panose="020B0503020103020203" pitchFamily="34" charset="0"/>
                  <a:cs typeface="Calibri" panose="020F0502020204030204" pitchFamily="34" charset="0"/>
                </a:rPr>
              </a:br>
              <a:r>
                <a:rPr lang="en-US" kern="0">
                  <a:solidFill>
                    <a:srgbClr val="000000"/>
                  </a:solidFill>
                  <a:latin typeface="News Gothic MT" panose="020B0503020103020203" pitchFamily="34" charset="0"/>
                  <a:cs typeface="Calibri" panose="020F0502020204030204" pitchFamily="34" charset="0"/>
                </a:rPr>
                <a:t>(survival)</a:t>
              </a:r>
            </a:p>
          </p:txBody>
        </p:sp>
        <p:sp>
          <p:nvSpPr>
            <p:cNvPr id="53" name="Oval 52">
              <a:extLst>
                <a:ext uri="{FF2B5EF4-FFF2-40B4-BE49-F238E27FC236}">
                  <a16:creationId xmlns:a16="http://schemas.microsoft.com/office/drawing/2014/main" id="{F9F08E5C-C0A6-3F4A-A182-36FA5F962362}"/>
                </a:ext>
              </a:extLst>
            </p:cNvPr>
            <p:cNvSpPr/>
            <p:nvPr/>
          </p:nvSpPr>
          <p:spPr>
            <a:xfrm>
              <a:off x="8917427" y="3112871"/>
              <a:ext cx="522907" cy="414075"/>
            </a:xfrm>
            <a:prstGeom prst="ellipse">
              <a:avLst/>
            </a:prstGeom>
            <a:solidFill>
              <a:srgbClr val="D75D73"/>
            </a:solidFill>
            <a:ln w="12700" cap="flat" cmpd="sng" algn="ctr">
              <a:noFill/>
              <a:prstDash val="solid"/>
              <a:miter lim="800000"/>
            </a:ln>
            <a:effectLst>
              <a:outerShdw blurRad="50800" dist="76200" dir="8100000" algn="tr" rotWithShape="0">
                <a:prstClr val="black">
                  <a:alpha val="40000"/>
                </a:prstClr>
              </a:outerShdw>
            </a:effectLst>
          </p:spPr>
          <p:txBody>
            <a:bodyPr rot="0" spcFirstLastPara="0" vertOverflow="overflow" horzOverflow="overflow" vert="horz" wrap="none" lIns="182880" tIns="182880" rIns="182880" bIns="182880" numCol="1" spcCol="0" rtlCol="0" fromWordArt="0" anchor="ctr" anchorCtr="0" forceAA="0" compatLnSpc="1">
              <a:prstTxWarp prst="textNoShape">
                <a:avLst/>
              </a:prstTxWarp>
              <a:noAutofit/>
            </a:bodyPr>
            <a:lstStyle/>
            <a:p>
              <a:pPr algn="ctr">
                <a:defRPr/>
              </a:pPr>
              <a:r>
                <a:rPr lang="en-US" sz="1600" b="1" kern="0">
                  <a:solidFill>
                    <a:srgbClr val="000000"/>
                  </a:solidFill>
                  <a:latin typeface="News Gothic MT" panose="020B0503020103020203" pitchFamily="34" charset="0"/>
                  <a:cs typeface="Calibri" panose="020F0502020204030204" pitchFamily="34" charset="0"/>
                </a:rPr>
                <a:t>PD</a:t>
              </a:r>
            </a:p>
          </p:txBody>
        </p:sp>
        <p:sp>
          <p:nvSpPr>
            <p:cNvPr id="54" name="Oval 53">
              <a:extLst>
                <a:ext uri="{FF2B5EF4-FFF2-40B4-BE49-F238E27FC236}">
                  <a16:creationId xmlns:a16="http://schemas.microsoft.com/office/drawing/2014/main" id="{5211AAD6-876B-5B47-A6BA-474670E34D9C}"/>
                </a:ext>
              </a:extLst>
            </p:cNvPr>
            <p:cNvSpPr/>
            <p:nvPr/>
          </p:nvSpPr>
          <p:spPr>
            <a:xfrm>
              <a:off x="8917427" y="4298223"/>
              <a:ext cx="522907" cy="414075"/>
            </a:xfrm>
            <a:prstGeom prst="ellipse">
              <a:avLst/>
            </a:prstGeom>
            <a:solidFill>
              <a:srgbClr val="D75D73"/>
            </a:solidFill>
            <a:ln w="12700" cap="flat" cmpd="sng" algn="ctr">
              <a:noFill/>
              <a:prstDash val="solid"/>
              <a:miter lim="800000"/>
            </a:ln>
            <a:effectLst>
              <a:outerShdw blurRad="50800" dist="76200" dir="8100000" algn="tr" rotWithShape="0">
                <a:prstClr val="black">
                  <a:alpha val="40000"/>
                </a:prstClr>
              </a:outerShdw>
            </a:effectLst>
          </p:spPr>
          <p:txBody>
            <a:bodyPr rot="0" spcFirstLastPara="0" vertOverflow="overflow" horzOverflow="overflow" vert="horz" wrap="none" lIns="182880" tIns="182880" rIns="182880" bIns="182880" numCol="1" spcCol="0" rtlCol="0" fromWordArt="0" anchor="ctr" anchorCtr="0" forceAA="0" compatLnSpc="1">
              <a:prstTxWarp prst="textNoShape">
                <a:avLst/>
              </a:prstTxWarp>
              <a:noAutofit/>
            </a:bodyPr>
            <a:lstStyle/>
            <a:p>
              <a:pPr algn="ctr">
                <a:defRPr/>
              </a:pPr>
              <a:r>
                <a:rPr lang="en-US" sz="1600" b="1" kern="0">
                  <a:solidFill>
                    <a:srgbClr val="000000"/>
                  </a:solidFill>
                  <a:latin typeface="News Gothic MT" panose="020B0503020103020203" pitchFamily="34" charset="0"/>
                  <a:cs typeface="Calibri" panose="020F0502020204030204" pitchFamily="34" charset="0"/>
                </a:rPr>
                <a:t>PD</a:t>
              </a:r>
            </a:p>
          </p:txBody>
        </p:sp>
      </p:grpSp>
      <p:sp>
        <p:nvSpPr>
          <p:cNvPr id="57" name="TextBox 56">
            <a:extLst>
              <a:ext uri="{FF2B5EF4-FFF2-40B4-BE49-F238E27FC236}">
                <a16:creationId xmlns:a16="http://schemas.microsoft.com/office/drawing/2014/main" id="{3205FC67-4CB9-C244-A887-2DC440193E34}"/>
              </a:ext>
            </a:extLst>
          </p:cNvPr>
          <p:cNvSpPr txBox="1"/>
          <p:nvPr/>
        </p:nvSpPr>
        <p:spPr>
          <a:xfrm>
            <a:off x="6389503" y="4503127"/>
            <a:ext cx="5192897" cy="1685077"/>
          </a:xfrm>
          <a:prstGeom prst="rect">
            <a:avLst/>
          </a:prstGeom>
          <a:noFill/>
        </p:spPr>
        <p:txBody>
          <a:bodyPr wrap="square" rtlCol="0">
            <a:spAutoFit/>
          </a:bodyPr>
          <a:lstStyle/>
          <a:p>
            <a:pPr>
              <a:spcAft>
                <a:spcPts val="300"/>
              </a:spcAft>
            </a:pPr>
            <a:r>
              <a:rPr lang="en-CA" sz="1600" b="1">
                <a:solidFill>
                  <a:srgbClr val="113468"/>
                </a:solidFill>
                <a:latin typeface="News Gothic MT" panose="020B0503020103020203" pitchFamily="34" charset="0"/>
                <a:cs typeface="Calibri" panose="020F0502020204030204" pitchFamily="34" charset="0"/>
              </a:rPr>
              <a:t>End points</a:t>
            </a:r>
          </a:p>
          <a:p>
            <a:pPr marL="266700" indent="-266700">
              <a:spcAft>
                <a:spcPts val="300"/>
              </a:spcAft>
              <a:buFont typeface="Arial" panose="020B0604020202020204" pitchFamily="34" charset="0"/>
              <a:buChar char="•"/>
            </a:pPr>
            <a:r>
              <a:rPr lang="en-US" sz="1600">
                <a:solidFill>
                  <a:srgbClr val="000000"/>
                </a:solidFill>
                <a:latin typeface="News Gothic MT" panose="020B0503020103020203" pitchFamily="34" charset="0"/>
                <a:cs typeface="Calibri" panose="020F0502020204030204" pitchFamily="34" charset="0"/>
              </a:rPr>
              <a:t>Coprimary: PFS (centrally confirmed) and OS</a:t>
            </a:r>
          </a:p>
          <a:p>
            <a:pPr marL="266700" indent="-266700">
              <a:spcAft>
                <a:spcPts val="300"/>
              </a:spcAft>
              <a:buFont typeface="Arial" panose="020B0604020202020204" pitchFamily="34" charset="0"/>
              <a:buChar char="•"/>
            </a:pPr>
            <a:r>
              <a:rPr lang="en-US" sz="1600">
                <a:solidFill>
                  <a:srgbClr val="000000"/>
                </a:solidFill>
                <a:latin typeface="News Gothic MT" panose="020B0503020103020203" pitchFamily="34" charset="0"/>
                <a:cs typeface="Calibri" panose="020F0502020204030204" pitchFamily="34" charset="0"/>
              </a:rPr>
              <a:t>Secondary: PFS (local), ORR, DOR, CBR, intervention for CNS metastases, safety, and health outcomes</a:t>
            </a:r>
          </a:p>
          <a:p>
            <a:endParaRPr lang="en-GB" sz="1600">
              <a:solidFill>
                <a:srgbClr val="000000"/>
              </a:solidFill>
              <a:latin typeface="News Gothic MT" panose="020B0503020103020203" pitchFamily="34" charset="0"/>
              <a:cs typeface="Calibri" panose="020F0502020204030204" pitchFamily="34" charset="0"/>
            </a:endParaRPr>
          </a:p>
        </p:txBody>
      </p:sp>
      <p:sp>
        <p:nvSpPr>
          <p:cNvPr id="58" name="TextBox 57">
            <a:extLst>
              <a:ext uri="{FF2B5EF4-FFF2-40B4-BE49-F238E27FC236}">
                <a16:creationId xmlns:a16="http://schemas.microsoft.com/office/drawing/2014/main" id="{E57FBEAE-416F-0249-8025-73368618D207}"/>
              </a:ext>
            </a:extLst>
          </p:cNvPr>
          <p:cNvSpPr txBox="1"/>
          <p:nvPr/>
        </p:nvSpPr>
        <p:spPr>
          <a:xfrm>
            <a:off x="6502981" y="2798120"/>
            <a:ext cx="3035790" cy="584775"/>
          </a:xfrm>
          <a:prstGeom prst="rect">
            <a:avLst/>
          </a:prstGeom>
          <a:noFill/>
        </p:spPr>
        <p:txBody>
          <a:bodyPr wrap="square" rtlCol="0">
            <a:spAutoFit/>
          </a:bodyPr>
          <a:lstStyle/>
          <a:p>
            <a:pPr algn="ctr"/>
            <a:r>
              <a:rPr lang="en-US" sz="1600" kern="0">
                <a:solidFill>
                  <a:srgbClr val="000000"/>
                </a:solidFill>
                <a:latin typeface="News Gothic MT" panose="020B0503020103020203" pitchFamily="34" charset="0"/>
                <a:cs typeface="Calibri" panose="020F0502020204030204" pitchFamily="34" charset="0"/>
              </a:rPr>
              <a:t>No endocrine therapy permitted</a:t>
            </a:r>
          </a:p>
        </p:txBody>
      </p:sp>
      <p:sp>
        <p:nvSpPr>
          <p:cNvPr id="59" name="TextBox 58">
            <a:extLst>
              <a:ext uri="{FF2B5EF4-FFF2-40B4-BE49-F238E27FC236}">
                <a16:creationId xmlns:a16="http://schemas.microsoft.com/office/drawing/2014/main" id="{180ABB89-EDF1-8345-BE0A-CBC1EFDF0AB5}"/>
              </a:ext>
            </a:extLst>
          </p:cNvPr>
          <p:cNvSpPr txBox="1"/>
          <p:nvPr/>
        </p:nvSpPr>
        <p:spPr>
          <a:xfrm>
            <a:off x="5148039" y="3533627"/>
            <a:ext cx="777778" cy="307777"/>
          </a:xfrm>
          <a:prstGeom prst="rect">
            <a:avLst/>
          </a:prstGeom>
          <a:noFill/>
        </p:spPr>
        <p:txBody>
          <a:bodyPr wrap="none" rtlCol="0">
            <a:spAutoFit/>
          </a:bodyPr>
          <a:lstStyle/>
          <a:p>
            <a:pPr algn="ctr"/>
            <a:r>
              <a:rPr lang="en-GB">
                <a:latin typeface="News Gothic MT" panose="020B0503020103020203" pitchFamily="34" charset="0"/>
              </a:rPr>
              <a:t>N=621</a:t>
            </a:r>
          </a:p>
        </p:txBody>
      </p:sp>
    </p:spTree>
    <p:extLst>
      <p:ext uri="{BB962C8B-B14F-4D97-AF65-F5344CB8AC3E}">
        <p14:creationId xmlns:p14="http://schemas.microsoft.com/office/powerpoint/2010/main" val="3937533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37DF173A-62BF-4A97-AFF6-D8C3684E60EE}"/>
              </a:ext>
            </a:extLst>
          </p:cNvPr>
          <p:cNvSpPr>
            <a:spLocks noGrp="1"/>
          </p:cNvSpPr>
          <p:nvPr>
            <p:ph type="title"/>
          </p:nvPr>
        </p:nvSpPr>
        <p:spPr/>
        <p:txBody>
          <a:bodyPr>
            <a:normAutofit/>
          </a:bodyPr>
          <a:lstStyle/>
          <a:p>
            <a:r>
              <a:rPr lang="en-US"/>
              <a:t>Neratinib: NALA (cont.)</a:t>
            </a:r>
          </a:p>
        </p:txBody>
      </p:sp>
      <p:sp>
        <p:nvSpPr>
          <p:cNvPr id="10" name="Text Placeholder 9">
            <a:extLst>
              <a:ext uri="{FF2B5EF4-FFF2-40B4-BE49-F238E27FC236}">
                <a16:creationId xmlns:a16="http://schemas.microsoft.com/office/drawing/2014/main" id="{53BBCA60-2E57-3243-BF28-CEE29DCEFC56}"/>
              </a:ext>
            </a:extLst>
          </p:cNvPr>
          <p:cNvSpPr>
            <a:spLocks noGrp="1"/>
          </p:cNvSpPr>
          <p:nvPr>
            <p:ph type="body" sz="quarter" idx="12"/>
          </p:nvPr>
        </p:nvSpPr>
        <p:spPr/>
        <p:txBody>
          <a:bodyPr/>
          <a:lstStyle/>
          <a:p>
            <a:r>
              <a:rPr lang="en-US"/>
              <a:t>N = neratinib; C = capecitabine; L = lapatinib.</a:t>
            </a:r>
          </a:p>
          <a:p>
            <a:r>
              <a:rPr lang="en-US"/>
              <a:t>Saura et al, 2019.</a:t>
            </a:r>
          </a:p>
        </p:txBody>
      </p:sp>
      <p:sp>
        <p:nvSpPr>
          <p:cNvPr id="12" name="Text Placeholder 11">
            <a:extLst>
              <a:ext uri="{FF2B5EF4-FFF2-40B4-BE49-F238E27FC236}">
                <a16:creationId xmlns:a16="http://schemas.microsoft.com/office/drawing/2014/main" id="{20BF3AC0-0CB5-F440-BBEF-F8F086700790}"/>
              </a:ext>
            </a:extLst>
          </p:cNvPr>
          <p:cNvSpPr>
            <a:spLocks noGrp="1"/>
          </p:cNvSpPr>
          <p:nvPr>
            <p:ph idx="1"/>
          </p:nvPr>
        </p:nvSpPr>
        <p:spPr>
          <a:xfrm>
            <a:off x="583237" y="911163"/>
            <a:ext cx="10972800" cy="4373563"/>
          </a:xfrm>
        </p:spPr>
        <p:txBody>
          <a:bodyPr>
            <a:normAutofit/>
          </a:bodyPr>
          <a:lstStyle/>
          <a:p>
            <a:pPr marL="0" indent="0">
              <a:buNone/>
            </a:pPr>
            <a:r>
              <a:rPr lang="en-US" sz="2800"/>
              <a:t>PFS</a:t>
            </a:r>
          </a:p>
        </p:txBody>
      </p:sp>
      <p:sp>
        <p:nvSpPr>
          <p:cNvPr id="77" name="TextBox 76">
            <a:extLst>
              <a:ext uri="{FF2B5EF4-FFF2-40B4-BE49-F238E27FC236}">
                <a16:creationId xmlns:a16="http://schemas.microsoft.com/office/drawing/2014/main" id="{5DEEB8A3-A9C4-5845-93AE-FB90EC3DD9AB}"/>
              </a:ext>
            </a:extLst>
          </p:cNvPr>
          <p:cNvSpPr txBox="1"/>
          <p:nvPr/>
        </p:nvSpPr>
        <p:spPr>
          <a:xfrm>
            <a:off x="1770314" y="5919866"/>
            <a:ext cx="712329"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307</a:t>
            </a:r>
          </a:p>
        </p:txBody>
      </p:sp>
      <p:sp>
        <p:nvSpPr>
          <p:cNvPr id="78" name="TextBox 77">
            <a:extLst>
              <a:ext uri="{FF2B5EF4-FFF2-40B4-BE49-F238E27FC236}">
                <a16:creationId xmlns:a16="http://schemas.microsoft.com/office/drawing/2014/main" id="{FCC7BBE4-FB2A-EA4C-A9FF-370788A44E5F}"/>
              </a:ext>
            </a:extLst>
          </p:cNvPr>
          <p:cNvSpPr txBox="1"/>
          <p:nvPr/>
        </p:nvSpPr>
        <p:spPr>
          <a:xfrm>
            <a:off x="2568386" y="5916680"/>
            <a:ext cx="600882"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183</a:t>
            </a:r>
          </a:p>
        </p:txBody>
      </p:sp>
      <p:sp>
        <p:nvSpPr>
          <p:cNvPr id="79" name="TextBox 78">
            <a:extLst>
              <a:ext uri="{FF2B5EF4-FFF2-40B4-BE49-F238E27FC236}">
                <a16:creationId xmlns:a16="http://schemas.microsoft.com/office/drawing/2014/main" id="{50CB192B-075D-6446-982E-5A944764015C}"/>
              </a:ext>
            </a:extLst>
          </p:cNvPr>
          <p:cNvSpPr txBox="1"/>
          <p:nvPr/>
        </p:nvSpPr>
        <p:spPr>
          <a:xfrm>
            <a:off x="3303100" y="5920093"/>
            <a:ext cx="600880"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113</a:t>
            </a:r>
          </a:p>
        </p:txBody>
      </p:sp>
      <p:sp>
        <p:nvSpPr>
          <p:cNvPr id="80" name="TextBox 79">
            <a:extLst>
              <a:ext uri="{FF2B5EF4-FFF2-40B4-BE49-F238E27FC236}">
                <a16:creationId xmlns:a16="http://schemas.microsoft.com/office/drawing/2014/main" id="{4AEF3D8E-7AD5-7846-8600-C170DAAB726B}"/>
              </a:ext>
            </a:extLst>
          </p:cNvPr>
          <p:cNvSpPr txBox="1"/>
          <p:nvPr/>
        </p:nvSpPr>
        <p:spPr>
          <a:xfrm>
            <a:off x="4037814" y="5913532"/>
            <a:ext cx="441704"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69</a:t>
            </a:r>
          </a:p>
        </p:txBody>
      </p:sp>
      <p:sp>
        <p:nvSpPr>
          <p:cNvPr id="81" name="TextBox 80">
            <a:extLst>
              <a:ext uri="{FF2B5EF4-FFF2-40B4-BE49-F238E27FC236}">
                <a16:creationId xmlns:a16="http://schemas.microsoft.com/office/drawing/2014/main" id="{635ACE6F-12EA-5D4C-8D7D-0B4D32B48047}"/>
              </a:ext>
            </a:extLst>
          </p:cNvPr>
          <p:cNvSpPr txBox="1"/>
          <p:nvPr/>
        </p:nvSpPr>
        <p:spPr>
          <a:xfrm>
            <a:off x="4772528" y="5919866"/>
            <a:ext cx="441704"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54</a:t>
            </a:r>
          </a:p>
        </p:txBody>
      </p:sp>
      <p:sp>
        <p:nvSpPr>
          <p:cNvPr id="82" name="TextBox 81">
            <a:extLst>
              <a:ext uri="{FF2B5EF4-FFF2-40B4-BE49-F238E27FC236}">
                <a16:creationId xmlns:a16="http://schemas.microsoft.com/office/drawing/2014/main" id="{EB7243D3-8FFD-1142-8B08-DB251D6A074E}"/>
              </a:ext>
            </a:extLst>
          </p:cNvPr>
          <p:cNvSpPr txBox="1"/>
          <p:nvPr/>
        </p:nvSpPr>
        <p:spPr>
          <a:xfrm>
            <a:off x="5507242" y="5913532"/>
            <a:ext cx="441704"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35</a:t>
            </a:r>
          </a:p>
        </p:txBody>
      </p:sp>
      <p:sp>
        <p:nvSpPr>
          <p:cNvPr id="83" name="TextBox 82">
            <a:extLst>
              <a:ext uri="{FF2B5EF4-FFF2-40B4-BE49-F238E27FC236}">
                <a16:creationId xmlns:a16="http://schemas.microsoft.com/office/drawing/2014/main" id="{3DFC1319-C5B4-F349-91F4-06EBFB847BD5}"/>
              </a:ext>
            </a:extLst>
          </p:cNvPr>
          <p:cNvSpPr txBox="1"/>
          <p:nvPr/>
        </p:nvSpPr>
        <p:spPr>
          <a:xfrm>
            <a:off x="6241956" y="5919866"/>
            <a:ext cx="441704"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20</a:t>
            </a:r>
          </a:p>
        </p:txBody>
      </p:sp>
      <p:sp>
        <p:nvSpPr>
          <p:cNvPr id="84" name="TextBox 83">
            <a:extLst>
              <a:ext uri="{FF2B5EF4-FFF2-40B4-BE49-F238E27FC236}">
                <a16:creationId xmlns:a16="http://schemas.microsoft.com/office/drawing/2014/main" id="{3D99E525-8B42-364E-B488-65878E19668E}"/>
              </a:ext>
            </a:extLst>
          </p:cNvPr>
          <p:cNvSpPr txBox="1"/>
          <p:nvPr/>
        </p:nvSpPr>
        <p:spPr>
          <a:xfrm>
            <a:off x="6976670" y="5913532"/>
            <a:ext cx="441704"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13</a:t>
            </a:r>
          </a:p>
        </p:txBody>
      </p:sp>
      <p:sp>
        <p:nvSpPr>
          <p:cNvPr id="85" name="TextBox 84">
            <a:extLst>
              <a:ext uri="{FF2B5EF4-FFF2-40B4-BE49-F238E27FC236}">
                <a16:creationId xmlns:a16="http://schemas.microsoft.com/office/drawing/2014/main" id="{4FC45AD2-202A-0C49-9D40-1E8A91156DDA}"/>
              </a:ext>
            </a:extLst>
          </p:cNvPr>
          <p:cNvSpPr txBox="1"/>
          <p:nvPr/>
        </p:nvSpPr>
        <p:spPr>
          <a:xfrm>
            <a:off x="7711384" y="5900932"/>
            <a:ext cx="441704"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9</a:t>
            </a:r>
          </a:p>
        </p:txBody>
      </p:sp>
      <p:sp>
        <p:nvSpPr>
          <p:cNvPr id="86" name="TextBox 85">
            <a:extLst>
              <a:ext uri="{FF2B5EF4-FFF2-40B4-BE49-F238E27FC236}">
                <a16:creationId xmlns:a16="http://schemas.microsoft.com/office/drawing/2014/main" id="{71B55410-D27F-5146-AE27-918E0DAFF1F4}"/>
              </a:ext>
            </a:extLst>
          </p:cNvPr>
          <p:cNvSpPr txBox="1"/>
          <p:nvPr/>
        </p:nvSpPr>
        <p:spPr>
          <a:xfrm>
            <a:off x="8446098" y="5910454"/>
            <a:ext cx="441704"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7</a:t>
            </a:r>
          </a:p>
        </p:txBody>
      </p:sp>
      <p:sp>
        <p:nvSpPr>
          <p:cNvPr id="87" name="TextBox 86">
            <a:extLst>
              <a:ext uri="{FF2B5EF4-FFF2-40B4-BE49-F238E27FC236}">
                <a16:creationId xmlns:a16="http://schemas.microsoft.com/office/drawing/2014/main" id="{5619DB63-6193-B84A-8E51-216875146299}"/>
              </a:ext>
            </a:extLst>
          </p:cNvPr>
          <p:cNvSpPr txBox="1"/>
          <p:nvPr/>
        </p:nvSpPr>
        <p:spPr>
          <a:xfrm>
            <a:off x="9149462" y="5919866"/>
            <a:ext cx="441704"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3</a:t>
            </a:r>
          </a:p>
        </p:txBody>
      </p:sp>
      <p:sp>
        <p:nvSpPr>
          <p:cNvPr id="88" name="TextBox 87">
            <a:extLst>
              <a:ext uri="{FF2B5EF4-FFF2-40B4-BE49-F238E27FC236}">
                <a16:creationId xmlns:a16="http://schemas.microsoft.com/office/drawing/2014/main" id="{3033FC6C-BE51-EC46-9E6F-8A0FD85053C0}"/>
              </a:ext>
            </a:extLst>
          </p:cNvPr>
          <p:cNvSpPr txBox="1"/>
          <p:nvPr/>
        </p:nvSpPr>
        <p:spPr>
          <a:xfrm>
            <a:off x="9884176" y="5919866"/>
            <a:ext cx="441704"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2</a:t>
            </a:r>
          </a:p>
        </p:txBody>
      </p:sp>
      <p:sp>
        <p:nvSpPr>
          <p:cNvPr id="89" name="TextBox 88">
            <a:extLst>
              <a:ext uri="{FF2B5EF4-FFF2-40B4-BE49-F238E27FC236}">
                <a16:creationId xmlns:a16="http://schemas.microsoft.com/office/drawing/2014/main" id="{CCF0DE20-8C67-994D-BB3E-A52F2B93CD0A}"/>
              </a:ext>
            </a:extLst>
          </p:cNvPr>
          <p:cNvSpPr txBox="1"/>
          <p:nvPr/>
        </p:nvSpPr>
        <p:spPr>
          <a:xfrm>
            <a:off x="10618894" y="5910454"/>
            <a:ext cx="441704"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2</a:t>
            </a:r>
          </a:p>
        </p:txBody>
      </p:sp>
      <p:sp>
        <p:nvSpPr>
          <p:cNvPr id="103" name="TextBox 102">
            <a:extLst>
              <a:ext uri="{FF2B5EF4-FFF2-40B4-BE49-F238E27FC236}">
                <a16:creationId xmlns:a16="http://schemas.microsoft.com/office/drawing/2014/main" id="{6B9DB465-B45D-5040-A8DC-2FD824E059F0}"/>
              </a:ext>
            </a:extLst>
          </p:cNvPr>
          <p:cNvSpPr txBox="1"/>
          <p:nvPr/>
        </p:nvSpPr>
        <p:spPr>
          <a:xfrm>
            <a:off x="1741613" y="6105748"/>
            <a:ext cx="769729"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314</a:t>
            </a:r>
          </a:p>
        </p:txBody>
      </p:sp>
      <p:sp>
        <p:nvSpPr>
          <p:cNvPr id="104" name="TextBox 103">
            <a:extLst>
              <a:ext uri="{FF2B5EF4-FFF2-40B4-BE49-F238E27FC236}">
                <a16:creationId xmlns:a16="http://schemas.microsoft.com/office/drawing/2014/main" id="{B150E708-6BBA-B74A-B6BC-A8801FA0FD8F}"/>
              </a:ext>
            </a:extLst>
          </p:cNvPr>
          <p:cNvSpPr txBox="1"/>
          <p:nvPr/>
        </p:nvSpPr>
        <p:spPr>
          <a:xfrm>
            <a:off x="2561004" y="6088130"/>
            <a:ext cx="600881"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183</a:t>
            </a:r>
          </a:p>
        </p:txBody>
      </p:sp>
      <p:sp>
        <p:nvSpPr>
          <p:cNvPr id="105" name="TextBox 104">
            <a:extLst>
              <a:ext uri="{FF2B5EF4-FFF2-40B4-BE49-F238E27FC236}">
                <a16:creationId xmlns:a16="http://schemas.microsoft.com/office/drawing/2014/main" id="{1EBD23A4-EC69-354B-9418-9571C24F5ED6}"/>
              </a:ext>
            </a:extLst>
          </p:cNvPr>
          <p:cNvSpPr txBox="1"/>
          <p:nvPr/>
        </p:nvSpPr>
        <p:spPr>
          <a:xfrm>
            <a:off x="3296389" y="6091543"/>
            <a:ext cx="541503"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82</a:t>
            </a:r>
          </a:p>
        </p:txBody>
      </p:sp>
      <p:sp>
        <p:nvSpPr>
          <p:cNvPr id="106" name="TextBox 105">
            <a:extLst>
              <a:ext uri="{FF2B5EF4-FFF2-40B4-BE49-F238E27FC236}">
                <a16:creationId xmlns:a16="http://schemas.microsoft.com/office/drawing/2014/main" id="{8782E2BC-A10A-1541-BEE7-CFECBC2C4BD0}"/>
              </a:ext>
            </a:extLst>
          </p:cNvPr>
          <p:cNvSpPr txBox="1"/>
          <p:nvPr/>
        </p:nvSpPr>
        <p:spPr>
          <a:xfrm>
            <a:off x="4031775" y="6084982"/>
            <a:ext cx="441704"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39</a:t>
            </a:r>
          </a:p>
        </p:txBody>
      </p:sp>
      <p:sp>
        <p:nvSpPr>
          <p:cNvPr id="107" name="TextBox 106">
            <a:extLst>
              <a:ext uri="{FF2B5EF4-FFF2-40B4-BE49-F238E27FC236}">
                <a16:creationId xmlns:a16="http://schemas.microsoft.com/office/drawing/2014/main" id="{71689D72-BAF7-EA40-B529-696240C76D95}"/>
              </a:ext>
            </a:extLst>
          </p:cNvPr>
          <p:cNvSpPr txBox="1"/>
          <p:nvPr/>
        </p:nvSpPr>
        <p:spPr>
          <a:xfrm>
            <a:off x="4767160" y="6091316"/>
            <a:ext cx="441704"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24</a:t>
            </a:r>
          </a:p>
        </p:txBody>
      </p:sp>
      <p:sp>
        <p:nvSpPr>
          <p:cNvPr id="108" name="TextBox 107">
            <a:extLst>
              <a:ext uri="{FF2B5EF4-FFF2-40B4-BE49-F238E27FC236}">
                <a16:creationId xmlns:a16="http://schemas.microsoft.com/office/drawing/2014/main" id="{8693700E-3819-4D43-BC17-3AC968D1FD83}"/>
              </a:ext>
            </a:extLst>
          </p:cNvPr>
          <p:cNvSpPr txBox="1"/>
          <p:nvPr/>
        </p:nvSpPr>
        <p:spPr>
          <a:xfrm>
            <a:off x="5502545" y="6084982"/>
            <a:ext cx="441704"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9</a:t>
            </a:r>
          </a:p>
        </p:txBody>
      </p:sp>
      <p:sp>
        <p:nvSpPr>
          <p:cNvPr id="109" name="TextBox 108">
            <a:extLst>
              <a:ext uri="{FF2B5EF4-FFF2-40B4-BE49-F238E27FC236}">
                <a16:creationId xmlns:a16="http://schemas.microsoft.com/office/drawing/2014/main" id="{673FC429-9EB4-8C42-B4D0-C43FC15D067C}"/>
              </a:ext>
            </a:extLst>
          </p:cNvPr>
          <p:cNvSpPr txBox="1"/>
          <p:nvPr/>
        </p:nvSpPr>
        <p:spPr>
          <a:xfrm>
            <a:off x="6237930" y="6091316"/>
            <a:ext cx="441704"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8</a:t>
            </a:r>
          </a:p>
        </p:txBody>
      </p:sp>
      <p:sp>
        <p:nvSpPr>
          <p:cNvPr id="110" name="TextBox 109">
            <a:extLst>
              <a:ext uri="{FF2B5EF4-FFF2-40B4-BE49-F238E27FC236}">
                <a16:creationId xmlns:a16="http://schemas.microsoft.com/office/drawing/2014/main" id="{C4769AEE-F120-B348-8CFA-81D47E03C641}"/>
              </a:ext>
            </a:extLst>
          </p:cNvPr>
          <p:cNvSpPr txBox="1"/>
          <p:nvPr/>
        </p:nvSpPr>
        <p:spPr>
          <a:xfrm>
            <a:off x="6973315" y="6084982"/>
            <a:ext cx="441704"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3</a:t>
            </a:r>
          </a:p>
        </p:txBody>
      </p:sp>
      <p:sp>
        <p:nvSpPr>
          <p:cNvPr id="111" name="TextBox 110">
            <a:extLst>
              <a:ext uri="{FF2B5EF4-FFF2-40B4-BE49-F238E27FC236}">
                <a16:creationId xmlns:a16="http://schemas.microsoft.com/office/drawing/2014/main" id="{EF4C2A37-7931-8B43-90B4-E00D7D44B348}"/>
              </a:ext>
            </a:extLst>
          </p:cNvPr>
          <p:cNvSpPr txBox="1"/>
          <p:nvPr/>
        </p:nvSpPr>
        <p:spPr>
          <a:xfrm>
            <a:off x="7708700" y="6072382"/>
            <a:ext cx="441704"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2</a:t>
            </a:r>
          </a:p>
        </p:txBody>
      </p:sp>
      <p:sp>
        <p:nvSpPr>
          <p:cNvPr id="112" name="TextBox 111">
            <a:extLst>
              <a:ext uri="{FF2B5EF4-FFF2-40B4-BE49-F238E27FC236}">
                <a16:creationId xmlns:a16="http://schemas.microsoft.com/office/drawing/2014/main" id="{6E205AB7-6967-6247-B05A-06AFD9D44F3E}"/>
              </a:ext>
            </a:extLst>
          </p:cNvPr>
          <p:cNvSpPr txBox="1"/>
          <p:nvPr/>
        </p:nvSpPr>
        <p:spPr>
          <a:xfrm>
            <a:off x="8444085" y="6081904"/>
            <a:ext cx="441704"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2</a:t>
            </a:r>
          </a:p>
        </p:txBody>
      </p:sp>
      <p:sp>
        <p:nvSpPr>
          <p:cNvPr id="113" name="TextBox 112">
            <a:extLst>
              <a:ext uri="{FF2B5EF4-FFF2-40B4-BE49-F238E27FC236}">
                <a16:creationId xmlns:a16="http://schemas.microsoft.com/office/drawing/2014/main" id="{7CFCB874-36B8-6D4E-9C58-514232EA334F}"/>
              </a:ext>
            </a:extLst>
          </p:cNvPr>
          <p:cNvSpPr txBox="1"/>
          <p:nvPr/>
        </p:nvSpPr>
        <p:spPr>
          <a:xfrm>
            <a:off x="9148120" y="6091316"/>
            <a:ext cx="441704"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2</a:t>
            </a:r>
          </a:p>
        </p:txBody>
      </p:sp>
      <p:sp>
        <p:nvSpPr>
          <p:cNvPr id="114" name="TextBox 113">
            <a:extLst>
              <a:ext uri="{FF2B5EF4-FFF2-40B4-BE49-F238E27FC236}">
                <a16:creationId xmlns:a16="http://schemas.microsoft.com/office/drawing/2014/main" id="{CCCBE0AF-C963-2640-B5CF-23926C2B0B35}"/>
              </a:ext>
            </a:extLst>
          </p:cNvPr>
          <p:cNvSpPr txBox="1"/>
          <p:nvPr/>
        </p:nvSpPr>
        <p:spPr>
          <a:xfrm>
            <a:off x="9883505" y="6091316"/>
            <a:ext cx="441704"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2</a:t>
            </a:r>
          </a:p>
        </p:txBody>
      </p:sp>
      <p:sp>
        <p:nvSpPr>
          <p:cNvPr id="115" name="TextBox 114">
            <a:extLst>
              <a:ext uri="{FF2B5EF4-FFF2-40B4-BE49-F238E27FC236}">
                <a16:creationId xmlns:a16="http://schemas.microsoft.com/office/drawing/2014/main" id="{1B079420-4C06-974A-9E4C-6B942F16B852}"/>
              </a:ext>
            </a:extLst>
          </p:cNvPr>
          <p:cNvSpPr txBox="1"/>
          <p:nvPr/>
        </p:nvSpPr>
        <p:spPr>
          <a:xfrm>
            <a:off x="10618894" y="6081904"/>
            <a:ext cx="441704"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1</a:t>
            </a:r>
          </a:p>
        </p:txBody>
      </p:sp>
      <p:sp>
        <p:nvSpPr>
          <p:cNvPr id="129" name="TextBox 128">
            <a:extLst>
              <a:ext uri="{FF2B5EF4-FFF2-40B4-BE49-F238E27FC236}">
                <a16:creationId xmlns:a16="http://schemas.microsoft.com/office/drawing/2014/main" id="{1233B080-A4AA-074A-A0FE-6167EEED15ED}"/>
              </a:ext>
            </a:extLst>
          </p:cNvPr>
          <p:cNvSpPr txBox="1"/>
          <p:nvPr/>
        </p:nvSpPr>
        <p:spPr>
          <a:xfrm>
            <a:off x="1121118" y="5919866"/>
            <a:ext cx="769729"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N+C</a:t>
            </a:r>
          </a:p>
        </p:txBody>
      </p:sp>
      <p:sp>
        <p:nvSpPr>
          <p:cNvPr id="130" name="TextBox 129">
            <a:extLst>
              <a:ext uri="{FF2B5EF4-FFF2-40B4-BE49-F238E27FC236}">
                <a16:creationId xmlns:a16="http://schemas.microsoft.com/office/drawing/2014/main" id="{13FBD772-FB64-D745-86CC-529BC4C44755}"/>
              </a:ext>
            </a:extLst>
          </p:cNvPr>
          <p:cNvSpPr txBox="1"/>
          <p:nvPr/>
        </p:nvSpPr>
        <p:spPr>
          <a:xfrm>
            <a:off x="1121118" y="6091316"/>
            <a:ext cx="769729"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L+C</a:t>
            </a:r>
          </a:p>
        </p:txBody>
      </p:sp>
      <p:sp>
        <p:nvSpPr>
          <p:cNvPr id="122" name="TextBox 121">
            <a:extLst>
              <a:ext uri="{FF2B5EF4-FFF2-40B4-BE49-F238E27FC236}">
                <a16:creationId xmlns:a16="http://schemas.microsoft.com/office/drawing/2014/main" id="{56DBF161-38B9-E443-BE4C-C6C893A798F5}"/>
              </a:ext>
            </a:extLst>
          </p:cNvPr>
          <p:cNvSpPr txBox="1"/>
          <p:nvPr/>
        </p:nvSpPr>
        <p:spPr>
          <a:xfrm>
            <a:off x="4237523" y="5657915"/>
            <a:ext cx="4895493"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Time since randomization (months)</a:t>
            </a:r>
          </a:p>
        </p:txBody>
      </p:sp>
      <p:sp>
        <p:nvSpPr>
          <p:cNvPr id="134" name="TextBox 133">
            <a:extLst>
              <a:ext uri="{FF2B5EF4-FFF2-40B4-BE49-F238E27FC236}">
                <a16:creationId xmlns:a16="http://schemas.microsoft.com/office/drawing/2014/main" id="{7ACED4C6-C66C-4F2C-8669-5FD50D86C38E}"/>
              </a:ext>
            </a:extLst>
          </p:cNvPr>
          <p:cNvSpPr txBox="1"/>
          <p:nvPr/>
        </p:nvSpPr>
        <p:spPr>
          <a:xfrm>
            <a:off x="187312" y="7408901"/>
            <a:ext cx="1106126" cy="307777"/>
          </a:xfrm>
          <a:prstGeom prst="rect">
            <a:avLst/>
          </a:prstGeom>
          <a:noFill/>
        </p:spPr>
        <p:txBody>
          <a:bodyPr wrap="square" rtlCol="0">
            <a:spAutoFit/>
          </a:bodyPr>
          <a:lstStyle/>
          <a:p>
            <a:pPr algn="ctr"/>
            <a:r>
              <a:rPr lang="en-US">
                <a:solidFill>
                  <a:srgbClr val="000000"/>
                </a:solidFill>
                <a:latin typeface="News Gothic MT" panose="020B0503020103020203" pitchFamily="34" charset="0"/>
                <a:cs typeface="Calibri" panose="020F0502020204030204" pitchFamily="34" charset="0"/>
              </a:rPr>
              <a:t>No. at risk:</a:t>
            </a:r>
          </a:p>
        </p:txBody>
      </p:sp>
      <p:sp>
        <p:nvSpPr>
          <p:cNvPr id="121" name="TextBox 120">
            <a:extLst>
              <a:ext uri="{FF2B5EF4-FFF2-40B4-BE49-F238E27FC236}">
                <a16:creationId xmlns:a16="http://schemas.microsoft.com/office/drawing/2014/main" id="{F9F22494-6B3F-4270-9884-803EDC8A9599}"/>
              </a:ext>
            </a:extLst>
          </p:cNvPr>
          <p:cNvSpPr txBox="1"/>
          <p:nvPr/>
        </p:nvSpPr>
        <p:spPr>
          <a:xfrm>
            <a:off x="5270949" y="1956877"/>
            <a:ext cx="2771926" cy="338554"/>
          </a:xfrm>
          <a:prstGeom prst="rect">
            <a:avLst/>
          </a:prstGeom>
          <a:solidFill>
            <a:schemeClr val="bg1"/>
          </a:solidFill>
        </p:spPr>
        <p:txBody>
          <a:bodyPr wrap="square" rtlCol="0">
            <a:spAutoFit/>
          </a:bodyPr>
          <a:lstStyle/>
          <a:p>
            <a:r>
              <a:rPr lang="en-US" sz="1600">
                <a:solidFill>
                  <a:srgbClr val="000000"/>
                </a:solidFill>
                <a:latin typeface="News Gothic MT" panose="020B0503020103020203" pitchFamily="34" charset="0"/>
                <a:cs typeface="Calibri" panose="020F0502020204030204" pitchFamily="34" charset="0"/>
              </a:rPr>
              <a:t>Neratinib/capecitabine</a:t>
            </a:r>
          </a:p>
        </p:txBody>
      </p:sp>
      <p:sp>
        <p:nvSpPr>
          <p:cNvPr id="128" name="TextBox 127">
            <a:extLst>
              <a:ext uri="{FF2B5EF4-FFF2-40B4-BE49-F238E27FC236}">
                <a16:creationId xmlns:a16="http://schemas.microsoft.com/office/drawing/2014/main" id="{0F851708-C2AB-4A2A-88A0-E7F76F1B26A2}"/>
              </a:ext>
            </a:extLst>
          </p:cNvPr>
          <p:cNvSpPr txBox="1"/>
          <p:nvPr/>
        </p:nvSpPr>
        <p:spPr>
          <a:xfrm>
            <a:off x="5270949" y="2262523"/>
            <a:ext cx="2771926" cy="338554"/>
          </a:xfrm>
          <a:prstGeom prst="rect">
            <a:avLst/>
          </a:prstGeom>
          <a:solidFill>
            <a:schemeClr val="bg1"/>
          </a:solidFill>
        </p:spPr>
        <p:txBody>
          <a:bodyPr wrap="square" rtlCol="0">
            <a:spAutoFit/>
          </a:bodyPr>
          <a:lstStyle/>
          <a:p>
            <a:r>
              <a:rPr lang="en-US" sz="1600">
                <a:solidFill>
                  <a:srgbClr val="000000"/>
                </a:solidFill>
                <a:latin typeface="News Gothic MT" panose="020B0503020103020203" pitchFamily="34" charset="0"/>
                <a:cs typeface="Calibri" panose="020F0502020204030204" pitchFamily="34" charset="0"/>
              </a:rPr>
              <a:t>Lapatinib/capecitabine</a:t>
            </a:r>
          </a:p>
        </p:txBody>
      </p:sp>
      <p:cxnSp>
        <p:nvCxnSpPr>
          <p:cNvPr id="132" name="Straight Connector 131">
            <a:extLst>
              <a:ext uri="{FF2B5EF4-FFF2-40B4-BE49-F238E27FC236}">
                <a16:creationId xmlns:a16="http://schemas.microsoft.com/office/drawing/2014/main" id="{22543549-35FB-4ABB-ACC4-8E0E1259F4B9}"/>
              </a:ext>
            </a:extLst>
          </p:cNvPr>
          <p:cNvCxnSpPr/>
          <p:nvPr/>
        </p:nvCxnSpPr>
        <p:spPr>
          <a:xfrm>
            <a:off x="4967171" y="2144556"/>
            <a:ext cx="288000" cy="0"/>
          </a:xfrm>
          <a:prstGeom prst="line">
            <a:avLst/>
          </a:prstGeom>
          <a:ln w="28575">
            <a:solidFill>
              <a:srgbClr val="0282CB"/>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854FDCED-2603-4300-8E69-10AC56A0F0AC}"/>
              </a:ext>
            </a:extLst>
          </p:cNvPr>
          <p:cNvCxnSpPr/>
          <p:nvPr/>
        </p:nvCxnSpPr>
        <p:spPr>
          <a:xfrm>
            <a:off x="4970499" y="2450202"/>
            <a:ext cx="288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7" name="Table 116">
            <a:extLst>
              <a:ext uri="{FF2B5EF4-FFF2-40B4-BE49-F238E27FC236}">
                <a16:creationId xmlns:a16="http://schemas.microsoft.com/office/drawing/2014/main" id="{B15035A7-537B-4C4C-ADB6-4250A5B93FF7}"/>
              </a:ext>
            </a:extLst>
          </p:cNvPr>
          <p:cNvGraphicFramePr>
            <a:graphicFrameLocks noGrp="1"/>
          </p:cNvGraphicFramePr>
          <p:nvPr/>
        </p:nvGraphicFramePr>
        <p:xfrm>
          <a:off x="7886584" y="1784236"/>
          <a:ext cx="3722179" cy="1121051"/>
        </p:xfrm>
        <a:graphic>
          <a:graphicData uri="http://schemas.openxmlformats.org/drawingml/2006/table">
            <a:tbl>
              <a:tblPr firstRow="1" bandRow="1">
                <a:tableStyleId>{5C22544A-7EE6-4342-B048-85BDC9FD1C3A}</a:tableStyleId>
              </a:tblPr>
              <a:tblGrid>
                <a:gridCol w="1752184">
                  <a:extLst>
                    <a:ext uri="{9D8B030D-6E8A-4147-A177-3AD203B41FA5}">
                      <a16:colId xmlns:a16="http://schemas.microsoft.com/office/drawing/2014/main" val="1092786103"/>
                    </a:ext>
                  </a:extLst>
                </a:gridCol>
                <a:gridCol w="1969995">
                  <a:extLst>
                    <a:ext uri="{9D8B030D-6E8A-4147-A177-3AD203B41FA5}">
                      <a16:colId xmlns:a16="http://schemas.microsoft.com/office/drawing/2014/main" val="2597962058"/>
                    </a:ext>
                  </a:extLst>
                </a:gridCol>
              </a:tblGrid>
              <a:tr h="4841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News Gothic MT" panose="020B0503020103020203" pitchFamily="34" charset="0"/>
                        </a:rPr>
                        <a:t>Hazard Ratio (95% CI)</a:t>
                      </a:r>
                      <a:endParaRPr lang="en-US" sz="1600" b="1">
                        <a:solidFill>
                          <a:srgbClr val="000000"/>
                        </a:solidFill>
                        <a:latin typeface="News Gothic MT" panose="020B0503020103020203" pitchFamily="34" charset="0"/>
                        <a:cs typeface="Calibri" panose="020F0502020204030204" pitchFamily="34" charset="0"/>
                      </a:endParaRP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News Gothic MT" panose="020B0503020103020203" pitchFamily="34" charset="0"/>
                        </a:rPr>
                        <a:t>Log-Rank </a:t>
                      </a:r>
                      <a:r>
                        <a:rPr lang="en-US" sz="1600" i="1">
                          <a:latin typeface="News Gothic MT" panose="020B0503020103020203" pitchFamily="34" charset="0"/>
                        </a:rPr>
                        <a:t>P </a:t>
                      </a:r>
                      <a:r>
                        <a:rPr lang="en-US" sz="1600" i="0">
                          <a:latin typeface="News Gothic MT" panose="020B0503020103020203" pitchFamily="34" charset="0"/>
                        </a:rPr>
                        <a:t>V</a:t>
                      </a:r>
                      <a:r>
                        <a:rPr lang="en-US" sz="1600">
                          <a:latin typeface="News Gothic MT" panose="020B0503020103020203" pitchFamily="34" charset="0"/>
                        </a:rPr>
                        <a:t>alue</a:t>
                      </a:r>
                      <a:endParaRPr lang="en-US" sz="1600" b="1">
                        <a:solidFill>
                          <a:srgbClr val="000000"/>
                        </a:solidFill>
                        <a:latin typeface="News Gothic MT" panose="020B0503020103020203" pitchFamily="34" charset="0"/>
                        <a:cs typeface="Calibri" panose="020F0502020204030204" pitchFamily="34" charset="0"/>
                      </a:endParaRPr>
                    </a:p>
                  </a:txBody>
                  <a:tcPr anchor="b"/>
                </a:tc>
                <a:extLst>
                  <a:ext uri="{0D108BD9-81ED-4DB2-BD59-A6C34878D82A}">
                    <a16:rowId xmlns:a16="http://schemas.microsoft.com/office/drawing/2014/main" val="685955010"/>
                  </a:ext>
                </a:extLst>
              </a:tr>
              <a:tr h="5419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News Gothic MT" panose="020B0503020103020203" pitchFamily="34" charset="0"/>
                        </a:rPr>
                        <a:t>0.76 (0.63-0.93)</a:t>
                      </a:r>
                      <a:endParaRPr lang="en-GB" sz="1600">
                        <a:solidFill>
                          <a:srgbClr val="000000"/>
                        </a:solidFill>
                        <a:latin typeface="News Gothic MT" panose="020B0503020103020203" pitchFamily="34" charset="0"/>
                        <a:cs typeface="Calibri" panose="020F0502020204030204" pitchFamily="34" charset="0"/>
                      </a:endParaRPr>
                    </a:p>
                  </a:txBody>
                  <a:tcPr marL="36000" marR="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News Gothic MT" panose="020B0503020103020203" pitchFamily="34" charset="0"/>
                        </a:rPr>
                        <a:t>0.0059</a:t>
                      </a:r>
                      <a:endParaRPr lang="en-US" sz="1600">
                        <a:solidFill>
                          <a:srgbClr val="000000"/>
                        </a:solidFill>
                        <a:latin typeface="News Gothic MT" panose="020B0503020103020203" pitchFamily="34" charset="0"/>
                        <a:cs typeface="Calibri" panose="020F0502020204030204" pitchFamily="34" charset="0"/>
                      </a:endParaRPr>
                    </a:p>
                  </a:txBody>
                  <a:tcPr marL="36000" marR="36000" anchor="ctr"/>
                </a:tc>
                <a:extLst>
                  <a:ext uri="{0D108BD9-81ED-4DB2-BD59-A6C34878D82A}">
                    <a16:rowId xmlns:a16="http://schemas.microsoft.com/office/drawing/2014/main" val="146082158"/>
                  </a:ext>
                </a:extLst>
              </a:tr>
            </a:tbl>
          </a:graphicData>
        </a:graphic>
      </p:graphicFrame>
      <p:pic>
        <p:nvPicPr>
          <p:cNvPr id="13" name="Picture 12">
            <a:extLst>
              <a:ext uri="{FF2B5EF4-FFF2-40B4-BE49-F238E27FC236}">
                <a16:creationId xmlns:a16="http://schemas.microsoft.com/office/drawing/2014/main" id="{52E14201-4085-164A-8E66-2BE1264E5F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8061" y="1450086"/>
            <a:ext cx="9820021" cy="4440901"/>
          </a:xfrm>
          <a:prstGeom prst="rect">
            <a:avLst/>
          </a:prstGeom>
        </p:spPr>
      </p:pic>
    </p:spTree>
    <p:extLst>
      <p:ext uri="{BB962C8B-B14F-4D97-AF65-F5344CB8AC3E}">
        <p14:creationId xmlns:p14="http://schemas.microsoft.com/office/powerpoint/2010/main" val="3431552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6FB0E-B859-49E3-8915-E6AE50CC0328}"/>
              </a:ext>
            </a:extLst>
          </p:cNvPr>
          <p:cNvSpPr>
            <a:spLocks noGrp="1"/>
          </p:cNvSpPr>
          <p:nvPr>
            <p:ph type="title"/>
          </p:nvPr>
        </p:nvSpPr>
        <p:spPr>
          <a:xfrm>
            <a:off x="609600" y="231314"/>
            <a:ext cx="10972800" cy="1200329"/>
          </a:xfrm>
        </p:spPr>
        <p:txBody>
          <a:bodyPr/>
          <a:lstStyle/>
          <a:p>
            <a:r>
              <a:rPr lang="en-US"/>
              <a:t>Neratinib: NALA (cont.)</a:t>
            </a:r>
            <a:br>
              <a:rPr lang="en-US"/>
            </a:br>
            <a:endParaRPr lang="en-US"/>
          </a:p>
        </p:txBody>
      </p:sp>
      <p:sp>
        <p:nvSpPr>
          <p:cNvPr id="7" name="Text Placeholder 6">
            <a:extLst>
              <a:ext uri="{FF2B5EF4-FFF2-40B4-BE49-F238E27FC236}">
                <a16:creationId xmlns:a16="http://schemas.microsoft.com/office/drawing/2014/main" id="{FCC623EE-0976-BC46-A68D-DFFAEB39D051}"/>
              </a:ext>
            </a:extLst>
          </p:cNvPr>
          <p:cNvSpPr>
            <a:spLocks noGrp="1"/>
          </p:cNvSpPr>
          <p:nvPr>
            <p:ph type="body" sz="quarter" idx="12"/>
          </p:nvPr>
        </p:nvSpPr>
        <p:spPr>
          <a:xfrm>
            <a:off x="193575" y="6420647"/>
            <a:ext cx="1904367" cy="307777"/>
          </a:xfrm>
        </p:spPr>
        <p:txBody>
          <a:bodyPr/>
          <a:lstStyle/>
          <a:p>
            <a:r>
              <a:rPr lang="en-US"/>
              <a:t>TEAE = treatment-emergent AE.</a:t>
            </a:r>
          </a:p>
          <a:p>
            <a:r>
              <a:rPr lang="en-US"/>
              <a:t>Saura et al, 2020.</a:t>
            </a:r>
          </a:p>
        </p:txBody>
      </p:sp>
      <p:sp>
        <p:nvSpPr>
          <p:cNvPr id="8" name="Text Placeholder 7">
            <a:extLst>
              <a:ext uri="{FF2B5EF4-FFF2-40B4-BE49-F238E27FC236}">
                <a16:creationId xmlns:a16="http://schemas.microsoft.com/office/drawing/2014/main" id="{E0F986BC-9F0C-EC49-9E71-27D8A348482F}"/>
              </a:ext>
            </a:extLst>
          </p:cNvPr>
          <p:cNvSpPr>
            <a:spLocks noGrp="1"/>
          </p:cNvSpPr>
          <p:nvPr>
            <p:ph type="body" sz="quarter" idx="13"/>
          </p:nvPr>
        </p:nvSpPr>
        <p:spPr/>
        <p:txBody>
          <a:bodyPr/>
          <a:lstStyle/>
          <a:p>
            <a:r>
              <a:rPr lang="en-US"/>
              <a:t>TEAEs Occurring in ≥10% of Patients in the Safety Population</a:t>
            </a:r>
          </a:p>
        </p:txBody>
      </p:sp>
      <p:sp>
        <p:nvSpPr>
          <p:cNvPr id="5" name="TextBox 4">
            <a:extLst>
              <a:ext uri="{FF2B5EF4-FFF2-40B4-BE49-F238E27FC236}">
                <a16:creationId xmlns:a16="http://schemas.microsoft.com/office/drawing/2014/main" id="{15DF02E6-7233-4F99-A44F-92339833263C}"/>
              </a:ext>
            </a:extLst>
          </p:cNvPr>
          <p:cNvSpPr txBox="1"/>
          <p:nvPr/>
        </p:nvSpPr>
        <p:spPr>
          <a:xfrm>
            <a:off x="6961912" y="1663908"/>
            <a:ext cx="4936175" cy="3200876"/>
          </a:xfrm>
          <a:prstGeom prst="rect">
            <a:avLst/>
          </a:prstGeom>
        </p:spPr>
        <p:txBody>
          <a:bodyPr wrap="square" lIns="0" tIns="0" rIns="0" bIns="0" rtlCol="0">
            <a:spAutoFit/>
          </a:bodyPr>
          <a:lstStyle/>
          <a:p>
            <a:pPr algn="ctr"/>
            <a:r>
              <a:rPr lang="en-US" sz="1600" b="1">
                <a:latin typeface="News Gothic MT" panose="020B0503020103020203" pitchFamily="34" charset="0"/>
              </a:rPr>
              <a:t>Diarrhea resulted in permanent discontinuation:</a:t>
            </a:r>
          </a:p>
          <a:p>
            <a:pPr algn="ctr"/>
            <a:r>
              <a:rPr lang="en-US" sz="1600">
                <a:latin typeface="News Gothic MT" panose="020B0503020103020203" pitchFamily="34" charset="0"/>
              </a:rPr>
              <a:t>N+C Arm: 8 patients (2.6%)</a:t>
            </a:r>
          </a:p>
          <a:p>
            <a:pPr algn="ctr"/>
            <a:r>
              <a:rPr lang="en-US" sz="1600">
                <a:latin typeface="News Gothic MT" panose="020B0503020103020203" pitchFamily="34" charset="0"/>
              </a:rPr>
              <a:t>L+C Arm: 7 patients (2.3%)</a:t>
            </a:r>
          </a:p>
          <a:p>
            <a:pPr marL="171450" indent="-171450" algn="ctr">
              <a:buFontTx/>
              <a:buChar char="-"/>
            </a:pPr>
            <a:endParaRPr lang="en-US" sz="1600">
              <a:latin typeface="News Gothic MT" panose="020B0503020103020203" pitchFamily="34" charset="0"/>
            </a:endParaRPr>
          </a:p>
          <a:p>
            <a:pPr algn="ctr"/>
            <a:r>
              <a:rPr lang="en-US" sz="1600" b="1">
                <a:latin typeface="News Gothic MT" panose="020B0503020103020203" pitchFamily="34" charset="0"/>
              </a:rPr>
              <a:t>Antidiarrheal medication:</a:t>
            </a:r>
          </a:p>
          <a:p>
            <a:pPr algn="ctr"/>
            <a:r>
              <a:rPr lang="en-US" sz="1600">
                <a:latin typeface="News Gothic MT" panose="020B0503020103020203" pitchFamily="34" charset="0"/>
              </a:rPr>
              <a:t>N+C Arm: 298 patients (98.3%)</a:t>
            </a:r>
          </a:p>
          <a:p>
            <a:pPr algn="ctr"/>
            <a:r>
              <a:rPr lang="en-US" sz="1600">
                <a:latin typeface="News Gothic MT" panose="020B0503020103020203" pitchFamily="34" charset="0"/>
              </a:rPr>
              <a:t>L+C Arm: 193 patients (62.1%)</a:t>
            </a:r>
          </a:p>
          <a:p>
            <a:pPr marL="171450" indent="-171450" algn="ctr">
              <a:buFontTx/>
              <a:buChar char="-"/>
            </a:pPr>
            <a:endParaRPr lang="en-US" sz="1600">
              <a:latin typeface="News Gothic MT" panose="020B0503020103020203" pitchFamily="34" charset="0"/>
            </a:endParaRPr>
          </a:p>
          <a:p>
            <a:pPr algn="ctr"/>
            <a:r>
              <a:rPr lang="en-US" sz="1600" b="1">
                <a:latin typeface="News Gothic MT" panose="020B0503020103020203" pitchFamily="34" charset="0"/>
              </a:rPr>
              <a:t>Most commonly used antidiarrheal regimens:</a:t>
            </a:r>
          </a:p>
          <a:p>
            <a:pPr algn="ctr"/>
            <a:r>
              <a:rPr lang="en-US" sz="1600">
                <a:latin typeface="News Gothic MT" panose="020B0503020103020203" pitchFamily="34" charset="0"/>
              </a:rPr>
              <a:t>Loperamide: 54% overall </a:t>
            </a:r>
          </a:p>
          <a:p>
            <a:pPr algn="ctr"/>
            <a:r>
              <a:rPr lang="en-US" sz="1600">
                <a:latin typeface="News Gothic MT" panose="020B0503020103020203" pitchFamily="34" charset="0"/>
              </a:rPr>
              <a:t>(N+C 77%; L+C 31%)</a:t>
            </a:r>
          </a:p>
          <a:p>
            <a:pPr algn="ctr"/>
            <a:r>
              <a:rPr lang="en-US" sz="1600">
                <a:latin typeface="News Gothic MT" panose="020B0503020103020203" pitchFamily="34" charset="0"/>
              </a:rPr>
              <a:t>Lomotil: 8% overall</a:t>
            </a:r>
          </a:p>
          <a:p>
            <a:pPr algn="ctr"/>
            <a:r>
              <a:rPr lang="en-US" sz="1600">
                <a:latin typeface="News Gothic MT" panose="020B0503020103020203" pitchFamily="34" charset="0"/>
              </a:rPr>
              <a:t>(N+C 10%; L+C 6%)</a:t>
            </a:r>
          </a:p>
        </p:txBody>
      </p:sp>
      <p:pic>
        <p:nvPicPr>
          <p:cNvPr id="4" name="Picture 3">
            <a:extLst>
              <a:ext uri="{FF2B5EF4-FFF2-40B4-BE49-F238E27FC236}">
                <a16:creationId xmlns:a16="http://schemas.microsoft.com/office/drawing/2014/main" id="{5155D293-FD61-46B5-9AF5-0FD8E28FA754}"/>
              </a:ext>
            </a:extLst>
          </p:cNvPr>
          <p:cNvPicPr>
            <a:picLocks noChangeAspect="1"/>
          </p:cNvPicPr>
          <p:nvPr/>
        </p:nvPicPr>
        <p:blipFill rotWithShape="1">
          <a:blip r:embed="rId2"/>
          <a:srcRect t="7290" r="1235" b="-1"/>
          <a:stretch/>
        </p:blipFill>
        <p:spPr>
          <a:xfrm>
            <a:off x="2277549" y="1494276"/>
            <a:ext cx="4504756" cy="5017263"/>
          </a:xfrm>
          <a:prstGeom prst="rect">
            <a:avLst/>
          </a:prstGeom>
        </p:spPr>
      </p:pic>
      <p:sp>
        <p:nvSpPr>
          <p:cNvPr id="9" name="Arrow: Right 8">
            <a:extLst>
              <a:ext uri="{FF2B5EF4-FFF2-40B4-BE49-F238E27FC236}">
                <a16:creationId xmlns:a16="http://schemas.microsoft.com/office/drawing/2014/main" id="{08DA73B9-9D59-40E1-B82B-FE57C7AF1A43}"/>
              </a:ext>
            </a:extLst>
          </p:cNvPr>
          <p:cNvSpPr/>
          <p:nvPr/>
        </p:nvSpPr>
        <p:spPr>
          <a:xfrm>
            <a:off x="1737063" y="1990313"/>
            <a:ext cx="438246" cy="175943"/>
          </a:xfrm>
          <a:prstGeom prst="rightArrow">
            <a:avLst/>
          </a:prstGeom>
          <a:solidFill>
            <a:srgbClr val="3A74AE"/>
          </a:solidFill>
        </p:spPr>
        <p:txBody>
          <a:bodyPr vert="horz" lIns="91440" tIns="45720" rIns="91440" bIns="45720" rtlCol="0" anchor="ctr">
            <a:normAutofit fontScale="25000" lnSpcReduction="20000"/>
          </a:bodyPr>
          <a:lstStyle/>
          <a:p>
            <a:pPr algn="ctr"/>
            <a:endParaRPr lang="en-US"/>
          </a:p>
        </p:txBody>
      </p:sp>
      <p:sp>
        <p:nvSpPr>
          <p:cNvPr id="10" name="Rectangle 9">
            <a:extLst>
              <a:ext uri="{FF2B5EF4-FFF2-40B4-BE49-F238E27FC236}">
                <a16:creationId xmlns:a16="http://schemas.microsoft.com/office/drawing/2014/main" id="{2E6375EA-E410-454B-85C1-6512EE591C0C}"/>
              </a:ext>
            </a:extLst>
          </p:cNvPr>
          <p:cNvSpPr/>
          <p:nvPr/>
        </p:nvSpPr>
        <p:spPr>
          <a:xfrm>
            <a:off x="3626139" y="1990313"/>
            <a:ext cx="712181" cy="175943"/>
          </a:xfrm>
          <a:prstGeom prst="rect">
            <a:avLst/>
          </a:prstGeom>
          <a:noFill/>
          <a:ln w="25400">
            <a:solidFill>
              <a:srgbClr val="3A74AE"/>
            </a:solidFill>
          </a:ln>
        </p:spPr>
        <p:txBody>
          <a:bodyPr vert="horz" lIns="91440" tIns="45720" rIns="91440" bIns="45720" rtlCol="0" anchor="ctr">
            <a:normAutofit fontScale="40000" lnSpcReduction="20000"/>
          </a:bodyPr>
          <a:lstStyle/>
          <a:p>
            <a:pPr algn="ctr"/>
            <a:endParaRPr lang="en-US"/>
          </a:p>
        </p:txBody>
      </p:sp>
      <p:sp>
        <p:nvSpPr>
          <p:cNvPr id="12" name="Rectangle 11">
            <a:extLst>
              <a:ext uri="{FF2B5EF4-FFF2-40B4-BE49-F238E27FC236}">
                <a16:creationId xmlns:a16="http://schemas.microsoft.com/office/drawing/2014/main" id="{372F1C05-1FC0-4AA6-8E76-333555ED713E}"/>
              </a:ext>
            </a:extLst>
          </p:cNvPr>
          <p:cNvSpPr/>
          <p:nvPr/>
        </p:nvSpPr>
        <p:spPr>
          <a:xfrm>
            <a:off x="5330819" y="1990313"/>
            <a:ext cx="712181" cy="175943"/>
          </a:xfrm>
          <a:prstGeom prst="rect">
            <a:avLst/>
          </a:prstGeom>
          <a:noFill/>
          <a:ln w="25400">
            <a:solidFill>
              <a:srgbClr val="3A74AE"/>
            </a:solidFill>
          </a:ln>
        </p:spPr>
        <p:txBody>
          <a:bodyPr vert="horz" lIns="91440" tIns="45720" rIns="91440" bIns="45720" rtlCol="0" anchor="ctr">
            <a:normAutofit fontScale="40000" lnSpcReduction="20000"/>
          </a:bodyPr>
          <a:lstStyle/>
          <a:p>
            <a:pPr algn="ctr"/>
            <a:endParaRPr lang="en-US"/>
          </a:p>
        </p:txBody>
      </p:sp>
    </p:spTree>
    <p:extLst>
      <p:ext uri="{BB962C8B-B14F-4D97-AF65-F5344CB8AC3E}">
        <p14:creationId xmlns:p14="http://schemas.microsoft.com/office/powerpoint/2010/main" val="2264495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p:txBody>
          <a:bodyPr/>
          <a:lstStyle/>
          <a:p>
            <a:r>
              <a:rPr lang="en-US"/>
              <a:t>NCCN Evidence Block: HER2-Positive MBC</a:t>
            </a:r>
          </a:p>
        </p:txBody>
      </p:sp>
      <p:sp>
        <p:nvSpPr>
          <p:cNvPr id="10" name="Text Placeholder 2">
            <a:extLst>
              <a:ext uri="{FF2B5EF4-FFF2-40B4-BE49-F238E27FC236}">
                <a16:creationId xmlns:a16="http://schemas.microsoft.com/office/drawing/2014/main" id="{60FA59EE-95A2-4D86-9C72-BECDB909B478}"/>
              </a:ext>
            </a:extLst>
          </p:cNvPr>
          <p:cNvSpPr>
            <a:spLocks noGrp="1"/>
          </p:cNvSpPr>
          <p:nvPr>
            <p:ph type="body" sz="quarter" idx="12"/>
          </p:nvPr>
        </p:nvSpPr>
        <p:spPr>
          <a:xfrm>
            <a:off x="193575" y="6267305"/>
            <a:ext cx="4621458" cy="461665"/>
          </a:xfrm>
        </p:spPr>
        <p:txBody>
          <a:bodyPr/>
          <a:lstStyle/>
          <a:p>
            <a:endParaRPr lang="en-US"/>
          </a:p>
          <a:p>
            <a:r>
              <a:rPr lang="en-US"/>
              <a:t>DHP = docetaxel/trastuzumab/pertuzumab; HP = trastuzumab/pertuzumab.</a:t>
            </a:r>
          </a:p>
          <a:p>
            <a:r>
              <a:rPr lang="en-US"/>
              <a:t>NCCN, 2021b; Swain et al, 2019.</a:t>
            </a:r>
          </a:p>
        </p:txBody>
      </p:sp>
      <p:grpSp>
        <p:nvGrpSpPr>
          <p:cNvPr id="3" name="Group 2">
            <a:extLst>
              <a:ext uri="{FF2B5EF4-FFF2-40B4-BE49-F238E27FC236}">
                <a16:creationId xmlns:a16="http://schemas.microsoft.com/office/drawing/2014/main" id="{018CDA88-7D47-D24E-8930-A07ADF48B215}"/>
              </a:ext>
            </a:extLst>
          </p:cNvPr>
          <p:cNvGrpSpPr/>
          <p:nvPr/>
        </p:nvGrpSpPr>
        <p:grpSpPr>
          <a:xfrm>
            <a:off x="918040" y="1174673"/>
            <a:ext cx="4452730" cy="5246520"/>
            <a:chOff x="3674493" y="1174673"/>
            <a:chExt cx="4452730" cy="5246520"/>
          </a:xfrm>
        </p:grpSpPr>
        <p:pic>
          <p:nvPicPr>
            <p:cNvPr id="4" name="Picture 3">
              <a:extLst>
                <a:ext uri="{FF2B5EF4-FFF2-40B4-BE49-F238E27FC236}">
                  <a16:creationId xmlns:a16="http://schemas.microsoft.com/office/drawing/2014/main" id="{611BB350-C993-41EE-852E-5725B91EC7A7}"/>
                </a:ext>
              </a:extLst>
            </p:cNvPr>
            <p:cNvPicPr>
              <a:picLocks noChangeAspect="1"/>
            </p:cNvPicPr>
            <p:nvPr/>
          </p:nvPicPr>
          <p:blipFill>
            <a:blip r:embed="rId3"/>
            <a:stretch>
              <a:fillRect/>
            </a:stretch>
          </p:blipFill>
          <p:spPr>
            <a:xfrm>
              <a:off x="4173650" y="1174673"/>
              <a:ext cx="3844699" cy="5246520"/>
            </a:xfrm>
            <a:prstGeom prst="rect">
              <a:avLst/>
            </a:prstGeom>
          </p:spPr>
        </p:pic>
        <p:grpSp>
          <p:nvGrpSpPr>
            <p:cNvPr id="6" name="Group 5">
              <a:extLst>
                <a:ext uri="{FF2B5EF4-FFF2-40B4-BE49-F238E27FC236}">
                  <a16:creationId xmlns:a16="http://schemas.microsoft.com/office/drawing/2014/main" id="{4803142C-97AC-574E-AEBD-19DD903BE36B}"/>
                </a:ext>
              </a:extLst>
            </p:cNvPr>
            <p:cNvGrpSpPr/>
            <p:nvPr/>
          </p:nvGrpSpPr>
          <p:grpSpPr>
            <a:xfrm>
              <a:off x="3674493" y="1298425"/>
              <a:ext cx="4452730" cy="4814991"/>
              <a:chOff x="5124852" y="1609675"/>
              <a:chExt cx="4452730" cy="4814991"/>
            </a:xfrm>
          </p:grpSpPr>
          <p:sp>
            <p:nvSpPr>
              <p:cNvPr id="5" name="Arrow: Right 4">
                <a:extLst>
                  <a:ext uri="{FF2B5EF4-FFF2-40B4-BE49-F238E27FC236}">
                    <a16:creationId xmlns:a16="http://schemas.microsoft.com/office/drawing/2014/main" id="{E40571C4-1124-46F2-9711-2F0BE1EB5B97}"/>
                  </a:ext>
                </a:extLst>
              </p:cNvPr>
              <p:cNvSpPr/>
              <p:nvPr/>
            </p:nvSpPr>
            <p:spPr>
              <a:xfrm>
                <a:off x="5124852" y="1609675"/>
                <a:ext cx="446314" cy="272143"/>
              </a:xfrm>
              <a:prstGeom prst="rightArrow">
                <a:avLst/>
              </a:prstGeom>
              <a:solidFill>
                <a:srgbClr val="3A74AE"/>
              </a:solidFill>
            </p:spPr>
            <p:txBody>
              <a:bodyPr vert="horz" lIns="91440" tIns="45720" rIns="91440" bIns="45720" rtlCol="0" anchor="ctr">
                <a:normAutofit fontScale="25000" lnSpcReduction="20000"/>
              </a:bodyPr>
              <a:lstStyle/>
              <a:p>
                <a:pPr algn="ctr"/>
                <a:endParaRPr lang="en-US"/>
              </a:p>
            </p:txBody>
          </p:sp>
          <p:sp>
            <p:nvSpPr>
              <p:cNvPr id="12" name="Arrow: Right 11">
                <a:extLst>
                  <a:ext uri="{FF2B5EF4-FFF2-40B4-BE49-F238E27FC236}">
                    <a16:creationId xmlns:a16="http://schemas.microsoft.com/office/drawing/2014/main" id="{01A8F346-3CBD-42B6-BAEC-CC7790CF707C}"/>
                  </a:ext>
                </a:extLst>
              </p:cNvPr>
              <p:cNvSpPr/>
              <p:nvPr/>
            </p:nvSpPr>
            <p:spPr>
              <a:xfrm>
                <a:off x="5124852" y="2477244"/>
                <a:ext cx="446314" cy="272143"/>
              </a:xfrm>
              <a:prstGeom prst="rightArrow">
                <a:avLst/>
              </a:prstGeom>
              <a:solidFill>
                <a:srgbClr val="3A74AE"/>
              </a:solidFill>
            </p:spPr>
            <p:txBody>
              <a:bodyPr vert="horz" lIns="91440" tIns="45720" rIns="91440" bIns="45720" rtlCol="0" anchor="ctr">
                <a:normAutofit fontScale="25000" lnSpcReduction="20000"/>
              </a:bodyPr>
              <a:lstStyle/>
              <a:p>
                <a:pPr algn="ctr"/>
                <a:endParaRPr lang="en-US"/>
              </a:p>
            </p:txBody>
          </p:sp>
          <p:sp>
            <p:nvSpPr>
              <p:cNvPr id="15" name="Star: 5 Points 14">
                <a:extLst>
                  <a:ext uri="{FF2B5EF4-FFF2-40B4-BE49-F238E27FC236}">
                    <a16:creationId xmlns:a16="http://schemas.microsoft.com/office/drawing/2014/main" id="{2A336FDF-6AAC-4CD9-A13B-562E39FFCDE4}"/>
                  </a:ext>
                </a:extLst>
              </p:cNvPr>
              <p:cNvSpPr/>
              <p:nvPr/>
            </p:nvSpPr>
            <p:spPr>
              <a:xfrm>
                <a:off x="9407351" y="2763078"/>
                <a:ext cx="166290" cy="145052"/>
              </a:xfrm>
              <a:prstGeom prst="star5">
                <a:avLst/>
              </a:prstGeom>
              <a:solidFill>
                <a:srgbClr val="3A74AE"/>
              </a:solidFill>
            </p:spPr>
            <p:txBody>
              <a:bodyPr vert="horz" lIns="91440" tIns="45720" rIns="91440" bIns="45720" rtlCol="0" anchor="ctr">
                <a:normAutofit fontScale="25000" lnSpcReduction="20000"/>
              </a:bodyPr>
              <a:lstStyle/>
              <a:p>
                <a:pPr algn="ctr"/>
                <a:endParaRPr lang="en-US"/>
              </a:p>
            </p:txBody>
          </p:sp>
          <p:sp>
            <p:nvSpPr>
              <p:cNvPr id="16" name="Star: 5 Points 15">
                <a:extLst>
                  <a:ext uri="{FF2B5EF4-FFF2-40B4-BE49-F238E27FC236}">
                    <a16:creationId xmlns:a16="http://schemas.microsoft.com/office/drawing/2014/main" id="{5C7249A3-5D6F-4C95-AD87-568D77DA1E01}"/>
                  </a:ext>
                </a:extLst>
              </p:cNvPr>
              <p:cNvSpPr/>
              <p:nvPr/>
            </p:nvSpPr>
            <p:spPr>
              <a:xfrm>
                <a:off x="9411292" y="3439877"/>
                <a:ext cx="166290" cy="145052"/>
              </a:xfrm>
              <a:prstGeom prst="star5">
                <a:avLst/>
              </a:prstGeom>
              <a:solidFill>
                <a:srgbClr val="3A74AE"/>
              </a:solidFill>
            </p:spPr>
            <p:txBody>
              <a:bodyPr vert="horz" lIns="91440" tIns="45720" rIns="91440" bIns="45720" rtlCol="0" anchor="ctr">
                <a:normAutofit fontScale="25000" lnSpcReduction="20000"/>
              </a:bodyPr>
              <a:lstStyle/>
              <a:p>
                <a:pPr algn="ctr"/>
                <a:endParaRPr lang="en-US"/>
              </a:p>
            </p:txBody>
          </p:sp>
          <p:sp>
            <p:nvSpPr>
              <p:cNvPr id="19" name="Star: 5 Points 18">
                <a:extLst>
                  <a:ext uri="{FF2B5EF4-FFF2-40B4-BE49-F238E27FC236}">
                    <a16:creationId xmlns:a16="http://schemas.microsoft.com/office/drawing/2014/main" id="{56831768-447E-48DC-82FC-0EF60586D184}"/>
                  </a:ext>
                </a:extLst>
              </p:cNvPr>
              <p:cNvSpPr/>
              <p:nvPr/>
            </p:nvSpPr>
            <p:spPr>
              <a:xfrm>
                <a:off x="9407351" y="6279614"/>
                <a:ext cx="166290" cy="145052"/>
              </a:xfrm>
              <a:prstGeom prst="star5">
                <a:avLst/>
              </a:prstGeom>
              <a:solidFill>
                <a:srgbClr val="3A74AE"/>
              </a:solidFill>
            </p:spPr>
            <p:txBody>
              <a:bodyPr vert="horz" lIns="91440" tIns="45720" rIns="91440" bIns="45720" rtlCol="0" anchor="ctr">
                <a:normAutofit fontScale="25000" lnSpcReduction="20000"/>
              </a:bodyPr>
              <a:lstStyle/>
              <a:p>
                <a:pPr algn="ctr"/>
                <a:endParaRPr lang="en-US"/>
              </a:p>
            </p:txBody>
          </p:sp>
        </p:grpSp>
      </p:grpSp>
      <p:sp>
        <p:nvSpPr>
          <p:cNvPr id="13" name="Content Placeholder 2">
            <a:extLst>
              <a:ext uri="{FF2B5EF4-FFF2-40B4-BE49-F238E27FC236}">
                <a16:creationId xmlns:a16="http://schemas.microsoft.com/office/drawing/2014/main" id="{B67687AC-029C-1846-AC2E-ED33F68B737C}"/>
              </a:ext>
            </a:extLst>
          </p:cNvPr>
          <p:cNvSpPr>
            <a:spLocks noGrp="1"/>
          </p:cNvSpPr>
          <p:nvPr>
            <p:ph idx="1"/>
          </p:nvPr>
        </p:nvSpPr>
        <p:spPr>
          <a:xfrm>
            <a:off x="6308034" y="1604926"/>
            <a:ext cx="5685183" cy="4373563"/>
          </a:xfrm>
        </p:spPr>
        <p:txBody>
          <a:bodyPr/>
          <a:lstStyle/>
          <a:p>
            <a:r>
              <a:rPr lang="en-US" sz="2800"/>
              <a:t>CLEOPATRA: docetaxel + trastuzumab/pertuzumab</a:t>
            </a:r>
          </a:p>
          <a:p>
            <a:pPr lvl="1"/>
            <a:r>
              <a:rPr lang="en-US" sz="2400"/>
              <a:t>8-year median OS</a:t>
            </a:r>
          </a:p>
          <a:p>
            <a:pPr lvl="2"/>
            <a:r>
              <a:rPr lang="en-US" sz="2200"/>
              <a:t>57.1 months with DHP</a:t>
            </a:r>
          </a:p>
          <a:p>
            <a:pPr lvl="2"/>
            <a:r>
              <a:rPr lang="en-US" sz="2200"/>
              <a:t>40.8 months with HP/placebo</a:t>
            </a:r>
          </a:p>
        </p:txBody>
      </p:sp>
    </p:spTree>
    <p:extLst>
      <p:ext uri="{BB962C8B-B14F-4D97-AF65-F5344CB8AC3E}">
        <p14:creationId xmlns:p14="http://schemas.microsoft.com/office/powerpoint/2010/main" val="1811712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p:txBody>
          <a:bodyPr/>
          <a:lstStyle/>
          <a:p>
            <a:r>
              <a:rPr lang="en-US"/>
              <a:t>HER2-Positive MBC: Sequencing Strategy</a:t>
            </a:r>
          </a:p>
        </p:txBody>
      </p:sp>
      <p:sp>
        <p:nvSpPr>
          <p:cNvPr id="899" name="Text Placeholder 898">
            <a:extLst>
              <a:ext uri="{FF2B5EF4-FFF2-40B4-BE49-F238E27FC236}">
                <a16:creationId xmlns:a16="http://schemas.microsoft.com/office/drawing/2014/main" id="{B00507A6-05FE-6F4E-863D-2B708B9C7EBC}"/>
              </a:ext>
            </a:extLst>
          </p:cNvPr>
          <p:cNvSpPr>
            <a:spLocks noGrp="1"/>
          </p:cNvSpPr>
          <p:nvPr>
            <p:ph type="body" sz="quarter" idx="12"/>
          </p:nvPr>
        </p:nvSpPr>
        <p:spPr>
          <a:xfrm>
            <a:off x="193575" y="6421193"/>
            <a:ext cx="4581382" cy="307777"/>
          </a:xfrm>
        </p:spPr>
        <p:txBody>
          <a:bodyPr/>
          <a:lstStyle/>
          <a:p>
            <a:r>
              <a:rPr lang="en-US"/>
              <a:t>CT = chemotherapy; CMF = cyclophosphamide/methotrexate/5-fluorouracil.</a:t>
            </a:r>
          </a:p>
          <a:p>
            <a:r>
              <a:rPr lang="en-US"/>
              <a:t>Giordano et al, 2018; NCCN, 2020b.</a:t>
            </a:r>
          </a:p>
        </p:txBody>
      </p:sp>
      <p:sp>
        <p:nvSpPr>
          <p:cNvPr id="4" name="Text Placeholder 3">
            <a:extLst>
              <a:ext uri="{FF2B5EF4-FFF2-40B4-BE49-F238E27FC236}">
                <a16:creationId xmlns:a16="http://schemas.microsoft.com/office/drawing/2014/main" id="{376B9BA9-A3CF-C74E-92EA-05CD1F2D0436}"/>
              </a:ext>
            </a:extLst>
          </p:cNvPr>
          <p:cNvSpPr>
            <a:spLocks noGrp="1"/>
          </p:cNvSpPr>
          <p:nvPr>
            <p:ph idx="1"/>
          </p:nvPr>
        </p:nvSpPr>
        <p:spPr>
          <a:xfrm>
            <a:off x="753023" y="1118686"/>
            <a:ext cx="10972800" cy="4373563"/>
          </a:xfrm>
        </p:spPr>
        <p:txBody>
          <a:bodyPr/>
          <a:lstStyle/>
          <a:p>
            <a:pPr marL="0" indent="0" algn="ctr">
              <a:buNone/>
            </a:pPr>
            <a:r>
              <a:rPr lang="en-US"/>
              <a:t>Current Approach for Sequencing Therapy</a:t>
            </a:r>
          </a:p>
        </p:txBody>
      </p:sp>
      <p:sp>
        <p:nvSpPr>
          <p:cNvPr id="898" name="Arrow: Right 1">
            <a:extLst>
              <a:ext uri="{FF2B5EF4-FFF2-40B4-BE49-F238E27FC236}">
                <a16:creationId xmlns:a16="http://schemas.microsoft.com/office/drawing/2014/main" id="{18E70282-127F-0149-B46A-CEB9DF9E5020}"/>
              </a:ext>
            </a:extLst>
          </p:cNvPr>
          <p:cNvSpPr/>
          <p:nvPr/>
        </p:nvSpPr>
        <p:spPr>
          <a:xfrm>
            <a:off x="955158" y="831239"/>
            <a:ext cx="10872444" cy="1001629"/>
          </a:xfrm>
          <a:prstGeom prst="rightArrow">
            <a:avLst/>
          </a:prstGeom>
          <a:no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500" b="1" i="0" u="none" strike="noStrike" kern="1200" cap="none" spc="0" normalizeH="0" baseline="0" noProof="0">
              <a:ln>
                <a:noFill/>
              </a:ln>
              <a:solidFill>
                <a:srgbClr val="FFFFFF"/>
              </a:solidFill>
              <a:effectLst/>
              <a:uLnTx/>
              <a:uFillTx/>
              <a:latin typeface="News Gothic MT" panose="020B0503020103020203" pitchFamily="34" charset="0"/>
            </a:endParaRPr>
          </a:p>
        </p:txBody>
      </p:sp>
      <p:sp>
        <p:nvSpPr>
          <p:cNvPr id="900" name="Freeform: Shape 15">
            <a:extLst>
              <a:ext uri="{FF2B5EF4-FFF2-40B4-BE49-F238E27FC236}">
                <a16:creationId xmlns:a16="http://schemas.microsoft.com/office/drawing/2014/main" id="{44298F14-645F-E14B-B9BF-E31A338A89A8}"/>
              </a:ext>
            </a:extLst>
          </p:cNvPr>
          <p:cNvSpPr/>
          <p:nvPr/>
        </p:nvSpPr>
        <p:spPr>
          <a:xfrm>
            <a:off x="1010664" y="1808357"/>
            <a:ext cx="2854406" cy="548640"/>
          </a:xfrm>
          <a:custGeom>
            <a:avLst/>
            <a:gdLst>
              <a:gd name="connsiteX0" fmla="*/ 0 w 3116369"/>
              <a:gd name="connsiteY0" fmla="*/ 0 h 489600"/>
              <a:gd name="connsiteX1" fmla="*/ 3116369 w 3116369"/>
              <a:gd name="connsiteY1" fmla="*/ 0 h 489600"/>
              <a:gd name="connsiteX2" fmla="*/ 3116369 w 3116369"/>
              <a:gd name="connsiteY2" fmla="*/ 489600 h 489600"/>
              <a:gd name="connsiteX3" fmla="*/ 0 w 3116369"/>
              <a:gd name="connsiteY3" fmla="*/ 489600 h 489600"/>
              <a:gd name="connsiteX4" fmla="*/ 0 w 3116369"/>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69" h="489600">
                <a:moveTo>
                  <a:pt x="0" y="0"/>
                </a:moveTo>
                <a:lnTo>
                  <a:pt x="3116369" y="0"/>
                </a:lnTo>
                <a:lnTo>
                  <a:pt x="3116369" y="489600"/>
                </a:lnTo>
                <a:lnTo>
                  <a:pt x="0" y="489600"/>
                </a:lnTo>
                <a:lnTo>
                  <a:pt x="0" y="0"/>
                </a:lnTo>
                <a:close/>
              </a:path>
            </a:pathLst>
          </a:custGeom>
          <a:solidFill>
            <a:schemeClr val="accent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marL="0" marR="0" lvl="0" indent="0" algn="ctr" defTabSz="755650" rtl="0" eaLnBrk="0" fontAlgn="base" latinLnBrk="0" hangingPunct="0">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News Gothic MT" panose="020B0503020103020203" pitchFamily="34" charset="0"/>
                <a:cs typeface="Calibri" panose="020F0502020204030204" pitchFamily="34" charset="0"/>
              </a:rPr>
              <a:t>First line</a:t>
            </a:r>
          </a:p>
        </p:txBody>
      </p:sp>
      <p:sp>
        <p:nvSpPr>
          <p:cNvPr id="901" name="Freeform: Shape 16">
            <a:extLst>
              <a:ext uri="{FF2B5EF4-FFF2-40B4-BE49-F238E27FC236}">
                <a16:creationId xmlns:a16="http://schemas.microsoft.com/office/drawing/2014/main" id="{7C0011D5-0327-F54A-AC2F-97297BC4913E}"/>
              </a:ext>
            </a:extLst>
          </p:cNvPr>
          <p:cNvSpPr/>
          <p:nvPr/>
        </p:nvSpPr>
        <p:spPr>
          <a:xfrm>
            <a:off x="1010663" y="2391068"/>
            <a:ext cx="2840987" cy="1828800"/>
          </a:xfrm>
          <a:custGeom>
            <a:avLst/>
            <a:gdLst>
              <a:gd name="connsiteX0" fmla="*/ 0 w 3116369"/>
              <a:gd name="connsiteY0" fmla="*/ 0 h 3973998"/>
              <a:gd name="connsiteX1" fmla="*/ 3116369 w 3116369"/>
              <a:gd name="connsiteY1" fmla="*/ 0 h 3973998"/>
              <a:gd name="connsiteX2" fmla="*/ 3116369 w 3116369"/>
              <a:gd name="connsiteY2" fmla="*/ 3973998 h 3973998"/>
              <a:gd name="connsiteX3" fmla="*/ 0 w 3116369"/>
              <a:gd name="connsiteY3" fmla="*/ 3973998 h 3973998"/>
              <a:gd name="connsiteX4" fmla="*/ 0 w 3116369"/>
              <a:gd name="connsiteY4" fmla="*/ 0 h 397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69" h="3973998">
                <a:moveTo>
                  <a:pt x="0" y="0"/>
                </a:moveTo>
                <a:lnTo>
                  <a:pt x="3116369" y="0"/>
                </a:lnTo>
                <a:lnTo>
                  <a:pt x="3116369" y="3973998"/>
                </a:lnTo>
                <a:lnTo>
                  <a:pt x="0" y="397399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marL="0" marR="0" lvl="1" algn="l" defTabSz="755650" rtl="0" eaLnBrk="0" fontAlgn="base" latinLnBrk="0" hangingPunct="0">
              <a:lnSpc>
                <a:spcPct val="90000"/>
              </a:lnSpc>
              <a:spcBef>
                <a:spcPct val="0"/>
              </a:spcBef>
              <a:spcAft>
                <a:spcPct val="15000"/>
              </a:spcAft>
              <a:buClrTx/>
              <a:buSzTx/>
              <a:tabLst/>
              <a:defRPr/>
            </a:pPr>
            <a:endParaRPr kumimoji="0" lang="en-US" sz="1800" b="0" i="0" u="none" strike="noStrike" kern="1200" cap="none" spc="0" normalizeH="0" baseline="0" noProof="0">
              <a:ln>
                <a:noFill/>
              </a:ln>
              <a:solidFill>
                <a:srgbClr val="000000"/>
              </a:solidFill>
              <a:effectLst/>
              <a:uLnTx/>
              <a:uFillTx/>
              <a:latin typeface="News Gothic MT" panose="020B0503020103020203" pitchFamily="34" charset="0"/>
              <a:cs typeface="Calibri" panose="020F0502020204030204" pitchFamily="34" charset="0"/>
            </a:endParaRPr>
          </a:p>
          <a:p>
            <a:pPr marL="171450" marR="0" lvl="1" indent="-171450" algn="l" defTabSz="755650" rtl="0" eaLnBrk="0" fontAlgn="base" latinLnBrk="0" hangingPunct="0">
              <a:lnSpc>
                <a:spcPct val="90000"/>
              </a:lnSpc>
              <a:spcBef>
                <a:spcPct val="0"/>
              </a:spcBef>
              <a:spcAft>
                <a:spcPct val="15000"/>
              </a:spcAft>
              <a:buClrTx/>
              <a:buSzTx/>
              <a:buFontTx/>
              <a:buChar char="•"/>
              <a:tabLst/>
              <a:defRPr/>
            </a:pPr>
            <a:endParaRPr kumimoji="0" lang="en-US" sz="1800" b="0" i="0" u="none" strike="noStrike" kern="1200" cap="none" spc="0" normalizeH="0" baseline="0" noProof="0">
              <a:ln>
                <a:noFill/>
              </a:ln>
              <a:solidFill>
                <a:srgbClr val="000000"/>
              </a:solidFill>
              <a:effectLst/>
              <a:uLnTx/>
              <a:uFillTx/>
              <a:latin typeface="News Gothic MT" panose="020B0503020103020203" pitchFamily="34" charset="0"/>
              <a:cs typeface="Calibri" panose="020F0502020204030204" pitchFamily="34" charset="0"/>
            </a:endParaRPr>
          </a:p>
          <a:p>
            <a:pPr marL="171450" marR="0" lvl="1" indent="-171450" algn="l" defTabSz="755650" rtl="0" eaLnBrk="0" fontAlgn="base" latinLnBrk="0" hangingPunct="0">
              <a:lnSpc>
                <a:spcPct val="90000"/>
              </a:lnSpc>
              <a:spcBef>
                <a:spcPct val="0"/>
              </a:spcBef>
              <a:spcAft>
                <a:spcPct val="15000"/>
              </a:spcAft>
              <a:buClrTx/>
              <a:buSzTx/>
              <a:buFontTx/>
              <a:buChar char="•"/>
              <a:tabLst/>
              <a:defRPr/>
            </a:pPr>
            <a:endParaRPr kumimoji="0" lang="en-US" sz="1800" b="0" i="0" u="none" strike="noStrike" kern="1200" cap="none" spc="0" normalizeH="0" baseline="0" noProof="0">
              <a:ln>
                <a:noFill/>
              </a:ln>
              <a:solidFill>
                <a:srgbClr val="000000"/>
              </a:solidFill>
              <a:effectLst/>
              <a:uLnTx/>
              <a:uFillTx/>
              <a:latin typeface="News Gothic MT" panose="020B0503020103020203" pitchFamily="34" charset="0"/>
              <a:cs typeface="Calibri" panose="020F0502020204030204" pitchFamily="34" charset="0"/>
            </a:endParaRPr>
          </a:p>
        </p:txBody>
      </p:sp>
      <p:sp>
        <p:nvSpPr>
          <p:cNvPr id="902" name="Freeform: Shape 17">
            <a:extLst>
              <a:ext uri="{FF2B5EF4-FFF2-40B4-BE49-F238E27FC236}">
                <a16:creationId xmlns:a16="http://schemas.microsoft.com/office/drawing/2014/main" id="{EB90E5D6-A629-064F-8BE5-EAF50C5A890D}"/>
              </a:ext>
            </a:extLst>
          </p:cNvPr>
          <p:cNvSpPr/>
          <p:nvPr/>
        </p:nvSpPr>
        <p:spPr>
          <a:xfrm>
            <a:off x="4002004" y="1808357"/>
            <a:ext cx="3404479" cy="548640"/>
          </a:xfrm>
          <a:custGeom>
            <a:avLst/>
            <a:gdLst>
              <a:gd name="connsiteX0" fmla="*/ 0 w 3116369"/>
              <a:gd name="connsiteY0" fmla="*/ 0 h 489600"/>
              <a:gd name="connsiteX1" fmla="*/ 3116369 w 3116369"/>
              <a:gd name="connsiteY1" fmla="*/ 0 h 489600"/>
              <a:gd name="connsiteX2" fmla="*/ 3116369 w 3116369"/>
              <a:gd name="connsiteY2" fmla="*/ 489600 h 489600"/>
              <a:gd name="connsiteX3" fmla="*/ 0 w 3116369"/>
              <a:gd name="connsiteY3" fmla="*/ 489600 h 489600"/>
              <a:gd name="connsiteX4" fmla="*/ 0 w 3116369"/>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69" h="489600">
                <a:moveTo>
                  <a:pt x="0" y="0"/>
                </a:moveTo>
                <a:lnTo>
                  <a:pt x="3116369" y="0"/>
                </a:lnTo>
                <a:lnTo>
                  <a:pt x="3116369" y="489600"/>
                </a:lnTo>
                <a:lnTo>
                  <a:pt x="0" y="4896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marL="0" marR="0" lvl="0" indent="0" algn="ctr" defTabSz="755650" rtl="0" eaLnBrk="0" fontAlgn="base" latinLnBrk="0" hangingPunct="0">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News Gothic MT" panose="020B0503020103020203" pitchFamily="34" charset="0"/>
                <a:cs typeface="Calibri" panose="020F0502020204030204" pitchFamily="34" charset="0"/>
              </a:rPr>
              <a:t>Second line</a:t>
            </a:r>
          </a:p>
        </p:txBody>
      </p:sp>
      <p:sp>
        <p:nvSpPr>
          <p:cNvPr id="903" name="Freeform: Shape 18">
            <a:extLst>
              <a:ext uri="{FF2B5EF4-FFF2-40B4-BE49-F238E27FC236}">
                <a16:creationId xmlns:a16="http://schemas.microsoft.com/office/drawing/2014/main" id="{D0D5FEC1-69EA-6D4A-ADD9-379AADC7B650}"/>
              </a:ext>
            </a:extLst>
          </p:cNvPr>
          <p:cNvSpPr/>
          <p:nvPr/>
        </p:nvSpPr>
        <p:spPr>
          <a:xfrm>
            <a:off x="3993411" y="2365990"/>
            <a:ext cx="3404478" cy="1828800"/>
          </a:xfrm>
          <a:custGeom>
            <a:avLst/>
            <a:gdLst>
              <a:gd name="connsiteX0" fmla="*/ 0 w 3116369"/>
              <a:gd name="connsiteY0" fmla="*/ 0 h 3973998"/>
              <a:gd name="connsiteX1" fmla="*/ 3116369 w 3116369"/>
              <a:gd name="connsiteY1" fmla="*/ 0 h 3973998"/>
              <a:gd name="connsiteX2" fmla="*/ 3116369 w 3116369"/>
              <a:gd name="connsiteY2" fmla="*/ 3973998 h 3973998"/>
              <a:gd name="connsiteX3" fmla="*/ 0 w 3116369"/>
              <a:gd name="connsiteY3" fmla="*/ 3973998 h 3973998"/>
              <a:gd name="connsiteX4" fmla="*/ 0 w 3116369"/>
              <a:gd name="connsiteY4" fmla="*/ 0 h 397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69" h="3973998">
                <a:moveTo>
                  <a:pt x="0" y="0"/>
                </a:moveTo>
                <a:lnTo>
                  <a:pt x="3116369" y="0"/>
                </a:lnTo>
                <a:lnTo>
                  <a:pt x="3116369" y="3973998"/>
                </a:lnTo>
                <a:lnTo>
                  <a:pt x="0" y="397399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marL="0" marR="0" lvl="1" algn="l" defTabSz="755650" rtl="0" eaLnBrk="0" fontAlgn="base" latinLnBrk="0" hangingPunct="0">
              <a:lnSpc>
                <a:spcPct val="90000"/>
              </a:lnSpc>
              <a:spcBef>
                <a:spcPct val="0"/>
              </a:spcBef>
              <a:spcAft>
                <a:spcPct val="15000"/>
              </a:spcAft>
              <a:buClrTx/>
              <a:buSzTx/>
              <a:tabLst/>
              <a:defRPr/>
            </a:pPr>
            <a:endParaRPr kumimoji="0" lang="en-US" sz="1800" b="0" i="0" u="none" strike="noStrike" kern="1200" cap="none" spc="0" normalizeH="0" baseline="0" noProof="0">
              <a:ln>
                <a:noFill/>
              </a:ln>
              <a:solidFill>
                <a:srgbClr val="000000"/>
              </a:solidFill>
              <a:effectLst/>
              <a:uLnTx/>
              <a:uFillTx/>
              <a:latin typeface="News Gothic MT" panose="020B0503020103020203" pitchFamily="34" charset="0"/>
              <a:cs typeface="Calibri" panose="020F0502020204030204" pitchFamily="34" charset="0"/>
            </a:endParaRPr>
          </a:p>
          <a:p>
            <a:pPr marL="171450" marR="0" lvl="1" indent="-171450" algn="l" defTabSz="755650" rtl="0" eaLnBrk="0" fontAlgn="base" latinLnBrk="0" hangingPunct="0">
              <a:lnSpc>
                <a:spcPct val="90000"/>
              </a:lnSpc>
              <a:spcBef>
                <a:spcPct val="0"/>
              </a:spcBef>
              <a:spcAft>
                <a:spcPct val="15000"/>
              </a:spcAft>
              <a:buClrTx/>
              <a:buSzTx/>
              <a:buFontTx/>
              <a:buChar char="•"/>
              <a:tabLst/>
              <a:defRPr/>
            </a:pPr>
            <a:endParaRPr kumimoji="0" lang="en-US" sz="1800" b="0" i="0" u="none" strike="noStrike" kern="1200" cap="none" spc="0" normalizeH="0" baseline="0" noProof="0">
              <a:ln>
                <a:noFill/>
              </a:ln>
              <a:solidFill>
                <a:srgbClr val="000000"/>
              </a:solidFill>
              <a:effectLst/>
              <a:uLnTx/>
              <a:uFillTx/>
              <a:latin typeface="News Gothic MT" panose="020B0503020103020203" pitchFamily="34" charset="0"/>
              <a:cs typeface="Calibri" panose="020F0502020204030204" pitchFamily="34" charset="0"/>
            </a:endParaRPr>
          </a:p>
        </p:txBody>
      </p:sp>
      <p:sp>
        <p:nvSpPr>
          <p:cNvPr id="904" name="Freeform: Shape 19">
            <a:extLst>
              <a:ext uri="{FF2B5EF4-FFF2-40B4-BE49-F238E27FC236}">
                <a16:creationId xmlns:a16="http://schemas.microsoft.com/office/drawing/2014/main" id="{AE44EB41-F1C1-844C-B7FF-2C9427C2E702}"/>
              </a:ext>
            </a:extLst>
          </p:cNvPr>
          <p:cNvSpPr/>
          <p:nvPr/>
        </p:nvSpPr>
        <p:spPr>
          <a:xfrm>
            <a:off x="7543418" y="1818742"/>
            <a:ext cx="3693424" cy="548640"/>
          </a:xfrm>
          <a:custGeom>
            <a:avLst/>
            <a:gdLst>
              <a:gd name="connsiteX0" fmla="*/ 0 w 3116369"/>
              <a:gd name="connsiteY0" fmla="*/ 0 h 489600"/>
              <a:gd name="connsiteX1" fmla="*/ 3116369 w 3116369"/>
              <a:gd name="connsiteY1" fmla="*/ 0 h 489600"/>
              <a:gd name="connsiteX2" fmla="*/ 3116369 w 3116369"/>
              <a:gd name="connsiteY2" fmla="*/ 489600 h 489600"/>
              <a:gd name="connsiteX3" fmla="*/ 0 w 3116369"/>
              <a:gd name="connsiteY3" fmla="*/ 489600 h 489600"/>
              <a:gd name="connsiteX4" fmla="*/ 0 w 3116369"/>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69" h="489600">
                <a:moveTo>
                  <a:pt x="0" y="0"/>
                </a:moveTo>
                <a:lnTo>
                  <a:pt x="3116369" y="0"/>
                </a:lnTo>
                <a:lnTo>
                  <a:pt x="3116369" y="489600"/>
                </a:lnTo>
                <a:lnTo>
                  <a:pt x="0" y="4896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marL="0" marR="0" lvl="0" indent="0" algn="ctr" defTabSz="755650" rtl="0" eaLnBrk="0" fontAlgn="base" latinLnBrk="0" hangingPunct="0">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News Gothic MT" panose="020B0503020103020203" pitchFamily="34" charset="0"/>
                <a:cs typeface="Calibri" panose="020F0502020204030204" pitchFamily="34" charset="0"/>
              </a:rPr>
              <a:t>≥Third</a:t>
            </a:r>
            <a:r>
              <a:rPr kumimoji="0" lang="en-US" sz="1800" b="0" i="0" u="none" strike="noStrike" kern="1200" cap="none" spc="0" normalizeH="0" baseline="0" noProof="0">
                <a:ln>
                  <a:noFill/>
                </a:ln>
                <a:solidFill>
                  <a:srgbClr val="FFFFFF"/>
                </a:solidFill>
                <a:effectLst/>
                <a:uLnTx/>
                <a:uFillTx/>
                <a:latin typeface="News Gothic MT" panose="020B0503020103020203" pitchFamily="34" charset="0"/>
                <a:cs typeface="Calibri" panose="020F0502020204030204" pitchFamily="34" charset="0"/>
              </a:rPr>
              <a:t> </a:t>
            </a:r>
            <a:r>
              <a:rPr kumimoji="0" lang="en-US" sz="1800" b="1" i="0" u="none" strike="noStrike" kern="1200" cap="none" spc="0" normalizeH="0" baseline="0" noProof="0">
                <a:ln>
                  <a:noFill/>
                </a:ln>
                <a:solidFill>
                  <a:srgbClr val="FFFFFF"/>
                </a:solidFill>
                <a:effectLst/>
                <a:uLnTx/>
                <a:uFillTx/>
                <a:latin typeface="News Gothic MT" panose="020B0503020103020203" pitchFamily="34" charset="0"/>
                <a:cs typeface="Calibri" panose="020F0502020204030204" pitchFamily="34" charset="0"/>
              </a:rPr>
              <a:t>line</a:t>
            </a:r>
          </a:p>
        </p:txBody>
      </p:sp>
      <p:sp>
        <p:nvSpPr>
          <p:cNvPr id="905" name="Freeform: Shape 20">
            <a:extLst>
              <a:ext uri="{FF2B5EF4-FFF2-40B4-BE49-F238E27FC236}">
                <a16:creationId xmlns:a16="http://schemas.microsoft.com/office/drawing/2014/main" id="{27175141-AAE2-CB46-92C6-1130F0A1B7D8}"/>
              </a:ext>
            </a:extLst>
          </p:cNvPr>
          <p:cNvSpPr/>
          <p:nvPr/>
        </p:nvSpPr>
        <p:spPr>
          <a:xfrm>
            <a:off x="7534824" y="2358117"/>
            <a:ext cx="3702017" cy="4122692"/>
          </a:xfrm>
          <a:custGeom>
            <a:avLst/>
            <a:gdLst>
              <a:gd name="connsiteX0" fmla="*/ 0 w 3116369"/>
              <a:gd name="connsiteY0" fmla="*/ 0 h 3973998"/>
              <a:gd name="connsiteX1" fmla="*/ 3116369 w 3116369"/>
              <a:gd name="connsiteY1" fmla="*/ 0 h 3973998"/>
              <a:gd name="connsiteX2" fmla="*/ 3116369 w 3116369"/>
              <a:gd name="connsiteY2" fmla="*/ 3973998 h 3973998"/>
              <a:gd name="connsiteX3" fmla="*/ 0 w 3116369"/>
              <a:gd name="connsiteY3" fmla="*/ 3973998 h 3973998"/>
              <a:gd name="connsiteX4" fmla="*/ 0 w 3116369"/>
              <a:gd name="connsiteY4" fmla="*/ 0 h 397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69" h="3973998">
                <a:moveTo>
                  <a:pt x="0" y="0"/>
                </a:moveTo>
                <a:lnTo>
                  <a:pt x="3116369" y="0"/>
                </a:lnTo>
                <a:lnTo>
                  <a:pt x="3116369" y="3973998"/>
                </a:lnTo>
                <a:lnTo>
                  <a:pt x="0" y="397399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marL="0" marR="0" lvl="1" algn="l" defTabSz="755650" rtl="0" eaLnBrk="0" fontAlgn="base" latinLnBrk="0" hangingPunct="0">
              <a:lnSpc>
                <a:spcPct val="90000"/>
              </a:lnSpc>
              <a:spcBef>
                <a:spcPct val="0"/>
              </a:spcBef>
              <a:spcAft>
                <a:spcPct val="15000"/>
              </a:spcAft>
              <a:buClrTx/>
              <a:buSzTx/>
              <a:tabLst/>
              <a:defRPr/>
            </a:pPr>
            <a:endParaRPr kumimoji="0" lang="en-US" sz="1800" b="0" i="0" u="none" strike="noStrike" kern="1200" cap="none" spc="0" normalizeH="0" baseline="0" noProof="0">
              <a:ln>
                <a:noFill/>
              </a:ln>
              <a:solidFill>
                <a:srgbClr val="000000"/>
              </a:solidFill>
              <a:effectLst/>
              <a:uLnTx/>
              <a:uFillTx/>
              <a:latin typeface="News Gothic MT" panose="020B0503020103020203" pitchFamily="34" charset="0"/>
              <a:cs typeface="Calibri" panose="020F0502020204030204" pitchFamily="34" charset="0"/>
            </a:endParaRPr>
          </a:p>
        </p:txBody>
      </p:sp>
      <p:sp>
        <p:nvSpPr>
          <p:cNvPr id="906" name="Content Placeholder 2">
            <a:extLst>
              <a:ext uri="{FF2B5EF4-FFF2-40B4-BE49-F238E27FC236}">
                <a16:creationId xmlns:a16="http://schemas.microsoft.com/office/drawing/2014/main" id="{18969337-769E-AF4D-8358-F345568978CE}"/>
              </a:ext>
            </a:extLst>
          </p:cNvPr>
          <p:cNvSpPr txBox="1">
            <a:spLocks/>
          </p:cNvSpPr>
          <p:nvPr/>
        </p:nvSpPr>
        <p:spPr bwMode="auto">
          <a:xfrm>
            <a:off x="1010663" y="2484438"/>
            <a:ext cx="3451965" cy="182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rmAutofit/>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r>
              <a:rPr lang="en-US" sz="1800" kern="0"/>
              <a:t>Trastuzumab/</a:t>
            </a:r>
          </a:p>
          <a:p>
            <a:pPr marL="0" indent="0">
              <a:buNone/>
            </a:pPr>
            <a:r>
              <a:rPr lang="en-US" sz="1800" kern="0"/>
              <a:t>      pertuzumab/taxane</a:t>
            </a:r>
          </a:p>
        </p:txBody>
      </p:sp>
      <p:sp>
        <p:nvSpPr>
          <p:cNvPr id="907" name="Content Placeholder 2">
            <a:extLst>
              <a:ext uri="{FF2B5EF4-FFF2-40B4-BE49-F238E27FC236}">
                <a16:creationId xmlns:a16="http://schemas.microsoft.com/office/drawing/2014/main" id="{D967A25D-1686-184E-AAB3-A698691E599B}"/>
              </a:ext>
            </a:extLst>
          </p:cNvPr>
          <p:cNvSpPr txBox="1">
            <a:spLocks/>
          </p:cNvSpPr>
          <p:nvPr/>
        </p:nvSpPr>
        <p:spPr bwMode="auto">
          <a:xfrm>
            <a:off x="7617764" y="2356997"/>
            <a:ext cx="3619078" cy="412269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rmAutofit lnSpcReduction="10000"/>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r>
              <a:rPr lang="en-US" sz="1800" kern="0"/>
              <a:t>Lapatinib/capecitabine</a:t>
            </a:r>
          </a:p>
          <a:p>
            <a:r>
              <a:rPr lang="en-US" sz="1800" kern="0"/>
              <a:t>CT/trastuzumab</a:t>
            </a:r>
          </a:p>
          <a:p>
            <a:r>
              <a:rPr lang="en-US" sz="1800" kern="0"/>
              <a:t>Trastuzumab plus </a:t>
            </a:r>
            <a:r>
              <a:rPr lang="en-US" sz="1800" kern="0" err="1"/>
              <a:t>eribulin</a:t>
            </a:r>
            <a:r>
              <a:rPr lang="en-US" sz="1800" kern="0"/>
              <a:t>, vinorelbine, gemcitabine, or capecitabine, CMF</a:t>
            </a:r>
          </a:p>
          <a:p>
            <a:r>
              <a:rPr lang="en-US" sz="1800" kern="0"/>
              <a:t>Lapatinib/trastuzumab</a:t>
            </a:r>
          </a:p>
          <a:p>
            <a:r>
              <a:rPr lang="en-US" sz="1800" kern="0"/>
              <a:t>Hormonal therapy + anti-HER2 therapy (for HR-positive)</a:t>
            </a:r>
          </a:p>
          <a:p>
            <a:r>
              <a:rPr lang="en-US" sz="1800" kern="0"/>
              <a:t>Trastuzumab/pertuzumab or T-DM1, if not received prior</a:t>
            </a:r>
          </a:p>
          <a:p>
            <a:r>
              <a:rPr lang="en-US" sz="1800" kern="0"/>
              <a:t>Trastuzumab deruxtecan</a:t>
            </a:r>
          </a:p>
          <a:p>
            <a:r>
              <a:rPr lang="en-US" sz="1800" kern="0"/>
              <a:t>Neratinib/capecitabine</a:t>
            </a:r>
          </a:p>
          <a:p>
            <a:r>
              <a:rPr lang="en-US" sz="1800" kern="0"/>
              <a:t>Tucatinib/capecitabine/</a:t>
            </a:r>
          </a:p>
          <a:p>
            <a:pPr marL="0" indent="0">
              <a:buNone/>
            </a:pPr>
            <a:r>
              <a:rPr lang="en-US" sz="1800" kern="0"/>
              <a:t>       trastuzumab</a:t>
            </a:r>
          </a:p>
        </p:txBody>
      </p:sp>
      <p:sp>
        <p:nvSpPr>
          <p:cNvPr id="908" name="Content Placeholder 2">
            <a:extLst>
              <a:ext uri="{FF2B5EF4-FFF2-40B4-BE49-F238E27FC236}">
                <a16:creationId xmlns:a16="http://schemas.microsoft.com/office/drawing/2014/main" id="{C3EAFE04-238E-D542-92F4-2CBA3CC73114}"/>
              </a:ext>
            </a:extLst>
          </p:cNvPr>
          <p:cNvSpPr txBox="1">
            <a:spLocks/>
          </p:cNvSpPr>
          <p:nvPr/>
        </p:nvSpPr>
        <p:spPr bwMode="auto">
          <a:xfrm>
            <a:off x="3985801" y="2415445"/>
            <a:ext cx="3265502" cy="284457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rmAutofit/>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r>
              <a:rPr lang="en-US" sz="1800" kern="0"/>
              <a:t>T-DM1</a:t>
            </a:r>
          </a:p>
          <a:p>
            <a:r>
              <a:rPr lang="en-US" sz="1800" kern="0"/>
              <a:t>Tucatinib/capecitabine/trastuzumab</a:t>
            </a:r>
          </a:p>
        </p:txBody>
      </p:sp>
    </p:spTree>
    <p:extLst>
      <p:ext uri="{BB962C8B-B14F-4D97-AF65-F5344CB8AC3E}">
        <p14:creationId xmlns:p14="http://schemas.microsoft.com/office/powerpoint/2010/main" val="44937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p:txBody>
          <a:bodyPr/>
          <a:lstStyle/>
          <a:p>
            <a:r>
              <a:rPr lang="en-US"/>
              <a:t>HER2+ MBC: Sequencing Strategy (cont.)</a:t>
            </a:r>
          </a:p>
        </p:txBody>
      </p:sp>
      <p:sp>
        <p:nvSpPr>
          <p:cNvPr id="899" name="Text Placeholder 898">
            <a:extLst>
              <a:ext uri="{FF2B5EF4-FFF2-40B4-BE49-F238E27FC236}">
                <a16:creationId xmlns:a16="http://schemas.microsoft.com/office/drawing/2014/main" id="{B00507A6-05FE-6F4E-863D-2B708B9C7EBC}"/>
              </a:ext>
            </a:extLst>
          </p:cNvPr>
          <p:cNvSpPr>
            <a:spLocks noGrp="1"/>
          </p:cNvSpPr>
          <p:nvPr>
            <p:ph type="body" sz="quarter" idx="12"/>
          </p:nvPr>
        </p:nvSpPr>
        <p:spPr>
          <a:xfrm>
            <a:off x="193575" y="6421193"/>
            <a:ext cx="5559214" cy="307777"/>
          </a:xfrm>
        </p:spPr>
        <p:txBody>
          <a:bodyPr/>
          <a:lstStyle/>
          <a:p>
            <a:r>
              <a:rPr lang="en-US"/>
              <a:t>POD = progression of disease; topo = topoisomerase; IV = intravenous; GI = gastrointestinal.</a:t>
            </a:r>
          </a:p>
          <a:p>
            <a:r>
              <a:rPr lang="en-US"/>
              <a:t>Murthy et al, 2020; Saura et al, 2019; Modi et al, 2020; Giordano et al, 2018; NCCN, 2021b.</a:t>
            </a:r>
          </a:p>
        </p:txBody>
      </p:sp>
      <p:sp>
        <p:nvSpPr>
          <p:cNvPr id="6" name="Content Placeholder 5">
            <a:extLst>
              <a:ext uri="{FF2B5EF4-FFF2-40B4-BE49-F238E27FC236}">
                <a16:creationId xmlns:a16="http://schemas.microsoft.com/office/drawing/2014/main" id="{35259A25-EACB-F24C-93DD-96F9C68F5DAD}"/>
              </a:ext>
            </a:extLst>
          </p:cNvPr>
          <p:cNvSpPr>
            <a:spLocks noGrp="1"/>
          </p:cNvSpPr>
          <p:nvPr>
            <p:ph idx="1"/>
          </p:nvPr>
        </p:nvSpPr>
        <p:spPr/>
        <p:txBody>
          <a:bodyPr/>
          <a:lstStyle/>
          <a:p>
            <a:r>
              <a:rPr lang="en-US"/>
              <a:t>New treatments after POD</a:t>
            </a:r>
          </a:p>
          <a:p>
            <a:pPr lvl="1"/>
            <a:r>
              <a:rPr lang="en-US"/>
              <a:t>DESTINY: T-</a:t>
            </a:r>
            <a:r>
              <a:rPr lang="en-US" err="1"/>
              <a:t>DXd</a:t>
            </a:r>
            <a:r>
              <a:rPr lang="en-US"/>
              <a:t> demonstrated ORR &gt;60% after </a:t>
            </a:r>
            <a:r>
              <a:rPr lang="en-US" err="1"/>
              <a:t>Tras</a:t>
            </a:r>
            <a:r>
              <a:rPr lang="en-US"/>
              <a:t>, </a:t>
            </a:r>
            <a:r>
              <a:rPr lang="en-US" err="1"/>
              <a:t>Pertuz</a:t>
            </a:r>
            <a:r>
              <a:rPr lang="en-US"/>
              <a:t> &amp; T-DM1</a:t>
            </a:r>
          </a:p>
          <a:p>
            <a:pPr lvl="1"/>
            <a:r>
              <a:rPr lang="en-US"/>
              <a:t>HER2CLIMB: tucatinib/cape/tras &gt; cape/tras, especially in CNS</a:t>
            </a:r>
          </a:p>
          <a:p>
            <a:pPr lvl="1"/>
            <a:r>
              <a:rPr lang="en-US"/>
              <a:t>NALA: neratinib superior to lapatinib as a partner with capecitabine</a:t>
            </a:r>
          </a:p>
          <a:p>
            <a:pPr marL="457200" lvl="1" indent="0">
              <a:buNone/>
            </a:pPr>
            <a:endParaRPr lang="en-US"/>
          </a:p>
          <a:p>
            <a:r>
              <a:rPr lang="en-US"/>
              <a:t>Enhanced patient-centered treatment</a:t>
            </a:r>
          </a:p>
          <a:p>
            <a:pPr lvl="1"/>
            <a:r>
              <a:rPr lang="en-US"/>
              <a:t>CNS disease vs no CNS</a:t>
            </a:r>
          </a:p>
          <a:p>
            <a:pPr lvl="1"/>
            <a:r>
              <a:rPr lang="en-US"/>
              <a:t>Oral vs IV</a:t>
            </a:r>
          </a:p>
          <a:p>
            <a:pPr lvl="1"/>
            <a:r>
              <a:rPr lang="en-US"/>
              <a:t>HR-positive vs HR-negative</a:t>
            </a:r>
          </a:p>
          <a:p>
            <a:pPr lvl="1"/>
            <a:r>
              <a:rPr lang="en-US"/>
              <a:t>Prior GI toxicity/comorbidity</a:t>
            </a:r>
          </a:p>
          <a:p>
            <a:pPr lvl="1"/>
            <a:r>
              <a:rPr lang="en-US"/>
              <a:t>Prior pulmonary toxicity/comorbidity</a:t>
            </a:r>
          </a:p>
          <a:p>
            <a:pPr lvl="1"/>
            <a:r>
              <a:rPr lang="en-US"/>
              <a:t>Decreased ejection fraction</a:t>
            </a:r>
          </a:p>
        </p:txBody>
      </p:sp>
    </p:spTree>
    <p:extLst>
      <p:ext uri="{BB962C8B-B14F-4D97-AF65-F5344CB8AC3E}">
        <p14:creationId xmlns:p14="http://schemas.microsoft.com/office/powerpoint/2010/main" val="2343416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5CE7-1AC6-4DB9-A509-3C3FEDB69E3C}"/>
              </a:ext>
            </a:extLst>
          </p:cNvPr>
          <p:cNvSpPr>
            <a:spLocks noGrp="1"/>
          </p:cNvSpPr>
          <p:nvPr>
            <p:ph type="title"/>
          </p:nvPr>
        </p:nvSpPr>
        <p:spPr/>
        <p:txBody>
          <a:bodyPr/>
          <a:lstStyle/>
          <a:p>
            <a:r>
              <a:rPr lang="en-US"/>
              <a:t>Case Study 1</a:t>
            </a:r>
          </a:p>
        </p:txBody>
      </p:sp>
      <p:sp>
        <p:nvSpPr>
          <p:cNvPr id="5" name="Text Placeholder 4">
            <a:extLst>
              <a:ext uri="{FF2B5EF4-FFF2-40B4-BE49-F238E27FC236}">
                <a16:creationId xmlns:a16="http://schemas.microsoft.com/office/drawing/2014/main" id="{5CCC1DB1-618C-EA4F-A1D4-34E3BEB90E32}"/>
              </a:ext>
            </a:extLst>
          </p:cNvPr>
          <p:cNvSpPr>
            <a:spLocks noGrp="1"/>
          </p:cNvSpPr>
          <p:nvPr>
            <p:ph type="body" sz="quarter" idx="12"/>
          </p:nvPr>
        </p:nvSpPr>
        <p:spPr>
          <a:xfrm>
            <a:off x="193575" y="6421193"/>
            <a:ext cx="8276305" cy="307777"/>
          </a:xfrm>
        </p:spPr>
        <p:txBody>
          <a:bodyPr/>
          <a:lstStyle/>
          <a:p>
            <a:r>
              <a:rPr lang="en-US"/>
              <a:t>TCHP = docetaxel/carboplatin/trastuzumab/pertuzumab; THP = docetaxel/trastuzumab/pertuzumab; CT = computed tomography scan; </a:t>
            </a:r>
          </a:p>
          <a:p>
            <a:r>
              <a:rPr lang="en-US"/>
              <a:t>DOE = dyspnea on exertion. </a:t>
            </a:r>
          </a:p>
        </p:txBody>
      </p:sp>
      <p:sp>
        <p:nvSpPr>
          <p:cNvPr id="6" name="Content Placeholder 5">
            <a:extLst>
              <a:ext uri="{FF2B5EF4-FFF2-40B4-BE49-F238E27FC236}">
                <a16:creationId xmlns:a16="http://schemas.microsoft.com/office/drawing/2014/main" id="{810C5D69-CDCE-EA45-B6AC-62258B5F268F}"/>
              </a:ext>
            </a:extLst>
          </p:cNvPr>
          <p:cNvSpPr txBox="1">
            <a:spLocks/>
          </p:cNvSpPr>
          <p:nvPr/>
        </p:nvSpPr>
        <p:spPr bwMode="auto">
          <a:xfrm>
            <a:off x="609600" y="1423813"/>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rmAutofit/>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r>
              <a:rPr lang="en-US" kern="0"/>
              <a:t>Ms. SG is a 39-year-old woman with HR-negative/HER2-positive MBC to the liver (biopsy proven) with recurrence 2 years after adjuvant TCHP</a:t>
            </a:r>
          </a:p>
          <a:p>
            <a:pPr marL="0" indent="0">
              <a:buNone/>
            </a:pPr>
            <a:endParaRPr lang="en-US" kern="0"/>
          </a:p>
          <a:p>
            <a:pPr lvl="1"/>
            <a:r>
              <a:rPr lang="en-US" sz="2400" kern="0"/>
              <a:t>First-line THP x 6 months then maintained on HP for 3 years</a:t>
            </a:r>
          </a:p>
          <a:p>
            <a:pPr lvl="1"/>
            <a:r>
              <a:rPr lang="en-US" sz="2400" kern="0"/>
              <a:t>POD in liver without new sites of disease</a:t>
            </a:r>
          </a:p>
          <a:p>
            <a:pPr lvl="1"/>
            <a:r>
              <a:rPr lang="en-US" sz="2400" kern="0"/>
              <a:t>Started on second-line T-DM1 18 months ago</a:t>
            </a:r>
          </a:p>
          <a:p>
            <a:pPr lvl="1"/>
            <a:r>
              <a:rPr lang="en-US" sz="2400" kern="0"/>
              <a:t>Recent CT scan shows new lesions in the lung</a:t>
            </a:r>
          </a:p>
          <a:p>
            <a:pPr lvl="1"/>
            <a:r>
              <a:rPr lang="en-US" sz="2400" kern="0"/>
              <a:t>Clinically, she complains of grade 1 DOE</a:t>
            </a:r>
          </a:p>
          <a:p>
            <a:endParaRPr lang="en-US" kern="0"/>
          </a:p>
          <a:p>
            <a:pPr marL="457200" lvl="1" indent="0">
              <a:buNone/>
            </a:pPr>
            <a:endParaRPr lang="en-US" kern="0"/>
          </a:p>
        </p:txBody>
      </p:sp>
    </p:spTree>
    <p:extLst>
      <p:ext uri="{BB962C8B-B14F-4D97-AF65-F5344CB8AC3E}">
        <p14:creationId xmlns:p14="http://schemas.microsoft.com/office/powerpoint/2010/main" val="1851781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5CE7-1AC6-4DB9-A509-3C3FEDB69E3C}"/>
              </a:ext>
            </a:extLst>
          </p:cNvPr>
          <p:cNvSpPr>
            <a:spLocks noGrp="1"/>
          </p:cNvSpPr>
          <p:nvPr>
            <p:ph type="title"/>
          </p:nvPr>
        </p:nvSpPr>
        <p:spPr/>
        <p:txBody>
          <a:bodyPr/>
          <a:lstStyle/>
          <a:p>
            <a:r>
              <a:rPr lang="en-US"/>
              <a:t>Case Study 1 (cont.)</a:t>
            </a:r>
          </a:p>
        </p:txBody>
      </p:sp>
      <p:sp>
        <p:nvSpPr>
          <p:cNvPr id="9" name="Content Placeholder 8">
            <a:extLst>
              <a:ext uri="{FF2B5EF4-FFF2-40B4-BE49-F238E27FC236}">
                <a16:creationId xmlns:a16="http://schemas.microsoft.com/office/drawing/2014/main" id="{20D9BA34-749A-BA4B-8E07-F29A4B1176D6}"/>
              </a:ext>
            </a:extLst>
          </p:cNvPr>
          <p:cNvSpPr>
            <a:spLocks noGrp="1"/>
          </p:cNvSpPr>
          <p:nvPr>
            <p:ph idx="1"/>
          </p:nvPr>
        </p:nvSpPr>
        <p:spPr/>
        <p:txBody>
          <a:bodyPr/>
          <a:lstStyle/>
          <a:p>
            <a:r>
              <a:rPr lang="en-US" sz="2800"/>
              <a:t>Which of the following regimens would be most appropriate for this patient?</a:t>
            </a:r>
          </a:p>
          <a:p>
            <a:pPr marL="914400" lvl="1" indent="-457200">
              <a:buFont typeface="+mj-lt"/>
              <a:buAutoNum type="alphaLcParenR"/>
            </a:pPr>
            <a:r>
              <a:rPr lang="en-US" sz="2800"/>
              <a:t>Neratinib/capecitabine</a:t>
            </a:r>
          </a:p>
          <a:p>
            <a:pPr marL="914400" lvl="1" indent="-457200">
              <a:buFont typeface="+mj-lt"/>
              <a:buAutoNum type="alphaLcParenR"/>
            </a:pPr>
            <a:r>
              <a:rPr lang="en-US" sz="2800"/>
              <a:t>Lapatinib/capecitabine</a:t>
            </a:r>
          </a:p>
          <a:p>
            <a:pPr marL="914400" lvl="1" indent="-457200">
              <a:buFont typeface="+mj-lt"/>
              <a:buAutoNum type="alphaLcParenR"/>
            </a:pPr>
            <a:r>
              <a:rPr lang="en-US" sz="2800"/>
              <a:t>Trastuzumab deruxtecan</a:t>
            </a:r>
          </a:p>
          <a:p>
            <a:pPr marL="914400" lvl="1" indent="-457200">
              <a:buFont typeface="+mj-lt"/>
              <a:buAutoNum type="alphaLcParenR"/>
            </a:pPr>
            <a:r>
              <a:rPr lang="en-US" sz="2800"/>
              <a:t>Tucatinib/trastuzumab/capecitabine</a:t>
            </a:r>
          </a:p>
          <a:p>
            <a:pPr marL="914400" lvl="1" indent="-457200">
              <a:buFont typeface="+mj-lt"/>
              <a:buAutoNum type="alphaLcParenR"/>
            </a:pPr>
            <a:r>
              <a:rPr lang="en-US" sz="2800"/>
              <a:t>Uncertain</a:t>
            </a:r>
          </a:p>
          <a:p>
            <a:endParaRPr lang="en-US"/>
          </a:p>
        </p:txBody>
      </p:sp>
    </p:spTree>
    <p:extLst>
      <p:ext uri="{BB962C8B-B14F-4D97-AF65-F5344CB8AC3E}">
        <p14:creationId xmlns:p14="http://schemas.microsoft.com/office/powerpoint/2010/main" val="268034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5CE7-1AC6-4DB9-A509-3C3FEDB69E3C}"/>
              </a:ext>
            </a:extLst>
          </p:cNvPr>
          <p:cNvSpPr>
            <a:spLocks noGrp="1"/>
          </p:cNvSpPr>
          <p:nvPr>
            <p:ph type="title"/>
          </p:nvPr>
        </p:nvSpPr>
        <p:spPr/>
        <p:txBody>
          <a:bodyPr/>
          <a:lstStyle/>
          <a:p>
            <a:r>
              <a:rPr lang="en-US"/>
              <a:t>Case Study 1 (cont.)</a:t>
            </a:r>
          </a:p>
        </p:txBody>
      </p:sp>
      <p:sp>
        <p:nvSpPr>
          <p:cNvPr id="4" name="Content Placeholder 3">
            <a:extLst>
              <a:ext uri="{FF2B5EF4-FFF2-40B4-BE49-F238E27FC236}">
                <a16:creationId xmlns:a16="http://schemas.microsoft.com/office/drawing/2014/main" id="{B57D8B0E-2470-4736-9924-92346ACE54F6}"/>
              </a:ext>
            </a:extLst>
          </p:cNvPr>
          <p:cNvSpPr>
            <a:spLocks noGrp="1"/>
          </p:cNvSpPr>
          <p:nvPr>
            <p:ph idx="1"/>
          </p:nvPr>
        </p:nvSpPr>
        <p:spPr/>
        <p:txBody>
          <a:bodyPr/>
          <a:lstStyle/>
          <a:p>
            <a:pPr marL="766214" indent="-685783">
              <a:buFont typeface="+mj-lt"/>
              <a:buAutoNum type="alphaLcPeriod"/>
            </a:pPr>
            <a:r>
              <a:rPr lang="en-US" sz="2800"/>
              <a:t>Neratinib/capecitabine</a:t>
            </a:r>
          </a:p>
          <a:p>
            <a:pPr marL="766214" indent="-685783">
              <a:buFont typeface="+mj-lt"/>
              <a:buAutoNum type="alphaLcPeriod"/>
            </a:pPr>
            <a:r>
              <a:rPr lang="en-US" sz="2800" strike="sngStrike"/>
              <a:t>Lapatinib/capecitabine</a:t>
            </a:r>
            <a:r>
              <a:rPr lang="en-US" sz="2800"/>
              <a:t>  (inferior to neratinib/cape)</a:t>
            </a:r>
          </a:p>
          <a:p>
            <a:pPr marL="766214" indent="-685783">
              <a:buFont typeface="+mj-lt"/>
              <a:buAutoNum type="alphaLcPeriod"/>
            </a:pPr>
            <a:r>
              <a:rPr lang="en-US" sz="2800"/>
              <a:t>Trastuzumab deruxtecan</a:t>
            </a:r>
          </a:p>
          <a:p>
            <a:pPr marL="766214" indent="-685783">
              <a:buFont typeface="+mj-lt"/>
              <a:buAutoNum type="alphaLcPeriod"/>
            </a:pPr>
            <a:r>
              <a:rPr lang="en-US" sz="2800"/>
              <a:t>Tucatinib/trastuzumab/capecitabine</a:t>
            </a:r>
          </a:p>
          <a:p>
            <a:pPr marL="766214" indent="-685783">
              <a:buFont typeface="+mj-lt"/>
              <a:buAutoNum type="alphaLcPeriod"/>
            </a:pPr>
            <a:r>
              <a:rPr lang="en-US" sz="2800" strike="sngStrike"/>
              <a:t>Uncertain</a:t>
            </a:r>
          </a:p>
        </p:txBody>
      </p:sp>
      <p:sp>
        <p:nvSpPr>
          <p:cNvPr id="5" name="Text Placeholder 4">
            <a:extLst>
              <a:ext uri="{FF2B5EF4-FFF2-40B4-BE49-F238E27FC236}">
                <a16:creationId xmlns:a16="http://schemas.microsoft.com/office/drawing/2014/main" id="{A7A4E5B2-24C4-7940-ABD5-A752F27C50DB}"/>
              </a:ext>
            </a:extLst>
          </p:cNvPr>
          <p:cNvSpPr>
            <a:spLocks noGrp="1"/>
          </p:cNvSpPr>
          <p:nvPr>
            <p:ph type="body" sz="quarter" idx="13"/>
          </p:nvPr>
        </p:nvSpPr>
        <p:spPr/>
        <p:txBody>
          <a:bodyPr/>
          <a:lstStyle/>
          <a:p>
            <a:r>
              <a:rPr lang="en-US"/>
              <a:t>Preferred Regimens for Patient</a:t>
            </a:r>
          </a:p>
        </p:txBody>
      </p:sp>
    </p:spTree>
    <p:extLst>
      <p:ext uri="{BB962C8B-B14F-4D97-AF65-F5344CB8AC3E}">
        <p14:creationId xmlns:p14="http://schemas.microsoft.com/office/powerpoint/2010/main" val="4018881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C8BB7C-6B35-1D4F-AD65-8037BF185850}"/>
              </a:ext>
            </a:extLst>
          </p:cNvPr>
          <p:cNvSpPr>
            <a:spLocks noGrp="1"/>
          </p:cNvSpPr>
          <p:nvPr>
            <p:ph type="title"/>
          </p:nvPr>
        </p:nvSpPr>
        <p:spPr/>
        <p:txBody>
          <a:bodyPr/>
          <a:lstStyle/>
          <a:p>
            <a:r>
              <a:rPr lang="en-US"/>
              <a:t>Disclosures</a:t>
            </a:r>
          </a:p>
        </p:txBody>
      </p:sp>
      <p:sp>
        <p:nvSpPr>
          <p:cNvPr id="6" name="Content Placeholder 5">
            <a:extLst>
              <a:ext uri="{FF2B5EF4-FFF2-40B4-BE49-F238E27FC236}">
                <a16:creationId xmlns:a16="http://schemas.microsoft.com/office/drawing/2014/main" id="{F84AFB7A-876D-2E4C-AC98-89FA34DC3D7E}"/>
              </a:ext>
            </a:extLst>
          </p:cNvPr>
          <p:cNvSpPr>
            <a:spLocks noGrp="1"/>
          </p:cNvSpPr>
          <p:nvPr>
            <p:ph idx="1"/>
          </p:nvPr>
        </p:nvSpPr>
        <p:spPr/>
        <p:txBody>
          <a:bodyPr/>
          <a:lstStyle/>
          <a:p>
            <a:r>
              <a:rPr lang="en-US"/>
              <a:t>Ms. Donahue discloses the following commercial relationships:</a:t>
            </a:r>
          </a:p>
          <a:p>
            <a:pPr lvl="1"/>
            <a:r>
              <a:rPr lang="en-US"/>
              <a:t>Advisory board or panel: Novartis, Sanofi</a:t>
            </a:r>
          </a:p>
          <a:p>
            <a:pPr lvl="1"/>
            <a:r>
              <a:rPr lang="en-US"/>
              <a:t>Speaker’s bureau: </a:t>
            </a:r>
            <a:r>
              <a:rPr lang="en-US" err="1"/>
              <a:t>SeaGen</a:t>
            </a:r>
            <a:endParaRPr lang="en-US"/>
          </a:p>
          <a:p>
            <a:pPr lvl="1"/>
            <a:r>
              <a:rPr lang="en-US"/>
              <a:t>Salary or contractual services: Genentech</a:t>
            </a:r>
          </a:p>
          <a:p>
            <a:pPr marL="457200" lvl="1" indent="0">
              <a:buNone/>
            </a:pPr>
            <a:endParaRPr lang="en-US"/>
          </a:p>
          <a:p>
            <a:pPr marL="457200" lvl="1" indent="0">
              <a:buNone/>
            </a:pPr>
            <a:r>
              <a:rPr lang="en-US"/>
              <a:t>i3 Health has mitigated all relevant financial relationships.</a:t>
            </a:r>
          </a:p>
          <a:p>
            <a:pPr lvl="1"/>
            <a:endParaRPr lang="en-US"/>
          </a:p>
        </p:txBody>
      </p:sp>
    </p:spTree>
    <p:extLst>
      <p:ext uri="{BB962C8B-B14F-4D97-AF65-F5344CB8AC3E}">
        <p14:creationId xmlns:p14="http://schemas.microsoft.com/office/powerpoint/2010/main" val="3952381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5CE7-1AC6-4DB9-A509-3C3FEDB69E3C}"/>
              </a:ext>
            </a:extLst>
          </p:cNvPr>
          <p:cNvSpPr>
            <a:spLocks noGrp="1"/>
          </p:cNvSpPr>
          <p:nvPr>
            <p:ph type="title"/>
          </p:nvPr>
        </p:nvSpPr>
        <p:spPr/>
        <p:txBody>
          <a:bodyPr/>
          <a:lstStyle/>
          <a:p>
            <a:r>
              <a:rPr lang="en-US"/>
              <a:t>Case Study 1 (cont.)</a:t>
            </a:r>
          </a:p>
        </p:txBody>
      </p:sp>
      <p:sp>
        <p:nvSpPr>
          <p:cNvPr id="7" name="Content Placeholder 6">
            <a:extLst>
              <a:ext uri="{FF2B5EF4-FFF2-40B4-BE49-F238E27FC236}">
                <a16:creationId xmlns:a16="http://schemas.microsoft.com/office/drawing/2014/main" id="{108A93A7-FD4B-DB4C-8A01-BFDC70D7B8C2}"/>
              </a:ext>
            </a:extLst>
          </p:cNvPr>
          <p:cNvSpPr>
            <a:spLocks noGrp="1"/>
          </p:cNvSpPr>
          <p:nvPr>
            <p:ph idx="1"/>
          </p:nvPr>
        </p:nvSpPr>
        <p:spPr/>
        <p:txBody>
          <a:bodyPr/>
          <a:lstStyle/>
          <a:p>
            <a:r>
              <a:rPr lang="en-US"/>
              <a:t>Oral vs IV (simplicity vs convenience vs. oral cost)</a:t>
            </a:r>
          </a:p>
          <a:p>
            <a:r>
              <a:rPr lang="en-US"/>
              <a:t>Clinical DOE, risk of ILD</a:t>
            </a:r>
          </a:p>
          <a:p>
            <a:r>
              <a:rPr lang="en-US"/>
              <a:t>Current ejection fraction</a:t>
            </a:r>
          </a:p>
          <a:p>
            <a:r>
              <a:rPr lang="en-US"/>
              <a:t>CNS disease</a:t>
            </a:r>
          </a:p>
          <a:p>
            <a:endParaRPr lang="en-US"/>
          </a:p>
        </p:txBody>
      </p:sp>
      <p:sp>
        <p:nvSpPr>
          <p:cNvPr id="4" name="Text Placeholder 3">
            <a:extLst>
              <a:ext uri="{FF2B5EF4-FFF2-40B4-BE49-F238E27FC236}">
                <a16:creationId xmlns:a16="http://schemas.microsoft.com/office/drawing/2014/main" id="{932FC662-2DE5-1544-A7DA-BDEB4BA79516}"/>
              </a:ext>
            </a:extLst>
          </p:cNvPr>
          <p:cNvSpPr>
            <a:spLocks noGrp="1"/>
          </p:cNvSpPr>
          <p:nvPr>
            <p:ph type="body" sz="quarter" idx="13"/>
          </p:nvPr>
        </p:nvSpPr>
        <p:spPr/>
        <p:txBody>
          <a:bodyPr/>
          <a:lstStyle/>
          <a:p>
            <a:r>
              <a:rPr lang="en-US"/>
              <a:t>Factors to Consider</a:t>
            </a:r>
          </a:p>
        </p:txBody>
      </p:sp>
    </p:spTree>
    <p:extLst>
      <p:ext uri="{BB962C8B-B14F-4D97-AF65-F5344CB8AC3E}">
        <p14:creationId xmlns:p14="http://schemas.microsoft.com/office/powerpoint/2010/main" val="1129018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CACBF-55D5-CC43-B8E6-05AECCA75E49}"/>
              </a:ext>
            </a:extLst>
          </p:cNvPr>
          <p:cNvSpPr>
            <a:spLocks noGrp="1"/>
          </p:cNvSpPr>
          <p:nvPr>
            <p:ph type="title"/>
          </p:nvPr>
        </p:nvSpPr>
        <p:spPr/>
        <p:txBody>
          <a:bodyPr>
            <a:noAutofit/>
          </a:bodyPr>
          <a:lstStyle/>
          <a:p>
            <a:r>
              <a:rPr lang="en-US" sz="3300"/>
              <a:t>Case Study 1 (cont.)</a:t>
            </a:r>
          </a:p>
        </p:txBody>
      </p:sp>
      <p:sp>
        <p:nvSpPr>
          <p:cNvPr id="4" name="Content Placeholder 3">
            <a:extLst>
              <a:ext uri="{FF2B5EF4-FFF2-40B4-BE49-F238E27FC236}">
                <a16:creationId xmlns:a16="http://schemas.microsoft.com/office/drawing/2014/main" id="{871C5C50-A184-2C44-85CF-CAF41DFA28E0}"/>
              </a:ext>
            </a:extLst>
          </p:cNvPr>
          <p:cNvSpPr>
            <a:spLocks noGrp="1"/>
          </p:cNvSpPr>
          <p:nvPr>
            <p:ph idx="1"/>
          </p:nvPr>
        </p:nvSpPr>
        <p:spPr/>
        <p:txBody>
          <a:bodyPr/>
          <a:lstStyle/>
          <a:p>
            <a:pPr marL="766214" indent="-685783">
              <a:buFont typeface="+mj-lt"/>
              <a:buAutoNum type="alphaLcPeriod"/>
            </a:pPr>
            <a:r>
              <a:rPr lang="en-US" sz="2800"/>
              <a:t>Neratinib/capecitabine</a:t>
            </a:r>
          </a:p>
          <a:p>
            <a:pPr marL="766214" indent="-685783">
              <a:buFont typeface="+mj-lt"/>
              <a:buAutoNum type="alphaLcPeriod"/>
            </a:pPr>
            <a:r>
              <a:rPr lang="en-US" sz="2800"/>
              <a:t>Lapatinib/capecitabine</a:t>
            </a:r>
          </a:p>
          <a:p>
            <a:pPr marL="766214" indent="-685783">
              <a:buFont typeface="+mj-lt"/>
              <a:buAutoNum type="alphaLcPeriod"/>
            </a:pPr>
            <a:r>
              <a:rPr lang="en-US" sz="2800"/>
              <a:t>Trastuzumab deruxtecan</a:t>
            </a:r>
          </a:p>
          <a:p>
            <a:pPr marL="766214" indent="-685783">
              <a:buFont typeface="+mj-lt"/>
              <a:buAutoNum type="alphaLcPeriod"/>
            </a:pPr>
            <a:r>
              <a:rPr lang="en-US" sz="2800"/>
              <a:t>Tucatinib/trastuzumab/capecitabine</a:t>
            </a:r>
          </a:p>
          <a:p>
            <a:pPr marL="766214" indent="-685783">
              <a:buFont typeface="+mj-lt"/>
              <a:buAutoNum type="alphaLcPeriod"/>
            </a:pPr>
            <a:r>
              <a:rPr lang="en-US" sz="2800"/>
              <a:t>Uncertain</a:t>
            </a:r>
          </a:p>
          <a:p>
            <a:pPr marL="766214" indent="-685783">
              <a:buFont typeface="+mj-lt"/>
              <a:buAutoNum type="alphaLcPeriod"/>
            </a:pPr>
            <a:endParaRPr lang="en-US"/>
          </a:p>
        </p:txBody>
      </p:sp>
      <p:sp>
        <p:nvSpPr>
          <p:cNvPr id="5" name="Text Placeholder 4">
            <a:extLst>
              <a:ext uri="{FF2B5EF4-FFF2-40B4-BE49-F238E27FC236}">
                <a16:creationId xmlns:a16="http://schemas.microsoft.com/office/drawing/2014/main" id="{E84AE6EA-BDF8-5640-9330-58A0B59B237A}"/>
              </a:ext>
            </a:extLst>
          </p:cNvPr>
          <p:cNvSpPr>
            <a:spLocks noGrp="1"/>
          </p:cNvSpPr>
          <p:nvPr>
            <p:ph type="body" sz="quarter" idx="13"/>
          </p:nvPr>
        </p:nvSpPr>
        <p:spPr/>
        <p:txBody>
          <a:bodyPr/>
          <a:lstStyle/>
          <a:p>
            <a:r>
              <a:rPr lang="en-US"/>
              <a:t>What Treatment Do You Recommend for This Patient?</a:t>
            </a:r>
          </a:p>
        </p:txBody>
      </p:sp>
    </p:spTree>
    <p:extLst>
      <p:ext uri="{BB962C8B-B14F-4D97-AF65-F5344CB8AC3E}">
        <p14:creationId xmlns:p14="http://schemas.microsoft.com/office/powerpoint/2010/main" val="486081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3307-AA0A-2140-8DAE-84CF48753FA4}"/>
              </a:ext>
            </a:extLst>
          </p:cNvPr>
          <p:cNvSpPr>
            <a:spLocks noGrp="1"/>
          </p:cNvSpPr>
          <p:nvPr>
            <p:ph type="title"/>
          </p:nvPr>
        </p:nvSpPr>
        <p:spPr>
          <a:xfrm>
            <a:off x="5079999" y="3585952"/>
            <a:ext cx="6524711" cy="1200329"/>
          </a:xfrm>
        </p:spPr>
        <p:txBody>
          <a:bodyPr/>
          <a:lstStyle/>
          <a:p>
            <a:r>
              <a:rPr lang="en-US"/>
              <a:t>HR-Positive/HER2-Negative Breast Cancer</a:t>
            </a:r>
          </a:p>
        </p:txBody>
      </p:sp>
      <p:pic>
        <p:nvPicPr>
          <p:cNvPr id="3" name="Picture 2" descr="A picture containing plastic, bag, food, table&#10;&#10;Description automatically generated">
            <a:extLst>
              <a:ext uri="{FF2B5EF4-FFF2-40B4-BE49-F238E27FC236}">
                <a16:creationId xmlns:a16="http://schemas.microsoft.com/office/drawing/2014/main" id="{EB36F1E6-6F45-9E47-AA87-6366C9067D91}"/>
              </a:ext>
            </a:extLst>
          </p:cNvPr>
          <p:cNvPicPr>
            <a:picLocks noChangeAspect="1"/>
          </p:cNvPicPr>
          <p:nvPr/>
        </p:nvPicPr>
        <p:blipFill>
          <a:blip r:embed="rId3"/>
          <a:stretch>
            <a:fillRect/>
          </a:stretch>
        </p:blipFill>
        <p:spPr>
          <a:xfrm>
            <a:off x="0" y="0"/>
            <a:ext cx="12192000" cy="2857500"/>
          </a:xfrm>
          <a:prstGeom prst="rect">
            <a:avLst/>
          </a:prstGeom>
        </p:spPr>
      </p:pic>
    </p:spTree>
    <p:extLst>
      <p:ext uri="{BB962C8B-B14F-4D97-AF65-F5344CB8AC3E}">
        <p14:creationId xmlns:p14="http://schemas.microsoft.com/office/powerpoint/2010/main" val="38417195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a:xfrm>
            <a:off x="609600" y="233255"/>
            <a:ext cx="11261558" cy="1200329"/>
          </a:xfrm>
        </p:spPr>
        <p:txBody>
          <a:bodyPr/>
          <a:lstStyle/>
          <a:p>
            <a:r>
              <a:rPr lang="en-US"/>
              <a:t>NCCN Evidence Block: HR-Positive/HER2-Negative</a:t>
            </a:r>
          </a:p>
        </p:txBody>
      </p:sp>
      <p:pic>
        <p:nvPicPr>
          <p:cNvPr id="8" name="Picture 7">
            <a:extLst>
              <a:ext uri="{FF2B5EF4-FFF2-40B4-BE49-F238E27FC236}">
                <a16:creationId xmlns:a16="http://schemas.microsoft.com/office/drawing/2014/main" id="{E2F4280B-F3EE-4B89-89F0-C270208B9112}"/>
              </a:ext>
            </a:extLst>
          </p:cNvPr>
          <p:cNvPicPr>
            <a:picLocks noChangeAspect="1"/>
          </p:cNvPicPr>
          <p:nvPr/>
        </p:nvPicPr>
        <p:blipFill>
          <a:blip r:embed="rId3"/>
          <a:stretch>
            <a:fillRect/>
          </a:stretch>
        </p:blipFill>
        <p:spPr>
          <a:xfrm>
            <a:off x="1060586" y="1063570"/>
            <a:ext cx="10070828" cy="4093702"/>
          </a:xfrm>
          <a:prstGeom prst="rect">
            <a:avLst/>
          </a:prstGeom>
        </p:spPr>
      </p:pic>
      <p:pic>
        <p:nvPicPr>
          <p:cNvPr id="9" name="Picture 8">
            <a:extLst>
              <a:ext uri="{FF2B5EF4-FFF2-40B4-BE49-F238E27FC236}">
                <a16:creationId xmlns:a16="http://schemas.microsoft.com/office/drawing/2014/main" id="{0FD3C899-95AD-49EE-9B94-C7EFCD3E55C9}"/>
              </a:ext>
            </a:extLst>
          </p:cNvPr>
          <p:cNvPicPr>
            <a:picLocks noChangeAspect="1"/>
          </p:cNvPicPr>
          <p:nvPr/>
        </p:nvPicPr>
        <p:blipFill>
          <a:blip r:embed="rId4"/>
          <a:stretch>
            <a:fillRect/>
          </a:stretch>
        </p:blipFill>
        <p:spPr>
          <a:xfrm>
            <a:off x="4613780" y="5138845"/>
            <a:ext cx="2964440" cy="1719155"/>
          </a:xfrm>
          <a:prstGeom prst="rect">
            <a:avLst/>
          </a:prstGeom>
        </p:spPr>
      </p:pic>
      <p:sp>
        <p:nvSpPr>
          <p:cNvPr id="5" name="Text Placeholder 4">
            <a:extLst>
              <a:ext uri="{FF2B5EF4-FFF2-40B4-BE49-F238E27FC236}">
                <a16:creationId xmlns:a16="http://schemas.microsoft.com/office/drawing/2014/main" id="{852E8D2B-22DA-A340-AF3F-35E812EF34C8}"/>
              </a:ext>
            </a:extLst>
          </p:cNvPr>
          <p:cNvSpPr>
            <a:spLocks noGrp="1"/>
          </p:cNvSpPr>
          <p:nvPr>
            <p:ph type="body" sz="quarter" idx="12"/>
          </p:nvPr>
        </p:nvSpPr>
        <p:spPr>
          <a:xfrm>
            <a:off x="193575" y="6575082"/>
            <a:ext cx="860813" cy="153888"/>
          </a:xfrm>
        </p:spPr>
        <p:txBody>
          <a:bodyPr/>
          <a:lstStyle/>
          <a:p>
            <a:r>
              <a:rPr lang="en-US"/>
              <a:t>NCCN, 2021b.</a:t>
            </a:r>
          </a:p>
        </p:txBody>
      </p:sp>
      <p:sp>
        <p:nvSpPr>
          <p:cNvPr id="13" name="Text Placeholder 2">
            <a:extLst>
              <a:ext uri="{FF2B5EF4-FFF2-40B4-BE49-F238E27FC236}">
                <a16:creationId xmlns:a16="http://schemas.microsoft.com/office/drawing/2014/main" id="{FD70EFAE-7F52-6D4B-87DD-E93CB90624C4}"/>
              </a:ext>
            </a:extLst>
          </p:cNvPr>
          <p:cNvSpPr txBox="1">
            <a:spLocks/>
          </p:cNvSpPr>
          <p:nvPr/>
        </p:nvSpPr>
        <p:spPr>
          <a:xfrm>
            <a:off x="2840325" y="5139267"/>
            <a:ext cx="2298700" cy="1077218"/>
          </a:xfrm>
          <a:prstGeom prst="rect">
            <a:avLst/>
          </a:prstGeom>
        </p:spPr>
        <p:txBody>
          <a:bodyPr vert="horz" wrap="square" lIns="0" tIns="0" rIns="0" bIns="0" rtlCol="0" anchor="b" anchorCtr="0">
            <a:spAutoFit/>
          </a:bodyPr>
          <a:lstStyle>
            <a:lvl1pPr marL="0" indent="0" algn="l" rtl="0" eaLnBrk="1" fontAlgn="base" hangingPunct="1">
              <a:spcBef>
                <a:spcPts val="0"/>
              </a:spcBef>
              <a:spcAft>
                <a:spcPct val="0"/>
              </a:spcAft>
              <a:buClrTx/>
              <a:buSzPct val="100000"/>
              <a:buFontTx/>
              <a:buNone/>
              <a:defRPr sz="1000" baseline="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5"/>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6"/>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7"/>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8"/>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endParaRPr lang="en-US" sz="1400" kern="0">
              <a:latin typeface="News Gothic MT" panose="020B0503020103020203" pitchFamily="34" charset="0"/>
              <a:hlinkClick r:id="rId9"/>
            </a:endParaRPr>
          </a:p>
          <a:p>
            <a:endParaRPr lang="en-US" sz="1400" kern="0">
              <a:latin typeface="News Gothic MT" panose="020B0503020103020203" pitchFamily="34" charset="0"/>
              <a:hlinkClick r:id="rId9"/>
            </a:endParaRPr>
          </a:p>
          <a:p>
            <a:r>
              <a:rPr lang="en-US" sz="1400" kern="0">
                <a:latin typeface="News Gothic MT" panose="020B0503020103020203" pitchFamily="34" charset="0"/>
              </a:rPr>
              <a:t>= recently approved</a:t>
            </a:r>
          </a:p>
          <a:p>
            <a:endParaRPr lang="en-US" sz="1400" kern="0">
              <a:latin typeface="News Gothic MT" panose="020B0503020103020203" pitchFamily="34" charset="0"/>
            </a:endParaRPr>
          </a:p>
          <a:p>
            <a:endParaRPr lang="en-US" sz="1400" kern="0">
              <a:latin typeface="News Gothic MT" panose="020B0503020103020203" pitchFamily="34" charset="0"/>
            </a:endParaRPr>
          </a:p>
        </p:txBody>
      </p:sp>
      <p:sp>
        <p:nvSpPr>
          <p:cNvPr id="14" name="Star: 5 Points 17">
            <a:extLst>
              <a:ext uri="{FF2B5EF4-FFF2-40B4-BE49-F238E27FC236}">
                <a16:creationId xmlns:a16="http://schemas.microsoft.com/office/drawing/2014/main" id="{6484FF09-9790-E047-B207-2F1DE2F41DA2}"/>
              </a:ext>
            </a:extLst>
          </p:cNvPr>
          <p:cNvSpPr/>
          <p:nvPr/>
        </p:nvSpPr>
        <p:spPr>
          <a:xfrm>
            <a:off x="2445818" y="5554945"/>
            <a:ext cx="298194" cy="239485"/>
          </a:xfrm>
          <a:prstGeom prst="star5">
            <a:avLst/>
          </a:prstGeom>
          <a:solidFill>
            <a:srgbClr val="3A74AE"/>
          </a:solidFill>
        </p:spPr>
        <p:txBody>
          <a:bodyPr vert="horz" lIns="91440" tIns="45720" rIns="91440" bIns="45720" rtlCol="0" anchor="ctr">
            <a:noAutofit/>
          </a:bodyPr>
          <a:lstStyle/>
          <a:p>
            <a:pPr algn="ctr"/>
            <a:endParaRPr lang="en-US" sz="800">
              <a:latin typeface="News Gothic MT" panose="020B0503020103020203" pitchFamily="34" charset="0"/>
            </a:endParaRPr>
          </a:p>
        </p:txBody>
      </p:sp>
      <p:sp>
        <p:nvSpPr>
          <p:cNvPr id="15" name="Star: 5 Points 17">
            <a:extLst>
              <a:ext uri="{FF2B5EF4-FFF2-40B4-BE49-F238E27FC236}">
                <a16:creationId xmlns:a16="http://schemas.microsoft.com/office/drawing/2014/main" id="{D05271B9-B9EE-C54D-B823-942FCAE9056A}"/>
              </a:ext>
            </a:extLst>
          </p:cNvPr>
          <p:cNvSpPr/>
          <p:nvPr/>
        </p:nvSpPr>
        <p:spPr>
          <a:xfrm>
            <a:off x="10982317" y="4760094"/>
            <a:ext cx="298194" cy="239485"/>
          </a:xfrm>
          <a:prstGeom prst="star5">
            <a:avLst/>
          </a:prstGeom>
          <a:solidFill>
            <a:srgbClr val="3A74AE"/>
          </a:solidFill>
        </p:spPr>
        <p:txBody>
          <a:bodyPr vert="horz" lIns="91440" tIns="45720" rIns="91440" bIns="45720" rtlCol="0" anchor="ctr">
            <a:noAutofit/>
          </a:bodyPr>
          <a:lstStyle/>
          <a:p>
            <a:pPr algn="ctr"/>
            <a:endParaRPr lang="en-US" sz="800">
              <a:latin typeface="News Gothic MT" panose="020B0503020103020203" pitchFamily="34" charset="0"/>
            </a:endParaRPr>
          </a:p>
        </p:txBody>
      </p:sp>
    </p:spTree>
    <p:extLst>
      <p:ext uri="{BB962C8B-B14F-4D97-AF65-F5344CB8AC3E}">
        <p14:creationId xmlns:p14="http://schemas.microsoft.com/office/powerpoint/2010/main" val="1964825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0FD5E8-160E-44A3-818E-89B56184EDAF}"/>
              </a:ext>
            </a:extLst>
          </p:cNvPr>
          <p:cNvSpPr>
            <a:spLocks noGrp="1"/>
          </p:cNvSpPr>
          <p:nvPr>
            <p:ph type="title"/>
          </p:nvPr>
        </p:nvSpPr>
        <p:spPr/>
        <p:txBody>
          <a:bodyPr>
            <a:normAutofit/>
          </a:bodyPr>
          <a:lstStyle/>
          <a:p>
            <a:r>
              <a:rPr lang="en-US"/>
              <a:t>SOLAR-1</a:t>
            </a:r>
          </a:p>
        </p:txBody>
      </p:sp>
      <p:sp>
        <p:nvSpPr>
          <p:cNvPr id="7" name="Text Placeholder 6">
            <a:extLst>
              <a:ext uri="{FF2B5EF4-FFF2-40B4-BE49-F238E27FC236}">
                <a16:creationId xmlns:a16="http://schemas.microsoft.com/office/drawing/2014/main" id="{76D75CFC-CD5F-3345-B2AD-B6CF4B60AD92}"/>
              </a:ext>
            </a:extLst>
          </p:cNvPr>
          <p:cNvSpPr>
            <a:spLocks noGrp="1"/>
          </p:cNvSpPr>
          <p:nvPr>
            <p:ph type="body" sz="quarter" idx="12"/>
          </p:nvPr>
        </p:nvSpPr>
        <p:spPr>
          <a:xfrm>
            <a:off x="193575" y="6266759"/>
            <a:ext cx="6804748" cy="461665"/>
          </a:xfrm>
        </p:spPr>
        <p:txBody>
          <a:bodyPr/>
          <a:lstStyle/>
          <a:p>
            <a:r>
              <a:rPr lang="en-US" baseline="30000"/>
              <a:t>a</a:t>
            </a:r>
            <a:r>
              <a:rPr lang="en-US"/>
              <a:t>Fulvestrant given on Days 1 and 15 of 28 in Cycle 1, then Day 1 thereafter.</a:t>
            </a:r>
          </a:p>
          <a:p>
            <a:r>
              <a:rPr lang="en-US"/>
              <a:t>AI = aromatase inhibitor; QD = once a day; IM = intramuscular; ctDNA = circulating tumor deoxyribonucleic acid.</a:t>
            </a:r>
          </a:p>
          <a:p>
            <a:r>
              <a:rPr lang="en-US"/>
              <a:t>André</a:t>
            </a:r>
            <a:r>
              <a:rPr lang="en-US" altLang="en-US" kern="1200">
                <a:latin typeface="News Gothic MT" panose="020B0503020103020203" pitchFamily="34" charset="0"/>
              </a:rPr>
              <a:t> et al, 2019; Juric et al, 2018.</a:t>
            </a:r>
            <a:endParaRPr lang="en-US">
              <a:latin typeface="News Gothic MT" panose="020B0503020103020203" pitchFamily="34" charset="0"/>
            </a:endParaRPr>
          </a:p>
        </p:txBody>
      </p:sp>
      <p:sp>
        <p:nvSpPr>
          <p:cNvPr id="8" name="Text Placeholder 7">
            <a:extLst>
              <a:ext uri="{FF2B5EF4-FFF2-40B4-BE49-F238E27FC236}">
                <a16:creationId xmlns:a16="http://schemas.microsoft.com/office/drawing/2014/main" id="{0392DBBF-4C67-424F-A17D-6A5A90AA3BBE}"/>
              </a:ext>
            </a:extLst>
          </p:cNvPr>
          <p:cNvSpPr>
            <a:spLocks noGrp="1"/>
          </p:cNvSpPr>
          <p:nvPr>
            <p:ph type="body" sz="quarter" idx="13"/>
          </p:nvPr>
        </p:nvSpPr>
        <p:spPr/>
        <p:txBody>
          <a:bodyPr/>
          <a:lstStyle/>
          <a:p>
            <a:r>
              <a:rPr lang="en-US"/>
              <a:t>Fulvestrant + Alpelisib or Placebo</a:t>
            </a:r>
          </a:p>
        </p:txBody>
      </p:sp>
      <p:sp>
        <p:nvSpPr>
          <p:cNvPr id="30" name="Text Box 45">
            <a:extLst>
              <a:ext uri="{FF2B5EF4-FFF2-40B4-BE49-F238E27FC236}">
                <a16:creationId xmlns:a16="http://schemas.microsoft.com/office/drawing/2014/main" id="{482FB72E-565E-48FA-A05F-13C1993F412C}"/>
              </a:ext>
            </a:extLst>
          </p:cNvPr>
          <p:cNvSpPr txBox="1">
            <a:spLocks noChangeArrowheads="1"/>
          </p:cNvSpPr>
          <p:nvPr/>
        </p:nvSpPr>
        <p:spPr bwMode="auto">
          <a:xfrm>
            <a:off x="4316840" y="2123863"/>
            <a:ext cx="13712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u="none" strike="noStrike" kern="1200" cap="none" spc="0" normalizeH="0" baseline="0" noProof="0">
                <a:ln>
                  <a:noFill/>
                </a:ln>
                <a:solidFill>
                  <a:srgbClr val="000000"/>
                </a:solidFill>
                <a:effectLst/>
                <a:uLnTx/>
                <a:uFillTx/>
                <a:latin typeface="News Gothic MT" panose="020B0503020103020203" pitchFamily="34" charset="0"/>
                <a:ea typeface="+mn-ea"/>
                <a:cs typeface="Arial" panose="020B0604020202020204" pitchFamily="34" charset="0"/>
              </a:rPr>
              <a:t>PIK3CA-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000000"/>
                </a:solidFill>
                <a:effectLst/>
                <a:uLnTx/>
                <a:uFillTx/>
                <a:latin typeface="News Gothic MT" panose="020B0503020103020203" pitchFamily="34" charset="0"/>
                <a:ea typeface="+mn-ea"/>
                <a:cs typeface="Arial" panose="020B0604020202020204" pitchFamily="34" charset="0"/>
              </a:rPr>
              <a:t>mutant cohort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000000"/>
                </a:solidFill>
                <a:effectLst/>
                <a:uLnTx/>
                <a:uFillTx/>
                <a:latin typeface="News Gothic MT" panose="020B0503020103020203" pitchFamily="34" charset="0"/>
                <a:ea typeface="+mn-ea"/>
                <a:cs typeface="Arial" panose="020B0604020202020204" pitchFamily="34" charset="0"/>
              </a:rPr>
              <a:t>(n=341)</a:t>
            </a:r>
            <a:endParaRPr kumimoji="0" lang="en-US" altLang="en-US" sz="1600" b="1" i="0" u="none" strike="noStrike" kern="1200" cap="none" spc="0" normalizeH="0" baseline="0" noProof="0">
              <a:ln>
                <a:noFill/>
              </a:ln>
              <a:solidFill>
                <a:srgbClr val="000000"/>
              </a:solidFill>
              <a:effectLst/>
              <a:uLnTx/>
              <a:uFillTx/>
              <a:latin typeface="News Gothic MT" panose="020B0503020103020203" pitchFamily="34" charset="0"/>
              <a:ea typeface="+mn-ea"/>
              <a:cs typeface="Arial" panose="020B0604020202020204" pitchFamily="34" charset="0"/>
            </a:endParaRPr>
          </a:p>
        </p:txBody>
      </p:sp>
      <p:sp>
        <p:nvSpPr>
          <p:cNvPr id="31" name="Rectangle 49">
            <a:extLst>
              <a:ext uri="{FF2B5EF4-FFF2-40B4-BE49-F238E27FC236}">
                <a16:creationId xmlns:a16="http://schemas.microsoft.com/office/drawing/2014/main" id="{EB004499-B65C-461E-8AEA-90D622A34261}"/>
              </a:ext>
            </a:extLst>
          </p:cNvPr>
          <p:cNvSpPr>
            <a:spLocks noChangeArrowheads="1"/>
          </p:cNvSpPr>
          <p:nvPr/>
        </p:nvSpPr>
        <p:spPr bwMode="auto">
          <a:xfrm>
            <a:off x="6335644" y="1909953"/>
            <a:ext cx="5261280" cy="640080"/>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Alpelisib </a:t>
            </a:r>
            <a:r>
              <a:rPr kumimoji="0" lang="en-US" altLang="en-US" sz="1600" b="0"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300 mg QD PO + </a:t>
            </a: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fulvestrant </a:t>
            </a:r>
            <a:r>
              <a:rPr kumimoji="0" lang="en-US" altLang="en-US" sz="1600" b="0"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500 mg IM</a:t>
            </a:r>
            <a:r>
              <a:rPr kumimoji="0" lang="en-US" altLang="en-US" sz="1600" b="0" i="0" u="none" strike="noStrike" kern="1200" cap="none" spc="0" normalizeH="0" baseline="30000" noProof="0">
                <a:ln>
                  <a:noFill/>
                </a:ln>
                <a:solidFill>
                  <a:srgbClr val="FFFFFF"/>
                </a:solidFill>
                <a:effectLst/>
                <a:uLnTx/>
                <a:uFillTx/>
                <a:latin typeface="News Gothic MT" panose="020B0503020103020203" pitchFamily="34" charset="0"/>
                <a:ea typeface="+mn-ea"/>
                <a:cs typeface="Arial" panose="020B0604020202020204" pitchFamily="34" charset="0"/>
              </a:rPr>
              <a:t>a</a:t>
            </a:r>
            <a:r>
              <a:rPr kumimoji="0" lang="en-US" altLang="en-US" sz="1600" b="0"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(n=169)</a:t>
            </a:r>
          </a:p>
        </p:txBody>
      </p:sp>
      <p:sp>
        <p:nvSpPr>
          <p:cNvPr id="32" name="Rectangle 50">
            <a:extLst>
              <a:ext uri="{FF2B5EF4-FFF2-40B4-BE49-F238E27FC236}">
                <a16:creationId xmlns:a16="http://schemas.microsoft.com/office/drawing/2014/main" id="{B4132975-6C9F-49C4-9680-72BC3F2B1E67}"/>
              </a:ext>
            </a:extLst>
          </p:cNvPr>
          <p:cNvSpPr>
            <a:spLocks noChangeArrowheads="1"/>
          </p:cNvSpPr>
          <p:nvPr/>
        </p:nvSpPr>
        <p:spPr bwMode="auto">
          <a:xfrm>
            <a:off x="6335645" y="2618128"/>
            <a:ext cx="5261280" cy="640080"/>
          </a:xfrm>
          <a:prstGeom prst="rect">
            <a:avLst/>
          </a:prstGeom>
          <a:solidFill>
            <a:schemeClr val="accent3"/>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Placebo </a:t>
            </a:r>
            <a:r>
              <a:rPr kumimoji="0" lang="en-US" altLang="en-US" sz="1600" b="0"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QD PO + </a:t>
            </a: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fulvestrant </a:t>
            </a:r>
            <a:r>
              <a:rPr kumimoji="0" lang="en-US" altLang="en-US" sz="1600" b="0"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500 mg IM</a:t>
            </a:r>
            <a:r>
              <a:rPr lang="en-US" altLang="en-US" sz="1600" baseline="30000">
                <a:solidFill>
                  <a:srgbClr val="FFFFFF"/>
                </a:solidFill>
                <a:latin typeface="News Gothic MT" panose="020B0503020103020203" pitchFamily="34" charset="0"/>
                <a:ea typeface="+mn-ea"/>
                <a:cs typeface="Arial" panose="020B0604020202020204" pitchFamily="34" charset="0"/>
              </a:rPr>
              <a:t>a</a:t>
            </a:r>
            <a:endParaRPr kumimoji="0" lang="en-US" altLang="en-US" sz="1600" b="0"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(n=172)</a:t>
            </a:r>
          </a:p>
        </p:txBody>
      </p:sp>
      <p:sp>
        <p:nvSpPr>
          <p:cNvPr id="33" name="Line 53">
            <a:extLst>
              <a:ext uri="{FF2B5EF4-FFF2-40B4-BE49-F238E27FC236}">
                <a16:creationId xmlns:a16="http://schemas.microsoft.com/office/drawing/2014/main" id="{FAAC4F54-3A4B-4B25-B793-7CD3D1024618}"/>
              </a:ext>
            </a:extLst>
          </p:cNvPr>
          <p:cNvSpPr>
            <a:spLocks noChangeShapeType="1"/>
          </p:cNvSpPr>
          <p:nvPr/>
        </p:nvSpPr>
        <p:spPr bwMode="auto">
          <a:xfrm>
            <a:off x="5443721" y="2616535"/>
            <a:ext cx="761828" cy="3508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News Gothic MT" panose="020B0503020103020203" pitchFamily="34" charset="0"/>
              <a:ea typeface="+mn-ea"/>
              <a:cs typeface="Arial" panose="020B0604020202020204" pitchFamily="34" charset="0"/>
            </a:endParaRPr>
          </a:p>
        </p:txBody>
      </p:sp>
      <p:sp>
        <p:nvSpPr>
          <p:cNvPr id="34" name="Line 54">
            <a:extLst>
              <a:ext uri="{FF2B5EF4-FFF2-40B4-BE49-F238E27FC236}">
                <a16:creationId xmlns:a16="http://schemas.microsoft.com/office/drawing/2014/main" id="{276A736A-1C7F-452D-A95C-9F80D47F708B}"/>
              </a:ext>
            </a:extLst>
          </p:cNvPr>
          <p:cNvSpPr>
            <a:spLocks noChangeShapeType="1"/>
          </p:cNvSpPr>
          <p:nvPr/>
        </p:nvSpPr>
        <p:spPr bwMode="auto">
          <a:xfrm flipV="1">
            <a:off x="5443721" y="2266098"/>
            <a:ext cx="761828" cy="3476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News Gothic MT" panose="020B0503020103020203" pitchFamily="34" charset="0"/>
              <a:ea typeface="+mn-ea"/>
              <a:cs typeface="Arial" panose="020B0604020202020204" pitchFamily="34" charset="0"/>
            </a:endParaRPr>
          </a:p>
        </p:txBody>
      </p:sp>
      <p:sp>
        <p:nvSpPr>
          <p:cNvPr id="40" name="Text Box 45">
            <a:extLst>
              <a:ext uri="{FF2B5EF4-FFF2-40B4-BE49-F238E27FC236}">
                <a16:creationId xmlns:a16="http://schemas.microsoft.com/office/drawing/2014/main" id="{952F5DCE-ABD3-4D8C-953F-3E612B6B6A7A}"/>
              </a:ext>
            </a:extLst>
          </p:cNvPr>
          <p:cNvSpPr txBox="1">
            <a:spLocks noChangeArrowheads="1"/>
          </p:cNvSpPr>
          <p:nvPr/>
        </p:nvSpPr>
        <p:spPr bwMode="auto">
          <a:xfrm>
            <a:off x="4298893" y="3579465"/>
            <a:ext cx="152236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u="none" strike="noStrike" kern="1200" cap="none" spc="0" normalizeH="0" baseline="0" noProof="0">
                <a:ln>
                  <a:noFill/>
                </a:ln>
                <a:solidFill>
                  <a:srgbClr val="000000"/>
                </a:solidFill>
                <a:effectLst/>
                <a:uLnTx/>
                <a:uFillTx/>
                <a:latin typeface="News Gothic MT" panose="020B0503020103020203" pitchFamily="34" charset="0"/>
                <a:ea typeface="+mn-ea"/>
                <a:cs typeface="Arial" panose="020B0604020202020204" pitchFamily="34" charset="0"/>
              </a:rPr>
              <a:t>PIK3CA-</a:t>
            </a:r>
            <a:r>
              <a:rPr kumimoji="0" lang="en-GB" altLang="en-US" sz="1600" b="1" i="0" u="none" strike="noStrike" kern="1200" cap="none" spc="0" normalizeH="0" baseline="0" noProof="0">
                <a:ln>
                  <a:noFill/>
                </a:ln>
                <a:solidFill>
                  <a:srgbClr val="000000"/>
                </a:solidFill>
                <a:effectLst/>
                <a:uLnTx/>
                <a:uFillTx/>
                <a:latin typeface="News Gothic MT" panose="020B0503020103020203" pitchFamily="34" charset="0"/>
                <a:ea typeface="+mn-ea"/>
                <a:cs typeface="Arial" panose="020B0604020202020204" pitchFamily="34" charset="0"/>
              </a:rPr>
              <a:t>nonmutant</a:t>
            </a:r>
            <a:r>
              <a:rPr kumimoji="0" lang="en-GB" altLang="en-US" sz="1600" b="1" i="1" u="none" strike="noStrike" kern="1200" cap="none" spc="0" normalizeH="0" baseline="0" noProof="0">
                <a:ln>
                  <a:noFill/>
                </a:ln>
                <a:solidFill>
                  <a:srgbClr val="000000"/>
                </a:solidFill>
                <a:effectLst/>
                <a:uLnTx/>
                <a:uFillTx/>
                <a:latin typeface="News Gothic MT" panose="020B0503020103020203" pitchFamily="34" charset="0"/>
                <a:ea typeface="+mn-ea"/>
                <a:cs typeface="Arial" panose="020B0604020202020204" pitchFamily="34" charset="0"/>
              </a:rPr>
              <a:t> c</a:t>
            </a:r>
            <a:r>
              <a:rPr kumimoji="0" lang="en-GB" altLang="en-US" sz="1600" b="1" i="0" u="none" strike="noStrike" kern="1200" cap="none" spc="0" normalizeH="0" baseline="0" noProof="0">
                <a:ln>
                  <a:noFill/>
                </a:ln>
                <a:solidFill>
                  <a:srgbClr val="000000"/>
                </a:solidFill>
                <a:effectLst/>
                <a:uLnTx/>
                <a:uFillTx/>
                <a:latin typeface="News Gothic MT" panose="020B0503020103020203" pitchFamily="34" charset="0"/>
                <a:ea typeface="+mn-ea"/>
                <a:cs typeface="Arial" panose="020B0604020202020204" pitchFamily="34" charset="0"/>
              </a:rPr>
              <a:t>ohort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000000"/>
                </a:solidFill>
                <a:effectLst/>
                <a:uLnTx/>
                <a:uFillTx/>
                <a:latin typeface="News Gothic MT" panose="020B0503020103020203" pitchFamily="34" charset="0"/>
                <a:ea typeface="+mn-ea"/>
                <a:cs typeface="Arial" panose="020B0604020202020204" pitchFamily="34" charset="0"/>
              </a:rPr>
              <a:t>(n=231)</a:t>
            </a:r>
            <a:endParaRPr kumimoji="0" lang="en-US" altLang="en-US" sz="1600" b="1" i="0" u="none" strike="noStrike" kern="1200" cap="none" spc="0" normalizeH="0" baseline="0" noProof="0">
              <a:ln>
                <a:noFill/>
              </a:ln>
              <a:solidFill>
                <a:srgbClr val="000000"/>
              </a:solidFill>
              <a:effectLst/>
              <a:uLnTx/>
              <a:uFillTx/>
              <a:latin typeface="News Gothic MT" panose="020B0503020103020203" pitchFamily="34" charset="0"/>
              <a:ea typeface="+mn-ea"/>
              <a:cs typeface="Arial" panose="020B0604020202020204" pitchFamily="34" charset="0"/>
            </a:endParaRPr>
          </a:p>
        </p:txBody>
      </p:sp>
      <p:sp>
        <p:nvSpPr>
          <p:cNvPr id="45" name="Rectangle 49">
            <a:extLst>
              <a:ext uri="{FF2B5EF4-FFF2-40B4-BE49-F238E27FC236}">
                <a16:creationId xmlns:a16="http://schemas.microsoft.com/office/drawing/2014/main" id="{9F6CD6E2-34DF-4099-8525-4F87A130FDE0}"/>
              </a:ext>
            </a:extLst>
          </p:cNvPr>
          <p:cNvSpPr>
            <a:spLocks noChangeArrowheads="1"/>
          </p:cNvSpPr>
          <p:nvPr/>
        </p:nvSpPr>
        <p:spPr bwMode="auto">
          <a:xfrm>
            <a:off x="6335645" y="3425618"/>
            <a:ext cx="5261280" cy="640080"/>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Alpelisib </a:t>
            </a:r>
            <a:r>
              <a:rPr kumimoji="0" lang="en-US" altLang="en-US" sz="1600" b="0"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300 mg QD PO + </a:t>
            </a: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fulvestrant </a:t>
            </a:r>
            <a:r>
              <a:rPr kumimoji="0" lang="en-US" altLang="en-US" sz="1600" b="0"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500 mg IM</a:t>
            </a:r>
            <a:r>
              <a:rPr kumimoji="0" lang="en-US" altLang="en-US" sz="1600" b="0" i="0" u="none" strike="noStrike" kern="1200" cap="none" spc="0" normalizeH="0" baseline="30000" noProof="0">
                <a:ln>
                  <a:noFill/>
                </a:ln>
                <a:solidFill>
                  <a:srgbClr val="FFFFFF"/>
                </a:solidFill>
                <a:effectLst/>
                <a:uLnTx/>
                <a:uFillTx/>
                <a:latin typeface="News Gothic MT" panose="020B0503020103020203" pitchFamily="34" charset="0"/>
                <a:ea typeface="+mn-ea"/>
                <a:cs typeface="Arial" panose="020B0604020202020204" pitchFamily="34" charset="0"/>
              </a:rPr>
              <a:t>a</a:t>
            </a:r>
            <a:r>
              <a:rPr kumimoji="0" lang="en-US" altLang="en-US" sz="1600" b="0"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(n=115)</a:t>
            </a:r>
          </a:p>
        </p:txBody>
      </p:sp>
      <p:sp>
        <p:nvSpPr>
          <p:cNvPr id="53" name="Rectangle 50">
            <a:extLst>
              <a:ext uri="{FF2B5EF4-FFF2-40B4-BE49-F238E27FC236}">
                <a16:creationId xmlns:a16="http://schemas.microsoft.com/office/drawing/2014/main" id="{AFC715F2-4F76-4306-B849-5BD59C9FA65C}"/>
              </a:ext>
            </a:extLst>
          </p:cNvPr>
          <p:cNvSpPr>
            <a:spLocks noChangeArrowheads="1"/>
          </p:cNvSpPr>
          <p:nvPr/>
        </p:nvSpPr>
        <p:spPr bwMode="auto">
          <a:xfrm>
            <a:off x="6335645" y="4129251"/>
            <a:ext cx="5261280" cy="640080"/>
          </a:xfrm>
          <a:prstGeom prst="rect">
            <a:avLst/>
          </a:prstGeom>
          <a:solidFill>
            <a:schemeClr val="accent3"/>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Placebo </a:t>
            </a:r>
            <a:r>
              <a:rPr kumimoji="0" lang="en-US" altLang="en-US" sz="1600" b="0"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QD PO + </a:t>
            </a:r>
            <a:r>
              <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fulvestrant </a:t>
            </a:r>
            <a:r>
              <a:rPr kumimoji="0" lang="en-US" altLang="en-US" sz="1600" b="0"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500 mg IM</a:t>
            </a:r>
            <a:r>
              <a:rPr kumimoji="0" lang="en-US" altLang="en-US" sz="1600" b="0" i="0" u="none" strike="noStrike" kern="1200" cap="none" spc="0" normalizeH="0" baseline="30000" noProof="0">
                <a:ln>
                  <a:noFill/>
                </a:ln>
                <a:solidFill>
                  <a:srgbClr val="FFFFFF"/>
                </a:solidFill>
                <a:effectLst/>
                <a:uLnTx/>
                <a:uFillTx/>
                <a:latin typeface="News Gothic MT" panose="020B0503020103020203" pitchFamily="34" charset="0"/>
                <a:ea typeface="+mn-ea"/>
                <a:cs typeface="Arial" panose="020B0604020202020204" pitchFamily="34" charset="0"/>
              </a:rPr>
              <a:t>a</a:t>
            </a:r>
            <a:endParaRPr kumimoji="0" lang="en-US" altLang="en-US" sz="1600" b="1"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News Gothic MT" panose="020B0503020103020203" pitchFamily="34" charset="0"/>
                <a:ea typeface="+mn-ea"/>
                <a:cs typeface="Arial" panose="020B0604020202020204" pitchFamily="34" charset="0"/>
              </a:rPr>
              <a:t>(n=116)</a:t>
            </a:r>
          </a:p>
        </p:txBody>
      </p:sp>
      <p:sp>
        <p:nvSpPr>
          <p:cNvPr id="54" name="Line 53">
            <a:extLst>
              <a:ext uri="{FF2B5EF4-FFF2-40B4-BE49-F238E27FC236}">
                <a16:creationId xmlns:a16="http://schemas.microsoft.com/office/drawing/2014/main" id="{45C2C250-8FB9-48CA-8F0B-3C31914E3977}"/>
              </a:ext>
            </a:extLst>
          </p:cNvPr>
          <p:cNvSpPr>
            <a:spLocks noChangeShapeType="1"/>
          </p:cNvSpPr>
          <p:nvPr/>
        </p:nvSpPr>
        <p:spPr bwMode="auto">
          <a:xfrm>
            <a:off x="5524919" y="4197821"/>
            <a:ext cx="761828" cy="3508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News Gothic MT" panose="020B0503020103020203" pitchFamily="34" charset="0"/>
              <a:ea typeface="+mn-ea"/>
              <a:cs typeface="Arial" panose="020B0604020202020204" pitchFamily="34" charset="0"/>
            </a:endParaRPr>
          </a:p>
        </p:txBody>
      </p:sp>
      <p:sp>
        <p:nvSpPr>
          <p:cNvPr id="55" name="Line 54">
            <a:extLst>
              <a:ext uri="{FF2B5EF4-FFF2-40B4-BE49-F238E27FC236}">
                <a16:creationId xmlns:a16="http://schemas.microsoft.com/office/drawing/2014/main" id="{5334FFE8-371E-48A4-BA53-E73007144B0F}"/>
              </a:ext>
            </a:extLst>
          </p:cNvPr>
          <p:cNvSpPr>
            <a:spLocks noChangeShapeType="1"/>
          </p:cNvSpPr>
          <p:nvPr/>
        </p:nvSpPr>
        <p:spPr bwMode="auto">
          <a:xfrm flipV="1">
            <a:off x="5524919" y="3851457"/>
            <a:ext cx="761828" cy="3476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News Gothic MT" panose="020B0503020103020203" pitchFamily="34" charset="0"/>
              <a:ea typeface="+mn-ea"/>
              <a:cs typeface="Arial" panose="020B0604020202020204" pitchFamily="34" charset="0"/>
            </a:endParaRPr>
          </a:p>
        </p:txBody>
      </p:sp>
      <p:sp>
        <p:nvSpPr>
          <p:cNvPr id="56" name="Text Box 45">
            <a:extLst>
              <a:ext uri="{FF2B5EF4-FFF2-40B4-BE49-F238E27FC236}">
                <a16:creationId xmlns:a16="http://schemas.microsoft.com/office/drawing/2014/main" id="{658A5C1C-7C02-4AA1-8484-EA7316874131}"/>
              </a:ext>
            </a:extLst>
          </p:cNvPr>
          <p:cNvSpPr txBox="1">
            <a:spLocks noChangeArrowheads="1"/>
          </p:cNvSpPr>
          <p:nvPr/>
        </p:nvSpPr>
        <p:spPr bwMode="auto">
          <a:xfrm>
            <a:off x="622010" y="2348134"/>
            <a:ext cx="3238728" cy="2308324"/>
          </a:xfrm>
          <a:prstGeom prst="rect">
            <a:avLst/>
          </a:prstGeom>
          <a:solidFill>
            <a:schemeClr val="tx2"/>
          </a:solidFill>
          <a:ln>
            <a:noFill/>
          </a:ln>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chemeClr val="bg1"/>
                </a:solidFill>
                <a:effectLst/>
                <a:uLnTx/>
                <a:uFillTx/>
                <a:latin typeface="News Gothic MT" panose="020B0503020103020203" pitchFamily="34" charset="0"/>
                <a:ea typeface="+mn-ea"/>
                <a:cs typeface="Arial" panose="020B0604020202020204" pitchFamily="34" charset="0"/>
              </a:rPr>
              <a:t>Men or postmenopausal women with HR-positive/HER2-negative advanced BC with recurrence or progression on/after prior AI, measurable disease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chemeClr val="bg1"/>
                </a:solidFill>
                <a:effectLst/>
                <a:uLnTx/>
                <a:uFillTx/>
                <a:latin typeface="News Gothic MT" panose="020B0503020103020203" pitchFamily="34" charset="0"/>
                <a:ea typeface="+mn-ea"/>
                <a:cs typeface="Arial" panose="020B0604020202020204" pitchFamily="34" charset="0"/>
              </a:rPr>
              <a:t>≥1 predominantly lytic bone lesion, ECOG PS 0/1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chemeClr val="bg1"/>
                </a:solidFill>
                <a:effectLst/>
                <a:uLnTx/>
                <a:uFillTx/>
                <a:latin typeface="News Gothic MT" panose="020B0503020103020203" pitchFamily="34" charset="0"/>
                <a:ea typeface="+mn-ea"/>
                <a:cs typeface="Arial" panose="020B0604020202020204" pitchFamily="34" charset="0"/>
              </a:rPr>
              <a:t>(N=572)</a:t>
            </a:r>
            <a:endParaRPr kumimoji="0" lang="en-US" altLang="en-US" sz="1600" b="1" i="0" u="none" strike="noStrike" kern="1200" cap="none" spc="0" normalizeH="0" baseline="0" noProof="0">
              <a:ln>
                <a:noFill/>
              </a:ln>
              <a:solidFill>
                <a:schemeClr val="bg1"/>
              </a:solidFill>
              <a:effectLst/>
              <a:uLnTx/>
              <a:uFillTx/>
              <a:latin typeface="News Gothic MT" panose="020B0503020103020203" pitchFamily="34" charset="0"/>
              <a:ea typeface="+mn-ea"/>
              <a:cs typeface="Arial" panose="020B0604020202020204" pitchFamily="34" charset="0"/>
            </a:endParaRPr>
          </a:p>
        </p:txBody>
      </p:sp>
      <p:sp>
        <p:nvSpPr>
          <p:cNvPr id="58" name="Line 53">
            <a:extLst>
              <a:ext uri="{FF2B5EF4-FFF2-40B4-BE49-F238E27FC236}">
                <a16:creationId xmlns:a16="http://schemas.microsoft.com/office/drawing/2014/main" id="{0B50D1E5-D11C-4D65-A125-8586D894441C}"/>
              </a:ext>
            </a:extLst>
          </p:cNvPr>
          <p:cNvSpPr>
            <a:spLocks noChangeShapeType="1"/>
          </p:cNvSpPr>
          <p:nvPr/>
        </p:nvSpPr>
        <p:spPr bwMode="auto">
          <a:xfrm>
            <a:off x="3852936" y="3188756"/>
            <a:ext cx="665844" cy="62260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News Gothic MT" panose="020B0503020103020203" pitchFamily="34" charset="0"/>
              <a:ea typeface="+mn-ea"/>
              <a:cs typeface="Arial" panose="020B0604020202020204" pitchFamily="34" charset="0"/>
            </a:endParaRPr>
          </a:p>
        </p:txBody>
      </p:sp>
      <p:sp>
        <p:nvSpPr>
          <p:cNvPr id="62" name="Line 54">
            <a:extLst>
              <a:ext uri="{FF2B5EF4-FFF2-40B4-BE49-F238E27FC236}">
                <a16:creationId xmlns:a16="http://schemas.microsoft.com/office/drawing/2014/main" id="{A4952B5C-0570-43D7-8D5D-46030F7914BB}"/>
              </a:ext>
            </a:extLst>
          </p:cNvPr>
          <p:cNvSpPr>
            <a:spLocks noChangeShapeType="1"/>
          </p:cNvSpPr>
          <p:nvPr/>
        </p:nvSpPr>
        <p:spPr bwMode="auto">
          <a:xfrm flipV="1">
            <a:off x="3696704" y="2464707"/>
            <a:ext cx="832549" cy="77608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highlight>
                <a:srgbClr val="000000"/>
              </a:highlight>
              <a:uLnTx/>
              <a:uFillTx/>
              <a:latin typeface="News Gothic MT" panose="020B0503020103020203" pitchFamily="34" charset="0"/>
              <a:ea typeface="+mn-ea"/>
              <a:cs typeface="Arial" panose="020B0604020202020204" pitchFamily="34" charset="0"/>
            </a:endParaRPr>
          </a:p>
        </p:txBody>
      </p:sp>
      <p:sp>
        <p:nvSpPr>
          <p:cNvPr id="67" name="Rectangle 66">
            <a:extLst>
              <a:ext uri="{FF2B5EF4-FFF2-40B4-BE49-F238E27FC236}">
                <a16:creationId xmlns:a16="http://schemas.microsoft.com/office/drawing/2014/main" id="{A98AD547-883E-4104-9C78-9D6E3571585D}"/>
              </a:ext>
            </a:extLst>
          </p:cNvPr>
          <p:cNvSpPr/>
          <p:nvPr/>
        </p:nvSpPr>
        <p:spPr>
          <a:xfrm>
            <a:off x="290544" y="1697925"/>
            <a:ext cx="3895314" cy="584775"/>
          </a:xfrm>
          <a:prstGeom prst="rect">
            <a:avLst/>
          </a:prstGeom>
        </p:spPr>
        <p:txBody>
          <a:bodyPr wrap="square">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News Gothic MT" panose="020B0503020103020203" pitchFamily="34" charset="0"/>
                <a:ea typeface="Times New Roman" panose="02020603050405020304" pitchFamily="18" charset="0"/>
                <a:cs typeface="Arial" panose="020B0604020202020204" pitchFamily="34" charset="0"/>
              </a:rPr>
              <a:t>Stratification by presence of liver/lung mets, prior CDK4/6 inhibitor therapy</a:t>
            </a:r>
            <a:endParaRPr kumimoji="0" lang="en-US" sz="1600" b="0" i="1" u="none" strike="noStrike" kern="1200" cap="none" spc="0" normalizeH="0" baseline="0" noProof="0">
              <a:ln>
                <a:noFill/>
              </a:ln>
              <a:solidFill>
                <a:srgbClr val="000000"/>
              </a:solidFill>
              <a:effectLst/>
              <a:uLnTx/>
              <a:uFillTx/>
              <a:latin typeface="News Gothic MT" panose="020B0503020103020203" pitchFamily="34" charset="0"/>
              <a:ea typeface="+mn-ea"/>
              <a:cs typeface="Arial" panose="020B0604020202020204" pitchFamily="34" charset="0"/>
            </a:endParaRPr>
          </a:p>
        </p:txBody>
      </p:sp>
      <p:sp>
        <p:nvSpPr>
          <p:cNvPr id="27" name="Content Placeholder 4">
            <a:extLst>
              <a:ext uri="{FF2B5EF4-FFF2-40B4-BE49-F238E27FC236}">
                <a16:creationId xmlns:a16="http://schemas.microsoft.com/office/drawing/2014/main" id="{E43C5DD0-882C-4E16-9941-5CAE590B8FA0}"/>
              </a:ext>
            </a:extLst>
          </p:cNvPr>
          <p:cNvSpPr txBox="1">
            <a:spLocks/>
          </p:cNvSpPr>
          <p:nvPr/>
        </p:nvSpPr>
        <p:spPr bwMode="auto">
          <a:xfrm>
            <a:off x="756845" y="4826139"/>
            <a:ext cx="10297976" cy="78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l" defTabSz="914400" rtl="0" eaLnBrk="0" fontAlgn="base" latinLnBrk="0" hangingPunct="0">
              <a:lnSpc>
                <a:spcPct val="90000"/>
              </a:lnSpc>
              <a:spcBef>
                <a:spcPts val="1000"/>
              </a:spcBef>
              <a:spcAft>
                <a:spcPct val="0"/>
              </a:spcAft>
              <a:buClrTx/>
              <a:buSzTx/>
              <a:buNone/>
              <a:tabLst/>
              <a:defRPr/>
            </a:pPr>
            <a:r>
              <a:rPr kumimoji="0" lang="en-US" sz="1600" b="1" i="0" u="none" strike="noStrike" kern="1200" cap="none" spc="0" normalizeH="0" baseline="0" noProof="0">
                <a:ln>
                  <a:noFill/>
                </a:ln>
                <a:solidFill>
                  <a:srgbClr val="000000"/>
                </a:solidFill>
                <a:effectLst/>
                <a:uLnTx/>
                <a:uFillTx/>
                <a:latin typeface="News Gothic MT" panose="020B0503020103020203" pitchFamily="34" charset="0"/>
                <a:cs typeface="Arial" panose="020B0604020202020204" pitchFamily="34" charset="0"/>
              </a:rPr>
              <a:t>Primary end point: </a:t>
            </a:r>
            <a:r>
              <a:rPr kumimoji="0" lang="en-US" sz="1600" b="0" i="0" u="none" strike="noStrike" kern="1200" cap="none" spc="0" normalizeH="0" baseline="0" noProof="0">
                <a:ln>
                  <a:noFill/>
                </a:ln>
                <a:solidFill>
                  <a:srgbClr val="000000"/>
                </a:solidFill>
                <a:effectLst/>
                <a:uLnTx/>
                <a:uFillTx/>
                <a:latin typeface="News Gothic MT" panose="020B0503020103020203" pitchFamily="34" charset="0"/>
                <a:cs typeface="Arial" panose="020B0604020202020204" pitchFamily="34" charset="0"/>
              </a:rPr>
              <a:t>PFS (locally assessed) in all patients randomized to </a:t>
            </a:r>
            <a:r>
              <a:rPr kumimoji="0" lang="en-US" sz="1600" b="0" u="none" strike="noStrike" kern="1200" cap="none" spc="0" normalizeH="0" baseline="0" noProof="0">
                <a:ln>
                  <a:noFill/>
                </a:ln>
                <a:solidFill>
                  <a:srgbClr val="000000"/>
                </a:solidFill>
                <a:effectLst/>
                <a:uLnTx/>
                <a:uFillTx/>
                <a:latin typeface="News Gothic MT" panose="020B0503020103020203" pitchFamily="34" charset="0"/>
                <a:cs typeface="Arial" panose="020B0604020202020204" pitchFamily="34" charset="0"/>
              </a:rPr>
              <a:t>PIK3CA</a:t>
            </a:r>
            <a:r>
              <a:rPr kumimoji="0" lang="en-US" sz="1600" b="0" i="0" u="none" strike="noStrike" kern="1200" cap="none" spc="0" normalizeH="0" baseline="0" noProof="0">
                <a:ln>
                  <a:noFill/>
                </a:ln>
                <a:solidFill>
                  <a:srgbClr val="000000"/>
                </a:solidFill>
                <a:effectLst/>
                <a:uLnTx/>
                <a:uFillTx/>
                <a:latin typeface="News Gothic MT" panose="020B0503020103020203" pitchFamily="34" charset="0"/>
                <a:cs typeface="Arial" panose="020B0604020202020204" pitchFamily="34" charset="0"/>
              </a:rPr>
              <a:t>-mutant cohort</a:t>
            </a:r>
          </a:p>
          <a:p>
            <a:pPr marL="0" marR="0" lvl="0" indent="0" algn="l" defTabSz="914400" rtl="0" eaLnBrk="0" fontAlgn="base" latinLnBrk="0" hangingPunct="0">
              <a:lnSpc>
                <a:spcPct val="90000"/>
              </a:lnSpc>
              <a:spcBef>
                <a:spcPts val="1000"/>
              </a:spcBef>
              <a:spcAft>
                <a:spcPct val="0"/>
              </a:spcAft>
              <a:buClr>
                <a:srgbClr val="000000"/>
              </a:buClr>
              <a:buSzTx/>
              <a:buNone/>
              <a:tabLst/>
              <a:defRPr/>
            </a:pPr>
            <a:r>
              <a:rPr kumimoji="0" lang="en-US" sz="1600" b="1" i="0" u="none" strike="noStrike" kern="1200" cap="none" spc="0" normalizeH="0" baseline="0" noProof="0">
                <a:ln>
                  <a:noFill/>
                </a:ln>
                <a:solidFill>
                  <a:srgbClr val="000000"/>
                </a:solidFill>
                <a:effectLst/>
                <a:uLnTx/>
                <a:uFillTx/>
                <a:latin typeface="News Gothic MT" panose="020B0503020103020203" pitchFamily="34" charset="0"/>
                <a:cs typeface="Arial" panose="020B0604020202020204" pitchFamily="34" charset="0"/>
              </a:rPr>
              <a:t>Secondary end points: </a:t>
            </a:r>
            <a:r>
              <a:rPr kumimoji="0" lang="en-US" sz="1600" b="0" i="0" u="none" strike="noStrike" kern="1200" cap="none" spc="0" normalizeH="0" baseline="0" noProof="0">
                <a:ln>
                  <a:noFill/>
                </a:ln>
                <a:solidFill>
                  <a:srgbClr val="000000"/>
                </a:solidFill>
                <a:effectLst/>
                <a:uLnTx/>
                <a:uFillTx/>
                <a:latin typeface="News Gothic MT" panose="020B0503020103020203" pitchFamily="34" charset="0"/>
                <a:cs typeface="Arial" panose="020B0604020202020204" pitchFamily="34" charset="0"/>
              </a:rPr>
              <a:t>OS in </a:t>
            </a:r>
            <a:r>
              <a:rPr kumimoji="0" lang="en-US" sz="1600" b="0" u="none" strike="noStrike" kern="0" cap="none" spc="0" normalizeH="0" baseline="0" noProof="0">
                <a:ln>
                  <a:noFill/>
                </a:ln>
                <a:solidFill>
                  <a:srgbClr val="000000"/>
                </a:solidFill>
                <a:effectLst/>
                <a:uLnTx/>
                <a:uFillTx/>
                <a:latin typeface="News Gothic MT" panose="020B0503020103020203" pitchFamily="34" charset="0"/>
                <a:cs typeface="Arial" panose="020B0604020202020204" pitchFamily="34" charset="0"/>
              </a:rPr>
              <a:t>PIK3CA</a:t>
            </a:r>
            <a:r>
              <a:rPr kumimoji="0" lang="en-US" sz="1600" b="0" i="0" u="none" strike="noStrike" kern="0" cap="none" spc="0" normalizeH="0" baseline="0" noProof="0">
                <a:ln>
                  <a:noFill/>
                </a:ln>
                <a:solidFill>
                  <a:srgbClr val="000000"/>
                </a:solidFill>
                <a:effectLst/>
                <a:uLnTx/>
                <a:uFillTx/>
                <a:latin typeface="News Gothic MT" panose="020B0503020103020203" pitchFamily="34" charset="0"/>
                <a:cs typeface="Arial" panose="020B0604020202020204" pitchFamily="34" charset="0"/>
              </a:rPr>
              <a:t>-mutant cohort</a:t>
            </a:r>
            <a:r>
              <a:rPr kumimoji="0" lang="en-US" sz="1600" b="0" i="0" u="none" strike="noStrike" kern="1200" cap="none" spc="0" normalizeH="0" baseline="0" noProof="0">
                <a:ln>
                  <a:noFill/>
                </a:ln>
                <a:solidFill>
                  <a:srgbClr val="000000"/>
                </a:solidFill>
                <a:effectLst/>
                <a:uLnTx/>
                <a:uFillTx/>
                <a:latin typeface="News Gothic MT" panose="020B0503020103020203" pitchFamily="34" charset="0"/>
                <a:cs typeface="Arial" panose="020B0604020202020204" pitchFamily="34" charset="0"/>
              </a:rPr>
              <a:t>; PFS in </a:t>
            </a:r>
            <a:r>
              <a:rPr kumimoji="0" lang="en-US" sz="1600" b="0" u="none" strike="noStrike" kern="0" cap="none" spc="0" normalizeH="0" baseline="0" noProof="0">
                <a:ln>
                  <a:noFill/>
                </a:ln>
                <a:solidFill>
                  <a:srgbClr val="000000"/>
                </a:solidFill>
                <a:effectLst/>
                <a:uLnTx/>
                <a:uFillTx/>
                <a:latin typeface="News Gothic MT" panose="020B0503020103020203" pitchFamily="34" charset="0"/>
                <a:cs typeface="Arial" panose="020B0604020202020204" pitchFamily="34" charset="0"/>
              </a:rPr>
              <a:t>PIK3CA</a:t>
            </a:r>
            <a:r>
              <a:rPr kumimoji="0" lang="en-US" sz="1600" b="0" i="0" u="none" strike="noStrike" kern="0" cap="none" spc="0" normalizeH="0" baseline="0" noProof="0">
                <a:ln>
                  <a:noFill/>
                </a:ln>
                <a:solidFill>
                  <a:srgbClr val="000000"/>
                </a:solidFill>
                <a:effectLst/>
                <a:uLnTx/>
                <a:uFillTx/>
                <a:latin typeface="News Gothic MT" panose="020B0503020103020203" pitchFamily="34" charset="0"/>
                <a:cs typeface="Arial" panose="020B0604020202020204" pitchFamily="34" charset="0"/>
              </a:rPr>
              <a:t>-nonmutant</a:t>
            </a:r>
            <a:r>
              <a:rPr kumimoji="0" lang="en-US" sz="1600" b="0" i="0" u="none" strike="noStrike" kern="1200" cap="none" spc="0" normalizeH="0" baseline="0" noProof="0">
                <a:ln>
                  <a:noFill/>
                </a:ln>
                <a:solidFill>
                  <a:srgbClr val="000000"/>
                </a:solidFill>
                <a:effectLst/>
                <a:uLnTx/>
                <a:uFillTx/>
                <a:latin typeface="News Gothic MT" panose="020B0503020103020203" pitchFamily="34" charset="0"/>
                <a:cs typeface="Arial" panose="020B0604020202020204" pitchFamily="34" charset="0"/>
              </a:rPr>
              <a:t> cohort (proof of concept); PFS in ctDNA and ORR/CBR for both cohorts; safety for patients with ≥1 dose study drug</a:t>
            </a:r>
          </a:p>
        </p:txBody>
      </p:sp>
    </p:spTree>
    <p:extLst>
      <p:ext uri="{BB962C8B-B14F-4D97-AF65-F5344CB8AC3E}">
        <p14:creationId xmlns:p14="http://schemas.microsoft.com/office/powerpoint/2010/main" val="1024635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B7DB980-6719-439C-8EAE-DAB90E2C38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7215" y="1722783"/>
            <a:ext cx="7537570" cy="4186453"/>
          </a:xfrm>
          <a:prstGeom prst="rect">
            <a:avLst/>
          </a:prstGeom>
          <a:solidFill>
            <a:schemeClr val="bg1"/>
          </a:solidFill>
        </p:spPr>
      </p:pic>
      <p:sp>
        <p:nvSpPr>
          <p:cNvPr id="19" name="Rectangle 18">
            <a:extLst>
              <a:ext uri="{FF2B5EF4-FFF2-40B4-BE49-F238E27FC236}">
                <a16:creationId xmlns:a16="http://schemas.microsoft.com/office/drawing/2014/main" id="{BA4DCD2C-243E-49F5-87E5-36AA5CD6CD54}"/>
              </a:ext>
            </a:extLst>
          </p:cNvPr>
          <p:cNvSpPr/>
          <p:nvPr/>
        </p:nvSpPr>
        <p:spPr>
          <a:xfrm>
            <a:off x="7089391" y="2494790"/>
            <a:ext cx="1857902" cy="299954"/>
          </a:xfrm>
          <a:prstGeom prst="rect">
            <a:avLst/>
          </a:prstGeom>
        </p:spPr>
        <p:txBody>
          <a:bodyPr wrap="square" rtlCol="0" anchor="ctr">
            <a:spAutoFit/>
          </a:bodyPr>
          <a:lstStyle/>
          <a:p>
            <a:pPr algn="ctr" defTabSz="913532"/>
            <a:endParaRPr lang="en-GB" sz="1349">
              <a:solidFill>
                <a:srgbClr val="000000"/>
              </a:solidFill>
              <a:latin typeface="Arial Narrow"/>
            </a:endParaRPr>
          </a:p>
        </p:txBody>
      </p:sp>
      <p:sp>
        <p:nvSpPr>
          <p:cNvPr id="2" name="TextBox 1">
            <a:extLst>
              <a:ext uri="{FF2B5EF4-FFF2-40B4-BE49-F238E27FC236}">
                <a16:creationId xmlns:a16="http://schemas.microsoft.com/office/drawing/2014/main" id="{33D8F733-D8F3-4893-ABCD-C7C7AD5B0A33}"/>
              </a:ext>
            </a:extLst>
          </p:cNvPr>
          <p:cNvSpPr txBox="1"/>
          <p:nvPr/>
        </p:nvSpPr>
        <p:spPr>
          <a:xfrm>
            <a:off x="8018342" y="3268101"/>
            <a:ext cx="1931939" cy="738664"/>
          </a:xfrm>
          <a:prstGeom prst="rect">
            <a:avLst/>
          </a:prstGeom>
          <a:noFill/>
        </p:spPr>
        <p:txBody>
          <a:bodyPr wrap="none" rtlCol="0">
            <a:spAutoFit/>
          </a:bodyPr>
          <a:lstStyle/>
          <a:p>
            <a:r>
              <a:rPr lang="en-US" b="1">
                <a:solidFill>
                  <a:schemeClr val="bg2">
                    <a:lumMod val="10000"/>
                  </a:schemeClr>
                </a:solidFill>
                <a:latin typeface="News Gothic MT" panose="020B0503020103020203" pitchFamily="34" charset="0"/>
              </a:rPr>
              <a:t>HR 0.65 (0.50-0.85)</a:t>
            </a:r>
          </a:p>
          <a:p>
            <a:r>
              <a:rPr lang="en-US" b="1" i="1">
                <a:solidFill>
                  <a:schemeClr val="bg2">
                    <a:lumMod val="10000"/>
                  </a:schemeClr>
                </a:solidFill>
                <a:latin typeface="News Gothic MT" panose="020B0503020103020203" pitchFamily="34" charset="0"/>
              </a:rPr>
              <a:t>P</a:t>
            </a:r>
            <a:r>
              <a:rPr lang="en-US" b="1">
                <a:solidFill>
                  <a:schemeClr val="bg2">
                    <a:lumMod val="10000"/>
                  </a:schemeClr>
                </a:solidFill>
                <a:latin typeface="News Gothic MT" panose="020B0503020103020203" pitchFamily="34" charset="0"/>
              </a:rPr>
              <a:t> value: &lt;0.001</a:t>
            </a:r>
          </a:p>
          <a:p>
            <a:endParaRPr lang="en-US"/>
          </a:p>
        </p:txBody>
      </p:sp>
      <p:sp>
        <p:nvSpPr>
          <p:cNvPr id="5" name="Oval 4">
            <a:extLst>
              <a:ext uri="{FF2B5EF4-FFF2-40B4-BE49-F238E27FC236}">
                <a16:creationId xmlns:a16="http://schemas.microsoft.com/office/drawing/2014/main" id="{07EC526F-25E0-4383-AAAA-1DB2A853B396}"/>
              </a:ext>
            </a:extLst>
          </p:cNvPr>
          <p:cNvSpPr/>
          <p:nvPr/>
        </p:nvSpPr>
        <p:spPr>
          <a:xfrm>
            <a:off x="8006883" y="2097001"/>
            <a:ext cx="1857902" cy="1095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138CF8CF-C8E2-C046-A64C-242E573AA88A}"/>
              </a:ext>
            </a:extLst>
          </p:cNvPr>
          <p:cNvSpPr>
            <a:spLocks noGrp="1"/>
          </p:cNvSpPr>
          <p:nvPr>
            <p:ph type="title"/>
          </p:nvPr>
        </p:nvSpPr>
        <p:spPr/>
        <p:txBody>
          <a:bodyPr/>
          <a:lstStyle/>
          <a:p>
            <a:r>
              <a:rPr lang="en-US"/>
              <a:t>SOLAR-1: Alpelisib/Fulvestrant (cont.)</a:t>
            </a:r>
          </a:p>
        </p:txBody>
      </p:sp>
      <p:sp>
        <p:nvSpPr>
          <p:cNvPr id="14" name="Text Placeholder 13">
            <a:extLst>
              <a:ext uri="{FF2B5EF4-FFF2-40B4-BE49-F238E27FC236}">
                <a16:creationId xmlns:a16="http://schemas.microsoft.com/office/drawing/2014/main" id="{56E8A142-D03E-5D48-9D55-75B45FFBF018}"/>
              </a:ext>
            </a:extLst>
          </p:cNvPr>
          <p:cNvSpPr>
            <a:spLocks noGrp="1"/>
          </p:cNvSpPr>
          <p:nvPr>
            <p:ph type="body" sz="quarter" idx="12"/>
          </p:nvPr>
        </p:nvSpPr>
        <p:spPr>
          <a:xfrm>
            <a:off x="193575" y="6575082"/>
            <a:ext cx="2123979" cy="153888"/>
          </a:xfrm>
        </p:spPr>
        <p:txBody>
          <a:bodyPr/>
          <a:lstStyle/>
          <a:p>
            <a:r>
              <a:rPr lang="en-US"/>
              <a:t>André et al, 2019; </a:t>
            </a:r>
            <a:r>
              <a:rPr lang="en-US" err="1"/>
              <a:t>Juric</a:t>
            </a:r>
            <a:r>
              <a:rPr lang="en-US"/>
              <a:t> et al, 2019.</a:t>
            </a:r>
          </a:p>
        </p:txBody>
      </p:sp>
      <p:sp>
        <p:nvSpPr>
          <p:cNvPr id="15" name="Text Placeholder 14">
            <a:extLst>
              <a:ext uri="{FF2B5EF4-FFF2-40B4-BE49-F238E27FC236}">
                <a16:creationId xmlns:a16="http://schemas.microsoft.com/office/drawing/2014/main" id="{13045D40-DDE5-BC44-8971-65A62D5F5439}"/>
              </a:ext>
            </a:extLst>
          </p:cNvPr>
          <p:cNvSpPr>
            <a:spLocks noGrp="1"/>
          </p:cNvSpPr>
          <p:nvPr>
            <p:ph idx="1"/>
          </p:nvPr>
        </p:nvSpPr>
        <p:spPr>
          <a:xfrm>
            <a:off x="609600" y="948764"/>
            <a:ext cx="10972800" cy="492443"/>
          </a:xfrm>
        </p:spPr>
        <p:txBody>
          <a:bodyPr>
            <a:normAutofit lnSpcReduction="10000"/>
          </a:bodyPr>
          <a:lstStyle/>
          <a:p>
            <a:pPr marL="0" indent="0">
              <a:buNone/>
            </a:pPr>
            <a:r>
              <a:rPr lang="en-US" sz="2800">
                <a:latin typeface="News Gothic MT" panose="020B0503020103020203" pitchFamily="34" charset="0"/>
                <a:cs typeface="Arial" panose="020B0604020202020204" pitchFamily="34" charset="0"/>
              </a:rPr>
              <a:t>PFS in Patients With PIK3CA Mutations</a:t>
            </a:r>
            <a:endParaRPr lang="en-US" sz="2800">
              <a:latin typeface="News Gothic MT" panose="020B0503020103020203" pitchFamily="34" charset="0"/>
            </a:endParaRPr>
          </a:p>
        </p:txBody>
      </p:sp>
    </p:spTree>
    <p:extLst>
      <p:ext uri="{BB962C8B-B14F-4D97-AF65-F5344CB8AC3E}">
        <p14:creationId xmlns:p14="http://schemas.microsoft.com/office/powerpoint/2010/main" val="1339475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1761E-A3FE-854C-9C38-97A7A149069A}"/>
              </a:ext>
            </a:extLst>
          </p:cNvPr>
          <p:cNvSpPr>
            <a:spLocks noGrp="1"/>
          </p:cNvSpPr>
          <p:nvPr>
            <p:ph type="title"/>
          </p:nvPr>
        </p:nvSpPr>
        <p:spPr/>
        <p:txBody>
          <a:bodyPr/>
          <a:lstStyle/>
          <a:p>
            <a:r>
              <a:rPr lang="en-US"/>
              <a:t>SOLAR-1: Alpelisib/Fulvestrant (cont.)</a:t>
            </a:r>
          </a:p>
        </p:txBody>
      </p:sp>
      <p:sp>
        <p:nvSpPr>
          <p:cNvPr id="7" name="Text Placeholder 6">
            <a:extLst>
              <a:ext uri="{FF2B5EF4-FFF2-40B4-BE49-F238E27FC236}">
                <a16:creationId xmlns:a16="http://schemas.microsoft.com/office/drawing/2014/main" id="{A5BA5131-DD2E-5148-B358-3AA6846654DE}"/>
              </a:ext>
            </a:extLst>
          </p:cNvPr>
          <p:cNvSpPr>
            <a:spLocks noGrp="1"/>
          </p:cNvSpPr>
          <p:nvPr>
            <p:ph type="body" sz="quarter" idx="12"/>
          </p:nvPr>
        </p:nvSpPr>
        <p:spPr>
          <a:xfrm>
            <a:off x="193575" y="6421193"/>
            <a:ext cx="1449115" cy="307777"/>
          </a:xfrm>
        </p:spPr>
        <p:txBody>
          <a:bodyPr/>
          <a:lstStyle/>
          <a:p>
            <a:r>
              <a:rPr lang="en-US">
                <a:solidFill>
                  <a:srgbClr val="000000"/>
                </a:solidFill>
                <a:latin typeface="News Gothic MT" panose="020B0503020103020203" pitchFamily="34" charset="0"/>
                <a:ea typeface="MS PGothic" panose="020B0600070205080204" pitchFamily="34" charset="-128"/>
              </a:rPr>
              <a:t>ful = fulvestrant.</a:t>
            </a:r>
          </a:p>
          <a:p>
            <a:r>
              <a:rPr lang="en-US" err="1">
                <a:solidFill>
                  <a:srgbClr val="000000"/>
                </a:solidFill>
                <a:latin typeface="News Gothic MT" panose="020B0503020103020203" pitchFamily="34" charset="0"/>
                <a:ea typeface="MS PGothic" panose="020B0600070205080204" pitchFamily="34" charset="-128"/>
              </a:rPr>
              <a:t>Rugo</a:t>
            </a:r>
            <a:r>
              <a:rPr lang="en-US">
                <a:solidFill>
                  <a:srgbClr val="000000"/>
                </a:solidFill>
                <a:latin typeface="News Gothic MT" panose="020B0503020103020203" pitchFamily="34" charset="0"/>
                <a:ea typeface="MS PGothic" panose="020B0600070205080204" pitchFamily="34" charset="-128"/>
              </a:rPr>
              <a:t>, </a:t>
            </a:r>
            <a:r>
              <a:rPr lang="en-US"/>
              <a:t>André</a:t>
            </a:r>
            <a:r>
              <a:rPr lang="en-US">
                <a:solidFill>
                  <a:srgbClr val="000000"/>
                </a:solidFill>
                <a:latin typeface="News Gothic MT" panose="020B0503020103020203" pitchFamily="34" charset="0"/>
                <a:ea typeface="MS PGothic" panose="020B0600070205080204" pitchFamily="34" charset="-128"/>
              </a:rPr>
              <a:t> et al, 2020.</a:t>
            </a:r>
            <a:endParaRPr lang="en-US" baseline="30000">
              <a:latin typeface="News Gothic MT" panose="020B0503020103020203" pitchFamily="34" charset="0"/>
            </a:endParaRPr>
          </a:p>
        </p:txBody>
      </p:sp>
      <p:sp>
        <p:nvSpPr>
          <p:cNvPr id="5" name="Text Placeholder 4">
            <a:extLst>
              <a:ext uri="{FF2B5EF4-FFF2-40B4-BE49-F238E27FC236}">
                <a16:creationId xmlns:a16="http://schemas.microsoft.com/office/drawing/2014/main" id="{DC736585-3444-BA42-B87D-5F0372243253}"/>
              </a:ext>
            </a:extLst>
          </p:cNvPr>
          <p:cNvSpPr>
            <a:spLocks noGrp="1"/>
          </p:cNvSpPr>
          <p:nvPr>
            <p:ph type="body" sz="quarter" idx="4294967295"/>
          </p:nvPr>
        </p:nvSpPr>
        <p:spPr>
          <a:xfrm>
            <a:off x="609600" y="944415"/>
            <a:ext cx="10974387" cy="482600"/>
          </a:xfrm>
        </p:spPr>
        <p:txBody>
          <a:bodyPr>
            <a:normAutofit lnSpcReduction="10000"/>
          </a:bodyPr>
          <a:lstStyle/>
          <a:p>
            <a:pPr marL="0" indent="0">
              <a:buNone/>
            </a:pPr>
            <a:r>
              <a:rPr lang="en-US" sz="2800"/>
              <a:t>Select Adverse Events</a:t>
            </a:r>
          </a:p>
        </p:txBody>
      </p:sp>
      <p:graphicFrame>
        <p:nvGraphicFramePr>
          <p:cNvPr id="6" name="Content Placeholder 4">
            <a:extLst>
              <a:ext uri="{FF2B5EF4-FFF2-40B4-BE49-F238E27FC236}">
                <a16:creationId xmlns:a16="http://schemas.microsoft.com/office/drawing/2014/main" id="{1E300903-B0E5-E340-A2C0-54421C4B1819}"/>
              </a:ext>
            </a:extLst>
          </p:cNvPr>
          <p:cNvGraphicFramePr>
            <a:graphicFrameLocks/>
          </p:cNvGraphicFramePr>
          <p:nvPr>
            <p:extLst>
              <p:ext uri="{D42A27DB-BD31-4B8C-83A1-F6EECF244321}">
                <p14:modId xmlns:p14="http://schemas.microsoft.com/office/powerpoint/2010/main" val="3048549279"/>
              </p:ext>
            </p:extLst>
          </p:nvPr>
        </p:nvGraphicFramePr>
        <p:xfrm>
          <a:off x="535604" y="1572572"/>
          <a:ext cx="11120791" cy="4106334"/>
        </p:xfrm>
        <a:graphic>
          <a:graphicData uri="http://schemas.openxmlformats.org/drawingml/2006/table">
            <a:tbl>
              <a:tblPr firstRow="1" bandRow="1">
                <a:tableStyleId>{5C22544A-7EE6-4342-B048-85BDC9FD1C3A}</a:tableStyleId>
              </a:tblPr>
              <a:tblGrid>
                <a:gridCol w="2933377">
                  <a:extLst>
                    <a:ext uri="{9D8B030D-6E8A-4147-A177-3AD203B41FA5}">
                      <a16:colId xmlns:a16="http://schemas.microsoft.com/office/drawing/2014/main" val="20000"/>
                    </a:ext>
                  </a:extLst>
                </a:gridCol>
                <a:gridCol w="1364569">
                  <a:extLst>
                    <a:ext uri="{9D8B030D-6E8A-4147-A177-3AD203B41FA5}">
                      <a16:colId xmlns:a16="http://schemas.microsoft.com/office/drawing/2014/main" val="20001"/>
                    </a:ext>
                  </a:extLst>
                </a:gridCol>
                <a:gridCol w="1364569">
                  <a:extLst>
                    <a:ext uri="{9D8B030D-6E8A-4147-A177-3AD203B41FA5}">
                      <a16:colId xmlns:a16="http://schemas.microsoft.com/office/drawing/2014/main" val="20002"/>
                    </a:ext>
                  </a:extLst>
                </a:gridCol>
                <a:gridCol w="1364569">
                  <a:extLst>
                    <a:ext uri="{9D8B030D-6E8A-4147-A177-3AD203B41FA5}">
                      <a16:colId xmlns:a16="http://schemas.microsoft.com/office/drawing/2014/main" val="20003"/>
                    </a:ext>
                  </a:extLst>
                </a:gridCol>
                <a:gridCol w="1364569">
                  <a:extLst>
                    <a:ext uri="{9D8B030D-6E8A-4147-A177-3AD203B41FA5}">
                      <a16:colId xmlns:a16="http://schemas.microsoft.com/office/drawing/2014/main" val="20004"/>
                    </a:ext>
                  </a:extLst>
                </a:gridCol>
                <a:gridCol w="1364569">
                  <a:extLst>
                    <a:ext uri="{9D8B030D-6E8A-4147-A177-3AD203B41FA5}">
                      <a16:colId xmlns:a16="http://schemas.microsoft.com/office/drawing/2014/main" val="20005"/>
                    </a:ext>
                  </a:extLst>
                </a:gridCol>
                <a:gridCol w="1364569">
                  <a:extLst>
                    <a:ext uri="{9D8B030D-6E8A-4147-A177-3AD203B41FA5}">
                      <a16:colId xmlns:a16="http://schemas.microsoft.com/office/drawing/2014/main" val="20006"/>
                    </a:ext>
                  </a:extLst>
                </a:gridCol>
              </a:tblGrid>
              <a:tr h="388328">
                <a:tc rowSpan="2">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indent="7938" algn="l" defTabSz="457200" rtl="0" eaLnBrk="1" latinLnBrk="0" hangingPunct="1">
                        <a:lnSpc>
                          <a:spcPct val="90000"/>
                        </a:lnSpc>
                        <a:tabLst/>
                      </a:pPr>
                      <a:r>
                        <a:rPr lang="en-GB" sz="1600" kern="1200">
                          <a:latin typeface="News Gothic MT" panose="020B0503020103020203" pitchFamily="34" charset="0"/>
                        </a:rPr>
                        <a:t>AEs </a:t>
                      </a:r>
                      <a:r>
                        <a:rPr lang="en-US" sz="1600" kern="1200">
                          <a:latin typeface="News Gothic MT" panose="020B0503020103020203" pitchFamily="34" charset="0"/>
                        </a:rPr>
                        <a:t>≥20% in either arm: n, %</a:t>
                      </a:r>
                      <a:endParaRPr lang="en-US" sz="1600" b="1" kern="1200">
                        <a:solidFill>
                          <a:schemeClr val="tx1"/>
                        </a:solidFill>
                        <a:latin typeface="News Gothic MT" panose="020B0503020103020203" pitchFamily="34" charset="0"/>
                        <a:ea typeface="+mn-ea"/>
                        <a:cs typeface="Arial" panose="020B0604020202020204" pitchFamily="34" charset="0"/>
                      </a:endParaRPr>
                    </a:p>
                  </a:txBody>
                  <a:tcPr marL="119063" marR="89297" marT="47625" marB="47625" anchor="b"/>
                </a:tc>
                <a:tc gridSpan="3">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600">
                          <a:latin typeface="News Gothic MT" panose="020B0503020103020203" pitchFamily="34" charset="0"/>
                        </a:rPr>
                        <a:t>Alpelisib/ful (n=284) </a:t>
                      </a:r>
                    </a:p>
                  </a:txBody>
                  <a:tcPr marL="90488" marR="89297" marT="47625" marB="47625" anchor="b"/>
                </a:tc>
                <a:tc hMerge="1">
                  <a:txBody>
                    <a:bodyPr/>
                    <a:lstStyle/>
                    <a:p>
                      <a:endParaRPr lang="en-US"/>
                    </a:p>
                  </a:txBody>
                  <a:tcPr/>
                </a:tc>
                <a:tc hMerge="1">
                  <a:txBody>
                    <a:bodyPr/>
                    <a:lstStyle/>
                    <a:p>
                      <a:endParaRPr lang="en-US"/>
                    </a:p>
                  </a:txBody>
                  <a:tcPr/>
                </a:tc>
                <a:tc gridSpan="3">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600">
                          <a:latin typeface="News Gothic MT" panose="020B0503020103020203" pitchFamily="34" charset="0"/>
                        </a:rPr>
                        <a:t>Placebo/ful (n=287) </a:t>
                      </a:r>
                    </a:p>
                  </a:txBody>
                  <a:tcPr marL="90488" marR="89297" marT="47625" marB="47625"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8328">
                <a:tc vMerge="1">
                  <a:txBody>
                    <a:bodyPr/>
                    <a:lstStyle/>
                    <a:p>
                      <a:endParaRPr lang="en-US" sz="1400" b="1">
                        <a:solidFill>
                          <a:schemeClr val="bg2"/>
                        </a:solidFill>
                        <a:latin typeface="+mj-lt"/>
                      </a:endParaRPr>
                    </a:p>
                  </a:txBody>
                  <a:tcPr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GB" sz="1600">
                          <a:latin typeface="News Gothic MT" panose="020B0503020103020203" pitchFamily="34" charset="0"/>
                        </a:rPr>
                        <a:t>All-Grade</a:t>
                      </a:r>
                      <a:endParaRPr lang="en-US" sz="1600" b="1">
                        <a:solidFill>
                          <a:schemeClr val="bg1"/>
                        </a:solidFill>
                        <a:latin typeface="News Gothic MT" panose="020B0503020103020203" pitchFamily="34" charset="0"/>
                        <a:cs typeface="Arial" panose="020B0604020202020204" pitchFamily="34" charset="0"/>
                      </a:endParaRPr>
                    </a:p>
                  </a:txBody>
                  <a:tcPr marL="89297" marR="89297" marT="47625" marB="47625" anchor="b"/>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GB" sz="1600">
                          <a:latin typeface="News Gothic MT" panose="020B0503020103020203" pitchFamily="34" charset="0"/>
                        </a:rPr>
                        <a:t>Grade 3</a:t>
                      </a:r>
                      <a:endParaRPr lang="en-US" sz="1600" b="1">
                        <a:solidFill>
                          <a:schemeClr val="bg1"/>
                        </a:solidFill>
                        <a:latin typeface="News Gothic MT" panose="020B0503020103020203" pitchFamily="34" charset="0"/>
                        <a:cs typeface="Arial" panose="020B0604020202020204" pitchFamily="34" charset="0"/>
                      </a:endParaRPr>
                    </a:p>
                  </a:txBody>
                  <a:tcPr marL="89297" marR="89297" marT="47625" marB="47625" anchor="b"/>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GB" sz="1600">
                          <a:latin typeface="News Gothic MT" panose="020B0503020103020203" pitchFamily="34" charset="0"/>
                        </a:rPr>
                        <a:t>Grade 4</a:t>
                      </a:r>
                      <a:endParaRPr lang="en-US" sz="1600" b="1">
                        <a:solidFill>
                          <a:schemeClr val="bg1"/>
                        </a:solidFill>
                        <a:latin typeface="News Gothic MT" panose="020B0503020103020203" pitchFamily="34" charset="0"/>
                        <a:cs typeface="Arial" panose="020B0604020202020204" pitchFamily="34" charset="0"/>
                      </a:endParaRPr>
                    </a:p>
                  </a:txBody>
                  <a:tcPr marL="89297" marR="89297" marT="47625" marB="47625" anchor="b"/>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GB" sz="1600">
                          <a:latin typeface="News Gothic MT" panose="020B0503020103020203" pitchFamily="34" charset="0"/>
                        </a:rPr>
                        <a:t>All-Grade</a:t>
                      </a:r>
                      <a:endParaRPr lang="en-US" sz="1600" b="1">
                        <a:solidFill>
                          <a:schemeClr val="bg1"/>
                        </a:solidFill>
                        <a:latin typeface="News Gothic MT" panose="020B0503020103020203" pitchFamily="34" charset="0"/>
                        <a:cs typeface="Arial" panose="020B0604020202020204" pitchFamily="34" charset="0"/>
                      </a:endParaRPr>
                    </a:p>
                  </a:txBody>
                  <a:tcPr marL="89297" marR="89297" marT="47625" marB="47625" anchor="b"/>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GB" sz="1600">
                          <a:latin typeface="News Gothic MT" panose="020B0503020103020203" pitchFamily="34" charset="0"/>
                        </a:rPr>
                        <a:t>Grade 3</a:t>
                      </a:r>
                      <a:endParaRPr lang="en-US" sz="1600" b="1">
                        <a:solidFill>
                          <a:schemeClr val="bg1"/>
                        </a:solidFill>
                        <a:latin typeface="News Gothic MT" panose="020B0503020103020203" pitchFamily="34" charset="0"/>
                        <a:cs typeface="Arial" panose="020B0604020202020204" pitchFamily="34" charset="0"/>
                      </a:endParaRPr>
                    </a:p>
                  </a:txBody>
                  <a:tcPr marL="89297" marR="89297" marT="47625" marB="47625" anchor="b"/>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GB" sz="1600">
                          <a:latin typeface="News Gothic MT" panose="020B0503020103020203" pitchFamily="34" charset="0"/>
                        </a:rPr>
                        <a:t>Grade 4</a:t>
                      </a:r>
                      <a:endParaRPr lang="en-US" sz="1600" b="1">
                        <a:solidFill>
                          <a:schemeClr val="bg1"/>
                        </a:solidFill>
                        <a:latin typeface="News Gothic MT" panose="020B0503020103020203" pitchFamily="34" charset="0"/>
                        <a:cs typeface="Arial" panose="020B0604020202020204" pitchFamily="34" charset="0"/>
                      </a:endParaRPr>
                    </a:p>
                  </a:txBody>
                  <a:tcPr marL="89297" marR="89297" marT="47625" marB="47625" anchor="b"/>
                </a:tc>
                <a:extLst>
                  <a:ext uri="{0D108BD9-81ED-4DB2-BD59-A6C34878D82A}">
                    <a16:rowId xmlns:a16="http://schemas.microsoft.com/office/drawing/2014/main" val="10001"/>
                  </a:ext>
                </a:extLst>
              </a:tr>
              <a:tr h="302698">
                <a:tc>
                  <a:txBody>
                    <a:bodyPr/>
                    <a:lstStyle/>
                    <a:p>
                      <a:pPr marL="0" marR="0" indent="3175" algn="l" defTabSz="914400" rtl="0" eaLnBrk="1" fontAlgn="auto" latinLnBrk="0" hangingPunct="1">
                        <a:lnSpc>
                          <a:spcPct val="100000"/>
                        </a:lnSpc>
                        <a:spcBef>
                          <a:spcPts val="200"/>
                        </a:spcBef>
                        <a:spcAft>
                          <a:spcPts val="0"/>
                        </a:spcAft>
                        <a:buClrTx/>
                        <a:buSzTx/>
                        <a:buFontTx/>
                        <a:buNone/>
                        <a:tabLst/>
                        <a:defRPr/>
                      </a:pPr>
                      <a:r>
                        <a:rPr lang="en-US" sz="1500" kern="1200" baseline="0">
                          <a:latin typeface="News Gothic MT" panose="020B0503020103020203" pitchFamily="34" charset="0"/>
                        </a:rPr>
                        <a:t>Any AE</a:t>
                      </a:r>
                      <a:endParaRPr lang="en-US" sz="1500" kern="1200" baseline="0">
                        <a:solidFill>
                          <a:schemeClr val="tx1"/>
                        </a:solidFill>
                        <a:latin typeface="News Gothic MT" panose="020B0503020103020203" pitchFamily="34" charset="0"/>
                        <a:ea typeface="+mn-ea"/>
                        <a:cs typeface="Arial" panose="020B0604020202020204" pitchFamily="34" charset="0"/>
                      </a:endParaRPr>
                    </a:p>
                  </a:txBody>
                  <a:tcPr marL="119063" marR="89297" marT="17859" marB="17859" anchor="ctr"/>
                </a:tc>
                <a:tc>
                  <a:txBody>
                    <a:bodyPr/>
                    <a:lstStyle/>
                    <a:p>
                      <a:pPr marL="0" marR="0" algn="ctr">
                        <a:spcBef>
                          <a:spcPts val="200"/>
                        </a:spcBef>
                        <a:spcAft>
                          <a:spcPts val="0"/>
                        </a:spcAft>
                      </a:pPr>
                      <a:r>
                        <a:rPr lang="en-US" sz="1500">
                          <a:effectLst/>
                          <a:latin typeface="News Gothic MT" panose="020B0503020103020203" pitchFamily="34" charset="0"/>
                        </a:rPr>
                        <a:t>282 (99.3%)</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B w="28575" cap="flat" cmpd="sng" algn="ctr">
                      <a:solidFill>
                        <a:srgbClr val="FF0000"/>
                      </a:solidFill>
                      <a:prstDash val="solid"/>
                      <a:round/>
                      <a:headEnd type="none" w="med" len="med"/>
                      <a:tailEnd type="none" w="med" len="med"/>
                    </a:lnB>
                  </a:tcPr>
                </a:tc>
                <a:tc>
                  <a:txBody>
                    <a:bodyPr/>
                    <a:lstStyle/>
                    <a:p>
                      <a:pPr algn="ctr"/>
                      <a:r>
                        <a:rPr lang="en-US" sz="1500">
                          <a:latin typeface="News Gothic MT" panose="020B0503020103020203" pitchFamily="34" charset="0"/>
                        </a:rPr>
                        <a:t>183 (64.4%)</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lnB w="28575" cap="flat" cmpd="sng" algn="ctr">
                      <a:solidFill>
                        <a:srgbClr val="FF0000"/>
                      </a:solidFill>
                      <a:prstDash val="solid"/>
                      <a:round/>
                      <a:headEnd type="none" w="med" len="med"/>
                      <a:tailEnd type="none" w="med" len="med"/>
                    </a:lnB>
                  </a:tcPr>
                </a:tc>
                <a:tc>
                  <a:txBody>
                    <a:bodyPr/>
                    <a:lstStyle/>
                    <a:p>
                      <a:pPr algn="ctr"/>
                      <a:r>
                        <a:rPr lang="en-US" sz="1500">
                          <a:latin typeface="News Gothic MT" panose="020B0503020103020203" pitchFamily="34" charset="0"/>
                        </a:rPr>
                        <a:t>33 (11.6%)</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lnB w="28575"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effectLst/>
                          <a:latin typeface="News Gothic MT" panose="020B0503020103020203" pitchFamily="34" charset="0"/>
                        </a:rPr>
                        <a:t>264 (92.0%)</a:t>
                      </a:r>
                      <a:endParaRPr lang="en-US" sz="1500">
                        <a:solidFill>
                          <a:schemeClr val="tx1"/>
                        </a:solidFill>
                        <a:effectLst/>
                        <a:latin typeface="News Gothic MT" panose="020B0503020103020203" pitchFamily="34" charset="0"/>
                        <a:ea typeface="Times New Roman" panose="02020603050405020304" pitchFamily="18" charset="0"/>
                        <a:cs typeface="Times New Roman" panose="02020603050405020304" pitchFamily="18" charset="0"/>
                      </a:endParaRPr>
                    </a:p>
                  </a:txBody>
                  <a:tcPr marL="89297" marR="89297" marT="17859" marB="17859" anchor="ctr">
                    <a:lnB w="28575" cap="flat" cmpd="sng" algn="ctr">
                      <a:solidFill>
                        <a:srgbClr val="FF0000"/>
                      </a:solidFill>
                      <a:prstDash val="solid"/>
                      <a:round/>
                      <a:headEnd type="none" w="med" len="med"/>
                      <a:tailEnd type="none" w="med" len="med"/>
                    </a:lnB>
                  </a:tcPr>
                </a:tc>
                <a:tc>
                  <a:txBody>
                    <a:bodyPr/>
                    <a:lstStyle/>
                    <a:p>
                      <a:pPr marL="0" marR="0" algn="ctr">
                        <a:spcBef>
                          <a:spcPts val="200"/>
                        </a:spcBef>
                        <a:spcAft>
                          <a:spcPts val="0"/>
                        </a:spcAft>
                      </a:pPr>
                      <a:r>
                        <a:rPr lang="en-US" sz="1500">
                          <a:effectLst/>
                          <a:latin typeface="News Gothic MT" panose="020B0503020103020203" pitchFamily="34" charset="0"/>
                        </a:rPr>
                        <a:t>87 (30.3%)</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B w="28575" cap="flat" cmpd="sng" algn="ctr">
                      <a:solidFill>
                        <a:srgbClr val="FF0000"/>
                      </a:solidFill>
                      <a:prstDash val="solid"/>
                      <a:round/>
                      <a:headEnd type="none" w="med" len="med"/>
                      <a:tailEnd type="none" w="med" len="med"/>
                    </a:lnB>
                  </a:tcPr>
                </a:tc>
                <a:tc>
                  <a:txBody>
                    <a:bodyPr/>
                    <a:lstStyle/>
                    <a:p>
                      <a:pPr marL="0" marR="0" algn="ctr">
                        <a:spcBef>
                          <a:spcPts val="200"/>
                        </a:spcBef>
                        <a:spcAft>
                          <a:spcPts val="0"/>
                        </a:spcAft>
                      </a:pPr>
                      <a:r>
                        <a:rPr lang="en-US" sz="1500">
                          <a:effectLst/>
                          <a:latin typeface="News Gothic MT" panose="020B0503020103020203" pitchFamily="34" charset="0"/>
                        </a:rPr>
                        <a:t>15 (5.2%)</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797765691"/>
                  </a:ext>
                </a:extLst>
              </a:tr>
              <a:tr h="302698">
                <a:tc>
                  <a:txBody>
                    <a:bodyPr/>
                    <a:lstStyle/>
                    <a:p>
                      <a:pPr marL="114300" marR="0" indent="3175" algn="l" defTabSz="914400" rtl="0" eaLnBrk="1" fontAlgn="auto" latinLnBrk="0" hangingPunct="1">
                        <a:lnSpc>
                          <a:spcPct val="100000"/>
                        </a:lnSpc>
                        <a:spcBef>
                          <a:spcPts val="200"/>
                        </a:spcBef>
                        <a:spcAft>
                          <a:spcPts val="0"/>
                        </a:spcAft>
                        <a:buClrTx/>
                        <a:buSzTx/>
                        <a:buFontTx/>
                        <a:buNone/>
                        <a:tabLst/>
                        <a:defRPr/>
                      </a:pPr>
                      <a:r>
                        <a:rPr lang="en-US" sz="1500" kern="1200" baseline="0">
                          <a:latin typeface="News Gothic MT" panose="020B0503020103020203" pitchFamily="34" charset="0"/>
                        </a:rPr>
                        <a:t>Hyperglycemia</a:t>
                      </a:r>
                      <a:endParaRPr lang="en-US" sz="1500" kern="1200" baseline="0">
                        <a:solidFill>
                          <a:schemeClr val="tx1"/>
                        </a:solidFill>
                        <a:latin typeface="News Gothic MT" panose="020B0503020103020203" pitchFamily="34" charset="0"/>
                        <a:ea typeface="+mn-ea"/>
                        <a:cs typeface="Arial" panose="020B0604020202020204" pitchFamily="34" charset="0"/>
                      </a:endParaRPr>
                    </a:p>
                  </a:txBody>
                  <a:tcPr marL="119063" marR="89297" marT="17859" marB="17859" anchor="ctr">
                    <a:lnR w="28575" cap="flat" cmpd="sng" algn="ctr">
                      <a:solidFill>
                        <a:srgbClr val="FF0000"/>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500">
                          <a:effectLst/>
                          <a:latin typeface="News Gothic MT" panose="020B0503020103020203" pitchFamily="34" charset="0"/>
                        </a:rPr>
                        <a:t>181 (63.7%)</a:t>
                      </a:r>
                      <a:endParaRPr lang="en-US" sz="1500">
                        <a:solidFill>
                          <a:schemeClr val="tx1"/>
                        </a:solidFill>
                        <a:effectLst/>
                        <a:latin typeface="News Gothic MT" panose="020B0503020103020203" pitchFamily="34" charset="0"/>
                        <a:ea typeface="Times New Roman" panose="02020603050405020304" pitchFamily="18" charset="0"/>
                        <a:cs typeface="Times New Roman" panose="02020603050405020304" pitchFamily="18" charset="0"/>
                      </a:endParaRPr>
                    </a:p>
                  </a:txBody>
                  <a:tcPr marL="89297" marR="89297" marT="17859" marB="17859" anchor="ctr">
                    <a:lnL w="28575" cap="flat" cmpd="sng" algn="ctr">
                      <a:solidFill>
                        <a:srgbClr val="FF0000"/>
                      </a:solidFill>
                      <a:prstDash val="solid"/>
                      <a:round/>
                      <a:headEnd type="none" w="med" len="med"/>
                      <a:tailEnd type="none" w="med" len="med"/>
                    </a:lnL>
                    <a:lnR w="12700" cmpd="sng">
                      <a:noFill/>
                    </a:lnR>
                    <a:lnT w="28575"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500">
                          <a:latin typeface="News Gothic MT" panose="020B0503020103020203" pitchFamily="34" charset="0"/>
                        </a:rPr>
                        <a:t>93 (32.7%)</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lnL w="12700" cmpd="sng">
                      <a:noFill/>
                    </a:lnL>
                    <a:lnR w="12700" cmpd="sng">
                      <a:noFill/>
                    </a:lnR>
                    <a:lnT w="28575"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500">
                          <a:latin typeface="News Gothic MT" panose="020B0503020103020203" pitchFamily="34" charset="0"/>
                        </a:rPr>
                        <a:t>11 (3.9%)</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lnL w="12700" cmpd="sng">
                      <a:noFill/>
                    </a:lnL>
                    <a:lnR w="12700" cmpd="sng">
                      <a:noFill/>
                    </a:lnR>
                    <a:lnT w="28575"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effectLst/>
                          <a:latin typeface="News Gothic MT" panose="020B0503020103020203" pitchFamily="34" charset="0"/>
                        </a:rPr>
                        <a:t>28 (9.8%)</a:t>
                      </a:r>
                      <a:endParaRPr lang="en-US" sz="1500">
                        <a:solidFill>
                          <a:schemeClr val="tx1"/>
                        </a:solidFill>
                        <a:effectLst/>
                        <a:latin typeface="News Gothic MT" panose="020B0503020103020203" pitchFamily="34" charset="0"/>
                        <a:ea typeface="Times New Roman" panose="02020603050405020304" pitchFamily="18" charset="0"/>
                        <a:cs typeface="Times New Roman" panose="02020603050405020304" pitchFamily="18" charset="0"/>
                      </a:endParaRPr>
                    </a:p>
                  </a:txBody>
                  <a:tcPr marL="89297" marR="89297" marT="17859" marB="17859" anchor="ctr">
                    <a:lnL w="12700" cmpd="sng">
                      <a:noFill/>
                    </a:lnL>
                    <a:lnR w="12700" cmpd="sng">
                      <a:noFill/>
                    </a:lnR>
                    <a:lnT w="28575"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200"/>
                        </a:spcBef>
                        <a:spcAft>
                          <a:spcPts val="0"/>
                        </a:spcAft>
                      </a:pPr>
                      <a:r>
                        <a:rPr lang="en-US" sz="1500">
                          <a:effectLst/>
                          <a:latin typeface="News Gothic MT" panose="020B0503020103020203" pitchFamily="34" charset="0"/>
                        </a:rPr>
                        <a:t>1 (0.3%)</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L w="12700" cmpd="sng">
                      <a:noFill/>
                    </a:lnL>
                    <a:lnR w="12700" cmpd="sng">
                      <a:noFill/>
                    </a:lnR>
                    <a:lnT w="28575"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200"/>
                        </a:spcBef>
                        <a:spcAft>
                          <a:spcPts val="0"/>
                        </a:spcAft>
                      </a:pPr>
                      <a:r>
                        <a:rPr lang="en-US" sz="1500">
                          <a:effectLst/>
                          <a:latin typeface="News Gothic MT" panose="020B0503020103020203" pitchFamily="34" charset="0"/>
                        </a:rPr>
                        <a:t>1 (0.3%)</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L w="12700" cmpd="sng">
                      <a:noFill/>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0719574"/>
                  </a:ext>
                </a:extLst>
              </a:tr>
              <a:tr h="302698">
                <a:tc>
                  <a:txBody>
                    <a:bodyPr/>
                    <a:lstStyle/>
                    <a:p>
                      <a:pPr marL="114300" marR="0" indent="3175" algn="l" defTabSz="914400" rtl="0" eaLnBrk="1" fontAlgn="auto" latinLnBrk="0" hangingPunct="1">
                        <a:lnSpc>
                          <a:spcPct val="100000"/>
                        </a:lnSpc>
                        <a:spcBef>
                          <a:spcPts val="200"/>
                        </a:spcBef>
                        <a:spcAft>
                          <a:spcPts val="0"/>
                        </a:spcAft>
                        <a:buClrTx/>
                        <a:buSzTx/>
                        <a:buFontTx/>
                        <a:buNone/>
                        <a:tabLst/>
                        <a:defRPr/>
                      </a:pPr>
                      <a:r>
                        <a:rPr lang="en-US" sz="1500" kern="1200" baseline="0">
                          <a:latin typeface="News Gothic MT" panose="020B0503020103020203" pitchFamily="34" charset="0"/>
                        </a:rPr>
                        <a:t>Diarrhea</a:t>
                      </a:r>
                      <a:endParaRPr lang="en-US" sz="1500" kern="1200" baseline="0">
                        <a:solidFill>
                          <a:schemeClr val="tx1"/>
                        </a:solidFill>
                        <a:latin typeface="News Gothic MT" panose="020B0503020103020203" pitchFamily="34" charset="0"/>
                        <a:ea typeface="+mn-ea"/>
                        <a:cs typeface="Arial" panose="020B0604020202020204" pitchFamily="34" charset="0"/>
                      </a:endParaRPr>
                    </a:p>
                  </a:txBody>
                  <a:tcPr marL="119063" marR="89297" marT="17859" marB="17859" anchor="ctr">
                    <a:lnR w="28575" cap="flat" cmpd="sng" algn="ctr">
                      <a:solidFill>
                        <a:srgbClr val="FF0000"/>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500">
                          <a:effectLst/>
                          <a:latin typeface="News Gothic MT" panose="020B0503020103020203" pitchFamily="34" charset="0"/>
                        </a:rPr>
                        <a:t>164 (57.7%)</a:t>
                      </a:r>
                      <a:endParaRPr lang="en-US" sz="1500">
                        <a:solidFill>
                          <a:schemeClr val="tx1"/>
                        </a:solidFill>
                        <a:effectLst/>
                        <a:latin typeface="News Gothic MT" panose="020B0503020103020203" pitchFamily="34" charset="0"/>
                        <a:ea typeface="Times New Roman" panose="02020603050405020304" pitchFamily="18" charset="0"/>
                        <a:cs typeface="Times New Roman" panose="02020603050405020304" pitchFamily="18" charset="0"/>
                      </a:endParaRPr>
                    </a:p>
                  </a:txBody>
                  <a:tcPr marL="89297" marR="89297" marT="17859" marB="17859" anchor="ctr">
                    <a:lnL w="28575" cap="flat" cmpd="sng" algn="ctr">
                      <a:solidFill>
                        <a:srgbClr val="FF0000"/>
                      </a:solidFill>
                      <a:prstDash val="solid"/>
                      <a:round/>
                      <a:headEnd type="none" w="med" len="med"/>
                      <a:tailEnd type="none" w="med" len="med"/>
                    </a:lnL>
                    <a:lnR w="12700" cmpd="sng">
                      <a:noFill/>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News Gothic MT" panose="020B0503020103020203" pitchFamily="34" charset="0"/>
                        </a:rPr>
                        <a:t>19 (6.7%)</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lnL w="12700" cmpd="sng">
                      <a:noFill/>
                    </a:lnL>
                    <a:lnR w="12700" cmpd="sng">
                      <a:noFill/>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News Gothic MT" panose="020B0503020103020203" pitchFamily="34" charset="0"/>
                        </a:rPr>
                        <a:t>0</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lnL w="12700" cmpd="sng">
                      <a:noFill/>
                    </a:lnL>
                    <a:lnR w="12700" cmpd="sng">
                      <a:noFill/>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effectLst/>
                          <a:latin typeface="News Gothic MT" panose="020B0503020103020203" pitchFamily="34" charset="0"/>
                        </a:rPr>
                        <a:t>45 (15.7%)</a:t>
                      </a:r>
                      <a:endParaRPr lang="en-US" sz="1500">
                        <a:solidFill>
                          <a:schemeClr val="tx1"/>
                        </a:solidFill>
                        <a:effectLst/>
                        <a:latin typeface="News Gothic MT" panose="020B0503020103020203" pitchFamily="34" charset="0"/>
                        <a:ea typeface="Times New Roman" panose="02020603050405020304" pitchFamily="18" charset="0"/>
                        <a:cs typeface="Times New Roman" panose="02020603050405020304" pitchFamily="18" charset="0"/>
                      </a:endParaRPr>
                    </a:p>
                  </a:txBody>
                  <a:tcPr marL="89297" marR="89297" marT="17859" marB="17859" anchor="ctr">
                    <a:lnL w="12700" cmpd="sng">
                      <a:noFill/>
                    </a:lnL>
                    <a:lnR w="12700" cmpd="sng">
                      <a:noFill/>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0"/>
                        </a:spcAft>
                      </a:pPr>
                      <a:r>
                        <a:rPr lang="en-US" sz="1500">
                          <a:effectLst/>
                          <a:latin typeface="News Gothic MT" panose="020B0503020103020203" pitchFamily="34" charset="0"/>
                        </a:rPr>
                        <a:t>1 (0.3%)</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L w="12700" cmpd="sng">
                      <a:noFill/>
                    </a:lnL>
                    <a:lnR w="12700" cmpd="sng">
                      <a:noFill/>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0"/>
                        </a:spcAft>
                      </a:pPr>
                      <a:r>
                        <a:rPr lang="en-US" sz="1500">
                          <a:effectLst/>
                          <a:latin typeface="News Gothic MT" panose="020B0503020103020203" pitchFamily="34" charset="0"/>
                        </a:rPr>
                        <a:t>0</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L w="12700" cmpd="sng">
                      <a:noFill/>
                    </a:lnL>
                    <a:lnR w="28575" cap="flat" cmpd="sng" algn="ctr">
                      <a:solidFill>
                        <a:srgbClr val="FF0000"/>
                      </a:solidFill>
                      <a:prstDash val="solid"/>
                      <a:round/>
                      <a:headEnd type="none" w="med" len="med"/>
                      <a:tailEnd type="none" w="med" len="med"/>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1487219"/>
                  </a:ext>
                </a:extLst>
              </a:tr>
              <a:tr h="302698">
                <a:tc>
                  <a:txBody>
                    <a:bodyPr/>
                    <a:lstStyle/>
                    <a:p>
                      <a:pPr marL="114300" marR="0" indent="3175" algn="l" defTabSz="914400" rtl="0" eaLnBrk="1" fontAlgn="auto" latinLnBrk="0" hangingPunct="1">
                        <a:lnSpc>
                          <a:spcPct val="100000"/>
                        </a:lnSpc>
                        <a:spcBef>
                          <a:spcPts val="200"/>
                        </a:spcBef>
                        <a:spcAft>
                          <a:spcPts val="0"/>
                        </a:spcAft>
                        <a:buClrTx/>
                        <a:buSzTx/>
                        <a:buFontTx/>
                        <a:buNone/>
                        <a:tabLst/>
                        <a:defRPr/>
                      </a:pPr>
                      <a:r>
                        <a:rPr lang="en-US" sz="1500" kern="1200" baseline="0">
                          <a:latin typeface="News Gothic MT" panose="020B0503020103020203" pitchFamily="34" charset="0"/>
                        </a:rPr>
                        <a:t>Nausea</a:t>
                      </a:r>
                      <a:endParaRPr lang="en-US" sz="1500" kern="1200" baseline="0">
                        <a:solidFill>
                          <a:schemeClr val="tx1"/>
                        </a:solidFill>
                        <a:latin typeface="News Gothic MT" panose="020B0503020103020203" pitchFamily="34" charset="0"/>
                        <a:ea typeface="+mn-ea"/>
                        <a:cs typeface="Arial" panose="020B0604020202020204" pitchFamily="34" charset="0"/>
                      </a:endParaRPr>
                    </a:p>
                  </a:txBody>
                  <a:tcPr marL="119063" marR="89297" marT="17859" marB="17859"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500">
                          <a:effectLst/>
                          <a:latin typeface="News Gothic MT" panose="020B0503020103020203" pitchFamily="34" charset="0"/>
                        </a:rPr>
                        <a:t>127 (44.7%)</a:t>
                      </a:r>
                      <a:endParaRPr lang="en-US" sz="1500">
                        <a:solidFill>
                          <a:schemeClr val="tx1"/>
                        </a:solidFill>
                        <a:effectLst/>
                        <a:latin typeface="News Gothic MT" panose="020B0503020103020203" pitchFamily="34" charset="0"/>
                        <a:ea typeface="Times New Roman" panose="02020603050405020304" pitchFamily="18" charset="0"/>
                        <a:cs typeface="Times New Roman" panose="02020603050405020304" pitchFamily="18" charset="0"/>
                      </a:endParaRPr>
                    </a:p>
                  </a:txBody>
                  <a:tcPr marL="89297" marR="89297" marT="17859" marB="17859" anchor="ctr">
                    <a:lnT w="28575" cap="flat" cmpd="sng" algn="ctr">
                      <a:solidFill>
                        <a:srgbClr val="FF0000"/>
                      </a:solidFill>
                      <a:prstDash val="solid"/>
                      <a:round/>
                      <a:headEnd type="none" w="med" len="med"/>
                      <a:tailEnd type="none" w="med" len="med"/>
                    </a:lnT>
                  </a:tcPr>
                </a:tc>
                <a:tc>
                  <a:txBody>
                    <a:bodyPr/>
                    <a:lstStyle/>
                    <a:p>
                      <a:pPr algn="ctr"/>
                      <a:r>
                        <a:rPr lang="en-US" sz="1500">
                          <a:latin typeface="News Gothic MT" panose="020B0503020103020203" pitchFamily="34" charset="0"/>
                        </a:rPr>
                        <a:t>7 (2.5%)</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tcPr>
                </a:tc>
                <a:tc>
                  <a:txBody>
                    <a:bodyPr/>
                    <a:lstStyle/>
                    <a:p>
                      <a:pPr algn="ctr"/>
                      <a:r>
                        <a:rPr lang="en-US" sz="1500">
                          <a:latin typeface="News Gothic MT" panose="020B0503020103020203" pitchFamily="34" charset="0"/>
                        </a:rPr>
                        <a:t>0</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effectLst/>
                          <a:latin typeface="News Gothic MT" panose="020B0503020103020203" pitchFamily="34" charset="0"/>
                        </a:rPr>
                        <a:t>64 (22.3%)</a:t>
                      </a:r>
                      <a:endParaRPr lang="en-US" sz="1500">
                        <a:solidFill>
                          <a:schemeClr val="tx1"/>
                        </a:solidFill>
                        <a:effectLst/>
                        <a:latin typeface="News Gothic MT" panose="020B0503020103020203" pitchFamily="34" charset="0"/>
                        <a:ea typeface="Times New Roman" panose="02020603050405020304" pitchFamily="18" charset="0"/>
                        <a:cs typeface="Times New Roman" panose="02020603050405020304" pitchFamily="18" charset="0"/>
                      </a:endParaRPr>
                    </a:p>
                  </a:txBody>
                  <a:tcPr marL="89297" marR="89297" marT="17859" marB="17859" anchor="ctr">
                    <a:lnT w="28575" cap="flat" cmpd="sng" algn="ctr">
                      <a:solidFill>
                        <a:srgbClr val="FF0000"/>
                      </a:solidFill>
                      <a:prstDash val="solid"/>
                      <a:round/>
                      <a:headEnd type="none" w="med" len="med"/>
                      <a:tailEnd type="none" w="med" len="med"/>
                    </a:lnT>
                  </a:tcPr>
                </a:tc>
                <a:tc>
                  <a:txBody>
                    <a:bodyPr/>
                    <a:lstStyle/>
                    <a:p>
                      <a:pPr marL="0" marR="0" algn="ctr">
                        <a:spcBef>
                          <a:spcPts val="200"/>
                        </a:spcBef>
                        <a:spcAft>
                          <a:spcPts val="0"/>
                        </a:spcAft>
                      </a:pPr>
                      <a:r>
                        <a:rPr lang="en-US" sz="1500">
                          <a:effectLst/>
                          <a:latin typeface="News Gothic MT" panose="020B0503020103020203" pitchFamily="34" charset="0"/>
                        </a:rPr>
                        <a:t>1 (0.3%)</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tcPr>
                </a:tc>
                <a:tc>
                  <a:txBody>
                    <a:bodyPr/>
                    <a:lstStyle/>
                    <a:p>
                      <a:pPr marL="0" marR="0" algn="ctr">
                        <a:spcBef>
                          <a:spcPts val="200"/>
                        </a:spcBef>
                        <a:spcAft>
                          <a:spcPts val="0"/>
                        </a:spcAft>
                      </a:pPr>
                      <a:r>
                        <a:rPr lang="en-US" sz="1500">
                          <a:effectLst/>
                          <a:latin typeface="News Gothic MT" panose="020B0503020103020203" pitchFamily="34" charset="0"/>
                        </a:rPr>
                        <a:t>0</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1720256640"/>
                  </a:ext>
                </a:extLst>
              </a:tr>
              <a:tr h="302698">
                <a:tc>
                  <a:txBody>
                    <a:bodyPr/>
                    <a:lstStyle/>
                    <a:p>
                      <a:pPr marL="114300" marR="0" indent="3175" algn="l" defTabSz="914400" rtl="0" eaLnBrk="1" fontAlgn="auto" latinLnBrk="0" hangingPunct="1">
                        <a:lnSpc>
                          <a:spcPct val="100000"/>
                        </a:lnSpc>
                        <a:spcBef>
                          <a:spcPts val="200"/>
                        </a:spcBef>
                        <a:spcAft>
                          <a:spcPts val="0"/>
                        </a:spcAft>
                        <a:buClrTx/>
                        <a:buSzTx/>
                        <a:buFontTx/>
                        <a:buNone/>
                        <a:tabLst/>
                        <a:defRPr/>
                      </a:pPr>
                      <a:r>
                        <a:rPr lang="en-US" sz="1500" kern="1200" baseline="0">
                          <a:latin typeface="News Gothic MT" panose="020B0503020103020203" pitchFamily="34" charset="0"/>
                        </a:rPr>
                        <a:t>Decreased appetite</a:t>
                      </a:r>
                      <a:endParaRPr lang="en-US" sz="1500" kern="1200" baseline="0">
                        <a:solidFill>
                          <a:schemeClr val="tx1"/>
                        </a:solidFill>
                        <a:latin typeface="News Gothic MT" panose="020B0503020103020203" pitchFamily="34" charset="0"/>
                        <a:ea typeface="+mn-ea"/>
                        <a:cs typeface="Arial" panose="020B0604020202020204" pitchFamily="34" charset="0"/>
                      </a:endParaRPr>
                    </a:p>
                  </a:txBody>
                  <a:tcPr marL="119063" marR="89297" marT="17859" marB="17859" anchor="ctr"/>
                </a:tc>
                <a:tc>
                  <a:txBody>
                    <a:bodyPr/>
                    <a:lstStyle/>
                    <a:p>
                      <a:pPr marL="0" marR="0" algn="ctr">
                        <a:spcBef>
                          <a:spcPts val="200"/>
                        </a:spcBef>
                        <a:spcAft>
                          <a:spcPts val="0"/>
                        </a:spcAft>
                      </a:pPr>
                      <a:r>
                        <a:rPr lang="en-US" sz="1500">
                          <a:effectLst/>
                          <a:latin typeface="News Gothic MT" panose="020B0503020103020203" pitchFamily="34" charset="0"/>
                        </a:rPr>
                        <a:t>101 (35.6%)</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B w="28575" cap="flat" cmpd="sng" algn="ctr">
                      <a:solidFill>
                        <a:srgbClr val="FF0000"/>
                      </a:solidFill>
                      <a:prstDash val="solid"/>
                      <a:round/>
                      <a:headEnd type="none" w="med" len="med"/>
                      <a:tailEnd type="none" w="med" len="med"/>
                    </a:lnB>
                  </a:tcPr>
                </a:tc>
                <a:tc>
                  <a:txBody>
                    <a:bodyPr/>
                    <a:lstStyle/>
                    <a:p>
                      <a:pPr algn="ctr"/>
                      <a:r>
                        <a:rPr lang="en-US" sz="1500">
                          <a:latin typeface="News Gothic MT" panose="020B0503020103020203" pitchFamily="34" charset="0"/>
                        </a:rPr>
                        <a:t>2 (0.7%)</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lnB w="28575" cap="flat" cmpd="sng" algn="ctr">
                      <a:solidFill>
                        <a:srgbClr val="FF0000"/>
                      </a:solidFill>
                      <a:prstDash val="solid"/>
                      <a:round/>
                      <a:headEnd type="none" w="med" len="med"/>
                      <a:tailEnd type="none" w="med" len="med"/>
                    </a:lnB>
                  </a:tcPr>
                </a:tc>
                <a:tc>
                  <a:txBody>
                    <a:bodyPr/>
                    <a:lstStyle/>
                    <a:p>
                      <a:pPr algn="ctr"/>
                      <a:r>
                        <a:rPr lang="en-US" sz="1500">
                          <a:latin typeface="News Gothic MT" panose="020B0503020103020203" pitchFamily="34" charset="0"/>
                        </a:rPr>
                        <a:t>0</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lnB w="28575" cap="flat" cmpd="sng" algn="ctr">
                      <a:solidFill>
                        <a:srgbClr val="FF0000"/>
                      </a:solidFill>
                      <a:prstDash val="solid"/>
                      <a:round/>
                      <a:headEnd type="none" w="med" len="med"/>
                      <a:tailEnd type="none" w="med" len="med"/>
                    </a:lnB>
                  </a:tcPr>
                </a:tc>
                <a:tc>
                  <a:txBody>
                    <a:bodyPr/>
                    <a:lstStyle/>
                    <a:p>
                      <a:pPr algn="ctr"/>
                      <a:r>
                        <a:rPr lang="en-US" sz="1500">
                          <a:latin typeface="News Gothic MT" panose="020B0503020103020203" pitchFamily="34" charset="0"/>
                        </a:rPr>
                        <a:t>30 (10.5%)</a:t>
                      </a:r>
                      <a:endParaRPr lang="en-US" sz="1500" b="0">
                        <a:solidFill>
                          <a:schemeClr val="tx1"/>
                        </a:solidFill>
                        <a:latin typeface="News Gothic MT" panose="020B0503020103020203" pitchFamily="34" charset="0"/>
                        <a:cs typeface="Arial" panose="020B0604020202020204" pitchFamily="34" charset="0"/>
                      </a:endParaRPr>
                    </a:p>
                  </a:txBody>
                  <a:tcPr marL="89297" marR="89297" marT="17859" marB="17859" anchor="ctr">
                    <a:lnB w="28575" cap="flat" cmpd="sng" algn="ctr">
                      <a:solidFill>
                        <a:srgbClr val="FF0000"/>
                      </a:solidFill>
                      <a:prstDash val="solid"/>
                      <a:round/>
                      <a:headEnd type="none" w="med" len="med"/>
                      <a:tailEnd type="none" w="med" len="med"/>
                    </a:lnB>
                  </a:tcPr>
                </a:tc>
                <a:tc>
                  <a:txBody>
                    <a:bodyPr/>
                    <a:lstStyle/>
                    <a:p>
                      <a:pPr marL="0" marR="0" algn="ctr">
                        <a:spcBef>
                          <a:spcPts val="200"/>
                        </a:spcBef>
                        <a:spcAft>
                          <a:spcPts val="0"/>
                        </a:spcAft>
                      </a:pPr>
                      <a:r>
                        <a:rPr lang="en-US" sz="1500">
                          <a:effectLst/>
                          <a:latin typeface="News Gothic MT" panose="020B0503020103020203" pitchFamily="34" charset="0"/>
                        </a:rPr>
                        <a:t>1 (0.3%)</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B w="28575" cap="flat" cmpd="sng" algn="ctr">
                      <a:solidFill>
                        <a:srgbClr val="FF0000"/>
                      </a:solidFill>
                      <a:prstDash val="solid"/>
                      <a:round/>
                      <a:headEnd type="none" w="med" len="med"/>
                      <a:tailEnd type="none" w="med" len="med"/>
                    </a:lnB>
                  </a:tcPr>
                </a:tc>
                <a:tc>
                  <a:txBody>
                    <a:bodyPr/>
                    <a:lstStyle/>
                    <a:p>
                      <a:pPr marL="0" marR="0" algn="ctr">
                        <a:spcBef>
                          <a:spcPts val="200"/>
                        </a:spcBef>
                        <a:spcAft>
                          <a:spcPts val="0"/>
                        </a:spcAft>
                      </a:pPr>
                      <a:r>
                        <a:rPr lang="en-US" sz="1500">
                          <a:effectLst/>
                          <a:latin typeface="News Gothic MT" panose="020B0503020103020203" pitchFamily="34" charset="0"/>
                        </a:rPr>
                        <a:t>0</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31343032"/>
                  </a:ext>
                </a:extLst>
              </a:tr>
              <a:tr h="302698">
                <a:tc>
                  <a:txBody>
                    <a:bodyPr/>
                    <a:lstStyle/>
                    <a:p>
                      <a:pPr marL="114300" marR="0" indent="3175" algn="l" defTabSz="914400" rtl="0" eaLnBrk="1" fontAlgn="auto" latinLnBrk="0" hangingPunct="1">
                        <a:lnSpc>
                          <a:spcPct val="100000"/>
                        </a:lnSpc>
                        <a:spcBef>
                          <a:spcPts val="200"/>
                        </a:spcBef>
                        <a:spcAft>
                          <a:spcPts val="0"/>
                        </a:spcAft>
                        <a:buClrTx/>
                        <a:buSzTx/>
                        <a:buFontTx/>
                        <a:buNone/>
                        <a:tabLst/>
                        <a:defRPr/>
                      </a:pPr>
                      <a:r>
                        <a:rPr lang="en-US" sz="1500" kern="1200" baseline="0">
                          <a:latin typeface="News Gothic MT" panose="020B0503020103020203" pitchFamily="34" charset="0"/>
                        </a:rPr>
                        <a:t>Rash</a:t>
                      </a:r>
                      <a:endParaRPr lang="en-US" sz="1500" kern="1200" baseline="0">
                        <a:solidFill>
                          <a:schemeClr val="tx1"/>
                        </a:solidFill>
                        <a:latin typeface="News Gothic MT" panose="020B0503020103020203" pitchFamily="34" charset="0"/>
                        <a:ea typeface="+mn-ea"/>
                        <a:cs typeface="Arial" panose="020B0604020202020204" pitchFamily="34" charset="0"/>
                      </a:endParaRPr>
                    </a:p>
                  </a:txBody>
                  <a:tcPr marL="119063" marR="89297" marT="17859" marB="17859" anchor="ctr">
                    <a:lnR w="28575" cap="flat" cmpd="sng" algn="ctr">
                      <a:solidFill>
                        <a:srgbClr val="FF0000"/>
                      </a:solidFill>
                      <a:prstDash val="solid"/>
                      <a:round/>
                      <a:headEnd type="none" w="med" len="med"/>
                      <a:tailEnd type="none" w="med" len="med"/>
                    </a:lnR>
                  </a:tcPr>
                </a:tc>
                <a:tc>
                  <a:txBody>
                    <a:bodyPr/>
                    <a:lstStyle/>
                    <a:p>
                      <a:pPr marL="0" marR="0" algn="ctr">
                        <a:spcBef>
                          <a:spcPts val="200"/>
                        </a:spcBef>
                        <a:spcAft>
                          <a:spcPts val="0"/>
                        </a:spcAft>
                      </a:pPr>
                      <a:r>
                        <a:rPr lang="en-US" sz="1500">
                          <a:effectLst/>
                          <a:latin typeface="News Gothic MT" panose="020B0503020103020203" pitchFamily="34" charset="0"/>
                        </a:rPr>
                        <a:t>101 (35.6%)</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lang="en-US" sz="1500">
                          <a:latin typeface="News Gothic MT" panose="020B0503020103020203" pitchFamily="34" charset="0"/>
                        </a:rPr>
                        <a:t>28 (9.9%)</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lang="en-US" sz="1500">
                          <a:latin typeface="News Gothic MT" panose="020B0503020103020203" pitchFamily="34" charset="0"/>
                        </a:rPr>
                        <a:t>0</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lang="en-US" sz="1500">
                          <a:latin typeface="News Gothic MT" panose="020B0503020103020203" pitchFamily="34" charset="0"/>
                        </a:rPr>
                        <a:t>17 (5.9%)</a:t>
                      </a:r>
                      <a:endParaRPr lang="en-US" sz="1500" b="0">
                        <a:solidFill>
                          <a:schemeClr val="tx1"/>
                        </a:solidFill>
                        <a:latin typeface="News Gothic MT" panose="020B0503020103020203" pitchFamily="34" charset="0"/>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marL="0" marR="0" algn="ctr">
                        <a:spcBef>
                          <a:spcPts val="200"/>
                        </a:spcBef>
                        <a:spcAft>
                          <a:spcPts val="0"/>
                        </a:spcAft>
                      </a:pPr>
                      <a:r>
                        <a:rPr lang="en-US" sz="1500">
                          <a:effectLst/>
                          <a:latin typeface="News Gothic MT" panose="020B0503020103020203" pitchFamily="34" charset="0"/>
                        </a:rPr>
                        <a:t>1 (0.3%)</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marL="0" marR="0" algn="ctr">
                        <a:spcBef>
                          <a:spcPts val="200"/>
                        </a:spcBef>
                        <a:spcAft>
                          <a:spcPts val="0"/>
                        </a:spcAft>
                      </a:pPr>
                      <a:r>
                        <a:rPr lang="en-US" sz="1500">
                          <a:effectLst/>
                          <a:latin typeface="News Gothic MT" panose="020B0503020103020203" pitchFamily="34" charset="0"/>
                        </a:rPr>
                        <a:t>0</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182706294"/>
                  </a:ext>
                </a:extLst>
              </a:tr>
              <a:tr h="302698">
                <a:tc>
                  <a:txBody>
                    <a:bodyPr/>
                    <a:lstStyle/>
                    <a:p>
                      <a:pPr marL="114300" marR="0" indent="3175" algn="l" defTabSz="914400" rtl="0" eaLnBrk="1" fontAlgn="auto" latinLnBrk="0" hangingPunct="1">
                        <a:lnSpc>
                          <a:spcPct val="100000"/>
                        </a:lnSpc>
                        <a:spcBef>
                          <a:spcPts val="200"/>
                        </a:spcBef>
                        <a:spcAft>
                          <a:spcPts val="0"/>
                        </a:spcAft>
                        <a:buClrTx/>
                        <a:buSzTx/>
                        <a:buFontTx/>
                        <a:buNone/>
                        <a:tabLst/>
                        <a:defRPr/>
                      </a:pPr>
                      <a:r>
                        <a:rPr lang="en-US" sz="1500" kern="1200" baseline="0">
                          <a:latin typeface="News Gothic MT" panose="020B0503020103020203" pitchFamily="34" charset="0"/>
                        </a:rPr>
                        <a:t>Vomiting</a:t>
                      </a:r>
                      <a:endParaRPr lang="en-US" sz="1500" kern="1200" baseline="0">
                        <a:solidFill>
                          <a:schemeClr val="tx1"/>
                        </a:solidFill>
                        <a:latin typeface="News Gothic MT" panose="020B0503020103020203" pitchFamily="34" charset="0"/>
                        <a:ea typeface="+mn-ea"/>
                        <a:cs typeface="Arial" panose="020B0604020202020204" pitchFamily="34" charset="0"/>
                      </a:endParaRPr>
                    </a:p>
                  </a:txBody>
                  <a:tcPr marL="119063" marR="89297" marT="17859" marB="17859" anchor="ctr"/>
                </a:tc>
                <a:tc>
                  <a:txBody>
                    <a:bodyPr/>
                    <a:lstStyle/>
                    <a:p>
                      <a:pPr marL="0" marR="0" algn="ctr">
                        <a:spcBef>
                          <a:spcPts val="200"/>
                        </a:spcBef>
                        <a:spcAft>
                          <a:spcPts val="0"/>
                        </a:spcAft>
                      </a:pPr>
                      <a:r>
                        <a:rPr lang="en-US" sz="1500">
                          <a:effectLst/>
                          <a:latin typeface="News Gothic MT" panose="020B0503020103020203" pitchFamily="34" charset="0"/>
                        </a:rPr>
                        <a:t>77 (27.1%)</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tcPr>
                </a:tc>
                <a:tc>
                  <a:txBody>
                    <a:bodyPr/>
                    <a:lstStyle/>
                    <a:p>
                      <a:pPr algn="ctr"/>
                      <a:r>
                        <a:rPr lang="en-US" sz="1500">
                          <a:latin typeface="News Gothic MT" panose="020B0503020103020203" pitchFamily="34" charset="0"/>
                        </a:rPr>
                        <a:t>2 (0.7%)</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tcPr>
                </a:tc>
                <a:tc>
                  <a:txBody>
                    <a:bodyPr/>
                    <a:lstStyle/>
                    <a:p>
                      <a:pPr algn="ctr"/>
                      <a:r>
                        <a:rPr lang="en-US" sz="1500">
                          <a:latin typeface="News Gothic MT" panose="020B0503020103020203" pitchFamily="34" charset="0"/>
                        </a:rPr>
                        <a:t>0</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tcPr>
                </a:tc>
                <a:tc>
                  <a:txBody>
                    <a:bodyPr/>
                    <a:lstStyle/>
                    <a:p>
                      <a:pPr algn="ctr"/>
                      <a:r>
                        <a:rPr lang="en-US" sz="1500">
                          <a:latin typeface="News Gothic MT" panose="020B0503020103020203" pitchFamily="34" charset="0"/>
                        </a:rPr>
                        <a:t>28 (9.8%)</a:t>
                      </a:r>
                      <a:endParaRPr lang="en-US" sz="1500" b="0">
                        <a:solidFill>
                          <a:schemeClr val="tx1"/>
                        </a:solidFill>
                        <a:latin typeface="News Gothic MT" panose="020B0503020103020203" pitchFamily="34" charset="0"/>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tcPr>
                </a:tc>
                <a:tc>
                  <a:txBody>
                    <a:bodyPr/>
                    <a:lstStyle/>
                    <a:p>
                      <a:pPr marL="0" marR="0" algn="ctr">
                        <a:spcBef>
                          <a:spcPts val="200"/>
                        </a:spcBef>
                        <a:spcAft>
                          <a:spcPts val="0"/>
                        </a:spcAft>
                      </a:pPr>
                      <a:r>
                        <a:rPr lang="en-US" sz="1500">
                          <a:effectLst/>
                          <a:latin typeface="News Gothic MT" panose="020B0503020103020203" pitchFamily="34" charset="0"/>
                        </a:rPr>
                        <a:t>1 (0.3%)</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tcPr>
                </a:tc>
                <a:tc>
                  <a:txBody>
                    <a:bodyPr/>
                    <a:lstStyle/>
                    <a:p>
                      <a:pPr marL="0" marR="0" algn="ctr">
                        <a:spcBef>
                          <a:spcPts val="200"/>
                        </a:spcBef>
                        <a:spcAft>
                          <a:spcPts val="0"/>
                        </a:spcAft>
                      </a:pPr>
                      <a:r>
                        <a:rPr lang="en-US" sz="1500">
                          <a:effectLst/>
                          <a:latin typeface="News Gothic MT" panose="020B0503020103020203" pitchFamily="34" charset="0"/>
                        </a:rPr>
                        <a:t>0</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127027852"/>
                  </a:ext>
                </a:extLst>
              </a:tr>
              <a:tr h="302698">
                <a:tc>
                  <a:txBody>
                    <a:bodyPr/>
                    <a:lstStyle/>
                    <a:p>
                      <a:pPr marL="114300" marR="0" indent="3175" algn="l" defTabSz="914400" rtl="0" eaLnBrk="1" fontAlgn="auto" latinLnBrk="0" hangingPunct="1">
                        <a:lnSpc>
                          <a:spcPct val="100000"/>
                        </a:lnSpc>
                        <a:spcBef>
                          <a:spcPts val="200"/>
                        </a:spcBef>
                        <a:spcAft>
                          <a:spcPts val="0"/>
                        </a:spcAft>
                        <a:buClrTx/>
                        <a:buSzTx/>
                        <a:buFontTx/>
                        <a:buNone/>
                        <a:tabLst/>
                        <a:defRPr/>
                      </a:pPr>
                      <a:r>
                        <a:rPr lang="en-US" sz="1500" kern="1200" baseline="0">
                          <a:latin typeface="News Gothic MT" panose="020B0503020103020203" pitchFamily="34" charset="0"/>
                        </a:rPr>
                        <a:t>Weight decreased</a:t>
                      </a:r>
                      <a:endParaRPr lang="en-US" sz="1500" kern="1200" baseline="0">
                        <a:solidFill>
                          <a:schemeClr val="tx1"/>
                        </a:solidFill>
                        <a:latin typeface="News Gothic MT" panose="020B0503020103020203" pitchFamily="34" charset="0"/>
                        <a:ea typeface="+mn-ea"/>
                        <a:cs typeface="Arial" panose="020B0604020202020204" pitchFamily="34" charset="0"/>
                      </a:endParaRPr>
                    </a:p>
                  </a:txBody>
                  <a:tcPr marL="119063" marR="89297" marT="17859" marB="17859" anchor="ctr"/>
                </a:tc>
                <a:tc>
                  <a:txBody>
                    <a:bodyPr/>
                    <a:lstStyle/>
                    <a:p>
                      <a:pPr marL="0" marR="0" algn="ctr">
                        <a:spcBef>
                          <a:spcPts val="200"/>
                        </a:spcBef>
                        <a:spcAft>
                          <a:spcPts val="0"/>
                        </a:spcAft>
                      </a:pPr>
                      <a:r>
                        <a:rPr lang="en-US" sz="1500">
                          <a:effectLst/>
                          <a:latin typeface="News Gothic MT" panose="020B0503020103020203" pitchFamily="34" charset="0"/>
                        </a:rPr>
                        <a:t>76 (26.8%)</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tc>
                <a:tc>
                  <a:txBody>
                    <a:bodyPr/>
                    <a:lstStyle/>
                    <a:p>
                      <a:pPr algn="ctr"/>
                      <a:r>
                        <a:rPr lang="en-US" sz="1500">
                          <a:latin typeface="News Gothic MT" panose="020B0503020103020203" pitchFamily="34" charset="0"/>
                        </a:rPr>
                        <a:t>11 (3.9%)</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tc>
                <a:tc>
                  <a:txBody>
                    <a:bodyPr/>
                    <a:lstStyle/>
                    <a:p>
                      <a:pPr algn="ctr"/>
                      <a:r>
                        <a:rPr lang="en-US" sz="1500">
                          <a:latin typeface="News Gothic MT" panose="020B0503020103020203" pitchFamily="34" charset="0"/>
                        </a:rPr>
                        <a:t>0</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tc>
                <a:tc>
                  <a:txBody>
                    <a:bodyPr/>
                    <a:lstStyle/>
                    <a:p>
                      <a:pPr algn="ctr"/>
                      <a:r>
                        <a:rPr lang="en-US" sz="1500">
                          <a:latin typeface="News Gothic MT" panose="020B0503020103020203" pitchFamily="34" charset="0"/>
                        </a:rPr>
                        <a:t>6 (2.1%)</a:t>
                      </a:r>
                      <a:endParaRPr lang="en-US" sz="1500" b="0">
                        <a:solidFill>
                          <a:schemeClr val="tx1"/>
                        </a:solidFill>
                        <a:latin typeface="News Gothic MT" panose="020B0503020103020203" pitchFamily="34" charset="0"/>
                        <a:cs typeface="Arial" panose="020B0604020202020204" pitchFamily="34" charset="0"/>
                      </a:endParaRPr>
                    </a:p>
                  </a:txBody>
                  <a:tcPr marL="89297" marR="89297" marT="17859" marB="17859" anchor="ctr"/>
                </a:tc>
                <a:tc>
                  <a:txBody>
                    <a:bodyPr/>
                    <a:lstStyle/>
                    <a:p>
                      <a:pPr marL="0" marR="0" algn="ctr">
                        <a:spcBef>
                          <a:spcPts val="200"/>
                        </a:spcBef>
                        <a:spcAft>
                          <a:spcPts val="0"/>
                        </a:spcAft>
                      </a:pPr>
                      <a:r>
                        <a:rPr lang="en-US" sz="1500">
                          <a:effectLst/>
                          <a:latin typeface="News Gothic MT" panose="020B0503020103020203" pitchFamily="34" charset="0"/>
                        </a:rPr>
                        <a:t>0</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tc>
                <a:tc>
                  <a:txBody>
                    <a:bodyPr/>
                    <a:lstStyle/>
                    <a:p>
                      <a:pPr marL="0" marR="0" algn="ctr">
                        <a:spcBef>
                          <a:spcPts val="200"/>
                        </a:spcBef>
                        <a:spcAft>
                          <a:spcPts val="0"/>
                        </a:spcAft>
                      </a:pPr>
                      <a:r>
                        <a:rPr lang="en-US" sz="1500">
                          <a:effectLst/>
                          <a:latin typeface="News Gothic MT" panose="020B0503020103020203" pitchFamily="34" charset="0"/>
                        </a:rPr>
                        <a:t>0</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tc>
                <a:extLst>
                  <a:ext uri="{0D108BD9-81ED-4DB2-BD59-A6C34878D82A}">
                    <a16:rowId xmlns:a16="http://schemas.microsoft.com/office/drawing/2014/main" val="3908037315"/>
                  </a:ext>
                </a:extLst>
              </a:tr>
              <a:tr h="302698">
                <a:tc>
                  <a:txBody>
                    <a:bodyPr/>
                    <a:lstStyle/>
                    <a:p>
                      <a:pPr marL="114300" marR="0" indent="3175" algn="l" defTabSz="914400" rtl="0" eaLnBrk="1" fontAlgn="auto" latinLnBrk="0" hangingPunct="1">
                        <a:lnSpc>
                          <a:spcPct val="100000"/>
                        </a:lnSpc>
                        <a:spcBef>
                          <a:spcPts val="200"/>
                        </a:spcBef>
                        <a:spcAft>
                          <a:spcPts val="0"/>
                        </a:spcAft>
                        <a:buClrTx/>
                        <a:buSzTx/>
                        <a:buFontTx/>
                        <a:buNone/>
                        <a:tabLst/>
                        <a:defRPr/>
                      </a:pPr>
                      <a:r>
                        <a:rPr lang="en-US" sz="1500" kern="1200" baseline="0">
                          <a:latin typeface="News Gothic MT" panose="020B0503020103020203" pitchFamily="34" charset="0"/>
                        </a:rPr>
                        <a:t>Fatigue</a:t>
                      </a:r>
                      <a:endParaRPr lang="en-US" sz="1500" kern="1200" baseline="0">
                        <a:solidFill>
                          <a:schemeClr val="tx1"/>
                        </a:solidFill>
                        <a:latin typeface="News Gothic MT" panose="020B0503020103020203" pitchFamily="34" charset="0"/>
                        <a:ea typeface="+mn-ea"/>
                        <a:cs typeface="Arial" panose="020B0604020202020204" pitchFamily="34" charset="0"/>
                      </a:endParaRPr>
                    </a:p>
                  </a:txBody>
                  <a:tcPr marL="119063" marR="89297" marT="17859" marB="17859" anchor="ctr"/>
                </a:tc>
                <a:tc>
                  <a:txBody>
                    <a:bodyPr/>
                    <a:lstStyle/>
                    <a:p>
                      <a:pPr marL="0" marR="0" algn="ctr">
                        <a:spcBef>
                          <a:spcPts val="200"/>
                        </a:spcBef>
                        <a:spcAft>
                          <a:spcPts val="0"/>
                        </a:spcAft>
                      </a:pPr>
                      <a:r>
                        <a:rPr lang="en-US" sz="1500">
                          <a:effectLst/>
                          <a:latin typeface="News Gothic MT" panose="020B0503020103020203" pitchFamily="34" charset="0"/>
                        </a:rPr>
                        <a:t>69 (24.3%)</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B w="28575" cap="flat" cmpd="sng" algn="ctr">
                      <a:solidFill>
                        <a:srgbClr val="FF0000"/>
                      </a:solidFill>
                      <a:prstDash val="solid"/>
                      <a:round/>
                      <a:headEnd type="none" w="med" len="med"/>
                      <a:tailEnd type="none" w="med" len="med"/>
                    </a:lnB>
                  </a:tcPr>
                </a:tc>
                <a:tc>
                  <a:txBody>
                    <a:bodyPr/>
                    <a:lstStyle/>
                    <a:p>
                      <a:pPr algn="ctr"/>
                      <a:r>
                        <a:rPr lang="en-US" sz="1500">
                          <a:latin typeface="News Gothic MT" panose="020B0503020103020203" pitchFamily="34" charset="0"/>
                        </a:rPr>
                        <a:t>10 (3.5%)</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lnB w="28575" cap="flat" cmpd="sng" algn="ctr">
                      <a:solidFill>
                        <a:srgbClr val="FF0000"/>
                      </a:solidFill>
                      <a:prstDash val="solid"/>
                      <a:round/>
                      <a:headEnd type="none" w="med" len="med"/>
                      <a:tailEnd type="none" w="med" len="med"/>
                    </a:lnB>
                  </a:tcPr>
                </a:tc>
                <a:tc>
                  <a:txBody>
                    <a:bodyPr/>
                    <a:lstStyle/>
                    <a:p>
                      <a:pPr algn="ctr"/>
                      <a:r>
                        <a:rPr lang="en-US" sz="1500">
                          <a:latin typeface="News Gothic MT" panose="020B0503020103020203" pitchFamily="34" charset="0"/>
                        </a:rPr>
                        <a:t>0</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lnB w="28575" cap="flat" cmpd="sng" algn="ctr">
                      <a:solidFill>
                        <a:srgbClr val="FF0000"/>
                      </a:solidFill>
                      <a:prstDash val="solid"/>
                      <a:round/>
                      <a:headEnd type="none" w="med" len="med"/>
                      <a:tailEnd type="none" w="med" len="med"/>
                    </a:lnB>
                  </a:tcPr>
                </a:tc>
                <a:tc>
                  <a:txBody>
                    <a:bodyPr/>
                    <a:lstStyle/>
                    <a:p>
                      <a:pPr algn="ctr"/>
                      <a:r>
                        <a:rPr lang="en-US" sz="1500">
                          <a:latin typeface="News Gothic MT" panose="020B0503020103020203" pitchFamily="34" charset="0"/>
                        </a:rPr>
                        <a:t>49 (17.1%)</a:t>
                      </a:r>
                      <a:endParaRPr lang="en-US" sz="1500" b="0">
                        <a:solidFill>
                          <a:schemeClr val="tx1"/>
                        </a:solidFill>
                        <a:latin typeface="News Gothic MT" panose="020B0503020103020203" pitchFamily="34" charset="0"/>
                        <a:cs typeface="Arial" panose="020B0604020202020204" pitchFamily="34" charset="0"/>
                      </a:endParaRPr>
                    </a:p>
                  </a:txBody>
                  <a:tcPr marL="89297" marR="89297" marT="17859" marB="17859" anchor="ctr">
                    <a:lnB w="28575" cap="flat" cmpd="sng" algn="ctr">
                      <a:solidFill>
                        <a:srgbClr val="FF0000"/>
                      </a:solidFill>
                      <a:prstDash val="solid"/>
                      <a:round/>
                      <a:headEnd type="none" w="med" len="med"/>
                      <a:tailEnd type="none" w="med" len="med"/>
                    </a:lnB>
                  </a:tcPr>
                </a:tc>
                <a:tc>
                  <a:txBody>
                    <a:bodyPr/>
                    <a:lstStyle/>
                    <a:p>
                      <a:pPr marL="0" marR="0" algn="ctr">
                        <a:spcBef>
                          <a:spcPts val="200"/>
                        </a:spcBef>
                        <a:spcAft>
                          <a:spcPts val="0"/>
                        </a:spcAft>
                      </a:pPr>
                      <a:r>
                        <a:rPr lang="en-US" sz="1500">
                          <a:effectLst/>
                          <a:latin typeface="News Gothic MT" panose="020B0503020103020203" pitchFamily="34" charset="0"/>
                        </a:rPr>
                        <a:t>3 (1.0%)</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B w="28575" cap="flat" cmpd="sng" algn="ctr">
                      <a:solidFill>
                        <a:srgbClr val="FF0000"/>
                      </a:solidFill>
                      <a:prstDash val="solid"/>
                      <a:round/>
                      <a:headEnd type="none" w="med" len="med"/>
                      <a:tailEnd type="none" w="med" len="med"/>
                    </a:lnB>
                  </a:tcPr>
                </a:tc>
                <a:tc>
                  <a:txBody>
                    <a:bodyPr/>
                    <a:lstStyle/>
                    <a:p>
                      <a:pPr marL="0" marR="0" algn="ctr">
                        <a:spcBef>
                          <a:spcPts val="200"/>
                        </a:spcBef>
                        <a:spcAft>
                          <a:spcPts val="0"/>
                        </a:spcAft>
                      </a:pPr>
                      <a:r>
                        <a:rPr lang="en-US" sz="1500">
                          <a:effectLst/>
                          <a:latin typeface="News Gothic MT" panose="020B0503020103020203" pitchFamily="34" charset="0"/>
                        </a:rPr>
                        <a:t>0</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332652880"/>
                  </a:ext>
                </a:extLst>
              </a:tr>
              <a:tr h="302698">
                <a:tc>
                  <a:txBody>
                    <a:bodyPr/>
                    <a:lstStyle/>
                    <a:p>
                      <a:pPr marL="114300" marR="0" indent="3175" algn="l" defTabSz="914400" rtl="0" eaLnBrk="1" fontAlgn="auto" latinLnBrk="0" hangingPunct="1">
                        <a:lnSpc>
                          <a:spcPct val="100000"/>
                        </a:lnSpc>
                        <a:spcBef>
                          <a:spcPts val="200"/>
                        </a:spcBef>
                        <a:spcAft>
                          <a:spcPts val="0"/>
                        </a:spcAft>
                        <a:buClrTx/>
                        <a:buSzTx/>
                        <a:buFontTx/>
                        <a:buNone/>
                        <a:tabLst/>
                        <a:defRPr/>
                      </a:pPr>
                      <a:r>
                        <a:rPr lang="en-US" sz="1500" kern="1200" baseline="0">
                          <a:latin typeface="News Gothic MT" panose="020B0503020103020203" pitchFamily="34" charset="0"/>
                        </a:rPr>
                        <a:t>Stomatitis</a:t>
                      </a:r>
                      <a:endParaRPr lang="en-US" sz="1500" kern="1200" baseline="0">
                        <a:solidFill>
                          <a:schemeClr val="tx1"/>
                        </a:solidFill>
                        <a:latin typeface="News Gothic MT" panose="020B0503020103020203" pitchFamily="34" charset="0"/>
                        <a:ea typeface="+mn-ea"/>
                        <a:cs typeface="Arial" panose="020B0604020202020204" pitchFamily="34" charset="0"/>
                      </a:endParaRPr>
                    </a:p>
                  </a:txBody>
                  <a:tcPr marL="119063" marR="89297" marT="17859" marB="17859" anchor="ctr">
                    <a:lnR w="28575" cap="flat" cmpd="sng" algn="ctr">
                      <a:solidFill>
                        <a:srgbClr val="FF0000"/>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US" sz="1500">
                          <a:effectLst/>
                          <a:latin typeface="News Gothic MT" panose="020B0503020103020203" pitchFamily="34" charset="0"/>
                        </a:rPr>
                        <a:t>70 (24.6%)</a:t>
                      </a:r>
                      <a:endParaRPr lang="en-US" sz="1500">
                        <a:solidFill>
                          <a:schemeClr val="tx1"/>
                        </a:solidFill>
                        <a:effectLst/>
                        <a:latin typeface="News Gothic MT" panose="020B0503020103020203" pitchFamily="34" charset="0"/>
                        <a:ea typeface="Times New Roman" panose="02020603050405020304" pitchFamily="18" charset="0"/>
                        <a:cs typeface="Times New Roman" panose="02020603050405020304" pitchFamily="18" charset="0"/>
                      </a:endParaRPr>
                    </a:p>
                  </a:txBody>
                  <a:tcPr marL="89297" marR="89297" marT="17859" marB="17859" anchor="ct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lang="en-US" sz="1500">
                          <a:latin typeface="News Gothic MT" panose="020B0503020103020203" pitchFamily="34" charset="0"/>
                        </a:rPr>
                        <a:t>7 (2.5%)</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lang="en-US" sz="1500">
                          <a:latin typeface="News Gothic MT" panose="020B0503020103020203" pitchFamily="34" charset="0"/>
                        </a:rPr>
                        <a:t>0</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effectLst/>
                          <a:latin typeface="News Gothic MT" panose="020B0503020103020203" pitchFamily="34" charset="0"/>
                        </a:rPr>
                        <a:t>18 (6.3%)</a:t>
                      </a:r>
                      <a:endParaRPr lang="en-US" sz="1500">
                        <a:solidFill>
                          <a:schemeClr val="tx1"/>
                        </a:solidFill>
                        <a:effectLst/>
                        <a:latin typeface="News Gothic MT" panose="020B0503020103020203" pitchFamily="34" charset="0"/>
                        <a:ea typeface="Times New Roman" panose="02020603050405020304" pitchFamily="18" charset="0"/>
                        <a:cs typeface="Times New Roman" panose="02020603050405020304" pitchFamily="18" charset="0"/>
                      </a:endParaRPr>
                    </a:p>
                  </a:txBody>
                  <a:tcPr marL="89297" marR="89297" marT="17859" marB="17859" anchor="ct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marL="0" marR="0" algn="ctr">
                        <a:spcBef>
                          <a:spcPts val="200"/>
                        </a:spcBef>
                        <a:spcAft>
                          <a:spcPts val="0"/>
                        </a:spcAft>
                      </a:pPr>
                      <a:r>
                        <a:rPr lang="en-US" sz="1500">
                          <a:effectLst/>
                          <a:latin typeface="News Gothic MT" panose="020B0503020103020203" pitchFamily="34" charset="0"/>
                        </a:rPr>
                        <a:t>0</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marL="0" marR="0" algn="ctr">
                        <a:spcBef>
                          <a:spcPts val="200"/>
                        </a:spcBef>
                        <a:spcAft>
                          <a:spcPts val="0"/>
                        </a:spcAft>
                      </a:pPr>
                      <a:r>
                        <a:rPr lang="en-US" sz="1500">
                          <a:effectLst/>
                          <a:latin typeface="News Gothic MT" panose="020B0503020103020203" pitchFamily="34" charset="0"/>
                        </a:rPr>
                        <a:t>0</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964449035"/>
                  </a:ext>
                </a:extLst>
              </a:tr>
              <a:tr h="302698">
                <a:tc>
                  <a:txBody>
                    <a:bodyPr/>
                    <a:lstStyle/>
                    <a:p>
                      <a:pPr marL="114300" marR="0" indent="3175" algn="l" defTabSz="914400" rtl="0" eaLnBrk="1" fontAlgn="auto" latinLnBrk="0" hangingPunct="1">
                        <a:lnSpc>
                          <a:spcPct val="100000"/>
                        </a:lnSpc>
                        <a:spcBef>
                          <a:spcPts val="200"/>
                        </a:spcBef>
                        <a:spcAft>
                          <a:spcPts val="0"/>
                        </a:spcAft>
                        <a:buClrTx/>
                        <a:buSzTx/>
                        <a:buFontTx/>
                        <a:buNone/>
                        <a:tabLst/>
                        <a:defRPr/>
                      </a:pPr>
                      <a:r>
                        <a:rPr lang="en-US" sz="1500" kern="1200" baseline="0">
                          <a:latin typeface="News Gothic MT" panose="020B0503020103020203" pitchFamily="34" charset="0"/>
                        </a:rPr>
                        <a:t>Asthenia</a:t>
                      </a:r>
                      <a:endParaRPr lang="en-US" sz="1500" kern="1200" baseline="0">
                        <a:solidFill>
                          <a:schemeClr val="tx1"/>
                        </a:solidFill>
                        <a:latin typeface="News Gothic MT" panose="020B0503020103020203" pitchFamily="34" charset="0"/>
                        <a:ea typeface="+mn-ea"/>
                        <a:cs typeface="Arial" panose="020B0604020202020204" pitchFamily="34" charset="0"/>
                      </a:endParaRPr>
                    </a:p>
                  </a:txBody>
                  <a:tcPr marL="119063" marR="89297" marT="17859" marB="17859" anchor="ctr"/>
                </a:tc>
                <a:tc>
                  <a:txBody>
                    <a:bodyPr/>
                    <a:lstStyle/>
                    <a:p>
                      <a:pPr marL="0" marR="0" algn="ctr">
                        <a:spcBef>
                          <a:spcPts val="200"/>
                        </a:spcBef>
                        <a:spcAft>
                          <a:spcPts val="0"/>
                        </a:spcAft>
                      </a:pPr>
                      <a:r>
                        <a:rPr lang="en-US" sz="1500">
                          <a:effectLst/>
                          <a:latin typeface="News Gothic MT" panose="020B0503020103020203" pitchFamily="34" charset="0"/>
                        </a:rPr>
                        <a:t>58 (20.4%)</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tcPr>
                </a:tc>
                <a:tc>
                  <a:txBody>
                    <a:bodyPr/>
                    <a:lstStyle/>
                    <a:p>
                      <a:pPr algn="ctr"/>
                      <a:r>
                        <a:rPr lang="en-US" sz="1500">
                          <a:latin typeface="News Gothic MT" panose="020B0503020103020203" pitchFamily="34" charset="0"/>
                        </a:rPr>
                        <a:t>5 (1.8%)</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tcPr>
                </a:tc>
                <a:tc>
                  <a:txBody>
                    <a:bodyPr/>
                    <a:lstStyle/>
                    <a:p>
                      <a:pPr algn="ctr"/>
                      <a:r>
                        <a:rPr lang="en-US" sz="1500">
                          <a:latin typeface="News Gothic MT" panose="020B0503020103020203" pitchFamily="34" charset="0"/>
                        </a:rPr>
                        <a:t>0</a:t>
                      </a:r>
                      <a:endParaRPr lang="en-US" sz="1500">
                        <a:solidFill>
                          <a:schemeClr val="tx1"/>
                        </a:solidFill>
                        <a:latin typeface="News Gothic MT" panose="020B0503020103020203" pitchFamily="34" charset="0"/>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tcPr>
                </a:tc>
                <a:tc>
                  <a:txBody>
                    <a:bodyPr/>
                    <a:lstStyle/>
                    <a:p>
                      <a:pPr algn="ctr"/>
                      <a:r>
                        <a:rPr lang="en-US" sz="1500">
                          <a:latin typeface="News Gothic MT" panose="020B0503020103020203" pitchFamily="34" charset="0"/>
                        </a:rPr>
                        <a:t>37 (12.9%)</a:t>
                      </a:r>
                      <a:endParaRPr lang="en-US" sz="1500" b="0">
                        <a:solidFill>
                          <a:schemeClr val="tx1"/>
                        </a:solidFill>
                        <a:latin typeface="News Gothic MT" panose="020B0503020103020203" pitchFamily="34" charset="0"/>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tcPr>
                </a:tc>
                <a:tc>
                  <a:txBody>
                    <a:bodyPr/>
                    <a:lstStyle/>
                    <a:p>
                      <a:pPr marL="0" marR="0" algn="ctr">
                        <a:spcBef>
                          <a:spcPts val="200"/>
                        </a:spcBef>
                        <a:spcAft>
                          <a:spcPts val="0"/>
                        </a:spcAft>
                      </a:pPr>
                      <a:r>
                        <a:rPr lang="en-US" sz="1500">
                          <a:effectLst/>
                          <a:latin typeface="News Gothic MT" panose="020B0503020103020203" pitchFamily="34" charset="0"/>
                        </a:rPr>
                        <a:t>0</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tcPr>
                </a:tc>
                <a:tc>
                  <a:txBody>
                    <a:bodyPr/>
                    <a:lstStyle/>
                    <a:p>
                      <a:pPr marL="0" marR="0" algn="ctr">
                        <a:spcBef>
                          <a:spcPts val="200"/>
                        </a:spcBef>
                        <a:spcAft>
                          <a:spcPts val="0"/>
                        </a:spcAft>
                      </a:pPr>
                      <a:r>
                        <a:rPr lang="en-US" sz="1500">
                          <a:effectLst/>
                          <a:latin typeface="News Gothic MT" panose="020B0503020103020203" pitchFamily="34" charset="0"/>
                        </a:rPr>
                        <a:t>0</a:t>
                      </a:r>
                      <a:endParaRPr lang="en-US" sz="1500">
                        <a:solidFill>
                          <a:schemeClr val="tx1"/>
                        </a:solidFill>
                        <a:effectLst/>
                        <a:latin typeface="News Gothic MT" panose="020B0503020103020203" pitchFamily="34" charset="0"/>
                        <a:ea typeface="MS Mincho" charset="-128"/>
                        <a:cs typeface="Arial" panose="020B0604020202020204" pitchFamily="34" charset="0"/>
                      </a:endParaRPr>
                    </a:p>
                  </a:txBody>
                  <a:tcPr marL="89297" marR="89297" marT="17859" marB="17859" anchor="ctr">
                    <a:lnT w="28575"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521464139"/>
                  </a:ext>
                </a:extLst>
              </a:tr>
            </a:tbl>
          </a:graphicData>
        </a:graphic>
      </p:graphicFrame>
    </p:spTree>
    <p:extLst>
      <p:ext uri="{BB962C8B-B14F-4D97-AF65-F5344CB8AC3E}">
        <p14:creationId xmlns:p14="http://schemas.microsoft.com/office/powerpoint/2010/main" val="15153148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5CE7-1AC6-4DB9-A509-3C3FEDB69E3C}"/>
              </a:ext>
            </a:extLst>
          </p:cNvPr>
          <p:cNvSpPr>
            <a:spLocks noGrp="1"/>
          </p:cNvSpPr>
          <p:nvPr>
            <p:ph type="title"/>
          </p:nvPr>
        </p:nvSpPr>
        <p:spPr/>
        <p:txBody>
          <a:bodyPr/>
          <a:lstStyle/>
          <a:p>
            <a:r>
              <a:rPr lang="en-US"/>
              <a:t>Case Study 2</a:t>
            </a:r>
          </a:p>
        </p:txBody>
      </p:sp>
      <p:sp>
        <p:nvSpPr>
          <p:cNvPr id="3" name="Text Placeholder 2">
            <a:extLst>
              <a:ext uri="{FF2B5EF4-FFF2-40B4-BE49-F238E27FC236}">
                <a16:creationId xmlns:a16="http://schemas.microsoft.com/office/drawing/2014/main" id="{D3AF3E13-7693-AB45-A0CD-E7D0E97203EE}"/>
              </a:ext>
            </a:extLst>
          </p:cNvPr>
          <p:cNvSpPr>
            <a:spLocks noGrp="1"/>
          </p:cNvSpPr>
          <p:nvPr>
            <p:ph type="body" sz="quarter" idx="12"/>
          </p:nvPr>
        </p:nvSpPr>
        <p:spPr>
          <a:xfrm>
            <a:off x="193575" y="6575082"/>
            <a:ext cx="4743286" cy="153888"/>
          </a:xfrm>
        </p:spPr>
        <p:txBody>
          <a:bodyPr/>
          <a:lstStyle/>
          <a:p>
            <a:r>
              <a:rPr lang="en-US"/>
              <a:t>TC = docetaxel/cyclophosphamide; PET = positron emission tomography scan.</a:t>
            </a:r>
          </a:p>
        </p:txBody>
      </p:sp>
      <p:sp>
        <p:nvSpPr>
          <p:cNvPr id="5" name="Content Placeholder 6">
            <a:extLst>
              <a:ext uri="{FF2B5EF4-FFF2-40B4-BE49-F238E27FC236}">
                <a16:creationId xmlns:a16="http://schemas.microsoft.com/office/drawing/2014/main" id="{3911FDFD-4497-9A46-8BCE-D5096AD05DFA}"/>
              </a:ext>
            </a:extLst>
          </p:cNvPr>
          <p:cNvSpPr txBox="1">
            <a:spLocks/>
          </p:cNvSpPr>
          <p:nvPr/>
        </p:nvSpPr>
        <p:spPr bwMode="auto">
          <a:xfrm>
            <a:off x="609600" y="1540552"/>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rmAutofit/>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r>
              <a:rPr lang="en-US" kern="0"/>
              <a:t>Ms. RA is </a:t>
            </a:r>
            <a:r>
              <a:rPr lang="en-US" sz="2800"/>
              <a:t>a 62-year-old woman with a history of HR+/HER- stage II breast cancer who completed TC 3 years ago</a:t>
            </a:r>
          </a:p>
          <a:p>
            <a:r>
              <a:rPr lang="en-US" sz="2800"/>
              <a:t>Has received letrozole since  </a:t>
            </a:r>
          </a:p>
          <a:p>
            <a:r>
              <a:rPr lang="en-US" sz="2800"/>
              <a:t>She presents to clinic with a 3-month history of worsening back pain</a:t>
            </a:r>
          </a:p>
          <a:p>
            <a:r>
              <a:rPr lang="en-US" sz="2800"/>
              <a:t>PET demonstrates multiple lytic lesions in the spine which are biopsied with IHC ER 40%, PR 20% and HER 2 0.</a:t>
            </a:r>
          </a:p>
          <a:p>
            <a:pPr marL="0" indent="0">
              <a:buNone/>
            </a:pPr>
            <a:endParaRPr lang="en-US" kern="0"/>
          </a:p>
        </p:txBody>
      </p:sp>
    </p:spTree>
    <p:extLst>
      <p:ext uri="{BB962C8B-B14F-4D97-AF65-F5344CB8AC3E}">
        <p14:creationId xmlns:p14="http://schemas.microsoft.com/office/powerpoint/2010/main" val="713102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5CE7-1AC6-4DB9-A509-3C3FEDB69E3C}"/>
              </a:ext>
            </a:extLst>
          </p:cNvPr>
          <p:cNvSpPr>
            <a:spLocks noGrp="1"/>
          </p:cNvSpPr>
          <p:nvPr>
            <p:ph type="title"/>
          </p:nvPr>
        </p:nvSpPr>
        <p:spPr/>
        <p:txBody>
          <a:bodyPr/>
          <a:lstStyle/>
          <a:p>
            <a:r>
              <a:rPr lang="en-US"/>
              <a:t>Case Study 2 (cont.)</a:t>
            </a:r>
          </a:p>
        </p:txBody>
      </p:sp>
      <p:sp>
        <p:nvSpPr>
          <p:cNvPr id="5" name="Content Placeholder 4">
            <a:extLst>
              <a:ext uri="{FF2B5EF4-FFF2-40B4-BE49-F238E27FC236}">
                <a16:creationId xmlns:a16="http://schemas.microsoft.com/office/drawing/2014/main" id="{907FB30A-69EE-074F-AAC6-A5DC7586F53A}"/>
              </a:ext>
            </a:extLst>
          </p:cNvPr>
          <p:cNvSpPr>
            <a:spLocks noGrp="1"/>
          </p:cNvSpPr>
          <p:nvPr>
            <p:ph idx="1"/>
          </p:nvPr>
        </p:nvSpPr>
        <p:spPr/>
        <p:txBody>
          <a:bodyPr/>
          <a:lstStyle/>
          <a:p>
            <a:r>
              <a:rPr lang="en-US"/>
              <a:t>What is your most likely recommended first-line treatment?</a:t>
            </a:r>
          </a:p>
          <a:p>
            <a:pPr marL="920750" lvl="1" indent="-514350">
              <a:buFont typeface="+mj-lt"/>
              <a:buAutoNum type="alphaLcPeriod"/>
            </a:pPr>
            <a:r>
              <a:rPr lang="en-US" sz="2200"/>
              <a:t>Tamoxifen</a:t>
            </a:r>
          </a:p>
          <a:p>
            <a:pPr marL="920750" lvl="1" indent="-514350">
              <a:buFont typeface="+mj-lt"/>
              <a:buAutoNum type="alphaLcPeriod"/>
            </a:pPr>
            <a:r>
              <a:rPr lang="en-US" sz="2200"/>
              <a:t>Fulvestrant</a:t>
            </a:r>
          </a:p>
          <a:p>
            <a:pPr marL="920750" lvl="1" indent="-514350">
              <a:buFont typeface="+mj-lt"/>
              <a:buAutoNum type="alphaLcPeriod"/>
            </a:pPr>
            <a:r>
              <a:rPr lang="en-US" sz="2200"/>
              <a:t>CDK4/6 inhibitor + fulvestrant</a:t>
            </a:r>
          </a:p>
          <a:p>
            <a:pPr marL="920750" lvl="1" indent="-514350">
              <a:buFont typeface="+mj-lt"/>
              <a:buAutoNum type="alphaLcPeriod"/>
            </a:pPr>
            <a:r>
              <a:rPr lang="en-US" sz="2200"/>
              <a:t>Alpelisib + fulvestrant</a:t>
            </a:r>
          </a:p>
          <a:p>
            <a:pPr marL="920750" lvl="1" indent="-514350">
              <a:buFont typeface="+mj-lt"/>
              <a:buAutoNum type="alphaLcPeriod"/>
            </a:pPr>
            <a:r>
              <a:rPr lang="en-US" sz="2200"/>
              <a:t>Other</a:t>
            </a:r>
          </a:p>
          <a:p>
            <a:pPr marL="0" indent="0">
              <a:buNone/>
            </a:pPr>
            <a:endParaRPr lang="en-US"/>
          </a:p>
        </p:txBody>
      </p:sp>
    </p:spTree>
    <p:extLst>
      <p:ext uri="{BB962C8B-B14F-4D97-AF65-F5344CB8AC3E}">
        <p14:creationId xmlns:p14="http://schemas.microsoft.com/office/powerpoint/2010/main" val="2428558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5CE7-1AC6-4DB9-A509-3C3FEDB69E3C}"/>
              </a:ext>
            </a:extLst>
          </p:cNvPr>
          <p:cNvSpPr>
            <a:spLocks noGrp="1"/>
          </p:cNvSpPr>
          <p:nvPr>
            <p:ph type="title"/>
          </p:nvPr>
        </p:nvSpPr>
        <p:spPr/>
        <p:txBody>
          <a:bodyPr/>
          <a:lstStyle/>
          <a:p>
            <a:r>
              <a:rPr lang="en-US"/>
              <a:t>Case Study 2 (cont.)</a:t>
            </a:r>
          </a:p>
        </p:txBody>
      </p:sp>
      <p:sp>
        <p:nvSpPr>
          <p:cNvPr id="9" name="Content Placeholder 8">
            <a:extLst>
              <a:ext uri="{FF2B5EF4-FFF2-40B4-BE49-F238E27FC236}">
                <a16:creationId xmlns:a16="http://schemas.microsoft.com/office/drawing/2014/main" id="{E17DA17C-E636-FD4A-BBEC-A5CC8204F9ED}"/>
              </a:ext>
            </a:extLst>
          </p:cNvPr>
          <p:cNvSpPr>
            <a:spLocks noGrp="1"/>
          </p:cNvSpPr>
          <p:nvPr>
            <p:ph idx="1"/>
          </p:nvPr>
        </p:nvSpPr>
        <p:spPr>
          <a:xfrm>
            <a:off x="609599" y="1604926"/>
            <a:ext cx="11171583" cy="4373563"/>
          </a:xfrm>
        </p:spPr>
        <p:txBody>
          <a:bodyPr/>
          <a:lstStyle/>
          <a:p>
            <a:r>
              <a:rPr lang="en-US" sz="2800"/>
              <a:t>MBC arose in the setting of AI</a:t>
            </a:r>
          </a:p>
          <a:p>
            <a:r>
              <a:rPr lang="en-US" sz="2800"/>
              <a:t>All CDK4/6 inhibitors demonstrated benefit (2 with OS) in 2</a:t>
            </a:r>
            <a:r>
              <a:rPr lang="en-US" sz="2800" baseline="30000"/>
              <a:t>nd</a:t>
            </a:r>
            <a:r>
              <a:rPr lang="en-US" sz="2800"/>
              <a:t> line with fulvestrant vs. fulvestrant monotherapy.</a:t>
            </a:r>
          </a:p>
          <a:p>
            <a:r>
              <a:rPr lang="en-US" sz="2800"/>
              <a:t>No genetic testing has been performed</a:t>
            </a:r>
          </a:p>
          <a:p>
            <a:r>
              <a:rPr lang="en-US" sz="2800"/>
              <a:t>Body mass index, comorbidities</a:t>
            </a:r>
          </a:p>
          <a:p>
            <a:r>
              <a:rPr lang="en-US" sz="2800"/>
              <a:t>No data on sequencing CDK4/6 inhibitors or PIK3CA inhibitors after progression on prior CDK4/6 inhibitors</a:t>
            </a:r>
          </a:p>
          <a:p>
            <a:endParaRPr lang="en-US" sz="2800"/>
          </a:p>
          <a:p>
            <a:pPr marL="0" indent="0" algn="ctr">
              <a:buNone/>
            </a:pPr>
            <a:r>
              <a:rPr lang="en-US" sz="2800"/>
              <a:t>Where are you currently seeing alpelisib utilized?</a:t>
            </a:r>
          </a:p>
          <a:p>
            <a:endParaRPr lang="en-US"/>
          </a:p>
        </p:txBody>
      </p:sp>
      <p:sp>
        <p:nvSpPr>
          <p:cNvPr id="5" name="Text Placeholder 4">
            <a:extLst>
              <a:ext uri="{FF2B5EF4-FFF2-40B4-BE49-F238E27FC236}">
                <a16:creationId xmlns:a16="http://schemas.microsoft.com/office/drawing/2014/main" id="{4EA9AC40-1181-9745-A2F9-CA8A9D65D15C}"/>
              </a:ext>
            </a:extLst>
          </p:cNvPr>
          <p:cNvSpPr>
            <a:spLocks noGrp="1"/>
          </p:cNvSpPr>
          <p:nvPr>
            <p:ph type="body" sz="quarter" idx="13"/>
          </p:nvPr>
        </p:nvSpPr>
        <p:spPr/>
        <p:txBody>
          <a:bodyPr/>
          <a:lstStyle/>
          <a:p>
            <a:r>
              <a:rPr lang="en-US"/>
              <a:t>Factors to Consider</a:t>
            </a:r>
          </a:p>
        </p:txBody>
      </p:sp>
    </p:spTree>
    <p:extLst>
      <p:ext uri="{BB962C8B-B14F-4D97-AF65-F5344CB8AC3E}">
        <p14:creationId xmlns:p14="http://schemas.microsoft.com/office/powerpoint/2010/main" val="40795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p:txBody>
          <a:bodyPr/>
          <a:lstStyle/>
          <a:p>
            <a:r>
              <a:rPr lang="en-US"/>
              <a:t>Learning Objectives</a:t>
            </a:r>
          </a:p>
        </p:txBody>
      </p:sp>
      <p:sp>
        <p:nvSpPr>
          <p:cNvPr id="3" name="Text Placeholder 2">
            <a:extLst>
              <a:ext uri="{FF2B5EF4-FFF2-40B4-BE49-F238E27FC236}">
                <a16:creationId xmlns:a16="http://schemas.microsoft.com/office/drawing/2014/main" id="{7D5D2289-BD0D-0D41-A6DB-D5A16EEDFECA}"/>
              </a:ext>
            </a:extLst>
          </p:cNvPr>
          <p:cNvSpPr>
            <a:spLocks noGrp="1"/>
          </p:cNvSpPr>
          <p:nvPr>
            <p:ph type="body" sz="quarter" idx="12"/>
          </p:nvPr>
        </p:nvSpPr>
        <p:spPr>
          <a:xfrm>
            <a:off x="193575" y="6575082"/>
            <a:ext cx="5116785" cy="153888"/>
          </a:xfrm>
        </p:spPr>
        <p:txBody>
          <a:bodyPr/>
          <a:lstStyle/>
          <a:p>
            <a:r>
              <a:rPr lang="en-US"/>
              <a:t>MBC = metastatic breast cancer; HER2 = human epidermal growth factor receptor 2.</a:t>
            </a:r>
          </a:p>
        </p:txBody>
      </p:sp>
      <p:sp>
        <p:nvSpPr>
          <p:cNvPr id="4" name="Content Placeholder 3">
            <a:extLst>
              <a:ext uri="{FF2B5EF4-FFF2-40B4-BE49-F238E27FC236}">
                <a16:creationId xmlns:a16="http://schemas.microsoft.com/office/drawing/2014/main" id="{5110B1AF-8247-9640-A059-EC8D40395E87}"/>
              </a:ext>
            </a:extLst>
          </p:cNvPr>
          <p:cNvSpPr>
            <a:spLocks noGrp="1"/>
          </p:cNvSpPr>
          <p:nvPr>
            <p:ph idx="1"/>
          </p:nvPr>
        </p:nvSpPr>
        <p:spPr/>
        <p:txBody>
          <a:bodyPr>
            <a:normAutofit/>
          </a:bodyPr>
          <a:lstStyle/>
          <a:p>
            <a:pPr>
              <a:spcAft>
                <a:spcPts val="0"/>
              </a:spcAft>
            </a:pPr>
            <a:r>
              <a:rPr lang="en-US"/>
              <a:t>Identify prognostic markers that impact treatment selection and treatment goals to individual patients with MBC</a:t>
            </a:r>
          </a:p>
          <a:p>
            <a:pPr marL="0" indent="0">
              <a:spcAft>
                <a:spcPts val="0"/>
              </a:spcAft>
              <a:buNone/>
            </a:pPr>
            <a:endParaRPr lang="en-US"/>
          </a:p>
          <a:p>
            <a:pPr lvl="0"/>
            <a:r>
              <a:rPr lang="en-US"/>
              <a:t>Evaluate the efficacy and safety profiles of novel therapies for HER2-positive, HER2-negative, and triple-negative MBC </a:t>
            </a:r>
          </a:p>
          <a:p>
            <a:pPr marL="0" lvl="0" indent="0">
              <a:buNone/>
            </a:pPr>
            <a:endParaRPr lang="en-US"/>
          </a:p>
          <a:p>
            <a:pPr lvl="0"/>
            <a:r>
              <a:rPr lang="en-US"/>
              <a:t>Assess strategies to manage treatment-related adverse events, promote adherence to therapy, and ensure patient-centered MBC care</a:t>
            </a:r>
          </a:p>
          <a:p>
            <a:pPr marL="0" indent="0">
              <a:spcAft>
                <a:spcPts val="0"/>
              </a:spcAft>
              <a:buNone/>
            </a:pPr>
            <a:endParaRPr lang="en-US"/>
          </a:p>
        </p:txBody>
      </p:sp>
    </p:spTree>
    <p:extLst>
      <p:ext uri="{BB962C8B-B14F-4D97-AF65-F5344CB8AC3E}">
        <p14:creationId xmlns:p14="http://schemas.microsoft.com/office/powerpoint/2010/main" val="3017120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3307-AA0A-2140-8DAE-84CF48753FA4}"/>
              </a:ext>
            </a:extLst>
          </p:cNvPr>
          <p:cNvSpPr>
            <a:spLocks noGrp="1"/>
          </p:cNvSpPr>
          <p:nvPr>
            <p:ph type="title"/>
          </p:nvPr>
        </p:nvSpPr>
        <p:spPr>
          <a:xfrm>
            <a:off x="5079999" y="3585952"/>
            <a:ext cx="6886714" cy="1200329"/>
          </a:xfrm>
        </p:spPr>
        <p:txBody>
          <a:bodyPr/>
          <a:lstStyle/>
          <a:p>
            <a:r>
              <a:rPr lang="en-US">
                <a:solidFill>
                  <a:schemeClr val="tx2">
                    <a:lumMod val="50000"/>
                  </a:schemeClr>
                </a:solidFill>
              </a:rPr>
              <a:t>Triple-Negative, </a:t>
            </a:r>
            <a:r>
              <a:rPr lang="en-US" err="1">
                <a:solidFill>
                  <a:schemeClr val="tx2">
                    <a:lumMod val="50000"/>
                  </a:schemeClr>
                </a:solidFill>
              </a:rPr>
              <a:t>gBRCA</a:t>
            </a:r>
            <a:r>
              <a:rPr lang="en-US">
                <a:solidFill>
                  <a:schemeClr val="tx2">
                    <a:lumMod val="50000"/>
                  </a:schemeClr>
                </a:solidFill>
              </a:rPr>
              <a:t>+</a:t>
            </a:r>
            <a:br>
              <a:rPr lang="en-US">
                <a:solidFill>
                  <a:schemeClr val="tx2">
                    <a:lumMod val="50000"/>
                  </a:schemeClr>
                </a:solidFill>
              </a:rPr>
            </a:br>
            <a:r>
              <a:rPr lang="en-US">
                <a:solidFill>
                  <a:schemeClr val="tx2">
                    <a:lumMod val="50000"/>
                  </a:schemeClr>
                </a:solidFill>
              </a:rPr>
              <a:t>Breast Cancer</a:t>
            </a:r>
          </a:p>
        </p:txBody>
      </p:sp>
      <p:pic>
        <p:nvPicPr>
          <p:cNvPr id="3" name="Picture 2" descr="A picture containing plastic, bag, food, table&#10;&#10;Description automatically generated">
            <a:extLst>
              <a:ext uri="{FF2B5EF4-FFF2-40B4-BE49-F238E27FC236}">
                <a16:creationId xmlns:a16="http://schemas.microsoft.com/office/drawing/2014/main" id="{44F3486B-B793-0543-930F-46296B9AABB7}"/>
              </a:ext>
            </a:extLst>
          </p:cNvPr>
          <p:cNvPicPr>
            <a:picLocks noChangeAspect="1"/>
          </p:cNvPicPr>
          <p:nvPr/>
        </p:nvPicPr>
        <p:blipFill>
          <a:blip r:embed="rId3"/>
          <a:stretch>
            <a:fillRect/>
          </a:stretch>
        </p:blipFill>
        <p:spPr>
          <a:xfrm>
            <a:off x="0" y="0"/>
            <a:ext cx="12192000" cy="2857500"/>
          </a:xfrm>
          <a:prstGeom prst="rect">
            <a:avLst/>
          </a:prstGeom>
        </p:spPr>
      </p:pic>
    </p:spTree>
    <p:extLst>
      <p:ext uri="{BB962C8B-B14F-4D97-AF65-F5344CB8AC3E}">
        <p14:creationId xmlns:p14="http://schemas.microsoft.com/office/powerpoint/2010/main" val="993594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p:txBody>
          <a:bodyPr/>
          <a:lstStyle/>
          <a:p>
            <a:r>
              <a:rPr lang="en-US"/>
              <a:t>NCCN Evidence Block: Chemotherapy</a:t>
            </a:r>
          </a:p>
        </p:txBody>
      </p:sp>
      <p:sp>
        <p:nvSpPr>
          <p:cNvPr id="10" name="Text Placeholder 2">
            <a:extLst>
              <a:ext uri="{FF2B5EF4-FFF2-40B4-BE49-F238E27FC236}">
                <a16:creationId xmlns:a16="http://schemas.microsoft.com/office/drawing/2014/main" id="{60FA59EE-95A2-4D86-9C72-BECDB909B478}"/>
              </a:ext>
            </a:extLst>
          </p:cNvPr>
          <p:cNvSpPr>
            <a:spLocks noGrp="1"/>
          </p:cNvSpPr>
          <p:nvPr>
            <p:ph type="body" sz="quarter" idx="12"/>
          </p:nvPr>
        </p:nvSpPr>
        <p:spPr>
          <a:xfrm>
            <a:off x="193575" y="6575082"/>
            <a:ext cx="860813" cy="153888"/>
          </a:xfrm>
        </p:spPr>
        <p:txBody>
          <a:bodyPr/>
          <a:lstStyle/>
          <a:p>
            <a:r>
              <a:rPr lang="en-US"/>
              <a:t>NCCN, 2021b.</a:t>
            </a:r>
          </a:p>
        </p:txBody>
      </p:sp>
      <p:pic>
        <p:nvPicPr>
          <p:cNvPr id="4" name="Picture 3">
            <a:extLst>
              <a:ext uri="{FF2B5EF4-FFF2-40B4-BE49-F238E27FC236}">
                <a16:creationId xmlns:a16="http://schemas.microsoft.com/office/drawing/2014/main" id="{4C4637B1-6DC8-448D-88F8-1A425A91C1CA}"/>
              </a:ext>
            </a:extLst>
          </p:cNvPr>
          <p:cNvPicPr>
            <a:picLocks noChangeAspect="1"/>
          </p:cNvPicPr>
          <p:nvPr/>
        </p:nvPicPr>
        <p:blipFill rotWithShape="1">
          <a:blip r:embed="rId3"/>
          <a:srcRect t="2220" r="44097"/>
          <a:stretch/>
        </p:blipFill>
        <p:spPr>
          <a:xfrm>
            <a:off x="3317036" y="929249"/>
            <a:ext cx="3238579" cy="5695496"/>
          </a:xfrm>
          <a:prstGeom prst="rect">
            <a:avLst/>
          </a:prstGeom>
        </p:spPr>
      </p:pic>
      <p:pic>
        <p:nvPicPr>
          <p:cNvPr id="12" name="Picture 11">
            <a:extLst>
              <a:ext uri="{FF2B5EF4-FFF2-40B4-BE49-F238E27FC236}">
                <a16:creationId xmlns:a16="http://schemas.microsoft.com/office/drawing/2014/main" id="{6AAEA5B6-4FED-4EA3-944D-5E8180C21C96}"/>
              </a:ext>
            </a:extLst>
          </p:cNvPr>
          <p:cNvPicPr>
            <a:picLocks noChangeAspect="1"/>
          </p:cNvPicPr>
          <p:nvPr/>
        </p:nvPicPr>
        <p:blipFill rotWithShape="1">
          <a:blip r:embed="rId3"/>
          <a:srcRect l="55407" t="3354" r="495" b="34464"/>
          <a:stretch/>
        </p:blipFill>
        <p:spPr>
          <a:xfrm>
            <a:off x="6680129" y="1144829"/>
            <a:ext cx="3325642" cy="4715042"/>
          </a:xfrm>
          <a:prstGeom prst="rect">
            <a:avLst/>
          </a:prstGeom>
        </p:spPr>
      </p:pic>
      <p:sp>
        <p:nvSpPr>
          <p:cNvPr id="5" name="TextBox 4">
            <a:extLst>
              <a:ext uri="{FF2B5EF4-FFF2-40B4-BE49-F238E27FC236}">
                <a16:creationId xmlns:a16="http://schemas.microsoft.com/office/drawing/2014/main" id="{8CDD6F4E-7E8D-456D-9285-8BB91521E276}"/>
              </a:ext>
            </a:extLst>
          </p:cNvPr>
          <p:cNvSpPr txBox="1"/>
          <p:nvPr/>
        </p:nvSpPr>
        <p:spPr>
          <a:xfrm>
            <a:off x="2028390" y="3371568"/>
            <a:ext cx="1444749" cy="184666"/>
          </a:xfrm>
          <a:prstGeom prst="rect">
            <a:avLst/>
          </a:prstGeom>
        </p:spPr>
        <p:txBody>
          <a:bodyPr wrap="square" lIns="0" tIns="0" rIns="0" bIns="0" rtlCol="0">
            <a:spAutoFit/>
          </a:bodyPr>
          <a:lstStyle/>
          <a:p>
            <a:r>
              <a:rPr lang="en-US" sz="1200" b="1">
                <a:solidFill>
                  <a:srgbClr val="3A74AE"/>
                </a:solidFill>
                <a:latin typeface="News Gothic MT" panose="020B0503020103020203" pitchFamily="34" charset="0"/>
              </a:rPr>
              <a:t>Approved 1/2018</a:t>
            </a:r>
          </a:p>
        </p:txBody>
      </p:sp>
      <p:sp>
        <p:nvSpPr>
          <p:cNvPr id="15" name="TextBox 14">
            <a:extLst>
              <a:ext uri="{FF2B5EF4-FFF2-40B4-BE49-F238E27FC236}">
                <a16:creationId xmlns:a16="http://schemas.microsoft.com/office/drawing/2014/main" id="{42E0A033-6151-45C4-966B-7EBE7895C2FA}"/>
              </a:ext>
            </a:extLst>
          </p:cNvPr>
          <p:cNvSpPr txBox="1"/>
          <p:nvPr/>
        </p:nvSpPr>
        <p:spPr>
          <a:xfrm>
            <a:off x="1950339" y="3713723"/>
            <a:ext cx="1444749" cy="184666"/>
          </a:xfrm>
          <a:prstGeom prst="rect">
            <a:avLst/>
          </a:prstGeom>
        </p:spPr>
        <p:txBody>
          <a:bodyPr wrap="square" lIns="0" tIns="0" rIns="0" bIns="0" rtlCol="0">
            <a:spAutoFit/>
          </a:bodyPr>
          <a:lstStyle/>
          <a:p>
            <a:r>
              <a:rPr lang="en-US" sz="1200" b="1">
                <a:solidFill>
                  <a:srgbClr val="3A74AE"/>
                </a:solidFill>
                <a:latin typeface="News Gothic MT" panose="020B0503020103020203" pitchFamily="34" charset="0"/>
              </a:rPr>
              <a:t>Approved 10/2018</a:t>
            </a:r>
          </a:p>
        </p:txBody>
      </p:sp>
      <p:sp>
        <p:nvSpPr>
          <p:cNvPr id="16" name="TextBox 15">
            <a:extLst>
              <a:ext uri="{FF2B5EF4-FFF2-40B4-BE49-F238E27FC236}">
                <a16:creationId xmlns:a16="http://schemas.microsoft.com/office/drawing/2014/main" id="{53D162A7-1B08-40DD-8C35-F5746DD1DD52}"/>
              </a:ext>
            </a:extLst>
          </p:cNvPr>
          <p:cNvSpPr txBox="1"/>
          <p:nvPr/>
        </p:nvSpPr>
        <p:spPr>
          <a:xfrm>
            <a:off x="2028390" y="6444640"/>
            <a:ext cx="1444749" cy="184666"/>
          </a:xfrm>
          <a:prstGeom prst="rect">
            <a:avLst/>
          </a:prstGeom>
        </p:spPr>
        <p:txBody>
          <a:bodyPr wrap="square" lIns="0" tIns="0" rIns="0" bIns="0" rtlCol="0">
            <a:spAutoFit/>
          </a:bodyPr>
          <a:lstStyle/>
          <a:p>
            <a:r>
              <a:rPr lang="en-US" sz="1200" b="1">
                <a:solidFill>
                  <a:srgbClr val="3A74AE"/>
                </a:solidFill>
                <a:latin typeface="News Gothic MT" panose="020B0503020103020203" pitchFamily="34" charset="0"/>
              </a:rPr>
              <a:t>Approved 4/2020</a:t>
            </a:r>
          </a:p>
        </p:txBody>
      </p:sp>
      <p:sp>
        <p:nvSpPr>
          <p:cNvPr id="19" name="TextBox 18">
            <a:extLst>
              <a:ext uri="{FF2B5EF4-FFF2-40B4-BE49-F238E27FC236}">
                <a16:creationId xmlns:a16="http://schemas.microsoft.com/office/drawing/2014/main" id="{00E8418E-8B83-4CE0-BD96-F8DFDB877FA6}"/>
              </a:ext>
            </a:extLst>
          </p:cNvPr>
          <p:cNvSpPr txBox="1"/>
          <p:nvPr/>
        </p:nvSpPr>
        <p:spPr>
          <a:xfrm>
            <a:off x="1956654" y="4564642"/>
            <a:ext cx="1444749" cy="184666"/>
          </a:xfrm>
          <a:prstGeom prst="rect">
            <a:avLst/>
          </a:prstGeom>
        </p:spPr>
        <p:txBody>
          <a:bodyPr wrap="square" lIns="0" tIns="0" rIns="0" bIns="0" rtlCol="0">
            <a:spAutoFit/>
          </a:bodyPr>
          <a:lstStyle/>
          <a:p>
            <a:r>
              <a:rPr lang="en-US" sz="1200" b="1">
                <a:solidFill>
                  <a:srgbClr val="C00000"/>
                </a:solidFill>
                <a:latin typeface="News Gothic MT" panose="020B0503020103020203" pitchFamily="34" charset="0"/>
              </a:rPr>
              <a:t>Withdrawn 8/2021</a:t>
            </a:r>
          </a:p>
        </p:txBody>
      </p:sp>
    </p:spTree>
    <p:extLst>
      <p:ext uri="{BB962C8B-B14F-4D97-AF65-F5344CB8AC3E}">
        <p14:creationId xmlns:p14="http://schemas.microsoft.com/office/powerpoint/2010/main" val="8069771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p:txBody>
          <a:bodyPr/>
          <a:lstStyle/>
          <a:p>
            <a:r>
              <a:rPr lang="en-US"/>
              <a:t>NCCN Guidelines: Additional Targeted Therapies</a:t>
            </a:r>
          </a:p>
        </p:txBody>
      </p:sp>
      <p:sp>
        <p:nvSpPr>
          <p:cNvPr id="10" name="Text Placeholder 2">
            <a:extLst>
              <a:ext uri="{FF2B5EF4-FFF2-40B4-BE49-F238E27FC236}">
                <a16:creationId xmlns:a16="http://schemas.microsoft.com/office/drawing/2014/main" id="{60FA59EE-95A2-4D86-9C72-BECDB909B478}"/>
              </a:ext>
            </a:extLst>
          </p:cNvPr>
          <p:cNvSpPr>
            <a:spLocks noGrp="1"/>
          </p:cNvSpPr>
          <p:nvPr>
            <p:ph type="body" sz="quarter" idx="12"/>
          </p:nvPr>
        </p:nvSpPr>
        <p:spPr>
          <a:xfrm>
            <a:off x="193575" y="6293465"/>
            <a:ext cx="9199634" cy="461665"/>
          </a:xfrm>
        </p:spPr>
        <p:txBody>
          <a:bodyPr/>
          <a:lstStyle/>
          <a:p>
            <a:r>
              <a:rPr lang="en-US"/>
              <a:t>PIK3CA = phosphatidylinositol-4,5-bisphosphate 3-kinase catalytic subunit alpha; PCR = polymerase chain reaction; NGS = next-generation sequencing; </a:t>
            </a:r>
          </a:p>
          <a:p>
            <a:r>
              <a:rPr lang="en-US"/>
              <a:t>MSI-H = MSI-high; dMMR = deficient MMR; TMB-H = tumor mutational burden–high.</a:t>
            </a:r>
          </a:p>
          <a:p>
            <a:r>
              <a:rPr lang="en-US"/>
              <a:t>NCCN, 2021a.</a:t>
            </a:r>
          </a:p>
        </p:txBody>
      </p:sp>
      <p:grpSp>
        <p:nvGrpSpPr>
          <p:cNvPr id="6" name="Group 5">
            <a:extLst>
              <a:ext uri="{FF2B5EF4-FFF2-40B4-BE49-F238E27FC236}">
                <a16:creationId xmlns:a16="http://schemas.microsoft.com/office/drawing/2014/main" id="{16F8406C-2BCA-A243-B3D9-1F35846F42B6}"/>
              </a:ext>
            </a:extLst>
          </p:cNvPr>
          <p:cNvGrpSpPr/>
          <p:nvPr/>
        </p:nvGrpSpPr>
        <p:grpSpPr>
          <a:xfrm>
            <a:off x="1623411" y="1655035"/>
            <a:ext cx="8945178" cy="3849060"/>
            <a:chOff x="1646903" y="1565094"/>
            <a:chExt cx="8945178" cy="3849060"/>
          </a:xfrm>
        </p:grpSpPr>
        <p:pic>
          <p:nvPicPr>
            <p:cNvPr id="3" name="Picture 2">
              <a:extLst>
                <a:ext uri="{FF2B5EF4-FFF2-40B4-BE49-F238E27FC236}">
                  <a16:creationId xmlns:a16="http://schemas.microsoft.com/office/drawing/2014/main" id="{450FAA6E-7518-4007-B818-235EEC2D241C}"/>
                </a:ext>
              </a:extLst>
            </p:cNvPr>
            <p:cNvPicPr>
              <a:picLocks noChangeAspect="1"/>
            </p:cNvPicPr>
            <p:nvPr/>
          </p:nvPicPr>
          <p:blipFill>
            <a:blip r:embed="rId3"/>
            <a:stretch>
              <a:fillRect/>
            </a:stretch>
          </p:blipFill>
          <p:spPr>
            <a:xfrm>
              <a:off x="1646903" y="1565094"/>
              <a:ext cx="8945178" cy="3849060"/>
            </a:xfrm>
            <a:prstGeom prst="rect">
              <a:avLst/>
            </a:prstGeom>
          </p:spPr>
        </p:pic>
        <p:sp>
          <p:nvSpPr>
            <p:cNvPr id="7" name="Rectangle 6">
              <a:extLst>
                <a:ext uri="{FF2B5EF4-FFF2-40B4-BE49-F238E27FC236}">
                  <a16:creationId xmlns:a16="http://schemas.microsoft.com/office/drawing/2014/main" id="{0710EC0C-BF13-4675-A6ED-B50EAFEA4844}"/>
                </a:ext>
              </a:extLst>
            </p:cNvPr>
            <p:cNvSpPr/>
            <p:nvPr/>
          </p:nvSpPr>
          <p:spPr>
            <a:xfrm>
              <a:off x="1764005" y="3313784"/>
              <a:ext cx="8669149" cy="1112138"/>
            </a:xfrm>
            <a:prstGeom prst="rect">
              <a:avLst/>
            </a:prstGeom>
            <a:ln w="22225">
              <a:solidFill>
                <a:srgbClr val="FF0000"/>
              </a:solidFill>
            </a:ln>
          </p:spPr>
          <p:txBody>
            <a:bodyPr vert="horz" lIns="91440" tIns="45720" rIns="91440" bIns="45720" rtlCol="0" anchor="ctr">
              <a:normAutofit/>
            </a:bodyPr>
            <a:lstStyle/>
            <a:p>
              <a:pPr algn="ctr"/>
              <a:endParaRPr lang="en-US"/>
            </a:p>
          </p:txBody>
        </p:sp>
        <p:sp>
          <p:nvSpPr>
            <p:cNvPr id="4" name="Rectangle 3">
              <a:extLst>
                <a:ext uri="{FF2B5EF4-FFF2-40B4-BE49-F238E27FC236}">
                  <a16:creationId xmlns:a16="http://schemas.microsoft.com/office/drawing/2014/main" id="{A3755277-CD4F-B64E-A71D-2E2FA619450F}"/>
                </a:ext>
              </a:extLst>
            </p:cNvPr>
            <p:cNvSpPr/>
            <p:nvPr/>
          </p:nvSpPr>
          <p:spPr>
            <a:xfrm>
              <a:off x="2008681" y="2558322"/>
              <a:ext cx="194873" cy="206884"/>
            </a:xfrm>
            <a:prstGeom prst="rect">
              <a:avLst/>
            </a:prstGeom>
            <a:solidFill>
              <a:schemeClr val="bg1"/>
            </a:solidFill>
          </p:spPr>
          <p:txBody>
            <a:bodyPr vert="horz" lIns="91440" tIns="45720" rIns="91440" bIns="45720" rtlCol="0" anchor="ctr">
              <a:normAutofit fontScale="62500" lnSpcReduction="20000"/>
            </a:bodyPr>
            <a:lstStyle/>
            <a:p>
              <a:pPr algn="ctr"/>
              <a:endParaRPr lang="en-US"/>
            </a:p>
          </p:txBody>
        </p:sp>
        <p:sp>
          <p:nvSpPr>
            <p:cNvPr id="9" name="Rectangle 8">
              <a:extLst>
                <a:ext uri="{FF2B5EF4-FFF2-40B4-BE49-F238E27FC236}">
                  <a16:creationId xmlns:a16="http://schemas.microsoft.com/office/drawing/2014/main" id="{C9A4A326-C819-1640-BD09-C55B1E1990F8}"/>
                </a:ext>
              </a:extLst>
            </p:cNvPr>
            <p:cNvSpPr/>
            <p:nvPr/>
          </p:nvSpPr>
          <p:spPr>
            <a:xfrm>
              <a:off x="2610786" y="3057993"/>
              <a:ext cx="57463" cy="223313"/>
            </a:xfrm>
            <a:prstGeom prst="rect">
              <a:avLst/>
            </a:prstGeom>
            <a:solidFill>
              <a:schemeClr val="bg1"/>
            </a:solidFill>
          </p:spPr>
          <p:txBody>
            <a:bodyPr vert="horz" lIns="91440" tIns="45720" rIns="91440" bIns="45720" rtlCol="0" anchor="ctr">
              <a:normAutofit fontScale="70000" lnSpcReduction="20000"/>
            </a:bodyPr>
            <a:lstStyle/>
            <a:p>
              <a:pPr algn="ctr"/>
              <a:endParaRPr lang="en-US"/>
            </a:p>
          </p:txBody>
        </p:sp>
        <p:sp>
          <p:nvSpPr>
            <p:cNvPr id="12" name="Rectangle 11">
              <a:extLst>
                <a:ext uri="{FF2B5EF4-FFF2-40B4-BE49-F238E27FC236}">
                  <a16:creationId xmlns:a16="http://schemas.microsoft.com/office/drawing/2014/main" id="{4F023009-B01F-2645-A6A4-A12005F6713C}"/>
                </a:ext>
              </a:extLst>
            </p:cNvPr>
            <p:cNvSpPr/>
            <p:nvPr/>
          </p:nvSpPr>
          <p:spPr>
            <a:xfrm>
              <a:off x="2599785" y="3829884"/>
              <a:ext cx="124956" cy="84938"/>
            </a:xfrm>
            <a:prstGeom prst="rect">
              <a:avLst/>
            </a:prstGeom>
            <a:solidFill>
              <a:schemeClr val="bg1"/>
            </a:solidFill>
          </p:spPr>
          <p:txBody>
            <a:bodyPr vert="horz" lIns="91440" tIns="45720" rIns="91440" bIns="45720" rtlCol="0" anchor="ctr">
              <a:normAutofit fontScale="25000" lnSpcReduction="20000"/>
            </a:bodyPr>
            <a:lstStyle/>
            <a:p>
              <a:pPr algn="ctr"/>
              <a:endParaRPr lang="en-US"/>
            </a:p>
          </p:txBody>
        </p:sp>
        <p:sp>
          <p:nvSpPr>
            <p:cNvPr id="13" name="Rectangle 12">
              <a:extLst>
                <a:ext uri="{FF2B5EF4-FFF2-40B4-BE49-F238E27FC236}">
                  <a16:creationId xmlns:a16="http://schemas.microsoft.com/office/drawing/2014/main" id="{022F07F1-E1C2-3248-81F8-8A338D060A4A}"/>
                </a:ext>
              </a:extLst>
            </p:cNvPr>
            <p:cNvSpPr/>
            <p:nvPr/>
          </p:nvSpPr>
          <p:spPr>
            <a:xfrm>
              <a:off x="7101873" y="2974298"/>
              <a:ext cx="213328" cy="143656"/>
            </a:xfrm>
            <a:prstGeom prst="rect">
              <a:avLst/>
            </a:prstGeom>
            <a:solidFill>
              <a:schemeClr val="bg1"/>
            </a:solidFill>
          </p:spPr>
          <p:txBody>
            <a:bodyPr vert="horz" lIns="91440" tIns="45720" rIns="91440" bIns="45720" rtlCol="0" anchor="ctr">
              <a:normAutofit fontScale="25000" lnSpcReduction="20000"/>
            </a:bodyPr>
            <a:lstStyle/>
            <a:p>
              <a:pPr algn="ctr"/>
              <a:endParaRPr lang="en-US"/>
            </a:p>
          </p:txBody>
        </p:sp>
        <p:sp>
          <p:nvSpPr>
            <p:cNvPr id="14" name="Rectangle 13">
              <a:extLst>
                <a:ext uri="{FF2B5EF4-FFF2-40B4-BE49-F238E27FC236}">
                  <a16:creationId xmlns:a16="http://schemas.microsoft.com/office/drawing/2014/main" id="{601B8F3C-CD14-4B4D-B1CA-5E2A7E143E5B}"/>
                </a:ext>
              </a:extLst>
            </p:cNvPr>
            <p:cNvSpPr/>
            <p:nvPr/>
          </p:nvSpPr>
          <p:spPr>
            <a:xfrm>
              <a:off x="7285221" y="3459648"/>
              <a:ext cx="404251" cy="206884"/>
            </a:xfrm>
            <a:prstGeom prst="rect">
              <a:avLst/>
            </a:prstGeom>
            <a:solidFill>
              <a:schemeClr val="bg1"/>
            </a:solidFill>
          </p:spPr>
          <p:txBody>
            <a:bodyPr vert="horz" lIns="91440" tIns="45720" rIns="91440" bIns="45720" rtlCol="0" anchor="ctr">
              <a:normAutofit fontScale="62500" lnSpcReduction="20000"/>
            </a:bodyPr>
            <a:lstStyle/>
            <a:p>
              <a:pPr algn="ctr"/>
              <a:endParaRPr lang="en-US"/>
            </a:p>
          </p:txBody>
        </p:sp>
        <p:sp>
          <p:nvSpPr>
            <p:cNvPr id="15" name="Rectangle 14">
              <a:extLst>
                <a:ext uri="{FF2B5EF4-FFF2-40B4-BE49-F238E27FC236}">
                  <a16:creationId xmlns:a16="http://schemas.microsoft.com/office/drawing/2014/main" id="{F1B54282-2336-E548-8195-15280C1198A6}"/>
                </a:ext>
              </a:extLst>
            </p:cNvPr>
            <p:cNvSpPr/>
            <p:nvPr/>
          </p:nvSpPr>
          <p:spPr>
            <a:xfrm>
              <a:off x="6620414" y="4238065"/>
              <a:ext cx="836952" cy="113975"/>
            </a:xfrm>
            <a:prstGeom prst="rect">
              <a:avLst/>
            </a:prstGeom>
            <a:solidFill>
              <a:schemeClr val="bg1"/>
            </a:solidFill>
          </p:spPr>
          <p:txBody>
            <a:bodyPr vert="horz" lIns="91440" tIns="45720" rIns="91440" bIns="45720" rtlCol="0" anchor="ctr">
              <a:normAutofit fontScale="25000" lnSpcReduction="20000"/>
            </a:bodyPr>
            <a:lstStyle/>
            <a:p>
              <a:pPr algn="ctr"/>
              <a:endParaRPr lang="en-US"/>
            </a:p>
          </p:txBody>
        </p:sp>
        <p:sp>
          <p:nvSpPr>
            <p:cNvPr id="16" name="Rectangle 15">
              <a:extLst>
                <a:ext uri="{FF2B5EF4-FFF2-40B4-BE49-F238E27FC236}">
                  <a16:creationId xmlns:a16="http://schemas.microsoft.com/office/drawing/2014/main" id="{3EE9A945-D65E-5E48-905E-1431C2CC4175}"/>
                </a:ext>
              </a:extLst>
            </p:cNvPr>
            <p:cNvSpPr/>
            <p:nvPr/>
          </p:nvSpPr>
          <p:spPr>
            <a:xfrm>
              <a:off x="6662888" y="4449724"/>
              <a:ext cx="749508" cy="263576"/>
            </a:xfrm>
            <a:prstGeom prst="rect">
              <a:avLst/>
            </a:prstGeom>
            <a:solidFill>
              <a:schemeClr val="bg1"/>
            </a:solidFill>
          </p:spPr>
          <p:txBody>
            <a:bodyPr vert="horz" lIns="91440" tIns="45720" rIns="91440" bIns="45720" rtlCol="0" anchor="ctr">
              <a:normAutofit fontScale="92500" lnSpcReduction="20000"/>
            </a:bodyPr>
            <a:lstStyle/>
            <a:p>
              <a:pPr algn="ctr"/>
              <a:endParaRPr lang="en-US"/>
            </a:p>
          </p:txBody>
        </p:sp>
        <p:sp>
          <p:nvSpPr>
            <p:cNvPr id="17" name="Rectangle 16">
              <a:extLst>
                <a:ext uri="{FF2B5EF4-FFF2-40B4-BE49-F238E27FC236}">
                  <a16:creationId xmlns:a16="http://schemas.microsoft.com/office/drawing/2014/main" id="{7200774B-0D2D-DF45-89C8-C5823896F20E}"/>
                </a:ext>
              </a:extLst>
            </p:cNvPr>
            <p:cNvSpPr/>
            <p:nvPr/>
          </p:nvSpPr>
          <p:spPr>
            <a:xfrm>
              <a:off x="6643140" y="4450611"/>
              <a:ext cx="674558" cy="54484"/>
            </a:xfrm>
            <a:prstGeom prst="rect">
              <a:avLst/>
            </a:prstGeom>
            <a:solidFill>
              <a:schemeClr val="bg1"/>
            </a:solidFill>
          </p:spPr>
          <p:txBody>
            <a:bodyPr vert="horz" lIns="91440" tIns="45720" rIns="91440" bIns="45720" rtlCol="0" anchor="ctr">
              <a:normAutofit fontScale="25000" lnSpcReduction="20000"/>
            </a:bodyPr>
            <a:lstStyle/>
            <a:p>
              <a:pPr algn="ctr"/>
              <a:endParaRPr lang="en-US"/>
            </a:p>
          </p:txBody>
        </p:sp>
        <p:sp>
          <p:nvSpPr>
            <p:cNvPr id="18" name="Rectangle 17">
              <a:extLst>
                <a:ext uri="{FF2B5EF4-FFF2-40B4-BE49-F238E27FC236}">
                  <a16:creationId xmlns:a16="http://schemas.microsoft.com/office/drawing/2014/main" id="{B3A9711E-D3F8-EA44-B748-A2DEC7DBBE0D}"/>
                </a:ext>
              </a:extLst>
            </p:cNvPr>
            <p:cNvSpPr/>
            <p:nvPr/>
          </p:nvSpPr>
          <p:spPr>
            <a:xfrm>
              <a:off x="6539498" y="4642799"/>
              <a:ext cx="839449" cy="86962"/>
            </a:xfrm>
            <a:prstGeom prst="rect">
              <a:avLst/>
            </a:prstGeom>
            <a:solidFill>
              <a:schemeClr val="bg1"/>
            </a:solidFill>
          </p:spPr>
          <p:txBody>
            <a:bodyPr vert="horz" lIns="91440" tIns="45720" rIns="91440" bIns="45720" rtlCol="0" anchor="ctr">
              <a:normAutofit fontScale="25000" lnSpcReduction="20000"/>
            </a:bodyPr>
            <a:lstStyle/>
            <a:p>
              <a:pPr algn="ctr"/>
              <a:endParaRPr lang="en-US"/>
            </a:p>
          </p:txBody>
        </p:sp>
        <p:sp>
          <p:nvSpPr>
            <p:cNvPr id="19" name="Rectangle 18">
              <a:extLst>
                <a:ext uri="{FF2B5EF4-FFF2-40B4-BE49-F238E27FC236}">
                  <a16:creationId xmlns:a16="http://schemas.microsoft.com/office/drawing/2014/main" id="{86B824BA-49DE-2E4E-BCF0-E13DC968A8B0}"/>
                </a:ext>
              </a:extLst>
            </p:cNvPr>
            <p:cNvSpPr/>
            <p:nvPr/>
          </p:nvSpPr>
          <p:spPr>
            <a:xfrm>
              <a:off x="6820043" y="5036485"/>
              <a:ext cx="563660" cy="86962"/>
            </a:xfrm>
            <a:prstGeom prst="rect">
              <a:avLst/>
            </a:prstGeom>
            <a:solidFill>
              <a:schemeClr val="bg1"/>
            </a:solidFill>
          </p:spPr>
          <p:txBody>
            <a:bodyPr vert="horz" lIns="91440" tIns="45720" rIns="91440" bIns="45720" rtlCol="0" anchor="ctr">
              <a:normAutofit fontScale="25000" lnSpcReduction="20000"/>
            </a:bodyPr>
            <a:lstStyle/>
            <a:p>
              <a:pPr algn="ctr"/>
              <a:endParaRPr lang="en-US"/>
            </a:p>
          </p:txBody>
        </p:sp>
        <p:sp>
          <p:nvSpPr>
            <p:cNvPr id="20" name="Rectangle 19">
              <a:extLst>
                <a:ext uri="{FF2B5EF4-FFF2-40B4-BE49-F238E27FC236}">
                  <a16:creationId xmlns:a16="http://schemas.microsoft.com/office/drawing/2014/main" id="{98B9F36D-10D4-C846-BDE5-CC3454330BAC}"/>
                </a:ext>
              </a:extLst>
            </p:cNvPr>
            <p:cNvSpPr/>
            <p:nvPr/>
          </p:nvSpPr>
          <p:spPr>
            <a:xfrm>
              <a:off x="10210880" y="3629530"/>
              <a:ext cx="217116" cy="570584"/>
            </a:xfrm>
            <a:prstGeom prst="rect">
              <a:avLst/>
            </a:prstGeom>
            <a:solidFill>
              <a:schemeClr val="bg1"/>
            </a:solidFill>
          </p:spPr>
          <p:txBody>
            <a:bodyPr vert="horz" lIns="91440" tIns="45720" rIns="91440" bIns="45720" rtlCol="0" anchor="ctr">
              <a:normAutofit/>
            </a:bodyPr>
            <a:lstStyle/>
            <a:p>
              <a:pPr algn="ctr"/>
              <a:endParaRPr lang="en-US"/>
            </a:p>
          </p:txBody>
        </p:sp>
      </p:grpSp>
      <p:cxnSp>
        <p:nvCxnSpPr>
          <p:cNvPr id="21" name="Straight Connector 20">
            <a:extLst>
              <a:ext uri="{FF2B5EF4-FFF2-40B4-BE49-F238E27FC236}">
                <a16:creationId xmlns:a16="http://schemas.microsoft.com/office/drawing/2014/main" id="{EB4BEBFB-0412-AE4D-85AB-2FC8942E2DB2}"/>
              </a:ext>
            </a:extLst>
          </p:cNvPr>
          <p:cNvCxnSpPr>
            <a:cxnSpLocks/>
          </p:cNvCxnSpPr>
          <p:nvPr/>
        </p:nvCxnSpPr>
        <p:spPr bwMode="auto">
          <a:xfrm>
            <a:off x="5942009" y="3461975"/>
            <a:ext cx="1349700" cy="376836"/>
          </a:xfrm>
          <a:prstGeom prst="line">
            <a:avLst/>
          </a:prstGeom>
          <a:solidFill>
            <a:srgbClr val="606BA1"/>
          </a:solidFill>
          <a:ln w="19050">
            <a:solidFill>
              <a:srgbClr val="FF0000"/>
            </a:soli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a:extLst>
              <a:ext uri="{FF2B5EF4-FFF2-40B4-BE49-F238E27FC236}">
                <a16:creationId xmlns:a16="http://schemas.microsoft.com/office/drawing/2014/main" id="{D588C538-F74F-944D-B9A2-27F26382845A}"/>
              </a:ext>
            </a:extLst>
          </p:cNvPr>
          <p:cNvCxnSpPr>
            <a:cxnSpLocks/>
          </p:cNvCxnSpPr>
          <p:nvPr/>
        </p:nvCxnSpPr>
        <p:spPr bwMode="auto">
          <a:xfrm flipH="1">
            <a:off x="5936851" y="3461975"/>
            <a:ext cx="1319720" cy="400638"/>
          </a:xfrm>
          <a:prstGeom prst="line">
            <a:avLst/>
          </a:prstGeom>
          <a:solidFill>
            <a:srgbClr val="606BA1"/>
          </a:solidFill>
          <a:ln w="19050">
            <a:solidFill>
              <a:srgbClr val="FF0000"/>
            </a:soli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5173476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3938BE-FA6F-4CA6-9704-3A0B32FBB673}"/>
              </a:ext>
            </a:extLst>
          </p:cNvPr>
          <p:cNvSpPr>
            <a:spLocks noGrp="1"/>
          </p:cNvSpPr>
          <p:nvPr>
            <p:ph type="title"/>
          </p:nvPr>
        </p:nvSpPr>
        <p:spPr/>
        <p:txBody>
          <a:bodyPr/>
          <a:lstStyle/>
          <a:p>
            <a:r>
              <a:rPr lang="en-US"/>
              <a:t>KEYNOTE-355: Pembrolizumab/Chemotherapy</a:t>
            </a:r>
            <a:endParaRPr lang="en-GB" baseline="30000"/>
          </a:p>
        </p:txBody>
      </p:sp>
      <p:sp>
        <p:nvSpPr>
          <p:cNvPr id="4" name="Text Placeholder 3">
            <a:extLst>
              <a:ext uri="{FF2B5EF4-FFF2-40B4-BE49-F238E27FC236}">
                <a16:creationId xmlns:a16="http://schemas.microsoft.com/office/drawing/2014/main" id="{7A35AE04-50DE-F947-9241-1DF92A7FA0A6}"/>
              </a:ext>
            </a:extLst>
          </p:cNvPr>
          <p:cNvSpPr>
            <a:spLocks noGrp="1"/>
          </p:cNvSpPr>
          <p:nvPr>
            <p:ph type="body" sz="quarter" idx="12"/>
          </p:nvPr>
        </p:nvSpPr>
        <p:spPr>
          <a:xfrm>
            <a:off x="193575" y="6051316"/>
            <a:ext cx="9366347" cy="677108"/>
          </a:xfrm>
        </p:spPr>
        <p:txBody>
          <a:bodyPr/>
          <a:lstStyle/>
          <a:p>
            <a:r>
              <a:rPr lang="en-US" baseline="30000" err="1"/>
              <a:t>a</a:t>
            </a:r>
            <a:r>
              <a:rPr lang="en-US" err="1"/>
              <a:t>Pembrolizumab</a:t>
            </a:r>
            <a:r>
              <a:rPr lang="en-US"/>
              <a:t> 200 mg IV Q3W.</a:t>
            </a:r>
          </a:p>
          <a:p>
            <a:pPr lvl="0">
              <a:lnSpc>
                <a:spcPct val="80000"/>
              </a:lnSpc>
              <a:buClr>
                <a:srgbClr val="00877C">
                  <a:lumMod val="75000"/>
                </a:srgbClr>
              </a:buClr>
              <a:defRPr/>
            </a:pPr>
            <a:r>
              <a:rPr lang="en-US" baseline="30000" err="1"/>
              <a:t>b</a:t>
            </a:r>
            <a:r>
              <a:rPr lang="en-US" err="1"/>
              <a:t>Chemotherapy</a:t>
            </a:r>
            <a:r>
              <a:rPr lang="en-US"/>
              <a:t> </a:t>
            </a:r>
            <a:r>
              <a:rPr lang="en-US">
                <a:solidFill>
                  <a:srgbClr val="000000"/>
                </a:solidFill>
              </a:rPr>
              <a:t>dosing regimens are as follows: nab-paclitaxel 100 mg/m</a:t>
            </a:r>
            <a:r>
              <a:rPr lang="en-US" baseline="30000">
                <a:solidFill>
                  <a:srgbClr val="000000"/>
                </a:solidFill>
              </a:rPr>
              <a:t>2</a:t>
            </a:r>
            <a:r>
              <a:rPr lang="en-US">
                <a:solidFill>
                  <a:srgbClr val="000000"/>
                </a:solidFill>
              </a:rPr>
              <a:t> IV on Days 1, 8, and 15 every 28 days; paclitaxel 90 mg/m</a:t>
            </a:r>
            <a:r>
              <a:rPr lang="en-US" baseline="30000">
                <a:solidFill>
                  <a:srgbClr val="000000"/>
                </a:solidFill>
              </a:rPr>
              <a:t>2</a:t>
            </a:r>
            <a:r>
              <a:rPr lang="en-US">
                <a:solidFill>
                  <a:srgbClr val="000000"/>
                </a:solidFill>
              </a:rPr>
              <a:t> IV on Days 1, 8, and </a:t>
            </a:r>
          </a:p>
          <a:p>
            <a:pPr lvl="0">
              <a:lnSpc>
                <a:spcPct val="80000"/>
              </a:lnSpc>
              <a:buClr>
                <a:srgbClr val="00877C">
                  <a:lumMod val="75000"/>
                </a:srgbClr>
              </a:buClr>
              <a:defRPr/>
            </a:pPr>
            <a:r>
              <a:rPr lang="en-US">
                <a:solidFill>
                  <a:srgbClr val="000000"/>
                </a:solidFill>
              </a:rPr>
              <a:t>15 every 28 days; gemcitabine 1,000 mg/m</a:t>
            </a:r>
            <a:r>
              <a:rPr lang="en-US" baseline="30000">
                <a:solidFill>
                  <a:srgbClr val="000000"/>
                </a:solidFill>
              </a:rPr>
              <a:t>2 </a:t>
            </a:r>
            <a:r>
              <a:rPr lang="en-US">
                <a:solidFill>
                  <a:srgbClr val="000000"/>
                </a:solidFill>
              </a:rPr>
              <a:t>+ carboplatin AUC 2 on Days 1 and 8 every 21 days.</a:t>
            </a:r>
          </a:p>
          <a:p>
            <a:pPr lvl="0">
              <a:lnSpc>
                <a:spcPct val="80000"/>
              </a:lnSpc>
              <a:buClr>
                <a:srgbClr val="00877C">
                  <a:lumMod val="75000"/>
                </a:srgbClr>
              </a:buClr>
              <a:defRPr/>
            </a:pPr>
            <a:r>
              <a:rPr lang="en-US">
                <a:solidFill>
                  <a:srgbClr val="000000"/>
                </a:solidFill>
              </a:rPr>
              <a:t>CPS = combined positive score; IV = intravenous; AUC = area under the curve.</a:t>
            </a:r>
            <a:endParaRPr lang="en-US"/>
          </a:p>
          <a:p>
            <a:r>
              <a:rPr lang="en-US"/>
              <a:t>Cortes et al, 2020.</a:t>
            </a:r>
          </a:p>
        </p:txBody>
      </p:sp>
      <p:sp>
        <p:nvSpPr>
          <p:cNvPr id="17" name="Text Placeholder 16">
            <a:extLst>
              <a:ext uri="{FF2B5EF4-FFF2-40B4-BE49-F238E27FC236}">
                <a16:creationId xmlns:a16="http://schemas.microsoft.com/office/drawing/2014/main" id="{84945949-AB98-BB45-B013-D758F6ABC2E6}"/>
              </a:ext>
            </a:extLst>
          </p:cNvPr>
          <p:cNvSpPr>
            <a:spLocks noGrp="1"/>
          </p:cNvSpPr>
          <p:nvPr>
            <p:ph type="body" sz="quarter" idx="13"/>
          </p:nvPr>
        </p:nvSpPr>
        <p:spPr/>
        <p:txBody>
          <a:bodyPr/>
          <a:lstStyle/>
          <a:p>
            <a:r>
              <a:rPr lang="en-US"/>
              <a:t>Trial Design</a:t>
            </a:r>
          </a:p>
        </p:txBody>
      </p:sp>
      <p:grpSp>
        <p:nvGrpSpPr>
          <p:cNvPr id="5" name="Group 4">
            <a:extLst>
              <a:ext uri="{FF2B5EF4-FFF2-40B4-BE49-F238E27FC236}">
                <a16:creationId xmlns:a16="http://schemas.microsoft.com/office/drawing/2014/main" id="{949E6D3B-143C-2449-AFE0-9B7A4723A69C}"/>
              </a:ext>
            </a:extLst>
          </p:cNvPr>
          <p:cNvGrpSpPr/>
          <p:nvPr/>
        </p:nvGrpSpPr>
        <p:grpSpPr>
          <a:xfrm>
            <a:off x="758253" y="1533140"/>
            <a:ext cx="10675494" cy="4298103"/>
            <a:chOff x="-63222" y="963335"/>
            <a:chExt cx="8350077" cy="3022248"/>
          </a:xfrm>
        </p:grpSpPr>
        <p:sp>
          <p:nvSpPr>
            <p:cNvPr id="6" name="Rectangle: Rounded Corners 98">
              <a:extLst>
                <a:ext uri="{FF2B5EF4-FFF2-40B4-BE49-F238E27FC236}">
                  <a16:creationId xmlns:a16="http://schemas.microsoft.com/office/drawing/2014/main" id="{B19A4FA5-A877-264F-8803-CCDD79642364}"/>
                </a:ext>
              </a:extLst>
            </p:cNvPr>
            <p:cNvSpPr/>
            <p:nvPr/>
          </p:nvSpPr>
          <p:spPr>
            <a:xfrm>
              <a:off x="3901383" y="1346521"/>
              <a:ext cx="2603466" cy="432000"/>
            </a:xfrm>
            <a:prstGeom prst="roundRect">
              <a:avLst/>
            </a:prstGeom>
            <a:solidFill>
              <a:srgbClr val="0D9082"/>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60960" rIns="60960" rtlCol="0" anchor="ctr"/>
            <a:lstStyle/>
            <a:p>
              <a:pPr algn="ctr"/>
              <a:r>
                <a:rPr lang="en-US" b="1" kern="600" spc="40">
                  <a:latin typeface="News Gothic MT" panose="020B0503020103020203" pitchFamily="34" charset="0"/>
                </a:rPr>
                <a:t>Pembrolizumab</a:t>
              </a:r>
              <a:r>
                <a:rPr lang="en-US" b="1" kern="600" spc="40" baseline="30000">
                  <a:latin typeface="News Gothic MT" panose="020B0503020103020203" pitchFamily="34" charset="0"/>
                </a:rPr>
                <a:t>a/</a:t>
              </a:r>
              <a:r>
                <a:rPr lang="en-US" b="1" kern="600" spc="40">
                  <a:latin typeface="News Gothic MT" panose="020B0503020103020203" pitchFamily="34" charset="0"/>
                </a:rPr>
                <a:t>chemotherapy</a:t>
              </a:r>
              <a:r>
                <a:rPr lang="en-US" b="1" kern="600" spc="40" baseline="30000">
                  <a:latin typeface="News Gothic MT" panose="020B0503020103020203" pitchFamily="34" charset="0"/>
                </a:rPr>
                <a:t>b</a:t>
              </a:r>
            </a:p>
          </p:txBody>
        </p:sp>
        <p:sp>
          <p:nvSpPr>
            <p:cNvPr id="7" name="Rectangle: Rounded Corners 102">
              <a:extLst>
                <a:ext uri="{FF2B5EF4-FFF2-40B4-BE49-F238E27FC236}">
                  <a16:creationId xmlns:a16="http://schemas.microsoft.com/office/drawing/2014/main" id="{9F8DF698-72E6-E84B-87F0-3C15956A247A}"/>
                </a:ext>
              </a:extLst>
            </p:cNvPr>
            <p:cNvSpPr/>
            <p:nvPr/>
          </p:nvSpPr>
          <p:spPr>
            <a:xfrm>
              <a:off x="3907734" y="2395907"/>
              <a:ext cx="2597569" cy="432000"/>
            </a:xfrm>
            <a:prstGeom prst="roundRect">
              <a:avLst/>
            </a:prstGeom>
            <a:solidFill>
              <a:srgbClr val="6F2442"/>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60960" rIns="60960" rtlCol="0" anchor="ctr"/>
            <a:lstStyle/>
            <a:p>
              <a:pPr algn="ctr"/>
              <a:r>
                <a:rPr lang="en-US" b="1" kern="600" spc="40">
                  <a:solidFill>
                    <a:schemeClr val="bg1"/>
                  </a:solidFill>
                  <a:latin typeface="News Gothic MT" panose="020B0503020103020203" pitchFamily="34" charset="0"/>
                </a:rPr>
                <a:t>Placebo/chemotherapy</a:t>
              </a:r>
              <a:r>
                <a:rPr lang="en-US" b="1" kern="600" spc="40" baseline="30000">
                  <a:solidFill>
                    <a:schemeClr val="bg1"/>
                  </a:solidFill>
                  <a:latin typeface="News Gothic MT" panose="020B0503020103020203" pitchFamily="34" charset="0"/>
                </a:rPr>
                <a:t>b</a:t>
              </a:r>
            </a:p>
          </p:txBody>
        </p:sp>
        <p:cxnSp>
          <p:nvCxnSpPr>
            <p:cNvPr id="8" name="Connector: Elbow 104">
              <a:extLst>
                <a:ext uri="{FF2B5EF4-FFF2-40B4-BE49-F238E27FC236}">
                  <a16:creationId xmlns:a16="http://schemas.microsoft.com/office/drawing/2014/main" id="{7FF6756A-A5E2-0841-9BDD-7A175F0F4E0C}"/>
                </a:ext>
              </a:extLst>
            </p:cNvPr>
            <p:cNvCxnSpPr>
              <a:cxnSpLocks/>
              <a:endCxn id="6" idx="1"/>
            </p:cNvCxnSpPr>
            <p:nvPr/>
          </p:nvCxnSpPr>
          <p:spPr>
            <a:xfrm flipV="1">
              <a:off x="2649252" y="1562521"/>
              <a:ext cx="1252131" cy="505848"/>
            </a:xfrm>
            <a:prstGeom prst="bentConnector3">
              <a:avLst>
                <a:gd name="adj1" fmla="val 50000"/>
              </a:avLst>
            </a:prstGeom>
            <a:ln w="127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9" name="Connector: Elbow 105">
              <a:extLst>
                <a:ext uri="{FF2B5EF4-FFF2-40B4-BE49-F238E27FC236}">
                  <a16:creationId xmlns:a16="http://schemas.microsoft.com/office/drawing/2014/main" id="{2693A181-9655-C740-8DBD-906ACE863E6C}"/>
                </a:ext>
              </a:extLst>
            </p:cNvPr>
            <p:cNvCxnSpPr>
              <a:cxnSpLocks/>
              <a:endCxn id="7" idx="1"/>
            </p:cNvCxnSpPr>
            <p:nvPr/>
          </p:nvCxnSpPr>
          <p:spPr>
            <a:xfrm>
              <a:off x="2899535" y="2059957"/>
              <a:ext cx="1008199" cy="551951"/>
            </a:xfrm>
            <a:prstGeom prst="bentConnector3">
              <a:avLst>
                <a:gd name="adj1" fmla="val 50000"/>
              </a:avLst>
            </a:prstGeom>
            <a:ln w="127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990F1D4C-5C95-F64B-91D3-0349B38BC5A9}"/>
                </a:ext>
              </a:extLst>
            </p:cNvPr>
            <p:cNvSpPr/>
            <p:nvPr/>
          </p:nvSpPr>
          <p:spPr>
            <a:xfrm>
              <a:off x="3174240" y="1725102"/>
              <a:ext cx="752585" cy="669709"/>
            </a:xfrm>
            <a:prstGeom prst="ellipse">
              <a:avLst/>
            </a:prstGeom>
            <a:solidFill>
              <a:srgbClr val="37424A"/>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kern="600" spc="40">
                  <a:latin typeface="News Gothic MT" panose="020B0503020103020203" pitchFamily="34" charset="0"/>
                </a:rPr>
                <a:t>R </a:t>
              </a:r>
            </a:p>
            <a:p>
              <a:pPr algn="ctr"/>
              <a:r>
                <a:rPr lang="en-US" b="1" kern="600" spc="40">
                  <a:latin typeface="News Gothic MT" panose="020B0503020103020203" pitchFamily="34" charset="0"/>
                </a:rPr>
                <a:t>2:1</a:t>
              </a:r>
            </a:p>
          </p:txBody>
        </p:sp>
        <p:sp>
          <p:nvSpPr>
            <p:cNvPr id="11" name="Rectangle: Rounded Corners 97">
              <a:extLst>
                <a:ext uri="{FF2B5EF4-FFF2-40B4-BE49-F238E27FC236}">
                  <a16:creationId xmlns:a16="http://schemas.microsoft.com/office/drawing/2014/main" id="{3D3E43F6-FC25-4444-93C3-C43F68D1E039}"/>
                </a:ext>
              </a:extLst>
            </p:cNvPr>
            <p:cNvSpPr/>
            <p:nvPr/>
          </p:nvSpPr>
          <p:spPr>
            <a:xfrm>
              <a:off x="6808304" y="1562521"/>
              <a:ext cx="1478551" cy="875276"/>
            </a:xfrm>
            <a:prstGeom prst="roundRect">
              <a:avLst/>
            </a:prstGeom>
            <a:solidFill>
              <a:srgbClr val="898989"/>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60960" rIns="60960" rtlCol="0" anchor="ctr"/>
            <a:lstStyle/>
            <a:p>
              <a:pPr algn="ctr"/>
              <a:r>
                <a:rPr lang="en-US" b="1" kern="600" spc="40">
                  <a:latin typeface="News Gothic MT" panose="020B0503020103020203" pitchFamily="34" charset="0"/>
                </a:rPr>
                <a:t>Progressive disease/cessation of study therapy</a:t>
              </a:r>
            </a:p>
          </p:txBody>
        </p:sp>
        <p:sp>
          <p:nvSpPr>
            <p:cNvPr id="12" name="object 9">
              <a:extLst>
                <a:ext uri="{FF2B5EF4-FFF2-40B4-BE49-F238E27FC236}">
                  <a16:creationId xmlns:a16="http://schemas.microsoft.com/office/drawing/2014/main" id="{3EA71F21-944B-C84A-9153-39D329D732AA}"/>
                </a:ext>
              </a:extLst>
            </p:cNvPr>
            <p:cNvSpPr/>
            <p:nvPr/>
          </p:nvSpPr>
          <p:spPr>
            <a:xfrm>
              <a:off x="6505265" y="2068367"/>
              <a:ext cx="159508" cy="543540"/>
            </a:xfrm>
            <a:custGeom>
              <a:avLst/>
              <a:gdLst/>
              <a:ahLst/>
              <a:cxnLst/>
              <a:rect l="l" t="t" r="r" b="b"/>
              <a:pathLst>
                <a:path w="165734" h="284479">
                  <a:moveTo>
                    <a:pt x="165276" y="0"/>
                  </a:moveTo>
                  <a:lnTo>
                    <a:pt x="165276" y="284109"/>
                  </a:lnTo>
                  <a:lnTo>
                    <a:pt x="0" y="284109"/>
                  </a:lnTo>
                </a:path>
              </a:pathLst>
            </a:custGeom>
            <a:ln w="12700">
              <a:solidFill>
                <a:srgbClr val="010202"/>
              </a:solidFill>
            </a:ln>
          </p:spPr>
          <p:txBody>
            <a:bodyPr wrap="square" lIns="0" tIns="0" rIns="0" bIns="0" rtlCol="0"/>
            <a:lstStyle/>
            <a:p>
              <a:endParaRPr sz="1200">
                <a:latin typeface="News Gothic MT" panose="020B0503020103020203" pitchFamily="34" charset="0"/>
              </a:endParaRPr>
            </a:p>
          </p:txBody>
        </p:sp>
        <p:sp>
          <p:nvSpPr>
            <p:cNvPr id="13" name="object 7">
              <a:extLst>
                <a:ext uri="{FF2B5EF4-FFF2-40B4-BE49-F238E27FC236}">
                  <a16:creationId xmlns:a16="http://schemas.microsoft.com/office/drawing/2014/main" id="{DA66BB4F-5091-3844-BED0-F76018561228}"/>
                </a:ext>
              </a:extLst>
            </p:cNvPr>
            <p:cNvSpPr/>
            <p:nvPr/>
          </p:nvSpPr>
          <p:spPr>
            <a:xfrm>
              <a:off x="6505266" y="1578220"/>
              <a:ext cx="303040" cy="505847"/>
            </a:xfrm>
            <a:custGeom>
              <a:avLst/>
              <a:gdLst/>
              <a:ahLst/>
              <a:cxnLst/>
              <a:rect l="l" t="t" r="r" b="b"/>
              <a:pathLst>
                <a:path w="294640" h="273685">
                  <a:moveTo>
                    <a:pt x="0" y="0"/>
                  </a:moveTo>
                  <a:lnTo>
                    <a:pt x="155275" y="0"/>
                  </a:lnTo>
                  <a:lnTo>
                    <a:pt x="155275" y="273504"/>
                  </a:lnTo>
                  <a:lnTo>
                    <a:pt x="294334" y="273504"/>
                  </a:lnTo>
                </a:path>
              </a:pathLst>
            </a:custGeom>
            <a:ln w="12700">
              <a:solidFill>
                <a:srgbClr val="010202"/>
              </a:solidFill>
            </a:ln>
          </p:spPr>
          <p:txBody>
            <a:bodyPr wrap="square" lIns="0" tIns="0" rIns="0" bIns="0" rtlCol="0"/>
            <a:lstStyle/>
            <a:p>
              <a:endParaRPr sz="1200">
                <a:latin typeface="News Gothic MT" panose="020B0503020103020203" pitchFamily="34" charset="0"/>
              </a:endParaRPr>
            </a:p>
          </p:txBody>
        </p:sp>
        <p:sp>
          <p:nvSpPr>
            <p:cNvPr id="14" name="Rectangle: Rounded Corners 92">
              <a:extLst>
                <a:ext uri="{FF2B5EF4-FFF2-40B4-BE49-F238E27FC236}">
                  <a16:creationId xmlns:a16="http://schemas.microsoft.com/office/drawing/2014/main" id="{3E9CE0C8-7981-E64C-9734-EA3F088C18BF}"/>
                </a:ext>
              </a:extLst>
            </p:cNvPr>
            <p:cNvSpPr/>
            <p:nvPr/>
          </p:nvSpPr>
          <p:spPr>
            <a:xfrm>
              <a:off x="-63222" y="963335"/>
              <a:ext cx="2962757" cy="3022248"/>
            </a:xfrm>
            <a:prstGeom prst="roundRect">
              <a:avLst/>
            </a:prstGeom>
            <a:solidFill>
              <a:srgbClr val="002060"/>
            </a:solidFill>
            <a:ln w="9525" cap="flat">
              <a:noFill/>
              <a:prstDash val="solid"/>
              <a:miter/>
            </a:ln>
            <a:effectLst>
              <a:outerShdw blurRad="50800" dist="38100" dir="2700000" algn="tl" rotWithShape="0">
                <a:prstClr val="black">
                  <a:alpha val="40000"/>
                </a:prstClr>
              </a:outerShdw>
            </a:effectLst>
            <a:scene3d>
              <a:camera prst="orthographicFront"/>
              <a:lightRig rig="threePt" dir="t"/>
            </a:scene3d>
            <a:sp3d>
              <a:bevelT prst="angle"/>
            </a:sp3d>
          </p:spPr>
          <p:txBody>
            <a:bodyPr rtlCol="0" anchor="t"/>
            <a:lstStyle/>
            <a:p>
              <a:pPr defTabSz="457239">
                <a:defRPr/>
              </a:pPr>
              <a:r>
                <a:rPr lang="en-US" b="1">
                  <a:solidFill>
                    <a:schemeClr val="bg1"/>
                  </a:solidFill>
                  <a:latin typeface="News Gothic MT" panose="020B0503020103020203" pitchFamily="34" charset="0"/>
                </a:rPr>
                <a:t>Key Eligibility Criteria</a:t>
              </a:r>
            </a:p>
            <a:p>
              <a:pPr marL="150280" indent="-139697">
                <a:spcBef>
                  <a:spcPts val="195"/>
                </a:spcBef>
                <a:buFont typeface="Arial" panose="020B0604020202020204" pitchFamily="34" charset="0"/>
                <a:buChar char="•"/>
              </a:pPr>
              <a:r>
                <a:rPr lang="en-US" spc="11">
                  <a:solidFill>
                    <a:srgbClr val="FFFFFF"/>
                  </a:solidFill>
                  <a:latin typeface="News Gothic MT" panose="020B0503020103020203" pitchFamily="34" charset="0"/>
                  <a:cs typeface="Arial"/>
                </a:rPr>
                <a:t>Age ≥18</a:t>
              </a:r>
              <a:r>
                <a:rPr lang="en-US" spc="-5">
                  <a:solidFill>
                    <a:srgbClr val="FFFFFF"/>
                  </a:solidFill>
                  <a:latin typeface="News Gothic MT" panose="020B0503020103020203" pitchFamily="34" charset="0"/>
                  <a:cs typeface="Arial"/>
                </a:rPr>
                <a:t> </a:t>
              </a:r>
              <a:r>
                <a:rPr lang="en-US" spc="11">
                  <a:solidFill>
                    <a:srgbClr val="FFFFFF"/>
                  </a:solidFill>
                  <a:latin typeface="News Gothic MT" panose="020B0503020103020203" pitchFamily="34" charset="0"/>
                  <a:cs typeface="Arial"/>
                </a:rPr>
                <a:t>years</a:t>
              </a:r>
              <a:endParaRPr lang="en-US">
                <a:solidFill>
                  <a:prstClr val="black"/>
                </a:solidFill>
                <a:latin typeface="News Gothic MT" panose="020B0503020103020203" pitchFamily="34" charset="0"/>
                <a:cs typeface="Arial"/>
              </a:endParaRPr>
            </a:p>
            <a:p>
              <a:pPr marL="150280" indent="-139697">
                <a:spcBef>
                  <a:spcPts val="100"/>
                </a:spcBef>
                <a:buFont typeface="Arial" panose="020B0604020202020204" pitchFamily="34" charset="0"/>
                <a:buChar char="•"/>
              </a:pPr>
              <a:r>
                <a:rPr lang="en-US" spc="11">
                  <a:solidFill>
                    <a:srgbClr val="FFFFFF"/>
                  </a:solidFill>
                  <a:latin typeface="News Gothic MT" panose="020B0503020103020203" pitchFamily="34" charset="0"/>
                  <a:cs typeface="Arial"/>
                </a:rPr>
                <a:t>Central determination </a:t>
              </a:r>
              <a:r>
                <a:rPr lang="en-US" spc="5">
                  <a:solidFill>
                    <a:srgbClr val="FFFFFF"/>
                  </a:solidFill>
                  <a:latin typeface="News Gothic MT" panose="020B0503020103020203" pitchFamily="34" charset="0"/>
                  <a:cs typeface="Arial"/>
                </a:rPr>
                <a:t>of </a:t>
              </a:r>
              <a:r>
                <a:rPr lang="en-US" spc="15">
                  <a:solidFill>
                    <a:srgbClr val="FFFFFF"/>
                  </a:solidFill>
                  <a:latin typeface="News Gothic MT" panose="020B0503020103020203" pitchFamily="34" charset="0"/>
                  <a:cs typeface="Arial"/>
                </a:rPr>
                <a:t>TNBC </a:t>
              </a:r>
              <a:r>
                <a:rPr lang="en-US" spc="11">
                  <a:solidFill>
                    <a:srgbClr val="FFFFFF"/>
                  </a:solidFill>
                  <a:latin typeface="News Gothic MT" panose="020B0503020103020203" pitchFamily="34" charset="0"/>
                  <a:cs typeface="Arial"/>
                </a:rPr>
                <a:t>and PD-L1</a:t>
              </a:r>
              <a:r>
                <a:rPr lang="en-US" spc="-45">
                  <a:solidFill>
                    <a:srgbClr val="FFFFFF"/>
                  </a:solidFill>
                  <a:latin typeface="News Gothic MT" panose="020B0503020103020203" pitchFamily="34" charset="0"/>
                  <a:cs typeface="Arial"/>
                </a:rPr>
                <a:t> </a:t>
              </a:r>
              <a:r>
                <a:rPr lang="en-US" spc="11">
                  <a:solidFill>
                    <a:srgbClr val="FFFFFF"/>
                  </a:solidFill>
                  <a:latin typeface="News Gothic MT" panose="020B0503020103020203" pitchFamily="34" charset="0"/>
                  <a:cs typeface="Arial"/>
                </a:rPr>
                <a:t>expression</a:t>
              </a:r>
              <a:endParaRPr lang="en-US">
                <a:solidFill>
                  <a:prstClr val="black"/>
                </a:solidFill>
                <a:latin typeface="News Gothic MT" panose="020B0503020103020203" pitchFamily="34" charset="0"/>
                <a:cs typeface="Arial"/>
              </a:endParaRPr>
            </a:p>
            <a:p>
              <a:pPr marL="150280" indent="-139697">
                <a:spcBef>
                  <a:spcPts val="100"/>
                </a:spcBef>
                <a:buFont typeface="Arial" panose="020B0604020202020204" pitchFamily="34" charset="0"/>
                <a:buChar char="•"/>
              </a:pPr>
              <a:r>
                <a:rPr lang="en-US" spc="11">
                  <a:solidFill>
                    <a:srgbClr val="FFFFFF"/>
                  </a:solidFill>
                  <a:latin typeface="News Gothic MT" panose="020B0503020103020203" pitchFamily="34" charset="0"/>
                  <a:cs typeface="Arial"/>
                </a:rPr>
                <a:t>Previously untreated </a:t>
              </a:r>
              <a:r>
                <a:rPr lang="en-US" spc="5">
                  <a:solidFill>
                    <a:srgbClr val="FFFFFF"/>
                  </a:solidFill>
                  <a:latin typeface="News Gothic MT" panose="020B0503020103020203" pitchFamily="34" charset="0"/>
                  <a:cs typeface="Arial"/>
                </a:rPr>
                <a:t>locally recurrent </a:t>
              </a:r>
              <a:r>
                <a:rPr lang="en-US" spc="11">
                  <a:solidFill>
                    <a:srgbClr val="FFFFFF"/>
                  </a:solidFill>
                  <a:latin typeface="News Gothic MT" panose="020B0503020103020203" pitchFamily="34" charset="0"/>
                  <a:cs typeface="Arial"/>
                </a:rPr>
                <a:t>inoperable </a:t>
              </a:r>
              <a:r>
                <a:rPr lang="en-US" spc="5">
                  <a:solidFill>
                    <a:srgbClr val="FFFFFF"/>
                  </a:solidFill>
                  <a:latin typeface="News Gothic MT" panose="020B0503020103020203" pitchFamily="34" charset="0"/>
                  <a:cs typeface="Arial"/>
                </a:rPr>
                <a:t>or </a:t>
              </a:r>
              <a:r>
                <a:rPr lang="en-US" spc="11">
                  <a:solidFill>
                    <a:srgbClr val="FFFFFF"/>
                  </a:solidFill>
                  <a:latin typeface="News Gothic MT" panose="020B0503020103020203" pitchFamily="34" charset="0"/>
                  <a:cs typeface="Arial"/>
                </a:rPr>
                <a:t>metastatic</a:t>
              </a:r>
              <a:r>
                <a:rPr lang="en-US" spc="-25">
                  <a:solidFill>
                    <a:srgbClr val="FFFFFF"/>
                  </a:solidFill>
                  <a:latin typeface="News Gothic MT" panose="020B0503020103020203" pitchFamily="34" charset="0"/>
                  <a:cs typeface="Arial"/>
                </a:rPr>
                <a:t> </a:t>
              </a:r>
              <a:r>
                <a:rPr lang="en-US" spc="15">
                  <a:solidFill>
                    <a:srgbClr val="FFFFFF"/>
                  </a:solidFill>
                  <a:latin typeface="News Gothic MT" panose="020B0503020103020203" pitchFamily="34" charset="0"/>
                  <a:cs typeface="Arial"/>
                </a:rPr>
                <a:t>TNBC</a:t>
              </a:r>
              <a:endParaRPr lang="en-US">
                <a:solidFill>
                  <a:prstClr val="black"/>
                </a:solidFill>
                <a:latin typeface="News Gothic MT" panose="020B0503020103020203" pitchFamily="34" charset="0"/>
                <a:cs typeface="Arial"/>
              </a:endParaRPr>
            </a:p>
            <a:p>
              <a:pPr marL="150280" marR="138427" indent="-139697">
                <a:buFont typeface="Arial" panose="020B0604020202020204" pitchFamily="34" charset="0"/>
                <a:buChar char="•"/>
              </a:pPr>
              <a:r>
                <a:rPr lang="en-US" spc="11">
                  <a:solidFill>
                    <a:srgbClr val="FFFFFF"/>
                  </a:solidFill>
                  <a:latin typeface="News Gothic MT" panose="020B0503020103020203" pitchFamily="34" charset="0"/>
                  <a:cs typeface="Arial"/>
                </a:rPr>
                <a:t>Completion </a:t>
              </a:r>
              <a:r>
                <a:rPr lang="en-US" spc="5">
                  <a:solidFill>
                    <a:srgbClr val="FFFFFF"/>
                  </a:solidFill>
                  <a:latin typeface="News Gothic MT" panose="020B0503020103020203" pitchFamily="34" charset="0"/>
                  <a:cs typeface="Arial"/>
                </a:rPr>
                <a:t>of </a:t>
              </a:r>
              <a:r>
                <a:rPr lang="en-US" spc="11">
                  <a:solidFill>
                    <a:srgbClr val="FFFFFF"/>
                  </a:solidFill>
                  <a:latin typeface="News Gothic MT" panose="020B0503020103020203" pitchFamily="34" charset="0"/>
                  <a:cs typeface="Arial"/>
                </a:rPr>
                <a:t>treatment </a:t>
              </a:r>
              <a:r>
                <a:rPr lang="en-US" spc="5">
                  <a:solidFill>
                    <a:srgbClr val="FFFFFF"/>
                  </a:solidFill>
                  <a:latin typeface="News Gothic MT" panose="020B0503020103020203" pitchFamily="34" charset="0"/>
                  <a:cs typeface="Arial"/>
                </a:rPr>
                <a:t>with curative intent </a:t>
              </a:r>
              <a:r>
                <a:rPr lang="en-US" spc="11">
                  <a:solidFill>
                    <a:srgbClr val="FFFFFF"/>
                  </a:solidFill>
                  <a:latin typeface="News Gothic MT" panose="020B0503020103020203" pitchFamily="34" charset="0"/>
                  <a:cs typeface="Arial"/>
                </a:rPr>
                <a:t>≥6 months </a:t>
              </a:r>
              <a:r>
                <a:rPr lang="en-US" spc="5">
                  <a:solidFill>
                    <a:srgbClr val="FFFFFF"/>
                  </a:solidFill>
                  <a:latin typeface="News Gothic MT" panose="020B0503020103020203" pitchFamily="34" charset="0"/>
                  <a:cs typeface="Arial"/>
                </a:rPr>
                <a:t>prior to first </a:t>
              </a:r>
              <a:r>
                <a:rPr lang="en-US" spc="11">
                  <a:solidFill>
                    <a:srgbClr val="FFFFFF"/>
                  </a:solidFill>
                  <a:latin typeface="News Gothic MT" panose="020B0503020103020203" pitchFamily="34" charset="0"/>
                  <a:cs typeface="Arial"/>
                </a:rPr>
                <a:t>disease</a:t>
              </a:r>
              <a:r>
                <a:rPr lang="en-US">
                  <a:solidFill>
                    <a:srgbClr val="FFFFFF"/>
                  </a:solidFill>
                  <a:latin typeface="News Gothic MT" panose="020B0503020103020203" pitchFamily="34" charset="0"/>
                  <a:cs typeface="Arial"/>
                </a:rPr>
                <a:t> </a:t>
              </a:r>
              <a:r>
                <a:rPr lang="en-US" spc="11">
                  <a:solidFill>
                    <a:srgbClr val="FFFFFF"/>
                  </a:solidFill>
                  <a:latin typeface="News Gothic MT" panose="020B0503020103020203" pitchFamily="34" charset="0"/>
                  <a:cs typeface="Arial"/>
                </a:rPr>
                <a:t>recurrence</a:t>
              </a:r>
              <a:endParaRPr lang="en-US">
                <a:solidFill>
                  <a:prstClr val="black"/>
                </a:solidFill>
                <a:latin typeface="News Gothic MT" panose="020B0503020103020203" pitchFamily="34" charset="0"/>
                <a:cs typeface="Arial"/>
              </a:endParaRPr>
            </a:p>
            <a:p>
              <a:pPr marL="150280" indent="-139697">
                <a:spcBef>
                  <a:spcPts val="105"/>
                </a:spcBef>
                <a:buFont typeface="Arial" panose="020B0604020202020204" pitchFamily="34" charset="0"/>
                <a:buChar char="•"/>
              </a:pPr>
              <a:r>
                <a:rPr lang="en-US" spc="15">
                  <a:solidFill>
                    <a:srgbClr val="FFFFFF"/>
                  </a:solidFill>
                  <a:latin typeface="News Gothic MT" panose="020B0503020103020203" pitchFamily="34" charset="0"/>
                  <a:cs typeface="Arial"/>
                </a:rPr>
                <a:t>ECOG </a:t>
              </a:r>
              <a:r>
                <a:rPr lang="en-US" spc="11">
                  <a:solidFill>
                    <a:srgbClr val="FFFFFF"/>
                  </a:solidFill>
                  <a:latin typeface="News Gothic MT" panose="020B0503020103020203" pitchFamily="34" charset="0"/>
                  <a:cs typeface="Arial"/>
                </a:rPr>
                <a:t>PS 0 </a:t>
              </a:r>
              <a:r>
                <a:rPr lang="en-US" spc="5">
                  <a:solidFill>
                    <a:srgbClr val="FFFFFF"/>
                  </a:solidFill>
                  <a:latin typeface="News Gothic MT" panose="020B0503020103020203" pitchFamily="34" charset="0"/>
                  <a:cs typeface="Arial"/>
                </a:rPr>
                <a:t>or</a:t>
              </a:r>
              <a:r>
                <a:rPr lang="en-US" spc="-20">
                  <a:solidFill>
                    <a:srgbClr val="FFFFFF"/>
                  </a:solidFill>
                  <a:latin typeface="News Gothic MT" panose="020B0503020103020203" pitchFamily="34" charset="0"/>
                  <a:cs typeface="Arial"/>
                </a:rPr>
                <a:t> </a:t>
              </a:r>
              <a:r>
                <a:rPr lang="en-US" spc="11">
                  <a:solidFill>
                    <a:srgbClr val="FFFFFF"/>
                  </a:solidFill>
                  <a:latin typeface="News Gothic MT" panose="020B0503020103020203" pitchFamily="34" charset="0"/>
                  <a:cs typeface="Arial"/>
                </a:rPr>
                <a:t>1</a:t>
              </a:r>
              <a:endParaRPr lang="en-US">
                <a:solidFill>
                  <a:prstClr val="black"/>
                </a:solidFill>
                <a:latin typeface="News Gothic MT" panose="020B0503020103020203" pitchFamily="34" charset="0"/>
                <a:cs typeface="Arial"/>
              </a:endParaRPr>
            </a:p>
            <a:p>
              <a:pPr marL="150280" indent="-139697">
                <a:spcBef>
                  <a:spcPts val="100"/>
                </a:spcBef>
                <a:buFont typeface="Arial" panose="020B0604020202020204" pitchFamily="34" charset="0"/>
                <a:buChar char="•"/>
              </a:pPr>
              <a:r>
                <a:rPr lang="en-US" spc="5">
                  <a:solidFill>
                    <a:srgbClr val="FFFFFF"/>
                  </a:solidFill>
                  <a:latin typeface="News Gothic MT" panose="020B0503020103020203" pitchFamily="34" charset="0"/>
                  <a:cs typeface="Arial"/>
                </a:rPr>
                <a:t>Life </a:t>
              </a:r>
              <a:r>
                <a:rPr lang="en-US" spc="11">
                  <a:solidFill>
                    <a:srgbClr val="FFFFFF"/>
                  </a:solidFill>
                  <a:latin typeface="News Gothic MT" panose="020B0503020103020203" pitchFamily="34" charset="0"/>
                  <a:cs typeface="Arial"/>
                </a:rPr>
                <a:t>expectancy ≥12 weeks from</a:t>
              </a:r>
              <a:r>
                <a:rPr lang="en-US" spc="-15">
                  <a:solidFill>
                    <a:srgbClr val="FFFFFF"/>
                  </a:solidFill>
                  <a:latin typeface="News Gothic MT" panose="020B0503020103020203" pitchFamily="34" charset="0"/>
                  <a:cs typeface="Arial"/>
                </a:rPr>
                <a:t> </a:t>
              </a:r>
              <a:r>
                <a:rPr lang="en-US" spc="11">
                  <a:solidFill>
                    <a:srgbClr val="FFFFFF"/>
                  </a:solidFill>
                  <a:latin typeface="News Gothic MT" panose="020B0503020103020203" pitchFamily="34" charset="0"/>
                  <a:cs typeface="Arial"/>
                </a:rPr>
                <a:t>randomization</a:t>
              </a:r>
              <a:endParaRPr lang="en-US">
                <a:solidFill>
                  <a:prstClr val="black"/>
                </a:solidFill>
                <a:latin typeface="News Gothic MT" panose="020B0503020103020203" pitchFamily="34" charset="0"/>
                <a:cs typeface="Arial"/>
              </a:endParaRPr>
            </a:p>
            <a:p>
              <a:pPr marL="150280" indent="-139697">
                <a:spcBef>
                  <a:spcPts val="100"/>
                </a:spcBef>
                <a:buFont typeface="Arial" panose="020B0604020202020204" pitchFamily="34" charset="0"/>
                <a:buChar char="•"/>
              </a:pPr>
              <a:r>
                <a:rPr lang="en-US" spc="11">
                  <a:solidFill>
                    <a:srgbClr val="FFFFFF"/>
                  </a:solidFill>
                  <a:latin typeface="News Gothic MT" panose="020B0503020103020203" pitchFamily="34" charset="0"/>
                  <a:cs typeface="Arial"/>
                </a:rPr>
                <a:t>Adequate organ</a:t>
              </a:r>
              <a:r>
                <a:rPr lang="en-US" spc="-5">
                  <a:solidFill>
                    <a:srgbClr val="FFFFFF"/>
                  </a:solidFill>
                  <a:latin typeface="News Gothic MT" panose="020B0503020103020203" pitchFamily="34" charset="0"/>
                  <a:cs typeface="Arial"/>
                </a:rPr>
                <a:t> </a:t>
              </a:r>
              <a:r>
                <a:rPr lang="en-US" spc="5">
                  <a:solidFill>
                    <a:srgbClr val="FFFFFF"/>
                  </a:solidFill>
                  <a:latin typeface="News Gothic MT" panose="020B0503020103020203" pitchFamily="34" charset="0"/>
                  <a:cs typeface="Arial"/>
                </a:rPr>
                <a:t>function</a:t>
              </a:r>
              <a:endParaRPr lang="en-US">
                <a:solidFill>
                  <a:prstClr val="black"/>
                </a:solidFill>
                <a:latin typeface="News Gothic MT" panose="020B0503020103020203" pitchFamily="34" charset="0"/>
                <a:cs typeface="Arial"/>
              </a:endParaRPr>
            </a:p>
            <a:p>
              <a:pPr marL="150280" indent="-139697">
                <a:spcBef>
                  <a:spcPts val="100"/>
                </a:spcBef>
                <a:buFont typeface="Arial" panose="020B0604020202020204" pitchFamily="34" charset="0"/>
                <a:buChar char="•"/>
              </a:pPr>
              <a:r>
                <a:rPr lang="en-US" spc="11">
                  <a:solidFill>
                    <a:srgbClr val="FFFFFF"/>
                  </a:solidFill>
                  <a:latin typeface="News Gothic MT" panose="020B0503020103020203" pitchFamily="34" charset="0"/>
                  <a:cs typeface="Arial"/>
                </a:rPr>
                <a:t>No systemic</a:t>
              </a:r>
              <a:r>
                <a:rPr lang="en-US" spc="-5">
                  <a:solidFill>
                    <a:srgbClr val="FFFFFF"/>
                  </a:solidFill>
                  <a:latin typeface="News Gothic MT" panose="020B0503020103020203" pitchFamily="34" charset="0"/>
                  <a:cs typeface="Arial"/>
                </a:rPr>
                <a:t> </a:t>
              </a:r>
              <a:r>
                <a:rPr lang="en-US" spc="5">
                  <a:solidFill>
                    <a:srgbClr val="FFFFFF"/>
                  </a:solidFill>
                  <a:latin typeface="News Gothic MT" panose="020B0503020103020203" pitchFamily="34" charset="0"/>
                  <a:cs typeface="Arial"/>
                </a:rPr>
                <a:t>steroids</a:t>
              </a:r>
              <a:endParaRPr lang="en-US">
                <a:solidFill>
                  <a:prstClr val="black"/>
                </a:solidFill>
                <a:latin typeface="News Gothic MT" panose="020B0503020103020203" pitchFamily="34" charset="0"/>
                <a:cs typeface="Arial"/>
              </a:endParaRPr>
            </a:p>
            <a:p>
              <a:pPr marL="150280" indent="-139697">
                <a:spcBef>
                  <a:spcPts val="100"/>
                </a:spcBef>
                <a:buFont typeface="Arial" panose="020B0604020202020204" pitchFamily="34" charset="0"/>
                <a:buChar char="•"/>
              </a:pPr>
              <a:r>
                <a:rPr lang="en-US" spc="11">
                  <a:solidFill>
                    <a:srgbClr val="FFFFFF"/>
                  </a:solidFill>
                  <a:latin typeface="News Gothic MT" panose="020B0503020103020203" pitchFamily="34" charset="0"/>
                  <a:cs typeface="Arial"/>
                </a:rPr>
                <a:t>No </a:t>
              </a:r>
              <a:r>
                <a:rPr lang="en-US" spc="5">
                  <a:solidFill>
                    <a:srgbClr val="FFFFFF"/>
                  </a:solidFill>
                  <a:latin typeface="News Gothic MT" panose="020B0503020103020203" pitchFamily="34" charset="0"/>
                  <a:cs typeface="Arial"/>
                </a:rPr>
                <a:t>active </a:t>
              </a:r>
              <a:r>
                <a:rPr lang="en-US" spc="15">
                  <a:solidFill>
                    <a:srgbClr val="FFFFFF"/>
                  </a:solidFill>
                  <a:latin typeface="News Gothic MT" panose="020B0503020103020203" pitchFamily="34" charset="0"/>
                  <a:cs typeface="Arial"/>
                </a:rPr>
                <a:t>CNS</a:t>
              </a:r>
              <a:r>
                <a:rPr lang="en-US" spc="-5">
                  <a:solidFill>
                    <a:srgbClr val="FFFFFF"/>
                  </a:solidFill>
                  <a:latin typeface="News Gothic MT" panose="020B0503020103020203" pitchFamily="34" charset="0"/>
                  <a:cs typeface="Arial"/>
                </a:rPr>
                <a:t> </a:t>
              </a:r>
              <a:r>
                <a:rPr lang="en-US" spc="11">
                  <a:solidFill>
                    <a:srgbClr val="FFFFFF"/>
                  </a:solidFill>
                  <a:latin typeface="News Gothic MT" panose="020B0503020103020203" pitchFamily="34" charset="0"/>
                  <a:cs typeface="Arial"/>
                </a:rPr>
                <a:t>metastases</a:t>
              </a:r>
              <a:endParaRPr lang="en-US">
                <a:solidFill>
                  <a:prstClr val="black"/>
                </a:solidFill>
                <a:latin typeface="News Gothic MT" panose="020B0503020103020203" pitchFamily="34" charset="0"/>
                <a:cs typeface="Arial"/>
              </a:endParaRPr>
            </a:p>
            <a:p>
              <a:pPr marL="150280" indent="-139697">
                <a:spcBef>
                  <a:spcPts val="105"/>
                </a:spcBef>
                <a:buFont typeface="Arial" panose="020B0604020202020204" pitchFamily="34" charset="0"/>
                <a:buChar char="•"/>
              </a:pPr>
              <a:r>
                <a:rPr lang="en-US" spc="11">
                  <a:solidFill>
                    <a:srgbClr val="FFFFFF"/>
                  </a:solidFill>
                  <a:latin typeface="News Gothic MT" panose="020B0503020103020203" pitchFamily="34" charset="0"/>
                  <a:cs typeface="Arial"/>
                </a:rPr>
                <a:t>No </a:t>
              </a:r>
              <a:r>
                <a:rPr lang="en-US" spc="5">
                  <a:solidFill>
                    <a:srgbClr val="FFFFFF"/>
                  </a:solidFill>
                  <a:latin typeface="News Gothic MT" panose="020B0503020103020203" pitchFamily="34" charset="0"/>
                  <a:cs typeface="Arial"/>
                </a:rPr>
                <a:t>active </a:t>
              </a:r>
              <a:r>
                <a:rPr lang="en-US" spc="11">
                  <a:solidFill>
                    <a:srgbClr val="FFFFFF"/>
                  </a:solidFill>
                  <a:latin typeface="News Gothic MT" panose="020B0503020103020203" pitchFamily="34" charset="0"/>
                  <a:cs typeface="Arial"/>
                </a:rPr>
                <a:t>autoimmune</a:t>
              </a:r>
              <a:r>
                <a:rPr lang="en-US" spc="-5">
                  <a:solidFill>
                    <a:srgbClr val="FFFFFF"/>
                  </a:solidFill>
                  <a:latin typeface="News Gothic MT" panose="020B0503020103020203" pitchFamily="34" charset="0"/>
                  <a:cs typeface="Arial"/>
                </a:rPr>
                <a:t> </a:t>
              </a:r>
              <a:r>
                <a:rPr lang="en-US" spc="11">
                  <a:solidFill>
                    <a:srgbClr val="FFFFFF"/>
                  </a:solidFill>
                  <a:latin typeface="News Gothic MT" panose="020B0503020103020203" pitchFamily="34" charset="0"/>
                  <a:cs typeface="Arial"/>
                </a:rPr>
                <a:t>disease</a:t>
              </a:r>
              <a:endParaRPr lang="en-US" sz="1100" b="1">
                <a:solidFill>
                  <a:schemeClr val="bg1"/>
                </a:solidFill>
                <a:latin typeface="News Gothic MT" panose="020B0503020103020203" pitchFamily="34" charset="0"/>
              </a:endParaRPr>
            </a:p>
          </p:txBody>
        </p:sp>
      </p:grpSp>
      <p:sp>
        <p:nvSpPr>
          <p:cNvPr id="15" name="Rectangle 14">
            <a:extLst>
              <a:ext uri="{FF2B5EF4-FFF2-40B4-BE49-F238E27FC236}">
                <a16:creationId xmlns:a16="http://schemas.microsoft.com/office/drawing/2014/main" id="{137C3FA6-1B9E-9D42-8634-0EDE67DEEE3C}"/>
              </a:ext>
            </a:extLst>
          </p:cNvPr>
          <p:cNvSpPr/>
          <p:nvPr/>
        </p:nvSpPr>
        <p:spPr>
          <a:xfrm>
            <a:off x="4754338" y="4519479"/>
            <a:ext cx="6307341" cy="1061829"/>
          </a:xfrm>
          <a:prstGeom prst="rect">
            <a:avLst/>
          </a:prstGeom>
        </p:spPr>
        <p:txBody>
          <a:bodyPr wrap="square" lIns="60960" rIns="60960">
            <a:spAutoFit/>
          </a:bodyPr>
          <a:lstStyle/>
          <a:p>
            <a:pPr lvl="0" algn="ctr">
              <a:lnSpc>
                <a:spcPct val="90000"/>
              </a:lnSpc>
              <a:defRPr/>
            </a:pPr>
            <a:r>
              <a:rPr lang="en-US" b="1">
                <a:latin typeface="News Gothic MT" panose="020B0503020103020203" pitchFamily="34" charset="0"/>
                <a:cs typeface="Arial" panose="020B0604020202020204" pitchFamily="34" charset="0"/>
              </a:rPr>
              <a:t>Stratification factors:</a:t>
            </a:r>
          </a:p>
          <a:p>
            <a:pPr algn="ctr" defTabSz="1219140">
              <a:lnSpc>
                <a:spcPct val="90000"/>
              </a:lnSpc>
              <a:defRPr/>
            </a:pPr>
            <a:r>
              <a:rPr lang="en-US" kern="0">
                <a:latin typeface="News Gothic MT" panose="020B0503020103020203" pitchFamily="34" charset="0"/>
                <a:cs typeface="Arial" panose="020B0604020202020204" pitchFamily="34" charset="0"/>
              </a:rPr>
              <a:t>Chemotherapy on study (taxane vs gemcitabine/carboplatin)</a:t>
            </a:r>
          </a:p>
          <a:p>
            <a:pPr algn="ctr" defTabSz="1219140">
              <a:lnSpc>
                <a:spcPct val="90000"/>
              </a:lnSpc>
              <a:defRPr/>
            </a:pPr>
            <a:r>
              <a:rPr lang="en-US" kern="0">
                <a:latin typeface="News Gothic MT" panose="020B0503020103020203" pitchFamily="34" charset="0"/>
                <a:cs typeface="Arial" panose="020B0604020202020204" pitchFamily="34" charset="0"/>
              </a:rPr>
              <a:t>PD-L1 tumor expression (CPS ≥1 vs CPS &lt;1)</a:t>
            </a:r>
          </a:p>
          <a:p>
            <a:pPr algn="ctr" defTabSz="1219140">
              <a:lnSpc>
                <a:spcPct val="90000"/>
              </a:lnSpc>
              <a:defRPr/>
            </a:pPr>
            <a:r>
              <a:rPr lang="en-US" kern="0">
                <a:latin typeface="News Gothic MT" panose="020B0503020103020203" pitchFamily="34" charset="0"/>
                <a:cs typeface="Arial" panose="020B0604020202020204" pitchFamily="34" charset="0"/>
              </a:rPr>
              <a:t>Prior treatment with same class chemotherapy in the neoadjuvant or adjuvant setting (yes vs no)</a:t>
            </a:r>
          </a:p>
        </p:txBody>
      </p:sp>
    </p:spTree>
    <p:extLst>
      <p:ext uri="{BB962C8B-B14F-4D97-AF65-F5344CB8AC3E}">
        <p14:creationId xmlns:p14="http://schemas.microsoft.com/office/powerpoint/2010/main" val="32596188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3938BE-FA6F-4CA6-9704-3A0B32FBB673}"/>
              </a:ext>
            </a:extLst>
          </p:cNvPr>
          <p:cNvSpPr>
            <a:spLocks noGrp="1"/>
          </p:cNvSpPr>
          <p:nvPr>
            <p:ph type="title"/>
          </p:nvPr>
        </p:nvSpPr>
        <p:spPr>
          <a:xfrm>
            <a:off x="609599" y="231314"/>
            <a:ext cx="11382531" cy="615553"/>
          </a:xfrm>
        </p:spPr>
        <p:txBody>
          <a:bodyPr/>
          <a:lstStyle/>
          <a:p>
            <a:r>
              <a:rPr lang="en-US" sz="3400"/>
              <a:t>KEYNOTE-355: Pembrolizumab/Chemotherapy (cont.)</a:t>
            </a:r>
            <a:endParaRPr lang="en-GB" sz="3400" baseline="30000"/>
          </a:p>
        </p:txBody>
      </p:sp>
      <p:sp>
        <p:nvSpPr>
          <p:cNvPr id="5" name="Text Placeholder 4">
            <a:extLst>
              <a:ext uri="{FF2B5EF4-FFF2-40B4-BE49-F238E27FC236}">
                <a16:creationId xmlns:a16="http://schemas.microsoft.com/office/drawing/2014/main" id="{3B104347-055A-354F-BB8A-C8A89EEF102A}"/>
              </a:ext>
            </a:extLst>
          </p:cNvPr>
          <p:cNvSpPr>
            <a:spLocks noGrp="1"/>
          </p:cNvSpPr>
          <p:nvPr>
            <p:ph type="body" sz="quarter" idx="12"/>
          </p:nvPr>
        </p:nvSpPr>
        <p:spPr>
          <a:xfrm>
            <a:off x="193575" y="6574536"/>
            <a:ext cx="1098058" cy="153888"/>
          </a:xfrm>
        </p:spPr>
        <p:txBody>
          <a:bodyPr/>
          <a:lstStyle/>
          <a:p>
            <a:r>
              <a:rPr lang="en-US"/>
              <a:t>Cortes et al, 2020.</a:t>
            </a:r>
          </a:p>
        </p:txBody>
      </p:sp>
      <p:sp>
        <p:nvSpPr>
          <p:cNvPr id="6" name="Text Placeholder 5">
            <a:extLst>
              <a:ext uri="{FF2B5EF4-FFF2-40B4-BE49-F238E27FC236}">
                <a16:creationId xmlns:a16="http://schemas.microsoft.com/office/drawing/2014/main" id="{BBBD6941-F2BD-2948-B2BC-48E400F3A8ED}"/>
              </a:ext>
            </a:extLst>
          </p:cNvPr>
          <p:cNvSpPr>
            <a:spLocks noGrp="1"/>
          </p:cNvSpPr>
          <p:nvPr>
            <p:ph type="body" sz="quarter" idx="13"/>
          </p:nvPr>
        </p:nvSpPr>
        <p:spPr/>
        <p:txBody>
          <a:bodyPr/>
          <a:lstStyle/>
          <a:p>
            <a:r>
              <a:rPr lang="en-US"/>
              <a:t>PFS for CPS ≥10</a:t>
            </a:r>
          </a:p>
        </p:txBody>
      </p:sp>
      <p:pic>
        <p:nvPicPr>
          <p:cNvPr id="2" name="Picture 1">
            <a:extLst>
              <a:ext uri="{FF2B5EF4-FFF2-40B4-BE49-F238E27FC236}">
                <a16:creationId xmlns:a16="http://schemas.microsoft.com/office/drawing/2014/main" id="{8CF82129-42E2-4B14-8B2C-AEA863A56B7C}"/>
              </a:ext>
            </a:extLst>
          </p:cNvPr>
          <p:cNvPicPr>
            <a:picLocks noChangeAspect="1"/>
          </p:cNvPicPr>
          <p:nvPr/>
        </p:nvPicPr>
        <p:blipFill rotWithShape="1">
          <a:blip r:embed="rId3"/>
          <a:srcRect l="7598" t="1" r="18595" b="20117"/>
          <a:stretch/>
        </p:blipFill>
        <p:spPr>
          <a:xfrm>
            <a:off x="193576" y="1523920"/>
            <a:ext cx="7556340" cy="4373563"/>
          </a:xfrm>
          <a:prstGeom prst="rect">
            <a:avLst/>
          </a:prstGeom>
        </p:spPr>
      </p:pic>
      <p:sp>
        <p:nvSpPr>
          <p:cNvPr id="9" name="Content Placeholder 8">
            <a:extLst>
              <a:ext uri="{FF2B5EF4-FFF2-40B4-BE49-F238E27FC236}">
                <a16:creationId xmlns:a16="http://schemas.microsoft.com/office/drawing/2014/main" id="{D321068F-E172-2542-864A-2A3408465BD2}"/>
              </a:ext>
            </a:extLst>
          </p:cNvPr>
          <p:cNvSpPr>
            <a:spLocks noGrp="1"/>
          </p:cNvSpPr>
          <p:nvPr>
            <p:ph idx="1"/>
          </p:nvPr>
        </p:nvSpPr>
        <p:spPr>
          <a:xfrm>
            <a:off x="7944788" y="1847456"/>
            <a:ext cx="3847009" cy="4373563"/>
          </a:xfrm>
        </p:spPr>
        <p:txBody>
          <a:bodyPr>
            <a:normAutofit/>
          </a:bodyPr>
          <a:lstStyle/>
          <a:p>
            <a:r>
              <a:rPr lang="en-US" sz="2200"/>
              <a:t>Pembrolizumab plus chemotherapy: 9.7 months</a:t>
            </a:r>
          </a:p>
          <a:p>
            <a:r>
              <a:rPr lang="en-US" sz="2200"/>
              <a:t>Chemotherapy: 5.6 months</a:t>
            </a:r>
          </a:p>
          <a:p>
            <a:r>
              <a:rPr lang="en-US" sz="2200"/>
              <a:t>(HR 0.65, 95% CI: 0.49-0.86, </a:t>
            </a:r>
            <a:r>
              <a:rPr lang="en-US" sz="2200" i="1"/>
              <a:t>P</a:t>
            </a:r>
            <a:r>
              <a:rPr lang="en-US" sz="2200"/>
              <a:t>=0.0012)</a:t>
            </a:r>
          </a:p>
          <a:p>
            <a:endParaRPr lang="en-US" sz="2000"/>
          </a:p>
        </p:txBody>
      </p:sp>
    </p:spTree>
    <p:extLst>
      <p:ext uri="{BB962C8B-B14F-4D97-AF65-F5344CB8AC3E}">
        <p14:creationId xmlns:p14="http://schemas.microsoft.com/office/powerpoint/2010/main" val="10641205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3938BE-FA6F-4CA6-9704-3A0B32FBB673}"/>
              </a:ext>
            </a:extLst>
          </p:cNvPr>
          <p:cNvSpPr>
            <a:spLocks noGrp="1"/>
          </p:cNvSpPr>
          <p:nvPr>
            <p:ph type="title"/>
          </p:nvPr>
        </p:nvSpPr>
        <p:spPr>
          <a:xfrm>
            <a:off x="609600" y="231314"/>
            <a:ext cx="11582400" cy="1138773"/>
          </a:xfrm>
        </p:spPr>
        <p:txBody>
          <a:bodyPr/>
          <a:lstStyle/>
          <a:p>
            <a:r>
              <a:rPr lang="en-US" sz="3400"/>
              <a:t>KEYNOTE-355: Pembrolizumab/Chemotherapy (cont.)</a:t>
            </a:r>
            <a:endParaRPr lang="en-GB" sz="3400" baseline="30000"/>
          </a:p>
        </p:txBody>
      </p:sp>
      <p:sp>
        <p:nvSpPr>
          <p:cNvPr id="7" name="Text Placeholder 6">
            <a:extLst>
              <a:ext uri="{FF2B5EF4-FFF2-40B4-BE49-F238E27FC236}">
                <a16:creationId xmlns:a16="http://schemas.microsoft.com/office/drawing/2014/main" id="{09E103BD-C94F-1E4B-B4CD-DF316ACAD40D}"/>
              </a:ext>
            </a:extLst>
          </p:cNvPr>
          <p:cNvSpPr>
            <a:spLocks noGrp="1"/>
          </p:cNvSpPr>
          <p:nvPr>
            <p:ph type="body" sz="quarter" idx="12"/>
          </p:nvPr>
        </p:nvSpPr>
        <p:spPr>
          <a:xfrm>
            <a:off x="193575" y="6420647"/>
            <a:ext cx="2475037" cy="307777"/>
          </a:xfrm>
        </p:spPr>
        <p:txBody>
          <a:bodyPr/>
          <a:lstStyle/>
          <a:p>
            <a:r>
              <a:rPr lang="en-US"/>
              <a:t>Gem = gemcitabine; carbo = carboplatin.</a:t>
            </a:r>
          </a:p>
          <a:p>
            <a:r>
              <a:rPr lang="en-US"/>
              <a:t>Rugo, Schmid et al, 2020.</a:t>
            </a:r>
          </a:p>
        </p:txBody>
      </p:sp>
      <p:sp>
        <p:nvSpPr>
          <p:cNvPr id="8" name="Text Placeholder 7">
            <a:extLst>
              <a:ext uri="{FF2B5EF4-FFF2-40B4-BE49-F238E27FC236}">
                <a16:creationId xmlns:a16="http://schemas.microsoft.com/office/drawing/2014/main" id="{8C74330F-7220-0E4E-83DF-7EB80C74A225}"/>
              </a:ext>
            </a:extLst>
          </p:cNvPr>
          <p:cNvSpPr>
            <a:spLocks noGrp="1"/>
          </p:cNvSpPr>
          <p:nvPr>
            <p:ph type="body" sz="quarter" idx="13"/>
          </p:nvPr>
        </p:nvSpPr>
        <p:spPr/>
        <p:txBody>
          <a:bodyPr/>
          <a:lstStyle/>
          <a:p>
            <a:r>
              <a:rPr lang="en-US"/>
              <a:t>ORR for CPS ≥10 by Chemotherapy</a:t>
            </a:r>
          </a:p>
        </p:txBody>
      </p:sp>
      <p:grpSp>
        <p:nvGrpSpPr>
          <p:cNvPr id="10" name="Group 9">
            <a:extLst>
              <a:ext uri="{FF2B5EF4-FFF2-40B4-BE49-F238E27FC236}">
                <a16:creationId xmlns:a16="http://schemas.microsoft.com/office/drawing/2014/main" id="{1B6F6087-F5BE-1442-ADCE-C757FED32714}"/>
              </a:ext>
            </a:extLst>
          </p:cNvPr>
          <p:cNvGrpSpPr/>
          <p:nvPr/>
        </p:nvGrpSpPr>
        <p:grpSpPr>
          <a:xfrm>
            <a:off x="4057626" y="1564783"/>
            <a:ext cx="4103682" cy="4661167"/>
            <a:chOff x="3821118" y="1663908"/>
            <a:chExt cx="4765195" cy="4987572"/>
          </a:xfrm>
        </p:grpSpPr>
        <p:pic>
          <p:nvPicPr>
            <p:cNvPr id="11" name="Picture 10">
              <a:extLst>
                <a:ext uri="{FF2B5EF4-FFF2-40B4-BE49-F238E27FC236}">
                  <a16:creationId xmlns:a16="http://schemas.microsoft.com/office/drawing/2014/main" id="{1BFEAE68-8260-AA4C-B74D-948DF31040E6}"/>
                </a:ext>
              </a:extLst>
            </p:cNvPr>
            <p:cNvPicPr>
              <a:picLocks noChangeAspect="1"/>
            </p:cNvPicPr>
            <p:nvPr/>
          </p:nvPicPr>
          <p:blipFill>
            <a:blip r:embed="rId3"/>
            <a:stretch>
              <a:fillRect/>
            </a:stretch>
          </p:blipFill>
          <p:spPr>
            <a:xfrm>
              <a:off x="3821118" y="1663908"/>
              <a:ext cx="4765195" cy="4987572"/>
            </a:xfrm>
            <a:prstGeom prst="rect">
              <a:avLst/>
            </a:prstGeom>
          </p:spPr>
        </p:pic>
        <p:sp>
          <p:nvSpPr>
            <p:cNvPr id="12" name="TextBox 11">
              <a:extLst>
                <a:ext uri="{FF2B5EF4-FFF2-40B4-BE49-F238E27FC236}">
                  <a16:creationId xmlns:a16="http://schemas.microsoft.com/office/drawing/2014/main" id="{660FF4A2-C6B4-3C4C-BE44-60BDEA9840BF}"/>
                </a:ext>
              </a:extLst>
            </p:cNvPr>
            <p:cNvSpPr txBox="1"/>
            <p:nvPr/>
          </p:nvSpPr>
          <p:spPr>
            <a:xfrm>
              <a:off x="4747847" y="2883876"/>
              <a:ext cx="914400" cy="215444"/>
            </a:xfrm>
            <a:prstGeom prst="rect">
              <a:avLst/>
            </a:prstGeom>
            <a:solidFill>
              <a:schemeClr val="bg1"/>
            </a:solidFill>
          </p:spPr>
          <p:txBody>
            <a:bodyPr wrap="square" lIns="0" tIns="0" rIns="0" bIns="0" rtlCol="0">
              <a:spAutoFit/>
            </a:bodyPr>
            <a:lstStyle/>
            <a:p>
              <a:r>
                <a:rPr lang="en-US" b="1">
                  <a:latin typeface="News Gothic MT" panose="020B0503020103020203" pitchFamily="34" charset="0"/>
                </a:rPr>
                <a:t>54.0%</a:t>
              </a:r>
            </a:p>
          </p:txBody>
        </p:sp>
        <p:sp>
          <p:nvSpPr>
            <p:cNvPr id="13" name="TextBox 12">
              <a:extLst>
                <a:ext uri="{FF2B5EF4-FFF2-40B4-BE49-F238E27FC236}">
                  <a16:creationId xmlns:a16="http://schemas.microsoft.com/office/drawing/2014/main" id="{C8C8999A-97F9-9148-97AB-6743AB2235B8}"/>
                </a:ext>
              </a:extLst>
            </p:cNvPr>
            <p:cNvSpPr txBox="1"/>
            <p:nvPr/>
          </p:nvSpPr>
          <p:spPr>
            <a:xfrm>
              <a:off x="5219365" y="3679923"/>
              <a:ext cx="638908" cy="215444"/>
            </a:xfrm>
            <a:prstGeom prst="rect">
              <a:avLst/>
            </a:prstGeom>
            <a:solidFill>
              <a:schemeClr val="bg1"/>
            </a:solidFill>
          </p:spPr>
          <p:txBody>
            <a:bodyPr wrap="square" lIns="0" tIns="0" rIns="0" bIns="0" rtlCol="0">
              <a:spAutoFit/>
            </a:bodyPr>
            <a:lstStyle/>
            <a:p>
              <a:r>
                <a:rPr lang="en-US" b="1">
                  <a:latin typeface="News Gothic MT" panose="020B0503020103020203" pitchFamily="34" charset="0"/>
                </a:rPr>
                <a:t>36.1%</a:t>
              </a:r>
            </a:p>
          </p:txBody>
        </p:sp>
        <p:sp>
          <p:nvSpPr>
            <p:cNvPr id="14" name="TextBox 13">
              <a:extLst>
                <a:ext uri="{FF2B5EF4-FFF2-40B4-BE49-F238E27FC236}">
                  <a16:creationId xmlns:a16="http://schemas.microsoft.com/office/drawing/2014/main" id="{494A71FC-59AE-0F46-AC26-8850CE778E62}"/>
                </a:ext>
              </a:extLst>
            </p:cNvPr>
            <p:cNvSpPr txBox="1"/>
            <p:nvPr/>
          </p:nvSpPr>
          <p:spPr>
            <a:xfrm>
              <a:off x="5903243" y="2456472"/>
              <a:ext cx="638908" cy="215444"/>
            </a:xfrm>
            <a:prstGeom prst="rect">
              <a:avLst/>
            </a:prstGeom>
            <a:solidFill>
              <a:schemeClr val="bg1"/>
            </a:solidFill>
          </p:spPr>
          <p:txBody>
            <a:bodyPr wrap="square" lIns="0" tIns="0" rIns="0" bIns="0" rtlCol="0">
              <a:spAutoFit/>
            </a:bodyPr>
            <a:lstStyle/>
            <a:p>
              <a:r>
                <a:rPr lang="en-US" b="1">
                  <a:latin typeface="News Gothic MT" panose="020B0503020103020203" pitchFamily="34" charset="0"/>
                </a:rPr>
                <a:t>63.6%</a:t>
              </a:r>
            </a:p>
          </p:txBody>
        </p:sp>
        <p:sp>
          <p:nvSpPr>
            <p:cNvPr id="15" name="TextBox 14">
              <a:extLst>
                <a:ext uri="{FF2B5EF4-FFF2-40B4-BE49-F238E27FC236}">
                  <a16:creationId xmlns:a16="http://schemas.microsoft.com/office/drawing/2014/main" id="{88D3B726-66C5-DF4B-B423-109FB8D15047}"/>
                </a:ext>
              </a:extLst>
            </p:cNvPr>
            <p:cNvSpPr txBox="1"/>
            <p:nvPr/>
          </p:nvSpPr>
          <p:spPr>
            <a:xfrm>
              <a:off x="6385810" y="4140951"/>
              <a:ext cx="638908" cy="215444"/>
            </a:xfrm>
            <a:prstGeom prst="rect">
              <a:avLst/>
            </a:prstGeom>
            <a:solidFill>
              <a:schemeClr val="bg1"/>
            </a:solidFill>
          </p:spPr>
          <p:txBody>
            <a:bodyPr wrap="square" lIns="0" tIns="0" rIns="0" bIns="0" rtlCol="0">
              <a:spAutoFit/>
            </a:bodyPr>
            <a:lstStyle/>
            <a:p>
              <a:r>
                <a:rPr lang="en-US" b="1">
                  <a:latin typeface="News Gothic MT" panose="020B0503020103020203" pitchFamily="34" charset="0"/>
                </a:rPr>
                <a:t>27.3%</a:t>
              </a:r>
            </a:p>
          </p:txBody>
        </p:sp>
        <p:sp>
          <p:nvSpPr>
            <p:cNvPr id="16" name="TextBox 15">
              <a:extLst>
                <a:ext uri="{FF2B5EF4-FFF2-40B4-BE49-F238E27FC236}">
                  <a16:creationId xmlns:a16="http://schemas.microsoft.com/office/drawing/2014/main" id="{3BE3BDE1-7E09-A346-8BE6-87D582EE6800}"/>
                </a:ext>
              </a:extLst>
            </p:cNvPr>
            <p:cNvSpPr txBox="1"/>
            <p:nvPr/>
          </p:nvSpPr>
          <p:spPr>
            <a:xfrm>
              <a:off x="7024718" y="3099320"/>
              <a:ext cx="638908" cy="215444"/>
            </a:xfrm>
            <a:prstGeom prst="rect">
              <a:avLst/>
            </a:prstGeom>
            <a:solidFill>
              <a:schemeClr val="bg1"/>
            </a:solidFill>
          </p:spPr>
          <p:txBody>
            <a:bodyPr wrap="square" lIns="0" tIns="0" rIns="0" bIns="0" rtlCol="0">
              <a:spAutoFit/>
            </a:bodyPr>
            <a:lstStyle/>
            <a:p>
              <a:r>
                <a:rPr lang="en-US" b="1">
                  <a:latin typeface="News Gothic MT" panose="020B0503020103020203" pitchFamily="34" charset="0"/>
                </a:rPr>
                <a:t>50.0%</a:t>
              </a:r>
            </a:p>
          </p:txBody>
        </p:sp>
        <p:sp>
          <p:nvSpPr>
            <p:cNvPr id="17" name="TextBox 16">
              <a:extLst>
                <a:ext uri="{FF2B5EF4-FFF2-40B4-BE49-F238E27FC236}">
                  <a16:creationId xmlns:a16="http://schemas.microsoft.com/office/drawing/2014/main" id="{5F1C984D-13A4-DF4D-98E6-42ED4B52E8ED}"/>
                </a:ext>
              </a:extLst>
            </p:cNvPr>
            <p:cNvSpPr txBox="1"/>
            <p:nvPr/>
          </p:nvSpPr>
          <p:spPr>
            <a:xfrm>
              <a:off x="7521174" y="3351258"/>
              <a:ext cx="638908" cy="215444"/>
            </a:xfrm>
            <a:prstGeom prst="rect">
              <a:avLst/>
            </a:prstGeom>
            <a:solidFill>
              <a:schemeClr val="bg1"/>
            </a:solidFill>
          </p:spPr>
          <p:txBody>
            <a:bodyPr wrap="square" lIns="0" tIns="0" rIns="0" bIns="0" rtlCol="0">
              <a:spAutoFit/>
            </a:bodyPr>
            <a:lstStyle/>
            <a:p>
              <a:r>
                <a:rPr lang="en-US" b="1">
                  <a:latin typeface="News Gothic MT" panose="020B0503020103020203" pitchFamily="34" charset="0"/>
                </a:rPr>
                <a:t>44.6%</a:t>
              </a:r>
            </a:p>
          </p:txBody>
        </p:sp>
        <p:sp>
          <p:nvSpPr>
            <p:cNvPr id="18" name="TextBox 17">
              <a:extLst>
                <a:ext uri="{FF2B5EF4-FFF2-40B4-BE49-F238E27FC236}">
                  <a16:creationId xmlns:a16="http://schemas.microsoft.com/office/drawing/2014/main" id="{A9E4BD9E-D407-3B4C-85CC-999EE281700D}"/>
                </a:ext>
              </a:extLst>
            </p:cNvPr>
            <p:cNvSpPr txBox="1"/>
            <p:nvPr/>
          </p:nvSpPr>
          <p:spPr>
            <a:xfrm>
              <a:off x="4944881" y="5989999"/>
              <a:ext cx="638908" cy="215444"/>
            </a:xfrm>
            <a:prstGeom prst="rect">
              <a:avLst/>
            </a:prstGeom>
            <a:solidFill>
              <a:schemeClr val="bg1"/>
            </a:solidFill>
          </p:spPr>
          <p:txBody>
            <a:bodyPr wrap="square" lIns="0" tIns="0" rIns="0" bIns="0" rtlCol="0">
              <a:spAutoFit/>
            </a:bodyPr>
            <a:lstStyle/>
            <a:p>
              <a:r>
                <a:rPr lang="en-US" b="1">
                  <a:latin typeface="News Gothic MT" panose="020B0503020103020203" pitchFamily="34" charset="0"/>
                </a:rPr>
                <a:t>n=99</a:t>
              </a:r>
            </a:p>
          </p:txBody>
        </p:sp>
        <p:sp>
          <p:nvSpPr>
            <p:cNvPr id="19" name="TextBox 18">
              <a:extLst>
                <a:ext uri="{FF2B5EF4-FFF2-40B4-BE49-F238E27FC236}">
                  <a16:creationId xmlns:a16="http://schemas.microsoft.com/office/drawing/2014/main" id="{4BF4B6D0-2E86-5947-AF9B-CCC92C5A5FFF}"/>
                </a:ext>
              </a:extLst>
            </p:cNvPr>
            <p:cNvSpPr txBox="1"/>
            <p:nvPr/>
          </p:nvSpPr>
          <p:spPr>
            <a:xfrm>
              <a:off x="6126316" y="5989999"/>
              <a:ext cx="638908" cy="215444"/>
            </a:xfrm>
            <a:prstGeom prst="rect">
              <a:avLst/>
            </a:prstGeom>
            <a:solidFill>
              <a:schemeClr val="bg1"/>
            </a:solidFill>
          </p:spPr>
          <p:txBody>
            <a:bodyPr wrap="square" lIns="0" tIns="0" rIns="0" bIns="0" rtlCol="0">
              <a:spAutoFit/>
            </a:bodyPr>
            <a:lstStyle/>
            <a:p>
              <a:r>
                <a:rPr lang="en-US" b="1">
                  <a:latin typeface="News Gothic MT" panose="020B0503020103020203" pitchFamily="34" charset="0"/>
                </a:rPr>
                <a:t>n=44</a:t>
              </a:r>
            </a:p>
          </p:txBody>
        </p:sp>
        <p:sp>
          <p:nvSpPr>
            <p:cNvPr id="20" name="TextBox 19">
              <a:extLst>
                <a:ext uri="{FF2B5EF4-FFF2-40B4-BE49-F238E27FC236}">
                  <a16:creationId xmlns:a16="http://schemas.microsoft.com/office/drawing/2014/main" id="{A0DEFCA1-71BD-8745-9A06-7C5FC2F96B39}"/>
                </a:ext>
              </a:extLst>
            </p:cNvPr>
            <p:cNvSpPr txBox="1"/>
            <p:nvPr/>
          </p:nvSpPr>
          <p:spPr>
            <a:xfrm>
              <a:off x="7240250" y="5996559"/>
              <a:ext cx="638908" cy="215444"/>
            </a:xfrm>
            <a:prstGeom prst="rect">
              <a:avLst/>
            </a:prstGeom>
            <a:solidFill>
              <a:schemeClr val="bg1"/>
            </a:solidFill>
          </p:spPr>
          <p:txBody>
            <a:bodyPr wrap="square" lIns="0" tIns="0" rIns="0" bIns="0" rtlCol="0">
              <a:spAutoFit/>
            </a:bodyPr>
            <a:lstStyle/>
            <a:p>
              <a:r>
                <a:rPr lang="en-US" b="1">
                  <a:latin typeface="News Gothic MT" panose="020B0503020103020203" pitchFamily="34" charset="0"/>
                </a:rPr>
                <a:t>n=180</a:t>
              </a:r>
            </a:p>
          </p:txBody>
        </p:sp>
        <p:sp>
          <p:nvSpPr>
            <p:cNvPr id="21" name="TextBox 20">
              <a:extLst>
                <a:ext uri="{FF2B5EF4-FFF2-40B4-BE49-F238E27FC236}">
                  <a16:creationId xmlns:a16="http://schemas.microsoft.com/office/drawing/2014/main" id="{3805E3B8-9DF9-0E4B-93DF-C47BC5B1CC58}"/>
                </a:ext>
              </a:extLst>
            </p:cNvPr>
            <p:cNvSpPr txBox="1"/>
            <p:nvPr/>
          </p:nvSpPr>
          <p:spPr>
            <a:xfrm>
              <a:off x="4609289" y="6227416"/>
              <a:ext cx="1293954" cy="215444"/>
            </a:xfrm>
            <a:prstGeom prst="rect">
              <a:avLst/>
            </a:prstGeom>
            <a:solidFill>
              <a:schemeClr val="bg1"/>
            </a:solidFill>
          </p:spPr>
          <p:txBody>
            <a:bodyPr wrap="square" lIns="0" tIns="0" rIns="0" bIns="0" rtlCol="0">
              <a:spAutoFit/>
            </a:bodyPr>
            <a:lstStyle/>
            <a:p>
              <a:r>
                <a:rPr lang="en-US" b="1">
                  <a:latin typeface="News Gothic MT" panose="020B0503020103020203" pitchFamily="34" charset="0"/>
                </a:rPr>
                <a:t>Nab-paclitaxel</a:t>
              </a:r>
            </a:p>
          </p:txBody>
        </p:sp>
        <p:sp>
          <p:nvSpPr>
            <p:cNvPr id="22" name="TextBox 21">
              <a:extLst>
                <a:ext uri="{FF2B5EF4-FFF2-40B4-BE49-F238E27FC236}">
                  <a16:creationId xmlns:a16="http://schemas.microsoft.com/office/drawing/2014/main" id="{303952F7-792A-D24B-B98F-81BE40281BF5}"/>
                </a:ext>
              </a:extLst>
            </p:cNvPr>
            <p:cNvSpPr txBox="1"/>
            <p:nvPr/>
          </p:nvSpPr>
          <p:spPr>
            <a:xfrm>
              <a:off x="6024612" y="6218516"/>
              <a:ext cx="1000106" cy="215444"/>
            </a:xfrm>
            <a:prstGeom prst="rect">
              <a:avLst/>
            </a:prstGeom>
            <a:solidFill>
              <a:schemeClr val="bg1"/>
            </a:solidFill>
          </p:spPr>
          <p:txBody>
            <a:bodyPr wrap="square" lIns="0" tIns="0" rIns="0" bIns="0" rtlCol="0">
              <a:spAutoFit/>
            </a:bodyPr>
            <a:lstStyle/>
            <a:p>
              <a:r>
                <a:rPr lang="en-US" b="1">
                  <a:latin typeface="News Gothic MT" panose="020B0503020103020203" pitchFamily="34" charset="0"/>
                </a:rPr>
                <a:t>Paclitaxel</a:t>
              </a:r>
            </a:p>
          </p:txBody>
        </p:sp>
        <p:sp>
          <p:nvSpPr>
            <p:cNvPr id="23" name="TextBox 22">
              <a:extLst>
                <a:ext uri="{FF2B5EF4-FFF2-40B4-BE49-F238E27FC236}">
                  <a16:creationId xmlns:a16="http://schemas.microsoft.com/office/drawing/2014/main" id="{72C41D05-0FD9-924E-8730-F8C476103C59}"/>
                </a:ext>
              </a:extLst>
            </p:cNvPr>
            <p:cNvSpPr txBox="1"/>
            <p:nvPr/>
          </p:nvSpPr>
          <p:spPr>
            <a:xfrm>
              <a:off x="7024718" y="6216297"/>
              <a:ext cx="1393459" cy="215444"/>
            </a:xfrm>
            <a:prstGeom prst="rect">
              <a:avLst/>
            </a:prstGeom>
            <a:solidFill>
              <a:schemeClr val="bg1"/>
            </a:solidFill>
          </p:spPr>
          <p:txBody>
            <a:bodyPr wrap="square" lIns="0" tIns="0" rIns="0" bIns="0" rtlCol="0">
              <a:spAutoFit/>
            </a:bodyPr>
            <a:lstStyle/>
            <a:p>
              <a:r>
                <a:rPr lang="en-US" b="1">
                  <a:latin typeface="News Gothic MT" panose="020B0503020103020203" pitchFamily="34" charset="0"/>
                </a:rPr>
                <a:t>Gem/carbo</a:t>
              </a:r>
            </a:p>
          </p:txBody>
        </p:sp>
        <p:sp>
          <p:nvSpPr>
            <p:cNvPr id="24" name="TextBox 23">
              <a:extLst>
                <a:ext uri="{FF2B5EF4-FFF2-40B4-BE49-F238E27FC236}">
                  <a16:creationId xmlns:a16="http://schemas.microsoft.com/office/drawing/2014/main" id="{9C88452D-9A94-FB40-B4EA-61560AEF8148}"/>
                </a:ext>
              </a:extLst>
            </p:cNvPr>
            <p:cNvSpPr txBox="1"/>
            <p:nvPr/>
          </p:nvSpPr>
          <p:spPr>
            <a:xfrm rot="16200000">
              <a:off x="3549093" y="3821218"/>
              <a:ext cx="1014045" cy="430887"/>
            </a:xfrm>
            <a:prstGeom prst="rect">
              <a:avLst/>
            </a:prstGeom>
            <a:solidFill>
              <a:schemeClr val="bg1"/>
            </a:solidFill>
          </p:spPr>
          <p:txBody>
            <a:bodyPr wrap="square" lIns="0" tIns="0" rIns="0" bIns="0" rtlCol="0">
              <a:spAutoFit/>
            </a:bodyPr>
            <a:lstStyle/>
            <a:p>
              <a:r>
                <a:rPr lang="en-US" b="1">
                  <a:latin typeface="News Gothic MT" panose="020B0503020103020203" pitchFamily="34" charset="0"/>
                </a:rPr>
                <a:t>ORR, %</a:t>
              </a:r>
            </a:p>
            <a:p>
              <a:endParaRPr lang="en-US" b="1">
                <a:latin typeface="News Gothic MT" panose="020B0503020103020203" pitchFamily="34" charset="0"/>
              </a:endParaRPr>
            </a:p>
          </p:txBody>
        </p:sp>
        <p:sp>
          <p:nvSpPr>
            <p:cNvPr id="25" name="TextBox 24">
              <a:extLst>
                <a:ext uri="{FF2B5EF4-FFF2-40B4-BE49-F238E27FC236}">
                  <a16:creationId xmlns:a16="http://schemas.microsoft.com/office/drawing/2014/main" id="{37327A9A-EDEC-354A-9770-9D498CDBC776}"/>
                </a:ext>
              </a:extLst>
            </p:cNvPr>
            <p:cNvSpPr txBox="1"/>
            <p:nvPr/>
          </p:nvSpPr>
          <p:spPr>
            <a:xfrm>
              <a:off x="4292622" y="2486875"/>
              <a:ext cx="290482" cy="215444"/>
            </a:xfrm>
            <a:prstGeom prst="rect">
              <a:avLst/>
            </a:prstGeom>
            <a:solidFill>
              <a:schemeClr val="bg1"/>
            </a:solidFill>
          </p:spPr>
          <p:txBody>
            <a:bodyPr wrap="square" lIns="0" tIns="0" rIns="0" bIns="0" rtlCol="0">
              <a:spAutoFit/>
            </a:bodyPr>
            <a:lstStyle/>
            <a:p>
              <a:r>
                <a:rPr lang="en-US" b="1">
                  <a:latin typeface="News Gothic MT" panose="020B0503020103020203" pitchFamily="34" charset="0"/>
                </a:rPr>
                <a:t>70</a:t>
              </a:r>
            </a:p>
          </p:txBody>
        </p:sp>
        <p:sp>
          <p:nvSpPr>
            <p:cNvPr id="26" name="TextBox 25">
              <a:extLst>
                <a:ext uri="{FF2B5EF4-FFF2-40B4-BE49-F238E27FC236}">
                  <a16:creationId xmlns:a16="http://schemas.microsoft.com/office/drawing/2014/main" id="{81BD1AEE-296B-7548-93EF-2772140339F8}"/>
                </a:ext>
              </a:extLst>
            </p:cNvPr>
            <p:cNvSpPr txBox="1"/>
            <p:nvPr/>
          </p:nvSpPr>
          <p:spPr>
            <a:xfrm>
              <a:off x="4292623" y="2988185"/>
              <a:ext cx="290482" cy="215444"/>
            </a:xfrm>
            <a:prstGeom prst="rect">
              <a:avLst/>
            </a:prstGeom>
            <a:solidFill>
              <a:schemeClr val="bg1"/>
            </a:solidFill>
          </p:spPr>
          <p:txBody>
            <a:bodyPr wrap="square" lIns="0" tIns="0" rIns="0" bIns="0" rtlCol="0">
              <a:spAutoFit/>
            </a:bodyPr>
            <a:lstStyle/>
            <a:p>
              <a:r>
                <a:rPr lang="en-US" b="1">
                  <a:latin typeface="News Gothic MT" panose="020B0503020103020203" pitchFamily="34" charset="0"/>
                </a:rPr>
                <a:t>60</a:t>
              </a:r>
            </a:p>
          </p:txBody>
        </p:sp>
        <p:sp>
          <p:nvSpPr>
            <p:cNvPr id="27" name="TextBox 26">
              <a:extLst>
                <a:ext uri="{FF2B5EF4-FFF2-40B4-BE49-F238E27FC236}">
                  <a16:creationId xmlns:a16="http://schemas.microsoft.com/office/drawing/2014/main" id="{760D8DBD-54F3-4B4C-A842-76B9F2DC6D83}"/>
                </a:ext>
              </a:extLst>
            </p:cNvPr>
            <p:cNvSpPr txBox="1"/>
            <p:nvPr/>
          </p:nvSpPr>
          <p:spPr>
            <a:xfrm>
              <a:off x="4292622" y="3429000"/>
              <a:ext cx="290482" cy="215444"/>
            </a:xfrm>
            <a:prstGeom prst="rect">
              <a:avLst/>
            </a:prstGeom>
            <a:solidFill>
              <a:schemeClr val="bg1"/>
            </a:solidFill>
          </p:spPr>
          <p:txBody>
            <a:bodyPr wrap="square" lIns="0" tIns="0" rIns="0" bIns="0" rtlCol="0">
              <a:spAutoFit/>
            </a:bodyPr>
            <a:lstStyle/>
            <a:p>
              <a:r>
                <a:rPr lang="en-US" b="1">
                  <a:latin typeface="News Gothic MT" panose="020B0503020103020203" pitchFamily="34" charset="0"/>
                </a:rPr>
                <a:t>50</a:t>
              </a:r>
            </a:p>
          </p:txBody>
        </p:sp>
        <p:sp>
          <p:nvSpPr>
            <p:cNvPr id="28" name="TextBox 27">
              <a:extLst>
                <a:ext uri="{FF2B5EF4-FFF2-40B4-BE49-F238E27FC236}">
                  <a16:creationId xmlns:a16="http://schemas.microsoft.com/office/drawing/2014/main" id="{851D0837-E6C7-6A4F-9EAF-76DB57770A1A}"/>
                </a:ext>
              </a:extLst>
            </p:cNvPr>
            <p:cNvSpPr txBox="1"/>
            <p:nvPr/>
          </p:nvSpPr>
          <p:spPr>
            <a:xfrm>
              <a:off x="4303817" y="3938265"/>
              <a:ext cx="290482" cy="215444"/>
            </a:xfrm>
            <a:prstGeom prst="rect">
              <a:avLst/>
            </a:prstGeom>
            <a:solidFill>
              <a:schemeClr val="bg1"/>
            </a:solidFill>
          </p:spPr>
          <p:txBody>
            <a:bodyPr wrap="square" lIns="0" tIns="0" rIns="0" bIns="0" rtlCol="0">
              <a:spAutoFit/>
            </a:bodyPr>
            <a:lstStyle/>
            <a:p>
              <a:r>
                <a:rPr lang="en-US" b="1">
                  <a:latin typeface="News Gothic MT" panose="020B0503020103020203" pitchFamily="34" charset="0"/>
                </a:rPr>
                <a:t>40</a:t>
              </a:r>
            </a:p>
          </p:txBody>
        </p:sp>
        <p:sp>
          <p:nvSpPr>
            <p:cNvPr id="29" name="TextBox 28">
              <a:extLst>
                <a:ext uri="{FF2B5EF4-FFF2-40B4-BE49-F238E27FC236}">
                  <a16:creationId xmlns:a16="http://schemas.microsoft.com/office/drawing/2014/main" id="{4D4D2A3B-9772-5F4F-84B7-8BBDEF52C7A4}"/>
                </a:ext>
              </a:extLst>
            </p:cNvPr>
            <p:cNvSpPr txBox="1"/>
            <p:nvPr/>
          </p:nvSpPr>
          <p:spPr>
            <a:xfrm>
              <a:off x="4308479" y="4387993"/>
              <a:ext cx="240202" cy="215444"/>
            </a:xfrm>
            <a:prstGeom prst="rect">
              <a:avLst/>
            </a:prstGeom>
            <a:solidFill>
              <a:schemeClr val="bg1"/>
            </a:solidFill>
          </p:spPr>
          <p:txBody>
            <a:bodyPr wrap="square" lIns="0" tIns="0" rIns="0" bIns="0" rtlCol="0">
              <a:spAutoFit/>
            </a:bodyPr>
            <a:lstStyle/>
            <a:p>
              <a:r>
                <a:rPr lang="en-US" b="1">
                  <a:latin typeface="News Gothic MT" panose="020B0503020103020203" pitchFamily="34" charset="0"/>
                </a:rPr>
                <a:t>30</a:t>
              </a:r>
            </a:p>
          </p:txBody>
        </p:sp>
        <p:sp>
          <p:nvSpPr>
            <p:cNvPr id="30" name="TextBox 29">
              <a:extLst>
                <a:ext uri="{FF2B5EF4-FFF2-40B4-BE49-F238E27FC236}">
                  <a16:creationId xmlns:a16="http://schemas.microsoft.com/office/drawing/2014/main" id="{21274C6F-816B-A44F-B849-BF3C16D4CB18}"/>
                </a:ext>
              </a:extLst>
            </p:cNvPr>
            <p:cNvSpPr txBox="1"/>
            <p:nvPr/>
          </p:nvSpPr>
          <p:spPr>
            <a:xfrm>
              <a:off x="4283339" y="4874990"/>
              <a:ext cx="290482" cy="215444"/>
            </a:xfrm>
            <a:prstGeom prst="rect">
              <a:avLst/>
            </a:prstGeom>
            <a:solidFill>
              <a:schemeClr val="bg1"/>
            </a:solidFill>
          </p:spPr>
          <p:txBody>
            <a:bodyPr wrap="square" lIns="0" tIns="0" rIns="0" bIns="0" rtlCol="0">
              <a:spAutoFit/>
            </a:bodyPr>
            <a:lstStyle/>
            <a:p>
              <a:r>
                <a:rPr lang="en-US" b="1">
                  <a:latin typeface="News Gothic MT" panose="020B0503020103020203" pitchFamily="34" charset="0"/>
                </a:rPr>
                <a:t>20</a:t>
              </a:r>
            </a:p>
          </p:txBody>
        </p:sp>
        <p:sp>
          <p:nvSpPr>
            <p:cNvPr id="31" name="TextBox 30">
              <a:extLst>
                <a:ext uri="{FF2B5EF4-FFF2-40B4-BE49-F238E27FC236}">
                  <a16:creationId xmlns:a16="http://schemas.microsoft.com/office/drawing/2014/main" id="{91F392B5-FC6E-344C-AEF6-D550030E98DC}"/>
                </a:ext>
              </a:extLst>
            </p:cNvPr>
            <p:cNvSpPr txBox="1"/>
            <p:nvPr/>
          </p:nvSpPr>
          <p:spPr>
            <a:xfrm>
              <a:off x="4273011" y="5370264"/>
              <a:ext cx="290482" cy="215444"/>
            </a:xfrm>
            <a:prstGeom prst="rect">
              <a:avLst/>
            </a:prstGeom>
            <a:solidFill>
              <a:schemeClr val="bg1"/>
            </a:solidFill>
          </p:spPr>
          <p:txBody>
            <a:bodyPr wrap="square" lIns="0" tIns="0" rIns="0" bIns="0" rtlCol="0">
              <a:spAutoFit/>
            </a:bodyPr>
            <a:lstStyle/>
            <a:p>
              <a:r>
                <a:rPr lang="en-US" b="1">
                  <a:latin typeface="News Gothic MT" panose="020B0503020103020203" pitchFamily="34" charset="0"/>
                </a:rPr>
                <a:t>10</a:t>
              </a:r>
            </a:p>
          </p:txBody>
        </p:sp>
        <p:sp>
          <p:nvSpPr>
            <p:cNvPr id="32" name="TextBox 31">
              <a:extLst>
                <a:ext uri="{FF2B5EF4-FFF2-40B4-BE49-F238E27FC236}">
                  <a16:creationId xmlns:a16="http://schemas.microsoft.com/office/drawing/2014/main" id="{3A7C247A-2501-A84F-98F6-B8F66B9156D3}"/>
                </a:ext>
              </a:extLst>
            </p:cNvPr>
            <p:cNvSpPr txBox="1"/>
            <p:nvPr/>
          </p:nvSpPr>
          <p:spPr>
            <a:xfrm>
              <a:off x="4351469" y="5819416"/>
              <a:ext cx="212024" cy="215444"/>
            </a:xfrm>
            <a:prstGeom prst="rect">
              <a:avLst/>
            </a:prstGeom>
            <a:solidFill>
              <a:schemeClr val="bg1"/>
            </a:solidFill>
          </p:spPr>
          <p:txBody>
            <a:bodyPr wrap="square" lIns="0" tIns="0" rIns="0" bIns="0" rtlCol="0">
              <a:spAutoFit/>
            </a:bodyPr>
            <a:lstStyle/>
            <a:p>
              <a:r>
                <a:rPr lang="en-US" b="1">
                  <a:latin typeface="News Gothic MT" panose="020B0503020103020203" pitchFamily="34" charset="0"/>
                </a:rPr>
                <a:t>0</a:t>
              </a:r>
            </a:p>
          </p:txBody>
        </p:sp>
        <p:sp>
          <p:nvSpPr>
            <p:cNvPr id="33" name="TextBox 32">
              <a:extLst>
                <a:ext uri="{FF2B5EF4-FFF2-40B4-BE49-F238E27FC236}">
                  <a16:creationId xmlns:a16="http://schemas.microsoft.com/office/drawing/2014/main" id="{F285247F-E551-B44A-A340-CCF19022B5AD}"/>
                </a:ext>
              </a:extLst>
            </p:cNvPr>
            <p:cNvSpPr txBox="1"/>
            <p:nvPr/>
          </p:nvSpPr>
          <p:spPr>
            <a:xfrm>
              <a:off x="5039316" y="1901702"/>
              <a:ext cx="3120766" cy="276999"/>
            </a:xfrm>
            <a:prstGeom prst="rect">
              <a:avLst/>
            </a:prstGeom>
            <a:solidFill>
              <a:schemeClr val="bg1"/>
            </a:solidFill>
          </p:spPr>
          <p:txBody>
            <a:bodyPr wrap="square" lIns="0" tIns="0" rIns="0" bIns="0" rtlCol="0">
              <a:spAutoFit/>
            </a:bodyPr>
            <a:lstStyle/>
            <a:p>
              <a:r>
                <a:rPr lang="en-US" sz="1800" b="1">
                  <a:latin typeface="News Gothic MT" panose="020B0503020103020203" pitchFamily="34" charset="0"/>
                </a:rPr>
                <a:t>      PD-L1 CPS ≥10</a:t>
              </a:r>
            </a:p>
          </p:txBody>
        </p:sp>
      </p:grpSp>
    </p:spTree>
    <p:extLst>
      <p:ext uri="{BB962C8B-B14F-4D97-AF65-F5344CB8AC3E}">
        <p14:creationId xmlns:p14="http://schemas.microsoft.com/office/powerpoint/2010/main" val="22594242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3938BE-FA6F-4CA6-9704-3A0B32FBB673}"/>
              </a:ext>
            </a:extLst>
          </p:cNvPr>
          <p:cNvSpPr>
            <a:spLocks noGrp="1"/>
          </p:cNvSpPr>
          <p:nvPr>
            <p:ph type="title"/>
          </p:nvPr>
        </p:nvSpPr>
        <p:spPr>
          <a:xfrm>
            <a:off x="609600" y="231314"/>
            <a:ext cx="11582400" cy="1138773"/>
          </a:xfrm>
        </p:spPr>
        <p:txBody>
          <a:bodyPr/>
          <a:lstStyle/>
          <a:p>
            <a:r>
              <a:rPr lang="en-US" sz="3400"/>
              <a:t>KEYNOTE-355: Pembrolizumab/Chemotherapy (cont.)</a:t>
            </a:r>
            <a:endParaRPr lang="en-GB" sz="3400" baseline="30000"/>
          </a:p>
        </p:txBody>
      </p:sp>
      <p:sp>
        <p:nvSpPr>
          <p:cNvPr id="2" name="Text Placeholder 1">
            <a:extLst>
              <a:ext uri="{FF2B5EF4-FFF2-40B4-BE49-F238E27FC236}">
                <a16:creationId xmlns:a16="http://schemas.microsoft.com/office/drawing/2014/main" id="{D530430B-51D0-034A-B0DD-07F34E1714D1}"/>
              </a:ext>
            </a:extLst>
          </p:cNvPr>
          <p:cNvSpPr>
            <a:spLocks noGrp="1"/>
          </p:cNvSpPr>
          <p:nvPr>
            <p:ph type="body" sz="quarter" idx="12"/>
          </p:nvPr>
        </p:nvSpPr>
        <p:spPr>
          <a:xfrm>
            <a:off x="193575" y="6420647"/>
            <a:ext cx="1941237" cy="307777"/>
          </a:xfrm>
        </p:spPr>
        <p:txBody>
          <a:bodyPr/>
          <a:lstStyle/>
          <a:p>
            <a:r>
              <a:rPr lang="en-US"/>
              <a:t>ALT = alanine aminotransferase.</a:t>
            </a:r>
          </a:p>
          <a:p>
            <a:r>
              <a:rPr lang="en-US"/>
              <a:t>Cortes et al, 2020.</a:t>
            </a:r>
          </a:p>
        </p:txBody>
      </p:sp>
      <p:sp>
        <p:nvSpPr>
          <p:cNvPr id="6" name="Text Placeholder 5">
            <a:extLst>
              <a:ext uri="{FF2B5EF4-FFF2-40B4-BE49-F238E27FC236}">
                <a16:creationId xmlns:a16="http://schemas.microsoft.com/office/drawing/2014/main" id="{7FABCD6F-EEC4-D347-84DF-9691276CE4C1}"/>
              </a:ext>
            </a:extLst>
          </p:cNvPr>
          <p:cNvSpPr>
            <a:spLocks noGrp="1"/>
          </p:cNvSpPr>
          <p:nvPr>
            <p:ph type="body" sz="quarter" idx="13"/>
          </p:nvPr>
        </p:nvSpPr>
        <p:spPr/>
        <p:txBody>
          <a:bodyPr/>
          <a:lstStyle/>
          <a:p>
            <a:r>
              <a:rPr lang="en-US"/>
              <a:t>Adverse Events</a:t>
            </a:r>
          </a:p>
        </p:txBody>
      </p:sp>
      <p:graphicFrame>
        <p:nvGraphicFramePr>
          <p:cNvPr id="8" name="Table 7">
            <a:extLst>
              <a:ext uri="{FF2B5EF4-FFF2-40B4-BE49-F238E27FC236}">
                <a16:creationId xmlns:a16="http://schemas.microsoft.com/office/drawing/2014/main" id="{28DA261D-2AD3-2747-BC65-C6B7F7E340ED}"/>
              </a:ext>
            </a:extLst>
          </p:cNvPr>
          <p:cNvGraphicFramePr>
            <a:graphicFrameLocks noGrp="1"/>
          </p:cNvGraphicFramePr>
          <p:nvPr>
            <p:extLst>
              <p:ext uri="{D42A27DB-BD31-4B8C-83A1-F6EECF244321}">
                <p14:modId xmlns:p14="http://schemas.microsoft.com/office/powerpoint/2010/main" val="3694692499"/>
              </p:ext>
            </p:extLst>
          </p:nvPr>
        </p:nvGraphicFramePr>
        <p:xfrm>
          <a:off x="789234" y="1765164"/>
          <a:ext cx="10640465" cy="3895031"/>
        </p:xfrm>
        <a:graphic>
          <a:graphicData uri="http://schemas.openxmlformats.org/drawingml/2006/table">
            <a:tbl>
              <a:tblPr firstRow="1" bandRow="1">
                <a:tableStyleId>{5C22544A-7EE6-4342-B048-85BDC9FD1C3A}</a:tableStyleId>
              </a:tblPr>
              <a:tblGrid>
                <a:gridCol w="2128093">
                  <a:extLst>
                    <a:ext uri="{9D8B030D-6E8A-4147-A177-3AD203B41FA5}">
                      <a16:colId xmlns:a16="http://schemas.microsoft.com/office/drawing/2014/main" val="2118420227"/>
                    </a:ext>
                  </a:extLst>
                </a:gridCol>
                <a:gridCol w="2128093">
                  <a:extLst>
                    <a:ext uri="{9D8B030D-6E8A-4147-A177-3AD203B41FA5}">
                      <a16:colId xmlns:a16="http://schemas.microsoft.com/office/drawing/2014/main" val="607598799"/>
                    </a:ext>
                  </a:extLst>
                </a:gridCol>
                <a:gridCol w="2128093">
                  <a:extLst>
                    <a:ext uri="{9D8B030D-6E8A-4147-A177-3AD203B41FA5}">
                      <a16:colId xmlns:a16="http://schemas.microsoft.com/office/drawing/2014/main" val="2369896764"/>
                    </a:ext>
                  </a:extLst>
                </a:gridCol>
                <a:gridCol w="2128093">
                  <a:extLst>
                    <a:ext uri="{9D8B030D-6E8A-4147-A177-3AD203B41FA5}">
                      <a16:colId xmlns:a16="http://schemas.microsoft.com/office/drawing/2014/main" val="3624291575"/>
                    </a:ext>
                  </a:extLst>
                </a:gridCol>
                <a:gridCol w="2128093">
                  <a:extLst>
                    <a:ext uri="{9D8B030D-6E8A-4147-A177-3AD203B41FA5}">
                      <a16:colId xmlns:a16="http://schemas.microsoft.com/office/drawing/2014/main" val="3966198486"/>
                    </a:ext>
                  </a:extLst>
                </a:gridCol>
              </a:tblGrid>
              <a:tr h="187926">
                <a:tc>
                  <a:txBody>
                    <a:bodyPr/>
                    <a:lstStyle/>
                    <a:p>
                      <a:endParaRPr lang="en-US"/>
                    </a:p>
                  </a:txBody>
                  <a:tcPr anchor="ctr"/>
                </a:tc>
                <a:tc gridSpan="2">
                  <a:txBody>
                    <a:bodyPr/>
                    <a:lstStyle/>
                    <a:p>
                      <a:pPr algn="ctr"/>
                      <a:r>
                        <a:rPr lang="en-US" sz="1200" b="1" i="0">
                          <a:latin typeface="News Gothic MT" panose="020B0503020103020203" pitchFamily="34" charset="0"/>
                        </a:rPr>
                        <a:t>Pembrolizumab/chemotherapy group (n=562)</a:t>
                      </a:r>
                    </a:p>
                  </a:txBody>
                  <a:tcPr anchor="ctr"/>
                </a:tc>
                <a:tc hMerge="1">
                  <a:txBody>
                    <a:bodyPr/>
                    <a:lstStyle/>
                    <a:p>
                      <a:endParaRPr lang="en-US"/>
                    </a:p>
                  </a:txBody>
                  <a:tcPr/>
                </a:tc>
                <a:tc gridSpan="2">
                  <a:txBody>
                    <a:bodyPr/>
                    <a:lstStyle/>
                    <a:p>
                      <a:pPr algn="ctr"/>
                      <a:r>
                        <a:rPr lang="en-US" sz="1200" b="1" i="0">
                          <a:latin typeface="News Gothic MT" panose="020B0503020103020203" pitchFamily="34" charset="0"/>
                        </a:rPr>
                        <a:t>Placebo/chemotherapy group (n=281)</a:t>
                      </a:r>
                    </a:p>
                  </a:txBody>
                  <a:tcPr anchor="ctr"/>
                </a:tc>
                <a:tc hMerge="1">
                  <a:txBody>
                    <a:bodyPr/>
                    <a:lstStyle/>
                    <a:p>
                      <a:endParaRPr lang="en-US"/>
                    </a:p>
                  </a:txBody>
                  <a:tcPr/>
                </a:tc>
                <a:extLst>
                  <a:ext uri="{0D108BD9-81ED-4DB2-BD59-A6C34878D82A}">
                    <a16:rowId xmlns:a16="http://schemas.microsoft.com/office/drawing/2014/main" val="4290351156"/>
                  </a:ext>
                </a:extLst>
              </a:tr>
              <a:tr h="187926">
                <a:tc>
                  <a:txBody>
                    <a:bodyPr/>
                    <a:lstStyle/>
                    <a:p>
                      <a:endParaRPr lang="en-US"/>
                    </a:p>
                  </a:txBody>
                  <a:tcPr anchor="ctr"/>
                </a:tc>
                <a:tc>
                  <a:txBody>
                    <a:bodyPr/>
                    <a:lstStyle/>
                    <a:p>
                      <a:pPr algn="ctr"/>
                      <a:r>
                        <a:rPr lang="en-US" sz="1200" b="0" i="0">
                          <a:latin typeface="News Gothic MT" panose="020B0503020103020203" pitchFamily="34" charset="0"/>
                        </a:rPr>
                        <a:t>Any grade</a:t>
                      </a:r>
                    </a:p>
                  </a:txBody>
                  <a:tcPr anchor="ctr"/>
                </a:tc>
                <a:tc>
                  <a:txBody>
                    <a:bodyPr/>
                    <a:lstStyle/>
                    <a:p>
                      <a:pPr algn="ctr"/>
                      <a:r>
                        <a:rPr lang="en-US" sz="1200" b="0" i="0">
                          <a:latin typeface="News Gothic MT" panose="020B0503020103020203" pitchFamily="34" charset="0"/>
                        </a:rPr>
                        <a:t>Grade ≥3</a:t>
                      </a:r>
                    </a:p>
                  </a:txBody>
                  <a:tcPr anchor="ctr"/>
                </a:tc>
                <a:tc>
                  <a:txBody>
                    <a:bodyPr/>
                    <a:lstStyle/>
                    <a:p>
                      <a:pPr algn="ctr"/>
                      <a:r>
                        <a:rPr lang="en-US" sz="1200" b="0" i="0">
                          <a:latin typeface="News Gothic MT" panose="020B0503020103020203" pitchFamily="34" charset="0"/>
                        </a:rPr>
                        <a:t>Any grade </a:t>
                      </a:r>
                    </a:p>
                  </a:txBody>
                  <a:tcPr anchor="ctr"/>
                </a:tc>
                <a:tc>
                  <a:txBody>
                    <a:bodyPr/>
                    <a:lstStyle/>
                    <a:p>
                      <a:pPr algn="ctr"/>
                      <a:r>
                        <a:rPr lang="en-US" sz="1200" b="0" i="0">
                          <a:latin typeface="News Gothic MT" panose="020B0503020103020203" pitchFamily="34" charset="0"/>
                        </a:rPr>
                        <a:t>Grade ≥3</a:t>
                      </a:r>
                    </a:p>
                  </a:txBody>
                  <a:tcPr anchor="ctr"/>
                </a:tc>
                <a:extLst>
                  <a:ext uri="{0D108BD9-81ED-4DB2-BD59-A6C34878D82A}">
                    <a16:rowId xmlns:a16="http://schemas.microsoft.com/office/drawing/2014/main" val="3153004533"/>
                  </a:ext>
                </a:extLst>
              </a:tr>
              <a:tr h="140945">
                <a:tc>
                  <a:txBody>
                    <a:bodyPr/>
                    <a:lstStyle/>
                    <a:p>
                      <a:r>
                        <a:rPr lang="en-US" sz="1200" b="0" i="0">
                          <a:latin typeface="News Gothic MT" panose="020B0503020103020203" pitchFamily="34" charset="0"/>
                        </a:rPr>
                        <a:t>Any adverse event</a:t>
                      </a:r>
                    </a:p>
                  </a:txBody>
                  <a:tcPr anchor="ctr"/>
                </a:tc>
                <a:tc>
                  <a:txBody>
                    <a:bodyPr/>
                    <a:lstStyle/>
                    <a:p>
                      <a:pPr algn="ctr"/>
                      <a:r>
                        <a:rPr lang="en-US" sz="1200" b="0" i="0">
                          <a:latin typeface="News Gothic MT" panose="020B0503020103020203" pitchFamily="34" charset="0"/>
                        </a:rPr>
                        <a:t>554 (99%)</a:t>
                      </a:r>
                    </a:p>
                  </a:txBody>
                  <a:tcPr anchor="ctr"/>
                </a:tc>
                <a:tc>
                  <a:txBody>
                    <a:bodyPr/>
                    <a:lstStyle/>
                    <a:p>
                      <a:pPr algn="ctr"/>
                      <a:r>
                        <a:rPr lang="en-US" sz="1200" b="0" i="0">
                          <a:latin typeface="News Gothic MT" panose="020B0503020103020203" pitchFamily="34" charset="0"/>
                        </a:rPr>
                        <a:t>438 (78%)</a:t>
                      </a:r>
                    </a:p>
                  </a:txBody>
                  <a:tcPr anchor="ctr"/>
                </a:tc>
                <a:tc>
                  <a:txBody>
                    <a:bodyPr/>
                    <a:lstStyle/>
                    <a:p>
                      <a:pPr algn="ctr"/>
                      <a:r>
                        <a:rPr lang="en-US" sz="1200" b="0" i="0">
                          <a:latin typeface="News Gothic MT" panose="020B0503020103020203" pitchFamily="34" charset="0"/>
                        </a:rPr>
                        <a:t>276 (98%)</a:t>
                      </a:r>
                    </a:p>
                  </a:txBody>
                  <a:tcPr anchor="ctr"/>
                </a:tc>
                <a:tc>
                  <a:txBody>
                    <a:bodyPr/>
                    <a:lstStyle/>
                    <a:p>
                      <a:pPr algn="ctr"/>
                      <a:r>
                        <a:rPr lang="en-US" sz="1200" b="0" i="0">
                          <a:latin typeface="News Gothic MT" panose="020B0503020103020203" pitchFamily="34" charset="0"/>
                        </a:rPr>
                        <a:t>207 (74%)</a:t>
                      </a:r>
                    </a:p>
                  </a:txBody>
                  <a:tcPr anchor="ctr"/>
                </a:tc>
                <a:extLst>
                  <a:ext uri="{0D108BD9-81ED-4DB2-BD59-A6C34878D82A}">
                    <a16:rowId xmlns:a16="http://schemas.microsoft.com/office/drawing/2014/main" val="1459375789"/>
                  </a:ext>
                </a:extLst>
              </a:tr>
              <a:tr h="234908">
                <a:tc>
                  <a:txBody>
                    <a:bodyPr/>
                    <a:lstStyle/>
                    <a:p>
                      <a:r>
                        <a:rPr lang="en-US" sz="1200" b="1" i="0">
                          <a:latin typeface="News Gothic MT" panose="020B0503020103020203" pitchFamily="34" charset="0"/>
                        </a:rPr>
                        <a:t>Treatment-related adverse events</a:t>
                      </a:r>
                    </a:p>
                  </a:txBody>
                  <a:tcPr anchor="ctr"/>
                </a:tc>
                <a:tc>
                  <a:txBody>
                    <a:bodyPr/>
                    <a:lstStyle/>
                    <a:p>
                      <a:pPr algn="ctr"/>
                      <a:endParaRPr lang="en-US" sz="1200" b="0" i="0">
                        <a:latin typeface="News Gothic MT" panose="020B0503020103020203" pitchFamily="34" charset="0"/>
                      </a:endParaRPr>
                    </a:p>
                  </a:txBody>
                  <a:tcPr anchor="ctr"/>
                </a:tc>
                <a:tc>
                  <a:txBody>
                    <a:bodyPr/>
                    <a:lstStyle/>
                    <a:p>
                      <a:pPr algn="ctr"/>
                      <a:endParaRPr lang="en-US" sz="1200" b="0" i="0">
                        <a:latin typeface="News Gothic MT" panose="020B0503020103020203" pitchFamily="34" charset="0"/>
                      </a:endParaRPr>
                    </a:p>
                  </a:txBody>
                  <a:tcPr anchor="ctr"/>
                </a:tc>
                <a:tc>
                  <a:txBody>
                    <a:bodyPr/>
                    <a:lstStyle/>
                    <a:p>
                      <a:pPr algn="ctr"/>
                      <a:endParaRPr lang="en-US" sz="1200" b="0" i="0">
                        <a:latin typeface="News Gothic MT" panose="020B0503020103020203" pitchFamily="34" charset="0"/>
                      </a:endParaRPr>
                    </a:p>
                  </a:txBody>
                  <a:tcPr anchor="ctr"/>
                </a:tc>
                <a:tc>
                  <a:txBody>
                    <a:bodyPr/>
                    <a:lstStyle/>
                    <a:p>
                      <a:pPr algn="ctr"/>
                      <a:endParaRPr lang="en-US" sz="1200" b="0" i="0">
                        <a:latin typeface="News Gothic MT" panose="020B0503020103020203" pitchFamily="34" charset="0"/>
                      </a:endParaRPr>
                    </a:p>
                  </a:txBody>
                  <a:tcPr anchor="ctr"/>
                </a:tc>
                <a:extLst>
                  <a:ext uri="{0D108BD9-81ED-4DB2-BD59-A6C34878D82A}">
                    <a16:rowId xmlns:a16="http://schemas.microsoft.com/office/drawing/2014/main" val="1469941834"/>
                  </a:ext>
                </a:extLst>
              </a:tr>
              <a:tr h="140945">
                <a:tc>
                  <a:txBody>
                    <a:bodyPr/>
                    <a:lstStyle/>
                    <a:p>
                      <a:pPr algn="r"/>
                      <a:r>
                        <a:rPr lang="en-US" sz="1200" b="0" i="0">
                          <a:latin typeface="News Gothic MT" panose="020B0503020103020203" pitchFamily="34" charset="0"/>
                        </a:rPr>
                        <a:t>Total</a:t>
                      </a:r>
                    </a:p>
                  </a:txBody>
                  <a:tcPr anchor="ctr"/>
                </a:tc>
                <a:tc>
                  <a:txBody>
                    <a:bodyPr/>
                    <a:lstStyle/>
                    <a:p>
                      <a:pPr algn="ctr"/>
                      <a:r>
                        <a:rPr lang="en-US" sz="1200" b="0" i="0">
                          <a:latin typeface="News Gothic MT" panose="020B0503020103020203" pitchFamily="34" charset="0"/>
                        </a:rPr>
                        <a:t>541 (96%)</a:t>
                      </a:r>
                    </a:p>
                  </a:txBody>
                  <a:tcPr anchor="ctr"/>
                </a:tc>
                <a:tc>
                  <a:txBody>
                    <a:bodyPr/>
                    <a:lstStyle/>
                    <a:p>
                      <a:pPr algn="ctr"/>
                      <a:r>
                        <a:rPr lang="en-US" sz="1200" b="0" i="0">
                          <a:latin typeface="News Gothic MT" panose="020B0503020103020203" pitchFamily="34" charset="0"/>
                        </a:rPr>
                        <a:t>383 (68%)</a:t>
                      </a:r>
                    </a:p>
                  </a:txBody>
                  <a:tcPr anchor="ctr"/>
                </a:tc>
                <a:tc>
                  <a:txBody>
                    <a:bodyPr/>
                    <a:lstStyle/>
                    <a:p>
                      <a:pPr algn="ctr"/>
                      <a:r>
                        <a:rPr lang="en-US" sz="1200" b="0" i="0">
                          <a:latin typeface="News Gothic MT" panose="020B0503020103020203" pitchFamily="34" charset="0"/>
                        </a:rPr>
                        <a:t>267 (95%)</a:t>
                      </a:r>
                    </a:p>
                  </a:txBody>
                  <a:tcPr anchor="ctr"/>
                </a:tc>
                <a:tc>
                  <a:txBody>
                    <a:bodyPr/>
                    <a:lstStyle/>
                    <a:p>
                      <a:pPr algn="ctr"/>
                      <a:r>
                        <a:rPr lang="en-US" sz="1200" b="0" i="0">
                          <a:latin typeface="News Gothic MT" panose="020B0503020103020203" pitchFamily="34" charset="0"/>
                        </a:rPr>
                        <a:t>188 (67%)</a:t>
                      </a:r>
                    </a:p>
                  </a:txBody>
                  <a:tcPr anchor="ctr"/>
                </a:tc>
                <a:extLst>
                  <a:ext uri="{0D108BD9-81ED-4DB2-BD59-A6C34878D82A}">
                    <a16:rowId xmlns:a16="http://schemas.microsoft.com/office/drawing/2014/main" val="3304164498"/>
                  </a:ext>
                </a:extLst>
              </a:tr>
              <a:tr h="140945">
                <a:tc>
                  <a:txBody>
                    <a:bodyPr/>
                    <a:lstStyle/>
                    <a:p>
                      <a:pPr algn="r"/>
                      <a:r>
                        <a:rPr lang="en-US" sz="1200" b="0" i="0">
                          <a:latin typeface="News Gothic MT" panose="020B0503020103020203" pitchFamily="34" charset="0"/>
                        </a:rPr>
                        <a:t>Anemia</a:t>
                      </a:r>
                    </a:p>
                  </a:txBody>
                  <a:tcPr anchor="ctr"/>
                </a:tc>
                <a:tc>
                  <a:txBody>
                    <a:bodyPr/>
                    <a:lstStyle/>
                    <a:p>
                      <a:pPr algn="ctr"/>
                      <a:r>
                        <a:rPr lang="en-US" sz="1200" b="0" i="0">
                          <a:latin typeface="News Gothic MT" panose="020B0503020103020203" pitchFamily="34" charset="0"/>
                        </a:rPr>
                        <a:t>275 (49%)</a:t>
                      </a:r>
                    </a:p>
                  </a:txBody>
                  <a:tcPr anchor="ctr"/>
                </a:tc>
                <a:tc>
                  <a:txBody>
                    <a:bodyPr/>
                    <a:lstStyle/>
                    <a:p>
                      <a:pPr algn="ctr"/>
                      <a:r>
                        <a:rPr lang="en-US" sz="1200" b="0" i="0">
                          <a:latin typeface="News Gothic MT" panose="020B0503020103020203" pitchFamily="34" charset="0"/>
                        </a:rPr>
                        <a:t>92 (16%)</a:t>
                      </a:r>
                    </a:p>
                  </a:txBody>
                  <a:tcPr anchor="ctr"/>
                </a:tc>
                <a:tc>
                  <a:txBody>
                    <a:bodyPr/>
                    <a:lstStyle/>
                    <a:p>
                      <a:pPr algn="ctr"/>
                      <a:r>
                        <a:rPr lang="en-US" sz="1200" b="0" i="0">
                          <a:latin typeface="News Gothic MT" panose="020B0503020103020203" pitchFamily="34" charset="0"/>
                        </a:rPr>
                        <a:t>129 (46%)</a:t>
                      </a:r>
                    </a:p>
                  </a:txBody>
                  <a:tcPr anchor="ctr"/>
                </a:tc>
                <a:tc>
                  <a:txBody>
                    <a:bodyPr/>
                    <a:lstStyle/>
                    <a:p>
                      <a:pPr algn="ctr"/>
                      <a:r>
                        <a:rPr lang="en-US" sz="1200" b="0" i="0">
                          <a:latin typeface="News Gothic MT" panose="020B0503020103020203" pitchFamily="34" charset="0"/>
                        </a:rPr>
                        <a:t>41 (15%)</a:t>
                      </a:r>
                    </a:p>
                  </a:txBody>
                  <a:tcPr anchor="ctr"/>
                </a:tc>
                <a:extLst>
                  <a:ext uri="{0D108BD9-81ED-4DB2-BD59-A6C34878D82A}">
                    <a16:rowId xmlns:a16="http://schemas.microsoft.com/office/drawing/2014/main" val="3710690542"/>
                  </a:ext>
                </a:extLst>
              </a:tr>
              <a:tr h="140945">
                <a:tc>
                  <a:txBody>
                    <a:bodyPr/>
                    <a:lstStyle/>
                    <a:p>
                      <a:pPr algn="r"/>
                      <a:r>
                        <a:rPr lang="en-US" sz="1200" b="0" i="0">
                          <a:latin typeface="News Gothic MT" panose="020B0503020103020203" pitchFamily="34" charset="0"/>
                        </a:rPr>
                        <a:t>Neutropenia</a:t>
                      </a:r>
                    </a:p>
                  </a:txBody>
                  <a:tcPr anchor="ctr"/>
                </a:tc>
                <a:tc>
                  <a:txBody>
                    <a:bodyPr/>
                    <a:lstStyle/>
                    <a:p>
                      <a:pPr algn="ctr"/>
                      <a:r>
                        <a:rPr lang="en-US" sz="1200" b="0" i="0">
                          <a:latin typeface="News Gothic MT" panose="020B0503020103020203" pitchFamily="34" charset="0"/>
                        </a:rPr>
                        <a:t>231 (41%)</a:t>
                      </a:r>
                    </a:p>
                  </a:txBody>
                  <a:tcPr anchor="ctr"/>
                </a:tc>
                <a:tc>
                  <a:txBody>
                    <a:bodyPr/>
                    <a:lstStyle/>
                    <a:p>
                      <a:pPr algn="ctr"/>
                      <a:r>
                        <a:rPr lang="en-US" sz="1200" b="0" i="0">
                          <a:latin typeface="News Gothic MT" panose="020B0503020103020203" pitchFamily="34" charset="0"/>
                        </a:rPr>
                        <a:t>167 (30%)</a:t>
                      </a:r>
                    </a:p>
                  </a:txBody>
                  <a:tcPr anchor="ctr"/>
                </a:tc>
                <a:tc>
                  <a:txBody>
                    <a:bodyPr/>
                    <a:lstStyle/>
                    <a:p>
                      <a:pPr algn="ctr"/>
                      <a:r>
                        <a:rPr lang="en-US" sz="1200" b="0" i="0">
                          <a:latin typeface="News Gothic MT" panose="020B0503020103020203" pitchFamily="34" charset="0"/>
                        </a:rPr>
                        <a:t>107 (38%)</a:t>
                      </a:r>
                    </a:p>
                  </a:txBody>
                  <a:tcPr anchor="ctr"/>
                </a:tc>
                <a:tc>
                  <a:txBody>
                    <a:bodyPr/>
                    <a:lstStyle/>
                    <a:p>
                      <a:pPr algn="ctr"/>
                      <a:r>
                        <a:rPr lang="en-US" sz="1200" b="0" i="0">
                          <a:latin typeface="News Gothic MT" panose="020B0503020103020203" pitchFamily="34" charset="0"/>
                        </a:rPr>
                        <a:t>84 (30%)</a:t>
                      </a:r>
                    </a:p>
                  </a:txBody>
                  <a:tcPr anchor="ctr"/>
                </a:tc>
                <a:extLst>
                  <a:ext uri="{0D108BD9-81ED-4DB2-BD59-A6C34878D82A}">
                    <a16:rowId xmlns:a16="http://schemas.microsoft.com/office/drawing/2014/main" val="1398771637"/>
                  </a:ext>
                </a:extLst>
              </a:tr>
              <a:tr h="140945">
                <a:tc>
                  <a:txBody>
                    <a:bodyPr/>
                    <a:lstStyle/>
                    <a:p>
                      <a:pPr algn="r"/>
                      <a:r>
                        <a:rPr lang="en-US" sz="1200" b="0" i="0">
                          <a:latin typeface="News Gothic MT" panose="020B0503020103020203" pitchFamily="34" charset="0"/>
                        </a:rPr>
                        <a:t>Nausea</a:t>
                      </a:r>
                    </a:p>
                  </a:txBody>
                  <a:tcPr anchor="ctr"/>
                </a:tc>
                <a:tc>
                  <a:txBody>
                    <a:bodyPr/>
                    <a:lstStyle/>
                    <a:p>
                      <a:pPr algn="ctr"/>
                      <a:r>
                        <a:rPr lang="en-US" sz="1200" b="0" i="0">
                          <a:latin typeface="News Gothic MT" panose="020B0503020103020203" pitchFamily="34" charset="0"/>
                        </a:rPr>
                        <a:t>221 (39%)</a:t>
                      </a:r>
                    </a:p>
                  </a:txBody>
                  <a:tcPr anchor="ctr"/>
                </a:tc>
                <a:tc>
                  <a:txBody>
                    <a:bodyPr/>
                    <a:lstStyle/>
                    <a:p>
                      <a:pPr algn="ctr"/>
                      <a:r>
                        <a:rPr lang="en-US" sz="1200" b="0" i="0">
                          <a:latin typeface="News Gothic MT" panose="020B0503020103020203" pitchFamily="34" charset="0"/>
                        </a:rPr>
                        <a:t>9 (2%)</a:t>
                      </a:r>
                    </a:p>
                  </a:txBody>
                  <a:tcPr anchor="ctr"/>
                </a:tc>
                <a:tc>
                  <a:txBody>
                    <a:bodyPr/>
                    <a:lstStyle/>
                    <a:p>
                      <a:pPr algn="ctr"/>
                      <a:r>
                        <a:rPr lang="en-US" sz="1200" b="0" i="0">
                          <a:latin typeface="News Gothic MT" panose="020B0503020103020203" pitchFamily="34" charset="0"/>
                        </a:rPr>
                        <a:t>115 (41%)</a:t>
                      </a:r>
                    </a:p>
                  </a:txBody>
                  <a:tcPr anchor="ctr"/>
                </a:tc>
                <a:tc>
                  <a:txBody>
                    <a:bodyPr/>
                    <a:lstStyle/>
                    <a:p>
                      <a:pPr algn="ctr"/>
                      <a:r>
                        <a:rPr lang="en-US" sz="1200" b="0" i="0">
                          <a:latin typeface="News Gothic MT" panose="020B0503020103020203" pitchFamily="34" charset="0"/>
                        </a:rPr>
                        <a:t>4 (1%)</a:t>
                      </a:r>
                    </a:p>
                  </a:txBody>
                  <a:tcPr anchor="ctr"/>
                </a:tc>
                <a:extLst>
                  <a:ext uri="{0D108BD9-81ED-4DB2-BD59-A6C34878D82A}">
                    <a16:rowId xmlns:a16="http://schemas.microsoft.com/office/drawing/2014/main" val="1033282423"/>
                  </a:ext>
                </a:extLst>
              </a:tr>
              <a:tr h="140945">
                <a:tc>
                  <a:txBody>
                    <a:bodyPr/>
                    <a:lstStyle/>
                    <a:p>
                      <a:pPr algn="r"/>
                      <a:r>
                        <a:rPr lang="en-US" sz="1200" b="0" i="0">
                          <a:latin typeface="News Gothic MT" panose="020B0503020103020203" pitchFamily="34" charset="0"/>
                        </a:rPr>
                        <a:t>Alopecia</a:t>
                      </a:r>
                    </a:p>
                  </a:txBody>
                  <a:tcPr anchor="ctr"/>
                </a:tc>
                <a:tc>
                  <a:txBody>
                    <a:bodyPr/>
                    <a:lstStyle/>
                    <a:p>
                      <a:pPr algn="ctr"/>
                      <a:r>
                        <a:rPr lang="en-US" sz="1200" b="0" i="0">
                          <a:latin typeface="News Gothic MT" panose="020B0503020103020203" pitchFamily="34" charset="0"/>
                        </a:rPr>
                        <a:t>186 (33%)</a:t>
                      </a:r>
                    </a:p>
                  </a:txBody>
                  <a:tcPr anchor="ctr"/>
                </a:tc>
                <a:tc>
                  <a:txBody>
                    <a:bodyPr/>
                    <a:lstStyle/>
                    <a:p>
                      <a:pPr algn="ctr"/>
                      <a:r>
                        <a:rPr lang="en-US" sz="1200" b="0" i="0">
                          <a:latin typeface="News Gothic MT" panose="020B0503020103020203" pitchFamily="34" charset="0"/>
                        </a:rPr>
                        <a:t>5 (1%)</a:t>
                      </a:r>
                    </a:p>
                  </a:txBody>
                  <a:tcPr anchor="ctr"/>
                </a:tc>
                <a:tc>
                  <a:txBody>
                    <a:bodyPr/>
                    <a:lstStyle/>
                    <a:p>
                      <a:pPr algn="ctr"/>
                      <a:r>
                        <a:rPr lang="en-US" sz="1200" b="0" i="0">
                          <a:latin typeface="News Gothic MT" panose="020B0503020103020203" pitchFamily="34" charset="0"/>
                        </a:rPr>
                        <a:t>94 (33%)</a:t>
                      </a:r>
                    </a:p>
                  </a:txBody>
                  <a:tcPr anchor="ctr"/>
                </a:tc>
                <a:tc>
                  <a:txBody>
                    <a:bodyPr/>
                    <a:lstStyle/>
                    <a:p>
                      <a:pPr algn="ctr"/>
                      <a:r>
                        <a:rPr lang="en-US" sz="1200" b="0" i="0">
                          <a:latin typeface="News Gothic MT" panose="020B0503020103020203" pitchFamily="34" charset="0"/>
                        </a:rPr>
                        <a:t>3 (1%)</a:t>
                      </a:r>
                    </a:p>
                  </a:txBody>
                  <a:tcPr anchor="ctr"/>
                </a:tc>
                <a:extLst>
                  <a:ext uri="{0D108BD9-81ED-4DB2-BD59-A6C34878D82A}">
                    <a16:rowId xmlns:a16="http://schemas.microsoft.com/office/drawing/2014/main" val="1555572546"/>
                  </a:ext>
                </a:extLst>
              </a:tr>
              <a:tr h="140945">
                <a:tc>
                  <a:txBody>
                    <a:bodyPr/>
                    <a:lstStyle/>
                    <a:p>
                      <a:pPr algn="r"/>
                      <a:r>
                        <a:rPr lang="en-US" sz="1200" b="0" i="0">
                          <a:latin typeface="News Gothic MT" panose="020B0503020103020203" pitchFamily="34" charset="0"/>
                        </a:rPr>
                        <a:t>Fatigue</a:t>
                      </a:r>
                    </a:p>
                  </a:txBody>
                  <a:tcPr anchor="ctr"/>
                </a:tc>
                <a:tc>
                  <a:txBody>
                    <a:bodyPr/>
                    <a:lstStyle/>
                    <a:p>
                      <a:pPr algn="ctr"/>
                      <a:r>
                        <a:rPr lang="en-US" sz="1200" b="0" i="0">
                          <a:latin typeface="News Gothic MT" panose="020B0503020103020203" pitchFamily="34" charset="0"/>
                        </a:rPr>
                        <a:t>160 (28%)</a:t>
                      </a:r>
                    </a:p>
                  </a:txBody>
                  <a:tcPr anchor="ctr"/>
                </a:tc>
                <a:tc>
                  <a:txBody>
                    <a:bodyPr/>
                    <a:lstStyle/>
                    <a:p>
                      <a:pPr algn="ctr"/>
                      <a:r>
                        <a:rPr lang="en-US" sz="1200" b="0" i="0">
                          <a:latin typeface="News Gothic MT" panose="020B0503020103020203" pitchFamily="34" charset="0"/>
                        </a:rPr>
                        <a:t>16 (3%)</a:t>
                      </a:r>
                    </a:p>
                  </a:txBody>
                  <a:tcPr anchor="ctr"/>
                </a:tc>
                <a:tc>
                  <a:txBody>
                    <a:bodyPr/>
                    <a:lstStyle/>
                    <a:p>
                      <a:pPr algn="ctr"/>
                      <a:r>
                        <a:rPr lang="en-US" sz="1200" b="0" i="0">
                          <a:latin typeface="News Gothic MT" panose="020B0503020103020203" pitchFamily="34" charset="0"/>
                        </a:rPr>
                        <a:t>83 (30%)</a:t>
                      </a:r>
                    </a:p>
                  </a:txBody>
                  <a:tcPr anchor="ctr"/>
                </a:tc>
                <a:tc>
                  <a:txBody>
                    <a:bodyPr/>
                    <a:lstStyle/>
                    <a:p>
                      <a:pPr algn="ctr"/>
                      <a:r>
                        <a:rPr lang="en-US" sz="1200" b="0" i="0">
                          <a:latin typeface="News Gothic MT" panose="020B0503020103020203" pitchFamily="34" charset="0"/>
                        </a:rPr>
                        <a:t>7 (2%)</a:t>
                      </a:r>
                    </a:p>
                  </a:txBody>
                  <a:tcPr anchor="ctr"/>
                </a:tc>
                <a:extLst>
                  <a:ext uri="{0D108BD9-81ED-4DB2-BD59-A6C34878D82A}">
                    <a16:rowId xmlns:a16="http://schemas.microsoft.com/office/drawing/2014/main" val="3260109417"/>
                  </a:ext>
                </a:extLst>
              </a:tr>
              <a:tr h="234908">
                <a:tc>
                  <a:txBody>
                    <a:bodyPr/>
                    <a:lstStyle/>
                    <a:p>
                      <a:pPr algn="r"/>
                      <a:r>
                        <a:rPr lang="en-US" sz="1200" b="0" i="0">
                          <a:latin typeface="News Gothic MT" panose="020B0503020103020203" pitchFamily="34" charset="0"/>
                        </a:rPr>
                        <a:t>Neutrophil count decreased</a:t>
                      </a:r>
                    </a:p>
                  </a:txBody>
                  <a:tcPr anchor="ctr"/>
                </a:tc>
                <a:tc>
                  <a:txBody>
                    <a:bodyPr/>
                    <a:lstStyle/>
                    <a:p>
                      <a:pPr algn="ctr"/>
                      <a:r>
                        <a:rPr lang="en-US" sz="1200" b="0" i="0">
                          <a:latin typeface="News Gothic MT" panose="020B0503020103020203" pitchFamily="34" charset="0"/>
                        </a:rPr>
                        <a:t>125 (22%)</a:t>
                      </a:r>
                    </a:p>
                  </a:txBody>
                  <a:tcPr anchor="ctr"/>
                </a:tc>
                <a:tc>
                  <a:txBody>
                    <a:bodyPr/>
                    <a:lstStyle/>
                    <a:p>
                      <a:pPr algn="ctr"/>
                      <a:r>
                        <a:rPr lang="en-US" sz="1200" b="0" i="0">
                          <a:latin typeface="News Gothic MT" panose="020B0503020103020203" pitchFamily="34" charset="0"/>
                        </a:rPr>
                        <a:t>98 (17%)</a:t>
                      </a:r>
                    </a:p>
                  </a:txBody>
                  <a:tcPr anchor="ctr"/>
                </a:tc>
                <a:tc>
                  <a:txBody>
                    <a:bodyPr/>
                    <a:lstStyle/>
                    <a:p>
                      <a:pPr algn="ctr"/>
                      <a:r>
                        <a:rPr lang="en-US" sz="1200" b="0" i="0">
                          <a:latin typeface="News Gothic MT" panose="020B0503020103020203" pitchFamily="34" charset="0"/>
                        </a:rPr>
                        <a:t>74 (26%)</a:t>
                      </a:r>
                    </a:p>
                  </a:txBody>
                  <a:tcPr anchor="ctr"/>
                </a:tc>
                <a:tc>
                  <a:txBody>
                    <a:bodyPr/>
                    <a:lstStyle/>
                    <a:p>
                      <a:pPr algn="ctr"/>
                      <a:r>
                        <a:rPr lang="en-US" sz="1200" b="0" i="0">
                          <a:latin typeface="News Gothic MT" panose="020B0503020103020203" pitchFamily="34" charset="0"/>
                        </a:rPr>
                        <a:t>57 (20%)</a:t>
                      </a:r>
                    </a:p>
                  </a:txBody>
                  <a:tcPr anchor="ctr"/>
                </a:tc>
                <a:extLst>
                  <a:ext uri="{0D108BD9-81ED-4DB2-BD59-A6C34878D82A}">
                    <a16:rowId xmlns:a16="http://schemas.microsoft.com/office/drawing/2014/main" val="3687053013"/>
                  </a:ext>
                </a:extLst>
              </a:tr>
              <a:tr h="328871">
                <a:tc>
                  <a:txBody>
                    <a:bodyPr/>
                    <a:lstStyle/>
                    <a:p>
                      <a:pPr algn="r"/>
                      <a:r>
                        <a:rPr lang="en-US" sz="1200" b="0" i="0">
                          <a:latin typeface="News Gothic MT" panose="020B0503020103020203" pitchFamily="34" charset="0"/>
                        </a:rPr>
                        <a:t>ALT increased </a:t>
                      </a:r>
                    </a:p>
                  </a:txBody>
                  <a:tcPr anchor="ctr"/>
                </a:tc>
                <a:tc>
                  <a:txBody>
                    <a:bodyPr/>
                    <a:lstStyle/>
                    <a:p>
                      <a:pPr algn="ctr"/>
                      <a:r>
                        <a:rPr lang="en-US" sz="1200" b="0" i="0">
                          <a:latin typeface="News Gothic MT" panose="020B0503020103020203" pitchFamily="34" charset="0"/>
                        </a:rPr>
                        <a:t>115 (20%)</a:t>
                      </a:r>
                    </a:p>
                  </a:txBody>
                  <a:tcPr anchor="ctr"/>
                </a:tc>
                <a:tc>
                  <a:txBody>
                    <a:bodyPr/>
                    <a:lstStyle/>
                    <a:p>
                      <a:pPr algn="ctr"/>
                      <a:r>
                        <a:rPr lang="en-US" sz="1200" b="0" i="0">
                          <a:latin typeface="News Gothic MT" panose="020B0503020103020203" pitchFamily="34" charset="0"/>
                        </a:rPr>
                        <a:t>33 (6%)</a:t>
                      </a:r>
                    </a:p>
                  </a:txBody>
                  <a:tcPr anchor="ctr"/>
                </a:tc>
                <a:tc>
                  <a:txBody>
                    <a:bodyPr/>
                    <a:lstStyle/>
                    <a:p>
                      <a:pPr algn="ctr"/>
                      <a:r>
                        <a:rPr lang="en-US" sz="1200" b="0" i="0">
                          <a:latin typeface="News Gothic MT" panose="020B0503020103020203" pitchFamily="34" charset="0"/>
                        </a:rPr>
                        <a:t>46 (16%)</a:t>
                      </a:r>
                    </a:p>
                  </a:txBody>
                  <a:tcPr anchor="ctr"/>
                </a:tc>
                <a:tc>
                  <a:txBody>
                    <a:bodyPr/>
                    <a:lstStyle/>
                    <a:p>
                      <a:pPr algn="ctr"/>
                      <a:r>
                        <a:rPr lang="en-US" sz="1200" b="0" i="0">
                          <a:latin typeface="News Gothic MT" panose="020B0503020103020203" pitchFamily="34" charset="0"/>
                        </a:rPr>
                        <a:t>13 (5%)</a:t>
                      </a:r>
                    </a:p>
                  </a:txBody>
                  <a:tcPr anchor="ctr"/>
                </a:tc>
                <a:extLst>
                  <a:ext uri="{0D108BD9-81ED-4DB2-BD59-A6C34878D82A}">
                    <a16:rowId xmlns:a16="http://schemas.microsoft.com/office/drawing/2014/main" val="214685313"/>
                  </a:ext>
                </a:extLst>
              </a:tr>
            </a:tbl>
          </a:graphicData>
        </a:graphic>
      </p:graphicFrame>
    </p:spTree>
    <p:extLst>
      <p:ext uri="{BB962C8B-B14F-4D97-AF65-F5344CB8AC3E}">
        <p14:creationId xmlns:p14="http://schemas.microsoft.com/office/powerpoint/2010/main" val="31971034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3938BE-FA6F-4CA6-9704-3A0B32FBB673}"/>
              </a:ext>
            </a:extLst>
          </p:cNvPr>
          <p:cNvSpPr>
            <a:spLocks noGrp="1"/>
          </p:cNvSpPr>
          <p:nvPr>
            <p:ph type="title"/>
          </p:nvPr>
        </p:nvSpPr>
        <p:spPr>
          <a:xfrm>
            <a:off x="609600" y="231314"/>
            <a:ext cx="11582400" cy="1138773"/>
          </a:xfrm>
        </p:spPr>
        <p:txBody>
          <a:bodyPr/>
          <a:lstStyle/>
          <a:p>
            <a:r>
              <a:rPr lang="en-US" sz="3400"/>
              <a:t>KEYNOTE-355: Pembrolizumab/Chemotherapy (cont.)</a:t>
            </a:r>
            <a:endParaRPr lang="en-GB" sz="3400" baseline="30000"/>
          </a:p>
        </p:txBody>
      </p:sp>
      <p:sp>
        <p:nvSpPr>
          <p:cNvPr id="2" name="Text Placeholder 1">
            <a:extLst>
              <a:ext uri="{FF2B5EF4-FFF2-40B4-BE49-F238E27FC236}">
                <a16:creationId xmlns:a16="http://schemas.microsoft.com/office/drawing/2014/main" id="{D530430B-51D0-034A-B0DD-07F34E1714D1}"/>
              </a:ext>
            </a:extLst>
          </p:cNvPr>
          <p:cNvSpPr>
            <a:spLocks noGrp="1"/>
          </p:cNvSpPr>
          <p:nvPr>
            <p:ph type="body" sz="quarter" idx="12"/>
          </p:nvPr>
        </p:nvSpPr>
        <p:spPr/>
        <p:txBody>
          <a:bodyPr/>
          <a:lstStyle/>
          <a:p>
            <a:r>
              <a:rPr lang="en-US"/>
              <a:t>Cortes et al, 2020.</a:t>
            </a:r>
          </a:p>
        </p:txBody>
      </p:sp>
      <p:sp>
        <p:nvSpPr>
          <p:cNvPr id="6" name="Text Placeholder 5">
            <a:extLst>
              <a:ext uri="{FF2B5EF4-FFF2-40B4-BE49-F238E27FC236}">
                <a16:creationId xmlns:a16="http://schemas.microsoft.com/office/drawing/2014/main" id="{7FABCD6F-EEC4-D347-84DF-9691276CE4C1}"/>
              </a:ext>
            </a:extLst>
          </p:cNvPr>
          <p:cNvSpPr>
            <a:spLocks noGrp="1"/>
          </p:cNvSpPr>
          <p:nvPr>
            <p:ph type="body" sz="quarter" idx="13"/>
          </p:nvPr>
        </p:nvSpPr>
        <p:spPr/>
        <p:txBody>
          <a:bodyPr/>
          <a:lstStyle/>
          <a:p>
            <a:r>
              <a:rPr lang="en-US"/>
              <a:t>Immune-Mediated Adverse Events</a:t>
            </a:r>
          </a:p>
        </p:txBody>
      </p:sp>
      <p:graphicFrame>
        <p:nvGraphicFramePr>
          <p:cNvPr id="9" name="Table 8">
            <a:extLst>
              <a:ext uri="{FF2B5EF4-FFF2-40B4-BE49-F238E27FC236}">
                <a16:creationId xmlns:a16="http://schemas.microsoft.com/office/drawing/2014/main" id="{0BC140D2-0CFD-DF40-93BC-845F5725ECA8}"/>
              </a:ext>
            </a:extLst>
          </p:cNvPr>
          <p:cNvGraphicFramePr>
            <a:graphicFrameLocks noGrp="1"/>
          </p:cNvGraphicFramePr>
          <p:nvPr>
            <p:extLst>
              <p:ext uri="{D42A27DB-BD31-4B8C-83A1-F6EECF244321}">
                <p14:modId xmlns:p14="http://schemas.microsoft.com/office/powerpoint/2010/main" val="2691353612"/>
              </p:ext>
            </p:extLst>
          </p:nvPr>
        </p:nvGraphicFramePr>
        <p:xfrm>
          <a:off x="1188520" y="2503717"/>
          <a:ext cx="9814959" cy="2560320"/>
        </p:xfrm>
        <a:graphic>
          <a:graphicData uri="http://schemas.openxmlformats.org/drawingml/2006/table">
            <a:tbl>
              <a:tblPr firstRow="1" bandRow="1">
                <a:tableStyleId>{5C22544A-7EE6-4342-B048-85BDC9FD1C3A}</a:tableStyleId>
              </a:tblPr>
              <a:tblGrid>
                <a:gridCol w="1903278">
                  <a:extLst>
                    <a:ext uri="{9D8B030D-6E8A-4147-A177-3AD203B41FA5}">
                      <a16:colId xmlns:a16="http://schemas.microsoft.com/office/drawing/2014/main" val="4116658154"/>
                    </a:ext>
                  </a:extLst>
                </a:gridCol>
                <a:gridCol w="1903278">
                  <a:extLst>
                    <a:ext uri="{9D8B030D-6E8A-4147-A177-3AD203B41FA5}">
                      <a16:colId xmlns:a16="http://schemas.microsoft.com/office/drawing/2014/main" val="1658531389"/>
                    </a:ext>
                  </a:extLst>
                </a:gridCol>
                <a:gridCol w="2368387">
                  <a:extLst>
                    <a:ext uri="{9D8B030D-6E8A-4147-A177-3AD203B41FA5}">
                      <a16:colId xmlns:a16="http://schemas.microsoft.com/office/drawing/2014/main" val="2148595230"/>
                    </a:ext>
                  </a:extLst>
                </a:gridCol>
                <a:gridCol w="1438169">
                  <a:extLst>
                    <a:ext uri="{9D8B030D-6E8A-4147-A177-3AD203B41FA5}">
                      <a16:colId xmlns:a16="http://schemas.microsoft.com/office/drawing/2014/main" val="2174576718"/>
                    </a:ext>
                  </a:extLst>
                </a:gridCol>
                <a:gridCol w="2201847">
                  <a:extLst>
                    <a:ext uri="{9D8B030D-6E8A-4147-A177-3AD203B41FA5}">
                      <a16:colId xmlns:a16="http://schemas.microsoft.com/office/drawing/2014/main" val="1948187059"/>
                    </a:ext>
                  </a:extLst>
                </a:gridCol>
              </a:tblGrid>
              <a:tr h="332354">
                <a:tc>
                  <a:txBody>
                    <a:bodyPr/>
                    <a:lstStyle/>
                    <a:p>
                      <a:r>
                        <a:rPr lang="en-US" sz="1400" b="1" i="0">
                          <a:latin typeface="News Gothic MT" panose="020B0503020103020203" pitchFamily="34" charset="0"/>
                        </a:rPr>
                        <a:t>Immune-mediated adverse event</a:t>
                      </a:r>
                    </a:p>
                  </a:txBody>
                  <a:tcPr anchor="ctr"/>
                </a:tc>
                <a:tc gridSpan="2">
                  <a:txBody>
                    <a:bodyPr/>
                    <a:lstStyle/>
                    <a:p>
                      <a:pPr algn="ctr"/>
                      <a:r>
                        <a:rPr lang="en-US" sz="1400" b="1" i="0">
                          <a:latin typeface="News Gothic MT" panose="020B0503020103020203" pitchFamily="34" charset="0"/>
                        </a:rPr>
                        <a:t>Pembrolizumab/chemotherapy group (n=562)</a:t>
                      </a:r>
                    </a:p>
                  </a:txBody>
                  <a:tcPr anchor="ctr"/>
                </a:tc>
                <a:tc hMerge="1">
                  <a:txBody>
                    <a:bodyPr/>
                    <a:lstStyle/>
                    <a:p>
                      <a:endParaRPr lang="en-US"/>
                    </a:p>
                  </a:txBody>
                  <a:tcPr/>
                </a:tc>
                <a:tc gridSpan="2">
                  <a:txBody>
                    <a:bodyPr/>
                    <a:lstStyle/>
                    <a:p>
                      <a:pPr algn="ctr"/>
                      <a:r>
                        <a:rPr lang="en-US" sz="1400" b="1" i="0">
                          <a:latin typeface="News Gothic MT" panose="020B0503020103020203" pitchFamily="34" charset="0"/>
                        </a:rPr>
                        <a:t>Placebo/chemotherapy group (n=281)</a:t>
                      </a:r>
                    </a:p>
                  </a:txBody>
                  <a:tcPr anchor="ctr"/>
                </a:tc>
                <a:tc hMerge="1">
                  <a:txBody>
                    <a:bodyPr/>
                    <a:lstStyle/>
                    <a:p>
                      <a:endParaRPr lang="en-US"/>
                    </a:p>
                  </a:txBody>
                  <a:tcPr/>
                </a:tc>
                <a:extLst>
                  <a:ext uri="{0D108BD9-81ED-4DB2-BD59-A6C34878D82A}">
                    <a16:rowId xmlns:a16="http://schemas.microsoft.com/office/drawing/2014/main" val="564474821"/>
                  </a:ext>
                </a:extLst>
              </a:tr>
              <a:tr h="269576">
                <a:tc>
                  <a:txBody>
                    <a:bodyPr/>
                    <a:lstStyle/>
                    <a:p>
                      <a:r>
                        <a:rPr lang="en-US" sz="1400" b="0" i="0">
                          <a:latin typeface="News Gothic MT" panose="020B0503020103020203" pitchFamily="34" charset="0"/>
                        </a:rPr>
                        <a:t>Total</a:t>
                      </a:r>
                    </a:p>
                  </a:txBody>
                  <a:tcPr anchor="ctr"/>
                </a:tc>
                <a:tc>
                  <a:txBody>
                    <a:bodyPr/>
                    <a:lstStyle/>
                    <a:p>
                      <a:pPr algn="ctr"/>
                      <a:r>
                        <a:rPr lang="en-US" sz="1400" b="0" i="0">
                          <a:latin typeface="News Gothic MT" panose="020B0503020103020203" pitchFamily="34" charset="0"/>
                        </a:rPr>
                        <a:t>144 (26%)</a:t>
                      </a:r>
                    </a:p>
                  </a:txBody>
                  <a:tcPr anchor="ctr"/>
                </a:tc>
                <a:tc>
                  <a:txBody>
                    <a:bodyPr/>
                    <a:lstStyle/>
                    <a:p>
                      <a:pPr algn="ctr"/>
                      <a:r>
                        <a:rPr lang="en-US" sz="1400" b="0" i="0">
                          <a:latin typeface="News Gothic MT" panose="020B0503020103020203" pitchFamily="34" charset="0"/>
                        </a:rPr>
                        <a:t>29 (5%)</a:t>
                      </a:r>
                    </a:p>
                  </a:txBody>
                  <a:tcPr anchor="ctr"/>
                </a:tc>
                <a:tc>
                  <a:txBody>
                    <a:bodyPr/>
                    <a:lstStyle/>
                    <a:p>
                      <a:pPr algn="ctr"/>
                      <a:r>
                        <a:rPr lang="en-US" sz="1400" b="0" i="0">
                          <a:latin typeface="News Gothic MT" panose="020B0503020103020203" pitchFamily="34" charset="0"/>
                        </a:rPr>
                        <a:t>17 (6%)</a:t>
                      </a:r>
                    </a:p>
                  </a:txBody>
                  <a:tcPr anchor="ctr"/>
                </a:tc>
                <a:tc>
                  <a:txBody>
                    <a:bodyPr/>
                    <a:lstStyle/>
                    <a:p>
                      <a:pPr algn="ctr"/>
                      <a:r>
                        <a:rPr lang="en-US" sz="1400" b="0" i="0">
                          <a:latin typeface="News Gothic MT" panose="020B0503020103020203" pitchFamily="34" charset="0"/>
                        </a:rPr>
                        <a:t>0</a:t>
                      </a:r>
                    </a:p>
                  </a:txBody>
                  <a:tcPr anchor="ctr"/>
                </a:tc>
                <a:extLst>
                  <a:ext uri="{0D108BD9-81ED-4DB2-BD59-A6C34878D82A}">
                    <a16:rowId xmlns:a16="http://schemas.microsoft.com/office/drawing/2014/main" val="266652709"/>
                  </a:ext>
                </a:extLst>
              </a:tr>
              <a:tr h="269576">
                <a:tc>
                  <a:txBody>
                    <a:bodyPr/>
                    <a:lstStyle/>
                    <a:p>
                      <a:r>
                        <a:rPr lang="en-US" sz="1400" b="0" i="0">
                          <a:latin typeface="News Gothic MT" panose="020B0503020103020203" pitchFamily="34" charset="0"/>
                        </a:rPr>
                        <a:t>Hypothyroidism</a:t>
                      </a:r>
                    </a:p>
                  </a:txBody>
                  <a:tcPr anchor="ctr"/>
                </a:tc>
                <a:tc>
                  <a:txBody>
                    <a:bodyPr/>
                    <a:lstStyle/>
                    <a:p>
                      <a:pPr algn="ctr"/>
                      <a:r>
                        <a:rPr lang="en-US" sz="1400" b="0" i="0">
                          <a:latin typeface="News Gothic MT" panose="020B0503020103020203" pitchFamily="34" charset="0"/>
                        </a:rPr>
                        <a:t>87 (15%)</a:t>
                      </a:r>
                    </a:p>
                  </a:txBody>
                  <a:tcPr anchor="ctr"/>
                </a:tc>
                <a:tc>
                  <a:txBody>
                    <a:bodyPr/>
                    <a:lstStyle/>
                    <a:p>
                      <a:pPr algn="ctr"/>
                      <a:r>
                        <a:rPr lang="en-US" sz="1400" b="0" i="0">
                          <a:latin typeface="News Gothic MT" panose="020B0503020103020203" pitchFamily="34" charset="0"/>
                        </a:rPr>
                        <a:t>2 (&lt;1%)</a:t>
                      </a:r>
                    </a:p>
                  </a:txBody>
                  <a:tcPr anchor="ctr"/>
                </a:tc>
                <a:tc>
                  <a:txBody>
                    <a:bodyPr/>
                    <a:lstStyle/>
                    <a:p>
                      <a:pPr algn="ctr"/>
                      <a:r>
                        <a:rPr lang="en-US" sz="1400" b="0" i="0">
                          <a:latin typeface="News Gothic MT" panose="020B0503020103020203" pitchFamily="34" charset="0"/>
                        </a:rPr>
                        <a:t>9 (3%)</a:t>
                      </a:r>
                    </a:p>
                  </a:txBody>
                  <a:tcPr anchor="ctr"/>
                </a:tc>
                <a:tc>
                  <a:txBody>
                    <a:bodyPr/>
                    <a:lstStyle/>
                    <a:p>
                      <a:pPr algn="ctr"/>
                      <a:r>
                        <a:rPr lang="en-US" sz="1400" b="0" i="0">
                          <a:latin typeface="News Gothic MT" panose="020B0503020103020203" pitchFamily="34" charset="0"/>
                        </a:rPr>
                        <a:t>0</a:t>
                      </a:r>
                    </a:p>
                  </a:txBody>
                  <a:tcPr anchor="ctr"/>
                </a:tc>
                <a:extLst>
                  <a:ext uri="{0D108BD9-81ED-4DB2-BD59-A6C34878D82A}">
                    <a16:rowId xmlns:a16="http://schemas.microsoft.com/office/drawing/2014/main" val="1578246323"/>
                  </a:ext>
                </a:extLst>
              </a:tr>
              <a:tr h="269576">
                <a:tc>
                  <a:txBody>
                    <a:bodyPr/>
                    <a:lstStyle/>
                    <a:p>
                      <a:r>
                        <a:rPr lang="en-US" sz="1400" b="0" i="0">
                          <a:latin typeface="News Gothic MT" panose="020B0503020103020203" pitchFamily="34" charset="0"/>
                        </a:rPr>
                        <a:t>Hyperthyroidism</a:t>
                      </a:r>
                    </a:p>
                  </a:txBody>
                  <a:tcPr anchor="ctr"/>
                </a:tc>
                <a:tc>
                  <a:txBody>
                    <a:bodyPr/>
                    <a:lstStyle/>
                    <a:p>
                      <a:pPr algn="ctr"/>
                      <a:r>
                        <a:rPr lang="en-US" sz="1400" b="0" i="0">
                          <a:latin typeface="News Gothic MT" panose="020B0503020103020203" pitchFamily="34" charset="0"/>
                        </a:rPr>
                        <a:t>27 (5%)</a:t>
                      </a:r>
                    </a:p>
                  </a:txBody>
                  <a:tcPr anchor="ctr"/>
                </a:tc>
                <a:tc>
                  <a:txBody>
                    <a:bodyPr/>
                    <a:lstStyle/>
                    <a:p>
                      <a:pPr algn="ctr"/>
                      <a:r>
                        <a:rPr lang="en-US" sz="1400" b="0" i="0">
                          <a:latin typeface="News Gothic MT" panose="020B0503020103020203" pitchFamily="34" charset="0"/>
                        </a:rPr>
                        <a:t>1 (&lt;1%)</a:t>
                      </a:r>
                    </a:p>
                  </a:txBody>
                  <a:tcPr anchor="ctr"/>
                </a:tc>
                <a:tc>
                  <a:txBody>
                    <a:bodyPr/>
                    <a:lstStyle/>
                    <a:p>
                      <a:pPr algn="ctr"/>
                      <a:r>
                        <a:rPr lang="en-US" sz="1400" b="0" i="0">
                          <a:latin typeface="News Gothic MT" panose="020B0503020103020203" pitchFamily="34" charset="0"/>
                        </a:rPr>
                        <a:t>3 (1%)</a:t>
                      </a:r>
                    </a:p>
                  </a:txBody>
                  <a:tcPr anchor="ctr"/>
                </a:tc>
                <a:tc>
                  <a:txBody>
                    <a:bodyPr/>
                    <a:lstStyle/>
                    <a:p>
                      <a:pPr algn="ctr"/>
                      <a:r>
                        <a:rPr lang="en-US" sz="1400" b="0" i="0">
                          <a:latin typeface="News Gothic MT" panose="020B0503020103020203" pitchFamily="34" charset="0"/>
                        </a:rPr>
                        <a:t>0</a:t>
                      </a:r>
                    </a:p>
                  </a:txBody>
                  <a:tcPr anchor="ctr"/>
                </a:tc>
                <a:extLst>
                  <a:ext uri="{0D108BD9-81ED-4DB2-BD59-A6C34878D82A}">
                    <a16:rowId xmlns:a16="http://schemas.microsoft.com/office/drawing/2014/main" val="3430894783"/>
                  </a:ext>
                </a:extLst>
              </a:tr>
              <a:tr h="269576">
                <a:tc>
                  <a:txBody>
                    <a:bodyPr/>
                    <a:lstStyle/>
                    <a:p>
                      <a:r>
                        <a:rPr lang="en-US" sz="1400" b="0" i="0">
                          <a:latin typeface="News Gothic MT" panose="020B0503020103020203" pitchFamily="34" charset="0"/>
                        </a:rPr>
                        <a:t>Pneumonitis</a:t>
                      </a:r>
                    </a:p>
                  </a:txBody>
                  <a:tcPr anchor="ctr"/>
                </a:tc>
                <a:tc>
                  <a:txBody>
                    <a:bodyPr/>
                    <a:lstStyle/>
                    <a:p>
                      <a:pPr algn="ctr"/>
                      <a:r>
                        <a:rPr lang="en-US" sz="1400" b="0" i="0">
                          <a:latin typeface="News Gothic MT" panose="020B0503020103020203" pitchFamily="34" charset="0"/>
                        </a:rPr>
                        <a:t>14 (2%)</a:t>
                      </a:r>
                    </a:p>
                  </a:txBody>
                  <a:tcPr anchor="ctr"/>
                </a:tc>
                <a:tc>
                  <a:txBody>
                    <a:bodyPr/>
                    <a:lstStyle/>
                    <a:p>
                      <a:pPr algn="ctr"/>
                      <a:r>
                        <a:rPr lang="en-US" sz="1400" b="0" i="0">
                          <a:latin typeface="News Gothic MT" panose="020B0503020103020203" pitchFamily="34" charset="0"/>
                        </a:rPr>
                        <a:t>6 (1%)</a:t>
                      </a:r>
                    </a:p>
                  </a:txBody>
                  <a:tcPr anchor="ctr"/>
                </a:tc>
                <a:tc>
                  <a:txBody>
                    <a:bodyPr/>
                    <a:lstStyle/>
                    <a:p>
                      <a:pPr algn="ctr"/>
                      <a:r>
                        <a:rPr lang="en-US" sz="1400" b="0" i="0">
                          <a:latin typeface="News Gothic MT" panose="020B0503020103020203" pitchFamily="34" charset="0"/>
                        </a:rPr>
                        <a:t>0</a:t>
                      </a:r>
                    </a:p>
                  </a:txBody>
                  <a:tcPr anchor="ctr"/>
                </a:tc>
                <a:tc>
                  <a:txBody>
                    <a:bodyPr/>
                    <a:lstStyle/>
                    <a:p>
                      <a:pPr algn="ctr"/>
                      <a:r>
                        <a:rPr lang="en-US" sz="1400" b="0" i="0">
                          <a:latin typeface="News Gothic MT" panose="020B0503020103020203" pitchFamily="34" charset="0"/>
                        </a:rPr>
                        <a:t>0</a:t>
                      </a:r>
                    </a:p>
                  </a:txBody>
                  <a:tcPr anchor="ctr"/>
                </a:tc>
                <a:extLst>
                  <a:ext uri="{0D108BD9-81ED-4DB2-BD59-A6C34878D82A}">
                    <a16:rowId xmlns:a16="http://schemas.microsoft.com/office/drawing/2014/main" val="3015492619"/>
                  </a:ext>
                </a:extLst>
              </a:tr>
              <a:tr h="269576">
                <a:tc>
                  <a:txBody>
                    <a:bodyPr/>
                    <a:lstStyle/>
                    <a:p>
                      <a:r>
                        <a:rPr lang="en-US" sz="1400" b="0" i="0">
                          <a:latin typeface="News Gothic MT" panose="020B0503020103020203" pitchFamily="34" charset="0"/>
                        </a:rPr>
                        <a:t>Colitis</a:t>
                      </a:r>
                    </a:p>
                  </a:txBody>
                  <a:tcPr anchor="ctr"/>
                </a:tc>
                <a:tc>
                  <a:txBody>
                    <a:bodyPr/>
                    <a:lstStyle/>
                    <a:p>
                      <a:pPr algn="ctr"/>
                      <a:r>
                        <a:rPr lang="en-US" sz="1400" b="0" i="0">
                          <a:latin typeface="News Gothic MT" panose="020B0503020103020203" pitchFamily="34" charset="0"/>
                        </a:rPr>
                        <a:t>10 (2%)</a:t>
                      </a:r>
                    </a:p>
                  </a:txBody>
                  <a:tcPr anchor="ctr"/>
                </a:tc>
                <a:tc>
                  <a:txBody>
                    <a:bodyPr/>
                    <a:lstStyle/>
                    <a:p>
                      <a:pPr algn="ctr"/>
                      <a:r>
                        <a:rPr lang="en-US" sz="1400" b="0" i="0">
                          <a:latin typeface="News Gothic MT" panose="020B0503020103020203" pitchFamily="34" charset="0"/>
                        </a:rPr>
                        <a:t>2 (&lt;1%)</a:t>
                      </a:r>
                    </a:p>
                  </a:txBody>
                  <a:tcPr anchor="ctr"/>
                </a:tc>
                <a:tc>
                  <a:txBody>
                    <a:bodyPr/>
                    <a:lstStyle/>
                    <a:p>
                      <a:pPr algn="ctr"/>
                      <a:r>
                        <a:rPr lang="en-US" sz="1400" b="0" i="0">
                          <a:latin typeface="News Gothic MT" panose="020B0503020103020203" pitchFamily="34" charset="0"/>
                        </a:rPr>
                        <a:t>4 (1%)</a:t>
                      </a:r>
                    </a:p>
                  </a:txBody>
                  <a:tcPr anchor="ctr"/>
                </a:tc>
                <a:tc>
                  <a:txBody>
                    <a:bodyPr/>
                    <a:lstStyle/>
                    <a:p>
                      <a:pPr algn="ctr"/>
                      <a:r>
                        <a:rPr lang="en-US" sz="1400" b="0" i="0">
                          <a:latin typeface="News Gothic MT" panose="020B0503020103020203" pitchFamily="34" charset="0"/>
                        </a:rPr>
                        <a:t>0</a:t>
                      </a:r>
                    </a:p>
                  </a:txBody>
                  <a:tcPr anchor="ctr"/>
                </a:tc>
                <a:extLst>
                  <a:ext uri="{0D108BD9-81ED-4DB2-BD59-A6C34878D82A}">
                    <a16:rowId xmlns:a16="http://schemas.microsoft.com/office/drawing/2014/main" val="2167365918"/>
                  </a:ext>
                </a:extLst>
              </a:tr>
              <a:tr h="332354">
                <a:tc>
                  <a:txBody>
                    <a:bodyPr/>
                    <a:lstStyle/>
                    <a:p>
                      <a:r>
                        <a:rPr lang="en-US" sz="1400" b="0" i="0">
                          <a:latin typeface="News Gothic MT" panose="020B0503020103020203" pitchFamily="34" charset="0"/>
                        </a:rPr>
                        <a:t>Severe skin reactions</a:t>
                      </a:r>
                    </a:p>
                  </a:txBody>
                  <a:tcPr anchor="ctr"/>
                </a:tc>
                <a:tc>
                  <a:txBody>
                    <a:bodyPr/>
                    <a:lstStyle/>
                    <a:p>
                      <a:pPr algn="ctr"/>
                      <a:r>
                        <a:rPr lang="en-US" sz="1400" b="0" i="0">
                          <a:latin typeface="News Gothic MT" panose="020B0503020103020203" pitchFamily="34" charset="0"/>
                        </a:rPr>
                        <a:t>10 (2%)</a:t>
                      </a:r>
                    </a:p>
                  </a:txBody>
                  <a:tcPr anchor="ctr"/>
                </a:tc>
                <a:tc>
                  <a:txBody>
                    <a:bodyPr/>
                    <a:lstStyle/>
                    <a:p>
                      <a:pPr algn="ctr"/>
                      <a:r>
                        <a:rPr lang="en-US" sz="1400" b="0" i="0">
                          <a:latin typeface="News Gothic MT" panose="020B0503020103020203" pitchFamily="34" charset="0"/>
                        </a:rPr>
                        <a:t>10 (2%)</a:t>
                      </a:r>
                    </a:p>
                  </a:txBody>
                  <a:tcPr anchor="ctr"/>
                </a:tc>
                <a:tc>
                  <a:txBody>
                    <a:bodyPr/>
                    <a:lstStyle/>
                    <a:p>
                      <a:pPr algn="ctr"/>
                      <a:r>
                        <a:rPr lang="en-US" sz="1400" b="0" i="0">
                          <a:latin typeface="News Gothic MT" panose="020B0503020103020203" pitchFamily="34" charset="0"/>
                        </a:rPr>
                        <a:t>1 (&lt;1%)</a:t>
                      </a:r>
                    </a:p>
                  </a:txBody>
                  <a:tcPr anchor="ctr"/>
                </a:tc>
                <a:tc>
                  <a:txBody>
                    <a:bodyPr/>
                    <a:lstStyle/>
                    <a:p>
                      <a:pPr algn="ctr"/>
                      <a:r>
                        <a:rPr lang="en-US" sz="1400" b="0" i="0">
                          <a:latin typeface="News Gothic MT" panose="020B0503020103020203" pitchFamily="34" charset="0"/>
                        </a:rPr>
                        <a:t>0</a:t>
                      </a:r>
                    </a:p>
                  </a:txBody>
                  <a:tcPr anchor="ctr"/>
                </a:tc>
                <a:extLst>
                  <a:ext uri="{0D108BD9-81ED-4DB2-BD59-A6C34878D82A}">
                    <a16:rowId xmlns:a16="http://schemas.microsoft.com/office/drawing/2014/main" val="1443219756"/>
                  </a:ext>
                </a:extLst>
              </a:tr>
            </a:tbl>
          </a:graphicData>
        </a:graphic>
      </p:graphicFrame>
    </p:spTree>
    <p:extLst>
      <p:ext uri="{BB962C8B-B14F-4D97-AF65-F5344CB8AC3E}">
        <p14:creationId xmlns:p14="http://schemas.microsoft.com/office/powerpoint/2010/main" val="28943576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042CB82-54DA-46B5-9201-02F9C33AF119}"/>
              </a:ext>
            </a:extLst>
          </p:cNvPr>
          <p:cNvSpPr/>
          <p:nvPr/>
        </p:nvSpPr>
        <p:spPr bwMode="auto">
          <a:xfrm>
            <a:off x="1981200" y="1512248"/>
            <a:ext cx="8257309" cy="435111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pitchFamily="-72" charset="0"/>
              <a:ea typeface="ＭＳ Ｐゴシック" pitchFamily="-72" charset="-128"/>
              <a:cs typeface="ＭＳ Ｐゴシック" pitchFamily="-72" charset="-128"/>
            </a:endParaRPr>
          </a:p>
        </p:txBody>
      </p:sp>
      <p:sp>
        <p:nvSpPr>
          <p:cNvPr id="3" name="Title 2"/>
          <p:cNvSpPr>
            <a:spLocks noGrp="1"/>
          </p:cNvSpPr>
          <p:nvPr>
            <p:ph type="title"/>
          </p:nvPr>
        </p:nvSpPr>
        <p:spPr/>
        <p:txBody>
          <a:bodyPr/>
          <a:lstStyle/>
          <a:p>
            <a:r>
              <a:rPr lang="en-US"/>
              <a:t>PARP Inhibitors: Olaparib</a:t>
            </a:r>
          </a:p>
        </p:txBody>
      </p:sp>
      <p:sp>
        <p:nvSpPr>
          <p:cNvPr id="18" name="Text Placeholder 17">
            <a:extLst>
              <a:ext uri="{FF2B5EF4-FFF2-40B4-BE49-F238E27FC236}">
                <a16:creationId xmlns:a16="http://schemas.microsoft.com/office/drawing/2014/main" id="{527406FA-042A-A849-8B6D-87CAFEAF153B}"/>
              </a:ext>
            </a:extLst>
          </p:cNvPr>
          <p:cNvSpPr>
            <a:spLocks noGrp="1"/>
          </p:cNvSpPr>
          <p:nvPr>
            <p:ph type="body" sz="quarter" idx="12"/>
          </p:nvPr>
        </p:nvSpPr>
        <p:spPr>
          <a:xfrm>
            <a:off x="193575" y="6420647"/>
            <a:ext cx="2313134" cy="307777"/>
          </a:xfrm>
        </p:spPr>
        <p:txBody>
          <a:bodyPr/>
          <a:lstStyle/>
          <a:p>
            <a:r>
              <a:rPr lang="en-US"/>
              <a:t>TPC = treatment of physician’s choice.</a:t>
            </a:r>
          </a:p>
          <a:p>
            <a:r>
              <a:rPr lang="en-US"/>
              <a:t>Robson et al, 2017.</a:t>
            </a:r>
          </a:p>
        </p:txBody>
      </p:sp>
      <p:sp>
        <p:nvSpPr>
          <p:cNvPr id="19" name="Text Placeholder 18">
            <a:extLst>
              <a:ext uri="{FF2B5EF4-FFF2-40B4-BE49-F238E27FC236}">
                <a16:creationId xmlns:a16="http://schemas.microsoft.com/office/drawing/2014/main" id="{4A631785-D6C6-4746-878F-BB85804A940F}"/>
              </a:ext>
            </a:extLst>
          </p:cNvPr>
          <p:cNvSpPr>
            <a:spLocks noGrp="1"/>
          </p:cNvSpPr>
          <p:nvPr>
            <p:ph type="body" sz="quarter" idx="13"/>
          </p:nvPr>
        </p:nvSpPr>
        <p:spPr/>
        <p:txBody>
          <a:bodyPr/>
          <a:lstStyle/>
          <a:p>
            <a:r>
              <a:rPr lang="en-US"/>
              <a:t>PFS Benefit in gBRCA-Mutant Disease</a:t>
            </a:r>
          </a:p>
        </p:txBody>
      </p:sp>
      <p:sp>
        <p:nvSpPr>
          <p:cNvPr id="4" name="TextBox 3">
            <a:extLst>
              <a:ext uri="{FF2B5EF4-FFF2-40B4-BE49-F238E27FC236}">
                <a16:creationId xmlns:a16="http://schemas.microsoft.com/office/drawing/2014/main" id="{B4716BEC-5376-4096-9CF4-4B35BECAB27F}"/>
              </a:ext>
            </a:extLst>
          </p:cNvPr>
          <p:cNvSpPr txBox="1"/>
          <p:nvPr/>
        </p:nvSpPr>
        <p:spPr>
          <a:xfrm>
            <a:off x="4291883" y="1645104"/>
            <a:ext cx="3308130" cy="461665"/>
          </a:xfrm>
          <a:prstGeom prst="rect">
            <a:avLst/>
          </a:prstGeom>
          <a:noFill/>
        </p:spPr>
        <p:txBody>
          <a:bodyPr wrap="square" rtlCol="0">
            <a:spAutoFit/>
          </a:bodyPr>
          <a:lstStyle/>
          <a:p>
            <a:pPr algn="ctr"/>
            <a:r>
              <a:rPr lang="en-US" sz="2400" b="1">
                <a:solidFill>
                  <a:srgbClr val="0F3769"/>
                </a:solidFill>
                <a:latin typeface="News Gothic MT" panose="020B0503020103020203" pitchFamily="34" charset="0"/>
              </a:rPr>
              <a:t>OlympiAD</a:t>
            </a:r>
          </a:p>
        </p:txBody>
      </p:sp>
      <p:pic>
        <p:nvPicPr>
          <p:cNvPr id="12" name="Picture 11">
            <a:extLst>
              <a:ext uri="{FF2B5EF4-FFF2-40B4-BE49-F238E27FC236}">
                <a16:creationId xmlns:a16="http://schemas.microsoft.com/office/drawing/2014/main" id="{036ED6E6-C260-47AA-A8FF-A9340B3386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3284" y="1875937"/>
            <a:ext cx="7685431" cy="4015131"/>
          </a:xfrm>
          <a:prstGeom prst="rect">
            <a:avLst/>
          </a:prstGeom>
        </p:spPr>
      </p:pic>
    </p:spTree>
    <p:extLst>
      <p:ext uri="{BB962C8B-B14F-4D97-AF65-F5344CB8AC3E}">
        <p14:creationId xmlns:p14="http://schemas.microsoft.com/office/powerpoint/2010/main" val="19367479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F57AC46-0BA8-4D0C-BD16-8D7391C377FE}"/>
              </a:ext>
            </a:extLst>
          </p:cNvPr>
          <p:cNvSpPr/>
          <p:nvPr/>
        </p:nvSpPr>
        <p:spPr bwMode="auto">
          <a:xfrm>
            <a:off x="193575" y="2313186"/>
            <a:ext cx="6753549" cy="4029705"/>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pitchFamily="-72" charset="0"/>
              <a:ea typeface="ＭＳ Ｐゴシック" pitchFamily="-72" charset="-128"/>
              <a:cs typeface="ＭＳ Ｐゴシック" pitchFamily="-72" charset="-128"/>
            </a:endParaRPr>
          </a:p>
        </p:txBody>
      </p:sp>
      <p:sp>
        <p:nvSpPr>
          <p:cNvPr id="3" name="Title 2"/>
          <p:cNvSpPr>
            <a:spLocks noGrp="1"/>
          </p:cNvSpPr>
          <p:nvPr>
            <p:ph type="title"/>
          </p:nvPr>
        </p:nvSpPr>
        <p:spPr/>
        <p:txBody>
          <a:bodyPr/>
          <a:lstStyle/>
          <a:p>
            <a:r>
              <a:rPr lang="en-US"/>
              <a:t>PARP Inhibitors: Talazoparib</a:t>
            </a:r>
          </a:p>
        </p:txBody>
      </p:sp>
      <p:sp>
        <p:nvSpPr>
          <p:cNvPr id="5" name="Text Placeholder 4">
            <a:extLst>
              <a:ext uri="{FF2B5EF4-FFF2-40B4-BE49-F238E27FC236}">
                <a16:creationId xmlns:a16="http://schemas.microsoft.com/office/drawing/2014/main" id="{BF5BFF5A-7CA0-AD45-8ED9-E04D740F76E1}"/>
              </a:ext>
            </a:extLst>
          </p:cNvPr>
          <p:cNvSpPr>
            <a:spLocks noGrp="1"/>
          </p:cNvSpPr>
          <p:nvPr>
            <p:ph type="body" sz="quarter" idx="12"/>
          </p:nvPr>
        </p:nvSpPr>
        <p:spPr>
          <a:xfrm>
            <a:off x="193575" y="6420647"/>
            <a:ext cx="4748095" cy="307777"/>
          </a:xfrm>
        </p:spPr>
        <p:txBody>
          <a:bodyPr/>
          <a:lstStyle/>
          <a:p>
            <a:r>
              <a:rPr lang="en-US"/>
              <a:t>mo = months; TALA = talazoparib; PCT = physician’s choice of chemotherapy. </a:t>
            </a:r>
          </a:p>
          <a:p>
            <a:r>
              <a:rPr lang="en-US"/>
              <a:t>Litton et al, 2018.</a:t>
            </a:r>
          </a:p>
        </p:txBody>
      </p:sp>
      <p:sp>
        <p:nvSpPr>
          <p:cNvPr id="7" name="Text Placeholder 6">
            <a:extLst>
              <a:ext uri="{FF2B5EF4-FFF2-40B4-BE49-F238E27FC236}">
                <a16:creationId xmlns:a16="http://schemas.microsoft.com/office/drawing/2014/main" id="{DB850AEB-797C-F248-B5CE-FEF9F5091EB9}"/>
              </a:ext>
            </a:extLst>
          </p:cNvPr>
          <p:cNvSpPr>
            <a:spLocks noGrp="1"/>
          </p:cNvSpPr>
          <p:nvPr>
            <p:ph type="body" sz="quarter" idx="13"/>
          </p:nvPr>
        </p:nvSpPr>
        <p:spPr/>
        <p:txBody>
          <a:bodyPr/>
          <a:lstStyle/>
          <a:p>
            <a:r>
              <a:rPr lang="en-US"/>
              <a:t>PFS Benefit in gBRCA-Mutant Disease</a:t>
            </a:r>
          </a:p>
        </p:txBody>
      </p:sp>
      <p:sp>
        <p:nvSpPr>
          <p:cNvPr id="9" name="TextBox 8">
            <a:extLst>
              <a:ext uri="{FF2B5EF4-FFF2-40B4-BE49-F238E27FC236}">
                <a16:creationId xmlns:a16="http://schemas.microsoft.com/office/drawing/2014/main" id="{442CFB10-F555-4F37-B450-128C5EC4B7C4}"/>
              </a:ext>
            </a:extLst>
          </p:cNvPr>
          <p:cNvSpPr txBox="1"/>
          <p:nvPr/>
        </p:nvSpPr>
        <p:spPr>
          <a:xfrm>
            <a:off x="4986084" y="1696387"/>
            <a:ext cx="4182362" cy="461665"/>
          </a:xfrm>
          <a:prstGeom prst="rect">
            <a:avLst/>
          </a:prstGeom>
          <a:noFill/>
        </p:spPr>
        <p:txBody>
          <a:bodyPr wrap="square" rtlCol="0">
            <a:spAutoFit/>
          </a:bodyPr>
          <a:lstStyle/>
          <a:p>
            <a:pPr algn="ctr"/>
            <a:r>
              <a:rPr lang="en-US" sz="2400" b="1">
                <a:solidFill>
                  <a:srgbClr val="0F3769"/>
                </a:solidFill>
                <a:latin typeface="News Gothic MT" panose="020B0503020103020203" pitchFamily="34" charset="0"/>
              </a:rPr>
              <a:t>EMBRACA</a:t>
            </a:r>
          </a:p>
        </p:txBody>
      </p:sp>
      <p:pic>
        <p:nvPicPr>
          <p:cNvPr id="13" name="Picture 12">
            <a:extLst>
              <a:ext uri="{FF2B5EF4-FFF2-40B4-BE49-F238E27FC236}">
                <a16:creationId xmlns:a16="http://schemas.microsoft.com/office/drawing/2014/main" id="{2845B41D-84E9-4E8E-B203-16806238B7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575" y="2170622"/>
            <a:ext cx="6883690" cy="4117809"/>
          </a:xfrm>
          <a:prstGeom prst="rect">
            <a:avLst/>
          </a:prstGeom>
        </p:spPr>
      </p:pic>
      <p:pic>
        <p:nvPicPr>
          <p:cNvPr id="14" name="Picture 13">
            <a:extLst>
              <a:ext uri="{FF2B5EF4-FFF2-40B4-BE49-F238E27FC236}">
                <a16:creationId xmlns:a16="http://schemas.microsoft.com/office/drawing/2014/main" id="{B2713A5C-8399-4EE4-883D-ACD936FEF9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77265" y="3429000"/>
            <a:ext cx="4970971" cy="1562778"/>
          </a:xfrm>
          <a:prstGeom prst="rect">
            <a:avLst/>
          </a:prstGeom>
        </p:spPr>
      </p:pic>
    </p:spTree>
    <p:extLst>
      <p:ext uri="{BB962C8B-B14F-4D97-AF65-F5344CB8AC3E}">
        <p14:creationId xmlns:p14="http://schemas.microsoft.com/office/powerpoint/2010/main" val="1215174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p:txBody>
          <a:bodyPr/>
          <a:lstStyle/>
          <a:p>
            <a:r>
              <a:rPr lang="en-US"/>
              <a:t>Agenda</a:t>
            </a:r>
          </a:p>
        </p:txBody>
      </p:sp>
      <p:sp>
        <p:nvSpPr>
          <p:cNvPr id="4" name="Content Placeholder 3">
            <a:extLst>
              <a:ext uri="{FF2B5EF4-FFF2-40B4-BE49-F238E27FC236}">
                <a16:creationId xmlns:a16="http://schemas.microsoft.com/office/drawing/2014/main" id="{5110B1AF-8247-9640-A059-EC8D40395E87}"/>
              </a:ext>
            </a:extLst>
          </p:cNvPr>
          <p:cNvSpPr>
            <a:spLocks noGrp="1"/>
          </p:cNvSpPr>
          <p:nvPr>
            <p:ph idx="1"/>
          </p:nvPr>
        </p:nvSpPr>
        <p:spPr/>
        <p:txBody>
          <a:bodyPr>
            <a:normAutofit/>
          </a:bodyPr>
          <a:lstStyle/>
          <a:p>
            <a:pPr>
              <a:spcAft>
                <a:spcPts val="0"/>
              </a:spcAft>
            </a:pPr>
            <a:r>
              <a:rPr lang="en-US"/>
              <a:t>Review the scope of MBC</a:t>
            </a:r>
          </a:p>
          <a:p>
            <a:pPr>
              <a:spcAft>
                <a:spcPts val="0"/>
              </a:spcAft>
            </a:pPr>
            <a:r>
              <a:rPr lang="en-US"/>
              <a:t>Stratify MBC by prognostic and biologic features</a:t>
            </a:r>
          </a:p>
          <a:p>
            <a:pPr>
              <a:spcAft>
                <a:spcPts val="0"/>
              </a:spcAft>
            </a:pPr>
            <a:r>
              <a:rPr lang="en-US"/>
              <a:t>Review evidence-based treatment recommendations</a:t>
            </a:r>
          </a:p>
          <a:p>
            <a:pPr>
              <a:spcAft>
                <a:spcPts val="0"/>
              </a:spcAft>
            </a:pPr>
            <a:r>
              <a:rPr lang="en-US"/>
              <a:t>Discuss treatment advances by biomarker</a:t>
            </a:r>
          </a:p>
          <a:p>
            <a:pPr>
              <a:spcAft>
                <a:spcPts val="0"/>
              </a:spcAft>
            </a:pPr>
            <a:r>
              <a:rPr lang="en-US"/>
              <a:t>Identify best practice management of adverse events</a:t>
            </a:r>
          </a:p>
          <a:p>
            <a:pPr>
              <a:spcAft>
                <a:spcPts val="0"/>
              </a:spcAft>
            </a:pPr>
            <a:r>
              <a:rPr lang="en-US"/>
              <a:t>Highlight patient resources</a:t>
            </a:r>
          </a:p>
          <a:p>
            <a:pPr>
              <a:spcAft>
                <a:spcPts val="0"/>
              </a:spcAft>
            </a:pPr>
            <a:r>
              <a:rPr lang="en-US"/>
              <a:t>Summarize key learnings</a:t>
            </a:r>
          </a:p>
          <a:p>
            <a:pPr>
              <a:spcAft>
                <a:spcPts val="0"/>
              </a:spcAft>
            </a:pPr>
            <a:r>
              <a:rPr lang="en-US"/>
              <a:t>Q&amp;A</a:t>
            </a:r>
          </a:p>
        </p:txBody>
      </p:sp>
    </p:spTree>
    <p:extLst>
      <p:ext uri="{BB962C8B-B14F-4D97-AF65-F5344CB8AC3E}">
        <p14:creationId xmlns:p14="http://schemas.microsoft.com/office/powerpoint/2010/main" val="13514234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3938BE-FA6F-4CA6-9704-3A0B32FBB673}"/>
              </a:ext>
            </a:extLst>
          </p:cNvPr>
          <p:cNvSpPr>
            <a:spLocks noGrp="1"/>
          </p:cNvSpPr>
          <p:nvPr>
            <p:ph type="title"/>
          </p:nvPr>
        </p:nvSpPr>
        <p:spPr/>
        <p:txBody>
          <a:bodyPr/>
          <a:lstStyle/>
          <a:p>
            <a:r>
              <a:rPr lang="en-US"/>
              <a:t>IMpassion130: Atezolizumab + nab-Paclitaxel</a:t>
            </a:r>
            <a:endParaRPr lang="en-GB" baseline="30000"/>
          </a:p>
        </p:txBody>
      </p:sp>
      <p:sp>
        <p:nvSpPr>
          <p:cNvPr id="5" name="Text Placeholder 4">
            <a:extLst>
              <a:ext uri="{FF2B5EF4-FFF2-40B4-BE49-F238E27FC236}">
                <a16:creationId xmlns:a16="http://schemas.microsoft.com/office/drawing/2014/main" id="{AB8FEA33-0E40-B241-B72D-C7DF21B1CD68}"/>
              </a:ext>
            </a:extLst>
          </p:cNvPr>
          <p:cNvSpPr>
            <a:spLocks noGrp="1"/>
          </p:cNvSpPr>
          <p:nvPr>
            <p:ph type="body" sz="quarter" idx="12"/>
          </p:nvPr>
        </p:nvSpPr>
        <p:spPr>
          <a:xfrm>
            <a:off x="193575" y="6420647"/>
            <a:ext cx="2559996" cy="307777"/>
          </a:xfrm>
        </p:spPr>
        <p:txBody>
          <a:bodyPr/>
          <a:lstStyle/>
          <a:p>
            <a:r>
              <a:rPr lang="en-US"/>
              <a:t>ITT = intention to treat; IC = immune cells.</a:t>
            </a:r>
          </a:p>
          <a:p>
            <a:r>
              <a:rPr lang="en-US"/>
              <a:t>Emens et al, 2020.</a:t>
            </a:r>
          </a:p>
        </p:txBody>
      </p:sp>
      <p:sp>
        <p:nvSpPr>
          <p:cNvPr id="6" name="Text Placeholder 5">
            <a:extLst>
              <a:ext uri="{FF2B5EF4-FFF2-40B4-BE49-F238E27FC236}">
                <a16:creationId xmlns:a16="http://schemas.microsoft.com/office/drawing/2014/main" id="{458D1F15-CDE6-C946-B93E-9BCC65B45F83}"/>
              </a:ext>
            </a:extLst>
          </p:cNvPr>
          <p:cNvSpPr>
            <a:spLocks noGrp="1"/>
          </p:cNvSpPr>
          <p:nvPr>
            <p:ph type="body" sz="quarter" idx="13"/>
          </p:nvPr>
        </p:nvSpPr>
        <p:spPr/>
        <p:txBody>
          <a:bodyPr/>
          <a:lstStyle/>
          <a:p>
            <a:r>
              <a:rPr lang="en-US"/>
              <a:t>First Approval of Immunotherapy for Breast Cancer</a:t>
            </a:r>
          </a:p>
        </p:txBody>
      </p:sp>
      <p:grpSp>
        <p:nvGrpSpPr>
          <p:cNvPr id="13" name="Group 12">
            <a:extLst>
              <a:ext uri="{FF2B5EF4-FFF2-40B4-BE49-F238E27FC236}">
                <a16:creationId xmlns:a16="http://schemas.microsoft.com/office/drawing/2014/main" id="{71D1792A-4E8A-4509-A0F8-B132B86D0D68}"/>
              </a:ext>
            </a:extLst>
          </p:cNvPr>
          <p:cNvGrpSpPr/>
          <p:nvPr/>
        </p:nvGrpSpPr>
        <p:grpSpPr>
          <a:xfrm>
            <a:off x="753826" y="1516078"/>
            <a:ext cx="11008683" cy="4630156"/>
            <a:chOff x="567708" y="1129756"/>
            <a:chExt cx="8256512" cy="3472616"/>
          </a:xfrm>
        </p:grpSpPr>
        <p:sp>
          <p:nvSpPr>
            <p:cNvPr id="14" name="Rectangle: Rounded Corners 13">
              <a:extLst>
                <a:ext uri="{FF2B5EF4-FFF2-40B4-BE49-F238E27FC236}">
                  <a16:creationId xmlns:a16="http://schemas.microsoft.com/office/drawing/2014/main" id="{45E36A95-8D15-43C0-9B25-B3262CED926B}"/>
                </a:ext>
              </a:extLst>
            </p:cNvPr>
            <p:cNvSpPr/>
            <p:nvPr/>
          </p:nvSpPr>
          <p:spPr>
            <a:xfrm>
              <a:off x="4786300" y="3341824"/>
              <a:ext cx="3840480" cy="949212"/>
            </a:xfrm>
            <a:prstGeom prst="roundRect">
              <a:avLst>
                <a:gd name="adj" fmla="val 1920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spcBef>
                  <a:spcPts val="400"/>
                </a:spcBef>
              </a:pPr>
              <a:r>
                <a:rPr lang="en-US" sz="2000" b="1">
                  <a:solidFill>
                    <a:schemeClr val="tx1"/>
                  </a:solidFill>
                  <a:latin typeface="News Gothic MT" panose="020B0503020103020203" pitchFamily="34" charset="0"/>
                  <a:cs typeface="Arial" panose="020B0604020202020204" pitchFamily="34" charset="0"/>
                </a:rPr>
                <a:t>Coprimary end points:</a:t>
              </a:r>
            </a:p>
            <a:p>
              <a:pPr marL="154513" lvl="1" indent="-150280">
                <a:spcBef>
                  <a:spcPts val="267"/>
                </a:spcBef>
                <a:buFont typeface="Arial" panose="020B0604020202020204" pitchFamily="34" charset="0"/>
                <a:buChar char="•"/>
              </a:pPr>
              <a:r>
                <a:rPr lang="en-GB" sz="1800">
                  <a:solidFill>
                    <a:schemeClr val="tx1"/>
                  </a:solidFill>
                  <a:latin typeface="News Gothic MT" panose="020B0503020103020203" pitchFamily="34" charset="0"/>
                  <a:cs typeface="Arial" panose="020B0604020202020204" pitchFamily="34" charset="0"/>
                </a:rPr>
                <a:t>PFS</a:t>
              </a:r>
              <a:r>
                <a:rPr lang="en-GB" sz="1800" baseline="30000">
                  <a:solidFill>
                    <a:schemeClr val="tx1"/>
                  </a:solidFill>
                  <a:latin typeface="News Gothic MT" panose="020B0503020103020203" pitchFamily="34" charset="0"/>
                  <a:cs typeface="Arial" panose="020B0604020202020204" pitchFamily="34" charset="0"/>
                </a:rPr>
                <a:t> </a:t>
              </a:r>
              <a:r>
                <a:rPr lang="en-GB" sz="1800">
                  <a:solidFill>
                    <a:schemeClr val="tx1"/>
                  </a:solidFill>
                  <a:latin typeface="News Gothic MT" panose="020B0503020103020203" pitchFamily="34" charset="0"/>
                  <a:cs typeface="Arial" panose="020B0604020202020204" pitchFamily="34" charset="0"/>
                </a:rPr>
                <a:t>and OS (hierarchically tested in ITT and PD-L1 IC+ populations)</a:t>
              </a:r>
            </a:p>
          </p:txBody>
        </p:sp>
        <p:sp>
          <p:nvSpPr>
            <p:cNvPr id="15" name="Rectangle: Rounded Corners 14">
              <a:extLst>
                <a:ext uri="{FF2B5EF4-FFF2-40B4-BE49-F238E27FC236}">
                  <a16:creationId xmlns:a16="http://schemas.microsoft.com/office/drawing/2014/main" id="{8933B4EB-8239-42EB-82C8-B5A675C7EA9E}"/>
                </a:ext>
              </a:extLst>
            </p:cNvPr>
            <p:cNvSpPr/>
            <p:nvPr/>
          </p:nvSpPr>
          <p:spPr>
            <a:xfrm>
              <a:off x="567708" y="3653160"/>
              <a:ext cx="3477577" cy="949212"/>
            </a:xfrm>
            <a:prstGeom prst="roundRect">
              <a:avLst>
                <a:gd name="adj" fmla="val 10261"/>
              </a:avLst>
            </a:prstGeom>
            <a:solidFill>
              <a:schemeClr val="accent6">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spcBef>
                  <a:spcPts val="400"/>
                </a:spcBef>
              </a:pPr>
              <a:r>
                <a:rPr lang="en-US" sz="1700" b="1">
                  <a:solidFill>
                    <a:schemeClr val="tx1"/>
                  </a:solidFill>
                  <a:latin typeface="News Gothic MT" panose="020B0503020103020203" pitchFamily="34" charset="0"/>
                  <a:cs typeface="Arial" panose="020B0604020202020204" pitchFamily="34" charset="0"/>
                </a:rPr>
                <a:t>Stratification factors</a:t>
              </a:r>
            </a:p>
            <a:p>
              <a:pPr marL="154513" lvl="1" indent="-150280">
                <a:spcBef>
                  <a:spcPts val="267"/>
                </a:spcBef>
                <a:buFont typeface="Arial" panose="020B0604020202020204" pitchFamily="34" charset="0"/>
                <a:buChar char="•"/>
              </a:pPr>
              <a:r>
                <a:rPr lang="en-US" sz="1700">
                  <a:solidFill>
                    <a:schemeClr val="tx1"/>
                  </a:solidFill>
                  <a:latin typeface="News Gothic MT" panose="020B0503020103020203" pitchFamily="34" charset="0"/>
                  <a:cs typeface="Arial" panose="020B0604020202020204" pitchFamily="34" charset="0"/>
                </a:rPr>
                <a:t>Liver metastases (yes vs no)</a:t>
              </a:r>
            </a:p>
            <a:p>
              <a:pPr marL="154513" lvl="1" indent="-150280">
                <a:spcBef>
                  <a:spcPts val="267"/>
                </a:spcBef>
                <a:buFont typeface="Arial" panose="020B0604020202020204" pitchFamily="34" charset="0"/>
                <a:buChar char="•"/>
              </a:pPr>
              <a:r>
                <a:rPr lang="en-US" sz="1700">
                  <a:solidFill>
                    <a:schemeClr val="tx1"/>
                  </a:solidFill>
                  <a:latin typeface="News Gothic MT" panose="020B0503020103020203" pitchFamily="34" charset="0"/>
                  <a:cs typeface="Arial" panose="020B0604020202020204" pitchFamily="34" charset="0"/>
                </a:rPr>
                <a:t>Prior taxanes (yes vs no)</a:t>
              </a:r>
            </a:p>
            <a:p>
              <a:pPr marL="154513" lvl="1" indent="-150280">
                <a:spcBef>
                  <a:spcPts val="267"/>
                </a:spcBef>
                <a:buFont typeface="Arial" panose="020B0604020202020204" pitchFamily="34" charset="0"/>
                <a:buChar char="•"/>
              </a:pPr>
              <a:r>
                <a:rPr lang="en-US" sz="1700">
                  <a:solidFill>
                    <a:schemeClr val="tx1"/>
                  </a:solidFill>
                  <a:latin typeface="News Gothic MT" panose="020B0503020103020203" pitchFamily="34" charset="0"/>
                  <a:cs typeface="Arial" panose="020B0604020202020204" pitchFamily="34" charset="0"/>
                </a:rPr>
                <a:t>PD-L1 status (positive vs negative)</a:t>
              </a:r>
              <a:endParaRPr lang="en-GB" sz="1700" baseline="30000">
                <a:solidFill>
                  <a:schemeClr val="tx1"/>
                </a:solidFill>
                <a:latin typeface="News Gothic MT" panose="020B0503020103020203" pitchFamily="34" charset="0"/>
                <a:cs typeface="Arial" panose="020B0604020202020204" pitchFamily="34" charset="0"/>
              </a:endParaRPr>
            </a:p>
          </p:txBody>
        </p:sp>
        <p:cxnSp>
          <p:nvCxnSpPr>
            <p:cNvPr id="17" name="Connector: Elbow 16">
              <a:extLst>
                <a:ext uri="{FF2B5EF4-FFF2-40B4-BE49-F238E27FC236}">
                  <a16:creationId xmlns:a16="http://schemas.microsoft.com/office/drawing/2014/main" id="{DE766A59-B56E-4FC2-A8F1-22E60D6181C9}"/>
                </a:ext>
              </a:extLst>
            </p:cNvPr>
            <p:cNvCxnSpPr>
              <a:cxnSpLocks/>
              <a:stCxn id="19" idx="0"/>
              <a:endCxn id="8" idx="1"/>
            </p:cNvCxnSpPr>
            <p:nvPr/>
          </p:nvCxnSpPr>
          <p:spPr>
            <a:xfrm rot="5400000" flipH="1" flipV="1">
              <a:off x="4559312" y="1422781"/>
              <a:ext cx="197006" cy="256970"/>
            </a:xfrm>
            <a:prstGeom prst="bentConnector2">
              <a:avLst/>
            </a:prstGeom>
            <a:ln w="12700">
              <a:solidFill>
                <a:schemeClr val="accent1"/>
              </a:solidFill>
              <a:tailEnd type="triangle"/>
            </a:ln>
            <a:effectLst/>
          </p:spPr>
          <p:style>
            <a:lnRef idx="2">
              <a:schemeClr val="dk1"/>
            </a:lnRef>
            <a:fillRef idx="0">
              <a:schemeClr val="dk1"/>
            </a:fillRef>
            <a:effectRef idx="1">
              <a:schemeClr val="dk1"/>
            </a:effectRef>
            <a:fontRef idx="minor">
              <a:schemeClr val="tx1"/>
            </a:fontRef>
          </p:style>
        </p:cxnSp>
        <p:sp>
          <p:nvSpPr>
            <p:cNvPr id="8" name="Rectangle: Rounded Corners 7">
              <a:extLst>
                <a:ext uri="{FF2B5EF4-FFF2-40B4-BE49-F238E27FC236}">
                  <a16:creationId xmlns:a16="http://schemas.microsoft.com/office/drawing/2014/main" id="{65BE900E-C539-4C2F-867D-8FF50D556680}"/>
                </a:ext>
              </a:extLst>
            </p:cNvPr>
            <p:cNvSpPr/>
            <p:nvPr/>
          </p:nvSpPr>
          <p:spPr>
            <a:xfrm>
              <a:off x="4786300" y="1132723"/>
              <a:ext cx="2125001" cy="640080"/>
            </a:xfrm>
            <a:prstGeom prst="roundRect">
              <a:avLst/>
            </a:prstGeom>
            <a:solidFill>
              <a:srgbClr val="2C4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News Gothic MT" panose="020B0503020103020203" pitchFamily="34" charset="0"/>
                  <a:cs typeface="Arial" panose="020B0604020202020204" pitchFamily="34" charset="0"/>
                </a:rPr>
                <a:t>Atezolizumab</a:t>
              </a:r>
              <a:br>
                <a:rPr lang="en-GB" sz="1800">
                  <a:solidFill>
                    <a:schemeClr val="bg1"/>
                  </a:solidFill>
                  <a:latin typeface="News Gothic MT" panose="020B0503020103020203" pitchFamily="34" charset="0"/>
                  <a:cs typeface="Arial" panose="020B0604020202020204" pitchFamily="34" charset="0"/>
                </a:rPr>
              </a:br>
              <a:r>
                <a:rPr lang="en-GB" sz="1800" b="1">
                  <a:solidFill>
                    <a:schemeClr val="bg1"/>
                  </a:solidFill>
                  <a:latin typeface="News Gothic MT" panose="020B0503020103020203" pitchFamily="34" charset="0"/>
                  <a:cs typeface="Arial" panose="020B0604020202020204" pitchFamily="34" charset="0"/>
                </a:rPr>
                <a:t>+ nab-paclitaxel</a:t>
              </a:r>
              <a:endParaRPr lang="en-GB" sz="1800" baseline="30000">
                <a:solidFill>
                  <a:schemeClr val="bg1"/>
                </a:solidFill>
                <a:latin typeface="News Gothic MT" panose="020B0503020103020203"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C698FE7B-CF88-432A-9798-2532873E269C}"/>
                </a:ext>
              </a:extLst>
            </p:cNvPr>
            <p:cNvSpPr/>
            <p:nvPr/>
          </p:nvSpPr>
          <p:spPr>
            <a:xfrm>
              <a:off x="4786300" y="2081648"/>
              <a:ext cx="2125001" cy="64008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News Gothic MT" panose="020B0503020103020203" pitchFamily="34" charset="0"/>
                  <a:cs typeface="Arial" panose="020B0604020202020204" pitchFamily="34" charset="0"/>
                </a:rPr>
                <a:t>Placebo + </a:t>
              </a:r>
            </a:p>
            <a:p>
              <a:pPr algn="ctr"/>
              <a:r>
                <a:rPr lang="en-GB" sz="1800" b="1">
                  <a:solidFill>
                    <a:schemeClr val="bg1"/>
                  </a:solidFill>
                  <a:latin typeface="News Gothic MT" panose="020B0503020103020203" pitchFamily="34" charset="0"/>
                  <a:cs typeface="Arial" panose="020B0604020202020204" pitchFamily="34" charset="0"/>
                </a:rPr>
                <a:t>nab-paclitaxel</a:t>
              </a:r>
              <a:endParaRPr lang="en-GB" sz="1800" b="1" baseline="30000">
                <a:solidFill>
                  <a:schemeClr val="bg1"/>
                </a:solidFill>
                <a:latin typeface="News Gothic MT" panose="020B0503020103020203"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F1EBF26-0732-42D2-89FC-3101E80E3F37}"/>
                </a:ext>
              </a:extLst>
            </p:cNvPr>
            <p:cNvSpPr/>
            <p:nvPr/>
          </p:nvSpPr>
          <p:spPr>
            <a:xfrm>
              <a:off x="567708" y="1129756"/>
              <a:ext cx="3477577" cy="2317593"/>
            </a:xfrm>
            <a:prstGeom prst="roundRect">
              <a:avLst>
                <a:gd name="adj" fmla="val 12419"/>
              </a:avLst>
            </a:prstGeom>
            <a:solidFill>
              <a:schemeClr val="accent6">
                <a:lumMod val="20000"/>
                <a:lumOff val="80000"/>
              </a:schemeClr>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pPr>
              <a:r>
                <a:rPr lang="en-GB" sz="1700" b="1">
                  <a:solidFill>
                    <a:schemeClr val="tx1"/>
                  </a:solidFill>
                  <a:latin typeface="News Gothic MT" panose="020B0503020103020203" pitchFamily="34" charset="0"/>
                  <a:cs typeface="Arial" panose="020B0604020202020204" pitchFamily="34" charset="0"/>
                </a:rPr>
                <a:t>Key eligibility criteria</a:t>
              </a:r>
            </a:p>
            <a:p>
              <a:pPr marL="154513" lvl="1" indent="-150280">
                <a:spcBef>
                  <a:spcPts val="267"/>
                </a:spcBef>
                <a:buFont typeface="Arial" panose="020B0604020202020204" pitchFamily="34" charset="0"/>
                <a:buChar char="•"/>
              </a:pPr>
              <a:r>
                <a:rPr lang="en-GB" sz="1700">
                  <a:solidFill>
                    <a:schemeClr val="tx1"/>
                  </a:solidFill>
                  <a:latin typeface="News Gothic MT" panose="020B0503020103020203" pitchFamily="34" charset="0"/>
                  <a:cs typeface="Arial" panose="020B0604020202020204" pitchFamily="34" charset="0"/>
                </a:rPr>
                <a:t>Histologically documented metastatic or inoperable, locally advanced TNBC</a:t>
              </a:r>
            </a:p>
            <a:p>
              <a:pPr marL="154513" lvl="1" indent="-150280">
                <a:spcBef>
                  <a:spcPts val="267"/>
                </a:spcBef>
                <a:buFont typeface="Arial" panose="020B0604020202020204" pitchFamily="34" charset="0"/>
                <a:buChar char="•"/>
              </a:pPr>
              <a:r>
                <a:rPr lang="en-GB" sz="1700">
                  <a:solidFill>
                    <a:schemeClr val="tx1"/>
                  </a:solidFill>
                  <a:latin typeface="News Gothic MT" panose="020B0503020103020203" pitchFamily="34" charset="0"/>
                  <a:cs typeface="Arial" panose="020B0604020202020204" pitchFamily="34" charset="0"/>
                </a:rPr>
                <a:t>No prior therapy for advanced TNBC</a:t>
              </a:r>
              <a:endParaRPr lang="en-GB" sz="1700" baseline="30000">
                <a:solidFill>
                  <a:schemeClr val="tx1"/>
                </a:solidFill>
                <a:latin typeface="News Gothic MT" panose="020B0503020103020203" pitchFamily="34" charset="0"/>
                <a:cs typeface="Arial" panose="020B0604020202020204" pitchFamily="34" charset="0"/>
              </a:endParaRPr>
            </a:p>
            <a:p>
              <a:pPr marL="452955" lvl="2" indent="-228594">
                <a:spcBef>
                  <a:spcPts val="267"/>
                </a:spcBef>
                <a:buFont typeface="Arial" panose="020B0604020202020204" pitchFamily="34" charset="0"/>
                <a:buChar char="–"/>
              </a:pPr>
              <a:r>
                <a:rPr lang="en-US" sz="1700">
                  <a:solidFill>
                    <a:schemeClr val="tx1"/>
                  </a:solidFill>
                  <a:latin typeface="News Gothic MT" panose="020B0503020103020203" pitchFamily="34" charset="0"/>
                  <a:cs typeface="Arial" panose="020B0604020202020204" pitchFamily="34" charset="0"/>
                </a:rPr>
                <a:t>Prior chemotherapy, including taxanes, allowed in curative setting if treatment-free interval ≥12 mos</a:t>
              </a:r>
            </a:p>
            <a:p>
              <a:pPr marL="154513" lvl="1" indent="-150280">
                <a:spcBef>
                  <a:spcPts val="400"/>
                </a:spcBef>
                <a:buFont typeface="Arial" panose="020B0604020202020204" pitchFamily="34" charset="0"/>
                <a:buChar char="•"/>
              </a:pPr>
              <a:r>
                <a:rPr lang="en-GB" sz="1700">
                  <a:solidFill>
                    <a:schemeClr val="tx1"/>
                  </a:solidFill>
                  <a:latin typeface="News Gothic MT" panose="020B0503020103020203" pitchFamily="34" charset="0"/>
                  <a:cs typeface="Arial" panose="020B0604020202020204" pitchFamily="34" charset="0"/>
                </a:rPr>
                <a:t>ECOG </a:t>
              </a:r>
              <a:r>
                <a:rPr lang="en-US" sz="1700">
                  <a:solidFill>
                    <a:schemeClr val="tx1"/>
                  </a:solidFill>
                  <a:latin typeface="News Gothic MT" panose="020B0503020103020203" pitchFamily="34" charset="0"/>
                  <a:cs typeface="Arial" panose="020B0604020202020204" pitchFamily="34" charset="0"/>
                </a:rPr>
                <a:t>PS 0-1</a:t>
              </a:r>
            </a:p>
            <a:p>
              <a:pPr marL="154513" lvl="1" indent="-150280">
                <a:buFont typeface="Arial" panose="020B0604020202020204" pitchFamily="34" charset="0"/>
                <a:buChar char="•"/>
              </a:pPr>
              <a:r>
                <a:rPr lang="en-US" sz="1700">
                  <a:solidFill>
                    <a:schemeClr val="tx1"/>
                  </a:solidFill>
                  <a:latin typeface="News Gothic MT" panose="020B0503020103020203" pitchFamily="34" charset="0"/>
                  <a:cs typeface="Arial" panose="020B0604020202020204" pitchFamily="34" charset="0"/>
                </a:rPr>
                <a:t>Eligible for taxane monotherapy</a:t>
              </a:r>
            </a:p>
            <a:p>
              <a:pPr marL="154513" lvl="1" indent="-150280">
                <a:buFont typeface="Arial" panose="020B0604020202020204" pitchFamily="34" charset="0"/>
                <a:buChar char="•"/>
              </a:pPr>
              <a:r>
                <a:rPr lang="en-US" sz="1700">
                  <a:solidFill>
                    <a:schemeClr val="tx1"/>
                  </a:solidFill>
                  <a:latin typeface="News Gothic MT" panose="020B0503020103020203" pitchFamily="34" charset="0"/>
                  <a:cs typeface="Arial" panose="020B0604020202020204" pitchFamily="34" charset="0"/>
                </a:rPr>
                <a:t>Tumor tissue for PD-L1 testing</a:t>
              </a:r>
              <a:endParaRPr lang="en-GB" sz="1700">
                <a:solidFill>
                  <a:schemeClr val="tx1"/>
                </a:solidFill>
                <a:latin typeface="News Gothic MT" panose="020B0503020103020203" pitchFamily="34" charset="0"/>
                <a:cs typeface="Arial" panose="020B0604020202020204" pitchFamily="34" charset="0"/>
              </a:endParaRPr>
            </a:p>
            <a:p>
              <a:pPr marL="4233" lvl="1" algn="ctr">
                <a:spcBef>
                  <a:spcPts val="400"/>
                </a:spcBef>
              </a:pPr>
              <a:r>
                <a:rPr lang="en-GB" sz="1700">
                  <a:solidFill>
                    <a:schemeClr val="tx1"/>
                  </a:solidFill>
                  <a:latin typeface="News Gothic MT" panose="020B0503020103020203" pitchFamily="34" charset="0"/>
                  <a:cs typeface="Arial" panose="020B0604020202020204" pitchFamily="34" charset="0"/>
                </a:rPr>
                <a:t>(N=902)</a:t>
              </a:r>
            </a:p>
          </p:txBody>
        </p:sp>
        <p:cxnSp>
          <p:nvCxnSpPr>
            <p:cNvPr id="18" name="Connector: Elbow 17">
              <a:extLst>
                <a:ext uri="{FF2B5EF4-FFF2-40B4-BE49-F238E27FC236}">
                  <a16:creationId xmlns:a16="http://schemas.microsoft.com/office/drawing/2014/main" id="{A4F19CFF-BD23-4F2A-971D-63AB9C615344}"/>
                </a:ext>
              </a:extLst>
            </p:cNvPr>
            <p:cNvCxnSpPr>
              <a:cxnSpLocks/>
              <a:stCxn id="19" idx="4"/>
              <a:endCxn id="11" idx="1"/>
            </p:cNvCxnSpPr>
            <p:nvPr/>
          </p:nvCxnSpPr>
          <p:spPr>
            <a:xfrm rot="16200000" flipH="1">
              <a:off x="4510456" y="2125843"/>
              <a:ext cx="294719" cy="256970"/>
            </a:xfrm>
            <a:prstGeom prst="bentConnector2">
              <a:avLst/>
            </a:prstGeom>
            <a:ln w="12700">
              <a:solidFill>
                <a:schemeClr val="accent1"/>
              </a:solidFill>
              <a:tailEnd type="triangle"/>
            </a:ln>
            <a:effectLst/>
          </p:spPr>
          <p:style>
            <a:lnRef idx="2">
              <a:schemeClr val="dk1"/>
            </a:lnRef>
            <a:fillRef idx="0">
              <a:schemeClr val="dk1"/>
            </a:fillRef>
            <a:effectRef idx="1">
              <a:schemeClr val="dk1"/>
            </a:effectRef>
            <a:fontRef idx="minor">
              <a:schemeClr val="tx1"/>
            </a:fontRef>
          </p:style>
        </p:cxnSp>
        <p:sp>
          <p:nvSpPr>
            <p:cNvPr id="30" name="Rectangle: Rounded Corners 29">
              <a:extLst>
                <a:ext uri="{FF2B5EF4-FFF2-40B4-BE49-F238E27FC236}">
                  <a16:creationId xmlns:a16="http://schemas.microsoft.com/office/drawing/2014/main" id="{4A5DB706-03DB-41C7-925E-C70546028AFE}"/>
                </a:ext>
              </a:extLst>
            </p:cNvPr>
            <p:cNvSpPr/>
            <p:nvPr/>
          </p:nvSpPr>
          <p:spPr>
            <a:xfrm>
              <a:off x="7395347" y="1132723"/>
              <a:ext cx="1428873" cy="158900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tx1"/>
                  </a:solidFill>
                  <a:latin typeface="News Gothic MT" panose="020B0503020103020203" pitchFamily="34" charset="0"/>
                  <a:cs typeface="Arial" panose="020B0604020202020204" pitchFamily="34" charset="0"/>
                </a:rPr>
                <a:t>Treatment until progression or unacceptable toxicity</a:t>
              </a:r>
            </a:p>
          </p:txBody>
        </p:sp>
        <p:sp>
          <p:nvSpPr>
            <p:cNvPr id="4" name="TextBox 3">
              <a:extLst>
                <a:ext uri="{FF2B5EF4-FFF2-40B4-BE49-F238E27FC236}">
                  <a16:creationId xmlns:a16="http://schemas.microsoft.com/office/drawing/2014/main" id="{78AD5EBB-3DCA-494C-A74C-ECEB07930618}"/>
                </a:ext>
              </a:extLst>
            </p:cNvPr>
            <p:cNvSpPr txBox="1"/>
            <p:nvPr/>
          </p:nvSpPr>
          <p:spPr>
            <a:xfrm>
              <a:off x="4898764" y="1799558"/>
              <a:ext cx="1019751" cy="253915"/>
            </a:xfrm>
            <a:prstGeom prst="rect">
              <a:avLst/>
            </a:prstGeom>
            <a:noFill/>
          </p:spPr>
          <p:txBody>
            <a:bodyPr wrap="none" rtlCol="0">
              <a:spAutoFit/>
            </a:bodyPr>
            <a:lstStyle/>
            <a:p>
              <a:pPr defTabSz="609585"/>
              <a:r>
                <a:rPr lang="en-US" sz="1600" i="1">
                  <a:latin typeface="News Gothic MT" panose="020B0503020103020203" pitchFamily="34" charset="0"/>
                  <a:cs typeface="Arial" panose="020B0604020202020204" pitchFamily="34" charset="0"/>
                </a:rPr>
                <a:t>Double blind</a:t>
              </a:r>
              <a:endParaRPr lang="en-US" sz="1600" i="1" strike="sngStrike">
                <a:solidFill>
                  <a:srgbClr val="FF0000"/>
                </a:solidFill>
                <a:latin typeface="News Gothic MT" panose="020B0503020103020203" pitchFamily="34" charset="0"/>
                <a:cs typeface="Arial" panose="020B0604020202020204" pitchFamily="34" charset="0"/>
              </a:endParaRPr>
            </a:p>
          </p:txBody>
        </p:sp>
        <p:sp>
          <p:nvSpPr>
            <p:cNvPr id="19" name="Google Shape;82;p9">
              <a:extLst>
                <a:ext uri="{FF2B5EF4-FFF2-40B4-BE49-F238E27FC236}">
                  <a16:creationId xmlns:a16="http://schemas.microsoft.com/office/drawing/2014/main" id="{C8EF1630-A9E8-4127-92A7-4D42B1F2CBA9}"/>
                </a:ext>
              </a:extLst>
            </p:cNvPr>
            <p:cNvSpPr/>
            <p:nvPr/>
          </p:nvSpPr>
          <p:spPr>
            <a:xfrm>
              <a:off x="4300730" y="1649769"/>
              <a:ext cx="457200" cy="457200"/>
            </a:xfrm>
            <a:prstGeom prst="ellipse">
              <a:avLst/>
            </a:prstGeom>
            <a:solidFill>
              <a:schemeClr val="lt1"/>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algn="ctr" defTabSz="1219170">
                <a:buClr>
                  <a:srgbClr val="000000"/>
                </a:buClr>
                <a:defRPr/>
              </a:pPr>
              <a:r>
                <a:rPr lang="en-US" sz="1600" b="1" kern="0">
                  <a:solidFill>
                    <a:srgbClr val="000000"/>
                  </a:solidFill>
                  <a:latin typeface="News Gothic MT" panose="020B0503020103020203" pitchFamily="34" charset="0"/>
                  <a:ea typeface="Arial"/>
                  <a:cs typeface="Arial"/>
                  <a:sym typeface="Arial"/>
                </a:rPr>
                <a:t>R</a:t>
              </a:r>
              <a:endParaRPr sz="1600" kern="0">
                <a:solidFill>
                  <a:srgbClr val="000000"/>
                </a:solidFill>
                <a:latin typeface="News Gothic MT" panose="020B0503020103020203" pitchFamily="34" charset="0"/>
                <a:cs typeface="Arial"/>
                <a:sym typeface="Arial"/>
              </a:endParaRPr>
            </a:p>
            <a:p>
              <a:pPr algn="ctr" defTabSz="1219170">
                <a:buClr>
                  <a:srgbClr val="000000"/>
                </a:buClr>
                <a:defRPr/>
              </a:pPr>
              <a:r>
                <a:rPr lang="en-US" sz="1600" b="1" kern="0">
                  <a:solidFill>
                    <a:srgbClr val="000000"/>
                  </a:solidFill>
                  <a:latin typeface="News Gothic MT" panose="020B0503020103020203" pitchFamily="34" charset="0"/>
                  <a:ea typeface="Arial"/>
                  <a:cs typeface="Arial"/>
                  <a:sym typeface="Arial"/>
                </a:rPr>
                <a:t>1:1</a:t>
              </a:r>
              <a:endParaRPr sz="1600" kern="0" baseline="30000">
                <a:solidFill>
                  <a:srgbClr val="000000"/>
                </a:solidFill>
                <a:latin typeface="News Gothic MT" panose="020B0503020103020203" pitchFamily="34" charset="0"/>
                <a:ea typeface="Arial"/>
                <a:cs typeface="Arial"/>
                <a:sym typeface="Arial"/>
              </a:endParaRPr>
            </a:p>
          </p:txBody>
        </p:sp>
      </p:grpSp>
      <p:cxnSp>
        <p:nvCxnSpPr>
          <p:cNvPr id="24" name="Connector: Elbow 23">
            <a:extLst>
              <a:ext uri="{FF2B5EF4-FFF2-40B4-BE49-F238E27FC236}">
                <a16:creationId xmlns:a16="http://schemas.microsoft.com/office/drawing/2014/main" id="{40854583-1DA7-45AB-A1C6-E4882612AAC2}"/>
              </a:ext>
            </a:extLst>
          </p:cNvPr>
          <p:cNvCxnSpPr>
            <a:cxnSpLocks/>
            <a:stCxn id="11" idx="3"/>
            <a:endCxn id="30" idx="1"/>
          </p:cNvCxnSpPr>
          <p:nvPr/>
        </p:nvCxnSpPr>
        <p:spPr>
          <a:xfrm flipV="1">
            <a:off x="9211951" y="2579371"/>
            <a:ext cx="645394" cy="632617"/>
          </a:xfrm>
          <a:prstGeom prst="bentConnector3">
            <a:avLst>
              <a:gd name="adj1" fmla="val 50000"/>
            </a:avLst>
          </a:prstGeom>
          <a:ln w="12700">
            <a:solidFill>
              <a:schemeClr val="accent1"/>
            </a:solidFill>
            <a:tailEnd type="triangle"/>
          </a:ln>
          <a:effectLst/>
        </p:spPr>
        <p:style>
          <a:lnRef idx="2">
            <a:schemeClr val="dk1"/>
          </a:lnRef>
          <a:fillRef idx="0">
            <a:schemeClr val="dk1"/>
          </a:fillRef>
          <a:effectRef idx="1">
            <a:schemeClr val="dk1"/>
          </a:effectRef>
          <a:fontRef idx="minor">
            <a:schemeClr val="tx1"/>
          </a:fontRef>
        </p:style>
      </p:cxnSp>
      <p:cxnSp>
        <p:nvCxnSpPr>
          <p:cNvPr id="27" name="Connector: Elbow 26">
            <a:extLst>
              <a:ext uri="{FF2B5EF4-FFF2-40B4-BE49-F238E27FC236}">
                <a16:creationId xmlns:a16="http://schemas.microsoft.com/office/drawing/2014/main" id="{2B93D04A-2052-4CE9-A46A-49CB25F7C758}"/>
              </a:ext>
            </a:extLst>
          </p:cNvPr>
          <p:cNvCxnSpPr>
            <a:cxnSpLocks/>
            <a:stCxn id="8" idx="3"/>
            <a:endCxn id="30" idx="1"/>
          </p:cNvCxnSpPr>
          <p:nvPr/>
        </p:nvCxnSpPr>
        <p:spPr>
          <a:xfrm>
            <a:off x="9211951" y="1946754"/>
            <a:ext cx="645394" cy="632617"/>
          </a:xfrm>
          <a:prstGeom prst="bentConnector3">
            <a:avLst>
              <a:gd name="adj1" fmla="val 50000"/>
            </a:avLst>
          </a:prstGeom>
          <a:ln w="12700">
            <a:solidFill>
              <a:schemeClr val="accent1"/>
            </a:solidFill>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931882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74CD9A-DC4E-49C8-97A7-58735DC56A72}"/>
              </a:ext>
            </a:extLst>
          </p:cNvPr>
          <p:cNvPicPr>
            <a:picLocks/>
          </p:cNvPicPr>
          <p:nvPr/>
        </p:nvPicPr>
        <p:blipFill rotWithShape="1">
          <a:blip r:embed="rId3" cstate="email">
            <a:extLst>
              <a:ext uri="{28A0092B-C50C-407E-A947-70E740481C1C}">
                <a14:useLocalDpi xmlns:a14="http://schemas.microsoft.com/office/drawing/2010/main"/>
              </a:ext>
            </a:extLst>
          </a:blip>
          <a:srcRect l="20058" r="-1"/>
          <a:stretch/>
        </p:blipFill>
        <p:spPr>
          <a:xfrm>
            <a:off x="1052945" y="1376456"/>
            <a:ext cx="8177664" cy="4893484"/>
          </a:xfrm>
          <a:prstGeom prst="rect">
            <a:avLst/>
          </a:prstGeom>
        </p:spPr>
      </p:pic>
      <p:sp>
        <p:nvSpPr>
          <p:cNvPr id="14" name="bk object 18">
            <a:extLst>
              <a:ext uri="{FF2B5EF4-FFF2-40B4-BE49-F238E27FC236}">
                <a16:creationId xmlns:a16="http://schemas.microsoft.com/office/drawing/2014/main" id="{86EA50E7-0523-4AD2-B3A1-0F53A9EBB678}"/>
              </a:ext>
            </a:extLst>
          </p:cNvPr>
          <p:cNvSpPr/>
          <p:nvPr/>
        </p:nvSpPr>
        <p:spPr>
          <a:xfrm>
            <a:off x="1879031" y="3291323"/>
            <a:ext cx="3230880" cy="0"/>
          </a:xfrm>
          <a:custGeom>
            <a:avLst/>
            <a:gdLst/>
            <a:ahLst/>
            <a:cxnLst/>
            <a:rect l="l" t="t" r="r" b="b"/>
            <a:pathLst>
              <a:path w="6811645">
                <a:moveTo>
                  <a:pt x="0" y="0"/>
                </a:moveTo>
                <a:lnTo>
                  <a:pt x="6811619" y="0"/>
                </a:lnTo>
              </a:path>
            </a:pathLst>
          </a:custGeom>
          <a:ln w="12700">
            <a:solidFill>
              <a:schemeClr val="bg1">
                <a:lumMod val="50000"/>
              </a:schemeClr>
            </a:solidFill>
            <a:prstDash val="sysDash"/>
          </a:ln>
        </p:spPr>
        <p:txBody>
          <a:bodyPr wrap="square" lIns="0" tIns="0" rIns="0" bIns="0" rtlCol="0"/>
          <a:lstStyle/>
          <a:p>
            <a:endParaRPr sz="16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E6F0BDA-C067-4543-A673-BE574F7E4021}"/>
              </a:ext>
            </a:extLst>
          </p:cNvPr>
          <p:cNvSpPr txBox="1"/>
          <p:nvPr/>
        </p:nvSpPr>
        <p:spPr>
          <a:xfrm>
            <a:off x="2037219" y="3470840"/>
            <a:ext cx="2135521" cy="625877"/>
          </a:xfrm>
          <a:prstGeom prst="rect">
            <a:avLst/>
          </a:prstGeom>
          <a:noFill/>
        </p:spPr>
        <p:txBody>
          <a:bodyPr wrap="none" rtlCol="0">
            <a:spAutoFit/>
          </a:bodyPr>
          <a:lstStyle/>
          <a:p>
            <a:pPr algn="ctr" defTabSz="609585"/>
            <a:r>
              <a:rPr lang="en-US" sz="1867">
                <a:solidFill>
                  <a:srgbClr val="C00000"/>
                </a:solidFill>
                <a:latin typeface="News Gothic MT" panose="020B0503020103020203" pitchFamily="34" charset="0"/>
                <a:cs typeface="Arial" panose="020B0604020202020204" pitchFamily="34" charset="0"/>
              </a:rPr>
              <a:t>Median 17.9 mos</a:t>
            </a:r>
            <a:br>
              <a:rPr lang="en-US" sz="1867">
                <a:solidFill>
                  <a:srgbClr val="C00000"/>
                </a:solidFill>
                <a:latin typeface="News Gothic MT" panose="020B0503020103020203" pitchFamily="34" charset="0"/>
                <a:cs typeface="Arial" panose="020B0604020202020204" pitchFamily="34" charset="0"/>
              </a:rPr>
            </a:br>
            <a:r>
              <a:rPr lang="en-US" sz="1600">
                <a:solidFill>
                  <a:srgbClr val="C00000"/>
                </a:solidFill>
                <a:latin typeface="News Gothic MT" panose="020B0503020103020203" pitchFamily="34" charset="0"/>
                <a:cs typeface="Arial" panose="020B0604020202020204" pitchFamily="34" charset="0"/>
              </a:rPr>
              <a:t>(95% CI: 13.6, 20.3)</a:t>
            </a:r>
          </a:p>
        </p:txBody>
      </p:sp>
      <p:sp>
        <p:nvSpPr>
          <p:cNvPr id="18" name="TextBox 17">
            <a:extLst>
              <a:ext uri="{FF2B5EF4-FFF2-40B4-BE49-F238E27FC236}">
                <a16:creationId xmlns:a16="http://schemas.microsoft.com/office/drawing/2014/main" id="{C8657324-2429-4FB7-8C36-9133647945A5}"/>
              </a:ext>
            </a:extLst>
          </p:cNvPr>
          <p:cNvSpPr txBox="1"/>
          <p:nvPr/>
        </p:nvSpPr>
        <p:spPr>
          <a:xfrm>
            <a:off x="2034014" y="4214290"/>
            <a:ext cx="2141933" cy="625877"/>
          </a:xfrm>
          <a:prstGeom prst="rect">
            <a:avLst/>
          </a:prstGeom>
          <a:noFill/>
        </p:spPr>
        <p:txBody>
          <a:bodyPr wrap="none" rtlCol="0">
            <a:spAutoFit/>
          </a:bodyPr>
          <a:lstStyle/>
          <a:p>
            <a:pPr algn="ctr" defTabSz="609585"/>
            <a:r>
              <a:rPr lang="en-US" sz="1867">
                <a:solidFill>
                  <a:srgbClr val="2C4A8C"/>
                </a:solidFill>
                <a:latin typeface="News Gothic MT" panose="020B0503020103020203" pitchFamily="34" charset="0"/>
                <a:cs typeface="Arial" panose="020B0604020202020204" pitchFamily="34" charset="0"/>
              </a:rPr>
              <a:t>Median 25.4 mos</a:t>
            </a:r>
            <a:br>
              <a:rPr lang="en-US" sz="1867">
                <a:solidFill>
                  <a:srgbClr val="2C4A8C"/>
                </a:solidFill>
                <a:latin typeface="News Gothic MT" panose="020B0503020103020203" pitchFamily="34" charset="0"/>
                <a:cs typeface="Arial" panose="020B0604020202020204" pitchFamily="34" charset="0"/>
              </a:rPr>
            </a:br>
            <a:r>
              <a:rPr lang="en-US" sz="1600">
                <a:solidFill>
                  <a:srgbClr val="2C4A8C"/>
                </a:solidFill>
                <a:latin typeface="News Gothic MT" panose="020B0503020103020203" pitchFamily="34" charset="0"/>
                <a:cs typeface="Arial" panose="020B0604020202020204" pitchFamily="34" charset="0"/>
              </a:rPr>
              <a:t>(95% CI:19.6, 30.7)</a:t>
            </a:r>
          </a:p>
        </p:txBody>
      </p:sp>
      <p:sp>
        <p:nvSpPr>
          <p:cNvPr id="3" name="Title 2">
            <a:extLst>
              <a:ext uri="{FF2B5EF4-FFF2-40B4-BE49-F238E27FC236}">
                <a16:creationId xmlns:a16="http://schemas.microsoft.com/office/drawing/2014/main" id="{17F384EE-0A3B-4F6B-B657-0D276A175ED9}"/>
              </a:ext>
            </a:extLst>
          </p:cNvPr>
          <p:cNvSpPr>
            <a:spLocks noGrp="1"/>
          </p:cNvSpPr>
          <p:nvPr>
            <p:ph type="title"/>
          </p:nvPr>
        </p:nvSpPr>
        <p:spPr>
          <a:xfrm>
            <a:off x="609599" y="231314"/>
            <a:ext cx="11387327" cy="630942"/>
          </a:xfrm>
        </p:spPr>
        <p:txBody>
          <a:bodyPr/>
          <a:lstStyle/>
          <a:p>
            <a:r>
              <a:rPr lang="en-US" sz="3500"/>
              <a:t>IMpassion130: Atezolizumab + nab-Paclitaxel (cont.)</a:t>
            </a:r>
            <a:endParaRPr lang="en-GB" sz="3500"/>
          </a:p>
        </p:txBody>
      </p:sp>
      <p:sp>
        <p:nvSpPr>
          <p:cNvPr id="7" name="Text Placeholder 6">
            <a:extLst>
              <a:ext uri="{FF2B5EF4-FFF2-40B4-BE49-F238E27FC236}">
                <a16:creationId xmlns:a16="http://schemas.microsoft.com/office/drawing/2014/main" id="{00403551-86E7-7D4A-BB3B-3B286D7BD3DD}"/>
              </a:ext>
            </a:extLst>
          </p:cNvPr>
          <p:cNvSpPr>
            <a:spLocks noGrp="1"/>
          </p:cNvSpPr>
          <p:nvPr>
            <p:ph type="body" sz="quarter" idx="12"/>
          </p:nvPr>
        </p:nvSpPr>
        <p:spPr>
          <a:xfrm>
            <a:off x="207206" y="6420647"/>
            <a:ext cx="3085781" cy="307777"/>
          </a:xfrm>
        </p:spPr>
        <p:txBody>
          <a:bodyPr/>
          <a:lstStyle/>
          <a:p>
            <a:r>
              <a:rPr lang="en-US"/>
              <a:t>A = atezolizumab; nP = nab-paclitaxel; P = placebo.</a:t>
            </a:r>
          </a:p>
          <a:p>
            <a:r>
              <a:rPr lang="en-US"/>
              <a:t>Emens et al, 2020.</a:t>
            </a:r>
          </a:p>
        </p:txBody>
      </p:sp>
      <p:sp>
        <p:nvSpPr>
          <p:cNvPr id="8" name="Text Placeholder 7">
            <a:extLst>
              <a:ext uri="{FF2B5EF4-FFF2-40B4-BE49-F238E27FC236}">
                <a16:creationId xmlns:a16="http://schemas.microsoft.com/office/drawing/2014/main" id="{B794FB45-8676-6B44-98FE-A16F8BF3FEDA}"/>
              </a:ext>
            </a:extLst>
          </p:cNvPr>
          <p:cNvSpPr>
            <a:spLocks noGrp="1"/>
          </p:cNvSpPr>
          <p:nvPr>
            <p:ph type="body" sz="quarter" idx="13"/>
          </p:nvPr>
        </p:nvSpPr>
        <p:spPr/>
        <p:txBody>
          <a:bodyPr/>
          <a:lstStyle/>
          <a:p>
            <a:r>
              <a:rPr lang="en-US"/>
              <a:t>Final OS in the PD-L1 IC+ Population</a:t>
            </a:r>
          </a:p>
        </p:txBody>
      </p:sp>
      <p:graphicFrame>
        <p:nvGraphicFramePr>
          <p:cNvPr id="13" name="Table 12">
            <a:extLst>
              <a:ext uri="{FF2B5EF4-FFF2-40B4-BE49-F238E27FC236}">
                <a16:creationId xmlns:a16="http://schemas.microsoft.com/office/drawing/2014/main" id="{77ACEF79-9BA8-47D5-8C64-4DBC94284338}"/>
              </a:ext>
            </a:extLst>
          </p:cNvPr>
          <p:cNvGraphicFramePr>
            <a:graphicFrameLocks noGrp="1"/>
          </p:cNvGraphicFramePr>
          <p:nvPr>
            <p:extLst>
              <p:ext uri="{D42A27DB-BD31-4B8C-83A1-F6EECF244321}">
                <p14:modId xmlns:p14="http://schemas.microsoft.com/office/powerpoint/2010/main" val="2238388272"/>
              </p:ext>
            </p:extLst>
          </p:nvPr>
        </p:nvGraphicFramePr>
        <p:xfrm>
          <a:off x="6414511" y="1672906"/>
          <a:ext cx="5308153" cy="1487424"/>
        </p:xfrm>
        <a:graphic>
          <a:graphicData uri="http://schemas.openxmlformats.org/drawingml/2006/table">
            <a:tbl>
              <a:tblPr firstRow="1" bandRow="1">
                <a:tableStyleId>{5C22544A-7EE6-4342-B048-85BDC9FD1C3A}</a:tableStyleId>
              </a:tblPr>
              <a:tblGrid>
                <a:gridCol w="2020993">
                  <a:extLst>
                    <a:ext uri="{9D8B030D-6E8A-4147-A177-3AD203B41FA5}">
                      <a16:colId xmlns:a16="http://schemas.microsoft.com/office/drawing/2014/main" val="2380695724"/>
                    </a:ext>
                  </a:extLst>
                </a:gridCol>
                <a:gridCol w="1643580">
                  <a:extLst>
                    <a:ext uri="{9D8B030D-6E8A-4147-A177-3AD203B41FA5}">
                      <a16:colId xmlns:a16="http://schemas.microsoft.com/office/drawing/2014/main" val="3018412589"/>
                    </a:ext>
                  </a:extLst>
                </a:gridCol>
                <a:gridCol w="1643580">
                  <a:extLst>
                    <a:ext uri="{9D8B030D-6E8A-4147-A177-3AD203B41FA5}">
                      <a16:colId xmlns:a16="http://schemas.microsoft.com/office/drawing/2014/main" val="28381585"/>
                    </a:ext>
                  </a:extLst>
                </a:gridCol>
              </a:tblGrid>
              <a:tr h="365760">
                <a:tc row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a:solidFill>
                          <a:schemeClr val="tx1"/>
                        </a:solidFill>
                        <a:effectLst/>
                        <a:latin typeface="News Gothic MT" panose="020B0503020103020203" pitchFamily="34" charset="0"/>
                        <a:ea typeface="Batang" panose="02030600000101010101" pitchFamily="18" charset="-127"/>
                        <a:cs typeface="Arial" panose="020B0604020202020204" pitchFamily="34" charset="0"/>
                      </a:endParaRPr>
                    </a:p>
                  </a:txBody>
                  <a:tcPr marL="0" marR="0" marT="0" marB="0" anchor="ctr"/>
                </a:tc>
                <a:tc gridSpan="2">
                  <a:txBody>
                    <a:bodyPr/>
                    <a:lstStyle/>
                    <a:p>
                      <a:pPr marL="0" marR="0" indent="0" algn="ctr" defTabSz="1719263">
                        <a:lnSpc>
                          <a:spcPct val="100000"/>
                        </a:lnSpc>
                        <a:spcBef>
                          <a:spcPts val="0"/>
                        </a:spcBef>
                        <a:spcAft>
                          <a:spcPts val="0"/>
                        </a:spcAft>
                      </a:pPr>
                      <a:r>
                        <a:rPr lang="en-US" sz="1600" baseline="0">
                          <a:effectLst/>
                          <a:latin typeface="News Gothic MT" panose="020B0503020103020203" pitchFamily="34" charset="0"/>
                        </a:rPr>
                        <a:t>PD-L1 Population</a:t>
                      </a:r>
                      <a:endParaRPr lang="en-US" sz="1600" b="1" baseline="0">
                        <a:solidFill>
                          <a:schemeClr val="tx1"/>
                        </a:solidFill>
                        <a:effectLst/>
                        <a:latin typeface="News Gothic MT" panose="020B0503020103020203" pitchFamily="34" charset="0"/>
                        <a:ea typeface="Batang" panose="02030600000101010101" pitchFamily="18" charset="-127"/>
                        <a:cs typeface="Arial" panose="020B0604020202020204" pitchFamily="34" charset="0"/>
                      </a:endParaRPr>
                    </a:p>
                  </a:txBody>
                  <a:tcPr marL="0" marR="0" marT="0" marB="0" anchor="ctr"/>
                </a:tc>
                <a:tc hMerge="1">
                  <a:txBody>
                    <a:bodyPr/>
                    <a:lstStyle/>
                    <a:p>
                      <a:pPr marL="0" marR="0" indent="0" algn="ctr" defTabSz="1719263">
                        <a:lnSpc>
                          <a:spcPct val="100000"/>
                        </a:lnSpc>
                        <a:spcBef>
                          <a:spcPts val="0"/>
                        </a:spcBef>
                        <a:spcAft>
                          <a:spcPts val="0"/>
                        </a:spcAft>
                      </a:pPr>
                      <a:endParaRPr lang="en-US" sz="1200" b="0" baseline="30000">
                        <a:solidFill>
                          <a:schemeClr val="bg1"/>
                        </a:solidFill>
                        <a:effectLst/>
                        <a:latin typeface="Arial" panose="020B0604020202020204" pitchFamily="34" charset="0"/>
                        <a:ea typeface="Batang" panose="02030600000101010101" pitchFamily="18" charset="-127"/>
                        <a:cs typeface="Arial" panose="020B0604020202020204" pitchFamily="34" charset="0"/>
                      </a:endParaRPr>
                    </a:p>
                  </a:txBody>
                  <a:tcPr marL="18288" marR="18288" marT="18288" marB="18288"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C00000"/>
                    </a:solidFill>
                  </a:tcPr>
                </a:tc>
                <a:extLst>
                  <a:ext uri="{0D108BD9-81ED-4DB2-BD59-A6C34878D82A}">
                    <a16:rowId xmlns:a16="http://schemas.microsoft.com/office/drawing/2014/main" val="407456661"/>
                  </a:ext>
                </a:extLst>
              </a:tr>
              <a:tr h="365760">
                <a:tc vMerge="1">
                  <a:txBody>
                    <a:bodyPr/>
                    <a:lstStyle/>
                    <a:p>
                      <a:endParaRPr lang="en-GB"/>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a:effectLst/>
                          <a:latin typeface="News Gothic MT" panose="020B0503020103020203" pitchFamily="34" charset="0"/>
                        </a:rPr>
                        <a:t>A + nP (n=185)</a:t>
                      </a:r>
                      <a:endParaRPr lang="en-US" sz="1600" b="1">
                        <a:solidFill>
                          <a:schemeClr val="bg1"/>
                        </a:solidFill>
                        <a:effectLst/>
                        <a:latin typeface="News Gothic MT" panose="020B0503020103020203" pitchFamily="34" charset="0"/>
                        <a:ea typeface="Batang" panose="02030600000101010101" pitchFamily="18" charset="-127"/>
                        <a:cs typeface="Arial" panose="020B0604020202020204" pitchFamily="34" charset="0"/>
                      </a:endParaRPr>
                    </a:p>
                  </a:txBody>
                  <a:tcPr marL="0" marR="0" marT="0" marB="0" anchor="ctr"/>
                </a:tc>
                <a:tc>
                  <a:txBody>
                    <a:bodyPr/>
                    <a:lstStyle/>
                    <a:p>
                      <a:pPr marL="0" marR="0" lvl="0" indent="0" algn="ctr" defTabSz="1719263" rtl="0" eaLnBrk="1" fontAlgn="auto" latinLnBrk="0" hangingPunct="1">
                        <a:lnSpc>
                          <a:spcPct val="100000"/>
                        </a:lnSpc>
                        <a:spcBef>
                          <a:spcPts val="0"/>
                        </a:spcBef>
                        <a:spcAft>
                          <a:spcPts val="0"/>
                        </a:spcAft>
                        <a:buClrTx/>
                        <a:buSzTx/>
                        <a:buFontTx/>
                        <a:buNone/>
                        <a:tabLst/>
                        <a:defRPr/>
                      </a:pPr>
                      <a:r>
                        <a:rPr lang="en-US" sz="1600">
                          <a:effectLst/>
                          <a:latin typeface="News Gothic MT" panose="020B0503020103020203" pitchFamily="34" charset="0"/>
                        </a:rPr>
                        <a:t>P + nP (n=184)</a:t>
                      </a:r>
                      <a:endParaRPr lang="en-US" sz="1600" b="1" baseline="30000">
                        <a:solidFill>
                          <a:schemeClr val="bg1"/>
                        </a:solidFill>
                        <a:effectLst/>
                        <a:latin typeface="News Gothic MT" panose="020B0503020103020203" pitchFamily="34" charset="0"/>
                        <a:ea typeface="Batang" panose="02030600000101010101" pitchFamily="18" charset="-127"/>
                        <a:cs typeface="Arial" panose="020B0604020202020204" pitchFamily="34" charset="0"/>
                      </a:endParaRPr>
                    </a:p>
                  </a:txBody>
                  <a:tcPr marL="0" marR="0" marT="0" marB="0" anchor="ctr"/>
                </a:tc>
                <a:extLst>
                  <a:ext uri="{0D108BD9-81ED-4DB2-BD59-A6C34878D82A}">
                    <a16:rowId xmlns:a16="http://schemas.microsoft.com/office/drawing/2014/main" val="1758865693"/>
                  </a:ext>
                </a:extLst>
              </a:tr>
              <a:tr h="268224">
                <a:tc>
                  <a:txBody>
                    <a:bodyPr/>
                    <a:lstStyle/>
                    <a:p>
                      <a:pPr marL="67945" marR="0" algn="l">
                        <a:lnSpc>
                          <a:spcPct val="100000"/>
                        </a:lnSpc>
                        <a:spcBef>
                          <a:spcPts val="0"/>
                        </a:spcBef>
                        <a:spcAft>
                          <a:spcPts val="0"/>
                        </a:spcAft>
                      </a:pPr>
                      <a:r>
                        <a:rPr lang="en-US" sz="1600">
                          <a:effectLst/>
                          <a:latin typeface="News Gothic MT" panose="020B0503020103020203" pitchFamily="34" charset="0"/>
                        </a:rPr>
                        <a:t>OS events, n (%)</a:t>
                      </a:r>
                      <a:endParaRPr lang="en-US" sz="1600" b="1">
                        <a:effectLst/>
                        <a:latin typeface="News Gothic MT" panose="020B0503020103020203" pitchFamily="34" charset="0"/>
                        <a:ea typeface="Arial" panose="020B0604020202020204" pitchFamily="34" charset="0"/>
                        <a:cs typeface="Arial" panose="020B0604020202020204" pitchFamily="34" charset="0"/>
                      </a:endParaRPr>
                    </a:p>
                  </a:txBody>
                  <a:tcPr marL="0" marR="0" marT="0" marB="0" anchor="ctr"/>
                </a:tc>
                <a:tc>
                  <a:txBody>
                    <a:bodyPr/>
                    <a:lstStyle/>
                    <a:p>
                      <a:pPr marL="18415" marR="0" algn="ctr">
                        <a:lnSpc>
                          <a:spcPct val="115000"/>
                        </a:lnSpc>
                        <a:spcBef>
                          <a:spcPts val="0"/>
                        </a:spcBef>
                        <a:spcAft>
                          <a:spcPts val="0"/>
                        </a:spcAft>
                      </a:pPr>
                      <a:r>
                        <a:rPr lang="en-GB" sz="1600">
                          <a:effectLst/>
                          <a:latin typeface="News Gothic MT" panose="020B0503020103020203" pitchFamily="34" charset="0"/>
                        </a:rPr>
                        <a:t>120 (65)</a:t>
                      </a:r>
                      <a:endParaRPr lang="en-US" sz="1600">
                        <a:effectLst/>
                        <a:latin typeface="News Gothic MT" panose="020B0503020103020203" pitchFamily="34" charset="0"/>
                        <a:ea typeface="Calibri" panose="020F0502020204030204" pitchFamily="34" charset="0"/>
                        <a:cs typeface="Arial" panose="020B0604020202020204" pitchFamily="34" charset="0"/>
                      </a:endParaRPr>
                    </a:p>
                  </a:txBody>
                  <a:tcPr marL="0" marR="0" marT="0" marB="0" anchor="ctr"/>
                </a:tc>
                <a:tc>
                  <a:txBody>
                    <a:bodyPr/>
                    <a:lstStyle/>
                    <a:p>
                      <a:pPr marL="18415" marR="0" algn="ctr">
                        <a:lnSpc>
                          <a:spcPct val="115000"/>
                        </a:lnSpc>
                        <a:spcBef>
                          <a:spcPts val="0"/>
                        </a:spcBef>
                        <a:spcAft>
                          <a:spcPts val="0"/>
                        </a:spcAft>
                      </a:pPr>
                      <a:r>
                        <a:rPr lang="en-GB" sz="1600">
                          <a:effectLst/>
                          <a:latin typeface="News Gothic MT" panose="020B0503020103020203" pitchFamily="34" charset="0"/>
                        </a:rPr>
                        <a:t>139 (76)</a:t>
                      </a:r>
                      <a:endParaRPr lang="en-US" sz="1600">
                        <a:effectLst/>
                        <a:latin typeface="News Gothic MT" panose="020B0503020103020203"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402446852"/>
                  </a:ext>
                </a:extLst>
              </a:tr>
              <a:tr h="487680">
                <a:tc>
                  <a:txBody>
                    <a:bodyPr/>
                    <a:lstStyle/>
                    <a:p>
                      <a:pPr marL="60325" marR="0" indent="0" algn="l">
                        <a:lnSpc>
                          <a:spcPct val="100000"/>
                        </a:lnSpc>
                        <a:spcBef>
                          <a:spcPts val="10"/>
                        </a:spcBef>
                        <a:spcAft>
                          <a:spcPts val="0"/>
                        </a:spcAft>
                      </a:pPr>
                      <a:r>
                        <a:rPr lang="en-US" sz="1600">
                          <a:effectLst/>
                          <a:latin typeface="News Gothic MT" panose="020B0503020103020203" pitchFamily="34" charset="0"/>
                        </a:rPr>
                        <a:t>Stratified HR </a:t>
                      </a:r>
                      <a:br>
                        <a:rPr lang="en-US" sz="1600">
                          <a:effectLst/>
                          <a:latin typeface="News Gothic MT" panose="020B0503020103020203" pitchFamily="34" charset="0"/>
                        </a:rPr>
                      </a:br>
                      <a:r>
                        <a:rPr lang="en-US" sz="1600">
                          <a:effectLst/>
                          <a:latin typeface="News Gothic MT" panose="020B0503020103020203" pitchFamily="34" charset="0"/>
                        </a:rPr>
                        <a:t>(95% CI) </a:t>
                      </a:r>
                      <a:endParaRPr lang="en-US" sz="1600" b="1">
                        <a:effectLst/>
                        <a:latin typeface="News Gothic MT" panose="020B0503020103020203" pitchFamily="34" charset="0"/>
                        <a:ea typeface="Arial" panose="020B0604020202020204" pitchFamily="34" charset="0"/>
                        <a:cs typeface="Arial" panose="020B0604020202020204" pitchFamily="34" charset="0"/>
                      </a:endParaRPr>
                    </a:p>
                  </a:txBody>
                  <a:tcPr marL="0" marR="0" marT="0" marB="0" anchor="ctr"/>
                </a:tc>
                <a:tc gridSpan="2">
                  <a:txBody>
                    <a:bodyPr/>
                    <a:lstStyle/>
                    <a:p>
                      <a:pPr marL="0" marR="0" indent="0" algn="ctr">
                        <a:lnSpc>
                          <a:spcPct val="100000"/>
                        </a:lnSpc>
                        <a:spcBef>
                          <a:spcPts val="0"/>
                        </a:spcBef>
                        <a:spcAft>
                          <a:spcPts val="0"/>
                        </a:spcAft>
                      </a:pPr>
                      <a:r>
                        <a:rPr lang="en-US" sz="1600">
                          <a:effectLst/>
                          <a:latin typeface="News Gothic MT" panose="020B0503020103020203" pitchFamily="34" charset="0"/>
                        </a:rPr>
                        <a:t>0.67 (0.53, 0.86)</a:t>
                      </a:r>
                      <a:endParaRPr lang="en-US" sz="1600" baseline="30000">
                        <a:effectLst/>
                        <a:latin typeface="News Gothic MT" panose="020B0503020103020203" pitchFamily="34" charset="0"/>
                        <a:ea typeface="Arial" panose="020B0604020202020204" pitchFamily="34" charset="0"/>
                        <a:cs typeface="Arial" panose="020B0604020202020204" pitchFamily="34" charset="0"/>
                      </a:endParaRPr>
                    </a:p>
                  </a:txBody>
                  <a:tcPr marL="0" marR="0" marT="0" marB="0" anchor="ctr"/>
                </a:tc>
                <a:tc hMerge="1">
                  <a:txBody>
                    <a:bodyPr/>
                    <a:lstStyle/>
                    <a:p>
                      <a:pPr marL="286385" marR="0" algn="l">
                        <a:lnSpc>
                          <a:spcPts val="1160"/>
                        </a:lnSpc>
                        <a:spcBef>
                          <a:spcPts val="10"/>
                        </a:spcBef>
                        <a:spcAft>
                          <a:spcPts val="0"/>
                        </a:spcAft>
                      </a:pPr>
                      <a:endParaRPr lang="en-US" sz="1200">
                        <a:effectLst/>
                        <a:latin typeface="+mn-lt"/>
                        <a:ea typeface="Arial" panose="020B0604020202020204" pitchFamily="34" charset="0"/>
                        <a:cs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val="3477326824"/>
                  </a:ext>
                </a:extLst>
              </a:tr>
            </a:tbl>
          </a:graphicData>
        </a:graphic>
      </p:graphicFrame>
      <p:sp>
        <p:nvSpPr>
          <p:cNvPr id="16" name="bk object 18">
            <a:extLst>
              <a:ext uri="{FF2B5EF4-FFF2-40B4-BE49-F238E27FC236}">
                <a16:creationId xmlns:a16="http://schemas.microsoft.com/office/drawing/2014/main" id="{EDFBA1FB-14E6-4FCD-A7B4-BEC47D819F98}"/>
              </a:ext>
            </a:extLst>
          </p:cNvPr>
          <p:cNvSpPr/>
          <p:nvPr/>
        </p:nvSpPr>
        <p:spPr>
          <a:xfrm rot="16200000">
            <a:off x="4176215" y="4210499"/>
            <a:ext cx="1828800" cy="0"/>
          </a:xfrm>
          <a:custGeom>
            <a:avLst/>
            <a:gdLst/>
            <a:ahLst/>
            <a:cxnLst/>
            <a:rect l="l" t="t" r="r" b="b"/>
            <a:pathLst>
              <a:path w="6811645">
                <a:moveTo>
                  <a:pt x="0" y="0"/>
                </a:moveTo>
                <a:lnTo>
                  <a:pt x="6811619" y="0"/>
                </a:lnTo>
              </a:path>
            </a:pathLst>
          </a:custGeom>
          <a:ln w="12700">
            <a:solidFill>
              <a:srgbClr val="0070C0"/>
            </a:solidFill>
            <a:prstDash val="sysDash"/>
          </a:ln>
        </p:spPr>
        <p:txBody>
          <a:bodyPr wrap="square" lIns="0" tIns="0" rIns="0" bIns="0" rtlCol="0"/>
          <a:lstStyle/>
          <a:p>
            <a:endParaRPr sz="16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4D051D4-DF69-4D3C-9488-6B7F6DCD2F29}"/>
              </a:ext>
            </a:extLst>
          </p:cNvPr>
          <p:cNvSpPr txBox="1"/>
          <p:nvPr/>
        </p:nvSpPr>
        <p:spPr>
          <a:xfrm>
            <a:off x="6415947" y="3395582"/>
            <a:ext cx="595035" cy="338554"/>
          </a:xfrm>
          <a:prstGeom prst="rect">
            <a:avLst/>
          </a:prstGeom>
          <a:noFill/>
        </p:spPr>
        <p:txBody>
          <a:bodyPr wrap="none" rtlCol="0">
            <a:spAutoFit/>
          </a:bodyPr>
          <a:lstStyle/>
          <a:p>
            <a:pPr defTabSz="609585"/>
            <a:r>
              <a:rPr lang="en-US" sz="1600">
                <a:solidFill>
                  <a:srgbClr val="2C4A8C"/>
                </a:solidFill>
                <a:latin typeface="Arial" panose="020B0604020202020204" pitchFamily="34" charset="0"/>
                <a:cs typeface="Arial" panose="020B0604020202020204" pitchFamily="34" charset="0"/>
              </a:rPr>
              <a:t>36%</a:t>
            </a:r>
            <a:endParaRPr lang="en-US" sz="1467">
              <a:solidFill>
                <a:srgbClr val="2C4A8C"/>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2C79743-CB97-4335-A56E-DB84FC6EB283}"/>
              </a:ext>
            </a:extLst>
          </p:cNvPr>
          <p:cNvSpPr txBox="1"/>
          <p:nvPr/>
        </p:nvSpPr>
        <p:spPr>
          <a:xfrm>
            <a:off x="6415947" y="4334249"/>
            <a:ext cx="595035" cy="338554"/>
          </a:xfrm>
          <a:prstGeom prst="rect">
            <a:avLst/>
          </a:prstGeom>
          <a:noFill/>
        </p:spPr>
        <p:txBody>
          <a:bodyPr wrap="none" rtlCol="0">
            <a:spAutoFit/>
          </a:bodyPr>
          <a:lstStyle/>
          <a:p>
            <a:pPr defTabSz="609585"/>
            <a:r>
              <a:rPr lang="en-US" sz="1600">
                <a:solidFill>
                  <a:srgbClr val="C00000"/>
                </a:solidFill>
                <a:latin typeface="Arial" panose="020B0604020202020204" pitchFamily="34" charset="0"/>
                <a:cs typeface="Arial" panose="020B0604020202020204" pitchFamily="34" charset="0"/>
              </a:rPr>
              <a:t>22%</a:t>
            </a:r>
            <a:endParaRPr lang="en-US" sz="1467">
              <a:solidFill>
                <a:srgbClr val="C0000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C238F85-9666-4D24-9265-805BE242CFBC}"/>
              </a:ext>
            </a:extLst>
          </p:cNvPr>
          <p:cNvSpPr txBox="1"/>
          <p:nvPr/>
        </p:nvSpPr>
        <p:spPr>
          <a:xfrm>
            <a:off x="6415948" y="4761078"/>
            <a:ext cx="1301959" cy="379656"/>
          </a:xfrm>
          <a:prstGeom prst="rect">
            <a:avLst/>
          </a:prstGeom>
          <a:noFill/>
        </p:spPr>
        <p:txBody>
          <a:bodyPr wrap="none" rtlCol="0">
            <a:spAutoFit/>
          </a:bodyPr>
          <a:lstStyle/>
          <a:p>
            <a:pPr defTabSz="609585"/>
            <a:r>
              <a:rPr lang="en-US" sz="1867" b="1">
                <a:latin typeface="Arial" panose="020B0604020202020204" pitchFamily="34" charset="0"/>
                <a:cs typeface="Arial" panose="020B0604020202020204" pitchFamily="34" charset="0"/>
              </a:rPr>
              <a:t>3-year OS</a:t>
            </a:r>
            <a:endParaRPr lang="en-US" sz="1600" b="1">
              <a:latin typeface="Arial" panose="020B0604020202020204" pitchFamily="34" charset="0"/>
              <a:cs typeface="Arial" panose="020B0604020202020204" pitchFamily="34" charset="0"/>
            </a:endParaRPr>
          </a:p>
        </p:txBody>
      </p:sp>
      <p:sp>
        <p:nvSpPr>
          <p:cNvPr id="22" name="bk object 18">
            <a:extLst>
              <a:ext uri="{FF2B5EF4-FFF2-40B4-BE49-F238E27FC236}">
                <a16:creationId xmlns:a16="http://schemas.microsoft.com/office/drawing/2014/main" id="{E52449B9-3F13-4EFF-8197-2E91E8594C5E}"/>
              </a:ext>
            </a:extLst>
          </p:cNvPr>
          <p:cNvSpPr/>
          <p:nvPr/>
        </p:nvSpPr>
        <p:spPr>
          <a:xfrm rot="16200000">
            <a:off x="5743951" y="4454340"/>
            <a:ext cx="1341120" cy="0"/>
          </a:xfrm>
          <a:custGeom>
            <a:avLst/>
            <a:gdLst/>
            <a:ahLst/>
            <a:cxnLst/>
            <a:rect l="l" t="t" r="r" b="b"/>
            <a:pathLst>
              <a:path w="6811645">
                <a:moveTo>
                  <a:pt x="0" y="0"/>
                </a:moveTo>
                <a:lnTo>
                  <a:pt x="6811619" y="0"/>
                </a:lnTo>
              </a:path>
            </a:pathLst>
          </a:custGeom>
          <a:ln w="12700">
            <a:solidFill>
              <a:schemeClr val="bg1">
                <a:lumMod val="50000"/>
              </a:schemeClr>
            </a:solidFill>
            <a:prstDash val="sysDash"/>
          </a:ln>
        </p:spPr>
        <p:txBody>
          <a:bodyPr wrap="square" lIns="0" tIns="0" rIns="0" bIns="0" rtlCol="0"/>
          <a:lstStyle/>
          <a:p>
            <a:endParaRPr sz="1600">
              <a:latin typeface="Arial" panose="020B0604020202020204" pitchFamily="34" charset="0"/>
              <a:cs typeface="Arial" panose="020B0604020202020204" pitchFamily="34" charset="0"/>
            </a:endParaRPr>
          </a:p>
        </p:txBody>
      </p:sp>
      <p:sp>
        <p:nvSpPr>
          <p:cNvPr id="15" name="bk object 18">
            <a:extLst>
              <a:ext uri="{FF2B5EF4-FFF2-40B4-BE49-F238E27FC236}">
                <a16:creationId xmlns:a16="http://schemas.microsoft.com/office/drawing/2014/main" id="{7C997A38-94ED-493B-A5A3-D51E78BF432F}"/>
              </a:ext>
            </a:extLst>
          </p:cNvPr>
          <p:cNvSpPr/>
          <p:nvPr/>
        </p:nvSpPr>
        <p:spPr>
          <a:xfrm rot="16200000">
            <a:off x="3250041" y="4210500"/>
            <a:ext cx="1828800" cy="0"/>
          </a:xfrm>
          <a:custGeom>
            <a:avLst/>
            <a:gdLst/>
            <a:ahLst/>
            <a:cxnLst/>
            <a:rect l="l" t="t" r="r" b="b"/>
            <a:pathLst>
              <a:path w="6811645">
                <a:moveTo>
                  <a:pt x="0" y="0"/>
                </a:moveTo>
                <a:lnTo>
                  <a:pt x="6811619" y="0"/>
                </a:lnTo>
              </a:path>
            </a:pathLst>
          </a:custGeom>
          <a:ln w="12700">
            <a:solidFill>
              <a:srgbClr val="D71732"/>
            </a:solidFill>
            <a:prstDash val="sysDash"/>
          </a:ln>
        </p:spPr>
        <p:txBody>
          <a:bodyPr wrap="square" lIns="0" tIns="0" rIns="0" bIns="0" rtlCol="0"/>
          <a:lstStyle/>
          <a:p>
            <a:endParaRPr sz="16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6F9482C-3A2C-4CD9-8E8C-D46B246C4DAA}"/>
              </a:ext>
            </a:extLst>
          </p:cNvPr>
          <p:cNvSpPr txBox="1"/>
          <p:nvPr/>
        </p:nvSpPr>
        <p:spPr>
          <a:xfrm>
            <a:off x="0" y="5219005"/>
            <a:ext cx="1662013" cy="1025602"/>
          </a:xfrm>
          <a:prstGeom prst="rect">
            <a:avLst/>
          </a:prstGeom>
          <a:solidFill>
            <a:schemeClr val="bg1"/>
          </a:solidFill>
        </p:spPr>
        <p:txBody>
          <a:bodyPr wrap="square" lIns="0" tIns="0" rIns="0" bIns="0" rtlCol="0">
            <a:spAutoFit/>
          </a:bodyPr>
          <a:lstStyle/>
          <a:p>
            <a:pPr algn="r" defTabSz="1219170">
              <a:defRPr/>
            </a:pPr>
            <a:r>
              <a:rPr lang="en-US" sz="1333" b="1" kern="0">
                <a:latin typeface="News Gothic MT" panose="020B0503020103020203" pitchFamily="34" charset="0"/>
                <a:cs typeface="Arial" panose="020B0604020202020204" pitchFamily="34" charset="0"/>
              </a:rPr>
              <a:t>Patients at risk </a:t>
            </a:r>
            <a:br>
              <a:rPr lang="en-US" sz="1333" b="1" kern="0">
                <a:latin typeface="News Gothic MT" panose="020B0503020103020203" pitchFamily="34" charset="0"/>
                <a:cs typeface="Arial" panose="020B0604020202020204" pitchFamily="34" charset="0"/>
              </a:rPr>
            </a:br>
            <a:r>
              <a:rPr lang="en-US" sz="1333" b="1" kern="0">
                <a:latin typeface="News Gothic MT" panose="020B0503020103020203" pitchFamily="34" charset="0"/>
                <a:cs typeface="Arial" panose="020B0604020202020204" pitchFamily="34" charset="0"/>
              </a:rPr>
              <a:t>(PD-L1 IC+ population):</a:t>
            </a:r>
          </a:p>
          <a:p>
            <a:pPr algn="r" defTabSz="1219170">
              <a:defRPr/>
            </a:pPr>
            <a:r>
              <a:rPr lang="en-US" sz="1333" kern="0">
                <a:solidFill>
                  <a:srgbClr val="2C4A8C"/>
                </a:solidFill>
                <a:latin typeface="News Gothic MT" panose="020B0503020103020203" pitchFamily="34" charset="0"/>
                <a:cs typeface="Arial" panose="020B0604020202020204" pitchFamily="34" charset="0"/>
              </a:rPr>
              <a:t>A + nP</a:t>
            </a:r>
          </a:p>
          <a:p>
            <a:pPr algn="r" defTabSz="1219170">
              <a:defRPr/>
            </a:pPr>
            <a:r>
              <a:rPr lang="en-US" sz="1333" kern="0">
                <a:solidFill>
                  <a:srgbClr val="C00000"/>
                </a:solidFill>
                <a:latin typeface="News Gothic MT" panose="020B0503020103020203" pitchFamily="34" charset="0"/>
                <a:cs typeface="Arial" panose="020B0604020202020204" pitchFamily="34" charset="0"/>
              </a:rPr>
              <a:t>P + nP</a:t>
            </a:r>
          </a:p>
        </p:txBody>
      </p:sp>
    </p:spTree>
    <p:extLst>
      <p:ext uri="{BB962C8B-B14F-4D97-AF65-F5344CB8AC3E}">
        <p14:creationId xmlns:p14="http://schemas.microsoft.com/office/powerpoint/2010/main" val="17597669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457FB80F-3CFA-FB4F-9EF8-8D4BD362805E}"/>
              </a:ext>
            </a:extLst>
          </p:cNvPr>
          <p:cNvSpPr>
            <a:spLocks noGrp="1"/>
          </p:cNvSpPr>
          <p:nvPr>
            <p:ph type="title"/>
          </p:nvPr>
        </p:nvSpPr>
        <p:spPr/>
        <p:txBody>
          <a:bodyPr/>
          <a:lstStyle/>
          <a:p>
            <a:r>
              <a:rPr lang="en-US" sz="3500"/>
              <a:t>IMpassion131: Atezolizumab + nab-Paclitaxel</a:t>
            </a:r>
            <a:endParaRPr lang="en-GB" sz="3500"/>
          </a:p>
        </p:txBody>
      </p:sp>
      <p:sp>
        <p:nvSpPr>
          <p:cNvPr id="3" name="Content Placeholder 2">
            <a:extLst>
              <a:ext uri="{FF2B5EF4-FFF2-40B4-BE49-F238E27FC236}">
                <a16:creationId xmlns:a16="http://schemas.microsoft.com/office/drawing/2014/main" id="{97A36E20-038C-D04C-84D9-B9BB4EB71926}"/>
              </a:ext>
            </a:extLst>
          </p:cNvPr>
          <p:cNvSpPr>
            <a:spLocks noGrp="1"/>
          </p:cNvSpPr>
          <p:nvPr>
            <p:ph idx="1"/>
          </p:nvPr>
        </p:nvSpPr>
        <p:spPr/>
        <p:txBody>
          <a:bodyPr/>
          <a:lstStyle/>
          <a:p>
            <a:r>
              <a:rPr lang="en-US" sz="2400"/>
              <a:t>Atezolizumab + nab-paclitaxel did not improve PFS or OS in the PD-L1–positive population or the ITT population</a:t>
            </a:r>
          </a:p>
          <a:p>
            <a:r>
              <a:rPr lang="en-US" sz="2400">
                <a:solidFill>
                  <a:srgbClr val="FF0000"/>
                </a:solidFill>
              </a:rPr>
              <a:t>August 27, 2021: Genentech withdrew accelerated approval</a:t>
            </a:r>
          </a:p>
          <a:p>
            <a:endParaRPr lang="en-US"/>
          </a:p>
        </p:txBody>
      </p:sp>
      <p:sp>
        <p:nvSpPr>
          <p:cNvPr id="4" name="Text Placeholder 3">
            <a:extLst>
              <a:ext uri="{FF2B5EF4-FFF2-40B4-BE49-F238E27FC236}">
                <a16:creationId xmlns:a16="http://schemas.microsoft.com/office/drawing/2014/main" id="{1D3455C2-7987-2C4F-97C1-F6B3255547B0}"/>
              </a:ext>
            </a:extLst>
          </p:cNvPr>
          <p:cNvSpPr>
            <a:spLocks noGrp="1"/>
          </p:cNvSpPr>
          <p:nvPr>
            <p:ph type="body" sz="quarter" idx="12"/>
          </p:nvPr>
        </p:nvSpPr>
        <p:spPr/>
        <p:txBody>
          <a:bodyPr/>
          <a:lstStyle/>
          <a:p>
            <a:r>
              <a:rPr lang="en-US"/>
              <a:t>Miles et al, 2021; Genentech, 2021.</a:t>
            </a:r>
          </a:p>
        </p:txBody>
      </p:sp>
      <p:sp>
        <p:nvSpPr>
          <p:cNvPr id="5" name="Text Placeholder 4">
            <a:extLst>
              <a:ext uri="{FF2B5EF4-FFF2-40B4-BE49-F238E27FC236}">
                <a16:creationId xmlns:a16="http://schemas.microsoft.com/office/drawing/2014/main" id="{B1092614-8E07-A245-9D6B-288DE533B5DB}"/>
              </a:ext>
            </a:extLst>
          </p:cNvPr>
          <p:cNvSpPr>
            <a:spLocks noGrp="1"/>
          </p:cNvSpPr>
          <p:nvPr>
            <p:ph type="body" sz="quarter" idx="13"/>
          </p:nvPr>
        </p:nvSpPr>
        <p:spPr/>
        <p:txBody>
          <a:bodyPr/>
          <a:lstStyle/>
          <a:p>
            <a:r>
              <a:rPr lang="en-US"/>
              <a:t>Withdrawal of Approval</a:t>
            </a:r>
          </a:p>
        </p:txBody>
      </p:sp>
      <p:grpSp>
        <p:nvGrpSpPr>
          <p:cNvPr id="13" name="Group 12">
            <a:extLst>
              <a:ext uri="{FF2B5EF4-FFF2-40B4-BE49-F238E27FC236}">
                <a16:creationId xmlns:a16="http://schemas.microsoft.com/office/drawing/2014/main" id="{49FE3E3A-7E09-0442-B842-6B904D6B949C}"/>
              </a:ext>
            </a:extLst>
          </p:cNvPr>
          <p:cNvGrpSpPr/>
          <p:nvPr/>
        </p:nvGrpSpPr>
        <p:grpSpPr>
          <a:xfrm>
            <a:off x="5959660" y="2894101"/>
            <a:ext cx="5817008" cy="3515079"/>
            <a:chOff x="5554636" y="2836190"/>
            <a:chExt cx="6362329" cy="3052546"/>
          </a:xfrm>
        </p:grpSpPr>
        <p:pic>
          <p:nvPicPr>
            <p:cNvPr id="7" name="Picture 6">
              <a:extLst>
                <a:ext uri="{FF2B5EF4-FFF2-40B4-BE49-F238E27FC236}">
                  <a16:creationId xmlns:a16="http://schemas.microsoft.com/office/drawing/2014/main" id="{78A57285-71CE-A54E-826F-D785FF28914E}"/>
                </a:ext>
              </a:extLst>
            </p:cNvPr>
            <p:cNvPicPr>
              <a:picLocks noChangeAspect="1"/>
            </p:cNvPicPr>
            <p:nvPr/>
          </p:nvPicPr>
          <p:blipFill rotWithShape="1">
            <a:blip r:embed="rId2"/>
            <a:srcRect l="11542" b="8998"/>
            <a:stretch/>
          </p:blipFill>
          <p:spPr>
            <a:xfrm>
              <a:off x="5778159" y="2836190"/>
              <a:ext cx="6138806" cy="2984627"/>
            </a:xfrm>
            <a:prstGeom prst="rect">
              <a:avLst/>
            </a:prstGeom>
          </p:spPr>
        </p:pic>
        <p:sp>
          <p:nvSpPr>
            <p:cNvPr id="10" name="Rectangle 9">
              <a:extLst>
                <a:ext uri="{FF2B5EF4-FFF2-40B4-BE49-F238E27FC236}">
                  <a16:creationId xmlns:a16="http://schemas.microsoft.com/office/drawing/2014/main" id="{2659CF9E-FE5D-0E46-B1F8-A24669444918}"/>
                </a:ext>
              </a:extLst>
            </p:cNvPr>
            <p:cNvSpPr/>
            <p:nvPr/>
          </p:nvSpPr>
          <p:spPr>
            <a:xfrm>
              <a:off x="5554636" y="5745480"/>
              <a:ext cx="709004" cy="143256"/>
            </a:xfrm>
            <a:prstGeom prst="rect">
              <a:avLst/>
            </a:prstGeom>
            <a:solidFill>
              <a:schemeClr val="bg1"/>
            </a:solidFill>
          </p:spPr>
          <p:txBody>
            <a:bodyPr vert="horz" lIns="91440" tIns="45720" rIns="91440" bIns="45720" rtlCol="0" anchor="ctr">
              <a:normAutofit fontScale="40000" lnSpcReduction="20000"/>
            </a:bodyPr>
            <a:lstStyle/>
            <a:p>
              <a:pPr algn="ctr"/>
              <a:endParaRPr lang="en-US"/>
            </a:p>
          </p:txBody>
        </p:sp>
      </p:grpSp>
      <p:grpSp>
        <p:nvGrpSpPr>
          <p:cNvPr id="12" name="Group 11">
            <a:extLst>
              <a:ext uri="{FF2B5EF4-FFF2-40B4-BE49-F238E27FC236}">
                <a16:creationId xmlns:a16="http://schemas.microsoft.com/office/drawing/2014/main" id="{3BDAE3E5-D14E-2C45-9D3A-4017F1F05571}"/>
              </a:ext>
            </a:extLst>
          </p:cNvPr>
          <p:cNvGrpSpPr/>
          <p:nvPr/>
        </p:nvGrpSpPr>
        <p:grpSpPr>
          <a:xfrm>
            <a:off x="357114" y="3008887"/>
            <a:ext cx="5612643" cy="3436869"/>
            <a:chOff x="60960" y="3057308"/>
            <a:chExt cx="5493676" cy="2831428"/>
          </a:xfrm>
        </p:grpSpPr>
        <p:pic>
          <p:nvPicPr>
            <p:cNvPr id="9" name="Picture 8">
              <a:extLst>
                <a:ext uri="{FF2B5EF4-FFF2-40B4-BE49-F238E27FC236}">
                  <a16:creationId xmlns:a16="http://schemas.microsoft.com/office/drawing/2014/main" id="{BEDF7965-CCE3-C14C-A4BC-CF4D142F69D7}"/>
                </a:ext>
              </a:extLst>
            </p:cNvPr>
            <p:cNvPicPr>
              <a:picLocks noChangeAspect="1"/>
            </p:cNvPicPr>
            <p:nvPr/>
          </p:nvPicPr>
          <p:blipFill rotWithShape="1">
            <a:blip r:embed="rId3"/>
            <a:srcRect l="10543" r="8535" b="12057"/>
            <a:stretch/>
          </p:blipFill>
          <p:spPr>
            <a:xfrm>
              <a:off x="60960" y="3057308"/>
              <a:ext cx="5493676" cy="2725270"/>
            </a:xfrm>
            <a:prstGeom prst="rect">
              <a:avLst/>
            </a:prstGeom>
          </p:spPr>
        </p:pic>
        <p:sp>
          <p:nvSpPr>
            <p:cNvPr id="11" name="Rectangle 10">
              <a:extLst>
                <a:ext uri="{FF2B5EF4-FFF2-40B4-BE49-F238E27FC236}">
                  <a16:creationId xmlns:a16="http://schemas.microsoft.com/office/drawing/2014/main" id="{8907C2CB-67FB-7046-ABB9-10394C766408}"/>
                </a:ext>
              </a:extLst>
            </p:cNvPr>
            <p:cNvSpPr/>
            <p:nvPr/>
          </p:nvSpPr>
          <p:spPr>
            <a:xfrm>
              <a:off x="113956" y="5745480"/>
              <a:ext cx="709004" cy="143256"/>
            </a:xfrm>
            <a:prstGeom prst="rect">
              <a:avLst/>
            </a:prstGeom>
            <a:solidFill>
              <a:schemeClr val="bg1"/>
            </a:solidFill>
          </p:spPr>
          <p:txBody>
            <a:bodyPr vert="horz" lIns="91440" tIns="45720" rIns="91440" bIns="45720" rtlCol="0" anchor="ctr">
              <a:normAutofit fontScale="40000" lnSpcReduction="20000"/>
            </a:bodyPr>
            <a:lstStyle/>
            <a:p>
              <a:pPr algn="ctr"/>
              <a:endParaRPr lang="en-US"/>
            </a:p>
          </p:txBody>
        </p:sp>
      </p:grpSp>
    </p:spTree>
    <p:extLst>
      <p:ext uri="{BB962C8B-B14F-4D97-AF65-F5344CB8AC3E}">
        <p14:creationId xmlns:p14="http://schemas.microsoft.com/office/powerpoint/2010/main" val="12491518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4A3830A-AAF3-4A44-A3A4-ED5622FA8C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657458">
            <a:off x="6545012" y="2414406"/>
            <a:ext cx="3559482" cy="3807817"/>
          </a:xfrm>
          <a:prstGeom prst="rect">
            <a:avLst/>
          </a:prstGeom>
        </p:spPr>
      </p:pic>
      <p:pic>
        <p:nvPicPr>
          <p:cNvPr id="20" name="Picture 19">
            <a:extLst>
              <a:ext uri="{FF2B5EF4-FFF2-40B4-BE49-F238E27FC236}">
                <a16:creationId xmlns:a16="http://schemas.microsoft.com/office/drawing/2014/main" id="{3AA18BAD-F37B-894F-9B22-BE2C28F1A7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7813485">
            <a:off x="6039643" y="3417768"/>
            <a:ext cx="1002419" cy="1248654"/>
          </a:xfrm>
          <a:prstGeom prst="rect">
            <a:avLst/>
          </a:prstGeom>
        </p:spPr>
      </p:pic>
      <p:sp>
        <p:nvSpPr>
          <p:cNvPr id="2" name="Title 5">
            <a:extLst>
              <a:ext uri="{FF2B5EF4-FFF2-40B4-BE49-F238E27FC236}">
                <a16:creationId xmlns:a16="http://schemas.microsoft.com/office/drawing/2014/main" id="{520893AE-A336-4DF8-A41B-5777E90D20D5}"/>
              </a:ext>
            </a:extLst>
          </p:cNvPr>
          <p:cNvSpPr txBox="1">
            <a:spLocks/>
          </p:cNvSpPr>
          <p:nvPr/>
        </p:nvSpPr>
        <p:spPr>
          <a:xfrm>
            <a:off x="428878" y="136526"/>
            <a:ext cx="11349170" cy="8486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262261"/>
              </a:solidFill>
              <a:effectLst/>
              <a:uLnTx/>
              <a:uFillTx/>
              <a:latin typeface="Arial" panose="020B0604020202020204" pitchFamily="34" charset="0"/>
              <a:ea typeface="+mj-ea"/>
              <a:cs typeface="Arial" panose="020B0604020202020204" pitchFamily="34" charset="0"/>
            </a:endParaRPr>
          </a:p>
        </p:txBody>
      </p:sp>
      <p:cxnSp>
        <p:nvCxnSpPr>
          <p:cNvPr id="32" name="Straight Arrow Connector 31">
            <a:extLst>
              <a:ext uri="{FF2B5EF4-FFF2-40B4-BE49-F238E27FC236}">
                <a16:creationId xmlns:a16="http://schemas.microsoft.com/office/drawing/2014/main" id="{DB4ADD80-1280-4722-AAA5-0BDB7308EA87}"/>
              </a:ext>
            </a:extLst>
          </p:cNvPr>
          <p:cNvCxnSpPr>
            <a:cxnSpLocks/>
          </p:cNvCxnSpPr>
          <p:nvPr/>
        </p:nvCxnSpPr>
        <p:spPr>
          <a:xfrm>
            <a:off x="9433005" y="3061417"/>
            <a:ext cx="117294" cy="0"/>
          </a:xfrm>
          <a:prstGeom prst="straightConnector1">
            <a:avLst/>
          </a:prstGeom>
          <a:noFill/>
          <a:ln w="158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cxnSp>
      <p:sp>
        <p:nvSpPr>
          <p:cNvPr id="34" name="Freeform 25">
            <a:extLst>
              <a:ext uri="{FF2B5EF4-FFF2-40B4-BE49-F238E27FC236}">
                <a16:creationId xmlns:a16="http://schemas.microsoft.com/office/drawing/2014/main" id="{F346EF61-D0F5-498B-B865-4CA93C865279}"/>
              </a:ext>
            </a:extLst>
          </p:cNvPr>
          <p:cNvSpPr/>
          <p:nvPr/>
        </p:nvSpPr>
        <p:spPr>
          <a:xfrm>
            <a:off x="9388503" y="2322753"/>
            <a:ext cx="2401317" cy="1477328"/>
          </a:xfrm>
          <a:custGeom>
            <a:avLst/>
            <a:gdLst>
              <a:gd name="connsiteX0" fmla="*/ 3447 w 2693970"/>
              <a:gd name="connsiteY0" fmla="*/ 3446 h 1191036"/>
              <a:gd name="connsiteX1" fmla="*/ 2694041 w 2693970"/>
              <a:gd name="connsiteY1" fmla="*/ 3446 h 1191036"/>
              <a:gd name="connsiteX2" fmla="*/ 2694041 w 2693970"/>
              <a:gd name="connsiteY2" fmla="*/ 1190975 h 1191036"/>
              <a:gd name="connsiteX3" fmla="*/ 3447 w 2693970"/>
              <a:gd name="connsiteY3" fmla="*/ 1190975 h 1191036"/>
            </a:gdLst>
            <a:ahLst/>
            <a:cxnLst>
              <a:cxn ang="0">
                <a:pos x="connsiteX0" y="connsiteY0"/>
              </a:cxn>
              <a:cxn ang="0">
                <a:pos x="connsiteX1" y="connsiteY1"/>
              </a:cxn>
              <a:cxn ang="0">
                <a:pos x="connsiteX2" y="connsiteY2"/>
              </a:cxn>
              <a:cxn ang="0">
                <a:pos x="connsiteX3" y="connsiteY3"/>
              </a:cxn>
            </a:cxnLst>
            <a:rect l="l" t="t" r="r" b="b"/>
            <a:pathLst>
              <a:path w="2693970" h="1191036">
                <a:moveTo>
                  <a:pt x="3447" y="3446"/>
                </a:moveTo>
                <a:lnTo>
                  <a:pt x="2694041" y="3446"/>
                </a:lnTo>
                <a:lnTo>
                  <a:pt x="2694041" y="1190975"/>
                </a:lnTo>
                <a:lnTo>
                  <a:pt x="3447" y="1190975"/>
                </a:lnTo>
                <a:close/>
              </a:path>
            </a:pathLst>
          </a:custGeom>
          <a:solidFill>
            <a:srgbClr val="E7E6E6">
              <a:alpha val="85490"/>
            </a:srgbClr>
          </a:solidFill>
          <a:ln w="6614" cap="flat">
            <a:noFill/>
            <a:prstDash val="solid"/>
            <a:miter/>
          </a:ln>
        </p:spPr>
        <p:txBody>
          <a:bodyPr wrap="square" lIns="137160" tIns="91440" rIns="182880" bIns="9144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262261"/>
                </a:solidFill>
                <a:effectLst/>
                <a:uLnTx/>
                <a:uFillTx/>
                <a:latin typeface="News Gothic MT" panose="020B0503020103020203" pitchFamily="34" charset="0"/>
                <a:ea typeface="Helvetica" charset="0"/>
                <a:cs typeface="Helvetica" charset="0"/>
              </a:rPr>
              <a:t>Humanized anti</a:t>
            </a:r>
            <a:r>
              <a:rPr kumimoji="0" lang="en-US" b="1" i="0" u="none" strike="noStrike" kern="1200" cap="none" spc="0" normalizeH="0" baseline="0" noProof="0">
                <a:ln>
                  <a:noFill/>
                </a:ln>
                <a:solidFill>
                  <a:srgbClr val="262261"/>
                </a:solidFill>
                <a:effectLst/>
                <a:uLnTx/>
                <a:uFillTx/>
                <a:latin typeface="News Gothic MT" panose="020B0503020103020203" pitchFamily="34" charset="0"/>
                <a:ea typeface="Helvetica" charset="0"/>
                <a:cs typeface="Arial" panose="020B0604020202020204" pitchFamily="34" charset="0"/>
              </a:rPr>
              <a:t>‒</a:t>
            </a:r>
            <a:r>
              <a:rPr kumimoji="0" lang="en-US" b="1" i="0" u="none" strike="noStrike" kern="1200" cap="none" spc="0" normalizeH="0" baseline="0" noProof="0">
                <a:ln>
                  <a:noFill/>
                </a:ln>
                <a:solidFill>
                  <a:srgbClr val="262261"/>
                </a:solidFill>
                <a:effectLst/>
                <a:uLnTx/>
                <a:uFillTx/>
                <a:latin typeface="News Gothic MT" panose="020B0503020103020203" pitchFamily="34" charset="0"/>
                <a:ea typeface="Helvetica" charset="0"/>
                <a:cs typeface="Helvetica" charset="0"/>
              </a:rPr>
              <a:t>Trop-2 antibody</a:t>
            </a:r>
          </a:p>
          <a:p>
            <a:pPr marL="123822" marR="0" lvl="0" indent="-12382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262261"/>
                </a:solidFill>
                <a:effectLst/>
                <a:uLnTx/>
                <a:uFillTx/>
                <a:latin typeface="News Gothic MT" panose="020B0503020103020203" pitchFamily="34" charset="0"/>
                <a:ea typeface="Helvetica" charset="0"/>
                <a:cs typeface="Helvetica" charset="0"/>
              </a:rPr>
              <a:t>Directed toward Trop-2, an epithelial antigen expressed on many solid cancers</a:t>
            </a:r>
          </a:p>
        </p:txBody>
      </p:sp>
      <p:sp>
        <p:nvSpPr>
          <p:cNvPr id="36" name="Freeform 26">
            <a:extLst>
              <a:ext uri="{FF2B5EF4-FFF2-40B4-BE49-F238E27FC236}">
                <a16:creationId xmlns:a16="http://schemas.microsoft.com/office/drawing/2014/main" id="{18B9A307-01F5-4395-A495-24095EFDB758}"/>
              </a:ext>
            </a:extLst>
          </p:cNvPr>
          <p:cNvSpPr/>
          <p:nvPr/>
        </p:nvSpPr>
        <p:spPr>
          <a:xfrm>
            <a:off x="4938871" y="4825038"/>
            <a:ext cx="2401317" cy="1261884"/>
          </a:xfrm>
          <a:custGeom>
            <a:avLst/>
            <a:gdLst>
              <a:gd name="connsiteX0" fmla="*/ 3447 w 2693970"/>
              <a:gd name="connsiteY0" fmla="*/ 3446 h 1382925"/>
              <a:gd name="connsiteX1" fmla="*/ 2694041 w 2693970"/>
              <a:gd name="connsiteY1" fmla="*/ 3446 h 1382925"/>
              <a:gd name="connsiteX2" fmla="*/ 2694041 w 2693970"/>
              <a:gd name="connsiteY2" fmla="*/ 1384254 h 1382925"/>
              <a:gd name="connsiteX3" fmla="*/ 3447 w 2693970"/>
              <a:gd name="connsiteY3" fmla="*/ 1384254 h 1382925"/>
            </a:gdLst>
            <a:ahLst/>
            <a:cxnLst>
              <a:cxn ang="0">
                <a:pos x="connsiteX0" y="connsiteY0"/>
              </a:cxn>
              <a:cxn ang="0">
                <a:pos x="connsiteX1" y="connsiteY1"/>
              </a:cxn>
              <a:cxn ang="0">
                <a:pos x="connsiteX2" y="connsiteY2"/>
              </a:cxn>
              <a:cxn ang="0">
                <a:pos x="connsiteX3" y="connsiteY3"/>
              </a:cxn>
            </a:cxnLst>
            <a:rect l="l" t="t" r="r" b="b"/>
            <a:pathLst>
              <a:path w="2693970" h="1382925">
                <a:moveTo>
                  <a:pt x="3447" y="3446"/>
                </a:moveTo>
                <a:lnTo>
                  <a:pt x="2694041" y="3446"/>
                </a:lnTo>
                <a:lnTo>
                  <a:pt x="2694041" y="1384254"/>
                </a:lnTo>
                <a:lnTo>
                  <a:pt x="3447" y="1384254"/>
                </a:lnTo>
                <a:close/>
              </a:path>
            </a:pathLst>
          </a:custGeom>
          <a:solidFill>
            <a:srgbClr val="E7E6E6">
              <a:alpha val="85490"/>
            </a:srgbClr>
          </a:solidFill>
          <a:ln w="6614" cap="flat">
            <a:noFill/>
            <a:prstDash val="solid"/>
            <a:miter/>
          </a:ln>
        </p:spPr>
        <p:txBody>
          <a:bodyPr wrap="square" lIns="137160" tIns="91440" rIns="182880" bIns="9144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262261"/>
                </a:solidFill>
                <a:effectLst/>
                <a:uLnTx/>
                <a:uFillTx/>
                <a:latin typeface="News Gothic MT" panose="020B0503020103020203" pitchFamily="34" charset="0"/>
                <a:ea typeface="Helvetica" charset="0"/>
                <a:cs typeface="Helvetica" charset="0"/>
              </a:rPr>
              <a:t>SN-38 payload</a:t>
            </a:r>
          </a:p>
          <a:p>
            <a:pPr marL="123822" marR="0" lvl="0" indent="-12382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262261"/>
                </a:solidFill>
                <a:effectLst/>
                <a:uLnTx/>
                <a:uFillTx/>
                <a:latin typeface="News Gothic MT" panose="020B0503020103020203" pitchFamily="34" charset="0"/>
                <a:ea typeface="Helvetica" charset="0"/>
                <a:cs typeface="Helvetica" charset="0"/>
              </a:rPr>
              <a:t>SN-38 metabolite 1,000x more potent than parent compound, irinotecan</a:t>
            </a:r>
          </a:p>
        </p:txBody>
      </p:sp>
      <p:sp>
        <p:nvSpPr>
          <p:cNvPr id="37" name="Freeform 46">
            <a:extLst>
              <a:ext uri="{FF2B5EF4-FFF2-40B4-BE49-F238E27FC236}">
                <a16:creationId xmlns:a16="http://schemas.microsoft.com/office/drawing/2014/main" id="{F50E3464-B5A5-41C4-B9B8-F10F5FC43FB9}"/>
              </a:ext>
            </a:extLst>
          </p:cNvPr>
          <p:cNvSpPr/>
          <p:nvPr/>
        </p:nvSpPr>
        <p:spPr>
          <a:xfrm>
            <a:off x="5714995" y="2953695"/>
            <a:ext cx="381006" cy="985727"/>
          </a:xfrm>
          <a:custGeom>
            <a:avLst/>
            <a:gdLst>
              <a:gd name="connsiteX0" fmla="*/ 0 w 1002891"/>
              <a:gd name="connsiteY0" fmla="*/ 0 h 462117"/>
              <a:gd name="connsiteX1" fmla="*/ 0 w 1002891"/>
              <a:gd name="connsiteY1" fmla="*/ 462117 h 462117"/>
              <a:gd name="connsiteX2" fmla="*/ 1002891 w 1002891"/>
              <a:gd name="connsiteY2" fmla="*/ 462117 h 462117"/>
            </a:gdLst>
            <a:ahLst/>
            <a:cxnLst>
              <a:cxn ang="0">
                <a:pos x="connsiteX0" y="connsiteY0"/>
              </a:cxn>
              <a:cxn ang="0">
                <a:pos x="connsiteX1" y="connsiteY1"/>
              </a:cxn>
              <a:cxn ang="0">
                <a:pos x="connsiteX2" y="connsiteY2"/>
              </a:cxn>
            </a:cxnLst>
            <a:rect l="l" t="t" r="r" b="b"/>
            <a:pathLst>
              <a:path w="1002891" h="462117">
                <a:moveTo>
                  <a:pt x="0" y="0"/>
                </a:moveTo>
                <a:lnTo>
                  <a:pt x="0" y="462117"/>
                </a:lnTo>
                <a:lnTo>
                  <a:pt x="1002891" y="462117"/>
                </a:lnTo>
              </a:path>
            </a:pathLst>
          </a:custGeom>
          <a:noFill/>
          <a:ln w="158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News Gothic MT" panose="020B0503020103020203" pitchFamily="34" charset="0"/>
            </a:endParaRPr>
          </a:p>
        </p:txBody>
      </p:sp>
      <p:sp>
        <p:nvSpPr>
          <p:cNvPr id="35" name="Freeform 27">
            <a:extLst>
              <a:ext uri="{FF2B5EF4-FFF2-40B4-BE49-F238E27FC236}">
                <a16:creationId xmlns:a16="http://schemas.microsoft.com/office/drawing/2014/main" id="{3CD50837-98B5-407B-8C4D-66D86DCB73CB}"/>
              </a:ext>
            </a:extLst>
          </p:cNvPr>
          <p:cNvSpPr/>
          <p:nvPr/>
        </p:nvSpPr>
        <p:spPr>
          <a:xfrm>
            <a:off x="5366438" y="1691811"/>
            <a:ext cx="2401317" cy="1261884"/>
          </a:xfrm>
          <a:custGeom>
            <a:avLst/>
            <a:gdLst>
              <a:gd name="connsiteX0" fmla="*/ 3447 w 2813113"/>
              <a:gd name="connsiteY0" fmla="*/ 3446 h 1078549"/>
              <a:gd name="connsiteX1" fmla="*/ 2813450 w 2813113"/>
              <a:gd name="connsiteY1" fmla="*/ 3446 h 1078549"/>
              <a:gd name="connsiteX2" fmla="*/ 2813450 w 2813113"/>
              <a:gd name="connsiteY2" fmla="*/ 1079547 h 1078549"/>
              <a:gd name="connsiteX3" fmla="*/ 3447 w 2813113"/>
              <a:gd name="connsiteY3" fmla="*/ 1079547 h 1078549"/>
            </a:gdLst>
            <a:ahLst/>
            <a:cxnLst>
              <a:cxn ang="0">
                <a:pos x="connsiteX0" y="connsiteY0"/>
              </a:cxn>
              <a:cxn ang="0">
                <a:pos x="connsiteX1" y="connsiteY1"/>
              </a:cxn>
              <a:cxn ang="0">
                <a:pos x="connsiteX2" y="connsiteY2"/>
              </a:cxn>
              <a:cxn ang="0">
                <a:pos x="connsiteX3" y="connsiteY3"/>
              </a:cxn>
            </a:cxnLst>
            <a:rect l="l" t="t" r="r" b="b"/>
            <a:pathLst>
              <a:path w="2813113" h="1078549">
                <a:moveTo>
                  <a:pt x="3447" y="3446"/>
                </a:moveTo>
                <a:lnTo>
                  <a:pt x="2813450" y="3446"/>
                </a:lnTo>
                <a:lnTo>
                  <a:pt x="2813450" y="1079547"/>
                </a:lnTo>
                <a:lnTo>
                  <a:pt x="3447" y="1079547"/>
                </a:lnTo>
                <a:close/>
              </a:path>
            </a:pathLst>
          </a:custGeom>
          <a:solidFill>
            <a:srgbClr val="E7E6E6">
              <a:alpha val="85490"/>
            </a:srgbClr>
          </a:solidFill>
          <a:ln w="6614" cap="flat">
            <a:noFill/>
            <a:prstDash val="solid"/>
            <a:miter/>
          </a:ln>
        </p:spPr>
        <p:txBody>
          <a:bodyPr wrap="square" lIns="137160" tIns="91440" rIns="182880" bIns="9144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262261"/>
                </a:solidFill>
                <a:effectLst/>
                <a:uLnTx/>
                <a:uFillTx/>
                <a:latin typeface="News Gothic MT" panose="020B0503020103020203" pitchFamily="34" charset="0"/>
                <a:ea typeface="Helvetica" charset="0"/>
                <a:cs typeface="Helvetica" charset="0"/>
              </a:rPr>
              <a:t>Linker for SN-38</a:t>
            </a:r>
          </a:p>
          <a:p>
            <a:pPr marL="123822" marR="0" lvl="0" indent="-12382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262261"/>
                </a:solidFill>
                <a:effectLst/>
                <a:uLnTx/>
                <a:uFillTx/>
                <a:latin typeface="News Gothic MT" panose="020B0503020103020203" pitchFamily="34" charset="0"/>
                <a:ea typeface="Helvetica" charset="0"/>
                <a:cs typeface="Helvetica" charset="0"/>
              </a:rPr>
              <a:t>Hydrolyzable linker for payload release</a:t>
            </a:r>
          </a:p>
          <a:p>
            <a:pPr marL="123822" marR="0" lvl="0" indent="-12382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262261"/>
                </a:solidFill>
                <a:effectLst/>
                <a:uLnTx/>
                <a:uFillTx/>
                <a:latin typeface="News Gothic MT" panose="020B0503020103020203" pitchFamily="34" charset="0"/>
                <a:ea typeface="Helvetica" charset="0"/>
                <a:cs typeface="Helvetica" charset="0"/>
              </a:rPr>
              <a:t>High </a:t>
            </a:r>
            <a:r>
              <a:rPr kumimoji="0" lang="en-US" b="0" i="0" u="none" strike="noStrike" kern="1200" cap="none" spc="0" normalizeH="0" baseline="0" noProof="0">
                <a:ln>
                  <a:noFill/>
                </a:ln>
                <a:effectLst/>
                <a:uLnTx/>
                <a:uFillTx/>
                <a:latin typeface="News Gothic MT" panose="020B0503020103020203" pitchFamily="34" charset="0"/>
                <a:ea typeface="Helvetica" charset="0"/>
                <a:cs typeface="Helvetica" charset="0"/>
              </a:rPr>
              <a:t>drug-to-antibody ratio (7.6:1)</a:t>
            </a:r>
            <a:endParaRPr kumimoji="0" lang="en-US" b="0" i="0" u="none" strike="noStrike" kern="1200" cap="none" spc="0" normalizeH="0" baseline="30000" noProof="0">
              <a:ln>
                <a:noFill/>
              </a:ln>
              <a:effectLst/>
              <a:uLnTx/>
              <a:uFillTx/>
              <a:latin typeface="News Gothic MT" panose="020B0503020103020203" pitchFamily="34" charset="0"/>
              <a:ea typeface="Helvetica" charset="0"/>
              <a:cs typeface="Helvetica" charset="0"/>
            </a:endParaRPr>
          </a:p>
        </p:txBody>
      </p:sp>
      <p:sp>
        <p:nvSpPr>
          <p:cNvPr id="8" name="Title 7">
            <a:extLst>
              <a:ext uri="{FF2B5EF4-FFF2-40B4-BE49-F238E27FC236}">
                <a16:creationId xmlns:a16="http://schemas.microsoft.com/office/drawing/2014/main" id="{D36ACE79-9C77-004D-8F7D-B9AD1EC6C953}"/>
              </a:ext>
            </a:extLst>
          </p:cNvPr>
          <p:cNvSpPr>
            <a:spLocks noGrp="1"/>
          </p:cNvSpPr>
          <p:nvPr>
            <p:ph type="title"/>
          </p:nvPr>
        </p:nvSpPr>
        <p:spPr/>
        <p:txBody>
          <a:bodyPr/>
          <a:lstStyle/>
          <a:p>
            <a:r>
              <a:rPr lang="en-US" kern="1200">
                <a:latin typeface="News Gothic MT" panose="020B0503020103020203" pitchFamily="34" charset="0"/>
                <a:cs typeface="Arial" panose="020B0604020202020204" pitchFamily="34" charset="0"/>
              </a:rPr>
              <a:t>Sacituzumab Govitecan</a:t>
            </a:r>
            <a:endParaRPr lang="en-US">
              <a:latin typeface="News Gothic MT" panose="020B0503020103020203" pitchFamily="34" charset="0"/>
            </a:endParaRPr>
          </a:p>
        </p:txBody>
      </p:sp>
      <p:sp>
        <p:nvSpPr>
          <p:cNvPr id="3" name="Content Placeholder 2">
            <a:extLst>
              <a:ext uri="{FF2B5EF4-FFF2-40B4-BE49-F238E27FC236}">
                <a16:creationId xmlns:a16="http://schemas.microsoft.com/office/drawing/2014/main" id="{B03D537F-FBBB-DC41-8DE0-B7F46E4EFE00}"/>
              </a:ext>
            </a:extLst>
          </p:cNvPr>
          <p:cNvSpPr>
            <a:spLocks noGrp="1"/>
          </p:cNvSpPr>
          <p:nvPr>
            <p:ph idx="1"/>
          </p:nvPr>
        </p:nvSpPr>
        <p:spPr>
          <a:xfrm>
            <a:off x="609600" y="1604926"/>
            <a:ext cx="4756838" cy="4373563"/>
          </a:xfrm>
        </p:spPr>
        <p:txBody>
          <a:bodyPr>
            <a:normAutofit/>
          </a:bodyPr>
          <a:lstStyle/>
          <a:p>
            <a:r>
              <a:rPr lang="en-US" sz="2400">
                <a:latin typeface="News Gothic MT" panose="020B0503020103020203" pitchFamily="34" charset="0"/>
              </a:rPr>
              <a:t>Trop-2 </a:t>
            </a:r>
            <a:r>
              <a:rPr lang="en-US" sz="2400" kern="1200">
                <a:latin typeface="News Gothic MT" panose="020B0503020103020203" pitchFamily="34" charset="0"/>
                <a:ea typeface="Helvetica" charset="0"/>
                <a:cs typeface="Arial" panose="020B0604020202020204" pitchFamily="34" charset="0"/>
              </a:rPr>
              <a:t>is expressed in all subtypes of breast cancer and linked to poor prognosis</a:t>
            </a:r>
          </a:p>
          <a:p>
            <a:r>
              <a:rPr lang="en-US" sz="2400" kern="1200">
                <a:latin typeface="News Gothic MT" panose="020B0503020103020203" pitchFamily="34" charset="0"/>
                <a:cs typeface="Arial" panose="020B0604020202020204" pitchFamily="34" charset="0"/>
              </a:rPr>
              <a:t>Granted accelerated approval by the FDA for metastatic TNBC and fast-track designation in metastatic urothelial cancer</a:t>
            </a:r>
            <a:endParaRPr lang="en-US" sz="2400">
              <a:latin typeface="News Gothic MT" panose="020B0503020103020203" pitchFamily="34" charset="0"/>
            </a:endParaRPr>
          </a:p>
        </p:txBody>
      </p:sp>
      <p:sp>
        <p:nvSpPr>
          <p:cNvPr id="10" name="Text Placeholder 9">
            <a:extLst>
              <a:ext uri="{FF2B5EF4-FFF2-40B4-BE49-F238E27FC236}">
                <a16:creationId xmlns:a16="http://schemas.microsoft.com/office/drawing/2014/main" id="{E6B2FEF4-FB3C-F24C-BD50-9F7BB3EEDECE}"/>
              </a:ext>
            </a:extLst>
          </p:cNvPr>
          <p:cNvSpPr>
            <a:spLocks noGrp="1"/>
          </p:cNvSpPr>
          <p:nvPr>
            <p:ph type="body" sz="quarter" idx="12"/>
          </p:nvPr>
        </p:nvSpPr>
        <p:spPr>
          <a:xfrm>
            <a:off x="193575" y="6574536"/>
            <a:ext cx="3398366" cy="153888"/>
          </a:xfrm>
        </p:spPr>
        <p:txBody>
          <a:bodyPr/>
          <a:lstStyle/>
          <a:p>
            <a:r>
              <a:rPr lang="en-US"/>
              <a:t>Vidula et al, 2017; Ambrogi et al, 2014; US FDA, 2020a. </a:t>
            </a:r>
          </a:p>
        </p:txBody>
      </p:sp>
      <p:sp>
        <p:nvSpPr>
          <p:cNvPr id="11" name="Text Placeholder 10">
            <a:extLst>
              <a:ext uri="{FF2B5EF4-FFF2-40B4-BE49-F238E27FC236}">
                <a16:creationId xmlns:a16="http://schemas.microsoft.com/office/drawing/2014/main" id="{288D6335-AE43-9243-8F1E-F4D7BD6131AF}"/>
              </a:ext>
            </a:extLst>
          </p:cNvPr>
          <p:cNvSpPr>
            <a:spLocks noGrp="1"/>
          </p:cNvSpPr>
          <p:nvPr>
            <p:ph type="body" sz="quarter" idx="13"/>
          </p:nvPr>
        </p:nvSpPr>
        <p:spPr/>
        <p:txBody>
          <a:bodyPr/>
          <a:lstStyle/>
          <a:p>
            <a:r>
              <a:rPr lang="en-US" kern="1200">
                <a:latin typeface="News Gothic MT" panose="020B0503020103020203" pitchFamily="34" charset="0"/>
                <a:cs typeface="Arial" panose="020B0604020202020204" pitchFamily="34" charset="0"/>
              </a:rPr>
              <a:t>First-in-Class Trop-2‒Directed ADC</a:t>
            </a:r>
            <a:endParaRPr lang="en-US">
              <a:latin typeface="News Gothic MT" panose="020B0503020103020203" pitchFamily="34" charset="0"/>
            </a:endParaRPr>
          </a:p>
        </p:txBody>
      </p:sp>
      <p:cxnSp>
        <p:nvCxnSpPr>
          <p:cNvPr id="5" name="Straight Arrow Connector 4">
            <a:extLst>
              <a:ext uri="{FF2B5EF4-FFF2-40B4-BE49-F238E27FC236}">
                <a16:creationId xmlns:a16="http://schemas.microsoft.com/office/drawing/2014/main" id="{F33306A5-E413-6F48-B3AB-9B3F62FDF003}"/>
              </a:ext>
            </a:extLst>
          </p:cNvPr>
          <p:cNvCxnSpPr>
            <a:cxnSpLocks/>
          </p:cNvCxnSpPr>
          <p:nvPr/>
        </p:nvCxnSpPr>
        <p:spPr bwMode="auto">
          <a:xfrm flipV="1">
            <a:off x="7340188" y="5126636"/>
            <a:ext cx="427567" cy="210486"/>
          </a:xfrm>
          <a:prstGeom prst="straightConnector1">
            <a:avLst/>
          </a:prstGeom>
          <a:solidFill>
            <a:srgbClr val="606BA1"/>
          </a:solidFill>
          <a:ln w="28575">
            <a:solidFill>
              <a:schemeClr val="tx1">
                <a:lumMod val="95000"/>
                <a:lumOff val="5000"/>
              </a:schemeClr>
            </a:solidFill>
            <a:tailEnd type="triangle"/>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7" name="Oval 16">
            <a:extLst>
              <a:ext uri="{FF2B5EF4-FFF2-40B4-BE49-F238E27FC236}">
                <a16:creationId xmlns:a16="http://schemas.microsoft.com/office/drawing/2014/main" id="{EAA77C8A-2FF5-C44F-BD8A-2E4AB2766DA7}"/>
              </a:ext>
            </a:extLst>
          </p:cNvPr>
          <p:cNvSpPr/>
          <p:nvPr/>
        </p:nvSpPr>
        <p:spPr>
          <a:xfrm>
            <a:off x="4564522" y="4410073"/>
            <a:ext cx="3075834" cy="2164463"/>
          </a:xfrm>
          <a:prstGeom prst="ellipse">
            <a:avLst/>
          </a:prstGeom>
          <a:ln w="22225">
            <a:solidFill>
              <a:srgbClr val="3A74AE"/>
            </a:solidFill>
          </a:ln>
        </p:spPr>
        <p:txBody>
          <a:bodyPr vert="horz" lIns="91440" tIns="45720" rIns="91440" bIns="45720" rtlCol="0" anchor="ctr">
            <a:normAutofit/>
          </a:bodyPr>
          <a:lstStyle/>
          <a:p>
            <a:pPr algn="ctr"/>
            <a:endParaRPr lang="en-US"/>
          </a:p>
        </p:txBody>
      </p:sp>
    </p:spTree>
    <p:extLst>
      <p:ext uri="{BB962C8B-B14F-4D97-AF65-F5344CB8AC3E}">
        <p14:creationId xmlns:p14="http://schemas.microsoft.com/office/powerpoint/2010/main" val="15415327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E6E48-D4EA-6A4B-9F6B-1349755726E8}"/>
              </a:ext>
            </a:extLst>
          </p:cNvPr>
          <p:cNvSpPr>
            <a:spLocks noGrp="1"/>
          </p:cNvSpPr>
          <p:nvPr>
            <p:ph type="title"/>
          </p:nvPr>
        </p:nvSpPr>
        <p:spPr/>
        <p:txBody>
          <a:bodyPr/>
          <a:lstStyle/>
          <a:p>
            <a:r>
              <a:rPr lang="en-US"/>
              <a:t>ASCENT: Sacituzumab Govitecan </a:t>
            </a:r>
          </a:p>
        </p:txBody>
      </p:sp>
      <p:sp>
        <p:nvSpPr>
          <p:cNvPr id="5" name="Text Placeholder 4">
            <a:extLst>
              <a:ext uri="{FF2B5EF4-FFF2-40B4-BE49-F238E27FC236}">
                <a16:creationId xmlns:a16="http://schemas.microsoft.com/office/drawing/2014/main" id="{BD48262C-BA2D-406F-B5CE-7589F6BF73E0}"/>
              </a:ext>
            </a:extLst>
          </p:cNvPr>
          <p:cNvSpPr>
            <a:spLocks noGrp="1"/>
          </p:cNvSpPr>
          <p:nvPr>
            <p:ph type="body" sz="quarter" idx="12"/>
          </p:nvPr>
        </p:nvSpPr>
        <p:spPr/>
        <p:txBody>
          <a:bodyPr>
            <a:noAutofit/>
          </a:bodyPr>
          <a:lstStyle/>
          <a:p>
            <a:pPr algn="l"/>
            <a:r>
              <a:rPr lang="en-US" baseline="30000"/>
              <a:t>a</a:t>
            </a:r>
            <a:r>
              <a:rPr lang="en-US"/>
              <a:t>TPC: </a:t>
            </a:r>
            <a:r>
              <a:rPr lang="pt-BR"/>
              <a:t>eribulin, vinorelbine, gemcitabine, </a:t>
            </a:r>
            <a:r>
              <a:rPr lang="en-US"/>
              <a:t>or</a:t>
            </a:r>
            <a:r>
              <a:rPr lang="pt-BR"/>
              <a:t> </a:t>
            </a:r>
            <a:r>
              <a:rPr lang="en-US"/>
              <a:t>capecitabine. </a:t>
            </a:r>
          </a:p>
          <a:p>
            <a:pPr>
              <a:lnSpc>
                <a:spcPct val="100000"/>
              </a:lnSpc>
              <a:spcBef>
                <a:spcPts val="0"/>
              </a:spcBef>
            </a:pPr>
            <a:r>
              <a:rPr lang="en-US"/>
              <a:t>mTNBC = metastatic TNBC; ASCO = American Society of Clinical Oncology; CAP = College of American Pathologist; TTR = time to treatment response.</a:t>
            </a:r>
          </a:p>
          <a:p>
            <a:pPr>
              <a:lnSpc>
                <a:spcPct val="100000"/>
              </a:lnSpc>
              <a:spcBef>
                <a:spcPts val="0"/>
              </a:spcBef>
            </a:pPr>
            <a:r>
              <a:rPr lang="en-US" err="1"/>
              <a:t>Bardia</a:t>
            </a:r>
            <a:r>
              <a:rPr lang="en-US"/>
              <a:t> et al, 2020.</a:t>
            </a:r>
          </a:p>
        </p:txBody>
      </p:sp>
      <p:sp>
        <p:nvSpPr>
          <p:cNvPr id="6" name="Text Placeholder 5">
            <a:extLst>
              <a:ext uri="{FF2B5EF4-FFF2-40B4-BE49-F238E27FC236}">
                <a16:creationId xmlns:a16="http://schemas.microsoft.com/office/drawing/2014/main" id="{740EEDA7-B24B-9D47-9D77-39A984448E12}"/>
              </a:ext>
            </a:extLst>
          </p:cNvPr>
          <p:cNvSpPr>
            <a:spLocks noGrp="1"/>
          </p:cNvSpPr>
          <p:nvPr>
            <p:ph type="body" sz="quarter" idx="13"/>
          </p:nvPr>
        </p:nvSpPr>
        <p:spPr>
          <a:xfrm>
            <a:off x="622008" y="869747"/>
            <a:ext cx="11397713" cy="482133"/>
          </a:xfrm>
        </p:spPr>
        <p:txBody>
          <a:bodyPr/>
          <a:lstStyle/>
          <a:p>
            <a:r>
              <a:rPr lang="en-US" sz="2400"/>
              <a:t>A Phase 3 Confirmatory Study in Relapsed/Refractory mTNBC</a:t>
            </a:r>
          </a:p>
          <a:p>
            <a:endParaRPr lang="en-US"/>
          </a:p>
        </p:txBody>
      </p:sp>
      <p:cxnSp>
        <p:nvCxnSpPr>
          <p:cNvPr id="19" name="Straight Connector 18">
            <a:extLst>
              <a:ext uri="{FF2B5EF4-FFF2-40B4-BE49-F238E27FC236}">
                <a16:creationId xmlns:a16="http://schemas.microsoft.com/office/drawing/2014/main" id="{FA00F729-5FF9-470F-A563-C9DB9D844335}"/>
              </a:ext>
            </a:extLst>
          </p:cNvPr>
          <p:cNvCxnSpPr>
            <a:cxnSpLocks/>
          </p:cNvCxnSpPr>
          <p:nvPr/>
        </p:nvCxnSpPr>
        <p:spPr>
          <a:xfrm flipH="1">
            <a:off x="3094124" y="3208889"/>
            <a:ext cx="1096610" cy="0"/>
          </a:xfrm>
          <a:prstGeom prst="line">
            <a:avLst/>
          </a:prstGeom>
          <a:noFill/>
          <a:ln w="28575" cap="flat" cmpd="sng" algn="ctr">
            <a:solidFill>
              <a:srgbClr val="000000"/>
            </a:solidFill>
            <a:prstDash val="solid"/>
          </a:ln>
        </p:spPr>
      </p:cxnSp>
      <p:sp>
        <p:nvSpPr>
          <p:cNvPr id="32" name="TextBox 31">
            <a:extLst>
              <a:ext uri="{FF2B5EF4-FFF2-40B4-BE49-F238E27FC236}">
                <a16:creationId xmlns:a16="http://schemas.microsoft.com/office/drawing/2014/main" id="{20CE2EC9-872D-4B20-8A16-17E8878C1566}"/>
              </a:ext>
            </a:extLst>
          </p:cNvPr>
          <p:cNvSpPr txBox="1"/>
          <p:nvPr/>
        </p:nvSpPr>
        <p:spPr>
          <a:xfrm>
            <a:off x="5879118" y="5711633"/>
            <a:ext cx="26718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252538" algn="l"/>
              </a:tabLst>
              <a:defRPr/>
            </a:pPr>
            <a:r>
              <a:rPr kumimoji="0" lang="en-US" sz="1400" b="1" i="0" u="none" strike="noStrike" kern="1200" cap="none" spc="0" normalizeH="0" baseline="0" noProof="0">
                <a:ln>
                  <a:noFill/>
                </a:ln>
                <a:solidFill>
                  <a:srgbClr val="262261"/>
                </a:solidFill>
                <a:effectLst/>
                <a:uLnTx/>
                <a:uFillTx/>
                <a:latin typeface="News Gothic MT" panose="020B0503020103020203" pitchFamily="34" charset="0"/>
                <a:ea typeface="+mn-ea"/>
                <a:cs typeface="Arial" panose="020B0604020202020204" pitchFamily="34" charset="0"/>
              </a:rPr>
              <a:t>Data cutoff</a:t>
            </a:r>
            <a:r>
              <a:rPr kumimoji="0" lang="en-US" sz="1400" b="1" i="0" u="none" strike="noStrike" kern="1200" cap="none" spc="0" normalizeH="0" baseline="0" noProof="0">
                <a:ln>
                  <a:noFill/>
                </a:ln>
                <a:effectLst/>
                <a:uLnTx/>
                <a:uFillTx/>
                <a:latin typeface="News Gothic MT" panose="020B0503020103020203" pitchFamily="34" charset="0"/>
                <a:ea typeface="+mn-ea"/>
                <a:cs typeface="Arial" panose="020B0604020202020204" pitchFamily="34" charset="0"/>
              </a:rPr>
              <a:t>: </a:t>
            </a:r>
            <a:r>
              <a:rPr kumimoji="0" lang="en-US" sz="1400" b="0" i="0" u="none" strike="noStrike" kern="1200" cap="none" spc="0" normalizeH="0" baseline="0" noProof="0">
                <a:ln>
                  <a:noFill/>
                </a:ln>
                <a:effectLst/>
                <a:uLnTx/>
                <a:uFillTx/>
                <a:latin typeface="News Gothic MT" panose="020B0503020103020203" pitchFamily="34" charset="0"/>
                <a:ea typeface="+mn-ea"/>
                <a:cs typeface="Arial" panose="020B0604020202020204" pitchFamily="34" charset="0"/>
              </a:rPr>
              <a:t>March 11, 2020</a:t>
            </a:r>
            <a:endParaRPr kumimoji="0" lang="en-US" sz="1400" b="1" i="0" u="none" strike="noStrike" kern="1200" cap="none" spc="0" normalizeH="0" baseline="0" noProof="0">
              <a:ln>
                <a:noFill/>
              </a:ln>
              <a:effectLst/>
              <a:uLnTx/>
              <a:uFillTx/>
              <a:latin typeface="News Gothic MT" panose="020B0503020103020203" pitchFamily="34" charset="0"/>
              <a:ea typeface="+mn-ea"/>
            </a:endParaRPr>
          </a:p>
        </p:txBody>
      </p:sp>
      <p:grpSp>
        <p:nvGrpSpPr>
          <p:cNvPr id="4" name="Group 3">
            <a:extLst>
              <a:ext uri="{FF2B5EF4-FFF2-40B4-BE49-F238E27FC236}">
                <a16:creationId xmlns:a16="http://schemas.microsoft.com/office/drawing/2014/main" id="{39A2EB0A-EB56-4041-80B8-2B12F8D642A0}"/>
              </a:ext>
            </a:extLst>
          </p:cNvPr>
          <p:cNvGrpSpPr/>
          <p:nvPr/>
        </p:nvGrpSpPr>
        <p:grpSpPr>
          <a:xfrm>
            <a:off x="1441103" y="1764168"/>
            <a:ext cx="9579823" cy="3018295"/>
            <a:chOff x="322061" y="1996768"/>
            <a:chExt cx="9309793" cy="3018295"/>
          </a:xfrm>
        </p:grpSpPr>
        <p:sp>
          <p:nvSpPr>
            <p:cNvPr id="18" name="Rounded Rectangle 12">
              <a:extLst>
                <a:ext uri="{FF2B5EF4-FFF2-40B4-BE49-F238E27FC236}">
                  <a16:creationId xmlns:a16="http://schemas.microsoft.com/office/drawing/2014/main" id="{D167FC1A-828A-45EB-AE3A-FED0BC067A07}"/>
                </a:ext>
              </a:extLst>
            </p:cNvPr>
            <p:cNvSpPr/>
            <p:nvPr/>
          </p:nvSpPr>
          <p:spPr>
            <a:xfrm>
              <a:off x="4175493" y="2568809"/>
              <a:ext cx="227591" cy="1280160"/>
            </a:xfrm>
            <a:custGeom>
              <a:avLst/>
              <a:gdLst>
                <a:gd name="connsiteX0" fmla="*/ 0 w 1000125"/>
                <a:gd name="connsiteY0" fmla="*/ 0 h 1000125"/>
                <a:gd name="connsiteX1" fmla="*/ 0 w 1000125"/>
                <a:gd name="connsiteY1" fmla="*/ 0 h 1000125"/>
                <a:gd name="connsiteX2" fmla="*/ 1000125 w 1000125"/>
                <a:gd name="connsiteY2" fmla="*/ 0 h 1000125"/>
                <a:gd name="connsiteX3" fmla="*/ 1000125 w 1000125"/>
                <a:gd name="connsiteY3" fmla="*/ 0 h 1000125"/>
                <a:gd name="connsiteX4" fmla="*/ 1000125 w 1000125"/>
                <a:gd name="connsiteY4" fmla="*/ 1000125 h 1000125"/>
                <a:gd name="connsiteX5" fmla="*/ 1000125 w 1000125"/>
                <a:gd name="connsiteY5" fmla="*/ 1000125 h 1000125"/>
                <a:gd name="connsiteX6" fmla="*/ 0 w 1000125"/>
                <a:gd name="connsiteY6" fmla="*/ 1000125 h 1000125"/>
                <a:gd name="connsiteX7" fmla="*/ 0 w 1000125"/>
                <a:gd name="connsiteY7" fmla="*/ 1000125 h 1000125"/>
                <a:gd name="connsiteX8" fmla="*/ 0 w 1000125"/>
                <a:gd name="connsiteY8" fmla="*/ 0 h 1000125"/>
                <a:gd name="connsiteX0dup0" fmla="*/ 1000125 w 1091565"/>
                <a:gd name="connsiteY0dup0" fmla="*/ 1000125 h 1000125"/>
                <a:gd name="connsiteX1dup0" fmla="*/ 1000125 w 1091565"/>
                <a:gd name="connsiteY1dup0" fmla="*/ 1000125 h 1000125"/>
                <a:gd name="connsiteX2dup0" fmla="*/ 0 w 1091565"/>
                <a:gd name="connsiteY2dup0" fmla="*/ 1000125 h 1000125"/>
                <a:gd name="connsiteX3dup0" fmla="*/ 0 w 1091565"/>
                <a:gd name="connsiteY3dup0" fmla="*/ 1000125 h 1000125"/>
                <a:gd name="connsiteX4dup0" fmla="*/ 0 w 1091565"/>
                <a:gd name="connsiteY4dup0" fmla="*/ 0 h 1000125"/>
                <a:gd name="connsiteX5dup0" fmla="*/ 0 w 1091565"/>
                <a:gd name="connsiteY5dup0" fmla="*/ 0 h 1000125"/>
                <a:gd name="connsiteX6dup0" fmla="*/ 1000125 w 1091565"/>
                <a:gd name="connsiteY6dup0" fmla="*/ 0 h 1000125"/>
                <a:gd name="connsiteX7dup0" fmla="*/ 1091565 w 1091565"/>
                <a:gd name="connsiteY7dup0" fmla="*/ 91440 h 1000125"/>
                <a:gd name="connsiteX0dup0dup1" fmla="*/ 1000125 w 1000125"/>
                <a:gd name="connsiteY0dup0dup1" fmla="*/ 1000125 h 1000125"/>
                <a:gd name="connsiteX1dup0dup1" fmla="*/ 1000125 w 1000125"/>
                <a:gd name="connsiteY1dup0dup1" fmla="*/ 1000125 h 1000125"/>
                <a:gd name="connsiteX2dup0dup1" fmla="*/ 0 w 1000125"/>
                <a:gd name="connsiteY2dup0dup1" fmla="*/ 1000125 h 1000125"/>
                <a:gd name="connsiteX3dup0dup1" fmla="*/ 0 w 1000125"/>
                <a:gd name="connsiteY3dup0dup1" fmla="*/ 1000125 h 1000125"/>
                <a:gd name="connsiteX4dup0dup1" fmla="*/ 0 w 1000125"/>
                <a:gd name="connsiteY4dup0dup1" fmla="*/ 0 h 1000125"/>
                <a:gd name="connsiteX5dup0dup1" fmla="*/ 0 w 1000125"/>
                <a:gd name="connsiteY5dup0dup1" fmla="*/ 0 h 1000125"/>
                <a:gd name="connsiteX6dup0dup1" fmla="*/ 1000125 w 1000125"/>
                <a:gd name="connsiteY6dup0dup1" fmla="*/ 0 h 1000125"/>
              </a:gdLst>
              <a:ahLst/>
              <a:cxnLst>
                <a:cxn ang="0">
                  <a:pos x="connsiteX0dup0dup1" y="connsiteY0dup0dup1"/>
                </a:cxn>
                <a:cxn ang="0">
                  <a:pos x="connsiteX1dup0dup1" y="connsiteY1dup0dup1"/>
                </a:cxn>
                <a:cxn ang="0">
                  <a:pos x="connsiteX2dup0dup1" y="connsiteY2dup0dup1"/>
                </a:cxn>
                <a:cxn ang="0">
                  <a:pos x="connsiteX3dup0dup1" y="connsiteY3dup0dup1"/>
                </a:cxn>
                <a:cxn ang="0">
                  <a:pos x="connsiteX4dup0dup1" y="connsiteY4dup0dup1"/>
                </a:cxn>
                <a:cxn ang="0">
                  <a:pos x="connsiteX5dup0dup1" y="connsiteY5dup0dup1"/>
                </a:cxn>
                <a:cxn ang="0">
                  <a:pos x="connsiteX6dup0dup1" y="connsiteY6dup0dup1"/>
                </a:cxn>
              </a:cxnLst>
              <a:rect l="l" t="t" r="r" b="b"/>
              <a:pathLst>
                <a:path w="1000125" h="1000125">
                  <a:moveTo>
                    <a:pt x="1000125" y="1000125"/>
                  </a:moveTo>
                  <a:lnTo>
                    <a:pt x="1000125" y="1000125"/>
                  </a:lnTo>
                  <a:lnTo>
                    <a:pt x="0" y="1000125"/>
                  </a:lnTo>
                  <a:lnTo>
                    <a:pt x="0" y="1000125"/>
                  </a:lnTo>
                  <a:lnTo>
                    <a:pt x="0" y="0"/>
                  </a:lnTo>
                  <a:lnTo>
                    <a:pt x="0" y="0"/>
                  </a:lnTo>
                  <a:lnTo>
                    <a:pt x="1000125" y="0"/>
                  </a:lnTo>
                </a:path>
              </a:pathLst>
            </a:custGeom>
            <a:noFill/>
            <a:ln w="28575" cap="flat" cmpd="sng" algn="ctr">
              <a:solidFill>
                <a:srgbClr val="000000"/>
              </a:solidFill>
              <a:prstDash val="solid"/>
              <a:headEnd type="triangle" w="med" len="med"/>
              <a:tailEnd type="triangle" w="med" len="med"/>
            </a:ln>
          </p:spPr>
          <p:txBody>
            <a:bodyPr rtlCol="0" anchor="ctr"/>
            <a:lstStyle/>
            <a:p>
              <a:pPr algn="ctr" defTabSz="1219170">
                <a:defRPr/>
              </a:pPr>
              <a:endParaRPr lang="en-US" sz="2400" kern="0">
                <a:solidFill>
                  <a:prstClr val="black"/>
                </a:solidFill>
                <a:latin typeface="News Gothic MT" panose="020B0503020103020203" pitchFamily="34" charset="0"/>
                <a:cs typeface="Arial" panose="020B0604020202020204" pitchFamily="34" charset="0"/>
              </a:endParaRPr>
            </a:p>
          </p:txBody>
        </p:sp>
        <p:sp>
          <p:nvSpPr>
            <p:cNvPr id="21" name="Rounded Rectangle 12">
              <a:extLst>
                <a:ext uri="{FF2B5EF4-FFF2-40B4-BE49-F238E27FC236}">
                  <a16:creationId xmlns:a16="http://schemas.microsoft.com/office/drawing/2014/main" id="{94047620-9A0A-410F-8A42-7C495D4946B6}"/>
                </a:ext>
              </a:extLst>
            </p:cNvPr>
            <p:cNvSpPr/>
            <p:nvPr/>
          </p:nvSpPr>
          <p:spPr>
            <a:xfrm rot="10800000">
              <a:off x="7728179" y="2568809"/>
              <a:ext cx="227592" cy="1280160"/>
            </a:xfrm>
            <a:custGeom>
              <a:avLst/>
              <a:gdLst>
                <a:gd name="connsiteX0" fmla="*/ 0 w 1000125"/>
                <a:gd name="connsiteY0" fmla="*/ 0 h 1000125"/>
                <a:gd name="connsiteX1" fmla="*/ 0 w 1000125"/>
                <a:gd name="connsiteY1" fmla="*/ 0 h 1000125"/>
                <a:gd name="connsiteX2" fmla="*/ 1000125 w 1000125"/>
                <a:gd name="connsiteY2" fmla="*/ 0 h 1000125"/>
                <a:gd name="connsiteX3" fmla="*/ 1000125 w 1000125"/>
                <a:gd name="connsiteY3" fmla="*/ 0 h 1000125"/>
                <a:gd name="connsiteX4" fmla="*/ 1000125 w 1000125"/>
                <a:gd name="connsiteY4" fmla="*/ 1000125 h 1000125"/>
                <a:gd name="connsiteX5" fmla="*/ 1000125 w 1000125"/>
                <a:gd name="connsiteY5" fmla="*/ 1000125 h 1000125"/>
                <a:gd name="connsiteX6" fmla="*/ 0 w 1000125"/>
                <a:gd name="connsiteY6" fmla="*/ 1000125 h 1000125"/>
                <a:gd name="connsiteX7" fmla="*/ 0 w 1000125"/>
                <a:gd name="connsiteY7" fmla="*/ 1000125 h 1000125"/>
                <a:gd name="connsiteX8" fmla="*/ 0 w 1000125"/>
                <a:gd name="connsiteY8" fmla="*/ 0 h 1000125"/>
                <a:gd name="connsiteX0dup0" fmla="*/ 1000125 w 1091565"/>
                <a:gd name="connsiteY0dup0" fmla="*/ 1000125 h 1000125"/>
                <a:gd name="connsiteX1dup0" fmla="*/ 1000125 w 1091565"/>
                <a:gd name="connsiteY1dup0" fmla="*/ 1000125 h 1000125"/>
                <a:gd name="connsiteX2dup0" fmla="*/ 0 w 1091565"/>
                <a:gd name="connsiteY2dup0" fmla="*/ 1000125 h 1000125"/>
                <a:gd name="connsiteX3dup0" fmla="*/ 0 w 1091565"/>
                <a:gd name="connsiteY3dup0" fmla="*/ 1000125 h 1000125"/>
                <a:gd name="connsiteX4dup0" fmla="*/ 0 w 1091565"/>
                <a:gd name="connsiteY4dup0" fmla="*/ 0 h 1000125"/>
                <a:gd name="connsiteX5dup0" fmla="*/ 0 w 1091565"/>
                <a:gd name="connsiteY5dup0" fmla="*/ 0 h 1000125"/>
                <a:gd name="connsiteX6dup0" fmla="*/ 1000125 w 1091565"/>
                <a:gd name="connsiteY6dup0" fmla="*/ 0 h 1000125"/>
                <a:gd name="connsiteX7dup0" fmla="*/ 1091565 w 1091565"/>
                <a:gd name="connsiteY7dup0" fmla="*/ 91440 h 1000125"/>
                <a:gd name="connsiteX0dup0dup1" fmla="*/ 1000125 w 1000125"/>
                <a:gd name="connsiteY0dup0dup1" fmla="*/ 1000125 h 1000125"/>
                <a:gd name="connsiteX1dup0dup1" fmla="*/ 1000125 w 1000125"/>
                <a:gd name="connsiteY1dup0dup1" fmla="*/ 1000125 h 1000125"/>
                <a:gd name="connsiteX2dup0dup1" fmla="*/ 0 w 1000125"/>
                <a:gd name="connsiteY2dup0dup1" fmla="*/ 1000125 h 1000125"/>
                <a:gd name="connsiteX3dup0dup1" fmla="*/ 0 w 1000125"/>
                <a:gd name="connsiteY3dup0dup1" fmla="*/ 1000125 h 1000125"/>
                <a:gd name="connsiteX4dup0dup1" fmla="*/ 0 w 1000125"/>
                <a:gd name="connsiteY4dup0dup1" fmla="*/ 0 h 1000125"/>
                <a:gd name="connsiteX5dup0dup1" fmla="*/ 0 w 1000125"/>
                <a:gd name="connsiteY5dup0dup1" fmla="*/ 0 h 1000125"/>
                <a:gd name="connsiteX6dup0dup1" fmla="*/ 1000125 w 1000125"/>
                <a:gd name="connsiteY6dup0dup1" fmla="*/ 0 h 1000125"/>
              </a:gdLst>
              <a:ahLst/>
              <a:cxnLst>
                <a:cxn ang="0">
                  <a:pos x="connsiteX0dup0dup1" y="connsiteY0dup0dup1"/>
                </a:cxn>
                <a:cxn ang="0">
                  <a:pos x="connsiteX1dup0dup1" y="connsiteY1dup0dup1"/>
                </a:cxn>
                <a:cxn ang="0">
                  <a:pos x="connsiteX2dup0dup1" y="connsiteY2dup0dup1"/>
                </a:cxn>
                <a:cxn ang="0">
                  <a:pos x="connsiteX3dup0dup1" y="connsiteY3dup0dup1"/>
                </a:cxn>
                <a:cxn ang="0">
                  <a:pos x="connsiteX4dup0dup1" y="connsiteY4dup0dup1"/>
                </a:cxn>
                <a:cxn ang="0">
                  <a:pos x="connsiteX5dup0dup1" y="connsiteY5dup0dup1"/>
                </a:cxn>
                <a:cxn ang="0">
                  <a:pos x="connsiteX6dup0dup1" y="connsiteY6dup0dup1"/>
                </a:cxn>
              </a:cxnLst>
              <a:rect l="l" t="t" r="r" b="b"/>
              <a:pathLst>
                <a:path w="1000125" h="1000125">
                  <a:moveTo>
                    <a:pt x="1000125" y="1000125"/>
                  </a:moveTo>
                  <a:lnTo>
                    <a:pt x="1000125" y="1000125"/>
                  </a:lnTo>
                  <a:lnTo>
                    <a:pt x="0" y="1000125"/>
                  </a:lnTo>
                  <a:lnTo>
                    <a:pt x="0" y="1000125"/>
                  </a:lnTo>
                  <a:lnTo>
                    <a:pt x="0" y="0"/>
                  </a:lnTo>
                  <a:lnTo>
                    <a:pt x="0" y="0"/>
                  </a:lnTo>
                  <a:lnTo>
                    <a:pt x="1000125" y="0"/>
                  </a:lnTo>
                </a:path>
              </a:pathLst>
            </a:custGeom>
            <a:noFill/>
            <a:ln w="28575" cap="flat" cmpd="sng" algn="ctr">
              <a:solidFill>
                <a:srgbClr val="000000"/>
              </a:solidFill>
              <a:prstDash val="solid"/>
              <a:headEnd type="none" w="med" len="med"/>
              <a:tailEnd type="none" w="med" len="med"/>
            </a:ln>
          </p:spPr>
          <p:txBody>
            <a:bodyPr rtlCol="0" anchor="ctr"/>
            <a:lstStyle/>
            <a:p>
              <a:pPr algn="ctr" defTabSz="1219170">
                <a:defRPr/>
              </a:pPr>
              <a:endParaRPr lang="en-US" sz="2400" kern="0">
                <a:solidFill>
                  <a:prstClr val="black"/>
                </a:solidFill>
                <a:latin typeface="News Gothic MT" panose="020B0503020103020203"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22519F74-5AD0-46F7-8A3A-C9A98307D679}"/>
                </a:ext>
              </a:extLst>
            </p:cNvPr>
            <p:cNvSpPr/>
            <p:nvPr/>
          </p:nvSpPr>
          <p:spPr>
            <a:xfrm>
              <a:off x="322061" y="2039417"/>
              <a:ext cx="3134762" cy="2975646"/>
            </a:xfrm>
            <a:prstGeom prst="roundRect">
              <a:avLst>
                <a:gd name="adj" fmla="val 0"/>
              </a:avLst>
            </a:prstGeom>
            <a:pattFill prst="pct5">
              <a:fgClr>
                <a:srgbClr val="FFFFFF">
                  <a:lumMod val="95000"/>
                </a:srgbClr>
              </a:fgClr>
              <a:bgClr>
                <a:sysClr val="window" lastClr="FFFFFF"/>
              </a:bgClr>
            </a:pattFill>
            <a:ln w="12700" cap="flat" cmpd="sng" algn="ctr">
              <a:solidFill>
                <a:srgbClr val="262261"/>
              </a:solidFill>
              <a:prstDash val="solid"/>
            </a:ln>
            <a:effectLst/>
          </p:spPr>
          <p:txBody>
            <a:bodyPr rtlCol="0" anchor="ctr"/>
            <a:lstStyle/>
            <a:p>
              <a:pPr marL="0" marR="0" lvl="0" indent="0" algn="ctr" defTabSz="1219170" eaLnBrk="1" fontAlgn="auto" latinLnBrk="0" hangingPunct="1">
                <a:lnSpc>
                  <a:spcPct val="95000"/>
                </a:lnSpc>
                <a:spcBef>
                  <a:spcPts val="600"/>
                </a:spcBef>
                <a:spcAft>
                  <a:spcPts val="0"/>
                </a:spcAft>
                <a:buClrTx/>
                <a:buSzTx/>
                <a:buFontTx/>
                <a:buNone/>
                <a:tabLst/>
                <a:defRPr/>
              </a:pPr>
              <a:r>
                <a:rPr kumimoji="0" lang="en-US" sz="1800" b="1" i="0" u="none" strike="noStrike" kern="0" cap="none" spc="0" normalizeH="0" baseline="0" noProof="0">
                  <a:ln>
                    <a:noFill/>
                  </a:ln>
                  <a:effectLst/>
                  <a:uLnTx/>
                  <a:uFillTx/>
                  <a:latin typeface="News Gothic MT" panose="020B0503020103020203" pitchFamily="34" charset="0"/>
                  <a:cs typeface="Arial" panose="020B0604020202020204" pitchFamily="34" charset="0"/>
                </a:rPr>
                <a:t>Metastatic TNBC</a:t>
              </a:r>
            </a:p>
            <a:p>
              <a:pPr marL="0" marR="0" lvl="0" indent="0" algn="ctr" defTabSz="1219170" eaLnBrk="1" fontAlgn="auto" latinLnBrk="0" hangingPunct="1">
                <a:lnSpc>
                  <a:spcPct val="95000"/>
                </a:lnSpc>
                <a:spcBef>
                  <a:spcPts val="600"/>
                </a:spcBef>
                <a:spcAft>
                  <a:spcPts val="0"/>
                </a:spcAft>
                <a:buClrTx/>
                <a:buSzTx/>
                <a:buFontTx/>
                <a:buNone/>
                <a:tabLst/>
                <a:defRPr/>
              </a:pPr>
              <a:r>
                <a:rPr lang="en-US" b="1" kern="0">
                  <a:latin typeface="News Gothic MT" panose="020B0503020103020203" pitchFamily="34" charset="0"/>
                  <a:cs typeface="Arial" panose="020B0604020202020204" pitchFamily="34" charset="0"/>
                </a:rPr>
                <a:t>(per ASCO/CAP)</a:t>
              </a:r>
              <a:endParaRPr kumimoji="0" lang="en-US" sz="1800" b="1" i="0" u="none" strike="noStrike" kern="0" cap="none" spc="0" normalizeH="0" baseline="0" noProof="0">
                <a:ln>
                  <a:noFill/>
                </a:ln>
                <a:effectLst/>
                <a:uLnTx/>
                <a:uFillTx/>
                <a:latin typeface="News Gothic MT" panose="020B0503020103020203" pitchFamily="34" charset="0"/>
                <a:cs typeface="Arial" panose="020B0604020202020204" pitchFamily="34" charset="0"/>
              </a:endParaRPr>
            </a:p>
            <a:p>
              <a:pPr marL="0" marR="0" lvl="0" indent="0" algn="ctr" defTabSz="1219170" eaLnBrk="1" fontAlgn="auto" latinLnBrk="0" hangingPunct="1">
                <a:lnSpc>
                  <a:spcPct val="95000"/>
                </a:lnSpc>
                <a:spcBef>
                  <a:spcPts val="600"/>
                </a:spcBef>
                <a:spcAft>
                  <a:spcPts val="0"/>
                </a:spcAft>
                <a:buClrTx/>
                <a:buSzTx/>
                <a:buFontTx/>
                <a:buNone/>
                <a:tabLst/>
                <a:defRPr/>
              </a:pPr>
              <a:r>
                <a:rPr kumimoji="0" lang="en-US" sz="1600" b="0" i="0" u="none" strike="noStrike" kern="0" cap="none" spc="0" normalizeH="0" baseline="0" noProof="0">
                  <a:ln>
                    <a:noFill/>
                  </a:ln>
                  <a:effectLst/>
                  <a:uLnTx/>
                  <a:uFillTx/>
                  <a:latin typeface="News Gothic MT" panose="020B0503020103020203" pitchFamily="34" charset="0"/>
                  <a:cs typeface="Arial" panose="020B0604020202020204" pitchFamily="34" charset="0"/>
                </a:rPr>
                <a:t>≥2 chemotherapies for advanced disease </a:t>
              </a:r>
            </a:p>
            <a:p>
              <a:pPr marL="0" marR="0" lvl="0" indent="0" algn="ctr" defTabSz="1219170" eaLnBrk="1" fontAlgn="auto" latinLnBrk="0" hangingPunct="1">
                <a:lnSpc>
                  <a:spcPct val="95000"/>
                </a:lnSpc>
                <a:spcBef>
                  <a:spcPts val="600"/>
                </a:spcBef>
                <a:spcAft>
                  <a:spcPts val="0"/>
                </a:spcAft>
                <a:buClrTx/>
                <a:buSzTx/>
                <a:buFontTx/>
                <a:buNone/>
                <a:tabLst/>
                <a:defRPr/>
              </a:pPr>
              <a:r>
                <a:rPr lang="en-US" sz="1600" kern="0">
                  <a:latin typeface="News Gothic MT" panose="020B0503020103020203" pitchFamily="34" charset="0"/>
                  <a:cs typeface="Arial" panose="020B0604020202020204" pitchFamily="34" charset="0"/>
                </a:rPr>
                <a:t>N</a:t>
              </a:r>
              <a:r>
                <a:rPr kumimoji="0" lang="en-US" sz="1600" b="0" i="0" u="none" strike="noStrike" kern="0" cap="none" spc="0" normalizeH="0" baseline="0" noProof="0">
                  <a:ln>
                    <a:noFill/>
                  </a:ln>
                  <a:effectLst/>
                  <a:uLnTx/>
                  <a:uFillTx/>
                  <a:latin typeface="News Gothic MT" panose="020B0503020103020203" pitchFamily="34" charset="0"/>
                  <a:cs typeface="Arial" panose="020B0604020202020204" pitchFamily="34" charset="0"/>
                </a:rPr>
                <a:t>o upper limit; </a:t>
              </a:r>
              <a:r>
                <a:rPr lang="en-US" sz="1600" kern="0">
                  <a:latin typeface="News Gothic MT" panose="020B0503020103020203" pitchFamily="34" charset="0"/>
                  <a:cs typeface="Arial" panose="020B0604020202020204" pitchFamily="34" charset="0"/>
                  <a:sym typeface="Symbol" panose="05050102010706020507" pitchFamily="18" charset="2"/>
                </a:rPr>
                <a:t>1 of the required prior regimens could be from progression that occurred within a 12-month period after completion of (neo)adjuvant therapy</a:t>
              </a:r>
            </a:p>
            <a:p>
              <a:pPr lvl="0" algn="ctr" defTabSz="1219170">
                <a:lnSpc>
                  <a:spcPct val="95000"/>
                </a:lnSpc>
                <a:spcBef>
                  <a:spcPts val="600"/>
                </a:spcBef>
                <a:defRPr/>
              </a:pPr>
              <a:r>
                <a:rPr lang="en-US" sz="1600" kern="0">
                  <a:latin typeface="News Gothic MT" panose="020B0503020103020203" pitchFamily="34" charset="0"/>
                  <a:cs typeface="Arial" panose="020B0604020202020204" pitchFamily="34" charset="0"/>
                  <a:sym typeface="Symbol" panose="05050102010706020507" pitchFamily="18" charset="2"/>
                </a:rPr>
                <a:t>N</a:t>
              </a:r>
              <a:r>
                <a:rPr kumimoji="0" lang="en-US" sz="1600" b="0" i="0" u="none" strike="noStrike" kern="0" cap="none" spc="0" normalizeH="0" baseline="0" noProof="0">
                  <a:ln>
                    <a:noFill/>
                  </a:ln>
                  <a:effectLst/>
                  <a:uLnTx/>
                  <a:uFillTx/>
                  <a:latin typeface="News Gothic MT" panose="020B0503020103020203" pitchFamily="34" charset="0"/>
                  <a:cs typeface="Arial" panose="020B0604020202020204" pitchFamily="34" charset="0"/>
                  <a:sym typeface="Symbol" panose="05050102010706020507" pitchFamily="18" charset="2"/>
                </a:rPr>
                <a:t>=</a:t>
              </a:r>
              <a:r>
                <a:rPr lang="en-US" sz="1600" kern="0">
                  <a:latin typeface="News Gothic MT" panose="020B0503020103020203" pitchFamily="34" charset="0"/>
                  <a:cs typeface="Arial" panose="020B0604020202020204" pitchFamily="34" charset="0"/>
                  <a:sym typeface="Symbol" panose="05050102010706020507" pitchFamily="18" charset="2"/>
                </a:rPr>
                <a:t>529</a:t>
              </a:r>
              <a:endParaRPr kumimoji="0" lang="en-US" sz="1600" b="0" i="0" u="none" strike="noStrike" kern="0" cap="none" spc="0" normalizeH="0" baseline="0" noProof="0">
                <a:ln>
                  <a:noFill/>
                </a:ln>
                <a:effectLst/>
                <a:uLnTx/>
                <a:uFillTx/>
                <a:latin typeface="News Gothic MT" panose="020B0503020103020203"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30ED79CD-C6E4-4C6D-94EC-02E05E224E36}"/>
                </a:ext>
              </a:extLst>
            </p:cNvPr>
            <p:cNvSpPr/>
            <p:nvPr/>
          </p:nvSpPr>
          <p:spPr>
            <a:xfrm>
              <a:off x="4397936" y="1996768"/>
              <a:ext cx="3399141" cy="1185571"/>
            </a:xfrm>
            <a:prstGeom prst="roundRect">
              <a:avLst>
                <a:gd name="adj" fmla="val 0"/>
              </a:avLst>
            </a:prstGeom>
            <a:solidFill>
              <a:srgbClr val="4EB0B2"/>
            </a:solidFill>
            <a:ln w="25400" cap="flat" cmpd="sng" algn="ctr">
              <a:noFill/>
              <a:prstDash val="solid"/>
            </a:ln>
            <a:effectLst>
              <a:outerShdw blurRad="76200" algn="ctr" rotWithShape="0">
                <a:prstClr val="black">
                  <a:alpha val="35000"/>
                </a:prstClr>
              </a:outerShdw>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GB" sz="1700" b="1" i="0" u="none" strike="noStrike" kern="0" cap="none" spc="0" normalizeH="0" baseline="0" noProof="0">
                  <a:ln>
                    <a:noFill/>
                  </a:ln>
                  <a:solidFill>
                    <a:schemeClr val="bg1"/>
                  </a:solidFill>
                  <a:effectLst/>
                  <a:uLnTx/>
                  <a:uFillTx/>
                  <a:latin typeface="News Gothic MT" panose="020B0503020103020203" pitchFamily="34" charset="0"/>
                  <a:cs typeface="Arial" panose="020B0604020202020204" pitchFamily="34" charset="0"/>
                </a:rPr>
                <a:t>Sacituzumab Govitecan (SG) </a:t>
              </a:r>
            </a:p>
            <a:p>
              <a:pPr marL="0" marR="0" lvl="0" indent="0" algn="ctr" defTabSz="1219170" eaLnBrk="1" fontAlgn="auto" latinLnBrk="0" hangingPunct="1">
                <a:lnSpc>
                  <a:spcPct val="100000"/>
                </a:lnSpc>
                <a:spcBef>
                  <a:spcPts val="0"/>
                </a:spcBef>
                <a:spcAft>
                  <a:spcPts val="0"/>
                </a:spcAft>
                <a:buClrTx/>
                <a:buSzTx/>
                <a:buFontTx/>
                <a:buNone/>
                <a:tabLst/>
                <a:defRPr/>
              </a:pPr>
              <a:r>
                <a:rPr kumimoji="0" lang="en-GB" sz="1700" i="0" u="none" strike="noStrike" kern="0" cap="none" spc="0" normalizeH="0" baseline="0" noProof="0">
                  <a:ln>
                    <a:noFill/>
                  </a:ln>
                  <a:solidFill>
                    <a:schemeClr val="bg1"/>
                  </a:solidFill>
                  <a:effectLst/>
                  <a:uLnTx/>
                  <a:uFillTx/>
                  <a:latin typeface="News Gothic MT" panose="020B0503020103020203" pitchFamily="34" charset="0"/>
                  <a:cs typeface="Arial" panose="020B0604020202020204" pitchFamily="34" charset="0"/>
                </a:rPr>
                <a:t>10 mg/kg IV                                  Days 1 &amp; 8, every 21-day cycl</a:t>
              </a:r>
              <a:r>
                <a:rPr kumimoji="0" lang="en-GB" sz="1700" b="1" i="0" u="none" strike="noStrike" kern="0" cap="none" spc="0" normalizeH="0" baseline="0" noProof="0">
                  <a:ln>
                    <a:noFill/>
                  </a:ln>
                  <a:solidFill>
                    <a:schemeClr val="bg1"/>
                  </a:solidFill>
                  <a:effectLst/>
                  <a:uLnTx/>
                  <a:uFillTx/>
                  <a:latin typeface="News Gothic MT" panose="020B0503020103020203" pitchFamily="34" charset="0"/>
                  <a:cs typeface="Arial" panose="020B0604020202020204" pitchFamily="34" charset="0"/>
                </a:rPr>
                <a:t>e</a:t>
              </a:r>
            </a:p>
            <a:p>
              <a:pPr marL="0" marR="0" lvl="0" indent="0" algn="ctr" defTabSz="1219170" eaLnBrk="1" fontAlgn="auto" latinLnBrk="0" hangingPunct="1">
                <a:lnSpc>
                  <a:spcPct val="100000"/>
                </a:lnSpc>
                <a:spcBef>
                  <a:spcPts val="0"/>
                </a:spcBef>
                <a:spcAft>
                  <a:spcPts val="0"/>
                </a:spcAft>
                <a:buClrTx/>
                <a:buSzTx/>
                <a:buFontTx/>
                <a:buNone/>
                <a:tabLst/>
                <a:defRPr/>
              </a:pPr>
              <a:r>
                <a:rPr lang="en-GB" sz="1600" kern="0">
                  <a:solidFill>
                    <a:schemeClr val="bg1"/>
                  </a:solidFill>
                  <a:latin typeface="News Gothic MT" panose="020B0503020103020203" pitchFamily="34" charset="0"/>
                  <a:cs typeface="Arial" panose="020B0604020202020204" pitchFamily="34" charset="0"/>
                </a:rPr>
                <a:t>(n=235)</a:t>
              </a:r>
              <a:endParaRPr kumimoji="0" lang="en-GB" sz="1600" i="0" u="none" strike="noStrike" kern="0" cap="none" spc="0" normalizeH="0" baseline="0" noProof="0">
                <a:ln>
                  <a:noFill/>
                </a:ln>
                <a:solidFill>
                  <a:schemeClr val="bg1"/>
                </a:solidFill>
                <a:effectLst/>
                <a:uLnTx/>
                <a:uFillTx/>
                <a:latin typeface="News Gothic MT" panose="020B0503020103020203"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90364262-A0E1-4D94-A0EF-F4CADE4C7821}"/>
                </a:ext>
              </a:extLst>
            </p:cNvPr>
            <p:cNvSpPr/>
            <p:nvPr/>
          </p:nvSpPr>
          <p:spPr>
            <a:xfrm>
              <a:off x="4397936" y="3322331"/>
              <a:ext cx="3396128" cy="1220678"/>
            </a:xfrm>
            <a:prstGeom prst="roundRect">
              <a:avLst>
                <a:gd name="adj" fmla="val 0"/>
              </a:avLst>
            </a:prstGeom>
            <a:solidFill>
              <a:srgbClr val="D9D9D9"/>
            </a:solidFill>
            <a:ln w="25400" cap="flat" cmpd="sng" algn="ctr">
              <a:noFill/>
              <a:prstDash val="solid"/>
            </a:ln>
            <a:effectLst>
              <a:outerShdw blurRad="76200" algn="ctr" rotWithShape="0">
                <a:prstClr val="black">
                  <a:alpha val="35000"/>
                </a:prstClr>
              </a:outerShdw>
            </a:effectLst>
          </p:spPr>
          <p:txBody>
            <a:bodyPr lIns="45720" rIns="45720" rtlCol="0" anchor="ctr"/>
            <a:lstStyle/>
            <a:p>
              <a:pPr lvl="0" algn="ctr" defTabSz="1219170">
                <a:lnSpc>
                  <a:spcPct val="90000"/>
                </a:lnSpc>
                <a:spcBef>
                  <a:spcPts val="400"/>
                </a:spcBef>
                <a:defRPr/>
              </a:pPr>
              <a:r>
                <a:rPr lang="en-US" sz="1700" b="1" kern="0">
                  <a:latin typeface="News Gothic MT" panose="020B0503020103020203" pitchFamily="34" charset="0"/>
                  <a:cs typeface="Arial" panose="020B0604020202020204" pitchFamily="34" charset="0"/>
                </a:rPr>
                <a:t>Treatment of Physician’s Choice (TPC)</a:t>
              </a:r>
              <a:r>
                <a:rPr lang="en-US" sz="1700" b="1" kern="0" baseline="30000">
                  <a:latin typeface="News Gothic MT" panose="020B0503020103020203" pitchFamily="34" charset="0"/>
                  <a:cs typeface="Arial" panose="020B0604020202020204" pitchFamily="34" charset="0"/>
                </a:rPr>
                <a:t>a</a:t>
              </a:r>
              <a:r>
                <a:rPr lang="en-US" sz="1700" b="1" kern="0">
                  <a:latin typeface="News Gothic MT" panose="020B0503020103020203" pitchFamily="34" charset="0"/>
                  <a:cs typeface="Arial" panose="020B0604020202020204" pitchFamily="34" charset="0"/>
                </a:rPr>
                <a:t> </a:t>
              </a:r>
              <a:br>
                <a:rPr kumimoji="0" lang="en-GB" sz="1700" b="1" i="0" u="none" strike="noStrike" kern="0" cap="none" spc="0" normalizeH="0" baseline="0" noProof="0">
                  <a:ln>
                    <a:noFill/>
                  </a:ln>
                  <a:effectLst/>
                  <a:uLnTx/>
                  <a:uFillTx/>
                  <a:latin typeface="News Gothic MT" panose="020B0503020103020203" pitchFamily="34" charset="0"/>
                  <a:cs typeface="Arial" panose="020B0604020202020204" pitchFamily="34" charset="0"/>
                </a:rPr>
              </a:br>
              <a:r>
                <a:rPr lang="en-GB" sz="1600" kern="0">
                  <a:latin typeface="News Gothic MT" panose="020B0503020103020203" pitchFamily="34" charset="0"/>
                  <a:cs typeface="Arial" panose="020B0604020202020204" pitchFamily="34" charset="0"/>
                </a:rPr>
                <a:t>(n=233) </a:t>
              </a:r>
              <a:endParaRPr kumimoji="0" lang="en-GB" sz="1400" i="0" u="none" strike="noStrike" kern="0" cap="none" spc="0" normalizeH="0" baseline="0" noProof="0">
                <a:ln>
                  <a:noFill/>
                </a:ln>
                <a:effectLst/>
                <a:uLnTx/>
                <a:uFillTx/>
                <a:latin typeface="News Gothic MT" panose="020B0503020103020203" pitchFamily="34" charset="0"/>
                <a:cs typeface="Arial" panose="020B0604020202020204" pitchFamily="34" charset="0"/>
              </a:endParaRPr>
            </a:p>
          </p:txBody>
        </p:sp>
        <p:sp>
          <p:nvSpPr>
            <p:cNvPr id="27" name="Oval 26">
              <a:extLst>
                <a:ext uri="{FF2B5EF4-FFF2-40B4-BE49-F238E27FC236}">
                  <a16:creationId xmlns:a16="http://schemas.microsoft.com/office/drawing/2014/main" id="{60001D8B-BB96-494D-B5D6-78E1FB476AF3}"/>
                </a:ext>
              </a:extLst>
            </p:cNvPr>
            <p:cNvSpPr/>
            <p:nvPr/>
          </p:nvSpPr>
          <p:spPr>
            <a:xfrm>
              <a:off x="3592143" y="2929322"/>
              <a:ext cx="761634" cy="724058"/>
            </a:xfrm>
            <a:prstGeom prst="ellipse">
              <a:avLst/>
            </a:prstGeom>
            <a:solidFill>
              <a:sysClr val="window" lastClr="FFFFFF">
                <a:lumMod val="50000"/>
              </a:sys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News Gothic MT" panose="020B0503020103020203" pitchFamily="34" charset="0"/>
                  <a:ea typeface="+mn-ea"/>
                  <a:cs typeface="Arial" panose="020B0604020202020204" pitchFamily="34" charset="0"/>
                </a:rPr>
                <a:t>R </a:t>
              </a:r>
              <a:r>
                <a:rPr kumimoji="0" lang="en-US" sz="1600" i="0" u="none" strike="noStrike" kern="0" cap="none" spc="0" normalizeH="0" baseline="0" noProof="0">
                  <a:ln>
                    <a:noFill/>
                  </a:ln>
                  <a:solidFill>
                    <a:prstClr val="white"/>
                  </a:solidFill>
                  <a:effectLst/>
                  <a:uLnTx/>
                  <a:uFillTx/>
                  <a:latin typeface="News Gothic MT" panose="020B0503020103020203" pitchFamily="34" charset="0"/>
                  <a:ea typeface="+mn-ea"/>
                  <a:cs typeface="Arial" panose="020B0604020202020204" pitchFamily="34" charset="0"/>
                </a:rPr>
                <a:t>1:1</a:t>
              </a:r>
            </a:p>
          </p:txBody>
        </p:sp>
        <p:sp>
          <p:nvSpPr>
            <p:cNvPr id="34" name="Rounded Rectangle 24">
              <a:extLst>
                <a:ext uri="{FF2B5EF4-FFF2-40B4-BE49-F238E27FC236}">
                  <a16:creationId xmlns:a16="http://schemas.microsoft.com/office/drawing/2014/main" id="{6D6D5C0F-6ED5-4871-9704-4CD785E7A77C}"/>
                </a:ext>
              </a:extLst>
            </p:cNvPr>
            <p:cNvSpPr/>
            <p:nvPr/>
          </p:nvSpPr>
          <p:spPr>
            <a:xfrm>
              <a:off x="8138651" y="2501216"/>
              <a:ext cx="1493203" cy="1540971"/>
            </a:xfrm>
            <a:prstGeom prst="roundRect">
              <a:avLst>
                <a:gd name="adj" fmla="val 8826"/>
              </a:avLst>
            </a:prstGeom>
            <a:solidFill>
              <a:schemeClr val="bg1">
                <a:lumMod val="85000"/>
              </a:schemeClr>
            </a:solidFill>
            <a:ln w="19050">
              <a:noFill/>
            </a:ln>
            <a:effectLst/>
          </p:spPr>
          <p:txBody>
            <a:bodyPr wrap="square" lIns="182880" anchor="ctr">
              <a:noAutofit/>
            </a:bodyPr>
            <a:lstStyle/>
            <a:p>
              <a:pPr marL="0" marR="0" lvl="0" indent="0" algn="ctr" defTabSz="914400" rtl="0" eaLnBrk="1" fontAlgn="auto" latinLnBrk="0" hangingPunct="1">
                <a:lnSpc>
                  <a:spcPct val="100000"/>
                </a:lnSpc>
                <a:spcBef>
                  <a:spcPts val="600"/>
                </a:spcBef>
                <a:spcAft>
                  <a:spcPts val="300"/>
                </a:spcAft>
                <a:buClr>
                  <a:srgbClr val="4CACA8"/>
                </a:buClr>
                <a:buSzTx/>
                <a:buFontTx/>
                <a:buNone/>
                <a:tabLst/>
                <a:defRPr/>
              </a:pPr>
              <a:r>
                <a:rPr kumimoji="0" lang="en-US" altLang="en-US" b="1" i="0" strike="noStrike" kern="1200" cap="none" spc="0" normalizeH="0" baseline="0" noProof="0">
                  <a:ln>
                    <a:noFill/>
                  </a:ln>
                  <a:solidFill>
                    <a:srgbClr val="262261"/>
                  </a:solidFill>
                  <a:effectLst/>
                  <a:uLnTx/>
                  <a:uFillTx/>
                  <a:latin typeface="News Gothic MT" panose="020B0503020103020203" pitchFamily="34" charset="0"/>
                  <a:ea typeface="+mn-ea"/>
                </a:rPr>
                <a:t>Continue treatment until progression or unacceptable toxicity</a:t>
              </a:r>
              <a:endParaRPr kumimoji="0" lang="en-US" altLang="en-US" sz="1200" b="1" i="0" strike="noStrike" kern="1200" cap="none" spc="0" normalizeH="0" baseline="0" noProof="0">
                <a:ln>
                  <a:noFill/>
                </a:ln>
                <a:solidFill>
                  <a:srgbClr val="262261"/>
                </a:solidFill>
                <a:effectLst/>
                <a:uLnTx/>
                <a:uFillTx/>
                <a:latin typeface="News Gothic MT" panose="020B0503020103020203" pitchFamily="34" charset="0"/>
                <a:ea typeface="+mn-ea"/>
              </a:endParaRPr>
            </a:p>
          </p:txBody>
        </p:sp>
        <p:cxnSp>
          <p:nvCxnSpPr>
            <p:cNvPr id="26" name="Straight Connector 25">
              <a:extLst>
                <a:ext uri="{FF2B5EF4-FFF2-40B4-BE49-F238E27FC236}">
                  <a16:creationId xmlns:a16="http://schemas.microsoft.com/office/drawing/2014/main" id="{9C00D26E-7411-43E6-9598-4D2C809B8058}"/>
                </a:ext>
              </a:extLst>
            </p:cNvPr>
            <p:cNvCxnSpPr>
              <a:cxnSpLocks/>
            </p:cNvCxnSpPr>
            <p:nvPr/>
          </p:nvCxnSpPr>
          <p:spPr>
            <a:xfrm>
              <a:off x="7955771" y="3195568"/>
              <a:ext cx="182880" cy="0"/>
            </a:xfrm>
            <a:prstGeom prst="line">
              <a:avLst/>
            </a:prstGeom>
            <a:noFill/>
            <a:ln w="28575" cap="flat" cmpd="sng" algn="ctr">
              <a:solidFill>
                <a:srgbClr val="000000"/>
              </a:solidFill>
              <a:prstDash val="solid"/>
              <a:headEnd type="none" w="med" len="med"/>
              <a:tailEnd type="triangle" w="med" len="med"/>
            </a:ln>
          </p:spPr>
        </p:cxnSp>
      </p:grpSp>
      <p:sp>
        <p:nvSpPr>
          <p:cNvPr id="3" name="Rectangle 2">
            <a:extLst>
              <a:ext uri="{FF2B5EF4-FFF2-40B4-BE49-F238E27FC236}">
                <a16:creationId xmlns:a16="http://schemas.microsoft.com/office/drawing/2014/main" id="{084B45FF-CAFC-2F4D-9924-ABBEE4C054F8}"/>
              </a:ext>
            </a:extLst>
          </p:cNvPr>
          <p:cNvSpPr/>
          <p:nvPr/>
        </p:nvSpPr>
        <p:spPr>
          <a:xfrm>
            <a:off x="4711185" y="4518082"/>
            <a:ext cx="6143409" cy="1384995"/>
          </a:xfrm>
          <a:prstGeom prst="rect">
            <a:avLst/>
          </a:prstGeom>
        </p:spPr>
        <p:txBody>
          <a:bodyPr wrap="square">
            <a:spAutoFit/>
          </a:bodyPr>
          <a:lstStyle/>
          <a:p>
            <a:pPr algn="ctr"/>
            <a:r>
              <a:rPr lang="en-US" b="1">
                <a:latin typeface="News Gothic MT" panose="020B0503020103020203" pitchFamily="34" charset="0"/>
              </a:rPr>
              <a:t>Primary end point: </a:t>
            </a:r>
            <a:r>
              <a:rPr lang="en-US">
                <a:latin typeface="News Gothic MT" panose="020B0503020103020203" pitchFamily="34" charset="0"/>
              </a:rPr>
              <a:t>PFS assessed by central review in the brain metastases–negative population, as predefined in the study protocol</a:t>
            </a:r>
          </a:p>
          <a:p>
            <a:pPr algn="ctr"/>
            <a:r>
              <a:rPr lang="en-US">
                <a:latin typeface="News Gothic MT" panose="020B0503020103020203" pitchFamily="34" charset="0"/>
              </a:rPr>
              <a:t>                              </a:t>
            </a:r>
          </a:p>
          <a:p>
            <a:pPr algn="ctr"/>
            <a:r>
              <a:rPr lang="en-US" b="1">
                <a:latin typeface="News Gothic MT" panose="020B0503020103020203" pitchFamily="34" charset="0"/>
              </a:rPr>
              <a:t>Key secondary end points: </a:t>
            </a:r>
            <a:r>
              <a:rPr lang="en-US">
                <a:latin typeface="News Gothic MT" panose="020B0503020103020203" pitchFamily="34" charset="0"/>
              </a:rPr>
              <a:t>overall survival, overall response rate according to RECIST v1.1, and safety</a:t>
            </a:r>
            <a:br>
              <a:rPr lang="en-US">
                <a:latin typeface="News Gothic MT" panose="020B0503020103020203" pitchFamily="34" charset="0"/>
              </a:rPr>
            </a:br>
            <a:endParaRPr lang="en-US">
              <a:latin typeface="News Gothic MT" panose="020B0503020103020203" pitchFamily="34" charset="0"/>
            </a:endParaRPr>
          </a:p>
        </p:txBody>
      </p:sp>
    </p:spTree>
    <p:extLst>
      <p:ext uri="{BB962C8B-B14F-4D97-AF65-F5344CB8AC3E}">
        <p14:creationId xmlns:p14="http://schemas.microsoft.com/office/powerpoint/2010/main" val="17998449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2203DA-85B5-9247-B999-CF7B4E344EBF}"/>
              </a:ext>
            </a:extLst>
          </p:cNvPr>
          <p:cNvSpPr>
            <a:spLocks noGrp="1"/>
          </p:cNvSpPr>
          <p:nvPr>
            <p:ph type="title"/>
          </p:nvPr>
        </p:nvSpPr>
        <p:spPr/>
        <p:txBody>
          <a:bodyPr/>
          <a:lstStyle/>
          <a:p>
            <a:r>
              <a:rPr lang="en-US"/>
              <a:t>ASCENT: Sacituzumab Govitecan (cont.)</a:t>
            </a:r>
          </a:p>
        </p:txBody>
      </p:sp>
      <p:sp>
        <p:nvSpPr>
          <p:cNvPr id="7" name="Text Placeholder 6">
            <a:extLst>
              <a:ext uri="{FF2B5EF4-FFF2-40B4-BE49-F238E27FC236}">
                <a16:creationId xmlns:a16="http://schemas.microsoft.com/office/drawing/2014/main" id="{E2429B34-D910-5447-BA51-BE827CCEB8DF}"/>
              </a:ext>
            </a:extLst>
          </p:cNvPr>
          <p:cNvSpPr>
            <a:spLocks noGrp="1"/>
          </p:cNvSpPr>
          <p:nvPr>
            <p:ph type="body" sz="quarter" idx="12"/>
          </p:nvPr>
        </p:nvSpPr>
        <p:spPr>
          <a:xfrm>
            <a:off x="193575" y="6420647"/>
            <a:ext cx="5257850" cy="307777"/>
          </a:xfrm>
        </p:spPr>
        <p:txBody>
          <a:bodyPr/>
          <a:lstStyle/>
          <a:p>
            <a:r>
              <a:rPr lang="en-US"/>
              <a:t>BICR = blinded independent central review; DSMC = data safety monitoring committee.</a:t>
            </a:r>
          </a:p>
          <a:p>
            <a:r>
              <a:rPr lang="en-US" err="1"/>
              <a:t>Bardia</a:t>
            </a:r>
            <a:r>
              <a:rPr lang="en-US"/>
              <a:t> et al, 2020.</a:t>
            </a:r>
          </a:p>
        </p:txBody>
      </p:sp>
      <p:sp>
        <p:nvSpPr>
          <p:cNvPr id="8" name="Text Placeholder 7">
            <a:extLst>
              <a:ext uri="{FF2B5EF4-FFF2-40B4-BE49-F238E27FC236}">
                <a16:creationId xmlns:a16="http://schemas.microsoft.com/office/drawing/2014/main" id="{43290D92-E664-3A42-A7DD-0FD52ADA09E4}"/>
              </a:ext>
            </a:extLst>
          </p:cNvPr>
          <p:cNvSpPr>
            <a:spLocks noGrp="1"/>
          </p:cNvSpPr>
          <p:nvPr>
            <p:ph type="body" sz="quarter" idx="13"/>
          </p:nvPr>
        </p:nvSpPr>
        <p:spPr/>
        <p:txBody>
          <a:bodyPr/>
          <a:lstStyle/>
          <a:p>
            <a:r>
              <a:rPr lang="en-US"/>
              <a:t>Progression-Free Survival (BICR Analysis)</a:t>
            </a:r>
          </a:p>
        </p:txBody>
      </p:sp>
      <p:sp>
        <p:nvSpPr>
          <p:cNvPr id="12" name="Text Placeholder 4">
            <a:extLst>
              <a:ext uri="{FF2B5EF4-FFF2-40B4-BE49-F238E27FC236}">
                <a16:creationId xmlns:a16="http://schemas.microsoft.com/office/drawing/2014/main" id="{184CE434-5D5D-4BDD-AAD5-ED71FC86C00E}"/>
              </a:ext>
            </a:extLst>
          </p:cNvPr>
          <p:cNvSpPr txBox="1">
            <a:spLocks/>
          </p:cNvSpPr>
          <p:nvPr/>
        </p:nvSpPr>
        <p:spPr>
          <a:xfrm>
            <a:off x="211160" y="6564943"/>
            <a:ext cx="9628095" cy="31101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000">
              <a:ea typeface="Helvetica" charset="0"/>
              <a:cs typeface="Helvetica" charset="0"/>
            </a:endParaRPr>
          </a:p>
        </p:txBody>
      </p:sp>
      <p:graphicFrame>
        <p:nvGraphicFramePr>
          <p:cNvPr id="15" name="Table 14">
            <a:extLst>
              <a:ext uri="{FF2B5EF4-FFF2-40B4-BE49-F238E27FC236}">
                <a16:creationId xmlns:a16="http://schemas.microsoft.com/office/drawing/2014/main" id="{33008BF3-C217-4DBA-9EDB-090C763A4106}"/>
              </a:ext>
            </a:extLst>
          </p:cNvPr>
          <p:cNvGraphicFramePr>
            <a:graphicFrameLocks noGrp="1"/>
          </p:cNvGraphicFramePr>
          <p:nvPr>
            <p:extLst>
              <p:ext uri="{D42A27DB-BD31-4B8C-83A1-F6EECF244321}">
                <p14:modId xmlns:p14="http://schemas.microsoft.com/office/powerpoint/2010/main" val="2880201133"/>
              </p:ext>
            </p:extLst>
          </p:nvPr>
        </p:nvGraphicFramePr>
        <p:xfrm>
          <a:off x="6619164" y="1659869"/>
          <a:ext cx="4977761" cy="1249680"/>
        </p:xfrm>
        <a:graphic>
          <a:graphicData uri="http://schemas.openxmlformats.org/drawingml/2006/table">
            <a:tbl>
              <a:tblPr firstRow="1" bandRow="1">
                <a:tableStyleId>{5C22544A-7EE6-4342-B048-85BDC9FD1C3A}</a:tableStyleId>
              </a:tblPr>
              <a:tblGrid>
                <a:gridCol w="2248978">
                  <a:extLst>
                    <a:ext uri="{9D8B030D-6E8A-4147-A177-3AD203B41FA5}">
                      <a16:colId xmlns:a16="http://schemas.microsoft.com/office/drawing/2014/main" val="124576450"/>
                    </a:ext>
                  </a:extLst>
                </a:gridCol>
                <a:gridCol w="1232825">
                  <a:extLst>
                    <a:ext uri="{9D8B030D-6E8A-4147-A177-3AD203B41FA5}">
                      <a16:colId xmlns:a16="http://schemas.microsoft.com/office/drawing/2014/main" val="2296479947"/>
                    </a:ext>
                  </a:extLst>
                </a:gridCol>
                <a:gridCol w="1495958">
                  <a:extLst>
                    <a:ext uri="{9D8B030D-6E8A-4147-A177-3AD203B41FA5}">
                      <a16:colId xmlns:a16="http://schemas.microsoft.com/office/drawing/2014/main" val="20001"/>
                    </a:ext>
                  </a:extLst>
                </a:gridCol>
              </a:tblGrid>
              <a:tr h="341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News Gothic MT" panose="020B0503020103020203" pitchFamily="34" charset="0"/>
                        </a:rPr>
                        <a:t>BICR Analysis</a:t>
                      </a:r>
                      <a:endParaRPr lang="en-US" sz="1600">
                        <a:solidFill>
                          <a:schemeClr val="tx1"/>
                        </a:solidFill>
                        <a:latin typeface="News Gothic MT" panose="020B0503020103020203" pitchFamily="34" charset="0"/>
                        <a:cs typeface="Arial" panose="020B0604020202020204" pitchFamily="34" charset="0"/>
                      </a:endParaRPr>
                    </a:p>
                  </a:txBody>
                  <a:tcPr anchor="b"/>
                </a:tc>
                <a:tc>
                  <a:txBody>
                    <a:bodyPr/>
                    <a:lstStyle/>
                    <a:p>
                      <a:pPr marL="0" algn="ctr" defTabSz="914400" rtl="0" eaLnBrk="1" latinLnBrk="0" hangingPunct="1">
                        <a:spcBef>
                          <a:spcPts val="0"/>
                        </a:spcBef>
                      </a:pPr>
                      <a:r>
                        <a:rPr lang="en-US" sz="1600" kern="1200">
                          <a:latin typeface="News Gothic MT" panose="020B0503020103020203" pitchFamily="34" charset="0"/>
                        </a:rPr>
                        <a:t>SG (n=235)</a:t>
                      </a:r>
                      <a:endParaRPr lang="en-US" sz="1600" b="1" kern="1200">
                        <a:solidFill>
                          <a:schemeClr val="bg1"/>
                        </a:solidFill>
                        <a:latin typeface="News Gothic MT" panose="020B0503020103020203" pitchFamily="34" charset="0"/>
                        <a:ea typeface="+mn-ea"/>
                        <a:cs typeface="Arial" panose="020B0604020202020204" pitchFamily="34" charset="0"/>
                      </a:endParaRPr>
                    </a:p>
                  </a:txBody>
                  <a:tcPr anchor="ctr"/>
                </a:tc>
                <a:tc>
                  <a:txBody>
                    <a:bodyPr/>
                    <a:lstStyle/>
                    <a:p>
                      <a:pPr algn="ctr">
                        <a:spcBef>
                          <a:spcPts val="0"/>
                        </a:spcBef>
                      </a:pPr>
                      <a:r>
                        <a:rPr lang="en-US" sz="1600">
                          <a:latin typeface="News Gothic MT" panose="020B0503020103020203" pitchFamily="34" charset="0"/>
                        </a:rPr>
                        <a:t>TPC (n=233)</a:t>
                      </a:r>
                      <a:endParaRPr lang="en-US" sz="1600">
                        <a:latin typeface="News Gothic MT" panose="020B0503020103020203" pitchFamily="34" charset="0"/>
                        <a:cs typeface="Arial" panose="020B0604020202020204" pitchFamily="34" charset="0"/>
                      </a:endParaRPr>
                    </a:p>
                  </a:txBody>
                  <a:tcPr anchor="ctr"/>
                </a:tc>
                <a:extLst>
                  <a:ext uri="{0D108BD9-81ED-4DB2-BD59-A6C34878D82A}">
                    <a16:rowId xmlns:a16="http://schemas.microsoft.com/office/drawing/2014/main" val="10000"/>
                  </a:ext>
                </a:extLst>
              </a:tr>
              <a:tr h="2829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pPr>
                      <a:r>
                        <a:rPr lang="en-US" sz="1600">
                          <a:latin typeface="News Gothic MT" panose="020B0503020103020203" pitchFamily="34" charset="0"/>
                        </a:rPr>
                        <a:t>Median PFS</a:t>
                      </a:r>
                      <a:endParaRPr lang="en-US" sz="1600" b="1" i="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600">
                          <a:latin typeface="News Gothic MT" panose="020B0503020103020203" pitchFamily="34" charset="0"/>
                        </a:rPr>
                        <a:t>5.6 mos</a:t>
                      </a:r>
                      <a:endParaRPr lang="en-US" sz="160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1.7 mos</a:t>
                      </a:r>
                      <a:endParaRPr lang="en-US" sz="160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3996731985"/>
                  </a:ext>
                </a:extLst>
              </a:tr>
              <a:tr h="28296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a:latin typeface="News Gothic MT" panose="020B0503020103020203" pitchFamily="34" charset="0"/>
                        </a:rPr>
                        <a:t>HR, </a:t>
                      </a:r>
                      <a:r>
                        <a:rPr lang="en-US" sz="1600" i="1">
                          <a:latin typeface="News Gothic MT" panose="020B0503020103020203" pitchFamily="34" charset="0"/>
                        </a:rPr>
                        <a:t>P </a:t>
                      </a:r>
                      <a:r>
                        <a:rPr lang="en-US" sz="1600">
                          <a:latin typeface="News Gothic MT" panose="020B0503020103020203" pitchFamily="34" charset="0"/>
                        </a:rPr>
                        <a:t>value</a:t>
                      </a:r>
                      <a:endParaRPr lang="en-US" sz="1600" b="1" i="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600">
                          <a:latin typeface="News Gothic MT" panose="020B0503020103020203" pitchFamily="34" charset="0"/>
                        </a:rPr>
                        <a:t>0.41, </a:t>
                      </a:r>
                      <a:r>
                        <a:rPr lang="en-US" sz="1600" i="1">
                          <a:latin typeface="News Gothic MT" panose="020B0503020103020203" pitchFamily="34" charset="0"/>
                        </a:rPr>
                        <a:t>P</a:t>
                      </a:r>
                      <a:r>
                        <a:rPr lang="en-US" sz="1600">
                          <a:latin typeface="News Gothic MT" panose="020B0503020103020203" pitchFamily="34" charset="0"/>
                        </a:rPr>
                        <a:t>&lt;0.0001</a:t>
                      </a:r>
                      <a:endParaRPr lang="en-US" sz="1600" b="1" i="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00">
                        <a:solidFill>
                          <a:schemeClr val="tx1"/>
                        </a:solidFill>
                        <a:latin typeface="+mn-lt"/>
                        <a:ea typeface="Cambria" panose="02040503050406030204" pitchFamily="18" charset="0"/>
                        <a:cs typeface="Arial" panose="020B0604020202020204" pitchFamily="34" charset="0"/>
                      </a:endParaRPr>
                    </a:p>
                  </a:txBody>
                  <a:tcPr>
                    <a:solidFill>
                      <a:srgbClr val="E7F3F3"/>
                    </a:solidFill>
                  </a:tcPr>
                </a:tc>
                <a:extLst>
                  <a:ext uri="{0D108BD9-81ED-4DB2-BD59-A6C34878D82A}">
                    <a16:rowId xmlns:a16="http://schemas.microsoft.com/office/drawing/2014/main" val="790887328"/>
                  </a:ext>
                </a:extLst>
              </a:tr>
            </a:tbl>
          </a:graphicData>
        </a:graphic>
      </p:graphicFrame>
      <p:sp>
        <p:nvSpPr>
          <p:cNvPr id="3" name="Rectangle 2">
            <a:extLst>
              <a:ext uri="{FF2B5EF4-FFF2-40B4-BE49-F238E27FC236}">
                <a16:creationId xmlns:a16="http://schemas.microsoft.com/office/drawing/2014/main" id="{B0F1EDD9-100D-4BFF-8183-AFD84AA24671}"/>
              </a:ext>
            </a:extLst>
          </p:cNvPr>
          <p:cNvSpPr/>
          <p:nvPr/>
        </p:nvSpPr>
        <p:spPr>
          <a:xfrm>
            <a:off x="543772" y="5966461"/>
            <a:ext cx="11541391" cy="243208"/>
          </a:xfrm>
          <a:prstGeom prst="rect">
            <a:avLst/>
          </a:prstGeom>
        </p:spPr>
        <p:txBody>
          <a:bodyPr wrap="square">
            <a:spAutoFit/>
          </a:bodyPr>
          <a:lstStyle/>
          <a:p>
            <a:pPr>
              <a:lnSpc>
                <a:spcPct val="120000"/>
              </a:lnSpc>
              <a:spcBef>
                <a:spcPts val="1200"/>
              </a:spcBef>
              <a:spcAft>
                <a:spcPts val="600"/>
              </a:spcAft>
            </a:pPr>
            <a:r>
              <a:rPr lang="en-US" sz="900">
                <a:latin typeface="Arial" panose="020B0604020202020204" pitchFamily="34" charset="0"/>
                <a:cs typeface="Arial" panose="020B0604020202020204" pitchFamily="34" charset="0"/>
              </a:rPr>
              <a:t> </a:t>
            </a:r>
            <a:endParaRPr lang="en-US" sz="900" b="1">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7D2DEEE7-5BA1-654A-99A6-BF21D46EA2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772" y="1763817"/>
            <a:ext cx="10041570" cy="4801126"/>
          </a:xfrm>
          <a:prstGeom prst="rect">
            <a:avLst/>
          </a:prstGeom>
        </p:spPr>
      </p:pic>
      <p:sp>
        <p:nvSpPr>
          <p:cNvPr id="2" name="Rectangle 1">
            <a:extLst>
              <a:ext uri="{FF2B5EF4-FFF2-40B4-BE49-F238E27FC236}">
                <a16:creationId xmlns:a16="http://schemas.microsoft.com/office/drawing/2014/main" id="{FA5D6688-3681-374E-BB97-ABEFDD2106DF}"/>
              </a:ext>
            </a:extLst>
          </p:cNvPr>
          <p:cNvSpPr/>
          <p:nvPr/>
        </p:nvSpPr>
        <p:spPr>
          <a:xfrm>
            <a:off x="6060044" y="3053845"/>
            <a:ext cx="6096000" cy="523220"/>
          </a:xfrm>
          <a:prstGeom prst="rect">
            <a:avLst/>
          </a:prstGeom>
        </p:spPr>
        <p:txBody>
          <a:bodyPr>
            <a:spAutoFit/>
          </a:bodyPr>
          <a:lstStyle/>
          <a:p>
            <a:pPr algn="ctr"/>
            <a:r>
              <a:rPr lang="en-US">
                <a:latin typeface="News Gothic MT" panose="020B0503020103020203" pitchFamily="34" charset="0"/>
              </a:rPr>
              <a:t>Trial halted early due to compelling evidence of efficacy per unanimous DSMC recommendation</a:t>
            </a:r>
          </a:p>
        </p:txBody>
      </p:sp>
    </p:spTree>
    <p:extLst>
      <p:ext uri="{BB962C8B-B14F-4D97-AF65-F5344CB8AC3E}">
        <p14:creationId xmlns:p14="http://schemas.microsoft.com/office/powerpoint/2010/main" val="25887001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63CA9-7DD6-1347-8DCA-EFA0FD0956CC}"/>
              </a:ext>
            </a:extLst>
          </p:cNvPr>
          <p:cNvSpPr>
            <a:spLocks noGrp="1"/>
          </p:cNvSpPr>
          <p:nvPr>
            <p:ph type="title"/>
          </p:nvPr>
        </p:nvSpPr>
        <p:spPr/>
        <p:txBody>
          <a:bodyPr/>
          <a:lstStyle/>
          <a:p>
            <a:r>
              <a:rPr lang="en-US"/>
              <a:t>ASCENT: Sacituzumab Govitecan (cont.)</a:t>
            </a:r>
          </a:p>
        </p:txBody>
      </p:sp>
      <p:sp>
        <p:nvSpPr>
          <p:cNvPr id="5" name="Text Placeholder 4">
            <a:extLst>
              <a:ext uri="{FF2B5EF4-FFF2-40B4-BE49-F238E27FC236}">
                <a16:creationId xmlns:a16="http://schemas.microsoft.com/office/drawing/2014/main" id="{185C4A0E-9298-4540-BF26-97753B5AE8E0}"/>
              </a:ext>
            </a:extLst>
          </p:cNvPr>
          <p:cNvSpPr>
            <a:spLocks noGrp="1"/>
          </p:cNvSpPr>
          <p:nvPr>
            <p:ph type="body" sz="quarter" idx="12"/>
          </p:nvPr>
        </p:nvSpPr>
        <p:spPr>
          <a:xfrm>
            <a:off x="193575" y="6575082"/>
            <a:ext cx="1107676" cy="153888"/>
          </a:xfrm>
        </p:spPr>
        <p:txBody>
          <a:bodyPr/>
          <a:lstStyle/>
          <a:p>
            <a:r>
              <a:rPr lang="en-US" err="1"/>
              <a:t>Bardia</a:t>
            </a:r>
            <a:r>
              <a:rPr lang="en-US"/>
              <a:t> et al, 2020.</a:t>
            </a:r>
          </a:p>
        </p:txBody>
      </p:sp>
      <p:sp>
        <p:nvSpPr>
          <p:cNvPr id="6" name="Text Placeholder 5">
            <a:extLst>
              <a:ext uri="{FF2B5EF4-FFF2-40B4-BE49-F238E27FC236}">
                <a16:creationId xmlns:a16="http://schemas.microsoft.com/office/drawing/2014/main" id="{E4426E73-418A-7841-B8D4-2CE95E93881A}"/>
              </a:ext>
            </a:extLst>
          </p:cNvPr>
          <p:cNvSpPr>
            <a:spLocks noGrp="1"/>
          </p:cNvSpPr>
          <p:nvPr>
            <p:ph idx="1"/>
          </p:nvPr>
        </p:nvSpPr>
        <p:spPr>
          <a:xfrm>
            <a:off x="609600" y="913865"/>
            <a:ext cx="10972800" cy="542529"/>
          </a:xfrm>
        </p:spPr>
        <p:txBody>
          <a:bodyPr>
            <a:normAutofit/>
          </a:bodyPr>
          <a:lstStyle/>
          <a:p>
            <a:pPr marL="0" indent="0">
              <a:buNone/>
            </a:pPr>
            <a:r>
              <a:rPr lang="en-US" sz="2800"/>
              <a:t>Overall Survival</a:t>
            </a:r>
          </a:p>
        </p:txBody>
      </p:sp>
      <p:graphicFrame>
        <p:nvGraphicFramePr>
          <p:cNvPr id="15" name="Table 14">
            <a:extLst>
              <a:ext uri="{FF2B5EF4-FFF2-40B4-BE49-F238E27FC236}">
                <a16:creationId xmlns:a16="http://schemas.microsoft.com/office/drawing/2014/main" id="{543C4C2F-555E-4E16-8DFF-E8FDEFF2EB5B}"/>
              </a:ext>
            </a:extLst>
          </p:cNvPr>
          <p:cNvGraphicFramePr>
            <a:graphicFrameLocks noGrp="1"/>
          </p:cNvGraphicFramePr>
          <p:nvPr>
            <p:extLst>
              <p:ext uri="{D42A27DB-BD31-4B8C-83A1-F6EECF244321}">
                <p14:modId xmlns:p14="http://schemas.microsoft.com/office/powerpoint/2010/main" val="1359812316"/>
              </p:ext>
            </p:extLst>
          </p:nvPr>
        </p:nvGraphicFramePr>
        <p:xfrm>
          <a:off x="6660107" y="1698222"/>
          <a:ext cx="4802989" cy="1249680"/>
        </p:xfrm>
        <a:graphic>
          <a:graphicData uri="http://schemas.openxmlformats.org/drawingml/2006/table">
            <a:tbl>
              <a:tblPr firstRow="1" bandRow="1">
                <a:tableStyleId>{5C22544A-7EE6-4342-B048-85BDC9FD1C3A}</a:tableStyleId>
              </a:tblPr>
              <a:tblGrid>
                <a:gridCol w="2228047">
                  <a:extLst>
                    <a:ext uri="{9D8B030D-6E8A-4147-A177-3AD203B41FA5}">
                      <a16:colId xmlns:a16="http://schemas.microsoft.com/office/drawing/2014/main" val="124576450"/>
                    </a:ext>
                  </a:extLst>
                </a:gridCol>
                <a:gridCol w="1391269">
                  <a:extLst>
                    <a:ext uri="{9D8B030D-6E8A-4147-A177-3AD203B41FA5}">
                      <a16:colId xmlns:a16="http://schemas.microsoft.com/office/drawing/2014/main" val="2296479947"/>
                    </a:ext>
                  </a:extLst>
                </a:gridCol>
                <a:gridCol w="1183673">
                  <a:extLst>
                    <a:ext uri="{9D8B030D-6E8A-4147-A177-3AD203B41FA5}">
                      <a16:colId xmlns:a16="http://schemas.microsoft.com/office/drawing/2014/main" val="20001"/>
                    </a:ext>
                  </a:extLst>
                </a:gridCol>
              </a:tblGrid>
              <a:tr h="341877">
                <a:tc>
                  <a:txBody>
                    <a:bodyPr/>
                    <a:lstStyle/>
                    <a:p>
                      <a:pPr>
                        <a:spcBef>
                          <a:spcPts val="0"/>
                        </a:spcBef>
                      </a:pPr>
                      <a:endParaRPr lang="en-US" sz="1600">
                        <a:solidFill>
                          <a:schemeClr val="tx1"/>
                        </a:solidFill>
                        <a:latin typeface="News Gothic MT" panose="020B0503020103020203" pitchFamily="34" charset="0"/>
                        <a:cs typeface="Arial" panose="020B0604020202020204" pitchFamily="34" charset="0"/>
                      </a:endParaRPr>
                    </a:p>
                  </a:txBody>
                  <a:tcPr anchor="b"/>
                </a:tc>
                <a:tc>
                  <a:txBody>
                    <a:bodyPr/>
                    <a:lstStyle/>
                    <a:p>
                      <a:pPr marL="0" algn="ctr" defTabSz="914400" rtl="0" eaLnBrk="1" latinLnBrk="0" hangingPunct="1">
                        <a:spcBef>
                          <a:spcPts val="0"/>
                        </a:spcBef>
                      </a:pPr>
                      <a:r>
                        <a:rPr lang="en-US" sz="1600" kern="1200">
                          <a:latin typeface="News Gothic MT" panose="020B0503020103020203" pitchFamily="34" charset="0"/>
                        </a:rPr>
                        <a:t>SG (n=235)</a:t>
                      </a:r>
                      <a:endParaRPr lang="en-US" sz="1600" b="1" kern="1200">
                        <a:solidFill>
                          <a:schemeClr val="bg1"/>
                        </a:solidFill>
                        <a:latin typeface="News Gothic MT" panose="020B0503020103020203" pitchFamily="34" charset="0"/>
                        <a:ea typeface="+mn-ea"/>
                        <a:cs typeface="Arial" panose="020B0604020202020204" pitchFamily="34" charset="0"/>
                      </a:endParaRPr>
                    </a:p>
                  </a:txBody>
                  <a:tcPr anchor="ctr"/>
                </a:tc>
                <a:tc>
                  <a:txBody>
                    <a:bodyPr/>
                    <a:lstStyle/>
                    <a:p>
                      <a:pPr algn="ctr">
                        <a:spcBef>
                          <a:spcPts val="0"/>
                        </a:spcBef>
                      </a:pPr>
                      <a:r>
                        <a:rPr lang="en-US" sz="1600">
                          <a:latin typeface="News Gothic MT" panose="020B0503020103020203" pitchFamily="34" charset="0"/>
                        </a:rPr>
                        <a:t>TPC (n=233)</a:t>
                      </a:r>
                      <a:endParaRPr lang="en-US" sz="1600">
                        <a:latin typeface="News Gothic MT" panose="020B0503020103020203" pitchFamily="34" charset="0"/>
                        <a:cs typeface="Arial" panose="020B0604020202020204" pitchFamily="34" charset="0"/>
                      </a:endParaRPr>
                    </a:p>
                  </a:txBody>
                  <a:tcPr anchor="ctr"/>
                </a:tc>
                <a:extLst>
                  <a:ext uri="{0D108BD9-81ED-4DB2-BD59-A6C34878D82A}">
                    <a16:rowId xmlns:a16="http://schemas.microsoft.com/office/drawing/2014/main" val="10000"/>
                  </a:ext>
                </a:extLst>
              </a:tr>
              <a:tr h="2829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pPr>
                      <a:r>
                        <a:rPr lang="en-US" sz="1600">
                          <a:latin typeface="News Gothic MT" panose="020B0503020103020203" pitchFamily="34" charset="0"/>
                        </a:rPr>
                        <a:t>Median OS</a:t>
                      </a:r>
                      <a:endParaRPr lang="en-US" sz="1600" b="1" i="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600">
                          <a:latin typeface="News Gothic MT" panose="020B0503020103020203" pitchFamily="34" charset="0"/>
                        </a:rPr>
                        <a:t>12.1 mos</a:t>
                      </a:r>
                      <a:endParaRPr lang="en-US" sz="160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6.7 mos</a:t>
                      </a:r>
                      <a:endParaRPr lang="en-US" sz="160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tc>
                <a:extLst>
                  <a:ext uri="{0D108BD9-81ED-4DB2-BD59-A6C34878D82A}">
                    <a16:rowId xmlns:a16="http://schemas.microsoft.com/office/drawing/2014/main" val="3996731985"/>
                  </a:ext>
                </a:extLst>
              </a:tr>
              <a:tr h="29795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a:latin typeface="News Gothic MT" panose="020B0503020103020203" pitchFamily="34" charset="0"/>
                        </a:rPr>
                        <a:t>HR, </a:t>
                      </a:r>
                      <a:r>
                        <a:rPr lang="en-US" sz="1600" i="1">
                          <a:latin typeface="News Gothic MT" panose="020B0503020103020203" pitchFamily="34" charset="0"/>
                        </a:rPr>
                        <a:t>P</a:t>
                      </a:r>
                      <a:r>
                        <a:rPr lang="en-US" sz="1600">
                          <a:latin typeface="News Gothic MT" panose="020B0503020103020203" pitchFamily="34" charset="0"/>
                        </a:rPr>
                        <a:t> value</a:t>
                      </a:r>
                      <a:endParaRPr lang="en-US" sz="1600" b="1" i="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600">
                          <a:latin typeface="News Gothic MT" panose="020B0503020103020203" pitchFamily="34" charset="0"/>
                        </a:rPr>
                        <a:t>0.48, </a:t>
                      </a:r>
                      <a:r>
                        <a:rPr lang="en-US" sz="1600" i="1">
                          <a:latin typeface="News Gothic MT" panose="020B0503020103020203" pitchFamily="34" charset="0"/>
                        </a:rPr>
                        <a:t>P</a:t>
                      </a:r>
                      <a:r>
                        <a:rPr lang="en-US" sz="1600">
                          <a:latin typeface="News Gothic MT" panose="020B0503020103020203" pitchFamily="34" charset="0"/>
                        </a:rPr>
                        <a:t>&lt;0.0001</a:t>
                      </a:r>
                      <a:endParaRPr lang="en-US" sz="1600" b="1" i="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00">
                        <a:solidFill>
                          <a:schemeClr val="tx1"/>
                        </a:solidFill>
                        <a:latin typeface="+mn-lt"/>
                        <a:ea typeface="Cambria" panose="02040503050406030204" pitchFamily="18" charset="0"/>
                        <a:cs typeface="Arial" panose="020B0604020202020204" pitchFamily="34" charset="0"/>
                      </a:endParaRPr>
                    </a:p>
                  </a:txBody>
                  <a:tcPr>
                    <a:solidFill>
                      <a:srgbClr val="E7F3F3"/>
                    </a:solidFill>
                  </a:tcPr>
                </a:tc>
                <a:extLst>
                  <a:ext uri="{0D108BD9-81ED-4DB2-BD59-A6C34878D82A}">
                    <a16:rowId xmlns:a16="http://schemas.microsoft.com/office/drawing/2014/main" val="790887328"/>
                  </a:ext>
                </a:extLst>
              </a:tr>
            </a:tbl>
          </a:graphicData>
        </a:graphic>
      </p:graphicFrame>
      <p:pic>
        <p:nvPicPr>
          <p:cNvPr id="7" name="Picture 6">
            <a:extLst>
              <a:ext uri="{FF2B5EF4-FFF2-40B4-BE49-F238E27FC236}">
                <a16:creationId xmlns:a16="http://schemas.microsoft.com/office/drawing/2014/main" id="{029BD74A-3D01-6345-84CE-D538D319C1D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28904" y="1937288"/>
            <a:ext cx="9684804" cy="4637794"/>
          </a:xfrm>
          <a:prstGeom prst="rect">
            <a:avLst/>
          </a:prstGeom>
        </p:spPr>
      </p:pic>
      <p:sp>
        <p:nvSpPr>
          <p:cNvPr id="3" name="Rectangle 2">
            <a:extLst>
              <a:ext uri="{FF2B5EF4-FFF2-40B4-BE49-F238E27FC236}">
                <a16:creationId xmlns:a16="http://schemas.microsoft.com/office/drawing/2014/main" id="{0C1E9EDB-A64A-6843-B1B1-6ECFA6BFAA4D}"/>
              </a:ext>
            </a:extLst>
          </p:cNvPr>
          <p:cNvSpPr/>
          <p:nvPr/>
        </p:nvSpPr>
        <p:spPr>
          <a:xfrm>
            <a:off x="6660107" y="3069598"/>
            <a:ext cx="4563735" cy="738664"/>
          </a:xfrm>
          <a:prstGeom prst="rect">
            <a:avLst/>
          </a:prstGeom>
        </p:spPr>
        <p:txBody>
          <a:bodyPr wrap="square">
            <a:spAutoFit/>
          </a:bodyPr>
          <a:lstStyle/>
          <a:p>
            <a:pPr algn="ctr"/>
            <a:r>
              <a:rPr lang="en-US">
                <a:latin typeface="News Gothic MT" panose="020B0503020103020203" pitchFamily="34" charset="0"/>
              </a:rPr>
              <a:t>Assessed by independent central review in the brain metastases-negative population</a:t>
            </a:r>
            <a:br>
              <a:rPr lang="en-US"/>
            </a:br>
            <a:endParaRPr lang="en-US"/>
          </a:p>
        </p:txBody>
      </p:sp>
    </p:spTree>
    <p:extLst>
      <p:ext uri="{BB962C8B-B14F-4D97-AF65-F5344CB8AC3E}">
        <p14:creationId xmlns:p14="http://schemas.microsoft.com/office/powerpoint/2010/main" val="36281312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85952C8-D0B0-4046-A4B4-8B6AE28D64AE}"/>
              </a:ext>
            </a:extLst>
          </p:cNvPr>
          <p:cNvGraphicFramePr>
            <a:graphicFrameLocks noGrp="1"/>
          </p:cNvGraphicFramePr>
          <p:nvPr>
            <p:extLst>
              <p:ext uri="{D42A27DB-BD31-4B8C-83A1-F6EECF244321}">
                <p14:modId xmlns:p14="http://schemas.microsoft.com/office/powerpoint/2010/main" val="322444570"/>
              </p:ext>
            </p:extLst>
          </p:nvPr>
        </p:nvGraphicFramePr>
        <p:xfrm>
          <a:off x="527586" y="1636167"/>
          <a:ext cx="11360408" cy="3837662"/>
        </p:xfrm>
        <a:graphic>
          <a:graphicData uri="http://schemas.openxmlformats.org/drawingml/2006/table">
            <a:tbl>
              <a:tblPr firstRow="1" bandRow="1">
                <a:tableStyleId>{5C22544A-7EE6-4342-B048-85BDC9FD1C3A}</a:tableStyleId>
              </a:tblPr>
              <a:tblGrid>
                <a:gridCol w="1693144">
                  <a:extLst>
                    <a:ext uri="{9D8B030D-6E8A-4147-A177-3AD203B41FA5}">
                      <a16:colId xmlns:a16="http://schemas.microsoft.com/office/drawing/2014/main" val="1786404291"/>
                    </a:ext>
                  </a:extLst>
                </a:gridCol>
                <a:gridCol w="979306">
                  <a:extLst>
                    <a:ext uri="{9D8B030D-6E8A-4147-A177-3AD203B41FA5}">
                      <a16:colId xmlns:a16="http://schemas.microsoft.com/office/drawing/2014/main" val="362682475"/>
                    </a:ext>
                  </a:extLst>
                </a:gridCol>
                <a:gridCol w="1252603">
                  <a:extLst>
                    <a:ext uri="{9D8B030D-6E8A-4147-A177-3AD203B41FA5}">
                      <a16:colId xmlns:a16="http://schemas.microsoft.com/office/drawing/2014/main" val="124576450"/>
                    </a:ext>
                  </a:extLst>
                </a:gridCol>
                <a:gridCol w="1301461">
                  <a:extLst>
                    <a:ext uri="{9D8B030D-6E8A-4147-A177-3AD203B41FA5}">
                      <a16:colId xmlns:a16="http://schemas.microsoft.com/office/drawing/2014/main" val="2296479947"/>
                    </a:ext>
                  </a:extLst>
                </a:gridCol>
                <a:gridCol w="1168986">
                  <a:extLst>
                    <a:ext uri="{9D8B030D-6E8A-4147-A177-3AD203B41FA5}">
                      <a16:colId xmlns:a16="http://schemas.microsoft.com/office/drawing/2014/main" val="1805346176"/>
                    </a:ext>
                  </a:extLst>
                </a:gridCol>
                <a:gridCol w="1168986">
                  <a:extLst>
                    <a:ext uri="{9D8B030D-6E8A-4147-A177-3AD203B41FA5}">
                      <a16:colId xmlns:a16="http://schemas.microsoft.com/office/drawing/2014/main" val="1598095397"/>
                    </a:ext>
                  </a:extLst>
                </a:gridCol>
                <a:gridCol w="1405410">
                  <a:extLst>
                    <a:ext uri="{9D8B030D-6E8A-4147-A177-3AD203B41FA5}">
                      <a16:colId xmlns:a16="http://schemas.microsoft.com/office/drawing/2014/main" val="20001"/>
                    </a:ext>
                  </a:extLst>
                </a:gridCol>
                <a:gridCol w="1212836">
                  <a:extLst>
                    <a:ext uri="{9D8B030D-6E8A-4147-A177-3AD203B41FA5}">
                      <a16:colId xmlns:a16="http://schemas.microsoft.com/office/drawing/2014/main" val="1399430550"/>
                    </a:ext>
                  </a:extLst>
                </a:gridCol>
                <a:gridCol w="1177676">
                  <a:extLst>
                    <a:ext uri="{9D8B030D-6E8A-4147-A177-3AD203B41FA5}">
                      <a16:colId xmlns:a16="http://schemas.microsoft.com/office/drawing/2014/main" val="3529061394"/>
                    </a:ext>
                  </a:extLst>
                </a:gridCol>
              </a:tblGrid>
              <a:tr h="290407">
                <a:tc gridSpan="2">
                  <a:txBody>
                    <a:bodyPr/>
                    <a:lstStyle/>
                    <a:p>
                      <a:pPr>
                        <a:spcBef>
                          <a:spcPts val="0"/>
                        </a:spcBef>
                      </a:pPr>
                      <a:endParaRPr lang="en-US" sz="1600">
                        <a:latin typeface="News Gothic MT" panose="020B0503020103020203" pitchFamily="34" charset="0"/>
                        <a:cs typeface="Arial" panose="020B0604020202020204" pitchFamily="34" charset="0"/>
                      </a:endParaRPr>
                    </a:p>
                  </a:txBody>
                  <a:tcPr/>
                </a:tc>
                <a:tc hMerge="1">
                  <a:txBody>
                    <a:bodyPr/>
                    <a:lstStyle/>
                    <a:p>
                      <a:pPr>
                        <a:spcBef>
                          <a:spcPts val="0"/>
                        </a:spcBef>
                      </a:pPr>
                      <a:endParaRPr lang="en-US" sz="1400">
                        <a:latin typeface="Arial" panose="020B0604020202020204" pitchFamily="34" charset="0"/>
                        <a:cs typeface="Arial" panose="020B0604020202020204" pitchFamily="34" charset="0"/>
                      </a:endParaRP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indent="57150">
                        <a:spcBef>
                          <a:spcPts val="0"/>
                        </a:spcBef>
                      </a:pPr>
                      <a:endParaRPr lang="en-US" sz="1600">
                        <a:solidFill>
                          <a:schemeClr val="tx1"/>
                        </a:solidFill>
                        <a:latin typeface="News Gothic MT" panose="020B0503020103020203" pitchFamily="34" charset="0"/>
                        <a:cs typeface="Arial" panose="020B0604020202020204" pitchFamily="34" charset="0"/>
                      </a:endParaRPr>
                    </a:p>
                  </a:txBody>
                  <a:tcPr anchor="b"/>
                </a:tc>
                <a:tc gridSpan="3">
                  <a:txBody>
                    <a:bodyPr/>
                    <a:lstStyle/>
                    <a:p>
                      <a:pPr marL="0" algn="ctr" defTabSz="914400" rtl="0" eaLnBrk="1" latinLnBrk="0" hangingPunct="1">
                        <a:spcBef>
                          <a:spcPts val="0"/>
                        </a:spcBef>
                      </a:pPr>
                      <a:r>
                        <a:rPr lang="en-US" sz="1800" kern="1200">
                          <a:latin typeface="News Gothic MT" panose="020B0503020103020203" pitchFamily="34" charset="0"/>
                        </a:rPr>
                        <a:t>SG (n=258)</a:t>
                      </a:r>
                      <a:endParaRPr lang="en-US" sz="1800" b="1" kern="1200">
                        <a:solidFill>
                          <a:schemeClr val="bg1"/>
                        </a:solidFill>
                        <a:latin typeface="News Gothic MT" panose="020B0503020103020203" pitchFamily="34" charset="0"/>
                        <a:ea typeface="+mn-ea"/>
                        <a:cs typeface="Arial" panose="020B0604020202020204" pitchFamily="34" charset="0"/>
                      </a:endParaRPr>
                    </a:p>
                  </a:txBody>
                  <a:tcPr anchor="ctr"/>
                </a:tc>
                <a:tc hMerge="1">
                  <a:txBody>
                    <a:bodyPr/>
                    <a:lstStyle/>
                    <a:p>
                      <a:pPr marL="0" algn="ctr" defTabSz="914400" rtl="0" eaLnBrk="1" latinLnBrk="0" hangingPunct="1">
                        <a:spcBef>
                          <a:spcPts val="0"/>
                        </a:spcBef>
                      </a:pPr>
                      <a:endParaRPr lang="en-US" sz="1400" b="1" kern="1200">
                        <a:solidFill>
                          <a:schemeClr val="bg1"/>
                        </a:solidFill>
                        <a:latin typeface="Arial" panose="020B0604020202020204" pitchFamily="34" charset="0"/>
                        <a:ea typeface="+mn-ea"/>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57B9B5"/>
                    </a:solidFill>
                  </a:tcPr>
                </a:tc>
                <a:tc hMerge="1">
                  <a:txBody>
                    <a:bodyPr/>
                    <a:lstStyle/>
                    <a:p>
                      <a:pPr marL="0" algn="ctr" defTabSz="914400" rtl="0" eaLnBrk="1" latinLnBrk="0" hangingPunct="1">
                        <a:spcBef>
                          <a:spcPts val="0"/>
                        </a:spcBef>
                      </a:pPr>
                      <a:endParaRPr lang="en-US" sz="1400" b="1" kern="1200">
                        <a:solidFill>
                          <a:schemeClr val="bg1"/>
                        </a:solidFill>
                        <a:latin typeface="Arial" panose="020B0604020202020204" pitchFamily="34" charset="0"/>
                        <a:ea typeface="+mn-ea"/>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57B9B5"/>
                    </a:solidFill>
                  </a:tcPr>
                </a:tc>
                <a:tc gridSpan="3">
                  <a:txBody>
                    <a:bodyPr/>
                    <a:lstStyle/>
                    <a:p>
                      <a:pPr algn="ctr">
                        <a:spcBef>
                          <a:spcPts val="0"/>
                        </a:spcBef>
                      </a:pPr>
                      <a:r>
                        <a:rPr lang="en-US" sz="1800">
                          <a:latin typeface="News Gothic MT" panose="020B0503020103020203" pitchFamily="34" charset="0"/>
                        </a:rPr>
                        <a:t>TPC (n=224)</a:t>
                      </a:r>
                      <a:endParaRPr lang="en-US" sz="1800">
                        <a:latin typeface="News Gothic MT" panose="020B0503020103020203" pitchFamily="34" charset="0"/>
                        <a:cs typeface="Arial" panose="020B0604020202020204" pitchFamily="34" charset="0"/>
                      </a:endParaRPr>
                    </a:p>
                  </a:txBody>
                  <a:tcPr anchor="ctr"/>
                </a:tc>
                <a:tc hMerge="1">
                  <a:txBody>
                    <a:bodyPr/>
                    <a:lstStyle/>
                    <a:p>
                      <a:pPr algn="ctr">
                        <a:spcBef>
                          <a:spcPts val="0"/>
                        </a:spcBef>
                      </a:pPr>
                      <a:endParaRPr 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tc hMerge="1">
                  <a:txBody>
                    <a:bodyPr/>
                    <a:lstStyle/>
                    <a:p>
                      <a:pPr algn="ctr">
                        <a:spcBef>
                          <a:spcPts val="0"/>
                        </a:spcBef>
                      </a:pPr>
                      <a:endParaRPr 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276547">
                <a:tc gridSpan="3">
                  <a:txBody>
                    <a:bodyPr/>
                    <a:lstStyle/>
                    <a:p>
                      <a:pPr marL="1601788" indent="52388" algn="l" fontAlgn="t">
                        <a:lnSpc>
                          <a:spcPct val="90000"/>
                        </a:lnSpc>
                        <a:spcBef>
                          <a:spcPts val="0"/>
                        </a:spcBef>
                        <a:spcAft>
                          <a:spcPts val="300"/>
                        </a:spcAft>
                      </a:pPr>
                      <a:r>
                        <a:rPr lang="en-US" sz="1600" u="none" strike="noStrike">
                          <a:effectLst/>
                          <a:latin typeface="News Gothic MT" panose="020B0503020103020203" pitchFamily="34" charset="0"/>
                        </a:rPr>
                        <a:t>TRAE</a:t>
                      </a:r>
                      <a:r>
                        <a:rPr lang="en-US" sz="1600" u="none" strike="noStrike" baseline="30000">
                          <a:effectLst/>
                          <a:latin typeface="News Gothic MT" panose="020B0503020103020203" pitchFamily="34" charset="0"/>
                        </a:rPr>
                        <a:t>a</a:t>
                      </a:r>
                      <a:endParaRPr lang="en-US" sz="1600" b="1" i="0" u="none" strike="noStrike">
                        <a:solidFill>
                          <a:schemeClr val="tx1"/>
                        </a:solidFill>
                        <a:effectLst/>
                        <a:latin typeface="News Gothic MT" panose="020B0503020103020203" pitchFamily="34" charset="0"/>
                        <a:cs typeface="Arial" panose="020B0604020202020204" pitchFamily="34" charset="0"/>
                      </a:endParaRPr>
                    </a:p>
                  </a:txBody>
                  <a:tcPr marL="60960" marR="121920" marT="60960" marB="60960" anchor="ctr"/>
                </a:tc>
                <a:tc hMerge="1">
                  <a:txBody>
                    <a:bodyPr/>
                    <a:lstStyle/>
                    <a:p>
                      <a:endParaRPr lang="en-US"/>
                    </a:p>
                  </a:txBody>
                  <a:tcPr/>
                </a:tc>
                <a:tc hMerge="1">
                  <a:txBody>
                    <a:bodyPr/>
                    <a:lstStyle/>
                    <a:p>
                      <a:pPr algn="l"/>
                      <a:endParaRPr 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pPr>
                      <a:r>
                        <a:rPr lang="en-US" sz="1400" b="0">
                          <a:solidFill>
                            <a:schemeClr val="tx1"/>
                          </a:solidFill>
                          <a:latin typeface="News Gothic MT" panose="020B0503020103020203" pitchFamily="34" charset="0"/>
                        </a:rPr>
                        <a:t>All grade</a:t>
                      </a:r>
                      <a:endParaRPr lang="en-US" sz="1400" b="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B w="28575" cap="flat" cmpd="sng" algn="ctr">
                      <a:solidFill>
                        <a:srgbClr val="FF0000"/>
                      </a:solidFill>
                      <a:prstDash val="solid"/>
                      <a:round/>
                      <a:headEnd type="none" w="med" len="med"/>
                      <a:tailEnd type="none" w="med" len="med"/>
                    </a:lnB>
                  </a:tcPr>
                </a:tc>
                <a:tc>
                  <a:txBody>
                    <a:bodyPr/>
                    <a:lstStyle/>
                    <a:p>
                      <a:pPr algn="ctr">
                        <a:lnSpc>
                          <a:spcPct val="100000"/>
                        </a:lnSpc>
                      </a:pPr>
                      <a:r>
                        <a:rPr lang="en-US" sz="1400" b="0">
                          <a:solidFill>
                            <a:schemeClr val="tx1"/>
                          </a:solidFill>
                          <a:latin typeface="News Gothic MT" panose="020B0503020103020203" pitchFamily="34" charset="0"/>
                        </a:rPr>
                        <a:t>Grade 3</a:t>
                      </a:r>
                      <a:endParaRPr lang="en-US" sz="1400" b="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B w="28575" cap="flat" cmpd="sng" algn="ctr">
                      <a:solidFill>
                        <a:srgbClr val="FF0000"/>
                      </a:solidFill>
                      <a:prstDash val="solid"/>
                      <a:round/>
                      <a:headEnd type="none" w="med" len="med"/>
                      <a:tailEnd type="none" w="med" len="med"/>
                    </a:lnB>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400" b="0">
                          <a:solidFill>
                            <a:schemeClr val="tx1"/>
                          </a:solidFill>
                          <a:latin typeface="News Gothic MT" panose="020B0503020103020203" pitchFamily="34" charset="0"/>
                        </a:rPr>
                        <a:t>Grade 4</a:t>
                      </a:r>
                      <a:endParaRPr lang="en-US" sz="1400" b="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B w="28575" cap="flat" cmpd="sng" algn="ctr">
                      <a:solidFill>
                        <a:srgbClr val="FF0000"/>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pPr>
                      <a:r>
                        <a:rPr lang="en-US" sz="1400" b="0">
                          <a:solidFill>
                            <a:schemeClr val="tx1"/>
                          </a:solidFill>
                          <a:latin typeface="News Gothic MT" panose="020B0503020103020203" pitchFamily="34" charset="0"/>
                        </a:rPr>
                        <a:t>All grade</a:t>
                      </a:r>
                      <a:endParaRPr lang="en-US" sz="1400" b="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B w="28575" cap="flat" cmpd="sng" algn="ctr">
                      <a:solidFill>
                        <a:srgbClr val="FF0000"/>
                      </a:solidFill>
                      <a:prstDash val="solid"/>
                      <a:round/>
                      <a:headEnd type="none" w="med" len="med"/>
                      <a:tailEnd type="none" w="med" len="med"/>
                    </a:lnB>
                  </a:tcPr>
                </a:tc>
                <a:tc>
                  <a:txBody>
                    <a:bodyPr/>
                    <a:lstStyle/>
                    <a:p>
                      <a:pPr algn="ctr">
                        <a:lnSpc>
                          <a:spcPct val="100000"/>
                        </a:lnSpc>
                      </a:pPr>
                      <a:r>
                        <a:rPr lang="en-US" sz="1400">
                          <a:latin typeface="News Gothic MT" panose="020B0503020103020203" pitchFamily="34" charset="0"/>
                        </a:rPr>
                        <a:t>Grade 3</a:t>
                      </a:r>
                      <a:endParaRPr lang="en-US" sz="14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B w="28575" cap="flat" cmpd="sng" algn="ctr">
                      <a:solidFill>
                        <a:srgbClr val="FF0000"/>
                      </a:solidFill>
                      <a:prstDash val="solid"/>
                      <a:round/>
                      <a:headEnd type="none" w="med" len="med"/>
                      <a:tailEnd type="none" w="med" len="med"/>
                    </a:lnB>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400">
                          <a:latin typeface="News Gothic MT" panose="020B0503020103020203" pitchFamily="34" charset="0"/>
                        </a:rPr>
                        <a:t>Grade 4</a:t>
                      </a:r>
                      <a:endParaRPr lang="en-US" sz="14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829695217"/>
                  </a:ext>
                </a:extLst>
              </a:tr>
              <a:tr h="264007">
                <a:tc rowSpan="4">
                  <a:txBody>
                    <a:bodyPr/>
                    <a:lstStyle/>
                    <a:p>
                      <a:pPr marL="0" indent="0" algn="l" fontAlgn="t">
                        <a:lnSpc>
                          <a:spcPct val="90000"/>
                        </a:lnSpc>
                        <a:spcBef>
                          <a:spcPts val="0"/>
                        </a:spcBef>
                        <a:spcAft>
                          <a:spcPts val="300"/>
                        </a:spcAft>
                      </a:pPr>
                      <a:r>
                        <a:rPr lang="en-US" sz="1600" u="none" strike="noStrike">
                          <a:effectLst/>
                          <a:latin typeface="News Gothic MT" panose="020B0503020103020203" pitchFamily="34" charset="0"/>
                        </a:rPr>
                        <a:t>Hematologic </a:t>
                      </a:r>
                      <a:endParaRPr lang="en-US" sz="1600" b="1" i="0" u="none" strike="noStrike">
                        <a:solidFill>
                          <a:schemeClr val="tx1"/>
                        </a:solidFill>
                        <a:effectLst/>
                        <a:latin typeface="News Gothic MT" panose="020B0503020103020203" pitchFamily="34" charset="0"/>
                        <a:cs typeface="Arial" panose="020B0604020202020204" pitchFamily="34" charset="0"/>
                      </a:endParaRPr>
                    </a:p>
                  </a:txBody>
                  <a:tcPr marL="60960" marR="121920" marT="60960" marB="60960" anchor="ctr">
                    <a:lnR w="28575" cap="flat" cmpd="sng" algn="ctr">
                      <a:solidFill>
                        <a:srgbClr val="FF0000"/>
                      </a:solidFill>
                      <a:prstDash val="solid"/>
                      <a:round/>
                      <a:headEnd type="none" w="med" len="med"/>
                      <a:tailEnd type="none" w="med" len="med"/>
                    </a:lnR>
                  </a:tcPr>
                </a:tc>
                <a:tc gridSpan="2">
                  <a:txBody>
                    <a:bodyPr/>
                    <a:lstStyle/>
                    <a:p>
                      <a:pPr algn="l"/>
                      <a:r>
                        <a:rPr lang="it-IT" sz="1600">
                          <a:latin typeface="News Gothic MT" panose="020B0503020103020203" pitchFamily="34" charset="0"/>
                        </a:rPr>
                        <a:t>Neutropenia</a:t>
                      </a:r>
                      <a:r>
                        <a:rPr lang="it-IT" sz="1600" baseline="30000">
                          <a:latin typeface="News Gothic MT" panose="020B0503020103020203" pitchFamily="34" charset="0"/>
                        </a:rPr>
                        <a:t>b</a:t>
                      </a:r>
                      <a:endParaRPr lang="it-IT" sz="1600" b="1">
                        <a:latin typeface="News Gothic MT" panose="020B0503020103020203" pitchFamily="34" charset="0"/>
                        <a:cs typeface="Arial" panose="020B0604020202020204" pitchFamily="34" charset="0"/>
                      </a:endParaRPr>
                    </a:p>
                  </a:txBody>
                  <a:tcPr anchor="ct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hMerge="1">
                  <a:txBody>
                    <a:bodyPr/>
                    <a:lstStyle/>
                    <a:p>
                      <a:pPr algn="l"/>
                      <a:r>
                        <a:rPr lang="it-IT" sz="1400">
                          <a:latin typeface="Arial" panose="020B0604020202020204" pitchFamily="34" charset="0"/>
                          <a:cs typeface="Arial" panose="020B0604020202020204" pitchFamily="34" charset="0"/>
                        </a:rPr>
                        <a:t>Neutropenia</a:t>
                      </a:r>
                    </a:p>
                    <a:p>
                      <a:pPr algn="l"/>
                      <a:r>
                        <a:rPr lang="it-IT" sz="1400">
                          <a:latin typeface="Arial" panose="020B0604020202020204" pitchFamily="34" charset="0"/>
                          <a:cs typeface="Arial" panose="020B0604020202020204" pitchFamily="34" charset="0"/>
                        </a:rPr>
                        <a:t>Febrile neutropenia</a:t>
                      </a:r>
                    </a:p>
                    <a:p>
                      <a:pPr algn="l"/>
                      <a:r>
                        <a:rPr lang="it-IT" sz="1400">
                          <a:latin typeface="Arial" panose="020B0604020202020204" pitchFamily="34" charset="0"/>
                          <a:cs typeface="Arial" panose="020B0604020202020204" pitchFamily="34" charset="0"/>
                        </a:rPr>
                        <a:t>Anemia</a:t>
                      </a:r>
                    </a:p>
                    <a:p>
                      <a:pPr algn="l"/>
                      <a:r>
                        <a:rPr lang="it-IT" sz="1400">
                          <a:latin typeface="Arial" panose="020B0604020202020204" pitchFamily="34" charset="0"/>
                          <a:cs typeface="Arial" panose="020B0604020202020204" pitchFamily="34" charset="0"/>
                        </a:rPr>
                        <a:t>Leukopenia</a:t>
                      </a:r>
                      <a:endParaRPr 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600">
                          <a:latin typeface="News Gothic MT" panose="020B0503020103020203" pitchFamily="34" charset="0"/>
                        </a:rPr>
                        <a:t>63%</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46%</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600">
                          <a:latin typeface="News Gothic MT" panose="020B0503020103020203" pitchFamily="34" charset="0"/>
                        </a:rPr>
                        <a:t>17%</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43%</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600">
                          <a:latin typeface="News Gothic MT" panose="020B0503020103020203" pitchFamily="34" charset="0"/>
                        </a:rPr>
                        <a:t>27%</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13%</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820014258"/>
                  </a:ext>
                </a:extLst>
              </a:tr>
              <a:tr h="264007">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a:ln>
                            <a:noFill/>
                          </a:ln>
                          <a:effectLst/>
                          <a:uLnTx/>
                          <a:uFillTx/>
                          <a:latin typeface="News Gothic MT" panose="020B0503020103020203" pitchFamily="34" charset="0"/>
                        </a:rPr>
                        <a:t>Anemia</a:t>
                      </a:r>
                      <a:r>
                        <a:rPr kumimoji="0" lang="it-IT" sz="1600" u="none" strike="noStrike" kern="1200" cap="none" spc="0" normalizeH="0" baseline="30000" noProof="0">
                          <a:ln>
                            <a:noFill/>
                          </a:ln>
                          <a:effectLst/>
                          <a:uLnTx/>
                          <a:uFillTx/>
                          <a:latin typeface="News Gothic MT" panose="020B0503020103020203" pitchFamily="34" charset="0"/>
                        </a:rPr>
                        <a:t>c</a:t>
                      </a:r>
                      <a:endParaRPr kumimoji="0" lang="it-IT" sz="1600" b="1" i="0" u="none" strike="noStrike" kern="1200" cap="none" spc="0" normalizeH="0" baseline="0" noProof="0">
                        <a:ln>
                          <a:noFill/>
                        </a:ln>
                        <a:solidFill>
                          <a:srgbClr val="262261"/>
                        </a:solidFill>
                        <a:effectLst/>
                        <a:uLnTx/>
                        <a:uFillTx/>
                        <a:latin typeface="News Gothic MT" panose="020B0503020103020203" pitchFamily="34" charset="0"/>
                        <a:ea typeface="+mn-ea"/>
                        <a:cs typeface="Arial" panose="020B0604020202020204" pitchFamily="34" charset="0"/>
                      </a:endParaRPr>
                    </a:p>
                  </a:txBody>
                  <a:tcPr anchor="ctr">
                    <a:lnT w="28575" cap="flat" cmpd="sng" algn="ctr">
                      <a:solidFill>
                        <a:srgbClr val="FF0000"/>
                      </a:solidFill>
                      <a:prstDash val="solid"/>
                      <a:round/>
                      <a:headEnd type="none" w="med" len="med"/>
                      <a:tailEnd type="none" w="med" len="med"/>
                    </a:lnT>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600">
                          <a:latin typeface="News Gothic MT" panose="020B0503020103020203" pitchFamily="34" charset="0"/>
                        </a:rPr>
                        <a:t>34%</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8%</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tcPr>
                </a:tc>
                <a:tc>
                  <a:txBody>
                    <a:bodyPr/>
                    <a:lstStyle/>
                    <a:p>
                      <a:pPr marL="0" indent="0" algn="ctr">
                        <a:lnSpc>
                          <a:spcPct val="100000"/>
                        </a:lnSpc>
                        <a:buFont typeface="Arial" panose="020B0604020202020204" pitchFamily="34" charset="0"/>
                        <a:buNone/>
                      </a:pPr>
                      <a:r>
                        <a:rPr lang="en-US" sz="1600">
                          <a:latin typeface="News Gothic MT" panose="020B0503020103020203" pitchFamily="34" charset="0"/>
                        </a:rPr>
                        <a:t>0%</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24%</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tcPr>
                </a:tc>
                <a:tc>
                  <a:txBody>
                    <a:bodyPr/>
                    <a:lstStyle/>
                    <a:p>
                      <a:pPr marL="0" indent="0" algn="ctr">
                        <a:lnSpc>
                          <a:spcPct val="100000"/>
                        </a:lnSpc>
                        <a:buFont typeface="Arial" panose="020B0604020202020204" pitchFamily="34" charset="0"/>
                        <a:buNone/>
                      </a:pPr>
                      <a:r>
                        <a:rPr lang="en-US" sz="1600">
                          <a:latin typeface="News Gothic MT" panose="020B0503020103020203" pitchFamily="34" charset="0"/>
                        </a:rPr>
                        <a:t>5%</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0</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1299327655"/>
                  </a:ext>
                </a:extLst>
              </a:tr>
              <a:tr h="442190">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a:latin typeface="News Gothic MT" panose="020B0503020103020203" pitchFamily="34" charset="0"/>
                        </a:rPr>
                        <a:t>Leukopenia</a:t>
                      </a:r>
                      <a:r>
                        <a:rPr lang="it-IT" sz="1600" baseline="30000">
                          <a:latin typeface="News Gothic MT" panose="020B0503020103020203" pitchFamily="34" charset="0"/>
                        </a:rPr>
                        <a:t>d</a:t>
                      </a:r>
                      <a:endParaRPr lang="it-IT" sz="1600" baseline="30000">
                        <a:latin typeface="News Gothic MT" panose="020B0503020103020203" pitchFamily="34" charset="0"/>
                        <a:cs typeface="Arial" panose="020B0604020202020204" pitchFamily="34" charset="0"/>
                      </a:endParaRPr>
                    </a:p>
                  </a:txBody>
                  <a:tcPr anchor="ct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600">
                          <a:latin typeface="News Gothic MT" panose="020B0503020103020203" pitchFamily="34" charset="0"/>
                        </a:rPr>
                        <a:t>16%</a:t>
                      </a:r>
                      <a:endParaRPr lang="en-US" sz="160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10%</a:t>
                      </a:r>
                      <a:endParaRPr lang="en-US" sz="160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tc>
                <a:tc>
                  <a:txBody>
                    <a:bodyPr/>
                    <a:lstStyle/>
                    <a:p>
                      <a:pPr marL="0" indent="0" algn="ctr">
                        <a:lnSpc>
                          <a:spcPct val="100000"/>
                        </a:lnSpc>
                        <a:buFont typeface="Arial" panose="020B0604020202020204" pitchFamily="34" charset="0"/>
                        <a:buNone/>
                      </a:pPr>
                      <a:r>
                        <a:rPr lang="en-US" sz="1600">
                          <a:latin typeface="News Gothic MT" panose="020B0503020103020203" pitchFamily="34" charset="0"/>
                        </a:rPr>
                        <a:t>1%</a:t>
                      </a:r>
                      <a:endParaRPr lang="en-US" sz="160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11%</a:t>
                      </a:r>
                      <a:endParaRPr lang="en-US" sz="1600" b="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tc>
                <a:tc>
                  <a:txBody>
                    <a:bodyPr/>
                    <a:lstStyle/>
                    <a:p>
                      <a:pPr marL="0" indent="0" algn="ctr">
                        <a:lnSpc>
                          <a:spcPct val="100000"/>
                        </a:lnSpc>
                        <a:buFont typeface="Arial" panose="020B0604020202020204" pitchFamily="34" charset="0"/>
                        <a:buNone/>
                      </a:pPr>
                      <a:r>
                        <a:rPr lang="en-US" sz="1600">
                          <a:latin typeface="News Gothic MT" panose="020B0503020103020203" pitchFamily="34" charset="0"/>
                        </a:rPr>
                        <a:t>5%</a:t>
                      </a:r>
                      <a:endParaRPr lang="en-US" sz="1600" b="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1%</a:t>
                      </a:r>
                      <a:endParaRPr lang="en-US" sz="1600" b="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tc>
                <a:extLst>
                  <a:ext uri="{0D108BD9-81ED-4DB2-BD59-A6C34878D82A}">
                    <a16:rowId xmlns:a16="http://schemas.microsoft.com/office/drawing/2014/main" val="345555615"/>
                  </a:ext>
                </a:extLst>
              </a:tr>
              <a:tr h="264007">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a:latin typeface="News Gothic MT" panose="020B0503020103020203" pitchFamily="34" charset="0"/>
                        </a:rPr>
                        <a:t>Febrile neutropenia</a:t>
                      </a:r>
                      <a:endParaRPr lang="it-IT" sz="1600">
                        <a:latin typeface="News Gothic MT" panose="020B0503020103020203" pitchFamily="34" charset="0"/>
                        <a:cs typeface="Arial" panose="020B0604020202020204" pitchFamily="34" charset="0"/>
                      </a:endParaRPr>
                    </a:p>
                  </a:txBody>
                  <a:tcPr anchor="ctr">
                    <a:lnB w="28575" cap="flat" cmpd="sng" algn="ctr">
                      <a:solidFill>
                        <a:srgbClr val="FF0000"/>
                      </a:solidFill>
                      <a:prstDash val="solid"/>
                      <a:round/>
                      <a:headEnd type="none" w="med" len="med"/>
                      <a:tailEnd type="none" w="med" len="med"/>
                    </a:lnB>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600">
                          <a:latin typeface="News Gothic MT" panose="020B0503020103020203" pitchFamily="34" charset="0"/>
                        </a:rPr>
                        <a:t>6%</a:t>
                      </a:r>
                      <a:endParaRPr lang="en-US" sz="160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B w="28575"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5%</a:t>
                      </a:r>
                      <a:endParaRPr lang="en-US" sz="160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B w="28575" cap="flat" cmpd="sng" algn="ctr">
                      <a:solidFill>
                        <a:srgbClr val="FF0000"/>
                      </a:solidFill>
                      <a:prstDash val="solid"/>
                      <a:round/>
                      <a:headEnd type="none" w="med" len="med"/>
                      <a:tailEnd type="none" w="med" len="med"/>
                    </a:lnB>
                  </a:tcPr>
                </a:tc>
                <a:tc>
                  <a:txBody>
                    <a:bodyPr/>
                    <a:lstStyle/>
                    <a:p>
                      <a:pPr marL="0" indent="0" algn="ctr">
                        <a:lnSpc>
                          <a:spcPct val="100000"/>
                        </a:lnSpc>
                        <a:buFont typeface="Arial" panose="020B0604020202020204" pitchFamily="34" charset="0"/>
                        <a:buNone/>
                      </a:pPr>
                      <a:r>
                        <a:rPr lang="en-US" sz="1600">
                          <a:latin typeface="News Gothic MT" panose="020B0503020103020203" pitchFamily="34" charset="0"/>
                        </a:rPr>
                        <a:t>1%</a:t>
                      </a:r>
                      <a:endParaRPr lang="en-US" sz="160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B w="28575"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2%</a:t>
                      </a:r>
                      <a:endParaRPr lang="en-US" sz="1600" b="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B w="28575" cap="flat" cmpd="sng" algn="ctr">
                      <a:solidFill>
                        <a:srgbClr val="FF0000"/>
                      </a:solidFill>
                      <a:prstDash val="solid"/>
                      <a:round/>
                      <a:headEnd type="none" w="med" len="med"/>
                      <a:tailEnd type="none" w="med" len="med"/>
                    </a:lnB>
                  </a:tcPr>
                </a:tc>
                <a:tc>
                  <a:txBody>
                    <a:bodyPr/>
                    <a:lstStyle/>
                    <a:p>
                      <a:pPr marL="0" indent="0" algn="ctr">
                        <a:lnSpc>
                          <a:spcPct val="100000"/>
                        </a:lnSpc>
                        <a:buFont typeface="Arial" panose="020B0604020202020204" pitchFamily="34" charset="0"/>
                        <a:buNone/>
                      </a:pPr>
                      <a:r>
                        <a:rPr lang="en-US" sz="1600">
                          <a:latin typeface="News Gothic MT" panose="020B0503020103020203" pitchFamily="34" charset="0"/>
                        </a:rPr>
                        <a:t>2%</a:t>
                      </a:r>
                      <a:endParaRPr lang="en-US" sz="1600" b="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B w="28575"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&lt;1%</a:t>
                      </a:r>
                      <a:endParaRPr lang="en-US" sz="1600" b="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488243378"/>
                  </a:ext>
                </a:extLst>
              </a:tr>
              <a:tr h="264007">
                <a:tc rowSpan="3">
                  <a:txBody>
                    <a:bodyPr/>
                    <a:lstStyle/>
                    <a:p>
                      <a:pPr marL="0" marR="0" lvl="0" indent="0" algn="l" defTabSz="914400" rtl="0" eaLnBrk="1" fontAlgn="t" latinLnBrk="0" hangingPunct="1">
                        <a:lnSpc>
                          <a:spcPct val="90000"/>
                        </a:lnSpc>
                        <a:spcBef>
                          <a:spcPts val="0"/>
                        </a:spcBef>
                        <a:spcAft>
                          <a:spcPts val="300"/>
                        </a:spcAft>
                        <a:buClrTx/>
                        <a:buSzTx/>
                        <a:buFontTx/>
                        <a:buNone/>
                        <a:tabLst/>
                        <a:defRPr/>
                      </a:pPr>
                      <a:r>
                        <a:rPr lang="en-US" sz="1600" u="none" strike="noStrike">
                          <a:effectLst/>
                          <a:latin typeface="News Gothic MT" panose="020B0503020103020203" pitchFamily="34" charset="0"/>
                        </a:rPr>
                        <a:t>Gastrointestinal</a:t>
                      </a:r>
                      <a:endParaRPr lang="en-US" sz="1600" b="1" i="0" u="none" strike="noStrike">
                        <a:solidFill>
                          <a:schemeClr val="tx1"/>
                        </a:solidFill>
                        <a:effectLst/>
                        <a:latin typeface="News Gothic MT" panose="020B0503020103020203" pitchFamily="34" charset="0"/>
                        <a:cs typeface="Arial" panose="020B0604020202020204" pitchFamily="34" charset="0"/>
                      </a:endParaRPr>
                    </a:p>
                  </a:txBody>
                  <a:tcPr marL="60960" marR="121920" marT="60960" marB="60960" anchor="ctr">
                    <a:lnR w="28575" cap="flat" cmpd="sng" algn="ctr">
                      <a:solidFill>
                        <a:srgbClr val="FF0000"/>
                      </a:solidFill>
                      <a:prstDash val="solid"/>
                      <a:round/>
                      <a:headEnd type="none" w="med" len="med"/>
                      <a:tailEnd type="none" w="med" len="med"/>
                    </a:lnR>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News Gothic MT" panose="020B0503020103020203" pitchFamily="34" charset="0"/>
                        </a:rPr>
                        <a:t>Diarrhea</a:t>
                      </a:r>
                      <a:endParaRPr lang="en-US" sz="1600" b="1">
                        <a:latin typeface="News Gothic MT" panose="020B0503020103020203" pitchFamily="34" charset="0"/>
                        <a:cs typeface="Arial" panose="020B0604020202020204" pitchFamily="34" charset="0"/>
                      </a:endParaRPr>
                    </a:p>
                  </a:txBody>
                  <a:tcPr anchor="ct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600">
                          <a:latin typeface="News Gothic MT" panose="020B0503020103020203" pitchFamily="34" charset="0"/>
                        </a:rPr>
                        <a:t>59%</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10%</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tcPr>
                </a:tc>
                <a:tc>
                  <a:txBody>
                    <a:bodyPr/>
                    <a:lstStyle/>
                    <a:p>
                      <a:pPr marL="0" indent="0" algn="ctr">
                        <a:lnSpc>
                          <a:spcPct val="100000"/>
                        </a:lnSpc>
                        <a:buFont typeface="Arial" panose="020B0604020202020204" pitchFamily="34" charset="0"/>
                        <a:buNone/>
                      </a:pPr>
                      <a:r>
                        <a:rPr lang="en-US" sz="1600">
                          <a:latin typeface="News Gothic MT" panose="020B0503020103020203" pitchFamily="34" charset="0"/>
                        </a:rPr>
                        <a:t>0%</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12%</a:t>
                      </a:r>
                      <a:endParaRPr lang="en-US" sz="1600" b="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tcPr>
                </a:tc>
                <a:tc>
                  <a:txBody>
                    <a:bodyPr/>
                    <a:lstStyle/>
                    <a:p>
                      <a:pPr marL="0" indent="0" algn="ctr">
                        <a:lnSpc>
                          <a:spcPct val="100000"/>
                        </a:lnSpc>
                        <a:buFont typeface="Arial" panose="020B0604020202020204" pitchFamily="34" charset="0"/>
                        <a:buNone/>
                      </a:pPr>
                      <a:r>
                        <a:rPr lang="en-US" sz="1600">
                          <a:latin typeface="News Gothic MT" panose="020B0503020103020203" pitchFamily="34" charset="0"/>
                        </a:rPr>
                        <a:t>&lt;1%</a:t>
                      </a:r>
                      <a:endParaRPr lang="en-US" sz="1600" b="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0</a:t>
                      </a:r>
                      <a:endParaRPr lang="en-US" sz="1600" b="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3178109824"/>
                  </a:ext>
                </a:extLst>
              </a:tr>
              <a:tr h="264007">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solidFill>
                      <a:srgbClr val="E7F3F3"/>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News Gothic MT" panose="020B0503020103020203" pitchFamily="34" charset="0"/>
                        </a:rPr>
                        <a:t>Nausea</a:t>
                      </a:r>
                      <a:endParaRPr lang="en-US" sz="1600" b="1">
                        <a:latin typeface="News Gothic MT" panose="020B0503020103020203" pitchFamily="34" charset="0"/>
                        <a:cs typeface="Arial" panose="020B0604020202020204" pitchFamily="34" charset="0"/>
                      </a:endParaRPr>
                    </a:p>
                  </a:txBody>
                  <a:tcPr anchor="ctr">
                    <a:lnL w="28575" cap="flat" cmpd="sng" algn="ctr">
                      <a:solidFill>
                        <a:srgbClr val="FF0000"/>
                      </a:solidFill>
                      <a:prstDash val="solid"/>
                      <a:round/>
                      <a:headEnd type="none" w="med" len="med"/>
                      <a:tailEnd type="none" w="med" len="med"/>
                    </a:lnL>
                    <a:lnB w="28575" cap="flat" cmpd="sng" algn="ctr">
                      <a:solidFill>
                        <a:srgbClr val="FF0000"/>
                      </a:solidFill>
                      <a:prstDash val="solid"/>
                      <a:round/>
                      <a:headEnd type="none" w="med" len="med"/>
                      <a:tailEnd type="none" w="med" len="med"/>
                    </a:lnB>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600">
                          <a:latin typeface="News Gothic MT" panose="020B0503020103020203" pitchFamily="34" charset="0"/>
                        </a:rPr>
                        <a:t>57%</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lnB w="28575"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2%</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lnB w="28575" cap="flat" cmpd="sng" algn="ctr">
                      <a:solidFill>
                        <a:srgbClr val="FF0000"/>
                      </a:solidFill>
                      <a:prstDash val="solid"/>
                      <a:round/>
                      <a:headEnd type="none" w="med" len="med"/>
                      <a:tailEnd type="none" w="med" len="med"/>
                    </a:lnB>
                  </a:tcPr>
                </a:tc>
                <a:tc>
                  <a:txBody>
                    <a:bodyPr/>
                    <a:lstStyle/>
                    <a:p>
                      <a:pPr marL="0" indent="0" algn="ctr">
                        <a:lnSpc>
                          <a:spcPct val="100000"/>
                        </a:lnSpc>
                        <a:buFont typeface="Arial" panose="020B0604020202020204" pitchFamily="34" charset="0"/>
                        <a:buNone/>
                      </a:pPr>
                      <a:r>
                        <a:rPr lang="en-US" sz="1600">
                          <a:latin typeface="News Gothic MT" panose="020B0503020103020203" pitchFamily="34" charset="0"/>
                        </a:rPr>
                        <a:t>&lt;1%</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lnB w="28575"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26%</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lnB w="28575" cap="flat" cmpd="sng" algn="ctr">
                      <a:solidFill>
                        <a:srgbClr val="FF0000"/>
                      </a:solidFill>
                      <a:prstDash val="solid"/>
                      <a:round/>
                      <a:headEnd type="none" w="med" len="med"/>
                      <a:tailEnd type="none" w="med" len="med"/>
                    </a:lnB>
                  </a:tcPr>
                </a:tc>
                <a:tc>
                  <a:txBody>
                    <a:bodyPr/>
                    <a:lstStyle/>
                    <a:p>
                      <a:pPr marL="0" indent="0" algn="ctr">
                        <a:lnSpc>
                          <a:spcPct val="100000"/>
                        </a:lnSpc>
                        <a:buFont typeface="Arial" panose="020B0604020202020204" pitchFamily="34" charset="0"/>
                        <a:buNone/>
                      </a:pPr>
                      <a:r>
                        <a:rPr lang="en-US" sz="1600">
                          <a:latin typeface="News Gothic MT" panose="020B0503020103020203" pitchFamily="34" charset="0"/>
                        </a:rPr>
                        <a:t>&lt;1%</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B w="28575" cap="flat" cmpd="sng" algn="ctr">
                      <a:solidFill>
                        <a:srgbClr val="FF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0</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R w="28575" cap="flat" cmpd="sng" algn="ctr">
                      <a:solidFill>
                        <a:srgbClr val="FF0000"/>
                      </a:solidFill>
                      <a:prstDash val="solid"/>
                      <a:round/>
                      <a:headEnd type="none" w="med" len="med"/>
                      <a:tailEnd type="none" w="med" len="med"/>
                    </a:lnR>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066077340"/>
                  </a:ext>
                </a:extLst>
              </a:tr>
              <a:tr h="264007">
                <a:tc vMerge="1">
                  <a:txBody>
                    <a:bodyPr/>
                    <a:lstStyle/>
                    <a:p>
                      <a:pPr marL="0" marR="0" lvl="0" indent="0" algn="l" defTabSz="914400" rtl="0" eaLnBrk="1" fontAlgn="t" latinLnBrk="0" hangingPunct="1">
                        <a:lnSpc>
                          <a:spcPct val="90000"/>
                        </a:lnSpc>
                        <a:spcBef>
                          <a:spcPts val="0"/>
                        </a:spcBef>
                        <a:spcAft>
                          <a:spcPts val="300"/>
                        </a:spcAft>
                        <a:buClrTx/>
                        <a:buSzTx/>
                        <a:buFontTx/>
                        <a:buNone/>
                        <a:tabLst/>
                        <a:defRPr/>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solidFill>
                      <a:srgbClr val="E7F3F3"/>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News Gothic MT" panose="020B0503020103020203" pitchFamily="34" charset="0"/>
                        </a:rPr>
                        <a:t>Vomiting</a:t>
                      </a:r>
                      <a:endParaRPr lang="en-US" sz="1600">
                        <a:latin typeface="News Gothic MT" panose="020B0503020103020203" pitchFamily="34"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600">
                          <a:latin typeface="News Gothic MT" panose="020B0503020103020203" pitchFamily="34" charset="0"/>
                        </a:rPr>
                        <a:t>29%</a:t>
                      </a:r>
                      <a:endParaRPr lang="en-US" sz="160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1%</a:t>
                      </a:r>
                      <a:endParaRPr lang="en-US" sz="160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tcPr>
                </a:tc>
                <a:tc>
                  <a:txBody>
                    <a:bodyPr/>
                    <a:lstStyle/>
                    <a:p>
                      <a:pPr marL="0" indent="0" algn="ctr">
                        <a:lnSpc>
                          <a:spcPct val="100000"/>
                        </a:lnSpc>
                        <a:buFont typeface="Arial" panose="020B0604020202020204" pitchFamily="34" charset="0"/>
                        <a:buNone/>
                      </a:pPr>
                      <a:r>
                        <a:rPr lang="en-US" sz="1600">
                          <a:latin typeface="News Gothic MT" panose="020B0503020103020203" pitchFamily="34" charset="0"/>
                        </a:rPr>
                        <a:t>&lt;1%</a:t>
                      </a:r>
                      <a:endParaRPr lang="en-US" sz="160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10%</a:t>
                      </a:r>
                      <a:endParaRPr lang="en-US" sz="160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tcPr>
                </a:tc>
                <a:tc>
                  <a:txBody>
                    <a:bodyPr/>
                    <a:lstStyle/>
                    <a:p>
                      <a:pPr marL="0" indent="0" algn="ctr">
                        <a:lnSpc>
                          <a:spcPct val="100000"/>
                        </a:lnSpc>
                        <a:buFont typeface="Arial" panose="020B0604020202020204" pitchFamily="34" charset="0"/>
                        <a:buNone/>
                      </a:pPr>
                      <a:r>
                        <a:rPr lang="en-US" sz="1600">
                          <a:latin typeface="News Gothic MT" panose="020B0503020103020203" pitchFamily="34" charset="0"/>
                        </a:rPr>
                        <a:t>&lt;1%</a:t>
                      </a:r>
                      <a:endParaRPr lang="en-US" sz="160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0</a:t>
                      </a:r>
                      <a:endParaRPr lang="en-US" sz="1600">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lnT w="28575"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2215335986"/>
                  </a:ext>
                </a:extLst>
              </a:tr>
              <a:tr h="264007">
                <a:tc rowSpan="2">
                  <a:txBody>
                    <a:bodyPr/>
                    <a:lstStyle/>
                    <a:p>
                      <a:pPr marL="0" marR="0" lvl="0" indent="0" algn="l" defTabSz="914400" rtl="0" eaLnBrk="1" fontAlgn="t" latinLnBrk="0" hangingPunct="1">
                        <a:lnSpc>
                          <a:spcPct val="90000"/>
                        </a:lnSpc>
                        <a:spcBef>
                          <a:spcPts val="0"/>
                        </a:spcBef>
                        <a:spcAft>
                          <a:spcPts val="300"/>
                        </a:spcAft>
                        <a:buClrTx/>
                        <a:buSzTx/>
                        <a:buFontTx/>
                        <a:buNone/>
                        <a:tabLst/>
                        <a:defRPr/>
                      </a:pPr>
                      <a:r>
                        <a:rPr kumimoji="0" lang="en-US" sz="1600" u="none" strike="noStrike" kern="1200" cap="none" spc="0" normalizeH="0" baseline="0" noProof="0">
                          <a:ln>
                            <a:noFill/>
                          </a:ln>
                          <a:effectLst/>
                          <a:uLnTx/>
                          <a:uFillTx/>
                          <a:latin typeface="News Gothic MT" panose="020B0503020103020203" pitchFamily="34" charset="0"/>
                        </a:rPr>
                        <a:t>Other</a:t>
                      </a:r>
                      <a:endParaRPr kumimoji="0" lang="en-US" sz="1600" b="0" i="0" u="none" strike="sngStrike" kern="1200" cap="none" spc="0" normalizeH="0" baseline="10000" noProof="0">
                        <a:ln>
                          <a:noFill/>
                        </a:ln>
                        <a:solidFill>
                          <a:srgbClr val="FF0000"/>
                        </a:solidFill>
                        <a:effectLst/>
                        <a:uLnTx/>
                        <a:uFillTx/>
                        <a:latin typeface="News Gothic MT" panose="020B0503020103020203" pitchFamily="34" charset="0"/>
                        <a:ea typeface="+mn-ea"/>
                        <a:cs typeface="Arial" panose="020B0604020202020204" pitchFamily="34" charset="0"/>
                      </a:endParaRPr>
                    </a:p>
                  </a:txBody>
                  <a:tcPr marL="60960" marR="121920" marT="60960" marB="60960" anchor="ctr"/>
                </a:tc>
                <a:tc gridSpan="2">
                  <a:txBody>
                    <a:bodyPr/>
                    <a:lstStyle/>
                    <a:p>
                      <a:pPr algn="l"/>
                      <a:r>
                        <a:rPr lang="en-US" sz="1600">
                          <a:latin typeface="News Gothic MT" panose="020B0503020103020203" pitchFamily="34" charset="0"/>
                        </a:rPr>
                        <a:t>Fatigue</a:t>
                      </a:r>
                      <a:endParaRPr lang="en-US" sz="1600" b="1">
                        <a:latin typeface="News Gothic MT" panose="020B0503020103020203" pitchFamily="34" charset="0"/>
                        <a:cs typeface="Arial" panose="020B0604020202020204" pitchFamily="34" charset="0"/>
                      </a:endParaRPr>
                    </a:p>
                  </a:txBody>
                  <a:tcPr anchor="ctr"/>
                </a:tc>
                <a:tc hMerge="1">
                  <a:txBody>
                    <a:bodyPr/>
                    <a:lstStyle/>
                    <a:p>
                      <a:pPr algn="l"/>
                      <a:r>
                        <a:rPr lang="en-US" sz="1400">
                          <a:latin typeface="Arial" panose="020B0604020202020204" pitchFamily="34" charset="0"/>
                          <a:cs typeface="Arial" panose="020B0604020202020204" pitchFamily="34" charset="0"/>
                        </a:rPr>
                        <a:t>Fatigue</a:t>
                      </a:r>
                    </a:p>
                    <a:p>
                      <a:pPr algn="l"/>
                      <a:r>
                        <a:rPr lang="en-US" sz="1400">
                          <a:latin typeface="Arial" panose="020B0604020202020204" pitchFamily="34" charset="0"/>
                          <a:cs typeface="Arial" panose="020B0604020202020204" pitchFamily="34" charset="0"/>
                        </a:rPr>
                        <a:t>Alopecia</a:t>
                      </a:r>
                    </a:p>
                    <a:p>
                      <a:pPr algn="l"/>
                      <a:r>
                        <a:rPr lang="en-US" sz="1400">
                          <a:latin typeface="Arial" panose="020B0604020202020204" pitchFamily="34" charset="0"/>
                          <a:cs typeface="Arial" panose="020B0604020202020204" pitchFamily="34" charset="0"/>
                        </a:rPr>
                        <a:t>Decreased appetite</a:t>
                      </a:r>
                    </a:p>
                    <a:p>
                      <a:pPr algn="l"/>
                      <a:r>
                        <a:rPr lang="en-US" sz="1400">
                          <a:latin typeface="Arial" panose="020B0604020202020204" pitchFamily="34" charset="0"/>
                          <a:cs typeface="Arial" panose="020B0604020202020204" pitchFamily="34" charset="0"/>
                        </a:rPr>
                        <a:t>Hyperglycemia</a:t>
                      </a:r>
                    </a:p>
                    <a:p>
                      <a:pPr algn="l"/>
                      <a:r>
                        <a:rPr lang="en-US" sz="1400">
                          <a:latin typeface="Arial" panose="020B0604020202020204" pitchFamily="34" charset="0"/>
                          <a:cs typeface="Arial" panose="020B0604020202020204" pitchFamily="34" charset="0"/>
                        </a:rPr>
                        <a:t>Hypomagnesemia</a:t>
                      </a:r>
                    </a:p>
                    <a:p>
                      <a:pPr algn="l"/>
                      <a:r>
                        <a:rPr lang="en-US" sz="1400">
                          <a:latin typeface="Arial" panose="020B0604020202020204" pitchFamily="34" charset="0"/>
                          <a:cs typeface="Arial" panose="020B0604020202020204" pitchFamily="34" charset="0"/>
                        </a:rPr>
                        <a:t>Hypophosphatemia</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600">
                          <a:latin typeface="News Gothic MT" panose="020B0503020103020203" pitchFamily="34" charset="0"/>
                        </a:rPr>
                        <a:t>45%</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3%</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600">
                          <a:latin typeface="News Gothic MT" panose="020B0503020103020203" pitchFamily="34" charset="0"/>
                        </a:rPr>
                        <a:t>0</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30%</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600">
                          <a:latin typeface="News Gothic MT" panose="020B0503020103020203" pitchFamily="34" charset="0"/>
                        </a:rPr>
                        <a:t>5%</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0</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nchor="ctr"/>
                </a:tc>
                <a:extLst>
                  <a:ext uri="{0D108BD9-81ED-4DB2-BD59-A6C34878D82A}">
                    <a16:rowId xmlns:a16="http://schemas.microsoft.com/office/drawing/2014/main" val="1118530078"/>
                  </a:ext>
                </a:extLst>
              </a:tr>
              <a:tr h="264007">
                <a:tc vMerge="1">
                  <a:txBody>
                    <a:bodyPr/>
                    <a:lstStyle/>
                    <a:p>
                      <a:pPr marL="0" marR="0" indent="0" algn="l" defTabSz="914400" rtl="0" eaLnBrk="1" fontAlgn="t" latinLnBrk="0" hangingPunct="1">
                        <a:lnSpc>
                          <a:spcPct val="90000"/>
                        </a:lnSpc>
                        <a:spcBef>
                          <a:spcPts val="0"/>
                        </a:spcBef>
                        <a:spcAft>
                          <a:spcPts val="300"/>
                        </a:spcAft>
                        <a:buClrTx/>
                        <a:buSzTx/>
                        <a:buFontTx/>
                        <a:buNone/>
                        <a:tabLst/>
                        <a:defRPr/>
                      </a:pPr>
                      <a:endParaRPr lang="en-US" sz="1400" b="0" i="0" u="none" strike="noStrike" baseline="5000">
                        <a:solidFill>
                          <a:schemeClr val="tx1"/>
                        </a:solidFill>
                        <a:effectLst/>
                        <a:latin typeface="Arial" panose="020B0604020202020204" pitchFamily="34" charset="0"/>
                        <a:cs typeface="Arial" panose="020B0604020202020204" pitchFamily="34" charset="0"/>
                      </a:endParaRPr>
                    </a:p>
                  </a:txBody>
                  <a:tcPr marL="60960" marR="121920" marT="60960" marB="60960" anchor="ctr">
                    <a:lnB w="12700" cap="flat" cmpd="sng" algn="ctr">
                      <a:solidFill>
                        <a:schemeClr val="tx1"/>
                      </a:solidFill>
                      <a:prstDash val="solid"/>
                      <a:round/>
                      <a:headEnd type="none" w="med" len="med"/>
                      <a:tailEnd type="none" w="med" len="med"/>
                    </a:lnB>
                    <a:solidFill>
                      <a:schemeClr val="bg1"/>
                    </a:solidFill>
                  </a:tcPr>
                </a:tc>
                <a:tc gridSpan="2">
                  <a:txBody>
                    <a:bodyPr/>
                    <a:lstStyle/>
                    <a:p>
                      <a:pPr algn="l"/>
                      <a:r>
                        <a:rPr lang="en-US" sz="1600">
                          <a:latin typeface="News Gothic MT" panose="020B0503020103020203" pitchFamily="34" charset="0"/>
                        </a:rPr>
                        <a:t>Alopecia</a:t>
                      </a:r>
                      <a:endParaRPr lang="en-US" sz="1600" b="1">
                        <a:latin typeface="News Gothic MT" panose="020B0503020103020203" pitchFamily="34" charset="0"/>
                        <a:cs typeface="Arial" panose="020B0604020202020204" pitchFamily="34" charset="0"/>
                      </a:endParaRPr>
                    </a:p>
                  </a:txBody>
                  <a:tcPr anchor="ct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600">
                          <a:latin typeface="News Gothic MT" panose="020B0503020103020203" pitchFamily="34" charset="0"/>
                        </a:rPr>
                        <a:t>46%</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0</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tc>
                <a:tc>
                  <a:txBody>
                    <a:bodyPr/>
                    <a:lstStyle/>
                    <a:p>
                      <a:pPr marL="0" indent="0" algn="ctr">
                        <a:lnSpc>
                          <a:spcPct val="100000"/>
                        </a:lnSpc>
                        <a:buFont typeface="Arial" panose="020B0604020202020204" pitchFamily="34" charset="0"/>
                        <a:buNone/>
                      </a:pPr>
                      <a:r>
                        <a:rPr lang="en-US" sz="1600">
                          <a:latin typeface="News Gothic MT" panose="020B0503020103020203" pitchFamily="34" charset="0"/>
                        </a:rPr>
                        <a:t>0</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16%</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tc>
                <a:tc>
                  <a:txBody>
                    <a:bodyPr/>
                    <a:lstStyle/>
                    <a:p>
                      <a:pPr marL="0" indent="0" algn="ctr">
                        <a:lnSpc>
                          <a:spcPct val="100000"/>
                        </a:lnSpc>
                        <a:buFont typeface="Arial" panose="020B0604020202020204" pitchFamily="34" charset="0"/>
                        <a:buNone/>
                      </a:pPr>
                      <a:r>
                        <a:rPr lang="en-US" sz="1600">
                          <a:latin typeface="News Gothic MT" panose="020B0503020103020203" pitchFamily="34" charset="0"/>
                        </a:rPr>
                        <a:t>0</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News Gothic MT" panose="020B0503020103020203" pitchFamily="34" charset="0"/>
                        </a:rPr>
                        <a:t>0</a:t>
                      </a:r>
                      <a:endParaRPr lang="en-US" sz="1600" b="1">
                        <a:solidFill>
                          <a:schemeClr val="tx1"/>
                        </a:solidFill>
                        <a:latin typeface="News Gothic MT" panose="020B0503020103020203" pitchFamily="34"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3972704182"/>
                  </a:ext>
                </a:extLst>
              </a:tr>
            </a:tbl>
          </a:graphicData>
        </a:graphic>
      </p:graphicFrame>
      <p:sp>
        <p:nvSpPr>
          <p:cNvPr id="11" name="Title 1">
            <a:extLst>
              <a:ext uri="{FF2B5EF4-FFF2-40B4-BE49-F238E27FC236}">
                <a16:creationId xmlns:a16="http://schemas.microsoft.com/office/drawing/2014/main" id="{F2CB1F10-A3AC-48FA-B05B-0854A89C36C0}"/>
              </a:ext>
            </a:extLst>
          </p:cNvPr>
          <p:cNvSpPr>
            <a:spLocks noGrp="1"/>
          </p:cNvSpPr>
          <p:nvPr>
            <p:ph type="title"/>
          </p:nvPr>
        </p:nvSpPr>
        <p:spPr/>
        <p:txBody>
          <a:bodyPr>
            <a:normAutofit/>
          </a:bodyPr>
          <a:lstStyle/>
          <a:p>
            <a:r>
              <a:rPr lang="en-US">
                <a:latin typeface="News Gothic MT" panose="020B0503020103020203" pitchFamily="34" charset="0"/>
                <a:cs typeface="Arial" panose="020B0604020202020204" pitchFamily="34" charset="0"/>
              </a:rPr>
              <a:t>ASCENT: </a:t>
            </a:r>
            <a:r>
              <a:rPr lang="en-US"/>
              <a:t>Sacituzumab Govitecan</a:t>
            </a:r>
            <a:r>
              <a:rPr lang="en-US">
                <a:latin typeface="News Gothic MT" panose="020B0503020103020203" pitchFamily="34" charset="0"/>
                <a:cs typeface="Arial" panose="020B0604020202020204" pitchFamily="34" charset="0"/>
              </a:rPr>
              <a:t> (cont.)</a:t>
            </a:r>
          </a:p>
        </p:txBody>
      </p:sp>
      <p:sp>
        <p:nvSpPr>
          <p:cNvPr id="4" name="Text Placeholder 3">
            <a:extLst>
              <a:ext uri="{FF2B5EF4-FFF2-40B4-BE49-F238E27FC236}">
                <a16:creationId xmlns:a16="http://schemas.microsoft.com/office/drawing/2014/main" id="{3AF9A849-4F4B-594A-B468-C2C088715A4C}"/>
              </a:ext>
            </a:extLst>
          </p:cNvPr>
          <p:cNvSpPr>
            <a:spLocks noGrp="1"/>
          </p:cNvSpPr>
          <p:nvPr>
            <p:ph type="body" sz="quarter" idx="12"/>
          </p:nvPr>
        </p:nvSpPr>
        <p:spPr>
          <a:xfrm>
            <a:off x="193575" y="5497318"/>
            <a:ext cx="11477501" cy="1231106"/>
          </a:xfrm>
        </p:spPr>
        <p:txBody>
          <a:bodyPr/>
          <a:lstStyle/>
          <a:p>
            <a:r>
              <a:rPr lang="en-US" baseline="30000"/>
              <a:t>a</a:t>
            </a:r>
            <a:r>
              <a:rPr lang="en-US"/>
              <a:t>Patients may report more than 1 event per preferred term. AEs were classified according to the MedDRA systems of preferred terms and system organ class and according to severity by NCI </a:t>
            </a:r>
          </a:p>
          <a:p>
            <a:r>
              <a:rPr lang="en-US"/>
              <a:t>CTCAE v4.03.</a:t>
            </a:r>
          </a:p>
          <a:p>
            <a:r>
              <a:rPr lang="en-US" baseline="30000"/>
              <a:t>b</a:t>
            </a:r>
            <a:r>
              <a:rPr lang="en-US"/>
              <a:t>Combined preferred terms of “neutropenia” and “decreased neutrophil count.”</a:t>
            </a:r>
          </a:p>
          <a:p>
            <a:r>
              <a:rPr lang="en-US" baseline="30000"/>
              <a:t>c</a:t>
            </a:r>
            <a:r>
              <a:rPr lang="en-US"/>
              <a:t>Combined preferred terms of ”anemia” and “decreased hemoglobin.”</a:t>
            </a:r>
          </a:p>
          <a:p>
            <a:r>
              <a:rPr lang="en-US" baseline="30000"/>
              <a:t>d</a:t>
            </a:r>
            <a:r>
              <a:rPr lang="en-US"/>
              <a:t>Combined preferred terms of “leukopenia” and “decreased white blood cell count.” </a:t>
            </a:r>
          </a:p>
          <a:p>
            <a:r>
              <a:rPr lang="en-US"/>
              <a:t>TRAE = treatment-related adverse event; G-CSF = granulocyte colony stimulating factor; MedDRA = Medical Dictionary for Regulatory Activities; NCI = National</a:t>
            </a:r>
          </a:p>
          <a:p>
            <a:r>
              <a:rPr lang="en-US"/>
              <a:t>Cancer Institute; CTCAE = Common Terminology Criteria for Adverse Events.</a:t>
            </a:r>
          </a:p>
          <a:p>
            <a:r>
              <a:rPr lang="en-US" err="1"/>
              <a:t>Bardia</a:t>
            </a:r>
            <a:r>
              <a:rPr lang="en-US"/>
              <a:t> et al, 2020.</a:t>
            </a:r>
          </a:p>
        </p:txBody>
      </p:sp>
      <p:sp>
        <p:nvSpPr>
          <p:cNvPr id="5" name="Text Placeholder 4">
            <a:extLst>
              <a:ext uri="{FF2B5EF4-FFF2-40B4-BE49-F238E27FC236}">
                <a16:creationId xmlns:a16="http://schemas.microsoft.com/office/drawing/2014/main" id="{DDC2E393-71F5-ED43-AD64-0A590FB0395C}"/>
              </a:ext>
            </a:extLst>
          </p:cNvPr>
          <p:cNvSpPr>
            <a:spLocks noGrp="1"/>
          </p:cNvSpPr>
          <p:nvPr>
            <p:ph type="body" sz="quarter" idx="13"/>
          </p:nvPr>
        </p:nvSpPr>
        <p:spPr/>
        <p:txBody>
          <a:bodyPr/>
          <a:lstStyle/>
          <a:p>
            <a:r>
              <a:rPr lang="en-US">
                <a:latin typeface="News Gothic MT" panose="020B0503020103020203" pitchFamily="34" charset="0"/>
                <a:cs typeface="Arial" panose="020B0604020202020204" pitchFamily="34" charset="0"/>
              </a:rPr>
              <a:t>TRAEs</a:t>
            </a:r>
            <a:r>
              <a:rPr lang="en-US">
                <a:latin typeface="News Gothic MT" panose="020B0503020103020203" pitchFamily="34" charset="0"/>
              </a:rPr>
              <a:t> </a:t>
            </a:r>
            <a:r>
              <a:rPr lang="en-US">
                <a:latin typeface="News Gothic MT" panose="020B0503020103020203" pitchFamily="34" charset="0"/>
                <a:cs typeface="Arial" panose="020B0604020202020204" pitchFamily="34" charset="0"/>
              </a:rPr>
              <a:t>(All Grade, &gt;20%; Grade 3/4, &gt;5% of Patients)</a:t>
            </a:r>
            <a:endParaRPr lang="en-US">
              <a:latin typeface="News Gothic MT" panose="020B0503020103020203" pitchFamily="34" charset="0"/>
            </a:endParaRPr>
          </a:p>
        </p:txBody>
      </p:sp>
    </p:spTree>
    <p:extLst>
      <p:ext uri="{BB962C8B-B14F-4D97-AF65-F5344CB8AC3E}">
        <p14:creationId xmlns:p14="http://schemas.microsoft.com/office/powerpoint/2010/main" val="15743495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5CE7-1AC6-4DB9-A509-3C3FEDB69E3C}"/>
              </a:ext>
            </a:extLst>
          </p:cNvPr>
          <p:cNvSpPr>
            <a:spLocks noGrp="1"/>
          </p:cNvSpPr>
          <p:nvPr>
            <p:ph type="title"/>
          </p:nvPr>
        </p:nvSpPr>
        <p:spPr/>
        <p:txBody>
          <a:bodyPr/>
          <a:lstStyle/>
          <a:p>
            <a:r>
              <a:rPr lang="en-US">
                <a:solidFill>
                  <a:schemeClr val="tx2">
                    <a:lumMod val="50000"/>
                  </a:schemeClr>
                </a:solidFill>
              </a:rPr>
              <a:t>Case Study 3</a:t>
            </a:r>
          </a:p>
        </p:txBody>
      </p:sp>
      <p:sp>
        <p:nvSpPr>
          <p:cNvPr id="3" name="Text Placeholder 2">
            <a:extLst>
              <a:ext uri="{FF2B5EF4-FFF2-40B4-BE49-F238E27FC236}">
                <a16:creationId xmlns:a16="http://schemas.microsoft.com/office/drawing/2014/main" id="{A57FDFD7-0487-7548-B565-BEB2CBDC3BF6}"/>
              </a:ext>
            </a:extLst>
          </p:cNvPr>
          <p:cNvSpPr>
            <a:spLocks noGrp="1"/>
          </p:cNvSpPr>
          <p:nvPr>
            <p:ph type="body" sz="quarter" idx="12"/>
          </p:nvPr>
        </p:nvSpPr>
        <p:spPr>
          <a:xfrm>
            <a:off x="193575" y="6575082"/>
            <a:ext cx="7022756" cy="153888"/>
          </a:xfrm>
        </p:spPr>
        <p:txBody>
          <a:bodyPr/>
          <a:lstStyle/>
          <a:p>
            <a:r>
              <a:rPr lang="en-US"/>
              <a:t>IDC = invasive ductal carcinoma; LFT = liver function test; AST = aspartate aminotransferase; T bili = total bilirubin; </a:t>
            </a:r>
          </a:p>
        </p:txBody>
      </p:sp>
      <p:sp>
        <p:nvSpPr>
          <p:cNvPr id="5" name="Content Placeholder 1">
            <a:extLst>
              <a:ext uri="{FF2B5EF4-FFF2-40B4-BE49-F238E27FC236}">
                <a16:creationId xmlns:a16="http://schemas.microsoft.com/office/drawing/2014/main" id="{B4867375-A6E2-5849-83BA-33C557B3216D}"/>
              </a:ext>
            </a:extLst>
          </p:cNvPr>
          <p:cNvSpPr txBox="1">
            <a:spLocks/>
          </p:cNvSpPr>
          <p:nvPr/>
        </p:nvSpPr>
        <p:spPr bwMode="auto">
          <a:xfrm>
            <a:off x="609600" y="1604926"/>
            <a:ext cx="11182066"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rmAutofit lnSpcReduction="10000"/>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r>
              <a:rPr lang="en-US" sz="2400" kern="0"/>
              <a:t>Ms. TR </a:t>
            </a:r>
            <a:r>
              <a:rPr lang="en-US" sz="2400"/>
              <a:t>a 58-year-old woman diagnosed in 2017 with a left breast T2N2 IDC: ER 30%, PR 5%, and HER2-negative.  TC x 4.</a:t>
            </a:r>
          </a:p>
          <a:p>
            <a:pPr marL="0" indent="0">
              <a:buNone/>
            </a:pPr>
            <a:endParaRPr lang="en-US" sz="2400"/>
          </a:p>
          <a:p>
            <a:r>
              <a:rPr lang="en-US" sz="2400"/>
              <a:t>She has received adjuvant letrozole since February 2018  </a:t>
            </a:r>
          </a:p>
          <a:p>
            <a:pPr marL="0" indent="0">
              <a:buNone/>
            </a:pPr>
            <a:endParaRPr lang="en-US" sz="2400"/>
          </a:p>
          <a:p>
            <a:r>
              <a:rPr lang="en-US" sz="2400"/>
              <a:t>Recent lab work notable for increase in LFTs with AST of 89, ALT 104, and T </a:t>
            </a:r>
            <a:r>
              <a:rPr lang="en-US" sz="2400" err="1"/>
              <a:t>bili</a:t>
            </a:r>
            <a:r>
              <a:rPr lang="en-US" sz="2400"/>
              <a:t> 1.8</a:t>
            </a:r>
          </a:p>
          <a:p>
            <a:pPr marL="0" indent="0">
              <a:buNone/>
            </a:pPr>
            <a:endParaRPr lang="en-US" sz="2400"/>
          </a:p>
          <a:p>
            <a:r>
              <a:rPr lang="en-US" sz="2400"/>
              <a:t>A CT scan of the chest, abdomen, and pelvis (CAP) is ordered and demonstrates multiple lesions in the liver, with the largest 2.5 x 1.5 cm </a:t>
            </a:r>
          </a:p>
          <a:p>
            <a:pPr marL="0" indent="0">
              <a:buNone/>
            </a:pPr>
            <a:r>
              <a:rPr lang="en-US" sz="2400"/>
              <a:t> </a:t>
            </a:r>
          </a:p>
          <a:p>
            <a:r>
              <a:rPr lang="en-US" sz="2400"/>
              <a:t>The rest of the exam is unremarkable</a:t>
            </a:r>
            <a:endParaRPr lang="en-US" kern="0"/>
          </a:p>
        </p:txBody>
      </p:sp>
    </p:spTree>
    <p:extLst>
      <p:ext uri="{BB962C8B-B14F-4D97-AF65-F5344CB8AC3E}">
        <p14:creationId xmlns:p14="http://schemas.microsoft.com/office/powerpoint/2010/main" val="26078147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5CE7-1AC6-4DB9-A509-3C3FEDB69E3C}"/>
              </a:ext>
            </a:extLst>
          </p:cNvPr>
          <p:cNvSpPr>
            <a:spLocks noGrp="1"/>
          </p:cNvSpPr>
          <p:nvPr>
            <p:ph type="title"/>
          </p:nvPr>
        </p:nvSpPr>
        <p:spPr/>
        <p:txBody>
          <a:bodyPr/>
          <a:lstStyle/>
          <a:p>
            <a:r>
              <a:rPr lang="en-US">
                <a:solidFill>
                  <a:schemeClr val="tx2">
                    <a:lumMod val="50000"/>
                  </a:schemeClr>
                </a:solidFill>
              </a:rPr>
              <a:t>Case Study 3</a:t>
            </a:r>
          </a:p>
        </p:txBody>
      </p:sp>
      <p:sp>
        <p:nvSpPr>
          <p:cNvPr id="5" name="Content Placeholder 1">
            <a:extLst>
              <a:ext uri="{FF2B5EF4-FFF2-40B4-BE49-F238E27FC236}">
                <a16:creationId xmlns:a16="http://schemas.microsoft.com/office/drawing/2014/main" id="{B4867375-A6E2-5849-83BA-33C557B3216D}"/>
              </a:ext>
            </a:extLst>
          </p:cNvPr>
          <p:cNvSpPr txBox="1">
            <a:spLocks/>
          </p:cNvSpPr>
          <p:nvPr/>
        </p:nvSpPr>
        <p:spPr bwMode="auto">
          <a:xfrm>
            <a:off x="609600" y="1604926"/>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rmAutofit/>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r>
              <a:rPr lang="en-US" kern="0"/>
              <a:t>She returns to clinic today to review the scan and discuss next steps</a:t>
            </a:r>
          </a:p>
          <a:p>
            <a:pPr marL="0" indent="0">
              <a:buNone/>
            </a:pPr>
            <a:endParaRPr lang="en-US" kern="0"/>
          </a:p>
          <a:p>
            <a:r>
              <a:rPr lang="en-US" kern="0"/>
              <a:t>What </a:t>
            </a:r>
            <a:r>
              <a:rPr lang="en-US"/>
              <a:t>diagnostic testing should be ordered?</a:t>
            </a:r>
          </a:p>
          <a:p>
            <a:pPr marL="0" indent="0">
              <a:buNone/>
            </a:pPr>
            <a:endParaRPr lang="en-US"/>
          </a:p>
          <a:p>
            <a:r>
              <a:rPr lang="en-US"/>
              <a:t>What biomarker and genetic results do you need to know, and why?</a:t>
            </a:r>
          </a:p>
          <a:p>
            <a:pPr lvl="1"/>
            <a:endParaRPr lang="en-US" kern="0"/>
          </a:p>
        </p:txBody>
      </p:sp>
    </p:spTree>
    <p:extLst>
      <p:ext uri="{BB962C8B-B14F-4D97-AF65-F5344CB8AC3E}">
        <p14:creationId xmlns:p14="http://schemas.microsoft.com/office/powerpoint/2010/main" val="262005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p:txBody>
          <a:bodyPr/>
          <a:lstStyle/>
          <a:p>
            <a:r>
              <a:rPr lang="en-US"/>
              <a:t>Metastatic Breast Cancer</a:t>
            </a:r>
          </a:p>
        </p:txBody>
      </p:sp>
      <p:sp>
        <p:nvSpPr>
          <p:cNvPr id="6" name="Text Placeholder 5">
            <a:extLst>
              <a:ext uri="{FF2B5EF4-FFF2-40B4-BE49-F238E27FC236}">
                <a16:creationId xmlns:a16="http://schemas.microsoft.com/office/drawing/2014/main" id="{D4D6BCBB-B3F6-AB49-BC79-3347321051F3}"/>
              </a:ext>
            </a:extLst>
          </p:cNvPr>
          <p:cNvSpPr>
            <a:spLocks noGrp="1"/>
          </p:cNvSpPr>
          <p:nvPr>
            <p:ph type="body" sz="quarter" idx="12"/>
          </p:nvPr>
        </p:nvSpPr>
        <p:spPr>
          <a:xfrm>
            <a:off x="193575" y="6575082"/>
            <a:ext cx="3366306" cy="153888"/>
          </a:xfrm>
        </p:spPr>
        <p:txBody>
          <a:bodyPr/>
          <a:lstStyle/>
          <a:p>
            <a:r>
              <a:rPr lang="en-US"/>
              <a:t>ACS, 2020; Susan G. Komen, 2020; </a:t>
            </a:r>
            <a:r>
              <a:rPr lang="en-US" err="1"/>
              <a:t>Mariotto</a:t>
            </a:r>
            <a:r>
              <a:rPr lang="en-US"/>
              <a:t> et al, 2017.</a:t>
            </a:r>
          </a:p>
        </p:txBody>
      </p:sp>
      <p:sp>
        <p:nvSpPr>
          <p:cNvPr id="4" name="Content Placeholder 3">
            <a:extLst>
              <a:ext uri="{FF2B5EF4-FFF2-40B4-BE49-F238E27FC236}">
                <a16:creationId xmlns:a16="http://schemas.microsoft.com/office/drawing/2014/main" id="{5110B1AF-8247-9640-A059-EC8D40395E87}"/>
              </a:ext>
            </a:extLst>
          </p:cNvPr>
          <p:cNvSpPr>
            <a:spLocks noGrp="1"/>
          </p:cNvSpPr>
          <p:nvPr>
            <p:ph idx="1"/>
          </p:nvPr>
        </p:nvSpPr>
        <p:spPr/>
        <p:txBody>
          <a:bodyPr>
            <a:normAutofit/>
          </a:bodyPr>
          <a:lstStyle/>
          <a:p>
            <a:pPr>
              <a:lnSpc>
                <a:spcPct val="110000"/>
              </a:lnSpc>
              <a:spcAft>
                <a:spcPts val="0"/>
              </a:spcAft>
            </a:pPr>
            <a:r>
              <a:rPr lang="en-US"/>
              <a:t>More than 168,000 women living with MBC in the US in 2020</a:t>
            </a:r>
          </a:p>
          <a:p>
            <a:pPr>
              <a:lnSpc>
                <a:spcPct val="110000"/>
              </a:lnSpc>
              <a:spcAft>
                <a:spcPts val="0"/>
              </a:spcAft>
            </a:pPr>
            <a:r>
              <a:rPr lang="en-US"/>
              <a:t>Of the estimated 268,600 new breast cancer diagnoses in 2019, 6% (16,000) presented as de novo metastatic disease</a:t>
            </a:r>
          </a:p>
          <a:p>
            <a:pPr>
              <a:lnSpc>
                <a:spcPct val="110000"/>
              </a:lnSpc>
              <a:spcAft>
                <a:spcPts val="0"/>
              </a:spcAft>
            </a:pPr>
            <a:r>
              <a:rPr lang="en-US"/>
              <a:t>Approximately 1 in 3 live at least 5 years after diagnosis</a:t>
            </a:r>
          </a:p>
          <a:p>
            <a:pPr>
              <a:lnSpc>
                <a:spcPct val="110000"/>
              </a:lnSpc>
              <a:spcAft>
                <a:spcPts val="0"/>
              </a:spcAft>
            </a:pPr>
            <a:r>
              <a:rPr lang="en-US"/>
              <a:t>Goals of care focus on improving survival and quality of life</a:t>
            </a:r>
          </a:p>
          <a:p>
            <a:pPr>
              <a:lnSpc>
                <a:spcPct val="110000"/>
              </a:lnSpc>
              <a:spcAft>
                <a:spcPts val="0"/>
              </a:spcAft>
            </a:pPr>
            <a:r>
              <a:rPr lang="en-US"/>
              <a:t>Treatment guided by biology (subtype specific), patient symptoms, comorbidities, and prior therapies</a:t>
            </a:r>
          </a:p>
          <a:p>
            <a:pPr>
              <a:lnSpc>
                <a:spcPct val="110000"/>
              </a:lnSpc>
              <a:spcAft>
                <a:spcPts val="0"/>
              </a:spcAft>
            </a:pPr>
            <a:r>
              <a:rPr lang="en-US"/>
              <a:t>Multiple new treatment options</a:t>
            </a:r>
          </a:p>
        </p:txBody>
      </p:sp>
    </p:spTree>
    <p:extLst>
      <p:ext uri="{BB962C8B-B14F-4D97-AF65-F5344CB8AC3E}">
        <p14:creationId xmlns:p14="http://schemas.microsoft.com/office/powerpoint/2010/main" val="7353917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5CE7-1AC6-4DB9-A509-3C3FEDB69E3C}"/>
              </a:ext>
            </a:extLst>
          </p:cNvPr>
          <p:cNvSpPr>
            <a:spLocks noGrp="1"/>
          </p:cNvSpPr>
          <p:nvPr>
            <p:ph type="title"/>
          </p:nvPr>
        </p:nvSpPr>
        <p:spPr/>
        <p:txBody>
          <a:bodyPr/>
          <a:lstStyle/>
          <a:p>
            <a:r>
              <a:rPr lang="en-US">
                <a:solidFill>
                  <a:schemeClr val="tx2">
                    <a:lumMod val="50000"/>
                  </a:schemeClr>
                </a:solidFill>
              </a:rPr>
              <a:t>Case Study 3 (cont.)</a:t>
            </a:r>
          </a:p>
        </p:txBody>
      </p:sp>
      <p:sp>
        <p:nvSpPr>
          <p:cNvPr id="4" name="Text Placeholder 3">
            <a:extLst>
              <a:ext uri="{FF2B5EF4-FFF2-40B4-BE49-F238E27FC236}">
                <a16:creationId xmlns:a16="http://schemas.microsoft.com/office/drawing/2014/main" id="{C4B89F22-34CB-1845-A081-5DADE46D5D3B}"/>
              </a:ext>
            </a:extLst>
          </p:cNvPr>
          <p:cNvSpPr>
            <a:spLocks noGrp="1"/>
          </p:cNvSpPr>
          <p:nvPr>
            <p:ph type="body" sz="quarter" idx="12"/>
          </p:nvPr>
        </p:nvSpPr>
        <p:spPr/>
        <p:txBody>
          <a:bodyPr/>
          <a:lstStyle/>
          <a:p>
            <a:r>
              <a:rPr lang="en-US"/>
              <a:t>CA = cancer antigen; CEA = carcinoembryonic antigen.</a:t>
            </a:r>
          </a:p>
        </p:txBody>
      </p:sp>
      <p:sp>
        <p:nvSpPr>
          <p:cNvPr id="3" name="Content Placeholder 2">
            <a:extLst>
              <a:ext uri="{FF2B5EF4-FFF2-40B4-BE49-F238E27FC236}">
                <a16:creationId xmlns:a16="http://schemas.microsoft.com/office/drawing/2014/main" id="{F077EFBC-C79A-2F4A-AC89-7AC60EDCDAD6}"/>
              </a:ext>
            </a:extLst>
          </p:cNvPr>
          <p:cNvSpPr>
            <a:spLocks noGrp="1"/>
          </p:cNvSpPr>
          <p:nvPr>
            <p:ph idx="1"/>
          </p:nvPr>
        </p:nvSpPr>
        <p:spPr/>
        <p:txBody>
          <a:bodyPr/>
          <a:lstStyle/>
          <a:p>
            <a:r>
              <a:rPr lang="en-US"/>
              <a:t>A liver biopsy is ordered, along with germline and somatic genetic testing. Results are as follows:</a:t>
            </a:r>
          </a:p>
          <a:p>
            <a:pPr marL="0" indent="0">
              <a:buNone/>
            </a:pPr>
            <a:endParaRPr lang="en-US"/>
          </a:p>
          <a:p>
            <a:pPr lvl="1"/>
            <a:r>
              <a:rPr lang="en-US" sz="2200"/>
              <a:t>IHC: ER &lt;1%, PR 0%, HER2-negative, and PD-L1 CPS=12</a:t>
            </a:r>
          </a:p>
          <a:p>
            <a:pPr lvl="1"/>
            <a:r>
              <a:rPr lang="en-US" sz="2200"/>
              <a:t>Germline genetic results: BRCA1 positive</a:t>
            </a:r>
          </a:p>
          <a:p>
            <a:pPr lvl="1"/>
            <a:r>
              <a:rPr lang="en-US" sz="2200"/>
              <a:t>Somatic tumor genetic results: BRCA and ATM positive, PIK3CA-negative</a:t>
            </a:r>
          </a:p>
          <a:p>
            <a:pPr lvl="1"/>
            <a:r>
              <a:rPr lang="en-US" sz="2200"/>
              <a:t>Markers: CA 15-3 75, CEA 44</a:t>
            </a:r>
          </a:p>
          <a:p>
            <a:endParaRPr lang="en-US"/>
          </a:p>
        </p:txBody>
      </p:sp>
    </p:spTree>
    <p:extLst>
      <p:ext uri="{BB962C8B-B14F-4D97-AF65-F5344CB8AC3E}">
        <p14:creationId xmlns:p14="http://schemas.microsoft.com/office/powerpoint/2010/main" val="26286711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5CE7-1AC6-4DB9-A509-3C3FEDB69E3C}"/>
              </a:ext>
            </a:extLst>
          </p:cNvPr>
          <p:cNvSpPr>
            <a:spLocks noGrp="1"/>
          </p:cNvSpPr>
          <p:nvPr>
            <p:ph type="title"/>
          </p:nvPr>
        </p:nvSpPr>
        <p:spPr/>
        <p:txBody>
          <a:bodyPr/>
          <a:lstStyle/>
          <a:p>
            <a:r>
              <a:rPr lang="en-US">
                <a:solidFill>
                  <a:schemeClr val="tx2">
                    <a:lumMod val="50000"/>
                  </a:schemeClr>
                </a:solidFill>
              </a:rPr>
              <a:t>Case Study 3 (cont.)</a:t>
            </a:r>
          </a:p>
        </p:txBody>
      </p:sp>
      <p:sp>
        <p:nvSpPr>
          <p:cNvPr id="5" name="Content Placeholder 1">
            <a:extLst>
              <a:ext uri="{FF2B5EF4-FFF2-40B4-BE49-F238E27FC236}">
                <a16:creationId xmlns:a16="http://schemas.microsoft.com/office/drawing/2014/main" id="{B4873A16-F490-FE48-B0B2-54C2E09540C0}"/>
              </a:ext>
            </a:extLst>
          </p:cNvPr>
          <p:cNvSpPr txBox="1">
            <a:spLocks/>
          </p:cNvSpPr>
          <p:nvPr/>
        </p:nvSpPr>
        <p:spPr bwMode="auto">
          <a:xfrm>
            <a:off x="609600" y="1604926"/>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rmAutofit/>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r>
              <a:rPr lang="en-US" kern="0"/>
              <a:t>Based on these results, which of the following would you anticipate as her initial therapy?</a:t>
            </a:r>
          </a:p>
          <a:p>
            <a:pPr marL="0" indent="0">
              <a:buNone/>
            </a:pPr>
            <a:endParaRPr lang="en-US" kern="0"/>
          </a:p>
          <a:p>
            <a:pPr marL="920750" lvl="1" indent="-514350">
              <a:buFont typeface="+mj-lt"/>
              <a:buAutoNum type="alphaLcPeriod"/>
            </a:pPr>
            <a:r>
              <a:rPr lang="en-US" kern="0"/>
              <a:t>PARP inhibitor</a:t>
            </a:r>
          </a:p>
          <a:p>
            <a:pPr marL="920750" lvl="1" indent="-514350">
              <a:buFont typeface="+mj-lt"/>
              <a:buAutoNum type="alphaLcPeriod"/>
            </a:pPr>
            <a:r>
              <a:rPr lang="en-US" kern="0"/>
              <a:t>Pembrolizumab + chemotherapy</a:t>
            </a:r>
          </a:p>
          <a:p>
            <a:pPr marL="920750" lvl="1" indent="-514350">
              <a:buFont typeface="+mj-lt"/>
              <a:buAutoNum type="alphaLcPeriod"/>
            </a:pPr>
            <a:r>
              <a:rPr lang="en-US" kern="0"/>
              <a:t>Gemcitabine + carboplatin</a:t>
            </a:r>
          </a:p>
          <a:p>
            <a:pPr marL="920750" lvl="1" indent="-514350">
              <a:buFont typeface="+mj-lt"/>
              <a:buAutoNum type="alphaLcPeriod"/>
            </a:pPr>
            <a:r>
              <a:rPr lang="en-US" kern="0"/>
              <a:t>Capecitabine</a:t>
            </a:r>
          </a:p>
          <a:p>
            <a:pPr marL="920750" lvl="1" indent="-514350">
              <a:buFont typeface="+mj-lt"/>
              <a:buAutoNum type="alphaLcPeriod"/>
            </a:pPr>
            <a:r>
              <a:rPr lang="en-US"/>
              <a:t>Sacituzumab govitecan</a:t>
            </a:r>
            <a:r>
              <a:rPr lang="en-US" kern="0"/>
              <a:t> </a:t>
            </a:r>
          </a:p>
          <a:p>
            <a:pPr marL="920750" lvl="1" indent="-514350">
              <a:buFont typeface="+mj-lt"/>
              <a:buAutoNum type="alphaLcPeriod"/>
            </a:pPr>
            <a:r>
              <a:rPr lang="en-US" kern="0"/>
              <a:t>Eribulin</a:t>
            </a:r>
          </a:p>
        </p:txBody>
      </p:sp>
    </p:spTree>
    <p:extLst>
      <p:ext uri="{BB962C8B-B14F-4D97-AF65-F5344CB8AC3E}">
        <p14:creationId xmlns:p14="http://schemas.microsoft.com/office/powerpoint/2010/main" val="23981576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3307-AA0A-2140-8DAE-84CF48753FA4}"/>
              </a:ext>
            </a:extLst>
          </p:cNvPr>
          <p:cNvSpPr>
            <a:spLocks noGrp="1"/>
          </p:cNvSpPr>
          <p:nvPr>
            <p:ph type="title"/>
          </p:nvPr>
        </p:nvSpPr>
        <p:spPr>
          <a:xfrm>
            <a:off x="5079999" y="3585952"/>
            <a:ext cx="6524711" cy="1200329"/>
          </a:xfrm>
        </p:spPr>
        <p:txBody>
          <a:bodyPr/>
          <a:lstStyle/>
          <a:p>
            <a:r>
              <a:rPr lang="en-US">
                <a:solidFill>
                  <a:schemeClr val="tx2">
                    <a:lumMod val="50000"/>
                  </a:schemeClr>
                </a:solidFill>
              </a:rPr>
              <a:t>Managing Side Effects and Promoting Adherence</a:t>
            </a:r>
          </a:p>
        </p:txBody>
      </p:sp>
      <p:pic>
        <p:nvPicPr>
          <p:cNvPr id="3" name="Picture 2" descr="A picture containing plastic, bag, food, table&#10;&#10;Description automatically generated">
            <a:extLst>
              <a:ext uri="{FF2B5EF4-FFF2-40B4-BE49-F238E27FC236}">
                <a16:creationId xmlns:a16="http://schemas.microsoft.com/office/drawing/2014/main" id="{DE8625EB-4617-E045-8D98-B640FA4617D1}"/>
              </a:ext>
            </a:extLst>
          </p:cNvPr>
          <p:cNvPicPr>
            <a:picLocks noChangeAspect="1"/>
          </p:cNvPicPr>
          <p:nvPr/>
        </p:nvPicPr>
        <p:blipFill>
          <a:blip r:embed="rId3"/>
          <a:stretch>
            <a:fillRect/>
          </a:stretch>
        </p:blipFill>
        <p:spPr>
          <a:xfrm>
            <a:off x="0" y="0"/>
            <a:ext cx="12192000" cy="2857500"/>
          </a:xfrm>
          <a:prstGeom prst="rect">
            <a:avLst/>
          </a:prstGeom>
        </p:spPr>
      </p:pic>
    </p:spTree>
    <p:extLst>
      <p:ext uri="{BB962C8B-B14F-4D97-AF65-F5344CB8AC3E}">
        <p14:creationId xmlns:p14="http://schemas.microsoft.com/office/powerpoint/2010/main" val="32465580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A2E2F2D3-4DD1-4F35-B457-C8DD77E66957}"/>
              </a:ext>
            </a:extLst>
          </p:cNvPr>
          <p:cNvSpPr>
            <a:spLocks noGrp="1"/>
          </p:cNvSpPr>
          <p:nvPr>
            <p:ph type="title"/>
          </p:nvPr>
        </p:nvSpPr>
        <p:spPr/>
        <p:txBody>
          <a:bodyPr/>
          <a:lstStyle/>
          <a:p>
            <a:r>
              <a:rPr lang="en-US">
                <a:solidFill>
                  <a:schemeClr val="tx2">
                    <a:lumMod val="50000"/>
                  </a:schemeClr>
                </a:solidFill>
              </a:rPr>
              <a:t>New Treatments and Key Toxicities</a:t>
            </a:r>
          </a:p>
        </p:txBody>
      </p:sp>
      <p:sp>
        <p:nvSpPr>
          <p:cNvPr id="3" name="Text Placeholder 2">
            <a:extLst>
              <a:ext uri="{FF2B5EF4-FFF2-40B4-BE49-F238E27FC236}">
                <a16:creationId xmlns:a16="http://schemas.microsoft.com/office/drawing/2014/main" id="{5044BC98-F9FB-BA4D-B176-53DC15BCEC21}"/>
              </a:ext>
            </a:extLst>
          </p:cNvPr>
          <p:cNvSpPr>
            <a:spLocks noGrp="1"/>
          </p:cNvSpPr>
          <p:nvPr>
            <p:ph type="body" sz="quarter" idx="12"/>
          </p:nvPr>
        </p:nvSpPr>
        <p:spPr>
          <a:xfrm>
            <a:off x="193575" y="6420647"/>
            <a:ext cx="9725419" cy="307777"/>
          </a:xfrm>
        </p:spPr>
        <p:txBody>
          <a:bodyPr/>
          <a:lstStyle/>
          <a:p>
            <a:r>
              <a:rPr lang="en-US" dirty="0" err="1"/>
              <a:t>Enhertu</a:t>
            </a:r>
            <a:r>
              <a:rPr lang="en-US" baseline="30000" dirty="0"/>
              <a:t>®</a:t>
            </a:r>
            <a:r>
              <a:rPr lang="en-US" dirty="0"/>
              <a:t> prescribing information, 2019; </a:t>
            </a:r>
            <a:r>
              <a:rPr lang="en-US" dirty="0" err="1"/>
              <a:t>Tukysa</a:t>
            </a:r>
            <a:r>
              <a:rPr lang="en-US" baseline="30000" dirty="0" err="1"/>
              <a:t>TM</a:t>
            </a:r>
            <a:r>
              <a:rPr lang="en-US" dirty="0"/>
              <a:t> prescribing information, 2020; </a:t>
            </a:r>
            <a:r>
              <a:rPr lang="en-US" dirty="0" err="1"/>
              <a:t>Nerlynx</a:t>
            </a:r>
            <a:r>
              <a:rPr lang="en-US" baseline="30000" dirty="0"/>
              <a:t>®</a:t>
            </a:r>
            <a:r>
              <a:rPr lang="en-US" dirty="0"/>
              <a:t> prescribing information, 2020; </a:t>
            </a:r>
            <a:r>
              <a:rPr lang="en-US" dirty="0" err="1"/>
              <a:t>Piqray</a:t>
            </a:r>
            <a:r>
              <a:rPr lang="en-US" baseline="30000" dirty="0"/>
              <a:t>®</a:t>
            </a:r>
            <a:r>
              <a:rPr lang="en-US" dirty="0"/>
              <a:t> prescribing information, 2019;</a:t>
            </a:r>
          </a:p>
          <a:p>
            <a:r>
              <a:rPr lang="en-US" dirty="0" err="1"/>
              <a:t>Tecentriq</a:t>
            </a:r>
            <a:r>
              <a:rPr lang="en-US" baseline="30000" dirty="0"/>
              <a:t>®</a:t>
            </a:r>
            <a:r>
              <a:rPr lang="en-US" dirty="0"/>
              <a:t> prescribing information, 2020; Keytruda</a:t>
            </a:r>
            <a:r>
              <a:rPr lang="en-US" baseline="30000" dirty="0"/>
              <a:t>®</a:t>
            </a:r>
            <a:r>
              <a:rPr lang="en-US" dirty="0"/>
              <a:t> prescribing information, 2021; </a:t>
            </a:r>
            <a:r>
              <a:rPr lang="en-US" dirty="0" err="1"/>
              <a:t>Trodelvy</a:t>
            </a:r>
            <a:r>
              <a:rPr lang="en-US" baseline="30000" dirty="0" err="1"/>
              <a:t>TM</a:t>
            </a:r>
            <a:r>
              <a:rPr lang="en-US" dirty="0"/>
              <a:t> prescribing information, 2020.</a:t>
            </a:r>
          </a:p>
        </p:txBody>
      </p:sp>
      <p:graphicFrame>
        <p:nvGraphicFramePr>
          <p:cNvPr id="4" name="Table 4">
            <a:extLst>
              <a:ext uri="{FF2B5EF4-FFF2-40B4-BE49-F238E27FC236}">
                <a16:creationId xmlns:a16="http://schemas.microsoft.com/office/drawing/2014/main" id="{B015D33F-D997-4762-AEC4-B6845E6534EA}"/>
              </a:ext>
            </a:extLst>
          </p:cNvPr>
          <p:cNvGraphicFramePr>
            <a:graphicFrameLocks noGrp="1"/>
          </p:cNvGraphicFramePr>
          <p:nvPr>
            <p:extLst>
              <p:ext uri="{D42A27DB-BD31-4B8C-83A1-F6EECF244321}">
                <p14:modId xmlns:p14="http://schemas.microsoft.com/office/powerpoint/2010/main" val="910579099"/>
              </p:ext>
            </p:extLst>
          </p:nvPr>
        </p:nvGraphicFramePr>
        <p:xfrm>
          <a:off x="502170" y="1520372"/>
          <a:ext cx="11187659" cy="3704770"/>
        </p:xfrm>
        <a:graphic>
          <a:graphicData uri="http://schemas.openxmlformats.org/drawingml/2006/table">
            <a:tbl>
              <a:tblPr firstRow="1" bandRow="1">
                <a:tableStyleId>{5C22544A-7EE6-4342-B048-85BDC9FD1C3A}</a:tableStyleId>
              </a:tblPr>
              <a:tblGrid>
                <a:gridCol w="1820116">
                  <a:extLst>
                    <a:ext uri="{9D8B030D-6E8A-4147-A177-3AD203B41FA5}">
                      <a16:colId xmlns:a16="http://schemas.microsoft.com/office/drawing/2014/main" val="588066651"/>
                    </a:ext>
                  </a:extLst>
                </a:gridCol>
                <a:gridCol w="1122953">
                  <a:extLst>
                    <a:ext uri="{9D8B030D-6E8A-4147-A177-3AD203B41FA5}">
                      <a16:colId xmlns:a16="http://schemas.microsoft.com/office/drawing/2014/main" val="589462451"/>
                    </a:ext>
                  </a:extLst>
                </a:gridCol>
                <a:gridCol w="1034321">
                  <a:extLst>
                    <a:ext uri="{9D8B030D-6E8A-4147-A177-3AD203B41FA5}">
                      <a16:colId xmlns:a16="http://schemas.microsoft.com/office/drawing/2014/main" val="4049652791"/>
                    </a:ext>
                  </a:extLst>
                </a:gridCol>
                <a:gridCol w="1274164">
                  <a:extLst>
                    <a:ext uri="{9D8B030D-6E8A-4147-A177-3AD203B41FA5}">
                      <a16:colId xmlns:a16="http://schemas.microsoft.com/office/drawing/2014/main" val="3976114818"/>
                    </a:ext>
                  </a:extLst>
                </a:gridCol>
                <a:gridCol w="1918741">
                  <a:extLst>
                    <a:ext uri="{9D8B030D-6E8A-4147-A177-3AD203B41FA5}">
                      <a16:colId xmlns:a16="http://schemas.microsoft.com/office/drawing/2014/main" val="1002155042"/>
                    </a:ext>
                  </a:extLst>
                </a:gridCol>
                <a:gridCol w="1603948">
                  <a:extLst>
                    <a:ext uri="{9D8B030D-6E8A-4147-A177-3AD203B41FA5}">
                      <a16:colId xmlns:a16="http://schemas.microsoft.com/office/drawing/2014/main" val="518700959"/>
                    </a:ext>
                  </a:extLst>
                </a:gridCol>
                <a:gridCol w="1019331">
                  <a:extLst>
                    <a:ext uri="{9D8B030D-6E8A-4147-A177-3AD203B41FA5}">
                      <a16:colId xmlns:a16="http://schemas.microsoft.com/office/drawing/2014/main" val="164955331"/>
                    </a:ext>
                  </a:extLst>
                </a:gridCol>
                <a:gridCol w="1394085">
                  <a:extLst>
                    <a:ext uri="{9D8B030D-6E8A-4147-A177-3AD203B41FA5}">
                      <a16:colId xmlns:a16="http://schemas.microsoft.com/office/drawing/2014/main" val="3301250138"/>
                    </a:ext>
                  </a:extLst>
                </a:gridCol>
              </a:tblGrid>
              <a:tr h="497114">
                <a:tc>
                  <a:txBody>
                    <a:bodyPr/>
                    <a:lstStyle/>
                    <a:p>
                      <a:endParaRPr lang="en-US" sz="1700">
                        <a:latin typeface="News Gothic MT" panose="020B0503020103020203" pitchFamily="34" charset="0"/>
                      </a:endParaRPr>
                    </a:p>
                  </a:txBody>
                  <a:tcPr/>
                </a:tc>
                <a:tc>
                  <a:txBody>
                    <a:bodyPr/>
                    <a:lstStyle/>
                    <a:p>
                      <a:pPr algn="ctr"/>
                      <a:r>
                        <a:rPr lang="en-US" sz="1700">
                          <a:latin typeface="News Gothic MT" panose="020B0503020103020203" pitchFamily="34" charset="0"/>
                        </a:rPr>
                        <a:t>Diarrhea</a:t>
                      </a:r>
                    </a:p>
                  </a:txBody>
                  <a:tcPr anchor="ctr"/>
                </a:tc>
                <a:tc>
                  <a:txBody>
                    <a:bodyPr/>
                    <a:lstStyle/>
                    <a:p>
                      <a:pPr algn="ctr"/>
                      <a:r>
                        <a:rPr lang="en-US" sz="1700">
                          <a:latin typeface="News Gothic MT" panose="020B0503020103020203" pitchFamily="34" charset="0"/>
                        </a:rPr>
                        <a:t>Rash</a:t>
                      </a:r>
                    </a:p>
                  </a:txBody>
                  <a:tcPr anchor="ctr"/>
                </a:tc>
                <a:tc>
                  <a:txBody>
                    <a:bodyPr/>
                    <a:lstStyle/>
                    <a:p>
                      <a:pPr algn="ctr"/>
                      <a:r>
                        <a:rPr lang="en-US" sz="1700">
                          <a:latin typeface="News Gothic MT" panose="020B0503020103020203" pitchFamily="34" charset="0"/>
                        </a:rPr>
                        <a:t>Immune</a:t>
                      </a:r>
                    </a:p>
                    <a:p>
                      <a:pPr algn="ctr"/>
                      <a:r>
                        <a:rPr lang="en-US" sz="1700">
                          <a:latin typeface="News Gothic MT" panose="020B0503020103020203" pitchFamily="34" charset="0"/>
                        </a:rPr>
                        <a:t>Reactions</a:t>
                      </a:r>
                    </a:p>
                  </a:txBody>
                  <a:tcPr anchor="ctr"/>
                </a:tc>
                <a:tc>
                  <a:txBody>
                    <a:bodyPr/>
                    <a:lstStyle/>
                    <a:p>
                      <a:pPr algn="ctr"/>
                      <a:r>
                        <a:rPr lang="en-US" sz="1700">
                          <a:latin typeface="News Gothic MT" panose="020B0503020103020203" pitchFamily="34" charset="0"/>
                        </a:rPr>
                        <a:t>Hyperglycemia</a:t>
                      </a:r>
                    </a:p>
                  </a:txBody>
                  <a:tcPr anchor="ctr"/>
                </a:tc>
                <a:tc>
                  <a:txBody>
                    <a:bodyPr/>
                    <a:lstStyle/>
                    <a:p>
                      <a:pPr algn="ctr"/>
                      <a:r>
                        <a:rPr lang="en-US" sz="1700">
                          <a:latin typeface="News Gothic MT" panose="020B0503020103020203" pitchFamily="34" charset="0"/>
                        </a:rPr>
                        <a:t>ILD / Pneumonitis</a:t>
                      </a:r>
                    </a:p>
                  </a:txBody>
                  <a:tcPr anchor="ctr"/>
                </a:tc>
                <a:tc>
                  <a:txBody>
                    <a:bodyPr/>
                    <a:lstStyle/>
                    <a:p>
                      <a:pPr algn="ctr"/>
                      <a:r>
                        <a:rPr lang="en-US" sz="1700">
                          <a:latin typeface="News Gothic MT" panose="020B0503020103020203" pitchFamily="34" charset="0"/>
                        </a:rPr>
                        <a:t>Nausea</a:t>
                      </a:r>
                    </a:p>
                  </a:txBody>
                  <a:tcPr anchor="ctr"/>
                </a:tc>
                <a:tc>
                  <a:txBody>
                    <a:bodyPr/>
                    <a:lstStyle/>
                    <a:p>
                      <a:pPr algn="ctr"/>
                      <a:r>
                        <a:rPr lang="en-US" sz="1700">
                          <a:latin typeface="News Gothic MT" panose="020B0503020103020203" pitchFamily="34" charset="0"/>
                        </a:rPr>
                        <a:t>Mucositis</a:t>
                      </a:r>
                    </a:p>
                  </a:txBody>
                  <a:tcPr anchor="ctr"/>
                </a:tc>
                <a:extLst>
                  <a:ext uri="{0D108BD9-81ED-4DB2-BD59-A6C34878D82A}">
                    <a16:rowId xmlns:a16="http://schemas.microsoft.com/office/drawing/2014/main" val="1911813026"/>
                  </a:ext>
                </a:extLst>
              </a:tr>
              <a:tr h="497114">
                <a:tc>
                  <a:txBody>
                    <a:bodyPr/>
                    <a:lstStyle/>
                    <a:p>
                      <a:pPr algn="l"/>
                      <a:r>
                        <a:rPr lang="en-US" sz="1700" dirty="0">
                          <a:latin typeface="News Gothic MT" panose="020B0503020103020203" pitchFamily="34" charset="0"/>
                        </a:rPr>
                        <a:t>T-</a:t>
                      </a:r>
                      <a:r>
                        <a:rPr lang="en-US" sz="1700" dirty="0" err="1">
                          <a:latin typeface="News Gothic MT" panose="020B0503020103020203" pitchFamily="34" charset="0"/>
                        </a:rPr>
                        <a:t>DXd</a:t>
                      </a:r>
                      <a:endParaRPr lang="en-US" sz="1700" dirty="0">
                        <a:latin typeface="News Gothic MT" panose="020B0503020103020203"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700">
                          <a:latin typeface="News Gothic MT" panose="020B0503020103020203" pitchFamily="34" charset="0"/>
                        </a:rPr>
                        <a:t>x</a:t>
                      </a:r>
                    </a:p>
                  </a:txBody>
                  <a:tcPr anchor="ctr"/>
                </a:tc>
                <a:tc>
                  <a:txBody>
                    <a:bodyPr/>
                    <a:lstStyle/>
                    <a:p>
                      <a:pPr algn="ctr"/>
                      <a:endParaRPr lang="en-US" sz="1700">
                        <a:latin typeface="News Gothic MT" panose="020B0503020103020203" pitchFamily="34" charset="0"/>
                      </a:endParaRPr>
                    </a:p>
                  </a:txBody>
                  <a:tcPr anchor="ctr"/>
                </a:tc>
                <a:tc>
                  <a:txBody>
                    <a:bodyPr/>
                    <a:lstStyle/>
                    <a:p>
                      <a:pPr algn="ctr"/>
                      <a:endParaRPr lang="en-US" sz="1700">
                        <a:latin typeface="News Gothic MT" panose="020B0503020103020203" pitchFamily="34" charset="0"/>
                      </a:endParaRPr>
                    </a:p>
                  </a:txBody>
                  <a:tcPr anchor="ctr"/>
                </a:tc>
                <a:tc>
                  <a:txBody>
                    <a:bodyPr/>
                    <a:lstStyle/>
                    <a:p>
                      <a:pPr algn="ctr"/>
                      <a:endParaRPr lang="en-US" sz="1700">
                        <a:latin typeface="News Gothic MT" panose="020B0503020103020203" pitchFamily="34" charset="0"/>
                      </a:endParaRPr>
                    </a:p>
                  </a:txBody>
                  <a:tcPr anchor="ctr"/>
                </a:tc>
                <a:tc>
                  <a:txBody>
                    <a:bodyPr/>
                    <a:lstStyle/>
                    <a:p>
                      <a:pPr algn="ctr"/>
                      <a:r>
                        <a:rPr lang="en-US" sz="1700">
                          <a:latin typeface="News Gothic MT" panose="020B0503020103020203" pitchFamily="34" charset="0"/>
                        </a:rPr>
                        <a:t>x</a:t>
                      </a:r>
                    </a:p>
                  </a:txBody>
                  <a:tcPr anchor="ctr"/>
                </a:tc>
                <a:tc>
                  <a:txBody>
                    <a:bodyPr/>
                    <a:lstStyle/>
                    <a:p>
                      <a:pPr algn="ctr"/>
                      <a:r>
                        <a:rPr lang="en-US" sz="1700" dirty="0">
                          <a:latin typeface="News Gothic MT" panose="020B0503020103020203" pitchFamily="34" charset="0"/>
                        </a:rPr>
                        <a:t>X</a:t>
                      </a:r>
                    </a:p>
                  </a:txBody>
                  <a:tcPr anchor="ctr"/>
                </a:tc>
                <a:tc>
                  <a:txBody>
                    <a:bodyPr/>
                    <a:lstStyle/>
                    <a:p>
                      <a:pPr algn="ctr"/>
                      <a:endParaRPr lang="en-US" sz="1700">
                        <a:latin typeface="News Gothic MT" panose="020B0503020103020203" pitchFamily="34" charset="0"/>
                      </a:endParaRPr>
                    </a:p>
                  </a:txBody>
                  <a:tcPr anchor="ctr"/>
                </a:tc>
                <a:extLst>
                  <a:ext uri="{0D108BD9-81ED-4DB2-BD59-A6C34878D82A}">
                    <a16:rowId xmlns:a16="http://schemas.microsoft.com/office/drawing/2014/main" val="2418273006"/>
                  </a:ext>
                </a:extLst>
              </a:tr>
              <a:tr h="497114">
                <a:tc>
                  <a:txBody>
                    <a:bodyPr/>
                    <a:lstStyle/>
                    <a:p>
                      <a:pPr algn="l"/>
                      <a:r>
                        <a:rPr lang="en-US" sz="1700">
                          <a:latin typeface="News Gothic MT" panose="020B0503020103020203" pitchFamily="34" charset="0"/>
                        </a:rPr>
                        <a:t>Tucatinib</a:t>
                      </a:r>
                    </a:p>
                  </a:txBody>
                  <a:tcPr anchor="ctr"/>
                </a:tc>
                <a:tc>
                  <a:txBody>
                    <a:bodyPr/>
                    <a:lstStyle/>
                    <a:p>
                      <a:pPr algn="ctr"/>
                      <a:r>
                        <a:rPr lang="en-US" sz="1700">
                          <a:latin typeface="News Gothic MT" panose="020B0503020103020203" pitchFamily="34" charset="0"/>
                        </a:rPr>
                        <a:t>x</a:t>
                      </a:r>
                    </a:p>
                  </a:txBody>
                  <a:tcPr anchor="ctr"/>
                </a:tc>
                <a:tc>
                  <a:txBody>
                    <a:bodyPr/>
                    <a:lstStyle/>
                    <a:p>
                      <a:pPr algn="ctr"/>
                      <a:endParaRPr lang="en-US" sz="1700">
                        <a:latin typeface="News Gothic MT" panose="020B0503020103020203" pitchFamily="34" charset="0"/>
                      </a:endParaRPr>
                    </a:p>
                  </a:txBody>
                  <a:tcPr anchor="ctr"/>
                </a:tc>
                <a:tc>
                  <a:txBody>
                    <a:bodyPr/>
                    <a:lstStyle/>
                    <a:p>
                      <a:pPr algn="ctr"/>
                      <a:endParaRPr lang="en-US" sz="1700">
                        <a:latin typeface="News Gothic MT" panose="020B0503020103020203" pitchFamily="34" charset="0"/>
                      </a:endParaRPr>
                    </a:p>
                  </a:txBody>
                  <a:tcPr anchor="ctr"/>
                </a:tc>
                <a:tc>
                  <a:txBody>
                    <a:bodyPr/>
                    <a:lstStyle/>
                    <a:p>
                      <a:pPr algn="ctr"/>
                      <a:endParaRPr lang="en-US" sz="1700">
                        <a:latin typeface="News Gothic MT" panose="020B0503020103020203" pitchFamily="34" charset="0"/>
                      </a:endParaRPr>
                    </a:p>
                  </a:txBody>
                  <a:tcPr anchor="ctr"/>
                </a:tc>
                <a:tc>
                  <a:txBody>
                    <a:bodyPr/>
                    <a:lstStyle/>
                    <a:p>
                      <a:pPr algn="ctr"/>
                      <a:endParaRPr lang="en-US" sz="1700">
                        <a:latin typeface="News Gothic MT" panose="020B0503020103020203" pitchFamily="34" charset="0"/>
                      </a:endParaRPr>
                    </a:p>
                  </a:txBody>
                  <a:tcPr anchor="ctr"/>
                </a:tc>
                <a:tc>
                  <a:txBody>
                    <a:bodyPr/>
                    <a:lstStyle/>
                    <a:p>
                      <a:pPr algn="ctr"/>
                      <a:endParaRPr lang="en-US" sz="1700">
                        <a:latin typeface="News Gothic MT" panose="020B0503020103020203" pitchFamily="34" charset="0"/>
                      </a:endParaRPr>
                    </a:p>
                  </a:txBody>
                  <a:tcPr anchor="ctr"/>
                </a:tc>
                <a:tc>
                  <a:txBody>
                    <a:bodyPr/>
                    <a:lstStyle/>
                    <a:p>
                      <a:pPr algn="ctr"/>
                      <a:endParaRPr lang="en-US" sz="1700">
                        <a:latin typeface="News Gothic MT" panose="020B0503020103020203" pitchFamily="34" charset="0"/>
                      </a:endParaRPr>
                    </a:p>
                  </a:txBody>
                  <a:tcPr anchor="ctr"/>
                </a:tc>
                <a:extLst>
                  <a:ext uri="{0D108BD9-81ED-4DB2-BD59-A6C34878D82A}">
                    <a16:rowId xmlns:a16="http://schemas.microsoft.com/office/drawing/2014/main" val="1513000863"/>
                  </a:ext>
                </a:extLst>
              </a:tr>
              <a:tr h="497114">
                <a:tc>
                  <a:txBody>
                    <a:bodyPr/>
                    <a:lstStyle/>
                    <a:p>
                      <a:pPr algn="l"/>
                      <a:r>
                        <a:rPr lang="en-US" sz="1700">
                          <a:latin typeface="News Gothic MT" panose="020B0503020103020203" pitchFamily="34" charset="0"/>
                        </a:rPr>
                        <a:t>Neratinib</a:t>
                      </a:r>
                    </a:p>
                  </a:txBody>
                  <a:tcPr anchor="ctr"/>
                </a:tc>
                <a:tc>
                  <a:txBody>
                    <a:bodyPr/>
                    <a:lstStyle/>
                    <a:p>
                      <a:pPr algn="ctr"/>
                      <a:r>
                        <a:rPr lang="en-US" sz="1700">
                          <a:latin typeface="News Gothic MT" panose="020B0503020103020203" pitchFamily="34" charset="0"/>
                        </a:rPr>
                        <a:t>x</a:t>
                      </a:r>
                    </a:p>
                  </a:txBody>
                  <a:tcPr anchor="ctr"/>
                </a:tc>
                <a:tc>
                  <a:txBody>
                    <a:bodyPr/>
                    <a:lstStyle/>
                    <a:p>
                      <a:pPr algn="ctr"/>
                      <a:endParaRPr lang="en-US" sz="1700">
                        <a:latin typeface="News Gothic MT" panose="020B0503020103020203" pitchFamily="34" charset="0"/>
                      </a:endParaRPr>
                    </a:p>
                  </a:txBody>
                  <a:tcPr anchor="ctr"/>
                </a:tc>
                <a:tc>
                  <a:txBody>
                    <a:bodyPr/>
                    <a:lstStyle/>
                    <a:p>
                      <a:pPr algn="ctr"/>
                      <a:endParaRPr lang="en-US" sz="1700">
                        <a:latin typeface="News Gothic MT" panose="020B0503020103020203" pitchFamily="34" charset="0"/>
                      </a:endParaRPr>
                    </a:p>
                  </a:txBody>
                  <a:tcPr anchor="ctr"/>
                </a:tc>
                <a:tc>
                  <a:txBody>
                    <a:bodyPr/>
                    <a:lstStyle/>
                    <a:p>
                      <a:pPr algn="ctr"/>
                      <a:endParaRPr lang="en-US" sz="1700">
                        <a:latin typeface="News Gothic MT" panose="020B0503020103020203" pitchFamily="34" charset="0"/>
                      </a:endParaRPr>
                    </a:p>
                  </a:txBody>
                  <a:tcPr anchor="ctr"/>
                </a:tc>
                <a:tc>
                  <a:txBody>
                    <a:bodyPr/>
                    <a:lstStyle/>
                    <a:p>
                      <a:pPr algn="ctr"/>
                      <a:endParaRPr lang="en-US" sz="1700">
                        <a:latin typeface="News Gothic MT" panose="020B0503020103020203" pitchFamily="34" charset="0"/>
                      </a:endParaRPr>
                    </a:p>
                  </a:txBody>
                  <a:tcPr anchor="ctr"/>
                </a:tc>
                <a:tc>
                  <a:txBody>
                    <a:bodyPr/>
                    <a:lstStyle/>
                    <a:p>
                      <a:pPr algn="ctr"/>
                      <a:endParaRPr lang="en-US" sz="1700">
                        <a:latin typeface="News Gothic MT" panose="020B0503020103020203" pitchFamily="34" charset="0"/>
                      </a:endParaRPr>
                    </a:p>
                  </a:txBody>
                  <a:tcPr anchor="ctr"/>
                </a:tc>
                <a:tc>
                  <a:txBody>
                    <a:bodyPr/>
                    <a:lstStyle/>
                    <a:p>
                      <a:pPr algn="ctr"/>
                      <a:endParaRPr lang="en-US" sz="1700">
                        <a:latin typeface="News Gothic MT" panose="020B0503020103020203" pitchFamily="34" charset="0"/>
                      </a:endParaRPr>
                    </a:p>
                  </a:txBody>
                  <a:tcPr anchor="ctr"/>
                </a:tc>
                <a:extLst>
                  <a:ext uri="{0D108BD9-81ED-4DB2-BD59-A6C34878D82A}">
                    <a16:rowId xmlns:a16="http://schemas.microsoft.com/office/drawing/2014/main" val="830840950"/>
                  </a:ext>
                </a:extLst>
              </a:tr>
              <a:tr h="497114">
                <a:tc>
                  <a:txBody>
                    <a:bodyPr/>
                    <a:lstStyle/>
                    <a:p>
                      <a:pPr algn="l"/>
                      <a:r>
                        <a:rPr lang="en-US" sz="1700">
                          <a:latin typeface="News Gothic MT" panose="020B0503020103020203" pitchFamily="34" charset="0"/>
                        </a:rPr>
                        <a:t>Alpelisib</a:t>
                      </a:r>
                    </a:p>
                  </a:txBody>
                  <a:tcPr anchor="ctr"/>
                </a:tc>
                <a:tc>
                  <a:txBody>
                    <a:bodyPr/>
                    <a:lstStyle/>
                    <a:p>
                      <a:pPr algn="ctr"/>
                      <a:r>
                        <a:rPr lang="en-US" sz="1700">
                          <a:latin typeface="News Gothic MT" panose="020B0503020103020203" pitchFamily="34" charset="0"/>
                        </a:rPr>
                        <a:t>x</a:t>
                      </a:r>
                    </a:p>
                  </a:txBody>
                  <a:tcPr anchor="ctr"/>
                </a:tc>
                <a:tc>
                  <a:txBody>
                    <a:bodyPr/>
                    <a:lstStyle/>
                    <a:p>
                      <a:pPr algn="ctr"/>
                      <a:r>
                        <a:rPr lang="en-US" sz="1700">
                          <a:latin typeface="News Gothic MT" panose="020B0503020103020203" pitchFamily="34" charset="0"/>
                        </a:rPr>
                        <a:t>x</a:t>
                      </a:r>
                    </a:p>
                  </a:txBody>
                  <a:tcPr anchor="ctr"/>
                </a:tc>
                <a:tc>
                  <a:txBody>
                    <a:bodyPr/>
                    <a:lstStyle/>
                    <a:p>
                      <a:pPr algn="ctr"/>
                      <a:endParaRPr lang="en-US" sz="1700">
                        <a:latin typeface="News Gothic MT" panose="020B0503020103020203" pitchFamily="34" charset="0"/>
                      </a:endParaRPr>
                    </a:p>
                  </a:txBody>
                  <a:tcPr anchor="ctr"/>
                </a:tc>
                <a:tc>
                  <a:txBody>
                    <a:bodyPr/>
                    <a:lstStyle/>
                    <a:p>
                      <a:pPr algn="ctr"/>
                      <a:r>
                        <a:rPr lang="en-US" sz="1700">
                          <a:latin typeface="News Gothic MT" panose="020B0503020103020203" pitchFamily="34" charset="0"/>
                        </a:rPr>
                        <a:t>x</a:t>
                      </a:r>
                    </a:p>
                  </a:txBody>
                  <a:tcPr anchor="ctr"/>
                </a:tc>
                <a:tc>
                  <a:txBody>
                    <a:bodyPr/>
                    <a:lstStyle/>
                    <a:p>
                      <a:pPr algn="ctr"/>
                      <a:r>
                        <a:rPr lang="en-US" sz="1700">
                          <a:latin typeface="News Gothic MT" panose="020B0503020103020203" pitchFamily="34" charset="0"/>
                        </a:rPr>
                        <a:t>x</a:t>
                      </a:r>
                    </a:p>
                  </a:txBody>
                  <a:tcPr anchor="ctr"/>
                </a:tc>
                <a:tc>
                  <a:txBody>
                    <a:bodyPr/>
                    <a:lstStyle/>
                    <a:p>
                      <a:pPr algn="ctr"/>
                      <a:r>
                        <a:rPr lang="en-US" sz="1700">
                          <a:latin typeface="News Gothic MT" panose="020B0503020103020203" pitchFamily="34" charset="0"/>
                        </a:rPr>
                        <a:t>x</a:t>
                      </a:r>
                    </a:p>
                  </a:txBody>
                  <a:tcPr anchor="ctr"/>
                </a:tc>
                <a:tc>
                  <a:txBody>
                    <a:bodyPr/>
                    <a:lstStyle/>
                    <a:p>
                      <a:pPr algn="ctr"/>
                      <a:r>
                        <a:rPr lang="en-US" sz="1700">
                          <a:latin typeface="News Gothic MT" panose="020B0503020103020203" pitchFamily="34" charset="0"/>
                        </a:rPr>
                        <a:t>x</a:t>
                      </a:r>
                    </a:p>
                  </a:txBody>
                  <a:tcPr anchor="ctr"/>
                </a:tc>
                <a:extLst>
                  <a:ext uri="{0D108BD9-81ED-4DB2-BD59-A6C34878D82A}">
                    <a16:rowId xmlns:a16="http://schemas.microsoft.com/office/drawing/2014/main" val="602742423"/>
                  </a:ext>
                </a:extLst>
              </a:tr>
              <a:tr h="497114">
                <a:tc>
                  <a:txBody>
                    <a:bodyPr/>
                    <a:lstStyle/>
                    <a:p>
                      <a:pPr algn="l"/>
                      <a:r>
                        <a:rPr lang="en-US" sz="1700">
                          <a:latin typeface="News Gothic MT" panose="020B0503020103020203" pitchFamily="34" charset="0"/>
                        </a:rPr>
                        <a:t>Pembrolizumab</a:t>
                      </a:r>
                    </a:p>
                  </a:txBody>
                  <a:tcPr anchor="ctr"/>
                </a:tc>
                <a:tc>
                  <a:txBody>
                    <a:bodyPr/>
                    <a:lstStyle/>
                    <a:p>
                      <a:pPr algn="ctr"/>
                      <a:endParaRPr lang="en-US" sz="1700">
                        <a:latin typeface="News Gothic MT" panose="020B0503020103020203" pitchFamily="34" charset="0"/>
                      </a:endParaRPr>
                    </a:p>
                  </a:txBody>
                  <a:tcPr anchor="ctr"/>
                </a:tc>
                <a:tc>
                  <a:txBody>
                    <a:bodyPr/>
                    <a:lstStyle/>
                    <a:p>
                      <a:pPr algn="ctr"/>
                      <a:endParaRPr lang="en-US" sz="1700">
                        <a:latin typeface="News Gothic MT" panose="020B0503020103020203" pitchFamily="34" charset="0"/>
                      </a:endParaRPr>
                    </a:p>
                  </a:txBody>
                  <a:tcPr anchor="ctr"/>
                </a:tc>
                <a:tc>
                  <a:txBody>
                    <a:bodyPr/>
                    <a:lstStyle/>
                    <a:p>
                      <a:pPr algn="ctr"/>
                      <a:r>
                        <a:rPr lang="en-US" sz="1700">
                          <a:latin typeface="News Gothic MT" panose="020B0503020103020203" pitchFamily="34" charset="0"/>
                        </a:rPr>
                        <a:t>x</a:t>
                      </a:r>
                    </a:p>
                  </a:txBody>
                  <a:tcPr anchor="ctr"/>
                </a:tc>
                <a:tc>
                  <a:txBody>
                    <a:bodyPr/>
                    <a:lstStyle/>
                    <a:p>
                      <a:pPr algn="ctr"/>
                      <a:endParaRPr lang="en-US" sz="1700">
                        <a:latin typeface="News Gothic MT" panose="020B0503020103020203" pitchFamily="34" charset="0"/>
                      </a:endParaRPr>
                    </a:p>
                  </a:txBody>
                  <a:tcPr anchor="ctr"/>
                </a:tc>
                <a:tc>
                  <a:txBody>
                    <a:bodyPr/>
                    <a:lstStyle/>
                    <a:p>
                      <a:pPr algn="ctr"/>
                      <a:endParaRPr lang="en-US" sz="1700">
                        <a:latin typeface="News Gothic MT" panose="020B0503020103020203" pitchFamily="34" charset="0"/>
                      </a:endParaRPr>
                    </a:p>
                  </a:txBody>
                  <a:tcPr anchor="ctr"/>
                </a:tc>
                <a:tc>
                  <a:txBody>
                    <a:bodyPr/>
                    <a:lstStyle/>
                    <a:p>
                      <a:pPr algn="ctr"/>
                      <a:endParaRPr lang="en-US" sz="1700">
                        <a:latin typeface="News Gothic MT" panose="020B0503020103020203" pitchFamily="34" charset="0"/>
                      </a:endParaRPr>
                    </a:p>
                  </a:txBody>
                  <a:tcPr anchor="ctr"/>
                </a:tc>
                <a:tc>
                  <a:txBody>
                    <a:bodyPr/>
                    <a:lstStyle/>
                    <a:p>
                      <a:pPr algn="ctr"/>
                      <a:endParaRPr lang="en-US" sz="1700">
                        <a:latin typeface="News Gothic MT" panose="020B0503020103020203" pitchFamily="34" charset="0"/>
                      </a:endParaRPr>
                    </a:p>
                  </a:txBody>
                  <a:tcPr anchor="ctr"/>
                </a:tc>
                <a:extLst>
                  <a:ext uri="{0D108BD9-81ED-4DB2-BD59-A6C34878D82A}">
                    <a16:rowId xmlns:a16="http://schemas.microsoft.com/office/drawing/2014/main" val="185213125"/>
                  </a:ext>
                </a:extLst>
              </a:tr>
              <a:tr h="497114">
                <a:tc>
                  <a:txBody>
                    <a:bodyPr/>
                    <a:lstStyle/>
                    <a:p>
                      <a:pPr algn="l"/>
                      <a:r>
                        <a:rPr lang="en-US" sz="1700">
                          <a:latin typeface="News Gothic MT" panose="020B0503020103020203" pitchFamily="34" charset="0"/>
                        </a:rPr>
                        <a:t>Sacituzumab govitecan</a:t>
                      </a:r>
                    </a:p>
                  </a:txBody>
                  <a:tcPr anchor="ctr"/>
                </a:tc>
                <a:tc>
                  <a:txBody>
                    <a:bodyPr/>
                    <a:lstStyle/>
                    <a:p>
                      <a:pPr algn="ctr"/>
                      <a:r>
                        <a:rPr lang="en-US" sz="1700">
                          <a:latin typeface="News Gothic MT" panose="020B0503020103020203" pitchFamily="34" charset="0"/>
                        </a:rPr>
                        <a:t>x</a:t>
                      </a:r>
                    </a:p>
                  </a:txBody>
                  <a:tcPr anchor="ctr"/>
                </a:tc>
                <a:tc>
                  <a:txBody>
                    <a:bodyPr/>
                    <a:lstStyle/>
                    <a:p>
                      <a:pPr algn="ctr"/>
                      <a:r>
                        <a:rPr lang="en-US" sz="1700">
                          <a:latin typeface="News Gothic MT" panose="020B0503020103020203" pitchFamily="34" charset="0"/>
                        </a:rPr>
                        <a:t>x</a:t>
                      </a:r>
                    </a:p>
                  </a:txBody>
                  <a:tcPr anchor="ctr"/>
                </a:tc>
                <a:tc>
                  <a:txBody>
                    <a:bodyPr/>
                    <a:lstStyle/>
                    <a:p>
                      <a:pPr algn="ctr"/>
                      <a:endParaRPr lang="en-US" sz="1700">
                        <a:latin typeface="News Gothic MT" panose="020B0503020103020203" pitchFamily="34" charset="0"/>
                      </a:endParaRPr>
                    </a:p>
                  </a:txBody>
                  <a:tcPr anchor="ctr"/>
                </a:tc>
                <a:tc>
                  <a:txBody>
                    <a:bodyPr/>
                    <a:lstStyle/>
                    <a:p>
                      <a:pPr algn="ctr"/>
                      <a:endParaRPr lang="en-US" sz="1700">
                        <a:latin typeface="News Gothic MT" panose="020B0503020103020203" pitchFamily="34" charset="0"/>
                      </a:endParaRPr>
                    </a:p>
                  </a:txBody>
                  <a:tcPr anchor="ctr"/>
                </a:tc>
                <a:tc>
                  <a:txBody>
                    <a:bodyPr/>
                    <a:lstStyle/>
                    <a:p>
                      <a:pPr algn="ctr"/>
                      <a:endParaRPr lang="en-US" sz="1700">
                        <a:latin typeface="News Gothic MT" panose="020B0503020103020203" pitchFamily="34" charset="0"/>
                      </a:endParaRPr>
                    </a:p>
                  </a:txBody>
                  <a:tcPr anchor="ctr"/>
                </a:tc>
                <a:tc>
                  <a:txBody>
                    <a:bodyPr/>
                    <a:lstStyle/>
                    <a:p>
                      <a:pPr algn="ctr"/>
                      <a:r>
                        <a:rPr lang="en-US" sz="1700">
                          <a:latin typeface="News Gothic MT" panose="020B0503020103020203" pitchFamily="34" charset="0"/>
                        </a:rPr>
                        <a:t>x</a:t>
                      </a:r>
                    </a:p>
                  </a:txBody>
                  <a:tcPr anchor="ctr"/>
                </a:tc>
                <a:tc>
                  <a:txBody>
                    <a:bodyPr/>
                    <a:lstStyle/>
                    <a:p>
                      <a:pPr algn="ctr"/>
                      <a:endParaRPr lang="en-US" sz="1700" dirty="0">
                        <a:latin typeface="News Gothic MT" panose="020B0503020103020203" pitchFamily="34" charset="0"/>
                      </a:endParaRPr>
                    </a:p>
                  </a:txBody>
                  <a:tcPr anchor="ctr"/>
                </a:tc>
                <a:extLst>
                  <a:ext uri="{0D108BD9-81ED-4DB2-BD59-A6C34878D82A}">
                    <a16:rowId xmlns:a16="http://schemas.microsoft.com/office/drawing/2014/main" val="3556176964"/>
                  </a:ext>
                </a:extLst>
              </a:tr>
            </a:tbl>
          </a:graphicData>
        </a:graphic>
      </p:graphicFrame>
    </p:spTree>
    <p:extLst>
      <p:ext uri="{BB962C8B-B14F-4D97-AF65-F5344CB8AC3E}">
        <p14:creationId xmlns:p14="http://schemas.microsoft.com/office/powerpoint/2010/main" val="8827677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A2E2F2D3-4DD1-4F35-B457-C8DD77E66957}"/>
              </a:ext>
            </a:extLst>
          </p:cNvPr>
          <p:cNvSpPr>
            <a:spLocks noGrp="1"/>
          </p:cNvSpPr>
          <p:nvPr>
            <p:ph type="title"/>
          </p:nvPr>
        </p:nvSpPr>
        <p:spPr>
          <a:xfrm>
            <a:off x="609600" y="231314"/>
            <a:ext cx="10972800" cy="1200329"/>
          </a:xfrm>
        </p:spPr>
        <p:txBody>
          <a:bodyPr/>
          <a:lstStyle/>
          <a:p>
            <a:r>
              <a:rPr lang="en-US">
                <a:solidFill>
                  <a:schemeClr val="tx2">
                    <a:lumMod val="50000"/>
                  </a:schemeClr>
                </a:solidFill>
              </a:rPr>
              <a:t>Diarrhea: </a:t>
            </a:r>
            <a:r>
              <a:rPr lang="en-US"/>
              <a:t>CONTROL trial </a:t>
            </a:r>
            <a:br>
              <a:rPr lang="en-US"/>
            </a:br>
            <a:endParaRPr lang="en-US">
              <a:solidFill>
                <a:schemeClr val="tx2">
                  <a:lumMod val="50000"/>
                </a:schemeClr>
              </a:solidFill>
            </a:endParaRPr>
          </a:p>
        </p:txBody>
      </p:sp>
      <p:sp>
        <p:nvSpPr>
          <p:cNvPr id="2" name="Content Placeholder 1">
            <a:extLst>
              <a:ext uri="{FF2B5EF4-FFF2-40B4-BE49-F238E27FC236}">
                <a16:creationId xmlns:a16="http://schemas.microsoft.com/office/drawing/2014/main" id="{47C245E1-B467-F349-BB00-690E52016D23}"/>
              </a:ext>
            </a:extLst>
          </p:cNvPr>
          <p:cNvSpPr>
            <a:spLocks noGrp="1"/>
          </p:cNvSpPr>
          <p:nvPr>
            <p:ph idx="1"/>
          </p:nvPr>
        </p:nvSpPr>
        <p:spPr/>
        <p:txBody>
          <a:bodyPr/>
          <a:lstStyle/>
          <a:p>
            <a:r>
              <a:rPr lang="en-US"/>
              <a:t>An international, open-label, sequential cohort phase 2 study investigating the effects of prophylactic anti-diarrheal regimen to improve the tolerability of neratinib as reported in ExteNET, with 40% grade 3 diarrhea and a 17% discontinuation rate</a:t>
            </a:r>
          </a:p>
          <a:p>
            <a:endParaRPr lang="en-US"/>
          </a:p>
          <a:p>
            <a:r>
              <a:rPr lang="en-US"/>
              <a:t>Primary end point: incidence of grade ≥3 diarrhea</a:t>
            </a:r>
          </a:p>
          <a:p>
            <a:pPr marL="0" indent="0">
              <a:buNone/>
            </a:pPr>
            <a:endParaRPr lang="en-US"/>
          </a:p>
        </p:txBody>
      </p:sp>
      <p:sp>
        <p:nvSpPr>
          <p:cNvPr id="3" name="Text Placeholder 2">
            <a:extLst>
              <a:ext uri="{FF2B5EF4-FFF2-40B4-BE49-F238E27FC236}">
                <a16:creationId xmlns:a16="http://schemas.microsoft.com/office/drawing/2014/main" id="{6CE6E8F7-1979-604A-9E76-BBD5C71FD9A8}"/>
              </a:ext>
            </a:extLst>
          </p:cNvPr>
          <p:cNvSpPr>
            <a:spLocks noGrp="1"/>
          </p:cNvSpPr>
          <p:nvPr>
            <p:ph type="body" sz="quarter" idx="12"/>
          </p:nvPr>
        </p:nvSpPr>
        <p:spPr>
          <a:xfrm>
            <a:off x="193575" y="6574536"/>
            <a:ext cx="1271182" cy="153888"/>
          </a:xfrm>
        </p:spPr>
        <p:txBody>
          <a:bodyPr/>
          <a:lstStyle/>
          <a:p>
            <a:r>
              <a:rPr lang="en-US"/>
              <a:t>Barcenas et al, 2020.</a:t>
            </a:r>
          </a:p>
        </p:txBody>
      </p:sp>
      <p:sp>
        <p:nvSpPr>
          <p:cNvPr id="4" name="Text Placeholder 3">
            <a:extLst>
              <a:ext uri="{FF2B5EF4-FFF2-40B4-BE49-F238E27FC236}">
                <a16:creationId xmlns:a16="http://schemas.microsoft.com/office/drawing/2014/main" id="{41FF76D1-8A81-6141-A714-3D95BA1F6EBD}"/>
              </a:ext>
            </a:extLst>
          </p:cNvPr>
          <p:cNvSpPr>
            <a:spLocks noGrp="1"/>
          </p:cNvSpPr>
          <p:nvPr>
            <p:ph type="body" sz="quarter" idx="13"/>
          </p:nvPr>
        </p:nvSpPr>
        <p:spPr/>
        <p:txBody>
          <a:bodyPr/>
          <a:lstStyle/>
          <a:p>
            <a:r>
              <a:rPr lang="en-US"/>
              <a:t>Learning from Neratinib</a:t>
            </a:r>
          </a:p>
        </p:txBody>
      </p:sp>
    </p:spTree>
    <p:extLst>
      <p:ext uri="{BB962C8B-B14F-4D97-AF65-F5344CB8AC3E}">
        <p14:creationId xmlns:p14="http://schemas.microsoft.com/office/powerpoint/2010/main" val="14040071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A2E2F2D3-4DD1-4F35-B457-C8DD77E66957}"/>
              </a:ext>
            </a:extLst>
          </p:cNvPr>
          <p:cNvSpPr>
            <a:spLocks noGrp="1"/>
          </p:cNvSpPr>
          <p:nvPr>
            <p:ph type="title"/>
          </p:nvPr>
        </p:nvSpPr>
        <p:spPr>
          <a:xfrm>
            <a:off x="609600" y="231314"/>
            <a:ext cx="10972800" cy="615553"/>
          </a:xfrm>
        </p:spPr>
        <p:txBody>
          <a:bodyPr/>
          <a:lstStyle/>
          <a:p>
            <a:r>
              <a:rPr lang="en-US" sz="3400">
                <a:solidFill>
                  <a:schemeClr val="tx2">
                    <a:lumMod val="50000"/>
                  </a:schemeClr>
                </a:solidFill>
              </a:rPr>
              <a:t>Managing Diarrhea With Neratinib: CONTROL Trial </a:t>
            </a:r>
          </a:p>
        </p:txBody>
      </p:sp>
      <p:sp>
        <p:nvSpPr>
          <p:cNvPr id="2" name="Content Placeholder 1">
            <a:extLst>
              <a:ext uri="{FF2B5EF4-FFF2-40B4-BE49-F238E27FC236}">
                <a16:creationId xmlns:a16="http://schemas.microsoft.com/office/drawing/2014/main" id="{5D53FC9D-EB3E-9B45-854A-48D67715FDD9}"/>
              </a:ext>
            </a:extLst>
          </p:cNvPr>
          <p:cNvSpPr>
            <a:spLocks noGrp="1"/>
          </p:cNvSpPr>
          <p:nvPr>
            <p:ph idx="1"/>
          </p:nvPr>
        </p:nvSpPr>
        <p:spPr/>
        <p:txBody>
          <a:bodyPr>
            <a:normAutofit lnSpcReduction="10000"/>
          </a:bodyPr>
          <a:lstStyle/>
          <a:p>
            <a:r>
              <a:rPr lang="en-US" sz="2800"/>
              <a:t>An international, open-label, sequential cohort phase 2 study investigating the effects of prophylactic anti-diarrheal regimen to improve the tolerability of neratinib as reported in </a:t>
            </a:r>
            <a:r>
              <a:rPr lang="en-US" sz="2800" err="1"/>
              <a:t>ExteNET</a:t>
            </a:r>
            <a:r>
              <a:rPr lang="en-US" sz="2800"/>
              <a:t>, with 40% grade 3 diarrhea and a 17% discontinuation rate</a:t>
            </a:r>
          </a:p>
          <a:p>
            <a:pPr marL="0" indent="0">
              <a:buNone/>
            </a:pPr>
            <a:endParaRPr lang="en-US" sz="2800"/>
          </a:p>
          <a:p>
            <a:r>
              <a:rPr lang="en-US" sz="2800"/>
              <a:t>Treatment arms (cycles 1 and 2):</a:t>
            </a:r>
          </a:p>
          <a:p>
            <a:pPr lvl="1"/>
            <a:r>
              <a:rPr lang="en-US" sz="2200"/>
              <a:t>Arm 1: loperamide</a:t>
            </a:r>
          </a:p>
          <a:p>
            <a:pPr lvl="1"/>
            <a:r>
              <a:rPr lang="en-US" sz="2200"/>
              <a:t>Arm 2: budesonide/loperamide</a:t>
            </a:r>
          </a:p>
          <a:p>
            <a:pPr lvl="1"/>
            <a:r>
              <a:rPr lang="en-US" sz="2200"/>
              <a:t>Arm 3: colestipol/loperamide</a:t>
            </a:r>
          </a:p>
          <a:p>
            <a:pPr lvl="1"/>
            <a:r>
              <a:rPr lang="en-US" sz="2200"/>
              <a:t>Arm 4: colestipol + PRN loperamide</a:t>
            </a:r>
          </a:p>
          <a:p>
            <a:pPr lvl="1"/>
            <a:r>
              <a:rPr lang="en-US" sz="2200"/>
              <a:t>Arm 5: titration of neratinib from 1/2 dose to full dose over 14 days + PRN loperamide</a:t>
            </a:r>
          </a:p>
        </p:txBody>
      </p:sp>
      <p:sp>
        <p:nvSpPr>
          <p:cNvPr id="3" name="Text Placeholder 2">
            <a:extLst>
              <a:ext uri="{FF2B5EF4-FFF2-40B4-BE49-F238E27FC236}">
                <a16:creationId xmlns:a16="http://schemas.microsoft.com/office/drawing/2014/main" id="{5008BF27-3175-1E4D-8DCB-8DC416E97322}"/>
              </a:ext>
            </a:extLst>
          </p:cNvPr>
          <p:cNvSpPr>
            <a:spLocks noGrp="1"/>
          </p:cNvSpPr>
          <p:nvPr>
            <p:ph type="body" sz="quarter" idx="12"/>
          </p:nvPr>
        </p:nvSpPr>
        <p:spPr>
          <a:xfrm>
            <a:off x="193575" y="6574536"/>
            <a:ext cx="1271182" cy="153888"/>
          </a:xfrm>
        </p:spPr>
        <p:txBody>
          <a:bodyPr/>
          <a:lstStyle/>
          <a:p>
            <a:r>
              <a:rPr lang="en-US"/>
              <a:t>Barcenas et al, 2020.</a:t>
            </a:r>
          </a:p>
        </p:txBody>
      </p:sp>
    </p:spTree>
    <p:extLst>
      <p:ext uri="{BB962C8B-B14F-4D97-AF65-F5344CB8AC3E}">
        <p14:creationId xmlns:p14="http://schemas.microsoft.com/office/powerpoint/2010/main" val="21213450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A2E2F2D3-4DD1-4F35-B457-C8DD77E66957}"/>
              </a:ext>
            </a:extLst>
          </p:cNvPr>
          <p:cNvSpPr>
            <a:spLocks noGrp="1"/>
          </p:cNvSpPr>
          <p:nvPr>
            <p:ph type="title"/>
          </p:nvPr>
        </p:nvSpPr>
        <p:spPr/>
        <p:txBody>
          <a:bodyPr/>
          <a:lstStyle/>
          <a:p>
            <a:r>
              <a:rPr lang="en-US">
                <a:solidFill>
                  <a:schemeClr val="tx2">
                    <a:lumMod val="50000"/>
                  </a:schemeClr>
                </a:solidFill>
              </a:rPr>
              <a:t>CONTROL (cont.)</a:t>
            </a:r>
          </a:p>
        </p:txBody>
      </p:sp>
      <p:sp>
        <p:nvSpPr>
          <p:cNvPr id="6" name="Text Placeholder 5">
            <a:extLst>
              <a:ext uri="{FF2B5EF4-FFF2-40B4-BE49-F238E27FC236}">
                <a16:creationId xmlns:a16="http://schemas.microsoft.com/office/drawing/2014/main" id="{87D34AA5-78A5-3F42-93FB-B53F42E1A875}"/>
              </a:ext>
            </a:extLst>
          </p:cNvPr>
          <p:cNvSpPr>
            <a:spLocks noGrp="1"/>
          </p:cNvSpPr>
          <p:nvPr>
            <p:ph type="body" sz="quarter" idx="12"/>
          </p:nvPr>
        </p:nvSpPr>
        <p:spPr>
          <a:xfrm>
            <a:off x="193575" y="6420647"/>
            <a:ext cx="2091919" cy="307777"/>
          </a:xfrm>
        </p:spPr>
        <p:txBody>
          <a:bodyPr/>
          <a:lstStyle/>
          <a:p>
            <a:r>
              <a:rPr lang="en-US"/>
              <a:t>Adj = adjuvant; LPM = loperamide.</a:t>
            </a:r>
          </a:p>
          <a:p>
            <a:r>
              <a:rPr lang="en-US"/>
              <a:t>Barcenas et al, 2020.</a:t>
            </a:r>
          </a:p>
        </p:txBody>
      </p:sp>
      <p:sp>
        <p:nvSpPr>
          <p:cNvPr id="13" name="Text Placeholder 12">
            <a:extLst>
              <a:ext uri="{FF2B5EF4-FFF2-40B4-BE49-F238E27FC236}">
                <a16:creationId xmlns:a16="http://schemas.microsoft.com/office/drawing/2014/main" id="{54CAAEC1-134F-9E4F-A09A-A387E7B00228}"/>
              </a:ext>
            </a:extLst>
          </p:cNvPr>
          <p:cNvSpPr>
            <a:spLocks noGrp="1"/>
          </p:cNvSpPr>
          <p:nvPr>
            <p:ph type="body" sz="quarter" idx="13"/>
          </p:nvPr>
        </p:nvSpPr>
        <p:spPr/>
        <p:txBody>
          <a:bodyPr/>
          <a:lstStyle/>
          <a:p>
            <a:r>
              <a:rPr lang="en-US"/>
              <a:t>Results</a:t>
            </a:r>
          </a:p>
        </p:txBody>
      </p:sp>
      <p:pic>
        <p:nvPicPr>
          <p:cNvPr id="3" name="Picture 2">
            <a:extLst>
              <a:ext uri="{FF2B5EF4-FFF2-40B4-BE49-F238E27FC236}">
                <a16:creationId xmlns:a16="http://schemas.microsoft.com/office/drawing/2014/main" id="{9042CE72-2D43-4FFA-97D8-C826071C06E5}"/>
              </a:ext>
            </a:extLst>
          </p:cNvPr>
          <p:cNvPicPr>
            <a:picLocks noChangeAspect="1"/>
          </p:cNvPicPr>
          <p:nvPr/>
        </p:nvPicPr>
        <p:blipFill rotWithShape="1">
          <a:blip r:embed="rId3"/>
          <a:srcRect b="28394"/>
          <a:stretch/>
        </p:blipFill>
        <p:spPr>
          <a:xfrm>
            <a:off x="0" y="1709098"/>
            <a:ext cx="12192000" cy="2796684"/>
          </a:xfrm>
          <a:prstGeom prst="rect">
            <a:avLst/>
          </a:prstGeom>
        </p:spPr>
      </p:pic>
      <p:pic>
        <p:nvPicPr>
          <p:cNvPr id="2" name="Picture 1">
            <a:extLst>
              <a:ext uri="{FF2B5EF4-FFF2-40B4-BE49-F238E27FC236}">
                <a16:creationId xmlns:a16="http://schemas.microsoft.com/office/drawing/2014/main" id="{61EF346B-66D3-45C3-A503-29749F7F47B3}"/>
              </a:ext>
            </a:extLst>
          </p:cNvPr>
          <p:cNvPicPr>
            <a:picLocks noChangeAspect="1"/>
          </p:cNvPicPr>
          <p:nvPr/>
        </p:nvPicPr>
        <p:blipFill>
          <a:blip r:embed="rId4"/>
          <a:stretch>
            <a:fillRect/>
          </a:stretch>
        </p:blipFill>
        <p:spPr>
          <a:xfrm>
            <a:off x="2285494" y="5411405"/>
            <a:ext cx="8026066" cy="320128"/>
          </a:xfrm>
          <a:prstGeom prst="rect">
            <a:avLst/>
          </a:prstGeom>
        </p:spPr>
      </p:pic>
      <p:sp>
        <p:nvSpPr>
          <p:cNvPr id="5" name="TextBox 4">
            <a:extLst>
              <a:ext uri="{FF2B5EF4-FFF2-40B4-BE49-F238E27FC236}">
                <a16:creationId xmlns:a16="http://schemas.microsoft.com/office/drawing/2014/main" id="{B5EBBF9C-FF7C-4919-93B0-9CDEB99B4FCE}"/>
              </a:ext>
            </a:extLst>
          </p:cNvPr>
          <p:cNvSpPr txBox="1"/>
          <p:nvPr/>
        </p:nvSpPr>
        <p:spPr>
          <a:xfrm>
            <a:off x="158043" y="4715290"/>
            <a:ext cx="1625787" cy="492443"/>
          </a:xfrm>
          <a:prstGeom prst="rect">
            <a:avLst/>
          </a:prstGeom>
        </p:spPr>
        <p:txBody>
          <a:bodyPr wrap="square" lIns="0" tIns="0" rIns="0" bIns="0" rtlCol="0">
            <a:spAutoFit/>
          </a:bodyPr>
          <a:lstStyle/>
          <a:p>
            <a:r>
              <a:rPr lang="en-US" sz="1600">
                <a:latin typeface="News Gothic MT" panose="020B0503020103020203" pitchFamily="34" charset="0"/>
              </a:rPr>
              <a:t>Discontinuation</a:t>
            </a:r>
          </a:p>
          <a:p>
            <a:r>
              <a:rPr lang="en-US" sz="1600">
                <a:latin typeface="News Gothic MT" panose="020B0503020103020203" pitchFamily="34" charset="0"/>
              </a:rPr>
              <a:t>due to diarrhea</a:t>
            </a:r>
          </a:p>
        </p:txBody>
      </p:sp>
      <p:sp>
        <p:nvSpPr>
          <p:cNvPr id="7" name="TextBox 6">
            <a:extLst>
              <a:ext uri="{FF2B5EF4-FFF2-40B4-BE49-F238E27FC236}">
                <a16:creationId xmlns:a16="http://schemas.microsoft.com/office/drawing/2014/main" id="{D419AC15-9B94-4286-84A1-B5C58125035C}"/>
              </a:ext>
            </a:extLst>
          </p:cNvPr>
          <p:cNvSpPr txBox="1"/>
          <p:nvPr/>
        </p:nvSpPr>
        <p:spPr>
          <a:xfrm>
            <a:off x="1888249" y="4796198"/>
            <a:ext cx="491068" cy="246221"/>
          </a:xfrm>
          <a:prstGeom prst="rect">
            <a:avLst/>
          </a:prstGeom>
        </p:spPr>
        <p:txBody>
          <a:bodyPr wrap="square" lIns="0" tIns="0" rIns="0" bIns="0" rtlCol="0">
            <a:spAutoFit/>
          </a:bodyPr>
          <a:lstStyle/>
          <a:p>
            <a:r>
              <a:rPr lang="en-US" sz="1600">
                <a:latin typeface="News Gothic MT" panose="020B0503020103020203" pitchFamily="34" charset="0"/>
              </a:rPr>
              <a:t>17%</a:t>
            </a:r>
          </a:p>
        </p:txBody>
      </p:sp>
      <p:sp>
        <p:nvSpPr>
          <p:cNvPr id="8" name="TextBox 7">
            <a:extLst>
              <a:ext uri="{FF2B5EF4-FFF2-40B4-BE49-F238E27FC236}">
                <a16:creationId xmlns:a16="http://schemas.microsoft.com/office/drawing/2014/main" id="{DDD5AF4B-A521-4AEA-90F2-591782FC2876}"/>
              </a:ext>
            </a:extLst>
          </p:cNvPr>
          <p:cNvSpPr txBox="1"/>
          <p:nvPr/>
        </p:nvSpPr>
        <p:spPr>
          <a:xfrm>
            <a:off x="4532579" y="4805014"/>
            <a:ext cx="491068" cy="246221"/>
          </a:xfrm>
          <a:prstGeom prst="rect">
            <a:avLst/>
          </a:prstGeom>
        </p:spPr>
        <p:txBody>
          <a:bodyPr wrap="square" lIns="0" tIns="0" rIns="0" bIns="0" rtlCol="0">
            <a:spAutoFit/>
          </a:bodyPr>
          <a:lstStyle/>
          <a:p>
            <a:r>
              <a:rPr lang="en-US" sz="1600">
                <a:latin typeface="News Gothic MT" panose="020B0503020103020203" pitchFamily="34" charset="0"/>
              </a:rPr>
              <a:t>20%</a:t>
            </a:r>
          </a:p>
        </p:txBody>
      </p:sp>
      <p:sp>
        <p:nvSpPr>
          <p:cNvPr id="9" name="TextBox 8">
            <a:extLst>
              <a:ext uri="{FF2B5EF4-FFF2-40B4-BE49-F238E27FC236}">
                <a16:creationId xmlns:a16="http://schemas.microsoft.com/office/drawing/2014/main" id="{4E230B10-1D09-4C65-823D-C2384A7214E8}"/>
              </a:ext>
            </a:extLst>
          </p:cNvPr>
          <p:cNvSpPr txBox="1"/>
          <p:nvPr/>
        </p:nvSpPr>
        <p:spPr>
          <a:xfrm>
            <a:off x="8734684" y="4715290"/>
            <a:ext cx="491068" cy="246221"/>
          </a:xfrm>
          <a:prstGeom prst="rect">
            <a:avLst/>
          </a:prstGeom>
        </p:spPr>
        <p:txBody>
          <a:bodyPr wrap="square" lIns="0" tIns="0" rIns="0" bIns="0" rtlCol="0">
            <a:spAutoFit/>
          </a:bodyPr>
          <a:lstStyle/>
          <a:p>
            <a:r>
              <a:rPr lang="en-US" sz="1600">
                <a:latin typeface="News Gothic MT" panose="020B0503020103020203" pitchFamily="34" charset="0"/>
              </a:rPr>
              <a:t>4%</a:t>
            </a:r>
          </a:p>
        </p:txBody>
      </p:sp>
      <p:sp>
        <p:nvSpPr>
          <p:cNvPr id="10" name="TextBox 9">
            <a:extLst>
              <a:ext uri="{FF2B5EF4-FFF2-40B4-BE49-F238E27FC236}">
                <a16:creationId xmlns:a16="http://schemas.microsoft.com/office/drawing/2014/main" id="{879779BD-0234-40B6-90B9-C0A10E85D356}"/>
              </a:ext>
            </a:extLst>
          </p:cNvPr>
          <p:cNvSpPr txBox="1"/>
          <p:nvPr/>
        </p:nvSpPr>
        <p:spPr>
          <a:xfrm>
            <a:off x="10783527" y="4744824"/>
            <a:ext cx="491068" cy="246221"/>
          </a:xfrm>
          <a:prstGeom prst="rect">
            <a:avLst/>
          </a:prstGeom>
        </p:spPr>
        <p:txBody>
          <a:bodyPr wrap="square" lIns="0" tIns="0" rIns="0" bIns="0" rtlCol="0">
            <a:spAutoFit/>
          </a:bodyPr>
          <a:lstStyle/>
          <a:p>
            <a:r>
              <a:rPr lang="en-US" sz="1600">
                <a:latin typeface="News Gothic MT" panose="020B0503020103020203" pitchFamily="34" charset="0"/>
              </a:rPr>
              <a:t>3%</a:t>
            </a:r>
          </a:p>
        </p:txBody>
      </p:sp>
      <p:sp>
        <p:nvSpPr>
          <p:cNvPr id="11" name="TextBox 10">
            <a:extLst>
              <a:ext uri="{FF2B5EF4-FFF2-40B4-BE49-F238E27FC236}">
                <a16:creationId xmlns:a16="http://schemas.microsoft.com/office/drawing/2014/main" id="{0AE4023A-6C0E-43A4-81D1-F0CFC99494B5}"/>
              </a:ext>
            </a:extLst>
          </p:cNvPr>
          <p:cNvSpPr txBox="1"/>
          <p:nvPr/>
        </p:nvSpPr>
        <p:spPr>
          <a:xfrm>
            <a:off x="6581422" y="4744824"/>
            <a:ext cx="491068" cy="246221"/>
          </a:xfrm>
          <a:prstGeom prst="rect">
            <a:avLst/>
          </a:prstGeom>
        </p:spPr>
        <p:txBody>
          <a:bodyPr wrap="square" lIns="0" tIns="0" rIns="0" bIns="0" rtlCol="0">
            <a:spAutoFit/>
          </a:bodyPr>
          <a:lstStyle/>
          <a:p>
            <a:r>
              <a:rPr lang="en-US" sz="1600">
                <a:latin typeface="News Gothic MT" panose="020B0503020103020203" pitchFamily="34" charset="0"/>
              </a:rPr>
              <a:t>8%</a:t>
            </a:r>
          </a:p>
        </p:txBody>
      </p:sp>
      <p:sp>
        <p:nvSpPr>
          <p:cNvPr id="4" name="TextBox 3">
            <a:extLst>
              <a:ext uri="{FF2B5EF4-FFF2-40B4-BE49-F238E27FC236}">
                <a16:creationId xmlns:a16="http://schemas.microsoft.com/office/drawing/2014/main" id="{78362E64-9166-D340-8E95-94FC8E7D7ED1}"/>
              </a:ext>
            </a:extLst>
          </p:cNvPr>
          <p:cNvSpPr txBox="1"/>
          <p:nvPr/>
        </p:nvSpPr>
        <p:spPr>
          <a:xfrm>
            <a:off x="3934295" y="2406316"/>
            <a:ext cx="1439809" cy="246221"/>
          </a:xfrm>
          <a:prstGeom prst="rect">
            <a:avLst/>
          </a:prstGeom>
          <a:solidFill>
            <a:schemeClr val="bg1"/>
          </a:solidFill>
        </p:spPr>
        <p:txBody>
          <a:bodyPr wrap="square" lIns="0" tIns="0" rIns="0" bIns="0" rtlCol="0">
            <a:spAutoFit/>
          </a:bodyPr>
          <a:lstStyle/>
          <a:p>
            <a:pPr algn="ctr"/>
            <a:r>
              <a:rPr lang="en-US" sz="1600" b="1">
                <a:latin typeface="Calibri" panose="020F0502020204030204" pitchFamily="34" charset="0"/>
                <a:cs typeface="Calibri" panose="020F0502020204030204" pitchFamily="34" charset="0"/>
              </a:rPr>
              <a:t>LPM</a:t>
            </a:r>
          </a:p>
        </p:txBody>
      </p:sp>
    </p:spTree>
    <p:extLst>
      <p:ext uri="{BB962C8B-B14F-4D97-AF65-F5344CB8AC3E}">
        <p14:creationId xmlns:p14="http://schemas.microsoft.com/office/powerpoint/2010/main" val="12728849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p:txBody>
          <a:bodyPr/>
          <a:lstStyle/>
          <a:p>
            <a:r>
              <a:rPr lang="en-US">
                <a:solidFill>
                  <a:schemeClr val="tx2">
                    <a:lumMod val="50000"/>
                  </a:schemeClr>
                </a:solidFill>
              </a:rPr>
              <a:t>Alpelisib</a:t>
            </a:r>
          </a:p>
        </p:txBody>
      </p:sp>
      <p:sp>
        <p:nvSpPr>
          <p:cNvPr id="4" name="Content Placeholder 3">
            <a:extLst>
              <a:ext uri="{FF2B5EF4-FFF2-40B4-BE49-F238E27FC236}">
                <a16:creationId xmlns:a16="http://schemas.microsoft.com/office/drawing/2014/main" id="{5110B1AF-8247-9640-A059-EC8D40395E87}"/>
              </a:ext>
            </a:extLst>
          </p:cNvPr>
          <p:cNvSpPr>
            <a:spLocks noGrp="1"/>
          </p:cNvSpPr>
          <p:nvPr>
            <p:ph idx="1"/>
          </p:nvPr>
        </p:nvSpPr>
        <p:spPr/>
        <p:txBody>
          <a:bodyPr>
            <a:normAutofit/>
          </a:bodyPr>
          <a:lstStyle/>
          <a:p>
            <a:pPr>
              <a:spcAft>
                <a:spcPts val="0"/>
              </a:spcAft>
            </a:pPr>
            <a:r>
              <a:rPr lang="en-US"/>
              <a:t>Hyperglycemia:</a:t>
            </a:r>
          </a:p>
          <a:p>
            <a:pPr lvl="1">
              <a:spcAft>
                <a:spcPts val="0"/>
              </a:spcAft>
            </a:pPr>
            <a:r>
              <a:rPr lang="en-US" sz="2200"/>
              <a:t>Obtain baseline labs: fasting blood glucose (FBG) and Hgb A1c</a:t>
            </a:r>
          </a:p>
          <a:p>
            <a:pPr lvl="1">
              <a:spcAft>
                <a:spcPts val="0"/>
              </a:spcAft>
            </a:pPr>
            <a:r>
              <a:rPr lang="en-US" sz="2200"/>
              <a:t>Optimize blood glucose control prior to initiation including lifestyle</a:t>
            </a:r>
          </a:p>
          <a:p>
            <a:pPr lvl="1">
              <a:spcAft>
                <a:spcPts val="0"/>
              </a:spcAft>
            </a:pPr>
            <a:r>
              <a:rPr lang="en-US" sz="2200"/>
              <a:t>Monitoring FBG weekly x 2 then every 4 weeks and as clinically indicated</a:t>
            </a:r>
          </a:p>
          <a:p>
            <a:pPr>
              <a:spcAft>
                <a:spcPts val="0"/>
              </a:spcAft>
            </a:pPr>
            <a:r>
              <a:rPr lang="en-US"/>
              <a:t>Diarrhea: consider prophylaxis</a:t>
            </a:r>
          </a:p>
          <a:p>
            <a:pPr>
              <a:spcAft>
                <a:spcPts val="0"/>
              </a:spcAft>
            </a:pPr>
            <a:r>
              <a:rPr lang="en-US"/>
              <a:t>Rash: consider use of prophylactic antihistamines</a:t>
            </a:r>
          </a:p>
          <a:p>
            <a:pPr>
              <a:spcAft>
                <a:spcPts val="0"/>
              </a:spcAft>
            </a:pPr>
            <a:r>
              <a:rPr lang="en-US"/>
              <a:t>Mucositis: consider prophylactic dexamethasone rinses</a:t>
            </a:r>
          </a:p>
          <a:p>
            <a:pPr>
              <a:spcAft>
                <a:spcPts val="0"/>
              </a:spcAft>
            </a:pPr>
            <a:r>
              <a:rPr lang="en-US"/>
              <a:t>Pneumonitis: consider baseline diagnostic CT scan if no prior</a:t>
            </a:r>
          </a:p>
          <a:p>
            <a:pPr>
              <a:spcAft>
                <a:spcPts val="1200"/>
              </a:spcAft>
            </a:pPr>
            <a:endParaRPr lang="en-US"/>
          </a:p>
        </p:txBody>
      </p:sp>
      <p:sp>
        <p:nvSpPr>
          <p:cNvPr id="3" name="Text Placeholder 2">
            <a:extLst>
              <a:ext uri="{FF2B5EF4-FFF2-40B4-BE49-F238E27FC236}">
                <a16:creationId xmlns:a16="http://schemas.microsoft.com/office/drawing/2014/main" id="{20FBA342-1E1D-2740-A439-F4FCFDC6639B}"/>
              </a:ext>
            </a:extLst>
          </p:cNvPr>
          <p:cNvSpPr>
            <a:spLocks noGrp="1"/>
          </p:cNvSpPr>
          <p:nvPr>
            <p:ph type="body" sz="quarter" idx="12"/>
          </p:nvPr>
        </p:nvSpPr>
        <p:spPr>
          <a:xfrm>
            <a:off x="193575" y="6420647"/>
            <a:ext cx="5188921" cy="307777"/>
          </a:xfrm>
        </p:spPr>
        <p:txBody>
          <a:bodyPr/>
          <a:lstStyle/>
          <a:p>
            <a:r>
              <a:rPr lang="en-US"/>
              <a:t>Hgb = hemoglobin.</a:t>
            </a:r>
          </a:p>
          <a:p>
            <a:r>
              <a:rPr lang="en-US" err="1"/>
              <a:t>Rugo</a:t>
            </a:r>
            <a:r>
              <a:rPr lang="en-US"/>
              <a:t>, </a:t>
            </a:r>
            <a:r>
              <a:rPr lang="en-US" err="1"/>
              <a:t>Lerebours</a:t>
            </a:r>
            <a:r>
              <a:rPr lang="en-US"/>
              <a:t> et al, 2020; </a:t>
            </a:r>
            <a:r>
              <a:rPr lang="en-US" err="1"/>
              <a:t>Rugo</a:t>
            </a:r>
            <a:r>
              <a:rPr lang="en-US"/>
              <a:t> et al, 2017; </a:t>
            </a:r>
            <a:r>
              <a:rPr lang="en-US" err="1"/>
              <a:t>Piqray</a:t>
            </a:r>
            <a:r>
              <a:rPr lang="en-US" baseline="30000"/>
              <a:t>®</a:t>
            </a:r>
            <a:r>
              <a:rPr lang="en-US"/>
              <a:t> prescribing information, 2019. </a:t>
            </a:r>
          </a:p>
        </p:txBody>
      </p:sp>
      <p:sp>
        <p:nvSpPr>
          <p:cNvPr id="5" name="Text Placeholder 4">
            <a:extLst>
              <a:ext uri="{FF2B5EF4-FFF2-40B4-BE49-F238E27FC236}">
                <a16:creationId xmlns:a16="http://schemas.microsoft.com/office/drawing/2014/main" id="{0C633CB8-0EF1-6845-877A-E99D2BAFDF8F}"/>
              </a:ext>
            </a:extLst>
          </p:cNvPr>
          <p:cNvSpPr>
            <a:spLocks noGrp="1"/>
          </p:cNvSpPr>
          <p:nvPr>
            <p:ph type="body" sz="quarter" idx="13"/>
          </p:nvPr>
        </p:nvSpPr>
        <p:spPr/>
        <p:txBody>
          <a:bodyPr/>
          <a:lstStyle/>
          <a:p>
            <a:r>
              <a:rPr lang="en-US"/>
              <a:t>Baseline Data and Prophylaxis</a:t>
            </a:r>
          </a:p>
        </p:txBody>
      </p:sp>
    </p:spTree>
    <p:extLst>
      <p:ext uri="{BB962C8B-B14F-4D97-AF65-F5344CB8AC3E}">
        <p14:creationId xmlns:p14="http://schemas.microsoft.com/office/powerpoint/2010/main" val="5948666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D6D7D-CC88-974B-96F6-A2833E0A6EA1}"/>
              </a:ext>
            </a:extLst>
          </p:cNvPr>
          <p:cNvSpPr>
            <a:spLocks noGrp="1"/>
          </p:cNvSpPr>
          <p:nvPr>
            <p:ph type="title"/>
          </p:nvPr>
        </p:nvSpPr>
        <p:spPr/>
        <p:txBody>
          <a:bodyPr/>
          <a:lstStyle/>
          <a:p>
            <a:r>
              <a:rPr lang="en-US"/>
              <a:t>Alpelisib (cont.)</a:t>
            </a:r>
          </a:p>
        </p:txBody>
      </p:sp>
      <p:sp>
        <p:nvSpPr>
          <p:cNvPr id="8" name="Text Placeholder 7">
            <a:extLst>
              <a:ext uri="{FF2B5EF4-FFF2-40B4-BE49-F238E27FC236}">
                <a16:creationId xmlns:a16="http://schemas.microsoft.com/office/drawing/2014/main" id="{192432D9-BA6A-6743-9575-F0E0C6AABFCB}"/>
              </a:ext>
            </a:extLst>
          </p:cNvPr>
          <p:cNvSpPr>
            <a:spLocks noGrp="1"/>
          </p:cNvSpPr>
          <p:nvPr>
            <p:ph type="body" sz="quarter" idx="12"/>
          </p:nvPr>
        </p:nvSpPr>
        <p:spPr>
          <a:xfrm>
            <a:off x="193575" y="6574536"/>
            <a:ext cx="1489190" cy="153888"/>
          </a:xfrm>
        </p:spPr>
        <p:txBody>
          <a:bodyPr/>
          <a:lstStyle/>
          <a:p>
            <a:r>
              <a:rPr lang="en-US" err="1">
                <a:solidFill>
                  <a:srgbClr val="000000"/>
                </a:solidFill>
                <a:latin typeface="News Gothic MT" panose="020B0503020103020203" pitchFamily="34" charset="0"/>
                <a:ea typeface="MS PGothic" panose="020B0600070205080204" pitchFamily="34" charset="-128"/>
              </a:rPr>
              <a:t>Rugo</a:t>
            </a:r>
            <a:r>
              <a:rPr lang="en-US">
                <a:solidFill>
                  <a:srgbClr val="000000"/>
                </a:solidFill>
                <a:latin typeface="News Gothic MT" panose="020B0503020103020203" pitchFamily="34" charset="0"/>
                <a:ea typeface="MS PGothic" panose="020B0600070205080204" pitchFamily="34" charset="-128"/>
              </a:rPr>
              <a:t>, </a:t>
            </a:r>
            <a:r>
              <a:rPr lang="en-US"/>
              <a:t>André</a:t>
            </a:r>
            <a:r>
              <a:rPr lang="en-US">
                <a:solidFill>
                  <a:srgbClr val="000000"/>
                </a:solidFill>
                <a:latin typeface="News Gothic MT" panose="020B0503020103020203" pitchFamily="34" charset="0"/>
                <a:ea typeface="MS PGothic" panose="020B0600070205080204" pitchFamily="34" charset="-128"/>
              </a:rPr>
              <a:t> et</a:t>
            </a:r>
            <a:r>
              <a:rPr lang="en-US"/>
              <a:t> al, 2020.</a:t>
            </a:r>
          </a:p>
        </p:txBody>
      </p:sp>
      <p:sp>
        <p:nvSpPr>
          <p:cNvPr id="9" name="Text Placeholder 8">
            <a:extLst>
              <a:ext uri="{FF2B5EF4-FFF2-40B4-BE49-F238E27FC236}">
                <a16:creationId xmlns:a16="http://schemas.microsoft.com/office/drawing/2014/main" id="{6ADE58FA-3B1D-6342-AEB2-0165EA29C1DE}"/>
              </a:ext>
            </a:extLst>
          </p:cNvPr>
          <p:cNvSpPr>
            <a:spLocks noGrp="1"/>
          </p:cNvSpPr>
          <p:nvPr>
            <p:ph type="body" sz="quarter" idx="13"/>
          </p:nvPr>
        </p:nvSpPr>
        <p:spPr/>
        <p:txBody>
          <a:bodyPr/>
          <a:lstStyle/>
          <a:p>
            <a:r>
              <a:rPr lang="en-US"/>
              <a:t>Rash Prophylaxis in the SOLAR 1 Trial</a:t>
            </a:r>
          </a:p>
        </p:txBody>
      </p:sp>
      <p:pic>
        <p:nvPicPr>
          <p:cNvPr id="5" name="Picture 4">
            <a:extLst>
              <a:ext uri="{FF2B5EF4-FFF2-40B4-BE49-F238E27FC236}">
                <a16:creationId xmlns:a16="http://schemas.microsoft.com/office/drawing/2014/main" id="{4214F607-DDC2-4829-B096-903FA94B007F}"/>
              </a:ext>
            </a:extLst>
          </p:cNvPr>
          <p:cNvPicPr>
            <a:picLocks noChangeAspect="1"/>
          </p:cNvPicPr>
          <p:nvPr/>
        </p:nvPicPr>
        <p:blipFill rotWithShape="1">
          <a:blip r:embed="rId3"/>
          <a:srcRect t="-3573" b="1"/>
          <a:stretch/>
        </p:blipFill>
        <p:spPr>
          <a:xfrm>
            <a:off x="603781" y="1800528"/>
            <a:ext cx="5492219" cy="3176442"/>
          </a:xfrm>
          <a:prstGeom prst="rect">
            <a:avLst/>
          </a:prstGeom>
        </p:spPr>
      </p:pic>
      <p:pic>
        <p:nvPicPr>
          <p:cNvPr id="7" name="Picture 6">
            <a:extLst>
              <a:ext uri="{FF2B5EF4-FFF2-40B4-BE49-F238E27FC236}">
                <a16:creationId xmlns:a16="http://schemas.microsoft.com/office/drawing/2014/main" id="{3CB8CD88-83A8-4B6F-83DD-ED4F9D5125D3}"/>
              </a:ext>
            </a:extLst>
          </p:cNvPr>
          <p:cNvPicPr>
            <a:picLocks noChangeAspect="1"/>
          </p:cNvPicPr>
          <p:nvPr/>
        </p:nvPicPr>
        <p:blipFill>
          <a:blip r:embed="rId4"/>
          <a:stretch>
            <a:fillRect/>
          </a:stretch>
        </p:blipFill>
        <p:spPr>
          <a:xfrm>
            <a:off x="6431902" y="1906650"/>
            <a:ext cx="5344167" cy="3225197"/>
          </a:xfrm>
          <a:prstGeom prst="rect">
            <a:avLst/>
          </a:prstGeom>
        </p:spPr>
      </p:pic>
      <p:sp>
        <p:nvSpPr>
          <p:cNvPr id="11" name="Rectangle 10">
            <a:extLst>
              <a:ext uri="{FF2B5EF4-FFF2-40B4-BE49-F238E27FC236}">
                <a16:creationId xmlns:a16="http://schemas.microsoft.com/office/drawing/2014/main" id="{206DE0F9-88E4-4A70-913A-80469639C930}"/>
              </a:ext>
            </a:extLst>
          </p:cNvPr>
          <p:cNvSpPr/>
          <p:nvPr/>
        </p:nvSpPr>
        <p:spPr>
          <a:xfrm>
            <a:off x="160701" y="2354981"/>
            <a:ext cx="671804" cy="327630"/>
          </a:xfrm>
          <a:prstGeom prst="rect">
            <a:avLst/>
          </a:prstGeom>
        </p:spPr>
        <p:txBody>
          <a:bodyPr vert="horz" lIns="91440" tIns="45720" rIns="91440" bIns="45720" rtlCol="0" anchor="ctr">
            <a:normAutofit/>
          </a:bodyPr>
          <a:lstStyle/>
          <a:p>
            <a:pPr algn="ctr"/>
            <a:endParaRPr lang="en-US"/>
          </a:p>
        </p:txBody>
      </p:sp>
      <p:sp>
        <p:nvSpPr>
          <p:cNvPr id="12" name="Rectangle 11">
            <a:extLst>
              <a:ext uri="{FF2B5EF4-FFF2-40B4-BE49-F238E27FC236}">
                <a16:creationId xmlns:a16="http://schemas.microsoft.com/office/drawing/2014/main" id="{78FED9CC-D0B3-4B91-BF3F-C7352CE8335D}"/>
              </a:ext>
            </a:extLst>
          </p:cNvPr>
          <p:cNvSpPr/>
          <p:nvPr/>
        </p:nvSpPr>
        <p:spPr>
          <a:xfrm>
            <a:off x="6234712" y="2006267"/>
            <a:ext cx="671804" cy="327630"/>
          </a:xfrm>
          <a:prstGeom prst="rect">
            <a:avLst/>
          </a:prstGeom>
          <a:solidFill>
            <a:schemeClr val="bg1"/>
          </a:solidFill>
        </p:spPr>
        <p:txBody>
          <a:bodyPr vert="horz" lIns="91440" tIns="45720" rIns="91440" bIns="45720" rtlCol="0" anchor="ctr">
            <a:normAutofit/>
          </a:bodyPr>
          <a:lstStyle/>
          <a:p>
            <a:pPr algn="ctr"/>
            <a:endParaRPr lang="en-US"/>
          </a:p>
        </p:txBody>
      </p:sp>
      <p:sp>
        <p:nvSpPr>
          <p:cNvPr id="13" name="Rectangle 12">
            <a:extLst>
              <a:ext uri="{FF2B5EF4-FFF2-40B4-BE49-F238E27FC236}">
                <a16:creationId xmlns:a16="http://schemas.microsoft.com/office/drawing/2014/main" id="{222FD305-CDB6-4EC2-A6B8-2BDDE6372590}"/>
              </a:ext>
            </a:extLst>
          </p:cNvPr>
          <p:cNvSpPr/>
          <p:nvPr/>
        </p:nvSpPr>
        <p:spPr>
          <a:xfrm>
            <a:off x="267879" y="2392394"/>
            <a:ext cx="671804" cy="327630"/>
          </a:xfrm>
          <a:prstGeom prst="rect">
            <a:avLst/>
          </a:prstGeom>
          <a:solidFill>
            <a:schemeClr val="bg1"/>
          </a:solidFill>
        </p:spPr>
        <p:txBody>
          <a:bodyPr vert="horz" lIns="91440" tIns="45720" rIns="91440" bIns="45720" rtlCol="0" anchor="ctr">
            <a:normAutofit/>
          </a:bodyPr>
          <a:lstStyle/>
          <a:p>
            <a:pPr algn="ctr"/>
            <a:endParaRPr lang="en-US"/>
          </a:p>
        </p:txBody>
      </p:sp>
      <p:sp>
        <p:nvSpPr>
          <p:cNvPr id="15" name="Text Placeholder 8">
            <a:extLst>
              <a:ext uri="{FF2B5EF4-FFF2-40B4-BE49-F238E27FC236}">
                <a16:creationId xmlns:a16="http://schemas.microsoft.com/office/drawing/2014/main" id="{ADBF077F-825B-4A16-BBEF-DA1EA2309A74}"/>
              </a:ext>
            </a:extLst>
          </p:cNvPr>
          <p:cNvSpPr txBox="1">
            <a:spLocks/>
          </p:cNvSpPr>
          <p:nvPr/>
        </p:nvSpPr>
        <p:spPr>
          <a:xfrm>
            <a:off x="1931635" y="1504804"/>
            <a:ext cx="2836507" cy="539091"/>
          </a:xfrm>
          <a:prstGeom prst="rect">
            <a:avLst/>
          </a:prstGeom>
        </p:spPr>
        <p:txBody>
          <a:bodyPr vert="horz" lIns="91440" tIns="45720" rIns="91440" bIns="45720" rtlCol="0" anchor="t" anchorCtr="0">
            <a:noAutofit/>
          </a:bodyPr>
          <a:lstStyle>
            <a:lvl1pPr marL="0" indent="0" algn="l" rtl="0" eaLnBrk="1" fontAlgn="base" hangingPunct="1">
              <a:spcBef>
                <a:spcPts val="0"/>
              </a:spcBef>
              <a:spcAft>
                <a:spcPct val="0"/>
              </a:spcAft>
              <a:buClrTx/>
              <a:buSzPct val="100000"/>
              <a:buFontTx/>
              <a:buNone/>
              <a:defRPr sz="2800" baseline="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5"/>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6"/>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7"/>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8"/>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r>
              <a:rPr lang="en-US" sz="2000" kern="0"/>
              <a:t>Prophylaxis (n=86)</a:t>
            </a:r>
          </a:p>
        </p:txBody>
      </p:sp>
      <p:sp>
        <p:nvSpPr>
          <p:cNvPr id="16" name="Text Placeholder 8">
            <a:extLst>
              <a:ext uri="{FF2B5EF4-FFF2-40B4-BE49-F238E27FC236}">
                <a16:creationId xmlns:a16="http://schemas.microsoft.com/office/drawing/2014/main" id="{ACD85F16-D471-419F-8169-5FB79C6E2CEE}"/>
              </a:ext>
            </a:extLst>
          </p:cNvPr>
          <p:cNvSpPr txBox="1">
            <a:spLocks/>
          </p:cNvSpPr>
          <p:nvPr/>
        </p:nvSpPr>
        <p:spPr>
          <a:xfrm>
            <a:off x="7359836" y="1518366"/>
            <a:ext cx="3790427" cy="539091"/>
          </a:xfrm>
          <a:prstGeom prst="rect">
            <a:avLst/>
          </a:prstGeom>
        </p:spPr>
        <p:txBody>
          <a:bodyPr vert="horz" lIns="91440" tIns="45720" rIns="91440" bIns="45720" rtlCol="0" anchor="t" anchorCtr="0">
            <a:noAutofit/>
          </a:bodyPr>
          <a:lstStyle>
            <a:lvl1pPr marL="0" indent="0" algn="l" rtl="0" eaLnBrk="1" fontAlgn="base" hangingPunct="1">
              <a:spcBef>
                <a:spcPts val="0"/>
              </a:spcBef>
              <a:spcAft>
                <a:spcPct val="0"/>
              </a:spcAft>
              <a:buClrTx/>
              <a:buSzPct val="100000"/>
              <a:buFontTx/>
              <a:buNone/>
              <a:defRPr sz="2800" baseline="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5"/>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6"/>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7"/>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8"/>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r>
              <a:rPr lang="en-US" sz="2000" kern="0"/>
              <a:t>No prophylaxis (n=198)</a:t>
            </a:r>
          </a:p>
        </p:txBody>
      </p:sp>
      <p:sp>
        <p:nvSpPr>
          <p:cNvPr id="17" name="Text Placeholder 8">
            <a:extLst>
              <a:ext uri="{FF2B5EF4-FFF2-40B4-BE49-F238E27FC236}">
                <a16:creationId xmlns:a16="http://schemas.microsoft.com/office/drawing/2014/main" id="{D7B8031B-BA5A-4E57-B211-0D74272C63BD}"/>
              </a:ext>
            </a:extLst>
          </p:cNvPr>
          <p:cNvSpPr txBox="1">
            <a:spLocks/>
          </p:cNvSpPr>
          <p:nvPr/>
        </p:nvSpPr>
        <p:spPr>
          <a:xfrm>
            <a:off x="1082999" y="5345286"/>
            <a:ext cx="9020763" cy="482133"/>
          </a:xfrm>
          <a:prstGeom prst="rect">
            <a:avLst/>
          </a:prstGeom>
        </p:spPr>
        <p:txBody>
          <a:bodyPr vert="horz" lIns="91440" tIns="45720" rIns="91440" bIns="45720" rtlCol="0" anchor="t" anchorCtr="0">
            <a:noAutofit/>
          </a:bodyPr>
          <a:lstStyle>
            <a:lvl1pPr marL="0" indent="0" algn="l" rtl="0" eaLnBrk="1" fontAlgn="base" hangingPunct="1">
              <a:spcBef>
                <a:spcPts val="0"/>
              </a:spcBef>
              <a:spcAft>
                <a:spcPct val="0"/>
              </a:spcAft>
              <a:buClrTx/>
              <a:buSzPct val="100000"/>
              <a:buFontTx/>
              <a:buNone/>
              <a:defRPr sz="2800" baseline="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5"/>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6"/>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7"/>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8"/>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pPr algn="ctr"/>
            <a:r>
              <a:rPr lang="en-US" sz="2000" kern="0"/>
              <a:t>Of the 86 patients who received rash prophylaxis, 60 (69.8%) received antihistamines, of which 38% experienced any-grade rash. Other prophylactic treatments included steroids and hydroxyzine </a:t>
            </a:r>
            <a:endParaRPr lang="en-US" sz="1800" kern="0"/>
          </a:p>
        </p:txBody>
      </p:sp>
      <p:sp>
        <p:nvSpPr>
          <p:cNvPr id="3" name="Rectangle 2">
            <a:extLst>
              <a:ext uri="{FF2B5EF4-FFF2-40B4-BE49-F238E27FC236}">
                <a16:creationId xmlns:a16="http://schemas.microsoft.com/office/drawing/2014/main" id="{AAFB89DD-C18A-9049-B955-A7036C459473}"/>
              </a:ext>
            </a:extLst>
          </p:cNvPr>
          <p:cNvSpPr/>
          <p:nvPr/>
        </p:nvSpPr>
        <p:spPr>
          <a:xfrm>
            <a:off x="267879" y="1672915"/>
            <a:ext cx="853240" cy="666704"/>
          </a:xfrm>
          <a:prstGeom prst="rect">
            <a:avLst/>
          </a:prstGeom>
          <a:solidFill>
            <a:schemeClr val="bg1"/>
          </a:solidFill>
        </p:spPr>
        <p:txBody>
          <a:bodyPr vert="horz" lIns="91440" tIns="45720" rIns="91440" bIns="45720" rtlCol="0" anchor="ctr">
            <a:normAutofit/>
          </a:bodyPr>
          <a:lstStyle/>
          <a:p>
            <a:pPr algn="ctr"/>
            <a:endParaRPr lang="en-US"/>
          </a:p>
        </p:txBody>
      </p:sp>
    </p:spTree>
    <p:extLst>
      <p:ext uri="{BB962C8B-B14F-4D97-AF65-F5344CB8AC3E}">
        <p14:creationId xmlns:p14="http://schemas.microsoft.com/office/powerpoint/2010/main" val="18901059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p:txBody>
          <a:bodyPr/>
          <a:lstStyle/>
          <a:p>
            <a:r>
              <a:rPr lang="en-US">
                <a:solidFill>
                  <a:schemeClr val="tx2">
                    <a:lumMod val="50000"/>
                  </a:schemeClr>
                </a:solidFill>
              </a:rPr>
              <a:t>Pembrolizumab</a:t>
            </a:r>
          </a:p>
        </p:txBody>
      </p:sp>
      <p:sp>
        <p:nvSpPr>
          <p:cNvPr id="4" name="Text Placeholder 3">
            <a:extLst>
              <a:ext uri="{FF2B5EF4-FFF2-40B4-BE49-F238E27FC236}">
                <a16:creationId xmlns:a16="http://schemas.microsoft.com/office/drawing/2014/main" id="{1991D067-52DC-B347-8527-5B28530A86F1}"/>
              </a:ext>
            </a:extLst>
          </p:cNvPr>
          <p:cNvSpPr>
            <a:spLocks noGrp="1"/>
          </p:cNvSpPr>
          <p:nvPr>
            <p:ph type="body" sz="quarter" idx="12"/>
          </p:nvPr>
        </p:nvSpPr>
        <p:spPr/>
        <p:txBody>
          <a:bodyPr/>
          <a:lstStyle/>
          <a:p>
            <a:r>
              <a:rPr lang="en-US"/>
              <a:t>Image courtesy of NCCN. </a:t>
            </a:r>
          </a:p>
        </p:txBody>
      </p:sp>
      <p:sp>
        <p:nvSpPr>
          <p:cNvPr id="58" name="Text Placeholder 57">
            <a:extLst>
              <a:ext uri="{FF2B5EF4-FFF2-40B4-BE49-F238E27FC236}">
                <a16:creationId xmlns:a16="http://schemas.microsoft.com/office/drawing/2014/main" id="{FC298EBF-EF3D-254E-B585-00D5E7D20FF9}"/>
              </a:ext>
            </a:extLst>
          </p:cNvPr>
          <p:cNvSpPr>
            <a:spLocks noGrp="1"/>
          </p:cNvSpPr>
          <p:nvPr>
            <p:ph type="body" sz="quarter" idx="13"/>
          </p:nvPr>
        </p:nvSpPr>
        <p:spPr/>
        <p:txBody>
          <a:bodyPr/>
          <a:lstStyle/>
          <a:p>
            <a:r>
              <a:rPr lang="en-US"/>
              <a:t>Immune-Related AEs (IRAEs)</a:t>
            </a:r>
          </a:p>
          <a:p>
            <a:endParaRPr lang="en-US"/>
          </a:p>
        </p:txBody>
      </p:sp>
      <p:sp>
        <p:nvSpPr>
          <p:cNvPr id="7" name="Donut 6">
            <a:extLst>
              <a:ext uri="{FF2B5EF4-FFF2-40B4-BE49-F238E27FC236}">
                <a16:creationId xmlns:a16="http://schemas.microsoft.com/office/drawing/2014/main" id="{F988A5AD-62E9-9449-B771-4C00379C7E1E}"/>
              </a:ext>
            </a:extLst>
          </p:cNvPr>
          <p:cNvSpPr/>
          <p:nvPr/>
        </p:nvSpPr>
        <p:spPr>
          <a:xfrm>
            <a:off x="2187146" y="2199503"/>
            <a:ext cx="803189" cy="852616"/>
          </a:xfrm>
          <a:prstGeom prst="donut">
            <a:avLst/>
          </a:prstGeom>
        </p:spPr>
        <p:txBody>
          <a:bodyPr vert="horz" lIns="91440" tIns="45720" rIns="91440" bIns="45720" rtlCol="0" anchor="ctr">
            <a:normAutofit/>
          </a:bodyPr>
          <a:lstStyle/>
          <a:p>
            <a:pPr algn="ctr"/>
            <a:endParaRPr lang="en-US">
              <a:solidFill>
                <a:srgbClr val="789D57"/>
              </a:solidFill>
              <a:latin typeface="News Gothic MT" panose="020B0503020103020203" pitchFamily="34" charset="0"/>
            </a:endParaRPr>
          </a:p>
        </p:txBody>
      </p:sp>
      <p:cxnSp>
        <p:nvCxnSpPr>
          <p:cNvPr id="8" name="Straight Connector 7">
            <a:extLst>
              <a:ext uri="{FF2B5EF4-FFF2-40B4-BE49-F238E27FC236}">
                <a16:creationId xmlns:a16="http://schemas.microsoft.com/office/drawing/2014/main" id="{483789B2-5A31-244B-A4F4-5570B564600C}"/>
              </a:ext>
            </a:extLst>
          </p:cNvPr>
          <p:cNvCxnSpPr>
            <a:cxnSpLocks/>
          </p:cNvCxnSpPr>
          <p:nvPr/>
        </p:nvCxnSpPr>
        <p:spPr bwMode="auto">
          <a:xfrm>
            <a:off x="2990335" y="3323968"/>
            <a:ext cx="941618" cy="1260389"/>
          </a:xfrm>
          <a:prstGeom prst="line">
            <a:avLst/>
          </a:prstGeom>
          <a:solidFill>
            <a:srgbClr val="606BA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a:extLst>
              <a:ext uri="{FF2B5EF4-FFF2-40B4-BE49-F238E27FC236}">
                <a16:creationId xmlns:a16="http://schemas.microsoft.com/office/drawing/2014/main" id="{6C4B58D8-524D-AA4C-BDB8-EE3567CF7C1A}"/>
              </a:ext>
            </a:extLst>
          </p:cNvPr>
          <p:cNvCxnSpPr/>
          <p:nvPr/>
        </p:nvCxnSpPr>
        <p:spPr bwMode="auto">
          <a:xfrm>
            <a:off x="2708108" y="4073387"/>
            <a:ext cx="1231574" cy="426599"/>
          </a:xfrm>
          <a:prstGeom prst="straightConnector1">
            <a:avLst/>
          </a:prstGeom>
          <a:solidFill>
            <a:srgbClr val="606BA1"/>
          </a:solidFill>
          <a:ln>
            <a:noFill/>
            <a:tailEnd type="triangle"/>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10" name="Group 9">
            <a:extLst>
              <a:ext uri="{FF2B5EF4-FFF2-40B4-BE49-F238E27FC236}">
                <a16:creationId xmlns:a16="http://schemas.microsoft.com/office/drawing/2014/main" id="{6B1296E5-40EF-A148-B24B-51713F0C2CB5}"/>
              </a:ext>
            </a:extLst>
          </p:cNvPr>
          <p:cNvGrpSpPr/>
          <p:nvPr/>
        </p:nvGrpSpPr>
        <p:grpSpPr>
          <a:xfrm>
            <a:off x="193575" y="1367505"/>
            <a:ext cx="11704232" cy="5282297"/>
            <a:chOff x="-2495437" y="962390"/>
            <a:chExt cx="11704232" cy="5282297"/>
          </a:xfrm>
        </p:grpSpPr>
        <p:grpSp>
          <p:nvGrpSpPr>
            <p:cNvPr id="11" name="Group 10">
              <a:extLst>
                <a:ext uri="{FF2B5EF4-FFF2-40B4-BE49-F238E27FC236}">
                  <a16:creationId xmlns:a16="http://schemas.microsoft.com/office/drawing/2014/main" id="{94C401A7-B359-354E-BE97-E82BC1C016D7}"/>
                </a:ext>
              </a:extLst>
            </p:cNvPr>
            <p:cNvGrpSpPr/>
            <p:nvPr/>
          </p:nvGrpSpPr>
          <p:grpSpPr>
            <a:xfrm>
              <a:off x="-2495437" y="962390"/>
              <a:ext cx="11704232" cy="4923972"/>
              <a:chOff x="-2495437" y="962390"/>
              <a:chExt cx="11704232" cy="4923972"/>
            </a:xfrm>
          </p:grpSpPr>
          <p:grpSp>
            <p:nvGrpSpPr>
              <p:cNvPr id="13" name="Group 12">
                <a:extLst>
                  <a:ext uri="{FF2B5EF4-FFF2-40B4-BE49-F238E27FC236}">
                    <a16:creationId xmlns:a16="http://schemas.microsoft.com/office/drawing/2014/main" id="{B156C63F-B1DA-B548-8151-F07147BDBE66}"/>
                  </a:ext>
                </a:extLst>
              </p:cNvPr>
              <p:cNvGrpSpPr/>
              <p:nvPr/>
            </p:nvGrpSpPr>
            <p:grpSpPr>
              <a:xfrm>
                <a:off x="-2495437" y="962390"/>
                <a:ext cx="11704232" cy="4923972"/>
                <a:chOff x="-2495437" y="962390"/>
                <a:chExt cx="11704232" cy="4923972"/>
              </a:xfrm>
            </p:grpSpPr>
            <p:grpSp>
              <p:nvGrpSpPr>
                <p:cNvPr id="18" name="Group 17">
                  <a:extLst>
                    <a:ext uri="{FF2B5EF4-FFF2-40B4-BE49-F238E27FC236}">
                      <a16:creationId xmlns:a16="http://schemas.microsoft.com/office/drawing/2014/main" id="{A3543ACF-A813-F947-B585-B86FEBF5F811}"/>
                    </a:ext>
                  </a:extLst>
                </p:cNvPr>
                <p:cNvGrpSpPr/>
                <p:nvPr/>
              </p:nvGrpSpPr>
              <p:grpSpPr>
                <a:xfrm>
                  <a:off x="-2495437" y="962390"/>
                  <a:ext cx="11704232" cy="4923972"/>
                  <a:chOff x="-2495437" y="962390"/>
                  <a:chExt cx="11704232" cy="4923972"/>
                </a:xfrm>
              </p:grpSpPr>
              <p:grpSp>
                <p:nvGrpSpPr>
                  <p:cNvPr id="21" name="Group 20">
                    <a:extLst>
                      <a:ext uri="{FF2B5EF4-FFF2-40B4-BE49-F238E27FC236}">
                        <a16:creationId xmlns:a16="http://schemas.microsoft.com/office/drawing/2014/main" id="{9CBD2697-A60C-364A-A7E5-BA37146B45C6}"/>
                      </a:ext>
                    </a:extLst>
                  </p:cNvPr>
                  <p:cNvGrpSpPr/>
                  <p:nvPr/>
                </p:nvGrpSpPr>
                <p:grpSpPr>
                  <a:xfrm>
                    <a:off x="-2495437" y="1110963"/>
                    <a:ext cx="11704232" cy="4775399"/>
                    <a:chOff x="-2495437" y="1110963"/>
                    <a:chExt cx="11704232" cy="4775399"/>
                  </a:xfrm>
                </p:grpSpPr>
                <p:grpSp>
                  <p:nvGrpSpPr>
                    <p:cNvPr id="24" name="Group 23">
                      <a:extLst>
                        <a:ext uri="{FF2B5EF4-FFF2-40B4-BE49-F238E27FC236}">
                          <a16:creationId xmlns:a16="http://schemas.microsoft.com/office/drawing/2014/main" id="{A581A037-083A-6C4E-BE24-13C651A32589}"/>
                        </a:ext>
                      </a:extLst>
                    </p:cNvPr>
                    <p:cNvGrpSpPr/>
                    <p:nvPr/>
                  </p:nvGrpSpPr>
                  <p:grpSpPr>
                    <a:xfrm>
                      <a:off x="-2495437" y="1110963"/>
                      <a:ext cx="7301981" cy="4775399"/>
                      <a:chOff x="-2495437" y="1110963"/>
                      <a:chExt cx="7301981" cy="4775399"/>
                    </a:xfrm>
                  </p:grpSpPr>
                  <p:grpSp>
                    <p:nvGrpSpPr>
                      <p:cNvPr id="28" name="Group 27">
                        <a:extLst>
                          <a:ext uri="{FF2B5EF4-FFF2-40B4-BE49-F238E27FC236}">
                            <a16:creationId xmlns:a16="http://schemas.microsoft.com/office/drawing/2014/main" id="{8A75B910-3B15-F344-855A-9012DA3F1885}"/>
                          </a:ext>
                        </a:extLst>
                      </p:cNvPr>
                      <p:cNvGrpSpPr/>
                      <p:nvPr/>
                    </p:nvGrpSpPr>
                    <p:grpSpPr>
                      <a:xfrm>
                        <a:off x="361980" y="1110963"/>
                        <a:ext cx="4444564" cy="4775399"/>
                        <a:chOff x="361980" y="1110963"/>
                        <a:chExt cx="4444564" cy="4775399"/>
                      </a:xfrm>
                    </p:grpSpPr>
                    <p:grpSp>
                      <p:nvGrpSpPr>
                        <p:cNvPr id="33" name="Group 32">
                          <a:extLst>
                            <a:ext uri="{FF2B5EF4-FFF2-40B4-BE49-F238E27FC236}">
                              <a16:creationId xmlns:a16="http://schemas.microsoft.com/office/drawing/2014/main" id="{4AC2F558-56E3-BB4A-B6A5-FAA5368717FA}"/>
                            </a:ext>
                          </a:extLst>
                        </p:cNvPr>
                        <p:cNvGrpSpPr/>
                        <p:nvPr/>
                      </p:nvGrpSpPr>
                      <p:grpSpPr>
                        <a:xfrm>
                          <a:off x="3135305" y="1640782"/>
                          <a:ext cx="1671239" cy="4245580"/>
                          <a:chOff x="695653" y="1739393"/>
                          <a:chExt cx="1671239" cy="4245580"/>
                        </a:xfrm>
                      </p:grpSpPr>
                      <p:sp>
                        <p:nvSpPr>
                          <p:cNvPr id="36" name="Smiley Face 35">
                            <a:extLst>
                              <a:ext uri="{FF2B5EF4-FFF2-40B4-BE49-F238E27FC236}">
                                <a16:creationId xmlns:a16="http://schemas.microsoft.com/office/drawing/2014/main" id="{9D8CED3B-A0EC-044A-9295-86872201C599}"/>
                              </a:ext>
                            </a:extLst>
                          </p:cNvPr>
                          <p:cNvSpPr/>
                          <p:nvPr/>
                        </p:nvSpPr>
                        <p:spPr>
                          <a:xfrm>
                            <a:off x="1007076" y="1739393"/>
                            <a:ext cx="1062681" cy="1176802"/>
                          </a:xfrm>
                          <a:prstGeom prst="smileyFace">
                            <a:avLst>
                              <a:gd name="adj" fmla="val -4653"/>
                            </a:avLst>
                          </a:prstGeom>
                          <a:solidFill>
                            <a:schemeClr val="bg1"/>
                          </a:solidFill>
                          <a:ln w="31750">
                            <a:solidFill>
                              <a:srgbClr val="000000"/>
                            </a:solidFill>
                          </a:ln>
                        </p:spPr>
                        <p:txBody>
                          <a:bodyPr vert="horz" lIns="91440" tIns="45720" rIns="91440" bIns="45720" rtlCol="0" anchor="ctr">
                            <a:normAutofit/>
                          </a:bodyPr>
                          <a:lstStyle/>
                          <a:p>
                            <a:pPr algn="ctr"/>
                            <a:endParaRPr lang="en-US">
                              <a:latin typeface="News Gothic MT" panose="020B0503020103020203" pitchFamily="34" charset="0"/>
                            </a:endParaRPr>
                          </a:p>
                        </p:txBody>
                      </p:sp>
                      <p:cxnSp>
                        <p:nvCxnSpPr>
                          <p:cNvPr id="37" name="Straight Connector 36">
                            <a:extLst>
                              <a:ext uri="{FF2B5EF4-FFF2-40B4-BE49-F238E27FC236}">
                                <a16:creationId xmlns:a16="http://schemas.microsoft.com/office/drawing/2014/main" id="{BE4F92A6-9499-6947-8996-7B175EE476F4}"/>
                              </a:ext>
                            </a:extLst>
                          </p:cNvPr>
                          <p:cNvCxnSpPr>
                            <a:cxnSpLocks/>
                          </p:cNvCxnSpPr>
                          <p:nvPr/>
                        </p:nvCxnSpPr>
                        <p:spPr bwMode="auto">
                          <a:xfrm>
                            <a:off x="1519955" y="2916195"/>
                            <a:ext cx="3600" cy="2420169"/>
                          </a:xfrm>
                          <a:prstGeom prst="line">
                            <a:avLst/>
                          </a:prstGeom>
                          <a:ln w="38100"/>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C7D94C9E-9C72-5B40-B44B-036F2C0B037A}"/>
                              </a:ext>
                            </a:extLst>
                          </p:cNvPr>
                          <p:cNvCxnSpPr/>
                          <p:nvPr/>
                        </p:nvCxnSpPr>
                        <p:spPr bwMode="auto">
                          <a:xfrm flipH="1" flipV="1">
                            <a:off x="695653" y="3381392"/>
                            <a:ext cx="810693" cy="690546"/>
                          </a:xfrm>
                          <a:prstGeom prst="line">
                            <a:avLst/>
                          </a:prstGeom>
                          <a:ln w="38100"/>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F02197F0-30C0-8840-857A-EEE47125DF30}"/>
                              </a:ext>
                            </a:extLst>
                          </p:cNvPr>
                          <p:cNvCxnSpPr>
                            <a:cxnSpLocks/>
                          </p:cNvCxnSpPr>
                          <p:nvPr/>
                        </p:nvCxnSpPr>
                        <p:spPr bwMode="auto">
                          <a:xfrm flipV="1">
                            <a:off x="1516785" y="3387923"/>
                            <a:ext cx="850107" cy="700603"/>
                          </a:xfrm>
                          <a:prstGeom prst="line">
                            <a:avLst/>
                          </a:prstGeom>
                          <a:ln w="38100"/>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473987C6-5E81-634E-8128-A2F08B80F7ED}"/>
                              </a:ext>
                            </a:extLst>
                          </p:cNvPr>
                          <p:cNvCxnSpPr>
                            <a:cxnSpLocks/>
                          </p:cNvCxnSpPr>
                          <p:nvPr/>
                        </p:nvCxnSpPr>
                        <p:spPr bwMode="auto">
                          <a:xfrm flipV="1">
                            <a:off x="783913" y="5336364"/>
                            <a:ext cx="722433" cy="648609"/>
                          </a:xfrm>
                          <a:prstGeom prst="line">
                            <a:avLst/>
                          </a:prstGeom>
                          <a:ln w="38100"/>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21128D51-A3BE-DF4F-B68F-10A1B4E590D3}"/>
                              </a:ext>
                            </a:extLst>
                          </p:cNvPr>
                          <p:cNvCxnSpPr>
                            <a:cxnSpLocks/>
                          </p:cNvCxnSpPr>
                          <p:nvPr/>
                        </p:nvCxnSpPr>
                        <p:spPr bwMode="auto">
                          <a:xfrm>
                            <a:off x="1512226" y="5319547"/>
                            <a:ext cx="854666" cy="658762"/>
                          </a:xfrm>
                          <a:prstGeom prst="line">
                            <a:avLst/>
                          </a:prstGeom>
                          <a:ln w="38100"/>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grpSp>
                    <p:sp>
                      <p:nvSpPr>
                        <p:cNvPr id="34" name="TextBox 33">
                          <a:extLst>
                            <a:ext uri="{FF2B5EF4-FFF2-40B4-BE49-F238E27FC236}">
                              <a16:creationId xmlns:a16="http://schemas.microsoft.com/office/drawing/2014/main" id="{1DE54505-4623-734B-982B-D20628BE3A22}"/>
                            </a:ext>
                          </a:extLst>
                        </p:cNvPr>
                        <p:cNvSpPr txBox="1"/>
                        <p:nvPr/>
                      </p:nvSpPr>
                      <p:spPr>
                        <a:xfrm>
                          <a:off x="361980" y="1110963"/>
                          <a:ext cx="2960967" cy="1292662"/>
                        </a:xfrm>
                        <a:prstGeom prst="rect">
                          <a:avLst/>
                        </a:prstGeom>
                      </p:spPr>
                      <p:txBody>
                        <a:bodyPr wrap="square" lIns="0" tIns="0" rIns="0" bIns="0" rtlCol="0">
                          <a:spAutoFit/>
                        </a:bodyPr>
                        <a:lstStyle/>
                        <a:p>
                          <a:r>
                            <a:rPr lang="en-US" b="1">
                              <a:latin typeface="News Gothic MT" panose="020B0503020103020203" pitchFamily="34" charset="0"/>
                            </a:rPr>
                            <a:t>Brain inflammation</a:t>
                          </a:r>
                        </a:p>
                        <a:p>
                          <a:r>
                            <a:rPr lang="en-US" b="1">
                              <a:latin typeface="News Gothic MT" panose="020B0503020103020203" pitchFamily="34" charset="0"/>
                            </a:rPr>
                            <a:t>(encephalitis)</a:t>
                          </a:r>
                        </a:p>
                        <a:p>
                          <a:r>
                            <a:rPr lang="en-US">
                              <a:latin typeface="News Gothic MT" panose="020B0503020103020203" pitchFamily="34" charset="0"/>
                            </a:rPr>
                            <a:t>Fever; confusion; changes</a:t>
                          </a:r>
                        </a:p>
                        <a:p>
                          <a:r>
                            <a:rPr lang="en-US">
                              <a:latin typeface="News Gothic MT" panose="020B0503020103020203" pitchFamily="34" charset="0"/>
                            </a:rPr>
                            <a:t>in mood or behavior; neck stiffness; seizures; extreme</a:t>
                          </a:r>
                        </a:p>
                        <a:p>
                          <a:r>
                            <a:rPr lang="en-US">
                              <a:latin typeface="News Gothic MT" panose="020B0503020103020203" pitchFamily="34" charset="0"/>
                            </a:rPr>
                            <a:t>sensitivity to light</a:t>
                          </a:r>
                        </a:p>
                      </p:txBody>
                    </p:sp>
                    <p:cxnSp>
                      <p:nvCxnSpPr>
                        <p:cNvPr id="35" name="Straight Arrow Connector 34">
                          <a:extLst>
                            <a:ext uri="{FF2B5EF4-FFF2-40B4-BE49-F238E27FC236}">
                              <a16:creationId xmlns:a16="http://schemas.microsoft.com/office/drawing/2014/main" id="{BF812E86-37B4-7B4E-8C29-0FA047B20C4F}"/>
                            </a:ext>
                          </a:extLst>
                        </p:cNvPr>
                        <p:cNvCxnSpPr>
                          <a:cxnSpLocks/>
                        </p:cNvCxnSpPr>
                        <p:nvPr/>
                      </p:nvCxnSpPr>
                      <p:spPr bwMode="auto">
                        <a:xfrm>
                          <a:off x="2500313" y="1640782"/>
                          <a:ext cx="1402808" cy="202306"/>
                        </a:xfrm>
                        <a:prstGeom prst="straightConnector1">
                          <a:avLst/>
                        </a:prstGeom>
                        <a:ln>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grpSp>
                  <p:sp>
                    <p:nvSpPr>
                      <p:cNvPr id="29" name="TextBox 28">
                        <a:extLst>
                          <a:ext uri="{FF2B5EF4-FFF2-40B4-BE49-F238E27FC236}">
                            <a16:creationId xmlns:a16="http://schemas.microsoft.com/office/drawing/2014/main" id="{C3F88891-E1FB-7343-BE21-CB786A7331AB}"/>
                          </a:ext>
                        </a:extLst>
                      </p:cNvPr>
                      <p:cNvSpPr txBox="1"/>
                      <p:nvPr/>
                    </p:nvSpPr>
                    <p:spPr>
                      <a:xfrm>
                        <a:off x="-2495437" y="1990119"/>
                        <a:ext cx="2118797" cy="2585323"/>
                      </a:xfrm>
                      <a:prstGeom prst="rect">
                        <a:avLst/>
                      </a:prstGeom>
                    </p:spPr>
                    <p:txBody>
                      <a:bodyPr wrap="square" lIns="0" tIns="0" rIns="0" bIns="0" rtlCol="0">
                        <a:spAutoFit/>
                      </a:bodyPr>
                      <a:lstStyle/>
                      <a:p>
                        <a:r>
                          <a:rPr lang="en-US" b="1">
                            <a:latin typeface="News Gothic MT" panose="020B0503020103020203" pitchFamily="34" charset="0"/>
                          </a:rPr>
                          <a:t>Hormone gland problems (especially the thyroid, pituitary, adrenal glands, pancreas)</a:t>
                        </a:r>
                      </a:p>
                      <a:p>
                        <a:r>
                          <a:rPr lang="en-US">
                            <a:latin typeface="News Gothic MT" panose="020B0503020103020203" pitchFamily="34" charset="0"/>
                          </a:rPr>
                          <a:t>Persistent or unusual headaches; extreme tiredness; weight loss or gain; rapid heartbeat; increased sweating; hair loss; constipation; dizziness or fainting</a:t>
                        </a:r>
                      </a:p>
                    </p:txBody>
                  </p:sp>
                  <p:cxnSp>
                    <p:nvCxnSpPr>
                      <p:cNvPr id="30" name="Straight Arrow Connector 29">
                        <a:extLst>
                          <a:ext uri="{FF2B5EF4-FFF2-40B4-BE49-F238E27FC236}">
                            <a16:creationId xmlns:a16="http://schemas.microsoft.com/office/drawing/2014/main" id="{A53B2922-D676-1F40-A02A-9A3D2507B226}"/>
                          </a:ext>
                        </a:extLst>
                      </p:cNvPr>
                      <p:cNvCxnSpPr>
                        <a:cxnSpLocks/>
                      </p:cNvCxnSpPr>
                      <p:nvPr/>
                    </p:nvCxnSpPr>
                    <p:spPr bwMode="auto">
                      <a:xfrm>
                        <a:off x="-795085" y="2702945"/>
                        <a:ext cx="4727038" cy="203382"/>
                      </a:xfrm>
                      <a:prstGeom prst="straightConnector1">
                        <a:avLst/>
                      </a:prstGeom>
                      <a:ln>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7ECE783D-90B8-A646-9958-75671020F78C}"/>
                          </a:ext>
                        </a:extLst>
                      </p:cNvPr>
                      <p:cNvSpPr txBox="1"/>
                      <p:nvPr/>
                    </p:nvSpPr>
                    <p:spPr>
                      <a:xfrm>
                        <a:off x="-324990" y="3141002"/>
                        <a:ext cx="1871850" cy="1292662"/>
                      </a:xfrm>
                      <a:prstGeom prst="rect">
                        <a:avLst/>
                      </a:prstGeom>
                    </p:spPr>
                    <p:txBody>
                      <a:bodyPr wrap="square" lIns="0" tIns="0" rIns="0" bIns="0" rtlCol="0">
                        <a:spAutoFit/>
                      </a:bodyPr>
                      <a:lstStyle/>
                      <a:p>
                        <a:r>
                          <a:rPr lang="en-US" b="1">
                            <a:latin typeface="News Gothic MT" panose="020B0503020103020203" pitchFamily="34" charset="0"/>
                          </a:rPr>
                          <a:t>Heart problems (myocarditis, arrhythmia)</a:t>
                        </a:r>
                      </a:p>
                      <a:p>
                        <a:r>
                          <a:rPr lang="en-US">
                            <a:latin typeface="News Gothic MT" panose="020B0503020103020203" pitchFamily="34" charset="0"/>
                          </a:rPr>
                          <a:t>Inflammation of the heart muscle; irregular heartbeat</a:t>
                        </a:r>
                      </a:p>
                    </p:txBody>
                  </p:sp>
                  <p:cxnSp>
                    <p:nvCxnSpPr>
                      <p:cNvPr id="32" name="Straight Arrow Connector 31">
                        <a:extLst>
                          <a:ext uri="{FF2B5EF4-FFF2-40B4-BE49-F238E27FC236}">
                            <a16:creationId xmlns:a16="http://schemas.microsoft.com/office/drawing/2014/main" id="{D65903D6-BAEF-454C-91DB-ED460C08BD0D}"/>
                          </a:ext>
                        </a:extLst>
                      </p:cNvPr>
                      <p:cNvCxnSpPr>
                        <a:cxnSpLocks/>
                      </p:cNvCxnSpPr>
                      <p:nvPr/>
                    </p:nvCxnSpPr>
                    <p:spPr bwMode="auto">
                      <a:xfrm>
                        <a:off x="1108170" y="3117622"/>
                        <a:ext cx="2811675" cy="152896"/>
                      </a:xfrm>
                      <a:prstGeom prst="straightConnector1">
                        <a:avLst/>
                      </a:prstGeom>
                      <a:ln>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grpSp>
                <p:sp>
                  <p:nvSpPr>
                    <p:cNvPr id="25" name="TextBox 24">
                      <a:extLst>
                        <a:ext uri="{FF2B5EF4-FFF2-40B4-BE49-F238E27FC236}">
                          <a16:creationId xmlns:a16="http://schemas.microsoft.com/office/drawing/2014/main" id="{0F50BFA2-91AB-6946-A695-461001A04B8F}"/>
                        </a:ext>
                      </a:extLst>
                    </p:cNvPr>
                    <p:cNvSpPr txBox="1"/>
                    <p:nvPr/>
                  </p:nvSpPr>
                  <p:spPr>
                    <a:xfrm>
                      <a:off x="1300163" y="3954162"/>
                      <a:ext cx="2146565" cy="1508105"/>
                    </a:xfrm>
                    <a:prstGeom prst="rect">
                      <a:avLst/>
                    </a:prstGeom>
                  </p:spPr>
                  <p:txBody>
                    <a:bodyPr wrap="square" lIns="0" tIns="0" rIns="0" bIns="0" rtlCol="0">
                      <a:spAutoFit/>
                    </a:bodyPr>
                    <a:lstStyle/>
                    <a:p>
                      <a:r>
                        <a:rPr lang="en-US" b="1">
                          <a:latin typeface="News Gothic MT" panose="020B0503020103020203" pitchFamily="34" charset="0"/>
                        </a:rPr>
                        <a:t>Intestinal problems (colitis)</a:t>
                      </a:r>
                    </a:p>
                    <a:p>
                      <a:r>
                        <a:rPr lang="en-US">
                          <a:latin typeface="News Gothic MT" panose="020B0503020103020203" pitchFamily="34" charset="0"/>
                        </a:rPr>
                        <a:t>Diarrhea or more bowel movements than usual; stools that have blood or are dark, tarry, or sticky; severe stomach-area pain</a:t>
                      </a:r>
                    </a:p>
                  </p:txBody>
                </p:sp>
                <p:cxnSp>
                  <p:nvCxnSpPr>
                    <p:cNvPr id="26" name="Straight Arrow Connector 25">
                      <a:extLst>
                        <a:ext uri="{FF2B5EF4-FFF2-40B4-BE49-F238E27FC236}">
                          <a16:creationId xmlns:a16="http://schemas.microsoft.com/office/drawing/2014/main" id="{05192A3F-FD78-FA41-9878-CE752BC892B4}"/>
                        </a:ext>
                      </a:extLst>
                    </p:cNvPr>
                    <p:cNvCxnSpPr/>
                    <p:nvPr/>
                  </p:nvCxnSpPr>
                  <p:spPr bwMode="auto">
                    <a:xfrm>
                      <a:off x="2708108" y="4027668"/>
                      <a:ext cx="1223845" cy="556689"/>
                    </a:xfrm>
                    <a:prstGeom prst="straightConnector1">
                      <a:avLst/>
                    </a:prstGeom>
                    <a:ln>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BB234658-6A86-724D-AE6A-3AEDE7AFBDD5}"/>
                        </a:ext>
                      </a:extLst>
                    </p:cNvPr>
                    <p:cNvSpPr txBox="1"/>
                    <p:nvPr/>
                  </p:nvSpPr>
                  <p:spPr>
                    <a:xfrm>
                      <a:off x="6727264" y="1977135"/>
                      <a:ext cx="2481531" cy="646331"/>
                    </a:xfrm>
                    <a:prstGeom prst="rect">
                      <a:avLst/>
                    </a:prstGeom>
                  </p:spPr>
                  <p:txBody>
                    <a:bodyPr wrap="square" lIns="0" tIns="0" rIns="0" bIns="0" rtlCol="0">
                      <a:spAutoFit/>
                    </a:bodyPr>
                    <a:lstStyle/>
                    <a:p>
                      <a:r>
                        <a:rPr lang="en-US" b="1">
                          <a:latin typeface="News Gothic MT" panose="020B0503020103020203" pitchFamily="34" charset="0"/>
                        </a:rPr>
                        <a:t>Skin problems</a:t>
                      </a:r>
                    </a:p>
                    <a:p>
                      <a:r>
                        <a:rPr lang="en-US">
                          <a:latin typeface="News Gothic MT" panose="020B0503020103020203" pitchFamily="34" charset="0"/>
                        </a:rPr>
                        <a:t>Rashes; itching; blistering;</a:t>
                      </a:r>
                    </a:p>
                    <a:p>
                      <a:r>
                        <a:rPr lang="en-US">
                          <a:latin typeface="News Gothic MT" panose="020B0503020103020203" pitchFamily="34" charset="0"/>
                        </a:rPr>
                        <a:t>painful sores or ulcers</a:t>
                      </a:r>
                    </a:p>
                  </p:txBody>
                </p:sp>
              </p:grpSp>
              <p:sp>
                <p:nvSpPr>
                  <p:cNvPr id="22" name="TextBox 21">
                    <a:extLst>
                      <a:ext uri="{FF2B5EF4-FFF2-40B4-BE49-F238E27FC236}">
                        <a16:creationId xmlns:a16="http://schemas.microsoft.com/office/drawing/2014/main" id="{006638CD-ED3C-4D4B-83D7-7DA5EE4739C9}"/>
                      </a:ext>
                    </a:extLst>
                  </p:cNvPr>
                  <p:cNvSpPr txBox="1"/>
                  <p:nvPr/>
                </p:nvSpPr>
                <p:spPr>
                  <a:xfrm>
                    <a:off x="4841064" y="962390"/>
                    <a:ext cx="1739179" cy="1292662"/>
                  </a:xfrm>
                  <a:prstGeom prst="rect">
                    <a:avLst/>
                  </a:prstGeom>
                </p:spPr>
                <p:txBody>
                  <a:bodyPr wrap="square" lIns="0" tIns="0" rIns="0" bIns="0" rtlCol="0">
                    <a:spAutoFit/>
                  </a:bodyPr>
                  <a:lstStyle/>
                  <a:p>
                    <a:r>
                      <a:rPr lang="en-US" b="1">
                        <a:latin typeface="News Gothic MT" panose="020B0503020103020203" pitchFamily="34" charset="0"/>
                      </a:rPr>
                      <a:t>Eye problems</a:t>
                    </a:r>
                  </a:p>
                  <a:p>
                    <a:r>
                      <a:rPr lang="en-US">
                        <a:latin typeface="News Gothic MT" panose="020B0503020103020203" pitchFamily="34" charset="0"/>
                      </a:rPr>
                      <a:t>Blurry or double vision or other vision problems; eye pain or redness</a:t>
                    </a:r>
                  </a:p>
                  <a:p>
                    <a:endParaRPr lang="en-US">
                      <a:latin typeface="News Gothic MT" panose="020B0503020103020203" pitchFamily="34" charset="0"/>
                    </a:endParaRPr>
                  </a:p>
                </p:txBody>
              </p:sp>
              <p:cxnSp>
                <p:nvCxnSpPr>
                  <p:cNvPr id="23" name="Straight Arrow Connector 22">
                    <a:extLst>
                      <a:ext uri="{FF2B5EF4-FFF2-40B4-BE49-F238E27FC236}">
                        <a16:creationId xmlns:a16="http://schemas.microsoft.com/office/drawing/2014/main" id="{88F1B705-244C-8D46-A7F1-97FE9F4A412E}"/>
                      </a:ext>
                    </a:extLst>
                  </p:cNvPr>
                  <p:cNvCxnSpPr>
                    <a:cxnSpLocks/>
                  </p:cNvCxnSpPr>
                  <p:nvPr/>
                </p:nvCxnSpPr>
                <p:spPr bwMode="auto">
                  <a:xfrm flipH="1">
                    <a:off x="4291523" y="1674026"/>
                    <a:ext cx="453953" cy="356530"/>
                  </a:xfrm>
                  <a:prstGeom prst="straightConnector1">
                    <a:avLst/>
                  </a:prstGeom>
                  <a:ln>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grpSp>
            <p:sp>
              <p:nvSpPr>
                <p:cNvPr id="19" name="TextBox 18">
                  <a:extLst>
                    <a:ext uri="{FF2B5EF4-FFF2-40B4-BE49-F238E27FC236}">
                      <a16:creationId xmlns:a16="http://schemas.microsoft.com/office/drawing/2014/main" id="{DEBC29B3-10D9-CF4F-92B7-6D9543950168}"/>
                    </a:ext>
                  </a:extLst>
                </p:cNvPr>
                <p:cNvSpPr txBox="1"/>
                <p:nvPr/>
              </p:nvSpPr>
              <p:spPr>
                <a:xfrm>
                  <a:off x="4841064" y="2300301"/>
                  <a:ext cx="2487767" cy="861774"/>
                </a:xfrm>
                <a:prstGeom prst="rect">
                  <a:avLst/>
                </a:prstGeom>
              </p:spPr>
              <p:txBody>
                <a:bodyPr wrap="square" lIns="0" tIns="0" rIns="0" bIns="0" rtlCol="0">
                  <a:spAutoFit/>
                </a:bodyPr>
                <a:lstStyle/>
                <a:p>
                  <a:r>
                    <a:rPr lang="en-US" b="1">
                      <a:latin typeface="News Gothic MT" panose="020B0503020103020203" pitchFamily="34" charset="0"/>
                    </a:rPr>
                    <a:t>Lung problems (pneumonitis)</a:t>
                  </a:r>
                </a:p>
                <a:p>
                  <a:r>
                    <a:rPr lang="en-US">
                      <a:latin typeface="News Gothic MT" panose="020B0503020103020203" pitchFamily="34" charset="0"/>
                    </a:rPr>
                    <a:t>New or worsening cough; shortness of breath</a:t>
                  </a:r>
                </a:p>
              </p:txBody>
            </p:sp>
            <p:cxnSp>
              <p:nvCxnSpPr>
                <p:cNvPr id="20" name="Straight Arrow Connector 19">
                  <a:extLst>
                    <a:ext uri="{FF2B5EF4-FFF2-40B4-BE49-F238E27FC236}">
                      <a16:creationId xmlns:a16="http://schemas.microsoft.com/office/drawing/2014/main" id="{528522CE-DEE9-194F-BB81-108556396867}"/>
                    </a:ext>
                  </a:extLst>
                </p:cNvPr>
                <p:cNvCxnSpPr>
                  <a:cxnSpLocks/>
                </p:cNvCxnSpPr>
                <p:nvPr/>
              </p:nvCxnSpPr>
              <p:spPr bwMode="auto">
                <a:xfrm flipH="1">
                  <a:off x="4028684" y="3049381"/>
                  <a:ext cx="777859" cy="462220"/>
                </a:xfrm>
                <a:prstGeom prst="straightConnector1">
                  <a:avLst/>
                </a:prstGeom>
                <a:ln>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grpSp>
          <p:sp>
            <p:nvSpPr>
              <p:cNvPr id="14" name="TextBox 13">
                <a:extLst>
                  <a:ext uri="{FF2B5EF4-FFF2-40B4-BE49-F238E27FC236}">
                    <a16:creationId xmlns:a16="http://schemas.microsoft.com/office/drawing/2014/main" id="{678164F6-DA0C-9343-B475-054E75F687B7}"/>
                  </a:ext>
                </a:extLst>
              </p:cNvPr>
              <p:cNvSpPr txBox="1"/>
              <p:nvPr/>
            </p:nvSpPr>
            <p:spPr>
              <a:xfrm>
                <a:off x="4991686" y="4642848"/>
                <a:ext cx="1735578" cy="861774"/>
              </a:xfrm>
              <a:prstGeom prst="rect">
                <a:avLst/>
              </a:prstGeom>
            </p:spPr>
            <p:txBody>
              <a:bodyPr wrap="square" lIns="0" tIns="0" rIns="0" bIns="0" rtlCol="0">
                <a:spAutoFit/>
              </a:bodyPr>
              <a:lstStyle/>
              <a:p>
                <a:r>
                  <a:rPr lang="en-US" b="1">
                    <a:latin typeface="News Gothic MT" panose="020B0503020103020203" pitchFamily="34" charset="0"/>
                  </a:rPr>
                  <a:t>Kidney problems</a:t>
                </a:r>
              </a:p>
              <a:p>
                <a:r>
                  <a:rPr lang="en-US">
                    <a:latin typeface="News Gothic MT" panose="020B0503020103020203" pitchFamily="34" charset="0"/>
                  </a:rPr>
                  <a:t>Decrease in the amount of urine; blood in the urine</a:t>
                </a:r>
              </a:p>
            </p:txBody>
          </p:sp>
          <p:cxnSp>
            <p:nvCxnSpPr>
              <p:cNvPr id="15" name="Straight Arrow Connector 14">
                <a:extLst>
                  <a:ext uri="{FF2B5EF4-FFF2-40B4-BE49-F238E27FC236}">
                    <a16:creationId xmlns:a16="http://schemas.microsoft.com/office/drawing/2014/main" id="{97917D3E-45BC-E54D-99F8-C697CFAEFC6F}"/>
                  </a:ext>
                </a:extLst>
              </p:cNvPr>
              <p:cNvCxnSpPr>
                <a:cxnSpLocks/>
              </p:cNvCxnSpPr>
              <p:nvPr/>
            </p:nvCxnSpPr>
            <p:spPr bwMode="auto">
              <a:xfrm flipH="1" flipV="1">
                <a:off x="4028684" y="4163187"/>
                <a:ext cx="864199" cy="528291"/>
              </a:xfrm>
              <a:prstGeom prst="straightConnector1">
                <a:avLst/>
              </a:prstGeom>
              <a:ln>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76D7CA8A-AA02-5B4F-B635-E5341836A50B}"/>
                  </a:ext>
                </a:extLst>
              </p:cNvPr>
              <p:cNvSpPr txBox="1"/>
              <p:nvPr/>
            </p:nvSpPr>
            <p:spPr>
              <a:xfrm>
                <a:off x="4828940" y="3259372"/>
                <a:ext cx="3501124" cy="1292662"/>
              </a:xfrm>
              <a:prstGeom prst="rect">
                <a:avLst/>
              </a:prstGeom>
            </p:spPr>
            <p:txBody>
              <a:bodyPr wrap="square" lIns="0" tIns="0" rIns="0" bIns="0" rtlCol="0">
                <a:spAutoFit/>
              </a:bodyPr>
              <a:lstStyle/>
              <a:p>
                <a:r>
                  <a:rPr lang="en-US" b="1">
                    <a:latin typeface="News Gothic MT" panose="020B0503020103020203" pitchFamily="34" charset="0"/>
                  </a:rPr>
                  <a:t>Liver problems (hepatitis)</a:t>
                </a:r>
              </a:p>
              <a:p>
                <a:r>
                  <a:rPr lang="en-US">
                    <a:latin typeface="News Gothic MT" panose="020B0503020103020203" pitchFamily="34" charset="0"/>
                  </a:rPr>
                  <a:t>Yellowing of the skin or the whites of the eyes; severe nausea or vomiting;</a:t>
                </a:r>
              </a:p>
              <a:p>
                <a:r>
                  <a:rPr lang="en-US">
                    <a:latin typeface="News Gothic MT" panose="020B0503020103020203" pitchFamily="34" charset="0"/>
                  </a:rPr>
                  <a:t>Pain on the right side of the stomach area; dark urine; bleeding or bruising more easily than normal</a:t>
                </a:r>
              </a:p>
            </p:txBody>
          </p:sp>
          <p:cxnSp>
            <p:nvCxnSpPr>
              <p:cNvPr id="17" name="Straight Arrow Connector 16">
                <a:extLst>
                  <a:ext uri="{FF2B5EF4-FFF2-40B4-BE49-F238E27FC236}">
                    <a16:creationId xmlns:a16="http://schemas.microsoft.com/office/drawing/2014/main" id="{D903AF8B-25D9-AA45-B61D-E0AD39D6E31F}"/>
                  </a:ext>
                </a:extLst>
              </p:cNvPr>
              <p:cNvCxnSpPr>
                <a:cxnSpLocks/>
              </p:cNvCxnSpPr>
              <p:nvPr/>
            </p:nvCxnSpPr>
            <p:spPr bwMode="auto">
              <a:xfrm flipH="1" flipV="1">
                <a:off x="4002969" y="3743398"/>
                <a:ext cx="693052" cy="516944"/>
              </a:xfrm>
              <a:prstGeom prst="straightConnector1">
                <a:avLst/>
              </a:prstGeom>
              <a:ln>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grpSp>
        <p:sp>
          <p:nvSpPr>
            <p:cNvPr id="12" name="TextBox 11">
              <a:extLst>
                <a:ext uri="{FF2B5EF4-FFF2-40B4-BE49-F238E27FC236}">
                  <a16:creationId xmlns:a16="http://schemas.microsoft.com/office/drawing/2014/main" id="{32FC9F3F-A524-FC4D-8676-ECD0FD4374A0}"/>
                </a:ext>
              </a:extLst>
            </p:cNvPr>
            <p:cNvSpPr txBox="1"/>
            <p:nvPr/>
          </p:nvSpPr>
          <p:spPr>
            <a:xfrm>
              <a:off x="-1815436" y="5382913"/>
              <a:ext cx="2934489" cy="861774"/>
            </a:xfrm>
            <a:prstGeom prst="rect">
              <a:avLst/>
            </a:prstGeom>
          </p:spPr>
          <p:txBody>
            <a:bodyPr wrap="square" lIns="0" tIns="0" rIns="0" bIns="0" rtlCol="0">
              <a:spAutoFit/>
            </a:bodyPr>
            <a:lstStyle/>
            <a:p>
              <a:r>
                <a:rPr lang="en-US" b="1">
                  <a:latin typeface="News Gothic MT" panose="020B0503020103020203" pitchFamily="34" charset="0"/>
                </a:rPr>
                <a:t>Joint or muscle problems</a:t>
              </a:r>
            </a:p>
            <a:p>
              <a:r>
                <a:rPr lang="en-US">
                  <a:latin typeface="News Gothic MT" panose="020B0503020103020203" pitchFamily="34" charset="0"/>
                </a:rPr>
                <a:t>Severe or persistent muscle or </a:t>
              </a:r>
            </a:p>
            <a:p>
              <a:r>
                <a:rPr lang="en-US">
                  <a:latin typeface="News Gothic MT" panose="020B0503020103020203" pitchFamily="34" charset="0"/>
                </a:rPr>
                <a:t>joint pain; severe muscle weakness</a:t>
              </a:r>
            </a:p>
            <a:p>
              <a:endParaRPr lang="en-US">
                <a:latin typeface="News Gothic MT" panose="020B0503020103020203" pitchFamily="34" charset="0"/>
              </a:endParaRPr>
            </a:p>
          </p:txBody>
        </p:sp>
      </p:grpSp>
      <p:cxnSp>
        <p:nvCxnSpPr>
          <p:cNvPr id="49" name="Straight Arrow Connector 48">
            <a:extLst>
              <a:ext uri="{FF2B5EF4-FFF2-40B4-BE49-F238E27FC236}">
                <a16:creationId xmlns:a16="http://schemas.microsoft.com/office/drawing/2014/main" id="{AD6789D4-AF0F-A744-9547-226A59FBBA75}"/>
              </a:ext>
            </a:extLst>
          </p:cNvPr>
          <p:cNvCxnSpPr>
            <a:cxnSpLocks/>
          </p:cNvCxnSpPr>
          <p:nvPr/>
        </p:nvCxnSpPr>
        <p:spPr bwMode="auto">
          <a:xfrm flipV="1">
            <a:off x="3476296" y="6082827"/>
            <a:ext cx="2535663" cy="154483"/>
          </a:xfrm>
          <a:prstGeom prst="straightConnector1">
            <a:avLst/>
          </a:prstGeom>
          <a:ln>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38904139-B2FC-744E-85E4-6B4BE8BCBD46}"/>
              </a:ext>
            </a:extLst>
          </p:cNvPr>
          <p:cNvSpPr txBox="1"/>
          <p:nvPr/>
        </p:nvSpPr>
        <p:spPr>
          <a:xfrm>
            <a:off x="9537993" y="5478755"/>
            <a:ext cx="1735578" cy="1292662"/>
          </a:xfrm>
          <a:prstGeom prst="rect">
            <a:avLst/>
          </a:prstGeom>
        </p:spPr>
        <p:txBody>
          <a:bodyPr wrap="square" lIns="0" tIns="0" rIns="0" bIns="0" rtlCol="0">
            <a:spAutoFit/>
          </a:bodyPr>
          <a:lstStyle/>
          <a:p>
            <a:r>
              <a:rPr lang="en-US" b="1">
                <a:latin typeface="News Gothic MT" panose="020B0503020103020203" pitchFamily="34" charset="0"/>
              </a:rPr>
              <a:t>Nerve problems</a:t>
            </a:r>
          </a:p>
          <a:p>
            <a:r>
              <a:rPr lang="en-US">
                <a:latin typeface="News Gothic MT" panose="020B0503020103020203" pitchFamily="34" charset="0"/>
              </a:rPr>
              <a:t>Numbness or tingling in hands or feet; unusual weakness in legs, arms, or face</a:t>
            </a:r>
          </a:p>
        </p:txBody>
      </p:sp>
      <p:cxnSp>
        <p:nvCxnSpPr>
          <p:cNvPr id="60" name="Straight Arrow Connector 59">
            <a:extLst>
              <a:ext uri="{FF2B5EF4-FFF2-40B4-BE49-F238E27FC236}">
                <a16:creationId xmlns:a16="http://schemas.microsoft.com/office/drawing/2014/main" id="{AA54F68F-2A6F-674B-9421-85CCDCDC7CA6}"/>
              </a:ext>
            </a:extLst>
          </p:cNvPr>
          <p:cNvCxnSpPr/>
          <p:nvPr/>
        </p:nvCxnSpPr>
        <p:spPr bwMode="auto">
          <a:xfrm flipH="1" flipV="1">
            <a:off x="7581895" y="6218915"/>
            <a:ext cx="1786990" cy="72562"/>
          </a:xfrm>
          <a:prstGeom prst="straightConnector1">
            <a:avLst/>
          </a:prstGeom>
          <a:ln>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2872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2B454A-DEF2-488E-888E-B8C5812C89E8}"/>
              </a:ext>
            </a:extLst>
          </p:cNvPr>
          <p:cNvPicPr>
            <a:picLocks noChangeAspect="1"/>
          </p:cNvPicPr>
          <p:nvPr/>
        </p:nvPicPr>
        <p:blipFill rotWithShape="1">
          <a:blip r:embed="rId3"/>
          <a:srcRect t="16955" r="2076"/>
          <a:stretch/>
        </p:blipFill>
        <p:spPr>
          <a:xfrm>
            <a:off x="1830295" y="1149142"/>
            <a:ext cx="7384998" cy="5475603"/>
          </a:xfrm>
          <a:prstGeom prst="rect">
            <a:avLst/>
          </a:prstGeom>
        </p:spPr>
      </p:pic>
      <p:sp>
        <p:nvSpPr>
          <p:cNvPr id="2" name="Title 1"/>
          <p:cNvSpPr>
            <a:spLocks noGrp="1"/>
          </p:cNvSpPr>
          <p:nvPr>
            <p:ph type="title"/>
          </p:nvPr>
        </p:nvSpPr>
        <p:spPr/>
        <p:txBody>
          <a:bodyPr/>
          <a:lstStyle/>
          <a:p>
            <a:r>
              <a:rPr lang="en-US"/>
              <a:t>MBC Prevalence</a:t>
            </a:r>
          </a:p>
        </p:txBody>
      </p:sp>
      <p:sp>
        <p:nvSpPr>
          <p:cNvPr id="3" name="Text Placeholder 2"/>
          <p:cNvSpPr>
            <a:spLocks noGrp="1"/>
          </p:cNvSpPr>
          <p:nvPr>
            <p:ph type="body" sz="quarter" idx="12"/>
          </p:nvPr>
        </p:nvSpPr>
        <p:spPr>
          <a:xfrm>
            <a:off x="269359" y="6382869"/>
            <a:ext cx="1215076" cy="307777"/>
          </a:xfrm>
        </p:spPr>
        <p:txBody>
          <a:bodyPr/>
          <a:lstStyle/>
          <a:p>
            <a:r>
              <a:rPr lang="en-US"/>
              <a:t>BC = breast cancer.</a:t>
            </a:r>
          </a:p>
          <a:p>
            <a:r>
              <a:rPr lang="en-US"/>
              <a:t>Mariotto et al, 2017.</a:t>
            </a:r>
          </a:p>
        </p:txBody>
      </p:sp>
    </p:spTree>
    <p:extLst>
      <p:ext uri="{BB962C8B-B14F-4D97-AF65-F5344CB8AC3E}">
        <p14:creationId xmlns:p14="http://schemas.microsoft.com/office/powerpoint/2010/main" val="14977014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p:txBody>
          <a:bodyPr/>
          <a:lstStyle/>
          <a:p>
            <a:r>
              <a:rPr lang="en-US">
                <a:solidFill>
                  <a:schemeClr val="tx2">
                    <a:lumMod val="50000"/>
                  </a:schemeClr>
                </a:solidFill>
              </a:rPr>
              <a:t>Pembrolizumab (cont.)</a:t>
            </a:r>
          </a:p>
        </p:txBody>
      </p:sp>
      <p:sp>
        <p:nvSpPr>
          <p:cNvPr id="4" name="Text Placeholder 3">
            <a:extLst>
              <a:ext uri="{FF2B5EF4-FFF2-40B4-BE49-F238E27FC236}">
                <a16:creationId xmlns:a16="http://schemas.microsoft.com/office/drawing/2014/main" id="{1991D067-52DC-B347-8527-5B28530A86F1}"/>
              </a:ext>
            </a:extLst>
          </p:cNvPr>
          <p:cNvSpPr>
            <a:spLocks noGrp="1"/>
          </p:cNvSpPr>
          <p:nvPr>
            <p:ph type="body" sz="quarter" idx="12"/>
          </p:nvPr>
        </p:nvSpPr>
        <p:spPr/>
        <p:txBody>
          <a:bodyPr/>
          <a:lstStyle/>
          <a:p>
            <a:r>
              <a:rPr lang="en-US"/>
              <a:t>BSA = body surface area; MRCP = magnetic resonance cholangiopancreatography; EKG = electrocardiogram.</a:t>
            </a:r>
          </a:p>
          <a:p>
            <a:r>
              <a:rPr lang="en-US"/>
              <a:t>NCCN, 2021b.</a:t>
            </a:r>
          </a:p>
        </p:txBody>
      </p:sp>
      <p:sp>
        <p:nvSpPr>
          <p:cNvPr id="3" name="Text Placeholder 2">
            <a:extLst>
              <a:ext uri="{FF2B5EF4-FFF2-40B4-BE49-F238E27FC236}">
                <a16:creationId xmlns:a16="http://schemas.microsoft.com/office/drawing/2014/main" id="{2AE5B9C6-AD66-D746-93F3-2EA63E5F1710}"/>
              </a:ext>
            </a:extLst>
          </p:cNvPr>
          <p:cNvSpPr>
            <a:spLocks noGrp="1"/>
          </p:cNvSpPr>
          <p:nvPr>
            <p:ph type="body" sz="quarter" idx="13"/>
          </p:nvPr>
        </p:nvSpPr>
        <p:spPr/>
        <p:txBody>
          <a:bodyPr/>
          <a:lstStyle/>
          <a:p>
            <a:r>
              <a:rPr lang="en-US"/>
              <a:t>IRAEs</a:t>
            </a:r>
          </a:p>
        </p:txBody>
      </p:sp>
      <p:pic>
        <p:nvPicPr>
          <p:cNvPr id="7" name="Picture 6">
            <a:extLst>
              <a:ext uri="{FF2B5EF4-FFF2-40B4-BE49-F238E27FC236}">
                <a16:creationId xmlns:a16="http://schemas.microsoft.com/office/drawing/2014/main" id="{12F437FD-238A-2840-AAC2-3B72D10646F0}"/>
              </a:ext>
            </a:extLst>
          </p:cNvPr>
          <p:cNvPicPr>
            <a:picLocks noChangeAspect="1"/>
          </p:cNvPicPr>
          <p:nvPr/>
        </p:nvPicPr>
        <p:blipFill>
          <a:blip r:embed="rId3"/>
          <a:stretch>
            <a:fillRect/>
          </a:stretch>
        </p:blipFill>
        <p:spPr>
          <a:xfrm>
            <a:off x="1682019" y="1572121"/>
            <a:ext cx="8827962" cy="4782174"/>
          </a:xfrm>
          <a:prstGeom prst="rect">
            <a:avLst/>
          </a:prstGeom>
        </p:spPr>
      </p:pic>
    </p:spTree>
    <p:extLst>
      <p:ext uri="{BB962C8B-B14F-4D97-AF65-F5344CB8AC3E}">
        <p14:creationId xmlns:p14="http://schemas.microsoft.com/office/powerpoint/2010/main" val="40049682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746003-9CAD-42D2-9C95-E64BF7D0465E}"/>
              </a:ext>
            </a:extLst>
          </p:cNvPr>
          <p:cNvSpPr>
            <a:spLocks noGrp="1"/>
          </p:cNvSpPr>
          <p:nvPr>
            <p:ph type="title"/>
          </p:nvPr>
        </p:nvSpPr>
        <p:spPr>
          <a:xfrm>
            <a:off x="609600" y="290314"/>
            <a:ext cx="10972800" cy="646331"/>
          </a:xfrm>
        </p:spPr>
        <p:txBody>
          <a:bodyPr/>
          <a:lstStyle/>
          <a:p>
            <a:r>
              <a:rPr lang="en-US"/>
              <a:t>Interstitial Lung Disease Management for T-DXd</a:t>
            </a:r>
            <a:endParaRPr lang="en-CA"/>
          </a:p>
        </p:txBody>
      </p:sp>
      <p:sp>
        <p:nvSpPr>
          <p:cNvPr id="60" name="Text Placeholder 59">
            <a:extLst>
              <a:ext uri="{FF2B5EF4-FFF2-40B4-BE49-F238E27FC236}">
                <a16:creationId xmlns:a16="http://schemas.microsoft.com/office/drawing/2014/main" id="{687B6C92-B2C8-BE4A-A292-FDEFB00E312C}"/>
              </a:ext>
            </a:extLst>
          </p:cNvPr>
          <p:cNvSpPr>
            <a:spLocks noGrp="1"/>
          </p:cNvSpPr>
          <p:nvPr>
            <p:ph type="body" sz="quarter" idx="12"/>
          </p:nvPr>
        </p:nvSpPr>
        <p:spPr>
          <a:xfrm>
            <a:off x="160892" y="6444112"/>
            <a:ext cx="3683701" cy="307777"/>
          </a:xfrm>
        </p:spPr>
        <p:txBody>
          <a:bodyPr/>
          <a:lstStyle/>
          <a:p>
            <a:r>
              <a:rPr lang="en-US"/>
              <a:t>CBC = complete blood count; PFT = pulmonary function test.</a:t>
            </a:r>
          </a:p>
          <a:p>
            <a:r>
              <a:rPr lang="en-US">
                <a:latin typeface="News Gothic MT" panose="020B0503020103020203" pitchFamily="34" charset="0"/>
              </a:rPr>
              <a:t>Powell et al, 2018; Enhertu</a:t>
            </a:r>
            <a:r>
              <a:rPr lang="en-US" baseline="30000">
                <a:latin typeface="News Gothic MT" panose="020B0503020103020203" pitchFamily="34" charset="0"/>
              </a:rPr>
              <a:t>®</a:t>
            </a:r>
            <a:r>
              <a:rPr lang="en-US">
                <a:latin typeface="News Gothic MT" panose="020B0503020103020203" pitchFamily="34" charset="0"/>
              </a:rPr>
              <a:t> prescribing information, 2019.</a:t>
            </a:r>
            <a:endParaRPr lang="en-US"/>
          </a:p>
        </p:txBody>
      </p:sp>
      <p:cxnSp>
        <p:nvCxnSpPr>
          <p:cNvPr id="6" name="Straight Connector 5">
            <a:extLst>
              <a:ext uri="{FF2B5EF4-FFF2-40B4-BE49-F238E27FC236}">
                <a16:creationId xmlns:a16="http://schemas.microsoft.com/office/drawing/2014/main" id="{DA885767-4C9B-4FF9-ACC6-4CD76D164650}"/>
              </a:ext>
            </a:extLst>
          </p:cNvPr>
          <p:cNvCxnSpPr>
            <a:cxnSpLocks/>
          </p:cNvCxnSpPr>
          <p:nvPr/>
        </p:nvCxnSpPr>
        <p:spPr>
          <a:xfrm>
            <a:off x="4786490" y="1876488"/>
            <a:ext cx="983047" cy="0"/>
          </a:xfrm>
          <a:prstGeom prst="line">
            <a:avLst/>
          </a:prstGeom>
          <a:ln w="28575">
            <a:solidFill>
              <a:schemeClr val="accent6">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D92902C6-2F56-442E-9E3D-565DBC8E1E6F}"/>
              </a:ext>
            </a:extLst>
          </p:cNvPr>
          <p:cNvCxnSpPr>
            <a:cxnSpLocks/>
            <a:stCxn id="36" idx="3"/>
          </p:cNvCxnSpPr>
          <p:nvPr/>
        </p:nvCxnSpPr>
        <p:spPr>
          <a:xfrm>
            <a:off x="5465905" y="4494700"/>
            <a:ext cx="303623" cy="19001"/>
          </a:xfrm>
          <a:prstGeom prst="line">
            <a:avLst/>
          </a:prstGeom>
          <a:ln w="28575">
            <a:solidFill>
              <a:schemeClr val="accent6">
                <a:lumMod val="50000"/>
              </a:schemeClr>
            </a:solidFill>
            <a:prstDash val="sysDash"/>
            <a:headEnd type="triangle" w="lg" len="lg"/>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5A6C584-AF2B-4E19-8302-BE207BF430F0}"/>
              </a:ext>
            </a:extLst>
          </p:cNvPr>
          <p:cNvCxnSpPr>
            <a:cxnSpLocks/>
          </p:cNvCxnSpPr>
          <p:nvPr/>
        </p:nvCxnSpPr>
        <p:spPr>
          <a:xfrm>
            <a:off x="7772364" y="4002936"/>
            <a:ext cx="785777" cy="0"/>
          </a:xfrm>
          <a:prstGeom prst="line">
            <a:avLst/>
          </a:prstGeom>
          <a:ln w="28575">
            <a:solidFill>
              <a:schemeClr val="accent6">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337783F-D5EA-43DC-B6A1-6A4099084FF4}"/>
              </a:ext>
            </a:extLst>
          </p:cNvPr>
          <p:cNvCxnSpPr>
            <a:cxnSpLocks/>
            <a:stCxn id="11" idx="0"/>
          </p:cNvCxnSpPr>
          <p:nvPr/>
        </p:nvCxnSpPr>
        <p:spPr>
          <a:xfrm>
            <a:off x="10286226" y="3405121"/>
            <a:ext cx="2" cy="428046"/>
          </a:xfrm>
          <a:prstGeom prst="line">
            <a:avLst/>
          </a:prstGeom>
          <a:ln w="28575">
            <a:solidFill>
              <a:schemeClr val="accent6">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1" name="Rectangle: Rounded Corners 10">
            <a:extLst>
              <a:ext uri="{FF2B5EF4-FFF2-40B4-BE49-F238E27FC236}">
                <a16:creationId xmlns:a16="http://schemas.microsoft.com/office/drawing/2014/main" id="{1A0D33C9-1DC2-4CC0-A955-5F7496524086}"/>
              </a:ext>
            </a:extLst>
          </p:cNvPr>
          <p:cNvSpPr/>
          <p:nvPr/>
        </p:nvSpPr>
        <p:spPr>
          <a:xfrm rot="10800000">
            <a:off x="8800556" y="1259388"/>
            <a:ext cx="2971341" cy="2145733"/>
          </a:xfrm>
          <a:prstGeom prst="roundRect">
            <a:avLst>
              <a:gd name="adj" fmla="val 4584"/>
            </a:avLst>
          </a:prstGeom>
          <a:noFill/>
          <a:ln w="15875">
            <a:solidFill>
              <a:schemeClr val="accent3">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News Gothic MT" panose="020B0503020103020203" pitchFamily="34" charset="0"/>
            </a:endParaRPr>
          </a:p>
        </p:txBody>
      </p:sp>
      <p:sp>
        <p:nvSpPr>
          <p:cNvPr id="12" name="TextBox 11">
            <a:extLst>
              <a:ext uri="{FF2B5EF4-FFF2-40B4-BE49-F238E27FC236}">
                <a16:creationId xmlns:a16="http://schemas.microsoft.com/office/drawing/2014/main" id="{4FEDAD14-3D8C-470C-B9E3-E61CC819CB27}"/>
              </a:ext>
            </a:extLst>
          </p:cNvPr>
          <p:cNvSpPr txBox="1"/>
          <p:nvPr/>
        </p:nvSpPr>
        <p:spPr>
          <a:xfrm>
            <a:off x="8947420" y="2171109"/>
            <a:ext cx="2824479" cy="124649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11" normalizeH="0" baseline="0">
                <a:ln>
                  <a:noFill/>
                </a:ln>
                <a:solidFill>
                  <a:srgbClr val="68D2DF">
                    <a:lumMod val="50000"/>
                  </a:srgbClr>
                </a:solidFill>
                <a:effectLst/>
                <a:uLnTx/>
                <a:uFillTx/>
                <a:latin typeface="News Gothic MT" panose="020B0503020103020203" pitchFamily="34" charset="0"/>
                <a:ea typeface="+mn-ea"/>
                <a:cs typeface="Arial" charset="0"/>
              </a:rPr>
              <a:t>For grade 1 (asymptomatic):</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en-US" b="0" i="0" u="none" strike="noStrike" kern="1200" cap="none" spc="0" normalizeH="0" baseline="0">
                <a:ln>
                  <a:noFill/>
                </a:ln>
                <a:solidFill>
                  <a:srgbClr val="000000"/>
                </a:solidFill>
                <a:effectLst/>
                <a:uLnTx/>
                <a:uFillTx/>
                <a:latin typeface="News Gothic MT" panose="020B0503020103020203" pitchFamily="34" charset="0"/>
                <a:ea typeface="+mn-ea"/>
                <a:cs typeface="Arial" charset="0"/>
              </a:rPr>
              <a:t>Delay dose until recovery (grade 0)</a:t>
            </a:r>
            <a:endParaRPr kumimoji="0" lang="en-US" b="1" i="0" u="none" strike="noStrike" kern="1200" cap="none" spc="0" normalizeH="0" baseline="0">
              <a:ln>
                <a:noFill/>
              </a:ln>
              <a:solidFill>
                <a:srgbClr val="68D2DF">
                  <a:lumMod val="50000"/>
                </a:srgbClr>
              </a:solidFill>
              <a:effectLst/>
              <a:uLnTx/>
              <a:uFillTx/>
              <a:latin typeface="News Gothic MT" panose="020B0503020103020203" pitchFamily="34"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a:ln>
                  <a:noFill/>
                </a:ln>
                <a:solidFill>
                  <a:srgbClr val="68D2DF">
                    <a:lumMod val="50000"/>
                  </a:srgbClr>
                </a:solidFill>
                <a:effectLst/>
                <a:uLnTx/>
                <a:uFillTx/>
                <a:latin typeface="News Gothic MT" panose="020B0503020103020203" pitchFamily="34" charset="0"/>
                <a:ea typeface="+mn-ea"/>
                <a:cs typeface="Arial" charset="0"/>
              </a:rPr>
              <a:t>For grade ≥2  (symptomatic):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b="0" i="0" u="none" strike="noStrike" kern="1200" cap="none" spc="0" normalizeH="0" baseline="0">
                <a:ln>
                  <a:noFill/>
                </a:ln>
                <a:solidFill>
                  <a:srgbClr val="000000"/>
                </a:solidFill>
                <a:effectLst/>
                <a:uLnTx/>
                <a:uFillTx/>
                <a:latin typeface="News Gothic MT" panose="020B0503020103020203" pitchFamily="34" charset="0"/>
                <a:ea typeface="+mn-ea"/>
                <a:cs typeface="Arial" charset="0"/>
              </a:rPr>
              <a:t>Permanently discontinue</a:t>
            </a:r>
            <a:endParaRPr kumimoji="1" lang="en-US" sz="1100" b="0" i="0" u="none" strike="noStrike" kern="1200" cap="none" spc="0" normalizeH="0" baseline="0">
              <a:ln>
                <a:noFill/>
              </a:ln>
              <a:solidFill>
                <a:srgbClr val="000000"/>
              </a:solidFill>
              <a:effectLst/>
              <a:uLnTx/>
              <a:uFillTx/>
              <a:latin typeface="News Gothic MT" panose="020B0503020103020203" pitchFamily="34" charset="0"/>
              <a:ea typeface="+mn-ea"/>
              <a:cs typeface="Arial" charset="0"/>
            </a:endParaRPr>
          </a:p>
        </p:txBody>
      </p:sp>
      <p:sp>
        <p:nvSpPr>
          <p:cNvPr id="13" name="Rectangle: Rounded Corners 12">
            <a:extLst>
              <a:ext uri="{FF2B5EF4-FFF2-40B4-BE49-F238E27FC236}">
                <a16:creationId xmlns:a16="http://schemas.microsoft.com/office/drawing/2014/main" id="{33479E9C-B90C-49A5-89E0-A0DCC848AECB}"/>
              </a:ext>
            </a:extLst>
          </p:cNvPr>
          <p:cNvSpPr/>
          <p:nvPr/>
        </p:nvSpPr>
        <p:spPr>
          <a:xfrm>
            <a:off x="8800558" y="1259392"/>
            <a:ext cx="2966019" cy="641330"/>
          </a:xfrm>
          <a:prstGeom prst="roundRect">
            <a:avLst>
              <a:gd name="adj" fmla="val 15932"/>
            </a:avLst>
          </a:prstGeom>
          <a:solidFill>
            <a:schemeClr val="accent3">
              <a:lumMod val="50000"/>
            </a:schemeClr>
          </a:solidFill>
          <a:ln>
            <a:solidFill>
              <a:schemeClr val="accent3">
                <a:lumMod val="50000"/>
              </a:schemeClr>
            </a:solidFill>
          </a:ln>
        </p:spPr>
        <p:txBody>
          <a:bodyPr wrap="square" lIns="828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 normalizeH="0" baseline="0" noProof="0">
                <a:ln>
                  <a:noFill/>
                </a:ln>
                <a:solidFill>
                  <a:srgbClr val="FFFFFF"/>
                </a:solidFill>
                <a:effectLst/>
                <a:uLnTx/>
                <a:uFillTx/>
                <a:latin typeface="News Gothic MT" panose="020B0503020103020203" pitchFamily="34" charset="0"/>
                <a:ea typeface="+mn-ea"/>
                <a:cs typeface="Arial" charset="0"/>
              </a:rPr>
              <a:t>Dose Interruption/ Discontinuation</a:t>
            </a:r>
            <a:endParaRPr kumimoji="0" lang="en-US" sz="1600" b="1" i="0" u="none" strike="noStrike" kern="1200" cap="none" spc="-20" normalizeH="0" baseline="30000" noProof="0">
              <a:ln>
                <a:noFill/>
              </a:ln>
              <a:solidFill>
                <a:srgbClr val="FFFFFF"/>
              </a:solidFill>
              <a:effectLst/>
              <a:uLnTx/>
              <a:uFillTx/>
              <a:latin typeface="News Gothic MT" panose="020B0503020103020203" pitchFamily="34" charset="0"/>
              <a:ea typeface="+mn-ea"/>
              <a:cs typeface="Arial" charset="0"/>
            </a:endParaRPr>
          </a:p>
        </p:txBody>
      </p:sp>
      <p:sp>
        <p:nvSpPr>
          <p:cNvPr id="14" name="Isosceles Triangle 13">
            <a:extLst>
              <a:ext uri="{FF2B5EF4-FFF2-40B4-BE49-F238E27FC236}">
                <a16:creationId xmlns:a16="http://schemas.microsoft.com/office/drawing/2014/main" id="{3236B14D-E5E9-4D63-893A-CF259421B238}"/>
              </a:ext>
            </a:extLst>
          </p:cNvPr>
          <p:cNvSpPr/>
          <p:nvPr/>
        </p:nvSpPr>
        <p:spPr>
          <a:xfrm rot="10800000">
            <a:off x="10079793" y="1909397"/>
            <a:ext cx="412880" cy="196023"/>
          </a:xfrm>
          <a:prstGeom prst="triangle">
            <a:avLst/>
          </a:prstGeom>
          <a:solidFill>
            <a:schemeClr val="accent3">
              <a:lumMod val="50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News Gothic MT" panose="020B0503020103020203" pitchFamily="34" charset="0"/>
            </a:endParaRPr>
          </a:p>
        </p:txBody>
      </p:sp>
      <p:sp>
        <p:nvSpPr>
          <p:cNvPr id="15" name="Oval 14">
            <a:extLst>
              <a:ext uri="{FF2B5EF4-FFF2-40B4-BE49-F238E27FC236}">
                <a16:creationId xmlns:a16="http://schemas.microsoft.com/office/drawing/2014/main" id="{63F7E1C1-5D0B-4200-AA6E-A20B7B884BC3}"/>
              </a:ext>
            </a:extLst>
          </p:cNvPr>
          <p:cNvSpPr/>
          <p:nvPr/>
        </p:nvSpPr>
        <p:spPr>
          <a:xfrm>
            <a:off x="8886563" y="1208937"/>
            <a:ext cx="637200" cy="637200"/>
          </a:xfrm>
          <a:prstGeom prst="ellipse">
            <a:avLst/>
          </a:prstGeom>
          <a:solidFill>
            <a:schemeClr val="bg1"/>
          </a:solidFill>
          <a:ln w="28575">
            <a:solidFill>
              <a:schemeClr val="accent3">
                <a:lumMod val="50000"/>
              </a:schemeClr>
            </a:solidFill>
          </a:ln>
          <a:effectLst>
            <a:outerShdw blurRad="254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News Gothic MT" panose="020B0503020103020203" pitchFamily="34" charset="0"/>
            </a:endParaRPr>
          </a:p>
        </p:txBody>
      </p:sp>
      <p:pic>
        <p:nvPicPr>
          <p:cNvPr id="16" name="Graphic 15">
            <a:extLst>
              <a:ext uri="{FF2B5EF4-FFF2-40B4-BE49-F238E27FC236}">
                <a16:creationId xmlns:a16="http://schemas.microsoft.com/office/drawing/2014/main" id="{38EC1068-4C8B-4745-BEC5-7216A73FE5F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43163" y="1363877"/>
            <a:ext cx="324000" cy="327319"/>
          </a:xfrm>
          <a:prstGeom prst="rect">
            <a:avLst/>
          </a:prstGeom>
        </p:spPr>
      </p:pic>
      <p:sp>
        <p:nvSpPr>
          <p:cNvPr id="17" name="Rectangle: Rounded Corners 16">
            <a:extLst>
              <a:ext uri="{FF2B5EF4-FFF2-40B4-BE49-F238E27FC236}">
                <a16:creationId xmlns:a16="http://schemas.microsoft.com/office/drawing/2014/main" id="{8551C91A-57BB-44CA-910D-E803A99B390F}"/>
              </a:ext>
            </a:extLst>
          </p:cNvPr>
          <p:cNvSpPr/>
          <p:nvPr/>
        </p:nvSpPr>
        <p:spPr>
          <a:xfrm>
            <a:off x="396159" y="4360244"/>
            <a:ext cx="2087769" cy="1712701"/>
          </a:xfrm>
          <a:prstGeom prst="roundRect">
            <a:avLst>
              <a:gd name="adj" fmla="val 4584"/>
            </a:avLst>
          </a:prstGeom>
          <a:solidFill>
            <a:schemeClr val="accent3">
              <a:lumMod val="50000"/>
            </a:schemeClr>
          </a:solidFill>
          <a:ln w="15875">
            <a:solidFill>
              <a:schemeClr val="accent3">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8000" tIns="360000" rIns="108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ews Gothic MT" panose="020B0503020103020203" pitchFamily="34" charset="0"/>
                <a:ea typeface="Arial" charset="0"/>
                <a:cs typeface="Arial" charset="0"/>
              </a:rPr>
              <a:t>Do not re-escalate the T-DXd dose after a dose reduction is made</a:t>
            </a:r>
            <a:endParaRPr kumimoji="0" lang="en-US" sz="1600" b="1" i="0" u="none" strike="noStrike" kern="1200" cap="none" spc="0" normalizeH="0" baseline="30000" noProof="0">
              <a:ln>
                <a:noFill/>
              </a:ln>
              <a:solidFill>
                <a:srgbClr val="FFFFFF"/>
              </a:solidFill>
              <a:effectLst/>
              <a:uLnTx/>
              <a:uFillTx/>
              <a:latin typeface="News Gothic MT" panose="020B0503020103020203" pitchFamily="34" charset="0"/>
              <a:ea typeface="Arial" charset="0"/>
              <a:cs typeface="Arial" charset="0"/>
            </a:endParaRPr>
          </a:p>
        </p:txBody>
      </p:sp>
      <p:sp>
        <p:nvSpPr>
          <p:cNvPr id="18" name="Oval 17">
            <a:extLst>
              <a:ext uri="{FF2B5EF4-FFF2-40B4-BE49-F238E27FC236}">
                <a16:creationId xmlns:a16="http://schemas.microsoft.com/office/drawing/2014/main" id="{908C00B1-70DD-4610-9B86-260D8BF0AC18}"/>
              </a:ext>
            </a:extLst>
          </p:cNvPr>
          <p:cNvSpPr/>
          <p:nvPr/>
        </p:nvSpPr>
        <p:spPr>
          <a:xfrm>
            <a:off x="1157339" y="4178664"/>
            <a:ext cx="637200" cy="637200"/>
          </a:xfrm>
          <a:prstGeom prst="ellipse">
            <a:avLst/>
          </a:prstGeom>
          <a:solidFill>
            <a:schemeClr val="bg1"/>
          </a:solidFill>
          <a:ln w="28575">
            <a:solidFill>
              <a:schemeClr val="accent3">
                <a:lumMod val="50000"/>
              </a:schemeClr>
            </a:solidFill>
          </a:ln>
          <a:effectLst>
            <a:outerShdw blurRad="254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News Gothic MT" panose="020B0503020103020203" pitchFamily="34" charset="0"/>
            </a:endParaRPr>
          </a:p>
        </p:txBody>
      </p:sp>
      <p:pic>
        <p:nvPicPr>
          <p:cNvPr id="19" name="Graphic 18">
            <a:extLst>
              <a:ext uri="{FF2B5EF4-FFF2-40B4-BE49-F238E27FC236}">
                <a16:creationId xmlns:a16="http://schemas.microsoft.com/office/drawing/2014/main" id="{148A280B-8434-4AE8-862C-D07E64487A9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79788" y="4301114"/>
            <a:ext cx="390525" cy="390525"/>
          </a:xfrm>
          <a:prstGeom prst="rect">
            <a:avLst/>
          </a:prstGeom>
        </p:spPr>
      </p:pic>
      <p:sp>
        <p:nvSpPr>
          <p:cNvPr id="20" name="Rectangle: Rounded Corners 19">
            <a:extLst>
              <a:ext uri="{FF2B5EF4-FFF2-40B4-BE49-F238E27FC236}">
                <a16:creationId xmlns:a16="http://schemas.microsoft.com/office/drawing/2014/main" id="{52A83553-7320-4513-AEAB-7251106EA4C8}"/>
              </a:ext>
            </a:extLst>
          </p:cNvPr>
          <p:cNvSpPr/>
          <p:nvPr/>
        </p:nvSpPr>
        <p:spPr>
          <a:xfrm rot="10800000">
            <a:off x="389870" y="1675165"/>
            <a:ext cx="4561359" cy="2236100"/>
          </a:xfrm>
          <a:prstGeom prst="roundRect">
            <a:avLst>
              <a:gd name="adj" fmla="val 4584"/>
            </a:avLst>
          </a:prstGeom>
          <a:noFill/>
          <a:ln w="15875">
            <a:solidFill>
              <a:schemeClr val="accent2">
                <a:lumMod val="75000"/>
                <a:lumOff val="2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News Gothic MT" panose="020B0503020103020203" pitchFamily="34" charset="0"/>
            </a:endParaRPr>
          </a:p>
        </p:txBody>
      </p:sp>
      <p:sp>
        <p:nvSpPr>
          <p:cNvPr id="21" name="Rectangle: Rounded Corners 20">
            <a:extLst>
              <a:ext uri="{FF2B5EF4-FFF2-40B4-BE49-F238E27FC236}">
                <a16:creationId xmlns:a16="http://schemas.microsoft.com/office/drawing/2014/main" id="{043C1384-6436-469A-A8E7-445DBA263C41}"/>
              </a:ext>
            </a:extLst>
          </p:cNvPr>
          <p:cNvSpPr/>
          <p:nvPr/>
        </p:nvSpPr>
        <p:spPr>
          <a:xfrm>
            <a:off x="389872" y="1675173"/>
            <a:ext cx="4561357" cy="404039"/>
          </a:xfrm>
          <a:prstGeom prst="roundRect">
            <a:avLst>
              <a:gd name="adj" fmla="val 28110"/>
            </a:avLst>
          </a:prstGeom>
          <a:solidFill>
            <a:schemeClr val="accent2">
              <a:lumMod val="75000"/>
              <a:lumOff val="25000"/>
            </a:schemeClr>
          </a:solidFill>
          <a:ln>
            <a:solidFill>
              <a:schemeClr val="accent2">
                <a:lumMod val="75000"/>
                <a:lumOff val="25000"/>
              </a:schemeClr>
            </a:solidFill>
          </a:ln>
        </p:spPr>
        <p:txBody>
          <a:bodyPr wrap="square">
            <a:spAutoFit/>
          </a:bodyPr>
          <a:lstStyle/>
          <a:p>
            <a:pPr marL="0" marR="0" lvl="0" indent="0" algn="ctr" defTabSz="4560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ews Gothic MT" panose="020B0503020103020203" pitchFamily="34" charset="0"/>
                <a:ea typeface="Arial" charset="0"/>
                <a:cs typeface="Arial" charset="0"/>
              </a:rPr>
              <a:t>Monitoring</a:t>
            </a:r>
            <a:endParaRPr kumimoji="0" lang="en-US" sz="1600" b="1" i="0" u="none" strike="noStrike" kern="1200" cap="none" spc="0" normalizeH="0" baseline="30000" noProof="0">
              <a:ln>
                <a:noFill/>
              </a:ln>
              <a:solidFill>
                <a:srgbClr val="FFFFFF"/>
              </a:solidFill>
              <a:effectLst/>
              <a:uLnTx/>
              <a:uFillTx/>
              <a:latin typeface="News Gothic MT" panose="020B0503020103020203" pitchFamily="34" charset="0"/>
              <a:ea typeface="Arial" charset="0"/>
              <a:cs typeface="Arial" charset="0"/>
            </a:endParaRPr>
          </a:p>
        </p:txBody>
      </p:sp>
      <p:sp>
        <p:nvSpPr>
          <p:cNvPr id="22" name="TextBox 21">
            <a:extLst>
              <a:ext uri="{FF2B5EF4-FFF2-40B4-BE49-F238E27FC236}">
                <a16:creationId xmlns:a16="http://schemas.microsoft.com/office/drawing/2014/main" id="{EA200C0C-7CAB-4A13-8B7B-3AA70073CBDE}"/>
              </a:ext>
            </a:extLst>
          </p:cNvPr>
          <p:cNvSpPr txBox="1"/>
          <p:nvPr/>
        </p:nvSpPr>
        <p:spPr>
          <a:xfrm>
            <a:off x="628897" y="2266371"/>
            <a:ext cx="4751321" cy="1117671"/>
          </a:xfrm>
          <a:prstGeom prst="rect">
            <a:avLst/>
          </a:prstGeom>
          <a:noFill/>
        </p:spPr>
        <p:txBody>
          <a:bodyPr wrap="square" numCol="1" spcCol="180000" rtlCol="0">
            <a:noAutofit/>
          </a:bodyPr>
          <a:lstStyle/>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b="0" i="0" u="none" strike="noStrike" kern="1200" cap="none" spc="0" normalizeH="0" baseline="0" noProof="0">
                <a:ln>
                  <a:noFill/>
                </a:ln>
                <a:solidFill>
                  <a:srgbClr val="830051"/>
                </a:solidFill>
                <a:effectLst/>
                <a:uLnTx/>
                <a:uFillTx/>
                <a:latin typeface="News Gothic MT" panose="020B0503020103020203" pitchFamily="34" charset="0"/>
                <a:ea typeface="+mn-ea"/>
              </a:rPr>
              <a:t>Advise patients to immediately report cough, dyspnea, fever, and/or any new or worsening respiratory symptoms</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b="0" i="0" u="none" strike="noStrike" kern="1200" cap="none" spc="0" normalizeH="0" baseline="0" noProof="0">
                <a:ln>
                  <a:noFill/>
                </a:ln>
                <a:solidFill>
                  <a:srgbClr val="830051"/>
                </a:solidFill>
                <a:effectLst/>
                <a:uLnTx/>
                <a:uFillTx/>
                <a:latin typeface="News Gothic MT" panose="020B0503020103020203" pitchFamily="34" charset="0"/>
                <a:ea typeface="+mn-ea"/>
              </a:rPr>
              <a:t>Promptly investigate evidence of ILD</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b="0" i="0" u="none" strike="noStrike" kern="1200" cap="none" spc="0" normalizeH="0" baseline="0" noProof="0">
                <a:ln>
                  <a:noFill/>
                </a:ln>
                <a:solidFill>
                  <a:srgbClr val="830051"/>
                </a:solidFill>
                <a:effectLst/>
                <a:uLnTx/>
                <a:uFillTx/>
                <a:latin typeface="News Gothic MT" panose="020B0503020103020203" pitchFamily="34" charset="0"/>
                <a:ea typeface="+mn-ea"/>
              </a:rPr>
              <a:t>Evaluate patients with suspected ILD by </a:t>
            </a:r>
            <a:br>
              <a:rPr kumimoji="1" lang="en-US" b="0" i="0" u="none" strike="noStrike" kern="1200" cap="none" spc="0" normalizeH="0" baseline="0" noProof="0">
                <a:ln>
                  <a:noFill/>
                </a:ln>
                <a:solidFill>
                  <a:srgbClr val="830051"/>
                </a:solidFill>
                <a:effectLst/>
                <a:uLnTx/>
                <a:uFillTx/>
                <a:latin typeface="News Gothic MT" panose="020B0503020103020203" pitchFamily="34" charset="0"/>
                <a:ea typeface="+mn-ea"/>
              </a:rPr>
            </a:br>
            <a:r>
              <a:rPr kumimoji="1" lang="en-US" b="0" i="0" u="none" strike="noStrike" kern="1200" cap="none" spc="0" normalizeH="0" baseline="0" noProof="0">
                <a:ln>
                  <a:noFill/>
                </a:ln>
                <a:solidFill>
                  <a:srgbClr val="830051"/>
                </a:solidFill>
                <a:effectLst/>
                <a:uLnTx/>
                <a:uFillTx/>
                <a:latin typeface="News Gothic MT" panose="020B0503020103020203" pitchFamily="34" charset="0"/>
                <a:ea typeface="+mn-ea"/>
              </a:rPr>
              <a:t>radiographic imaging</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b="0" i="0" u="none" strike="noStrike" kern="1200" cap="none" spc="0" normalizeH="0" baseline="0" noProof="0">
                <a:ln>
                  <a:noFill/>
                </a:ln>
                <a:solidFill>
                  <a:srgbClr val="830051"/>
                </a:solidFill>
                <a:effectLst/>
                <a:uLnTx/>
                <a:uFillTx/>
                <a:latin typeface="News Gothic MT" panose="020B0503020103020203" pitchFamily="34" charset="0"/>
                <a:ea typeface="+mn-ea"/>
              </a:rPr>
              <a:t>Consider consultation with a pulmonologist</a:t>
            </a:r>
            <a:endParaRPr kumimoji="0" lang="en-US" b="0" i="0" u="none" strike="noStrike" kern="1200" cap="none" spc="0" normalizeH="0" baseline="0" noProof="0">
              <a:ln>
                <a:noFill/>
              </a:ln>
              <a:solidFill>
                <a:srgbClr val="830051"/>
              </a:solidFill>
              <a:effectLst/>
              <a:uLnTx/>
              <a:uFillTx/>
              <a:latin typeface="News Gothic MT" panose="020B0503020103020203" pitchFamily="34" charset="0"/>
              <a:ea typeface="+mn-ea"/>
            </a:endParaRPr>
          </a:p>
        </p:txBody>
      </p:sp>
      <p:sp>
        <p:nvSpPr>
          <p:cNvPr id="23" name="Isosceles Triangle 22">
            <a:extLst>
              <a:ext uri="{FF2B5EF4-FFF2-40B4-BE49-F238E27FC236}">
                <a16:creationId xmlns:a16="http://schemas.microsoft.com/office/drawing/2014/main" id="{3D9ACCAA-ECD9-488F-B5AC-D59950C16F86}"/>
              </a:ext>
            </a:extLst>
          </p:cNvPr>
          <p:cNvSpPr/>
          <p:nvPr/>
        </p:nvSpPr>
        <p:spPr>
          <a:xfrm rot="10800000">
            <a:off x="3722866" y="2023640"/>
            <a:ext cx="360565" cy="144787"/>
          </a:xfrm>
          <a:prstGeom prst="triangle">
            <a:avLst/>
          </a:prstGeom>
          <a:solidFill>
            <a:schemeClr val="accent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News Gothic MT" panose="020B0503020103020203" pitchFamily="34" charset="0"/>
            </a:endParaRPr>
          </a:p>
        </p:txBody>
      </p:sp>
      <p:sp>
        <p:nvSpPr>
          <p:cNvPr id="24" name="Oval 23">
            <a:extLst>
              <a:ext uri="{FF2B5EF4-FFF2-40B4-BE49-F238E27FC236}">
                <a16:creationId xmlns:a16="http://schemas.microsoft.com/office/drawing/2014/main" id="{A362E953-7E89-4FC7-8910-4D63F80F3896}"/>
              </a:ext>
            </a:extLst>
          </p:cNvPr>
          <p:cNvSpPr/>
          <p:nvPr/>
        </p:nvSpPr>
        <p:spPr>
          <a:xfrm>
            <a:off x="514188" y="1642720"/>
            <a:ext cx="637200" cy="637200"/>
          </a:xfrm>
          <a:prstGeom prst="ellipse">
            <a:avLst/>
          </a:prstGeom>
          <a:solidFill>
            <a:schemeClr val="bg1"/>
          </a:solidFill>
          <a:ln w="28575">
            <a:solidFill>
              <a:schemeClr val="accent2">
                <a:lumMod val="75000"/>
                <a:lumOff val="25000"/>
              </a:schemeClr>
            </a:solidFill>
          </a:ln>
          <a:effectLst>
            <a:outerShdw blurRad="254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News Gothic MT" panose="020B0503020103020203" pitchFamily="34" charset="0"/>
            </a:endParaRPr>
          </a:p>
        </p:txBody>
      </p:sp>
      <p:pic>
        <p:nvPicPr>
          <p:cNvPr id="25" name="Graphic 24">
            <a:extLst>
              <a:ext uri="{FF2B5EF4-FFF2-40B4-BE49-F238E27FC236}">
                <a16:creationId xmlns:a16="http://schemas.microsoft.com/office/drawing/2014/main" id="{217F260C-3287-465B-82D2-3B69E9A8B54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38640" y="1781491"/>
            <a:ext cx="388296" cy="359659"/>
          </a:xfrm>
          <a:prstGeom prst="rect">
            <a:avLst/>
          </a:prstGeom>
        </p:spPr>
      </p:pic>
      <p:grpSp>
        <p:nvGrpSpPr>
          <p:cNvPr id="26" name="Group 25">
            <a:extLst>
              <a:ext uri="{FF2B5EF4-FFF2-40B4-BE49-F238E27FC236}">
                <a16:creationId xmlns:a16="http://schemas.microsoft.com/office/drawing/2014/main" id="{CD96ADA4-10CA-47B1-AD10-4FBF728FB368}"/>
              </a:ext>
            </a:extLst>
          </p:cNvPr>
          <p:cNvGrpSpPr/>
          <p:nvPr/>
        </p:nvGrpSpPr>
        <p:grpSpPr>
          <a:xfrm>
            <a:off x="8401014" y="3509606"/>
            <a:ext cx="3587930" cy="3209938"/>
            <a:chOff x="8399282" y="3256354"/>
            <a:chExt cx="3587929" cy="3209938"/>
          </a:xfrm>
        </p:grpSpPr>
        <p:sp>
          <p:nvSpPr>
            <p:cNvPr id="27" name="Rectangle: Rounded Corners 26">
              <a:extLst>
                <a:ext uri="{FF2B5EF4-FFF2-40B4-BE49-F238E27FC236}">
                  <a16:creationId xmlns:a16="http://schemas.microsoft.com/office/drawing/2014/main" id="{1B017BC7-C0F3-4B5C-BB99-AE42CFF9F2EA}"/>
                </a:ext>
              </a:extLst>
            </p:cNvPr>
            <p:cNvSpPr/>
            <p:nvPr/>
          </p:nvSpPr>
          <p:spPr>
            <a:xfrm rot="10800000">
              <a:off x="8399282" y="3363028"/>
              <a:ext cx="3587929" cy="3080190"/>
            </a:xfrm>
            <a:prstGeom prst="roundRect">
              <a:avLst>
                <a:gd name="adj" fmla="val 4584"/>
              </a:avLst>
            </a:prstGeom>
            <a:noFill/>
            <a:ln w="15875">
              <a:solidFill>
                <a:schemeClr val="accent3">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News Gothic MT" panose="020B0503020103020203" pitchFamily="34" charset="0"/>
              </a:endParaRPr>
            </a:p>
          </p:txBody>
        </p:sp>
        <p:sp>
          <p:nvSpPr>
            <p:cNvPr id="28" name="Rectangle: Rounded Corners 27">
              <a:extLst>
                <a:ext uri="{FF2B5EF4-FFF2-40B4-BE49-F238E27FC236}">
                  <a16:creationId xmlns:a16="http://schemas.microsoft.com/office/drawing/2014/main" id="{FF4BCE15-BD80-484C-9F0A-1C89C5C82330}"/>
                </a:ext>
              </a:extLst>
            </p:cNvPr>
            <p:cNvSpPr/>
            <p:nvPr/>
          </p:nvSpPr>
          <p:spPr>
            <a:xfrm>
              <a:off x="8399283" y="3348677"/>
              <a:ext cx="3587920" cy="374571"/>
            </a:xfrm>
            <a:prstGeom prst="roundRect">
              <a:avLst/>
            </a:prstGeom>
            <a:solidFill>
              <a:schemeClr val="accent3">
                <a:lumMod val="50000"/>
              </a:schemeClr>
            </a:solidFill>
            <a:ln>
              <a:solidFill>
                <a:schemeClr val="accent3">
                  <a:lumMod val="50000"/>
                </a:schemeClr>
              </a:solidFill>
            </a:ln>
          </p:spPr>
          <p:txBody>
            <a:bodyPr wrap="square" lIns="828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 normalizeH="0" baseline="0" noProof="0">
                  <a:ln>
                    <a:noFill/>
                  </a:ln>
                  <a:solidFill>
                    <a:srgbClr val="FFFFFF"/>
                  </a:solidFill>
                  <a:effectLst/>
                  <a:uLnTx/>
                  <a:uFillTx/>
                  <a:latin typeface="News Gothic MT" panose="020B0503020103020203" pitchFamily="34" charset="0"/>
                  <a:ea typeface="+mn-ea"/>
                  <a:cs typeface="Arial" charset="0"/>
                </a:rPr>
                <a:t>Corticosteroid Treatment </a:t>
              </a:r>
              <a:endParaRPr kumimoji="0" lang="en-US" sz="1600" b="1" i="0" u="none" strike="noStrike" kern="1200" cap="none" spc="-20" normalizeH="0" baseline="30000" noProof="0">
                <a:ln>
                  <a:noFill/>
                </a:ln>
                <a:solidFill>
                  <a:srgbClr val="FFFFFF"/>
                </a:solidFill>
                <a:effectLst/>
                <a:uLnTx/>
                <a:uFillTx/>
                <a:latin typeface="News Gothic MT" panose="020B0503020103020203" pitchFamily="34" charset="0"/>
                <a:ea typeface="+mn-ea"/>
                <a:cs typeface="Arial" charset="0"/>
              </a:endParaRPr>
            </a:p>
          </p:txBody>
        </p:sp>
        <p:sp>
          <p:nvSpPr>
            <p:cNvPr id="29" name="Isosceles Triangle 28">
              <a:extLst>
                <a:ext uri="{FF2B5EF4-FFF2-40B4-BE49-F238E27FC236}">
                  <a16:creationId xmlns:a16="http://schemas.microsoft.com/office/drawing/2014/main" id="{DF8A1780-77AA-4661-A994-C858A2528441}"/>
                </a:ext>
              </a:extLst>
            </p:cNvPr>
            <p:cNvSpPr/>
            <p:nvPr/>
          </p:nvSpPr>
          <p:spPr>
            <a:xfrm rot="10800000">
              <a:off x="9879092" y="3725604"/>
              <a:ext cx="414000" cy="158400"/>
            </a:xfrm>
            <a:prstGeom prst="triangle">
              <a:avLst/>
            </a:prstGeom>
            <a:solidFill>
              <a:schemeClr val="accent3">
                <a:lumMod val="50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News Gothic MT" panose="020B0503020103020203" pitchFamily="34" charset="0"/>
              </a:endParaRPr>
            </a:p>
          </p:txBody>
        </p:sp>
        <p:sp>
          <p:nvSpPr>
            <p:cNvPr id="30" name="Oval 29">
              <a:extLst>
                <a:ext uri="{FF2B5EF4-FFF2-40B4-BE49-F238E27FC236}">
                  <a16:creationId xmlns:a16="http://schemas.microsoft.com/office/drawing/2014/main" id="{6F3C05E6-ABCB-497A-A642-0AE7AD8CA633}"/>
                </a:ext>
              </a:extLst>
            </p:cNvPr>
            <p:cNvSpPr/>
            <p:nvPr/>
          </p:nvSpPr>
          <p:spPr>
            <a:xfrm>
              <a:off x="8487452" y="3256354"/>
              <a:ext cx="637200" cy="637200"/>
            </a:xfrm>
            <a:prstGeom prst="ellipse">
              <a:avLst/>
            </a:prstGeom>
            <a:solidFill>
              <a:schemeClr val="bg1"/>
            </a:solidFill>
            <a:ln w="28575">
              <a:solidFill>
                <a:schemeClr val="accent3">
                  <a:lumMod val="50000"/>
                </a:schemeClr>
              </a:solidFill>
            </a:ln>
            <a:effectLst>
              <a:outerShdw blurRad="254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News Gothic MT" panose="020B0503020103020203" pitchFamily="34" charset="0"/>
              </a:endParaRPr>
            </a:p>
          </p:txBody>
        </p:sp>
        <p:sp>
          <p:nvSpPr>
            <p:cNvPr id="31" name="Freeform: Shape 30">
              <a:extLst>
                <a:ext uri="{FF2B5EF4-FFF2-40B4-BE49-F238E27FC236}">
                  <a16:creationId xmlns:a16="http://schemas.microsoft.com/office/drawing/2014/main" id="{EEC4731C-645D-4A2C-A97D-3406EFBB0017}"/>
                </a:ext>
              </a:extLst>
            </p:cNvPr>
            <p:cNvSpPr/>
            <p:nvPr/>
          </p:nvSpPr>
          <p:spPr>
            <a:xfrm>
              <a:off x="8648637" y="3417540"/>
              <a:ext cx="314830" cy="314829"/>
            </a:xfrm>
            <a:custGeom>
              <a:avLst/>
              <a:gdLst>
                <a:gd name="connsiteX0" fmla="*/ 107409 w 314830"/>
                <a:gd name="connsiteY0" fmla="*/ 0 h 314829"/>
                <a:gd name="connsiteX1" fmla="*/ 207421 w 314830"/>
                <a:gd name="connsiteY1" fmla="*/ 0 h 314829"/>
                <a:gd name="connsiteX2" fmla="*/ 207421 w 314830"/>
                <a:gd name="connsiteY2" fmla="*/ 107409 h 314829"/>
                <a:gd name="connsiteX3" fmla="*/ 314830 w 314830"/>
                <a:gd name="connsiteY3" fmla="*/ 107409 h 314829"/>
                <a:gd name="connsiteX4" fmla="*/ 314830 w 314830"/>
                <a:gd name="connsiteY4" fmla="*/ 207421 h 314829"/>
                <a:gd name="connsiteX5" fmla="*/ 207421 w 314830"/>
                <a:gd name="connsiteY5" fmla="*/ 207421 h 314829"/>
                <a:gd name="connsiteX6" fmla="*/ 207421 w 314830"/>
                <a:gd name="connsiteY6" fmla="*/ 314829 h 314829"/>
                <a:gd name="connsiteX7" fmla="*/ 107409 w 314830"/>
                <a:gd name="connsiteY7" fmla="*/ 314829 h 314829"/>
                <a:gd name="connsiteX8" fmla="*/ 107409 w 314830"/>
                <a:gd name="connsiteY8" fmla="*/ 207421 h 314829"/>
                <a:gd name="connsiteX9" fmla="*/ 0 w 314830"/>
                <a:gd name="connsiteY9" fmla="*/ 207421 h 314829"/>
                <a:gd name="connsiteX10" fmla="*/ 0 w 314830"/>
                <a:gd name="connsiteY10" fmla="*/ 107409 h 314829"/>
                <a:gd name="connsiteX11" fmla="*/ 107409 w 314830"/>
                <a:gd name="connsiteY11" fmla="*/ 107409 h 31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830" h="314829">
                  <a:moveTo>
                    <a:pt x="107409" y="0"/>
                  </a:moveTo>
                  <a:lnTo>
                    <a:pt x="207421" y="0"/>
                  </a:lnTo>
                  <a:lnTo>
                    <a:pt x="207421" y="107409"/>
                  </a:lnTo>
                  <a:lnTo>
                    <a:pt x="314830" y="107409"/>
                  </a:lnTo>
                  <a:lnTo>
                    <a:pt x="314830" y="207421"/>
                  </a:lnTo>
                  <a:lnTo>
                    <a:pt x="207421" y="207421"/>
                  </a:lnTo>
                  <a:lnTo>
                    <a:pt x="207421" y="314829"/>
                  </a:lnTo>
                  <a:lnTo>
                    <a:pt x="107409" y="314829"/>
                  </a:lnTo>
                  <a:lnTo>
                    <a:pt x="107409" y="207421"/>
                  </a:lnTo>
                  <a:lnTo>
                    <a:pt x="0" y="207421"/>
                  </a:lnTo>
                  <a:lnTo>
                    <a:pt x="0" y="107409"/>
                  </a:lnTo>
                  <a:lnTo>
                    <a:pt x="107409" y="107409"/>
                  </a:lnTo>
                  <a:close/>
                </a:path>
              </a:pathLst>
            </a:cu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News Gothic MT" panose="020B0503020103020203" pitchFamily="34" charset="0"/>
              </a:endParaRPr>
            </a:p>
          </p:txBody>
        </p:sp>
        <p:sp>
          <p:nvSpPr>
            <p:cNvPr id="32" name="TextBox 31">
              <a:extLst>
                <a:ext uri="{FF2B5EF4-FFF2-40B4-BE49-F238E27FC236}">
                  <a16:creationId xmlns:a16="http://schemas.microsoft.com/office/drawing/2014/main" id="{1788E5CF-0BD4-4350-8A80-E6B7A34220D1}"/>
                </a:ext>
              </a:extLst>
            </p:cNvPr>
            <p:cNvSpPr txBox="1"/>
            <p:nvPr/>
          </p:nvSpPr>
          <p:spPr>
            <a:xfrm>
              <a:off x="8439174" y="3965607"/>
              <a:ext cx="3548029" cy="25006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11" normalizeH="0" baseline="0" noProof="0">
                  <a:ln>
                    <a:noFill/>
                  </a:ln>
                  <a:solidFill>
                    <a:srgbClr val="68D2DF">
                      <a:lumMod val="50000"/>
                    </a:srgbClr>
                  </a:solidFill>
                  <a:effectLst/>
                  <a:uLnTx/>
                  <a:uFillTx/>
                  <a:latin typeface="News Gothic MT" panose="020B0503020103020203" pitchFamily="34" charset="0"/>
                  <a:ea typeface="+mn-ea"/>
                  <a:cs typeface="Arial" charset="0"/>
                </a:rPr>
                <a:t>For grade 1 (asymptomatic):</a:t>
              </a:r>
            </a:p>
            <a:p>
              <a:pPr marL="171446" marR="0" lvl="0" indent="-1714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b="0" i="0" u="none" strike="noStrike" kern="1200" cap="none" spc="0" normalizeH="0" baseline="0" noProof="0">
                  <a:ln>
                    <a:noFill/>
                  </a:ln>
                  <a:solidFill>
                    <a:srgbClr val="000000"/>
                  </a:solidFill>
                  <a:effectLst/>
                  <a:uLnTx/>
                  <a:uFillTx/>
                  <a:latin typeface="News Gothic MT" panose="020B0503020103020203" pitchFamily="34" charset="0"/>
                  <a:ea typeface="+mn-ea"/>
                  <a:cs typeface="Arial" charset="0"/>
                </a:rPr>
                <a:t>Consider corticosteroid treatment as soon as ILD is suspected</a:t>
              </a:r>
            </a:p>
            <a:p>
              <a:pPr marL="628646" lvl="1" indent="-171446" eaLnBrk="1" fontAlgn="auto" hangingPunct="1">
                <a:spcBef>
                  <a:spcPts val="0"/>
                </a:spcBef>
                <a:spcAft>
                  <a:spcPts val="300"/>
                </a:spcAft>
                <a:buFont typeface="Arial" panose="020B0604020202020204" pitchFamily="34" charset="0"/>
                <a:buChar char="•"/>
                <a:defRPr/>
              </a:pPr>
              <a:r>
                <a:rPr kumimoji="1" lang="en-US">
                  <a:solidFill>
                    <a:srgbClr val="000000"/>
                  </a:solidFill>
                  <a:latin typeface="News Gothic MT" panose="020B0503020103020203" pitchFamily="34" charset="0"/>
                  <a:ea typeface="+mn-ea"/>
                  <a:cs typeface="Arial" charset="0"/>
                </a:rPr>
                <a:t>E</a:t>
              </a:r>
              <a:r>
                <a:rPr kumimoji="1" lang="en-US" i="0" u="none" strike="noStrike" kern="1200" cap="none" spc="0" normalizeH="0" baseline="0" noProof="0">
                  <a:ln>
                    <a:noFill/>
                  </a:ln>
                  <a:solidFill>
                    <a:srgbClr val="000000"/>
                  </a:solidFill>
                  <a:effectLst/>
                  <a:uLnTx/>
                  <a:uFillTx/>
                  <a:latin typeface="News Gothic MT" panose="020B0503020103020203" pitchFamily="34" charset="0"/>
                  <a:ea typeface="+mn-ea"/>
                  <a:cs typeface="Arial" charset="0"/>
                </a:rPr>
                <a:t>g, ≥0.5 mg/kg prednisolone or equivalent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68D2DF">
                      <a:lumMod val="50000"/>
                    </a:srgbClr>
                  </a:solidFill>
                  <a:effectLst/>
                  <a:uLnTx/>
                  <a:uFillTx/>
                  <a:latin typeface="News Gothic MT" panose="020B0503020103020203" pitchFamily="34" charset="0"/>
                  <a:ea typeface="+mn-ea"/>
                  <a:cs typeface="Arial" charset="0"/>
                </a:rPr>
                <a:t>For grade ≥2  (symptomatic):</a:t>
              </a:r>
            </a:p>
            <a:p>
              <a:pPr marL="171446" marR="0" lvl="0" indent="-1714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b="0" i="0" u="none" strike="noStrike" kern="1200" cap="none" spc="0" normalizeH="0" baseline="0" noProof="0">
                  <a:ln>
                    <a:noFill/>
                  </a:ln>
                  <a:solidFill>
                    <a:srgbClr val="000000"/>
                  </a:solidFill>
                  <a:effectLst/>
                  <a:uLnTx/>
                  <a:uFillTx/>
                  <a:latin typeface="News Gothic MT" panose="020B0503020103020203" pitchFamily="34" charset="0"/>
                  <a:ea typeface="+mn-ea"/>
                  <a:cs typeface="Arial" charset="0"/>
                </a:rPr>
                <a:t>Promptly initiate corticosteroid treatment as soon as ILD/pneumonitis is suspected</a:t>
              </a:r>
            </a:p>
            <a:p>
              <a:pPr marL="628646" lvl="1" indent="-171446" eaLnBrk="1" fontAlgn="auto" hangingPunct="1">
                <a:spcBef>
                  <a:spcPts val="0"/>
                </a:spcBef>
                <a:spcAft>
                  <a:spcPts val="0"/>
                </a:spcAft>
                <a:buFont typeface="Arial" panose="020B0604020202020204" pitchFamily="34" charset="0"/>
                <a:buChar char="•"/>
                <a:defRPr/>
              </a:pPr>
              <a:r>
                <a:rPr kumimoji="1" lang="en-US">
                  <a:solidFill>
                    <a:srgbClr val="000000"/>
                  </a:solidFill>
                  <a:latin typeface="News Gothic MT" panose="020B0503020103020203" pitchFamily="34" charset="0"/>
                  <a:ea typeface="+mn-ea"/>
                  <a:cs typeface="Arial" charset="0"/>
                </a:rPr>
                <a:t>E</a:t>
              </a:r>
              <a:r>
                <a:rPr kumimoji="1" lang="en-US" i="0" u="none" strike="noStrike" kern="1200" cap="none" spc="0" normalizeH="0" baseline="0" noProof="0">
                  <a:ln>
                    <a:noFill/>
                  </a:ln>
                  <a:solidFill>
                    <a:srgbClr val="000000"/>
                  </a:solidFill>
                  <a:effectLst/>
                  <a:uLnTx/>
                  <a:uFillTx/>
                  <a:latin typeface="News Gothic MT" panose="020B0503020103020203" pitchFamily="34" charset="0"/>
                  <a:ea typeface="+mn-ea"/>
                  <a:cs typeface="Arial" charset="0"/>
                </a:rPr>
                <a:t>g, ≥1 mg/kg prednisolone or equivalent</a:t>
              </a:r>
            </a:p>
          </p:txBody>
        </p:sp>
      </p:grpSp>
      <p:cxnSp>
        <p:nvCxnSpPr>
          <p:cNvPr id="33" name="Straight Connector 32">
            <a:extLst>
              <a:ext uri="{FF2B5EF4-FFF2-40B4-BE49-F238E27FC236}">
                <a16:creationId xmlns:a16="http://schemas.microsoft.com/office/drawing/2014/main" id="{9C1D2F8B-115D-44C1-9DF6-5BE1264D9CB9}"/>
              </a:ext>
            </a:extLst>
          </p:cNvPr>
          <p:cNvCxnSpPr>
            <a:cxnSpLocks/>
          </p:cNvCxnSpPr>
          <p:nvPr/>
        </p:nvCxnSpPr>
        <p:spPr>
          <a:xfrm>
            <a:off x="7908550" y="1876527"/>
            <a:ext cx="905709" cy="0"/>
          </a:xfrm>
          <a:prstGeom prst="line">
            <a:avLst/>
          </a:prstGeom>
          <a:ln w="28575">
            <a:solidFill>
              <a:schemeClr val="accent6">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34" name="Group 33">
            <a:extLst>
              <a:ext uri="{FF2B5EF4-FFF2-40B4-BE49-F238E27FC236}">
                <a16:creationId xmlns:a16="http://schemas.microsoft.com/office/drawing/2014/main" id="{E19B9683-943A-41B5-ACCE-B67783A81E28}"/>
              </a:ext>
            </a:extLst>
          </p:cNvPr>
          <p:cNvGrpSpPr/>
          <p:nvPr/>
        </p:nvGrpSpPr>
        <p:grpSpPr>
          <a:xfrm>
            <a:off x="2603862" y="4108417"/>
            <a:ext cx="2862043" cy="2109963"/>
            <a:chOff x="2635737" y="3403892"/>
            <a:chExt cx="2862043" cy="2166911"/>
          </a:xfrm>
        </p:grpSpPr>
        <p:sp>
          <p:nvSpPr>
            <p:cNvPr id="35" name="Rectangle: Rounded Corners 34">
              <a:extLst>
                <a:ext uri="{FF2B5EF4-FFF2-40B4-BE49-F238E27FC236}">
                  <a16:creationId xmlns:a16="http://schemas.microsoft.com/office/drawing/2014/main" id="{30B4E975-A268-411F-8A28-1414AD36B199}"/>
                </a:ext>
              </a:extLst>
            </p:cNvPr>
            <p:cNvSpPr/>
            <p:nvPr/>
          </p:nvSpPr>
          <p:spPr>
            <a:xfrm rot="10800000">
              <a:off x="2635737" y="3481758"/>
              <a:ext cx="2862039" cy="2089045"/>
            </a:xfrm>
            <a:prstGeom prst="roundRect">
              <a:avLst>
                <a:gd name="adj" fmla="val 4584"/>
              </a:avLst>
            </a:prstGeom>
            <a:noFill/>
            <a:ln w="15875">
              <a:solidFill>
                <a:schemeClr val="accent3">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News Gothic MT" panose="020B0503020103020203" pitchFamily="34" charset="0"/>
              </a:endParaRPr>
            </a:p>
          </p:txBody>
        </p:sp>
        <p:sp>
          <p:nvSpPr>
            <p:cNvPr id="36" name="Rectangle: Rounded Corners 35">
              <a:extLst>
                <a:ext uri="{FF2B5EF4-FFF2-40B4-BE49-F238E27FC236}">
                  <a16:creationId xmlns:a16="http://schemas.microsoft.com/office/drawing/2014/main" id="{B3BD713B-76A1-42DB-B643-5E765EA48FB8}"/>
                </a:ext>
              </a:extLst>
            </p:cNvPr>
            <p:cNvSpPr/>
            <p:nvPr/>
          </p:nvSpPr>
          <p:spPr>
            <a:xfrm>
              <a:off x="2635740" y="3491248"/>
              <a:ext cx="2862040" cy="618708"/>
            </a:xfrm>
            <a:prstGeom prst="roundRect">
              <a:avLst>
                <a:gd name="adj" fmla="val 10815"/>
              </a:avLst>
            </a:prstGeom>
            <a:solidFill>
              <a:schemeClr val="accent3">
                <a:lumMod val="50000"/>
              </a:schemeClr>
            </a:solidFill>
            <a:ln>
              <a:solidFill>
                <a:schemeClr val="accent3">
                  <a:lumMod val="50000"/>
                </a:schemeClr>
              </a:solidFill>
            </a:ln>
          </p:spPr>
          <p:txBody>
            <a:bodyPr wrap="square" lIns="828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 normalizeH="0" baseline="0" noProof="0">
                  <a:ln>
                    <a:noFill/>
                  </a:ln>
                  <a:solidFill>
                    <a:srgbClr val="FFFFFF"/>
                  </a:solidFill>
                  <a:effectLst/>
                  <a:uLnTx/>
                  <a:uFillTx/>
                  <a:latin typeface="News Gothic MT" panose="020B0503020103020203" pitchFamily="34" charset="0"/>
                  <a:ea typeface="+mn-ea"/>
                  <a:cs typeface="Arial" charset="0"/>
                </a:rPr>
                <a:t>Dose </a:t>
              </a:r>
              <a:br>
                <a:rPr kumimoji="0" lang="en-US" sz="1600" b="1" i="0" u="none" strike="noStrike" kern="1200" cap="none" spc="-20" normalizeH="0" baseline="0" noProof="0">
                  <a:ln>
                    <a:noFill/>
                  </a:ln>
                  <a:solidFill>
                    <a:srgbClr val="FFFFFF"/>
                  </a:solidFill>
                  <a:effectLst/>
                  <a:uLnTx/>
                  <a:uFillTx/>
                  <a:latin typeface="News Gothic MT" panose="020B0503020103020203" pitchFamily="34" charset="0"/>
                  <a:ea typeface="+mn-ea"/>
                  <a:cs typeface="Arial" charset="0"/>
                </a:rPr>
              </a:br>
              <a:r>
                <a:rPr kumimoji="0" lang="en-US" sz="1600" b="1" i="0" u="none" strike="noStrike" kern="1200" cap="none" spc="-20" normalizeH="0" baseline="0" noProof="0">
                  <a:ln>
                    <a:noFill/>
                  </a:ln>
                  <a:solidFill>
                    <a:srgbClr val="FFFFFF"/>
                  </a:solidFill>
                  <a:effectLst/>
                  <a:uLnTx/>
                  <a:uFillTx/>
                  <a:latin typeface="News Gothic MT" panose="020B0503020103020203" pitchFamily="34" charset="0"/>
                  <a:ea typeface="+mn-ea"/>
                  <a:cs typeface="Arial" charset="0"/>
                </a:rPr>
                <a:t>Modification</a:t>
              </a:r>
              <a:endParaRPr kumimoji="0" lang="en-US" sz="1600" b="1" i="0" u="none" strike="noStrike" kern="1200" cap="none" spc="-20" normalizeH="0" baseline="30000" noProof="0">
                <a:ln>
                  <a:noFill/>
                </a:ln>
                <a:solidFill>
                  <a:srgbClr val="FFFFFF"/>
                </a:solidFill>
                <a:effectLst/>
                <a:uLnTx/>
                <a:uFillTx/>
                <a:latin typeface="News Gothic MT" panose="020B0503020103020203" pitchFamily="34" charset="0"/>
                <a:ea typeface="+mn-ea"/>
                <a:cs typeface="Arial" charset="0"/>
              </a:endParaRPr>
            </a:p>
          </p:txBody>
        </p:sp>
        <p:sp>
          <p:nvSpPr>
            <p:cNvPr id="37" name="Isosceles Triangle 36">
              <a:extLst>
                <a:ext uri="{FF2B5EF4-FFF2-40B4-BE49-F238E27FC236}">
                  <a16:creationId xmlns:a16="http://schemas.microsoft.com/office/drawing/2014/main" id="{A73B8B05-B545-435B-9DF8-22BAC7B42BA2}"/>
                </a:ext>
              </a:extLst>
            </p:cNvPr>
            <p:cNvSpPr/>
            <p:nvPr/>
          </p:nvSpPr>
          <p:spPr>
            <a:xfrm rot="10800000">
              <a:off x="3859177" y="4116071"/>
              <a:ext cx="415167" cy="156619"/>
            </a:xfrm>
            <a:prstGeom prst="triangle">
              <a:avLst/>
            </a:prstGeom>
            <a:solidFill>
              <a:schemeClr val="accent3">
                <a:lumMod val="50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News Gothic MT" panose="020B0503020103020203" pitchFamily="34" charset="0"/>
              </a:endParaRPr>
            </a:p>
          </p:txBody>
        </p:sp>
        <p:sp>
          <p:nvSpPr>
            <p:cNvPr id="38" name="Rectangle: Rounded Corners 37">
              <a:extLst>
                <a:ext uri="{FF2B5EF4-FFF2-40B4-BE49-F238E27FC236}">
                  <a16:creationId xmlns:a16="http://schemas.microsoft.com/office/drawing/2014/main" id="{062466AA-B897-4AB3-8419-86C6F51F3C43}"/>
                </a:ext>
              </a:extLst>
            </p:cNvPr>
            <p:cNvSpPr/>
            <p:nvPr/>
          </p:nvSpPr>
          <p:spPr>
            <a:xfrm>
              <a:off x="2761112" y="4370333"/>
              <a:ext cx="1603004" cy="443946"/>
            </a:xfrm>
            <a:prstGeom prst="roundRect">
              <a:avLst>
                <a:gd name="adj" fmla="val 50000"/>
              </a:avLst>
            </a:prstGeom>
            <a:solidFill>
              <a:schemeClr val="accent3">
                <a:lumMod val="5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News Gothic MT" panose="020B0503020103020203" pitchFamily="34" charset="0"/>
                  <a:ea typeface="Arial" charset="0"/>
                  <a:cs typeface="Arial" charset="0"/>
                </a:rPr>
                <a:t>Initial dose reduction</a:t>
              </a:r>
            </a:p>
          </p:txBody>
        </p:sp>
        <p:sp>
          <p:nvSpPr>
            <p:cNvPr id="39" name="Rectangle: Rounded Corners 38">
              <a:extLst>
                <a:ext uri="{FF2B5EF4-FFF2-40B4-BE49-F238E27FC236}">
                  <a16:creationId xmlns:a16="http://schemas.microsoft.com/office/drawing/2014/main" id="{E3B3BBD5-388A-4AB8-8A55-CE767E8CED5A}"/>
                </a:ext>
              </a:extLst>
            </p:cNvPr>
            <p:cNvSpPr/>
            <p:nvPr/>
          </p:nvSpPr>
          <p:spPr>
            <a:xfrm>
              <a:off x="2761112" y="4883143"/>
              <a:ext cx="1603004" cy="531279"/>
            </a:xfrm>
            <a:prstGeom prst="roundRect">
              <a:avLst>
                <a:gd name="adj" fmla="val 50000"/>
              </a:avLst>
            </a:prstGeom>
            <a:solidFill>
              <a:schemeClr val="accent3">
                <a:lumMod val="50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News Gothic MT" panose="020B0503020103020203" pitchFamily="34" charset="0"/>
                  <a:cs typeface="Arial" charset="0"/>
                </a:rPr>
                <a:t>Final dose reduction</a:t>
              </a:r>
            </a:p>
          </p:txBody>
        </p:sp>
        <p:sp>
          <p:nvSpPr>
            <p:cNvPr id="40" name="Rectangle: Rounded Corners 39">
              <a:extLst>
                <a:ext uri="{FF2B5EF4-FFF2-40B4-BE49-F238E27FC236}">
                  <a16:creationId xmlns:a16="http://schemas.microsoft.com/office/drawing/2014/main" id="{11D5DA39-7263-424D-8745-A4344F109222}"/>
                </a:ext>
              </a:extLst>
            </p:cNvPr>
            <p:cNvSpPr/>
            <p:nvPr/>
          </p:nvSpPr>
          <p:spPr>
            <a:xfrm>
              <a:off x="4466479" y="4315218"/>
              <a:ext cx="923040" cy="512534"/>
            </a:xfrm>
            <a:prstGeom prst="roundRect">
              <a:avLst>
                <a:gd name="adj" fmla="val 50000"/>
              </a:avLst>
            </a:prstGeom>
            <a:solidFill>
              <a:schemeClr val="bg1"/>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830051"/>
                  </a:solidFill>
                  <a:effectLst/>
                  <a:uLnTx/>
                  <a:uFillTx/>
                  <a:latin typeface="News Gothic MT" panose="020B0503020103020203" pitchFamily="34" charset="0"/>
                  <a:cs typeface="Arial" charset="0"/>
                </a:rPr>
                <a:t>4.4 mg/kg </a:t>
              </a:r>
            </a:p>
          </p:txBody>
        </p:sp>
        <p:sp>
          <p:nvSpPr>
            <p:cNvPr id="41" name="Rectangle: Rounded Corners 40">
              <a:extLst>
                <a:ext uri="{FF2B5EF4-FFF2-40B4-BE49-F238E27FC236}">
                  <a16:creationId xmlns:a16="http://schemas.microsoft.com/office/drawing/2014/main" id="{9CFEE93D-0E01-4021-9AF5-A2301C5F33BA}"/>
                </a:ext>
              </a:extLst>
            </p:cNvPr>
            <p:cNvSpPr/>
            <p:nvPr/>
          </p:nvSpPr>
          <p:spPr>
            <a:xfrm>
              <a:off x="4455167" y="4882867"/>
              <a:ext cx="923040" cy="531279"/>
            </a:xfrm>
            <a:prstGeom prst="roundRect">
              <a:avLst>
                <a:gd name="adj" fmla="val 50000"/>
              </a:avLst>
            </a:prstGeom>
            <a:solidFill>
              <a:schemeClr val="bg1"/>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830051"/>
                  </a:solidFill>
                  <a:effectLst/>
                  <a:uLnTx/>
                  <a:uFillTx/>
                  <a:latin typeface="News Gothic MT" panose="020B0503020103020203" pitchFamily="34" charset="0"/>
                  <a:cs typeface="Arial" charset="0"/>
                </a:rPr>
                <a:t>3.2 mg/kg </a:t>
              </a:r>
            </a:p>
          </p:txBody>
        </p:sp>
        <p:sp>
          <p:nvSpPr>
            <p:cNvPr id="42" name="Oval 41">
              <a:extLst>
                <a:ext uri="{FF2B5EF4-FFF2-40B4-BE49-F238E27FC236}">
                  <a16:creationId xmlns:a16="http://schemas.microsoft.com/office/drawing/2014/main" id="{7406EAA7-019B-4017-B321-71DA5438CA37}"/>
                </a:ext>
              </a:extLst>
            </p:cNvPr>
            <p:cNvSpPr/>
            <p:nvPr/>
          </p:nvSpPr>
          <p:spPr>
            <a:xfrm>
              <a:off x="2741929" y="3403892"/>
              <a:ext cx="637200" cy="637200"/>
            </a:xfrm>
            <a:prstGeom prst="ellipse">
              <a:avLst/>
            </a:prstGeom>
            <a:solidFill>
              <a:schemeClr val="bg1"/>
            </a:solidFill>
            <a:ln w="28575">
              <a:solidFill>
                <a:schemeClr val="accent3">
                  <a:lumMod val="50000"/>
                </a:schemeClr>
              </a:solidFill>
            </a:ln>
            <a:effectLst>
              <a:outerShdw blurRad="254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News Gothic MT" panose="020B0503020103020203" pitchFamily="34" charset="0"/>
              </a:endParaRPr>
            </a:p>
          </p:txBody>
        </p:sp>
        <p:pic>
          <p:nvPicPr>
            <p:cNvPr id="43" name="Graphic 42">
              <a:extLst>
                <a:ext uri="{FF2B5EF4-FFF2-40B4-BE49-F238E27FC236}">
                  <a16:creationId xmlns:a16="http://schemas.microsoft.com/office/drawing/2014/main" id="{BD6CB8AD-BADE-4156-97B1-79F54550C998}"/>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900127" y="3544787"/>
              <a:ext cx="335150" cy="338691"/>
            </a:xfrm>
            <a:prstGeom prst="rect">
              <a:avLst/>
            </a:prstGeom>
          </p:spPr>
        </p:pic>
      </p:grpSp>
      <p:grpSp>
        <p:nvGrpSpPr>
          <p:cNvPr id="44" name="Group 43">
            <a:extLst>
              <a:ext uri="{FF2B5EF4-FFF2-40B4-BE49-F238E27FC236}">
                <a16:creationId xmlns:a16="http://schemas.microsoft.com/office/drawing/2014/main" id="{5DF1C50A-5BFE-4FC1-B859-94EEF42721FD}"/>
              </a:ext>
            </a:extLst>
          </p:cNvPr>
          <p:cNvGrpSpPr/>
          <p:nvPr/>
        </p:nvGrpSpPr>
        <p:grpSpPr>
          <a:xfrm>
            <a:off x="5773758" y="3699414"/>
            <a:ext cx="2424847" cy="2661059"/>
            <a:chOff x="5801403" y="3392834"/>
            <a:chExt cx="2424846" cy="2256295"/>
          </a:xfrm>
        </p:grpSpPr>
        <p:sp>
          <p:nvSpPr>
            <p:cNvPr id="45" name="Rectangle: Rounded Corners 44">
              <a:extLst>
                <a:ext uri="{FF2B5EF4-FFF2-40B4-BE49-F238E27FC236}">
                  <a16:creationId xmlns:a16="http://schemas.microsoft.com/office/drawing/2014/main" id="{9BE37897-52F6-4AAA-A435-77E2021F2EB4}"/>
                </a:ext>
              </a:extLst>
            </p:cNvPr>
            <p:cNvSpPr/>
            <p:nvPr/>
          </p:nvSpPr>
          <p:spPr>
            <a:xfrm rot="10800000">
              <a:off x="5801403" y="3490363"/>
              <a:ext cx="2424844" cy="2158766"/>
            </a:xfrm>
            <a:prstGeom prst="roundRect">
              <a:avLst>
                <a:gd name="adj" fmla="val 4584"/>
              </a:avLst>
            </a:prstGeom>
            <a:noFill/>
            <a:ln w="15875">
              <a:solidFill>
                <a:schemeClr val="accent3">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News Gothic MT" panose="020B0503020103020203" pitchFamily="34" charset="0"/>
              </a:endParaRPr>
            </a:p>
          </p:txBody>
        </p:sp>
        <p:sp>
          <p:nvSpPr>
            <p:cNvPr id="46" name="Rectangle: Rounded Corners 45">
              <a:extLst>
                <a:ext uri="{FF2B5EF4-FFF2-40B4-BE49-F238E27FC236}">
                  <a16:creationId xmlns:a16="http://schemas.microsoft.com/office/drawing/2014/main" id="{00001F2E-D290-4DD7-AFE0-C7169A906A1D}"/>
                </a:ext>
              </a:extLst>
            </p:cNvPr>
            <p:cNvSpPr/>
            <p:nvPr/>
          </p:nvSpPr>
          <p:spPr>
            <a:xfrm>
              <a:off x="5801406" y="3490366"/>
              <a:ext cx="2424843" cy="779554"/>
            </a:xfrm>
            <a:prstGeom prst="roundRect">
              <a:avLst>
                <a:gd name="adj" fmla="val 16667"/>
              </a:avLst>
            </a:prstGeom>
            <a:solidFill>
              <a:schemeClr val="accent3">
                <a:lumMod val="50000"/>
              </a:schemeClr>
            </a:solidFill>
            <a:ln>
              <a:solidFill>
                <a:schemeClr val="accent3">
                  <a:lumMod val="50000"/>
                </a:schemeClr>
              </a:solidFill>
            </a:ln>
          </p:spPr>
          <p:txBody>
            <a:bodyPr wrap="square" lIns="82800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 normalizeH="0" baseline="0" noProof="0">
                  <a:ln>
                    <a:noFill/>
                  </a:ln>
                  <a:solidFill>
                    <a:srgbClr val="FFFFFF"/>
                  </a:solidFill>
                  <a:effectLst/>
                  <a:uLnTx/>
                  <a:uFillTx/>
                  <a:latin typeface="News Gothic MT" panose="020B0503020103020203" pitchFamily="34" charset="0"/>
                  <a:ea typeface="+mn-ea"/>
                  <a:cs typeface="Arial" charset="0"/>
                </a:rPr>
                <a:t>Resume</a:t>
              </a:r>
              <a:r>
                <a:rPr kumimoji="0" lang="en-US" b="1" i="0" u="none" strike="noStrike" kern="1200" cap="none" spc="-20" normalizeH="0" baseline="0" noProof="0">
                  <a:ln>
                    <a:noFill/>
                  </a:ln>
                  <a:solidFill>
                    <a:srgbClr val="FFFFFF"/>
                  </a:solidFill>
                  <a:effectLst/>
                  <a:uLnTx/>
                  <a:uFillTx/>
                  <a:latin typeface="News Gothic MT" panose="020B0503020103020203" pitchFamily="34" charset="0"/>
                  <a:ea typeface="+mn-ea"/>
                  <a:cs typeface="Arial" charset="0"/>
                </a:rPr>
                <a:t> </a:t>
              </a:r>
              <a:r>
                <a:rPr kumimoji="0" lang="en-US" sz="1600" b="1" i="0" u="none" strike="noStrike" kern="1200" cap="none" spc="-20" normalizeH="0" baseline="0" noProof="0">
                  <a:ln>
                    <a:noFill/>
                  </a:ln>
                  <a:solidFill>
                    <a:srgbClr val="FFFFFF"/>
                  </a:solidFill>
                  <a:effectLst/>
                  <a:uLnTx/>
                  <a:uFillTx/>
                  <a:latin typeface="News Gothic MT" panose="020B0503020103020203" pitchFamily="34" charset="0"/>
                  <a:ea typeface="+mn-ea"/>
                  <a:cs typeface="Arial" charset="0"/>
                </a:rPr>
                <a:t>Therapy </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 normalizeH="0" baseline="0" noProof="0">
                  <a:ln>
                    <a:noFill/>
                  </a:ln>
                  <a:solidFill>
                    <a:srgbClr val="FFFFFF"/>
                  </a:solidFill>
                  <a:effectLst/>
                  <a:uLnTx/>
                  <a:uFillTx/>
                  <a:latin typeface="News Gothic MT" panose="020B0503020103020203" pitchFamily="34" charset="0"/>
                  <a:ea typeface="+mn-ea"/>
                  <a:cs typeface="Arial" charset="0"/>
                </a:rPr>
                <a:t>(Grade 1 only)</a:t>
              </a:r>
              <a:endParaRPr kumimoji="0" lang="en-US" sz="1600" b="1" i="0" u="none" strike="noStrike" kern="1200" cap="none" spc="-20" normalizeH="0" baseline="30000" noProof="0">
                <a:ln>
                  <a:noFill/>
                </a:ln>
                <a:solidFill>
                  <a:srgbClr val="FFFFFF"/>
                </a:solidFill>
                <a:effectLst/>
                <a:uLnTx/>
                <a:uFillTx/>
                <a:latin typeface="News Gothic MT" panose="020B0503020103020203" pitchFamily="34" charset="0"/>
                <a:ea typeface="+mn-ea"/>
                <a:cs typeface="Arial" charset="0"/>
              </a:endParaRPr>
            </a:p>
          </p:txBody>
        </p:sp>
        <p:sp>
          <p:nvSpPr>
            <p:cNvPr id="47" name="Isosceles Triangle 46">
              <a:extLst>
                <a:ext uri="{FF2B5EF4-FFF2-40B4-BE49-F238E27FC236}">
                  <a16:creationId xmlns:a16="http://schemas.microsoft.com/office/drawing/2014/main" id="{C40CB6D1-F74F-4B29-9D14-5C4BC5089C7C}"/>
                </a:ext>
              </a:extLst>
            </p:cNvPr>
            <p:cNvSpPr/>
            <p:nvPr/>
          </p:nvSpPr>
          <p:spPr>
            <a:xfrm rot="10800000">
              <a:off x="6801765" y="4265458"/>
              <a:ext cx="414000" cy="158400"/>
            </a:xfrm>
            <a:prstGeom prst="triangle">
              <a:avLst/>
            </a:prstGeom>
            <a:solidFill>
              <a:schemeClr val="accent3">
                <a:lumMod val="50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News Gothic MT" panose="020B0503020103020203" pitchFamily="34" charset="0"/>
              </a:endParaRPr>
            </a:p>
          </p:txBody>
        </p:sp>
        <p:sp>
          <p:nvSpPr>
            <p:cNvPr id="48" name="Oval 47">
              <a:extLst>
                <a:ext uri="{FF2B5EF4-FFF2-40B4-BE49-F238E27FC236}">
                  <a16:creationId xmlns:a16="http://schemas.microsoft.com/office/drawing/2014/main" id="{6EA7B68E-CF61-485A-B797-F24305BA945C}"/>
                </a:ext>
              </a:extLst>
            </p:cNvPr>
            <p:cNvSpPr/>
            <p:nvPr/>
          </p:nvSpPr>
          <p:spPr>
            <a:xfrm>
              <a:off x="5882504" y="3392834"/>
              <a:ext cx="637200" cy="525598"/>
            </a:xfrm>
            <a:prstGeom prst="ellipse">
              <a:avLst/>
            </a:prstGeom>
            <a:solidFill>
              <a:schemeClr val="bg1"/>
            </a:solidFill>
            <a:ln w="28575">
              <a:solidFill>
                <a:schemeClr val="accent3">
                  <a:lumMod val="50000"/>
                </a:schemeClr>
              </a:solidFill>
            </a:ln>
            <a:effectLst>
              <a:outerShdw blurRad="254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News Gothic MT" panose="020B0503020103020203" pitchFamily="34" charset="0"/>
              </a:endParaRPr>
            </a:p>
          </p:txBody>
        </p:sp>
        <p:sp>
          <p:nvSpPr>
            <p:cNvPr id="49" name="TextBox 48">
              <a:extLst>
                <a:ext uri="{FF2B5EF4-FFF2-40B4-BE49-F238E27FC236}">
                  <a16:creationId xmlns:a16="http://schemas.microsoft.com/office/drawing/2014/main" id="{76C14D67-4B03-4560-B475-ED834B499096}"/>
                </a:ext>
              </a:extLst>
            </p:cNvPr>
            <p:cNvSpPr txBox="1"/>
            <p:nvPr/>
          </p:nvSpPr>
          <p:spPr>
            <a:xfrm>
              <a:off x="5900676" y="4419060"/>
              <a:ext cx="2325571" cy="1206949"/>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11" normalizeH="0" baseline="0" noProof="0">
                  <a:ln>
                    <a:noFill/>
                  </a:ln>
                  <a:solidFill>
                    <a:srgbClr val="68D2DF">
                      <a:lumMod val="50000"/>
                    </a:srgbClr>
                  </a:solidFill>
                  <a:effectLst/>
                  <a:uLnTx/>
                  <a:uFillTx/>
                  <a:latin typeface="News Gothic MT" panose="020B0503020103020203" pitchFamily="34" charset="0"/>
                  <a:ea typeface="+mn-ea"/>
                  <a:cs typeface="Arial" charset="0"/>
                </a:rPr>
                <a:t>If resolved in ≤28 days from date of onset:</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b="0" i="0" u="none" strike="noStrike" kern="1200" cap="none" spc="-11" normalizeH="0" baseline="0" noProof="0">
                  <a:ln>
                    <a:noFill/>
                  </a:ln>
                  <a:solidFill>
                    <a:srgbClr val="000000"/>
                  </a:solidFill>
                  <a:effectLst/>
                  <a:uLnTx/>
                  <a:uFillTx/>
                  <a:latin typeface="News Gothic MT" panose="020B0503020103020203" pitchFamily="34" charset="0"/>
                  <a:ea typeface="+mn-ea"/>
                  <a:cs typeface="Arial" charset="0"/>
                </a:rPr>
                <a:t>Maintain dose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11" normalizeH="0" baseline="0" noProof="0">
                  <a:ln>
                    <a:noFill/>
                  </a:ln>
                  <a:solidFill>
                    <a:srgbClr val="68D2DF">
                      <a:lumMod val="50000"/>
                    </a:srgbClr>
                  </a:solidFill>
                  <a:effectLst/>
                  <a:uLnTx/>
                  <a:uFillTx/>
                  <a:latin typeface="News Gothic MT" panose="020B0503020103020203" pitchFamily="34" charset="0"/>
                  <a:ea typeface="+mn-ea"/>
                  <a:cs typeface="Arial" charset="0"/>
                </a:rPr>
                <a:t>If resolved in &gt;28 days from date of onset: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11" normalizeH="0" baseline="0" noProof="0">
                  <a:ln>
                    <a:noFill/>
                  </a:ln>
                  <a:solidFill>
                    <a:srgbClr val="000000"/>
                  </a:solidFill>
                  <a:effectLst/>
                  <a:uLnTx/>
                  <a:uFillTx/>
                  <a:latin typeface="News Gothic MT" panose="020B0503020103020203" pitchFamily="34" charset="0"/>
                  <a:ea typeface="+mn-ea"/>
                  <a:cs typeface="Arial" charset="0"/>
                </a:rPr>
                <a:t>Reduce dose 1 level </a:t>
              </a:r>
              <a:endParaRPr kumimoji="0" lang="en-US" sz="1100" b="0" i="0" u="none" strike="noStrike" kern="1200" cap="none" spc="-11" normalizeH="0" baseline="0" noProof="0">
                <a:ln>
                  <a:noFill/>
                </a:ln>
                <a:solidFill>
                  <a:srgbClr val="000000"/>
                </a:solidFill>
                <a:effectLst/>
                <a:uLnTx/>
                <a:uFillTx/>
                <a:latin typeface="News Gothic MT" panose="020B0503020103020203" pitchFamily="34" charset="0"/>
                <a:ea typeface="+mn-ea"/>
                <a:cs typeface="Arial" charset="0"/>
              </a:endParaRPr>
            </a:p>
          </p:txBody>
        </p:sp>
        <p:pic>
          <p:nvPicPr>
            <p:cNvPr id="50" name="Graphic 49">
              <a:extLst>
                <a:ext uri="{FF2B5EF4-FFF2-40B4-BE49-F238E27FC236}">
                  <a16:creationId xmlns:a16="http://schemas.microsoft.com/office/drawing/2014/main" id="{70C8D5FA-AE33-475D-AB20-910AE478CF4B}"/>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982505" y="3470475"/>
              <a:ext cx="437198" cy="360626"/>
            </a:xfrm>
            <a:prstGeom prst="rect">
              <a:avLst/>
            </a:prstGeom>
          </p:spPr>
        </p:pic>
      </p:grpSp>
      <p:sp>
        <p:nvSpPr>
          <p:cNvPr id="51" name="Rectangle: Rounded Corners 50">
            <a:extLst>
              <a:ext uri="{FF2B5EF4-FFF2-40B4-BE49-F238E27FC236}">
                <a16:creationId xmlns:a16="http://schemas.microsoft.com/office/drawing/2014/main" id="{AB28F81B-5313-40E9-9F68-FE4BD8507E7B}"/>
              </a:ext>
            </a:extLst>
          </p:cNvPr>
          <p:cNvSpPr/>
          <p:nvPr/>
        </p:nvSpPr>
        <p:spPr>
          <a:xfrm rot="10800000">
            <a:off x="5569100" y="1675166"/>
            <a:ext cx="2700697" cy="1940621"/>
          </a:xfrm>
          <a:prstGeom prst="roundRect">
            <a:avLst>
              <a:gd name="adj" fmla="val 4584"/>
            </a:avLst>
          </a:prstGeom>
          <a:noFill/>
          <a:ln w="15875">
            <a:solidFill>
              <a:srgbClr val="0071C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News Gothic MT" panose="020B0503020103020203" pitchFamily="34" charset="0"/>
            </a:endParaRPr>
          </a:p>
        </p:txBody>
      </p:sp>
      <p:sp>
        <p:nvSpPr>
          <p:cNvPr id="52" name="TextBox 51">
            <a:extLst>
              <a:ext uri="{FF2B5EF4-FFF2-40B4-BE49-F238E27FC236}">
                <a16:creationId xmlns:a16="http://schemas.microsoft.com/office/drawing/2014/main" id="{DCF2F28D-A5F6-4AB4-878D-55729F65FCC0}"/>
              </a:ext>
            </a:extLst>
          </p:cNvPr>
          <p:cNvSpPr txBox="1"/>
          <p:nvPr/>
        </p:nvSpPr>
        <p:spPr>
          <a:xfrm>
            <a:off x="5652449" y="2208793"/>
            <a:ext cx="2667467" cy="138499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11" normalizeH="0" baseline="0" noProof="0">
                <a:ln>
                  <a:noFill/>
                </a:ln>
                <a:solidFill>
                  <a:srgbClr val="68D2DF">
                    <a:lumMod val="50000"/>
                  </a:srgbClr>
                </a:solidFill>
                <a:effectLst/>
                <a:uLnTx/>
                <a:uFillTx/>
                <a:latin typeface="News Gothic MT" panose="020B0503020103020203" pitchFamily="34" charset="0"/>
                <a:ea typeface="+mn-ea"/>
                <a:cs typeface="Arial" charset="0"/>
              </a:rPr>
              <a:t>Evaluations should include:</a:t>
            </a:r>
          </a:p>
          <a:p>
            <a:pPr marL="171446" marR="0" lvl="0" indent="-1714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11" normalizeH="0" baseline="0" noProof="0">
                <a:ln>
                  <a:noFill/>
                </a:ln>
                <a:solidFill>
                  <a:srgbClr val="000000"/>
                </a:solidFill>
                <a:effectLst/>
                <a:uLnTx/>
                <a:uFillTx/>
                <a:latin typeface="News Gothic MT" panose="020B0503020103020203" pitchFamily="34" charset="0"/>
                <a:ea typeface="+mn-ea"/>
                <a:cs typeface="Arial" charset="0"/>
              </a:rPr>
              <a:t>High-resolution CT scan</a:t>
            </a:r>
          </a:p>
          <a:p>
            <a:pPr marL="171446" marR="0" lvl="0" indent="-1714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11" normalizeH="0" baseline="0" noProof="0">
                <a:ln>
                  <a:noFill/>
                </a:ln>
                <a:solidFill>
                  <a:srgbClr val="000000"/>
                </a:solidFill>
                <a:effectLst/>
                <a:uLnTx/>
                <a:uFillTx/>
                <a:latin typeface="News Gothic MT" panose="020B0503020103020203" pitchFamily="34" charset="0"/>
                <a:ea typeface="+mn-ea"/>
                <a:cs typeface="Arial" charset="0"/>
              </a:rPr>
              <a:t>Pulmonologist consultation </a:t>
            </a:r>
          </a:p>
          <a:p>
            <a:pPr marL="171446" marR="0" lvl="0" indent="-1714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11" normalizeH="0" baseline="0" noProof="0">
                <a:ln>
                  <a:noFill/>
                </a:ln>
                <a:solidFill>
                  <a:srgbClr val="000000"/>
                </a:solidFill>
                <a:effectLst/>
                <a:uLnTx/>
                <a:uFillTx/>
                <a:latin typeface="News Gothic MT" panose="020B0503020103020203" pitchFamily="34" charset="0"/>
                <a:ea typeface="+mn-ea"/>
                <a:cs typeface="Arial" charset="0"/>
              </a:rPr>
              <a:t>Blood culture and CBC</a:t>
            </a:r>
          </a:p>
          <a:p>
            <a:pPr marL="171446" marR="0" lvl="0" indent="-1714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News Gothic MT" panose="020B0503020103020203" pitchFamily="34" charset="0"/>
                <a:ea typeface="+mn-ea"/>
              </a:rPr>
              <a:t>Consider bronchoscopy</a:t>
            </a:r>
          </a:p>
          <a:p>
            <a:pPr marL="171446" marR="0" lvl="0" indent="-1714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News Gothic MT" panose="020B0503020103020203" pitchFamily="34" charset="0"/>
                <a:ea typeface="+mn-ea"/>
              </a:rPr>
              <a:t>PFTs and pulse oximetry </a:t>
            </a:r>
            <a:endParaRPr kumimoji="0" lang="en-US" sz="1100" b="0" i="0" u="none" strike="noStrike" kern="1200" cap="none" spc="0" normalizeH="0" baseline="0" noProof="0">
              <a:ln>
                <a:noFill/>
              </a:ln>
              <a:solidFill>
                <a:srgbClr val="000000"/>
              </a:solidFill>
              <a:effectLst/>
              <a:uLnTx/>
              <a:uFillTx/>
              <a:latin typeface="News Gothic MT" panose="020B0503020103020203" pitchFamily="34" charset="0"/>
              <a:ea typeface="+mn-ea"/>
            </a:endParaRPr>
          </a:p>
        </p:txBody>
      </p:sp>
      <p:sp>
        <p:nvSpPr>
          <p:cNvPr id="53" name="Rectangle: Rounded Corners 52">
            <a:extLst>
              <a:ext uri="{FF2B5EF4-FFF2-40B4-BE49-F238E27FC236}">
                <a16:creationId xmlns:a16="http://schemas.microsoft.com/office/drawing/2014/main" id="{3583A2C1-4C45-45F7-91BB-3026E86797BA}"/>
              </a:ext>
            </a:extLst>
          </p:cNvPr>
          <p:cNvSpPr/>
          <p:nvPr/>
        </p:nvSpPr>
        <p:spPr>
          <a:xfrm>
            <a:off x="5569101" y="1675170"/>
            <a:ext cx="2695377" cy="371296"/>
          </a:xfrm>
          <a:prstGeom prst="roundRect">
            <a:avLst>
              <a:gd name="adj" fmla="val 15932"/>
            </a:avLst>
          </a:prstGeom>
          <a:solidFill>
            <a:srgbClr val="0071CB"/>
          </a:solidFill>
          <a:ln>
            <a:solidFill>
              <a:srgbClr val="0071CB"/>
            </a:solidFill>
          </a:ln>
        </p:spPr>
        <p:txBody>
          <a:bodyPr wrap="square" lIns="828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 normalizeH="0" baseline="0" noProof="0">
                <a:ln>
                  <a:noFill/>
                </a:ln>
                <a:solidFill>
                  <a:srgbClr val="FFFFFF"/>
                </a:solidFill>
                <a:effectLst/>
                <a:uLnTx/>
                <a:uFillTx/>
                <a:latin typeface="News Gothic MT" panose="020B0503020103020203" pitchFamily="34" charset="0"/>
                <a:ea typeface="+mn-ea"/>
                <a:cs typeface="Arial" charset="0"/>
              </a:rPr>
              <a:t>Confirm</a:t>
            </a:r>
            <a:endParaRPr kumimoji="0" lang="en-US" sz="1600" b="1" i="0" u="none" strike="noStrike" kern="1200" cap="none" spc="-20" normalizeH="0" baseline="30000" noProof="0">
              <a:ln>
                <a:noFill/>
              </a:ln>
              <a:solidFill>
                <a:srgbClr val="FFFFFF"/>
              </a:solidFill>
              <a:effectLst/>
              <a:uLnTx/>
              <a:uFillTx/>
              <a:latin typeface="News Gothic MT" panose="020B0503020103020203" pitchFamily="34" charset="0"/>
              <a:ea typeface="+mn-ea"/>
              <a:cs typeface="Arial" charset="0"/>
            </a:endParaRPr>
          </a:p>
        </p:txBody>
      </p:sp>
      <p:sp>
        <p:nvSpPr>
          <p:cNvPr id="54" name="Isosceles Triangle 53">
            <a:extLst>
              <a:ext uri="{FF2B5EF4-FFF2-40B4-BE49-F238E27FC236}">
                <a16:creationId xmlns:a16="http://schemas.microsoft.com/office/drawing/2014/main" id="{D06979B2-C6F6-4265-9C0D-61AC1545F55F}"/>
              </a:ext>
            </a:extLst>
          </p:cNvPr>
          <p:cNvSpPr/>
          <p:nvPr/>
        </p:nvSpPr>
        <p:spPr>
          <a:xfrm rot="10800000">
            <a:off x="6789863" y="2043139"/>
            <a:ext cx="412880" cy="196023"/>
          </a:xfrm>
          <a:prstGeom prst="triangle">
            <a:avLst/>
          </a:prstGeom>
          <a:solidFill>
            <a:srgbClr val="0071CB"/>
          </a:solidFill>
          <a:ln>
            <a:solidFill>
              <a:srgbClr val="0071C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News Gothic MT" panose="020B0503020103020203" pitchFamily="34" charset="0"/>
            </a:endParaRPr>
          </a:p>
        </p:txBody>
      </p:sp>
      <p:sp>
        <p:nvSpPr>
          <p:cNvPr id="55" name="Oval 54">
            <a:extLst>
              <a:ext uri="{FF2B5EF4-FFF2-40B4-BE49-F238E27FC236}">
                <a16:creationId xmlns:a16="http://schemas.microsoft.com/office/drawing/2014/main" id="{3C08DB4A-EB0F-4EF1-8F3D-9E79B1D5DB94}"/>
              </a:ext>
            </a:extLst>
          </p:cNvPr>
          <p:cNvSpPr/>
          <p:nvPr/>
        </p:nvSpPr>
        <p:spPr>
          <a:xfrm>
            <a:off x="5652449" y="1590847"/>
            <a:ext cx="637200" cy="637200"/>
          </a:xfrm>
          <a:prstGeom prst="ellipse">
            <a:avLst/>
          </a:prstGeom>
          <a:solidFill>
            <a:schemeClr val="bg1"/>
          </a:solidFill>
          <a:ln w="28575">
            <a:solidFill>
              <a:srgbClr val="0071CB"/>
            </a:solidFill>
          </a:ln>
          <a:effectLst>
            <a:outerShdw blurRad="254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News Gothic MT" panose="020B0503020103020203" pitchFamily="34" charset="0"/>
            </a:endParaRPr>
          </a:p>
        </p:txBody>
      </p:sp>
      <p:pic>
        <p:nvPicPr>
          <p:cNvPr id="56" name="Graphic 55">
            <a:extLst>
              <a:ext uri="{FF2B5EF4-FFF2-40B4-BE49-F238E27FC236}">
                <a16:creationId xmlns:a16="http://schemas.microsoft.com/office/drawing/2014/main" id="{D2BE2A99-3C87-414A-A04D-EE5D084B31FD}"/>
              </a:ext>
            </a:extLst>
          </p:cNvPr>
          <p:cNvPicPr>
            <a:picLocks noChangeAspect="1"/>
          </p:cNvPicPr>
          <p:nvPr/>
        </p:nvPicPr>
        <p:blipFill rotWithShape="1">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t="2405" r="16554"/>
          <a:stretch/>
        </p:blipFill>
        <p:spPr>
          <a:xfrm>
            <a:off x="5843057" y="1739547"/>
            <a:ext cx="279672" cy="330547"/>
          </a:xfrm>
          <a:prstGeom prst="rect">
            <a:avLst/>
          </a:prstGeom>
        </p:spPr>
      </p:pic>
      <p:sp>
        <p:nvSpPr>
          <p:cNvPr id="57" name="Arrow: Pentagon 56">
            <a:extLst>
              <a:ext uri="{FF2B5EF4-FFF2-40B4-BE49-F238E27FC236}">
                <a16:creationId xmlns:a16="http://schemas.microsoft.com/office/drawing/2014/main" id="{AA9FC180-FF32-4585-888D-D6194BE0B85A}"/>
              </a:ext>
            </a:extLst>
          </p:cNvPr>
          <p:cNvSpPr/>
          <p:nvPr/>
        </p:nvSpPr>
        <p:spPr>
          <a:xfrm>
            <a:off x="396059" y="1059832"/>
            <a:ext cx="6096000" cy="461665"/>
          </a:xfrm>
          <a:prstGeom prst="homePlate">
            <a:avLst>
              <a:gd name="adj" fmla="val 37621"/>
            </a:avLst>
          </a:prstGeom>
          <a:solidFill>
            <a:schemeClr val="bg1">
              <a:lumMod val="85000"/>
            </a:schemeClr>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3F4444"/>
                </a:solidFill>
                <a:effectLst/>
                <a:uLnTx/>
                <a:uFillTx/>
                <a:latin typeface="News Gothic MT" panose="020B0503020103020203" pitchFamily="34" charset="0"/>
                <a:ea typeface="+mn-ea"/>
              </a:rPr>
              <a:t>T-DXd Clinical </a:t>
            </a:r>
            <a:r>
              <a:rPr lang="en-US" sz="2400" b="1" i="1">
                <a:solidFill>
                  <a:srgbClr val="3F4444"/>
                </a:solidFill>
                <a:latin typeface="News Gothic MT" panose="020B0503020103020203" pitchFamily="34" charset="0"/>
                <a:ea typeface="+mn-ea"/>
              </a:rPr>
              <a:t>T</a:t>
            </a:r>
            <a:r>
              <a:rPr kumimoji="0" lang="en-US" sz="2400" b="1" i="1" u="none" strike="noStrike" kern="1200" cap="none" spc="0" normalizeH="0" baseline="0" noProof="0">
                <a:ln>
                  <a:noFill/>
                </a:ln>
                <a:solidFill>
                  <a:srgbClr val="3F4444"/>
                </a:solidFill>
                <a:effectLst/>
                <a:uLnTx/>
                <a:uFillTx/>
                <a:latin typeface="News Gothic MT" panose="020B0503020103020203" pitchFamily="34" charset="0"/>
                <a:ea typeface="+mn-ea"/>
              </a:rPr>
              <a:t>rial Protocol Guidance</a:t>
            </a:r>
            <a:endParaRPr kumimoji="0" lang="en-US" sz="2400" b="1" i="0" u="none" strike="noStrike" kern="1200" cap="none" spc="0" normalizeH="0" baseline="0" noProof="0">
              <a:ln>
                <a:noFill/>
              </a:ln>
              <a:solidFill>
                <a:srgbClr val="000000"/>
              </a:solidFill>
              <a:effectLst/>
              <a:uLnTx/>
              <a:uFillTx/>
              <a:latin typeface="News Gothic MT" panose="020B0503020103020203" pitchFamily="34" charset="0"/>
              <a:ea typeface="+mn-ea"/>
            </a:endParaRPr>
          </a:p>
        </p:txBody>
      </p:sp>
    </p:spTree>
    <p:extLst>
      <p:ext uri="{BB962C8B-B14F-4D97-AF65-F5344CB8AC3E}">
        <p14:creationId xmlns:p14="http://schemas.microsoft.com/office/powerpoint/2010/main" val="35920860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A2E2F2D3-4DD1-4F35-B457-C8DD77E66957}"/>
              </a:ext>
            </a:extLst>
          </p:cNvPr>
          <p:cNvSpPr>
            <a:spLocks noGrp="1"/>
          </p:cNvSpPr>
          <p:nvPr>
            <p:ph type="title"/>
          </p:nvPr>
        </p:nvSpPr>
        <p:spPr>
          <a:xfrm>
            <a:off x="609600" y="231314"/>
            <a:ext cx="10972800" cy="584775"/>
          </a:xfrm>
        </p:spPr>
        <p:txBody>
          <a:bodyPr/>
          <a:lstStyle/>
          <a:p>
            <a:r>
              <a:rPr lang="en-US" sz="3200"/>
              <a:t>Nausea and Mucositis</a:t>
            </a:r>
          </a:p>
        </p:txBody>
      </p:sp>
      <p:sp>
        <p:nvSpPr>
          <p:cNvPr id="3" name="Text Placeholder 2">
            <a:extLst>
              <a:ext uri="{FF2B5EF4-FFF2-40B4-BE49-F238E27FC236}">
                <a16:creationId xmlns:a16="http://schemas.microsoft.com/office/drawing/2014/main" id="{DFB98A64-FD9F-7947-8F0D-BC0D741210B2}"/>
              </a:ext>
            </a:extLst>
          </p:cNvPr>
          <p:cNvSpPr>
            <a:spLocks noGrp="1"/>
          </p:cNvSpPr>
          <p:nvPr>
            <p:ph type="body" sz="quarter" idx="12"/>
          </p:nvPr>
        </p:nvSpPr>
        <p:spPr>
          <a:xfrm>
            <a:off x="193575" y="6420647"/>
            <a:ext cx="7404271" cy="307777"/>
          </a:xfrm>
        </p:spPr>
        <p:txBody>
          <a:bodyPr/>
          <a:lstStyle/>
          <a:p>
            <a:r>
              <a:rPr lang="en-US" dirty="0"/>
              <a:t>RA = receptor antagonist.</a:t>
            </a:r>
          </a:p>
          <a:p>
            <a:r>
              <a:rPr lang="en-US" dirty="0"/>
              <a:t>NCCN, 2020a; </a:t>
            </a:r>
            <a:r>
              <a:rPr lang="en-US" dirty="0" err="1"/>
              <a:t>Piqray</a:t>
            </a:r>
            <a:r>
              <a:rPr lang="en-US" baseline="30000" dirty="0"/>
              <a:t>®</a:t>
            </a:r>
            <a:r>
              <a:rPr lang="en-US" dirty="0"/>
              <a:t> prescribing information, 2019; </a:t>
            </a:r>
            <a:r>
              <a:rPr lang="en-US" dirty="0" err="1"/>
              <a:t>Tukysa</a:t>
            </a:r>
            <a:r>
              <a:rPr lang="en-US" baseline="30000" dirty="0" err="1"/>
              <a:t>TM</a:t>
            </a:r>
            <a:r>
              <a:rPr lang="en-US" dirty="0"/>
              <a:t> prescribing information, 2020; </a:t>
            </a:r>
            <a:r>
              <a:rPr lang="en-US" dirty="0" err="1"/>
              <a:t>Rugo</a:t>
            </a:r>
            <a:r>
              <a:rPr lang="en-US" dirty="0"/>
              <a:t>, </a:t>
            </a:r>
            <a:r>
              <a:rPr lang="en-US" dirty="0" err="1"/>
              <a:t>Lerebours</a:t>
            </a:r>
            <a:r>
              <a:rPr lang="en-US" dirty="0"/>
              <a:t> et al, 2020.</a:t>
            </a:r>
          </a:p>
        </p:txBody>
      </p:sp>
      <p:sp>
        <p:nvSpPr>
          <p:cNvPr id="4" name="Text Placeholder 3">
            <a:extLst>
              <a:ext uri="{FF2B5EF4-FFF2-40B4-BE49-F238E27FC236}">
                <a16:creationId xmlns:a16="http://schemas.microsoft.com/office/drawing/2014/main" id="{9729AC71-B1D4-7543-9B7F-DCDC1DD11282}"/>
              </a:ext>
            </a:extLst>
          </p:cNvPr>
          <p:cNvSpPr>
            <a:spLocks noGrp="1"/>
          </p:cNvSpPr>
          <p:nvPr>
            <p:ph type="body" sz="quarter" idx="13"/>
          </p:nvPr>
        </p:nvSpPr>
        <p:spPr/>
        <p:txBody>
          <a:bodyPr/>
          <a:lstStyle/>
          <a:p>
            <a:r>
              <a:rPr lang="en-US"/>
              <a:t>New Agents, Familiar Solutions</a:t>
            </a:r>
          </a:p>
        </p:txBody>
      </p:sp>
      <p:sp>
        <p:nvSpPr>
          <p:cNvPr id="5" name="Content Placeholder 2">
            <a:extLst>
              <a:ext uri="{FF2B5EF4-FFF2-40B4-BE49-F238E27FC236}">
                <a16:creationId xmlns:a16="http://schemas.microsoft.com/office/drawing/2014/main" id="{5FDA2571-9E68-4D2A-9718-2BE3B5755DB8}"/>
              </a:ext>
            </a:extLst>
          </p:cNvPr>
          <p:cNvSpPr txBox="1">
            <a:spLocks/>
          </p:cNvSpPr>
          <p:nvPr/>
        </p:nvSpPr>
        <p:spPr>
          <a:xfrm>
            <a:off x="624125" y="1351880"/>
            <a:ext cx="10972800" cy="4572000"/>
          </a:xfrm>
          <a:prstGeom prst="rect">
            <a:avLst/>
          </a:prstGeom>
        </p:spPr>
        <p:txBody>
          <a:bodyPr>
            <a:normAutofit fontScale="92500"/>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endParaRPr lang="en-US" kern="0" dirty="0"/>
          </a:p>
          <a:p>
            <a:r>
              <a:rPr lang="en-US" kern="0" dirty="0"/>
              <a:t>Nausea</a:t>
            </a:r>
            <a:endParaRPr lang="en-US" sz="2200" kern="0" dirty="0"/>
          </a:p>
          <a:p>
            <a:pPr lvl="1"/>
            <a:r>
              <a:rPr lang="en-US" sz="2200" kern="0" dirty="0"/>
              <a:t>Common with </a:t>
            </a:r>
            <a:r>
              <a:rPr lang="en-US" sz="2200" kern="0" dirty="0" err="1"/>
              <a:t>sacituzumab</a:t>
            </a:r>
            <a:r>
              <a:rPr lang="en-US" sz="2200" kern="0" dirty="0"/>
              <a:t> </a:t>
            </a:r>
            <a:r>
              <a:rPr lang="en-US" sz="2200" kern="0" dirty="0" err="1"/>
              <a:t>govitecan</a:t>
            </a:r>
            <a:r>
              <a:rPr lang="en-US" sz="2200" kern="0" dirty="0"/>
              <a:t>, T-</a:t>
            </a:r>
            <a:r>
              <a:rPr lang="en-US" sz="2200" kern="0" dirty="0" err="1"/>
              <a:t>DXd</a:t>
            </a:r>
            <a:r>
              <a:rPr lang="en-US" sz="2200" kern="0" dirty="0"/>
              <a:t>, and </a:t>
            </a:r>
            <a:r>
              <a:rPr lang="en-US" sz="2200" kern="0" dirty="0" err="1"/>
              <a:t>alpelisib</a:t>
            </a:r>
            <a:endParaRPr lang="en-US" sz="2200" kern="0" dirty="0"/>
          </a:p>
          <a:p>
            <a:pPr lvl="1"/>
            <a:r>
              <a:rPr lang="en-US" sz="2200" kern="0" dirty="0"/>
              <a:t>Consider NCCN guidelines for highly emetogenic agents</a:t>
            </a:r>
          </a:p>
          <a:p>
            <a:pPr lvl="2"/>
            <a:r>
              <a:rPr lang="en-US" sz="2200" kern="0" dirty="0"/>
              <a:t>Olanzapine</a:t>
            </a:r>
          </a:p>
          <a:p>
            <a:pPr lvl="2"/>
            <a:r>
              <a:rPr lang="en-US" sz="2200" kern="0" dirty="0"/>
              <a:t>NK-1 RA (</a:t>
            </a:r>
            <a:r>
              <a:rPr lang="en-US" sz="2200" kern="0" dirty="0" err="1"/>
              <a:t>eg</a:t>
            </a:r>
            <a:r>
              <a:rPr lang="en-US" sz="2200" kern="0" dirty="0"/>
              <a:t>, </a:t>
            </a:r>
            <a:r>
              <a:rPr lang="en-US" sz="2200" kern="0" dirty="0" err="1"/>
              <a:t>fosaprepitant</a:t>
            </a:r>
            <a:r>
              <a:rPr lang="en-US" sz="2200" kern="0" dirty="0"/>
              <a:t>)</a:t>
            </a:r>
          </a:p>
          <a:p>
            <a:pPr lvl="2"/>
            <a:r>
              <a:rPr lang="en-US" sz="2200" kern="0" dirty="0"/>
              <a:t>5-HT</a:t>
            </a:r>
            <a:r>
              <a:rPr lang="en-US" sz="2200" kern="0" baseline="-25000" dirty="0"/>
              <a:t>3 </a:t>
            </a:r>
            <a:r>
              <a:rPr lang="en-US" sz="2200" kern="0" dirty="0"/>
              <a:t>RA (</a:t>
            </a:r>
            <a:r>
              <a:rPr lang="en-US" sz="2200" kern="0" dirty="0" err="1"/>
              <a:t>eg</a:t>
            </a:r>
            <a:r>
              <a:rPr lang="en-US" sz="2200" kern="0" dirty="0"/>
              <a:t>, palonosetron)</a:t>
            </a:r>
          </a:p>
          <a:p>
            <a:pPr lvl="2"/>
            <a:r>
              <a:rPr lang="en-US" sz="2200" kern="0" dirty="0"/>
              <a:t>Dexamethasone</a:t>
            </a:r>
          </a:p>
          <a:p>
            <a:r>
              <a:rPr lang="en-US" kern="0" dirty="0"/>
              <a:t>Mucositis</a:t>
            </a:r>
            <a:endParaRPr lang="en-US" sz="2200" kern="0" dirty="0"/>
          </a:p>
          <a:p>
            <a:pPr lvl="1"/>
            <a:r>
              <a:rPr lang="en-US" sz="2200" kern="0" dirty="0"/>
              <a:t>Common with </a:t>
            </a:r>
            <a:r>
              <a:rPr lang="en-US" sz="2200" kern="0" dirty="0" err="1"/>
              <a:t>alpelisib</a:t>
            </a:r>
            <a:endParaRPr lang="en-US" sz="2200" kern="0" dirty="0"/>
          </a:p>
          <a:p>
            <a:pPr lvl="1"/>
            <a:r>
              <a:rPr lang="en-US" sz="2200" kern="0" dirty="0"/>
              <a:t>Consider prophylactic dexamethasone rinses per </a:t>
            </a:r>
            <a:r>
              <a:rPr lang="en-US" sz="2200" kern="0" dirty="0" err="1"/>
              <a:t>everolimus</a:t>
            </a:r>
            <a:r>
              <a:rPr lang="en-US" sz="2200" kern="0" dirty="0"/>
              <a:t> SWISH study</a:t>
            </a:r>
          </a:p>
          <a:p>
            <a:pPr lvl="2"/>
            <a:r>
              <a:rPr lang="en-US" sz="2200" kern="0" dirty="0"/>
              <a:t>Prophylactic use of 10 mL dexamethasone 0.5 mg/5 mL 4x daily x 8 weeks</a:t>
            </a:r>
          </a:p>
          <a:p>
            <a:pPr lvl="2"/>
            <a:r>
              <a:rPr lang="en-US" sz="2200" kern="0" dirty="0"/>
              <a:t>Grade 2 mucositis in 2% of patients, compared with 33% of historical controls in BOLERO-2</a:t>
            </a:r>
          </a:p>
          <a:p>
            <a:pPr marL="457200" lvl="1" indent="0">
              <a:buNone/>
            </a:pPr>
            <a:endParaRPr lang="en-US" sz="1800" kern="0" dirty="0"/>
          </a:p>
        </p:txBody>
      </p:sp>
    </p:spTree>
    <p:extLst>
      <p:ext uri="{BB962C8B-B14F-4D97-AF65-F5344CB8AC3E}">
        <p14:creationId xmlns:p14="http://schemas.microsoft.com/office/powerpoint/2010/main" val="18662993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A2E2F2D3-4DD1-4F35-B457-C8DD77E66957}"/>
              </a:ext>
            </a:extLst>
          </p:cNvPr>
          <p:cNvSpPr>
            <a:spLocks noGrp="1"/>
          </p:cNvSpPr>
          <p:nvPr>
            <p:ph type="title"/>
          </p:nvPr>
        </p:nvSpPr>
        <p:spPr>
          <a:xfrm>
            <a:off x="609600" y="233255"/>
            <a:ext cx="10972800" cy="584775"/>
          </a:xfrm>
        </p:spPr>
        <p:txBody>
          <a:bodyPr/>
          <a:lstStyle/>
          <a:p>
            <a:r>
              <a:rPr lang="en-US" sz="3200">
                <a:solidFill>
                  <a:schemeClr val="tx2">
                    <a:lumMod val="50000"/>
                  </a:schemeClr>
                </a:solidFill>
              </a:rPr>
              <a:t>Prescribing Information: The Indispensable Resource</a:t>
            </a:r>
          </a:p>
        </p:txBody>
      </p:sp>
      <p:sp>
        <p:nvSpPr>
          <p:cNvPr id="6" name="Text Placeholder 5">
            <a:extLst>
              <a:ext uri="{FF2B5EF4-FFF2-40B4-BE49-F238E27FC236}">
                <a16:creationId xmlns:a16="http://schemas.microsoft.com/office/drawing/2014/main" id="{EE79B63E-7861-B448-BE97-1F78DC2593E7}"/>
              </a:ext>
            </a:extLst>
          </p:cNvPr>
          <p:cNvSpPr>
            <a:spLocks noGrp="1"/>
          </p:cNvSpPr>
          <p:nvPr>
            <p:ph type="body" sz="quarter" idx="12"/>
          </p:nvPr>
        </p:nvSpPr>
        <p:spPr>
          <a:xfrm>
            <a:off x="193575" y="6575082"/>
            <a:ext cx="2325958" cy="153888"/>
          </a:xfrm>
        </p:spPr>
        <p:txBody>
          <a:bodyPr/>
          <a:lstStyle/>
          <a:p>
            <a:r>
              <a:rPr lang="en-US"/>
              <a:t>Piqray</a:t>
            </a:r>
            <a:r>
              <a:rPr lang="en-US" baseline="30000"/>
              <a:t>®</a:t>
            </a:r>
            <a:r>
              <a:rPr lang="en-US"/>
              <a:t> prescribing information, 2019.</a:t>
            </a:r>
          </a:p>
        </p:txBody>
      </p:sp>
      <p:pic>
        <p:nvPicPr>
          <p:cNvPr id="2" name="Picture 1">
            <a:extLst>
              <a:ext uri="{FF2B5EF4-FFF2-40B4-BE49-F238E27FC236}">
                <a16:creationId xmlns:a16="http://schemas.microsoft.com/office/drawing/2014/main" id="{0C9CEC16-27B3-4CF0-BA0C-EA5222BD2056}"/>
              </a:ext>
            </a:extLst>
          </p:cNvPr>
          <p:cNvPicPr>
            <a:picLocks noChangeAspect="1"/>
          </p:cNvPicPr>
          <p:nvPr/>
        </p:nvPicPr>
        <p:blipFill>
          <a:blip r:embed="rId3"/>
          <a:stretch>
            <a:fillRect/>
          </a:stretch>
        </p:blipFill>
        <p:spPr>
          <a:xfrm>
            <a:off x="1356554" y="1235960"/>
            <a:ext cx="8992643" cy="2912926"/>
          </a:xfrm>
          <a:prstGeom prst="rect">
            <a:avLst/>
          </a:prstGeom>
        </p:spPr>
      </p:pic>
      <p:pic>
        <p:nvPicPr>
          <p:cNvPr id="11" name="Picture 10">
            <a:extLst>
              <a:ext uri="{FF2B5EF4-FFF2-40B4-BE49-F238E27FC236}">
                <a16:creationId xmlns:a16="http://schemas.microsoft.com/office/drawing/2014/main" id="{27A2A7D1-3DAE-2141-B1B5-A1F993BA4459}"/>
              </a:ext>
            </a:extLst>
          </p:cNvPr>
          <p:cNvPicPr>
            <a:picLocks noChangeAspect="1"/>
          </p:cNvPicPr>
          <p:nvPr/>
        </p:nvPicPr>
        <p:blipFill rotWithShape="1">
          <a:blip r:embed="rId4"/>
          <a:srcRect b="3460"/>
          <a:stretch/>
        </p:blipFill>
        <p:spPr>
          <a:xfrm>
            <a:off x="1356554" y="4219043"/>
            <a:ext cx="9742249" cy="2131993"/>
          </a:xfrm>
          <a:prstGeom prst="rect">
            <a:avLst/>
          </a:prstGeom>
        </p:spPr>
      </p:pic>
      <p:sp>
        <p:nvSpPr>
          <p:cNvPr id="3" name="TextBox 2">
            <a:extLst>
              <a:ext uri="{FF2B5EF4-FFF2-40B4-BE49-F238E27FC236}">
                <a16:creationId xmlns:a16="http://schemas.microsoft.com/office/drawing/2014/main" id="{64C6D330-2054-2E4A-9C67-8BBC8D001351}"/>
              </a:ext>
            </a:extLst>
          </p:cNvPr>
          <p:cNvSpPr txBox="1"/>
          <p:nvPr/>
        </p:nvSpPr>
        <p:spPr>
          <a:xfrm>
            <a:off x="1521666" y="2118276"/>
            <a:ext cx="1686755" cy="200055"/>
          </a:xfrm>
          <a:prstGeom prst="rect">
            <a:avLst/>
          </a:prstGeom>
          <a:solidFill>
            <a:schemeClr val="bg1"/>
          </a:solidFill>
        </p:spPr>
        <p:txBody>
          <a:bodyPr wrap="square" lIns="0" tIns="0" rIns="0" bIns="0" rtlCol="0">
            <a:spAutoFit/>
          </a:bodyPr>
          <a:lstStyle/>
          <a:p>
            <a:r>
              <a:rPr lang="en-US" sz="1300" b="1">
                <a:latin typeface="Times New Roman" panose="02020603050405020304" pitchFamily="18" charset="0"/>
                <a:cs typeface="Times New Roman" panose="02020603050405020304" pitchFamily="18" charset="0"/>
              </a:rPr>
              <a:t>Alpelisib Dose Level</a:t>
            </a:r>
          </a:p>
        </p:txBody>
      </p:sp>
      <p:sp>
        <p:nvSpPr>
          <p:cNvPr id="7" name="TextBox 6">
            <a:extLst>
              <a:ext uri="{FF2B5EF4-FFF2-40B4-BE49-F238E27FC236}">
                <a16:creationId xmlns:a16="http://schemas.microsoft.com/office/drawing/2014/main" id="{498303A7-9095-5C44-A2AA-EAF76E969EB1}"/>
              </a:ext>
            </a:extLst>
          </p:cNvPr>
          <p:cNvSpPr txBox="1"/>
          <p:nvPr/>
        </p:nvSpPr>
        <p:spPr>
          <a:xfrm>
            <a:off x="6439738" y="3276419"/>
            <a:ext cx="859419" cy="200055"/>
          </a:xfrm>
          <a:prstGeom prst="rect">
            <a:avLst/>
          </a:prstGeom>
          <a:solidFill>
            <a:schemeClr val="bg1"/>
          </a:solidFill>
        </p:spPr>
        <p:txBody>
          <a:bodyPr wrap="square" lIns="0" tIns="0" rIns="0" bIns="0" rtlCol="0">
            <a:spAutoFit/>
          </a:bodyPr>
          <a:lstStyle/>
          <a:p>
            <a:r>
              <a:rPr lang="en-US" sz="1300">
                <a:latin typeface="Times New Roman" panose="02020603050405020304" pitchFamily="18" charset="0"/>
                <a:cs typeface="Times New Roman" panose="02020603050405020304" pitchFamily="18" charset="0"/>
              </a:rPr>
              <a:t>alpelisib</a:t>
            </a:r>
          </a:p>
        </p:txBody>
      </p:sp>
      <p:sp>
        <p:nvSpPr>
          <p:cNvPr id="8" name="TextBox 7">
            <a:extLst>
              <a:ext uri="{FF2B5EF4-FFF2-40B4-BE49-F238E27FC236}">
                <a16:creationId xmlns:a16="http://schemas.microsoft.com/office/drawing/2014/main" id="{391D639D-C3F0-DD47-A5B8-6AA3BC744F89}"/>
              </a:ext>
            </a:extLst>
          </p:cNvPr>
          <p:cNvSpPr txBox="1"/>
          <p:nvPr/>
        </p:nvSpPr>
        <p:spPr>
          <a:xfrm>
            <a:off x="1226178" y="3802752"/>
            <a:ext cx="997867" cy="230832"/>
          </a:xfrm>
          <a:prstGeom prst="rect">
            <a:avLst/>
          </a:prstGeom>
          <a:solidFill>
            <a:schemeClr val="bg1"/>
          </a:solidFill>
        </p:spPr>
        <p:txBody>
          <a:bodyPr wrap="square" lIns="0" tIns="0" rIns="0" bIns="0" rtlCol="0">
            <a:spAutoFit/>
          </a:bodyPr>
          <a:lstStyle/>
          <a:p>
            <a:r>
              <a:rPr lang="en-US" sz="1500">
                <a:latin typeface="Times New Roman" panose="02020603050405020304" pitchFamily="18" charset="0"/>
                <a:cs typeface="Times New Roman" panose="02020603050405020304" pitchFamily="18" charset="0"/>
              </a:rPr>
              <a:t>       alpelisib</a:t>
            </a:r>
          </a:p>
        </p:txBody>
      </p:sp>
      <p:sp>
        <p:nvSpPr>
          <p:cNvPr id="9" name="TextBox 8">
            <a:extLst>
              <a:ext uri="{FF2B5EF4-FFF2-40B4-BE49-F238E27FC236}">
                <a16:creationId xmlns:a16="http://schemas.microsoft.com/office/drawing/2014/main" id="{2A06BCF4-973D-114A-A17D-DB87A68D452B}"/>
              </a:ext>
            </a:extLst>
          </p:cNvPr>
          <p:cNvSpPr txBox="1"/>
          <p:nvPr/>
        </p:nvSpPr>
        <p:spPr>
          <a:xfrm>
            <a:off x="3609473" y="5117721"/>
            <a:ext cx="1106905" cy="215444"/>
          </a:xfrm>
          <a:prstGeom prst="rect">
            <a:avLst/>
          </a:prstGeom>
          <a:solidFill>
            <a:schemeClr val="bg1"/>
          </a:solidFill>
        </p:spPr>
        <p:txBody>
          <a:bodyPr wrap="square" lIns="0" tIns="0" rIns="0" bIns="0" rtlCol="0">
            <a:spAutoFit/>
          </a:bodyPr>
          <a:lstStyle/>
          <a:p>
            <a:r>
              <a:rPr lang="en-US">
                <a:latin typeface="Times New Roman" panose="02020603050405020304" pitchFamily="18" charset="0"/>
                <a:cs typeface="Times New Roman" panose="02020603050405020304" pitchFamily="18" charset="0"/>
              </a:rPr>
              <a:t>     No alpelisib</a:t>
            </a:r>
          </a:p>
        </p:txBody>
      </p:sp>
      <p:sp>
        <p:nvSpPr>
          <p:cNvPr id="10" name="TextBox 9">
            <a:extLst>
              <a:ext uri="{FF2B5EF4-FFF2-40B4-BE49-F238E27FC236}">
                <a16:creationId xmlns:a16="http://schemas.microsoft.com/office/drawing/2014/main" id="{109A0379-5387-AF4A-AEEA-BB19E6A01ACD}"/>
              </a:ext>
            </a:extLst>
          </p:cNvPr>
          <p:cNvSpPr txBox="1"/>
          <p:nvPr/>
        </p:nvSpPr>
        <p:spPr>
          <a:xfrm>
            <a:off x="7186862" y="6009761"/>
            <a:ext cx="834189" cy="230832"/>
          </a:xfrm>
          <a:prstGeom prst="rect">
            <a:avLst/>
          </a:prstGeom>
          <a:solidFill>
            <a:schemeClr val="bg1"/>
          </a:solidFill>
        </p:spPr>
        <p:txBody>
          <a:bodyPr wrap="square" lIns="0" tIns="0" rIns="0" bIns="0" rtlCol="0">
            <a:spAutoFit/>
          </a:bodyPr>
          <a:lstStyle/>
          <a:p>
            <a:r>
              <a:rPr lang="en-US" sz="1450">
                <a:latin typeface="Times New Roman" panose="02020603050405020304" pitchFamily="18" charset="0"/>
                <a:cs typeface="Times New Roman" panose="02020603050405020304" pitchFamily="18" charset="0"/>
              </a:rPr>
              <a:t>alpelisib</a:t>
            </a:r>
          </a:p>
        </p:txBody>
      </p:sp>
      <p:sp>
        <p:nvSpPr>
          <p:cNvPr id="12" name="TextBox 11">
            <a:extLst>
              <a:ext uri="{FF2B5EF4-FFF2-40B4-BE49-F238E27FC236}">
                <a16:creationId xmlns:a16="http://schemas.microsoft.com/office/drawing/2014/main" id="{120C3A25-33E6-A741-83A2-D0927B3ECA4F}"/>
              </a:ext>
            </a:extLst>
          </p:cNvPr>
          <p:cNvSpPr txBox="1"/>
          <p:nvPr/>
        </p:nvSpPr>
        <p:spPr>
          <a:xfrm>
            <a:off x="2168915" y="1844670"/>
            <a:ext cx="806298" cy="238527"/>
          </a:xfrm>
          <a:prstGeom prst="rect">
            <a:avLst/>
          </a:prstGeom>
          <a:solidFill>
            <a:schemeClr val="bg1"/>
          </a:solidFill>
        </p:spPr>
        <p:txBody>
          <a:bodyPr wrap="square" lIns="0" tIns="0" rIns="0" bIns="0" rtlCol="0">
            <a:spAutoFit/>
          </a:bodyPr>
          <a:lstStyle/>
          <a:p>
            <a:r>
              <a:rPr lang="en-US" sz="1550" b="1">
                <a:latin typeface="Times New Roman" panose="02020603050405020304" pitchFamily="18" charset="0"/>
                <a:cs typeface="Times New Roman" panose="02020603050405020304" pitchFamily="18" charset="0"/>
              </a:rPr>
              <a:t>Alpelisib</a:t>
            </a:r>
          </a:p>
        </p:txBody>
      </p:sp>
      <p:cxnSp>
        <p:nvCxnSpPr>
          <p:cNvPr id="5" name="Straight Connector 4">
            <a:extLst>
              <a:ext uri="{FF2B5EF4-FFF2-40B4-BE49-F238E27FC236}">
                <a16:creationId xmlns:a16="http://schemas.microsoft.com/office/drawing/2014/main" id="{CCF8BC03-473A-0449-9EB8-94C5D5E7B771}"/>
              </a:ext>
            </a:extLst>
          </p:cNvPr>
          <p:cNvCxnSpPr>
            <a:cxnSpLocks/>
          </p:cNvCxnSpPr>
          <p:nvPr/>
        </p:nvCxnSpPr>
        <p:spPr bwMode="auto">
          <a:xfrm>
            <a:off x="3737811" y="5004163"/>
            <a:ext cx="0" cy="329002"/>
          </a:xfrm>
          <a:prstGeom prst="line">
            <a:avLst/>
          </a:prstGeom>
          <a:solidFill>
            <a:srgbClr val="606BA1"/>
          </a:solidFill>
          <a:ln w="15875">
            <a:solidFill>
              <a:schemeClr val="tx1"/>
            </a:soli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9680619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72394E-1A56-420E-A1E7-836C1685B5F3}"/>
              </a:ext>
            </a:extLst>
          </p:cNvPr>
          <p:cNvPicPr>
            <a:picLocks noChangeAspect="1"/>
          </p:cNvPicPr>
          <p:nvPr/>
        </p:nvPicPr>
        <p:blipFill>
          <a:blip r:embed="rId3"/>
          <a:stretch>
            <a:fillRect/>
          </a:stretch>
        </p:blipFill>
        <p:spPr>
          <a:xfrm>
            <a:off x="1636683" y="1093928"/>
            <a:ext cx="9432399" cy="3073338"/>
          </a:xfrm>
          <a:prstGeom prst="rect">
            <a:avLst/>
          </a:prstGeom>
        </p:spPr>
      </p:pic>
      <p:sp>
        <p:nvSpPr>
          <p:cNvPr id="22" name="Title 21">
            <a:extLst>
              <a:ext uri="{FF2B5EF4-FFF2-40B4-BE49-F238E27FC236}">
                <a16:creationId xmlns:a16="http://schemas.microsoft.com/office/drawing/2014/main" id="{A2E2F2D3-4DD1-4F35-B457-C8DD77E66957}"/>
              </a:ext>
            </a:extLst>
          </p:cNvPr>
          <p:cNvSpPr>
            <a:spLocks noGrp="1"/>
          </p:cNvSpPr>
          <p:nvPr>
            <p:ph type="title"/>
          </p:nvPr>
        </p:nvSpPr>
        <p:spPr>
          <a:xfrm>
            <a:off x="609600" y="233255"/>
            <a:ext cx="11582400" cy="553998"/>
          </a:xfrm>
        </p:spPr>
        <p:txBody>
          <a:bodyPr/>
          <a:lstStyle/>
          <a:p>
            <a:r>
              <a:rPr lang="en-US" sz="3000">
                <a:solidFill>
                  <a:schemeClr val="tx2">
                    <a:lumMod val="50000"/>
                  </a:schemeClr>
                </a:solidFill>
              </a:rPr>
              <a:t>Prescribing Information: The Indispensable Resource (cont.)</a:t>
            </a:r>
          </a:p>
        </p:txBody>
      </p:sp>
      <p:sp>
        <p:nvSpPr>
          <p:cNvPr id="6" name="Text Placeholder 5">
            <a:extLst>
              <a:ext uri="{FF2B5EF4-FFF2-40B4-BE49-F238E27FC236}">
                <a16:creationId xmlns:a16="http://schemas.microsoft.com/office/drawing/2014/main" id="{EE79B63E-7861-B448-BE97-1F78DC2593E7}"/>
              </a:ext>
            </a:extLst>
          </p:cNvPr>
          <p:cNvSpPr>
            <a:spLocks noGrp="1"/>
          </p:cNvSpPr>
          <p:nvPr>
            <p:ph type="body" sz="quarter" idx="12"/>
          </p:nvPr>
        </p:nvSpPr>
        <p:spPr>
          <a:xfrm>
            <a:off x="193575" y="6421193"/>
            <a:ext cx="2325958" cy="307777"/>
          </a:xfrm>
        </p:spPr>
        <p:txBody>
          <a:bodyPr/>
          <a:lstStyle/>
          <a:p>
            <a:r>
              <a:rPr lang="en-US"/>
              <a:t>ULN = upper limit of normal. </a:t>
            </a:r>
          </a:p>
          <a:p>
            <a:r>
              <a:rPr lang="en-US"/>
              <a:t>Piqray</a:t>
            </a:r>
            <a:r>
              <a:rPr lang="en-US" baseline="30000"/>
              <a:t>®</a:t>
            </a:r>
            <a:r>
              <a:rPr lang="en-US"/>
              <a:t> prescribing information, 2019.</a:t>
            </a:r>
          </a:p>
        </p:txBody>
      </p:sp>
      <p:pic>
        <p:nvPicPr>
          <p:cNvPr id="9" name="Picture 8" descr="A picture containing table&#10;&#10;Description automatically generated">
            <a:extLst>
              <a:ext uri="{FF2B5EF4-FFF2-40B4-BE49-F238E27FC236}">
                <a16:creationId xmlns:a16="http://schemas.microsoft.com/office/drawing/2014/main" id="{529DB015-9092-9A45-ABA1-DDEBC763A27C}"/>
              </a:ext>
            </a:extLst>
          </p:cNvPr>
          <p:cNvPicPr>
            <a:picLocks noChangeAspect="1"/>
          </p:cNvPicPr>
          <p:nvPr/>
        </p:nvPicPr>
        <p:blipFill>
          <a:blip r:embed="rId4"/>
          <a:stretch>
            <a:fillRect/>
          </a:stretch>
        </p:blipFill>
        <p:spPr>
          <a:xfrm>
            <a:off x="1427941" y="3792512"/>
            <a:ext cx="9432399" cy="2582330"/>
          </a:xfrm>
          <a:prstGeom prst="rect">
            <a:avLst/>
          </a:prstGeom>
        </p:spPr>
      </p:pic>
      <p:sp>
        <p:nvSpPr>
          <p:cNvPr id="7" name="TextBox 6">
            <a:extLst>
              <a:ext uri="{FF2B5EF4-FFF2-40B4-BE49-F238E27FC236}">
                <a16:creationId xmlns:a16="http://schemas.microsoft.com/office/drawing/2014/main" id="{681200C6-4AF4-B845-BE45-5D661324FF31}"/>
              </a:ext>
            </a:extLst>
          </p:cNvPr>
          <p:cNvSpPr txBox="1"/>
          <p:nvPr/>
        </p:nvSpPr>
        <p:spPr>
          <a:xfrm>
            <a:off x="4354263" y="2965460"/>
            <a:ext cx="2736347" cy="207749"/>
          </a:xfrm>
          <a:prstGeom prst="rect">
            <a:avLst/>
          </a:prstGeom>
          <a:solidFill>
            <a:schemeClr val="bg1"/>
          </a:solidFill>
        </p:spPr>
        <p:txBody>
          <a:bodyPr wrap="square" lIns="0" tIns="0" rIns="0" bIns="0" rtlCol="0">
            <a:spAutoFit/>
          </a:bodyPr>
          <a:lstStyle/>
          <a:p>
            <a:r>
              <a:rPr lang="en-US" sz="1320">
                <a:latin typeface="Times New Roman" panose="02020603050405020304" pitchFamily="18" charset="0"/>
                <a:cs typeface="Times New Roman" panose="02020603050405020304" pitchFamily="18" charset="0"/>
              </a:rPr>
              <a:t>alpelisib dose adjustment required</a:t>
            </a:r>
          </a:p>
        </p:txBody>
      </p:sp>
      <p:sp>
        <p:nvSpPr>
          <p:cNvPr id="8" name="TextBox 7">
            <a:extLst>
              <a:ext uri="{FF2B5EF4-FFF2-40B4-BE49-F238E27FC236}">
                <a16:creationId xmlns:a16="http://schemas.microsoft.com/office/drawing/2014/main" id="{4B35D7BD-23D7-494A-954F-1D0CBEF2E607}"/>
              </a:ext>
            </a:extLst>
          </p:cNvPr>
          <p:cNvSpPr txBox="1"/>
          <p:nvPr/>
        </p:nvSpPr>
        <p:spPr>
          <a:xfrm>
            <a:off x="5951927" y="5729705"/>
            <a:ext cx="609406" cy="215444"/>
          </a:xfrm>
          <a:prstGeom prst="rect">
            <a:avLst/>
          </a:prstGeom>
          <a:solidFill>
            <a:schemeClr val="bg1"/>
          </a:solidFill>
        </p:spPr>
        <p:txBody>
          <a:bodyPr wrap="square" lIns="0" tIns="0" rIns="0" bIns="0" rtlCol="0">
            <a:spAutoFit/>
          </a:bodyPr>
          <a:lstStyle/>
          <a:p>
            <a:r>
              <a:rPr lang="en-US">
                <a:latin typeface="Times New Roman" panose="02020603050405020304" pitchFamily="18" charset="0"/>
                <a:cs typeface="Times New Roman" panose="02020603050405020304" pitchFamily="18" charset="0"/>
              </a:rPr>
              <a:t>alpelisib</a:t>
            </a:r>
          </a:p>
        </p:txBody>
      </p:sp>
      <p:sp>
        <p:nvSpPr>
          <p:cNvPr id="10" name="TextBox 9">
            <a:extLst>
              <a:ext uri="{FF2B5EF4-FFF2-40B4-BE49-F238E27FC236}">
                <a16:creationId xmlns:a16="http://schemas.microsoft.com/office/drawing/2014/main" id="{BCD27284-3DCE-CD4D-991B-CBECAD97A8B6}"/>
              </a:ext>
            </a:extLst>
          </p:cNvPr>
          <p:cNvSpPr txBox="1"/>
          <p:nvPr/>
        </p:nvSpPr>
        <p:spPr>
          <a:xfrm>
            <a:off x="9457016" y="5536926"/>
            <a:ext cx="609406" cy="215444"/>
          </a:xfrm>
          <a:prstGeom prst="rect">
            <a:avLst/>
          </a:prstGeom>
          <a:solidFill>
            <a:schemeClr val="bg1"/>
          </a:solidFill>
        </p:spPr>
        <p:txBody>
          <a:bodyPr wrap="square" lIns="0" tIns="0" rIns="0" bIns="0" rtlCol="0">
            <a:spAutoFit/>
          </a:bodyPr>
          <a:lstStyle/>
          <a:p>
            <a:r>
              <a:rPr lang="en-US">
                <a:latin typeface="Times New Roman" panose="02020603050405020304" pitchFamily="18" charset="0"/>
                <a:cs typeface="Times New Roman" panose="02020603050405020304" pitchFamily="18" charset="0"/>
              </a:rPr>
              <a:t>alpelisib</a:t>
            </a:r>
          </a:p>
        </p:txBody>
      </p:sp>
      <p:sp>
        <p:nvSpPr>
          <p:cNvPr id="11" name="TextBox 10">
            <a:extLst>
              <a:ext uri="{FF2B5EF4-FFF2-40B4-BE49-F238E27FC236}">
                <a16:creationId xmlns:a16="http://schemas.microsoft.com/office/drawing/2014/main" id="{0B1BAC21-685C-134B-B218-50C437B103E8}"/>
              </a:ext>
            </a:extLst>
          </p:cNvPr>
          <p:cNvSpPr txBox="1"/>
          <p:nvPr/>
        </p:nvSpPr>
        <p:spPr>
          <a:xfrm>
            <a:off x="5951927" y="5235844"/>
            <a:ext cx="609406" cy="215444"/>
          </a:xfrm>
          <a:prstGeom prst="rect">
            <a:avLst/>
          </a:prstGeom>
          <a:solidFill>
            <a:schemeClr val="bg1"/>
          </a:solidFill>
        </p:spPr>
        <p:txBody>
          <a:bodyPr wrap="square" lIns="0" tIns="0" rIns="0" bIns="0" rtlCol="0">
            <a:spAutoFit/>
          </a:bodyPr>
          <a:lstStyle/>
          <a:p>
            <a:r>
              <a:rPr lang="en-US">
                <a:latin typeface="Times New Roman" panose="02020603050405020304" pitchFamily="18" charset="0"/>
                <a:cs typeface="Times New Roman" panose="02020603050405020304" pitchFamily="18" charset="0"/>
              </a:rPr>
              <a:t>alpelisib</a:t>
            </a:r>
          </a:p>
        </p:txBody>
      </p:sp>
      <p:sp>
        <p:nvSpPr>
          <p:cNvPr id="12" name="TextBox 11">
            <a:extLst>
              <a:ext uri="{FF2B5EF4-FFF2-40B4-BE49-F238E27FC236}">
                <a16:creationId xmlns:a16="http://schemas.microsoft.com/office/drawing/2014/main" id="{AE4C407E-AA19-8B42-8B75-55CBA006B5B0}"/>
              </a:ext>
            </a:extLst>
          </p:cNvPr>
          <p:cNvSpPr txBox="1"/>
          <p:nvPr/>
        </p:nvSpPr>
        <p:spPr>
          <a:xfrm>
            <a:off x="9457016" y="5040123"/>
            <a:ext cx="609406" cy="215444"/>
          </a:xfrm>
          <a:prstGeom prst="rect">
            <a:avLst/>
          </a:prstGeom>
          <a:solidFill>
            <a:schemeClr val="bg1"/>
          </a:solidFill>
        </p:spPr>
        <p:txBody>
          <a:bodyPr wrap="square" lIns="0" tIns="0" rIns="0" bIns="0" rtlCol="0">
            <a:spAutoFit/>
          </a:bodyPr>
          <a:lstStyle/>
          <a:p>
            <a:r>
              <a:rPr lang="en-US">
                <a:latin typeface="Times New Roman" panose="02020603050405020304" pitchFamily="18" charset="0"/>
                <a:cs typeface="Times New Roman" panose="02020603050405020304" pitchFamily="18" charset="0"/>
              </a:rPr>
              <a:t>alpelisib</a:t>
            </a:r>
          </a:p>
        </p:txBody>
      </p:sp>
      <p:sp>
        <p:nvSpPr>
          <p:cNvPr id="13" name="TextBox 12">
            <a:extLst>
              <a:ext uri="{FF2B5EF4-FFF2-40B4-BE49-F238E27FC236}">
                <a16:creationId xmlns:a16="http://schemas.microsoft.com/office/drawing/2014/main" id="{FEFE50FD-FD17-FA48-A139-5719DF9878AD}"/>
              </a:ext>
            </a:extLst>
          </p:cNvPr>
          <p:cNvSpPr txBox="1"/>
          <p:nvPr/>
        </p:nvSpPr>
        <p:spPr>
          <a:xfrm>
            <a:off x="3449247" y="4545063"/>
            <a:ext cx="609406" cy="215444"/>
          </a:xfrm>
          <a:prstGeom prst="rect">
            <a:avLst/>
          </a:prstGeom>
          <a:solidFill>
            <a:schemeClr val="bg1"/>
          </a:solidFill>
        </p:spPr>
        <p:txBody>
          <a:bodyPr wrap="square" lIns="0" tIns="0" rIns="0" bIns="0" rtlCol="0">
            <a:spAutoFit/>
          </a:bodyPr>
          <a:lstStyle/>
          <a:p>
            <a:r>
              <a:rPr lang="en-US">
                <a:latin typeface="Times New Roman" panose="02020603050405020304" pitchFamily="18" charset="0"/>
                <a:cs typeface="Times New Roman" panose="02020603050405020304" pitchFamily="18" charset="0"/>
              </a:rPr>
              <a:t>alpelisib</a:t>
            </a:r>
          </a:p>
        </p:txBody>
      </p:sp>
      <p:cxnSp>
        <p:nvCxnSpPr>
          <p:cNvPr id="3" name="Straight Connector 2">
            <a:extLst>
              <a:ext uri="{FF2B5EF4-FFF2-40B4-BE49-F238E27FC236}">
                <a16:creationId xmlns:a16="http://schemas.microsoft.com/office/drawing/2014/main" id="{116C7441-929A-C348-B695-59BECB575B4F}"/>
              </a:ext>
            </a:extLst>
          </p:cNvPr>
          <p:cNvCxnSpPr>
            <a:cxnSpLocks/>
          </p:cNvCxnSpPr>
          <p:nvPr/>
        </p:nvCxnSpPr>
        <p:spPr bwMode="auto">
          <a:xfrm>
            <a:off x="5951927" y="5428624"/>
            <a:ext cx="946178" cy="6622"/>
          </a:xfrm>
          <a:prstGeom prst="line">
            <a:avLst/>
          </a:prstGeom>
          <a:solidFill>
            <a:srgbClr val="606BA1"/>
          </a:solidFill>
          <a:ln w="15875">
            <a:solidFill>
              <a:schemeClr val="tx1"/>
            </a:soli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a:extLst>
              <a:ext uri="{FF2B5EF4-FFF2-40B4-BE49-F238E27FC236}">
                <a16:creationId xmlns:a16="http://schemas.microsoft.com/office/drawing/2014/main" id="{C0B1FF9A-17E8-0349-B5CA-E3B5B7A427C3}"/>
              </a:ext>
            </a:extLst>
          </p:cNvPr>
          <p:cNvCxnSpPr>
            <a:cxnSpLocks/>
          </p:cNvCxnSpPr>
          <p:nvPr/>
        </p:nvCxnSpPr>
        <p:spPr bwMode="auto">
          <a:xfrm>
            <a:off x="5927711" y="5917775"/>
            <a:ext cx="946178" cy="6622"/>
          </a:xfrm>
          <a:prstGeom prst="line">
            <a:avLst/>
          </a:prstGeom>
          <a:solidFill>
            <a:srgbClr val="606BA1"/>
          </a:solidFill>
          <a:ln w="15875">
            <a:solidFill>
              <a:schemeClr val="tx1"/>
            </a:soli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920603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A2E2F2D3-4DD1-4F35-B457-C8DD77E66957}"/>
              </a:ext>
            </a:extLst>
          </p:cNvPr>
          <p:cNvSpPr>
            <a:spLocks noGrp="1"/>
          </p:cNvSpPr>
          <p:nvPr>
            <p:ph type="title"/>
          </p:nvPr>
        </p:nvSpPr>
        <p:spPr>
          <a:xfrm>
            <a:off x="609600" y="231314"/>
            <a:ext cx="10972800" cy="584775"/>
          </a:xfrm>
        </p:spPr>
        <p:txBody>
          <a:bodyPr/>
          <a:lstStyle/>
          <a:p>
            <a:r>
              <a:rPr lang="en-US" sz="3200"/>
              <a:t>Promoting Adherence</a:t>
            </a:r>
          </a:p>
        </p:txBody>
      </p:sp>
      <p:sp>
        <p:nvSpPr>
          <p:cNvPr id="3" name="Text Placeholder 2">
            <a:extLst>
              <a:ext uri="{FF2B5EF4-FFF2-40B4-BE49-F238E27FC236}">
                <a16:creationId xmlns:a16="http://schemas.microsoft.com/office/drawing/2014/main" id="{DFB98A64-FD9F-7947-8F0D-BC0D741210B2}"/>
              </a:ext>
            </a:extLst>
          </p:cNvPr>
          <p:cNvSpPr>
            <a:spLocks noGrp="1"/>
          </p:cNvSpPr>
          <p:nvPr>
            <p:ph type="body" sz="quarter" idx="12"/>
          </p:nvPr>
        </p:nvSpPr>
        <p:spPr>
          <a:xfrm>
            <a:off x="193575" y="6574536"/>
            <a:ext cx="799899" cy="153888"/>
          </a:xfrm>
        </p:spPr>
        <p:txBody>
          <a:bodyPr/>
          <a:lstStyle/>
          <a:p>
            <a:r>
              <a:rPr lang="en-US"/>
              <a:t>Casey, 2017.</a:t>
            </a:r>
          </a:p>
        </p:txBody>
      </p:sp>
      <p:sp>
        <p:nvSpPr>
          <p:cNvPr id="5" name="Content Placeholder 2">
            <a:extLst>
              <a:ext uri="{FF2B5EF4-FFF2-40B4-BE49-F238E27FC236}">
                <a16:creationId xmlns:a16="http://schemas.microsoft.com/office/drawing/2014/main" id="{5FDA2571-9E68-4D2A-9718-2BE3B5755DB8}"/>
              </a:ext>
            </a:extLst>
          </p:cNvPr>
          <p:cNvSpPr txBox="1">
            <a:spLocks/>
          </p:cNvSpPr>
          <p:nvPr/>
        </p:nvSpPr>
        <p:spPr>
          <a:xfrm>
            <a:off x="609600" y="1143000"/>
            <a:ext cx="10972800" cy="4572000"/>
          </a:xfrm>
          <a:prstGeom prst="rect">
            <a:avLst/>
          </a:prstGeom>
        </p:spPr>
        <p:txBody>
          <a:bodyPr>
            <a:normAutofit/>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pPr>
              <a:lnSpc>
                <a:spcPct val="150000"/>
              </a:lnSpc>
            </a:pPr>
            <a:r>
              <a:rPr lang="en-US" sz="2400" kern="0"/>
              <a:t>Personalized approach: side effect mitigation</a:t>
            </a:r>
          </a:p>
          <a:p>
            <a:pPr>
              <a:lnSpc>
                <a:spcPct val="150000"/>
              </a:lnSpc>
            </a:pPr>
            <a:r>
              <a:rPr lang="en-US" sz="2400" kern="0"/>
              <a:t>Monitor for drug interactions (</a:t>
            </a:r>
            <a:r>
              <a:rPr lang="en-US" sz="2400" kern="0">
                <a:sym typeface="Wingdings" panose="05000000000000000000" pitchFamily="2" charset="2"/>
              </a:rPr>
              <a:t></a:t>
            </a:r>
            <a:r>
              <a:rPr lang="en-US" sz="2400" kern="0"/>
              <a:t> increased toxicity)</a:t>
            </a:r>
          </a:p>
          <a:p>
            <a:pPr>
              <a:lnSpc>
                <a:spcPct val="150000"/>
              </a:lnSpc>
            </a:pPr>
            <a:r>
              <a:rPr lang="en-US" sz="2400" kern="0"/>
              <a:t>Monitor for prescription “stretching”</a:t>
            </a:r>
          </a:p>
          <a:p>
            <a:pPr>
              <a:lnSpc>
                <a:spcPct val="150000"/>
              </a:lnSpc>
            </a:pPr>
            <a:r>
              <a:rPr lang="en-US" sz="2400" kern="0"/>
              <a:t>Check in early and often</a:t>
            </a:r>
          </a:p>
          <a:p>
            <a:pPr>
              <a:lnSpc>
                <a:spcPct val="150000"/>
              </a:lnSpc>
            </a:pPr>
            <a:r>
              <a:rPr lang="en-US" sz="2400" kern="0"/>
              <a:t>Alerts, alarms or text messaging</a:t>
            </a:r>
          </a:p>
          <a:p>
            <a:pPr>
              <a:lnSpc>
                <a:spcPct val="150000"/>
              </a:lnSpc>
            </a:pPr>
            <a:r>
              <a:rPr lang="en-US" sz="2400" kern="0"/>
              <a:t>Address cost and “financial toxicity”</a:t>
            </a:r>
          </a:p>
          <a:p>
            <a:pPr>
              <a:lnSpc>
                <a:spcPct val="150000"/>
              </a:lnSpc>
            </a:pPr>
            <a:r>
              <a:rPr lang="en-US" sz="2400" kern="0"/>
              <a:t>Patient education prior to starting; consistently reinforce</a:t>
            </a:r>
          </a:p>
          <a:p>
            <a:pPr>
              <a:lnSpc>
                <a:spcPct val="150000"/>
              </a:lnSpc>
            </a:pPr>
            <a:r>
              <a:rPr lang="en-US" sz="2400" kern="0"/>
              <a:t>Enhance patient belief in benefit of treatment</a:t>
            </a:r>
          </a:p>
          <a:p>
            <a:endParaRPr lang="en-US" sz="2400" kern="0"/>
          </a:p>
          <a:p>
            <a:pPr marL="457200" lvl="1" indent="0">
              <a:buNone/>
            </a:pPr>
            <a:endParaRPr lang="en-US" sz="1800" kern="0"/>
          </a:p>
        </p:txBody>
      </p:sp>
    </p:spTree>
    <p:extLst>
      <p:ext uri="{BB962C8B-B14F-4D97-AF65-F5344CB8AC3E}">
        <p14:creationId xmlns:p14="http://schemas.microsoft.com/office/powerpoint/2010/main" val="36290427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5CE7-1AC6-4DB9-A509-3C3FEDB69E3C}"/>
              </a:ext>
            </a:extLst>
          </p:cNvPr>
          <p:cNvSpPr>
            <a:spLocks noGrp="1"/>
          </p:cNvSpPr>
          <p:nvPr>
            <p:ph type="title"/>
          </p:nvPr>
        </p:nvSpPr>
        <p:spPr/>
        <p:txBody>
          <a:bodyPr/>
          <a:lstStyle/>
          <a:p>
            <a:r>
              <a:rPr lang="en-US">
                <a:solidFill>
                  <a:schemeClr val="tx2">
                    <a:lumMod val="50000"/>
                  </a:schemeClr>
                </a:solidFill>
              </a:rPr>
              <a:t>Case Study 3 (cont.)</a:t>
            </a:r>
          </a:p>
        </p:txBody>
      </p:sp>
      <p:sp>
        <p:nvSpPr>
          <p:cNvPr id="3" name="Text Placeholder 2">
            <a:extLst>
              <a:ext uri="{FF2B5EF4-FFF2-40B4-BE49-F238E27FC236}">
                <a16:creationId xmlns:a16="http://schemas.microsoft.com/office/drawing/2014/main" id="{65E310E8-0EB3-DB4B-8EB2-7D01CAE656AD}"/>
              </a:ext>
            </a:extLst>
          </p:cNvPr>
          <p:cNvSpPr>
            <a:spLocks noGrp="1"/>
          </p:cNvSpPr>
          <p:nvPr>
            <p:ph type="body" sz="quarter" idx="12"/>
          </p:nvPr>
        </p:nvSpPr>
        <p:spPr>
          <a:xfrm>
            <a:off x="193575" y="6575082"/>
            <a:ext cx="6099427" cy="153888"/>
          </a:xfrm>
        </p:spPr>
        <p:txBody>
          <a:bodyPr/>
          <a:lstStyle/>
          <a:p>
            <a:r>
              <a:rPr lang="en-US"/>
              <a:t>IRAE = immune-related adverse event; ANC = absolute neutrophil count; S&amp;S = signs and symptoms. </a:t>
            </a:r>
          </a:p>
        </p:txBody>
      </p:sp>
      <p:sp>
        <p:nvSpPr>
          <p:cNvPr id="5" name="Content Placeholder 2">
            <a:extLst>
              <a:ext uri="{FF2B5EF4-FFF2-40B4-BE49-F238E27FC236}">
                <a16:creationId xmlns:a16="http://schemas.microsoft.com/office/drawing/2014/main" id="{B5DB9028-DA2E-C04B-B6D8-FB236C9FF2BB}"/>
              </a:ext>
            </a:extLst>
          </p:cNvPr>
          <p:cNvSpPr txBox="1">
            <a:spLocks/>
          </p:cNvSpPr>
          <p:nvPr/>
        </p:nvSpPr>
        <p:spPr>
          <a:xfrm>
            <a:off x="609600" y="1115733"/>
            <a:ext cx="10972800" cy="5223202"/>
          </a:xfrm>
          <a:prstGeom prst="rect">
            <a:avLst/>
          </a:prstGeom>
        </p:spPr>
        <p:txBody>
          <a:bodyPr>
            <a:normAutofit fontScale="92500"/>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pPr marL="0" indent="0">
              <a:buNone/>
            </a:pPr>
            <a:endParaRPr lang="en-US" sz="2400" kern="0"/>
          </a:p>
          <a:p>
            <a:r>
              <a:rPr lang="en-US" sz="2800" kern="0"/>
              <a:t>Ms. TR is a 60-year-old woman with BRCA1-mutant, ER/PR/HER2-negative, PD-L1 negative breast cancer with liver metastasis</a:t>
            </a:r>
          </a:p>
          <a:p>
            <a:pPr lvl="1"/>
            <a:r>
              <a:rPr lang="en-US" sz="2400" kern="0"/>
              <a:t>1/2019 to 11/2020: first-line paclitaxel.  Discontinued due to neuropathy</a:t>
            </a:r>
          </a:p>
          <a:p>
            <a:pPr lvl="1"/>
            <a:r>
              <a:rPr lang="en-US" sz="2400" kern="0"/>
              <a:t>12/2020 to 8/2021: second-line </a:t>
            </a:r>
            <a:r>
              <a:rPr lang="en-US" sz="2400" kern="0" err="1"/>
              <a:t>olaparib</a:t>
            </a:r>
            <a:r>
              <a:rPr lang="en-US" sz="2400" kern="0"/>
              <a:t> until POD</a:t>
            </a:r>
          </a:p>
          <a:p>
            <a:pPr lvl="1"/>
            <a:r>
              <a:rPr lang="en-US" sz="2400" kern="0"/>
              <a:t>10/2020: started third-line sacituzumab govitecan</a:t>
            </a:r>
          </a:p>
          <a:p>
            <a:r>
              <a:rPr lang="en-US" kern="0"/>
              <a:t>She returns to the clinic today for Cycle 2 Day 1. Interval history and assessment are notable for:</a:t>
            </a:r>
          </a:p>
          <a:p>
            <a:pPr lvl="1"/>
            <a:r>
              <a:rPr lang="en-US" sz="2400" kern="0"/>
              <a:t>No transfusion reaction prior cycle</a:t>
            </a:r>
          </a:p>
          <a:p>
            <a:pPr lvl="1"/>
            <a:r>
              <a:rPr lang="en-US" sz="2400" kern="0"/>
              <a:t>Grade 2 diarrhea (5 stools/day), limited benefit with loperamide (took up to 8 tabs)</a:t>
            </a:r>
          </a:p>
          <a:p>
            <a:pPr lvl="1"/>
            <a:r>
              <a:rPr lang="en-US" sz="2400" kern="0"/>
              <a:t>Grade 2 nausea 3 days after infusion, 3 episodes of emesis. Optimized PRN antiemetics</a:t>
            </a:r>
          </a:p>
          <a:p>
            <a:pPr lvl="1"/>
            <a:r>
              <a:rPr lang="en-US" sz="2400" kern="0"/>
              <a:t>ANC 1,600. Patient is afebrile without S&amp;S of infection</a:t>
            </a:r>
          </a:p>
        </p:txBody>
      </p:sp>
    </p:spTree>
    <p:extLst>
      <p:ext uri="{BB962C8B-B14F-4D97-AF65-F5344CB8AC3E}">
        <p14:creationId xmlns:p14="http://schemas.microsoft.com/office/powerpoint/2010/main" val="22485184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5CE7-1AC6-4DB9-A509-3C3FEDB69E3C}"/>
              </a:ext>
            </a:extLst>
          </p:cNvPr>
          <p:cNvSpPr>
            <a:spLocks noGrp="1"/>
          </p:cNvSpPr>
          <p:nvPr>
            <p:ph type="title"/>
          </p:nvPr>
        </p:nvSpPr>
        <p:spPr/>
        <p:txBody>
          <a:bodyPr/>
          <a:lstStyle/>
          <a:p>
            <a:r>
              <a:rPr lang="en-US">
                <a:solidFill>
                  <a:schemeClr val="tx2">
                    <a:lumMod val="50000"/>
                  </a:schemeClr>
                </a:solidFill>
              </a:rPr>
              <a:t>Case Study 3 (cont.)</a:t>
            </a:r>
          </a:p>
        </p:txBody>
      </p:sp>
      <p:sp>
        <p:nvSpPr>
          <p:cNvPr id="6" name="Text Placeholder 5">
            <a:extLst>
              <a:ext uri="{FF2B5EF4-FFF2-40B4-BE49-F238E27FC236}">
                <a16:creationId xmlns:a16="http://schemas.microsoft.com/office/drawing/2014/main" id="{E6EC7BF1-8736-DE4A-82B8-57E10E002B38}"/>
              </a:ext>
            </a:extLst>
          </p:cNvPr>
          <p:cNvSpPr>
            <a:spLocks noGrp="1"/>
          </p:cNvSpPr>
          <p:nvPr>
            <p:ph type="body" sz="quarter" idx="13"/>
          </p:nvPr>
        </p:nvSpPr>
        <p:spPr/>
        <p:txBody>
          <a:bodyPr/>
          <a:lstStyle/>
          <a:p>
            <a:r>
              <a:rPr lang="en-US" sz="2700"/>
              <a:t>What Are Key Considerations/Interventions for Cycle 2?</a:t>
            </a:r>
          </a:p>
          <a:p>
            <a:endParaRPr lang="en-US" sz="2700"/>
          </a:p>
          <a:p>
            <a:endParaRPr lang="en-US" sz="2700"/>
          </a:p>
          <a:p>
            <a:endParaRPr lang="en-US"/>
          </a:p>
        </p:txBody>
      </p:sp>
      <p:sp>
        <p:nvSpPr>
          <p:cNvPr id="5" name="Content Placeholder 2">
            <a:extLst>
              <a:ext uri="{FF2B5EF4-FFF2-40B4-BE49-F238E27FC236}">
                <a16:creationId xmlns:a16="http://schemas.microsoft.com/office/drawing/2014/main" id="{B5DB9028-DA2E-C04B-B6D8-FB236C9FF2BB}"/>
              </a:ext>
            </a:extLst>
          </p:cNvPr>
          <p:cNvSpPr txBox="1">
            <a:spLocks/>
          </p:cNvSpPr>
          <p:nvPr/>
        </p:nvSpPr>
        <p:spPr>
          <a:xfrm>
            <a:off x="753023" y="1994415"/>
            <a:ext cx="10972800" cy="4734009"/>
          </a:xfrm>
          <a:prstGeom prst="rect">
            <a:avLst/>
          </a:prstGeom>
        </p:spPr>
        <p:txBody>
          <a:bodyPr>
            <a:normAutofit/>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r>
              <a:rPr lang="en-US" sz="2800"/>
              <a:t>Transfusion reaction</a:t>
            </a:r>
          </a:p>
          <a:p>
            <a:pPr marL="0" indent="0">
              <a:buNone/>
            </a:pPr>
            <a:endParaRPr lang="en-US" sz="2800"/>
          </a:p>
          <a:p>
            <a:r>
              <a:rPr lang="en-US" sz="2800" kern="0"/>
              <a:t>Diarrhea</a:t>
            </a:r>
          </a:p>
          <a:p>
            <a:endParaRPr lang="en-US" sz="2800" kern="0"/>
          </a:p>
          <a:p>
            <a:r>
              <a:rPr lang="en-US" sz="2800" kern="0"/>
              <a:t>Nausea</a:t>
            </a:r>
          </a:p>
          <a:p>
            <a:endParaRPr lang="en-US" sz="2800" kern="0"/>
          </a:p>
          <a:p>
            <a:r>
              <a:rPr lang="en-US" sz="2800" kern="0"/>
              <a:t>Neutropenia</a:t>
            </a:r>
          </a:p>
          <a:p>
            <a:pPr marL="457200" lvl="1" indent="0">
              <a:buNone/>
            </a:pPr>
            <a:endParaRPr lang="en-US" sz="1800" kern="0"/>
          </a:p>
        </p:txBody>
      </p:sp>
    </p:spTree>
    <p:extLst>
      <p:ext uri="{BB962C8B-B14F-4D97-AF65-F5344CB8AC3E}">
        <p14:creationId xmlns:p14="http://schemas.microsoft.com/office/powerpoint/2010/main" val="363595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5CE7-1AC6-4DB9-A509-3C3FEDB69E3C}"/>
              </a:ext>
            </a:extLst>
          </p:cNvPr>
          <p:cNvSpPr>
            <a:spLocks noGrp="1"/>
          </p:cNvSpPr>
          <p:nvPr>
            <p:ph type="title"/>
          </p:nvPr>
        </p:nvSpPr>
        <p:spPr/>
        <p:txBody>
          <a:bodyPr/>
          <a:lstStyle/>
          <a:p>
            <a:r>
              <a:rPr lang="en-US">
                <a:solidFill>
                  <a:schemeClr val="tx2">
                    <a:lumMod val="50000"/>
                  </a:schemeClr>
                </a:solidFill>
              </a:rPr>
              <a:t>Case Study 3 (cont.)</a:t>
            </a:r>
          </a:p>
        </p:txBody>
      </p:sp>
      <p:sp>
        <p:nvSpPr>
          <p:cNvPr id="4" name="Text Placeholder 3">
            <a:extLst>
              <a:ext uri="{FF2B5EF4-FFF2-40B4-BE49-F238E27FC236}">
                <a16:creationId xmlns:a16="http://schemas.microsoft.com/office/drawing/2014/main" id="{5AEA563E-6A79-7D4D-AF21-381087D93E13}"/>
              </a:ext>
            </a:extLst>
          </p:cNvPr>
          <p:cNvSpPr>
            <a:spLocks noGrp="1"/>
          </p:cNvSpPr>
          <p:nvPr>
            <p:ph type="body" sz="quarter" idx="12"/>
          </p:nvPr>
        </p:nvSpPr>
        <p:spPr>
          <a:xfrm>
            <a:off x="193575" y="6420647"/>
            <a:ext cx="2537554" cy="307777"/>
          </a:xfrm>
        </p:spPr>
        <p:txBody>
          <a:bodyPr/>
          <a:lstStyle/>
          <a:p>
            <a:r>
              <a:rPr lang="en-US"/>
              <a:t>S/S = signs and symptoms.</a:t>
            </a:r>
          </a:p>
          <a:p>
            <a:r>
              <a:rPr lang="en-US" err="1"/>
              <a:t>Trodelvy</a:t>
            </a:r>
            <a:r>
              <a:rPr lang="en-US" baseline="30000" err="1"/>
              <a:t>TM</a:t>
            </a:r>
            <a:r>
              <a:rPr lang="en-US"/>
              <a:t> prescribing information, 2020</a:t>
            </a:r>
          </a:p>
        </p:txBody>
      </p:sp>
      <p:sp>
        <p:nvSpPr>
          <p:cNvPr id="6" name="Text Placeholder 5">
            <a:extLst>
              <a:ext uri="{FF2B5EF4-FFF2-40B4-BE49-F238E27FC236}">
                <a16:creationId xmlns:a16="http://schemas.microsoft.com/office/drawing/2014/main" id="{C604B518-6CC2-7A41-8F2B-086751C35B42}"/>
              </a:ext>
            </a:extLst>
          </p:cNvPr>
          <p:cNvSpPr>
            <a:spLocks noGrp="1"/>
          </p:cNvSpPr>
          <p:nvPr>
            <p:ph type="body" sz="quarter" idx="13"/>
          </p:nvPr>
        </p:nvSpPr>
        <p:spPr/>
        <p:txBody>
          <a:bodyPr/>
          <a:lstStyle/>
          <a:p>
            <a:r>
              <a:rPr lang="en-US"/>
              <a:t>Key Considerations: Transfusion Reaction</a:t>
            </a:r>
          </a:p>
        </p:txBody>
      </p:sp>
      <p:sp>
        <p:nvSpPr>
          <p:cNvPr id="5" name="Content Placeholder 2">
            <a:extLst>
              <a:ext uri="{FF2B5EF4-FFF2-40B4-BE49-F238E27FC236}">
                <a16:creationId xmlns:a16="http://schemas.microsoft.com/office/drawing/2014/main" id="{B5DB9028-DA2E-C04B-B6D8-FB236C9FF2BB}"/>
              </a:ext>
            </a:extLst>
          </p:cNvPr>
          <p:cNvSpPr txBox="1">
            <a:spLocks/>
          </p:cNvSpPr>
          <p:nvPr/>
        </p:nvSpPr>
        <p:spPr>
          <a:xfrm>
            <a:off x="753023" y="1521617"/>
            <a:ext cx="10972800" cy="4734009"/>
          </a:xfrm>
          <a:prstGeom prst="rect">
            <a:avLst/>
          </a:prstGeom>
        </p:spPr>
        <p:txBody>
          <a:bodyPr>
            <a:normAutofit/>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r>
              <a:rPr lang="en-US" sz="2800"/>
              <a:t>First infusion </a:t>
            </a:r>
          </a:p>
          <a:p>
            <a:pPr lvl="1"/>
            <a:r>
              <a:rPr lang="en-US" sz="2200"/>
              <a:t>Administer over 3 hours</a:t>
            </a:r>
          </a:p>
          <a:p>
            <a:pPr lvl="1"/>
            <a:r>
              <a:rPr lang="en-US" sz="2200"/>
              <a:t>Observe patients during infusion and for ≥30 minutes following the initial dose for S/S of infusion-related reactions</a:t>
            </a:r>
          </a:p>
          <a:p>
            <a:endParaRPr lang="en-US" sz="2800"/>
          </a:p>
          <a:p>
            <a:r>
              <a:rPr lang="en-US" sz="2800"/>
              <a:t>Subsequent infusions</a:t>
            </a:r>
          </a:p>
          <a:p>
            <a:pPr lvl="1"/>
            <a:r>
              <a:rPr lang="en-US" sz="2200"/>
              <a:t>Administer over 1-2 hours if prior infusions were tolerated</a:t>
            </a:r>
          </a:p>
          <a:p>
            <a:pPr lvl="1"/>
            <a:r>
              <a:rPr lang="en-US" sz="2200"/>
              <a:t>Observe patients during the infusion and for ≥30 minutes following </a:t>
            </a:r>
          </a:p>
          <a:p>
            <a:pPr lvl="1"/>
            <a:r>
              <a:rPr lang="en-US" sz="2200"/>
              <a:t>Premedication with antipyretics, H1 and H2 blockers prior to infusion, and corticosteroids for patients who had prior infusion reactions</a:t>
            </a:r>
            <a:endParaRPr lang="en-US" sz="2800" kern="0"/>
          </a:p>
          <a:p>
            <a:pPr marL="457200" lvl="1" indent="0">
              <a:buNone/>
            </a:pPr>
            <a:endParaRPr lang="en-US" sz="1800" kern="0"/>
          </a:p>
        </p:txBody>
      </p:sp>
    </p:spTree>
    <p:extLst>
      <p:ext uri="{BB962C8B-B14F-4D97-AF65-F5344CB8AC3E}">
        <p14:creationId xmlns:p14="http://schemas.microsoft.com/office/powerpoint/2010/main" val="5239455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5CE7-1AC6-4DB9-A509-3C3FEDB69E3C}"/>
              </a:ext>
            </a:extLst>
          </p:cNvPr>
          <p:cNvSpPr>
            <a:spLocks noGrp="1"/>
          </p:cNvSpPr>
          <p:nvPr>
            <p:ph type="title"/>
          </p:nvPr>
        </p:nvSpPr>
        <p:spPr/>
        <p:txBody>
          <a:bodyPr/>
          <a:lstStyle/>
          <a:p>
            <a:r>
              <a:rPr lang="en-US">
                <a:solidFill>
                  <a:schemeClr val="tx2">
                    <a:lumMod val="50000"/>
                  </a:schemeClr>
                </a:solidFill>
              </a:rPr>
              <a:t>Case Study 3 (cont.)</a:t>
            </a:r>
          </a:p>
        </p:txBody>
      </p:sp>
      <p:sp>
        <p:nvSpPr>
          <p:cNvPr id="4" name="Text Placeholder 3">
            <a:extLst>
              <a:ext uri="{FF2B5EF4-FFF2-40B4-BE49-F238E27FC236}">
                <a16:creationId xmlns:a16="http://schemas.microsoft.com/office/drawing/2014/main" id="{5AEA563E-6A79-7D4D-AF21-381087D93E13}"/>
              </a:ext>
            </a:extLst>
          </p:cNvPr>
          <p:cNvSpPr>
            <a:spLocks noGrp="1"/>
          </p:cNvSpPr>
          <p:nvPr>
            <p:ph type="body" sz="quarter" idx="12"/>
          </p:nvPr>
        </p:nvSpPr>
        <p:spPr>
          <a:xfrm>
            <a:off x="193575" y="6574536"/>
            <a:ext cx="3407984" cy="153888"/>
          </a:xfrm>
        </p:spPr>
        <p:txBody>
          <a:bodyPr/>
          <a:lstStyle/>
          <a:p>
            <a:r>
              <a:rPr lang="en-US" err="1"/>
              <a:t>Trodelvy</a:t>
            </a:r>
            <a:r>
              <a:rPr lang="en-US" baseline="30000" err="1"/>
              <a:t>TM</a:t>
            </a:r>
            <a:r>
              <a:rPr lang="en-US"/>
              <a:t> prescribing information, 2020; NCCN, 2020a.</a:t>
            </a:r>
          </a:p>
        </p:txBody>
      </p:sp>
      <p:sp>
        <p:nvSpPr>
          <p:cNvPr id="6" name="Text Placeholder 5">
            <a:extLst>
              <a:ext uri="{FF2B5EF4-FFF2-40B4-BE49-F238E27FC236}">
                <a16:creationId xmlns:a16="http://schemas.microsoft.com/office/drawing/2014/main" id="{C604B518-6CC2-7A41-8F2B-086751C35B42}"/>
              </a:ext>
            </a:extLst>
          </p:cNvPr>
          <p:cNvSpPr>
            <a:spLocks noGrp="1"/>
          </p:cNvSpPr>
          <p:nvPr>
            <p:ph type="body" sz="quarter" idx="13"/>
          </p:nvPr>
        </p:nvSpPr>
        <p:spPr/>
        <p:txBody>
          <a:bodyPr/>
          <a:lstStyle/>
          <a:p>
            <a:r>
              <a:rPr lang="en-US"/>
              <a:t>Key Considerations: Diarrhea, Nausea, Neutropenia</a:t>
            </a:r>
          </a:p>
        </p:txBody>
      </p:sp>
      <p:sp>
        <p:nvSpPr>
          <p:cNvPr id="5" name="Content Placeholder 2">
            <a:extLst>
              <a:ext uri="{FF2B5EF4-FFF2-40B4-BE49-F238E27FC236}">
                <a16:creationId xmlns:a16="http://schemas.microsoft.com/office/drawing/2014/main" id="{B5DB9028-DA2E-C04B-B6D8-FB236C9FF2BB}"/>
              </a:ext>
            </a:extLst>
          </p:cNvPr>
          <p:cNvSpPr txBox="1">
            <a:spLocks/>
          </p:cNvSpPr>
          <p:nvPr/>
        </p:nvSpPr>
        <p:spPr>
          <a:xfrm>
            <a:off x="753023" y="1521617"/>
            <a:ext cx="10972800" cy="4734009"/>
          </a:xfrm>
          <a:prstGeom prst="rect">
            <a:avLst/>
          </a:prstGeom>
        </p:spPr>
        <p:txBody>
          <a:bodyPr>
            <a:normAutofit/>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r>
              <a:rPr lang="en-US" sz="2800"/>
              <a:t>Diarrhea</a:t>
            </a:r>
          </a:p>
          <a:p>
            <a:pPr lvl="1"/>
            <a:r>
              <a:rPr lang="en-US" sz="2400"/>
              <a:t>Consider use of prophylactic anti-diarrhea meds, including colestipol</a:t>
            </a:r>
          </a:p>
          <a:p>
            <a:pPr marL="457200" lvl="1" indent="0">
              <a:buNone/>
            </a:pPr>
            <a:endParaRPr lang="en-US" sz="2800"/>
          </a:p>
          <a:p>
            <a:r>
              <a:rPr lang="en-US" sz="2800"/>
              <a:t>Nausea</a:t>
            </a:r>
          </a:p>
          <a:p>
            <a:pPr lvl="1"/>
            <a:r>
              <a:rPr lang="en-US"/>
              <a:t>Consider use of olanzapine per NCCN guidelines for highly emetogenic regimens. Package insert recommends premedication with a two or three drug combination regimen (e.g., dexamethasone with either a 5-HT3 receptor antagonist or an NK1 receptor antagonist, as well as other drugs as indicated)</a:t>
            </a:r>
          </a:p>
          <a:p>
            <a:pPr marL="457200" lvl="1" indent="0">
              <a:buNone/>
            </a:pPr>
            <a:endParaRPr lang="en-US"/>
          </a:p>
          <a:p>
            <a:r>
              <a:rPr lang="en-US"/>
              <a:t>Neutropenia</a:t>
            </a:r>
          </a:p>
          <a:p>
            <a:pPr lvl="1"/>
            <a:r>
              <a:rPr lang="en-US"/>
              <a:t>Black box warning to hold if ANC &lt;1500 or febrile neutropenia</a:t>
            </a:r>
          </a:p>
          <a:p>
            <a:pPr lvl="1"/>
            <a:r>
              <a:rPr lang="en-US"/>
              <a:t>Consider use of filgrastim after Day 1 and pegfilgrastim after Day 8</a:t>
            </a:r>
          </a:p>
          <a:p>
            <a:pPr marL="457200" lvl="1" indent="0">
              <a:buNone/>
            </a:pPr>
            <a:endParaRPr lang="en-US" sz="1800" kern="0"/>
          </a:p>
        </p:txBody>
      </p:sp>
    </p:spTree>
    <p:extLst>
      <p:ext uri="{BB962C8B-B14F-4D97-AF65-F5344CB8AC3E}">
        <p14:creationId xmlns:p14="http://schemas.microsoft.com/office/powerpoint/2010/main" val="1184527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3307-AA0A-2140-8DAE-84CF48753FA4}"/>
              </a:ext>
            </a:extLst>
          </p:cNvPr>
          <p:cNvSpPr>
            <a:spLocks noGrp="1"/>
          </p:cNvSpPr>
          <p:nvPr>
            <p:ph type="title"/>
          </p:nvPr>
        </p:nvSpPr>
        <p:spPr>
          <a:xfrm>
            <a:off x="4239491" y="3560552"/>
            <a:ext cx="7517619" cy="1200329"/>
          </a:xfrm>
        </p:spPr>
        <p:txBody>
          <a:bodyPr/>
          <a:lstStyle/>
          <a:p>
            <a:r>
              <a:rPr lang="en-US"/>
              <a:t>Strategy: Using Biology and Genetics to Determine Treatment</a:t>
            </a:r>
          </a:p>
        </p:txBody>
      </p:sp>
      <p:pic>
        <p:nvPicPr>
          <p:cNvPr id="3" name="Picture 2" descr="A picture containing plastic, bag, food, table&#10;&#10;Description automatically generated">
            <a:extLst>
              <a:ext uri="{FF2B5EF4-FFF2-40B4-BE49-F238E27FC236}">
                <a16:creationId xmlns:a16="http://schemas.microsoft.com/office/drawing/2014/main" id="{B815B4A0-4193-3E46-9364-3A763F7FA4E1}"/>
              </a:ext>
            </a:extLst>
          </p:cNvPr>
          <p:cNvPicPr>
            <a:picLocks noChangeAspect="1"/>
          </p:cNvPicPr>
          <p:nvPr/>
        </p:nvPicPr>
        <p:blipFill>
          <a:blip r:embed="rId3"/>
          <a:stretch>
            <a:fillRect/>
          </a:stretch>
        </p:blipFill>
        <p:spPr>
          <a:xfrm>
            <a:off x="0" y="0"/>
            <a:ext cx="12192000" cy="2857500"/>
          </a:xfrm>
          <a:prstGeom prst="rect">
            <a:avLst/>
          </a:prstGeom>
        </p:spPr>
      </p:pic>
    </p:spTree>
    <p:extLst>
      <p:ext uri="{BB962C8B-B14F-4D97-AF65-F5344CB8AC3E}">
        <p14:creationId xmlns:p14="http://schemas.microsoft.com/office/powerpoint/2010/main" val="545312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4344F-E126-40B7-A07E-4CB64B7EF5C6}"/>
              </a:ext>
            </a:extLst>
          </p:cNvPr>
          <p:cNvSpPr>
            <a:spLocks noGrp="1"/>
          </p:cNvSpPr>
          <p:nvPr>
            <p:ph type="title"/>
          </p:nvPr>
        </p:nvSpPr>
        <p:spPr/>
        <p:txBody>
          <a:bodyPr/>
          <a:lstStyle/>
          <a:p>
            <a:r>
              <a:rPr lang="en-US"/>
              <a:t>Adverse Event Management: Summary</a:t>
            </a:r>
          </a:p>
        </p:txBody>
      </p:sp>
      <p:sp>
        <p:nvSpPr>
          <p:cNvPr id="4" name="Content Placeholder 3">
            <a:extLst>
              <a:ext uri="{FF2B5EF4-FFF2-40B4-BE49-F238E27FC236}">
                <a16:creationId xmlns:a16="http://schemas.microsoft.com/office/drawing/2014/main" id="{717AB825-523A-4A33-9E15-D8085EBF1493}"/>
              </a:ext>
            </a:extLst>
          </p:cNvPr>
          <p:cNvSpPr>
            <a:spLocks noGrp="1"/>
          </p:cNvSpPr>
          <p:nvPr>
            <p:ph idx="1"/>
          </p:nvPr>
        </p:nvSpPr>
        <p:spPr/>
        <p:txBody>
          <a:bodyPr>
            <a:normAutofit fontScale="62500" lnSpcReduction="20000"/>
          </a:bodyPr>
          <a:lstStyle/>
          <a:p>
            <a:pPr>
              <a:lnSpc>
                <a:spcPct val="120000"/>
              </a:lnSpc>
              <a:spcAft>
                <a:spcPts val="0"/>
              </a:spcAft>
            </a:pPr>
            <a:r>
              <a:rPr lang="en-US" sz="3800"/>
              <a:t>Baseline assessments are critical</a:t>
            </a:r>
          </a:p>
          <a:p>
            <a:pPr lvl="1">
              <a:lnSpc>
                <a:spcPct val="120000"/>
              </a:lnSpc>
              <a:spcAft>
                <a:spcPts val="0"/>
              </a:spcAft>
            </a:pPr>
            <a:r>
              <a:rPr lang="en-US" sz="2800"/>
              <a:t>Imaging: chest CT, pulse ox</a:t>
            </a:r>
          </a:p>
          <a:p>
            <a:pPr lvl="1">
              <a:lnSpc>
                <a:spcPct val="120000"/>
              </a:lnSpc>
              <a:spcAft>
                <a:spcPts val="0"/>
              </a:spcAft>
            </a:pPr>
            <a:r>
              <a:rPr lang="en-US" sz="2800"/>
              <a:t>Labs: Hgb A1c, fasting glucose, CBC, CMP</a:t>
            </a:r>
          </a:p>
          <a:p>
            <a:pPr>
              <a:lnSpc>
                <a:spcPct val="120000"/>
              </a:lnSpc>
              <a:spcAft>
                <a:spcPts val="0"/>
              </a:spcAft>
            </a:pPr>
            <a:r>
              <a:rPr lang="en-US" sz="3800"/>
              <a:t>Prophylaxis improves tolerability</a:t>
            </a:r>
          </a:p>
          <a:p>
            <a:pPr lvl="1">
              <a:lnSpc>
                <a:spcPct val="120000"/>
              </a:lnSpc>
              <a:spcAft>
                <a:spcPts val="0"/>
              </a:spcAft>
            </a:pPr>
            <a:r>
              <a:rPr lang="en-US" sz="2800"/>
              <a:t>Diarrhea: CONTROL trial (loperamide, colestipol, and budesonide)</a:t>
            </a:r>
          </a:p>
          <a:p>
            <a:pPr lvl="1">
              <a:lnSpc>
                <a:spcPct val="120000"/>
              </a:lnSpc>
              <a:spcAft>
                <a:spcPts val="0"/>
              </a:spcAft>
            </a:pPr>
            <a:r>
              <a:rPr lang="en-US" sz="2800"/>
              <a:t>Rash: SOLAR 1 trial (histamine blockers)</a:t>
            </a:r>
          </a:p>
          <a:p>
            <a:pPr lvl="1">
              <a:lnSpc>
                <a:spcPct val="120000"/>
              </a:lnSpc>
              <a:spcAft>
                <a:spcPts val="0"/>
              </a:spcAft>
            </a:pPr>
            <a:r>
              <a:rPr lang="en-US" sz="2800"/>
              <a:t>Mucositis: SWISH study (dexamethasone rinse)</a:t>
            </a:r>
          </a:p>
          <a:p>
            <a:pPr>
              <a:lnSpc>
                <a:spcPct val="120000"/>
              </a:lnSpc>
              <a:spcAft>
                <a:spcPts val="0"/>
              </a:spcAft>
            </a:pPr>
            <a:r>
              <a:rPr lang="en-US" sz="3800"/>
              <a:t>Flexibility to extrapolate</a:t>
            </a:r>
          </a:p>
          <a:p>
            <a:pPr lvl="1">
              <a:lnSpc>
                <a:spcPct val="120000"/>
              </a:lnSpc>
              <a:spcAft>
                <a:spcPts val="0"/>
              </a:spcAft>
            </a:pPr>
            <a:r>
              <a:rPr lang="en-US" sz="2800"/>
              <a:t>Colestipol for diarrhea (eg, tucatinib, pertuzumab, sacituzumab, abemaciclib, etc)</a:t>
            </a:r>
          </a:p>
          <a:p>
            <a:pPr lvl="1">
              <a:lnSpc>
                <a:spcPct val="120000"/>
              </a:lnSpc>
              <a:spcAft>
                <a:spcPts val="0"/>
              </a:spcAft>
            </a:pPr>
            <a:r>
              <a:rPr lang="en-US" sz="2800"/>
              <a:t>Olanzapine for refractory nausea</a:t>
            </a:r>
          </a:p>
          <a:p>
            <a:pPr lvl="1">
              <a:lnSpc>
                <a:spcPct val="120000"/>
              </a:lnSpc>
              <a:spcAft>
                <a:spcPts val="0"/>
              </a:spcAft>
            </a:pPr>
            <a:r>
              <a:rPr lang="en-US" sz="2800"/>
              <a:t>Dexamethasone rinses for diffuse mucositis</a:t>
            </a:r>
          </a:p>
          <a:p>
            <a:pPr>
              <a:lnSpc>
                <a:spcPct val="120000"/>
              </a:lnSpc>
              <a:spcAft>
                <a:spcPts val="0"/>
              </a:spcAft>
            </a:pPr>
            <a:r>
              <a:rPr lang="en-US" sz="3800"/>
              <a:t>Follow the prescribing information</a:t>
            </a:r>
          </a:p>
          <a:p>
            <a:pPr marL="0" indent="0">
              <a:lnSpc>
                <a:spcPct val="120000"/>
              </a:lnSpc>
              <a:spcAft>
                <a:spcPts val="0"/>
              </a:spcAft>
              <a:buNone/>
            </a:pPr>
            <a:endParaRPr lang="en-US"/>
          </a:p>
          <a:p>
            <a:pPr marL="0" indent="0" algn="ctr">
              <a:lnSpc>
                <a:spcPct val="120000"/>
              </a:lnSpc>
              <a:spcAft>
                <a:spcPts val="0"/>
              </a:spcAft>
              <a:buNone/>
            </a:pPr>
            <a:r>
              <a:rPr lang="en-US" sz="3800"/>
              <a:t>QOL is the second main goal of treatment</a:t>
            </a:r>
          </a:p>
          <a:p>
            <a:pPr marL="0" indent="0">
              <a:buNone/>
            </a:pPr>
            <a:endParaRPr lang="en-US"/>
          </a:p>
        </p:txBody>
      </p:sp>
    </p:spTree>
    <p:extLst>
      <p:ext uri="{BB962C8B-B14F-4D97-AF65-F5344CB8AC3E}">
        <p14:creationId xmlns:p14="http://schemas.microsoft.com/office/powerpoint/2010/main" val="38790233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C52-2329-4E43-A462-3481312715B0}"/>
              </a:ext>
            </a:extLst>
          </p:cNvPr>
          <p:cNvSpPr>
            <a:spLocks noGrp="1"/>
          </p:cNvSpPr>
          <p:nvPr>
            <p:ph type="title"/>
          </p:nvPr>
        </p:nvSpPr>
        <p:spPr/>
        <p:txBody>
          <a:bodyPr/>
          <a:lstStyle/>
          <a:p>
            <a:r>
              <a:rPr lang="en-US">
                <a:solidFill>
                  <a:schemeClr val="tx2">
                    <a:lumMod val="50000"/>
                  </a:schemeClr>
                </a:solidFill>
              </a:rPr>
              <a:t>Patient Resources</a:t>
            </a:r>
          </a:p>
        </p:txBody>
      </p:sp>
      <p:sp>
        <p:nvSpPr>
          <p:cNvPr id="4" name="Content Placeholder 3">
            <a:extLst>
              <a:ext uri="{FF2B5EF4-FFF2-40B4-BE49-F238E27FC236}">
                <a16:creationId xmlns:a16="http://schemas.microsoft.com/office/drawing/2014/main" id="{5110B1AF-8247-9640-A059-EC8D40395E87}"/>
              </a:ext>
            </a:extLst>
          </p:cNvPr>
          <p:cNvSpPr>
            <a:spLocks noGrp="1"/>
          </p:cNvSpPr>
          <p:nvPr>
            <p:ph idx="1"/>
          </p:nvPr>
        </p:nvSpPr>
        <p:spPr>
          <a:xfrm>
            <a:off x="609600" y="1476589"/>
            <a:ext cx="10972800" cy="4373563"/>
          </a:xfrm>
        </p:spPr>
        <p:txBody>
          <a:bodyPr>
            <a:normAutofit fontScale="92500" lnSpcReduction="10000"/>
          </a:bodyPr>
          <a:lstStyle/>
          <a:p>
            <a:pPr>
              <a:spcAft>
                <a:spcPts val="0"/>
              </a:spcAft>
            </a:pPr>
            <a:r>
              <a:rPr lang="en-US">
                <a:solidFill>
                  <a:schemeClr val="tx2">
                    <a:lumMod val="50000"/>
                  </a:schemeClr>
                </a:solidFill>
              </a:rPr>
              <a:t>NCCN Guidelines for Patients: Metastatic Breast Cancer</a:t>
            </a:r>
          </a:p>
          <a:p>
            <a:pPr lvl="1">
              <a:spcAft>
                <a:spcPts val="0"/>
              </a:spcAft>
            </a:pPr>
            <a:r>
              <a:rPr lang="en-US" err="1">
                <a:solidFill>
                  <a:schemeClr val="tx2">
                    <a:lumMod val="50000"/>
                  </a:schemeClr>
                </a:solidFill>
                <a:hlinkClick r:id="rId3"/>
              </a:rPr>
              <a:t>nccn.org</a:t>
            </a:r>
            <a:r>
              <a:rPr lang="en-US">
                <a:solidFill>
                  <a:schemeClr val="tx2">
                    <a:lumMod val="50000"/>
                  </a:schemeClr>
                </a:solidFill>
                <a:hlinkClick r:id="rId3"/>
              </a:rPr>
              <a:t>/patients/guidelines/content/PDF/</a:t>
            </a:r>
            <a:r>
              <a:rPr lang="en-US" err="1">
                <a:solidFill>
                  <a:schemeClr val="tx2">
                    <a:lumMod val="50000"/>
                  </a:schemeClr>
                </a:solidFill>
                <a:hlinkClick r:id="rId3"/>
              </a:rPr>
              <a:t>stage_iv_breast-patient.pdf</a:t>
            </a:r>
            <a:endParaRPr lang="en-US">
              <a:solidFill>
                <a:schemeClr val="tx2">
                  <a:lumMod val="50000"/>
                </a:schemeClr>
              </a:solidFill>
            </a:endParaRPr>
          </a:p>
          <a:p>
            <a:pPr>
              <a:spcAft>
                <a:spcPts val="0"/>
              </a:spcAft>
            </a:pPr>
            <a:endParaRPr lang="en-US">
              <a:solidFill>
                <a:schemeClr val="tx2">
                  <a:lumMod val="50000"/>
                </a:schemeClr>
              </a:solidFill>
            </a:endParaRPr>
          </a:p>
          <a:p>
            <a:pPr>
              <a:spcAft>
                <a:spcPts val="0"/>
              </a:spcAft>
            </a:pPr>
            <a:r>
              <a:rPr lang="en-US">
                <a:solidFill>
                  <a:schemeClr val="tx2">
                    <a:lumMod val="50000"/>
                  </a:schemeClr>
                </a:solidFill>
              </a:rPr>
              <a:t>American Cancer Society</a:t>
            </a:r>
          </a:p>
          <a:p>
            <a:pPr lvl="1">
              <a:spcAft>
                <a:spcPts val="0"/>
              </a:spcAft>
            </a:pPr>
            <a:r>
              <a:rPr lang="en-US" err="1">
                <a:solidFill>
                  <a:schemeClr val="tx2">
                    <a:lumMod val="50000"/>
                  </a:schemeClr>
                </a:solidFill>
                <a:hlinkClick r:id="rId4"/>
              </a:rPr>
              <a:t>cancer.org</a:t>
            </a:r>
            <a:r>
              <a:rPr lang="en-US">
                <a:solidFill>
                  <a:schemeClr val="tx2">
                    <a:lumMod val="50000"/>
                  </a:schemeClr>
                </a:solidFill>
                <a:hlinkClick r:id="rId4"/>
              </a:rPr>
              <a:t>/cancer/breast-</a:t>
            </a:r>
            <a:r>
              <a:rPr lang="en-US" err="1">
                <a:solidFill>
                  <a:schemeClr val="tx2">
                    <a:lumMod val="50000"/>
                  </a:schemeClr>
                </a:solidFill>
                <a:hlinkClick r:id="rId4"/>
              </a:rPr>
              <a:t>cancer.html</a:t>
            </a:r>
            <a:endParaRPr lang="en-US">
              <a:solidFill>
                <a:schemeClr val="tx2">
                  <a:lumMod val="50000"/>
                </a:schemeClr>
              </a:solidFill>
            </a:endParaRPr>
          </a:p>
          <a:p>
            <a:pPr>
              <a:spcAft>
                <a:spcPts val="0"/>
              </a:spcAft>
            </a:pPr>
            <a:endParaRPr lang="en-US">
              <a:solidFill>
                <a:schemeClr val="tx2">
                  <a:lumMod val="50000"/>
                </a:schemeClr>
              </a:solidFill>
            </a:endParaRPr>
          </a:p>
          <a:p>
            <a:pPr>
              <a:spcAft>
                <a:spcPts val="0"/>
              </a:spcAft>
            </a:pPr>
            <a:r>
              <a:rPr lang="en-US" err="1">
                <a:solidFill>
                  <a:schemeClr val="tx2">
                    <a:lumMod val="50000"/>
                  </a:schemeClr>
                </a:solidFill>
              </a:rPr>
              <a:t>CancerCare</a:t>
            </a:r>
            <a:endParaRPr lang="en-US">
              <a:solidFill>
                <a:schemeClr val="tx2">
                  <a:lumMod val="50000"/>
                </a:schemeClr>
              </a:solidFill>
            </a:endParaRPr>
          </a:p>
          <a:p>
            <a:pPr lvl="1">
              <a:spcAft>
                <a:spcPts val="0"/>
              </a:spcAft>
            </a:pPr>
            <a:r>
              <a:rPr lang="en-US" err="1">
                <a:solidFill>
                  <a:schemeClr val="tx2">
                    <a:lumMod val="50000"/>
                  </a:schemeClr>
                </a:solidFill>
                <a:hlinkClick r:id="rId5"/>
              </a:rPr>
              <a:t>cancercare.org</a:t>
            </a:r>
            <a:r>
              <a:rPr lang="en-US">
                <a:solidFill>
                  <a:schemeClr val="tx2">
                    <a:lumMod val="50000"/>
                  </a:schemeClr>
                </a:solidFill>
                <a:hlinkClick r:id="rId5"/>
              </a:rPr>
              <a:t>/diagnosis/</a:t>
            </a:r>
            <a:r>
              <a:rPr lang="en-US" err="1">
                <a:solidFill>
                  <a:schemeClr val="tx2">
                    <a:lumMod val="50000"/>
                  </a:schemeClr>
                </a:solidFill>
                <a:hlinkClick r:id="rId5"/>
              </a:rPr>
              <a:t>breast_cancer</a:t>
            </a:r>
            <a:endParaRPr lang="en-US">
              <a:solidFill>
                <a:schemeClr val="tx2">
                  <a:lumMod val="50000"/>
                </a:schemeClr>
              </a:solidFill>
            </a:endParaRPr>
          </a:p>
          <a:p>
            <a:pPr>
              <a:spcAft>
                <a:spcPts val="0"/>
              </a:spcAft>
            </a:pPr>
            <a:endParaRPr lang="en-US">
              <a:solidFill>
                <a:schemeClr val="tx2">
                  <a:lumMod val="50000"/>
                </a:schemeClr>
              </a:solidFill>
            </a:endParaRPr>
          </a:p>
          <a:p>
            <a:pPr>
              <a:spcAft>
                <a:spcPts val="0"/>
              </a:spcAft>
            </a:pPr>
            <a:r>
              <a:rPr lang="en-US">
                <a:solidFill>
                  <a:schemeClr val="tx2">
                    <a:lumMod val="50000"/>
                  </a:schemeClr>
                </a:solidFill>
              </a:rPr>
              <a:t>His Breast Cancer</a:t>
            </a:r>
          </a:p>
          <a:p>
            <a:pPr lvl="1">
              <a:spcAft>
                <a:spcPts val="0"/>
              </a:spcAft>
            </a:pPr>
            <a:r>
              <a:rPr lang="en-US" err="1">
                <a:solidFill>
                  <a:schemeClr val="tx2">
                    <a:lumMod val="50000"/>
                  </a:schemeClr>
                </a:solidFill>
                <a:hlinkClick r:id="rId6"/>
              </a:rPr>
              <a:t>hisbreastcancer.org</a:t>
            </a:r>
            <a:endParaRPr lang="en-US">
              <a:solidFill>
                <a:schemeClr val="tx2">
                  <a:lumMod val="50000"/>
                </a:schemeClr>
              </a:solidFill>
            </a:endParaRPr>
          </a:p>
          <a:p>
            <a:pPr>
              <a:spcAft>
                <a:spcPts val="0"/>
              </a:spcAft>
            </a:pPr>
            <a:endParaRPr lang="en-US">
              <a:solidFill>
                <a:schemeClr val="tx2">
                  <a:lumMod val="50000"/>
                </a:schemeClr>
              </a:solidFill>
            </a:endParaRPr>
          </a:p>
          <a:p>
            <a:pPr>
              <a:spcAft>
                <a:spcPts val="0"/>
              </a:spcAft>
            </a:pPr>
            <a:r>
              <a:rPr lang="en-US">
                <a:solidFill>
                  <a:schemeClr val="tx2">
                    <a:lumMod val="50000"/>
                  </a:schemeClr>
                </a:solidFill>
              </a:rPr>
              <a:t>Susan G. Komen</a:t>
            </a:r>
          </a:p>
          <a:p>
            <a:pPr lvl="1">
              <a:spcAft>
                <a:spcPts val="0"/>
              </a:spcAft>
            </a:pPr>
            <a:r>
              <a:rPr lang="en-US" err="1">
                <a:solidFill>
                  <a:schemeClr val="tx2">
                    <a:lumMod val="50000"/>
                  </a:schemeClr>
                </a:solidFill>
                <a:hlinkClick r:id="rId7"/>
              </a:rPr>
              <a:t>komen.org</a:t>
            </a:r>
            <a:endParaRPr lang="en-US">
              <a:solidFill>
                <a:schemeClr val="tx2">
                  <a:lumMod val="50000"/>
                </a:schemeClr>
              </a:solidFill>
            </a:endParaRPr>
          </a:p>
          <a:p>
            <a:endParaRPr lang="en-US"/>
          </a:p>
        </p:txBody>
      </p:sp>
    </p:spTree>
    <p:extLst>
      <p:ext uri="{BB962C8B-B14F-4D97-AF65-F5344CB8AC3E}">
        <p14:creationId xmlns:p14="http://schemas.microsoft.com/office/powerpoint/2010/main" val="13536648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2EB45-ECE5-8744-8842-CEFEDA2344CE}"/>
              </a:ext>
            </a:extLst>
          </p:cNvPr>
          <p:cNvSpPr>
            <a:spLocks noGrp="1"/>
          </p:cNvSpPr>
          <p:nvPr>
            <p:ph type="title"/>
          </p:nvPr>
        </p:nvSpPr>
        <p:spPr/>
        <p:txBody>
          <a:bodyPr/>
          <a:lstStyle/>
          <a:p>
            <a:r>
              <a:rPr lang="en-US"/>
              <a:t>Key Learning Takeaways</a:t>
            </a:r>
          </a:p>
        </p:txBody>
      </p:sp>
      <p:sp>
        <p:nvSpPr>
          <p:cNvPr id="4" name="Content Placeholder 3">
            <a:extLst>
              <a:ext uri="{FF2B5EF4-FFF2-40B4-BE49-F238E27FC236}">
                <a16:creationId xmlns:a16="http://schemas.microsoft.com/office/drawing/2014/main" id="{22AEF78F-BDCE-3547-A419-2D6FAE7C18A4}"/>
              </a:ext>
            </a:extLst>
          </p:cNvPr>
          <p:cNvSpPr>
            <a:spLocks noGrp="1"/>
          </p:cNvSpPr>
          <p:nvPr>
            <p:ph idx="1"/>
          </p:nvPr>
        </p:nvSpPr>
        <p:spPr/>
        <p:txBody>
          <a:bodyPr>
            <a:normAutofit fontScale="92500" lnSpcReduction="10000"/>
          </a:bodyPr>
          <a:lstStyle/>
          <a:p>
            <a:r>
              <a:rPr lang="en-US"/>
              <a:t>Full characterization of biologic and genetic attributes is required for strategically planning lines of therapy</a:t>
            </a:r>
          </a:p>
          <a:p>
            <a:pPr marL="0" indent="0">
              <a:buNone/>
            </a:pPr>
            <a:endParaRPr lang="en-US"/>
          </a:p>
          <a:p>
            <a:r>
              <a:rPr lang="en-US"/>
              <a:t>New agents require continuous learning</a:t>
            </a:r>
          </a:p>
          <a:p>
            <a:pPr marL="0" indent="0">
              <a:buNone/>
            </a:pPr>
            <a:endParaRPr lang="en-US"/>
          </a:p>
          <a:p>
            <a:r>
              <a:rPr lang="en-US"/>
              <a:t>Antibody-drug conjugates require understanding of target and payload</a:t>
            </a:r>
          </a:p>
          <a:p>
            <a:pPr marL="0" indent="0">
              <a:buNone/>
            </a:pPr>
            <a:endParaRPr lang="en-US"/>
          </a:p>
          <a:p>
            <a:r>
              <a:rPr lang="en-US"/>
              <a:t>Anticipation and prophylaxis of common side effects is critical</a:t>
            </a:r>
          </a:p>
          <a:p>
            <a:pPr marL="0" indent="0">
              <a:buNone/>
            </a:pPr>
            <a:endParaRPr lang="en-US"/>
          </a:p>
          <a:p>
            <a:r>
              <a:rPr lang="en-US"/>
              <a:t>In supportive care, the ability to extrapolate side effect management across treatments is an opportunity to innovate</a:t>
            </a:r>
          </a:p>
          <a:p>
            <a:pPr marL="0" indent="0">
              <a:buNone/>
            </a:pPr>
            <a:endParaRPr lang="en-US"/>
          </a:p>
          <a:p>
            <a:r>
              <a:rPr lang="en-US"/>
              <a:t>Think outside the box!</a:t>
            </a:r>
          </a:p>
          <a:p>
            <a:endParaRPr lang="en-US"/>
          </a:p>
        </p:txBody>
      </p:sp>
    </p:spTree>
    <p:extLst>
      <p:ext uri="{BB962C8B-B14F-4D97-AF65-F5344CB8AC3E}">
        <p14:creationId xmlns:p14="http://schemas.microsoft.com/office/powerpoint/2010/main" val="669704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C6DF4F-3A10-534A-907A-F1E95426D8E0}"/>
              </a:ext>
            </a:extLst>
          </p:cNvPr>
          <p:cNvPicPr>
            <a:picLocks noChangeAspect="1"/>
          </p:cNvPicPr>
          <p:nvPr/>
        </p:nvPicPr>
        <p:blipFill>
          <a:blip r:embed="rId3"/>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20CDE22E-1C0B-D644-8CA0-CF8C2DE82270}"/>
              </a:ext>
            </a:extLst>
          </p:cNvPr>
          <p:cNvSpPr txBox="1"/>
          <p:nvPr/>
        </p:nvSpPr>
        <p:spPr>
          <a:xfrm>
            <a:off x="452121" y="1333410"/>
            <a:ext cx="595571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C9F4D"/>
                </a:solidFill>
                <a:effectLst/>
                <a:uLnTx/>
                <a:uFillTx/>
                <a:latin typeface="Calibri" panose="020F0502020204030204"/>
                <a:ea typeface="ＭＳ Ｐゴシック" charset="0"/>
                <a:cs typeface="+mn-cs"/>
              </a:rPr>
              <a:t>Thank you joining us!</a:t>
            </a:r>
            <a:endParaRPr kumimoji="0" lang="en-US" sz="2900" b="0" i="0" u="none" strike="noStrike" kern="1200" cap="none" spc="0" normalizeH="0" baseline="0" noProof="0" dirty="0">
              <a:ln>
                <a:noFill/>
              </a:ln>
              <a:solidFill>
                <a:srgbClr val="6C9F4D"/>
              </a:solidFill>
              <a:effectLst/>
              <a:uLnTx/>
              <a:uFillTx/>
              <a:latin typeface="Calibri" panose="020F0502020204030204"/>
              <a:ea typeface="ＭＳ Ｐゴシック" charset="0"/>
              <a:cs typeface="+mn-cs"/>
            </a:endParaRPr>
          </a:p>
        </p:txBody>
      </p:sp>
      <p:sp>
        <p:nvSpPr>
          <p:cNvPr id="14" name="Rectangle 13">
            <a:extLst>
              <a:ext uri="{FF2B5EF4-FFF2-40B4-BE49-F238E27FC236}">
                <a16:creationId xmlns:a16="http://schemas.microsoft.com/office/drawing/2014/main" id="{55C5D0B1-D871-B74C-B7F2-E7774873A3E6}"/>
              </a:ext>
            </a:extLst>
          </p:cNvPr>
          <p:cNvSpPr/>
          <p:nvPr/>
        </p:nvSpPr>
        <p:spPr>
          <a:xfrm>
            <a:off x="119718" y="2453802"/>
            <a:ext cx="6790178" cy="193899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Scan the QR here or on the front of your i3 Health folder to complete the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posttest</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and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evaluation</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OR use the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paper assessment</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and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paper</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evaluation</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included in your i3 Health folder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To scan the QR code:</a:t>
            </a:r>
            <a:endPar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15" name="Rectangle 14">
            <a:extLst>
              <a:ext uri="{FF2B5EF4-FFF2-40B4-BE49-F238E27FC236}">
                <a16:creationId xmlns:a16="http://schemas.microsoft.com/office/drawing/2014/main" id="{9068DAEC-3A8E-7B49-9AD6-0AF2C74E426D}"/>
              </a:ext>
            </a:extLst>
          </p:cNvPr>
          <p:cNvSpPr/>
          <p:nvPr/>
        </p:nvSpPr>
        <p:spPr>
          <a:xfrm>
            <a:off x="7134916" y="979467"/>
            <a:ext cx="3764046" cy="70788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Scan now to complete the</a:t>
            </a:r>
            <a:b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posttest and evaluation</a:t>
            </a:r>
            <a:endPar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6" name="Rectangle 5">
            <a:extLst>
              <a:ext uri="{FF2B5EF4-FFF2-40B4-BE49-F238E27FC236}">
                <a16:creationId xmlns:a16="http://schemas.microsoft.com/office/drawing/2014/main" id="{D43ECA6A-E9BB-5C42-B64C-0CB16CE0A06B}"/>
              </a:ext>
            </a:extLst>
          </p:cNvPr>
          <p:cNvSpPr/>
          <p:nvPr/>
        </p:nvSpPr>
        <p:spPr>
          <a:xfrm>
            <a:off x="933614" y="4531577"/>
            <a:ext cx="6096000" cy="2062103"/>
          </a:xfrm>
          <a:prstGeom prst="rect">
            <a:avLst/>
          </a:prstGeom>
        </p:spPr>
        <p:txBody>
          <a:bodyPr numCol="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FOR IPHONE: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Open the camera &amp; focus it to QR code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Your internet browser should pop up with a link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Click the link and complete</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FOR ANDROID: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Open the camera &amp; focus it to QR code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Hold ‘Home’ button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pretest comes visible to complete</a:t>
            </a:r>
          </a:p>
        </p:txBody>
      </p:sp>
      <p:pic>
        <p:nvPicPr>
          <p:cNvPr id="8" name="Picture 7">
            <a:extLst>
              <a:ext uri="{FF2B5EF4-FFF2-40B4-BE49-F238E27FC236}">
                <a16:creationId xmlns:a16="http://schemas.microsoft.com/office/drawing/2014/main" id="{6AF834D4-C852-0B44-B980-A991FCA91CA1}"/>
              </a:ext>
            </a:extLst>
          </p:cNvPr>
          <p:cNvPicPr>
            <a:picLocks noChangeAspect="1"/>
          </p:cNvPicPr>
          <p:nvPr/>
        </p:nvPicPr>
        <p:blipFill rotWithShape="1">
          <a:blip r:embed="rId4"/>
          <a:srcRect l="5639" t="5998" r="5989" b="5998"/>
          <a:stretch/>
        </p:blipFill>
        <p:spPr>
          <a:xfrm>
            <a:off x="7362017" y="1687353"/>
            <a:ext cx="3177083" cy="3163824"/>
          </a:xfrm>
          <a:prstGeom prst="rect">
            <a:avLst/>
          </a:prstGeom>
        </p:spPr>
      </p:pic>
    </p:spTree>
    <p:extLst>
      <p:ext uri="{BB962C8B-B14F-4D97-AF65-F5344CB8AC3E}">
        <p14:creationId xmlns:p14="http://schemas.microsoft.com/office/powerpoint/2010/main" val="34340615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ED368-B47F-CE48-91CC-2AD83436ABCB}"/>
              </a:ext>
            </a:extLst>
          </p:cNvPr>
          <p:cNvSpPr>
            <a:spLocks noGrp="1"/>
          </p:cNvSpPr>
          <p:nvPr>
            <p:ph type="title"/>
          </p:nvPr>
        </p:nvSpPr>
        <p:spPr/>
        <p:txBody>
          <a:bodyPr/>
          <a:lstStyle/>
          <a:p>
            <a:r>
              <a:rPr lang="en-US"/>
              <a:t>References </a:t>
            </a:r>
          </a:p>
        </p:txBody>
      </p:sp>
      <p:sp>
        <p:nvSpPr>
          <p:cNvPr id="4" name="Content Placeholder 3">
            <a:extLst>
              <a:ext uri="{FF2B5EF4-FFF2-40B4-BE49-F238E27FC236}">
                <a16:creationId xmlns:a16="http://schemas.microsoft.com/office/drawing/2014/main" id="{1DF021B2-DAE2-A243-ACF5-2F5DDC68160B}"/>
              </a:ext>
            </a:extLst>
          </p:cNvPr>
          <p:cNvSpPr>
            <a:spLocks noGrp="1"/>
          </p:cNvSpPr>
          <p:nvPr>
            <p:ph idx="1"/>
          </p:nvPr>
        </p:nvSpPr>
        <p:spPr/>
        <p:txBody>
          <a:bodyPr>
            <a:normAutofit fontScale="25000" lnSpcReduction="20000"/>
          </a:bodyPr>
          <a:lstStyle/>
          <a:p>
            <a:pPr marL="461963" indent="-461963">
              <a:lnSpc>
                <a:spcPct val="120000"/>
              </a:lnSpc>
              <a:spcAft>
                <a:spcPts val="200"/>
              </a:spcAft>
              <a:buNone/>
            </a:pPr>
            <a:r>
              <a:rPr lang="en-US" sz="4000"/>
              <a:t>Ambrogi F, Fornili M, Boracchi P, et al (2014). Trop-2 is a determinant of breast cancer survival. </a:t>
            </a:r>
            <a:r>
              <a:rPr lang="en-US" sz="4000" i="1"/>
              <a:t>PLOS ONE, </a:t>
            </a:r>
            <a:r>
              <a:rPr lang="en-US" sz="4000"/>
              <a:t>9(5):e96993. DOI:10.1371/journal.pone.0096993</a:t>
            </a:r>
          </a:p>
          <a:p>
            <a:pPr marL="461963" indent="-461963">
              <a:lnSpc>
                <a:spcPct val="120000"/>
              </a:lnSpc>
              <a:spcAft>
                <a:spcPts val="200"/>
              </a:spcAft>
              <a:buNone/>
            </a:pPr>
            <a:r>
              <a:rPr lang="en-US" sz="4000"/>
              <a:t>American Cancer Society (2020). Breast cancer facts &amp; figures 2019-2020. Available at: https://cancer.org</a:t>
            </a:r>
          </a:p>
          <a:p>
            <a:pPr marL="461963" indent="-461963">
              <a:lnSpc>
                <a:spcPct val="120000"/>
              </a:lnSpc>
              <a:spcAft>
                <a:spcPts val="200"/>
              </a:spcAft>
              <a:buNone/>
            </a:pPr>
            <a:r>
              <a:rPr lang="en-US" sz="4000"/>
              <a:t>André F, Ciruelos E, Rubovszky G, et al (2019). Alpelisib for PIK3CA-mutated, hormone receptor-positive advanced breast cancer. </a:t>
            </a:r>
            <a:r>
              <a:rPr lang="en-US" sz="4000" i="1"/>
              <a:t>N Engl J Med, </a:t>
            </a:r>
            <a:r>
              <a:rPr lang="en-US" sz="4000"/>
              <a:t>380:1929-1940. DOI:10.1056/NEJMoa1813904</a:t>
            </a:r>
          </a:p>
          <a:p>
            <a:pPr marL="461963" indent="-461963">
              <a:lnSpc>
                <a:spcPct val="120000"/>
              </a:lnSpc>
              <a:spcAft>
                <a:spcPts val="200"/>
              </a:spcAft>
              <a:buNone/>
            </a:pPr>
            <a:r>
              <a:rPr lang="en-US" sz="4000"/>
              <a:t>Barcenas CH, Hurvitz SA, Di Palma JA, et al (2020). Improved tolerability of neratinib in patients with HER2-positive early-stage breast cancer: the CONTROL trial. </a:t>
            </a:r>
            <a:r>
              <a:rPr lang="en-US" sz="4000" i="1"/>
              <a:t>Ann Oncol, </a:t>
            </a:r>
            <a:r>
              <a:rPr lang="en-US" sz="4000"/>
              <a:t>31(9):1223-1230. DOI:10.1016/j.annonc.2020.05.012</a:t>
            </a:r>
          </a:p>
          <a:p>
            <a:pPr marL="461963" indent="-461963">
              <a:lnSpc>
                <a:spcPct val="120000"/>
              </a:lnSpc>
              <a:spcAft>
                <a:spcPts val="200"/>
              </a:spcAft>
              <a:buNone/>
            </a:pPr>
            <a:r>
              <a:rPr lang="en-US" sz="4000" err="1"/>
              <a:t>Bardia</a:t>
            </a:r>
            <a:r>
              <a:rPr lang="en-US" sz="4000"/>
              <a:t> A, Tolaney SM, </a:t>
            </a:r>
            <a:r>
              <a:rPr lang="en-US" sz="4000" err="1"/>
              <a:t>Loirat</a:t>
            </a:r>
            <a:r>
              <a:rPr lang="en-US" sz="4000"/>
              <a:t> D, et al (2020). ASCENT: a randomized phase III study of </a:t>
            </a:r>
            <a:r>
              <a:rPr lang="en-US" sz="4000" err="1"/>
              <a:t>sacituzumab</a:t>
            </a:r>
            <a:r>
              <a:rPr lang="en-US" sz="4000"/>
              <a:t> govitecan (SG) vs treatment of physician’s choice (TPC) in patients (pts) with previously treated metastatic triple-negative breast cancer (</a:t>
            </a:r>
            <a:r>
              <a:rPr lang="en-US" sz="4000" err="1"/>
              <a:t>mTNBC</a:t>
            </a:r>
            <a:r>
              <a:rPr lang="en-US" sz="4000"/>
              <a:t>). </a:t>
            </a:r>
            <a:r>
              <a:rPr lang="en-US" sz="4000" i="1"/>
              <a:t>Ann Oncol (ESMO Virtual Congress Abstracts), </a:t>
            </a:r>
            <a:r>
              <a:rPr lang="en-US" sz="4000"/>
              <a:t>31(suppl_4):S1142-S1215. Abstract LBA17. DOI:10.1016/</a:t>
            </a:r>
            <a:r>
              <a:rPr lang="en-US" sz="4000" err="1"/>
              <a:t>annonc</a:t>
            </a:r>
            <a:r>
              <a:rPr lang="en-US" sz="4000"/>
              <a:t>/annonc325</a:t>
            </a:r>
          </a:p>
          <a:p>
            <a:pPr marL="461963" indent="-461963">
              <a:lnSpc>
                <a:spcPct val="120000"/>
              </a:lnSpc>
              <a:spcAft>
                <a:spcPts val="200"/>
              </a:spcAft>
              <a:buNone/>
            </a:pPr>
            <a:r>
              <a:rPr lang="en-US" sz="4000"/>
              <a:t>Casey, A (2017). 7 oral adherence tips from nurses and pharmacists. Oncology Nursing News. Available at: https://</a:t>
            </a:r>
            <a:r>
              <a:rPr lang="en-US" sz="4000" err="1"/>
              <a:t>www.oncnursingnews.com</a:t>
            </a:r>
            <a:r>
              <a:rPr lang="en-US" sz="4000"/>
              <a:t>/web-exclusives/7-oral-adherence-tips-from-nurses-and-pharmacists</a:t>
            </a:r>
          </a:p>
          <a:p>
            <a:pPr marL="461963" indent="-461963">
              <a:lnSpc>
                <a:spcPct val="120000"/>
              </a:lnSpc>
              <a:spcAft>
                <a:spcPts val="200"/>
              </a:spcAft>
              <a:buNone/>
            </a:pPr>
            <a:r>
              <a:rPr lang="en-US" sz="4000"/>
              <a:t>Corona SP &amp; Generali D (2018). Abemaciclib: a CDK4/6 inhibitor for the treatment of HR+/HER2- advanced breast cancer. </a:t>
            </a:r>
            <a:r>
              <a:rPr lang="en-US" sz="4000" i="1"/>
              <a:t>Drug Des Devel Ther, </a:t>
            </a:r>
            <a:r>
              <a:rPr lang="en-US" sz="4000"/>
              <a:t>12:321-330. DOI:10.2147/DDDT.S137783</a:t>
            </a:r>
          </a:p>
          <a:p>
            <a:pPr marL="461963" indent="-461963">
              <a:lnSpc>
                <a:spcPct val="120000"/>
              </a:lnSpc>
              <a:spcAft>
                <a:spcPts val="200"/>
              </a:spcAft>
              <a:buNone/>
            </a:pPr>
            <a:r>
              <a:rPr lang="en-US" sz="4000"/>
              <a:t>Cortes J, </a:t>
            </a:r>
            <a:r>
              <a:rPr lang="en-US" sz="4000" err="1"/>
              <a:t>Cescon</a:t>
            </a:r>
            <a:r>
              <a:rPr lang="en-US" sz="4000"/>
              <a:t> DW, Rugo HS, et al (2020). KEYNOTE-355: Randomized, double-blind, phase III study of pembrolizumab + chemotherapy versus placebo + chemotherapy for previously untreated locally recurrent inoperable or metastatic triple-negative breast cancer. </a:t>
            </a:r>
            <a:r>
              <a:rPr lang="en-US" sz="4000" i="1"/>
              <a:t>J Clin Oncol (ASCO Annual Meeting Abstracts), </a:t>
            </a:r>
            <a:r>
              <a:rPr lang="en-US" sz="4000"/>
              <a:t>38(suppl_15). Abstract 1000. DOI:10.1200/JCO.2020.38.15_suppl.1000</a:t>
            </a:r>
          </a:p>
          <a:p>
            <a:pPr marL="461963" indent="-461963">
              <a:lnSpc>
                <a:spcPct val="120000"/>
              </a:lnSpc>
              <a:spcAft>
                <a:spcPts val="200"/>
              </a:spcAft>
              <a:buNone/>
            </a:pPr>
            <a:r>
              <a:rPr lang="en-US" sz="4000" err="1"/>
              <a:t>Enhurtu</a:t>
            </a:r>
            <a:r>
              <a:rPr lang="en-US" sz="4000" baseline="30000"/>
              <a:t>®</a:t>
            </a:r>
            <a:r>
              <a:rPr lang="en-US" sz="4000"/>
              <a:t> (fam-trastuzumab dertuxtecan-nxki) prescribing information (2019). Daiichi Sankyo. Available at: https://dsi.com/prescribing-information-portlet/getPIContent?productName=Enhertu&amp;inline=true</a:t>
            </a:r>
          </a:p>
          <a:p>
            <a:pPr marL="461963" indent="-461963">
              <a:lnSpc>
                <a:spcPct val="120000"/>
              </a:lnSpc>
              <a:spcAft>
                <a:spcPts val="200"/>
              </a:spcAft>
              <a:buNone/>
            </a:pPr>
            <a:r>
              <a:rPr lang="en-US" sz="4000"/>
              <a:t>Gajria D &amp; Chandarlapaty S (2011). HER2-amplified breast cancer: mechanisms of trastuzumab resistance and novel targeted therapies. </a:t>
            </a:r>
            <a:r>
              <a:rPr lang="en-US" sz="4000" i="1"/>
              <a:t>Expert Rev Anticancer Ther, </a:t>
            </a:r>
            <a:r>
              <a:rPr lang="en-US" sz="4000"/>
              <a:t>11(2):263-275. DOI:10.1586/era.10.226</a:t>
            </a:r>
          </a:p>
          <a:p>
            <a:pPr marL="461963" indent="-461963">
              <a:lnSpc>
                <a:spcPct val="120000"/>
              </a:lnSpc>
              <a:spcAft>
                <a:spcPts val="200"/>
              </a:spcAft>
              <a:buNone/>
            </a:pPr>
            <a:r>
              <a:rPr lang="en-US" sz="4000"/>
              <a:t>Genentech (2021). Genentech provides update on </a:t>
            </a:r>
            <a:r>
              <a:rPr lang="en-US" sz="4000" err="1"/>
              <a:t>Tecentriq</a:t>
            </a:r>
            <a:r>
              <a:rPr lang="en-US" sz="4000"/>
              <a:t> U.S. indication for PD-L1-positive, metastatic triple-negative breast cancer. Available at: https://</a:t>
            </a:r>
            <a:r>
              <a:rPr lang="en-US" sz="4000" err="1"/>
              <a:t>www.gene.com</a:t>
            </a:r>
            <a:r>
              <a:rPr lang="en-US" sz="4000"/>
              <a:t>/media/press-releases/14927/2021-08-27/</a:t>
            </a:r>
            <a:r>
              <a:rPr lang="en-US" sz="4000" err="1"/>
              <a:t>genentech</a:t>
            </a:r>
            <a:r>
              <a:rPr lang="en-US" sz="4000"/>
              <a:t>-provides-update-on-</a:t>
            </a:r>
            <a:r>
              <a:rPr lang="en-US" sz="4000" err="1"/>
              <a:t>tecentriq</a:t>
            </a:r>
            <a:r>
              <a:rPr lang="en-US" sz="4000"/>
              <a:t>-u</a:t>
            </a:r>
          </a:p>
          <a:p>
            <a:pPr marL="461963" indent="-461963">
              <a:lnSpc>
                <a:spcPct val="120000"/>
              </a:lnSpc>
              <a:spcAft>
                <a:spcPts val="200"/>
              </a:spcAft>
              <a:buNone/>
            </a:pPr>
            <a:r>
              <a:rPr lang="en-US" sz="4000"/>
              <a:t>Giordano SH, Temin S, Chandarlapaty S, et al (2018). Systemic therapy for patients with advanced human epidermal growth factor receptor 2-positive breast cancer: ASCO clinical practice guideline update. </a:t>
            </a:r>
            <a:r>
              <a:rPr lang="en-US" sz="4000" i="1"/>
              <a:t>J Clin Oncol, </a:t>
            </a:r>
            <a:r>
              <a:rPr lang="en-US" sz="4000"/>
              <a:t>36(26):2736-2740. DOI:10.1200/JCO.2018/79/2697</a:t>
            </a:r>
          </a:p>
          <a:p>
            <a:pPr marL="461963" indent="-461963">
              <a:lnSpc>
                <a:spcPct val="120000"/>
              </a:lnSpc>
              <a:spcAft>
                <a:spcPts val="200"/>
              </a:spcAft>
              <a:buNone/>
            </a:pPr>
            <a:r>
              <a:rPr lang="en-US" sz="4000" err="1"/>
              <a:t>Ibrance</a:t>
            </a:r>
            <a:r>
              <a:rPr lang="en-US" sz="4000" baseline="30000"/>
              <a:t>®</a:t>
            </a:r>
            <a:r>
              <a:rPr lang="en-US" sz="4000"/>
              <a:t> (palbociclib) prescribing information (2019). Pfizer. Available at: https://www.accessdata.fda.gov/</a:t>
            </a:r>
            <a:r>
              <a:rPr lang="en-US" sz="4000" err="1"/>
              <a:t>drugsatfda_docs</a:t>
            </a:r>
            <a:r>
              <a:rPr lang="en-US" sz="4000"/>
              <a:t>/label/2019/207103s008lbl.pdf</a:t>
            </a:r>
          </a:p>
          <a:p>
            <a:pPr marL="461963" indent="-461963">
              <a:lnSpc>
                <a:spcPct val="120000"/>
              </a:lnSpc>
              <a:spcAft>
                <a:spcPts val="200"/>
              </a:spcAft>
              <a:buNone/>
            </a:pPr>
            <a:endParaRPr lang="en-US" sz="4000"/>
          </a:p>
          <a:p>
            <a:pPr marL="0" indent="0">
              <a:spcAft>
                <a:spcPts val="200"/>
              </a:spcAft>
              <a:buNone/>
            </a:pPr>
            <a:endParaRPr lang="en-US" sz="1000"/>
          </a:p>
        </p:txBody>
      </p:sp>
    </p:spTree>
    <p:extLst>
      <p:ext uri="{BB962C8B-B14F-4D97-AF65-F5344CB8AC3E}">
        <p14:creationId xmlns:p14="http://schemas.microsoft.com/office/powerpoint/2010/main" val="18971771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ED368-B47F-CE48-91CC-2AD83436ABCB}"/>
              </a:ext>
            </a:extLst>
          </p:cNvPr>
          <p:cNvSpPr>
            <a:spLocks noGrp="1"/>
          </p:cNvSpPr>
          <p:nvPr>
            <p:ph type="title"/>
          </p:nvPr>
        </p:nvSpPr>
        <p:spPr/>
        <p:txBody>
          <a:bodyPr/>
          <a:lstStyle/>
          <a:p>
            <a:r>
              <a:rPr lang="en-US"/>
              <a:t>References (cont.)</a:t>
            </a:r>
          </a:p>
        </p:txBody>
      </p:sp>
      <p:sp>
        <p:nvSpPr>
          <p:cNvPr id="4" name="Content Placeholder 3">
            <a:extLst>
              <a:ext uri="{FF2B5EF4-FFF2-40B4-BE49-F238E27FC236}">
                <a16:creationId xmlns:a16="http://schemas.microsoft.com/office/drawing/2014/main" id="{1DF021B2-DAE2-A243-ACF5-2F5DDC68160B}"/>
              </a:ext>
            </a:extLst>
          </p:cNvPr>
          <p:cNvSpPr>
            <a:spLocks noGrp="1"/>
          </p:cNvSpPr>
          <p:nvPr>
            <p:ph idx="1"/>
          </p:nvPr>
        </p:nvSpPr>
        <p:spPr/>
        <p:txBody>
          <a:bodyPr>
            <a:noAutofit/>
          </a:bodyPr>
          <a:lstStyle/>
          <a:p>
            <a:pPr marL="461963" indent="-461963">
              <a:lnSpc>
                <a:spcPct val="120000"/>
              </a:lnSpc>
              <a:spcAft>
                <a:spcPts val="200"/>
              </a:spcAft>
              <a:buNone/>
            </a:pPr>
            <a:r>
              <a:rPr lang="en-US" sz="1000" err="1"/>
              <a:t>Juric</a:t>
            </a:r>
            <a:r>
              <a:rPr lang="en-US" sz="1000"/>
              <a:t> D, </a:t>
            </a:r>
            <a:r>
              <a:rPr lang="en-US" sz="1000" err="1"/>
              <a:t>Ciruelos</a:t>
            </a:r>
            <a:r>
              <a:rPr lang="en-US" sz="1000"/>
              <a:t> E, </a:t>
            </a:r>
            <a:r>
              <a:rPr lang="en-US" sz="1000" err="1"/>
              <a:t>Rubovszky</a:t>
            </a:r>
            <a:r>
              <a:rPr lang="en-US" sz="1000"/>
              <a:t> G, et al (2019). Alpelisib + fulvestrant for advanced breast cancer: subgroup analyses from the phase III SOLAR-1 trial. </a:t>
            </a:r>
            <a:r>
              <a:rPr lang="en-US" sz="1000" i="1"/>
              <a:t>Cancer Res (San Antonio Breast Cancer Symposium Abstracts), </a:t>
            </a:r>
            <a:r>
              <a:rPr lang="en-US" sz="1000"/>
              <a:t>79(suppl_4). Abstract GS3-08. DOI:10.1158/1538-7445.SABCS18-GS3-08</a:t>
            </a:r>
          </a:p>
          <a:p>
            <a:pPr marL="461963" indent="-461963">
              <a:spcAft>
                <a:spcPts val="200"/>
              </a:spcAft>
              <a:buNone/>
            </a:pPr>
            <a:r>
              <a:rPr lang="en-US" sz="1000"/>
              <a:t>Keytruda</a:t>
            </a:r>
            <a:r>
              <a:rPr lang="en-US" sz="1000" baseline="30000"/>
              <a:t>®</a:t>
            </a:r>
            <a:r>
              <a:rPr lang="en-US" sz="1000"/>
              <a:t> (pembrolizumab) prescribing information (2021). Merck. Available at: https://</a:t>
            </a:r>
            <a:r>
              <a:rPr lang="en-US" sz="1000" err="1"/>
              <a:t>www.merck.com</a:t>
            </a:r>
            <a:r>
              <a:rPr lang="en-US" sz="1000"/>
              <a:t>/product/</a:t>
            </a:r>
            <a:r>
              <a:rPr lang="en-US" sz="1000" err="1"/>
              <a:t>usa</a:t>
            </a:r>
            <a:r>
              <a:rPr lang="en-US" sz="1000"/>
              <a:t>/</a:t>
            </a:r>
            <a:r>
              <a:rPr lang="en-US" sz="1000" err="1"/>
              <a:t>pi_circulars</a:t>
            </a:r>
            <a:r>
              <a:rPr lang="en-US" sz="1000"/>
              <a:t>/k/</a:t>
            </a:r>
            <a:r>
              <a:rPr lang="en-US" sz="1000" err="1"/>
              <a:t>keytruda</a:t>
            </a:r>
            <a:r>
              <a:rPr lang="en-US" sz="1000"/>
              <a:t>/</a:t>
            </a:r>
            <a:r>
              <a:rPr lang="en-US" sz="1000" err="1"/>
              <a:t>keytruda_pi.pdf</a:t>
            </a:r>
            <a:endParaRPr lang="en-US" sz="1000"/>
          </a:p>
          <a:p>
            <a:pPr marL="461963" indent="-461963">
              <a:spcAft>
                <a:spcPts val="200"/>
              </a:spcAft>
              <a:buNone/>
            </a:pPr>
            <a:r>
              <a:rPr lang="en-US" sz="1000"/>
              <a:t>Litton JK, Rugo HS, </a:t>
            </a:r>
            <a:r>
              <a:rPr lang="en-US" sz="1000" err="1"/>
              <a:t>Ettl</a:t>
            </a:r>
            <a:r>
              <a:rPr lang="en-US" sz="1000"/>
              <a:t> J, et al (2018). Talazoparib in patients with advanced breast cancer and a germline BRCA mutation. </a:t>
            </a:r>
            <a:r>
              <a:rPr lang="en-US" sz="1000" i="1"/>
              <a:t>N </a:t>
            </a:r>
            <a:r>
              <a:rPr lang="en-US" sz="1000" i="1" err="1"/>
              <a:t>Engl</a:t>
            </a:r>
            <a:r>
              <a:rPr lang="en-US" sz="1000" i="1"/>
              <a:t> J Med, </a:t>
            </a:r>
            <a:r>
              <a:rPr lang="en-US" sz="1000"/>
              <a:t>379:753-763. DOI:10.1056/NEJMoa1802905</a:t>
            </a:r>
          </a:p>
          <a:p>
            <a:pPr marL="461963" indent="-461963">
              <a:spcAft>
                <a:spcPts val="200"/>
              </a:spcAft>
              <a:buNone/>
            </a:pPr>
            <a:r>
              <a:rPr lang="en-US" sz="1000" err="1"/>
              <a:t>Lobbezoo</a:t>
            </a:r>
            <a:r>
              <a:rPr lang="en-US" sz="1000"/>
              <a:t> DJA, van </a:t>
            </a:r>
            <a:r>
              <a:rPr lang="en-US" sz="1000" err="1"/>
              <a:t>Kampen</a:t>
            </a:r>
            <a:r>
              <a:rPr lang="en-US" sz="1000"/>
              <a:t> RJW, </a:t>
            </a:r>
            <a:r>
              <a:rPr lang="en-US" sz="1000" err="1"/>
              <a:t>Voogd</a:t>
            </a:r>
            <a:r>
              <a:rPr lang="en-US" sz="1000"/>
              <a:t> A, et al (2015). Prognosis of metastatic breast cancer: are there differences between patients with de novo and recurrent metastatic breast cancer? </a:t>
            </a:r>
            <a:r>
              <a:rPr lang="en-US" sz="1000" i="1"/>
              <a:t>Br J Cancer, </a:t>
            </a:r>
            <a:r>
              <a:rPr lang="en-US" sz="1000"/>
              <a:t>112(9):1445-1451. DOI:10.1038/bjc.2015.127</a:t>
            </a:r>
          </a:p>
          <a:p>
            <a:pPr marL="461963" indent="-461963">
              <a:spcAft>
                <a:spcPts val="200"/>
              </a:spcAft>
              <a:buNone/>
            </a:pPr>
            <a:r>
              <a:rPr lang="en-US" sz="1000" err="1"/>
              <a:t>Mariotto</a:t>
            </a:r>
            <a:r>
              <a:rPr lang="en-US" sz="1000"/>
              <a:t> AB, Etzioni R, </a:t>
            </a:r>
            <a:r>
              <a:rPr lang="en-US" sz="1000" err="1"/>
              <a:t>Hurlbert</a:t>
            </a:r>
            <a:r>
              <a:rPr lang="en-US" sz="1000"/>
              <a:t> M, et al (2017). Estimation of the number of women living with metastatic breast cancer in the United States. </a:t>
            </a:r>
            <a:r>
              <a:rPr lang="en-US" sz="1000" i="1"/>
              <a:t>Cancer </a:t>
            </a:r>
            <a:r>
              <a:rPr lang="en-US" sz="1000" i="1" err="1"/>
              <a:t>Epidomiol</a:t>
            </a:r>
            <a:r>
              <a:rPr lang="en-US" sz="1000" i="1"/>
              <a:t> Biomarkers </a:t>
            </a:r>
            <a:r>
              <a:rPr lang="en-US" sz="1000" i="1" err="1"/>
              <a:t>Prev</a:t>
            </a:r>
            <a:r>
              <a:rPr lang="en-US" sz="1000" i="1"/>
              <a:t>, </a:t>
            </a:r>
            <a:r>
              <a:rPr lang="en-US" sz="1000"/>
              <a:t>26(6):809-815. DOI:10.1158/1055-9965.EPI-16-0889</a:t>
            </a:r>
          </a:p>
          <a:p>
            <a:pPr marL="461963" indent="-461963">
              <a:spcAft>
                <a:spcPts val="200"/>
              </a:spcAft>
              <a:buNone/>
            </a:pPr>
            <a:r>
              <a:rPr lang="en-US" sz="1000"/>
              <a:t>Modi S, </a:t>
            </a:r>
            <a:r>
              <a:rPr lang="en-US" sz="1000" err="1"/>
              <a:t>Saura</a:t>
            </a:r>
            <a:r>
              <a:rPr lang="en-US" sz="1000"/>
              <a:t> C, Yamashita T, et al (2020). Trastuzumab deruxtecan in previously treated HER2-positive breast cancer. </a:t>
            </a:r>
            <a:r>
              <a:rPr lang="en-US" sz="1000" i="1"/>
              <a:t>N </a:t>
            </a:r>
            <a:r>
              <a:rPr lang="en-US" sz="1000" i="1" err="1"/>
              <a:t>Engl</a:t>
            </a:r>
            <a:r>
              <a:rPr lang="en-US" sz="1000" i="1"/>
              <a:t> J Med, </a:t>
            </a:r>
            <a:r>
              <a:rPr lang="en-US" sz="1000"/>
              <a:t>382:610-621. DOI:10.1056/NEJMoa1914510</a:t>
            </a:r>
          </a:p>
          <a:p>
            <a:pPr marL="461963" indent="-461963">
              <a:spcAft>
                <a:spcPts val="200"/>
              </a:spcAft>
              <a:buNone/>
            </a:pPr>
            <a:r>
              <a:rPr lang="en-US" sz="1000" err="1"/>
              <a:t>Mosele</a:t>
            </a:r>
            <a:r>
              <a:rPr lang="en-US" sz="1000"/>
              <a:t> F, </a:t>
            </a:r>
            <a:r>
              <a:rPr lang="en-US" sz="1000" err="1"/>
              <a:t>Stefanovska</a:t>
            </a:r>
            <a:r>
              <a:rPr lang="en-US" sz="1000"/>
              <a:t> B, </a:t>
            </a:r>
            <a:r>
              <a:rPr lang="en-US" sz="1000" err="1"/>
              <a:t>Lusque</a:t>
            </a:r>
            <a:r>
              <a:rPr lang="en-US" sz="1000"/>
              <a:t> A, et al (2020). Outcome and molecular landscape of patients with PIK3CA-mutated metastatic breast cancer. </a:t>
            </a:r>
            <a:r>
              <a:rPr lang="en-US" sz="1000" i="1"/>
              <a:t>Ann Oncol, </a:t>
            </a:r>
            <a:r>
              <a:rPr lang="en-US" sz="1000"/>
              <a:t>31(3):377-386. DOI:10.1016/j.annonc.2019.11.006</a:t>
            </a:r>
          </a:p>
          <a:p>
            <a:pPr marL="461963" indent="-461963">
              <a:spcAft>
                <a:spcPts val="200"/>
              </a:spcAft>
              <a:buNone/>
            </a:pPr>
            <a:r>
              <a:rPr lang="en-US" sz="1000"/>
              <a:t>Murthy RK, </a:t>
            </a:r>
            <a:r>
              <a:rPr lang="en-US" sz="1000" err="1"/>
              <a:t>Loi</a:t>
            </a:r>
            <a:r>
              <a:rPr lang="en-US" sz="1000"/>
              <a:t> S, Okines A, et al (2020). Tucatinib, trastuzumab, and capecitabine for HER2-positive metastatic breast cancer. </a:t>
            </a:r>
            <a:r>
              <a:rPr lang="en-US" sz="1000" i="1"/>
              <a:t>N </a:t>
            </a:r>
            <a:r>
              <a:rPr lang="en-US" sz="1000" i="1" err="1"/>
              <a:t>Engl</a:t>
            </a:r>
            <a:r>
              <a:rPr lang="en-US" sz="1000" i="1"/>
              <a:t> J Med</a:t>
            </a:r>
            <a:r>
              <a:rPr lang="en-US" sz="1000"/>
              <a:t>, 382:597-609. DOI:10.1056/NEJMoa1914609</a:t>
            </a:r>
          </a:p>
          <a:p>
            <a:pPr marL="461963" indent="-461963">
              <a:spcAft>
                <a:spcPts val="200"/>
              </a:spcAft>
              <a:buNone/>
            </a:pPr>
            <a:r>
              <a:rPr lang="en-US" sz="1000"/>
              <a:t>Nakada T, Sugihara K, </a:t>
            </a:r>
            <a:r>
              <a:rPr lang="en-US" sz="1000" err="1"/>
              <a:t>Jikoh</a:t>
            </a:r>
            <a:r>
              <a:rPr lang="en-US" sz="1000"/>
              <a:t> T, et al (2019). The latest research and development into the antibody-drug conjugate, [fam-] trastuzumab deruxtecan (DS-8201a), for HER2 cancer therapy. </a:t>
            </a:r>
            <a:r>
              <a:rPr lang="en-US" sz="1000" i="1"/>
              <a:t>Chem Pharm Bull (Tokyo), </a:t>
            </a:r>
            <a:r>
              <a:rPr lang="en-US" sz="1000"/>
              <a:t>67(3):173-185. DOI:10.1248/cpb.c18-00744</a:t>
            </a:r>
          </a:p>
          <a:p>
            <a:pPr marL="461963" indent="-461963">
              <a:spcAft>
                <a:spcPts val="200"/>
              </a:spcAft>
              <a:buNone/>
            </a:pPr>
            <a:r>
              <a:rPr lang="en-US" sz="1000"/>
              <a:t>National Comprehensive Cancer Network (2020a). Clinical Practice Guidelines in Oncology: antiemesis. Version 2.2020. Available at: https://</a:t>
            </a:r>
            <a:r>
              <a:rPr lang="en-US" sz="1000" err="1"/>
              <a:t>nccn.org</a:t>
            </a:r>
            <a:r>
              <a:rPr lang="en-US" sz="1000"/>
              <a:t> </a:t>
            </a:r>
          </a:p>
          <a:p>
            <a:pPr marL="461963" indent="-461963">
              <a:spcAft>
                <a:spcPts val="200"/>
              </a:spcAft>
              <a:buNone/>
            </a:pPr>
            <a:r>
              <a:rPr lang="en-US" sz="1000"/>
              <a:t>National Comprehensive Cancer Network (2020b). Guidelines for Patients: breast cancer metastatic. Available at: https://</a:t>
            </a:r>
            <a:r>
              <a:rPr lang="en-US" sz="1000" err="1"/>
              <a:t>nccn.org</a:t>
            </a:r>
            <a:endParaRPr lang="en-US" sz="1000"/>
          </a:p>
          <a:p>
            <a:pPr marL="461963" indent="-461963">
              <a:spcAft>
                <a:spcPts val="200"/>
              </a:spcAft>
              <a:buNone/>
            </a:pPr>
            <a:r>
              <a:rPr lang="en-US" sz="1000"/>
              <a:t>National Comprehensive Cancer Network (2021a). Clinical Practice Guidelines in Oncology: breast cancer. Version 7.2021. Available at: https://</a:t>
            </a:r>
            <a:r>
              <a:rPr lang="en-US" sz="1000" err="1"/>
              <a:t>www.nccn.org</a:t>
            </a:r>
            <a:r>
              <a:rPr lang="en-US" sz="1000"/>
              <a:t>/professionals/</a:t>
            </a:r>
            <a:r>
              <a:rPr lang="en-US" sz="1000" err="1"/>
              <a:t>physician_gls</a:t>
            </a:r>
            <a:r>
              <a:rPr lang="en-US" sz="1000"/>
              <a:t>/pdf/</a:t>
            </a:r>
            <a:r>
              <a:rPr lang="en-US" sz="1000" err="1"/>
              <a:t>breast.pdf</a:t>
            </a:r>
            <a:endParaRPr lang="en-US" sz="1000"/>
          </a:p>
          <a:p>
            <a:pPr marL="461963" indent="-461963">
              <a:spcAft>
                <a:spcPts val="200"/>
              </a:spcAft>
              <a:buNone/>
            </a:pPr>
            <a:r>
              <a:rPr lang="en-US" sz="1000"/>
              <a:t>National Comprehensive Cancer Network (2021b). Clinical Practice Guidelines in Oncology: breast cancer: NCCN evidence blocks. Version 5.2021. Available at: https://</a:t>
            </a:r>
            <a:r>
              <a:rPr lang="en-US" sz="1000" err="1"/>
              <a:t>www.nccn.org</a:t>
            </a:r>
            <a:r>
              <a:rPr lang="en-US" sz="1000"/>
              <a:t>/professionals/</a:t>
            </a:r>
            <a:r>
              <a:rPr lang="en-US" sz="1000" err="1"/>
              <a:t>physician_gls</a:t>
            </a:r>
            <a:r>
              <a:rPr lang="en-US" sz="1000"/>
              <a:t>/pdf/</a:t>
            </a:r>
            <a:r>
              <a:rPr lang="en-US" sz="1000" err="1"/>
              <a:t>breast_blocks.pdf</a:t>
            </a:r>
            <a:endParaRPr lang="en-US" sz="1000"/>
          </a:p>
          <a:p>
            <a:pPr marL="461963" indent="-461963">
              <a:spcAft>
                <a:spcPts val="200"/>
              </a:spcAft>
              <a:buNone/>
            </a:pPr>
            <a:r>
              <a:rPr lang="en-US" sz="1000" err="1"/>
              <a:t>Nerlynx</a:t>
            </a:r>
            <a:r>
              <a:rPr lang="en-US" sz="1000" baseline="30000"/>
              <a:t>®</a:t>
            </a:r>
            <a:r>
              <a:rPr lang="en-US" sz="1000"/>
              <a:t> (neratinib) prescribing information (2020). Puma Biotechnology. Available at: https://</a:t>
            </a:r>
            <a:r>
              <a:rPr lang="en-US" sz="1000" err="1"/>
              <a:t>nerlynx.com</a:t>
            </a:r>
            <a:r>
              <a:rPr lang="en-US" sz="1000"/>
              <a:t>/pdf/full-prescribing-</a:t>
            </a:r>
            <a:r>
              <a:rPr lang="en-US" sz="1000" err="1"/>
              <a:t>information.pdf</a:t>
            </a:r>
            <a:endParaRPr lang="en-US" sz="1000"/>
          </a:p>
          <a:p>
            <a:pPr marL="461963" indent="-461963">
              <a:spcAft>
                <a:spcPts val="200"/>
              </a:spcAft>
              <a:buNone/>
            </a:pPr>
            <a:r>
              <a:rPr lang="en-US" sz="1000" err="1"/>
              <a:t>Pernas</a:t>
            </a:r>
            <a:r>
              <a:rPr lang="en-US" sz="1000"/>
              <a:t> S &amp; Tolaney SM (2019). HER2-positive breast cancer: new therapeutic frontiers and overcoming resistance. </a:t>
            </a:r>
            <a:r>
              <a:rPr lang="en-US" sz="1000" i="1" err="1"/>
              <a:t>Ther</a:t>
            </a:r>
            <a:r>
              <a:rPr lang="en-US" sz="1000" i="1"/>
              <a:t> Adv Med Oncol, </a:t>
            </a:r>
            <a:r>
              <a:rPr lang="en-US" sz="1000"/>
              <a:t>11:1758835919833519. DOI:10.1177/1758835919833519</a:t>
            </a:r>
          </a:p>
          <a:p>
            <a:pPr marL="461963" indent="-461963">
              <a:spcAft>
                <a:spcPts val="200"/>
              </a:spcAft>
              <a:buNone/>
            </a:pPr>
            <a:endParaRPr lang="en-US" sz="1000"/>
          </a:p>
        </p:txBody>
      </p:sp>
    </p:spTree>
    <p:extLst>
      <p:ext uri="{BB962C8B-B14F-4D97-AF65-F5344CB8AC3E}">
        <p14:creationId xmlns:p14="http://schemas.microsoft.com/office/powerpoint/2010/main" val="29967960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ED368-B47F-CE48-91CC-2AD83436ABCB}"/>
              </a:ext>
            </a:extLst>
          </p:cNvPr>
          <p:cNvSpPr>
            <a:spLocks noGrp="1"/>
          </p:cNvSpPr>
          <p:nvPr>
            <p:ph type="title"/>
          </p:nvPr>
        </p:nvSpPr>
        <p:spPr/>
        <p:txBody>
          <a:bodyPr/>
          <a:lstStyle/>
          <a:p>
            <a:r>
              <a:rPr lang="en-US"/>
              <a:t>References (cont.)</a:t>
            </a:r>
          </a:p>
        </p:txBody>
      </p:sp>
      <p:sp>
        <p:nvSpPr>
          <p:cNvPr id="4" name="Content Placeholder 3">
            <a:extLst>
              <a:ext uri="{FF2B5EF4-FFF2-40B4-BE49-F238E27FC236}">
                <a16:creationId xmlns:a16="http://schemas.microsoft.com/office/drawing/2014/main" id="{1DF021B2-DAE2-A243-ACF5-2F5DDC68160B}"/>
              </a:ext>
            </a:extLst>
          </p:cNvPr>
          <p:cNvSpPr>
            <a:spLocks noGrp="1"/>
          </p:cNvSpPr>
          <p:nvPr>
            <p:ph idx="1"/>
          </p:nvPr>
        </p:nvSpPr>
        <p:spPr/>
        <p:txBody>
          <a:bodyPr>
            <a:noAutofit/>
          </a:bodyPr>
          <a:lstStyle/>
          <a:p>
            <a:pPr marL="461963" indent="-461963">
              <a:spcAft>
                <a:spcPts val="200"/>
              </a:spcAft>
              <a:buNone/>
            </a:pPr>
            <a:r>
              <a:rPr lang="en-US" sz="1000" err="1"/>
              <a:t>Piqray</a:t>
            </a:r>
            <a:r>
              <a:rPr lang="en-US" sz="1000" baseline="30000"/>
              <a:t>®</a:t>
            </a:r>
            <a:r>
              <a:rPr lang="en-US" sz="1000"/>
              <a:t> (alpelisib) prescribing information (2019). Novartis. Available at: https://www.accessdata.fda.gov/</a:t>
            </a:r>
            <a:r>
              <a:rPr lang="en-US" sz="1000" err="1"/>
              <a:t>drugsatfda_docs</a:t>
            </a:r>
            <a:r>
              <a:rPr lang="en-US" sz="1000"/>
              <a:t>/label/2019/212526s000lbl.pdf</a:t>
            </a:r>
          </a:p>
          <a:p>
            <a:pPr marL="461963" indent="-461963">
              <a:spcAft>
                <a:spcPts val="200"/>
              </a:spcAft>
              <a:buNone/>
            </a:pPr>
            <a:r>
              <a:rPr lang="en-US" sz="1000"/>
              <a:t>Powell CA, Camidge DR, Gemma A, et al (2018). Characterization, monitoring, and management of </a:t>
            </a:r>
            <a:r>
              <a:rPr lang="en-US" sz="1000" err="1"/>
              <a:t>intersititial</a:t>
            </a:r>
            <a:r>
              <a:rPr lang="en-US" sz="1000"/>
              <a:t> lung disease in patients with metastatic breast cancer: analysis of data available from multiple studies of DS-8201a, a HER2-targeted antibody drug conjugate with a topoisomerase I inhibitor payload. Poster presented at: San Antonio Breast Cancer Symposium. Poster P6-17-06. DOI:10.1158/1538-7445.SABCS18-P6-17-06</a:t>
            </a:r>
          </a:p>
          <a:p>
            <a:pPr marL="461963" indent="-461963">
              <a:spcAft>
                <a:spcPts val="200"/>
              </a:spcAft>
              <a:buNone/>
            </a:pPr>
            <a:r>
              <a:rPr lang="en-US" sz="1000"/>
              <a:t>Robson M, </a:t>
            </a:r>
            <a:r>
              <a:rPr lang="en-US" sz="1000" err="1"/>
              <a:t>Im</a:t>
            </a:r>
            <a:r>
              <a:rPr lang="en-US" sz="1000"/>
              <a:t> SA, </a:t>
            </a:r>
            <a:r>
              <a:rPr lang="en-US" sz="1000" err="1"/>
              <a:t>Senkus</a:t>
            </a:r>
            <a:r>
              <a:rPr lang="en-US" sz="1000"/>
              <a:t> E, et al (2017). Olaparib for metastatic breast cancer in patients with a germline BRCA mutation. </a:t>
            </a:r>
            <a:r>
              <a:rPr lang="en-US" sz="1000" i="1"/>
              <a:t>N </a:t>
            </a:r>
            <a:r>
              <a:rPr lang="en-US" sz="1000" i="1" err="1"/>
              <a:t>Engl</a:t>
            </a:r>
            <a:r>
              <a:rPr lang="en-US" sz="1000" i="1"/>
              <a:t> J Med, </a:t>
            </a:r>
            <a:r>
              <a:rPr lang="en-US" sz="1000"/>
              <a:t>377:523-533. DOI:10.1056/NEJMoa1706450</a:t>
            </a:r>
          </a:p>
          <a:p>
            <a:pPr marL="461963" indent="-461963">
              <a:spcAft>
                <a:spcPts val="200"/>
              </a:spcAft>
              <a:buNone/>
            </a:pPr>
            <a:r>
              <a:rPr lang="en-US" sz="1000"/>
              <a:t>Rugo HS, André F, Yamashita T, et al (2020). Time course and management of key adverse events during the randomized phase III SOLAR-1 study of P13K inhibitor alpelisib plus fulvestrant in patients with HR-positive advanced breast cancer. </a:t>
            </a:r>
            <a:r>
              <a:rPr lang="en-US" sz="1000" i="1"/>
              <a:t>Ann Oncol (ESMO Virtual Congress Abstracts), </a:t>
            </a:r>
            <a:r>
              <a:rPr lang="en-US" sz="1000"/>
              <a:t>31(suppl_8). Abstract 1006. DOI:10.1016/j.annonc.2020.05.001</a:t>
            </a:r>
          </a:p>
          <a:p>
            <a:pPr marL="461963" indent="-461963">
              <a:spcAft>
                <a:spcPts val="200"/>
              </a:spcAft>
              <a:buNone/>
            </a:pPr>
            <a:r>
              <a:rPr lang="en-US" sz="1000"/>
              <a:t>Rugo HS, </a:t>
            </a:r>
            <a:r>
              <a:rPr lang="en-US" sz="1000" err="1"/>
              <a:t>Lerebours</a:t>
            </a:r>
            <a:r>
              <a:rPr lang="en-US" sz="1000"/>
              <a:t> F, </a:t>
            </a:r>
            <a:r>
              <a:rPr lang="en-US" sz="1000" err="1"/>
              <a:t>Ciruelos</a:t>
            </a:r>
            <a:r>
              <a:rPr lang="en-US" sz="1000"/>
              <a:t> E, et al (2020). Alpelisib (ALP) + fulvestrant (FUL) in patients (pts) with </a:t>
            </a:r>
            <a:r>
              <a:rPr lang="en-US" sz="1000" i="1"/>
              <a:t>PIK3CA-</a:t>
            </a:r>
            <a:r>
              <a:rPr lang="en-US" sz="1000"/>
              <a:t>mutated (mut) hormone receptor-positive (HR+), human epidermal growth factor receptor 2-negative (HER2–) advanced breast cancer (ABC) previously treated with cyclin-dependent kinase 4/6 inhibitor (</a:t>
            </a:r>
            <a:r>
              <a:rPr lang="en-US" sz="1000" err="1"/>
              <a:t>CDKi</a:t>
            </a:r>
            <a:r>
              <a:rPr lang="en-US" sz="1000"/>
              <a:t>) + aromatase inhibitor (AI): </a:t>
            </a:r>
            <a:r>
              <a:rPr lang="en-US" sz="1000" err="1"/>
              <a:t>BYLieve</a:t>
            </a:r>
            <a:r>
              <a:rPr lang="en-US" sz="1000"/>
              <a:t> study results. </a:t>
            </a:r>
            <a:r>
              <a:rPr lang="en-US" sz="1000" i="1"/>
              <a:t>J Clin Oncol (ASCO Virtual Scientific Program Abstracts), </a:t>
            </a:r>
            <a:r>
              <a:rPr lang="en-US" sz="1000"/>
              <a:t>38(suppl_15). Abstract 1006. DOI:10.1200/JCO.2020.38.15_suppl.1006</a:t>
            </a:r>
          </a:p>
          <a:p>
            <a:pPr marL="461963" indent="-461963">
              <a:spcAft>
                <a:spcPts val="200"/>
              </a:spcAft>
              <a:buNone/>
            </a:pPr>
            <a:r>
              <a:rPr lang="en-US" sz="1000"/>
              <a:t>Rugo HS, Schmid P, </a:t>
            </a:r>
            <a:r>
              <a:rPr lang="en-US" sz="1000" err="1"/>
              <a:t>Cescon</a:t>
            </a:r>
            <a:r>
              <a:rPr lang="en-US" sz="1000"/>
              <a:t> DW, et al (2020). Additional efficacy from the phase 3 KEYNOTE-355 study of pembrolizumab plus chemotherapy vs placebo plus chemotherapy as first-line therapy for locally recurrent inoperable or metastatic triple-negative breast cancer. 2020 San Antonio Breast Cancer Symposium Abstracts. Abstract GS3-01.</a:t>
            </a:r>
          </a:p>
          <a:p>
            <a:pPr marL="461963" indent="-461963">
              <a:spcAft>
                <a:spcPts val="200"/>
              </a:spcAft>
              <a:buNone/>
            </a:pPr>
            <a:r>
              <a:rPr lang="en-US" sz="1000" err="1"/>
              <a:t>Rugo</a:t>
            </a:r>
            <a:r>
              <a:rPr lang="en-US" sz="1000"/>
              <a:t> HS, Seneviratne L, Beck JT, et al (2017). Prevention of everolimus-related stomatitis in women with hormone receptor-positive, HER2-negative metastatic breast cancer using dexamethasone mouthwash (SWISH): a single-arm, phase 2 trial. </a:t>
            </a:r>
            <a:r>
              <a:rPr lang="en-US" sz="1000" i="1"/>
              <a:t>Lancet Oncol, </a:t>
            </a:r>
            <a:r>
              <a:rPr lang="en-US" sz="1000"/>
              <a:t>18(5):654-662. DOI:10.1016/S1470-2045(17)30109-2</a:t>
            </a:r>
          </a:p>
          <a:p>
            <a:pPr marL="461963" indent="-461963">
              <a:spcAft>
                <a:spcPts val="200"/>
              </a:spcAft>
              <a:buNone/>
            </a:pPr>
            <a:r>
              <a:rPr lang="en-US" sz="1000" err="1"/>
              <a:t>Saura</a:t>
            </a:r>
            <a:r>
              <a:rPr lang="en-US" sz="1000"/>
              <a:t> C, Oliveira M, Feng YH, et al (2019). Neratinib + capecitabine versus lapatinib + capecitabine in patients with HER2+ metastatic breast cancer previously treated with ≥ 2 HER2-directed regimens: findings from the multinational, randomized, phase III NALA trial. </a:t>
            </a:r>
            <a:r>
              <a:rPr lang="en-US" sz="1000" i="1"/>
              <a:t>J Clin Oncol (ASCO Annual Meeting Abstracts), </a:t>
            </a:r>
            <a:r>
              <a:rPr lang="en-US" sz="1000"/>
              <a:t>37(suppl_15). Abstract 1002. DOI:10.1200/JCO.2019.37.15_suppl.1002</a:t>
            </a:r>
          </a:p>
          <a:p>
            <a:pPr marL="461963" indent="-461963">
              <a:spcAft>
                <a:spcPts val="200"/>
              </a:spcAft>
              <a:buNone/>
            </a:pPr>
            <a:r>
              <a:rPr lang="en-US" sz="1000" err="1"/>
              <a:t>Saura</a:t>
            </a:r>
            <a:r>
              <a:rPr lang="en-US" sz="1000"/>
              <a:t> C, Oliveira M, Feng YH, et al (2020). Neratinib plus capecitabine versus lapatinib plus capecitabine in HER2-positive metastatic breast cancer previously treated with ≥2 HER2-directed regimens: phase III NALA trial. </a:t>
            </a:r>
            <a:r>
              <a:rPr lang="en-US" sz="1000" i="1"/>
              <a:t>J Clin Oncol, </a:t>
            </a:r>
            <a:r>
              <a:rPr lang="en-US" sz="1000"/>
              <a:t>38(27):3138-3149. DOI:10.1200/JCO.20.00147</a:t>
            </a:r>
          </a:p>
          <a:p>
            <a:pPr marL="461963" indent="-461963">
              <a:spcAft>
                <a:spcPts val="200"/>
              </a:spcAft>
              <a:buNone/>
            </a:pPr>
            <a:r>
              <a:rPr lang="en-US" sz="1000"/>
              <a:t>Swain SM, Miles D, Kim SB, et al (2019). End-of-study analysis from the phase III, randomized, double-blind, placebo (</a:t>
            </a:r>
            <a:r>
              <a:rPr lang="en-US" sz="1000" err="1"/>
              <a:t>pla</a:t>
            </a:r>
            <a:r>
              <a:rPr lang="en-US" sz="1000"/>
              <a:t>)-controlled CLEOPATRA study of first-line (1L) pertuzumab (P), trastuzumab (H), and docetaxel (D) in patients (pts) with HER2-positive metastatic breast cancer (MBC). </a:t>
            </a:r>
            <a:r>
              <a:rPr lang="en-US" sz="1000" i="1"/>
              <a:t>J Clin Oncol (ASCO Annual Meeting Abstracts), </a:t>
            </a:r>
            <a:r>
              <a:rPr lang="en-US" sz="1000"/>
              <a:t>37(suppl_15). Abstract 1020. DOI:10.1200/JCO.2019.37.15_suppl.1020</a:t>
            </a:r>
          </a:p>
          <a:p>
            <a:pPr marL="461963" indent="-461963">
              <a:spcAft>
                <a:spcPts val="200"/>
              </a:spcAft>
              <a:buNone/>
            </a:pPr>
            <a:r>
              <a:rPr lang="en-US" sz="1000" err="1"/>
              <a:t>Talzenna</a:t>
            </a:r>
            <a:r>
              <a:rPr lang="en-US" sz="1000" baseline="30000"/>
              <a:t>®</a:t>
            </a:r>
            <a:r>
              <a:rPr lang="en-US" sz="1000"/>
              <a:t> (talazoparib) prescribing information (2020). Pfizer. Available at: http://</a:t>
            </a:r>
            <a:r>
              <a:rPr lang="en-US" sz="1000" err="1"/>
              <a:t>labeling.pfizer.com</a:t>
            </a:r>
            <a:r>
              <a:rPr lang="en-US" sz="1000"/>
              <a:t>/</a:t>
            </a:r>
            <a:r>
              <a:rPr lang="en-US" sz="1000" err="1"/>
              <a:t>ShowLabeling.aspx?id</a:t>
            </a:r>
            <a:r>
              <a:rPr lang="en-US" sz="1000"/>
              <a:t>=11046</a:t>
            </a:r>
          </a:p>
          <a:p>
            <a:pPr marL="461963" indent="-461963">
              <a:spcAft>
                <a:spcPts val="200"/>
              </a:spcAft>
              <a:buNone/>
            </a:pPr>
            <a:r>
              <a:rPr lang="en-US" sz="1000"/>
              <a:t>Trail PA, </a:t>
            </a:r>
            <a:r>
              <a:rPr lang="en-US" sz="1000" err="1"/>
              <a:t>Dubowchik</a:t>
            </a:r>
            <a:r>
              <a:rPr lang="en-US" sz="1000"/>
              <a:t> GM &amp; Lowinger TB (2018). Antibody drug conjugates for treatment of breast cancer: novel targets and diverse approaches in ADC design. </a:t>
            </a:r>
            <a:r>
              <a:rPr lang="en-US" sz="1000" i="1" err="1"/>
              <a:t>Pharmacol</a:t>
            </a:r>
            <a:r>
              <a:rPr lang="en-US" sz="1000" i="1"/>
              <a:t> </a:t>
            </a:r>
            <a:r>
              <a:rPr lang="en-US" sz="1000" i="1" err="1"/>
              <a:t>Ther</a:t>
            </a:r>
            <a:r>
              <a:rPr lang="en-US" sz="1000" i="1"/>
              <a:t>, </a:t>
            </a:r>
            <a:r>
              <a:rPr lang="en-US" sz="1000"/>
              <a:t>181:126-142. DOI:10.1016/j.pharmthera.2017.07.013</a:t>
            </a:r>
          </a:p>
          <a:p>
            <a:pPr marL="461963" indent="-461963">
              <a:spcAft>
                <a:spcPts val="200"/>
              </a:spcAft>
              <a:buNone/>
            </a:pPr>
            <a:endParaRPr lang="en-US" sz="1000"/>
          </a:p>
        </p:txBody>
      </p:sp>
    </p:spTree>
    <p:extLst>
      <p:ext uri="{BB962C8B-B14F-4D97-AF65-F5344CB8AC3E}">
        <p14:creationId xmlns:p14="http://schemas.microsoft.com/office/powerpoint/2010/main" val="28796225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ED368-B47F-CE48-91CC-2AD83436ABCB}"/>
              </a:ext>
            </a:extLst>
          </p:cNvPr>
          <p:cNvSpPr>
            <a:spLocks noGrp="1"/>
          </p:cNvSpPr>
          <p:nvPr>
            <p:ph type="title"/>
          </p:nvPr>
        </p:nvSpPr>
        <p:spPr/>
        <p:txBody>
          <a:bodyPr/>
          <a:lstStyle/>
          <a:p>
            <a:r>
              <a:rPr lang="en-US"/>
              <a:t>References (cont.)</a:t>
            </a:r>
          </a:p>
        </p:txBody>
      </p:sp>
      <p:sp>
        <p:nvSpPr>
          <p:cNvPr id="4" name="Content Placeholder 3">
            <a:extLst>
              <a:ext uri="{FF2B5EF4-FFF2-40B4-BE49-F238E27FC236}">
                <a16:creationId xmlns:a16="http://schemas.microsoft.com/office/drawing/2014/main" id="{1DF021B2-DAE2-A243-ACF5-2F5DDC68160B}"/>
              </a:ext>
            </a:extLst>
          </p:cNvPr>
          <p:cNvSpPr>
            <a:spLocks noGrp="1"/>
          </p:cNvSpPr>
          <p:nvPr>
            <p:ph idx="1"/>
          </p:nvPr>
        </p:nvSpPr>
        <p:spPr/>
        <p:txBody>
          <a:bodyPr>
            <a:noAutofit/>
          </a:bodyPr>
          <a:lstStyle/>
          <a:p>
            <a:pPr marL="461963" indent="-461963">
              <a:spcAft>
                <a:spcPts val="200"/>
              </a:spcAft>
              <a:buNone/>
            </a:pPr>
            <a:r>
              <a:rPr lang="en-US" sz="1000" err="1"/>
              <a:t>Trodelvy</a:t>
            </a:r>
            <a:r>
              <a:rPr lang="en-US" sz="1000" baseline="30000" err="1"/>
              <a:t>TM</a:t>
            </a:r>
            <a:r>
              <a:rPr lang="en-US" sz="1000"/>
              <a:t> (sacituzumab govitecan) prescribing information (2020). Immunomedics. Available at: https://www.accessdata.fda.gov/</a:t>
            </a:r>
            <a:r>
              <a:rPr lang="en-US" sz="1000" err="1"/>
              <a:t>drugsatfda_docs</a:t>
            </a:r>
            <a:r>
              <a:rPr lang="en-US" sz="1000"/>
              <a:t>/label/2020/761115s000lbl.pdf</a:t>
            </a:r>
          </a:p>
          <a:p>
            <a:pPr marL="461963" indent="-461963">
              <a:spcAft>
                <a:spcPts val="200"/>
              </a:spcAft>
              <a:buNone/>
            </a:pPr>
            <a:r>
              <a:rPr lang="en-US" sz="1000" err="1"/>
              <a:t>Tukysa</a:t>
            </a:r>
            <a:r>
              <a:rPr lang="en-US" sz="1000" baseline="30000" err="1"/>
              <a:t>TM</a:t>
            </a:r>
            <a:r>
              <a:rPr lang="en-US" sz="1000"/>
              <a:t> (tucatinib) prescribing information (2020). Seattle Genetics. Available at: https://</a:t>
            </a:r>
            <a:r>
              <a:rPr lang="en-US" sz="1000" err="1"/>
              <a:t>seagendocs.com</a:t>
            </a:r>
            <a:r>
              <a:rPr lang="en-US" sz="1000"/>
              <a:t>/</a:t>
            </a:r>
            <a:r>
              <a:rPr lang="en-US" sz="1000" err="1"/>
              <a:t>TUKYSA_Full_Ltr_Master.pdf</a:t>
            </a:r>
            <a:endParaRPr lang="en-US" sz="1000"/>
          </a:p>
          <a:p>
            <a:pPr marL="461963" indent="-461963">
              <a:spcAft>
                <a:spcPts val="200"/>
              </a:spcAft>
              <a:buNone/>
            </a:pPr>
            <a:r>
              <a:rPr lang="en-US" sz="1000"/>
              <a:t>US Food &amp; Drug Administration (2020a). FDA grants accelerated approval to sacituzumab govitecan-</a:t>
            </a:r>
            <a:r>
              <a:rPr lang="en-US" sz="1000" err="1"/>
              <a:t>hziy</a:t>
            </a:r>
            <a:r>
              <a:rPr lang="en-US" sz="1000"/>
              <a:t> for metastatic triple negative breast cancer. Available at: https://</a:t>
            </a:r>
            <a:r>
              <a:rPr lang="en-US" sz="1000" err="1"/>
              <a:t>www.fda.gov</a:t>
            </a:r>
            <a:r>
              <a:rPr lang="en-US" sz="1000"/>
              <a:t>/drugs/drug-approvals-and-databases/fda-grants-accelerated-approval-sacituzumab-govitecan-hziy-metastatic-triple-negative-breast-cancer</a:t>
            </a:r>
          </a:p>
          <a:p>
            <a:pPr marL="461963" indent="-461963">
              <a:spcAft>
                <a:spcPts val="200"/>
              </a:spcAft>
              <a:buNone/>
            </a:pPr>
            <a:r>
              <a:rPr lang="en-US" sz="1000"/>
              <a:t>US Food &amp; Drug Administration (2020b). Hematology/oncology (cancer) approvals &amp; safety notifications. Available at: https://</a:t>
            </a:r>
            <a:r>
              <a:rPr lang="en-US" sz="1000" err="1"/>
              <a:t>fda.gov</a:t>
            </a:r>
            <a:endParaRPr lang="en-US" sz="1000"/>
          </a:p>
          <a:p>
            <a:pPr marL="461963" indent="-461963">
              <a:spcAft>
                <a:spcPts val="200"/>
              </a:spcAft>
              <a:buNone/>
            </a:pPr>
            <a:r>
              <a:rPr lang="en-US" sz="1000" err="1"/>
              <a:t>Vidula</a:t>
            </a:r>
            <a:r>
              <a:rPr lang="en-US" sz="1000"/>
              <a:t> N, </a:t>
            </a:r>
            <a:r>
              <a:rPr lang="en-US" sz="1000" err="1"/>
              <a:t>Yau</a:t>
            </a:r>
            <a:r>
              <a:rPr lang="en-US" sz="1000"/>
              <a:t> C, </a:t>
            </a:r>
            <a:r>
              <a:rPr lang="en-US" sz="1000" err="1"/>
              <a:t>Rogo</a:t>
            </a:r>
            <a:r>
              <a:rPr lang="en-US" sz="1000"/>
              <a:t> HS, et al (2017). Trop2 gene expression (Trop2e) in primary breast cancer (BC): correlations with clinical and tumor characteristics. </a:t>
            </a:r>
            <a:r>
              <a:rPr lang="en-US" sz="1000" i="1"/>
              <a:t>J Clin Oncol (ASCO Annual Meeting Abstracts), </a:t>
            </a:r>
            <a:r>
              <a:rPr lang="en-US" sz="1000"/>
              <a:t>35(suppl_15). Abstract 1075. DOI:10.1200/JCO.2017.35.15_suppl.1075</a:t>
            </a:r>
          </a:p>
        </p:txBody>
      </p:sp>
    </p:spTree>
    <p:extLst>
      <p:ext uri="{BB962C8B-B14F-4D97-AF65-F5344CB8AC3E}">
        <p14:creationId xmlns:p14="http://schemas.microsoft.com/office/powerpoint/2010/main" val="1797944711"/>
      </p:ext>
    </p:extLst>
  </p:cSld>
  <p:clrMapOvr>
    <a:masterClrMapping/>
  </p:clrMapOvr>
</p:sld>
</file>

<file path=ppt/theme/theme1.xml><?xml version="1.0" encoding="utf-8"?>
<a:theme xmlns:a="http://schemas.openxmlformats.org/drawingml/2006/main" name="1_i3 Health Template 2016">
  <a:themeElements>
    <a:clrScheme name="Custom 3">
      <a:dk1>
        <a:srgbClr val="000000"/>
      </a:dk1>
      <a:lt1>
        <a:srgbClr val="FFFFFF"/>
      </a:lt1>
      <a:dk2>
        <a:srgbClr val="000000"/>
      </a:dk2>
      <a:lt2>
        <a:srgbClr val="808080"/>
      </a:lt2>
      <a:accent1>
        <a:srgbClr val="789D57"/>
      </a:accent1>
      <a:accent2>
        <a:srgbClr val="2E4E73"/>
      </a:accent2>
      <a:accent3>
        <a:srgbClr val="D76E2A"/>
      </a:accent3>
      <a:accent4>
        <a:srgbClr val="000000"/>
      </a:accent4>
      <a:accent5>
        <a:srgbClr val="FFE2CA"/>
      </a:accent5>
      <a:accent6>
        <a:srgbClr val="7DA1CB"/>
      </a:accent6>
      <a:hlink>
        <a:srgbClr val="FF9933"/>
      </a:hlink>
      <a:folHlink>
        <a:srgbClr val="E7BE5A"/>
      </a:folHlink>
    </a:clrScheme>
    <a:fontScheme name="MedPanel092402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horz" lIns="91440" tIns="45720" rIns="91440" bIns="45720" rtlCol="0" anchor="ctr">
        <a:normAutofit fontScale="92500" lnSpcReduction="10000"/>
      </a:bodyPr>
      <a:lstStyle>
        <a:defPPr>
          <a:defRPr dirty="0" smtClean="0"/>
        </a:defPPr>
      </a:lstStyle>
    </a:spDef>
    <a:lnDef>
      <a:spPr bwMode="auto">
        <a:xfrm>
          <a:off x="0" y="0"/>
          <a:ext cx="1" cy="1"/>
        </a:xfrm>
        <a:custGeom>
          <a:avLst/>
          <a:gdLst/>
          <a:ahLst/>
          <a:cxnLst/>
          <a:rect l="0" t="0" r="0" b="0"/>
          <a:pathLst/>
        </a:custGeom>
        <a:solidFill>
          <a:srgbClr val="606BA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txDef>
      <a:spPr/>
      <a:bodyPr lIns="0" tIns="0" rIns="0" bIns="0">
        <a:spAutoFit/>
      </a:bodyPr>
      <a:lstStyle>
        <a:defPPr>
          <a:defRPr smtClean="0"/>
        </a:defPPr>
      </a:lstStyle>
    </a:txDef>
  </a:objectDefaults>
  <a:extraClrSchemeLst>
    <a:extraClrScheme>
      <a:clrScheme name="MedPanel092402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edPanel09240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edPanel092402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Panel092402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Panel092402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edPanel092402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edPanel092402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PPT Template 2019" id="{CA8AE7C1-76EC-7A43-97ED-2C5EA350D0C7}" vid="{22851B0B-41BD-6B4D-B441-A9447C22D0AA}"/>
    </a:ext>
  </a:extLst>
</a:theme>
</file>

<file path=ppt/theme/theme2.xml><?xml version="1.0" encoding="utf-8"?>
<a:theme xmlns:a="http://schemas.openxmlformats.org/drawingml/2006/main" name="i3 Health Template 2016">
  <a:themeElements>
    <a:clrScheme name="Custom 3">
      <a:dk1>
        <a:srgbClr val="000000"/>
      </a:dk1>
      <a:lt1>
        <a:srgbClr val="FFFFFF"/>
      </a:lt1>
      <a:dk2>
        <a:srgbClr val="000000"/>
      </a:dk2>
      <a:lt2>
        <a:srgbClr val="808080"/>
      </a:lt2>
      <a:accent1>
        <a:srgbClr val="789D57"/>
      </a:accent1>
      <a:accent2>
        <a:srgbClr val="2E4E73"/>
      </a:accent2>
      <a:accent3>
        <a:srgbClr val="D76E2A"/>
      </a:accent3>
      <a:accent4>
        <a:srgbClr val="000000"/>
      </a:accent4>
      <a:accent5>
        <a:srgbClr val="FFE2CA"/>
      </a:accent5>
      <a:accent6>
        <a:srgbClr val="7DA1CB"/>
      </a:accent6>
      <a:hlink>
        <a:srgbClr val="FF9933"/>
      </a:hlink>
      <a:folHlink>
        <a:srgbClr val="E7BE5A"/>
      </a:folHlink>
    </a:clrScheme>
    <a:fontScheme name="MedPanel092402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horz" lIns="91440" tIns="45720" rIns="91440" bIns="45720" rtlCol="0" anchor="ctr">
        <a:normAutofit fontScale="92500" lnSpcReduction="10000"/>
      </a:bodyPr>
      <a:lstStyle>
        <a:defPPr>
          <a:defRPr dirty="0" smtClean="0"/>
        </a:defPPr>
      </a:lstStyle>
    </a:spDef>
    <a:lnDef>
      <a:spPr bwMode="auto">
        <a:xfrm>
          <a:off x="0" y="0"/>
          <a:ext cx="1" cy="1"/>
        </a:xfrm>
        <a:custGeom>
          <a:avLst/>
          <a:gdLst/>
          <a:ahLst/>
          <a:cxnLst/>
          <a:rect l="0" t="0" r="0" b="0"/>
          <a:pathLst/>
        </a:custGeom>
        <a:solidFill>
          <a:srgbClr val="606BA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txDef>
      <a:spPr/>
      <a:bodyPr lIns="0" tIns="0" rIns="0" bIns="0">
        <a:spAutoFit/>
      </a:bodyPr>
      <a:lstStyle>
        <a:defPPr>
          <a:defRPr smtClean="0"/>
        </a:defPPr>
      </a:lstStyle>
    </a:txDef>
  </a:objectDefaults>
  <a:extraClrSchemeLst>
    <a:extraClrScheme>
      <a:clrScheme name="MedPanel092402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edPanel09240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edPanel092402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Panel092402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Panel092402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edPanel092402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edPanel092402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PPT Template 2019" id="{CA8AE7C1-76EC-7A43-97ED-2C5EA350D0C7}" vid="{CDB4484A-E99F-0542-B5FA-219C548776CF}"/>
    </a:ext>
  </a:extLst>
</a:theme>
</file>

<file path=ppt/theme/theme3.xml><?xml version="1.0" encoding="utf-8"?>
<a:theme xmlns:a="http://schemas.openxmlformats.org/drawingml/2006/main" name="2_i3 Health Template 2016">
  <a:themeElements>
    <a:clrScheme name="Custom 3">
      <a:dk1>
        <a:srgbClr val="000000"/>
      </a:dk1>
      <a:lt1>
        <a:srgbClr val="FFFFFF"/>
      </a:lt1>
      <a:dk2>
        <a:srgbClr val="000000"/>
      </a:dk2>
      <a:lt2>
        <a:srgbClr val="808080"/>
      </a:lt2>
      <a:accent1>
        <a:srgbClr val="789D57"/>
      </a:accent1>
      <a:accent2>
        <a:srgbClr val="2E4E73"/>
      </a:accent2>
      <a:accent3>
        <a:srgbClr val="D76E2A"/>
      </a:accent3>
      <a:accent4>
        <a:srgbClr val="000000"/>
      </a:accent4>
      <a:accent5>
        <a:srgbClr val="FFE2CA"/>
      </a:accent5>
      <a:accent6>
        <a:srgbClr val="7DA1CB"/>
      </a:accent6>
      <a:hlink>
        <a:srgbClr val="FF9933"/>
      </a:hlink>
      <a:folHlink>
        <a:srgbClr val="E7BE5A"/>
      </a:folHlink>
    </a:clrScheme>
    <a:fontScheme name="MedPanel092402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horz" lIns="91440" tIns="45720" rIns="91440" bIns="45720" rtlCol="0" anchor="ctr">
        <a:normAutofit fontScale="92500" lnSpcReduction="10000"/>
      </a:bodyPr>
      <a:lstStyle>
        <a:defPPr>
          <a:defRPr dirty="0" smtClean="0"/>
        </a:defPPr>
      </a:lstStyle>
    </a:spDef>
    <a:lnDef>
      <a:spPr bwMode="auto">
        <a:xfrm>
          <a:off x="0" y="0"/>
          <a:ext cx="1" cy="1"/>
        </a:xfrm>
        <a:custGeom>
          <a:avLst/>
          <a:gdLst/>
          <a:ahLst/>
          <a:cxnLst/>
          <a:rect l="0" t="0" r="0" b="0"/>
          <a:pathLst/>
        </a:custGeom>
        <a:solidFill>
          <a:srgbClr val="606BA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txDef>
      <a:spPr/>
      <a:bodyPr lIns="0" tIns="0" rIns="0" bIns="0">
        <a:spAutoFit/>
      </a:bodyPr>
      <a:lstStyle>
        <a:defPPr>
          <a:defRPr smtClean="0"/>
        </a:defPPr>
      </a:lstStyle>
    </a:txDef>
  </a:objectDefaults>
  <a:extraClrSchemeLst>
    <a:extraClrScheme>
      <a:clrScheme name="MedPanel092402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edPanel09240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edPanel092402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Panel092402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Panel092402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edPanel092402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edPanel092402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3 Health PPTX Template 2017" id="{4632190B-E1D5-D94F-AAD2-FB46558BF03B}" vid="{68B4DB9A-154F-7845-950A-B33F88D311AE}"/>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69</TotalTime>
  <Words>12567</Words>
  <Application>Microsoft Macintosh PowerPoint</Application>
  <PresentationFormat>Widescreen</PresentationFormat>
  <Paragraphs>1699</Paragraphs>
  <Slides>97</Slides>
  <Notes>90</Notes>
  <HiddenSlides>10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97</vt:i4>
      </vt:variant>
    </vt:vector>
  </HeadingPairs>
  <TitlesOfParts>
    <vt:vector size="107" baseType="lpstr">
      <vt:lpstr>Arial</vt:lpstr>
      <vt:lpstr>Arial Narrow</vt:lpstr>
      <vt:lpstr>Calibri</vt:lpstr>
      <vt:lpstr>News Gothic MT</vt:lpstr>
      <vt:lpstr>Times New Roman</vt:lpstr>
      <vt:lpstr>Wingdings</vt:lpstr>
      <vt:lpstr>1_i3 Health Template 2016</vt:lpstr>
      <vt:lpstr>i3 Health Template 2016</vt:lpstr>
      <vt:lpstr>2_i3 Health Template 2016</vt:lpstr>
      <vt:lpstr>PowerPoint.Show.8</vt:lpstr>
      <vt:lpstr>PowerPoint Presentation</vt:lpstr>
      <vt:lpstr>Metastatic Breast Cancer:  Enhancing Treatment Tolerability, Adherence, and Patient-Centered Care</vt:lpstr>
      <vt:lpstr>PowerPoint Presentation</vt:lpstr>
      <vt:lpstr>Disclosures</vt:lpstr>
      <vt:lpstr>Learning Objectives</vt:lpstr>
      <vt:lpstr>Agenda</vt:lpstr>
      <vt:lpstr>Metastatic Breast Cancer</vt:lpstr>
      <vt:lpstr>MBC Prevalence</vt:lpstr>
      <vt:lpstr>Strategy: Using Biology and Genetics to Determine Treatment</vt:lpstr>
      <vt:lpstr>MBC: Prognostic Factors</vt:lpstr>
      <vt:lpstr>Biology &amp; Genetics: Testing for Targets</vt:lpstr>
      <vt:lpstr>Therapies by Biomarker</vt:lpstr>
      <vt:lpstr>Breast Cancer by Subtype</vt:lpstr>
      <vt:lpstr>What to Use: NCCN Evidence Blocks</vt:lpstr>
      <vt:lpstr>NCCN Recommendations by Biomarker</vt:lpstr>
      <vt:lpstr>NCCN Evidence Block: HR-Positive/HER2-Negative</vt:lpstr>
      <vt:lpstr>NCCN Evidence Block: Chemotherapy and Biotherapy</vt:lpstr>
      <vt:lpstr>HER2-Positive Breast Cancer</vt:lpstr>
      <vt:lpstr>HER2 Therapy by MOA</vt:lpstr>
      <vt:lpstr>Evolution of HER2-Directed Therapy</vt:lpstr>
      <vt:lpstr>Trastuzumab Deruxtecan</vt:lpstr>
      <vt:lpstr>DESTINY-Breast01: T-DXd </vt:lpstr>
      <vt:lpstr>DESTINY-Breast01: T-DXd (cont.)</vt:lpstr>
      <vt:lpstr>DESTINY-Breast01: T-DXd (cont.) </vt:lpstr>
      <vt:lpstr>DESTINY-Breast01: T-DXd (cont.)</vt:lpstr>
      <vt:lpstr>Tucatinib: HER2CLIMB Phase 2 Study Design</vt:lpstr>
      <vt:lpstr>HER2CLIMB: Tucatinib (cont.)</vt:lpstr>
      <vt:lpstr>HER2CLIMB: Tucatinib (cont.)</vt:lpstr>
      <vt:lpstr>HER2CLIMB: Tucatinib (cont.)</vt:lpstr>
      <vt:lpstr>HER2CLIMB (cont.): Adverse Events </vt:lpstr>
      <vt:lpstr>Neratinib: NALA</vt:lpstr>
      <vt:lpstr>Neratinib: NALA (cont.)</vt:lpstr>
      <vt:lpstr>Neratinib: NALA (cont.) </vt:lpstr>
      <vt:lpstr>NCCN Evidence Block: HER2-Positive MBC</vt:lpstr>
      <vt:lpstr>HER2-Positive MBC: Sequencing Strategy</vt:lpstr>
      <vt:lpstr>HER2+ MBC: Sequencing Strategy (cont.)</vt:lpstr>
      <vt:lpstr>Case Study 1</vt:lpstr>
      <vt:lpstr>Case Study 1 (cont.)</vt:lpstr>
      <vt:lpstr>Case Study 1 (cont.)</vt:lpstr>
      <vt:lpstr>Case Study 1 (cont.)</vt:lpstr>
      <vt:lpstr>Case Study 1 (cont.)</vt:lpstr>
      <vt:lpstr>HR-Positive/HER2-Negative Breast Cancer</vt:lpstr>
      <vt:lpstr>NCCN Evidence Block: HR-Positive/HER2-Negative</vt:lpstr>
      <vt:lpstr>SOLAR-1</vt:lpstr>
      <vt:lpstr>SOLAR-1: Alpelisib/Fulvestrant (cont.)</vt:lpstr>
      <vt:lpstr>SOLAR-1: Alpelisib/Fulvestrant (cont.)</vt:lpstr>
      <vt:lpstr>Case Study 2</vt:lpstr>
      <vt:lpstr>Case Study 2 (cont.)</vt:lpstr>
      <vt:lpstr>Case Study 2 (cont.)</vt:lpstr>
      <vt:lpstr>Triple-Negative, gBRCA+ Breast Cancer</vt:lpstr>
      <vt:lpstr>NCCN Evidence Block: Chemotherapy</vt:lpstr>
      <vt:lpstr>NCCN Guidelines: Additional Targeted Therapies</vt:lpstr>
      <vt:lpstr>KEYNOTE-355: Pembrolizumab/Chemotherapy</vt:lpstr>
      <vt:lpstr>KEYNOTE-355: Pembrolizumab/Chemotherapy (cont.)</vt:lpstr>
      <vt:lpstr>KEYNOTE-355: Pembrolizumab/Chemotherapy (cont.)</vt:lpstr>
      <vt:lpstr>KEYNOTE-355: Pembrolizumab/Chemotherapy (cont.)</vt:lpstr>
      <vt:lpstr>KEYNOTE-355: Pembrolizumab/Chemotherapy (cont.)</vt:lpstr>
      <vt:lpstr>PARP Inhibitors: Olaparib</vt:lpstr>
      <vt:lpstr>PARP Inhibitors: Talazoparib</vt:lpstr>
      <vt:lpstr>IMpassion130: Atezolizumab + nab-Paclitaxel</vt:lpstr>
      <vt:lpstr>IMpassion130: Atezolizumab + nab-Paclitaxel (cont.)</vt:lpstr>
      <vt:lpstr>IMpassion131: Atezolizumab + nab-Paclitaxel</vt:lpstr>
      <vt:lpstr>Sacituzumab Govitecan</vt:lpstr>
      <vt:lpstr>ASCENT: Sacituzumab Govitecan </vt:lpstr>
      <vt:lpstr>ASCENT: Sacituzumab Govitecan (cont.)</vt:lpstr>
      <vt:lpstr>ASCENT: Sacituzumab Govitecan (cont.)</vt:lpstr>
      <vt:lpstr>ASCENT: Sacituzumab Govitecan (cont.)</vt:lpstr>
      <vt:lpstr>Case Study 3</vt:lpstr>
      <vt:lpstr>Case Study 3</vt:lpstr>
      <vt:lpstr>Case Study 3 (cont.)</vt:lpstr>
      <vt:lpstr>Case Study 3 (cont.)</vt:lpstr>
      <vt:lpstr>Managing Side Effects and Promoting Adherence</vt:lpstr>
      <vt:lpstr>New Treatments and Key Toxicities</vt:lpstr>
      <vt:lpstr>Diarrhea: CONTROL trial  </vt:lpstr>
      <vt:lpstr>Managing Diarrhea With Neratinib: CONTROL Trial </vt:lpstr>
      <vt:lpstr>CONTROL (cont.)</vt:lpstr>
      <vt:lpstr>Alpelisib</vt:lpstr>
      <vt:lpstr>Alpelisib (cont.)</vt:lpstr>
      <vt:lpstr>Pembrolizumab</vt:lpstr>
      <vt:lpstr>Pembrolizumab (cont.)</vt:lpstr>
      <vt:lpstr>Interstitial Lung Disease Management for T-DXd</vt:lpstr>
      <vt:lpstr>Nausea and Mucositis</vt:lpstr>
      <vt:lpstr>Prescribing Information: The Indispensable Resource</vt:lpstr>
      <vt:lpstr>Prescribing Information: The Indispensable Resource (cont.)</vt:lpstr>
      <vt:lpstr>Promoting Adherence</vt:lpstr>
      <vt:lpstr>Case Study 3 (cont.)</vt:lpstr>
      <vt:lpstr>Case Study 3 (cont.)</vt:lpstr>
      <vt:lpstr>Case Study 3 (cont.)</vt:lpstr>
      <vt:lpstr>Case Study 3 (cont.)</vt:lpstr>
      <vt:lpstr>Adverse Event Management: Summary</vt:lpstr>
      <vt:lpstr>Patient Resources</vt:lpstr>
      <vt:lpstr>Key Learning Takeaways</vt:lpstr>
      <vt:lpstr>PowerPoint Presentation</vt:lpstr>
      <vt:lpstr>References </vt:lpstr>
      <vt:lpstr>References (cont.)</vt:lpstr>
      <vt:lpstr>References (cont.)</vt:lpstr>
      <vt:lpstr>References (cont.)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Metastatic Breast Cancer: Enhancing Tolerability, Adherence, and Patient-Centered Care</dc:title>
  <dc:subject>Metastatic Breast Cancer</dc:subject>
  <dc:creator>Mikel Ross, MSN, RN, AGPCNP-BC, OCN®, CBCN</dc:creator>
  <cp:keywords>Metastatic Breast Cancer, MBC, Breast Cancer</cp:keywords>
  <dc:description/>
  <cp:lastModifiedBy>Elizabeth Heller</cp:lastModifiedBy>
  <cp:revision>8</cp:revision>
  <cp:lastPrinted>2020-11-23T14:32:59Z</cp:lastPrinted>
  <dcterms:created xsi:type="dcterms:W3CDTF">2018-05-17T16:10:36Z</dcterms:created>
  <dcterms:modified xsi:type="dcterms:W3CDTF">2021-09-07T18:29:10Z</dcterms:modified>
  <cp:category>Oncology</cp:category>
</cp:coreProperties>
</file>