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457" r:id="rId5"/>
    <p:sldId id="459" r:id="rId6"/>
    <p:sldId id="460" r:id="rId7"/>
    <p:sldId id="461" r:id="rId8"/>
    <p:sldId id="462" r:id="rId9"/>
    <p:sldId id="464" r:id="rId10"/>
    <p:sldId id="463" r:id="rId11"/>
    <p:sldId id="465" r:id="rId12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3399"/>
    <a:srgbClr val="B53F5B"/>
    <a:srgbClr val="FEF6B8"/>
    <a:srgbClr val="E7D37F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8725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48725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5966E16B-C0C7-4ECA-920D-C7292B5BD2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70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A6118592-2733-42FF-B823-E70B4D3201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32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CE6D4CA-BA7D-41BA-8E6F-DFAE0FED8EB5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6824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2664C-458F-42EC-8EC0-372C2B6E1D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CC677DCD-A41C-4D49-A312-3290DAEF53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 descr="HV logo horizonta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03500" y="4953000"/>
            <a:ext cx="4537000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93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5486400" cy="5029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0" y="1380309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096000" y="3953691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371600"/>
            <a:ext cx="3008313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Click: Bold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438400"/>
            <a:ext cx="3008313" cy="3962400"/>
          </a:xfrm>
        </p:spPr>
        <p:txBody>
          <a:bodyPr/>
          <a:lstStyle>
            <a:lvl1pPr marL="174625" indent="-174625">
              <a:buFont typeface="Wingdings" pitchFamily="2" charset="2"/>
              <a:buChar char="§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Bullets to describe the content to the left….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 userDrawn="1"/>
        </p:nvSpPr>
        <p:spPr>
          <a:xfrm>
            <a:off x="457200" y="274638"/>
            <a:ext cx="7391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Click: Title Goes Here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5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w to Import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752600"/>
            <a:ext cx="14954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76400"/>
            <a:ext cx="20955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A Better Way to Import and Reuse Slides </a:t>
            </a:r>
            <a:br>
              <a:rPr lang="en-US" dirty="0" smtClean="0"/>
            </a:br>
            <a:r>
              <a:rPr lang="en-US" dirty="0" smtClean="0"/>
              <a:t>– No Reformatting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660605-D58D-462E-B3C6-F4E82918CB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4F98E3-4CFF-44C6-85E8-F4AA2C7B0C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val 5"/>
          <p:cNvSpPr/>
          <p:nvPr userDrawn="1"/>
        </p:nvSpPr>
        <p:spPr>
          <a:xfrm>
            <a:off x="1524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15529" y="1219200"/>
            <a:ext cx="2729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1. Click on “New Slide”, then “Reuse Slides”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74019" y="1676400"/>
            <a:ext cx="12192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743205" y="1219200"/>
            <a:ext cx="2406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2. Browse for the Source Presentation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791200" y="5867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3. Confirm the “Keep source formatting” box is checked!</a:t>
            </a:r>
          </a:p>
        </p:txBody>
      </p:sp>
      <p:sp>
        <p:nvSpPr>
          <p:cNvPr id="12" name="Oval 11"/>
          <p:cNvSpPr/>
          <p:nvPr userDrawn="1"/>
        </p:nvSpPr>
        <p:spPr>
          <a:xfrm>
            <a:off x="3581400" y="1676400"/>
            <a:ext cx="22098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37338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6204028" y="1219200"/>
            <a:ext cx="24065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4. Double click the old slides you want to move  into the current presentation</a:t>
            </a:r>
          </a:p>
        </p:txBody>
      </p:sp>
    </p:spTree>
    <p:extLst>
      <p:ext uri="{BB962C8B-B14F-4D97-AF65-F5344CB8AC3E}">
        <p14:creationId xmlns:p14="http://schemas.microsoft.com/office/powerpoint/2010/main" val="299326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FEL-3 Gate Review.ppt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5A44-B2E7-4ABD-A4FA-3E5128FADC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45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F9B5B-B562-4D9D-8D37-A4CCDC5AE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013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7D2B8-B22E-4437-B23A-418A4CE1DB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428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Text, Table,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 – Use Highlight + Shift F3 To Toggle To First Letter Capitals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BF0D3E"/>
              </a:buClr>
              <a:buFont typeface="Wingdings" pitchFamily="2" charset="2"/>
              <a:buChar char="§"/>
              <a:defRPr sz="2400"/>
            </a:lvl1pPr>
            <a:lvl2pPr>
              <a:buClr>
                <a:srgbClr val="BF0D3E"/>
              </a:buCl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77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id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9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4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32004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1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6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467600" cy="79216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Blank Page – No Background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47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381000" y="1371600"/>
            <a:ext cx="8382000" cy="1676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add Picture - Use Crop Tool to adjust size and position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3200400"/>
            <a:ext cx="83820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6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on Picture Icon to Add Picture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2895600" cy="5029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21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41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BF0D3E"/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1143000"/>
            <a:ext cx="8382000" cy="76200"/>
          </a:xfrm>
          <a:prstGeom prst="rect">
            <a:avLst/>
          </a:prstGeom>
          <a:gradFill rotWithShape="0">
            <a:gsLst>
              <a:gs pos="0">
                <a:srgbClr val="CC0000">
                  <a:gamma/>
                  <a:shade val="46275"/>
                  <a:invGamma/>
                </a:srgbClr>
              </a:gs>
              <a:gs pos="100000">
                <a:srgbClr val="CC0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BF0D3E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F0D3E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>
                <a:solidFill>
                  <a:srgbClr val="000099"/>
                </a:solidFill>
              </a:rPr>
              <a:t>CONTROL OF HAZARDOUS ENERGY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1828800"/>
            <a:ext cx="6400800" cy="1143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3600" dirty="0" smtClean="0">
                <a:solidFill>
                  <a:srgbClr val="006600"/>
                </a:solidFill>
              </a:rPr>
              <a:t>LOCKOUT / TAGOUT</a:t>
            </a:r>
          </a:p>
          <a:p>
            <a:pPr eaLnBrk="1" hangingPunct="1"/>
            <a:r>
              <a:rPr lang="en-US" altLang="en-US" sz="3600" dirty="0" smtClean="0">
                <a:solidFill>
                  <a:srgbClr val="006600"/>
                </a:solidFill>
              </a:rPr>
              <a:t>29 CFR 1910.147</a:t>
            </a:r>
            <a:endParaRPr lang="en-US" altLang="en-US" dirty="0" smtClean="0">
              <a:solidFill>
                <a:srgbClr val="006600"/>
              </a:solidFill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3276600"/>
            <a:ext cx="24384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027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5400" dirty="0" smtClean="0"/>
              <a:t>OSHA  FACT</a:t>
            </a:r>
            <a:endParaRPr lang="en-US" alt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286000"/>
            <a:ext cx="4876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	OSHA estimates that 10% of serious industrial accidents result from failure to properly control energy during servicing and maintenance of machinery.</a:t>
            </a:r>
            <a:endParaRPr lang="en-US" altLang="en-US" sz="4000" dirty="0" smtClean="0"/>
          </a:p>
        </p:txBody>
      </p:sp>
      <p:pic>
        <p:nvPicPr>
          <p:cNvPr id="16388" name="Picture 4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2809875"/>
            <a:ext cx="3200400" cy="2457450"/>
          </a:xfrm>
          <a:noFill/>
        </p:spPr>
      </p:pic>
    </p:spTree>
    <p:extLst>
      <p:ext uri="{BB962C8B-B14F-4D97-AF65-F5344CB8AC3E}">
        <p14:creationId xmlns:p14="http://schemas.microsoft.com/office/powerpoint/2010/main" val="325179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800" dirty="0" smtClean="0"/>
              <a:t>THE “FATAL FIVE”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81200"/>
            <a:ext cx="5867400" cy="4114800"/>
          </a:xfrm>
        </p:spPr>
        <p:txBody>
          <a:bodyPr/>
          <a:lstStyle/>
          <a:p>
            <a:pPr eaLnBrk="1" hangingPunct="1">
              <a:buClr>
                <a:srgbClr val="669900"/>
              </a:buClr>
              <a:buFont typeface="Monotype Sorts" pitchFamily="2" charset="2"/>
              <a:buChar char="]"/>
            </a:pPr>
            <a:r>
              <a:rPr lang="en-US" altLang="en-US" sz="2800" dirty="0" smtClean="0"/>
              <a:t>Failure to stop equipment.</a:t>
            </a:r>
          </a:p>
          <a:p>
            <a:pPr eaLnBrk="1" hangingPunct="1">
              <a:buClr>
                <a:srgbClr val="669900"/>
              </a:buClr>
              <a:buFont typeface="Monotype Sorts" pitchFamily="2" charset="2"/>
              <a:buChar char="]"/>
            </a:pPr>
            <a:r>
              <a:rPr lang="en-US" altLang="en-US" sz="2800" dirty="0" smtClean="0"/>
              <a:t>Failure to disconnect from power source.</a:t>
            </a:r>
          </a:p>
          <a:p>
            <a:pPr eaLnBrk="1" hangingPunct="1">
              <a:buClr>
                <a:srgbClr val="669900"/>
              </a:buClr>
              <a:buFont typeface="Monotype Sorts" pitchFamily="2" charset="2"/>
              <a:buChar char="]"/>
            </a:pPr>
            <a:r>
              <a:rPr lang="en-US" altLang="en-US" sz="2800" dirty="0" smtClean="0"/>
              <a:t>Failure to dissipate residual energy.</a:t>
            </a:r>
          </a:p>
          <a:p>
            <a:pPr eaLnBrk="1" hangingPunct="1">
              <a:buClr>
                <a:srgbClr val="669900"/>
              </a:buClr>
              <a:buFont typeface="Monotype Sorts" pitchFamily="2" charset="2"/>
              <a:buChar char="]"/>
            </a:pPr>
            <a:r>
              <a:rPr lang="en-US" altLang="en-US" sz="2800" dirty="0" smtClean="0"/>
              <a:t>Accidental restarting.</a:t>
            </a:r>
          </a:p>
          <a:p>
            <a:pPr eaLnBrk="1" hangingPunct="1">
              <a:buClr>
                <a:srgbClr val="669900"/>
              </a:buClr>
              <a:buFont typeface="Monotype Sorts" pitchFamily="2" charset="2"/>
              <a:buChar char="]"/>
            </a:pPr>
            <a:r>
              <a:rPr lang="en-US" altLang="en-US" sz="2800" dirty="0" smtClean="0"/>
              <a:t>Failure to clear work areas before restarting.</a:t>
            </a:r>
          </a:p>
        </p:txBody>
      </p:sp>
      <p:pic>
        <p:nvPicPr>
          <p:cNvPr id="17412" name="Picture 4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0" y="2209800"/>
            <a:ext cx="2895600" cy="3276600"/>
          </a:xfrm>
          <a:noFill/>
        </p:spPr>
      </p:pic>
    </p:spTree>
    <p:extLst>
      <p:ext uri="{BB962C8B-B14F-4D97-AF65-F5344CB8AC3E}">
        <p14:creationId xmlns:p14="http://schemas.microsoft.com/office/powerpoint/2010/main" val="215135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eaLnBrk="1" hangingPunct="1"/>
            <a:r>
              <a:rPr lang="en-US" altLang="en-US" sz="4800" dirty="0" smtClean="0"/>
              <a:t>APPLICATION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52600"/>
            <a:ext cx="5486400" cy="434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 smtClean="0">
                <a:solidFill>
                  <a:srgbClr val="336600"/>
                </a:solidFill>
              </a:rPr>
              <a:t>	Standard applies to the control of energy during servicing and/or maintenance.</a:t>
            </a:r>
          </a:p>
          <a:p>
            <a:pPr eaLnBrk="1" hangingPunct="1">
              <a:buFontTx/>
              <a:buNone/>
            </a:pPr>
            <a:endParaRPr lang="en-US" altLang="en-US" sz="3600" dirty="0" smtClean="0">
              <a:solidFill>
                <a:srgbClr val="3366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2000" dirty="0" smtClean="0"/>
              <a:t>1910.147(a)(2)</a:t>
            </a:r>
            <a:endParaRPr lang="en-US" altLang="en-US" dirty="0" smtClean="0"/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2717800"/>
            <a:ext cx="3276600" cy="2641600"/>
          </a:xfrm>
          <a:noFill/>
        </p:spPr>
      </p:pic>
    </p:spTree>
    <p:extLst>
      <p:ext uri="{BB962C8B-B14F-4D97-AF65-F5344CB8AC3E}">
        <p14:creationId xmlns:p14="http://schemas.microsoft.com/office/powerpoint/2010/main" val="25033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400" dirty="0" smtClean="0"/>
              <a:t>Servicing and/or Maintenance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7772400" cy="4114800"/>
          </a:xfrm>
        </p:spPr>
        <p:txBody>
          <a:bodyPr/>
          <a:lstStyle/>
          <a:p>
            <a:pPr lvl="1" eaLnBrk="1" hangingPunct="1">
              <a:lnSpc>
                <a:spcPct val="120000"/>
              </a:lnSpc>
            </a:pPr>
            <a:r>
              <a:rPr lang="en-US" altLang="en-US" sz="3200" smtClean="0"/>
              <a:t>Constructing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smtClean="0"/>
              <a:t>Installing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smtClean="0"/>
              <a:t>Setting up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smtClean="0"/>
              <a:t>Adjusting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smtClean="0"/>
              <a:t>Inspecting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smtClean="0"/>
              <a:t>Modifying</a:t>
            </a:r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4724400" y="1524000"/>
          <a:ext cx="3316288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lip" r:id="rId4" imgW="2343600" imgH="2905920" progId="MS_ClipArt_Gallery.5">
                  <p:embed/>
                </p:oleObj>
              </mc:Choice>
              <mc:Fallback>
                <p:oleObj name="Clip" r:id="rId4" imgW="2343600" imgH="290592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524000"/>
                        <a:ext cx="3316288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Freeform 5"/>
          <p:cNvSpPr>
            <a:spLocks/>
          </p:cNvSpPr>
          <p:nvPr/>
        </p:nvSpPr>
        <p:spPr bwMode="auto">
          <a:xfrm>
            <a:off x="6153150" y="2474913"/>
            <a:ext cx="363538" cy="317500"/>
          </a:xfrm>
          <a:custGeom>
            <a:avLst/>
            <a:gdLst>
              <a:gd name="T0" fmla="*/ 30241921 w 229"/>
              <a:gd name="T1" fmla="*/ 63004706 h 200"/>
              <a:gd name="T2" fmla="*/ 257056322 w 229"/>
              <a:gd name="T3" fmla="*/ 151209378 h 200"/>
              <a:gd name="T4" fmla="*/ 194053090 w 229"/>
              <a:gd name="T5" fmla="*/ 171370622 h 200"/>
              <a:gd name="T6" fmla="*/ 236895049 w 229"/>
              <a:gd name="T7" fmla="*/ 214214109 h 200"/>
              <a:gd name="T8" fmla="*/ 257056322 w 229"/>
              <a:gd name="T9" fmla="*/ 234375353 h 200"/>
              <a:gd name="T10" fmla="*/ 526714232 w 229"/>
              <a:gd name="T11" fmla="*/ 254535009 h 200"/>
              <a:gd name="T12" fmla="*/ 526714232 w 229"/>
              <a:gd name="T13" fmla="*/ 481350689 h 200"/>
              <a:gd name="T14" fmla="*/ 443548190 w 229"/>
              <a:gd name="T15" fmla="*/ 461189445 h 200"/>
              <a:gd name="T16" fmla="*/ 360383636 w 229"/>
              <a:gd name="T17" fmla="*/ 357862178 h 200"/>
              <a:gd name="T18" fmla="*/ 277217594 w 229"/>
              <a:gd name="T19" fmla="*/ 441028201 h 200"/>
              <a:gd name="T20" fmla="*/ 194053090 w 229"/>
              <a:gd name="T21" fmla="*/ 420866957 h 200"/>
              <a:gd name="T22" fmla="*/ 110887048 w 229"/>
              <a:gd name="T23" fmla="*/ 191531866 h 200"/>
              <a:gd name="T24" fmla="*/ 30241921 w 229"/>
              <a:gd name="T25" fmla="*/ 63004706 h 2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29"/>
              <a:gd name="T40" fmla="*/ 0 h 200"/>
              <a:gd name="T41" fmla="*/ 229 w 229"/>
              <a:gd name="T42" fmla="*/ 200 h 2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29" h="200">
                <a:moveTo>
                  <a:pt x="12" y="25"/>
                </a:moveTo>
                <a:cubicBezTo>
                  <a:pt x="41" y="48"/>
                  <a:pt x="68" y="49"/>
                  <a:pt x="102" y="60"/>
                </a:cubicBezTo>
                <a:cubicBezTo>
                  <a:pt x="94" y="63"/>
                  <a:pt x="80" y="60"/>
                  <a:pt x="77" y="68"/>
                </a:cubicBezTo>
                <a:cubicBezTo>
                  <a:pt x="75" y="76"/>
                  <a:pt x="87" y="81"/>
                  <a:pt x="94" y="85"/>
                </a:cubicBezTo>
                <a:cubicBezTo>
                  <a:pt x="114" y="98"/>
                  <a:pt x="154" y="110"/>
                  <a:pt x="102" y="93"/>
                </a:cubicBezTo>
                <a:cubicBezTo>
                  <a:pt x="138" y="82"/>
                  <a:pt x="170" y="96"/>
                  <a:pt x="209" y="101"/>
                </a:cubicBezTo>
                <a:cubicBezTo>
                  <a:pt x="215" y="127"/>
                  <a:pt x="229" y="167"/>
                  <a:pt x="209" y="191"/>
                </a:cubicBezTo>
                <a:cubicBezTo>
                  <a:pt x="202" y="200"/>
                  <a:pt x="187" y="186"/>
                  <a:pt x="176" y="183"/>
                </a:cubicBezTo>
                <a:cubicBezTo>
                  <a:pt x="171" y="168"/>
                  <a:pt x="168" y="142"/>
                  <a:pt x="143" y="142"/>
                </a:cubicBezTo>
                <a:cubicBezTo>
                  <a:pt x="127" y="142"/>
                  <a:pt x="121" y="164"/>
                  <a:pt x="110" y="175"/>
                </a:cubicBezTo>
                <a:cubicBezTo>
                  <a:pt x="99" y="172"/>
                  <a:pt x="87" y="172"/>
                  <a:pt x="77" y="167"/>
                </a:cubicBezTo>
                <a:cubicBezTo>
                  <a:pt x="44" y="150"/>
                  <a:pt x="60" y="103"/>
                  <a:pt x="44" y="76"/>
                </a:cubicBezTo>
                <a:cubicBezTo>
                  <a:pt x="0" y="0"/>
                  <a:pt x="34" y="101"/>
                  <a:pt x="12" y="25"/>
                </a:cubicBez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4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HAZARDOUS ENERGY SOURCES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05000"/>
            <a:ext cx="2819400" cy="4114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dirty="0" smtClean="0"/>
              <a:t>Electrical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Pneumatic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Hydraulic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Gas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Mechanical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Springs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Water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Wind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629400" y="1905000"/>
            <a:ext cx="2514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smtClean="0"/>
              <a:t>Steam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smtClean="0"/>
              <a:t>Thermal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smtClean="0"/>
              <a:t>Nuclear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smtClean="0"/>
              <a:t>Radioactive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smtClean="0"/>
              <a:t>Gravity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smtClean="0"/>
              <a:t>Lasers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smtClean="0"/>
              <a:t>Elevated parts</a:t>
            </a:r>
          </a:p>
        </p:txBody>
      </p:sp>
      <p:pic>
        <p:nvPicPr>
          <p:cNvPr id="23557" name="Picture 5" descr="G:\Loto-1\LOTO49C.PC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828800"/>
            <a:ext cx="342900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69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APPLICATION</a:t>
            </a:r>
          </a:p>
        </p:txBody>
      </p:sp>
      <p:pic>
        <p:nvPicPr>
          <p:cNvPr id="19460" name="Picture 4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83363" y="2514600"/>
            <a:ext cx="2560637" cy="2963863"/>
          </a:xfrm>
          <a:noFill/>
        </p:spPr>
      </p:pic>
      <p:sp>
        <p:nvSpPr>
          <p:cNvPr id="194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447800"/>
            <a:ext cx="6629400" cy="4876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 smtClean="0"/>
              <a:t>STANDARD DOES NOT APPLY TO: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 smtClean="0"/>
              <a:t>	Normal production operations.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 smtClean="0"/>
              <a:t>	Work on cord and plug connected equipment (when you can control the plug).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 smtClean="0"/>
          </a:p>
          <a:p>
            <a:pPr>
              <a:lnSpc>
                <a:spcPct val="90000"/>
              </a:lnSpc>
              <a:buNone/>
            </a:pPr>
            <a:r>
              <a:rPr lang="en-US" altLang="en-US" sz="3000" dirty="0" smtClean="0"/>
              <a:t>	Hot tap operations (making </a:t>
            </a:r>
            <a:r>
              <a:rPr lang="en-US" altLang="en-US" sz="3000" dirty="0"/>
              <a:t>a connection to existing piping or pressure vessels without the interrupting or emptying of that section of pipe or </a:t>
            </a:r>
            <a:r>
              <a:rPr lang="en-US" altLang="en-US" sz="3000" dirty="0" smtClean="0"/>
              <a:t>vessel).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 smtClean="0"/>
              <a:t>1910.147(a)(2)(ii) &amp; (iii)</a:t>
            </a:r>
          </a:p>
        </p:txBody>
      </p:sp>
    </p:spTree>
    <p:extLst>
      <p:ext uri="{BB962C8B-B14F-4D97-AF65-F5344CB8AC3E}">
        <p14:creationId xmlns:p14="http://schemas.microsoft.com/office/powerpoint/2010/main" val="1104102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4000" dirty="0" smtClean="0"/>
              <a:t>NORMAL </a:t>
            </a:r>
            <a:r>
              <a:rPr lang="en-US" altLang="en-US" sz="3600" dirty="0" smtClean="0"/>
              <a:t>PRODUCTION</a:t>
            </a:r>
            <a:r>
              <a:rPr lang="en-US" altLang="en-US" sz="4000" dirty="0" smtClean="0"/>
              <a:t> OPERATIONS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590800"/>
            <a:ext cx="5257800" cy="3352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The </a:t>
            </a:r>
            <a:r>
              <a:rPr lang="en-US" altLang="en-US" dirty="0" smtClean="0"/>
              <a:t>utilization of a  machine </a:t>
            </a:r>
            <a:r>
              <a:rPr lang="en-US" altLang="en-US" smtClean="0"/>
              <a:t>or equipment</a:t>
            </a:r>
            <a:r>
              <a:rPr lang="en-US" altLang="en-US" dirty="0" smtClean="0"/>
              <a:t>	to perform its intended </a:t>
            </a:r>
            <a:r>
              <a:rPr lang="en-US" altLang="en-US" smtClean="0"/>
              <a:t>production function.</a:t>
            </a:r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algn="ctr" eaLnBrk="1" hangingPunct="1">
              <a:buFontTx/>
              <a:buNone/>
            </a:pPr>
            <a:r>
              <a:rPr lang="en-US" altLang="en-US" sz="2400" dirty="0" smtClean="0">
                <a:solidFill>
                  <a:srgbClr val="CC0000"/>
                </a:solidFill>
              </a:rPr>
              <a:t>1910.147(b)</a:t>
            </a:r>
            <a:endParaRPr lang="en-US" altLang="en-US" dirty="0" smtClean="0">
              <a:solidFill>
                <a:srgbClr val="CC0000"/>
              </a:solidFill>
            </a:endParaRPr>
          </a:p>
        </p:txBody>
      </p:sp>
      <p:pic>
        <p:nvPicPr>
          <p:cNvPr id="20484" name="Picture 4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0013" y="2133600"/>
            <a:ext cx="2693987" cy="3276600"/>
          </a:xfrm>
          <a:noFill/>
        </p:spPr>
      </p:pic>
    </p:spTree>
    <p:extLst>
      <p:ext uri="{BB962C8B-B14F-4D97-AF65-F5344CB8AC3E}">
        <p14:creationId xmlns:p14="http://schemas.microsoft.com/office/powerpoint/2010/main" val="287414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HV PowerPoint presentation template with new logo-tag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F0D3E"/>
        </a:solidFill>
        <a:ln w="3175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Ins="0" rtlCol="0">
        <a:spAutoFit/>
      </a:bodyPr>
      <a:lstStyle>
        <a:defPPr marL="227013" indent="-227013">
          <a:buClr>
            <a:srgbClr val="BF0D3E"/>
          </a:buClr>
          <a:buFont typeface="Wingdings" pitchFamily="2" charset="2"/>
          <a:buChar char="§"/>
          <a:defRPr sz="14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nvironmental Minute - Pest Control" id="{C45ADE63-42BA-4C4A-B397-493D2D7C58F8}" vid="{FD2B7183-7B06-48B5-AE28-6627821BA88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F968006CF19A47A9944FD0E1AC15DB" ma:contentTypeVersion="1" ma:contentTypeDescription="Create a new document." ma:contentTypeScope="" ma:versionID="c21e2377ced4dda7d21acda6e5710b18">
  <xsd:schema xmlns:xsd="http://www.w3.org/2001/XMLSchema" xmlns:xs="http://www.w3.org/2001/XMLSchema" xmlns:p="http://schemas.microsoft.com/office/2006/metadata/properties" xmlns:ns2="0fdf2b72-4afa-4791-9591-09dabce231de" targetNamespace="http://schemas.microsoft.com/office/2006/metadata/properties" ma:root="true" ma:fieldsID="28c0f42318d0abe10291ee9a12fa53fb" ns2:_="">
    <xsd:import namespace="0fdf2b72-4afa-4791-9591-09dabce231de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f2b72-4afa-4791-9591-09dabce231de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0fdf2b72-4afa-4791-9591-09dabce231de" xsi:nil="true"/>
  </documentManagement>
</p:properties>
</file>

<file path=customXml/itemProps1.xml><?xml version="1.0" encoding="utf-8"?>
<ds:datastoreItem xmlns:ds="http://schemas.openxmlformats.org/officeDocument/2006/customXml" ds:itemID="{5187DFB3-C7A0-4123-9A83-0132E8935C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0A2AC9-1CF7-41A8-907F-B481E614F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df2b72-4afa-4791-9591-09dabce231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297AE9-7C81-403D-BB03-EFA2686EDEA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0fdf2b72-4afa-4791-9591-09dabce231de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HVPresentationMaster-White</Template>
  <TotalTime>8139</TotalTime>
  <Words>205</Words>
  <Application>Microsoft Office PowerPoint</Application>
  <PresentationFormat>On-screen Show (4:3)</PresentationFormat>
  <Paragraphs>53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Monotype Sorts</vt:lpstr>
      <vt:lpstr>Times New Roman</vt:lpstr>
      <vt:lpstr>Wingdings</vt:lpstr>
      <vt:lpstr>HV PowerPoint presentation template with new logo-tagline</vt:lpstr>
      <vt:lpstr>Clip</vt:lpstr>
      <vt:lpstr>CONTROL OF HAZARDOUS ENERGY</vt:lpstr>
      <vt:lpstr>OSHA  FACT</vt:lpstr>
      <vt:lpstr>THE “FATAL FIVE”</vt:lpstr>
      <vt:lpstr>APPLICATION</vt:lpstr>
      <vt:lpstr>Servicing and/or Maintenance</vt:lpstr>
      <vt:lpstr>HAZARDOUS ENERGY SOURCES </vt:lpstr>
      <vt:lpstr>APPLICATION</vt:lpstr>
      <vt:lpstr>NORMAL PRODUCTION OPERATIONS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Jones</dc:creator>
  <cp:lastModifiedBy>Reichen, Max</cp:lastModifiedBy>
  <cp:revision>107</cp:revision>
  <cp:lastPrinted>2005-08-22T15:19:05Z</cp:lastPrinted>
  <dcterms:created xsi:type="dcterms:W3CDTF">2008-10-13T13:06:24Z</dcterms:created>
  <dcterms:modified xsi:type="dcterms:W3CDTF">2021-06-25T17:13:00Z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0x010100AAF968006CF19A47A9944FD0E1AC15DB</vt:lpwstr>
  </property>
</Properties>
</file>