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6858000" cy="9144000" type="screen4x3"/>
  <p:notesSz cx="7010400" cy="92964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3018" y="10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57800" y="203199"/>
            <a:ext cx="1485900" cy="8741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4300" y="205231"/>
            <a:ext cx="5029200" cy="87376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5257800" y="2737280"/>
            <a:ext cx="1485900" cy="2438400"/>
          </a:xfrm>
        </p:spPr>
        <p:txBody>
          <a:bodyPr anchor="ctr">
            <a:normAutofit/>
          </a:bodyPr>
          <a:lstStyle>
            <a:lvl1pPr marL="0" indent="0" algn="l">
              <a:buNone/>
              <a:defRPr sz="1900">
                <a:solidFill>
                  <a:srgbClr val="FFFFFF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0" name="Date Placeholder 9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11" name="Slide Number Placeholder 10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12" name="Footer Placeholder 11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endParaRPr lang="en-US"/>
          </a:p>
        </p:txBody>
      </p:sp>
      <p:sp>
        <p:nvSpPr>
          <p:cNvPr id="13" name="Title 12"/>
          <p:cNvSpPr>
            <a:spLocks noGrp="1"/>
          </p:cNvSpPr>
          <p:nvPr>
            <p:ph type="title"/>
          </p:nvPr>
        </p:nvSpPr>
        <p:spPr>
          <a:xfrm>
            <a:off x="342900" y="2737280"/>
            <a:ext cx="4743450" cy="243840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114300" y="196425"/>
            <a:ext cx="5029200" cy="8741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57800" y="196425"/>
            <a:ext cx="1467035" cy="8741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372100" y="366185"/>
            <a:ext cx="1257300" cy="7802033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342900" y="366185"/>
            <a:ext cx="4514850" cy="7802033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/>
        </p:nvSpPr>
        <p:spPr>
          <a:xfrm>
            <a:off x="5257800" y="203199"/>
            <a:ext cx="1485900" cy="8741664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4300" y="205231"/>
            <a:ext cx="5029200" cy="87376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372100" y="3856369"/>
            <a:ext cx="1200151" cy="2194560"/>
          </a:xfrm>
        </p:spPr>
        <p:txBody>
          <a:bodyPr anchor="ctr"/>
          <a:lstStyle>
            <a:lvl1pPr marL="0" indent="0">
              <a:buNone/>
              <a:defRPr sz="2000">
                <a:solidFill>
                  <a:schemeClr val="bg2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9" name="Date Placeholder 8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10" name="Slide Number Placeholder 9"/>
          <p:cNvSpPr>
            <a:spLocks noGrp="1"/>
          </p:cNvSpPr>
          <p:nvPr>
            <p:ph type="sldNum" sz="quarter" idx="11"/>
          </p:nvPr>
        </p:nvSpPr>
        <p:spPr/>
        <p:txBody>
          <a:bodyPr/>
          <a:lstStyle>
            <a:lvl1pPr>
              <a:defRPr>
                <a:solidFill>
                  <a:schemeClr val="bg2"/>
                </a:solidFill>
              </a:defRPr>
            </a:lvl1pPr>
          </a:lstStyle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Footer Placeholder 10"/>
          <p:cNvSpPr>
            <a:spLocks noGrp="1"/>
          </p:cNvSpPr>
          <p:nvPr>
            <p:ph type="ftr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en-US"/>
          </a:p>
        </p:txBody>
      </p:sp>
      <p:sp>
        <p:nvSpPr>
          <p:cNvPr id="12" name="Title 11"/>
          <p:cNvSpPr>
            <a:spLocks noGrp="1"/>
          </p:cNvSpPr>
          <p:nvPr>
            <p:ph type="title"/>
          </p:nvPr>
        </p:nvSpPr>
        <p:spPr>
          <a:xfrm>
            <a:off x="285750" y="3856369"/>
            <a:ext cx="4743450" cy="2194560"/>
          </a:xfrm>
        </p:spPr>
        <p:txBody>
          <a:bodyPr/>
          <a:lstStyle>
            <a:lvl1pPr algn="r">
              <a:defRPr sz="42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42900" y="2292096"/>
            <a:ext cx="3028950" cy="58765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86150" y="2292096"/>
            <a:ext cx="3028950" cy="5876544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296584"/>
            <a:ext cx="3030141" cy="85301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3251200"/>
            <a:ext cx="3030141" cy="4917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296584"/>
            <a:ext cx="3031331" cy="853016"/>
          </a:xfrm>
        </p:spPr>
        <p:txBody>
          <a:bodyPr anchor="b"/>
          <a:lstStyle>
            <a:lvl1pPr marL="0" indent="0" algn="ctr">
              <a:buNone/>
              <a:defRPr sz="2400" b="0">
                <a:solidFill>
                  <a:schemeClr val="tx2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3251200"/>
            <a:ext cx="3031331" cy="4917017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itle 5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tangle 4"/>
          <p:cNvSpPr/>
          <p:nvPr/>
        </p:nvSpPr>
        <p:spPr>
          <a:xfrm>
            <a:off x="114300" y="201225"/>
            <a:ext cx="6623852" cy="8741664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Content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5257800" y="201168"/>
            <a:ext cx="1485900" cy="8741664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114300" y="203200"/>
            <a:ext cx="5029200" cy="8737600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406401"/>
            <a:ext cx="4400550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69814" y="2840736"/>
            <a:ext cx="1255014" cy="3755136"/>
          </a:xfrm>
        </p:spPr>
        <p:txBody>
          <a:bodyPr tIns="0"/>
          <a:lstStyle>
            <a:lvl1pPr marL="0" indent="0">
              <a:buNone/>
              <a:defRPr sz="1400">
                <a:solidFill>
                  <a:srgbClr val="FFFFFF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ln>
            <a:noFill/>
          </a:ln>
        </p:spPr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itle 10"/>
          <p:cNvSpPr>
            <a:spLocks noGrp="1"/>
          </p:cNvSpPr>
          <p:nvPr>
            <p:ph type="title"/>
          </p:nvPr>
        </p:nvSpPr>
        <p:spPr>
          <a:xfrm>
            <a:off x="5369814" y="609600"/>
            <a:ext cx="1256745" cy="2231136"/>
          </a:xfrm>
        </p:spPr>
        <p:txBody>
          <a:bodyPr anchor="b"/>
          <a:lstStyle>
            <a:lvl1pPr algn="l">
              <a:defRPr sz="2000" spc="150" baseline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lt1" tx1="dk1" bg2="lt2" tx2="dk2" accent1="accent1" accent2="accent2" accent3="accent3" accent4="accent4" accent5="accent5" accent6="accent6" hlink="hlink" folHlink="folHlink"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Picture with Caption"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/>
          <p:nvPr/>
        </p:nvSpPr>
        <p:spPr>
          <a:xfrm>
            <a:off x="0" y="0"/>
            <a:ext cx="6858000" cy="914400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 useBgFill="1">
        <p:nvSpPr>
          <p:cNvPr id="9" name="Rectangle 8"/>
          <p:cNvSpPr/>
          <p:nvPr/>
        </p:nvSpPr>
        <p:spPr>
          <a:xfrm>
            <a:off x="5257800" y="201168"/>
            <a:ext cx="1485900" cy="8741664"/>
          </a:xfrm>
          <a:prstGeom prst="rect">
            <a:avLst/>
          </a:prstGeom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14300" y="203200"/>
            <a:ext cx="5029200" cy="8737600"/>
          </a:xfrm>
        </p:spPr>
        <p:txBody>
          <a:bodyPr anchor="ctr"/>
          <a:lstStyle>
            <a:lvl1pPr marL="0" indent="0" algn="ctr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5372100" y="2844800"/>
            <a:ext cx="1257300" cy="3962400"/>
          </a:xfrm>
        </p:spPr>
        <p:txBody>
          <a:bodyPr tIns="0"/>
          <a:lstStyle>
            <a:lvl1pPr marL="0" indent="0">
              <a:buNone/>
              <a:defRPr sz="1400">
                <a:solidFill>
                  <a:schemeClr val="tx1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  <p:sp>
        <p:nvSpPr>
          <p:cNvPr id="10" name="Title 9"/>
          <p:cNvSpPr>
            <a:spLocks noGrp="1"/>
          </p:cNvSpPr>
          <p:nvPr>
            <p:ph type="title"/>
          </p:nvPr>
        </p:nvSpPr>
        <p:spPr>
          <a:xfrm>
            <a:off x="5372100" y="613664"/>
            <a:ext cx="1257300" cy="2231136"/>
          </a:xfrm>
        </p:spPr>
        <p:txBody>
          <a:bodyPr anchor="b"/>
          <a:lstStyle>
            <a:lvl1pPr algn="l">
              <a:defRPr sz="2000" spc="150" baseline="0">
                <a:solidFill>
                  <a:schemeClr val="tx2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114300" y="2179962"/>
            <a:ext cx="6623852" cy="6727301"/>
          </a:xfrm>
          <a:prstGeom prst="rect">
            <a:avLst/>
          </a:prstGeom>
          <a:solidFill>
            <a:schemeClr val="bg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14300" y="203201"/>
            <a:ext cx="6610535" cy="1795263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285750" y="474463"/>
            <a:ext cx="6285945" cy="1405859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285750" y="2292095"/>
            <a:ext cx="6305920" cy="5876544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278166" y="8475133"/>
            <a:ext cx="16002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100">
                <a:solidFill>
                  <a:schemeClr val="tx2"/>
                </a:solidFill>
              </a:defRPr>
            </a:lvl1pPr>
          </a:lstStyle>
          <a:p>
            <a:fld id="{6BBE1E2E-4207-4194-9AB7-D5808406A482}" type="datetimeFigureOut">
              <a:rPr lang="en-US" smtClean="0"/>
              <a:t>2/21/2018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286000" y="8475133"/>
            <a:ext cx="2514600" cy="36576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176010" y="8473440"/>
            <a:ext cx="437225" cy="365760"/>
          </a:xfrm>
          <a:prstGeom prst="rect">
            <a:avLst/>
          </a:prstGeom>
          <a:ln w="19050">
            <a:noFill/>
          </a:ln>
        </p:spPr>
        <p:txBody>
          <a:bodyPr vert="horz" lIns="91440" tIns="45720" rIns="91440" bIns="45720" rtlCol="0" anchor="ctr"/>
          <a:lstStyle>
            <a:lvl1pPr algn="ctr">
              <a:defRPr sz="1100">
                <a:solidFill>
                  <a:schemeClr val="tx2"/>
                </a:solidFill>
              </a:defRPr>
            </a:lvl1pPr>
          </a:lstStyle>
          <a:p>
            <a:fld id="{AEB2486B-735B-4B1F-9E4D-D54C225FAF23}" type="slidenum">
              <a:rPr lang="en-US" smtClean="0"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3200" kern="1200" cap="all" spc="200" baseline="0">
          <a:ln>
            <a:noFill/>
          </a:ln>
          <a:solidFill>
            <a:schemeClr val="bg1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28600" algn="l" defTabSz="914400" rtl="0" eaLnBrk="1" latinLnBrk="0" hangingPunct="1">
        <a:spcBef>
          <a:spcPct val="20000"/>
        </a:spcBef>
        <a:buClr>
          <a:schemeClr val="accent1"/>
        </a:buClr>
        <a:buFont typeface="Wingdings 2" pitchFamily="18" charset="2"/>
        <a:buChar char=""/>
        <a:defRPr sz="2000" kern="1200" spc="150" baseline="0">
          <a:solidFill>
            <a:schemeClr val="tx2"/>
          </a:solidFill>
          <a:latin typeface="+mn-lt"/>
          <a:ea typeface="+mn-ea"/>
          <a:cs typeface="+mn-cs"/>
        </a:defRPr>
      </a:lvl1pPr>
      <a:lvl2pPr marL="54864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800" kern="1200" spc="100" baseline="0">
          <a:solidFill>
            <a:schemeClr val="tx2"/>
          </a:solidFill>
          <a:latin typeface="+mn-lt"/>
          <a:ea typeface="+mn-ea"/>
          <a:cs typeface="+mn-cs"/>
        </a:defRPr>
      </a:lvl2pPr>
      <a:lvl3pPr marL="82296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600" kern="1200" spc="100" baseline="0">
          <a:solidFill>
            <a:schemeClr val="tx2"/>
          </a:solidFill>
          <a:latin typeface="+mn-lt"/>
          <a:ea typeface="+mn-ea"/>
          <a:cs typeface="+mn-cs"/>
        </a:defRPr>
      </a:lvl3pPr>
      <a:lvl4pPr marL="1097280" indent="-182880" algn="l" defTabSz="914400" rtl="0" eaLnBrk="1" latinLnBrk="0" hangingPunct="1">
        <a:spcBef>
          <a:spcPct val="20000"/>
        </a:spcBef>
        <a:buClr>
          <a:schemeClr val="accent4"/>
        </a:buClr>
        <a:buFont typeface="Wingdings" pitchFamily="2" charset="2"/>
        <a:buChar char="§"/>
        <a:defRPr sz="1400" kern="1200">
          <a:solidFill>
            <a:schemeClr val="tx2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spcBef>
          <a:spcPct val="20000"/>
        </a:spcBef>
        <a:buClr>
          <a:schemeClr val="accent6"/>
        </a:buClr>
        <a:buFont typeface="Wingdings" pitchFamily="2" charset="2"/>
        <a:buChar char="§"/>
        <a:defRPr sz="1300" kern="1200" spc="100" baseline="0">
          <a:solidFill>
            <a:schemeClr val="tx2"/>
          </a:solidFill>
          <a:latin typeface="+mn-lt"/>
          <a:ea typeface="+mn-ea"/>
          <a:cs typeface="+mn-cs"/>
        </a:defRPr>
      </a:lvl5pPr>
      <a:lvl6pPr marL="1554480" indent="-182880" algn="l" defTabSz="914400" rtl="0" eaLnBrk="1" latinLnBrk="0" hangingPunct="1">
        <a:spcBef>
          <a:spcPct val="20000"/>
        </a:spcBef>
        <a:buClr>
          <a:schemeClr val="accent1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6pPr>
      <a:lvl7pPr marL="1828800" indent="-182880" algn="l" defTabSz="914400" rtl="0" eaLnBrk="1" latinLnBrk="0" hangingPunct="1">
        <a:spcBef>
          <a:spcPct val="20000"/>
        </a:spcBef>
        <a:buClr>
          <a:schemeClr val="accent2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7pPr>
      <a:lvl8pPr marL="2103120" indent="-182880" algn="l" defTabSz="914400" rtl="0" eaLnBrk="1" latinLnBrk="0" hangingPunct="1">
        <a:spcBef>
          <a:spcPct val="20000"/>
        </a:spcBef>
        <a:buClr>
          <a:schemeClr val="accent3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8pPr>
      <a:lvl9pPr marL="2377440" indent="-182880" algn="l" defTabSz="914400" rtl="0" eaLnBrk="1" latinLnBrk="0" hangingPunct="1">
        <a:spcBef>
          <a:spcPct val="20000"/>
        </a:spcBef>
        <a:buClr>
          <a:schemeClr val="accent5"/>
        </a:buClr>
        <a:buFont typeface="Wingdings" pitchFamily="2" charset="2"/>
        <a:buChar char="§"/>
        <a:defRPr sz="1200" kern="1200">
          <a:solidFill>
            <a:schemeClr val="tx2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257670" y="228600"/>
            <a:ext cx="6337712" cy="1600200"/>
          </a:xfrm>
        </p:spPr>
        <p:txBody>
          <a:bodyPr>
            <a:normAutofit/>
          </a:bodyPr>
          <a:lstStyle/>
          <a:p>
            <a:r>
              <a:rPr lang="en-US" sz="2700" dirty="0" smtClean="0"/>
              <a:t>EAST RANGE JOINT POWERS BOARD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sz="1600" dirty="0" smtClean="0"/>
              <a:t>RESOLUTION 2018-001</a:t>
            </a:r>
            <a:br>
              <a:rPr lang="en-US" sz="1600" dirty="0" smtClean="0"/>
            </a:br>
            <a:r>
              <a:rPr lang="en-US" sz="1600" dirty="0" smtClean="0"/>
              <a:t>EAST MESABI JOINT WATER SYSTEM </a:t>
            </a:r>
            <a:br>
              <a:rPr lang="en-US" sz="1600" dirty="0" smtClean="0"/>
            </a:br>
            <a:r>
              <a:rPr lang="en-US" sz="1600" dirty="0" smtClean="0"/>
              <a:t>CRITERIA </a:t>
            </a:r>
            <a:r>
              <a:rPr lang="en-US" sz="1600" dirty="0"/>
              <a:t>FOR REIMBURSEMENT OF EXPENDITURES </a:t>
            </a:r>
            <a:endParaRPr lang="en-US" sz="2000" dirty="0"/>
          </a:p>
        </p:txBody>
      </p:sp>
      <p:sp>
        <p:nvSpPr>
          <p:cNvPr id="5" name="TextBox 4"/>
          <p:cNvSpPr txBox="1"/>
          <p:nvPr/>
        </p:nvSpPr>
        <p:spPr>
          <a:xfrm>
            <a:off x="257670" y="2249805"/>
            <a:ext cx="6477000" cy="567847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100" dirty="0"/>
              <a:t>WHEREAS, the appointing authority </a:t>
            </a:r>
            <a:r>
              <a:rPr lang="en-US" sz="1100" dirty="0" smtClean="0"/>
              <a:t>needs to establish criteria for reimbursement of expenditures relating to the East Mesabi Joint Water System Project and the appointing authority approves </a:t>
            </a:r>
            <a:r>
              <a:rPr lang="en-US" sz="1100" dirty="0"/>
              <a:t>of the </a:t>
            </a:r>
            <a:r>
              <a:rPr lang="en-US" sz="1100" dirty="0" smtClean="0"/>
              <a:t>criteria as follows: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Any legal fees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Any engineering fees 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Any administrative fees relating to project management, design, or construction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Any consulting fees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Any insurance, surveying, or land acquisition costs</a:t>
            </a:r>
          </a:p>
          <a:p>
            <a:pPr marL="1085850" lvl="2" indent="-171450">
              <a:buFont typeface="Arial" panose="020B0604020202020204" pitchFamily="34" charset="0"/>
              <a:buChar char="•"/>
            </a:pPr>
            <a:r>
              <a:rPr lang="en-US" sz="1100" dirty="0" smtClean="0"/>
              <a:t>Any miscellaneous costs relating to this project, as approved by the appointing authority</a:t>
            </a:r>
            <a:r>
              <a:rPr lang="en-US" sz="1100" dirty="0"/>
              <a:t>	</a:t>
            </a:r>
            <a:endParaRPr lang="en-US" sz="1100" dirty="0" smtClean="0"/>
          </a:p>
          <a:p>
            <a:pPr lvl="2"/>
            <a:endParaRPr lang="en-US" sz="1100" dirty="0" smtClean="0"/>
          </a:p>
          <a:p>
            <a:r>
              <a:rPr lang="en-US" sz="1100" dirty="0" smtClean="0"/>
              <a:t>WHEREAS, each expenditure meeting the criteria established above shall be submitted to the City of Biwabik for reimbursement with appropriate documentation; and</a:t>
            </a:r>
          </a:p>
          <a:p>
            <a:endParaRPr lang="en-US" sz="1100" dirty="0" smtClean="0"/>
          </a:p>
          <a:p>
            <a:r>
              <a:rPr lang="en-US" sz="1100" dirty="0" smtClean="0"/>
              <a:t>WHEREAS, the City of Biwabik is the fiscal agent of the appropriated funds designated for the East Mesabi Joint Water Project; </a:t>
            </a:r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NOW, THEREFORE, BE IT RESOLVED, </a:t>
            </a:r>
            <a:r>
              <a:rPr lang="en-US" sz="1100"/>
              <a:t>the </a:t>
            </a:r>
            <a:r>
              <a:rPr lang="en-US" sz="1100" smtClean="0"/>
              <a:t>appointing </a:t>
            </a:r>
            <a:r>
              <a:rPr lang="en-US" sz="1100" dirty="0"/>
              <a:t>authority of the </a:t>
            </a:r>
            <a:r>
              <a:rPr lang="en-US" sz="1100" dirty="0" smtClean="0"/>
              <a:t>East Range Joint Powers Board, </a:t>
            </a:r>
            <a:r>
              <a:rPr lang="en-US" sz="1100" dirty="0"/>
              <a:t>Aurora, Minnesota does hereby adopt this resolution.</a:t>
            </a:r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	Upon vote taken thereon, the following voted:</a:t>
            </a:r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	For:  </a:t>
            </a:r>
            <a:endParaRPr lang="en-US" sz="1100" dirty="0" smtClean="0"/>
          </a:p>
          <a:p>
            <a:r>
              <a:rPr lang="en-US" sz="1100" dirty="0"/>
              <a:t>	Against:  </a:t>
            </a:r>
          </a:p>
          <a:p>
            <a:r>
              <a:rPr lang="en-US" sz="1100" dirty="0"/>
              <a:t>	Absent:</a:t>
            </a:r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Whereupon said Resolution No. </a:t>
            </a:r>
            <a:r>
              <a:rPr lang="en-US" sz="1100" dirty="0" smtClean="0"/>
              <a:t>2018-001 </a:t>
            </a:r>
            <a:r>
              <a:rPr lang="en-US" sz="1100" dirty="0"/>
              <a:t>was declared duly passed and adopted this </a:t>
            </a:r>
            <a:r>
              <a:rPr lang="en-US" sz="1100" dirty="0" smtClean="0"/>
              <a:t>27th </a:t>
            </a:r>
            <a:r>
              <a:rPr lang="en-US" sz="1100" dirty="0"/>
              <a:t>day of </a:t>
            </a:r>
            <a:r>
              <a:rPr lang="en-US" sz="1100" dirty="0" smtClean="0"/>
              <a:t>February, 2018.</a:t>
            </a:r>
            <a:endParaRPr lang="en-US" sz="1100" dirty="0"/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 </a:t>
            </a:r>
          </a:p>
          <a:p>
            <a:r>
              <a:rPr lang="en-US" sz="1100" dirty="0"/>
              <a:t>__________________________________		___________________________________</a:t>
            </a:r>
          </a:p>
          <a:p>
            <a:r>
              <a:rPr lang="en-US" sz="1100" dirty="0" smtClean="0"/>
              <a:t>Curt Anttila, ERJPB			Jim </a:t>
            </a:r>
            <a:r>
              <a:rPr lang="en-US" sz="1100" dirty="0" err="1" smtClean="0"/>
              <a:t>Weikum</a:t>
            </a:r>
            <a:r>
              <a:rPr lang="en-US" sz="1100" dirty="0" smtClean="0"/>
              <a:t>, Chairman of the Board</a:t>
            </a:r>
            <a:r>
              <a:rPr lang="en-US" sz="1100" dirty="0"/>
              <a:t>			</a:t>
            </a:r>
            <a:endParaRPr lang="en-US" sz="1100" dirty="0" smtClean="0"/>
          </a:p>
        </p:txBody>
      </p:sp>
    </p:spTree>
    <p:extLst>
      <p:ext uri="{BB962C8B-B14F-4D97-AF65-F5344CB8AC3E}">
        <p14:creationId xmlns:p14="http://schemas.microsoft.com/office/powerpoint/2010/main" val="9069634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Grid">
  <a:themeElements>
    <a:clrScheme name="Grid">
      <a:dk1>
        <a:sysClr val="windowText" lastClr="000000"/>
      </a:dk1>
      <a:lt1>
        <a:sysClr val="window" lastClr="FFFFFF"/>
      </a:lt1>
      <a:dk2>
        <a:srgbClr val="534949"/>
      </a:dk2>
      <a:lt2>
        <a:srgbClr val="CCD1B9"/>
      </a:lt2>
      <a:accent1>
        <a:srgbClr val="C66951"/>
      </a:accent1>
      <a:accent2>
        <a:srgbClr val="BF974D"/>
      </a:accent2>
      <a:accent3>
        <a:srgbClr val="928B70"/>
      </a:accent3>
      <a:accent4>
        <a:srgbClr val="87706B"/>
      </a:accent4>
      <a:accent5>
        <a:srgbClr val="94734E"/>
      </a:accent5>
      <a:accent6>
        <a:srgbClr val="6F777D"/>
      </a:accent6>
      <a:hlink>
        <a:srgbClr val="CC9900"/>
      </a:hlink>
      <a:folHlink>
        <a:srgbClr val="C0C0C0"/>
      </a:folHlink>
    </a:clrScheme>
    <a:fontScheme name="Grid">
      <a:maj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ajorFont>
      <a:minorFont>
        <a:latin typeface="Franklin Gothic Medium"/>
        <a:ea typeface=""/>
        <a:cs typeface=""/>
        <a:font script="Jpan" typeface="HG創英角ｺﾞｼｯｸUB"/>
        <a:font script="Hang" typeface="HY견고딕"/>
        <a:font script="Hans" typeface="微软雅黑"/>
        <a:font script="Hant" typeface="微軟正黑體"/>
        <a:font script="Arab" typeface="Arial Bold"/>
        <a:font script="Hebr" typeface="Arial Bold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 Bold"/>
        <a:font script="Uigh" typeface="Microsoft Uighur"/>
        <a:font script="Geor" typeface="Sylfaen"/>
      </a:minorFont>
    </a:fontScheme>
    <a:fmtScheme name="Grid">
      <a:fillStyleLst>
        <a:solidFill>
          <a:schemeClr val="phClr"/>
        </a:solidFill>
        <a:solidFill>
          <a:schemeClr val="phClr">
            <a:tint val="5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</a:schemeClr>
            </a:gs>
            <a:gs pos="100000">
              <a:schemeClr val="phClr">
                <a:shade val="85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4762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1750" dist="25400" dir="5400000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3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0000"/>
            <a:shade val="93000"/>
            <a:satMod val="150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</a:schemeClr>
              <a:schemeClr val="phClr">
                <a:shade val="93000"/>
                <a:satMod val="110000"/>
              </a:schemeClr>
            </a:duotone>
          </a:blip>
          <a:tile tx="0" ty="0" sx="100000" sy="100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Grid</Template>
  <TotalTime>472</TotalTime>
  <Words>82</Words>
  <Application>Microsoft Office PowerPoint</Application>
  <PresentationFormat>On-screen Show (4:3)</PresentationFormat>
  <Paragraphs>26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Arial</vt:lpstr>
      <vt:lpstr>Franklin Gothic Medium</vt:lpstr>
      <vt:lpstr>Wingdings</vt:lpstr>
      <vt:lpstr>Wingdings 2</vt:lpstr>
      <vt:lpstr>Grid</vt:lpstr>
      <vt:lpstr>EAST RANGE JOINT POWERS BOARD RESOLUTION 2018-001 EAST MESABI JOINT WATER SYSTEM  CRITERIA FOR REIMBURSEMENT OF EXPENDITURES 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EAST MESABI JOINT WATER SYSTEM A JOINT VENTURE BETWEEN THE CITIES OF AURORA, BIWABIK, HOYT LAKES &amp; TOWN OF WHITE</dc:title>
  <dc:creator>Britt See-Benes</dc:creator>
  <cp:lastModifiedBy>Town Clerk</cp:lastModifiedBy>
  <cp:revision>26</cp:revision>
  <cp:lastPrinted>2018-02-21T20:59:57Z</cp:lastPrinted>
  <dcterms:created xsi:type="dcterms:W3CDTF">2016-02-17T18:20:01Z</dcterms:created>
  <dcterms:modified xsi:type="dcterms:W3CDTF">2018-02-21T22:09:22Z</dcterms:modified>
</cp:coreProperties>
</file>