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120"/>
  </p:notesMasterIdLst>
  <p:sldIdLst>
    <p:sldId id="328" r:id="rId2"/>
    <p:sldId id="537" r:id="rId3"/>
    <p:sldId id="538" r:id="rId4"/>
    <p:sldId id="460" r:id="rId5"/>
    <p:sldId id="549" r:id="rId6"/>
    <p:sldId id="331" r:id="rId7"/>
    <p:sldId id="546" r:id="rId8"/>
    <p:sldId id="330" r:id="rId9"/>
    <p:sldId id="335" r:id="rId10"/>
    <p:sldId id="351" r:id="rId11"/>
    <p:sldId id="363" r:id="rId12"/>
    <p:sldId id="517" r:id="rId13"/>
    <p:sldId id="518" r:id="rId14"/>
    <p:sldId id="364" r:id="rId15"/>
    <p:sldId id="369" r:id="rId16"/>
    <p:sldId id="484" r:id="rId17"/>
    <p:sldId id="348" r:id="rId18"/>
    <p:sldId id="370" r:id="rId19"/>
    <p:sldId id="499" r:id="rId20"/>
    <p:sldId id="515" r:id="rId21"/>
    <p:sldId id="371" r:id="rId22"/>
    <p:sldId id="505" r:id="rId23"/>
    <p:sldId id="504" r:id="rId24"/>
    <p:sldId id="502" r:id="rId25"/>
    <p:sldId id="539" r:id="rId26"/>
    <p:sldId id="461" r:id="rId27"/>
    <p:sldId id="376" r:id="rId28"/>
    <p:sldId id="462" r:id="rId29"/>
    <p:sldId id="533" r:id="rId30"/>
    <p:sldId id="497" r:id="rId31"/>
    <p:sldId id="501" r:id="rId32"/>
    <p:sldId id="520" r:id="rId33"/>
    <p:sldId id="512" r:id="rId34"/>
    <p:sldId id="476" r:id="rId35"/>
    <p:sldId id="475" r:id="rId36"/>
    <p:sldId id="478" r:id="rId37"/>
    <p:sldId id="480" r:id="rId38"/>
    <p:sldId id="482" r:id="rId39"/>
    <p:sldId id="492" r:id="rId40"/>
    <p:sldId id="493" r:id="rId41"/>
    <p:sldId id="509" r:id="rId42"/>
    <p:sldId id="377" r:id="rId43"/>
    <p:sldId id="536" r:id="rId44"/>
    <p:sldId id="434" r:id="rId45"/>
    <p:sldId id="436" r:id="rId46"/>
    <p:sldId id="441" r:id="rId47"/>
    <p:sldId id="381" r:id="rId48"/>
    <p:sldId id="437" r:id="rId49"/>
    <p:sldId id="443" r:id="rId50"/>
    <p:sldId id="465" r:id="rId51"/>
    <p:sldId id="385" r:id="rId52"/>
    <p:sldId id="386" r:id="rId53"/>
    <p:sldId id="387" r:id="rId54"/>
    <p:sldId id="320" r:id="rId55"/>
    <p:sldId id="279" r:id="rId56"/>
    <p:sldId id="522" r:id="rId57"/>
    <p:sldId id="388" r:id="rId58"/>
    <p:sldId id="534" r:id="rId59"/>
    <p:sldId id="263" r:id="rId60"/>
    <p:sldId id="277" r:id="rId61"/>
    <p:sldId id="389" r:id="rId62"/>
    <p:sldId id="535" r:id="rId63"/>
    <p:sldId id="540" r:id="rId64"/>
    <p:sldId id="541" r:id="rId65"/>
    <p:sldId id="551" r:id="rId66"/>
    <p:sldId id="552" r:id="rId67"/>
    <p:sldId id="283" r:id="rId68"/>
    <p:sldId id="542" r:id="rId69"/>
    <p:sldId id="543" r:id="rId70"/>
    <p:sldId id="392" r:id="rId71"/>
    <p:sldId id="550" r:id="rId72"/>
    <p:sldId id="394" r:id="rId73"/>
    <p:sldId id="473" r:id="rId74"/>
    <p:sldId id="488" r:id="rId75"/>
    <p:sldId id="489" r:id="rId76"/>
    <p:sldId id="531" r:id="rId77"/>
    <p:sldId id="343" r:id="rId78"/>
    <p:sldId id="395" r:id="rId79"/>
    <p:sldId id="432" r:id="rId80"/>
    <p:sldId id="424" r:id="rId81"/>
    <p:sldId id="425" r:id="rId82"/>
    <p:sldId id="525" r:id="rId83"/>
    <p:sldId id="526" r:id="rId84"/>
    <p:sldId id="527" r:id="rId85"/>
    <p:sldId id="528" r:id="rId86"/>
    <p:sldId id="529" r:id="rId87"/>
    <p:sldId id="547" r:id="rId88"/>
    <p:sldId id="494" r:id="rId89"/>
    <p:sldId id="396" r:id="rId90"/>
    <p:sldId id="397" r:id="rId91"/>
    <p:sldId id="398" r:id="rId92"/>
    <p:sldId id="399" r:id="rId93"/>
    <p:sldId id="523" r:id="rId94"/>
    <p:sldId id="467" r:id="rId95"/>
    <p:sldId id="469" r:id="rId96"/>
    <p:sldId id="400" r:id="rId97"/>
    <p:sldId id="449" r:id="rId98"/>
    <p:sldId id="402" r:id="rId99"/>
    <p:sldId id="455" r:id="rId100"/>
    <p:sldId id="403" r:id="rId101"/>
    <p:sldId id="404" r:id="rId102"/>
    <p:sldId id="405" r:id="rId103"/>
    <p:sldId id="471" r:id="rId104"/>
    <p:sldId id="457" r:id="rId105"/>
    <p:sldId id="408" r:id="rId106"/>
    <p:sldId id="390" r:id="rId107"/>
    <p:sldId id="362" r:id="rId108"/>
    <p:sldId id="310" r:id="rId109"/>
    <p:sldId id="311" r:id="rId110"/>
    <p:sldId id="412" r:id="rId111"/>
    <p:sldId id="308" r:id="rId112"/>
    <p:sldId id="414" r:id="rId113"/>
    <p:sldId id="521" r:id="rId114"/>
    <p:sldId id="519" r:id="rId115"/>
    <p:sldId id="498" r:id="rId116"/>
    <p:sldId id="548" r:id="rId117"/>
    <p:sldId id="514" r:id="rId118"/>
    <p:sldId id="415" r:id="rId119"/>
  </p:sldIdLst>
  <p:sldSz cx="9144000" cy="7407275"/>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81E6E6-9854-4DC6-8626-38F578BD1973}">
          <p14:sldIdLst>
            <p14:sldId id="328"/>
            <p14:sldId id="537"/>
            <p14:sldId id="538"/>
            <p14:sldId id="460"/>
            <p14:sldId id="549"/>
            <p14:sldId id="331"/>
            <p14:sldId id="546"/>
            <p14:sldId id="330"/>
            <p14:sldId id="335"/>
            <p14:sldId id="351"/>
            <p14:sldId id="363"/>
            <p14:sldId id="517"/>
            <p14:sldId id="518"/>
            <p14:sldId id="364"/>
            <p14:sldId id="369"/>
            <p14:sldId id="484"/>
            <p14:sldId id="348"/>
            <p14:sldId id="370"/>
            <p14:sldId id="499"/>
            <p14:sldId id="515"/>
            <p14:sldId id="371"/>
            <p14:sldId id="505"/>
            <p14:sldId id="504"/>
            <p14:sldId id="502"/>
            <p14:sldId id="539"/>
            <p14:sldId id="461"/>
            <p14:sldId id="376"/>
            <p14:sldId id="462"/>
            <p14:sldId id="533"/>
            <p14:sldId id="497"/>
          </p14:sldIdLst>
        </p14:section>
        <p14:section name="Untitled Section" id="{49C4AB48-8A3A-4681-A6F4-0F31209C7053}">
          <p14:sldIdLst>
            <p14:sldId id="501"/>
            <p14:sldId id="520"/>
            <p14:sldId id="512"/>
            <p14:sldId id="476"/>
            <p14:sldId id="475"/>
            <p14:sldId id="478"/>
            <p14:sldId id="480"/>
            <p14:sldId id="482"/>
            <p14:sldId id="492"/>
            <p14:sldId id="493"/>
            <p14:sldId id="509"/>
            <p14:sldId id="377"/>
            <p14:sldId id="536"/>
            <p14:sldId id="434"/>
            <p14:sldId id="436"/>
            <p14:sldId id="441"/>
            <p14:sldId id="381"/>
            <p14:sldId id="437"/>
            <p14:sldId id="443"/>
            <p14:sldId id="465"/>
            <p14:sldId id="385"/>
            <p14:sldId id="386"/>
            <p14:sldId id="387"/>
            <p14:sldId id="320"/>
            <p14:sldId id="279"/>
            <p14:sldId id="522"/>
            <p14:sldId id="388"/>
            <p14:sldId id="534"/>
            <p14:sldId id="263"/>
            <p14:sldId id="277"/>
            <p14:sldId id="389"/>
            <p14:sldId id="535"/>
            <p14:sldId id="540"/>
            <p14:sldId id="541"/>
            <p14:sldId id="551"/>
            <p14:sldId id="552"/>
            <p14:sldId id="283"/>
            <p14:sldId id="542"/>
            <p14:sldId id="543"/>
            <p14:sldId id="392"/>
            <p14:sldId id="550"/>
            <p14:sldId id="394"/>
            <p14:sldId id="473"/>
            <p14:sldId id="488"/>
            <p14:sldId id="489"/>
            <p14:sldId id="531"/>
            <p14:sldId id="343"/>
            <p14:sldId id="395"/>
            <p14:sldId id="432"/>
            <p14:sldId id="424"/>
            <p14:sldId id="425"/>
            <p14:sldId id="525"/>
            <p14:sldId id="526"/>
            <p14:sldId id="527"/>
            <p14:sldId id="528"/>
            <p14:sldId id="529"/>
            <p14:sldId id="547"/>
            <p14:sldId id="494"/>
            <p14:sldId id="396"/>
            <p14:sldId id="397"/>
            <p14:sldId id="398"/>
            <p14:sldId id="399"/>
            <p14:sldId id="523"/>
            <p14:sldId id="467"/>
            <p14:sldId id="469"/>
            <p14:sldId id="400"/>
            <p14:sldId id="449"/>
            <p14:sldId id="402"/>
            <p14:sldId id="455"/>
            <p14:sldId id="403"/>
            <p14:sldId id="404"/>
            <p14:sldId id="405"/>
            <p14:sldId id="471"/>
            <p14:sldId id="457"/>
            <p14:sldId id="408"/>
            <p14:sldId id="390"/>
            <p14:sldId id="362"/>
            <p14:sldId id="310"/>
            <p14:sldId id="311"/>
            <p14:sldId id="412"/>
            <p14:sldId id="308"/>
            <p14:sldId id="414"/>
            <p14:sldId id="521"/>
            <p14:sldId id="519"/>
            <p14:sldId id="498"/>
            <p14:sldId id="548"/>
            <p14:sldId id="514"/>
            <p14:sldId id="415"/>
          </p14:sldIdLst>
        </p14:section>
      </p14:sectionLst>
    </p:ext>
    <p:ext uri="{EFAFB233-063F-42B5-8137-9DF3F51BA10A}">
      <p15:sldGuideLst xmlns:p15="http://schemas.microsoft.com/office/powerpoint/2012/main">
        <p15:guide id="1" orient="horz" pos="233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E60000"/>
    <a:srgbClr val="A7EEFF"/>
    <a:srgbClr val="C9F5FF"/>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772F6-5843-4647-88D0-E1A669310985}" v="30" dt="2019-07-14T22:14:59.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3085" autoAdjust="0"/>
  </p:normalViewPr>
  <p:slideViewPr>
    <p:cSldViewPr snapToGrid="0">
      <p:cViewPr varScale="1">
        <p:scale>
          <a:sx n="79" d="100"/>
          <a:sy n="79" d="100"/>
        </p:scale>
        <p:origin x="1598" y="82"/>
      </p:cViewPr>
      <p:guideLst>
        <p:guide orient="horz" pos="2333"/>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15" tIns="46409" rIns="92815" bIns="4640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41" y="0"/>
            <a:ext cx="3037840" cy="464820"/>
          </a:xfrm>
          <a:prstGeom prst="rect">
            <a:avLst/>
          </a:prstGeom>
        </p:spPr>
        <p:txBody>
          <a:bodyPr vert="horz" lIns="92815" tIns="46409" rIns="92815" bIns="46409" rtlCol="0"/>
          <a:lstStyle>
            <a:lvl1pPr algn="r" fontAlgn="auto">
              <a:spcBef>
                <a:spcPts val="0"/>
              </a:spcBef>
              <a:spcAft>
                <a:spcPts val="0"/>
              </a:spcAft>
              <a:defRPr sz="1200" smtClean="0">
                <a:latin typeface="+mn-lt"/>
              </a:defRPr>
            </a:lvl1pPr>
          </a:lstStyle>
          <a:p>
            <a:pPr>
              <a:defRPr/>
            </a:pPr>
            <a:fld id="{D88F7D59-F153-40A3-9BB6-954FE9B4CD02}" type="datetimeFigureOut">
              <a:rPr lang="en-US"/>
              <a:pPr>
                <a:defRPr/>
              </a:pPr>
              <a:t>7/19/2019</a:t>
            </a:fld>
            <a:endParaRPr lang="en-US"/>
          </a:p>
        </p:txBody>
      </p:sp>
      <p:sp>
        <p:nvSpPr>
          <p:cNvPr id="4" name="Slide Image Placeholder 3"/>
          <p:cNvSpPr>
            <a:spLocks noGrp="1" noRot="1" noChangeAspect="1"/>
          </p:cNvSpPr>
          <p:nvPr>
            <p:ph type="sldImg" idx="2"/>
          </p:nvPr>
        </p:nvSpPr>
        <p:spPr>
          <a:xfrm>
            <a:off x="1354138" y="696913"/>
            <a:ext cx="4302125" cy="3486150"/>
          </a:xfrm>
          <a:prstGeom prst="rect">
            <a:avLst/>
          </a:prstGeom>
          <a:noFill/>
          <a:ln w="12700">
            <a:solidFill>
              <a:prstClr val="black"/>
            </a:solidFill>
          </a:ln>
        </p:spPr>
        <p:txBody>
          <a:bodyPr vert="horz" lIns="92815" tIns="46409" rIns="92815" bIns="46409" rtlCol="0" anchor="ctr"/>
          <a:lstStyle/>
          <a:p>
            <a:pPr lvl="0"/>
            <a:endParaRPr lang="en-US" noProof="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2815" tIns="46409" rIns="92815" bIns="4640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15" tIns="46409" rIns="92815" bIns="4640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41" y="8829966"/>
            <a:ext cx="3037840" cy="464820"/>
          </a:xfrm>
          <a:prstGeom prst="rect">
            <a:avLst/>
          </a:prstGeom>
        </p:spPr>
        <p:txBody>
          <a:bodyPr vert="horz" lIns="92815" tIns="46409" rIns="92815" bIns="46409" rtlCol="0" anchor="b"/>
          <a:lstStyle>
            <a:lvl1pPr algn="r" fontAlgn="auto">
              <a:spcBef>
                <a:spcPts val="0"/>
              </a:spcBef>
              <a:spcAft>
                <a:spcPts val="0"/>
              </a:spcAft>
              <a:defRPr sz="1200" smtClean="0">
                <a:latin typeface="+mn-lt"/>
              </a:defRPr>
            </a:lvl1pPr>
          </a:lstStyle>
          <a:p>
            <a:pPr>
              <a:defRPr/>
            </a:pPr>
            <a:fld id="{5D33BCE7-5A13-4B98-BABB-0E4C957AAF09}" type="slidenum">
              <a:rPr lang="en-US"/>
              <a:pPr>
                <a:defRPr/>
              </a:pPr>
              <a:t>‹#›</a:t>
            </a:fld>
            <a:endParaRPr lang="en-US"/>
          </a:p>
        </p:txBody>
      </p:sp>
    </p:spTree>
    <p:extLst>
      <p:ext uri="{BB962C8B-B14F-4D97-AF65-F5344CB8AC3E}">
        <p14:creationId xmlns:p14="http://schemas.microsoft.com/office/powerpoint/2010/main" val="17632417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a:t>
            </a:fld>
            <a:endParaRPr lang="en-US"/>
          </a:p>
        </p:txBody>
      </p:sp>
    </p:spTree>
    <p:extLst>
      <p:ext uri="{BB962C8B-B14F-4D97-AF65-F5344CB8AC3E}">
        <p14:creationId xmlns:p14="http://schemas.microsoft.com/office/powerpoint/2010/main" val="217522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12</a:t>
            </a:fld>
            <a:endParaRPr lang="en-US"/>
          </a:p>
        </p:txBody>
      </p:sp>
    </p:spTree>
    <p:extLst>
      <p:ext uri="{BB962C8B-B14F-4D97-AF65-F5344CB8AC3E}">
        <p14:creationId xmlns:p14="http://schemas.microsoft.com/office/powerpoint/2010/main" val="39746814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111</a:t>
            </a:fld>
            <a:endParaRPr lang="en-US"/>
          </a:p>
        </p:txBody>
      </p:sp>
    </p:spTree>
    <p:extLst>
      <p:ext uri="{BB962C8B-B14F-4D97-AF65-F5344CB8AC3E}">
        <p14:creationId xmlns:p14="http://schemas.microsoft.com/office/powerpoint/2010/main" val="4084347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112</a:t>
            </a:fld>
            <a:endParaRPr lang="en-US"/>
          </a:p>
        </p:txBody>
      </p:sp>
    </p:spTree>
    <p:extLst>
      <p:ext uri="{BB962C8B-B14F-4D97-AF65-F5344CB8AC3E}">
        <p14:creationId xmlns:p14="http://schemas.microsoft.com/office/powerpoint/2010/main" val="1834262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113</a:t>
            </a:fld>
            <a:endParaRPr lang="en-US"/>
          </a:p>
        </p:txBody>
      </p:sp>
    </p:spTree>
    <p:extLst>
      <p:ext uri="{BB962C8B-B14F-4D97-AF65-F5344CB8AC3E}">
        <p14:creationId xmlns:p14="http://schemas.microsoft.com/office/powerpoint/2010/main" val="6682050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114</a:t>
            </a:fld>
            <a:endParaRPr lang="en-US"/>
          </a:p>
        </p:txBody>
      </p:sp>
    </p:spTree>
    <p:extLst>
      <p:ext uri="{BB962C8B-B14F-4D97-AF65-F5344CB8AC3E}">
        <p14:creationId xmlns:p14="http://schemas.microsoft.com/office/powerpoint/2010/main" val="17616294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115</a:t>
            </a:fld>
            <a:endParaRPr lang="en-US"/>
          </a:p>
        </p:txBody>
      </p:sp>
    </p:spTree>
    <p:extLst>
      <p:ext uri="{BB962C8B-B14F-4D97-AF65-F5344CB8AC3E}">
        <p14:creationId xmlns:p14="http://schemas.microsoft.com/office/powerpoint/2010/main" val="37510618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117</a:t>
            </a:fld>
            <a:endParaRPr lang="en-US"/>
          </a:p>
        </p:txBody>
      </p:sp>
    </p:spTree>
    <p:extLst>
      <p:ext uri="{BB962C8B-B14F-4D97-AF65-F5344CB8AC3E}">
        <p14:creationId xmlns:p14="http://schemas.microsoft.com/office/powerpoint/2010/main" val="2598648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118</a:t>
            </a:fld>
            <a:endParaRPr lang="en-US"/>
          </a:p>
        </p:txBody>
      </p:sp>
    </p:spTree>
    <p:extLst>
      <p:ext uri="{BB962C8B-B14F-4D97-AF65-F5344CB8AC3E}">
        <p14:creationId xmlns:p14="http://schemas.microsoft.com/office/powerpoint/2010/main" val="1108771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13</a:t>
            </a:fld>
            <a:endParaRPr lang="en-US"/>
          </a:p>
        </p:txBody>
      </p:sp>
    </p:spTree>
    <p:extLst>
      <p:ext uri="{BB962C8B-B14F-4D97-AF65-F5344CB8AC3E}">
        <p14:creationId xmlns:p14="http://schemas.microsoft.com/office/powerpoint/2010/main" val="376144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96913"/>
            <a:ext cx="43021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14</a:t>
            </a:fld>
            <a:endParaRPr lang="en-US"/>
          </a:p>
        </p:txBody>
      </p:sp>
    </p:spTree>
    <p:extLst>
      <p:ext uri="{BB962C8B-B14F-4D97-AF65-F5344CB8AC3E}">
        <p14:creationId xmlns:p14="http://schemas.microsoft.com/office/powerpoint/2010/main" val="425986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15</a:t>
            </a:fld>
            <a:endParaRPr lang="en-US"/>
          </a:p>
        </p:txBody>
      </p:sp>
    </p:spTree>
    <p:extLst>
      <p:ext uri="{BB962C8B-B14F-4D97-AF65-F5344CB8AC3E}">
        <p14:creationId xmlns:p14="http://schemas.microsoft.com/office/powerpoint/2010/main" val="299123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16</a:t>
            </a:fld>
            <a:endParaRPr lang="en-US"/>
          </a:p>
        </p:txBody>
      </p:sp>
    </p:spTree>
    <p:extLst>
      <p:ext uri="{BB962C8B-B14F-4D97-AF65-F5344CB8AC3E}">
        <p14:creationId xmlns:p14="http://schemas.microsoft.com/office/powerpoint/2010/main" val="2242845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17</a:t>
            </a:fld>
            <a:endParaRPr lang="en-US"/>
          </a:p>
        </p:txBody>
      </p:sp>
    </p:spTree>
    <p:extLst>
      <p:ext uri="{BB962C8B-B14F-4D97-AF65-F5344CB8AC3E}">
        <p14:creationId xmlns:p14="http://schemas.microsoft.com/office/powerpoint/2010/main" val="48957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18</a:t>
            </a:fld>
            <a:endParaRPr lang="en-US"/>
          </a:p>
        </p:txBody>
      </p:sp>
    </p:spTree>
    <p:extLst>
      <p:ext uri="{BB962C8B-B14F-4D97-AF65-F5344CB8AC3E}">
        <p14:creationId xmlns:p14="http://schemas.microsoft.com/office/powerpoint/2010/main" val="295053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19</a:t>
            </a:fld>
            <a:endParaRPr lang="en-US"/>
          </a:p>
        </p:txBody>
      </p:sp>
    </p:spTree>
    <p:extLst>
      <p:ext uri="{BB962C8B-B14F-4D97-AF65-F5344CB8AC3E}">
        <p14:creationId xmlns:p14="http://schemas.microsoft.com/office/powerpoint/2010/main" val="3876635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20</a:t>
            </a:fld>
            <a:endParaRPr lang="en-US"/>
          </a:p>
        </p:txBody>
      </p:sp>
    </p:spTree>
    <p:extLst>
      <p:ext uri="{BB962C8B-B14F-4D97-AF65-F5344CB8AC3E}">
        <p14:creationId xmlns:p14="http://schemas.microsoft.com/office/powerpoint/2010/main" val="3996533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21</a:t>
            </a:fld>
            <a:endParaRPr lang="en-US"/>
          </a:p>
        </p:txBody>
      </p:sp>
    </p:spTree>
    <p:extLst>
      <p:ext uri="{BB962C8B-B14F-4D97-AF65-F5344CB8AC3E}">
        <p14:creationId xmlns:p14="http://schemas.microsoft.com/office/powerpoint/2010/main" val="413548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D33BCE7-5A13-4B98-BABB-0E4C957AAF09}" type="slidenum">
              <a:rPr lang="en-US" smtClean="0"/>
              <a:pPr>
                <a:defRPr/>
              </a:pPr>
              <a:t>2</a:t>
            </a:fld>
            <a:endParaRPr lang="en-US"/>
          </a:p>
        </p:txBody>
      </p:sp>
    </p:spTree>
    <p:extLst>
      <p:ext uri="{BB962C8B-B14F-4D97-AF65-F5344CB8AC3E}">
        <p14:creationId xmlns:p14="http://schemas.microsoft.com/office/powerpoint/2010/main" val="23682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22</a:t>
            </a:fld>
            <a:endParaRPr lang="en-US"/>
          </a:p>
        </p:txBody>
      </p:sp>
    </p:spTree>
    <p:extLst>
      <p:ext uri="{BB962C8B-B14F-4D97-AF65-F5344CB8AC3E}">
        <p14:creationId xmlns:p14="http://schemas.microsoft.com/office/powerpoint/2010/main" val="1796560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23</a:t>
            </a:fld>
            <a:endParaRPr lang="en-US"/>
          </a:p>
        </p:txBody>
      </p:sp>
    </p:spTree>
    <p:extLst>
      <p:ext uri="{BB962C8B-B14F-4D97-AF65-F5344CB8AC3E}">
        <p14:creationId xmlns:p14="http://schemas.microsoft.com/office/powerpoint/2010/main" val="2867664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24</a:t>
            </a:fld>
            <a:endParaRPr lang="en-US"/>
          </a:p>
        </p:txBody>
      </p:sp>
    </p:spTree>
    <p:extLst>
      <p:ext uri="{BB962C8B-B14F-4D97-AF65-F5344CB8AC3E}">
        <p14:creationId xmlns:p14="http://schemas.microsoft.com/office/powerpoint/2010/main" val="32143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26</a:t>
            </a:fld>
            <a:endParaRPr lang="en-US"/>
          </a:p>
        </p:txBody>
      </p:sp>
    </p:spTree>
    <p:extLst>
      <p:ext uri="{BB962C8B-B14F-4D97-AF65-F5344CB8AC3E}">
        <p14:creationId xmlns:p14="http://schemas.microsoft.com/office/powerpoint/2010/main" val="111201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27</a:t>
            </a:fld>
            <a:endParaRPr lang="en-US"/>
          </a:p>
        </p:txBody>
      </p:sp>
    </p:spTree>
    <p:extLst>
      <p:ext uri="{BB962C8B-B14F-4D97-AF65-F5344CB8AC3E}">
        <p14:creationId xmlns:p14="http://schemas.microsoft.com/office/powerpoint/2010/main" val="3839354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96913"/>
            <a:ext cx="43021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28</a:t>
            </a:fld>
            <a:endParaRPr lang="en-US"/>
          </a:p>
        </p:txBody>
      </p:sp>
    </p:spTree>
    <p:extLst>
      <p:ext uri="{BB962C8B-B14F-4D97-AF65-F5344CB8AC3E}">
        <p14:creationId xmlns:p14="http://schemas.microsoft.com/office/powerpoint/2010/main" val="946546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30</a:t>
            </a:fld>
            <a:endParaRPr lang="en-US"/>
          </a:p>
        </p:txBody>
      </p:sp>
    </p:spTree>
    <p:extLst>
      <p:ext uri="{BB962C8B-B14F-4D97-AF65-F5344CB8AC3E}">
        <p14:creationId xmlns:p14="http://schemas.microsoft.com/office/powerpoint/2010/main" val="366138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31</a:t>
            </a:fld>
            <a:endParaRPr lang="en-US"/>
          </a:p>
        </p:txBody>
      </p:sp>
    </p:spTree>
    <p:extLst>
      <p:ext uri="{BB962C8B-B14F-4D97-AF65-F5344CB8AC3E}">
        <p14:creationId xmlns:p14="http://schemas.microsoft.com/office/powerpoint/2010/main" val="1255740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32</a:t>
            </a:fld>
            <a:endParaRPr lang="en-US"/>
          </a:p>
        </p:txBody>
      </p:sp>
    </p:spTree>
    <p:extLst>
      <p:ext uri="{BB962C8B-B14F-4D97-AF65-F5344CB8AC3E}">
        <p14:creationId xmlns:p14="http://schemas.microsoft.com/office/powerpoint/2010/main" val="481666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33</a:t>
            </a:fld>
            <a:endParaRPr lang="en-US"/>
          </a:p>
        </p:txBody>
      </p:sp>
    </p:spTree>
    <p:extLst>
      <p:ext uri="{BB962C8B-B14F-4D97-AF65-F5344CB8AC3E}">
        <p14:creationId xmlns:p14="http://schemas.microsoft.com/office/powerpoint/2010/main" val="2115099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D33BCE7-5A13-4B98-BABB-0E4C957AAF09}" type="slidenum">
              <a:rPr lang="en-US" smtClean="0"/>
              <a:pPr>
                <a:defRPr/>
              </a:pPr>
              <a:t>3</a:t>
            </a:fld>
            <a:endParaRPr lang="en-US"/>
          </a:p>
        </p:txBody>
      </p:sp>
    </p:spTree>
    <p:extLst>
      <p:ext uri="{BB962C8B-B14F-4D97-AF65-F5344CB8AC3E}">
        <p14:creationId xmlns:p14="http://schemas.microsoft.com/office/powerpoint/2010/main" val="410826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34</a:t>
            </a:fld>
            <a:endParaRPr lang="en-US"/>
          </a:p>
        </p:txBody>
      </p:sp>
    </p:spTree>
    <p:extLst>
      <p:ext uri="{BB962C8B-B14F-4D97-AF65-F5344CB8AC3E}">
        <p14:creationId xmlns:p14="http://schemas.microsoft.com/office/powerpoint/2010/main" val="259652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35</a:t>
            </a:fld>
            <a:endParaRPr lang="en-US"/>
          </a:p>
        </p:txBody>
      </p:sp>
    </p:spTree>
    <p:extLst>
      <p:ext uri="{BB962C8B-B14F-4D97-AF65-F5344CB8AC3E}">
        <p14:creationId xmlns:p14="http://schemas.microsoft.com/office/powerpoint/2010/main" val="3253677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36</a:t>
            </a:fld>
            <a:endParaRPr lang="en-US"/>
          </a:p>
        </p:txBody>
      </p:sp>
    </p:spTree>
    <p:extLst>
      <p:ext uri="{BB962C8B-B14F-4D97-AF65-F5344CB8AC3E}">
        <p14:creationId xmlns:p14="http://schemas.microsoft.com/office/powerpoint/2010/main" val="1487085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96913"/>
            <a:ext cx="4302125" cy="3486150"/>
          </a:xfrm>
        </p:spPr>
      </p:sp>
      <p:sp>
        <p:nvSpPr>
          <p:cNvPr id="3" name="Notes Placeholder 2"/>
          <p:cNvSpPr>
            <a:spLocks noGrp="1"/>
          </p:cNvSpPr>
          <p:nvPr>
            <p:ph type="body" idx="1"/>
          </p:nvPr>
        </p:nvSpPr>
        <p:spPr/>
        <p:txBody>
          <a:bodyPr>
            <a:normAutofit/>
          </a:bodyPr>
          <a:lstStyle/>
          <a:p>
            <a:r>
              <a:rPr lang="en-US" dirty="0"/>
              <a:t>EXAMPLE: </a:t>
            </a:r>
          </a:p>
        </p:txBody>
      </p:sp>
      <p:sp>
        <p:nvSpPr>
          <p:cNvPr id="4" name="Slide Number Placeholder 3"/>
          <p:cNvSpPr>
            <a:spLocks noGrp="1"/>
          </p:cNvSpPr>
          <p:nvPr>
            <p:ph type="sldNum" sz="quarter" idx="10"/>
          </p:nvPr>
        </p:nvSpPr>
        <p:spPr/>
        <p:txBody>
          <a:bodyPr/>
          <a:lstStyle/>
          <a:p>
            <a:fld id="{B7943A59-E0B2-4E98-9CD1-3C8657A4AFFE}" type="slidenum">
              <a:rPr lang="en-US" smtClean="0"/>
              <a:pPr/>
              <a:t>37</a:t>
            </a:fld>
            <a:endParaRPr lang="en-US"/>
          </a:p>
        </p:txBody>
      </p:sp>
    </p:spTree>
    <p:extLst>
      <p:ext uri="{BB962C8B-B14F-4D97-AF65-F5344CB8AC3E}">
        <p14:creationId xmlns:p14="http://schemas.microsoft.com/office/powerpoint/2010/main" val="378492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38</a:t>
            </a:fld>
            <a:endParaRPr lang="en-US"/>
          </a:p>
        </p:txBody>
      </p:sp>
    </p:spTree>
    <p:extLst>
      <p:ext uri="{BB962C8B-B14F-4D97-AF65-F5344CB8AC3E}">
        <p14:creationId xmlns:p14="http://schemas.microsoft.com/office/powerpoint/2010/main" val="479807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96913"/>
            <a:ext cx="43021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39</a:t>
            </a:fld>
            <a:endParaRPr lang="en-US"/>
          </a:p>
        </p:txBody>
      </p:sp>
    </p:spTree>
    <p:extLst>
      <p:ext uri="{BB962C8B-B14F-4D97-AF65-F5344CB8AC3E}">
        <p14:creationId xmlns:p14="http://schemas.microsoft.com/office/powerpoint/2010/main" val="2829027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40</a:t>
            </a:fld>
            <a:endParaRPr lang="en-US"/>
          </a:p>
        </p:txBody>
      </p:sp>
    </p:spTree>
    <p:extLst>
      <p:ext uri="{BB962C8B-B14F-4D97-AF65-F5344CB8AC3E}">
        <p14:creationId xmlns:p14="http://schemas.microsoft.com/office/powerpoint/2010/main" val="3791136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41</a:t>
            </a:fld>
            <a:endParaRPr lang="en-US"/>
          </a:p>
        </p:txBody>
      </p:sp>
    </p:spTree>
    <p:extLst>
      <p:ext uri="{BB962C8B-B14F-4D97-AF65-F5344CB8AC3E}">
        <p14:creationId xmlns:p14="http://schemas.microsoft.com/office/powerpoint/2010/main" val="4217919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42</a:t>
            </a:fld>
            <a:endParaRPr lang="en-US"/>
          </a:p>
        </p:txBody>
      </p:sp>
    </p:spTree>
    <p:extLst>
      <p:ext uri="{BB962C8B-B14F-4D97-AF65-F5344CB8AC3E}">
        <p14:creationId xmlns:p14="http://schemas.microsoft.com/office/powerpoint/2010/main" val="1215074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44</a:t>
            </a:fld>
            <a:endParaRPr lang="en-US"/>
          </a:p>
        </p:txBody>
      </p:sp>
    </p:spTree>
    <p:extLst>
      <p:ext uri="{BB962C8B-B14F-4D97-AF65-F5344CB8AC3E}">
        <p14:creationId xmlns:p14="http://schemas.microsoft.com/office/powerpoint/2010/main" val="70084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a:t>
            </a:fld>
            <a:endParaRPr lang="en-US"/>
          </a:p>
        </p:txBody>
      </p:sp>
    </p:spTree>
    <p:extLst>
      <p:ext uri="{BB962C8B-B14F-4D97-AF65-F5344CB8AC3E}">
        <p14:creationId xmlns:p14="http://schemas.microsoft.com/office/powerpoint/2010/main" val="1748271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45</a:t>
            </a:fld>
            <a:endParaRPr lang="en-US"/>
          </a:p>
        </p:txBody>
      </p:sp>
    </p:spTree>
    <p:extLst>
      <p:ext uri="{BB962C8B-B14F-4D97-AF65-F5344CB8AC3E}">
        <p14:creationId xmlns:p14="http://schemas.microsoft.com/office/powerpoint/2010/main" val="367430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46</a:t>
            </a:fld>
            <a:endParaRPr lang="en-US"/>
          </a:p>
        </p:txBody>
      </p:sp>
    </p:spTree>
    <p:extLst>
      <p:ext uri="{BB962C8B-B14F-4D97-AF65-F5344CB8AC3E}">
        <p14:creationId xmlns:p14="http://schemas.microsoft.com/office/powerpoint/2010/main" val="3307953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47</a:t>
            </a:fld>
            <a:endParaRPr lang="en-US"/>
          </a:p>
        </p:txBody>
      </p:sp>
    </p:spTree>
    <p:extLst>
      <p:ext uri="{BB962C8B-B14F-4D97-AF65-F5344CB8AC3E}">
        <p14:creationId xmlns:p14="http://schemas.microsoft.com/office/powerpoint/2010/main" val="2629593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48</a:t>
            </a:fld>
            <a:endParaRPr lang="en-US"/>
          </a:p>
        </p:txBody>
      </p:sp>
    </p:spTree>
    <p:extLst>
      <p:ext uri="{BB962C8B-B14F-4D97-AF65-F5344CB8AC3E}">
        <p14:creationId xmlns:p14="http://schemas.microsoft.com/office/powerpoint/2010/main" val="2330576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49</a:t>
            </a:fld>
            <a:endParaRPr lang="en-US"/>
          </a:p>
        </p:txBody>
      </p:sp>
    </p:spTree>
    <p:extLst>
      <p:ext uri="{BB962C8B-B14F-4D97-AF65-F5344CB8AC3E}">
        <p14:creationId xmlns:p14="http://schemas.microsoft.com/office/powerpoint/2010/main" val="3699600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50</a:t>
            </a:fld>
            <a:endParaRPr lang="en-US"/>
          </a:p>
        </p:txBody>
      </p:sp>
    </p:spTree>
    <p:extLst>
      <p:ext uri="{BB962C8B-B14F-4D97-AF65-F5344CB8AC3E}">
        <p14:creationId xmlns:p14="http://schemas.microsoft.com/office/powerpoint/2010/main" val="1196838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51</a:t>
            </a:fld>
            <a:endParaRPr lang="en-US"/>
          </a:p>
        </p:txBody>
      </p:sp>
    </p:spTree>
    <p:extLst>
      <p:ext uri="{BB962C8B-B14F-4D97-AF65-F5344CB8AC3E}">
        <p14:creationId xmlns:p14="http://schemas.microsoft.com/office/powerpoint/2010/main" val="2969494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52</a:t>
            </a:fld>
            <a:endParaRPr lang="en-US"/>
          </a:p>
        </p:txBody>
      </p:sp>
    </p:spTree>
    <p:extLst>
      <p:ext uri="{BB962C8B-B14F-4D97-AF65-F5344CB8AC3E}">
        <p14:creationId xmlns:p14="http://schemas.microsoft.com/office/powerpoint/2010/main" val="2351010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53</a:t>
            </a:fld>
            <a:endParaRPr lang="en-US"/>
          </a:p>
        </p:txBody>
      </p:sp>
    </p:spTree>
    <p:extLst>
      <p:ext uri="{BB962C8B-B14F-4D97-AF65-F5344CB8AC3E}">
        <p14:creationId xmlns:p14="http://schemas.microsoft.com/office/powerpoint/2010/main" val="937088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54</a:t>
            </a:fld>
            <a:endParaRPr lang="en-US"/>
          </a:p>
        </p:txBody>
      </p:sp>
    </p:spTree>
    <p:extLst>
      <p:ext uri="{BB962C8B-B14F-4D97-AF65-F5344CB8AC3E}">
        <p14:creationId xmlns:p14="http://schemas.microsoft.com/office/powerpoint/2010/main" val="187445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6</a:t>
            </a:fld>
            <a:endParaRPr lang="en-US"/>
          </a:p>
        </p:txBody>
      </p:sp>
    </p:spTree>
    <p:extLst>
      <p:ext uri="{BB962C8B-B14F-4D97-AF65-F5344CB8AC3E}">
        <p14:creationId xmlns:p14="http://schemas.microsoft.com/office/powerpoint/2010/main" val="3845821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55</a:t>
            </a:fld>
            <a:endParaRPr lang="en-US"/>
          </a:p>
        </p:txBody>
      </p:sp>
    </p:spTree>
    <p:extLst>
      <p:ext uri="{BB962C8B-B14F-4D97-AF65-F5344CB8AC3E}">
        <p14:creationId xmlns:p14="http://schemas.microsoft.com/office/powerpoint/2010/main" val="3623648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56</a:t>
            </a:fld>
            <a:endParaRPr lang="en-US"/>
          </a:p>
        </p:txBody>
      </p:sp>
    </p:spTree>
    <p:extLst>
      <p:ext uri="{BB962C8B-B14F-4D97-AF65-F5344CB8AC3E}">
        <p14:creationId xmlns:p14="http://schemas.microsoft.com/office/powerpoint/2010/main" val="1933379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xfrm>
            <a:off x="1354138" y="696913"/>
            <a:ext cx="4302125" cy="3486150"/>
          </a:xfrm>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8C2EF-FBE8-4545-AF1A-E6535D9DCDAD}" type="slidenum">
              <a:rPr lang="en-US"/>
              <a:pPr fontAlgn="base">
                <a:spcBef>
                  <a:spcPct val="0"/>
                </a:spcBef>
                <a:spcAft>
                  <a:spcPct val="0"/>
                </a:spcAft>
              </a:pPr>
              <a:t>57</a:t>
            </a:fld>
            <a:endParaRPr lang="en-US" dirty="0"/>
          </a:p>
        </p:txBody>
      </p:sp>
    </p:spTree>
    <p:extLst>
      <p:ext uri="{BB962C8B-B14F-4D97-AF65-F5344CB8AC3E}">
        <p14:creationId xmlns:p14="http://schemas.microsoft.com/office/powerpoint/2010/main" val="4180777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59</a:t>
            </a:fld>
            <a:endParaRPr lang="en-US"/>
          </a:p>
        </p:txBody>
      </p:sp>
    </p:spTree>
    <p:extLst>
      <p:ext uri="{BB962C8B-B14F-4D97-AF65-F5344CB8AC3E}">
        <p14:creationId xmlns:p14="http://schemas.microsoft.com/office/powerpoint/2010/main" val="2504643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60</a:t>
            </a:fld>
            <a:endParaRPr lang="en-US"/>
          </a:p>
        </p:txBody>
      </p:sp>
    </p:spTree>
    <p:extLst>
      <p:ext uri="{BB962C8B-B14F-4D97-AF65-F5344CB8AC3E}">
        <p14:creationId xmlns:p14="http://schemas.microsoft.com/office/powerpoint/2010/main" val="1511289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61</a:t>
            </a:fld>
            <a:endParaRPr lang="en-US"/>
          </a:p>
        </p:txBody>
      </p:sp>
    </p:spTree>
    <p:extLst>
      <p:ext uri="{BB962C8B-B14F-4D97-AF65-F5344CB8AC3E}">
        <p14:creationId xmlns:p14="http://schemas.microsoft.com/office/powerpoint/2010/main" val="1724845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D33BCE7-5A13-4B98-BABB-0E4C957AAF09}" type="slidenum">
              <a:rPr lang="en-US" smtClean="0"/>
              <a:pPr>
                <a:defRPr/>
              </a:pPr>
              <a:t>62</a:t>
            </a:fld>
            <a:endParaRPr lang="en-US"/>
          </a:p>
        </p:txBody>
      </p:sp>
    </p:spTree>
    <p:extLst>
      <p:ext uri="{BB962C8B-B14F-4D97-AF65-F5344CB8AC3E}">
        <p14:creationId xmlns:p14="http://schemas.microsoft.com/office/powerpoint/2010/main" val="1302297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D33BCE7-5A13-4B98-BABB-0E4C957AAF09}" type="slidenum">
              <a:rPr lang="en-US" smtClean="0"/>
              <a:pPr>
                <a:defRPr/>
              </a:pPr>
              <a:t>63</a:t>
            </a:fld>
            <a:endParaRPr lang="en-US"/>
          </a:p>
        </p:txBody>
      </p:sp>
    </p:spTree>
    <p:extLst>
      <p:ext uri="{BB962C8B-B14F-4D97-AF65-F5344CB8AC3E}">
        <p14:creationId xmlns:p14="http://schemas.microsoft.com/office/powerpoint/2010/main" val="1190108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67</a:t>
            </a:fld>
            <a:endParaRPr lang="en-US"/>
          </a:p>
        </p:txBody>
      </p:sp>
    </p:spTree>
    <p:extLst>
      <p:ext uri="{BB962C8B-B14F-4D97-AF65-F5344CB8AC3E}">
        <p14:creationId xmlns:p14="http://schemas.microsoft.com/office/powerpoint/2010/main" val="3799856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D33BCE7-5A13-4B98-BABB-0E4C957AAF09}" type="slidenum">
              <a:rPr lang="en-US" smtClean="0"/>
              <a:pPr>
                <a:defRPr/>
              </a:pPr>
              <a:t>69</a:t>
            </a:fld>
            <a:endParaRPr lang="en-US"/>
          </a:p>
        </p:txBody>
      </p:sp>
    </p:spTree>
    <p:extLst>
      <p:ext uri="{BB962C8B-B14F-4D97-AF65-F5344CB8AC3E}">
        <p14:creationId xmlns:p14="http://schemas.microsoft.com/office/powerpoint/2010/main" val="196985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a:t>
            </a:fld>
            <a:endParaRPr lang="en-US"/>
          </a:p>
        </p:txBody>
      </p:sp>
    </p:spTree>
    <p:extLst>
      <p:ext uri="{BB962C8B-B14F-4D97-AF65-F5344CB8AC3E}">
        <p14:creationId xmlns:p14="http://schemas.microsoft.com/office/powerpoint/2010/main" val="23710980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70</a:t>
            </a:fld>
            <a:endParaRPr lang="en-US"/>
          </a:p>
        </p:txBody>
      </p:sp>
    </p:spTree>
    <p:extLst>
      <p:ext uri="{BB962C8B-B14F-4D97-AF65-F5344CB8AC3E}">
        <p14:creationId xmlns:p14="http://schemas.microsoft.com/office/powerpoint/2010/main" val="23359086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72</a:t>
            </a:fld>
            <a:endParaRPr lang="en-US"/>
          </a:p>
        </p:txBody>
      </p:sp>
    </p:spTree>
    <p:extLst>
      <p:ext uri="{BB962C8B-B14F-4D97-AF65-F5344CB8AC3E}">
        <p14:creationId xmlns:p14="http://schemas.microsoft.com/office/powerpoint/2010/main" val="973329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73</a:t>
            </a:fld>
            <a:endParaRPr lang="en-US"/>
          </a:p>
        </p:txBody>
      </p:sp>
    </p:spTree>
    <p:extLst>
      <p:ext uri="{BB962C8B-B14F-4D97-AF65-F5344CB8AC3E}">
        <p14:creationId xmlns:p14="http://schemas.microsoft.com/office/powerpoint/2010/main" val="1222555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96913"/>
            <a:ext cx="43021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74</a:t>
            </a:fld>
            <a:endParaRPr lang="en-US"/>
          </a:p>
        </p:txBody>
      </p:sp>
    </p:spTree>
    <p:extLst>
      <p:ext uri="{BB962C8B-B14F-4D97-AF65-F5344CB8AC3E}">
        <p14:creationId xmlns:p14="http://schemas.microsoft.com/office/powerpoint/2010/main" val="736810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75</a:t>
            </a:fld>
            <a:endParaRPr lang="en-US"/>
          </a:p>
        </p:txBody>
      </p:sp>
    </p:spTree>
    <p:extLst>
      <p:ext uri="{BB962C8B-B14F-4D97-AF65-F5344CB8AC3E}">
        <p14:creationId xmlns:p14="http://schemas.microsoft.com/office/powerpoint/2010/main" val="1901015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76</a:t>
            </a:fld>
            <a:endParaRPr lang="en-US"/>
          </a:p>
        </p:txBody>
      </p:sp>
    </p:spTree>
    <p:extLst>
      <p:ext uri="{BB962C8B-B14F-4D97-AF65-F5344CB8AC3E}">
        <p14:creationId xmlns:p14="http://schemas.microsoft.com/office/powerpoint/2010/main" val="24110668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77</a:t>
            </a:fld>
            <a:endParaRPr lang="en-US"/>
          </a:p>
        </p:txBody>
      </p:sp>
    </p:spTree>
    <p:extLst>
      <p:ext uri="{BB962C8B-B14F-4D97-AF65-F5344CB8AC3E}">
        <p14:creationId xmlns:p14="http://schemas.microsoft.com/office/powerpoint/2010/main" val="2620129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78</a:t>
            </a:fld>
            <a:endParaRPr lang="en-US"/>
          </a:p>
        </p:txBody>
      </p:sp>
    </p:spTree>
    <p:extLst>
      <p:ext uri="{BB962C8B-B14F-4D97-AF65-F5344CB8AC3E}">
        <p14:creationId xmlns:p14="http://schemas.microsoft.com/office/powerpoint/2010/main" val="17356823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79</a:t>
            </a:fld>
            <a:endParaRPr lang="en-US"/>
          </a:p>
        </p:txBody>
      </p:sp>
    </p:spTree>
    <p:extLst>
      <p:ext uri="{BB962C8B-B14F-4D97-AF65-F5344CB8AC3E}">
        <p14:creationId xmlns:p14="http://schemas.microsoft.com/office/powerpoint/2010/main" val="63290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80</a:t>
            </a:fld>
            <a:endParaRPr lang="en-US"/>
          </a:p>
        </p:txBody>
      </p:sp>
    </p:spTree>
    <p:extLst>
      <p:ext uri="{BB962C8B-B14F-4D97-AF65-F5344CB8AC3E}">
        <p14:creationId xmlns:p14="http://schemas.microsoft.com/office/powerpoint/2010/main" val="84284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a:t>
            </a:fld>
            <a:endParaRPr lang="en-US"/>
          </a:p>
        </p:txBody>
      </p:sp>
    </p:spTree>
    <p:extLst>
      <p:ext uri="{BB962C8B-B14F-4D97-AF65-F5344CB8AC3E}">
        <p14:creationId xmlns:p14="http://schemas.microsoft.com/office/powerpoint/2010/main" val="1631404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81</a:t>
            </a:fld>
            <a:endParaRPr lang="en-US"/>
          </a:p>
        </p:txBody>
      </p:sp>
    </p:spTree>
    <p:extLst>
      <p:ext uri="{BB962C8B-B14F-4D97-AF65-F5344CB8AC3E}">
        <p14:creationId xmlns:p14="http://schemas.microsoft.com/office/powerpoint/2010/main" val="25277427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82</a:t>
            </a:fld>
            <a:endParaRPr lang="en-US"/>
          </a:p>
        </p:txBody>
      </p:sp>
    </p:spTree>
    <p:extLst>
      <p:ext uri="{BB962C8B-B14F-4D97-AF65-F5344CB8AC3E}">
        <p14:creationId xmlns:p14="http://schemas.microsoft.com/office/powerpoint/2010/main" val="22643213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83</a:t>
            </a:fld>
            <a:endParaRPr lang="en-US"/>
          </a:p>
        </p:txBody>
      </p:sp>
    </p:spTree>
    <p:extLst>
      <p:ext uri="{BB962C8B-B14F-4D97-AF65-F5344CB8AC3E}">
        <p14:creationId xmlns:p14="http://schemas.microsoft.com/office/powerpoint/2010/main" val="3054949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84</a:t>
            </a:fld>
            <a:endParaRPr lang="en-US"/>
          </a:p>
        </p:txBody>
      </p:sp>
    </p:spTree>
    <p:extLst>
      <p:ext uri="{BB962C8B-B14F-4D97-AF65-F5344CB8AC3E}">
        <p14:creationId xmlns:p14="http://schemas.microsoft.com/office/powerpoint/2010/main" val="41681330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85</a:t>
            </a:fld>
            <a:endParaRPr lang="en-US"/>
          </a:p>
        </p:txBody>
      </p:sp>
    </p:spTree>
    <p:extLst>
      <p:ext uri="{BB962C8B-B14F-4D97-AF65-F5344CB8AC3E}">
        <p14:creationId xmlns:p14="http://schemas.microsoft.com/office/powerpoint/2010/main" val="3770373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86</a:t>
            </a:fld>
            <a:endParaRPr lang="en-US"/>
          </a:p>
        </p:txBody>
      </p:sp>
    </p:spTree>
    <p:extLst>
      <p:ext uri="{BB962C8B-B14F-4D97-AF65-F5344CB8AC3E}">
        <p14:creationId xmlns:p14="http://schemas.microsoft.com/office/powerpoint/2010/main" val="1566990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87</a:t>
            </a:fld>
            <a:endParaRPr lang="en-US"/>
          </a:p>
        </p:txBody>
      </p:sp>
    </p:spTree>
    <p:extLst>
      <p:ext uri="{BB962C8B-B14F-4D97-AF65-F5344CB8AC3E}">
        <p14:creationId xmlns:p14="http://schemas.microsoft.com/office/powerpoint/2010/main" val="20941652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88</a:t>
            </a:fld>
            <a:endParaRPr lang="en-US"/>
          </a:p>
        </p:txBody>
      </p:sp>
    </p:spTree>
    <p:extLst>
      <p:ext uri="{BB962C8B-B14F-4D97-AF65-F5344CB8AC3E}">
        <p14:creationId xmlns:p14="http://schemas.microsoft.com/office/powerpoint/2010/main" val="15478745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89</a:t>
            </a:fld>
            <a:endParaRPr lang="en-US"/>
          </a:p>
        </p:txBody>
      </p:sp>
    </p:spTree>
    <p:extLst>
      <p:ext uri="{BB962C8B-B14F-4D97-AF65-F5344CB8AC3E}">
        <p14:creationId xmlns:p14="http://schemas.microsoft.com/office/powerpoint/2010/main" val="6348488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90</a:t>
            </a:fld>
            <a:endParaRPr lang="en-US"/>
          </a:p>
        </p:txBody>
      </p:sp>
    </p:spTree>
    <p:extLst>
      <p:ext uri="{BB962C8B-B14F-4D97-AF65-F5344CB8AC3E}">
        <p14:creationId xmlns:p14="http://schemas.microsoft.com/office/powerpoint/2010/main" val="141022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a:t>
            </a:fld>
            <a:endParaRPr lang="en-US"/>
          </a:p>
        </p:txBody>
      </p:sp>
    </p:spTree>
    <p:extLst>
      <p:ext uri="{BB962C8B-B14F-4D97-AF65-F5344CB8AC3E}">
        <p14:creationId xmlns:p14="http://schemas.microsoft.com/office/powerpoint/2010/main" val="42368854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91</a:t>
            </a:fld>
            <a:endParaRPr lang="en-US"/>
          </a:p>
        </p:txBody>
      </p:sp>
    </p:spTree>
    <p:extLst>
      <p:ext uri="{BB962C8B-B14F-4D97-AF65-F5344CB8AC3E}">
        <p14:creationId xmlns:p14="http://schemas.microsoft.com/office/powerpoint/2010/main" val="8801258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92</a:t>
            </a:fld>
            <a:endParaRPr lang="en-US"/>
          </a:p>
        </p:txBody>
      </p:sp>
    </p:spTree>
    <p:extLst>
      <p:ext uri="{BB962C8B-B14F-4D97-AF65-F5344CB8AC3E}">
        <p14:creationId xmlns:p14="http://schemas.microsoft.com/office/powerpoint/2010/main" val="41409585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93</a:t>
            </a:fld>
            <a:endParaRPr lang="en-US"/>
          </a:p>
        </p:txBody>
      </p:sp>
    </p:spTree>
    <p:extLst>
      <p:ext uri="{BB962C8B-B14F-4D97-AF65-F5344CB8AC3E}">
        <p14:creationId xmlns:p14="http://schemas.microsoft.com/office/powerpoint/2010/main" val="21488857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94</a:t>
            </a:fld>
            <a:endParaRPr lang="en-US"/>
          </a:p>
        </p:txBody>
      </p:sp>
    </p:spTree>
    <p:extLst>
      <p:ext uri="{BB962C8B-B14F-4D97-AF65-F5344CB8AC3E}">
        <p14:creationId xmlns:p14="http://schemas.microsoft.com/office/powerpoint/2010/main" val="2169199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95</a:t>
            </a:fld>
            <a:endParaRPr lang="en-US"/>
          </a:p>
        </p:txBody>
      </p:sp>
    </p:spTree>
    <p:extLst>
      <p:ext uri="{BB962C8B-B14F-4D97-AF65-F5344CB8AC3E}">
        <p14:creationId xmlns:p14="http://schemas.microsoft.com/office/powerpoint/2010/main" val="42825931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96</a:t>
            </a:fld>
            <a:endParaRPr lang="en-US"/>
          </a:p>
        </p:txBody>
      </p:sp>
    </p:spTree>
    <p:extLst>
      <p:ext uri="{BB962C8B-B14F-4D97-AF65-F5344CB8AC3E}">
        <p14:creationId xmlns:p14="http://schemas.microsoft.com/office/powerpoint/2010/main" val="15171669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97</a:t>
            </a:fld>
            <a:endParaRPr lang="en-US"/>
          </a:p>
        </p:txBody>
      </p:sp>
    </p:spTree>
    <p:extLst>
      <p:ext uri="{BB962C8B-B14F-4D97-AF65-F5344CB8AC3E}">
        <p14:creationId xmlns:p14="http://schemas.microsoft.com/office/powerpoint/2010/main" val="6617340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98</a:t>
            </a:fld>
            <a:endParaRPr lang="en-US"/>
          </a:p>
        </p:txBody>
      </p:sp>
    </p:spTree>
    <p:extLst>
      <p:ext uri="{BB962C8B-B14F-4D97-AF65-F5344CB8AC3E}">
        <p14:creationId xmlns:p14="http://schemas.microsoft.com/office/powerpoint/2010/main" val="21439731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99</a:t>
            </a:fld>
            <a:endParaRPr lang="en-US"/>
          </a:p>
        </p:txBody>
      </p:sp>
    </p:spTree>
    <p:extLst>
      <p:ext uri="{BB962C8B-B14F-4D97-AF65-F5344CB8AC3E}">
        <p14:creationId xmlns:p14="http://schemas.microsoft.com/office/powerpoint/2010/main" val="34239749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100</a:t>
            </a:fld>
            <a:endParaRPr lang="en-US"/>
          </a:p>
        </p:txBody>
      </p:sp>
    </p:spTree>
    <p:extLst>
      <p:ext uri="{BB962C8B-B14F-4D97-AF65-F5344CB8AC3E}">
        <p14:creationId xmlns:p14="http://schemas.microsoft.com/office/powerpoint/2010/main" val="110251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a:t>
            </a:fld>
            <a:endParaRPr lang="en-US"/>
          </a:p>
        </p:txBody>
      </p:sp>
    </p:spTree>
    <p:extLst>
      <p:ext uri="{BB962C8B-B14F-4D97-AF65-F5344CB8AC3E}">
        <p14:creationId xmlns:p14="http://schemas.microsoft.com/office/powerpoint/2010/main" val="16281862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101</a:t>
            </a:fld>
            <a:endParaRPr lang="en-US"/>
          </a:p>
        </p:txBody>
      </p:sp>
    </p:spTree>
    <p:extLst>
      <p:ext uri="{BB962C8B-B14F-4D97-AF65-F5344CB8AC3E}">
        <p14:creationId xmlns:p14="http://schemas.microsoft.com/office/powerpoint/2010/main" val="26811005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102</a:t>
            </a:fld>
            <a:endParaRPr lang="en-US"/>
          </a:p>
        </p:txBody>
      </p:sp>
    </p:spTree>
    <p:extLst>
      <p:ext uri="{BB962C8B-B14F-4D97-AF65-F5344CB8AC3E}">
        <p14:creationId xmlns:p14="http://schemas.microsoft.com/office/powerpoint/2010/main" val="11956159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103</a:t>
            </a:fld>
            <a:endParaRPr lang="en-US"/>
          </a:p>
        </p:txBody>
      </p:sp>
    </p:spTree>
    <p:extLst>
      <p:ext uri="{BB962C8B-B14F-4D97-AF65-F5344CB8AC3E}">
        <p14:creationId xmlns:p14="http://schemas.microsoft.com/office/powerpoint/2010/main" val="27836859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104</a:t>
            </a:fld>
            <a:endParaRPr lang="en-US"/>
          </a:p>
        </p:txBody>
      </p:sp>
    </p:spTree>
    <p:extLst>
      <p:ext uri="{BB962C8B-B14F-4D97-AF65-F5344CB8AC3E}">
        <p14:creationId xmlns:p14="http://schemas.microsoft.com/office/powerpoint/2010/main" val="8503106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105</a:t>
            </a:fld>
            <a:endParaRPr lang="en-US"/>
          </a:p>
        </p:txBody>
      </p:sp>
    </p:spTree>
    <p:extLst>
      <p:ext uri="{BB962C8B-B14F-4D97-AF65-F5344CB8AC3E}">
        <p14:creationId xmlns:p14="http://schemas.microsoft.com/office/powerpoint/2010/main" val="4157336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106</a:t>
            </a:fld>
            <a:endParaRPr lang="en-US"/>
          </a:p>
        </p:txBody>
      </p:sp>
    </p:spTree>
    <p:extLst>
      <p:ext uri="{BB962C8B-B14F-4D97-AF65-F5344CB8AC3E}">
        <p14:creationId xmlns:p14="http://schemas.microsoft.com/office/powerpoint/2010/main" val="36944066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107</a:t>
            </a:fld>
            <a:endParaRPr lang="en-US"/>
          </a:p>
        </p:txBody>
      </p:sp>
    </p:spTree>
    <p:extLst>
      <p:ext uri="{BB962C8B-B14F-4D97-AF65-F5344CB8AC3E}">
        <p14:creationId xmlns:p14="http://schemas.microsoft.com/office/powerpoint/2010/main" val="31550524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108</a:t>
            </a:fld>
            <a:endParaRPr lang="en-US"/>
          </a:p>
        </p:txBody>
      </p:sp>
    </p:spTree>
    <p:extLst>
      <p:ext uri="{BB962C8B-B14F-4D97-AF65-F5344CB8AC3E}">
        <p14:creationId xmlns:p14="http://schemas.microsoft.com/office/powerpoint/2010/main" val="42383004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109</a:t>
            </a:fld>
            <a:endParaRPr lang="en-US"/>
          </a:p>
        </p:txBody>
      </p:sp>
    </p:spTree>
    <p:extLst>
      <p:ext uri="{BB962C8B-B14F-4D97-AF65-F5344CB8AC3E}">
        <p14:creationId xmlns:p14="http://schemas.microsoft.com/office/powerpoint/2010/main" val="39024545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33BCE7-5A13-4B98-BABB-0E4C957AAF09}" type="slidenum">
              <a:rPr lang="en-US" smtClean="0"/>
              <a:pPr>
                <a:defRPr/>
              </a:pPr>
              <a:t>110</a:t>
            </a:fld>
            <a:endParaRPr lang="en-US"/>
          </a:p>
        </p:txBody>
      </p:sp>
    </p:spTree>
    <p:extLst>
      <p:ext uri="{BB962C8B-B14F-4D97-AF65-F5344CB8AC3E}">
        <p14:creationId xmlns:p14="http://schemas.microsoft.com/office/powerpoint/2010/main" val="144854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BE04-CE28-4955-8865-F0FD924EC028}"/>
              </a:ext>
            </a:extLst>
          </p:cNvPr>
          <p:cNvSpPr>
            <a:spLocks noGrp="1"/>
          </p:cNvSpPr>
          <p:nvPr>
            <p:ph type="ctrTitle"/>
          </p:nvPr>
        </p:nvSpPr>
        <p:spPr>
          <a:xfrm>
            <a:off x="1143000" y="1212256"/>
            <a:ext cx="6858000" cy="2578829"/>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E4E65C7-0571-48BA-9B65-B955F611B425}"/>
              </a:ext>
            </a:extLst>
          </p:cNvPr>
          <p:cNvSpPr>
            <a:spLocks noGrp="1"/>
          </p:cNvSpPr>
          <p:nvPr>
            <p:ph type="subTitle" idx="1"/>
          </p:nvPr>
        </p:nvSpPr>
        <p:spPr>
          <a:xfrm>
            <a:off x="1143000" y="3890535"/>
            <a:ext cx="6858000" cy="178837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6536D30-2987-49C8-AA7A-5BFDAFFE5463}"/>
              </a:ext>
            </a:extLst>
          </p:cNvPr>
          <p:cNvSpPr>
            <a:spLocks noGrp="1"/>
          </p:cNvSpPr>
          <p:nvPr>
            <p:ph type="dt" sz="half" idx="10"/>
          </p:nvPr>
        </p:nvSpPr>
        <p:spPr/>
        <p:txBody>
          <a:bodyPr/>
          <a:lstStyle/>
          <a:p>
            <a:pPr>
              <a:defRPr/>
            </a:pPr>
            <a:fld id="{5C0EC726-8695-4598-B510-4DDBA2EFE296}" type="datetimeFigureOut">
              <a:rPr lang="en-US" smtClean="0"/>
              <a:pPr>
                <a:defRPr/>
              </a:pPr>
              <a:t>7/19/2019</a:t>
            </a:fld>
            <a:endParaRPr lang="en-US"/>
          </a:p>
        </p:txBody>
      </p:sp>
      <p:sp>
        <p:nvSpPr>
          <p:cNvPr id="5" name="Footer Placeholder 4">
            <a:extLst>
              <a:ext uri="{FF2B5EF4-FFF2-40B4-BE49-F238E27FC236}">
                <a16:creationId xmlns:a16="http://schemas.microsoft.com/office/drawing/2014/main" id="{A66D71B3-8236-4B41-BC0D-DB6AE1066BC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0BCED5-7586-4E8F-9FA9-4622BB5D205F}"/>
              </a:ext>
            </a:extLst>
          </p:cNvPr>
          <p:cNvSpPr>
            <a:spLocks noGrp="1"/>
          </p:cNvSpPr>
          <p:nvPr>
            <p:ph type="sldNum" sz="quarter" idx="12"/>
          </p:nvPr>
        </p:nvSpPr>
        <p:spPr/>
        <p:txBody>
          <a:bodyPr/>
          <a:lstStyle/>
          <a:p>
            <a:pPr>
              <a:defRPr/>
            </a:pPr>
            <a:fld id="{5B0C11A8-1208-4CA3-8633-37353E80FBBD}" type="slidenum">
              <a:rPr lang="en-US" smtClean="0"/>
              <a:pPr>
                <a:defRPr/>
              </a:pPr>
              <a:t>‹#›</a:t>
            </a:fld>
            <a:endParaRPr lang="en-US"/>
          </a:p>
        </p:txBody>
      </p:sp>
    </p:spTree>
    <p:extLst>
      <p:ext uri="{BB962C8B-B14F-4D97-AF65-F5344CB8AC3E}">
        <p14:creationId xmlns:p14="http://schemas.microsoft.com/office/powerpoint/2010/main" val="2414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C7BC-78C1-4FEE-9433-59BE10E04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BED104-AF9A-49EC-8832-9072F24FE6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F8A58-2F07-45A8-8630-51FC5ADD70A9}"/>
              </a:ext>
            </a:extLst>
          </p:cNvPr>
          <p:cNvSpPr>
            <a:spLocks noGrp="1"/>
          </p:cNvSpPr>
          <p:nvPr>
            <p:ph type="dt" sz="half" idx="10"/>
          </p:nvPr>
        </p:nvSpPr>
        <p:spPr/>
        <p:txBody>
          <a:bodyPr/>
          <a:lstStyle/>
          <a:p>
            <a:pPr>
              <a:defRPr/>
            </a:pPr>
            <a:fld id="{440E48F6-D714-4E63-A1B4-623AA10066E9}" type="datetimeFigureOut">
              <a:rPr lang="en-US" smtClean="0"/>
              <a:pPr>
                <a:defRPr/>
              </a:pPr>
              <a:t>7/19/2019</a:t>
            </a:fld>
            <a:endParaRPr lang="en-US"/>
          </a:p>
        </p:txBody>
      </p:sp>
      <p:sp>
        <p:nvSpPr>
          <p:cNvPr id="5" name="Footer Placeholder 4">
            <a:extLst>
              <a:ext uri="{FF2B5EF4-FFF2-40B4-BE49-F238E27FC236}">
                <a16:creationId xmlns:a16="http://schemas.microsoft.com/office/drawing/2014/main" id="{7266E1F9-2FA9-490F-953D-758806ECFC4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D9C7605-2A49-447A-B556-BAE920501639}"/>
              </a:ext>
            </a:extLst>
          </p:cNvPr>
          <p:cNvSpPr>
            <a:spLocks noGrp="1"/>
          </p:cNvSpPr>
          <p:nvPr>
            <p:ph type="sldNum" sz="quarter" idx="12"/>
          </p:nvPr>
        </p:nvSpPr>
        <p:spPr/>
        <p:txBody>
          <a:bodyPr/>
          <a:lstStyle/>
          <a:p>
            <a:pPr>
              <a:defRPr/>
            </a:pPr>
            <a:fld id="{2188383C-9C4E-41C4-984B-0F310BD44C34}" type="slidenum">
              <a:rPr lang="en-US" smtClean="0"/>
              <a:pPr>
                <a:defRPr/>
              </a:pPr>
              <a:t>‹#›</a:t>
            </a:fld>
            <a:endParaRPr lang="en-US"/>
          </a:p>
        </p:txBody>
      </p:sp>
    </p:spTree>
    <p:extLst>
      <p:ext uri="{BB962C8B-B14F-4D97-AF65-F5344CB8AC3E}">
        <p14:creationId xmlns:p14="http://schemas.microsoft.com/office/powerpoint/2010/main" val="97224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4D894-EC05-4EAB-BBE2-92F8D3AF4776}"/>
              </a:ext>
            </a:extLst>
          </p:cNvPr>
          <p:cNvSpPr>
            <a:spLocks noGrp="1"/>
          </p:cNvSpPr>
          <p:nvPr>
            <p:ph type="title" orient="vert"/>
          </p:nvPr>
        </p:nvSpPr>
        <p:spPr>
          <a:xfrm>
            <a:off x="6543675" y="394369"/>
            <a:ext cx="1971675" cy="62773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0CC2CB-B33A-481B-883F-3FFD6098B26C}"/>
              </a:ext>
            </a:extLst>
          </p:cNvPr>
          <p:cNvSpPr>
            <a:spLocks noGrp="1"/>
          </p:cNvSpPr>
          <p:nvPr>
            <p:ph type="body" orient="vert" idx="1"/>
          </p:nvPr>
        </p:nvSpPr>
        <p:spPr>
          <a:xfrm>
            <a:off x="628650" y="394369"/>
            <a:ext cx="5800725" cy="62773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DF5F7-B1FA-4885-A227-0DFED44E4C53}"/>
              </a:ext>
            </a:extLst>
          </p:cNvPr>
          <p:cNvSpPr>
            <a:spLocks noGrp="1"/>
          </p:cNvSpPr>
          <p:nvPr>
            <p:ph type="dt" sz="half" idx="10"/>
          </p:nvPr>
        </p:nvSpPr>
        <p:spPr/>
        <p:txBody>
          <a:bodyPr/>
          <a:lstStyle/>
          <a:p>
            <a:pPr>
              <a:defRPr/>
            </a:pPr>
            <a:fld id="{ECDA4760-D0B5-40C6-ACAA-C5074EFAE9DD}" type="datetimeFigureOut">
              <a:rPr lang="en-US" smtClean="0"/>
              <a:pPr>
                <a:defRPr/>
              </a:pPr>
              <a:t>7/19/2019</a:t>
            </a:fld>
            <a:endParaRPr lang="en-US"/>
          </a:p>
        </p:txBody>
      </p:sp>
      <p:sp>
        <p:nvSpPr>
          <p:cNvPr id="5" name="Footer Placeholder 4">
            <a:extLst>
              <a:ext uri="{FF2B5EF4-FFF2-40B4-BE49-F238E27FC236}">
                <a16:creationId xmlns:a16="http://schemas.microsoft.com/office/drawing/2014/main" id="{FEE7CCFD-54FB-406C-A3B1-F0A547A5463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A012D72-C4FE-4FE8-8659-48DE67E3C56A}"/>
              </a:ext>
            </a:extLst>
          </p:cNvPr>
          <p:cNvSpPr>
            <a:spLocks noGrp="1"/>
          </p:cNvSpPr>
          <p:nvPr>
            <p:ph type="sldNum" sz="quarter" idx="12"/>
          </p:nvPr>
        </p:nvSpPr>
        <p:spPr/>
        <p:txBody>
          <a:bodyPr/>
          <a:lstStyle/>
          <a:p>
            <a:pPr>
              <a:defRPr/>
            </a:pPr>
            <a:fld id="{F1E75133-8F11-404B-9C54-1E4BD65FB8FF}" type="slidenum">
              <a:rPr lang="en-US" smtClean="0"/>
              <a:pPr>
                <a:defRPr/>
              </a:pPr>
              <a:t>‹#›</a:t>
            </a:fld>
            <a:endParaRPr lang="en-US"/>
          </a:p>
        </p:txBody>
      </p:sp>
    </p:spTree>
    <p:extLst>
      <p:ext uri="{BB962C8B-B14F-4D97-AF65-F5344CB8AC3E}">
        <p14:creationId xmlns:p14="http://schemas.microsoft.com/office/powerpoint/2010/main" val="360755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0142-F04A-4CE2-810B-97EB478BFC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9E430-5CA4-4E68-A977-6A0C2F789C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76F53-D284-4E06-8A42-9125886F38FD}"/>
              </a:ext>
            </a:extLst>
          </p:cNvPr>
          <p:cNvSpPr>
            <a:spLocks noGrp="1"/>
          </p:cNvSpPr>
          <p:nvPr>
            <p:ph type="dt" sz="half" idx="10"/>
          </p:nvPr>
        </p:nvSpPr>
        <p:spPr/>
        <p:txBody>
          <a:bodyPr/>
          <a:lstStyle/>
          <a:p>
            <a:pPr>
              <a:defRPr/>
            </a:pPr>
            <a:fld id="{007B88BF-0283-4F1F-B8CC-DC2135116360}" type="datetimeFigureOut">
              <a:rPr lang="en-US" smtClean="0"/>
              <a:pPr>
                <a:defRPr/>
              </a:pPr>
              <a:t>7/19/2019</a:t>
            </a:fld>
            <a:endParaRPr lang="en-US"/>
          </a:p>
        </p:txBody>
      </p:sp>
      <p:sp>
        <p:nvSpPr>
          <p:cNvPr id="5" name="Footer Placeholder 4">
            <a:extLst>
              <a:ext uri="{FF2B5EF4-FFF2-40B4-BE49-F238E27FC236}">
                <a16:creationId xmlns:a16="http://schemas.microsoft.com/office/drawing/2014/main" id="{60BA4039-871E-44D1-A3AD-2C49DCE26D0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677302C-0B76-44C1-A913-102C865C2F7C}"/>
              </a:ext>
            </a:extLst>
          </p:cNvPr>
          <p:cNvSpPr>
            <a:spLocks noGrp="1"/>
          </p:cNvSpPr>
          <p:nvPr>
            <p:ph type="sldNum" sz="quarter" idx="12"/>
          </p:nvPr>
        </p:nvSpPr>
        <p:spPr/>
        <p:txBody>
          <a:bodyPr/>
          <a:lstStyle/>
          <a:p>
            <a:pPr>
              <a:defRPr/>
            </a:pPr>
            <a:fld id="{C4854330-F2D7-4C61-A9CC-E3215FFC9CBC}" type="slidenum">
              <a:rPr lang="en-US" smtClean="0"/>
              <a:pPr>
                <a:defRPr/>
              </a:pPr>
              <a:t>‹#›</a:t>
            </a:fld>
            <a:endParaRPr lang="en-US"/>
          </a:p>
        </p:txBody>
      </p:sp>
    </p:spTree>
    <p:extLst>
      <p:ext uri="{BB962C8B-B14F-4D97-AF65-F5344CB8AC3E}">
        <p14:creationId xmlns:p14="http://schemas.microsoft.com/office/powerpoint/2010/main" val="280589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E4CC-27E1-4D3F-BFD7-A7F130A913D7}"/>
              </a:ext>
            </a:extLst>
          </p:cNvPr>
          <p:cNvSpPr>
            <a:spLocks noGrp="1"/>
          </p:cNvSpPr>
          <p:nvPr>
            <p:ph type="title"/>
          </p:nvPr>
        </p:nvSpPr>
        <p:spPr>
          <a:xfrm>
            <a:off x="623888" y="1846676"/>
            <a:ext cx="7886700" cy="3081220"/>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64C95F3-DC12-4DA8-88A2-2631DC1C4CE6}"/>
              </a:ext>
            </a:extLst>
          </p:cNvPr>
          <p:cNvSpPr>
            <a:spLocks noGrp="1"/>
          </p:cNvSpPr>
          <p:nvPr>
            <p:ph type="body" idx="1"/>
          </p:nvPr>
        </p:nvSpPr>
        <p:spPr>
          <a:xfrm>
            <a:off x="623888" y="4957045"/>
            <a:ext cx="7886700" cy="16203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9C37AD-714F-49B7-BE6C-EEDDC7DC50B2}"/>
              </a:ext>
            </a:extLst>
          </p:cNvPr>
          <p:cNvSpPr>
            <a:spLocks noGrp="1"/>
          </p:cNvSpPr>
          <p:nvPr>
            <p:ph type="dt" sz="half" idx="10"/>
          </p:nvPr>
        </p:nvSpPr>
        <p:spPr/>
        <p:txBody>
          <a:bodyPr/>
          <a:lstStyle/>
          <a:p>
            <a:pPr>
              <a:defRPr/>
            </a:pPr>
            <a:fld id="{69EB18B8-5E89-4ED1-83D2-05A2256AB501}" type="datetimeFigureOut">
              <a:rPr lang="en-US" smtClean="0"/>
              <a:pPr>
                <a:defRPr/>
              </a:pPr>
              <a:t>7/19/2019</a:t>
            </a:fld>
            <a:endParaRPr lang="en-US"/>
          </a:p>
        </p:txBody>
      </p:sp>
      <p:sp>
        <p:nvSpPr>
          <p:cNvPr id="5" name="Footer Placeholder 4">
            <a:extLst>
              <a:ext uri="{FF2B5EF4-FFF2-40B4-BE49-F238E27FC236}">
                <a16:creationId xmlns:a16="http://schemas.microsoft.com/office/drawing/2014/main" id="{E8FD61FD-7C19-4B44-8F9C-65ED4EF49C9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7ACCA93-9CC6-4237-8314-EE6A55D8539D}"/>
              </a:ext>
            </a:extLst>
          </p:cNvPr>
          <p:cNvSpPr>
            <a:spLocks noGrp="1"/>
          </p:cNvSpPr>
          <p:nvPr>
            <p:ph type="sldNum" sz="quarter" idx="12"/>
          </p:nvPr>
        </p:nvSpPr>
        <p:spPr/>
        <p:txBody>
          <a:bodyPr/>
          <a:lstStyle/>
          <a:p>
            <a:pPr>
              <a:defRPr/>
            </a:pPr>
            <a:fld id="{A57F5D28-29AE-48C8-885F-E33907670EAA}" type="slidenum">
              <a:rPr lang="en-US" smtClean="0"/>
              <a:pPr>
                <a:defRPr/>
              </a:pPr>
              <a:t>‹#›</a:t>
            </a:fld>
            <a:endParaRPr lang="en-US"/>
          </a:p>
        </p:txBody>
      </p:sp>
    </p:spTree>
    <p:extLst>
      <p:ext uri="{BB962C8B-B14F-4D97-AF65-F5344CB8AC3E}">
        <p14:creationId xmlns:p14="http://schemas.microsoft.com/office/powerpoint/2010/main" val="344904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1540-EA68-4DB8-9C54-736E1F71B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FA144-17B0-414B-95B0-A189B30C5288}"/>
              </a:ext>
            </a:extLst>
          </p:cNvPr>
          <p:cNvSpPr>
            <a:spLocks noGrp="1"/>
          </p:cNvSpPr>
          <p:nvPr>
            <p:ph sz="half" idx="1"/>
          </p:nvPr>
        </p:nvSpPr>
        <p:spPr>
          <a:xfrm>
            <a:off x="628650" y="1971844"/>
            <a:ext cx="3886200" cy="4699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CFDA4A-8B83-440C-ACFC-D24E70EDD6B4}"/>
              </a:ext>
            </a:extLst>
          </p:cNvPr>
          <p:cNvSpPr>
            <a:spLocks noGrp="1"/>
          </p:cNvSpPr>
          <p:nvPr>
            <p:ph sz="half" idx="2"/>
          </p:nvPr>
        </p:nvSpPr>
        <p:spPr>
          <a:xfrm>
            <a:off x="4629150" y="1971844"/>
            <a:ext cx="3886200" cy="4699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90433C-4F11-4948-8BC6-A86537F98956}"/>
              </a:ext>
            </a:extLst>
          </p:cNvPr>
          <p:cNvSpPr>
            <a:spLocks noGrp="1"/>
          </p:cNvSpPr>
          <p:nvPr>
            <p:ph type="dt" sz="half" idx="10"/>
          </p:nvPr>
        </p:nvSpPr>
        <p:spPr/>
        <p:txBody>
          <a:bodyPr/>
          <a:lstStyle/>
          <a:p>
            <a:pPr>
              <a:defRPr/>
            </a:pPr>
            <a:fld id="{C388F742-E691-48B8-91EC-BF17A1CCC852}" type="datetimeFigureOut">
              <a:rPr lang="en-US" smtClean="0"/>
              <a:pPr>
                <a:defRPr/>
              </a:pPr>
              <a:t>7/19/2019</a:t>
            </a:fld>
            <a:endParaRPr lang="en-US"/>
          </a:p>
        </p:txBody>
      </p:sp>
      <p:sp>
        <p:nvSpPr>
          <p:cNvPr id="6" name="Footer Placeholder 5">
            <a:extLst>
              <a:ext uri="{FF2B5EF4-FFF2-40B4-BE49-F238E27FC236}">
                <a16:creationId xmlns:a16="http://schemas.microsoft.com/office/drawing/2014/main" id="{F0B47D74-C20B-4FB2-8322-F55BD417416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3328299-E1AE-421C-BFAF-F5DD25BAF5E2}"/>
              </a:ext>
            </a:extLst>
          </p:cNvPr>
          <p:cNvSpPr>
            <a:spLocks noGrp="1"/>
          </p:cNvSpPr>
          <p:nvPr>
            <p:ph type="sldNum" sz="quarter" idx="12"/>
          </p:nvPr>
        </p:nvSpPr>
        <p:spPr/>
        <p:txBody>
          <a:bodyPr/>
          <a:lstStyle/>
          <a:p>
            <a:pPr>
              <a:defRPr/>
            </a:pPr>
            <a:fld id="{D2664E20-9E94-4B2C-8EDE-32E6F0470D7B}" type="slidenum">
              <a:rPr lang="en-US" smtClean="0"/>
              <a:pPr>
                <a:defRPr/>
              </a:pPr>
              <a:t>‹#›</a:t>
            </a:fld>
            <a:endParaRPr lang="en-US"/>
          </a:p>
        </p:txBody>
      </p:sp>
    </p:spTree>
    <p:extLst>
      <p:ext uri="{BB962C8B-B14F-4D97-AF65-F5344CB8AC3E}">
        <p14:creationId xmlns:p14="http://schemas.microsoft.com/office/powerpoint/2010/main" val="1766199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2BC-1784-406B-92CC-D468EC6465F9}"/>
              </a:ext>
            </a:extLst>
          </p:cNvPr>
          <p:cNvSpPr>
            <a:spLocks noGrp="1"/>
          </p:cNvSpPr>
          <p:nvPr>
            <p:ph type="title"/>
          </p:nvPr>
        </p:nvSpPr>
        <p:spPr>
          <a:xfrm>
            <a:off x="629841" y="394369"/>
            <a:ext cx="7886700" cy="14317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22DA4-A291-442D-88DA-D4A80068D3A8}"/>
              </a:ext>
            </a:extLst>
          </p:cNvPr>
          <p:cNvSpPr>
            <a:spLocks noGrp="1"/>
          </p:cNvSpPr>
          <p:nvPr>
            <p:ph type="body" idx="1"/>
          </p:nvPr>
        </p:nvSpPr>
        <p:spPr>
          <a:xfrm>
            <a:off x="629842" y="1815812"/>
            <a:ext cx="3868340" cy="8899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A21B4E-6DEF-4D47-B4B4-7FE574F5C707}"/>
              </a:ext>
            </a:extLst>
          </p:cNvPr>
          <p:cNvSpPr>
            <a:spLocks noGrp="1"/>
          </p:cNvSpPr>
          <p:nvPr>
            <p:ph sz="half" idx="2"/>
          </p:nvPr>
        </p:nvSpPr>
        <p:spPr>
          <a:xfrm>
            <a:off x="629842" y="2705713"/>
            <a:ext cx="3868340" cy="3979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07162-2E52-4D4B-835B-D60019A18AB7}"/>
              </a:ext>
            </a:extLst>
          </p:cNvPr>
          <p:cNvSpPr>
            <a:spLocks noGrp="1"/>
          </p:cNvSpPr>
          <p:nvPr>
            <p:ph type="body" sz="quarter" idx="3"/>
          </p:nvPr>
        </p:nvSpPr>
        <p:spPr>
          <a:xfrm>
            <a:off x="4629150" y="1815812"/>
            <a:ext cx="3887391" cy="8899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EF80A-1056-4696-803F-9A022CD699D7}"/>
              </a:ext>
            </a:extLst>
          </p:cNvPr>
          <p:cNvSpPr>
            <a:spLocks noGrp="1"/>
          </p:cNvSpPr>
          <p:nvPr>
            <p:ph sz="quarter" idx="4"/>
          </p:nvPr>
        </p:nvSpPr>
        <p:spPr>
          <a:xfrm>
            <a:off x="4629150" y="2705713"/>
            <a:ext cx="3887391" cy="3979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A0AE8-DFFF-48E5-A099-709FF3F23638}"/>
              </a:ext>
            </a:extLst>
          </p:cNvPr>
          <p:cNvSpPr>
            <a:spLocks noGrp="1"/>
          </p:cNvSpPr>
          <p:nvPr>
            <p:ph type="dt" sz="half" idx="10"/>
          </p:nvPr>
        </p:nvSpPr>
        <p:spPr/>
        <p:txBody>
          <a:bodyPr/>
          <a:lstStyle/>
          <a:p>
            <a:pPr>
              <a:defRPr/>
            </a:pPr>
            <a:fld id="{66400007-DFA4-43D3-8A0E-3512E62CC21B}" type="datetimeFigureOut">
              <a:rPr lang="en-US" smtClean="0"/>
              <a:pPr>
                <a:defRPr/>
              </a:pPr>
              <a:t>7/19/2019</a:t>
            </a:fld>
            <a:endParaRPr lang="en-US"/>
          </a:p>
        </p:txBody>
      </p:sp>
      <p:sp>
        <p:nvSpPr>
          <p:cNvPr id="8" name="Footer Placeholder 7">
            <a:extLst>
              <a:ext uri="{FF2B5EF4-FFF2-40B4-BE49-F238E27FC236}">
                <a16:creationId xmlns:a16="http://schemas.microsoft.com/office/drawing/2014/main" id="{DA78DFAB-4394-467D-90CE-6DE9918CB29E}"/>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BF0A91A1-B8CB-41B5-9835-82912EA1128A}"/>
              </a:ext>
            </a:extLst>
          </p:cNvPr>
          <p:cNvSpPr>
            <a:spLocks noGrp="1"/>
          </p:cNvSpPr>
          <p:nvPr>
            <p:ph type="sldNum" sz="quarter" idx="12"/>
          </p:nvPr>
        </p:nvSpPr>
        <p:spPr/>
        <p:txBody>
          <a:bodyPr/>
          <a:lstStyle/>
          <a:p>
            <a:pPr>
              <a:defRPr/>
            </a:pPr>
            <a:fld id="{1E3FF3F3-7FB1-433F-B1D5-65626FBAD7BD}" type="slidenum">
              <a:rPr lang="en-US" smtClean="0"/>
              <a:pPr>
                <a:defRPr/>
              </a:pPr>
              <a:t>‹#›</a:t>
            </a:fld>
            <a:endParaRPr lang="en-US"/>
          </a:p>
        </p:txBody>
      </p:sp>
    </p:spTree>
    <p:extLst>
      <p:ext uri="{BB962C8B-B14F-4D97-AF65-F5344CB8AC3E}">
        <p14:creationId xmlns:p14="http://schemas.microsoft.com/office/powerpoint/2010/main" val="415075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AAEC-86A0-4172-9491-CE32474D6E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0AF4AA-FB40-449B-A762-0177786DA93E}"/>
              </a:ext>
            </a:extLst>
          </p:cNvPr>
          <p:cNvSpPr>
            <a:spLocks noGrp="1"/>
          </p:cNvSpPr>
          <p:nvPr>
            <p:ph type="dt" sz="half" idx="10"/>
          </p:nvPr>
        </p:nvSpPr>
        <p:spPr/>
        <p:txBody>
          <a:bodyPr/>
          <a:lstStyle/>
          <a:p>
            <a:pPr>
              <a:defRPr/>
            </a:pPr>
            <a:fld id="{A507A0D5-D9FC-4FEB-ADDF-90AE584D2654}" type="datetimeFigureOut">
              <a:rPr lang="en-US" smtClean="0"/>
              <a:pPr>
                <a:defRPr/>
              </a:pPr>
              <a:t>7/19/2019</a:t>
            </a:fld>
            <a:endParaRPr lang="en-US"/>
          </a:p>
        </p:txBody>
      </p:sp>
      <p:sp>
        <p:nvSpPr>
          <p:cNvPr id="4" name="Footer Placeholder 3">
            <a:extLst>
              <a:ext uri="{FF2B5EF4-FFF2-40B4-BE49-F238E27FC236}">
                <a16:creationId xmlns:a16="http://schemas.microsoft.com/office/drawing/2014/main" id="{E72CEF6F-3A68-4CC5-B2E1-4CC507D212FC}"/>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5F1682D-CD8E-44B6-9A6F-C15C55553777}"/>
              </a:ext>
            </a:extLst>
          </p:cNvPr>
          <p:cNvSpPr>
            <a:spLocks noGrp="1"/>
          </p:cNvSpPr>
          <p:nvPr>
            <p:ph type="sldNum" sz="quarter" idx="12"/>
          </p:nvPr>
        </p:nvSpPr>
        <p:spPr/>
        <p:txBody>
          <a:bodyPr/>
          <a:lstStyle/>
          <a:p>
            <a:pPr>
              <a:defRPr/>
            </a:pPr>
            <a:fld id="{87525E99-8CA6-4F46-A5A6-AC8B269B20B4}" type="slidenum">
              <a:rPr lang="en-US" smtClean="0"/>
              <a:pPr>
                <a:defRPr/>
              </a:pPr>
              <a:t>‹#›</a:t>
            </a:fld>
            <a:endParaRPr lang="en-US"/>
          </a:p>
        </p:txBody>
      </p:sp>
    </p:spTree>
    <p:extLst>
      <p:ext uri="{BB962C8B-B14F-4D97-AF65-F5344CB8AC3E}">
        <p14:creationId xmlns:p14="http://schemas.microsoft.com/office/powerpoint/2010/main" val="219499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C46BF8-F617-4C92-94F0-B392987F7BA3}"/>
              </a:ext>
            </a:extLst>
          </p:cNvPr>
          <p:cNvSpPr>
            <a:spLocks noGrp="1"/>
          </p:cNvSpPr>
          <p:nvPr>
            <p:ph type="dt" sz="half" idx="10"/>
          </p:nvPr>
        </p:nvSpPr>
        <p:spPr/>
        <p:txBody>
          <a:bodyPr/>
          <a:lstStyle/>
          <a:p>
            <a:pPr>
              <a:defRPr/>
            </a:pPr>
            <a:fld id="{5E79C107-F93D-4D90-9846-EA52BAE371CC}" type="datetimeFigureOut">
              <a:rPr lang="en-US" smtClean="0"/>
              <a:pPr>
                <a:defRPr/>
              </a:pPr>
              <a:t>7/19/2019</a:t>
            </a:fld>
            <a:endParaRPr lang="en-US"/>
          </a:p>
        </p:txBody>
      </p:sp>
      <p:sp>
        <p:nvSpPr>
          <p:cNvPr id="3" name="Footer Placeholder 2">
            <a:extLst>
              <a:ext uri="{FF2B5EF4-FFF2-40B4-BE49-F238E27FC236}">
                <a16:creationId xmlns:a16="http://schemas.microsoft.com/office/drawing/2014/main" id="{555C4424-8A77-45AB-B48F-BCAA0F8B050C}"/>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0C84220C-5AB9-479C-A76E-6FE6208F856C}"/>
              </a:ext>
            </a:extLst>
          </p:cNvPr>
          <p:cNvSpPr>
            <a:spLocks noGrp="1"/>
          </p:cNvSpPr>
          <p:nvPr>
            <p:ph type="sldNum" sz="quarter" idx="12"/>
          </p:nvPr>
        </p:nvSpPr>
        <p:spPr/>
        <p:txBody>
          <a:bodyPr/>
          <a:lstStyle/>
          <a:p>
            <a:pPr>
              <a:defRPr/>
            </a:pPr>
            <a:fld id="{7F97D0CF-8C70-42EC-AF15-F2EBB0FB67B5}" type="slidenum">
              <a:rPr lang="en-US" smtClean="0"/>
              <a:pPr>
                <a:defRPr/>
              </a:pPr>
              <a:t>‹#›</a:t>
            </a:fld>
            <a:endParaRPr lang="en-US"/>
          </a:p>
        </p:txBody>
      </p:sp>
    </p:spTree>
    <p:extLst>
      <p:ext uri="{BB962C8B-B14F-4D97-AF65-F5344CB8AC3E}">
        <p14:creationId xmlns:p14="http://schemas.microsoft.com/office/powerpoint/2010/main" val="139114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6645E-A657-4116-A94D-58D7FE334CCB}"/>
              </a:ext>
            </a:extLst>
          </p:cNvPr>
          <p:cNvSpPr>
            <a:spLocks noGrp="1"/>
          </p:cNvSpPr>
          <p:nvPr>
            <p:ph type="title"/>
          </p:nvPr>
        </p:nvSpPr>
        <p:spPr>
          <a:xfrm>
            <a:off x="629841" y="493818"/>
            <a:ext cx="2949178" cy="1728364"/>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E80C9F0-4BD0-4353-A295-94AA05CC26F4}"/>
              </a:ext>
            </a:extLst>
          </p:cNvPr>
          <p:cNvSpPr>
            <a:spLocks noGrp="1"/>
          </p:cNvSpPr>
          <p:nvPr>
            <p:ph idx="1"/>
          </p:nvPr>
        </p:nvSpPr>
        <p:spPr>
          <a:xfrm>
            <a:off x="3887391" y="1066511"/>
            <a:ext cx="4629150" cy="526396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2CB4C-145F-4192-9209-C3139C102F6C}"/>
              </a:ext>
            </a:extLst>
          </p:cNvPr>
          <p:cNvSpPr>
            <a:spLocks noGrp="1"/>
          </p:cNvSpPr>
          <p:nvPr>
            <p:ph type="body" sz="half" idx="2"/>
          </p:nvPr>
        </p:nvSpPr>
        <p:spPr>
          <a:xfrm>
            <a:off x="629841" y="2222182"/>
            <a:ext cx="2949178" cy="411686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47E3F4-9EC7-462B-A57D-3288A8B34605}"/>
              </a:ext>
            </a:extLst>
          </p:cNvPr>
          <p:cNvSpPr>
            <a:spLocks noGrp="1"/>
          </p:cNvSpPr>
          <p:nvPr>
            <p:ph type="dt" sz="half" idx="10"/>
          </p:nvPr>
        </p:nvSpPr>
        <p:spPr/>
        <p:txBody>
          <a:bodyPr/>
          <a:lstStyle/>
          <a:p>
            <a:pPr>
              <a:defRPr/>
            </a:pPr>
            <a:fld id="{B4064BEA-F22C-44BC-AF6D-91763239D3F7}" type="datetimeFigureOut">
              <a:rPr lang="en-US" smtClean="0"/>
              <a:pPr>
                <a:defRPr/>
              </a:pPr>
              <a:t>7/19/2019</a:t>
            </a:fld>
            <a:endParaRPr lang="en-US"/>
          </a:p>
        </p:txBody>
      </p:sp>
      <p:sp>
        <p:nvSpPr>
          <p:cNvPr id="6" name="Footer Placeholder 5">
            <a:extLst>
              <a:ext uri="{FF2B5EF4-FFF2-40B4-BE49-F238E27FC236}">
                <a16:creationId xmlns:a16="http://schemas.microsoft.com/office/drawing/2014/main" id="{9362AB16-72C5-459F-8A44-03AE8998BA7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3459F6E-71F7-48EC-93F2-96F491DA0E71}"/>
              </a:ext>
            </a:extLst>
          </p:cNvPr>
          <p:cNvSpPr>
            <a:spLocks noGrp="1"/>
          </p:cNvSpPr>
          <p:nvPr>
            <p:ph type="sldNum" sz="quarter" idx="12"/>
          </p:nvPr>
        </p:nvSpPr>
        <p:spPr/>
        <p:txBody>
          <a:bodyPr/>
          <a:lstStyle/>
          <a:p>
            <a:pPr>
              <a:defRPr/>
            </a:pPr>
            <a:fld id="{FF3AE6B7-230E-42CB-9F78-655AD6945815}" type="slidenum">
              <a:rPr lang="en-US" smtClean="0"/>
              <a:pPr>
                <a:defRPr/>
              </a:pPr>
              <a:t>‹#›</a:t>
            </a:fld>
            <a:endParaRPr lang="en-US"/>
          </a:p>
        </p:txBody>
      </p:sp>
    </p:spTree>
    <p:extLst>
      <p:ext uri="{BB962C8B-B14F-4D97-AF65-F5344CB8AC3E}">
        <p14:creationId xmlns:p14="http://schemas.microsoft.com/office/powerpoint/2010/main" val="41595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50B7-862C-4212-8B3F-8A0C8609C381}"/>
              </a:ext>
            </a:extLst>
          </p:cNvPr>
          <p:cNvSpPr>
            <a:spLocks noGrp="1"/>
          </p:cNvSpPr>
          <p:nvPr>
            <p:ph type="title"/>
          </p:nvPr>
        </p:nvSpPr>
        <p:spPr>
          <a:xfrm>
            <a:off x="629841" y="493818"/>
            <a:ext cx="2949178" cy="1728364"/>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F8E8F86-91B2-4EEB-9F73-47FF7C862A97}"/>
              </a:ext>
            </a:extLst>
          </p:cNvPr>
          <p:cNvSpPr>
            <a:spLocks noGrp="1"/>
          </p:cNvSpPr>
          <p:nvPr>
            <p:ph type="pic" idx="1"/>
          </p:nvPr>
        </p:nvSpPr>
        <p:spPr>
          <a:xfrm>
            <a:off x="3887391" y="1066511"/>
            <a:ext cx="4629150" cy="526396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621FB61-7C8E-42CA-BF4C-49CACF566D01}"/>
              </a:ext>
            </a:extLst>
          </p:cNvPr>
          <p:cNvSpPr>
            <a:spLocks noGrp="1"/>
          </p:cNvSpPr>
          <p:nvPr>
            <p:ph type="body" sz="half" idx="2"/>
          </p:nvPr>
        </p:nvSpPr>
        <p:spPr>
          <a:xfrm>
            <a:off x="629841" y="2222182"/>
            <a:ext cx="2949178" cy="411686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CE2E4F-CE68-40C3-A5B3-84CC7CDCA2CC}"/>
              </a:ext>
            </a:extLst>
          </p:cNvPr>
          <p:cNvSpPr>
            <a:spLocks noGrp="1"/>
          </p:cNvSpPr>
          <p:nvPr>
            <p:ph type="dt" sz="half" idx="10"/>
          </p:nvPr>
        </p:nvSpPr>
        <p:spPr/>
        <p:txBody>
          <a:bodyPr/>
          <a:lstStyle/>
          <a:p>
            <a:pPr>
              <a:defRPr/>
            </a:pPr>
            <a:fld id="{623FC882-1BB6-4A47-8972-88148994CD8F}" type="datetimeFigureOut">
              <a:rPr lang="en-US" smtClean="0"/>
              <a:pPr>
                <a:defRPr/>
              </a:pPr>
              <a:t>7/19/2019</a:t>
            </a:fld>
            <a:endParaRPr lang="en-US"/>
          </a:p>
        </p:txBody>
      </p:sp>
      <p:sp>
        <p:nvSpPr>
          <p:cNvPr id="6" name="Footer Placeholder 5">
            <a:extLst>
              <a:ext uri="{FF2B5EF4-FFF2-40B4-BE49-F238E27FC236}">
                <a16:creationId xmlns:a16="http://schemas.microsoft.com/office/drawing/2014/main" id="{C76BA342-2F93-4CA7-8FCB-5F069BD4F28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43C0B90-2DA5-4009-A6C3-AFC3790449A4}"/>
              </a:ext>
            </a:extLst>
          </p:cNvPr>
          <p:cNvSpPr>
            <a:spLocks noGrp="1"/>
          </p:cNvSpPr>
          <p:nvPr>
            <p:ph type="sldNum" sz="quarter" idx="12"/>
          </p:nvPr>
        </p:nvSpPr>
        <p:spPr/>
        <p:txBody>
          <a:bodyPr/>
          <a:lstStyle/>
          <a:p>
            <a:pPr>
              <a:defRPr/>
            </a:pPr>
            <a:fld id="{25E660DC-1A2A-4C55-ACC5-4F910AEE3F82}" type="slidenum">
              <a:rPr lang="en-US" smtClean="0"/>
              <a:pPr>
                <a:defRPr/>
              </a:pPr>
              <a:t>‹#›</a:t>
            </a:fld>
            <a:endParaRPr lang="en-US"/>
          </a:p>
        </p:txBody>
      </p:sp>
    </p:spTree>
    <p:extLst>
      <p:ext uri="{BB962C8B-B14F-4D97-AF65-F5344CB8AC3E}">
        <p14:creationId xmlns:p14="http://schemas.microsoft.com/office/powerpoint/2010/main" val="56241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AE0847-5406-459E-ABBD-DEF03244EB4E}"/>
              </a:ext>
            </a:extLst>
          </p:cNvPr>
          <p:cNvSpPr>
            <a:spLocks noGrp="1"/>
          </p:cNvSpPr>
          <p:nvPr>
            <p:ph type="title"/>
          </p:nvPr>
        </p:nvSpPr>
        <p:spPr>
          <a:xfrm>
            <a:off x="628650" y="394369"/>
            <a:ext cx="7886700" cy="14317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DB027C-42FF-4272-A4FA-A866E7D6D246}"/>
              </a:ext>
            </a:extLst>
          </p:cNvPr>
          <p:cNvSpPr>
            <a:spLocks noGrp="1"/>
          </p:cNvSpPr>
          <p:nvPr>
            <p:ph type="body" idx="1"/>
          </p:nvPr>
        </p:nvSpPr>
        <p:spPr>
          <a:xfrm>
            <a:off x="628650" y="1971844"/>
            <a:ext cx="7886700" cy="46998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BB73B-7C97-4892-9448-D29166D54ECF}"/>
              </a:ext>
            </a:extLst>
          </p:cNvPr>
          <p:cNvSpPr>
            <a:spLocks noGrp="1"/>
          </p:cNvSpPr>
          <p:nvPr>
            <p:ph type="dt" sz="half" idx="2"/>
          </p:nvPr>
        </p:nvSpPr>
        <p:spPr>
          <a:xfrm>
            <a:off x="628650" y="6865447"/>
            <a:ext cx="2057400" cy="394369"/>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95DE52D-6B1C-44C4-B89E-F051180ACC52}" type="datetimeFigureOut">
              <a:rPr lang="en-US" smtClean="0"/>
              <a:pPr>
                <a:defRPr/>
              </a:pPr>
              <a:t>7/19/2019</a:t>
            </a:fld>
            <a:endParaRPr lang="en-US"/>
          </a:p>
        </p:txBody>
      </p:sp>
      <p:sp>
        <p:nvSpPr>
          <p:cNvPr id="5" name="Footer Placeholder 4">
            <a:extLst>
              <a:ext uri="{FF2B5EF4-FFF2-40B4-BE49-F238E27FC236}">
                <a16:creationId xmlns:a16="http://schemas.microsoft.com/office/drawing/2014/main" id="{5F5DA72D-B552-4CCF-97B7-464BCFD525EB}"/>
              </a:ext>
            </a:extLst>
          </p:cNvPr>
          <p:cNvSpPr>
            <a:spLocks noGrp="1"/>
          </p:cNvSpPr>
          <p:nvPr>
            <p:ph type="ftr" sz="quarter" idx="3"/>
          </p:nvPr>
        </p:nvSpPr>
        <p:spPr>
          <a:xfrm>
            <a:off x="3028950" y="6865447"/>
            <a:ext cx="3086100" cy="394369"/>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76E0C07-B03C-44D4-9FAE-3CD926469271}"/>
              </a:ext>
            </a:extLst>
          </p:cNvPr>
          <p:cNvSpPr>
            <a:spLocks noGrp="1"/>
          </p:cNvSpPr>
          <p:nvPr>
            <p:ph type="sldNum" sz="quarter" idx="4"/>
          </p:nvPr>
        </p:nvSpPr>
        <p:spPr>
          <a:xfrm>
            <a:off x="6457950" y="6865447"/>
            <a:ext cx="2057400" cy="394369"/>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4AAEFE9-F356-4603-9498-3500F4B75B5A}" type="slidenum">
              <a:rPr lang="en-US" smtClean="0"/>
              <a:pPr>
                <a:defRPr/>
              </a:pPr>
              <a:t>‹#›</a:t>
            </a:fld>
            <a:endParaRPr lang="en-US"/>
          </a:p>
        </p:txBody>
      </p:sp>
    </p:spTree>
    <p:extLst>
      <p:ext uri="{BB962C8B-B14F-4D97-AF65-F5344CB8AC3E}">
        <p14:creationId xmlns:p14="http://schemas.microsoft.com/office/powerpoint/2010/main" val="216808999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1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Whole_Grain_Stamp" TargetMode="External"/><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hyperlink" Target="http://en.wikipedia.org/wiki/File:GrainProducts.jpg" TargetMode="Externa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tackoverflow.com/questions/5029442/searching-for-a-default-check-mark-icon"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ixabay.com/en/school-exercise-book-study-learn-161701/"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hyperlink" Target="http://en.wikipedia.org/wiki/File:CranberryMuffin.jpg"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school-exercise-book-study-learn-161701/"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www.magnoliaguitar.com/2012/06/09/new-beginners-group-lesson/" TargetMode="Externa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3" Type="http://schemas.openxmlformats.org/officeDocument/2006/relationships/hyperlink" Target="http://alexandrasilber.blogspot.com/2009/05/skippy-vs-jif-tawdry-tale.html" TargetMode="External"/><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hyperlink" Target="http://hellskitchennyc.blogspot.com/2012/01/happy-national-peanut-butter-day.html" TargetMode="External"/><Relationship Id="rId4" Type="http://schemas.openxmlformats.org/officeDocument/2006/relationships/image" Target="../media/image70.jpg"/></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jpeg"/></Relationships>
</file>

<file path=ppt/slides/_rels/slide75.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image" Target="../media/image89.jpg"/><Relationship Id="rId4" Type="http://schemas.openxmlformats.org/officeDocument/2006/relationships/image" Target="../media/image83.jpeg"/><Relationship Id="rId9" Type="http://schemas.openxmlformats.org/officeDocument/2006/relationships/image" Target="../media/image88.jpg"/></Relationships>
</file>

<file path=ppt/slides/_rels/slide76.xml.rels><?xml version="1.0" encoding="UTF-8" standalone="yes"?>
<Relationships xmlns="http://schemas.openxmlformats.org/package/2006/relationships"><Relationship Id="rId8" Type="http://schemas.openxmlformats.org/officeDocument/2006/relationships/hyperlink" Target="http://commons.wikimedia.org/wiki/File:Red_oval.svg" TargetMode="External"/><Relationship Id="rId3" Type="http://schemas.openxmlformats.org/officeDocument/2006/relationships/image" Target="../media/image88.jpg"/><Relationship Id="rId7"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hyperlink" Target="http://www.blacklistednews.com/Kraft_Slices_Are_Not_%E2%80%9CCheese%E2%80%9D/45536/0/38/38/Y/M.html" TargetMode="External"/><Relationship Id="rId5" Type="http://schemas.openxmlformats.org/officeDocument/2006/relationships/image" Target="../media/image90.jpg"/><Relationship Id="rId4" Type="http://schemas.openxmlformats.org/officeDocument/2006/relationships/image" Target="../media/image87.jpg"/></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e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jpeg"/></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hyperlink" Target="http://each-one-teach-one.wikidot.com/alphabets-english"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07.jpg"/><Relationship Id="rId5" Type="http://schemas.openxmlformats.org/officeDocument/2006/relationships/image" Target="../media/image106.jpeg"/><Relationship Id="rId4" Type="http://schemas.openxmlformats.org/officeDocument/2006/relationships/image" Target="../media/image105.jpg"/></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hyperlink" Target="http://www.weightymatters.ca/2009/09/worlds-greatest-measuring-cup.html" TargetMode="External"/><Relationship Id="rId5" Type="http://schemas.openxmlformats.org/officeDocument/2006/relationships/image" Target="../media/image109.jpg"/><Relationship Id="rId4" Type="http://schemas.openxmlformats.org/officeDocument/2006/relationships/hyperlink" Target="http://aquiy-ahora.blogspot.com.es/2014/02/equivalencias-con-las-medidas-en-cup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9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4" name="TextBox 13"/>
          <p:cNvSpPr txBox="1"/>
          <p:nvPr/>
        </p:nvSpPr>
        <p:spPr>
          <a:xfrm>
            <a:off x="-2" y="-1"/>
            <a:ext cx="9378893" cy="7017306"/>
          </a:xfrm>
          <a:prstGeom prst="rect">
            <a:avLst/>
          </a:prstGeom>
          <a:noFill/>
        </p:spPr>
        <p:txBody>
          <a:bodyPr wrap="square" rtlCol="0">
            <a:spAutoFit/>
          </a:bodyPr>
          <a:lstStyle/>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r>
              <a:rPr lang="en-US" dirty="0">
                <a:ln>
                  <a:solidFill>
                    <a:schemeClr val="accent1">
                      <a:shade val="50000"/>
                    </a:schemeClr>
                  </a:solidFill>
                </a:ln>
                <a:noFill/>
                <a:effectLst/>
              </a:rPr>
              <a:t>  </a:t>
            </a:r>
          </a:p>
        </p:txBody>
      </p:sp>
      <p:sp>
        <p:nvSpPr>
          <p:cNvPr id="12" name="TextBox 11"/>
          <p:cNvSpPr txBox="1"/>
          <p:nvPr/>
        </p:nvSpPr>
        <p:spPr>
          <a:xfrm>
            <a:off x="0" y="2869184"/>
            <a:ext cx="9144000" cy="1785104"/>
          </a:xfrm>
          <a:prstGeom prst="rect">
            <a:avLst/>
          </a:prstGeom>
          <a:noFill/>
        </p:spPr>
        <p:txBody>
          <a:bodyPr wrap="square" rtlCol="0">
            <a:spAutoFit/>
            <a:scene3d>
              <a:camera prst="orthographicFront">
                <a:rot lat="0" lon="0" rev="0"/>
              </a:camera>
              <a:lightRig rig="contrasting" dir="t">
                <a:rot lat="0" lon="0" rev="4500000"/>
              </a:lightRig>
            </a:scene3d>
            <a:sp3d extrusionH="57150" contourW="6350" prstMaterial="metal">
              <a:bevelT w="38100" h="38100"/>
              <a:contourClr>
                <a:schemeClr val="accent1">
                  <a:shade val="75000"/>
                </a:schemeClr>
              </a:contourClr>
            </a:sp3d>
          </a:bodyPr>
          <a:lstStyle/>
          <a:p>
            <a:pPr algn="ctr"/>
            <a:r>
              <a:rPr lang="en-US" sz="11000" b="1" cap="all" dirty="0">
                <a:ln w="0"/>
                <a:solidFill>
                  <a:srgbClr val="004D86"/>
                </a:solidFill>
                <a:effectLst>
                  <a:outerShdw blurRad="50800" dist="38100" dir="2700000" algn="tl" rotWithShape="0">
                    <a:prstClr val="black">
                      <a:alpha val="40000"/>
                    </a:prstClr>
                  </a:outerShdw>
                </a:effectLst>
                <a:latin typeface="Comic Sans MS" pitchFamily="66" charset="0"/>
                <a:cs typeface="Andalus" pitchFamily="18" charset="-78"/>
              </a:rPr>
              <a:t>Welcome</a:t>
            </a:r>
          </a:p>
        </p:txBody>
      </p:sp>
      <p:sp>
        <p:nvSpPr>
          <p:cNvPr id="13" name="TextBox 12"/>
          <p:cNvSpPr txBox="1"/>
          <p:nvPr/>
        </p:nvSpPr>
        <p:spPr>
          <a:xfrm>
            <a:off x="-1" y="4887937"/>
            <a:ext cx="9144000" cy="954107"/>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2800" b="1" dirty="0">
                <a:solidFill>
                  <a:srgbClr val="00823B"/>
                </a:solidFill>
                <a:latin typeface="Comic Sans MS" pitchFamily="66" charset="0"/>
              </a:rPr>
              <a:t>TO THE CHILD CARE FOOD PROGRAM</a:t>
            </a:r>
          </a:p>
          <a:p>
            <a:pPr algn="ctr"/>
            <a:r>
              <a:rPr lang="en-US" sz="2800" b="1" dirty="0">
                <a:solidFill>
                  <a:srgbClr val="00823B"/>
                </a:solidFill>
                <a:latin typeface="Comic Sans MS" pitchFamily="66" charset="0"/>
              </a:rPr>
              <a:t>2019 ANNUAL TRAINING!</a:t>
            </a:r>
          </a:p>
        </p:txBody>
      </p:sp>
      <p:sp>
        <p:nvSpPr>
          <p:cNvPr id="16" name="Content Placeholder 2"/>
          <p:cNvSpPr>
            <a:spLocks noGrp="1"/>
          </p:cNvSpPr>
          <p:nvPr>
            <p:ph idx="1"/>
          </p:nvPr>
        </p:nvSpPr>
        <p:spPr>
          <a:xfrm>
            <a:off x="1" y="6108655"/>
            <a:ext cx="9143999" cy="1023982"/>
          </a:xfrm>
        </p:spPr>
        <p:txBody>
          <a:bodyPr>
            <a:normAutofit fontScale="25000" lnSpcReduction="20000"/>
          </a:bodyPr>
          <a:lstStyle/>
          <a:p>
            <a:pPr algn="ctr"/>
            <a:endParaRPr lang="en-US" sz="2800" dirty="0"/>
          </a:p>
          <a:p>
            <a:pPr marL="0" indent="0" algn="ctr">
              <a:buNone/>
            </a:pPr>
            <a:endParaRPr lang="en-US" sz="2800" dirty="0"/>
          </a:p>
          <a:p>
            <a:pPr marL="0" indent="0" algn="ctr">
              <a:buNone/>
            </a:pPr>
            <a:r>
              <a:rPr lang="en-US" sz="9600" b="1" dirty="0"/>
              <a:t>Please hold all questions during the presentation.  There is an </a:t>
            </a:r>
          </a:p>
          <a:p>
            <a:pPr marL="0" indent="0" algn="ctr">
              <a:buNone/>
            </a:pPr>
            <a:r>
              <a:rPr lang="en-US" sz="9600" b="1" dirty="0"/>
              <a:t>opportunity at the end of each section for questions and answers.</a:t>
            </a:r>
          </a:p>
          <a:p>
            <a:pPr algn="ctr">
              <a:buNone/>
            </a:pPr>
            <a:endParaRPr lang="en-US" sz="2800" dirty="0"/>
          </a:p>
        </p:txBody>
      </p:sp>
      <p:pic>
        <p:nvPicPr>
          <p:cNvPr id="20" name="Picture 19">
            <a:extLst>
              <a:ext uri="{FF2B5EF4-FFF2-40B4-BE49-F238E27FC236}">
                <a16:creationId xmlns:a16="http://schemas.microsoft.com/office/drawing/2014/main" id="{40971B30-97A1-4057-869E-C50D301C16E5}"/>
              </a:ext>
            </a:extLst>
          </p:cNvPr>
          <p:cNvPicPr/>
          <p:nvPr/>
        </p:nvPicPr>
        <p:blipFill>
          <a:blip r:embed="rId4" cstate="print"/>
          <a:srcRect/>
          <a:stretch>
            <a:fillRect/>
          </a:stretch>
        </p:blipFill>
        <p:spPr bwMode="auto">
          <a:xfrm>
            <a:off x="579016" y="221770"/>
            <a:ext cx="1849224" cy="2457978"/>
          </a:xfrm>
          <a:prstGeom prst="rect">
            <a:avLst/>
          </a:prstGeom>
          <a:noFill/>
          <a:ln w="9525">
            <a:noFill/>
            <a:miter lim="800000"/>
            <a:headEnd/>
            <a:tailEnd/>
          </a:ln>
        </p:spPr>
      </p:pic>
      <p:sp>
        <p:nvSpPr>
          <p:cNvPr id="4" name="Rectangle 3">
            <a:extLst>
              <a:ext uri="{FF2B5EF4-FFF2-40B4-BE49-F238E27FC236}">
                <a16:creationId xmlns:a16="http://schemas.microsoft.com/office/drawing/2014/main" id="{C0E24886-60B9-419D-9A00-CE94F3B6493C}"/>
              </a:ext>
            </a:extLst>
          </p:cNvPr>
          <p:cNvSpPr/>
          <p:nvPr/>
        </p:nvSpPr>
        <p:spPr>
          <a:xfrm>
            <a:off x="2892959" y="602025"/>
            <a:ext cx="5557725" cy="1785105"/>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ln w="22225">
                  <a:solidFill>
                    <a:schemeClr val="accent2"/>
                  </a:solidFill>
                  <a:prstDash val="solid"/>
                </a:ln>
                <a:solidFill>
                  <a:schemeClr val="accent2">
                    <a:lumMod val="50000"/>
                  </a:schemeClr>
                </a:solidFill>
                <a:latin typeface="Comic Sans MS" panose="030F0702030302020204" pitchFamily="66" charset="0"/>
              </a:rPr>
              <a:t>Infant and Child Nutrition,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49275"/>
            <a:ext cx="8229600" cy="1143000"/>
          </a:xfrm>
          <a:prstGeom prst="rect">
            <a:avLst/>
          </a:prstGeom>
          <a:solidFill>
            <a:srgbClr val="E60000"/>
          </a:solidFill>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3500" b="1" dirty="0">
                <a:solidFill>
                  <a:schemeClr val="bg1"/>
                </a:solidFill>
              </a:rPr>
              <a:t>VPK  AND  HEADSTART</a:t>
            </a:r>
            <a:endParaRPr lang="en-US" sz="3500" b="1" dirty="0">
              <a:solidFill>
                <a:schemeClr val="dk1"/>
              </a:solidFill>
            </a:endParaRPr>
          </a:p>
        </p:txBody>
      </p:sp>
      <p:sp>
        <p:nvSpPr>
          <p:cNvPr id="3" name="Content Placeholder 2"/>
          <p:cNvSpPr txBox="1">
            <a:spLocks/>
          </p:cNvSpPr>
          <p:nvPr/>
        </p:nvSpPr>
        <p:spPr>
          <a:xfrm>
            <a:off x="1348221" y="2032472"/>
            <a:ext cx="6676277" cy="5454817"/>
          </a:xfrm>
          <a:prstGeom prst="rect">
            <a:avLst/>
          </a:prstGeom>
        </p:spPr>
        <p:txBody>
          <a:bodyPr>
            <a:normAutofit fontScale="92500"/>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a:p>
            <a:r>
              <a:rPr lang="en-US" sz="2400" dirty="0"/>
              <a:t>Children enrolled in VPK and </a:t>
            </a:r>
            <a:r>
              <a:rPr lang="en-US" sz="2400" dirty="0" err="1"/>
              <a:t>Headstart</a:t>
            </a:r>
            <a:r>
              <a:rPr lang="en-US" sz="2400" dirty="0"/>
              <a:t> are to be counted in your Pre-school ratio even if they are attending VPK at a public elementary school.</a:t>
            </a:r>
          </a:p>
          <a:p>
            <a:endParaRPr lang="en-US" sz="2400" dirty="0"/>
          </a:p>
          <a:p>
            <a:pPr marL="0" indent="0">
              <a:buNone/>
            </a:pPr>
            <a:r>
              <a:rPr lang="en-US" sz="2400" b="1" dirty="0"/>
              <a:t>        </a:t>
            </a:r>
            <a:r>
              <a:rPr lang="en-US" sz="2600" b="1" dirty="0"/>
              <a:t>DCF REGULATIONS STATE THE FOLLOWING</a:t>
            </a:r>
          </a:p>
          <a:p>
            <a:pPr marL="0" indent="0">
              <a:buNone/>
            </a:pPr>
            <a:endParaRPr lang="en-US" sz="2400" b="1" dirty="0"/>
          </a:p>
          <a:p>
            <a:r>
              <a:rPr lang="en-US" sz="2400" b="1" dirty="0"/>
              <a:t>“School-age Child” </a:t>
            </a:r>
            <a:r>
              <a:rPr lang="en-US" sz="2400" dirty="0"/>
              <a:t>refers to any child who is at least five years old by September 1st of the beginning of the school year and who is enrolled in and attending a kindergarten program or grades one through five during a school district’s calendar year.</a:t>
            </a:r>
          </a:p>
          <a:p>
            <a:pPr marL="0" indent="0">
              <a:buNone/>
            </a:pPr>
            <a:endParaRPr lang="en-US" sz="2200" dirty="0"/>
          </a:p>
          <a:p>
            <a:pPr marL="0" indent="0">
              <a:buNone/>
            </a:pPr>
            <a:r>
              <a:rPr lang="en-US" sz="2200" dirty="0"/>
              <a:t>     </a:t>
            </a:r>
          </a:p>
        </p:txBody>
      </p:sp>
    </p:spTree>
    <p:extLst>
      <p:ext uri="{BB962C8B-B14F-4D97-AF65-F5344CB8AC3E}">
        <p14:creationId xmlns:p14="http://schemas.microsoft.com/office/powerpoint/2010/main" val="1652509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7129" b="34408"/>
          <a:stretch/>
        </p:blipFill>
        <p:spPr>
          <a:xfrm>
            <a:off x="293299" y="1197663"/>
            <a:ext cx="8509737" cy="4140680"/>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3"/>
          <p:cNvSpPr txBox="1">
            <a:spLocks noChangeArrowheads="1"/>
          </p:cNvSpPr>
          <p:nvPr/>
        </p:nvSpPr>
        <p:spPr bwMode="auto">
          <a:xfrm>
            <a:off x="2070341" y="1994455"/>
            <a:ext cx="733247"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1</a:t>
            </a:r>
          </a:p>
        </p:txBody>
      </p:sp>
      <p:sp>
        <p:nvSpPr>
          <p:cNvPr id="6" name="Text Box 3"/>
          <p:cNvSpPr txBox="1">
            <a:spLocks noChangeArrowheads="1"/>
          </p:cNvSpPr>
          <p:nvPr/>
        </p:nvSpPr>
        <p:spPr bwMode="auto">
          <a:xfrm>
            <a:off x="5285118" y="1361851"/>
            <a:ext cx="2073215"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 Items)</a:t>
            </a:r>
          </a:p>
        </p:txBody>
      </p:sp>
      <p:cxnSp>
        <p:nvCxnSpPr>
          <p:cNvPr id="8" name="Straight Connector 7"/>
          <p:cNvCxnSpPr/>
          <p:nvPr/>
        </p:nvCxnSpPr>
        <p:spPr>
          <a:xfrm>
            <a:off x="3027872" y="2241849"/>
            <a:ext cx="3131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8632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7129" b="34408"/>
          <a:stretch/>
        </p:blipFill>
        <p:spPr>
          <a:xfrm>
            <a:off x="317132" y="1272307"/>
            <a:ext cx="8509737" cy="4516722"/>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3"/>
          <p:cNvSpPr txBox="1">
            <a:spLocks noChangeArrowheads="1"/>
          </p:cNvSpPr>
          <p:nvPr/>
        </p:nvSpPr>
        <p:spPr bwMode="auto">
          <a:xfrm>
            <a:off x="2070340" y="2502873"/>
            <a:ext cx="1377352"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2</a:t>
            </a:r>
          </a:p>
        </p:txBody>
      </p:sp>
      <p:cxnSp>
        <p:nvCxnSpPr>
          <p:cNvPr id="9" name="Straight Connector 8"/>
          <p:cNvCxnSpPr>
            <a:cxnSpLocks/>
          </p:cNvCxnSpPr>
          <p:nvPr/>
        </p:nvCxnSpPr>
        <p:spPr>
          <a:xfrm>
            <a:off x="3447692" y="2762353"/>
            <a:ext cx="2290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 Box 3"/>
          <p:cNvSpPr txBox="1">
            <a:spLocks noChangeArrowheads="1"/>
          </p:cNvSpPr>
          <p:nvPr/>
        </p:nvSpPr>
        <p:spPr bwMode="auto">
          <a:xfrm>
            <a:off x="6780350" y="2379762"/>
            <a:ext cx="1854680" cy="553998"/>
          </a:xfrm>
          <a:prstGeom prst="rect">
            <a:avLst/>
          </a:prstGeom>
          <a:noFill/>
          <a:ln w="9525">
            <a:noFill/>
            <a:miter lim="800000"/>
            <a:headEnd/>
            <a:tailEnd/>
          </a:ln>
          <a:effectLst/>
        </p:spPr>
        <p:txBody>
          <a:bodyPr wrap="square">
            <a:spAutoFit/>
          </a:bodyPr>
          <a:lstStyle/>
          <a:p>
            <a:pPr>
              <a:spcBef>
                <a:spcPct val="50000"/>
              </a:spcBef>
            </a:pPr>
            <a:r>
              <a:rPr lang="en-US" sz="1200" b="1" dirty="0">
                <a:solidFill>
                  <a:srgbClr val="FF0000"/>
                </a:solidFill>
              </a:rPr>
              <a:t>Meat/Meat Alternate</a:t>
            </a:r>
          </a:p>
          <a:p>
            <a:pPr algn="ctr">
              <a:spcBef>
                <a:spcPct val="50000"/>
              </a:spcBef>
            </a:pPr>
            <a:r>
              <a:rPr lang="en-US" sz="1200" b="1" dirty="0">
                <a:solidFill>
                  <a:srgbClr val="FF0000"/>
                </a:solidFill>
              </a:rPr>
              <a:t>(Protein)</a:t>
            </a:r>
          </a:p>
        </p:txBody>
      </p:sp>
      <p:sp>
        <p:nvSpPr>
          <p:cNvPr id="13" name="Text Box 3"/>
          <p:cNvSpPr txBox="1">
            <a:spLocks noChangeArrowheads="1"/>
          </p:cNvSpPr>
          <p:nvPr/>
        </p:nvSpPr>
        <p:spPr bwMode="auto">
          <a:xfrm>
            <a:off x="5634475" y="1464357"/>
            <a:ext cx="2073215"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 Items)</a:t>
            </a:r>
          </a:p>
        </p:txBody>
      </p:sp>
    </p:spTree>
    <p:extLst>
      <p:ext uri="{BB962C8B-B14F-4D97-AF65-F5344CB8AC3E}">
        <p14:creationId xmlns:p14="http://schemas.microsoft.com/office/powerpoint/2010/main" val="40855454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7129" b="34408"/>
          <a:stretch/>
        </p:blipFill>
        <p:spPr>
          <a:xfrm>
            <a:off x="293299" y="1197663"/>
            <a:ext cx="8509737" cy="4140680"/>
          </a:xfrm>
          <a:prstGeom prst="rect">
            <a:avLst/>
          </a:prstGeom>
          <a:ln>
            <a:solidFill>
              <a:schemeClr val="tx1"/>
            </a:solidFill>
          </a:ln>
          <a:effectLst>
            <a:outerShdw blurRad="50800" dist="38100" dir="2700000" algn="tl" rotWithShape="0">
              <a:prstClr val="black">
                <a:alpha val="40000"/>
              </a:prstClr>
            </a:outerShdw>
          </a:effectLst>
        </p:spPr>
      </p:pic>
      <p:sp>
        <p:nvSpPr>
          <p:cNvPr id="7" name="Text Box 3"/>
          <p:cNvSpPr txBox="1">
            <a:spLocks noChangeArrowheads="1"/>
          </p:cNvSpPr>
          <p:nvPr/>
        </p:nvSpPr>
        <p:spPr bwMode="auto">
          <a:xfrm>
            <a:off x="2053086" y="3992908"/>
            <a:ext cx="1107117"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a:t>
            </a:r>
          </a:p>
        </p:txBody>
      </p:sp>
      <p:cxnSp>
        <p:nvCxnSpPr>
          <p:cNvPr id="9" name="Straight Connector 8"/>
          <p:cNvCxnSpPr/>
          <p:nvPr/>
        </p:nvCxnSpPr>
        <p:spPr>
          <a:xfrm>
            <a:off x="3252162" y="4260387"/>
            <a:ext cx="25620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p:nvSpPr>
        <p:spPr bwMode="auto">
          <a:xfrm>
            <a:off x="5285118" y="1361851"/>
            <a:ext cx="2073215"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 Items)</a:t>
            </a:r>
          </a:p>
        </p:txBody>
      </p:sp>
    </p:spTree>
    <p:extLst>
      <p:ext uri="{BB962C8B-B14F-4D97-AF65-F5344CB8AC3E}">
        <p14:creationId xmlns:p14="http://schemas.microsoft.com/office/powerpoint/2010/main" val="2859867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5758" b="6114"/>
          <a:stretch/>
        </p:blipFill>
        <p:spPr>
          <a:xfrm>
            <a:off x="317035" y="1742930"/>
            <a:ext cx="8584268" cy="305457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8100" b="67366"/>
          <a:stretch/>
        </p:blipFill>
        <p:spPr>
          <a:xfrm>
            <a:off x="317025" y="1268856"/>
            <a:ext cx="8584279" cy="492339"/>
          </a:xfrm>
          <a:prstGeom prst="rect">
            <a:avLst/>
          </a:prstGeom>
          <a:ln>
            <a:solidFill>
              <a:schemeClr val="tx1"/>
            </a:solidFill>
          </a:ln>
          <a:effectLst>
            <a:outerShdw blurRad="50800" dist="38100" dir="2700000" algn="tl" rotWithShape="0">
              <a:prstClr val="black">
                <a:alpha val="40000"/>
              </a:prstClr>
            </a:outerShdw>
          </a:effectLst>
        </p:spPr>
      </p:pic>
      <p:sp>
        <p:nvSpPr>
          <p:cNvPr id="7" name="Text Box 3"/>
          <p:cNvSpPr txBox="1">
            <a:spLocks noChangeArrowheads="1"/>
          </p:cNvSpPr>
          <p:nvPr/>
        </p:nvSpPr>
        <p:spPr bwMode="auto">
          <a:xfrm>
            <a:off x="5285118" y="1318721"/>
            <a:ext cx="2073215"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 Items)</a:t>
            </a:r>
          </a:p>
        </p:txBody>
      </p:sp>
      <p:sp>
        <p:nvSpPr>
          <p:cNvPr id="8" name="Text Box 3"/>
          <p:cNvSpPr txBox="1">
            <a:spLocks noChangeArrowheads="1"/>
          </p:cNvSpPr>
          <p:nvPr/>
        </p:nvSpPr>
        <p:spPr bwMode="auto">
          <a:xfrm>
            <a:off x="2094807" y="2081381"/>
            <a:ext cx="1107117"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1</a:t>
            </a:r>
          </a:p>
        </p:txBody>
      </p:sp>
      <p:cxnSp>
        <p:nvCxnSpPr>
          <p:cNvPr id="9" name="Straight Connector 8"/>
          <p:cNvCxnSpPr>
            <a:cxnSpLocks/>
          </p:cNvCxnSpPr>
          <p:nvPr/>
        </p:nvCxnSpPr>
        <p:spPr>
          <a:xfrm>
            <a:off x="2971800" y="2293554"/>
            <a:ext cx="3291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8477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5758" b="6114"/>
          <a:stretch/>
        </p:blipFill>
        <p:spPr>
          <a:xfrm>
            <a:off x="317024" y="1679932"/>
            <a:ext cx="8584268" cy="305457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8100" b="67366"/>
          <a:stretch/>
        </p:blipFill>
        <p:spPr>
          <a:xfrm>
            <a:off x="317025" y="1268856"/>
            <a:ext cx="8584279" cy="492339"/>
          </a:xfrm>
          <a:prstGeom prst="rect">
            <a:avLst/>
          </a:prstGeom>
          <a:ln>
            <a:solidFill>
              <a:schemeClr val="tx1"/>
            </a:solidFill>
          </a:ln>
          <a:effectLst>
            <a:outerShdw blurRad="50800" dist="38100" dir="2700000" algn="tl" rotWithShape="0">
              <a:prstClr val="black">
                <a:alpha val="40000"/>
              </a:prstClr>
            </a:outerShdw>
          </a:effectLst>
        </p:spPr>
      </p:pic>
      <p:sp>
        <p:nvSpPr>
          <p:cNvPr id="7" name="Text Box 3"/>
          <p:cNvSpPr txBox="1">
            <a:spLocks noChangeArrowheads="1"/>
          </p:cNvSpPr>
          <p:nvPr/>
        </p:nvSpPr>
        <p:spPr bwMode="auto">
          <a:xfrm>
            <a:off x="5285118" y="1318721"/>
            <a:ext cx="2073215"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 Items)</a:t>
            </a:r>
          </a:p>
        </p:txBody>
      </p:sp>
      <p:sp>
        <p:nvSpPr>
          <p:cNvPr id="8" name="Text Box 3"/>
          <p:cNvSpPr txBox="1">
            <a:spLocks noChangeArrowheads="1"/>
          </p:cNvSpPr>
          <p:nvPr/>
        </p:nvSpPr>
        <p:spPr bwMode="auto">
          <a:xfrm>
            <a:off x="2113468" y="2293555"/>
            <a:ext cx="1107117"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2</a:t>
            </a:r>
          </a:p>
        </p:txBody>
      </p:sp>
      <p:cxnSp>
        <p:nvCxnSpPr>
          <p:cNvPr id="9" name="Straight Connector 8"/>
          <p:cNvCxnSpPr/>
          <p:nvPr/>
        </p:nvCxnSpPr>
        <p:spPr>
          <a:xfrm>
            <a:off x="3545457" y="2561034"/>
            <a:ext cx="20875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p:nvSpPr>
        <p:spPr bwMode="auto">
          <a:xfrm>
            <a:off x="6780350" y="2483275"/>
            <a:ext cx="1854680" cy="276999"/>
          </a:xfrm>
          <a:prstGeom prst="rect">
            <a:avLst/>
          </a:prstGeom>
          <a:noFill/>
          <a:ln w="9525">
            <a:noFill/>
            <a:miter lim="800000"/>
            <a:headEnd/>
            <a:tailEnd/>
          </a:ln>
          <a:effectLst/>
        </p:spPr>
        <p:txBody>
          <a:bodyPr wrap="square">
            <a:spAutoFit/>
          </a:bodyPr>
          <a:lstStyle/>
          <a:p>
            <a:pPr algn="ctr">
              <a:spcBef>
                <a:spcPct val="50000"/>
              </a:spcBef>
            </a:pPr>
            <a:r>
              <a:rPr lang="en-US" sz="1200" b="1" dirty="0">
                <a:solidFill>
                  <a:srgbClr val="FF0000"/>
                </a:solidFill>
              </a:rPr>
              <a:t>Bread/Grain</a:t>
            </a:r>
          </a:p>
        </p:txBody>
      </p:sp>
    </p:spTree>
    <p:extLst>
      <p:ext uri="{BB962C8B-B14F-4D97-AF65-F5344CB8AC3E}">
        <p14:creationId xmlns:p14="http://schemas.microsoft.com/office/powerpoint/2010/main" val="21376019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5758" b="6114"/>
          <a:stretch/>
        </p:blipFill>
        <p:spPr>
          <a:xfrm>
            <a:off x="317024" y="1679932"/>
            <a:ext cx="8584268" cy="305457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8100" b="67366"/>
          <a:stretch/>
        </p:blipFill>
        <p:spPr>
          <a:xfrm>
            <a:off x="317025" y="1268856"/>
            <a:ext cx="8584279" cy="492339"/>
          </a:xfrm>
          <a:prstGeom prst="rect">
            <a:avLst/>
          </a:prstGeom>
          <a:ln>
            <a:solidFill>
              <a:schemeClr val="tx1"/>
            </a:solidFill>
          </a:ln>
          <a:effectLst>
            <a:outerShdw blurRad="50800" dist="38100" dir="2700000" algn="tl" rotWithShape="0">
              <a:prstClr val="black">
                <a:alpha val="40000"/>
              </a:prstClr>
            </a:outerShdw>
          </a:effectLst>
        </p:spPr>
      </p:pic>
      <p:sp>
        <p:nvSpPr>
          <p:cNvPr id="7" name="Text Box 3"/>
          <p:cNvSpPr txBox="1">
            <a:spLocks noChangeArrowheads="1"/>
          </p:cNvSpPr>
          <p:nvPr/>
        </p:nvSpPr>
        <p:spPr bwMode="auto">
          <a:xfrm>
            <a:off x="5285118" y="1318721"/>
            <a:ext cx="2073215"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 Items)</a:t>
            </a:r>
          </a:p>
        </p:txBody>
      </p:sp>
      <p:sp>
        <p:nvSpPr>
          <p:cNvPr id="8" name="Text Box 3"/>
          <p:cNvSpPr txBox="1">
            <a:spLocks noChangeArrowheads="1"/>
          </p:cNvSpPr>
          <p:nvPr/>
        </p:nvSpPr>
        <p:spPr bwMode="auto">
          <a:xfrm>
            <a:off x="2113468" y="3354553"/>
            <a:ext cx="1107117"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3</a:t>
            </a:r>
          </a:p>
        </p:txBody>
      </p:sp>
      <p:cxnSp>
        <p:nvCxnSpPr>
          <p:cNvPr id="9" name="Straight Connector 8"/>
          <p:cNvCxnSpPr/>
          <p:nvPr/>
        </p:nvCxnSpPr>
        <p:spPr>
          <a:xfrm>
            <a:off x="3312544" y="3622032"/>
            <a:ext cx="25620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9279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457200" y="549276"/>
            <a:ext cx="8229600" cy="929129"/>
          </a:xfrm>
          <a:prstGeom prst="rect">
            <a:avLst/>
          </a:prstGeom>
          <a:solidFill>
            <a:schemeClr val="accent5">
              <a:lumMod val="75000"/>
            </a:schemeClr>
          </a:solidFill>
          <a:ln w="9525">
            <a:noFill/>
            <a:miter lim="800000"/>
            <a:headEnd/>
            <a:tailEn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fontAlgn="auto">
              <a:spcAft>
                <a:spcPts val="0"/>
              </a:spcAft>
              <a:defRPr/>
            </a:pPr>
            <a:r>
              <a:rPr lang="en-US" sz="3800" b="1" dirty="0"/>
              <a:t>INFANT FEEDING</a:t>
            </a:r>
          </a:p>
        </p:txBody>
      </p:sp>
      <p:sp>
        <p:nvSpPr>
          <p:cNvPr id="5" name="TextBox 4"/>
          <p:cNvSpPr txBox="1">
            <a:spLocks noChangeArrowheads="1"/>
          </p:cNvSpPr>
          <p:nvPr/>
        </p:nvSpPr>
        <p:spPr bwMode="auto">
          <a:xfrm>
            <a:off x="1057747" y="1784427"/>
            <a:ext cx="7145978" cy="1323439"/>
          </a:xfrm>
          <a:prstGeom prst="rect">
            <a:avLst/>
          </a:prstGeom>
          <a:noFill/>
          <a:ln w="9525">
            <a:noFill/>
            <a:miter lim="800000"/>
            <a:headEnd/>
            <a:tailEnd/>
          </a:ln>
        </p:spPr>
        <p:txBody>
          <a:bodyPr wrap="square">
            <a:spAutoFit/>
          </a:bodyPr>
          <a:lstStyle/>
          <a:p>
            <a:pPr>
              <a:buFont typeface="Arial" pitchFamily="34" charset="0"/>
              <a:buChar char="•"/>
            </a:pPr>
            <a:r>
              <a:rPr lang="en-US" sz="2000" dirty="0">
                <a:latin typeface="Calibri" pitchFamily="34" charset="0"/>
              </a:rPr>
              <a:t> Infants Birth – 5 mos. may only be served formula or breast milk.  </a:t>
            </a:r>
          </a:p>
          <a:p>
            <a:r>
              <a:rPr lang="en-US" sz="2000" dirty="0">
                <a:latin typeface="Calibri" pitchFamily="34" charset="0"/>
              </a:rPr>
              <a:t>  You must have documentation on file in your DCH from the parent  </a:t>
            </a:r>
          </a:p>
          <a:p>
            <a:r>
              <a:rPr lang="en-US" sz="2000" dirty="0">
                <a:latin typeface="Calibri" pitchFamily="34" charset="0"/>
              </a:rPr>
              <a:t>  allowing any infant under 5 months to be served anything other  </a:t>
            </a:r>
          </a:p>
          <a:p>
            <a:r>
              <a:rPr lang="en-US" sz="2000" dirty="0">
                <a:latin typeface="Calibri" pitchFamily="34" charset="0"/>
              </a:rPr>
              <a:t>  than formula or breastmilk. </a:t>
            </a:r>
            <a:endParaRPr lang="en-US" sz="2000" b="1" dirty="0">
              <a:latin typeface="Calibri" pitchFamily="34" charset="0"/>
            </a:endParaRPr>
          </a:p>
        </p:txBody>
      </p:sp>
      <p:sp>
        <p:nvSpPr>
          <p:cNvPr id="9" name="TextBox 8"/>
          <p:cNvSpPr txBox="1">
            <a:spLocks noChangeArrowheads="1"/>
          </p:cNvSpPr>
          <p:nvPr/>
        </p:nvSpPr>
        <p:spPr bwMode="auto">
          <a:xfrm>
            <a:off x="1049615" y="3609098"/>
            <a:ext cx="7525035" cy="707886"/>
          </a:xfrm>
          <a:prstGeom prst="rect">
            <a:avLst/>
          </a:prstGeom>
          <a:noFill/>
          <a:ln w="9525">
            <a:noFill/>
            <a:miter lim="800000"/>
            <a:headEnd/>
            <a:tailEnd/>
          </a:ln>
        </p:spPr>
        <p:txBody>
          <a:bodyPr wrap="square">
            <a:spAutoFit/>
          </a:bodyPr>
          <a:lstStyle/>
          <a:p>
            <a:pPr>
              <a:buFont typeface="Arial" pitchFamily="34" charset="0"/>
              <a:buChar char="•"/>
            </a:pPr>
            <a:r>
              <a:rPr lang="en-US" sz="2000" dirty="0">
                <a:latin typeface="Calibri" pitchFamily="34" charset="0"/>
              </a:rPr>
              <a:t> You are allowed to claim meals when a mother directly </a:t>
            </a:r>
          </a:p>
          <a:p>
            <a:r>
              <a:rPr lang="en-US" sz="2000" dirty="0">
                <a:latin typeface="Calibri" pitchFamily="34" charset="0"/>
              </a:rPr>
              <a:t>  breastfeeds her infant in your DCH. </a:t>
            </a:r>
            <a:endParaRPr lang="en-US" sz="2000" b="1" dirty="0">
              <a:latin typeface="Calibri" pitchFamily="34" charset="0"/>
            </a:endParaRPr>
          </a:p>
        </p:txBody>
      </p:sp>
      <p:sp>
        <p:nvSpPr>
          <p:cNvPr id="11" name="TextBox 10"/>
          <p:cNvSpPr txBox="1">
            <a:spLocks noChangeArrowheads="1"/>
          </p:cNvSpPr>
          <p:nvPr/>
        </p:nvSpPr>
        <p:spPr bwMode="auto">
          <a:xfrm>
            <a:off x="1040233" y="4988700"/>
            <a:ext cx="7525035" cy="400110"/>
          </a:xfrm>
          <a:prstGeom prst="rect">
            <a:avLst/>
          </a:prstGeom>
          <a:noFill/>
          <a:ln w="9525">
            <a:noFill/>
            <a:miter lim="800000"/>
            <a:headEnd/>
            <a:tailEnd/>
          </a:ln>
        </p:spPr>
        <p:txBody>
          <a:bodyPr wrap="square">
            <a:spAutoFit/>
          </a:bodyPr>
          <a:lstStyle/>
          <a:p>
            <a:pPr>
              <a:buFont typeface="Arial" pitchFamily="34" charset="0"/>
              <a:buChar char="•"/>
            </a:pPr>
            <a:r>
              <a:rPr lang="en-US" sz="2000" dirty="0">
                <a:latin typeface="Calibri" pitchFamily="34" charset="0"/>
              </a:rPr>
              <a:t> Juice is not creditable for infants. </a:t>
            </a:r>
            <a:endParaRPr lang="en-US" sz="2000" b="1" dirty="0">
              <a:latin typeface="Calibri" pitchFamily="34" charset="0"/>
            </a:endParaRPr>
          </a:p>
        </p:txBody>
      </p:sp>
      <p:sp>
        <p:nvSpPr>
          <p:cNvPr id="13" name="TextBox 12"/>
          <p:cNvSpPr txBox="1">
            <a:spLocks noChangeArrowheads="1"/>
          </p:cNvSpPr>
          <p:nvPr/>
        </p:nvSpPr>
        <p:spPr bwMode="auto">
          <a:xfrm>
            <a:off x="1070174" y="6115868"/>
            <a:ext cx="7525035" cy="707886"/>
          </a:xfrm>
          <a:prstGeom prst="rect">
            <a:avLst/>
          </a:prstGeom>
          <a:noFill/>
          <a:ln w="9525">
            <a:noFill/>
            <a:miter lim="800000"/>
            <a:headEnd/>
            <a:tailEnd/>
          </a:ln>
        </p:spPr>
        <p:txBody>
          <a:bodyPr wrap="square">
            <a:spAutoFit/>
          </a:bodyPr>
          <a:lstStyle/>
          <a:p>
            <a:pPr>
              <a:buFont typeface="Arial" pitchFamily="34" charset="0"/>
              <a:buChar char="•"/>
            </a:pPr>
            <a:r>
              <a:rPr lang="en-US" sz="2000" dirty="0">
                <a:latin typeface="Calibri" pitchFamily="34" charset="0"/>
              </a:rPr>
              <a:t> A vegetable or fruit or combination of both must be served to </a:t>
            </a:r>
          </a:p>
          <a:p>
            <a:r>
              <a:rPr lang="en-US" sz="2000" dirty="0">
                <a:latin typeface="Calibri" pitchFamily="34" charset="0"/>
              </a:rPr>
              <a:t>  Infants at every meal, including snack.</a:t>
            </a:r>
            <a:endParaRPr lang="en-US" sz="2000" b="1" dirty="0">
              <a:latin typeface="Calibri" pitchFamily="34" charset="0"/>
            </a:endParaRPr>
          </a:p>
        </p:txBody>
      </p:sp>
    </p:spTree>
    <p:extLst>
      <p:ext uri="{BB962C8B-B14F-4D97-AF65-F5344CB8AC3E}">
        <p14:creationId xmlns:p14="http://schemas.microsoft.com/office/powerpoint/2010/main" val="35668180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530800"/>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33115764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http://2.bp.blogspot.com/_MeoYclANJ7c/Spt6P3SN3QI/AAAAAAAABy0/G__wUKkoWlY/s400/honey.jpg"/>
          <p:cNvPicPr>
            <a:picLocks noChangeAspect="1" noChangeArrowheads="1"/>
          </p:cNvPicPr>
          <p:nvPr/>
        </p:nvPicPr>
        <p:blipFill>
          <a:blip r:embed="rId3" cstate="print"/>
          <a:srcRect/>
          <a:stretch>
            <a:fillRect/>
          </a:stretch>
        </p:blipFill>
        <p:spPr bwMode="auto">
          <a:xfrm>
            <a:off x="442822" y="4259523"/>
            <a:ext cx="2194793" cy="2545267"/>
          </a:xfrm>
          <a:prstGeom prst="rect">
            <a:avLst/>
          </a:prstGeom>
          <a:noFill/>
          <a:ln w="9525">
            <a:noFill/>
            <a:miter lim="800000"/>
            <a:headEnd/>
            <a:tailEnd/>
          </a:ln>
        </p:spPr>
      </p:pic>
      <p:sp>
        <p:nvSpPr>
          <p:cNvPr id="3" name="Title 2"/>
          <p:cNvSpPr>
            <a:spLocks noGrp="1"/>
          </p:cNvSpPr>
          <p:nvPr>
            <p:ph type="title"/>
          </p:nvPr>
        </p:nvSpPr>
        <p:spPr>
          <a:xfrm>
            <a:off x="628650" y="394370"/>
            <a:ext cx="7886700" cy="1198710"/>
          </a:xfrm>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ormAutofit/>
          </a:bodyPr>
          <a:lstStyle/>
          <a:p>
            <a:pPr algn="ctr" fontAlgn="auto">
              <a:spcAft>
                <a:spcPts val="0"/>
              </a:spcAft>
              <a:defRPr/>
            </a:pPr>
            <a:r>
              <a:rPr lang="en-US" sz="4000" b="1" dirty="0"/>
              <a:t>INFANT FEEDING</a:t>
            </a:r>
          </a:p>
        </p:txBody>
      </p:sp>
      <p:sp>
        <p:nvSpPr>
          <p:cNvPr id="2" name="Content Placeholder 1"/>
          <p:cNvSpPr>
            <a:spLocks noGrp="1"/>
          </p:cNvSpPr>
          <p:nvPr>
            <p:ph idx="1"/>
          </p:nvPr>
        </p:nvSpPr>
        <p:spPr>
          <a:xfrm>
            <a:off x="2622429" y="4956081"/>
            <a:ext cx="5867400" cy="1692162"/>
          </a:xfrm>
        </p:spPr>
        <p:txBody>
          <a:bodyPr rtlCol="0">
            <a:normAutofit/>
          </a:bodyPr>
          <a:lstStyle/>
          <a:p>
            <a:pPr fontAlgn="auto">
              <a:spcAft>
                <a:spcPts val="0"/>
              </a:spcAft>
              <a:defRPr/>
            </a:pPr>
            <a:r>
              <a:rPr lang="en-US" sz="3000" dirty="0"/>
              <a:t>NEVER serve honey to infants less than one year of age.  Honey may contain botulinum spores.</a:t>
            </a:r>
          </a:p>
        </p:txBody>
      </p:sp>
      <p:sp>
        <p:nvSpPr>
          <p:cNvPr id="8" name="Oval 7"/>
          <p:cNvSpPr/>
          <p:nvPr/>
        </p:nvSpPr>
        <p:spPr>
          <a:xfrm>
            <a:off x="458697" y="4766244"/>
            <a:ext cx="1932271" cy="19623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0" name="Straight Connector 9"/>
          <p:cNvCxnSpPr>
            <a:stCxn id="8" idx="1"/>
            <a:endCxn id="8" idx="5"/>
          </p:cNvCxnSpPr>
          <p:nvPr/>
        </p:nvCxnSpPr>
        <p:spPr>
          <a:xfrm>
            <a:off x="741672" y="5053623"/>
            <a:ext cx="1366321" cy="1387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ontent Placeholder 1"/>
          <p:cNvSpPr txBox="1">
            <a:spLocks/>
          </p:cNvSpPr>
          <p:nvPr/>
        </p:nvSpPr>
        <p:spPr bwMode="auto">
          <a:xfrm>
            <a:off x="1124975" y="2520852"/>
            <a:ext cx="5867400" cy="13632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a:t>Fruit or vegetable juice can     not be served to infants.  </a:t>
            </a:r>
          </a:p>
        </p:txBody>
      </p:sp>
      <p:pic>
        <p:nvPicPr>
          <p:cNvPr id="12" name="Picture 14" descr="http://www.google.com/url?source=imgres&amp;ct=img&amp;q=http://productnutrition.thecoca-colacompany.com/images/packagings/MM_Apple_Juice.jpg&amp;sa=X&amp;ei=ERIoTMnLM4T48AaD-IyFCw&amp;ved=0CAQQ8wc4Tg&amp;usg=AFQjCNG_jF4s3qOsIAUyZKXDtjSV7ru1ew"/>
          <p:cNvPicPr>
            <a:picLocks noChangeAspect="1" noChangeArrowheads="1"/>
          </p:cNvPicPr>
          <p:nvPr/>
        </p:nvPicPr>
        <p:blipFill rotWithShape="1">
          <a:blip r:embed="rId4" cstate="print"/>
          <a:srcRect l="22643" r="6255"/>
          <a:stretch/>
        </p:blipFill>
        <p:spPr bwMode="auto">
          <a:xfrm>
            <a:off x="7056408" y="1749626"/>
            <a:ext cx="2087592" cy="2905748"/>
          </a:xfrm>
          <a:prstGeom prst="rect">
            <a:avLst/>
          </a:prstGeom>
          <a:noFill/>
          <a:ln w="9525">
            <a:noFill/>
            <a:miter lim="800000"/>
            <a:headEnd/>
            <a:tailEnd/>
          </a:ln>
        </p:spPr>
      </p:pic>
      <p:sp>
        <p:nvSpPr>
          <p:cNvPr id="9" name="Oval 8"/>
          <p:cNvSpPr/>
          <p:nvPr/>
        </p:nvSpPr>
        <p:spPr>
          <a:xfrm>
            <a:off x="6901822" y="2460127"/>
            <a:ext cx="1932271" cy="19623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3" name="Straight Connector 12"/>
          <p:cNvCxnSpPr>
            <a:stCxn id="9" idx="1"/>
            <a:endCxn id="9" idx="5"/>
          </p:cNvCxnSpPr>
          <p:nvPr/>
        </p:nvCxnSpPr>
        <p:spPr>
          <a:xfrm>
            <a:off x="7184797" y="2747506"/>
            <a:ext cx="1366321" cy="1387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66268"/>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628650" y="394370"/>
            <a:ext cx="7886700" cy="1123146"/>
          </a:xfrm>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ormAutofit/>
          </a:bodyPr>
          <a:lstStyle/>
          <a:p>
            <a:pPr algn="ctr" fontAlgn="auto">
              <a:spcAft>
                <a:spcPts val="0"/>
              </a:spcAft>
              <a:defRPr/>
            </a:pPr>
            <a:r>
              <a:rPr lang="en-US" sz="3800" b="1" dirty="0"/>
              <a:t>INFANT FEEDING</a:t>
            </a:r>
          </a:p>
        </p:txBody>
      </p:sp>
      <p:pic>
        <p:nvPicPr>
          <p:cNvPr id="1032" name="Picture 8" descr="http://rewilsons.files.wordpress.com/2009/09/baby_food.jpg"/>
          <p:cNvPicPr>
            <a:picLocks noChangeAspect="1" noChangeArrowheads="1"/>
          </p:cNvPicPr>
          <p:nvPr/>
        </p:nvPicPr>
        <p:blipFill>
          <a:blip r:embed="rId3" cstate="print"/>
          <a:srcRect b="19243"/>
          <a:stretch>
            <a:fillRect/>
          </a:stretch>
        </p:blipFill>
        <p:spPr bwMode="auto">
          <a:xfrm>
            <a:off x="373811" y="2413988"/>
            <a:ext cx="3397823" cy="3656853"/>
          </a:xfrm>
          <a:prstGeom prst="rect">
            <a:avLst/>
          </a:prstGeom>
          <a:noFill/>
          <a:ln w="38100">
            <a:solidFill>
              <a:srgbClr val="7030A0"/>
            </a:solidFill>
          </a:ln>
          <a:scene3d>
            <a:camera prst="orthographicFront"/>
            <a:lightRig rig="threePt" dir="t"/>
          </a:scene3d>
          <a:sp3d>
            <a:bevelT w="165100" prst="coolSlant"/>
          </a:sp3d>
        </p:spPr>
      </p:pic>
      <p:sp>
        <p:nvSpPr>
          <p:cNvPr id="52232" name="Content Placeholder 1"/>
          <p:cNvSpPr txBox="1">
            <a:spLocks/>
          </p:cNvSpPr>
          <p:nvPr/>
        </p:nvSpPr>
        <p:spPr bwMode="auto">
          <a:xfrm>
            <a:off x="4230356" y="2141938"/>
            <a:ext cx="4180115" cy="5265337"/>
          </a:xfrm>
          <a:prstGeom prst="rect">
            <a:avLst/>
          </a:prstGeom>
          <a:noFill/>
          <a:ln w="9525">
            <a:noFill/>
            <a:miter lim="800000"/>
            <a:headEnd/>
            <a:tailEnd/>
          </a:ln>
        </p:spPr>
        <p:txBody>
          <a:bodyPr/>
          <a:lstStyle/>
          <a:p>
            <a:pPr marL="342900" indent="-342900">
              <a:spcBef>
                <a:spcPct val="20000"/>
              </a:spcBef>
              <a:buFont typeface="Arial" pitchFamily="34" charset="0"/>
              <a:buChar char="•"/>
            </a:pPr>
            <a:endParaRPr lang="en-US" sz="2000" b="1" dirty="0">
              <a:latin typeface="Calibri" pitchFamily="34" charset="0"/>
            </a:endParaRPr>
          </a:p>
          <a:p>
            <a:pPr marL="342900" indent="-342900">
              <a:spcBef>
                <a:spcPct val="20000"/>
              </a:spcBef>
              <a:buFont typeface="Arial" pitchFamily="34" charset="0"/>
              <a:buChar char="•"/>
            </a:pPr>
            <a:r>
              <a:rPr lang="en-US" sz="2000" b="1" dirty="0">
                <a:latin typeface="Calibri" pitchFamily="34" charset="0"/>
              </a:rPr>
              <a:t>Jar food - the first ingredient  must be the actual fruit or vegetable to be creditable.</a:t>
            </a:r>
          </a:p>
          <a:p>
            <a:pPr>
              <a:spcBef>
                <a:spcPct val="20000"/>
              </a:spcBef>
            </a:pPr>
            <a:endParaRPr lang="en-US" sz="2000" b="1" dirty="0">
              <a:latin typeface="Calibri" pitchFamily="34" charset="0"/>
            </a:endParaRPr>
          </a:p>
          <a:p>
            <a:pPr marL="342900" indent="-342900">
              <a:spcBef>
                <a:spcPct val="20000"/>
              </a:spcBef>
              <a:buFont typeface="Arial" pitchFamily="34" charset="0"/>
              <a:buChar char="•"/>
            </a:pPr>
            <a:r>
              <a:rPr lang="en-US" sz="2000" b="1" dirty="0">
                <a:latin typeface="Calibri" pitchFamily="34" charset="0"/>
              </a:rPr>
              <a:t>Combination foods and dinners are not creditable.</a:t>
            </a:r>
          </a:p>
          <a:p>
            <a:pPr marL="342900" indent="-342900">
              <a:spcBef>
                <a:spcPct val="20000"/>
              </a:spcBef>
              <a:buFont typeface="Arial" pitchFamily="34" charset="0"/>
              <a:buChar char="•"/>
            </a:pPr>
            <a:endParaRPr lang="en-US" sz="2000" b="1" dirty="0">
              <a:latin typeface="Calibri" pitchFamily="34" charset="0"/>
            </a:endParaRPr>
          </a:p>
          <a:p>
            <a:pPr marL="342900" indent="-342900">
              <a:spcBef>
                <a:spcPct val="20000"/>
              </a:spcBef>
              <a:buFont typeface="Arial" pitchFamily="34" charset="0"/>
              <a:buChar char="•"/>
            </a:pPr>
            <a:r>
              <a:rPr lang="en-US" sz="2000" b="1" dirty="0">
                <a:latin typeface="Calibri" pitchFamily="34" charset="0"/>
              </a:rPr>
              <a:t>Baby food can be either home-prepared  or commercially prepared.</a:t>
            </a:r>
          </a:p>
        </p:txBody>
      </p:sp>
    </p:spTree>
    <p:extLst>
      <p:ext uri="{BB962C8B-B14F-4D97-AF65-F5344CB8AC3E}">
        <p14:creationId xmlns:p14="http://schemas.microsoft.com/office/powerpoint/2010/main" val="376439972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549275"/>
            <a:ext cx="8229600" cy="1143000"/>
          </a:xfrm>
          <a:prstGeom prst="rect">
            <a:avLst/>
          </a:prstGeom>
          <a:solidFill>
            <a:srgbClr val="E60000"/>
          </a:solidFill>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3500" b="1" dirty="0">
                <a:solidFill>
                  <a:schemeClr val="bg1"/>
                </a:solidFill>
              </a:rPr>
              <a:t>HOME-SCHOOLED CHILDREN</a:t>
            </a:r>
            <a:endParaRPr lang="en-US" sz="3500" b="1" dirty="0">
              <a:solidFill>
                <a:schemeClr val="dk1"/>
              </a:solidFill>
            </a:endParaRPr>
          </a:p>
        </p:txBody>
      </p:sp>
      <p:sp>
        <p:nvSpPr>
          <p:cNvPr id="3" name="Content Placeholder 2"/>
          <p:cNvSpPr txBox="1">
            <a:spLocks/>
          </p:cNvSpPr>
          <p:nvPr/>
        </p:nvSpPr>
        <p:spPr>
          <a:xfrm>
            <a:off x="1348221" y="2032472"/>
            <a:ext cx="6676277" cy="5454817"/>
          </a:xfrm>
          <a:prstGeom prst="rect">
            <a:avLst/>
          </a:prstGeom>
        </p:spPr>
        <p:txBody>
          <a:bodyPr>
            <a:normAutofit/>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US" sz="2200" dirty="0"/>
          </a:p>
          <a:p>
            <a:r>
              <a:rPr lang="en-US" sz="2200" dirty="0"/>
              <a:t>A new Home-school letter must be submitted annually to Infant and Child Nutrition for any school-age child whose meals are being claimed during school hours. (AM Snack or Lunch)</a:t>
            </a:r>
          </a:p>
          <a:p>
            <a:endParaRPr lang="en-US" sz="2200" dirty="0"/>
          </a:p>
          <a:p>
            <a:r>
              <a:rPr lang="en-US" sz="2200" dirty="0"/>
              <a:t>Documentation must come from the school board and can no longer be a parent letter.</a:t>
            </a:r>
          </a:p>
          <a:p>
            <a:endParaRPr lang="en-US" sz="2200" dirty="0"/>
          </a:p>
          <a:p>
            <a:r>
              <a:rPr lang="en-US" sz="2200" dirty="0"/>
              <a:t>Documentation is due at the beginning of EVERY school year, even if one was sent for the previous year</a:t>
            </a:r>
          </a:p>
        </p:txBody>
      </p:sp>
    </p:spTree>
    <p:extLst>
      <p:ext uri="{BB962C8B-B14F-4D97-AF65-F5344CB8AC3E}">
        <p14:creationId xmlns:p14="http://schemas.microsoft.com/office/powerpoint/2010/main" val="4567691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6199" y="346052"/>
            <a:ext cx="7886700" cy="1431731"/>
          </a:xfrm>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ormAutofit/>
          </a:bodyPr>
          <a:lstStyle/>
          <a:p>
            <a:pPr algn="ctr" fontAlgn="auto">
              <a:spcAft>
                <a:spcPts val="0"/>
              </a:spcAft>
              <a:defRPr/>
            </a:pPr>
            <a:r>
              <a:rPr lang="en-US" sz="3800" b="1" dirty="0"/>
              <a:t>INFANT FEEDING</a:t>
            </a:r>
          </a:p>
        </p:txBody>
      </p:sp>
      <p:pic>
        <p:nvPicPr>
          <p:cNvPr id="2" name="Picture 2" descr="https://c3.q-assets.com/images/products/p/ns/ns-735_3z.jpg"/>
          <p:cNvPicPr>
            <a:picLocks noChangeAspect="1" noChangeArrowheads="1"/>
          </p:cNvPicPr>
          <p:nvPr/>
        </p:nvPicPr>
        <p:blipFill rotWithShape="1">
          <a:blip r:embed="rId3">
            <a:extLst>
              <a:ext uri="{28A0092B-C50C-407E-A947-70E740481C1C}">
                <a14:useLocalDpi xmlns:a14="http://schemas.microsoft.com/office/drawing/2010/main" val="0"/>
              </a:ext>
            </a:extLst>
          </a:blip>
          <a:srcRect t="20111"/>
          <a:stretch/>
        </p:blipFill>
        <p:spPr bwMode="auto">
          <a:xfrm>
            <a:off x="0" y="1792961"/>
            <a:ext cx="4408956" cy="56753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ages-na.ssl-images-amazon.com/images/I/51L2vuHm60L.jpg"/>
          <p:cNvPicPr>
            <a:picLocks noChangeAspect="1" noChangeArrowheads="1"/>
          </p:cNvPicPr>
          <p:nvPr/>
        </p:nvPicPr>
        <p:blipFill rotWithShape="1">
          <a:blip r:embed="rId4">
            <a:extLst>
              <a:ext uri="{28A0092B-C50C-407E-A947-70E740481C1C}">
                <a14:useLocalDpi xmlns:a14="http://schemas.microsoft.com/office/drawing/2010/main" val="0"/>
              </a:ext>
            </a:extLst>
          </a:blip>
          <a:srcRect t="24879"/>
          <a:stretch/>
        </p:blipFill>
        <p:spPr bwMode="auto">
          <a:xfrm>
            <a:off x="4484479" y="1827479"/>
            <a:ext cx="4837692" cy="540795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305897" y="4114735"/>
            <a:ext cx="510973" cy="4147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585108" y="4532894"/>
            <a:ext cx="522395" cy="36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4779498"/>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0" descr="http://www.babble.com/CS/blogs/strollerderby/2008/08/01-07/baby%20food.jpg"/>
          <p:cNvPicPr>
            <a:picLocks noChangeAspect="1" noChangeArrowheads="1"/>
          </p:cNvPicPr>
          <p:nvPr/>
        </p:nvPicPr>
        <p:blipFill>
          <a:blip r:embed="rId3" cstate="print"/>
          <a:srcRect/>
          <a:stretch>
            <a:fillRect/>
          </a:stretch>
        </p:blipFill>
        <p:spPr bwMode="auto">
          <a:xfrm>
            <a:off x="6129059" y="2803213"/>
            <a:ext cx="2922662" cy="3565707"/>
          </a:xfrm>
          <a:prstGeom prst="rect">
            <a:avLst/>
          </a:prstGeom>
          <a:noFill/>
          <a:ln w="9525">
            <a:noFill/>
            <a:miter lim="800000"/>
            <a:headEnd/>
            <a:tailEnd/>
          </a:ln>
        </p:spPr>
      </p:pic>
      <p:sp>
        <p:nvSpPr>
          <p:cNvPr id="3" name="Title 2"/>
          <p:cNvSpPr>
            <a:spLocks noGrp="1"/>
          </p:cNvSpPr>
          <p:nvPr>
            <p:ph type="title"/>
          </p:nvPr>
        </p:nvSpPr>
        <p:spPr>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ormAutofit/>
          </a:bodyPr>
          <a:lstStyle/>
          <a:p>
            <a:pPr algn="ctr" fontAlgn="auto">
              <a:spcAft>
                <a:spcPts val="0"/>
              </a:spcAft>
              <a:defRPr/>
            </a:pPr>
            <a:r>
              <a:rPr lang="en-US" sz="3800" b="1" dirty="0"/>
              <a:t>INFANT FEEDING</a:t>
            </a:r>
          </a:p>
        </p:txBody>
      </p:sp>
      <p:sp>
        <p:nvSpPr>
          <p:cNvPr id="2" name="Content Placeholder 1"/>
          <p:cNvSpPr>
            <a:spLocks noGrp="1"/>
          </p:cNvSpPr>
          <p:nvPr>
            <p:ph idx="1"/>
          </p:nvPr>
        </p:nvSpPr>
        <p:spPr>
          <a:xfrm>
            <a:off x="515923" y="2616563"/>
            <a:ext cx="7848600" cy="3581400"/>
          </a:xfrm>
        </p:spPr>
        <p:txBody>
          <a:bodyPr rtlCol="0">
            <a:normAutofit/>
          </a:bodyPr>
          <a:lstStyle/>
          <a:p>
            <a:pPr marL="0" indent="0" fontAlgn="auto">
              <a:spcBef>
                <a:spcPts val="0"/>
              </a:spcBef>
              <a:spcAft>
                <a:spcPts val="0"/>
              </a:spcAft>
              <a:defRPr/>
            </a:pPr>
            <a:r>
              <a:rPr lang="en-US" dirty="0"/>
              <a:t>  The Standard Infant Menu must be </a:t>
            </a:r>
          </a:p>
          <a:p>
            <a:pPr marL="0" indent="0" fontAlgn="auto">
              <a:spcBef>
                <a:spcPts val="0"/>
              </a:spcBef>
              <a:spcAft>
                <a:spcPts val="0"/>
              </a:spcAft>
              <a:buNone/>
              <a:defRPr/>
            </a:pPr>
            <a:r>
              <a:rPr lang="en-US" dirty="0"/>
              <a:t>    posted.  The “Formula Offered”  </a:t>
            </a:r>
          </a:p>
          <a:p>
            <a:pPr marL="0" indent="0" fontAlgn="auto">
              <a:spcBef>
                <a:spcPts val="0"/>
              </a:spcBef>
              <a:spcAft>
                <a:spcPts val="0"/>
              </a:spcAft>
              <a:buNone/>
              <a:defRPr/>
            </a:pPr>
            <a:r>
              <a:rPr lang="en-US" dirty="0"/>
              <a:t>    section on the top must be complete.</a:t>
            </a:r>
          </a:p>
          <a:p>
            <a:pPr marL="0" indent="0" fontAlgn="auto">
              <a:spcBef>
                <a:spcPts val="0"/>
              </a:spcBef>
              <a:spcAft>
                <a:spcPts val="0"/>
              </a:spcAft>
              <a:buNone/>
              <a:defRPr/>
            </a:pPr>
            <a:endParaRPr lang="en-US" dirty="0"/>
          </a:p>
          <a:p>
            <a:pPr marL="0" indent="0" fontAlgn="auto">
              <a:spcBef>
                <a:spcPts val="0"/>
              </a:spcBef>
              <a:spcAft>
                <a:spcPts val="0"/>
              </a:spcAft>
              <a:buNone/>
              <a:defRPr/>
            </a:pPr>
            <a:endParaRPr lang="en-US" dirty="0"/>
          </a:p>
          <a:p>
            <a:pPr marL="0" indent="0" fontAlgn="auto">
              <a:spcBef>
                <a:spcPts val="0"/>
              </a:spcBef>
              <a:spcAft>
                <a:spcPts val="0"/>
              </a:spcAft>
              <a:buNone/>
              <a:defRPr/>
            </a:pPr>
            <a:r>
              <a:rPr lang="en-US" dirty="0"/>
              <a:t>  </a:t>
            </a:r>
          </a:p>
          <a:p>
            <a:pPr marL="0" indent="0" fontAlgn="auto">
              <a:spcBef>
                <a:spcPts val="0"/>
              </a:spcBef>
              <a:spcAft>
                <a:spcPts val="0"/>
              </a:spcAft>
              <a:defRPr/>
            </a:pPr>
            <a:r>
              <a:rPr lang="en-US" dirty="0"/>
              <a:t>  Remember an Infant Feeding                  </a:t>
            </a:r>
          </a:p>
          <a:p>
            <a:pPr marL="0" indent="0" fontAlgn="auto">
              <a:spcBef>
                <a:spcPts val="0"/>
              </a:spcBef>
              <a:spcAft>
                <a:spcPts val="0"/>
              </a:spcAft>
              <a:buNone/>
              <a:defRPr/>
            </a:pPr>
            <a:r>
              <a:rPr lang="en-US" dirty="0"/>
              <a:t>    Form is required in addition to </a:t>
            </a:r>
          </a:p>
          <a:p>
            <a:pPr marL="0" indent="0" fontAlgn="auto">
              <a:spcBef>
                <a:spcPts val="0"/>
              </a:spcBef>
              <a:spcAft>
                <a:spcPts val="0"/>
              </a:spcAft>
              <a:buNone/>
              <a:defRPr/>
            </a:pPr>
            <a:r>
              <a:rPr lang="en-US" dirty="0"/>
              <a:t>    the Enrollment Form to enroll all </a:t>
            </a:r>
          </a:p>
          <a:p>
            <a:pPr marL="0" indent="0" fontAlgn="auto">
              <a:spcBef>
                <a:spcPts val="0"/>
              </a:spcBef>
              <a:spcAft>
                <a:spcPts val="0"/>
              </a:spcAft>
              <a:buNone/>
              <a:defRPr/>
            </a:pPr>
            <a:r>
              <a:rPr lang="en-US" dirty="0"/>
              <a:t>    children under 12 months of age.</a:t>
            </a:r>
          </a:p>
        </p:txBody>
      </p:sp>
    </p:spTree>
    <p:extLst>
      <p:ext uri="{BB962C8B-B14F-4D97-AF65-F5344CB8AC3E}">
        <p14:creationId xmlns:p14="http://schemas.microsoft.com/office/powerpoint/2010/main" val="771149204"/>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566" y="375157"/>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30576486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9EEB-5A1A-451C-98E6-93BF1953F1D9}"/>
              </a:ext>
            </a:extLst>
          </p:cNvPr>
          <p:cNvSpPr txBox="1">
            <a:spLocks/>
          </p:cNvSpPr>
          <p:nvPr/>
        </p:nvSpPr>
        <p:spPr>
          <a:xfrm>
            <a:off x="104865" y="258328"/>
            <a:ext cx="8878256" cy="888711"/>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sz="5400" dirty="0"/>
              <a:t>2019-20 Renewal</a:t>
            </a:r>
          </a:p>
        </p:txBody>
      </p:sp>
      <p:sp>
        <p:nvSpPr>
          <p:cNvPr id="3" name="TextBox 2">
            <a:extLst>
              <a:ext uri="{FF2B5EF4-FFF2-40B4-BE49-F238E27FC236}">
                <a16:creationId xmlns:a16="http://schemas.microsoft.com/office/drawing/2014/main" id="{72AEB186-6B4B-4E0A-9525-845C8F9BD454}"/>
              </a:ext>
            </a:extLst>
          </p:cNvPr>
          <p:cNvSpPr txBox="1"/>
          <p:nvPr/>
        </p:nvSpPr>
        <p:spPr>
          <a:xfrm>
            <a:off x="134225" y="1459201"/>
            <a:ext cx="4409768" cy="5416868"/>
          </a:xfrm>
          <a:prstGeom prst="rect">
            <a:avLst/>
          </a:prstGeom>
          <a:noFill/>
          <a:ln w="82550">
            <a:solidFill>
              <a:schemeClr val="tx1"/>
            </a:solidFill>
          </a:ln>
        </p:spPr>
        <p:txBody>
          <a:bodyPr wrap="square" rtlCol="0">
            <a:spAutoFit/>
          </a:bodyPr>
          <a:lstStyle/>
          <a:p>
            <a:r>
              <a:rPr lang="en-US" sz="2000" b="1" dirty="0"/>
              <a:t>  </a:t>
            </a:r>
          </a:p>
          <a:p>
            <a:r>
              <a:rPr lang="en-US" sz="2000" b="1" dirty="0"/>
              <a:t>   It is once again time to renew </a:t>
            </a:r>
          </a:p>
          <a:p>
            <a:r>
              <a:rPr lang="en-US" sz="2000" b="1" dirty="0"/>
              <a:t>   your paperwork for next year </a:t>
            </a:r>
          </a:p>
          <a:p>
            <a:r>
              <a:rPr lang="en-US" sz="2000" b="1" dirty="0"/>
              <a:t>   Below is a checklist of the  </a:t>
            </a:r>
          </a:p>
          <a:p>
            <a:r>
              <a:rPr lang="en-US" sz="2000" b="1" dirty="0"/>
              <a:t>   items needed to complete </a:t>
            </a:r>
          </a:p>
          <a:p>
            <a:r>
              <a:rPr lang="en-US" sz="2000" b="1" dirty="0"/>
              <a:t>   your renewal.   All paper work</a:t>
            </a:r>
          </a:p>
          <a:p>
            <a:r>
              <a:rPr lang="en-US" sz="2000" b="1" dirty="0"/>
              <a:t>   is due into our office by: </a:t>
            </a:r>
          </a:p>
          <a:p>
            <a:endParaRPr lang="en-US" sz="1000" b="1" dirty="0"/>
          </a:p>
          <a:p>
            <a:r>
              <a:rPr lang="en-US" sz="3600" b="1" dirty="0">
                <a:solidFill>
                  <a:srgbClr val="FF0000"/>
                </a:solidFill>
              </a:rPr>
              <a:t>      </a:t>
            </a:r>
            <a:r>
              <a:rPr lang="en-US" sz="3600" b="1" u="sng" dirty="0">
                <a:solidFill>
                  <a:srgbClr val="FF0000"/>
                </a:solidFill>
              </a:rPr>
              <a:t>Sept.15, 2019 </a:t>
            </a:r>
          </a:p>
          <a:p>
            <a:pPr algn="ctr"/>
            <a:r>
              <a:rPr lang="en-US" sz="1000" b="1" dirty="0"/>
              <a:t> </a:t>
            </a:r>
          </a:p>
          <a:p>
            <a:pPr marL="342900" indent="-342900">
              <a:buFont typeface="Arial" panose="020B0604020202020204" pitchFamily="34" charset="0"/>
              <a:buChar char="•"/>
            </a:pPr>
            <a:r>
              <a:rPr lang="en-US" sz="2400" b="1" dirty="0"/>
              <a:t>   </a:t>
            </a:r>
            <a:r>
              <a:rPr lang="en-US" sz="2400" b="1" u="sng" dirty="0"/>
              <a:t>Provider Data Sheet</a:t>
            </a:r>
            <a:endParaRPr lang="en-US" sz="2400" b="1" dirty="0"/>
          </a:p>
          <a:p>
            <a:r>
              <a:rPr lang="en-US" sz="2400" b="1" dirty="0"/>
              <a:t> </a:t>
            </a:r>
          </a:p>
          <a:p>
            <a:pPr marL="457200" indent="-457200">
              <a:buFont typeface="Arial" panose="020B0604020202020204" pitchFamily="34" charset="0"/>
              <a:buChar char="•"/>
            </a:pPr>
            <a:r>
              <a:rPr lang="en-US" sz="2400" dirty="0"/>
              <a:t> </a:t>
            </a:r>
            <a:r>
              <a:rPr lang="en-US" sz="2400" b="1" u="sng" dirty="0"/>
              <a:t>Updated</a:t>
            </a:r>
            <a:r>
              <a:rPr lang="en-US" sz="2400" u="sng" dirty="0"/>
              <a:t> </a:t>
            </a:r>
            <a:r>
              <a:rPr lang="en-US" sz="2400" b="1" u="sng" dirty="0"/>
              <a:t>Enrollment</a:t>
            </a:r>
          </a:p>
          <a:p>
            <a:r>
              <a:rPr lang="en-US" sz="2400" b="1" dirty="0"/>
              <a:t>       </a:t>
            </a:r>
            <a:r>
              <a:rPr lang="en-US" sz="2400" b="1" u="sng" dirty="0"/>
              <a:t>Forms</a:t>
            </a:r>
          </a:p>
          <a:p>
            <a:pPr marL="457200" indent="-457200">
              <a:buFont typeface="Arial" panose="020B0604020202020204" pitchFamily="34" charset="0"/>
              <a:buChar char="•"/>
            </a:pPr>
            <a:r>
              <a:rPr lang="en-US" sz="3200" dirty="0"/>
              <a:t>  </a:t>
            </a:r>
            <a:r>
              <a:rPr lang="en-US" sz="2400" b="1" dirty="0"/>
              <a:t>1099 Authorization</a:t>
            </a:r>
            <a:endParaRPr lang="en-US" sz="2400" b="1" u="sng" dirty="0"/>
          </a:p>
          <a:p>
            <a:endParaRPr lang="en-US" sz="1200" b="1" dirty="0"/>
          </a:p>
        </p:txBody>
      </p:sp>
      <p:sp>
        <p:nvSpPr>
          <p:cNvPr id="11" name="TextBox 10">
            <a:extLst>
              <a:ext uri="{FF2B5EF4-FFF2-40B4-BE49-F238E27FC236}">
                <a16:creationId xmlns:a16="http://schemas.microsoft.com/office/drawing/2014/main" id="{7317CA0E-C501-4D52-AAF2-81151EDD0518}"/>
              </a:ext>
            </a:extLst>
          </p:cNvPr>
          <p:cNvSpPr txBox="1"/>
          <p:nvPr/>
        </p:nvSpPr>
        <p:spPr>
          <a:xfrm>
            <a:off x="4713214" y="1459201"/>
            <a:ext cx="4277032" cy="5432256"/>
          </a:xfrm>
          <a:prstGeom prst="rect">
            <a:avLst/>
          </a:prstGeom>
          <a:noFill/>
          <a:ln w="85725">
            <a:solidFill>
              <a:schemeClr val="tx1"/>
            </a:solidFill>
          </a:ln>
        </p:spPr>
        <p:txBody>
          <a:bodyPr wrap="square" rtlCol="0">
            <a:spAutoFit/>
          </a:bodyPr>
          <a:lstStyle/>
          <a:p>
            <a:pPr marL="457200" indent="-457200">
              <a:buFont typeface="Arial" panose="020B0604020202020204" pitchFamily="34" charset="0"/>
              <a:buChar char="•"/>
            </a:pPr>
            <a:endParaRPr lang="en-US" sz="1000" b="1" dirty="0"/>
          </a:p>
          <a:p>
            <a:pPr marL="457200" indent="-457200">
              <a:buFont typeface="Arial" panose="020B0604020202020204" pitchFamily="34" charset="0"/>
              <a:buChar char="•"/>
            </a:pPr>
            <a:r>
              <a:rPr lang="en-US" sz="2400" b="1" dirty="0"/>
              <a:t> </a:t>
            </a:r>
            <a:r>
              <a:rPr lang="en-US" sz="2400" b="1" u="sng" dirty="0"/>
              <a:t>Holiday's Open</a:t>
            </a:r>
          </a:p>
          <a:p>
            <a:r>
              <a:rPr lang="en-US" sz="2400" b="1" dirty="0"/>
              <a:t>       </a:t>
            </a:r>
            <a:r>
              <a:rPr lang="en-US" sz="2400" b="1" u="sng" dirty="0"/>
              <a:t>Schedule</a:t>
            </a:r>
            <a:endParaRPr lang="en-US" sz="1200" b="1" dirty="0"/>
          </a:p>
          <a:p>
            <a:endParaRPr lang="en-US" sz="1200" b="1" dirty="0"/>
          </a:p>
          <a:p>
            <a:pPr marL="342900" indent="-342900">
              <a:buFont typeface="Arial" panose="020B0604020202020204" pitchFamily="34" charset="0"/>
              <a:buChar char="•"/>
            </a:pPr>
            <a:r>
              <a:rPr lang="en-US" sz="2400" b="1" u="sng" dirty="0"/>
              <a:t>Alternate Phone</a:t>
            </a:r>
          </a:p>
          <a:p>
            <a:r>
              <a:rPr lang="en-US" sz="2400" b="1" dirty="0"/>
              <a:t>       </a:t>
            </a:r>
            <a:r>
              <a:rPr lang="en-US" sz="2400" b="1" u="sng" dirty="0"/>
              <a:t>Number </a:t>
            </a:r>
            <a:endParaRPr lang="en-US" sz="900" b="1" u="sng" dirty="0"/>
          </a:p>
          <a:p>
            <a:endParaRPr lang="en-US" sz="900" b="1" u="sng" dirty="0"/>
          </a:p>
          <a:p>
            <a:pPr algn="ctr"/>
            <a:endParaRPr lang="en-US" sz="400" b="1" u="sng" dirty="0"/>
          </a:p>
          <a:p>
            <a:pPr algn="ctr"/>
            <a:r>
              <a:rPr lang="en-US" sz="2400" b="1" dirty="0"/>
              <a:t>Sponsor/Provider Agreement </a:t>
            </a:r>
            <a:endParaRPr lang="en-US" sz="800" b="1" dirty="0"/>
          </a:p>
          <a:p>
            <a:pPr algn="ctr"/>
            <a:endParaRPr lang="en-US" sz="800" b="1" dirty="0"/>
          </a:p>
          <a:p>
            <a:r>
              <a:rPr lang="en-US" sz="2000" b="1" dirty="0"/>
              <a:t>    It does not need to be</a:t>
            </a:r>
          </a:p>
          <a:p>
            <a:r>
              <a:rPr lang="en-US" sz="2000" b="1" dirty="0"/>
              <a:t>    updated if the date on the</a:t>
            </a:r>
          </a:p>
          <a:p>
            <a:r>
              <a:rPr lang="en-US" sz="2000" b="1" dirty="0"/>
              <a:t>    bottom left reads Revised</a:t>
            </a:r>
          </a:p>
          <a:p>
            <a:r>
              <a:rPr lang="en-US" sz="2000" b="1" dirty="0"/>
              <a:t>    2/2015, but you will need to</a:t>
            </a:r>
          </a:p>
          <a:p>
            <a:r>
              <a:rPr lang="en-US" sz="2000" b="1" dirty="0"/>
              <a:t>    staple Attachment 2 Revised</a:t>
            </a:r>
          </a:p>
          <a:p>
            <a:r>
              <a:rPr lang="en-US" sz="2000" b="1" dirty="0"/>
              <a:t>    5/20/18 to the back of your</a:t>
            </a:r>
          </a:p>
          <a:p>
            <a:r>
              <a:rPr lang="en-US" sz="2000" b="1" dirty="0"/>
              <a:t>    contract.  We will be looking</a:t>
            </a:r>
          </a:p>
          <a:p>
            <a:r>
              <a:rPr lang="en-US" sz="2000" b="1" dirty="0"/>
              <a:t>    for this sheet  at this at your</a:t>
            </a:r>
          </a:p>
          <a:p>
            <a:r>
              <a:rPr lang="en-US" sz="2000" b="1" dirty="0"/>
              <a:t>    future  reviews.    </a:t>
            </a:r>
            <a:endParaRPr lang="en-US" sz="1400" dirty="0"/>
          </a:p>
          <a:p>
            <a:r>
              <a:rPr lang="en-US" sz="400" b="1" dirty="0"/>
              <a:t>     </a:t>
            </a:r>
            <a:endParaRPr lang="en-US" sz="2000" b="1" dirty="0"/>
          </a:p>
        </p:txBody>
      </p:sp>
      <p:sp>
        <p:nvSpPr>
          <p:cNvPr id="6" name="TextBox 5">
            <a:extLst>
              <a:ext uri="{FF2B5EF4-FFF2-40B4-BE49-F238E27FC236}">
                <a16:creationId xmlns:a16="http://schemas.microsoft.com/office/drawing/2014/main" id="{1CF8B69E-B1DA-4AF2-9C78-626B73D4D3C8}"/>
              </a:ext>
            </a:extLst>
          </p:cNvPr>
          <p:cNvSpPr txBox="1"/>
          <p:nvPr/>
        </p:nvSpPr>
        <p:spPr>
          <a:xfrm>
            <a:off x="3811376" y="7099498"/>
            <a:ext cx="1493240" cy="307777"/>
          </a:xfrm>
          <a:prstGeom prst="rect">
            <a:avLst/>
          </a:prstGeom>
          <a:noFill/>
        </p:spPr>
        <p:txBody>
          <a:bodyPr wrap="square" rtlCol="0">
            <a:spAutoFit/>
          </a:bodyPr>
          <a:lstStyle/>
          <a:p>
            <a:pPr algn="ctr"/>
            <a:r>
              <a:rPr lang="en-US" sz="1400" b="1" dirty="0"/>
              <a:t>Page 19</a:t>
            </a:r>
          </a:p>
        </p:txBody>
      </p:sp>
    </p:spTree>
    <p:extLst>
      <p:ext uri="{BB962C8B-B14F-4D97-AF65-F5344CB8AC3E}">
        <p14:creationId xmlns:p14="http://schemas.microsoft.com/office/powerpoint/2010/main" val="12317098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7A7F8B-BC63-4026-9D58-22CF3BCA9508}"/>
              </a:ext>
            </a:extLst>
          </p:cNvPr>
          <p:cNvSpPr txBox="1">
            <a:spLocks/>
          </p:cNvSpPr>
          <p:nvPr/>
        </p:nvSpPr>
        <p:spPr>
          <a:xfrm>
            <a:off x="494094" y="442996"/>
            <a:ext cx="2756219" cy="2682987"/>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lnSpc>
                <a:spcPct val="90000"/>
              </a:lnSpc>
              <a:spcAft>
                <a:spcPts val="600"/>
              </a:spcAft>
            </a:pPr>
            <a:r>
              <a:rPr lang="en-US" kern="1200" dirty="0">
                <a:solidFill>
                  <a:srgbClr val="FFFFFF"/>
                </a:solidFill>
                <a:latin typeface="+mj-lt"/>
                <a:ea typeface="+mj-ea"/>
                <a:cs typeface="+mj-cs"/>
              </a:rPr>
              <a:t>Sponsor-Provider Agreement</a:t>
            </a:r>
          </a:p>
        </p:txBody>
      </p:sp>
      <p:pic>
        <p:nvPicPr>
          <p:cNvPr id="5" name="Picture 4" descr="A screenshot of a cell phone&#10;&#10;Description generated with very high confidence">
            <a:extLst>
              <a:ext uri="{FF2B5EF4-FFF2-40B4-BE49-F238E27FC236}">
                <a16:creationId xmlns:a16="http://schemas.microsoft.com/office/drawing/2014/main" id="{43A21F78-AC5F-436E-93B2-618FEF7CE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317" y="336393"/>
            <a:ext cx="4998020" cy="6583042"/>
          </a:xfrm>
          <a:prstGeom prst="rect">
            <a:avLst/>
          </a:prstGeom>
          <a:ln w="98425">
            <a:solidFill>
              <a:schemeClr val="tx1"/>
            </a:solidFill>
          </a:ln>
        </p:spPr>
      </p:pic>
      <p:sp>
        <p:nvSpPr>
          <p:cNvPr id="3" name="TextBox 2">
            <a:extLst>
              <a:ext uri="{FF2B5EF4-FFF2-40B4-BE49-F238E27FC236}">
                <a16:creationId xmlns:a16="http://schemas.microsoft.com/office/drawing/2014/main" id="{2B9FFBBF-13FB-4B84-9216-EE3EA105A879}"/>
              </a:ext>
            </a:extLst>
          </p:cNvPr>
          <p:cNvSpPr txBox="1"/>
          <p:nvPr/>
        </p:nvSpPr>
        <p:spPr>
          <a:xfrm>
            <a:off x="304800" y="591671"/>
            <a:ext cx="45719"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C3C77AE-3F29-47E1-B0D2-7BD8BA583FAE}"/>
              </a:ext>
            </a:extLst>
          </p:cNvPr>
          <p:cNvSpPr txBox="1"/>
          <p:nvPr/>
        </p:nvSpPr>
        <p:spPr>
          <a:xfrm>
            <a:off x="5500329" y="7021379"/>
            <a:ext cx="1392572" cy="307777"/>
          </a:xfrm>
          <a:prstGeom prst="rect">
            <a:avLst/>
          </a:prstGeom>
          <a:noFill/>
        </p:spPr>
        <p:txBody>
          <a:bodyPr wrap="square" rtlCol="0">
            <a:spAutoFit/>
          </a:bodyPr>
          <a:lstStyle/>
          <a:p>
            <a:pPr algn="ctr"/>
            <a:r>
              <a:rPr lang="en-US" sz="1400" b="1" dirty="0"/>
              <a:t>Page 20</a:t>
            </a:r>
          </a:p>
        </p:txBody>
      </p:sp>
      <p:sp>
        <p:nvSpPr>
          <p:cNvPr id="2" name="TextBox 1">
            <a:extLst>
              <a:ext uri="{FF2B5EF4-FFF2-40B4-BE49-F238E27FC236}">
                <a16:creationId xmlns:a16="http://schemas.microsoft.com/office/drawing/2014/main" id="{B9C5734E-D9AD-4BC3-A979-E960697A8119}"/>
              </a:ext>
            </a:extLst>
          </p:cNvPr>
          <p:cNvSpPr txBox="1"/>
          <p:nvPr/>
        </p:nvSpPr>
        <p:spPr>
          <a:xfrm>
            <a:off x="772317" y="3376466"/>
            <a:ext cx="2199772" cy="3170099"/>
          </a:xfrm>
          <a:prstGeom prst="rect">
            <a:avLst/>
          </a:prstGeom>
          <a:noFill/>
        </p:spPr>
        <p:txBody>
          <a:bodyPr wrap="square" rtlCol="0">
            <a:spAutoFit/>
          </a:bodyPr>
          <a:lstStyle/>
          <a:p>
            <a:pPr algn="ctr"/>
            <a:r>
              <a:rPr lang="en-US" sz="2000" b="1" dirty="0">
                <a:solidFill>
                  <a:schemeClr val="bg1"/>
                </a:solidFill>
              </a:rPr>
              <a:t>If you  do not have this page with the box on the top right of the sheet, please attach this page to your Sponsor/Provider Agreement</a:t>
            </a:r>
          </a:p>
        </p:txBody>
      </p:sp>
      <p:sp>
        <p:nvSpPr>
          <p:cNvPr id="8" name="TextBox 7">
            <a:extLst>
              <a:ext uri="{FF2B5EF4-FFF2-40B4-BE49-F238E27FC236}">
                <a16:creationId xmlns:a16="http://schemas.microsoft.com/office/drawing/2014/main" id="{40CF2C34-313D-431F-95FC-2FB417C8A13E}"/>
              </a:ext>
            </a:extLst>
          </p:cNvPr>
          <p:cNvSpPr txBox="1"/>
          <p:nvPr/>
        </p:nvSpPr>
        <p:spPr>
          <a:xfrm>
            <a:off x="7424257" y="487840"/>
            <a:ext cx="1271368" cy="473163"/>
          </a:xfrm>
          <a:prstGeom prst="rect">
            <a:avLst/>
          </a:prstGeom>
          <a:noFill/>
          <a:ln w="8572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149367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0C25-CC6D-463C-B16C-2F3747DC7D3B}"/>
              </a:ext>
            </a:extLst>
          </p:cNvPr>
          <p:cNvSpPr>
            <a:spLocks noGrp="1"/>
          </p:cNvSpPr>
          <p:nvPr>
            <p:ph type="title"/>
          </p:nvPr>
        </p:nvSpPr>
        <p:spPr>
          <a:xfrm>
            <a:off x="195943" y="549275"/>
            <a:ext cx="8602824" cy="1143000"/>
          </a:xfrm>
          <a:solidFill>
            <a:srgbClr val="D00000"/>
          </a:solidFill>
        </p:spPr>
        <p:txBody>
          <a:bodyPr>
            <a:normAutofit/>
          </a:bodyPr>
          <a:lstStyle/>
          <a:p>
            <a:pPr algn="ctr"/>
            <a:r>
              <a:rPr lang="en-US" sz="4000" b="1" dirty="0">
                <a:solidFill>
                  <a:schemeClr val="bg1"/>
                </a:solidFill>
              </a:rPr>
              <a:t>Website Information</a:t>
            </a:r>
          </a:p>
        </p:txBody>
      </p:sp>
      <p:sp>
        <p:nvSpPr>
          <p:cNvPr id="3" name="Content Placeholder 2">
            <a:extLst>
              <a:ext uri="{FF2B5EF4-FFF2-40B4-BE49-F238E27FC236}">
                <a16:creationId xmlns:a16="http://schemas.microsoft.com/office/drawing/2014/main" id="{B689FD8A-6CFC-42CF-BCCB-70F843094B3F}"/>
              </a:ext>
            </a:extLst>
          </p:cNvPr>
          <p:cNvSpPr>
            <a:spLocks noGrp="1"/>
          </p:cNvSpPr>
          <p:nvPr>
            <p:ph idx="1"/>
          </p:nvPr>
        </p:nvSpPr>
        <p:spPr>
          <a:xfrm>
            <a:off x="457200" y="1728365"/>
            <a:ext cx="8229600" cy="5309998"/>
          </a:xfrm>
        </p:spPr>
        <p:txBody>
          <a:bodyPr/>
          <a:lstStyle/>
          <a:p>
            <a:endParaRPr lang="en-US" dirty="0"/>
          </a:p>
          <a:p>
            <a:endParaRPr lang="en-US" dirty="0"/>
          </a:p>
          <a:p>
            <a:pPr algn="ctr"/>
            <a:r>
              <a:rPr lang="en-US" sz="3200" b="1" dirty="0"/>
              <a:t>All forms can be accessed on our website:</a:t>
            </a:r>
          </a:p>
          <a:p>
            <a:pPr marL="0" indent="0" algn="ctr">
              <a:buNone/>
            </a:pPr>
            <a:r>
              <a:rPr lang="en-US" sz="3200" b="1" dirty="0"/>
              <a:t>  infantandchildnutrition.org</a:t>
            </a:r>
          </a:p>
          <a:p>
            <a:pPr algn="ctr"/>
            <a:endParaRPr lang="en-US" sz="3200" dirty="0"/>
          </a:p>
          <a:p>
            <a:pPr algn="ctr"/>
            <a:endParaRPr lang="en-US" sz="3200" dirty="0"/>
          </a:p>
          <a:p>
            <a:pPr algn="ctr"/>
            <a:r>
              <a:rPr lang="en-US" sz="3200" b="1" dirty="0"/>
              <a:t>This presentation is now available at the website for your convenience or for future reference from this training</a:t>
            </a:r>
          </a:p>
        </p:txBody>
      </p:sp>
    </p:spTree>
    <p:extLst>
      <p:ext uri="{BB962C8B-B14F-4D97-AF65-F5344CB8AC3E}">
        <p14:creationId xmlns:p14="http://schemas.microsoft.com/office/powerpoint/2010/main" val="30301190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8676E4-E341-4CEE-AE87-16A98A5D4BE3}"/>
              </a:ext>
            </a:extLst>
          </p:cNvPr>
          <p:cNvPicPr>
            <a:picLocks noChangeAspect="1"/>
          </p:cNvPicPr>
          <p:nvPr/>
        </p:nvPicPr>
        <p:blipFill>
          <a:blip r:embed="rId2"/>
          <a:stretch>
            <a:fillRect/>
          </a:stretch>
        </p:blipFill>
        <p:spPr>
          <a:xfrm>
            <a:off x="4261883" y="394282"/>
            <a:ext cx="4689169" cy="6662082"/>
          </a:xfrm>
          <a:prstGeom prst="rect">
            <a:avLst/>
          </a:prstGeom>
          <a:ln w="57150">
            <a:solidFill>
              <a:schemeClr val="tx1">
                <a:lumMod val="95000"/>
                <a:lumOff val="5000"/>
              </a:schemeClr>
            </a:solidFill>
          </a:ln>
        </p:spPr>
      </p:pic>
      <p:sp>
        <p:nvSpPr>
          <p:cNvPr id="11" name="TextBox 10">
            <a:extLst>
              <a:ext uri="{FF2B5EF4-FFF2-40B4-BE49-F238E27FC236}">
                <a16:creationId xmlns:a16="http://schemas.microsoft.com/office/drawing/2014/main" id="{41EC13AD-009E-4FD7-A7A7-DCF1B3215028}"/>
              </a:ext>
            </a:extLst>
          </p:cNvPr>
          <p:cNvSpPr txBox="1"/>
          <p:nvPr/>
        </p:nvSpPr>
        <p:spPr>
          <a:xfrm>
            <a:off x="192948" y="293615"/>
            <a:ext cx="3624044" cy="6863417"/>
          </a:xfrm>
          <a:prstGeom prst="rect">
            <a:avLst/>
          </a:prstGeom>
          <a:noFill/>
        </p:spPr>
        <p:txBody>
          <a:bodyPr wrap="square" rtlCol="0">
            <a:spAutoFit/>
          </a:bodyPr>
          <a:lstStyle/>
          <a:p>
            <a:endParaRPr lang="en-US" sz="4000" dirty="0"/>
          </a:p>
          <a:p>
            <a:pPr algn="ctr"/>
            <a:endParaRPr lang="en-US" sz="4000" dirty="0">
              <a:solidFill>
                <a:schemeClr val="bg2"/>
              </a:solidFill>
            </a:endParaRPr>
          </a:p>
          <a:p>
            <a:pPr algn="ctr"/>
            <a:r>
              <a:rPr lang="en-US" sz="4000" dirty="0">
                <a:solidFill>
                  <a:schemeClr val="bg2"/>
                </a:solidFill>
              </a:rPr>
              <a:t>Notice of</a:t>
            </a:r>
          </a:p>
          <a:p>
            <a:pPr algn="ctr"/>
            <a:r>
              <a:rPr lang="en-US" sz="4000" dirty="0">
                <a:solidFill>
                  <a:schemeClr val="bg2"/>
                </a:solidFill>
              </a:rPr>
              <a:t> </a:t>
            </a:r>
          </a:p>
          <a:p>
            <a:pPr algn="ctr"/>
            <a:r>
              <a:rPr lang="en-US" sz="4000" dirty="0">
                <a:solidFill>
                  <a:schemeClr val="bg2"/>
                </a:solidFill>
              </a:rPr>
              <a:t>  Right to</a:t>
            </a:r>
          </a:p>
          <a:p>
            <a:pPr algn="ctr"/>
            <a:endParaRPr lang="en-US" sz="4000" dirty="0">
              <a:solidFill>
                <a:schemeClr val="bg2"/>
              </a:solidFill>
            </a:endParaRPr>
          </a:p>
          <a:p>
            <a:pPr algn="ctr"/>
            <a:r>
              <a:rPr lang="en-US" sz="4000" dirty="0">
                <a:solidFill>
                  <a:schemeClr val="bg2"/>
                </a:solidFill>
              </a:rPr>
              <a:t> Administrative</a:t>
            </a:r>
          </a:p>
          <a:p>
            <a:pPr algn="ctr"/>
            <a:endParaRPr lang="en-US" sz="4000" dirty="0">
              <a:solidFill>
                <a:schemeClr val="bg2"/>
              </a:solidFill>
            </a:endParaRPr>
          </a:p>
          <a:p>
            <a:pPr algn="ctr"/>
            <a:r>
              <a:rPr lang="en-US" sz="4000" dirty="0">
                <a:solidFill>
                  <a:schemeClr val="bg2"/>
                </a:solidFill>
              </a:rPr>
              <a:t> Review</a:t>
            </a:r>
          </a:p>
          <a:p>
            <a:endParaRPr lang="en-US" sz="4000" dirty="0"/>
          </a:p>
          <a:p>
            <a:endParaRPr lang="en-US" sz="4000" dirty="0"/>
          </a:p>
        </p:txBody>
      </p:sp>
      <p:sp>
        <p:nvSpPr>
          <p:cNvPr id="12" name="TextBox 11">
            <a:extLst>
              <a:ext uri="{FF2B5EF4-FFF2-40B4-BE49-F238E27FC236}">
                <a16:creationId xmlns:a16="http://schemas.microsoft.com/office/drawing/2014/main" id="{D0CB1AFF-A60C-46F7-8D10-0F85BD16657D}"/>
              </a:ext>
            </a:extLst>
          </p:cNvPr>
          <p:cNvSpPr txBox="1"/>
          <p:nvPr/>
        </p:nvSpPr>
        <p:spPr>
          <a:xfrm>
            <a:off x="2713978" y="6805883"/>
            <a:ext cx="1291904" cy="307777"/>
          </a:xfrm>
          <a:prstGeom prst="rect">
            <a:avLst/>
          </a:prstGeom>
          <a:noFill/>
        </p:spPr>
        <p:txBody>
          <a:bodyPr wrap="square" rtlCol="0">
            <a:spAutoFit/>
          </a:bodyPr>
          <a:lstStyle/>
          <a:p>
            <a:pPr algn="ctr"/>
            <a:r>
              <a:rPr lang="en-US" sz="1400" dirty="0">
                <a:solidFill>
                  <a:schemeClr val="bg2"/>
                </a:solidFill>
              </a:rPr>
              <a:t>Page 21</a:t>
            </a:r>
          </a:p>
        </p:txBody>
      </p:sp>
    </p:spTree>
    <p:extLst>
      <p:ext uri="{BB962C8B-B14F-4D97-AF65-F5344CB8AC3E}">
        <p14:creationId xmlns:p14="http://schemas.microsoft.com/office/powerpoint/2010/main" val="32685104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84885"/>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670811" y="2851150"/>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4803061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51CDD-3884-4A62-8489-7D5898680F71}"/>
              </a:ext>
            </a:extLst>
          </p:cNvPr>
          <p:cNvPicPr/>
          <p:nvPr/>
        </p:nvPicPr>
        <p:blipFill>
          <a:blip r:embed="rId3" cstate="print"/>
          <a:stretch>
            <a:fillRect/>
          </a:stretch>
        </p:blipFill>
        <p:spPr bwMode="auto">
          <a:xfrm>
            <a:off x="6058538" y="238462"/>
            <a:ext cx="2842491" cy="4174908"/>
          </a:xfrm>
          <a:prstGeom prst="rect">
            <a:avLst/>
          </a:prstGeom>
          <a:noFill/>
        </p:spPr>
      </p:pic>
      <p:sp>
        <p:nvSpPr>
          <p:cNvPr id="12" name="TextBox 11"/>
          <p:cNvSpPr txBox="1"/>
          <p:nvPr/>
        </p:nvSpPr>
        <p:spPr>
          <a:xfrm>
            <a:off x="-671622" y="845567"/>
            <a:ext cx="5839240" cy="6075350"/>
          </a:xfrm>
          <a:prstGeom prst="rect">
            <a:avLst/>
          </a:prstGeom>
        </p:spPr>
        <p:txBody>
          <a:bodyPr vert="horz" lIns="91440" tIns="45720" rIns="91440" bIns="45720" rtlCol="0" anchor="t">
            <a:normAutofit fontScale="77500" lnSpcReduction="20000"/>
            <a:scene3d>
              <a:camera prst="orthographicFront">
                <a:rot lat="0" lon="0" rev="0"/>
              </a:camera>
              <a:lightRig rig="contrasting" dir="t">
                <a:rot lat="0" lon="0" rev="4500000"/>
              </a:lightRig>
            </a:scene3d>
            <a:sp3d extrusionH="57150" contourW="6350" prstMaterial="metal">
              <a:bevelT w="38100" h="38100"/>
              <a:contourClr>
                <a:schemeClr val="accent1">
                  <a:shade val="75000"/>
                </a:schemeClr>
              </a:contourClr>
            </a:sp3d>
          </a:bodyPr>
          <a:lstStyle/>
          <a:p>
            <a:pPr>
              <a:lnSpc>
                <a:spcPct val="90000"/>
              </a:lnSpc>
              <a:spcAft>
                <a:spcPts val="600"/>
              </a:spcAft>
            </a:pPr>
            <a:r>
              <a:rPr lang="en-US" sz="3400" b="1" kern="1200" cap="all" dirty="0">
                <a:ln w="0"/>
                <a:solidFill>
                  <a:srgbClr val="FF0000"/>
                </a:solidFill>
                <a:effectLst>
                  <a:outerShdw blurRad="50800" dist="38100" dir="2700000" algn="tl" rotWithShape="0">
                    <a:prstClr val="black">
                      <a:alpha val="40000"/>
                    </a:prstClr>
                  </a:outerShdw>
                </a:effectLst>
                <a:latin typeface="+mj-lt"/>
                <a:ea typeface="+mj-ea"/>
                <a:cs typeface="+mj-cs"/>
              </a:rPr>
              <a:t>    </a:t>
            </a:r>
          </a:p>
          <a:p>
            <a:pPr>
              <a:lnSpc>
                <a:spcPct val="90000"/>
              </a:lnSpc>
              <a:spcAft>
                <a:spcPts val="600"/>
              </a:spcAft>
            </a:pPr>
            <a:r>
              <a:rPr lang="en-US" sz="3400" b="1" kern="1200" cap="all" dirty="0">
                <a:ln w="0"/>
                <a:solidFill>
                  <a:srgbClr val="FF0000"/>
                </a:solidFill>
                <a:effectLst>
                  <a:outerShdw blurRad="50800" dist="38100" dir="2700000" algn="tl" rotWithShape="0">
                    <a:prstClr val="black">
                      <a:alpha val="40000"/>
                    </a:prstClr>
                  </a:outerShdw>
                </a:effectLst>
                <a:latin typeface="+mj-lt"/>
                <a:ea typeface="+mj-ea"/>
                <a:cs typeface="+mj-cs"/>
              </a:rPr>
              <a:t>                                        	</a:t>
            </a:r>
            <a:r>
              <a:rPr lang="en-US" sz="13100" b="1" kern="1200" cap="all" dirty="0">
                <a:ln w="0"/>
                <a:solidFill>
                  <a:srgbClr val="FF0000"/>
                </a:solidFill>
                <a:effectLst>
                  <a:outerShdw blurRad="50800" dist="38100" dir="2700000" algn="tl" rotWithShape="0">
                    <a:prstClr val="black">
                      <a:alpha val="40000"/>
                    </a:prstClr>
                  </a:outerShdw>
                </a:effectLst>
                <a:latin typeface="+mj-lt"/>
                <a:ea typeface="+mj-ea"/>
                <a:cs typeface="+mj-cs"/>
              </a:rPr>
              <a:t>Thank</a:t>
            </a:r>
          </a:p>
          <a:p>
            <a:pPr>
              <a:lnSpc>
                <a:spcPct val="90000"/>
              </a:lnSpc>
              <a:spcAft>
                <a:spcPts val="600"/>
              </a:spcAft>
            </a:pPr>
            <a:r>
              <a:rPr lang="en-US" sz="13100" b="1" cap="all" dirty="0">
                <a:ln w="0"/>
                <a:solidFill>
                  <a:srgbClr val="FF0000"/>
                </a:solidFill>
                <a:effectLst>
                  <a:outerShdw blurRad="50800" dist="38100" dir="2700000" algn="tl" rotWithShape="0">
                    <a:prstClr val="black">
                      <a:alpha val="40000"/>
                    </a:prstClr>
                  </a:outerShdw>
                </a:effectLst>
                <a:latin typeface="+mj-lt"/>
                <a:ea typeface="+mj-ea"/>
                <a:cs typeface="+mj-cs"/>
              </a:rPr>
              <a:t>    </a:t>
            </a:r>
            <a:r>
              <a:rPr lang="en-US" sz="13100" b="1" kern="1200" cap="all" dirty="0">
                <a:ln w="0"/>
                <a:solidFill>
                  <a:srgbClr val="FF0000"/>
                </a:solidFill>
                <a:effectLst>
                  <a:outerShdw blurRad="50800" dist="38100" dir="2700000" algn="tl" rotWithShape="0">
                    <a:prstClr val="black">
                      <a:alpha val="40000"/>
                    </a:prstClr>
                  </a:outerShdw>
                </a:effectLst>
                <a:latin typeface="+mj-lt"/>
                <a:ea typeface="+mj-ea"/>
                <a:cs typeface="+mj-cs"/>
              </a:rPr>
              <a:t>  you!</a:t>
            </a:r>
          </a:p>
          <a:p>
            <a:pPr>
              <a:lnSpc>
                <a:spcPct val="90000"/>
              </a:lnSpc>
              <a:spcAft>
                <a:spcPts val="600"/>
              </a:spcAft>
            </a:pPr>
            <a:endParaRPr lang="en-US" sz="3400" b="1" kern="1200" cap="all" dirty="0">
              <a:ln w="0"/>
              <a:solidFill>
                <a:schemeClr val="tx1"/>
              </a:solidFill>
              <a:effectLst>
                <a:outerShdw blurRad="50800" dist="38100" dir="2700000" algn="tl" rotWithShape="0">
                  <a:prstClr val="black">
                    <a:alpha val="40000"/>
                  </a:prstClr>
                </a:outerShdw>
              </a:effectLst>
              <a:latin typeface="+mj-lt"/>
              <a:ea typeface="+mj-ea"/>
              <a:cs typeface="+mj-cs"/>
            </a:endParaRPr>
          </a:p>
          <a:p>
            <a:pPr>
              <a:lnSpc>
                <a:spcPct val="90000"/>
              </a:lnSpc>
              <a:spcAft>
                <a:spcPts val="600"/>
              </a:spcAft>
            </a:pPr>
            <a:endParaRPr lang="en-US" sz="3400" b="1" kern="1200" cap="all" dirty="0">
              <a:ln w="0"/>
              <a:solidFill>
                <a:schemeClr val="tx1"/>
              </a:solidFill>
              <a:effectLst>
                <a:outerShdw blurRad="50800" dist="38100" dir="2700000" algn="tl" rotWithShape="0">
                  <a:prstClr val="black">
                    <a:alpha val="40000"/>
                  </a:prstClr>
                </a:outerShdw>
              </a:effectLst>
              <a:latin typeface="+mj-lt"/>
              <a:ea typeface="+mj-ea"/>
              <a:cs typeface="+mj-cs"/>
            </a:endParaRPr>
          </a:p>
          <a:p>
            <a:pPr>
              <a:lnSpc>
                <a:spcPct val="90000"/>
              </a:lnSpc>
              <a:spcAft>
                <a:spcPts val="600"/>
              </a:spcAft>
            </a:pPr>
            <a:endParaRPr lang="en-US" sz="3400" b="1" kern="1200" cap="all" dirty="0">
              <a:ln w="0"/>
              <a:solidFill>
                <a:schemeClr val="tx1"/>
              </a:solidFill>
              <a:effectLst>
                <a:outerShdw blurRad="50800" dist="38100" dir="2700000" algn="tl" rotWithShape="0">
                  <a:prstClr val="black">
                    <a:alpha val="40000"/>
                  </a:prstClr>
                </a:outerShdw>
              </a:effectLst>
              <a:latin typeface="+mj-lt"/>
              <a:ea typeface="+mj-ea"/>
              <a:cs typeface="+mj-cs"/>
            </a:endParaRPr>
          </a:p>
          <a:p>
            <a:pPr>
              <a:lnSpc>
                <a:spcPct val="90000"/>
              </a:lnSpc>
              <a:spcAft>
                <a:spcPts val="600"/>
              </a:spcAft>
            </a:pPr>
            <a:endParaRPr lang="en-US" sz="3400" b="1" kern="1200" cap="all" dirty="0">
              <a:ln w="0"/>
              <a:solidFill>
                <a:schemeClr val="tx1"/>
              </a:solidFill>
              <a:effectLst>
                <a:outerShdw blurRad="50800" dist="38100" dir="2700000" algn="tl" rotWithShape="0">
                  <a:prstClr val="black">
                    <a:alpha val="40000"/>
                  </a:prstClr>
                </a:outerShdw>
              </a:effectLst>
              <a:latin typeface="+mj-lt"/>
              <a:ea typeface="+mj-ea"/>
              <a:cs typeface="+mj-cs"/>
            </a:endParaRPr>
          </a:p>
          <a:p>
            <a:pPr>
              <a:lnSpc>
                <a:spcPct val="90000"/>
              </a:lnSpc>
              <a:spcAft>
                <a:spcPts val="600"/>
              </a:spcAft>
            </a:pPr>
            <a:r>
              <a:rPr lang="en-US" sz="3400" b="1" kern="1200" cap="all" dirty="0">
                <a:ln w="0"/>
                <a:solidFill>
                  <a:schemeClr val="tx1"/>
                </a:solidFill>
                <a:effectLst>
                  <a:outerShdw blurRad="50800" dist="38100" dir="2700000" algn="tl" rotWithShape="0">
                    <a:prstClr val="black">
                      <a:alpha val="40000"/>
                    </a:prstClr>
                  </a:outerShdw>
                </a:effectLst>
                <a:latin typeface="+mj-lt"/>
                <a:ea typeface="+mj-ea"/>
                <a:cs typeface="+mj-cs"/>
              </a:rPr>
              <a:t>
</a:t>
            </a:r>
            <a:r>
              <a:rPr lang="en-US" sz="4700" b="1" kern="1200" cap="all" dirty="0">
                <a:ln w="0"/>
                <a:solidFill>
                  <a:schemeClr val="tx1"/>
                </a:solidFill>
                <a:effectLst>
                  <a:outerShdw blurRad="50800" dist="38100" dir="2700000" algn="tl" rotWithShape="0">
                    <a:prstClr val="black">
                      <a:alpha val="40000"/>
                    </a:prstClr>
                  </a:outerShdw>
                </a:effectLst>
                <a:latin typeface="+mj-lt"/>
                <a:ea typeface="+mj-ea"/>
                <a:cs typeface="+mj-cs"/>
              </a:rPr>
              <a:t>              Infant and Child</a:t>
            </a:r>
          </a:p>
          <a:p>
            <a:pPr>
              <a:lnSpc>
                <a:spcPct val="90000"/>
              </a:lnSpc>
              <a:spcAft>
                <a:spcPts val="600"/>
              </a:spcAft>
            </a:pPr>
            <a:r>
              <a:rPr lang="en-US" sz="4700" b="1" cap="all" dirty="0">
                <a:ln w="0"/>
                <a:effectLst>
                  <a:outerShdw blurRad="50800" dist="38100" dir="2700000" algn="tl" rotWithShape="0">
                    <a:prstClr val="black">
                      <a:alpha val="40000"/>
                    </a:prstClr>
                  </a:outerShdw>
                </a:effectLst>
                <a:latin typeface="+mj-lt"/>
                <a:ea typeface="+mj-ea"/>
                <a:cs typeface="+mj-cs"/>
              </a:rPr>
              <a:t> </a:t>
            </a:r>
            <a:r>
              <a:rPr lang="en-US" sz="4700" b="1" kern="1200" cap="all" dirty="0">
                <a:ln w="0"/>
                <a:solidFill>
                  <a:schemeClr val="tx1"/>
                </a:solidFill>
                <a:effectLst>
                  <a:outerShdw blurRad="50800" dist="38100" dir="2700000" algn="tl" rotWithShape="0">
                    <a:prstClr val="black">
                      <a:alpha val="40000"/>
                    </a:prstClr>
                  </a:outerShdw>
                </a:effectLst>
                <a:latin typeface="+mj-lt"/>
                <a:ea typeface="+mj-ea"/>
                <a:cs typeface="+mj-cs"/>
              </a:rPr>
              <a:t>                Nutrition, Inc</a:t>
            </a:r>
            <a:endParaRPr lang="en-US" sz="4700" b="1" kern="1200" cap="all" dirty="0">
              <a:ln w="0"/>
              <a:solidFill>
                <a:schemeClr val="tx1"/>
              </a:solidFill>
              <a:effectLst>
                <a:outerShdw blurRad="50800" dist="38100" dir="2700000" algn="tl" rotWithShape="0">
                  <a:prstClr val="black">
                    <a:alpha val="40000"/>
                  </a:prstClr>
                </a:outerShdw>
              </a:effectLst>
              <a:highlight>
                <a:srgbClr val="0000FF"/>
              </a:highlight>
              <a:latin typeface="+mj-lt"/>
              <a:ea typeface="+mj-ea"/>
              <a:cs typeface="+mj-cs"/>
            </a:endParaRPr>
          </a:p>
        </p:txBody>
      </p:sp>
    </p:spTree>
    <p:extLst>
      <p:ext uri="{BB962C8B-B14F-4D97-AF65-F5344CB8AC3E}">
        <p14:creationId xmlns:p14="http://schemas.microsoft.com/office/powerpoint/2010/main" val="515464979"/>
      </p:ext>
    </p:extLst>
  </p:cSld>
  <p:clrMapOvr>
    <a:overrideClrMapping bg1="dk1" tx1="lt1" bg2="dk2" tx2="lt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549" y="569711"/>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1311075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351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49275"/>
            <a:ext cx="8229600" cy="1143000"/>
          </a:xfrm>
          <a:solidFill>
            <a:srgbClr val="E60000"/>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a:t>UNUSUAL  CLAIMING  PATTERNS</a:t>
            </a:r>
          </a:p>
        </p:txBody>
      </p:sp>
      <p:sp>
        <p:nvSpPr>
          <p:cNvPr id="5" name="Content Placeholder 2"/>
          <p:cNvSpPr txBox="1">
            <a:spLocks noGrp="1"/>
          </p:cNvSpPr>
          <p:nvPr>
            <p:ph idx="1"/>
          </p:nvPr>
        </p:nvSpPr>
        <p:spPr>
          <a:prstGeom prst="rect">
            <a:avLst/>
          </a:prstGeom>
        </p:spPr>
        <p:txBody>
          <a:bodyPr>
            <a:normAutofit fontScale="92500" lnSpcReduction="20000"/>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US" sz="2200" dirty="0"/>
          </a:p>
          <a:p>
            <a:r>
              <a:rPr lang="en-US" dirty="0"/>
              <a:t>Suspicious or unusual claiming practices are identified when a review of the documentation does not provide a plausible or logical explanation for the claim (Block Claiming)</a:t>
            </a:r>
          </a:p>
          <a:p>
            <a:endParaRPr lang="en-US" sz="1400" dirty="0"/>
          </a:p>
          <a:p>
            <a:r>
              <a:rPr lang="en-US" sz="2400" dirty="0"/>
              <a:t>Block claims submitted where all children are present and claimed for any meal 15 days in a row, no one is ever late, no one ever leaves early, </a:t>
            </a:r>
            <a:r>
              <a:rPr lang="en-US" sz="2400" dirty="0" err="1"/>
              <a:t>etc</a:t>
            </a:r>
            <a:r>
              <a:rPr lang="en-US" sz="2400" dirty="0"/>
              <a:t>…are being flagged for additional review.  This additional review can include parental contacts, review of ELC program documentation, DCF inspection documentation and sign in and sign out sheets.  </a:t>
            </a:r>
          </a:p>
          <a:p>
            <a:endParaRPr lang="en-US" sz="2400" dirty="0"/>
          </a:p>
          <a:p>
            <a:r>
              <a:rPr lang="en-US" sz="2400" dirty="0"/>
              <a:t>All of these state agencies have access to each other’s records.  Please make certain you are only claiming meals for the children when they are actually present and served. </a:t>
            </a:r>
            <a:endParaRPr lang="en-US" dirty="0"/>
          </a:p>
          <a:p>
            <a:endParaRPr lang="en-US" sz="2200" dirty="0"/>
          </a:p>
          <a:p>
            <a:endParaRPr lang="en-US" sz="2200" dirty="0"/>
          </a:p>
          <a:p>
            <a:endParaRPr lang="en-US" sz="2200" dirty="0"/>
          </a:p>
        </p:txBody>
      </p:sp>
    </p:spTree>
    <p:extLst>
      <p:ext uri="{BB962C8B-B14F-4D97-AF65-F5344CB8AC3E}">
        <p14:creationId xmlns:p14="http://schemas.microsoft.com/office/powerpoint/2010/main" val="150814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93BF-720B-46CF-8609-000835093A0C}"/>
              </a:ext>
            </a:extLst>
          </p:cNvPr>
          <p:cNvSpPr>
            <a:spLocks noGrp="1"/>
          </p:cNvSpPr>
          <p:nvPr>
            <p:ph type="title"/>
          </p:nvPr>
        </p:nvSpPr>
        <p:spPr>
          <a:xfrm>
            <a:off x="457200" y="549275"/>
            <a:ext cx="8229600" cy="1143000"/>
          </a:xfrm>
          <a:solidFill>
            <a:srgbClr val="C00000"/>
          </a:solidFill>
        </p:spPr>
        <p:txBody>
          <a:bodyPr/>
          <a:lstStyle/>
          <a:p>
            <a:pPr algn="ctr"/>
            <a:r>
              <a:rPr lang="en-US" b="1" dirty="0">
                <a:solidFill>
                  <a:schemeClr val="bg1"/>
                </a:solidFill>
              </a:rPr>
              <a:t>UNUSUAL  CLAIMING  PATTERNS</a:t>
            </a:r>
          </a:p>
        </p:txBody>
      </p:sp>
      <p:sp>
        <p:nvSpPr>
          <p:cNvPr id="3" name="Content Placeholder 2">
            <a:extLst>
              <a:ext uri="{FF2B5EF4-FFF2-40B4-BE49-F238E27FC236}">
                <a16:creationId xmlns:a16="http://schemas.microsoft.com/office/drawing/2014/main" id="{0871AE17-EF69-4BB9-93AA-22B3717ED1D8}"/>
              </a:ext>
            </a:extLst>
          </p:cNvPr>
          <p:cNvSpPr>
            <a:spLocks noGrp="1"/>
          </p:cNvSpPr>
          <p:nvPr>
            <p:ph idx="1"/>
          </p:nvPr>
        </p:nvSpPr>
        <p:spPr>
          <a:xfrm>
            <a:off x="951722" y="2084777"/>
            <a:ext cx="7735078" cy="4633265"/>
          </a:xfrm>
        </p:spPr>
        <p:txBody>
          <a:bodyPr>
            <a:normAutofit/>
          </a:bodyPr>
          <a:lstStyle/>
          <a:p>
            <a:pPr marL="0" indent="0">
              <a:buNone/>
            </a:pPr>
            <a:r>
              <a:rPr lang="en-US" sz="3600" dirty="0"/>
              <a:t>-  But my kids are always here!  </a:t>
            </a:r>
          </a:p>
          <a:p>
            <a:pPr marL="0" indent="0">
              <a:buNone/>
            </a:pPr>
            <a:endParaRPr lang="en-US" sz="3000" dirty="0"/>
          </a:p>
          <a:p>
            <a:pPr>
              <a:spcBef>
                <a:spcPts val="0"/>
              </a:spcBef>
              <a:buFontTx/>
              <a:buChar char="-"/>
            </a:pPr>
            <a:r>
              <a:rPr lang="en-US" sz="3600" dirty="0"/>
              <a:t>These parents don’t ever take             </a:t>
            </a:r>
          </a:p>
          <a:p>
            <a:pPr marL="0" indent="0">
              <a:spcBef>
                <a:spcPts val="0"/>
              </a:spcBef>
              <a:buNone/>
            </a:pPr>
            <a:r>
              <a:rPr lang="en-US" sz="3600" dirty="0"/>
              <a:t>   off or miss work…and if they do      </a:t>
            </a:r>
          </a:p>
          <a:p>
            <a:pPr marL="0" indent="0">
              <a:spcBef>
                <a:spcPts val="0"/>
              </a:spcBef>
              <a:buNone/>
            </a:pPr>
            <a:r>
              <a:rPr lang="en-US" sz="3600" dirty="0"/>
              <a:t>   they still bring their children!  </a:t>
            </a:r>
          </a:p>
          <a:p>
            <a:pPr marL="0" indent="0">
              <a:buNone/>
            </a:pPr>
            <a:endParaRPr lang="en-US" sz="3000" dirty="0"/>
          </a:p>
          <a:p>
            <a:pPr>
              <a:spcBef>
                <a:spcPts val="0"/>
              </a:spcBef>
              <a:buFontTx/>
              <a:buChar char="-"/>
            </a:pPr>
            <a:r>
              <a:rPr lang="en-US" sz="3600" dirty="0"/>
              <a:t>They still bring their children                         </a:t>
            </a:r>
          </a:p>
          <a:p>
            <a:pPr marL="0" indent="0">
              <a:spcBef>
                <a:spcPts val="0"/>
              </a:spcBef>
              <a:buNone/>
            </a:pPr>
            <a:r>
              <a:rPr lang="en-US" sz="3600" dirty="0"/>
              <a:t>   even when they are sick!</a:t>
            </a:r>
          </a:p>
          <a:p>
            <a:endParaRPr lang="en-US" dirty="0"/>
          </a:p>
        </p:txBody>
      </p:sp>
    </p:spTree>
    <p:extLst>
      <p:ext uri="{BB962C8B-B14F-4D97-AF65-F5344CB8AC3E}">
        <p14:creationId xmlns:p14="http://schemas.microsoft.com/office/powerpoint/2010/main" val="336230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847" y="434974"/>
            <a:ext cx="8229600" cy="1143000"/>
          </a:xfrm>
          <a:solidFill>
            <a:srgbClr val="E60000"/>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a:t>5-DAY  TEST</a:t>
            </a:r>
          </a:p>
        </p:txBody>
      </p:sp>
      <p:sp>
        <p:nvSpPr>
          <p:cNvPr id="5" name="Content Placeholder 2"/>
          <p:cNvSpPr txBox="1">
            <a:spLocks noGrp="1"/>
          </p:cNvSpPr>
          <p:nvPr>
            <p:ph idx="1"/>
          </p:nvPr>
        </p:nvSpPr>
        <p:spPr>
          <a:xfrm>
            <a:off x="494522" y="1874838"/>
            <a:ext cx="8229600" cy="4525963"/>
          </a:xfrm>
          <a:prstGeom prst="rect">
            <a:avLst/>
          </a:prstGeom>
        </p:spPr>
        <p:txBody>
          <a:bodyPr>
            <a:normAutofit/>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US" sz="2200"/>
          </a:p>
          <a:p>
            <a:endParaRPr lang="en-US" sz="2200"/>
          </a:p>
          <a:p>
            <a:endParaRPr lang="en-US" sz="2200"/>
          </a:p>
          <a:p>
            <a:endParaRPr lang="en-US" sz="2200" dirty="0"/>
          </a:p>
        </p:txBody>
      </p:sp>
      <p:pic>
        <p:nvPicPr>
          <p:cNvPr id="6" name="Picture 5">
            <a:extLst>
              <a:ext uri="{FF2B5EF4-FFF2-40B4-BE49-F238E27FC236}">
                <a16:creationId xmlns:a16="http://schemas.microsoft.com/office/drawing/2014/main" id="{B98F227B-32BC-4832-A253-63A9B2A8EC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735" b="53486"/>
          <a:stretch/>
        </p:blipFill>
        <p:spPr>
          <a:xfrm>
            <a:off x="130762" y="2319098"/>
            <a:ext cx="8898559" cy="3631721"/>
          </a:xfrm>
          <a:prstGeom prst="rect">
            <a:avLst/>
          </a:prstGeom>
        </p:spPr>
      </p:pic>
    </p:spTree>
    <p:extLst>
      <p:ext uri="{BB962C8B-B14F-4D97-AF65-F5344CB8AC3E}">
        <p14:creationId xmlns:p14="http://schemas.microsoft.com/office/powerpoint/2010/main" val="4231816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6928" y="404340"/>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6D3E-0179-41A0-9427-E02B85B81444}"/>
              </a:ext>
            </a:extLst>
          </p:cNvPr>
          <p:cNvSpPr txBox="1">
            <a:spLocks/>
          </p:cNvSpPr>
          <p:nvPr/>
        </p:nvSpPr>
        <p:spPr>
          <a:xfrm>
            <a:off x="545335" y="549275"/>
            <a:ext cx="8053330" cy="1143000"/>
          </a:xfrm>
          <a:prstGeom prst="rect">
            <a:avLst/>
          </a:prstGeom>
        </p:spPr>
        <p:style>
          <a:lnRef idx="0">
            <a:schemeClr val="accent1"/>
          </a:lnRef>
          <a:fillRef idx="3">
            <a:schemeClr val="accent1"/>
          </a:fillRef>
          <a:effectRef idx="3">
            <a:schemeClr val="accent1"/>
          </a:effectRef>
          <a:fontRef idx="minor">
            <a:schemeClr val="lt1"/>
          </a:fontRef>
        </p:style>
        <p:txBody>
          <a:bodyPr>
            <a:scene3d>
              <a:camera prst="orthographicFront"/>
              <a:lightRig rig="threePt" dir="t"/>
            </a:scene3d>
            <a:sp3d extrusionH="57150">
              <a:bevelT w="57150" h="38100" prst="artDeco"/>
            </a:sp3d>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endParaRPr lang="en-US" sz="1100" b="1" dirty="0">
              <a:solidFill>
                <a:schemeClr val="bg1"/>
              </a:solidFill>
            </a:endParaRPr>
          </a:p>
          <a:p>
            <a:r>
              <a:rPr lang="en-US" sz="3600" b="1" dirty="0">
                <a:solidFill>
                  <a:schemeClr val="bg1"/>
                </a:solidFill>
              </a:rPr>
              <a:t>FORMS AND PAPERWORK SUBMISSION</a:t>
            </a:r>
          </a:p>
        </p:txBody>
      </p:sp>
      <p:pic>
        <p:nvPicPr>
          <p:cNvPr id="5" name="Picture 2" descr="http://www.aigret.com/Uploadfiles/20071012185334329.jpg">
            <a:extLst>
              <a:ext uri="{FF2B5EF4-FFF2-40B4-BE49-F238E27FC236}">
                <a16:creationId xmlns:a16="http://schemas.microsoft.com/office/drawing/2014/main" id="{250530A8-8562-483A-A1C3-503957CA9E9F}"/>
              </a:ext>
            </a:extLst>
          </p:cNvPr>
          <p:cNvPicPr>
            <a:picLocks noChangeAspect="1" noChangeArrowheads="1"/>
          </p:cNvPicPr>
          <p:nvPr/>
        </p:nvPicPr>
        <p:blipFill>
          <a:blip r:embed="rId3" cstate="print"/>
          <a:srcRect/>
          <a:stretch>
            <a:fillRect/>
          </a:stretch>
        </p:blipFill>
        <p:spPr bwMode="auto">
          <a:xfrm>
            <a:off x="5240231" y="1836457"/>
            <a:ext cx="2748518" cy="2493200"/>
          </a:xfrm>
          <a:prstGeom prst="rect">
            <a:avLst/>
          </a:prstGeom>
          <a:noFill/>
        </p:spPr>
      </p:pic>
      <p:pic>
        <p:nvPicPr>
          <p:cNvPr id="6" name="Picture 4" descr="https://www.giftlandofficemax.com/images/PILOT%20G-2%20GEL%20INK%20PEN.jpg">
            <a:extLst>
              <a:ext uri="{FF2B5EF4-FFF2-40B4-BE49-F238E27FC236}">
                <a16:creationId xmlns:a16="http://schemas.microsoft.com/office/drawing/2014/main" id="{87963C75-7F4F-4B0B-82C3-C2AF15A37060}"/>
              </a:ext>
            </a:extLst>
          </p:cNvPr>
          <p:cNvPicPr>
            <a:picLocks noChangeAspect="1" noChangeArrowheads="1"/>
          </p:cNvPicPr>
          <p:nvPr/>
        </p:nvPicPr>
        <p:blipFill>
          <a:blip r:embed="rId4" cstate="print"/>
          <a:srcRect/>
          <a:stretch>
            <a:fillRect/>
          </a:stretch>
        </p:blipFill>
        <p:spPr bwMode="auto">
          <a:xfrm rot="5400000">
            <a:off x="2366509" y="1836457"/>
            <a:ext cx="1867181" cy="1867181"/>
          </a:xfrm>
          <a:prstGeom prst="rect">
            <a:avLst/>
          </a:prstGeom>
          <a:noFill/>
        </p:spPr>
      </p:pic>
      <p:pic>
        <p:nvPicPr>
          <p:cNvPr id="3" name="Picture 10" descr="http://alchemistswarehouse.com/store/images/sharpiefine_black.jpg">
            <a:extLst>
              <a:ext uri="{FF2B5EF4-FFF2-40B4-BE49-F238E27FC236}">
                <a16:creationId xmlns:a16="http://schemas.microsoft.com/office/drawing/2014/main" id="{0873D550-ECB7-4DD2-BA81-AF72777D0F30}"/>
              </a:ext>
            </a:extLst>
          </p:cNvPr>
          <p:cNvPicPr>
            <a:picLocks noChangeAspect="1" noChangeArrowheads="1"/>
          </p:cNvPicPr>
          <p:nvPr/>
        </p:nvPicPr>
        <p:blipFill>
          <a:blip r:embed="rId5" cstate="print"/>
          <a:srcRect t="22453" b="34361"/>
          <a:stretch>
            <a:fillRect/>
          </a:stretch>
        </p:blipFill>
        <p:spPr bwMode="auto">
          <a:xfrm rot="3422047">
            <a:off x="1282660" y="2769377"/>
            <a:ext cx="1652991" cy="713850"/>
          </a:xfrm>
          <a:prstGeom prst="rect">
            <a:avLst/>
          </a:prstGeom>
          <a:noFill/>
        </p:spPr>
      </p:pic>
      <p:pic>
        <p:nvPicPr>
          <p:cNvPr id="7" name="Picture 6" descr="http://wahi.typepad.com/.a/6a01053624b365970c0115702be30c970b-500wi">
            <a:extLst>
              <a:ext uri="{FF2B5EF4-FFF2-40B4-BE49-F238E27FC236}">
                <a16:creationId xmlns:a16="http://schemas.microsoft.com/office/drawing/2014/main" id="{C2F876EA-35D9-4F87-8BFB-7A17CF34748A}"/>
              </a:ext>
            </a:extLst>
          </p:cNvPr>
          <p:cNvPicPr>
            <a:picLocks noChangeAspect="1" noChangeArrowheads="1"/>
          </p:cNvPicPr>
          <p:nvPr/>
        </p:nvPicPr>
        <p:blipFill>
          <a:blip r:embed="rId6" cstate="print"/>
          <a:srcRect/>
          <a:stretch>
            <a:fillRect/>
          </a:stretch>
        </p:blipFill>
        <p:spPr bwMode="auto">
          <a:xfrm>
            <a:off x="1049405" y="4548035"/>
            <a:ext cx="2342886" cy="2045566"/>
          </a:xfrm>
          <a:prstGeom prst="rect">
            <a:avLst/>
          </a:prstGeom>
          <a:noFill/>
          <a:ln w="76200">
            <a:solidFill>
              <a:srgbClr val="002060"/>
            </a:solidFill>
          </a:ln>
          <a:effectLst>
            <a:outerShdw blurRad="381000" dist="342900" dir="8100000" algn="tr" rotWithShape="0">
              <a:prstClr val="black">
                <a:alpha val="27000"/>
              </a:prstClr>
            </a:outerShdw>
          </a:effectLst>
          <a:scene3d>
            <a:camera prst="orthographicFront"/>
            <a:lightRig rig="threePt" dir="t"/>
          </a:scene3d>
          <a:sp3d>
            <a:bevelT w="101600" prst="riblet"/>
          </a:sp3d>
        </p:spPr>
      </p:pic>
      <p:pic>
        <p:nvPicPr>
          <p:cNvPr id="8" name="Picture 7">
            <a:extLst>
              <a:ext uri="{FF2B5EF4-FFF2-40B4-BE49-F238E27FC236}">
                <a16:creationId xmlns:a16="http://schemas.microsoft.com/office/drawing/2014/main" id="{F3C0E24A-CACB-4EDE-9F46-31DC5DB84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9709" y="4970905"/>
            <a:ext cx="2472622" cy="2033642"/>
          </a:xfrm>
          <a:prstGeom prst="rect">
            <a:avLst/>
          </a:prstGeom>
        </p:spPr>
      </p:pic>
    </p:spTree>
    <p:extLst>
      <p:ext uri="{BB962C8B-B14F-4D97-AF65-F5344CB8AC3E}">
        <p14:creationId xmlns:p14="http://schemas.microsoft.com/office/powerpoint/2010/main" val="1078932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1EBA7C98-7887-4210-BC58-ED925E6A4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320" y="190748"/>
            <a:ext cx="5299364" cy="6858000"/>
          </a:xfrm>
          <a:prstGeom prst="rect">
            <a:avLst/>
          </a:prstGeom>
          <a:noFill/>
          <a:ln w="53975">
            <a:solidFill>
              <a:schemeClr val="tx1"/>
            </a:solidFill>
          </a:ln>
        </p:spPr>
      </p:pic>
      <p:sp>
        <p:nvSpPr>
          <p:cNvPr id="4" name="TextBox 3">
            <a:extLst>
              <a:ext uri="{FF2B5EF4-FFF2-40B4-BE49-F238E27FC236}">
                <a16:creationId xmlns:a16="http://schemas.microsoft.com/office/drawing/2014/main" id="{19BC5D1C-ED92-402E-8F35-6DB9EA7955F6}"/>
              </a:ext>
            </a:extLst>
          </p:cNvPr>
          <p:cNvSpPr txBox="1"/>
          <p:nvPr/>
        </p:nvSpPr>
        <p:spPr>
          <a:xfrm>
            <a:off x="4278386" y="7040359"/>
            <a:ext cx="1028270" cy="310392"/>
          </a:xfrm>
          <a:prstGeom prst="rect">
            <a:avLst/>
          </a:prstGeom>
          <a:noFill/>
        </p:spPr>
        <p:txBody>
          <a:bodyPr wrap="square" rtlCol="0">
            <a:spAutoFit/>
          </a:bodyPr>
          <a:lstStyle/>
          <a:p>
            <a:pPr algn="ctr"/>
            <a:r>
              <a:rPr lang="en-US" sz="1400" b="1" dirty="0"/>
              <a:t>Page 1</a:t>
            </a:r>
          </a:p>
        </p:txBody>
      </p:sp>
    </p:spTree>
    <p:extLst>
      <p:ext uri="{BB962C8B-B14F-4D97-AF65-F5344CB8AC3E}">
        <p14:creationId xmlns:p14="http://schemas.microsoft.com/office/powerpoint/2010/main" val="237629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9ACF19-898E-40C3-B916-C9BE5FC2299A}"/>
              </a:ext>
            </a:extLst>
          </p:cNvPr>
          <p:cNvSpPr/>
          <p:nvPr/>
        </p:nvSpPr>
        <p:spPr>
          <a:xfrm>
            <a:off x="213882" y="1377974"/>
            <a:ext cx="4572000" cy="5016758"/>
          </a:xfrm>
          <a:prstGeom prst="rect">
            <a:avLst/>
          </a:prstGeom>
        </p:spPr>
        <p:txBody>
          <a:bodyPr>
            <a:spAutoFit/>
          </a:bodyPr>
          <a:lstStyle/>
          <a:p>
            <a:pPr marL="0" marR="0" algn="ctr"/>
            <a:endParaRPr lang="en-US" sz="4000" dirty="0"/>
          </a:p>
          <a:p>
            <a:pPr marL="0" marR="0"/>
            <a:r>
              <a:rPr lang="en-US" sz="4000" dirty="0"/>
              <a:t>Each day, more than 4.2 million children receive nutritious meals and snacks each day through the Child and Adult Care Food Program</a:t>
            </a:r>
            <a:endParaRPr lang="en-US" sz="40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69FD76C4-6D12-4270-AA37-3BB26B4BDFFA}"/>
              </a:ext>
            </a:extLst>
          </p:cNvPr>
          <p:cNvSpPr txBox="1"/>
          <p:nvPr/>
        </p:nvSpPr>
        <p:spPr>
          <a:xfrm>
            <a:off x="545079" y="-1808767"/>
            <a:ext cx="4042511" cy="413349"/>
          </a:xfrm>
          <a:prstGeom prst="rect">
            <a:avLst/>
          </a:prstGeom>
          <a:solidFill>
            <a:schemeClr val="bg1"/>
          </a:solidFill>
        </p:spPr>
        <p:txBody>
          <a:bodyPr wrap="square" rtlCol="0">
            <a:spAutoFit/>
          </a:bodyPr>
          <a:lstStyle/>
          <a:p>
            <a:pPr algn="ctr"/>
            <a:endParaRPr lang="en-US" sz="4000" b="1" dirty="0">
              <a:solidFill>
                <a:schemeClr val="bg1"/>
              </a:solidFill>
            </a:endParaRPr>
          </a:p>
        </p:txBody>
      </p:sp>
      <p:sp>
        <p:nvSpPr>
          <p:cNvPr id="5" name="TextBox 4">
            <a:extLst>
              <a:ext uri="{FF2B5EF4-FFF2-40B4-BE49-F238E27FC236}">
                <a16:creationId xmlns:a16="http://schemas.microsoft.com/office/drawing/2014/main" id="{81210F7B-65B5-49E2-A03A-8D4D4F0FE49B}"/>
              </a:ext>
            </a:extLst>
          </p:cNvPr>
          <p:cNvSpPr txBox="1"/>
          <p:nvPr/>
        </p:nvSpPr>
        <p:spPr>
          <a:xfrm>
            <a:off x="210868" y="185195"/>
            <a:ext cx="8753444" cy="769441"/>
          </a:xfrm>
          <a:prstGeom prst="rect">
            <a:avLst/>
          </a:prstGeom>
          <a:solidFill>
            <a:schemeClr val="tx2"/>
          </a:solidFill>
        </p:spPr>
        <p:txBody>
          <a:bodyPr wrap="square" rtlCol="0">
            <a:spAutoFit/>
          </a:bodyPr>
          <a:lstStyle/>
          <a:p>
            <a:pPr algn="ctr"/>
            <a:r>
              <a:rPr lang="en-US" sz="4400" dirty="0">
                <a:solidFill>
                  <a:schemeClr val="bg1"/>
                </a:solidFill>
              </a:rPr>
              <a:t>Child Care Food Program</a:t>
            </a:r>
          </a:p>
        </p:txBody>
      </p:sp>
      <p:pic>
        <p:nvPicPr>
          <p:cNvPr id="3090" name="Picture 18" descr="Image result for pictures of preschoolers eating in home daycare">
            <a:extLst>
              <a:ext uri="{FF2B5EF4-FFF2-40B4-BE49-F238E27FC236}">
                <a16:creationId xmlns:a16="http://schemas.microsoft.com/office/drawing/2014/main" id="{277AD7FC-B67E-49F6-9725-7C43B3BE4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882" y="1532535"/>
            <a:ext cx="4007598" cy="266687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pictures of preschoolers eating in daycare">
            <a:extLst>
              <a:ext uri="{FF2B5EF4-FFF2-40B4-BE49-F238E27FC236}">
                <a16:creationId xmlns:a16="http://schemas.microsoft.com/office/drawing/2014/main" id="{7B33AA4B-05DC-421D-AEA5-4823CA4C1B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7123" y="4541302"/>
            <a:ext cx="4007598" cy="26807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7CBDE9F-61AE-4EF8-8149-080CCB760497}"/>
              </a:ext>
            </a:extLst>
          </p:cNvPr>
          <p:cNvSpPr txBox="1"/>
          <p:nvPr/>
        </p:nvSpPr>
        <p:spPr>
          <a:xfrm>
            <a:off x="196818" y="144440"/>
            <a:ext cx="8767494" cy="707886"/>
          </a:xfrm>
          <a:prstGeom prst="rect">
            <a:avLst/>
          </a:prstGeom>
          <a:solidFill>
            <a:schemeClr val="accent5">
              <a:lumMod val="75000"/>
            </a:schemeClr>
          </a:solidFill>
        </p:spPr>
        <p:txBody>
          <a:bodyPr wrap="square" rtlCol="0">
            <a:spAutoFit/>
          </a:bodyPr>
          <a:lstStyle/>
          <a:p>
            <a:pPr algn="ctr"/>
            <a:r>
              <a:rPr lang="en-US" sz="4000" dirty="0">
                <a:solidFill>
                  <a:schemeClr val="bg1"/>
                </a:solidFill>
              </a:rPr>
              <a:t>Child Care Food Program</a:t>
            </a:r>
          </a:p>
        </p:txBody>
      </p:sp>
    </p:spTree>
    <p:extLst>
      <p:ext uri="{BB962C8B-B14F-4D97-AF65-F5344CB8AC3E}">
        <p14:creationId xmlns:p14="http://schemas.microsoft.com/office/powerpoint/2010/main" val="1621905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2E94C2-7BA0-4412-8333-C0A5CB9648D2}"/>
              </a:ext>
            </a:extLst>
          </p:cNvPr>
          <p:cNvSpPr txBox="1"/>
          <p:nvPr/>
        </p:nvSpPr>
        <p:spPr>
          <a:xfrm>
            <a:off x="321607" y="1048623"/>
            <a:ext cx="8422546" cy="6824251"/>
          </a:xfrm>
          <a:prstGeom prst="rect">
            <a:avLst/>
          </a:prstGeom>
          <a:noFill/>
        </p:spPr>
        <p:txBody>
          <a:bodyPr wrap="square" rtlCol="0">
            <a:spAutoFit/>
          </a:bodyPr>
          <a:lstStyle/>
          <a:p>
            <a:r>
              <a:rPr lang="en-US" sz="2000" b="1" dirty="0"/>
              <a:t>     Please inform the parent to include all hours the student</a:t>
            </a:r>
          </a:p>
          <a:p>
            <a:r>
              <a:rPr lang="en-US" sz="2000" b="1" dirty="0"/>
              <a:t>     could ever attend. Usually 6:00am to 6:00pm would cover all</a:t>
            </a:r>
          </a:p>
          <a:p>
            <a:r>
              <a:rPr lang="en-US" sz="2000" b="1" dirty="0"/>
              <a:t>     meals.</a:t>
            </a:r>
          </a:p>
          <a:p>
            <a:pPr marL="342900" indent="-342900">
              <a:buFont typeface="Arial" panose="020B0604020202020204" pitchFamily="34" charset="0"/>
              <a:buChar char="•"/>
            </a:pPr>
            <a:endParaRPr lang="en-US" sz="2000" b="1" dirty="0"/>
          </a:p>
          <a:p>
            <a:r>
              <a:rPr lang="en-US" sz="2000" b="1" dirty="0"/>
              <a:t>     The parent should write that their child will be in care M-F or </a:t>
            </a:r>
          </a:p>
          <a:p>
            <a:r>
              <a:rPr lang="en-US" sz="2000" b="1" dirty="0"/>
              <a:t>     if claiming weekends M-Sun.</a:t>
            </a:r>
          </a:p>
          <a:p>
            <a:endParaRPr lang="en-US" sz="2000" b="1" dirty="0"/>
          </a:p>
          <a:p>
            <a:r>
              <a:rPr lang="en-US" sz="2000" b="1" dirty="0"/>
              <a:t>      If the student could be at your daycare for various meals </a:t>
            </a:r>
          </a:p>
          <a:p>
            <a:r>
              <a:rPr lang="en-US" sz="2000" b="1" dirty="0"/>
              <a:t>      during the year such as summer or school closures, please</a:t>
            </a:r>
          </a:p>
          <a:p>
            <a:r>
              <a:rPr lang="en-US" sz="2000" b="1" dirty="0"/>
              <a:t>      inform the parent to check all meals that could ever apply.</a:t>
            </a:r>
          </a:p>
          <a:p>
            <a:pPr marL="342900" indent="-342900">
              <a:buFont typeface="Arial" panose="020B0604020202020204" pitchFamily="34" charset="0"/>
              <a:buChar char="•"/>
            </a:pPr>
            <a:endParaRPr lang="en-US" sz="2000" b="1" dirty="0"/>
          </a:p>
          <a:p>
            <a:r>
              <a:rPr lang="en-US" sz="2000" b="1" dirty="0"/>
              <a:t>      Many times parents days and times change.  You are</a:t>
            </a:r>
          </a:p>
          <a:p>
            <a:r>
              <a:rPr lang="en-US" sz="2000" b="1" dirty="0"/>
              <a:t>      required to send in a new enrollment form which reflects the</a:t>
            </a:r>
          </a:p>
          <a:p>
            <a:r>
              <a:rPr lang="en-US" sz="2000" b="1" dirty="0"/>
              <a:t>      changes. A good deal of time is spent each month calling</a:t>
            </a:r>
          </a:p>
          <a:p>
            <a:r>
              <a:rPr lang="en-US" sz="2000" b="1" dirty="0"/>
              <a:t>      you regarding this issue.</a:t>
            </a:r>
            <a:r>
              <a:rPr lang="en-US" dirty="0"/>
              <a:t> </a:t>
            </a:r>
          </a:p>
          <a:p>
            <a:endParaRPr lang="en-US" dirty="0"/>
          </a:p>
          <a:p>
            <a:pPr algn="ctr"/>
            <a:r>
              <a:rPr lang="en-US" sz="2800" dirty="0"/>
              <a:t> </a:t>
            </a:r>
            <a:r>
              <a:rPr lang="en-US" sz="2800" b="1" dirty="0"/>
              <a:t>If you claim meals that are not included on</a:t>
            </a:r>
          </a:p>
          <a:p>
            <a:pPr algn="ctr"/>
            <a:r>
              <a:rPr lang="en-US" sz="2800" b="1" dirty="0"/>
              <a:t> the enrollment sheet, those meals will be</a:t>
            </a:r>
          </a:p>
          <a:p>
            <a:pPr algn="ctr"/>
            <a:r>
              <a:rPr lang="en-US" sz="2800" b="1" dirty="0"/>
              <a:t>disallowed. </a:t>
            </a:r>
          </a:p>
          <a:p>
            <a:endParaRPr lang="en-US" dirty="0"/>
          </a:p>
          <a:p>
            <a:endParaRPr lang="en-US" dirty="0"/>
          </a:p>
        </p:txBody>
      </p:sp>
      <p:sp>
        <p:nvSpPr>
          <p:cNvPr id="4" name="Title 1">
            <a:extLst>
              <a:ext uri="{FF2B5EF4-FFF2-40B4-BE49-F238E27FC236}">
                <a16:creationId xmlns:a16="http://schemas.microsoft.com/office/drawing/2014/main" id="{C45A2CA4-9AF1-486A-A56F-B1AB8272DC6A}"/>
              </a:ext>
            </a:extLst>
          </p:cNvPr>
          <p:cNvSpPr txBox="1">
            <a:spLocks/>
          </p:cNvSpPr>
          <p:nvPr/>
        </p:nvSpPr>
        <p:spPr>
          <a:xfrm>
            <a:off x="360727" y="145915"/>
            <a:ext cx="8422546" cy="798381"/>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sz="4000" dirty="0"/>
              <a:t>ENROLLMENT FORM</a:t>
            </a:r>
          </a:p>
        </p:txBody>
      </p:sp>
    </p:spTree>
    <p:extLst>
      <p:ext uri="{BB962C8B-B14F-4D97-AF65-F5344CB8AC3E}">
        <p14:creationId xmlns:p14="http://schemas.microsoft.com/office/powerpoint/2010/main" val="15022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C85C-A463-4BC1-B991-DA1E0DC6FE0A}"/>
              </a:ext>
            </a:extLst>
          </p:cNvPr>
          <p:cNvSpPr txBox="1">
            <a:spLocks/>
          </p:cNvSpPr>
          <p:nvPr/>
        </p:nvSpPr>
        <p:spPr>
          <a:xfrm>
            <a:off x="457200" y="350641"/>
            <a:ext cx="8229600" cy="798381"/>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sz="4000" dirty="0"/>
              <a:t>ENROLLMENT FORM</a:t>
            </a:r>
          </a:p>
        </p:txBody>
      </p:sp>
      <p:sp>
        <p:nvSpPr>
          <p:cNvPr id="3" name="TextBox 2">
            <a:extLst>
              <a:ext uri="{FF2B5EF4-FFF2-40B4-BE49-F238E27FC236}">
                <a16:creationId xmlns:a16="http://schemas.microsoft.com/office/drawing/2014/main" id="{CE2C8C1F-8BA2-4DF4-A47B-A069C4B081FE}"/>
              </a:ext>
            </a:extLst>
          </p:cNvPr>
          <p:cNvSpPr txBox="1"/>
          <p:nvPr/>
        </p:nvSpPr>
        <p:spPr>
          <a:xfrm>
            <a:off x="781664" y="1332908"/>
            <a:ext cx="7580672" cy="5016758"/>
          </a:xfrm>
          <a:prstGeom prst="rect">
            <a:avLst/>
          </a:prstGeom>
          <a:noFill/>
        </p:spPr>
        <p:txBody>
          <a:bodyPr wrap="square" rtlCol="0">
            <a:spAutoFit/>
          </a:bodyPr>
          <a:lstStyle/>
          <a:p>
            <a:endParaRPr lang="en-US" sz="2000" b="1" dirty="0"/>
          </a:p>
          <a:p>
            <a:r>
              <a:rPr lang="en-US" sz="2000" b="1" dirty="0"/>
              <a:t>Enrollment forms must be submitted for all children being claimed and updated annually in July.</a:t>
            </a:r>
          </a:p>
          <a:p>
            <a:endParaRPr lang="en-US" sz="2000" dirty="0"/>
          </a:p>
          <a:p>
            <a:r>
              <a:rPr lang="en-US" sz="2000" b="1" dirty="0"/>
              <a:t>Enrollment forms are due on the 1</a:t>
            </a:r>
            <a:r>
              <a:rPr lang="en-US" sz="2000" b="1" baseline="30000" dirty="0"/>
              <a:t>st</a:t>
            </a:r>
            <a:r>
              <a:rPr lang="en-US" sz="2000" b="1" dirty="0"/>
              <a:t> day that you claim that student for a meal.  Do not wait till the end of the month to send in enrollment sheets </a:t>
            </a:r>
          </a:p>
          <a:p>
            <a:endParaRPr lang="en-US" sz="2000" dirty="0"/>
          </a:p>
          <a:p>
            <a:r>
              <a:rPr lang="en-US" sz="2000" b="1" dirty="0"/>
              <a:t>Verify that parents have correctly completed the entire form.              </a:t>
            </a:r>
          </a:p>
          <a:p>
            <a:r>
              <a:rPr lang="en-US" sz="2000" b="1" dirty="0"/>
              <a:t>The enrollment date and the signature date must be on or before the day you begin claiming the child on your Meal Count Worksheet.  The meals served and the days of the week in care must be checked.  The primary hours of care on the sheet is also a requirement. </a:t>
            </a:r>
          </a:p>
          <a:p>
            <a:endParaRPr lang="en-US" sz="2000" b="1" dirty="0"/>
          </a:p>
          <a:p>
            <a:r>
              <a:rPr lang="en-US" sz="2000" b="1" dirty="0"/>
              <a:t>Please keep a copy of each student’s form with your CCFP records.  The CCFP requires our form, and DCF will require their sheet as well</a:t>
            </a:r>
            <a:endParaRPr lang="en-US" sz="2000" dirty="0"/>
          </a:p>
        </p:txBody>
      </p:sp>
    </p:spTree>
    <p:extLst>
      <p:ext uri="{BB962C8B-B14F-4D97-AF65-F5344CB8AC3E}">
        <p14:creationId xmlns:p14="http://schemas.microsoft.com/office/powerpoint/2010/main" val="1914817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generated with very high confidence">
            <a:extLst>
              <a:ext uri="{FF2B5EF4-FFF2-40B4-BE49-F238E27FC236}">
                <a16:creationId xmlns:a16="http://schemas.microsoft.com/office/drawing/2014/main" id="{93E8F633-4DB0-4177-9364-91DF2DEF6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9299"/>
            <a:ext cx="9144000" cy="5551714"/>
          </a:xfrm>
          <a:prstGeom prst="rect">
            <a:avLst/>
          </a:prstGeom>
        </p:spPr>
      </p:pic>
      <p:sp>
        <p:nvSpPr>
          <p:cNvPr id="6" name="TextBox 5">
            <a:extLst>
              <a:ext uri="{FF2B5EF4-FFF2-40B4-BE49-F238E27FC236}">
                <a16:creationId xmlns:a16="http://schemas.microsoft.com/office/drawing/2014/main" id="{4C29D84E-9C7D-4B4D-9A62-50B18B8FDDA2}"/>
              </a:ext>
            </a:extLst>
          </p:cNvPr>
          <p:cNvSpPr txBox="1"/>
          <p:nvPr/>
        </p:nvSpPr>
        <p:spPr>
          <a:xfrm>
            <a:off x="335561" y="1677798"/>
            <a:ext cx="2256638" cy="272847"/>
          </a:xfrm>
          <a:prstGeom prst="rect">
            <a:avLst/>
          </a:prstGeom>
          <a:noFill/>
          <a:ln w="57150">
            <a:solidFill>
              <a:srgbClr val="E6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1558EC5D-AB34-4E4C-AF5A-8DEBF92FBF41}"/>
              </a:ext>
            </a:extLst>
          </p:cNvPr>
          <p:cNvSpPr txBox="1"/>
          <p:nvPr/>
        </p:nvSpPr>
        <p:spPr>
          <a:xfrm>
            <a:off x="246183" y="95998"/>
            <a:ext cx="8651631" cy="523220"/>
          </a:xfrm>
          <a:prstGeom prst="rect">
            <a:avLst/>
          </a:prstGeom>
          <a:solidFill>
            <a:srgbClr val="C00000"/>
          </a:solidFill>
        </p:spPr>
        <p:txBody>
          <a:bodyPr wrap="square" rtlCol="0">
            <a:spAutoFit/>
          </a:bodyPr>
          <a:lstStyle/>
          <a:p>
            <a:pPr algn="ctr"/>
            <a:r>
              <a:rPr lang="en-US" sz="2800" b="1" dirty="0">
                <a:solidFill>
                  <a:schemeClr val="bg1"/>
                </a:solidFill>
              </a:rPr>
              <a:t>Menu A</a:t>
            </a:r>
          </a:p>
        </p:txBody>
      </p:sp>
      <p:sp>
        <p:nvSpPr>
          <p:cNvPr id="9" name="TextBox 8">
            <a:extLst>
              <a:ext uri="{FF2B5EF4-FFF2-40B4-BE49-F238E27FC236}">
                <a16:creationId xmlns:a16="http://schemas.microsoft.com/office/drawing/2014/main" id="{8AE343B1-39CD-4DD0-BB07-581965BB0613}"/>
              </a:ext>
            </a:extLst>
          </p:cNvPr>
          <p:cNvSpPr txBox="1"/>
          <p:nvPr/>
        </p:nvSpPr>
        <p:spPr>
          <a:xfrm>
            <a:off x="718457" y="781093"/>
            <a:ext cx="7707085" cy="646331"/>
          </a:xfrm>
          <a:prstGeom prst="rect">
            <a:avLst/>
          </a:prstGeom>
          <a:noFill/>
        </p:spPr>
        <p:txBody>
          <a:bodyPr wrap="square" rtlCol="0">
            <a:spAutoFit/>
          </a:bodyPr>
          <a:lstStyle/>
          <a:p>
            <a:r>
              <a:rPr lang="en-US" b="1" dirty="0"/>
              <a:t>Please post this Standard Menu at your daycare.  All others are outdated and cannot be used</a:t>
            </a:r>
          </a:p>
        </p:txBody>
      </p:sp>
      <p:sp>
        <p:nvSpPr>
          <p:cNvPr id="3" name="Rectangle 2">
            <a:extLst>
              <a:ext uri="{FF2B5EF4-FFF2-40B4-BE49-F238E27FC236}">
                <a16:creationId xmlns:a16="http://schemas.microsoft.com/office/drawing/2014/main" id="{507B59EF-3C5A-4CAD-8B4D-375F2B32A8C7}"/>
              </a:ext>
            </a:extLst>
          </p:cNvPr>
          <p:cNvSpPr/>
          <p:nvPr/>
        </p:nvSpPr>
        <p:spPr>
          <a:xfrm>
            <a:off x="4201648" y="6674330"/>
            <a:ext cx="770843" cy="307777"/>
          </a:xfrm>
          <a:prstGeom prst="rect">
            <a:avLst/>
          </a:prstGeom>
        </p:spPr>
        <p:txBody>
          <a:bodyPr wrap="square">
            <a:spAutoFit/>
          </a:bodyPr>
          <a:lstStyle/>
          <a:p>
            <a:pPr algn="ctr"/>
            <a:r>
              <a:rPr lang="en-US" sz="1400" b="1" dirty="0"/>
              <a:t>Page 2</a:t>
            </a:r>
          </a:p>
        </p:txBody>
      </p:sp>
    </p:spTree>
    <p:extLst>
      <p:ext uri="{BB962C8B-B14F-4D97-AF65-F5344CB8AC3E}">
        <p14:creationId xmlns:p14="http://schemas.microsoft.com/office/powerpoint/2010/main" val="684201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very high confidence">
            <a:extLst>
              <a:ext uri="{FF2B5EF4-FFF2-40B4-BE49-F238E27FC236}">
                <a16:creationId xmlns:a16="http://schemas.microsoft.com/office/drawing/2014/main" id="{2CDE8DE9-2A7F-4590-8D32-8E5F14F08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67410"/>
            <a:ext cx="9144000" cy="5527728"/>
          </a:xfrm>
          <a:prstGeom prst="rect">
            <a:avLst/>
          </a:prstGeom>
        </p:spPr>
      </p:pic>
      <p:sp>
        <p:nvSpPr>
          <p:cNvPr id="5" name="TextBox 4">
            <a:extLst>
              <a:ext uri="{FF2B5EF4-FFF2-40B4-BE49-F238E27FC236}">
                <a16:creationId xmlns:a16="http://schemas.microsoft.com/office/drawing/2014/main" id="{9F5BB7CA-D794-49BC-BA43-48FAD315A0C2}"/>
              </a:ext>
            </a:extLst>
          </p:cNvPr>
          <p:cNvSpPr txBox="1"/>
          <p:nvPr/>
        </p:nvSpPr>
        <p:spPr>
          <a:xfrm>
            <a:off x="442127" y="1773328"/>
            <a:ext cx="1979525" cy="271305"/>
          </a:xfrm>
          <a:prstGeom prst="rect">
            <a:avLst/>
          </a:prstGeom>
          <a:noFill/>
          <a:ln w="53975">
            <a:solidFill>
              <a:srgbClr val="D00000">
                <a:alpha val="99000"/>
              </a:srgbClr>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9586C1E7-B2FF-4FC2-895C-A932498F93F8}"/>
              </a:ext>
            </a:extLst>
          </p:cNvPr>
          <p:cNvSpPr txBox="1"/>
          <p:nvPr/>
        </p:nvSpPr>
        <p:spPr>
          <a:xfrm>
            <a:off x="246184" y="63697"/>
            <a:ext cx="8651631" cy="523220"/>
          </a:xfrm>
          <a:prstGeom prst="rect">
            <a:avLst/>
          </a:prstGeom>
          <a:solidFill>
            <a:srgbClr val="C00000"/>
          </a:solidFill>
        </p:spPr>
        <p:txBody>
          <a:bodyPr wrap="square" rtlCol="0">
            <a:spAutoFit/>
          </a:bodyPr>
          <a:lstStyle/>
          <a:p>
            <a:pPr algn="ctr"/>
            <a:r>
              <a:rPr lang="en-US" sz="2800" b="1" dirty="0">
                <a:solidFill>
                  <a:schemeClr val="bg1"/>
                </a:solidFill>
              </a:rPr>
              <a:t>Menu B</a:t>
            </a:r>
          </a:p>
        </p:txBody>
      </p:sp>
      <p:sp>
        <p:nvSpPr>
          <p:cNvPr id="8" name="TextBox 7">
            <a:extLst>
              <a:ext uri="{FF2B5EF4-FFF2-40B4-BE49-F238E27FC236}">
                <a16:creationId xmlns:a16="http://schemas.microsoft.com/office/drawing/2014/main" id="{C11E3475-7B90-4BCE-A617-167140A89D42}"/>
              </a:ext>
            </a:extLst>
          </p:cNvPr>
          <p:cNvSpPr txBox="1"/>
          <p:nvPr/>
        </p:nvSpPr>
        <p:spPr>
          <a:xfrm>
            <a:off x="442127" y="854110"/>
            <a:ext cx="8350181" cy="923330"/>
          </a:xfrm>
          <a:prstGeom prst="rect">
            <a:avLst/>
          </a:prstGeom>
          <a:noFill/>
        </p:spPr>
        <p:txBody>
          <a:bodyPr wrap="square" rtlCol="0">
            <a:spAutoFit/>
          </a:bodyPr>
          <a:lstStyle/>
          <a:p>
            <a:r>
              <a:rPr lang="en-US" b="1" dirty="0"/>
              <a:t>Please post this Standard Menu at your daycare.  All others are outdated and cannot be used.</a:t>
            </a:r>
          </a:p>
          <a:p>
            <a:endParaRPr lang="en-US" dirty="0"/>
          </a:p>
        </p:txBody>
      </p:sp>
      <p:sp>
        <p:nvSpPr>
          <p:cNvPr id="2" name="TextBox 1">
            <a:extLst>
              <a:ext uri="{FF2B5EF4-FFF2-40B4-BE49-F238E27FC236}">
                <a16:creationId xmlns:a16="http://schemas.microsoft.com/office/drawing/2014/main" id="{AB12C942-6C79-4C37-84D4-39D1B09BE700}"/>
              </a:ext>
            </a:extLst>
          </p:cNvPr>
          <p:cNvSpPr txBox="1"/>
          <p:nvPr/>
        </p:nvSpPr>
        <p:spPr>
          <a:xfrm>
            <a:off x="3822220" y="6887361"/>
            <a:ext cx="1753299" cy="307777"/>
          </a:xfrm>
          <a:prstGeom prst="rect">
            <a:avLst/>
          </a:prstGeom>
          <a:noFill/>
        </p:spPr>
        <p:txBody>
          <a:bodyPr wrap="square" rtlCol="0">
            <a:spAutoFit/>
          </a:bodyPr>
          <a:lstStyle/>
          <a:p>
            <a:pPr algn="ctr"/>
            <a:r>
              <a:rPr lang="en-US" sz="1400" b="1" dirty="0"/>
              <a:t>Page 3</a:t>
            </a:r>
          </a:p>
        </p:txBody>
      </p:sp>
    </p:spTree>
    <p:extLst>
      <p:ext uri="{BB962C8B-B14F-4D97-AF65-F5344CB8AC3E}">
        <p14:creationId xmlns:p14="http://schemas.microsoft.com/office/powerpoint/2010/main" val="1157588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19FE848B-E7C2-42B5-A482-AB94D5D42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20" y="2136048"/>
            <a:ext cx="7595754" cy="5028407"/>
          </a:xfrm>
          <a:prstGeom prst="rect">
            <a:avLst/>
          </a:prstGeom>
        </p:spPr>
      </p:pic>
      <p:sp>
        <p:nvSpPr>
          <p:cNvPr id="9" name="TextBox 8">
            <a:extLst>
              <a:ext uri="{FF2B5EF4-FFF2-40B4-BE49-F238E27FC236}">
                <a16:creationId xmlns:a16="http://schemas.microsoft.com/office/drawing/2014/main" id="{ADBB19E9-F3DB-44D4-A692-C9B3668855EA}"/>
              </a:ext>
            </a:extLst>
          </p:cNvPr>
          <p:cNvSpPr txBox="1"/>
          <p:nvPr/>
        </p:nvSpPr>
        <p:spPr>
          <a:xfrm>
            <a:off x="145699" y="174148"/>
            <a:ext cx="8852597" cy="584775"/>
          </a:xfrm>
          <a:prstGeom prst="rect">
            <a:avLst/>
          </a:prstGeom>
          <a:solidFill>
            <a:srgbClr val="D00000"/>
          </a:solidFill>
        </p:spPr>
        <p:txBody>
          <a:bodyPr wrap="square" rtlCol="0">
            <a:spAutoFit/>
          </a:bodyPr>
          <a:lstStyle/>
          <a:p>
            <a:pPr algn="ctr"/>
            <a:r>
              <a:rPr lang="en-US" sz="3200" b="1" dirty="0">
                <a:solidFill>
                  <a:schemeClr val="bg1"/>
                </a:solidFill>
              </a:rPr>
              <a:t>Menu Replacement Form</a:t>
            </a:r>
          </a:p>
        </p:txBody>
      </p:sp>
      <p:sp>
        <p:nvSpPr>
          <p:cNvPr id="14" name="TextBox 13">
            <a:extLst>
              <a:ext uri="{FF2B5EF4-FFF2-40B4-BE49-F238E27FC236}">
                <a16:creationId xmlns:a16="http://schemas.microsoft.com/office/drawing/2014/main" id="{ACDC171E-F318-4281-970F-03788768CDD0}"/>
              </a:ext>
            </a:extLst>
          </p:cNvPr>
          <p:cNvSpPr txBox="1"/>
          <p:nvPr/>
        </p:nvSpPr>
        <p:spPr>
          <a:xfrm>
            <a:off x="351693" y="1126791"/>
            <a:ext cx="8350180" cy="707886"/>
          </a:xfrm>
          <a:prstGeom prst="rect">
            <a:avLst/>
          </a:prstGeom>
          <a:noFill/>
        </p:spPr>
        <p:txBody>
          <a:bodyPr wrap="square" rtlCol="0">
            <a:spAutoFit/>
          </a:bodyPr>
          <a:lstStyle/>
          <a:p>
            <a:pPr algn="ctr"/>
            <a:r>
              <a:rPr lang="en-US" sz="2000" dirty="0"/>
              <a:t>The Menu Replacement Form can be found at infantandchildnutrition.org and a copy is also enclosed with your packet</a:t>
            </a:r>
          </a:p>
        </p:txBody>
      </p:sp>
      <p:sp>
        <p:nvSpPr>
          <p:cNvPr id="2" name="TextBox 1">
            <a:extLst>
              <a:ext uri="{FF2B5EF4-FFF2-40B4-BE49-F238E27FC236}">
                <a16:creationId xmlns:a16="http://schemas.microsoft.com/office/drawing/2014/main" id="{416C4F8B-FAB3-461D-8EC6-A32B69C29F03}"/>
              </a:ext>
            </a:extLst>
          </p:cNvPr>
          <p:cNvSpPr txBox="1"/>
          <p:nvPr/>
        </p:nvSpPr>
        <p:spPr>
          <a:xfrm>
            <a:off x="3816989" y="6782738"/>
            <a:ext cx="1510019" cy="307777"/>
          </a:xfrm>
          <a:prstGeom prst="rect">
            <a:avLst/>
          </a:prstGeom>
          <a:noFill/>
        </p:spPr>
        <p:txBody>
          <a:bodyPr wrap="square" rtlCol="0">
            <a:spAutoFit/>
          </a:bodyPr>
          <a:lstStyle/>
          <a:p>
            <a:pPr algn="ctr"/>
            <a:r>
              <a:rPr lang="en-US" sz="1400" b="1" dirty="0"/>
              <a:t>Page 4</a:t>
            </a:r>
          </a:p>
        </p:txBody>
      </p:sp>
    </p:spTree>
    <p:extLst>
      <p:ext uri="{BB962C8B-B14F-4D97-AF65-F5344CB8AC3E}">
        <p14:creationId xmlns:p14="http://schemas.microsoft.com/office/powerpoint/2010/main" val="2961794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B8D64B-B5FE-42A4-9BD5-A95AF092E615}"/>
              </a:ext>
            </a:extLst>
          </p:cNvPr>
          <p:cNvSpPr txBox="1"/>
          <p:nvPr/>
        </p:nvSpPr>
        <p:spPr>
          <a:xfrm>
            <a:off x="244732" y="182318"/>
            <a:ext cx="8654535" cy="707886"/>
          </a:xfrm>
          <a:prstGeom prst="rect">
            <a:avLst/>
          </a:prstGeom>
          <a:solidFill>
            <a:schemeClr val="accent4">
              <a:lumMod val="50000"/>
            </a:schemeClr>
          </a:solidFill>
        </p:spPr>
        <p:txBody>
          <a:bodyPr wrap="square" rtlCol="0">
            <a:spAutoFit/>
          </a:bodyPr>
          <a:lstStyle/>
          <a:p>
            <a:pPr algn="ctr"/>
            <a:r>
              <a:rPr lang="en-US" sz="4000" b="1" dirty="0">
                <a:solidFill>
                  <a:schemeClr val="bg1"/>
                </a:solidFill>
              </a:rPr>
              <a:t>Menu Reminders</a:t>
            </a:r>
          </a:p>
        </p:txBody>
      </p:sp>
      <p:sp>
        <p:nvSpPr>
          <p:cNvPr id="3" name="TextBox 2">
            <a:extLst>
              <a:ext uri="{FF2B5EF4-FFF2-40B4-BE49-F238E27FC236}">
                <a16:creationId xmlns:a16="http://schemas.microsoft.com/office/drawing/2014/main" id="{E1A81C46-C866-4F1F-B84D-0F9A923AFECA}"/>
              </a:ext>
            </a:extLst>
          </p:cNvPr>
          <p:cNvSpPr txBox="1"/>
          <p:nvPr/>
        </p:nvSpPr>
        <p:spPr>
          <a:xfrm>
            <a:off x="370390" y="1064871"/>
            <a:ext cx="8426369" cy="6432530"/>
          </a:xfrm>
          <a:prstGeom prst="rect">
            <a:avLst/>
          </a:prstGeom>
          <a:noFill/>
        </p:spPr>
        <p:txBody>
          <a:bodyPr wrap="square" rtlCol="0">
            <a:spAutoFit/>
          </a:bodyPr>
          <a:lstStyle/>
          <a:p>
            <a:r>
              <a:rPr lang="en-US" sz="2800" dirty="0"/>
              <a:t>Please note that </a:t>
            </a:r>
          </a:p>
          <a:p>
            <a:r>
              <a:rPr lang="en-US" sz="2800" dirty="0"/>
              <a:t>When you change</a:t>
            </a:r>
          </a:p>
          <a:p>
            <a:r>
              <a:rPr lang="en-US" sz="2800" dirty="0"/>
              <a:t>the Standard Menu </a:t>
            </a:r>
          </a:p>
          <a:p>
            <a:r>
              <a:rPr lang="en-US" sz="2800" dirty="0"/>
              <a:t>on a meal with </a:t>
            </a:r>
          </a:p>
          <a:p>
            <a:r>
              <a:rPr lang="en-US" sz="2800" dirty="0"/>
              <a:t>Whole Grain listed,</a:t>
            </a:r>
          </a:p>
          <a:p>
            <a:r>
              <a:rPr lang="en-US" sz="2800" dirty="0"/>
              <a:t>the substitute must </a:t>
            </a:r>
          </a:p>
          <a:p>
            <a:r>
              <a:rPr lang="en-US" sz="2800" dirty="0"/>
              <a:t>also be a Whole</a:t>
            </a:r>
          </a:p>
          <a:p>
            <a:r>
              <a:rPr lang="en-US" sz="2800" dirty="0"/>
              <a:t>Grain.</a:t>
            </a:r>
          </a:p>
          <a:p>
            <a:endParaRPr lang="en-US" sz="2800" dirty="0"/>
          </a:p>
          <a:p>
            <a:r>
              <a:rPr lang="en-US" sz="2800" dirty="0"/>
              <a:t>If you make your </a:t>
            </a:r>
          </a:p>
          <a:p>
            <a:r>
              <a:rPr lang="en-US" sz="2800" dirty="0"/>
              <a:t>own menus please</a:t>
            </a:r>
          </a:p>
          <a:p>
            <a:r>
              <a:rPr lang="en-US" sz="2800" dirty="0"/>
              <a:t>make sure a Whole </a:t>
            </a:r>
          </a:p>
          <a:p>
            <a:r>
              <a:rPr lang="en-US" sz="2800" dirty="0"/>
              <a:t>Grain is listed one </a:t>
            </a:r>
          </a:p>
          <a:p>
            <a:r>
              <a:rPr lang="en-US" sz="2800" dirty="0"/>
              <a:t>time per day</a:t>
            </a:r>
            <a:r>
              <a:rPr lang="en-US" sz="2000" dirty="0"/>
              <a:t>.</a:t>
            </a:r>
          </a:p>
          <a:p>
            <a:endParaRPr lang="en-US" sz="2000" dirty="0"/>
          </a:p>
        </p:txBody>
      </p:sp>
      <p:pic>
        <p:nvPicPr>
          <p:cNvPr id="5" name="Picture 4">
            <a:extLst>
              <a:ext uri="{FF2B5EF4-FFF2-40B4-BE49-F238E27FC236}">
                <a16:creationId xmlns:a16="http://schemas.microsoft.com/office/drawing/2014/main" id="{19A94B89-2BF3-4828-A515-BAADA05649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13327" y="1259252"/>
            <a:ext cx="2857500" cy="1952625"/>
          </a:xfrm>
          <a:prstGeom prst="rect">
            <a:avLst/>
          </a:prstGeom>
        </p:spPr>
      </p:pic>
      <p:pic>
        <p:nvPicPr>
          <p:cNvPr id="8" name="Picture 7" descr="A picture containing indoor, table&#10;&#10;Description automatically generated">
            <a:extLst>
              <a:ext uri="{FF2B5EF4-FFF2-40B4-BE49-F238E27FC236}">
                <a16:creationId xmlns:a16="http://schemas.microsoft.com/office/drawing/2014/main" id="{BA8FFFE6-EAF5-4E1A-AF19-82F768CAB41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551168" y="3742260"/>
            <a:ext cx="2339580" cy="3496212"/>
          </a:xfrm>
          <a:prstGeom prst="rect">
            <a:avLst/>
          </a:prstGeom>
        </p:spPr>
      </p:pic>
    </p:spTree>
    <p:extLst>
      <p:ext uri="{BB962C8B-B14F-4D97-AF65-F5344CB8AC3E}">
        <p14:creationId xmlns:p14="http://schemas.microsoft.com/office/powerpoint/2010/main" val="315514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57597637-33DA-4DA8-8F5C-606D46969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233" y="2636444"/>
            <a:ext cx="7196328" cy="3624072"/>
          </a:xfrm>
          <a:prstGeom prst="rect">
            <a:avLst/>
          </a:prstGeom>
        </p:spPr>
      </p:pic>
      <p:sp>
        <p:nvSpPr>
          <p:cNvPr id="4" name="TextBox 3">
            <a:extLst>
              <a:ext uri="{FF2B5EF4-FFF2-40B4-BE49-F238E27FC236}">
                <a16:creationId xmlns:a16="http://schemas.microsoft.com/office/drawing/2014/main" id="{3C81FEEF-58E5-41BB-96A2-BD5CBE8B00D5}"/>
              </a:ext>
            </a:extLst>
          </p:cNvPr>
          <p:cNvSpPr txBox="1"/>
          <p:nvPr/>
        </p:nvSpPr>
        <p:spPr>
          <a:xfrm>
            <a:off x="1420583" y="3767109"/>
            <a:ext cx="909736" cy="253916"/>
          </a:xfrm>
          <a:prstGeom prst="rect">
            <a:avLst/>
          </a:prstGeom>
          <a:noFill/>
        </p:spPr>
        <p:txBody>
          <a:bodyPr wrap="square" rtlCol="0">
            <a:spAutoFit/>
          </a:bodyPr>
          <a:lstStyle/>
          <a:p>
            <a:r>
              <a:rPr lang="en-US" sz="1050" b="1" dirty="0">
                <a:solidFill>
                  <a:srgbClr val="FF0000"/>
                </a:solidFill>
              </a:rPr>
              <a:t>4-5-18</a:t>
            </a:r>
          </a:p>
        </p:txBody>
      </p:sp>
      <p:sp>
        <p:nvSpPr>
          <p:cNvPr id="6" name="TextBox 5">
            <a:extLst>
              <a:ext uri="{FF2B5EF4-FFF2-40B4-BE49-F238E27FC236}">
                <a16:creationId xmlns:a16="http://schemas.microsoft.com/office/drawing/2014/main" id="{A48B905D-8CB5-4D19-BF5E-9B092AF6DDF4}"/>
              </a:ext>
            </a:extLst>
          </p:cNvPr>
          <p:cNvSpPr txBox="1"/>
          <p:nvPr/>
        </p:nvSpPr>
        <p:spPr>
          <a:xfrm>
            <a:off x="1492898" y="4540637"/>
            <a:ext cx="727788" cy="253916"/>
          </a:xfrm>
          <a:prstGeom prst="rect">
            <a:avLst/>
          </a:prstGeom>
          <a:noFill/>
        </p:spPr>
        <p:txBody>
          <a:bodyPr wrap="square" rtlCol="0">
            <a:spAutoFit/>
          </a:bodyPr>
          <a:lstStyle/>
          <a:p>
            <a:r>
              <a:rPr lang="en-US" sz="1000" b="1" dirty="0">
                <a:solidFill>
                  <a:srgbClr val="FF0000"/>
                </a:solidFill>
              </a:rPr>
              <a:t>3-12-19</a:t>
            </a:r>
          </a:p>
        </p:txBody>
      </p:sp>
      <p:sp>
        <p:nvSpPr>
          <p:cNvPr id="7" name="TextBox 6">
            <a:extLst>
              <a:ext uri="{FF2B5EF4-FFF2-40B4-BE49-F238E27FC236}">
                <a16:creationId xmlns:a16="http://schemas.microsoft.com/office/drawing/2014/main" id="{7DD64717-A51F-4FA4-9EAF-5751188BB6C3}"/>
              </a:ext>
            </a:extLst>
          </p:cNvPr>
          <p:cNvSpPr txBox="1"/>
          <p:nvPr/>
        </p:nvSpPr>
        <p:spPr>
          <a:xfrm>
            <a:off x="1420584" y="3575699"/>
            <a:ext cx="909736" cy="276999"/>
          </a:xfrm>
          <a:prstGeom prst="rect">
            <a:avLst/>
          </a:prstGeom>
          <a:noFill/>
        </p:spPr>
        <p:txBody>
          <a:bodyPr wrap="square" rtlCol="0">
            <a:spAutoFit/>
          </a:bodyPr>
          <a:lstStyle/>
          <a:p>
            <a:r>
              <a:rPr lang="en-US" sz="1200" b="1" dirty="0"/>
              <a:t>John Doe</a:t>
            </a:r>
          </a:p>
        </p:txBody>
      </p:sp>
      <p:sp>
        <p:nvSpPr>
          <p:cNvPr id="8" name="TextBox 7">
            <a:extLst>
              <a:ext uri="{FF2B5EF4-FFF2-40B4-BE49-F238E27FC236}">
                <a16:creationId xmlns:a16="http://schemas.microsoft.com/office/drawing/2014/main" id="{43BC9B35-C1FE-427F-B404-0417383F9214}"/>
              </a:ext>
            </a:extLst>
          </p:cNvPr>
          <p:cNvSpPr txBox="1"/>
          <p:nvPr/>
        </p:nvSpPr>
        <p:spPr>
          <a:xfrm>
            <a:off x="1420584" y="4236797"/>
            <a:ext cx="1012371" cy="276999"/>
          </a:xfrm>
          <a:prstGeom prst="rect">
            <a:avLst/>
          </a:prstGeom>
          <a:noFill/>
        </p:spPr>
        <p:txBody>
          <a:bodyPr wrap="square" rtlCol="0">
            <a:spAutoFit/>
          </a:bodyPr>
          <a:lstStyle/>
          <a:p>
            <a:r>
              <a:rPr lang="en-US" sz="1200" b="1" dirty="0"/>
              <a:t>Jane Doe</a:t>
            </a:r>
          </a:p>
        </p:txBody>
      </p:sp>
      <p:sp>
        <p:nvSpPr>
          <p:cNvPr id="9" name="TextBox 8">
            <a:extLst>
              <a:ext uri="{FF2B5EF4-FFF2-40B4-BE49-F238E27FC236}">
                <a16:creationId xmlns:a16="http://schemas.microsoft.com/office/drawing/2014/main" id="{9306A7FC-B204-4B2B-80DD-4F31D3E70045}"/>
              </a:ext>
            </a:extLst>
          </p:cNvPr>
          <p:cNvSpPr txBox="1"/>
          <p:nvPr/>
        </p:nvSpPr>
        <p:spPr>
          <a:xfrm>
            <a:off x="1581539" y="4036414"/>
            <a:ext cx="195943" cy="246221"/>
          </a:xfrm>
          <a:prstGeom prst="rect">
            <a:avLst/>
          </a:prstGeom>
          <a:noFill/>
        </p:spPr>
        <p:txBody>
          <a:bodyPr wrap="square" rtlCol="0">
            <a:spAutoFit/>
          </a:bodyPr>
          <a:lstStyle/>
          <a:p>
            <a:r>
              <a:rPr lang="en-US" sz="1000" b="1" dirty="0">
                <a:solidFill>
                  <a:srgbClr val="FF0000"/>
                </a:solidFill>
              </a:rPr>
              <a:t>X</a:t>
            </a:r>
          </a:p>
        </p:txBody>
      </p:sp>
      <p:sp>
        <p:nvSpPr>
          <p:cNvPr id="10" name="TextBox 9">
            <a:extLst>
              <a:ext uri="{FF2B5EF4-FFF2-40B4-BE49-F238E27FC236}">
                <a16:creationId xmlns:a16="http://schemas.microsoft.com/office/drawing/2014/main" id="{9CFF893C-DB31-43AE-A2F4-02127443FD7B}"/>
              </a:ext>
            </a:extLst>
          </p:cNvPr>
          <p:cNvSpPr txBox="1"/>
          <p:nvPr/>
        </p:nvSpPr>
        <p:spPr>
          <a:xfrm>
            <a:off x="1973424" y="4690584"/>
            <a:ext cx="298580" cy="253916"/>
          </a:xfrm>
          <a:prstGeom prst="rect">
            <a:avLst/>
          </a:prstGeom>
          <a:noFill/>
        </p:spPr>
        <p:txBody>
          <a:bodyPr wrap="square" rtlCol="0">
            <a:spAutoFit/>
          </a:bodyPr>
          <a:lstStyle/>
          <a:p>
            <a:r>
              <a:rPr lang="en-US" sz="1050" b="1" dirty="0">
                <a:solidFill>
                  <a:srgbClr val="FF0000"/>
                </a:solidFill>
              </a:rPr>
              <a:t>X</a:t>
            </a:r>
          </a:p>
        </p:txBody>
      </p:sp>
      <p:sp>
        <p:nvSpPr>
          <p:cNvPr id="12" name="Title 5">
            <a:extLst>
              <a:ext uri="{FF2B5EF4-FFF2-40B4-BE49-F238E27FC236}">
                <a16:creationId xmlns:a16="http://schemas.microsoft.com/office/drawing/2014/main" id="{1B27C7B0-8A12-4623-9D3E-1B9D8BB3AF5A}"/>
              </a:ext>
            </a:extLst>
          </p:cNvPr>
          <p:cNvSpPr txBox="1">
            <a:spLocks/>
          </p:cNvSpPr>
          <p:nvPr/>
        </p:nvSpPr>
        <p:spPr>
          <a:xfrm>
            <a:off x="391886" y="544610"/>
            <a:ext cx="8229600" cy="1143000"/>
          </a:xfrm>
          <a:prstGeom prst="rect">
            <a:avLst/>
          </a:prstGeom>
        </p:spPr>
        <p:style>
          <a:lnRef idx="0">
            <a:schemeClr val="accent1"/>
          </a:lnRef>
          <a:fillRef idx="3">
            <a:schemeClr val="accent1"/>
          </a:fillRef>
          <a:effectRef idx="3">
            <a:schemeClr val="accent1"/>
          </a:effectRef>
          <a:fontRef idx="minor">
            <a:schemeClr val="lt1"/>
          </a:fontRef>
        </p:style>
        <p:txBody>
          <a:bodyPr rtlCol="0">
            <a:normAutofit/>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fontAlgn="auto">
              <a:spcAft>
                <a:spcPts val="0"/>
              </a:spcAft>
              <a:defRPr/>
            </a:pPr>
            <a:r>
              <a:rPr lang="en-US" sz="6000" b="1" dirty="0"/>
              <a:t>Meal Count Worksheet</a:t>
            </a:r>
          </a:p>
        </p:txBody>
      </p:sp>
      <p:sp>
        <p:nvSpPr>
          <p:cNvPr id="13" name="TextBox 12">
            <a:extLst>
              <a:ext uri="{FF2B5EF4-FFF2-40B4-BE49-F238E27FC236}">
                <a16:creationId xmlns:a16="http://schemas.microsoft.com/office/drawing/2014/main" id="{7B7D1577-3AFA-4256-9777-41E4E7C6B530}"/>
              </a:ext>
            </a:extLst>
          </p:cNvPr>
          <p:cNvSpPr txBox="1"/>
          <p:nvPr/>
        </p:nvSpPr>
        <p:spPr>
          <a:xfrm>
            <a:off x="5402426" y="2720209"/>
            <a:ext cx="513183" cy="307777"/>
          </a:xfrm>
          <a:prstGeom prst="rect">
            <a:avLst/>
          </a:prstGeom>
          <a:noFill/>
        </p:spPr>
        <p:txBody>
          <a:bodyPr wrap="square" rtlCol="0">
            <a:spAutoFit/>
          </a:bodyPr>
          <a:lstStyle/>
          <a:p>
            <a:r>
              <a:rPr lang="en-US" sz="1400" b="1" dirty="0">
                <a:solidFill>
                  <a:srgbClr val="FF0000"/>
                </a:solidFill>
              </a:rPr>
              <a:t>22</a:t>
            </a:r>
          </a:p>
        </p:txBody>
      </p:sp>
      <p:sp>
        <p:nvSpPr>
          <p:cNvPr id="5" name="TextBox 4">
            <a:extLst>
              <a:ext uri="{FF2B5EF4-FFF2-40B4-BE49-F238E27FC236}">
                <a16:creationId xmlns:a16="http://schemas.microsoft.com/office/drawing/2014/main" id="{B6D71B80-DC30-45AB-8A3C-9517F7F4F45E}"/>
              </a:ext>
            </a:extLst>
          </p:cNvPr>
          <p:cNvSpPr txBox="1"/>
          <p:nvPr/>
        </p:nvSpPr>
        <p:spPr>
          <a:xfrm>
            <a:off x="3758268" y="6543413"/>
            <a:ext cx="1174459" cy="369332"/>
          </a:xfrm>
          <a:prstGeom prst="rect">
            <a:avLst/>
          </a:prstGeom>
          <a:noFill/>
        </p:spPr>
        <p:txBody>
          <a:bodyPr wrap="square" rtlCol="0">
            <a:spAutoFit/>
          </a:bodyPr>
          <a:lstStyle/>
          <a:p>
            <a:r>
              <a:rPr lang="en-US" dirty="0"/>
              <a:t>   </a:t>
            </a:r>
            <a:r>
              <a:rPr lang="en-US" sz="1400" b="1" dirty="0"/>
              <a:t>Page 5</a:t>
            </a:r>
          </a:p>
        </p:txBody>
      </p:sp>
    </p:spTree>
    <p:extLst>
      <p:ext uri="{BB962C8B-B14F-4D97-AF65-F5344CB8AC3E}">
        <p14:creationId xmlns:p14="http://schemas.microsoft.com/office/powerpoint/2010/main" val="3904730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60A28-4005-48B7-BF29-CE8DB473D10A}"/>
              </a:ext>
            </a:extLst>
          </p:cNvPr>
          <p:cNvSpPr txBox="1">
            <a:spLocks/>
          </p:cNvSpPr>
          <p:nvPr/>
        </p:nvSpPr>
        <p:spPr>
          <a:xfrm>
            <a:off x="361649" y="184825"/>
            <a:ext cx="8229600" cy="1279842"/>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sz="4000" dirty="0"/>
              <a:t>AUTOMATED MEAL COUNT WORKSHEET</a:t>
            </a:r>
          </a:p>
        </p:txBody>
      </p:sp>
      <p:sp>
        <p:nvSpPr>
          <p:cNvPr id="5" name="TextBox 4">
            <a:extLst>
              <a:ext uri="{FF2B5EF4-FFF2-40B4-BE49-F238E27FC236}">
                <a16:creationId xmlns:a16="http://schemas.microsoft.com/office/drawing/2014/main" id="{778DE64D-4F7B-4D6F-AE6F-5DFCEA02F1B1}"/>
              </a:ext>
            </a:extLst>
          </p:cNvPr>
          <p:cNvSpPr txBox="1"/>
          <p:nvPr/>
        </p:nvSpPr>
        <p:spPr>
          <a:xfrm>
            <a:off x="700548" y="1674100"/>
            <a:ext cx="7742903" cy="6186309"/>
          </a:xfrm>
          <a:prstGeom prst="rect">
            <a:avLst/>
          </a:prstGeom>
          <a:noFill/>
        </p:spPr>
        <p:txBody>
          <a:bodyPr wrap="square" rtlCol="0">
            <a:spAutoFit/>
          </a:bodyPr>
          <a:lstStyle/>
          <a:p>
            <a:pPr lvl="0"/>
            <a:r>
              <a:rPr lang="en-US" dirty="0"/>
              <a:t>Please be aware that meal counts must be entered DAILY.  Failure to do so will result in meal disallowances during any reviews and may cause the forfeiture of your privilege to use the automated Meal Count Worksheet.  </a:t>
            </a:r>
          </a:p>
          <a:p>
            <a:pPr lvl="0"/>
            <a:endParaRPr lang="en-US" dirty="0"/>
          </a:p>
          <a:p>
            <a:pPr lvl="0"/>
            <a:r>
              <a:rPr lang="en-US" dirty="0"/>
              <a:t>You must also have the capability to print a copy of the Meal Count Worksheet during every on-site review conducted by our representatives, DOH or USDA staff.  Having faulty equipment (computer, printer, no ink, </a:t>
            </a:r>
            <a:r>
              <a:rPr lang="en-US" dirty="0" err="1"/>
              <a:t>etc</a:t>
            </a:r>
            <a:r>
              <a:rPr lang="en-US" dirty="0"/>
              <a:t>…) is not an acceptable excuse for your inability to produce the Meal Count Worksheet during any review.</a:t>
            </a:r>
          </a:p>
          <a:p>
            <a:pPr lvl="0"/>
            <a:endParaRPr lang="en-US" dirty="0"/>
          </a:p>
          <a:p>
            <a:pPr lvl="0"/>
            <a:r>
              <a:rPr lang="en-US" dirty="0"/>
              <a:t>In the case of equipment malfunctions, you must use the manual paper Meal Count Worksheet until your equipment meets all of the requirements regarding the automated Meal Count Worksheet.</a:t>
            </a:r>
          </a:p>
          <a:p>
            <a:pPr lvl="0"/>
            <a:endParaRPr lang="en-US" dirty="0"/>
          </a:p>
          <a:p>
            <a:r>
              <a:rPr lang="en-US" dirty="0"/>
              <a:t>Failure to adhere to these guidelines may result in the forfeiture of your right to use the automated Meal Count Worksheet, Meal Disallowances and may require further Correction Action Plans.</a:t>
            </a:r>
            <a:r>
              <a:rPr lang="en-US" b="1" dirty="0"/>
              <a:t> </a:t>
            </a:r>
          </a:p>
          <a:p>
            <a:endParaRPr lang="en-US" b="1" dirty="0"/>
          </a:p>
          <a:p>
            <a:r>
              <a:rPr lang="en-US" dirty="0"/>
              <a:t>If you have technical difficulties you must have a manual system in place at all times</a:t>
            </a:r>
          </a:p>
          <a:p>
            <a:endParaRPr lang="en-US" b="1" dirty="0"/>
          </a:p>
          <a:p>
            <a:endParaRPr lang="en-US" dirty="0"/>
          </a:p>
        </p:txBody>
      </p:sp>
    </p:spTree>
    <p:extLst>
      <p:ext uri="{BB962C8B-B14F-4D97-AF65-F5344CB8AC3E}">
        <p14:creationId xmlns:p14="http://schemas.microsoft.com/office/powerpoint/2010/main" val="862481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uilding&#10;&#10;Description generated with high confidence">
            <a:extLst>
              <a:ext uri="{FF2B5EF4-FFF2-40B4-BE49-F238E27FC236}">
                <a16:creationId xmlns:a16="http://schemas.microsoft.com/office/drawing/2014/main" id="{61530E4A-A66A-48CC-823C-8859ACFA6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4" y="725798"/>
            <a:ext cx="8973312" cy="6089904"/>
          </a:xfrm>
          <a:prstGeom prst="rect">
            <a:avLst/>
          </a:prstGeom>
        </p:spPr>
      </p:pic>
      <p:sp>
        <p:nvSpPr>
          <p:cNvPr id="4" name="TextBox 3">
            <a:extLst>
              <a:ext uri="{FF2B5EF4-FFF2-40B4-BE49-F238E27FC236}">
                <a16:creationId xmlns:a16="http://schemas.microsoft.com/office/drawing/2014/main" id="{F839B9DE-32C7-4CE9-A615-B905CFAEB9A7}"/>
              </a:ext>
            </a:extLst>
          </p:cNvPr>
          <p:cNvSpPr txBox="1"/>
          <p:nvPr/>
        </p:nvSpPr>
        <p:spPr>
          <a:xfrm>
            <a:off x="279919" y="2206074"/>
            <a:ext cx="1101013" cy="338554"/>
          </a:xfrm>
          <a:prstGeom prst="rect">
            <a:avLst/>
          </a:prstGeom>
          <a:noFill/>
        </p:spPr>
        <p:txBody>
          <a:bodyPr wrap="square" rtlCol="0">
            <a:spAutoFit/>
          </a:bodyPr>
          <a:lstStyle/>
          <a:p>
            <a:r>
              <a:rPr lang="en-US" sz="1600" dirty="0"/>
              <a:t>John Doe</a:t>
            </a:r>
          </a:p>
        </p:txBody>
      </p:sp>
      <p:sp>
        <p:nvSpPr>
          <p:cNvPr id="5" name="TextBox 4">
            <a:extLst>
              <a:ext uri="{FF2B5EF4-FFF2-40B4-BE49-F238E27FC236}">
                <a16:creationId xmlns:a16="http://schemas.microsoft.com/office/drawing/2014/main" id="{A1378DAA-BC92-4EB3-969C-1F900443EEA9}"/>
              </a:ext>
            </a:extLst>
          </p:cNvPr>
          <p:cNvSpPr txBox="1"/>
          <p:nvPr/>
        </p:nvSpPr>
        <p:spPr>
          <a:xfrm>
            <a:off x="279919" y="2896539"/>
            <a:ext cx="1101013" cy="338554"/>
          </a:xfrm>
          <a:prstGeom prst="rect">
            <a:avLst/>
          </a:prstGeom>
          <a:noFill/>
        </p:spPr>
        <p:txBody>
          <a:bodyPr wrap="square" rtlCol="0">
            <a:spAutoFit/>
          </a:bodyPr>
          <a:lstStyle/>
          <a:p>
            <a:r>
              <a:rPr lang="en-US" sz="1600" dirty="0"/>
              <a:t>Jane Doe</a:t>
            </a:r>
          </a:p>
        </p:txBody>
      </p:sp>
      <p:sp>
        <p:nvSpPr>
          <p:cNvPr id="7" name="TextBox 6">
            <a:extLst>
              <a:ext uri="{FF2B5EF4-FFF2-40B4-BE49-F238E27FC236}">
                <a16:creationId xmlns:a16="http://schemas.microsoft.com/office/drawing/2014/main" id="{E593F585-E660-4A8E-ACD0-C9D4809A14CE}"/>
              </a:ext>
            </a:extLst>
          </p:cNvPr>
          <p:cNvSpPr txBox="1"/>
          <p:nvPr/>
        </p:nvSpPr>
        <p:spPr>
          <a:xfrm>
            <a:off x="1510191" y="2206075"/>
            <a:ext cx="727787" cy="276999"/>
          </a:xfrm>
          <a:prstGeom prst="rect">
            <a:avLst/>
          </a:prstGeom>
          <a:noFill/>
        </p:spPr>
        <p:txBody>
          <a:bodyPr wrap="square" rtlCol="0">
            <a:spAutoFit/>
          </a:bodyPr>
          <a:lstStyle/>
          <a:p>
            <a:r>
              <a:rPr lang="en-US" sz="1200" dirty="0">
                <a:solidFill>
                  <a:srgbClr val="FF0000"/>
                </a:solidFill>
              </a:rPr>
              <a:t>4-15-18</a:t>
            </a:r>
          </a:p>
        </p:txBody>
      </p:sp>
      <p:sp>
        <p:nvSpPr>
          <p:cNvPr id="9" name="TextBox 8">
            <a:extLst>
              <a:ext uri="{FF2B5EF4-FFF2-40B4-BE49-F238E27FC236}">
                <a16:creationId xmlns:a16="http://schemas.microsoft.com/office/drawing/2014/main" id="{EF1E7ADB-F7DF-4E90-A623-998601D8FB80}"/>
              </a:ext>
            </a:extLst>
          </p:cNvPr>
          <p:cNvSpPr txBox="1"/>
          <p:nvPr/>
        </p:nvSpPr>
        <p:spPr>
          <a:xfrm>
            <a:off x="2126012" y="2958095"/>
            <a:ext cx="727787" cy="276999"/>
          </a:xfrm>
          <a:prstGeom prst="rect">
            <a:avLst/>
          </a:prstGeom>
          <a:noFill/>
        </p:spPr>
        <p:txBody>
          <a:bodyPr wrap="square" rtlCol="0">
            <a:spAutoFit/>
          </a:bodyPr>
          <a:lstStyle/>
          <a:p>
            <a:r>
              <a:rPr lang="en-US" sz="1200" dirty="0">
                <a:solidFill>
                  <a:srgbClr val="FF0000"/>
                </a:solidFill>
              </a:rPr>
              <a:t>3-11-18</a:t>
            </a:r>
          </a:p>
        </p:txBody>
      </p:sp>
      <p:sp>
        <p:nvSpPr>
          <p:cNvPr id="11" name="TextBox 10">
            <a:extLst>
              <a:ext uri="{FF2B5EF4-FFF2-40B4-BE49-F238E27FC236}">
                <a16:creationId xmlns:a16="http://schemas.microsoft.com/office/drawing/2014/main" id="{1EBA97D8-62A9-4C5A-AACD-FD48828179CB}"/>
              </a:ext>
            </a:extLst>
          </p:cNvPr>
          <p:cNvSpPr txBox="1"/>
          <p:nvPr/>
        </p:nvSpPr>
        <p:spPr>
          <a:xfrm>
            <a:off x="2853798" y="2206074"/>
            <a:ext cx="669066" cy="307777"/>
          </a:xfrm>
          <a:prstGeom prst="rect">
            <a:avLst/>
          </a:prstGeom>
          <a:noFill/>
        </p:spPr>
        <p:txBody>
          <a:bodyPr wrap="square" rtlCol="0">
            <a:spAutoFit/>
          </a:bodyPr>
          <a:lstStyle/>
          <a:p>
            <a:r>
              <a:rPr lang="en-US" sz="1400" dirty="0">
                <a:solidFill>
                  <a:srgbClr val="FF0000"/>
                </a:solidFill>
              </a:rPr>
              <a:t>SA</a:t>
            </a:r>
          </a:p>
        </p:txBody>
      </p:sp>
      <p:sp>
        <p:nvSpPr>
          <p:cNvPr id="12" name="TextBox 11">
            <a:extLst>
              <a:ext uri="{FF2B5EF4-FFF2-40B4-BE49-F238E27FC236}">
                <a16:creationId xmlns:a16="http://schemas.microsoft.com/office/drawing/2014/main" id="{280594F9-9551-4AE6-A003-5A2186D8C30E}"/>
              </a:ext>
            </a:extLst>
          </p:cNvPr>
          <p:cNvSpPr txBox="1"/>
          <p:nvPr/>
        </p:nvSpPr>
        <p:spPr>
          <a:xfrm>
            <a:off x="2853798" y="2838851"/>
            <a:ext cx="669066" cy="338554"/>
          </a:xfrm>
          <a:prstGeom prst="rect">
            <a:avLst/>
          </a:prstGeom>
          <a:noFill/>
        </p:spPr>
        <p:txBody>
          <a:bodyPr wrap="square" rtlCol="0">
            <a:spAutoFit/>
          </a:bodyPr>
          <a:lstStyle/>
          <a:p>
            <a:r>
              <a:rPr lang="en-US" sz="1600" dirty="0">
                <a:solidFill>
                  <a:srgbClr val="FF0000"/>
                </a:solidFill>
              </a:rPr>
              <a:t>PK</a:t>
            </a:r>
          </a:p>
        </p:txBody>
      </p:sp>
      <p:sp>
        <p:nvSpPr>
          <p:cNvPr id="14" name="TextBox 13">
            <a:extLst>
              <a:ext uri="{FF2B5EF4-FFF2-40B4-BE49-F238E27FC236}">
                <a16:creationId xmlns:a16="http://schemas.microsoft.com/office/drawing/2014/main" id="{3D81E1FB-22EB-43C1-9F32-B933AAC170B0}"/>
              </a:ext>
            </a:extLst>
          </p:cNvPr>
          <p:cNvSpPr txBox="1"/>
          <p:nvPr/>
        </p:nvSpPr>
        <p:spPr>
          <a:xfrm>
            <a:off x="4926563" y="1366319"/>
            <a:ext cx="541176" cy="246221"/>
          </a:xfrm>
          <a:prstGeom prst="rect">
            <a:avLst/>
          </a:prstGeom>
          <a:noFill/>
        </p:spPr>
        <p:txBody>
          <a:bodyPr wrap="square" rtlCol="0">
            <a:spAutoFit/>
          </a:bodyPr>
          <a:lstStyle/>
          <a:p>
            <a:r>
              <a:rPr lang="en-US" sz="1000" dirty="0">
                <a:solidFill>
                  <a:srgbClr val="FF0000"/>
                </a:solidFill>
              </a:rPr>
              <a:t>22</a:t>
            </a:r>
          </a:p>
        </p:txBody>
      </p:sp>
      <p:sp>
        <p:nvSpPr>
          <p:cNvPr id="15" name="TextBox 14">
            <a:extLst>
              <a:ext uri="{FF2B5EF4-FFF2-40B4-BE49-F238E27FC236}">
                <a16:creationId xmlns:a16="http://schemas.microsoft.com/office/drawing/2014/main" id="{83003336-495C-40B8-908D-DAE3D204431A}"/>
              </a:ext>
            </a:extLst>
          </p:cNvPr>
          <p:cNvSpPr txBox="1"/>
          <p:nvPr/>
        </p:nvSpPr>
        <p:spPr>
          <a:xfrm>
            <a:off x="4732953" y="6321326"/>
            <a:ext cx="387220" cy="369332"/>
          </a:xfrm>
          <a:prstGeom prst="rect">
            <a:avLst/>
          </a:prstGeom>
          <a:noFill/>
        </p:spPr>
        <p:txBody>
          <a:bodyPr wrap="square" rtlCol="0">
            <a:spAutoFit/>
          </a:bodyPr>
          <a:lstStyle/>
          <a:p>
            <a:r>
              <a:rPr lang="en-US" dirty="0">
                <a:solidFill>
                  <a:srgbClr val="FF0000"/>
                </a:solidFill>
              </a:rPr>
              <a:t>1</a:t>
            </a:r>
          </a:p>
        </p:txBody>
      </p:sp>
      <p:sp>
        <p:nvSpPr>
          <p:cNvPr id="16" name="TextBox 15">
            <a:extLst>
              <a:ext uri="{FF2B5EF4-FFF2-40B4-BE49-F238E27FC236}">
                <a16:creationId xmlns:a16="http://schemas.microsoft.com/office/drawing/2014/main" id="{904A3FA7-094B-4808-B0C2-19BD4C5BC4F6}"/>
              </a:ext>
            </a:extLst>
          </p:cNvPr>
          <p:cNvSpPr txBox="1"/>
          <p:nvPr/>
        </p:nvSpPr>
        <p:spPr>
          <a:xfrm>
            <a:off x="5197235" y="6312145"/>
            <a:ext cx="270504" cy="369332"/>
          </a:xfrm>
          <a:prstGeom prst="rect">
            <a:avLst/>
          </a:prstGeom>
          <a:noFill/>
        </p:spPr>
        <p:txBody>
          <a:bodyPr wrap="square" rtlCol="0">
            <a:spAutoFit/>
          </a:bodyPr>
          <a:lstStyle/>
          <a:p>
            <a:r>
              <a:rPr lang="en-US" dirty="0">
                <a:solidFill>
                  <a:srgbClr val="FF0000"/>
                </a:solidFill>
              </a:rPr>
              <a:t>2</a:t>
            </a:r>
          </a:p>
        </p:txBody>
      </p:sp>
      <p:sp>
        <p:nvSpPr>
          <p:cNvPr id="2" name="TextBox 1">
            <a:extLst>
              <a:ext uri="{FF2B5EF4-FFF2-40B4-BE49-F238E27FC236}">
                <a16:creationId xmlns:a16="http://schemas.microsoft.com/office/drawing/2014/main" id="{EA5CDC6C-DA2A-4E3C-8D48-B03BCD70E964}"/>
              </a:ext>
            </a:extLst>
          </p:cNvPr>
          <p:cNvSpPr txBox="1"/>
          <p:nvPr/>
        </p:nvSpPr>
        <p:spPr>
          <a:xfrm>
            <a:off x="3321129" y="6934946"/>
            <a:ext cx="2152943" cy="307777"/>
          </a:xfrm>
          <a:prstGeom prst="rect">
            <a:avLst/>
          </a:prstGeom>
          <a:noFill/>
        </p:spPr>
        <p:txBody>
          <a:bodyPr wrap="square" rtlCol="0">
            <a:spAutoFit/>
          </a:bodyPr>
          <a:lstStyle/>
          <a:p>
            <a:pPr algn="ctr"/>
            <a:r>
              <a:rPr lang="en-US" sz="1400" b="1" dirty="0"/>
              <a:t>Page 6</a:t>
            </a:r>
          </a:p>
        </p:txBody>
      </p:sp>
    </p:spTree>
    <p:extLst>
      <p:ext uri="{BB962C8B-B14F-4D97-AF65-F5344CB8AC3E}">
        <p14:creationId xmlns:p14="http://schemas.microsoft.com/office/powerpoint/2010/main" val="376332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40000"/>
                <a:lumOff val="60000"/>
              </a:schemeClr>
            </a:gs>
            <a:gs pos="100000">
              <a:schemeClr val="tx2">
                <a:lumMod val="40000"/>
                <a:lumOff val="60000"/>
              </a:schemeClr>
            </a:gs>
            <a:gs pos="33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78F70-1AD0-4FCB-A20B-E8126068F3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111" y="198831"/>
            <a:ext cx="5273905" cy="6825053"/>
          </a:xfrm>
          <a:prstGeom prst="rect">
            <a:avLst/>
          </a:prstGeom>
          <a:ln w="82550">
            <a:solidFill>
              <a:schemeClr val="tx1"/>
            </a:solidFill>
          </a:ln>
        </p:spPr>
      </p:pic>
      <p:sp>
        <p:nvSpPr>
          <p:cNvPr id="2" name="TextBox 1">
            <a:extLst>
              <a:ext uri="{FF2B5EF4-FFF2-40B4-BE49-F238E27FC236}">
                <a16:creationId xmlns:a16="http://schemas.microsoft.com/office/drawing/2014/main" id="{F92FAC52-5FEB-45BF-887A-324512CF9B34}"/>
              </a:ext>
            </a:extLst>
          </p:cNvPr>
          <p:cNvSpPr txBox="1"/>
          <p:nvPr/>
        </p:nvSpPr>
        <p:spPr>
          <a:xfrm>
            <a:off x="3548543" y="7099498"/>
            <a:ext cx="2046914" cy="307777"/>
          </a:xfrm>
          <a:prstGeom prst="rect">
            <a:avLst/>
          </a:prstGeom>
          <a:noFill/>
        </p:spPr>
        <p:txBody>
          <a:bodyPr wrap="square" rtlCol="0">
            <a:spAutoFit/>
          </a:bodyPr>
          <a:lstStyle/>
          <a:p>
            <a:pPr algn="ctr"/>
            <a:r>
              <a:rPr lang="en-US" sz="1400" b="1" dirty="0"/>
              <a:t>Page 7</a:t>
            </a:r>
          </a:p>
        </p:txBody>
      </p:sp>
    </p:spTree>
    <p:extLst>
      <p:ext uri="{BB962C8B-B14F-4D97-AF65-F5344CB8AC3E}">
        <p14:creationId xmlns:p14="http://schemas.microsoft.com/office/powerpoint/2010/main" val="774305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7E66C-DA95-4CC1-81A6-01EBD9D47053}"/>
              </a:ext>
            </a:extLst>
          </p:cNvPr>
          <p:cNvSpPr>
            <a:spLocks noGrp="1"/>
          </p:cNvSpPr>
          <p:nvPr>
            <p:ph type="title"/>
          </p:nvPr>
        </p:nvSpPr>
        <p:spPr>
          <a:xfrm>
            <a:off x="457200" y="296634"/>
            <a:ext cx="8229600" cy="814536"/>
          </a:xfrm>
          <a:solidFill>
            <a:schemeClr val="accent5">
              <a:lumMod val="75000"/>
            </a:schemeClr>
          </a:solidFill>
        </p:spPr>
        <p:txBody>
          <a:bodyPr>
            <a:normAutofit/>
          </a:bodyPr>
          <a:lstStyle/>
          <a:p>
            <a:pPr algn="ctr"/>
            <a:r>
              <a:rPr lang="en-US" sz="4000" b="1" dirty="0">
                <a:solidFill>
                  <a:schemeClr val="bg1"/>
                </a:solidFill>
              </a:rPr>
              <a:t>Child Care Food Program</a:t>
            </a:r>
          </a:p>
        </p:txBody>
      </p:sp>
      <p:sp>
        <p:nvSpPr>
          <p:cNvPr id="3" name="Content Placeholder 2">
            <a:extLst>
              <a:ext uri="{FF2B5EF4-FFF2-40B4-BE49-F238E27FC236}">
                <a16:creationId xmlns:a16="http://schemas.microsoft.com/office/drawing/2014/main" id="{AEEDB71D-B255-4836-9C4C-E5A112F715DE}"/>
              </a:ext>
            </a:extLst>
          </p:cNvPr>
          <p:cNvSpPr>
            <a:spLocks noGrp="1"/>
          </p:cNvSpPr>
          <p:nvPr>
            <p:ph idx="1"/>
          </p:nvPr>
        </p:nvSpPr>
        <p:spPr>
          <a:xfrm>
            <a:off x="214130" y="1170784"/>
            <a:ext cx="3593939" cy="6168784"/>
          </a:xfrm>
        </p:spPr>
        <p:txBody>
          <a:bodyPr>
            <a:normAutofit/>
          </a:bodyPr>
          <a:lstStyle/>
          <a:p>
            <a:pPr marL="0" indent="0" algn="ctr">
              <a:buNone/>
            </a:pPr>
            <a:endParaRPr lang="en-US" dirty="0"/>
          </a:p>
          <a:p>
            <a:pPr marL="0" indent="0">
              <a:buNone/>
            </a:pPr>
            <a:r>
              <a:rPr lang="en-US" dirty="0"/>
              <a:t> </a:t>
            </a:r>
            <a:r>
              <a:rPr lang="en-US" sz="3000" dirty="0"/>
              <a:t>It is because of you that the Child Care Food Program is successful.  When we work as a team, we can do great things.</a:t>
            </a:r>
          </a:p>
          <a:p>
            <a:pPr marL="0" indent="0">
              <a:buNone/>
            </a:pPr>
            <a:endParaRPr lang="en-US" sz="3000" dirty="0"/>
          </a:p>
          <a:p>
            <a:pPr marL="0" indent="0">
              <a:buNone/>
            </a:pPr>
            <a:r>
              <a:rPr lang="en-US" sz="3000" dirty="0"/>
              <a:t>We at Infant and Child Nutrition  appreciate all the hard work that each of you do</a:t>
            </a:r>
          </a:p>
        </p:txBody>
      </p:sp>
      <p:pic>
        <p:nvPicPr>
          <p:cNvPr id="5126" name="Picture 6" descr="Image result for child care workers in daycare homes">
            <a:extLst>
              <a:ext uri="{FF2B5EF4-FFF2-40B4-BE49-F238E27FC236}">
                <a16:creationId xmlns:a16="http://schemas.microsoft.com/office/drawing/2014/main" id="{EB030E0B-F3D2-4DB9-A6C5-482BD3A6B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526" y="1400639"/>
            <a:ext cx="4400087" cy="285453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child care worker">
            <a:extLst>
              <a:ext uri="{FF2B5EF4-FFF2-40B4-BE49-F238E27FC236}">
                <a16:creationId xmlns:a16="http://schemas.microsoft.com/office/drawing/2014/main" id="{E0659974-8904-494F-BDD2-7F877C575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020" y="4444678"/>
            <a:ext cx="4455340" cy="254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22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8CF389-62DC-4FDB-8A1D-0B3F5B87A705}"/>
              </a:ext>
            </a:extLst>
          </p:cNvPr>
          <p:cNvSpPr txBox="1"/>
          <p:nvPr/>
        </p:nvSpPr>
        <p:spPr>
          <a:xfrm>
            <a:off x="161932" y="201836"/>
            <a:ext cx="8584162" cy="707886"/>
          </a:xfrm>
          <a:prstGeom prst="rect">
            <a:avLst/>
          </a:prstGeom>
          <a:solidFill>
            <a:srgbClr val="D00000"/>
          </a:solidFill>
        </p:spPr>
        <p:txBody>
          <a:bodyPr wrap="square" rtlCol="0">
            <a:spAutoFit/>
          </a:bodyPr>
          <a:lstStyle/>
          <a:p>
            <a:pPr algn="ctr"/>
            <a:r>
              <a:rPr lang="en-US" sz="4000" b="1">
                <a:solidFill>
                  <a:schemeClr val="bg1"/>
                </a:solidFill>
              </a:rPr>
              <a:t>Shifts</a:t>
            </a:r>
            <a:endParaRPr lang="en-US" sz="4000" b="1" dirty="0">
              <a:solidFill>
                <a:schemeClr val="bg1"/>
              </a:solidFill>
            </a:endParaRPr>
          </a:p>
        </p:txBody>
      </p:sp>
      <p:sp>
        <p:nvSpPr>
          <p:cNvPr id="3" name="TextBox 2">
            <a:extLst>
              <a:ext uri="{FF2B5EF4-FFF2-40B4-BE49-F238E27FC236}">
                <a16:creationId xmlns:a16="http://schemas.microsoft.com/office/drawing/2014/main" id="{4F99AA62-4395-4F56-8807-9579BE0451F3}"/>
              </a:ext>
            </a:extLst>
          </p:cNvPr>
          <p:cNvSpPr txBox="1"/>
          <p:nvPr/>
        </p:nvSpPr>
        <p:spPr>
          <a:xfrm>
            <a:off x="486696" y="1315793"/>
            <a:ext cx="7934633" cy="6740307"/>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are required to stay for the entire shift when at a review of your daycare</a:t>
            </a:r>
          </a:p>
          <a:p>
            <a:endParaRPr lang="en-US" dirty="0"/>
          </a:p>
          <a:p>
            <a:pPr marL="285750" indent="-285750">
              <a:buFont typeface="Arial" panose="020B0604020202020204" pitchFamily="34" charset="0"/>
              <a:buChar char="•"/>
            </a:pPr>
            <a:r>
              <a:rPr lang="en-US" dirty="0"/>
              <a:t>If you are no longer serving shifts, please do not check shifts on your Provider Data Sheet which is enclosed in your packet.  Please call or email us with any changes during the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you have shifts you will need to do the following:</a:t>
            </a:r>
          </a:p>
          <a:p>
            <a:pPr marL="285750" indent="-285750">
              <a:buFont typeface="Arial" panose="020B0604020202020204" pitchFamily="34" charset="0"/>
              <a:buChar char="•"/>
            </a:pPr>
            <a:endParaRPr lang="en-US" dirty="0"/>
          </a:p>
          <a:p>
            <a:pPr lvl="1"/>
            <a:r>
              <a:rPr lang="en-US" dirty="0"/>
              <a:t>1.	Every student that is clamed at a shift meal must appear on the shift schedule (if you claim a child a shift meal and their name does not appear on the shift schedule, the meals will be disallowed)</a:t>
            </a:r>
          </a:p>
          <a:p>
            <a:pPr marL="800100" lvl="1" indent="-342900">
              <a:buAutoNum type="arabicPeriod"/>
            </a:pPr>
            <a:endParaRPr lang="en-US" dirty="0"/>
          </a:p>
          <a:p>
            <a:pPr lvl="1"/>
            <a:r>
              <a:rPr lang="en-US" dirty="0"/>
              <a:t>2.	If during the month there are holidays, weekends or non-school days, please send a separate shift  begins)</a:t>
            </a:r>
          </a:p>
          <a:p>
            <a:pPr marL="800100" lvl="1" indent="-342900">
              <a:buAutoNum type="arabicPeriod"/>
            </a:pPr>
            <a:endParaRPr lang="en-US" dirty="0"/>
          </a:p>
          <a:p>
            <a:pPr lvl="1"/>
            <a:r>
              <a:rPr lang="en-US" dirty="0"/>
              <a:t>3.	If your shift schedules are not complete each month, you could lose the privilege to claim shift meals</a:t>
            </a:r>
          </a:p>
          <a:p>
            <a:pPr marL="800100" lvl="1" indent="-342900">
              <a:buAutoNum type="arabicPeriod"/>
            </a:pPr>
            <a:endParaRPr lang="en-US" dirty="0"/>
          </a:p>
          <a:p>
            <a:pPr marL="800100" lvl="1" indent="-342900">
              <a:buAutoNum type="arabicPeriod"/>
            </a:pPr>
            <a:endParaRPr lang="en-US" dirty="0"/>
          </a:p>
          <a:p>
            <a:pPr marL="800100" lvl="1" indent="-342900">
              <a:buAutoNum type="arabicPeriod"/>
            </a:pPr>
            <a:endParaRPr lang="en-US" dirty="0"/>
          </a:p>
          <a:p>
            <a:pPr marL="800100" lvl="1" indent="-342900">
              <a:buAutoNum type="arabicPeriod"/>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4909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840DE6ED-30DF-4C1A-84BB-46DF1A2AA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670" y="105435"/>
            <a:ext cx="5560857" cy="6932928"/>
          </a:xfrm>
          <a:prstGeom prst="rect">
            <a:avLst/>
          </a:prstGeom>
          <a:solidFill>
            <a:schemeClr val="bg1">
              <a:lumMod val="75000"/>
            </a:schemeClr>
          </a:solidFill>
          <a:ln>
            <a:solidFill>
              <a:schemeClr val="tx1">
                <a:lumMod val="95000"/>
                <a:lumOff val="5000"/>
                <a:alpha val="66000"/>
              </a:schemeClr>
            </a:solidFill>
          </a:ln>
        </p:spPr>
      </p:pic>
      <p:sp>
        <p:nvSpPr>
          <p:cNvPr id="2" name="TextBox 1">
            <a:extLst>
              <a:ext uri="{FF2B5EF4-FFF2-40B4-BE49-F238E27FC236}">
                <a16:creationId xmlns:a16="http://schemas.microsoft.com/office/drawing/2014/main" id="{75678BD3-35C9-4079-AC9D-E05A5ACA47C8}"/>
              </a:ext>
            </a:extLst>
          </p:cNvPr>
          <p:cNvSpPr txBox="1"/>
          <p:nvPr/>
        </p:nvSpPr>
        <p:spPr>
          <a:xfrm>
            <a:off x="3754925" y="7038363"/>
            <a:ext cx="1258348" cy="307777"/>
          </a:xfrm>
          <a:prstGeom prst="rect">
            <a:avLst/>
          </a:prstGeom>
          <a:noFill/>
        </p:spPr>
        <p:txBody>
          <a:bodyPr wrap="square" rtlCol="0">
            <a:spAutoFit/>
          </a:bodyPr>
          <a:lstStyle/>
          <a:p>
            <a:pPr algn="ctr"/>
            <a:r>
              <a:rPr lang="en-US" sz="1400" dirty="0"/>
              <a:t>Page 8</a:t>
            </a:r>
          </a:p>
        </p:txBody>
      </p:sp>
    </p:spTree>
    <p:extLst>
      <p:ext uri="{BB962C8B-B14F-4D97-AF65-F5344CB8AC3E}">
        <p14:creationId xmlns:p14="http://schemas.microsoft.com/office/powerpoint/2010/main" val="2210507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13B3B8-AB77-4B92-8246-3D31CB7F42ED}"/>
              </a:ext>
            </a:extLst>
          </p:cNvPr>
          <p:cNvSpPr txBox="1"/>
          <p:nvPr/>
        </p:nvSpPr>
        <p:spPr>
          <a:xfrm>
            <a:off x="545691" y="855406"/>
            <a:ext cx="2684206" cy="5855110"/>
          </a:xfrm>
          <a:prstGeom prst="rect">
            <a:avLst/>
          </a:prstGeom>
        </p:spPr>
        <p:txBody>
          <a:bodyPr vert="horz" lIns="91440" tIns="45720" rIns="91440" bIns="45720" rtlCol="0" anchor="ctr">
            <a:normAutofit/>
          </a:bodyPr>
          <a:lstStyle/>
          <a:p>
            <a:pPr algn="ctr">
              <a:lnSpc>
                <a:spcPct val="90000"/>
              </a:lnSpc>
              <a:spcAft>
                <a:spcPts val="600"/>
              </a:spcAft>
            </a:pPr>
            <a:r>
              <a:rPr lang="en-US" sz="4400" b="1" kern="1200">
                <a:solidFill>
                  <a:srgbClr val="FFFFFF"/>
                </a:solidFill>
                <a:latin typeface="+mj-lt"/>
                <a:ea typeface="+mj-ea"/>
                <a:cs typeface="+mj-cs"/>
              </a:rPr>
              <a:t>State of</a:t>
            </a:r>
          </a:p>
          <a:p>
            <a:pPr algn="ctr">
              <a:lnSpc>
                <a:spcPct val="90000"/>
              </a:lnSpc>
              <a:spcAft>
                <a:spcPts val="600"/>
              </a:spcAft>
            </a:pPr>
            <a:r>
              <a:rPr lang="en-US" sz="4400" b="1" kern="1200">
                <a:solidFill>
                  <a:srgbClr val="FFFFFF"/>
                </a:solidFill>
                <a:latin typeface="+mj-lt"/>
                <a:ea typeface="+mj-ea"/>
                <a:cs typeface="+mj-cs"/>
              </a:rPr>
              <a:t> Florida</a:t>
            </a:r>
          </a:p>
          <a:p>
            <a:pPr algn="ctr">
              <a:lnSpc>
                <a:spcPct val="90000"/>
              </a:lnSpc>
              <a:spcAft>
                <a:spcPts val="600"/>
              </a:spcAft>
            </a:pPr>
            <a:endParaRPr lang="en-US" sz="4400" b="1" kern="1200">
              <a:solidFill>
                <a:srgbClr val="FFFFFF"/>
              </a:solidFill>
              <a:latin typeface="+mj-lt"/>
              <a:ea typeface="+mj-ea"/>
              <a:cs typeface="+mj-cs"/>
            </a:endParaRPr>
          </a:p>
          <a:p>
            <a:pPr algn="ctr">
              <a:lnSpc>
                <a:spcPct val="90000"/>
              </a:lnSpc>
              <a:spcAft>
                <a:spcPts val="600"/>
              </a:spcAft>
            </a:pPr>
            <a:r>
              <a:rPr lang="en-US" sz="4400" b="1" kern="1200">
                <a:solidFill>
                  <a:srgbClr val="FFFFFF"/>
                </a:solidFill>
                <a:latin typeface="+mj-lt"/>
                <a:ea typeface="+mj-ea"/>
                <a:cs typeface="+mj-cs"/>
              </a:rPr>
              <a:t> </a:t>
            </a:r>
            <a:r>
              <a:rPr lang="en-US" sz="4000" b="1" kern="1200">
                <a:solidFill>
                  <a:srgbClr val="FFFFFF"/>
                </a:solidFill>
                <a:latin typeface="+mj-lt"/>
                <a:ea typeface="+mj-ea"/>
                <a:cs typeface="+mj-cs"/>
              </a:rPr>
              <a:t>Mandated "Adult to Child      Ratios</a:t>
            </a:r>
            <a:r>
              <a:rPr lang="en-US" sz="4000" b="1">
                <a:solidFill>
                  <a:srgbClr val="FFFFFF"/>
                </a:solidFill>
              </a:rPr>
              <a:t>"</a:t>
            </a:r>
            <a:endParaRPr lang="en-US" sz="4000" b="1" kern="1200" dirty="0">
              <a:solidFill>
                <a:srgbClr val="FFFFFF"/>
              </a:solidFill>
              <a:latin typeface="+mj-lt"/>
              <a:ea typeface="+mj-ea"/>
              <a:cs typeface="+mj-cs"/>
            </a:endParaRPr>
          </a:p>
        </p:txBody>
      </p:sp>
      <p:pic>
        <p:nvPicPr>
          <p:cNvPr id="5" name="Picture 4" descr="A screenshot of a cell phone&#10;&#10;Description generated with very high confidence">
            <a:extLst>
              <a:ext uri="{FF2B5EF4-FFF2-40B4-BE49-F238E27FC236}">
                <a16:creationId xmlns:a16="http://schemas.microsoft.com/office/drawing/2014/main" id="{0817C1B2-BBCF-4755-98DA-BA6336545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79" y="584033"/>
            <a:ext cx="5156041" cy="6397856"/>
          </a:xfrm>
          <a:prstGeom prst="rect">
            <a:avLst/>
          </a:prstGeom>
          <a:ln w="69850">
            <a:solidFill>
              <a:schemeClr val="tx1"/>
            </a:solidFill>
          </a:ln>
        </p:spPr>
      </p:pic>
      <p:sp>
        <p:nvSpPr>
          <p:cNvPr id="3" name="TextBox 2">
            <a:extLst>
              <a:ext uri="{FF2B5EF4-FFF2-40B4-BE49-F238E27FC236}">
                <a16:creationId xmlns:a16="http://schemas.microsoft.com/office/drawing/2014/main" id="{A04FF4FF-9FC7-4E6C-972B-12638BBE2BE9}"/>
              </a:ext>
            </a:extLst>
          </p:cNvPr>
          <p:cNvSpPr txBox="1"/>
          <p:nvPr/>
        </p:nvSpPr>
        <p:spPr>
          <a:xfrm>
            <a:off x="3640610" y="6420625"/>
            <a:ext cx="1969548" cy="307777"/>
          </a:xfrm>
          <a:prstGeom prst="rect">
            <a:avLst/>
          </a:prstGeom>
          <a:noFill/>
        </p:spPr>
        <p:txBody>
          <a:bodyPr wrap="square" rtlCol="0">
            <a:spAutoFit/>
          </a:bodyPr>
          <a:lstStyle/>
          <a:p>
            <a:pPr algn="ctr"/>
            <a:r>
              <a:rPr lang="en-US" sz="1400" b="1" dirty="0"/>
              <a:t>Page 9</a:t>
            </a:r>
          </a:p>
        </p:txBody>
      </p:sp>
      <p:sp>
        <p:nvSpPr>
          <p:cNvPr id="11" name="TextBox 10">
            <a:extLst>
              <a:ext uri="{FF2B5EF4-FFF2-40B4-BE49-F238E27FC236}">
                <a16:creationId xmlns:a16="http://schemas.microsoft.com/office/drawing/2014/main" id="{3257D1ED-4EAF-48BD-86C9-B5A8D622EC29}"/>
              </a:ext>
            </a:extLst>
          </p:cNvPr>
          <p:cNvSpPr txBox="1"/>
          <p:nvPr/>
        </p:nvSpPr>
        <p:spPr>
          <a:xfrm>
            <a:off x="5037071" y="2835602"/>
            <a:ext cx="1636103" cy="461393"/>
          </a:xfrm>
          <a:prstGeom prst="rect">
            <a:avLst/>
          </a:prstGeom>
          <a:noFill/>
          <a:ln w="85725">
            <a:solidFill>
              <a:srgbClr val="FF0000"/>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59E6C13F-8F72-4A1E-9F3A-60A0D6C5CE22}"/>
              </a:ext>
            </a:extLst>
          </p:cNvPr>
          <p:cNvSpPr txBox="1"/>
          <p:nvPr/>
        </p:nvSpPr>
        <p:spPr>
          <a:xfrm>
            <a:off x="4794211" y="5096567"/>
            <a:ext cx="1878963" cy="461393"/>
          </a:xfrm>
          <a:prstGeom prst="rect">
            <a:avLst/>
          </a:prstGeom>
          <a:noFill/>
          <a:ln w="8572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625537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33522"/>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1264997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55461" y="411207"/>
            <a:ext cx="11579289" cy="7017306"/>
          </a:xfrm>
          <a:prstGeom prst="rect">
            <a:avLst/>
          </a:prstGeom>
          <a:noFill/>
        </p:spPr>
        <p:txBody>
          <a:bodyPr wrap="square" rtlCol="0">
            <a:spAutoFit/>
          </a:bodyPr>
          <a:lstStyle/>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endParaRPr lang="en-US" dirty="0">
              <a:ln>
                <a:solidFill>
                  <a:schemeClr val="accent1">
                    <a:shade val="50000"/>
                  </a:schemeClr>
                </a:solidFill>
              </a:ln>
              <a:noFill/>
              <a:effectLst/>
            </a:endParaRPr>
          </a:p>
          <a:p>
            <a:r>
              <a:rPr lang="en-US" dirty="0">
                <a:ln>
                  <a:solidFill>
                    <a:schemeClr val="accent1">
                      <a:shade val="50000"/>
                    </a:schemeClr>
                  </a:solidFill>
                </a:ln>
                <a:noFill/>
                <a:effectLst/>
              </a:rPr>
              <a:t>  </a:t>
            </a:r>
          </a:p>
        </p:txBody>
      </p:sp>
      <p:sp>
        <p:nvSpPr>
          <p:cNvPr id="12" name="TextBox 11"/>
          <p:cNvSpPr txBox="1"/>
          <p:nvPr/>
        </p:nvSpPr>
        <p:spPr>
          <a:xfrm>
            <a:off x="-214604" y="4250634"/>
            <a:ext cx="9144000" cy="1785104"/>
          </a:xfrm>
          <a:prstGeom prst="rect">
            <a:avLst/>
          </a:prstGeom>
          <a:noFill/>
        </p:spPr>
        <p:txBody>
          <a:bodyPr wrap="square" rtlCol="0">
            <a:spAutoFit/>
            <a:scene3d>
              <a:camera prst="orthographicFront">
                <a:rot lat="0" lon="0" rev="0"/>
              </a:camera>
              <a:lightRig rig="contrasting" dir="t">
                <a:rot lat="0" lon="0" rev="4500000"/>
              </a:lightRig>
            </a:scene3d>
            <a:sp3d extrusionH="57150" contourW="6350" prstMaterial="metal">
              <a:bevelT w="38100" h="38100"/>
              <a:contourClr>
                <a:schemeClr val="accent1">
                  <a:shade val="75000"/>
                </a:schemeClr>
              </a:contourClr>
            </a:sp3d>
          </a:bodyPr>
          <a:lstStyle/>
          <a:p>
            <a:pPr algn="ctr"/>
            <a:r>
              <a:rPr lang="en-US" sz="11000" b="1" cap="all" dirty="0">
                <a:ln w="0"/>
                <a:solidFill>
                  <a:srgbClr val="004D86"/>
                </a:solidFill>
                <a:effectLst>
                  <a:outerShdw blurRad="50800" dist="38100" dir="2700000" algn="tl" rotWithShape="0">
                    <a:prstClr val="black">
                      <a:alpha val="40000"/>
                    </a:prstClr>
                  </a:outerShdw>
                </a:effectLst>
                <a:latin typeface="Comic Sans MS" pitchFamily="66" charset="0"/>
                <a:cs typeface="Andalus" pitchFamily="18" charset="-78"/>
              </a:rPr>
              <a:t>Reviews</a:t>
            </a:r>
          </a:p>
        </p:txBody>
      </p:sp>
      <p:sp>
        <p:nvSpPr>
          <p:cNvPr id="16" name="Content Placeholder 2"/>
          <p:cNvSpPr>
            <a:spLocks noGrp="1"/>
          </p:cNvSpPr>
          <p:nvPr>
            <p:ph idx="1"/>
          </p:nvPr>
        </p:nvSpPr>
        <p:spPr>
          <a:xfrm>
            <a:off x="1" y="6108655"/>
            <a:ext cx="9143999" cy="1023982"/>
          </a:xfrm>
        </p:spPr>
        <p:txBody>
          <a:bodyPr>
            <a:normAutofit/>
          </a:bodyPr>
          <a:lstStyle/>
          <a:p>
            <a:pPr algn="ctr"/>
            <a:endParaRPr lang="en-US" sz="2800" dirty="0"/>
          </a:p>
          <a:p>
            <a:pPr marL="0" indent="0" algn="ctr">
              <a:buNone/>
            </a:pPr>
            <a:endParaRPr lang="en-US" sz="2800" dirty="0"/>
          </a:p>
          <a:p>
            <a:pPr algn="ctr">
              <a:buNone/>
            </a:pPr>
            <a:endParaRPr lang="en-US" sz="2800" dirty="0"/>
          </a:p>
        </p:txBody>
      </p:sp>
      <p:pic>
        <p:nvPicPr>
          <p:cNvPr id="20" name="Picture 19">
            <a:extLst>
              <a:ext uri="{FF2B5EF4-FFF2-40B4-BE49-F238E27FC236}">
                <a16:creationId xmlns:a16="http://schemas.microsoft.com/office/drawing/2014/main" id="{40971B30-97A1-4057-869E-C50D301C16E5}"/>
              </a:ext>
            </a:extLst>
          </p:cNvPr>
          <p:cNvPicPr/>
          <p:nvPr/>
        </p:nvPicPr>
        <p:blipFill>
          <a:blip r:embed="rId3" cstate="print"/>
          <a:srcRect/>
          <a:stretch>
            <a:fillRect/>
          </a:stretch>
        </p:blipFill>
        <p:spPr bwMode="auto">
          <a:xfrm>
            <a:off x="728306" y="551684"/>
            <a:ext cx="1849224" cy="2457978"/>
          </a:xfrm>
          <a:prstGeom prst="rect">
            <a:avLst/>
          </a:prstGeom>
          <a:noFill/>
          <a:ln w="9525">
            <a:noFill/>
            <a:miter lim="800000"/>
            <a:headEnd/>
            <a:tailEnd/>
          </a:ln>
        </p:spPr>
      </p:pic>
      <p:sp>
        <p:nvSpPr>
          <p:cNvPr id="4" name="Rectangle 3">
            <a:extLst>
              <a:ext uri="{FF2B5EF4-FFF2-40B4-BE49-F238E27FC236}">
                <a16:creationId xmlns:a16="http://schemas.microsoft.com/office/drawing/2014/main" id="{C0E24886-60B9-419D-9A00-CE94F3B6493C}"/>
              </a:ext>
            </a:extLst>
          </p:cNvPr>
          <p:cNvSpPr/>
          <p:nvPr/>
        </p:nvSpPr>
        <p:spPr>
          <a:xfrm>
            <a:off x="3007259" y="644856"/>
            <a:ext cx="5557725" cy="178510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ln w="22225">
                  <a:solidFill>
                    <a:schemeClr val="accent2"/>
                  </a:solidFill>
                  <a:prstDash val="solid"/>
                </a:ln>
                <a:solidFill>
                  <a:schemeClr val="accent2">
                    <a:lumMod val="50000"/>
                  </a:schemeClr>
                </a:solidFill>
                <a:latin typeface="Comic Sans MS" panose="030F0702030302020204" pitchFamily="66" charset="0"/>
              </a:rPr>
              <a:t>Infant and Child Nutrition, Inc.</a:t>
            </a:r>
          </a:p>
        </p:txBody>
      </p:sp>
    </p:spTree>
    <p:extLst>
      <p:ext uri="{BB962C8B-B14F-4D97-AF65-F5344CB8AC3E}">
        <p14:creationId xmlns:p14="http://schemas.microsoft.com/office/powerpoint/2010/main" val="3674000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hh.louisiana.gov/offices/images/imgs-119/Thumbtack.jpg"/>
          <p:cNvPicPr>
            <a:picLocks noChangeAspect="1" noChangeArrowheads="1"/>
          </p:cNvPicPr>
          <p:nvPr/>
        </p:nvPicPr>
        <p:blipFill>
          <a:blip r:embed="rId3" cstate="print"/>
          <a:srcRect r="21402"/>
          <a:stretch>
            <a:fillRect/>
          </a:stretch>
        </p:blipFill>
        <p:spPr bwMode="auto">
          <a:xfrm>
            <a:off x="5417546" y="3253877"/>
            <a:ext cx="3726455" cy="3650161"/>
          </a:xfrm>
          <a:prstGeom prst="rect">
            <a:avLst/>
          </a:prstGeom>
          <a:noFill/>
        </p:spPr>
      </p:pic>
      <p:sp>
        <p:nvSpPr>
          <p:cNvPr id="2" name="TextBox 1"/>
          <p:cNvSpPr txBox="1"/>
          <p:nvPr/>
        </p:nvSpPr>
        <p:spPr>
          <a:xfrm>
            <a:off x="1260766" y="2395052"/>
            <a:ext cx="7426035" cy="4247317"/>
          </a:xfrm>
          <a:prstGeom prst="rect">
            <a:avLst/>
          </a:prstGeom>
          <a:noFill/>
        </p:spPr>
        <p:txBody>
          <a:bodyPr wrap="square" rtlCol="0">
            <a:spAutoFit/>
          </a:bodyPr>
          <a:lstStyle/>
          <a:p>
            <a:pPr>
              <a:buFont typeface="Arial" pitchFamily="34" charset="0"/>
              <a:buChar char="•"/>
            </a:pPr>
            <a:r>
              <a:rPr lang="en-US" sz="3000" dirty="0"/>
              <a:t> </a:t>
            </a:r>
            <a:r>
              <a:rPr lang="en-US" sz="2400" dirty="0"/>
              <a:t>BUILDING FOR THE FUTURE POSTER</a:t>
            </a:r>
          </a:p>
          <a:p>
            <a:pPr>
              <a:buFont typeface="Arial" pitchFamily="34" charset="0"/>
              <a:buChar char="•"/>
            </a:pPr>
            <a:endParaRPr lang="en-US" sz="2400" dirty="0"/>
          </a:p>
          <a:p>
            <a:pPr>
              <a:buFont typeface="Arial" pitchFamily="34" charset="0"/>
              <a:buChar char="•"/>
            </a:pPr>
            <a:r>
              <a:rPr lang="en-US" sz="2400" dirty="0"/>
              <a:t> WIC FLYER</a:t>
            </a:r>
          </a:p>
          <a:p>
            <a:pPr>
              <a:buFont typeface="Arial" pitchFamily="34" charset="0"/>
              <a:buChar char="•"/>
            </a:pPr>
            <a:endParaRPr lang="en-US" sz="2400" dirty="0"/>
          </a:p>
          <a:p>
            <a:pPr>
              <a:buFont typeface="Arial" pitchFamily="34" charset="0"/>
              <a:buChar char="•"/>
            </a:pPr>
            <a:r>
              <a:rPr lang="en-US" sz="2400" dirty="0"/>
              <a:t> STANDARD INFANT MENU</a:t>
            </a:r>
          </a:p>
          <a:p>
            <a:pPr>
              <a:buFont typeface="Arial" pitchFamily="34" charset="0"/>
              <a:buChar char="•"/>
            </a:pPr>
            <a:endParaRPr lang="en-US" sz="2400" dirty="0"/>
          </a:p>
          <a:p>
            <a:pPr>
              <a:buFont typeface="Arial" pitchFamily="34" charset="0"/>
              <a:buChar char="•"/>
            </a:pPr>
            <a:r>
              <a:rPr lang="en-US" sz="2400" dirty="0"/>
              <a:t> CHILDREN’S MENU</a:t>
            </a:r>
          </a:p>
          <a:p>
            <a:pPr>
              <a:buFont typeface="Arial" pitchFamily="34" charset="0"/>
              <a:buChar char="•"/>
            </a:pPr>
            <a:endParaRPr lang="en-US" sz="2400" dirty="0"/>
          </a:p>
          <a:p>
            <a:pPr>
              <a:buFont typeface="Arial" pitchFamily="34" charset="0"/>
              <a:buChar char="•"/>
            </a:pPr>
            <a:r>
              <a:rPr lang="en-US" sz="2400" dirty="0"/>
              <a:t> DCF LICENSE</a:t>
            </a:r>
          </a:p>
          <a:p>
            <a:pPr>
              <a:buFont typeface="Arial" pitchFamily="34" charset="0"/>
              <a:buChar char="•"/>
            </a:pPr>
            <a:endParaRPr lang="en-US" sz="2400" dirty="0"/>
          </a:p>
          <a:p>
            <a:pPr>
              <a:buFont typeface="Arial" pitchFamily="34" charset="0"/>
              <a:buChar char="•"/>
            </a:pPr>
            <a:r>
              <a:rPr lang="en-US" sz="2400" dirty="0"/>
              <a:t> SPONSOR/PROVIDER AGREEMENT</a:t>
            </a:r>
          </a:p>
        </p:txBody>
      </p:sp>
      <p:sp>
        <p:nvSpPr>
          <p:cNvPr id="3" name="Title 1"/>
          <p:cNvSpPr txBox="1">
            <a:spLocks/>
          </p:cNvSpPr>
          <p:nvPr/>
        </p:nvSpPr>
        <p:spPr>
          <a:xfrm>
            <a:off x="457200" y="549275"/>
            <a:ext cx="8229600" cy="1143000"/>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lang="en-US" sz="4000" dirty="0">
                <a:solidFill>
                  <a:schemeClr val="bg1"/>
                </a:solidFill>
              </a:rPr>
              <a:t>ITEMS TO BE POSTED IN YOUR HOME</a:t>
            </a:r>
          </a:p>
        </p:txBody>
      </p:sp>
    </p:spTree>
    <p:extLst>
      <p:ext uri="{BB962C8B-B14F-4D97-AF65-F5344CB8AC3E}">
        <p14:creationId xmlns:p14="http://schemas.microsoft.com/office/powerpoint/2010/main" val="1939401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5"/>
            <a:ext cx="8229600" cy="1143000"/>
          </a:xfr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a:t>ON-SITE  REVIEWER</a:t>
            </a:r>
          </a:p>
        </p:txBody>
      </p:sp>
      <p:sp>
        <p:nvSpPr>
          <p:cNvPr id="3" name="Content Placeholder 2"/>
          <p:cNvSpPr>
            <a:spLocks noGrp="1"/>
          </p:cNvSpPr>
          <p:nvPr>
            <p:ph idx="1"/>
          </p:nvPr>
        </p:nvSpPr>
        <p:spPr>
          <a:xfrm>
            <a:off x="828941" y="1692275"/>
            <a:ext cx="7486117" cy="5454817"/>
          </a:xfrm>
        </p:spPr>
        <p:txBody>
          <a:bodyPr>
            <a:noAutofit/>
          </a:bodyPr>
          <a:lstStyle/>
          <a:p>
            <a:pPr>
              <a:buNone/>
            </a:pPr>
            <a:endParaRPr lang="en-US" sz="1800" dirty="0"/>
          </a:p>
          <a:p>
            <a:endParaRPr lang="en-US" sz="1800" dirty="0"/>
          </a:p>
          <a:p>
            <a:r>
              <a:rPr lang="en-US" sz="2000" b="1" dirty="0"/>
              <a:t>It is your responsibility to train your substitute regarding the Food Program.  They must allow your reviewer to conduct a meal review even if you are not home.  Your substitute must be capable of answering questions, be able to locate all Food Program related documents, as well as perform an approved meal service.</a:t>
            </a:r>
          </a:p>
          <a:p>
            <a:endParaRPr lang="en-US" sz="2000" b="1" dirty="0"/>
          </a:p>
          <a:p>
            <a:r>
              <a:rPr lang="en-US" sz="2000" b="1" dirty="0"/>
              <a:t>If you are frequently in the “back” area of your home and can not easily hear the door, you must notify the office so we can update your files to call or attempt a different door during visits.</a:t>
            </a:r>
          </a:p>
          <a:p>
            <a:endParaRPr lang="en-US" sz="2000" b="1" dirty="0"/>
          </a:p>
          <a:p>
            <a:endParaRPr lang="en-US" sz="2000" b="1" dirty="0"/>
          </a:p>
          <a:p>
            <a:pPr algn="ctr"/>
            <a:r>
              <a:rPr lang="en-US" sz="2400" b="1" dirty="0"/>
              <a:t>It is imperative that we have your most updated phone numbers</a:t>
            </a:r>
            <a:r>
              <a:rPr lang="en-US" sz="2000" b="1" dirty="0"/>
              <a:t>!</a:t>
            </a:r>
          </a:p>
          <a:p>
            <a:endParaRPr lang="en-US" sz="1800" dirty="0"/>
          </a:p>
        </p:txBody>
      </p:sp>
      <p:pic>
        <p:nvPicPr>
          <p:cNvPr id="10" name="Picture 9" descr="A close up of a sign&#10;&#10;Description automatically generated">
            <a:extLst>
              <a:ext uri="{FF2B5EF4-FFF2-40B4-BE49-F238E27FC236}">
                <a16:creationId xmlns:a16="http://schemas.microsoft.com/office/drawing/2014/main" id="{53E068C3-EA57-4FFE-94FF-2053A1996C2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735" y="5842880"/>
            <a:ext cx="578841" cy="578841"/>
          </a:xfrm>
          <a:prstGeom prst="rect">
            <a:avLst/>
          </a:prstGeom>
        </p:spPr>
      </p:pic>
    </p:spTree>
    <p:extLst>
      <p:ext uri="{BB962C8B-B14F-4D97-AF65-F5344CB8AC3E}">
        <p14:creationId xmlns:p14="http://schemas.microsoft.com/office/powerpoint/2010/main" val="178250266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150"/>
            <a:ext cx="8229600" cy="1143000"/>
          </a:xfr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a:t>COMMON REVIEW FINDINGS</a:t>
            </a:r>
          </a:p>
        </p:txBody>
      </p:sp>
      <p:sp>
        <p:nvSpPr>
          <p:cNvPr id="3" name="Content Placeholder 2"/>
          <p:cNvSpPr>
            <a:spLocks noGrp="1"/>
          </p:cNvSpPr>
          <p:nvPr>
            <p:ph idx="1"/>
          </p:nvPr>
        </p:nvSpPr>
        <p:spPr>
          <a:xfrm>
            <a:off x="822185" y="2404363"/>
            <a:ext cx="8154363" cy="5576101"/>
          </a:xfrm>
        </p:spPr>
        <p:txBody>
          <a:bodyPr>
            <a:noAutofit/>
          </a:bodyPr>
          <a:lstStyle/>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pPr>
            <a:endParaRPr lang="en-US" sz="2000" dirty="0"/>
          </a:p>
          <a:p>
            <a:pPr marL="0" indent="0">
              <a:spcBef>
                <a:spcPts val="0"/>
              </a:spcBef>
            </a:pPr>
            <a:endParaRPr lang="en-US" sz="2000" dirty="0"/>
          </a:p>
          <a:p>
            <a:pPr marL="0" indent="0">
              <a:spcBef>
                <a:spcPts val="0"/>
              </a:spcBef>
            </a:pPr>
            <a:endParaRPr lang="en-US" sz="2000" dirty="0"/>
          </a:p>
          <a:p>
            <a:pPr marL="0" indent="0">
              <a:spcBef>
                <a:spcPts val="0"/>
              </a:spcBef>
            </a:pPr>
            <a:endParaRPr lang="en-US" sz="2000" dirty="0"/>
          </a:p>
        </p:txBody>
      </p:sp>
      <p:sp>
        <p:nvSpPr>
          <p:cNvPr id="4" name="Content Placeholder 2"/>
          <p:cNvSpPr txBox="1">
            <a:spLocks/>
          </p:cNvSpPr>
          <p:nvPr/>
        </p:nvSpPr>
        <p:spPr>
          <a:xfrm>
            <a:off x="615670" y="1310937"/>
            <a:ext cx="7912660" cy="5163605"/>
          </a:xfrm>
          <a:prstGeom prst="rect">
            <a:avLst/>
          </a:prstGeom>
        </p:spPr>
        <p:txBody>
          <a:bodyPr>
            <a:noAutofit/>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900" dirty="0"/>
          </a:p>
          <a:p>
            <a:r>
              <a:rPr lang="en-US" sz="2000" dirty="0"/>
              <a:t>No one home during scheduled meal time and no prior notice given</a:t>
            </a:r>
          </a:p>
          <a:p>
            <a:endParaRPr lang="en-US" sz="1500" dirty="0"/>
          </a:p>
          <a:p>
            <a:r>
              <a:rPr lang="en-US" sz="2000" dirty="0"/>
              <a:t>Not serving meal at scheduled meal time</a:t>
            </a:r>
          </a:p>
          <a:p>
            <a:endParaRPr lang="en-US" sz="1500" dirty="0"/>
          </a:p>
          <a:p>
            <a:r>
              <a:rPr lang="en-US" sz="2000" dirty="0"/>
              <a:t>Claiming children’s meals who are not present (serving breakfast to</a:t>
            </a:r>
          </a:p>
          <a:p>
            <a:pPr marL="0" indent="0">
              <a:buNone/>
            </a:pPr>
            <a:r>
              <a:rPr lang="en-US" sz="2000" dirty="0"/>
              <a:t>      a school-ager prior to meal time before they leave for school)</a:t>
            </a:r>
          </a:p>
          <a:p>
            <a:endParaRPr lang="en-US" sz="1500" dirty="0"/>
          </a:p>
          <a:p>
            <a:r>
              <a:rPr lang="en-US" sz="2000" dirty="0"/>
              <a:t>Claiming a child’s meal under a different child’s name (Accidentally</a:t>
            </a:r>
          </a:p>
          <a:p>
            <a:pPr marL="0" indent="0">
              <a:buNone/>
            </a:pPr>
            <a:r>
              <a:rPr lang="en-US" sz="2000" dirty="0"/>
              <a:t>       using the wrong last name, etc.)</a:t>
            </a:r>
          </a:p>
          <a:p>
            <a:endParaRPr lang="en-US" sz="1500" dirty="0"/>
          </a:p>
          <a:p>
            <a:r>
              <a:rPr lang="en-US" sz="2000" dirty="0"/>
              <a:t>Not submitting Menu Change Form when changes are recorded at review</a:t>
            </a:r>
          </a:p>
          <a:p>
            <a:endParaRPr lang="en-US" sz="1500" dirty="0"/>
          </a:p>
          <a:p>
            <a:r>
              <a:rPr lang="en-US" sz="2000" dirty="0"/>
              <a:t>Not serving proper milk or having correct milk on hand or not serving</a:t>
            </a:r>
          </a:p>
          <a:p>
            <a:pPr marL="0" indent="0">
              <a:buNone/>
            </a:pPr>
            <a:r>
              <a:rPr lang="en-US" sz="2000" dirty="0"/>
              <a:t>      required amount</a:t>
            </a:r>
          </a:p>
          <a:p>
            <a:endParaRPr lang="en-US" sz="1500" dirty="0"/>
          </a:p>
          <a:p>
            <a:r>
              <a:rPr lang="en-US" sz="2000" dirty="0"/>
              <a:t>Cleaning supplies are stored separately from food</a:t>
            </a:r>
          </a:p>
        </p:txBody>
      </p:sp>
    </p:spTree>
    <p:extLst>
      <p:ext uri="{BB962C8B-B14F-4D97-AF65-F5344CB8AC3E}">
        <p14:creationId xmlns:p14="http://schemas.microsoft.com/office/powerpoint/2010/main" val="237013115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939" y="152161"/>
            <a:ext cx="8890121" cy="1197870"/>
          </a:xfrm>
          <a:solidFill>
            <a:srgbClr val="FF0000"/>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a:t>5-DAY  TEST</a:t>
            </a:r>
          </a:p>
        </p:txBody>
      </p:sp>
      <p:sp>
        <p:nvSpPr>
          <p:cNvPr id="5" name="Content Placeholder 2"/>
          <p:cNvSpPr txBox="1">
            <a:spLocks noGrp="1"/>
          </p:cNvSpPr>
          <p:nvPr>
            <p:ph idx="1"/>
          </p:nvPr>
        </p:nvSpPr>
        <p:spPr>
          <a:xfrm>
            <a:off x="494522" y="1874838"/>
            <a:ext cx="8229600" cy="4525963"/>
          </a:xfrm>
          <a:prstGeom prst="rect">
            <a:avLst/>
          </a:prstGeom>
        </p:spPr>
        <p:txBody>
          <a:bodyPr>
            <a:normAutofit/>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US" sz="2200"/>
          </a:p>
          <a:p>
            <a:endParaRPr lang="en-US" sz="2200"/>
          </a:p>
          <a:p>
            <a:endParaRPr lang="en-US" sz="2200"/>
          </a:p>
          <a:p>
            <a:endParaRPr lang="en-US" sz="2200" dirty="0"/>
          </a:p>
        </p:txBody>
      </p:sp>
      <p:pic>
        <p:nvPicPr>
          <p:cNvPr id="8" name="Picture 7" descr="A screenshot of a cell phone&#10;&#10;Description generated with very high confidence">
            <a:extLst>
              <a:ext uri="{FF2B5EF4-FFF2-40B4-BE49-F238E27FC236}">
                <a16:creationId xmlns:a16="http://schemas.microsoft.com/office/drawing/2014/main" id="{1B6F5C22-B4C6-4443-80E9-3EB326DCB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37" y="1874838"/>
            <a:ext cx="9230602" cy="11811008"/>
          </a:xfrm>
          <a:prstGeom prst="rect">
            <a:avLst/>
          </a:prstGeom>
        </p:spPr>
      </p:pic>
      <p:sp>
        <p:nvSpPr>
          <p:cNvPr id="9" name="TextBox 8">
            <a:extLst>
              <a:ext uri="{FF2B5EF4-FFF2-40B4-BE49-F238E27FC236}">
                <a16:creationId xmlns:a16="http://schemas.microsoft.com/office/drawing/2014/main" id="{1519BD4F-3C80-492E-A031-A7E9FF281011}"/>
              </a:ext>
            </a:extLst>
          </p:cNvPr>
          <p:cNvSpPr txBox="1"/>
          <p:nvPr/>
        </p:nvSpPr>
        <p:spPr>
          <a:xfrm>
            <a:off x="4823460" y="2343150"/>
            <a:ext cx="765810" cy="369332"/>
          </a:xfrm>
          <a:prstGeom prst="rect">
            <a:avLst/>
          </a:prstGeom>
          <a:noFill/>
        </p:spPr>
        <p:txBody>
          <a:bodyPr wrap="square" rtlCol="0">
            <a:spAutoFit/>
          </a:bodyPr>
          <a:lstStyle/>
          <a:p>
            <a:r>
              <a:rPr lang="en-US" dirty="0"/>
              <a:t>   4</a:t>
            </a:r>
          </a:p>
        </p:txBody>
      </p:sp>
      <p:sp>
        <p:nvSpPr>
          <p:cNvPr id="12" name="TextBox 11">
            <a:extLst>
              <a:ext uri="{FF2B5EF4-FFF2-40B4-BE49-F238E27FC236}">
                <a16:creationId xmlns:a16="http://schemas.microsoft.com/office/drawing/2014/main" id="{518281F4-8BF4-414F-91CE-7C6C67A6B6CD}"/>
              </a:ext>
            </a:extLst>
          </p:cNvPr>
          <p:cNvSpPr txBox="1"/>
          <p:nvPr/>
        </p:nvSpPr>
        <p:spPr>
          <a:xfrm>
            <a:off x="925830" y="3840480"/>
            <a:ext cx="285750" cy="369332"/>
          </a:xfrm>
          <a:prstGeom prst="rect">
            <a:avLst/>
          </a:prstGeom>
          <a:noFill/>
        </p:spPr>
        <p:txBody>
          <a:bodyPr wrap="square" rtlCol="0">
            <a:spAutoFit/>
          </a:bodyPr>
          <a:lstStyle/>
          <a:p>
            <a:r>
              <a:rPr lang="en-US" dirty="0"/>
              <a:t>6 </a:t>
            </a:r>
          </a:p>
        </p:txBody>
      </p:sp>
      <p:sp>
        <p:nvSpPr>
          <p:cNvPr id="14" name="TextBox 13">
            <a:extLst>
              <a:ext uri="{FF2B5EF4-FFF2-40B4-BE49-F238E27FC236}">
                <a16:creationId xmlns:a16="http://schemas.microsoft.com/office/drawing/2014/main" id="{0FC82113-7FFE-4998-9470-3F622A18578A}"/>
              </a:ext>
            </a:extLst>
          </p:cNvPr>
          <p:cNvSpPr txBox="1"/>
          <p:nvPr/>
        </p:nvSpPr>
        <p:spPr>
          <a:xfrm>
            <a:off x="1565910" y="3840480"/>
            <a:ext cx="285750" cy="369332"/>
          </a:xfrm>
          <a:prstGeom prst="rect">
            <a:avLst/>
          </a:prstGeom>
          <a:noFill/>
        </p:spPr>
        <p:txBody>
          <a:bodyPr wrap="square" rtlCol="0">
            <a:spAutoFit/>
          </a:bodyPr>
          <a:lstStyle/>
          <a:p>
            <a:r>
              <a:rPr lang="en-US" dirty="0"/>
              <a:t>6</a:t>
            </a:r>
          </a:p>
        </p:txBody>
      </p:sp>
      <p:sp>
        <p:nvSpPr>
          <p:cNvPr id="15" name="TextBox 14">
            <a:extLst>
              <a:ext uri="{FF2B5EF4-FFF2-40B4-BE49-F238E27FC236}">
                <a16:creationId xmlns:a16="http://schemas.microsoft.com/office/drawing/2014/main" id="{DE89A336-5555-4188-A29A-67CF2F416B15}"/>
              </a:ext>
            </a:extLst>
          </p:cNvPr>
          <p:cNvSpPr txBox="1"/>
          <p:nvPr/>
        </p:nvSpPr>
        <p:spPr>
          <a:xfrm>
            <a:off x="2205990" y="3840480"/>
            <a:ext cx="411480" cy="369332"/>
          </a:xfrm>
          <a:prstGeom prst="rect">
            <a:avLst/>
          </a:prstGeom>
          <a:noFill/>
        </p:spPr>
        <p:txBody>
          <a:bodyPr wrap="square" rtlCol="0">
            <a:spAutoFit/>
          </a:bodyPr>
          <a:lstStyle/>
          <a:p>
            <a:r>
              <a:rPr lang="en-US" dirty="0"/>
              <a:t> 5</a:t>
            </a:r>
          </a:p>
        </p:txBody>
      </p:sp>
      <p:sp>
        <p:nvSpPr>
          <p:cNvPr id="16" name="TextBox 15">
            <a:extLst>
              <a:ext uri="{FF2B5EF4-FFF2-40B4-BE49-F238E27FC236}">
                <a16:creationId xmlns:a16="http://schemas.microsoft.com/office/drawing/2014/main" id="{232F18E9-B0F8-4E78-8F9F-97784868AD30}"/>
              </a:ext>
            </a:extLst>
          </p:cNvPr>
          <p:cNvSpPr txBox="1"/>
          <p:nvPr/>
        </p:nvSpPr>
        <p:spPr>
          <a:xfrm>
            <a:off x="2983230" y="3840480"/>
            <a:ext cx="285750" cy="369332"/>
          </a:xfrm>
          <a:prstGeom prst="rect">
            <a:avLst/>
          </a:prstGeom>
          <a:noFill/>
        </p:spPr>
        <p:txBody>
          <a:bodyPr wrap="square" rtlCol="0">
            <a:spAutoFit/>
          </a:bodyPr>
          <a:lstStyle/>
          <a:p>
            <a:r>
              <a:rPr lang="en-US" dirty="0"/>
              <a:t>2</a:t>
            </a:r>
          </a:p>
        </p:txBody>
      </p:sp>
      <p:sp>
        <p:nvSpPr>
          <p:cNvPr id="17" name="TextBox 16">
            <a:extLst>
              <a:ext uri="{FF2B5EF4-FFF2-40B4-BE49-F238E27FC236}">
                <a16:creationId xmlns:a16="http://schemas.microsoft.com/office/drawing/2014/main" id="{703B57A6-AA99-4039-92B9-BB2DDD6034FF}"/>
              </a:ext>
            </a:extLst>
          </p:cNvPr>
          <p:cNvSpPr txBox="1"/>
          <p:nvPr/>
        </p:nvSpPr>
        <p:spPr>
          <a:xfrm>
            <a:off x="3726180" y="3840480"/>
            <a:ext cx="285750" cy="369332"/>
          </a:xfrm>
          <a:prstGeom prst="rect">
            <a:avLst/>
          </a:prstGeom>
          <a:noFill/>
        </p:spPr>
        <p:txBody>
          <a:bodyPr wrap="square" rtlCol="0">
            <a:spAutoFit/>
          </a:bodyPr>
          <a:lstStyle/>
          <a:p>
            <a:r>
              <a:rPr lang="en-US" dirty="0"/>
              <a:t>3</a:t>
            </a:r>
          </a:p>
        </p:txBody>
      </p:sp>
      <p:sp>
        <p:nvSpPr>
          <p:cNvPr id="18" name="TextBox 17">
            <a:extLst>
              <a:ext uri="{FF2B5EF4-FFF2-40B4-BE49-F238E27FC236}">
                <a16:creationId xmlns:a16="http://schemas.microsoft.com/office/drawing/2014/main" id="{76BEB656-EDDA-4822-B3A9-1EBA4E749625}"/>
              </a:ext>
            </a:extLst>
          </p:cNvPr>
          <p:cNvSpPr txBox="1"/>
          <p:nvPr/>
        </p:nvSpPr>
        <p:spPr>
          <a:xfrm>
            <a:off x="4490139" y="3840480"/>
            <a:ext cx="457200" cy="369332"/>
          </a:xfrm>
          <a:prstGeom prst="rect">
            <a:avLst/>
          </a:prstGeom>
          <a:noFill/>
        </p:spPr>
        <p:txBody>
          <a:bodyPr wrap="square" rtlCol="0">
            <a:spAutoFit/>
          </a:bodyPr>
          <a:lstStyle/>
          <a:p>
            <a:r>
              <a:rPr lang="en-US" dirty="0"/>
              <a:t>22</a:t>
            </a:r>
          </a:p>
        </p:txBody>
      </p:sp>
      <p:sp>
        <p:nvSpPr>
          <p:cNvPr id="19" name="TextBox 18">
            <a:extLst>
              <a:ext uri="{FF2B5EF4-FFF2-40B4-BE49-F238E27FC236}">
                <a16:creationId xmlns:a16="http://schemas.microsoft.com/office/drawing/2014/main" id="{BA5197C7-E1F6-496B-B02F-384CCD67B157}"/>
              </a:ext>
            </a:extLst>
          </p:cNvPr>
          <p:cNvSpPr txBox="1"/>
          <p:nvPr/>
        </p:nvSpPr>
        <p:spPr>
          <a:xfrm>
            <a:off x="6206490" y="3840480"/>
            <a:ext cx="342900" cy="369332"/>
          </a:xfrm>
          <a:prstGeom prst="rect">
            <a:avLst/>
          </a:prstGeom>
          <a:noFill/>
        </p:spPr>
        <p:txBody>
          <a:bodyPr wrap="square" rtlCol="0">
            <a:spAutoFit/>
          </a:bodyPr>
          <a:lstStyle/>
          <a:p>
            <a:r>
              <a:rPr lang="en-US" dirty="0"/>
              <a:t>4</a:t>
            </a:r>
          </a:p>
        </p:txBody>
      </p:sp>
      <p:sp>
        <p:nvSpPr>
          <p:cNvPr id="24" name="TextBox 23">
            <a:extLst>
              <a:ext uri="{FF2B5EF4-FFF2-40B4-BE49-F238E27FC236}">
                <a16:creationId xmlns:a16="http://schemas.microsoft.com/office/drawing/2014/main" id="{21AB2780-E65B-4D2B-AD94-FF9408C53B2A}"/>
              </a:ext>
            </a:extLst>
          </p:cNvPr>
          <p:cNvSpPr txBox="1"/>
          <p:nvPr/>
        </p:nvSpPr>
        <p:spPr>
          <a:xfrm>
            <a:off x="7629525" y="3840480"/>
            <a:ext cx="925830" cy="369332"/>
          </a:xfrm>
          <a:prstGeom prst="rect">
            <a:avLst/>
          </a:prstGeom>
          <a:noFill/>
        </p:spPr>
        <p:txBody>
          <a:bodyPr wrap="square" rtlCol="0">
            <a:spAutoFit/>
          </a:bodyPr>
          <a:lstStyle/>
          <a:p>
            <a:r>
              <a:rPr lang="en-US" dirty="0"/>
              <a:t>  3.5</a:t>
            </a:r>
          </a:p>
        </p:txBody>
      </p:sp>
      <p:sp>
        <p:nvSpPr>
          <p:cNvPr id="25" name="TextBox 24">
            <a:extLst>
              <a:ext uri="{FF2B5EF4-FFF2-40B4-BE49-F238E27FC236}">
                <a16:creationId xmlns:a16="http://schemas.microsoft.com/office/drawing/2014/main" id="{4D7A9041-2665-4139-9113-75AE33BFE500}"/>
              </a:ext>
            </a:extLst>
          </p:cNvPr>
          <p:cNvSpPr txBox="1"/>
          <p:nvPr/>
        </p:nvSpPr>
        <p:spPr>
          <a:xfrm>
            <a:off x="937260" y="4638953"/>
            <a:ext cx="628650" cy="369332"/>
          </a:xfrm>
          <a:prstGeom prst="rect">
            <a:avLst/>
          </a:prstGeom>
          <a:noFill/>
        </p:spPr>
        <p:txBody>
          <a:bodyPr wrap="square" rtlCol="0">
            <a:spAutoFit/>
          </a:bodyPr>
          <a:lstStyle/>
          <a:p>
            <a:r>
              <a:rPr lang="en-US" dirty="0"/>
              <a:t>5-8</a:t>
            </a:r>
          </a:p>
        </p:txBody>
      </p:sp>
      <p:sp>
        <p:nvSpPr>
          <p:cNvPr id="26" name="TextBox 25">
            <a:extLst>
              <a:ext uri="{FF2B5EF4-FFF2-40B4-BE49-F238E27FC236}">
                <a16:creationId xmlns:a16="http://schemas.microsoft.com/office/drawing/2014/main" id="{199D18E1-1A03-4187-8CF1-9F1B2AFFB0DE}"/>
              </a:ext>
            </a:extLst>
          </p:cNvPr>
          <p:cNvSpPr txBox="1"/>
          <p:nvPr/>
        </p:nvSpPr>
        <p:spPr>
          <a:xfrm>
            <a:off x="1577953" y="4638953"/>
            <a:ext cx="628650" cy="369332"/>
          </a:xfrm>
          <a:prstGeom prst="rect">
            <a:avLst/>
          </a:prstGeom>
          <a:noFill/>
        </p:spPr>
        <p:txBody>
          <a:bodyPr wrap="square" rtlCol="0">
            <a:spAutoFit/>
          </a:bodyPr>
          <a:lstStyle/>
          <a:p>
            <a:r>
              <a:rPr lang="en-US" dirty="0"/>
              <a:t>5-9</a:t>
            </a:r>
          </a:p>
        </p:txBody>
      </p:sp>
      <p:sp>
        <p:nvSpPr>
          <p:cNvPr id="27" name="TextBox 26">
            <a:extLst>
              <a:ext uri="{FF2B5EF4-FFF2-40B4-BE49-F238E27FC236}">
                <a16:creationId xmlns:a16="http://schemas.microsoft.com/office/drawing/2014/main" id="{39149229-3949-44CF-8BB7-CE4266FC7725}"/>
              </a:ext>
            </a:extLst>
          </p:cNvPr>
          <p:cNvSpPr txBox="1"/>
          <p:nvPr/>
        </p:nvSpPr>
        <p:spPr>
          <a:xfrm>
            <a:off x="2331720" y="4720590"/>
            <a:ext cx="628650" cy="369332"/>
          </a:xfrm>
          <a:prstGeom prst="rect">
            <a:avLst/>
          </a:prstGeom>
          <a:noFill/>
        </p:spPr>
        <p:txBody>
          <a:bodyPr wrap="square" rtlCol="0">
            <a:spAutoFit/>
          </a:bodyPr>
          <a:lstStyle/>
          <a:p>
            <a:endParaRPr lang="en-US" dirty="0"/>
          </a:p>
        </p:txBody>
      </p:sp>
      <p:sp>
        <p:nvSpPr>
          <p:cNvPr id="28" name="TextBox 27">
            <a:extLst>
              <a:ext uri="{FF2B5EF4-FFF2-40B4-BE49-F238E27FC236}">
                <a16:creationId xmlns:a16="http://schemas.microsoft.com/office/drawing/2014/main" id="{48C735B4-CD36-40C5-9EE9-178784DCD049}"/>
              </a:ext>
            </a:extLst>
          </p:cNvPr>
          <p:cNvSpPr txBox="1"/>
          <p:nvPr/>
        </p:nvSpPr>
        <p:spPr>
          <a:xfrm>
            <a:off x="2269161" y="4638953"/>
            <a:ext cx="753767" cy="369332"/>
          </a:xfrm>
          <a:prstGeom prst="rect">
            <a:avLst/>
          </a:prstGeom>
          <a:noFill/>
        </p:spPr>
        <p:txBody>
          <a:bodyPr wrap="square" rtlCol="0">
            <a:spAutoFit/>
          </a:bodyPr>
          <a:lstStyle/>
          <a:p>
            <a:r>
              <a:rPr lang="en-US" dirty="0"/>
              <a:t>5-10</a:t>
            </a:r>
          </a:p>
        </p:txBody>
      </p:sp>
      <p:sp>
        <p:nvSpPr>
          <p:cNvPr id="29" name="TextBox 28">
            <a:extLst>
              <a:ext uri="{FF2B5EF4-FFF2-40B4-BE49-F238E27FC236}">
                <a16:creationId xmlns:a16="http://schemas.microsoft.com/office/drawing/2014/main" id="{D275DAA9-EED7-415A-B924-B39E4F042863}"/>
              </a:ext>
            </a:extLst>
          </p:cNvPr>
          <p:cNvSpPr txBox="1"/>
          <p:nvPr/>
        </p:nvSpPr>
        <p:spPr>
          <a:xfrm>
            <a:off x="1417320" y="5008285"/>
            <a:ext cx="184731" cy="369332"/>
          </a:xfrm>
          <a:prstGeom prst="rect">
            <a:avLst/>
          </a:prstGeom>
          <a:noFill/>
        </p:spPr>
        <p:txBody>
          <a:bodyPr wrap="none" rtlCol="0">
            <a:spAutoFit/>
          </a:bodyPr>
          <a:lstStyle/>
          <a:p>
            <a:endParaRPr lang="en-US" dirty="0"/>
          </a:p>
        </p:txBody>
      </p:sp>
      <p:sp>
        <p:nvSpPr>
          <p:cNvPr id="30" name="TextBox 29">
            <a:extLst>
              <a:ext uri="{FF2B5EF4-FFF2-40B4-BE49-F238E27FC236}">
                <a16:creationId xmlns:a16="http://schemas.microsoft.com/office/drawing/2014/main" id="{5681F43B-77AB-480E-91D2-92AB3A4E2B53}"/>
              </a:ext>
            </a:extLst>
          </p:cNvPr>
          <p:cNvSpPr txBox="1"/>
          <p:nvPr/>
        </p:nvSpPr>
        <p:spPr>
          <a:xfrm>
            <a:off x="3085486" y="4638953"/>
            <a:ext cx="729669" cy="369332"/>
          </a:xfrm>
          <a:prstGeom prst="rect">
            <a:avLst/>
          </a:prstGeom>
          <a:noFill/>
        </p:spPr>
        <p:txBody>
          <a:bodyPr wrap="square" rtlCol="0">
            <a:spAutoFit/>
          </a:bodyPr>
          <a:lstStyle/>
          <a:p>
            <a:r>
              <a:rPr lang="en-US" dirty="0"/>
              <a:t>5-11</a:t>
            </a:r>
          </a:p>
        </p:txBody>
      </p:sp>
      <p:sp>
        <p:nvSpPr>
          <p:cNvPr id="31" name="TextBox 30">
            <a:extLst>
              <a:ext uri="{FF2B5EF4-FFF2-40B4-BE49-F238E27FC236}">
                <a16:creationId xmlns:a16="http://schemas.microsoft.com/office/drawing/2014/main" id="{2C7E258C-18E6-420F-B4A1-CC4E99962D26}"/>
              </a:ext>
            </a:extLst>
          </p:cNvPr>
          <p:cNvSpPr txBox="1"/>
          <p:nvPr/>
        </p:nvSpPr>
        <p:spPr>
          <a:xfrm>
            <a:off x="3726180" y="4638953"/>
            <a:ext cx="729669" cy="369332"/>
          </a:xfrm>
          <a:prstGeom prst="rect">
            <a:avLst/>
          </a:prstGeom>
          <a:noFill/>
        </p:spPr>
        <p:txBody>
          <a:bodyPr wrap="square" rtlCol="0">
            <a:spAutoFit/>
          </a:bodyPr>
          <a:lstStyle/>
          <a:p>
            <a:r>
              <a:rPr lang="en-US" dirty="0"/>
              <a:t>5-12</a:t>
            </a:r>
          </a:p>
        </p:txBody>
      </p:sp>
      <p:sp>
        <p:nvSpPr>
          <p:cNvPr id="32" name="TextBox 31">
            <a:extLst>
              <a:ext uri="{FF2B5EF4-FFF2-40B4-BE49-F238E27FC236}">
                <a16:creationId xmlns:a16="http://schemas.microsoft.com/office/drawing/2014/main" id="{FC20659D-DE51-4162-A961-FE5898CDEE94}"/>
              </a:ext>
            </a:extLst>
          </p:cNvPr>
          <p:cNvSpPr txBox="1"/>
          <p:nvPr/>
        </p:nvSpPr>
        <p:spPr>
          <a:xfrm>
            <a:off x="419878" y="6732270"/>
            <a:ext cx="8426942" cy="584775"/>
          </a:xfrm>
          <a:prstGeom prst="rect">
            <a:avLst/>
          </a:prstGeom>
          <a:noFill/>
        </p:spPr>
        <p:txBody>
          <a:bodyPr wrap="square" rtlCol="0">
            <a:spAutoFit/>
          </a:bodyPr>
          <a:lstStyle/>
          <a:p>
            <a:pPr algn="ctr"/>
            <a:r>
              <a:rPr lang="en-US" sz="1600" b="1" dirty="0"/>
              <a:t>Be careful to claim these exact numbers on your Meal Count Worksheet</a:t>
            </a:r>
          </a:p>
          <a:p>
            <a:pPr algn="ctr"/>
            <a:r>
              <a:rPr lang="en-US" sz="1600" b="1" dirty="0"/>
              <a:t>Do not change your Meal Count Worksheet after a review</a:t>
            </a:r>
          </a:p>
        </p:txBody>
      </p:sp>
    </p:spTree>
    <p:extLst>
      <p:ext uri="{BB962C8B-B14F-4D97-AF65-F5344CB8AC3E}">
        <p14:creationId xmlns:p14="http://schemas.microsoft.com/office/powerpoint/2010/main" val="327614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9636-8F82-4750-8836-0F025E6BF0DD}"/>
              </a:ext>
            </a:extLst>
          </p:cNvPr>
          <p:cNvSpPr txBox="1">
            <a:spLocks/>
          </p:cNvSpPr>
          <p:nvPr/>
        </p:nvSpPr>
        <p:spPr>
          <a:xfrm>
            <a:off x="457200" y="113511"/>
            <a:ext cx="8229600" cy="944047"/>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b="1" dirty="0"/>
              <a:t>Review Reminders</a:t>
            </a:r>
          </a:p>
        </p:txBody>
      </p:sp>
      <p:sp>
        <p:nvSpPr>
          <p:cNvPr id="4" name="TextBox 3">
            <a:extLst>
              <a:ext uri="{FF2B5EF4-FFF2-40B4-BE49-F238E27FC236}">
                <a16:creationId xmlns:a16="http://schemas.microsoft.com/office/drawing/2014/main" id="{35063697-09D0-46D8-BFB2-618915CD4CCB}"/>
              </a:ext>
            </a:extLst>
          </p:cNvPr>
          <p:cNvSpPr txBox="1"/>
          <p:nvPr/>
        </p:nvSpPr>
        <p:spPr>
          <a:xfrm>
            <a:off x="656303" y="1487131"/>
            <a:ext cx="7831394" cy="8802410"/>
          </a:xfrm>
          <a:prstGeom prst="rect">
            <a:avLst/>
          </a:prstGeom>
          <a:noFill/>
        </p:spPr>
        <p:txBody>
          <a:bodyPr wrap="square" rtlCol="0">
            <a:spAutoFit/>
          </a:bodyPr>
          <a:lstStyle/>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Give reviewer your Meal Count Worksheet (Bubble Sheet) Begin to print </a:t>
            </a:r>
          </a:p>
          <a:p>
            <a:r>
              <a:rPr lang="en-US" b="1" dirty="0"/>
              <a:t>      immediately if you use the Auto Bubble Sheet</a:t>
            </a:r>
          </a:p>
          <a:p>
            <a:r>
              <a:rPr lang="en-US" b="1" dirty="0"/>
              <a:t> </a:t>
            </a:r>
            <a:br>
              <a:rPr lang="en-US" b="1" dirty="0"/>
            </a:br>
            <a:r>
              <a:rPr lang="en-US" b="1" dirty="0"/>
              <a:t>    Give reviewer your menus and make sure unflavored milk appears on the</a:t>
            </a:r>
          </a:p>
          <a:p>
            <a:r>
              <a:rPr lang="en-US" b="1" dirty="0"/>
              <a:t>     menu if you make your own menus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Find your thermometers in all refrigerators and freezers you use for daycare.  Make sure your refrigerator is 41 degrees or below and the freezer is 0 degrees or below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Always have your Sponsor/Provider agreement posted  with other</a:t>
            </a:r>
          </a:p>
          <a:p>
            <a:r>
              <a:rPr lang="en-US" b="1" dirty="0"/>
              <a:t>      Food Program documents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Make sure that processed foods have a code which appear on the Approved Commercially Processed Combination Food List or have a CN label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At reviews, we are required to make sure your home is sanitary, insect and </a:t>
            </a:r>
          </a:p>
          <a:p>
            <a:r>
              <a:rPr lang="en-US" b="1" dirty="0"/>
              <a:t>     rodent free</a:t>
            </a:r>
          </a:p>
          <a:p>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endParaRPr lang="en-US" sz="1400" dirty="0"/>
          </a:p>
          <a:p>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4038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4000" b="1" dirty="0"/>
              <a:t>CERTIFICATE OF COMPLETION</a:t>
            </a:r>
          </a:p>
        </p:txBody>
      </p:sp>
      <p:sp>
        <p:nvSpPr>
          <p:cNvPr id="3" name="Content Placeholder 2"/>
          <p:cNvSpPr>
            <a:spLocks noGrp="1"/>
          </p:cNvSpPr>
          <p:nvPr>
            <p:ph idx="1"/>
          </p:nvPr>
        </p:nvSpPr>
        <p:spPr>
          <a:xfrm>
            <a:off x="579664" y="1722683"/>
            <a:ext cx="7984671" cy="5387957"/>
          </a:xfrm>
        </p:spPr>
        <p:txBody>
          <a:bodyPr>
            <a:normAutofit/>
          </a:bodyPr>
          <a:lstStyle/>
          <a:p>
            <a:pPr marL="0" indent="0" algn="ctr">
              <a:buNone/>
            </a:pPr>
            <a:endParaRPr lang="en-US" dirty="0"/>
          </a:p>
          <a:p>
            <a:pPr marL="0" indent="0" algn="ctr">
              <a:buNone/>
            </a:pPr>
            <a:endParaRPr lang="en-US" dirty="0"/>
          </a:p>
          <a:p>
            <a:pPr marL="0" indent="0" algn="ctr">
              <a:buNone/>
            </a:pPr>
            <a:r>
              <a:rPr lang="en-US" sz="2800" b="1" dirty="0"/>
              <a:t>We will have your Certificate of Completion</a:t>
            </a:r>
          </a:p>
          <a:p>
            <a:pPr marL="0" indent="0" algn="ctr">
              <a:buNone/>
            </a:pPr>
            <a:r>
              <a:rPr lang="en-US" sz="2800" b="1" dirty="0"/>
              <a:t> available at the end of this training.</a:t>
            </a:r>
          </a:p>
          <a:p>
            <a:pPr marL="0" indent="0" algn="ctr">
              <a:buNone/>
            </a:pPr>
            <a:endParaRPr lang="en-US" sz="2800" b="1" dirty="0"/>
          </a:p>
          <a:p>
            <a:pPr marL="0" indent="0" algn="ctr">
              <a:buNone/>
            </a:pPr>
            <a:r>
              <a:rPr lang="en-US" sz="2800" b="1" dirty="0"/>
              <a:t> Your 1099 for taxes will be emailed </a:t>
            </a:r>
          </a:p>
          <a:p>
            <a:pPr marL="0" indent="0" algn="ctr">
              <a:buNone/>
            </a:pPr>
            <a:r>
              <a:rPr lang="en-US" sz="2800" b="1" dirty="0"/>
              <a:t>In January 2019.  If you do not </a:t>
            </a:r>
          </a:p>
          <a:p>
            <a:pPr marL="0" indent="0" algn="ctr">
              <a:buNone/>
            </a:pPr>
            <a:r>
              <a:rPr lang="en-US" sz="2800" b="1" dirty="0"/>
              <a:t>     want your 1099 emailed, please </a:t>
            </a:r>
          </a:p>
          <a:p>
            <a:pPr marL="0" indent="0" algn="ctr">
              <a:buNone/>
            </a:pPr>
            <a:r>
              <a:rPr lang="en-US" sz="2800" b="1" dirty="0"/>
              <a:t>    note it on the enclosed 1099 form.</a:t>
            </a:r>
          </a:p>
          <a:p>
            <a:pPr marL="0" indent="0" algn="ctr">
              <a:buNone/>
            </a:pPr>
            <a:r>
              <a:rPr lang="en-US" sz="2800" b="1" dirty="0"/>
              <a:t> We will send it USPS, but it could take </a:t>
            </a:r>
          </a:p>
          <a:p>
            <a:pPr marL="0" indent="0" algn="ctr">
              <a:buNone/>
            </a:pPr>
            <a:r>
              <a:rPr lang="en-US" sz="2800" b="1" dirty="0"/>
              <a:t> longer for you to receive.</a:t>
            </a:r>
          </a:p>
        </p:txBody>
      </p:sp>
    </p:spTree>
    <p:extLst>
      <p:ext uri="{BB962C8B-B14F-4D97-AF65-F5344CB8AC3E}">
        <p14:creationId xmlns:p14="http://schemas.microsoft.com/office/powerpoint/2010/main" val="1293373232"/>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3A2AB-A98A-4C0E-B7AE-9DEBC8329720}"/>
              </a:ext>
            </a:extLst>
          </p:cNvPr>
          <p:cNvSpPr txBox="1"/>
          <p:nvPr/>
        </p:nvSpPr>
        <p:spPr>
          <a:xfrm>
            <a:off x="833284" y="1223023"/>
            <a:ext cx="7477432" cy="5663089"/>
          </a:xfrm>
          <a:prstGeom prst="rect">
            <a:avLst/>
          </a:prstGeom>
          <a:noFill/>
        </p:spPr>
        <p:txBody>
          <a:bodyPr wrap="square" rtlCol="0">
            <a:spAutoFit/>
          </a:bodyPr>
          <a:lstStyle/>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Make sure prepared food in refrigerator is stored in clean covered containers which are labeled and dated if you plan to use it for daycare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Wash your hands as well as all children's hands with soap and water.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600" b="1" dirty="0"/>
              <a:t>If you change your menu, it must be changed and posted </a:t>
            </a:r>
            <a:r>
              <a:rPr lang="en-US" sz="1600" b="1" dirty="0">
                <a:highlight>
                  <a:srgbClr val="FFFF00"/>
                </a:highlight>
              </a:rPr>
              <a:t>in advance </a:t>
            </a:r>
            <a:r>
              <a:rPr lang="en-US" sz="1600" b="1" dirty="0"/>
              <a:t>of the meal.  A Menu Replacement form is on our website for your convenience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b="1" dirty="0"/>
              <a:t>You could receive an inspection from CCFP personnel  at any time without our staff.  They will have badges and will be looking at the same things we observe at our reviews. </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Make sure you can produce one year’s copies of all CCFP materials and that this information is organized</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p:txBody>
      </p:sp>
      <p:sp>
        <p:nvSpPr>
          <p:cNvPr id="4" name="Title 1">
            <a:extLst>
              <a:ext uri="{FF2B5EF4-FFF2-40B4-BE49-F238E27FC236}">
                <a16:creationId xmlns:a16="http://schemas.microsoft.com/office/drawing/2014/main" id="{2BA0E066-9171-43F7-82F7-84C526FE807C}"/>
              </a:ext>
            </a:extLst>
          </p:cNvPr>
          <p:cNvSpPr txBox="1">
            <a:spLocks/>
          </p:cNvSpPr>
          <p:nvPr/>
        </p:nvSpPr>
        <p:spPr>
          <a:xfrm>
            <a:off x="457200" y="274942"/>
            <a:ext cx="8229600" cy="944047"/>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b="1" dirty="0"/>
              <a:t>Review Reminders</a:t>
            </a:r>
          </a:p>
        </p:txBody>
      </p:sp>
    </p:spTree>
    <p:extLst>
      <p:ext uri="{BB962C8B-B14F-4D97-AF65-F5344CB8AC3E}">
        <p14:creationId xmlns:p14="http://schemas.microsoft.com/office/powerpoint/2010/main" val="1034231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550255"/>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b="1"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1130179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197249B-1F27-45C3-961E-D054F8BF6D41}"/>
              </a:ext>
            </a:extLst>
          </p:cNvPr>
          <p:cNvSpPr txBox="1">
            <a:spLocks/>
          </p:cNvSpPr>
          <p:nvPr/>
        </p:nvSpPr>
        <p:spPr>
          <a:xfrm>
            <a:off x="457200" y="549275"/>
            <a:ext cx="8229600" cy="1143000"/>
          </a:xfrm>
          <a:prstGeom prst="rect">
            <a:avLst/>
          </a:prstGeom>
        </p:spPr>
        <p:style>
          <a:lnRef idx="0">
            <a:schemeClr val="dk1"/>
          </a:lnRef>
          <a:fillRef idx="3">
            <a:schemeClr val="dk1"/>
          </a:fillRef>
          <a:effectRef idx="3">
            <a:schemeClr val="dk1"/>
          </a:effectRef>
          <a:fontRef idx="minor">
            <a:schemeClr val="lt1"/>
          </a:fontRef>
        </p:style>
        <p:txBody>
          <a:bodyPr rtlCol="0">
            <a:normAutofit/>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fontAlgn="auto">
              <a:spcAft>
                <a:spcPts val="0"/>
              </a:spcAft>
              <a:defRPr/>
            </a:pPr>
            <a:r>
              <a:rPr lang="en-US" sz="6000" dirty="0"/>
              <a:t>NUTRITION</a:t>
            </a:r>
          </a:p>
        </p:txBody>
      </p:sp>
      <p:pic>
        <p:nvPicPr>
          <p:cNvPr id="4" name="Picture 4" descr="C:\Users\Mary\AppData\Local\Microsoft\Windows\Temporary Internet Files\Content.IE5\A4K25Q9R\MP900433159[1].jpg">
            <a:extLst>
              <a:ext uri="{FF2B5EF4-FFF2-40B4-BE49-F238E27FC236}">
                <a16:creationId xmlns:a16="http://schemas.microsoft.com/office/drawing/2014/main" id="{F9566369-C56E-486F-A89F-6D69BB1D892E}"/>
              </a:ext>
            </a:extLst>
          </p:cNvPr>
          <p:cNvPicPr>
            <a:picLocks noChangeAspect="1" noChangeArrowheads="1"/>
          </p:cNvPicPr>
          <p:nvPr/>
        </p:nvPicPr>
        <p:blipFill>
          <a:blip r:embed="rId3" cstate="print"/>
          <a:srcRect b="4286"/>
          <a:stretch>
            <a:fillRect/>
          </a:stretch>
        </p:blipFill>
        <p:spPr>
          <a:xfrm>
            <a:off x="457200" y="1951037"/>
            <a:ext cx="8305800" cy="5029200"/>
          </a:xfrm>
          <a:prstGeom prst="rect">
            <a:avLst/>
          </a:prstGeom>
        </p:spPr>
      </p:pic>
    </p:spTree>
    <p:extLst>
      <p:ext uri="{BB962C8B-B14F-4D97-AF65-F5344CB8AC3E}">
        <p14:creationId xmlns:p14="http://schemas.microsoft.com/office/powerpoint/2010/main" val="3586718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A2755D-146A-4E53-AE15-C729BAFAB3F9}"/>
              </a:ext>
            </a:extLst>
          </p:cNvPr>
          <p:cNvSpPr>
            <a:spLocks noChangeArrowheads="1"/>
          </p:cNvSpPr>
          <p:nvPr/>
        </p:nvSpPr>
        <p:spPr bwMode="auto">
          <a:xfrm>
            <a:off x="295153" y="1556186"/>
            <a:ext cx="855369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Creditable and Non-Creditable</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Foods</a:t>
            </a:r>
            <a:endParaRPr lang="en-US" altLang="en-US" sz="600"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Fiscal Year 2019 – 2020</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2" descr="Child Care Food Program Logo">
            <a:extLst>
              <a:ext uri="{FF2B5EF4-FFF2-40B4-BE49-F238E27FC236}">
                <a16:creationId xmlns:a16="http://schemas.microsoft.com/office/drawing/2014/main" id="{3749A991-3B32-4331-8F5C-4C5C101AF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646" y="2840451"/>
            <a:ext cx="257492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D22A6DC3-81DA-4B2F-BEF0-11C97EA4B247}"/>
              </a:ext>
            </a:extLst>
          </p:cNvPr>
          <p:cNvSpPr>
            <a:spLocks noChangeArrowheads="1"/>
          </p:cNvSpPr>
          <p:nvPr/>
        </p:nvSpPr>
        <p:spPr bwMode="auto">
          <a:xfrm>
            <a:off x="266218" y="5697951"/>
            <a:ext cx="88777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Infant and Child Nutrition, Inc.</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1948 NE 28</a:t>
            </a:r>
            <a:r>
              <a:rPr kumimoji="0" lang="en-US" altLang="en-US" sz="1200" b="1" i="0" u="none" strike="noStrike" cap="none" normalizeH="0" baseline="30000" dirty="0">
                <a:ln>
                  <a:noFill/>
                </a:ln>
                <a:solidFill>
                  <a:schemeClr val="tx1"/>
                </a:solidFill>
                <a:effectLst/>
                <a:latin typeface="Arial" panose="020B0604020202020204" pitchFamily="34" charset="0"/>
                <a:ea typeface="Arial" panose="020B0604020202020204" pitchFamily="34" charset="0"/>
              </a:rPr>
              <a:t>th</a:t>
            </a:r>
            <a:r>
              <a:rPr kumimoji="0" lang="en-US" altLang="en-US" sz="12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 Street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Ocala, Fl 34470</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Phone 352-732-0744</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Fax 352-732-2567</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Web Site infantandchildnutrition.org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itle 4">
            <a:extLst>
              <a:ext uri="{FF2B5EF4-FFF2-40B4-BE49-F238E27FC236}">
                <a16:creationId xmlns:a16="http://schemas.microsoft.com/office/drawing/2014/main" id="{8A2CD0C1-19CE-4876-8239-86C13B725852}"/>
              </a:ext>
            </a:extLst>
          </p:cNvPr>
          <p:cNvSpPr txBox="1">
            <a:spLocks/>
          </p:cNvSpPr>
          <p:nvPr/>
        </p:nvSpPr>
        <p:spPr>
          <a:xfrm>
            <a:off x="457199" y="355107"/>
            <a:ext cx="8229600" cy="1065320"/>
          </a:xfrm>
          <a:prstGeom prst="rect">
            <a:avLst/>
          </a:prstGeom>
        </p:spPr>
        <p:style>
          <a:lnRef idx="0">
            <a:schemeClr val="dk1"/>
          </a:lnRef>
          <a:fillRef idx="3">
            <a:schemeClr val="dk1"/>
          </a:fillRef>
          <a:effectRef idx="3">
            <a:schemeClr val="dk1"/>
          </a:effectRef>
          <a:fontRef idx="minor">
            <a:schemeClr val="lt1"/>
          </a:fontRef>
        </p:style>
        <p:txBody>
          <a:bodyPr rtlCol="0">
            <a:normAutofit/>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fontAlgn="auto">
              <a:spcAft>
                <a:spcPts val="0"/>
              </a:spcAft>
              <a:defRPr/>
            </a:pPr>
            <a:r>
              <a:rPr lang="en-US" sz="6000" dirty="0"/>
              <a:t>NUTRITION</a:t>
            </a:r>
          </a:p>
        </p:txBody>
      </p:sp>
      <p:sp>
        <p:nvSpPr>
          <p:cNvPr id="8" name="TextBox 7">
            <a:extLst>
              <a:ext uri="{FF2B5EF4-FFF2-40B4-BE49-F238E27FC236}">
                <a16:creationId xmlns:a16="http://schemas.microsoft.com/office/drawing/2014/main" id="{DFB7CB6D-5CFD-4AB2-AF6E-3C67E06DA4AC}"/>
              </a:ext>
            </a:extLst>
          </p:cNvPr>
          <p:cNvSpPr txBox="1"/>
          <p:nvPr/>
        </p:nvSpPr>
        <p:spPr>
          <a:xfrm>
            <a:off x="4236334" y="6898280"/>
            <a:ext cx="2164466" cy="307777"/>
          </a:xfrm>
          <a:prstGeom prst="rect">
            <a:avLst/>
          </a:prstGeom>
          <a:noFill/>
        </p:spPr>
        <p:txBody>
          <a:bodyPr wrap="square" rtlCol="0">
            <a:spAutoFit/>
          </a:bodyPr>
          <a:lstStyle/>
          <a:p>
            <a:r>
              <a:rPr lang="en-US" sz="1400" b="1" dirty="0"/>
              <a:t>      2019</a:t>
            </a:r>
          </a:p>
        </p:txBody>
      </p:sp>
      <p:sp>
        <p:nvSpPr>
          <p:cNvPr id="4" name="TextBox 3">
            <a:extLst>
              <a:ext uri="{FF2B5EF4-FFF2-40B4-BE49-F238E27FC236}">
                <a16:creationId xmlns:a16="http://schemas.microsoft.com/office/drawing/2014/main" id="{CA470981-3704-4D59-9E99-0A9F9C0B7930}"/>
              </a:ext>
            </a:extLst>
          </p:cNvPr>
          <p:cNvSpPr txBox="1"/>
          <p:nvPr/>
        </p:nvSpPr>
        <p:spPr>
          <a:xfrm>
            <a:off x="7021585" y="5836450"/>
            <a:ext cx="2042718" cy="923330"/>
          </a:xfrm>
          <a:prstGeom prst="rect">
            <a:avLst/>
          </a:prstGeom>
          <a:noFill/>
        </p:spPr>
        <p:txBody>
          <a:bodyPr wrap="square" rtlCol="0">
            <a:spAutoFit/>
          </a:bodyPr>
          <a:lstStyle/>
          <a:p>
            <a:r>
              <a:rPr lang="en-US" b="1" dirty="0"/>
              <a:t>Please find this booklet from your packet</a:t>
            </a:r>
          </a:p>
        </p:txBody>
      </p:sp>
    </p:spTree>
    <p:extLst>
      <p:ext uri="{BB962C8B-B14F-4D97-AF65-F5344CB8AC3E}">
        <p14:creationId xmlns:p14="http://schemas.microsoft.com/office/powerpoint/2010/main" val="799061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92600" y="3498026"/>
            <a:ext cx="3429000" cy="323165"/>
          </a:xfrm>
          <a:prstGeom prst="rect">
            <a:avLst/>
          </a:prstGeom>
          <a:noFill/>
          <a:ln w="9525">
            <a:noFill/>
            <a:miter lim="800000"/>
            <a:headEnd/>
            <a:tailEnd/>
          </a:ln>
          <a:effectLst/>
        </p:spPr>
        <p:txBody>
          <a:bodyPr>
            <a:spAutoFit/>
          </a:bodyPr>
          <a:lstStyle/>
          <a:p>
            <a:pPr>
              <a:spcBef>
                <a:spcPct val="50000"/>
              </a:spcBef>
            </a:pPr>
            <a:r>
              <a:rPr lang="en-US" sz="1500" b="1" dirty="0">
                <a:solidFill>
                  <a:srgbClr val="FF0000"/>
                </a:solidFill>
              </a:rPr>
              <a:t>3 Components</a:t>
            </a:r>
            <a:endParaRPr lang="en-US" sz="1500" dirty="0">
              <a:solidFill>
                <a:srgbClr val="FF0000"/>
              </a:solidFill>
            </a:endParaRPr>
          </a:p>
        </p:txBody>
      </p:sp>
      <p:sp>
        <p:nvSpPr>
          <p:cNvPr id="16389" name="Text Box 5"/>
          <p:cNvSpPr txBox="1">
            <a:spLocks noChangeArrowheads="1"/>
          </p:cNvSpPr>
          <p:nvPr/>
        </p:nvSpPr>
        <p:spPr bwMode="auto">
          <a:xfrm>
            <a:off x="5128570" y="2177256"/>
            <a:ext cx="3429000" cy="338554"/>
          </a:xfrm>
          <a:prstGeom prst="rect">
            <a:avLst/>
          </a:prstGeom>
          <a:noFill/>
          <a:ln w="9525">
            <a:noFill/>
            <a:miter lim="800000"/>
            <a:headEnd/>
            <a:tailEnd/>
          </a:ln>
          <a:effectLst/>
        </p:spPr>
        <p:txBody>
          <a:bodyPr>
            <a:spAutoFit/>
          </a:bodyPr>
          <a:lstStyle/>
          <a:p>
            <a:pPr>
              <a:spcBef>
                <a:spcPct val="50000"/>
              </a:spcBef>
            </a:pPr>
            <a:r>
              <a:rPr lang="en-US" sz="1600" b="1" dirty="0">
                <a:solidFill>
                  <a:srgbClr val="FF0000"/>
                </a:solidFill>
              </a:rPr>
              <a:t>Age Groups</a:t>
            </a:r>
            <a:endParaRPr lang="en-US" b="1" dirty="0">
              <a:solidFill>
                <a:srgbClr val="FF0000"/>
              </a:solidFill>
            </a:endParaRPr>
          </a:p>
        </p:txBody>
      </p:sp>
      <p:sp>
        <p:nvSpPr>
          <p:cNvPr id="7" name="Title 1"/>
          <p:cNvSpPr>
            <a:spLocks noGrp="1"/>
          </p:cNvSpPr>
          <p:nvPr>
            <p:ph type="title"/>
          </p:nvPr>
        </p:nvSpPr>
        <p:spPr>
          <a:xfrm>
            <a:off x="457200" y="549275"/>
            <a:ext cx="8229600" cy="1143000"/>
          </a:xfrm>
        </p:spPr>
        <p:style>
          <a:lnRef idx="1">
            <a:schemeClr val="accent5"/>
          </a:lnRef>
          <a:fillRef idx="2">
            <a:schemeClr val="accent5"/>
          </a:fillRef>
          <a:effectRef idx="1">
            <a:schemeClr val="accent5"/>
          </a:effectRef>
          <a:fontRef idx="minor">
            <a:schemeClr val="dk1"/>
          </a:fontRef>
        </p:style>
        <p:txBody>
          <a:bodyPr rtlCol="0">
            <a:normAutofit/>
          </a:bodyPr>
          <a:lstStyle/>
          <a:p>
            <a:pPr algn="ctr" fontAlgn="auto">
              <a:spcAft>
                <a:spcPts val="0"/>
              </a:spcAft>
              <a:defRPr/>
            </a:pPr>
            <a:r>
              <a:rPr lang="en-US" b="1" dirty="0"/>
              <a:t>BREAKFAST MEAL PATTERN</a:t>
            </a:r>
          </a:p>
        </p:txBody>
      </p:sp>
      <p:sp>
        <p:nvSpPr>
          <p:cNvPr id="8" name="Right Arrow 7"/>
          <p:cNvSpPr/>
          <p:nvPr/>
        </p:nvSpPr>
        <p:spPr>
          <a:xfrm>
            <a:off x="609600" y="3919287"/>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609600" y="4514503"/>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609600" y="5292321"/>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5509388" y="2603767"/>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6617884" y="2603767"/>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7697634" y="2603767"/>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407" y="3166626"/>
            <a:ext cx="6706584" cy="2924355"/>
          </a:xfrm>
          <a:prstGeom prst="rect">
            <a:avLst/>
          </a:prstGeom>
          <a:ln w="38100">
            <a:solidFill>
              <a:schemeClr val="tx1"/>
            </a:solidFill>
          </a:ln>
        </p:spPr>
      </p:pic>
      <p:sp>
        <p:nvSpPr>
          <p:cNvPr id="2" name="TextBox 1">
            <a:extLst>
              <a:ext uri="{FF2B5EF4-FFF2-40B4-BE49-F238E27FC236}">
                <a16:creationId xmlns:a16="http://schemas.microsoft.com/office/drawing/2014/main" id="{8D32B224-6F02-45D1-BCB3-C3A513F722CF}"/>
              </a:ext>
            </a:extLst>
          </p:cNvPr>
          <p:cNvSpPr txBox="1"/>
          <p:nvPr/>
        </p:nvSpPr>
        <p:spPr>
          <a:xfrm>
            <a:off x="3811666" y="6858000"/>
            <a:ext cx="1812022" cy="307777"/>
          </a:xfrm>
          <a:prstGeom prst="rect">
            <a:avLst/>
          </a:prstGeom>
          <a:noFill/>
        </p:spPr>
        <p:txBody>
          <a:bodyPr wrap="square" rtlCol="0">
            <a:spAutoFit/>
          </a:bodyPr>
          <a:lstStyle/>
          <a:p>
            <a:pPr algn="ctr"/>
            <a:r>
              <a:rPr lang="en-US" sz="1400" b="1" dirty="0"/>
              <a:t>   Page 10</a:t>
            </a:r>
          </a:p>
        </p:txBody>
      </p:sp>
    </p:spTree>
    <p:extLst>
      <p:ext uri="{BB962C8B-B14F-4D97-AF65-F5344CB8AC3E}">
        <p14:creationId xmlns:p14="http://schemas.microsoft.com/office/powerpoint/2010/main" val="129334656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9" name="Picture 2" descr="http://www.cdc.gov/ncbddd/folicacid/images/cereal-bowl.jpg"/>
          <p:cNvPicPr>
            <a:picLocks noChangeAspect="1" noChangeArrowheads="1"/>
          </p:cNvPicPr>
          <p:nvPr/>
        </p:nvPicPr>
        <p:blipFill>
          <a:blip r:embed="rId3" cstate="print"/>
          <a:srcRect l="3802" t="5714" r="4555"/>
          <a:stretch>
            <a:fillRect/>
          </a:stretch>
        </p:blipFill>
        <p:spPr bwMode="auto">
          <a:xfrm>
            <a:off x="5181601" y="1710715"/>
            <a:ext cx="3673475" cy="2265485"/>
          </a:xfrm>
          <a:prstGeom prst="rect">
            <a:avLst/>
          </a:prstGeom>
          <a:noFill/>
          <a:ln w="9525">
            <a:noFill/>
            <a:miter lim="800000"/>
            <a:headEnd/>
            <a:tailEnd/>
          </a:ln>
        </p:spPr>
      </p:pic>
      <p:sp>
        <p:nvSpPr>
          <p:cNvPr id="13" name="Title 1"/>
          <p:cNvSpPr>
            <a:spLocks noGrp="1"/>
          </p:cNvSpPr>
          <p:nvPr>
            <p:ph type="title"/>
          </p:nvPr>
        </p:nvSpPr>
        <p:spPr>
          <a:xfrm>
            <a:off x="628650" y="394369"/>
            <a:ext cx="7886700" cy="905641"/>
          </a:xfrm>
        </p:spPr>
        <p:style>
          <a:lnRef idx="1">
            <a:schemeClr val="accent5"/>
          </a:lnRef>
          <a:fillRef idx="2">
            <a:schemeClr val="accent5"/>
          </a:fillRef>
          <a:effectRef idx="1">
            <a:schemeClr val="accent5"/>
          </a:effectRef>
          <a:fontRef idx="minor">
            <a:schemeClr val="dk1"/>
          </a:fontRef>
        </p:style>
        <p:txBody>
          <a:bodyPr rtlCol="0">
            <a:normAutofit/>
          </a:bodyPr>
          <a:lstStyle/>
          <a:p>
            <a:pPr algn="ctr" fontAlgn="auto">
              <a:spcAft>
                <a:spcPts val="0"/>
              </a:spcAft>
              <a:defRPr/>
            </a:pPr>
            <a:r>
              <a:rPr lang="en-US" b="1" dirty="0"/>
              <a:t>BREAKFAST</a:t>
            </a:r>
          </a:p>
        </p:txBody>
      </p:sp>
      <p:sp>
        <p:nvSpPr>
          <p:cNvPr id="17412" name="Content Placeholder 2"/>
          <p:cNvSpPr>
            <a:spLocks noGrp="1"/>
          </p:cNvSpPr>
          <p:nvPr>
            <p:ph idx="1"/>
          </p:nvPr>
        </p:nvSpPr>
        <p:spPr>
          <a:xfrm>
            <a:off x="457200" y="1698998"/>
            <a:ext cx="7162800" cy="4525963"/>
          </a:xfrm>
        </p:spPr>
        <p:txBody>
          <a:bodyPr/>
          <a:lstStyle/>
          <a:p>
            <a:pPr>
              <a:buFont typeface="Arial" pitchFamily="34" charset="0"/>
              <a:buNone/>
            </a:pPr>
            <a:r>
              <a:rPr lang="en-US" dirty="0"/>
              <a:t>	</a:t>
            </a:r>
            <a:r>
              <a:rPr lang="en-US" sz="2400" b="1" dirty="0"/>
              <a:t>Breakfast must consist of at least 3 of the        following components:</a:t>
            </a:r>
          </a:p>
          <a:p>
            <a:pPr lvl="1">
              <a:buFont typeface="Arial" pitchFamily="34" charset="0"/>
              <a:buChar char="•"/>
            </a:pPr>
            <a:r>
              <a:rPr lang="en-US" sz="2300" dirty="0"/>
              <a:t>Fluid milk</a:t>
            </a:r>
          </a:p>
          <a:p>
            <a:pPr lvl="1">
              <a:buFont typeface="Arial" pitchFamily="34" charset="0"/>
              <a:buChar char="•"/>
            </a:pPr>
            <a:r>
              <a:rPr lang="en-US" sz="2300" dirty="0"/>
              <a:t>A vegetable, fruit or 100% juice</a:t>
            </a:r>
          </a:p>
          <a:p>
            <a:pPr lvl="1">
              <a:buFont typeface="Arial" pitchFamily="34" charset="0"/>
              <a:buChar char="•"/>
            </a:pPr>
            <a:r>
              <a:rPr lang="en-US" sz="2300" dirty="0"/>
              <a:t>A grain or a bread</a:t>
            </a:r>
          </a:p>
          <a:p>
            <a:pPr>
              <a:buFont typeface="Arial" pitchFamily="34" charset="0"/>
              <a:buNone/>
            </a:pPr>
            <a:endParaRPr lang="en-US" sz="3000" dirty="0"/>
          </a:p>
          <a:p>
            <a:pPr>
              <a:buFont typeface="Arial" pitchFamily="34" charset="0"/>
              <a:buNone/>
            </a:pPr>
            <a:r>
              <a:rPr lang="en-US" sz="3000" dirty="0"/>
              <a:t>	</a:t>
            </a:r>
          </a:p>
          <a:p>
            <a:pPr>
              <a:buFont typeface="Arial" pitchFamily="34" charset="0"/>
              <a:buNone/>
            </a:pPr>
            <a:endParaRPr lang="en-US" dirty="0"/>
          </a:p>
          <a:p>
            <a:pPr>
              <a:buFont typeface="Arial" pitchFamily="34" charset="0"/>
              <a:buNone/>
            </a:pPr>
            <a:endParaRPr lang="en-US" dirty="0"/>
          </a:p>
          <a:p>
            <a:pPr lvl="1"/>
            <a:endParaRPr lang="en-US" dirty="0"/>
          </a:p>
          <a:p>
            <a:pPr lvl="1"/>
            <a:endParaRPr lang="en-US" dirty="0"/>
          </a:p>
        </p:txBody>
      </p:sp>
      <p:sp>
        <p:nvSpPr>
          <p:cNvPr id="17414" name="TextBox 9"/>
          <p:cNvSpPr txBox="1">
            <a:spLocks noChangeArrowheads="1"/>
          </p:cNvSpPr>
          <p:nvPr/>
        </p:nvSpPr>
        <p:spPr bwMode="auto">
          <a:xfrm>
            <a:off x="677859" y="4245152"/>
            <a:ext cx="8273561" cy="118494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A fruit or vegetable must be served.  This can be fresh, canned of frozen</a:t>
            </a:r>
          </a:p>
          <a:p>
            <a:pPr marL="342900" indent="-342900">
              <a:buFont typeface="Arial" panose="020B0604020202020204" pitchFamily="34" charset="0"/>
              <a:buChar char="•"/>
            </a:pPr>
            <a:endParaRPr lang="en-US" sz="2300" b="1" dirty="0">
              <a:latin typeface="Times New Roman" pitchFamily="18" charset="0"/>
              <a:cs typeface="Times New Roman" pitchFamily="18" charset="0"/>
            </a:endParaRPr>
          </a:p>
        </p:txBody>
      </p:sp>
      <p:sp>
        <p:nvSpPr>
          <p:cNvPr id="9" name="TextBox 9"/>
          <p:cNvSpPr txBox="1">
            <a:spLocks noChangeArrowheads="1"/>
          </p:cNvSpPr>
          <p:nvPr/>
        </p:nvSpPr>
        <p:spPr bwMode="auto">
          <a:xfrm>
            <a:off x="677859" y="5197800"/>
            <a:ext cx="8141683" cy="80021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300" b="1" dirty="0">
                <a:latin typeface="Times New Roman" pitchFamily="18" charset="0"/>
                <a:cs typeface="Times New Roman" pitchFamily="18" charset="0"/>
              </a:rPr>
              <a:t>Bread/Grain component may be replaced with Meat/Meat Alternate component up to 3 times per week</a:t>
            </a:r>
          </a:p>
        </p:txBody>
      </p:sp>
      <p:sp>
        <p:nvSpPr>
          <p:cNvPr id="10" name="TextBox 9"/>
          <p:cNvSpPr txBox="1">
            <a:spLocks noChangeArrowheads="1"/>
          </p:cNvSpPr>
          <p:nvPr/>
        </p:nvSpPr>
        <p:spPr bwMode="auto">
          <a:xfrm>
            <a:off x="677858" y="6177673"/>
            <a:ext cx="8273561" cy="44627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300" b="1" dirty="0">
                <a:latin typeface="Times New Roman" pitchFamily="18" charset="0"/>
                <a:cs typeface="Times New Roman" pitchFamily="18" charset="0"/>
              </a:rPr>
              <a:t>Cereal may contain no more than 6 grams of sugar per dry oz.</a:t>
            </a:r>
          </a:p>
        </p:txBody>
      </p:sp>
      <p:cxnSp>
        <p:nvCxnSpPr>
          <p:cNvPr id="3" name="Straight Connector 2"/>
          <p:cNvCxnSpPr/>
          <p:nvPr/>
        </p:nvCxnSpPr>
        <p:spPr>
          <a:xfrm>
            <a:off x="193434" y="4152050"/>
            <a:ext cx="877824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02600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501616"/>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4035927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7" name="Text Box 5"/>
          <p:cNvSpPr txBox="1">
            <a:spLocks noChangeArrowheads="1"/>
          </p:cNvSpPr>
          <p:nvPr/>
        </p:nvSpPr>
        <p:spPr bwMode="auto">
          <a:xfrm>
            <a:off x="113022" y="2792106"/>
            <a:ext cx="3429000" cy="323165"/>
          </a:xfrm>
          <a:prstGeom prst="rect">
            <a:avLst/>
          </a:prstGeom>
          <a:noFill/>
          <a:ln w="9525">
            <a:noFill/>
            <a:miter lim="800000"/>
            <a:headEnd/>
            <a:tailEnd/>
          </a:ln>
          <a:effectLst/>
        </p:spPr>
        <p:txBody>
          <a:bodyPr>
            <a:spAutoFit/>
          </a:bodyPr>
          <a:lstStyle/>
          <a:p>
            <a:pPr>
              <a:spcBef>
                <a:spcPct val="50000"/>
              </a:spcBef>
            </a:pPr>
            <a:r>
              <a:rPr lang="en-US" sz="1500" b="1" dirty="0">
                <a:solidFill>
                  <a:srgbClr val="FF0000"/>
                </a:solidFill>
              </a:rPr>
              <a:t>5 Components</a:t>
            </a:r>
          </a:p>
        </p:txBody>
      </p:sp>
      <p:sp>
        <p:nvSpPr>
          <p:cNvPr id="18438" name="Text Box 6"/>
          <p:cNvSpPr txBox="1">
            <a:spLocks noChangeArrowheads="1"/>
          </p:cNvSpPr>
          <p:nvPr/>
        </p:nvSpPr>
        <p:spPr bwMode="auto">
          <a:xfrm>
            <a:off x="5551230" y="1849783"/>
            <a:ext cx="3429000" cy="338554"/>
          </a:xfrm>
          <a:prstGeom prst="rect">
            <a:avLst/>
          </a:prstGeom>
          <a:noFill/>
          <a:ln w="9525">
            <a:noFill/>
            <a:miter lim="800000"/>
            <a:headEnd/>
            <a:tailEnd/>
          </a:ln>
          <a:effectLst/>
        </p:spPr>
        <p:txBody>
          <a:bodyPr>
            <a:spAutoFit/>
          </a:bodyPr>
          <a:lstStyle/>
          <a:p>
            <a:pPr>
              <a:spcBef>
                <a:spcPct val="50000"/>
              </a:spcBef>
            </a:pPr>
            <a:r>
              <a:rPr lang="en-US" sz="1600" b="1" dirty="0">
                <a:solidFill>
                  <a:srgbClr val="FF0000"/>
                </a:solidFill>
              </a:rPr>
              <a:t>Age Groups</a:t>
            </a:r>
            <a:endParaRPr lang="en-US" b="1" dirty="0">
              <a:solidFill>
                <a:srgbClr val="FF0000"/>
              </a:solidFill>
            </a:endParaRPr>
          </a:p>
        </p:txBody>
      </p:sp>
      <p:sp>
        <p:nvSpPr>
          <p:cNvPr id="8" name="Right Arrow 7"/>
          <p:cNvSpPr/>
          <p:nvPr/>
        </p:nvSpPr>
        <p:spPr>
          <a:xfrm>
            <a:off x="531966" y="3380128"/>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543207" y="5575561"/>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5604280" y="2262338"/>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6683507" y="2262338"/>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7744237" y="2262338"/>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p:nvPr>
        </p:nvSpPr>
        <p:spPr>
          <a:xfrm>
            <a:off x="457200" y="315601"/>
            <a:ext cx="8229600" cy="1143000"/>
          </a:xfrm>
        </p:spPr>
        <p:style>
          <a:lnRef idx="1">
            <a:schemeClr val="accent5"/>
          </a:lnRef>
          <a:fillRef idx="2">
            <a:schemeClr val="accent5"/>
          </a:fillRef>
          <a:effectRef idx="1">
            <a:schemeClr val="accent5"/>
          </a:effectRef>
          <a:fontRef idx="minor">
            <a:schemeClr val="dk1"/>
          </a:fontRef>
        </p:style>
        <p:txBody>
          <a:bodyPr rtlCol="0">
            <a:normAutofit/>
          </a:bodyPr>
          <a:lstStyle/>
          <a:p>
            <a:pPr algn="ctr" fontAlgn="auto">
              <a:spcAft>
                <a:spcPts val="0"/>
              </a:spcAft>
              <a:defRPr/>
            </a:pPr>
            <a:r>
              <a:rPr lang="en-US" b="1" dirty="0"/>
              <a:t>LUNCH AND SUPPER MEAL PATTERN</a:t>
            </a:r>
          </a:p>
        </p:txBody>
      </p:sp>
      <p:sp>
        <p:nvSpPr>
          <p:cNvPr id="16" name="Right Arrow 15"/>
          <p:cNvSpPr/>
          <p:nvPr/>
        </p:nvSpPr>
        <p:spPr>
          <a:xfrm>
            <a:off x="543207" y="6144905"/>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545" y="2743948"/>
            <a:ext cx="6797040" cy="3966972"/>
          </a:xfrm>
          <a:prstGeom prst="rect">
            <a:avLst/>
          </a:prstGeom>
          <a:ln w="38100">
            <a:solidFill>
              <a:schemeClr val="tx1"/>
            </a:solidFill>
          </a:ln>
        </p:spPr>
      </p:pic>
      <p:sp>
        <p:nvSpPr>
          <p:cNvPr id="18" name="Right Arrow 17"/>
          <p:cNvSpPr/>
          <p:nvPr/>
        </p:nvSpPr>
        <p:spPr>
          <a:xfrm>
            <a:off x="531966" y="5132739"/>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a:off x="534322" y="4140701"/>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39AFCF1-368E-4867-882E-91DBCA0934B6}"/>
              </a:ext>
            </a:extLst>
          </p:cNvPr>
          <p:cNvSpPr txBox="1"/>
          <p:nvPr/>
        </p:nvSpPr>
        <p:spPr>
          <a:xfrm>
            <a:off x="4116282" y="6858000"/>
            <a:ext cx="1602298" cy="307777"/>
          </a:xfrm>
          <a:prstGeom prst="rect">
            <a:avLst/>
          </a:prstGeom>
          <a:noFill/>
        </p:spPr>
        <p:txBody>
          <a:bodyPr wrap="square" rtlCol="0">
            <a:spAutoFit/>
          </a:bodyPr>
          <a:lstStyle/>
          <a:p>
            <a:r>
              <a:rPr lang="en-US" sz="1400" dirty="0"/>
              <a:t>          Page 10</a:t>
            </a:r>
          </a:p>
        </p:txBody>
      </p:sp>
    </p:spTree>
    <p:extLst>
      <p:ext uri="{BB962C8B-B14F-4D97-AF65-F5344CB8AC3E}">
        <p14:creationId xmlns:p14="http://schemas.microsoft.com/office/powerpoint/2010/main" val="88184414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4369"/>
            <a:ext cx="7886700" cy="870227"/>
          </a:xfrm>
        </p:spPr>
        <p:style>
          <a:lnRef idx="1">
            <a:schemeClr val="accent5"/>
          </a:lnRef>
          <a:fillRef idx="2">
            <a:schemeClr val="accent5"/>
          </a:fillRef>
          <a:effectRef idx="1">
            <a:schemeClr val="accent5"/>
          </a:effectRef>
          <a:fontRef idx="minor">
            <a:schemeClr val="dk1"/>
          </a:fontRef>
        </p:style>
        <p:txBody>
          <a:bodyPr rtlCol="0">
            <a:normAutofit/>
          </a:bodyPr>
          <a:lstStyle/>
          <a:p>
            <a:pPr algn="ctr" fontAlgn="auto">
              <a:spcAft>
                <a:spcPts val="0"/>
              </a:spcAft>
              <a:defRPr/>
            </a:pPr>
            <a:r>
              <a:rPr lang="en-US" b="1" dirty="0"/>
              <a:t>LUNCH AND SUPPER</a:t>
            </a:r>
          </a:p>
        </p:txBody>
      </p:sp>
      <p:sp>
        <p:nvSpPr>
          <p:cNvPr id="19461" name="Content Placeholder 2"/>
          <p:cNvSpPr>
            <a:spLocks noGrp="1"/>
          </p:cNvSpPr>
          <p:nvPr>
            <p:ph idx="1"/>
          </p:nvPr>
        </p:nvSpPr>
        <p:spPr>
          <a:xfrm>
            <a:off x="469232" y="1729629"/>
            <a:ext cx="8437363" cy="2057400"/>
          </a:xfrm>
        </p:spPr>
        <p:txBody>
          <a:bodyPr/>
          <a:lstStyle/>
          <a:p>
            <a:pPr marL="0" indent="0">
              <a:spcBef>
                <a:spcPct val="0"/>
              </a:spcBef>
              <a:buNone/>
            </a:pPr>
            <a:r>
              <a:rPr lang="en-US" sz="2700" dirty="0"/>
              <a:t>Lunch and Supper must contain 5 items. These 5 items must include at least 2 vegetables or one fruit/100% juice and one vegetable</a:t>
            </a:r>
          </a:p>
        </p:txBody>
      </p:sp>
      <p:sp>
        <p:nvSpPr>
          <p:cNvPr id="19464" name="Content Placeholder 2"/>
          <p:cNvSpPr txBox="1">
            <a:spLocks/>
          </p:cNvSpPr>
          <p:nvPr/>
        </p:nvSpPr>
        <p:spPr bwMode="auto">
          <a:xfrm>
            <a:off x="3975205" y="2990030"/>
            <a:ext cx="6705600" cy="1516271"/>
          </a:xfrm>
          <a:prstGeom prst="rect">
            <a:avLst/>
          </a:prstGeom>
          <a:noFill/>
          <a:ln w="9525">
            <a:noFill/>
            <a:miter lim="800000"/>
            <a:headEnd/>
            <a:tailEnd/>
          </a:ln>
        </p:spPr>
        <p:txBody>
          <a:bodyPr/>
          <a:lstStyle/>
          <a:p>
            <a:pPr marL="342900" indent="-342900">
              <a:buFont typeface="Arial" pitchFamily="34" charset="0"/>
              <a:buChar char="•"/>
            </a:pPr>
            <a:r>
              <a:rPr lang="en-US" sz="2200" b="1" dirty="0">
                <a:latin typeface="Calibri" pitchFamily="34" charset="0"/>
              </a:rPr>
              <a:t>Fluid Milk</a:t>
            </a:r>
          </a:p>
          <a:p>
            <a:pPr marL="342900" indent="-342900">
              <a:buFont typeface="Arial" pitchFamily="34" charset="0"/>
              <a:buChar char="•"/>
            </a:pPr>
            <a:r>
              <a:rPr lang="en-US" sz="2200" b="1" dirty="0">
                <a:latin typeface="Calibri" pitchFamily="34" charset="0"/>
              </a:rPr>
              <a:t>Vegetable</a:t>
            </a:r>
          </a:p>
          <a:p>
            <a:pPr marL="342900" indent="-342900">
              <a:buFont typeface="Arial" pitchFamily="34" charset="0"/>
              <a:buChar char="•"/>
            </a:pPr>
            <a:r>
              <a:rPr lang="en-US" sz="2200" b="1" dirty="0">
                <a:latin typeface="Calibri" pitchFamily="34" charset="0"/>
              </a:rPr>
              <a:t>Fruit/Vegetable/100% Juice</a:t>
            </a:r>
          </a:p>
          <a:p>
            <a:pPr marL="342900" indent="-342900">
              <a:buFont typeface="Arial" pitchFamily="34" charset="0"/>
              <a:buChar char="•"/>
            </a:pPr>
            <a:r>
              <a:rPr lang="en-US" sz="2200" b="1" dirty="0">
                <a:latin typeface="Calibri" pitchFamily="34" charset="0"/>
              </a:rPr>
              <a:t>Grains/Breads</a:t>
            </a:r>
          </a:p>
          <a:p>
            <a:pPr marL="342900" indent="-342900">
              <a:buFont typeface="Arial" pitchFamily="34" charset="0"/>
              <a:buChar char="•"/>
            </a:pPr>
            <a:r>
              <a:rPr lang="en-US" sz="2200" b="1" dirty="0">
                <a:latin typeface="Calibri" pitchFamily="34" charset="0"/>
              </a:rPr>
              <a:t>Meat/Meat Alternate</a:t>
            </a:r>
          </a:p>
          <a:p>
            <a:pPr marL="342900" indent="-342900">
              <a:spcBef>
                <a:spcPct val="20000"/>
              </a:spcBef>
              <a:buFont typeface="Arial" pitchFamily="34" charset="0"/>
              <a:buChar char="•"/>
            </a:pPr>
            <a:endParaRPr lang="en-US" sz="3200" dirty="0">
              <a:latin typeface="Calibri" pitchFamily="34" charset="0"/>
            </a:endParaRPr>
          </a:p>
        </p:txBody>
      </p:sp>
      <p:cxnSp>
        <p:nvCxnSpPr>
          <p:cNvPr id="10" name="Straight Connector 9"/>
          <p:cNvCxnSpPr/>
          <p:nvPr/>
        </p:nvCxnSpPr>
        <p:spPr>
          <a:xfrm>
            <a:off x="193434" y="4960503"/>
            <a:ext cx="877824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9"/>
          <p:cNvSpPr txBox="1">
            <a:spLocks noChangeArrowheads="1"/>
          </p:cNvSpPr>
          <p:nvPr/>
        </p:nvSpPr>
        <p:spPr bwMode="auto">
          <a:xfrm>
            <a:off x="687276" y="5277710"/>
            <a:ext cx="8198138" cy="1154162"/>
          </a:xfrm>
          <a:prstGeom prst="rect">
            <a:avLst/>
          </a:prstGeom>
          <a:noFill/>
          <a:ln w="9525">
            <a:noFill/>
            <a:miter lim="800000"/>
            <a:headEnd/>
            <a:tailEnd/>
          </a:ln>
        </p:spPr>
        <p:txBody>
          <a:bodyPr wrap="square">
            <a:spAutoFit/>
          </a:bodyPr>
          <a:lstStyle/>
          <a:p>
            <a:r>
              <a:rPr lang="en-US" sz="2300" b="1" dirty="0">
                <a:latin typeface="Times New Roman" pitchFamily="18" charset="0"/>
                <a:cs typeface="Times New Roman" pitchFamily="18" charset="0"/>
              </a:rPr>
              <a:t>Can’t serve 2 fruits in same meal.  Lunch and Supper must contain at least one vegetable.  You may serve 2 vegetables as long as they are different</a:t>
            </a:r>
          </a:p>
        </p:txBody>
      </p:sp>
      <p:pic>
        <p:nvPicPr>
          <p:cNvPr id="1026" name="Picture 2" descr="ChooseMyPlate icon">
            <a:extLst>
              <a:ext uri="{FF2B5EF4-FFF2-40B4-BE49-F238E27FC236}">
                <a16:creationId xmlns:a16="http://schemas.microsoft.com/office/drawing/2014/main" id="{A229B73A-6D79-492F-815C-444B0FEA0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76" y="2896900"/>
            <a:ext cx="290222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57289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55702"/>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b="1"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354831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D4DCF7-A3ED-4067-A365-D05A7F26B2E4}"/>
              </a:ext>
            </a:extLst>
          </p:cNvPr>
          <p:cNvSpPr txBox="1"/>
          <p:nvPr/>
        </p:nvSpPr>
        <p:spPr>
          <a:xfrm>
            <a:off x="481913" y="683248"/>
            <a:ext cx="4727650" cy="2529829"/>
          </a:xfrm>
          <a:prstGeom prst="rect">
            <a:avLst/>
          </a:prstGeom>
        </p:spPr>
        <p:txBody>
          <a:bodyPr vert="horz" lIns="91440" tIns="45720" rIns="91440" bIns="45720" rtlCol="0" anchor="ctr">
            <a:noAutofit/>
          </a:bodyPr>
          <a:lstStyle/>
          <a:p>
            <a:pPr algn="ctr">
              <a:lnSpc>
                <a:spcPct val="90000"/>
              </a:lnSpc>
              <a:spcAft>
                <a:spcPts val="600"/>
              </a:spcAft>
            </a:pPr>
            <a:r>
              <a:rPr lang="en-US" sz="5400" b="1" dirty="0">
                <a:latin typeface="+mj-lt"/>
                <a:ea typeface="+mj-ea"/>
                <a:cs typeface="+mj-cs"/>
              </a:rPr>
              <a:t>Pages to Follow  Power Point Training</a:t>
            </a:r>
          </a:p>
        </p:txBody>
      </p:sp>
      <p:sp>
        <p:nvSpPr>
          <p:cNvPr id="4" name="TextBox 3">
            <a:extLst>
              <a:ext uri="{FF2B5EF4-FFF2-40B4-BE49-F238E27FC236}">
                <a16:creationId xmlns:a16="http://schemas.microsoft.com/office/drawing/2014/main" id="{44F27E45-24B9-4F23-AFAE-DC2A03CF293A}"/>
              </a:ext>
            </a:extLst>
          </p:cNvPr>
          <p:cNvSpPr txBox="1"/>
          <p:nvPr/>
        </p:nvSpPr>
        <p:spPr>
          <a:xfrm>
            <a:off x="481913" y="3549426"/>
            <a:ext cx="4727650" cy="2139545"/>
          </a:xfrm>
          <a:prstGeom prst="rect">
            <a:avLst/>
          </a:prstGeom>
        </p:spPr>
        <p:txBody>
          <a:bodyPr vert="horz" lIns="91440" tIns="45720" rIns="91440" bIns="45720" rtlCol="0">
            <a:noAutofit/>
          </a:bodyPr>
          <a:lstStyle/>
          <a:p>
            <a:pPr indent="-228600" algn="ctr">
              <a:lnSpc>
                <a:spcPct val="90000"/>
              </a:lnSpc>
              <a:spcAft>
                <a:spcPts val="600"/>
              </a:spcAft>
              <a:buFont typeface="Arial" panose="020B0604020202020204" pitchFamily="34" charset="0"/>
              <a:buChar char="•"/>
            </a:pPr>
            <a:r>
              <a:rPr lang="en-US" sz="3200" b="1" dirty="0">
                <a:latin typeface="+mn-lt"/>
              </a:rPr>
              <a:t>Please find this booklet below in your packet.  Each page is numbered in the Power Point and in your packet.  Please refer to each page during the  Presentation</a:t>
            </a:r>
            <a:endParaRPr lang="en-US" sz="3200" dirty="0">
              <a:latin typeface="+mn-lt"/>
            </a:endParaRPr>
          </a:p>
        </p:txBody>
      </p:sp>
      <p:pic>
        <p:nvPicPr>
          <p:cNvPr id="1026" name="Picture 2" descr="Image result for power point training pictures">
            <a:extLst>
              <a:ext uri="{FF2B5EF4-FFF2-40B4-BE49-F238E27FC236}">
                <a16:creationId xmlns:a16="http://schemas.microsoft.com/office/drawing/2014/main" id="{27D3AE56-1A15-4C00-B8CA-7BECA12568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59531" y="1259878"/>
            <a:ext cx="3031807" cy="140992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power point training pictures">
            <a:extLst>
              <a:ext uri="{FF2B5EF4-FFF2-40B4-BE49-F238E27FC236}">
                <a16:creationId xmlns:a16="http://schemas.microsoft.com/office/drawing/2014/main" id="{69C645AD-F0F9-4676-9EB4-E43FA0AFFB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59531" y="4129868"/>
            <a:ext cx="3031807" cy="201752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057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1" y="2251980"/>
            <a:ext cx="1747777" cy="584775"/>
          </a:xfrm>
          <a:prstGeom prst="rect">
            <a:avLst/>
          </a:prstGeom>
          <a:noFill/>
          <a:ln w="9525">
            <a:noFill/>
            <a:miter lim="800000"/>
            <a:headEnd/>
            <a:tailEnd/>
          </a:ln>
          <a:effectLst/>
        </p:spPr>
        <p:txBody>
          <a:bodyPr wrap="square">
            <a:spAutoFit/>
          </a:bodyPr>
          <a:lstStyle/>
          <a:p>
            <a:pPr algn="ctr">
              <a:spcBef>
                <a:spcPts val="0"/>
              </a:spcBef>
            </a:pPr>
            <a:r>
              <a:rPr lang="en-US" sz="1600" b="1" dirty="0">
                <a:solidFill>
                  <a:srgbClr val="FF0000"/>
                </a:solidFill>
              </a:rPr>
              <a:t>Components </a:t>
            </a:r>
          </a:p>
          <a:p>
            <a:pPr algn="ctr">
              <a:spcBef>
                <a:spcPts val="0"/>
              </a:spcBef>
            </a:pPr>
            <a:r>
              <a:rPr lang="en-US" sz="1600" b="1" dirty="0">
                <a:solidFill>
                  <a:srgbClr val="FF0000"/>
                </a:solidFill>
              </a:rPr>
              <a:t>(select 2)</a:t>
            </a:r>
            <a:endParaRPr lang="en-US" b="1" dirty="0">
              <a:solidFill>
                <a:srgbClr val="FF0000"/>
              </a:solidFill>
            </a:endParaRPr>
          </a:p>
        </p:txBody>
      </p:sp>
      <p:sp>
        <p:nvSpPr>
          <p:cNvPr id="20484" name="Text Box 4"/>
          <p:cNvSpPr txBox="1">
            <a:spLocks noChangeArrowheads="1"/>
          </p:cNvSpPr>
          <p:nvPr/>
        </p:nvSpPr>
        <p:spPr bwMode="auto">
          <a:xfrm>
            <a:off x="5605050" y="1519173"/>
            <a:ext cx="3429000" cy="338554"/>
          </a:xfrm>
          <a:prstGeom prst="rect">
            <a:avLst/>
          </a:prstGeom>
          <a:noFill/>
          <a:ln w="9525">
            <a:noFill/>
            <a:miter lim="800000"/>
            <a:headEnd/>
            <a:tailEnd/>
          </a:ln>
          <a:effectLst/>
        </p:spPr>
        <p:txBody>
          <a:bodyPr>
            <a:spAutoFit/>
          </a:bodyPr>
          <a:lstStyle/>
          <a:p>
            <a:pPr>
              <a:spcBef>
                <a:spcPct val="50000"/>
              </a:spcBef>
            </a:pPr>
            <a:r>
              <a:rPr lang="en-US" sz="1600" b="1" dirty="0">
                <a:solidFill>
                  <a:srgbClr val="FF0000"/>
                </a:solidFill>
              </a:rPr>
              <a:t>Age Groups</a:t>
            </a:r>
            <a:endParaRPr lang="en-US" b="1" dirty="0">
              <a:solidFill>
                <a:srgbClr val="FF0000"/>
              </a:solidFill>
            </a:endParaRPr>
          </a:p>
        </p:txBody>
      </p:sp>
      <p:sp>
        <p:nvSpPr>
          <p:cNvPr id="7" name="Right Arrow 6"/>
          <p:cNvSpPr/>
          <p:nvPr/>
        </p:nvSpPr>
        <p:spPr>
          <a:xfrm>
            <a:off x="447555" y="2989864"/>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459129" y="3854362"/>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5544086" y="1937010"/>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6623092" y="1937010"/>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7674975" y="1937010"/>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7200" y="549275"/>
            <a:ext cx="8229600" cy="848106"/>
          </a:xfrm>
        </p:spPr>
        <p:style>
          <a:lnRef idx="1">
            <a:schemeClr val="accent5"/>
          </a:lnRef>
          <a:fillRef idx="2">
            <a:schemeClr val="accent5"/>
          </a:fillRef>
          <a:effectRef idx="1">
            <a:schemeClr val="accent5"/>
          </a:effectRef>
          <a:fontRef idx="minor">
            <a:schemeClr val="dk1"/>
          </a:fontRef>
        </p:style>
        <p:txBody>
          <a:bodyPr rtlCol="0">
            <a:normAutofit/>
          </a:bodyPr>
          <a:lstStyle/>
          <a:p>
            <a:pPr algn="ctr" fontAlgn="auto">
              <a:spcAft>
                <a:spcPts val="0"/>
              </a:spcAft>
              <a:defRPr/>
            </a:pPr>
            <a:r>
              <a:rPr lang="en-US" b="1" dirty="0"/>
              <a:t>SNACK MEAL PATTERN</a:t>
            </a:r>
          </a:p>
        </p:txBody>
      </p:sp>
      <p:sp>
        <p:nvSpPr>
          <p:cNvPr id="13" name="Right Arrow 12"/>
          <p:cNvSpPr/>
          <p:nvPr/>
        </p:nvSpPr>
        <p:spPr>
          <a:xfrm>
            <a:off x="472629" y="5106242"/>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465932" y="5844215"/>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861" y="2392012"/>
            <a:ext cx="6803136" cy="4108704"/>
          </a:xfrm>
          <a:prstGeom prst="rect">
            <a:avLst/>
          </a:prstGeom>
          <a:ln w="28575">
            <a:solidFill>
              <a:schemeClr val="tx1"/>
            </a:solidFill>
          </a:ln>
        </p:spPr>
      </p:pic>
      <p:sp>
        <p:nvSpPr>
          <p:cNvPr id="15" name="Right Arrow 14"/>
          <p:cNvSpPr/>
          <p:nvPr/>
        </p:nvSpPr>
        <p:spPr>
          <a:xfrm>
            <a:off x="478387" y="4663448"/>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681581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4" descr="00438641.jpg"/>
          <p:cNvPicPr>
            <a:picLocks noChangeAspect="1"/>
          </p:cNvPicPr>
          <p:nvPr/>
        </p:nvPicPr>
        <p:blipFill>
          <a:blip r:embed="rId3" cstate="print"/>
          <a:srcRect l="9677" t="5032" r="2635" b="13687"/>
          <a:stretch>
            <a:fillRect/>
          </a:stretch>
        </p:blipFill>
        <p:spPr bwMode="auto">
          <a:xfrm>
            <a:off x="6461186" y="2832987"/>
            <a:ext cx="2682815" cy="4299651"/>
          </a:xfrm>
          <a:prstGeom prst="rect">
            <a:avLst/>
          </a:prstGeom>
          <a:noFill/>
          <a:ln w="9525">
            <a:noFill/>
            <a:miter lim="800000"/>
            <a:headEnd/>
            <a:tailEnd/>
          </a:ln>
        </p:spPr>
      </p:pic>
      <p:sp>
        <p:nvSpPr>
          <p:cNvPr id="2" name="Title 1"/>
          <p:cNvSpPr>
            <a:spLocks noGrp="1"/>
          </p:cNvSpPr>
          <p:nvPr>
            <p:ph type="title"/>
          </p:nvPr>
        </p:nvSpPr>
        <p:spPr>
          <a:xfrm>
            <a:off x="628650" y="394370"/>
            <a:ext cx="7886700" cy="1066800"/>
          </a:xfrm>
        </p:spPr>
        <p:style>
          <a:lnRef idx="1">
            <a:schemeClr val="accent5"/>
          </a:lnRef>
          <a:fillRef idx="2">
            <a:schemeClr val="accent5"/>
          </a:fillRef>
          <a:effectRef idx="1">
            <a:schemeClr val="accent5"/>
          </a:effectRef>
          <a:fontRef idx="minor">
            <a:schemeClr val="dk1"/>
          </a:fontRef>
        </p:style>
        <p:txBody>
          <a:bodyPr rtlCol="0">
            <a:normAutofit/>
          </a:bodyPr>
          <a:lstStyle/>
          <a:p>
            <a:pPr algn="ctr" fontAlgn="auto">
              <a:spcAft>
                <a:spcPts val="0"/>
              </a:spcAft>
              <a:defRPr/>
            </a:pPr>
            <a:r>
              <a:rPr lang="en-US" b="1" dirty="0"/>
              <a:t>SNACK</a:t>
            </a:r>
          </a:p>
        </p:txBody>
      </p:sp>
      <p:sp>
        <p:nvSpPr>
          <p:cNvPr id="21508" name="Content Placeholder 2"/>
          <p:cNvSpPr>
            <a:spLocks noGrp="1"/>
          </p:cNvSpPr>
          <p:nvPr>
            <p:ph idx="1"/>
          </p:nvPr>
        </p:nvSpPr>
        <p:spPr>
          <a:xfrm>
            <a:off x="381000" y="2130749"/>
            <a:ext cx="4419600" cy="1066800"/>
          </a:xfrm>
        </p:spPr>
        <p:txBody>
          <a:bodyPr>
            <a:normAutofit/>
          </a:bodyPr>
          <a:lstStyle/>
          <a:p>
            <a:pPr marL="0" indent="0">
              <a:spcBef>
                <a:spcPct val="0"/>
              </a:spcBef>
              <a:buNone/>
            </a:pPr>
            <a:r>
              <a:rPr lang="en-US" sz="3000" dirty="0"/>
              <a:t>Snack must contain at least                                           2 different components:</a:t>
            </a:r>
          </a:p>
        </p:txBody>
      </p:sp>
      <p:sp>
        <p:nvSpPr>
          <p:cNvPr id="21509" name="TextBox 10"/>
          <p:cNvSpPr txBox="1">
            <a:spLocks noChangeArrowheads="1"/>
          </p:cNvSpPr>
          <p:nvPr/>
        </p:nvSpPr>
        <p:spPr bwMode="auto">
          <a:xfrm>
            <a:off x="599008" y="4108041"/>
            <a:ext cx="5943600" cy="2923877"/>
          </a:xfrm>
          <a:prstGeom prst="rect">
            <a:avLst/>
          </a:prstGeom>
          <a:noFill/>
          <a:ln w="9525">
            <a:noFill/>
            <a:miter lim="800000"/>
            <a:headEnd/>
            <a:tailEnd/>
          </a:ln>
        </p:spPr>
        <p:txBody>
          <a:bodyPr>
            <a:spAutoFit/>
          </a:bodyPr>
          <a:lstStyle/>
          <a:p>
            <a:pPr>
              <a:buFont typeface="Arial" pitchFamily="34" charset="0"/>
              <a:buChar char="•"/>
            </a:pPr>
            <a:r>
              <a:rPr lang="en-US" sz="2400" dirty="0">
                <a:latin typeface="Calibri" pitchFamily="34" charset="0"/>
              </a:rPr>
              <a:t> A fruit or vegetable must be served at least </a:t>
            </a:r>
          </a:p>
          <a:p>
            <a:r>
              <a:rPr lang="en-US" sz="2400" dirty="0">
                <a:latin typeface="Calibri" pitchFamily="34" charset="0"/>
              </a:rPr>
              <a:t>     twice a week at snack. This can be fresh,</a:t>
            </a:r>
          </a:p>
          <a:p>
            <a:r>
              <a:rPr lang="en-US" sz="2400" dirty="0">
                <a:latin typeface="Calibri" pitchFamily="34" charset="0"/>
              </a:rPr>
              <a:t>     canned of frozen</a:t>
            </a:r>
          </a:p>
          <a:p>
            <a:pPr>
              <a:buFont typeface="Arial" pitchFamily="34" charset="0"/>
              <a:buChar char="•"/>
            </a:pPr>
            <a:r>
              <a:rPr lang="en-US" sz="2400" dirty="0">
                <a:latin typeface="Calibri" pitchFamily="34" charset="0"/>
              </a:rPr>
              <a:t> You may claim a vegetable and a fruit,                                                                    </a:t>
            </a:r>
          </a:p>
          <a:p>
            <a:r>
              <a:rPr lang="en-US" sz="2400" dirty="0">
                <a:latin typeface="Calibri" pitchFamily="34" charset="0"/>
              </a:rPr>
              <a:t>     a fruit and 100% vegetable juice or a </a:t>
            </a:r>
          </a:p>
          <a:p>
            <a:r>
              <a:rPr lang="en-US" sz="2400" dirty="0">
                <a:latin typeface="Calibri" pitchFamily="34" charset="0"/>
              </a:rPr>
              <a:t>     vegetable and 100% fruit juice at snack</a:t>
            </a:r>
          </a:p>
          <a:p>
            <a:pPr algn="ctr"/>
            <a:endParaRPr lang="en-US" sz="1600" dirty="0">
              <a:latin typeface="Calibri" pitchFamily="34" charset="0"/>
            </a:endParaRPr>
          </a:p>
          <a:p>
            <a:pPr algn="ctr">
              <a:buFont typeface="Arial" pitchFamily="34" charset="0"/>
              <a:buChar char="•"/>
            </a:pPr>
            <a:r>
              <a:rPr lang="en-US" sz="2400" dirty="0">
                <a:latin typeface="Calibri" pitchFamily="34" charset="0"/>
              </a:rPr>
              <a:t> Only one beverage can be claimed at snack </a:t>
            </a:r>
          </a:p>
        </p:txBody>
      </p:sp>
      <p:sp>
        <p:nvSpPr>
          <p:cNvPr id="21510" name="TextBox 11"/>
          <p:cNvSpPr txBox="1">
            <a:spLocks noChangeArrowheads="1"/>
          </p:cNvSpPr>
          <p:nvPr/>
        </p:nvSpPr>
        <p:spPr bwMode="auto">
          <a:xfrm>
            <a:off x="4868174" y="1873178"/>
            <a:ext cx="3505200" cy="708025"/>
          </a:xfrm>
          <a:prstGeom prst="rect">
            <a:avLst/>
          </a:prstGeom>
          <a:noFill/>
          <a:ln w="9525">
            <a:noFill/>
            <a:miter lim="800000"/>
            <a:headEnd/>
            <a:tailEnd/>
          </a:ln>
        </p:spPr>
        <p:txBody>
          <a:bodyPr>
            <a:spAutoFit/>
          </a:bodyPr>
          <a:lstStyle/>
          <a:p>
            <a:pPr marL="273050">
              <a:buFont typeface="Arial" pitchFamily="34" charset="0"/>
              <a:buChar char="•"/>
            </a:pPr>
            <a:r>
              <a:rPr lang="en-US" sz="2000" dirty="0">
                <a:latin typeface="Calibri" pitchFamily="34" charset="0"/>
              </a:rPr>
              <a:t>  Grains and Breads</a:t>
            </a:r>
          </a:p>
          <a:p>
            <a:pPr marL="273050">
              <a:buFont typeface="Arial" pitchFamily="34" charset="0"/>
              <a:buChar char="•"/>
            </a:pPr>
            <a:r>
              <a:rPr lang="en-US" sz="2000" dirty="0">
                <a:latin typeface="Calibri" pitchFamily="34" charset="0"/>
              </a:rPr>
              <a:t>  Meat and Meat Alternate</a:t>
            </a:r>
          </a:p>
        </p:txBody>
      </p:sp>
      <p:sp>
        <p:nvSpPr>
          <p:cNvPr id="21511" name="TextBox 12"/>
          <p:cNvSpPr txBox="1">
            <a:spLocks noChangeArrowheads="1"/>
          </p:cNvSpPr>
          <p:nvPr/>
        </p:nvSpPr>
        <p:spPr bwMode="auto">
          <a:xfrm>
            <a:off x="4876800" y="2482778"/>
            <a:ext cx="3505200" cy="1015663"/>
          </a:xfrm>
          <a:prstGeom prst="rect">
            <a:avLst/>
          </a:prstGeom>
          <a:noFill/>
          <a:ln w="9525">
            <a:noFill/>
            <a:miter lim="800000"/>
            <a:headEnd/>
            <a:tailEnd/>
          </a:ln>
        </p:spPr>
        <p:txBody>
          <a:bodyPr>
            <a:spAutoFit/>
          </a:bodyPr>
          <a:lstStyle/>
          <a:p>
            <a:pPr marL="273050">
              <a:buFont typeface="Arial" pitchFamily="34" charset="0"/>
              <a:buChar char="•"/>
            </a:pPr>
            <a:r>
              <a:rPr lang="en-US" sz="2000" dirty="0">
                <a:latin typeface="Calibri" pitchFamily="34" charset="0"/>
              </a:rPr>
              <a:t>  Fluid Milk</a:t>
            </a:r>
          </a:p>
          <a:p>
            <a:pPr marL="273050">
              <a:buFont typeface="Arial" pitchFamily="34" charset="0"/>
              <a:buChar char="•"/>
            </a:pPr>
            <a:r>
              <a:rPr lang="en-US" sz="2000" dirty="0">
                <a:latin typeface="Calibri" pitchFamily="34" charset="0"/>
              </a:rPr>
              <a:t>  Vegetable</a:t>
            </a:r>
          </a:p>
          <a:p>
            <a:pPr marL="273050">
              <a:buFont typeface="Arial" pitchFamily="34" charset="0"/>
              <a:buChar char="•"/>
            </a:pPr>
            <a:r>
              <a:rPr lang="en-US" sz="2000" dirty="0">
                <a:latin typeface="Calibri" pitchFamily="34" charset="0"/>
              </a:rPr>
              <a:t>  Fruit</a:t>
            </a:r>
          </a:p>
        </p:txBody>
      </p:sp>
      <p:cxnSp>
        <p:nvCxnSpPr>
          <p:cNvPr id="16" name="Straight Connector 15"/>
          <p:cNvCxnSpPr/>
          <p:nvPr/>
        </p:nvCxnSpPr>
        <p:spPr>
          <a:xfrm>
            <a:off x="533400" y="3683344"/>
            <a:ext cx="8077200" cy="0"/>
          </a:xfrm>
          <a:prstGeom prst="line">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0865885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293" y="365429"/>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3350124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3352" y="549275"/>
            <a:ext cx="8457296" cy="1143000"/>
          </a:xfrm>
          <a:ln/>
        </p:spPr>
        <p:style>
          <a:lnRef idx="0">
            <a:schemeClr val="accent1"/>
          </a:lnRef>
          <a:fillRef idx="3">
            <a:schemeClr val="accent1"/>
          </a:fillRef>
          <a:effectRef idx="3">
            <a:schemeClr val="accent1"/>
          </a:effectRef>
          <a:fontRef idx="minor">
            <a:schemeClr val="lt1"/>
          </a:fontRef>
        </p:style>
        <p:txBody>
          <a:bodyPr rtlCol="0">
            <a:normAutofit/>
          </a:bodyPr>
          <a:lstStyle/>
          <a:p>
            <a:pPr algn="ctr" fontAlgn="auto">
              <a:spcAft>
                <a:spcPts val="0"/>
              </a:spcAft>
              <a:defRPr/>
            </a:pPr>
            <a:r>
              <a:rPr lang="en-US" sz="6000" b="1" dirty="0"/>
              <a:t>MILK</a:t>
            </a:r>
            <a:endParaRPr lang="en-US" sz="3100" b="1" dirty="0"/>
          </a:p>
        </p:txBody>
      </p:sp>
      <p:pic>
        <p:nvPicPr>
          <p:cNvPr id="23556" name="Picture 6" descr="Old Fashioned Milk.jpg"/>
          <p:cNvPicPr>
            <a:picLocks noChangeAspect="1"/>
          </p:cNvPicPr>
          <p:nvPr/>
        </p:nvPicPr>
        <p:blipFill rotWithShape="1">
          <a:blip r:embed="rId3" cstate="print"/>
          <a:srcRect r="16667"/>
          <a:stretch/>
        </p:blipFill>
        <p:spPr bwMode="auto">
          <a:xfrm>
            <a:off x="5565741" y="2027237"/>
            <a:ext cx="3234907" cy="5105400"/>
          </a:xfrm>
          <a:prstGeom prst="rect">
            <a:avLst/>
          </a:prstGeom>
          <a:noFill/>
          <a:ln w="9525">
            <a:noFill/>
            <a:miter lim="800000"/>
            <a:headEnd/>
            <a:tailEnd/>
          </a:ln>
        </p:spPr>
      </p:pic>
      <p:sp>
        <p:nvSpPr>
          <p:cNvPr id="23557" name="TextBox 4"/>
          <p:cNvSpPr txBox="1">
            <a:spLocks noChangeArrowheads="1"/>
          </p:cNvSpPr>
          <p:nvPr/>
        </p:nvSpPr>
        <p:spPr bwMode="auto">
          <a:xfrm>
            <a:off x="343352" y="2027237"/>
            <a:ext cx="6687084" cy="4724370"/>
          </a:xfrm>
          <a:prstGeom prst="rect">
            <a:avLst/>
          </a:prstGeom>
          <a:noFill/>
          <a:ln w="9525">
            <a:noFill/>
            <a:miter lim="800000"/>
            <a:headEnd/>
            <a:tailEnd/>
          </a:ln>
        </p:spPr>
        <p:txBody>
          <a:bodyPr wrap="square">
            <a:spAutoFit/>
          </a:bodyPr>
          <a:lstStyle/>
          <a:p>
            <a:endParaRPr lang="en-US" sz="1400" dirty="0">
              <a:latin typeface="Calibri" pitchFamily="34" charset="0"/>
            </a:endParaRPr>
          </a:p>
          <a:p>
            <a:pPr>
              <a:buFont typeface="Arial" pitchFamily="34" charset="0"/>
              <a:buChar char="•"/>
            </a:pPr>
            <a:r>
              <a:rPr lang="en-US" sz="2000" dirty="0">
                <a:latin typeface="Calibri" pitchFamily="34" charset="0"/>
              </a:rPr>
              <a:t> </a:t>
            </a:r>
            <a:r>
              <a:rPr lang="en-US" dirty="0">
                <a:latin typeface="Calibri" pitchFamily="34" charset="0"/>
              </a:rPr>
              <a:t>You are REQUIRED to serve one year old children          </a:t>
            </a:r>
          </a:p>
          <a:p>
            <a:r>
              <a:rPr lang="en-US" dirty="0">
                <a:latin typeface="Calibri" pitchFamily="34" charset="0"/>
              </a:rPr>
              <a:t>  </a:t>
            </a:r>
            <a:r>
              <a:rPr lang="en-US" u="sng" dirty="0">
                <a:solidFill>
                  <a:srgbClr val="FF0000"/>
                </a:solidFill>
                <a:latin typeface="Calibri" pitchFamily="34" charset="0"/>
              </a:rPr>
              <a:t>UNFLAVORED</a:t>
            </a:r>
            <a:r>
              <a:rPr lang="en-US" dirty="0">
                <a:solidFill>
                  <a:srgbClr val="FF0000"/>
                </a:solidFill>
                <a:latin typeface="Calibri" pitchFamily="34" charset="0"/>
              </a:rPr>
              <a:t> </a:t>
            </a:r>
            <a:r>
              <a:rPr lang="en-US" dirty="0">
                <a:latin typeface="Calibri" pitchFamily="34" charset="0"/>
              </a:rPr>
              <a:t>Whole Milk</a:t>
            </a:r>
          </a:p>
          <a:p>
            <a:endParaRPr lang="en-US" dirty="0">
              <a:latin typeface="Calibri" pitchFamily="34" charset="0"/>
            </a:endParaRPr>
          </a:p>
          <a:p>
            <a:pPr>
              <a:buFont typeface="Arial" pitchFamily="34" charset="0"/>
              <a:buChar char="•"/>
            </a:pPr>
            <a:r>
              <a:rPr lang="en-US" dirty="0">
                <a:latin typeface="Calibri" pitchFamily="34" charset="0"/>
              </a:rPr>
              <a:t> You are REQUIRED to serve children ages 2 through 5               </a:t>
            </a:r>
          </a:p>
          <a:p>
            <a:r>
              <a:rPr lang="en-US" dirty="0">
                <a:latin typeface="Calibri" pitchFamily="34" charset="0"/>
              </a:rPr>
              <a:t>  years old </a:t>
            </a:r>
            <a:r>
              <a:rPr lang="en-US" u="sng" dirty="0">
                <a:solidFill>
                  <a:srgbClr val="FF0000"/>
                </a:solidFill>
                <a:latin typeface="Calibri" pitchFamily="34" charset="0"/>
              </a:rPr>
              <a:t>UNFLAVORED</a:t>
            </a:r>
            <a:r>
              <a:rPr lang="en-US" dirty="0">
                <a:solidFill>
                  <a:srgbClr val="FF0000"/>
                </a:solidFill>
                <a:latin typeface="Calibri" pitchFamily="34" charset="0"/>
              </a:rPr>
              <a:t> </a:t>
            </a:r>
            <a:r>
              <a:rPr lang="en-US" dirty="0">
                <a:latin typeface="Calibri" pitchFamily="34" charset="0"/>
              </a:rPr>
              <a:t>1% Low or Fat Free Milk</a:t>
            </a:r>
          </a:p>
          <a:p>
            <a:endParaRPr lang="en-US" dirty="0">
              <a:latin typeface="Calibri" pitchFamily="34" charset="0"/>
            </a:endParaRPr>
          </a:p>
          <a:p>
            <a:pPr>
              <a:buFont typeface="Arial" pitchFamily="34" charset="0"/>
              <a:buChar char="•"/>
            </a:pPr>
            <a:r>
              <a:rPr lang="en-US" dirty="0">
                <a:latin typeface="Calibri" pitchFamily="34" charset="0"/>
              </a:rPr>
              <a:t> You are REQUIRED to serve children ages 6 through</a:t>
            </a:r>
          </a:p>
          <a:p>
            <a:r>
              <a:rPr lang="en-US" dirty="0">
                <a:latin typeface="Calibri" pitchFamily="34" charset="0"/>
              </a:rPr>
              <a:t>  12 years old </a:t>
            </a:r>
            <a:r>
              <a:rPr lang="en-US" u="sng" dirty="0">
                <a:latin typeface="Calibri" pitchFamily="34" charset="0"/>
              </a:rPr>
              <a:t>UNFLAVORED or FLAVORED</a:t>
            </a:r>
            <a:r>
              <a:rPr lang="en-US" dirty="0">
                <a:latin typeface="Calibri" pitchFamily="34" charset="0"/>
              </a:rPr>
              <a:t> 1% Milk</a:t>
            </a:r>
            <a:endParaRPr lang="en-US" u="sng" dirty="0">
              <a:latin typeface="Calibri" pitchFamily="34" charset="0"/>
            </a:endParaRPr>
          </a:p>
          <a:p>
            <a:r>
              <a:rPr lang="en-US" dirty="0">
                <a:latin typeface="Calibri" pitchFamily="34" charset="0"/>
              </a:rPr>
              <a:t>    or </a:t>
            </a:r>
            <a:r>
              <a:rPr lang="en-US" u="sng" dirty="0">
                <a:latin typeface="Calibri" pitchFamily="34" charset="0"/>
              </a:rPr>
              <a:t>Fat Free</a:t>
            </a:r>
            <a:r>
              <a:rPr lang="en-US" dirty="0">
                <a:latin typeface="Calibri" pitchFamily="34" charset="0"/>
              </a:rPr>
              <a:t> milk </a:t>
            </a:r>
          </a:p>
          <a:p>
            <a:r>
              <a:rPr lang="en-US" dirty="0">
                <a:latin typeface="Calibri" pitchFamily="34" charset="0"/>
              </a:rPr>
              <a:t> </a:t>
            </a:r>
          </a:p>
          <a:p>
            <a:pPr>
              <a:buFont typeface="Arial" pitchFamily="34" charset="0"/>
              <a:buChar char="•"/>
            </a:pPr>
            <a:r>
              <a:rPr lang="en-US" dirty="0">
                <a:latin typeface="Calibri" pitchFamily="34" charset="0"/>
              </a:rPr>
              <a:t> 2% Milk is NOT creditable for any student on the USDA </a:t>
            </a:r>
          </a:p>
          <a:p>
            <a:r>
              <a:rPr lang="en-US" dirty="0">
                <a:latin typeface="Calibri" pitchFamily="34" charset="0"/>
              </a:rPr>
              <a:t>    Food Program</a:t>
            </a:r>
          </a:p>
          <a:p>
            <a:endParaRPr lang="en-US" dirty="0">
              <a:latin typeface="Calibri" pitchFamily="34" charset="0"/>
            </a:endParaRPr>
          </a:p>
          <a:p>
            <a:r>
              <a:rPr lang="en-US" dirty="0">
                <a:latin typeface="Calibri" pitchFamily="34" charset="0"/>
              </a:rPr>
              <a:t>  If you make your own menus, </a:t>
            </a:r>
            <a:r>
              <a:rPr lang="en-US" u="sng" dirty="0">
                <a:solidFill>
                  <a:srgbClr val="FF0000"/>
                </a:solidFill>
                <a:latin typeface="Calibri" pitchFamily="34" charset="0"/>
              </a:rPr>
              <a:t>UNFLAVORED</a:t>
            </a:r>
            <a:r>
              <a:rPr lang="en-US" dirty="0">
                <a:latin typeface="Calibri" pitchFamily="34" charset="0"/>
              </a:rPr>
              <a:t> FAT FREE, 1% </a:t>
            </a:r>
          </a:p>
          <a:p>
            <a:r>
              <a:rPr lang="en-US" dirty="0">
                <a:latin typeface="Calibri" pitchFamily="34" charset="0"/>
              </a:rPr>
              <a:t>   or whole milk must appear on your menu</a:t>
            </a:r>
          </a:p>
          <a:p>
            <a:endParaRPr lang="en-US" sz="1500" dirty="0">
              <a:latin typeface="Calibri" pitchFamily="34" charset="0"/>
            </a:endParaRPr>
          </a:p>
        </p:txBody>
      </p:sp>
    </p:spTree>
    <p:extLst>
      <p:ext uri="{BB962C8B-B14F-4D97-AF65-F5344CB8AC3E}">
        <p14:creationId xmlns:p14="http://schemas.microsoft.com/office/powerpoint/2010/main" val="222997028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394370"/>
            <a:ext cx="7886700" cy="1220422"/>
          </a:xfrm>
          <a:ln/>
        </p:spPr>
        <p:style>
          <a:lnRef idx="0">
            <a:schemeClr val="accent1"/>
          </a:lnRef>
          <a:fillRef idx="3">
            <a:schemeClr val="accent1"/>
          </a:fillRef>
          <a:effectRef idx="3">
            <a:schemeClr val="accent1"/>
          </a:effectRef>
          <a:fontRef idx="minor">
            <a:schemeClr val="lt1"/>
          </a:fontRef>
        </p:style>
        <p:txBody>
          <a:bodyPr rtlCol="0">
            <a:noAutofit/>
          </a:bodyPr>
          <a:lstStyle/>
          <a:p>
            <a:pPr algn="ctr" fontAlgn="auto">
              <a:spcAft>
                <a:spcPts val="0"/>
              </a:spcAft>
              <a:defRPr/>
            </a:pPr>
            <a:r>
              <a:rPr lang="en-US" sz="4000" dirty="0"/>
              <a:t>OTHER CREDITABLE MILK</a:t>
            </a:r>
          </a:p>
        </p:txBody>
      </p:sp>
      <p:sp>
        <p:nvSpPr>
          <p:cNvPr id="24581" name="Content Placeholder 8"/>
          <p:cNvSpPr>
            <a:spLocks noGrp="1"/>
          </p:cNvSpPr>
          <p:nvPr>
            <p:ph sz="half" idx="1"/>
          </p:nvPr>
        </p:nvSpPr>
        <p:spPr>
          <a:xfrm>
            <a:off x="2971800" y="1949112"/>
            <a:ext cx="5715000" cy="4800600"/>
          </a:xfrm>
        </p:spPr>
        <p:txBody>
          <a:bodyPr>
            <a:normAutofit/>
          </a:bodyPr>
          <a:lstStyle/>
          <a:p>
            <a:endParaRPr lang="en-US" sz="2600" dirty="0"/>
          </a:p>
          <a:p>
            <a:r>
              <a:rPr lang="en-US" sz="2600" dirty="0"/>
              <a:t>Buttermilk</a:t>
            </a:r>
          </a:p>
          <a:p>
            <a:r>
              <a:rPr lang="en-US" sz="2600" dirty="0"/>
              <a:t>Goats Milk</a:t>
            </a:r>
          </a:p>
          <a:p>
            <a:r>
              <a:rPr lang="en-US" sz="2600" dirty="0"/>
              <a:t>UHT (Ultra High Temperature) Milk</a:t>
            </a:r>
          </a:p>
          <a:p>
            <a:r>
              <a:rPr lang="en-US" sz="2600" dirty="0"/>
              <a:t>Commercial Eggnog</a:t>
            </a:r>
          </a:p>
          <a:p>
            <a:r>
              <a:rPr lang="en-US" sz="2600" dirty="0"/>
              <a:t>Acidified Milk</a:t>
            </a:r>
          </a:p>
          <a:p>
            <a:r>
              <a:rPr lang="en-US" sz="2600" dirty="0"/>
              <a:t>Lactose-free and Lactose-reduced Milk</a:t>
            </a:r>
          </a:p>
          <a:p>
            <a:r>
              <a:rPr lang="en-US" sz="2600" dirty="0"/>
              <a:t>Soy or Soybean Milk - A parent letter or doctor’s note must be on file if soy milk is being served in place of cow’s milk.</a:t>
            </a:r>
          </a:p>
          <a:p>
            <a:endParaRPr lang="en-US" sz="2600" dirty="0"/>
          </a:p>
          <a:p>
            <a:pPr>
              <a:buFont typeface="Arial" pitchFamily="34" charset="0"/>
              <a:buNone/>
            </a:pPr>
            <a:endParaRPr lang="en-US" sz="2600" dirty="0"/>
          </a:p>
          <a:p>
            <a:pPr>
              <a:buNone/>
            </a:pPr>
            <a:endParaRPr lang="en-US" sz="26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79" t="3901" r="28698" b="3398"/>
          <a:stretch/>
        </p:blipFill>
        <p:spPr>
          <a:xfrm>
            <a:off x="0" y="1795401"/>
            <a:ext cx="2512464" cy="5127477"/>
          </a:xfrm>
          <a:prstGeom prst="rect">
            <a:avLst/>
          </a:prstGeom>
        </p:spPr>
      </p:pic>
    </p:spTree>
    <p:extLst>
      <p:ext uri="{BB962C8B-B14F-4D97-AF65-F5344CB8AC3E}">
        <p14:creationId xmlns:p14="http://schemas.microsoft.com/office/powerpoint/2010/main" val="324687258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311285" y="394369"/>
            <a:ext cx="8517190" cy="1431731"/>
          </a:xfrm>
          <a:ln/>
        </p:spPr>
        <p:style>
          <a:lnRef idx="0">
            <a:schemeClr val="accent1"/>
          </a:lnRef>
          <a:fillRef idx="3">
            <a:schemeClr val="accent1"/>
          </a:fillRef>
          <a:effectRef idx="3">
            <a:schemeClr val="accent1"/>
          </a:effectRef>
          <a:fontRef idx="minor">
            <a:schemeClr val="lt1"/>
          </a:fontRef>
        </p:style>
        <p:txBody>
          <a:bodyPr rtlCol="0">
            <a:normAutofit/>
          </a:bodyPr>
          <a:lstStyle/>
          <a:p>
            <a:pPr algn="ctr" fontAlgn="auto">
              <a:spcAft>
                <a:spcPts val="0"/>
              </a:spcAft>
              <a:defRPr/>
            </a:pPr>
            <a:r>
              <a:rPr lang="en-US" sz="6000" dirty="0"/>
              <a:t>MILK</a:t>
            </a:r>
          </a:p>
        </p:txBody>
      </p:sp>
      <p:sp>
        <p:nvSpPr>
          <p:cNvPr id="4" name="Content Placeholder 3"/>
          <p:cNvSpPr>
            <a:spLocks noGrp="1"/>
          </p:cNvSpPr>
          <p:nvPr>
            <p:ph sz="half" idx="1"/>
          </p:nvPr>
        </p:nvSpPr>
        <p:spPr>
          <a:xfrm>
            <a:off x="437745" y="1902349"/>
            <a:ext cx="4941651" cy="5029200"/>
          </a:xfrm>
        </p:spPr>
        <p:txBody>
          <a:bodyPr rtlCol="0">
            <a:normAutofit/>
          </a:bodyPr>
          <a:lstStyle/>
          <a:p>
            <a:pPr fontAlgn="auto">
              <a:spcAft>
                <a:spcPts val="0"/>
              </a:spcAft>
              <a:buNone/>
              <a:defRPr/>
            </a:pPr>
            <a:r>
              <a:rPr lang="en-US" dirty="0"/>
              <a:t>	</a:t>
            </a:r>
          </a:p>
          <a:p>
            <a:pPr fontAlgn="auto">
              <a:spcAft>
                <a:spcPts val="0"/>
              </a:spcAft>
              <a:buNone/>
              <a:defRPr/>
            </a:pPr>
            <a:r>
              <a:rPr lang="en-US" dirty="0"/>
              <a:t>	 </a:t>
            </a:r>
          </a:p>
          <a:p>
            <a:pPr fontAlgn="auto">
              <a:spcAft>
                <a:spcPts val="0"/>
              </a:spcAft>
              <a:buNone/>
              <a:defRPr/>
            </a:pPr>
            <a:r>
              <a:rPr lang="en-US" b="1" dirty="0"/>
              <a:t>   </a:t>
            </a:r>
            <a:r>
              <a:rPr lang="en-US" sz="2400" b="1" dirty="0"/>
              <a:t>If a child is unable to have milk, will I still be reimbursed for the child’s breakfast, lunch or supper?</a:t>
            </a:r>
          </a:p>
          <a:p>
            <a:pPr fontAlgn="auto">
              <a:spcAft>
                <a:spcPts val="0"/>
              </a:spcAft>
              <a:defRPr/>
            </a:pPr>
            <a:endParaRPr lang="en-US" sz="2400" b="1" dirty="0"/>
          </a:p>
          <a:p>
            <a:pPr fontAlgn="auto">
              <a:spcAft>
                <a:spcPts val="0"/>
              </a:spcAft>
              <a:buNone/>
              <a:defRPr/>
            </a:pPr>
            <a:r>
              <a:rPr lang="en-US" sz="2400" b="1" dirty="0"/>
              <a:t>	YES.  You must obtain a medical statement from a doctor stating the disability, what foods need to be replaced and what they can be replaced with.  Please contact our office with any child specific questions/concerns</a:t>
            </a:r>
            <a:r>
              <a:rPr lang="en-US" sz="2400" dirty="0"/>
              <a:t>.</a:t>
            </a:r>
          </a:p>
          <a:p>
            <a:pPr fontAlgn="auto">
              <a:spcAft>
                <a:spcPts val="0"/>
              </a:spcAft>
              <a:defRPr/>
            </a:pPr>
            <a:endParaRPr lang="en-US" dirty="0"/>
          </a:p>
        </p:txBody>
      </p:sp>
      <p:pic>
        <p:nvPicPr>
          <p:cNvPr id="26629" name="Content Placeholder 6" descr="milk allergy.jpg"/>
          <p:cNvPicPr>
            <a:picLocks noGrp="1" noChangeAspect="1"/>
          </p:cNvPicPr>
          <p:nvPr>
            <p:ph sz="half" idx="2"/>
          </p:nvPr>
        </p:nvPicPr>
        <p:blipFill>
          <a:blip r:embed="rId3" cstate="print"/>
          <a:stretch>
            <a:fillRect/>
          </a:stretch>
        </p:blipFill>
        <p:spPr>
          <a:xfrm>
            <a:off x="5379397" y="2842689"/>
            <a:ext cx="3449078" cy="3449078"/>
          </a:xfrm>
        </p:spPr>
      </p:pic>
    </p:spTree>
    <p:extLst>
      <p:ext uri="{BB962C8B-B14F-4D97-AF65-F5344CB8AC3E}">
        <p14:creationId xmlns:p14="http://schemas.microsoft.com/office/powerpoint/2010/main" val="1841301034"/>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8DDE48B1-D0AB-44B8-8C74-D08BE6EC2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29" y="150007"/>
            <a:ext cx="5257141" cy="6803360"/>
          </a:xfrm>
          <a:prstGeom prst="rect">
            <a:avLst/>
          </a:prstGeom>
          <a:ln w="47625">
            <a:solidFill>
              <a:schemeClr val="tx1"/>
            </a:solidFill>
          </a:ln>
        </p:spPr>
      </p:pic>
      <p:sp>
        <p:nvSpPr>
          <p:cNvPr id="2" name="TextBox 1">
            <a:extLst>
              <a:ext uri="{FF2B5EF4-FFF2-40B4-BE49-F238E27FC236}">
                <a16:creationId xmlns:a16="http://schemas.microsoft.com/office/drawing/2014/main" id="{48DC32B4-796B-4A0D-B3D9-05890D530CED}"/>
              </a:ext>
            </a:extLst>
          </p:cNvPr>
          <p:cNvSpPr txBox="1"/>
          <p:nvPr/>
        </p:nvSpPr>
        <p:spPr>
          <a:xfrm>
            <a:off x="3573710" y="7099498"/>
            <a:ext cx="1602297" cy="307777"/>
          </a:xfrm>
          <a:prstGeom prst="rect">
            <a:avLst/>
          </a:prstGeom>
          <a:noFill/>
        </p:spPr>
        <p:txBody>
          <a:bodyPr wrap="square" rtlCol="0">
            <a:spAutoFit/>
          </a:bodyPr>
          <a:lstStyle/>
          <a:p>
            <a:pPr algn="ctr"/>
            <a:r>
              <a:rPr lang="en-US" sz="1400" b="1" dirty="0"/>
              <a:t>Page 11</a:t>
            </a:r>
          </a:p>
        </p:txBody>
      </p:sp>
    </p:spTree>
    <p:extLst>
      <p:ext uri="{BB962C8B-B14F-4D97-AF65-F5344CB8AC3E}">
        <p14:creationId xmlns:p14="http://schemas.microsoft.com/office/powerpoint/2010/main" val="1613293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394370"/>
            <a:ext cx="7886700" cy="889682"/>
          </a:xfrm>
          <a:solidFill>
            <a:schemeClr val="accent1"/>
          </a:solidFill>
          <a:ln/>
        </p:spPr>
        <p:style>
          <a:lnRef idx="0">
            <a:schemeClr val="accent3"/>
          </a:lnRef>
          <a:fillRef idx="3">
            <a:schemeClr val="accent3"/>
          </a:fillRef>
          <a:effectRef idx="3">
            <a:schemeClr val="accent3"/>
          </a:effectRef>
          <a:fontRef idx="minor">
            <a:schemeClr val="lt1"/>
          </a:fontRef>
        </p:style>
        <p:txBody>
          <a:bodyPr rtlCol="0">
            <a:normAutofit/>
          </a:bodyPr>
          <a:lstStyle/>
          <a:p>
            <a:pPr algn="ctr" fontAlgn="auto">
              <a:spcAft>
                <a:spcPts val="0"/>
              </a:spcAft>
              <a:defRPr/>
            </a:pPr>
            <a:r>
              <a:rPr lang="en-US" sz="4000" b="1" dirty="0">
                <a:effectLst>
                  <a:outerShdw blurRad="38100" dist="38100" dir="2700000" algn="tl">
                    <a:srgbClr val="000000">
                      <a:alpha val="43137"/>
                    </a:srgbClr>
                  </a:outerShdw>
                </a:effectLst>
              </a:rPr>
              <a:t>FRUITS &amp; VEGETABLES</a:t>
            </a:r>
          </a:p>
        </p:txBody>
      </p:sp>
      <p:pic>
        <p:nvPicPr>
          <p:cNvPr id="13" name="Content Placeholder 12" descr="orange.jpg"/>
          <p:cNvPicPr>
            <a:picLocks noGrp="1" noChangeAspect="1"/>
          </p:cNvPicPr>
          <p:nvPr>
            <p:ph sz="half" idx="1"/>
          </p:nvPr>
        </p:nvPicPr>
        <p:blipFill>
          <a:blip r:embed="rId3" cstate="print"/>
          <a:stretch>
            <a:fillRect/>
          </a:stretch>
        </p:blipFill>
        <p:spPr>
          <a:xfrm>
            <a:off x="-114698" y="3952454"/>
            <a:ext cx="3557140" cy="3104413"/>
          </a:xfrm>
          <a:effectLst>
            <a:softEdge rad="317500"/>
          </a:effectLst>
        </p:spPr>
      </p:pic>
      <p:sp>
        <p:nvSpPr>
          <p:cNvPr id="30726" name="Content Placeholder 9"/>
          <p:cNvSpPr>
            <a:spLocks noGrp="1"/>
          </p:cNvSpPr>
          <p:nvPr>
            <p:ph sz="half" idx="2"/>
          </p:nvPr>
        </p:nvSpPr>
        <p:spPr>
          <a:xfrm>
            <a:off x="3442441" y="3703637"/>
            <a:ext cx="5195473" cy="4525963"/>
          </a:xfrm>
        </p:spPr>
        <p:txBody>
          <a:bodyPr/>
          <a:lstStyle/>
          <a:p>
            <a:pPr>
              <a:buFont typeface="Arial" pitchFamily="34" charset="0"/>
              <a:buNone/>
            </a:pPr>
            <a:endParaRPr lang="en-US" b="1" dirty="0"/>
          </a:p>
          <a:p>
            <a:pPr>
              <a:buFont typeface="Arial" pitchFamily="34" charset="0"/>
              <a:buNone/>
            </a:pPr>
            <a:r>
              <a:rPr lang="en-US" b="1" dirty="0"/>
              <a:t>   </a:t>
            </a:r>
            <a:r>
              <a:rPr lang="en-US" dirty="0"/>
              <a:t>A fruit or vegetable must be served twice a       week at breakfast and twice a week at snack</a:t>
            </a:r>
          </a:p>
          <a:p>
            <a:pPr>
              <a:buFont typeface="Arial" pitchFamily="34" charset="0"/>
              <a:buNone/>
            </a:pPr>
            <a:endParaRPr lang="en-US" dirty="0"/>
          </a:p>
          <a:p>
            <a:pPr>
              <a:buFont typeface="Arial" pitchFamily="34" charset="0"/>
              <a:buNone/>
            </a:pPr>
            <a:r>
              <a:rPr lang="en-US" dirty="0"/>
              <a:t>	Fruits and vegetables can be fresh, canned or frozen</a:t>
            </a:r>
          </a:p>
          <a:p>
            <a:endParaRPr lang="en-US" dirty="0"/>
          </a:p>
        </p:txBody>
      </p:sp>
      <p:sp>
        <p:nvSpPr>
          <p:cNvPr id="30722" name="TextBox 4"/>
          <p:cNvSpPr txBox="1">
            <a:spLocks noChangeArrowheads="1"/>
          </p:cNvSpPr>
          <p:nvPr/>
        </p:nvSpPr>
        <p:spPr bwMode="auto">
          <a:xfrm>
            <a:off x="990600" y="2103437"/>
            <a:ext cx="7391400" cy="1308100"/>
          </a:xfrm>
          <a:prstGeom prst="rect">
            <a:avLst/>
          </a:prstGeom>
          <a:noFill/>
          <a:ln w="9525">
            <a:noFill/>
            <a:miter lim="800000"/>
            <a:headEnd/>
            <a:tailEnd/>
          </a:ln>
        </p:spPr>
        <p:txBody>
          <a:bodyPr>
            <a:spAutoFit/>
          </a:bodyPr>
          <a:lstStyle/>
          <a:p>
            <a:pPr>
              <a:buFont typeface="Arial" pitchFamily="34" charset="0"/>
              <a:buChar char="•"/>
            </a:pPr>
            <a:endParaRPr lang="en-US" sz="3200" b="1" dirty="0">
              <a:latin typeface="Calibri" pitchFamily="34" charset="0"/>
            </a:endParaRPr>
          </a:p>
          <a:p>
            <a:endParaRPr lang="en-US" sz="1500" b="1" dirty="0">
              <a:latin typeface="Calibri" pitchFamily="34" charset="0"/>
            </a:endParaRPr>
          </a:p>
          <a:p>
            <a:endParaRPr lang="en-US" sz="3200" b="1" dirty="0">
              <a:latin typeface="Calibri" pitchFamily="34" charset="0"/>
            </a:endParaRPr>
          </a:p>
        </p:txBody>
      </p:sp>
      <p:sp>
        <p:nvSpPr>
          <p:cNvPr id="8" name="Content Placeholder 9"/>
          <p:cNvSpPr txBox="1">
            <a:spLocks/>
          </p:cNvSpPr>
          <p:nvPr/>
        </p:nvSpPr>
        <p:spPr bwMode="auto">
          <a:xfrm>
            <a:off x="172667" y="1669113"/>
            <a:ext cx="8798666" cy="1529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buFont typeface="Arial" pitchFamily="34" charset="0"/>
              <a:buNone/>
            </a:pPr>
            <a:r>
              <a:rPr lang="en-US" b="1" dirty="0"/>
              <a:t>    The vegetable and fruit components are separate.  There is a fruit component and a vegetable component.</a:t>
            </a:r>
            <a:endParaRPr lang="en-US" dirty="0"/>
          </a:p>
        </p:txBody>
      </p:sp>
      <p:cxnSp>
        <p:nvCxnSpPr>
          <p:cNvPr id="10" name="Straight Connector 9"/>
          <p:cNvCxnSpPr/>
          <p:nvPr/>
        </p:nvCxnSpPr>
        <p:spPr>
          <a:xfrm>
            <a:off x="560715" y="3096769"/>
            <a:ext cx="8077200" cy="0"/>
          </a:xfrm>
          <a:prstGeom prst="line">
            <a:avLst/>
          </a:prstGeom>
          <a:ln>
            <a:solidFill>
              <a:schemeClr val="accent6"/>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20175232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https://scontent-atl3-1.xx.fbcdn.net/v/t1.0-9/13901549_1234930649880276_4184439980379164424_n.png?oh=3a41a219302df12def5db1f3abc94df0&amp;oe=581D46FB">
            <a:extLst>
              <a:ext uri="{FF2B5EF4-FFF2-40B4-BE49-F238E27FC236}">
                <a16:creationId xmlns:a16="http://schemas.microsoft.com/office/drawing/2014/main" id="{6DD27E76-656B-4551-9E5F-61AE8A2F5080}"/>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54341" y="469783"/>
            <a:ext cx="7835318" cy="6107186"/>
          </a:xfrm>
          <a:prstGeom prst="rect">
            <a:avLst/>
          </a:prstGeom>
          <a:noFill/>
        </p:spPr>
      </p:pic>
      <p:sp>
        <p:nvSpPr>
          <p:cNvPr id="3" name="TextBox 2">
            <a:extLst>
              <a:ext uri="{FF2B5EF4-FFF2-40B4-BE49-F238E27FC236}">
                <a16:creationId xmlns:a16="http://schemas.microsoft.com/office/drawing/2014/main" id="{CA14B950-3F5A-4290-A90E-4D2E887B2A72}"/>
              </a:ext>
            </a:extLst>
          </p:cNvPr>
          <p:cNvSpPr txBox="1"/>
          <p:nvPr/>
        </p:nvSpPr>
        <p:spPr>
          <a:xfrm>
            <a:off x="3565322" y="6904139"/>
            <a:ext cx="1677798" cy="307777"/>
          </a:xfrm>
          <a:prstGeom prst="rect">
            <a:avLst/>
          </a:prstGeom>
          <a:noFill/>
        </p:spPr>
        <p:txBody>
          <a:bodyPr wrap="square" rtlCol="0">
            <a:spAutoFit/>
          </a:bodyPr>
          <a:lstStyle/>
          <a:p>
            <a:pPr algn="ctr"/>
            <a:r>
              <a:rPr lang="en-US" sz="1400" b="1" dirty="0"/>
              <a:t>Page 12</a:t>
            </a:r>
          </a:p>
        </p:txBody>
      </p:sp>
    </p:spTree>
    <p:extLst>
      <p:ext uri="{BB962C8B-B14F-4D97-AF65-F5344CB8AC3E}">
        <p14:creationId xmlns:p14="http://schemas.microsoft.com/office/powerpoint/2010/main" val="1855718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457200" y="579437"/>
            <a:ext cx="8229600" cy="114300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anchor="ctr">
            <a:normAutofit/>
          </a:bodyPr>
          <a:lstStyle/>
          <a:p>
            <a:pPr algn="ctr" fontAlgn="auto">
              <a:spcAft>
                <a:spcPts val="0"/>
              </a:spcAft>
              <a:defRPr/>
            </a:pPr>
            <a:r>
              <a:rPr lang="en-US" sz="4000" b="1" dirty="0">
                <a:effectLst>
                  <a:outerShdw blurRad="38100" dist="38100" dir="2700000" algn="tl">
                    <a:srgbClr val="000000">
                      <a:alpha val="43137"/>
                    </a:srgbClr>
                  </a:outerShdw>
                </a:effectLst>
              </a:rPr>
              <a:t>FRUITS &amp; VEGETABLES</a:t>
            </a:r>
          </a:p>
        </p:txBody>
      </p:sp>
      <p:pic>
        <p:nvPicPr>
          <p:cNvPr id="6" name="Picture 5" descr="C:\Users\Mary\AppData\Local\Microsoft\Windows\Temporary Internet Files\Content.IE5\YOOW7BEB\MP900313731[1].jpg"/>
          <p:cNvPicPr>
            <a:picLocks noChangeAspect="1" noChangeArrowheads="1"/>
          </p:cNvPicPr>
          <p:nvPr/>
        </p:nvPicPr>
        <p:blipFill>
          <a:blip r:embed="rId3" cstate="print"/>
          <a:srcRect r="16192"/>
          <a:stretch>
            <a:fillRect/>
          </a:stretch>
        </p:blipFill>
        <p:spPr bwMode="auto">
          <a:xfrm>
            <a:off x="5295433" y="3516762"/>
            <a:ext cx="3485928" cy="3332633"/>
          </a:xfrm>
          <a:prstGeom prst="rect">
            <a:avLst/>
          </a:prstGeom>
          <a:noFill/>
          <a:ln w="57150">
            <a:solidFill>
              <a:srgbClr val="92D050"/>
            </a:solidFill>
          </a:ln>
          <a:scene3d>
            <a:camera prst="orthographicFront"/>
            <a:lightRig rig="threePt" dir="t"/>
          </a:scene3d>
          <a:sp3d>
            <a:bevelT w="165100" prst="coolSlant"/>
          </a:sp3d>
        </p:spPr>
      </p:pic>
      <p:sp>
        <p:nvSpPr>
          <p:cNvPr id="32774" name="TextBox 6"/>
          <p:cNvSpPr txBox="1">
            <a:spLocks noChangeArrowheads="1"/>
          </p:cNvSpPr>
          <p:nvPr/>
        </p:nvSpPr>
        <p:spPr bwMode="auto">
          <a:xfrm>
            <a:off x="457200" y="5809315"/>
            <a:ext cx="4572000" cy="892175"/>
          </a:xfrm>
          <a:prstGeom prst="rect">
            <a:avLst/>
          </a:prstGeom>
          <a:noFill/>
          <a:ln w="9525">
            <a:noFill/>
            <a:miter lim="800000"/>
            <a:headEnd/>
            <a:tailEnd/>
          </a:ln>
        </p:spPr>
        <p:txBody>
          <a:bodyPr>
            <a:spAutoFit/>
          </a:bodyPr>
          <a:lstStyle/>
          <a:p>
            <a:pPr>
              <a:buFont typeface="Arial" pitchFamily="34" charset="0"/>
              <a:buChar char="•"/>
            </a:pPr>
            <a:r>
              <a:rPr lang="en-US" sz="2600" dirty="0">
                <a:latin typeface="Calibri" pitchFamily="34" charset="0"/>
              </a:rPr>
              <a:t> Fruits or vegetables containing  </a:t>
            </a:r>
          </a:p>
          <a:p>
            <a:r>
              <a:rPr lang="en-US" sz="2600" dirty="0">
                <a:latin typeface="Calibri" pitchFamily="34" charset="0"/>
              </a:rPr>
              <a:t>  Vitamin C must be served daily.</a:t>
            </a:r>
          </a:p>
        </p:txBody>
      </p:sp>
      <p:sp>
        <p:nvSpPr>
          <p:cNvPr id="32775" name="TextBox 7"/>
          <p:cNvSpPr txBox="1">
            <a:spLocks noChangeArrowheads="1"/>
          </p:cNvSpPr>
          <p:nvPr/>
        </p:nvSpPr>
        <p:spPr bwMode="auto">
          <a:xfrm>
            <a:off x="457200" y="3870562"/>
            <a:ext cx="5029200" cy="1292225"/>
          </a:xfrm>
          <a:prstGeom prst="rect">
            <a:avLst/>
          </a:prstGeom>
          <a:noFill/>
          <a:ln w="9525">
            <a:noFill/>
            <a:miter lim="800000"/>
            <a:headEnd/>
            <a:tailEnd/>
          </a:ln>
        </p:spPr>
        <p:txBody>
          <a:bodyPr>
            <a:spAutoFit/>
          </a:bodyPr>
          <a:lstStyle/>
          <a:p>
            <a:pPr>
              <a:buFont typeface="Arial" pitchFamily="34" charset="0"/>
              <a:buChar char="•"/>
            </a:pPr>
            <a:r>
              <a:rPr lang="en-US" sz="2600" dirty="0">
                <a:latin typeface="Calibri" pitchFamily="34" charset="0"/>
              </a:rPr>
              <a:t> Fruits or vegetables containing  </a:t>
            </a:r>
          </a:p>
          <a:p>
            <a:r>
              <a:rPr lang="en-US" sz="2600" dirty="0">
                <a:latin typeface="Calibri" pitchFamily="34" charset="0"/>
              </a:rPr>
              <a:t>  Vitamin A must be served at    </a:t>
            </a:r>
          </a:p>
          <a:p>
            <a:r>
              <a:rPr lang="en-US" sz="2600" dirty="0">
                <a:latin typeface="Calibri" pitchFamily="34" charset="0"/>
              </a:rPr>
              <a:t>  least twice a week.</a:t>
            </a:r>
          </a:p>
        </p:txBody>
      </p:sp>
      <p:sp>
        <p:nvSpPr>
          <p:cNvPr id="32776" name="TextBox 8"/>
          <p:cNvSpPr txBox="1">
            <a:spLocks noChangeArrowheads="1"/>
          </p:cNvSpPr>
          <p:nvPr/>
        </p:nvSpPr>
        <p:spPr bwMode="auto">
          <a:xfrm>
            <a:off x="533400" y="2203318"/>
            <a:ext cx="8153400" cy="1292662"/>
          </a:xfrm>
          <a:prstGeom prst="rect">
            <a:avLst/>
          </a:prstGeom>
          <a:noFill/>
          <a:ln w="9525">
            <a:noFill/>
            <a:miter lim="800000"/>
            <a:headEnd/>
            <a:tailEnd/>
          </a:ln>
        </p:spPr>
        <p:txBody>
          <a:bodyPr>
            <a:spAutoFit/>
          </a:bodyPr>
          <a:lstStyle/>
          <a:p>
            <a:pPr>
              <a:buFont typeface="Arial" pitchFamily="34" charset="0"/>
              <a:buChar char="•"/>
            </a:pPr>
            <a:r>
              <a:rPr lang="en-US" sz="2600" dirty="0">
                <a:latin typeface="Calibri" pitchFamily="34" charset="0"/>
              </a:rPr>
              <a:t> Lunch and supper must contain at least one vegetable.   </a:t>
            </a:r>
          </a:p>
          <a:p>
            <a:r>
              <a:rPr lang="en-US" sz="2600" dirty="0">
                <a:latin typeface="+mj-lt"/>
                <a:cs typeface="Times New Roman" pitchFamily="18" charset="0"/>
              </a:rPr>
              <a:t>  You may serve 2 vegetables as long as they are different.</a:t>
            </a:r>
          </a:p>
          <a:p>
            <a:pPr>
              <a:buFont typeface="Arial" pitchFamily="34" charset="0"/>
              <a:buChar char="•"/>
            </a:pPr>
            <a:endParaRPr lang="en-US" sz="2600" dirty="0">
              <a:latin typeface="Calibri" pitchFamily="34" charset="0"/>
            </a:endParaRPr>
          </a:p>
        </p:txBody>
      </p:sp>
    </p:spTree>
    <p:extLst>
      <p:ext uri="{BB962C8B-B14F-4D97-AF65-F5344CB8AC3E}">
        <p14:creationId xmlns:p14="http://schemas.microsoft.com/office/powerpoint/2010/main" val="2559661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normAutofit/>
          </a:bodyPr>
          <a:lstStyle/>
          <a:p>
            <a:pPr algn="ctr"/>
            <a:r>
              <a:rPr lang="en-US" sz="3900" b="1" dirty="0"/>
              <a:t>USDA RECORD KEEPING REQUIREMENT</a:t>
            </a:r>
          </a:p>
        </p:txBody>
      </p:sp>
      <p:sp>
        <p:nvSpPr>
          <p:cNvPr id="3" name="Content Placeholder 2"/>
          <p:cNvSpPr>
            <a:spLocks noGrp="1"/>
          </p:cNvSpPr>
          <p:nvPr>
            <p:ph idx="1"/>
          </p:nvPr>
        </p:nvSpPr>
        <p:spPr>
          <a:xfrm>
            <a:off x="437288" y="2214542"/>
            <a:ext cx="7015935" cy="5775725"/>
          </a:xfrm>
        </p:spPr>
        <p:txBody>
          <a:bodyPr>
            <a:normAutofit fontScale="25000" lnSpcReduction="20000"/>
          </a:bodyPr>
          <a:lstStyle/>
          <a:p>
            <a:pPr>
              <a:buNone/>
            </a:pPr>
            <a:endParaRPr lang="en-US" sz="5500" dirty="0"/>
          </a:p>
          <a:p>
            <a:r>
              <a:rPr lang="en-US" sz="7700" dirty="0"/>
              <a:t>You are required to keep copies of all food program                                              related records for 3 years plus the current year, this                                                   includes but is not limited to:</a:t>
            </a:r>
          </a:p>
          <a:p>
            <a:pPr>
              <a:buNone/>
            </a:pPr>
            <a:endParaRPr lang="en-US" sz="4000" dirty="0"/>
          </a:p>
          <a:p>
            <a:pPr lvl="2"/>
            <a:r>
              <a:rPr lang="en-US" sz="7300" dirty="0"/>
              <a:t> Meal Count Worksheets</a:t>
            </a:r>
          </a:p>
          <a:p>
            <a:pPr lvl="2"/>
            <a:r>
              <a:rPr lang="en-US" sz="7300" dirty="0"/>
              <a:t> Menus</a:t>
            </a:r>
          </a:p>
          <a:p>
            <a:pPr lvl="2"/>
            <a:r>
              <a:rPr lang="en-US" sz="7300" dirty="0"/>
              <a:t> Enrollment Forms</a:t>
            </a:r>
          </a:p>
          <a:p>
            <a:pPr lvl="2"/>
            <a:r>
              <a:rPr lang="en-US" sz="7300" dirty="0"/>
              <a:t> Infant Feeding Forms</a:t>
            </a:r>
          </a:p>
          <a:p>
            <a:pPr lvl="2"/>
            <a:r>
              <a:rPr lang="en-US" sz="7300" dirty="0"/>
              <a:t> Review Forms</a:t>
            </a:r>
          </a:p>
          <a:p>
            <a:pPr lvl="2"/>
            <a:r>
              <a:rPr lang="en-US" sz="7300" dirty="0"/>
              <a:t> All other CCFP related paperwork</a:t>
            </a:r>
          </a:p>
          <a:p>
            <a:pPr>
              <a:buNone/>
            </a:pPr>
            <a:endParaRPr lang="en-US" sz="6000" dirty="0"/>
          </a:p>
          <a:p>
            <a:r>
              <a:rPr lang="en-US" sz="7700" dirty="0"/>
              <a:t>You must keep the previous 12 months on-site.  The previous years may be stored off-site but must be made available within     5 business days if requested.</a:t>
            </a:r>
          </a:p>
          <a:p>
            <a:endParaRPr lang="en-US" sz="7700" dirty="0"/>
          </a:p>
          <a:p>
            <a:r>
              <a:rPr lang="en-US" sz="7700" dirty="0">
                <a:solidFill>
                  <a:srgbClr val="FF0000"/>
                </a:solidFill>
              </a:rPr>
              <a:t>Any records dated prior to October 1, 2016 can now be discarded on October 1, 2019</a:t>
            </a:r>
          </a:p>
          <a:p>
            <a:pPr>
              <a:buNone/>
            </a:pPr>
            <a:r>
              <a:rPr lang="en-US" sz="7700" dirty="0"/>
              <a:t> </a:t>
            </a:r>
          </a:p>
          <a:p>
            <a:pPr marL="0" indent="0">
              <a:buNone/>
            </a:pPr>
            <a:endParaRPr lang="en-US" sz="7700" dirty="0"/>
          </a:p>
        </p:txBody>
      </p:sp>
      <p:sp>
        <p:nvSpPr>
          <p:cNvPr id="5" name="Rectangle 4"/>
          <p:cNvSpPr/>
          <p:nvPr/>
        </p:nvSpPr>
        <p:spPr>
          <a:xfrm>
            <a:off x="7144579" y="3703262"/>
            <a:ext cx="1084912" cy="718440"/>
          </a:xfrm>
          <a:prstGeom prst="rect">
            <a:avLst/>
          </a:prstGeom>
          <a:solidFill>
            <a:schemeClr val="bg1"/>
          </a:solidFill>
          <a:ln>
            <a:noFill/>
          </a:ln>
          <a:scene3d>
            <a:camera prst="orthographicFront"/>
            <a:lightRig rig="threePt" dir="t"/>
          </a:scene3d>
          <a:sp3d>
            <a:bevelT w="25400" h="190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39825" y="3693150"/>
            <a:ext cx="1028651" cy="369332"/>
          </a:xfrm>
          <a:prstGeom prst="rect">
            <a:avLst/>
          </a:prstGeom>
          <a:noFill/>
        </p:spPr>
        <p:txBody>
          <a:bodyPr wrap="square" rtlCol="0">
            <a:spAutoFit/>
          </a:bodyPr>
          <a:lstStyle/>
          <a:p>
            <a:pPr algn="ctr"/>
            <a:r>
              <a:rPr lang="en-US" sz="900" b="1" dirty="0"/>
              <a:t>SUBMITTED FORMS</a:t>
            </a:r>
          </a:p>
        </p:txBody>
      </p:sp>
      <p:pic>
        <p:nvPicPr>
          <p:cNvPr id="7" name="Picture 6">
            <a:extLst>
              <a:ext uri="{FF2B5EF4-FFF2-40B4-BE49-F238E27FC236}">
                <a16:creationId xmlns:a16="http://schemas.microsoft.com/office/drawing/2014/main" id="{860E9B48-ED3E-4A71-992A-97D53B39204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40995" y="2299736"/>
            <a:ext cx="1892079" cy="2536865"/>
          </a:xfrm>
          <a:prstGeom prst="rect">
            <a:avLst/>
          </a:prstGeom>
        </p:spPr>
      </p:pic>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6" descr="http://www.google.com/url?source=imgres&amp;ct=tbn&amp;q=http://www.egyptian.net/~mrch/juicyjuicebottle.jpg&amp;sa=X&amp;ei=4RAoTODgMYH-8AbQsp2yDw&amp;ved=0CAUQ8wc4GA&amp;usg=AFQjCNFIvv5lk-KBvQDBL42ThpOTWdvwkQ"/>
          <p:cNvPicPr>
            <a:picLocks noChangeAspect="1" noChangeArrowheads="1"/>
          </p:cNvPicPr>
          <p:nvPr/>
        </p:nvPicPr>
        <p:blipFill rotWithShape="1">
          <a:blip r:embed="rId3" cstate="print"/>
          <a:srcRect l="4724"/>
          <a:stretch/>
        </p:blipFill>
        <p:spPr bwMode="auto">
          <a:xfrm>
            <a:off x="274318" y="2548107"/>
            <a:ext cx="2087596" cy="4074626"/>
          </a:xfrm>
          <a:prstGeom prst="rect">
            <a:avLst/>
          </a:prstGeom>
          <a:noFill/>
          <a:ln w="9525">
            <a:noFill/>
            <a:miter lim="800000"/>
            <a:headEnd/>
            <a:tailEnd/>
          </a:ln>
        </p:spPr>
      </p:pic>
      <p:sp>
        <p:nvSpPr>
          <p:cNvPr id="33797" name="TextBox 4"/>
          <p:cNvSpPr txBox="1">
            <a:spLocks noChangeArrowheads="1"/>
          </p:cNvSpPr>
          <p:nvPr/>
        </p:nvSpPr>
        <p:spPr bwMode="auto">
          <a:xfrm>
            <a:off x="2478618" y="1884566"/>
            <a:ext cx="7391400" cy="7940635"/>
          </a:xfrm>
          <a:prstGeom prst="rect">
            <a:avLst/>
          </a:prstGeom>
          <a:noFill/>
          <a:ln w="9525">
            <a:noFill/>
            <a:miter lim="800000"/>
            <a:headEnd/>
            <a:tailEnd/>
          </a:ln>
        </p:spPr>
        <p:txBody>
          <a:bodyPr>
            <a:spAutoFit/>
          </a:bodyPr>
          <a:lstStyle/>
          <a:p>
            <a:pPr>
              <a:buFont typeface="Arial" pitchFamily="34" charset="0"/>
              <a:buChar char="•"/>
            </a:pPr>
            <a:endParaRPr lang="en-US" dirty="0">
              <a:latin typeface="Calibri" pitchFamily="34" charset="0"/>
            </a:endParaRPr>
          </a:p>
          <a:p>
            <a:pPr>
              <a:buFont typeface="Arial" pitchFamily="34" charset="0"/>
              <a:buChar char="•"/>
            </a:pPr>
            <a:r>
              <a:rPr lang="en-US" sz="3200" dirty="0">
                <a:latin typeface="Calibri" pitchFamily="34" charset="0"/>
              </a:rPr>
              <a:t>Juice may be used as a fruit or      </a:t>
            </a:r>
          </a:p>
          <a:p>
            <a:r>
              <a:rPr lang="en-US" sz="3200" dirty="0">
                <a:latin typeface="Calibri" pitchFamily="34" charset="0"/>
              </a:rPr>
              <a:t>    vegetable at any meal</a:t>
            </a:r>
          </a:p>
          <a:p>
            <a:endParaRPr lang="en-US" dirty="0">
              <a:latin typeface="Calibri" pitchFamily="34" charset="0"/>
            </a:endParaRPr>
          </a:p>
          <a:p>
            <a:endParaRPr lang="en-US" sz="800" dirty="0">
              <a:latin typeface="Calibri" pitchFamily="34" charset="0"/>
            </a:endParaRPr>
          </a:p>
          <a:p>
            <a:pPr>
              <a:buFont typeface="Arial" pitchFamily="34" charset="0"/>
              <a:buChar char="•"/>
            </a:pPr>
            <a:r>
              <a:rPr lang="en-US" sz="3200" dirty="0">
                <a:latin typeface="Calibri" pitchFamily="34" charset="0"/>
              </a:rPr>
              <a:t>  Juice may only be claimed                     </a:t>
            </a:r>
          </a:p>
          <a:p>
            <a:r>
              <a:rPr lang="en-US" sz="3200" dirty="0">
                <a:latin typeface="Calibri" pitchFamily="34" charset="0"/>
              </a:rPr>
              <a:t>   ONCE PER DAY</a:t>
            </a:r>
          </a:p>
          <a:p>
            <a:endParaRPr lang="en-US" dirty="0">
              <a:latin typeface="Calibri" pitchFamily="34" charset="0"/>
            </a:endParaRPr>
          </a:p>
          <a:p>
            <a:endParaRPr lang="en-US" sz="800" dirty="0">
              <a:latin typeface="Calibri" pitchFamily="34" charset="0"/>
            </a:endParaRPr>
          </a:p>
          <a:p>
            <a:pPr>
              <a:buFont typeface="Arial" pitchFamily="34" charset="0"/>
              <a:buChar char="•"/>
            </a:pPr>
            <a:r>
              <a:rPr lang="en-US" sz="3200" dirty="0">
                <a:latin typeface="Calibri" pitchFamily="34" charset="0"/>
              </a:rPr>
              <a:t>  Only 100% juice is allowed</a:t>
            </a:r>
          </a:p>
          <a:p>
            <a:endParaRPr lang="en-US" dirty="0">
              <a:latin typeface="Calibri" pitchFamily="34" charset="0"/>
            </a:endParaRPr>
          </a:p>
          <a:p>
            <a:endParaRPr lang="en-US" sz="900" dirty="0">
              <a:latin typeface="Calibri" pitchFamily="34" charset="0"/>
            </a:endParaRPr>
          </a:p>
          <a:p>
            <a:pPr>
              <a:buFont typeface="Arial" pitchFamily="34" charset="0"/>
              <a:buChar char="•"/>
            </a:pPr>
            <a:r>
              <a:rPr lang="en-US" sz="3200" dirty="0">
                <a:latin typeface="Calibri" pitchFamily="34" charset="0"/>
              </a:rPr>
              <a:t>  Juice can not be served </a:t>
            </a:r>
          </a:p>
          <a:p>
            <a:r>
              <a:rPr lang="en-US" sz="3200" dirty="0">
                <a:latin typeface="Calibri" pitchFamily="34" charset="0"/>
              </a:rPr>
              <a:t>   to infants</a:t>
            </a:r>
          </a:p>
          <a:p>
            <a:endParaRPr lang="en-US" sz="3200" b="1" dirty="0">
              <a:latin typeface="Calibri" pitchFamily="34" charset="0"/>
            </a:endParaRPr>
          </a:p>
          <a:p>
            <a:endParaRPr lang="en-US" sz="3200" b="1" dirty="0">
              <a:latin typeface="Calibri" pitchFamily="34" charset="0"/>
            </a:endParaRPr>
          </a:p>
          <a:p>
            <a:pPr>
              <a:buFont typeface="Arial" pitchFamily="34" charset="0"/>
              <a:buChar char="•"/>
            </a:pPr>
            <a:endParaRPr lang="en-US" sz="3200" b="1" dirty="0">
              <a:latin typeface="Calibri" pitchFamily="34" charset="0"/>
            </a:endParaRPr>
          </a:p>
          <a:p>
            <a:endParaRPr lang="en-US" sz="3200" b="1" dirty="0">
              <a:latin typeface="Calibri" pitchFamily="34" charset="0"/>
            </a:endParaRPr>
          </a:p>
          <a:p>
            <a:endParaRPr lang="en-US" sz="3200" b="1" dirty="0">
              <a:latin typeface="Calibri" pitchFamily="34" charset="0"/>
            </a:endParaRPr>
          </a:p>
          <a:p>
            <a:endParaRPr lang="en-US" sz="1500" b="1" dirty="0">
              <a:latin typeface="Calibri" pitchFamily="34" charset="0"/>
            </a:endParaRPr>
          </a:p>
        </p:txBody>
      </p:sp>
      <p:pic>
        <p:nvPicPr>
          <p:cNvPr id="33793" name="Picture 14" descr="http://www.google.com/url?source=imgres&amp;ct=img&amp;q=http://productnutrition.thecoca-colacompany.com/images/packagings/MM_Apple_Juice.jpg&amp;sa=X&amp;ei=ERIoTMnLM4T48AaD-IyFCw&amp;ved=0CAQQ8wc4Tg&amp;usg=AFQjCNG_jF4s3qOsIAUyZKXDtjSV7ru1ew"/>
          <p:cNvPicPr>
            <a:picLocks noChangeAspect="1" noChangeArrowheads="1"/>
          </p:cNvPicPr>
          <p:nvPr/>
        </p:nvPicPr>
        <p:blipFill rotWithShape="1">
          <a:blip r:embed="rId4" cstate="print"/>
          <a:srcRect l="22643" r="15019"/>
          <a:stretch/>
        </p:blipFill>
        <p:spPr bwMode="auto">
          <a:xfrm>
            <a:off x="7450794" y="3618490"/>
            <a:ext cx="1693206" cy="3168320"/>
          </a:xfrm>
          <a:prstGeom prst="rect">
            <a:avLst/>
          </a:prstGeom>
          <a:noFill/>
          <a:ln w="9525">
            <a:noFill/>
            <a:miter lim="800000"/>
            <a:headEnd/>
            <a:tailEnd/>
          </a:ln>
        </p:spPr>
      </p:pic>
      <p:sp>
        <p:nvSpPr>
          <p:cNvPr id="6" name="Title 5"/>
          <p:cNvSpPr>
            <a:spLocks noGrp="1"/>
          </p:cNvSpPr>
          <p:nvPr>
            <p:ph type="title"/>
          </p:nvPr>
        </p:nvSpPr>
        <p:spPr>
          <a:xfrm>
            <a:off x="398834" y="394369"/>
            <a:ext cx="8297694" cy="1431731"/>
          </a:xfrm>
          <a:solidFill>
            <a:schemeClr val="accent5">
              <a:lumMod val="75000"/>
            </a:schemeClr>
          </a:solidFill>
          <a:ln/>
        </p:spPr>
        <p:style>
          <a:lnRef idx="0">
            <a:schemeClr val="accent3"/>
          </a:lnRef>
          <a:fillRef idx="3">
            <a:schemeClr val="accent3"/>
          </a:fillRef>
          <a:effectRef idx="3">
            <a:schemeClr val="accent3"/>
          </a:effectRef>
          <a:fontRef idx="minor">
            <a:schemeClr val="lt1"/>
          </a:fontRef>
        </p:style>
        <p:txBody>
          <a:bodyPr rtlCol="0">
            <a:normAutofit/>
          </a:bodyPr>
          <a:lstStyle/>
          <a:p>
            <a:pPr algn="ctr" fontAlgn="auto">
              <a:spcAft>
                <a:spcPts val="0"/>
              </a:spcAft>
              <a:defRPr/>
            </a:pPr>
            <a:r>
              <a:rPr lang="en-US" sz="4000" b="1" dirty="0">
                <a:effectLst>
                  <a:outerShdw blurRad="38100" dist="38100" dir="2700000" algn="tl">
                    <a:srgbClr val="000000">
                      <a:alpha val="43137"/>
                    </a:srgbClr>
                  </a:outerShdw>
                </a:effectLst>
              </a:rPr>
              <a:t>FRUIT/VEGETABLE JUICE</a:t>
            </a:r>
          </a:p>
        </p:txBody>
      </p:sp>
    </p:spTree>
    <p:extLst>
      <p:ext uri="{BB962C8B-B14F-4D97-AF65-F5344CB8AC3E}">
        <p14:creationId xmlns:p14="http://schemas.microsoft.com/office/powerpoint/2010/main" val="2418912158"/>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753" y="2044655"/>
            <a:ext cx="7528841" cy="4807976"/>
          </a:xfrm>
        </p:spPr>
        <p:txBody>
          <a:bodyPr rtlCol="0">
            <a:normAutofit/>
          </a:bodyPr>
          <a:lstStyle/>
          <a:p>
            <a:pPr fontAlgn="auto">
              <a:spcAft>
                <a:spcPts val="0"/>
              </a:spcAft>
              <a:defRPr/>
            </a:pPr>
            <a:r>
              <a:rPr lang="en-US" sz="4400" b="1" dirty="0"/>
              <a:t>At least one serving per day must be 100% whole grain</a:t>
            </a:r>
          </a:p>
          <a:p>
            <a:pPr fontAlgn="auto">
              <a:spcAft>
                <a:spcPts val="0"/>
              </a:spcAft>
              <a:buNone/>
              <a:defRPr/>
            </a:pPr>
            <a:endParaRPr lang="en-US" sz="2200" dirty="0"/>
          </a:p>
          <a:p>
            <a:pPr fontAlgn="auto">
              <a:spcAft>
                <a:spcPts val="0"/>
              </a:spcAft>
              <a:defRPr/>
            </a:pPr>
            <a:endParaRPr lang="en-US" dirty="0"/>
          </a:p>
          <a:p>
            <a:pPr marL="0" indent="0" fontAlgn="auto">
              <a:spcAft>
                <a:spcPts val="0"/>
              </a:spcAft>
              <a:buNone/>
              <a:defRPr/>
            </a:pPr>
            <a:endParaRPr lang="en-US" dirty="0"/>
          </a:p>
          <a:p>
            <a:pPr fontAlgn="auto">
              <a:spcAft>
                <a:spcPts val="0"/>
              </a:spcAft>
              <a:defRPr/>
            </a:pPr>
            <a:endParaRPr lang="en-US" dirty="0"/>
          </a:p>
          <a:p>
            <a:pPr fontAlgn="auto">
              <a:spcAft>
                <a:spcPts val="0"/>
              </a:spcAft>
              <a:defRPr/>
            </a:pPr>
            <a:r>
              <a:rPr lang="en-US" sz="2400" b="1" dirty="0"/>
              <a:t> Grains and bread must be whole </a:t>
            </a:r>
          </a:p>
          <a:p>
            <a:pPr marL="0" indent="0" fontAlgn="auto">
              <a:spcAft>
                <a:spcPts val="0"/>
              </a:spcAft>
              <a:buNone/>
              <a:defRPr/>
            </a:pPr>
            <a:r>
              <a:rPr lang="en-US" sz="2400" b="1" dirty="0"/>
              <a:t>    grain, enriched, or made from </a:t>
            </a:r>
          </a:p>
          <a:p>
            <a:pPr marL="0" indent="0" fontAlgn="auto">
              <a:spcAft>
                <a:spcPts val="0"/>
              </a:spcAft>
              <a:buNone/>
              <a:defRPr/>
            </a:pPr>
            <a:r>
              <a:rPr lang="en-US" sz="2400" b="1" dirty="0"/>
              <a:t>    whole grain or enriched meal/flour </a:t>
            </a:r>
          </a:p>
        </p:txBody>
      </p:sp>
      <p:sp>
        <p:nvSpPr>
          <p:cNvPr id="7" name="Title 5"/>
          <p:cNvSpPr txBox="1">
            <a:spLocks/>
          </p:cNvSpPr>
          <p:nvPr/>
        </p:nvSpPr>
        <p:spPr>
          <a:xfrm>
            <a:off x="457200" y="354903"/>
            <a:ext cx="8229600" cy="1143000"/>
          </a:xfrm>
          <a:prstGeom prst="rect">
            <a:avLst/>
          </a:prstGeom>
          <a:solidFill>
            <a:schemeClr val="accent2">
              <a:lumMod val="75000"/>
            </a:schemeClr>
          </a:solidFill>
        </p:spPr>
        <p:style>
          <a:lnRef idx="0">
            <a:schemeClr val="accent6"/>
          </a:lnRef>
          <a:fillRef idx="3">
            <a:schemeClr val="accent6"/>
          </a:fillRef>
          <a:effectRef idx="3">
            <a:schemeClr val="accent6"/>
          </a:effectRef>
          <a:fontRef idx="minor">
            <a:schemeClr val="lt1"/>
          </a:fontRef>
        </p:style>
        <p:txBody>
          <a:bodyPr anchor="ctr">
            <a:normAutofit/>
          </a:bodyPr>
          <a:lstStyle/>
          <a:p>
            <a:pPr algn="ctr" fontAlgn="auto">
              <a:spcAft>
                <a:spcPts val="0"/>
              </a:spcAft>
              <a:defRPr/>
            </a:pPr>
            <a:r>
              <a:rPr lang="en-US" sz="4000" b="1" dirty="0">
                <a:effectLst>
                  <a:outerShdw blurRad="38100" dist="38100" dir="2700000" algn="tl">
                    <a:srgbClr val="000000">
                      <a:alpha val="43137"/>
                    </a:srgbClr>
                  </a:outerShdw>
                </a:effectLst>
              </a:rPr>
              <a:t>GRAINS AND BREADS</a:t>
            </a:r>
          </a:p>
        </p:txBody>
      </p:sp>
      <p:pic>
        <p:nvPicPr>
          <p:cNvPr id="2050" name="Picture 2" descr="http://www.naturesownbread.com/sites/default/files/images/product/main/product_soft_100wholegrain_890x100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2346">
            <a:off x="5250928" y="3181497"/>
            <a:ext cx="3775005" cy="306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535022"/>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F7C80AC-5595-4B44-9847-1B00147379F0}"/>
              </a:ext>
            </a:extLst>
          </p:cNvPr>
          <p:cNvGraphicFramePr>
            <a:graphicFrameLocks noGrp="1"/>
          </p:cNvGraphicFramePr>
          <p:nvPr>
            <p:extLst>
              <p:ext uri="{D42A27DB-BD31-4B8C-83A1-F6EECF244321}">
                <p14:modId xmlns:p14="http://schemas.microsoft.com/office/powerpoint/2010/main" val="3205711309"/>
              </p:ext>
            </p:extLst>
          </p:nvPr>
        </p:nvGraphicFramePr>
        <p:xfrm>
          <a:off x="4903088" y="128587"/>
          <a:ext cx="4110283" cy="7009421"/>
        </p:xfrm>
        <a:graphic>
          <a:graphicData uri="http://schemas.openxmlformats.org/drawingml/2006/table">
            <a:tbl>
              <a:tblPr>
                <a:tableStyleId>{5C22544A-7EE6-4342-B048-85BDC9FD1C3A}</a:tableStyleId>
              </a:tblPr>
              <a:tblGrid>
                <a:gridCol w="324538">
                  <a:extLst>
                    <a:ext uri="{9D8B030D-6E8A-4147-A177-3AD203B41FA5}">
                      <a16:colId xmlns:a16="http://schemas.microsoft.com/office/drawing/2014/main" val="2063077719"/>
                    </a:ext>
                  </a:extLst>
                </a:gridCol>
                <a:gridCol w="1962634">
                  <a:extLst>
                    <a:ext uri="{9D8B030D-6E8A-4147-A177-3AD203B41FA5}">
                      <a16:colId xmlns:a16="http://schemas.microsoft.com/office/drawing/2014/main" val="739959081"/>
                    </a:ext>
                  </a:extLst>
                </a:gridCol>
                <a:gridCol w="323575">
                  <a:extLst>
                    <a:ext uri="{9D8B030D-6E8A-4147-A177-3AD203B41FA5}">
                      <a16:colId xmlns:a16="http://schemas.microsoft.com/office/drawing/2014/main" val="3461322844"/>
                    </a:ext>
                  </a:extLst>
                </a:gridCol>
                <a:gridCol w="1499536">
                  <a:extLst>
                    <a:ext uri="{9D8B030D-6E8A-4147-A177-3AD203B41FA5}">
                      <a16:colId xmlns:a16="http://schemas.microsoft.com/office/drawing/2014/main" val="1487109104"/>
                    </a:ext>
                  </a:extLst>
                </a:gridCol>
              </a:tblGrid>
              <a:tr h="401341">
                <a:tc>
                  <a:txBody>
                    <a:bodyPr/>
                    <a:lstStyle/>
                    <a:p>
                      <a:pPr marL="0" marR="0" fontAlgn="base">
                        <a:spcBef>
                          <a:spcPts val="0"/>
                        </a:spcBef>
                        <a:spcAft>
                          <a:spcPts val="0"/>
                        </a:spcAft>
                      </a:pPr>
                      <a:r>
                        <a:rPr lang="en-US" sz="1200">
                          <a:effectLst/>
                        </a:rPr>
                        <a:t> </a:t>
                      </a:r>
                      <a:endParaRPr lang="en-US" sz="1100">
                        <a:effectLst/>
                        <a:latin typeface="Times New Roman" panose="02020603050405020304" pitchFamily="18" charset="0"/>
                        <a:ea typeface="PMingLiU" panose="02020500000000000000" pitchFamily="18" charset="-120"/>
                      </a:endParaRPr>
                    </a:p>
                  </a:txBody>
                  <a:tcPr marL="0" marR="0" marT="0" marB="0"/>
                </a:tc>
                <a:tc>
                  <a:txBody>
                    <a:bodyPr/>
                    <a:lstStyle/>
                    <a:p>
                      <a:pPr marL="537845" marR="0" fontAlgn="base">
                        <a:lnSpc>
                          <a:spcPts val="1235"/>
                        </a:lnSpc>
                        <a:spcBef>
                          <a:spcPts val="550"/>
                        </a:spcBef>
                        <a:spcAft>
                          <a:spcPts val="410"/>
                        </a:spcAft>
                      </a:pPr>
                      <a:r>
                        <a:rPr lang="en-US" sz="1000">
                          <a:effectLst/>
                        </a:rPr>
                        <a:t>Whole Grains*</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0" fontAlgn="base">
                        <a:spcBef>
                          <a:spcPts val="0"/>
                        </a:spcBef>
                        <a:spcAft>
                          <a:spcPts val="0"/>
                        </a:spcAft>
                      </a:pPr>
                      <a:r>
                        <a:rPr lang="en-US" sz="1200">
                          <a:effectLst/>
                        </a:rPr>
                        <a:t> </a:t>
                      </a:r>
                      <a:endParaRPr lang="en-US" sz="1100">
                        <a:effectLst/>
                        <a:latin typeface="Times New Roman" panose="02020603050405020304" pitchFamily="18" charset="0"/>
                        <a:ea typeface="PMingLiU" panose="02020500000000000000" pitchFamily="18" charset="-120"/>
                      </a:endParaRPr>
                    </a:p>
                  </a:txBody>
                  <a:tcPr marL="0" marR="0" marT="0" marB="0"/>
                </a:tc>
                <a:tc>
                  <a:txBody>
                    <a:bodyPr/>
                    <a:lstStyle/>
                    <a:p>
                      <a:pPr marL="0" marR="931545" algn="r" fontAlgn="base">
                        <a:lnSpc>
                          <a:spcPts val="1235"/>
                        </a:lnSpc>
                        <a:spcBef>
                          <a:spcPts val="525"/>
                        </a:spcBef>
                        <a:spcAft>
                          <a:spcPts val="435"/>
                        </a:spcAft>
                      </a:pPr>
                      <a:r>
                        <a:rPr lang="en-US" sz="1000" dirty="0">
                          <a:effectLst/>
                        </a:rPr>
                        <a:t>Not Whole Grains</a:t>
                      </a:r>
                      <a:endParaRPr lang="en-US" sz="1100" dirty="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1394814712"/>
                  </a:ext>
                </a:extLst>
              </a:tr>
              <a:tr h="252864">
                <a:tc>
                  <a:txBody>
                    <a:bodyPr/>
                    <a:lstStyle/>
                    <a:p>
                      <a:pPr marL="0" marR="79375" algn="r" fontAlgn="base">
                        <a:lnSpc>
                          <a:spcPts val="1235"/>
                        </a:lnSpc>
                        <a:spcBef>
                          <a:spcPts val="160"/>
                        </a:spcBef>
                        <a:spcAft>
                          <a:spcPts val="1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35"/>
                        </a:lnSpc>
                        <a:spcBef>
                          <a:spcPts val="160"/>
                        </a:spcBef>
                        <a:spcAft>
                          <a:spcPts val="10"/>
                        </a:spcAft>
                      </a:pPr>
                      <a:r>
                        <a:rPr lang="en-US" sz="1000">
                          <a:effectLst/>
                        </a:rPr>
                        <a:t>Amaranth</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2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35"/>
                        </a:spcAft>
                      </a:pPr>
                      <a:r>
                        <a:rPr lang="en-US" sz="1000">
                          <a:effectLst/>
                        </a:rPr>
                        <a:t>All-Purpose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91016520"/>
                  </a:ext>
                </a:extLst>
              </a:tr>
              <a:tr h="243864">
                <a:tc>
                  <a:txBody>
                    <a:bodyPr/>
                    <a:lstStyle/>
                    <a:p>
                      <a:pPr marL="0" marR="79375" algn="r" fontAlgn="base">
                        <a:lnSpc>
                          <a:spcPts val="117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80"/>
                        </a:lnSpc>
                        <a:spcBef>
                          <a:spcPts val="0"/>
                        </a:spcBef>
                        <a:spcAft>
                          <a:spcPts val="0"/>
                        </a:spcAft>
                      </a:pPr>
                      <a:r>
                        <a:rPr lang="en-US" sz="1000">
                          <a:effectLst/>
                        </a:rPr>
                        <a:t>Barley (whole, hulled, or hull-less)</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19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05"/>
                        </a:lnSpc>
                        <a:spcBef>
                          <a:spcPts val="0"/>
                        </a:spcBef>
                        <a:spcAft>
                          <a:spcPts val="0"/>
                        </a:spcAft>
                      </a:pPr>
                      <a:r>
                        <a:rPr lang="en-US" sz="1000">
                          <a:effectLst/>
                        </a:rPr>
                        <a:t>Bread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30957804"/>
                  </a:ext>
                </a:extLst>
              </a:tr>
              <a:tr h="242064">
                <a:tc>
                  <a:txBody>
                    <a:bodyPr/>
                    <a:lstStyle/>
                    <a:p>
                      <a:pPr marL="0" marR="79375" algn="r" fontAlgn="base">
                        <a:lnSpc>
                          <a:spcPts val="118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90"/>
                        </a:lnSpc>
                        <a:spcBef>
                          <a:spcPts val="0"/>
                        </a:spcBef>
                        <a:spcAft>
                          <a:spcPts val="0"/>
                        </a:spcAft>
                      </a:pPr>
                      <a:r>
                        <a:rPr lang="en-US" sz="1000">
                          <a:effectLst/>
                        </a:rPr>
                        <a:t>Bromated Whole-Wheat Flour</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0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15"/>
                        </a:lnSpc>
                        <a:spcBef>
                          <a:spcPts val="0"/>
                        </a:spcBef>
                        <a:spcAft>
                          <a:spcPts val="0"/>
                        </a:spcAft>
                      </a:pPr>
                      <a:r>
                        <a:rPr lang="en-US" sz="1000">
                          <a:effectLst/>
                        </a:rPr>
                        <a:t>Bromated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1615920364"/>
                  </a:ext>
                </a:extLst>
              </a:tr>
              <a:tr h="243864">
                <a:tc>
                  <a:txBody>
                    <a:bodyPr/>
                    <a:lstStyle/>
                    <a:p>
                      <a:pPr marL="0" marR="79375" algn="r" fontAlgn="base">
                        <a:lnSpc>
                          <a:spcPts val="120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05"/>
                        </a:lnSpc>
                        <a:spcBef>
                          <a:spcPts val="0"/>
                        </a:spcBef>
                        <a:spcAft>
                          <a:spcPts val="0"/>
                        </a:spcAft>
                      </a:pPr>
                      <a:r>
                        <a:rPr lang="en-US" sz="1000">
                          <a:effectLst/>
                        </a:rPr>
                        <a:t>Bulgur</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5"/>
                        </a:spcAft>
                      </a:pPr>
                      <a:r>
                        <a:rPr lang="en-US" sz="1000">
                          <a:effectLst/>
                        </a:rPr>
                        <a:t>Cake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2881277170"/>
                  </a:ext>
                </a:extLst>
              </a:tr>
              <a:tr h="244764">
                <a:tc>
                  <a:txBody>
                    <a:bodyPr/>
                    <a:lstStyle/>
                    <a:p>
                      <a:pPr marL="0" marR="79375" algn="r" fontAlgn="base">
                        <a:lnSpc>
                          <a:spcPts val="122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20"/>
                        </a:lnSpc>
                        <a:spcBef>
                          <a:spcPts val="0"/>
                        </a:spcBef>
                        <a:spcAft>
                          <a:spcPts val="0"/>
                        </a:spcAft>
                      </a:pPr>
                      <a:r>
                        <a:rPr lang="en-US" sz="1000">
                          <a:effectLst/>
                        </a:rPr>
                        <a:t>Buckwheat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30"/>
                        </a:spcAft>
                      </a:pPr>
                      <a:r>
                        <a:rPr lang="en-US" sz="1000">
                          <a:effectLst/>
                        </a:rPr>
                        <a:t>Corn</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663711801"/>
                  </a:ext>
                </a:extLst>
              </a:tr>
              <a:tr h="243864">
                <a:tc>
                  <a:txBody>
                    <a:bodyPr/>
                    <a:lstStyle/>
                    <a:p>
                      <a:pPr marL="0" marR="79375" algn="r" fontAlgn="base">
                        <a:lnSpc>
                          <a:spcPts val="123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35"/>
                        </a:lnSpc>
                        <a:spcBef>
                          <a:spcPts val="0"/>
                        </a:spcBef>
                        <a:spcAft>
                          <a:spcPts val="5"/>
                        </a:spcAft>
                      </a:pPr>
                      <a:r>
                        <a:rPr lang="en-US" sz="1000">
                          <a:effectLst/>
                        </a:rPr>
                        <a:t>Cracked Wheat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3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40"/>
                        </a:spcAft>
                      </a:pPr>
                      <a:r>
                        <a:rPr lang="en-US" sz="1000">
                          <a:effectLst/>
                        </a:rPr>
                        <a:t>Corn Grits</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4080544698"/>
                  </a:ext>
                </a:extLst>
              </a:tr>
              <a:tr h="243864">
                <a:tc>
                  <a:txBody>
                    <a:bodyPr/>
                    <a:lstStyle/>
                    <a:p>
                      <a:pPr marL="0" marR="79375" algn="r" fontAlgn="base">
                        <a:lnSpc>
                          <a:spcPts val="117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80"/>
                        </a:lnSpc>
                        <a:spcBef>
                          <a:spcPts val="0"/>
                        </a:spcBef>
                        <a:spcAft>
                          <a:spcPts val="0"/>
                        </a:spcAft>
                      </a:pPr>
                      <a:r>
                        <a:rPr lang="en-US" sz="1000">
                          <a:effectLst/>
                        </a:rPr>
                        <a:t>Crushed Wheat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1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0"/>
                        </a:lnSpc>
                        <a:spcBef>
                          <a:spcPts val="0"/>
                        </a:spcBef>
                        <a:spcAft>
                          <a:spcPts val="0"/>
                        </a:spcAft>
                      </a:pPr>
                      <a:r>
                        <a:rPr lang="en-US" sz="1000">
                          <a:effectLst/>
                        </a:rPr>
                        <a:t>Degerminated Corn Meal</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2669975350"/>
                  </a:ext>
                </a:extLst>
              </a:tr>
              <a:tr h="242064">
                <a:tc>
                  <a:txBody>
                    <a:bodyPr/>
                    <a:lstStyle/>
                    <a:p>
                      <a:pPr marL="0" marR="79375" algn="r" fontAlgn="base">
                        <a:lnSpc>
                          <a:spcPts val="119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95"/>
                        </a:lnSpc>
                        <a:spcBef>
                          <a:spcPts val="0"/>
                        </a:spcBef>
                        <a:spcAft>
                          <a:spcPts val="0"/>
                        </a:spcAft>
                      </a:pPr>
                      <a:r>
                        <a:rPr lang="en-US" sz="1000">
                          <a:effectLst/>
                        </a:rPr>
                        <a:t>Einkorn</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10"/>
                        </a:spcAft>
                      </a:pPr>
                      <a:r>
                        <a:rPr lang="en-US" sz="1000">
                          <a:effectLst/>
                        </a:rPr>
                        <a:t>Durum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438931948"/>
                  </a:ext>
                </a:extLst>
              </a:tr>
              <a:tr h="242064">
                <a:tc>
                  <a:txBody>
                    <a:bodyPr/>
                    <a:lstStyle/>
                    <a:p>
                      <a:pPr marL="0" marR="79375" algn="r" fontAlgn="base">
                        <a:lnSpc>
                          <a:spcPts val="121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10"/>
                        </a:lnSpc>
                        <a:spcBef>
                          <a:spcPts val="0"/>
                        </a:spcBef>
                        <a:spcAft>
                          <a:spcPts val="0"/>
                        </a:spcAft>
                      </a:pPr>
                      <a:r>
                        <a:rPr lang="en-US" sz="1000">
                          <a:effectLst/>
                        </a:rPr>
                        <a:t>Freekeh</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2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25"/>
                        </a:spcAft>
                      </a:pPr>
                      <a:r>
                        <a:rPr lang="en-US" sz="1000">
                          <a:effectLst/>
                        </a:rPr>
                        <a:t>Enriched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2023447913"/>
                  </a:ext>
                </a:extLst>
              </a:tr>
              <a:tr h="243864">
                <a:tc>
                  <a:txBody>
                    <a:bodyPr/>
                    <a:lstStyle/>
                    <a:p>
                      <a:pPr marL="0" marR="79375" algn="r" fontAlgn="base">
                        <a:lnSpc>
                          <a:spcPts val="123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35"/>
                        </a:lnSpc>
                        <a:spcBef>
                          <a:spcPts val="0"/>
                        </a:spcBef>
                        <a:spcAft>
                          <a:spcPts val="5"/>
                        </a:spcAft>
                      </a:pPr>
                      <a:r>
                        <a:rPr lang="en-US" sz="1000">
                          <a:effectLst/>
                        </a:rPr>
                        <a:t>Graham Flour</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55"/>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55"/>
                        </a:spcAft>
                      </a:pPr>
                      <a:r>
                        <a:rPr lang="en-US" sz="1000">
                          <a:effectLst/>
                        </a:rPr>
                        <a:t>Enriched Rice</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2923698061"/>
                  </a:ext>
                </a:extLst>
              </a:tr>
              <a:tr h="243864">
                <a:tc>
                  <a:txBody>
                    <a:bodyPr/>
                    <a:lstStyle/>
                    <a:p>
                      <a:pPr marL="0" marR="79375" algn="r" fontAlgn="base">
                        <a:lnSpc>
                          <a:spcPts val="117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70"/>
                        </a:lnSpc>
                        <a:spcBef>
                          <a:spcPts val="0"/>
                        </a:spcBef>
                        <a:spcAft>
                          <a:spcPts val="0"/>
                        </a:spcAft>
                      </a:pPr>
                      <a:r>
                        <a:rPr lang="en-US" sz="1000">
                          <a:effectLst/>
                        </a:rPr>
                        <a:t>Millet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0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0"/>
                        </a:lnSpc>
                        <a:spcBef>
                          <a:spcPts val="0"/>
                        </a:spcBef>
                        <a:spcAft>
                          <a:spcPts val="0"/>
                        </a:spcAft>
                      </a:pPr>
                      <a:r>
                        <a:rPr lang="en-US" sz="1000">
                          <a:effectLst/>
                        </a:rPr>
                        <a:t>Enriched Self-Rising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589997386"/>
                  </a:ext>
                </a:extLst>
              </a:tr>
              <a:tr h="243864">
                <a:tc>
                  <a:txBody>
                    <a:bodyPr/>
                    <a:lstStyle/>
                    <a:p>
                      <a:pPr marL="0" marR="79375" algn="r" fontAlgn="base">
                        <a:lnSpc>
                          <a:spcPts val="118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75"/>
                        </a:lnSpc>
                        <a:spcBef>
                          <a:spcPts val="0"/>
                        </a:spcBef>
                        <a:spcAft>
                          <a:spcPts val="0"/>
                        </a:spcAft>
                      </a:pPr>
                      <a:r>
                        <a:rPr lang="en-US" sz="1000">
                          <a:effectLst/>
                        </a:rPr>
                        <a:t>Quinoa</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15"/>
                        </a:spcAft>
                      </a:pPr>
                      <a:r>
                        <a:rPr lang="en-US" sz="1000">
                          <a:effectLst/>
                        </a:rPr>
                        <a:t>Enriched Wheat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2853458601"/>
                  </a:ext>
                </a:extLst>
              </a:tr>
              <a:tr h="243864">
                <a:tc>
                  <a:txBody>
                    <a:bodyPr/>
                    <a:lstStyle/>
                    <a:p>
                      <a:pPr marL="0" marR="79375" algn="r" fontAlgn="base">
                        <a:lnSpc>
                          <a:spcPts val="117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00"/>
                        </a:lnSpc>
                        <a:spcBef>
                          <a:spcPts val="0"/>
                        </a:spcBef>
                        <a:spcAft>
                          <a:spcPts val="0"/>
                        </a:spcAft>
                      </a:pPr>
                      <a:r>
                        <a:rPr lang="en-US" sz="1000">
                          <a:effectLst/>
                        </a:rPr>
                        <a:t>Rice (Brown, Black, Red, Wild)</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1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20"/>
                        </a:spcAft>
                      </a:pPr>
                      <a:r>
                        <a:rPr lang="en-US" sz="1000">
                          <a:effectLst/>
                        </a:rPr>
                        <a:t>Farina</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4252873686"/>
                  </a:ext>
                </a:extLst>
              </a:tr>
              <a:tr h="242064">
                <a:tc>
                  <a:txBody>
                    <a:bodyPr/>
                    <a:lstStyle/>
                    <a:p>
                      <a:pPr marL="0" marR="79375" algn="r" fontAlgn="base">
                        <a:lnSpc>
                          <a:spcPts val="120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20"/>
                        </a:lnSpc>
                        <a:spcBef>
                          <a:spcPts val="0"/>
                        </a:spcBef>
                        <a:spcAft>
                          <a:spcPts val="0"/>
                        </a:spcAft>
                      </a:pPr>
                      <a:r>
                        <a:rPr lang="en-US" sz="1000">
                          <a:effectLst/>
                        </a:rPr>
                        <a:t>Rye Berries (or whole rye)</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3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45"/>
                        </a:spcAft>
                      </a:pPr>
                      <a:r>
                        <a:rPr lang="en-US" sz="1000">
                          <a:effectLst/>
                        </a:rPr>
                        <a:t>lnstantized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445842884"/>
                  </a:ext>
                </a:extLst>
              </a:tr>
              <a:tr h="243864">
                <a:tc>
                  <a:txBody>
                    <a:bodyPr/>
                    <a:lstStyle/>
                    <a:p>
                      <a:pPr marL="0" marR="79375" algn="r" fontAlgn="base">
                        <a:lnSpc>
                          <a:spcPts val="114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60"/>
                        </a:lnSpc>
                        <a:spcBef>
                          <a:spcPts val="0"/>
                        </a:spcBef>
                        <a:spcAft>
                          <a:spcPts val="0"/>
                        </a:spcAft>
                      </a:pPr>
                      <a:r>
                        <a:rPr lang="en-US" sz="1000">
                          <a:effectLst/>
                        </a:rPr>
                        <a:t>Sorghum</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1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5"/>
                        </a:spcAft>
                      </a:pPr>
                      <a:r>
                        <a:rPr lang="en-US" sz="1000">
                          <a:effectLst/>
                        </a:rPr>
                        <a:t>Long-Grain White Rice</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4073005971"/>
                  </a:ext>
                </a:extLst>
              </a:tr>
              <a:tr h="242064">
                <a:tc>
                  <a:txBody>
                    <a:bodyPr/>
                    <a:lstStyle/>
                    <a:p>
                      <a:pPr marL="0" marR="79375" algn="r" fontAlgn="base">
                        <a:lnSpc>
                          <a:spcPts val="116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75"/>
                        </a:lnSpc>
                        <a:spcBef>
                          <a:spcPts val="0"/>
                        </a:spcBef>
                        <a:spcAft>
                          <a:spcPts val="0"/>
                        </a:spcAft>
                      </a:pPr>
                      <a:r>
                        <a:rPr lang="en-US" sz="1000">
                          <a:effectLst/>
                        </a:rPr>
                        <a:t>Teff</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5"/>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10"/>
                        </a:spcAft>
                      </a:pPr>
                      <a:r>
                        <a:rPr lang="en-US" sz="1000">
                          <a:effectLst/>
                        </a:rPr>
                        <a:t>Pearled Barley</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959846053"/>
                  </a:ext>
                </a:extLst>
              </a:tr>
              <a:tr h="246563">
                <a:tc>
                  <a:txBody>
                    <a:bodyPr/>
                    <a:lstStyle/>
                    <a:p>
                      <a:pPr marL="0" marR="79375" algn="r" fontAlgn="base">
                        <a:lnSpc>
                          <a:spcPts val="118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70"/>
                        </a:lnSpc>
                        <a:spcBef>
                          <a:spcPts val="0"/>
                        </a:spcBef>
                        <a:spcAft>
                          <a:spcPts val="0"/>
                        </a:spcAft>
                      </a:pPr>
                      <a:r>
                        <a:rPr lang="en-US" sz="1000">
                          <a:effectLst/>
                        </a:rPr>
                        <a:t>Triticale</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1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25"/>
                        </a:spcAft>
                      </a:pPr>
                      <a:r>
                        <a:rPr lang="en-US" sz="1000">
                          <a:effectLst/>
                        </a:rPr>
                        <a:t>Phosphated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2265963315"/>
                  </a:ext>
                </a:extLst>
              </a:tr>
              <a:tr h="243864">
                <a:tc>
                  <a:txBody>
                    <a:bodyPr/>
                    <a:lstStyle/>
                    <a:p>
                      <a:pPr marL="0" marR="79375" algn="r" fontAlgn="base">
                        <a:lnSpc>
                          <a:spcPts val="117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90"/>
                        </a:lnSpc>
                        <a:spcBef>
                          <a:spcPts val="0"/>
                        </a:spcBef>
                        <a:spcAft>
                          <a:spcPts val="0"/>
                        </a:spcAft>
                      </a:pPr>
                      <a:r>
                        <a:rPr lang="en-US" sz="1000">
                          <a:effectLst/>
                        </a:rPr>
                        <a:t>Wheat Berries</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5"/>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25"/>
                        </a:spcAft>
                      </a:pPr>
                      <a:r>
                        <a:rPr lang="en-US" sz="1000">
                          <a:effectLst/>
                        </a:rPr>
                        <a:t>Rice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41304745"/>
                  </a:ext>
                </a:extLst>
              </a:tr>
              <a:tr h="242064">
                <a:tc>
                  <a:txBody>
                    <a:bodyPr/>
                    <a:lstStyle/>
                    <a:p>
                      <a:pPr marL="0" marR="79375" algn="r" fontAlgn="base">
                        <a:lnSpc>
                          <a:spcPts val="119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10"/>
                        </a:lnSpc>
                        <a:spcBef>
                          <a:spcPts val="0"/>
                        </a:spcBef>
                        <a:spcAft>
                          <a:spcPts val="0"/>
                        </a:spcAft>
                      </a:pPr>
                      <a:r>
                        <a:rPr lang="en-US" sz="1000">
                          <a:effectLst/>
                        </a:rPr>
                        <a:t>Whole Corn</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45"/>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50"/>
                        </a:spcAft>
                      </a:pPr>
                      <a:r>
                        <a:rPr lang="en-US" sz="1000">
                          <a:effectLst/>
                        </a:rPr>
                        <a:t>Rice (White)</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1649204491"/>
                  </a:ext>
                </a:extLst>
              </a:tr>
              <a:tr h="243864">
                <a:tc>
                  <a:txBody>
                    <a:bodyPr/>
                    <a:lstStyle/>
                    <a:p>
                      <a:pPr marL="0" marR="79375" algn="r" fontAlgn="base">
                        <a:lnSpc>
                          <a:spcPts val="120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35"/>
                        </a:lnSpc>
                        <a:spcBef>
                          <a:spcPts val="0"/>
                        </a:spcBef>
                        <a:spcAft>
                          <a:spcPts val="0"/>
                        </a:spcAft>
                      </a:pPr>
                      <a:r>
                        <a:rPr lang="en-US" sz="1000">
                          <a:effectLst/>
                        </a:rPr>
                        <a:t>Whole Durum Wheat Flour</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65"/>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65"/>
                        </a:spcAft>
                      </a:pPr>
                      <a:r>
                        <a:rPr lang="en-US" sz="1000">
                          <a:effectLst/>
                        </a:rPr>
                        <a:t>Rye</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341567647"/>
                  </a:ext>
                </a:extLst>
              </a:tr>
              <a:tr h="243864">
                <a:tc>
                  <a:txBody>
                    <a:bodyPr/>
                    <a:lstStyle/>
                    <a:p>
                      <a:pPr marL="0" marR="79375" algn="r" fontAlgn="base">
                        <a:lnSpc>
                          <a:spcPts val="1135"/>
                        </a:lnSpc>
                        <a:spcBef>
                          <a:spcPts val="16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60"/>
                        </a:lnSpc>
                        <a:spcBef>
                          <a:spcPts val="0"/>
                        </a:spcBef>
                        <a:spcAft>
                          <a:spcPts val="0"/>
                        </a:spcAft>
                      </a:pPr>
                      <a:r>
                        <a:rPr lang="en-US" sz="1000">
                          <a:effectLst/>
                        </a:rPr>
                        <a:t>Whole Farro</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15"/>
                        </a:spcAft>
                      </a:pPr>
                      <a:r>
                        <a:rPr lang="en-US" sz="1000">
                          <a:effectLst/>
                        </a:rPr>
                        <a:t>Self-Rising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198027050"/>
                  </a:ext>
                </a:extLst>
              </a:tr>
              <a:tr h="242064">
                <a:tc>
                  <a:txBody>
                    <a:bodyPr/>
                    <a:lstStyle/>
                    <a:p>
                      <a:pPr marL="0" marR="79375" algn="r" fontAlgn="base">
                        <a:lnSpc>
                          <a:spcPts val="115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80"/>
                        </a:lnSpc>
                        <a:spcBef>
                          <a:spcPts val="0"/>
                        </a:spcBef>
                        <a:spcAft>
                          <a:spcPts val="0"/>
                        </a:spcAft>
                      </a:pPr>
                      <a:r>
                        <a:rPr lang="en-US" sz="1000">
                          <a:effectLst/>
                        </a:rPr>
                        <a:t>Whole Grain Barley</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2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45"/>
                        </a:spcAft>
                      </a:pPr>
                      <a:r>
                        <a:rPr lang="en-US" sz="1000">
                          <a:effectLst/>
                        </a:rPr>
                        <a:t>Self-Rising Wheat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789030513"/>
                  </a:ext>
                </a:extLst>
              </a:tr>
              <a:tr h="239364">
                <a:tc>
                  <a:txBody>
                    <a:bodyPr/>
                    <a:lstStyle/>
                    <a:p>
                      <a:pPr marL="0" marR="79375" algn="r" fontAlgn="base">
                        <a:lnSpc>
                          <a:spcPts val="112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40"/>
                        </a:lnSpc>
                        <a:spcBef>
                          <a:spcPts val="0"/>
                        </a:spcBef>
                        <a:spcAft>
                          <a:spcPts val="0"/>
                        </a:spcAft>
                      </a:pPr>
                      <a:r>
                        <a:rPr lang="en-US" sz="1000">
                          <a:effectLst/>
                        </a:rPr>
                        <a:t>Whole Spelt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1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5"/>
                        </a:spcAft>
                      </a:pPr>
                      <a:r>
                        <a:rPr lang="en-US" sz="1000" dirty="0">
                          <a:effectLst/>
                        </a:rPr>
                        <a:t>Unbleached Flour</a:t>
                      </a:r>
                      <a:endParaRPr lang="en-US" sz="1100" dirty="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179600835"/>
                  </a:ext>
                </a:extLst>
              </a:tr>
              <a:tr h="242064">
                <a:tc>
                  <a:txBody>
                    <a:bodyPr/>
                    <a:lstStyle/>
                    <a:p>
                      <a:pPr marL="0" marR="79375" algn="r" fontAlgn="base">
                        <a:lnSpc>
                          <a:spcPts val="1170"/>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185"/>
                        </a:lnSpc>
                        <a:spcBef>
                          <a:spcPts val="0"/>
                        </a:spcBef>
                        <a:spcAft>
                          <a:spcPts val="0"/>
                        </a:spcAft>
                      </a:pPr>
                      <a:r>
                        <a:rPr lang="en-US" sz="1000">
                          <a:effectLst/>
                        </a:rPr>
                        <a:t>Whole Wheat Flour</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2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35"/>
                        </a:spcAft>
                      </a:pPr>
                      <a:r>
                        <a:rPr lang="en-US" sz="1000">
                          <a:effectLst/>
                        </a:rPr>
                        <a:t>Wheat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3222262057"/>
                  </a:ext>
                </a:extLst>
              </a:tr>
              <a:tr h="237565">
                <a:tc>
                  <a:txBody>
                    <a:bodyPr/>
                    <a:lstStyle/>
                    <a:p>
                      <a:pPr marL="0" marR="79375" algn="r" fontAlgn="base">
                        <a:lnSpc>
                          <a:spcPts val="1185"/>
                        </a:lnSpc>
                        <a:spcBef>
                          <a:spcPts val="0"/>
                        </a:spcBef>
                        <a:spcAft>
                          <a:spcPts val="0"/>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645" marR="0" fontAlgn="base">
                        <a:lnSpc>
                          <a:spcPts val="1205"/>
                        </a:lnSpc>
                        <a:spcBef>
                          <a:spcPts val="0"/>
                        </a:spcBef>
                        <a:spcAft>
                          <a:spcPts val="0"/>
                        </a:spcAft>
                      </a:pPr>
                      <a:r>
                        <a:rPr lang="en-US" sz="1000">
                          <a:effectLst/>
                        </a:rPr>
                        <a:t>Whole Wheat Pasta</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78740" algn="r" fontAlgn="base">
                        <a:lnSpc>
                          <a:spcPts val="1235"/>
                        </a:lnSpc>
                        <a:spcBef>
                          <a:spcPts val="0"/>
                        </a:spcBef>
                        <a:spcAft>
                          <a:spcPts val="45"/>
                        </a:spcAft>
                      </a:pPr>
                      <a:r>
                        <a:rPr lang="en-US" sz="1000">
                          <a:effectLst/>
                        </a:rPr>
                        <a:t>•</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80010" marR="0" fontAlgn="base">
                        <a:lnSpc>
                          <a:spcPts val="1235"/>
                        </a:lnSpc>
                        <a:spcBef>
                          <a:spcPts val="0"/>
                        </a:spcBef>
                        <a:spcAft>
                          <a:spcPts val="60"/>
                        </a:spcAft>
                      </a:pPr>
                      <a:r>
                        <a:rPr lang="en-US" sz="1000">
                          <a:effectLst/>
                        </a:rPr>
                        <a:t>White Flour</a:t>
                      </a:r>
                      <a:endParaRPr lang="en-US" sz="1100">
                        <a:effectLst/>
                        <a:latin typeface="Times New Roman" panose="02020603050405020304" pitchFamily="18" charset="0"/>
                        <a:ea typeface="PMingLiU" panose="02020500000000000000" pitchFamily="18" charset="-120"/>
                      </a:endParaRPr>
                    </a:p>
                  </a:txBody>
                  <a:tcPr marL="0" marR="0" marT="0" marB="0" anchor="ctr"/>
                </a:tc>
                <a:extLst>
                  <a:ext uri="{0D108BD9-81ED-4DB2-BD59-A6C34878D82A}">
                    <a16:rowId xmlns:a16="http://schemas.microsoft.com/office/drawing/2014/main" val="1463650078"/>
                  </a:ext>
                </a:extLst>
              </a:tr>
              <a:tr h="262040">
                <a:tc>
                  <a:txBody>
                    <a:bodyPr/>
                    <a:lstStyle/>
                    <a:p>
                      <a:pPr marL="0" marR="0" fontAlgn="base">
                        <a:spcBef>
                          <a:spcPts val="0"/>
                        </a:spcBef>
                        <a:spcAft>
                          <a:spcPts val="0"/>
                        </a:spcAft>
                      </a:pPr>
                      <a:r>
                        <a:rPr lang="en-US" sz="1200">
                          <a:effectLst/>
                        </a:rPr>
                        <a:t> </a:t>
                      </a:r>
                      <a:endParaRPr lang="en-US" sz="1100">
                        <a:effectLst/>
                        <a:latin typeface="Times New Roman" panose="02020603050405020304" pitchFamily="18" charset="0"/>
                        <a:ea typeface="PMingLiU" panose="02020500000000000000" pitchFamily="18" charset="-120"/>
                      </a:endParaRPr>
                    </a:p>
                  </a:txBody>
                  <a:tcPr marL="0" marR="0" marT="0" marB="0"/>
                </a:tc>
                <a:tc>
                  <a:txBody>
                    <a:bodyPr/>
                    <a:lstStyle/>
                    <a:p>
                      <a:pPr marL="80645" marR="0" fontAlgn="base">
                        <a:lnSpc>
                          <a:spcPts val="1095"/>
                        </a:lnSpc>
                        <a:spcBef>
                          <a:spcPts val="0"/>
                        </a:spcBef>
                        <a:spcAft>
                          <a:spcPts val="0"/>
                        </a:spcAft>
                      </a:pPr>
                      <a:r>
                        <a:rPr lang="en-US" sz="1000">
                          <a:effectLst/>
                        </a:rPr>
                        <a:t>(Macaroni, Spaghetti, or other</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0" fontAlgn="base">
                        <a:spcBef>
                          <a:spcPts val="0"/>
                        </a:spcBef>
                        <a:spcAft>
                          <a:spcPts val="0"/>
                        </a:spcAft>
                      </a:pPr>
                      <a:r>
                        <a:rPr lang="en-US" sz="1200">
                          <a:effectLst/>
                        </a:rPr>
                        <a:t> </a:t>
                      </a:r>
                      <a:endParaRPr lang="en-US" sz="1100">
                        <a:effectLst/>
                        <a:latin typeface="Times New Roman" panose="02020603050405020304" pitchFamily="18" charset="0"/>
                        <a:ea typeface="PMingLiU" panose="02020500000000000000" pitchFamily="18" charset="-120"/>
                      </a:endParaRPr>
                    </a:p>
                  </a:txBody>
                  <a:tcPr marL="0" marR="0" marT="0" marB="0"/>
                </a:tc>
                <a:tc>
                  <a:txBody>
                    <a:bodyPr/>
                    <a:lstStyle/>
                    <a:p>
                      <a:pPr marL="0" marR="0" fontAlgn="base">
                        <a:spcBef>
                          <a:spcPts val="0"/>
                        </a:spcBef>
                        <a:spcAft>
                          <a:spcPts val="0"/>
                        </a:spcAft>
                      </a:pPr>
                      <a:r>
                        <a:rPr lang="en-US" sz="1200">
                          <a:effectLst/>
                        </a:rPr>
                        <a:t> </a:t>
                      </a:r>
                      <a:endParaRPr lang="en-US" sz="1100">
                        <a:effectLst/>
                        <a:latin typeface="Times New Roman" panose="02020603050405020304" pitchFamily="18" charset="0"/>
                        <a:ea typeface="PMingLiU" panose="02020500000000000000" pitchFamily="18" charset="-120"/>
                      </a:endParaRPr>
                    </a:p>
                  </a:txBody>
                  <a:tcPr marL="0" marR="0" marT="0" marB="0"/>
                </a:tc>
                <a:extLst>
                  <a:ext uri="{0D108BD9-81ED-4DB2-BD59-A6C34878D82A}">
                    <a16:rowId xmlns:a16="http://schemas.microsoft.com/office/drawing/2014/main" val="3287631199"/>
                  </a:ext>
                </a:extLst>
              </a:tr>
              <a:tr h="262040">
                <a:tc>
                  <a:txBody>
                    <a:bodyPr/>
                    <a:lstStyle/>
                    <a:p>
                      <a:pPr marL="0" marR="0" fontAlgn="base">
                        <a:spcBef>
                          <a:spcPts val="0"/>
                        </a:spcBef>
                        <a:spcAft>
                          <a:spcPts val="0"/>
                        </a:spcAft>
                      </a:pPr>
                      <a:r>
                        <a:rPr lang="en-US" sz="1200">
                          <a:effectLst/>
                        </a:rPr>
                        <a:t> </a:t>
                      </a:r>
                      <a:endParaRPr lang="en-US" sz="1100">
                        <a:effectLst/>
                        <a:latin typeface="Times New Roman" panose="02020603050405020304" pitchFamily="18" charset="0"/>
                        <a:ea typeface="PMingLiU" panose="02020500000000000000" pitchFamily="18" charset="-120"/>
                      </a:endParaRPr>
                    </a:p>
                  </a:txBody>
                  <a:tcPr marL="0" marR="0" marT="0" marB="0"/>
                </a:tc>
                <a:tc>
                  <a:txBody>
                    <a:bodyPr/>
                    <a:lstStyle/>
                    <a:p>
                      <a:pPr marL="80645" marR="0" fontAlgn="base">
                        <a:lnSpc>
                          <a:spcPts val="1120"/>
                        </a:lnSpc>
                        <a:spcBef>
                          <a:spcPts val="0"/>
                        </a:spcBef>
                        <a:spcAft>
                          <a:spcPts val="85"/>
                        </a:spcAft>
                      </a:pPr>
                      <a:r>
                        <a:rPr lang="en-US" sz="1000">
                          <a:effectLst/>
                        </a:rPr>
                        <a:t>Whole Grains Noodles)</a:t>
                      </a:r>
                      <a:endParaRPr lang="en-US" sz="1100">
                        <a:effectLst/>
                        <a:latin typeface="Times New Roman" panose="02020603050405020304" pitchFamily="18" charset="0"/>
                        <a:ea typeface="PMingLiU" panose="02020500000000000000" pitchFamily="18" charset="-120"/>
                      </a:endParaRPr>
                    </a:p>
                  </a:txBody>
                  <a:tcPr marL="0" marR="0" marT="0" marB="0" anchor="ctr"/>
                </a:tc>
                <a:tc>
                  <a:txBody>
                    <a:bodyPr/>
                    <a:lstStyle/>
                    <a:p>
                      <a:pPr marL="0" marR="0" fontAlgn="base">
                        <a:spcBef>
                          <a:spcPts val="0"/>
                        </a:spcBef>
                        <a:spcAft>
                          <a:spcPts val="0"/>
                        </a:spcAft>
                      </a:pPr>
                      <a:r>
                        <a:rPr lang="en-US" sz="1200">
                          <a:effectLst/>
                        </a:rPr>
                        <a:t> </a:t>
                      </a:r>
                      <a:endParaRPr lang="en-US" sz="1100">
                        <a:effectLst/>
                        <a:latin typeface="Times New Roman" panose="02020603050405020304" pitchFamily="18" charset="0"/>
                        <a:ea typeface="PMingLiU" panose="02020500000000000000" pitchFamily="18" charset="-120"/>
                      </a:endParaRPr>
                    </a:p>
                  </a:txBody>
                  <a:tcPr marL="0" marR="0" marT="0" marB="0"/>
                </a:tc>
                <a:tc>
                  <a:txBody>
                    <a:bodyPr/>
                    <a:lstStyle/>
                    <a:p>
                      <a:pPr marL="0" marR="0" fontAlgn="base">
                        <a:spcBef>
                          <a:spcPts val="0"/>
                        </a:spcBef>
                        <a:spcAft>
                          <a:spcPts val="0"/>
                        </a:spcAft>
                      </a:pPr>
                      <a:r>
                        <a:rPr lang="en-US" sz="1200" dirty="0">
                          <a:effectLst/>
                        </a:rPr>
                        <a:t> </a:t>
                      </a:r>
                      <a:endParaRPr lang="en-US" sz="1100" dirty="0">
                        <a:effectLst/>
                        <a:latin typeface="Times New Roman" panose="02020603050405020304" pitchFamily="18" charset="0"/>
                        <a:ea typeface="PMingLiU" panose="02020500000000000000" pitchFamily="18" charset="-120"/>
                      </a:endParaRPr>
                    </a:p>
                  </a:txBody>
                  <a:tcPr marL="0" marR="0" marT="0" marB="0"/>
                </a:tc>
                <a:extLst>
                  <a:ext uri="{0D108BD9-81ED-4DB2-BD59-A6C34878D82A}">
                    <a16:rowId xmlns:a16="http://schemas.microsoft.com/office/drawing/2014/main" val="710110212"/>
                  </a:ext>
                </a:extLst>
              </a:tr>
            </a:tbl>
          </a:graphicData>
        </a:graphic>
      </p:graphicFrame>
      <p:sp>
        <p:nvSpPr>
          <p:cNvPr id="4" name="TextBox 3">
            <a:extLst>
              <a:ext uri="{FF2B5EF4-FFF2-40B4-BE49-F238E27FC236}">
                <a16:creationId xmlns:a16="http://schemas.microsoft.com/office/drawing/2014/main" id="{7B51225D-D1D4-4FC1-A8CE-F344E0847EC6}"/>
              </a:ext>
            </a:extLst>
          </p:cNvPr>
          <p:cNvSpPr txBox="1"/>
          <p:nvPr/>
        </p:nvSpPr>
        <p:spPr>
          <a:xfrm>
            <a:off x="170822" y="296630"/>
            <a:ext cx="4471516" cy="369332"/>
          </a:xfrm>
          <a:prstGeom prst="rect">
            <a:avLst/>
          </a:prstGeom>
          <a:solidFill>
            <a:schemeClr val="bg2">
              <a:lumMod val="90000"/>
            </a:schemeClr>
          </a:solidFill>
        </p:spPr>
        <p:txBody>
          <a:bodyPr wrap="square" rtlCol="0">
            <a:spAutoFit/>
          </a:bodyPr>
          <a:lstStyle/>
          <a:p>
            <a:pPr algn="ctr"/>
            <a:r>
              <a:rPr lang="en-US" dirty="0"/>
              <a:t>IS IT WHOLE GRAIN?</a:t>
            </a:r>
          </a:p>
        </p:txBody>
      </p:sp>
      <p:sp>
        <p:nvSpPr>
          <p:cNvPr id="5" name="TextBox 4">
            <a:extLst>
              <a:ext uri="{FF2B5EF4-FFF2-40B4-BE49-F238E27FC236}">
                <a16:creationId xmlns:a16="http://schemas.microsoft.com/office/drawing/2014/main" id="{A61BDF72-325E-4E6F-93DB-7BF16A7E0119}"/>
              </a:ext>
            </a:extLst>
          </p:cNvPr>
          <p:cNvSpPr txBox="1"/>
          <p:nvPr/>
        </p:nvSpPr>
        <p:spPr>
          <a:xfrm>
            <a:off x="56530" y="650314"/>
            <a:ext cx="4401178" cy="1754326"/>
          </a:xfrm>
          <a:prstGeom prst="rect">
            <a:avLst/>
          </a:prstGeom>
          <a:noFill/>
        </p:spPr>
        <p:txBody>
          <a:bodyPr wrap="square" rtlCol="0">
            <a:spAutoFit/>
          </a:bodyPr>
          <a:lstStyle/>
          <a:p>
            <a:pPr algn="ctr"/>
            <a:endParaRPr lang="en-US" dirty="0">
              <a:solidFill>
                <a:schemeClr val="tx2"/>
              </a:solidFill>
            </a:endParaRPr>
          </a:p>
          <a:p>
            <a:pPr algn="ctr"/>
            <a:r>
              <a:rPr lang="en-US" dirty="0">
                <a:solidFill>
                  <a:schemeClr val="tx2"/>
                </a:solidFill>
              </a:rPr>
              <a:t>Step 1  Is it a creditable grain (made with</a:t>
            </a:r>
          </a:p>
          <a:p>
            <a:pPr algn="ctr"/>
            <a:r>
              <a:rPr lang="en-US" dirty="0">
                <a:solidFill>
                  <a:schemeClr val="tx2"/>
                </a:solidFill>
              </a:rPr>
              <a:t>whole grain)? </a:t>
            </a:r>
          </a:p>
          <a:p>
            <a:pPr algn="ctr"/>
            <a:r>
              <a:rPr lang="en-US" dirty="0">
                <a:solidFill>
                  <a:schemeClr val="tx2"/>
                </a:solidFill>
              </a:rPr>
              <a:t>    Check the Credible and Non-</a:t>
            </a:r>
          </a:p>
          <a:p>
            <a:pPr algn="ctr"/>
            <a:r>
              <a:rPr lang="en-US" dirty="0">
                <a:solidFill>
                  <a:schemeClr val="tx2"/>
                </a:solidFill>
              </a:rPr>
              <a:t>    Creditable list.  If yes, you can serve</a:t>
            </a:r>
          </a:p>
          <a:p>
            <a:pPr algn="ctr"/>
            <a:r>
              <a:rPr lang="en-US" dirty="0">
                <a:solidFill>
                  <a:schemeClr val="tx2"/>
                </a:solidFill>
              </a:rPr>
              <a:t>this grain</a:t>
            </a:r>
          </a:p>
        </p:txBody>
      </p:sp>
      <p:sp>
        <p:nvSpPr>
          <p:cNvPr id="6" name="TextBox 5">
            <a:extLst>
              <a:ext uri="{FF2B5EF4-FFF2-40B4-BE49-F238E27FC236}">
                <a16:creationId xmlns:a16="http://schemas.microsoft.com/office/drawing/2014/main" id="{52D86BC1-7280-44AE-8AF4-2739E8E83C37}"/>
              </a:ext>
            </a:extLst>
          </p:cNvPr>
          <p:cNvSpPr txBox="1"/>
          <p:nvPr/>
        </p:nvSpPr>
        <p:spPr>
          <a:xfrm>
            <a:off x="68920" y="2367281"/>
            <a:ext cx="4471517" cy="1477328"/>
          </a:xfrm>
          <a:prstGeom prst="rect">
            <a:avLst/>
          </a:prstGeom>
          <a:noFill/>
        </p:spPr>
        <p:txBody>
          <a:bodyPr wrap="square" rtlCol="0">
            <a:spAutoFit/>
          </a:bodyPr>
          <a:lstStyle/>
          <a:p>
            <a:r>
              <a:rPr lang="en-US" dirty="0">
                <a:solidFill>
                  <a:schemeClr val="accent6">
                    <a:lumMod val="50000"/>
                  </a:schemeClr>
                </a:solidFill>
              </a:rPr>
              <a:t> </a:t>
            </a:r>
          </a:p>
          <a:p>
            <a:pPr algn="ctr"/>
            <a:r>
              <a:rPr lang="en-US" dirty="0">
                <a:solidFill>
                  <a:schemeClr val="accent6">
                    <a:lumMod val="50000"/>
                  </a:schemeClr>
                </a:solidFill>
              </a:rPr>
              <a:t>Step 2  Is this a naturally occurring grain</a:t>
            </a:r>
          </a:p>
          <a:p>
            <a:pPr algn="ctr"/>
            <a:r>
              <a:rPr lang="en-US" dirty="0">
                <a:solidFill>
                  <a:schemeClr val="accent6">
                    <a:lumMod val="50000"/>
                  </a:schemeClr>
                </a:solidFill>
              </a:rPr>
              <a:t>     like  brown rice, wild rice, or oatmeal? </a:t>
            </a:r>
          </a:p>
          <a:p>
            <a:pPr algn="ctr"/>
            <a:r>
              <a:rPr lang="en-US" dirty="0">
                <a:solidFill>
                  <a:schemeClr val="accent6">
                    <a:lumMod val="50000"/>
                  </a:schemeClr>
                </a:solidFill>
              </a:rPr>
              <a:t>   If yes, you have found a 100% whole</a:t>
            </a:r>
          </a:p>
          <a:p>
            <a:pPr algn="ctr"/>
            <a:r>
              <a:rPr lang="en-US" dirty="0">
                <a:solidFill>
                  <a:schemeClr val="accent6">
                    <a:lumMod val="50000"/>
                  </a:schemeClr>
                </a:solidFill>
              </a:rPr>
              <a:t>  grain.  If no  continue to step 3</a:t>
            </a:r>
          </a:p>
        </p:txBody>
      </p:sp>
      <p:sp>
        <p:nvSpPr>
          <p:cNvPr id="8" name="TextBox 7">
            <a:extLst>
              <a:ext uri="{FF2B5EF4-FFF2-40B4-BE49-F238E27FC236}">
                <a16:creationId xmlns:a16="http://schemas.microsoft.com/office/drawing/2014/main" id="{7D5482B6-C935-4C1C-AC43-3B50557C3585}"/>
              </a:ext>
            </a:extLst>
          </p:cNvPr>
          <p:cNvSpPr txBox="1"/>
          <p:nvPr/>
        </p:nvSpPr>
        <p:spPr>
          <a:xfrm>
            <a:off x="-20876" y="3838746"/>
            <a:ext cx="4475999" cy="2031325"/>
          </a:xfrm>
          <a:prstGeom prst="rect">
            <a:avLst/>
          </a:prstGeom>
          <a:noFill/>
        </p:spPr>
        <p:txBody>
          <a:bodyPr wrap="square" rtlCol="0">
            <a:spAutoFit/>
          </a:bodyPr>
          <a:lstStyle/>
          <a:p>
            <a:endParaRPr lang="en-US" dirty="0">
              <a:solidFill>
                <a:schemeClr val="accent3">
                  <a:lumMod val="50000"/>
                </a:schemeClr>
              </a:solidFill>
            </a:endParaRPr>
          </a:p>
          <a:p>
            <a:pPr algn="ctr"/>
            <a:r>
              <a:rPr lang="en-US" dirty="0">
                <a:solidFill>
                  <a:schemeClr val="accent3">
                    <a:lumMod val="50000"/>
                  </a:schemeClr>
                </a:solidFill>
              </a:rPr>
              <a:t>Step 3  Does the front of the package</a:t>
            </a:r>
          </a:p>
          <a:p>
            <a:pPr algn="ctr"/>
            <a:r>
              <a:rPr lang="en-US" dirty="0">
                <a:solidFill>
                  <a:schemeClr val="accent3">
                    <a:lumMod val="50000"/>
                  </a:schemeClr>
                </a:solidFill>
              </a:rPr>
              <a:t>    state 100% Whole Grain or 100% </a:t>
            </a:r>
          </a:p>
          <a:p>
            <a:pPr algn="ctr"/>
            <a:r>
              <a:rPr lang="en-US" dirty="0">
                <a:solidFill>
                  <a:schemeClr val="accent3">
                    <a:lumMod val="50000"/>
                  </a:schemeClr>
                </a:solidFill>
              </a:rPr>
              <a:t>    Whole Wheat?  If yes, If yes, you found</a:t>
            </a:r>
          </a:p>
          <a:p>
            <a:pPr algn="ctr"/>
            <a:r>
              <a:rPr lang="en-US" dirty="0">
                <a:solidFill>
                  <a:schemeClr val="accent3">
                    <a:lumMod val="50000"/>
                  </a:schemeClr>
                </a:solidFill>
              </a:rPr>
              <a:t>    a product that will meet your 100% </a:t>
            </a:r>
          </a:p>
          <a:p>
            <a:pPr algn="ctr"/>
            <a:r>
              <a:rPr lang="en-US" dirty="0">
                <a:solidFill>
                  <a:schemeClr val="accent3">
                    <a:lumMod val="50000"/>
                  </a:schemeClr>
                </a:solidFill>
              </a:rPr>
              <a:t>    whole grain product. </a:t>
            </a:r>
          </a:p>
          <a:p>
            <a:endParaRPr lang="en-US" dirty="0"/>
          </a:p>
        </p:txBody>
      </p:sp>
      <p:sp>
        <p:nvSpPr>
          <p:cNvPr id="9" name="TextBox 8">
            <a:extLst>
              <a:ext uri="{FF2B5EF4-FFF2-40B4-BE49-F238E27FC236}">
                <a16:creationId xmlns:a16="http://schemas.microsoft.com/office/drawing/2014/main" id="{49ECE2C5-D266-4C95-AA16-E8B1E9713D28}"/>
              </a:ext>
            </a:extLst>
          </p:cNvPr>
          <p:cNvSpPr txBox="1"/>
          <p:nvPr/>
        </p:nvSpPr>
        <p:spPr>
          <a:xfrm>
            <a:off x="167315" y="5413351"/>
            <a:ext cx="4179607" cy="1477328"/>
          </a:xfrm>
          <a:prstGeom prst="rect">
            <a:avLst/>
          </a:prstGeom>
          <a:noFill/>
        </p:spPr>
        <p:txBody>
          <a:bodyPr wrap="square" rtlCol="0">
            <a:spAutoFit/>
          </a:bodyPr>
          <a:lstStyle/>
          <a:p>
            <a:endParaRPr lang="en-US" dirty="0">
              <a:solidFill>
                <a:srgbClr val="D00000"/>
              </a:solidFill>
            </a:endParaRPr>
          </a:p>
          <a:p>
            <a:pPr algn="ctr"/>
            <a:r>
              <a:rPr lang="en-US" dirty="0">
                <a:solidFill>
                  <a:srgbClr val="D00000"/>
                </a:solidFill>
              </a:rPr>
              <a:t>Step 4  If you check the ingredients </a:t>
            </a:r>
          </a:p>
          <a:p>
            <a:pPr algn="ctr"/>
            <a:r>
              <a:rPr lang="en-US" dirty="0">
                <a:solidFill>
                  <a:srgbClr val="D00000"/>
                </a:solidFill>
              </a:rPr>
              <a:t>    label and </a:t>
            </a:r>
            <a:r>
              <a:rPr lang="en-US" u="sng" dirty="0">
                <a:solidFill>
                  <a:srgbClr val="D00000"/>
                </a:solidFill>
              </a:rPr>
              <a:t>ALL</a:t>
            </a:r>
            <a:r>
              <a:rPr lang="en-US" dirty="0">
                <a:solidFill>
                  <a:srgbClr val="D00000"/>
                </a:solidFill>
              </a:rPr>
              <a:t> the grain ingredients</a:t>
            </a:r>
          </a:p>
          <a:p>
            <a:pPr algn="ctr"/>
            <a:r>
              <a:rPr lang="en-US" dirty="0">
                <a:solidFill>
                  <a:srgbClr val="D00000"/>
                </a:solidFill>
              </a:rPr>
              <a:t>    are whole grain, you can count this</a:t>
            </a:r>
          </a:p>
          <a:p>
            <a:pPr algn="ctr"/>
            <a:r>
              <a:rPr lang="en-US" dirty="0">
                <a:solidFill>
                  <a:srgbClr val="D00000"/>
                </a:solidFill>
              </a:rPr>
              <a:t>    product</a:t>
            </a:r>
            <a:r>
              <a:rPr lang="en-US" dirty="0"/>
              <a:t>     </a:t>
            </a:r>
          </a:p>
        </p:txBody>
      </p:sp>
      <p:sp>
        <p:nvSpPr>
          <p:cNvPr id="10" name="TextBox 9">
            <a:extLst>
              <a:ext uri="{FF2B5EF4-FFF2-40B4-BE49-F238E27FC236}">
                <a16:creationId xmlns:a16="http://schemas.microsoft.com/office/drawing/2014/main" id="{D0F6055C-B23D-4D86-AC06-27CD5CFA496F}"/>
              </a:ext>
            </a:extLst>
          </p:cNvPr>
          <p:cNvSpPr txBox="1"/>
          <p:nvPr/>
        </p:nvSpPr>
        <p:spPr>
          <a:xfrm>
            <a:off x="107146" y="73738"/>
            <a:ext cx="4633462" cy="6989580"/>
          </a:xfrm>
          <a:prstGeom prst="rect">
            <a:avLst/>
          </a:prstGeom>
          <a:noFill/>
          <a:ln w="50800">
            <a:solidFill>
              <a:schemeClr val="tx1">
                <a:lumMod val="95000"/>
                <a:lumOff val="5000"/>
              </a:schemeClr>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E4BF7D25-2913-4740-AD74-0F0925EC7C6A}"/>
              </a:ext>
            </a:extLst>
          </p:cNvPr>
          <p:cNvSpPr txBox="1"/>
          <p:nvPr/>
        </p:nvSpPr>
        <p:spPr>
          <a:xfrm>
            <a:off x="4817225" y="92476"/>
            <a:ext cx="4219629" cy="7045532"/>
          </a:xfrm>
          <a:prstGeom prst="rect">
            <a:avLst/>
          </a:prstGeom>
          <a:noFill/>
          <a:ln w="50800">
            <a:solidFill>
              <a:schemeClr val="bg2">
                <a:lumMod val="10000"/>
              </a:schemeClr>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4BB4A67E-CDC1-40A2-BA0F-7A2474C222A3}"/>
              </a:ext>
            </a:extLst>
          </p:cNvPr>
          <p:cNvSpPr txBox="1"/>
          <p:nvPr/>
        </p:nvSpPr>
        <p:spPr>
          <a:xfrm>
            <a:off x="-1538003" y="-153889"/>
            <a:ext cx="1428250" cy="307777"/>
          </a:xfrm>
          <a:prstGeom prst="rect">
            <a:avLst/>
          </a:prstGeom>
          <a:noFill/>
        </p:spPr>
        <p:txBody>
          <a:bodyPr wrap="square" rtlCol="0">
            <a:spAutoFit/>
          </a:bodyPr>
          <a:lstStyle/>
          <a:p>
            <a:pPr algn="ctr"/>
            <a:r>
              <a:rPr lang="en-US" sz="1400" dirty="0"/>
              <a:t>Page 13</a:t>
            </a:r>
          </a:p>
        </p:txBody>
      </p:sp>
      <p:sp>
        <p:nvSpPr>
          <p:cNvPr id="7" name="TextBox 6">
            <a:extLst>
              <a:ext uri="{FF2B5EF4-FFF2-40B4-BE49-F238E27FC236}">
                <a16:creationId xmlns:a16="http://schemas.microsoft.com/office/drawing/2014/main" id="{0D89F013-CA36-47F8-B3A8-C6222FED6269}"/>
              </a:ext>
            </a:extLst>
          </p:cNvPr>
          <p:cNvSpPr txBox="1"/>
          <p:nvPr/>
        </p:nvSpPr>
        <p:spPr>
          <a:xfrm>
            <a:off x="6771356" y="7080302"/>
            <a:ext cx="897622" cy="307777"/>
          </a:xfrm>
          <a:prstGeom prst="rect">
            <a:avLst/>
          </a:prstGeom>
          <a:noFill/>
        </p:spPr>
        <p:txBody>
          <a:bodyPr wrap="square" rtlCol="0">
            <a:spAutoFit/>
          </a:bodyPr>
          <a:lstStyle/>
          <a:p>
            <a:r>
              <a:rPr lang="en-US" sz="1400" b="1" dirty="0"/>
              <a:t>Page 13</a:t>
            </a:r>
          </a:p>
        </p:txBody>
      </p:sp>
      <p:sp>
        <p:nvSpPr>
          <p:cNvPr id="13" name="TextBox 12">
            <a:extLst>
              <a:ext uri="{FF2B5EF4-FFF2-40B4-BE49-F238E27FC236}">
                <a16:creationId xmlns:a16="http://schemas.microsoft.com/office/drawing/2014/main" id="{1C646A4C-7520-4692-A004-AD91C0915F2A}"/>
              </a:ext>
            </a:extLst>
          </p:cNvPr>
          <p:cNvSpPr txBox="1"/>
          <p:nvPr/>
        </p:nvSpPr>
        <p:spPr>
          <a:xfrm>
            <a:off x="241160" y="7017393"/>
            <a:ext cx="4510525" cy="369332"/>
          </a:xfrm>
          <a:prstGeom prst="rect">
            <a:avLst/>
          </a:prstGeom>
          <a:noFill/>
        </p:spPr>
        <p:txBody>
          <a:bodyPr wrap="square" rtlCol="0">
            <a:spAutoFit/>
          </a:bodyPr>
          <a:lstStyle/>
          <a:p>
            <a:r>
              <a:rPr lang="en-US" dirty="0"/>
              <a:t>Please find the Is It a Grain in your packet</a:t>
            </a:r>
          </a:p>
        </p:txBody>
      </p:sp>
    </p:spTree>
    <p:extLst>
      <p:ext uri="{BB962C8B-B14F-4D97-AF65-F5344CB8AC3E}">
        <p14:creationId xmlns:p14="http://schemas.microsoft.com/office/powerpoint/2010/main" val="2385546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51F7C-5F21-4FB5-9964-3102D928A966}"/>
              </a:ext>
            </a:extLst>
          </p:cNvPr>
          <p:cNvSpPr txBox="1"/>
          <p:nvPr/>
        </p:nvSpPr>
        <p:spPr>
          <a:xfrm>
            <a:off x="200967" y="51203"/>
            <a:ext cx="8751413" cy="707886"/>
          </a:xfrm>
          <a:prstGeom prst="rect">
            <a:avLst/>
          </a:prstGeom>
          <a:solidFill>
            <a:schemeClr val="accent2">
              <a:lumMod val="75000"/>
            </a:schemeClr>
          </a:solidFill>
        </p:spPr>
        <p:txBody>
          <a:bodyPr wrap="square" rtlCol="0">
            <a:spAutoFit/>
          </a:bodyPr>
          <a:lstStyle/>
          <a:p>
            <a:pPr algn="ctr"/>
            <a:r>
              <a:rPr lang="en-US" sz="4000" dirty="0">
                <a:solidFill>
                  <a:schemeClr val="bg1"/>
                </a:solidFill>
              </a:rPr>
              <a:t>Whole Grain Bread </a:t>
            </a:r>
          </a:p>
        </p:txBody>
      </p:sp>
      <p:sp>
        <p:nvSpPr>
          <p:cNvPr id="12" name="TextBox 11">
            <a:extLst>
              <a:ext uri="{FF2B5EF4-FFF2-40B4-BE49-F238E27FC236}">
                <a16:creationId xmlns:a16="http://schemas.microsoft.com/office/drawing/2014/main" id="{B3A75B53-19A0-4415-AC24-450B92DD270E}"/>
              </a:ext>
            </a:extLst>
          </p:cNvPr>
          <p:cNvSpPr txBox="1"/>
          <p:nvPr/>
        </p:nvSpPr>
        <p:spPr>
          <a:xfrm flipV="1">
            <a:off x="5269629" y="7158452"/>
            <a:ext cx="4025095" cy="1302260"/>
          </a:xfrm>
          <a:prstGeom prst="rect">
            <a:avLst/>
          </a:prstGeom>
          <a:noFill/>
          <a:ln w="19050">
            <a:solidFill>
              <a:schemeClr val="tx1"/>
            </a:solidFill>
          </a:ln>
          <a:effectLst>
            <a:softEdge rad="76200"/>
          </a:effectLst>
        </p:spPr>
        <p:txBody>
          <a:bodyPr wrap="square" rtlCol="0">
            <a:spAutoFit/>
          </a:bodyPr>
          <a:lstStyle/>
          <a:p>
            <a:endParaRPr lang="en-US" dirty="0"/>
          </a:p>
        </p:txBody>
      </p:sp>
      <p:sp>
        <p:nvSpPr>
          <p:cNvPr id="13" name="TextBox 12">
            <a:extLst>
              <a:ext uri="{FF2B5EF4-FFF2-40B4-BE49-F238E27FC236}">
                <a16:creationId xmlns:a16="http://schemas.microsoft.com/office/drawing/2014/main" id="{A4B964BF-6AD7-4140-B7FE-6B424A0AEE09}"/>
              </a:ext>
            </a:extLst>
          </p:cNvPr>
          <p:cNvSpPr txBox="1"/>
          <p:nvPr/>
        </p:nvSpPr>
        <p:spPr>
          <a:xfrm>
            <a:off x="4758009" y="865323"/>
            <a:ext cx="4109414" cy="6415291"/>
          </a:xfrm>
          <a:prstGeom prst="rect">
            <a:avLst/>
          </a:prstGeom>
          <a:noFill/>
          <a:ln w="57150">
            <a:solidFill>
              <a:schemeClr val="tx1"/>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0AE1F424-F440-44F2-B26B-DB44085A71DC}"/>
              </a:ext>
            </a:extLst>
          </p:cNvPr>
          <p:cNvSpPr txBox="1"/>
          <p:nvPr/>
        </p:nvSpPr>
        <p:spPr>
          <a:xfrm>
            <a:off x="293583" y="860613"/>
            <a:ext cx="4335716" cy="6420001"/>
          </a:xfrm>
          <a:prstGeom prst="rect">
            <a:avLst/>
          </a:prstGeom>
          <a:noFill/>
          <a:ln w="63500">
            <a:solidFill>
              <a:schemeClr val="tx1"/>
            </a:solidFill>
          </a:ln>
        </p:spPr>
        <p:txBody>
          <a:bodyPr wrap="square" rtlCol="0">
            <a:spAutoFit/>
          </a:bodyPr>
          <a:lstStyle/>
          <a:p>
            <a:endParaRPr lang="en-US" dirty="0"/>
          </a:p>
        </p:txBody>
      </p:sp>
      <p:sp>
        <p:nvSpPr>
          <p:cNvPr id="5" name="Rectangle 4">
            <a:extLst>
              <a:ext uri="{FF2B5EF4-FFF2-40B4-BE49-F238E27FC236}">
                <a16:creationId xmlns:a16="http://schemas.microsoft.com/office/drawing/2014/main" id="{4398DA0F-18A1-46EF-8F3F-E12442BBD559}"/>
              </a:ext>
            </a:extLst>
          </p:cNvPr>
          <p:cNvSpPr/>
          <p:nvPr/>
        </p:nvSpPr>
        <p:spPr>
          <a:xfrm>
            <a:off x="200967" y="3703637"/>
            <a:ext cx="4185024" cy="369332"/>
          </a:xfrm>
          <a:prstGeom prst="rect">
            <a:avLst/>
          </a:prstGeom>
        </p:spPr>
        <p:txBody>
          <a:bodyPr wrap="square">
            <a:spAutoFit/>
          </a:bodyPr>
          <a:lstStyle/>
          <a:p>
            <a:pPr algn="ctr"/>
            <a:r>
              <a:rPr lang="en-US" dirty="0">
                <a:solidFill>
                  <a:srgbClr val="222222"/>
                </a:solidFill>
                <a:latin typeface="Roboto"/>
              </a:rPr>
              <a:t> </a:t>
            </a:r>
            <a:endParaRPr lang="en-US" dirty="0"/>
          </a:p>
        </p:txBody>
      </p:sp>
      <p:sp>
        <p:nvSpPr>
          <p:cNvPr id="6" name="TextBox 5">
            <a:extLst>
              <a:ext uri="{FF2B5EF4-FFF2-40B4-BE49-F238E27FC236}">
                <a16:creationId xmlns:a16="http://schemas.microsoft.com/office/drawing/2014/main" id="{BA4F0918-B14B-4033-8E2A-8AE49F28D3BB}"/>
              </a:ext>
            </a:extLst>
          </p:cNvPr>
          <p:cNvSpPr txBox="1"/>
          <p:nvPr/>
        </p:nvSpPr>
        <p:spPr>
          <a:xfrm>
            <a:off x="4968864" y="3696636"/>
            <a:ext cx="3682751" cy="3539430"/>
          </a:xfrm>
          <a:prstGeom prst="rect">
            <a:avLst/>
          </a:prstGeom>
          <a:noFill/>
        </p:spPr>
        <p:txBody>
          <a:bodyPr wrap="square" rtlCol="0">
            <a:spAutoFit/>
          </a:bodyPr>
          <a:lstStyle/>
          <a:p>
            <a:pPr algn="ctr"/>
            <a:r>
              <a:rPr lang="en-US" sz="1600" b="1" dirty="0">
                <a:solidFill>
                  <a:schemeClr val="accent6">
                    <a:lumMod val="50000"/>
                  </a:schemeClr>
                </a:solidFill>
                <a:highlight>
                  <a:srgbClr val="FFFF00"/>
                </a:highlight>
              </a:rPr>
              <a:t>Whole Wheat Flour</a:t>
            </a:r>
            <a:r>
              <a:rPr lang="en-US" sz="1600" b="1" dirty="0">
                <a:solidFill>
                  <a:schemeClr val="accent6">
                    <a:lumMod val="50000"/>
                  </a:schemeClr>
                </a:solidFill>
              </a:rPr>
              <a:t>, Water, Wheat Gluten, Sugar, Yeast, Brown Sugar, Contains 2% or Less of Each of the Following: Flax Seed, </a:t>
            </a:r>
            <a:r>
              <a:rPr lang="en-US" sz="1600" b="1" dirty="0">
                <a:solidFill>
                  <a:schemeClr val="accent6">
                    <a:lumMod val="50000"/>
                  </a:schemeClr>
                </a:solidFill>
                <a:highlight>
                  <a:srgbClr val="FFFF00"/>
                </a:highlight>
              </a:rPr>
              <a:t>Whole Rye Flour</a:t>
            </a:r>
            <a:r>
              <a:rPr lang="en-US" sz="1600" b="1" dirty="0">
                <a:solidFill>
                  <a:schemeClr val="accent6">
                    <a:lumMod val="50000"/>
                  </a:schemeClr>
                </a:solidFill>
              </a:rPr>
              <a:t>, Sunflower Seed, Vinegar, Monoglycerides, Enzymes, Ascorbic Acid, Wheat Starch, </a:t>
            </a:r>
            <a:r>
              <a:rPr lang="en-US" sz="1600" b="1" dirty="0">
                <a:solidFill>
                  <a:schemeClr val="accent6">
                    <a:lumMod val="50000"/>
                  </a:schemeClr>
                </a:solidFill>
                <a:highlight>
                  <a:srgbClr val="FFFF00"/>
                </a:highlight>
              </a:rPr>
              <a:t>Whole Amaranth</a:t>
            </a:r>
            <a:r>
              <a:rPr lang="en-US" sz="1600" b="1" dirty="0">
                <a:solidFill>
                  <a:schemeClr val="accent6">
                    <a:lumMod val="50000"/>
                  </a:schemeClr>
                </a:solidFill>
              </a:rPr>
              <a:t>, Hulled </a:t>
            </a:r>
            <a:r>
              <a:rPr lang="en-US" sz="1600" b="1" dirty="0">
                <a:solidFill>
                  <a:schemeClr val="accent6">
                    <a:lumMod val="50000"/>
                  </a:schemeClr>
                </a:solidFill>
                <a:highlight>
                  <a:srgbClr val="FFFF00"/>
                </a:highlight>
              </a:rPr>
              <a:t>Whole Millet</a:t>
            </a:r>
            <a:r>
              <a:rPr lang="en-US" sz="1600" b="1" dirty="0">
                <a:solidFill>
                  <a:schemeClr val="accent6">
                    <a:lumMod val="50000"/>
                  </a:schemeClr>
                </a:solidFill>
              </a:rPr>
              <a:t>, Whole Khorasan Wheat Flour, Whole Brown Rice Flour, Whole Buckwheat Flour, Whole Mile Corn, Whole Spelt Flour, Monocalcium Phosphate, Soy Lecithin, Calcium Sulfate, Topped with Whole Amaranth Seed, Flaxseed, and Wheat Bran.</a:t>
            </a:r>
          </a:p>
        </p:txBody>
      </p:sp>
      <p:sp>
        <p:nvSpPr>
          <p:cNvPr id="7" name="TextBox 6">
            <a:extLst>
              <a:ext uri="{FF2B5EF4-FFF2-40B4-BE49-F238E27FC236}">
                <a16:creationId xmlns:a16="http://schemas.microsoft.com/office/drawing/2014/main" id="{C0D00224-11BF-457F-B5BE-F0885821EC9B}"/>
              </a:ext>
            </a:extLst>
          </p:cNvPr>
          <p:cNvSpPr txBox="1"/>
          <p:nvPr/>
        </p:nvSpPr>
        <p:spPr>
          <a:xfrm>
            <a:off x="5269629" y="1174895"/>
            <a:ext cx="3173980" cy="1651873"/>
          </a:xfrm>
          <a:prstGeom prst="rect">
            <a:avLst/>
          </a:prstGeom>
          <a:noFill/>
        </p:spPr>
        <p:txBody>
          <a:bodyPr wrap="square" rtlCol="0">
            <a:spAutoFit/>
          </a:bodyPr>
          <a:lstStyle/>
          <a:p>
            <a:endParaRPr lang="en-US" dirty="0"/>
          </a:p>
        </p:txBody>
      </p:sp>
      <p:sp>
        <p:nvSpPr>
          <p:cNvPr id="9" name="AutoShape 2" descr="Guests also viewed">
            <a:extLst>
              <a:ext uri="{FF2B5EF4-FFF2-40B4-BE49-F238E27FC236}">
                <a16:creationId xmlns:a16="http://schemas.microsoft.com/office/drawing/2014/main" id="{22E46D48-1F5D-4EF8-8091-BE1441DA4FB1}"/>
              </a:ext>
            </a:extLst>
          </p:cNvPr>
          <p:cNvSpPr>
            <a:spLocks noChangeAspect="1" noChangeArrowheads="1"/>
          </p:cNvSpPr>
          <p:nvPr/>
        </p:nvSpPr>
        <p:spPr bwMode="auto">
          <a:xfrm>
            <a:off x="4419600" y="3551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F668A124-5A47-4910-88A5-D83876D330CA}"/>
              </a:ext>
            </a:extLst>
          </p:cNvPr>
          <p:cNvPicPr>
            <a:picLocks noChangeAspect="1"/>
          </p:cNvPicPr>
          <p:nvPr/>
        </p:nvPicPr>
        <p:blipFill>
          <a:blip r:embed="rId3"/>
          <a:stretch>
            <a:fillRect/>
          </a:stretch>
        </p:blipFill>
        <p:spPr>
          <a:xfrm>
            <a:off x="5809872" y="1115581"/>
            <a:ext cx="2000733" cy="2000733"/>
          </a:xfrm>
          <a:prstGeom prst="rect">
            <a:avLst/>
          </a:prstGeom>
          <a:ln w="82550">
            <a:solidFill>
              <a:schemeClr val="tx1"/>
            </a:solidFill>
          </a:ln>
        </p:spPr>
      </p:pic>
      <p:sp>
        <p:nvSpPr>
          <p:cNvPr id="11" name="TextBox 10">
            <a:extLst>
              <a:ext uri="{FF2B5EF4-FFF2-40B4-BE49-F238E27FC236}">
                <a16:creationId xmlns:a16="http://schemas.microsoft.com/office/drawing/2014/main" id="{C7FC24B8-C3F4-4F04-9ACE-69A13B84A437}"/>
              </a:ext>
            </a:extLst>
          </p:cNvPr>
          <p:cNvSpPr txBox="1"/>
          <p:nvPr/>
        </p:nvSpPr>
        <p:spPr>
          <a:xfrm>
            <a:off x="5113986" y="3241220"/>
            <a:ext cx="3485265" cy="369332"/>
          </a:xfrm>
          <a:prstGeom prst="rect">
            <a:avLst/>
          </a:prstGeom>
          <a:noFill/>
        </p:spPr>
        <p:txBody>
          <a:bodyPr wrap="square" rtlCol="0">
            <a:spAutoFit/>
          </a:bodyPr>
          <a:lstStyle/>
          <a:p>
            <a:r>
              <a:rPr lang="en-US" b="1" dirty="0">
                <a:solidFill>
                  <a:srgbClr val="FF0000"/>
                </a:solidFill>
              </a:rPr>
              <a:t>Natures Own 100 % Whole Wheat</a:t>
            </a:r>
          </a:p>
        </p:txBody>
      </p:sp>
      <p:sp>
        <p:nvSpPr>
          <p:cNvPr id="15" name="TextBox 14">
            <a:extLst>
              <a:ext uri="{FF2B5EF4-FFF2-40B4-BE49-F238E27FC236}">
                <a16:creationId xmlns:a16="http://schemas.microsoft.com/office/drawing/2014/main" id="{B9D490BE-3D36-4069-981F-0DB9768F7FA3}"/>
              </a:ext>
            </a:extLst>
          </p:cNvPr>
          <p:cNvSpPr txBox="1"/>
          <p:nvPr/>
        </p:nvSpPr>
        <p:spPr>
          <a:xfrm>
            <a:off x="363980" y="4689594"/>
            <a:ext cx="4203418" cy="2308324"/>
          </a:xfrm>
          <a:prstGeom prst="rect">
            <a:avLst/>
          </a:prstGeom>
          <a:noFill/>
        </p:spPr>
        <p:txBody>
          <a:bodyPr wrap="square" rtlCol="0">
            <a:spAutoFit/>
          </a:bodyPr>
          <a:lstStyle/>
          <a:p>
            <a:pPr algn="ctr"/>
            <a:r>
              <a:rPr lang="en-US" b="1" dirty="0">
                <a:solidFill>
                  <a:schemeClr val="accent6">
                    <a:lumMod val="50000"/>
                  </a:schemeClr>
                </a:solidFill>
                <a:highlight>
                  <a:srgbClr val="FFFF00"/>
                </a:highlight>
              </a:rPr>
              <a:t>WHOLE WHEAT FLOUR</a:t>
            </a:r>
            <a:r>
              <a:rPr lang="en-US" b="1" dirty="0">
                <a:solidFill>
                  <a:schemeClr val="accent6">
                    <a:lumMod val="50000"/>
                  </a:schemeClr>
                </a:solidFill>
              </a:rPr>
              <a:t>, WATER, </a:t>
            </a:r>
            <a:r>
              <a:rPr lang="en-US" b="1" dirty="0">
                <a:solidFill>
                  <a:schemeClr val="accent6">
                    <a:lumMod val="50000"/>
                  </a:schemeClr>
                </a:solidFill>
                <a:highlight>
                  <a:srgbClr val="FFFF00"/>
                </a:highlight>
              </a:rPr>
              <a:t>BULGUR WHEAT</a:t>
            </a:r>
            <a:r>
              <a:rPr lang="en-US" b="1" dirty="0">
                <a:solidFill>
                  <a:schemeClr val="accent6">
                    <a:lumMod val="50000"/>
                  </a:schemeClr>
                </a:solidFill>
              </a:rPr>
              <a:t>, SUGAR, WHEATGLUTEN, HONEY, SOYBEAN OIL, YEAST,</a:t>
            </a:r>
            <a:r>
              <a:rPr lang="en-US" b="1" dirty="0">
                <a:solidFill>
                  <a:schemeClr val="accent6">
                    <a:lumMod val="50000"/>
                  </a:schemeClr>
                </a:solidFill>
                <a:highlight>
                  <a:srgbClr val="FFFF00"/>
                </a:highlight>
              </a:rPr>
              <a:t> WHOLE WHEAT</a:t>
            </a:r>
            <a:r>
              <a:rPr lang="en-US" b="1" dirty="0">
                <a:solidFill>
                  <a:schemeClr val="accent6">
                    <a:lumMod val="50000"/>
                  </a:schemeClr>
                </a:solidFill>
              </a:rPr>
              <a:t>, SALT, PRESERVATIVES (CALCIUM PROPIONATE, SORBIC ACID), MONOGLYCERIDES, GRAIN VINEGAR, DATEM, CALCIUM SULFATE, SOY LECITHIN, NATURAL FLAVORS.</a:t>
            </a:r>
          </a:p>
        </p:txBody>
      </p:sp>
      <p:pic>
        <p:nvPicPr>
          <p:cNvPr id="19" name="Picture 18">
            <a:extLst>
              <a:ext uri="{FF2B5EF4-FFF2-40B4-BE49-F238E27FC236}">
                <a16:creationId xmlns:a16="http://schemas.microsoft.com/office/drawing/2014/main" id="{F098AF4F-22CC-472E-AF8E-169F23FE0BF0}"/>
              </a:ext>
            </a:extLst>
          </p:cNvPr>
          <p:cNvPicPr>
            <a:picLocks noChangeAspect="1"/>
          </p:cNvPicPr>
          <p:nvPr/>
        </p:nvPicPr>
        <p:blipFill>
          <a:blip r:embed="rId4"/>
          <a:stretch>
            <a:fillRect/>
          </a:stretch>
        </p:blipFill>
        <p:spPr>
          <a:xfrm>
            <a:off x="1849167" y="1151776"/>
            <a:ext cx="1394931" cy="2729475"/>
          </a:xfrm>
          <a:prstGeom prst="rect">
            <a:avLst/>
          </a:prstGeom>
        </p:spPr>
      </p:pic>
      <p:sp>
        <p:nvSpPr>
          <p:cNvPr id="20" name="TextBox 19">
            <a:extLst>
              <a:ext uri="{FF2B5EF4-FFF2-40B4-BE49-F238E27FC236}">
                <a16:creationId xmlns:a16="http://schemas.microsoft.com/office/drawing/2014/main" id="{C2F1FFC1-52CC-4964-BE7D-9C7DF6AEB125}"/>
              </a:ext>
            </a:extLst>
          </p:cNvPr>
          <p:cNvSpPr txBox="1"/>
          <p:nvPr/>
        </p:nvSpPr>
        <p:spPr>
          <a:xfrm>
            <a:off x="741262" y="4128544"/>
            <a:ext cx="3610739" cy="369332"/>
          </a:xfrm>
          <a:prstGeom prst="rect">
            <a:avLst/>
          </a:prstGeom>
          <a:noFill/>
        </p:spPr>
        <p:txBody>
          <a:bodyPr wrap="square" rtlCol="0">
            <a:spAutoFit/>
          </a:bodyPr>
          <a:lstStyle/>
          <a:p>
            <a:pPr algn="ctr"/>
            <a:r>
              <a:rPr lang="en-US" b="1" dirty="0">
                <a:solidFill>
                  <a:srgbClr val="FF0000"/>
                </a:solidFill>
              </a:rPr>
              <a:t>Arnolds 100% Whole Wheat</a:t>
            </a:r>
          </a:p>
        </p:txBody>
      </p:sp>
    </p:spTree>
    <p:extLst>
      <p:ext uri="{BB962C8B-B14F-4D97-AF65-F5344CB8AC3E}">
        <p14:creationId xmlns:p14="http://schemas.microsoft.com/office/powerpoint/2010/main" val="3813780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Wonder Classic White Bread - 24 oz">
            <a:extLst>
              <a:ext uri="{FF2B5EF4-FFF2-40B4-BE49-F238E27FC236}">
                <a16:creationId xmlns:a16="http://schemas.microsoft.com/office/drawing/2014/main" id="{A9ACB80C-6E2F-47A2-9453-BBC93AB5AEE1}"/>
              </a:ext>
            </a:extLst>
          </p:cNvPr>
          <p:cNvSpPr>
            <a:spLocks noChangeAspect="1" noChangeArrowheads="1"/>
          </p:cNvSpPr>
          <p:nvPr/>
        </p:nvSpPr>
        <p:spPr bwMode="auto">
          <a:xfrm>
            <a:off x="4419600" y="3551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F2053FF6-D18C-401D-9B23-69516494EE10}"/>
              </a:ext>
            </a:extLst>
          </p:cNvPr>
          <p:cNvSpPr txBox="1"/>
          <p:nvPr/>
        </p:nvSpPr>
        <p:spPr>
          <a:xfrm>
            <a:off x="200967" y="80387"/>
            <a:ext cx="8751413" cy="707886"/>
          </a:xfrm>
          <a:prstGeom prst="rect">
            <a:avLst/>
          </a:prstGeom>
          <a:solidFill>
            <a:schemeClr val="accent2">
              <a:lumMod val="75000"/>
            </a:schemeClr>
          </a:solidFill>
        </p:spPr>
        <p:txBody>
          <a:bodyPr wrap="square" rtlCol="0">
            <a:spAutoFit/>
          </a:bodyPr>
          <a:lstStyle/>
          <a:p>
            <a:pPr algn="ctr"/>
            <a:r>
              <a:rPr lang="en-US" sz="4000" dirty="0">
                <a:solidFill>
                  <a:schemeClr val="bg1"/>
                </a:solidFill>
              </a:rPr>
              <a:t>Non-Whole Grain Bread </a:t>
            </a:r>
          </a:p>
        </p:txBody>
      </p:sp>
      <p:sp>
        <p:nvSpPr>
          <p:cNvPr id="9" name="TextBox 8">
            <a:extLst>
              <a:ext uri="{FF2B5EF4-FFF2-40B4-BE49-F238E27FC236}">
                <a16:creationId xmlns:a16="http://schemas.microsoft.com/office/drawing/2014/main" id="{2405F987-E9AF-445C-9834-EADBADACD14C}"/>
              </a:ext>
            </a:extLst>
          </p:cNvPr>
          <p:cNvSpPr txBox="1"/>
          <p:nvPr/>
        </p:nvSpPr>
        <p:spPr>
          <a:xfrm>
            <a:off x="565807" y="2502219"/>
            <a:ext cx="3677697" cy="4693593"/>
          </a:xfrm>
          <a:prstGeom prst="rect">
            <a:avLst/>
          </a:prstGeom>
          <a:noFill/>
        </p:spPr>
        <p:txBody>
          <a:bodyPr wrap="square" rtlCol="0">
            <a:spAutoFit/>
          </a:bodyPr>
          <a:lstStyle/>
          <a:p>
            <a:pPr algn="ctr"/>
            <a:r>
              <a:rPr lang="en-US" sz="1500" b="1" i="1" dirty="0">
                <a:highlight>
                  <a:srgbClr val="FFFF00"/>
                </a:highlight>
              </a:rPr>
              <a:t>Enriched Bleached Flour </a:t>
            </a:r>
            <a:r>
              <a:rPr lang="en-US" sz="1500" b="1" i="1" dirty="0"/>
              <a:t>[Wheat Flour, Malted Barley Flour, Niacin, Iron, Thiamin Mononitrate (Vitamin B1), Riboflavin (Vitamin B2), Folic Acid], Water, Whole Grain [Whole Wheat Flour, Brown Rice Flour (Rice Flour, Rice Bran)], Wheat Gluten, Skim Milk, High Fructose Corn Syrup, Sugar, Yeast, Butter (Cream, Salt), Contains 2% or Less of Each of the Following: Calcium Sulfate, Salt, Dough Conditioners (May Contain One or More of the Following: Mono- and Diglycerides, Ethoxylated Mono- and Diglycerides, Sodium Stearoyl Lactylate, Calcium Peroxide, </a:t>
            </a:r>
            <a:r>
              <a:rPr lang="en-US" sz="1500" b="1" i="1" dirty="0" err="1"/>
              <a:t>Datem</a:t>
            </a:r>
            <a:r>
              <a:rPr lang="en-US" sz="1500" b="1" i="1" dirty="0"/>
              <a:t>, Ascorbic Acid, Azodicarbonamide, Enzymes), Guar Gum, Calcium Propionate (Preservative), Distilled Vinegar, Yeast Nutrients (Monocalcium Phosphate, Calcium Sulfate, Ammonium Sulfate and /or Calcium Carbonate), Corn Starch, Vitamin D3, Soy Lecithin, Soy Flour</a:t>
            </a:r>
            <a:r>
              <a:rPr lang="en-US" sz="1400" b="1" i="1" dirty="0"/>
              <a:t>.</a:t>
            </a:r>
            <a:endParaRPr lang="en-US" sz="1400" b="1" dirty="0"/>
          </a:p>
        </p:txBody>
      </p:sp>
      <p:sp>
        <p:nvSpPr>
          <p:cNvPr id="10" name="TextBox 9">
            <a:extLst>
              <a:ext uri="{FF2B5EF4-FFF2-40B4-BE49-F238E27FC236}">
                <a16:creationId xmlns:a16="http://schemas.microsoft.com/office/drawing/2014/main" id="{B97095DE-2669-4273-B7D1-4E944614D4F5}"/>
              </a:ext>
            </a:extLst>
          </p:cNvPr>
          <p:cNvSpPr txBox="1"/>
          <p:nvPr/>
        </p:nvSpPr>
        <p:spPr>
          <a:xfrm>
            <a:off x="353748" y="888695"/>
            <a:ext cx="4262842" cy="6438193"/>
          </a:xfrm>
          <a:prstGeom prst="rect">
            <a:avLst/>
          </a:prstGeom>
          <a:noFill/>
          <a:ln w="57150">
            <a:solidFill>
              <a:schemeClr val="tx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4397E3E1-5D38-4B68-B9EF-FAEF1E5C8784}"/>
              </a:ext>
            </a:extLst>
          </p:cNvPr>
          <p:cNvSpPr txBox="1"/>
          <p:nvPr/>
        </p:nvSpPr>
        <p:spPr>
          <a:xfrm>
            <a:off x="4724400" y="888695"/>
            <a:ext cx="4108101" cy="2336137"/>
          </a:xfrm>
          <a:prstGeom prst="rect">
            <a:avLst/>
          </a:prstGeom>
          <a:noFill/>
        </p:spPr>
        <p:txBody>
          <a:bodyPr wrap="square" rtlCol="0">
            <a:spAutoFit/>
          </a:bodyPr>
          <a:lstStyle/>
          <a:p>
            <a:endParaRPr lang="en-US" dirty="0"/>
          </a:p>
        </p:txBody>
      </p:sp>
      <p:sp>
        <p:nvSpPr>
          <p:cNvPr id="12" name="AutoShape 10" descr="Sunbeam Thin Sandwich Bread - 16oz">
            <a:extLst>
              <a:ext uri="{FF2B5EF4-FFF2-40B4-BE49-F238E27FC236}">
                <a16:creationId xmlns:a16="http://schemas.microsoft.com/office/drawing/2014/main" id="{FF2C3F3C-FE02-4B61-AF2F-F447BCA6124B}"/>
              </a:ext>
            </a:extLst>
          </p:cNvPr>
          <p:cNvSpPr>
            <a:spLocks noChangeAspect="1" noChangeArrowheads="1"/>
          </p:cNvSpPr>
          <p:nvPr/>
        </p:nvSpPr>
        <p:spPr bwMode="auto">
          <a:xfrm>
            <a:off x="4572000" y="37036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56811CEE-7B42-4E8E-9E8E-BA0283B85ADB}"/>
              </a:ext>
            </a:extLst>
          </p:cNvPr>
          <p:cNvPicPr>
            <a:picLocks noChangeAspect="1"/>
          </p:cNvPicPr>
          <p:nvPr/>
        </p:nvPicPr>
        <p:blipFill>
          <a:blip r:embed="rId2"/>
          <a:stretch>
            <a:fillRect/>
          </a:stretch>
        </p:blipFill>
        <p:spPr>
          <a:xfrm>
            <a:off x="5875437" y="869033"/>
            <a:ext cx="1851745" cy="1425043"/>
          </a:xfrm>
          <a:prstGeom prst="rect">
            <a:avLst/>
          </a:prstGeom>
        </p:spPr>
      </p:pic>
      <p:sp>
        <p:nvSpPr>
          <p:cNvPr id="14" name="TextBox 13">
            <a:extLst>
              <a:ext uri="{FF2B5EF4-FFF2-40B4-BE49-F238E27FC236}">
                <a16:creationId xmlns:a16="http://schemas.microsoft.com/office/drawing/2014/main" id="{BC9652C8-AA7A-4564-8F78-FFB5DAE9982E}"/>
              </a:ext>
            </a:extLst>
          </p:cNvPr>
          <p:cNvSpPr txBox="1"/>
          <p:nvPr/>
        </p:nvSpPr>
        <p:spPr>
          <a:xfrm>
            <a:off x="5002024" y="2394498"/>
            <a:ext cx="3788228" cy="4739759"/>
          </a:xfrm>
          <a:prstGeom prst="rect">
            <a:avLst/>
          </a:prstGeom>
          <a:solidFill>
            <a:schemeClr val="bg1"/>
          </a:solidFill>
        </p:spPr>
        <p:txBody>
          <a:bodyPr wrap="square" rtlCol="0">
            <a:spAutoFit/>
          </a:bodyPr>
          <a:lstStyle/>
          <a:p>
            <a:pPr algn="ctr"/>
            <a:endParaRPr lang="en-US" sz="1500" b="1" dirty="0">
              <a:solidFill>
                <a:schemeClr val="accent6">
                  <a:lumMod val="50000"/>
                </a:schemeClr>
              </a:solidFill>
              <a:highlight>
                <a:srgbClr val="FFFF00"/>
              </a:highlight>
            </a:endParaRPr>
          </a:p>
          <a:p>
            <a:pPr algn="ctr"/>
            <a:endParaRPr lang="en-US" sz="1500" b="1" dirty="0">
              <a:solidFill>
                <a:schemeClr val="accent6">
                  <a:lumMod val="50000"/>
                </a:schemeClr>
              </a:solidFill>
            </a:endParaRPr>
          </a:p>
          <a:p>
            <a:pPr algn="ctr"/>
            <a:r>
              <a:rPr lang="en-US" sz="1600" b="1" dirty="0">
                <a:highlight>
                  <a:srgbClr val="FFFF00"/>
                </a:highlight>
              </a:rPr>
              <a:t>Unbleached Enriched Flour </a:t>
            </a:r>
            <a:r>
              <a:rPr lang="en-US" sz="1600" b="1" dirty="0"/>
              <a:t>(Wheat Flour, Malted Barley Flour, Niacin, Reduced Iron, Thiamin Mononitrate, Riboflavin, Folic Acid), Water, High Fructose Corn Syrup, Contains 2% or Less of Each of the Following: Yeast, Salt, Soybean Oil Wheat Gluten, Dough Conditioners (Contains One or More of the Following: Sodium Stearoyl Lactylate, Calcium Stearoyl Lactylate, Monoglycerides and/or Diglycerides, Calcium Peroxide, Calcium Iodate, DATEM, Ethoxylated Mono- and Diglycerides, Azodicarbonamide, Enzymes), Soy Flour, Yeast Food (Ammonium Sulfate), Monocalcium Phosphate Calcium Sulfate Soy Lecithin, Calcium Propionate (to Retard Spoilage).</a:t>
            </a:r>
            <a:endParaRPr lang="en-US" sz="1600" b="1" dirty="0">
              <a:solidFill>
                <a:schemeClr val="accent6">
                  <a:lumMod val="50000"/>
                </a:schemeClr>
              </a:solidFill>
            </a:endParaRPr>
          </a:p>
        </p:txBody>
      </p:sp>
      <p:sp>
        <p:nvSpPr>
          <p:cNvPr id="15" name="TextBox 14">
            <a:extLst>
              <a:ext uri="{FF2B5EF4-FFF2-40B4-BE49-F238E27FC236}">
                <a16:creationId xmlns:a16="http://schemas.microsoft.com/office/drawing/2014/main" id="{8EC243A5-CC49-4C2F-90DE-CADC7CCBC38E}"/>
              </a:ext>
            </a:extLst>
          </p:cNvPr>
          <p:cNvSpPr txBox="1"/>
          <p:nvPr/>
        </p:nvSpPr>
        <p:spPr>
          <a:xfrm flipH="1">
            <a:off x="4770119" y="1055076"/>
            <a:ext cx="1851745" cy="369332"/>
          </a:xfrm>
          <a:prstGeom prst="rect">
            <a:avLst/>
          </a:prstGeom>
          <a:no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5C72EE46-0925-4079-BD75-9AB3AA1782C0}"/>
              </a:ext>
            </a:extLst>
          </p:cNvPr>
          <p:cNvSpPr txBox="1"/>
          <p:nvPr/>
        </p:nvSpPr>
        <p:spPr>
          <a:xfrm>
            <a:off x="4792687" y="888695"/>
            <a:ext cx="4100998" cy="6438193"/>
          </a:xfrm>
          <a:prstGeom prst="rect">
            <a:avLst/>
          </a:prstGeom>
          <a:noFill/>
          <a:ln w="57150">
            <a:solidFill>
              <a:schemeClr val="tx1"/>
            </a:solidFill>
          </a:ln>
        </p:spPr>
        <p:txBody>
          <a:bodyPr wrap="square" rtlCol="0">
            <a:spAutoFit/>
          </a:bodyPr>
          <a:lstStyle/>
          <a:p>
            <a:endParaRPr lang="en-US" dirty="0"/>
          </a:p>
        </p:txBody>
      </p:sp>
      <p:pic>
        <p:nvPicPr>
          <p:cNvPr id="18" name="Picture 17" descr="Sara Lee White Whole Grain Bread - 20oz">
            <a:extLst>
              <a:ext uri="{FF2B5EF4-FFF2-40B4-BE49-F238E27FC236}">
                <a16:creationId xmlns:a16="http://schemas.microsoft.com/office/drawing/2014/main" id="{78AE12C7-3E35-44F1-91F9-5FE34A145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40000">
            <a:off x="1733243" y="427876"/>
            <a:ext cx="1609504" cy="1842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283BE9-4451-4786-BBD2-FBDE4D7785E1}"/>
              </a:ext>
            </a:extLst>
          </p:cNvPr>
          <p:cNvSpPr txBox="1"/>
          <p:nvPr/>
        </p:nvSpPr>
        <p:spPr>
          <a:xfrm>
            <a:off x="619623" y="1933497"/>
            <a:ext cx="3677697" cy="369332"/>
          </a:xfrm>
          <a:prstGeom prst="rect">
            <a:avLst/>
          </a:prstGeom>
          <a:noFill/>
        </p:spPr>
        <p:txBody>
          <a:bodyPr wrap="square" rtlCol="0">
            <a:spAutoFit/>
          </a:bodyPr>
          <a:lstStyle/>
          <a:p>
            <a:pPr algn="ctr"/>
            <a:r>
              <a:rPr lang="en-US" b="1" dirty="0">
                <a:solidFill>
                  <a:srgbClr val="FF0000"/>
                </a:solidFill>
              </a:rPr>
              <a:t>Sara Lee Whole Wheat White Bread</a:t>
            </a:r>
          </a:p>
        </p:txBody>
      </p:sp>
      <p:sp>
        <p:nvSpPr>
          <p:cNvPr id="4" name="TextBox 3">
            <a:extLst>
              <a:ext uri="{FF2B5EF4-FFF2-40B4-BE49-F238E27FC236}">
                <a16:creationId xmlns:a16="http://schemas.microsoft.com/office/drawing/2014/main" id="{F917ADD0-549F-44B9-AA22-09619E13DD9C}"/>
              </a:ext>
            </a:extLst>
          </p:cNvPr>
          <p:cNvSpPr txBox="1"/>
          <p:nvPr/>
        </p:nvSpPr>
        <p:spPr>
          <a:xfrm>
            <a:off x="5396688" y="2305560"/>
            <a:ext cx="3127689" cy="369332"/>
          </a:xfrm>
          <a:prstGeom prst="rect">
            <a:avLst/>
          </a:prstGeom>
          <a:noFill/>
        </p:spPr>
        <p:txBody>
          <a:bodyPr wrap="square" rtlCol="0">
            <a:spAutoFit/>
          </a:bodyPr>
          <a:lstStyle/>
          <a:p>
            <a:pPr algn="ctr"/>
            <a:r>
              <a:rPr lang="en-US" b="1" dirty="0">
                <a:solidFill>
                  <a:srgbClr val="FF0000"/>
                </a:solidFill>
              </a:rPr>
              <a:t>Sunbeam White Bread</a:t>
            </a:r>
          </a:p>
        </p:txBody>
      </p:sp>
    </p:spTree>
    <p:extLst>
      <p:ext uri="{BB962C8B-B14F-4D97-AF65-F5344CB8AC3E}">
        <p14:creationId xmlns:p14="http://schemas.microsoft.com/office/powerpoint/2010/main" val="269221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 I Tried 12 Kinds of Grocery Store Whole Wheat Bread and Here&amp;#039;s the Best One&amp;nbsp;">
            <a:extLst>
              <a:ext uri="{FF2B5EF4-FFF2-40B4-BE49-F238E27FC236}">
                <a16:creationId xmlns:a16="http://schemas.microsoft.com/office/drawing/2014/main" id="{3CC6FA28-72AC-4FA9-980E-4395A6E2A3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6300" y="1935803"/>
            <a:ext cx="7586764" cy="5322927"/>
          </a:xfrm>
          <a:prstGeom prst="rect">
            <a:avLst/>
          </a:prstGeom>
          <a:noFill/>
          <a:ln>
            <a:noFill/>
          </a:ln>
        </p:spPr>
      </p:pic>
      <p:sp>
        <p:nvSpPr>
          <p:cNvPr id="4" name="TextBox 3">
            <a:extLst>
              <a:ext uri="{FF2B5EF4-FFF2-40B4-BE49-F238E27FC236}">
                <a16:creationId xmlns:a16="http://schemas.microsoft.com/office/drawing/2014/main" id="{6EC49DF7-D3C7-476C-81B5-81BA6253C174}"/>
              </a:ext>
            </a:extLst>
          </p:cNvPr>
          <p:cNvSpPr txBox="1"/>
          <p:nvPr/>
        </p:nvSpPr>
        <p:spPr>
          <a:xfrm>
            <a:off x="200967" y="80387"/>
            <a:ext cx="8751413" cy="707886"/>
          </a:xfrm>
          <a:prstGeom prst="rect">
            <a:avLst/>
          </a:prstGeom>
          <a:solidFill>
            <a:schemeClr val="accent2">
              <a:lumMod val="75000"/>
            </a:schemeClr>
          </a:solidFill>
        </p:spPr>
        <p:txBody>
          <a:bodyPr wrap="square" rtlCol="0">
            <a:spAutoFit/>
          </a:bodyPr>
          <a:lstStyle/>
          <a:p>
            <a:pPr algn="ctr"/>
            <a:r>
              <a:rPr lang="en-US" sz="4000" dirty="0">
                <a:solidFill>
                  <a:schemeClr val="bg1"/>
                </a:solidFill>
              </a:rPr>
              <a:t>Whole Grain Bread </a:t>
            </a:r>
          </a:p>
        </p:txBody>
      </p:sp>
      <p:sp>
        <p:nvSpPr>
          <p:cNvPr id="5" name="TextBox 4">
            <a:extLst>
              <a:ext uri="{FF2B5EF4-FFF2-40B4-BE49-F238E27FC236}">
                <a16:creationId xmlns:a16="http://schemas.microsoft.com/office/drawing/2014/main" id="{71776636-C462-4019-8AD8-B223C18F5612}"/>
              </a:ext>
            </a:extLst>
          </p:cNvPr>
          <p:cNvSpPr txBox="1"/>
          <p:nvPr/>
        </p:nvSpPr>
        <p:spPr>
          <a:xfrm>
            <a:off x="836984" y="982494"/>
            <a:ext cx="7470032" cy="646331"/>
          </a:xfrm>
          <a:prstGeom prst="rect">
            <a:avLst/>
          </a:prstGeom>
          <a:noFill/>
        </p:spPr>
        <p:txBody>
          <a:bodyPr wrap="square" rtlCol="0">
            <a:spAutoFit/>
          </a:bodyPr>
          <a:lstStyle/>
          <a:p>
            <a:pPr algn="ctr"/>
            <a:r>
              <a:rPr lang="en-US" dirty="0"/>
              <a:t>Ensure the label says 100% whole grain meal, whole grain flour, bran or germ in order to be creditable</a:t>
            </a:r>
          </a:p>
        </p:txBody>
      </p:sp>
    </p:spTree>
    <p:extLst>
      <p:ext uri="{BB962C8B-B14F-4D97-AF65-F5344CB8AC3E}">
        <p14:creationId xmlns:p14="http://schemas.microsoft.com/office/powerpoint/2010/main" val="1710296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5.walmartimages.com/asr/8f9239b3-3680-4395-97df-8d79998c461f_1.13e5ce248159cd0b5b3e5d5fb4ae3d42.jpeg?odnWidth=undefined&amp;odnHeight=undefined&amp;odnBg=ffffff">
            <a:extLst>
              <a:ext uri="{FF2B5EF4-FFF2-40B4-BE49-F238E27FC236}">
                <a16:creationId xmlns:a16="http://schemas.microsoft.com/office/drawing/2014/main" id="{BB695C6D-76B5-420F-8392-BA8B8EA8B7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0603" y="1868137"/>
            <a:ext cx="2213575" cy="2213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whole wheat pasta brands pictures">
            <a:extLst>
              <a:ext uri="{FF2B5EF4-FFF2-40B4-BE49-F238E27FC236}">
                <a16:creationId xmlns:a16="http://schemas.microsoft.com/office/drawing/2014/main" id="{DB0E2333-C17B-460A-A4C0-D205982DD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5" y="1698902"/>
            <a:ext cx="3832571" cy="2343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4 pack) Great Value Whole Wheat Egg Noodles, 12 oz">
            <a:extLst>
              <a:ext uri="{FF2B5EF4-FFF2-40B4-BE49-F238E27FC236}">
                <a16:creationId xmlns:a16="http://schemas.microsoft.com/office/drawing/2014/main" id="{65C647F1-B792-4020-824B-4737EE61C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467" y="4190193"/>
            <a:ext cx="2849023" cy="263114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5.walmartimages.com/asr/d4cda4f1-16b3-4990-9603-760a14a5a33f_1.dfeccdf5a0cf8416d24005303f0cda1b.jpeg?odnHeight=450&amp;odnWidth=450&amp;odnBg=FFFFFF">
            <a:extLst>
              <a:ext uri="{FF2B5EF4-FFF2-40B4-BE49-F238E27FC236}">
                <a16:creationId xmlns:a16="http://schemas.microsoft.com/office/drawing/2014/main" id="{F062D05D-E418-4B14-9A12-EE1102C3B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633" y="1317723"/>
            <a:ext cx="3106163" cy="31061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ublix Penne, 100% Whole Grain">
            <a:extLst>
              <a:ext uri="{FF2B5EF4-FFF2-40B4-BE49-F238E27FC236}">
                <a16:creationId xmlns:a16="http://schemas.microsoft.com/office/drawing/2014/main" id="{1D09C248-A546-43C4-BFFE-06B4E3FFE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26" y="4055972"/>
            <a:ext cx="2849023" cy="28490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winn dixie whole wheat pasta pictures">
            <a:extLst>
              <a:ext uri="{FF2B5EF4-FFF2-40B4-BE49-F238E27FC236}">
                <a16:creationId xmlns:a16="http://schemas.microsoft.com/office/drawing/2014/main" id="{A3ABC3EA-6D15-403F-80B8-ADA3B0D972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4082" y="4175094"/>
            <a:ext cx="2355003" cy="29388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B2AA2A-9319-4A08-A551-36F8139EF39A}"/>
              </a:ext>
            </a:extLst>
          </p:cNvPr>
          <p:cNvSpPr txBox="1"/>
          <p:nvPr/>
        </p:nvSpPr>
        <p:spPr>
          <a:xfrm>
            <a:off x="77821" y="69518"/>
            <a:ext cx="8981264" cy="707886"/>
          </a:xfrm>
          <a:prstGeom prst="rect">
            <a:avLst/>
          </a:prstGeom>
          <a:solidFill>
            <a:schemeClr val="accent2">
              <a:lumMod val="75000"/>
            </a:schemeClr>
          </a:solidFill>
        </p:spPr>
        <p:txBody>
          <a:bodyPr wrap="square" rtlCol="0">
            <a:spAutoFit/>
          </a:bodyPr>
          <a:lstStyle/>
          <a:p>
            <a:pPr algn="ctr"/>
            <a:r>
              <a:rPr lang="en-US" sz="4000" dirty="0">
                <a:solidFill>
                  <a:schemeClr val="bg1"/>
                </a:solidFill>
              </a:rPr>
              <a:t>Whole Grain Pasta</a:t>
            </a:r>
          </a:p>
        </p:txBody>
      </p:sp>
      <p:sp>
        <p:nvSpPr>
          <p:cNvPr id="2" name="TextBox 1">
            <a:extLst>
              <a:ext uri="{FF2B5EF4-FFF2-40B4-BE49-F238E27FC236}">
                <a16:creationId xmlns:a16="http://schemas.microsoft.com/office/drawing/2014/main" id="{8F496D90-3E8A-4C26-A5DE-60A97D422E23}"/>
              </a:ext>
            </a:extLst>
          </p:cNvPr>
          <p:cNvSpPr txBox="1"/>
          <p:nvPr/>
        </p:nvSpPr>
        <p:spPr>
          <a:xfrm>
            <a:off x="846306" y="1157591"/>
            <a:ext cx="6945549" cy="584775"/>
          </a:xfrm>
          <a:prstGeom prst="rect">
            <a:avLst/>
          </a:prstGeom>
          <a:noFill/>
        </p:spPr>
        <p:txBody>
          <a:bodyPr wrap="square" rtlCol="0">
            <a:spAutoFit/>
          </a:bodyPr>
          <a:lstStyle/>
          <a:p>
            <a:pPr algn="ctr"/>
            <a:r>
              <a:rPr lang="en-US" sz="3200" b="1" dirty="0"/>
              <a:t>    Must say whole wheat or whole grain</a:t>
            </a:r>
          </a:p>
        </p:txBody>
      </p:sp>
    </p:spTree>
    <p:extLst>
      <p:ext uri="{BB962C8B-B14F-4D97-AF65-F5344CB8AC3E}">
        <p14:creationId xmlns:p14="http://schemas.microsoft.com/office/powerpoint/2010/main" val="2050943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2"/>
          <p:cNvSpPr txBox="1">
            <a:spLocks noChangeArrowheads="1"/>
          </p:cNvSpPr>
          <p:nvPr/>
        </p:nvSpPr>
        <p:spPr bwMode="auto">
          <a:xfrm>
            <a:off x="1084415" y="1788843"/>
            <a:ext cx="7848600" cy="830997"/>
          </a:xfrm>
          <a:prstGeom prst="rect">
            <a:avLst/>
          </a:prstGeom>
          <a:noFill/>
          <a:ln w="9525">
            <a:noFill/>
            <a:miter lim="800000"/>
            <a:headEnd/>
            <a:tailEnd/>
          </a:ln>
        </p:spPr>
        <p:txBody>
          <a:bodyPr>
            <a:spAutoFit/>
          </a:bodyPr>
          <a:lstStyle/>
          <a:p>
            <a:pPr>
              <a:buFont typeface="Arial" pitchFamily="34" charset="0"/>
              <a:buChar char="•"/>
            </a:pPr>
            <a:r>
              <a:rPr lang="en-US" sz="2400" b="1" dirty="0">
                <a:latin typeface="Calibri" pitchFamily="34" charset="0"/>
              </a:rPr>
              <a:t> Sweet grains or breads are not creditable or reimbursable</a:t>
            </a:r>
          </a:p>
          <a:p>
            <a:r>
              <a:rPr lang="en-US" sz="2400" b="1" dirty="0">
                <a:latin typeface="Calibri" pitchFamily="34" charset="0"/>
              </a:rPr>
              <a:t>                                   This includes:</a:t>
            </a:r>
          </a:p>
        </p:txBody>
      </p:sp>
      <p:sp>
        <p:nvSpPr>
          <p:cNvPr id="36867" name="TextBox 3"/>
          <p:cNvSpPr txBox="1">
            <a:spLocks noChangeArrowheads="1"/>
          </p:cNvSpPr>
          <p:nvPr/>
        </p:nvSpPr>
        <p:spPr bwMode="auto">
          <a:xfrm>
            <a:off x="3520440" y="2692020"/>
            <a:ext cx="3657600" cy="1754326"/>
          </a:xfrm>
          <a:prstGeom prst="rect">
            <a:avLst/>
          </a:prstGeom>
          <a:noFill/>
          <a:ln w="9525">
            <a:noFill/>
            <a:miter lim="800000"/>
            <a:headEnd/>
            <a:tailEnd/>
          </a:ln>
        </p:spPr>
        <p:txBody>
          <a:bodyPr>
            <a:spAutoFit/>
          </a:bodyPr>
          <a:lstStyle/>
          <a:p>
            <a:pPr>
              <a:buFont typeface="Arial" pitchFamily="34" charset="0"/>
              <a:buChar char="•"/>
            </a:pPr>
            <a:r>
              <a:rPr lang="en-US" dirty="0">
                <a:latin typeface="Calibri" pitchFamily="34" charset="0"/>
              </a:rPr>
              <a:t> Donuts</a:t>
            </a:r>
          </a:p>
          <a:p>
            <a:pPr>
              <a:buFont typeface="Arial" pitchFamily="34" charset="0"/>
              <a:buChar char="•"/>
            </a:pPr>
            <a:r>
              <a:rPr lang="en-US" dirty="0">
                <a:latin typeface="Calibri" pitchFamily="34" charset="0"/>
              </a:rPr>
              <a:t> Honey Buns</a:t>
            </a:r>
          </a:p>
          <a:p>
            <a:pPr>
              <a:buFont typeface="Arial" pitchFamily="34" charset="0"/>
              <a:buChar char="•"/>
            </a:pPr>
            <a:r>
              <a:rPr lang="en-US" dirty="0">
                <a:latin typeface="Calibri" pitchFamily="34" charset="0"/>
              </a:rPr>
              <a:t> Pop Tarts</a:t>
            </a:r>
          </a:p>
          <a:p>
            <a:pPr>
              <a:buFont typeface="Arial" pitchFamily="34" charset="0"/>
              <a:buChar char="•"/>
            </a:pPr>
            <a:r>
              <a:rPr lang="en-US" dirty="0">
                <a:latin typeface="Calibri" pitchFamily="34" charset="0"/>
              </a:rPr>
              <a:t> Fruit Bars</a:t>
            </a:r>
          </a:p>
          <a:p>
            <a:endParaRPr lang="en-US" dirty="0">
              <a:latin typeface="Calibri" pitchFamily="34" charset="0"/>
            </a:endParaRPr>
          </a:p>
          <a:p>
            <a:pPr>
              <a:buFont typeface="Arial" pitchFamily="34" charset="0"/>
              <a:buChar char="•"/>
            </a:pPr>
            <a:endParaRPr lang="en-US" dirty="0">
              <a:latin typeface="Calibri" pitchFamily="34" charset="0"/>
            </a:endParaRPr>
          </a:p>
        </p:txBody>
      </p:sp>
      <p:sp>
        <p:nvSpPr>
          <p:cNvPr id="36868" name="TextBox 4"/>
          <p:cNvSpPr txBox="1">
            <a:spLocks noChangeArrowheads="1"/>
          </p:cNvSpPr>
          <p:nvPr/>
        </p:nvSpPr>
        <p:spPr bwMode="auto">
          <a:xfrm>
            <a:off x="5858776" y="2667960"/>
            <a:ext cx="3657600" cy="1200329"/>
          </a:xfrm>
          <a:prstGeom prst="rect">
            <a:avLst/>
          </a:prstGeom>
          <a:noFill/>
          <a:ln w="9525">
            <a:noFill/>
            <a:miter lim="800000"/>
            <a:headEnd/>
            <a:tailEnd/>
          </a:ln>
        </p:spPr>
        <p:txBody>
          <a:bodyPr>
            <a:spAutoFit/>
          </a:bodyPr>
          <a:lstStyle/>
          <a:p>
            <a:pPr>
              <a:buFont typeface="Arial" pitchFamily="34" charset="0"/>
              <a:buChar char="•"/>
            </a:pPr>
            <a:r>
              <a:rPr lang="en-US" dirty="0">
                <a:latin typeface="Calibri" pitchFamily="34" charset="0"/>
              </a:rPr>
              <a:t> Granola Bars</a:t>
            </a:r>
          </a:p>
          <a:p>
            <a:pPr>
              <a:buFont typeface="Arial" pitchFamily="34" charset="0"/>
              <a:buChar char="•"/>
            </a:pPr>
            <a:r>
              <a:rPr lang="en-US" dirty="0">
                <a:latin typeface="Calibri" pitchFamily="34" charset="0"/>
              </a:rPr>
              <a:t> Cereal Bars</a:t>
            </a:r>
          </a:p>
          <a:p>
            <a:pPr>
              <a:buFont typeface="Arial" pitchFamily="34" charset="0"/>
              <a:buChar char="•"/>
            </a:pPr>
            <a:r>
              <a:rPr lang="en-US" dirty="0">
                <a:latin typeface="Calibri" pitchFamily="34" charset="0"/>
              </a:rPr>
              <a:t> Pastries</a:t>
            </a:r>
          </a:p>
          <a:p>
            <a:pPr>
              <a:buFont typeface="Arial" pitchFamily="34" charset="0"/>
              <a:buChar char="•"/>
            </a:pPr>
            <a:r>
              <a:rPr lang="en-US" dirty="0">
                <a:latin typeface="Calibri" pitchFamily="34" charset="0"/>
              </a:rPr>
              <a:t> Vanilla Wafers</a:t>
            </a:r>
          </a:p>
        </p:txBody>
      </p:sp>
      <p:sp>
        <p:nvSpPr>
          <p:cNvPr id="36869" name="TextBox 5"/>
          <p:cNvSpPr txBox="1">
            <a:spLocks noChangeArrowheads="1"/>
          </p:cNvSpPr>
          <p:nvPr/>
        </p:nvSpPr>
        <p:spPr bwMode="auto">
          <a:xfrm>
            <a:off x="1322572" y="2686246"/>
            <a:ext cx="2057401" cy="1754326"/>
          </a:xfrm>
          <a:prstGeom prst="rect">
            <a:avLst/>
          </a:prstGeom>
          <a:noFill/>
          <a:ln w="9525">
            <a:noFill/>
            <a:miter lim="800000"/>
            <a:headEnd/>
            <a:tailEnd/>
          </a:ln>
        </p:spPr>
        <p:txBody>
          <a:bodyPr wrap="square">
            <a:spAutoFit/>
          </a:bodyPr>
          <a:lstStyle/>
          <a:p>
            <a:pPr>
              <a:buFont typeface="Arial" pitchFamily="34" charset="0"/>
              <a:buChar char="•"/>
            </a:pPr>
            <a:r>
              <a:rPr lang="en-US" dirty="0">
                <a:latin typeface="Calibri" pitchFamily="34" charset="0"/>
              </a:rPr>
              <a:t> Cake</a:t>
            </a:r>
          </a:p>
          <a:p>
            <a:pPr>
              <a:buFont typeface="Arial" pitchFamily="34" charset="0"/>
              <a:buChar char="•"/>
            </a:pPr>
            <a:r>
              <a:rPr lang="en-US" dirty="0">
                <a:latin typeface="Calibri" pitchFamily="34" charset="0"/>
              </a:rPr>
              <a:t> Brownies</a:t>
            </a:r>
          </a:p>
          <a:p>
            <a:pPr>
              <a:buFont typeface="Arial" pitchFamily="34" charset="0"/>
              <a:buChar char="•"/>
            </a:pPr>
            <a:r>
              <a:rPr lang="en-US" dirty="0">
                <a:latin typeface="Calibri" pitchFamily="34" charset="0"/>
              </a:rPr>
              <a:t> Cookies</a:t>
            </a:r>
          </a:p>
          <a:p>
            <a:pPr>
              <a:buFont typeface="Arial" pitchFamily="34" charset="0"/>
              <a:buChar char="•"/>
            </a:pPr>
            <a:r>
              <a:rPr lang="en-US" dirty="0">
                <a:latin typeface="Calibri" pitchFamily="34" charset="0"/>
              </a:rPr>
              <a:t> Iced Crackers</a:t>
            </a:r>
          </a:p>
          <a:p>
            <a:pPr>
              <a:buFont typeface="Arial" pitchFamily="34" charset="0"/>
              <a:buChar char="•"/>
            </a:pPr>
            <a:endParaRPr lang="en-US" dirty="0">
              <a:latin typeface="Calibri" pitchFamily="34" charset="0"/>
            </a:endParaRPr>
          </a:p>
          <a:p>
            <a:pPr>
              <a:buFont typeface="Arial" pitchFamily="34" charset="0"/>
              <a:buChar char="•"/>
            </a:pPr>
            <a:endParaRPr lang="en-US" dirty="0">
              <a:latin typeface="Calibri" pitchFamily="34" charset="0"/>
            </a:endParaRPr>
          </a:p>
        </p:txBody>
      </p:sp>
      <p:sp>
        <p:nvSpPr>
          <p:cNvPr id="36870" name="TextBox 6"/>
          <p:cNvSpPr txBox="1">
            <a:spLocks noChangeArrowheads="1"/>
          </p:cNvSpPr>
          <p:nvPr/>
        </p:nvSpPr>
        <p:spPr bwMode="auto">
          <a:xfrm>
            <a:off x="1703070" y="4193408"/>
            <a:ext cx="6977865" cy="1015663"/>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dirty="0">
                <a:latin typeface="Calibri" pitchFamily="34" charset="0"/>
              </a:rPr>
              <a:t>French toast, waffles and pancakes are </a:t>
            </a:r>
          </a:p>
          <a:p>
            <a:r>
              <a:rPr lang="en-US" sz="2000" dirty="0">
                <a:latin typeface="Calibri" pitchFamily="34" charset="0"/>
              </a:rPr>
              <a:t>       creditable if served plain or with a small </a:t>
            </a:r>
          </a:p>
          <a:p>
            <a:r>
              <a:rPr lang="en-US" sz="2000" dirty="0">
                <a:latin typeface="Calibri" pitchFamily="34" charset="0"/>
              </a:rPr>
              <a:t>       amount of syrup.</a:t>
            </a:r>
          </a:p>
        </p:txBody>
      </p:sp>
      <p:sp>
        <p:nvSpPr>
          <p:cNvPr id="36871" name="TextBox 8"/>
          <p:cNvSpPr txBox="1">
            <a:spLocks noChangeArrowheads="1"/>
          </p:cNvSpPr>
          <p:nvPr/>
        </p:nvSpPr>
        <p:spPr bwMode="auto">
          <a:xfrm>
            <a:off x="1703070" y="5480817"/>
            <a:ext cx="6092190" cy="163121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dirty="0">
                <a:latin typeface="Calibri" pitchFamily="34" charset="0"/>
              </a:rPr>
              <a:t>Cereal must contain 6 grams or less </a:t>
            </a:r>
          </a:p>
          <a:p>
            <a:r>
              <a:rPr lang="en-US" sz="2000" dirty="0">
                <a:latin typeface="Calibri" pitchFamily="34" charset="0"/>
              </a:rPr>
              <a:t>      of sugar to be creditable.</a:t>
            </a:r>
          </a:p>
          <a:p>
            <a:endParaRPr lang="en-US" sz="2000" dirty="0">
              <a:latin typeface="Calibri" pitchFamily="34" charset="0"/>
            </a:endParaRPr>
          </a:p>
          <a:p>
            <a:pPr marL="342900" indent="-342900">
              <a:buFont typeface="Arial" panose="020B0604020202020204" pitchFamily="34" charset="0"/>
              <a:buChar char="•"/>
            </a:pPr>
            <a:r>
              <a:rPr lang="en-US" sz="2000" dirty="0">
                <a:latin typeface="Calibri" pitchFamily="34" charset="0"/>
              </a:rPr>
              <a:t>Animal Crackers, Graham Crackers and Muffins are the only allowable sweets</a:t>
            </a:r>
          </a:p>
        </p:txBody>
      </p:sp>
      <p:sp>
        <p:nvSpPr>
          <p:cNvPr id="10" name="Title 5"/>
          <p:cNvSpPr txBox="1">
            <a:spLocks/>
          </p:cNvSpPr>
          <p:nvPr/>
        </p:nvSpPr>
        <p:spPr>
          <a:xfrm>
            <a:off x="459669" y="245294"/>
            <a:ext cx="8229600" cy="1143000"/>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normAutofit/>
          </a:bodyPr>
          <a:lstStyle/>
          <a:p>
            <a:pPr algn="ctr" fontAlgn="auto">
              <a:spcAft>
                <a:spcPts val="0"/>
              </a:spcAft>
              <a:defRPr/>
            </a:pPr>
            <a:r>
              <a:rPr lang="en-US" sz="4000" b="1" dirty="0">
                <a:effectLst>
                  <a:outerShdw blurRad="38100" dist="38100" dir="2700000" algn="tl">
                    <a:srgbClr val="000000">
                      <a:alpha val="43137"/>
                    </a:srgbClr>
                  </a:outerShdw>
                </a:effectLst>
              </a:rPr>
              <a:t>GRAIN-BASED DESSERTS &amp; CEREAL</a:t>
            </a:r>
          </a:p>
        </p:txBody>
      </p:sp>
      <p:pic>
        <p:nvPicPr>
          <p:cNvPr id="5" name="Picture 4">
            <a:extLst>
              <a:ext uri="{FF2B5EF4-FFF2-40B4-BE49-F238E27FC236}">
                <a16:creationId xmlns:a16="http://schemas.microsoft.com/office/drawing/2014/main" id="{622D1915-1BFE-4E46-A37B-6574A5727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940" y="2975773"/>
            <a:ext cx="1515121" cy="1377964"/>
          </a:xfrm>
          <a:prstGeom prst="rect">
            <a:avLst/>
          </a:prstGeom>
        </p:spPr>
      </p:pic>
      <p:pic>
        <p:nvPicPr>
          <p:cNvPr id="7" name="Picture 6" descr="A close up of a sign&#10;&#10;Description generated with high confidence">
            <a:extLst>
              <a:ext uri="{FF2B5EF4-FFF2-40B4-BE49-F238E27FC236}">
                <a16:creationId xmlns:a16="http://schemas.microsoft.com/office/drawing/2014/main" id="{A1E7DE22-01AA-471E-B301-0A5943E04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09" y="4463424"/>
            <a:ext cx="1631215" cy="1631215"/>
          </a:xfrm>
          <a:prstGeom prst="rect">
            <a:avLst/>
          </a:prstGeom>
        </p:spPr>
      </p:pic>
      <p:pic>
        <p:nvPicPr>
          <p:cNvPr id="8" name="Picture 7" descr="A picture containing cup, table, food, coffee&#10;&#10;Description generated with very high confidence">
            <a:extLst>
              <a:ext uri="{FF2B5EF4-FFF2-40B4-BE49-F238E27FC236}">
                <a16:creationId xmlns:a16="http://schemas.microsoft.com/office/drawing/2014/main" id="{5C7D9E74-F309-4165-B98F-EF89A63C655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78040" y="5154835"/>
            <a:ext cx="1511229" cy="1173174"/>
          </a:xfrm>
          <a:prstGeom prst="rect">
            <a:avLst/>
          </a:prstGeom>
        </p:spPr>
      </p:pic>
    </p:spTree>
    <p:extLst>
      <p:ext uri="{BB962C8B-B14F-4D97-AF65-F5344CB8AC3E}">
        <p14:creationId xmlns:p14="http://schemas.microsoft.com/office/powerpoint/2010/main" val="308088992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A22FAA-FEB4-48D0-81A0-5B9F1B2ED5CD}"/>
              </a:ext>
            </a:extLst>
          </p:cNvPr>
          <p:cNvSpPr txBox="1"/>
          <p:nvPr/>
        </p:nvSpPr>
        <p:spPr>
          <a:xfrm>
            <a:off x="381837" y="241160"/>
            <a:ext cx="8480809" cy="3195376"/>
          </a:xfrm>
          <a:prstGeom prst="rect">
            <a:avLst/>
          </a:prstGeom>
          <a:noFill/>
        </p:spPr>
        <p:txBody>
          <a:bodyPr wrap="square" rtlCol="0">
            <a:spAutoFit/>
          </a:bodyPr>
          <a:lstStyle/>
          <a:p>
            <a:endParaRPr lang="en-US" dirty="0"/>
          </a:p>
        </p:txBody>
      </p:sp>
      <p:graphicFrame>
        <p:nvGraphicFramePr>
          <p:cNvPr id="3" name="Table 2">
            <a:extLst>
              <a:ext uri="{FF2B5EF4-FFF2-40B4-BE49-F238E27FC236}">
                <a16:creationId xmlns:a16="http://schemas.microsoft.com/office/drawing/2014/main" id="{DF0083E8-448D-43CB-9C33-AD08753DF0D1}"/>
              </a:ext>
            </a:extLst>
          </p:cNvPr>
          <p:cNvGraphicFramePr>
            <a:graphicFrameLocks noGrp="1"/>
          </p:cNvGraphicFramePr>
          <p:nvPr>
            <p:extLst>
              <p:ext uri="{D42A27DB-BD31-4B8C-83A1-F6EECF244321}">
                <p14:modId xmlns:p14="http://schemas.microsoft.com/office/powerpoint/2010/main" val="932283656"/>
              </p:ext>
            </p:extLst>
          </p:nvPr>
        </p:nvGraphicFramePr>
        <p:xfrm>
          <a:off x="482600" y="638412"/>
          <a:ext cx="8178799" cy="5596248"/>
        </p:xfrm>
        <a:graphic>
          <a:graphicData uri="http://schemas.openxmlformats.org/drawingml/2006/table">
            <a:tbl>
              <a:tblPr firstRow="1" firstCol="1" lastRow="1" lastCol="1" bandRow="1" bandCol="1">
                <a:tableStyleId>{3B4B98B0-60AC-42C2-AFA5-B58CD77FA1E5}</a:tableStyleId>
              </a:tblPr>
              <a:tblGrid>
                <a:gridCol w="8178799">
                  <a:extLst>
                    <a:ext uri="{9D8B030D-6E8A-4147-A177-3AD203B41FA5}">
                      <a16:colId xmlns:a16="http://schemas.microsoft.com/office/drawing/2014/main" val="264861098"/>
                    </a:ext>
                  </a:extLst>
                </a:gridCol>
              </a:tblGrid>
              <a:tr h="958609">
                <a:tc>
                  <a:txBody>
                    <a:bodyPr/>
                    <a:lstStyle/>
                    <a:p>
                      <a:pPr marL="67945" marR="0" algn="ctr">
                        <a:spcBef>
                          <a:spcPts val="35"/>
                        </a:spcBef>
                        <a:spcAft>
                          <a:spcPts val="0"/>
                        </a:spcAft>
                      </a:pPr>
                      <a:r>
                        <a:rPr lang="en-US" sz="3000" dirty="0">
                          <a:solidFill>
                            <a:schemeClr val="bg1"/>
                          </a:solidFill>
                          <a:effectLst/>
                        </a:rPr>
                        <a:t>Which items are 100% whole grain based on the ingredients?</a:t>
                      </a:r>
                      <a:endParaRPr lang="en-US" sz="3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chemeClr val="tx1"/>
                    </a:solidFill>
                  </a:tcPr>
                </a:tc>
                <a:extLst>
                  <a:ext uri="{0D108BD9-81ED-4DB2-BD59-A6C34878D82A}">
                    <a16:rowId xmlns:a16="http://schemas.microsoft.com/office/drawing/2014/main" val="4265605115"/>
                  </a:ext>
                </a:extLst>
              </a:tr>
              <a:tr h="1201785">
                <a:tc>
                  <a:txBody>
                    <a:bodyPr/>
                    <a:lstStyle/>
                    <a:p>
                      <a:pPr marL="67945" marR="117475" algn="l">
                        <a:lnSpc>
                          <a:spcPct val="107000"/>
                        </a:lnSpc>
                        <a:spcBef>
                          <a:spcPts val="5"/>
                        </a:spcBef>
                        <a:spcAft>
                          <a:spcPts val="0"/>
                        </a:spcAft>
                      </a:pPr>
                      <a:endParaRPr lang="en-US" sz="2000" dirty="0">
                        <a:effectLst/>
                      </a:endParaRPr>
                    </a:p>
                    <a:p>
                      <a:pPr marL="67945" marR="117475" indent="0" algn="l">
                        <a:lnSpc>
                          <a:spcPct val="107000"/>
                        </a:lnSpc>
                        <a:spcBef>
                          <a:spcPts val="5"/>
                        </a:spcBef>
                        <a:spcAft>
                          <a:spcPts val="0"/>
                        </a:spcAft>
                        <a:buNone/>
                      </a:pPr>
                      <a:r>
                        <a:rPr lang="en-US" sz="2000" dirty="0">
                          <a:effectLst/>
                        </a:rPr>
                        <a:t>A)  Bread Ingredients: Wheat Flour, Malted Barley Flour, Soybean Oil, Salt,</a:t>
                      </a:r>
                    </a:p>
                    <a:p>
                      <a:pPr marL="67945" marR="117475" indent="0" algn="l">
                        <a:lnSpc>
                          <a:spcPct val="107000"/>
                        </a:lnSpc>
                        <a:spcBef>
                          <a:spcPts val="5"/>
                        </a:spcBef>
                        <a:spcAft>
                          <a:spcPts val="0"/>
                        </a:spcAft>
                        <a:buNone/>
                      </a:pPr>
                      <a:r>
                        <a:rPr lang="en-US" sz="2000" dirty="0">
                          <a:effectLst/>
                        </a:rPr>
                        <a:t>      Honey, Wheat Starch, Thiamin, Niacin, Iron, Riboflavin, Folic Acid</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895385270"/>
                  </a:ext>
                </a:extLst>
              </a:tr>
              <a:tr h="822121">
                <a:tc>
                  <a:txBody>
                    <a:bodyPr/>
                    <a:lstStyle/>
                    <a:p>
                      <a:pPr marL="67945" marR="0" algn="l">
                        <a:spcBef>
                          <a:spcPts val="0"/>
                        </a:spcBef>
                        <a:spcAft>
                          <a:spcPts val="0"/>
                        </a:spcAft>
                      </a:pPr>
                      <a:r>
                        <a:rPr lang="en-US" sz="2000" dirty="0">
                          <a:effectLst/>
                        </a:rPr>
                        <a:t>B)  Tortilla Ingredients: Whole Wheat Flour, Soybean Oil, Salt, Whole Corn,</a:t>
                      </a:r>
                    </a:p>
                    <a:p>
                      <a:pPr marL="67945" marR="0" algn="l">
                        <a:spcBef>
                          <a:spcPts val="0"/>
                        </a:spcBef>
                        <a:spcAft>
                          <a:spcPts val="0"/>
                        </a:spcAft>
                      </a:pPr>
                      <a:r>
                        <a:rPr lang="en-US" sz="2000" dirty="0">
                          <a:effectLst/>
                        </a:rPr>
                        <a:t>      Starch, Wheat Starch</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674083231"/>
                  </a:ext>
                </a:extLst>
              </a:tr>
              <a:tr h="813732">
                <a:tc>
                  <a:txBody>
                    <a:bodyPr/>
                    <a:lstStyle/>
                    <a:p>
                      <a:pPr marL="67945" marR="0" algn="l">
                        <a:spcBef>
                          <a:spcPts val="0"/>
                        </a:spcBef>
                        <a:spcAft>
                          <a:spcPts val="0"/>
                        </a:spcAft>
                      </a:pPr>
                      <a:r>
                        <a:rPr lang="en-US" sz="2000" dirty="0">
                          <a:effectLst/>
                        </a:rPr>
                        <a:t>C)  Dry Cereal Ingredients: Whole Corn Meal, Oats, Corn Starch, Canola Oil,</a:t>
                      </a:r>
                    </a:p>
                    <a:p>
                      <a:pPr marL="67945" marR="0" algn="l">
                        <a:spcBef>
                          <a:spcPts val="0"/>
                        </a:spcBef>
                        <a:spcAft>
                          <a:spcPts val="0"/>
                        </a:spcAft>
                      </a:pPr>
                      <a:r>
                        <a:rPr lang="en-US" sz="2000" dirty="0">
                          <a:effectLst/>
                        </a:rPr>
                        <a:t>      Cinnamon, Brown Sugar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69505685"/>
                  </a:ext>
                </a:extLst>
              </a:tr>
              <a:tr h="1050847">
                <a:tc>
                  <a:txBody>
                    <a:bodyPr/>
                    <a:lstStyle/>
                    <a:p>
                      <a:pPr marL="67945" marR="466725" algn="l">
                        <a:lnSpc>
                          <a:spcPct val="107000"/>
                        </a:lnSpc>
                        <a:spcBef>
                          <a:spcPts val="5"/>
                        </a:spcBef>
                        <a:spcAft>
                          <a:spcPts val="0"/>
                        </a:spcAft>
                      </a:pPr>
                      <a:r>
                        <a:rPr lang="en-US" sz="2000" dirty="0">
                          <a:effectLst/>
                        </a:rPr>
                        <a:t>D)  Cracker Ingredients: Whole Grain Brown Rice Flour, Sesame Seeds,</a:t>
                      </a:r>
                    </a:p>
                    <a:p>
                      <a:pPr marL="67945" marR="466725" algn="l">
                        <a:lnSpc>
                          <a:spcPct val="107000"/>
                        </a:lnSpc>
                        <a:spcBef>
                          <a:spcPts val="5"/>
                        </a:spcBef>
                        <a:spcAft>
                          <a:spcPts val="0"/>
                        </a:spcAft>
                      </a:pPr>
                      <a:r>
                        <a:rPr lang="en-US" sz="2000" dirty="0">
                          <a:effectLst/>
                        </a:rPr>
                        <a:t>      Potato Starch, Safflower Oil, Quinoa Seeds, Flax Seeds, Salt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2280502475"/>
                  </a:ext>
                </a:extLst>
              </a:tr>
              <a:tr h="749154">
                <a:tc>
                  <a:txBody>
                    <a:bodyPr/>
                    <a:lstStyle/>
                    <a:p>
                      <a:pPr marL="67945" marR="264795" algn="l">
                        <a:lnSpc>
                          <a:spcPct val="107000"/>
                        </a:lnSpc>
                        <a:spcBef>
                          <a:spcPts val="0"/>
                        </a:spcBef>
                        <a:spcAft>
                          <a:spcPts val="0"/>
                        </a:spcAft>
                      </a:pPr>
                      <a:r>
                        <a:rPr lang="en-US" sz="2000" dirty="0">
                          <a:effectLst/>
                        </a:rPr>
                        <a:t>E)  Roll Ingredients: Unbleached Enriched Wheat Flour, Sugar, Salt,</a:t>
                      </a:r>
                    </a:p>
                    <a:p>
                      <a:pPr marL="67945" marR="264795" algn="l">
                        <a:lnSpc>
                          <a:spcPct val="107000"/>
                        </a:lnSpc>
                        <a:spcBef>
                          <a:spcPts val="0"/>
                        </a:spcBef>
                        <a:spcAft>
                          <a:spcPts val="0"/>
                        </a:spcAft>
                      </a:pPr>
                      <a:r>
                        <a:rPr lang="en-US" sz="2000" dirty="0">
                          <a:effectLst/>
                        </a:rPr>
                        <a:t>      Soybean Oil, Oat Bran, Yellow Corn Meal, Salt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1489447770"/>
                  </a:ext>
                </a:extLst>
              </a:tr>
            </a:tbl>
          </a:graphicData>
        </a:graphic>
      </p:graphicFrame>
      <p:sp>
        <p:nvSpPr>
          <p:cNvPr id="5" name="TextBox 4">
            <a:extLst>
              <a:ext uri="{FF2B5EF4-FFF2-40B4-BE49-F238E27FC236}">
                <a16:creationId xmlns:a16="http://schemas.microsoft.com/office/drawing/2014/main" id="{2962B875-FC47-4D6D-955E-6263216EEC64}"/>
              </a:ext>
            </a:extLst>
          </p:cNvPr>
          <p:cNvSpPr txBox="1"/>
          <p:nvPr/>
        </p:nvSpPr>
        <p:spPr>
          <a:xfrm>
            <a:off x="3368178" y="6580988"/>
            <a:ext cx="1870745" cy="307777"/>
          </a:xfrm>
          <a:prstGeom prst="rect">
            <a:avLst/>
          </a:prstGeom>
          <a:noFill/>
        </p:spPr>
        <p:txBody>
          <a:bodyPr wrap="square" rtlCol="0">
            <a:spAutoFit/>
          </a:bodyPr>
          <a:lstStyle/>
          <a:p>
            <a:pPr algn="ctr"/>
            <a:r>
              <a:rPr lang="en-US" sz="1400" b="1" dirty="0"/>
              <a:t>Page 14</a:t>
            </a:r>
          </a:p>
        </p:txBody>
      </p:sp>
    </p:spTree>
    <p:extLst>
      <p:ext uri="{BB962C8B-B14F-4D97-AF65-F5344CB8AC3E}">
        <p14:creationId xmlns:p14="http://schemas.microsoft.com/office/powerpoint/2010/main" val="1555545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C03A9EB-305C-4C99-A2D1-59CFD28DDD0F}"/>
              </a:ext>
            </a:extLst>
          </p:cNvPr>
          <p:cNvGraphicFramePr>
            <a:graphicFrameLocks noGrp="1"/>
          </p:cNvGraphicFramePr>
          <p:nvPr>
            <p:extLst>
              <p:ext uri="{D42A27DB-BD31-4B8C-83A1-F6EECF244321}">
                <p14:modId xmlns:p14="http://schemas.microsoft.com/office/powerpoint/2010/main" val="2657262679"/>
              </p:ext>
            </p:extLst>
          </p:nvPr>
        </p:nvGraphicFramePr>
        <p:xfrm>
          <a:off x="576743" y="510122"/>
          <a:ext cx="7990514" cy="5811415"/>
        </p:xfrm>
        <a:graphic>
          <a:graphicData uri="http://schemas.openxmlformats.org/drawingml/2006/table">
            <a:tbl>
              <a:tblPr firstRow="1" firstCol="1" lastRow="1" lastCol="1" bandRow="1" bandCol="1">
                <a:tableStyleId>{3B4B98B0-60AC-42C2-AFA5-B58CD77FA1E5}</a:tableStyleId>
              </a:tblPr>
              <a:tblGrid>
                <a:gridCol w="7990514">
                  <a:extLst>
                    <a:ext uri="{9D8B030D-6E8A-4147-A177-3AD203B41FA5}">
                      <a16:colId xmlns:a16="http://schemas.microsoft.com/office/drawing/2014/main" val="3296237341"/>
                    </a:ext>
                  </a:extLst>
                </a:gridCol>
              </a:tblGrid>
              <a:tr h="1354910">
                <a:tc>
                  <a:txBody>
                    <a:bodyPr/>
                    <a:lstStyle/>
                    <a:p>
                      <a:pPr marL="67945" marR="0" algn="ctr">
                        <a:spcBef>
                          <a:spcPts val="0"/>
                        </a:spcBef>
                        <a:spcAft>
                          <a:spcPts val="0"/>
                        </a:spcAft>
                      </a:pPr>
                      <a:endParaRPr lang="en-US" sz="1000" dirty="0">
                        <a:solidFill>
                          <a:schemeClr val="bg1"/>
                        </a:solidFill>
                        <a:effectLst/>
                      </a:endParaRPr>
                    </a:p>
                    <a:p>
                      <a:pPr marL="67945" marR="0" algn="ctr">
                        <a:spcBef>
                          <a:spcPts val="0"/>
                        </a:spcBef>
                        <a:spcAft>
                          <a:spcPts val="0"/>
                        </a:spcAft>
                      </a:pPr>
                      <a:r>
                        <a:rPr lang="en-US" sz="3100" dirty="0">
                          <a:solidFill>
                            <a:schemeClr val="bg1"/>
                          </a:solidFill>
                          <a:effectLst/>
                        </a:rPr>
                        <a:t>Which items are 100% whole grain based on</a:t>
                      </a:r>
                    </a:p>
                    <a:p>
                      <a:pPr marL="67945" marR="0" algn="ctr">
                        <a:spcBef>
                          <a:spcPts val="0"/>
                        </a:spcBef>
                        <a:spcAft>
                          <a:spcPts val="0"/>
                        </a:spcAft>
                      </a:pPr>
                      <a:r>
                        <a:rPr lang="en-US" sz="3100" dirty="0">
                          <a:solidFill>
                            <a:schemeClr val="bg1"/>
                          </a:solidFill>
                          <a:effectLst/>
                        </a:rPr>
                        <a:t>ingredients?  </a:t>
                      </a:r>
                      <a:endParaRPr lang="en-US" sz="3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chemeClr val="tx1"/>
                    </a:solidFill>
                  </a:tcPr>
                </a:tc>
                <a:extLst>
                  <a:ext uri="{0D108BD9-81ED-4DB2-BD59-A6C34878D82A}">
                    <a16:rowId xmlns:a16="http://schemas.microsoft.com/office/drawing/2014/main" val="2259506030"/>
                  </a:ext>
                </a:extLst>
              </a:tr>
              <a:tr h="1530546">
                <a:tc>
                  <a:txBody>
                    <a:bodyPr/>
                    <a:lstStyle/>
                    <a:p>
                      <a:pPr marL="67945" marR="0" algn="l">
                        <a:lnSpc>
                          <a:spcPct val="107000"/>
                        </a:lnSpc>
                        <a:spcBef>
                          <a:spcPts val="5"/>
                        </a:spcBef>
                        <a:spcAft>
                          <a:spcPts val="0"/>
                        </a:spcAft>
                      </a:pPr>
                      <a:r>
                        <a:rPr lang="en-US" sz="2000" dirty="0">
                          <a:effectLst/>
                        </a:rPr>
                        <a:t>  </a:t>
                      </a:r>
                    </a:p>
                    <a:p>
                      <a:pPr marL="67945" marR="0" indent="0" algn="l">
                        <a:lnSpc>
                          <a:spcPct val="107000"/>
                        </a:lnSpc>
                        <a:spcBef>
                          <a:spcPts val="5"/>
                        </a:spcBef>
                        <a:spcAft>
                          <a:spcPts val="0"/>
                        </a:spcAft>
                        <a:buNone/>
                      </a:pPr>
                      <a:r>
                        <a:rPr lang="en-US" sz="2000" dirty="0">
                          <a:effectLst/>
                        </a:rPr>
                        <a:t>A)  Bread Ingredients: Whole Wheat Flour,  Enriched Wheat  Flour,  </a:t>
                      </a:r>
                    </a:p>
                    <a:p>
                      <a:pPr marL="67945" marR="0" indent="0" algn="l">
                        <a:lnSpc>
                          <a:spcPct val="107000"/>
                        </a:lnSpc>
                        <a:spcBef>
                          <a:spcPts val="5"/>
                        </a:spcBef>
                        <a:spcAft>
                          <a:spcPts val="0"/>
                        </a:spcAft>
                        <a:buNone/>
                      </a:pPr>
                      <a:r>
                        <a:rPr lang="en-US" sz="2000" dirty="0">
                          <a:effectLst/>
                        </a:rPr>
                        <a:t>      Soybean Oil, Salt, Honey, Wheat Starch, Thiamin, Niacin, Iron,    </a:t>
                      </a:r>
                    </a:p>
                    <a:p>
                      <a:pPr marL="67945" marR="0" indent="0" algn="l">
                        <a:lnSpc>
                          <a:spcPct val="107000"/>
                        </a:lnSpc>
                        <a:spcBef>
                          <a:spcPts val="5"/>
                        </a:spcBef>
                        <a:spcAft>
                          <a:spcPts val="0"/>
                        </a:spcAft>
                        <a:buNone/>
                      </a:pPr>
                      <a:r>
                        <a:rPr lang="en-US" sz="2000" dirty="0">
                          <a:effectLst/>
                        </a:rPr>
                        <a:t>      Riboflavin, Folic Acid</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210904953"/>
                  </a:ext>
                </a:extLst>
              </a:tr>
              <a:tr h="1027329">
                <a:tc>
                  <a:txBody>
                    <a:bodyPr/>
                    <a:lstStyle/>
                    <a:p>
                      <a:pPr marL="67945" marR="264795" algn="l">
                        <a:lnSpc>
                          <a:spcPct val="107000"/>
                        </a:lnSpc>
                        <a:spcBef>
                          <a:spcPts val="0"/>
                        </a:spcBef>
                        <a:spcAft>
                          <a:spcPts val="0"/>
                        </a:spcAft>
                      </a:pPr>
                      <a:endParaRPr lang="en-US" sz="800" dirty="0">
                        <a:effectLst/>
                      </a:endParaRPr>
                    </a:p>
                    <a:p>
                      <a:pPr marL="67945" marR="264795" algn="l">
                        <a:lnSpc>
                          <a:spcPct val="107000"/>
                        </a:lnSpc>
                        <a:spcBef>
                          <a:spcPts val="0"/>
                        </a:spcBef>
                        <a:spcAft>
                          <a:spcPts val="0"/>
                        </a:spcAft>
                      </a:pPr>
                      <a:r>
                        <a:rPr lang="en-US" sz="2000" dirty="0">
                          <a:effectLst/>
                        </a:rPr>
                        <a:t>B)  Roll Ingredients: Unbleached Enriched Wheat Flour, Sugar, Salt,</a:t>
                      </a:r>
                    </a:p>
                    <a:p>
                      <a:pPr marL="67945" marR="264795" algn="l">
                        <a:lnSpc>
                          <a:spcPct val="107000"/>
                        </a:lnSpc>
                        <a:spcBef>
                          <a:spcPts val="0"/>
                        </a:spcBef>
                        <a:spcAft>
                          <a:spcPts val="0"/>
                        </a:spcAft>
                      </a:pPr>
                      <a:r>
                        <a:rPr lang="en-US" sz="2000" dirty="0">
                          <a:effectLst/>
                        </a:rPr>
                        <a:t>      Soybean Oil, Oat Bran, Yellow Corn Meal, Salt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3415335575"/>
                  </a:ext>
                </a:extLst>
              </a:tr>
              <a:tr h="961227">
                <a:tc>
                  <a:txBody>
                    <a:bodyPr/>
                    <a:lstStyle/>
                    <a:p>
                      <a:pPr marL="67945" marR="0" algn="l">
                        <a:spcBef>
                          <a:spcPts val="30"/>
                        </a:spcBef>
                        <a:spcAft>
                          <a:spcPts val="0"/>
                        </a:spcAft>
                      </a:pPr>
                      <a:endParaRPr lang="en-US" sz="800" dirty="0">
                        <a:effectLst/>
                      </a:endParaRPr>
                    </a:p>
                    <a:p>
                      <a:pPr marL="67945" marR="0" algn="l">
                        <a:spcBef>
                          <a:spcPts val="30"/>
                        </a:spcBef>
                        <a:spcAft>
                          <a:spcPts val="0"/>
                        </a:spcAft>
                      </a:pPr>
                      <a:r>
                        <a:rPr lang="en-US" sz="2000" dirty="0">
                          <a:effectLst/>
                        </a:rPr>
                        <a:t>C)  Tortilla Ingredients: Whole Wheat Flour, Enriched Corn, Soybean Oil,</a:t>
                      </a:r>
                    </a:p>
                    <a:p>
                      <a:pPr marL="67945" marR="0" algn="l">
                        <a:spcBef>
                          <a:spcPts val="30"/>
                        </a:spcBef>
                        <a:spcAft>
                          <a:spcPts val="0"/>
                        </a:spcAft>
                      </a:pPr>
                      <a:r>
                        <a:rPr lang="en-US" sz="2000" dirty="0">
                          <a:effectLst/>
                        </a:rPr>
                        <a:t>      Salt, Wheat Starch</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231322186"/>
                  </a:ext>
                </a:extLst>
              </a:tr>
              <a:tr h="937403">
                <a:tc>
                  <a:txBody>
                    <a:bodyPr/>
                    <a:lstStyle/>
                    <a:p>
                      <a:pPr marL="67945" marR="0" algn="l">
                        <a:spcBef>
                          <a:spcPts val="0"/>
                        </a:spcBef>
                        <a:spcAft>
                          <a:spcPts val="0"/>
                        </a:spcAft>
                      </a:pPr>
                      <a:r>
                        <a:rPr lang="en-US" sz="2000" dirty="0">
                          <a:effectLst/>
                        </a:rPr>
                        <a:t> </a:t>
                      </a:r>
                    </a:p>
                    <a:p>
                      <a:pPr marL="67945" marR="0" algn="l">
                        <a:spcBef>
                          <a:spcPts val="0"/>
                        </a:spcBef>
                        <a:spcAft>
                          <a:spcPts val="0"/>
                        </a:spcAft>
                      </a:pPr>
                      <a:r>
                        <a:rPr lang="en-US" sz="2000" dirty="0">
                          <a:effectLst/>
                        </a:rPr>
                        <a:t>D)  Tortilla Ingredients: Corn, Enriched Flour, Soybean Oil, Salt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3368777786"/>
                  </a:ext>
                </a:extLst>
              </a:tr>
            </a:tbl>
          </a:graphicData>
        </a:graphic>
      </p:graphicFrame>
      <p:sp>
        <p:nvSpPr>
          <p:cNvPr id="2" name="TextBox 1">
            <a:extLst>
              <a:ext uri="{FF2B5EF4-FFF2-40B4-BE49-F238E27FC236}">
                <a16:creationId xmlns:a16="http://schemas.microsoft.com/office/drawing/2014/main" id="{9F21512F-DBD1-49C2-842B-854445882E1A}"/>
              </a:ext>
            </a:extLst>
          </p:cNvPr>
          <p:cNvSpPr txBox="1"/>
          <p:nvPr/>
        </p:nvSpPr>
        <p:spPr>
          <a:xfrm>
            <a:off x="2795017" y="6589376"/>
            <a:ext cx="2698287" cy="307777"/>
          </a:xfrm>
          <a:prstGeom prst="rect">
            <a:avLst/>
          </a:prstGeom>
          <a:noFill/>
        </p:spPr>
        <p:txBody>
          <a:bodyPr wrap="square" rtlCol="0">
            <a:spAutoFit/>
          </a:bodyPr>
          <a:lstStyle/>
          <a:p>
            <a:pPr algn="ctr"/>
            <a:r>
              <a:rPr lang="en-US" sz="1400" b="1" dirty="0"/>
              <a:t>      Page 14</a:t>
            </a:r>
          </a:p>
        </p:txBody>
      </p:sp>
    </p:spTree>
    <p:extLst>
      <p:ext uri="{BB962C8B-B14F-4D97-AF65-F5344CB8AC3E}">
        <p14:creationId xmlns:p14="http://schemas.microsoft.com/office/powerpoint/2010/main" val="2504001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B9794D-4414-4696-A090-E4964A8181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62602" y="2655135"/>
            <a:ext cx="2509755" cy="3365034"/>
          </a:xfrm>
          <a:prstGeom prst="rect">
            <a:avLst/>
          </a:prstGeom>
        </p:spPr>
      </p:pic>
      <p:sp>
        <p:nvSpPr>
          <p:cNvPr id="8" name="TextBox 7">
            <a:extLst>
              <a:ext uri="{FF2B5EF4-FFF2-40B4-BE49-F238E27FC236}">
                <a16:creationId xmlns:a16="http://schemas.microsoft.com/office/drawing/2014/main" id="{4015342A-7602-4A49-ACD4-0343741FE484}"/>
              </a:ext>
            </a:extLst>
          </p:cNvPr>
          <p:cNvSpPr txBox="1"/>
          <p:nvPr/>
        </p:nvSpPr>
        <p:spPr>
          <a:xfrm>
            <a:off x="571643" y="1499778"/>
            <a:ext cx="4733365" cy="5632311"/>
          </a:xfrm>
          <a:prstGeom prst="rect">
            <a:avLst/>
          </a:prstGeom>
          <a:noFill/>
        </p:spPr>
        <p:txBody>
          <a:bodyPr wrap="square" rtlCol="0">
            <a:spAutoFit/>
          </a:bodyPr>
          <a:lstStyle/>
          <a:p>
            <a:r>
              <a:rPr lang="en-US" sz="2000" b="1" dirty="0"/>
              <a:t>Your reviewer will ask to see this folder at every review.  Please ensure you haver all paperwork sent in to us and all paperwork you receive from us in this folder. Please make sure it is organized by month.  It should be easy to keep as long as you put the paperwork in each month.  If you already have a method of saving it, you can continue with that method.</a:t>
            </a:r>
          </a:p>
          <a:p>
            <a:endParaRPr lang="en-US" sz="2000" b="1" dirty="0"/>
          </a:p>
          <a:p>
            <a:endParaRPr lang="en-US" sz="2000" b="1" dirty="0"/>
          </a:p>
          <a:p>
            <a:r>
              <a:rPr lang="en-US" sz="2000" b="1" dirty="0"/>
              <a:t>If you save your disallowance letters and payment schedule in your computer, please make sure you have them backed up to a thumb drive or some other form or back up.  If you save them to a folder from your server, you do not have to back them up.</a:t>
            </a:r>
          </a:p>
        </p:txBody>
      </p:sp>
      <p:sp>
        <p:nvSpPr>
          <p:cNvPr id="10" name="Title 1">
            <a:extLst>
              <a:ext uri="{FF2B5EF4-FFF2-40B4-BE49-F238E27FC236}">
                <a16:creationId xmlns:a16="http://schemas.microsoft.com/office/drawing/2014/main" id="{BA6695B1-6684-4F7E-BC3E-F22F04590A6A}"/>
              </a:ext>
            </a:extLst>
          </p:cNvPr>
          <p:cNvSpPr txBox="1">
            <a:spLocks/>
          </p:cNvSpPr>
          <p:nvPr/>
        </p:nvSpPr>
        <p:spPr>
          <a:xfrm>
            <a:off x="882928" y="275186"/>
            <a:ext cx="8027989" cy="836165"/>
          </a:xfrm>
          <a:prstGeom prst="rect">
            <a:avLst/>
          </a:prstGeom>
          <a:solidFill>
            <a:srgbClr val="E60000"/>
          </a:solidFill>
        </p:spPr>
        <p:style>
          <a:lnRef idx="0">
            <a:schemeClr val="accent2"/>
          </a:lnRef>
          <a:fillRef idx="3">
            <a:schemeClr val="accent2"/>
          </a:fillRef>
          <a:effectRef idx="3">
            <a:schemeClr val="accent2"/>
          </a:effectRef>
          <a:fontRef idx="minor">
            <a:schemeClr val="lt1"/>
          </a:fontRef>
        </p:style>
        <p:txBody>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dirty="0"/>
              <a:t>Review Reminders</a:t>
            </a:r>
          </a:p>
        </p:txBody>
      </p:sp>
      <p:pic>
        <p:nvPicPr>
          <p:cNvPr id="15" name="Picture 14">
            <a:extLst>
              <a:ext uri="{FF2B5EF4-FFF2-40B4-BE49-F238E27FC236}">
                <a16:creationId xmlns:a16="http://schemas.microsoft.com/office/drawing/2014/main" id="{7FDD8C28-71DE-46B6-9661-645C565F5B8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260" y="0"/>
            <a:ext cx="797668" cy="797668"/>
          </a:xfrm>
          <a:prstGeom prst="rect">
            <a:avLst/>
          </a:prstGeom>
        </p:spPr>
      </p:pic>
    </p:spTree>
    <p:extLst>
      <p:ext uri="{BB962C8B-B14F-4D97-AF65-F5344CB8AC3E}">
        <p14:creationId xmlns:p14="http://schemas.microsoft.com/office/powerpoint/2010/main" val="2712389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96634"/>
            <a:ext cx="8229600" cy="1123604"/>
          </a:xfrm>
          <a:solidFill>
            <a:srgbClr val="FF0000"/>
          </a:solidFill>
          <a:ln/>
        </p:spPr>
        <p:style>
          <a:lnRef idx="0">
            <a:schemeClr val="accent2"/>
          </a:lnRef>
          <a:fillRef idx="3">
            <a:schemeClr val="accent2"/>
          </a:fillRef>
          <a:effectRef idx="3">
            <a:schemeClr val="accent2"/>
          </a:effectRef>
          <a:fontRef idx="minor">
            <a:schemeClr val="lt1"/>
          </a:fontRef>
        </p:style>
        <p:txBody>
          <a:bodyPr rtlCol="0">
            <a:normAutofit/>
          </a:bodyPr>
          <a:lstStyle/>
          <a:p>
            <a:pPr algn="ctr" fontAlgn="auto">
              <a:spcAft>
                <a:spcPts val="0"/>
              </a:spcAft>
              <a:defRPr/>
            </a:pPr>
            <a:r>
              <a:rPr lang="en-US" sz="3600" b="1" dirty="0"/>
              <a:t>MEAT AND MEAT ALTERNATIVES</a:t>
            </a:r>
          </a:p>
        </p:txBody>
      </p:sp>
      <p:sp>
        <p:nvSpPr>
          <p:cNvPr id="9" name="Content Placeholder 8"/>
          <p:cNvSpPr>
            <a:spLocks noGrp="1"/>
          </p:cNvSpPr>
          <p:nvPr>
            <p:ph sz="half" idx="1"/>
          </p:nvPr>
        </p:nvSpPr>
        <p:spPr>
          <a:xfrm>
            <a:off x="304440" y="2416029"/>
            <a:ext cx="6564703" cy="4481136"/>
          </a:xfrm>
        </p:spPr>
        <p:txBody>
          <a:bodyPr rtlCol="0">
            <a:normAutofit fontScale="92500" lnSpcReduction="20000"/>
          </a:bodyPr>
          <a:lstStyle/>
          <a:p>
            <a:pPr fontAlgn="auto">
              <a:spcAft>
                <a:spcPts val="0"/>
              </a:spcAft>
              <a:defRPr/>
            </a:pPr>
            <a:r>
              <a:rPr lang="en-US" sz="3100" dirty="0">
                <a:ea typeface="Cambria Math" pitchFamily="18" charset="0"/>
              </a:rPr>
              <a:t>Lean Meat</a:t>
            </a:r>
          </a:p>
          <a:p>
            <a:pPr fontAlgn="auto">
              <a:spcAft>
                <a:spcPts val="0"/>
              </a:spcAft>
              <a:defRPr/>
            </a:pPr>
            <a:r>
              <a:rPr lang="en-US" sz="3100" dirty="0">
                <a:ea typeface="Cambria Math" pitchFamily="18" charset="0"/>
              </a:rPr>
              <a:t>Poultry</a:t>
            </a:r>
          </a:p>
          <a:p>
            <a:pPr fontAlgn="auto">
              <a:spcAft>
                <a:spcPts val="0"/>
              </a:spcAft>
              <a:defRPr/>
            </a:pPr>
            <a:r>
              <a:rPr lang="en-US" sz="3100" dirty="0">
                <a:ea typeface="Cambria Math" pitchFamily="18" charset="0"/>
              </a:rPr>
              <a:t>Fish</a:t>
            </a:r>
          </a:p>
          <a:p>
            <a:pPr fontAlgn="auto">
              <a:spcAft>
                <a:spcPts val="0"/>
              </a:spcAft>
              <a:defRPr/>
            </a:pPr>
            <a:r>
              <a:rPr lang="en-US" sz="3100" dirty="0">
                <a:ea typeface="Cambria Math" pitchFamily="18" charset="0"/>
              </a:rPr>
              <a:t>Cheese</a:t>
            </a:r>
          </a:p>
          <a:p>
            <a:pPr fontAlgn="auto">
              <a:spcAft>
                <a:spcPts val="0"/>
              </a:spcAft>
              <a:defRPr/>
            </a:pPr>
            <a:r>
              <a:rPr lang="en-US" sz="3100" dirty="0">
                <a:ea typeface="Cambria Math" pitchFamily="18" charset="0"/>
              </a:rPr>
              <a:t>Eggs</a:t>
            </a:r>
          </a:p>
          <a:p>
            <a:pPr fontAlgn="auto">
              <a:spcAft>
                <a:spcPts val="0"/>
              </a:spcAft>
              <a:defRPr/>
            </a:pPr>
            <a:r>
              <a:rPr lang="en-US" sz="3100" dirty="0">
                <a:ea typeface="Cambria Math" pitchFamily="18" charset="0"/>
              </a:rPr>
              <a:t>Yogurt</a:t>
            </a:r>
          </a:p>
          <a:p>
            <a:pPr fontAlgn="auto">
              <a:spcAft>
                <a:spcPts val="0"/>
              </a:spcAft>
              <a:defRPr/>
            </a:pPr>
            <a:r>
              <a:rPr lang="en-US" sz="3100" dirty="0">
                <a:ea typeface="Cambria Math" pitchFamily="18" charset="0"/>
              </a:rPr>
              <a:t>Dried Beans or Peas</a:t>
            </a:r>
          </a:p>
          <a:p>
            <a:pPr fontAlgn="auto">
              <a:spcAft>
                <a:spcPts val="0"/>
              </a:spcAft>
              <a:defRPr/>
            </a:pPr>
            <a:r>
              <a:rPr lang="en-US" sz="3100" dirty="0">
                <a:ea typeface="Cambria Math" pitchFamily="18" charset="0"/>
              </a:rPr>
              <a:t>Nuts, but they may fulfill no more than ½     </a:t>
            </a:r>
          </a:p>
          <a:p>
            <a:pPr marL="0" indent="0" fontAlgn="auto">
              <a:spcAft>
                <a:spcPts val="0"/>
              </a:spcAft>
              <a:buNone/>
              <a:defRPr/>
            </a:pPr>
            <a:r>
              <a:rPr lang="en-US" sz="3100" dirty="0">
                <a:ea typeface="Cambria Math" pitchFamily="18" charset="0"/>
              </a:rPr>
              <a:t>     of the meat alternated requirement for  </a:t>
            </a:r>
          </a:p>
          <a:p>
            <a:pPr marL="0" indent="0" fontAlgn="auto">
              <a:spcAft>
                <a:spcPts val="0"/>
              </a:spcAft>
              <a:buNone/>
              <a:defRPr/>
            </a:pPr>
            <a:r>
              <a:rPr lang="en-US" sz="3100" dirty="0">
                <a:ea typeface="Cambria Math" pitchFamily="18" charset="0"/>
              </a:rPr>
              <a:t>     lunch/supper</a:t>
            </a:r>
            <a:endParaRPr lang="en-US" dirty="0"/>
          </a:p>
        </p:txBody>
      </p:sp>
      <p:pic>
        <p:nvPicPr>
          <p:cNvPr id="28673" name="Content Placeholder 10" descr="beans.jpg"/>
          <p:cNvPicPr>
            <a:picLocks noGrp="1" noChangeAspect="1"/>
          </p:cNvPicPr>
          <p:nvPr>
            <p:ph sz="half" idx="2"/>
          </p:nvPr>
        </p:nvPicPr>
        <p:blipFill>
          <a:blip r:embed="rId3" cstate="print"/>
          <a:srcRect/>
          <a:stretch>
            <a:fillRect/>
          </a:stretch>
        </p:blipFill>
        <p:spPr>
          <a:xfrm>
            <a:off x="2558091" y="2353018"/>
            <a:ext cx="2057400" cy="2057400"/>
          </a:xfrm>
        </p:spPr>
      </p:pic>
      <p:pic>
        <p:nvPicPr>
          <p:cNvPr id="13" name="Picture 12" descr="meat.jpg"/>
          <p:cNvPicPr>
            <a:picLocks noChangeAspect="1"/>
          </p:cNvPicPr>
          <p:nvPr/>
        </p:nvPicPr>
        <p:blipFill>
          <a:blip r:embed="rId4" cstate="print"/>
          <a:stretch>
            <a:fillRect/>
          </a:stretch>
        </p:blipFill>
        <p:spPr>
          <a:xfrm>
            <a:off x="5089585" y="2011758"/>
            <a:ext cx="3559114" cy="2449901"/>
          </a:xfrm>
          <a:prstGeom prst="rect">
            <a:avLst/>
          </a:prstGeom>
          <a:ln w="57150">
            <a:solidFill>
              <a:srgbClr val="C00000"/>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4128666337"/>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7DD213-4B7F-4B11-B44C-929B2DE5C056}"/>
              </a:ext>
            </a:extLst>
          </p:cNvPr>
          <p:cNvSpPr txBox="1"/>
          <p:nvPr/>
        </p:nvSpPr>
        <p:spPr>
          <a:xfrm>
            <a:off x="277792" y="336195"/>
            <a:ext cx="8553691" cy="1107996"/>
          </a:xfrm>
          <a:prstGeom prst="rect">
            <a:avLst/>
          </a:prstGeom>
          <a:solidFill>
            <a:schemeClr val="accent2">
              <a:lumMod val="50000"/>
            </a:schemeClr>
          </a:solidFill>
        </p:spPr>
        <p:txBody>
          <a:bodyPr wrap="square" rtlCol="0">
            <a:spAutoFit/>
          </a:bodyPr>
          <a:lstStyle/>
          <a:p>
            <a:pPr algn="ctr"/>
            <a:r>
              <a:rPr lang="en-US" sz="6600" dirty="0">
                <a:solidFill>
                  <a:schemeClr val="bg1">
                    <a:lumMod val="95000"/>
                  </a:schemeClr>
                </a:solidFill>
              </a:rPr>
              <a:t>Peanut Butter</a:t>
            </a:r>
          </a:p>
        </p:txBody>
      </p:sp>
      <p:sp>
        <p:nvSpPr>
          <p:cNvPr id="3" name="TextBox 2">
            <a:extLst>
              <a:ext uri="{FF2B5EF4-FFF2-40B4-BE49-F238E27FC236}">
                <a16:creationId xmlns:a16="http://schemas.microsoft.com/office/drawing/2014/main" id="{EF2D53CB-6E79-4F9B-904B-D83DE4B8E828}"/>
              </a:ext>
            </a:extLst>
          </p:cNvPr>
          <p:cNvSpPr txBox="1"/>
          <p:nvPr/>
        </p:nvSpPr>
        <p:spPr>
          <a:xfrm>
            <a:off x="731135" y="1624518"/>
            <a:ext cx="4512074" cy="5603133"/>
          </a:xfrm>
          <a:prstGeom prst="rect">
            <a:avLst/>
          </a:prstGeom>
          <a:noFill/>
          <a:ln w="95250">
            <a:solidFill>
              <a:schemeClr val="accent2">
                <a:lumMod val="50000"/>
              </a:schemeClr>
            </a:solidFill>
          </a:ln>
        </p:spPr>
        <p:txBody>
          <a:bodyPr wrap="square" rtlCol="0">
            <a:spAutoFit/>
          </a:bodyPr>
          <a:lstStyle/>
          <a:p>
            <a:pPr algn="ctr"/>
            <a:endParaRPr lang="en-US" b="1" dirty="0">
              <a:solidFill>
                <a:schemeClr val="accent2">
                  <a:lumMod val="50000"/>
                </a:schemeClr>
              </a:solidFill>
            </a:endParaRPr>
          </a:p>
          <a:p>
            <a:pPr algn="ctr"/>
            <a:r>
              <a:rPr lang="en-US" b="1" dirty="0">
                <a:solidFill>
                  <a:schemeClr val="accent2">
                    <a:lumMod val="50000"/>
                  </a:schemeClr>
                </a:solidFill>
              </a:rPr>
              <a:t>It is a requirement that you serve peanut</a:t>
            </a:r>
          </a:p>
          <a:p>
            <a:pPr algn="ctr"/>
            <a:r>
              <a:rPr lang="en-US" b="1" dirty="0">
                <a:solidFill>
                  <a:schemeClr val="accent2">
                    <a:lumMod val="50000"/>
                  </a:schemeClr>
                </a:solidFill>
              </a:rPr>
              <a:t>butter to ages and amounts below.</a:t>
            </a:r>
          </a:p>
          <a:p>
            <a:pPr algn="ctr"/>
            <a:endParaRPr lang="en-US" b="1" dirty="0">
              <a:solidFill>
                <a:schemeClr val="accent2">
                  <a:lumMod val="50000"/>
                </a:schemeClr>
              </a:solidFill>
            </a:endParaRPr>
          </a:p>
          <a:p>
            <a:pPr algn="ctr"/>
            <a:r>
              <a:rPr lang="en-US" b="1" dirty="0">
                <a:solidFill>
                  <a:schemeClr val="accent2">
                    <a:lumMod val="50000"/>
                  </a:schemeClr>
                </a:solidFill>
              </a:rPr>
              <a:t>    Lunch </a:t>
            </a:r>
          </a:p>
          <a:p>
            <a:pPr algn="ctr"/>
            <a:endParaRPr lang="en-US" b="1" dirty="0">
              <a:solidFill>
                <a:schemeClr val="accent2">
                  <a:lumMod val="50000"/>
                </a:schemeClr>
              </a:solidFill>
            </a:endParaRPr>
          </a:p>
          <a:p>
            <a:pPr algn="ctr"/>
            <a:r>
              <a:rPr lang="en-US" b="1" dirty="0">
                <a:solidFill>
                  <a:schemeClr val="accent2">
                    <a:lumMod val="50000"/>
                  </a:schemeClr>
                </a:solidFill>
              </a:rPr>
              <a:t> Ages 1 to 2  Two Tablespoons</a:t>
            </a:r>
          </a:p>
          <a:p>
            <a:pPr algn="ctr"/>
            <a:endParaRPr lang="en-US" b="1" dirty="0">
              <a:solidFill>
                <a:schemeClr val="accent2">
                  <a:lumMod val="50000"/>
                </a:schemeClr>
              </a:solidFill>
            </a:endParaRPr>
          </a:p>
          <a:p>
            <a:pPr algn="ctr"/>
            <a:r>
              <a:rPr lang="en-US" b="1" dirty="0">
                <a:solidFill>
                  <a:schemeClr val="accent2">
                    <a:lumMod val="50000"/>
                  </a:schemeClr>
                </a:solidFill>
              </a:rPr>
              <a:t> Ages 3 to 5   Three Tablespoons</a:t>
            </a:r>
          </a:p>
          <a:p>
            <a:pPr algn="ctr"/>
            <a:endParaRPr lang="en-US" b="1" dirty="0">
              <a:solidFill>
                <a:schemeClr val="accent2">
                  <a:lumMod val="50000"/>
                </a:schemeClr>
              </a:solidFill>
            </a:endParaRPr>
          </a:p>
          <a:p>
            <a:pPr algn="ctr"/>
            <a:r>
              <a:rPr lang="en-US" b="1" dirty="0">
                <a:solidFill>
                  <a:schemeClr val="accent2">
                    <a:lumMod val="50000"/>
                  </a:schemeClr>
                </a:solidFill>
              </a:rPr>
              <a:t> Ages 6 to 12  Four Tablespoons</a:t>
            </a:r>
          </a:p>
          <a:p>
            <a:pPr algn="ctr"/>
            <a:endParaRPr lang="en-US" b="1" dirty="0">
              <a:solidFill>
                <a:schemeClr val="accent2">
                  <a:lumMod val="50000"/>
                </a:schemeClr>
              </a:solidFill>
            </a:endParaRPr>
          </a:p>
          <a:p>
            <a:pPr algn="ctr"/>
            <a:r>
              <a:rPr lang="en-US" b="1" dirty="0">
                <a:solidFill>
                  <a:schemeClr val="accent2">
                    <a:lumMod val="50000"/>
                  </a:schemeClr>
                </a:solidFill>
              </a:rPr>
              <a:t>Snack</a:t>
            </a:r>
          </a:p>
          <a:p>
            <a:pPr algn="ctr"/>
            <a:endParaRPr lang="en-US" b="1" dirty="0">
              <a:solidFill>
                <a:schemeClr val="accent2">
                  <a:lumMod val="50000"/>
                </a:schemeClr>
              </a:solidFill>
            </a:endParaRPr>
          </a:p>
          <a:p>
            <a:pPr algn="ctr"/>
            <a:r>
              <a:rPr lang="en-US" b="1" dirty="0">
                <a:solidFill>
                  <a:schemeClr val="accent2">
                    <a:lumMod val="50000"/>
                  </a:schemeClr>
                </a:solidFill>
              </a:rPr>
              <a:t>Ages 1 to 2  One Tablespoons</a:t>
            </a:r>
          </a:p>
          <a:p>
            <a:pPr algn="ctr"/>
            <a:endParaRPr lang="en-US" b="1" dirty="0">
              <a:solidFill>
                <a:schemeClr val="accent2">
                  <a:lumMod val="50000"/>
                </a:schemeClr>
              </a:solidFill>
            </a:endParaRPr>
          </a:p>
          <a:p>
            <a:pPr algn="ctr"/>
            <a:r>
              <a:rPr lang="en-US" b="1" dirty="0">
                <a:solidFill>
                  <a:schemeClr val="accent2">
                    <a:lumMod val="50000"/>
                  </a:schemeClr>
                </a:solidFill>
              </a:rPr>
              <a:t> Ages 3 to 5 Three One</a:t>
            </a:r>
          </a:p>
          <a:p>
            <a:pPr algn="ctr"/>
            <a:endParaRPr lang="en-US" b="1" dirty="0">
              <a:solidFill>
                <a:schemeClr val="accent2">
                  <a:lumMod val="50000"/>
                </a:schemeClr>
              </a:solidFill>
            </a:endParaRPr>
          </a:p>
          <a:p>
            <a:pPr algn="ctr"/>
            <a:r>
              <a:rPr lang="en-US" b="1" dirty="0">
                <a:solidFill>
                  <a:schemeClr val="accent2">
                    <a:lumMod val="50000"/>
                  </a:schemeClr>
                </a:solidFill>
              </a:rPr>
              <a:t> Ages 6 to 12  Two Tablespoons</a:t>
            </a:r>
          </a:p>
          <a:p>
            <a:pPr algn="ctr"/>
            <a:endParaRPr lang="en-US" dirty="0"/>
          </a:p>
        </p:txBody>
      </p:sp>
      <p:pic>
        <p:nvPicPr>
          <p:cNvPr id="5" name="Picture 4">
            <a:extLst>
              <a:ext uri="{FF2B5EF4-FFF2-40B4-BE49-F238E27FC236}">
                <a16:creationId xmlns:a16="http://schemas.microsoft.com/office/drawing/2014/main" id="{83DC9AE2-6689-4149-B283-1EF26291748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53874" y="1763526"/>
            <a:ext cx="1496990" cy="2534586"/>
          </a:xfrm>
          <a:prstGeom prst="rect">
            <a:avLst/>
          </a:prstGeom>
        </p:spPr>
      </p:pic>
      <p:pic>
        <p:nvPicPr>
          <p:cNvPr id="8" name="Picture 7">
            <a:extLst>
              <a:ext uri="{FF2B5EF4-FFF2-40B4-BE49-F238E27FC236}">
                <a16:creationId xmlns:a16="http://schemas.microsoft.com/office/drawing/2014/main" id="{8100F8C2-616A-4CDC-915B-5068CEC5B82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91873" y="4817420"/>
            <a:ext cx="3020992" cy="2253660"/>
          </a:xfrm>
          <a:prstGeom prst="rect">
            <a:avLst/>
          </a:prstGeom>
        </p:spPr>
      </p:pic>
    </p:spTree>
    <p:extLst>
      <p:ext uri="{BB962C8B-B14F-4D97-AF65-F5344CB8AC3E}">
        <p14:creationId xmlns:p14="http://schemas.microsoft.com/office/powerpoint/2010/main" val="3251157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457200" y="549275"/>
            <a:ext cx="8229600" cy="99316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normAutofit/>
          </a:bodyPr>
          <a:lstStyle>
            <a:lvl1pPr algn="ctr" rtl="0" fontAlgn="base">
              <a:spcBef>
                <a:spcPct val="0"/>
              </a:spcBef>
              <a:spcAft>
                <a:spcPct val="0"/>
              </a:spcAft>
              <a:defRPr sz="4400" kern="12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fontAlgn="auto">
              <a:spcAft>
                <a:spcPts val="0"/>
              </a:spcAft>
              <a:defRPr/>
            </a:pPr>
            <a:r>
              <a:rPr lang="en-US" dirty="0"/>
              <a:t>YOGURT</a:t>
            </a:r>
          </a:p>
        </p:txBody>
      </p:sp>
      <p:sp>
        <p:nvSpPr>
          <p:cNvPr id="3" name="TextBox 6"/>
          <p:cNvSpPr txBox="1">
            <a:spLocks noChangeArrowheads="1"/>
          </p:cNvSpPr>
          <p:nvPr/>
        </p:nvSpPr>
        <p:spPr bwMode="auto">
          <a:xfrm>
            <a:off x="1725282" y="1845474"/>
            <a:ext cx="6124755" cy="1661993"/>
          </a:xfrm>
          <a:prstGeom prst="rect">
            <a:avLst/>
          </a:prstGeom>
          <a:noFill/>
          <a:ln w="9525">
            <a:noFill/>
            <a:miter lim="800000"/>
            <a:headEnd/>
            <a:tailEnd/>
          </a:ln>
        </p:spPr>
        <p:txBody>
          <a:bodyPr wrap="square">
            <a:spAutoFit/>
          </a:bodyPr>
          <a:lstStyle/>
          <a:p>
            <a:pPr algn="ctr"/>
            <a:r>
              <a:rPr lang="en-US" sz="3400" dirty="0">
                <a:latin typeface="Calibri" pitchFamily="34" charset="0"/>
              </a:rPr>
              <a:t>Yogurt must contain no more than 23 grams of sugar per 6 oz. to be creditable meat/meat alt.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2362" t="42253" r="33044" b="44927"/>
          <a:stretch/>
        </p:blipFill>
        <p:spPr>
          <a:xfrm>
            <a:off x="-158513" y="4482223"/>
            <a:ext cx="5901247" cy="2829874"/>
          </a:xfrm>
          <a:prstGeom prst="rect">
            <a:avLst/>
          </a:prstGeom>
        </p:spPr>
      </p:pic>
      <p:pic>
        <p:nvPicPr>
          <p:cNvPr id="1026" name="Picture 2" descr="http://static-vegetariantimes.s3.amazonaws.com/wp-content/uploads/2011/05/Tech_FruitonBottom_MED-458x326.jpg"/>
          <p:cNvPicPr>
            <a:picLocks noChangeAspect="1" noChangeArrowheads="1"/>
          </p:cNvPicPr>
          <p:nvPr/>
        </p:nvPicPr>
        <p:blipFill rotWithShape="1">
          <a:blip r:embed="rId4">
            <a:extLst>
              <a:ext uri="{28A0092B-C50C-407E-A947-70E740481C1C}">
                <a14:useLocalDpi xmlns:a14="http://schemas.microsoft.com/office/drawing/2010/main" val="0"/>
              </a:ext>
            </a:extLst>
          </a:blip>
          <a:srcRect t="2744" r="12316" b="3570"/>
          <a:stretch/>
        </p:blipFill>
        <p:spPr bwMode="auto">
          <a:xfrm>
            <a:off x="5658930" y="4482223"/>
            <a:ext cx="3485071" cy="2650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p:cNvSpPr txBox="1">
            <a:spLocks noChangeArrowheads="1"/>
          </p:cNvSpPr>
          <p:nvPr/>
        </p:nvSpPr>
        <p:spPr bwMode="auto">
          <a:xfrm>
            <a:off x="2169543" y="3610267"/>
            <a:ext cx="4390846" cy="1384995"/>
          </a:xfrm>
          <a:prstGeom prst="rect">
            <a:avLst/>
          </a:prstGeom>
          <a:noFill/>
          <a:ln w="9525">
            <a:noFill/>
            <a:miter lim="800000"/>
            <a:headEnd/>
            <a:tailEnd/>
          </a:ln>
        </p:spPr>
        <p:txBody>
          <a:bodyPr wrap="square">
            <a:spAutoFit/>
          </a:bodyPr>
          <a:lstStyle/>
          <a:p>
            <a:pPr algn="ctr"/>
            <a:r>
              <a:rPr lang="en-US" sz="2800" dirty="0">
                <a:latin typeface="Calibri" pitchFamily="34" charset="0"/>
              </a:rPr>
              <a:t>4 oz – 15 grams or less</a:t>
            </a:r>
          </a:p>
          <a:p>
            <a:pPr algn="ctr"/>
            <a:r>
              <a:rPr lang="en-US" sz="2800" dirty="0">
                <a:latin typeface="Calibri" pitchFamily="34" charset="0"/>
              </a:rPr>
              <a:t>6 oz – 23 grams or less</a:t>
            </a:r>
          </a:p>
          <a:p>
            <a:pPr algn="ctr"/>
            <a:r>
              <a:rPr lang="en-US" sz="2800" dirty="0">
                <a:latin typeface="Calibri" pitchFamily="34" charset="0"/>
              </a:rPr>
              <a:t>8 oz – 30 grams or less</a:t>
            </a:r>
          </a:p>
        </p:txBody>
      </p:sp>
      <p:sp>
        <p:nvSpPr>
          <p:cNvPr id="10" name="Oval 9"/>
          <p:cNvSpPr/>
          <p:nvPr/>
        </p:nvSpPr>
        <p:spPr>
          <a:xfrm>
            <a:off x="2182482" y="5298301"/>
            <a:ext cx="1247146" cy="12561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1" name="Straight Connector 10"/>
          <p:cNvCxnSpPr>
            <a:endCxn id="10" idx="5"/>
          </p:cNvCxnSpPr>
          <p:nvPr/>
        </p:nvCxnSpPr>
        <p:spPr>
          <a:xfrm>
            <a:off x="2337236" y="5478396"/>
            <a:ext cx="909753" cy="8920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571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C9F0CA4A-3675-4FD7-A5F1-1AB324D9F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94" y="588164"/>
            <a:ext cx="7852618" cy="5049692"/>
          </a:xfrm>
          <a:prstGeom prst="rect">
            <a:avLst/>
          </a:prstGeom>
          <a:ln>
            <a:solidFill>
              <a:srgbClr val="FF0000"/>
            </a:solidFill>
          </a:ln>
        </p:spPr>
      </p:pic>
      <p:sp>
        <p:nvSpPr>
          <p:cNvPr id="10" name="TextBox 9">
            <a:extLst>
              <a:ext uri="{FF2B5EF4-FFF2-40B4-BE49-F238E27FC236}">
                <a16:creationId xmlns:a16="http://schemas.microsoft.com/office/drawing/2014/main" id="{83EB0FDC-3F61-467D-8DE1-F56DEA2F132C}"/>
              </a:ext>
            </a:extLst>
          </p:cNvPr>
          <p:cNvSpPr txBox="1"/>
          <p:nvPr/>
        </p:nvSpPr>
        <p:spPr>
          <a:xfrm>
            <a:off x="923731" y="5117225"/>
            <a:ext cx="1156996" cy="373225"/>
          </a:xfrm>
          <a:prstGeom prst="rect">
            <a:avLst/>
          </a:prstGeom>
          <a:noFill/>
          <a:ln w="76200" cmpd="sng">
            <a:solidFill>
              <a:srgbClr val="FF0000"/>
            </a:solidFill>
          </a:ln>
        </p:spPr>
        <p:txBody>
          <a:bodyPr wrap="square" rtlCol="0">
            <a:spAutoFit/>
          </a:bodyPr>
          <a:lstStyle/>
          <a:p>
            <a:endParaRPr lang="en-US" dirty="0">
              <a:ln w="41275" cmpd="sng">
                <a:solidFill>
                  <a:srgbClr val="FF0000">
                    <a:alpha val="17000"/>
                  </a:srgbClr>
                </a:solidFill>
              </a:ln>
            </a:endParaRPr>
          </a:p>
        </p:txBody>
      </p:sp>
      <p:sp>
        <p:nvSpPr>
          <p:cNvPr id="12" name="TextBox 11">
            <a:extLst>
              <a:ext uri="{FF2B5EF4-FFF2-40B4-BE49-F238E27FC236}">
                <a16:creationId xmlns:a16="http://schemas.microsoft.com/office/drawing/2014/main" id="{DC10AA6D-F302-4D9F-9A3E-960A0EED7D58}"/>
              </a:ext>
            </a:extLst>
          </p:cNvPr>
          <p:cNvSpPr txBox="1"/>
          <p:nvPr/>
        </p:nvSpPr>
        <p:spPr>
          <a:xfrm>
            <a:off x="645691" y="5703577"/>
            <a:ext cx="7852618" cy="1477328"/>
          </a:xfrm>
          <a:prstGeom prst="rect">
            <a:avLst/>
          </a:prstGeom>
          <a:noFill/>
        </p:spPr>
        <p:txBody>
          <a:bodyPr wrap="square" rtlCol="0">
            <a:spAutoFit/>
          </a:bodyPr>
          <a:lstStyle/>
          <a:p>
            <a:r>
              <a:rPr lang="en-US" b="1" dirty="0"/>
              <a:t>         </a:t>
            </a:r>
          </a:p>
          <a:p>
            <a:r>
              <a:rPr lang="en-US" b="1" dirty="0"/>
              <a:t>                  Serving size is 6 oz.  18 grams sugar  cannot be more than 23  </a:t>
            </a:r>
          </a:p>
          <a:p>
            <a:endParaRPr lang="en-US" b="1" dirty="0"/>
          </a:p>
          <a:p>
            <a:r>
              <a:rPr lang="en-US" b="1" dirty="0"/>
              <a:t>                                                     This Yogurt is Approved</a:t>
            </a:r>
          </a:p>
          <a:p>
            <a:r>
              <a:rPr lang="en-US" b="1" dirty="0"/>
              <a:t>          </a:t>
            </a:r>
          </a:p>
        </p:txBody>
      </p:sp>
      <p:sp>
        <p:nvSpPr>
          <p:cNvPr id="13" name="TextBox 12">
            <a:extLst>
              <a:ext uri="{FF2B5EF4-FFF2-40B4-BE49-F238E27FC236}">
                <a16:creationId xmlns:a16="http://schemas.microsoft.com/office/drawing/2014/main" id="{AF79ED7C-BF0C-40A1-9865-5F40F3C7F6CC}"/>
              </a:ext>
            </a:extLst>
          </p:cNvPr>
          <p:cNvSpPr txBox="1"/>
          <p:nvPr/>
        </p:nvSpPr>
        <p:spPr>
          <a:xfrm>
            <a:off x="3825551" y="3020036"/>
            <a:ext cx="1845407" cy="251669"/>
          </a:xfrm>
          <a:prstGeom prst="rect">
            <a:avLst/>
          </a:prstGeom>
          <a:noFill/>
          <a:ln w="8572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279069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1BA6-D425-46DC-9E4A-027F9775AAA8}"/>
              </a:ext>
            </a:extLst>
          </p:cNvPr>
          <p:cNvSpPr>
            <a:spLocks noGrp="1"/>
          </p:cNvSpPr>
          <p:nvPr>
            <p:ph type="title"/>
          </p:nvPr>
        </p:nvSpPr>
        <p:spPr>
          <a:xfrm>
            <a:off x="325971" y="308911"/>
            <a:ext cx="7922680" cy="988121"/>
          </a:xfrm>
          <a:solidFill>
            <a:srgbClr val="C00000"/>
          </a:solidFill>
        </p:spPr>
        <p:txBody>
          <a:bodyPr/>
          <a:lstStyle/>
          <a:p>
            <a:pPr algn="ctr"/>
            <a:r>
              <a:rPr lang="en-US" sz="2800" b="1" dirty="0">
                <a:solidFill>
                  <a:schemeClr val="bg1"/>
                </a:solidFill>
              </a:rPr>
              <a:t>Creditable &amp; Non-Creditable Cheeses in the CCFP</a:t>
            </a:r>
          </a:p>
        </p:txBody>
      </p:sp>
      <p:sp>
        <p:nvSpPr>
          <p:cNvPr id="6" name="Rectangle 28">
            <a:extLst>
              <a:ext uri="{FF2B5EF4-FFF2-40B4-BE49-F238E27FC236}">
                <a16:creationId xmlns:a16="http://schemas.microsoft.com/office/drawing/2014/main" id="{3D31FC3F-8F8E-410E-B606-062EA3AE4688}"/>
              </a:ext>
            </a:extLst>
          </p:cNvPr>
          <p:cNvSpPr>
            <a:spLocks noChangeArrowheads="1"/>
          </p:cNvSpPr>
          <p:nvPr/>
        </p:nvSpPr>
        <p:spPr bwMode="auto">
          <a:xfrm>
            <a:off x="739777" y="2320981"/>
            <a:ext cx="7508875" cy="7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3692" tIns="28566" rIns="0" bIns="0" numCol="1" anchor="ctr" anchorCtr="0" compatLnSpc="1">
            <a:prstTxWarp prst="textNoShape">
              <a:avLst/>
            </a:prstTxWarp>
            <a:spAutoFit/>
          </a:bodyPr>
          <a:lstStyle/>
          <a:p>
            <a:pPr eaLnBrk="0" hangingPunct="0"/>
            <a:br>
              <a:rPr lang="en-US" altLang="en-US" sz="1200">
                <a:latin typeface="Times New Roman" panose="02020603050405020304" pitchFamily="18" charset="0"/>
                <a:ea typeface="Calibri" panose="020F0502020204030204" pitchFamily="34" charset="0"/>
                <a:cs typeface="Times New Roman" panose="02020603050405020304" pitchFamily="18" charset="0"/>
              </a:rPr>
            </a:br>
            <a:endParaRPr lang="en-US" altLang="en-US" sz="1400" b="1">
              <a:ea typeface="Calibri" panose="020F0502020204030204" pitchFamily="34" charset="0"/>
            </a:endParaRPr>
          </a:p>
          <a:p>
            <a:pPr eaLnBrk="0" hangingPunct="0"/>
            <a:endParaRPr lang="en-US" altLang="en-US"/>
          </a:p>
        </p:txBody>
      </p:sp>
      <p:grpSp>
        <p:nvGrpSpPr>
          <p:cNvPr id="7" name="Group 1">
            <a:extLst>
              <a:ext uri="{FF2B5EF4-FFF2-40B4-BE49-F238E27FC236}">
                <a16:creationId xmlns:a16="http://schemas.microsoft.com/office/drawing/2014/main" id="{390353EB-9DDA-44BC-84A3-4A73EA0259EE}"/>
              </a:ext>
            </a:extLst>
          </p:cNvPr>
          <p:cNvGrpSpPr>
            <a:grpSpLocks/>
          </p:cNvGrpSpPr>
          <p:nvPr/>
        </p:nvGrpSpPr>
        <p:grpSpPr bwMode="auto">
          <a:xfrm>
            <a:off x="417271" y="1530403"/>
            <a:ext cx="7844564" cy="5205700"/>
            <a:chOff x="1440" y="35"/>
            <a:chExt cx="12960" cy="8787"/>
          </a:xfrm>
        </p:grpSpPr>
        <p:sp>
          <p:nvSpPr>
            <p:cNvPr id="8" name="AutoShape 27">
              <a:extLst>
                <a:ext uri="{FF2B5EF4-FFF2-40B4-BE49-F238E27FC236}">
                  <a16:creationId xmlns:a16="http://schemas.microsoft.com/office/drawing/2014/main" id="{A137F3A5-CF96-4A12-8DAD-AFA6B705F994}"/>
                </a:ext>
              </a:extLst>
            </p:cNvPr>
            <p:cNvSpPr>
              <a:spLocks/>
            </p:cNvSpPr>
            <p:nvPr/>
          </p:nvSpPr>
          <p:spPr bwMode="auto">
            <a:xfrm>
              <a:off x="1444" y="34"/>
              <a:ext cx="12946" cy="8787"/>
            </a:xfrm>
            <a:custGeom>
              <a:avLst/>
              <a:gdLst>
                <a:gd name="T0" fmla="+- 0 1450 1445"/>
                <a:gd name="T1" fmla="*/ T0 w 12946"/>
                <a:gd name="T2" fmla="+- 0 39 35"/>
                <a:gd name="T3" fmla="*/ 39 h 8787"/>
                <a:gd name="T4" fmla="+- 0 7915 1445"/>
                <a:gd name="T5" fmla="*/ T4 w 12946"/>
                <a:gd name="T6" fmla="+- 0 39 35"/>
                <a:gd name="T7" fmla="*/ 39 h 8787"/>
                <a:gd name="T8" fmla="+- 0 7925 1445"/>
                <a:gd name="T9" fmla="*/ T8 w 12946"/>
                <a:gd name="T10" fmla="+- 0 39 35"/>
                <a:gd name="T11" fmla="*/ 39 h 8787"/>
                <a:gd name="T12" fmla="+- 0 14390 1445"/>
                <a:gd name="T13" fmla="*/ T12 w 12946"/>
                <a:gd name="T14" fmla="+- 0 39 35"/>
                <a:gd name="T15" fmla="*/ 39 h 8787"/>
                <a:gd name="T16" fmla="+- 0 1445 1445"/>
                <a:gd name="T17" fmla="*/ T16 w 12946"/>
                <a:gd name="T18" fmla="+- 0 35 35"/>
                <a:gd name="T19" fmla="*/ 35 h 8787"/>
                <a:gd name="T20" fmla="+- 0 1445 1445"/>
                <a:gd name="T21" fmla="*/ T20 w 12946"/>
                <a:gd name="T22" fmla="+- 0 8821 35"/>
                <a:gd name="T23" fmla="*/ 8821 h 8787"/>
              </a:gdLst>
              <a:ahLst/>
              <a:cxnLst>
                <a:cxn ang="0">
                  <a:pos x="T1" y="T3"/>
                </a:cxn>
                <a:cxn ang="0">
                  <a:pos x="T5" y="T7"/>
                </a:cxn>
                <a:cxn ang="0">
                  <a:pos x="T9" y="T11"/>
                </a:cxn>
                <a:cxn ang="0">
                  <a:pos x="T13" y="T15"/>
                </a:cxn>
                <a:cxn ang="0">
                  <a:pos x="T17" y="T19"/>
                </a:cxn>
                <a:cxn ang="0">
                  <a:pos x="T21" y="T23"/>
                </a:cxn>
              </a:cxnLst>
              <a:rect l="0" t="0" r="r" b="b"/>
              <a:pathLst>
                <a:path w="12946" h="8787">
                  <a:moveTo>
                    <a:pt x="5" y="4"/>
                  </a:moveTo>
                  <a:lnTo>
                    <a:pt x="6470" y="4"/>
                  </a:lnTo>
                  <a:moveTo>
                    <a:pt x="6480" y="4"/>
                  </a:moveTo>
                  <a:lnTo>
                    <a:pt x="12945" y="4"/>
                  </a:lnTo>
                  <a:moveTo>
                    <a:pt x="0" y="0"/>
                  </a:moveTo>
                  <a:lnTo>
                    <a:pt x="0" y="8786"/>
                  </a:lnTo>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26">
              <a:extLst>
                <a:ext uri="{FF2B5EF4-FFF2-40B4-BE49-F238E27FC236}">
                  <a16:creationId xmlns:a16="http://schemas.microsoft.com/office/drawing/2014/main" id="{C02C11B9-B5FE-4492-8569-727DF521566F}"/>
                </a:ext>
              </a:extLst>
            </p:cNvPr>
            <p:cNvSpPr>
              <a:spLocks noChangeShapeType="1"/>
            </p:cNvSpPr>
            <p:nvPr/>
          </p:nvSpPr>
          <p:spPr bwMode="auto">
            <a:xfrm>
              <a:off x="1450" y="8816"/>
              <a:ext cx="6465" cy="0"/>
            </a:xfrm>
            <a:prstGeom prst="line">
              <a:avLst/>
            </a:prstGeom>
            <a:noFill/>
            <a:ln w="666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25">
              <a:extLst>
                <a:ext uri="{FF2B5EF4-FFF2-40B4-BE49-F238E27FC236}">
                  <a16:creationId xmlns:a16="http://schemas.microsoft.com/office/drawing/2014/main" id="{CEB39B7E-5CC8-4989-9792-C4B4BBB2D682}"/>
                </a:ext>
              </a:extLst>
            </p:cNvPr>
            <p:cNvSpPr>
              <a:spLocks noChangeShapeType="1"/>
            </p:cNvSpPr>
            <p:nvPr/>
          </p:nvSpPr>
          <p:spPr bwMode="auto">
            <a:xfrm>
              <a:off x="7920" y="35"/>
              <a:ext cx="0" cy="8786"/>
            </a:xfrm>
            <a:prstGeom prst="line">
              <a:avLst/>
            </a:prstGeom>
            <a:noFill/>
            <a:ln w="666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24">
              <a:extLst>
                <a:ext uri="{FF2B5EF4-FFF2-40B4-BE49-F238E27FC236}">
                  <a16:creationId xmlns:a16="http://schemas.microsoft.com/office/drawing/2014/main" id="{5F593F4C-AA97-43E7-88B0-1964A37442F0}"/>
                </a:ext>
              </a:extLst>
            </p:cNvPr>
            <p:cNvSpPr>
              <a:spLocks noChangeShapeType="1"/>
            </p:cNvSpPr>
            <p:nvPr/>
          </p:nvSpPr>
          <p:spPr bwMode="auto">
            <a:xfrm>
              <a:off x="7925" y="8816"/>
              <a:ext cx="6465" cy="0"/>
            </a:xfrm>
            <a:prstGeom prst="line">
              <a:avLst/>
            </a:prstGeom>
            <a:noFill/>
            <a:ln w="666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23">
              <a:extLst>
                <a:ext uri="{FF2B5EF4-FFF2-40B4-BE49-F238E27FC236}">
                  <a16:creationId xmlns:a16="http://schemas.microsoft.com/office/drawing/2014/main" id="{931F748C-7F7F-4027-84D8-5AD47CBBD6AE}"/>
                </a:ext>
              </a:extLst>
            </p:cNvPr>
            <p:cNvSpPr>
              <a:spLocks noChangeShapeType="1"/>
            </p:cNvSpPr>
            <p:nvPr/>
          </p:nvSpPr>
          <p:spPr bwMode="auto">
            <a:xfrm>
              <a:off x="14395" y="35"/>
              <a:ext cx="0" cy="8786"/>
            </a:xfrm>
            <a:prstGeom prst="line">
              <a:avLst/>
            </a:prstGeom>
            <a:noFill/>
            <a:ln w="66675">
              <a:solidFill>
                <a:schemeClr val="tx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8" name="Picture 22" descr="http://www.joehribar.com/wordpress/files/2009/04/kraft_cheese_7.jpg">
              <a:extLst>
                <a:ext uri="{FF2B5EF4-FFF2-40B4-BE49-F238E27FC236}">
                  <a16:creationId xmlns:a16="http://schemas.microsoft.com/office/drawing/2014/main" id="{FC4CEC7A-D52B-4048-8FDB-F5937DC5B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 y="1174"/>
              <a:ext cx="2132" cy="2884"/>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pic>
          <p:nvPicPr>
            <p:cNvPr id="4117" name="Picture 21" descr="LAND O LAKES® RS RF Past Proc American Cheese, Y, 6/5 lb">
              <a:extLst>
                <a:ext uri="{FF2B5EF4-FFF2-40B4-BE49-F238E27FC236}">
                  <a16:creationId xmlns:a16="http://schemas.microsoft.com/office/drawing/2014/main" id="{FD421235-7F6B-48AD-8897-A2361751C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 y="1208"/>
              <a:ext cx="2488" cy="2886"/>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pic>
          <p:nvPicPr>
            <p:cNvPr id="4116" name="Picture 20" descr="http://ravenouslibby.com/wp-content/uploads/2009/09/laughing-cow1.jpg">
              <a:extLst>
                <a:ext uri="{FF2B5EF4-FFF2-40B4-BE49-F238E27FC236}">
                  <a16:creationId xmlns:a16="http://schemas.microsoft.com/office/drawing/2014/main" id="{14AC8B6A-4EB2-404F-8F39-8C815DF45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 y="4455"/>
              <a:ext cx="2558" cy="3107"/>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pic>
          <p:nvPicPr>
            <p:cNvPr id="4115" name="Picture 19" descr="http://multivu.prnewswire.com/mnr/sargento/36970/images/36970-hi-ShrpChddr.jpg">
              <a:extLst>
                <a:ext uri="{FF2B5EF4-FFF2-40B4-BE49-F238E27FC236}">
                  <a16:creationId xmlns:a16="http://schemas.microsoft.com/office/drawing/2014/main" id="{BB06E8E0-151F-44FD-B272-C2C56781DD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5" y="4498"/>
              <a:ext cx="3077" cy="2855"/>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sp>
          <p:nvSpPr>
            <p:cNvPr id="13" name="AutoShape 18">
              <a:extLst>
                <a:ext uri="{FF2B5EF4-FFF2-40B4-BE49-F238E27FC236}">
                  <a16:creationId xmlns:a16="http://schemas.microsoft.com/office/drawing/2014/main" id="{C2E37257-812F-4DAE-89CD-55750C212FAF}"/>
                </a:ext>
              </a:extLst>
            </p:cNvPr>
            <p:cNvSpPr>
              <a:spLocks/>
            </p:cNvSpPr>
            <p:nvPr/>
          </p:nvSpPr>
          <p:spPr bwMode="auto">
            <a:xfrm>
              <a:off x="4290" y="5656"/>
              <a:ext cx="3045" cy="525"/>
            </a:xfrm>
            <a:custGeom>
              <a:avLst/>
              <a:gdLst>
                <a:gd name="T0" fmla="+- 0 5577 4290"/>
                <a:gd name="T1" fmla="*/ T0 w 3045"/>
                <a:gd name="T2" fmla="+- 0 5660 5657"/>
                <a:gd name="T3" fmla="*/ 5660 h 525"/>
                <a:gd name="T4" fmla="+- 0 5246 4290"/>
                <a:gd name="T5" fmla="*/ T4 w 3045"/>
                <a:gd name="T6" fmla="+- 0 5676 5657"/>
                <a:gd name="T7" fmla="*/ 5676 h 525"/>
                <a:gd name="T8" fmla="+- 0 4950 4290"/>
                <a:gd name="T9" fmla="*/ T8 w 3045"/>
                <a:gd name="T10" fmla="+- 0 5703 5657"/>
                <a:gd name="T11" fmla="*/ 5703 h 525"/>
                <a:gd name="T12" fmla="+- 0 4697 4290"/>
                <a:gd name="T13" fmla="*/ T12 w 3045"/>
                <a:gd name="T14" fmla="+- 0 5741 5657"/>
                <a:gd name="T15" fmla="*/ 5741 h 525"/>
                <a:gd name="T16" fmla="+- 0 4498 4290"/>
                <a:gd name="T17" fmla="*/ T16 w 3045"/>
                <a:gd name="T18" fmla="+- 0 5787 5657"/>
                <a:gd name="T19" fmla="*/ 5787 h 525"/>
                <a:gd name="T20" fmla="+- 0 4361 4290"/>
                <a:gd name="T21" fmla="*/ T20 w 3045"/>
                <a:gd name="T22" fmla="+- 0 5840 5657"/>
                <a:gd name="T23" fmla="*/ 5840 h 525"/>
                <a:gd name="T24" fmla="+- 0 4295 4290"/>
                <a:gd name="T25" fmla="*/ T24 w 3045"/>
                <a:gd name="T26" fmla="+- 0 5899 5657"/>
                <a:gd name="T27" fmla="*/ 5899 h 525"/>
                <a:gd name="T28" fmla="+- 0 4308 4290"/>
                <a:gd name="T29" fmla="*/ T28 w 3045"/>
                <a:gd name="T30" fmla="+- 0 5960 5657"/>
                <a:gd name="T31" fmla="*/ 5960 h 525"/>
                <a:gd name="T32" fmla="+- 0 4399 4290"/>
                <a:gd name="T33" fmla="*/ T32 w 3045"/>
                <a:gd name="T34" fmla="+- 0 6017 5657"/>
                <a:gd name="T35" fmla="*/ 6017 h 525"/>
                <a:gd name="T36" fmla="+- 0 4558 4290"/>
                <a:gd name="T37" fmla="*/ T36 w 3045"/>
                <a:gd name="T38" fmla="+- 0 6068 5657"/>
                <a:gd name="T39" fmla="*/ 6068 h 525"/>
                <a:gd name="T40" fmla="+- 0 4776 4290"/>
                <a:gd name="T41" fmla="*/ T40 w 3045"/>
                <a:gd name="T42" fmla="+- 0 6112 5657"/>
                <a:gd name="T43" fmla="*/ 6112 h 525"/>
                <a:gd name="T44" fmla="+- 0 5044 4290"/>
                <a:gd name="T45" fmla="*/ T44 w 3045"/>
                <a:gd name="T46" fmla="+- 0 6146 5657"/>
                <a:gd name="T47" fmla="*/ 6146 h 525"/>
                <a:gd name="T48" fmla="+- 0 5353 4290"/>
                <a:gd name="T49" fmla="*/ T48 w 3045"/>
                <a:gd name="T50" fmla="+- 0 6170 5657"/>
                <a:gd name="T51" fmla="*/ 6170 h 525"/>
                <a:gd name="T52" fmla="+- 0 5694 4290"/>
                <a:gd name="T53" fmla="*/ T52 w 3045"/>
                <a:gd name="T54" fmla="+- 0 6181 5657"/>
                <a:gd name="T55" fmla="*/ 6181 h 525"/>
                <a:gd name="T56" fmla="+- 0 6048 4290"/>
                <a:gd name="T57" fmla="*/ T56 w 3045"/>
                <a:gd name="T58" fmla="+- 0 6179 5657"/>
                <a:gd name="T59" fmla="*/ 6179 h 525"/>
                <a:gd name="T60" fmla="+- 0 5694 4290"/>
                <a:gd name="T61" fmla="*/ T60 w 3045"/>
                <a:gd name="T62" fmla="+- 0 6175 5657"/>
                <a:gd name="T63" fmla="*/ 6175 h 525"/>
                <a:gd name="T64" fmla="+- 0 5355 4290"/>
                <a:gd name="T65" fmla="*/ T64 w 3045"/>
                <a:gd name="T66" fmla="+- 0 6164 5657"/>
                <a:gd name="T67" fmla="*/ 6164 h 525"/>
                <a:gd name="T68" fmla="+- 0 5047 4290"/>
                <a:gd name="T69" fmla="*/ T68 w 3045"/>
                <a:gd name="T70" fmla="+- 0 6141 5657"/>
                <a:gd name="T71" fmla="*/ 6141 h 525"/>
                <a:gd name="T72" fmla="+- 0 4780 4290"/>
                <a:gd name="T73" fmla="*/ T72 w 3045"/>
                <a:gd name="T74" fmla="+- 0 6107 5657"/>
                <a:gd name="T75" fmla="*/ 6107 h 525"/>
                <a:gd name="T76" fmla="+- 0 4563 4290"/>
                <a:gd name="T77" fmla="*/ T76 w 3045"/>
                <a:gd name="T78" fmla="+- 0 6064 5657"/>
                <a:gd name="T79" fmla="*/ 6064 h 525"/>
                <a:gd name="T80" fmla="+- 0 4405 4290"/>
                <a:gd name="T81" fmla="*/ T80 w 3045"/>
                <a:gd name="T82" fmla="+- 0 6015 5657"/>
                <a:gd name="T83" fmla="*/ 6015 h 525"/>
                <a:gd name="T84" fmla="+- 0 4314 4290"/>
                <a:gd name="T85" fmla="*/ T84 w 3045"/>
                <a:gd name="T86" fmla="+- 0 5959 5657"/>
                <a:gd name="T87" fmla="*/ 5959 h 525"/>
                <a:gd name="T88" fmla="+- 0 4301 4290"/>
                <a:gd name="T89" fmla="*/ T88 w 3045"/>
                <a:gd name="T90" fmla="+- 0 5899 5657"/>
                <a:gd name="T91" fmla="*/ 5899 h 525"/>
                <a:gd name="T92" fmla="+- 0 4367 4290"/>
                <a:gd name="T93" fmla="*/ T92 w 3045"/>
                <a:gd name="T94" fmla="+- 0 5842 5657"/>
                <a:gd name="T95" fmla="*/ 5842 h 525"/>
                <a:gd name="T96" fmla="+- 0 4503 4290"/>
                <a:gd name="T97" fmla="*/ T96 w 3045"/>
                <a:gd name="T98" fmla="+- 0 5790 5657"/>
                <a:gd name="T99" fmla="*/ 5790 h 525"/>
                <a:gd name="T100" fmla="+- 0 4702 4290"/>
                <a:gd name="T101" fmla="*/ T100 w 3045"/>
                <a:gd name="T102" fmla="+- 0 5745 5657"/>
                <a:gd name="T103" fmla="*/ 5745 h 525"/>
                <a:gd name="T104" fmla="+- 0 4953 4290"/>
                <a:gd name="T105" fmla="*/ T104 w 3045"/>
                <a:gd name="T106" fmla="+- 0 5708 5657"/>
                <a:gd name="T107" fmla="*/ 5708 h 525"/>
                <a:gd name="T108" fmla="+- 0 5248 4290"/>
                <a:gd name="T109" fmla="*/ T108 w 3045"/>
                <a:gd name="T110" fmla="+- 0 5681 5657"/>
                <a:gd name="T111" fmla="*/ 5681 h 525"/>
                <a:gd name="T112" fmla="+- 0 5578 4290"/>
                <a:gd name="T113" fmla="*/ T112 w 3045"/>
                <a:gd name="T114" fmla="+- 0 5666 5657"/>
                <a:gd name="T115" fmla="*/ 5666 h 525"/>
                <a:gd name="T116" fmla="+- 0 6048 4290"/>
                <a:gd name="T117" fmla="*/ T116 w 3045"/>
                <a:gd name="T118" fmla="+- 0 5660 5657"/>
                <a:gd name="T119" fmla="*/ 5660 h 525"/>
                <a:gd name="T120" fmla="+- 0 6142 4290"/>
                <a:gd name="T121" fmla="*/ T120 w 3045"/>
                <a:gd name="T122" fmla="+- 0 5663 5657"/>
                <a:gd name="T123" fmla="*/ 5663 h 525"/>
                <a:gd name="T124" fmla="+- 0 6047 4290"/>
                <a:gd name="T125" fmla="*/ T124 w 3045"/>
                <a:gd name="T126" fmla="+- 0 5666 5657"/>
                <a:gd name="T127" fmla="*/ 5666 h 525"/>
                <a:gd name="T128" fmla="+- 0 6377 4290"/>
                <a:gd name="T129" fmla="*/ T128 w 3045"/>
                <a:gd name="T130" fmla="+- 0 5681 5657"/>
                <a:gd name="T131" fmla="*/ 5681 h 525"/>
                <a:gd name="T132" fmla="+- 0 6672 4290"/>
                <a:gd name="T133" fmla="*/ T132 w 3045"/>
                <a:gd name="T134" fmla="+- 0 5708 5657"/>
                <a:gd name="T135" fmla="*/ 5708 h 525"/>
                <a:gd name="T136" fmla="+- 0 6923 4290"/>
                <a:gd name="T137" fmla="*/ T136 w 3045"/>
                <a:gd name="T138" fmla="+- 0 5745 5657"/>
                <a:gd name="T139" fmla="*/ 5745 h 525"/>
                <a:gd name="T140" fmla="+- 0 7122 4290"/>
                <a:gd name="T141" fmla="*/ T140 w 3045"/>
                <a:gd name="T142" fmla="+- 0 5790 5657"/>
                <a:gd name="T143" fmla="*/ 5790 h 525"/>
                <a:gd name="T144" fmla="+- 0 7258 4290"/>
                <a:gd name="T145" fmla="*/ T144 w 3045"/>
                <a:gd name="T146" fmla="+- 0 5842 5657"/>
                <a:gd name="T147" fmla="*/ 5842 h 525"/>
                <a:gd name="T148" fmla="+- 0 7324 4290"/>
                <a:gd name="T149" fmla="*/ T148 w 3045"/>
                <a:gd name="T150" fmla="+- 0 5899 5657"/>
                <a:gd name="T151" fmla="*/ 5899 h 525"/>
                <a:gd name="T152" fmla="+- 0 7311 4290"/>
                <a:gd name="T153" fmla="*/ T152 w 3045"/>
                <a:gd name="T154" fmla="+- 0 5959 5657"/>
                <a:gd name="T155" fmla="*/ 5959 h 525"/>
                <a:gd name="T156" fmla="+- 0 7220 4290"/>
                <a:gd name="T157" fmla="*/ T156 w 3045"/>
                <a:gd name="T158" fmla="+- 0 6015 5657"/>
                <a:gd name="T159" fmla="*/ 6015 h 525"/>
                <a:gd name="T160" fmla="+- 0 7062 4290"/>
                <a:gd name="T161" fmla="*/ T160 w 3045"/>
                <a:gd name="T162" fmla="+- 0 6064 5657"/>
                <a:gd name="T163" fmla="*/ 6064 h 525"/>
                <a:gd name="T164" fmla="+- 0 6845 4290"/>
                <a:gd name="T165" fmla="*/ T164 w 3045"/>
                <a:gd name="T166" fmla="+- 0 6107 5657"/>
                <a:gd name="T167" fmla="*/ 6107 h 525"/>
                <a:gd name="T168" fmla="+- 0 6578 4290"/>
                <a:gd name="T169" fmla="*/ T168 w 3045"/>
                <a:gd name="T170" fmla="+- 0 6141 5657"/>
                <a:gd name="T171" fmla="*/ 6141 h 525"/>
                <a:gd name="T172" fmla="+- 0 6270 4290"/>
                <a:gd name="T173" fmla="*/ T172 w 3045"/>
                <a:gd name="T174" fmla="+- 0 6164 5657"/>
                <a:gd name="T175" fmla="*/ 6164 h 525"/>
                <a:gd name="T176" fmla="+- 0 5931 4290"/>
                <a:gd name="T177" fmla="*/ T176 w 3045"/>
                <a:gd name="T178" fmla="+- 0 6175 5657"/>
                <a:gd name="T179" fmla="*/ 6175 h 525"/>
                <a:gd name="T180" fmla="+- 0 6162 4290"/>
                <a:gd name="T181" fmla="*/ T180 w 3045"/>
                <a:gd name="T182" fmla="+- 0 6175 5657"/>
                <a:gd name="T183" fmla="*/ 6175 h 525"/>
                <a:gd name="T184" fmla="+- 0 6482 4290"/>
                <a:gd name="T185" fmla="*/ T184 w 3045"/>
                <a:gd name="T186" fmla="+- 0 6155 5657"/>
                <a:gd name="T187" fmla="*/ 6155 h 525"/>
                <a:gd name="T188" fmla="+- 0 6765 4290"/>
                <a:gd name="T189" fmla="*/ T188 w 3045"/>
                <a:gd name="T190" fmla="+- 0 6124 5657"/>
                <a:gd name="T191" fmla="*/ 6124 h 525"/>
                <a:gd name="T192" fmla="+- 0 7001 4290"/>
                <a:gd name="T193" fmla="*/ T192 w 3045"/>
                <a:gd name="T194" fmla="+- 0 6083 5657"/>
                <a:gd name="T195" fmla="*/ 6083 h 525"/>
                <a:gd name="T196" fmla="+- 0 7180 4290"/>
                <a:gd name="T197" fmla="*/ T196 w 3045"/>
                <a:gd name="T198" fmla="+- 0 6035 5657"/>
                <a:gd name="T199" fmla="*/ 6035 h 525"/>
                <a:gd name="T200" fmla="+- 0 7295 4290"/>
                <a:gd name="T201" fmla="*/ T200 w 3045"/>
                <a:gd name="T202" fmla="+- 0 5979 5657"/>
                <a:gd name="T203" fmla="*/ 5979 h 525"/>
                <a:gd name="T204" fmla="+- 0 7335 4290"/>
                <a:gd name="T205" fmla="*/ T204 w 3045"/>
                <a:gd name="T206" fmla="+- 0 5919 5657"/>
                <a:gd name="T207" fmla="*/ 5919 h 525"/>
                <a:gd name="T208" fmla="+- 0 7295 4290"/>
                <a:gd name="T209" fmla="*/ T208 w 3045"/>
                <a:gd name="T210" fmla="+- 0 5859 5657"/>
                <a:gd name="T211" fmla="*/ 5859 h 525"/>
                <a:gd name="T212" fmla="+- 0 7180 4290"/>
                <a:gd name="T213" fmla="*/ T212 w 3045"/>
                <a:gd name="T214" fmla="+- 0 5804 5657"/>
                <a:gd name="T215" fmla="*/ 5804 h 525"/>
                <a:gd name="T216" fmla="+- 0 7001 4290"/>
                <a:gd name="T217" fmla="*/ T216 w 3045"/>
                <a:gd name="T218" fmla="+- 0 5755 5657"/>
                <a:gd name="T219" fmla="*/ 5755 h 525"/>
                <a:gd name="T220" fmla="+- 0 6765 4290"/>
                <a:gd name="T221" fmla="*/ T220 w 3045"/>
                <a:gd name="T222" fmla="+- 0 5714 5657"/>
                <a:gd name="T223" fmla="*/ 5714 h 525"/>
                <a:gd name="T224" fmla="+- 0 6482 4290"/>
                <a:gd name="T225" fmla="*/ T224 w 3045"/>
                <a:gd name="T226" fmla="+- 0 5683 5657"/>
                <a:gd name="T227" fmla="*/ 5683 h 525"/>
                <a:gd name="T228" fmla="+- 0 6162 4290"/>
                <a:gd name="T229" fmla="*/ T228 w 3045"/>
                <a:gd name="T230" fmla="+- 0 5664 5657"/>
                <a:gd name="T231" fmla="*/ 5664 h 5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3045" h="525">
                  <a:moveTo>
                    <a:pt x="1523" y="0"/>
                  </a:moveTo>
                  <a:lnTo>
                    <a:pt x="1404" y="1"/>
                  </a:lnTo>
                  <a:lnTo>
                    <a:pt x="1287" y="3"/>
                  </a:lnTo>
                  <a:lnTo>
                    <a:pt x="1173" y="7"/>
                  </a:lnTo>
                  <a:lnTo>
                    <a:pt x="1063" y="12"/>
                  </a:lnTo>
                  <a:lnTo>
                    <a:pt x="956" y="19"/>
                  </a:lnTo>
                  <a:lnTo>
                    <a:pt x="853" y="26"/>
                  </a:lnTo>
                  <a:lnTo>
                    <a:pt x="754" y="36"/>
                  </a:lnTo>
                  <a:lnTo>
                    <a:pt x="660" y="46"/>
                  </a:lnTo>
                  <a:lnTo>
                    <a:pt x="570" y="57"/>
                  </a:lnTo>
                  <a:lnTo>
                    <a:pt x="486" y="70"/>
                  </a:lnTo>
                  <a:lnTo>
                    <a:pt x="407" y="84"/>
                  </a:lnTo>
                  <a:lnTo>
                    <a:pt x="334" y="98"/>
                  </a:lnTo>
                  <a:lnTo>
                    <a:pt x="268" y="114"/>
                  </a:lnTo>
                  <a:lnTo>
                    <a:pt x="208" y="130"/>
                  </a:lnTo>
                  <a:lnTo>
                    <a:pt x="155" y="147"/>
                  </a:lnTo>
                  <a:lnTo>
                    <a:pt x="109" y="165"/>
                  </a:lnTo>
                  <a:lnTo>
                    <a:pt x="71" y="183"/>
                  </a:lnTo>
                  <a:lnTo>
                    <a:pt x="40" y="202"/>
                  </a:lnTo>
                  <a:lnTo>
                    <a:pt x="18" y="222"/>
                  </a:lnTo>
                  <a:lnTo>
                    <a:pt x="5" y="242"/>
                  </a:lnTo>
                  <a:lnTo>
                    <a:pt x="0" y="262"/>
                  </a:lnTo>
                  <a:lnTo>
                    <a:pt x="5" y="283"/>
                  </a:lnTo>
                  <a:lnTo>
                    <a:pt x="18" y="303"/>
                  </a:lnTo>
                  <a:lnTo>
                    <a:pt x="40" y="322"/>
                  </a:lnTo>
                  <a:lnTo>
                    <a:pt x="71" y="342"/>
                  </a:lnTo>
                  <a:lnTo>
                    <a:pt x="109" y="360"/>
                  </a:lnTo>
                  <a:lnTo>
                    <a:pt x="155" y="378"/>
                  </a:lnTo>
                  <a:lnTo>
                    <a:pt x="208" y="395"/>
                  </a:lnTo>
                  <a:lnTo>
                    <a:pt x="268" y="411"/>
                  </a:lnTo>
                  <a:lnTo>
                    <a:pt x="334" y="426"/>
                  </a:lnTo>
                  <a:lnTo>
                    <a:pt x="407" y="441"/>
                  </a:lnTo>
                  <a:lnTo>
                    <a:pt x="486" y="455"/>
                  </a:lnTo>
                  <a:lnTo>
                    <a:pt x="570" y="467"/>
                  </a:lnTo>
                  <a:lnTo>
                    <a:pt x="660" y="479"/>
                  </a:lnTo>
                  <a:lnTo>
                    <a:pt x="754" y="489"/>
                  </a:lnTo>
                  <a:lnTo>
                    <a:pt x="853" y="498"/>
                  </a:lnTo>
                  <a:lnTo>
                    <a:pt x="956" y="506"/>
                  </a:lnTo>
                  <a:lnTo>
                    <a:pt x="1063" y="513"/>
                  </a:lnTo>
                  <a:lnTo>
                    <a:pt x="1173" y="518"/>
                  </a:lnTo>
                  <a:lnTo>
                    <a:pt x="1287" y="522"/>
                  </a:lnTo>
                  <a:lnTo>
                    <a:pt x="1404" y="524"/>
                  </a:lnTo>
                  <a:lnTo>
                    <a:pt x="1523" y="525"/>
                  </a:lnTo>
                  <a:lnTo>
                    <a:pt x="1641" y="524"/>
                  </a:lnTo>
                  <a:lnTo>
                    <a:pt x="1758" y="522"/>
                  </a:lnTo>
                  <a:lnTo>
                    <a:pt x="1852" y="519"/>
                  </a:lnTo>
                  <a:lnTo>
                    <a:pt x="1523" y="519"/>
                  </a:lnTo>
                  <a:lnTo>
                    <a:pt x="1404" y="518"/>
                  </a:lnTo>
                  <a:lnTo>
                    <a:pt x="1288" y="515"/>
                  </a:lnTo>
                  <a:lnTo>
                    <a:pt x="1175" y="512"/>
                  </a:lnTo>
                  <a:lnTo>
                    <a:pt x="1065" y="507"/>
                  </a:lnTo>
                  <a:lnTo>
                    <a:pt x="958" y="500"/>
                  </a:lnTo>
                  <a:lnTo>
                    <a:pt x="856" y="492"/>
                  </a:lnTo>
                  <a:lnTo>
                    <a:pt x="757" y="484"/>
                  </a:lnTo>
                  <a:lnTo>
                    <a:pt x="663" y="473"/>
                  </a:lnTo>
                  <a:lnTo>
                    <a:pt x="574" y="462"/>
                  </a:lnTo>
                  <a:lnTo>
                    <a:pt x="490" y="450"/>
                  </a:lnTo>
                  <a:lnTo>
                    <a:pt x="412" y="437"/>
                  </a:lnTo>
                  <a:lnTo>
                    <a:pt x="339" y="423"/>
                  </a:lnTo>
                  <a:lnTo>
                    <a:pt x="273" y="407"/>
                  </a:lnTo>
                  <a:lnTo>
                    <a:pt x="213" y="392"/>
                  </a:lnTo>
                  <a:lnTo>
                    <a:pt x="160" y="375"/>
                  </a:lnTo>
                  <a:lnTo>
                    <a:pt x="115" y="358"/>
                  </a:lnTo>
                  <a:lnTo>
                    <a:pt x="77" y="340"/>
                  </a:lnTo>
                  <a:lnTo>
                    <a:pt x="46" y="321"/>
                  </a:lnTo>
                  <a:lnTo>
                    <a:pt x="24" y="302"/>
                  </a:lnTo>
                  <a:lnTo>
                    <a:pt x="11" y="282"/>
                  </a:lnTo>
                  <a:lnTo>
                    <a:pt x="6" y="262"/>
                  </a:lnTo>
                  <a:lnTo>
                    <a:pt x="11" y="242"/>
                  </a:lnTo>
                  <a:lnTo>
                    <a:pt x="24" y="223"/>
                  </a:lnTo>
                  <a:lnTo>
                    <a:pt x="46" y="204"/>
                  </a:lnTo>
                  <a:lnTo>
                    <a:pt x="77" y="185"/>
                  </a:lnTo>
                  <a:lnTo>
                    <a:pt x="115" y="167"/>
                  </a:lnTo>
                  <a:lnTo>
                    <a:pt x="160" y="150"/>
                  </a:lnTo>
                  <a:lnTo>
                    <a:pt x="213" y="133"/>
                  </a:lnTo>
                  <a:lnTo>
                    <a:pt x="273" y="117"/>
                  </a:lnTo>
                  <a:lnTo>
                    <a:pt x="339" y="102"/>
                  </a:lnTo>
                  <a:lnTo>
                    <a:pt x="412" y="88"/>
                  </a:lnTo>
                  <a:lnTo>
                    <a:pt x="490" y="75"/>
                  </a:lnTo>
                  <a:lnTo>
                    <a:pt x="574" y="62"/>
                  </a:lnTo>
                  <a:lnTo>
                    <a:pt x="663" y="51"/>
                  </a:lnTo>
                  <a:lnTo>
                    <a:pt x="757" y="41"/>
                  </a:lnTo>
                  <a:lnTo>
                    <a:pt x="856" y="32"/>
                  </a:lnTo>
                  <a:lnTo>
                    <a:pt x="958" y="24"/>
                  </a:lnTo>
                  <a:lnTo>
                    <a:pt x="1065" y="18"/>
                  </a:lnTo>
                  <a:lnTo>
                    <a:pt x="1175" y="13"/>
                  </a:lnTo>
                  <a:lnTo>
                    <a:pt x="1288" y="9"/>
                  </a:lnTo>
                  <a:lnTo>
                    <a:pt x="1404" y="7"/>
                  </a:lnTo>
                  <a:lnTo>
                    <a:pt x="1852" y="6"/>
                  </a:lnTo>
                  <a:lnTo>
                    <a:pt x="1758" y="3"/>
                  </a:lnTo>
                  <a:lnTo>
                    <a:pt x="1641" y="1"/>
                  </a:lnTo>
                  <a:lnTo>
                    <a:pt x="1523" y="0"/>
                  </a:lnTo>
                  <a:close/>
                  <a:moveTo>
                    <a:pt x="1852" y="6"/>
                  </a:moveTo>
                  <a:lnTo>
                    <a:pt x="1523" y="6"/>
                  </a:lnTo>
                  <a:lnTo>
                    <a:pt x="1641" y="7"/>
                  </a:lnTo>
                  <a:lnTo>
                    <a:pt x="1757" y="9"/>
                  </a:lnTo>
                  <a:lnTo>
                    <a:pt x="1870" y="13"/>
                  </a:lnTo>
                  <a:lnTo>
                    <a:pt x="1980" y="18"/>
                  </a:lnTo>
                  <a:lnTo>
                    <a:pt x="2087" y="24"/>
                  </a:lnTo>
                  <a:lnTo>
                    <a:pt x="2189" y="32"/>
                  </a:lnTo>
                  <a:lnTo>
                    <a:pt x="2288" y="41"/>
                  </a:lnTo>
                  <a:lnTo>
                    <a:pt x="2382" y="51"/>
                  </a:lnTo>
                  <a:lnTo>
                    <a:pt x="2471" y="62"/>
                  </a:lnTo>
                  <a:lnTo>
                    <a:pt x="2555" y="75"/>
                  </a:lnTo>
                  <a:lnTo>
                    <a:pt x="2633" y="88"/>
                  </a:lnTo>
                  <a:lnTo>
                    <a:pt x="2706" y="102"/>
                  </a:lnTo>
                  <a:lnTo>
                    <a:pt x="2772" y="117"/>
                  </a:lnTo>
                  <a:lnTo>
                    <a:pt x="2832" y="133"/>
                  </a:lnTo>
                  <a:lnTo>
                    <a:pt x="2885" y="150"/>
                  </a:lnTo>
                  <a:lnTo>
                    <a:pt x="2930" y="167"/>
                  </a:lnTo>
                  <a:lnTo>
                    <a:pt x="2968" y="185"/>
                  </a:lnTo>
                  <a:lnTo>
                    <a:pt x="2999" y="204"/>
                  </a:lnTo>
                  <a:lnTo>
                    <a:pt x="3021" y="223"/>
                  </a:lnTo>
                  <a:lnTo>
                    <a:pt x="3034" y="242"/>
                  </a:lnTo>
                  <a:lnTo>
                    <a:pt x="3039" y="262"/>
                  </a:lnTo>
                  <a:lnTo>
                    <a:pt x="3034" y="282"/>
                  </a:lnTo>
                  <a:lnTo>
                    <a:pt x="3021" y="302"/>
                  </a:lnTo>
                  <a:lnTo>
                    <a:pt x="2999" y="321"/>
                  </a:lnTo>
                  <a:lnTo>
                    <a:pt x="2968" y="340"/>
                  </a:lnTo>
                  <a:lnTo>
                    <a:pt x="2930" y="358"/>
                  </a:lnTo>
                  <a:lnTo>
                    <a:pt x="2885" y="375"/>
                  </a:lnTo>
                  <a:lnTo>
                    <a:pt x="2832" y="392"/>
                  </a:lnTo>
                  <a:lnTo>
                    <a:pt x="2772" y="407"/>
                  </a:lnTo>
                  <a:lnTo>
                    <a:pt x="2706" y="423"/>
                  </a:lnTo>
                  <a:lnTo>
                    <a:pt x="2633" y="437"/>
                  </a:lnTo>
                  <a:lnTo>
                    <a:pt x="2555" y="450"/>
                  </a:lnTo>
                  <a:lnTo>
                    <a:pt x="2471" y="462"/>
                  </a:lnTo>
                  <a:lnTo>
                    <a:pt x="2382" y="473"/>
                  </a:lnTo>
                  <a:lnTo>
                    <a:pt x="2288" y="484"/>
                  </a:lnTo>
                  <a:lnTo>
                    <a:pt x="2189" y="492"/>
                  </a:lnTo>
                  <a:lnTo>
                    <a:pt x="2087" y="500"/>
                  </a:lnTo>
                  <a:lnTo>
                    <a:pt x="1980" y="507"/>
                  </a:lnTo>
                  <a:lnTo>
                    <a:pt x="1870" y="512"/>
                  </a:lnTo>
                  <a:lnTo>
                    <a:pt x="1757" y="515"/>
                  </a:lnTo>
                  <a:lnTo>
                    <a:pt x="1641" y="518"/>
                  </a:lnTo>
                  <a:lnTo>
                    <a:pt x="1523" y="519"/>
                  </a:lnTo>
                  <a:lnTo>
                    <a:pt x="1852" y="519"/>
                  </a:lnTo>
                  <a:lnTo>
                    <a:pt x="1872" y="518"/>
                  </a:lnTo>
                  <a:lnTo>
                    <a:pt x="1982" y="513"/>
                  </a:lnTo>
                  <a:lnTo>
                    <a:pt x="2089" y="506"/>
                  </a:lnTo>
                  <a:lnTo>
                    <a:pt x="2192" y="498"/>
                  </a:lnTo>
                  <a:lnTo>
                    <a:pt x="2291" y="489"/>
                  </a:lnTo>
                  <a:lnTo>
                    <a:pt x="2385" y="479"/>
                  </a:lnTo>
                  <a:lnTo>
                    <a:pt x="2475" y="467"/>
                  </a:lnTo>
                  <a:lnTo>
                    <a:pt x="2559" y="455"/>
                  </a:lnTo>
                  <a:lnTo>
                    <a:pt x="2638" y="441"/>
                  </a:lnTo>
                  <a:lnTo>
                    <a:pt x="2711" y="426"/>
                  </a:lnTo>
                  <a:lnTo>
                    <a:pt x="2777" y="411"/>
                  </a:lnTo>
                  <a:lnTo>
                    <a:pt x="2837" y="395"/>
                  </a:lnTo>
                  <a:lnTo>
                    <a:pt x="2890" y="378"/>
                  </a:lnTo>
                  <a:lnTo>
                    <a:pt x="2936" y="360"/>
                  </a:lnTo>
                  <a:lnTo>
                    <a:pt x="2974" y="342"/>
                  </a:lnTo>
                  <a:lnTo>
                    <a:pt x="3005" y="322"/>
                  </a:lnTo>
                  <a:lnTo>
                    <a:pt x="3027" y="303"/>
                  </a:lnTo>
                  <a:lnTo>
                    <a:pt x="3040" y="283"/>
                  </a:lnTo>
                  <a:lnTo>
                    <a:pt x="3045" y="262"/>
                  </a:lnTo>
                  <a:lnTo>
                    <a:pt x="3040" y="242"/>
                  </a:lnTo>
                  <a:lnTo>
                    <a:pt x="3027" y="222"/>
                  </a:lnTo>
                  <a:lnTo>
                    <a:pt x="3005" y="202"/>
                  </a:lnTo>
                  <a:lnTo>
                    <a:pt x="2974" y="183"/>
                  </a:lnTo>
                  <a:lnTo>
                    <a:pt x="2936" y="165"/>
                  </a:lnTo>
                  <a:lnTo>
                    <a:pt x="2890" y="147"/>
                  </a:lnTo>
                  <a:lnTo>
                    <a:pt x="2837" y="130"/>
                  </a:lnTo>
                  <a:lnTo>
                    <a:pt x="2777" y="114"/>
                  </a:lnTo>
                  <a:lnTo>
                    <a:pt x="2711" y="98"/>
                  </a:lnTo>
                  <a:lnTo>
                    <a:pt x="2638" y="84"/>
                  </a:lnTo>
                  <a:lnTo>
                    <a:pt x="2559" y="70"/>
                  </a:lnTo>
                  <a:lnTo>
                    <a:pt x="2475" y="57"/>
                  </a:lnTo>
                  <a:lnTo>
                    <a:pt x="2385" y="46"/>
                  </a:lnTo>
                  <a:lnTo>
                    <a:pt x="2291" y="36"/>
                  </a:lnTo>
                  <a:lnTo>
                    <a:pt x="2192" y="26"/>
                  </a:lnTo>
                  <a:lnTo>
                    <a:pt x="2089" y="19"/>
                  </a:lnTo>
                  <a:lnTo>
                    <a:pt x="1982" y="12"/>
                  </a:lnTo>
                  <a:lnTo>
                    <a:pt x="1872" y="7"/>
                  </a:lnTo>
                  <a:lnTo>
                    <a:pt x="1852" y="6"/>
                  </a:lnTo>
                  <a:close/>
                </a:path>
              </a:pathLst>
            </a:custGeom>
            <a:solidFill>
              <a:srgbClr val="FFFFFF"/>
            </a:solidFill>
            <a:ln w="666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17">
              <a:extLst>
                <a:ext uri="{FF2B5EF4-FFF2-40B4-BE49-F238E27FC236}">
                  <a16:creationId xmlns:a16="http://schemas.microsoft.com/office/drawing/2014/main" id="{EA232428-825B-4FDA-8647-58ECB43697D4}"/>
                </a:ext>
              </a:extLst>
            </p:cNvPr>
            <p:cNvSpPr>
              <a:spLocks/>
            </p:cNvSpPr>
            <p:nvPr/>
          </p:nvSpPr>
          <p:spPr bwMode="auto">
            <a:xfrm>
              <a:off x="0" y="10056"/>
              <a:ext cx="3045" cy="525"/>
            </a:xfrm>
            <a:custGeom>
              <a:avLst/>
              <a:gdLst>
                <a:gd name="T0" fmla="*/ 4308 w 3045"/>
                <a:gd name="T1" fmla="+- 0 5879 10056"/>
                <a:gd name="T2" fmla="*/ 5879 h 525"/>
                <a:gd name="T3" fmla="*/ 4399 w 3045"/>
                <a:gd name="T4" fmla="+- 0 5822 10056"/>
                <a:gd name="T5" fmla="*/ 5822 h 525"/>
                <a:gd name="T6" fmla="*/ 4558 w 3045"/>
                <a:gd name="T7" fmla="+- 0 5771 10056"/>
                <a:gd name="T8" fmla="*/ 5771 h 525"/>
                <a:gd name="T9" fmla="*/ 4776 w 3045"/>
                <a:gd name="T10" fmla="+- 0 5727 10056"/>
                <a:gd name="T11" fmla="*/ 5727 h 525"/>
                <a:gd name="T12" fmla="*/ 5044 w 3045"/>
                <a:gd name="T13" fmla="+- 0 5693 10056"/>
                <a:gd name="T14" fmla="*/ 5693 h 525"/>
                <a:gd name="T15" fmla="*/ 5353 w 3045"/>
                <a:gd name="T16" fmla="+- 0 5669 10056"/>
                <a:gd name="T17" fmla="*/ 5669 h 525"/>
                <a:gd name="T18" fmla="*/ 5694 w 3045"/>
                <a:gd name="T19" fmla="+- 0 5658 10056"/>
                <a:gd name="T20" fmla="*/ 5658 h 525"/>
                <a:gd name="T21" fmla="*/ 6048 w 3045"/>
                <a:gd name="T22" fmla="+- 0 5660 10056"/>
                <a:gd name="T23" fmla="*/ 5660 h 525"/>
                <a:gd name="T24" fmla="*/ 6379 w 3045"/>
                <a:gd name="T25" fmla="+- 0 5676 10056"/>
                <a:gd name="T26" fmla="*/ 5676 h 525"/>
                <a:gd name="T27" fmla="*/ 6675 w 3045"/>
                <a:gd name="T28" fmla="+- 0 5703 10056"/>
                <a:gd name="T29" fmla="*/ 5703 h 525"/>
                <a:gd name="T30" fmla="*/ 6928 w 3045"/>
                <a:gd name="T31" fmla="+- 0 5741 10056"/>
                <a:gd name="T32" fmla="*/ 5741 h 525"/>
                <a:gd name="T33" fmla="*/ 7127 w 3045"/>
                <a:gd name="T34" fmla="+- 0 5787 10056"/>
                <a:gd name="T35" fmla="*/ 5787 h 525"/>
                <a:gd name="T36" fmla="*/ 7264 w 3045"/>
                <a:gd name="T37" fmla="+- 0 5840 10056"/>
                <a:gd name="T38" fmla="*/ 5840 h 525"/>
                <a:gd name="T39" fmla="*/ 7330 w 3045"/>
                <a:gd name="T40" fmla="+- 0 5899 10056"/>
                <a:gd name="T41" fmla="*/ 5899 h 525"/>
                <a:gd name="T42" fmla="*/ 7317 w 3045"/>
                <a:gd name="T43" fmla="+- 0 5960 10056"/>
                <a:gd name="T44" fmla="*/ 5960 h 525"/>
                <a:gd name="T45" fmla="*/ 7226 w 3045"/>
                <a:gd name="T46" fmla="+- 0 6017 10056"/>
                <a:gd name="T47" fmla="*/ 6017 h 525"/>
                <a:gd name="T48" fmla="*/ 7067 w 3045"/>
                <a:gd name="T49" fmla="+- 0 6068 10056"/>
                <a:gd name="T50" fmla="*/ 6068 h 525"/>
                <a:gd name="T51" fmla="*/ 6849 w 3045"/>
                <a:gd name="T52" fmla="+- 0 6112 10056"/>
                <a:gd name="T53" fmla="*/ 6112 h 525"/>
                <a:gd name="T54" fmla="*/ 6581 w 3045"/>
                <a:gd name="T55" fmla="+- 0 6146 10056"/>
                <a:gd name="T56" fmla="*/ 6146 h 525"/>
                <a:gd name="T57" fmla="*/ 6272 w 3045"/>
                <a:gd name="T58" fmla="+- 0 6170 10056"/>
                <a:gd name="T59" fmla="*/ 6170 h 525"/>
                <a:gd name="T60" fmla="*/ 5931 w 3045"/>
                <a:gd name="T61" fmla="+- 0 6181 10056"/>
                <a:gd name="T62" fmla="*/ 6181 h 525"/>
                <a:gd name="T63" fmla="*/ 5577 w 3045"/>
                <a:gd name="T64" fmla="+- 0 6179 10056"/>
                <a:gd name="T65" fmla="*/ 6179 h 525"/>
                <a:gd name="T66" fmla="*/ 5246 w 3045"/>
                <a:gd name="T67" fmla="+- 0 6163 10056"/>
                <a:gd name="T68" fmla="*/ 6163 h 525"/>
                <a:gd name="T69" fmla="*/ 4950 w 3045"/>
                <a:gd name="T70" fmla="+- 0 6136 10056"/>
                <a:gd name="T71" fmla="*/ 6136 h 525"/>
                <a:gd name="T72" fmla="*/ 4697 w 3045"/>
                <a:gd name="T73" fmla="+- 0 6098 10056"/>
                <a:gd name="T74" fmla="*/ 6098 h 525"/>
                <a:gd name="T75" fmla="*/ 4498 w 3045"/>
                <a:gd name="T76" fmla="+- 0 6052 10056"/>
                <a:gd name="T77" fmla="*/ 6052 h 525"/>
                <a:gd name="T78" fmla="*/ 4361 w 3045"/>
                <a:gd name="T79" fmla="+- 0 5999 10056"/>
                <a:gd name="T80" fmla="*/ 5999 h 525"/>
                <a:gd name="T81" fmla="*/ 4295 w 3045"/>
                <a:gd name="T82" fmla="+- 0 5940 10056"/>
                <a:gd name="T83" fmla="*/ 5940 h 525"/>
                <a:gd name="T84" fmla="*/ 4301 w 3045"/>
                <a:gd name="T85" fmla="+- 0 5939 10056"/>
                <a:gd name="T86" fmla="*/ 5939 h 525"/>
                <a:gd name="T87" fmla="*/ 4367 w 3045"/>
                <a:gd name="T88" fmla="+- 0 5997 10056"/>
                <a:gd name="T89" fmla="*/ 5997 h 525"/>
                <a:gd name="T90" fmla="*/ 4503 w 3045"/>
                <a:gd name="T91" fmla="+- 0 6049 10056"/>
                <a:gd name="T92" fmla="*/ 6049 h 525"/>
                <a:gd name="T93" fmla="*/ 4702 w 3045"/>
                <a:gd name="T94" fmla="+- 0 6094 10056"/>
                <a:gd name="T95" fmla="*/ 6094 h 525"/>
                <a:gd name="T96" fmla="*/ 4953 w 3045"/>
                <a:gd name="T97" fmla="+- 0 6130 10056"/>
                <a:gd name="T98" fmla="*/ 6130 h 525"/>
                <a:gd name="T99" fmla="*/ 5248 w 3045"/>
                <a:gd name="T100" fmla="+- 0 6157 10056"/>
                <a:gd name="T101" fmla="*/ 6157 h 525"/>
                <a:gd name="T102" fmla="*/ 5578 w 3045"/>
                <a:gd name="T103" fmla="+- 0 6172 10056"/>
                <a:gd name="T104" fmla="*/ 6172 h 525"/>
                <a:gd name="T105" fmla="*/ 5931 w 3045"/>
                <a:gd name="T106" fmla="+- 0 6175 10056"/>
                <a:gd name="T107" fmla="*/ 6175 h 525"/>
                <a:gd name="T108" fmla="*/ 6270 w 3045"/>
                <a:gd name="T109" fmla="+- 0 6164 10056"/>
                <a:gd name="T110" fmla="*/ 6164 h 525"/>
                <a:gd name="T111" fmla="*/ 6578 w 3045"/>
                <a:gd name="T112" fmla="+- 0 6141 10056"/>
                <a:gd name="T113" fmla="*/ 6141 h 525"/>
                <a:gd name="T114" fmla="*/ 6845 w 3045"/>
                <a:gd name="T115" fmla="+- 0 6107 10056"/>
                <a:gd name="T116" fmla="*/ 6107 h 525"/>
                <a:gd name="T117" fmla="*/ 7062 w 3045"/>
                <a:gd name="T118" fmla="+- 0 6064 10056"/>
                <a:gd name="T119" fmla="*/ 6064 h 525"/>
                <a:gd name="T120" fmla="*/ 7220 w 3045"/>
                <a:gd name="T121" fmla="+- 0 6015 10056"/>
                <a:gd name="T122" fmla="*/ 6015 h 525"/>
                <a:gd name="T123" fmla="*/ 7311 w 3045"/>
                <a:gd name="T124" fmla="+- 0 5959 10056"/>
                <a:gd name="T125" fmla="*/ 5959 h 525"/>
                <a:gd name="T126" fmla="*/ 7324 w 3045"/>
                <a:gd name="T127" fmla="+- 0 5899 10056"/>
                <a:gd name="T128" fmla="*/ 5899 h 525"/>
                <a:gd name="T129" fmla="*/ 7258 w 3045"/>
                <a:gd name="T130" fmla="+- 0 5842 10056"/>
                <a:gd name="T131" fmla="*/ 5842 h 525"/>
                <a:gd name="T132" fmla="*/ 7122 w 3045"/>
                <a:gd name="T133" fmla="+- 0 5790 10056"/>
                <a:gd name="T134" fmla="*/ 5790 h 525"/>
                <a:gd name="T135" fmla="*/ 6923 w 3045"/>
                <a:gd name="T136" fmla="+- 0 5745 10056"/>
                <a:gd name="T137" fmla="*/ 5745 h 525"/>
                <a:gd name="T138" fmla="*/ 6672 w 3045"/>
                <a:gd name="T139" fmla="+- 0 5708 10056"/>
                <a:gd name="T140" fmla="*/ 5708 h 525"/>
                <a:gd name="T141" fmla="*/ 6377 w 3045"/>
                <a:gd name="T142" fmla="+- 0 5681 10056"/>
                <a:gd name="T143" fmla="*/ 5681 h 525"/>
                <a:gd name="T144" fmla="*/ 6047 w 3045"/>
                <a:gd name="T145" fmla="+- 0 5666 10056"/>
                <a:gd name="T146" fmla="*/ 5666 h 525"/>
                <a:gd name="T147" fmla="*/ 5694 w 3045"/>
                <a:gd name="T148" fmla="+- 0 5664 10056"/>
                <a:gd name="T149" fmla="*/ 5664 h 525"/>
                <a:gd name="T150" fmla="*/ 5355 w 3045"/>
                <a:gd name="T151" fmla="+- 0 5675 10056"/>
                <a:gd name="T152" fmla="*/ 5675 h 525"/>
                <a:gd name="T153" fmla="*/ 5047 w 3045"/>
                <a:gd name="T154" fmla="+- 0 5698 10056"/>
                <a:gd name="T155" fmla="*/ 5698 h 525"/>
                <a:gd name="T156" fmla="*/ 4780 w 3045"/>
                <a:gd name="T157" fmla="+- 0 5732 10056"/>
                <a:gd name="T158" fmla="*/ 5732 h 525"/>
                <a:gd name="T159" fmla="*/ 4563 w 3045"/>
                <a:gd name="T160" fmla="+- 0 5774 10056"/>
                <a:gd name="T161" fmla="*/ 5774 h 525"/>
                <a:gd name="T162" fmla="*/ 4405 w 3045"/>
                <a:gd name="T163" fmla="+- 0 5824 10056"/>
                <a:gd name="T164" fmla="*/ 5824 h 525"/>
                <a:gd name="T165" fmla="*/ 4314 w 3045"/>
                <a:gd name="T166" fmla="+- 0 5880 10056"/>
                <a:gd name="T167" fmla="*/ 5880 h 52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 ang="0">
                  <a:pos x="T138" y="T140"/>
                </a:cxn>
                <a:cxn ang="0">
                  <a:pos x="T141" y="T143"/>
                </a:cxn>
                <a:cxn ang="0">
                  <a:pos x="T144" y="T146"/>
                </a:cxn>
                <a:cxn ang="0">
                  <a:pos x="T147" y="T149"/>
                </a:cxn>
                <a:cxn ang="0">
                  <a:pos x="T150" y="T152"/>
                </a:cxn>
                <a:cxn ang="0">
                  <a:pos x="T153" y="T155"/>
                </a:cxn>
                <a:cxn ang="0">
                  <a:pos x="T156" y="T158"/>
                </a:cxn>
                <a:cxn ang="0">
                  <a:pos x="T159" y="T161"/>
                </a:cxn>
                <a:cxn ang="0">
                  <a:pos x="T162" y="T164"/>
                </a:cxn>
                <a:cxn ang="0">
                  <a:pos x="T165" y="T167"/>
                </a:cxn>
              </a:cxnLst>
              <a:rect l="0" t="0" r="r" b="b"/>
              <a:pathLst>
                <a:path w="3045" h="525">
                  <a:moveTo>
                    <a:pt x="4290" y="-4137"/>
                  </a:moveTo>
                  <a:lnTo>
                    <a:pt x="4295" y="-4157"/>
                  </a:lnTo>
                  <a:lnTo>
                    <a:pt x="4308" y="-4177"/>
                  </a:lnTo>
                  <a:lnTo>
                    <a:pt x="4330" y="-4197"/>
                  </a:lnTo>
                  <a:lnTo>
                    <a:pt x="4361" y="-4216"/>
                  </a:lnTo>
                  <a:lnTo>
                    <a:pt x="4399" y="-4234"/>
                  </a:lnTo>
                  <a:lnTo>
                    <a:pt x="4445" y="-4252"/>
                  </a:lnTo>
                  <a:lnTo>
                    <a:pt x="4498" y="-4269"/>
                  </a:lnTo>
                  <a:lnTo>
                    <a:pt x="4558" y="-4285"/>
                  </a:lnTo>
                  <a:lnTo>
                    <a:pt x="4624" y="-4301"/>
                  </a:lnTo>
                  <a:lnTo>
                    <a:pt x="4697" y="-4315"/>
                  </a:lnTo>
                  <a:lnTo>
                    <a:pt x="4776" y="-4329"/>
                  </a:lnTo>
                  <a:lnTo>
                    <a:pt x="4860" y="-4342"/>
                  </a:lnTo>
                  <a:lnTo>
                    <a:pt x="4950" y="-4353"/>
                  </a:lnTo>
                  <a:lnTo>
                    <a:pt x="5044" y="-4363"/>
                  </a:lnTo>
                  <a:lnTo>
                    <a:pt x="5143" y="-4373"/>
                  </a:lnTo>
                  <a:lnTo>
                    <a:pt x="5246" y="-4380"/>
                  </a:lnTo>
                  <a:lnTo>
                    <a:pt x="5353" y="-4387"/>
                  </a:lnTo>
                  <a:lnTo>
                    <a:pt x="5463" y="-4392"/>
                  </a:lnTo>
                  <a:lnTo>
                    <a:pt x="5577" y="-4396"/>
                  </a:lnTo>
                  <a:lnTo>
                    <a:pt x="5694" y="-4398"/>
                  </a:lnTo>
                  <a:lnTo>
                    <a:pt x="5813" y="-4399"/>
                  </a:lnTo>
                  <a:lnTo>
                    <a:pt x="5931" y="-4398"/>
                  </a:lnTo>
                  <a:lnTo>
                    <a:pt x="6048" y="-4396"/>
                  </a:lnTo>
                  <a:lnTo>
                    <a:pt x="6162" y="-4392"/>
                  </a:lnTo>
                  <a:lnTo>
                    <a:pt x="6272" y="-4387"/>
                  </a:lnTo>
                  <a:lnTo>
                    <a:pt x="6379" y="-4380"/>
                  </a:lnTo>
                  <a:lnTo>
                    <a:pt x="6482" y="-4373"/>
                  </a:lnTo>
                  <a:lnTo>
                    <a:pt x="6581" y="-4363"/>
                  </a:lnTo>
                  <a:lnTo>
                    <a:pt x="6675" y="-4353"/>
                  </a:lnTo>
                  <a:lnTo>
                    <a:pt x="6765" y="-4342"/>
                  </a:lnTo>
                  <a:lnTo>
                    <a:pt x="6849" y="-4329"/>
                  </a:lnTo>
                  <a:lnTo>
                    <a:pt x="6928" y="-4315"/>
                  </a:lnTo>
                  <a:lnTo>
                    <a:pt x="7001" y="-4301"/>
                  </a:lnTo>
                  <a:lnTo>
                    <a:pt x="7067" y="-4285"/>
                  </a:lnTo>
                  <a:lnTo>
                    <a:pt x="7127" y="-4269"/>
                  </a:lnTo>
                  <a:lnTo>
                    <a:pt x="7180" y="-4252"/>
                  </a:lnTo>
                  <a:lnTo>
                    <a:pt x="7226" y="-4234"/>
                  </a:lnTo>
                  <a:lnTo>
                    <a:pt x="7264" y="-4216"/>
                  </a:lnTo>
                  <a:lnTo>
                    <a:pt x="7295" y="-4197"/>
                  </a:lnTo>
                  <a:lnTo>
                    <a:pt x="7317" y="-4177"/>
                  </a:lnTo>
                  <a:lnTo>
                    <a:pt x="7330" y="-4157"/>
                  </a:lnTo>
                  <a:lnTo>
                    <a:pt x="7335" y="-4137"/>
                  </a:lnTo>
                  <a:lnTo>
                    <a:pt x="7330" y="-4116"/>
                  </a:lnTo>
                  <a:lnTo>
                    <a:pt x="7317" y="-4096"/>
                  </a:lnTo>
                  <a:lnTo>
                    <a:pt x="7295" y="-4077"/>
                  </a:lnTo>
                  <a:lnTo>
                    <a:pt x="7264" y="-4057"/>
                  </a:lnTo>
                  <a:lnTo>
                    <a:pt x="7226" y="-4039"/>
                  </a:lnTo>
                  <a:lnTo>
                    <a:pt x="7180" y="-4021"/>
                  </a:lnTo>
                  <a:lnTo>
                    <a:pt x="7127" y="-4004"/>
                  </a:lnTo>
                  <a:lnTo>
                    <a:pt x="7067" y="-3988"/>
                  </a:lnTo>
                  <a:lnTo>
                    <a:pt x="7001" y="-3973"/>
                  </a:lnTo>
                  <a:lnTo>
                    <a:pt x="6928" y="-3958"/>
                  </a:lnTo>
                  <a:lnTo>
                    <a:pt x="6849" y="-3944"/>
                  </a:lnTo>
                  <a:lnTo>
                    <a:pt x="6765" y="-3932"/>
                  </a:lnTo>
                  <a:lnTo>
                    <a:pt x="6675" y="-3920"/>
                  </a:lnTo>
                  <a:lnTo>
                    <a:pt x="6581" y="-3910"/>
                  </a:lnTo>
                  <a:lnTo>
                    <a:pt x="6482" y="-3901"/>
                  </a:lnTo>
                  <a:lnTo>
                    <a:pt x="6379" y="-3893"/>
                  </a:lnTo>
                  <a:lnTo>
                    <a:pt x="6272" y="-3886"/>
                  </a:lnTo>
                  <a:lnTo>
                    <a:pt x="6162" y="-3881"/>
                  </a:lnTo>
                  <a:lnTo>
                    <a:pt x="6048" y="-3877"/>
                  </a:lnTo>
                  <a:lnTo>
                    <a:pt x="5931" y="-3875"/>
                  </a:lnTo>
                  <a:lnTo>
                    <a:pt x="5813" y="-3874"/>
                  </a:lnTo>
                  <a:lnTo>
                    <a:pt x="5694" y="-3875"/>
                  </a:lnTo>
                  <a:lnTo>
                    <a:pt x="5577" y="-3877"/>
                  </a:lnTo>
                  <a:lnTo>
                    <a:pt x="5463" y="-3881"/>
                  </a:lnTo>
                  <a:lnTo>
                    <a:pt x="5353" y="-3886"/>
                  </a:lnTo>
                  <a:lnTo>
                    <a:pt x="5246" y="-3893"/>
                  </a:lnTo>
                  <a:lnTo>
                    <a:pt x="5143" y="-3901"/>
                  </a:lnTo>
                  <a:lnTo>
                    <a:pt x="5044" y="-3910"/>
                  </a:lnTo>
                  <a:lnTo>
                    <a:pt x="4950" y="-3920"/>
                  </a:lnTo>
                  <a:lnTo>
                    <a:pt x="4860" y="-3932"/>
                  </a:lnTo>
                  <a:lnTo>
                    <a:pt x="4776" y="-3944"/>
                  </a:lnTo>
                  <a:lnTo>
                    <a:pt x="4697" y="-3958"/>
                  </a:lnTo>
                  <a:lnTo>
                    <a:pt x="4624" y="-3973"/>
                  </a:lnTo>
                  <a:lnTo>
                    <a:pt x="4558" y="-3988"/>
                  </a:lnTo>
                  <a:lnTo>
                    <a:pt x="4498" y="-4004"/>
                  </a:lnTo>
                  <a:lnTo>
                    <a:pt x="4445" y="-4021"/>
                  </a:lnTo>
                  <a:lnTo>
                    <a:pt x="4399" y="-4039"/>
                  </a:lnTo>
                  <a:lnTo>
                    <a:pt x="4361" y="-4057"/>
                  </a:lnTo>
                  <a:lnTo>
                    <a:pt x="4330" y="-4077"/>
                  </a:lnTo>
                  <a:lnTo>
                    <a:pt x="4308" y="-4096"/>
                  </a:lnTo>
                  <a:lnTo>
                    <a:pt x="4295" y="-4116"/>
                  </a:lnTo>
                  <a:lnTo>
                    <a:pt x="4290" y="-4137"/>
                  </a:lnTo>
                  <a:close/>
                  <a:moveTo>
                    <a:pt x="4296" y="-4137"/>
                  </a:moveTo>
                  <a:lnTo>
                    <a:pt x="4301" y="-4117"/>
                  </a:lnTo>
                  <a:lnTo>
                    <a:pt x="4314" y="-4097"/>
                  </a:lnTo>
                  <a:lnTo>
                    <a:pt x="4336" y="-4078"/>
                  </a:lnTo>
                  <a:lnTo>
                    <a:pt x="4367" y="-4059"/>
                  </a:lnTo>
                  <a:lnTo>
                    <a:pt x="4405" y="-4041"/>
                  </a:lnTo>
                  <a:lnTo>
                    <a:pt x="4450" y="-4024"/>
                  </a:lnTo>
                  <a:lnTo>
                    <a:pt x="4503" y="-4007"/>
                  </a:lnTo>
                  <a:lnTo>
                    <a:pt x="4563" y="-3992"/>
                  </a:lnTo>
                  <a:lnTo>
                    <a:pt x="4629" y="-3976"/>
                  </a:lnTo>
                  <a:lnTo>
                    <a:pt x="4702" y="-3962"/>
                  </a:lnTo>
                  <a:lnTo>
                    <a:pt x="4780" y="-3949"/>
                  </a:lnTo>
                  <a:lnTo>
                    <a:pt x="4864" y="-3937"/>
                  </a:lnTo>
                  <a:lnTo>
                    <a:pt x="4953" y="-3926"/>
                  </a:lnTo>
                  <a:lnTo>
                    <a:pt x="5047" y="-3915"/>
                  </a:lnTo>
                  <a:lnTo>
                    <a:pt x="5146" y="-3907"/>
                  </a:lnTo>
                  <a:lnTo>
                    <a:pt x="5248" y="-3899"/>
                  </a:lnTo>
                  <a:lnTo>
                    <a:pt x="5355" y="-3892"/>
                  </a:lnTo>
                  <a:lnTo>
                    <a:pt x="5465" y="-3887"/>
                  </a:lnTo>
                  <a:lnTo>
                    <a:pt x="5578" y="-3884"/>
                  </a:lnTo>
                  <a:lnTo>
                    <a:pt x="5694" y="-3881"/>
                  </a:lnTo>
                  <a:lnTo>
                    <a:pt x="5813" y="-3880"/>
                  </a:lnTo>
                  <a:lnTo>
                    <a:pt x="5931" y="-3881"/>
                  </a:lnTo>
                  <a:lnTo>
                    <a:pt x="6047" y="-3884"/>
                  </a:lnTo>
                  <a:lnTo>
                    <a:pt x="6160" y="-3887"/>
                  </a:lnTo>
                  <a:lnTo>
                    <a:pt x="6270" y="-3892"/>
                  </a:lnTo>
                  <a:lnTo>
                    <a:pt x="6377" y="-3899"/>
                  </a:lnTo>
                  <a:lnTo>
                    <a:pt x="6479" y="-3907"/>
                  </a:lnTo>
                  <a:lnTo>
                    <a:pt x="6578" y="-3915"/>
                  </a:lnTo>
                  <a:lnTo>
                    <a:pt x="6672" y="-3926"/>
                  </a:lnTo>
                  <a:lnTo>
                    <a:pt x="6761" y="-3937"/>
                  </a:lnTo>
                  <a:lnTo>
                    <a:pt x="6845" y="-3949"/>
                  </a:lnTo>
                  <a:lnTo>
                    <a:pt x="6923" y="-3962"/>
                  </a:lnTo>
                  <a:lnTo>
                    <a:pt x="6996" y="-3976"/>
                  </a:lnTo>
                  <a:lnTo>
                    <a:pt x="7062" y="-3992"/>
                  </a:lnTo>
                  <a:lnTo>
                    <a:pt x="7122" y="-4007"/>
                  </a:lnTo>
                  <a:lnTo>
                    <a:pt x="7175" y="-4024"/>
                  </a:lnTo>
                  <a:lnTo>
                    <a:pt x="7220" y="-4041"/>
                  </a:lnTo>
                  <a:lnTo>
                    <a:pt x="7258" y="-4059"/>
                  </a:lnTo>
                  <a:lnTo>
                    <a:pt x="7289" y="-4078"/>
                  </a:lnTo>
                  <a:lnTo>
                    <a:pt x="7311" y="-4097"/>
                  </a:lnTo>
                  <a:lnTo>
                    <a:pt x="7324" y="-4117"/>
                  </a:lnTo>
                  <a:lnTo>
                    <a:pt x="7329" y="-4137"/>
                  </a:lnTo>
                  <a:lnTo>
                    <a:pt x="7324" y="-4157"/>
                  </a:lnTo>
                  <a:lnTo>
                    <a:pt x="7311" y="-4176"/>
                  </a:lnTo>
                  <a:lnTo>
                    <a:pt x="7289" y="-4195"/>
                  </a:lnTo>
                  <a:lnTo>
                    <a:pt x="7258" y="-4214"/>
                  </a:lnTo>
                  <a:lnTo>
                    <a:pt x="7220" y="-4232"/>
                  </a:lnTo>
                  <a:lnTo>
                    <a:pt x="7175" y="-4249"/>
                  </a:lnTo>
                  <a:lnTo>
                    <a:pt x="7122" y="-4266"/>
                  </a:lnTo>
                  <a:lnTo>
                    <a:pt x="7062" y="-4282"/>
                  </a:lnTo>
                  <a:lnTo>
                    <a:pt x="6996" y="-4297"/>
                  </a:lnTo>
                  <a:lnTo>
                    <a:pt x="6923" y="-4311"/>
                  </a:lnTo>
                  <a:lnTo>
                    <a:pt x="6845" y="-4324"/>
                  </a:lnTo>
                  <a:lnTo>
                    <a:pt x="6761" y="-4337"/>
                  </a:lnTo>
                  <a:lnTo>
                    <a:pt x="6672" y="-4348"/>
                  </a:lnTo>
                  <a:lnTo>
                    <a:pt x="6578" y="-4358"/>
                  </a:lnTo>
                  <a:lnTo>
                    <a:pt x="6479" y="-4367"/>
                  </a:lnTo>
                  <a:lnTo>
                    <a:pt x="6377" y="-4375"/>
                  </a:lnTo>
                  <a:lnTo>
                    <a:pt x="6270" y="-4381"/>
                  </a:lnTo>
                  <a:lnTo>
                    <a:pt x="6160" y="-4386"/>
                  </a:lnTo>
                  <a:lnTo>
                    <a:pt x="6047" y="-4390"/>
                  </a:lnTo>
                  <a:lnTo>
                    <a:pt x="5931" y="-4392"/>
                  </a:lnTo>
                  <a:lnTo>
                    <a:pt x="5813" y="-4393"/>
                  </a:lnTo>
                  <a:lnTo>
                    <a:pt x="5694" y="-4392"/>
                  </a:lnTo>
                  <a:lnTo>
                    <a:pt x="5578" y="-4390"/>
                  </a:lnTo>
                  <a:lnTo>
                    <a:pt x="5465" y="-4386"/>
                  </a:lnTo>
                  <a:lnTo>
                    <a:pt x="5355" y="-4381"/>
                  </a:lnTo>
                  <a:lnTo>
                    <a:pt x="5248" y="-4375"/>
                  </a:lnTo>
                  <a:lnTo>
                    <a:pt x="5146" y="-4367"/>
                  </a:lnTo>
                  <a:lnTo>
                    <a:pt x="5047" y="-4358"/>
                  </a:lnTo>
                  <a:lnTo>
                    <a:pt x="4953" y="-4348"/>
                  </a:lnTo>
                  <a:lnTo>
                    <a:pt x="4864" y="-4337"/>
                  </a:lnTo>
                  <a:lnTo>
                    <a:pt x="4780" y="-4324"/>
                  </a:lnTo>
                  <a:lnTo>
                    <a:pt x="4702" y="-4311"/>
                  </a:lnTo>
                  <a:lnTo>
                    <a:pt x="4629" y="-4297"/>
                  </a:lnTo>
                  <a:lnTo>
                    <a:pt x="4563" y="-4282"/>
                  </a:lnTo>
                  <a:lnTo>
                    <a:pt x="4503" y="-4266"/>
                  </a:lnTo>
                  <a:lnTo>
                    <a:pt x="4450" y="-4249"/>
                  </a:lnTo>
                  <a:lnTo>
                    <a:pt x="4405" y="-4232"/>
                  </a:lnTo>
                  <a:lnTo>
                    <a:pt x="4367" y="-4214"/>
                  </a:lnTo>
                  <a:lnTo>
                    <a:pt x="4336" y="-4195"/>
                  </a:lnTo>
                  <a:lnTo>
                    <a:pt x="4314" y="-4176"/>
                  </a:lnTo>
                  <a:lnTo>
                    <a:pt x="4301" y="-4157"/>
                  </a:lnTo>
                  <a:lnTo>
                    <a:pt x="4296" y="-4137"/>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6">
              <a:extLst>
                <a:ext uri="{FF2B5EF4-FFF2-40B4-BE49-F238E27FC236}">
                  <a16:creationId xmlns:a16="http://schemas.microsoft.com/office/drawing/2014/main" id="{D25CFEAF-806D-4FF7-B21C-FFFC792E71C3}"/>
                </a:ext>
              </a:extLst>
            </p:cNvPr>
            <p:cNvSpPr>
              <a:spLocks/>
            </p:cNvSpPr>
            <p:nvPr/>
          </p:nvSpPr>
          <p:spPr bwMode="auto">
            <a:xfrm>
              <a:off x="1465" y="5921"/>
              <a:ext cx="1214" cy="1589"/>
            </a:xfrm>
            <a:custGeom>
              <a:avLst/>
              <a:gdLst>
                <a:gd name="T0" fmla="+- 0 1533 1466"/>
                <a:gd name="T1" fmla="*/ T0 w 1214"/>
                <a:gd name="T2" fmla="+- 0 5923 5921"/>
                <a:gd name="T3" fmla="*/ 5923 h 1589"/>
                <a:gd name="T4" fmla="+- 0 1483 1466"/>
                <a:gd name="T5" fmla="*/ T4 w 1214"/>
                <a:gd name="T6" fmla="+- 0 5960 5921"/>
                <a:gd name="T7" fmla="*/ 5960 h 1589"/>
                <a:gd name="T8" fmla="+- 0 1466 1466"/>
                <a:gd name="T9" fmla="*/ T8 w 1214"/>
                <a:gd name="T10" fmla="+- 0 6034 5921"/>
                <a:gd name="T11" fmla="*/ 6034 h 1589"/>
                <a:gd name="T12" fmla="+- 0 1479 1466"/>
                <a:gd name="T13" fmla="*/ T12 w 1214"/>
                <a:gd name="T14" fmla="+- 0 6141 5921"/>
                <a:gd name="T15" fmla="*/ 6141 h 1589"/>
                <a:gd name="T16" fmla="+- 0 1521 1466"/>
                <a:gd name="T17" fmla="*/ T16 w 1214"/>
                <a:gd name="T18" fmla="+- 0 6274 5921"/>
                <a:gd name="T19" fmla="*/ 6274 h 1589"/>
                <a:gd name="T20" fmla="+- 0 1589 1466"/>
                <a:gd name="T21" fmla="*/ T20 w 1214"/>
                <a:gd name="T22" fmla="+- 0 6428 5921"/>
                <a:gd name="T23" fmla="*/ 6428 h 1589"/>
                <a:gd name="T24" fmla="+- 0 1681 1466"/>
                <a:gd name="T25" fmla="*/ T24 w 1214"/>
                <a:gd name="T26" fmla="+- 0 6598 5921"/>
                <a:gd name="T27" fmla="*/ 6598 h 1589"/>
                <a:gd name="T28" fmla="+- 0 1796 1466"/>
                <a:gd name="T29" fmla="*/ T28 w 1214"/>
                <a:gd name="T30" fmla="+- 0 6778 5921"/>
                <a:gd name="T31" fmla="*/ 6778 h 1589"/>
                <a:gd name="T32" fmla="+- 0 1928 1466"/>
                <a:gd name="T33" fmla="*/ T32 w 1214"/>
                <a:gd name="T34" fmla="+- 0 6960 5921"/>
                <a:gd name="T35" fmla="*/ 6960 h 1589"/>
                <a:gd name="T36" fmla="+- 0 2064 1466"/>
                <a:gd name="T37" fmla="*/ T36 w 1214"/>
                <a:gd name="T38" fmla="+- 0 7124 5921"/>
                <a:gd name="T39" fmla="*/ 7124 h 1589"/>
                <a:gd name="T40" fmla="+- 0 2198 1466"/>
                <a:gd name="T41" fmla="*/ T40 w 1214"/>
                <a:gd name="T42" fmla="+- 0 7264 5921"/>
                <a:gd name="T43" fmla="*/ 7264 h 1589"/>
                <a:gd name="T44" fmla="+- 0 2324 1466"/>
                <a:gd name="T45" fmla="*/ T44 w 1214"/>
                <a:gd name="T46" fmla="+- 0 7376 5921"/>
                <a:gd name="T47" fmla="*/ 7376 h 1589"/>
                <a:gd name="T48" fmla="+- 0 2438 1466"/>
                <a:gd name="T49" fmla="*/ T48 w 1214"/>
                <a:gd name="T50" fmla="+- 0 7457 5921"/>
                <a:gd name="T51" fmla="*/ 7457 h 1589"/>
                <a:gd name="T52" fmla="+- 0 2536 1466"/>
                <a:gd name="T53" fmla="*/ T52 w 1214"/>
                <a:gd name="T54" fmla="+- 0 7502 5921"/>
                <a:gd name="T55" fmla="*/ 7502 h 1589"/>
                <a:gd name="T56" fmla="+- 0 2612 1466"/>
                <a:gd name="T57" fmla="*/ T56 w 1214"/>
                <a:gd name="T58" fmla="+- 0 7508 5921"/>
                <a:gd name="T59" fmla="*/ 7508 h 1589"/>
                <a:gd name="T60" fmla="+- 0 2575 1466"/>
                <a:gd name="T61" fmla="*/ T60 w 1214"/>
                <a:gd name="T62" fmla="+- 0 7504 5921"/>
                <a:gd name="T63" fmla="*/ 7504 h 1589"/>
                <a:gd name="T64" fmla="+- 0 2489 1466"/>
                <a:gd name="T65" fmla="*/ T64 w 1214"/>
                <a:gd name="T66" fmla="+- 0 7478 5921"/>
                <a:gd name="T67" fmla="*/ 7478 h 1589"/>
                <a:gd name="T68" fmla="+- 0 2383 1466"/>
                <a:gd name="T69" fmla="*/ T68 w 1214"/>
                <a:gd name="T70" fmla="+- 0 7414 5921"/>
                <a:gd name="T71" fmla="*/ 7414 h 1589"/>
                <a:gd name="T72" fmla="+- 0 2264 1466"/>
                <a:gd name="T73" fmla="*/ T72 w 1214"/>
                <a:gd name="T74" fmla="+- 0 7318 5921"/>
                <a:gd name="T75" fmla="*/ 7318 h 1589"/>
                <a:gd name="T76" fmla="+- 0 2135 1466"/>
                <a:gd name="T77" fmla="*/ T76 w 1214"/>
                <a:gd name="T78" fmla="+- 0 7192 5921"/>
                <a:gd name="T79" fmla="*/ 7192 h 1589"/>
                <a:gd name="T80" fmla="+- 0 2000 1466"/>
                <a:gd name="T81" fmla="*/ T80 w 1214"/>
                <a:gd name="T82" fmla="+- 0 7040 5921"/>
                <a:gd name="T83" fmla="*/ 7040 h 1589"/>
                <a:gd name="T84" fmla="+- 0 1865 1466"/>
                <a:gd name="T85" fmla="*/ T84 w 1214"/>
                <a:gd name="T86" fmla="+- 0 6867 5921"/>
                <a:gd name="T87" fmla="*/ 6867 h 1589"/>
                <a:gd name="T88" fmla="+- 0 1741 1466"/>
                <a:gd name="T89" fmla="*/ T88 w 1214"/>
                <a:gd name="T90" fmla="+- 0 6685 5921"/>
                <a:gd name="T91" fmla="*/ 6685 h 1589"/>
                <a:gd name="T92" fmla="+- 0 1638 1466"/>
                <a:gd name="T93" fmla="*/ T92 w 1214"/>
                <a:gd name="T94" fmla="+- 0 6511 5921"/>
                <a:gd name="T95" fmla="*/ 6511 h 1589"/>
                <a:gd name="T96" fmla="+- 0 1558 1466"/>
                <a:gd name="T97" fmla="*/ T96 w 1214"/>
                <a:gd name="T98" fmla="+- 0 6349 5921"/>
                <a:gd name="T99" fmla="*/ 6349 h 1589"/>
                <a:gd name="T100" fmla="+- 0 1503 1466"/>
                <a:gd name="T101" fmla="*/ T100 w 1214"/>
                <a:gd name="T102" fmla="+- 0 6206 5921"/>
                <a:gd name="T103" fmla="*/ 6206 h 1589"/>
                <a:gd name="T104" fmla="+- 0 1474 1466"/>
                <a:gd name="T105" fmla="*/ T104 w 1214"/>
                <a:gd name="T106" fmla="+- 0 6086 5921"/>
                <a:gd name="T107" fmla="*/ 6086 h 1589"/>
                <a:gd name="T108" fmla="+- 0 1475 1466"/>
                <a:gd name="T109" fmla="*/ T108 w 1214"/>
                <a:gd name="T110" fmla="+- 0 5996 5921"/>
                <a:gd name="T111" fmla="*/ 5996 h 1589"/>
                <a:gd name="T112" fmla="+- 0 1508 1466"/>
                <a:gd name="T113" fmla="*/ T112 w 1214"/>
                <a:gd name="T114" fmla="+- 0 5941 5921"/>
                <a:gd name="T115" fmla="*/ 5941 h 1589"/>
                <a:gd name="T116" fmla="+- 0 1570 1466"/>
                <a:gd name="T117" fmla="*/ T116 w 1214"/>
                <a:gd name="T118" fmla="+- 0 5927 5921"/>
                <a:gd name="T119" fmla="*/ 5927 h 1589"/>
                <a:gd name="T120" fmla="+- 0 1568 1466"/>
                <a:gd name="T121" fmla="*/ T120 w 1214"/>
                <a:gd name="T122" fmla="+- 0 5921 5921"/>
                <a:gd name="T123" fmla="*/ 5921 h 1589"/>
                <a:gd name="T124" fmla="+- 0 1570 1466"/>
                <a:gd name="T125" fmla="*/ T124 w 1214"/>
                <a:gd name="T126" fmla="+- 0 5927 5921"/>
                <a:gd name="T127" fmla="*/ 5927 h 1589"/>
                <a:gd name="T128" fmla="+- 0 1656 1466"/>
                <a:gd name="T129" fmla="*/ T128 w 1214"/>
                <a:gd name="T130" fmla="+- 0 5954 5921"/>
                <a:gd name="T131" fmla="*/ 5954 h 1589"/>
                <a:gd name="T132" fmla="+- 0 1762 1466"/>
                <a:gd name="T133" fmla="*/ T132 w 1214"/>
                <a:gd name="T134" fmla="+- 0 6017 5921"/>
                <a:gd name="T135" fmla="*/ 6017 h 1589"/>
                <a:gd name="T136" fmla="+- 0 1881 1466"/>
                <a:gd name="T137" fmla="*/ T136 w 1214"/>
                <a:gd name="T138" fmla="+- 0 6114 5921"/>
                <a:gd name="T139" fmla="*/ 6114 h 1589"/>
                <a:gd name="T140" fmla="+- 0 2010 1466"/>
                <a:gd name="T141" fmla="*/ T140 w 1214"/>
                <a:gd name="T142" fmla="+- 0 6240 5921"/>
                <a:gd name="T143" fmla="*/ 6240 h 1589"/>
                <a:gd name="T144" fmla="+- 0 2145 1466"/>
                <a:gd name="T145" fmla="*/ T144 w 1214"/>
                <a:gd name="T146" fmla="+- 0 6391 5921"/>
                <a:gd name="T147" fmla="*/ 6391 h 1589"/>
                <a:gd name="T148" fmla="+- 0 2280 1466"/>
                <a:gd name="T149" fmla="*/ T148 w 1214"/>
                <a:gd name="T150" fmla="+- 0 6565 5921"/>
                <a:gd name="T151" fmla="*/ 6565 h 1589"/>
                <a:gd name="T152" fmla="+- 0 2404 1466"/>
                <a:gd name="T153" fmla="*/ T152 w 1214"/>
                <a:gd name="T154" fmla="+- 0 6746 5921"/>
                <a:gd name="T155" fmla="*/ 6746 h 1589"/>
                <a:gd name="T156" fmla="+- 0 2507 1466"/>
                <a:gd name="T157" fmla="*/ T156 w 1214"/>
                <a:gd name="T158" fmla="+- 0 6921 5921"/>
                <a:gd name="T159" fmla="*/ 6921 h 1589"/>
                <a:gd name="T160" fmla="+- 0 2587 1466"/>
                <a:gd name="T161" fmla="*/ T160 w 1214"/>
                <a:gd name="T162" fmla="+- 0 7082 5921"/>
                <a:gd name="T163" fmla="*/ 7082 h 1589"/>
                <a:gd name="T164" fmla="+- 0 2642 1466"/>
                <a:gd name="T165" fmla="*/ T164 w 1214"/>
                <a:gd name="T166" fmla="+- 0 7225 5921"/>
                <a:gd name="T167" fmla="*/ 7225 h 1589"/>
                <a:gd name="T168" fmla="+- 0 2671 1466"/>
                <a:gd name="T169" fmla="*/ T168 w 1214"/>
                <a:gd name="T170" fmla="+- 0 7345 5921"/>
                <a:gd name="T171" fmla="*/ 7345 h 1589"/>
                <a:gd name="T172" fmla="+- 0 2670 1466"/>
                <a:gd name="T173" fmla="*/ T172 w 1214"/>
                <a:gd name="T174" fmla="+- 0 7435 5921"/>
                <a:gd name="T175" fmla="*/ 7435 h 1589"/>
                <a:gd name="T176" fmla="+- 0 2637 1466"/>
                <a:gd name="T177" fmla="*/ T176 w 1214"/>
                <a:gd name="T178" fmla="+- 0 7490 5921"/>
                <a:gd name="T179" fmla="*/ 7490 h 1589"/>
                <a:gd name="T180" fmla="+- 0 2575 1466"/>
                <a:gd name="T181" fmla="*/ T180 w 1214"/>
                <a:gd name="T182" fmla="+- 0 7504 5921"/>
                <a:gd name="T183" fmla="*/ 7504 h 1589"/>
                <a:gd name="T184" fmla="+- 0 2641 1466"/>
                <a:gd name="T185" fmla="*/ T184 w 1214"/>
                <a:gd name="T186" fmla="+- 0 7495 5921"/>
                <a:gd name="T187" fmla="*/ 7495 h 1589"/>
                <a:gd name="T188" fmla="+- 0 2674 1466"/>
                <a:gd name="T189" fmla="*/ T188 w 1214"/>
                <a:gd name="T190" fmla="+- 0 7439 5921"/>
                <a:gd name="T191" fmla="*/ 7439 h 1589"/>
                <a:gd name="T192" fmla="+- 0 2676 1466"/>
                <a:gd name="T193" fmla="*/ T192 w 1214"/>
                <a:gd name="T194" fmla="+- 0 7348 5921"/>
                <a:gd name="T195" fmla="*/ 7348 h 1589"/>
                <a:gd name="T196" fmla="+- 0 2649 1466"/>
                <a:gd name="T197" fmla="*/ T196 w 1214"/>
                <a:gd name="T198" fmla="+- 0 7227 5921"/>
                <a:gd name="T199" fmla="*/ 7227 h 1589"/>
                <a:gd name="T200" fmla="+- 0 2593 1466"/>
                <a:gd name="T201" fmla="*/ T200 w 1214"/>
                <a:gd name="T202" fmla="+- 0 7082 5921"/>
                <a:gd name="T203" fmla="*/ 7082 h 1589"/>
                <a:gd name="T204" fmla="+- 0 2513 1466"/>
                <a:gd name="T205" fmla="*/ T204 w 1214"/>
                <a:gd name="T206" fmla="+- 0 6920 5921"/>
                <a:gd name="T207" fmla="*/ 6920 h 1589"/>
                <a:gd name="T208" fmla="+- 0 2409 1466"/>
                <a:gd name="T209" fmla="*/ T208 w 1214"/>
                <a:gd name="T210" fmla="+- 0 6744 5921"/>
                <a:gd name="T211" fmla="*/ 6744 h 1589"/>
                <a:gd name="T212" fmla="+- 0 2285 1466"/>
                <a:gd name="T213" fmla="*/ T212 w 1214"/>
                <a:gd name="T214" fmla="+- 0 6561 5921"/>
                <a:gd name="T215" fmla="*/ 6561 h 1589"/>
                <a:gd name="T216" fmla="+- 0 2149 1466"/>
                <a:gd name="T217" fmla="*/ T216 w 1214"/>
                <a:gd name="T218" fmla="+- 0 6386 5921"/>
                <a:gd name="T219" fmla="*/ 6386 h 1589"/>
                <a:gd name="T220" fmla="+- 0 2013 1466"/>
                <a:gd name="T221" fmla="*/ T220 w 1214"/>
                <a:gd name="T222" fmla="+- 0 6234 5921"/>
                <a:gd name="T223" fmla="*/ 6234 h 1589"/>
                <a:gd name="T224" fmla="+- 0 1883 1466"/>
                <a:gd name="T225" fmla="*/ T224 w 1214"/>
                <a:gd name="T226" fmla="+- 0 6108 5921"/>
                <a:gd name="T227" fmla="*/ 6108 h 1589"/>
                <a:gd name="T228" fmla="+- 0 1762 1466"/>
                <a:gd name="T229" fmla="*/ T228 w 1214"/>
                <a:gd name="T230" fmla="+- 0 6011 5921"/>
                <a:gd name="T231" fmla="*/ 6011 h 1589"/>
                <a:gd name="T232" fmla="+- 0 1655 1466"/>
                <a:gd name="T233" fmla="*/ T232 w 1214"/>
                <a:gd name="T234" fmla="+- 0 5947 5921"/>
                <a:gd name="T235" fmla="*/ 5947 h 1589"/>
                <a:gd name="T236" fmla="+- 0 1597 1466"/>
                <a:gd name="T237" fmla="*/ T236 w 1214"/>
                <a:gd name="T238" fmla="+- 0 5927 5921"/>
                <a:gd name="T239" fmla="*/ 5927 h 15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214" h="1589">
                  <a:moveTo>
                    <a:pt x="102" y="0"/>
                  </a:moveTo>
                  <a:lnTo>
                    <a:pt x="67" y="2"/>
                  </a:lnTo>
                  <a:lnTo>
                    <a:pt x="38" y="15"/>
                  </a:lnTo>
                  <a:lnTo>
                    <a:pt x="17" y="39"/>
                  </a:lnTo>
                  <a:lnTo>
                    <a:pt x="5" y="71"/>
                  </a:lnTo>
                  <a:lnTo>
                    <a:pt x="0" y="113"/>
                  </a:lnTo>
                  <a:lnTo>
                    <a:pt x="3" y="162"/>
                  </a:lnTo>
                  <a:lnTo>
                    <a:pt x="13" y="220"/>
                  </a:lnTo>
                  <a:lnTo>
                    <a:pt x="30" y="283"/>
                  </a:lnTo>
                  <a:lnTo>
                    <a:pt x="55" y="353"/>
                  </a:lnTo>
                  <a:lnTo>
                    <a:pt x="86" y="428"/>
                  </a:lnTo>
                  <a:lnTo>
                    <a:pt x="123" y="507"/>
                  </a:lnTo>
                  <a:lnTo>
                    <a:pt x="166" y="591"/>
                  </a:lnTo>
                  <a:lnTo>
                    <a:pt x="215" y="677"/>
                  </a:lnTo>
                  <a:lnTo>
                    <a:pt x="270" y="767"/>
                  </a:lnTo>
                  <a:lnTo>
                    <a:pt x="330" y="857"/>
                  </a:lnTo>
                  <a:lnTo>
                    <a:pt x="394" y="949"/>
                  </a:lnTo>
                  <a:lnTo>
                    <a:pt x="462" y="1039"/>
                  </a:lnTo>
                  <a:lnTo>
                    <a:pt x="530" y="1124"/>
                  </a:lnTo>
                  <a:lnTo>
                    <a:pt x="598" y="1203"/>
                  </a:lnTo>
                  <a:lnTo>
                    <a:pt x="666" y="1276"/>
                  </a:lnTo>
                  <a:lnTo>
                    <a:pt x="732" y="1343"/>
                  </a:lnTo>
                  <a:lnTo>
                    <a:pt x="796" y="1403"/>
                  </a:lnTo>
                  <a:lnTo>
                    <a:pt x="858" y="1455"/>
                  </a:lnTo>
                  <a:lnTo>
                    <a:pt x="917" y="1500"/>
                  </a:lnTo>
                  <a:lnTo>
                    <a:pt x="972" y="1536"/>
                  </a:lnTo>
                  <a:lnTo>
                    <a:pt x="1024" y="1563"/>
                  </a:lnTo>
                  <a:lnTo>
                    <a:pt x="1070" y="1581"/>
                  </a:lnTo>
                  <a:lnTo>
                    <a:pt x="1111" y="1589"/>
                  </a:lnTo>
                  <a:lnTo>
                    <a:pt x="1146" y="1587"/>
                  </a:lnTo>
                  <a:lnTo>
                    <a:pt x="1154" y="1583"/>
                  </a:lnTo>
                  <a:lnTo>
                    <a:pt x="1109" y="1583"/>
                  </a:lnTo>
                  <a:lnTo>
                    <a:pt x="1068" y="1575"/>
                  </a:lnTo>
                  <a:lnTo>
                    <a:pt x="1023" y="1557"/>
                  </a:lnTo>
                  <a:lnTo>
                    <a:pt x="972" y="1529"/>
                  </a:lnTo>
                  <a:lnTo>
                    <a:pt x="917" y="1493"/>
                  </a:lnTo>
                  <a:lnTo>
                    <a:pt x="859" y="1449"/>
                  </a:lnTo>
                  <a:lnTo>
                    <a:pt x="798" y="1397"/>
                  </a:lnTo>
                  <a:lnTo>
                    <a:pt x="734" y="1337"/>
                  </a:lnTo>
                  <a:lnTo>
                    <a:pt x="669" y="1271"/>
                  </a:lnTo>
                  <a:lnTo>
                    <a:pt x="602" y="1198"/>
                  </a:lnTo>
                  <a:lnTo>
                    <a:pt x="534" y="1119"/>
                  </a:lnTo>
                  <a:lnTo>
                    <a:pt x="467" y="1035"/>
                  </a:lnTo>
                  <a:lnTo>
                    <a:pt x="399" y="946"/>
                  </a:lnTo>
                  <a:lnTo>
                    <a:pt x="335" y="854"/>
                  </a:lnTo>
                  <a:lnTo>
                    <a:pt x="275" y="764"/>
                  </a:lnTo>
                  <a:lnTo>
                    <a:pt x="221" y="676"/>
                  </a:lnTo>
                  <a:lnTo>
                    <a:pt x="172" y="590"/>
                  </a:lnTo>
                  <a:lnTo>
                    <a:pt x="129" y="507"/>
                  </a:lnTo>
                  <a:lnTo>
                    <a:pt x="92" y="428"/>
                  </a:lnTo>
                  <a:lnTo>
                    <a:pt x="61" y="354"/>
                  </a:lnTo>
                  <a:lnTo>
                    <a:pt x="37" y="285"/>
                  </a:lnTo>
                  <a:lnTo>
                    <a:pt x="19" y="222"/>
                  </a:lnTo>
                  <a:lnTo>
                    <a:pt x="8" y="165"/>
                  </a:lnTo>
                  <a:lnTo>
                    <a:pt x="5" y="116"/>
                  </a:lnTo>
                  <a:lnTo>
                    <a:pt x="9" y="75"/>
                  </a:lnTo>
                  <a:lnTo>
                    <a:pt x="22" y="43"/>
                  </a:lnTo>
                  <a:lnTo>
                    <a:pt x="42" y="20"/>
                  </a:lnTo>
                  <a:lnTo>
                    <a:pt x="70" y="8"/>
                  </a:lnTo>
                  <a:lnTo>
                    <a:pt x="104" y="6"/>
                  </a:lnTo>
                  <a:lnTo>
                    <a:pt x="131" y="6"/>
                  </a:lnTo>
                  <a:lnTo>
                    <a:pt x="102" y="0"/>
                  </a:lnTo>
                  <a:close/>
                  <a:moveTo>
                    <a:pt x="131" y="6"/>
                  </a:moveTo>
                  <a:lnTo>
                    <a:pt x="104" y="6"/>
                  </a:lnTo>
                  <a:lnTo>
                    <a:pt x="145" y="15"/>
                  </a:lnTo>
                  <a:lnTo>
                    <a:pt x="190" y="33"/>
                  </a:lnTo>
                  <a:lnTo>
                    <a:pt x="241" y="60"/>
                  </a:lnTo>
                  <a:lnTo>
                    <a:pt x="296" y="96"/>
                  </a:lnTo>
                  <a:lnTo>
                    <a:pt x="354" y="140"/>
                  </a:lnTo>
                  <a:lnTo>
                    <a:pt x="415" y="193"/>
                  </a:lnTo>
                  <a:lnTo>
                    <a:pt x="479" y="252"/>
                  </a:lnTo>
                  <a:lnTo>
                    <a:pt x="544" y="319"/>
                  </a:lnTo>
                  <a:lnTo>
                    <a:pt x="611" y="391"/>
                  </a:lnTo>
                  <a:lnTo>
                    <a:pt x="679" y="470"/>
                  </a:lnTo>
                  <a:lnTo>
                    <a:pt x="746" y="554"/>
                  </a:lnTo>
                  <a:lnTo>
                    <a:pt x="814" y="644"/>
                  </a:lnTo>
                  <a:lnTo>
                    <a:pt x="878" y="735"/>
                  </a:lnTo>
                  <a:lnTo>
                    <a:pt x="938" y="825"/>
                  </a:lnTo>
                  <a:lnTo>
                    <a:pt x="992" y="914"/>
                  </a:lnTo>
                  <a:lnTo>
                    <a:pt x="1041" y="1000"/>
                  </a:lnTo>
                  <a:lnTo>
                    <a:pt x="1084" y="1082"/>
                  </a:lnTo>
                  <a:lnTo>
                    <a:pt x="1121" y="1161"/>
                  </a:lnTo>
                  <a:lnTo>
                    <a:pt x="1152" y="1235"/>
                  </a:lnTo>
                  <a:lnTo>
                    <a:pt x="1176" y="1304"/>
                  </a:lnTo>
                  <a:lnTo>
                    <a:pt x="1194" y="1368"/>
                  </a:lnTo>
                  <a:lnTo>
                    <a:pt x="1205" y="1424"/>
                  </a:lnTo>
                  <a:lnTo>
                    <a:pt x="1208" y="1473"/>
                  </a:lnTo>
                  <a:lnTo>
                    <a:pt x="1204" y="1514"/>
                  </a:lnTo>
                  <a:lnTo>
                    <a:pt x="1191" y="1546"/>
                  </a:lnTo>
                  <a:lnTo>
                    <a:pt x="1171" y="1569"/>
                  </a:lnTo>
                  <a:lnTo>
                    <a:pt x="1143" y="1581"/>
                  </a:lnTo>
                  <a:lnTo>
                    <a:pt x="1109" y="1583"/>
                  </a:lnTo>
                  <a:lnTo>
                    <a:pt x="1154" y="1583"/>
                  </a:lnTo>
                  <a:lnTo>
                    <a:pt x="1175" y="1574"/>
                  </a:lnTo>
                  <a:lnTo>
                    <a:pt x="1196" y="1551"/>
                  </a:lnTo>
                  <a:lnTo>
                    <a:pt x="1208" y="1518"/>
                  </a:lnTo>
                  <a:lnTo>
                    <a:pt x="1213" y="1476"/>
                  </a:lnTo>
                  <a:lnTo>
                    <a:pt x="1210" y="1427"/>
                  </a:lnTo>
                  <a:lnTo>
                    <a:pt x="1200" y="1370"/>
                  </a:lnTo>
                  <a:lnTo>
                    <a:pt x="1183" y="1306"/>
                  </a:lnTo>
                  <a:lnTo>
                    <a:pt x="1158" y="1236"/>
                  </a:lnTo>
                  <a:lnTo>
                    <a:pt x="1127" y="1161"/>
                  </a:lnTo>
                  <a:lnTo>
                    <a:pt x="1090" y="1082"/>
                  </a:lnTo>
                  <a:lnTo>
                    <a:pt x="1047" y="999"/>
                  </a:lnTo>
                  <a:lnTo>
                    <a:pt x="998" y="912"/>
                  </a:lnTo>
                  <a:lnTo>
                    <a:pt x="943" y="823"/>
                  </a:lnTo>
                  <a:lnTo>
                    <a:pt x="883" y="732"/>
                  </a:lnTo>
                  <a:lnTo>
                    <a:pt x="819" y="640"/>
                  </a:lnTo>
                  <a:lnTo>
                    <a:pt x="751" y="550"/>
                  </a:lnTo>
                  <a:lnTo>
                    <a:pt x="683" y="465"/>
                  </a:lnTo>
                  <a:lnTo>
                    <a:pt x="615" y="386"/>
                  </a:lnTo>
                  <a:lnTo>
                    <a:pt x="547" y="313"/>
                  </a:lnTo>
                  <a:lnTo>
                    <a:pt x="481" y="246"/>
                  </a:lnTo>
                  <a:lnTo>
                    <a:pt x="417" y="187"/>
                  </a:lnTo>
                  <a:lnTo>
                    <a:pt x="355" y="134"/>
                  </a:lnTo>
                  <a:lnTo>
                    <a:pt x="296" y="90"/>
                  </a:lnTo>
                  <a:lnTo>
                    <a:pt x="241" y="54"/>
                  </a:lnTo>
                  <a:lnTo>
                    <a:pt x="189" y="26"/>
                  </a:lnTo>
                  <a:lnTo>
                    <a:pt x="143" y="9"/>
                  </a:lnTo>
                  <a:lnTo>
                    <a:pt x="131" y="6"/>
                  </a:lnTo>
                  <a:close/>
                </a:path>
              </a:pathLst>
            </a:custGeom>
            <a:solidFill>
              <a:srgbClr val="FFFFFF"/>
            </a:solidFill>
            <a:ln w="666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AutoShape 15">
              <a:extLst>
                <a:ext uri="{FF2B5EF4-FFF2-40B4-BE49-F238E27FC236}">
                  <a16:creationId xmlns:a16="http://schemas.microsoft.com/office/drawing/2014/main" id="{089FCA6D-951A-4627-94D7-AE9F651C7925}"/>
                </a:ext>
              </a:extLst>
            </p:cNvPr>
            <p:cNvSpPr>
              <a:spLocks/>
            </p:cNvSpPr>
            <p:nvPr/>
          </p:nvSpPr>
          <p:spPr bwMode="auto">
            <a:xfrm>
              <a:off x="-39" y="10303"/>
              <a:ext cx="1214" cy="1589"/>
            </a:xfrm>
            <a:custGeom>
              <a:avLst/>
              <a:gdLst>
                <a:gd name="T0" fmla="+- 0 1533 -38"/>
                <a:gd name="T1" fmla="*/ T0 w 1214"/>
                <a:gd name="T2" fmla="+- 0 5923 10304"/>
                <a:gd name="T3" fmla="*/ 5923 h 1589"/>
                <a:gd name="T4" fmla="+- 0 1609 -38"/>
                <a:gd name="T5" fmla="*/ T4 w 1214"/>
                <a:gd name="T6" fmla="+- 0 5930 10304"/>
                <a:gd name="T7" fmla="*/ 5930 h 1589"/>
                <a:gd name="T8" fmla="+- 0 1707 -38"/>
                <a:gd name="T9" fmla="*/ T8 w 1214"/>
                <a:gd name="T10" fmla="+- 0 5975 10304"/>
                <a:gd name="T11" fmla="*/ 5975 h 1589"/>
                <a:gd name="T12" fmla="+- 0 1821 -38"/>
                <a:gd name="T13" fmla="*/ T12 w 1214"/>
                <a:gd name="T14" fmla="+- 0 6055 10304"/>
                <a:gd name="T15" fmla="*/ 6055 h 1589"/>
                <a:gd name="T16" fmla="+- 0 1947 -38"/>
                <a:gd name="T17" fmla="*/ T16 w 1214"/>
                <a:gd name="T18" fmla="+- 0 6167 10304"/>
                <a:gd name="T19" fmla="*/ 6167 h 1589"/>
                <a:gd name="T20" fmla="+- 0 2081 -38"/>
                <a:gd name="T21" fmla="*/ T20 w 1214"/>
                <a:gd name="T22" fmla="+- 0 6307 10304"/>
                <a:gd name="T23" fmla="*/ 6307 h 1589"/>
                <a:gd name="T24" fmla="+- 0 2217 -38"/>
                <a:gd name="T25" fmla="*/ T24 w 1214"/>
                <a:gd name="T26" fmla="+- 0 6471 10304"/>
                <a:gd name="T27" fmla="*/ 6471 h 1589"/>
                <a:gd name="T28" fmla="+- 0 2349 -38"/>
                <a:gd name="T29" fmla="*/ T28 w 1214"/>
                <a:gd name="T30" fmla="+- 0 6653 10304"/>
                <a:gd name="T31" fmla="*/ 6653 h 1589"/>
                <a:gd name="T32" fmla="+- 0 2464 -38"/>
                <a:gd name="T33" fmla="*/ T32 w 1214"/>
                <a:gd name="T34" fmla="+- 0 6833 10304"/>
                <a:gd name="T35" fmla="*/ 6833 h 1589"/>
                <a:gd name="T36" fmla="+- 0 2556 -38"/>
                <a:gd name="T37" fmla="*/ T36 w 1214"/>
                <a:gd name="T38" fmla="+- 0 7003 10304"/>
                <a:gd name="T39" fmla="*/ 7003 h 1589"/>
                <a:gd name="T40" fmla="+- 0 2624 -38"/>
                <a:gd name="T41" fmla="*/ T40 w 1214"/>
                <a:gd name="T42" fmla="+- 0 7157 10304"/>
                <a:gd name="T43" fmla="*/ 7157 h 1589"/>
                <a:gd name="T44" fmla="+- 0 2666 -38"/>
                <a:gd name="T45" fmla="*/ T44 w 1214"/>
                <a:gd name="T46" fmla="+- 0 7291 10304"/>
                <a:gd name="T47" fmla="*/ 7291 h 1589"/>
                <a:gd name="T48" fmla="+- 0 2679 -38"/>
                <a:gd name="T49" fmla="*/ T48 w 1214"/>
                <a:gd name="T50" fmla="+- 0 7397 10304"/>
                <a:gd name="T51" fmla="*/ 7397 h 1589"/>
                <a:gd name="T52" fmla="+- 0 2662 -38"/>
                <a:gd name="T53" fmla="*/ T52 w 1214"/>
                <a:gd name="T54" fmla="+- 0 7472 10304"/>
                <a:gd name="T55" fmla="*/ 7472 h 1589"/>
                <a:gd name="T56" fmla="+- 0 2612 -38"/>
                <a:gd name="T57" fmla="*/ T56 w 1214"/>
                <a:gd name="T58" fmla="+- 0 7508 10304"/>
                <a:gd name="T59" fmla="*/ 7508 h 1589"/>
                <a:gd name="T60" fmla="+- 0 2536 -38"/>
                <a:gd name="T61" fmla="*/ T60 w 1214"/>
                <a:gd name="T62" fmla="+- 0 7502 10304"/>
                <a:gd name="T63" fmla="*/ 7502 h 1589"/>
                <a:gd name="T64" fmla="+- 0 2438 -38"/>
                <a:gd name="T65" fmla="*/ T64 w 1214"/>
                <a:gd name="T66" fmla="+- 0 7457 10304"/>
                <a:gd name="T67" fmla="*/ 7457 h 1589"/>
                <a:gd name="T68" fmla="+- 0 2324 -38"/>
                <a:gd name="T69" fmla="*/ T68 w 1214"/>
                <a:gd name="T70" fmla="+- 0 7376 10304"/>
                <a:gd name="T71" fmla="*/ 7376 h 1589"/>
                <a:gd name="T72" fmla="+- 0 2198 -38"/>
                <a:gd name="T73" fmla="*/ T72 w 1214"/>
                <a:gd name="T74" fmla="+- 0 7264 10304"/>
                <a:gd name="T75" fmla="*/ 7264 h 1589"/>
                <a:gd name="T76" fmla="+- 0 2064 -38"/>
                <a:gd name="T77" fmla="*/ T76 w 1214"/>
                <a:gd name="T78" fmla="+- 0 7124 10304"/>
                <a:gd name="T79" fmla="*/ 7124 h 1589"/>
                <a:gd name="T80" fmla="+- 0 1928 -38"/>
                <a:gd name="T81" fmla="*/ T80 w 1214"/>
                <a:gd name="T82" fmla="+- 0 6960 10304"/>
                <a:gd name="T83" fmla="*/ 6960 h 1589"/>
                <a:gd name="T84" fmla="+- 0 1796 -38"/>
                <a:gd name="T85" fmla="*/ T84 w 1214"/>
                <a:gd name="T86" fmla="+- 0 6778 10304"/>
                <a:gd name="T87" fmla="*/ 6778 h 1589"/>
                <a:gd name="T88" fmla="+- 0 1681 -38"/>
                <a:gd name="T89" fmla="*/ T88 w 1214"/>
                <a:gd name="T90" fmla="+- 0 6598 10304"/>
                <a:gd name="T91" fmla="*/ 6598 h 1589"/>
                <a:gd name="T92" fmla="+- 0 1589 -38"/>
                <a:gd name="T93" fmla="*/ T92 w 1214"/>
                <a:gd name="T94" fmla="+- 0 6428 10304"/>
                <a:gd name="T95" fmla="*/ 6428 h 1589"/>
                <a:gd name="T96" fmla="+- 0 1521 -38"/>
                <a:gd name="T97" fmla="*/ T96 w 1214"/>
                <a:gd name="T98" fmla="+- 0 6274 10304"/>
                <a:gd name="T99" fmla="*/ 6274 h 1589"/>
                <a:gd name="T100" fmla="+- 0 1479 -38"/>
                <a:gd name="T101" fmla="*/ T100 w 1214"/>
                <a:gd name="T102" fmla="+- 0 6141 10304"/>
                <a:gd name="T103" fmla="*/ 6141 h 1589"/>
                <a:gd name="T104" fmla="+- 0 1466 -38"/>
                <a:gd name="T105" fmla="*/ T104 w 1214"/>
                <a:gd name="T106" fmla="+- 0 6034 10304"/>
                <a:gd name="T107" fmla="*/ 6034 h 1589"/>
                <a:gd name="T108" fmla="+- 0 1483 -38"/>
                <a:gd name="T109" fmla="*/ T108 w 1214"/>
                <a:gd name="T110" fmla="+- 0 5960 10304"/>
                <a:gd name="T111" fmla="*/ 5960 h 1589"/>
                <a:gd name="T112" fmla="+- 0 1508 -38"/>
                <a:gd name="T113" fmla="*/ T112 w 1214"/>
                <a:gd name="T114" fmla="+- 0 5941 10304"/>
                <a:gd name="T115" fmla="*/ 5941 h 1589"/>
                <a:gd name="T116" fmla="+- 0 1475 -38"/>
                <a:gd name="T117" fmla="*/ T116 w 1214"/>
                <a:gd name="T118" fmla="+- 0 5996 10304"/>
                <a:gd name="T119" fmla="*/ 5996 h 1589"/>
                <a:gd name="T120" fmla="+- 0 1474 -38"/>
                <a:gd name="T121" fmla="*/ T120 w 1214"/>
                <a:gd name="T122" fmla="+- 0 6086 10304"/>
                <a:gd name="T123" fmla="*/ 6086 h 1589"/>
                <a:gd name="T124" fmla="+- 0 1503 -38"/>
                <a:gd name="T125" fmla="*/ T124 w 1214"/>
                <a:gd name="T126" fmla="+- 0 6206 10304"/>
                <a:gd name="T127" fmla="*/ 6206 h 1589"/>
                <a:gd name="T128" fmla="+- 0 1558 -38"/>
                <a:gd name="T129" fmla="*/ T128 w 1214"/>
                <a:gd name="T130" fmla="+- 0 6349 10304"/>
                <a:gd name="T131" fmla="*/ 6349 h 1589"/>
                <a:gd name="T132" fmla="+- 0 1638 -38"/>
                <a:gd name="T133" fmla="*/ T132 w 1214"/>
                <a:gd name="T134" fmla="+- 0 6511 10304"/>
                <a:gd name="T135" fmla="*/ 6511 h 1589"/>
                <a:gd name="T136" fmla="+- 0 1741 -38"/>
                <a:gd name="T137" fmla="*/ T136 w 1214"/>
                <a:gd name="T138" fmla="+- 0 6685 10304"/>
                <a:gd name="T139" fmla="*/ 6685 h 1589"/>
                <a:gd name="T140" fmla="+- 0 1865 -38"/>
                <a:gd name="T141" fmla="*/ T140 w 1214"/>
                <a:gd name="T142" fmla="+- 0 6867 10304"/>
                <a:gd name="T143" fmla="*/ 6867 h 1589"/>
                <a:gd name="T144" fmla="+- 0 2000 -38"/>
                <a:gd name="T145" fmla="*/ T144 w 1214"/>
                <a:gd name="T146" fmla="+- 0 7040 10304"/>
                <a:gd name="T147" fmla="*/ 7040 h 1589"/>
                <a:gd name="T148" fmla="+- 0 2135 -38"/>
                <a:gd name="T149" fmla="*/ T148 w 1214"/>
                <a:gd name="T150" fmla="+- 0 7192 10304"/>
                <a:gd name="T151" fmla="*/ 7192 h 1589"/>
                <a:gd name="T152" fmla="+- 0 2264 -38"/>
                <a:gd name="T153" fmla="*/ T152 w 1214"/>
                <a:gd name="T154" fmla="+- 0 7318 10304"/>
                <a:gd name="T155" fmla="*/ 7318 h 1589"/>
                <a:gd name="T156" fmla="+- 0 2383 -38"/>
                <a:gd name="T157" fmla="*/ T156 w 1214"/>
                <a:gd name="T158" fmla="+- 0 7414 10304"/>
                <a:gd name="T159" fmla="*/ 7414 h 1589"/>
                <a:gd name="T160" fmla="+- 0 2489 -38"/>
                <a:gd name="T161" fmla="*/ T160 w 1214"/>
                <a:gd name="T162" fmla="+- 0 7478 10304"/>
                <a:gd name="T163" fmla="*/ 7478 h 1589"/>
                <a:gd name="T164" fmla="+- 0 2575 -38"/>
                <a:gd name="T165" fmla="*/ T164 w 1214"/>
                <a:gd name="T166" fmla="+- 0 7504 10304"/>
                <a:gd name="T167" fmla="*/ 7504 h 1589"/>
                <a:gd name="T168" fmla="+- 0 2637 -38"/>
                <a:gd name="T169" fmla="*/ T168 w 1214"/>
                <a:gd name="T170" fmla="+- 0 7490 10304"/>
                <a:gd name="T171" fmla="*/ 7490 h 1589"/>
                <a:gd name="T172" fmla="+- 0 2670 -38"/>
                <a:gd name="T173" fmla="*/ T172 w 1214"/>
                <a:gd name="T174" fmla="+- 0 7435 10304"/>
                <a:gd name="T175" fmla="*/ 7435 h 1589"/>
                <a:gd name="T176" fmla="+- 0 2671 -38"/>
                <a:gd name="T177" fmla="*/ T176 w 1214"/>
                <a:gd name="T178" fmla="+- 0 7345 10304"/>
                <a:gd name="T179" fmla="*/ 7345 h 1589"/>
                <a:gd name="T180" fmla="+- 0 2642 -38"/>
                <a:gd name="T181" fmla="*/ T180 w 1214"/>
                <a:gd name="T182" fmla="+- 0 7225 10304"/>
                <a:gd name="T183" fmla="*/ 7225 h 1589"/>
                <a:gd name="T184" fmla="+- 0 2587 -38"/>
                <a:gd name="T185" fmla="*/ T184 w 1214"/>
                <a:gd name="T186" fmla="+- 0 7082 10304"/>
                <a:gd name="T187" fmla="*/ 7082 h 1589"/>
                <a:gd name="T188" fmla="+- 0 2507 -38"/>
                <a:gd name="T189" fmla="*/ T188 w 1214"/>
                <a:gd name="T190" fmla="+- 0 6921 10304"/>
                <a:gd name="T191" fmla="*/ 6921 h 1589"/>
                <a:gd name="T192" fmla="+- 0 2404 -38"/>
                <a:gd name="T193" fmla="*/ T192 w 1214"/>
                <a:gd name="T194" fmla="+- 0 6746 10304"/>
                <a:gd name="T195" fmla="*/ 6746 h 1589"/>
                <a:gd name="T196" fmla="+- 0 2280 -38"/>
                <a:gd name="T197" fmla="*/ T196 w 1214"/>
                <a:gd name="T198" fmla="+- 0 6565 10304"/>
                <a:gd name="T199" fmla="*/ 6565 h 1589"/>
                <a:gd name="T200" fmla="+- 0 2145 -38"/>
                <a:gd name="T201" fmla="*/ T200 w 1214"/>
                <a:gd name="T202" fmla="+- 0 6391 10304"/>
                <a:gd name="T203" fmla="*/ 6391 h 1589"/>
                <a:gd name="T204" fmla="+- 0 2010 -38"/>
                <a:gd name="T205" fmla="*/ T204 w 1214"/>
                <a:gd name="T206" fmla="+- 0 6240 10304"/>
                <a:gd name="T207" fmla="*/ 6240 h 1589"/>
                <a:gd name="T208" fmla="+- 0 1881 -38"/>
                <a:gd name="T209" fmla="*/ T208 w 1214"/>
                <a:gd name="T210" fmla="+- 0 6114 10304"/>
                <a:gd name="T211" fmla="*/ 6114 h 1589"/>
                <a:gd name="T212" fmla="+- 0 1762 -38"/>
                <a:gd name="T213" fmla="*/ T212 w 1214"/>
                <a:gd name="T214" fmla="+- 0 6017 10304"/>
                <a:gd name="T215" fmla="*/ 6017 h 1589"/>
                <a:gd name="T216" fmla="+- 0 1656 -38"/>
                <a:gd name="T217" fmla="*/ T216 w 1214"/>
                <a:gd name="T218" fmla="+- 0 5954 10304"/>
                <a:gd name="T219" fmla="*/ 5954 h 1589"/>
                <a:gd name="T220" fmla="+- 0 1570 -38"/>
                <a:gd name="T221" fmla="*/ T220 w 1214"/>
                <a:gd name="T222" fmla="+- 0 5927 10304"/>
                <a:gd name="T223" fmla="*/ 5927 h 1589"/>
                <a:gd name="T224" fmla="+- 0 1508 -38"/>
                <a:gd name="T225" fmla="*/ T224 w 1214"/>
                <a:gd name="T226" fmla="+- 0 5941 10304"/>
                <a:gd name="T227" fmla="*/ 5941 h 15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214" h="1589">
                  <a:moveTo>
                    <a:pt x="1542" y="-4368"/>
                  </a:moveTo>
                  <a:lnTo>
                    <a:pt x="1571" y="-4381"/>
                  </a:lnTo>
                  <a:lnTo>
                    <a:pt x="1606" y="-4383"/>
                  </a:lnTo>
                  <a:lnTo>
                    <a:pt x="1647" y="-4374"/>
                  </a:lnTo>
                  <a:lnTo>
                    <a:pt x="1693" y="-4357"/>
                  </a:lnTo>
                  <a:lnTo>
                    <a:pt x="1745" y="-4329"/>
                  </a:lnTo>
                  <a:lnTo>
                    <a:pt x="1800" y="-4293"/>
                  </a:lnTo>
                  <a:lnTo>
                    <a:pt x="1859" y="-4249"/>
                  </a:lnTo>
                  <a:lnTo>
                    <a:pt x="1921" y="-4196"/>
                  </a:lnTo>
                  <a:lnTo>
                    <a:pt x="1985" y="-4137"/>
                  </a:lnTo>
                  <a:lnTo>
                    <a:pt x="2051" y="-4070"/>
                  </a:lnTo>
                  <a:lnTo>
                    <a:pt x="2119" y="-3997"/>
                  </a:lnTo>
                  <a:lnTo>
                    <a:pt x="2187" y="-3918"/>
                  </a:lnTo>
                  <a:lnTo>
                    <a:pt x="2255" y="-3833"/>
                  </a:lnTo>
                  <a:lnTo>
                    <a:pt x="2323" y="-3743"/>
                  </a:lnTo>
                  <a:lnTo>
                    <a:pt x="2387" y="-3651"/>
                  </a:lnTo>
                  <a:lnTo>
                    <a:pt x="2447" y="-3560"/>
                  </a:lnTo>
                  <a:lnTo>
                    <a:pt x="2502" y="-3471"/>
                  </a:lnTo>
                  <a:lnTo>
                    <a:pt x="2551" y="-3384"/>
                  </a:lnTo>
                  <a:lnTo>
                    <a:pt x="2594" y="-3301"/>
                  </a:lnTo>
                  <a:lnTo>
                    <a:pt x="2631" y="-3222"/>
                  </a:lnTo>
                  <a:lnTo>
                    <a:pt x="2662" y="-3147"/>
                  </a:lnTo>
                  <a:lnTo>
                    <a:pt x="2687" y="-3077"/>
                  </a:lnTo>
                  <a:lnTo>
                    <a:pt x="2704" y="-3013"/>
                  </a:lnTo>
                  <a:lnTo>
                    <a:pt x="2714" y="-2956"/>
                  </a:lnTo>
                  <a:lnTo>
                    <a:pt x="2717" y="-2907"/>
                  </a:lnTo>
                  <a:lnTo>
                    <a:pt x="2712" y="-2865"/>
                  </a:lnTo>
                  <a:lnTo>
                    <a:pt x="2700" y="-2832"/>
                  </a:lnTo>
                  <a:lnTo>
                    <a:pt x="2679" y="-2809"/>
                  </a:lnTo>
                  <a:lnTo>
                    <a:pt x="2650" y="-2796"/>
                  </a:lnTo>
                  <a:lnTo>
                    <a:pt x="2615" y="-2794"/>
                  </a:lnTo>
                  <a:lnTo>
                    <a:pt x="2574" y="-2802"/>
                  </a:lnTo>
                  <a:lnTo>
                    <a:pt x="2528" y="-2820"/>
                  </a:lnTo>
                  <a:lnTo>
                    <a:pt x="2476" y="-2847"/>
                  </a:lnTo>
                  <a:lnTo>
                    <a:pt x="2421" y="-2883"/>
                  </a:lnTo>
                  <a:lnTo>
                    <a:pt x="2362" y="-2928"/>
                  </a:lnTo>
                  <a:lnTo>
                    <a:pt x="2300" y="-2980"/>
                  </a:lnTo>
                  <a:lnTo>
                    <a:pt x="2236" y="-3040"/>
                  </a:lnTo>
                  <a:lnTo>
                    <a:pt x="2170" y="-3107"/>
                  </a:lnTo>
                  <a:lnTo>
                    <a:pt x="2102" y="-3180"/>
                  </a:lnTo>
                  <a:lnTo>
                    <a:pt x="2034" y="-3259"/>
                  </a:lnTo>
                  <a:lnTo>
                    <a:pt x="1966" y="-3344"/>
                  </a:lnTo>
                  <a:lnTo>
                    <a:pt x="1898" y="-3434"/>
                  </a:lnTo>
                  <a:lnTo>
                    <a:pt x="1834" y="-3526"/>
                  </a:lnTo>
                  <a:lnTo>
                    <a:pt x="1774" y="-3616"/>
                  </a:lnTo>
                  <a:lnTo>
                    <a:pt x="1719" y="-3706"/>
                  </a:lnTo>
                  <a:lnTo>
                    <a:pt x="1670" y="-3792"/>
                  </a:lnTo>
                  <a:lnTo>
                    <a:pt x="1627" y="-3876"/>
                  </a:lnTo>
                  <a:lnTo>
                    <a:pt x="1590" y="-3955"/>
                  </a:lnTo>
                  <a:lnTo>
                    <a:pt x="1559" y="-4030"/>
                  </a:lnTo>
                  <a:lnTo>
                    <a:pt x="1534" y="-4100"/>
                  </a:lnTo>
                  <a:lnTo>
                    <a:pt x="1517" y="-4163"/>
                  </a:lnTo>
                  <a:lnTo>
                    <a:pt x="1507" y="-4221"/>
                  </a:lnTo>
                  <a:lnTo>
                    <a:pt x="1504" y="-4270"/>
                  </a:lnTo>
                  <a:lnTo>
                    <a:pt x="1509" y="-4312"/>
                  </a:lnTo>
                  <a:lnTo>
                    <a:pt x="1521" y="-4344"/>
                  </a:lnTo>
                  <a:lnTo>
                    <a:pt x="1542" y="-4368"/>
                  </a:lnTo>
                  <a:close/>
                  <a:moveTo>
                    <a:pt x="1546" y="-4363"/>
                  </a:moveTo>
                  <a:lnTo>
                    <a:pt x="1526" y="-4340"/>
                  </a:lnTo>
                  <a:lnTo>
                    <a:pt x="1513" y="-4308"/>
                  </a:lnTo>
                  <a:lnTo>
                    <a:pt x="1509" y="-4267"/>
                  </a:lnTo>
                  <a:lnTo>
                    <a:pt x="1512" y="-4218"/>
                  </a:lnTo>
                  <a:lnTo>
                    <a:pt x="1523" y="-4161"/>
                  </a:lnTo>
                  <a:lnTo>
                    <a:pt x="1541" y="-4098"/>
                  </a:lnTo>
                  <a:lnTo>
                    <a:pt x="1565" y="-4029"/>
                  </a:lnTo>
                  <a:lnTo>
                    <a:pt x="1596" y="-3955"/>
                  </a:lnTo>
                  <a:lnTo>
                    <a:pt x="1633" y="-3876"/>
                  </a:lnTo>
                  <a:lnTo>
                    <a:pt x="1676" y="-3793"/>
                  </a:lnTo>
                  <a:lnTo>
                    <a:pt x="1725" y="-3707"/>
                  </a:lnTo>
                  <a:lnTo>
                    <a:pt x="1779" y="-3619"/>
                  </a:lnTo>
                  <a:lnTo>
                    <a:pt x="1839" y="-3529"/>
                  </a:lnTo>
                  <a:lnTo>
                    <a:pt x="1903" y="-3437"/>
                  </a:lnTo>
                  <a:lnTo>
                    <a:pt x="1971" y="-3348"/>
                  </a:lnTo>
                  <a:lnTo>
                    <a:pt x="2038" y="-3264"/>
                  </a:lnTo>
                  <a:lnTo>
                    <a:pt x="2106" y="-3185"/>
                  </a:lnTo>
                  <a:lnTo>
                    <a:pt x="2173" y="-3112"/>
                  </a:lnTo>
                  <a:lnTo>
                    <a:pt x="2238" y="-3046"/>
                  </a:lnTo>
                  <a:lnTo>
                    <a:pt x="2302" y="-2986"/>
                  </a:lnTo>
                  <a:lnTo>
                    <a:pt x="2363" y="-2934"/>
                  </a:lnTo>
                  <a:lnTo>
                    <a:pt x="2421" y="-2890"/>
                  </a:lnTo>
                  <a:lnTo>
                    <a:pt x="2476" y="-2854"/>
                  </a:lnTo>
                  <a:lnTo>
                    <a:pt x="2527" y="-2826"/>
                  </a:lnTo>
                  <a:lnTo>
                    <a:pt x="2572" y="-2808"/>
                  </a:lnTo>
                  <a:lnTo>
                    <a:pt x="2613" y="-2800"/>
                  </a:lnTo>
                  <a:lnTo>
                    <a:pt x="2647" y="-2802"/>
                  </a:lnTo>
                  <a:lnTo>
                    <a:pt x="2675" y="-2814"/>
                  </a:lnTo>
                  <a:lnTo>
                    <a:pt x="2695" y="-2837"/>
                  </a:lnTo>
                  <a:lnTo>
                    <a:pt x="2708" y="-2869"/>
                  </a:lnTo>
                  <a:lnTo>
                    <a:pt x="2712" y="-2910"/>
                  </a:lnTo>
                  <a:lnTo>
                    <a:pt x="2709" y="-2959"/>
                  </a:lnTo>
                  <a:lnTo>
                    <a:pt x="2698" y="-3015"/>
                  </a:lnTo>
                  <a:lnTo>
                    <a:pt x="2680" y="-3079"/>
                  </a:lnTo>
                  <a:lnTo>
                    <a:pt x="2656" y="-3148"/>
                  </a:lnTo>
                  <a:lnTo>
                    <a:pt x="2625" y="-3222"/>
                  </a:lnTo>
                  <a:lnTo>
                    <a:pt x="2588" y="-3301"/>
                  </a:lnTo>
                  <a:lnTo>
                    <a:pt x="2545" y="-3383"/>
                  </a:lnTo>
                  <a:lnTo>
                    <a:pt x="2496" y="-3469"/>
                  </a:lnTo>
                  <a:lnTo>
                    <a:pt x="2442" y="-3558"/>
                  </a:lnTo>
                  <a:lnTo>
                    <a:pt x="2382" y="-3648"/>
                  </a:lnTo>
                  <a:lnTo>
                    <a:pt x="2318" y="-3739"/>
                  </a:lnTo>
                  <a:lnTo>
                    <a:pt x="2250" y="-3829"/>
                  </a:lnTo>
                  <a:lnTo>
                    <a:pt x="2183" y="-3913"/>
                  </a:lnTo>
                  <a:lnTo>
                    <a:pt x="2115" y="-3992"/>
                  </a:lnTo>
                  <a:lnTo>
                    <a:pt x="2048" y="-4064"/>
                  </a:lnTo>
                  <a:lnTo>
                    <a:pt x="1983" y="-4131"/>
                  </a:lnTo>
                  <a:lnTo>
                    <a:pt x="1919" y="-4190"/>
                  </a:lnTo>
                  <a:lnTo>
                    <a:pt x="1858" y="-4243"/>
                  </a:lnTo>
                  <a:lnTo>
                    <a:pt x="1800" y="-4287"/>
                  </a:lnTo>
                  <a:lnTo>
                    <a:pt x="1745" y="-4323"/>
                  </a:lnTo>
                  <a:lnTo>
                    <a:pt x="1694" y="-4350"/>
                  </a:lnTo>
                  <a:lnTo>
                    <a:pt x="1649" y="-4368"/>
                  </a:lnTo>
                  <a:lnTo>
                    <a:pt x="1608" y="-4377"/>
                  </a:lnTo>
                  <a:lnTo>
                    <a:pt x="1574" y="-4375"/>
                  </a:lnTo>
                  <a:lnTo>
                    <a:pt x="1546" y="-4363"/>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4">
              <a:extLst>
                <a:ext uri="{FF2B5EF4-FFF2-40B4-BE49-F238E27FC236}">
                  <a16:creationId xmlns:a16="http://schemas.microsoft.com/office/drawing/2014/main" id="{CF625647-8B67-4330-A185-0B3EC02632B1}"/>
                </a:ext>
              </a:extLst>
            </p:cNvPr>
            <p:cNvSpPr>
              <a:spLocks/>
            </p:cNvSpPr>
            <p:nvPr/>
          </p:nvSpPr>
          <p:spPr bwMode="auto">
            <a:xfrm>
              <a:off x="5284" y="2061"/>
              <a:ext cx="2077" cy="769"/>
            </a:xfrm>
            <a:custGeom>
              <a:avLst/>
              <a:gdLst>
                <a:gd name="T0" fmla="+- 0 5635 5284"/>
                <a:gd name="T1" fmla="*/ T0 w 2077"/>
                <a:gd name="T2" fmla="+- 0 2071 2062"/>
                <a:gd name="T3" fmla="*/ 2071 h 769"/>
                <a:gd name="T4" fmla="+- 0 5441 5284"/>
                <a:gd name="T5" fmla="*/ T4 w 2077"/>
                <a:gd name="T6" fmla="+- 0 2110 2062"/>
                <a:gd name="T7" fmla="*/ 2110 h 769"/>
                <a:gd name="T8" fmla="+- 0 5320 5284"/>
                <a:gd name="T9" fmla="*/ T8 w 2077"/>
                <a:gd name="T10" fmla="+- 0 2178 2062"/>
                <a:gd name="T11" fmla="*/ 2178 h 769"/>
                <a:gd name="T12" fmla="+- 0 5284 5284"/>
                <a:gd name="T13" fmla="*/ T12 w 2077"/>
                <a:gd name="T14" fmla="+- 0 2266 2062"/>
                <a:gd name="T15" fmla="*/ 2266 h 769"/>
                <a:gd name="T16" fmla="+- 0 5313 5284"/>
                <a:gd name="T17" fmla="*/ T16 w 2077"/>
                <a:gd name="T18" fmla="+- 0 2344 2062"/>
                <a:gd name="T19" fmla="*/ 2344 h 769"/>
                <a:gd name="T20" fmla="+- 0 5426 5284"/>
                <a:gd name="T21" fmla="*/ T20 w 2077"/>
                <a:gd name="T22" fmla="+- 0 2455 2062"/>
                <a:gd name="T23" fmla="*/ 2455 h 769"/>
                <a:gd name="T24" fmla="+- 0 5613 5284"/>
                <a:gd name="T25" fmla="*/ T24 w 2077"/>
                <a:gd name="T26" fmla="+- 0 2564 2062"/>
                <a:gd name="T27" fmla="*/ 2564 h 769"/>
                <a:gd name="T28" fmla="+- 0 5859 5284"/>
                <a:gd name="T29" fmla="*/ T28 w 2077"/>
                <a:gd name="T30" fmla="+- 0 2664 2062"/>
                <a:gd name="T31" fmla="*/ 2664 h 769"/>
                <a:gd name="T32" fmla="+- 0 6152 5284"/>
                <a:gd name="T33" fmla="*/ T32 w 2077"/>
                <a:gd name="T34" fmla="+- 0 2747 2062"/>
                <a:gd name="T35" fmla="*/ 2747 h 769"/>
                <a:gd name="T36" fmla="+- 0 6468 5284"/>
                <a:gd name="T37" fmla="*/ T36 w 2077"/>
                <a:gd name="T38" fmla="+- 0 2805 2062"/>
                <a:gd name="T39" fmla="*/ 2805 h 769"/>
                <a:gd name="T40" fmla="+- 0 6760 5284"/>
                <a:gd name="T41" fmla="*/ T40 w 2077"/>
                <a:gd name="T42" fmla="+- 0 2829 2062"/>
                <a:gd name="T43" fmla="*/ 2829 h 769"/>
                <a:gd name="T44" fmla="+- 0 6990 5284"/>
                <a:gd name="T45" fmla="*/ T44 w 2077"/>
                <a:gd name="T46" fmla="+- 0 2823 2062"/>
                <a:gd name="T47" fmla="*/ 2823 h 769"/>
                <a:gd name="T48" fmla="+- 0 6665 5284"/>
                <a:gd name="T49" fmla="*/ T48 w 2077"/>
                <a:gd name="T50" fmla="+- 0 2817 2062"/>
                <a:gd name="T51" fmla="*/ 2817 h 769"/>
                <a:gd name="T52" fmla="+- 0 6365 5284"/>
                <a:gd name="T53" fmla="*/ T52 w 2077"/>
                <a:gd name="T54" fmla="+- 0 2781 2062"/>
                <a:gd name="T55" fmla="*/ 2781 h 769"/>
                <a:gd name="T56" fmla="+- 0 6053 5284"/>
                <a:gd name="T57" fmla="*/ T56 w 2077"/>
                <a:gd name="T58" fmla="+- 0 2714 2062"/>
                <a:gd name="T59" fmla="*/ 2714 h 769"/>
                <a:gd name="T60" fmla="+- 0 5776 5284"/>
                <a:gd name="T61" fmla="*/ T60 w 2077"/>
                <a:gd name="T62" fmla="+- 0 2626 2062"/>
                <a:gd name="T63" fmla="*/ 2626 h 769"/>
                <a:gd name="T64" fmla="+- 0 5550 5284"/>
                <a:gd name="T65" fmla="*/ T64 w 2077"/>
                <a:gd name="T66" fmla="+- 0 2524 2062"/>
                <a:gd name="T67" fmla="*/ 2524 h 769"/>
                <a:gd name="T68" fmla="+- 0 5387 5284"/>
                <a:gd name="T69" fmla="*/ T68 w 2077"/>
                <a:gd name="T70" fmla="+- 0 2416 2062"/>
                <a:gd name="T71" fmla="*/ 2416 h 769"/>
                <a:gd name="T72" fmla="+- 0 5301 5284"/>
                <a:gd name="T73" fmla="*/ T72 w 2077"/>
                <a:gd name="T74" fmla="+- 0 2308 2062"/>
                <a:gd name="T75" fmla="*/ 2308 h 769"/>
                <a:gd name="T76" fmla="+- 0 5305 5284"/>
                <a:gd name="T77" fmla="*/ T76 w 2077"/>
                <a:gd name="T78" fmla="+- 0 2209 2062"/>
                <a:gd name="T79" fmla="*/ 2209 h 769"/>
                <a:gd name="T80" fmla="+- 0 5399 5284"/>
                <a:gd name="T81" fmla="*/ T80 w 2077"/>
                <a:gd name="T82" fmla="+- 0 2134 2062"/>
                <a:gd name="T83" fmla="*/ 2134 h 769"/>
                <a:gd name="T84" fmla="+- 0 5568 5284"/>
                <a:gd name="T85" fmla="*/ T84 w 2077"/>
                <a:gd name="T86" fmla="+- 0 2086 2062"/>
                <a:gd name="T87" fmla="*/ 2086 h 769"/>
                <a:gd name="T88" fmla="+- 0 5799 5284"/>
                <a:gd name="T89" fmla="*/ T88 w 2077"/>
                <a:gd name="T90" fmla="+- 0 2069 2062"/>
                <a:gd name="T91" fmla="*/ 2069 h 769"/>
                <a:gd name="T92" fmla="+- 0 5885 5284"/>
                <a:gd name="T93" fmla="*/ T92 w 2077"/>
                <a:gd name="T94" fmla="+- 0 2063 2062"/>
                <a:gd name="T95" fmla="*/ 2063 h 769"/>
                <a:gd name="T96" fmla="+- 0 5799 5284"/>
                <a:gd name="T97" fmla="*/ T96 w 2077"/>
                <a:gd name="T98" fmla="+- 0 2069 2062"/>
                <a:gd name="T99" fmla="*/ 2069 h 769"/>
                <a:gd name="T100" fmla="+- 0 6077 5284"/>
                <a:gd name="T101" fmla="*/ T100 w 2077"/>
                <a:gd name="T102" fmla="+- 0 2083 2062"/>
                <a:gd name="T103" fmla="*/ 2083 h 769"/>
                <a:gd name="T104" fmla="+- 0 6386 5284"/>
                <a:gd name="T105" fmla="*/ T104 w 2077"/>
                <a:gd name="T106" fmla="+- 0 2130 2062"/>
                <a:gd name="T107" fmla="*/ 2130 h 769"/>
                <a:gd name="T108" fmla="+- 0 6689 5284"/>
                <a:gd name="T109" fmla="*/ T108 w 2077"/>
                <a:gd name="T110" fmla="+- 0 2205 2062"/>
                <a:gd name="T111" fmla="*/ 2205 h 769"/>
                <a:gd name="T112" fmla="+- 0 6950 5284"/>
                <a:gd name="T113" fmla="*/ T112 w 2077"/>
                <a:gd name="T114" fmla="+- 0 2299 2062"/>
                <a:gd name="T115" fmla="*/ 2299 h 769"/>
                <a:gd name="T116" fmla="+- 0 7157 5284"/>
                <a:gd name="T117" fmla="*/ T116 w 2077"/>
                <a:gd name="T118" fmla="+- 0 2404 2062"/>
                <a:gd name="T119" fmla="*/ 2404 h 769"/>
                <a:gd name="T120" fmla="+- 0 7295 5284"/>
                <a:gd name="T121" fmla="*/ T120 w 2077"/>
                <a:gd name="T122" fmla="+- 0 2512 2062"/>
                <a:gd name="T123" fmla="*/ 2512 h 769"/>
                <a:gd name="T124" fmla="+- 0 7353 5284"/>
                <a:gd name="T125" fmla="*/ T124 w 2077"/>
                <a:gd name="T126" fmla="+- 0 2618 2062"/>
                <a:gd name="T127" fmla="*/ 2618 h 769"/>
                <a:gd name="T128" fmla="+- 0 7318 5284"/>
                <a:gd name="T129" fmla="*/ T128 w 2077"/>
                <a:gd name="T130" fmla="+- 0 2711 2062"/>
                <a:gd name="T131" fmla="*/ 2711 h 769"/>
                <a:gd name="T132" fmla="+- 0 7197 5284"/>
                <a:gd name="T133" fmla="*/ T132 w 2077"/>
                <a:gd name="T134" fmla="+- 0 2777 2062"/>
                <a:gd name="T135" fmla="*/ 2777 h 769"/>
                <a:gd name="T136" fmla="+- 0 7006 5284"/>
                <a:gd name="T137" fmla="*/ T136 w 2077"/>
                <a:gd name="T138" fmla="+- 0 2815 2062"/>
                <a:gd name="T139" fmla="*/ 2815 h 769"/>
                <a:gd name="T140" fmla="+- 0 6990 5284"/>
                <a:gd name="T141" fmla="*/ T140 w 2077"/>
                <a:gd name="T142" fmla="+- 0 2823 2062"/>
                <a:gd name="T143" fmla="*/ 2823 h 769"/>
                <a:gd name="T144" fmla="+- 0 7146 5284"/>
                <a:gd name="T145" fmla="*/ T144 w 2077"/>
                <a:gd name="T146" fmla="+- 0 2799 2062"/>
                <a:gd name="T147" fmla="*/ 2799 h 769"/>
                <a:gd name="T148" fmla="+- 0 7294 5284"/>
                <a:gd name="T149" fmla="*/ T148 w 2077"/>
                <a:gd name="T150" fmla="+- 0 2740 2062"/>
                <a:gd name="T151" fmla="*/ 2740 h 769"/>
                <a:gd name="T152" fmla="+- 0 7360 5284"/>
                <a:gd name="T153" fmla="*/ T152 w 2077"/>
                <a:gd name="T154" fmla="+- 0 2653 2062"/>
                <a:gd name="T155" fmla="*/ 2653 h 769"/>
                <a:gd name="T156" fmla="+- 0 7332 5284"/>
                <a:gd name="T157" fmla="*/ T156 w 2077"/>
                <a:gd name="T158" fmla="+- 0 2548 2062"/>
                <a:gd name="T159" fmla="*/ 2548 h 769"/>
                <a:gd name="T160" fmla="+- 0 7219 5284"/>
                <a:gd name="T161" fmla="*/ T160 w 2077"/>
                <a:gd name="T162" fmla="+- 0 2437 2062"/>
                <a:gd name="T163" fmla="*/ 2437 h 769"/>
                <a:gd name="T164" fmla="+- 0 7032 5284"/>
                <a:gd name="T165" fmla="*/ T164 w 2077"/>
                <a:gd name="T166" fmla="+- 0 2328 2062"/>
                <a:gd name="T167" fmla="*/ 2328 h 769"/>
                <a:gd name="T168" fmla="+- 0 6786 5284"/>
                <a:gd name="T169" fmla="*/ T168 w 2077"/>
                <a:gd name="T170" fmla="+- 0 2228 2062"/>
                <a:gd name="T171" fmla="*/ 2228 h 769"/>
                <a:gd name="T172" fmla="+- 0 6493 5284"/>
                <a:gd name="T173" fmla="*/ T172 w 2077"/>
                <a:gd name="T174" fmla="+- 0 2145 2062"/>
                <a:gd name="T175" fmla="*/ 2145 h 769"/>
                <a:gd name="T176" fmla="+- 0 6177 5284"/>
                <a:gd name="T177" fmla="*/ T176 w 2077"/>
                <a:gd name="T178" fmla="+- 0 2087 2062"/>
                <a:gd name="T179" fmla="*/ 2087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077" h="769">
                  <a:moveTo>
                    <a:pt x="512" y="0"/>
                  </a:moveTo>
                  <a:lnTo>
                    <a:pt x="429" y="3"/>
                  </a:lnTo>
                  <a:lnTo>
                    <a:pt x="351" y="9"/>
                  </a:lnTo>
                  <a:lnTo>
                    <a:pt x="279" y="18"/>
                  </a:lnTo>
                  <a:lnTo>
                    <a:pt x="215" y="31"/>
                  </a:lnTo>
                  <a:lnTo>
                    <a:pt x="157" y="48"/>
                  </a:lnTo>
                  <a:lnTo>
                    <a:pt x="108" y="67"/>
                  </a:lnTo>
                  <a:lnTo>
                    <a:pt x="67" y="90"/>
                  </a:lnTo>
                  <a:lnTo>
                    <a:pt x="36" y="116"/>
                  </a:lnTo>
                  <a:lnTo>
                    <a:pt x="13" y="145"/>
                  </a:lnTo>
                  <a:lnTo>
                    <a:pt x="1" y="177"/>
                  </a:lnTo>
                  <a:lnTo>
                    <a:pt x="0" y="204"/>
                  </a:lnTo>
                  <a:lnTo>
                    <a:pt x="0" y="212"/>
                  </a:lnTo>
                  <a:lnTo>
                    <a:pt x="10" y="246"/>
                  </a:lnTo>
                  <a:lnTo>
                    <a:pt x="29" y="282"/>
                  </a:lnTo>
                  <a:lnTo>
                    <a:pt x="58" y="319"/>
                  </a:lnTo>
                  <a:lnTo>
                    <a:pt x="96" y="356"/>
                  </a:lnTo>
                  <a:lnTo>
                    <a:pt x="142" y="393"/>
                  </a:lnTo>
                  <a:lnTo>
                    <a:pt x="197" y="430"/>
                  </a:lnTo>
                  <a:lnTo>
                    <a:pt x="260" y="466"/>
                  </a:lnTo>
                  <a:lnTo>
                    <a:pt x="329" y="502"/>
                  </a:lnTo>
                  <a:lnTo>
                    <a:pt x="405" y="537"/>
                  </a:lnTo>
                  <a:lnTo>
                    <a:pt x="487" y="570"/>
                  </a:lnTo>
                  <a:lnTo>
                    <a:pt x="575" y="602"/>
                  </a:lnTo>
                  <a:lnTo>
                    <a:pt x="668" y="631"/>
                  </a:lnTo>
                  <a:lnTo>
                    <a:pt x="766" y="659"/>
                  </a:lnTo>
                  <a:lnTo>
                    <a:pt x="868" y="685"/>
                  </a:lnTo>
                  <a:lnTo>
                    <a:pt x="974" y="708"/>
                  </a:lnTo>
                  <a:lnTo>
                    <a:pt x="1080" y="727"/>
                  </a:lnTo>
                  <a:lnTo>
                    <a:pt x="1184" y="743"/>
                  </a:lnTo>
                  <a:lnTo>
                    <a:pt x="1285" y="755"/>
                  </a:lnTo>
                  <a:lnTo>
                    <a:pt x="1383" y="763"/>
                  </a:lnTo>
                  <a:lnTo>
                    <a:pt x="1476" y="767"/>
                  </a:lnTo>
                  <a:lnTo>
                    <a:pt x="1565" y="768"/>
                  </a:lnTo>
                  <a:lnTo>
                    <a:pt x="1648" y="765"/>
                  </a:lnTo>
                  <a:lnTo>
                    <a:pt x="1706" y="761"/>
                  </a:lnTo>
                  <a:lnTo>
                    <a:pt x="1562" y="761"/>
                  </a:lnTo>
                  <a:lnTo>
                    <a:pt x="1474" y="760"/>
                  </a:lnTo>
                  <a:lnTo>
                    <a:pt x="1381" y="755"/>
                  </a:lnTo>
                  <a:lnTo>
                    <a:pt x="1284" y="747"/>
                  </a:lnTo>
                  <a:lnTo>
                    <a:pt x="1184" y="735"/>
                  </a:lnTo>
                  <a:lnTo>
                    <a:pt x="1081" y="719"/>
                  </a:lnTo>
                  <a:lnTo>
                    <a:pt x="975" y="700"/>
                  </a:lnTo>
                  <a:lnTo>
                    <a:pt x="870" y="677"/>
                  </a:lnTo>
                  <a:lnTo>
                    <a:pt x="769" y="652"/>
                  </a:lnTo>
                  <a:lnTo>
                    <a:pt x="672" y="625"/>
                  </a:lnTo>
                  <a:lnTo>
                    <a:pt x="580" y="595"/>
                  </a:lnTo>
                  <a:lnTo>
                    <a:pt x="492" y="564"/>
                  </a:lnTo>
                  <a:lnTo>
                    <a:pt x="411" y="531"/>
                  </a:lnTo>
                  <a:lnTo>
                    <a:pt x="335" y="497"/>
                  </a:lnTo>
                  <a:lnTo>
                    <a:pt x="266" y="462"/>
                  </a:lnTo>
                  <a:lnTo>
                    <a:pt x="204" y="426"/>
                  </a:lnTo>
                  <a:lnTo>
                    <a:pt x="150" y="390"/>
                  </a:lnTo>
                  <a:lnTo>
                    <a:pt x="103" y="354"/>
                  </a:lnTo>
                  <a:lnTo>
                    <a:pt x="66" y="318"/>
                  </a:lnTo>
                  <a:lnTo>
                    <a:pt x="37" y="282"/>
                  </a:lnTo>
                  <a:lnTo>
                    <a:pt x="17" y="246"/>
                  </a:lnTo>
                  <a:lnTo>
                    <a:pt x="8" y="212"/>
                  </a:lnTo>
                  <a:lnTo>
                    <a:pt x="9" y="178"/>
                  </a:lnTo>
                  <a:lnTo>
                    <a:pt x="21" y="147"/>
                  </a:lnTo>
                  <a:lnTo>
                    <a:pt x="43" y="119"/>
                  </a:lnTo>
                  <a:lnTo>
                    <a:pt x="74" y="94"/>
                  </a:lnTo>
                  <a:lnTo>
                    <a:pt x="115" y="72"/>
                  </a:lnTo>
                  <a:lnTo>
                    <a:pt x="164" y="53"/>
                  </a:lnTo>
                  <a:lnTo>
                    <a:pt x="220" y="37"/>
                  </a:lnTo>
                  <a:lnTo>
                    <a:pt x="284" y="24"/>
                  </a:lnTo>
                  <a:lnTo>
                    <a:pt x="355" y="15"/>
                  </a:lnTo>
                  <a:lnTo>
                    <a:pt x="432" y="9"/>
                  </a:lnTo>
                  <a:lnTo>
                    <a:pt x="515" y="7"/>
                  </a:lnTo>
                  <a:lnTo>
                    <a:pt x="717" y="7"/>
                  </a:lnTo>
                  <a:lnTo>
                    <a:pt x="694" y="5"/>
                  </a:lnTo>
                  <a:lnTo>
                    <a:pt x="601" y="1"/>
                  </a:lnTo>
                  <a:lnTo>
                    <a:pt x="512" y="0"/>
                  </a:lnTo>
                  <a:close/>
                  <a:moveTo>
                    <a:pt x="717" y="7"/>
                  </a:moveTo>
                  <a:lnTo>
                    <a:pt x="515" y="7"/>
                  </a:lnTo>
                  <a:lnTo>
                    <a:pt x="603" y="8"/>
                  </a:lnTo>
                  <a:lnTo>
                    <a:pt x="696" y="13"/>
                  </a:lnTo>
                  <a:lnTo>
                    <a:pt x="793" y="21"/>
                  </a:lnTo>
                  <a:lnTo>
                    <a:pt x="893" y="33"/>
                  </a:lnTo>
                  <a:lnTo>
                    <a:pt x="996" y="49"/>
                  </a:lnTo>
                  <a:lnTo>
                    <a:pt x="1102" y="68"/>
                  </a:lnTo>
                  <a:lnTo>
                    <a:pt x="1207" y="91"/>
                  </a:lnTo>
                  <a:lnTo>
                    <a:pt x="1308" y="116"/>
                  </a:lnTo>
                  <a:lnTo>
                    <a:pt x="1405" y="143"/>
                  </a:lnTo>
                  <a:lnTo>
                    <a:pt x="1497" y="173"/>
                  </a:lnTo>
                  <a:lnTo>
                    <a:pt x="1585" y="204"/>
                  </a:lnTo>
                  <a:lnTo>
                    <a:pt x="1666" y="237"/>
                  </a:lnTo>
                  <a:lnTo>
                    <a:pt x="1742" y="271"/>
                  </a:lnTo>
                  <a:lnTo>
                    <a:pt x="1811" y="306"/>
                  </a:lnTo>
                  <a:lnTo>
                    <a:pt x="1873" y="342"/>
                  </a:lnTo>
                  <a:lnTo>
                    <a:pt x="1927" y="378"/>
                  </a:lnTo>
                  <a:lnTo>
                    <a:pt x="1974" y="414"/>
                  </a:lnTo>
                  <a:lnTo>
                    <a:pt x="2011" y="450"/>
                  </a:lnTo>
                  <a:lnTo>
                    <a:pt x="2040" y="486"/>
                  </a:lnTo>
                  <a:lnTo>
                    <a:pt x="2060" y="522"/>
                  </a:lnTo>
                  <a:lnTo>
                    <a:pt x="2069" y="556"/>
                  </a:lnTo>
                  <a:lnTo>
                    <a:pt x="2068" y="590"/>
                  </a:lnTo>
                  <a:lnTo>
                    <a:pt x="2056" y="621"/>
                  </a:lnTo>
                  <a:lnTo>
                    <a:pt x="2034" y="649"/>
                  </a:lnTo>
                  <a:lnTo>
                    <a:pt x="2003" y="674"/>
                  </a:lnTo>
                  <a:lnTo>
                    <a:pt x="1962" y="696"/>
                  </a:lnTo>
                  <a:lnTo>
                    <a:pt x="1913" y="715"/>
                  </a:lnTo>
                  <a:lnTo>
                    <a:pt x="1857" y="731"/>
                  </a:lnTo>
                  <a:lnTo>
                    <a:pt x="1793" y="744"/>
                  </a:lnTo>
                  <a:lnTo>
                    <a:pt x="1722" y="753"/>
                  </a:lnTo>
                  <a:lnTo>
                    <a:pt x="1645" y="759"/>
                  </a:lnTo>
                  <a:lnTo>
                    <a:pt x="1562" y="761"/>
                  </a:lnTo>
                  <a:lnTo>
                    <a:pt x="1706" y="761"/>
                  </a:lnTo>
                  <a:lnTo>
                    <a:pt x="1726" y="759"/>
                  </a:lnTo>
                  <a:lnTo>
                    <a:pt x="1798" y="750"/>
                  </a:lnTo>
                  <a:lnTo>
                    <a:pt x="1862" y="737"/>
                  </a:lnTo>
                  <a:lnTo>
                    <a:pt x="1920" y="720"/>
                  </a:lnTo>
                  <a:lnTo>
                    <a:pt x="1969" y="701"/>
                  </a:lnTo>
                  <a:lnTo>
                    <a:pt x="2010" y="678"/>
                  </a:lnTo>
                  <a:lnTo>
                    <a:pt x="2041" y="652"/>
                  </a:lnTo>
                  <a:lnTo>
                    <a:pt x="2064" y="623"/>
                  </a:lnTo>
                  <a:lnTo>
                    <a:pt x="2076" y="591"/>
                  </a:lnTo>
                  <a:lnTo>
                    <a:pt x="2077" y="557"/>
                  </a:lnTo>
                  <a:lnTo>
                    <a:pt x="2067" y="522"/>
                  </a:lnTo>
                  <a:lnTo>
                    <a:pt x="2048" y="486"/>
                  </a:lnTo>
                  <a:lnTo>
                    <a:pt x="2019" y="449"/>
                  </a:lnTo>
                  <a:lnTo>
                    <a:pt x="1981" y="412"/>
                  </a:lnTo>
                  <a:lnTo>
                    <a:pt x="1935" y="375"/>
                  </a:lnTo>
                  <a:lnTo>
                    <a:pt x="1880" y="338"/>
                  </a:lnTo>
                  <a:lnTo>
                    <a:pt x="1817" y="302"/>
                  </a:lnTo>
                  <a:lnTo>
                    <a:pt x="1748" y="266"/>
                  </a:lnTo>
                  <a:lnTo>
                    <a:pt x="1672" y="231"/>
                  </a:lnTo>
                  <a:lnTo>
                    <a:pt x="1590" y="198"/>
                  </a:lnTo>
                  <a:lnTo>
                    <a:pt x="1502" y="166"/>
                  </a:lnTo>
                  <a:lnTo>
                    <a:pt x="1409" y="137"/>
                  </a:lnTo>
                  <a:lnTo>
                    <a:pt x="1311" y="109"/>
                  </a:lnTo>
                  <a:lnTo>
                    <a:pt x="1209" y="83"/>
                  </a:lnTo>
                  <a:lnTo>
                    <a:pt x="1103" y="60"/>
                  </a:lnTo>
                  <a:lnTo>
                    <a:pt x="997" y="41"/>
                  </a:lnTo>
                  <a:lnTo>
                    <a:pt x="893" y="25"/>
                  </a:lnTo>
                  <a:lnTo>
                    <a:pt x="792" y="13"/>
                  </a:lnTo>
                  <a:lnTo>
                    <a:pt x="717" y="7"/>
                  </a:lnTo>
                  <a:close/>
                </a:path>
              </a:pathLst>
            </a:custGeom>
            <a:solidFill>
              <a:srgbClr val="FFFFFF"/>
            </a:solidFill>
            <a:ln w="666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AutoShape 13">
              <a:extLst>
                <a:ext uri="{FF2B5EF4-FFF2-40B4-BE49-F238E27FC236}">
                  <a16:creationId xmlns:a16="http://schemas.microsoft.com/office/drawing/2014/main" id="{BBB19EA7-10AB-4E9F-B999-CAEFA237DB2F}"/>
                </a:ext>
              </a:extLst>
            </p:cNvPr>
            <p:cNvSpPr>
              <a:spLocks/>
            </p:cNvSpPr>
            <p:nvPr/>
          </p:nvSpPr>
          <p:spPr bwMode="auto">
            <a:xfrm>
              <a:off x="-2" y="10141"/>
              <a:ext cx="2077" cy="769"/>
            </a:xfrm>
            <a:custGeom>
              <a:avLst/>
              <a:gdLst>
                <a:gd name="T0" fmla="+- 0 5320 -1"/>
                <a:gd name="T1" fmla="*/ T0 w 2077"/>
                <a:gd name="T2" fmla="+- 0 2178 10142"/>
                <a:gd name="T3" fmla="*/ 2178 h 769"/>
                <a:gd name="T4" fmla="+- 0 5441 -1"/>
                <a:gd name="T5" fmla="*/ T4 w 2077"/>
                <a:gd name="T6" fmla="+- 0 2110 10142"/>
                <a:gd name="T7" fmla="*/ 2110 h 769"/>
                <a:gd name="T8" fmla="+- 0 5635 -1"/>
                <a:gd name="T9" fmla="*/ T8 w 2077"/>
                <a:gd name="T10" fmla="+- 0 2071 10142"/>
                <a:gd name="T11" fmla="*/ 2071 h 769"/>
                <a:gd name="T12" fmla="+- 0 5885 -1"/>
                <a:gd name="T13" fmla="*/ T12 w 2077"/>
                <a:gd name="T14" fmla="+- 0 2063 10142"/>
                <a:gd name="T15" fmla="*/ 2063 h 769"/>
                <a:gd name="T16" fmla="+- 0 6177 -1"/>
                <a:gd name="T17" fmla="*/ T16 w 2077"/>
                <a:gd name="T18" fmla="+- 0 2087 10142"/>
                <a:gd name="T19" fmla="*/ 2087 h 769"/>
                <a:gd name="T20" fmla="+- 0 6493 -1"/>
                <a:gd name="T21" fmla="*/ T20 w 2077"/>
                <a:gd name="T22" fmla="+- 0 2145 10142"/>
                <a:gd name="T23" fmla="*/ 2145 h 769"/>
                <a:gd name="T24" fmla="+- 0 6786 -1"/>
                <a:gd name="T25" fmla="*/ T24 w 2077"/>
                <a:gd name="T26" fmla="+- 0 2228 10142"/>
                <a:gd name="T27" fmla="*/ 2228 h 769"/>
                <a:gd name="T28" fmla="+- 0 7032 -1"/>
                <a:gd name="T29" fmla="*/ T28 w 2077"/>
                <a:gd name="T30" fmla="+- 0 2328 10142"/>
                <a:gd name="T31" fmla="*/ 2328 h 769"/>
                <a:gd name="T32" fmla="+- 0 7219 -1"/>
                <a:gd name="T33" fmla="*/ T32 w 2077"/>
                <a:gd name="T34" fmla="+- 0 2437 10142"/>
                <a:gd name="T35" fmla="*/ 2437 h 769"/>
                <a:gd name="T36" fmla="+- 0 7332 -1"/>
                <a:gd name="T37" fmla="*/ T36 w 2077"/>
                <a:gd name="T38" fmla="+- 0 2548 10142"/>
                <a:gd name="T39" fmla="*/ 2548 h 769"/>
                <a:gd name="T40" fmla="+- 0 7360 -1"/>
                <a:gd name="T41" fmla="*/ T40 w 2077"/>
                <a:gd name="T42" fmla="+- 0 2653 10142"/>
                <a:gd name="T43" fmla="*/ 2653 h 769"/>
                <a:gd name="T44" fmla="+- 0 7294 -1"/>
                <a:gd name="T45" fmla="*/ T44 w 2077"/>
                <a:gd name="T46" fmla="+- 0 2740 10142"/>
                <a:gd name="T47" fmla="*/ 2740 h 769"/>
                <a:gd name="T48" fmla="+- 0 7146 -1"/>
                <a:gd name="T49" fmla="*/ T48 w 2077"/>
                <a:gd name="T50" fmla="+- 0 2799 10142"/>
                <a:gd name="T51" fmla="*/ 2799 h 769"/>
                <a:gd name="T52" fmla="+- 0 6932 -1"/>
                <a:gd name="T53" fmla="*/ T52 w 2077"/>
                <a:gd name="T54" fmla="+- 0 2827 10142"/>
                <a:gd name="T55" fmla="*/ 2827 h 769"/>
                <a:gd name="T56" fmla="+- 0 6667 -1"/>
                <a:gd name="T57" fmla="*/ T56 w 2077"/>
                <a:gd name="T58" fmla="+- 0 2825 10142"/>
                <a:gd name="T59" fmla="*/ 2825 h 769"/>
                <a:gd name="T60" fmla="+- 0 6364 -1"/>
                <a:gd name="T61" fmla="*/ T60 w 2077"/>
                <a:gd name="T62" fmla="+- 0 2789 10142"/>
                <a:gd name="T63" fmla="*/ 2789 h 769"/>
                <a:gd name="T64" fmla="+- 0 6050 -1"/>
                <a:gd name="T65" fmla="*/ T64 w 2077"/>
                <a:gd name="T66" fmla="+- 0 2721 10142"/>
                <a:gd name="T67" fmla="*/ 2721 h 769"/>
                <a:gd name="T68" fmla="+- 0 5771 -1"/>
                <a:gd name="T69" fmla="*/ T68 w 2077"/>
                <a:gd name="T70" fmla="+- 0 2632 10142"/>
                <a:gd name="T71" fmla="*/ 2632 h 769"/>
                <a:gd name="T72" fmla="+- 0 5544 -1"/>
                <a:gd name="T73" fmla="*/ T72 w 2077"/>
                <a:gd name="T74" fmla="+- 0 2528 10142"/>
                <a:gd name="T75" fmla="*/ 2528 h 769"/>
                <a:gd name="T76" fmla="+- 0 5380 -1"/>
                <a:gd name="T77" fmla="*/ T76 w 2077"/>
                <a:gd name="T78" fmla="+- 0 2418 10142"/>
                <a:gd name="T79" fmla="*/ 2418 h 769"/>
                <a:gd name="T80" fmla="+- 0 5294 -1"/>
                <a:gd name="T81" fmla="*/ T80 w 2077"/>
                <a:gd name="T82" fmla="+- 0 2308 10142"/>
                <a:gd name="T83" fmla="*/ 2308 h 769"/>
                <a:gd name="T84" fmla="+- 0 5293 -1"/>
                <a:gd name="T85" fmla="*/ T84 w 2077"/>
                <a:gd name="T86" fmla="+- 0 2240 10142"/>
                <a:gd name="T87" fmla="*/ 2240 h 769"/>
                <a:gd name="T88" fmla="+- 0 5321 -1"/>
                <a:gd name="T89" fmla="*/ T88 w 2077"/>
                <a:gd name="T90" fmla="+- 0 2344 10142"/>
                <a:gd name="T91" fmla="*/ 2344 h 769"/>
                <a:gd name="T92" fmla="+- 0 5434 -1"/>
                <a:gd name="T93" fmla="*/ T92 w 2077"/>
                <a:gd name="T94" fmla="+- 0 2452 10142"/>
                <a:gd name="T95" fmla="*/ 2452 h 769"/>
                <a:gd name="T96" fmla="+- 0 5619 -1"/>
                <a:gd name="T97" fmla="*/ T96 w 2077"/>
                <a:gd name="T98" fmla="+- 0 2559 10142"/>
                <a:gd name="T99" fmla="*/ 2559 h 769"/>
                <a:gd name="T100" fmla="+- 0 5864 -1"/>
                <a:gd name="T101" fmla="*/ T100 w 2077"/>
                <a:gd name="T102" fmla="+- 0 2657 10142"/>
                <a:gd name="T103" fmla="*/ 2657 h 769"/>
                <a:gd name="T104" fmla="+- 0 6154 -1"/>
                <a:gd name="T105" fmla="*/ T104 w 2077"/>
                <a:gd name="T106" fmla="+- 0 2739 10142"/>
                <a:gd name="T107" fmla="*/ 2739 h 769"/>
                <a:gd name="T108" fmla="+- 0 6468 -1"/>
                <a:gd name="T109" fmla="*/ T108 w 2077"/>
                <a:gd name="T110" fmla="+- 0 2797 10142"/>
                <a:gd name="T111" fmla="*/ 2797 h 769"/>
                <a:gd name="T112" fmla="+- 0 6758 -1"/>
                <a:gd name="T113" fmla="*/ T112 w 2077"/>
                <a:gd name="T114" fmla="+- 0 2822 10142"/>
                <a:gd name="T115" fmla="*/ 2822 h 769"/>
                <a:gd name="T116" fmla="+- 0 7006 -1"/>
                <a:gd name="T117" fmla="*/ T116 w 2077"/>
                <a:gd name="T118" fmla="+- 0 2815 10142"/>
                <a:gd name="T119" fmla="*/ 2815 h 769"/>
                <a:gd name="T120" fmla="+- 0 7197 -1"/>
                <a:gd name="T121" fmla="*/ T120 w 2077"/>
                <a:gd name="T122" fmla="+- 0 2777 10142"/>
                <a:gd name="T123" fmla="*/ 2777 h 769"/>
                <a:gd name="T124" fmla="+- 0 7318 -1"/>
                <a:gd name="T125" fmla="*/ T124 w 2077"/>
                <a:gd name="T126" fmla="+- 0 2711 10142"/>
                <a:gd name="T127" fmla="*/ 2711 h 769"/>
                <a:gd name="T128" fmla="+- 0 7353 -1"/>
                <a:gd name="T129" fmla="*/ T128 w 2077"/>
                <a:gd name="T130" fmla="+- 0 2618 10142"/>
                <a:gd name="T131" fmla="*/ 2618 h 769"/>
                <a:gd name="T132" fmla="+- 0 7295 -1"/>
                <a:gd name="T133" fmla="*/ T132 w 2077"/>
                <a:gd name="T134" fmla="+- 0 2512 10142"/>
                <a:gd name="T135" fmla="*/ 2512 h 769"/>
                <a:gd name="T136" fmla="+- 0 7157 -1"/>
                <a:gd name="T137" fmla="*/ T136 w 2077"/>
                <a:gd name="T138" fmla="+- 0 2404 10142"/>
                <a:gd name="T139" fmla="*/ 2404 h 769"/>
                <a:gd name="T140" fmla="+- 0 6950 -1"/>
                <a:gd name="T141" fmla="*/ T140 w 2077"/>
                <a:gd name="T142" fmla="+- 0 2299 10142"/>
                <a:gd name="T143" fmla="*/ 2299 h 769"/>
                <a:gd name="T144" fmla="+- 0 6689 -1"/>
                <a:gd name="T145" fmla="*/ T144 w 2077"/>
                <a:gd name="T146" fmla="+- 0 2205 10142"/>
                <a:gd name="T147" fmla="*/ 2205 h 769"/>
                <a:gd name="T148" fmla="+- 0 6386 -1"/>
                <a:gd name="T149" fmla="*/ T148 w 2077"/>
                <a:gd name="T150" fmla="+- 0 2130 10142"/>
                <a:gd name="T151" fmla="*/ 2130 h 769"/>
                <a:gd name="T152" fmla="+- 0 6077 -1"/>
                <a:gd name="T153" fmla="*/ T152 w 2077"/>
                <a:gd name="T154" fmla="+- 0 2083 10142"/>
                <a:gd name="T155" fmla="*/ 2083 h 769"/>
                <a:gd name="T156" fmla="+- 0 5799 -1"/>
                <a:gd name="T157" fmla="*/ T156 w 2077"/>
                <a:gd name="T158" fmla="+- 0 2069 10142"/>
                <a:gd name="T159" fmla="*/ 2069 h 769"/>
                <a:gd name="T160" fmla="+- 0 5568 -1"/>
                <a:gd name="T161" fmla="*/ T160 w 2077"/>
                <a:gd name="T162" fmla="+- 0 2086 10142"/>
                <a:gd name="T163" fmla="*/ 2086 h 769"/>
                <a:gd name="T164" fmla="+- 0 5399 -1"/>
                <a:gd name="T165" fmla="*/ T164 w 2077"/>
                <a:gd name="T166" fmla="+- 0 2134 10142"/>
                <a:gd name="T167" fmla="*/ 2134 h 769"/>
                <a:gd name="T168" fmla="+- 0 5305 -1"/>
                <a:gd name="T169" fmla="*/ T168 w 2077"/>
                <a:gd name="T170" fmla="+- 0 2209 10142"/>
                <a:gd name="T171" fmla="*/ 2209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077" h="769">
                  <a:moveTo>
                    <a:pt x="5286" y="-7903"/>
                  </a:moveTo>
                  <a:lnTo>
                    <a:pt x="5298" y="-7935"/>
                  </a:lnTo>
                  <a:lnTo>
                    <a:pt x="5321" y="-7964"/>
                  </a:lnTo>
                  <a:lnTo>
                    <a:pt x="5352" y="-7990"/>
                  </a:lnTo>
                  <a:lnTo>
                    <a:pt x="5393" y="-8013"/>
                  </a:lnTo>
                  <a:lnTo>
                    <a:pt x="5442" y="-8032"/>
                  </a:lnTo>
                  <a:lnTo>
                    <a:pt x="5500" y="-8049"/>
                  </a:lnTo>
                  <a:lnTo>
                    <a:pt x="5564" y="-8062"/>
                  </a:lnTo>
                  <a:lnTo>
                    <a:pt x="5636" y="-8071"/>
                  </a:lnTo>
                  <a:lnTo>
                    <a:pt x="5714" y="-8077"/>
                  </a:lnTo>
                  <a:lnTo>
                    <a:pt x="5797" y="-8080"/>
                  </a:lnTo>
                  <a:lnTo>
                    <a:pt x="5886" y="-8079"/>
                  </a:lnTo>
                  <a:lnTo>
                    <a:pt x="5979" y="-8075"/>
                  </a:lnTo>
                  <a:lnTo>
                    <a:pt x="6077" y="-8067"/>
                  </a:lnTo>
                  <a:lnTo>
                    <a:pt x="6178" y="-8055"/>
                  </a:lnTo>
                  <a:lnTo>
                    <a:pt x="6282" y="-8039"/>
                  </a:lnTo>
                  <a:lnTo>
                    <a:pt x="6388" y="-8020"/>
                  </a:lnTo>
                  <a:lnTo>
                    <a:pt x="6494" y="-7997"/>
                  </a:lnTo>
                  <a:lnTo>
                    <a:pt x="6596" y="-7971"/>
                  </a:lnTo>
                  <a:lnTo>
                    <a:pt x="6694" y="-7943"/>
                  </a:lnTo>
                  <a:lnTo>
                    <a:pt x="6787" y="-7914"/>
                  </a:lnTo>
                  <a:lnTo>
                    <a:pt x="6875" y="-7882"/>
                  </a:lnTo>
                  <a:lnTo>
                    <a:pt x="6957" y="-7849"/>
                  </a:lnTo>
                  <a:lnTo>
                    <a:pt x="7033" y="-7814"/>
                  </a:lnTo>
                  <a:lnTo>
                    <a:pt x="7102" y="-7778"/>
                  </a:lnTo>
                  <a:lnTo>
                    <a:pt x="7165" y="-7742"/>
                  </a:lnTo>
                  <a:lnTo>
                    <a:pt x="7220" y="-7705"/>
                  </a:lnTo>
                  <a:lnTo>
                    <a:pt x="7266" y="-7668"/>
                  </a:lnTo>
                  <a:lnTo>
                    <a:pt x="7304" y="-7631"/>
                  </a:lnTo>
                  <a:lnTo>
                    <a:pt x="7333" y="-7594"/>
                  </a:lnTo>
                  <a:lnTo>
                    <a:pt x="7352" y="-7558"/>
                  </a:lnTo>
                  <a:lnTo>
                    <a:pt x="7362" y="-7523"/>
                  </a:lnTo>
                  <a:lnTo>
                    <a:pt x="7361" y="-7489"/>
                  </a:lnTo>
                  <a:lnTo>
                    <a:pt x="7349" y="-7457"/>
                  </a:lnTo>
                  <a:lnTo>
                    <a:pt x="7326" y="-7428"/>
                  </a:lnTo>
                  <a:lnTo>
                    <a:pt x="7295" y="-7402"/>
                  </a:lnTo>
                  <a:lnTo>
                    <a:pt x="7254" y="-7379"/>
                  </a:lnTo>
                  <a:lnTo>
                    <a:pt x="7205" y="-7360"/>
                  </a:lnTo>
                  <a:lnTo>
                    <a:pt x="7147" y="-7343"/>
                  </a:lnTo>
                  <a:lnTo>
                    <a:pt x="7083" y="-7330"/>
                  </a:lnTo>
                  <a:lnTo>
                    <a:pt x="7011" y="-7321"/>
                  </a:lnTo>
                  <a:lnTo>
                    <a:pt x="6933" y="-7315"/>
                  </a:lnTo>
                  <a:lnTo>
                    <a:pt x="6850" y="-7312"/>
                  </a:lnTo>
                  <a:lnTo>
                    <a:pt x="6761" y="-7313"/>
                  </a:lnTo>
                  <a:lnTo>
                    <a:pt x="6668" y="-7317"/>
                  </a:lnTo>
                  <a:lnTo>
                    <a:pt x="6570" y="-7325"/>
                  </a:lnTo>
                  <a:lnTo>
                    <a:pt x="6469" y="-7337"/>
                  </a:lnTo>
                  <a:lnTo>
                    <a:pt x="6365" y="-7353"/>
                  </a:lnTo>
                  <a:lnTo>
                    <a:pt x="6259" y="-7372"/>
                  </a:lnTo>
                  <a:lnTo>
                    <a:pt x="6153" y="-7395"/>
                  </a:lnTo>
                  <a:lnTo>
                    <a:pt x="6051" y="-7421"/>
                  </a:lnTo>
                  <a:lnTo>
                    <a:pt x="5953" y="-7449"/>
                  </a:lnTo>
                  <a:lnTo>
                    <a:pt x="5860" y="-7478"/>
                  </a:lnTo>
                  <a:lnTo>
                    <a:pt x="5772" y="-7510"/>
                  </a:lnTo>
                  <a:lnTo>
                    <a:pt x="5690" y="-7543"/>
                  </a:lnTo>
                  <a:lnTo>
                    <a:pt x="5614" y="-7578"/>
                  </a:lnTo>
                  <a:lnTo>
                    <a:pt x="5545" y="-7614"/>
                  </a:lnTo>
                  <a:lnTo>
                    <a:pt x="5482" y="-7650"/>
                  </a:lnTo>
                  <a:lnTo>
                    <a:pt x="5427" y="-7687"/>
                  </a:lnTo>
                  <a:lnTo>
                    <a:pt x="5381" y="-7724"/>
                  </a:lnTo>
                  <a:lnTo>
                    <a:pt x="5343" y="-7761"/>
                  </a:lnTo>
                  <a:lnTo>
                    <a:pt x="5314" y="-7798"/>
                  </a:lnTo>
                  <a:lnTo>
                    <a:pt x="5295" y="-7834"/>
                  </a:lnTo>
                  <a:lnTo>
                    <a:pt x="5285" y="-7869"/>
                  </a:lnTo>
                  <a:lnTo>
                    <a:pt x="5286" y="-7903"/>
                  </a:lnTo>
                  <a:close/>
                  <a:moveTo>
                    <a:pt x="5294" y="-7902"/>
                  </a:moveTo>
                  <a:lnTo>
                    <a:pt x="5293" y="-7868"/>
                  </a:lnTo>
                  <a:lnTo>
                    <a:pt x="5302" y="-7834"/>
                  </a:lnTo>
                  <a:lnTo>
                    <a:pt x="5322" y="-7798"/>
                  </a:lnTo>
                  <a:lnTo>
                    <a:pt x="5351" y="-7762"/>
                  </a:lnTo>
                  <a:lnTo>
                    <a:pt x="5388" y="-7726"/>
                  </a:lnTo>
                  <a:lnTo>
                    <a:pt x="5435" y="-7690"/>
                  </a:lnTo>
                  <a:lnTo>
                    <a:pt x="5489" y="-7654"/>
                  </a:lnTo>
                  <a:lnTo>
                    <a:pt x="5551" y="-7618"/>
                  </a:lnTo>
                  <a:lnTo>
                    <a:pt x="5620" y="-7583"/>
                  </a:lnTo>
                  <a:lnTo>
                    <a:pt x="5696" y="-7549"/>
                  </a:lnTo>
                  <a:lnTo>
                    <a:pt x="5777" y="-7516"/>
                  </a:lnTo>
                  <a:lnTo>
                    <a:pt x="5865" y="-7485"/>
                  </a:lnTo>
                  <a:lnTo>
                    <a:pt x="5957" y="-7455"/>
                  </a:lnTo>
                  <a:lnTo>
                    <a:pt x="6054" y="-7428"/>
                  </a:lnTo>
                  <a:lnTo>
                    <a:pt x="6155" y="-7403"/>
                  </a:lnTo>
                  <a:lnTo>
                    <a:pt x="6260" y="-7380"/>
                  </a:lnTo>
                  <a:lnTo>
                    <a:pt x="6366" y="-7361"/>
                  </a:lnTo>
                  <a:lnTo>
                    <a:pt x="6469" y="-7345"/>
                  </a:lnTo>
                  <a:lnTo>
                    <a:pt x="6569" y="-7333"/>
                  </a:lnTo>
                  <a:lnTo>
                    <a:pt x="6666" y="-7325"/>
                  </a:lnTo>
                  <a:lnTo>
                    <a:pt x="6759" y="-7320"/>
                  </a:lnTo>
                  <a:lnTo>
                    <a:pt x="6847" y="-7319"/>
                  </a:lnTo>
                  <a:lnTo>
                    <a:pt x="6930" y="-7321"/>
                  </a:lnTo>
                  <a:lnTo>
                    <a:pt x="7007" y="-7327"/>
                  </a:lnTo>
                  <a:lnTo>
                    <a:pt x="7078" y="-7336"/>
                  </a:lnTo>
                  <a:lnTo>
                    <a:pt x="7142" y="-7349"/>
                  </a:lnTo>
                  <a:lnTo>
                    <a:pt x="7198" y="-7365"/>
                  </a:lnTo>
                  <a:lnTo>
                    <a:pt x="7247" y="-7384"/>
                  </a:lnTo>
                  <a:lnTo>
                    <a:pt x="7288" y="-7406"/>
                  </a:lnTo>
                  <a:lnTo>
                    <a:pt x="7319" y="-7431"/>
                  </a:lnTo>
                  <a:lnTo>
                    <a:pt x="7341" y="-7459"/>
                  </a:lnTo>
                  <a:lnTo>
                    <a:pt x="7353" y="-7490"/>
                  </a:lnTo>
                  <a:lnTo>
                    <a:pt x="7354" y="-7524"/>
                  </a:lnTo>
                  <a:lnTo>
                    <a:pt x="7345" y="-7558"/>
                  </a:lnTo>
                  <a:lnTo>
                    <a:pt x="7325" y="-7594"/>
                  </a:lnTo>
                  <a:lnTo>
                    <a:pt x="7296" y="-7630"/>
                  </a:lnTo>
                  <a:lnTo>
                    <a:pt x="7259" y="-7666"/>
                  </a:lnTo>
                  <a:lnTo>
                    <a:pt x="7212" y="-7702"/>
                  </a:lnTo>
                  <a:lnTo>
                    <a:pt x="7158" y="-7738"/>
                  </a:lnTo>
                  <a:lnTo>
                    <a:pt x="7096" y="-7774"/>
                  </a:lnTo>
                  <a:lnTo>
                    <a:pt x="7027" y="-7809"/>
                  </a:lnTo>
                  <a:lnTo>
                    <a:pt x="6951" y="-7843"/>
                  </a:lnTo>
                  <a:lnTo>
                    <a:pt x="6870" y="-7876"/>
                  </a:lnTo>
                  <a:lnTo>
                    <a:pt x="6782" y="-7907"/>
                  </a:lnTo>
                  <a:lnTo>
                    <a:pt x="6690" y="-7937"/>
                  </a:lnTo>
                  <a:lnTo>
                    <a:pt x="6593" y="-7964"/>
                  </a:lnTo>
                  <a:lnTo>
                    <a:pt x="6492" y="-7989"/>
                  </a:lnTo>
                  <a:lnTo>
                    <a:pt x="6387" y="-8012"/>
                  </a:lnTo>
                  <a:lnTo>
                    <a:pt x="6281" y="-8031"/>
                  </a:lnTo>
                  <a:lnTo>
                    <a:pt x="6178" y="-8047"/>
                  </a:lnTo>
                  <a:lnTo>
                    <a:pt x="6078" y="-8059"/>
                  </a:lnTo>
                  <a:lnTo>
                    <a:pt x="5981" y="-8067"/>
                  </a:lnTo>
                  <a:lnTo>
                    <a:pt x="5888" y="-8072"/>
                  </a:lnTo>
                  <a:lnTo>
                    <a:pt x="5800" y="-8073"/>
                  </a:lnTo>
                  <a:lnTo>
                    <a:pt x="5717" y="-8071"/>
                  </a:lnTo>
                  <a:lnTo>
                    <a:pt x="5640" y="-8065"/>
                  </a:lnTo>
                  <a:lnTo>
                    <a:pt x="5569" y="-8056"/>
                  </a:lnTo>
                  <a:lnTo>
                    <a:pt x="5505" y="-8043"/>
                  </a:lnTo>
                  <a:lnTo>
                    <a:pt x="5449" y="-8027"/>
                  </a:lnTo>
                  <a:lnTo>
                    <a:pt x="5400" y="-8008"/>
                  </a:lnTo>
                  <a:lnTo>
                    <a:pt x="5359" y="-7986"/>
                  </a:lnTo>
                  <a:lnTo>
                    <a:pt x="5328" y="-7961"/>
                  </a:lnTo>
                  <a:lnTo>
                    <a:pt x="5306" y="-7933"/>
                  </a:lnTo>
                  <a:lnTo>
                    <a:pt x="5294" y="-7902"/>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2">
              <a:extLst>
                <a:ext uri="{FF2B5EF4-FFF2-40B4-BE49-F238E27FC236}">
                  <a16:creationId xmlns:a16="http://schemas.microsoft.com/office/drawing/2014/main" id="{A0AE7E02-E70A-4AB1-90DC-4390D6BF2035}"/>
                </a:ext>
              </a:extLst>
            </p:cNvPr>
            <p:cNvSpPr>
              <a:spLocks/>
            </p:cNvSpPr>
            <p:nvPr/>
          </p:nvSpPr>
          <p:spPr bwMode="auto">
            <a:xfrm>
              <a:off x="1806" y="1965"/>
              <a:ext cx="2105" cy="525"/>
            </a:xfrm>
            <a:custGeom>
              <a:avLst/>
              <a:gdLst>
                <a:gd name="T0" fmla="+- 0 2634 1807"/>
                <a:gd name="T1" fmla="*/ T0 w 2105"/>
                <a:gd name="T2" fmla="+- 0 1971 1965"/>
                <a:gd name="T3" fmla="*/ 1971 h 525"/>
                <a:gd name="T4" fmla="+- 0 2328 1807"/>
                <a:gd name="T5" fmla="*/ T4 w 2105"/>
                <a:gd name="T6" fmla="+- 0 2001 1965"/>
                <a:gd name="T7" fmla="*/ 2001 h 525"/>
                <a:gd name="T8" fmla="+- 0 2078 1807"/>
                <a:gd name="T9" fmla="*/ T8 w 2105"/>
                <a:gd name="T10" fmla="+- 0 2052 1965"/>
                <a:gd name="T11" fmla="*/ 2052 h 525"/>
                <a:gd name="T12" fmla="+- 0 1901 1807"/>
                <a:gd name="T13" fmla="*/ T12 w 2105"/>
                <a:gd name="T14" fmla="+- 0 2119 1965"/>
                <a:gd name="T15" fmla="*/ 2119 h 525"/>
                <a:gd name="T16" fmla="+- 0 1813 1807"/>
                <a:gd name="T17" fmla="*/ T16 w 2105"/>
                <a:gd name="T18" fmla="+- 0 2199 1965"/>
                <a:gd name="T19" fmla="*/ 2199 h 525"/>
                <a:gd name="T20" fmla="+- 0 1831 1807"/>
                <a:gd name="T21" fmla="*/ T20 w 2105"/>
                <a:gd name="T22" fmla="+- 0 2284 1965"/>
                <a:gd name="T23" fmla="*/ 2284 h 525"/>
                <a:gd name="T24" fmla="+- 0 1951 1807"/>
                <a:gd name="T25" fmla="*/ T24 w 2105"/>
                <a:gd name="T26" fmla="+- 0 2360 1965"/>
                <a:gd name="T27" fmla="*/ 2360 h 525"/>
                <a:gd name="T28" fmla="+- 0 2154 1807"/>
                <a:gd name="T29" fmla="*/ T28 w 2105"/>
                <a:gd name="T30" fmla="+- 0 2423 1965"/>
                <a:gd name="T31" fmla="*/ 2423 h 525"/>
                <a:gd name="T32" fmla="+- 0 2425 1807"/>
                <a:gd name="T33" fmla="*/ T32 w 2105"/>
                <a:gd name="T34" fmla="+- 0 2467 1965"/>
                <a:gd name="T35" fmla="*/ 2467 h 525"/>
                <a:gd name="T36" fmla="+- 0 2745 1807"/>
                <a:gd name="T37" fmla="*/ T36 w 2105"/>
                <a:gd name="T38" fmla="+- 0 2489 1965"/>
                <a:gd name="T39" fmla="*/ 2489 h 525"/>
                <a:gd name="T40" fmla="+- 0 3085 1807"/>
                <a:gd name="T41" fmla="*/ T40 w 2105"/>
                <a:gd name="T42" fmla="+- 0 2484 1965"/>
                <a:gd name="T43" fmla="*/ 2484 h 525"/>
                <a:gd name="T44" fmla="+- 0 2745 1807"/>
                <a:gd name="T45" fmla="*/ T44 w 2105"/>
                <a:gd name="T46" fmla="+- 0 2482 1965"/>
                <a:gd name="T47" fmla="*/ 2482 h 525"/>
                <a:gd name="T48" fmla="+- 0 2427 1807"/>
                <a:gd name="T49" fmla="*/ T48 w 2105"/>
                <a:gd name="T50" fmla="+- 0 2461 1965"/>
                <a:gd name="T51" fmla="*/ 2461 h 525"/>
                <a:gd name="T52" fmla="+- 0 2159 1807"/>
                <a:gd name="T53" fmla="*/ T52 w 2105"/>
                <a:gd name="T54" fmla="+- 0 2418 1965"/>
                <a:gd name="T55" fmla="*/ 2418 h 525"/>
                <a:gd name="T56" fmla="+- 0 1956 1807"/>
                <a:gd name="T57" fmla="*/ T56 w 2105"/>
                <a:gd name="T58" fmla="+- 0 2357 1965"/>
                <a:gd name="T59" fmla="*/ 2357 h 525"/>
                <a:gd name="T60" fmla="+- 0 1837 1807"/>
                <a:gd name="T61" fmla="*/ T60 w 2105"/>
                <a:gd name="T62" fmla="+- 0 2283 1965"/>
                <a:gd name="T63" fmla="*/ 2283 h 525"/>
                <a:gd name="T64" fmla="+- 0 1819 1807"/>
                <a:gd name="T65" fmla="*/ T64 w 2105"/>
                <a:gd name="T66" fmla="+- 0 2200 1965"/>
                <a:gd name="T67" fmla="*/ 2200 h 525"/>
                <a:gd name="T68" fmla="+- 0 1906 1807"/>
                <a:gd name="T69" fmla="*/ T68 w 2105"/>
                <a:gd name="T70" fmla="+- 0 2122 1965"/>
                <a:gd name="T71" fmla="*/ 2122 h 525"/>
                <a:gd name="T72" fmla="+- 0 2083 1807"/>
                <a:gd name="T73" fmla="*/ T72 w 2105"/>
                <a:gd name="T74" fmla="+- 0 2056 1965"/>
                <a:gd name="T75" fmla="*/ 2056 h 525"/>
                <a:gd name="T76" fmla="+- 0 2331 1807"/>
                <a:gd name="T77" fmla="*/ T76 w 2105"/>
                <a:gd name="T78" fmla="+- 0 2006 1965"/>
                <a:gd name="T79" fmla="*/ 2006 h 525"/>
                <a:gd name="T80" fmla="+- 0 2635 1807"/>
                <a:gd name="T81" fmla="*/ T80 w 2105"/>
                <a:gd name="T82" fmla="+- 0 1977 1965"/>
                <a:gd name="T83" fmla="*/ 1977 h 525"/>
                <a:gd name="T84" fmla="+- 0 3088 1807"/>
                <a:gd name="T85" fmla="*/ T84 w 2105"/>
                <a:gd name="T86" fmla="+- 0 1971 1965"/>
                <a:gd name="T87" fmla="*/ 1971 h 525"/>
                <a:gd name="T88" fmla="+- 0 2859 1807"/>
                <a:gd name="T89" fmla="*/ T88 w 2105"/>
                <a:gd name="T90" fmla="+- 0 1965 1965"/>
                <a:gd name="T91" fmla="*/ 1965 h 525"/>
                <a:gd name="T92" fmla="+- 0 2973 1807"/>
                <a:gd name="T93" fmla="*/ T92 w 2105"/>
                <a:gd name="T94" fmla="+- 0 1973 1965"/>
                <a:gd name="T95" fmla="*/ 1973 h 525"/>
                <a:gd name="T96" fmla="+- 0 3292 1807"/>
                <a:gd name="T97" fmla="*/ T96 w 2105"/>
                <a:gd name="T98" fmla="+- 0 1994 1965"/>
                <a:gd name="T99" fmla="*/ 1994 h 525"/>
                <a:gd name="T100" fmla="+- 0 3560 1807"/>
                <a:gd name="T101" fmla="*/ T100 w 2105"/>
                <a:gd name="T102" fmla="+- 0 2037 1965"/>
                <a:gd name="T103" fmla="*/ 2037 h 525"/>
                <a:gd name="T104" fmla="+- 0 3763 1807"/>
                <a:gd name="T105" fmla="*/ T104 w 2105"/>
                <a:gd name="T106" fmla="+- 0 2098 1965"/>
                <a:gd name="T107" fmla="*/ 2098 h 525"/>
                <a:gd name="T108" fmla="+- 0 3882 1807"/>
                <a:gd name="T109" fmla="*/ T108 w 2105"/>
                <a:gd name="T110" fmla="+- 0 2173 1965"/>
                <a:gd name="T111" fmla="*/ 2173 h 525"/>
                <a:gd name="T112" fmla="+- 0 3900 1807"/>
                <a:gd name="T113" fmla="*/ T112 w 2105"/>
                <a:gd name="T114" fmla="+- 0 2256 1965"/>
                <a:gd name="T115" fmla="*/ 2256 h 525"/>
                <a:gd name="T116" fmla="+- 0 3813 1807"/>
                <a:gd name="T117" fmla="*/ T116 w 2105"/>
                <a:gd name="T118" fmla="+- 0 2334 1965"/>
                <a:gd name="T119" fmla="*/ 2334 h 525"/>
                <a:gd name="T120" fmla="+- 0 3636 1807"/>
                <a:gd name="T121" fmla="*/ T120 w 2105"/>
                <a:gd name="T122" fmla="+- 0 2399 1965"/>
                <a:gd name="T123" fmla="*/ 2399 h 525"/>
                <a:gd name="T124" fmla="+- 0 3388 1807"/>
                <a:gd name="T125" fmla="*/ T124 w 2105"/>
                <a:gd name="T126" fmla="+- 0 2449 1965"/>
                <a:gd name="T127" fmla="*/ 2449 h 525"/>
                <a:gd name="T128" fmla="+- 0 3084 1807"/>
                <a:gd name="T129" fmla="*/ T128 w 2105"/>
                <a:gd name="T130" fmla="+- 0 2478 1965"/>
                <a:gd name="T131" fmla="*/ 2478 h 525"/>
                <a:gd name="T132" fmla="+- 0 3088 1807"/>
                <a:gd name="T133" fmla="*/ T132 w 2105"/>
                <a:gd name="T134" fmla="+- 0 2484 1965"/>
                <a:gd name="T135" fmla="*/ 2484 h 525"/>
                <a:gd name="T136" fmla="+- 0 3391 1807"/>
                <a:gd name="T137" fmla="*/ T136 w 2105"/>
                <a:gd name="T138" fmla="+- 0 2454 1965"/>
                <a:gd name="T139" fmla="*/ 2454 h 525"/>
                <a:gd name="T140" fmla="+- 0 3641 1807"/>
                <a:gd name="T141" fmla="*/ T140 w 2105"/>
                <a:gd name="T142" fmla="+- 0 2404 1965"/>
                <a:gd name="T143" fmla="*/ 2404 h 525"/>
                <a:gd name="T144" fmla="+- 0 3818 1807"/>
                <a:gd name="T145" fmla="*/ T144 w 2105"/>
                <a:gd name="T146" fmla="+- 0 2336 1965"/>
                <a:gd name="T147" fmla="*/ 2336 h 525"/>
                <a:gd name="T148" fmla="+- 0 3906 1807"/>
                <a:gd name="T149" fmla="*/ T148 w 2105"/>
                <a:gd name="T150" fmla="+- 0 2256 1965"/>
                <a:gd name="T151" fmla="*/ 2256 h 525"/>
                <a:gd name="T152" fmla="+- 0 3888 1807"/>
                <a:gd name="T153" fmla="*/ T152 w 2105"/>
                <a:gd name="T154" fmla="+- 0 2171 1965"/>
                <a:gd name="T155" fmla="*/ 2171 h 525"/>
                <a:gd name="T156" fmla="+- 0 3768 1807"/>
                <a:gd name="T157" fmla="*/ T156 w 2105"/>
                <a:gd name="T158" fmla="+- 0 2095 1965"/>
                <a:gd name="T159" fmla="*/ 2095 h 525"/>
                <a:gd name="T160" fmla="+- 0 3565 1807"/>
                <a:gd name="T161" fmla="*/ T160 w 2105"/>
                <a:gd name="T162" fmla="+- 0 2033 1965"/>
                <a:gd name="T163" fmla="*/ 2033 h 525"/>
                <a:gd name="T164" fmla="+- 0 3294 1807"/>
                <a:gd name="T165" fmla="*/ T164 w 2105"/>
                <a:gd name="T166" fmla="+- 0 1989 1965"/>
                <a:gd name="T167" fmla="*/ 1989 h 5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105" h="525">
                  <a:moveTo>
                    <a:pt x="1052" y="0"/>
                  </a:moveTo>
                  <a:lnTo>
                    <a:pt x="938" y="2"/>
                  </a:lnTo>
                  <a:lnTo>
                    <a:pt x="827" y="6"/>
                  </a:lnTo>
                  <a:lnTo>
                    <a:pt x="720" y="14"/>
                  </a:lnTo>
                  <a:lnTo>
                    <a:pt x="618" y="24"/>
                  </a:lnTo>
                  <a:lnTo>
                    <a:pt x="521" y="36"/>
                  </a:lnTo>
                  <a:lnTo>
                    <a:pt x="431" y="51"/>
                  </a:lnTo>
                  <a:lnTo>
                    <a:pt x="347" y="68"/>
                  </a:lnTo>
                  <a:lnTo>
                    <a:pt x="271" y="87"/>
                  </a:lnTo>
                  <a:lnTo>
                    <a:pt x="203" y="108"/>
                  </a:lnTo>
                  <a:lnTo>
                    <a:pt x="144" y="130"/>
                  </a:lnTo>
                  <a:lnTo>
                    <a:pt x="94" y="154"/>
                  </a:lnTo>
                  <a:lnTo>
                    <a:pt x="54" y="180"/>
                  </a:lnTo>
                  <a:lnTo>
                    <a:pt x="24" y="206"/>
                  </a:lnTo>
                  <a:lnTo>
                    <a:pt x="6" y="234"/>
                  </a:lnTo>
                  <a:lnTo>
                    <a:pt x="0" y="263"/>
                  </a:lnTo>
                  <a:lnTo>
                    <a:pt x="6" y="291"/>
                  </a:lnTo>
                  <a:lnTo>
                    <a:pt x="24" y="319"/>
                  </a:lnTo>
                  <a:lnTo>
                    <a:pt x="54" y="346"/>
                  </a:lnTo>
                  <a:lnTo>
                    <a:pt x="94" y="371"/>
                  </a:lnTo>
                  <a:lnTo>
                    <a:pt x="144" y="395"/>
                  </a:lnTo>
                  <a:lnTo>
                    <a:pt x="203" y="418"/>
                  </a:lnTo>
                  <a:lnTo>
                    <a:pt x="271" y="439"/>
                  </a:lnTo>
                  <a:lnTo>
                    <a:pt x="347" y="458"/>
                  </a:lnTo>
                  <a:lnTo>
                    <a:pt x="431" y="475"/>
                  </a:lnTo>
                  <a:lnTo>
                    <a:pt x="521" y="489"/>
                  </a:lnTo>
                  <a:lnTo>
                    <a:pt x="618" y="502"/>
                  </a:lnTo>
                  <a:lnTo>
                    <a:pt x="720" y="512"/>
                  </a:lnTo>
                  <a:lnTo>
                    <a:pt x="827" y="519"/>
                  </a:lnTo>
                  <a:lnTo>
                    <a:pt x="938" y="524"/>
                  </a:lnTo>
                  <a:lnTo>
                    <a:pt x="1052" y="525"/>
                  </a:lnTo>
                  <a:lnTo>
                    <a:pt x="1167" y="524"/>
                  </a:lnTo>
                  <a:lnTo>
                    <a:pt x="1278" y="519"/>
                  </a:lnTo>
                  <a:lnTo>
                    <a:pt x="1281" y="519"/>
                  </a:lnTo>
                  <a:lnTo>
                    <a:pt x="1052" y="519"/>
                  </a:lnTo>
                  <a:lnTo>
                    <a:pt x="938" y="517"/>
                  </a:lnTo>
                  <a:lnTo>
                    <a:pt x="828" y="513"/>
                  </a:lnTo>
                  <a:lnTo>
                    <a:pt x="722" y="506"/>
                  </a:lnTo>
                  <a:lnTo>
                    <a:pt x="620" y="496"/>
                  </a:lnTo>
                  <a:lnTo>
                    <a:pt x="524" y="484"/>
                  </a:lnTo>
                  <a:lnTo>
                    <a:pt x="435" y="469"/>
                  </a:lnTo>
                  <a:lnTo>
                    <a:pt x="352" y="453"/>
                  </a:lnTo>
                  <a:lnTo>
                    <a:pt x="276" y="434"/>
                  </a:lnTo>
                  <a:lnTo>
                    <a:pt x="208" y="414"/>
                  </a:lnTo>
                  <a:lnTo>
                    <a:pt x="149" y="392"/>
                  </a:lnTo>
                  <a:lnTo>
                    <a:pt x="99" y="369"/>
                  </a:lnTo>
                  <a:lnTo>
                    <a:pt x="60" y="344"/>
                  </a:lnTo>
                  <a:lnTo>
                    <a:pt x="30" y="318"/>
                  </a:lnTo>
                  <a:lnTo>
                    <a:pt x="12" y="291"/>
                  </a:lnTo>
                  <a:lnTo>
                    <a:pt x="6" y="263"/>
                  </a:lnTo>
                  <a:lnTo>
                    <a:pt x="12" y="235"/>
                  </a:lnTo>
                  <a:lnTo>
                    <a:pt x="30" y="208"/>
                  </a:lnTo>
                  <a:lnTo>
                    <a:pt x="60" y="182"/>
                  </a:lnTo>
                  <a:lnTo>
                    <a:pt x="99" y="157"/>
                  </a:lnTo>
                  <a:lnTo>
                    <a:pt x="149" y="133"/>
                  </a:lnTo>
                  <a:lnTo>
                    <a:pt x="208" y="111"/>
                  </a:lnTo>
                  <a:lnTo>
                    <a:pt x="276" y="91"/>
                  </a:lnTo>
                  <a:lnTo>
                    <a:pt x="352" y="72"/>
                  </a:lnTo>
                  <a:lnTo>
                    <a:pt x="435" y="56"/>
                  </a:lnTo>
                  <a:lnTo>
                    <a:pt x="524" y="41"/>
                  </a:lnTo>
                  <a:lnTo>
                    <a:pt x="620" y="29"/>
                  </a:lnTo>
                  <a:lnTo>
                    <a:pt x="722" y="20"/>
                  </a:lnTo>
                  <a:lnTo>
                    <a:pt x="828" y="12"/>
                  </a:lnTo>
                  <a:lnTo>
                    <a:pt x="938" y="8"/>
                  </a:lnTo>
                  <a:lnTo>
                    <a:pt x="1052" y="6"/>
                  </a:lnTo>
                  <a:lnTo>
                    <a:pt x="1281" y="6"/>
                  </a:lnTo>
                  <a:lnTo>
                    <a:pt x="1278" y="6"/>
                  </a:lnTo>
                  <a:lnTo>
                    <a:pt x="1167" y="2"/>
                  </a:lnTo>
                  <a:lnTo>
                    <a:pt x="1052" y="0"/>
                  </a:lnTo>
                  <a:close/>
                  <a:moveTo>
                    <a:pt x="1281" y="6"/>
                  </a:moveTo>
                  <a:lnTo>
                    <a:pt x="1052" y="6"/>
                  </a:lnTo>
                  <a:lnTo>
                    <a:pt x="1166" y="8"/>
                  </a:lnTo>
                  <a:lnTo>
                    <a:pt x="1277" y="12"/>
                  </a:lnTo>
                  <a:lnTo>
                    <a:pt x="1383" y="20"/>
                  </a:lnTo>
                  <a:lnTo>
                    <a:pt x="1485" y="29"/>
                  </a:lnTo>
                  <a:lnTo>
                    <a:pt x="1581" y="41"/>
                  </a:lnTo>
                  <a:lnTo>
                    <a:pt x="1670" y="56"/>
                  </a:lnTo>
                  <a:lnTo>
                    <a:pt x="1753" y="72"/>
                  </a:lnTo>
                  <a:lnTo>
                    <a:pt x="1829" y="91"/>
                  </a:lnTo>
                  <a:lnTo>
                    <a:pt x="1897" y="111"/>
                  </a:lnTo>
                  <a:lnTo>
                    <a:pt x="1956" y="133"/>
                  </a:lnTo>
                  <a:lnTo>
                    <a:pt x="2006" y="157"/>
                  </a:lnTo>
                  <a:lnTo>
                    <a:pt x="2045" y="182"/>
                  </a:lnTo>
                  <a:lnTo>
                    <a:pt x="2075" y="208"/>
                  </a:lnTo>
                  <a:lnTo>
                    <a:pt x="2093" y="235"/>
                  </a:lnTo>
                  <a:lnTo>
                    <a:pt x="2099" y="263"/>
                  </a:lnTo>
                  <a:lnTo>
                    <a:pt x="2093" y="291"/>
                  </a:lnTo>
                  <a:lnTo>
                    <a:pt x="2075" y="318"/>
                  </a:lnTo>
                  <a:lnTo>
                    <a:pt x="2045" y="344"/>
                  </a:lnTo>
                  <a:lnTo>
                    <a:pt x="2006" y="369"/>
                  </a:lnTo>
                  <a:lnTo>
                    <a:pt x="1956" y="392"/>
                  </a:lnTo>
                  <a:lnTo>
                    <a:pt x="1897" y="414"/>
                  </a:lnTo>
                  <a:lnTo>
                    <a:pt x="1829" y="434"/>
                  </a:lnTo>
                  <a:lnTo>
                    <a:pt x="1753" y="453"/>
                  </a:lnTo>
                  <a:lnTo>
                    <a:pt x="1670" y="469"/>
                  </a:lnTo>
                  <a:lnTo>
                    <a:pt x="1581" y="484"/>
                  </a:lnTo>
                  <a:lnTo>
                    <a:pt x="1485" y="496"/>
                  </a:lnTo>
                  <a:lnTo>
                    <a:pt x="1383" y="506"/>
                  </a:lnTo>
                  <a:lnTo>
                    <a:pt x="1277" y="513"/>
                  </a:lnTo>
                  <a:lnTo>
                    <a:pt x="1166" y="517"/>
                  </a:lnTo>
                  <a:lnTo>
                    <a:pt x="1052" y="519"/>
                  </a:lnTo>
                  <a:lnTo>
                    <a:pt x="1281" y="519"/>
                  </a:lnTo>
                  <a:lnTo>
                    <a:pt x="1385" y="512"/>
                  </a:lnTo>
                  <a:lnTo>
                    <a:pt x="1487" y="502"/>
                  </a:lnTo>
                  <a:lnTo>
                    <a:pt x="1584" y="489"/>
                  </a:lnTo>
                  <a:lnTo>
                    <a:pt x="1674" y="475"/>
                  </a:lnTo>
                  <a:lnTo>
                    <a:pt x="1758" y="458"/>
                  </a:lnTo>
                  <a:lnTo>
                    <a:pt x="1834" y="439"/>
                  </a:lnTo>
                  <a:lnTo>
                    <a:pt x="1902" y="418"/>
                  </a:lnTo>
                  <a:lnTo>
                    <a:pt x="1961" y="395"/>
                  </a:lnTo>
                  <a:lnTo>
                    <a:pt x="2011" y="371"/>
                  </a:lnTo>
                  <a:lnTo>
                    <a:pt x="2051" y="346"/>
                  </a:lnTo>
                  <a:lnTo>
                    <a:pt x="2081" y="319"/>
                  </a:lnTo>
                  <a:lnTo>
                    <a:pt x="2099" y="291"/>
                  </a:lnTo>
                  <a:lnTo>
                    <a:pt x="2105" y="263"/>
                  </a:lnTo>
                  <a:lnTo>
                    <a:pt x="2099" y="234"/>
                  </a:lnTo>
                  <a:lnTo>
                    <a:pt x="2081" y="206"/>
                  </a:lnTo>
                  <a:lnTo>
                    <a:pt x="2051" y="180"/>
                  </a:lnTo>
                  <a:lnTo>
                    <a:pt x="2011" y="154"/>
                  </a:lnTo>
                  <a:lnTo>
                    <a:pt x="1961" y="130"/>
                  </a:lnTo>
                  <a:lnTo>
                    <a:pt x="1902" y="108"/>
                  </a:lnTo>
                  <a:lnTo>
                    <a:pt x="1834" y="87"/>
                  </a:lnTo>
                  <a:lnTo>
                    <a:pt x="1758" y="68"/>
                  </a:lnTo>
                  <a:lnTo>
                    <a:pt x="1674" y="51"/>
                  </a:lnTo>
                  <a:lnTo>
                    <a:pt x="1584" y="36"/>
                  </a:lnTo>
                  <a:lnTo>
                    <a:pt x="1487" y="24"/>
                  </a:lnTo>
                  <a:lnTo>
                    <a:pt x="1385" y="14"/>
                  </a:lnTo>
                  <a:lnTo>
                    <a:pt x="1281" y="6"/>
                  </a:lnTo>
                  <a:close/>
                </a:path>
              </a:pathLst>
            </a:custGeom>
            <a:solidFill>
              <a:srgbClr val="FFFFFF"/>
            </a:solidFill>
            <a:ln w="666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AutoShape 11">
              <a:extLst>
                <a:ext uri="{FF2B5EF4-FFF2-40B4-BE49-F238E27FC236}">
                  <a16:creationId xmlns:a16="http://schemas.microsoft.com/office/drawing/2014/main" id="{22D9308E-4263-4146-8AB8-6D6DB46E7C11}"/>
                </a:ext>
              </a:extLst>
            </p:cNvPr>
            <p:cNvSpPr>
              <a:spLocks/>
            </p:cNvSpPr>
            <p:nvPr/>
          </p:nvSpPr>
          <p:spPr bwMode="auto">
            <a:xfrm>
              <a:off x="0" y="10056"/>
              <a:ext cx="2105" cy="525"/>
            </a:xfrm>
            <a:custGeom>
              <a:avLst/>
              <a:gdLst>
                <a:gd name="T0" fmla="*/ 1813 w 2105"/>
                <a:gd name="T1" fmla="+- 0 2199 10056"/>
                <a:gd name="T2" fmla="*/ 2199 h 525"/>
                <a:gd name="T3" fmla="*/ 1861 w 2105"/>
                <a:gd name="T4" fmla="+- 0 2145 10056"/>
                <a:gd name="T5" fmla="*/ 2145 h 525"/>
                <a:gd name="T6" fmla="*/ 1951 w 2105"/>
                <a:gd name="T7" fmla="+- 0 2095 10056"/>
                <a:gd name="T8" fmla="*/ 2095 h 525"/>
                <a:gd name="T9" fmla="*/ 2078 w 2105"/>
                <a:gd name="T10" fmla="+- 0 2052 10056"/>
                <a:gd name="T11" fmla="*/ 2052 h 525"/>
                <a:gd name="T12" fmla="*/ 2238 w 2105"/>
                <a:gd name="T13" fmla="+- 0 2016 10056"/>
                <a:gd name="T14" fmla="*/ 2016 h 525"/>
                <a:gd name="T15" fmla="*/ 2425 w 2105"/>
                <a:gd name="T16" fmla="+- 0 1989 10056"/>
                <a:gd name="T17" fmla="*/ 1989 h 525"/>
                <a:gd name="T18" fmla="*/ 2634 w 2105"/>
                <a:gd name="T19" fmla="+- 0 1971 10056"/>
                <a:gd name="T20" fmla="*/ 1971 h 525"/>
                <a:gd name="T21" fmla="*/ 2859 w 2105"/>
                <a:gd name="T22" fmla="+- 0 1965 10056"/>
                <a:gd name="T23" fmla="*/ 1965 h 525"/>
                <a:gd name="T24" fmla="*/ 3085 w 2105"/>
                <a:gd name="T25" fmla="+- 0 1971 10056"/>
                <a:gd name="T26" fmla="*/ 1971 h 525"/>
                <a:gd name="T27" fmla="*/ 3294 w 2105"/>
                <a:gd name="T28" fmla="+- 0 1989 10056"/>
                <a:gd name="T29" fmla="*/ 1989 h 525"/>
                <a:gd name="T30" fmla="*/ 3481 w 2105"/>
                <a:gd name="T31" fmla="+- 0 2016 10056"/>
                <a:gd name="T32" fmla="*/ 2016 h 525"/>
                <a:gd name="T33" fmla="*/ 3641 w 2105"/>
                <a:gd name="T34" fmla="+- 0 2052 10056"/>
                <a:gd name="T35" fmla="*/ 2052 h 525"/>
                <a:gd name="T36" fmla="*/ 3768 w 2105"/>
                <a:gd name="T37" fmla="+- 0 2095 10056"/>
                <a:gd name="T38" fmla="*/ 2095 h 525"/>
                <a:gd name="T39" fmla="*/ 3858 w 2105"/>
                <a:gd name="T40" fmla="+- 0 2145 10056"/>
                <a:gd name="T41" fmla="*/ 2145 h 525"/>
                <a:gd name="T42" fmla="*/ 3906 w 2105"/>
                <a:gd name="T43" fmla="+- 0 2199 10056"/>
                <a:gd name="T44" fmla="*/ 2199 h 525"/>
                <a:gd name="T45" fmla="*/ 3906 w 2105"/>
                <a:gd name="T46" fmla="+- 0 2256 10056"/>
                <a:gd name="T47" fmla="*/ 2256 h 525"/>
                <a:gd name="T48" fmla="*/ 3858 w 2105"/>
                <a:gd name="T49" fmla="+- 0 2311 10056"/>
                <a:gd name="T50" fmla="*/ 2311 h 525"/>
                <a:gd name="T51" fmla="*/ 3768 w 2105"/>
                <a:gd name="T52" fmla="+- 0 2360 10056"/>
                <a:gd name="T53" fmla="*/ 2360 h 525"/>
                <a:gd name="T54" fmla="*/ 3641 w 2105"/>
                <a:gd name="T55" fmla="+- 0 2404 10056"/>
                <a:gd name="T56" fmla="*/ 2404 h 525"/>
                <a:gd name="T57" fmla="*/ 3481 w 2105"/>
                <a:gd name="T58" fmla="+- 0 2440 10056"/>
                <a:gd name="T59" fmla="*/ 2440 h 525"/>
                <a:gd name="T60" fmla="*/ 3294 w 2105"/>
                <a:gd name="T61" fmla="+- 0 2467 10056"/>
                <a:gd name="T62" fmla="*/ 2467 h 525"/>
                <a:gd name="T63" fmla="*/ 3085 w 2105"/>
                <a:gd name="T64" fmla="+- 0 2484 10056"/>
                <a:gd name="T65" fmla="*/ 2484 h 525"/>
                <a:gd name="T66" fmla="*/ 2859 w 2105"/>
                <a:gd name="T67" fmla="+- 0 2490 10056"/>
                <a:gd name="T68" fmla="*/ 2490 h 525"/>
                <a:gd name="T69" fmla="*/ 2634 w 2105"/>
                <a:gd name="T70" fmla="+- 0 2484 10056"/>
                <a:gd name="T71" fmla="*/ 2484 h 525"/>
                <a:gd name="T72" fmla="*/ 2425 w 2105"/>
                <a:gd name="T73" fmla="+- 0 2467 10056"/>
                <a:gd name="T74" fmla="*/ 2467 h 525"/>
                <a:gd name="T75" fmla="*/ 2238 w 2105"/>
                <a:gd name="T76" fmla="+- 0 2440 10056"/>
                <a:gd name="T77" fmla="*/ 2440 h 525"/>
                <a:gd name="T78" fmla="*/ 2078 w 2105"/>
                <a:gd name="T79" fmla="+- 0 2404 10056"/>
                <a:gd name="T80" fmla="*/ 2404 h 525"/>
                <a:gd name="T81" fmla="*/ 1951 w 2105"/>
                <a:gd name="T82" fmla="+- 0 2360 10056"/>
                <a:gd name="T83" fmla="*/ 2360 h 525"/>
                <a:gd name="T84" fmla="*/ 1861 w 2105"/>
                <a:gd name="T85" fmla="+- 0 2311 10056"/>
                <a:gd name="T86" fmla="*/ 2311 h 525"/>
                <a:gd name="T87" fmla="*/ 1813 w 2105"/>
                <a:gd name="T88" fmla="+- 0 2256 10056"/>
                <a:gd name="T89" fmla="*/ 2256 h 525"/>
                <a:gd name="T90" fmla="*/ 1813 w 2105"/>
                <a:gd name="T91" fmla="+- 0 2228 10056"/>
                <a:gd name="T92" fmla="*/ 2228 h 525"/>
                <a:gd name="T93" fmla="*/ 1837 w 2105"/>
                <a:gd name="T94" fmla="+- 0 2283 10056"/>
                <a:gd name="T95" fmla="*/ 2283 h 525"/>
                <a:gd name="T96" fmla="*/ 1906 w 2105"/>
                <a:gd name="T97" fmla="+- 0 2334 10056"/>
                <a:gd name="T98" fmla="*/ 2334 h 525"/>
                <a:gd name="T99" fmla="*/ 2015 w 2105"/>
                <a:gd name="T100" fmla="+- 0 2379 10056"/>
                <a:gd name="T101" fmla="*/ 2379 h 525"/>
                <a:gd name="T102" fmla="*/ 2159 w 2105"/>
                <a:gd name="T103" fmla="+- 0 2418 10056"/>
                <a:gd name="T104" fmla="*/ 2418 h 525"/>
                <a:gd name="T105" fmla="*/ 2331 w 2105"/>
                <a:gd name="T106" fmla="+- 0 2449 10056"/>
                <a:gd name="T107" fmla="*/ 2449 h 525"/>
                <a:gd name="T108" fmla="*/ 2529 w 2105"/>
                <a:gd name="T109" fmla="+- 0 2471 10056"/>
                <a:gd name="T110" fmla="*/ 2471 h 525"/>
                <a:gd name="T111" fmla="*/ 2745 w 2105"/>
                <a:gd name="T112" fmla="+- 0 2482 10056"/>
                <a:gd name="T113" fmla="*/ 2482 h 525"/>
                <a:gd name="T114" fmla="*/ 2973 w 2105"/>
                <a:gd name="T115" fmla="+- 0 2482 10056"/>
                <a:gd name="T116" fmla="*/ 2482 h 525"/>
                <a:gd name="T117" fmla="*/ 3190 w 2105"/>
                <a:gd name="T118" fmla="+- 0 2471 10056"/>
                <a:gd name="T119" fmla="*/ 2471 h 525"/>
                <a:gd name="T120" fmla="*/ 3388 w 2105"/>
                <a:gd name="T121" fmla="+- 0 2449 10056"/>
                <a:gd name="T122" fmla="*/ 2449 h 525"/>
                <a:gd name="T123" fmla="*/ 3560 w 2105"/>
                <a:gd name="T124" fmla="+- 0 2418 10056"/>
                <a:gd name="T125" fmla="*/ 2418 h 525"/>
                <a:gd name="T126" fmla="*/ 3704 w 2105"/>
                <a:gd name="T127" fmla="+- 0 2379 10056"/>
                <a:gd name="T128" fmla="*/ 2379 h 525"/>
                <a:gd name="T129" fmla="*/ 3813 w 2105"/>
                <a:gd name="T130" fmla="+- 0 2334 10056"/>
                <a:gd name="T131" fmla="*/ 2334 h 525"/>
                <a:gd name="T132" fmla="*/ 3882 w 2105"/>
                <a:gd name="T133" fmla="+- 0 2283 10056"/>
                <a:gd name="T134" fmla="*/ 2283 h 525"/>
                <a:gd name="T135" fmla="*/ 3906 w 2105"/>
                <a:gd name="T136" fmla="+- 0 2228 10056"/>
                <a:gd name="T137" fmla="*/ 2228 h 525"/>
                <a:gd name="T138" fmla="*/ 3882 w 2105"/>
                <a:gd name="T139" fmla="+- 0 2173 10056"/>
                <a:gd name="T140" fmla="*/ 2173 h 525"/>
                <a:gd name="T141" fmla="*/ 3813 w 2105"/>
                <a:gd name="T142" fmla="+- 0 2122 10056"/>
                <a:gd name="T143" fmla="*/ 2122 h 525"/>
                <a:gd name="T144" fmla="*/ 3704 w 2105"/>
                <a:gd name="T145" fmla="+- 0 2076 10056"/>
                <a:gd name="T146" fmla="*/ 2076 h 525"/>
                <a:gd name="T147" fmla="*/ 3560 w 2105"/>
                <a:gd name="T148" fmla="+- 0 2037 10056"/>
                <a:gd name="T149" fmla="*/ 2037 h 525"/>
                <a:gd name="T150" fmla="*/ 3388 w 2105"/>
                <a:gd name="T151" fmla="+- 0 2006 10056"/>
                <a:gd name="T152" fmla="*/ 2006 h 525"/>
                <a:gd name="T153" fmla="*/ 3190 w 2105"/>
                <a:gd name="T154" fmla="+- 0 1985 10056"/>
                <a:gd name="T155" fmla="*/ 1985 h 525"/>
                <a:gd name="T156" fmla="*/ 2973 w 2105"/>
                <a:gd name="T157" fmla="+- 0 1973 10056"/>
                <a:gd name="T158" fmla="*/ 1973 h 525"/>
                <a:gd name="T159" fmla="*/ 2745 w 2105"/>
                <a:gd name="T160" fmla="+- 0 1973 10056"/>
                <a:gd name="T161" fmla="*/ 1973 h 525"/>
                <a:gd name="T162" fmla="*/ 2529 w 2105"/>
                <a:gd name="T163" fmla="+- 0 1985 10056"/>
                <a:gd name="T164" fmla="*/ 1985 h 525"/>
                <a:gd name="T165" fmla="*/ 2331 w 2105"/>
                <a:gd name="T166" fmla="+- 0 2006 10056"/>
                <a:gd name="T167" fmla="*/ 2006 h 525"/>
                <a:gd name="T168" fmla="*/ 2159 w 2105"/>
                <a:gd name="T169" fmla="+- 0 2037 10056"/>
                <a:gd name="T170" fmla="*/ 2037 h 525"/>
                <a:gd name="T171" fmla="*/ 2015 w 2105"/>
                <a:gd name="T172" fmla="+- 0 2076 10056"/>
                <a:gd name="T173" fmla="*/ 2076 h 525"/>
                <a:gd name="T174" fmla="*/ 1906 w 2105"/>
                <a:gd name="T175" fmla="+- 0 2122 10056"/>
                <a:gd name="T176" fmla="*/ 2122 h 525"/>
                <a:gd name="T177" fmla="*/ 1837 w 2105"/>
                <a:gd name="T178" fmla="+- 0 2173 10056"/>
                <a:gd name="T179" fmla="*/ 2173 h 525"/>
                <a:gd name="T180" fmla="*/ 1813 w 2105"/>
                <a:gd name="T181" fmla="+- 0 2228 10056"/>
                <a:gd name="T182" fmla="*/ 2228 h 52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 ang="0">
                  <a:pos x="T138" y="T140"/>
                </a:cxn>
                <a:cxn ang="0">
                  <a:pos x="T141" y="T143"/>
                </a:cxn>
                <a:cxn ang="0">
                  <a:pos x="T144" y="T146"/>
                </a:cxn>
                <a:cxn ang="0">
                  <a:pos x="T147" y="T149"/>
                </a:cxn>
                <a:cxn ang="0">
                  <a:pos x="T150" y="T152"/>
                </a:cxn>
                <a:cxn ang="0">
                  <a:pos x="T153" y="T155"/>
                </a:cxn>
                <a:cxn ang="0">
                  <a:pos x="T156" y="T158"/>
                </a:cxn>
                <a:cxn ang="0">
                  <a:pos x="T159" y="T161"/>
                </a:cxn>
                <a:cxn ang="0">
                  <a:pos x="T162" y="T164"/>
                </a:cxn>
                <a:cxn ang="0">
                  <a:pos x="T165" y="T167"/>
                </a:cxn>
                <a:cxn ang="0">
                  <a:pos x="T168" y="T170"/>
                </a:cxn>
                <a:cxn ang="0">
                  <a:pos x="T171" y="T173"/>
                </a:cxn>
                <a:cxn ang="0">
                  <a:pos x="T174" y="T176"/>
                </a:cxn>
                <a:cxn ang="0">
                  <a:pos x="T177" y="T179"/>
                </a:cxn>
                <a:cxn ang="0">
                  <a:pos x="T180" y="T182"/>
                </a:cxn>
              </a:cxnLst>
              <a:rect l="0" t="0" r="r" b="b"/>
              <a:pathLst>
                <a:path w="2105" h="525">
                  <a:moveTo>
                    <a:pt x="1807" y="-7828"/>
                  </a:moveTo>
                  <a:lnTo>
                    <a:pt x="1813" y="-7857"/>
                  </a:lnTo>
                  <a:lnTo>
                    <a:pt x="1831" y="-7885"/>
                  </a:lnTo>
                  <a:lnTo>
                    <a:pt x="1861" y="-7911"/>
                  </a:lnTo>
                  <a:lnTo>
                    <a:pt x="1901" y="-7937"/>
                  </a:lnTo>
                  <a:lnTo>
                    <a:pt x="1951" y="-7961"/>
                  </a:lnTo>
                  <a:lnTo>
                    <a:pt x="2010" y="-7983"/>
                  </a:lnTo>
                  <a:lnTo>
                    <a:pt x="2078" y="-8004"/>
                  </a:lnTo>
                  <a:lnTo>
                    <a:pt x="2154" y="-8023"/>
                  </a:lnTo>
                  <a:lnTo>
                    <a:pt x="2238" y="-8040"/>
                  </a:lnTo>
                  <a:lnTo>
                    <a:pt x="2328" y="-8055"/>
                  </a:lnTo>
                  <a:lnTo>
                    <a:pt x="2425" y="-8067"/>
                  </a:lnTo>
                  <a:lnTo>
                    <a:pt x="2527" y="-8077"/>
                  </a:lnTo>
                  <a:lnTo>
                    <a:pt x="2634" y="-8085"/>
                  </a:lnTo>
                  <a:lnTo>
                    <a:pt x="2745" y="-8089"/>
                  </a:lnTo>
                  <a:lnTo>
                    <a:pt x="2859" y="-8091"/>
                  </a:lnTo>
                  <a:lnTo>
                    <a:pt x="2974" y="-8089"/>
                  </a:lnTo>
                  <a:lnTo>
                    <a:pt x="3085" y="-8085"/>
                  </a:lnTo>
                  <a:lnTo>
                    <a:pt x="3192" y="-8077"/>
                  </a:lnTo>
                  <a:lnTo>
                    <a:pt x="3294" y="-8067"/>
                  </a:lnTo>
                  <a:lnTo>
                    <a:pt x="3391" y="-8055"/>
                  </a:lnTo>
                  <a:lnTo>
                    <a:pt x="3481" y="-8040"/>
                  </a:lnTo>
                  <a:lnTo>
                    <a:pt x="3565" y="-8023"/>
                  </a:lnTo>
                  <a:lnTo>
                    <a:pt x="3641" y="-8004"/>
                  </a:lnTo>
                  <a:lnTo>
                    <a:pt x="3709" y="-7983"/>
                  </a:lnTo>
                  <a:lnTo>
                    <a:pt x="3768" y="-7961"/>
                  </a:lnTo>
                  <a:lnTo>
                    <a:pt x="3818" y="-7937"/>
                  </a:lnTo>
                  <a:lnTo>
                    <a:pt x="3858" y="-7911"/>
                  </a:lnTo>
                  <a:lnTo>
                    <a:pt x="3888" y="-7885"/>
                  </a:lnTo>
                  <a:lnTo>
                    <a:pt x="3906" y="-7857"/>
                  </a:lnTo>
                  <a:lnTo>
                    <a:pt x="3912" y="-7828"/>
                  </a:lnTo>
                  <a:lnTo>
                    <a:pt x="3906" y="-7800"/>
                  </a:lnTo>
                  <a:lnTo>
                    <a:pt x="3888" y="-7772"/>
                  </a:lnTo>
                  <a:lnTo>
                    <a:pt x="3858" y="-7745"/>
                  </a:lnTo>
                  <a:lnTo>
                    <a:pt x="3818" y="-7720"/>
                  </a:lnTo>
                  <a:lnTo>
                    <a:pt x="3768" y="-7696"/>
                  </a:lnTo>
                  <a:lnTo>
                    <a:pt x="3709" y="-7673"/>
                  </a:lnTo>
                  <a:lnTo>
                    <a:pt x="3641" y="-7652"/>
                  </a:lnTo>
                  <a:lnTo>
                    <a:pt x="3565" y="-7633"/>
                  </a:lnTo>
                  <a:lnTo>
                    <a:pt x="3481" y="-7616"/>
                  </a:lnTo>
                  <a:lnTo>
                    <a:pt x="3391" y="-7602"/>
                  </a:lnTo>
                  <a:lnTo>
                    <a:pt x="3294" y="-7589"/>
                  </a:lnTo>
                  <a:lnTo>
                    <a:pt x="3192" y="-7579"/>
                  </a:lnTo>
                  <a:lnTo>
                    <a:pt x="3085" y="-7572"/>
                  </a:lnTo>
                  <a:lnTo>
                    <a:pt x="2974" y="-7567"/>
                  </a:lnTo>
                  <a:lnTo>
                    <a:pt x="2859" y="-7566"/>
                  </a:lnTo>
                  <a:lnTo>
                    <a:pt x="2745" y="-7567"/>
                  </a:lnTo>
                  <a:lnTo>
                    <a:pt x="2634" y="-7572"/>
                  </a:lnTo>
                  <a:lnTo>
                    <a:pt x="2527" y="-7579"/>
                  </a:lnTo>
                  <a:lnTo>
                    <a:pt x="2425" y="-7589"/>
                  </a:lnTo>
                  <a:lnTo>
                    <a:pt x="2328" y="-7602"/>
                  </a:lnTo>
                  <a:lnTo>
                    <a:pt x="2238" y="-7616"/>
                  </a:lnTo>
                  <a:lnTo>
                    <a:pt x="2154" y="-7633"/>
                  </a:lnTo>
                  <a:lnTo>
                    <a:pt x="2078" y="-7652"/>
                  </a:lnTo>
                  <a:lnTo>
                    <a:pt x="2010" y="-7673"/>
                  </a:lnTo>
                  <a:lnTo>
                    <a:pt x="1951" y="-7696"/>
                  </a:lnTo>
                  <a:lnTo>
                    <a:pt x="1901" y="-7720"/>
                  </a:lnTo>
                  <a:lnTo>
                    <a:pt x="1861" y="-7745"/>
                  </a:lnTo>
                  <a:lnTo>
                    <a:pt x="1831" y="-7772"/>
                  </a:lnTo>
                  <a:lnTo>
                    <a:pt x="1813" y="-7800"/>
                  </a:lnTo>
                  <a:lnTo>
                    <a:pt x="1807" y="-7828"/>
                  </a:lnTo>
                  <a:close/>
                  <a:moveTo>
                    <a:pt x="1813" y="-7828"/>
                  </a:moveTo>
                  <a:lnTo>
                    <a:pt x="1819" y="-7800"/>
                  </a:lnTo>
                  <a:lnTo>
                    <a:pt x="1837" y="-7773"/>
                  </a:lnTo>
                  <a:lnTo>
                    <a:pt x="1867" y="-7747"/>
                  </a:lnTo>
                  <a:lnTo>
                    <a:pt x="1906" y="-7722"/>
                  </a:lnTo>
                  <a:lnTo>
                    <a:pt x="1956" y="-7699"/>
                  </a:lnTo>
                  <a:lnTo>
                    <a:pt x="2015" y="-7677"/>
                  </a:lnTo>
                  <a:lnTo>
                    <a:pt x="2083" y="-7657"/>
                  </a:lnTo>
                  <a:lnTo>
                    <a:pt x="2159" y="-7638"/>
                  </a:lnTo>
                  <a:lnTo>
                    <a:pt x="2242" y="-7622"/>
                  </a:lnTo>
                  <a:lnTo>
                    <a:pt x="2331" y="-7607"/>
                  </a:lnTo>
                  <a:lnTo>
                    <a:pt x="2427" y="-7595"/>
                  </a:lnTo>
                  <a:lnTo>
                    <a:pt x="2529" y="-7585"/>
                  </a:lnTo>
                  <a:lnTo>
                    <a:pt x="2635" y="-7578"/>
                  </a:lnTo>
                  <a:lnTo>
                    <a:pt x="2745" y="-7574"/>
                  </a:lnTo>
                  <a:lnTo>
                    <a:pt x="2859" y="-7572"/>
                  </a:lnTo>
                  <a:lnTo>
                    <a:pt x="2973" y="-7574"/>
                  </a:lnTo>
                  <a:lnTo>
                    <a:pt x="3084" y="-7578"/>
                  </a:lnTo>
                  <a:lnTo>
                    <a:pt x="3190" y="-7585"/>
                  </a:lnTo>
                  <a:lnTo>
                    <a:pt x="3292" y="-7595"/>
                  </a:lnTo>
                  <a:lnTo>
                    <a:pt x="3388" y="-7607"/>
                  </a:lnTo>
                  <a:lnTo>
                    <a:pt x="3477" y="-7622"/>
                  </a:lnTo>
                  <a:lnTo>
                    <a:pt x="3560" y="-7638"/>
                  </a:lnTo>
                  <a:lnTo>
                    <a:pt x="3636" y="-7657"/>
                  </a:lnTo>
                  <a:lnTo>
                    <a:pt x="3704" y="-7677"/>
                  </a:lnTo>
                  <a:lnTo>
                    <a:pt x="3763" y="-7699"/>
                  </a:lnTo>
                  <a:lnTo>
                    <a:pt x="3813" y="-7722"/>
                  </a:lnTo>
                  <a:lnTo>
                    <a:pt x="3852" y="-7747"/>
                  </a:lnTo>
                  <a:lnTo>
                    <a:pt x="3882" y="-7773"/>
                  </a:lnTo>
                  <a:lnTo>
                    <a:pt x="3900" y="-7800"/>
                  </a:lnTo>
                  <a:lnTo>
                    <a:pt x="3906" y="-7828"/>
                  </a:lnTo>
                  <a:lnTo>
                    <a:pt x="3900" y="-7856"/>
                  </a:lnTo>
                  <a:lnTo>
                    <a:pt x="3882" y="-7883"/>
                  </a:lnTo>
                  <a:lnTo>
                    <a:pt x="3852" y="-7909"/>
                  </a:lnTo>
                  <a:lnTo>
                    <a:pt x="3813" y="-7934"/>
                  </a:lnTo>
                  <a:lnTo>
                    <a:pt x="3763" y="-7958"/>
                  </a:lnTo>
                  <a:lnTo>
                    <a:pt x="3704" y="-7980"/>
                  </a:lnTo>
                  <a:lnTo>
                    <a:pt x="3636" y="-8000"/>
                  </a:lnTo>
                  <a:lnTo>
                    <a:pt x="3560" y="-8019"/>
                  </a:lnTo>
                  <a:lnTo>
                    <a:pt x="3477" y="-8035"/>
                  </a:lnTo>
                  <a:lnTo>
                    <a:pt x="3388" y="-8050"/>
                  </a:lnTo>
                  <a:lnTo>
                    <a:pt x="3292" y="-8062"/>
                  </a:lnTo>
                  <a:lnTo>
                    <a:pt x="3190" y="-8071"/>
                  </a:lnTo>
                  <a:lnTo>
                    <a:pt x="3084" y="-8079"/>
                  </a:lnTo>
                  <a:lnTo>
                    <a:pt x="2973" y="-8083"/>
                  </a:lnTo>
                  <a:lnTo>
                    <a:pt x="2859" y="-8085"/>
                  </a:lnTo>
                  <a:lnTo>
                    <a:pt x="2745" y="-8083"/>
                  </a:lnTo>
                  <a:lnTo>
                    <a:pt x="2635" y="-8079"/>
                  </a:lnTo>
                  <a:lnTo>
                    <a:pt x="2529" y="-8071"/>
                  </a:lnTo>
                  <a:lnTo>
                    <a:pt x="2427" y="-8062"/>
                  </a:lnTo>
                  <a:lnTo>
                    <a:pt x="2331" y="-8050"/>
                  </a:lnTo>
                  <a:lnTo>
                    <a:pt x="2242" y="-8035"/>
                  </a:lnTo>
                  <a:lnTo>
                    <a:pt x="2159" y="-8019"/>
                  </a:lnTo>
                  <a:lnTo>
                    <a:pt x="2083" y="-8000"/>
                  </a:lnTo>
                  <a:lnTo>
                    <a:pt x="2015" y="-7980"/>
                  </a:lnTo>
                  <a:lnTo>
                    <a:pt x="1956" y="-7958"/>
                  </a:lnTo>
                  <a:lnTo>
                    <a:pt x="1906" y="-7934"/>
                  </a:lnTo>
                  <a:lnTo>
                    <a:pt x="1867" y="-7909"/>
                  </a:lnTo>
                  <a:lnTo>
                    <a:pt x="1837" y="-7883"/>
                  </a:lnTo>
                  <a:lnTo>
                    <a:pt x="1819" y="-7856"/>
                  </a:lnTo>
                  <a:lnTo>
                    <a:pt x="1813" y="-7828"/>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http://www.kemps.com/uploads/product-uploads/24oz/CChs-24oz-2-big1.jpg">
              <a:extLst>
                <a:ext uri="{FF2B5EF4-FFF2-40B4-BE49-F238E27FC236}">
                  <a16:creationId xmlns:a16="http://schemas.microsoft.com/office/drawing/2014/main" id="{DF4248CB-C2A1-43D1-8C45-14E5B58B7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7" y="1747"/>
              <a:ext cx="2152" cy="2274"/>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sp>
          <p:nvSpPr>
            <p:cNvPr id="21" name="AutoShape 9">
              <a:extLst>
                <a:ext uri="{FF2B5EF4-FFF2-40B4-BE49-F238E27FC236}">
                  <a16:creationId xmlns:a16="http://schemas.microsoft.com/office/drawing/2014/main" id="{7D67F080-D817-4745-A1A8-A639561F8552}"/>
                </a:ext>
              </a:extLst>
            </p:cNvPr>
            <p:cNvSpPr>
              <a:spLocks/>
            </p:cNvSpPr>
            <p:nvPr/>
          </p:nvSpPr>
          <p:spPr bwMode="auto">
            <a:xfrm>
              <a:off x="8026" y="2697"/>
              <a:ext cx="2114" cy="955"/>
            </a:xfrm>
            <a:custGeom>
              <a:avLst/>
              <a:gdLst>
                <a:gd name="T0" fmla="+- 0 8883 8027"/>
                <a:gd name="T1" fmla="*/ T0 w 2114"/>
                <a:gd name="T2" fmla="+- 0 2706 2698"/>
                <a:gd name="T3" fmla="*/ 2706 h 955"/>
                <a:gd name="T4" fmla="+- 0 8607 8027"/>
                <a:gd name="T5" fmla="*/ T4 w 2114"/>
                <a:gd name="T6" fmla="+- 0 2749 2698"/>
                <a:gd name="T7" fmla="*/ 2749 h 955"/>
                <a:gd name="T8" fmla="+- 0 8371 8027"/>
                <a:gd name="T9" fmla="*/ T8 w 2114"/>
                <a:gd name="T10" fmla="+- 0 2822 2698"/>
                <a:gd name="T11" fmla="*/ 2822 h 955"/>
                <a:gd name="T12" fmla="+- 0 8188 8027"/>
                <a:gd name="T13" fmla="*/ T12 w 2114"/>
                <a:gd name="T14" fmla="+- 0 2922 2698"/>
                <a:gd name="T15" fmla="*/ 2922 h 955"/>
                <a:gd name="T16" fmla="+- 0 8069 8027"/>
                <a:gd name="T17" fmla="*/ T16 w 2114"/>
                <a:gd name="T18" fmla="+- 0 3041 2698"/>
                <a:gd name="T19" fmla="*/ 3041 h 955"/>
                <a:gd name="T20" fmla="+- 0 8027 8027"/>
                <a:gd name="T21" fmla="*/ T20 w 2114"/>
                <a:gd name="T22" fmla="+- 0 3175 2698"/>
                <a:gd name="T23" fmla="*/ 3175 h 955"/>
                <a:gd name="T24" fmla="+- 0 8069 8027"/>
                <a:gd name="T25" fmla="*/ T24 w 2114"/>
                <a:gd name="T26" fmla="+- 0 3309 2698"/>
                <a:gd name="T27" fmla="*/ 3309 h 955"/>
                <a:gd name="T28" fmla="+- 0 8188 8027"/>
                <a:gd name="T29" fmla="*/ T28 w 2114"/>
                <a:gd name="T30" fmla="+- 0 3428 2698"/>
                <a:gd name="T31" fmla="*/ 3428 h 955"/>
                <a:gd name="T32" fmla="+- 0 8371 8027"/>
                <a:gd name="T33" fmla="*/ T32 w 2114"/>
                <a:gd name="T34" fmla="+- 0 3528 2698"/>
                <a:gd name="T35" fmla="*/ 3528 h 955"/>
                <a:gd name="T36" fmla="+- 0 8607 8027"/>
                <a:gd name="T37" fmla="*/ T36 w 2114"/>
                <a:gd name="T38" fmla="+- 0 3601 2698"/>
                <a:gd name="T39" fmla="*/ 3601 h 955"/>
                <a:gd name="T40" fmla="+- 0 8883 8027"/>
                <a:gd name="T41" fmla="*/ T40 w 2114"/>
                <a:gd name="T42" fmla="+- 0 3644 2698"/>
                <a:gd name="T43" fmla="*/ 3644 h 955"/>
                <a:gd name="T44" fmla="+- 0 9186 8027"/>
                <a:gd name="T45" fmla="*/ T44 w 2114"/>
                <a:gd name="T46" fmla="+- 0 3650 2698"/>
                <a:gd name="T47" fmla="*/ 3650 h 955"/>
                <a:gd name="T48" fmla="+- 0 9084 8027"/>
                <a:gd name="T49" fmla="*/ T48 w 2114"/>
                <a:gd name="T50" fmla="+- 0 3643 2698"/>
                <a:gd name="T51" fmla="*/ 3643 h 955"/>
                <a:gd name="T52" fmla="+- 0 8790 8027"/>
                <a:gd name="T53" fmla="*/ T52 w 2114"/>
                <a:gd name="T54" fmla="+- 0 3624 2698"/>
                <a:gd name="T55" fmla="*/ 3624 h 955"/>
                <a:gd name="T56" fmla="+- 0 8528 8027"/>
                <a:gd name="T57" fmla="*/ T56 w 2114"/>
                <a:gd name="T58" fmla="+- 0 3572 2698"/>
                <a:gd name="T59" fmla="*/ 3572 h 955"/>
                <a:gd name="T60" fmla="+- 0 8311 8027"/>
                <a:gd name="T61" fmla="*/ T60 w 2114"/>
                <a:gd name="T62" fmla="+- 0 3490 2698"/>
                <a:gd name="T63" fmla="*/ 3490 h 955"/>
                <a:gd name="T64" fmla="+- 0 8149 8027"/>
                <a:gd name="T65" fmla="*/ T64 w 2114"/>
                <a:gd name="T66" fmla="+- 0 3386 2698"/>
                <a:gd name="T67" fmla="*/ 3386 h 955"/>
                <a:gd name="T68" fmla="+- 0 8056 8027"/>
                <a:gd name="T69" fmla="*/ T68 w 2114"/>
                <a:gd name="T70" fmla="+- 0 3264 2698"/>
                <a:gd name="T71" fmla="*/ 3264 h 955"/>
                <a:gd name="T72" fmla="+- 0 8042 8027"/>
                <a:gd name="T73" fmla="*/ T72 w 2114"/>
                <a:gd name="T74" fmla="+- 0 3130 2698"/>
                <a:gd name="T75" fmla="*/ 3130 h 955"/>
                <a:gd name="T76" fmla="+- 0 8110 8027"/>
                <a:gd name="T77" fmla="*/ T76 w 2114"/>
                <a:gd name="T78" fmla="+- 0 3003 2698"/>
                <a:gd name="T79" fmla="*/ 3003 h 955"/>
                <a:gd name="T80" fmla="+- 0 8250 8027"/>
                <a:gd name="T81" fmla="*/ T80 w 2114"/>
                <a:gd name="T82" fmla="+- 0 2892 2698"/>
                <a:gd name="T83" fmla="*/ 2892 h 955"/>
                <a:gd name="T84" fmla="+- 0 8450 8027"/>
                <a:gd name="T85" fmla="*/ T84 w 2114"/>
                <a:gd name="T86" fmla="+- 0 2803 2698"/>
                <a:gd name="T87" fmla="*/ 2803 h 955"/>
                <a:gd name="T88" fmla="+- 0 8699 8027"/>
                <a:gd name="T89" fmla="*/ T88 w 2114"/>
                <a:gd name="T90" fmla="+- 0 2740 2698"/>
                <a:gd name="T91" fmla="*/ 2740 h 955"/>
                <a:gd name="T92" fmla="+- 0 8983 8027"/>
                <a:gd name="T93" fmla="*/ T92 w 2114"/>
                <a:gd name="T94" fmla="+- 0 2709 2698"/>
                <a:gd name="T95" fmla="*/ 2709 h 955"/>
                <a:gd name="T96" fmla="+- 0 9285 8027"/>
                <a:gd name="T97" fmla="*/ T96 w 2114"/>
                <a:gd name="T98" fmla="+- 0 2706 2698"/>
                <a:gd name="T99" fmla="*/ 2706 h 955"/>
                <a:gd name="T100" fmla="+- 0 9296 8027"/>
                <a:gd name="T101" fmla="*/ T100 w 2114"/>
                <a:gd name="T102" fmla="+- 0 2707 2698"/>
                <a:gd name="T103" fmla="*/ 2707 h 955"/>
                <a:gd name="T104" fmla="+- 0 9283 8027"/>
                <a:gd name="T105" fmla="*/ T104 w 2114"/>
                <a:gd name="T106" fmla="+- 0 2716 2698"/>
                <a:gd name="T107" fmla="*/ 2716 h 955"/>
                <a:gd name="T108" fmla="+- 0 9557 8027"/>
                <a:gd name="T109" fmla="*/ T108 w 2114"/>
                <a:gd name="T110" fmla="+- 0 2758 2698"/>
                <a:gd name="T111" fmla="*/ 2758 h 955"/>
                <a:gd name="T112" fmla="+- 0 9790 8027"/>
                <a:gd name="T113" fmla="*/ T112 w 2114"/>
                <a:gd name="T114" fmla="+- 0 2830 2698"/>
                <a:gd name="T115" fmla="*/ 2830 h 955"/>
                <a:gd name="T116" fmla="+- 0 9972 8027"/>
                <a:gd name="T117" fmla="*/ T116 w 2114"/>
                <a:gd name="T118" fmla="+- 0 2927 2698"/>
                <a:gd name="T119" fmla="*/ 2927 h 955"/>
                <a:gd name="T120" fmla="+- 0 10089 8027"/>
                <a:gd name="T121" fmla="*/ T120 w 2114"/>
                <a:gd name="T122" fmla="+- 0 3044 2698"/>
                <a:gd name="T123" fmla="*/ 3044 h 955"/>
                <a:gd name="T124" fmla="+- 0 10131 8027"/>
                <a:gd name="T125" fmla="*/ T124 w 2114"/>
                <a:gd name="T126" fmla="+- 0 3175 2698"/>
                <a:gd name="T127" fmla="*/ 3175 h 955"/>
                <a:gd name="T128" fmla="+- 0 10089 8027"/>
                <a:gd name="T129" fmla="*/ T128 w 2114"/>
                <a:gd name="T130" fmla="+- 0 3306 2698"/>
                <a:gd name="T131" fmla="*/ 3306 h 955"/>
                <a:gd name="T132" fmla="+- 0 9972 8027"/>
                <a:gd name="T133" fmla="*/ T132 w 2114"/>
                <a:gd name="T134" fmla="+- 0 3423 2698"/>
                <a:gd name="T135" fmla="*/ 3423 h 955"/>
                <a:gd name="T136" fmla="+- 0 9790 8027"/>
                <a:gd name="T137" fmla="*/ T136 w 2114"/>
                <a:gd name="T138" fmla="+- 0 3520 2698"/>
                <a:gd name="T139" fmla="*/ 3520 h 955"/>
                <a:gd name="T140" fmla="+- 0 9557 8027"/>
                <a:gd name="T141" fmla="*/ T140 w 2114"/>
                <a:gd name="T142" fmla="+- 0 3592 2698"/>
                <a:gd name="T143" fmla="*/ 3592 h 955"/>
                <a:gd name="T144" fmla="+- 0 9283 8027"/>
                <a:gd name="T145" fmla="*/ T144 w 2114"/>
                <a:gd name="T146" fmla="+- 0 3634 2698"/>
                <a:gd name="T147" fmla="*/ 3634 h 955"/>
                <a:gd name="T148" fmla="+- 0 9296 8027"/>
                <a:gd name="T149" fmla="*/ T148 w 2114"/>
                <a:gd name="T150" fmla="+- 0 3643 2698"/>
                <a:gd name="T151" fmla="*/ 3643 h 955"/>
                <a:gd name="T152" fmla="+- 0 9561 8027"/>
                <a:gd name="T153" fmla="*/ T152 w 2114"/>
                <a:gd name="T154" fmla="+- 0 3601 2698"/>
                <a:gd name="T155" fmla="*/ 3601 h 955"/>
                <a:gd name="T156" fmla="+- 0 9797 8027"/>
                <a:gd name="T157" fmla="*/ T156 w 2114"/>
                <a:gd name="T158" fmla="+- 0 3528 2698"/>
                <a:gd name="T159" fmla="*/ 3528 h 955"/>
                <a:gd name="T160" fmla="+- 0 9980 8027"/>
                <a:gd name="T161" fmla="*/ T160 w 2114"/>
                <a:gd name="T162" fmla="+- 0 3428 2698"/>
                <a:gd name="T163" fmla="*/ 3428 h 955"/>
                <a:gd name="T164" fmla="+- 0 10099 8027"/>
                <a:gd name="T165" fmla="*/ T164 w 2114"/>
                <a:gd name="T166" fmla="+- 0 3309 2698"/>
                <a:gd name="T167" fmla="*/ 3309 h 955"/>
                <a:gd name="T168" fmla="+- 0 10141 8027"/>
                <a:gd name="T169" fmla="*/ T168 w 2114"/>
                <a:gd name="T170" fmla="+- 0 3175 2698"/>
                <a:gd name="T171" fmla="*/ 3175 h 955"/>
                <a:gd name="T172" fmla="+- 0 10099 8027"/>
                <a:gd name="T173" fmla="*/ T172 w 2114"/>
                <a:gd name="T174" fmla="+- 0 3041 2698"/>
                <a:gd name="T175" fmla="*/ 3041 h 955"/>
                <a:gd name="T176" fmla="+- 0 9980 8027"/>
                <a:gd name="T177" fmla="*/ T176 w 2114"/>
                <a:gd name="T178" fmla="+- 0 2922 2698"/>
                <a:gd name="T179" fmla="*/ 2922 h 955"/>
                <a:gd name="T180" fmla="+- 0 9797 8027"/>
                <a:gd name="T181" fmla="*/ T180 w 2114"/>
                <a:gd name="T182" fmla="+- 0 2822 2698"/>
                <a:gd name="T183" fmla="*/ 2822 h 955"/>
                <a:gd name="T184" fmla="+- 0 9561 8027"/>
                <a:gd name="T185" fmla="*/ T184 w 2114"/>
                <a:gd name="T186" fmla="+- 0 2749 2698"/>
                <a:gd name="T187" fmla="*/ 2749 h 955"/>
                <a:gd name="T188" fmla="+- 0 9296 8027"/>
                <a:gd name="T189" fmla="*/ T188 w 2114"/>
                <a:gd name="T190" fmla="+- 0 2707 2698"/>
                <a:gd name="T191" fmla="*/ 2707 h 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114" h="955">
                  <a:moveTo>
                    <a:pt x="1057" y="0"/>
                  </a:moveTo>
                  <a:lnTo>
                    <a:pt x="955" y="2"/>
                  </a:lnTo>
                  <a:lnTo>
                    <a:pt x="856" y="8"/>
                  </a:lnTo>
                  <a:lnTo>
                    <a:pt x="760" y="19"/>
                  </a:lnTo>
                  <a:lnTo>
                    <a:pt x="668" y="33"/>
                  </a:lnTo>
                  <a:lnTo>
                    <a:pt x="580" y="51"/>
                  </a:lnTo>
                  <a:lnTo>
                    <a:pt x="496" y="72"/>
                  </a:lnTo>
                  <a:lnTo>
                    <a:pt x="417" y="97"/>
                  </a:lnTo>
                  <a:lnTo>
                    <a:pt x="344" y="124"/>
                  </a:lnTo>
                  <a:lnTo>
                    <a:pt x="277" y="155"/>
                  </a:lnTo>
                  <a:lnTo>
                    <a:pt x="215" y="188"/>
                  </a:lnTo>
                  <a:lnTo>
                    <a:pt x="161" y="224"/>
                  </a:lnTo>
                  <a:lnTo>
                    <a:pt x="114" y="261"/>
                  </a:lnTo>
                  <a:lnTo>
                    <a:pt x="74" y="301"/>
                  </a:lnTo>
                  <a:lnTo>
                    <a:pt x="42" y="343"/>
                  </a:lnTo>
                  <a:lnTo>
                    <a:pt x="19" y="386"/>
                  </a:lnTo>
                  <a:lnTo>
                    <a:pt x="5" y="431"/>
                  </a:lnTo>
                  <a:lnTo>
                    <a:pt x="0" y="477"/>
                  </a:lnTo>
                  <a:lnTo>
                    <a:pt x="5" y="523"/>
                  </a:lnTo>
                  <a:lnTo>
                    <a:pt x="19" y="568"/>
                  </a:lnTo>
                  <a:lnTo>
                    <a:pt x="42" y="611"/>
                  </a:lnTo>
                  <a:lnTo>
                    <a:pt x="74" y="653"/>
                  </a:lnTo>
                  <a:lnTo>
                    <a:pt x="114" y="693"/>
                  </a:lnTo>
                  <a:lnTo>
                    <a:pt x="161" y="730"/>
                  </a:lnTo>
                  <a:lnTo>
                    <a:pt x="215" y="766"/>
                  </a:lnTo>
                  <a:lnTo>
                    <a:pt x="277" y="799"/>
                  </a:lnTo>
                  <a:lnTo>
                    <a:pt x="344" y="830"/>
                  </a:lnTo>
                  <a:lnTo>
                    <a:pt x="417" y="857"/>
                  </a:lnTo>
                  <a:lnTo>
                    <a:pt x="496" y="882"/>
                  </a:lnTo>
                  <a:lnTo>
                    <a:pt x="580" y="903"/>
                  </a:lnTo>
                  <a:lnTo>
                    <a:pt x="668" y="921"/>
                  </a:lnTo>
                  <a:lnTo>
                    <a:pt x="760" y="935"/>
                  </a:lnTo>
                  <a:lnTo>
                    <a:pt x="856" y="946"/>
                  </a:lnTo>
                  <a:lnTo>
                    <a:pt x="955" y="952"/>
                  </a:lnTo>
                  <a:lnTo>
                    <a:pt x="1057" y="955"/>
                  </a:lnTo>
                  <a:lnTo>
                    <a:pt x="1159" y="952"/>
                  </a:lnTo>
                  <a:lnTo>
                    <a:pt x="1258" y="946"/>
                  </a:lnTo>
                  <a:lnTo>
                    <a:pt x="1269" y="945"/>
                  </a:lnTo>
                  <a:lnTo>
                    <a:pt x="1057" y="945"/>
                  </a:lnTo>
                  <a:lnTo>
                    <a:pt x="956" y="943"/>
                  </a:lnTo>
                  <a:lnTo>
                    <a:pt x="858" y="936"/>
                  </a:lnTo>
                  <a:lnTo>
                    <a:pt x="763" y="926"/>
                  </a:lnTo>
                  <a:lnTo>
                    <a:pt x="672" y="912"/>
                  </a:lnTo>
                  <a:lnTo>
                    <a:pt x="584" y="894"/>
                  </a:lnTo>
                  <a:lnTo>
                    <a:pt x="501" y="874"/>
                  </a:lnTo>
                  <a:lnTo>
                    <a:pt x="423" y="849"/>
                  </a:lnTo>
                  <a:lnTo>
                    <a:pt x="351" y="822"/>
                  </a:lnTo>
                  <a:lnTo>
                    <a:pt x="284" y="792"/>
                  </a:lnTo>
                  <a:lnTo>
                    <a:pt x="223" y="760"/>
                  </a:lnTo>
                  <a:lnTo>
                    <a:pt x="169" y="725"/>
                  </a:lnTo>
                  <a:lnTo>
                    <a:pt x="122" y="688"/>
                  </a:lnTo>
                  <a:lnTo>
                    <a:pt x="83" y="649"/>
                  </a:lnTo>
                  <a:lnTo>
                    <a:pt x="52" y="608"/>
                  </a:lnTo>
                  <a:lnTo>
                    <a:pt x="29" y="566"/>
                  </a:lnTo>
                  <a:lnTo>
                    <a:pt x="15" y="522"/>
                  </a:lnTo>
                  <a:lnTo>
                    <a:pt x="10" y="477"/>
                  </a:lnTo>
                  <a:lnTo>
                    <a:pt x="15" y="432"/>
                  </a:lnTo>
                  <a:lnTo>
                    <a:pt x="29" y="388"/>
                  </a:lnTo>
                  <a:lnTo>
                    <a:pt x="52" y="346"/>
                  </a:lnTo>
                  <a:lnTo>
                    <a:pt x="83" y="305"/>
                  </a:lnTo>
                  <a:lnTo>
                    <a:pt x="122" y="266"/>
                  </a:lnTo>
                  <a:lnTo>
                    <a:pt x="169" y="229"/>
                  </a:lnTo>
                  <a:lnTo>
                    <a:pt x="223" y="194"/>
                  </a:lnTo>
                  <a:lnTo>
                    <a:pt x="284" y="162"/>
                  </a:lnTo>
                  <a:lnTo>
                    <a:pt x="351" y="132"/>
                  </a:lnTo>
                  <a:lnTo>
                    <a:pt x="423" y="105"/>
                  </a:lnTo>
                  <a:lnTo>
                    <a:pt x="501" y="81"/>
                  </a:lnTo>
                  <a:lnTo>
                    <a:pt x="584" y="60"/>
                  </a:lnTo>
                  <a:lnTo>
                    <a:pt x="672" y="42"/>
                  </a:lnTo>
                  <a:lnTo>
                    <a:pt x="763" y="28"/>
                  </a:lnTo>
                  <a:lnTo>
                    <a:pt x="858" y="18"/>
                  </a:lnTo>
                  <a:lnTo>
                    <a:pt x="956" y="11"/>
                  </a:lnTo>
                  <a:lnTo>
                    <a:pt x="1057" y="9"/>
                  </a:lnTo>
                  <a:lnTo>
                    <a:pt x="1269" y="9"/>
                  </a:lnTo>
                  <a:lnTo>
                    <a:pt x="1258" y="8"/>
                  </a:lnTo>
                  <a:lnTo>
                    <a:pt x="1159" y="2"/>
                  </a:lnTo>
                  <a:lnTo>
                    <a:pt x="1057" y="0"/>
                  </a:lnTo>
                  <a:close/>
                  <a:moveTo>
                    <a:pt x="1269" y="9"/>
                  </a:moveTo>
                  <a:lnTo>
                    <a:pt x="1057" y="9"/>
                  </a:lnTo>
                  <a:lnTo>
                    <a:pt x="1158" y="11"/>
                  </a:lnTo>
                  <a:lnTo>
                    <a:pt x="1256" y="18"/>
                  </a:lnTo>
                  <a:lnTo>
                    <a:pt x="1351" y="28"/>
                  </a:lnTo>
                  <a:lnTo>
                    <a:pt x="1442" y="42"/>
                  </a:lnTo>
                  <a:lnTo>
                    <a:pt x="1530" y="60"/>
                  </a:lnTo>
                  <a:lnTo>
                    <a:pt x="1613" y="81"/>
                  </a:lnTo>
                  <a:lnTo>
                    <a:pt x="1691" y="105"/>
                  </a:lnTo>
                  <a:lnTo>
                    <a:pt x="1763" y="132"/>
                  </a:lnTo>
                  <a:lnTo>
                    <a:pt x="1830" y="162"/>
                  </a:lnTo>
                  <a:lnTo>
                    <a:pt x="1891" y="194"/>
                  </a:lnTo>
                  <a:lnTo>
                    <a:pt x="1945" y="229"/>
                  </a:lnTo>
                  <a:lnTo>
                    <a:pt x="1992" y="266"/>
                  </a:lnTo>
                  <a:lnTo>
                    <a:pt x="2031" y="305"/>
                  </a:lnTo>
                  <a:lnTo>
                    <a:pt x="2062" y="346"/>
                  </a:lnTo>
                  <a:lnTo>
                    <a:pt x="2085" y="388"/>
                  </a:lnTo>
                  <a:lnTo>
                    <a:pt x="2099" y="432"/>
                  </a:lnTo>
                  <a:lnTo>
                    <a:pt x="2104" y="477"/>
                  </a:lnTo>
                  <a:lnTo>
                    <a:pt x="2099" y="522"/>
                  </a:lnTo>
                  <a:lnTo>
                    <a:pt x="2085" y="566"/>
                  </a:lnTo>
                  <a:lnTo>
                    <a:pt x="2062" y="608"/>
                  </a:lnTo>
                  <a:lnTo>
                    <a:pt x="2031" y="649"/>
                  </a:lnTo>
                  <a:lnTo>
                    <a:pt x="1992" y="688"/>
                  </a:lnTo>
                  <a:lnTo>
                    <a:pt x="1945" y="725"/>
                  </a:lnTo>
                  <a:lnTo>
                    <a:pt x="1891" y="760"/>
                  </a:lnTo>
                  <a:lnTo>
                    <a:pt x="1830" y="792"/>
                  </a:lnTo>
                  <a:lnTo>
                    <a:pt x="1763" y="822"/>
                  </a:lnTo>
                  <a:lnTo>
                    <a:pt x="1691" y="849"/>
                  </a:lnTo>
                  <a:lnTo>
                    <a:pt x="1613" y="874"/>
                  </a:lnTo>
                  <a:lnTo>
                    <a:pt x="1530" y="894"/>
                  </a:lnTo>
                  <a:lnTo>
                    <a:pt x="1442" y="912"/>
                  </a:lnTo>
                  <a:lnTo>
                    <a:pt x="1351" y="926"/>
                  </a:lnTo>
                  <a:lnTo>
                    <a:pt x="1256" y="936"/>
                  </a:lnTo>
                  <a:lnTo>
                    <a:pt x="1158" y="943"/>
                  </a:lnTo>
                  <a:lnTo>
                    <a:pt x="1057" y="945"/>
                  </a:lnTo>
                  <a:lnTo>
                    <a:pt x="1269" y="945"/>
                  </a:lnTo>
                  <a:lnTo>
                    <a:pt x="1354" y="935"/>
                  </a:lnTo>
                  <a:lnTo>
                    <a:pt x="1446" y="921"/>
                  </a:lnTo>
                  <a:lnTo>
                    <a:pt x="1534" y="903"/>
                  </a:lnTo>
                  <a:lnTo>
                    <a:pt x="1618" y="882"/>
                  </a:lnTo>
                  <a:lnTo>
                    <a:pt x="1697" y="857"/>
                  </a:lnTo>
                  <a:lnTo>
                    <a:pt x="1770" y="830"/>
                  </a:lnTo>
                  <a:lnTo>
                    <a:pt x="1837" y="799"/>
                  </a:lnTo>
                  <a:lnTo>
                    <a:pt x="1899" y="766"/>
                  </a:lnTo>
                  <a:lnTo>
                    <a:pt x="1953" y="730"/>
                  </a:lnTo>
                  <a:lnTo>
                    <a:pt x="2000" y="693"/>
                  </a:lnTo>
                  <a:lnTo>
                    <a:pt x="2040" y="653"/>
                  </a:lnTo>
                  <a:lnTo>
                    <a:pt x="2072" y="611"/>
                  </a:lnTo>
                  <a:lnTo>
                    <a:pt x="2095" y="568"/>
                  </a:lnTo>
                  <a:lnTo>
                    <a:pt x="2109" y="523"/>
                  </a:lnTo>
                  <a:lnTo>
                    <a:pt x="2114" y="477"/>
                  </a:lnTo>
                  <a:lnTo>
                    <a:pt x="2109" y="431"/>
                  </a:lnTo>
                  <a:lnTo>
                    <a:pt x="2095" y="386"/>
                  </a:lnTo>
                  <a:lnTo>
                    <a:pt x="2072" y="343"/>
                  </a:lnTo>
                  <a:lnTo>
                    <a:pt x="2040" y="301"/>
                  </a:lnTo>
                  <a:lnTo>
                    <a:pt x="2000" y="261"/>
                  </a:lnTo>
                  <a:lnTo>
                    <a:pt x="1953" y="224"/>
                  </a:lnTo>
                  <a:lnTo>
                    <a:pt x="1899" y="188"/>
                  </a:lnTo>
                  <a:lnTo>
                    <a:pt x="1837" y="155"/>
                  </a:lnTo>
                  <a:lnTo>
                    <a:pt x="1770" y="124"/>
                  </a:lnTo>
                  <a:lnTo>
                    <a:pt x="1697" y="97"/>
                  </a:lnTo>
                  <a:lnTo>
                    <a:pt x="1618" y="72"/>
                  </a:lnTo>
                  <a:lnTo>
                    <a:pt x="1534" y="51"/>
                  </a:lnTo>
                  <a:lnTo>
                    <a:pt x="1446" y="33"/>
                  </a:lnTo>
                  <a:lnTo>
                    <a:pt x="1354" y="19"/>
                  </a:lnTo>
                  <a:lnTo>
                    <a:pt x="1269" y="9"/>
                  </a:lnTo>
                  <a:close/>
                </a:path>
              </a:pathLst>
            </a:custGeom>
            <a:solidFill>
              <a:srgbClr val="FFFFFF"/>
            </a:solidFill>
            <a:ln w="666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AutoShape 8">
              <a:extLst>
                <a:ext uri="{FF2B5EF4-FFF2-40B4-BE49-F238E27FC236}">
                  <a16:creationId xmlns:a16="http://schemas.microsoft.com/office/drawing/2014/main" id="{A0D83255-EEB0-4CF2-9761-FB979A4A1E04}"/>
                </a:ext>
              </a:extLst>
            </p:cNvPr>
            <p:cNvSpPr>
              <a:spLocks/>
            </p:cNvSpPr>
            <p:nvPr/>
          </p:nvSpPr>
          <p:spPr bwMode="auto">
            <a:xfrm>
              <a:off x="0" y="9841"/>
              <a:ext cx="2114" cy="955"/>
            </a:xfrm>
            <a:custGeom>
              <a:avLst/>
              <a:gdLst>
                <a:gd name="T0" fmla="*/ 8046 w 2114"/>
                <a:gd name="T1" fmla="+- 0 3084 9841"/>
                <a:gd name="T2" fmla="*/ 3084 h 955"/>
                <a:gd name="T3" fmla="*/ 8141 w 2114"/>
                <a:gd name="T4" fmla="+- 0 2959 9841"/>
                <a:gd name="T5" fmla="*/ 2959 h 955"/>
                <a:gd name="T6" fmla="*/ 8304 w 2114"/>
                <a:gd name="T7" fmla="+- 0 2853 9841"/>
                <a:gd name="T8" fmla="*/ 2853 h 955"/>
                <a:gd name="T9" fmla="*/ 8523 w 2114"/>
                <a:gd name="T10" fmla="+- 0 2770 9841"/>
                <a:gd name="T11" fmla="*/ 2770 h 955"/>
                <a:gd name="T12" fmla="*/ 8787 w 2114"/>
                <a:gd name="T13" fmla="+- 0 2717 9841"/>
                <a:gd name="T14" fmla="*/ 2717 h 955"/>
                <a:gd name="T15" fmla="*/ 9084 w 2114"/>
                <a:gd name="T16" fmla="+- 0 2698 9841"/>
                <a:gd name="T17" fmla="*/ 2698 h 955"/>
                <a:gd name="T18" fmla="*/ 9381 w 2114"/>
                <a:gd name="T19" fmla="+- 0 2717 9841"/>
                <a:gd name="T20" fmla="*/ 2717 h 955"/>
                <a:gd name="T21" fmla="*/ 9645 w 2114"/>
                <a:gd name="T22" fmla="+- 0 2770 9841"/>
                <a:gd name="T23" fmla="*/ 2770 h 955"/>
                <a:gd name="T24" fmla="*/ 9864 w 2114"/>
                <a:gd name="T25" fmla="+- 0 2853 9841"/>
                <a:gd name="T26" fmla="*/ 2853 h 955"/>
                <a:gd name="T27" fmla="*/ 10027 w 2114"/>
                <a:gd name="T28" fmla="+- 0 2959 9841"/>
                <a:gd name="T29" fmla="*/ 2959 h 955"/>
                <a:gd name="T30" fmla="*/ 10122 w 2114"/>
                <a:gd name="T31" fmla="+- 0 3084 9841"/>
                <a:gd name="T32" fmla="*/ 3084 h 955"/>
                <a:gd name="T33" fmla="*/ 10136 w 2114"/>
                <a:gd name="T34" fmla="+- 0 3221 9841"/>
                <a:gd name="T35" fmla="*/ 3221 h 955"/>
                <a:gd name="T36" fmla="*/ 10067 w 2114"/>
                <a:gd name="T37" fmla="+- 0 3351 9841"/>
                <a:gd name="T38" fmla="*/ 3351 h 955"/>
                <a:gd name="T39" fmla="*/ 9926 w 2114"/>
                <a:gd name="T40" fmla="+- 0 3464 9841"/>
                <a:gd name="T41" fmla="*/ 3464 h 955"/>
                <a:gd name="T42" fmla="*/ 9724 w 2114"/>
                <a:gd name="T43" fmla="+- 0 3555 9841"/>
                <a:gd name="T44" fmla="*/ 3555 h 955"/>
                <a:gd name="T45" fmla="*/ 9473 w 2114"/>
                <a:gd name="T46" fmla="+- 0 3619 9841"/>
                <a:gd name="T47" fmla="*/ 3619 h 955"/>
                <a:gd name="T48" fmla="*/ 9186 w 2114"/>
                <a:gd name="T49" fmla="+- 0 3650 9841"/>
                <a:gd name="T50" fmla="*/ 3650 h 955"/>
                <a:gd name="T51" fmla="*/ 8883 w 2114"/>
                <a:gd name="T52" fmla="+- 0 3644 9841"/>
                <a:gd name="T53" fmla="*/ 3644 h 955"/>
                <a:gd name="T54" fmla="*/ 8607 w 2114"/>
                <a:gd name="T55" fmla="+- 0 3601 9841"/>
                <a:gd name="T56" fmla="*/ 3601 h 955"/>
                <a:gd name="T57" fmla="*/ 8371 w 2114"/>
                <a:gd name="T58" fmla="+- 0 3528 9841"/>
                <a:gd name="T59" fmla="*/ 3528 h 955"/>
                <a:gd name="T60" fmla="*/ 8188 w 2114"/>
                <a:gd name="T61" fmla="+- 0 3428 9841"/>
                <a:gd name="T62" fmla="*/ 3428 h 955"/>
                <a:gd name="T63" fmla="*/ 8069 w 2114"/>
                <a:gd name="T64" fmla="+- 0 3309 9841"/>
                <a:gd name="T65" fmla="*/ 3309 h 955"/>
                <a:gd name="T66" fmla="*/ 8027 w 2114"/>
                <a:gd name="T67" fmla="+- 0 3175 9841"/>
                <a:gd name="T68" fmla="*/ 3175 h 955"/>
                <a:gd name="T69" fmla="*/ 8056 w 2114"/>
                <a:gd name="T70" fmla="+- 0 3264 9841"/>
                <a:gd name="T71" fmla="*/ 3264 h 955"/>
                <a:gd name="T72" fmla="*/ 8149 w 2114"/>
                <a:gd name="T73" fmla="+- 0 3386 9841"/>
                <a:gd name="T74" fmla="*/ 3386 h 955"/>
                <a:gd name="T75" fmla="*/ 8311 w 2114"/>
                <a:gd name="T76" fmla="+- 0 3490 9841"/>
                <a:gd name="T77" fmla="*/ 3490 h 955"/>
                <a:gd name="T78" fmla="*/ 8528 w 2114"/>
                <a:gd name="T79" fmla="+- 0 3572 9841"/>
                <a:gd name="T80" fmla="*/ 3572 h 955"/>
                <a:gd name="T81" fmla="*/ 8790 w 2114"/>
                <a:gd name="T82" fmla="+- 0 3624 9841"/>
                <a:gd name="T83" fmla="*/ 3624 h 955"/>
                <a:gd name="T84" fmla="*/ 9084 w 2114"/>
                <a:gd name="T85" fmla="+- 0 3643 9841"/>
                <a:gd name="T86" fmla="*/ 3643 h 955"/>
                <a:gd name="T87" fmla="*/ 9378 w 2114"/>
                <a:gd name="T88" fmla="+- 0 3624 9841"/>
                <a:gd name="T89" fmla="*/ 3624 h 955"/>
                <a:gd name="T90" fmla="*/ 9640 w 2114"/>
                <a:gd name="T91" fmla="+- 0 3572 9841"/>
                <a:gd name="T92" fmla="*/ 3572 h 955"/>
                <a:gd name="T93" fmla="*/ 9857 w 2114"/>
                <a:gd name="T94" fmla="+- 0 3490 9841"/>
                <a:gd name="T95" fmla="*/ 3490 h 955"/>
                <a:gd name="T96" fmla="*/ 10019 w 2114"/>
                <a:gd name="T97" fmla="+- 0 3386 9841"/>
                <a:gd name="T98" fmla="*/ 3386 h 955"/>
                <a:gd name="T99" fmla="*/ 10112 w 2114"/>
                <a:gd name="T100" fmla="+- 0 3264 9841"/>
                <a:gd name="T101" fmla="*/ 3264 h 955"/>
                <a:gd name="T102" fmla="*/ 10126 w 2114"/>
                <a:gd name="T103" fmla="+- 0 3130 9841"/>
                <a:gd name="T104" fmla="*/ 3130 h 955"/>
                <a:gd name="T105" fmla="*/ 10058 w 2114"/>
                <a:gd name="T106" fmla="+- 0 3003 9841"/>
                <a:gd name="T107" fmla="*/ 3003 h 955"/>
                <a:gd name="T108" fmla="*/ 9918 w 2114"/>
                <a:gd name="T109" fmla="+- 0 2892 9841"/>
                <a:gd name="T110" fmla="*/ 2892 h 955"/>
                <a:gd name="T111" fmla="*/ 9718 w 2114"/>
                <a:gd name="T112" fmla="+- 0 2803 9841"/>
                <a:gd name="T113" fmla="*/ 2803 h 955"/>
                <a:gd name="T114" fmla="*/ 9469 w 2114"/>
                <a:gd name="T115" fmla="+- 0 2740 9841"/>
                <a:gd name="T116" fmla="*/ 2740 h 955"/>
                <a:gd name="T117" fmla="*/ 9185 w 2114"/>
                <a:gd name="T118" fmla="+- 0 2709 9841"/>
                <a:gd name="T119" fmla="*/ 2709 h 955"/>
                <a:gd name="T120" fmla="*/ 8885 w 2114"/>
                <a:gd name="T121" fmla="+- 0 2716 9841"/>
                <a:gd name="T122" fmla="*/ 2716 h 955"/>
                <a:gd name="T123" fmla="*/ 8611 w 2114"/>
                <a:gd name="T124" fmla="+- 0 2758 9841"/>
                <a:gd name="T125" fmla="*/ 2758 h 955"/>
                <a:gd name="T126" fmla="*/ 8378 w 2114"/>
                <a:gd name="T127" fmla="+- 0 2830 9841"/>
                <a:gd name="T128" fmla="*/ 2830 h 955"/>
                <a:gd name="T129" fmla="*/ 8196 w 2114"/>
                <a:gd name="T130" fmla="+- 0 2927 9841"/>
                <a:gd name="T131" fmla="*/ 2927 h 955"/>
                <a:gd name="T132" fmla="*/ 8079 w 2114"/>
                <a:gd name="T133" fmla="+- 0 3044 9841"/>
                <a:gd name="T134" fmla="*/ 3044 h 955"/>
                <a:gd name="T135" fmla="*/ 8037 w 2114"/>
                <a:gd name="T136" fmla="+- 0 3175 9841"/>
                <a:gd name="T137" fmla="*/ 3175 h 95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Lst>
              <a:rect l="0" t="0" r="r" b="b"/>
              <a:pathLst>
                <a:path w="2114" h="955">
                  <a:moveTo>
                    <a:pt x="8027" y="-6666"/>
                  </a:moveTo>
                  <a:lnTo>
                    <a:pt x="8032" y="-6712"/>
                  </a:lnTo>
                  <a:lnTo>
                    <a:pt x="8046" y="-6757"/>
                  </a:lnTo>
                  <a:lnTo>
                    <a:pt x="8069" y="-6800"/>
                  </a:lnTo>
                  <a:lnTo>
                    <a:pt x="8101" y="-6842"/>
                  </a:lnTo>
                  <a:lnTo>
                    <a:pt x="8141" y="-6882"/>
                  </a:lnTo>
                  <a:lnTo>
                    <a:pt x="8188" y="-6919"/>
                  </a:lnTo>
                  <a:lnTo>
                    <a:pt x="8242" y="-6955"/>
                  </a:lnTo>
                  <a:lnTo>
                    <a:pt x="8304" y="-6988"/>
                  </a:lnTo>
                  <a:lnTo>
                    <a:pt x="8371" y="-7019"/>
                  </a:lnTo>
                  <a:lnTo>
                    <a:pt x="8444" y="-7046"/>
                  </a:lnTo>
                  <a:lnTo>
                    <a:pt x="8523" y="-7071"/>
                  </a:lnTo>
                  <a:lnTo>
                    <a:pt x="8607" y="-7092"/>
                  </a:lnTo>
                  <a:lnTo>
                    <a:pt x="8695" y="-7110"/>
                  </a:lnTo>
                  <a:lnTo>
                    <a:pt x="8787" y="-7124"/>
                  </a:lnTo>
                  <a:lnTo>
                    <a:pt x="8883" y="-7135"/>
                  </a:lnTo>
                  <a:lnTo>
                    <a:pt x="8982" y="-7141"/>
                  </a:lnTo>
                  <a:lnTo>
                    <a:pt x="9084" y="-7143"/>
                  </a:lnTo>
                  <a:lnTo>
                    <a:pt x="9186" y="-7141"/>
                  </a:lnTo>
                  <a:lnTo>
                    <a:pt x="9285" y="-7135"/>
                  </a:lnTo>
                  <a:lnTo>
                    <a:pt x="9381" y="-7124"/>
                  </a:lnTo>
                  <a:lnTo>
                    <a:pt x="9473" y="-7110"/>
                  </a:lnTo>
                  <a:lnTo>
                    <a:pt x="9561" y="-7092"/>
                  </a:lnTo>
                  <a:lnTo>
                    <a:pt x="9645" y="-7071"/>
                  </a:lnTo>
                  <a:lnTo>
                    <a:pt x="9724" y="-7046"/>
                  </a:lnTo>
                  <a:lnTo>
                    <a:pt x="9797" y="-7019"/>
                  </a:lnTo>
                  <a:lnTo>
                    <a:pt x="9864" y="-6988"/>
                  </a:lnTo>
                  <a:lnTo>
                    <a:pt x="9926" y="-6955"/>
                  </a:lnTo>
                  <a:lnTo>
                    <a:pt x="9980" y="-6919"/>
                  </a:lnTo>
                  <a:lnTo>
                    <a:pt x="10027" y="-6882"/>
                  </a:lnTo>
                  <a:lnTo>
                    <a:pt x="10067" y="-6842"/>
                  </a:lnTo>
                  <a:lnTo>
                    <a:pt x="10099" y="-6800"/>
                  </a:lnTo>
                  <a:lnTo>
                    <a:pt x="10122" y="-6757"/>
                  </a:lnTo>
                  <a:lnTo>
                    <a:pt x="10136" y="-6712"/>
                  </a:lnTo>
                  <a:lnTo>
                    <a:pt x="10141" y="-6666"/>
                  </a:lnTo>
                  <a:lnTo>
                    <a:pt x="10136" y="-6620"/>
                  </a:lnTo>
                  <a:lnTo>
                    <a:pt x="10122" y="-6575"/>
                  </a:lnTo>
                  <a:lnTo>
                    <a:pt x="10099" y="-6532"/>
                  </a:lnTo>
                  <a:lnTo>
                    <a:pt x="10067" y="-6490"/>
                  </a:lnTo>
                  <a:lnTo>
                    <a:pt x="10027" y="-6450"/>
                  </a:lnTo>
                  <a:lnTo>
                    <a:pt x="9980" y="-6413"/>
                  </a:lnTo>
                  <a:lnTo>
                    <a:pt x="9926" y="-6377"/>
                  </a:lnTo>
                  <a:lnTo>
                    <a:pt x="9864" y="-6344"/>
                  </a:lnTo>
                  <a:lnTo>
                    <a:pt x="9797" y="-6313"/>
                  </a:lnTo>
                  <a:lnTo>
                    <a:pt x="9724" y="-6286"/>
                  </a:lnTo>
                  <a:lnTo>
                    <a:pt x="9645" y="-6261"/>
                  </a:lnTo>
                  <a:lnTo>
                    <a:pt x="9561" y="-6240"/>
                  </a:lnTo>
                  <a:lnTo>
                    <a:pt x="9473" y="-6222"/>
                  </a:lnTo>
                  <a:lnTo>
                    <a:pt x="9381" y="-6208"/>
                  </a:lnTo>
                  <a:lnTo>
                    <a:pt x="9285" y="-6197"/>
                  </a:lnTo>
                  <a:lnTo>
                    <a:pt x="9186" y="-6191"/>
                  </a:lnTo>
                  <a:lnTo>
                    <a:pt x="9084" y="-6188"/>
                  </a:lnTo>
                  <a:lnTo>
                    <a:pt x="8982" y="-6191"/>
                  </a:lnTo>
                  <a:lnTo>
                    <a:pt x="8883" y="-6197"/>
                  </a:lnTo>
                  <a:lnTo>
                    <a:pt x="8787" y="-6208"/>
                  </a:lnTo>
                  <a:lnTo>
                    <a:pt x="8695" y="-6222"/>
                  </a:lnTo>
                  <a:lnTo>
                    <a:pt x="8607" y="-6240"/>
                  </a:lnTo>
                  <a:lnTo>
                    <a:pt x="8523" y="-6261"/>
                  </a:lnTo>
                  <a:lnTo>
                    <a:pt x="8444" y="-6286"/>
                  </a:lnTo>
                  <a:lnTo>
                    <a:pt x="8371" y="-6313"/>
                  </a:lnTo>
                  <a:lnTo>
                    <a:pt x="8304" y="-6344"/>
                  </a:lnTo>
                  <a:lnTo>
                    <a:pt x="8242" y="-6377"/>
                  </a:lnTo>
                  <a:lnTo>
                    <a:pt x="8188" y="-6413"/>
                  </a:lnTo>
                  <a:lnTo>
                    <a:pt x="8141" y="-6450"/>
                  </a:lnTo>
                  <a:lnTo>
                    <a:pt x="8101" y="-6490"/>
                  </a:lnTo>
                  <a:lnTo>
                    <a:pt x="8069" y="-6532"/>
                  </a:lnTo>
                  <a:lnTo>
                    <a:pt x="8046" y="-6575"/>
                  </a:lnTo>
                  <a:lnTo>
                    <a:pt x="8032" y="-6620"/>
                  </a:lnTo>
                  <a:lnTo>
                    <a:pt x="8027" y="-6666"/>
                  </a:lnTo>
                  <a:close/>
                  <a:moveTo>
                    <a:pt x="8037" y="-6666"/>
                  </a:moveTo>
                  <a:lnTo>
                    <a:pt x="8042" y="-6621"/>
                  </a:lnTo>
                  <a:lnTo>
                    <a:pt x="8056" y="-6577"/>
                  </a:lnTo>
                  <a:lnTo>
                    <a:pt x="8079" y="-6535"/>
                  </a:lnTo>
                  <a:lnTo>
                    <a:pt x="8110" y="-6494"/>
                  </a:lnTo>
                  <a:lnTo>
                    <a:pt x="8149" y="-6455"/>
                  </a:lnTo>
                  <a:lnTo>
                    <a:pt x="8196" y="-6418"/>
                  </a:lnTo>
                  <a:lnTo>
                    <a:pt x="8250" y="-6383"/>
                  </a:lnTo>
                  <a:lnTo>
                    <a:pt x="8311" y="-6351"/>
                  </a:lnTo>
                  <a:lnTo>
                    <a:pt x="8378" y="-6321"/>
                  </a:lnTo>
                  <a:lnTo>
                    <a:pt x="8450" y="-6294"/>
                  </a:lnTo>
                  <a:lnTo>
                    <a:pt x="8528" y="-6269"/>
                  </a:lnTo>
                  <a:lnTo>
                    <a:pt x="8611" y="-6249"/>
                  </a:lnTo>
                  <a:lnTo>
                    <a:pt x="8699" y="-6231"/>
                  </a:lnTo>
                  <a:lnTo>
                    <a:pt x="8790" y="-6217"/>
                  </a:lnTo>
                  <a:lnTo>
                    <a:pt x="8885" y="-6207"/>
                  </a:lnTo>
                  <a:lnTo>
                    <a:pt x="8983" y="-6200"/>
                  </a:lnTo>
                  <a:lnTo>
                    <a:pt x="9084" y="-6198"/>
                  </a:lnTo>
                  <a:lnTo>
                    <a:pt x="9185" y="-6200"/>
                  </a:lnTo>
                  <a:lnTo>
                    <a:pt x="9283" y="-6207"/>
                  </a:lnTo>
                  <a:lnTo>
                    <a:pt x="9378" y="-6217"/>
                  </a:lnTo>
                  <a:lnTo>
                    <a:pt x="9469" y="-6231"/>
                  </a:lnTo>
                  <a:lnTo>
                    <a:pt x="9557" y="-6249"/>
                  </a:lnTo>
                  <a:lnTo>
                    <a:pt x="9640" y="-6269"/>
                  </a:lnTo>
                  <a:lnTo>
                    <a:pt x="9718" y="-6294"/>
                  </a:lnTo>
                  <a:lnTo>
                    <a:pt x="9790" y="-6321"/>
                  </a:lnTo>
                  <a:lnTo>
                    <a:pt x="9857" y="-6351"/>
                  </a:lnTo>
                  <a:lnTo>
                    <a:pt x="9918" y="-6383"/>
                  </a:lnTo>
                  <a:lnTo>
                    <a:pt x="9972" y="-6418"/>
                  </a:lnTo>
                  <a:lnTo>
                    <a:pt x="10019" y="-6455"/>
                  </a:lnTo>
                  <a:lnTo>
                    <a:pt x="10058" y="-6494"/>
                  </a:lnTo>
                  <a:lnTo>
                    <a:pt x="10089" y="-6535"/>
                  </a:lnTo>
                  <a:lnTo>
                    <a:pt x="10112" y="-6577"/>
                  </a:lnTo>
                  <a:lnTo>
                    <a:pt x="10126" y="-6621"/>
                  </a:lnTo>
                  <a:lnTo>
                    <a:pt x="10131" y="-6666"/>
                  </a:lnTo>
                  <a:lnTo>
                    <a:pt x="10126" y="-6711"/>
                  </a:lnTo>
                  <a:lnTo>
                    <a:pt x="10112" y="-6755"/>
                  </a:lnTo>
                  <a:lnTo>
                    <a:pt x="10089" y="-6797"/>
                  </a:lnTo>
                  <a:lnTo>
                    <a:pt x="10058" y="-6838"/>
                  </a:lnTo>
                  <a:lnTo>
                    <a:pt x="10019" y="-6877"/>
                  </a:lnTo>
                  <a:lnTo>
                    <a:pt x="9972" y="-6914"/>
                  </a:lnTo>
                  <a:lnTo>
                    <a:pt x="9918" y="-6949"/>
                  </a:lnTo>
                  <a:lnTo>
                    <a:pt x="9857" y="-6981"/>
                  </a:lnTo>
                  <a:lnTo>
                    <a:pt x="9790" y="-7011"/>
                  </a:lnTo>
                  <a:lnTo>
                    <a:pt x="9718" y="-7038"/>
                  </a:lnTo>
                  <a:lnTo>
                    <a:pt x="9640" y="-7062"/>
                  </a:lnTo>
                  <a:lnTo>
                    <a:pt x="9557" y="-7083"/>
                  </a:lnTo>
                  <a:lnTo>
                    <a:pt x="9469" y="-7101"/>
                  </a:lnTo>
                  <a:lnTo>
                    <a:pt x="9378" y="-7115"/>
                  </a:lnTo>
                  <a:lnTo>
                    <a:pt x="9283" y="-7125"/>
                  </a:lnTo>
                  <a:lnTo>
                    <a:pt x="9185" y="-7132"/>
                  </a:lnTo>
                  <a:lnTo>
                    <a:pt x="9084" y="-7134"/>
                  </a:lnTo>
                  <a:lnTo>
                    <a:pt x="8983" y="-7132"/>
                  </a:lnTo>
                  <a:lnTo>
                    <a:pt x="8885" y="-7125"/>
                  </a:lnTo>
                  <a:lnTo>
                    <a:pt x="8790" y="-7115"/>
                  </a:lnTo>
                  <a:lnTo>
                    <a:pt x="8699" y="-7101"/>
                  </a:lnTo>
                  <a:lnTo>
                    <a:pt x="8611" y="-7083"/>
                  </a:lnTo>
                  <a:lnTo>
                    <a:pt x="8528" y="-7062"/>
                  </a:lnTo>
                  <a:lnTo>
                    <a:pt x="8450" y="-7038"/>
                  </a:lnTo>
                  <a:lnTo>
                    <a:pt x="8378" y="-7011"/>
                  </a:lnTo>
                  <a:lnTo>
                    <a:pt x="8311" y="-6981"/>
                  </a:lnTo>
                  <a:lnTo>
                    <a:pt x="8250" y="-6949"/>
                  </a:lnTo>
                  <a:lnTo>
                    <a:pt x="8196" y="-6914"/>
                  </a:lnTo>
                  <a:lnTo>
                    <a:pt x="8149" y="-6877"/>
                  </a:lnTo>
                  <a:lnTo>
                    <a:pt x="8110" y="-6838"/>
                  </a:lnTo>
                  <a:lnTo>
                    <a:pt x="8079" y="-6797"/>
                  </a:lnTo>
                  <a:lnTo>
                    <a:pt x="8056" y="-6755"/>
                  </a:lnTo>
                  <a:lnTo>
                    <a:pt x="8042" y="-6711"/>
                  </a:lnTo>
                  <a:lnTo>
                    <a:pt x="8037" y="-6666"/>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descr="Cheese Food.JPG">
              <a:extLst>
                <a:ext uri="{FF2B5EF4-FFF2-40B4-BE49-F238E27FC236}">
                  <a16:creationId xmlns:a16="http://schemas.microsoft.com/office/drawing/2014/main" id="{4063DD60-80B3-48D9-8AE8-BBBC2CF3E3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05" y="1483"/>
              <a:ext cx="3737" cy="2343"/>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sp>
          <p:nvSpPr>
            <p:cNvPr id="23" name="Freeform 6">
              <a:extLst>
                <a:ext uri="{FF2B5EF4-FFF2-40B4-BE49-F238E27FC236}">
                  <a16:creationId xmlns:a16="http://schemas.microsoft.com/office/drawing/2014/main" id="{D5782DF7-FAE7-4CE1-90BB-80B770A14C2A}"/>
                </a:ext>
              </a:extLst>
            </p:cNvPr>
            <p:cNvSpPr>
              <a:spLocks/>
            </p:cNvSpPr>
            <p:nvPr/>
          </p:nvSpPr>
          <p:spPr bwMode="auto">
            <a:xfrm>
              <a:off x="11294" y="1959"/>
              <a:ext cx="2790" cy="735"/>
            </a:xfrm>
            <a:custGeom>
              <a:avLst/>
              <a:gdLst>
                <a:gd name="T0" fmla="+- 0 11312 11294"/>
                <a:gd name="T1" fmla="*/ T0 w 2790"/>
                <a:gd name="T2" fmla="+- 0 2267 1959"/>
                <a:gd name="T3" fmla="*/ 2267 h 735"/>
                <a:gd name="T4" fmla="+- 0 11450 11294"/>
                <a:gd name="T5" fmla="*/ T4 w 2790"/>
                <a:gd name="T6" fmla="+- 0 2158 1959"/>
                <a:gd name="T7" fmla="*/ 2158 h 735"/>
                <a:gd name="T8" fmla="+- 0 11630 11294"/>
                <a:gd name="T9" fmla="*/ T8 w 2790"/>
                <a:gd name="T10" fmla="+- 0 2088 1959"/>
                <a:gd name="T11" fmla="*/ 2088 h 735"/>
                <a:gd name="T12" fmla="+- 0 11781 11294"/>
                <a:gd name="T13" fmla="*/ T12 w 2790"/>
                <a:gd name="T14" fmla="+- 0 2048 1959"/>
                <a:gd name="T15" fmla="*/ 2048 h 735"/>
                <a:gd name="T16" fmla="+- 0 11954 11294"/>
                <a:gd name="T17" fmla="*/ T16 w 2790"/>
                <a:gd name="T18" fmla="+- 0 2014 1959"/>
                <a:gd name="T19" fmla="*/ 2014 h 735"/>
                <a:gd name="T20" fmla="+- 0 12146 11294"/>
                <a:gd name="T21" fmla="*/ T20 w 2790"/>
                <a:gd name="T22" fmla="+- 0 1988 1959"/>
                <a:gd name="T23" fmla="*/ 1988 h 735"/>
                <a:gd name="T24" fmla="+- 0 12354 11294"/>
                <a:gd name="T25" fmla="*/ T24 w 2790"/>
                <a:gd name="T26" fmla="+- 0 1970 1959"/>
                <a:gd name="T27" fmla="*/ 1970 h 735"/>
                <a:gd name="T28" fmla="+- 0 12575 11294"/>
                <a:gd name="T29" fmla="*/ T28 w 2790"/>
                <a:gd name="T30" fmla="+- 0 1960 1959"/>
                <a:gd name="T31" fmla="*/ 1960 h 735"/>
                <a:gd name="T32" fmla="+- 0 12803 11294"/>
                <a:gd name="T33" fmla="*/ T32 w 2790"/>
                <a:gd name="T34" fmla="+- 0 1960 1959"/>
                <a:gd name="T35" fmla="*/ 1960 h 735"/>
                <a:gd name="T36" fmla="+- 0 13024 11294"/>
                <a:gd name="T37" fmla="*/ T36 w 2790"/>
                <a:gd name="T38" fmla="+- 0 1970 1959"/>
                <a:gd name="T39" fmla="*/ 1970 h 735"/>
                <a:gd name="T40" fmla="+- 0 13232 11294"/>
                <a:gd name="T41" fmla="*/ T40 w 2790"/>
                <a:gd name="T42" fmla="+- 0 1988 1959"/>
                <a:gd name="T43" fmla="*/ 1988 h 735"/>
                <a:gd name="T44" fmla="+- 0 13424 11294"/>
                <a:gd name="T45" fmla="*/ T44 w 2790"/>
                <a:gd name="T46" fmla="+- 0 2014 1959"/>
                <a:gd name="T47" fmla="*/ 2014 h 735"/>
                <a:gd name="T48" fmla="+- 0 13597 11294"/>
                <a:gd name="T49" fmla="*/ T48 w 2790"/>
                <a:gd name="T50" fmla="+- 0 2048 1959"/>
                <a:gd name="T51" fmla="*/ 2048 h 735"/>
                <a:gd name="T52" fmla="+- 0 13748 11294"/>
                <a:gd name="T53" fmla="*/ T52 w 2790"/>
                <a:gd name="T54" fmla="+- 0 2088 1959"/>
                <a:gd name="T55" fmla="*/ 2088 h 735"/>
                <a:gd name="T56" fmla="+- 0 13875 11294"/>
                <a:gd name="T57" fmla="*/ T56 w 2790"/>
                <a:gd name="T58" fmla="+- 0 2133 1959"/>
                <a:gd name="T59" fmla="*/ 2133 h 735"/>
                <a:gd name="T60" fmla="+- 0 14043 11294"/>
                <a:gd name="T61" fmla="*/ T60 w 2790"/>
                <a:gd name="T62" fmla="+- 0 2238 1959"/>
                <a:gd name="T63" fmla="*/ 2238 h 735"/>
                <a:gd name="T64" fmla="+- 0 14084 11294"/>
                <a:gd name="T65" fmla="*/ T64 w 2790"/>
                <a:gd name="T66" fmla="+- 0 2327 1959"/>
                <a:gd name="T67" fmla="*/ 2327 h 735"/>
                <a:gd name="T68" fmla="+- 0 14043 11294"/>
                <a:gd name="T69" fmla="*/ T68 w 2790"/>
                <a:gd name="T70" fmla="+- 0 2415 1959"/>
                <a:gd name="T71" fmla="*/ 2415 h 735"/>
                <a:gd name="T72" fmla="+- 0 13875 11294"/>
                <a:gd name="T73" fmla="*/ T72 w 2790"/>
                <a:gd name="T74" fmla="+- 0 2520 1959"/>
                <a:gd name="T75" fmla="*/ 2520 h 735"/>
                <a:gd name="T76" fmla="+- 0 13748 11294"/>
                <a:gd name="T77" fmla="*/ T76 w 2790"/>
                <a:gd name="T78" fmla="+- 0 2566 1959"/>
                <a:gd name="T79" fmla="*/ 2566 h 735"/>
                <a:gd name="T80" fmla="+- 0 13597 11294"/>
                <a:gd name="T81" fmla="*/ T80 w 2790"/>
                <a:gd name="T82" fmla="+- 0 2606 1959"/>
                <a:gd name="T83" fmla="*/ 2606 h 735"/>
                <a:gd name="T84" fmla="+- 0 13424 11294"/>
                <a:gd name="T85" fmla="*/ T84 w 2790"/>
                <a:gd name="T86" fmla="+- 0 2639 1959"/>
                <a:gd name="T87" fmla="*/ 2639 h 735"/>
                <a:gd name="T88" fmla="+- 0 13232 11294"/>
                <a:gd name="T89" fmla="*/ T88 w 2790"/>
                <a:gd name="T90" fmla="+- 0 2665 1959"/>
                <a:gd name="T91" fmla="*/ 2665 h 735"/>
                <a:gd name="T92" fmla="+- 0 13024 11294"/>
                <a:gd name="T93" fmla="*/ T92 w 2790"/>
                <a:gd name="T94" fmla="+- 0 2684 1959"/>
                <a:gd name="T95" fmla="*/ 2684 h 735"/>
                <a:gd name="T96" fmla="+- 0 12803 11294"/>
                <a:gd name="T97" fmla="*/ T96 w 2790"/>
                <a:gd name="T98" fmla="+- 0 2693 1959"/>
                <a:gd name="T99" fmla="*/ 2693 h 735"/>
                <a:gd name="T100" fmla="+- 0 12575 11294"/>
                <a:gd name="T101" fmla="*/ T100 w 2790"/>
                <a:gd name="T102" fmla="+- 0 2693 1959"/>
                <a:gd name="T103" fmla="*/ 2693 h 735"/>
                <a:gd name="T104" fmla="+- 0 12354 11294"/>
                <a:gd name="T105" fmla="*/ T104 w 2790"/>
                <a:gd name="T106" fmla="+- 0 2684 1959"/>
                <a:gd name="T107" fmla="*/ 2684 h 735"/>
                <a:gd name="T108" fmla="+- 0 12146 11294"/>
                <a:gd name="T109" fmla="*/ T108 w 2790"/>
                <a:gd name="T110" fmla="+- 0 2665 1959"/>
                <a:gd name="T111" fmla="*/ 2665 h 735"/>
                <a:gd name="T112" fmla="+- 0 11954 11294"/>
                <a:gd name="T113" fmla="*/ T112 w 2790"/>
                <a:gd name="T114" fmla="+- 0 2639 1959"/>
                <a:gd name="T115" fmla="*/ 2639 h 735"/>
                <a:gd name="T116" fmla="+- 0 11781 11294"/>
                <a:gd name="T117" fmla="*/ T116 w 2790"/>
                <a:gd name="T118" fmla="+- 0 2606 1959"/>
                <a:gd name="T119" fmla="*/ 2606 h 735"/>
                <a:gd name="T120" fmla="+- 0 11630 11294"/>
                <a:gd name="T121" fmla="*/ T120 w 2790"/>
                <a:gd name="T122" fmla="+- 0 2566 1959"/>
                <a:gd name="T123" fmla="*/ 2566 h 735"/>
                <a:gd name="T124" fmla="+- 0 11503 11294"/>
                <a:gd name="T125" fmla="*/ T124 w 2790"/>
                <a:gd name="T126" fmla="+- 0 2520 1959"/>
                <a:gd name="T127" fmla="*/ 2520 h 735"/>
                <a:gd name="T128" fmla="+- 0 11335 11294"/>
                <a:gd name="T129" fmla="*/ T128 w 2790"/>
                <a:gd name="T130" fmla="+- 0 2415 1959"/>
                <a:gd name="T131" fmla="*/ 2415 h 735"/>
                <a:gd name="T132" fmla="+- 0 11294 11294"/>
                <a:gd name="T133" fmla="*/ T132 w 2790"/>
                <a:gd name="T134" fmla="+- 0 2327 1959"/>
                <a:gd name="T135" fmla="*/ 2327 h 7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790" h="735">
                  <a:moveTo>
                    <a:pt x="0" y="368"/>
                  </a:moveTo>
                  <a:lnTo>
                    <a:pt x="18" y="308"/>
                  </a:lnTo>
                  <a:lnTo>
                    <a:pt x="71" y="252"/>
                  </a:lnTo>
                  <a:lnTo>
                    <a:pt x="156" y="199"/>
                  </a:lnTo>
                  <a:lnTo>
                    <a:pt x="269" y="151"/>
                  </a:lnTo>
                  <a:lnTo>
                    <a:pt x="336" y="129"/>
                  </a:lnTo>
                  <a:lnTo>
                    <a:pt x="409" y="108"/>
                  </a:lnTo>
                  <a:lnTo>
                    <a:pt x="487" y="89"/>
                  </a:lnTo>
                  <a:lnTo>
                    <a:pt x="571" y="71"/>
                  </a:lnTo>
                  <a:lnTo>
                    <a:pt x="660" y="55"/>
                  </a:lnTo>
                  <a:lnTo>
                    <a:pt x="754" y="41"/>
                  </a:lnTo>
                  <a:lnTo>
                    <a:pt x="852" y="29"/>
                  </a:lnTo>
                  <a:lnTo>
                    <a:pt x="954" y="19"/>
                  </a:lnTo>
                  <a:lnTo>
                    <a:pt x="1060" y="11"/>
                  </a:lnTo>
                  <a:lnTo>
                    <a:pt x="1169" y="5"/>
                  </a:lnTo>
                  <a:lnTo>
                    <a:pt x="1281" y="1"/>
                  </a:lnTo>
                  <a:lnTo>
                    <a:pt x="1395" y="0"/>
                  </a:lnTo>
                  <a:lnTo>
                    <a:pt x="1509" y="1"/>
                  </a:lnTo>
                  <a:lnTo>
                    <a:pt x="1621" y="5"/>
                  </a:lnTo>
                  <a:lnTo>
                    <a:pt x="1730" y="11"/>
                  </a:lnTo>
                  <a:lnTo>
                    <a:pt x="1836" y="19"/>
                  </a:lnTo>
                  <a:lnTo>
                    <a:pt x="1938" y="29"/>
                  </a:lnTo>
                  <a:lnTo>
                    <a:pt x="2036" y="41"/>
                  </a:lnTo>
                  <a:lnTo>
                    <a:pt x="2130" y="55"/>
                  </a:lnTo>
                  <a:lnTo>
                    <a:pt x="2219" y="71"/>
                  </a:lnTo>
                  <a:lnTo>
                    <a:pt x="2303" y="89"/>
                  </a:lnTo>
                  <a:lnTo>
                    <a:pt x="2381" y="108"/>
                  </a:lnTo>
                  <a:lnTo>
                    <a:pt x="2454" y="129"/>
                  </a:lnTo>
                  <a:lnTo>
                    <a:pt x="2521" y="151"/>
                  </a:lnTo>
                  <a:lnTo>
                    <a:pt x="2581" y="174"/>
                  </a:lnTo>
                  <a:lnTo>
                    <a:pt x="2680" y="225"/>
                  </a:lnTo>
                  <a:lnTo>
                    <a:pt x="2749" y="279"/>
                  </a:lnTo>
                  <a:lnTo>
                    <a:pt x="2785" y="338"/>
                  </a:lnTo>
                  <a:lnTo>
                    <a:pt x="2790" y="368"/>
                  </a:lnTo>
                  <a:lnTo>
                    <a:pt x="2785" y="398"/>
                  </a:lnTo>
                  <a:lnTo>
                    <a:pt x="2749" y="456"/>
                  </a:lnTo>
                  <a:lnTo>
                    <a:pt x="2680" y="511"/>
                  </a:lnTo>
                  <a:lnTo>
                    <a:pt x="2581" y="561"/>
                  </a:lnTo>
                  <a:lnTo>
                    <a:pt x="2521" y="585"/>
                  </a:lnTo>
                  <a:lnTo>
                    <a:pt x="2454" y="607"/>
                  </a:lnTo>
                  <a:lnTo>
                    <a:pt x="2381" y="628"/>
                  </a:lnTo>
                  <a:lnTo>
                    <a:pt x="2303" y="647"/>
                  </a:lnTo>
                  <a:lnTo>
                    <a:pt x="2219" y="664"/>
                  </a:lnTo>
                  <a:lnTo>
                    <a:pt x="2130" y="680"/>
                  </a:lnTo>
                  <a:lnTo>
                    <a:pt x="2036" y="694"/>
                  </a:lnTo>
                  <a:lnTo>
                    <a:pt x="1938" y="706"/>
                  </a:lnTo>
                  <a:lnTo>
                    <a:pt x="1836" y="716"/>
                  </a:lnTo>
                  <a:lnTo>
                    <a:pt x="1730" y="725"/>
                  </a:lnTo>
                  <a:lnTo>
                    <a:pt x="1621" y="730"/>
                  </a:lnTo>
                  <a:lnTo>
                    <a:pt x="1509" y="734"/>
                  </a:lnTo>
                  <a:lnTo>
                    <a:pt x="1395" y="735"/>
                  </a:lnTo>
                  <a:lnTo>
                    <a:pt x="1281" y="734"/>
                  </a:lnTo>
                  <a:lnTo>
                    <a:pt x="1169" y="730"/>
                  </a:lnTo>
                  <a:lnTo>
                    <a:pt x="1060" y="725"/>
                  </a:lnTo>
                  <a:lnTo>
                    <a:pt x="954" y="716"/>
                  </a:lnTo>
                  <a:lnTo>
                    <a:pt x="852" y="706"/>
                  </a:lnTo>
                  <a:lnTo>
                    <a:pt x="754" y="694"/>
                  </a:lnTo>
                  <a:lnTo>
                    <a:pt x="660" y="680"/>
                  </a:lnTo>
                  <a:lnTo>
                    <a:pt x="571" y="664"/>
                  </a:lnTo>
                  <a:lnTo>
                    <a:pt x="487" y="647"/>
                  </a:lnTo>
                  <a:lnTo>
                    <a:pt x="409" y="628"/>
                  </a:lnTo>
                  <a:lnTo>
                    <a:pt x="336" y="607"/>
                  </a:lnTo>
                  <a:lnTo>
                    <a:pt x="269" y="585"/>
                  </a:lnTo>
                  <a:lnTo>
                    <a:pt x="209" y="561"/>
                  </a:lnTo>
                  <a:lnTo>
                    <a:pt x="110" y="511"/>
                  </a:lnTo>
                  <a:lnTo>
                    <a:pt x="41" y="456"/>
                  </a:lnTo>
                  <a:lnTo>
                    <a:pt x="5" y="398"/>
                  </a:lnTo>
                  <a:lnTo>
                    <a:pt x="0" y="368"/>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descr="http://static.caloriecount.about.com/images/medium/merkts-cheese-spread-sharp-101480.jpg">
              <a:extLst>
                <a:ext uri="{FF2B5EF4-FFF2-40B4-BE49-F238E27FC236}">
                  <a16:creationId xmlns:a16="http://schemas.microsoft.com/office/drawing/2014/main" id="{ED5E732F-774E-4498-A38B-AFF8B53CAB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8" y="4376"/>
              <a:ext cx="2430" cy="2715"/>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sp>
          <p:nvSpPr>
            <p:cNvPr id="24" name="Freeform 4">
              <a:extLst>
                <a:ext uri="{FF2B5EF4-FFF2-40B4-BE49-F238E27FC236}">
                  <a16:creationId xmlns:a16="http://schemas.microsoft.com/office/drawing/2014/main" id="{3A5C7508-0B19-4A9C-AC03-0661F4B0AC08}"/>
                </a:ext>
              </a:extLst>
            </p:cNvPr>
            <p:cNvSpPr>
              <a:spLocks/>
            </p:cNvSpPr>
            <p:nvPr/>
          </p:nvSpPr>
          <p:spPr bwMode="auto">
            <a:xfrm>
              <a:off x="8340" y="6004"/>
              <a:ext cx="2205" cy="885"/>
            </a:xfrm>
            <a:custGeom>
              <a:avLst/>
              <a:gdLst>
                <a:gd name="T0" fmla="+- 0 8340 8340"/>
                <a:gd name="T1" fmla="*/ T0 w 2205"/>
                <a:gd name="T2" fmla="+- 0 6447 6004"/>
                <a:gd name="T3" fmla="*/ 6447 h 885"/>
                <a:gd name="T4" fmla="+- 0 8360 8340"/>
                <a:gd name="T5" fmla="*/ T4 w 2205"/>
                <a:gd name="T6" fmla="+- 0 6363 6004"/>
                <a:gd name="T7" fmla="*/ 6363 h 885"/>
                <a:gd name="T8" fmla="+- 0 8417 8340"/>
                <a:gd name="T9" fmla="*/ T8 w 2205"/>
                <a:gd name="T10" fmla="+- 0 6284 6004"/>
                <a:gd name="T11" fmla="*/ 6284 h 885"/>
                <a:gd name="T12" fmla="+- 0 8508 8340"/>
                <a:gd name="T13" fmla="*/ T12 w 2205"/>
                <a:gd name="T14" fmla="+- 0 6212 6004"/>
                <a:gd name="T15" fmla="*/ 6212 h 885"/>
                <a:gd name="T16" fmla="+- 0 8565 8340"/>
                <a:gd name="T17" fmla="*/ T16 w 2205"/>
                <a:gd name="T18" fmla="+- 0 6179 6004"/>
                <a:gd name="T19" fmla="*/ 6179 h 885"/>
                <a:gd name="T20" fmla="+- 0 8629 8340"/>
                <a:gd name="T21" fmla="*/ T20 w 2205"/>
                <a:gd name="T22" fmla="+- 0 6148 6004"/>
                <a:gd name="T23" fmla="*/ 6148 h 885"/>
                <a:gd name="T24" fmla="+- 0 8699 8340"/>
                <a:gd name="T25" fmla="*/ T24 w 2205"/>
                <a:gd name="T26" fmla="+- 0 6120 6004"/>
                <a:gd name="T27" fmla="*/ 6120 h 885"/>
                <a:gd name="T28" fmla="+- 0 8775 8340"/>
                <a:gd name="T29" fmla="*/ T28 w 2205"/>
                <a:gd name="T30" fmla="+- 0 6094 6004"/>
                <a:gd name="T31" fmla="*/ 6094 h 885"/>
                <a:gd name="T32" fmla="+- 0 8858 8340"/>
                <a:gd name="T33" fmla="*/ T32 w 2205"/>
                <a:gd name="T34" fmla="+- 0 6072 6004"/>
                <a:gd name="T35" fmla="*/ 6072 h 885"/>
                <a:gd name="T36" fmla="+- 0 8945 8340"/>
                <a:gd name="T37" fmla="*/ T36 w 2205"/>
                <a:gd name="T38" fmla="+- 0 6052 6004"/>
                <a:gd name="T39" fmla="*/ 6052 h 885"/>
                <a:gd name="T40" fmla="+- 0 9037 8340"/>
                <a:gd name="T41" fmla="*/ T40 w 2205"/>
                <a:gd name="T42" fmla="+- 0 6035 6004"/>
                <a:gd name="T43" fmla="*/ 6035 h 885"/>
                <a:gd name="T44" fmla="+- 0 9133 8340"/>
                <a:gd name="T45" fmla="*/ T44 w 2205"/>
                <a:gd name="T46" fmla="+- 0 6022 6004"/>
                <a:gd name="T47" fmla="*/ 6022 h 885"/>
                <a:gd name="T48" fmla="+- 0 9233 8340"/>
                <a:gd name="T49" fmla="*/ T48 w 2205"/>
                <a:gd name="T50" fmla="+- 0 6012 6004"/>
                <a:gd name="T51" fmla="*/ 6012 h 885"/>
                <a:gd name="T52" fmla="+- 0 9336 8340"/>
                <a:gd name="T53" fmla="*/ T52 w 2205"/>
                <a:gd name="T54" fmla="+- 0 6006 6004"/>
                <a:gd name="T55" fmla="*/ 6006 h 885"/>
                <a:gd name="T56" fmla="+- 0 9443 8340"/>
                <a:gd name="T57" fmla="*/ T56 w 2205"/>
                <a:gd name="T58" fmla="+- 0 6004 6004"/>
                <a:gd name="T59" fmla="*/ 6004 h 885"/>
                <a:gd name="T60" fmla="+- 0 9549 8340"/>
                <a:gd name="T61" fmla="*/ T60 w 2205"/>
                <a:gd name="T62" fmla="+- 0 6006 6004"/>
                <a:gd name="T63" fmla="*/ 6006 h 885"/>
                <a:gd name="T64" fmla="+- 0 9652 8340"/>
                <a:gd name="T65" fmla="*/ T64 w 2205"/>
                <a:gd name="T66" fmla="+- 0 6012 6004"/>
                <a:gd name="T67" fmla="*/ 6012 h 885"/>
                <a:gd name="T68" fmla="+- 0 9752 8340"/>
                <a:gd name="T69" fmla="*/ T68 w 2205"/>
                <a:gd name="T70" fmla="+- 0 6022 6004"/>
                <a:gd name="T71" fmla="*/ 6022 h 885"/>
                <a:gd name="T72" fmla="+- 0 9848 8340"/>
                <a:gd name="T73" fmla="*/ T72 w 2205"/>
                <a:gd name="T74" fmla="+- 0 6035 6004"/>
                <a:gd name="T75" fmla="*/ 6035 h 885"/>
                <a:gd name="T76" fmla="+- 0 9940 8340"/>
                <a:gd name="T77" fmla="*/ T76 w 2205"/>
                <a:gd name="T78" fmla="+- 0 6052 6004"/>
                <a:gd name="T79" fmla="*/ 6052 h 885"/>
                <a:gd name="T80" fmla="+- 0 10028 8340"/>
                <a:gd name="T81" fmla="*/ T80 w 2205"/>
                <a:gd name="T82" fmla="+- 0 6072 6004"/>
                <a:gd name="T83" fmla="*/ 6072 h 885"/>
                <a:gd name="T84" fmla="+- 0 10110 8340"/>
                <a:gd name="T85" fmla="*/ T84 w 2205"/>
                <a:gd name="T86" fmla="+- 0 6094 6004"/>
                <a:gd name="T87" fmla="*/ 6094 h 885"/>
                <a:gd name="T88" fmla="+- 0 10186 8340"/>
                <a:gd name="T89" fmla="*/ T88 w 2205"/>
                <a:gd name="T90" fmla="+- 0 6120 6004"/>
                <a:gd name="T91" fmla="*/ 6120 h 885"/>
                <a:gd name="T92" fmla="+- 0 10257 8340"/>
                <a:gd name="T93" fmla="*/ T92 w 2205"/>
                <a:gd name="T94" fmla="+- 0 6148 6004"/>
                <a:gd name="T95" fmla="*/ 6148 h 885"/>
                <a:gd name="T96" fmla="+- 0 10320 8340"/>
                <a:gd name="T97" fmla="*/ T96 w 2205"/>
                <a:gd name="T98" fmla="+- 0 6179 6004"/>
                <a:gd name="T99" fmla="*/ 6179 h 885"/>
                <a:gd name="T100" fmla="+- 0 10377 8340"/>
                <a:gd name="T101" fmla="*/ T100 w 2205"/>
                <a:gd name="T102" fmla="+- 0 6212 6004"/>
                <a:gd name="T103" fmla="*/ 6212 h 885"/>
                <a:gd name="T104" fmla="+- 0 10427 8340"/>
                <a:gd name="T105" fmla="*/ T104 w 2205"/>
                <a:gd name="T106" fmla="+- 0 6247 6004"/>
                <a:gd name="T107" fmla="*/ 6247 h 885"/>
                <a:gd name="T108" fmla="+- 0 10501 8340"/>
                <a:gd name="T109" fmla="*/ T108 w 2205"/>
                <a:gd name="T110" fmla="+- 0 6323 6004"/>
                <a:gd name="T111" fmla="*/ 6323 h 885"/>
                <a:gd name="T112" fmla="+- 0 10540 8340"/>
                <a:gd name="T113" fmla="*/ T112 w 2205"/>
                <a:gd name="T114" fmla="+- 0 6404 6004"/>
                <a:gd name="T115" fmla="*/ 6404 h 885"/>
                <a:gd name="T116" fmla="+- 0 10545 8340"/>
                <a:gd name="T117" fmla="*/ T116 w 2205"/>
                <a:gd name="T118" fmla="+- 0 6447 6004"/>
                <a:gd name="T119" fmla="*/ 6447 h 885"/>
                <a:gd name="T120" fmla="+- 0 10540 8340"/>
                <a:gd name="T121" fmla="*/ T120 w 2205"/>
                <a:gd name="T122" fmla="+- 0 6489 6004"/>
                <a:gd name="T123" fmla="*/ 6489 h 885"/>
                <a:gd name="T124" fmla="+- 0 10501 8340"/>
                <a:gd name="T125" fmla="*/ T124 w 2205"/>
                <a:gd name="T126" fmla="+- 0 6571 6004"/>
                <a:gd name="T127" fmla="*/ 6571 h 885"/>
                <a:gd name="T128" fmla="+- 0 10427 8340"/>
                <a:gd name="T129" fmla="*/ T128 w 2205"/>
                <a:gd name="T130" fmla="+- 0 6646 6004"/>
                <a:gd name="T131" fmla="*/ 6646 h 885"/>
                <a:gd name="T132" fmla="+- 0 10377 8340"/>
                <a:gd name="T133" fmla="*/ T132 w 2205"/>
                <a:gd name="T134" fmla="+- 0 6682 6004"/>
                <a:gd name="T135" fmla="*/ 6682 h 885"/>
                <a:gd name="T136" fmla="+- 0 10320 8340"/>
                <a:gd name="T137" fmla="*/ T136 w 2205"/>
                <a:gd name="T138" fmla="+- 0 6714 6004"/>
                <a:gd name="T139" fmla="*/ 6714 h 885"/>
                <a:gd name="T140" fmla="+- 0 10257 8340"/>
                <a:gd name="T141" fmla="*/ T140 w 2205"/>
                <a:gd name="T142" fmla="+- 0 6745 6004"/>
                <a:gd name="T143" fmla="*/ 6745 h 885"/>
                <a:gd name="T144" fmla="+- 0 10186 8340"/>
                <a:gd name="T145" fmla="*/ T144 w 2205"/>
                <a:gd name="T146" fmla="+- 0 6773 6004"/>
                <a:gd name="T147" fmla="*/ 6773 h 885"/>
                <a:gd name="T148" fmla="+- 0 10110 8340"/>
                <a:gd name="T149" fmla="*/ T148 w 2205"/>
                <a:gd name="T150" fmla="+- 0 6799 6004"/>
                <a:gd name="T151" fmla="*/ 6799 h 885"/>
                <a:gd name="T152" fmla="+- 0 10028 8340"/>
                <a:gd name="T153" fmla="*/ T152 w 2205"/>
                <a:gd name="T154" fmla="+- 0 6822 6004"/>
                <a:gd name="T155" fmla="*/ 6822 h 885"/>
                <a:gd name="T156" fmla="+- 0 9940 8340"/>
                <a:gd name="T157" fmla="*/ T156 w 2205"/>
                <a:gd name="T158" fmla="+- 0 6842 6004"/>
                <a:gd name="T159" fmla="*/ 6842 h 885"/>
                <a:gd name="T160" fmla="+- 0 9848 8340"/>
                <a:gd name="T161" fmla="*/ T160 w 2205"/>
                <a:gd name="T162" fmla="+- 0 6858 6004"/>
                <a:gd name="T163" fmla="*/ 6858 h 885"/>
                <a:gd name="T164" fmla="+- 0 9752 8340"/>
                <a:gd name="T165" fmla="*/ T164 w 2205"/>
                <a:gd name="T166" fmla="+- 0 6872 6004"/>
                <a:gd name="T167" fmla="*/ 6872 h 885"/>
                <a:gd name="T168" fmla="+- 0 9652 8340"/>
                <a:gd name="T169" fmla="*/ T168 w 2205"/>
                <a:gd name="T170" fmla="+- 0 6881 6004"/>
                <a:gd name="T171" fmla="*/ 6881 h 885"/>
                <a:gd name="T172" fmla="+- 0 9549 8340"/>
                <a:gd name="T173" fmla="*/ T172 w 2205"/>
                <a:gd name="T174" fmla="+- 0 6887 6004"/>
                <a:gd name="T175" fmla="*/ 6887 h 885"/>
                <a:gd name="T176" fmla="+- 0 9443 8340"/>
                <a:gd name="T177" fmla="*/ T176 w 2205"/>
                <a:gd name="T178" fmla="+- 0 6889 6004"/>
                <a:gd name="T179" fmla="*/ 6889 h 885"/>
                <a:gd name="T180" fmla="+- 0 9336 8340"/>
                <a:gd name="T181" fmla="*/ T180 w 2205"/>
                <a:gd name="T182" fmla="+- 0 6887 6004"/>
                <a:gd name="T183" fmla="*/ 6887 h 885"/>
                <a:gd name="T184" fmla="+- 0 9233 8340"/>
                <a:gd name="T185" fmla="*/ T184 w 2205"/>
                <a:gd name="T186" fmla="+- 0 6881 6004"/>
                <a:gd name="T187" fmla="*/ 6881 h 885"/>
                <a:gd name="T188" fmla="+- 0 9133 8340"/>
                <a:gd name="T189" fmla="*/ T188 w 2205"/>
                <a:gd name="T190" fmla="+- 0 6872 6004"/>
                <a:gd name="T191" fmla="*/ 6872 h 885"/>
                <a:gd name="T192" fmla="+- 0 9037 8340"/>
                <a:gd name="T193" fmla="*/ T192 w 2205"/>
                <a:gd name="T194" fmla="+- 0 6858 6004"/>
                <a:gd name="T195" fmla="*/ 6858 h 885"/>
                <a:gd name="T196" fmla="+- 0 8945 8340"/>
                <a:gd name="T197" fmla="*/ T196 w 2205"/>
                <a:gd name="T198" fmla="+- 0 6842 6004"/>
                <a:gd name="T199" fmla="*/ 6842 h 885"/>
                <a:gd name="T200" fmla="+- 0 8858 8340"/>
                <a:gd name="T201" fmla="*/ T200 w 2205"/>
                <a:gd name="T202" fmla="+- 0 6822 6004"/>
                <a:gd name="T203" fmla="*/ 6822 h 885"/>
                <a:gd name="T204" fmla="+- 0 8775 8340"/>
                <a:gd name="T205" fmla="*/ T204 w 2205"/>
                <a:gd name="T206" fmla="+- 0 6799 6004"/>
                <a:gd name="T207" fmla="*/ 6799 h 885"/>
                <a:gd name="T208" fmla="+- 0 8699 8340"/>
                <a:gd name="T209" fmla="*/ T208 w 2205"/>
                <a:gd name="T210" fmla="+- 0 6773 6004"/>
                <a:gd name="T211" fmla="*/ 6773 h 885"/>
                <a:gd name="T212" fmla="+- 0 8629 8340"/>
                <a:gd name="T213" fmla="*/ T212 w 2205"/>
                <a:gd name="T214" fmla="+- 0 6745 6004"/>
                <a:gd name="T215" fmla="*/ 6745 h 885"/>
                <a:gd name="T216" fmla="+- 0 8565 8340"/>
                <a:gd name="T217" fmla="*/ T216 w 2205"/>
                <a:gd name="T218" fmla="+- 0 6714 6004"/>
                <a:gd name="T219" fmla="*/ 6714 h 885"/>
                <a:gd name="T220" fmla="+- 0 8508 8340"/>
                <a:gd name="T221" fmla="*/ T220 w 2205"/>
                <a:gd name="T222" fmla="+- 0 6682 6004"/>
                <a:gd name="T223" fmla="*/ 6682 h 885"/>
                <a:gd name="T224" fmla="+- 0 8459 8340"/>
                <a:gd name="T225" fmla="*/ T224 w 2205"/>
                <a:gd name="T226" fmla="+- 0 6646 6004"/>
                <a:gd name="T227" fmla="*/ 6646 h 885"/>
                <a:gd name="T228" fmla="+- 0 8384 8340"/>
                <a:gd name="T229" fmla="*/ T228 w 2205"/>
                <a:gd name="T230" fmla="+- 0 6571 6004"/>
                <a:gd name="T231" fmla="*/ 6571 h 885"/>
                <a:gd name="T232" fmla="+- 0 8345 8340"/>
                <a:gd name="T233" fmla="*/ T232 w 2205"/>
                <a:gd name="T234" fmla="+- 0 6489 6004"/>
                <a:gd name="T235" fmla="*/ 6489 h 885"/>
                <a:gd name="T236" fmla="+- 0 8340 8340"/>
                <a:gd name="T237" fmla="*/ T236 w 2205"/>
                <a:gd name="T238" fmla="+- 0 6447 6004"/>
                <a:gd name="T239" fmla="*/ 6447 h 8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2205" h="885">
                  <a:moveTo>
                    <a:pt x="0" y="443"/>
                  </a:moveTo>
                  <a:lnTo>
                    <a:pt x="20" y="359"/>
                  </a:lnTo>
                  <a:lnTo>
                    <a:pt x="77" y="280"/>
                  </a:lnTo>
                  <a:lnTo>
                    <a:pt x="168" y="208"/>
                  </a:lnTo>
                  <a:lnTo>
                    <a:pt x="225" y="175"/>
                  </a:lnTo>
                  <a:lnTo>
                    <a:pt x="289" y="144"/>
                  </a:lnTo>
                  <a:lnTo>
                    <a:pt x="359" y="116"/>
                  </a:lnTo>
                  <a:lnTo>
                    <a:pt x="435" y="90"/>
                  </a:lnTo>
                  <a:lnTo>
                    <a:pt x="518" y="68"/>
                  </a:lnTo>
                  <a:lnTo>
                    <a:pt x="605" y="48"/>
                  </a:lnTo>
                  <a:lnTo>
                    <a:pt x="697" y="31"/>
                  </a:lnTo>
                  <a:lnTo>
                    <a:pt x="793" y="18"/>
                  </a:lnTo>
                  <a:lnTo>
                    <a:pt x="893" y="8"/>
                  </a:lnTo>
                  <a:lnTo>
                    <a:pt x="996" y="2"/>
                  </a:lnTo>
                  <a:lnTo>
                    <a:pt x="1103" y="0"/>
                  </a:lnTo>
                  <a:lnTo>
                    <a:pt x="1209" y="2"/>
                  </a:lnTo>
                  <a:lnTo>
                    <a:pt x="1312" y="8"/>
                  </a:lnTo>
                  <a:lnTo>
                    <a:pt x="1412" y="18"/>
                  </a:lnTo>
                  <a:lnTo>
                    <a:pt x="1508" y="31"/>
                  </a:lnTo>
                  <a:lnTo>
                    <a:pt x="1600" y="48"/>
                  </a:lnTo>
                  <a:lnTo>
                    <a:pt x="1688" y="68"/>
                  </a:lnTo>
                  <a:lnTo>
                    <a:pt x="1770" y="90"/>
                  </a:lnTo>
                  <a:lnTo>
                    <a:pt x="1846" y="116"/>
                  </a:lnTo>
                  <a:lnTo>
                    <a:pt x="1917" y="144"/>
                  </a:lnTo>
                  <a:lnTo>
                    <a:pt x="1980" y="175"/>
                  </a:lnTo>
                  <a:lnTo>
                    <a:pt x="2037" y="208"/>
                  </a:lnTo>
                  <a:lnTo>
                    <a:pt x="2087" y="243"/>
                  </a:lnTo>
                  <a:lnTo>
                    <a:pt x="2161" y="319"/>
                  </a:lnTo>
                  <a:lnTo>
                    <a:pt x="2200" y="400"/>
                  </a:lnTo>
                  <a:lnTo>
                    <a:pt x="2205" y="443"/>
                  </a:lnTo>
                  <a:lnTo>
                    <a:pt x="2200" y="485"/>
                  </a:lnTo>
                  <a:lnTo>
                    <a:pt x="2161" y="567"/>
                  </a:lnTo>
                  <a:lnTo>
                    <a:pt x="2087" y="642"/>
                  </a:lnTo>
                  <a:lnTo>
                    <a:pt x="2037" y="678"/>
                  </a:lnTo>
                  <a:lnTo>
                    <a:pt x="1980" y="710"/>
                  </a:lnTo>
                  <a:lnTo>
                    <a:pt x="1917" y="741"/>
                  </a:lnTo>
                  <a:lnTo>
                    <a:pt x="1846" y="769"/>
                  </a:lnTo>
                  <a:lnTo>
                    <a:pt x="1770" y="795"/>
                  </a:lnTo>
                  <a:lnTo>
                    <a:pt x="1688" y="818"/>
                  </a:lnTo>
                  <a:lnTo>
                    <a:pt x="1600" y="838"/>
                  </a:lnTo>
                  <a:lnTo>
                    <a:pt x="1508" y="854"/>
                  </a:lnTo>
                  <a:lnTo>
                    <a:pt x="1412" y="868"/>
                  </a:lnTo>
                  <a:lnTo>
                    <a:pt x="1312" y="877"/>
                  </a:lnTo>
                  <a:lnTo>
                    <a:pt x="1209" y="883"/>
                  </a:lnTo>
                  <a:lnTo>
                    <a:pt x="1103" y="885"/>
                  </a:lnTo>
                  <a:lnTo>
                    <a:pt x="996" y="883"/>
                  </a:lnTo>
                  <a:lnTo>
                    <a:pt x="893" y="877"/>
                  </a:lnTo>
                  <a:lnTo>
                    <a:pt x="793" y="868"/>
                  </a:lnTo>
                  <a:lnTo>
                    <a:pt x="697" y="854"/>
                  </a:lnTo>
                  <a:lnTo>
                    <a:pt x="605" y="838"/>
                  </a:lnTo>
                  <a:lnTo>
                    <a:pt x="518" y="818"/>
                  </a:lnTo>
                  <a:lnTo>
                    <a:pt x="435" y="795"/>
                  </a:lnTo>
                  <a:lnTo>
                    <a:pt x="359" y="769"/>
                  </a:lnTo>
                  <a:lnTo>
                    <a:pt x="289" y="741"/>
                  </a:lnTo>
                  <a:lnTo>
                    <a:pt x="225" y="710"/>
                  </a:lnTo>
                  <a:lnTo>
                    <a:pt x="168" y="678"/>
                  </a:lnTo>
                  <a:lnTo>
                    <a:pt x="119" y="642"/>
                  </a:lnTo>
                  <a:lnTo>
                    <a:pt x="44" y="567"/>
                  </a:lnTo>
                  <a:lnTo>
                    <a:pt x="5" y="485"/>
                  </a:lnTo>
                  <a:lnTo>
                    <a:pt x="0" y="443"/>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descr="http://www.sargento.com/media/product/front/15ozPartSkimRicotta_Hero.png">
              <a:extLst>
                <a:ext uri="{FF2B5EF4-FFF2-40B4-BE49-F238E27FC236}">
                  <a16:creationId xmlns:a16="http://schemas.microsoft.com/office/drawing/2014/main" id="{3EFE00D9-4262-45B2-809B-CB9D167F5A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1" y="4614"/>
              <a:ext cx="2953" cy="2511"/>
            </a:xfrm>
            <a:prstGeom prst="rect">
              <a:avLst/>
            </a:prstGeom>
            <a:noFill/>
            <a:ln w="66675">
              <a:solidFill>
                <a:schemeClr val="tx1"/>
              </a:solidFill>
            </a:ln>
            <a:extLst>
              <a:ext uri="{909E8E84-426E-40DD-AFC4-6F175D3DCCD1}">
                <a14:hiddenFill xmlns:a14="http://schemas.microsoft.com/office/drawing/2010/main">
                  <a:solidFill>
                    <a:srgbClr val="FFFFFF"/>
                  </a:solidFill>
                </a14:hiddenFill>
              </a:ext>
            </a:extLst>
          </p:spPr>
        </p:pic>
        <p:sp>
          <p:nvSpPr>
            <p:cNvPr id="25" name="Freeform 2">
              <a:extLst>
                <a:ext uri="{FF2B5EF4-FFF2-40B4-BE49-F238E27FC236}">
                  <a16:creationId xmlns:a16="http://schemas.microsoft.com/office/drawing/2014/main" id="{CD33A34C-244D-4572-AAAA-45F4554E0BC4}"/>
                </a:ext>
              </a:extLst>
            </p:cNvPr>
            <p:cNvSpPr>
              <a:spLocks/>
            </p:cNvSpPr>
            <p:nvPr/>
          </p:nvSpPr>
          <p:spPr bwMode="auto">
            <a:xfrm>
              <a:off x="11407" y="6217"/>
              <a:ext cx="1950" cy="780"/>
            </a:xfrm>
            <a:custGeom>
              <a:avLst/>
              <a:gdLst>
                <a:gd name="T0" fmla="+- 0 11407 11407"/>
                <a:gd name="T1" fmla="*/ T0 w 1950"/>
                <a:gd name="T2" fmla="+- 0 6607 6217"/>
                <a:gd name="T3" fmla="*/ 6607 h 780"/>
                <a:gd name="T4" fmla="+- 0 11430 11407"/>
                <a:gd name="T5" fmla="*/ T4 w 1950"/>
                <a:gd name="T6" fmla="+- 0 6524 6217"/>
                <a:gd name="T7" fmla="*/ 6524 h 780"/>
                <a:gd name="T8" fmla="+- 0 11494 11407"/>
                <a:gd name="T9" fmla="*/ T8 w 1950"/>
                <a:gd name="T10" fmla="+- 0 6446 6217"/>
                <a:gd name="T11" fmla="*/ 6446 h 780"/>
                <a:gd name="T12" fmla="+- 0 11595 11407"/>
                <a:gd name="T13" fmla="*/ T12 w 1950"/>
                <a:gd name="T14" fmla="+- 0 6377 6217"/>
                <a:gd name="T15" fmla="*/ 6377 h 780"/>
                <a:gd name="T16" fmla="+- 0 11658 11407"/>
                <a:gd name="T17" fmla="*/ T16 w 1950"/>
                <a:gd name="T18" fmla="+- 0 6346 6217"/>
                <a:gd name="T19" fmla="*/ 6346 h 780"/>
                <a:gd name="T20" fmla="+- 0 11729 11407"/>
                <a:gd name="T21" fmla="*/ T20 w 1950"/>
                <a:gd name="T22" fmla="+- 0 6318 6217"/>
                <a:gd name="T23" fmla="*/ 6318 h 780"/>
                <a:gd name="T24" fmla="+- 0 11806 11407"/>
                <a:gd name="T25" fmla="*/ T24 w 1950"/>
                <a:gd name="T26" fmla="+- 0 6292 6217"/>
                <a:gd name="T27" fmla="*/ 6292 h 780"/>
                <a:gd name="T28" fmla="+- 0 11890 11407"/>
                <a:gd name="T29" fmla="*/ T28 w 1950"/>
                <a:gd name="T30" fmla="+- 0 6270 6217"/>
                <a:gd name="T31" fmla="*/ 6270 h 780"/>
                <a:gd name="T32" fmla="+- 0 11980 11407"/>
                <a:gd name="T33" fmla="*/ T32 w 1950"/>
                <a:gd name="T34" fmla="+- 0 6252 6217"/>
                <a:gd name="T35" fmla="*/ 6252 h 780"/>
                <a:gd name="T36" fmla="+- 0 12074 11407"/>
                <a:gd name="T37" fmla="*/ T36 w 1950"/>
                <a:gd name="T38" fmla="+- 0 6237 6217"/>
                <a:gd name="T39" fmla="*/ 6237 h 780"/>
                <a:gd name="T40" fmla="+- 0 12173 11407"/>
                <a:gd name="T41" fmla="*/ T40 w 1950"/>
                <a:gd name="T42" fmla="+- 0 6226 6217"/>
                <a:gd name="T43" fmla="*/ 6226 h 780"/>
                <a:gd name="T44" fmla="+- 0 12276 11407"/>
                <a:gd name="T45" fmla="*/ T44 w 1950"/>
                <a:gd name="T46" fmla="+- 0 6219 6217"/>
                <a:gd name="T47" fmla="*/ 6219 h 780"/>
                <a:gd name="T48" fmla="+- 0 12382 11407"/>
                <a:gd name="T49" fmla="*/ T48 w 1950"/>
                <a:gd name="T50" fmla="+- 0 6217 6217"/>
                <a:gd name="T51" fmla="*/ 6217 h 780"/>
                <a:gd name="T52" fmla="+- 0 12488 11407"/>
                <a:gd name="T53" fmla="*/ T52 w 1950"/>
                <a:gd name="T54" fmla="+- 0 6219 6217"/>
                <a:gd name="T55" fmla="*/ 6219 h 780"/>
                <a:gd name="T56" fmla="+- 0 12591 11407"/>
                <a:gd name="T57" fmla="*/ T56 w 1950"/>
                <a:gd name="T58" fmla="+- 0 6226 6217"/>
                <a:gd name="T59" fmla="*/ 6226 h 780"/>
                <a:gd name="T60" fmla="+- 0 12690 11407"/>
                <a:gd name="T61" fmla="*/ T60 w 1950"/>
                <a:gd name="T62" fmla="+- 0 6237 6217"/>
                <a:gd name="T63" fmla="*/ 6237 h 780"/>
                <a:gd name="T64" fmla="+- 0 12785 11407"/>
                <a:gd name="T65" fmla="*/ T64 w 1950"/>
                <a:gd name="T66" fmla="+- 0 6252 6217"/>
                <a:gd name="T67" fmla="*/ 6252 h 780"/>
                <a:gd name="T68" fmla="+- 0 12874 11407"/>
                <a:gd name="T69" fmla="*/ T68 w 1950"/>
                <a:gd name="T70" fmla="+- 0 6270 6217"/>
                <a:gd name="T71" fmla="*/ 6270 h 780"/>
                <a:gd name="T72" fmla="+- 0 12958 11407"/>
                <a:gd name="T73" fmla="*/ T72 w 1950"/>
                <a:gd name="T74" fmla="+- 0 6292 6217"/>
                <a:gd name="T75" fmla="*/ 6292 h 780"/>
                <a:gd name="T76" fmla="+- 0 13036 11407"/>
                <a:gd name="T77" fmla="*/ T76 w 1950"/>
                <a:gd name="T78" fmla="+- 0 6318 6217"/>
                <a:gd name="T79" fmla="*/ 6318 h 780"/>
                <a:gd name="T80" fmla="+- 0 13106 11407"/>
                <a:gd name="T81" fmla="*/ T80 w 1950"/>
                <a:gd name="T82" fmla="+- 0 6346 6217"/>
                <a:gd name="T83" fmla="*/ 6346 h 780"/>
                <a:gd name="T84" fmla="+- 0 13169 11407"/>
                <a:gd name="T85" fmla="*/ T84 w 1950"/>
                <a:gd name="T86" fmla="+- 0 6377 6217"/>
                <a:gd name="T87" fmla="*/ 6377 h 780"/>
                <a:gd name="T88" fmla="+- 0 13224 11407"/>
                <a:gd name="T89" fmla="*/ T88 w 1950"/>
                <a:gd name="T90" fmla="+- 0 6410 6217"/>
                <a:gd name="T91" fmla="*/ 6410 h 780"/>
                <a:gd name="T92" fmla="+- 0 13308 11407"/>
                <a:gd name="T93" fmla="*/ T92 w 1950"/>
                <a:gd name="T94" fmla="+- 0 6484 6217"/>
                <a:gd name="T95" fmla="*/ 6484 h 780"/>
                <a:gd name="T96" fmla="+- 0 13352 11407"/>
                <a:gd name="T97" fmla="*/ T96 w 1950"/>
                <a:gd name="T98" fmla="+- 0 6565 6217"/>
                <a:gd name="T99" fmla="*/ 6565 h 780"/>
                <a:gd name="T100" fmla="+- 0 13357 11407"/>
                <a:gd name="T101" fmla="*/ T100 w 1950"/>
                <a:gd name="T102" fmla="+- 0 6607 6217"/>
                <a:gd name="T103" fmla="*/ 6607 h 780"/>
                <a:gd name="T104" fmla="+- 0 13352 11407"/>
                <a:gd name="T105" fmla="*/ T104 w 1950"/>
                <a:gd name="T106" fmla="+- 0 6650 6217"/>
                <a:gd name="T107" fmla="*/ 6650 h 780"/>
                <a:gd name="T108" fmla="+- 0 13308 11407"/>
                <a:gd name="T109" fmla="*/ T108 w 1950"/>
                <a:gd name="T110" fmla="+- 0 6730 6217"/>
                <a:gd name="T111" fmla="*/ 6730 h 780"/>
                <a:gd name="T112" fmla="+- 0 13224 11407"/>
                <a:gd name="T113" fmla="*/ T112 w 1950"/>
                <a:gd name="T114" fmla="+- 0 6804 6217"/>
                <a:gd name="T115" fmla="*/ 6804 h 780"/>
                <a:gd name="T116" fmla="+- 0 13169 11407"/>
                <a:gd name="T117" fmla="*/ T116 w 1950"/>
                <a:gd name="T118" fmla="+- 0 6838 6217"/>
                <a:gd name="T119" fmla="*/ 6838 h 780"/>
                <a:gd name="T120" fmla="+- 0 13106 11407"/>
                <a:gd name="T121" fmla="*/ T120 w 1950"/>
                <a:gd name="T122" fmla="+- 0 6868 6217"/>
                <a:gd name="T123" fmla="*/ 6868 h 780"/>
                <a:gd name="T124" fmla="+- 0 13036 11407"/>
                <a:gd name="T125" fmla="*/ T124 w 1950"/>
                <a:gd name="T126" fmla="+- 0 6897 6217"/>
                <a:gd name="T127" fmla="*/ 6897 h 780"/>
                <a:gd name="T128" fmla="+- 0 12958 11407"/>
                <a:gd name="T129" fmla="*/ T128 w 1950"/>
                <a:gd name="T130" fmla="+- 0 6922 6217"/>
                <a:gd name="T131" fmla="*/ 6922 h 780"/>
                <a:gd name="T132" fmla="+- 0 12874 11407"/>
                <a:gd name="T133" fmla="*/ T132 w 1950"/>
                <a:gd name="T134" fmla="+- 0 6944 6217"/>
                <a:gd name="T135" fmla="*/ 6944 h 780"/>
                <a:gd name="T136" fmla="+- 0 12785 11407"/>
                <a:gd name="T137" fmla="*/ T136 w 1950"/>
                <a:gd name="T138" fmla="+- 0 6962 6217"/>
                <a:gd name="T139" fmla="*/ 6962 h 780"/>
                <a:gd name="T140" fmla="+- 0 12690 11407"/>
                <a:gd name="T141" fmla="*/ T140 w 1950"/>
                <a:gd name="T142" fmla="+- 0 6977 6217"/>
                <a:gd name="T143" fmla="*/ 6977 h 780"/>
                <a:gd name="T144" fmla="+- 0 12591 11407"/>
                <a:gd name="T145" fmla="*/ T144 w 1950"/>
                <a:gd name="T146" fmla="+- 0 6988 6217"/>
                <a:gd name="T147" fmla="*/ 6988 h 780"/>
                <a:gd name="T148" fmla="+- 0 12488 11407"/>
                <a:gd name="T149" fmla="*/ T148 w 1950"/>
                <a:gd name="T150" fmla="+- 0 6995 6217"/>
                <a:gd name="T151" fmla="*/ 6995 h 780"/>
                <a:gd name="T152" fmla="+- 0 12382 11407"/>
                <a:gd name="T153" fmla="*/ T152 w 1950"/>
                <a:gd name="T154" fmla="+- 0 6997 6217"/>
                <a:gd name="T155" fmla="*/ 6997 h 780"/>
                <a:gd name="T156" fmla="+- 0 12276 11407"/>
                <a:gd name="T157" fmla="*/ T156 w 1950"/>
                <a:gd name="T158" fmla="+- 0 6995 6217"/>
                <a:gd name="T159" fmla="*/ 6995 h 780"/>
                <a:gd name="T160" fmla="+- 0 12173 11407"/>
                <a:gd name="T161" fmla="*/ T160 w 1950"/>
                <a:gd name="T162" fmla="+- 0 6988 6217"/>
                <a:gd name="T163" fmla="*/ 6988 h 780"/>
                <a:gd name="T164" fmla="+- 0 12074 11407"/>
                <a:gd name="T165" fmla="*/ T164 w 1950"/>
                <a:gd name="T166" fmla="+- 0 6977 6217"/>
                <a:gd name="T167" fmla="*/ 6977 h 780"/>
                <a:gd name="T168" fmla="+- 0 11980 11407"/>
                <a:gd name="T169" fmla="*/ T168 w 1950"/>
                <a:gd name="T170" fmla="+- 0 6962 6217"/>
                <a:gd name="T171" fmla="*/ 6962 h 780"/>
                <a:gd name="T172" fmla="+- 0 11890 11407"/>
                <a:gd name="T173" fmla="*/ T172 w 1950"/>
                <a:gd name="T174" fmla="+- 0 6944 6217"/>
                <a:gd name="T175" fmla="*/ 6944 h 780"/>
                <a:gd name="T176" fmla="+- 0 11806 11407"/>
                <a:gd name="T177" fmla="*/ T176 w 1950"/>
                <a:gd name="T178" fmla="+- 0 6922 6217"/>
                <a:gd name="T179" fmla="*/ 6922 h 780"/>
                <a:gd name="T180" fmla="+- 0 11729 11407"/>
                <a:gd name="T181" fmla="*/ T180 w 1950"/>
                <a:gd name="T182" fmla="+- 0 6897 6217"/>
                <a:gd name="T183" fmla="*/ 6897 h 780"/>
                <a:gd name="T184" fmla="+- 0 11658 11407"/>
                <a:gd name="T185" fmla="*/ T184 w 1950"/>
                <a:gd name="T186" fmla="+- 0 6868 6217"/>
                <a:gd name="T187" fmla="*/ 6868 h 780"/>
                <a:gd name="T188" fmla="+- 0 11595 11407"/>
                <a:gd name="T189" fmla="*/ T188 w 1950"/>
                <a:gd name="T190" fmla="+- 0 6838 6217"/>
                <a:gd name="T191" fmla="*/ 6838 h 780"/>
                <a:gd name="T192" fmla="+- 0 11540 11407"/>
                <a:gd name="T193" fmla="*/ T192 w 1950"/>
                <a:gd name="T194" fmla="+- 0 6804 6217"/>
                <a:gd name="T195" fmla="*/ 6804 h 780"/>
                <a:gd name="T196" fmla="+- 0 11457 11407"/>
                <a:gd name="T197" fmla="*/ T196 w 1950"/>
                <a:gd name="T198" fmla="+- 0 6730 6217"/>
                <a:gd name="T199" fmla="*/ 6730 h 780"/>
                <a:gd name="T200" fmla="+- 0 11413 11407"/>
                <a:gd name="T201" fmla="*/ T200 w 1950"/>
                <a:gd name="T202" fmla="+- 0 6650 6217"/>
                <a:gd name="T203" fmla="*/ 6650 h 780"/>
                <a:gd name="T204" fmla="+- 0 11407 11407"/>
                <a:gd name="T205" fmla="*/ T204 w 1950"/>
                <a:gd name="T206" fmla="+- 0 6607 6217"/>
                <a:gd name="T207" fmla="*/ 6607 h 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950" h="780">
                  <a:moveTo>
                    <a:pt x="0" y="390"/>
                  </a:moveTo>
                  <a:lnTo>
                    <a:pt x="23" y="307"/>
                  </a:lnTo>
                  <a:lnTo>
                    <a:pt x="87" y="229"/>
                  </a:lnTo>
                  <a:lnTo>
                    <a:pt x="188" y="160"/>
                  </a:lnTo>
                  <a:lnTo>
                    <a:pt x="251" y="129"/>
                  </a:lnTo>
                  <a:lnTo>
                    <a:pt x="322" y="101"/>
                  </a:lnTo>
                  <a:lnTo>
                    <a:pt x="399" y="75"/>
                  </a:lnTo>
                  <a:lnTo>
                    <a:pt x="483" y="53"/>
                  </a:lnTo>
                  <a:lnTo>
                    <a:pt x="573" y="35"/>
                  </a:lnTo>
                  <a:lnTo>
                    <a:pt x="667" y="20"/>
                  </a:lnTo>
                  <a:lnTo>
                    <a:pt x="766" y="9"/>
                  </a:lnTo>
                  <a:lnTo>
                    <a:pt x="869" y="2"/>
                  </a:lnTo>
                  <a:lnTo>
                    <a:pt x="975" y="0"/>
                  </a:lnTo>
                  <a:lnTo>
                    <a:pt x="1081" y="2"/>
                  </a:lnTo>
                  <a:lnTo>
                    <a:pt x="1184" y="9"/>
                  </a:lnTo>
                  <a:lnTo>
                    <a:pt x="1283" y="20"/>
                  </a:lnTo>
                  <a:lnTo>
                    <a:pt x="1378" y="35"/>
                  </a:lnTo>
                  <a:lnTo>
                    <a:pt x="1467" y="53"/>
                  </a:lnTo>
                  <a:lnTo>
                    <a:pt x="1551" y="75"/>
                  </a:lnTo>
                  <a:lnTo>
                    <a:pt x="1629" y="101"/>
                  </a:lnTo>
                  <a:lnTo>
                    <a:pt x="1699" y="129"/>
                  </a:lnTo>
                  <a:lnTo>
                    <a:pt x="1762" y="160"/>
                  </a:lnTo>
                  <a:lnTo>
                    <a:pt x="1817" y="193"/>
                  </a:lnTo>
                  <a:lnTo>
                    <a:pt x="1901" y="267"/>
                  </a:lnTo>
                  <a:lnTo>
                    <a:pt x="1945" y="348"/>
                  </a:lnTo>
                  <a:lnTo>
                    <a:pt x="1950" y="390"/>
                  </a:lnTo>
                  <a:lnTo>
                    <a:pt x="1945" y="433"/>
                  </a:lnTo>
                  <a:lnTo>
                    <a:pt x="1901" y="513"/>
                  </a:lnTo>
                  <a:lnTo>
                    <a:pt x="1817" y="587"/>
                  </a:lnTo>
                  <a:lnTo>
                    <a:pt x="1762" y="621"/>
                  </a:lnTo>
                  <a:lnTo>
                    <a:pt x="1699" y="651"/>
                  </a:lnTo>
                  <a:lnTo>
                    <a:pt x="1629" y="680"/>
                  </a:lnTo>
                  <a:lnTo>
                    <a:pt x="1551" y="705"/>
                  </a:lnTo>
                  <a:lnTo>
                    <a:pt x="1467" y="727"/>
                  </a:lnTo>
                  <a:lnTo>
                    <a:pt x="1378" y="745"/>
                  </a:lnTo>
                  <a:lnTo>
                    <a:pt x="1283" y="760"/>
                  </a:lnTo>
                  <a:lnTo>
                    <a:pt x="1184" y="771"/>
                  </a:lnTo>
                  <a:lnTo>
                    <a:pt x="1081" y="778"/>
                  </a:lnTo>
                  <a:lnTo>
                    <a:pt x="975" y="780"/>
                  </a:lnTo>
                  <a:lnTo>
                    <a:pt x="869" y="778"/>
                  </a:lnTo>
                  <a:lnTo>
                    <a:pt x="766" y="771"/>
                  </a:lnTo>
                  <a:lnTo>
                    <a:pt x="667" y="760"/>
                  </a:lnTo>
                  <a:lnTo>
                    <a:pt x="573" y="745"/>
                  </a:lnTo>
                  <a:lnTo>
                    <a:pt x="483" y="727"/>
                  </a:lnTo>
                  <a:lnTo>
                    <a:pt x="399" y="705"/>
                  </a:lnTo>
                  <a:lnTo>
                    <a:pt x="322" y="680"/>
                  </a:lnTo>
                  <a:lnTo>
                    <a:pt x="251" y="651"/>
                  </a:lnTo>
                  <a:lnTo>
                    <a:pt x="188" y="621"/>
                  </a:lnTo>
                  <a:lnTo>
                    <a:pt x="133" y="587"/>
                  </a:lnTo>
                  <a:lnTo>
                    <a:pt x="50" y="513"/>
                  </a:lnTo>
                  <a:lnTo>
                    <a:pt x="6" y="433"/>
                  </a:lnTo>
                  <a:lnTo>
                    <a:pt x="0" y="390"/>
                  </a:lnTo>
                  <a:close/>
                </a:path>
              </a:pathLst>
            </a:custGeom>
            <a:noFill/>
            <a:ln w="666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TextBox 29">
            <a:extLst>
              <a:ext uri="{FF2B5EF4-FFF2-40B4-BE49-F238E27FC236}">
                <a16:creationId xmlns:a16="http://schemas.microsoft.com/office/drawing/2014/main" id="{D0AAA608-C846-4EEF-A268-6B4D71D45705}"/>
              </a:ext>
            </a:extLst>
          </p:cNvPr>
          <p:cNvSpPr txBox="1"/>
          <p:nvPr/>
        </p:nvSpPr>
        <p:spPr>
          <a:xfrm>
            <a:off x="325971" y="1543252"/>
            <a:ext cx="3610942" cy="584775"/>
          </a:xfrm>
          <a:prstGeom prst="rect">
            <a:avLst/>
          </a:prstGeom>
          <a:noFill/>
        </p:spPr>
        <p:txBody>
          <a:bodyPr wrap="square" rtlCol="0">
            <a:spAutoFit/>
          </a:bodyPr>
          <a:lstStyle/>
          <a:p>
            <a:pPr algn="ctr"/>
            <a:r>
              <a:rPr lang="en-US" sz="1200" b="1" u="sng" dirty="0"/>
              <a:t>Credible Cheeses</a:t>
            </a:r>
          </a:p>
          <a:p>
            <a:pPr marL="171450" indent="-171450">
              <a:buFont typeface="Arial" panose="020B0604020202020204" pitchFamily="34" charset="0"/>
              <a:buChar char="•"/>
            </a:pPr>
            <a:r>
              <a:rPr lang="en-US" sz="1000" b="1" u="sng" dirty="0"/>
              <a:t>Natural Cheese</a:t>
            </a:r>
          </a:p>
          <a:p>
            <a:pPr marL="171450" indent="-171450">
              <a:buFont typeface="Arial" panose="020B0604020202020204" pitchFamily="34" charset="0"/>
              <a:buChar char="•"/>
            </a:pPr>
            <a:r>
              <a:rPr lang="en-US" sz="1000" b="1" u="sng" dirty="0"/>
              <a:t>Pasteurized Cheese (100% Cheese</a:t>
            </a:r>
          </a:p>
        </p:txBody>
      </p:sp>
      <p:sp>
        <p:nvSpPr>
          <p:cNvPr id="31" name="TextBox 30">
            <a:extLst>
              <a:ext uri="{FF2B5EF4-FFF2-40B4-BE49-F238E27FC236}">
                <a16:creationId xmlns:a16="http://schemas.microsoft.com/office/drawing/2014/main" id="{32E437E6-E04F-42F9-AE7F-B66F60C8386F}"/>
              </a:ext>
            </a:extLst>
          </p:cNvPr>
          <p:cNvSpPr txBox="1"/>
          <p:nvPr/>
        </p:nvSpPr>
        <p:spPr>
          <a:xfrm>
            <a:off x="409589" y="5935884"/>
            <a:ext cx="3833589" cy="800219"/>
          </a:xfrm>
          <a:prstGeom prst="rect">
            <a:avLst/>
          </a:prstGeom>
          <a:noFill/>
        </p:spPr>
        <p:txBody>
          <a:bodyPr wrap="square" rtlCol="0">
            <a:spAutoFit/>
          </a:bodyPr>
          <a:lstStyle/>
          <a:p>
            <a:endParaRPr lang="en-US" sz="900" dirty="0"/>
          </a:p>
          <a:p>
            <a:endParaRPr lang="en-US" sz="900" dirty="0"/>
          </a:p>
          <a:p>
            <a:r>
              <a:rPr lang="en-US" sz="1400" dirty="0">
                <a:solidFill>
                  <a:srgbClr val="FF0000"/>
                </a:solidFill>
              </a:rPr>
              <a:t>    </a:t>
            </a:r>
            <a:r>
              <a:rPr lang="en-US" sz="1400" b="1" dirty="0">
                <a:solidFill>
                  <a:srgbClr val="FF0000"/>
                </a:solidFill>
              </a:rPr>
              <a:t>1 ounce serving = 1 ounce meat/meat                                                              	        alternative</a:t>
            </a:r>
          </a:p>
        </p:txBody>
      </p:sp>
      <p:sp>
        <p:nvSpPr>
          <p:cNvPr id="4096" name="TextBox 4095">
            <a:extLst>
              <a:ext uri="{FF2B5EF4-FFF2-40B4-BE49-F238E27FC236}">
                <a16:creationId xmlns:a16="http://schemas.microsoft.com/office/drawing/2014/main" id="{64CEBBA7-88EF-4AC6-A423-CACE33D1D019}"/>
              </a:ext>
            </a:extLst>
          </p:cNvPr>
          <p:cNvSpPr txBox="1"/>
          <p:nvPr/>
        </p:nvSpPr>
        <p:spPr>
          <a:xfrm>
            <a:off x="4373228" y="1581181"/>
            <a:ext cx="3710507" cy="584775"/>
          </a:xfrm>
          <a:prstGeom prst="rect">
            <a:avLst/>
          </a:prstGeom>
          <a:noFill/>
        </p:spPr>
        <p:txBody>
          <a:bodyPr wrap="square" rtlCol="0">
            <a:spAutoFit/>
          </a:bodyPr>
          <a:lstStyle/>
          <a:p>
            <a:pPr algn="ctr"/>
            <a:r>
              <a:rPr lang="en-US" sz="1200" b="1" u="sng" dirty="0"/>
              <a:t>Credible Cheeses</a:t>
            </a:r>
          </a:p>
          <a:p>
            <a:pPr marL="171450" indent="-171450">
              <a:buFont typeface="Arial" panose="020B0604020202020204" pitchFamily="34" charset="0"/>
              <a:buChar char="•"/>
            </a:pPr>
            <a:r>
              <a:rPr lang="en-US" sz="1000" b="1" u="sng" dirty="0"/>
              <a:t>Cheese Food                           Ricotta  Cheese</a:t>
            </a:r>
          </a:p>
          <a:p>
            <a:pPr marL="171450" indent="-171450">
              <a:buFont typeface="Arial" panose="020B0604020202020204" pitchFamily="34" charset="0"/>
              <a:buChar char="•"/>
            </a:pPr>
            <a:r>
              <a:rPr lang="en-US" sz="1000" b="1" u="sng" dirty="0"/>
              <a:t>Cottage Cheese                       </a:t>
            </a:r>
            <a:r>
              <a:rPr lang="en-US" sz="1000" b="1" u="sng" dirty="0" err="1"/>
              <a:t>Cheese</a:t>
            </a:r>
            <a:r>
              <a:rPr lang="en-US" sz="1000" b="1" u="sng" dirty="0"/>
              <a:t> Spread</a:t>
            </a:r>
          </a:p>
        </p:txBody>
      </p:sp>
      <p:sp>
        <p:nvSpPr>
          <p:cNvPr id="4098" name="TextBox 4097">
            <a:extLst>
              <a:ext uri="{FF2B5EF4-FFF2-40B4-BE49-F238E27FC236}">
                <a16:creationId xmlns:a16="http://schemas.microsoft.com/office/drawing/2014/main" id="{F3C37372-2FA5-4895-B5C7-1B321D038A9F}"/>
              </a:ext>
            </a:extLst>
          </p:cNvPr>
          <p:cNvSpPr txBox="1"/>
          <p:nvPr/>
        </p:nvSpPr>
        <p:spPr>
          <a:xfrm>
            <a:off x="4264275" y="5952461"/>
            <a:ext cx="3906861" cy="723275"/>
          </a:xfrm>
          <a:prstGeom prst="rect">
            <a:avLst/>
          </a:prstGeom>
          <a:noFill/>
        </p:spPr>
        <p:txBody>
          <a:bodyPr wrap="square" rtlCol="0">
            <a:spAutoFit/>
          </a:bodyPr>
          <a:lstStyle/>
          <a:p>
            <a:r>
              <a:rPr lang="en-US" dirty="0">
                <a:solidFill>
                  <a:srgbClr val="FF0000"/>
                </a:solidFill>
              </a:rPr>
              <a:t>   </a:t>
            </a:r>
            <a:r>
              <a:rPr lang="en-US" sz="1400" b="1" dirty="0">
                <a:solidFill>
                  <a:srgbClr val="FF0000"/>
                </a:solidFill>
              </a:rPr>
              <a:t>2 ounce serving = 1 ounce meat/meat                                                              	     alternative    </a:t>
            </a:r>
          </a:p>
          <a:p>
            <a:r>
              <a:rPr lang="en-US" sz="900" b="1" dirty="0">
                <a:solidFill>
                  <a:schemeClr val="tx1">
                    <a:lumMod val="95000"/>
                    <a:lumOff val="5000"/>
                  </a:schemeClr>
                </a:solidFill>
              </a:rPr>
              <a:t>   *cheese food and cheese spreads are not creditable for infants</a:t>
            </a:r>
            <a:endParaRPr lang="en-US" sz="900" dirty="0">
              <a:solidFill>
                <a:schemeClr val="tx1">
                  <a:lumMod val="95000"/>
                  <a:lumOff val="5000"/>
                </a:schemeClr>
              </a:solidFill>
            </a:endParaRPr>
          </a:p>
        </p:txBody>
      </p:sp>
    </p:spTree>
    <p:extLst>
      <p:ext uri="{BB962C8B-B14F-4D97-AF65-F5344CB8AC3E}">
        <p14:creationId xmlns:p14="http://schemas.microsoft.com/office/powerpoint/2010/main" val="1468557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TextBox 5131">
            <a:extLst>
              <a:ext uri="{FF2B5EF4-FFF2-40B4-BE49-F238E27FC236}">
                <a16:creationId xmlns:a16="http://schemas.microsoft.com/office/drawing/2014/main" id="{ED397A9D-0C32-4808-8D57-BF0C088DECCC}"/>
              </a:ext>
            </a:extLst>
          </p:cNvPr>
          <p:cNvSpPr txBox="1"/>
          <p:nvPr/>
        </p:nvSpPr>
        <p:spPr>
          <a:xfrm>
            <a:off x="4517588" y="1905616"/>
            <a:ext cx="4399909" cy="4893647"/>
          </a:xfrm>
          <a:prstGeom prst="rect">
            <a:avLst/>
          </a:prstGeom>
          <a:noFill/>
          <a:ln w="44450">
            <a:solidFill>
              <a:schemeClr val="tx1"/>
            </a:solidFill>
          </a:ln>
        </p:spPr>
        <p:txBody>
          <a:bodyPr wrap="square" rtlCol="0">
            <a:spAutoFit/>
          </a:bodyPr>
          <a:lstStyle/>
          <a:p>
            <a:pPr lvl="0" algn="ctr"/>
            <a:r>
              <a:rPr lang="en-US" sz="1400" b="1" u="sng" dirty="0"/>
              <a:t>Non-Creditable Cheese</a:t>
            </a:r>
            <a:endParaRPr lang="en-US" sz="1400" b="1" dirty="0"/>
          </a:p>
          <a:p>
            <a:pPr lvl="0"/>
            <a:endParaRPr lang="en-US" sz="1400" b="1" dirty="0"/>
          </a:p>
          <a:p>
            <a:pPr lvl="0" algn="ctr"/>
            <a:r>
              <a:rPr lang="en-US" sz="1400" b="1" dirty="0"/>
              <a:t>Cheese Sauces need a Child Nutrition Label</a:t>
            </a:r>
            <a:endParaRPr lang="en-US" sz="1400" dirty="0"/>
          </a:p>
          <a:p>
            <a:pPr algn="ctr"/>
            <a:r>
              <a:rPr lang="en-US" sz="1400" dirty="0"/>
              <a:t> (</a:t>
            </a:r>
            <a:r>
              <a:rPr lang="en-US" sz="1400" b="1" dirty="0"/>
              <a:t>CN Label)</a:t>
            </a:r>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800" b="1" dirty="0"/>
          </a:p>
          <a:p>
            <a:pPr algn="ctr"/>
            <a:endParaRPr lang="en-US" sz="8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r>
              <a:rPr lang="en-US" dirty="0"/>
              <a:t> </a:t>
            </a:r>
          </a:p>
        </p:txBody>
      </p:sp>
      <p:pic>
        <p:nvPicPr>
          <p:cNvPr id="5125" name="image17.jpeg" descr="http://19.media.tumblr.com/THutZRp9Jfdh2d8ajjAeyEF1o1_500.jpg">
            <a:extLst>
              <a:ext uri="{FF2B5EF4-FFF2-40B4-BE49-F238E27FC236}">
                <a16:creationId xmlns:a16="http://schemas.microsoft.com/office/drawing/2014/main" id="{F5765B44-F549-43E4-834C-1366CA3C2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884" y="5102332"/>
            <a:ext cx="2071003" cy="13311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image18.jpeg">
            <a:extLst>
              <a:ext uri="{FF2B5EF4-FFF2-40B4-BE49-F238E27FC236}">
                <a16:creationId xmlns:a16="http://schemas.microsoft.com/office/drawing/2014/main" id="{DF3BE341-CFBD-4543-91A0-64CAB81F8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170" y="4557567"/>
            <a:ext cx="1607819" cy="2057482"/>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85417CC8-501C-4EFE-A1D0-D2C9958FFA97}"/>
              </a:ext>
            </a:extLst>
          </p:cNvPr>
          <p:cNvSpPr>
            <a:spLocks noGrp="1"/>
          </p:cNvSpPr>
          <p:nvPr>
            <p:ph type="title"/>
          </p:nvPr>
        </p:nvSpPr>
        <p:spPr>
          <a:xfrm>
            <a:off x="142613" y="279856"/>
            <a:ext cx="8867163" cy="1234546"/>
          </a:xfrm>
          <a:solidFill>
            <a:schemeClr val="accent1">
              <a:lumMod val="75000"/>
            </a:schemeClr>
          </a:solidFill>
        </p:spPr>
        <p:txBody>
          <a:bodyPr/>
          <a:lstStyle/>
          <a:p>
            <a:pPr algn="ctr"/>
            <a:r>
              <a:rPr lang="en-US" sz="2800" b="1" dirty="0">
                <a:solidFill>
                  <a:schemeClr val="bg1"/>
                </a:solidFill>
              </a:rPr>
              <a:t>Creditable &amp; Non-Creditable Cheeses in the CCFP</a:t>
            </a:r>
          </a:p>
        </p:txBody>
      </p:sp>
      <p:sp>
        <p:nvSpPr>
          <p:cNvPr id="10" name="Content Placeholder 9">
            <a:extLst>
              <a:ext uri="{FF2B5EF4-FFF2-40B4-BE49-F238E27FC236}">
                <a16:creationId xmlns:a16="http://schemas.microsoft.com/office/drawing/2014/main" id="{55AAEC4B-4AF7-4DF0-9D19-9526B872B28C}"/>
              </a:ext>
            </a:extLst>
          </p:cNvPr>
          <p:cNvSpPr>
            <a:spLocks noGrp="1"/>
          </p:cNvSpPr>
          <p:nvPr>
            <p:ph sz="half" idx="1"/>
          </p:nvPr>
        </p:nvSpPr>
        <p:spPr>
          <a:xfrm>
            <a:off x="289409" y="1874838"/>
            <a:ext cx="4261582" cy="4893647"/>
          </a:xfrm>
          <a:ln w="34925">
            <a:solidFill>
              <a:schemeClr val="tx1"/>
            </a:solidFill>
          </a:ln>
        </p:spPr>
        <p:txBody>
          <a:bodyPr/>
          <a:lstStyle/>
          <a:p>
            <a:pPr marL="0" indent="0" algn="ctr">
              <a:buNone/>
            </a:pPr>
            <a:r>
              <a:rPr lang="en-US" sz="1100" dirty="0"/>
              <a:t> </a:t>
            </a:r>
            <a:r>
              <a:rPr lang="en-US" sz="1400" b="1" u="sng" dirty="0">
                <a:latin typeface="Arial" panose="020B0604020202020204" pitchFamily="34" charset="0"/>
                <a:cs typeface="Arial" panose="020B0604020202020204" pitchFamily="34" charset="0"/>
              </a:rPr>
              <a:t>Non-Creditable Cheese</a:t>
            </a:r>
          </a:p>
          <a:p>
            <a:pPr lvl="0"/>
            <a:r>
              <a:rPr lang="en-US" sz="1400" b="1" dirty="0"/>
              <a:t>Imitation Cheese</a:t>
            </a:r>
            <a:endParaRPr lang="en-US" sz="1400" dirty="0"/>
          </a:p>
          <a:p>
            <a:pPr lvl="0"/>
            <a:r>
              <a:rPr lang="en-US" sz="1400" b="1" dirty="0"/>
              <a:t>Cheese Product (contains &lt;51% cheese)</a:t>
            </a:r>
            <a:endParaRPr lang="en-US" sz="1400" dirty="0"/>
          </a:p>
          <a:p>
            <a:pPr lvl="0"/>
            <a:r>
              <a:rPr lang="en-US" sz="1400" b="1" dirty="0"/>
              <a:t>Velveeta</a:t>
            </a:r>
            <a:endParaRPr lang="en-US" sz="1400" dirty="0"/>
          </a:p>
          <a:p>
            <a:pPr marL="0" indent="0" algn="ctr">
              <a:buNone/>
            </a:pPr>
            <a:endParaRPr lang="en-US" sz="1400" b="1" dirty="0">
              <a:latin typeface="Arial" panose="020B0604020202020204" pitchFamily="34" charset="0"/>
              <a:cs typeface="Arial" panose="020B0604020202020204" pitchFamily="34" charset="0"/>
            </a:endParaRPr>
          </a:p>
          <a:p>
            <a:endParaRPr lang="en-US" sz="1100" b="1" dirty="0"/>
          </a:p>
        </p:txBody>
      </p:sp>
      <p:pic>
        <p:nvPicPr>
          <p:cNvPr id="13" name="Picture 12">
            <a:extLst>
              <a:ext uri="{FF2B5EF4-FFF2-40B4-BE49-F238E27FC236}">
                <a16:creationId xmlns:a16="http://schemas.microsoft.com/office/drawing/2014/main" id="{27443EE8-8465-4C2A-99DA-AEDE7A7EF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286" y="3102322"/>
            <a:ext cx="1197583" cy="1197583"/>
          </a:xfrm>
          <a:prstGeom prst="rect">
            <a:avLst/>
          </a:prstGeom>
        </p:spPr>
      </p:pic>
      <p:pic>
        <p:nvPicPr>
          <p:cNvPr id="15" name="Picture 14" descr="A picture containing accessory, chip&#10;&#10;Description generated with high confidence">
            <a:extLst>
              <a:ext uri="{FF2B5EF4-FFF2-40B4-BE49-F238E27FC236}">
                <a16:creationId xmlns:a16="http://schemas.microsoft.com/office/drawing/2014/main" id="{BB274E6E-0A2E-41FE-9DB4-E22DDFF08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671" y="2949506"/>
            <a:ext cx="1310673" cy="1310673"/>
          </a:xfrm>
          <a:prstGeom prst="rect">
            <a:avLst/>
          </a:prstGeom>
        </p:spPr>
      </p:pic>
      <p:pic>
        <p:nvPicPr>
          <p:cNvPr id="29" name="image16.jpeg" descr="http://www.americansweets.co.uk/ekmps/shops/statesidecandy/images/kraft-macaroni-cheese-deluxe-829-p.jpg">
            <a:extLst>
              <a:ext uri="{FF2B5EF4-FFF2-40B4-BE49-F238E27FC236}">
                <a16:creationId xmlns:a16="http://schemas.microsoft.com/office/drawing/2014/main" id="{33E6587D-261C-41F1-8212-0F5B7CA1A25A}"/>
              </a:ext>
            </a:extLst>
          </p:cNvPr>
          <p:cNvPicPr/>
          <p:nvPr/>
        </p:nvPicPr>
        <p:blipFill rotWithShape="1">
          <a:blip r:embed="rId7" cstate="print"/>
          <a:srcRect l="8292" t="5744" r="15962" b="7808"/>
          <a:stretch/>
        </p:blipFill>
        <p:spPr>
          <a:xfrm>
            <a:off x="4868512" y="2949505"/>
            <a:ext cx="2342657" cy="1787025"/>
          </a:xfrm>
          <a:prstGeom prst="rect">
            <a:avLst/>
          </a:prstGeom>
          <a:effectLst>
            <a:outerShdw blurRad="50800" dist="38100" dir="2700000" algn="tl" rotWithShape="0">
              <a:prstClr val="black">
                <a:alpha val="40000"/>
              </a:prstClr>
            </a:outerShdw>
          </a:effectLst>
        </p:spPr>
      </p:pic>
      <p:pic>
        <p:nvPicPr>
          <p:cNvPr id="26" name="Picture 25" descr="A bottle of beer&#10;&#10;Description generated with high confidence">
            <a:extLst>
              <a:ext uri="{FF2B5EF4-FFF2-40B4-BE49-F238E27FC236}">
                <a16:creationId xmlns:a16="http://schemas.microsoft.com/office/drawing/2014/main" id="{F34CF459-C33C-4476-A134-669465ADDD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5068762"/>
            <a:ext cx="1386818" cy="1386818"/>
          </a:xfrm>
          <a:prstGeom prst="rect">
            <a:avLst/>
          </a:prstGeom>
        </p:spPr>
      </p:pic>
      <p:pic>
        <p:nvPicPr>
          <p:cNvPr id="30" name="Picture 29">
            <a:extLst>
              <a:ext uri="{FF2B5EF4-FFF2-40B4-BE49-F238E27FC236}">
                <a16:creationId xmlns:a16="http://schemas.microsoft.com/office/drawing/2014/main" id="{A18F8DBB-4FC3-43A4-9D48-CC9041EE06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1924" y="4237360"/>
            <a:ext cx="1234834" cy="843135"/>
          </a:xfrm>
          <a:prstGeom prst="rect">
            <a:avLst/>
          </a:prstGeom>
        </p:spPr>
      </p:pic>
      <p:pic>
        <p:nvPicPr>
          <p:cNvPr id="5128" name="Picture 5127" descr="A picture containing table, food, cup&#10;&#10;Description generated with high confidence">
            <a:extLst>
              <a:ext uri="{FF2B5EF4-FFF2-40B4-BE49-F238E27FC236}">
                <a16:creationId xmlns:a16="http://schemas.microsoft.com/office/drawing/2014/main" id="{7F63504D-0706-4A40-922F-3FF8F69429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6887" y="5032401"/>
            <a:ext cx="1423179" cy="1423179"/>
          </a:xfrm>
          <a:prstGeom prst="rect">
            <a:avLst/>
          </a:prstGeom>
        </p:spPr>
      </p:pic>
    </p:spTree>
    <p:extLst>
      <p:ext uri="{BB962C8B-B14F-4D97-AF65-F5344CB8AC3E}">
        <p14:creationId xmlns:p14="http://schemas.microsoft.com/office/powerpoint/2010/main" val="3281146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BD2416-4068-44D9-B57B-7F41476D6C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1" t="31661" r="2302" b="29793"/>
          <a:stretch/>
        </p:blipFill>
        <p:spPr>
          <a:xfrm>
            <a:off x="4270546" y="5562252"/>
            <a:ext cx="4722727" cy="1715748"/>
          </a:xfrm>
          <a:prstGeom prst="rect">
            <a:avLst/>
          </a:prstGeom>
        </p:spPr>
      </p:pic>
      <p:sp>
        <p:nvSpPr>
          <p:cNvPr id="43" name="Title 1">
            <a:extLst>
              <a:ext uri="{FF2B5EF4-FFF2-40B4-BE49-F238E27FC236}">
                <a16:creationId xmlns:a16="http://schemas.microsoft.com/office/drawing/2014/main" id="{85417CC8-501C-4EFE-A1D0-D2C9958FFA97}"/>
              </a:ext>
            </a:extLst>
          </p:cNvPr>
          <p:cNvSpPr>
            <a:spLocks noGrp="1"/>
          </p:cNvSpPr>
          <p:nvPr>
            <p:ph type="title"/>
          </p:nvPr>
        </p:nvSpPr>
        <p:spPr>
          <a:xfrm>
            <a:off x="457200" y="296634"/>
            <a:ext cx="8389620" cy="1006291"/>
          </a:xfrm>
          <a:solidFill>
            <a:schemeClr val="accent1">
              <a:lumMod val="75000"/>
            </a:schemeClr>
          </a:solidFill>
        </p:spPr>
        <p:txBody>
          <a:bodyPr/>
          <a:lstStyle/>
          <a:p>
            <a:pPr algn="ctr"/>
            <a:r>
              <a:rPr lang="en-US" sz="2800" b="1" dirty="0">
                <a:solidFill>
                  <a:schemeClr val="bg1"/>
                </a:solidFill>
              </a:rPr>
              <a:t>Creditable &amp; Non-Creditable Cheeses in the CCFP</a:t>
            </a:r>
          </a:p>
        </p:txBody>
      </p:sp>
      <p:sp>
        <p:nvSpPr>
          <p:cNvPr id="14" name="Oval 13">
            <a:extLst>
              <a:ext uri="{FF2B5EF4-FFF2-40B4-BE49-F238E27FC236}">
                <a16:creationId xmlns:a16="http://schemas.microsoft.com/office/drawing/2014/main" id="{07566C0E-F683-4BC7-8010-8B1DB11F857C}"/>
              </a:ext>
            </a:extLst>
          </p:cNvPr>
          <p:cNvSpPr/>
          <p:nvPr/>
        </p:nvSpPr>
        <p:spPr>
          <a:xfrm>
            <a:off x="2883755" y="4666391"/>
            <a:ext cx="1178566" cy="55452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bottle of beer&#10;&#10;Description generated with high confidence">
            <a:extLst>
              <a:ext uri="{FF2B5EF4-FFF2-40B4-BE49-F238E27FC236}">
                <a16:creationId xmlns:a16="http://schemas.microsoft.com/office/drawing/2014/main" id="{2E941936-4F89-46CA-94A9-467A2345E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428" y="1851703"/>
            <a:ext cx="3448965" cy="3448965"/>
          </a:xfrm>
          <a:prstGeom prst="rect">
            <a:avLst/>
          </a:prstGeom>
        </p:spPr>
      </p:pic>
      <p:sp>
        <p:nvSpPr>
          <p:cNvPr id="18" name="Oval 17">
            <a:extLst>
              <a:ext uri="{FF2B5EF4-FFF2-40B4-BE49-F238E27FC236}">
                <a16:creationId xmlns:a16="http://schemas.microsoft.com/office/drawing/2014/main" id="{E1CBAF97-FC20-48EA-8B01-66101728E50E}"/>
              </a:ext>
            </a:extLst>
          </p:cNvPr>
          <p:cNvSpPr/>
          <p:nvPr/>
        </p:nvSpPr>
        <p:spPr>
          <a:xfrm>
            <a:off x="4839953" y="6852750"/>
            <a:ext cx="1233676" cy="55452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0155AC0-3E3A-403E-9ADF-8833CD2E4285}"/>
              </a:ext>
            </a:extLst>
          </p:cNvPr>
          <p:cNvSpPr/>
          <p:nvPr/>
        </p:nvSpPr>
        <p:spPr>
          <a:xfrm rot="21094447">
            <a:off x="6631910" y="4230164"/>
            <a:ext cx="1178566" cy="55452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5BE2A7E-5F72-4571-9F41-D57D4790066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7200" y="1735549"/>
            <a:ext cx="4240046" cy="3936176"/>
          </a:xfrm>
          <a:prstGeom prst="rect">
            <a:avLst/>
          </a:prstGeom>
        </p:spPr>
      </p:pic>
      <p:pic>
        <p:nvPicPr>
          <p:cNvPr id="6" name="Picture 5" descr="A close up of a logo&#10;&#10;Description automatically generated">
            <a:extLst>
              <a:ext uri="{FF2B5EF4-FFF2-40B4-BE49-F238E27FC236}">
                <a16:creationId xmlns:a16="http://schemas.microsoft.com/office/drawing/2014/main" id="{9151E741-14FF-4D87-87ED-B914B2B8123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26329" y="4309734"/>
            <a:ext cx="1178566" cy="1566360"/>
          </a:xfrm>
          <a:prstGeom prst="rect">
            <a:avLst/>
          </a:prstGeom>
        </p:spPr>
      </p:pic>
    </p:spTree>
    <p:extLst>
      <p:ext uri="{BB962C8B-B14F-4D97-AF65-F5344CB8AC3E}">
        <p14:creationId xmlns:p14="http://schemas.microsoft.com/office/powerpoint/2010/main" val="434503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628650" y="394369"/>
            <a:ext cx="7886700" cy="1093963"/>
          </a:xfrm>
          <a:solidFill>
            <a:srgbClr val="FF0000"/>
          </a:solidFill>
          <a:ln/>
        </p:spPr>
        <p:style>
          <a:lnRef idx="0">
            <a:schemeClr val="accent2"/>
          </a:lnRef>
          <a:fillRef idx="3">
            <a:schemeClr val="accent2"/>
          </a:fillRef>
          <a:effectRef idx="3">
            <a:schemeClr val="accent2"/>
          </a:effectRef>
          <a:fontRef idx="minor">
            <a:schemeClr val="lt1"/>
          </a:fontRef>
        </p:style>
        <p:txBody>
          <a:bodyPr rtlCol="0">
            <a:normAutofit/>
          </a:bodyPr>
          <a:lstStyle/>
          <a:p>
            <a:pPr algn="ctr" fontAlgn="auto">
              <a:spcAft>
                <a:spcPts val="0"/>
              </a:spcAft>
              <a:defRPr/>
            </a:pPr>
            <a:r>
              <a:rPr lang="en-US" b="1" dirty="0"/>
              <a:t>DEEP FRIED FOODS</a:t>
            </a:r>
          </a:p>
        </p:txBody>
      </p:sp>
      <p:pic>
        <p:nvPicPr>
          <p:cNvPr id="4098" name="Picture 2" descr="https://thesouthinmymouth.files.wordpress.com/2010/06/wings-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586" y="2236750"/>
            <a:ext cx="4145740" cy="40126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Oval 5"/>
          <p:cNvSpPr/>
          <p:nvPr/>
        </p:nvSpPr>
        <p:spPr>
          <a:xfrm>
            <a:off x="4739587" y="2236750"/>
            <a:ext cx="4145741" cy="40126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 name="Straight Connector 6"/>
          <p:cNvCxnSpPr>
            <a:stCxn id="6" idx="1"/>
            <a:endCxn id="6" idx="5"/>
          </p:cNvCxnSpPr>
          <p:nvPr/>
        </p:nvCxnSpPr>
        <p:spPr>
          <a:xfrm>
            <a:off x="5346717" y="2824393"/>
            <a:ext cx="2931481" cy="28373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p:nvSpPr>
        <p:spPr bwMode="auto">
          <a:xfrm>
            <a:off x="284778" y="3282697"/>
            <a:ext cx="4390846" cy="1661993"/>
          </a:xfrm>
          <a:prstGeom prst="rect">
            <a:avLst/>
          </a:prstGeom>
          <a:noFill/>
          <a:ln w="9525">
            <a:noFill/>
            <a:miter lim="800000"/>
            <a:headEnd/>
            <a:tailEnd/>
          </a:ln>
        </p:spPr>
        <p:txBody>
          <a:bodyPr wrap="square">
            <a:spAutoFit/>
          </a:bodyPr>
          <a:lstStyle/>
          <a:p>
            <a:pPr algn="ctr"/>
            <a:r>
              <a:rPr lang="en-US" sz="3400" b="1" dirty="0">
                <a:latin typeface="Calibri" pitchFamily="34" charset="0"/>
              </a:rPr>
              <a:t>Deep frying is not  allowed as a way of preparing foods</a:t>
            </a:r>
          </a:p>
        </p:txBody>
      </p:sp>
    </p:spTree>
    <p:extLst>
      <p:ext uri="{BB962C8B-B14F-4D97-AF65-F5344CB8AC3E}">
        <p14:creationId xmlns:p14="http://schemas.microsoft.com/office/powerpoint/2010/main" val="222362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483510" y="459959"/>
            <a:ext cx="8229600" cy="1126449"/>
          </a:xfrm>
          <a:solidFill>
            <a:srgbClr val="FF0000"/>
          </a:solidFill>
          <a:ln/>
        </p:spPr>
        <p:style>
          <a:lnRef idx="0">
            <a:schemeClr val="accent2"/>
          </a:lnRef>
          <a:fillRef idx="3">
            <a:schemeClr val="accent2"/>
          </a:fillRef>
          <a:effectRef idx="3">
            <a:schemeClr val="accent2"/>
          </a:effectRef>
          <a:fontRef idx="minor">
            <a:schemeClr val="lt1"/>
          </a:fontRef>
        </p:style>
        <p:txBody>
          <a:bodyPr rtlCol="0">
            <a:normAutofit/>
          </a:bodyPr>
          <a:lstStyle/>
          <a:p>
            <a:pPr algn="ctr" fontAlgn="auto">
              <a:spcAft>
                <a:spcPts val="0"/>
              </a:spcAft>
              <a:defRPr/>
            </a:pPr>
            <a:r>
              <a:rPr lang="en-US" b="1" dirty="0"/>
              <a:t>HOT DOGS AND BOLOGNA</a:t>
            </a:r>
          </a:p>
        </p:txBody>
      </p:sp>
      <p:sp>
        <p:nvSpPr>
          <p:cNvPr id="8" name="Content Placeholder 2"/>
          <p:cNvSpPr>
            <a:spLocks noGrp="1"/>
          </p:cNvSpPr>
          <p:nvPr>
            <p:ph sz="half" idx="1"/>
          </p:nvPr>
        </p:nvSpPr>
        <p:spPr>
          <a:xfrm>
            <a:off x="3841654" y="1325067"/>
            <a:ext cx="4341267" cy="4800600"/>
          </a:xfrm>
        </p:spPr>
        <p:txBody>
          <a:bodyPr rtlCol="0">
            <a:normAutofit/>
          </a:bodyPr>
          <a:lstStyle/>
          <a:p>
            <a:pPr fontAlgn="auto">
              <a:spcAft>
                <a:spcPts val="0"/>
              </a:spcAft>
              <a:buNone/>
              <a:defRPr/>
            </a:pPr>
            <a:endParaRPr lang="en-US" dirty="0"/>
          </a:p>
          <a:p>
            <a:pPr marL="0" indent="0" fontAlgn="auto">
              <a:spcAft>
                <a:spcPts val="0"/>
              </a:spcAft>
              <a:buNone/>
              <a:defRPr/>
            </a:pPr>
            <a:endParaRPr lang="en-US" sz="2600" dirty="0"/>
          </a:p>
          <a:p>
            <a:pPr marL="0" indent="0" fontAlgn="auto">
              <a:spcAft>
                <a:spcPts val="0"/>
              </a:spcAft>
              <a:buNone/>
              <a:defRPr/>
            </a:pPr>
            <a:r>
              <a:rPr lang="en-US" sz="2600" dirty="0"/>
              <a:t>Hotdogs and bologna must be all meat and poultry products with no by-products, cereal or extenders.</a:t>
            </a:r>
            <a:endParaRPr lang="en-US" sz="2000" dirty="0"/>
          </a:p>
        </p:txBody>
      </p:sp>
      <p:pic>
        <p:nvPicPr>
          <p:cNvPr id="5126" name="Picture 6" descr="http://2.bp.blogspot.com/-UYCJ6GBBuko/VhJSkJ_xzSI/AAAAAAAC6LM/9VBjorBIrnc/s1600/Foster%252BFarms%252BFranks%252B2015.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24" t="10767" r="4445" b="22440"/>
          <a:stretch/>
        </p:blipFill>
        <p:spPr bwMode="auto">
          <a:xfrm>
            <a:off x="299661" y="4869364"/>
            <a:ext cx="3634799" cy="17487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ghk.h-cdn.co/assets/cm/15/11/320x320/55002a0b1589c-ball-park-beef-franks-hot-dogs-x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61" y="2019600"/>
            <a:ext cx="2593674" cy="2593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food&#10;&#10;Description generated with high confidence">
            <a:extLst>
              <a:ext uri="{FF2B5EF4-FFF2-40B4-BE49-F238E27FC236}">
                <a16:creationId xmlns:a16="http://schemas.microsoft.com/office/drawing/2014/main" id="{60C4351E-32BC-43D3-90FD-0153728D9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2735" y="3316437"/>
            <a:ext cx="1804756" cy="1770314"/>
          </a:xfrm>
          <a:prstGeom prst="rect">
            <a:avLst/>
          </a:prstGeom>
        </p:spPr>
      </p:pic>
      <p:sp>
        <p:nvSpPr>
          <p:cNvPr id="12" name="AutoShape 2" descr="Image result for 100 % bologna meat">
            <a:extLst>
              <a:ext uri="{FF2B5EF4-FFF2-40B4-BE49-F238E27FC236}">
                <a16:creationId xmlns:a16="http://schemas.microsoft.com/office/drawing/2014/main" id="{BD6DCFA9-C969-417C-AB4F-1E01AC8C93C0}"/>
              </a:ext>
            </a:extLst>
          </p:cNvPr>
          <p:cNvSpPr>
            <a:spLocks noChangeAspect="1" noChangeArrowheads="1"/>
          </p:cNvSpPr>
          <p:nvPr/>
        </p:nvSpPr>
        <p:spPr bwMode="auto">
          <a:xfrm>
            <a:off x="3643313" y="2794000"/>
            <a:ext cx="1857375" cy="1819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Image result for 100 % bologna meat">
            <a:extLst>
              <a:ext uri="{FF2B5EF4-FFF2-40B4-BE49-F238E27FC236}">
                <a16:creationId xmlns:a16="http://schemas.microsoft.com/office/drawing/2014/main" id="{E63A5748-AFAC-4C3D-9D04-4FFFB09C02CB}"/>
              </a:ext>
            </a:extLst>
          </p:cNvPr>
          <p:cNvSpPr>
            <a:spLocks noChangeAspect="1" noChangeArrowheads="1"/>
          </p:cNvSpPr>
          <p:nvPr/>
        </p:nvSpPr>
        <p:spPr bwMode="auto">
          <a:xfrm>
            <a:off x="3795713" y="2946400"/>
            <a:ext cx="1857375" cy="1819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1FA8C375-31B6-4388-871C-D91718D7BF2B}"/>
              </a:ext>
            </a:extLst>
          </p:cNvPr>
          <p:cNvSpPr txBox="1"/>
          <p:nvPr/>
        </p:nvSpPr>
        <p:spPr>
          <a:xfrm>
            <a:off x="4724400" y="4581253"/>
            <a:ext cx="2157644" cy="2529388"/>
          </a:xfrm>
          <a:prstGeom prst="rect">
            <a:avLst/>
          </a:prstGeom>
          <a:no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DAAFE76C-77EE-43FD-9506-CDC6B13A91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5825" y="5285689"/>
            <a:ext cx="1593037" cy="1593037"/>
          </a:xfrm>
          <a:prstGeom prst="rect">
            <a:avLst/>
          </a:prstGeom>
        </p:spPr>
      </p:pic>
      <p:pic>
        <p:nvPicPr>
          <p:cNvPr id="3" name="Picture 2" descr="A picture containing indoor, bottle&#10;&#10;Description automatically generated">
            <a:extLst>
              <a:ext uri="{FF2B5EF4-FFF2-40B4-BE49-F238E27FC236}">
                <a16:creationId xmlns:a16="http://schemas.microsoft.com/office/drawing/2014/main" id="{C549CCE0-1208-41B6-92A1-7F4EADE469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2982" y="3856037"/>
            <a:ext cx="2050577" cy="2097181"/>
          </a:xfrm>
          <a:prstGeom prst="rect">
            <a:avLst/>
          </a:prstGeom>
        </p:spPr>
      </p:pic>
    </p:spTree>
    <p:extLst>
      <p:ext uri="{BB962C8B-B14F-4D97-AF65-F5344CB8AC3E}">
        <p14:creationId xmlns:p14="http://schemas.microsoft.com/office/powerpoint/2010/main" val="3156090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628650" y="394369"/>
            <a:ext cx="7886700" cy="1259333"/>
          </a:xfrm>
          <a:solidFill>
            <a:schemeClr val="accent1">
              <a:lumMod val="75000"/>
            </a:schemeClr>
          </a:solidFill>
          <a:ln/>
        </p:spPr>
        <p:style>
          <a:lnRef idx="0">
            <a:schemeClr val="accent2"/>
          </a:lnRef>
          <a:fillRef idx="3">
            <a:schemeClr val="accent2"/>
          </a:fillRef>
          <a:effectRef idx="3">
            <a:schemeClr val="accent2"/>
          </a:effectRef>
          <a:fontRef idx="minor">
            <a:schemeClr val="lt1"/>
          </a:fontRef>
        </p:style>
        <p:txBody>
          <a:bodyPr rtlCol="0">
            <a:normAutofit/>
          </a:bodyPr>
          <a:lstStyle/>
          <a:p>
            <a:pPr algn="ctr" fontAlgn="auto">
              <a:spcAft>
                <a:spcPts val="0"/>
              </a:spcAft>
              <a:defRPr/>
            </a:pPr>
            <a:r>
              <a:rPr lang="en-US" b="1" dirty="0"/>
              <a:t>CN LABELS</a:t>
            </a:r>
            <a:br>
              <a:rPr lang="en-US" b="1" dirty="0"/>
            </a:br>
            <a:r>
              <a:rPr lang="en-US" b="1" dirty="0"/>
              <a:t>COMMERCIALLY PROCESSED FOODS</a:t>
            </a:r>
          </a:p>
        </p:txBody>
      </p:sp>
      <p:sp>
        <p:nvSpPr>
          <p:cNvPr id="6" name="Content Placeholder 3"/>
          <p:cNvSpPr>
            <a:spLocks noGrp="1"/>
          </p:cNvSpPr>
          <p:nvPr>
            <p:ph sz="half" idx="1"/>
          </p:nvPr>
        </p:nvSpPr>
        <p:spPr>
          <a:xfrm>
            <a:off x="649483" y="1808990"/>
            <a:ext cx="7110099" cy="5323647"/>
          </a:xfrm>
        </p:spPr>
        <p:txBody>
          <a:bodyPr rtlCol="0">
            <a:normAutofit fontScale="32500" lnSpcReduction="20000"/>
          </a:bodyPr>
          <a:lstStyle/>
          <a:p>
            <a:pPr fontAlgn="auto">
              <a:spcAft>
                <a:spcPts val="0"/>
              </a:spcAft>
              <a:buNone/>
              <a:defRPr/>
            </a:pPr>
            <a:r>
              <a:rPr lang="en-US" dirty="0"/>
              <a:t>	</a:t>
            </a:r>
          </a:p>
          <a:p>
            <a:pPr fontAlgn="auto">
              <a:spcAft>
                <a:spcPts val="0"/>
              </a:spcAft>
              <a:buNone/>
              <a:defRPr/>
            </a:pPr>
            <a:r>
              <a:rPr lang="en-US" sz="5500" b="1" dirty="0"/>
              <a:t>	 </a:t>
            </a:r>
            <a:r>
              <a:rPr lang="en-US" sz="5500" dirty="0"/>
              <a:t>  Main dish combination products that are commercially processed,</a:t>
            </a:r>
          </a:p>
          <a:p>
            <a:pPr marL="0" indent="0">
              <a:buNone/>
            </a:pPr>
            <a:r>
              <a:rPr lang="en-US" sz="5500" dirty="0"/>
              <a:t>         such as ravioli, beef stew, spaghetti with meat sauce, egg rolls, </a:t>
            </a:r>
          </a:p>
          <a:p>
            <a:pPr marL="0" indent="0">
              <a:buNone/>
            </a:pPr>
            <a:r>
              <a:rPr lang="en-US" sz="5500" dirty="0"/>
              <a:t>         pizza, chicken nuggets, fish sticks, etc., must contain a CN Label or </a:t>
            </a:r>
          </a:p>
          <a:p>
            <a:pPr marL="0" indent="0">
              <a:buNone/>
            </a:pPr>
            <a:r>
              <a:rPr lang="en-US" sz="5500" dirty="0"/>
              <a:t>         Manufacturer’s Analysis Sheet to show that the product contains </a:t>
            </a:r>
          </a:p>
          <a:p>
            <a:pPr marL="0" indent="0">
              <a:buNone/>
            </a:pPr>
            <a:r>
              <a:rPr lang="en-US" sz="5500" dirty="0"/>
              <a:t>         sufficient quantities of meat/meat alternate, grains/breads, </a:t>
            </a:r>
          </a:p>
          <a:p>
            <a:pPr marL="0" indent="0">
              <a:buNone/>
            </a:pPr>
            <a:r>
              <a:rPr lang="en-US" sz="5500" dirty="0"/>
              <a:t>          to meet the meal pattern. Otherwise, it may not be </a:t>
            </a:r>
          </a:p>
          <a:p>
            <a:pPr marL="0" indent="0">
              <a:buNone/>
            </a:pPr>
            <a:r>
              <a:rPr lang="en-US" sz="5500" dirty="0"/>
              <a:t>         counted towards a reimbursable meal. </a:t>
            </a:r>
          </a:p>
          <a:p>
            <a:pPr marL="0" indent="0">
              <a:buNone/>
            </a:pPr>
            <a:r>
              <a:rPr lang="en-US" sz="5500"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fontAlgn="auto">
              <a:spcAft>
                <a:spcPts val="0"/>
              </a:spcAft>
              <a:buNone/>
              <a:defRPr/>
            </a:pPr>
            <a:r>
              <a:rPr lang="en-US" dirty="0"/>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91" y="4755766"/>
            <a:ext cx="4021646" cy="208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tysonfoodservice.com/~/media/Foodservice/GS1/5810-928_Label_web.ash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838" y="4712442"/>
            <a:ext cx="4137237" cy="2130677"/>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5400000">
            <a:off x="8235837" y="5861942"/>
            <a:ext cx="402315" cy="6790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184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poenkreseach.files.wordpress.com/2010/04/gold-dollar-sign.jpg"/>
          <p:cNvPicPr>
            <a:picLocks noChangeAspect="1" noChangeArrowheads="1"/>
          </p:cNvPicPr>
          <p:nvPr/>
        </p:nvPicPr>
        <p:blipFill>
          <a:blip r:embed="rId3" cstate="print"/>
          <a:srcRect r="23983" b="4146"/>
          <a:stretch>
            <a:fillRect/>
          </a:stretch>
        </p:blipFill>
        <p:spPr bwMode="auto">
          <a:xfrm>
            <a:off x="4468773" y="1643750"/>
            <a:ext cx="3391176" cy="4119773"/>
          </a:xfrm>
          <a:prstGeom prst="rect">
            <a:avLst/>
          </a:prstGeom>
          <a:noFill/>
          <a:effectLst>
            <a:softEdge rad="63500"/>
          </a:effectLst>
        </p:spPr>
      </p:pic>
      <p:sp>
        <p:nvSpPr>
          <p:cNvPr id="2" name="Title 1"/>
          <p:cNvSpPr>
            <a:spLocks noGrp="1"/>
          </p:cNvSpPr>
          <p:nvPr>
            <p:ph type="title"/>
          </p:nvPr>
        </p:nvSpPr>
        <p:spPr>
          <a:xfrm>
            <a:off x="457200" y="312778"/>
            <a:ext cx="8229600" cy="1143000"/>
          </a:xfr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a:t>REIMBURSEMENT RATES </a:t>
            </a:r>
            <a:br>
              <a:rPr lang="en-US" b="1" dirty="0"/>
            </a:br>
            <a:r>
              <a:rPr lang="en-US" sz="2400" b="1" dirty="0"/>
              <a:t>PER CHILD PER DAY</a:t>
            </a:r>
          </a:p>
        </p:txBody>
      </p:sp>
      <p:sp>
        <p:nvSpPr>
          <p:cNvPr id="3" name="Content Placeholder 2"/>
          <p:cNvSpPr>
            <a:spLocks noGrp="1"/>
          </p:cNvSpPr>
          <p:nvPr>
            <p:ph idx="1"/>
          </p:nvPr>
        </p:nvSpPr>
        <p:spPr>
          <a:xfrm>
            <a:off x="565271" y="2019694"/>
            <a:ext cx="8229600" cy="4838306"/>
          </a:xfrm>
        </p:spPr>
        <p:txBody>
          <a:bodyPr>
            <a:normAutofit fontScale="92500" lnSpcReduction="20000"/>
          </a:bodyPr>
          <a:lstStyle/>
          <a:p>
            <a:pPr>
              <a:buNone/>
            </a:pPr>
            <a:r>
              <a:rPr lang="en-US" dirty="0"/>
              <a:t>   </a:t>
            </a:r>
          </a:p>
          <a:p>
            <a:pPr>
              <a:buNone/>
            </a:pPr>
            <a:r>
              <a:rPr lang="en-US" dirty="0"/>
              <a:t> </a:t>
            </a:r>
          </a:p>
          <a:p>
            <a:pPr>
              <a:buNone/>
            </a:pPr>
            <a:endParaRPr lang="en-US" dirty="0"/>
          </a:p>
          <a:p>
            <a:pPr>
              <a:buNone/>
            </a:pPr>
            <a:r>
              <a:rPr lang="en-US" dirty="0"/>
              <a:t>                                            </a:t>
            </a:r>
            <a:r>
              <a:rPr lang="en-US" sz="2600" b="1" u="sng" dirty="0"/>
              <a:t>TIER I</a:t>
            </a:r>
            <a:r>
              <a:rPr lang="en-US" sz="2600" b="1" dirty="0"/>
              <a:t>         </a:t>
            </a:r>
            <a:r>
              <a:rPr lang="en-US" sz="2600" b="1" u="sng" dirty="0"/>
              <a:t>TIER II            </a:t>
            </a:r>
          </a:p>
          <a:p>
            <a:pPr>
              <a:buNone/>
            </a:pPr>
            <a:endParaRPr lang="en-US" u="sng" dirty="0"/>
          </a:p>
          <a:p>
            <a:pPr>
              <a:spcBef>
                <a:spcPts val="0"/>
              </a:spcBef>
              <a:buNone/>
            </a:pPr>
            <a:r>
              <a:rPr lang="en-US" sz="2600" b="1" dirty="0"/>
              <a:t>BREAKFAST              $1.31         $0.48</a:t>
            </a:r>
          </a:p>
          <a:p>
            <a:pPr>
              <a:spcBef>
                <a:spcPts val="0"/>
              </a:spcBef>
              <a:buNone/>
            </a:pPr>
            <a:r>
              <a:rPr lang="en-US" sz="2600" b="1" dirty="0"/>
              <a:t>LUNCH/SUPPER      $2.46         $1.48</a:t>
            </a:r>
          </a:p>
          <a:p>
            <a:pPr>
              <a:spcBef>
                <a:spcPts val="0"/>
              </a:spcBef>
              <a:buNone/>
            </a:pPr>
            <a:r>
              <a:rPr lang="en-US" sz="2600" b="1" dirty="0"/>
              <a:t>SNACK                       $0.73         $0.20</a:t>
            </a:r>
          </a:p>
          <a:p>
            <a:pPr>
              <a:buNone/>
            </a:pPr>
            <a:endParaRPr lang="en-US" sz="2000" dirty="0"/>
          </a:p>
          <a:p>
            <a:pPr>
              <a:buNone/>
            </a:pPr>
            <a:endParaRPr lang="en-US" sz="2000" dirty="0"/>
          </a:p>
          <a:p>
            <a:pPr marL="0" indent="0" algn="ctr">
              <a:buNone/>
            </a:pPr>
            <a:endParaRPr lang="en-US" sz="2800" b="1" dirty="0"/>
          </a:p>
          <a:p>
            <a:pPr marL="0" indent="0">
              <a:buNone/>
            </a:pPr>
            <a:r>
              <a:rPr lang="en-US" sz="2800" b="1" dirty="0"/>
              <a:t>   </a:t>
            </a:r>
          </a:p>
          <a:p>
            <a:pPr marL="0" indent="0">
              <a:buNone/>
            </a:pPr>
            <a:endParaRPr lang="en-US" sz="2800" b="1" dirty="0"/>
          </a:p>
          <a:p>
            <a:pPr marL="0" indent="0">
              <a:buNone/>
            </a:pPr>
            <a:r>
              <a:rPr lang="en-US" sz="2800" b="1" dirty="0"/>
              <a:t>     The above rates are effective 7/1/19 – 6/30/20.</a:t>
            </a:r>
          </a:p>
          <a:p>
            <a:endParaRPr lang="en-US" sz="1500" dirty="0"/>
          </a:p>
          <a:p>
            <a:pPr marL="0" indent="0">
              <a:buNone/>
            </a:pPr>
            <a:endParaRPr lang="en-US" sz="1400"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494881" y="179188"/>
            <a:ext cx="8154237" cy="1160377"/>
          </a:xfrm>
          <a:solidFill>
            <a:schemeClr val="accent1">
              <a:lumMod val="75000"/>
            </a:schemeClr>
          </a:solidFill>
          <a:ln/>
        </p:spPr>
        <p:style>
          <a:lnRef idx="0">
            <a:schemeClr val="accent2"/>
          </a:lnRef>
          <a:fillRef idx="3">
            <a:schemeClr val="accent2"/>
          </a:fillRef>
          <a:effectRef idx="3">
            <a:schemeClr val="accent2"/>
          </a:effectRef>
          <a:fontRef idx="minor">
            <a:schemeClr val="lt1"/>
          </a:fontRef>
        </p:style>
        <p:txBody>
          <a:bodyPr rtlCol="0">
            <a:normAutofit/>
          </a:bodyPr>
          <a:lstStyle/>
          <a:p>
            <a:pPr algn="ctr" fontAlgn="auto">
              <a:spcAft>
                <a:spcPts val="0"/>
              </a:spcAft>
              <a:defRPr/>
            </a:pPr>
            <a:r>
              <a:rPr lang="en-US" sz="3200" b="1" dirty="0"/>
              <a:t>APPROVED COMMERCIALLY PROCESSED COMBINATION  FOOD LIST</a:t>
            </a:r>
          </a:p>
        </p:txBody>
      </p:sp>
      <p:pic>
        <p:nvPicPr>
          <p:cNvPr id="1026" name="Picture 2" descr="https://pdf2jpg.net/files/1423c3e6debc847ca3d24d11abd464f3d16d07a1/UPC%20Product%20Codes%202019-page-001.jpg">
            <a:extLst>
              <a:ext uri="{FF2B5EF4-FFF2-40B4-BE49-F238E27FC236}">
                <a16:creationId xmlns:a16="http://schemas.microsoft.com/office/drawing/2014/main" id="{AB178740-56A4-41B4-9B6E-A42E465A5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2178"/>
            <a:ext cx="9144000" cy="5950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1E5DDB-996F-4BFE-8C1B-2F69B96DDBFE}"/>
              </a:ext>
            </a:extLst>
          </p:cNvPr>
          <p:cNvSpPr txBox="1"/>
          <p:nvPr/>
        </p:nvSpPr>
        <p:spPr>
          <a:xfrm>
            <a:off x="3460524" y="7099498"/>
            <a:ext cx="2416031" cy="307777"/>
          </a:xfrm>
          <a:prstGeom prst="rect">
            <a:avLst/>
          </a:prstGeom>
          <a:noFill/>
        </p:spPr>
        <p:txBody>
          <a:bodyPr wrap="square" rtlCol="0">
            <a:spAutoFit/>
          </a:bodyPr>
          <a:lstStyle/>
          <a:p>
            <a:pPr algn="ctr"/>
            <a:r>
              <a:rPr lang="en-US" sz="1400" b="1" dirty="0"/>
              <a:t>Page 15</a:t>
            </a:r>
          </a:p>
        </p:txBody>
      </p:sp>
    </p:spTree>
    <p:extLst>
      <p:ext uri="{BB962C8B-B14F-4D97-AF65-F5344CB8AC3E}">
        <p14:creationId xmlns:p14="http://schemas.microsoft.com/office/powerpoint/2010/main" val="2561633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794" r="12955"/>
          <a:stretch/>
        </p:blipFill>
        <p:spPr>
          <a:xfrm rot="5400000">
            <a:off x="835840" y="5073468"/>
            <a:ext cx="1923282" cy="131531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0427" t="21312" r="11552" b="30026"/>
          <a:stretch/>
        </p:blipFill>
        <p:spPr>
          <a:xfrm>
            <a:off x="3281655" y="4940641"/>
            <a:ext cx="5033158" cy="2025353"/>
          </a:xfrm>
          <a:prstGeom prst="rect">
            <a:avLst/>
          </a:prstGeom>
        </p:spPr>
      </p:pic>
      <p:pic>
        <p:nvPicPr>
          <p:cNvPr id="4" name="Picture 3">
            <a:extLst>
              <a:ext uri="{FF2B5EF4-FFF2-40B4-BE49-F238E27FC236}">
                <a16:creationId xmlns:a16="http://schemas.microsoft.com/office/drawing/2014/main" id="{F1E5A62F-EA71-48CF-ABA8-079F8B5AA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031" y="850719"/>
            <a:ext cx="282256" cy="370983"/>
          </a:xfrm>
          <a:prstGeom prst="rect">
            <a:avLst/>
          </a:prstGeom>
        </p:spPr>
      </p:pic>
      <p:pic>
        <p:nvPicPr>
          <p:cNvPr id="11" name="Picture 10">
            <a:extLst>
              <a:ext uri="{FF2B5EF4-FFF2-40B4-BE49-F238E27FC236}">
                <a16:creationId xmlns:a16="http://schemas.microsoft.com/office/drawing/2014/main" id="{878E9110-7B99-4755-90A2-33C902B47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8509" y="850720"/>
            <a:ext cx="282256" cy="370983"/>
          </a:xfrm>
          <a:prstGeom prst="rect">
            <a:avLst/>
          </a:prstGeom>
        </p:spPr>
      </p:pic>
      <p:graphicFrame>
        <p:nvGraphicFramePr>
          <p:cNvPr id="23" name="Table 22">
            <a:extLst>
              <a:ext uri="{FF2B5EF4-FFF2-40B4-BE49-F238E27FC236}">
                <a16:creationId xmlns:a16="http://schemas.microsoft.com/office/drawing/2014/main" id="{D10ABC9A-F1EE-4135-A04B-266E0A115A70}"/>
              </a:ext>
            </a:extLst>
          </p:cNvPr>
          <p:cNvGraphicFramePr>
            <a:graphicFrameLocks noGrp="1"/>
          </p:cNvGraphicFramePr>
          <p:nvPr>
            <p:extLst>
              <p:ext uri="{D42A27DB-BD31-4B8C-83A1-F6EECF244321}">
                <p14:modId xmlns:p14="http://schemas.microsoft.com/office/powerpoint/2010/main" val="97548036"/>
              </p:ext>
            </p:extLst>
          </p:nvPr>
        </p:nvGraphicFramePr>
        <p:xfrm>
          <a:off x="160773" y="1517301"/>
          <a:ext cx="8731448" cy="3074797"/>
        </p:xfrm>
        <a:graphic>
          <a:graphicData uri="http://schemas.openxmlformats.org/drawingml/2006/table">
            <a:tbl>
              <a:tblPr>
                <a:tableStyleId>{5C22544A-7EE6-4342-B048-85BDC9FD1C3A}</a:tableStyleId>
              </a:tblPr>
              <a:tblGrid>
                <a:gridCol w="880835">
                  <a:extLst>
                    <a:ext uri="{9D8B030D-6E8A-4147-A177-3AD203B41FA5}">
                      <a16:colId xmlns:a16="http://schemas.microsoft.com/office/drawing/2014/main" val="4111019735"/>
                    </a:ext>
                  </a:extLst>
                </a:gridCol>
                <a:gridCol w="1893987">
                  <a:extLst>
                    <a:ext uri="{9D8B030D-6E8A-4147-A177-3AD203B41FA5}">
                      <a16:colId xmlns:a16="http://schemas.microsoft.com/office/drawing/2014/main" val="3276773211"/>
                    </a:ext>
                  </a:extLst>
                </a:gridCol>
                <a:gridCol w="909680">
                  <a:extLst>
                    <a:ext uri="{9D8B030D-6E8A-4147-A177-3AD203B41FA5}">
                      <a16:colId xmlns:a16="http://schemas.microsoft.com/office/drawing/2014/main" val="3208855650"/>
                    </a:ext>
                  </a:extLst>
                </a:gridCol>
                <a:gridCol w="809060">
                  <a:extLst>
                    <a:ext uri="{9D8B030D-6E8A-4147-A177-3AD203B41FA5}">
                      <a16:colId xmlns:a16="http://schemas.microsoft.com/office/drawing/2014/main" val="1656948980"/>
                    </a:ext>
                  </a:extLst>
                </a:gridCol>
                <a:gridCol w="644727">
                  <a:extLst>
                    <a:ext uri="{9D8B030D-6E8A-4147-A177-3AD203B41FA5}">
                      <a16:colId xmlns:a16="http://schemas.microsoft.com/office/drawing/2014/main" val="288320072"/>
                    </a:ext>
                  </a:extLst>
                </a:gridCol>
                <a:gridCol w="641257">
                  <a:extLst>
                    <a:ext uri="{9D8B030D-6E8A-4147-A177-3AD203B41FA5}">
                      <a16:colId xmlns:a16="http://schemas.microsoft.com/office/drawing/2014/main" val="4239930062"/>
                    </a:ext>
                  </a:extLst>
                </a:gridCol>
                <a:gridCol w="891908">
                  <a:extLst>
                    <a:ext uri="{9D8B030D-6E8A-4147-A177-3AD203B41FA5}">
                      <a16:colId xmlns:a16="http://schemas.microsoft.com/office/drawing/2014/main" val="3825705700"/>
                    </a:ext>
                  </a:extLst>
                </a:gridCol>
                <a:gridCol w="769667">
                  <a:extLst>
                    <a:ext uri="{9D8B030D-6E8A-4147-A177-3AD203B41FA5}">
                      <a16:colId xmlns:a16="http://schemas.microsoft.com/office/drawing/2014/main" val="2892029315"/>
                    </a:ext>
                  </a:extLst>
                </a:gridCol>
                <a:gridCol w="688173">
                  <a:extLst>
                    <a:ext uri="{9D8B030D-6E8A-4147-A177-3AD203B41FA5}">
                      <a16:colId xmlns:a16="http://schemas.microsoft.com/office/drawing/2014/main" val="352797559"/>
                    </a:ext>
                  </a:extLst>
                </a:gridCol>
                <a:gridCol w="602154">
                  <a:extLst>
                    <a:ext uri="{9D8B030D-6E8A-4147-A177-3AD203B41FA5}">
                      <a16:colId xmlns:a16="http://schemas.microsoft.com/office/drawing/2014/main" val="843665057"/>
                    </a:ext>
                  </a:extLst>
                </a:gridCol>
              </a:tblGrid>
              <a:tr h="491062">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Breaded Fish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44400104100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1161644394"/>
                  </a:ext>
                </a:extLst>
              </a:tr>
              <a:tr h="291636">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4440010500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552730463"/>
                  </a:ext>
                </a:extLst>
              </a:tr>
              <a:tr h="340688">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44400104700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995470468"/>
                  </a:ext>
                </a:extLst>
              </a:tr>
              <a:tr h="394533">
                <a:tc>
                  <a:txBody>
                    <a:bodyPr/>
                    <a:lstStyle/>
                    <a:p>
                      <a:pPr algn="l" fontAlgn="b"/>
                      <a:r>
                        <a:rPr lang="en-US" sz="1200" b="1" u="none" strike="noStrike">
                          <a:effectLst/>
                        </a:rPr>
                        <a:t>Trident Seafoods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The Ultimate Fish Stick (w) Panko Breading</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419644</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 Sticls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3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4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533846958"/>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014390-6910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414279444"/>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Fun Nuggets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2370001452</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4190844251"/>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883746-0910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111857685"/>
                  </a:ext>
                </a:extLst>
              </a:tr>
              <a:tr h="373279">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Chicken Patties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003747-1220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 Patty</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1.5 Patties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 Patties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617346595"/>
                  </a:ext>
                </a:extLst>
              </a:tr>
            </a:tbl>
          </a:graphicData>
        </a:graphic>
      </p:graphicFrame>
      <p:pic>
        <p:nvPicPr>
          <p:cNvPr id="25" name="Picture 24">
            <a:extLst>
              <a:ext uri="{FF2B5EF4-FFF2-40B4-BE49-F238E27FC236}">
                <a16:creationId xmlns:a16="http://schemas.microsoft.com/office/drawing/2014/main" id="{7E25D015-486E-4FA3-80A1-4DA9B8B92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317" y="258593"/>
            <a:ext cx="282256" cy="370983"/>
          </a:xfrm>
          <a:prstGeom prst="rect">
            <a:avLst/>
          </a:prstGeom>
        </p:spPr>
      </p:pic>
      <p:pic>
        <p:nvPicPr>
          <p:cNvPr id="27" name="Picture 26">
            <a:extLst>
              <a:ext uri="{FF2B5EF4-FFF2-40B4-BE49-F238E27FC236}">
                <a16:creationId xmlns:a16="http://schemas.microsoft.com/office/drawing/2014/main" id="{3F13BFE9-BE5E-4B62-AC95-1D2F5D43B6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695" y="273180"/>
            <a:ext cx="282256" cy="370983"/>
          </a:xfrm>
          <a:prstGeom prst="rect">
            <a:avLst/>
          </a:prstGeom>
        </p:spPr>
      </p:pic>
      <p:pic>
        <p:nvPicPr>
          <p:cNvPr id="29" name="Picture 28">
            <a:extLst>
              <a:ext uri="{FF2B5EF4-FFF2-40B4-BE49-F238E27FC236}">
                <a16:creationId xmlns:a16="http://schemas.microsoft.com/office/drawing/2014/main" id="{9665A051-7DDE-47CD-8B1F-2B3451279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4747" y="257912"/>
            <a:ext cx="292072" cy="370983"/>
          </a:xfrm>
          <a:prstGeom prst="rect">
            <a:avLst/>
          </a:prstGeom>
        </p:spPr>
      </p:pic>
      <p:sp>
        <p:nvSpPr>
          <p:cNvPr id="3" name="TextBox 2">
            <a:extLst>
              <a:ext uri="{FF2B5EF4-FFF2-40B4-BE49-F238E27FC236}">
                <a16:creationId xmlns:a16="http://schemas.microsoft.com/office/drawing/2014/main" id="{9B0CC9A8-558A-49AA-9000-98DCD017B41D}"/>
              </a:ext>
            </a:extLst>
          </p:cNvPr>
          <p:cNvSpPr txBox="1"/>
          <p:nvPr/>
        </p:nvSpPr>
        <p:spPr>
          <a:xfrm>
            <a:off x="7516300" y="685459"/>
            <a:ext cx="633046" cy="523220"/>
          </a:xfrm>
          <a:prstGeom prst="rect">
            <a:avLst/>
          </a:prstGeom>
          <a:noFill/>
          <a:ln>
            <a:solidFill>
              <a:schemeClr val="tx1">
                <a:alpha val="86000"/>
              </a:schemeClr>
            </a:solidFill>
          </a:ln>
        </p:spPr>
        <p:txBody>
          <a:bodyPr wrap="square" rtlCol="0">
            <a:spAutoFit/>
          </a:bodyPr>
          <a:lstStyle/>
          <a:p>
            <a:r>
              <a:rPr lang="en-US" sz="1400" dirty="0"/>
              <a:t>Ages</a:t>
            </a:r>
          </a:p>
          <a:p>
            <a:r>
              <a:rPr lang="en-US" sz="1400" dirty="0"/>
              <a:t>3 to 5</a:t>
            </a:r>
          </a:p>
        </p:txBody>
      </p:sp>
      <p:sp>
        <p:nvSpPr>
          <p:cNvPr id="5" name="TextBox 4">
            <a:extLst>
              <a:ext uri="{FF2B5EF4-FFF2-40B4-BE49-F238E27FC236}">
                <a16:creationId xmlns:a16="http://schemas.microsoft.com/office/drawing/2014/main" id="{2030F25D-2D77-4BAD-9D3C-0C70EF8E7F72}"/>
              </a:ext>
            </a:extLst>
          </p:cNvPr>
          <p:cNvSpPr txBox="1"/>
          <p:nvPr/>
        </p:nvSpPr>
        <p:spPr>
          <a:xfrm>
            <a:off x="6819922" y="690542"/>
            <a:ext cx="633047" cy="523220"/>
          </a:xfrm>
          <a:prstGeom prst="rect">
            <a:avLst/>
          </a:prstGeom>
          <a:noFill/>
          <a:ln>
            <a:solidFill>
              <a:schemeClr val="tx1">
                <a:alpha val="91000"/>
              </a:schemeClr>
            </a:solidFill>
          </a:ln>
        </p:spPr>
        <p:txBody>
          <a:bodyPr wrap="square" rtlCol="0">
            <a:spAutoFit/>
          </a:bodyPr>
          <a:lstStyle/>
          <a:p>
            <a:r>
              <a:rPr lang="en-US" sz="1400" dirty="0"/>
              <a:t>Ages  1 to 2</a:t>
            </a:r>
          </a:p>
        </p:txBody>
      </p:sp>
      <p:sp>
        <p:nvSpPr>
          <p:cNvPr id="9" name="TextBox 8">
            <a:extLst>
              <a:ext uri="{FF2B5EF4-FFF2-40B4-BE49-F238E27FC236}">
                <a16:creationId xmlns:a16="http://schemas.microsoft.com/office/drawing/2014/main" id="{1787C7D3-4D66-4F04-9548-35458C353697}"/>
              </a:ext>
            </a:extLst>
          </p:cNvPr>
          <p:cNvSpPr txBox="1"/>
          <p:nvPr/>
        </p:nvSpPr>
        <p:spPr>
          <a:xfrm>
            <a:off x="8149346" y="675728"/>
            <a:ext cx="742875" cy="523220"/>
          </a:xfrm>
          <a:prstGeom prst="rect">
            <a:avLst/>
          </a:prstGeom>
          <a:noFill/>
          <a:ln>
            <a:solidFill>
              <a:schemeClr val="tx1">
                <a:alpha val="90000"/>
              </a:schemeClr>
            </a:solidFill>
          </a:ln>
        </p:spPr>
        <p:txBody>
          <a:bodyPr wrap="square" rtlCol="0">
            <a:spAutoFit/>
          </a:bodyPr>
          <a:lstStyle/>
          <a:p>
            <a:r>
              <a:rPr lang="en-US" sz="1400" dirty="0"/>
              <a:t>Ages</a:t>
            </a:r>
          </a:p>
          <a:p>
            <a:r>
              <a:rPr lang="en-US" sz="1400" dirty="0"/>
              <a:t>6 to 12</a:t>
            </a:r>
          </a:p>
        </p:txBody>
      </p:sp>
      <p:pic>
        <p:nvPicPr>
          <p:cNvPr id="17" name="Picture 16">
            <a:extLst>
              <a:ext uri="{FF2B5EF4-FFF2-40B4-BE49-F238E27FC236}">
                <a16:creationId xmlns:a16="http://schemas.microsoft.com/office/drawing/2014/main" id="{69517F94-6D23-4E2C-8460-12523D260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08" y="872045"/>
            <a:ext cx="282256" cy="370983"/>
          </a:xfrm>
          <a:prstGeom prst="rect">
            <a:avLst/>
          </a:prstGeom>
        </p:spPr>
      </p:pic>
      <p:sp>
        <p:nvSpPr>
          <p:cNvPr id="2" name="Oval 1">
            <a:extLst>
              <a:ext uri="{FF2B5EF4-FFF2-40B4-BE49-F238E27FC236}">
                <a16:creationId xmlns:a16="http://schemas.microsoft.com/office/drawing/2014/main" id="{3FBE880E-1E2D-44B3-A050-BE780F4F2E1E}"/>
              </a:ext>
            </a:extLst>
          </p:cNvPr>
          <p:cNvSpPr/>
          <p:nvPr/>
        </p:nvSpPr>
        <p:spPr>
          <a:xfrm>
            <a:off x="2821163" y="3593105"/>
            <a:ext cx="1037403" cy="2755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AF28BE5-0FDC-4B23-B374-BD4E3C771ADF}"/>
              </a:ext>
            </a:extLst>
          </p:cNvPr>
          <p:cNvSpPr/>
          <p:nvPr/>
        </p:nvSpPr>
        <p:spPr>
          <a:xfrm>
            <a:off x="6654292" y="6106869"/>
            <a:ext cx="1424583" cy="384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2996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794" r="12955"/>
          <a:stretch/>
        </p:blipFill>
        <p:spPr>
          <a:xfrm rot="5400000">
            <a:off x="835840" y="5073468"/>
            <a:ext cx="1923282" cy="131531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0427" t="21312" r="11552" b="30026"/>
          <a:stretch/>
        </p:blipFill>
        <p:spPr>
          <a:xfrm>
            <a:off x="3281655" y="4940641"/>
            <a:ext cx="5033158" cy="2025353"/>
          </a:xfrm>
          <a:prstGeom prst="rect">
            <a:avLst/>
          </a:prstGeom>
        </p:spPr>
      </p:pic>
      <p:pic>
        <p:nvPicPr>
          <p:cNvPr id="4" name="Picture 3">
            <a:extLst>
              <a:ext uri="{FF2B5EF4-FFF2-40B4-BE49-F238E27FC236}">
                <a16:creationId xmlns:a16="http://schemas.microsoft.com/office/drawing/2014/main" id="{F1E5A62F-EA71-48CF-ABA8-079F8B5AA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031" y="850719"/>
            <a:ext cx="282256" cy="370983"/>
          </a:xfrm>
          <a:prstGeom prst="rect">
            <a:avLst/>
          </a:prstGeom>
        </p:spPr>
      </p:pic>
      <p:pic>
        <p:nvPicPr>
          <p:cNvPr id="11" name="Picture 10">
            <a:extLst>
              <a:ext uri="{FF2B5EF4-FFF2-40B4-BE49-F238E27FC236}">
                <a16:creationId xmlns:a16="http://schemas.microsoft.com/office/drawing/2014/main" id="{878E9110-7B99-4755-90A2-33C902B47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8509" y="850720"/>
            <a:ext cx="282256" cy="370983"/>
          </a:xfrm>
          <a:prstGeom prst="rect">
            <a:avLst/>
          </a:prstGeom>
        </p:spPr>
      </p:pic>
      <p:graphicFrame>
        <p:nvGraphicFramePr>
          <p:cNvPr id="23" name="Table 22">
            <a:extLst>
              <a:ext uri="{FF2B5EF4-FFF2-40B4-BE49-F238E27FC236}">
                <a16:creationId xmlns:a16="http://schemas.microsoft.com/office/drawing/2014/main" id="{D10ABC9A-F1EE-4135-A04B-266E0A115A70}"/>
              </a:ext>
            </a:extLst>
          </p:cNvPr>
          <p:cNvGraphicFramePr>
            <a:graphicFrameLocks noGrp="1"/>
          </p:cNvGraphicFramePr>
          <p:nvPr/>
        </p:nvGraphicFramePr>
        <p:xfrm>
          <a:off x="160773" y="1517301"/>
          <a:ext cx="8731448" cy="3074797"/>
        </p:xfrm>
        <a:graphic>
          <a:graphicData uri="http://schemas.openxmlformats.org/drawingml/2006/table">
            <a:tbl>
              <a:tblPr>
                <a:tableStyleId>{5C22544A-7EE6-4342-B048-85BDC9FD1C3A}</a:tableStyleId>
              </a:tblPr>
              <a:tblGrid>
                <a:gridCol w="880835">
                  <a:extLst>
                    <a:ext uri="{9D8B030D-6E8A-4147-A177-3AD203B41FA5}">
                      <a16:colId xmlns:a16="http://schemas.microsoft.com/office/drawing/2014/main" val="4111019735"/>
                    </a:ext>
                  </a:extLst>
                </a:gridCol>
                <a:gridCol w="1893987">
                  <a:extLst>
                    <a:ext uri="{9D8B030D-6E8A-4147-A177-3AD203B41FA5}">
                      <a16:colId xmlns:a16="http://schemas.microsoft.com/office/drawing/2014/main" val="3276773211"/>
                    </a:ext>
                  </a:extLst>
                </a:gridCol>
                <a:gridCol w="909680">
                  <a:extLst>
                    <a:ext uri="{9D8B030D-6E8A-4147-A177-3AD203B41FA5}">
                      <a16:colId xmlns:a16="http://schemas.microsoft.com/office/drawing/2014/main" val="3208855650"/>
                    </a:ext>
                  </a:extLst>
                </a:gridCol>
                <a:gridCol w="809060">
                  <a:extLst>
                    <a:ext uri="{9D8B030D-6E8A-4147-A177-3AD203B41FA5}">
                      <a16:colId xmlns:a16="http://schemas.microsoft.com/office/drawing/2014/main" val="1656948980"/>
                    </a:ext>
                  </a:extLst>
                </a:gridCol>
                <a:gridCol w="644727">
                  <a:extLst>
                    <a:ext uri="{9D8B030D-6E8A-4147-A177-3AD203B41FA5}">
                      <a16:colId xmlns:a16="http://schemas.microsoft.com/office/drawing/2014/main" val="288320072"/>
                    </a:ext>
                  </a:extLst>
                </a:gridCol>
                <a:gridCol w="641257">
                  <a:extLst>
                    <a:ext uri="{9D8B030D-6E8A-4147-A177-3AD203B41FA5}">
                      <a16:colId xmlns:a16="http://schemas.microsoft.com/office/drawing/2014/main" val="4239930062"/>
                    </a:ext>
                  </a:extLst>
                </a:gridCol>
                <a:gridCol w="891908">
                  <a:extLst>
                    <a:ext uri="{9D8B030D-6E8A-4147-A177-3AD203B41FA5}">
                      <a16:colId xmlns:a16="http://schemas.microsoft.com/office/drawing/2014/main" val="3825705700"/>
                    </a:ext>
                  </a:extLst>
                </a:gridCol>
                <a:gridCol w="769667">
                  <a:extLst>
                    <a:ext uri="{9D8B030D-6E8A-4147-A177-3AD203B41FA5}">
                      <a16:colId xmlns:a16="http://schemas.microsoft.com/office/drawing/2014/main" val="2892029315"/>
                    </a:ext>
                  </a:extLst>
                </a:gridCol>
                <a:gridCol w="688173">
                  <a:extLst>
                    <a:ext uri="{9D8B030D-6E8A-4147-A177-3AD203B41FA5}">
                      <a16:colId xmlns:a16="http://schemas.microsoft.com/office/drawing/2014/main" val="352797559"/>
                    </a:ext>
                  </a:extLst>
                </a:gridCol>
                <a:gridCol w="602154">
                  <a:extLst>
                    <a:ext uri="{9D8B030D-6E8A-4147-A177-3AD203B41FA5}">
                      <a16:colId xmlns:a16="http://schemas.microsoft.com/office/drawing/2014/main" val="843665057"/>
                    </a:ext>
                  </a:extLst>
                </a:gridCol>
              </a:tblGrid>
              <a:tr h="491062">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Breaded Fish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44400104100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1161644394"/>
                  </a:ext>
                </a:extLst>
              </a:tr>
              <a:tr h="291636">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4440010500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552730463"/>
                  </a:ext>
                </a:extLst>
              </a:tr>
              <a:tr h="340688">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44400104700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995470468"/>
                  </a:ext>
                </a:extLst>
              </a:tr>
              <a:tr h="394533">
                <a:tc>
                  <a:txBody>
                    <a:bodyPr/>
                    <a:lstStyle/>
                    <a:p>
                      <a:pPr algn="l" fontAlgn="b"/>
                      <a:r>
                        <a:rPr lang="en-US" sz="1200" b="1" u="none" strike="noStrike">
                          <a:effectLst/>
                        </a:rPr>
                        <a:t>Trident Seafoods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The Ultimate Fish Stick (w) Panko Breading</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419644</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 Sticls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3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4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533846958"/>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014390-6910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414279444"/>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Fun Nuggets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2370001452</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4190844251"/>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883746-0910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111857685"/>
                  </a:ext>
                </a:extLst>
              </a:tr>
              <a:tr h="373279">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Chicken Patties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003747-1220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 Patty</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1.5 Patties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 Patties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617346595"/>
                  </a:ext>
                </a:extLst>
              </a:tr>
            </a:tbl>
          </a:graphicData>
        </a:graphic>
      </p:graphicFrame>
      <p:pic>
        <p:nvPicPr>
          <p:cNvPr id="25" name="Picture 24">
            <a:extLst>
              <a:ext uri="{FF2B5EF4-FFF2-40B4-BE49-F238E27FC236}">
                <a16:creationId xmlns:a16="http://schemas.microsoft.com/office/drawing/2014/main" id="{7E25D015-486E-4FA3-80A1-4DA9B8B92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317" y="258593"/>
            <a:ext cx="282256" cy="370983"/>
          </a:xfrm>
          <a:prstGeom prst="rect">
            <a:avLst/>
          </a:prstGeom>
        </p:spPr>
      </p:pic>
      <p:pic>
        <p:nvPicPr>
          <p:cNvPr id="27" name="Picture 26">
            <a:extLst>
              <a:ext uri="{FF2B5EF4-FFF2-40B4-BE49-F238E27FC236}">
                <a16:creationId xmlns:a16="http://schemas.microsoft.com/office/drawing/2014/main" id="{3F13BFE9-BE5E-4B62-AC95-1D2F5D43B6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695" y="273180"/>
            <a:ext cx="282256" cy="370983"/>
          </a:xfrm>
          <a:prstGeom prst="rect">
            <a:avLst/>
          </a:prstGeom>
        </p:spPr>
      </p:pic>
      <p:pic>
        <p:nvPicPr>
          <p:cNvPr id="29" name="Picture 28">
            <a:extLst>
              <a:ext uri="{FF2B5EF4-FFF2-40B4-BE49-F238E27FC236}">
                <a16:creationId xmlns:a16="http://schemas.microsoft.com/office/drawing/2014/main" id="{9665A051-7DDE-47CD-8B1F-2B3451279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4747" y="257912"/>
            <a:ext cx="292072" cy="370983"/>
          </a:xfrm>
          <a:prstGeom prst="rect">
            <a:avLst/>
          </a:prstGeom>
        </p:spPr>
      </p:pic>
      <p:sp>
        <p:nvSpPr>
          <p:cNvPr id="3" name="TextBox 2">
            <a:extLst>
              <a:ext uri="{FF2B5EF4-FFF2-40B4-BE49-F238E27FC236}">
                <a16:creationId xmlns:a16="http://schemas.microsoft.com/office/drawing/2014/main" id="{9B0CC9A8-558A-49AA-9000-98DCD017B41D}"/>
              </a:ext>
            </a:extLst>
          </p:cNvPr>
          <p:cNvSpPr txBox="1"/>
          <p:nvPr/>
        </p:nvSpPr>
        <p:spPr>
          <a:xfrm>
            <a:off x="7516300" y="685459"/>
            <a:ext cx="633046" cy="523220"/>
          </a:xfrm>
          <a:prstGeom prst="rect">
            <a:avLst/>
          </a:prstGeom>
          <a:noFill/>
          <a:ln>
            <a:solidFill>
              <a:schemeClr val="tx1">
                <a:alpha val="86000"/>
              </a:schemeClr>
            </a:solidFill>
          </a:ln>
        </p:spPr>
        <p:txBody>
          <a:bodyPr wrap="square" rtlCol="0">
            <a:spAutoFit/>
          </a:bodyPr>
          <a:lstStyle/>
          <a:p>
            <a:r>
              <a:rPr lang="en-US" sz="1400" dirty="0"/>
              <a:t>Ages</a:t>
            </a:r>
          </a:p>
          <a:p>
            <a:r>
              <a:rPr lang="en-US" sz="1400" dirty="0"/>
              <a:t>3 to 5</a:t>
            </a:r>
          </a:p>
        </p:txBody>
      </p:sp>
      <p:sp>
        <p:nvSpPr>
          <p:cNvPr id="5" name="TextBox 4">
            <a:extLst>
              <a:ext uri="{FF2B5EF4-FFF2-40B4-BE49-F238E27FC236}">
                <a16:creationId xmlns:a16="http://schemas.microsoft.com/office/drawing/2014/main" id="{2030F25D-2D77-4BAD-9D3C-0C70EF8E7F72}"/>
              </a:ext>
            </a:extLst>
          </p:cNvPr>
          <p:cNvSpPr txBox="1"/>
          <p:nvPr/>
        </p:nvSpPr>
        <p:spPr>
          <a:xfrm>
            <a:off x="6819922" y="690542"/>
            <a:ext cx="633047" cy="523220"/>
          </a:xfrm>
          <a:prstGeom prst="rect">
            <a:avLst/>
          </a:prstGeom>
          <a:noFill/>
          <a:ln>
            <a:solidFill>
              <a:schemeClr val="tx1">
                <a:alpha val="91000"/>
              </a:schemeClr>
            </a:solidFill>
          </a:ln>
        </p:spPr>
        <p:txBody>
          <a:bodyPr wrap="square" rtlCol="0">
            <a:spAutoFit/>
          </a:bodyPr>
          <a:lstStyle/>
          <a:p>
            <a:r>
              <a:rPr lang="en-US" sz="1400" dirty="0"/>
              <a:t>Ages  1 to 2</a:t>
            </a:r>
          </a:p>
        </p:txBody>
      </p:sp>
      <p:sp>
        <p:nvSpPr>
          <p:cNvPr id="9" name="TextBox 8">
            <a:extLst>
              <a:ext uri="{FF2B5EF4-FFF2-40B4-BE49-F238E27FC236}">
                <a16:creationId xmlns:a16="http://schemas.microsoft.com/office/drawing/2014/main" id="{1787C7D3-4D66-4F04-9548-35458C353697}"/>
              </a:ext>
            </a:extLst>
          </p:cNvPr>
          <p:cNvSpPr txBox="1"/>
          <p:nvPr/>
        </p:nvSpPr>
        <p:spPr>
          <a:xfrm>
            <a:off x="8149346" y="675728"/>
            <a:ext cx="742875" cy="523220"/>
          </a:xfrm>
          <a:prstGeom prst="rect">
            <a:avLst/>
          </a:prstGeom>
          <a:noFill/>
          <a:ln>
            <a:solidFill>
              <a:schemeClr val="tx1">
                <a:alpha val="90000"/>
              </a:schemeClr>
            </a:solidFill>
          </a:ln>
        </p:spPr>
        <p:txBody>
          <a:bodyPr wrap="square" rtlCol="0">
            <a:spAutoFit/>
          </a:bodyPr>
          <a:lstStyle/>
          <a:p>
            <a:r>
              <a:rPr lang="en-US" sz="1400" dirty="0"/>
              <a:t>Ages</a:t>
            </a:r>
          </a:p>
          <a:p>
            <a:r>
              <a:rPr lang="en-US" sz="1400" dirty="0"/>
              <a:t>6 to 12</a:t>
            </a:r>
          </a:p>
        </p:txBody>
      </p:sp>
      <p:pic>
        <p:nvPicPr>
          <p:cNvPr id="17" name="Picture 16">
            <a:extLst>
              <a:ext uri="{FF2B5EF4-FFF2-40B4-BE49-F238E27FC236}">
                <a16:creationId xmlns:a16="http://schemas.microsoft.com/office/drawing/2014/main" id="{69517F94-6D23-4E2C-8460-12523D260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08" y="872045"/>
            <a:ext cx="282256" cy="370983"/>
          </a:xfrm>
          <a:prstGeom prst="rect">
            <a:avLst/>
          </a:prstGeom>
        </p:spPr>
      </p:pic>
      <p:sp>
        <p:nvSpPr>
          <p:cNvPr id="2" name="Oval 1">
            <a:extLst>
              <a:ext uri="{FF2B5EF4-FFF2-40B4-BE49-F238E27FC236}">
                <a16:creationId xmlns:a16="http://schemas.microsoft.com/office/drawing/2014/main" id="{3FBE880E-1E2D-44B3-A050-BE780F4F2E1E}"/>
              </a:ext>
            </a:extLst>
          </p:cNvPr>
          <p:cNvSpPr/>
          <p:nvPr/>
        </p:nvSpPr>
        <p:spPr>
          <a:xfrm>
            <a:off x="6819922" y="3565882"/>
            <a:ext cx="835224" cy="3328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AF28BE5-0FDC-4B23-B374-BD4E3C771ADF}"/>
              </a:ext>
            </a:extLst>
          </p:cNvPr>
          <p:cNvSpPr/>
          <p:nvPr/>
        </p:nvSpPr>
        <p:spPr>
          <a:xfrm>
            <a:off x="6715770" y="737814"/>
            <a:ext cx="800530" cy="476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07196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794" r="12955"/>
          <a:stretch/>
        </p:blipFill>
        <p:spPr>
          <a:xfrm rot="5400000">
            <a:off x="835840" y="5073468"/>
            <a:ext cx="1923282" cy="131531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0427" t="21312" r="11552" b="30026"/>
          <a:stretch/>
        </p:blipFill>
        <p:spPr>
          <a:xfrm>
            <a:off x="3281655" y="4940641"/>
            <a:ext cx="5033158" cy="2025353"/>
          </a:xfrm>
          <a:prstGeom prst="rect">
            <a:avLst/>
          </a:prstGeom>
        </p:spPr>
      </p:pic>
      <p:pic>
        <p:nvPicPr>
          <p:cNvPr id="4" name="Picture 3">
            <a:extLst>
              <a:ext uri="{FF2B5EF4-FFF2-40B4-BE49-F238E27FC236}">
                <a16:creationId xmlns:a16="http://schemas.microsoft.com/office/drawing/2014/main" id="{F1E5A62F-EA71-48CF-ABA8-079F8B5AA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031" y="850719"/>
            <a:ext cx="282256" cy="370983"/>
          </a:xfrm>
          <a:prstGeom prst="rect">
            <a:avLst/>
          </a:prstGeom>
        </p:spPr>
      </p:pic>
      <p:pic>
        <p:nvPicPr>
          <p:cNvPr id="11" name="Picture 10">
            <a:extLst>
              <a:ext uri="{FF2B5EF4-FFF2-40B4-BE49-F238E27FC236}">
                <a16:creationId xmlns:a16="http://schemas.microsoft.com/office/drawing/2014/main" id="{878E9110-7B99-4755-90A2-33C902B47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8509" y="850720"/>
            <a:ext cx="282256" cy="370983"/>
          </a:xfrm>
          <a:prstGeom prst="rect">
            <a:avLst/>
          </a:prstGeom>
        </p:spPr>
      </p:pic>
      <p:graphicFrame>
        <p:nvGraphicFramePr>
          <p:cNvPr id="23" name="Table 22">
            <a:extLst>
              <a:ext uri="{FF2B5EF4-FFF2-40B4-BE49-F238E27FC236}">
                <a16:creationId xmlns:a16="http://schemas.microsoft.com/office/drawing/2014/main" id="{D10ABC9A-F1EE-4135-A04B-266E0A115A70}"/>
              </a:ext>
            </a:extLst>
          </p:cNvPr>
          <p:cNvGraphicFramePr>
            <a:graphicFrameLocks noGrp="1"/>
          </p:cNvGraphicFramePr>
          <p:nvPr/>
        </p:nvGraphicFramePr>
        <p:xfrm>
          <a:off x="160773" y="1517301"/>
          <a:ext cx="8731448" cy="3074797"/>
        </p:xfrm>
        <a:graphic>
          <a:graphicData uri="http://schemas.openxmlformats.org/drawingml/2006/table">
            <a:tbl>
              <a:tblPr>
                <a:tableStyleId>{5C22544A-7EE6-4342-B048-85BDC9FD1C3A}</a:tableStyleId>
              </a:tblPr>
              <a:tblGrid>
                <a:gridCol w="880835">
                  <a:extLst>
                    <a:ext uri="{9D8B030D-6E8A-4147-A177-3AD203B41FA5}">
                      <a16:colId xmlns:a16="http://schemas.microsoft.com/office/drawing/2014/main" val="4111019735"/>
                    </a:ext>
                  </a:extLst>
                </a:gridCol>
                <a:gridCol w="1893987">
                  <a:extLst>
                    <a:ext uri="{9D8B030D-6E8A-4147-A177-3AD203B41FA5}">
                      <a16:colId xmlns:a16="http://schemas.microsoft.com/office/drawing/2014/main" val="3276773211"/>
                    </a:ext>
                  </a:extLst>
                </a:gridCol>
                <a:gridCol w="909680">
                  <a:extLst>
                    <a:ext uri="{9D8B030D-6E8A-4147-A177-3AD203B41FA5}">
                      <a16:colId xmlns:a16="http://schemas.microsoft.com/office/drawing/2014/main" val="3208855650"/>
                    </a:ext>
                  </a:extLst>
                </a:gridCol>
                <a:gridCol w="809060">
                  <a:extLst>
                    <a:ext uri="{9D8B030D-6E8A-4147-A177-3AD203B41FA5}">
                      <a16:colId xmlns:a16="http://schemas.microsoft.com/office/drawing/2014/main" val="1656948980"/>
                    </a:ext>
                  </a:extLst>
                </a:gridCol>
                <a:gridCol w="644727">
                  <a:extLst>
                    <a:ext uri="{9D8B030D-6E8A-4147-A177-3AD203B41FA5}">
                      <a16:colId xmlns:a16="http://schemas.microsoft.com/office/drawing/2014/main" val="288320072"/>
                    </a:ext>
                  </a:extLst>
                </a:gridCol>
                <a:gridCol w="641257">
                  <a:extLst>
                    <a:ext uri="{9D8B030D-6E8A-4147-A177-3AD203B41FA5}">
                      <a16:colId xmlns:a16="http://schemas.microsoft.com/office/drawing/2014/main" val="4239930062"/>
                    </a:ext>
                  </a:extLst>
                </a:gridCol>
                <a:gridCol w="891908">
                  <a:extLst>
                    <a:ext uri="{9D8B030D-6E8A-4147-A177-3AD203B41FA5}">
                      <a16:colId xmlns:a16="http://schemas.microsoft.com/office/drawing/2014/main" val="3825705700"/>
                    </a:ext>
                  </a:extLst>
                </a:gridCol>
                <a:gridCol w="769667">
                  <a:extLst>
                    <a:ext uri="{9D8B030D-6E8A-4147-A177-3AD203B41FA5}">
                      <a16:colId xmlns:a16="http://schemas.microsoft.com/office/drawing/2014/main" val="2892029315"/>
                    </a:ext>
                  </a:extLst>
                </a:gridCol>
                <a:gridCol w="688173">
                  <a:extLst>
                    <a:ext uri="{9D8B030D-6E8A-4147-A177-3AD203B41FA5}">
                      <a16:colId xmlns:a16="http://schemas.microsoft.com/office/drawing/2014/main" val="352797559"/>
                    </a:ext>
                  </a:extLst>
                </a:gridCol>
                <a:gridCol w="602154">
                  <a:extLst>
                    <a:ext uri="{9D8B030D-6E8A-4147-A177-3AD203B41FA5}">
                      <a16:colId xmlns:a16="http://schemas.microsoft.com/office/drawing/2014/main" val="843665057"/>
                    </a:ext>
                  </a:extLst>
                </a:gridCol>
              </a:tblGrid>
              <a:tr h="491062">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Breaded Fish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44400104100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1161644394"/>
                  </a:ext>
                </a:extLst>
              </a:tr>
              <a:tr h="291636">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4440010500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552730463"/>
                  </a:ext>
                </a:extLst>
              </a:tr>
              <a:tr h="340688">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44400104700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995470468"/>
                  </a:ext>
                </a:extLst>
              </a:tr>
              <a:tr h="394533">
                <a:tc>
                  <a:txBody>
                    <a:bodyPr/>
                    <a:lstStyle/>
                    <a:p>
                      <a:pPr algn="l" fontAlgn="b"/>
                      <a:r>
                        <a:rPr lang="en-US" sz="1200" b="1" u="none" strike="noStrike">
                          <a:effectLst/>
                        </a:rPr>
                        <a:t>Trident Seafoods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The Ultimate Fish Stick (w) Panko Breading</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419644</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 Sticls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3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4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533846958"/>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014390-6910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414279444"/>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Fun Nuggets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2370001452</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4190844251"/>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883746-0910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111857685"/>
                  </a:ext>
                </a:extLst>
              </a:tr>
              <a:tr h="373279">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Chicken Patties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003747-1220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 Patty</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1.5 Patties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 Patties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617346595"/>
                  </a:ext>
                </a:extLst>
              </a:tr>
            </a:tbl>
          </a:graphicData>
        </a:graphic>
      </p:graphicFrame>
      <p:pic>
        <p:nvPicPr>
          <p:cNvPr id="25" name="Picture 24">
            <a:extLst>
              <a:ext uri="{FF2B5EF4-FFF2-40B4-BE49-F238E27FC236}">
                <a16:creationId xmlns:a16="http://schemas.microsoft.com/office/drawing/2014/main" id="{7E25D015-486E-4FA3-80A1-4DA9B8B92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317" y="258593"/>
            <a:ext cx="282256" cy="370983"/>
          </a:xfrm>
          <a:prstGeom prst="rect">
            <a:avLst/>
          </a:prstGeom>
        </p:spPr>
      </p:pic>
      <p:pic>
        <p:nvPicPr>
          <p:cNvPr id="27" name="Picture 26">
            <a:extLst>
              <a:ext uri="{FF2B5EF4-FFF2-40B4-BE49-F238E27FC236}">
                <a16:creationId xmlns:a16="http://schemas.microsoft.com/office/drawing/2014/main" id="{3F13BFE9-BE5E-4B62-AC95-1D2F5D43B6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695" y="273180"/>
            <a:ext cx="282256" cy="370983"/>
          </a:xfrm>
          <a:prstGeom prst="rect">
            <a:avLst/>
          </a:prstGeom>
        </p:spPr>
      </p:pic>
      <p:pic>
        <p:nvPicPr>
          <p:cNvPr id="29" name="Picture 28">
            <a:extLst>
              <a:ext uri="{FF2B5EF4-FFF2-40B4-BE49-F238E27FC236}">
                <a16:creationId xmlns:a16="http://schemas.microsoft.com/office/drawing/2014/main" id="{9665A051-7DDE-47CD-8B1F-2B3451279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4747" y="257912"/>
            <a:ext cx="292072" cy="370983"/>
          </a:xfrm>
          <a:prstGeom prst="rect">
            <a:avLst/>
          </a:prstGeom>
        </p:spPr>
      </p:pic>
      <p:sp>
        <p:nvSpPr>
          <p:cNvPr id="3" name="TextBox 2">
            <a:extLst>
              <a:ext uri="{FF2B5EF4-FFF2-40B4-BE49-F238E27FC236}">
                <a16:creationId xmlns:a16="http://schemas.microsoft.com/office/drawing/2014/main" id="{9B0CC9A8-558A-49AA-9000-98DCD017B41D}"/>
              </a:ext>
            </a:extLst>
          </p:cNvPr>
          <p:cNvSpPr txBox="1"/>
          <p:nvPr/>
        </p:nvSpPr>
        <p:spPr>
          <a:xfrm>
            <a:off x="7516300" y="685459"/>
            <a:ext cx="633046" cy="523220"/>
          </a:xfrm>
          <a:prstGeom prst="rect">
            <a:avLst/>
          </a:prstGeom>
          <a:noFill/>
          <a:ln>
            <a:solidFill>
              <a:schemeClr val="tx1">
                <a:alpha val="86000"/>
              </a:schemeClr>
            </a:solidFill>
          </a:ln>
        </p:spPr>
        <p:txBody>
          <a:bodyPr wrap="square" rtlCol="0">
            <a:spAutoFit/>
          </a:bodyPr>
          <a:lstStyle/>
          <a:p>
            <a:r>
              <a:rPr lang="en-US" sz="1400" dirty="0"/>
              <a:t>Ages</a:t>
            </a:r>
          </a:p>
          <a:p>
            <a:r>
              <a:rPr lang="en-US" sz="1400" dirty="0"/>
              <a:t>3 to 5</a:t>
            </a:r>
          </a:p>
        </p:txBody>
      </p:sp>
      <p:sp>
        <p:nvSpPr>
          <p:cNvPr id="5" name="TextBox 4">
            <a:extLst>
              <a:ext uri="{FF2B5EF4-FFF2-40B4-BE49-F238E27FC236}">
                <a16:creationId xmlns:a16="http://schemas.microsoft.com/office/drawing/2014/main" id="{2030F25D-2D77-4BAD-9D3C-0C70EF8E7F72}"/>
              </a:ext>
            </a:extLst>
          </p:cNvPr>
          <p:cNvSpPr txBox="1"/>
          <p:nvPr/>
        </p:nvSpPr>
        <p:spPr>
          <a:xfrm>
            <a:off x="6819922" y="690542"/>
            <a:ext cx="633047" cy="523220"/>
          </a:xfrm>
          <a:prstGeom prst="rect">
            <a:avLst/>
          </a:prstGeom>
          <a:noFill/>
          <a:ln>
            <a:solidFill>
              <a:schemeClr val="tx1">
                <a:alpha val="91000"/>
              </a:schemeClr>
            </a:solidFill>
          </a:ln>
        </p:spPr>
        <p:txBody>
          <a:bodyPr wrap="square" rtlCol="0">
            <a:spAutoFit/>
          </a:bodyPr>
          <a:lstStyle/>
          <a:p>
            <a:r>
              <a:rPr lang="en-US" sz="1400" dirty="0"/>
              <a:t>Ages  1 to 2</a:t>
            </a:r>
          </a:p>
        </p:txBody>
      </p:sp>
      <p:sp>
        <p:nvSpPr>
          <p:cNvPr id="9" name="TextBox 8">
            <a:extLst>
              <a:ext uri="{FF2B5EF4-FFF2-40B4-BE49-F238E27FC236}">
                <a16:creationId xmlns:a16="http://schemas.microsoft.com/office/drawing/2014/main" id="{1787C7D3-4D66-4F04-9548-35458C353697}"/>
              </a:ext>
            </a:extLst>
          </p:cNvPr>
          <p:cNvSpPr txBox="1"/>
          <p:nvPr/>
        </p:nvSpPr>
        <p:spPr>
          <a:xfrm>
            <a:off x="8149346" y="675728"/>
            <a:ext cx="742875" cy="523220"/>
          </a:xfrm>
          <a:prstGeom prst="rect">
            <a:avLst/>
          </a:prstGeom>
          <a:noFill/>
          <a:ln>
            <a:solidFill>
              <a:schemeClr val="tx1">
                <a:alpha val="90000"/>
              </a:schemeClr>
            </a:solidFill>
          </a:ln>
        </p:spPr>
        <p:txBody>
          <a:bodyPr wrap="square" rtlCol="0">
            <a:spAutoFit/>
          </a:bodyPr>
          <a:lstStyle/>
          <a:p>
            <a:r>
              <a:rPr lang="en-US" sz="1400" dirty="0"/>
              <a:t>Ages</a:t>
            </a:r>
          </a:p>
          <a:p>
            <a:r>
              <a:rPr lang="en-US" sz="1400" dirty="0"/>
              <a:t>6 to 12</a:t>
            </a:r>
          </a:p>
        </p:txBody>
      </p:sp>
      <p:pic>
        <p:nvPicPr>
          <p:cNvPr id="17" name="Picture 16">
            <a:extLst>
              <a:ext uri="{FF2B5EF4-FFF2-40B4-BE49-F238E27FC236}">
                <a16:creationId xmlns:a16="http://schemas.microsoft.com/office/drawing/2014/main" id="{69517F94-6D23-4E2C-8460-12523D260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08" y="872045"/>
            <a:ext cx="282256" cy="370983"/>
          </a:xfrm>
          <a:prstGeom prst="rect">
            <a:avLst/>
          </a:prstGeom>
        </p:spPr>
      </p:pic>
      <p:sp>
        <p:nvSpPr>
          <p:cNvPr id="2" name="Oval 1">
            <a:extLst>
              <a:ext uri="{FF2B5EF4-FFF2-40B4-BE49-F238E27FC236}">
                <a16:creationId xmlns:a16="http://schemas.microsoft.com/office/drawing/2014/main" id="{3FBE880E-1E2D-44B3-A050-BE780F4F2E1E}"/>
              </a:ext>
            </a:extLst>
          </p:cNvPr>
          <p:cNvSpPr/>
          <p:nvPr/>
        </p:nvSpPr>
        <p:spPr>
          <a:xfrm>
            <a:off x="7506385" y="3537198"/>
            <a:ext cx="835224" cy="3328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AF28BE5-0FDC-4B23-B374-BD4E3C771ADF}"/>
              </a:ext>
            </a:extLst>
          </p:cNvPr>
          <p:cNvSpPr/>
          <p:nvPr/>
        </p:nvSpPr>
        <p:spPr>
          <a:xfrm>
            <a:off x="7452969" y="741977"/>
            <a:ext cx="800530" cy="476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99763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794" r="12955"/>
          <a:stretch/>
        </p:blipFill>
        <p:spPr>
          <a:xfrm rot="5400000">
            <a:off x="835840" y="5073468"/>
            <a:ext cx="1923282" cy="131531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0427" t="21312" r="11552" b="30026"/>
          <a:stretch/>
        </p:blipFill>
        <p:spPr>
          <a:xfrm>
            <a:off x="3281655" y="4940641"/>
            <a:ext cx="5033158" cy="2025353"/>
          </a:xfrm>
          <a:prstGeom prst="rect">
            <a:avLst/>
          </a:prstGeom>
        </p:spPr>
      </p:pic>
      <p:pic>
        <p:nvPicPr>
          <p:cNvPr id="4" name="Picture 3">
            <a:extLst>
              <a:ext uri="{FF2B5EF4-FFF2-40B4-BE49-F238E27FC236}">
                <a16:creationId xmlns:a16="http://schemas.microsoft.com/office/drawing/2014/main" id="{F1E5A62F-EA71-48CF-ABA8-079F8B5AA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031" y="850719"/>
            <a:ext cx="282256" cy="370983"/>
          </a:xfrm>
          <a:prstGeom prst="rect">
            <a:avLst/>
          </a:prstGeom>
        </p:spPr>
      </p:pic>
      <p:pic>
        <p:nvPicPr>
          <p:cNvPr id="11" name="Picture 10">
            <a:extLst>
              <a:ext uri="{FF2B5EF4-FFF2-40B4-BE49-F238E27FC236}">
                <a16:creationId xmlns:a16="http://schemas.microsoft.com/office/drawing/2014/main" id="{878E9110-7B99-4755-90A2-33C902B47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8509" y="850720"/>
            <a:ext cx="282256" cy="370983"/>
          </a:xfrm>
          <a:prstGeom prst="rect">
            <a:avLst/>
          </a:prstGeom>
        </p:spPr>
      </p:pic>
      <p:graphicFrame>
        <p:nvGraphicFramePr>
          <p:cNvPr id="23" name="Table 22">
            <a:extLst>
              <a:ext uri="{FF2B5EF4-FFF2-40B4-BE49-F238E27FC236}">
                <a16:creationId xmlns:a16="http://schemas.microsoft.com/office/drawing/2014/main" id="{D10ABC9A-F1EE-4135-A04B-266E0A115A70}"/>
              </a:ext>
            </a:extLst>
          </p:cNvPr>
          <p:cNvGraphicFramePr>
            <a:graphicFrameLocks noGrp="1"/>
          </p:cNvGraphicFramePr>
          <p:nvPr/>
        </p:nvGraphicFramePr>
        <p:xfrm>
          <a:off x="160773" y="1517301"/>
          <a:ext cx="8731448" cy="3074797"/>
        </p:xfrm>
        <a:graphic>
          <a:graphicData uri="http://schemas.openxmlformats.org/drawingml/2006/table">
            <a:tbl>
              <a:tblPr>
                <a:tableStyleId>{5C22544A-7EE6-4342-B048-85BDC9FD1C3A}</a:tableStyleId>
              </a:tblPr>
              <a:tblGrid>
                <a:gridCol w="880835">
                  <a:extLst>
                    <a:ext uri="{9D8B030D-6E8A-4147-A177-3AD203B41FA5}">
                      <a16:colId xmlns:a16="http://schemas.microsoft.com/office/drawing/2014/main" val="4111019735"/>
                    </a:ext>
                  </a:extLst>
                </a:gridCol>
                <a:gridCol w="1893987">
                  <a:extLst>
                    <a:ext uri="{9D8B030D-6E8A-4147-A177-3AD203B41FA5}">
                      <a16:colId xmlns:a16="http://schemas.microsoft.com/office/drawing/2014/main" val="3276773211"/>
                    </a:ext>
                  </a:extLst>
                </a:gridCol>
                <a:gridCol w="909680">
                  <a:extLst>
                    <a:ext uri="{9D8B030D-6E8A-4147-A177-3AD203B41FA5}">
                      <a16:colId xmlns:a16="http://schemas.microsoft.com/office/drawing/2014/main" val="3208855650"/>
                    </a:ext>
                  </a:extLst>
                </a:gridCol>
                <a:gridCol w="809060">
                  <a:extLst>
                    <a:ext uri="{9D8B030D-6E8A-4147-A177-3AD203B41FA5}">
                      <a16:colId xmlns:a16="http://schemas.microsoft.com/office/drawing/2014/main" val="1656948980"/>
                    </a:ext>
                  </a:extLst>
                </a:gridCol>
                <a:gridCol w="644727">
                  <a:extLst>
                    <a:ext uri="{9D8B030D-6E8A-4147-A177-3AD203B41FA5}">
                      <a16:colId xmlns:a16="http://schemas.microsoft.com/office/drawing/2014/main" val="288320072"/>
                    </a:ext>
                  </a:extLst>
                </a:gridCol>
                <a:gridCol w="641257">
                  <a:extLst>
                    <a:ext uri="{9D8B030D-6E8A-4147-A177-3AD203B41FA5}">
                      <a16:colId xmlns:a16="http://schemas.microsoft.com/office/drawing/2014/main" val="4239930062"/>
                    </a:ext>
                  </a:extLst>
                </a:gridCol>
                <a:gridCol w="891908">
                  <a:extLst>
                    <a:ext uri="{9D8B030D-6E8A-4147-A177-3AD203B41FA5}">
                      <a16:colId xmlns:a16="http://schemas.microsoft.com/office/drawing/2014/main" val="3825705700"/>
                    </a:ext>
                  </a:extLst>
                </a:gridCol>
                <a:gridCol w="769667">
                  <a:extLst>
                    <a:ext uri="{9D8B030D-6E8A-4147-A177-3AD203B41FA5}">
                      <a16:colId xmlns:a16="http://schemas.microsoft.com/office/drawing/2014/main" val="2892029315"/>
                    </a:ext>
                  </a:extLst>
                </a:gridCol>
                <a:gridCol w="688173">
                  <a:extLst>
                    <a:ext uri="{9D8B030D-6E8A-4147-A177-3AD203B41FA5}">
                      <a16:colId xmlns:a16="http://schemas.microsoft.com/office/drawing/2014/main" val="352797559"/>
                    </a:ext>
                  </a:extLst>
                </a:gridCol>
                <a:gridCol w="602154">
                  <a:extLst>
                    <a:ext uri="{9D8B030D-6E8A-4147-A177-3AD203B41FA5}">
                      <a16:colId xmlns:a16="http://schemas.microsoft.com/office/drawing/2014/main" val="843665057"/>
                    </a:ext>
                  </a:extLst>
                </a:gridCol>
              </a:tblGrid>
              <a:tr h="491062">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Breaded Fish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44400104100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1161644394"/>
                  </a:ext>
                </a:extLst>
              </a:tr>
              <a:tr h="291636">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4440010500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552730463"/>
                  </a:ext>
                </a:extLst>
              </a:tr>
              <a:tr h="340688">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44400104700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995470468"/>
                  </a:ext>
                </a:extLst>
              </a:tr>
              <a:tr h="394533">
                <a:tc>
                  <a:txBody>
                    <a:bodyPr/>
                    <a:lstStyle/>
                    <a:p>
                      <a:pPr algn="l" fontAlgn="b"/>
                      <a:r>
                        <a:rPr lang="en-US" sz="1200" b="1" u="none" strike="noStrike">
                          <a:effectLst/>
                        </a:rPr>
                        <a:t>Trident Seafoods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The Ultimate Fish Stick (w) Panko Breading</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419644</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 Sticls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3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4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533846958"/>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014390-6910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414279444"/>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Fun Nuggets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2370001452</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4190844251"/>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883746-0910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111857685"/>
                  </a:ext>
                </a:extLst>
              </a:tr>
              <a:tr h="373279">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Chicken Patties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003747-1220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 Patty</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1.5 Patties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 Patties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617346595"/>
                  </a:ext>
                </a:extLst>
              </a:tr>
            </a:tbl>
          </a:graphicData>
        </a:graphic>
      </p:graphicFrame>
      <p:pic>
        <p:nvPicPr>
          <p:cNvPr id="25" name="Picture 24">
            <a:extLst>
              <a:ext uri="{FF2B5EF4-FFF2-40B4-BE49-F238E27FC236}">
                <a16:creationId xmlns:a16="http://schemas.microsoft.com/office/drawing/2014/main" id="{7E25D015-486E-4FA3-80A1-4DA9B8B92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317" y="258593"/>
            <a:ext cx="282256" cy="370983"/>
          </a:xfrm>
          <a:prstGeom prst="rect">
            <a:avLst/>
          </a:prstGeom>
        </p:spPr>
      </p:pic>
      <p:pic>
        <p:nvPicPr>
          <p:cNvPr id="27" name="Picture 26">
            <a:extLst>
              <a:ext uri="{FF2B5EF4-FFF2-40B4-BE49-F238E27FC236}">
                <a16:creationId xmlns:a16="http://schemas.microsoft.com/office/drawing/2014/main" id="{3F13BFE9-BE5E-4B62-AC95-1D2F5D43B6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695" y="273180"/>
            <a:ext cx="282256" cy="370983"/>
          </a:xfrm>
          <a:prstGeom prst="rect">
            <a:avLst/>
          </a:prstGeom>
        </p:spPr>
      </p:pic>
      <p:pic>
        <p:nvPicPr>
          <p:cNvPr id="29" name="Picture 28">
            <a:extLst>
              <a:ext uri="{FF2B5EF4-FFF2-40B4-BE49-F238E27FC236}">
                <a16:creationId xmlns:a16="http://schemas.microsoft.com/office/drawing/2014/main" id="{9665A051-7DDE-47CD-8B1F-2B3451279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4747" y="257912"/>
            <a:ext cx="292072" cy="370983"/>
          </a:xfrm>
          <a:prstGeom prst="rect">
            <a:avLst/>
          </a:prstGeom>
        </p:spPr>
      </p:pic>
      <p:sp>
        <p:nvSpPr>
          <p:cNvPr id="3" name="TextBox 2">
            <a:extLst>
              <a:ext uri="{FF2B5EF4-FFF2-40B4-BE49-F238E27FC236}">
                <a16:creationId xmlns:a16="http://schemas.microsoft.com/office/drawing/2014/main" id="{9B0CC9A8-558A-49AA-9000-98DCD017B41D}"/>
              </a:ext>
            </a:extLst>
          </p:cNvPr>
          <p:cNvSpPr txBox="1"/>
          <p:nvPr/>
        </p:nvSpPr>
        <p:spPr>
          <a:xfrm>
            <a:off x="7516300" y="685459"/>
            <a:ext cx="633046" cy="523220"/>
          </a:xfrm>
          <a:prstGeom prst="rect">
            <a:avLst/>
          </a:prstGeom>
          <a:noFill/>
          <a:ln>
            <a:solidFill>
              <a:schemeClr val="tx1">
                <a:alpha val="86000"/>
              </a:schemeClr>
            </a:solidFill>
          </a:ln>
        </p:spPr>
        <p:txBody>
          <a:bodyPr wrap="square" rtlCol="0">
            <a:spAutoFit/>
          </a:bodyPr>
          <a:lstStyle/>
          <a:p>
            <a:r>
              <a:rPr lang="en-US" sz="1400" dirty="0"/>
              <a:t>Ages</a:t>
            </a:r>
          </a:p>
          <a:p>
            <a:r>
              <a:rPr lang="en-US" sz="1400" dirty="0"/>
              <a:t>3 to 5</a:t>
            </a:r>
          </a:p>
        </p:txBody>
      </p:sp>
      <p:sp>
        <p:nvSpPr>
          <p:cNvPr id="5" name="TextBox 4">
            <a:extLst>
              <a:ext uri="{FF2B5EF4-FFF2-40B4-BE49-F238E27FC236}">
                <a16:creationId xmlns:a16="http://schemas.microsoft.com/office/drawing/2014/main" id="{2030F25D-2D77-4BAD-9D3C-0C70EF8E7F72}"/>
              </a:ext>
            </a:extLst>
          </p:cNvPr>
          <p:cNvSpPr txBox="1"/>
          <p:nvPr/>
        </p:nvSpPr>
        <p:spPr>
          <a:xfrm>
            <a:off x="6819922" y="690542"/>
            <a:ext cx="633047" cy="523220"/>
          </a:xfrm>
          <a:prstGeom prst="rect">
            <a:avLst/>
          </a:prstGeom>
          <a:noFill/>
          <a:ln>
            <a:solidFill>
              <a:schemeClr val="tx1">
                <a:alpha val="91000"/>
              </a:schemeClr>
            </a:solidFill>
          </a:ln>
        </p:spPr>
        <p:txBody>
          <a:bodyPr wrap="square" rtlCol="0">
            <a:spAutoFit/>
          </a:bodyPr>
          <a:lstStyle/>
          <a:p>
            <a:r>
              <a:rPr lang="en-US" sz="1400" dirty="0"/>
              <a:t>Ages  1 to 2</a:t>
            </a:r>
          </a:p>
        </p:txBody>
      </p:sp>
      <p:sp>
        <p:nvSpPr>
          <p:cNvPr id="9" name="TextBox 8">
            <a:extLst>
              <a:ext uri="{FF2B5EF4-FFF2-40B4-BE49-F238E27FC236}">
                <a16:creationId xmlns:a16="http://schemas.microsoft.com/office/drawing/2014/main" id="{1787C7D3-4D66-4F04-9548-35458C353697}"/>
              </a:ext>
            </a:extLst>
          </p:cNvPr>
          <p:cNvSpPr txBox="1"/>
          <p:nvPr/>
        </p:nvSpPr>
        <p:spPr>
          <a:xfrm>
            <a:off x="8149346" y="675728"/>
            <a:ext cx="742875" cy="523220"/>
          </a:xfrm>
          <a:prstGeom prst="rect">
            <a:avLst/>
          </a:prstGeom>
          <a:noFill/>
          <a:ln>
            <a:solidFill>
              <a:schemeClr val="tx1">
                <a:alpha val="90000"/>
              </a:schemeClr>
            </a:solidFill>
          </a:ln>
        </p:spPr>
        <p:txBody>
          <a:bodyPr wrap="square" rtlCol="0">
            <a:spAutoFit/>
          </a:bodyPr>
          <a:lstStyle/>
          <a:p>
            <a:r>
              <a:rPr lang="en-US" sz="1400" dirty="0"/>
              <a:t>Ages</a:t>
            </a:r>
          </a:p>
          <a:p>
            <a:r>
              <a:rPr lang="en-US" sz="1400" dirty="0"/>
              <a:t>6 to 12</a:t>
            </a:r>
          </a:p>
        </p:txBody>
      </p:sp>
      <p:pic>
        <p:nvPicPr>
          <p:cNvPr id="17" name="Picture 16">
            <a:extLst>
              <a:ext uri="{FF2B5EF4-FFF2-40B4-BE49-F238E27FC236}">
                <a16:creationId xmlns:a16="http://schemas.microsoft.com/office/drawing/2014/main" id="{69517F94-6D23-4E2C-8460-12523D260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08" y="872045"/>
            <a:ext cx="282256" cy="370983"/>
          </a:xfrm>
          <a:prstGeom prst="rect">
            <a:avLst/>
          </a:prstGeom>
        </p:spPr>
      </p:pic>
      <p:sp>
        <p:nvSpPr>
          <p:cNvPr id="2" name="Oval 1">
            <a:extLst>
              <a:ext uri="{FF2B5EF4-FFF2-40B4-BE49-F238E27FC236}">
                <a16:creationId xmlns:a16="http://schemas.microsoft.com/office/drawing/2014/main" id="{3FBE880E-1E2D-44B3-A050-BE780F4F2E1E}"/>
              </a:ext>
            </a:extLst>
          </p:cNvPr>
          <p:cNvSpPr/>
          <p:nvPr/>
        </p:nvSpPr>
        <p:spPr>
          <a:xfrm>
            <a:off x="8149346" y="3393643"/>
            <a:ext cx="835224" cy="476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AF28BE5-0FDC-4B23-B374-BD4E3C771ADF}"/>
              </a:ext>
            </a:extLst>
          </p:cNvPr>
          <p:cNvSpPr/>
          <p:nvPr/>
        </p:nvSpPr>
        <p:spPr>
          <a:xfrm>
            <a:off x="8120518" y="699406"/>
            <a:ext cx="800530" cy="476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4445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5A62F-EA71-48CF-ABA8-079F8B5AA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31" y="850719"/>
            <a:ext cx="282256" cy="370983"/>
          </a:xfrm>
          <a:prstGeom prst="rect">
            <a:avLst/>
          </a:prstGeom>
        </p:spPr>
      </p:pic>
      <p:pic>
        <p:nvPicPr>
          <p:cNvPr id="11" name="Picture 10">
            <a:extLst>
              <a:ext uri="{FF2B5EF4-FFF2-40B4-BE49-F238E27FC236}">
                <a16:creationId xmlns:a16="http://schemas.microsoft.com/office/drawing/2014/main" id="{878E9110-7B99-4755-90A2-33C902B47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09" y="850720"/>
            <a:ext cx="282256" cy="370983"/>
          </a:xfrm>
          <a:prstGeom prst="rect">
            <a:avLst/>
          </a:prstGeom>
        </p:spPr>
      </p:pic>
      <p:graphicFrame>
        <p:nvGraphicFramePr>
          <p:cNvPr id="23" name="Table 22">
            <a:extLst>
              <a:ext uri="{FF2B5EF4-FFF2-40B4-BE49-F238E27FC236}">
                <a16:creationId xmlns:a16="http://schemas.microsoft.com/office/drawing/2014/main" id="{D10ABC9A-F1EE-4135-A04B-266E0A115A70}"/>
              </a:ext>
            </a:extLst>
          </p:cNvPr>
          <p:cNvGraphicFramePr>
            <a:graphicFrameLocks noGrp="1"/>
          </p:cNvGraphicFramePr>
          <p:nvPr/>
        </p:nvGraphicFramePr>
        <p:xfrm>
          <a:off x="160773" y="1517301"/>
          <a:ext cx="8731448" cy="3074797"/>
        </p:xfrm>
        <a:graphic>
          <a:graphicData uri="http://schemas.openxmlformats.org/drawingml/2006/table">
            <a:tbl>
              <a:tblPr>
                <a:tableStyleId>{5C22544A-7EE6-4342-B048-85BDC9FD1C3A}</a:tableStyleId>
              </a:tblPr>
              <a:tblGrid>
                <a:gridCol w="880835">
                  <a:extLst>
                    <a:ext uri="{9D8B030D-6E8A-4147-A177-3AD203B41FA5}">
                      <a16:colId xmlns:a16="http://schemas.microsoft.com/office/drawing/2014/main" val="4111019735"/>
                    </a:ext>
                  </a:extLst>
                </a:gridCol>
                <a:gridCol w="1893987">
                  <a:extLst>
                    <a:ext uri="{9D8B030D-6E8A-4147-A177-3AD203B41FA5}">
                      <a16:colId xmlns:a16="http://schemas.microsoft.com/office/drawing/2014/main" val="3276773211"/>
                    </a:ext>
                  </a:extLst>
                </a:gridCol>
                <a:gridCol w="909680">
                  <a:extLst>
                    <a:ext uri="{9D8B030D-6E8A-4147-A177-3AD203B41FA5}">
                      <a16:colId xmlns:a16="http://schemas.microsoft.com/office/drawing/2014/main" val="3208855650"/>
                    </a:ext>
                  </a:extLst>
                </a:gridCol>
                <a:gridCol w="809060">
                  <a:extLst>
                    <a:ext uri="{9D8B030D-6E8A-4147-A177-3AD203B41FA5}">
                      <a16:colId xmlns:a16="http://schemas.microsoft.com/office/drawing/2014/main" val="1656948980"/>
                    </a:ext>
                  </a:extLst>
                </a:gridCol>
                <a:gridCol w="644727">
                  <a:extLst>
                    <a:ext uri="{9D8B030D-6E8A-4147-A177-3AD203B41FA5}">
                      <a16:colId xmlns:a16="http://schemas.microsoft.com/office/drawing/2014/main" val="288320072"/>
                    </a:ext>
                  </a:extLst>
                </a:gridCol>
                <a:gridCol w="641257">
                  <a:extLst>
                    <a:ext uri="{9D8B030D-6E8A-4147-A177-3AD203B41FA5}">
                      <a16:colId xmlns:a16="http://schemas.microsoft.com/office/drawing/2014/main" val="4239930062"/>
                    </a:ext>
                  </a:extLst>
                </a:gridCol>
                <a:gridCol w="891908">
                  <a:extLst>
                    <a:ext uri="{9D8B030D-6E8A-4147-A177-3AD203B41FA5}">
                      <a16:colId xmlns:a16="http://schemas.microsoft.com/office/drawing/2014/main" val="3825705700"/>
                    </a:ext>
                  </a:extLst>
                </a:gridCol>
                <a:gridCol w="769667">
                  <a:extLst>
                    <a:ext uri="{9D8B030D-6E8A-4147-A177-3AD203B41FA5}">
                      <a16:colId xmlns:a16="http://schemas.microsoft.com/office/drawing/2014/main" val="2892029315"/>
                    </a:ext>
                  </a:extLst>
                </a:gridCol>
                <a:gridCol w="688173">
                  <a:extLst>
                    <a:ext uri="{9D8B030D-6E8A-4147-A177-3AD203B41FA5}">
                      <a16:colId xmlns:a16="http://schemas.microsoft.com/office/drawing/2014/main" val="352797559"/>
                    </a:ext>
                  </a:extLst>
                </a:gridCol>
                <a:gridCol w="602154">
                  <a:extLst>
                    <a:ext uri="{9D8B030D-6E8A-4147-A177-3AD203B41FA5}">
                      <a16:colId xmlns:a16="http://schemas.microsoft.com/office/drawing/2014/main" val="843665057"/>
                    </a:ext>
                  </a:extLst>
                </a:gridCol>
              </a:tblGrid>
              <a:tr h="491062">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Breaded Fish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44400104100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1161644394"/>
                  </a:ext>
                </a:extLst>
              </a:tr>
              <a:tr h="291636">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4440010500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552730463"/>
                  </a:ext>
                </a:extLst>
              </a:tr>
              <a:tr h="340688">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44400104700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995470468"/>
                  </a:ext>
                </a:extLst>
              </a:tr>
              <a:tr h="394533">
                <a:tc>
                  <a:txBody>
                    <a:bodyPr/>
                    <a:lstStyle/>
                    <a:p>
                      <a:pPr algn="l" fontAlgn="b"/>
                      <a:r>
                        <a:rPr lang="en-US" sz="1200" b="1" u="none" strike="noStrike">
                          <a:effectLst/>
                        </a:rPr>
                        <a:t>Trident Seafoods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The Ultimate Fish Stick (w) Panko Breading</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419644</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 Sticls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3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4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533846958"/>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014390-6910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414279444"/>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Fun Nuggets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2370001452</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4190844251"/>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883746-0910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111857685"/>
                  </a:ext>
                </a:extLst>
              </a:tr>
              <a:tr h="373279">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Chicken Patties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003747-1220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 Patty</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1.5 Patties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 Patties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617346595"/>
                  </a:ext>
                </a:extLst>
              </a:tr>
            </a:tbl>
          </a:graphicData>
        </a:graphic>
      </p:graphicFrame>
      <p:pic>
        <p:nvPicPr>
          <p:cNvPr id="25" name="Picture 24">
            <a:extLst>
              <a:ext uri="{FF2B5EF4-FFF2-40B4-BE49-F238E27FC236}">
                <a16:creationId xmlns:a16="http://schemas.microsoft.com/office/drawing/2014/main" id="{7E25D015-486E-4FA3-80A1-4DA9B8B92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317" y="258593"/>
            <a:ext cx="282256" cy="370983"/>
          </a:xfrm>
          <a:prstGeom prst="rect">
            <a:avLst/>
          </a:prstGeom>
        </p:spPr>
      </p:pic>
      <p:pic>
        <p:nvPicPr>
          <p:cNvPr id="27" name="Picture 26">
            <a:extLst>
              <a:ext uri="{FF2B5EF4-FFF2-40B4-BE49-F238E27FC236}">
                <a16:creationId xmlns:a16="http://schemas.microsoft.com/office/drawing/2014/main" id="{3F13BFE9-BE5E-4B62-AC95-1D2F5D43B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695" y="273180"/>
            <a:ext cx="282256" cy="370983"/>
          </a:xfrm>
          <a:prstGeom prst="rect">
            <a:avLst/>
          </a:prstGeom>
        </p:spPr>
      </p:pic>
      <p:pic>
        <p:nvPicPr>
          <p:cNvPr id="29" name="Picture 28">
            <a:extLst>
              <a:ext uri="{FF2B5EF4-FFF2-40B4-BE49-F238E27FC236}">
                <a16:creationId xmlns:a16="http://schemas.microsoft.com/office/drawing/2014/main" id="{9665A051-7DDE-47CD-8B1F-2B3451279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747" y="257912"/>
            <a:ext cx="292072" cy="370983"/>
          </a:xfrm>
          <a:prstGeom prst="rect">
            <a:avLst/>
          </a:prstGeom>
        </p:spPr>
      </p:pic>
      <p:sp>
        <p:nvSpPr>
          <p:cNvPr id="3" name="TextBox 2">
            <a:extLst>
              <a:ext uri="{FF2B5EF4-FFF2-40B4-BE49-F238E27FC236}">
                <a16:creationId xmlns:a16="http://schemas.microsoft.com/office/drawing/2014/main" id="{9B0CC9A8-558A-49AA-9000-98DCD017B41D}"/>
              </a:ext>
            </a:extLst>
          </p:cNvPr>
          <p:cNvSpPr txBox="1"/>
          <p:nvPr/>
        </p:nvSpPr>
        <p:spPr>
          <a:xfrm>
            <a:off x="7516300" y="685459"/>
            <a:ext cx="633046" cy="523220"/>
          </a:xfrm>
          <a:prstGeom prst="rect">
            <a:avLst/>
          </a:prstGeom>
          <a:noFill/>
          <a:ln>
            <a:solidFill>
              <a:schemeClr val="tx1">
                <a:alpha val="86000"/>
              </a:schemeClr>
            </a:solidFill>
          </a:ln>
        </p:spPr>
        <p:txBody>
          <a:bodyPr wrap="square" rtlCol="0">
            <a:spAutoFit/>
          </a:bodyPr>
          <a:lstStyle/>
          <a:p>
            <a:r>
              <a:rPr lang="en-US" sz="1400" dirty="0"/>
              <a:t>Ages</a:t>
            </a:r>
          </a:p>
          <a:p>
            <a:r>
              <a:rPr lang="en-US" sz="1400" dirty="0"/>
              <a:t>3 to 5</a:t>
            </a:r>
          </a:p>
        </p:txBody>
      </p:sp>
      <p:sp>
        <p:nvSpPr>
          <p:cNvPr id="5" name="TextBox 4">
            <a:extLst>
              <a:ext uri="{FF2B5EF4-FFF2-40B4-BE49-F238E27FC236}">
                <a16:creationId xmlns:a16="http://schemas.microsoft.com/office/drawing/2014/main" id="{2030F25D-2D77-4BAD-9D3C-0C70EF8E7F72}"/>
              </a:ext>
            </a:extLst>
          </p:cNvPr>
          <p:cNvSpPr txBox="1"/>
          <p:nvPr/>
        </p:nvSpPr>
        <p:spPr>
          <a:xfrm>
            <a:off x="6819922" y="690542"/>
            <a:ext cx="633047" cy="523220"/>
          </a:xfrm>
          <a:prstGeom prst="rect">
            <a:avLst/>
          </a:prstGeom>
          <a:noFill/>
          <a:ln>
            <a:solidFill>
              <a:schemeClr val="tx1">
                <a:alpha val="91000"/>
              </a:schemeClr>
            </a:solidFill>
          </a:ln>
        </p:spPr>
        <p:txBody>
          <a:bodyPr wrap="square" rtlCol="0">
            <a:spAutoFit/>
          </a:bodyPr>
          <a:lstStyle/>
          <a:p>
            <a:r>
              <a:rPr lang="en-US" sz="1400" dirty="0"/>
              <a:t>Ages  1 to 2</a:t>
            </a:r>
          </a:p>
        </p:txBody>
      </p:sp>
      <p:sp>
        <p:nvSpPr>
          <p:cNvPr id="9" name="TextBox 8">
            <a:extLst>
              <a:ext uri="{FF2B5EF4-FFF2-40B4-BE49-F238E27FC236}">
                <a16:creationId xmlns:a16="http://schemas.microsoft.com/office/drawing/2014/main" id="{1787C7D3-4D66-4F04-9548-35458C353697}"/>
              </a:ext>
            </a:extLst>
          </p:cNvPr>
          <p:cNvSpPr txBox="1"/>
          <p:nvPr/>
        </p:nvSpPr>
        <p:spPr>
          <a:xfrm>
            <a:off x="8149346" y="675728"/>
            <a:ext cx="742875" cy="523220"/>
          </a:xfrm>
          <a:prstGeom prst="rect">
            <a:avLst/>
          </a:prstGeom>
          <a:noFill/>
          <a:ln>
            <a:solidFill>
              <a:schemeClr val="tx1">
                <a:alpha val="90000"/>
              </a:schemeClr>
            </a:solidFill>
          </a:ln>
        </p:spPr>
        <p:txBody>
          <a:bodyPr wrap="square" rtlCol="0">
            <a:spAutoFit/>
          </a:bodyPr>
          <a:lstStyle/>
          <a:p>
            <a:r>
              <a:rPr lang="en-US" sz="1400" dirty="0"/>
              <a:t>Ages</a:t>
            </a:r>
          </a:p>
          <a:p>
            <a:r>
              <a:rPr lang="en-US" sz="1400" dirty="0"/>
              <a:t>6 to 12</a:t>
            </a:r>
          </a:p>
        </p:txBody>
      </p:sp>
      <p:pic>
        <p:nvPicPr>
          <p:cNvPr id="17" name="Picture 16">
            <a:extLst>
              <a:ext uri="{FF2B5EF4-FFF2-40B4-BE49-F238E27FC236}">
                <a16:creationId xmlns:a16="http://schemas.microsoft.com/office/drawing/2014/main" id="{69517F94-6D23-4E2C-8460-12523D260B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08" y="872045"/>
            <a:ext cx="282256" cy="370983"/>
          </a:xfrm>
          <a:prstGeom prst="rect">
            <a:avLst/>
          </a:prstGeom>
        </p:spPr>
      </p:pic>
      <p:sp>
        <p:nvSpPr>
          <p:cNvPr id="2" name="Oval 1">
            <a:extLst>
              <a:ext uri="{FF2B5EF4-FFF2-40B4-BE49-F238E27FC236}">
                <a16:creationId xmlns:a16="http://schemas.microsoft.com/office/drawing/2014/main" id="{3FBE880E-1E2D-44B3-A050-BE780F4F2E1E}"/>
              </a:ext>
            </a:extLst>
          </p:cNvPr>
          <p:cNvSpPr/>
          <p:nvPr/>
        </p:nvSpPr>
        <p:spPr>
          <a:xfrm>
            <a:off x="-55875" y="1758462"/>
            <a:ext cx="950178" cy="279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5168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5A62F-EA71-48CF-ABA8-079F8B5AA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31" y="850719"/>
            <a:ext cx="282256" cy="370983"/>
          </a:xfrm>
          <a:prstGeom prst="rect">
            <a:avLst/>
          </a:prstGeom>
        </p:spPr>
      </p:pic>
      <p:pic>
        <p:nvPicPr>
          <p:cNvPr id="11" name="Picture 10">
            <a:extLst>
              <a:ext uri="{FF2B5EF4-FFF2-40B4-BE49-F238E27FC236}">
                <a16:creationId xmlns:a16="http://schemas.microsoft.com/office/drawing/2014/main" id="{878E9110-7B99-4755-90A2-33C902B47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09" y="850720"/>
            <a:ext cx="282256" cy="370983"/>
          </a:xfrm>
          <a:prstGeom prst="rect">
            <a:avLst/>
          </a:prstGeom>
        </p:spPr>
      </p:pic>
      <p:graphicFrame>
        <p:nvGraphicFramePr>
          <p:cNvPr id="23" name="Table 22">
            <a:extLst>
              <a:ext uri="{FF2B5EF4-FFF2-40B4-BE49-F238E27FC236}">
                <a16:creationId xmlns:a16="http://schemas.microsoft.com/office/drawing/2014/main" id="{D10ABC9A-F1EE-4135-A04B-266E0A115A70}"/>
              </a:ext>
            </a:extLst>
          </p:cNvPr>
          <p:cNvGraphicFramePr>
            <a:graphicFrameLocks noGrp="1"/>
          </p:cNvGraphicFramePr>
          <p:nvPr/>
        </p:nvGraphicFramePr>
        <p:xfrm>
          <a:off x="160773" y="1517301"/>
          <a:ext cx="8731448" cy="3074797"/>
        </p:xfrm>
        <a:graphic>
          <a:graphicData uri="http://schemas.openxmlformats.org/drawingml/2006/table">
            <a:tbl>
              <a:tblPr>
                <a:tableStyleId>{5C22544A-7EE6-4342-B048-85BDC9FD1C3A}</a:tableStyleId>
              </a:tblPr>
              <a:tblGrid>
                <a:gridCol w="880835">
                  <a:extLst>
                    <a:ext uri="{9D8B030D-6E8A-4147-A177-3AD203B41FA5}">
                      <a16:colId xmlns:a16="http://schemas.microsoft.com/office/drawing/2014/main" val="4111019735"/>
                    </a:ext>
                  </a:extLst>
                </a:gridCol>
                <a:gridCol w="1893987">
                  <a:extLst>
                    <a:ext uri="{9D8B030D-6E8A-4147-A177-3AD203B41FA5}">
                      <a16:colId xmlns:a16="http://schemas.microsoft.com/office/drawing/2014/main" val="3276773211"/>
                    </a:ext>
                  </a:extLst>
                </a:gridCol>
                <a:gridCol w="909680">
                  <a:extLst>
                    <a:ext uri="{9D8B030D-6E8A-4147-A177-3AD203B41FA5}">
                      <a16:colId xmlns:a16="http://schemas.microsoft.com/office/drawing/2014/main" val="3208855650"/>
                    </a:ext>
                  </a:extLst>
                </a:gridCol>
                <a:gridCol w="809060">
                  <a:extLst>
                    <a:ext uri="{9D8B030D-6E8A-4147-A177-3AD203B41FA5}">
                      <a16:colId xmlns:a16="http://schemas.microsoft.com/office/drawing/2014/main" val="1656948980"/>
                    </a:ext>
                  </a:extLst>
                </a:gridCol>
                <a:gridCol w="644727">
                  <a:extLst>
                    <a:ext uri="{9D8B030D-6E8A-4147-A177-3AD203B41FA5}">
                      <a16:colId xmlns:a16="http://schemas.microsoft.com/office/drawing/2014/main" val="288320072"/>
                    </a:ext>
                  </a:extLst>
                </a:gridCol>
                <a:gridCol w="641257">
                  <a:extLst>
                    <a:ext uri="{9D8B030D-6E8A-4147-A177-3AD203B41FA5}">
                      <a16:colId xmlns:a16="http://schemas.microsoft.com/office/drawing/2014/main" val="4239930062"/>
                    </a:ext>
                  </a:extLst>
                </a:gridCol>
                <a:gridCol w="891908">
                  <a:extLst>
                    <a:ext uri="{9D8B030D-6E8A-4147-A177-3AD203B41FA5}">
                      <a16:colId xmlns:a16="http://schemas.microsoft.com/office/drawing/2014/main" val="3825705700"/>
                    </a:ext>
                  </a:extLst>
                </a:gridCol>
                <a:gridCol w="769667">
                  <a:extLst>
                    <a:ext uri="{9D8B030D-6E8A-4147-A177-3AD203B41FA5}">
                      <a16:colId xmlns:a16="http://schemas.microsoft.com/office/drawing/2014/main" val="2892029315"/>
                    </a:ext>
                  </a:extLst>
                </a:gridCol>
                <a:gridCol w="688173">
                  <a:extLst>
                    <a:ext uri="{9D8B030D-6E8A-4147-A177-3AD203B41FA5}">
                      <a16:colId xmlns:a16="http://schemas.microsoft.com/office/drawing/2014/main" val="352797559"/>
                    </a:ext>
                  </a:extLst>
                </a:gridCol>
                <a:gridCol w="602154">
                  <a:extLst>
                    <a:ext uri="{9D8B030D-6E8A-4147-A177-3AD203B41FA5}">
                      <a16:colId xmlns:a16="http://schemas.microsoft.com/office/drawing/2014/main" val="843665057"/>
                    </a:ext>
                  </a:extLst>
                </a:gridCol>
              </a:tblGrid>
              <a:tr h="491062">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Breaded Fish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44400104100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1161644394"/>
                  </a:ext>
                </a:extLst>
              </a:tr>
              <a:tr h="291636">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4440010500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552730463"/>
                  </a:ext>
                </a:extLst>
              </a:tr>
              <a:tr h="340688">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44400104700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995470468"/>
                  </a:ext>
                </a:extLst>
              </a:tr>
              <a:tr h="394533">
                <a:tc>
                  <a:txBody>
                    <a:bodyPr/>
                    <a:lstStyle/>
                    <a:p>
                      <a:pPr algn="l" fontAlgn="b"/>
                      <a:r>
                        <a:rPr lang="en-US" sz="1200" b="1" u="none" strike="noStrike">
                          <a:effectLst/>
                        </a:rPr>
                        <a:t>Trident Seafoods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The Ultimate Fish Stick (w) Panko Breading</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419644</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 Sticls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3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4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533846958"/>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014390-6910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414279444"/>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Fun Nuggets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2370001452</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1.25 oz.</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4190844251"/>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883746-0910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111857685"/>
                  </a:ext>
                </a:extLst>
              </a:tr>
              <a:tr h="373279">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Chicken Patties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003747-1220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1.5 Patties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 Patties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617346595"/>
                  </a:ext>
                </a:extLst>
              </a:tr>
            </a:tbl>
          </a:graphicData>
        </a:graphic>
      </p:graphicFrame>
      <p:pic>
        <p:nvPicPr>
          <p:cNvPr id="25" name="Picture 24">
            <a:extLst>
              <a:ext uri="{FF2B5EF4-FFF2-40B4-BE49-F238E27FC236}">
                <a16:creationId xmlns:a16="http://schemas.microsoft.com/office/drawing/2014/main" id="{7E25D015-486E-4FA3-80A1-4DA9B8B92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317" y="258593"/>
            <a:ext cx="282256" cy="370983"/>
          </a:xfrm>
          <a:prstGeom prst="rect">
            <a:avLst/>
          </a:prstGeom>
        </p:spPr>
      </p:pic>
      <p:pic>
        <p:nvPicPr>
          <p:cNvPr id="27" name="Picture 26">
            <a:extLst>
              <a:ext uri="{FF2B5EF4-FFF2-40B4-BE49-F238E27FC236}">
                <a16:creationId xmlns:a16="http://schemas.microsoft.com/office/drawing/2014/main" id="{3F13BFE9-BE5E-4B62-AC95-1D2F5D43B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695" y="273180"/>
            <a:ext cx="282256" cy="370983"/>
          </a:xfrm>
          <a:prstGeom prst="rect">
            <a:avLst/>
          </a:prstGeom>
        </p:spPr>
      </p:pic>
      <p:pic>
        <p:nvPicPr>
          <p:cNvPr id="29" name="Picture 28">
            <a:extLst>
              <a:ext uri="{FF2B5EF4-FFF2-40B4-BE49-F238E27FC236}">
                <a16:creationId xmlns:a16="http://schemas.microsoft.com/office/drawing/2014/main" id="{9665A051-7DDE-47CD-8B1F-2B3451279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747" y="257912"/>
            <a:ext cx="292072" cy="370983"/>
          </a:xfrm>
          <a:prstGeom prst="rect">
            <a:avLst/>
          </a:prstGeom>
        </p:spPr>
      </p:pic>
      <p:sp>
        <p:nvSpPr>
          <p:cNvPr id="3" name="TextBox 2">
            <a:extLst>
              <a:ext uri="{FF2B5EF4-FFF2-40B4-BE49-F238E27FC236}">
                <a16:creationId xmlns:a16="http://schemas.microsoft.com/office/drawing/2014/main" id="{9B0CC9A8-558A-49AA-9000-98DCD017B41D}"/>
              </a:ext>
            </a:extLst>
          </p:cNvPr>
          <p:cNvSpPr txBox="1"/>
          <p:nvPr/>
        </p:nvSpPr>
        <p:spPr>
          <a:xfrm>
            <a:off x="7516300" y="685459"/>
            <a:ext cx="633046" cy="523220"/>
          </a:xfrm>
          <a:prstGeom prst="rect">
            <a:avLst/>
          </a:prstGeom>
          <a:noFill/>
          <a:ln>
            <a:solidFill>
              <a:schemeClr val="tx1">
                <a:alpha val="86000"/>
              </a:schemeClr>
            </a:solidFill>
          </a:ln>
        </p:spPr>
        <p:txBody>
          <a:bodyPr wrap="square" rtlCol="0">
            <a:spAutoFit/>
          </a:bodyPr>
          <a:lstStyle/>
          <a:p>
            <a:r>
              <a:rPr lang="en-US" sz="1400" dirty="0"/>
              <a:t>Ages</a:t>
            </a:r>
          </a:p>
          <a:p>
            <a:r>
              <a:rPr lang="en-US" sz="1400" dirty="0"/>
              <a:t>3 to 5</a:t>
            </a:r>
          </a:p>
        </p:txBody>
      </p:sp>
      <p:sp>
        <p:nvSpPr>
          <p:cNvPr id="5" name="TextBox 4">
            <a:extLst>
              <a:ext uri="{FF2B5EF4-FFF2-40B4-BE49-F238E27FC236}">
                <a16:creationId xmlns:a16="http://schemas.microsoft.com/office/drawing/2014/main" id="{2030F25D-2D77-4BAD-9D3C-0C70EF8E7F72}"/>
              </a:ext>
            </a:extLst>
          </p:cNvPr>
          <p:cNvSpPr txBox="1"/>
          <p:nvPr/>
        </p:nvSpPr>
        <p:spPr>
          <a:xfrm>
            <a:off x="6819922" y="690542"/>
            <a:ext cx="633047" cy="523220"/>
          </a:xfrm>
          <a:prstGeom prst="rect">
            <a:avLst/>
          </a:prstGeom>
          <a:noFill/>
          <a:ln>
            <a:solidFill>
              <a:schemeClr val="tx1">
                <a:alpha val="91000"/>
              </a:schemeClr>
            </a:solidFill>
          </a:ln>
        </p:spPr>
        <p:txBody>
          <a:bodyPr wrap="square" rtlCol="0">
            <a:spAutoFit/>
          </a:bodyPr>
          <a:lstStyle/>
          <a:p>
            <a:r>
              <a:rPr lang="en-US" sz="1400" dirty="0"/>
              <a:t>Ages  1 to 2</a:t>
            </a:r>
          </a:p>
        </p:txBody>
      </p:sp>
      <p:sp>
        <p:nvSpPr>
          <p:cNvPr id="9" name="TextBox 8">
            <a:extLst>
              <a:ext uri="{FF2B5EF4-FFF2-40B4-BE49-F238E27FC236}">
                <a16:creationId xmlns:a16="http://schemas.microsoft.com/office/drawing/2014/main" id="{1787C7D3-4D66-4F04-9548-35458C353697}"/>
              </a:ext>
            </a:extLst>
          </p:cNvPr>
          <p:cNvSpPr txBox="1"/>
          <p:nvPr/>
        </p:nvSpPr>
        <p:spPr>
          <a:xfrm>
            <a:off x="8149346" y="675728"/>
            <a:ext cx="742875" cy="523220"/>
          </a:xfrm>
          <a:prstGeom prst="rect">
            <a:avLst/>
          </a:prstGeom>
          <a:noFill/>
          <a:ln>
            <a:solidFill>
              <a:schemeClr val="tx1">
                <a:alpha val="90000"/>
              </a:schemeClr>
            </a:solidFill>
          </a:ln>
        </p:spPr>
        <p:txBody>
          <a:bodyPr wrap="square" rtlCol="0">
            <a:spAutoFit/>
          </a:bodyPr>
          <a:lstStyle/>
          <a:p>
            <a:r>
              <a:rPr lang="en-US" sz="1400" dirty="0"/>
              <a:t>Ages</a:t>
            </a:r>
          </a:p>
          <a:p>
            <a:r>
              <a:rPr lang="en-US" sz="1400" dirty="0"/>
              <a:t>6 to 12</a:t>
            </a:r>
          </a:p>
        </p:txBody>
      </p:sp>
      <p:pic>
        <p:nvPicPr>
          <p:cNvPr id="17" name="Picture 16">
            <a:extLst>
              <a:ext uri="{FF2B5EF4-FFF2-40B4-BE49-F238E27FC236}">
                <a16:creationId xmlns:a16="http://schemas.microsoft.com/office/drawing/2014/main" id="{69517F94-6D23-4E2C-8460-12523D260B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08" y="872045"/>
            <a:ext cx="282256" cy="370983"/>
          </a:xfrm>
          <a:prstGeom prst="rect">
            <a:avLst/>
          </a:prstGeom>
        </p:spPr>
      </p:pic>
      <p:sp>
        <p:nvSpPr>
          <p:cNvPr id="2" name="Oval 1">
            <a:extLst>
              <a:ext uri="{FF2B5EF4-FFF2-40B4-BE49-F238E27FC236}">
                <a16:creationId xmlns:a16="http://schemas.microsoft.com/office/drawing/2014/main" id="{3FBE880E-1E2D-44B3-A050-BE780F4F2E1E}"/>
              </a:ext>
            </a:extLst>
          </p:cNvPr>
          <p:cNvSpPr/>
          <p:nvPr/>
        </p:nvSpPr>
        <p:spPr>
          <a:xfrm>
            <a:off x="-55875" y="1758462"/>
            <a:ext cx="950178" cy="279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23229B6-191B-4392-B4F2-CDA28FB9E045}"/>
              </a:ext>
            </a:extLst>
          </p:cNvPr>
          <p:cNvSpPr/>
          <p:nvPr/>
        </p:nvSpPr>
        <p:spPr>
          <a:xfrm>
            <a:off x="8120519" y="708852"/>
            <a:ext cx="800530" cy="476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0550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5A62F-EA71-48CF-ABA8-079F8B5AA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31" y="850719"/>
            <a:ext cx="282256" cy="370983"/>
          </a:xfrm>
          <a:prstGeom prst="rect">
            <a:avLst/>
          </a:prstGeom>
        </p:spPr>
      </p:pic>
      <p:pic>
        <p:nvPicPr>
          <p:cNvPr id="11" name="Picture 10">
            <a:extLst>
              <a:ext uri="{FF2B5EF4-FFF2-40B4-BE49-F238E27FC236}">
                <a16:creationId xmlns:a16="http://schemas.microsoft.com/office/drawing/2014/main" id="{878E9110-7B99-4755-90A2-33C902B47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09" y="850720"/>
            <a:ext cx="282256" cy="370983"/>
          </a:xfrm>
          <a:prstGeom prst="rect">
            <a:avLst/>
          </a:prstGeom>
        </p:spPr>
      </p:pic>
      <p:graphicFrame>
        <p:nvGraphicFramePr>
          <p:cNvPr id="23" name="Table 22">
            <a:extLst>
              <a:ext uri="{FF2B5EF4-FFF2-40B4-BE49-F238E27FC236}">
                <a16:creationId xmlns:a16="http://schemas.microsoft.com/office/drawing/2014/main" id="{D10ABC9A-F1EE-4135-A04B-266E0A115A70}"/>
              </a:ext>
            </a:extLst>
          </p:cNvPr>
          <p:cNvGraphicFramePr>
            <a:graphicFrameLocks noGrp="1"/>
          </p:cNvGraphicFramePr>
          <p:nvPr>
            <p:extLst>
              <p:ext uri="{D42A27DB-BD31-4B8C-83A1-F6EECF244321}">
                <p14:modId xmlns:p14="http://schemas.microsoft.com/office/powerpoint/2010/main" val="2252115893"/>
              </p:ext>
            </p:extLst>
          </p:nvPr>
        </p:nvGraphicFramePr>
        <p:xfrm>
          <a:off x="214504" y="1678172"/>
          <a:ext cx="8731448" cy="3074797"/>
        </p:xfrm>
        <a:graphic>
          <a:graphicData uri="http://schemas.openxmlformats.org/drawingml/2006/table">
            <a:tbl>
              <a:tblPr>
                <a:tableStyleId>{5C22544A-7EE6-4342-B048-85BDC9FD1C3A}</a:tableStyleId>
              </a:tblPr>
              <a:tblGrid>
                <a:gridCol w="880835">
                  <a:extLst>
                    <a:ext uri="{9D8B030D-6E8A-4147-A177-3AD203B41FA5}">
                      <a16:colId xmlns:a16="http://schemas.microsoft.com/office/drawing/2014/main" val="4111019735"/>
                    </a:ext>
                  </a:extLst>
                </a:gridCol>
                <a:gridCol w="1893987">
                  <a:extLst>
                    <a:ext uri="{9D8B030D-6E8A-4147-A177-3AD203B41FA5}">
                      <a16:colId xmlns:a16="http://schemas.microsoft.com/office/drawing/2014/main" val="3276773211"/>
                    </a:ext>
                  </a:extLst>
                </a:gridCol>
                <a:gridCol w="909680">
                  <a:extLst>
                    <a:ext uri="{9D8B030D-6E8A-4147-A177-3AD203B41FA5}">
                      <a16:colId xmlns:a16="http://schemas.microsoft.com/office/drawing/2014/main" val="3208855650"/>
                    </a:ext>
                  </a:extLst>
                </a:gridCol>
                <a:gridCol w="809060">
                  <a:extLst>
                    <a:ext uri="{9D8B030D-6E8A-4147-A177-3AD203B41FA5}">
                      <a16:colId xmlns:a16="http://schemas.microsoft.com/office/drawing/2014/main" val="1656948980"/>
                    </a:ext>
                  </a:extLst>
                </a:gridCol>
                <a:gridCol w="644727">
                  <a:extLst>
                    <a:ext uri="{9D8B030D-6E8A-4147-A177-3AD203B41FA5}">
                      <a16:colId xmlns:a16="http://schemas.microsoft.com/office/drawing/2014/main" val="288320072"/>
                    </a:ext>
                  </a:extLst>
                </a:gridCol>
                <a:gridCol w="641257">
                  <a:extLst>
                    <a:ext uri="{9D8B030D-6E8A-4147-A177-3AD203B41FA5}">
                      <a16:colId xmlns:a16="http://schemas.microsoft.com/office/drawing/2014/main" val="4239930062"/>
                    </a:ext>
                  </a:extLst>
                </a:gridCol>
                <a:gridCol w="891908">
                  <a:extLst>
                    <a:ext uri="{9D8B030D-6E8A-4147-A177-3AD203B41FA5}">
                      <a16:colId xmlns:a16="http://schemas.microsoft.com/office/drawing/2014/main" val="3825705700"/>
                    </a:ext>
                  </a:extLst>
                </a:gridCol>
                <a:gridCol w="769667">
                  <a:extLst>
                    <a:ext uri="{9D8B030D-6E8A-4147-A177-3AD203B41FA5}">
                      <a16:colId xmlns:a16="http://schemas.microsoft.com/office/drawing/2014/main" val="2892029315"/>
                    </a:ext>
                  </a:extLst>
                </a:gridCol>
                <a:gridCol w="688173">
                  <a:extLst>
                    <a:ext uri="{9D8B030D-6E8A-4147-A177-3AD203B41FA5}">
                      <a16:colId xmlns:a16="http://schemas.microsoft.com/office/drawing/2014/main" val="352797559"/>
                    </a:ext>
                  </a:extLst>
                </a:gridCol>
                <a:gridCol w="602154">
                  <a:extLst>
                    <a:ext uri="{9D8B030D-6E8A-4147-A177-3AD203B41FA5}">
                      <a16:colId xmlns:a16="http://schemas.microsoft.com/office/drawing/2014/main" val="843665057"/>
                    </a:ext>
                  </a:extLst>
                </a:gridCol>
              </a:tblGrid>
              <a:tr h="491062">
                <a:tc>
                  <a:txBody>
                    <a:bodyPr/>
                    <a:lstStyle/>
                    <a:p>
                      <a:pPr algn="l" fontAlgn="b"/>
                      <a:r>
                        <a:rPr lang="en-US" sz="1200" b="1" u="none" strike="noStrike" dirty="0" err="1">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Breaded Fish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44400104100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12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1161644394"/>
                  </a:ext>
                </a:extLst>
              </a:tr>
              <a:tr h="291636">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4440010500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552730463"/>
                  </a:ext>
                </a:extLst>
              </a:tr>
              <a:tr h="340688">
                <a:tc>
                  <a:txBody>
                    <a:bodyPr/>
                    <a:lstStyle/>
                    <a:p>
                      <a:pPr algn="l" fontAlgn="b"/>
                      <a:r>
                        <a:rPr lang="en-US" sz="1200" b="1" u="none" strike="noStrike" dirty="0">
                          <a:effectLst/>
                        </a:rPr>
                        <a:t>Gorton's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Breaded Fish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44400104700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3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9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 Sticks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995470468"/>
                  </a:ext>
                </a:extLst>
              </a:tr>
              <a:tr h="394533">
                <a:tc>
                  <a:txBody>
                    <a:bodyPr/>
                    <a:lstStyle/>
                    <a:p>
                      <a:pPr algn="l" fontAlgn="b"/>
                      <a:r>
                        <a:rPr lang="en-US" sz="1200" b="1" u="none" strike="noStrike">
                          <a:effectLst/>
                        </a:rPr>
                        <a:t>Trident Seafoods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The Ultimate Fish Stick (w) Panko Breading</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419644</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Sticks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 Sticls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3 Sticks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4 Sticks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533846958"/>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014390-6910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7  Nuggets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414279444"/>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Fun Nuggets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2370001452</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1.25 oz.</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5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4190844251"/>
                  </a:ext>
                </a:extLst>
              </a:tr>
              <a:tr h="394533">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a:effectLst/>
                        </a:rPr>
                        <a:t>Chicken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883746-0910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 </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2.00 oz.</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4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6 Nuggets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7 Nuggets</a:t>
                      </a:r>
                      <a:endParaRPr lang="en-US" sz="1200" b="1" i="0" u="none" strike="noStrike">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2111857685"/>
                  </a:ext>
                </a:extLst>
              </a:tr>
              <a:tr h="373279">
                <a:tc>
                  <a:txBody>
                    <a:bodyPr/>
                    <a:lstStyle/>
                    <a:p>
                      <a:pPr algn="l" fontAlgn="b"/>
                      <a:r>
                        <a:rPr lang="en-US" sz="1200" b="1" u="none" strike="noStrike">
                          <a:effectLst/>
                        </a:rPr>
                        <a:t>Tyson</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l" fontAlgn="b"/>
                      <a:r>
                        <a:rPr lang="en-US" sz="1200" b="1" u="none" strike="noStrike" dirty="0">
                          <a:effectLst/>
                        </a:rPr>
                        <a:t>Chicken Patties</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003747-1220</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 </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1.25.</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1 Patty</a:t>
                      </a:r>
                      <a:endParaRPr lang="en-US" sz="1200" b="1" i="0" u="none" strike="noStrike" dirty="0">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a:effectLst/>
                        </a:rPr>
                        <a:t>1.5 Patties</a:t>
                      </a:r>
                      <a:endParaRPr lang="en-US" sz="1200" b="1" i="0" u="none" strike="noStrike">
                        <a:solidFill>
                          <a:srgbClr val="000000"/>
                        </a:solidFill>
                        <a:effectLst/>
                        <a:latin typeface="Calibri" panose="020F0502020204030204" pitchFamily="34" charset="0"/>
                      </a:endParaRPr>
                    </a:p>
                  </a:txBody>
                  <a:tcPr marL="2533" marR="2533" marT="2533" marB="0" anchor="b"/>
                </a:tc>
                <a:tc>
                  <a:txBody>
                    <a:bodyPr/>
                    <a:lstStyle/>
                    <a:p>
                      <a:pPr algn="ctr" fontAlgn="b"/>
                      <a:r>
                        <a:rPr lang="en-US" sz="1200" b="1" u="none" strike="noStrike" dirty="0">
                          <a:effectLst/>
                        </a:rPr>
                        <a:t>2 Patties</a:t>
                      </a:r>
                      <a:endParaRPr lang="en-US" sz="1200" b="1" i="0" u="none" strike="noStrike" dirty="0">
                        <a:solidFill>
                          <a:srgbClr val="000000"/>
                        </a:solidFill>
                        <a:effectLst/>
                        <a:latin typeface="Calibri" panose="020F0502020204030204" pitchFamily="34" charset="0"/>
                      </a:endParaRPr>
                    </a:p>
                  </a:txBody>
                  <a:tcPr marL="2533" marR="2533" marT="2533" marB="0" anchor="b"/>
                </a:tc>
                <a:extLst>
                  <a:ext uri="{0D108BD9-81ED-4DB2-BD59-A6C34878D82A}">
                    <a16:rowId xmlns:a16="http://schemas.microsoft.com/office/drawing/2014/main" val="3617346595"/>
                  </a:ext>
                </a:extLst>
              </a:tr>
            </a:tbl>
          </a:graphicData>
        </a:graphic>
      </p:graphicFrame>
      <p:pic>
        <p:nvPicPr>
          <p:cNvPr id="25" name="Picture 24">
            <a:extLst>
              <a:ext uri="{FF2B5EF4-FFF2-40B4-BE49-F238E27FC236}">
                <a16:creationId xmlns:a16="http://schemas.microsoft.com/office/drawing/2014/main" id="{7E25D015-486E-4FA3-80A1-4DA9B8B92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317" y="258593"/>
            <a:ext cx="282256" cy="370983"/>
          </a:xfrm>
          <a:prstGeom prst="rect">
            <a:avLst/>
          </a:prstGeom>
        </p:spPr>
      </p:pic>
      <p:pic>
        <p:nvPicPr>
          <p:cNvPr id="27" name="Picture 26">
            <a:extLst>
              <a:ext uri="{FF2B5EF4-FFF2-40B4-BE49-F238E27FC236}">
                <a16:creationId xmlns:a16="http://schemas.microsoft.com/office/drawing/2014/main" id="{3F13BFE9-BE5E-4B62-AC95-1D2F5D43B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695" y="273180"/>
            <a:ext cx="282256" cy="370983"/>
          </a:xfrm>
          <a:prstGeom prst="rect">
            <a:avLst/>
          </a:prstGeom>
        </p:spPr>
      </p:pic>
      <p:pic>
        <p:nvPicPr>
          <p:cNvPr id="29" name="Picture 28">
            <a:extLst>
              <a:ext uri="{FF2B5EF4-FFF2-40B4-BE49-F238E27FC236}">
                <a16:creationId xmlns:a16="http://schemas.microsoft.com/office/drawing/2014/main" id="{9665A051-7DDE-47CD-8B1F-2B3451279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747" y="257912"/>
            <a:ext cx="292072" cy="370983"/>
          </a:xfrm>
          <a:prstGeom prst="rect">
            <a:avLst/>
          </a:prstGeom>
        </p:spPr>
      </p:pic>
      <p:sp>
        <p:nvSpPr>
          <p:cNvPr id="3" name="TextBox 2">
            <a:extLst>
              <a:ext uri="{FF2B5EF4-FFF2-40B4-BE49-F238E27FC236}">
                <a16:creationId xmlns:a16="http://schemas.microsoft.com/office/drawing/2014/main" id="{9B0CC9A8-558A-49AA-9000-98DCD017B41D}"/>
              </a:ext>
            </a:extLst>
          </p:cNvPr>
          <p:cNvSpPr txBox="1"/>
          <p:nvPr/>
        </p:nvSpPr>
        <p:spPr>
          <a:xfrm>
            <a:off x="7516300" y="685459"/>
            <a:ext cx="633046" cy="523220"/>
          </a:xfrm>
          <a:prstGeom prst="rect">
            <a:avLst/>
          </a:prstGeom>
          <a:noFill/>
          <a:ln>
            <a:solidFill>
              <a:schemeClr val="tx1">
                <a:alpha val="86000"/>
              </a:schemeClr>
            </a:solidFill>
          </a:ln>
        </p:spPr>
        <p:txBody>
          <a:bodyPr wrap="square" rtlCol="0">
            <a:spAutoFit/>
          </a:bodyPr>
          <a:lstStyle/>
          <a:p>
            <a:r>
              <a:rPr lang="en-US" sz="1400" dirty="0"/>
              <a:t>Ages</a:t>
            </a:r>
          </a:p>
          <a:p>
            <a:r>
              <a:rPr lang="en-US" sz="1400" dirty="0"/>
              <a:t>3 to 5</a:t>
            </a:r>
          </a:p>
        </p:txBody>
      </p:sp>
      <p:sp>
        <p:nvSpPr>
          <p:cNvPr id="5" name="TextBox 4">
            <a:extLst>
              <a:ext uri="{FF2B5EF4-FFF2-40B4-BE49-F238E27FC236}">
                <a16:creationId xmlns:a16="http://schemas.microsoft.com/office/drawing/2014/main" id="{2030F25D-2D77-4BAD-9D3C-0C70EF8E7F72}"/>
              </a:ext>
            </a:extLst>
          </p:cNvPr>
          <p:cNvSpPr txBox="1"/>
          <p:nvPr/>
        </p:nvSpPr>
        <p:spPr>
          <a:xfrm>
            <a:off x="6819922" y="690542"/>
            <a:ext cx="633047" cy="523220"/>
          </a:xfrm>
          <a:prstGeom prst="rect">
            <a:avLst/>
          </a:prstGeom>
          <a:noFill/>
          <a:ln>
            <a:solidFill>
              <a:schemeClr val="tx1">
                <a:alpha val="91000"/>
              </a:schemeClr>
            </a:solidFill>
          </a:ln>
        </p:spPr>
        <p:txBody>
          <a:bodyPr wrap="square" rtlCol="0">
            <a:spAutoFit/>
          </a:bodyPr>
          <a:lstStyle/>
          <a:p>
            <a:r>
              <a:rPr lang="en-US" sz="1400" dirty="0"/>
              <a:t>Ages  1 to 2</a:t>
            </a:r>
          </a:p>
        </p:txBody>
      </p:sp>
      <p:sp>
        <p:nvSpPr>
          <p:cNvPr id="9" name="TextBox 8">
            <a:extLst>
              <a:ext uri="{FF2B5EF4-FFF2-40B4-BE49-F238E27FC236}">
                <a16:creationId xmlns:a16="http://schemas.microsoft.com/office/drawing/2014/main" id="{1787C7D3-4D66-4F04-9548-35458C353697}"/>
              </a:ext>
            </a:extLst>
          </p:cNvPr>
          <p:cNvSpPr txBox="1"/>
          <p:nvPr/>
        </p:nvSpPr>
        <p:spPr>
          <a:xfrm>
            <a:off x="8149346" y="675728"/>
            <a:ext cx="742875" cy="523220"/>
          </a:xfrm>
          <a:prstGeom prst="rect">
            <a:avLst/>
          </a:prstGeom>
          <a:noFill/>
          <a:ln>
            <a:solidFill>
              <a:schemeClr val="tx1">
                <a:alpha val="90000"/>
              </a:schemeClr>
            </a:solidFill>
          </a:ln>
        </p:spPr>
        <p:txBody>
          <a:bodyPr wrap="square" rtlCol="0">
            <a:spAutoFit/>
          </a:bodyPr>
          <a:lstStyle/>
          <a:p>
            <a:r>
              <a:rPr lang="en-US" sz="1400" dirty="0"/>
              <a:t>Ages</a:t>
            </a:r>
          </a:p>
          <a:p>
            <a:r>
              <a:rPr lang="en-US" sz="1400" dirty="0"/>
              <a:t>6 to 12</a:t>
            </a:r>
          </a:p>
        </p:txBody>
      </p:sp>
      <p:pic>
        <p:nvPicPr>
          <p:cNvPr id="17" name="Picture 16">
            <a:extLst>
              <a:ext uri="{FF2B5EF4-FFF2-40B4-BE49-F238E27FC236}">
                <a16:creationId xmlns:a16="http://schemas.microsoft.com/office/drawing/2014/main" id="{69517F94-6D23-4E2C-8460-12523D260B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08" y="872045"/>
            <a:ext cx="282256" cy="370983"/>
          </a:xfrm>
          <a:prstGeom prst="rect">
            <a:avLst/>
          </a:prstGeom>
        </p:spPr>
      </p:pic>
      <p:sp>
        <p:nvSpPr>
          <p:cNvPr id="16" name="Oval 15">
            <a:extLst>
              <a:ext uri="{FF2B5EF4-FFF2-40B4-BE49-F238E27FC236}">
                <a16:creationId xmlns:a16="http://schemas.microsoft.com/office/drawing/2014/main" id="{923229B6-191B-4392-B4F2-CDA28FB9E045}"/>
              </a:ext>
            </a:extLst>
          </p:cNvPr>
          <p:cNvSpPr/>
          <p:nvPr/>
        </p:nvSpPr>
        <p:spPr>
          <a:xfrm>
            <a:off x="8120519" y="708852"/>
            <a:ext cx="800530" cy="476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61AE0C7-AA15-4D29-AEB7-4C941421AB85}"/>
              </a:ext>
            </a:extLst>
          </p:cNvPr>
          <p:cNvSpPr/>
          <p:nvPr/>
        </p:nvSpPr>
        <p:spPr>
          <a:xfrm rot="10800000">
            <a:off x="8045694" y="1923992"/>
            <a:ext cx="950178" cy="279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4581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0104-944F-4C3D-9D89-CEF08389F371}"/>
              </a:ext>
            </a:extLst>
          </p:cNvPr>
          <p:cNvSpPr>
            <a:spLocks noGrp="1"/>
          </p:cNvSpPr>
          <p:nvPr>
            <p:ph type="title"/>
          </p:nvPr>
        </p:nvSpPr>
        <p:spPr>
          <a:xfrm>
            <a:off x="301557" y="274638"/>
            <a:ext cx="8579796" cy="1152879"/>
          </a:xfrm>
          <a:solidFill>
            <a:srgbClr val="D00000"/>
          </a:solidFill>
        </p:spPr>
        <p:txBody>
          <a:bodyPr/>
          <a:lstStyle/>
          <a:p>
            <a:pPr algn="ctr"/>
            <a:r>
              <a:rPr lang="en-US" b="1" dirty="0">
                <a:solidFill>
                  <a:schemeClr val="bg1"/>
                </a:solidFill>
              </a:rPr>
              <a:t>Drinking Water in the CCFP</a:t>
            </a:r>
          </a:p>
        </p:txBody>
      </p:sp>
      <p:pic>
        <p:nvPicPr>
          <p:cNvPr id="6" name="Content Placeholder 5">
            <a:extLst>
              <a:ext uri="{FF2B5EF4-FFF2-40B4-BE49-F238E27FC236}">
                <a16:creationId xmlns:a16="http://schemas.microsoft.com/office/drawing/2014/main" id="{7F1B895B-99DD-4F9B-B5D9-BFFB965881A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673364" y="4237696"/>
            <a:ext cx="2028305" cy="2331720"/>
          </a:xfrm>
        </p:spPr>
      </p:pic>
      <p:sp>
        <p:nvSpPr>
          <p:cNvPr id="4" name="Content Placeholder 3">
            <a:extLst>
              <a:ext uri="{FF2B5EF4-FFF2-40B4-BE49-F238E27FC236}">
                <a16:creationId xmlns:a16="http://schemas.microsoft.com/office/drawing/2014/main" id="{98A9E000-2860-439B-A07A-8B8AB65C69ED}"/>
              </a:ext>
            </a:extLst>
          </p:cNvPr>
          <p:cNvSpPr>
            <a:spLocks noGrp="1"/>
          </p:cNvSpPr>
          <p:nvPr>
            <p:ph sz="half" idx="2"/>
          </p:nvPr>
        </p:nvSpPr>
        <p:spPr>
          <a:xfrm>
            <a:off x="2668555" y="1874519"/>
            <a:ext cx="3421045" cy="4913193"/>
          </a:xfrm>
        </p:spPr>
        <p:txBody>
          <a:bodyPr/>
          <a:lstStyle/>
          <a:p>
            <a:pPr marL="0" indent="0">
              <a:buNone/>
            </a:pPr>
            <a:endParaRPr lang="en-US" b="1" dirty="0"/>
          </a:p>
          <a:p>
            <a:pPr marL="0" indent="0" algn="ctr">
              <a:buNone/>
            </a:pPr>
            <a:r>
              <a:rPr lang="en-US" sz="3200" b="1" dirty="0"/>
              <a:t>Child care providers must make water available to children upon request through out the day</a:t>
            </a:r>
            <a:endParaRPr lang="en-US" sz="3200" dirty="0"/>
          </a:p>
        </p:txBody>
      </p:sp>
      <p:pic>
        <p:nvPicPr>
          <p:cNvPr id="10" name="Picture 9" descr="A picture containing clipart&#10;&#10;Description generated with high confidence">
            <a:extLst>
              <a:ext uri="{FF2B5EF4-FFF2-40B4-BE49-F238E27FC236}">
                <a16:creationId xmlns:a16="http://schemas.microsoft.com/office/drawing/2014/main" id="{84524BFC-BBE8-42EB-AF4B-B8C182643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79920"/>
            <a:ext cx="2447568" cy="2447568"/>
          </a:xfrm>
          <a:prstGeom prst="rect">
            <a:avLst/>
          </a:prstGeom>
        </p:spPr>
      </p:pic>
      <p:pic>
        <p:nvPicPr>
          <p:cNvPr id="12" name="Picture 11" descr="A picture containing person, indoor, wall, table&#10;&#10;Description generated with very high confidence">
            <a:extLst>
              <a:ext uri="{FF2B5EF4-FFF2-40B4-BE49-F238E27FC236}">
                <a16:creationId xmlns:a16="http://schemas.microsoft.com/office/drawing/2014/main" id="{895BC124-FAF2-45FC-B8A1-E934F26FA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42" y="1874519"/>
            <a:ext cx="1675875" cy="2513813"/>
          </a:xfrm>
          <a:prstGeom prst="rect">
            <a:avLst/>
          </a:prstGeom>
        </p:spPr>
      </p:pic>
      <p:pic>
        <p:nvPicPr>
          <p:cNvPr id="16" name="Picture 15" descr="A person with her mouth open&#10;&#10;Description generated with high confidence">
            <a:extLst>
              <a:ext uri="{FF2B5EF4-FFF2-40B4-BE49-F238E27FC236}">
                <a16:creationId xmlns:a16="http://schemas.microsoft.com/office/drawing/2014/main" id="{72B64770-7C76-4907-87FB-FF4E034AF0B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01586" y="1961576"/>
            <a:ext cx="2423341" cy="1742061"/>
          </a:xfrm>
          <a:prstGeom prst="rect">
            <a:avLst/>
          </a:prstGeom>
        </p:spPr>
      </p:pic>
    </p:spTree>
    <p:extLst>
      <p:ext uri="{BB962C8B-B14F-4D97-AF65-F5344CB8AC3E}">
        <p14:creationId xmlns:p14="http://schemas.microsoft.com/office/powerpoint/2010/main" val="2911916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music, indoor&#10;&#10;Description generated with high confidence">
            <a:extLst>
              <a:ext uri="{FF2B5EF4-FFF2-40B4-BE49-F238E27FC236}">
                <a16:creationId xmlns:a16="http://schemas.microsoft.com/office/drawing/2014/main" id="{68C21386-8215-4D74-A9D6-36DB30F889E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13796" y="4560692"/>
            <a:ext cx="2550909" cy="2416986"/>
          </a:xfrm>
          <a:prstGeom prst="rect">
            <a:avLst/>
          </a:prstGeom>
        </p:spPr>
      </p:pic>
      <p:pic>
        <p:nvPicPr>
          <p:cNvPr id="12" name="Picture 11" descr="A picture containing cup, table, indoor, sitting&#10;&#10;Description generated with very high confidence">
            <a:extLst>
              <a:ext uri="{FF2B5EF4-FFF2-40B4-BE49-F238E27FC236}">
                <a16:creationId xmlns:a16="http://schemas.microsoft.com/office/drawing/2014/main" id="{7A30B9DB-B7FF-4641-9E0B-80E95A9584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44416" y="2087423"/>
            <a:ext cx="2383448" cy="2162979"/>
          </a:xfrm>
          <a:prstGeom prst="rect">
            <a:avLst/>
          </a:prstGeom>
        </p:spPr>
      </p:pic>
      <p:sp>
        <p:nvSpPr>
          <p:cNvPr id="5" name="Title 7"/>
          <p:cNvSpPr>
            <a:spLocks noGrp="1"/>
          </p:cNvSpPr>
          <p:nvPr>
            <p:ph type="title"/>
          </p:nvPr>
        </p:nvSpPr>
        <p:spPr>
          <a:xfrm>
            <a:off x="616136" y="592951"/>
            <a:ext cx="8012298" cy="905109"/>
          </a:xfrm>
          <a:solidFill>
            <a:srgbClr val="C0000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algn="ctr" fontAlgn="auto">
              <a:lnSpc>
                <a:spcPct val="90000"/>
              </a:lnSpc>
              <a:spcAft>
                <a:spcPts val="0"/>
              </a:spcAft>
              <a:defRPr/>
            </a:pPr>
            <a:r>
              <a:rPr lang="en-US" sz="3600" dirty="0">
                <a:solidFill>
                  <a:schemeClr val="tx1"/>
                </a:solidFill>
                <a:latin typeface="+mj-lt"/>
                <a:ea typeface="+mj-ea"/>
                <a:cs typeface="+mj-cs"/>
              </a:rPr>
              <a:t>   </a:t>
            </a:r>
            <a:r>
              <a:rPr lang="en-US" sz="4000" b="1" dirty="0">
                <a:solidFill>
                  <a:schemeClr val="bg1">
                    <a:lumMod val="95000"/>
                  </a:schemeClr>
                </a:solidFill>
                <a:latin typeface="+mj-lt"/>
                <a:ea typeface="+mj-ea"/>
                <a:cs typeface="+mj-cs"/>
              </a:rPr>
              <a:t>MEASURING FOOD</a:t>
            </a:r>
          </a:p>
        </p:txBody>
      </p:sp>
      <p:sp>
        <p:nvSpPr>
          <p:cNvPr id="7" name="Content Placeholder 2"/>
          <p:cNvSpPr>
            <a:spLocks noGrp="1"/>
          </p:cNvSpPr>
          <p:nvPr>
            <p:ph sz="half" idx="1"/>
          </p:nvPr>
        </p:nvSpPr>
        <p:spPr>
          <a:xfrm>
            <a:off x="672716" y="2291699"/>
            <a:ext cx="4653738" cy="3917406"/>
          </a:xfrm>
        </p:spPr>
        <p:txBody>
          <a:bodyPr vert="horz" lIns="91440" tIns="45720" rIns="91440" bIns="45720" rtlCol="0">
            <a:normAutofit fontScale="92500" lnSpcReduction="10000"/>
          </a:bodyPr>
          <a:lstStyle/>
          <a:p>
            <a:pPr indent="-228600" fontAlgn="auto">
              <a:lnSpc>
                <a:spcPct val="90000"/>
              </a:lnSpc>
              <a:spcAft>
                <a:spcPts val="0"/>
              </a:spcAft>
              <a:defRPr/>
            </a:pPr>
            <a:endParaRPr lang="en-US" sz="2200" dirty="0"/>
          </a:p>
          <a:p>
            <a:pPr indent="-228600" fontAlgn="auto">
              <a:lnSpc>
                <a:spcPct val="90000"/>
              </a:lnSpc>
              <a:spcAft>
                <a:spcPts val="0"/>
              </a:spcAft>
              <a:defRPr/>
            </a:pPr>
            <a:r>
              <a:rPr lang="en-US" sz="2800" b="1" dirty="0"/>
              <a:t>You are strongly encouraged to measure/weigh the food being served with measuring cups or a food scale to ensure you are serving the proper required amount.</a:t>
            </a:r>
          </a:p>
          <a:p>
            <a:pPr indent="-228600" fontAlgn="auto">
              <a:lnSpc>
                <a:spcPct val="90000"/>
              </a:lnSpc>
              <a:spcAft>
                <a:spcPts val="0"/>
              </a:spcAft>
              <a:defRPr/>
            </a:pPr>
            <a:endParaRPr lang="en-US" sz="2800" b="1" dirty="0"/>
          </a:p>
          <a:p>
            <a:pPr indent="-228600" fontAlgn="auto">
              <a:lnSpc>
                <a:spcPct val="90000"/>
              </a:lnSpc>
              <a:spcAft>
                <a:spcPts val="0"/>
              </a:spcAft>
              <a:defRPr/>
            </a:pPr>
            <a:r>
              <a:rPr lang="en-US" sz="2800" b="1" dirty="0"/>
              <a:t>Our reviewers may measure the amounts served during a review.</a:t>
            </a:r>
          </a:p>
        </p:txBody>
      </p:sp>
    </p:spTree>
    <p:extLst>
      <p:ext uri="{BB962C8B-B14F-4D97-AF65-F5344CB8AC3E}">
        <p14:creationId xmlns:p14="http://schemas.microsoft.com/office/powerpoint/2010/main" val="196401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phiyakushi.files.wordpress.com/2009/07/money_stack.jpg"/>
          <p:cNvPicPr>
            <a:picLocks noChangeAspect="1" noChangeArrowheads="1"/>
          </p:cNvPicPr>
          <p:nvPr/>
        </p:nvPicPr>
        <p:blipFill>
          <a:blip r:embed="rId3" cstate="print"/>
          <a:srcRect l="4786"/>
          <a:stretch>
            <a:fillRect/>
          </a:stretch>
        </p:blipFill>
        <p:spPr bwMode="auto">
          <a:xfrm>
            <a:off x="1" y="2268526"/>
            <a:ext cx="2763307" cy="3098973"/>
          </a:xfrm>
          <a:prstGeom prst="rect">
            <a:avLst/>
          </a:prstGeom>
          <a:noFill/>
        </p:spPr>
      </p:pic>
      <p:sp>
        <p:nvSpPr>
          <p:cNvPr id="2" name="Title 1"/>
          <p:cNvSpPr>
            <a:spLocks noGrp="1"/>
          </p:cNvSpPr>
          <p:nvPr>
            <p:ph type="title"/>
          </p:nvPr>
        </p:nvSpPr>
        <p:spPr>
          <a:xfrm>
            <a:off x="457200" y="396952"/>
            <a:ext cx="8229600" cy="1143000"/>
          </a:xfr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a:t>REIMBURSEMENT PAYMENTS</a:t>
            </a:r>
            <a:endParaRPr lang="en-US" sz="2400" b="1" dirty="0"/>
          </a:p>
        </p:txBody>
      </p:sp>
      <p:sp>
        <p:nvSpPr>
          <p:cNvPr id="3" name="Content Placeholder 2"/>
          <p:cNvSpPr>
            <a:spLocks noGrp="1"/>
          </p:cNvSpPr>
          <p:nvPr>
            <p:ph idx="1"/>
          </p:nvPr>
        </p:nvSpPr>
        <p:spPr>
          <a:xfrm>
            <a:off x="2632106" y="1954377"/>
            <a:ext cx="6178611" cy="5314996"/>
          </a:xfrm>
        </p:spPr>
        <p:txBody>
          <a:bodyPr/>
          <a:lstStyle/>
          <a:p>
            <a:pPr marL="0" indent="0">
              <a:spcBef>
                <a:spcPts val="0"/>
              </a:spcBef>
            </a:pPr>
            <a:r>
              <a:rPr lang="en-US" sz="2000" dirty="0"/>
              <a:t> THERE IS NO SET PAYMENT DATE.  You can normally expect to receive your reimbursement between the 12</a:t>
            </a:r>
            <a:r>
              <a:rPr lang="en-US" sz="2000" baseline="30000" dirty="0"/>
              <a:t>th</a:t>
            </a:r>
            <a:r>
              <a:rPr lang="en-US" sz="2000" dirty="0"/>
              <a:t> and the 25</a:t>
            </a:r>
            <a:r>
              <a:rPr lang="en-US" sz="2000" baseline="30000" dirty="0"/>
              <a:t>th</a:t>
            </a:r>
            <a:r>
              <a:rPr lang="en-US" sz="2000" dirty="0"/>
              <a:t> of the following month. The state has 45 days to pay our claim.</a:t>
            </a:r>
          </a:p>
          <a:p>
            <a:pPr marL="0" indent="0">
              <a:spcBef>
                <a:spcPts val="0"/>
              </a:spcBef>
              <a:buNone/>
            </a:pPr>
            <a:endParaRPr lang="en-US" sz="2000" dirty="0"/>
          </a:p>
          <a:p>
            <a:pPr marL="0" indent="0">
              <a:spcBef>
                <a:spcPts val="0"/>
              </a:spcBef>
            </a:pPr>
            <a:endParaRPr lang="en-US" sz="2000" dirty="0"/>
          </a:p>
          <a:p>
            <a:pPr marL="0" indent="0">
              <a:spcBef>
                <a:spcPts val="0"/>
              </a:spcBef>
            </a:pPr>
            <a:r>
              <a:rPr lang="en-US" sz="2000" dirty="0"/>
              <a:t> Claims are processed as quickly as they are received. It is extremely important that you submit your paperwork in a timely manner.  We request that you send your claims on the last day of the month.  Our staff works on the first weekend of every month as well as holidays if needed.  Our fax machine and email are available 24/7.</a:t>
            </a:r>
          </a:p>
          <a:p>
            <a:pPr marL="0" indent="0">
              <a:spcBef>
                <a:spcPts val="0"/>
              </a:spcBef>
            </a:pPr>
            <a:endParaRPr lang="en-US" sz="2200" dirty="0"/>
          </a:p>
        </p:txBody>
      </p:sp>
      <p:sp>
        <p:nvSpPr>
          <p:cNvPr id="7" name="Content Placeholder 2"/>
          <p:cNvSpPr txBox="1">
            <a:spLocks/>
          </p:cNvSpPr>
          <p:nvPr/>
        </p:nvSpPr>
        <p:spPr bwMode="auto">
          <a:xfrm>
            <a:off x="200526" y="5693395"/>
            <a:ext cx="8742948" cy="1250082"/>
          </a:xfrm>
          <a:prstGeom prst="rect">
            <a:avLst/>
          </a:prstGeom>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algn="just">
              <a:spcBef>
                <a:spcPts val="0"/>
              </a:spcBef>
              <a:defRPr/>
            </a:pPr>
            <a:r>
              <a:rPr lang="en-US" sz="3800" b="1" dirty="0">
                <a:solidFill>
                  <a:srgbClr val="FFFF00"/>
                </a:solidFill>
              </a:rPr>
              <a:t>CALL THE OFFICE AFTER THE 25</a:t>
            </a:r>
            <a:r>
              <a:rPr lang="en-US" sz="3800" b="1" baseline="30000" dirty="0">
                <a:solidFill>
                  <a:srgbClr val="FFFF00"/>
                </a:solidFill>
              </a:rPr>
              <a:t>TH</a:t>
            </a:r>
            <a:r>
              <a:rPr lang="en-US" sz="3800" b="1" dirty="0">
                <a:solidFill>
                  <a:srgbClr val="FFFF00"/>
                </a:solidFill>
              </a:rPr>
              <a:t> IF YOU HAVE NOT RECEIVED YOUR PAYMENT.  </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7"/>
          <p:cNvSpPr>
            <a:spLocks noGrp="1"/>
          </p:cNvSpPr>
          <p:nvPr>
            <p:ph type="title"/>
          </p:nvPr>
        </p:nvSpPr>
        <p:spPr>
          <a:xfrm>
            <a:off x="173620" y="209324"/>
            <a:ext cx="8652076" cy="1143000"/>
          </a:xfrm>
          <a:solidFill>
            <a:srgbClr val="FF0000"/>
          </a:solidFill>
          <a:ln/>
        </p:spPr>
        <p:style>
          <a:lnRef idx="0">
            <a:schemeClr val="accent2"/>
          </a:lnRef>
          <a:fillRef idx="3">
            <a:schemeClr val="accent2"/>
          </a:fillRef>
          <a:effectRef idx="3">
            <a:schemeClr val="accent2"/>
          </a:effectRef>
          <a:fontRef idx="minor">
            <a:schemeClr val="lt1"/>
          </a:fontRef>
        </p:style>
        <p:txBody>
          <a:bodyPr rtlCol="0">
            <a:normAutofit/>
          </a:bodyPr>
          <a:lstStyle/>
          <a:p>
            <a:pPr algn="ctr" fontAlgn="auto">
              <a:spcAft>
                <a:spcPts val="0"/>
              </a:spcAft>
              <a:defRPr/>
            </a:pPr>
            <a:r>
              <a:rPr lang="en-US" b="1" dirty="0"/>
              <a:t>SAFE FOOD HANDLING AND STORAGE</a:t>
            </a:r>
          </a:p>
        </p:txBody>
      </p:sp>
      <p:sp>
        <p:nvSpPr>
          <p:cNvPr id="7" name="Content Placeholder 2"/>
          <p:cNvSpPr>
            <a:spLocks noGrp="1"/>
          </p:cNvSpPr>
          <p:nvPr>
            <p:ph sz="half" idx="1"/>
          </p:nvPr>
        </p:nvSpPr>
        <p:spPr>
          <a:xfrm>
            <a:off x="350380" y="1678284"/>
            <a:ext cx="8229600" cy="5519667"/>
          </a:xfrm>
        </p:spPr>
        <p:txBody>
          <a:bodyPr rtlCol="0">
            <a:noAutofit/>
          </a:bodyPr>
          <a:lstStyle/>
          <a:p>
            <a:pPr fontAlgn="auto">
              <a:spcAft>
                <a:spcPts val="0"/>
              </a:spcAft>
              <a:defRPr/>
            </a:pPr>
            <a:r>
              <a:rPr lang="en-US" sz="1800" dirty="0"/>
              <a:t>You are required to have a working thermometer in your refrigerator and your freezer at all times.  The refrigerator must be maintained at 41 degrees or less and the freezer must be maintained at 0 degrees or less.</a:t>
            </a:r>
          </a:p>
          <a:p>
            <a:pPr fontAlgn="auto">
              <a:spcAft>
                <a:spcPts val="0"/>
              </a:spcAft>
              <a:defRPr/>
            </a:pPr>
            <a:endParaRPr lang="en-US" sz="1200" dirty="0"/>
          </a:p>
          <a:p>
            <a:pPr fontAlgn="auto">
              <a:spcAft>
                <a:spcPts val="0"/>
              </a:spcAft>
              <a:defRPr/>
            </a:pPr>
            <a:r>
              <a:rPr lang="en-US" sz="1800" dirty="0"/>
              <a:t>Prepared food used for your daycare must be stored in clean, covered containers that are clearly labeled and marked with date of preparation.  If your own food is in your refrigerator, and you are asked, please let the reviewer know that is not used for daycare children</a:t>
            </a:r>
          </a:p>
          <a:p>
            <a:pPr fontAlgn="auto">
              <a:spcAft>
                <a:spcPts val="0"/>
              </a:spcAft>
              <a:defRPr/>
            </a:pPr>
            <a:endParaRPr lang="en-US" sz="1200" dirty="0"/>
          </a:p>
          <a:p>
            <a:pPr fontAlgn="auto">
              <a:spcAft>
                <a:spcPts val="0"/>
              </a:spcAft>
              <a:defRPr/>
            </a:pPr>
            <a:r>
              <a:rPr lang="en-US" sz="1800" dirty="0"/>
              <a:t>Food must be cooked and served at the proper temperature to avoid foodborne illnesses. </a:t>
            </a:r>
          </a:p>
          <a:p>
            <a:pPr fontAlgn="auto">
              <a:spcAft>
                <a:spcPts val="0"/>
              </a:spcAft>
              <a:defRPr/>
            </a:pPr>
            <a:endParaRPr lang="en-US" sz="1200" dirty="0"/>
          </a:p>
          <a:p>
            <a:pPr fontAlgn="auto">
              <a:spcAft>
                <a:spcPts val="0"/>
              </a:spcAft>
              <a:defRPr/>
            </a:pPr>
            <a:r>
              <a:rPr lang="en-US" sz="1800" dirty="0"/>
              <a:t>Cleaning supplies must be stored separately from food.</a:t>
            </a:r>
          </a:p>
          <a:p>
            <a:pPr fontAlgn="auto">
              <a:spcAft>
                <a:spcPts val="0"/>
              </a:spcAft>
              <a:defRPr/>
            </a:pPr>
            <a:endParaRPr lang="en-US" sz="1200" dirty="0"/>
          </a:p>
          <a:p>
            <a:pPr fontAlgn="auto">
              <a:spcAft>
                <a:spcPts val="0"/>
              </a:spcAft>
              <a:defRPr/>
            </a:pPr>
            <a:r>
              <a:rPr lang="en-US" sz="1800" dirty="0"/>
              <a:t>There must be no evidence of rodent or insect infestation.</a:t>
            </a:r>
          </a:p>
          <a:p>
            <a:pPr fontAlgn="auto">
              <a:spcAft>
                <a:spcPts val="0"/>
              </a:spcAft>
              <a:defRPr/>
            </a:pPr>
            <a:endParaRPr lang="en-US" sz="1200" dirty="0"/>
          </a:p>
          <a:p>
            <a:pPr fontAlgn="auto">
              <a:spcAft>
                <a:spcPts val="0"/>
              </a:spcAft>
              <a:defRPr/>
            </a:pPr>
            <a:r>
              <a:rPr lang="en-US" sz="1800" dirty="0"/>
              <a:t>Providers, children and staff must wash hands properly, frequently and before food preparation, service and eating.</a:t>
            </a:r>
          </a:p>
          <a:p>
            <a:pPr fontAlgn="auto">
              <a:spcAft>
                <a:spcPts val="0"/>
              </a:spcAft>
              <a:defRPr/>
            </a:pPr>
            <a:endParaRPr lang="en-US" sz="1800" dirty="0"/>
          </a:p>
          <a:p>
            <a:pPr fontAlgn="auto">
              <a:spcAft>
                <a:spcPts val="0"/>
              </a:spcAft>
              <a:buNone/>
              <a:defRPr/>
            </a:pPr>
            <a:endParaRPr lang="en-US" sz="1800" dirty="0"/>
          </a:p>
        </p:txBody>
      </p:sp>
    </p:spTree>
    <p:extLst>
      <p:ext uri="{BB962C8B-B14F-4D97-AF65-F5344CB8AC3E}">
        <p14:creationId xmlns:p14="http://schemas.microsoft.com/office/powerpoint/2010/main" val="1996504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511345"/>
            <a:ext cx="8382000" cy="1404937"/>
          </a:xfrm>
          <a:ln/>
        </p:spPr>
        <p:style>
          <a:lnRef idx="0">
            <a:schemeClr val="dk1"/>
          </a:lnRef>
          <a:fillRef idx="3">
            <a:schemeClr val="dk1"/>
          </a:fillRef>
          <a:effectRef idx="3">
            <a:schemeClr val="dk1"/>
          </a:effectRef>
          <a:fontRef idx="minor">
            <a:schemeClr val="lt1"/>
          </a:fontRef>
        </p:style>
        <p:txBody>
          <a:bodyPr rtlCol="0">
            <a:noAutofit/>
          </a:bodyPr>
          <a:lstStyle/>
          <a:p>
            <a:pPr algn="ctr" fontAlgn="auto">
              <a:spcAft>
                <a:spcPts val="0"/>
              </a:spcAft>
              <a:defRPr/>
            </a:pPr>
            <a:r>
              <a:rPr lang="en-US" sz="8000" dirty="0"/>
              <a:t>QUESTIONS?</a:t>
            </a:r>
          </a:p>
        </p:txBody>
      </p:sp>
      <p:pic>
        <p:nvPicPr>
          <p:cNvPr id="5" name="Picture 4" descr="papers question-mark.jpg"/>
          <p:cNvPicPr>
            <a:picLocks noChangeAspect="1"/>
          </p:cNvPicPr>
          <p:nvPr/>
        </p:nvPicPr>
        <p:blipFill>
          <a:blip r:embed="rId3" cstate="print"/>
          <a:stretch>
            <a:fillRect/>
          </a:stretch>
        </p:blipFill>
        <p:spPr>
          <a:xfrm>
            <a:off x="2819401" y="2713037"/>
            <a:ext cx="3240405" cy="3200400"/>
          </a:xfrm>
          <a:prstGeom prst="rect">
            <a:avLst/>
          </a:prstGeom>
          <a:ln w="5715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37878789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http://www.mommyauctions.com/blog/wp-content/uploads/2008/06/homemade-baby-food.jpg"/>
          <p:cNvPicPr>
            <a:picLocks noChangeAspect="1" noChangeArrowheads="1"/>
          </p:cNvPicPr>
          <p:nvPr/>
        </p:nvPicPr>
        <p:blipFill>
          <a:blip r:embed="rId3" cstate="print"/>
          <a:srcRect l="2740" b="10194"/>
          <a:stretch>
            <a:fillRect/>
          </a:stretch>
        </p:blipFill>
        <p:spPr bwMode="auto">
          <a:xfrm>
            <a:off x="1399673" y="3078008"/>
            <a:ext cx="6218238" cy="3810000"/>
          </a:xfrm>
          <a:prstGeom prst="rect">
            <a:avLst/>
          </a:prstGeom>
          <a:noFill/>
          <a:ln w="9525">
            <a:noFill/>
            <a:miter lim="800000"/>
            <a:headEnd/>
            <a:tailEnd/>
          </a:ln>
        </p:spPr>
      </p:pic>
      <p:sp>
        <p:nvSpPr>
          <p:cNvPr id="47107" name="TextBox 3"/>
          <p:cNvSpPr txBox="1">
            <a:spLocks noChangeArrowheads="1"/>
          </p:cNvSpPr>
          <p:nvPr/>
        </p:nvSpPr>
        <p:spPr bwMode="auto">
          <a:xfrm>
            <a:off x="609600" y="884238"/>
            <a:ext cx="7848600" cy="646113"/>
          </a:xfrm>
          <a:prstGeom prst="rect">
            <a:avLst/>
          </a:prstGeom>
          <a:noFill/>
          <a:ln w="9525">
            <a:noFill/>
            <a:miter lim="800000"/>
            <a:headEnd/>
            <a:tailEnd/>
          </a:ln>
        </p:spPr>
        <p:txBody>
          <a:bodyPr>
            <a:spAutoFit/>
          </a:bodyPr>
          <a:lstStyle/>
          <a:p>
            <a:r>
              <a:rPr lang="en-US" dirty="0">
                <a:latin typeface="Calibri" pitchFamily="34" charset="0"/>
              </a:rPr>
              <a:t>INFANT NUTRITION</a:t>
            </a:r>
          </a:p>
          <a:p>
            <a:endParaRPr lang="en-US" dirty="0">
              <a:latin typeface="Calibri" pitchFamily="34" charset="0"/>
            </a:endParaRPr>
          </a:p>
        </p:txBody>
      </p:sp>
      <p:sp>
        <p:nvSpPr>
          <p:cNvPr id="9" name="Title 2"/>
          <p:cNvSpPr>
            <a:spLocks noGrp="1"/>
          </p:cNvSpPr>
          <p:nvPr>
            <p:ph type="title"/>
          </p:nvPr>
        </p:nvSpPr>
        <p:spPr>
          <a:xfrm>
            <a:off x="628650" y="394370"/>
            <a:ext cx="7886700" cy="1135982"/>
          </a:xfrm>
          <a:solidFill>
            <a:schemeClr val="accent5">
              <a:lumMod val="75000"/>
            </a:schemeClr>
          </a:solidFill>
          <a:ln/>
        </p:spPr>
        <p:style>
          <a:lnRef idx="0">
            <a:schemeClr val="dk1"/>
          </a:lnRef>
          <a:fillRef idx="3">
            <a:schemeClr val="dk1"/>
          </a:fillRef>
          <a:effectRef idx="3">
            <a:schemeClr val="dk1"/>
          </a:effectRef>
          <a:fontRef idx="minor">
            <a:schemeClr val="lt1"/>
          </a:fontRef>
        </p:style>
        <p:txBody>
          <a:bodyPr rtlCol="0">
            <a:normAutofit/>
          </a:bodyPr>
          <a:lstStyle/>
          <a:p>
            <a:pPr algn="ctr" fontAlgn="auto">
              <a:spcAft>
                <a:spcPts val="0"/>
              </a:spcAft>
              <a:defRPr/>
            </a:pPr>
            <a:r>
              <a:rPr lang="en-US" sz="4000" b="1" dirty="0"/>
              <a:t>INFANT NUTRITION</a:t>
            </a:r>
          </a:p>
        </p:txBody>
      </p:sp>
      <p:pic>
        <p:nvPicPr>
          <p:cNvPr id="47112" name="Picture 12" descr="http://diapywipey.com/wp-content/uploads/2009/08/Gerber-Organic-Baby-Food-600x600.jpg"/>
          <p:cNvPicPr>
            <a:picLocks noChangeAspect="1" noChangeArrowheads="1"/>
          </p:cNvPicPr>
          <p:nvPr/>
        </p:nvPicPr>
        <p:blipFill>
          <a:blip r:embed="rId4" cstate="print"/>
          <a:srcRect l="18677" t="12451" r="12840" b="389"/>
          <a:stretch>
            <a:fillRect/>
          </a:stretch>
        </p:blipFill>
        <p:spPr bwMode="auto">
          <a:xfrm>
            <a:off x="413084" y="1922963"/>
            <a:ext cx="2173706" cy="2767582"/>
          </a:xfrm>
          <a:prstGeom prst="rect">
            <a:avLst/>
          </a:prstGeom>
          <a:noFill/>
          <a:ln w="9525">
            <a:noFill/>
            <a:miter lim="800000"/>
            <a:headEnd/>
            <a:tailEnd/>
          </a:ln>
        </p:spPr>
      </p:pic>
      <p:pic>
        <p:nvPicPr>
          <p:cNvPr id="47119" name="Picture 15" descr="http://www.cookstownimc.org/images/gazAut09/baby%20bottle.jpg"/>
          <p:cNvPicPr>
            <a:picLocks noChangeAspect="1" noChangeArrowheads="1"/>
          </p:cNvPicPr>
          <p:nvPr/>
        </p:nvPicPr>
        <p:blipFill>
          <a:blip r:embed="rId5" cstate="print"/>
          <a:srcRect l="25926" t="-1061" r="23782" b="-23502"/>
          <a:stretch>
            <a:fillRect/>
          </a:stretch>
        </p:blipFill>
        <p:spPr bwMode="auto">
          <a:xfrm>
            <a:off x="7101784" y="1610141"/>
            <a:ext cx="1440638" cy="5522496"/>
          </a:xfrm>
          <a:prstGeom prst="rect">
            <a:avLst/>
          </a:prstGeom>
          <a:noFill/>
          <a:effectLst>
            <a:softEdge rad="317500"/>
          </a:effectLst>
        </p:spPr>
      </p:pic>
    </p:spTree>
    <p:extLst>
      <p:ext uri="{BB962C8B-B14F-4D97-AF65-F5344CB8AC3E}">
        <p14:creationId xmlns:p14="http://schemas.microsoft.com/office/powerpoint/2010/main" val="2455192786"/>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76516C-4556-4A27-8BDF-2D5FB570EEB2}"/>
              </a:ext>
            </a:extLst>
          </p:cNvPr>
          <p:cNvSpPr>
            <a:spLocks noGrp="1"/>
          </p:cNvSpPr>
          <p:nvPr>
            <p:ph idx="1"/>
          </p:nvPr>
        </p:nvSpPr>
        <p:spPr>
          <a:xfrm>
            <a:off x="483871" y="489643"/>
            <a:ext cx="2522980" cy="6427987"/>
          </a:xfrm>
          <a:solidFill>
            <a:schemeClr val="tx2">
              <a:lumMod val="20000"/>
              <a:lumOff val="80000"/>
            </a:schemeClr>
          </a:solidFill>
        </p:spPr>
        <p:txBody>
          <a:bodyPr>
            <a:noAutofit/>
          </a:bodyPr>
          <a:lstStyle/>
          <a:p>
            <a:pPr marL="0" indent="0" algn="ctr">
              <a:buNone/>
            </a:pPr>
            <a:r>
              <a:rPr lang="en-US" sz="2200" b="1" dirty="0"/>
              <a:t>You are required to offer a formula from the CCFP Approved Formula List.  (Usually Parent’s Choice from Walmart).  If the parent  wishes to use another formula, they can supply their own by writing in the name of the formula they wish to supply on the Infant Feeding Form.  An Infant Feeding form is required for all infants</a:t>
            </a:r>
            <a:r>
              <a:rPr lang="en-US" sz="2200" dirty="0"/>
              <a:t>.</a:t>
            </a:r>
          </a:p>
        </p:txBody>
      </p:sp>
      <p:pic>
        <p:nvPicPr>
          <p:cNvPr id="1028" name="Picture 4" descr="https://pdf2jpg.net/files/8dfa20863cc16ad851cc1fad879cc53d1f519a83/Infant%20Feeding%20Form%202018-page-001.jpg">
            <a:extLst>
              <a:ext uri="{FF2B5EF4-FFF2-40B4-BE49-F238E27FC236}">
                <a16:creationId xmlns:a16="http://schemas.microsoft.com/office/drawing/2014/main" id="{0A307B33-5C1B-499C-9BD7-78BAAEFFF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797" y="80809"/>
            <a:ext cx="5031421" cy="6916974"/>
          </a:xfrm>
          <a:prstGeom prst="rect">
            <a:avLst/>
          </a:prstGeom>
          <a:noFill/>
          <a:ln w="3810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ECDED8-39BB-4E6E-8A74-8BFB8FBEE7CC}"/>
              </a:ext>
            </a:extLst>
          </p:cNvPr>
          <p:cNvSpPr txBox="1"/>
          <p:nvPr/>
        </p:nvSpPr>
        <p:spPr>
          <a:xfrm>
            <a:off x="5495240" y="7018689"/>
            <a:ext cx="1711354" cy="307777"/>
          </a:xfrm>
          <a:prstGeom prst="rect">
            <a:avLst/>
          </a:prstGeom>
          <a:noFill/>
        </p:spPr>
        <p:txBody>
          <a:bodyPr wrap="square" rtlCol="0">
            <a:spAutoFit/>
          </a:bodyPr>
          <a:lstStyle/>
          <a:p>
            <a:pPr algn="ctr"/>
            <a:r>
              <a:rPr lang="en-US" sz="1400" dirty="0"/>
              <a:t>Page 16</a:t>
            </a:r>
          </a:p>
        </p:txBody>
      </p:sp>
    </p:spTree>
    <p:extLst>
      <p:ext uri="{BB962C8B-B14F-4D97-AF65-F5344CB8AC3E}">
        <p14:creationId xmlns:p14="http://schemas.microsoft.com/office/powerpoint/2010/main" val="13841967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A01BA36E-B20A-4FD3-82AA-1448B0F22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759" y="139997"/>
            <a:ext cx="5272186" cy="6822830"/>
          </a:xfrm>
          <a:prstGeom prst="rect">
            <a:avLst/>
          </a:prstGeom>
          <a:ln w="47625">
            <a:solidFill>
              <a:schemeClr val="tx1"/>
            </a:solidFill>
          </a:ln>
        </p:spPr>
      </p:pic>
      <p:sp>
        <p:nvSpPr>
          <p:cNvPr id="2" name="TextBox 1">
            <a:extLst>
              <a:ext uri="{FF2B5EF4-FFF2-40B4-BE49-F238E27FC236}">
                <a16:creationId xmlns:a16="http://schemas.microsoft.com/office/drawing/2014/main" id="{ECB5D4E9-5D92-4E40-A4A5-8995EC3484EC}"/>
              </a:ext>
            </a:extLst>
          </p:cNvPr>
          <p:cNvSpPr txBox="1"/>
          <p:nvPr/>
        </p:nvSpPr>
        <p:spPr>
          <a:xfrm>
            <a:off x="4235430" y="7046277"/>
            <a:ext cx="1098958" cy="307777"/>
          </a:xfrm>
          <a:prstGeom prst="rect">
            <a:avLst/>
          </a:prstGeom>
          <a:noFill/>
        </p:spPr>
        <p:txBody>
          <a:bodyPr wrap="square" rtlCol="0">
            <a:spAutoFit/>
          </a:bodyPr>
          <a:lstStyle/>
          <a:p>
            <a:pPr algn="ctr"/>
            <a:r>
              <a:rPr lang="en-US" sz="1400" b="1" dirty="0"/>
              <a:t>Page 17</a:t>
            </a:r>
          </a:p>
        </p:txBody>
      </p:sp>
    </p:spTree>
    <p:extLst>
      <p:ext uri="{BB962C8B-B14F-4D97-AF65-F5344CB8AC3E}">
        <p14:creationId xmlns:p14="http://schemas.microsoft.com/office/powerpoint/2010/main" val="29161011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4589"/>
          <a:stretch/>
        </p:blipFill>
        <p:spPr>
          <a:xfrm>
            <a:off x="284676" y="771813"/>
            <a:ext cx="8198148" cy="5746769"/>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5"/>
          <p:cNvSpPr txBox="1">
            <a:spLocks noChangeArrowheads="1"/>
          </p:cNvSpPr>
          <p:nvPr/>
        </p:nvSpPr>
        <p:spPr bwMode="auto">
          <a:xfrm>
            <a:off x="1452046" y="1866262"/>
            <a:ext cx="3252787"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  Parent’s Choice Walmart</a:t>
            </a:r>
          </a:p>
        </p:txBody>
      </p:sp>
      <p:sp>
        <p:nvSpPr>
          <p:cNvPr id="7" name="Text Box 3"/>
          <p:cNvSpPr txBox="1">
            <a:spLocks noChangeArrowheads="1"/>
          </p:cNvSpPr>
          <p:nvPr/>
        </p:nvSpPr>
        <p:spPr bwMode="auto">
          <a:xfrm>
            <a:off x="2791966" y="888693"/>
            <a:ext cx="4129088" cy="307777"/>
          </a:xfrm>
          <a:prstGeom prst="rect">
            <a:avLst/>
          </a:prstGeom>
          <a:noFill/>
          <a:ln w="9525">
            <a:noFill/>
            <a:miter lim="800000"/>
            <a:headEnd/>
            <a:tailEnd/>
          </a:ln>
          <a:effectLst/>
        </p:spPr>
        <p:txBody>
          <a:bodyPr>
            <a:spAutoFit/>
          </a:bodyPr>
          <a:lstStyle/>
          <a:p>
            <a:pPr>
              <a:spcBef>
                <a:spcPct val="50000"/>
              </a:spcBef>
            </a:pPr>
            <a:r>
              <a:rPr lang="en-US" sz="1400" b="1" dirty="0">
                <a:solidFill>
                  <a:srgbClr val="FF0000"/>
                </a:solidFill>
              </a:rPr>
              <a:t> Beverly Wilks Home Daycare</a:t>
            </a:r>
          </a:p>
        </p:txBody>
      </p:sp>
      <p:sp>
        <p:nvSpPr>
          <p:cNvPr id="8" name="Text Box 5"/>
          <p:cNvSpPr txBox="1">
            <a:spLocks noChangeArrowheads="1"/>
          </p:cNvSpPr>
          <p:nvPr/>
        </p:nvSpPr>
        <p:spPr bwMode="auto">
          <a:xfrm>
            <a:off x="5168826" y="1904811"/>
            <a:ext cx="3252787"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 Parent’s Choice Walmart</a:t>
            </a:r>
          </a:p>
        </p:txBody>
      </p:sp>
    </p:spTree>
    <p:extLst>
      <p:ext uri="{BB962C8B-B14F-4D97-AF65-F5344CB8AC3E}">
        <p14:creationId xmlns:p14="http://schemas.microsoft.com/office/powerpoint/2010/main" val="7034736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27492"/>
            <a:ext cx="8229600" cy="929129"/>
          </a:xfrm>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ormAutofit/>
          </a:bodyPr>
          <a:lstStyle/>
          <a:p>
            <a:pPr algn="ctr" fontAlgn="auto">
              <a:spcAft>
                <a:spcPts val="0"/>
              </a:spcAft>
              <a:defRPr/>
            </a:pPr>
            <a:r>
              <a:rPr lang="en-US" sz="3800" dirty="0"/>
              <a:t>  </a:t>
            </a:r>
            <a:r>
              <a:rPr lang="en-US" sz="4000" b="1" dirty="0"/>
              <a:t>INFANT FEEDING</a:t>
            </a:r>
          </a:p>
        </p:txBody>
      </p:sp>
      <p:sp>
        <p:nvSpPr>
          <p:cNvPr id="53263" name="Text Box 15"/>
          <p:cNvSpPr txBox="1">
            <a:spLocks noChangeArrowheads="1"/>
          </p:cNvSpPr>
          <p:nvPr/>
        </p:nvSpPr>
        <p:spPr bwMode="auto">
          <a:xfrm>
            <a:off x="5823110" y="1399543"/>
            <a:ext cx="2263877" cy="366712"/>
          </a:xfrm>
          <a:prstGeom prst="rect">
            <a:avLst/>
          </a:prstGeom>
          <a:noFill/>
          <a:ln w="9525">
            <a:noFill/>
            <a:miter lim="800000"/>
            <a:headEnd/>
            <a:tailEnd/>
          </a:ln>
          <a:effectLst/>
        </p:spPr>
        <p:txBody>
          <a:bodyPr wrap="square">
            <a:spAutoFit/>
          </a:bodyPr>
          <a:lstStyle/>
          <a:p>
            <a:pPr>
              <a:spcBef>
                <a:spcPct val="50000"/>
              </a:spcBef>
            </a:pPr>
            <a:r>
              <a:rPr lang="en-US" sz="1600" b="1" dirty="0">
                <a:solidFill>
                  <a:srgbClr val="FF0000"/>
                </a:solidFill>
              </a:rPr>
              <a:t>Age Groups</a:t>
            </a:r>
            <a:r>
              <a:rPr lang="en-US" b="1" dirty="0">
                <a:solidFill>
                  <a:srgbClr val="FF0000"/>
                </a:solidFill>
              </a:rPr>
              <a:t>:</a:t>
            </a:r>
          </a:p>
        </p:txBody>
      </p:sp>
      <p:sp>
        <p:nvSpPr>
          <p:cNvPr id="8" name="Right Arrow 7"/>
          <p:cNvSpPr/>
          <p:nvPr/>
        </p:nvSpPr>
        <p:spPr>
          <a:xfrm>
            <a:off x="1062950" y="3689267"/>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1088028" y="5682880"/>
            <a:ext cx="914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5708810" y="1909177"/>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7144249" y="1909177"/>
            <a:ext cx="2286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Box 15"/>
          <p:cNvSpPr txBox="1">
            <a:spLocks noChangeArrowheads="1"/>
          </p:cNvSpPr>
          <p:nvPr/>
        </p:nvSpPr>
        <p:spPr bwMode="auto">
          <a:xfrm>
            <a:off x="991582" y="2439881"/>
            <a:ext cx="3429000" cy="366712"/>
          </a:xfrm>
          <a:prstGeom prst="rect">
            <a:avLst/>
          </a:prstGeom>
          <a:noFill/>
          <a:ln w="9525">
            <a:noFill/>
            <a:miter lim="800000"/>
            <a:headEnd/>
            <a:tailEnd/>
          </a:ln>
          <a:effectLst/>
        </p:spPr>
        <p:txBody>
          <a:bodyPr>
            <a:spAutoFit/>
          </a:bodyPr>
          <a:lstStyle/>
          <a:p>
            <a:pPr>
              <a:spcBef>
                <a:spcPct val="50000"/>
              </a:spcBef>
            </a:pPr>
            <a:r>
              <a:rPr lang="en-US" sz="1600" b="1" dirty="0">
                <a:solidFill>
                  <a:srgbClr val="FF0000"/>
                </a:solidFill>
              </a:rPr>
              <a:t>Meal</a:t>
            </a:r>
            <a:r>
              <a:rPr lang="en-US" b="1" dirty="0">
                <a:solidFill>
                  <a:srgbClr val="FF0000"/>
                </a:solidFill>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591" y="2390143"/>
            <a:ext cx="5749765" cy="4451078"/>
          </a:xfrm>
          <a:prstGeom prst="rect">
            <a:avLst/>
          </a:prstGeom>
          <a:ln w="38100">
            <a:solidFill>
              <a:schemeClr val="tx1"/>
            </a:solidFill>
          </a:ln>
        </p:spPr>
      </p:pic>
      <p:sp>
        <p:nvSpPr>
          <p:cNvPr id="4" name="TextBox 3">
            <a:extLst>
              <a:ext uri="{FF2B5EF4-FFF2-40B4-BE49-F238E27FC236}">
                <a16:creationId xmlns:a16="http://schemas.microsoft.com/office/drawing/2014/main" id="{BBAA4C5B-A459-4F87-8735-D73F83551587}"/>
              </a:ext>
            </a:extLst>
          </p:cNvPr>
          <p:cNvSpPr txBox="1"/>
          <p:nvPr/>
        </p:nvSpPr>
        <p:spPr>
          <a:xfrm>
            <a:off x="3794970" y="6974780"/>
            <a:ext cx="1779616" cy="307777"/>
          </a:xfrm>
          <a:prstGeom prst="rect">
            <a:avLst/>
          </a:prstGeom>
          <a:noFill/>
        </p:spPr>
        <p:txBody>
          <a:bodyPr wrap="square" rtlCol="0">
            <a:spAutoFit/>
          </a:bodyPr>
          <a:lstStyle/>
          <a:p>
            <a:pPr algn="ctr"/>
            <a:r>
              <a:rPr lang="en-US" sz="1400" b="1" dirty="0"/>
              <a:t>Page 18 </a:t>
            </a:r>
          </a:p>
        </p:txBody>
      </p:sp>
    </p:spTree>
    <p:extLst>
      <p:ext uri="{BB962C8B-B14F-4D97-AF65-F5344CB8AC3E}">
        <p14:creationId xmlns:p14="http://schemas.microsoft.com/office/powerpoint/2010/main" val="19209991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324" t="18124" r="24028" b="78993"/>
          <a:stretch/>
        </p:blipFill>
        <p:spPr>
          <a:xfrm>
            <a:off x="1112805" y="2793551"/>
            <a:ext cx="6949067" cy="50033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51218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13" t="17084" r="-1013" b="71546"/>
          <a:stretch/>
        </p:blipFill>
        <p:spPr>
          <a:xfrm>
            <a:off x="379563" y="1102775"/>
            <a:ext cx="8516131" cy="1224951"/>
          </a:xfrm>
          <a:prstGeom prst="rect">
            <a:avLst/>
          </a:prstGeom>
          <a:ln>
            <a:solidFill>
              <a:schemeClr val="tx1"/>
            </a:solidFill>
          </a:ln>
          <a:effectLst>
            <a:outerShdw blurRad="50800" dist="38100" dir="2700000" algn="tl" rotWithShape="0">
              <a:prstClr val="black">
                <a:alpha val="40000"/>
              </a:prstClr>
            </a:outerShdw>
          </a:effectLst>
        </p:spPr>
      </p:pic>
      <p:sp>
        <p:nvSpPr>
          <p:cNvPr id="8" name="Text Box 3"/>
          <p:cNvSpPr txBox="1">
            <a:spLocks noChangeArrowheads="1"/>
          </p:cNvSpPr>
          <p:nvPr/>
        </p:nvSpPr>
        <p:spPr bwMode="auto">
          <a:xfrm>
            <a:off x="6182262" y="1803472"/>
            <a:ext cx="2073215" cy="307777"/>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FF0000"/>
                </a:solidFill>
              </a:rPr>
              <a:t>(only)</a:t>
            </a:r>
          </a:p>
        </p:txBody>
      </p:sp>
    </p:spTree>
    <p:extLst>
      <p:ext uri="{BB962C8B-B14F-4D97-AF65-F5344CB8AC3E}">
        <p14:creationId xmlns:p14="http://schemas.microsoft.com/office/powerpoint/2010/main" val="858799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721" t="28732" r="25188" b="68384"/>
          <a:stretch/>
        </p:blipFill>
        <p:spPr>
          <a:xfrm>
            <a:off x="914400" y="1801513"/>
            <a:ext cx="7608510" cy="54346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3609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2028</TotalTime>
  <Words>5861</Words>
  <Application>Microsoft Office PowerPoint</Application>
  <PresentationFormat>Custom</PresentationFormat>
  <Paragraphs>1695</Paragraphs>
  <Slides>118</Slides>
  <Notes>106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118</vt:i4>
      </vt:variant>
    </vt:vector>
  </HeadingPairs>
  <TitlesOfParts>
    <vt:vector size="125" baseType="lpstr">
      <vt:lpstr>Arial</vt:lpstr>
      <vt:lpstr>Calibri</vt:lpstr>
      <vt:lpstr>Calibri Light</vt:lpstr>
      <vt:lpstr>Comic Sans MS</vt:lpstr>
      <vt:lpstr>Roboto</vt:lpstr>
      <vt:lpstr>Times New Roman</vt:lpstr>
      <vt:lpstr>Office Theme</vt:lpstr>
      <vt:lpstr>PowerPoint Presentation</vt:lpstr>
      <vt:lpstr>PowerPoint Presentation</vt:lpstr>
      <vt:lpstr>Child Care Food Program</vt:lpstr>
      <vt:lpstr>CERTIFICATE OF COMPLETION</vt:lpstr>
      <vt:lpstr>PowerPoint Presentation</vt:lpstr>
      <vt:lpstr>USDA RECORD KEEPING REQUIREMENT</vt:lpstr>
      <vt:lpstr>PowerPoint Presentation</vt:lpstr>
      <vt:lpstr>REIMBURSEMENT RATES  PER CHILD PER DAY</vt:lpstr>
      <vt:lpstr>REIMBURSEMENT PAYMENTS</vt:lpstr>
      <vt:lpstr>PowerPoint Presentation</vt:lpstr>
      <vt:lpstr>PowerPoint Presentation</vt:lpstr>
      <vt:lpstr>QUESTIONS?</vt:lpstr>
      <vt:lpstr>PowerPoint Presentation</vt:lpstr>
      <vt:lpstr>UNUSUAL  CLAIMING  PATTERNS</vt:lpstr>
      <vt:lpstr>UNUSUAL  CLAIMING  PATTERNS</vt:lpstr>
      <vt:lpstr>5-DAY  TEST</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ON-SITE  REVIEWER</vt:lpstr>
      <vt:lpstr>COMMON REVIEW FINDINGS</vt:lpstr>
      <vt:lpstr>5-DAY  TEST</vt:lpstr>
      <vt:lpstr>PowerPoint Presentation</vt:lpstr>
      <vt:lpstr>PowerPoint Presentation</vt:lpstr>
      <vt:lpstr>QUESTIONS?</vt:lpstr>
      <vt:lpstr>PowerPoint Presentation</vt:lpstr>
      <vt:lpstr>PowerPoint Presentation</vt:lpstr>
      <vt:lpstr>BREAKFAST MEAL PATTERN</vt:lpstr>
      <vt:lpstr>BREAKFAST</vt:lpstr>
      <vt:lpstr>QUESTIONS?</vt:lpstr>
      <vt:lpstr>LUNCH AND SUPPER MEAL PATTERN</vt:lpstr>
      <vt:lpstr>LUNCH AND SUPPER</vt:lpstr>
      <vt:lpstr>QUESTIONS?</vt:lpstr>
      <vt:lpstr>SNACK MEAL PATTERN</vt:lpstr>
      <vt:lpstr>SNACK</vt:lpstr>
      <vt:lpstr>QUESTIONS?</vt:lpstr>
      <vt:lpstr>MILK</vt:lpstr>
      <vt:lpstr>OTHER CREDITABLE MILK</vt:lpstr>
      <vt:lpstr>MILK</vt:lpstr>
      <vt:lpstr>PowerPoint Presentation</vt:lpstr>
      <vt:lpstr>FRUITS &amp; VEGETABLES</vt:lpstr>
      <vt:lpstr>PowerPoint Presentation</vt:lpstr>
      <vt:lpstr>PowerPoint Presentation</vt:lpstr>
      <vt:lpstr>FRUIT/VEGETABLE JUICE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MEAT AND MEAT ALTERNATIVES</vt:lpstr>
      <vt:lpstr>PowerPoint Presentation</vt:lpstr>
      <vt:lpstr>PowerPoint Presentation</vt:lpstr>
      <vt:lpstr>PowerPoint Presentation</vt:lpstr>
      <vt:lpstr>Creditable &amp; Non-Creditable Cheeses in the CCFP</vt:lpstr>
      <vt:lpstr>Creditable &amp; Non-Creditable Cheeses in the CCFP</vt:lpstr>
      <vt:lpstr>Creditable &amp; Non-Creditable Cheeses in the CCFP</vt:lpstr>
      <vt:lpstr>DEEP FRIED FOODS</vt:lpstr>
      <vt:lpstr>HOT DOGS AND BOLOGNA</vt:lpstr>
      <vt:lpstr>CN LABELS COMMERCIALLY PROCESSED FOODS</vt:lpstr>
      <vt:lpstr>APPROVED COMMERCIALLY PROCESSED COMBINATION  FOOD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Drinking Water in the CCFP</vt:lpstr>
      <vt:lpstr>   MEASURING FOOD</vt:lpstr>
      <vt:lpstr>SAFE FOOD HANDLING AND STORAGE</vt:lpstr>
      <vt:lpstr>QUESTIONS?</vt:lpstr>
      <vt:lpstr>INFANT NUTRITION</vt:lpstr>
      <vt:lpstr>PowerPoint Presentation</vt:lpstr>
      <vt:lpstr>PowerPoint Presentation</vt:lpstr>
      <vt:lpstr>PowerPoint Presentation</vt:lpstr>
      <vt:lpstr>  INFANT 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INFANT FEEDING</vt:lpstr>
      <vt:lpstr>INFANT FEEDING</vt:lpstr>
      <vt:lpstr>INFANT FEEDING</vt:lpstr>
      <vt:lpstr>INFANT FEEDING</vt:lpstr>
      <vt:lpstr>QUESTIONS?</vt:lpstr>
      <vt:lpstr>PowerPoint Presentation</vt:lpstr>
      <vt:lpstr>PowerPoint Presentation</vt:lpstr>
      <vt:lpstr>Website Information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Beverly Wilks</dc:creator>
  <cp:lastModifiedBy>Beverly Wilks</cp:lastModifiedBy>
  <cp:revision>46</cp:revision>
  <cp:lastPrinted>2019-07-08T15:50:20Z</cp:lastPrinted>
  <dcterms:created xsi:type="dcterms:W3CDTF">2019-06-24T16:42:24Z</dcterms:created>
  <dcterms:modified xsi:type="dcterms:W3CDTF">2019-07-19T18:18:04Z</dcterms:modified>
</cp:coreProperties>
</file>