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9" r:id="rId4"/>
    <p:sldId id="260" r:id="rId5"/>
    <p:sldId id="263" r:id="rId6"/>
    <p:sldId id="265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84" y="-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95B1BB-ED7B-4542-B067-61297F4537BF}" type="datetimeFigureOut">
              <a:rPr lang="en-US" smtClean="0"/>
              <a:pPr/>
              <a:t>8/5/2015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893937-E70C-4C4A-B04B-0F531F869788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893937-E70C-4C4A-B04B-0F531F869788}" type="slidenum">
              <a:rPr lang="en-GB" smtClean="0"/>
              <a:pPr/>
              <a:t>4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C1795-0630-42D7-BE91-B68D8C3298EE}" type="datetimeFigureOut">
              <a:rPr lang="en-US" smtClean="0"/>
              <a:pPr/>
              <a:t>8/5/2015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11770-3CDF-4D4C-8BF3-F3B4DCDC9BD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C1795-0630-42D7-BE91-B68D8C3298EE}" type="datetimeFigureOut">
              <a:rPr lang="en-US" smtClean="0"/>
              <a:pPr/>
              <a:t>8/5/2015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11770-3CDF-4D4C-8BF3-F3B4DCDC9BD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C1795-0630-42D7-BE91-B68D8C3298EE}" type="datetimeFigureOut">
              <a:rPr lang="en-US" smtClean="0"/>
              <a:pPr/>
              <a:t>8/5/2015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11770-3CDF-4D4C-8BF3-F3B4DCDC9BD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C1795-0630-42D7-BE91-B68D8C3298EE}" type="datetimeFigureOut">
              <a:rPr lang="en-US" smtClean="0"/>
              <a:pPr/>
              <a:t>8/5/2015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11770-3CDF-4D4C-8BF3-F3B4DCDC9BD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C1795-0630-42D7-BE91-B68D8C3298EE}" type="datetimeFigureOut">
              <a:rPr lang="en-US" smtClean="0"/>
              <a:pPr/>
              <a:t>8/5/2015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11770-3CDF-4D4C-8BF3-F3B4DCDC9BD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C1795-0630-42D7-BE91-B68D8C3298EE}" type="datetimeFigureOut">
              <a:rPr lang="en-US" smtClean="0"/>
              <a:pPr/>
              <a:t>8/5/2015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11770-3CDF-4D4C-8BF3-F3B4DCDC9BD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C1795-0630-42D7-BE91-B68D8C3298EE}" type="datetimeFigureOut">
              <a:rPr lang="en-US" smtClean="0"/>
              <a:pPr/>
              <a:t>8/5/2015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11770-3CDF-4D4C-8BF3-F3B4DCDC9BD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C1795-0630-42D7-BE91-B68D8C3298EE}" type="datetimeFigureOut">
              <a:rPr lang="en-US" smtClean="0"/>
              <a:pPr/>
              <a:t>8/5/2015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11770-3CDF-4D4C-8BF3-F3B4DCDC9BD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C1795-0630-42D7-BE91-B68D8C3298EE}" type="datetimeFigureOut">
              <a:rPr lang="en-US" smtClean="0"/>
              <a:pPr/>
              <a:t>8/5/2015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11770-3CDF-4D4C-8BF3-F3B4DCDC9BD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C1795-0630-42D7-BE91-B68D8C3298EE}" type="datetimeFigureOut">
              <a:rPr lang="en-US" smtClean="0"/>
              <a:pPr/>
              <a:t>8/5/2015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11770-3CDF-4D4C-8BF3-F3B4DCDC9BD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C1795-0630-42D7-BE91-B68D8C3298EE}" type="datetimeFigureOut">
              <a:rPr lang="en-US" smtClean="0"/>
              <a:pPr/>
              <a:t>8/5/2015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11770-3CDF-4D4C-8BF3-F3B4DCDC9BD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DC1795-0630-42D7-BE91-B68D8C3298EE}" type="datetimeFigureOut">
              <a:rPr lang="en-US" smtClean="0"/>
              <a:pPr/>
              <a:t>8/5/2015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11770-3CDF-4D4C-8BF3-F3B4DCDC9BDC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14480" y="857232"/>
            <a:ext cx="61436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/>
              <a:t>STATISTICS IN GEOGRAPHY</a:t>
            </a:r>
            <a:endParaRPr lang="en-GB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214414" y="2643182"/>
            <a:ext cx="64294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/>
              <a:t>BEST – FIT </a:t>
            </a:r>
            <a:r>
              <a:rPr lang="en-GB" sz="3200" b="1" smtClean="0"/>
              <a:t>LINES </a:t>
            </a:r>
            <a:endParaRPr lang="en-GB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7158" y="357166"/>
            <a:ext cx="821537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When a correlation has been established and proven at the 95% or the 99% level of confidence a line of </a:t>
            </a:r>
            <a:r>
              <a:rPr lang="en-GB" b="1" dirty="0" smtClean="0"/>
              <a:t>BEST - FIT </a:t>
            </a:r>
            <a:r>
              <a:rPr lang="en-GB" dirty="0" smtClean="0"/>
              <a:t>can be drawn on the </a:t>
            </a:r>
            <a:r>
              <a:rPr lang="en-GB" dirty="0" err="1" smtClean="0"/>
              <a:t>scattergraph</a:t>
            </a:r>
            <a:r>
              <a:rPr lang="en-GB" dirty="0" smtClean="0"/>
              <a:t> to illustrate </a:t>
            </a:r>
            <a:r>
              <a:rPr lang="en-GB" dirty="0" smtClean="0"/>
              <a:t>t</a:t>
            </a:r>
            <a:r>
              <a:rPr lang="en-GB" dirty="0" smtClean="0"/>
              <a:t>he relationship.</a:t>
            </a:r>
          </a:p>
          <a:p>
            <a:endParaRPr lang="en-GB" dirty="0" smtClean="0"/>
          </a:p>
          <a:p>
            <a:r>
              <a:rPr lang="en-GB" dirty="0" smtClean="0"/>
              <a:t>At the simplest level this is done by eye. The line should follow the trend of the data and have approximately the same number of points above and below the line.</a:t>
            </a:r>
          </a:p>
          <a:p>
            <a:endParaRPr lang="en-GB" dirty="0" smtClean="0"/>
          </a:p>
          <a:p>
            <a:r>
              <a:rPr lang="en-GB" dirty="0" smtClean="0"/>
              <a:t>The aim is to reduce the total distance of points to the line to a minimum.</a:t>
            </a:r>
          </a:p>
          <a:p>
            <a:endParaRPr lang="en-GB" dirty="0" smtClean="0"/>
          </a:p>
          <a:p>
            <a:r>
              <a:rPr lang="en-GB" dirty="0" smtClean="0"/>
              <a:t>Any points that are well away from the line do not follow the relationship very well and are called </a:t>
            </a:r>
            <a:r>
              <a:rPr lang="en-GB" b="1" dirty="0" smtClean="0"/>
              <a:t>RESIDUALS</a:t>
            </a:r>
            <a:r>
              <a:rPr lang="en-GB" dirty="0" smtClean="0"/>
              <a:t> or </a:t>
            </a:r>
            <a:r>
              <a:rPr lang="en-GB" b="1" dirty="0" smtClean="0"/>
              <a:t>ANOMALIES</a:t>
            </a:r>
            <a:r>
              <a:rPr lang="en-GB" dirty="0" smtClean="0"/>
              <a:t>.</a:t>
            </a:r>
          </a:p>
          <a:p>
            <a:endParaRPr lang="en-GB" dirty="0" smtClean="0"/>
          </a:p>
          <a:p>
            <a:r>
              <a:rPr lang="en-GB" dirty="0" smtClean="0"/>
              <a:t>The </a:t>
            </a:r>
            <a:r>
              <a:rPr lang="en-GB" b="1" dirty="0" smtClean="0"/>
              <a:t>BEST – FIT </a:t>
            </a:r>
            <a:r>
              <a:rPr lang="en-GB" dirty="0" smtClean="0"/>
              <a:t>line can only be drawn within the limits of the data on the graph and cannot be extrapolated beyond the lower or upper limits of the data.</a:t>
            </a:r>
          </a:p>
          <a:p>
            <a:endParaRPr lang="en-GB" dirty="0" smtClean="0"/>
          </a:p>
          <a:p>
            <a:r>
              <a:rPr lang="en-GB" dirty="0" smtClean="0"/>
              <a:t>This line allows the interpolation of a Y value for any given X value, therefore in our example you could predict how far shoppers </a:t>
            </a:r>
            <a:r>
              <a:rPr lang="en-GB" b="1" dirty="0" smtClean="0"/>
              <a:t>would be expected to </a:t>
            </a:r>
            <a:r>
              <a:rPr lang="en-GB" dirty="0" smtClean="0"/>
              <a:t>travel on average for any given size of shopping centre. </a:t>
            </a:r>
          </a:p>
          <a:p>
            <a:endParaRPr lang="en-GB" dirty="0" smtClean="0"/>
          </a:p>
          <a:p>
            <a:r>
              <a:rPr lang="en-GB" b="1" dirty="0" smtClean="0"/>
              <a:t>ANOMALIES </a:t>
            </a:r>
            <a:r>
              <a:rPr lang="en-GB" dirty="0" smtClean="0"/>
              <a:t>can be important as they need to be explained. They may give you greater insight into the relationship being examined or suggest another factor that is important in the relationship.</a:t>
            </a:r>
            <a:endParaRPr lang="en-GB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500034" y="4071942"/>
            <a:ext cx="8072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357166"/>
            <a:ext cx="79296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The </a:t>
            </a:r>
            <a:r>
              <a:rPr lang="en-GB" dirty="0" smtClean="0"/>
              <a:t>SCATTERGRAPH below show no relationship / correlation</a:t>
            </a:r>
            <a:endParaRPr lang="en-GB" dirty="0"/>
          </a:p>
        </p:txBody>
      </p:sp>
      <p:cxnSp>
        <p:nvCxnSpPr>
          <p:cNvPr id="5" name="Straight Connector 4"/>
          <p:cNvCxnSpPr/>
          <p:nvPr/>
        </p:nvCxnSpPr>
        <p:spPr>
          <a:xfrm rot="5400000">
            <a:off x="-678693" y="3679033"/>
            <a:ext cx="392909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285852" y="5643578"/>
            <a:ext cx="428628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429256" y="1857364"/>
            <a:ext cx="335758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If no relationship or correlation has been established or proven at acceptable levels of confidence then </a:t>
            </a:r>
            <a:r>
              <a:rPr lang="en-GB" b="1" dirty="0" smtClean="0"/>
              <a:t>NO</a:t>
            </a:r>
            <a:r>
              <a:rPr lang="en-GB" dirty="0" smtClean="0"/>
              <a:t> line of  </a:t>
            </a:r>
            <a:r>
              <a:rPr lang="en-GB" b="1" dirty="0" smtClean="0"/>
              <a:t>BEST – FIT </a:t>
            </a:r>
            <a:r>
              <a:rPr lang="en-GB" dirty="0" smtClean="0"/>
              <a:t>can be drawn</a:t>
            </a:r>
            <a:endParaRPr lang="en-GB" dirty="0"/>
          </a:p>
        </p:txBody>
      </p:sp>
      <p:sp>
        <p:nvSpPr>
          <p:cNvPr id="11" name="TextBox 10"/>
          <p:cNvSpPr txBox="1"/>
          <p:nvPr/>
        </p:nvSpPr>
        <p:spPr>
          <a:xfrm>
            <a:off x="642910" y="3000372"/>
            <a:ext cx="3571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Y</a:t>
            </a:r>
            <a:endParaRPr lang="en-GB" sz="24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3571868" y="5857892"/>
            <a:ext cx="6429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X</a:t>
            </a:r>
            <a:endParaRPr lang="en-GB" sz="2400" b="1" dirty="0"/>
          </a:p>
        </p:txBody>
      </p:sp>
      <p:sp>
        <p:nvSpPr>
          <p:cNvPr id="14" name="Multiply 13"/>
          <p:cNvSpPr/>
          <p:nvPr/>
        </p:nvSpPr>
        <p:spPr>
          <a:xfrm>
            <a:off x="2428860" y="2000240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Multiply 14"/>
          <p:cNvSpPr/>
          <p:nvPr/>
        </p:nvSpPr>
        <p:spPr>
          <a:xfrm>
            <a:off x="3857620" y="3643314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Multiply 15"/>
          <p:cNvSpPr/>
          <p:nvPr/>
        </p:nvSpPr>
        <p:spPr>
          <a:xfrm>
            <a:off x="2357422" y="4143380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Multiply 16"/>
          <p:cNvSpPr/>
          <p:nvPr/>
        </p:nvSpPr>
        <p:spPr>
          <a:xfrm>
            <a:off x="4500562" y="4786322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Multiply 17"/>
          <p:cNvSpPr/>
          <p:nvPr/>
        </p:nvSpPr>
        <p:spPr>
          <a:xfrm>
            <a:off x="4214810" y="2357430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Multiply 18"/>
          <p:cNvSpPr/>
          <p:nvPr/>
        </p:nvSpPr>
        <p:spPr>
          <a:xfrm>
            <a:off x="2071670" y="3143248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Multiply 20"/>
          <p:cNvSpPr/>
          <p:nvPr/>
        </p:nvSpPr>
        <p:spPr>
          <a:xfrm>
            <a:off x="3214678" y="2928934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  <p:bldP spid="12" grpId="0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285728"/>
            <a:ext cx="82868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The line of BEST – FIT is drawn on the graph to show the relationship between the two variables </a:t>
            </a:r>
            <a:endParaRPr lang="en-GB" dirty="0"/>
          </a:p>
        </p:txBody>
      </p:sp>
      <p:cxnSp>
        <p:nvCxnSpPr>
          <p:cNvPr id="4" name="Straight Connector 3"/>
          <p:cNvCxnSpPr/>
          <p:nvPr/>
        </p:nvCxnSpPr>
        <p:spPr>
          <a:xfrm rot="5400000">
            <a:off x="-35751" y="2107397"/>
            <a:ext cx="164307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785786" y="2928934"/>
            <a:ext cx="185738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>
            <a:off x="4071934" y="2071678"/>
            <a:ext cx="171451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4929190" y="2928934"/>
            <a:ext cx="192882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>
            <a:off x="-35751" y="4464851"/>
            <a:ext cx="164307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785786" y="5286388"/>
            <a:ext cx="185738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1785918" y="1214422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A</a:t>
            </a:r>
            <a:endParaRPr lang="en-GB" dirty="0"/>
          </a:p>
        </p:txBody>
      </p:sp>
      <p:sp>
        <p:nvSpPr>
          <p:cNvPr id="17" name="TextBox 16"/>
          <p:cNvSpPr txBox="1"/>
          <p:nvPr/>
        </p:nvSpPr>
        <p:spPr>
          <a:xfrm>
            <a:off x="6429388" y="1214422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B</a:t>
            </a:r>
            <a:endParaRPr lang="en-GB" dirty="0"/>
          </a:p>
        </p:txBody>
      </p:sp>
      <p:sp>
        <p:nvSpPr>
          <p:cNvPr id="18" name="TextBox 17"/>
          <p:cNvSpPr txBox="1"/>
          <p:nvPr/>
        </p:nvSpPr>
        <p:spPr>
          <a:xfrm>
            <a:off x="1714480" y="3571876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C</a:t>
            </a:r>
            <a:endParaRPr lang="en-GB" dirty="0"/>
          </a:p>
        </p:txBody>
      </p:sp>
      <p:sp>
        <p:nvSpPr>
          <p:cNvPr id="19" name="TextBox 18"/>
          <p:cNvSpPr txBox="1"/>
          <p:nvPr/>
        </p:nvSpPr>
        <p:spPr>
          <a:xfrm>
            <a:off x="928662" y="2428868"/>
            <a:ext cx="1428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1214414" y="2143116"/>
            <a:ext cx="1428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21" name="TextBox 20"/>
          <p:cNvSpPr txBox="1"/>
          <p:nvPr/>
        </p:nvSpPr>
        <p:spPr>
          <a:xfrm>
            <a:off x="1357290" y="1785926"/>
            <a:ext cx="21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22" name="TextBox 21"/>
          <p:cNvSpPr txBox="1"/>
          <p:nvPr/>
        </p:nvSpPr>
        <p:spPr>
          <a:xfrm>
            <a:off x="1785918" y="2000240"/>
            <a:ext cx="21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23" name="TextBox 22"/>
          <p:cNvSpPr txBox="1"/>
          <p:nvPr/>
        </p:nvSpPr>
        <p:spPr>
          <a:xfrm>
            <a:off x="1857356" y="1714488"/>
            <a:ext cx="21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214546" y="1500174"/>
            <a:ext cx="21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25" name="TextBox 24"/>
          <p:cNvSpPr txBox="1"/>
          <p:nvPr/>
        </p:nvSpPr>
        <p:spPr>
          <a:xfrm>
            <a:off x="2285984" y="1357298"/>
            <a:ext cx="21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26" name="TextBox 25"/>
          <p:cNvSpPr txBox="1"/>
          <p:nvPr/>
        </p:nvSpPr>
        <p:spPr>
          <a:xfrm>
            <a:off x="5072066" y="1357298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27" name="TextBox 26"/>
          <p:cNvSpPr txBox="1"/>
          <p:nvPr/>
        </p:nvSpPr>
        <p:spPr>
          <a:xfrm>
            <a:off x="5715008" y="2071678"/>
            <a:ext cx="21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28" name="TextBox 27"/>
          <p:cNvSpPr txBox="1"/>
          <p:nvPr/>
        </p:nvSpPr>
        <p:spPr>
          <a:xfrm>
            <a:off x="6215074" y="2143116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29" name="TextBox 28"/>
          <p:cNvSpPr txBox="1"/>
          <p:nvPr/>
        </p:nvSpPr>
        <p:spPr>
          <a:xfrm>
            <a:off x="5357818" y="1714488"/>
            <a:ext cx="21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30" name="TextBox 29"/>
          <p:cNvSpPr txBox="1"/>
          <p:nvPr/>
        </p:nvSpPr>
        <p:spPr>
          <a:xfrm>
            <a:off x="6429388" y="2571744"/>
            <a:ext cx="1428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31" name="TextBox 30"/>
          <p:cNvSpPr txBox="1"/>
          <p:nvPr/>
        </p:nvSpPr>
        <p:spPr>
          <a:xfrm>
            <a:off x="5286380" y="1285860"/>
            <a:ext cx="21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32" name="TextBox 31"/>
          <p:cNvSpPr txBox="1"/>
          <p:nvPr/>
        </p:nvSpPr>
        <p:spPr>
          <a:xfrm>
            <a:off x="5929322" y="1928802"/>
            <a:ext cx="1428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33" name="TextBox 32"/>
          <p:cNvSpPr txBox="1"/>
          <p:nvPr/>
        </p:nvSpPr>
        <p:spPr>
          <a:xfrm>
            <a:off x="928662" y="3857628"/>
            <a:ext cx="21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34" name="TextBox 33"/>
          <p:cNvSpPr txBox="1"/>
          <p:nvPr/>
        </p:nvSpPr>
        <p:spPr>
          <a:xfrm>
            <a:off x="2285984" y="4000504"/>
            <a:ext cx="21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35" name="TextBox 34"/>
          <p:cNvSpPr txBox="1"/>
          <p:nvPr/>
        </p:nvSpPr>
        <p:spPr>
          <a:xfrm>
            <a:off x="1428728" y="4714884"/>
            <a:ext cx="1428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36" name="TextBox 35"/>
          <p:cNvSpPr txBox="1"/>
          <p:nvPr/>
        </p:nvSpPr>
        <p:spPr>
          <a:xfrm>
            <a:off x="1928794" y="4643446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37" name="TextBox 36"/>
          <p:cNvSpPr txBox="1"/>
          <p:nvPr/>
        </p:nvSpPr>
        <p:spPr>
          <a:xfrm>
            <a:off x="1357290" y="4071942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38" name="TextBox 37"/>
          <p:cNvSpPr txBox="1"/>
          <p:nvPr/>
        </p:nvSpPr>
        <p:spPr>
          <a:xfrm>
            <a:off x="1785918" y="4071942"/>
            <a:ext cx="21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39" name="TextBox 38"/>
          <p:cNvSpPr txBox="1"/>
          <p:nvPr/>
        </p:nvSpPr>
        <p:spPr>
          <a:xfrm>
            <a:off x="1000100" y="4429132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40" name="TextBox 39"/>
          <p:cNvSpPr txBox="1"/>
          <p:nvPr/>
        </p:nvSpPr>
        <p:spPr>
          <a:xfrm>
            <a:off x="1571604" y="3857628"/>
            <a:ext cx="21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44" name="TextBox 43"/>
          <p:cNvSpPr txBox="1"/>
          <p:nvPr/>
        </p:nvSpPr>
        <p:spPr>
          <a:xfrm>
            <a:off x="6786578" y="3714752"/>
            <a:ext cx="3476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46" name="TextBox 45"/>
          <p:cNvSpPr txBox="1"/>
          <p:nvPr/>
        </p:nvSpPr>
        <p:spPr>
          <a:xfrm>
            <a:off x="7215206" y="3714752"/>
            <a:ext cx="9286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42" name="TextBox 41"/>
          <p:cNvSpPr txBox="1"/>
          <p:nvPr/>
        </p:nvSpPr>
        <p:spPr>
          <a:xfrm>
            <a:off x="4500562" y="3571876"/>
            <a:ext cx="342902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Think about which of these SCATTERGRAPHS should have a BEST – FIT line.</a:t>
            </a:r>
          </a:p>
          <a:p>
            <a:r>
              <a:rPr lang="en-GB" dirty="0" smtClean="0"/>
              <a:t>Then decide where you think the lines of BEST – FIT should go.</a:t>
            </a:r>
          </a:p>
          <a:p>
            <a:r>
              <a:rPr lang="en-GB" dirty="0" smtClean="0"/>
              <a:t>Hit return to see if you are correct.</a:t>
            </a:r>
            <a:endParaRPr lang="en-GB" dirty="0"/>
          </a:p>
        </p:txBody>
      </p:sp>
      <p:cxnSp>
        <p:nvCxnSpPr>
          <p:cNvPr id="49" name="Straight Connector 48"/>
          <p:cNvCxnSpPr/>
          <p:nvPr/>
        </p:nvCxnSpPr>
        <p:spPr>
          <a:xfrm flipV="1">
            <a:off x="1000100" y="1428736"/>
            <a:ext cx="1643074" cy="129802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rot="16200000" flipH="1">
            <a:off x="5214942" y="1500174"/>
            <a:ext cx="1357322" cy="1357322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2643174" y="4071942"/>
            <a:ext cx="10001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rgbClr val="FF0000"/>
                </a:solidFill>
              </a:rPr>
              <a:t>NO LINE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357158" y="5715016"/>
            <a:ext cx="8143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Now see if you can find the most obvious residual. Hit return to see if you are correct.</a:t>
            </a:r>
            <a:endParaRPr lang="en-GB" dirty="0"/>
          </a:p>
        </p:txBody>
      </p:sp>
      <p:cxnSp>
        <p:nvCxnSpPr>
          <p:cNvPr id="58" name="Straight Arrow Connector 57"/>
          <p:cNvCxnSpPr/>
          <p:nvPr/>
        </p:nvCxnSpPr>
        <p:spPr>
          <a:xfrm rot="16200000" flipH="1">
            <a:off x="1122081" y="1663945"/>
            <a:ext cx="470418" cy="14287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  <p:bldP spid="5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034" y="285728"/>
            <a:ext cx="77867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Lets </a:t>
            </a:r>
            <a:r>
              <a:rPr lang="en-GB" dirty="0" smtClean="0"/>
              <a:t>investigate the relationship between the size of shopping centres and the average distance shoppers travel again</a:t>
            </a:r>
            <a:endParaRPr lang="en-GB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857224" y="5857892"/>
            <a:ext cx="6643734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14348" y="5929330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0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7143768" y="6000768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52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2000232" y="6215082"/>
            <a:ext cx="37862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Number of shops in each centre</a:t>
            </a:r>
            <a:endParaRPr lang="en-GB" dirty="0"/>
          </a:p>
        </p:txBody>
      </p:sp>
      <p:cxnSp>
        <p:nvCxnSpPr>
          <p:cNvPr id="9" name="Straight Connector 8"/>
          <p:cNvCxnSpPr/>
          <p:nvPr/>
        </p:nvCxnSpPr>
        <p:spPr>
          <a:xfrm rot="5400000" flipH="1" flipV="1">
            <a:off x="-1358148" y="3643314"/>
            <a:ext cx="4429950" cy="79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28596" y="5572140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0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285720" y="1428736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1.8</a:t>
            </a:r>
            <a:endParaRPr lang="en-GB" dirty="0"/>
          </a:p>
        </p:txBody>
      </p:sp>
      <p:sp>
        <p:nvSpPr>
          <p:cNvPr id="13" name="TextBox 12"/>
          <p:cNvSpPr txBox="1"/>
          <p:nvPr/>
        </p:nvSpPr>
        <p:spPr>
          <a:xfrm>
            <a:off x="357158" y="1928802"/>
            <a:ext cx="35719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D</a:t>
            </a:r>
          </a:p>
          <a:p>
            <a:r>
              <a:rPr lang="en-GB" dirty="0" smtClean="0"/>
              <a:t>I</a:t>
            </a:r>
          </a:p>
          <a:p>
            <a:r>
              <a:rPr lang="en-GB" dirty="0" smtClean="0"/>
              <a:t>S</a:t>
            </a:r>
          </a:p>
          <a:p>
            <a:r>
              <a:rPr lang="en-GB" dirty="0" smtClean="0"/>
              <a:t>T</a:t>
            </a:r>
          </a:p>
          <a:p>
            <a:r>
              <a:rPr lang="en-GB" dirty="0" smtClean="0"/>
              <a:t>A</a:t>
            </a:r>
          </a:p>
          <a:p>
            <a:r>
              <a:rPr lang="en-GB" dirty="0" smtClean="0"/>
              <a:t>N</a:t>
            </a:r>
          </a:p>
          <a:p>
            <a:r>
              <a:rPr lang="en-GB" dirty="0" smtClean="0"/>
              <a:t>C</a:t>
            </a:r>
          </a:p>
          <a:p>
            <a:r>
              <a:rPr lang="en-GB" dirty="0" smtClean="0"/>
              <a:t>E </a:t>
            </a:r>
          </a:p>
          <a:p>
            <a:endParaRPr lang="en-GB" dirty="0"/>
          </a:p>
          <a:p>
            <a:r>
              <a:rPr lang="en-GB" dirty="0" smtClean="0"/>
              <a:t>km</a:t>
            </a:r>
            <a:endParaRPr lang="en-GB" dirty="0"/>
          </a:p>
        </p:txBody>
      </p:sp>
      <p:sp>
        <p:nvSpPr>
          <p:cNvPr id="14" name="Multiply 13"/>
          <p:cNvSpPr/>
          <p:nvPr/>
        </p:nvSpPr>
        <p:spPr>
          <a:xfrm>
            <a:off x="1714480" y="3429000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Multiply 14"/>
          <p:cNvSpPr/>
          <p:nvPr/>
        </p:nvSpPr>
        <p:spPr>
          <a:xfrm>
            <a:off x="1357290" y="4857760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Multiply 15"/>
          <p:cNvSpPr/>
          <p:nvPr/>
        </p:nvSpPr>
        <p:spPr>
          <a:xfrm>
            <a:off x="1000100" y="5429264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Multiply 16"/>
          <p:cNvSpPr/>
          <p:nvPr/>
        </p:nvSpPr>
        <p:spPr>
          <a:xfrm>
            <a:off x="2071670" y="4572008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Multiply 17"/>
          <p:cNvSpPr/>
          <p:nvPr/>
        </p:nvSpPr>
        <p:spPr>
          <a:xfrm>
            <a:off x="3571868" y="3143248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Multiply 18"/>
          <p:cNvSpPr/>
          <p:nvPr/>
        </p:nvSpPr>
        <p:spPr>
          <a:xfrm>
            <a:off x="6929454" y="1785926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Multiply 19"/>
          <p:cNvSpPr/>
          <p:nvPr/>
        </p:nvSpPr>
        <p:spPr>
          <a:xfrm>
            <a:off x="4500562" y="4071942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Multiply 21"/>
          <p:cNvSpPr/>
          <p:nvPr/>
        </p:nvSpPr>
        <p:spPr>
          <a:xfrm>
            <a:off x="2285984" y="4286256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Multiply 22"/>
          <p:cNvSpPr/>
          <p:nvPr/>
        </p:nvSpPr>
        <p:spPr>
          <a:xfrm>
            <a:off x="2928926" y="3571876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Multiply 23"/>
          <p:cNvSpPr/>
          <p:nvPr/>
        </p:nvSpPr>
        <p:spPr>
          <a:xfrm>
            <a:off x="1500166" y="4143380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TextBox 24"/>
          <p:cNvSpPr txBox="1"/>
          <p:nvPr/>
        </p:nvSpPr>
        <p:spPr>
          <a:xfrm>
            <a:off x="6357950" y="2428868"/>
            <a:ext cx="257176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Now think about where you think the BEST – FIT line should be on this graph of a POSITIVE CORRELATION.</a:t>
            </a:r>
          </a:p>
          <a:p>
            <a:r>
              <a:rPr lang="en-GB" dirty="0" smtClean="0"/>
              <a:t>Hit return to see if you are correct.</a:t>
            </a:r>
            <a:endParaRPr lang="en-GB" dirty="0" smtClean="0"/>
          </a:p>
        </p:txBody>
      </p:sp>
      <p:cxnSp>
        <p:nvCxnSpPr>
          <p:cNvPr id="27" name="Straight Connector 26"/>
          <p:cNvCxnSpPr>
            <a:endCxn id="19" idx="0"/>
          </p:cNvCxnSpPr>
          <p:nvPr/>
        </p:nvCxnSpPr>
        <p:spPr>
          <a:xfrm flipV="1">
            <a:off x="1000100" y="1837399"/>
            <a:ext cx="5980827" cy="323467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4643406" y="5143512"/>
            <a:ext cx="45005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Now think which two of the points on the graph are ANOMALIES. Hit return to check</a:t>
            </a:r>
            <a:endParaRPr lang="en-GB" dirty="0"/>
          </a:p>
        </p:txBody>
      </p:sp>
      <p:cxnSp>
        <p:nvCxnSpPr>
          <p:cNvPr id="33" name="Straight Arrow Connector 32"/>
          <p:cNvCxnSpPr/>
          <p:nvPr/>
        </p:nvCxnSpPr>
        <p:spPr>
          <a:xfrm rot="5400000">
            <a:off x="1286648" y="2857494"/>
            <a:ext cx="999338" cy="798"/>
          </a:xfrm>
          <a:prstGeom prst="straightConnector1">
            <a:avLst/>
          </a:prstGeom>
          <a:ln w="381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1214414" y="1214422"/>
            <a:ext cx="264320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This centre  draws people from a further distance even though it has few shops</a:t>
            </a:r>
            <a:endParaRPr lang="en-GB" dirty="0"/>
          </a:p>
        </p:txBody>
      </p:sp>
      <p:cxnSp>
        <p:nvCxnSpPr>
          <p:cNvPr id="36" name="Straight Arrow Connector 35"/>
          <p:cNvCxnSpPr/>
          <p:nvPr/>
        </p:nvCxnSpPr>
        <p:spPr>
          <a:xfrm flipV="1">
            <a:off x="3786182" y="4286256"/>
            <a:ext cx="642942" cy="357190"/>
          </a:xfrm>
          <a:prstGeom prst="straightConnector1">
            <a:avLst/>
          </a:prstGeom>
          <a:ln w="381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2500298" y="4643446"/>
            <a:ext cx="164307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This centre is quite large, but does not draw people from far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2" grpId="0" animBg="1"/>
      <p:bldP spid="23" grpId="0" animBg="1"/>
      <p:bldP spid="24" grpId="0" animBg="1"/>
      <p:bldP spid="25" grpId="0"/>
      <p:bldP spid="31" grpId="0"/>
      <p:bldP spid="34" grpId="0"/>
      <p:bldP spid="3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034" y="285728"/>
            <a:ext cx="77867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The best-fit can be used as a PREDICTION tool :-</a:t>
            </a:r>
            <a:endParaRPr lang="en-GB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857224" y="5857892"/>
            <a:ext cx="6643734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14348" y="5929330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0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7143768" y="6000768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52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2000232" y="6215082"/>
            <a:ext cx="37862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Number of shops in each centre</a:t>
            </a:r>
            <a:endParaRPr lang="en-GB" dirty="0"/>
          </a:p>
        </p:txBody>
      </p:sp>
      <p:cxnSp>
        <p:nvCxnSpPr>
          <p:cNvPr id="9" name="Straight Connector 8"/>
          <p:cNvCxnSpPr/>
          <p:nvPr/>
        </p:nvCxnSpPr>
        <p:spPr>
          <a:xfrm rot="5400000" flipH="1" flipV="1">
            <a:off x="-1358148" y="3643314"/>
            <a:ext cx="4429950" cy="79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28596" y="5572140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0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285720" y="1428736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1.8</a:t>
            </a:r>
            <a:endParaRPr lang="en-GB" dirty="0"/>
          </a:p>
        </p:txBody>
      </p:sp>
      <p:sp>
        <p:nvSpPr>
          <p:cNvPr id="13" name="TextBox 12"/>
          <p:cNvSpPr txBox="1"/>
          <p:nvPr/>
        </p:nvSpPr>
        <p:spPr>
          <a:xfrm>
            <a:off x="357158" y="1928802"/>
            <a:ext cx="35719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D</a:t>
            </a:r>
          </a:p>
          <a:p>
            <a:r>
              <a:rPr lang="en-GB" dirty="0" smtClean="0"/>
              <a:t>I</a:t>
            </a:r>
          </a:p>
          <a:p>
            <a:r>
              <a:rPr lang="en-GB" dirty="0" smtClean="0"/>
              <a:t>S</a:t>
            </a:r>
          </a:p>
          <a:p>
            <a:r>
              <a:rPr lang="en-GB" dirty="0" smtClean="0"/>
              <a:t>T</a:t>
            </a:r>
          </a:p>
          <a:p>
            <a:r>
              <a:rPr lang="en-GB" dirty="0" smtClean="0"/>
              <a:t>A</a:t>
            </a:r>
          </a:p>
          <a:p>
            <a:r>
              <a:rPr lang="en-GB" dirty="0" smtClean="0"/>
              <a:t>N</a:t>
            </a:r>
          </a:p>
          <a:p>
            <a:r>
              <a:rPr lang="en-GB" dirty="0" smtClean="0"/>
              <a:t>C</a:t>
            </a:r>
          </a:p>
          <a:p>
            <a:r>
              <a:rPr lang="en-GB" dirty="0" smtClean="0"/>
              <a:t>E </a:t>
            </a:r>
          </a:p>
          <a:p>
            <a:endParaRPr lang="en-GB" dirty="0"/>
          </a:p>
          <a:p>
            <a:r>
              <a:rPr lang="en-GB" dirty="0" smtClean="0"/>
              <a:t>km</a:t>
            </a:r>
            <a:endParaRPr lang="en-GB" dirty="0"/>
          </a:p>
        </p:txBody>
      </p:sp>
      <p:sp>
        <p:nvSpPr>
          <p:cNvPr id="14" name="Multiply 13"/>
          <p:cNvSpPr/>
          <p:nvPr/>
        </p:nvSpPr>
        <p:spPr>
          <a:xfrm>
            <a:off x="1714480" y="3429000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Multiply 14"/>
          <p:cNvSpPr/>
          <p:nvPr/>
        </p:nvSpPr>
        <p:spPr>
          <a:xfrm>
            <a:off x="1357290" y="4857760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Multiply 15"/>
          <p:cNvSpPr/>
          <p:nvPr/>
        </p:nvSpPr>
        <p:spPr>
          <a:xfrm>
            <a:off x="1000100" y="5429264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Multiply 16"/>
          <p:cNvSpPr/>
          <p:nvPr/>
        </p:nvSpPr>
        <p:spPr>
          <a:xfrm>
            <a:off x="2071670" y="4572008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Multiply 17"/>
          <p:cNvSpPr/>
          <p:nvPr/>
        </p:nvSpPr>
        <p:spPr>
          <a:xfrm>
            <a:off x="3571868" y="3143248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Multiply 18"/>
          <p:cNvSpPr/>
          <p:nvPr/>
        </p:nvSpPr>
        <p:spPr>
          <a:xfrm>
            <a:off x="6929454" y="1785926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Multiply 19"/>
          <p:cNvSpPr/>
          <p:nvPr/>
        </p:nvSpPr>
        <p:spPr>
          <a:xfrm>
            <a:off x="4500562" y="4071942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Multiply 21"/>
          <p:cNvSpPr/>
          <p:nvPr/>
        </p:nvSpPr>
        <p:spPr>
          <a:xfrm>
            <a:off x="2285984" y="4286256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Multiply 22"/>
          <p:cNvSpPr/>
          <p:nvPr/>
        </p:nvSpPr>
        <p:spPr>
          <a:xfrm>
            <a:off x="2928926" y="3571876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Multiply 23"/>
          <p:cNvSpPr/>
          <p:nvPr/>
        </p:nvSpPr>
        <p:spPr>
          <a:xfrm>
            <a:off x="1500166" y="4143380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7" name="Straight Connector 26"/>
          <p:cNvCxnSpPr>
            <a:endCxn id="19" idx="0"/>
          </p:cNvCxnSpPr>
          <p:nvPr/>
        </p:nvCxnSpPr>
        <p:spPr>
          <a:xfrm flipV="1">
            <a:off x="1000100" y="1837399"/>
            <a:ext cx="5980827" cy="323467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6643702" y="3071810"/>
            <a:ext cx="20002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If the X value (number of shops ) is this</a:t>
            </a:r>
            <a:endParaRPr lang="en-GB" dirty="0"/>
          </a:p>
        </p:txBody>
      </p:sp>
      <p:cxnSp>
        <p:nvCxnSpPr>
          <p:cNvPr id="30" name="Straight Arrow Connector 29"/>
          <p:cNvCxnSpPr/>
          <p:nvPr/>
        </p:nvCxnSpPr>
        <p:spPr>
          <a:xfrm rot="5400000" flipH="1" flipV="1">
            <a:off x="4071934" y="4214818"/>
            <a:ext cx="3286148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rot="10800000" flipV="1">
            <a:off x="5929322" y="4000504"/>
            <a:ext cx="857256" cy="142876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285984" y="1357298"/>
            <a:ext cx="28575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Then the Y value (average distance travelled by shoppers) should be this</a:t>
            </a:r>
            <a:endParaRPr lang="en-GB" dirty="0"/>
          </a:p>
        </p:txBody>
      </p:sp>
      <p:cxnSp>
        <p:nvCxnSpPr>
          <p:cNvPr id="40" name="Straight Arrow Connector 39"/>
          <p:cNvCxnSpPr/>
          <p:nvPr/>
        </p:nvCxnSpPr>
        <p:spPr>
          <a:xfrm rot="10800000">
            <a:off x="857224" y="2571744"/>
            <a:ext cx="4786346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 rot="10800000" flipV="1">
            <a:off x="3786182" y="2285992"/>
            <a:ext cx="428628" cy="21431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2" grpId="0" animBg="1"/>
      <p:bldP spid="23" grpId="0" animBg="1"/>
      <p:bldP spid="24" grpId="0" animBg="1"/>
      <p:bldP spid="28" grpId="0"/>
      <p:bldP spid="3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647</TotalTime>
  <Words>524</Words>
  <Application>Microsoft Office PowerPoint</Application>
  <PresentationFormat>On-screen Show (4:3)</PresentationFormat>
  <Paragraphs>90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60</cp:revision>
  <dcterms:created xsi:type="dcterms:W3CDTF">2015-08-04T13:42:03Z</dcterms:created>
  <dcterms:modified xsi:type="dcterms:W3CDTF">2015-08-05T18:26:38Z</dcterms:modified>
</cp:coreProperties>
</file>