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54"/>
  </p:notesMasterIdLst>
  <p:handoutMasterIdLst>
    <p:handoutMasterId r:id="rId55"/>
  </p:handoutMasterIdLst>
  <p:sldIdLst>
    <p:sldId id="3363" r:id="rId2"/>
    <p:sldId id="3423" r:id="rId3"/>
    <p:sldId id="3462" r:id="rId4"/>
    <p:sldId id="3421" r:id="rId5"/>
    <p:sldId id="3545" r:id="rId6"/>
    <p:sldId id="3547" r:id="rId7"/>
    <p:sldId id="3549" r:id="rId8"/>
    <p:sldId id="3554" r:id="rId9"/>
    <p:sldId id="3551" r:id="rId10"/>
    <p:sldId id="3436" r:id="rId11"/>
    <p:sldId id="3481" r:id="rId12"/>
    <p:sldId id="3450" r:id="rId13"/>
    <p:sldId id="3449" r:id="rId14"/>
    <p:sldId id="3482" r:id="rId15"/>
    <p:sldId id="3555" r:id="rId16"/>
    <p:sldId id="3486" r:id="rId17"/>
    <p:sldId id="3515" r:id="rId18"/>
    <p:sldId id="3556" r:id="rId19"/>
    <p:sldId id="3484" r:id="rId20"/>
    <p:sldId id="3557" r:id="rId21"/>
    <p:sldId id="3488" r:id="rId22"/>
    <p:sldId id="3489" r:id="rId23"/>
    <p:sldId id="3492" r:id="rId24"/>
    <p:sldId id="3496" r:id="rId25"/>
    <p:sldId id="3558" r:id="rId26"/>
    <p:sldId id="7672" r:id="rId27"/>
    <p:sldId id="7674" r:id="rId28"/>
    <p:sldId id="3497" r:id="rId29"/>
    <p:sldId id="3498" r:id="rId30"/>
    <p:sldId id="3493" r:id="rId31"/>
    <p:sldId id="7676" r:id="rId32"/>
    <p:sldId id="3510" r:id="rId33"/>
    <p:sldId id="7677" r:id="rId34"/>
    <p:sldId id="3501" r:id="rId35"/>
    <p:sldId id="3502" r:id="rId36"/>
    <p:sldId id="3503" r:id="rId37"/>
    <p:sldId id="3504" r:id="rId38"/>
    <p:sldId id="3505" r:id="rId39"/>
    <p:sldId id="3538" r:id="rId40"/>
    <p:sldId id="3540" r:id="rId41"/>
    <p:sldId id="3541" r:id="rId42"/>
    <p:sldId id="7678" r:id="rId43"/>
    <p:sldId id="3507" r:id="rId44"/>
    <p:sldId id="3509" r:id="rId45"/>
    <p:sldId id="7675" r:id="rId46"/>
    <p:sldId id="7679" r:id="rId47"/>
    <p:sldId id="7680" r:id="rId48"/>
    <p:sldId id="3446" r:id="rId49"/>
    <p:sldId id="3447" r:id="rId50"/>
    <p:sldId id="3544" r:id="rId51"/>
    <p:sldId id="3514" r:id="rId52"/>
    <p:sldId id="3398" r:id="rId5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363"/>
            <p14:sldId id="3423"/>
            <p14:sldId id="3462"/>
            <p14:sldId id="3421"/>
            <p14:sldId id="3545"/>
            <p14:sldId id="3547"/>
            <p14:sldId id="3549"/>
            <p14:sldId id="3554"/>
            <p14:sldId id="3551"/>
            <p14:sldId id="3436"/>
            <p14:sldId id="3481"/>
            <p14:sldId id="3450"/>
            <p14:sldId id="3449"/>
            <p14:sldId id="3482"/>
            <p14:sldId id="3555"/>
            <p14:sldId id="3486"/>
            <p14:sldId id="3515"/>
            <p14:sldId id="3556"/>
            <p14:sldId id="3484"/>
            <p14:sldId id="3557"/>
            <p14:sldId id="3488"/>
            <p14:sldId id="3489"/>
            <p14:sldId id="3492"/>
            <p14:sldId id="3496"/>
            <p14:sldId id="3558"/>
            <p14:sldId id="7672"/>
            <p14:sldId id="7674"/>
            <p14:sldId id="3497"/>
            <p14:sldId id="3498"/>
            <p14:sldId id="3493"/>
            <p14:sldId id="7676"/>
            <p14:sldId id="3510"/>
            <p14:sldId id="7677"/>
            <p14:sldId id="3501"/>
            <p14:sldId id="3502"/>
            <p14:sldId id="3503"/>
            <p14:sldId id="3504"/>
            <p14:sldId id="3505"/>
            <p14:sldId id="3538"/>
            <p14:sldId id="3540"/>
            <p14:sldId id="3541"/>
            <p14:sldId id="7678"/>
            <p14:sldId id="3507"/>
            <p14:sldId id="3509"/>
            <p14:sldId id="7675"/>
            <p14:sldId id="7679"/>
            <p14:sldId id="7680"/>
            <p14:sldId id="3446"/>
            <p14:sldId id="3447"/>
            <p14:sldId id="3544"/>
            <p14:sldId id="3514"/>
            <p14:sldId id="33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5749" autoAdjust="0"/>
  </p:normalViewPr>
  <p:slideViewPr>
    <p:cSldViewPr>
      <p:cViewPr varScale="1">
        <p:scale>
          <a:sx n="85" d="100"/>
          <a:sy n="85" d="100"/>
        </p:scale>
        <p:origin x="1411" y="43"/>
      </p:cViewPr>
      <p:guideLst>
        <p:guide orient="horz" pos="2160"/>
        <p:guide pos="2880"/>
      </p:guideLst>
    </p:cSldViewPr>
  </p:slideViewPr>
  <p:outlineViewPr>
    <p:cViewPr>
      <p:scale>
        <a:sx n="33" d="100"/>
        <a:sy n="33" d="100"/>
      </p:scale>
      <p:origin x="0" y="-5184"/>
    </p:cViewPr>
  </p:outlineViewPr>
  <p:notesTextViewPr>
    <p:cViewPr>
      <p:scale>
        <a:sx n="3" d="2"/>
        <a:sy n="3" d="2"/>
      </p:scale>
      <p:origin x="0" y="0"/>
    </p:cViewPr>
  </p:notesTextViewPr>
  <p:sorterViewPr>
    <p:cViewPr>
      <p:scale>
        <a:sx n="100" d="100"/>
        <a:sy n="100" d="100"/>
      </p:scale>
      <p:origin x="0" y="-12022"/>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2"/>
            <a:ext cx="3037840" cy="464820"/>
          </a:xfrm>
          <a:prstGeom prst="rect">
            <a:avLst/>
          </a:prstGeom>
        </p:spPr>
        <p:txBody>
          <a:bodyPr vert="horz" lIns="93177" tIns="46589" rIns="93177" bIns="46589" rtlCol="0"/>
          <a:lstStyle>
            <a:lvl1pPr algn="r">
              <a:defRPr sz="1200"/>
            </a:lvl1pPr>
          </a:lstStyle>
          <a:p>
            <a:fld id="{DB0B667D-2BE0-4A16-8EFA-E30C5D08DF21}" type="datetimeFigureOut">
              <a:rPr lang="en-US" smtClean="0"/>
              <a:t>4/5/2022</a:t>
            </a:fld>
            <a:endParaRPr lang="en-US" dirty="0"/>
          </a:p>
        </p:txBody>
      </p:sp>
      <p:sp>
        <p:nvSpPr>
          <p:cNvPr id="4" name="Footer Placeholder 3"/>
          <p:cNvSpPr>
            <a:spLocks noGrp="1"/>
          </p:cNvSpPr>
          <p:nvPr>
            <p:ph type="ftr" sz="quarter" idx="2"/>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9"/>
            <a:ext cx="3037840" cy="464820"/>
          </a:xfrm>
          <a:prstGeom prst="rect">
            <a:avLst/>
          </a:prstGeom>
        </p:spPr>
        <p:txBody>
          <a:bodyPr vert="horz" lIns="93177" tIns="46589" rIns="93177" bIns="46589"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3177" tIns="46589" rIns="93177" bIns="46589" rtlCol="0"/>
          <a:lstStyle>
            <a:lvl1pPr algn="r">
              <a:defRPr sz="1200"/>
            </a:lvl1pPr>
          </a:lstStyle>
          <a:p>
            <a:fld id="{EDF0A5FA-AB94-44EE-A5D4-75C5C49A077B}" type="datetimeFigureOut">
              <a:rPr lang="en-US" smtClean="0"/>
              <a:t>4/5/2022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3177" tIns="46589" rIns="93177" bIns="46589"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4/5/2022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4/5/2022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4/5/2022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4/5/2022</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4/5/2022</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rsaia.org/resources.html"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legis.iowa.gov/legislation/BillBook?ga=89&amp;ba=hf2416" TargetMode="External"/><Relationship Id="rId2" Type="http://schemas.openxmlformats.org/officeDocument/2006/relationships/hyperlink" Target="https://www.legis.iowa.gov/legislation/BillBook?ga=89&amp;ba=hf2316" TargetMode="External"/><Relationship Id="rId1" Type="http://schemas.openxmlformats.org/officeDocument/2006/relationships/slideLayout" Target="../slideLayouts/slideLayout4.xml"/><Relationship Id="rId5" Type="http://schemas.openxmlformats.org/officeDocument/2006/relationships/image" Target="../media/image23.emf"/><Relationship Id="rId4" Type="http://schemas.openxmlformats.org/officeDocument/2006/relationships/hyperlink" Target="https://www.legis.iowa.gov/legislation/BillBook?ga=89&amp;ba=hf2315"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www.legis.iowa.gov/legislation/BillBook?ga=89&amp;ba=SF%202356" TargetMode="External"/><Relationship Id="rId3" Type="http://schemas.openxmlformats.org/officeDocument/2006/relationships/image" Target="../media/image26.jpeg"/><Relationship Id="rId7" Type="http://schemas.openxmlformats.org/officeDocument/2006/relationships/hyperlink" Target="https://www.legis.iowa.gov/legislation/BillBook?ga=89&amp;ba=SF%202377"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s://www.legis.iowa.gov/docs/publications/LGI/89/SF2296.pdf" TargetMode="External"/><Relationship Id="rId5" Type="http://schemas.openxmlformats.org/officeDocument/2006/relationships/hyperlink" Target="https://www.legis.iowa.gov/docs/publications/LGI/89/HF2493.pdf" TargetMode="Externa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8" Type="http://schemas.openxmlformats.org/officeDocument/2006/relationships/hyperlink" Target="https://www.legis.iowa.gov/legislation/BillBook?ga=89&amp;ba=sf2129" TargetMode="External"/><Relationship Id="rId3" Type="http://schemas.openxmlformats.org/officeDocument/2006/relationships/image" Target="../media/image26.jpeg"/><Relationship Id="rId7" Type="http://schemas.openxmlformats.org/officeDocument/2006/relationships/hyperlink" Target="https://www.legis.iowa.gov/legislation/BillBook?ba=HF2165&amp;ga=89"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s://www.legis.iowa.gov/legislation/BillBook?ga=89&amp;ba=HF%202081" TargetMode="External"/><Relationship Id="rId5" Type="http://schemas.openxmlformats.org/officeDocument/2006/relationships/hyperlink" Target="https://www.legis.iowa.gov/legislation/BillBook?ga=89&amp;ba=HF%202083" TargetMode="External"/><Relationship Id="rId4" Type="http://schemas.openxmlformats.org/officeDocument/2006/relationships/image" Target="../media/image27.jpeg"/><Relationship Id="rId9" Type="http://schemas.openxmlformats.org/officeDocument/2006/relationships/hyperlink" Target="https://www.legis.iowa.gov/legislation/BillBook?ga=89&amp;ba=HF%202398"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hyperlink" Target="https://www.legis.iowa.gov/legislation/BillBook?ga=89&amp;ba=sf2369" TargetMode="External"/><Relationship Id="rId3" Type="http://schemas.openxmlformats.org/officeDocument/2006/relationships/image" Target="../media/image27.jpeg"/><Relationship Id="rId7" Type="http://schemas.openxmlformats.org/officeDocument/2006/relationships/hyperlink" Target="https://www.legis.iowa.gov/legislation/BillBook?ba=SF%202361&amp;ga=89" TargetMode="External"/><Relationship Id="rId12" Type="http://schemas.openxmlformats.org/officeDocument/2006/relationships/hyperlink" Target="https://www.legis.iowa.gov/legislation/BillBook?ga=89&amp;ba=hsb574" TargetMode="External"/><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hyperlink" Target="https://www.legis.iowa.gov/legislation/BillBook?ba=HF%202527&amp;ga=89" TargetMode="External"/><Relationship Id="rId11" Type="http://schemas.openxmlformats.org/officeDocument/2006/relationships/hyperlink" Target="https://www.legis.iowa.gov/legislation/BillBook?ba=HF2254&amp;ga=89" TargetMode="External"/><Relationship Id="rId5" Type="http://schemas.openxmlformats.org/officeDocument/2006/relationships/hyperlink" Target="https://www.legis.iowa.gov/legislation/BillBook?ga=89&amp;ba=HF%202416" TargetMode="External"/><Relationship Id="rId10" Type="http://schemas.openxmlformats.org/officeDocument/2006/relationships/hyperlink" Target="https://www.legis.iowa.gov/legislation/BillBook?ga=89&amp;ba=sf2205" TargetMode="External"/><Relationship Id="rId4" Type="http://schemas.openxmlformats.org/officeDocument/2006/relationships/hyperlink" Target="https://www.legis.iowa.gov/legislation/BillBook?ga=89&amp;ba=HF%202412" TargetMode="External"/><Relationship Id="rId9" Type="http://schemas.openxmlformats.org/officeDocument/2006/relationships/hyperlink" Target="https://www.legis.iowa.gov/legislation/BillBook?ba=HF%202577&amp;ga=89"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hyperlink" Target="https://www.legis.iowa.gov/legislation/BillBook?ga=89&amp;ba=hf318"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legis.iowa.gov/legislation/BillBook?ga=88&amp;ba=hf2490" TargetMode="Externa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prrac.org/pdf/annotated_bibliography_on_school_poverty_concentration.pdf" TargetMode="External"/><Relationship Id="rId2" Type="http://schemas.openxmlformats.org/officeDocument/2006/relationships/hyperlink" Target="https://www.future-ed.org/state-education-funding-concentration-matter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hyperlink" Target="https://www.legis.iowa.gov/legislation/BillBook?ga=89&amp;ba=sf2369" TargetMode="External"/><Relationship Id="rId5" Type="http://schemas.openxmlformats.org/officeDocument/2006/relationships/hyperlink" Target="https://www.legis.iowa.gov/legislation/BillBook?ga=89&amp;ba=hf2009" TargetMode="External"/><Relationship Id="rId4" Type="http://schemas.openxmlformats.org/officeDocument/2006/relationships/hyperlink" Target="https://www.legis.iowa.gov/legislation/BillBook?ga=89&amp;ba=hf2080"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hyperlink" Target="https://www.legis.iowa.gov/legislation/BillBook?ga=89&amp;ba=hf2245" TargetMode="External"/><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hyperlink" Target="https://www.legis.iowa.gov/legislation/BillBook?ga=89&amp;ba=hf2575" TargetMode="External"/><Relationship Id="rId5" Type="http://schemas.openxmlformats.org/officeDocument/2006/relationships/hyperlink" Target="https://www.legis.iowa.gov/legislation/BillBook?ba=%20HF%202549&amp;ga=89" TargetMode="External"/><Relationship Id="rId4" Type="http://schemas.openxmlformats.org/officeDocument/2006/relationships/hyperlink" Target="https://www.legis.iowa.gov/legislation/BillBook?ga=89&amp;ba=sf2195"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broadbandnow.com/research/best-states-with-internet-coverage-and-speed"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rsaia.org/2022-legislative-session.html"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hyperlink" Target="http://www.rsaia.org/"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dave.daughton@rsaia.org" TargetMode="External"/><Relationship Id="rId2" Type="http://schemas.openxmlformats.org/officeDocument/2006/relationships/hyperlink" Target="mailto:margaret@iowaschoolfinance.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a:t>RSAI Region Meeting </a:t>
            </a:r>
            <a:br>
              <a:rPr lang="en-US" b="1" dirty="0"/>
            </a:br>
            <a:r>
              <a:rPr lang="en-US" b="1" dirty="0"/>
              <a:t>NW Region</a:t>
            </a:r>
            <a:br>
              <a:rPr lang="en-US" b="1" dirty="0"/>
            </a:br>
            <a:r>
              <a:rPr lang="en-US" b="1" dirty="0"/>
              <a:t>April 5, 2022</a:t>
            </a:r>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375105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863832"/>
            <a:ext cx="5173980" cy="1008796"/>
          </a:xfrm>
        </p:spPr>
        <p:txBody>
          <a:bodyPr>
            <a:normAutofit/>
          </a:bodyPr>
          <a:lstStyle/>
          <a:p>
            <a:r>
              <a:rPr lang="en-US" sz="4400" dirty="0">
                <a:solidFill>
                  <a:schemeClr val="accent1"/>
                </a:solidFill>
              </a:rPr>
              <a:t>Member Benefits</a:t>
            </a:r>
          </a:p>
        </p:txBody>
      </p:sp>
      <p:sp>
        <p:nvSpPr>
          <p:cNvPr id="3" name="Content Placeholder 2"/>
          <p:cNvSpPr>
            <a:spLocks noGrp="1"/>
          </p:cNvSpPr>
          <p:nvPr>
            <p:ph sz="half" idx="1"/>
          </p:nvPr>
        </p:nvSpPr>
        <p:spPr>
          <a:xfrm>
            <a:off x="609600" y="1845734"/>
            <a:ext cx="3916680" cy="4402666"/>
          </a:xfrm>
        </p:spPr>
        <p:txBody>
          <a:bodyPr>
            <a:normAutofit fontScale="62500" lnSpcReduction="20000"/>
          </a:bodyPr>
          <a:lstStyle/>
          <a:p>
            <a:pPr>
              <a:buFont typeface="Wingdings" panose="05000000000000000000" pitchFamily="2" charset="2"/>
              <a:buChar char="ü"/>
            </a:pPr>
            <a:r>
              <a:rPr lang="en-US" sz="2600" dirty="0"/>
              <a:t>Advocacy presence at the Iowa Capitol focused on RSAI priority issues</a:t>
            </a:r>
          </a:p>
          <a:p>
            <a:pPr>
              <a:buFont typeface="Wingdings" panose="05000000000000000000" pitchFamily="2" charset="2"/>
              <a:buChar char="ü"/>
            </a:pPr>
            <a:r>
              <a:rPr lang="en-US" sz="2600" dirty="0"/>
              <a:t>Weekly legislative update reports and recap videos to share the latest news from the statehouse and calls to action when needed</a:t>
            </a:r>
          </a:p>
          <a:p>
            <a:pPr>
              <a:buFont typeface="Wingdings" panose="05000000000000000000" pitchFamily="2" charset="2"/>
              <a:buChar char="ü"/>
            </a:pPr>
            <a:r>
              <a:rPr lang="en-US" sz="2600" dirty="0"/>
              <a:t>A voice to advocate with the executive branch and represent rural schools on various task forces and stakeholder committees convened by DE.</a:t>
            </a:r>
          </a:p>
          <a:p>
            <a:pPr>
              <a:buFont typeface="Wingdings" panose="05000000000000000000" pitchFamily="2" charset="2"/>
              <a:buChar char="ü"/>
            </a:pPr>
            <a:r>
              <a:rPr lang="en-US" sz="2600" dirty="0"/>
              <a:t>Advocacy resources for local leaders to use, including position papers, advocacy tool kits, talking points, maps, and school finance estimates</a:t>
            </a:r>
          </a:p>
          <a:p>
            <a:pPr>
              <a:buFont typeface="Wingdings" panose="05000000000000000000" pitchFamily="2" charset="2"/>
              <a:buChar char="ü"/>
            </a:pPr>
            <a:r>
              <a:rPr lang="en-US" sz="2600" dirty="0"/>
              <a:t>Assistance with communications, letters to the editor or sample letters to legislators</a:t>
            </a:r>
          </a:p>
          <a:p>
            <a:pPr>
              <a:buFont typeface="Wingdings" panose="05000000000000000000" pitchFamily="2" charset="2"/>
              <a:buChar char="ü"/>
            </a:pPr>
            <a:r>
              <a:rPr lang="en-US" sz="2600" dirty="0"/>
              <a:t>Easy to share information, such as RSAI Legislative Priorities Video, to inform school boards, staff, and stakeholders.</a:t>
            </a:r>
          </a:p>
        </p:txBody>
      </p:sp>
      <p:sp>
        <p:nvSpPr>
          <p:cNvPr id="4" name="Content Placeholder 3"/>
          <p:cNvSpPr>
            <a:spLocks noGrp="1"/>
          </p:cNvSpPr>
          <p:nvPr>
            <p:ph sz="half" idx="2"/>
          </p:nvPr>
        </p:nvSpPr>
        <p:spPr>
          <a:xfrm>
            <a:off x="4953000" y="1828800"/>
            <a:ext cx="3962400" cy="4023360"/>
          </a:xfrm>
        </p:spPr>
        <p:txBody>
          <a:bodyPr>
            <a:noAutofit/>
          </a:bodyPr>
          <a:lstStyle/>
          <a:p>
            <a:pPr>
              <a:buFont typeface="Wingdings" panose="05000000000000000000" pitchFamily="2" charset="2"/>
              <a:buChar char="ü"/>
            </a:pPr>
            <a:r>
              <a:rPr lang="en-US" sz="1600" dirty="0"/>
              <a:t>RSAI is the state affiliate of the National Rural Education Association, which brings access to NREA research, updates about happenings in Washington, networking</a:t>
            </a:r>
          </a:p>
          <a:p>
            <a:pPr>
              <a:buFont typeface="Wingdings" panose="05000000000000000000" pitchFamily="2" charset="2"/>
              <a:buChar char="ü"/>
            </a:pPr>
            <a:r>
              <a:rPr lang="en-US" sz="1600" dirty="0"/>
              <a:t>Free Summer regional meetings and RSAI annual conference in October.</a:t>
            </a:r>
          </a:p>
          <a:p>
            <a:pPr>
              <a:buFont typeface="Wingdings" panose="05000000000000000000" pitchFamily="2" charset="2"/>
              <a:buChar char="ü"/>
            </a:pPr>
            <a:r>
              <a:rPr lang="en-US" sz="1600" dirty="0"/>
              <a:t>Authentic grassroots development of legislative priorities in a one district one vote democratic process.</a:t>
            </a:r>
          </a:p>
          <a:p>
            <a:pPr>
              <a:buFont typeface="Wingdings" panose="05000000000000000000" pitchFamily="2" charset="2"/>
              <a:buChar char="ü"/>
            </a:pPr>
            <a:r>
              <a:rPr lang="en-US" sz="1600" dirty="0"/>
              <a:t>Free access to NASDTEC teacher licensure checks with your RSAI membership. Learn more about the program</a:t>
            </a:r>
            <a:r>
              <a:rPr lang="en-US" sz="1600" dirty="0">
                <a:hlinkClick r:id="rId2"/>
              </a:rPr>
              <a:t> here</a:t>
            </a:r>
            <a:r>
              <a:rPr lang="en-US" sz="1600" dirty="0"/>
              <a:t>.</a:t>
            </a:r>
          </a:p>
          <a:p>
            <a:pPr>
              <a:buFont typeface="Wingdings" panose="05000000000000000000" pitchFamily="2" charset="2"/>
              <a:buChar char="ü"/>
            </a:pPr>
            <a:r>
              <a:rPr lang="en-US" sz="1600" dirty="0"/>
              <a:t>Discount on ISFIS Policy-hosting Service</a:t>
            </a:r>
          </a:p>
          <a:p>
            <a:pPr>
              <a:buFont typeface="Wingdings" panose="05000000000000000000" pitchFamily="2" charset="2"/>
              <a:buChar char="ü"/>
            </a:pPr>
            <a:r>
              <a:rPr lang="en-US" sz="1600" dirty="0"/>
              <a:t>Collective purchasing power as a group, attracting needed supports at discounted prices</a:t>
            </a:r>
          </a:p>
        </p:txBody>
      </p:sp>
      <p:sp>
        <p:nvSpPr>
          <p:cNvPr id="5" name="TextBox 4"/>
          <p:cNvSpPr txBox="1"/>
          <p:nvPr/>
        </p:nvSpPr>
        <p:spPr>
          <a:xfrm>
            <a:off x="457200" y="6096000"/>
            <a:ext cx="4191000" cy="646331"/>
          </a:xfrm>
          <a:prstGeom prst="rect">
            <a:avLst/>
          </a:prstGeom>
          <a:solidFill>
            <a:schemeClr val="accent5">
              <a:lumMod val="20000"/>
              <a:lumOff val="80000"/>
            </a:schemeClr>
          </a:solidFill>
        </p:spPr>
        <p:txBody>
          <a:bodyPr wrap="square" rtlCol="0">
            <a:spAutoFit/>
          </a:bodyPr>
          <a:lstStyle/>
          <a:p>
            <a:pPr algn="ctr"/>
            <a:r>
              <a:rPr lang="en-US" b="1" i="1" dirty="0"/>
              <a:t>Networking, Sharing, Best Practice Connections with other like districts</a:t>
            </a:r>
          </a:p>
        </p:txBody>
      </p:sp>
      <p:pic>
        <p:nvPicPr>
          <p:cNvPr id="8" name="Picture 7"/>
          <p:cNvPicPr>
            <a:picLocks noChangeAspect="1"/>
          </p:cNvPicPr>
          <p:nvPr/>
        </p:nvPicPr>
        <p:blipFill>
          <a:blip r:embed="rId3"/>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606070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00200" y="5585972"/>
            <a:ext cx="6400800" cy="523220"/>
          </a:xfrm>
          <a:prstGeom prst="rect">
            <a:avLst/>
          </a:prstGeom>
          <a:solidFill>
            <a:srgbClr val="FFFF00"/>
          </a:solidFill>
        </p:spPr>
        <p:txBody>
          <a:bodyPr wrap="square" rtlCol="0">
            <a:spAutoFit/>
          </a:bodyPr>
          <a:lstStyle/>
          <a:p>
            <a:pPr algn="ctr"/>
            <a:r>
              <a:rPr lang="en-US" sz="2800" b="1" dirty="0"/>
              <a:t>www.rsaia.org/corporate-sponsors</a:t>
            </a:r>
          </a:p>
        </p:txBody>
      </p:sp>
      <p:pic>
        <p:nvPicPr>
          <p:cNvPr id="2" name="Picture 1">
            <a:extLst>
              <a:ext uri="{FF2B5EF4-FFF2-40B4-BE49-F238E27FC236}">
                <a16:creationId xmlns:a16="http://schemas.microsoft.com/office/drawing/2014/main" id="{56B7CD2F-AA98-4EF1-9592-9E12E1C3D6F1}"/>
              </a:ext>
            </a:extLst>
          </p:cNvPr>
          <p:cNvPicPr>
            <a:picLocks noChangeAspect="1"/>
          </p:cNvPicPr>
          <p:nvPr/>
        </p:nvPicPr>
        <p:blipFill>
          <a:blip r:embed="rId2"/>
          <a:stretch>
            <a:fillRect/>
          </a:stretch>
        </p:blipFill>
        <p:spPr>
          <a:xfrm>
            <a:off x="616409" y="76200"/>
            <a:ext cx="7963590" cy="1505080"/>
          </a:xfrm>
          <a:prstGeom prst="rect">
            <a:avLst/>
          </a:prstGeom>
        </p:spPr>
      </p:pic>
      <p:pic>
        <p:nvPicPr>
          <p:cNvPr id="6" name="Content Placeholder 5">
            <a:extLst>
              <a:ext uri="{FF2B5EF4-FFF2-40B4-BE49-F238E27FC236}">
                <a16:creationId xmlns:a16="http://schemas.microsoft.com/office/drawing/2014/main" id="{DB88F3EC-3070-42D9-8C6A-B467BB3B5F67}"/>
              </a:ext>
            </a:extLst>
          </p:cNvPr>
          <p:cNvPicPr>
            <a:picLocks noGrp="1" noChangeAspect="1"/>
          </p:cNvPicPr>
          <p:nvPr>
            <p:ph sz="half" idx="1"/>
          </p:nvPr>
        </p:nvPicPr>
        <p:blipFill>
          <a:blip r:embed="rId3"/>
          <a:stretch>
            <a:fillRect/>
          </a:stretch>
        </p:blipFill>
        <p:spPr>
          <a:xfrm>
            <a:off x="228600" y="1752600"/>
            <a:ext cx="2617697" cy="704911"/>
          </a:xfrm>
          <a:prstGeom prst="rect">
            <a:avLst/>
          </a:prstGeom>
        </p:spPr>
      </p:pic>
      <p:pic>
        <p:nvPicPr>
          <p:cNvPr id="8" name="Picture 7">
            <a:extLst>
              <a:ext uri="{FF2B5EF4-FFF2-40B4-BE49-F238E27FC236}">
                <a16:creationId xmlns:a16="http://schemas.microsoft.com/office/drawing/2014/main" id="{7465D1A9-B246-401F-BC26-56458A3DB16B}"/>
              </a:ext>
            </a:extLst>
          </p:cNvPr>
          <p:cNvPicPr>
            <a:picLocks noChangeAspect="1"/>
          </p:cNvPicPr>
          <p:nvPr/>
        </p:nvPicPr>
        <p:blipFill>
          <a:blip r:embed="rId4"/>
          <a:stretch>
            <a:fillRect/>
          </a:stretch>
        </p:blipFill>
        <p:spPr>
          <a:xfrm>
            <a:off x="1143000" y="2655420"/>
            <a:ext cx="2648179" cy="674428"/>
          </a:xfrm>
          <a:prstGeom prst="rect">
            <a:avLst/>
          </a:prstGeom>
        </p:spPr>
      </p:pic>
      <p:pic>
        <p:nvPicPr>
          <p:cNvPr id="9" name="Picture 8">
            <a:extLst>
              <a:ext uri="{FF2B5EF4-FFF2-40B4-BE49-F238E27FC236}">
                <a16:creationId xmlns:a16="http://schemas.microsoft.com/office/drawing/2014/main" id="{56DAA04D-8C51-491F-8190-8A776CB62AA3}"/>
              </a:ext>
            </a:extLst>
          </p:cNvPr>
          <p:cNvPicPr>
            <a:picLocks noChangeAspect="1"/>
          </p:cNvPicPr>
          <p:nvPr/>
        </p:nvPicPr>
        <p:blipFill>
          <a:blip r:embed="rId5"/>
          <a:stretch>
            <a:fillRect/>
          </a:stretch>
        </p:blipFill>
        <p:spPr>
          <a:xfrm>
            <a:off x="381000" y="3505200"/>
            <a:ext cx="2979678" cy="838273"/>
          </a:xfrm>
          <a:prstGeom prst="rect">
            <a:avLst/>
          </a:prstGeom>
        </p:spPr>
      </p:pic>
      <p:pic>
        <p:nvPicPr>
          <p:cNvPr id="10" name="Picture 9">
            <a:extLst>
              <a:ext uri="{FF2B5EF4-FFF2-40B4-BE49-F238E27FC236}">
                <a16:creationId xmlns:a16="http://schemas.microsoft.com/office/drawing/2014/main" id="{560A9689-D41A-43EC-BA26-B6656954A885}"/>
              </a:ext>
            </a:extLst>
          </p:cNvPr>
          <p:cNvPicPr>
            <a:picLocks noChangeAspect="1"/>
          </p:cNvPicPr>
          <p:nvPr/>
        </p:nvPicPr>
        <p:blipFill>
          <a:blip r:embed="rId6"/>
          <a:stretch>
            <a:fillRect/>
          </a:stretch>
        </p:blipFill>
        <p:spPr>
          <a:xfrm>
            <a:off x="6934200" y="1811076"/>
            <a:ext cx="1447800" cy="1590362"/>
          </a:xfrm>
          <a:prstGeom prst="rect">
            <a:avLst/>
          </a:prstGeom>
        </p:spPr>
      </p:pic>
      <p:pic>
        <p:nvPicPr>
          <p:cNvPr id="11" name="Picture 10">
            <a:extLst>
              <a:ext uri="{FF2B5EF4-FFF2-40B4-BE49-F238E27FC236}">
                <a16:creationId xmlns:a16="http://schemas.microsoft.com/office/drawing/2014/main" id="{813FE2CA-0BCE-40E7-88AE-54B1691EDF9A}"/>
              </a:ext>
            </a:extLst>
          </p:cNvPr>
          <p:cNvPicPr>
            <a:picLocks noChangeAspect="1"/>
          </p:cNvPicPr>
          <p:nvPr/>
        </p:nvPicPr>
        <p:blipFill>
          <a:blip r:embed="rId7"/>
          <a:stretch>
            <a:fillRect/>
          </a:stretch>
        </p:blipFill>
        <p:spPr>
          <a:xfrm>
            <a:off x="6629400" y="3627300"/>
            <a:ext cx="2246472" cy="914635"/>
          </a:xfrm>
          <a:prstGeom prst="rect">
            <a:avLst/>
          </a:prstGeom>
        </p:spPr>
      </p:pic>
      <p:pic>
        <p:nvPicPr>
          <p:cNvPr id="12" name="Picture 11">
            <a:extLst>
              <a:ext uri="{FF2B5EF4-FFF2-40B4-BE49-F238E27FC236}">
                <a16:creationId xmlns:a16="http://schemas.microsoft.com/office/drawing/2014/main" id="{BCE23F11-3721-42A0-BC38-B235E07BB922}"/>
              </a:ext>
            </a:extLst>
          </p:cNvPr>
          <p:cNvPicPr>
            <a:picLocks noChangeAspect="1"/>
          </p:cNvPicPr>
          <p:nvPr/>
        </p:nvPicPr>
        <p:blipFill>
          <a:blip r:embed="rId8"/>
          <a:stretch>
            <a:fillRect/>
          </a:stretch>
        </p:blipFill>
        <p:spPr>
          <a:xfrm>
            <a:off x="3567695" y="3215335"/>
            <a:ext cx="2080367" cy="749826"/>
          </a:xfrm>
          <a:prstGeom prst="rect">
            <a:avLst/>
          </a:prstGeom>
        </p:spPr>
      </p:pic>
      <p:pic>
        <p:nvPicPr>
          <p:cNvPr id="13" name="Picture 12">
            <a:extLst>
              <a:ext uri="{FF2B5EF4-FFF2-40B4-BE49-F238E27FC236}">
                <a16:creationId xmlns:a16="http://schemas.microsoft.com/office/drawing/2014/main" id="{1B361290-3BB4-4C17-898B-A2520076F4BA}"/>
              </a:ext>
            </a:extLst>
          </p:cNvPr>
          <p:cNvPicPr>
            <a:picLocks noChangeAspect="1"/>
          </p:cNvPicPr>
          <p:nvPr/>
        </p:nvPicPr>
        <p:blipFill>
          <a:blip r:embed="rId9"/>
          <a:stretch>
            <a:fillRect/>
          </a:stretch>
        </p:blipFill>
        <p:spPr>
          <a:xfrm>
            <a:off x="1779404" y="4505050"/>
            <a:ext cx="2133785" cy="933531"/>
          </a:xfrm>
          <a:prstGeom prst="rect">
            <a:avLst/>
          </a:prstGeom>
        </p:spPr>
      </p:pic>
      <p:pic>
        <p:nvPicPr>
          <p:cNvPr id="14" name="Picture 13">
            <a:extLst>
              <a:ext uri="{FF2B5EF4-FFF2-40B4-BE49-F238E27FC236}">
                <a16:creationId xmlns:a16="http://schemas.microsoft.com/office/drawing/2014/main" id="{FA96CF88-1B19-4D0E-89C1-0D48B9AB1387}"/>
              </a:ext>
            </a:extLst>
          </p:cNvPr>
          <p:cNvPicPr>
            <a:picLocks noChangeAspect="1"/>
          </p:cNvPicPr>
          <p:nvPr/>
        </p:nvPicPr>
        <p:blipFill>
          <a:blip r:embed="rId10"/>
          <a:stretch>
            <a:fillRect/>
          </a:stretch>
        </p:blipFill>
        <p:spPr>
          <a:xfrm>
            <a:off x="4114800" y="4567921"/>
            <a:ext cx="2781541" cy="807790"/>
          </a:xfrm>
          <a:prstGeom prst="rect">
            <a:avLst/>
          </a:prstGeom>
        </p:spPr>
      </p:pic>
      <p:pic>
        <p:nvPicPr>
          <p:cNvPr id="15" name="Picture 14">
            <a:extLst>
              <a:ext uri="{FF2B5EF4-FFF2-40B4-BE49-F238E27FC236}">
                <a16:creationId xmlns:a16="http://schemas.microsoft.com/office/drawing/2014/main" id="{A834CBEB-0A73-407B-9EBA-EEE9670DB260}"/>
              </a:ext>
            </a:extLst>
          </p:cNvPr>
          <p:cNvPicPr>
            <a:picLocks noChangeAspect="1"/>
          </p:cNvPicPr>
          <p:nvPr/>
        </p:nvPicPr>
        <p:blipFill>
          <a:blip r:embed="rId11"/>
          <a:stretch>
            <a:fillRect/>
          </a:stretch>
        </p:blipFill>
        <p:spPr>
          <a:xfrm>
            <a:off x="3669915" y="1994412"/>
            <a:ext cx="2627790" cy="807790"/>
          </a:xfrm>
          <a:prstGeom prst="rect">
            <a:avLst/>
          </a:prstGeom>
        </p:spPr>
      </p:pic>
    </p:spTree>
    <p:extLst>
      <p:ext uri="{BB962C8B-B14F-4D97-AF65-F5344CB8AC3E}">
        <p14:creationId xmlns:p14="http://schemas.microsoft.com/office/powerpoint/2010/main" val="2652351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a:p>
            <a:endParaRPr lang="en-US" dirty="0"/>
          </a:p>
          <a:p>
            <a:endParaRPr lang="en-US" dirty="0"/>
          </a:p>
        </p:txBody>
      </p:sp>
      <p:sp>
        <p:nvSpPr>
          <p:cNvPr id="5" name="TextBox 4"/>
          <p:cNvSpPr txBox="1"/>
          <p:nvPr/>
        </p:nvSpPr>
        <p:spPr>
          <a:xfrm>
            <a:off x="1181100" y="5466039"/>
            <a:ext cx="6781800" cy="369332"/>
          </a:xfrm>
          <a:prstGeom prst="rect">
            <a:avLst/>
          </a:prstGeom>
          <a:solidFill>
            <a:srgbClr val="FFFF00"/>
          </a:solidFill>
        </p:spPr>
        <p:txBody>
          <a:bodyPr wrap="square" rtlCol="0">
            <a:spAutoFit/>
          </a:bodyPr>
          <a:lstStyle/>
          <a:p>
            <a:pPr algn="ctr"/>
            <a:r>
              <a:rPr lang="en-US" b="1" dirty="0"/>
              <a:t>https://www.rsaia.org/annual-meeting.html</a:t>
            </a:r>
          </a:p>
        </p:txBody>
      </p:sp>
      <p:pic>
        <p:nvPicPr>
          <p:cNvPr id="2" name="Picture 1">
            <a:extLst>
              <a:ext uri="{FF2B5EF4-FFF2-40B4-BE49-F238E27FC236}">
                <a16:creationId xmlns:a16="http://schemas.microsoft.com/office/drawing/2014/main" id="{C75FDBF0-6DED-470A-8C8A-7618AB6AC12F}"/>
              </a:ext>
            </a:extLst>
          </p:cNvPr>
          <p:cNvPicPr>
            <a:picLocks noChangeAspect="1"/>
          </p:cNvPicPr>
          <p:nvPr/>
        </p:nvPicPr>
        <p:blipFill>
          <a:blip r:embed="rId2"/>
          <a:stretch>
            <a:fillRect/>
          </a:stretch>
        </p:blipFill>
        <p:spPr>
          <a:xfrm>
            <a:off x="447314" y="381000"/>
            <a:ext cx="8295089" cy="4560965"/>
          </a:xfrm>
          <a:prstGeom prst="rect">
            <a:avLst/>
          </a:prstGeom>
        </p:spPr>
      </p:pic>
    </p:spTree>
    <p:extLst>
      <p:ext uri="{BB962C8B-B14F-4D97-AF65-F5344CB8AC3E}">
        <p14:creationId xmlns:p14="http://schemas.microsoft.com/office/powerpoint/2010/main" val="424558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lgn="ctr"/>
            <a:r>
              <a:rPr lang="en-US" sz="3200" b="1" dirty="0"/>
              <a:t>Election of RSAI Regional Representative to the Leadership Group. </a:t>
            </a:r>
          </a:p>
          <a:p>
            <a:pPr lvl="0" algn="ctr"/>
            <a:r>
              <a:rPr lang="en-US" sz="3200" dirty="0"/>
              <a:t>Ongoing office is a 3-year term. </a:t>
            </a:r>
          </a:p>
          <a:p>
            <a:pPr lvl="0" algn="ctr"/>
            <a:r>
              <a:rPr lang="en-US" sz="3200" dirty="0"/>
              <a:t>No election this year for NW Region. </a:t>
            </a:r>
          </a:p>
          <a:p>
            <a:pPr lvl="0" algn="ctr"/>
            <a:r>
              <a:rPr lang="en-US" sz="3200" dirty="0"/>
              <a:t>Thanks to Justin Daggett!</a:t>
            </a:r>
          </a:p>
          <a:p>
            <a:pPr algn="ctr"/>
            <a:r>
              <a:rPr lang="en-US" sz="3200" dirty="0"/>
              <a:t>Justin’s term expires in 2023</a:t>
            </a:r>
          </a:p>
          <a:p>
            <a:pPr algn="ctr"/>
            <a:endParaRPr lang="en-US" sz="3200"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891269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lgn="ctr"/>
            <a:r>
              <a:rPr lang="en-US" sz="3200" b="1" dirty="0"/>
              <a:t>Election of RSAI Regional Representative(s) to the Legislative Committee. </a:t>
            </a:r>
          </a:p>
          <a:p>
            <a:pPr lvl="0" algn="ctr"/>
            <a:r>
              <a:rPr lang="en-US" sz="2800" dirty="0"/>
              <a:t>Office is a 1-year appointment. By-laws changed to allow additional representatives such that each AEA has at least one. </a:t>
            </a:r>
          </a:p>
          <a:p>
            <a:pPr lvl="0"/>
            <a:r>
              <a:rPr lang="en-US" sz="2800" dirty="0"/>
              <a:t>Thanks to Brian Johnson, Prairie Valley &amp; Southeast Webster Grand, for serving during the 2022 Session! </a:t>
            </a:r>
          </a:p>
          <a:p>
            <a:pPr lvl="0"/>
            <a:r>
              <a:rPr lang="en-US" sz="2800" i="1" dirty="0"/>
              <a:t>Representative attends Legislative Committee Meeting in Des Moines during August (date TBD), attends the Annual Meeting in Ankeny, October 26, and supports legislative advocacy efforts during the 2022 Session.</a:t>
            </a:r>
            <a:endParaRPr lang="en-US" sz="2800"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2757503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F39E-A11F-46CB-A5E4-8603A4FC995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69A4686-0075-4888-9D4B-D7118686208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8D2D0B0-5387-406A-9565-171C3C88B543}"/>
              </a:ext>
            </a:extLst>
          </p:cNvPr>
          <p:cNvPicPr>
            <a:picLocks noChangeAspect="1"/>
          </p:cNvPicPr>
          <p:nvPr/>
        </p:nvPicPr>
        <p:blipFill>
          <a:blip r:embed="rId2"/>
          <a:stretch>
            <a:fillRect/>
          </a:stretch>
        </p:blipFill>
        <p:spPr>
          <a:xfrm>
            <a:off x="228600" y="0"/>
            <a:ext cx="8214360" cy="6592024"/>
          </a:xfrm>
          <a:prstGeom prst="rect">
            <a:avLst/>
          </a:prstGeom>
        </p:spPr>
      </p:pic>
    </p:spTree>
    <p:extLst>
      <p:ext uri="{BB962C8B-B14F-4D97-AF65-F5344CB8AC3E}">
        <p14:creationId xmlns:p14="http://schemas.microsoft.com/office/powerpoint/2010/main" val="3985684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Accomplishments </a:t>
            </a:r>
            <a:br>
              <a:rPr lang="en-US" dirty="0"/>
            </a:br>
            <a:r>
              <a:rPr lang="en-US" dirty="0"/>
              <a:t>Benefiting Rural Districts </a:t>
            </a:r>
          </a:p>
        </p:txBody>
      </p:sp>
      <p:sp>
        <p:nvSpPr>
          <p:cNvPr id="3" name="Content Placeholder 2"/>
          <p:cNvSpPr>
            <a:spLocks noGrp="1"/>
          </p:cNvSpPr>
          <p:nvPr>
            <p:ph sz="half" idx="1"/>
          </p:nvPr>
        </p:nvSpPr>
        <p:spPr>
          <a:xfrm>
            <a:off x="990600" y="2009931"/>
            <a:ext cx="3520440" cy="4023360"/>
          </a:xfrm>
        </p:spPr>
        <p:txBody>
          <a:bodyPr>
            <a:normAutofit/>
          </a:bodyPr>
          <a:lstStyle/>
          <a:p>
            <a:r>
              <a:rPr lang="en-US" b="1" dirty="0"/>
              <a:t>Before 2018: </a:t>
            </a:r>
          </a:p>
          <a:p>
            <a:pPr lvl="1">
              <a:lnSpc>
                <a:spcPct val="100000"/>
              </a:lnSpc>
              <a:spcAft>
                <a:spcPts val="600"/>
              </a:spcAft>
            </a:pPr>
            <a:r>
              <a:rPr lang="en-US" dirty="0"/>
              <a:t>Management fund authority to pay for retirements over age 65 and costs of arbitration</a:t>
            </a:r>
          </a:p>
          <a:p>
            <a:pPr lvl="1">
              <a:lnSpc>
                <a:spcPct val="100000"/>
              </a:lnSpc>
              <a:spcAft>
                <a:spcPts val="600"/>
              </a:spcAft>
            </a:pPr>
            <a:r>
              <a:rPr lang="en-US" dirty="0"/>
              <a:t>PPEL flexibility to pay for repairs over $1,500</a:t>
            </a:r>
          </a:p>
          <a:p>
            <a:pPr lvl="1">
              <a:lnSpc>
                <a:spcPct val="100000"/>
              </a:lnSpc>
              <a:spcAft>
                <a:spcPts val="600"/>
              </a:spcAft>
            </a:pPr>
            <a:r>
              <a:rPr lang="en-US" dirty="0"/>
              <a:t>DoP Flexibility</a:t>
            </a:r>
          </a:p>
          <a:p>
            <a:pPr lvl="1">
              <a:lnSpc>
                <a:spcPct val="100000"/>
              </a:lnSpc>
              <a:spcAft>
                <a:spcPts val="600"/>
              </a:spcAft>
            </a:pPr>
            <a:r>
              <a:rPr lang="en-US" dirty="0"/>
              <a:t>Home Rule Statute</a:t>
            </a:r>
          </a:p>
          <a:p>
            <a:pPr lvl="1">
              <a:lnSpc>
                <a:spcPct val="100000"/>
              </a:lnSpc>
              <a:spcAft>
                <a:spcPts val="600"/>
              </a:spcAft>
            </a:pPr>
            <a:r>
              <a:rPr lang="en-US" dirty="0"/>
              <a:t>Categorical Fund Flexibility</a:t>
            </a:r>
          </a:p>
        </p:txBody>
      </p:sp>
      <p:sp>
        <p:nvSpPr>
          <p:cNvPr id="5" name="Content Placeholder 4"/>
          <p:cNvSpPr>
            <a:spLocks noGrp="1"/>
          </p:cNvSpPr>
          <p:nvPr>
            <p:ph sz="half" idx="2"/>
          </p:nvPr>
        </p:nvSpPr>
        <p:spPr>
          <a:xfrm>
            <a:off x="4724400" y="1981200"/>
            <a:ext cx="3810000" cy="4631265"/>
          </a:xfrm>
        </p:spPr>
        <p:txBody>
          <a:bodyPr>
            <a:noAutofit/>
          </a:bodyPr>
          <a:lstStyle/>
          <a:p>
            <a:r>
              <a:rPr lang="en-US" b="1" dirty="0"/>
              <a:t>In 2018 Session</a:t>
            </a:r>
          </a:p>
          <a:p>
            <a:pPr lvl="1">
              <a:lnSpc>
                <a:spcPct val="100000"/>
              </a:lnSpc>
            </a:pPr>
            <a:r>
              <a:rPr lang="en-US" dirty="0"/>
              <a:t>Even more DoP Flexibility</a:t>
            </a:r>
          </a:p>
          <a:p>
            <a:pPr lvl="1">
              <a:lnSpc>
                <a:spcPct val="100000"/>
              </a:lnSpc>
            </a:pPr>
            <a:r>
              <a:rPr lang="en-US" dirty="0"/>
              <a:t>Even more Categorical Fund Flexibility</a:t>
            </a:r>
          </a:p>
          <a:p>
            <a:pPr lvl="1">
              <a:lnSpc>
                <a:spcPct val="100000"/>
              </a:lnSpc>
            </a:pPr>
            <a:r>
              <a:rPr lang="en-US" dirty="0"/>
              <a:t>Staff Flexibility – CTE options for hard-to-staff content and local offerings of on-line learning</a:t>
            </a:r>
          </a:p>
          <a:p>
            <a:pPr lvl="1">
              <a:lnSpc>
                <a:spcPct val="100000"/>
              </a:lnSpc>
            </a:pPr>
            <a:r>
              <a:rPr lang="en-US" dirty="0"/>
              <a:t>Progress on Transportation (grants)  and Formula Equality </a:t>
            </a:r>
          </a:p>
          <a:p>
            <a:pPr lvl="1">
              <a:lnSpc>
                <a:spcPct val="100000"/>
              </a:lnSpc>
            </a:pPr>
            <a:r>
              <a:rPr lang="en-US" dirty="0"/>
              <a:t>Extension of Operational Sharing Incentives</a:t>
            </a:r>
          </a:p>
        </p:txBody>
      </p:sp>
      <p:pic>
        <p:nvPicPr>
          <p:cNvPr id="7" name="Picture 6"/>
          <p:cNvPicPr>
            <a:picLocks noChangeAspect="1"/>
          </p:cNvPicPr>
          <p:nvPr/>
        </p:nvPicPr>
        <p:blipFill>
          <a:blip r:embed="rId2"/>
          <a:stretch>
            <a:fillRect/>
          </a:stretch>
        </p:blipFill>
        <p:spPr>
          <a:xfrm>
            <a:off x="7391400" y="533400"/>
            <a:ext cx="1219200" cy="1244221"/>
          </a:xfrm>
          <a:prstGeom prst="rect">
            <a:avLst/>
          </a:prstGeom>
        </p:spPr>
      </p:pic>
    </p:spTree>
    <p:extLst>
      <p:ext uri="{BB962C8B-B14F-4D97-AF65-F5344CB8AC3E}">
        <p14:creationId xmlns:p14="http://schemas.microsoft.com/office/powerpoint/2010/main" val="3958016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Accomplishments </a:t>
            </a:r>
            <a:br>
              <a:rPr lang="en-US" dirty="0"/>
            </a:br>
            <a:r>
              <a:rPr lang="en-US" dirty="0"/>
              <a:t>Benefiting Rural Districts </a:t>
            </a:r>
          </a:p>
        </p:txBody>
      </p:sp>
      <p:sp>
        <p:nvSpPr>
          <p:cNvPr id="6" name="Content Placeholder 4"/>
          <p:cNvSpPr txBox="1">
            <a:spLocks/>
          </p:cNvSpPr>
          <p:nvPr/>
        </p:nvSpPr>
        <p:spPr>
          <a:xfrm>
            <a:off x="6400800" y="1850216"/>
            <a:ext cx="2362200" cy="463126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1200" dirty="0"/>
          </a:p>
        </p:txBody>
      </p:sp>
      <p:pic>
        <p:nvPicPr>
          <p:cNvPr id="7" name="Picture 6"/>
          <p:cNvPicPr>
            <a:picLocks noChangeAspect="1"/>
          </p:cNvPicPr>
          <p:nvPr/>
        </p:nvPicPr>
        <p:blipFill>
          <a:blip r:embed="rId2"/>
          <a:stretch>
            <a:fillRect/>
          </a:stretch>
        </p:blipFill>
        <p:spPr>
          <a:xfrm>
            <a:off x="7391400" y="380999"/>
            <a:ext cx="1219200" cy="1244221"/>
          </a:xfrm>
          <a:prstGeom prst="rect">
            <a:avLst/>
          </a:prstGeom>
        </p:spPr>
      </p:pic>
      <p:sp>
        <p:nvSpPr>
          <p:cNvPr id="4" name="Content Placeholder 3"/>
          <p:cNvSpPr>
            <a:spLocks noGrp="1"/>
          </p:cNvSpPr>
          <p:nvPr>
            <p:ph sz="half" idx="1"/>
          </p:nvPr>
        </p:nvSpPr>
        <p:spPr>
          <a:xfrm>
            <a:off x="822960" y="1845734"/>
            <a:ext cx="3063240" cy="4023360"/>
          </a:xfrm>
        </p:spPr>
        <p:txBody>
          <a:bodyPr>
            <a:normAutofit/>
          </a:bodyPr>
          <a:lstStyle/>
          <a:p>
            <a:r>
              <a:rPr lang="en-US" sz="1600" b="1" dirty="0"/>
              <a:t>In 2019 Session</a:t>
            </a:r>
          </a:p>
          <a:p>
            <a:pPr lvl="1">
              <a:lnSpc>
                <a:spcPct val="100000"/>
              </a:lnSpc>
            </a:pPr>
            <a:r>
              <a:rPr lang="en-US" dirty="0"/>
              <a:t>Transportation in the Formula</a:t>
            </a:r>
          </a:p>
          <a:p>
            <a:pPr lvl="1">
              <a:lnSpc>
                <a:spcPct val="100000"/>
              </a:lnSpc>
            </a:pPr>
            <a:r>
              <a:rPr lang="en-US" dirty="0"/>
              <a:t>Formula Equity</a:t>
            </a:r>
          </a:p>
          <a:p>
            <a:pPr lvl="1">
              <a:lnSpc>
                <a:spcPct val="100000"/>
              </a:lnSpc>
            </a:pPr>
            <a:r>
              <a:rPr lang="en-US" dirty="0"/>
              <a:t>Extension of WGS/reorganization Incentives</a:t>
            </a:r>
          </a:p>
          <a:p>
            <a:pPr lvl="1">
              <a:lnSpc>
                <a:spcPct val="100000"/>
              </a:lnSpc>
            </a:pPr>
            <a:r>
              <a:rPr lang="en-US" dirty="0"/>
              <a:t>State Penny Extension</a:t>
            </a:r>
          </a:p>
          <a:p>
            <a:pPr lvl="1">
              <a:lnSpc>
                <a:spcPct val="100000"/>
              </a:lnSpc>
            </a:pPr>
            <a:r>
              <a:rPr lang="en-US" dirty="0"/>
              <a:t>Teacher shortage flexibility: Praxis waiver, concurrent enrollment STEM offer and teach, online learning flexibility</a:t>
            </a:r>
            <a:endParaRPr lang="en-US" sz="1600" dirty="0"/>
          </a:p>
          <a:p>
            <a:endParaRPr lang="en-US" dirty="0"/>
          </a:p>
        </p:txBody>
      </p:sp>
      <p:sp>
        <p:nvSpPr>
          <p:cNvPr id="8" name="Content Placeholder 7"/>
          <p:cNvSpPr>
            <a:spLocks noGrp="1"/>
          </p:cNvSpPr>
          <p:nvPr>
            <p:ph sz="half" idx="2"/>
          </p:nvPr>
        </p:nvSpPr>
        <p:spPr>
          <a:xfrm>
            <a:off x="4191000" y="1845734"/>
            <a:ext cx="4572000" cy="4555066"/>
          </a:xfrm>
        </p:spPr>
        <p:txBody>
          <a:bodyPr>
            <a:normAutofit/>
          </a:bodyPr>
          <a:lstStyle/>
          <a:p>
            <a:r>
              <a:rPr lang="en-US" sz="1800" b="1" dirty="0"/>
              <a:t>In 2020 Session</a:t>
            </a:r>
          </a:p>
          <a:p>
            <a:pPr marL="468630" lvl="2" indent="-285750">
              <a:spcBef>
                <a:spcPts val="1200"/>
              </a:spcBef>
              <a:spcAft>
                <a:spcPts val="200"/>
              </a:spcAft>
              <a:buSzPct val="100000"/>
            </a:pPr>
            <a:r>
              <a:rPr lang="en-US" sz="1500" dirty="0"/>
              <a:t>Transportation in the Formula Continued (all  the state average)</a:t>
            </a:r>
          </a:p>
          <a:p>
            <a:pPr marL="468630" lvl="2" indent="-285750">
              <a:spcBef>
                <a:spcPts val="1200"/>
              </a:spcBef>
              <a:spcAft>
                <a:spcPts val="200"/>
              </a:spcAft>
              <a:buSzPct val="100000"/>
            </a:pPr>
            <a:r>
              <a:rPr lang="en-US" sz="1500" dirty="0"/>
              <a:t>Formula Equity – another $10 per pupil</a:t>
            </a:r>
          </a:p>
          <a:p>
            <a:pPr marL="468630" lvl="2" indent="-285750">
              <a:spcBef>
                <a:spcPts val="1200"/>
              </a:spcBef>
              <a:spcAft>
                <a:spcPts val="200"/>
              </a:spcAft>
              <a:buSzPct val="100000"/>
            </a:pPr>
            <a:r>
              <a:rPr lang="en-US" sz="1500" dirty="0"/>
              <a:t>2.3% SSA (highest in 10 years)</a:t>
            </a:r>
          </a:p>
          <a:p>
            <a:pPr marL="468630" lvl="2" indent="-285750">
              <a:spcBef>
                <a:spcPts val="1200"/>
              </a:spcBef>
              <a:spcAft>
                <a:spcPts val="200"/>
              </a:spcAft>
              <a:buSzPct val="100000"/>
            </a:pPr>
            <a:r>
              <a:rPr lang="en-US" sz="1500" dirty="0"/>
              <a:t>Mental Health:  Telehealth services at school, Therapeutic Classroom Pilots, $2.1 million AEA funding for MH First Aid Training</a:t>
            </a:r>
          </a:p>
          <a:p>
            <a:pPr marL="468630" lvl="2" indent="-285750">
              <a:spcBef>
                <a:spcPts val="1200"/>
              </a:spcBef>
              <a:spcAft>
                <a:spcPts val="200"/>
              </a:spcAft>
              <a:buSzPct val="100000"/>
            </a:pPr>
            <a:r>
              <a:rPr lang="en-US" sz="1500" dirty="0"/>
              <a:t>Staffing Flexibility:  Online allowed for financial literacy, world languages and computer science to meet O&amp;T, Praxis eliminated as entrance test to teaching, AA degrees for some CTE teachers, Licensure reciprocity with other states.  </a:t>
            </a:r>
          </a:p>
          <a:p>
            <a:pPr marL="468630" lvl="2" indent="-285750">
              <a:spcBef>
                <a:spcPts val="1200"/>
              </a:spcBef>
              <a:spcAft>
                <a:spcPts val="200"/>
              </a:spcAft>
              <a:buSzPct val="100000"/>
            </a:pPr>
            <a:r>
              <a:rPr lang="en-US" sz="1500" dirty="0"/>
              <a:t>Poverty: bill through House Education to study poverty weightings did not advance further</a:t>
            </a:r>
            <a:br>
              <a:rPr lang="en-US" sz="1500" dirty="0"/>
            </a:br>
            <a:endParaRPr lang="en-US" sz="1500" dirty="0"/>
          </a:p>
          <a:p>
            <a:pPr marL="468630" lvl="2" indent="-285750">
              <a:spcBef>
                <a:spcPts val="1200"/>
              </a:spcBef>
              <a:spcAft>
                <a:spcPts val="200"/>
              </a:spcAft>
              <a:buSzPct val="100000"/>
            </a:pPr>
            <a:endParaRPr lang="en-US" sz="1200" dirty="0"/>
          </a:p>
          <a:p>
            <a:endParaRPr lang="en-US" dirty="0"/>
          </a:p>
        </p:txBody>
      </p:sp>
    </p:spTree>
    <p:extLst>
      <p:ext uri="{BB962C8B-B14F-4D97-AF65-F5344CB8AC3E}">
        <p14:creationId xmlns:p14="http://schemas.microsoft.com/office/powerpoint/2010/main" val="648849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Accomplishments 2021</a:t>
            </a:r>
            <a:br>
              <a:rPr lang="en-US" dirty="0"/>
            </a:br>
            <a:r>
              <a:rPr lang="en-US" dirty="0"/>
              <a:t>Benefiting Rural Districts </a:t>
            </a:r>
          </a:p>
        </p:txBody>
      </p:sp>
      <p:sp>
        <p:nvSpPr>
          <p:cNvPr id="6" name="Content Placeholder 4"/>
          <p:cNvSpPr txBox="1">
            <a:spLocks/>
          </p:cNvSpPr>
          <p:nvPr/>
        </p:nvSpPr>
        <p:spPr>
          <a:xfrm>
            <a:off x="6400800" y="1850216"/>
            <a:ext cx="2362200" cy="463126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1200" dirty="0"/>
          </a:p>
        </p:txBody>
      </p:sp>
      <p:pic>
        <p:nvPicPr>
          <p:cNvPr id="7" name="Picture 6"/>
          <p:cNvPicPr>
            <a:picLocks noChangeAspect="1"/>
          </p:cNvPicPr>
          <p:nvPr/>
        </p:nvPicPr>
        <p:blipFill>
          <a:blip r:embed="rId2"/>
          <a:stretch>
            <a:fillRect/>
          </a:stretch>
        </p:blipFill>
        <p:spPr>
          <a:xfrm>
            <a:off x="7391400" y="380999"/>
            <a:ext cx="1219200" cy="1244221"/>
          </a:xfrm>
          <a:prstGeom prst="rect">
            <a:avLst/>
          </a:prstGeom>
        </p:spPr>
      </p:pic>
      <p:sp>
        <p:nvSpPr>
          <p:cNvPr id="4" name="Content Placeholder 3"/>
          <p:cNvSpPr>
            <a:spLocks noGrp="1"/>
          </p:cNvSpPr>
          <p:nvPr>
            <p:ph sz="half" idx="1"/>
          </p:nvPr>
        </p:nvSpPr>
        <p:spPr>
          <a:xfrm>
            <a:off x="822960" y="1845734"/>
            <a:ext cx="7635240" cy="4555066"/>
          </a:xfrm>
        </p:spPr>
        <p:txBody>
          <a:bodyPr>
            <a:normAutofit fontScale="55000" lnSpcReduction="20000"/>
          </a:bodyPr>
          <a:lstStyle/>
          <a:p>
            <a:pPr lvl="0"/>
            <a:r>
              <a:rPr lang="en-US" sz="2500" b="1" dirty="0"/>
              <a:t>Empower Rural Iowa </a:t>
            </a:r>
            <a:r>
              <a:rPr lang="en-US" sz="2500" dirty="0"/>
              <a:t>Broadband Grant Fund was created (HF 848) and $100 million was appropriated as a down payment for first-year implementation (HF 867). </a:t>
            </a:r>
          </a:p>
          <a:p>
            <a:pPr lvl="0"/>
            <a:r>
              <a:rPr lang="en-US" sz="2500" b="1" dirty="0"/>
              <a:t>Equity: </a:t>
            </a:r>
            <a:r>
              <a:rPr lang="en-US" sz="2500" dirty="0"/>
              <a:t>transportation equity payments and additional reduction of $10 per pupil in the formula equity gap (SF 269).</a:t>
            </a:r>
          </a:p>
          <a:p>
            <a:pPr lvl="0"/>
            <a:r>
              <a:rPr lang="en-US" sz="2500" b="1" dirty="0"/>
              <a:t>Preschool:</a:t>
            </a:r>
            <a:r>
              <a:rPr lang="en-US" sz="2500" dirty="0"/>
              <a:t> New process, for this fall only, to apply to the SBRC for modified supplemental amount for PK enrollment growth compared to Oct. 2020 provided (HF 868). </a:t>
            </a:r>
          </a:p>
          <a:p>
            <a:pPr lvl="0"/>
            <a:r>
              <a:rPr lang="en-US" sz="2500" b="1" dirty="0"/>
              <a:t>Operational Sharing: </a:t>
            </a:r>
            <a:r>
              <a:rPr lang="en-US" sz="2500" dirty="0"/>
              <a:t>Work-based learning coordinator, special education director, and mental health professional with a statement of professional recognition were all positions added to operational sharing (HF 847 &amp; HF 868) (</a:t>
            </a:r>
            <a:r>
              <a:rPr lang="en-US" sz="2500" i="1" dirty="0"/>
              <a:t>WARNING: reduction of the supplementary weightings for operational sharing beginning in the FY 2023 school year</a:t>
            </a:r>
            <a:r>
              <a:rPr lang="en-US" sz="2500" dirty="0"/>
              <a:t>.)</a:t>
            </a:r>
          </a:p>
          <a:p>
            <a:pPr lvl="0"/>
            <a:r>
              <a:rPr lang="en-US" sz="2500" b="1" dirty="0"/>
              <a:t>Student Mental Health:</a:t>
            </a:r>
            <a:r>
              <a:rPr lang="en-US" sz="2500" dirty="0"/>
              <a:t> $3.2 million appropriation to AEAs for mental health training and student supports and services (</a:t>
            </a:r>
            <a:r>
              <a:rPr lang="en-US" sz="2500" u="sng" dirty="0"/>
              <a:t>HF 868)</a:t>
            </a:r>
            <a:r>
              <a:rPr lang="en-US" sz="2500" dirty="0"/>
              <a:t>. $2.1 million to begin implementation of therapeutic classrooms (SF 2360 in 2020 and HF 868 in 2021). Parity for insurance payments for telehealth services and state funds to reduce property taxes for Iowan’s mental health system (SF 619). </a:t>
            </a:r>
          </a:p>
          <a:p>
            <a:pPr lvl="0"/>
            <a:r>
              <a:rPr lang="en-US" sz="2500" b="1" dirty="0"/>
              <a:t>Flexibility for Staffing</a:t>
            </a:r>
            <a:r>
              <a:rPr lang="en-US" sz="2500" dirty="0"/>
              <a:t>: Substitute qualifications (AA degree or 60 hours of post-secondary credit and process to extend beyond 10 days in a classroom in HF 675), allowing occupational therapists to provide concussion management services (SF 466), and direction that BOEE develop a statement of professional recognition for licensed behavior therapists and mental health professionals (SF 532). Warning: Online learning SF 467 does not advance.  </a:t>
            </a:r>
          </a:p>
          <a:p>
            <a:pPr lvl="0"/>
            <a:r>
              <a:rPr lang="en-US" sz="2500" b="1" dirty="0"/>
              <a:t>Local Control:</a:t>
            </a:r>
            <a:r>
              <a:rPr lang="en-US" sz="2500" dirty="0"/>
              <a:t> expanded flexibility to transfer TLC ending balances to the Flexibility Account and creation of a new FS3 (Flexible Student and School Support Program) which allows innovative programs and waivers of some offer and teach and other regulations (HF 847).  </a:t>
            </a:r>
          </a:p>
          <a:p>
            <a:endParaRPr lang="en-US" dirty="0"/>
          </a:p>
        </p:txBody>
      </p:sp>
    </p:spTree>
    <p:extLst>
      <p:ext uri="{BB962C8B-B14F-4D97-AF65-F5344CB8AC3E}">
        <p14:creationId xmlns:p14="http://schemas.microsoft.com/office/powerpoint/2010/main" val="720707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a:t>Summary of 2022 Legislative Session (so far)</a:t>
            </a:r>
            <a:br>
              <a:rPr lang="en-US" b="1" dirty="0"/>
            </a:br>
            <a:r>
              <a:rPr lang="en-US" b="1" dirty="0"/>
              <a:t>RSAI Priority Action</a:t>
            </a:r>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936897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86696"/>
            <a:ext cx="7543800" cy="5413051"/>
          </a:xfrm>
        </p:spPr>
        <p:txBody>
          <a:bodyPr>
            <a:noAutofit/>
          </a:bodyPr>
          <a:lstStyle/>
          <a:p>
            <a:pPr algn="ctr"/>
            <a:r>
              <a:rPr lang="en-US" sz="4000" b="1" dirty="0"/>
              <a:t/>
            </a:r>
            <a:br>
              <a:rPr lang="en-US" sz="4000" b="1" dirty="0"/>
            </a:br>
            <a:r>
              <a:rPr lang="en-US" sz="4000" b="1" dirty="0"/>
              <a:t/>
            </a:r>
            <a:br>
              <a:rPr lang="en-US" sz="4000" b="1" dirty="0"/>
            </a:br>
            <a:r>
              <a:rPr lang="en-US" sz="4000" b="1" dirty="0"/>
              <a:t/>
            </a:r>
            <a:br>
              <a:rPr lang="en-US" sz="4000" b="1" dirty="0"/>
            </a:br>
            <a:r>
              <a:rPr lang="en-US" sz="4000" b="1" u="sng" dirty="0"/>
              <a:t>RSAI Team</a:t>
            </a:r>
            <a:br>
              <a:rPr lang="en-US" sz="4000" b="1" u="sng" dirty="0"/>
            </a:br>
            <a:r>
              <a:rPr lang="en-US" sz="3200" b="1" dirty="0"/>
              <a:t>Justin Daggett, NW Region Rep</a:t>
            </a:r>
            <a:br>
              <a:rPr lang="en-US" sz="3200" b="1" dirty="0"/>
            </a:br>
            <a:r>
              <a:rPr lang="en-US" sz="3200" b="1" dirty="0"/>
              <a:t>Brian Johnson</a:t>
            </a:r>
            <a:r>
              <a:rPr lang="en-US" sz="4000" dirty="0"/>
              <a:t>, </a:t>
            </a:r>
            <a:r>
              <a:rPr lang="en-US" sz="3200" b="1" dirty="0"/>
              <a:t>Legislative Rep</a:t>
            </a:r>
            <a:br>
              <a:rPr lang="en-US" sz="3200" b="1" dirty="0"/>
            </a:br>
            <a:r>
              <a:rPr lang="en-US" sz="3200" b="1" i="1" dirty="0"/>
              <a:t>Dennis McClain</a:t>
            </a:r>
            <a:r>
              <a:rPr lang="en-US" sz="3200" b="1" dirty="0"/>
              <a:t>, At-Large Rep to be elected at Annual Meeting in October</a:t>
            </a:r>
            <a:br>
              <a:rPr lang="en-US" sz="3200" b="1" dirty="0"/>
            </a:br>
            <a:r>
              <a:rPr lang="en-US" sz="3200" b="1" dirty="0"/>
              <a:t/>
            </a:r>
            <a:br>
              <a:rPr lang="en-US" sz="3200" b="1" dirty="0"/>
            </a:br>
            <a:r>
              <a:rPr lang="en-US" sz="3200" b="1" dirty="0"/>
              <a:t>Jen Albers, Administrator</a:t>
            </a:r>
            <a:br>
              <a:rPr lang="en-US" sz="3200" b="1" dirty="0"/>
            </a:br>
            <a:r>
              <a:rPr lang="en-US" sz="3200" b="1" dirty="0"/>
              <a:t>Larry Sigel, ISFIS Partner</a:t>
            </a:r>
            <a:br>
              <a:rPr lang="en-US" sz="3200" b="1" dirty="0"/>
            </a:br>
            <a:r>
              <a:rPr lang="en-US" sz="3200" b="1" dirty="0"/>
              <a:t>Margaret Buckton, Professional Advocate</a:t>
            </a:r>
            <a:br>
              <a:rPr lang="en-US" sz="3200" b="1" dirty="0"/>
            </a:br>
            <a:r>
              <a:rPr lang="en-US" sz="3200" b="1" dirty="0"/>
              <a:t>Dave Daughton, Legislative Advocate</a:t>
            </a:r>
            <a:br>
              <a:rPr lang="en-US" sz="3200" b="1" dirty="0"/>
            </a:br>
            <a:endParaRPr lang="en-US" sz="4000" b="1" dirty="0"/>
          </a:p>
        </p:txBody>
      </p:sp>
      <p:pic>
        <p:nvPicPr>
          <p:cNvPr id="4" name="Picture 3"/>
          <p:cNvPicPr>
            <a:picLocks noChangeAspect="1"/>
          </p:cNvPicPr>
          <p:nvPr/>
        </p:nvPicPr>
        <p:blipFill>
          <a:blip r:embed="rId2"/>
          <a:stretch>
            <a:fillRect/>
          </a:stretch>
        </p:blipFill>
        <p:spPr>
          <a:xfrm>
            <a:off x="533400" y="152400"/>
            <a:ext cx="7392041" cy="1219306"/>
          </a:xfrm>
          <a:prstGeom prst="rect">
            <a:avLst/>
          </a:prstGeom>
        </p:spPr>
      </p:pic>
    </p:spTree>
    <p:extLst>
      <p:ext uri="{BB962C8B-B14F-4D97-AF65-F5344CB8AC3E}">
        <p14:creationId xmlns:p14="http://schemas.microsoft.com/office/powerpoint/2010/main" val="143433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8CCCE-B161-4376-BA0E-48CE3D675059}"/>
              </a:ext>
            </a:extLst>
          </p:cNvPr>
          <p:cNvSpPr>
            <a:spLocks noGrp="1"/>
          </p:cNvSpPr>
          <p:nvPr>
            <p:ph type="title"/>
          </p:nvPr>
        </p:nvSpPr>
        <p:spPr>
          <a:xfrm>
            <a:off x="533400" y="286604"/>
            <a:ext cx="7833360" cy="1450757"/>
          </a:xfrm>
        </p:spPr>
        <p:txBody>
          <a:bodyPr>
            <a:normAutofit fontScale="90000"/>
          </a:bodyPr>
          <a:lstStyle/>
          <a:p>
            <a:r>
              <a:rPr lang="en-US" b="1" dirty="0"/>
              <a:t>Priorities Update: Status</a:t>
            </a:r>
            <a:br>
              <a:rPr lang="en-US" b="1" dirty="0"/>
            </a:br>
            <a:r>
              <a:rPr lang="en-US" sz="4000" b="1" dirty="0"/>
              <a:t>Funding &amp; Formula/Transportation Equity </a:t>
            </a:r>
            <a:endParaRPr lang="en-US" b="1" dirty="0"/>
          </a:p>
        </p:txBody>
      </p:sp>
      <p:pic>
        <p:nvPicPr>
          <p:cNvPr id="5" name="Content Placeholder 4">
            <a:extLst>
              <a:ext uri="{FF2B5EF4-FFF2-40B4-BE49-F238E27FC236}">
                <a16:creationId xmlns:a16="http://schemas.microsoft.com/office/drawing/2014/main" id="{819DDFAA-18BE-418D-A32F-DEA08B2FCD2F}"/>
              </a:ext>
            </a:extLst>
          </p:cNvPr>
          <p:cNvPicPr>
            <a:picLocks noGrp="1" noChangeAspect="1"/>
          </p:cNvPicPr>
          <p:nvPr>
            <p:ph sz="half" idx="1"/>
          </p:nvPr>
        </p:nvPicPr>
        <p:blipFill>
          <a:blip r:embed="rId2"/>
          <a:stretch>
            <a:fillRect/>
          </a:stretch>
        </p:blipFill>
        <p:spPr>
          <a:xfrm>
            <a:off x="990600" y="1905000"/>
            <a:ext cx="6752617" cy="4455079"/>
          </a:xfrm>
          <a:prstGeom prst="rect">
            <a:avLst/>
          </a:prstGeom>
        </p:spPr>
      </p:pic>
    </p:spTree>
    <p:extLst>
      <p:ext uri="{BB962C8B-B14F-4D97-AF65-F5344CB8AC3E}">
        <p14:creationId xmlns:p14="http://schemas.microsoft.com/office/powerpoint/2010/main" val="587392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543800" cy="1450757"/>
          </a:xfrm>
        </p:spPr>
        <p:txBody>
          <a:bodyPr/>
          <a:lstStyle/>
          <a:p>
            <a:r>
              <a:rPr lang="en-US" b="1" dirty="0"/>
              <a:t>Adequate School Resources</a:t>
            </a:r>
          </a:p>
        </p:txBody>
      </p:sp>
      <p:sp>
        <p:nvSpPr>
          <p:cNvPr id="3" name="Content Placeholder 2"/>
          <p:cNvSpPr>
            <a:spLocks noGrp="1"/>
          </p:cNvSpPr>
          <p:nvPr>
            <p:ph sz="half" idx="1"/>
          </p:nvPr>
        </p:nvSpPr>
        <p:spPr>
          <a:xfrm>
            <a:off x="457200" y="1907956"/>
            <a:ext cx="8229600" cy="4188043"/>
          </a:xfrm>
        </p:spPr>
        <p:txBody>
          <a:bodyPr>
            <a:normAutofit fontScale="85000" lnSpcReduction="20000"/>
          </a:bodyPr>
          <a:lstStyle/>
          <a:p>
            <a:r>
              <a:rPr lang="en-US" b="1" dirty="0"/>
              <a:t>Priority Action: </a:t>
            </a:r>
            <a:r>
              <a:rPr lang="en-US" u="sng" dirty="0">
                <a:hlinkClick r:id="rId2"/>
              </a:rPr>
              <a:t>HF 2316</a:t>
            </a:r>
            <a:r>
              <a:rPr lang="en-US" dirty="0"/>
              <a:t> State Supplementary Assistance (SSA). The bill was signed by the Governor on Feb. 17. The bill does the following: </a:t>
            </a:r>
          </a:p>
          <a:p>
            <a:pPr lvl="1"/>
            <a:r>
              <a:rPr lang="en-US" dirty="0"/>
              <a:t>Establishes a 2.50% growth rate to be applied to the State cost per pupil (SCPP) for FY 2023, for an SSA of $181 per pupil. </a:t>
            </a:r>
          </a:p>
          <a:p>
            <a:pPr lvl="1"/>
            <a:r>
              <a:rPr lang="en-US" dirty="0"/>
              <a:t>Establishes a 2.50% growth rate to be applied to each of the State categorical cost per pupil amounts for FY 2023 (TLC, PD, TSS, EICS, and Transportation Equity).</a:t>
            </a:r>
          </a:p>
          <a:p>
            <a:pPr lvl="1"/>
            <a:r>
              <a:rPr lang="en-US" dirty="0"/>
              <a:t>Provides an additional increase of $5 to the FY 2023 regular program SCPP, separate from the SSA, to reduce the difference between the SCPP and district cost per pupil to $140. </a:t>
            </a:r>
          </a:p>
          <a:p>
            <a:pPr lvl="1"/>
            <a:r>
              <a:rPr lang="en-US" dirty="0"/>
              <a:t>Freezes the additional levy portion of the FY 2023 SCPP at $685 per pupil, regardless of the per pupil increase for FY 2023 (property tax relief)</a:t>
            </a:r>
          </a:p>
          <a:p>
            <a:pPr lvl="1"/>
            <a:r>
              <a:rPr lang="en-US" dirty="0"/>
              <a:t>Increases the appropriation to the Transportation Equity Program to equal the amount necessary to make all transportation equity aid payments. </a:t>
            </a:r>
          </a:p>
          <a:p>
            <a:pPr lvl="0"/>
            <a:r>
              <a:rPr lang="en-US" dirty="0"/>
              <a:t>RSAI opposed </a:t>
            </a:r>
            <a:r>
              <a:rPr lang="en-US" dirty="0">
                <a:hlinkClick r:id="rId3"/>
              </a:rPr>
              <a:t>HF 2416</a:t>
            </a:r>
            <a:r>
              <a:rPr lang="en-US" dirty="0"/>
              <a:t>, Historic Tax Cuts, under consideration at the same time as HF 2316 School Funding. The Legislature and Governor could have set the SSA rate at 3.75% and funded other RSAI priorities and still cut taxes significantly.</a:t>
            </a:r>
          </a:p>
          <a:p>
            <a:r>
              <a:rPr lang="en-US" b="1" u="sng" dirty="0">
                <a:hlinkClick r:id="rId4"/>
              </a:rPr>
              <a:t>HF 2315</a:t>
            </a:r>
            <a:r>
              <a:rPr lang="en-US" dirty="0"/>
              <a:t>, Supplemental Education Funding, provides $19.2 million in supplemental funding to help schools with inflationary costs. The bill was approved in the House, 94:1, but is still in the Senate Appropriations Committee at the time of this writing. </a:t>
            </a:r>
          </a:p>
        </p:txBody>
      </p:sp>
      <p:pic>
        <p:nvPicPr>
          <p:cNvPr id="5" name="Picture 4">
            <a:extLst>
              <a:ext uri="{FF2B5EF4-FFF2-40B4-BE49-F238E27FC236}">
                <a16:creationId xmlns:a16="http://schemas.microsoft.com/office/drawing/2014/main" id="{9BC00F09-C9A1-4E22-923C-033C2670E1EA}"/>
              </a:ext>
            </a:extLst>
          </p:cNvPr>
          <p:cNvPicPr>
            <a:picLocks noChangeAspect="1"/>
          </p:cNvPicPr>
          <p:nvPr/>
        </p:nvPicPr>
        <p:blipFill>
          <a:blip r:embed="rId5"/>
          <a:stretch>
            <a:fillRect/>
          </a:stretch>
        </p:blipFill>
        <p:spPr>
          <a:xfrm>
            <a:off x="7467600" y="333334"/>
            <a:ext cx="1219200" cy="1230475"/>
          </a:xfrm>
          <a:prstGeom prst="rect">
            <a:avLst/>
          </a:prstGeom>
        </p:spPr>
      </p:pic>
    </p:spTree>
    <p:extLst>
      <p:ext uri="{BB962C8B-B14F-4D97-AF65-F5344CB8AC3E}">
        <p14:creationId xmlns:p14="http://schemas.microsoft.com/office/powerpoint/2010/main" val="2973410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7378972E-C434-4A28-8D13-701A96B20DE7}"/>
              </a:ext>
            </a:extLst>
          </p:cNvPr>
          <p:cNvPicPr>
            <a:picLocks noGrp="1" noChangeAspect="1"/>
          </p:cNvPicPr>
          <p:nvPr>
            <p:ph sz="half" idx="1"/>
          </p:nvPr>
        </p:nvPicPr>
        <p:blipFill>
          <a:blip r:embed="rId2"/>
          <a:stretch>
            <a:fillRect/>
          </a:stretch>
        </p:blipFill>
        <p:spPr>
          <a:xfrm>
            <a:off x="21077" y="0"/>
            <a:ext cx="8016240" cy="6185958"/>
          </a:xfrm>
          <a:prstGeom prst="rect">
            <a:avLst/>
          </a:prstGeom>
        </p:spPr>
      </p:pic>
      <p:sp>
        <p:nvSpPr>
          <p:cNvPr id="8" name="TextBox 7">
            <a:extLst>
              <a:ext uri="{FF2B5EF4-FFF2-40B4-BE49-F238E27FC236}">
                <a16:creationId xmlns:a16="http://schemas.microsoft.com/office/drawing/2014/main" id="{5A09919A-2147-4A4F-9BC6-37C0206E4763}"/>
              </a:ext>
            </a:extLst>
          </p:cNvPr>
          <p:cNvSpPr txBox="1"/>
          <p:nvPr/>
        </p:nvSpPr>
        <p:spPr>
          <a:xfrm>
            <a:off x="7924800" y="1828800"/>
            <a:ext cx="1219200" cy="3785652"/>
          </a:xfrm>
          <a:prstGeom prst="rect">
            <a:avLst/>
          </a:prstGeom>
          <a:solidFill>
            <a:schemeClr val="bg2">
              <a:lumMod val="90000"/>
            </a:schemeClr>
          </a:solidFill>
        </p:spPr>
        <p:txBody>
          <a:bodyPr wrap="square" rtlCol="0">
            <a:spAutoFit/>
          </a:bodyPr>
          <a:lstStyle/>
          <a:p>
            <a:pPr marL="285750" indent="-285750">
              <a:buFont typeface="Arial" panose="020B0604020202020204" pitchFamily="34" charset="0"/>
              <a:buChar char="•"/>
            </a:pPr>
            <a:r>
              <a:rPr lang="en-US" sz="1600" dirty="0"/>
              <a:t>2.5% is second lowest in 13 years. </a:t>
            </a:r>
          </a:p>
          <a:p>
            <a:pPr marL="285750" indent="-285750">
              <a:buFont typeface="Arial" panose="020B0604020202020204" pitchFamily="34" charset="0"/>
              <a:buChar char="•"/>
            </a:pPr>
            <a:r>
              <a:rPr lang="en-US" sz="1600" dirty="0"/>
              <a:t>Inflation is running over 8%.</a:t>
            </a:r>
          </a:p>
          <a:p>
            <a:pPr marL="285750" indent="-285750">
              <a:buFont typeface="Arial" panose="020B0604020202020204" pitchFamily="34" charset="0"/>
              <a:buChar char="•"/>
            </a:pPr>
            <a:r>
              <a:rPr lang="en-US" sz="1600" dirty="0"/>
              <a:t>Teacher and other staff pay is not keeping up.  </a:t>
            </a:r>
          </a:p>
        </p:txBody>
      </p:sp>
    </p:spTree>
    <p:extLst>
      <p:ext uri="{BB962C8B-B14F-4D97-AF65-F5344CB8AC3E}">
        <p14:creationId xmlns:p14="http://schemas.microsoft.com/office/powerpoint/2010/main" val="633667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day: </a:t>
            </a:r>
          </a:p>
        </p:txBody>
      </p:sp>
      <p:sp>
        <p:nvSpPr>
          <p:cNvPr id="3" name="Content Placeholder 2"/>
          <p:cNvSpPr>
            <a:spLocks noGrp="1"/>
          </p:cNvSpPr>
          <p:nvPr>
            <p:ph sz="half" idx="1"/>
          </p:nvPr>
        </p:nvSpPr>
        <p:spPr>
          <a:xfrm>
            <a:off x="822960" y="2362200"/>
            <a:ext cx="7543800" cy="3506894"/>
          </a:xfrm>
        </p:spPr>
        <p:txBody>
          <a:bodyPr>
            <a:normAutofit/>
          </a:bodyPr>
          <a:lstStyle/>
          <a:p>
            <a:r>
              <a:rPr lang="en-US" sz="2800" dirty="0"/>
              <a:t>How many of our other RSAI legislative priorities would fall off the list if schools had been adequately funded in the past or were adequately funded going forward? </a:t>
            </a:r>
          </a:p>
        </p:txBody>
      </p:sp>
    </p:spTree>
    <p:extLst>
      <p:ext uri="{BB962C8B-B14F-4D97-AF65-F5344CB8AC3E}">
        <p14:creationId xmlns:p14="http://schemas.microsoft.com/office/powerpoint/2010/main" val="1702632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86604"/>
            <a:ext cx="5623560" cy="1450757"/>
          </a:xfrm>
        </p:spPr>
        <p:txBody>
          <a:bodyPr/>
          <a:lstStyle/>
          <a:p>
            <a:r>
              <a:rPr lang="en-US" b="1" dirty="0"/>
              <a:t>Educator Shortage and Quality Instruction</a:t>
            </a:r>
          </a:p>
        </p:txBody>
      </p:sp>
      <p:pic>
        <p:nvPicPr>
          <p:cNvPr id="4" name="Picture 3"/>
          <p:cNvPicPr>
            <a:picLocks noChangeAspect="1"/>
          </p:cNvPicPr>
          <p:nvPr/>
        </p:nvPicPr>
        <p:blipFill>
          <a:blip r:embed="rId2"/>
          <a:stretch>
            <a:fillRect/>
          </a:stretch>
        </p:blipFill>
        <p:spPr>
          <a:xfrm>
            <a:off x="0" y="1"/>
            <a:ext cx="2438400" cy="1498242"/>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8458200" y="843260"/>
            <a:ext cx="342265" cy="356235"/>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8475980" y="1192510"/>
            <a:ext cx="325120" cy="335280"/>
          </a:xfrm>
          <a:prstGeom prst="rect">
            <a:avLst/>
          </a:prstGeom>
        </p:spPr>
      </p:pic>
      <p:graphicFrame>
        <p:nvGraphicFramePr>
          <p:cNvPr id="9" name="Content Placeholder 8">
            <a:extLst>
              <a:ext uri="{FF2B5EF4-FFF2-40B4-BE49-F238E27FC236}">
                <a16:creationId xmlns:a16="http://schemas.microsoft.com/office/drawing/2014/main" id="{BE1A9504-E3D6-4013-8AE2-922C0213B411}"/>
              </a:ext>
            </a:extLst>
          </p:cNvPr>
          <p:cNvGraphicFramePr>
            <a:graphicFrameLocks noGrp="1"/>
          </p:cNvGraphicFramePr>
          <p:nvPr>
            <p:ph idx="1"/>
            <p:extLst>
              <p:ext uri="{D42A27DB-BD31-4B8C-83A1-F6EECF244321}">
                <p14:modId xmlns:p14="http://schemas.microsoft.com/office/powerpoint/2010/main" val="1778910670"/>
              </p:ext>
            </p:extLst>
          </p:nvPr>
        </p:nvGraphicFramePr>
        <p:xfrm>
          <a:off x="914400" y="1890840"/>
          <a:ext cx="7924799" cy="4328287"/>
        </p:xfrm>
        <a:graphic>
          <a:graphicData uri="http://schemas.openxmlformats.org/drawingml/2006/table">
            <a:tbl>
              <a:tblPr>
                <a:tableStyleId>{5C22544A-7EE6-4342-B048-85BDC9FD1C3A}</a:tableStyleId>
              </a:tblPr>
              <a:tblGrid>
                <a:gridCol w="1060059">
                  <a:extLst>
                    <a:ext uri="{9D8B030D-6E8A-4147-A177-3AD203B41FA5}">
                      <a16:colId xmlns:a16="http://schemas.microsoft.com/office/drawing/2014/main" val="3204750029"/>
                    </a:ext>
                  </a:extLst>
                </a:gridCol>
                <a:gridCol w="5479824">
                  <a:extLst>
                    <a:ext uri="{9D8B030D-6E8A-4147-A177-3AD203B41FA5}">
                      <a16:colId xmlns:a16="http://schemas.microsoft.com/office/drawing/2014/main" val="440352608"/>
                    </a:ext>
                  </a:extLst>
                </a:gridCol>
                <a:gridCol w="1384916">
                  <a:extLst>
                    <a:ext uri="{9D8B030D-6E8A-4147-A177-3AD203B41FA5}">
                      <a16:colId xmlns:a16="http://schemas.microsoft.com/office/drawing/2014/main" val="2629368253"/>
                    </a:ext>
                  </a:extLst>
                </a:gridCol>
              </a:tblGrid>
              <a:tr h="182880">
                <a:tc>
                  <a:txBody>
                    <a:bodyPr/>
                    <a:lstStyle/>
                    <a:p>
                      <a:pPr marL="0" marR="0">
                        <a:lnSpc>
                          <a:spcPct val="115000"/>
                        </a:lnSpc>
                        <a:spcBef>
                          <a:spcPts val="0"/>
                        </a:spcBef>
                        <a:spcAft>
                          <a:spcPts val="0"/>
                        </a:spcAft>
                      </a:pPr>
                      <a:r>
                        <a:rPr lang="en-US" sz="1600" dirty="0">
                          <a:effectLst/>
                        </a:rPr>
                        <a:t>Bill Number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Bills to Address Teacher/Substitute Shortage/</a:t>
                      </a:r>
                    </a:p>
                    <a:p>
                      <a:pPr marL="0" marR="0" algn="ctr">
                        <a:lnSpc>
                          <a:spcPct val="115000"/>
                        </a:lnSpc>
                        <a:spcBef>
                          <a:spcPts val="0"/>
                        </a:spcBef>
                        <a:spcAft>
                          <a:spcPts val="0"/>
                        </a:spcAft>
                      </a:pPr>
                      <a:r>
                        <a:rPr lang="en-US" sz="1600" dirty="0">
                          <a:effectLst/>
                        </a:rPr>
                        <a:t>Alternative Licensure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Status (4/4/2022)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3429193"/>
                  </a:ext>
                </a:extLst>
              </a:tr>
              <a:tr h="1039495">
                <a:tc>
                  <a:txBody>
                    <a:bodyPr/>
                    <a:lstStyle/>
                    <a:p>
                      <a:pPr marL="0" marR="0">
                        <a:lnSpc>
                          <a:spcPct val="115000"/>
                        </a:lnSpc>
                        <a:spcBef>
                          <a:spcPts val="0"/>
                        </a:spcBef>
                        <a:spcAft>
                          <a:spcPts val="0"/>
                        </a:spcAft>
                      </a:pPr>
                      <a:r>
                        <a:rPr lang="en-US" sz="1600" dirty="0">
                          <a:effectLst/>
                        </a:rPr>
                        <a:t> </a:t>
                      </a:r>
                    </a:p>
                    <a:p>
                      <a:pPr marL="0" marR="0">
                        <a:lnSpc>
                          <a:spcPct val="115000"/>
                        </a:lnSpc>
                        <a:spcBef>
                          <a:spcPts val="0"/>
                        </a:spcBef>
                        <a:spcAft>
                          <a:spcPts val="0"/>
                        </a:spcAft>
                      </a:pPr>
                      <a:r>
                        <a:rPr lang="en-US" sz="1600" u="sng" dirty="0">
                          <a:effectLst/>
                          <a:hlinkClick r:id="rId5"/>
                        </a:rPr>
                        <a:t>HF 2493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marL="0" marR="0">
                        <a:lnSpc>
                          <a:spcPct val="115000"/>
                        </a:lnSpc>
                        <a:spcBef>
                          <a:spcPts val="0"/>
                        </a:spcBef>
                        <a:spcAft>
                          <a:spcPts val="0"/>
                        </a:spcAft>
                      </a:pPr>
                      <a:r>
                        <a:rPr lang="en-US" sz="1200" dirty="0">
                          <a:effectLst/>
                        </a:rPr>
                        <a:t> </a:t>
                      </a:r>
                      <a:endParaRPr lang="en-US" sz="1600" dirty="0">
                        <a:effectLst/>
                      </a:endParaRPr>
                    </a:p>
                    <a:p>
                      <a:pPr marL="0" marR="0">
                        <a:lnSpc>
                          <a:spcPct val="115000"/>
                        </a:lnSpc>
                        <a:spcBef>
                          <a:spcPts val="0"/>
                        </a:spcBef>
                        <a:spcAft>
                          <a:spcPts val="0"/>
                        </a:spcAft>
                      </a:pPr>
                      <a:r>
                        <a:rPr lang="en-US" sz="1200" dirty="0">
                          <a:effectLst/>
                        </a:rPr>
                        <a:t>Para-educators may substitute in any classroom except Drivers’ Education with a waiver from BOEE 2021-22 school year (ARRC). Requires the individual be paid the higher of the substitute per diem or their para wage. Approved in the House 99:0 and in the Senate 47:0, sending it to the Governor. RSAI supports.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marL="0" marR="0">
                        <a:lnSpc>
                          <a:spcPct val="115000"/>
                        </a:lnSpc>
                        <a:spcBef>
                          <a:spcPts val="0"/>
                        </a:spcBef>
                        <a:spcAft>
                          <a:spcPts val="0"/>
                        </a:spcAft>
                      </a:pPr>
                      <a:r>
                        <a:rPr lang="en-US" sz="1100" dirty="0">
                          <a:effectLst/>
                        </a:rPr>
                        <a:t> </a:t>
                      </a:r>
                      <a:endParaRPr lang="en-US" sz="1600" dirty="0">
                        <a:effectLst/>
                      </a:endParaRPr>
                    </a:p>
                    <a:p>
                      <a:pPr marL="0" marR="0">
                        <a:lnSpc>
                          <a:spcPct val="115000"/>
                        </a:lnSpc>
                        <a:spcBef>
                          <a:spcPts val="0"/>
                        </a:spcBef>
                        <a:spcAft>
                          <a:spcPts val="0"/>
                        </a:spcAft>
                      </a:pPr>
                      <a:r>
                        <a:rPr lang="en-US" sz="1100" dirty="0">
                          <a:effectLst/>
                        </a:rPr>
                        <a:t>To the Governor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5325434"/>
                  </a:ext>
                </a:extLst>
              </a:tr>
              <a:tr h="0">
                <a:tc>
                  <a:txBody>
                    <a:bodyPr/>
                    <a:lstStyle/>
                    <a:p>
                      <a:pPr>
                        <a:lnSpc>
                          <a:spcPct val="107000"/>
                        </a:lnSpc>
                      </a:pPr>
                      <a:endParaRPr lang="en-US" sz="1600" dirty="0">
                        <a:effectLst/>
                        <a:latin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39248501"/>
                  </a:ext>
                </a:extLst>
              </a:tr>
              <a:tr h="588010">
                <a:tc>
                  <a:txBody>
                    <a:bodyPr/>
                    <a:lstStyle/>
                    <a:p>
                      <a:pPr marL="0" marR="0">
                        <a:lnSpc>
                          <a:spcPct val="115000"/>
                        </a:lnSpc>
                        <a:spcBef>
                          <a:spcPts val="0"/>
                        </a:spcBef>
                        <a:spcAft>
                          <a:spcPts val="0"/>
                        </a:spcAft>
                      </a:pPr>
                      <a:r>
                        <a:rPr lang="en-US" sz="1600" u="sng" dirty="0">
                          <a:effectLst/>
                          <a:hlinkClick r:id="rId6"/>
                        </a:rPr>
                        <a:t>SF 2296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marL="0" marR="0">
                        <a:lnSpc>
                          <a:spcPct val="115000"/>
                        </a:lnSpc>
                        <a:spcBef>
                          <a:spcPts val="0"/>
                        </a:spcBef>
                        <a:spcAft>
                          <a:spcPts val="0"/>
                        </a:spcAft>
                      </a:pPr>
                      <a:r>
                        <a:rPr lang="en-US" sz="1200" dirty="0">
                          <a:effectLst/>
                        </a:rPr>
                        <a:t>IPERS Income Threshold for Re-employment is increased to $50,000 and the school board member conflict of interest threshold is increased to $20,000. RSAI supports.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marL="0" marR="0">
                        <a:lnSpc>
                          <a:spcPct val="115000"/>
                        </a:lnSpc>
                        <a:spcBef>
                          <a:spcPts val="0"/>
                        </a:spcBef>
                        <a:spcAft>
                          <a:spcPts val="0"/>
                        </a:spcAft>
                      </a:pPr>
                      <a:r>
                        <a:rPr lang="en-US" sz="1100" dirty="0">
                          <a:effectLst/>
                        </a:rPr>
                        <a:t>Signed by the Governor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857901"/>
                  </a:ext>
                </a:extLst>
              </a:tr>
              <a:tr h="29845">
                <a:tc>
                  <a:txBody>
                    <a:bodyPr/>
                    <a:lstStyle/>
                    <a:p>
                      <a:pPr>
                        <a:lnSpc>
                          <a:spcPct val="107000"/>
                        </a:lnSpc>
                      </a:pPr>
                      <a:endParaRPr lang="en-US" sz="1600" dirty="0">
                        <a:effectLst/>
                        <a:latin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78511860"/>
                  </a:ext>
                </a:extLst>
              </a:tr>
              <a:tr h="970915">
                <a:tc>
                  <a:txBody>
                    <a:bodyPr/>
                    <a:lstStyle/>
                    <a:p>
                      <a:pPr marL="0" marR="0">
                        <a:lnSpc>
                          <a:spcPct val="115000"/>
                        </a:lnSpc>
                        <a:spcBef>
                          <a:spcPts val="0"/>
                        </a:spcBef>
                        <a:spcAft>
                          <a:spcPts val="0"/>
                        </a:spcAft>
                      </a:pPr>
                      <a:r>
                        <a:rPr lang="en-US" sz="1600" u="sng" dirty="0">
                          <a:effectLst/>
                          <a:hlinkClick r:id="rId7"/>
                        </a:rPr>
                        <a:t>SF 2377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rPr>
                        <a:t>Teach Iowa scholar program eligibility, Teacher Intern license for grades 6-12 issued by the BOEE, and the use of revenues from the district management levy for teacher recruitment costs (limited to 10% of minimum teacher pay per teacher, no more than 5 years, and either early retirement or teacher recruitment each 5-year period. RSAI supports.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Approved by Senate. In House W&amp;M Committee.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8254227"/>
                  </a:ext>
                </a:extLst>
              </a:tr>
              <a:tr h="548640">
                <a:tc>
                  <a:txBody>
                    <a:bodyPr/>
                    <a:lstStyle/>
                    <a:p>
                      <a:pPr marL="0" marR="0">
                        <a:lnSpc>
                          <a:spcPct val="115000"/>
                        </a:lnSpc>
                        <a:spcBef>
                          <a:spcPts val="0"/>
                        </a:spcBef>
                        <a:spcAft>
                          <a:spcPts val="0"/>
                        </a:spcAft>
                      </a:pPr>
                      <a:r>
                        <a:rPr lang="en-US" sz="1600" u="sng" dirty="0">
                          <a:effectLst/>
                          <a:hlinkClick r:id="rId8"/>
                        </a:rPr>
                        <a:t>SF 2356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rPr>
                        <a:t>Allows school boards to engage certain specified individuals to serve without compensation as substitute teachers. Approved in the Senate 38:7, on 2.28.22. RSAI is undecided.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House Calendar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5420908"/>
                  </a:ext>
                </a:extLst>
              </a:tr>
            </a:tbl>
          </a:graphicData>
        </a:graphic>
      </p:graphicFrame>
    </p:spTree>
    <p:extLst>
      <p:ext uri="{BB962C8B-B14F-4D97-AF65-F5344CB8AC3E}">
        <p14:creationId xmlns:p14="http://schemas.microsoft.com/office/powerpoint/2010/main" val="1497850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86604"/>
            <a:ext cx="5623560" cy="1450757"/>
          </a:xfrm>
        </p:spPr>
        <p:txBody>
          <a:bodyPr/>
          <a:lstStyle/>
          <a:p>
            <a:r>
              <a:rPr lang="en-US" b="1" dirty="0"/>
              <a:t>Educator Shortage and Quality Instruction</a:t>
            </a:r>
          </a:p>
        </p:txBody>
      </p:sp>
      <p:pic>
        <p:nvPicPr>
          <p:cNvPr id="4" name="Picture 3"/>
          <p:cNvPicPr>
            <a:picLocks noChangeAspect="1"/>
          </p:cNvPicPr>
          <p:nvPr/>
        </p:nvPicPr>
        <p:blipFill>
          <a:blip r:embed="rId2"/>
          <a:stretch>
            <a:fillRect/>
          </a:stretch>
        </p:blipFill>
        <p:spPr>
          <a:xfrm>
            <a:off x="0" y="1"/>
            <a:ext cx="2438400" cy="1498242"/>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8458200" y="843260"/>
            <a:ext cx="342265" cy="356235"/>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8475980" y="1192510"/>
            <a:ext cx="325120" cy="335280"/>
          </a:xfrm>
          <a:prstGeom prst="rect">
            <a:avLst/>
          </a:prstGeom>
        </p:spPr>
      </p:pic>
      <p:graphicFrame>
        <p:nvGraphicFramePr>
          <p:cNvPr id="9" name="Content Placeholder 8">
            <a:extLst>
              <a:ext uri="{FF2B5EF4-FFF2-40B4-BE49-F238E27FC236}">
                <a16:creationId xmlns:a16="http://schemas.microsoft.com/office/drawing/2014/main" id="{BE1A9504-E3D6-4013-8AE2-922C0213B411}"/>
              </a:ext>
            </a:extLst>
          </p:cNvPr>
          <p:cNvGraphicFramePr>
            <a:graphicFrameLocks noGrp="1"/>
          </p:cNvGraphicFramePr>
          <p:nvPr>
            <p:ph idx="1"/>
            <p:extLst>
              <p:ext uri="{D42A27DB-BD31-4B8C-83A1-F6EECF244321}">
                <p14:modId xmlns:p14="http://schemas.microsoft.com/office/powerpoint/2010/main" val="2562299300"/>
              </p:ext>
            </p:extLst>
          </p:nvPr>
        </p:nvGraphicFramePr>
        <p:xfrm>
          <a:off x="914400" y="1890840"/>
          <a:ext cx="7924799" cy="3721417"/>
        </p:xfrm>
        <a:graphic>
          <a:graphicData uri="http://schemas.openxmlformats.org/drawingml/2006/table">
            <a:tbl>
              <a:tblPr>
                <a:tableStyleId>{5C22544A-7EE6-4342-B048-85BDC9FD1C3A}</a:tableStyleId>
              </a:tblPr>
              <a:tblGrid>
                <a:gridCol w="1060059">
                  <a:extLst>
                    <a:ext uri="{9D8B030D-6E8A-4147-A177-3AD203B41FA5}">
                      <a16:colId xmlns:a16="http://schemas.microsoft.com/office/drawing/2014/main" val="3204750029"/>
                    </a:ext>
                  </a:extLst>
                </a:gridCol>
                <a:gridCol w="5479824">
                  <a:extLst>
                    <a:ext uri="{9D8B030D-6E8A-4147-A177-3AD203B41FA5}">
                      <a16:colId xmlns:a16="http://schemas.microsoft.com/office/drawing/2014/main" val="440352608"/>
                    </a:ext>
                  </a:extLst>
                </a:gridCol>
                <a:gridCol w="1384916">
                  <a:extLst>
                    <a:ext uri="{9D8B030D-6E8A-4147-A177-3AD203B41FA5}">
                      <a16:colId xmlns:a16="http://schemas.microsoft.com/office/drawing/2014/main" val="2629368253"/>
                    </a:ext>
                  </a:extLst>
                </a:gridCol>
              </a:tblGrid>
              <a:tr h="182880">
                <a:tc>
                  <a:txBody>
                    <a:bodyPr/>
                    <a:lstStyle/>
                    <a:p>
                      <a:pPr marL="0" marR="0">
                        <a:lnSpc>
                          <a:spcPct val="115000"/>
                        </a:lnSpc>
                        <a:spcBef>
                          <a:spcPts val="0"/>
                        </a:spcBef>
                        <a:spcAft>
                          <a:spcPts val="0"/>
                        </a:spcAft>
                      </a:pPr>
                      <a:r>
                        <a:rPr lang="en-US" sz="1600" dirty="0">
                          <a:effectLst/>
                        </a:rPr>
                        <a:t>Bill Number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Bills to Address Teacher/Substitute Shortage/</a:t>
                      </a:r>
                    </a:p>
                    <a:p>
                      <a:pPr marL="0" marR="0" algn="ctr">
                        <a:lnSpc>
                          <a:spcPct val="115000"/>
                        </a:lnSpc>
                        <a:spcBef>
                          <a:spcPts val="0"/>
                        </a:spcBef>
                        <a:spcAft>
                          <a:spcPts val="0"/>
                        </a:spcAft>
                      </a:pPr>
                      <a:r>
                        <a:rPr lang="en-US" sz="1600" dirty="0">
                          <a:effectLst/>
                        </a:rPr>
                        <a:t>Alternative Licensure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Status (4/4/2022)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3429193"/>
                  </a:ext>
                </a:extLst>
              </a:tr>
              <a:tr h="689038">
                <a:tc>
                  <a:txBody>
                    <a:bodyPr/>
                    <a:lstStyle/>
                    <a:p>
                      <a:pPr marL="0" marR="0">
                        <a:lnSpc>
                          <a:spcPct val="115000"/>
                        </a:lnSpc>
                        <a:spcBef>
                          <a:spcPts val="0"/>
                        </a:spcBef>
                        <a:spcAft>
                          <a:spcPts val="0"/>
                        </a:spcAft>
                      </a:pPr>
                      <a:r>
                        <a:rPr lang="en-US" sz="11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5"/>
                        </a:rPr>
                        <a:t>HF 2083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Changes eligibility for Teach Iowa Scholar Program (no longer must be in top 25% of class) and specifies that half of the grants go to teachers in districts, charter and private school below 1,200 enrollment and half above. RSAI supports.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Senate Calendar. (In Governor’s School Choice SF 2369)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5325434"/>
                  </a:ext>
                </a:extLst>
              </a:tr>
              <a:tr h="251206">
                <a:tc>
                  <a:txBody>
                    <a:bodyPr/>
                    <a:lstStyle/>
                    <a:p>
                      <a:pPr marL="0" marR="0">
                        <a:lnSpc>
                          <a:spcPct val="115000"/>
                        </a:lnSpc>
                        <a:spcBef>
                          <a:spcPts val="0"/>
                        </a:spcBef>
                        <a:spcAft>
                          <a:spcPts val="0"/>
                        </a:spcAft>
                      </a:pPr>
                      <a:r>
                        <a:rPr lang="en-US" sz="11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6"/>
                        </a:rPr>
                        <a:t>HF 2081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Eliminates requirement for PRAXIS test for entry to college education program and requires higher education institutions to notify graduates with PRAXIS scores below the cutoff that they may apply for an initial license. Passed the House 94:0 on 2.28.22. RSAI supports.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Senate Calendar. (In Governor’s School Choice SF 2369)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9248501"/>
                  </a:ext>
                </a:extLst>
              </a:tr>
              <a:tr h="758063">
                <a:tc>
                  <a:txBody>
                    <a:bodyPr/>
                    <a:lstStyle/>
                    <a:p>
                      <a:pPr marL="0" marR="0">
                        <a:lnSpc>
                          <a:spcPct val="115000"/>
                        </a:lnSpc>
                        <a:spcBef>
                          <a:spcPts val="0"/>
                        </a:spcBef>
                        <a:spcAft>
                          <a:spcPts val="0"/>
                        </a:spcAft>
                      </a:pPr>
                      <a:r>
                        <a:rPr lang="en-US" sz="11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7"/>
                        </a:rPr>
                        <a:t>HF 2165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Last Dollar Scholars: makes part-time student eligible for Last Dollar Scholars financial support. Approved 99:0 in the House on 3.2.22. Attached to companion </a:t>
                      </a:r>
                      <a:r>
                        <a:rPr lang="en-US" sz="10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8"/>
                        </a:rPr>
                        <a:t>SF 2129</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on the Senate Calendar. RSAI supports.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Senate Calendar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857901"/>
                  </a:ext>
                </a:extLst>
              </a:tr>
              <a:tr h="29845">
                <a:tc>
                  <a:txBody>
                    <a:bodyPr/>
                    <a:lstStyle/>
                    <a:p>
                      <a:pPr marL="0" marR="0">
                        <a:lnSpc>
                          <a:spcPct val="115000"/>
                        </a:lnSpc>
                        <a:spcBef>
                          <a:spcPts val="0"/>
                        </a:spcBef>
                        <a:spcAft>
                          <a:spcPts val="0"/>
                        </a:spcAft>
                      </a:pPr>
                      <a:r>
                        <a:rPr lang="en-US" sz="11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9"/>
                        </a:rPr>
                        <a:t>HF 2398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Permanent Teacher License for master’s or doctoral degree educators (no CEU’s required.) Requires charter schools and private schools to conduct background checks, adds a minimum ten-year work requirement for these teachers before waiving future licensure renewals, requires the BOEE to do a background check on these permanent teachers every 5 years and allows BOEE to charge a reasonable fee for the background check. Approved 99:0 in the House. RSAI is undecided.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Senate Calendar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8511860"/>
                  </a:ext>
                </a:extLst>
              </a:tr>
            </a:tbl>
          </a:graphicData>
        </a:graphic>
      </p:graphicFrame>
    </p:spTree>
    <p:extLst>
      <p:ext uri="{BB962C8B-B14F-4D97-AF65-F5344CB8AC3E}">
        <p14:creationId xmlns:p14="http://schemas.microsoft.com/office/powerpoint/2010/main" val="2722588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1FB8D-1D99-4C0C-A99B-6199BAF5A23F}"/>
              </a:ext>
            </a:extLst>
          </p:cNvPr>
          <p:cNvPicPr>
            <a:picLocks noChangeAspect="1"/>
          </p:cNvPicPr>
          <p:nvPr/>
        </p:nvPicPr>
        <p:blipFill>
          <a:blip r:embed="rId2"/>
          <a:stretch>
            <a:fillRect/>
          </a:stretch>
        </p:blipFill>
        <p:spPr>
          <a:xfrm>
            <a:off x="304800" y="609600"/>
            <a:ext cx="8229600" cy="4777837"/>
          </a:xfrm>
          <a:prstGeom prst="rect">
            <a:avLst/>
          </a:prstGeom>
        </p:spPr>
      </p:pic>
      <p:sp>
        <p:nvSpPr>
          <p:cNvPr id="5" name="TextBox 4">
            <a:extLst>
              <a:ext uri="{FF2B5EF4-FFF2-40B4-BE49-F238E27FC236}">
                <a16:creationId xmlns:a16="http://schemas.microsoft.com/office/drawing/2014/main" id="{DAF107A9-2BC9-4012-8581-93D82ED2EFD3}"/>
              </a:ext>
            </a:extLst>
          </p:cNvPr>
          <p:cNvSpPr txBox="1"/>
          <p:nvPr/>
        </p:nvSpPr>
        <p:spPr>
          <a:xfrm>
            <a:off x="2286000" y="533400"/>
            <a:ext cx="4724400" cy="369332"/>
          </a:xfrm>
          <a:prstGeom prst="rect">
            <a:avLst/>
          </a:prstGeom>
          <a:noFill/>
        </p:spPr>
        <p:txBody>
          <a:bodyPr wrap="square" rtlCol="0">
            <a:spAutoFit/>
          </a:bodyPr>
          <a:lstStyle/>
          <a:p>
            <a:r>
              <a:rPr lang="en-US" dirty="0"/>
              <a:t>DE Annual Condition of Education 2020</a:t>
            </a:r>
          </a:p>
        </p:txBody>
      </p:sp>
      <p:sp>
        <p:nvSpPr>
          <p:cNvPr id="8" name="TextBox 7">
            <a:extLst>
              <a:ext uri="{FF2B5EF4-FFF2-40B4-BE49-F238E27FC236}">
                <a16:creationId xmlns:a16="http://schemas.microsoft.com/office/drawing/2014/main" id="{7FE42653-60E0-4F94-84DE-78293F5CF974}"/>
              </a:ext>
            </a:extLst>
          </p:cNvPr>
          <p:cNvSpPr txBox="1"/>
          <p:nvPr/>
        </p:nvSpPr>
        <p:spPr>
          <a:xfrm>
            <a:off x="533400" y="71735"/>
            <a:ext cx="7315200" cy="923330"/>
          </a:xfrm>
          <a:prstGeom prst="rect">
            <a:avLst/>
          </a:prstGeom>
          <a:solidFill>
            <a:schemeClr val="accent5">
              <a:lumMod val="20000"/>
              <a:lumOff val="80000"/>
            </a:schemeClr>
          </a:solidFill>
        </p:spPr>
        <p:txBody>
          <a:bodyPr wrap="square" rtlCol="0">
            <a:spAutoFit/>
          </a:bodyPr>
          <a:lstStyle/>
          <a:p>
            <a:r>
              <a:rPr lang="en-US" dirty="0"/>
              <a:t>Gap between Iowa Average Teacher Salary and the National Average in 2019 is $4,815 (in 1988, the gap was $3,182).  With significant teacher shortages across the nation, beginning teacher pay is also a critical comparison.  </a:t>
            </a:r>
          </a:p>
        </p:txBody>
      </p:sp>
      <p:graphicFrame>
        <p:nvGraphicFramePr>
          <p:cNvPr id="2" name="Table 1">
            <a:extLst>
              <a:ext uri="{FF2B5EF4-FFF2-40B4-BE49-F238E27FC236}">
                <a16:creationId xmlns:a16="http://schemas.microsoft.com/office/drawing/2014/main" id="{5D891EE3-D1BB-4008-96C5-39E414585278}"/>
              </a:ext>
            </a:extLst>
          </p:cNvPr>
          <p:cNvGraphicFramePr>
            <a:graphicFrameLocks noGrp="1"/>
          </p:cNvGraphicFramePr>
          <p:nvPr>
            <p:extLst/>
          </p:nvPr>
        </p:nvGraphicFramePr>
        <p:xfrm>
          <a:off x="2362200" y="5381856"/>
          <a:ext cx="4343400" cy="1171344"/>
        </p:xfrm>
        <a:graphic>
          <a:graphicData uri="http://schemas.openxmlformats.org/drawingml/2006/table">
            <a:tbl>
              <a:tblPr>
                <a:tableStyleId>{5C22544A-7EE6-4342-B048-85BDC9FD1C3A}</a:tableStyleId>
              </a:tblPr>
              <a:tblGrid>
                <a:gridCol w="600469">
                  <a:extLst>
                    <a:ext uri="{9D8B030D-6E8A-4147-A177-3AD203B41FA5}">
                      <a16:colId xmlns:a16="http://schemas.microsoft.com/office/drawing/2014/main" val="3586626089"/>
                    </a:ext>
                  </a:extLst>
                </a:gridCol>
                <a:gridCol w="1200940">
                  <a:extLst>
                    <a:ext uri="{9D8B030D-6E8A-4147-A177-3AD203B41FA5}">
                      <a16:colId xmlns:a16="http://schemas.microsoft.com/office/drawing/2014/main" val="732705047"/>
                    </a:ext>
                  </a:extLst>
                </a:gridCol>
                <a:gridCol w="1200940">
                  <a:extLst>
                    <a:ext uri="{9D8B030D-6E8A-4147-A177-3AD203B41FA5}">
                      <a16:colId xmlns:a16="http://schemas.microsoft.com/office/drawing/2014/main" val="4141594321"/>
                    </a:ext>
                  </a:extLst>
                </a:gridCol>
                <a:gridCol w="1341051">
                  <a:extLst>
                    <a:ext uri="{9D8B030D-6E8A-4147-A177-3AD203B41FA5}">
                      <a16:colId xmlns:a16="http://schemas.microsoft.com/office/drawing/2014/main" val="279544728"/>
                    </a:ext>
                  </a:extLst>
                </a:gridCol>
              </a:tblGrid>
              <a:tr h="390448">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1800" b="1" u="none" strike="noStrike" dirty="0">
                          <a:effectLst/>
                        </a:rPr>
                        <a:t>2018-19</a:t>
                      </a:r>
                      <a:endParaRPr lang="en-US" sz="1800" b="1"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1800" b="1" u="none" strike="noStrike" dirty="0">
                          <a:effectLst/>
                        </a:rPr>
                        <a:t>2019-20</a:t>
                      </a:r>
                      <a:endParaRPr lang="en-US" sz="1800" b="1"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1800" b="1" u="none" strike="noStrike" dirty="0">
                          <a:effectLst/>
                        </a:rPr>
                        <a:t>Change</a:t>
                      </a:r>
                      <a:endParaRPr lang="en-US" sz="1800" b="1"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834892043"/>
                  </a:ext>
                </a:extLst>
              </a:tr>
              <a:tr h="390448">
                <a:tc>
                  <a:txBody>
                    <a:bodyPr/>
                    <a:lstStyle/>
                    <a:p>
                      <a:pPr algn="r" fontAlgn="b"/>
                      <a:r>
                        <a:rPr lang="en-US" sz="1800" u="none" strike="noStrike" dirty="0">
                          <a:effectLst/>
                        </a:rPr>
                        <a:t>Iowa</a:t>
                      </a:r>
                      <a:endParaRPr lang="en-US" sz="1800" b="1"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800" u="none" strike="noStrike" dirty="0">
                          <a:effectLst/>
                        </a:rPr>
                        <a:t> $      57,489 </a:t>
                      </a:r>
                      <a:endParaRPr lang="en-US" sz="18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800" u="none" strike="noStrike" dirty="0">
                          <a:effectLst/>
                        </a:rPr>
                        <a:t> $      58,184 </a:t>
                      </a:r>
                      <a:endParaRPr lang="en-US" sz="18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800" u="none" strike="noStrike" dirty="0">
                          <a:effectLst/>
                        </a:rPr>
                        <a:t> $          695 </a:t>
                      </a:r>
                      <a:endParaRPr lang="en-US" sz="1800" b="0"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49755181"/>
                  </a:ext>
                </a:extLst>
              </a:tr>
              <a:tr h="390448">
                <a:tc>
                  <a:txBody>
                    <a:bodyPr/>
                    <a:lstStyle/>
                    <a:p>
                      <a:pPr algn="r" fontAlgn="b"/>
                      <a:r>
                        <a:rPr lang="en-US" sz="1800" u="none" strike="noStrike" dirty="0">
                          <a:effectLst/>
                        </a:rPr>
                        <a:t>USA</a:t>
                      </a:r>
                      <a:endParaRPr lang="en-US" sz="1800" b="1"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800" u="none" strike="noStrike" dirty="0">
                          <a:effectLst/>
                        </a:rPr>
                        <a:t> $      62,355 </a:t>
                      </a:r>
                      <a:endParaRPr lang="en-US" sz="18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800" u="none" strike="noStrike" dirty="0">
                          <a:effectLst/>
                        </a:rPr>
                        <a:t> $      64,133 </a:t>
                      </a:r>
                      <a:endParaRPr lang="en-US" sz="18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800" u="none" strike="noStrike" dirty="0">
                          <a:effectLst/>
                        </a:rPr>
                        <a:t> $      1,778 </a:t>
                      </a:r>
                      <a:endParaRPr lang="en-US" sz="1800" b="0"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155085841"/>
                  </a:ext>
                </a:extLst>
              </a:tr>
            </a:tbl>
          </a:graphicData>
        </a:graphic>
      </p:graphicFrame>
    </p:spTree>
    <p:extLst>
      <p:ext uri="{BB962C8B-B14F-4D97-AF65-F5344CB8AC3E}">
        <p14:creationId xmlns:p14="http://schemas.microsoft.com/office/powerpoint/2010/main" val="780443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1766"/>
            <a:ext cx="5657850" cy="1088068"/>
          </a:xfrm>
        </p:spPr>
        <p:txBody>
          <a:bodyPr>
            <a:noAutofit/>
          </a:bodyPr>
          <a:lstStyle/>
          <a:p>
            <a:r>
              <a:rPr lang="en-US" sz="1800" b="1" dirty="0"/>
              <a:t>Understanding Teacher Shortages: 2018 Update</a:t>
            </a:r>
            <a:br>
              <a:rPr lang="en-US" sz="1800" b="1" dirty="0"/>
            </a:br>
            <a:r>
              <a:rPr lang="en-US" sz="1800" i="1" dirty="0"/>
              <a:t>A State-by-State Analysis of the Factors Influencing Teacher Supply, Demand, and Equity</a:t>
            </a:r>
            <a:br>
              <a:rPr lang="en-US" sz="1800" i="1" dirty="0"/>
            </a:br>
            <a:r>
              <a:rPr lang="en-US" sz="1050" i="1" dirty="0"/>
              <a:t>https://learningpolicyinstitute.org/product/understanding-teacher-shortages-interactive</a:t>
            </a:r>
          </a:p>
        </p:txBody>
      </p:sp>
      <p:pic>
        <p:nvPicPr>
          <p:cNvPr id="4" name="Content Placeholder 3"/>
          <p:cNvPicPr>
            <a:picLocks noGrp="1" noChangeAspect="1"/>
          </p:cNvPicPr>
          <p:nvPr>
            <p:ph idx="1"/>
          </p:nvPr>
        </p:nvPicPr>
        <p:blipFill>
          <a:blip r:embed="rId2"/>
          <a:stretch>
            <a:fillRect/>
          </a:stretch>
        </p:blipFill>
        <p:spPr>
          <a:xfrm>
            <a:off x="304800" y="1168030"/>
            <a:ext cx="7838248" cy="4318370"/>
          </a:xfrm>
          <a:prstGeom prst="rect">
            <a:avLst/>
          </a:prstGeom>
        </p:spPr>
      </p:pic>
      <p:sp>
        <p:nvSpPr>
          <p:cNvPr id="3" name="TextBox 2"/>
          <p:cNvSpPr txBox="1"/>
          <p:nvPr/>
        </p:nvSpPr>
        <p:spPr>
          <a:xfrm>
            <a:off x="2233284" y="5486400"/>
            <a:ext cx="3371850" cy="507831"/>
          </a:xfrm>
          <a:prstGeom prst="rect">
            <a:avLst/>
          </a:prstGeom>
          <a:noFill/>
        </p:spPr>
        <p:txBody>
          <a:bodyPr wrap="square" rtlCol="0">
            <a:spAutoFit/>
          </a:bodyPr>
          <a:lstStyle/>
          <a:p>
            <a:r>
              <a:rPr lang="en-US" sz="1350" dirty="0">
                <a:solidFill>
                  <a:prstClr val="black"/>
                </a:solidFill>
                <a:latin typeface="Calibri" panose="020F0502020204030204"/>
              </a:rPr>
              <a:t>IA is in the second to lowest quintile, ranking 30</a:t>
            </a:r>
            <a:r>
              <a:rPr lang="en-US" sz="1350" baseline="30000" dirty="0">
                <a:solidFill>
                  <a:prstClr val="black"/>
                </a:solidFill>
                <a:latin typeface="Calibri" panose="020F0502020204030204"/>
              </a:rPr>
              <a:t>th</a:t>
            </a:r>
            <a:r>
              <a:rPr lang="en-US" sz="1350" dirty="0">
                <a:solidFill>
                  <a:prstClr val="black"/>
                </a:solidFill>
                <a:latin typeface="Calibri" panose="020F0502020204030204"/>
              </a:rPr>
              <a:t> in starting teacher pay. </a:t>
            </a:r>
          </a:p>
        </p:txBody>
      </p:sp>
      <p:sp>
        <p:nvSpPr>
          <p:cNvPr id="6" name="TextBox 5">
            <a:extLst>
              <a:ext uri="{FF2B5EF4-FFF2-40B4-BE49-F238E27FC236}">
                <a16:creationId xmlns:a16="http://schemas.microsoft.com/office/drawing/2014/main" id="{78D53AC0-454E-4FFC-AF9F-0F0CC968B235}"/>
              </a:ext>
            </a:extLst>
          </p:cNvPr>
          <p:cNvSpPr txBox="1"/>
          <p:nvPr/>
        </p:nvSpPr>
        <p:spPr>
          <a:xfrm>
            <a:off x="6937118" y="3472428"/>
            <a:ext cx="1828800" cy="276999"/>
          </a:xfrm>
          <a:prstGeom prst="rect">
            <a:avLst/>
          </a:prstGeom>
          <a:noFill/>
        </p:spPr>
        <p:txBody>
          <a:bodyPr wrap="square" rtlCol="0">
            <a:spAutoFit/>
          </a:bodyPr>
          <a:lstStyle/>
          <a:p>
            <a:r>
              <a:rPr lang="en-US" sz="1200" dirty="0"/>
              <a:t>IA 6 out of 8 in Midwest.</a:t>
            </a:r>
          </a:p>
        </p:txBody>
      </p:sp>
      <p:graphicFrame>
        <p:nvGraphicFramePr>
          <p:cNvPr id="7" name="Table 6">
            <a:extLst>
              <a:ext uri="{FF2B5EF4-FFF2-40B4-BE49-F238E27FC236}">
                <a16:creationId xmlns:a16="http://schemas.microsoft.com/office/drawing/2014/main" id="{D5AF6829-AF19-49AD-B616-2E5664A79CCB}"/>
              </a:ext>
            </a:extLst>
          </p:cNvPr>
          <p:cNvGraphicFramePr>
            <a:graphicFrameLocks noGrp="1"/>
          </p:cNvGraphicFramePr>
          <p:nvPr>
            <p:extLst/>
          </p:nvPr>
        </p:nvGraphicFramePr>
        <p:xfrm>
          <a:off x="7162800" y="1735455"/>
          <a:ext cx="1524000" cy="1586864"/>
        </p:xfrm>
        <a:graphic>
          <a:graphicData uri="http://schemas.openxmlformats.org/drawingml/2006/table">
            <a:tbl>
              <a:tblPr>
                <a:tableStyleId>{5C22544A-7EE6-4342-B048-85BDC9FD1C3A}</a:tableStyleId>
              </a:tblPr>
              <a:tblGrid>
                <a:gridCol w="762000">
                  <a:extLst>
                    <a:ext uri="{9D8B030D-6E8A-4147-A177-3AD203B41FA5}">
                      <a16:colId xmlns:a16="http://schemas.microsoft.com/office/drawing/2014/main" val="878286465"/>
                    </a:ext>
                  </a:extLst>
                </a:gridCol>
                <a:gridCol w="762000">
                  <a:extLst>
                    <a:ext uri="{9D8B030D-6E8A-4147-A177-3AD203B41FA5}">
                      <a16:colId xmlns:a16="http://schemas.microsoft.com/office/drawing/2014/main" val="3975697053"/>
                    </a:ext>
                  </a:extLst>
                </a:gridCol>
              </a:tblGrid>
              <a:tr h="198358">
                <a:tc>
                  <a:txBody>
                    <a:bodyPr/>
                    <a:lstStyle/>
                    <a:p>
                      <a:pPr algn="l" fontAlgn="b"/>
                      <a:r>
                        <a:rPr lang="en-US" sz="1200" u="none" strike="noStrike" dirty="0">
                          <a:effectLst/>
                        </a:rPr>
                        <a:t>       IL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$38,820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978937075"/>
                  </a:ext>
                </a:extLst>
              </a:tr>
              <a:tr h="198358">
                <a:tc>
                  <a:txBody>
                    <a:bodyPr/>
                    <a:lstStyle/>
                    <a:p>
                      <a:pPr algn="l" fontAlgn="b"/>
                      <a:r>
                        <a:rPr lang="en-US" sz="1200" u="none" strike="noStrike" dirty="0">
                          <a:effectLst/>
                        </a:rPr>
                        <a:t>       ND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$38,032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104456956"/>
                  </a:ext>
                </a:extLst>
              </a:tr>
              <a:tr h="198358">
                <a:tc>
                  <a:txBody>
                    <a:bodyPr/>
                    <a:lstStyle/>
                    <a:p>
                      <a:pPr algn="l" fontAlgn="b"/>
                      <a:r>
                        <a:rPr lang="en-US" sz="1200" u="none" strike="noStrike" dirty="0">
                          <a:effectLst/>
                        </a:rPr>
                        <a:t>       MN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$37,644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13982088"/>
                  </a:ext>
                </a:extLst>
              </a:tr>
              <a:tr h="198358">
                <a:tc>
                  <a:txBody>
                    <a:bodyPr/>
                    <a:lstStyle/>
                    <a:p>
                      <a:pPr algn="l" fontAlgn="b"/>
                      <a:r>
                        <a:rPr lang="en-US" sz="1200" u="none" strike="noStrike" dirty="0">
                          <a:effectLst/>
                        </a:rPr>
                        <a:t>       SD</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$37,419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283178637"/>
                  </a:ext>
                </a:extLst>
              </a:tr>
              <a:tr h="198358">
                <a:tc>
                  <a:txBody>
                    <a:bodyPr/>
                    <a:lstStyle/>
                    <a:p>
                      <a:pPr algn="l" fontAlgn="b"/>
                      <a:r>
                        <a:rPr lang="en-US" sz="1200" u="none" strike="noStrike" dirty="0">
                          <a:effectLst/>
                        </a:rPr>
                        <a:t>       WI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$36,983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1778124338"/>
                  </a:ext>
                </a:extLst>
              </a:tr>
              <a:tr h="198358">
                <a:tc>
                  <a:txBody>
                    <a:bodyPr/>
                    <a:lstStyle/>
                    <a:p>
                      <a:pPr algn="l" fontAlgn="b"/>
                      <a:r>
                        <a:rPr lang="en-US" sz="1200" b="1" u="none" strike="noStrike" dirty="0">
                          <a:effectLst/>
                        </a:rPr>
                        <a:t>       IA  </a:t>
                      </a:r>
                      <a:endParaRPr lang="en-US" sz="1200" b="1"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b="1" u="none" strike="noStrike" dirty="0">
                          <a:effectLst/>
                        </a:rPr>
                        <a:t>$35,766 </a:t>
                      </a:r>
                      <a:endParaRPr lang="en-US" sz="1200" b="1"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1956074048"/>
                  </a:ext>
                </a:extLst>
              </a:tr>
              <a:tr h="198358">
                <a:tc>
                  <a:txBody>
                    <a:bodyPr/>
                    <a:lstStyle/>
                    <a:p>
                      <a:pPr algn="l" fontAlgn="b"/>
                      <a:r>
                        <a:rPr lang="en-US" sz="1200" u="none" strike="noStrike" dirty="0">
                          <a:effectLst/>
                        </a:rPr>
                        <a:t>       KS</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$34,883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4208419331"/>
                  </a:ext>
                </a:extLst>
              </a:tr>
              <a:tr h="198358">
                <a:tc>
                  <a:txBody>
                    <a:bodyPr/>
                    <a:lstStyle/>
                    <a:p>
                      <a:pPr algn="l" fontAlgn="b"/>
                      <a:r>
                        <a:rPr lang="en-US" sz="1200" u="none" strike="noStrike" dirty="0">
                          <a:effectLst/>
                        </a:rPr>
                        <a:t>      MO</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$31,842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583216809"/>
                  </a:ext>
                </a:extLst>
              </a:tr>
            </a:tbl>
          </a:graphicData>
        </a:graphic>
      </p:graphicFrame>
    </p:spTree>
    <p:extLst>
      <p:ext uri="{BB962C8B-B14F-4D97-AF65-F5344CB8AC3E}">
        <p14:creationId xmlns:p14="http://schemas.microsoft.com/office/powerpoint/2010/main" val="1892442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626736"/>
            <a:ext cx="8686800" cy="1545463"/>
          </a:xfrm>
          <a:solidFill>
            <a:srgbClr val="FFFF99"/>
          </a:solidFill>
        </p:spPr>
        <p:txBody>
          <a:bodyPr>
            <a:normAutofit fontScale="92500" lnSpcReduction="20000"/>
          </a:bodyPr>
          <a:lstStyle/>
          <a:p>
            <a:r>
              <a:rPr lang="en-US" dirty="0"/>
              <a:t>DE’s Annual Condition of Education Report shows average salary by school size (which is a good but not perfect predictor of rural districts), showing a growing difference in pay between the averages of the smallest and largest category of school size, now at $16,396, and more than $11,000 below the state average.</a:t>
            </a:r>
          </a:p>
          <a:p>
            <a:r>
              <a:rPr lang="en-US" dirty="0"/>
              <a:t>Rural schools tend to have younger teachers and lower class sizes, both of which can contribute to lower pay.</a:t>
            </a:r>
          </a:p>
        </p:txBody>
      </p:sp>
      <p:pic>
        <p:nvPicPr>
          <p:cNvPr id="4" name="Picture 3">
            <a:extLst>
              <a:ext uri="{FF2B5EF4-FFF2-40B4-BE49-F238E27FC236}">
                <a16:creationId xmlns:a16="http://schemas.microsoft.com/office/drawing/2014/main" id="{4F237DE0-8899-4FB3-ACB4-F8DAE8B9C7DC}"/>
              </a:ext>
            </a:extLst>
          </p:cNvPr>
          <p:cNvPicPr>
            <a:picLocks noChangeAspect="1"/>
          </p:cNvPicPr>
          <p:nvPr/>
        </p:nvPicPr>
        <p:blipFill>
          <a:blip r:embed="rId2"/>
          <a:stretch>
            <a:fillRect/>
          </a:stretch>
        </p:blipFill>
        <p:spPr>
          <a:xfrm>
            <a:off x="1219200" y="1"/>
            <a:ext cx="6553200" cy="4628848"/>
          </a:xfrm>
          <a:prstGeom prst="rect">
            <a:avLst/>
          </a:prstGeom>
        </p:spPr>
      </p:pic>
    </p:spTree>
    <p:extLst>
      <p:ext uri="{BB962C8B-B14F-4D97-AF65-F5344CB8AC3E}">
        <p14:creationId xmlns:p14="http://schemas.microsoft.com/office/powerpoint/2010/main" val="2927162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91440" indent="-91440">
              <a:lnSpc>
                <a:spcPct val="90000"/>
              </a:lnSpc>
              <a:spcBef>
                <a:spcPts val="1200"/>
              </a:spcBef>
              <a:spcAft>
                <a:spcPts val="200"/>
              </a:spcAft>
              <a:buClr>
                <a:schemeClr val="accent1"/>
              </a:buClr>
              <a:buSzPct val="100000"/>
              <a:buFont typeface="Calibri" panose="020F0502020204030204" pitchFamily="34" charset="0"/>
              <a:buChar char=" "/>
            </a:pPr>
            <a:r>
              <a:rPr lang="en-US" sz="4400" b="1" dirty="0">
                <a:latin typeface="+mn-lt"/>
                <a:ea typeface="+mn-ea"/>
                <a:cs typeface="+mn-cs"/>
              </a:rPr>
              <a:t>Geography and Sparsity Impacts Recruitment and Retention</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Young teachers are not always willing to locate in a community with long commutes to amenities, so something has to make up for the lack of access to entertainment, housing, and other services. </a:t>
            </a:r>
          </a:p>
          <a:p>
            <a:pPr>
              <a:buFont typeface="Wingdings" panose="05000000000000000000" pitchFamily="2" charset="2"/>
              <a:buChar char="Ø"/>
            </a:pPr>
            <a:r>
              <a:rPr lang="en-US" dirty="0"/>
              <a:t>Recent college graduate debt requires a high enough starting pay or other resource to help offset young teachers’ student loan payments. </a:t>
            </a:r>
          </a:p>
          <a:p>
            <a:pPr>
              <a:buFont typeface="Wingdings" panose="05000000000000000000" pitchFamily="2" charset="2"/>
              <a:buChar char="Ø"/>
            </a:pPr>
            <a:r>
              <a:rPr lang="en-US" dirty="0"/>
              <a:t>Multiple preps and wearing many hats (teaching, coaching, etc.) may make it hard to keep young teachers drawn to other districts by higher salaries and fewer responsibilities.</a:t>
            </a:r>
          </a:p>
          <a:p>
            <a:pPr>
              <a:buFont typeface="Wingdings" panose="05000000000000000000" pitchFamily="2" charset="2"/>
              <a:buChar char="Ø"/>
            </a:pPr>
            <a:r>
              <a:rPr lang="en-US" dirty="0"/>
              <a:t>Need for multiple certifications may require additional coursework, which can be a heavy lift for a new teacher/administrator </a:t>
            </a:r>
          </a:p>
          <a:p>
            <a:endParaRPr lang="en-US" dirty="0"/>
          </a:p>
        </p:txBody>
      </p:sp>
    </p:spTree>
    <p:extLst>
      <p:ext uri="{BB962C8B-B14F-4D97-AF65-F5344CB8AC3E}">
        <p14:creationId xmlns:p14="http://schemas.microsoft.com/office/powerpoint/2010/main" val="127997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152400"/>
            <a:ext cx="7392041" cy="1219306"/>
          </a:xfrm>
          <a:prstGeom prst="rect">
            <a:avLst/>
          </a:prstGeom>
        </p:spPr>
      </p:pic>
      <p:sp>
        <p:nvSpPr>
          <p:cNvPr id="6" name="Content Placeholder 2"/>
          <p:cNvSpPr>
            <a:spLocks noGrp="1"/>
          </p:cNvSpPr>
          <p:nvPr>
            <p:ph sz="half" idx="1"/>
          </p:nvPr>
        </p:nvSpPr>
        <p:spPr>
          <a:xfrm>
            <a:off x="1600200" y="1752600"/>
            <a:ext cx="6858000" cy="3811694"/>
          </a:xfrm>
        </p:spPr>
        <p:txBody>
          <a:bodyPr>
            <a:noAutofit/>
          </a:bodyPr>
          <a:lstStyle/>
          <a:p>
            <a:pPr marL="0" indent="0">
              <a:buNone/>
            </a:pPr>
            <a:r>
              <a:rPr lang="en-US" sz="2800" dirty="0"/>
              <a:t>Agenda:</a:t>
            </a:r>
          </a:p>
          <a:p>
            <a:pPr>
              <a:buFont typeface="Wingdings" panose="05000000000000000000" pitchFamily="2" charset="2"/>
              <a:buChar char="v"/>
            </a:pPr>
            <a:r>
              <a:rPr lang="en-US" sz="2800" dirty="0"/>
              <a:t>Introductions</a:t>
            </a:r>
          </a:p>
          <a:p>
            <a:pPr>
              <a:buFont typeface="Wingdings" panose="05000000000000000000" pitchFamily="2" charset="2"/>
              <a:buChar char="v"/>
            </a:pPr>
            <a:r>
              <a:rPr lang="en-US" sz="2800" dirty="0"/>
              <a:t>RSAI Overview and Processes</a:t>
            </a:r>
          </a:p>
          <a:p>
            <a:pPr>
              <a:buFont typeface="Wingdings" panose="05000000000000000000" pitchFamily="2" charset="2"/>
              <a:buChar char="v"/>
            </a:pPr>
            <a:r>
              <a:rPr lang="en-US" sz="2800" dirty="0"/>
              <a:t>Election of Legislative Committee Rep</a:t>
            </a:r>
          </a:p>
          <a:p>
            <a:pPr>
              <a:buFont typeface="Wingdings" panose="05000000000000000000" pitchFamily="2" charset="2"/>
              <a:buChar char="v"/>
            </a:pPr>
            <a:r>
              <a:rPr lang="en-US" sz="2800" dirty="0"/>
              <a:t>RSAI Proposed Bylaws, if any</a:t>
            </a:r>
          </a:p>
          <a:p>
            <a:pPr>
              <a:buFont typeface="Wingdings" panose="05000000000000000000" pitchFamily="2" charset="2"/>
              <a:buChar char="v"/>
            </a:pPr>
            <a:r>
              <a:rPr lang="en-US" sz="2800" dirty="0"/>
              <a:t>Review of the 2022 Legislative Session</a:t>
            </a:r>
          </a:p>
          <a:p>
            <a:pPr>
              <a:buFont typeface="Wingdings" panose="05000000000000000000" pitchFamily="2" charset="2"/>
              <a:buChar char="v"/>
            </a:pPr>
            <a:r>
              <a:rPr lang="en-US" sz="2800" dirty="0"/>
              <a:t>NW Region Priorities for 2023 Session</a:t>
            </a:r>
          </a:p>
        </p:txBody>
      </p:sp>
    </p:spTree>
    <p:extLst>
      <p:ext uri="{BB962C8B-B14F-4D97-AF65-F5344CB8AC3E}">
        <p14:creationId xmlns:p14="http://schemas.microsoft.com/office/powerpoint/2010/main" val="3599164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71600"/>
            <a:ext cx="7543800" cy="1450757"/>
          </a:xfrm>
        </p:spPr>
        <p:txBody>
          <a:bodyPr>
            <a:normAutofit/>
          </a:bodyPr>
          <a:lstStyle/>
          <a:p>
            <a:pPr algn="ctr"/>
            <a:r>
              <a:rPr lang="en-US" b="1" dirty="0"/>
              <a:t>Local School Board Authority</a:t>
            </a:r>
          </a:p>
        </p:txBody>
      </p:sp>
      <p:pic>
        <p:nvPicPr>
          <p:cNvPr id="7" name="Picture 6">
            <a:extLst>
              <a:ext uri="{FF2B5EF4-FFF2-40B4-BE49-F238E27FC236}">
                <a16:creationId xmlns:a16="http://schemas.microsoft.com/office/drawing/2014/main" id="{DEEAE80B-C917-4F71-8F2E-CCBB1528F733}"/>
              </a:ext>
            </a:extLst>
          </p:cNvPr>
          <p:cNvPicPr>
            <a:picLocks noChangeAspect="1"/>
          </p:cNvPicPr>
          <p:nvPr/>
        </p:nvPicPr>
        <p:blipFill>
          <a:blip r:embed="rId2"/>
          <a:stretch>
            <a:fillRect/>
          </a:stretch>
        </p:blipFill>
        <p:spPr>
          <a:xfrm>
            <a:off x="2057400" y="2895600"/>
            <a:ext cx="4801016" cy="2838696"/>
          </a:xfrm>
          <a:prstGeom prst="rect">
            <a:avLst/>
          </a:prstGeom>
        </p:spPr>
      </p:pic>
    </p:spTree>
    <p:extLst>
      <p:ext uri="{BB962C8B-B14F-4D97-AF65-F5344CB8AC3E}">
        <p14:creationId xmlns:p14="http://schemas.microsoft.com/office/powerpoint/2010/main" val="3860807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46D9-C920-4B42-8E9A-9B1BDC645B3D}"/>
              </a:ext>
            </a:extLst>
          </p:cNvPr>
          <p:cNvSpPr>
            <a:spLocks noGrp="1"/>
          </p:cNvSpPr>
          <p:nvPr>
            <p:ph type="title"/>
          </p:nvPr>
        </p:nvSpPr>
        <p:spPr>
          <a:xfrm>
            <a:off x="822960" y="286605"/>
            <a:ext cx="7543800" cy="932596"/>
          </a:xfrm>
        </p:spPr>
        <p:txBody>
          <a:bodyPr/>
          <a:lstStyle/>
          <a:p>
            <a:r>
              <a:rPr lang="en-US" dirty="0"/>
              <a:t>Board Authority/Local Control</a:t>
            </a:r>
          </a:p>
        </p:txBody>
      </p:sp>
      <p:pic>
        <p:nvPicPr>
          <p:cNvPr id="2058" name="Picture 10">
            <a:extLst>
              <a:ext uri="{FF2B5EF4-FFF2-40B4-BE49-F238E27FC236}">
                <a16:creationId xmlns:a16="http://schemas.microsoft.com/office/drawing/2014/main" id="{B1EEC6AE-C14C-4607-9D64-BC75DADD1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19" y="1423989"/>
            <a:ext cx="334963" cy="36671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11">
            <a:extLst>
              <a:ext uri="{FF2B5EF4-FFF2-40B4-BE49-F238E27FC236}">
                <a16:creationId xmlns:a16="http://schemas.microsoft.com/office/drawing/2014/main" id="{AEA1C5E8-78CB-417A-9A5B-D521649BE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16" y="5257800"/>
            <a:ext cx="325438" cy="3365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a:extLst>
              <a:ext uri="{FF2B5EF4-FFF2-40B4-BE49-F238E27FC236}">
                <a16:creationId xmlns:a16="http://schemas.microsoft.com/office/drawing/2014/main" id="{6D6DC0CF-FE80-4134-B4CE-9F4C6CDD1D98}"/>
              </a:ext>
            </a:extLst>
          </p:cNvPr>
          <p:cNvSpPr>
            <a:spLocks noChangeArrowheads="1"/>
          </p:cNvSpPr>
          <p:nvPr/>
        </p:nvSpPr>
        <p:spPr bwMode="auto">
          <a:xfrm>
            <a:off x="152400" y="2362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12">
            <a:extLst>
              <a:ext uri="{FF2B5EF4-FFF2-40B4-BE49-F238E27FC236}">
                <a16:creationId xmlns:a16="http://schemas.microsoft.com/office/drawing/2014/main" id="{EFD26B30-AF4D-41C9-A0DF-E8BCCDF59C9A}"/>
              </a:ext>
            </a:extLst>
          </p:cNvPr>
          <p:cNvSpPr>
            <a:spLocks noChangeArrowheads="1"/>
          </p:cNvSpPr>
          <p:nvPr/>
        </p:nvSpPr>
        <p:spPr bwMode="auto">
          <a:xfrm>
            <a:off x="762000" y="1295400"/>
            <a:ext cx="7543799" cy="453970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4"/>
              </a:rPr>
              <a:t>HF 2412</a:t>
            </a:r>
            <a:r>
              <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Radon Testing and Mitigation: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pending Governor’s Signature. Requires testing every 5 years, mitigation under certain circumstances. Allows school employees to do the testing and mitigation if trained appropriately. Allows use of SAVE at board discretion to pay for testing and mitigation. RSAI undecided. </a:t>
            </a:r>
            <a:endParaRPr kumimoji="0" lang="en-US"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1200" b="1" i="0" u="none" strike="noStrike" cap="none" normalizeH="0" baseline="0" dirty="0">
                <a:ln>
                  <a:noFill/>
                </a:ln>
                <a:solidFill>
                  <a:srgbClr val="0066CC"/>
                </a:solidFill>
                <a:effectLst/>
                <a:latin typeface="Arial" panose="020B0604020202020204" pitchFamily="34" charset="0"/>
                <a:ea typeface="Calibri" panose="020F0502020204030204" pitchFamily="34" charset="0"/>
                <a:cs typeface="Arial" panose="020B0604020202020204" pitchFamily="34" charset="0"/>
                <a:hlinkClick r:id="rId5"/>
              </a:rPr>
              <a:t>HF 2416</a:t>
            </a:r>
            <a:r>
              <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Transgender Girls Sports: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signed by the Governor on March 3. Prohibits transgender girls from participating in girls’ sports contests. RSAI opposed. </a:t>
            </a:r>
            <a:endParaRPr kumimoji="0" lang="en-US"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6"/>
              </a:rPr>
              <a:t>HF 2527</a:t>
            </a:r>
            <a:r>
              <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and </a:t>
            </a:r>
            <a:r>
              <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7"/>
              </a:rPr>
              <a:t>SF 2361</a:t>
            </a:r>
            <a:r>
              <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Governor’s Workforce Development:</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requires 8</a:t>
            </a:r>
            <a:r>
              <a:rPr kumimoji="0" lang="en-US" altLang="en-US" sz="1200" b="0" i="0" u="none" strike="noStrike" cap="none" normalizeH="0" baseline="3000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grade plan to include work-based learning opportunities (regardless of whether the school district has them or is prepared to offer them to students.) </a:t>
            </a:r>
            <a:r>
              <a:rPr kumimoji="0" lang="en-US" altLang="en-US"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Still pending action in both the House and Senate at the time of this writing.</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RSAI undecided. </a:t>
            </a:r>
          </a:p>
          <a:p>
            <a:pPr>
              <a:spcAft>
                <a:spcPts val="600"/>
              </a:spcAft>
            </a:pPr>
            <a:r>
              <a:rPr lang="en-US" sz="1200" b="1" u="sng" dirty="0">
                <a:latin typeface="Arial" panose="020B0604020202020204" pitchFamily="34" charset="0"/>
                <a:cs typeface="Arial" panose="020B0604020202020204" pitchFamily="34" charset="0"/>
                <a:hlinkClick r:id="rId8"/>
              </a:rPr>
              <a:t>SF 2369</a:t>
            </a:r>
            <a:r>
              <a:rPr lang="en-US" sz="1200" b="1" dirty="0">
                <a:latin typeface="Arial" panose="020B0604020202020204" pitchFamily="34" charset="0"/>
                <a:cs typeface="Arial" panose="020B0604020202020204" pitchFamily="34" charset="0"/>
              </a:rPr>
              <a:t> Governor’s School Choice Omnibus: </a:t>
            </a:r>
            <a:r>
              <a:rPr lang="en-US" sz="1200" dirty="0">
                <a:latin typeface="Arial" panose="020B0604020202020204" pitchFamily="34" charset="0"/>
                <a:cs typeface="Arial" panose="020B0604020202020204" pitchFamily="34" charset="0"/>
              </a:rPr>
              <a:t>mandates high stakes civics test for graduation, transparency provisions regarding parents’ and community access to materials (unfunded mandate) and several appeals steps for library book decision-making process (overrides local district and school board determinations.) Senate improved the transparency provision with a parents’ rights bill that is more flexible for school compliance and does not include appeals. </a:t>
            </a:r>
            <a:r>
              <a:rPr lang="en-US" sz="1200" b="1" u="sng" dirty="0">
                <a:latin typeface="Arial" panose="020B0604020202020204" pitchFamily="34" charset="0"/>
                <a:cs typeface="Arial" panose="020B0604020202020204" pitchFamily="34" charset="0"/>
                <a:hlinkClick r:id="rId9"/>
              </a:rPr>
              <a:t>HF 2577</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Transparency removes the high stakes test but still requires annual reporting of test scores and allows compliance by providing parents’ access to instructional management system. Still requires posting of core materials. </a:t>
            </a:r>
            <a:r>
              <a:rPr lang="en-US" sz="1200" i="1" dirty="0">
                <a:latin typeface="Arial" panose="020B0604020202020204" pitchFamily="34" charset="0"/>
                <a:cs typeface="Arial" panose="020B0604020202020204" pitchFamily="34" charset="0"/>
              </a:rPr>
              <a:t>This bill is currently assigned to the House Appropriations Committee at the time of this writing.</a:t>
            </a:r>
            <a:r>
              <a:rPr lang="en-US" sz="1200" dirty="0">
                <a:latin typeface="Arial" panose="020B0604020202020204" pitchFamily="34" charset="0"/>
                <a:cs typeface="Arial" panose="020B0604020202020204" pitchFamily="34" charset="0"/>
              </a:rPr>
              <a:t> RSAI opposed to Governor’s bill and original provisions in House. Undecided on HF 2577 and Parent’s Rights </a:t>
            </a:r>
            <a:r>
              <a:rPr lang="en-US" sz="1200" b="1" u="sng" dirty="0">
                <a:latin typeface="Arial" panose="020B0604020202020204" pitchFamily="34" charset="0"/>
                <a:cs typeface="Arial" panose="020B0604020202020204" pitchFamily="34" charset="0"/>
                <a:hlinkClick r:id="rId10"/>
              </a:rPr>
              <a:t>SF 2205</a:t>
            </a:r>
            <a:r>
              <a:rPr lang="en-US" sz="1200" dirty="0">
                <a:latin typeface="Arial" panose="020B0604020202020204" pitchFamily="34" charset="0"/>
                <a:cs typeface="Arial" panose="020B0604020202020204" pitchFamily="34" charset="0"/>
              </a:rPr>
              <a:t> which is now part of SF 2369 School Choice.</a:t>
            </a:r>
          </a:p>
          <a:p>
            <a:pPr>
              <a:spcAft>
                <a:spcPts val="600"/>
              </a:spcAft>
            </a:pPr>
            <a:r>
              <a:rPr lang="en-US" sz="1200" b="1" u="sng" dirty="0">
                <a:latin typeface="Arial" panose="020B0604020202020204" pitchFamily="34" charset="0"/>
                <a:cs typeface="Arial" panose="020B0604020202020204" pitchFamily="34" charset="0"/>
                <a:hlinkClick r:id="rId11"/>
              </a:rPr>
              <a:t>HF 2254</a:t>
            </a:r>
            <a:r>
              <a:rPr lang="en-US" sz="1200" b="1" dirty="0">
                <a:latin typeface="Arial" panose="020B0604020202020204" pitchFamily="34" charset="0"/>
                <a:cs typeface="Arial" panose="020B0604020202020204" pitchFamily="34" charset="0"/>
              </a:rPr>
              <a:t> Online Learning:</a:t>
            </a:r>
            <a:r>
              <a:rPr lang="en-US" sz="1200" dirty="0">
                <a:latin typeface="Arial" panose="020B0604020202020204" pitchFamily="34" charset="0"/>
                <a:cs typeface="Arial" panose="020B0604020202020204" pitchFamily="34" charset="0"/>
              </a:rPr>
              <a:t> would have allowed school board to use up to 5 virtual days to make up snow days. The bill did not progress out of the House Education Committee. RSAI supported this bill. </a:t>
            </a:r>
          </a:p>
          <a:p>
            <a:pPr>
              <a:spcAft>
                <a:spcPts val="600"/>
              </a:spcAft>
            </a:pPr>
            <a:r>
              <a:rPr lang="en-US" sz="1200" b="1" u="sng" dirty="0">
                <a:latin typeface="Arial" panose="020B0604020202020204" pitchFamily="34" charset="0"/>
                <a:cs typeface="Arial" panose="020B0604020202020204" pitchFamily="34" charset="0"/>
                <a:hlinkClick r:id="rId12"/>
              </a:rPr>
              <a:t>HSB 574</a:t>
            </a:r>
            <a:r>
              <a:rPr lang="en-US" sz="1200" b="1" dirty="0">
                <a:latin typeface="Arial" panose="020B0604020202020204" pitchFamily="34" charset="0"/>
                <a:cs typeface="Arial" panose="020B0604020202020204" pitchFamily="34" charset="0"/>
              </a:rPr>
              <a:t> Start Date:</a:t>
            </a:r>
            <a:r>
              <a:rPr lang="en-US" sz="1200" dirty="0">
                <a:latin typeface="Arial" panose="020B0604020202020204" pitchFamily="34" charset="0"/>
                <a:cs typeface="Arial" panose="020B0604020202020204" pitchFamily="34" charset="0"/>
              </a:rPr>
              <a:t> would have allowed schools to start school as determined by the school board, but did not even progress out of the subcommittee. RSAI supported this bill. </a:t>
            </a:r>
            <a:endParaRPr kumimoji="0" lang="en-US"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737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362201"/>
            <a:ext cx="7543800" cy="990600"/>
          </a:xfrm>
        </p:spPr>
        <p:txBody>
          <a:bodyPr/>
          <a:lstStyle/>
          <a:p>
            <a:pPr algn="ctr"/>
            <a:r>
              <a:rPr lang="en-US" b="1" dirty="0"/>
              <a:t>Quality Preschool</a:t>
            </a:r>
          </a:p>
        </p:txBody>
      </p:sp>
      <p:pic>
        <p:nvPicPr>
          <p:cNvPr id="3" name="Picture 2" descr="tendermusings: Bring me bac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038600"/>
            <a:ext cx="5845479" cy="1066800"/>
          </a:xfrm>
          <a:prstGeom prst="rect">
            <a:avLst/>
          </a:prstGeom>
        </p:spPr>
      </p:pic>
    </p:spTree>
    <p:extLst>
      <p:ext uri="{BB962C8B-B14F-4D97-AF65-F5344CB8AC3E}">
        <p14:creationId xmlns:p14="http://schemas.microsoft.com/office/powerpoint/2010/main" val="2467330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5E610-4429-4713-B2FB-BC19E66DC2A2}"/>
              </a:ext>
            </a:extLst>
          </p:cNvPr>
          <p:cNvSpPr>
            <a:spLocks noGrp="1"/>
          </p:cNvSpPr>
          <p:nvPr>
            <p:ph type="title"/>
          </p:nvPr>
        </p:nvSpPr>
        <p:spPr/>
        <p:txBody>
          <a:bodyPr/>
          <a:lstStyle/>
          <a:p>
            <a:r>
              <a:rPr lang="en-US" dirty="0"/>
              <a:t>Preschool Funding/Policy</a:t>
            </a:r>
          </a:p>
        </p:txBody>
      </p:sp>
      <p:pic>
        <p:nvPicPr>
          <p:cNvPr id="3078" name="Picture 68">
            <a:extLst>
              <a:ext uri="{FF2B5EF4-FFF2-40B4-BE49-F238E27FC236}">
                <a16:creationId xmlns:a16="http://schemas.microsoft.com/office/drawing/2014/main" id="{0FEBF3B5-8290-4A39-82B8-B835644AE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 y="4724400"/>
            <a:ext cx="352280" cy="3365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18">
            <a:extLst>
              <a:ext uri="{FF2B5EF4-FFF2-40B4-BE49-F238E27FC236}">
                <a16:creationId xmlns:a16="http://schemas.microsoft.com/office/drawing/2014/main" id="{78538022-9AD2-4D5B-8514-807989A4A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43" y="2283579"/>
            <a:ext cx="352280" cy="3667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a:extLst>
              <a:ext uri="{FF2B5EF4-FFF2-40B4-BE49-F238E27FC236}">
                <a16:creationId xmlns:a16="http://schemas.microsoft.com/office/drawing/2014/main" id="{F7E61D43-6C11-40FD-A0DB-26DB3F522A1B}"/>
              </a:ext>
            </a:extLst>
          </p:cNvPr>
          <p:cNvSpPr>
            <a:spLocks noChangeArrowheads="1"/>
          </p:cNvSpPr>
          <p:nvPr/>
        </p:nvSpPr>
        <p:spPr bwMode="auto">
          <a:xfrm>
            <a:off x="457200" y="2442120"/>
            <a:ext cx="77571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9" name="Rectangle 9">
            <a:extLst>
              <a:ext uri="{FF2B5EF4-FFF2-40B4-BE49-F238E27FC236}">
                <a16:creationId xmlns:a16="http://schemas.microsoft.com/office/drawing/2014/main" id="{46F55A07-6182-4084-866A-DB5131B70D74}"/>
              </a:ext>
            </a:extLst>
          </p:cNvPr>
          <p:cNvSpPr>
            <a:spLocks noChangeArrowheads="1"/>
          </p:cNvSpPr>
          <p:nvPr/>
        </p:nvSpPr>
        <p:spPr bwMode="auto">
          <a:xfrm>
            <a:off x="929639" y="2125231"/>
            <a:ext cx="7437121" cy="39857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Priority Action:</a:t>
            </a:r>
            <a:r>
              <a:rPr kumimoji="0" lang="en-US" altLang="en-US" sz="14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note about COVID-19 Impact: PK enrollments fell in the Fall 2020. PK does not have an on-time funding component or budget guarantee, so the 2021-22 PK budgets were based on the Oct. 1, 2020 enrollment count. FY 2022-23 PK budgets will be based on this Oct. 1 PK head count. PK enrollment bounced up last October, but Iowa is still 2,000 preschool students below pre-pandemic levels. DE guidance prohibits school districts from using general fund for PK expansion. Note: Federal ESSER or ARP funds could be used for PK if funding for this fall. Funds transferred to the Flexibility Account and Title I funds could also be used for PK expansion. However, there were no bills that moved forward out of a subcommittee and no process for spending authority or direct state appropriation for the FY 2022-23 school year.</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altLang="en-US" sz="1400" b="1" dirty="0">
                <a:latin typeface="Arial" panose="020B0604020202020204" pitchFamily="34" charset="0"/>
                <a:ea typeface="Calibri" panose="020F0502020204030204" pitchFamily="34" charset="0"/>
                <a:cs typeface="Arial" panose="020B0604020202020204" pitchFamily="34" charset="0"/>
                <a:hlinkClick r:id="rId4"/>
              </a:rPr>
              <a:t>HF 318</a:t>
            </a:r>
            <a:r>
              <a:rPr lang="en-US" altLang="en-US" sz="1400" dirty="0">
                <a:latin typeface="Arial" panose="020B0604020202020204" pitchFamily="34" charset="0"/>
                <a:ea typeface="Calibri" panose="020F0502020204030204" pitchFamily="34" charset="0"/>
                <a:cs typeface="Arial" panose="020B0604020202020204" pitchFamily="34" charset="0"/>
                <a:hlinkClick r:id="rId4"/>
              </a:rPr>
              <a:t> </a:t>
            </a:r>
            <a:r>
              <a:rPr lang="en-US" altLang="en-US" sz="1400" b="1" dirty="0">
                <a:solidFill>
                  <a:srgbClr val="000000"/>
                </a:solidFill>
                <a:latin typeface="Arial" panose="020B0604020202020204" pitchFamily="34" charset="0"/>
                <a:ea typeface="Calibri" panose="020F0502020204030204" pitchFamily="34" charset="0"/>
                <a:cs typeface="Arial" panose="020B0604020202020204" pitchFamily="34" charset="0"/>
              </a:rPr>
              <a:t>PK for Young 5s:</a:t>
            </a:r>
            <a:r>
              <a:rPr lang="en-US" alt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would have allowed districts to serve and count young 5-year-olds in PK, was approved by the full House, Senate Education Committee and Senate Appropriations Committee, but died on the Senate Calendar in the 2021 Session. Although the bill remained alive for consideration this year, did not survive the second funnel deadline. RSAI supports this bill. </a:t>
            </a:r>
            <a:endParaRPr lang="en-US" altLang="en-US" sz="24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09146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362200"/>
            <a:ext cx="7543800" cy="1450757"/>
          </a:xfrm>
        </p:spPr>
        <p:txBody>
          <a:bodyPr/>
          <a:lstStyle/>
          <a:p>
            <a:pPr algn="ctr"/>
            <a:r>
              <a:rPr lang="en-US" b="1" dirty="0"/>
              <a:t>Opportunity Equity for At-risk Students/Poverty</a:t>
            </a:r>
          </a:p>
        </p:txBody>
      </p:sp>
      <p:pic>
        <p:nvPicPr>
          <p:cNvPr id="3" name="Picture 2"/>
          <p:cNvPicPr>
            <a:picLocks noChangeAspect="1"/>
          </p:cNvPicPr>
          <p:nvPr/>
        </p:nvPicPr>
        <p:blipFill>
          <a:blip r:embed="rId2"/>
          <a:stretch>
            <a:fillRect/>
          </a:stretch>
        </p:blipFill>
        <p:spPr>
          <a:xfrm>
            <a:off x="4038600" y="4267200"/>
            <a:ext cx="948620" cy="990600"/>
          </a:xfrm>
          <a:prstGeom prst="rect">
            <a:avLst/>
          </a:prstGeom>
        </p:spPr>
      </p:pic>
    </p:spTree>
    <p:extLst>
      <p:ext uri="{BB962C8B-B14F-4D97-AF65-F5344CB8AC3E}">
        <p14:creationId xmlns:p14="http://schemas.microsoft.com/office/powerpoint/2010/main" val="3230427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86605"/>
            <a:ext cx="5090160" cy="1084996"/>
          </a:xfrm>
        </p:spPr>
        <p:txBody>
          <a:bodyPr>
            <a:normAutofit fontScale="90000"/>
          </a:bodyPr>
          <a:lstStyle/>
          <a:p>
            <a:r>
              <a:rPr lang="en-US" dirty="0"/>
              <a:t>Student Inequities and At-risk Needs</a:t>
            </a:r>
          </a:p>
        </p:txBody>
      </p:sp>
      <p:sp>
        <p:nvSpPr>
          <p:cNvPr id="3" name="Content Placeholder 2"/>
          <p:cNvSpPr>
            <a:spLocks noGrp="1"/>
          </p:cNvSpPr>
          <p:nvPr>
            <p:ph idx="1"/>
          </p:nvPr>
        </p:nvSpPr>
        <p:spPr>
          <a:xfrm>
            <a:off x="822959" y="1845734"/>
            <a:ext cx="7025641" cy="4023360"/>
          </a:xfrm>
        </p:spPr>
        <p:txBody>
          <a:bodyPr>
            <a:normAutofit fontScale="92500" lnSpcReduction="20000"/>
          </a:bodyPr>
          <a:lstStyle/>
          <a:p>
            <a:pPr lvl="0"/>
            <a:r>
              <a:rPr lang="en-US" b="1" dirty="0"/>
              <a:t>Priority Action:</a:t>
            </a:r>
            <a:r>
              <a:rPr lang="en-US" dirty="0"/>
              <a:t> despite the School Finance Interim Committee recommending in 2019 and the House Education Committee approving a bill, </a:t>
            </a:r>
            <a:r>
              <a:rPr lang="en-US" b="1" u="sng" dirty="0">
                <a:hlinkClick r:id="rId2"/>
              </a:rPr>
              <a:t>HF 2490</a:t>
            </a:r>
            <a:r>
              <a:rPr lang="en-US" dirty="0"/>
              <a:t>, the study of the impact of poverty on education and funding formula options to meet the needs of students did not advance out of House Appropriations Committee in 2020. </a:t>
            </a:r>
          </a:p>
          <a:p>
            <a:pPr lvl="0"/>
            <a:r>
              <a:rPr lang="en-US" dirty="0"/>
              <a:t>No bill was moved forward in either the House or Senate in 2021 or 2022, taking a step backwards in the policy discussions. Bills were introduced in both the House and Senate Education Committees to bring equity in the DoP ceiling.  HF 2008 and SF 2003.  Subcommittees recommended forward motion, but neither Education Committee took up the bill. </a:t>
            </a:r>
          </a:p>
          <a:p>
            <a:pPr lvl="0"/>
            <a:r>
              <a:rPr lang="en-US" dirty="0"/>
              <a:t>FYI: Children from families with incomes at or below 130% of the poverty level are eligible for free lunch and those with income from 130-185% are eligible for reduced lunch. (Contrast: threshold for “low-income” for voucher eligibility is 400% of the FPL, or $111,000 for a family of 4)</a:t>
            </a:r>
          </a:p>
        </p:txBody>
      </p:sp>
      <p:pic>
        <p:nvPicPr>
          <p:cNvPr id="4" name="Picture 3"/>
          <p:cNvPicPr>
            <a:picLocks noChangeAspect="1"/>
          </p:cNvPicPr>
          <p:nvPr/>
        </p:nvPicPr>
        <p:blipFill>
          <a:blip r:embed="rId3"/>
          <a:stretch>
            <a:fillRect/>
          </a:stretch>
        </p:blipFill>
        <p:spPr>
          <a:xfrm>
            <a:off x="0" y="1"/>
            <a:ext cx="2438400" cy="149824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7993218" y="2057400"/>
            <a:ext cx="541181" cy="609600"/>
          </a:xfrm>
          <a:prstGeom prst="rect">
            <a:avLst/>
          </a:prstGeom>
        </p:spPr>
      </p:pic>
    </p:spTree>
    <p:extLst>
      <p:ext uri="{BB962C8B-B14F-4D97-AF65-F5344CB8AC3E}">
        <p14:creationId xmlns:p14="http://schemas.microsoft.com/office/powerpoint/2010/main" val="242744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Box 4"/>
          <p:cNvSpPr txBox="1"/>
          <p:nvPr/>
        </p:nvSpPr>
        <p:spPr>
          <a:xfrm>
            <a:off x="914400" y="4800600"/>
            <a:ext cx="6477000" cy="923330"/>
          </a:xfrm>
          <a:prstGeom prst="rect">
            <a:avLst/>
          </a:prstGeom>
          <a:noFill/>
        </p:spPr>
        <p:txBody>
          <a:bodyPr wrap="square" rtlCol="0">
            <a:spAutoFit/>
          </a:bodyPr>
          <a:lstStyle/>
          <a:p>
            <a:r>
              <a:rPr lang="en-US" dirty="0"/>
              <a:t>In 2001, only 4 districts had more than 50% of students eligible for FRPL (Waterloo, Keokuk, Wayne and Diagonal. Diagonal was the state high at 60.2% and the only district above 60%)</a:t>
            </a:r>
          </a:p>
        </p:txBody>
      </p:sp>
      <p:pic>
        <p:nvPicPr>
          <p:cNvPr id="6" name="Content Placeholder 5"/>
          <p:cNvPicPr>
            <a:picLocks noGrp="1" noChangeAspect="1"/>
          </p:cNvPicPr>
          <p:nvPr>
            <p:ph idx="1"/>
          </p:nvPr>
        </p:nvPicPr>
        <p:blipFill>
          <a:blip r:embed="rId2"/>
          <a:stretch>
            <a:fillRect/>
          </a:stretch>
        </p:blipFill>
        <p:spPr>
          <a:xfrm>
            <a:off x="304800" y="127496"/>
            <a:ext cx="8385076" cy="4368304"/>
          </a:xfrm>
          <a:prstGeom prst="rect">
            <a:avLst/>
          </a:prstGeom>
        </p:spPr>
      </p:pic>
    </p:spTree>
    <p:extLst>
      <p:ext uri="{BB962C8B-B14F-4D97-AF65-F5344CB8AC3E}">
        <p14:creationId xmlns:p14="http://schemas.microsoft.com/office/powerpoint/2010/main" val="2817781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576" y="5257800"/>
            <a:ext cx="8534400" cy="923330"/>
          </a:xfrm>
          <a:prstGeom prst="rect">
            <a:avLst/>
          </a:prstGeom>
          <a:solidFill>
            <a:schemeClr val="bg1"/>
          </a:solidFill>
        </p:spPr>
        <p:txBody>
          <a:bodyPr wrap="square" rtlCol="0">
            <a:spAutoFit/>
          </a:bodyPr>
          <a:lstStyle/>
          <a:p>
            <a:r>
              <a:rPr lang="en-US" dirty="0"/>
              <a:t>In FY 2022, of the 63 districts with more than half of their student on FRPL, 54 are rural.  18 districts have more than 60% of students eligible for FRPL. Those above 70% include Postville, Storm Lake, Council Bluffs, Waterloo, South Page, Hamburg, Des Moines.   </a:t>
            </a:r>
          </a:p>
        </p:txBody>
      </p:sp>
      <p:pic>
        <p:nvPicPr>
          <p:cNvPr id="2" name="Picture 1">
            <a:extLst>
              <a:ext uri="{FF2B5EF4-FFF2-40B4-BE49-F238E27FC236}">
                <a16:creationId xmlns:a16="http://schemas.microsoft.com/office/drawing/2014/main" id="{FCD20BCC-7C7E-460B-A6E4-36A4AE7FF5D9}"/>
              </a:ext>
            </a:extLst>
          </p:cNvPr>
          <p:cNvPicPr>
            <a:picLocks noChangeAspect="1"/>
          </p:cNvPicPr>
          <p:nvPr/>
        </p:nvPicPr>
        <p:blipFill>
          <a:blip r:embed="rId2"/>
          <a:stretch>
            <a:fillRect/>
          </a:stretch>
        </p:blipFill>
        <p:spPr>
          <a:xfrm>
            <a:off x="304800" y="76200"/>
            <a:ext cx="8422867" cy="4953000"/>
          </a:xfrm>
          <a:prstGeom prst="rect">
            <a:avLst/>
          </a:prstGeom>
        </p:spPr>
      </p:pic>
    </p:spTree>
    <p:extLst>
      <p:ext uri="{BB962C8B-B14F-4D97-AF65-F5344CB8AC3E}">
        <p14:creationId xmlns:p14="http://schemas.microsoft.com/office/powerpoint/2010/main" val="3772530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Point Star 2"/>
          <p:cNvSpPr/>
          <p:nvPr/>
        </p:nvSpPr>
        <p:spPr>
          <a:xfrm>
            <a:off x="8603151" y="2332043"/>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5-Point Star 4"/>
          <p:cNvSpPr/>
          <p:nvPr/>
        </p:nvSpPr>
        <p:spPr>
          <a:xfrm>
            <a:off x="8603151" y="4191001"/>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28601" y="5562600"/>
            <a:ext cx="8707408" cy="584775"/>
          </a:xfrm>
          <a:prstGeom prst="rect">
            <a:avLst/>
          </a:prstGeom>
        </p:spPr>
        <p:txBody>
          <a:bodyPr wrap="square">
            <a:spAutoFit/>
          </a:bodyPr>
          <a:lstStyle/>
          <a:p>
            <a:r>
              <a:rPr lang="en-US" sz="1600" dirty="0"/>
              <a:t>Districts in the largest and smallest enrollment categories had the highest percentage of students eligible for free or reduced price lunch (DE Annual Condition of Education Report Table 1-10). </a:t>
            </a:r>
          </a:p>
        </p:txBody>
      </p:sp>
      <p:pic>
        <p:nvPicPr>
          <p:cNvPr id="2" name="Picture 1">
            <a:extLst>
              <a:ext uri="{FF2B5EF4-FFF2-40B4-BE49-F238E27FC236}">
                <a16:creationId xmlns:a16="http://schemas.microsoft.com/office/drawing/2014/main" id="{070AD0D8-AFEE-403A-B49D-6EEBFA5CB378}"/>
              </a:ext>
            </a:extLst>
          </p:cNvPr>
          <p:cNvPicPr>
            <a:picLocks noChangeAspect="1"/>
          </p:cNvPicPr>
          <p:nvPr/>
        </p:nvPicPr>
        <p:blipFill>
          <a:blip r:embed="rId2"/>
          <a:stretch>
            <a:fillRect/>
          </a:stretch>
        </p:blipFill>
        <p:spPr>
          <a:xfrm>
            <a:off x="304799" y="152400"/>
            <a:ext cx="8250209" cy="5211364"/>
          </a:xfrm>
          <a:prstGeom prst="rect">
            <a:avLst/>
          </a:prstGeom>
        </p:spPr>
      </p:pic>
    </p:spTree>
    <p:extLst>
      <p:ext uri="{BB962C8B-B14F-4D97-AF65-F5344CB8AC3E}">
        <p14:creationId xmlns:p14="http://schemas.microsoft.com/office/powerpoint/2010/main" val="2512955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Poverty Concentration &amp; $$</a:t>
            </a:r>
          </a:p>
        </p:txBody>
      </p:sp>
      <p:sp>
        <p:nvSpPr>
          <p:cNvPr id="3" name="Content Placeholder 2"/>
          <p:cNvSpPr>
            <a:spLocks noGrp="1"/>
          </p:cNvSpPr>
          <p:nvPr>
            <p:ph idx="1"/>
          </p:nvPr>
        </p:nvSpPr>
        <p:spPr>
          <a:xfrm>
            <a:off x="822959" y="1845734"/>
            <a:ext cx="7543801" cy="4478866"/>
          </a:xfrm>
        </p:spPr>
        <p:txBody>
          <a:bodyPr>
            <a:normAutofit fontScale="92500" lnSpcReduction="10000"/>
          </a:bodyPr>
          <a:lstStyle/>
          <a:p>
            <a:r>
              <a:rPr lang="en-US" sz="2400" dirty="0"/>
              <a:t>The McCourt School of Public Policy, Georgetown, FutureEd, </a:t>
            </a:r>
            <a:r>
              <a:rPr lang="en-US" sz="2400" u="sng" dirty="0">
                <a:hlinkClick r:id="rId2"/>
              </a:rPr>
              <a:t>State Education Funding; The Poverty Equation</a:t>
            </a:r>
            <a:r>
              <a:rPr lang="en-US" sz="2400" dirty="0"/>
              <a:t>, March 2020, states, </a:t>
            </a:r>
          </a:p>
          <a:p>
            <a:pPr lvl="1"/>
            <a:r>
              <a:rPr lang="en-US" sz="2000" dirty="0"/>
              <a:t>“What’s more, when poverty is concentrated in a school—that is, when a significant portion of students in a school come from low-income households—the impact on performance is compounded. </a:t>
            </a:r>
          </a:p>
          <a:p>
            <a:pPr lvl="1"/>
            <a:r>
              <a:rPr lang="en-US" sz="2000" u="sng" dirty="0">
                <a:hlinkClick r:id="rId3"/>
              </a:rPr>
              <a:t>A body of research</a:t>
            </a:r>
            <a:r>
              <a:rPr lang="en-US" sz="2000" dirty="0"/>
              <a:t> suggests that there is a ‘tipping point,’ somewhere between 50 to 60 percent of a school’s students living in poverty, where performance for all students there drastically declines.”</a:t>
            </a:r>
          </a:p>
          <a:p>
            <a:pPr lvl="0"/>
            <a:r>
              <a:rPr lang="en-US" dirty="0"/>
              <a:t>Nevada Study in Oct. 2018 studied successful school systems and costed out the staffing models of instruction and other services to determine the appropriate weighting commensurate with the programs needed at around .35  (would equate to $2,595 per low-income student in Iowa’s 2023 formula) </a:t>
            </a:r>
          </a:p>
          <a:p>
            <a:pPr lvl="0"/>
            <a:r>
              <a:rPr lang="en-US" sz="1700" i="1" dirty="0"/>
              <a:t>Nevada School Finance Study, Augenblick, Palaich and Associates, Education Commission of the States, Picus Odden and Associates October 22, 2018</a:t>
            </a:r>
          </a:p>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solidFill>
                  <a:prstClr val="black">
                    <a:tint val="75000"/>
                  </a:prstClr>
                </a:solidFill>
              </a:rPr>
              <a:pPr/>
              <a:t>39</a:t>
            </a:fld>
            <a:endParaRPr lang="en-US" dirty="0">
              <a:solidFill>
                <a:prstClr val="black">
                  <a:tint val="75000"/>
                </a:prstClr>
              </a:solidFill>
            </a:endParaRPr>
          </a:p>
        </p:txBody>
      </p:sp>
    </p:spTree>
    <p:extLst>
      <p:ext uri="{BB962C8B-B14F-4D97-AF65-F5344CB8AC3E}">
        <p14:creationId xmlns:p14="http://schemas.microsoft.com/office/powerpoint/2010/main" val="3320858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p:txBody>
          <a:bodyPr/>
          <a:lstStyle/>
          <a:p>
            <a:r>
              <a:rPr lang="en-US" dirty="0"/>
              <a:t>Name		____________________________________</a:t>
            </a:r>
          </a:p>
          <a:p>
            <a:r>
              <a:rPr lang="en-US" dirty="0"/>
              <a:t>District Role	____________________________________</a:t>
            </a:r>
          </a:p>
          <a:p>
            <a:r>
              <a:rPr lang="en-US" dirty="0"/>
              <a:t>One Sentence:  What’s the best thing happening in your school district today? </a:t>
            </a:r>
          </a:p>
          <a:p>
            <a:r>
              <a:rPr lang="en-US" dirty="0"/>
              <a:t>________________________________________________________</a:t>
            </a:r>
          </a:p>
          <a:p>
            <a:r>
              <a:rPr lang="en-US" dirty="0"/>
              <a:t>________________________________________________________</a:t>
            </a:r>
          </a:p>
          <a:p>
            <a:r>
              <a:rPr lang="en-US" dirty="0"/>
              <a:t>________________________________________________________</a:t>
            </a:r>
          </a:p>
          <a:p>
            <a:pPr marL="384048" lvl="2" indent="0">
              <a:buNone/>
            </a:pPr>
            <a:endParaRPr lang="en-US" dirty="0"/>
          </a:p>
        </p:txBody>
      </p:sp>
    </p:spTree>
    <p:extLst>
      <p:ext uri="{BB962C8B-B14F-4D97-AF65-F5344CB8AC3E}">
        <p14:creationId xmlns:p14="http://schemas.microsoft.com/office/powerpoint/2010/main" val="2026391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924800" cy="857250"/>
          </a:xfrm>
        </p:spPr>
        <p:txBody>
          <a:bodyPr>
            <a:normAutofit fontScale="90000"/>
          </a:bodyPr>
          <a:lstStyle/>
          <a:p>
            <a:r>
              <a:rPr lang="en-US" dirty="0"/>
              <a:t>Funding Formulas in Iowa and Other States </a:t>
            </a:r>
          </a:p>
        </p:txBody>
      </p:sp>
      <p:sp>
        <p:nvSpPr>
          <p:cNvPr id="3" name="Content Placeholder 2"/>
          <p:cNvSpPr>
            <a:spLocks noGrp="1"/>
          </p:cNvSpPr>
          <p:nvPr>
            <p:ph idx="1"/>
          </p:nvPr>
        </p:nvSpPr>
        <p:spPr>
          <a:xfrm>
            <a:off x="432318" y="1828800"/>
            <a:ext cx="8229600" cy="4419600"/>
          </a:xfrm>
        </p:spPr>
        <p:txBody>
          <a:bodyPr>
            <a:normAutofit lnSpcReduction="10000"/>
          </a:bodyPr>
          <a:lstStyle/>
          <a:p>
            <a:pPr lvl="0"/>
            <a:r>
              <a:rPr lang="en-US" sz="2100" dirty="0"/>
              <a:t>Iowa’s formula provides a total of $148.9 million in 2022-23 for at-risk and dropout prevention programs</a:t>
            </a:r>
          </a:p>
          <a:p>
            <a:pPr lvl="1"/>
            <a:r>
              <a:rPr lang="en-US" sz="1900" dirty="0"/>
              <a:t>Dropout Prevention MSA: $136.5 million</a:t>
            </a:r>
          </a:p>
          <a:p>
            <a:pPr lvl="1"/>
            <a:r>
              <a:rPr lang="en-US" sz="1900" dirty="0"/>
              <a:t>At-risk weighting in the formula: $17.2 million</a:t>
            </a:r>
          </a:p>
          <a:p>
            <a:pPr lvl="0"/>
            <a:r>
              <a:rPr lang="en-US" sz="2100" dirty="0"/>
              <a:t>Total funding equates to $786 per Iowa low income student, except that funding is distributed to all districts with little weighting for low income.  </a:t>
            </a:r>
          </a:p>
          <a:p>
            <a:pPr lvl="1"/>
            <a:r>
              <a:rPr lang="en-US" sz="1900" dirty="0"/>
              <a:t>Dropout Prevention is between 2.5% and 5% of regular program district cost, based on enrollment and history. </a:t>
            </a:r>
          </a:p>
          <a:p>
            <a:pPr lvl="1"/>
            <a:r>
              <a:rPr lang="en-US" sz="1900" dirty="0"/>
              <a:t>At-risk funding is partially based on FRPL percentage of the state’s total FRPL enrollment and partially based on total enrollment.  </a:t>
            </a:r>
          </a:p>
          <a:p>
            <a:pPr lvl="1"/>
            <a:r>
              <a:rPr lang="en-US" sz="1900" dirty="0"/>
              <a:t>If it were all allocated to low income students, it would equate to 10.6% weighting, less than 1/2 of the 26 state’s average commitment to at-risk students in 2012.  </a:t>
            </a:r>
          </a:p>
          <a:p>
            <a:pPr lvl="1"/>
            <a:r>
              <a:rPr lang="en-US" sz="1900" dirty="0"/>
              <a:t>By 2018, 47 states provided at-risk funding based on poverty or other metrics, for a national average weighting of .22. </a:t>
            </a:r>
          </a:p>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solidFill>
                  <a:prstClr val="black">
                    <a:tint val="75000"/>
                  </a:prstClr>
                </a:solidFill>
              </a:rPr>
              <a:pPr/>
              <a:t>40</a:t>
            </a:fld>
            <a:endParaRPr lang="en-US" dirty="0">
              <a:solidFill>
                <a:prstClr val="black">
                  <a:tint val="75000"/>
                </a:prstClr>
              </a:solidFill>
            </a:endParaRPr>
          </a:p>
        </p:txBody>
      </p:sp>
    </p:spTree>
    <p:extLst>
      <p:ext uri="{BB962C8B-B14F-4D97-AF65-F5344CB8AC3E}">
        <p14:creationId xmlns:p14="http://schemas.microsoft.com/office/powerpoint/2010/main" val="2596751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Iowa’s Resources are Enrollment Driven</a:t>
            </a:r>
          </a:p>
        </p:txBody>
      </p:sp>
      <p:sp>
        <p:nvSpPr>
          <p:cNvPr id="3" name="Content Placeholder 2"/>
          <p:cNvSpPr>
            <a:spLocks noGrp="1"/>
          </p:cNvSpPr>
          <p:nvPr>
            <p:ph idx="1"/>
          </p:nvPr>
        </p:nvSpPr>
        <p:spPr>
          <a:xfrm>
            <a:off x="578644" y="1825230"/>
            <a:ext cx="8229600" cy="3394472"/>
          </a:xfrm>
        </p:spPr>
        <p:txBody>
          <a:bodyPr/>
          <a:lstStyle/>
          <a:p>
            <a:pPr marL="0" indent="0">
              <a:buNone/>
            </a:pPr>
            <a:r>
              <a:rPr lang="en-US" dirty="0"/>
              <a:t>Comparison of Van Meter and Cardinal funding for at-risk and dropout prevention per low income student exemplifies the formula: </a:t>
            </a:r>
          </a:p>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solidFill>
                  <a:prstClr val="black">
                    <a:tint val="75000"/>
                  </a:prstClr>
                </a:solidFill>
              </a:rPr>
              <a:pPr/>
              <a:t>41</a:t>
            </a:fld>
            <a:endParaRPr lang="en-US" dirty="0">
              <a:solidFill>
                <a:prstClr val="black">
                  <a:tint val="75000"/>
                </a:prstClr>
              </a:solidFill>
            </a:endParaRPr>
          </a:p>
        </p:txBody>
      </p:sp>
      <p:sp>
        <p:nvSpPr>
          <p:cNvPr id="7" name="TextBox 6"/>
          <p:cNvSpPr txBox="1"/>
          <p:nvPr/>
        </p:nvSpPr>
        <p:spPr>
          <a:xfrm>
            <a:off x="2175272" y="5001751"/>
            <a:ext cx="5147072" cy="507831"/>
          </a:xfrm>
          <a:prstGeom prst="rect">
            <a:avLst/>
          </a:prstGeom>
          <a:solidFill>
            <a:schemeClr val="accent6">
              <a:lumMod val="20000"/>
              <a:lumOff val="80000"/>
            </a:schemeClr>
          </a:solidFill>
        </p:spPr>
        <p:txBody>
          <a:bodyPr wrap="square" rtlCol="0">
            <a:spAutoFit/>
          </a:bodyPr>
          <a:lstStyle/>
          <a:p>
            <a:r>
              <a:rPr lang="en-US" sz="1350" dirty="0"/>
              <a:t>Weighting of .35 = $2,467 in 2021, so even Van Meter’s funding is below the experts’ recommendations of resources to close the gap.</a:t>
            </a:r>
          </a:p>
        </p:txBody>
      </p:sp>
      <p:graphicFrame>
        <p:nvGraphicFramePr>
          <p:cNvPr id="5" name="Table 4"/>
          <p:cNvGraphicFramePr>
            <a:graphicFrameLocks noGrp="1"/>
          </p:cNvGraphicFramePr>
          <p:nvPr>
            <p:extLst>
              <p:ext uri="{D42A27DB-BD31-4B8C-83A1-F6EECF244321}">
                <p14:modId xmlns:p14="http://schemas.microsoft.com/office/powerpoint/2010/main" val="731570528"/>
              </p:ext>
            </p:extLst>
          </p:nvPr>
        </p:nvGraphicFramePr>
        <p:xfrm>
          <a:off x="457200" y="2667000"/>
          <a:ext cx="8458201" cy="1676400"/>
        </p:xfrm>
        <a:graphic>
          <a:graphicData uri="http://schemas.openxmlformats.org/drawingml/2006/table">
            <a:tbl>
              <a:tblPr>
                <a:tableStyleId>{5C22544A-7EE6-4342-B048-85BDC9FD1C3A}</a:tableStyleId>
              </a:tblPr>
              <a:tblGrid>
                <a:gridCol w="1248508">
                  <a:extLst>
                    <a:ext uri="{9D8B030D-6E8A-4147-A177-3AD203B41FA5}">
                      <a16:colId xmlns:a16="http://schemas.microsoft.com/office/drawing/2014/main" val="3147867946"/>
                    </a:ext>
                  </a:extLst>
                </a:gridCol>
                <a:gridCol w="1160585">
                  <a:extLst>
                    <a:ext uri="{9D8B030D-6E8A-4147-A177-3AD203B41FA5}">
                      <a16:colId xmlns:a16="http://schemas.microsoft.com/office/drawing/2014/main" val="509346355"/>
                    </a:ext>
                  </a:extLst>
                </a:gridCol>
                <a:gridCol w="879231">
                  <a:extLst>
                    <a:ext uri="{9D8B030D-6E8A-4147-A177-3AD203B41FA5}">
                      <a16:colId xmlns:a16="http://schemas.microsoft.com/office/drawing/2014/main" val="2127451067"/>
                    </a:ext>
                  </a:extLst>
                </a:gridCol>
                <a:gridCol w="1283676">
                  <a:extLst>
                    <a:ext uri="{9D8B030D-6E8A-4147-A177-3AD203B41FA5}">
                      <a16:colId xmlns:a16="http://schemas.microsoft.com/office/drawing/2014/main" val="1407604698"/>
                    </a:ext>
                  </a:extLst>
                </a:gridCol>
                <a:gridCol w="1090246">
                  <a:extLst>
                    <a:ext uri="{9D8B030D-6E8A-4147-A177-3AD203B41FA5}">
                      <a16:colId xmlns:a16="http://schemas.microsoft.com/office/drawing/2014/main" val="2150230575"/>
                    </a:ext>
                  </a:extLst>
                </a:gridCol>
                <a:gridCol w="879231">
                  <a:extLst>
                    <a:ext uri="{9D8B030D-6E8A-4147-A177-3AD203B41FA5}">
                      <a16:colId xmlns:a16="http://schemas.microsoft.com/office/drawing/2014/main" val="267063331"/>
                    </a:ext>
                  </a:extLst>
                </a:gridCol>
                <a:gridCol w="931985">
                  <a:extLst>
                    <a:ext uri="{9D8B030D-6E8A-4147-A177-3AD203B41FA5}">
                      <a16:colId xmlns:a16="http://schemas.microsoft.com/office/drawing/2014/main" val="414322471"/>
                    </a:ext>
                  </a:extLst>
                </a:gridCol>
                <a:gridCol w="984739">
                  <a:extLst>
                    <a:ext uri="{9D8B030D-6E8A-4147-A177-3AD203B41FA5}">
                      <a16:colId xmlns:a16="http://schemas.microsoft.com/office/drawing/2014/main" val="1596978762"/>
                    </a:ext>
                  </a:extLst>
                </a:gridCol>
              </a:tblGrid>
              <a:tr h="1005840">
                <a:tc>
                  <a:txBody>
                    <a:bodyPr/>
                    <a:lstStyle/>
                    <a:p>
                      <a:pPr algn="l" fontAlgn="b"/>
                      <a:r>
                        <a:rPr lang="en-US" sz="1600" b="1" u="none" strike="noStrike" dirty="0">
                          <a:effectLst/>
                        </a:rPr>
                        <a:t>School District</a:t>
                      </a:r>
                      <a:endParaRPr lang="en-US" sz="1600" b="1"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b="1" u="none" strike="noStrike" dirty="0">
                          <a:effectLst/>
                        </a:rPr>
                        <a:t>2020-21 Enrollment</a:t>
                      </a:r>
                      <a:endParaRPr lang="en-US" sz="1600" b="1"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b="1" u="none" strike="noStrike" dirty="0">
                          <a:effectLst/>
                        </a:rPr>
                        <a:t>% FRPL eligible</a:t>
                      </a:r>
                      <a:endParaRPr lang="en-US" sz="1600" b="1"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b="1" u="none" strike="noStrike" dirty="0">
                          <a:effectLst/>
                        </a:rPr>
                        <a:t>FRPL Eligible Students</a:t>
                      </a:r>
                      <a:endParaRPr lang="en-US" sz="1600" b="1"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b="1" u="none" strike="noStrike" dirty="0">
                          <a:effectLst/>
                        </a:rPr>
                        <a:t>At-risk $$</a:t>
                      </a:r>
                      <a:endParaRPr lang="en-US" sz="1600" b="1"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b="1" u="none" strike="noStrike" dirty="0">
                          <a:effectLst/>
                        </a:rPr>
                        <a:t>DoP$$</a:t>
                      </a:r>
                      <a:endParaRPr lang="en-US" sz="1600" b="1"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b="1" u="none" strike="noStrike" dirty="0">
                          <a:effectLst/>
                        </a:rPr>
                        <a:t>Total $$</a:t>
                      </a:r>
                      <a:endParaRPr lang="en-US" sz="1600" b="1"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b="1" u="none" strike="noStrike" dirty="0">
                          <a:effectLst/>
                        </a:rPr>
                        <a:t>$ per Low Income Student</a:t>
                      </a:r>
                      <a:endParaRPr lang="en-US" sz="1600" b="1"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780953660"/>
                  </a:ext>
                </a:extLst>
              </a:tr>
              <a:tr h="335280">
                <a:tc>
                  <a:txBody>
                    <a:bodyPr/>
                    <a:lstStyle/>
                    <a:p>
                      <a:pPr algn="l" fontAlgn="b"/>
                      <a:r>
                        <a:rPr lang="en-US" sz="1600" u="none" strike="noStrike" dirty="0">
                          <a:effectLst/>
                        </a:rPr>
                        <a:t>Van Meter</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1600" u="none" strike="noStrike" dirty="0">
                          <a:effectLst/>
                        </a:rPr>
                        <a:t>929</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r" fontAlgn="b"/>
                      <a:r>
                        <a:rPr lang="en-US" sz="1600" u="none" strike="noStrike" dirty="0">
                          <a:effectLst/>
                        </a:rPr>
                        <a:t>7.16%</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1600" u="none" strike="noStrike" dirty="0">
                          <a:effectLst/>
                        </a:rPr>
                        <a:t>71</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u="none" strike="noStrike" dirty="0">
                          <a:effectLst/>
                        </a:rPr>
                        <a:t> $      13,445 </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r" fontAlgn="b"/>
                      <a:r>
                        <a:rPr lang="en-US" sz="1600" u="none" strike="noStrike" dirty="0">
                          <a:effectLst/>
                        </a:rPr>
                        <a:t>$100,500 </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u="none" strike="noStrike" dirty="0">
                          <a:effectLst/>
                        </a:rPr>
                        <a:t> $ 113,945 </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u="none" strike="noStrike" dirty="0">
                          <a:effectLst/>
                        </a:rPr>
                        <a:t> $      1,605 </a:t>
                      </a:r>
                      <a:endParaRPr lang="en-US" sz="1600" b="0"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25090070"/>
                  </a:ext>
                </a:extLst>
              </a:tr>
              <a:tr h="335280">
                <a:tc>
                  <a:txBody>
                    <a:bodyPr/>
                    <a:lstStyle/>
                    <a:p>
                      <a:pPr algn="l" fontAlgn="b"/>
                      <a:r>
                        <a:rPr lang="en-US" sz="1600" u="none" strike="noStrike" dirty="0">
                          <a:effectLst/>
                        </a:rPr>
                        <a:t>Cardinal</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1600" u="none" strike="noStrike" dirty="0">
                          <a:effectLst/>
                        </a:rPr>
                        <a:t>949</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r" fontAlgn="b"/>
                      <a:r>
                        <a:rPr lang="en-US" sz="1600" u="none" strike="noStrike" dirty="0">
                          <a:effectLst/>
                        </a:rPr>
                        <a:t>55.22%</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1600" u="none" strike="noStrike" dirty="0">
                          <a:effectLst/>
                        </a:rPr>
                        <a:t>522</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u="none" strike="noStrike" dirty="0">
                          <a:effectLst/>
                        </a:rPr>
                        <a:t> $      22,215 </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r" fontAlgn="b"/>
                      <a:r>
                        <a:rPr lang="en-US" sz="1600" u="none" strike="noStrike" dirty="0">
                          <a:effectLst/>
                        </a:rPr>
                        <a:t>$146,132 </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u="none" strike="noStrike" dirty="0">
                          <a:effectLst/>
                        </a:rPr>
                        <a:t> $ 168,347 </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u="none" strike="noStrike" dirty="0">
                          <a:effectLst/>
                        </a:rPr>
                        <a:t> $          323 </a:t>
                      </a:r>
                      <a:endParaRPr lang="en-US" sz="1600" b="0"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3485676855"/>
                  </a:ext>
                </a:extLst>
              </a:tr>
            </a:tbl>
          </a:graphicData>
        </a:graphic>
      </p:graphicFrame>
    </p:spTree>
    <p:extLst>
      <p:ext uri="{BB962C8B-B14F-4D97-AF65-F5344CB8AC3E}">
        <p14:creationId xmlns:p14="http://schemas.microsoft.com/office/powerpoint/2010/main" val="3069806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4D71-3094-42C7-A647-A4012D362A32}"/>
              </a:ext>
            </a:extLst>
          </p:cNvPr>
          <p:cNvSpPr>
            <a:spLocks noGrp="1"/>
          </p:cNvSpPr>
          <p:nvPr>
            <p:ph type="title"/>
          </p:nvPr>
        </p:nvSpPr>
        <p:spPr/>
        <p:txBody>
          <a:bodyPr/>
          <a:lstStyle/>
          <a:p>
            <a:r>
              <a:rPr lang="en-US" dirty="0"/>
              <a:t>Sharing and Reorganization Incentives</a:t>
            </a:r>
          </a:p>
        </p:txBody>
      </p:sp>
      <p:pic>
        <p:nvPicPr>
          <p:cNvPr id="6146" name="Picture 12">
            <a:extLst>
              <a:ext uri="{FF2B5EF4-FFF2-40B4-BE49-F238E27FC236}">
                <a16:creationId xmlns:a16="http://schemas.microsoft.com/office/drawing/2014/main" id="{5A5CC711-3CBA-49C5-93EC-EC067913A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101670"/>
            <a:ext cx="609600" cy="630415"/>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3">
            <a:extLst>
              <a:ext uri="{FF2B5EF4-FFF2-40B4-BE49-F238E27FC236}">
                <a16:creationId xmlns:a16="http://schemas.microsoft.com/office/drawing/2014/main" id="{7CB86DD0-3B4C-425C-8EAE-2AAFEE028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096328"/>
            <a:ext cx="609600" cy="6673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BB89D5D-D485-4604-8813-2A7CC71D9B8E}"/>
              </a:ext>
            </a:extLst>
          </p:cNvPr>
          <p:cNvSpPr>
            <a:spLocks noChangeArrowheads="1"/>
          </p:cNvSpPr>
          <p:nvPr/>
        </p:nvSpPr>
        <p:spPr bwMode="auto">
          <a:xfrm>
            <a:off x="822960" y="2057400"/>
            <a:ext cx="7674799" cy="11695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4"/>
              </a:rPr>
              <a:t>HF 2080</a:t>
            </a:r>
            <a:r>
              <a:rPr kumimoji="0" lang="en-US" altLang="en-US" sz="1400" b="1"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Superintendent Weighting </a:t>
            </a:r>
            <a:r>
              <a:rPr kumimoji="0" lang="en-US" altLang="en-US" sz="14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Arial" panose="020B0604020202020204" pitchFamily="34" charset="0"/>
              </a:rPr>
              <a:t>–</a:t>
            </a:r>
            <a:r>
              <a:rPr kumimoji="0" lang="en-US" altLang="en-US" sz="1400" b="0"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would have increased the shared superintendent weighting to the equivalent of 9 students. Approved 94:0 in the House</a:t>
            </a:r>
            <a: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On the Senate Calendar.  </a:t>
            </a:r>
            <a:r>
              <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5"/>
              </a:rPr>
              <a:t>HF 2009</a:t>
            </a:r>
            <a:r>
              <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SRO Operational Sharing </a:t>
            </a:r>
            <a: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would have added the SRO position for equivalent of 3 students (meaning 2), but failed to get support of a subcommittee in the House Education Committee. </a:t>
            </a:r>
            <a:r>
              <a:rPr kumimoji="0" lang="en-US"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1180A1E0-7325-40C6-AB02-9F897BDAB493}"/>
              </a:ext>
            </a:extLst>
          </p:cNvPr>
          <p:cNvSpPr>
            <a:spLocks noChangeArrowheads="1"/>
          </p:cNvSpPr>
          <p:nvPr/>
        </p:nvSpPr>
        <p:spPr bwMode="auto">
          <a:xfrm>
            <a:off x="457200" y="4572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5">
            <a:extLst>
              <a:ext uri="{FF2B5EF4-FFF2-40B4-BE49-F238E27FC236}">
                <a16:creationId xmlns:a16="http://schemas.microsoft.com/office/drawing/2014/main" id="{3D1AFF40-B6C2-452C-9CCE-22C778EAD8EA}"/>
              </a:ext>
            </a:extLst>
          </p:cNvPr>
          <p:cNvSpPr>
            <a:spLocks noChangeArrowheads="1"/>
          </p:cNvSpPr>
          <p:nvPr/>
        </p:nvSpPr>
        <p:spPr bwMode="auto">
          <a:xfrm>
            <a:off x="809341" y="3546990"/>
            <a:ext cx="752239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6"/>
              </a:rPr>
              <a:t>SF 2369</a:t>
            </a:r>
            <a:r>
              <a:rPr kumimoji="0" lang="en-US" altLang="en-US" sz="1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Governor</a:t>
            </a:r>
            <a:r>
              <a:rPr kumimoji="0" lang="en-US" altLang="en-US" sz="1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kumimoji="0" lang="en-US" altLang="en-US" sz="1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 School Choice Omnibus: </a:t>
            </a:r>
            <a:r>
              <a:rPr kumimoji="0" lang="en-US"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creates a new Students First Operational Sharing Fund, extends the incentives for 10 years (through 2034), adds SRO as a position which qualifies for weighting of 3 students (which is really 2) and creates a new process to go before the SBRC to expand the cap to 24 students. District must justify the need for the position. Although RSAI supports the extension, we do not support the bureaucratic process of SBRC approval and really do not support tying this program</a:t>
            </a:r>
            <a:r>
              <a:rPr kumimoji="0" lang="en-US" altLang="en-US" sz="14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kumimoji="0" lang="en-US"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 extension to a voucher program. </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Note: Sharing incentives are currently authorized for submission with the Fall BEDS enrollment Oct. 1, 2023 which provides funding for the 2024-25 school year.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5680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543800" cy="1450757"/>
          </a:xfrm>
        </p:spPr>
        <p:txBody>
          <a:bodyPr>
            <a:normAutofit fontScale="90000"/>
          </a:bodyPr>
          <a:lstStyle/>
          <a:p>
            <a:pPr algn="ctr"/>
            <a:r>
              <a:rPr lang="en-US" b="1" dirty="0"/>
              <a:t>Reorganization and Whole Grade Sharing Incentives Extension</a:t>
            </a:r>
          </a:p>
        </p:txBody>
      </p:sp>
      <p:sp>
        <p:nvSpPr>
          <p:cNvPr id="3" name="Rectangle 2"/>
          <p:cNvSpPr/>
          <p:nvPr/>
        </p:nvSpPr>
        <p:spPr>
          <a:xfrm>
            <a:off x="-76200" y="2209800"/>
            <a:ext cx="8915400" cy="4124206"/>
          </a:xfrm>
          <a:prstGeom prst="rect">
            <a:avLst/>
          </a:prstGeom>
        </p:spPr>
        <p:txBody>
          <a:bodyPr wrap="square">
            <a:spAutoFit/>
          </a:bodyPr>
          <a:lstStyle/>
          <a:p>
            <a:pPr marL="742950" lvl="1" indent="-285750">
              <a:lnSpc>
                <a:spcPct val="100000"/>
              </a:lnSpc>
              <a:buFont typeface="Wingdings" panose="05000000000000000000" pitchFamily="2" charset="2"/>
              <a:buChar char="Ø"/>
            </a:pPr>
            <a:r>
              <a:rPr lang="en-US" sz="2000" dirty="0"/>
              <a:t>2018:  Extension of Operational Sharing Incentives through budget year beginning July 1, 2024</a:t>
            </a:r>
          </a:p>
          <a:p>
            <a:pPr marL="742950" lvl="1" indent="-285750">
              <a:lnSpc>
                <a:spcPct val="100000"/>
              </a:lnSpc>
              <a:buFont typeface="Wingdings" panose="05000000000000000000" pitchFamily="2" charset="2"/>
              <a:buChar char="Ø"/>
            </a:pPr>
            <a:r>
              <a:rPr lang="en-US" sz="2000" dirty="0"/>
              <a:t>2019:  Extension of WGS and Reorganization Incentives for reorgs effective no later than July 1, 2024</a:t>
            </a:r>
          </a:p>
          <a:p>
            <a:pPr marL="742950" lvl="1" indent="-285750">
              <a:lnSpc>
                <a:spcPct val="100000"/>
              </a:lnSpc>
              <a:buFont typeface="Wingdings" panose="05000000000000000000" pitchFamily="2" charset="2"/>
              <a:buChar char="Ø"/>
            </a:pPr>
            <a:r>
              <a:rPr lang="en-US" dirty="0"/>
              <a:t>Incentives provide an impetus for districts to work together to deliver greater educational opportunities for students through WGS, either one-way, which 43 districts used in the 2019-20 school year or with two-way agreements, which 14 districts used.  Three districts that previously participated in whole grade sharing were reorganized effective July 1, 2019, lowering the total number of school districts in Iowa to 327. </a:t>
            </a:r>
          </a:p>
          <a:p>
            <a:pPr marL="742950" lvl="1" indent="-285750">
              <a:lnSpc>
                <a:spcPct val="100000"/>
              </a:lnSpc>
              <a:buFont typeface="Wingdings" panose="05000000000000000000" pitchFamily="2" charset="2"/>
              <a:buChar char="Ø"/>
            </a:pPr>
            <a:r>
              <a:rPr lang="en-US" dirty="0"/>
              <a:t>In the 2020-21 school year, 255 districts also received operational sharing supplementary weighting.  Of those, 101 districts qualified for the full 21 student weighting, or $148,008 per district.</a:t>
            </a:r>
            <a:endParaRPr lang="en-US" sz="2000" dirty="0"/>
          </a:p>
          <a:p>
            <a:pPr lvl="1">
              <a:lnSpc>
                <a:spcPct val="100000"/>
              </a:lnSpc>
            </a:pPr>
            <a:endParaRPr lang="en-US" sz="2000" dirty="0"/>
          </a:p>
        </p:txBody>
      </p:sp>
    </p:spTree>
    <p:extLst>
      <p:ext uri="{BB962C8B-B14F-4D97-AF65-F5344CB8AC3E}">
        <p14:creationId xmlns:p14="http://schemas.microsoft.com/office/powerpoint/2010/main" val="17441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extBox 5"/>
          <p:cNvSpPr txBox="1"/>
          <p:nvPr/>
        </p:nvSpPr>
        <p:spPr>
          <a:xfrm>
            <a:off x="1066800" y="5486400"/>
            <a:ext cx="7010400" cy="646331"/>
          </a:xfrm>
          <a:prstGeom prst="rect">
            <a:avLst/>
          </a:prstGeom>
          <a:noFill/>
        </p:spPr>
        <p:txBody>
          <a:bodyPr wrap="square" rtlCol="0">
            <a:spAutoFit/>
          </a:bodyPr>
          <a:lstStyle/>
          <a:p>
            <a:r>
              <a:rPr lang="en-US" dirty="0"/>
              <a:t>264 districts receive operational sharing incentives in the 2022 fiscal year.  $29.3 million total. 115 districts are already at the 21 student cap.</a:t>
            </a:r>
          </a:p>
        </p:txBody>
      </p:sp>
      <p:pic>
        <p:nvPicPr>
          <p:cNvPr id="3" name="Picture 2">
            <a:extLst>
              <a:ext uri="{FF2B5EF4-FFF2-40B4-BE49-F238E27FC236}">
                <a16:creationId xmlns:a16="http://schemas.microsoft.com/office/drawing/2014/main" id="{DB2D507C-DF97-472D-8578-12F814ABFA29}"/>
              </a:ext>
            </a:extLst>
          </p:cNvPr>
          <p:cNvPicPr>
            <a:picLocks noChangeAspect="1"/>
          </p:cNvPicPr>
          <p:nvPr/>
        </p:nvPicPr>
        <p:blipFill>
          <a:blip r:embed="rId2"/>
          <a:stretch>
            <a:fillRect/>
          </a:stretch>
        </p:blipFill>
        <p:spPr>
          <a:xfrm>
            <a:off x="76200" y="76200"/>
            <a:ext cx="8806005" cy="5358917"/>
          </a:xfrm>
          <a:prstGeom prst="rect">
            <a:avLst/>
          </a:prstGeom>
        </p:spPr>
      </p:pic>
    </p:spTree>
    <p:extLst>
      <p:ext uri="{BB962C8B-B14F-4D97-AF65-F5344CB8AC3E}">
        <p14:creationId xmlns:p14="http://schemas.microsoft.com/office/powerpoint/2010/main" val="3238735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71600"/>
            <a:ext cx="7543800" cy="1450757"/>
          </a:xfrm>
        </p:spPr>
        <p:txBody>
          <a:bodyPr>
            <a:normAutofit/>
          </a:bodyPr>
          <a:lstStyle/>
          <a:p>
            <a:pPr algn="ctr"/>
            <a:r>
              <a:rPr lang="en-US" b="1" dirty="0"/>
              <a:t>Student Mental Health</a:t>
            </a:r>
          </a:p>
        </p:txBody>
      </p:sp>
      <p:pic>
        <p:nvPicPr>
          <p:cNvPr id="3" name="Picture 2" descr="&lt;strong&gt;Mental health&lt;/strong&gt;: The silent crisis | IB Community Blo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048000"/>
            <a:ext cx="3581400" cy="2686050"/>
          </a:xfrm>
          <a:prstGeom prst="rect">
            <a:avLst/>
          </a:prstGeom>
        </p:spPr>
      </p:pic>
    </p:spTree>
    <p:extLst>
      <p:ext uri="{BB962C8B-B14F-4D97-AF65-F5344CB8AC3E}">
        <p14:creationId xmlns:p14="http://schemas.microsoft.com/office/powerpoint/2010/main" val="2966923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EBF6B-0B61-4CDC-BEBD-130445FB365E}"/>
              </a:ext>
            </a:extLst>
          </p:cNvPr>
          <p:cNvSpPr>
            <a:spLocks noGrp="1"/>
          </p:cNvSpPr>
          <p:nvPr>
            <p:ph type="title"/>
          </p:nvPr>
        </p:nvSpPr>
        <p:spPr/>
        <p:txBody>
          <a:bodyPr/>
          <a:lstStyle/>
          <a:p>
            <a:r>
              <a:rPr lang="en-US" dirty="0"/>
              <a:t>Assessing and Addressing Social Emotional Health</a:t>
            </a:r>
          </a:p>
        </p:txBody>
      </p:sp>
      <p:pic>
        <p:nvPicPr>
          <p:cNvPr id="7178" name="Picture 15">
            <a:extLst>
              <a:ext uri="{FF2B5EF4-FFF2-40B4-BE49-F238E27FC236}">
                <a16:creationId xmlns:a16="http://schemas.microsoft.com/office/drawing/2014/main" id="{F3FB8F23-7282-4AA1-B4BE-FBD79AE04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18183"/>
            <a:ext cx="3429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16">
            <a:extLst>
              <a:ext uri="{FF2B5EF4-FFF2-40B4-BE49-F238E27FC236}">
                <a16:creationId xmlns:a16="http://schemas.microsoft.com/office/drawing/2014/main" id="{D4FD9F5F-883A-4419-BC4C-3CCDD59CB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30" y="2060492"/>
            <a:ext cx="3429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17">
            <a:extLst>
              <a:ext uri="{FF2B5EF4-FFF2-40B4-BE49-F238E27FC236}">
                <a16:creationId xmlns:a16="http://schemas.microsoft.com/office/drawing/2014/main" id="{56BCF27F-0E87-4684-AD8A-D91D97152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92" y="2670977"/>
            <a:ext cx="325438" cy="3365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a:extLst>
              <a:ext uri="{FF2B5EF4-FFF2-40B4-BE49-F238E27FC236}">
                <a16:creationId xmlns:a16="http://schemas.microsoft.com/office/drawing/2014/main" id="{5BF5A12B-F16C-4777-87DE-FC46908DF516}"/>
              </a:ext>
            </a:extLst>
          </p:cNvPr>
          <p:cNvSpPr>
            <a:spLocks noChangeArrowheads="1"/>
          </p:cNvSpPr>
          <p:nvPr/>
        </p:nvSpPr>
        <p:spPr bwMode="auto">
          <a:xfrm>
            <a:off x="228600" y="2362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12">
            <a:extLst>
              <a:ext uri="{FF2B5EF4-FFF2-40B4-BE49-F238E27FC236}">
                <a16:creationId xmlns:a16="http://schemas.microsoft.com/office/drawing/2014/main" id="{C5030CEF-96DF-4C77-B495-9B9AB3401A49}"/>
              </a:ext>
            </a:extLst>
          </p:cNvPr>
          <p:cNvSpPr>
            <a:spLocks noChangeArrowheads="1"/>
          </p:cNvSpPr>
          <p:nvPr/>
        </p:nvSpPr>
        <p:spPr bwMode="auto">
          <a:xfrm>
            <a:off x="822960" y="1939040"/>
            <a:ext cx="74066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Priority Actions</a:t>
            </a: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4"/>
              </a:rPr>
              <a:t>SF 2195</a:t>
            </a:r>
            <a:r>
              <a:rPr kumimoji="0" lang="en-US"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&amp; </a:t>
            </a: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5"/>
              </a:rPr>
              <a:t>HF 2459</a:t>
            </a:r>
            <a:r>
              <a:rPr kumimoji="0" lang="en-US"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MH Loan Repayment Program</a:t>
            </a:r>
            <a:r>
              <a:rPr kumimoji="0" lang="en-US"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creates a new student loan forgiveness program for mental health professionals working in Iowa. House version approved 94:0, and both bills are on the Senate Calendar. </a:t>
            </a:r>
            <a:endParaRPr kumimoji="0" lang="en-US"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1" name="Rectangle 13">
            <a:extLst>
              <a:ext uri="{FF2B5EF4-FFF2-40B4-BE49-F238E27FC236}">
                <a16:creationId xmlns:a16="http://schemas.microsoft.com/office/drawing/2014/main" id="{CD674B4A-A15F-46E5-B0A2-864A9D194BC1}"/>
              </a:ext>
            </a:extLst>
          </p:cNvPr>
          <p:cNvSpPr>
            <a:spLocks noChangeArrowheads="1"/>
          </p:cNvSpPr>
          <p:nvPr/>
        </p:nvSpPr>
        <p:spPr bwMode="auto">
          <a:xfrm>
            <a:off x="822960" y="3318183"/>
            <a:ext cx="7351078"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6"/>
              </a:rPr>
              <a:t>HF 2575</a:t>
            </a:r>
            <a:r>
              <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Education Appropriations: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Provides a new $1.5 million appropriation to the College Student Aid Commission for the purpose of supporting a newly created Mental Health Practitioner Loan Repayment Program. Also appropriates $3.4 million, an increase of $200,000 to AEAs to provide mental health awareness training for educators and support mental health needs of students. Requires $200,000 to be used to implement a children's grief and loss rural pilot program to serve Iowa children in rural school districts or accredited nonpublic schools. The pilot program will be administered by, and $200,000 will be allocated to, an existing statewide not-for-profit health care organization that currently provides grief and loss services to children. Requires DE, in collaboration with the organization, to prepare a report detailing the expenditure of moneys used for the purposes of the program and its outcomes to the General Assembly by Sep. 30, 2023. Also appropriates $500,000 to DE for therapeutic classroom reimbursements and $1.7 million for the therapeutic classroom incentive fund (an increase of $40,000). </a:t>
            </a:r>
            <a:endParaRPr kumimoji="0" lang="en-US"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2" name="Rectangle 14">
            <a:extLst>
              <a:ext uri="{FF2B5EF4-FFF2-40B4-BE49-F238E27FC236}">
                <a16:creationId xmlns:a16="http://schemas.microsoft.com/office/drawing/2014/main" id="{50F6AE47-224B-4BF0-9202-203A6368D1F6}"/>
              </a:ext>
            </a:extLst>
          </p:cNvPr>
          <p:cNvSpPr>
            <a:spLocks noChangeArrowheads="1"/>
          </p:cNvSpPr>
          <p:nvPr/>
        </p:nvSpPr>
        <p:spPr bwMode="auto">
          <a:xfrm>
            <a:off x="822960" y="2653931"/>
            <a:ext cx="73510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7"/>
              </a:rPr>
              <a:t>HF 2245</a:t>
            </a:r>
            <a:r>
              <a:rPr kumimoji="0" lang="en-US"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Telehealth Insurance Coverage/Out of State Providers:</a:t>
            </a:r>
            <a:r>
              <a:rPr kumimoji="0" lang="en-US"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approved 94:0 in the House. Did not make it out of the Senate Human Resources Committee.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59799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5506-3881-4BFF-930E-8A295DE36B69}"/>
              </a:ext>
            </a:extLst>
          </p:cNvPr>
          <p:cNvSpPr>
            <a:spLocks noGrp="1"/>
          </p:cNvSpPr>
          <p:nvPr>
            <p:ph type="title"/>
          </p:nvPr>
        </p:nvSpPr>
        <p:spPr/>
        <p:txBody>
          <a:bodyPr/>
          <a:lstStyle/>
          <a:p>
            <a:r>
              <a:rPr lang="en-US" dirty="0"/>
              <a:t>Internet Connectivity</a:t>
            </a:r>
          </a:p>
        </p:txBody>
      </p:sp>
      <p:sp>
        <p:nvSpPr>
          <p:cNvPr id="3" name="Content Placeholder 2">
            <a:extLst>
              <a:ext uri="{FF2B5EF4-FFF2-40B4-BE49-F238E27FC236}">
                <a16:creationId xmlns:a16="http://schemas.microsoft.com/office/drawing/2014/main" id="{2C631876-E88F-4CE4-A8E7-DCD04731E262}"/>
              </a:ext>
            </a:extLst>
          </p:cNvPr>
          <p:cNvSpPr>
            <a:spLocks noGrp="1"/>
          </p:cNvSpPr>
          <p:nvPr>
            <p:ph sz="half" idx="1"/>
          </p:nvPr>
        </p:nvSpPr>
        <p:spPr>
          <a:xfrm>
            <a:off x="1600200" y="1981200"/>
            <a:ext cx="6781800" cy="3276600"/>
          </a:xfrm>
        </p:spPr>
        <p:txBody>
          <a:bodyPr>
            <a:normAutofit/>
          </a:bodyPr>
          <a:lstStyle/>
          <a:p>
            <a:endParaRPr lang="en-US" dirty="0"/>
          </a:p>
          <a:p>
            <a:r>
              <a:rPr lang="en-US" dirty="0"/>
              <a:t>No additional action has been taken this year, but last year’s investment of state and federal resources was significant. RSAI is currently monitoring status as broadband Internet expands across the state.</a:t>
            </a:r>
          </a:p>
          <a:p>
            <a:endParaRPr lang="en-US" dirty="0"/>
          </a:p>
          <a:p>
            <a:r>
              <a:rPr lang="en-US" dirty="0"/>
              <a:t>Iowa was ranked 45</a:t>
            </a:r>
            <a:r>
              <a:rPr lang="en-US" baseline="30000" dirty="0"/>
              <a:t>th</a:t>
            </a:r>
            <a:r>
              <a:rPr lang="en-US" dirty="0"/>
              <a:t> in the nation before state and federal investment. </a:t>
            </a:r>
          </a:p>
        </p:txBody>
      </p:sp>
      <p:pic>
        <p:nvPicPr>
          <p:cNvPr id="8" name="Picture 7">
            <a:extLst>
              <a:ext uri="{FF2B5EF4-FFF2-40B4-BE49-F238E27FC236}">
                <a16:creationId xmlns:a16="http://schemas.microsoft.com/office/drawing/2014/main" id="{B40563EB-40BA-4834-BC0B-4A1EB114A1E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90600" y="2362200"/>
            <a:ext cx="533400" cy="533400"/>
          </a:xfrm>
          <a:prstGeom prst="rect">
            <a:avLst/>
          </a:prstGeom>
        </p:spPr>
      </p:pic>
    </p:spTree>
    <p:extLst>
      <p:ext uri="{BB962C8B-B14F-4D97-AF65-F5344CB8AC3E}">
        <p14:creationId xmlns:p14="http://schemas.microsoft.com/office/powerpoint/2010/main" val="2965322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381000" y="274638"/>
            <a:ext cx="8382000" cy="6554207"/>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48</a:t>
            </a:fld>
            <a:endParaRPr lang="en-US" dirty="0"/>
          </a:p>
        </p:txBody>
      </p:sp>
      <p:sp>
        <p:nvSpPr>
          <p:cNvPr id="6" name="TextBox 5"/>
          <p:cNvSpPr txBox="1"/>
          <p:nvPr/>
        </p:nvSpPr>
        <p:spPr>
          <a:xfrm>
            <a:off x="2209800" y="6033184"/>
            <a:ext cx="4343400" cy="646331"/>
          </a:xfrm>
          <a:prstGeom prst="rect">
            <a:avLst/>
          </a:prstGeom>
          <a:solidFill>
            <a:schemeClr val="bg1"/>
          </a:solidFill>
        </p:spPr>
        <p:txBody>
          <a:bodyPr wrap="square" rtlCol="0">
            <a:spAutoFit/>
          </a:bodyPr>
          <a:lstStyle/>
          <a:p>
            <a:r>
              <a:rPr lang="en-US" dirty="0">
                <a:hlinkClick r:id="rId3"/>
              </a:rPr>
              <a:t>https://broadbandnow.com/research/best-states-with-internet-coverage-and-speed</a:t>
            </a:r>
            <a:endParaRPr lang="en-US" dirty="0"/>
          </a:p>
        </p:txBody>
      </p:sp>
      <p:sp>
        <p:nvSpPr>
          <p:cNvPr id="7" name="5-Point Star 6"/>
          <p:cNvSpPr/>
          <p:nvPr/>
        </p:nvSpPr>
        <p:spPr>
          <a:xfrm>
            <a:off x="7620000" y="3581400"/>
            <a:ext cx="381000" cy="381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1521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6200" y="76200"/>
            <a:ext cx="7162800" cy="2131920"/>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49</a:t>
            </a:fld>
            <a:endParaRPr lang="en-US" dirty="0"/>
          </a:p>
        </p:txBody>
      </p:sp>
      <p:pic>
        <p:nvPicPr>
          <p:cNvPr id="6" name="Picture 5"/>
          <p:cNvPicPr>
            <a:picLocks noChangeAspect="1"/>
          </p:cNvPicPr>
          <p:nvPr/>
        </p:nvPicPr>
        <p:blipFill>
          <a:blip r:embed="rId3"/>
          <a:stretch>
            <a:fillRect/>
          </a:stretch>
        </p:blipFill>
        <p:spPr>
          <a:xfrm>
            <a:off x="76200" y="2172261"/>
            <a:ext cx="7162800" cy="2106706"/>
          </a:xfrm>
          <a:prstGeom prst="rect">
            <a:avLst/>
          </a:prstGeom>
        </p:spPr>
      </p:pic>
      <p:pic>
        <p:nvPicPr>
          <p:cNvPr id="8" name="Picture 7"/>
          <p:cNvPicPr>
            <a:picLocks noChangeAspect="1"/>
          </p:cNvPicPr>
          <p:nvPr/>
        </p:nvPicPr>
        <p:blipFill>
          <a:blip r:embed="rId4"/>
          <a:stretch>
            <a:fillRect/>
          </a:stretch>
        </p:blipFill>
        <p:spPr>
          <a:xfrm>
            <a:off x="76200" y="4278967"/>
            <a:ext cx="7162800" cy="2090091"/>
          </a:xfrm>
          <a:prstGeom prst="rect">
            <a:avLst/>
          </a:prstGeom>
        </p:spPr>
      </p:pic>
      <p:sp>
        <p:nvSpPr>
          <p:cNvPr id="10" name="TextBox 9"/>
          <p:cNvSpPr txBox="1"/>
          <p:nvPr/>
        </p:nvSpPr>
        <p:spPr>
          <a:xfrm>
            <a:off x="7620000" y="2362200"/>
            <a:ext cx="1295400" cy="1661993"/>
          </a:xfrm>
          <a:prstGeom prst="rect">
            <a:avLst/>
          </a:prstGeom>
          <a:noFill/>
        </p:spPr>
        <p:txBody>
          <a:bodyPr wrap="square" rtlCol="0">
            <a:spAutoFit/>
          </a:bodyPr>
          <a:lstStyle/>
          <a:p>
            <a:r>
              <a:rPr lang="en-US" sz="2800" dirty="0"/>
              <a:t>Access </a:t>
            </a:r>
          </a:p>
          <a:p>
            <a:r>
              <a:rPr lang="en-US" sz="2800" dirty="0"/>
              <a:t>Price</a:t>
            </a:r>
          </a:p>
          <a:p>
            <a:r>
              <a:rPr lang="en-US" sz="2800" dirty="0"/>
              <a:t>Speed</a:t>
            </a:r>
          </a:p>
          <a:p>
            <a:endParaRPr lang="en-US" dirty="0"/>
          </a:p>
        </p:txBody>
      </p:sp>
    </p:spTree>
    <p:extLst>
      <p:ext uri="{BB962C8B-B14F-4D97-AF65-F5344CB8AC3E}">
        <p14:creationId xmlns:p14="http://schemas.microsoft.com/office/powerpoint/2010/main" val="558107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RSAI</a:t>
            </a:r>
          </a:p>
        </p:txBody>
      </p:sp>
      <p:sp>
        <p:nvSpPr>
          <p:cNvPr id="3" name="Content Placeholder 2"/>
          <p:cNvSpPr>
            <a:spLocks noGrp="1"/>
          </p:cNvSpPr>
          <p:nvPr>
            <p:ph idx="1"/>
          </p:nvPr>
        </p:nvSpPr>
        <p:spPr/>
        <p:txBody>
          <a:bodyPr>
            <a:normAutofit/>
          </a:bodyPr>
          <a:lstStyle/>
          <a:p>
            <a:pPr marL="0" indent="0">
              <a:buNone/>
            </a:pPr>
            <a:r>
              <a:rPr lang="en-US" dirty="0"/>
              <a:t>The Rural School Advocates of Iowa began with a few rural school leaders getting together in 2013 to discuss many things: </a:t>
            </a:r>
          </a:p>
          <a:p>
            <a:pPr lvl="1"/>
            <a:r>
              <a:rPr lang="en-US" dirty="0"/>
              <a:t>Why were rural school voices not represented in statewide decision-making?</a:t>
            </a:r>
          </a:p>
          <a:p>
            <a:pPr lvl="1"/>
            <a:r>
              <a:rPr lang="en-US" dirty="0"/>
              <a:t>Why did funding formulas not recognize transportation and sparsity factors?</a:t>
            </a:r>
          </a:p>
          <a:p>
            <a:pPr lvl="1"/>
            <a:r>
              <a:rPr lang="en-US" dirty="0"/>
              <a:t>Why did state policy always seem to have a “one-size-fits-all” approach that left little flexibility to rural schools? </a:t>
            </a:r>
          </a:p>
          <a:p>
            <a:pPr lvl="1"/>
            <a:r>
              <a:rPr lang="en-US" dirty="0"/>
              <a:t>What could rural school leaders do to change this situation to benefit students in rural schools?</a:t>
            </a:r>
          </a:p>
        </p:txBody>
      </p:sp>
    </p:spTree>
    <p:extLst>
      <p:ext uri="{BB962C8B-B14F-4D97-AF65-F5344CB8AC3E}">
        <p14:creationId xmlns:p14="http://schemas.microsoft.com/office/powerpoint/2010/main" val="4015572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to Discuss Legislative Priorities</a:t>
            </a:r>
          </a:p>
        </p:txBody>
      </p:sp>
      <p:sp>
        <p:nvSpPr>
          <p:cNvPr id="3" name="Content Placeholder 2"/>
          <p:cNvSpPr>
            <a:spLocks noGrp="1"/>
          </p:cNvSpPr>
          <p:nvPr>
            <p:ph sz="half" idx="1"/>
          </p:nvPr>
        </p:nvSpPr>
        <p:spPr>
          <a:xfrm>
            <a:off x="822960" y="1845734"/>
            <a:ext cx="6568440" cy="4023360"/>
          </a:xfrm>
        </p:spPr>
        <p:txBody>
          <a:bodyPr>
            <a:normAutofit/>
          </a:bodyPr>
          <a:lstStyle/>
          <a:p>
            <a:r>
              <a:rPr lang="en-US" b="1" dirty="0"/>
              <a:t>On your agenda see the 2022 list or on the RSAI website </a:t>
            </a:r>
            <a:r>
              <a:rPr lang="en-US" dirty="0">
                <a:hlinkClick r:id="rId2"/>
              </a:rPr>
              <a:t>https://www.rsaia.org/2022-legislative-session.html</a:t>
            </a:r>
            <a:endParaRPr lang="en-US" dirty="0"/>
          </a:p>
          <a:p>
            <a:endParaRPr lang="en-US" sz="2000" dirty="0"/>
          </a:p>
          <a:p>
            <a:pPr marL="384048" lvl="2" indent="0">
              <a:lnSpc>
                <a:spcPct val="100000"/>
              </a:lnSpc>
              <a:spcAft>
                <a:spcPts val="1200"/>
              </a:spcAft>
              <a:buNone/>
            </a:pPr>
            <a:r>
              <a:rPr lang="en-US" sz="2000" dirty="0"/>
              <a:t>1. Are there any that need to be removed?  </a:t>
            </a:r>
          </a:p>
          <a:p>
            <a:pPr marL="384048" lvl="2" indent="0">
              <a:lnSpc>
                <a:spcPct val="100000"/>
              </a:lnSpc>
              <a:spcAft>
                <a:spcPts val="1200"/>
              </a:spcAft>
              <a:buNone/>
            </a:pPr>
            <a:r>
              <a:rPr lang="en-US" sz="2000" dirty="0"/>
              <a:t>2. Any that need to be added? </a:t>
            </a:r>
          </a:p>
          <a:p>
            <a:pPr marL="384048" lvl="2" indent="0">
              <a:lnSpc>
                <a:spcPct val="100000"/>
              </a:lnSpc>
              <a:spcAft>
                <a:spcPts val="1200"/>
              </a:spcAft>
              <a:buNone/>
            </a:pPr>
            <a:r>
              <a:rPr lang="en-US" sz="2000" dirty="0"/>
              <a:t>3. Any significant (or suggested) wording changes on those already on the list? </a:t>
            </a:r>
            <a:endParaRPr lang="en-US" sz="1800" dirty="0"/>
          </a:p>
          <a:p>
            <a:r>
              <a:rPr lang="en-US" dirty="0"/>
              <a:t>Small group or whole group discussion. We can go through them one at a time or consider the whole list with one vote.  It’s completely up to the attendees to decide how to proceed. </a:t>
            </a:r>
          </a:p>
        </p:txBody>
      </p:sp>
    </p:spTree>
    <p:extLst>
      <p:ext uri="{BB962C8B-B14F-4D97-AF65-F5344CB8AC3E}">
        <p14:creationId xmlns:p14="http://schemas.microsoft.com/office/powerpoint/2010/main" val="2697350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RSAI 2023 Legislative Priorities</a:t>
            </a:r>
          </a:p>
        </p:txBody>
      </p:sp>
      <p:sp>
        <p:nvSpPr>
          <p:cNvPr id="3" name="Content Placeholder 2"/>
          <p:cNvSpPr>
            <a:spLocks noGrp="1"/>
          </p:cNvSpPr>
          <p:nvPr>
            <p:ph idx="1"/>
          </p:nvPr>
        </p:nvSpPr>
        <p:spPr>
          <a:xfrm>
            <a:off x="822959" y="2133600"/>
            <a:ext cx="7543801" cy="3735494"/>
          </a:xfrm>
        </p:spPr>
        <p:txBody>
          <a:bodyPr>
            <a:normAutofit/>
          </a:bodyPr>
          <a:lstStyle/>
          <a:p>
            <a:r>
              <a:rPr lang="en-US" dirty="0"/>
              <a:t>See the RSAI website meeting tab for more information such as RSAI Legislative Digest, Position Papers which will be updated after language is finalized during the process, Legislative Priorities, and this PPT and meeting minutes on the Regional Meeting tab.  More information about the Oct. 25 Annual Meeting Coming later this Summer!</a:t>
            </a:r>
          </a:p>
          <a:p>
            <a:pPr algn="ctr"/>
            <a:r>
              <a:rPr lang="en-US" dirty="0"/>
              <a:t> </a:t>
            </a:r>
            <a:r>
              <a:rPr lang="en-US" dirty="0">
                <a:hlinkClick r:id="rId2"/>
              </a:rPr>
              <a:t>http://www.rsaia.org/</a:t>
            </a:r>
            <a:r>
              <a:rPr lang="en-US" dirty="0"/>
              <a:t> </a:t>
            </a:r>
          </a:p>
          <a:p>
            <a:pPr algn="ctr"/>
            <a:endParaRPr lang="en-US" dirty="0"/>
          </a:p>
        </p:txBody>
      </p:sp>
    </p:spTree>
    <p:extLst>
      <p:ext uri="{BB962C8B-B14F-4D97-AF65-F5344CB8AC3E}">
        <p14:creationId xmlns:p14="http://schemas.microsoft.com/office/powerpoint/2010/main" val="1727844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THANK YOU FOR YOUR VOICE</a:t>
            </a:r>
            <a:br>
              <a:rPr lang="en-US" b="1" dirty="0"/>
            </a:br>
            <a:r>
              <a:rPr lang="en-US" b="1" dirty="0"/>
              <a:t>on behalf of rural students!</a:t>
            </a:r>
          </a:p>
        </p:txBody>
      </p:sp>
      <p:sp>
        <p:nvSpPr>
          <p:cNvPr id="3" name="Content Placeholder 2"/>
          <p:cNvSpPr>
            <a:spLocks noGrp="1"/>
          </p:cNvSpPr>
          <p:nvPr>
            <p:ph idx="1"/>
          </p:nvPr>
        </p:nvSpPr>
        <p:spPr>
          <a:xfrm>
            <a:off x="822959" y="1905000"/>
            <a:ext cx="7543801" cy="3964094"/>
          </a:xfrm>
        </p:spPr>
        <p:txBody>
          <a:bodyPr>
            <a:normAutofit fontScale="70000" lnSpcReduction="20000"/>
          </a:bodyPr>
          <a:lstStyle/>
          <a:p>
            <a:pPr algn="ctr"/>
            <a:r>
              <a:rPr lang="en-US" sz="2800" dirty="0"/>
              <a:t>Watch for RSAI Legislative Digest</a:t>
            </a:r>
          </a:p>
          <a:p>
            <a:pPr algn="ctr"/>
            <a:r>
              <a:rPr lang="en-US" sz="2800" dirty="0"/>
              <a:t>RSAI Priority Survey later this Summer</a:t>
            </a:r>
          </a:p>
          <a:p>
            <a:pPr algn="ctr"/>
            <a:r>
              <a:rPr lang="en-US" sz="2800" dirty="0"/>
              <a:t>Stay connected through the Interim </a:t>
            </a:r>
          </a:p>
          <a:p>
            <a:pPr algn="ctr"/>
            <a:r>
              <a:rPr lang="en-US" sz="2800" dirty="0"/>
              <a:t>Let us know what you need to beef up your advocacy efforts. </a:t>
            </a:r>
          </a:p>
          <a:p>
            <a:pPr algn="ctr"/>
            <a:r>
              <a:rPr lang="en-US" sz="2800" dirty="0"/>
              <a:t>See you at the Oct. 25 Annual Meeting!</a:t>
            </a:r>
          </a:p>
          <a:p>
            <a:endParaRPr lang="en-US" b="1" dirty="0"/>
          </a:p>
          <a:p>
            <a:r>
              <a:rPr lang="en-US" sz="2300" b="1" dirty="0"/>
              <a:t>Professional Advocate</a:t>
            </a:r>
          </a:p>
          <a:p>
            <a:pPr>
              <a:spcBef>
                <a:spcPts val="0"/>
              </a:spcBef>
            </a:pPr>
            <a:r>
              <a:rPr lang="en-US" sz="2300" dirty="0"/>
              <a:t>Margaret Buckton, </a:t>
            </a:r>
            <a:r>
              <a:rPr lang="en-US" sz="2300" dirty="0">
                <a:hlinkClick r:id="rId2"/>
              </a:rPr>
              <a:t>margaret@iowaschoolfinance.com</a:t>
            </a:r>
            <a:r>
              <a:rPr lang="en-US" sz="2300" dirty="0"/>
              <a:t>  </a:t>
            </a:r>
          </a:p>
          <a:p>
            <a:pPr>
              <a:spcBef>
                <a:spcPts val="0"/>
              </a:spcBef>
            </a:pPr>
            <a:r>
              <a:rPr lang="en-US" sz="2300" dirty="0"/>
              <a:t>1201 63rd Street, Des Moines, IA 50311 (515) 201-3755 cell</a:t>
            </a:r>
          </a:p>
          <a:p>
            <a:pPr>
              <a:spcBef>
                <a:spcPts val="0"/>
              </a:spcBef>
            </a:pPr>
            <a:endParaRPr lang="en-US" sz="2300" dirty="0"/>
          </a:p>
          <a:p>
            <a:pPr>
              <a:spcBef>
                <a:spcPts val="0"/>
              </a:spcBef>
            </a:pPr>
            <a:r>
              <a:rPr lang="en-US" sz="2300" b="1" dirty="0"/>
              <a:t>Grassroots Advocate</a:t>
            </a:r>
          </a:p>
          <a:p>
            <a:pPr>
              <a:spcBef>
                <a:spcPts val="0"/>
              </a:spcBef>
            </a:pPr>
            <a:r>
              <a:rPr lang="en-US" sz="2300" dirty="0"/>
              <a:t>Dave Daughton, </a:t>
            </a:r>
            <a:r>
              <a:rPr lang="en-US" sz="2300" dirty="0">
                <a:hlinkClick r:id="rId3"/>
              </a:rPr>
              <a:t>dave.daughton@rsaia.org</a:t>
            </a:r>
            <a:endParaRPr lang="en-US" sz="2300" dirty="0"/>
          </a:p>
          <a:p>
            <a:pPr>
              <a:spcBef>
                <a:spcPts val="0"/>
              </a:spcBef>
            </a:pPr>
            <a:r>
              <a:rPr lang="en-US" sz="2300" dirty="0"/>
              <a:t>(641) 344-5205</a:t>
            </a:r>
          </a:p>
          <a:p>
            <a:endParaRPr lang="en-US" dirty="0"/>
          </a:p>
        </p:txBody>
      </p:sp>
    </p:spTree>
    <p:extLst>
      <p:ext uri="{BB962C8B-B14F-4D97-AF65-F5344CB8AC3E}">
        <p14:creationId xmlns:p14="http://schemas.microsoft.com/office/powerpoint/2010/main" val="3353773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76200" y="0"/>
            <a:ext cx="9067800" cy="7022823"/>
          </a:xfrm>
          <a:prstGeom prst="rect">
            <a:avLst/>
          </a:prstGeom>
        </p:spPr>
      </p:pic>
      <p:sp>
        <p:nvSpPr>
          <p:cNvPr id="5" name="TextBox 4"/>
          <p:cNvSpPr txBox="1"/>
          <p:nvPr/>
        </p:nvSpPr>
        <p:spPr>
          <a:xfrm>
            <a:off x="7239000" y="152400"/>
            <a:ext cx="1447800" cy="369332"/>
          </a:xfrm>
          <a:prstGeom prst="rect">
            <a:avLst/>
          </a:prstGeom>
          <a:noFill/>
        </p:spPr>
        <p:txBody>
          <a:bodyPr wrap="square" rtlCol="0">
            <a:spAutoFit/>
          </a:bodyPr>
          <a:lstStyle/>
          <a:p>
            <a:r>
              <a:rPr lang="en-US" dirty="0"/>
              <a:t>July 1, 2014</a:t>
            </a:r>
          </a:p>
        </p:txBody>
      </p:sp>
    </p:spTree>
    <p:extLst>
      <p:ext uri="{BB962C8B-B14F-4D97-AF65-F5344CB8AC3E}">
        <p14:creationId xmlns:p14="http://schemas.microsoft.com/office/powerpoint/2010/main" val="3412193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636"/>
            <a:ext cx="6934200" cy="7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6629400" y="1600201"/>
            <a:ext cx="2057400" cy="838200"/>
          </a:xfrm>
          <a:solidFill>
            <a:srgbClr val="FFFF00"/>
          </a:solidFill>
        </p:spPr>
        <p:txBody>
          <a:bodyPr/>
          <a:lstStyle/>
          <a:p>
            <a:pPr marL="0" indent="0">
              <a:buNone/>
            </a:pPr>
            <a:r>
              <a:rPr lang="en-US" dirty="0"/>
              <a:t>Why RSAI?</a:t>
            </a:r>
          </a:p>
        </p:txBody>
      </p:sp>
      <p:sp>
        <p:nvSpPr>
          <p:cNvPr id="4" name="Oval 3"/>
          <p:cNvSpPr/>
          <p:nvPr/>
        </p:nvSpPr>
        <p:spPr>
          <a:xfrm>
            <a:off x="2708564" y="41563"/>
            <a:ext cx="10287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2258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315A-DD37-4EB0-8403-B45DA3C8B36A}"/>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B6E41017-B509-40CB-83D2-97BEC988CF72}"/>
              </a:ext>
            </a:extLst>
          </p:cNvPr>
          <p:cNvPicPr>
            <a:picLocks noGrp="1" noChangeAspect="1"/>
          </p:cNvPicPr>
          <p:nvPr>
            <p:ph idx="1"/>
          </p:nvPr>
        </p:nvPicPr>
        <p:blipFill>
          <a:blip r:embed="rId2"/>
          <a:stretch>
            <a:fillRect/>
          </a:stretch>
        </p:blipFill>
        <p:spPr>
          <a:xfrm>
            <a:off x="228600" y="0"/>
            <a:ext cx="8458200" cy="6712151"/>
          </a:xfrm>
          <a:prstGeom prst="rect">
            <a:avLst/>
          </a:prstGeom>
        </p:spPr>
      </p:pic>
    </p:spTree>
    <p:extLst>
      <p:ext uri="{BB962C8B-B14F-4D97-AF65-F5344CB8AC3E}">
        <p14:creationId xmlns:p14="http://schemas.microsoft.com/office/powerpoint/2010/main" val="2706306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56396"/>
          </a:xfrm>
        </p:spPr>
        <p:txBody>
          <a:bodyPr/>
          <a:lstStyle/>
          <a:p>
            <a:r>
              <a:rPr lang="en-US" dirty="0"/>
              <a:t>RSAI Relationships</a:t>
            </a:r>
          </a:p>
        </p:txBody>
      </p:sp>
      <p:pic>
        <p:nvPicPr>
          <p:cNvPr id="4" name="Picture 3"/>
          <p:cNvPicPr>
            <a:picLocks noChangeAspect="1"/>
          </p:cNvPicPr>
          <p:nvPr/>
        </p:nvPicPr>
        <p:blipFill>
          <a:blip r:embed="rId2"/>
          <a:stretch>
            <a:fillRect/>
          </a:stretch>
        </p:blipFill>
        <p:spPr>
          <a:xfrm>
            <a:off x="7327371" y="1530529"/>
            <a:ext cx="1619390" cy="807790"/>
          </a:xfrm>
          <a:prstGeom prst="rect">
            <a:avLst/>
          </a:prstGeom>
        </p:spPr>
      </p:pic>
      <p:pic>
        <p:nvPicPr>
          <p:cNvPr id="5" name="Picture 4"/>
          <p:cNvPicPr>
            <a:picLocks noChangeAspect="1"/>
          </p:cNvPicPr>
          <p:nvPr/>
        </p:nvPicPr>
        <p:blipFill>
          <a:blip r:embed="rId3"/>
          <a:stretch>
            <a:fillRect/>
          </a:stretch>
        </p:blipFill>
        <p:spPr>
          <a:xfrm>
            <a:off x="6736769" y="5421462"/>
            <a:ext cx="2209992" cy="876376"/>
          </a:xfrm>
          <a:prstGeom prst="rect">
            <a:avLst/>
          </a:prstGeom>
        </p:spPr>
      </p:pic>
      <p:sp>
        <p:nvSpPr>
          <p:cNvPr id="3" name="Content Placeholder 2"/>
          <p:cNvSpPr>
            <a:spLocks noGrp="1"/>
          </p:cNvSpPr>
          <p:nvPr>
            <p:ph idx="1"/>
          </p:nvPr>
        </p:nvSpPr>
        <p:spPr>
          <a:xfrm>
            <a:off x="381000" y="1333687"/>
            <a:ext cx="7086600" cy="4525963"/>
          </a:xfrm>
          <a:solidFill>
            <a:schemeClr val="bg1"/>
          </a:solidFill>
        </p:spPr>
        <p:txBody>
          <a:bodyPr>
            <a:noAutofit/>
          </a:bodyPr>
          <a:lstStyle/>
          <a:p>
            <a:r>
              <a:rPr lang="en-US" sz="2800" dirty="0"/>
              <a:t>RSAI is recognized as the Iowa affiliate of the </a:t>
            </a:r>
            <a:r>
              <a:rPr lang="en-US" sz="2800" b="1" dirty="0"/>
              <a:t>National Rural Education Association </a:t>
            </a:r>
            <a:r>
              <a:rPr lang="en-US" sz="2800" dirty="0"/>
              <a:t>(NREA) connecting members to rural school leaders nationwide, an annual conference focused on the needs and successes of rural schools</a:t>
            </a:r>
          </a:p>
          <a:p>
            <a:r>
              <a:rPr lang="en-US" sz="2800" dirty="0"/>
              <a:t>Lends Iowa’s voice to a collective effort in our nation’s Capitol through membership in                    the </a:t>
            </a:r>
            <a:r>
              <a:rPr lang="en-US" sz="2800" b="1" dirty="0"/>
              <a:t>Rural Schools Collaborative</a:t>
            </a:r>
            <a:r>
              <a:rPr lang="en-US" sz="2800" dirty="0"/>
              <a:t>. </a:t>
            </a:r>
          </a:p>
          <a:p>
            <a:r>
              <a:rPr lang="en-US" sz="2800" dirty="0"/>
              <a:t>Joins the </a:t>
            </a:r>
            <a:r>
              <a:rPr lang="en-US" sz="2800" b="1" dirty="0"/>
              <a:t>Iowa Rural Development Council </a:t>
            </a:r>
            <a:r>
              <a:rPr lang="en-US" sz="2800" dirty="0"/>
              <a:t>to network and collaborative with rural leaders across all areas of economic development. </a:t>
            </a:r>
          </a:p>
        </p:txBody>
      </p:sp>
      <p:pic>
        <p:nvPicPr>
          <p:cNvPr id="6" name="Picture 5"/>
          <p:cNvPicPr>
            <a:picLocks noChangeAspect="1"/>
          </p:cNvPicPr>
          <p:nvPr/>
        </p:nvPicPr>
        <p:blipFill>
          <a:blip r:embed="rId4"/>
          <a:stretch>
            <a:fillRect/>
          </a:stretch>
        </p:blipFill>
        <p:spPr>
          <a:xfrm>
            <a:off x="6477000" y="3886200"/>
            <a:ext cx="2371864" cy="743839"/>
          </a:xfrm>
          <a:prstGeom prst="rect">
            <a:avLst/>
          </a:prstGeom>
        </p:spPr>
      </p:pic>
    </p:spTree>
    <p:extLst>
      <p:ext uri="{BB962C8B-B14F-4D97-AF65-F5344CB8AC3E}">
        <p14:creationId xmlns:p14="http://schemas.microsoft.com/office/powerpoint/2010/main" val="8118044"/>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31994</TotalTime>
  <Words>4358</Words>
  <Application>Microsoft Office PowerPoint</Application>
  <PresentationFormat>On-screen Show (4:3)</PresentationFormat>
  <Paragraphs>299</Paragraphs>
  <Slides>52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Calibri Light</vt:lpstr>
      <vt:lpstr>Times New Roman</vt:lpstr>
      <vt:lpstr>Wingdings</vt:lpstr>
      <vt:lpstr>Retrospect</vt:lpstr>
      <vt:lpstr>RSAI Region Meeting  NW Region April 5, 2022</vt:lpstr>
      <vt:lpstr>   RSAI Team Justin Daggett, NW Region Rep Brian Johnson, Legislative Rep Dennis McClain, At-Large Rep to be elected at Annual Meeting in October  Jen Albers, Administrator Larry Sigel, ISFIS Partner Margaret Buckton, Professional Advocate Dave Daughton, Legislative Advocate </vt:lpstr>
      <vt:lpstr>PowerPoint Presentation</vt:lpstr>
      <vt:lpstr>Introductions</vt:lpstr>
      <vt:lpstr>History of RSAI</vt:lpstr>
      <vt:lpstr>PowerPoint Presentation</vt:lpstr>
      <vt:lpstr>PowerPoint Presentation</vt:lpstr>
      <vt:lpstr>PowerPoint Presentation</vt:lpstr>
      <vt:lpstr>RSAI Relationships</vt:lpstr>
      <vt:lpstr>Member Benefits</vt:lpstr>
      <vt:lpstr>PowerPoint Presentation</vt:lpstr>
      <vt:lpstr>PowerPoint Presentation</vt:lpstr>
      <vt:lpstr>PowerPoint Presentation</vt:lpstr>
      <vt:lpstr>PowerPoint Presentation</vt:lpstr>
      <vt:lpstr>PowerPoint Presentation</vt:lpstr>
      <vt:lpstr>Accomplishments  Benefiting Rural Districts </vt:lpstr>
      <vt:lpstr>Accomplishments  Benefiting Rural Districts </vt:lpstr>
      <vt:lpstr>Accomplishments 2021 Benefiting Rural Districts </vt:lpstr>
      <vt:lpstr>Summary of 2022 Legislative Session (so far) RSAI Priority Action</vt:lpstr>
      <vt:lpstr>Priorities Update: Status Funding &amp; Formula/Transportation Equity </vt:lpstr>
      <vt:lpstr>Adequate School Resources</vt:lpstr>
      <vt:lpstr>PowerPoint Presentation</vt:lpstr>
      <vt:lpstr>Question of the day: </vt:lpstr>
      <vt:lpstr>Educator Shortage and Quality Instruction</vt:lpstr>
      <vt:lpstr>Educator Shortage and Quality Instruction</vt:lpstr>
      <vt:lpstr>PowerPoint Presentation</vt:lpstr>
      <vt:lpstr>Understanding Teacher Shortages: 2018 Update A State-by-State Analysis of the Factors Influencing Teacher Supply, Demand, and Equity https://learningpolicyinstitute.org/product/understanding-teacher-shortages-interactive</vt:lpstr>
      <vt:lpstr>PowerPoint Presentation</vt:lpstr>
      <vt:lpstr>Geography and Sparsity Impacts Recruitment and Retention</vt:lpstr>
      <vt:lpstr>Local School Board Authority</vt:lpstr>
      <vt:lpstr>Board Authority/Local Control</vt:lpstr>
      <vt:lpstr>Quality Preschool</vt:lpstr>
      <vt:lpstr>Preschool Funding/Policy</vt:lpstr>
      <vt:lpstr>Opportunity Equity for At-risk Students/Poverty</vt:lpstr>
      <vt:lpstr>Student Inequities and At-risk Needs</vt:lpstr>
      <vt:lpstr>PowerPoint Presentation</vt:lpstr>
      <vt:lpstr>PowerPoint Presentation</vt:lpstr>
      <vt:lpstr>PowerPoint Presentation</vt:lpstr>
      <vt:lpstr>Poverty Concentration &amp; $$</vt:lpstr>
      <vt:lpstr>Funding Formulas in Iowa and Other States </vt:lpstr>
      <vt:lpstr>Iowa’s Resources are Enrollment Driven</vt:lpstr>
      <vt:lpstr>Sharing and Reorganization Incentives</vt:lpstr>
      <vt:lpstr>Reorganization and Whole Grade Sharing Incentives Extension</vt:lpstr>
      <vt:lpstr>PowerPoint Presentation</vt:lpstr>
      <vt:lpstr>Student Mental Health</vt:lpstr>
      <vt:lpstr>Assessing and Addressing Social Emotional Health</vt:lpstr>
      <vt:lpstr>Internet Connectivity</vt:lpstr>
      <vt:lpstr>PowerPoint Presentation</vt:lpstr>
      <vt:lpstr>PowerPoint Presentation</vt:lpstr>
      <vt:lpstr>Time to Discuss Legislative Priorities</vt:lpstr>
      <vt:lpstr>RSAI 2023 Legislative Priorities</vt:lpstr>
      <vt:lpstr>THANK YOU FOR YOUR VOICE on behalf of rural students!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Jen</cp:lastModifiedBy>
  <cp:revision>2148</cp:revision>
  <cp:lastPrinted>2021-05-03T19:44:23Z</cp:lastPrinted>
  <dcterms:created xsi:type="dcterms:W3CDTF">2014-07-14T21:17:36Z</dcterms:created>
  <dcterms:modified xsi:type="dcterms:W3CDTF">2022-04-05T13:03:50Z</dcterms:modified>
</cp:coreProperties>
</file>